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2" r:id="rId3"/>
    <p:sldMasterId id="2147483674" r:id="rId4"/>
    <p:sldMasterId id="2147483678" r:id="rId5"/>
  </p:sldMasterIdLst>
  <p:notesMasterIdLst>
    <p:notesMasterId r:id="rId19"/>
  </p:notesMasterIdLst>
  <p:sldIdLst>
    <p:sldId id="256" r:id="rId6"/>
    <p:sldId id="278" r:id="rId7"/>
    <p:sldId id="281" r:id="rId8"/>
    <p:sldId id="287" r:id="rId9"/>
    <p:sldId id="282" r:id="rId10"/>
    <p:sldId id="293" r:id="rId11"/>
    <p:sldId id="296" r:id="rId12"/>
    <p:sldId id="258" r:id="rId13"/>
    <p:sldId id="263" r:id="rId14"/>
    <p:sldId id="264" r:id="rId15"/>
    <p:sldId id="288" r:id="rId16"/>
    <p:sldId id="289"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E Freese" initials="TEF" lastIdx="6" clrIdx="0">
    <p:extLst>
      <p:ext uri="{19B8F6BF-5375-455C-9EA6-DF929625EA0E}">
        <p15:presenceInfo xmlns:p15="http://schemas.microsoft.com/office/powerpoint/2012/main" userId="S-1-5-21-2582073952-398779973-3559944249-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BC4"/>
    <a:srgbClr val="C9C9C9"/>
    <a:srgbClr val="CFCCC5"/>
    <a:srgbClr val="D2D2D2"/>
    <a:srgbClr val="D8D7D5"/>
    <a:srgbClr val="D3D0C9"/>
    <a:srgbClr val="DAD7D2"/>
    <a:srgbClr val="D65700"/>
    <a:srgbClr val="D5D2CD"/>
    <a:srgbClr val="D6D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E70A2-EE21-7B96-3A9D-81A25DA9EE1A}" v="1" dt="2019-04-07T04:05:19.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0" autoAdjust="0"/>
    <p:restoredTop sz="80727" autoAdjust="0"/>
  </p:normalViewPr>
  <p:slideViewPr>
    <p:cSldViewPr snapToGrid="0">
      <p:cViewPr varScale="1">
        <p:scale>
          <a:sx n="93" d="100"/>
          <a:sy n="93" d="100"/>
        </p:scale>
        <p:origin x="1374" y="78"/>
      </p:cViewPr>
      <p:guideLst/>
    </p:cSldViewPr>
  </p:slideViewPr>
  <p:notesTextViewPr>
    <p:cViewPr>
      <p:scale>
        <a:sx n="3" d="2"/>
        <a:sy n="3" d="2"/>
      </p:scale>
      <p:origin x="0" y="-2454"/>
    </p:cViewPr>
  </p:notesTextViewPr>
  <p:sorterViewPr>
    <p:cViewPr varScale="1">
      <p:scale>
        <a:sx n="1" d="1"/>
        <a:sy n="1" d="1"/>
      </p:scale>
      <p:origin x="0" y="0"/>
    </p:cViewPr>
  </p:sorterViewPr>
  <p:notesViewPr>
    <p:cSldViewPr snapToGrid="0">
      <p:cViewPr>
        <p:scale>
          <a:sx n="70" d="100"/>
          <a:sy n="70" d="100"/>
        </p:scale>
        <p:origin x="2292" y="4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A Hartje" userId="S::joycel@unr.edu::06b36550-c492-4a48-9408-3e9eb6eef4e3" providerId="AD" clId="Web-{9258B81F-37D5-DFF6-F6C0-520E83107A2E}"/>
    <pc:docChg chg="modSld">
      <pc:chgData name="Joyce A Hartje" userId="S::joycel@unr.edu::06b36550-c492-4a48-9408-3e9eb6eef4e3" providerId="AD" clId="Web-{9258B81F-37D5-DFF6-F6C0-520E83107A2E}" dt="2019-04-07T03:23:09.673" v="2" actId="1076"/>
      <pc:docMkLst>
        <pc:docMk/>
      </pc:docMkLst>
      <pc:sldChg chg="addSp delSp modSp">
        <pc:chgData name="Joyce A Hartje" userId="S::joycel@unr.edu::06b36550-c492-4a48-9408-3e9eb6eef4e3" providerId="AD" clId="Web-{9258B81F-37D5-DFF6-F6C0-520E83107A2E}" dt="2019-04-07T03:23:09.673" v="2" actId="1076"/>
        <pc:sldMkLst>
          <pc:docMk/>
          <pc:sldMk cId="3254449802" sldId="278"/>
        </pc:sldMkLst>
        <pc:picChg chg="del">
          <ac:chgData name="Joyce A Hartje" userId="S::joycel@unr.edu::06b36550-c492-4a48-9408-3e9eb6eef4e3" providerId="AD" clId="Web-{9258B81F-37D5-DFF6-F6C0-520E83107A2E}" dt="2019-04-07T03:23:01.158" v="0"/>
          <ac:picMkLst>
            <pc:docMk/>
            <pc:sldMk cId="3254449802" sldId="278"/>
            <ac:picMk id="5" creationId="{00000000-0000-0000-0000-000000000000}"/>
          </ac:picMkLst>
        </pc:picChg>
        <pc:picChg chg="add mod">
          <ac:chgData name="Joyce A Hartje" userId="S::joycel@unr.edu::06b36550-c492-4a48-9408-3e9eb6eef4e3" providerId="AD" clId="Web-{9258B81F-37D5-DFF6-F6C0-520E83107A2E}" dt="2019-04-07T03:23:09.673" v="2" actId="1076"/>
          <ac:picMkLst>
            <pc:docMk/>
            <pc:sldMk cId="3254449802" sldId="278"/>
            <ac:picMk id="6" creationId="{3C48A6B4-47D7-404F-92FB-2DBEC1CB8EB5}"/>
          </ac:picMkLst>
        </pc:picChg>
      </pc:sldChg>
    </pc:docChg>
  </pc:docChgLst>
  <pc:docChgLst>
    <pc:chgData name="Joyce A Hartje" userId="S::joycel@unr.edu::06b36550-c492-4a48-9408-3e9eb6eef4e3" providerId="AD" clId="Web-{47FE70A2-EE21-7B96-3A9D-81A25DA9EE1A}"/>
    <pc:docChg chg="modSld">
      <pc:chgData name="Joyce A Hartje" userId="S::joycel@unr.edu::06b36550-c492-4a48-9408-3e9eb6eef4e3" providerId="AD" clId="Web-{47FE70A2-EE21-7B96-3A9D-81A25DA9EE1A}" dt="2019-04-07T04:05:19.733" v="2" actId="1076"/>
      <pc:docMkLst>
        <pc:docMk/>
      </pc:docMkLst>
      <pc:sldChg chg="addSp modSp">
        <pc:chgData name="Joyce A Hartje" userId="S::joycel@unr.edu::06b36550-c492-4a48-9408-3e9eb6eef4e3" providerId="AD" clId="Web-{47FE70A2-EE21-7B96-3A9D-81A25DA9EE1A}" dt="2019-04-07T04:05:19.733" v="2" actId="1076"/>
        <pc:sldMkLst>
          <pc:docMk/>
          <pc:sldMk cId="961835164" sldId="263"/>
        </pc:sldMkLst>
        <pc:spChg chg="add mod">
          <ac:chgData name="Joyce A Hartje" userId="S::joycel@unr.edu::06b36550-c492-4a48-9408-3e9eb6eef4e3" providerId="AD" clId="Web-{47FE70A2-EE21-7B96-3A9D-81A25DA9EE1A}" dt="2019-04-07T04:05:19.733" v="2" actId="1076"/>
          <ac:spMkLst>
            <pc:docMk/>
            <pc:sldMk cId="961835164" sldId="263"/>
            <ac:spMk id="2" creationId="{97B6A321-E001-4B3D-A4E3-541DB782184F}"/>
          </ac:spMkLst>
        </pc:spChg>
      </pc:sldChg>
    </pc:docChg>
  </pc:docChgLst>
  <pc:docChgLst>
    <pc:chgData name="Joyce A Hartje" userId="06b36550-c492-4a48-9408-3e9eb6eef4e3" providerId="ADAL" clId="{D709244B-3ADD-4B49-B9E6-A888B35D621C}"/>
    <pc:docChg chg="undo custSel modSld">
      <pc:chgData name="Joyce A Hartje" userId="06b36550-c492-4a48-9408-3e9eb6eef4e3" providerId="ADAL" clId="{D709244B-3ADD-4B49-B9E6-A888B35D621C}" dt="2019-04-07T04:07:05.521" v="113" actId="113"/>
      <pc:docMkLst>
        <pc:docMk/>
      </pc:docMkLst>
      <pc:sldChg chg="addSp delSp modSp">
        <pc:chgData name="Joyce A Hartje" userId="06b36550-c492-4a48-9408-3e9eb6eef4e3" providerId="ADAL" clId="{D709244B-3ADD-4B49-B9E6-A888B35D621C}" dt="2019-04-07T03:37:02.302" v="92" actId="403"/>
        <pc:sldMkLst>
          <pc:docMk/>
          <pc:sldMk cId="2994543821" sldId="258"/>
        </pc:sldMkLst>
        <pc:spChg chg="mod">
          <ac:chgData name="Joyce A Hartje" userId="06b36550-c492-4a48-9408-3e9eb6eef4e3" providerId="ADAL" clId="{D709244B-3ADD-4B49-B9E6-A888B35D621C}" dt="2019-04-07T03:37:02.302" v="92" actId="403"/>
          <ac:spMkLst>
            <pc:docMk/>
            <pc:sldMk cId="2994543821" sldId="258"/>
            <ac:spMk id="2" creationId="{00000000-0000-0000-0000-000000000000}"/>
          </ac:spMkLst>
        </pc:spChg>
        <pc:picChg chg="del">
          <ac:chgData name="Joyce A Hartje" userId="06b36550-c492-4a48-9408-3e9eb6eef4e3" providerId="ADAL" clId="{D709244B-3ADD-4B49-B9E6-A888B35D621C}" dt="2019-04-07T03:36:32.687" v="89" actId="478"/>
          <ac:picMkLst>
            <pc:docMk/>
            <pc:sldMk cId="2994543821" sldId="258"/>
            <ac:picMk id="8" creationId="{00000000-0000-0000-0000-000000000000}"/>
          </ac:picMkLst>
        </pc:picChg>
        <pc:picChg chg="add">
          <ac:chgData name="Joyce A Hartje" userId="06b36550-c492-4a48-9408-3e9eb6eef4e3" providerId="ADAL" clId="{D709244B-3ADD-4B49-B9E6-A888B35D621C}" dt="2019-04-07T03:36:33.914" v="90"/>
          <ac:picMkLst>
            <pc:docMk/>
            <pc:sldMk cId="2994543821" sldId="258"/>
            <ac:picMk id="9" creationId="{F6D4B5F1-B703-B64B-9CB6-E0164DD16CAA}"/>
          </ac:picMkLst>
        </pc:picChg>
      </pc:sldChg>
      <pc:sldChg chg="addSp delSp modSp">
        <pc:chgData name="Joyce A Hartje" userId="06b36550-c492-4a48-9408-3e9eb6eef4e3" providerId="ADAL" clId="{D709244B-3ADD-4B49-B9E6-A888B35D621C}" dt="2019-04-07T04:05:55.115" v="107" actId="207"/>
        <pc:sldMkLst>
          <pc:docMk/>
          <pc:sldMk cId="961835164" sldId="263"/>
        </pc:sldMkLst>
        <pc:spChg chg="add mod">
          <ac:chgData name="Joyce A Hartje" userId="06b36550-c492-4a48-9408-3e9eb6eef4e3" providerId="ADAL" clId="{D709244B-3ADD-4B49-B9E6-A888B35D621C}" dt="2019-04-07T04:05:55.115" v="107" actId="207"/>
          <ac:spMkLst>
            <pc:docMk/>
            <pc:sldMk cId="961835164" sldId="263"/>
            <ac:spMk id="2" creationId="{597862E1-B430-D646-9705-3AACCB64A6D1}"/>
          </ac:spMkLst>
        </pc:spChg>
        <pc:picChg chg="del">
          <ac:chgData name="Joyce A Hartje" userId="06b36550-c492-4a48-9408-3e9eb6eef4e3" providerId="ADAL" clId="{D709244B-3ADD-4B49-B9E6-A888B35D621C}" dt="2019-04-07T03:37:16.557" v="93" actId="478"/>
          <ac:picMkLst>
            <pc:docMk/>
            <pc:sldMk cId="961835164" sldId="263"/>
            <ac:picMk id="5" creationId="{00000000-0000-0000-0000-000000000000}"/>
          </ac:picMkLst>
        </pc:picChg>
        <pc:picChg chg="add">
          <ac:chgData name="Joyce A Hartje" userId="06b36550-c492-4a48-9408-3e9eb6eef4e3" providerId="ADAL" clId="{D709244B-3ADD-4B49-B9E6-A888B35D621C}" dt="2019-04-07T03:37:17.465" v="94"/>
          <ac:picMkLst>
            <pc:docMk/>
            <pc:sldMk cId="961835164" sldId="263"/>
            <ac:picMk id="6" creationId="{BCFA695F-4E09-C34B-BD6A-9730741BA21E}"/>
          </ac:picMkLst>
        </pc:picChg>
      </pc:sldChg>
      <pc:sldChg chg="addSp delSp modSp">
        <pc:chgData name="Joyce A Hartje" userId="06b36550-c492-4a48-9408-3e9eb6eef4e3" providerId="ADAL" clId="{D709244B-3ADD-4B49-B9E6-A888B35D621C}" dt="2019-04-07T04:06:12.734" v="110" actId="207"/>
        <pc:sldMkLst>
          <pc:docMk/>
          <pc:sldMk cId="352501192" sldId="264"/>
        </pc:sldMkLst>
        <pc:spChg chg="add mod">
          <ac:chgData name="Joyce A Hartje" userId="06b36550-c492-4a48-9408-3e9eb6eef4e3" providerId="ADAL" clId="{D709244B-3ADD-4B49-B9E6-A888B35D621C}" dt="2019-04-07T04:06:12.734" v="110" actId="207"/>
          <ac:spMkLst>
            <pc:docMk/>
            <pc:sldMk cId="352501192" sldId="264"/>
            <ac:spMk id="2" creationId="{6D7437DA-428C-3748-B749-348EF28AAE88}"/>
          </ac:spMkLst>
        </pc:spChg>
        <pc:picChg chg="del">
          <ac:chgData name="Joyce A Hartje" userId="06b36550-c492-4a48-9408-3e9eb6eef4e3" providerId="ADAL" clId="{D709244B-3ADD-4B49-B9E6-A888B35D621C}" dt="2019-04-07T03:37:23.495" v="95" actId="478"/>
          <ac:picMkLst>
            <pc:docMk/>
            <pc:sldMk cId="352501192" sldId="264"/>
            <ac:picMk id="6" creationId="{00000000-0000-0000-0000-000000000000}"/>
          </ac:picMkLst>
        </pc:picChg>
        <pc:picChg chg="add">
          <ac:chgData name="Joyce A Hartje" userId="06b36550-c492-4a48-9408-3e9eb6eef4e3" providerId="ADAL" clId="{D709244B-3ADD-4B49-B9E6-A888B35D621C}" dt="2019-04-07T03:37:24.545" v="96"/>
          <ac:picMkLst>
            <pc:docMk/>
            <pc:sldMk cId="352501192" sldId="264"/>
            <ac:picMk id="7" creationId="{4DDF07AC-BE52-7042-9CCD-B56DE210B145}"/>
          </ac:picMkLst>
        </pc:picChg>
      </pc:sldChg>
      <pc:sldChg chg="modSp">
        <pc:chgData name="Joyce A Hartje" userId="06b36550-c492-4a48-9408-3e9eb6eef4e3" providerId="ADAL" clId="{D709244B-3ADD-4B49-B9E6-A888B35D621C}" dt="2019-04-07T03:23:55.759" v="7" actId="1036"/>
        <pc:sldMkLst>
          <pc:docMk/>
          <pc:sldMk cId="3254449802" sldId="278"/>
        </pc:sldMkLst>
        <pc:picChg chg="mod">
          <ac:chgData name="Joyce A Hartje" userId="06b36550-c492-4a48-9408-3e9eb6eef4e3" providerId="ADAL" clId="{D709244B-3ADD-4B49-B9E6-A888B35D621C}" dt="2019-04-07T03:23:55.759" v="7" actId="1036"/>
          <ac:picMkLst>
            <pc:docMk/>
            <pc:sldMk cId="3254449802" sldId="278"/>
            <ac:picMk id="6" creationId="{3C48A6B4-47D7-404F-92FB-2DBEC1CB8EB5}"/>
          </ac:picMkLst>
        </pc:picChg>
      </pc:sldChg>
      <pc:sldChg chg="addSp modSp">
        <pc:chgData name="Joyce A Hartje" userId="06b36550-c492-4a48-9408-3e9eb6eef4e3" providerId="ADAL" clId="{D709244B-3ADD-4B49-B9E6-A888B35D621C}" dt="2019-04-07T03:33:39.755" v="68" actId="14100"/>
        <pc:sldMkLst>
          <pc:docMk/>
          <pc:sldMk cId="2504185952" sldId="281"/>
        </pc:sldMkLst>
        <pc:spChg chg="mod">
          <ac:chgData name="Joyce A Hartje" userId="06b36550-c492-4a48-9408-3e9eb6eef4e3" providerId="ADAL" clId="{D709244B-3ADD-4B49-B9E6-A888B35D621C}" dt="2019-04-07T03:30:53.503" v="57" actId="14100"/>
          <ac:spMkLst>
            <pc:docMk/>
            <pc:sldMk cId="2504185952" sldId="281"/>
            <ac:spMk id="3" creationId="{00000000-0000-0000-0000-000000000000}"/>
          </ac:spMkLst>
        </pc:spChg>
        <pc:graphicFrameChg chg="mod">
          <ac:chgData name="Joyce A Hartje" userId="06b36550-c492-4a48-9408-3e9eb6eef4e3" providerId="ADAL" clId="{D709244B-3ADD-4B49-B9E6-A888B35D621C}" dt="2019-04-07T03:33:39.755" v="68" actId="14100"/>
          <ac:graphicFrameMkLst>
            <pc:docMk/>
            <pc:sldMk cId="2504185952" sldId="281"/>
            <ac:graphicFrameMk id="9" creationId="{00000000-0000-0000-0000-000000000000}"/>
          </ac:graphicFrameMkLst>
        </pc:graphicFrameChg>
        <pc:picChg chg="add mod">
          <ac:chgData name="Joyce A Hartje" userId="06b36550-c492-4a48-9408-3e9eb6eef4e3" providerId="ADAL" clId="{D709244B-3ADD-4B49-B9E6-A888B35D621C}" dt="2019-04-07T03:32:04.729" v="61" actId="1076"/>
          <ac:picMkLst>
            <pc:docMk/>
            <pc:sldMk cId="2504185952" sldId="281"/>
            <ac:picMk id="6" creationId="{D8C815F9-12A3-AE4A-B5B5-BA6AE4D46B6E}"/>
          </ac:picMkLst>
        </pc:picChg>
      </pc:sldChg>
      <pc:sldChg chg="addSp delSp">
        <pc:chgData name="Joyce A Hartje" userId="06b36550-c492-4a48-9408-3e9eb6eef4e3" providerId="ADAL" clId="{D709244B-3ADD-4B49-B9E6-A888B35D621C}" dt="2019-04-07T03:36:05.505" v="82"/>
        <pc:sldMkLst>
          <pc:docMk/>
          <pc:sldMk cId="1475430647" sldId="282"/>
        </pc:sldMkLst>
        <pc:picChg chg="del">
          <ac:chgData name="Joyce A Hartje" userId="06b36550-c492-4a48-9408-3e9eb6eef4e3" providerId="ADAL" clId="{D709244B-3ADD-4B49-B9E6-A888B35D621C}" dt="2019-04-07T03:36:04.575" v="81" actId="478"/>
          <ac:picMkLst>
            <pc:docMk/>
            <pc:sldMk cId="1475430647" sldId="282"/>
            <ac:picMk id="7" creationId="{00000000-0000-0000-0000-000000000000}"/>
          </ac:picMkLst>
        </pc:picChg>
        <pc:picChg chg="add">
          <ac:chgData name="Joyce A Hartje" userId="06b36550-c492-4a48-9408-3e9eb6eef4e3" providerId="ADAL" clId="{D709244B-3ADD-4B49-B9E6-A888B35D621C}" dt="2019-04-07T03:36:05.505" v="82"/>
          <ac:picMkLst>
            <pc:docMk/>
            <pc:sldMk cId="1475430647" sldId="282"/>
            <ac:picMk id="8" creationId="{C78A574F-0EEB-C341-A1FD-2029A3AA41AC}"/>
          </ac:picMkLst>
        </pc:picChg>
      </pc:sldChg>
      <pc:sldChg chg="addSp delSp modSp">
        <pc:chgData name="Joyce A Hartje" userId="06b36550-c492-4a48-9408-3e9eb6eef4e3" providerId="ADAL" clId="{D709244B-3ADD-4B49-B9E6-A888B35D621C}" dt="2019-04-07T03:35:48.261" v="80" actId="14100"/>
        <pc:sldMkLst>
          <pc:docMk/>
          <pc:sldMk cId="3874230741" sldId="287"/>
        </pc:sldMkLst>
        <pc:spChg chg="mod">
          <ac:chgData name="Joyce A Hartje" userId="06b36550-c492-4a48-9408-3e9eb6eef4e3" providerId="ADAL" clId="{D709244B-3ADD-4B49-B9E6-A888B35D621C}" dt="2019-04-07T03:34:34.149" v="72" actId="14100"/>
          <ac:spMkLst>
            <pc:docMk/>
            <pc:sldMk cId="3874230741" sldId="287"/>
            <ac:spMk id="4" creationId="{00000000-0000-0000-0000-000000000000}"/>
          </ac:spMkLst>
        </pc:spChg>
        <pc:picChg chg="mod">
          <ac:chgData name="Joyce A Hartje" userId="06b36550-c492-4a48-9408-3e9eb6eef4e3" providerId="ADAL" clId="{D709244B-3ADD-4B49-B9E6-A888B35D621C}" dt="2019-04-07T03:35:48.261" v="80" actId="14100"/>
          <ac:picMkLst>
            <pc:docMk/>
            <pc:sldMk cId="3874230741" sldId="287"/>
            <ac:picMk id="2" creationId="{00000000-0000-0000-0000-000000000000}"/>
          </ac:picMkLst>
        </pc:picChg>
        <pc:picChg chg="del">
          <ac:chgData name="Joyce A Hartje" userId="06b36550-c492-4a48-9408-3e9eb6eef4e3" providerId="ADAL" clId="{D709244B-3ADD-4B49-B9E6-A888B35D621C}" dt="2019-04-07T03:35:03.152" v="78" actId="478"/>
          <ac:picMkLst>
            <pc:docMk/>
            <pc:sldMk cId="3874230741" sldId="287"/>
            <ac:picMk id="6" creationId="{00000000-0000-0000-0000-000000000000}"/>
          </ac:picMkLst>
        </pc:picChg>
        <pc:picChg chg="add">
          <ac:chgData name="Joyce A Hartje" userId="06b36550-c492-4a48-9408-3e9eb6eef4e3" providerId="ADAL" clId="{D709244B-3ADD-4B49-B9E6-A888B35D621C}" dt="2019-04-07T03:35:04.194" v="79"/>
          <ac:picMkLst>
            <pc:docMk/>
            <pc:sldMk cId="3874230741" sldId="287"/>
            <ac:picMk id="7" creationId="{09FA8464-5F40-864D-85FC-B18F76165CEC}"/>
          </ac:picMkLst>
        </pc:picChg>
      </pc:sldChg>
      <pc:sldChg chg="addSp modSp">
        <pc:chgData name="Joyce A Hartje" userId="06b36550-c492-4a48-9408-3e9eb6eef4e3" providerId="ADAL" clId="{D709244B-3ADD-4B49-B9E6-A888B35D621C}" dt="2019-04-07T04:07:05.521" v="113" actId="113"/>
        <pc:sldMkLst>
          <pc:docMk/>
          <pc:sldMk cId="423567731" sldId="288"/>
        </pc:sldMkLst>
        <pc:spChg chg="add mod">
          <ac:chgData name="Joyce A Hartje" userId="06b36550-c492-4a48-9408-3e9eb6eef4e3" providerId="ADAL" clId="{D709244B-3ADD-4B49-B9E6-A888B35D621C}" dt="2019-04-07T04:07:05.521" v="113" actId="113"/>
          <ac:spMkLst>
            <pc:docMk/>
            <pc:sldMk cId="423567731" sldId="288"/>
            <ac:spMk id="4" creationId="{49D095E6-FCCE-A948-A00F-678E778892B9}"/>
          </ac:spMkLst>
        </pc:spChg>
        <pc:picChg chg="mod">
          <ac:chgData name="Joyce A Hartje" userId="06b36550-c492-4a48-9408-3e9eb6eef4e3" providerId="ADAL" clId="{D709244B-3ADD-4B49-B9E6-A888B35D621C}" dt="2019-04-07T03:37:44.601" v="99" actId="1076"/>
          <ac:picMkLst>
            <pc:docMk/>
            <pc:sldMk cId="423567731" sldId="288"/>
            <ac:picMk id="6" creationId="{00000000-0000-0000-0000-000000000000}"/>
          </ac:picMkLst>
        </pc:picChg>
      </pc:sldChg>
      <pc:sldChg chg="addSp delSp">
        <pc:chgData name="Joyce A Hartje" userId="06b36550-c492-4a48-9408-3e9eb6eef4e3" providerId="ADAL" clId="{D709244B-3ADD-4B49-B9E6-A888B35D621C}" dt="2019-04-07T03:37:52.928" v="101"/>
        <pc:sldMkLst>
          <pc:docMk/>
          <pc:sldMk cId="3195015135" sldId="289"/>
        </pc:sldMkLst>
        <pc:picChg chg="del">
          <ac:chgData name="Joyce A Hartje" userId="06b36550-c492-4a48-9408-3e9eb6eef4e3" providerId="ADAL" clId="{D709244B-3ADD-4B49-B9E6-A888B35D621C}" dt="2019-04-07T03:37:51.938" v="100" actId="478"/>
          <ac:picMkLst>
            <pc:docMk/>
            <pc:sldMk cId="3195015135" sldId="289"/>
            <ac:picMk id="6" creationId="{00000000-0000-0000-0000-000000000000}"/>
          </ac:picMkLst>
        </pc:picChg>
        <pc:picChg chg="add">
          <ac:chgData name="Joyce A Hartje" userId="06b36550-c492-4a48-9408-3e9eb6eef4e3" providerId="ADAL" clId="{D709244B-3ADD-4B49-B9E6-A888B35D621C}" dt="2019-04-07T03:37:52.928" v="101"/>
          <ac:picMkLst>
            <pc:docMk/>
            <pc:sldMk cId="3195015135" sldId="289"/>
            <ac:picMk id="8" creationId="{D90F98E5-3288-EE45-B8FD-BAC833438AE8}"/>
          </ac:picMkLst>
        </pc:picChg>
      </pc:sldChg>
      <pc:sldChg chg="addSp delSp">
        <pc:chgData name="Joyce A Hartje" userId="06b36550-c492-4a48-9408-3e9eb6eef4e3" providerId="ADAL" clId="{D709244B-3ADD-4B49-B9E6-A888B35D621C}" dt="2019-04-07T03:36:10.604" v="84"/>
        <pc:sldMkLst>
          <pc:docMk/>
          <pc:sldMk cId="1737095582" sldId="293"/>
        </pc:sldMkLst>
        <pc:picChg chg="del">
          <ac:chgData name="Joyce A Hartje" userId="06b36550-c492-4a48-9408-3e9eb6eef4e3" providerId="ADAL" clId="{D709244B-3ADD-4B49-B9E6-A888B35D621C}" dt="2019-04-07T03:36:09.674" v="83" actId="478"/>
          <ac:picMkLst>
            <pc:docMk/>
            <pc:sldMk cId="1737095582" sldId="293"/>
            <ac:picMk id="6" creationId="{00000000-0000-0000-0000-000000000000}"/>
          </ac:picMkLst>
        </pc:picChg>
        <pc:picChg chg="add">
          <ac:chgData name="Joyce A Hartje" userId="06b36550-c492-4a48-9408-3e9eb6eef4e3" providerId="ADAL" clId="{D709244B-3ADD-4B49-B9E6-A888B35D621C}" dt="2019-04-07T03:36:10.604" v="84"/>
          <ac:picMkLst>
            <pc:docMk/>
            <pc:sldMk cId="1737095582" sldId="293"/>
            <ac:picMk id="7" creationId="{CE4359E2-CBEA-814D-9BF0-37F80E8373ED}"/>
          </ac:picMkLst>
        </pc:picChg>
      </pc:sldChg>
      <pc:sldChg chg="addSp delSp modSp">
        <pc:chgData name="Joyce A Hartje" userId="06b36550-c492-4a48-9408-3e9eb6eef4e3" providerId="ADAL" clId="{D709244B-3ADD-4B49-B9E6-A888B35D621C}" dt="2019-04-07T03:38:03.891" v="104" actId="1076"/>
        <pc:sldMkLst>
          <pc:docMk/>
          <pc:sldMk cId="2399895265" sldId="295"/>
        </pc:sldMkLst>
        <pc:picChg chg="del">
          <ac:chgData name="Joyce A Hartje" userId="06b36550-c492-4a48-9408-3e9eb6eef4e3" providerId="ADAL" clId="{D709244B-3ADD-4B49-B9E6-A888B35D621C}" dt="2019-04-07T03:37:57.930" v="102" actId="478"/>
          <ac:picMkLst>
            <pc:docMk/>
            <pc:sldMk cId="2399895265" sldId="295"/>
            <ac:picMk id="12" creationId="{00000000-0000-0000-0000-000000000000}"/>
          </ac:picMkLst>
        </pc:picChg>
        <pc:picChg chg="add mod">
          <ac:chgData name="Joyce A Hartje" userId="06b36550-c492-4a48-9408-3e9eb6eef4e3" providerId="ADAL" clId="{D709244B-3ADD-4B49-B9E6-A888B35D621C}" dt="2019-04-07T03:38:03.891" v="104" actId="1076"/>
          <ac:picMkLst>
            <pc:docMk/>
            <pc:sldMk cId="2399895265" sldId="295"/>
            <ac:picMk id="13" creationId="{6ECD970B-525C-2C4F-97CD-6133AEC4BDC1}"/>
          </ac:picMkLst>
        </pc:picChg>
      </pc:sldChg>
      <pc:sldChg chg="addSp delSp modSp">
        <pc:chgData name="Joyce A Hartje" userId="06b36550-c492-4a48-9408-3e9eb6eef4e3" providerId="ADAL" clId="{D709244B-3ADD-4B49-B9E6-A888B35D621C}" dt="2019-04-07T03:36:24.223" v="88" actId="1076"/>
        <pc:sldMkLst>
          <pc:docMk/>
          <pc:sldMk cId="596534666" sldId="296"/>
        </pc:sldMkLst>
        <pc:picChg chg="del">
          <ac:chgData name="Joyce A Hartje" userId="06b36550-c492-4a48-9408-3e9eb6eef4e3" providerId="ADAL" clId="{D709244B-3ADD-4B49-B9E6-A888B35D621C}" dt="2019-04-07T03:36:17.152" v="85" actId="478"/>
          <ac:picMkLst>
            <pc:docMk/>
            <pc:sldMk cId="596534666" sldId="296"/>
            <ac:picMk id="7" creationId="{00000000-0000-0000-0000-000000000000}"/>
          </ac:picMkLst>
        </pc:picChg>
        <pc:picChg chg="add mod">
          <ac:chgData name="Joyce A Hartje" userId="06b36550-c492-4a48-9408-3e9eb6eef4e3" providerId="ADAL" clId="{D709244B-3ADD-4B49-B9E6-A888B35D621C}" dt="2019-04-07T03:36:24.223" v="88" actId="1076"/>
          <ac:picMkLst>
            <pc:docMk/>
            <pc:sldMk cId="596534666" sldId="296"/>
            <ac:picMk id="8" creationId="{1699FB3C-EFC2-4B45-85BD-5348604DFFF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solidFill>
                  <a:schemeClr val="tx1">
                    <a:lumMod val="65000"/>
                    <a:lumOff val="35000"/>
                  </a:schemeClr>
                </a:solidFill>
              </a:rPr>
              <a:t>Drugs Involved in U.S. Overdose Deaths</a:t>
            </a:r>
            <a:r>
              <a:rPr lang="en-US" baseline="0" dirty="0">
                <a:solidFill>
                  <a:schemeClr val="tx1">
                    <a:lumMod val="65000"/>
                    <a:lumOff val="35000"/>
                  </a:schemeClr>
                </a:solidFill>
              </a:rPr>
              <a:t> </a:t>
            </a:r>
            <a:r>
              <a:rPr lang="en-US" dirty="0">
                <a:solidFill>
                  <a:schemeClr val="tx1">
                    <a:lumMod val="65000"/>
                    <a:lumOff val="35000"/>
                  </a:schemeClr>
                </a:solidFill>
              </a:rPr>
              <a:t>1999 to 2017</a:t>
            </a:r>
          </a:p>
        </c:rich>
      </c:tx>
      <c:layout>
        <c:manualLayout>
          <c:xMode val="edge"/>
          <c:yMode val="edge"/>
          <c:x val="5.8291974933002179E-2"/>
          <c:y val="2.3251721863306696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417088227100102"/>
          <c:y val="0.1656091426071741"/>
          <c:w val="0.58953524390532264"/>
          <c:h val="0.72121318168562265"/>
        </c:manualLayout>
      </c:layout>
      <c:lineChart>
        <c:grouping val="standard"/>
        <c:varyColors val="0"/>
        <c:ser>
          <c:idx val="0"/>
          <c:order val="0"/>
          <c:tx>
            <c:strRef>
              <c:f>Data!$A$6</c:f>
              <c:strCache>
                <c:ptCount val="1"/>
                <c:pt idx="0">
                  <c:v>Heroin</c:v>
                </c:pt>
              </c:strCache>
            </c:strRef>
          </c:tx>
          <c:spPr>
            <a:ln w="25400" cap="rnd">
              <a:solidFill>
                <a:schemeClr val="accent3">
                  <a:shade val="50000"/>
                </a:schemeClr>
              </a:solidFill>
              <a:round/>
            </a:ln>
            <a:effectLst/>
          </c:spPr>
          <c:marker>
            <c:symbol val="none"/>
          </c:marker>
          <c:dLbls>
            <c:dLbl>
              <c:idx val="18"/>
              <c:layout>
                <c:manualLayout>
                  <c:x val="-1.1044903170887423E-3"/>
                  <c:y val="-4.026702391367754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C0A0-40F3-9CF9-198BE5204DA9}"/>
                </c:ext>
              </c:extLst>
            </c:dLbl>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Data!$B$4:$T$4</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Data!$B$6:$T$6</c:f>
              <c:numCache>
                <c:formatCode>#,##0</c:formatCode>
                <c:ptCount val="19"/>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13219</c:v>
                </c:pt>
                <c:pt idx="17">
                  <c:v>15469</c:v>
                </c:pt>
                <c:pt idx="18">
                  <c:v>15958</c:v>
                </c:pt>
              </c:numCache>
            </c:numRef>
          </c:val>
          <c:smooth val="0"/>
          <c:extLst>
            <c:ext xmlns:c16="http://schemas.microsoft.com/office/drawing/2014/chart" uri="{C3380CC4-5D6E-409C-BE32-E72D297353CC}">
              <c16:uniqueId val="{00000001-C0A0-40F3-9CF9-198BE5204DA9}"/>
            </c:ext>
          </c:extLst>
        </c:ser>
        <c:ser>
          <c:idx val="1"/>
          <c:order val="1"/>
          <c:tx>
            <c:strRef>
              <c:f>Data!$A$7</c:f>
              <c:strCache>
                <c:ptCount val="1"/>
                <c:pt idx="0">
                  <c:v>Synthetic Opioids other than Methadone</c:v>
                </c:pt>
              </c:strCache>
            </c:strRef>
          </c:tx>
          <c:spPr>
            <a:ln w="25400" cap="rnd">
              <a:solidFill>
                <a:srgbClr val="00B0F0"/>
              </a:solidFill>
              <a:round/>
            </a:ln>
            <a:effectLst/>
          </c:spPr>
          <c:marker>
            <c:symbol val="none"/>
          </c:marker>
          <c:dLbls>
            <c:dLbl>
              <c:idx val="18"/>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C0A0-40F3-9CF9-198BE5204DA9}"/>
                </c:ext>
              </c:extLst>
            </c:dLbl>
            <c:spPr>
              <a:noFill/>
              <a:ln>
                <a:noFill/>
              </a:ln>
              <a:effectLst/>
            </c:spPr>
            <c:txPr>
              <a:bodyPr rot="0" spcFirstLastPara="1" vertOverflow="ellipsis" vert="horz" wrap="square" anchor="ctr" anchorCtr="1"/>
              <a:lstStyle/>
              <a:p>
                <a:pPr algn="l">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Data!$B$4:$T$4</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Data!$B$7:$T$7</c:f>
              <c:numCache>
                <c:formatCode>#,##0</c:formatCode>
                <c:ptCount val="19"/>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29406</c:v>
                </c:pt>
              </c:numCache>
            </c:numRef>
          </c:val>
          <c:smooth val="0"/>
          <c:extLst>
            <c:ext xmlns:c16="http://schemas.microsoft.com/office/drawing/2014/chart" uri="{C3380CC4-5D6E-409C-BE32-E72D297353CC}">
              <c16:uniqueId val="{00000003-C0A0-40F3-9CF9-198BE5204DA9}"/>
            </c:ext>
          </c:extLst>
        </c:ser>
        <c:ser>
          <c:idx val="2"/>
          <c:order val="2"/>
          <c:tx>
            <c:strRef>
              <c:f>Data!$A$8</c:f>
              <c:strCache>
                <c:ptCount val="1"/>
                <c:pt idx="0">
                  <c:v>Natural and semi-synthetic opioids</c:v>
                </c:pt>
              </c:strCache>
            </c:strRef>
          </c:tx>
          <c:spPr>
            <a:ln w="25400" cap="rnd">
              <a:solidFill>
                <a:srgbClr val="00B050"/>
              </a:solidFill>
              <a:round/>
            </a:ln>
            <a:effectLst/>
          </c:spPr>
          <c:marker>
            <c:symbol val="none"/>
          </c:marker>
          <c:dLbls>
            <c:dLbl>
              <c:idx val="18"/>
              <c:layout>
                <c:manualLayout>
                  <c:x val="-1.501442387269159E-3"/>
                  <c:y val="-1.8518518518518517E-2"/>
                </c:manualLayout>
              </c:layout>
              <c:dLblPos val="r"/>
              <c:showLegendKey val="0"/>
              <c:showVal val="1"/>
              <c:showCatName val="0"/>
              <c:showSerName val="1"/>
              <c:showPercent val="0"/>
              <c:showBubbleSize val="0"/>
              <c:extLst>
                <c:ext xmlns:c15="http://schemas.microsoft.com/office/drawing/2012/chart" uri="{CE6537A1-D6FC-4f65-9D91-7224C49458BB}">
                  <c15:layout>
                    <c:manualLayout>
                      <c:w val="0.31354969142370714"/>
                      <c:h val="6.0185185185185182E-2"/>
                    </c:manualLayout>
                  </c15:layout>
                </c:ext>
                <c:ext xmlns:c16="http://schemas.microsoft.com/office/drawing/2014/chart" uri="{C3380CC4-5D6E-409C-BE32-E72D297353CC}">
                  <c16:uniqueId val="{00000004-C0A0-40F3-9CF9-198BE5204DA9}"/>
                </c:ext>
              </c:extLst>
            </c:dLbl>
            <c:spPr>
              <a:noFill/>
              <a:ln>
                <a:noFill/>
              </a:ln>
              <a:effectLst/>
            </c:spPr>
            <c:txPr>
              <a:bodyPr rot="0" spcFirstLastPara="1" vertOverflow="ellipsis" vert="horz" wrap="square" anchor="ctr" anchorCtr="0"/>
              <a:lstStyle/>
              <a:p>
                <a:pPr algn="l">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Data!$B$4:$T$4</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Data!$B$8:$T$8</c:f>
              <c:numCache>
                <c:formatCode>#,##0</c:formatCode>
                <c:ptCount val="19"/>
                <c:pt idx="0">
                  <c:v>2749</c:v>
                </c:pt>
                <c:pt idx="1">
                  <c:v>2917</c:v>
                </c:pt>
                <c:pt idx="2">
                  <c:v>3479</c:v>
                </c:pt>
                <c:pt idx="3">
                  <c:v>4416</c:v>
                </c:pt>
                <c:pt idx="4">
                  <c:v>4867</c:v>
                </c:pt>
                <c:pt idx="5">
                  <c:v>5231</c:v>
                </c:pt>
                <c:pt idx="6">
                  <c:v>5774</c:v>
                </c:pt>
                <c:pt idx="7">
                  <c:v>7017</c:v>
                </c:pt>
                <c:pt idx="8">
                  <c:v>8158</c:v>
                </c:pt>
                <c:pt idx="9">
                  <c:v>9119</c:v>
                </c:pt>
                <c:pt idx="10">
                  <c:v>9735</c:v>
                </c:pt>
                <c:pt idx="11">
                  <c:v>10943</c:v>
                </c:pt>
                <c:pt idx="12">
                  <c:v>11693</c:v>
                </c:pt>
                <c:pt idx="13">
                  <c:v>11140</c:v>
                </c:pt>
                <c:pt idx="14">
                  <c:v>11346</c:v>
                </c:pt>
                <c:pt idx="15">
                  <c:v>12159</c:v>
                </c:pt>
                <c:pt idx="16">
                  <c:v>12726</c:v>
                </c:pt>
                <c:pt idx="17">
                  <c:v>14427</c:v>
                </c:pt>
                <c:pt idx="18">
                  <c:v>14958</c:v>
                </c:pt>
              </c:numCache>
            </c:numRef>
          </c:val>
          <c:smooth val="0"/>
          <c:extLst>
            <c:ext xmlns:c16="http://schemas.microsoft.com/office/drawing/2014/chart" uri="{C3380CC4-5D6E-409C-BE32-E72D297353CC}">
              <c16:uniqueId val="{00000005-C0A0-40F3-9CF9-198BE5204DA9}"/>
            </c:ext>
          </c:extLst>
        </c:ser>
        <c:ser>
          <c:idx val="3"/>
          <c:order val="3"/>
          <c:tx>
            <c:strRef>
              <c:f>Data!$A$9</c:f>
              <c:strCache>
                <c:ptCount val="1"/>
                <c:pt idx="0">
                  <c:v>Cocaine</c:v>
                </c:pt>
              </c:strCache>
            </c:strRef>
          </c:tx>
          <c:spPr>
            <a:ln w="25400" cap="rnd">
              <a:solidFill>
                <a:schemeClr val="accent3">
                  <a:tint val="90000"/>
                </a:schemeClr>
              </a:solidFill>
              <a:round/>
            </a:ln>
            <a:effectLst/>
          </c:spPr>
          <c:marker>
            <c:symbol val="none"/>
          </c:marker>
          <c:dLbls>
            <c:dLbl>
              <c:idx val="18"/>
              <c:layout>
                <c:manualLayout>
                  <c:x val="-1.5015015015015015E-3"/>
                  <c:y val="1.1574074074074073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C0A0-40F3-9CF9-198BE5204DA9}"/>
                </c:ext>
              </c:extLst>
            </c:dLbl>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Data!$B$4:$T$4</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Data!$B$9:$T$9</c:f>
              <c:numCache>
                <c:formatCode>#,##0</c:formatCode>
                <c:ptCount val="19"/>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14556</c:v>
                </c:pt>
              </c:numCache>
            </c:numRef>
          </c:val>
          <c:smooth val="0"/>
          <c:extLst>
            <c:ext xmlns:c16="http://schemas.microsoft.com/office/drawing/2014/chart" uri="{C3380CC4-5D6E-409C-BE32-E72D297353CC}">
              <c16:uniqueId val="{00000007-C0A0-40F3-9CF9-198BE5204DA9}"/>
            </c:ext>
          </c:extLst>
        </c:ser>
        <c:ser>
          <c:idx val="4"/>
          <c:order val="4"/>
          <c:tx>
            <c:strRef>
              <c:f>Data!$A$10</c:f>
              <c:strCache>
                <c:ptCount val="1"/>
                <c:pt idx="0">
                  <c:v>Methamphetamine</c:v>
                </c:pt>
              </c:strCache>
            </c:strRef>
          </c:tx>
          <c:spPr>
            <a:ln w="28575" cap="rnd">
              <a:solidFill>
                <a:schemeClr val="accent3">
                  <a:tint val="70000"/>
                </a:schemeClr>
              </a:solidFill>
              <a:round/>
            </a:ln>
            <a:effectLst/>
          </c:spPr>
          <c:marker>
            <c:symbol val="none"/>
          </c:marker>
          <c:dLbls>
            <c:dLbl>
              <c:idx val="18"/>
              <c:layout>
                <c:manualLayout>
                  <c:x val="-1.501442387269159E-3"/>
                  <c:y val="0"/>
                </c:manualLayout>
              </c:layout>
              <c:spPr>
                <a:noFill/>
                <a:ln>
                  <a:noFill/>
                </a:ln>
                <a:effectLst/>
              </c:spPr>
              <c:txPr>
                <a:bodyPr rot="0" spcFirstLastPara="1" vertOverflow="ellipsis" vert="horz" wrap="square" anchor="ctr" anchorCtr="0"/>
                <a:lstStyle/>
                <a:p>
                  <a:pPr algn="l">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1"/>
              <c:showPercent val="0"/>
              <c:showBubbleSize val="0"/>
              <c:extLst>
                <c:ext xmlns:c15="http://schemas.microsoft.com/office/drawing/2012/chart" uri="{CE6537A1-D6FC-4f65-9D91-7224C49458BB}">
                  <c15:layout>
                    <c:manualLayout>
                      <c:w val="0.24007716049382713"/>
                      <c:h val="3.4722222222222224E-2"/>
                    </c:manualLayout>
                  </c15:layout>
                </c:ext>
                <c:ext xmlns:c16="http://schemas.microsoft.com/office/drawing/2014/chart" uri="{C3380CC4-5D6E-409C-BE32-E72D297353CC}">
                  <c16:uniqueId val="{00000008-C0A0-40F3-9CF9-198BE5204DA9}"/>
                </c:ext>
              </c:extLst>
            </c:dLbl>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Data!$B$4:$T$4</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Data!$B$10:$T$10</c:f>
              <c:numCache>
                <c:formatCode>#,##0</c:formatCode>
                <c:ptCount val="19"/>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10721</c:v>
                </c:pt>
              </c:numCache>
            </c:numRef>
          </c:val>
          <c:smooth val="0"/>
          <c:extLst>
            <c:ext xmlns:c16="http://schemas.microsoft.com/office/drawing/2014/chart" uri="{C3380CC4-5D6E-409C-BE32-E72D297353CC}">
              <c16:uniqueId val="{00000009-C0A0-40F3-9CF9-198BE5204DA9}"/>
            </c:ext>
          </c:extLst>
        </c:ser>
        <c:ser>
          <c:idx val="5"/>
          <c:order val="5"/>
          <c:tx>
            <c:strRef>
              <c:f>Data!$A$11</c:f>
              <c:strCache>
                <c:ptCount val="1"/>
                <c:pt idx="0">
                  <c:v>Methadone</c:v>
                </c:pt>
              </c:strCache>
            </c:strRef>
          </c:tx>
          <c:spPr>
            <a:ln w="28575" cap="rnd">
              <a:solidFill>
                <a:schemeClr val="accent3">
                  <a:tint val="50000"/>
                </a:schemeClr>
              </a:solidFill>
              <a:round/>
            </a:ln>
            <a:effectLst/>
          </c:spPr>
          <c:marker>
            <c:symbol val="none"/>
          </c:marker>
          <c:dLbls>
            <c:dLbl>
              <c:idx val="18"/>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C0A0-40F3-9CF9-198BE5204DA9}"/>
                </c:ext>
              </c:extLst>
            </c:dLbl>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Data!$B$4:$T$4</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Data!$B$11:$T$11</c:f>
              <c:numCache>
                <c:formatCode>#,##0</c:formatCode>
                <c:ptCount val="19"/>
                <c:pt idx="0">
                  <c:v>784</c:v>
                </c:pt>
                <c:pt idx="1">
                  <c:v>986</c:v>
                </c:pt>
                <c:pt idx="2">
                  <c:v>1456</c:v>
                </c:pt>
                <c:pt idx="3">
                  <c:v>2358</c:v>
                </c:pt>
                <c:pt idx="4">
                  <c:v>2972</c:v>
                </c:pt>
                <c:pt idx="5">
                  <c:v>3845</c:v>
                </c:pt>
                <c:pt idx="6">
                  <c:v>4460</c:v>
                </c:pt>
                <c:pt idx="7">
                  <c:v>5406</c:v>
                </c:pt>
                <c:pt idx="8">
                  <c:v>5518</c:v>
                </c:pt>
                <c:pt idx="9">
                  <c:v>4924</c:v>
                </c:pt>
                <c:pt idx="10">
                  <c:v>4696</c:v>
                </c:pt>
                <c:pt idx="11">
                  <c:v>4577</c:v>
                </c:pt>
                <c:pt idx="12">
                  <c:v>4418</c:v>
                </c:pt>
                <c:pt idx="13">
                  <c:v>3932</c:v>
                </c:pt>
                <c:pt idx="14">
                  <c:v>3591</c:v>
                </c:pt>
                <c:pt idx="15">
                  <c:v>3400</c:v>
                </c:pt>
                <c:pt idx="16">
                  <c:v>3276</c:v>
                </c:pt>
                <c:pt idx="17">
                  <c:v>3314</c:v>
                </c:pt>
                <c:pt idx="18">
                  <c:v>3295</c:v>
                </c:pt>
              </c:numCache>
            </c:numRef>
          </c:val>
          <c:smooth val="0"/>
          <c:extLst>
            <c:ext xmlns:c16="http://schemas.microsoft.com/office/drawing/2014/chart" uri="{C3380CC4-5D6E-409C-BE32-E72D297353CC}">
              <c16:uniqueId val="{0000000B-C0A0-40F3-9CF9-198BE5204DA9}"/>
            </c:ext>
          </c:extLst>
        </c:ser>
        <c:dLbls>
          <c:showLegendKey val="0"/>
          <c:showVal val="0"/>
          <c:showCatName val="0"/>
          <c:showSerName val="0"/>
          <c:showPercent val="0"/>
          <c:showBubbleSize val="0"/>
        </c:dLbls>
        <c:smooth val="0"/>
        <c:axId val="243427072"/>
        <c:axId val="243427632"/>
      </c:lineChart>
      <c:catAx>
        <c:axId val="24342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3427632"/>
        <c:crosses val="autoZero"/>
        <c:auto val="1"/>
        <c:lblAlgn val="ctr"/>
        <c:lblOffset val="100"/>
        <c:noMultiLvlLbl val="0"/>
      </c:catAx>
      <c:valAx>
        <c:axId val="243427632"/>
        <c:scaling>
          <c:orientation val="minMax"/>
          <c:max val="30000"/>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3427072"/>
        <c:crosses val="autoZero"/>
        <c:crossBetween val="between"/>
      </c:valAx>
      <c:spPr>
        <a:noFill/>
        <a:ln>
          <a:noFill/>
        </a:ln>
        <a:effectLst/>
      </c:spPr>
    </c:plotArea>
    <c:plotVisOnly val="1"/>
    <c:dispBlanksAs val="gap"/>
    <c:showDLblsOverMax val="0"/>
  </c:chart>
  <c:spPr>
    <a:solidFill>
      <a:schemeClr val="bg1"/>
    </a:solidFill>
    <a:ln w="317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7813F-E723-4113-B3A9-D6E1481E7884}" type="datetimeFigureOut">
              <a:rPr lang="en-US" smtClean="0"/>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4A038-C5CD-4F0F-B525-DD9D6EE7D271}" type="slidenum">
              <a:rPr lang="en-US" smtClean="0"/>
              <a:t>‹#›</a:t>
            </a:fld>
            <a:endParaRPr lang="en-US"/>
          </a:p>
        </p:txBody>
      </p:sp>
    </p:spTree>
    <p:extLst>
      <p:ext uri="{BB962C8B-B14F-4D97-AF65-F5344CB8AC3E}">
        <p14:creationId xmlns:p14="http://schemas.microsoft.com/office/powerpoint/2010/main" val="311500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sattc.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etworkforphl.org/_asset/qz5pvn/network-naloxone-10-4.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etworkforphl.org/_asset/qz5pvn/network-naloxone-10-4.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adai.uw.edu/pubs/infobriefs/ADAI-IB-2011-05.pdf"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prescribetoprevent.org/" TargetMode="External"/><Relationship Id="rId3" Type="http://schemas.openxmlformats.org/officeDocument/2006/relationships/hyperlink" Target="http://www.psattc.org/" TargetMode="External"/><Relationship Id="rId7" Type="http://schemas.openxmlformats.org/officeDocument/2006/relationships/hyperlink" Target="http://stopoverdose.org/section/first-responder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getnaloxonenow.org/" TargetMode="External"/><Relationship Id="rId5" Type="http://schemas.openxmlformats.org/officeDocument/2006/relationships/hyperlink" Target="https://store.samhsa.gov/system/files/safety-advice-for-patients-family-members.pdf" TargetMode="External"/><Relationship Id="rId4" Type="http://schemas.openxmlformats.org/officeDocument/2006/relationships/hyperlink" Target="https://store.samhsa.gov/system/files/information-for-prescribers.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o.int/substance_abuse/information-sheet/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drugoverdose/opioids/fentanyl.html" TargetMode="External"/><Relationship Id="rId7" Type="http://schemas.openxmlformats.org/officeDocument/2006/relationships/hyperlink" Target="https://www.drugabuse.gov/related-topics/trends-statistics/overdose-death-rate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dc.gov/nchs/data/nvsr/nvsr67/nvsr67_09-508.pdf" TargetMode="External"/><Relationship Id="rId5" Type="http://schemas.openxmlformats.org/officeDocument/2006/relationships/hyperlink" Target="https://www.drugabuse.gov/videos/dr-compton-discusses-half-opioid-related-overdose-deaths-involve-fentanyl" TargetMode="External"/><Relationship Id="rId4" Type="http://schemas.openxmlformats.org/officeDocument/2006/relationships/hyperlink" Target="https://www.youtube.com/watch?v=gKCfegxvOPg&amp;feature=youtu.b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roget\Downloads\gomes_2018_oi_180031%20(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nchs/data/databriefs/db294.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c.els-cdn.com/S0091743515001036/1-s2.0-S0091743515001036-main.pdf?_tid=9c1eb958-c98a-11e7-bd08-00000aacb35e&amp;acdnat=1510698462_ada74479ed3d506ee5726906601418d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c.gov/drugoverdose/pdf/pubs/2018-evidence-based-strategi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ho.int/substance_abuse/information-sheet/e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ore.samhsa.gov/system/files/sma18-474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1579" y="4400549"/>
            <a:ext cx="5666873" cy="4284663"/>
          </a:xfrm>
        </p:spPr>
        <p:txBody>
          <a:bodyPr/>
          <a:lstStyle/>
          <a:p>
            <a:pPr marL="0" marR="0" lvl="0" indent="0" algn="l" defTabSz="914400" rtl="0" eaLnBrk="1" fontAlgn="auto" latinLnBrk="0" hangingPunct="1">
              <a:spcAft>
                <a:spcPts val="600"/>
              </a:spcAft>
              <a:buClrTx/>
              <a:buSzTx/>
              <a:buFontTx/>
              <a:buNone/>
              <a:tabLst/>
              <a:defRPr/>
            </a:pPr>
            <a:r>
              <a:rPr lang="en-US" sz="1100" dirty="0"/>
              <a:t>This is the third</a:t>
            </a:r>
            <a:r>
              <a:rPr lang="en-US" sz="1100" baseline="0" dirty="0"/>
              <a:t> part in a 5-part Curriculum Infusion Package (CIP) on Opioid Use Disorders (OUDs) developed in 2019 by the Pacific Southwest Addiction Technology Transfer Center (PSATTC). The main developers were Beth Rutkowski, MPH, and Nancy Roget, MS, with additional guidance and editing support provided by Drs. Thomas E. Freese and Michael Shafer. </a:t>
            </a:r>
            <a:endParaRPr lang="en-US" sz="1100" baseline="0" dirty="0" smtClean="0"/>
          </a:p>
          <a:p>
            <a:pPr marL="0" marR="0" lvl="0" indent="0" algn="l" defTabSz="914400" rtl="0" eaLnBrk="1" fontAlgn="auto" latinLnBrk="0" hangingPunct="1">
              <a:spcAft>
                <a:spcPts val="600"/>
              </a:spcAft>
              <a:buClrTx/>
              <a:buSzTx/>
              <a:buFontTx/>
              <a:buNone/>
              <a:tabLst/>
              <a:defRPr/>
            </a:pPr>
            <a:endParaRPr lang="en-US" sz="1100" baseline="0" dirty="0"/>
          </a:p>
          <a:p>
            <a:pPr>
              <a:spcAft>
                <a:spcPts val="600"/>
              </a:spcAft>
            </a:pPr>
            <a:r>
              <a:rPr lang="en-US" sz="1100" baseline="0" dirty="0"/>
              <a:t>Part 3 </a:t>
            </a:r>
            <a:r>
              <a:rPr lang="en-US" sz="1100" dirty="0"/>
              <a:t>provides a brief overview of opioid overdose and prevention strategies and is designed to be used by academic faculty in behavioral health programs, trainers, behavioral health providers, and state/county agency staff members for a variety of audiences. Each slide has notes for the presenter to provide guidance as necessary, and references when possible. </a:t>
            </a:r>
            <a:endParaRPr lang="en-US" sz="1100" dirty="0" smtClean="0"/>
          </a:p>
          <a:p>
            <a:pPr>
              <a:spcAft>
                <a:spcPts val="600"/>
              </a:spcAft>
            </a:pPr>
            <a:endParaRPr lang="en-US" sz="1100" dirty="0"/>
          </a:p>
          <a:p>
            <a:pPr>
              <a:spcAft>
                <a:spcPts val="600"/>
              </a:spcAft>
            </a:pPr>
            <a:r>
              <a:rPr lang="en-US" sz="1100" dirty="0"/>
              <a:t>If you require further information on this topic, please do not hesitate to contact the Pacific Southwest ATTC </a:t>
            </a:r>
            <a:r>
              <a:rPr lang="en-US" sz="1100" dirty="0" smtClean="0"/>
              <a:t>(</a:t>
            </a:r>
            <a:r>
              <a:rPr lang="en-US" sz="1100" baseline="0" dirty="0" smtClean="0">
                <a:hlinkClick r:id="rId3"/>
              </a:rPr>
              <a:t>http://www.psattc.org</a:t>
            </a:r>
            <a:r>
              <a:rPr lang="en-US" sz="1100" dirty="0" smtClean="0"/>
              <a:t>). </a:t>
            </a:r>
            <a:r>
              <a:rPr lang="en-US" sz="1100" dirty="0"/>
              <a:t>You are free to use these slides and the pictures, but please give credit to the Pacific Southwest ATTC when using them by keeping the logo on each slide and referencing the Pacific Southwest ATTC at the beginning of your presentation</a:t>
            </a:r>
            <a:r>
              <a:rPr lang="en-US" sz="1100" dirty="0" smtClean="0"/>
              <a:t>.</a:t>
            </a:r>
          </a:p>
          <a:p>
            <a:pPr>
              <a:spcAft>
                <a:spcPts val="600"/>
              </a:spcAft>
            </a:pPr>
            <a:endParaRPr lang="en-US" sz="1100" dirty="0"/>
          </a:p>
          <a:p>
            <a:pPr>
              <a:spcAft>
                <a:spcPts val="600"/>
              </a:spcAft>
            </a:pPr>
            <a:r>
              <a:rPr lang="en-US" sz="1100" dirty="0"/>
              <a:t>The Pacific Southwest ATTC (HHS Region 9) is part of the SAMHSA-funded ATTC network that offers training/technical assistance (TA) services through a partnership with UCLA Integrated Substance</a:t>
            </a:r>
            <a:r>
              <a:rPr lang="en-US" sz="1100" baseline="0" dirty="0"/>
              <a:t> Abuse Programs, </a:t>
            </a:r>
            <a:r>
              <a:rPr lang="en-US" sz="1100" dirty="0"/>
              <a:t>Arizona State University School of Social Work</a:t>
            </a:r>
            <a:r>
              <a:rPr lang="en-US" sz="1100" baseline="0" dirty="0"/>
              <a:t> </a:t>
            </a:r>
            <a:r>
              <a:rPr lang="en-US" sz="1100" dirty="0"/>
              <a:t>, and University of Nevada-Reno Center for the Application of Substance Abuse Technologies. HHS</a:t>
            </a:r>
            <a:r>
              <a:rPr lang="en-US" sz="1100" baseline="0" dirty="0"/>
              <a:t> Region 9 is comprised of Arizona, California, Hawaii, Nevada, and the six U.S.-affiliated Pacific Jurisdictions (American Samoa, Commonwealth of the Northern Mariana Islands, Federated States of Micronesia, Guam, Republic of the Marshall Islands, and Republic of Palau). </a:t>
            </a:r>
            <a:r>
              <a:rPr lang="en-US" sz="1100" dirty="0"/>
              <a:t>For additional information, please access its website at </a:t>
            </a:r>
            <a:r>
              <a:rPr lang="en-US" sz="1100" baseline="0" dirty="0" smtClean="0">
                <a:hlinkClick r:id="rId3"/>
              </a:rPr>
              <a:t>http://www.psattc.org</a:t>
            </a:r>
            <a:r>
              <a:rPr lang="en-US" sz="1100" dirty="0" smtClean="0"/>
              <a:t>. </a:t>
            </a:r>
            <a:r>
              <a:rPr lang="en-US" sz="1100" dirty="0"/>
              <a:t>Additional resources are available to enhance and support the information provided in this brief presentation</a:t>
            </a:r>
            <a:r>
              <a:rPr lang="en-US" sz="1100" dirty="0" smtClean="0"/>
              <a:t>.</a:t>
            </a:r>
          </a:p>
          <a:p>
            <a:pPr>
              <a:spcAft>
                <a:spcPts val="600"/>
              </a:spcAft>
            </a:pPr>
            <a:endParaRPr lang="en-US" sz="1100" dirty="0" smtClean="0"/>
          </a:p>
          <a:p>
            <a:pPr>
              <a:spcAft>
                <a:spcPts val="600"/>
              </a:spcAft>
            </a:pPr>
            <a:r>
              <a:rPr lang="en-US" sz="1100" dirty="0" smtClean="0"/>
              <a:t>IMAGE</a:t>
            </a:r>
            <a:r>
              <a:rPr lang="en-US" sz="1100" baseline="0" dirty="0" smtClean="0"/>
              <a:t> CREDIT:</a:t>
            </a:r>
          </a:p>
          <a:p>
            <a:pPr>
              <a:spcAft>
                <a:spcPts val="600"/>
              </a:spcAft>
            </a:pPr>
            <a:r>
              <a:rPr lang="en-US" sz="1100" baseline="0" dirty="0" err="1" smtClean="0"/>
              <a:t>Shutterstock</a:t>
            </a:r>
            <a:r>
              <a:rPr lang="en-US" sz="1100" baseline="0" dirty="0" smtClean="0"/>
              <a:t> </a:t>
            </a:r>
            <a:r>
              <a:rPr lang="en-US" sz="1100" baseline="0" dirty="0" smtClean="0"/>
              <a:t>(purchased image).</a:t>
            </a:r>
            <a:endParaRPr lang="en-US" sz="1100" dirty="0"/>
          </a:p>
        </p:txBody>
      </p:sp>
      <p:sp>
        <p:nvSpPr>
          <p:cNvPr id="4" name="Slide Number Placeholder 3"/>
          <p:cNvSpPr>
            <a:spLocks noGrp="1"/>
          </p:cNvSpPr>
          <p:nvPr>
            <p:ph type="sldNum" sz="quarter" idx="10"/>
          </p:nvPr>
        </p:nvSpPr>
        <p:spPr/>
        <p:txBody>
          <a:bodyPr/>
          <a:lstStyle/>
          <a:p>
            <a:fld id="{D534A038-C5CD-4F0F-B525-DD9D6EE7D271}" type="slidenum">
              <a:rPr lang="en-US" smtClean="0"/>
              <a:t>1</a:t>
            </a:fld>
            <a:endParaRPr lang="en-US" dirty="0"/>
          </a:p>
        </p:txBody>
      </p:sp>
    </p:spTree>
    <p:extLst>
      <p:ext uri="{BB962C8B-B14F-4D97-AF65-F5344CB8AC3E}">
        <p14:creationId xmlns:p14="http://schemas.microsoft.com/office/powerpoint/2010/main" val="149096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The Don’ts are just as important as the Do’s – maybe even more so as there are some myths regarding how to handle overdoses (put the person in the shower, walk them around, try to make them throw-up, etc.).</a:t>
            </a:r>
          </a:p>
          <a:p>
            <a:endParaRPr lang="en-US" dirty="0">
              <a:solidFill>
                <a:prstClr val="black"/>
              </a:solidFill>
            </a:endParaRPr>
          </a:p>
          <a:p>
            <a:pPr marL="233363" indent="-233363"/>
            <a:r>
              <a:rPr lang="en-US" dirty="0">
                <a:solidFill>
                  <a:prstClr val="black"/>
                </a:solidFill>
              </a:rPr>
              <a:t>REFERENCE:</a:t>
            </a:r>
            <a:r>
              <a:rPr lang="en-US" baseline="0" dirty="0">
                <a:solidFill>
                  <a:prstClr val="black"/>
                </a:solidFill>
              </a:rPr>
              <a:t> </a:t>
            </a:r>
            <a:endParaRPr lang="en-US" dirty="0">
              <a:solidFill>
                <a:prstClr val="black"/>
              </a:solidFill>
            </a:endParaRPr>
          </a:p>
          <a:p>
            <a:pPr marL="233363" indent="-233363"/>
            <a:r>
              <a:rPr lang="en-US" i="1" dirty="0">
                <a:solidFill>
                  <a:prstClr val="black"/>
                </a:solidFill>
              </a:rPr>
              <a:t>SAMHSA Opioid Overdose Prevention Toolkit</a:t>
            </a:r>
            <a:r>
              <a:rPr lang="en-US" dirty="0">
                <a:solidFill>
                  <a:prstClr val="black"/>
                </a:solidFill>
              </a:rPr>
              <a:t>.</a:t>
            </a:r>
            <a:r>
              <a:rPr lang="en-US" baseline="0" dirty="0">
                <a:solidFill>
                  <a:prstClr val="black"/>
                </a:solidFill>
              </a:rPr>
              <a:t> (2018). Available at: </a:t>
            </a:r>
            <a:r>
              <a:rPr lang="en-US" u="sng" dirty="0">
                <a:solidFill>
                  <a:prstClr val="black"/>
                </a:solidFill>
              </a:rPr>
              <a:t>https://</a:t>
            </a:r>
            <a:r>
              <a:rPr lang="en-US" u="sng" dirty="0" smtClean="0">
                <a:solidFill>
                  <a:prstClr val="black"/>
                </a:solidFill>
              </a:rPr>
              <a:t>store.samhsa.gov/system/files/sma18-4742.pdf</a:t>
            </a:r>
            <a:r>
              <a:rPr lang="en-US" dirty="0" smtClean="0">
                <a:solidFill>
                  <a:prstClr val="black"/>
                </a:solidFill>
              </a:rPr>
              <a:t>.</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D534A038-C5CD-4F0F-B525-DD9D6EE7D271}" type="slidenum">
              <a:rPr lang="en-US" smtClean="0"/>
              <a:t>10</a:t>
            </a:fld>
            <a:endParaRPr lang="en-US"/>
          </a:p>
        </p:txBody>
      </p:sp>
    </p:spTree>
    <p:extLst>
      <p:ext uri="{BB962C8B-B14F-4D97-AF65-F5344CB8AC3E}">
        <p14:creationId xmlns:p14="http://schemas.microsoft.com/office/powerpoint/2010/main" val="55015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additional information about prevention/intervention activities related to law enforcement. The document referenced here provides an excellent review of state laws that refer to laypersons’ access to naloxone and protection for individuals that report overdose. If time permits, participants could be asked to go to the website cited here to review their state laws relating to this topic. As a trainer, please review this document before presenting so you are up to date on state-specific Good Samaritan and naloxone access laws.</a:t>
            </a:r>
          </a:p>
          <a:p>
            <a:endParaRPr lang="en-US" dirty="0"/>
          </a:p>
          <a:p>
            <a:r>
              <a:rPr lang="en-US" dirty="0"/>
              <a:t>Arizona was the 41st state to pass a Good Samaritan Law in January 2018 that went into effect in April 2018.</a:t>
            </a:r>
          </a:p>
          <a:p>
            <a:endParaRPr lang="en-US" dirty="0"/>
          </a:p>
          <a:p>
            <a:pPr>
              <a:spcAft>
                <a:spcPts val="600"/>
              </a:spcAft>
            </a:pPr>
            <a:r>
              <a:rPr lang="en-US" dirty="0"/>
              <a:t>REFERENCE:</a:t>
            </a:r>
          </a:p>
          <a:p>
            <a:pPr marL="0" indent="0"/>
            <a:r>
              <a:rPr lang="en-US" dirty="0"/>
              <a:t>The Network for Public Health Law Robert Wood Johnson Foundation. </a:t>
            </a:r>
            <a:r>
              <a:rPr lang="en-US" dirty="0" smtClean="0"/>
              <a:t>(2017). Legal </a:t>
            </a:r>
            <a:r>
              <a:rPr lang="en-US" dirty="0"/>
              <a:t>interventions to reduce overdose mortality: Naloxone access overdose Good Samaritan laws. </a:t>
            </a:r>
            <a:r>
              <a:rPr lang="en-US" dirty="0">
                <a:hlinkClick r:id="rId3"/>
              </a:rPr>
              <a:t>https://www.networkforphl.org/_</a:t>
            </a:r>
            <a:r>
              <a:rPr lang="en-US" dirty="0" smtClean="0">
                <a:hlinkClick r:id="rId3"/>
              </a:rPr>
              <a:t>asset/qz5pvn/network-naloxone-10-4.pdf</a:t>
            </a:r>
            <a:r>
              <a:rPr lang="en-US" dirty="0" smtClean="0"/>
              <a:t>.</a:t>
            </a:r>
            <a:endParaRPr lang="en-US" dirty="0"/>
          </a:p>
          <a:p>
            <a:endParaRPr lang="en-US" dirty="0" smtClean="0"/>
          </a:p>
          <a:p>
            <a:r>
              <a:rPr lang="en-US" dirty="0" smtClean="0"/>
              <a:t>IMAGE</a:t>
            </a:r>
            <a:r>
              <a:rPr lang="en-US" baseline="0" dirty="0" smtClean="0"/>
              <a:t> CREDIT:</a:t>
            </a:r>
          </a:p>
          <a:p>
            <a:r>
              <a:rPr lang="en-US" baseline="0" dirty="0" smtClean="0"/>
              <a:t>Getty Images (purchased image).</a:t>
            </a:r>
            <a:endParaRPr lang="en-US" dirty="0"/>
          </a:p>
        </p:txBody>
      </p:sp>
      <p:sp>
        <p:nvSpPr>
          <p:cNvPr id="4" name="Slide Number Placeholder 3"/>
          <p:cNvSpPr>
            <a:spLocks noGrp="1"/>
          </p:cNvSpPr>
          <p:nvPr>
            <p:ph type="sldNum" sz="quarter" idx="10"/>
          </p:nvPr>
        </p:nvSpPr>
        <p:spPr/>
        <p:txBody>
          <a:bodyPr/>
          <a:lstStyle/>
          <a:p>
            <a:fld id="{ABBEAE46-8067-46E1-9A55-570A58CBDBD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09766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67464"/>
            <a:ext cx="5567517" cy="4150894"/>
          </a:xfrm>
        </p:spPr>
        <p:txBody>
          <a:bodyPr/>
          <a:lstStyle/>
          <a:p>
            <a:pPr>
              <a:spcAft>
                <a:spcPts val="600"/>
              </a:spcAft>
            </a:pPr>
            <a:r>
              <a:rPr lang="en-US" sz="1100" dirty="0"/>
              <a:t>This chart comes from the Robert Wood Johnson report cited on the slide. The chart shows the adoption of naloxone access and Good Samaritan laws over a period of seven years. As the chart indicates, the establishment of these types of laws has grown significantly, especially since 2013. In addition, the chart shows that access to naloxone laws have been adopted by states at a faster pace than the Good Samaritan laws. Ask participants why they think that is the case and process the discussion. Many states are worried that Good Samaritan laws give individuals implicit permission or sends a message that opioid use is acceptable (some individuals have similar reactions to Naloxone access laws, too). Interesting and thought provoking discussion can be facilitated by the instructor on this topic, time permitting. </a:t>
            </a:r>
          </a:p>
          <a:p>
            <a:pPr>
              <a:spcAft>
                <a:spcPts val="600"/>
              </a:spcAft>
            </a:pPr>
            <a:r>
              <a:rPr lang="en-US" sz="1100" dirty="0"/>
              <a:t>A survey conducted at syringe exchanges found that 42% of opiate users (n=355) had witnessed an opiate overdose in the prior year and 911 was called in 50% of those incidents. This landmark study by Banta-Green and colleagues (2011) found that 88% of opiate users said they would be more likely to call 911 when an overdose occurred if they knew they wouldn’t be arrested. This study has been helpful in passing the Good Samaritan laws.</a:t>
            </a:r>
          </a:p>
          <a:p>
            <a:pPr>
              <a:spcAft>
                <a:spcPts val="600"/>
              </a:spcAft>
            </a:pPr>
            <a:endParaRPr lang="en-US" sz="1100" dirty="0"/>
          </a:p>
          <a:p>
            <a:r>
              <a:rPr lang="en-US" sz="1100" dirty="0"/>
              <a:t>REFERENCES:</a:t>
            </a:r>
          </a:p>
          <a:p>
            <a:pPr marL="0" indent="0"/>
            <a:r>
              <a:rPr lang="en-US" sz="1100" dirty="0"/>
              <a:t>The Network for Public Health Law Robert Wood Johnson Foundation. </a:t>
            </a:r>
            <a:r>
              <a:rPr lang="en-US" sz="1100" dirty="0" smtClean="0"/>
              <a:t>(2017). Legal </a:t>
            </a:r>
            <a:r>
              <a:rPr lang="en-US" sz="1100" dirty="0"/>
              <a:t>interventions to reduce overdose mortality: Naloxone access overdose Good </a:t>
            </a:r>
          </a:p>
          <a:p>
            <a:pPr marL="0" indent="0"/>
            <a:r>
              <a:rPr lang="en-US" sz="1100" dirty="0"/>
              <a:t>Samaritan laws. </a:t>
            </a:r>
            <a:r>
              <a:rPr lang="en-US" sz="1100" dirty="0">
                <a:hlinkClick r:id="rId3"/>
              </a:rPr>
              <a:t>https://www.networkforphl.org/_</a:t>
            </a:r>
            <a:r>
              <a:rPr lang="en-US" sz="1100" dirty="0" smtClean="0">
                <a:hlinkClick r:id="rId3"/>
              </a:rPr>
              <a:t>asset/qz5pvn/network-naloxone-10-4.pdf</a:t>
            </a:r>
            <a:r>
              <a:rPr lang="en-US" sz="1100" dirty="0" smtClean="0"/>
              <a:t>.</a:t>
            </a:r>
            <a:endParaRPr lang="en-US" sz="1100" dirty="0"/>
          </a:p>
          <a:p>
            <a:pPr marL="0" indent="0"/>
            <a:endParaRPr lang="en-US" sz="1100" dirty="0" smtClean="0"/>
          </a:p>
          <a:p>
            <a:pPr marL="0" indent="0"/>
            <a:r>
              <a:rPr lang="en-US" sz="1100" dirty="0" smtClean="0"/>
              <a:t>Banta-Green, C.J., </a:t>
            </a:r>
            <a:r>
              <a:rPr lang="en-US" sz="1100" dirty="0" err="1" smtClean="0"/>
              <a:t>Kuszler</a:t>
            </a:r>
            <a:r>
              <a:rPr lang="en-US" sz="1100" dirty="0" smtClean="0"/>
              <a:t>, P.C., Coffin, P.O., </a:t>
            </a:r>
            <a:r>
              <a:rPr lang="en-US" sz="1100" dirty="0"/>
              <a:t>&amp; </a:t>
            </a:r>
            <a:r>
              <a:rPr lang="en-US" sz="1100" dirty="0" err="1" smtClean="0"/>
              <a:t>Schoeppe</a:t>
            </a:r>
            <a:r>
              <a:rPr lang="en-US" sz="1100" dirty="0" smtClean="0"/>
              <a:t>, J.A</a:t>
            </a:r>
            <a:r>
              <a:rPr lang="en-US" sz="1100" dirty="0"/>
              <a:t>. (2011). Washington’s 911 Good Samaritan Drug Overdose Law - Initial Evaluation Results. University of Washington: Alcohol &amp; Drug Abuse Institute. </a:t>
            </a:r>
            <a:r>
              <a:rPr lang="en-US" sz="1100" dirty="0">
                <a:hlinkClick r:id="rId4"/>
              </a:rPr>
              <a:t>http://</a:t>
            </a:r>
            <a:r>
              <a:rPr lang="en-US" sz="1100" dirty="0" smtClean="0">
                <a:hlinkClick r:id="rId4"/>
              </a:rPr>
              <a:t>adai.uw.edu/pubs/infobriefs/ADAI-IB-2011-05.pdf</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fld id="{ABBEAE46-8067-46E1-9A55-570A58CBDBD0}"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7500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8795" y="4261380"/>
            <a:ext cx="5660409" cy="4664254"/>
          </a:xfrm>
        </p:spPr>
        <p:txBody>
          <a:bodyPr/>
          <a:lstStyle/>
          <a:p>
            <a:pPr>
              <a:spcAft>
                <a:spcPts val="600"/>
              </a:spcAft>
            </a:pPr>
            <a:r>
              <a:rPr lang="en-US" sz="1100" dirty="0"/>
              <a:t>Numerous resources are available on the web and this slide highlights just a few of them. The first two resources are manuals produced by SAMHSA and are Opioid Toolkits: one for prescribers; and one for patients and family members. The links for these SAMHSA resources appear on the slide and below. Online training exists for first-responders, the general public, healthcare providers, etc. Refer students to these online resources if they want specific training on how to administer naloxone. The final resource is an Overdose Tip Card created by the CDC. This Tip Card be downloaded and copies made to have available for patients or family members. Remind students that behavioral health practitioners and recovery support specialists should be familiar with this information and have resources to share with patients and family members. Many behavioral health professionals are trained to administer naloxone and carry it as well. To encourage discussion, ask students if they plan on getting the training and carrying naloxone.</a:t>
            </a:r>
          </a:p>
          <a:p>
            <a:pPr>
              <a:spcAft>
                <a:spcPts val="300"/>
              </a:spcAft>
            </a:pPr>
            <a:endParaRPr lang="en-US" sz="1100" baseline="0" dirty="0" smtClean="0"/>
          </a:p>
          <a:p>
            <a:pPr>
              <a:spcAft>
                <a:spcPts val="300"/>
              </a:spcAft>
            </a:pPr>
            <a:r>
              <a:rPr lang="en-US" sz="1100" baseline="0" dirty="0" smtClean="0"/>
              <a:t>Additional </a:t>
            </a:r>
            <a:r>
              <a:rPr lang="en-US" sz="1100" baseline="0" dirty="0"/>
              <a:t>components of the PSATTC’s OUD CIP include: </a:t>
            </a:r>
          </a:p>
          <a:p>
            <a:pPr marL="117475">
              <a:spcAft>
                <a:spcPts val="300"/>
              </a:spcAft>
            </a:pPr>
            <a:r>
              <a:rPr lang="en-US" sz="1100" baseline="0" dirty="0"/>
              <a:t>Part 1: Mechanism of Action of Opioids and the Impact on the User’s Brain and Body</a:t>
            </a:r>
          </a:p>
          <a:p>
            <a:pPr marL="117475">
              <a:spcAft>
                <a:spcPts val="300"/>
              </a:spcAft>
            </a:pPr>
            <a:r>
              <a:rPr lang="en-US" sz="1100" baseline="0" dirty="0"/>
              <a:t>Part 2: Review of the FDA-approved Medications for the Treatment of Opioid Use Disorders</a:t>
            </a:r>
          </a:p>
          <a:p>
            <a:pPr marL="117475">
              <a:spcAft>
                <a:spcPts val="300"/>
              </a:spcAft>
            </a:pPr>
            <a:r>
              <a:rPr lang="en-US" sz="1100" baseline="0" dirty="0"/>
              <a:t>Part 4: Stigma and Substance Use Disorders (SUDs)</a:t>
            </a:r>
          </a:p>
          <a:p>
            <a:pPr marL="117475">
              <a:spcAft>
                <a:spcPts val="300"/>
              </a:spcAft>
            </a:pPr>
            <a:r>
              <a:rPr lang="en-US" sz="1100" baseline="0" dirty="0"/>
              <a:t>Part 5: Recovery Supports and </a:t>
            </a:r>
            <a:r>
              <a:rPr lang="en-US" sz="1100" kern="1200" dirty="0">
                <a:solidFill>
                  <a:schemeClr val="tx1"/>
                </a:solidFill>
                <a:effectLst/>
                <a:latin typeface="+mn-lt"/>
                <a:ea typeface="+mn-ea"/>
                <a:cs typeface="+mn-cs"/>
              </a:rPr>
              <a:t>Treatment Recommendations</a:t>
            </a:r>
            <a:endParaRPr lang="en-US" sz="1100" baseline="0" dirty="0"/>
          </a:p>
          <a:p>
            <a:pPr>
              <a:spcAft>
                <a:spcPts val="600"/>
              </a:spcAft>
            </a:pPr>
            <a:endParaRPr lang="en-US" sz="1100" baseline="0" dirty="0" smtClean="0"/>
          </a:p>
          <a:p>
            <a:r>
              <a:rPr lang="en-US" sz="1100" baseline="0" dirty="0" smtClean="0"/>
              <a:t>The full CIP is available for viewing and downloading from </a:t>
            </a:r>
            <a:r>
              <a:rPr lang="en-US" sz="1100" baseline="0" dirty="0" smtClean="0">
                <a:hlinkClick r:id="rId3"/>
              </a:rPr>
              <a:t>http://www.psattc.org</a:t>
            </a:r>
            <a:r>
              <a:rPr lang="en-US" sz="1100" baseline="0" dirty="0" smtClean="0"/>
              <a:t>.  </a:t>
            </a:r>
            <a:endParaRPr lang="en-US" sz="1100" dirty="0" smtClean="0"/>
          </a:p>
          <a:p>
            <a:pPr marL="231775" indent="-231775"/>
            <a:endParaRPr lang="en-US" sz="1050" dirty="0" smtClean="0"/>
          </a:p>
          <a:p>
            <a:pPr marL="231775" indent="-231775"/>
            <a:r>
              <a:rPr lang="en-US" sz="1050" dirty="0" smtClean="0"/>
              <a:t>REFERENCES</a:t>
            </a:r>
            <a:r>
              <a:rPr lang="en-US" sz="1050" dirty="0"/>
              <a:t>:</a:t>
            </a:r>
          </a:p>
          <a:p>
            <a:pPr marL="0" indent="0"/>
            <a:r>
              <a:rPr lang="en-US" sz="1050" b="0" dirty="0"/>
              <a:t>SAMHSA</a:t>
            </a:r>
            <a:r>
              <a:rPr lang="en-US" sz="1050" b="0" baseline="0" dirty="0"/>
              <a:t> Opioid Overdose Prevention Toolkit, Information for Prescribers: </a:t>
            </a:r>
            <a:r>
              <a:rPr lang="en-US" sz="1050" b="0" dirty="0">
                <a:solidFill>
                  <a:prstClr val="black"/>
                </a:solidFill>
                <a:hlinkClick r:id="rId4"/>
              </a:rPr>
              <a:t>https://store.samhsa.gov/system/files/information-for-prescribers.pdf</a:t>
            </a:r>
            <a:r>
              <a:rPr lang="en-US" sz="1050" b="0" dirty="0">
                <a:solidFill>
                  <a:prstClr val="black"/>
                </a:solidFill>
              </a:rPr>
              <a:t>.</a:t>
            </a:r>
          </a:p>
          <a:p>
            <a:pPr marL="0" marR="0" lvl="0" indent="0" algn="l" defTabSz="914400" rtl="0" eaLnBrk="1" fontAlgn="auto" latinLnBrk="0" hangingPunct="1">
              <a:buClrTx/>
              <a:buSzTx/>
              <a:buFontTx/>
              <a:buNone/>
              <a:tabLst/>
              <a:defRPr/>
            </a:pPr>
            <a:endParaRPr lang="en-US" sz="1050" b="0" dirty="0" smtClean="0">
              <a:solidFill>
                <a:prstClr val="black"/>
              </a:solidFill>
            </a:endParaRPr>
          </a:p>
          <a:p>
            <a:pPr marL="0" marR="0" lvl="0" indent="0" algn="l" defTabSz="914400" rtl="0" eaLnBrk="1" fontAlgn="auto" latinLnBrk="0" hangingPunct="1">
              <a:buClrTx/>
              <a:buSzTx/>
              <a:buFontTx/>
              <a:buNone/>
              <a:tabLst/>
              <a:defRPr/>
            </a:pPr>
            <a:r>
              <a:rPr lang="en-US" sz="1050" b="0" dirty="0" smtClean="0">
                <a:solidFill>
                  <a:prstClr val="black"/>
                </a:solidFill>
              </a:rPr>
              <a:t>SAMHSA</a:t>
            </a:r>
            <a:r>
              <a:rPr lang="en-US" sz="1050" b="0" baseline="0" dirty="0" smtClean="0">
                <a:solidFill>
                  <a:prstClr val="black"/>
                </a:solidFill>
              </a:rPr>
              <a:t> </a:t>
            </a:r>
            <a:r>
              <a:rPr lang="en-US" sz="1050" b="0" baseline="0" dirty="0">
                <a:solidFill>
                  <a:prstClr val="black"/>
                </a:solidFill>
              </a:rPr>
              <a:t>Opioid Overdose Prevention Toolkit, Safety Advice for Patients and Family Members: </a:t>
            </a:r>
            <a:r>
              <a:rPr lang="en-US" sz="1050" b="0" dirty="0">
                <a:solidFill>
                  <a:prstClr val="black"/>
                </a:solidFill>
                <a:hlinkClick r:id="rId5"/>
              </a:rPr>
              <a:t>https://store.samhsa.gov/system/files/safety-advice-for-patients-family-members.pdf</a:t>
            </a:r>
            <a:r>
              <a:rPr lang="en-US" sz="1050" b="0" dirty="0">
                <a:solidFill>
                  <a:prstClr val="black"/>
                </a:solidFill>
              </a:rPr>
              <a:t>. </a:t>
            </a:r>
          </a:p>
          <a:p>
            <a:pPr marL="0" marR="0" lvl="0" indent="0" algn="l" defTabSz="914400" rtl="0" eaLnBrk="1" fontAlgn="auto" latinLnBrk="0" hangingPunct="1">
              <a:buClrTx/>
              <a:buSzTx/>
              <a:buFontTx/>
              <a:buNone/>
              <a:tabLst/>
              <a:defRPr/>
            </a:pPr>
            <a:endParaRPr lang="en-US" sz="1050" dirty="0" smtClean="0"/>
          </a:p>
          <a:p>
            <a:pPr marL="0" marR="0" lvl="0" indent="0" algn="l" defTabSz="914400" rtl="0" eaLnBrk="1" fontAlgn="auto" latinLnBrk="0" hangingPunct="1">
              <a:buClrTx/>
              <a:buSzTx/>
              <a:buFontTx/>
              <a:buNone/>
              <a:tabLst/>
              <a:defRPr/>
            </a:pPr>
            <a:r>
              <a:rPr lang="en-US" sz="1050" dirty="0" smtClean="0"/>
              <a:t>Get </a:t>
            </a:r>
            <a:r>
              <a:rPr lang="en-US" sz="1050" dirty="0"/>
              <a:t>Naloxone Website: </a:t>
            </a:r>
            <a:r>
              <a:rPr lang="en-US" altLang="en-US" sz="1050" dirty="0">
                <a:hlinkClick r:id="rId6"/>
              </a:rPr>
              <a:t>https://www.getnaloxonenow.org/</a:t>
            </a:r>
            <a:r>
              <a:rPr lang="en-US" altLang="en-US" sz="1050" dirty="0"/>
              <a:t>. </a:t>
            </a:r>
            <a:endParaRPr lang="en-US" sz="1050" dirty="0"/>
          </a:p>
          <a:p>
            <a:pPr marL="0" marR="0" lvl="0" indent="0" algn="l" defTabSz="914400" rtl="0" eaLnBrk="1" fontAlgn="auto" latinLnBrk="0" hangingPunct="1">
              <a:buClrTx/>
              <a:buSzTx/>
              <a:buFontTx/>
              <a:buNone/>
              <a:tabLst/>
              <a:defRPr/>
            </a:pPr>
            <a:endParaRPr lang="en-US" altLang="en-US" sz="1050" dirty="0" smtClean="0"/>
          </a:p>
          <a:p>
            <a:pPr marL="0" marR="0" lvl="0" indent="0" algn="l" defTabSz="914400" rtl="0" eaLnBrk="1" fontAlgn="auto" latinLnBrk="0" hangingPunct="1">
              <a:buClrTx/>
              <a:buSzTx/>
              <a:buFontTx/>
              <a:buNone/>
              <a:tabLst/>
              <a:defRPr/>
            </a:pPr>
            <a:r>
              <a:rPr lang="en-US" altLang="en-US" sz="1050" dirty="0" smtClean="0"/>
              <a:t>Stop </a:t>
            </a:r>
            <a:r>
              <a:rPr lang="en-US" altLang="en-US" sz="1050" dirty="0"/>
              <a:t>Overdose Now Website: </a:t>
            </a:r>
            <a:r>
              <a:rPr lang="en-US" altLang="en-US" sz="1050" dirty="0">
                <a:hlinkClick r:id="rId7"/>
              </a:rPr>
              <a:t>http://stopoverdose.org/section/first-responders/</a:t>
            </a:r>
            <a:r>
              <a:rPr lang="en-US" altLang="en-US" sz="1050" dirty="0"/>
              <a:t>. </a:t>
            </a:r>
          </a:p>
          <a:p>
            <a:pPr marL="0" marR="0" lvl="0" indent="0" algn="l" defTabSz="914400" rtl="0" eaLnBrk="1" fontAlgn="auto" latinLnBrk="0" hangingPunct="1">
              <a:buClrTx/>
              <a:buSzTx/>
              <a:buFontTx/>
              <a:buNone/>
              <a:tabLst/>
              <a:defRPr/>
            </a:pPr>
            <a:endParaRPr lang="en-US" altLang="en-US" sz="1050" dirty="0" smtClean="0"/>
          </a:p>
          <a:p>
            <a:pPr marL="0" marR="0" lvl="0" indent="0" algn="l" defTabSz="914400" rtl="0" eaLnBrk="1" fontAlgn="auto" latinLnBrk="0" hangingPunct="1">
              <a:buClrTx/>
              <a:buSzTx/>
              <a:buFontTx/>
              <a:buNone/>
              <a:tabLst/>
              <a:defRPr/>
            </a:pPr>
            <a:r>
              <a:rPr lang="en-US" altLang="en-US" sz="1050" dirty="0" smtClean="0"/>
              <a:t>Prescribe </a:t>
            </a:r>
            <a:r>
              <a:rPr lang="en-US" altLang="en-US" sz="1050" dirty="0"/>
              <a:t>to Prevent: </a:t>
            </a:r>
            <a:r>
              <a:rPr lang="en-US" altLang="en-US" sz="1050" dirty="0">
                <a:hlinkClick r:id="rId8"/>
              </a:rPr>
              <a:t>http://prescribetoprevent.org/</a:t>
            </a:r>
            <a:r>
              <a:rPr lang="en-US" altLang="en-US" sz="1050" dirty="0"/>
              <a:t>. </a:t>
            </a:r>
          </a:p>
          <a:p>
            <a:pPr marL="0" indent="0"/>
            <a:endParaRPr lang="en-US" altLang="en-US" dirty="0" smtClean="0">
              <a:latin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This product was created by the Pacific Southwest Addiction Technology Transfer Center (PSATTC) under a cooperative agreement (5UR1TI080211) from the Substance Abuse and Mental Health Services Administration (SAMHSA). The opinions expressed are the views of the presentation developers and do not reflect the official position of the Department of Health and Human Services (DHHS), SAMHSA or CSAT. No official support or endorsement of DHHS, SAMHSA, or CSAT for the opinions described in this program is intended or should be inferred.</a:t>
            </a:r>
            <a:endParaRPr lang="en-US" sz="1200" kern="1200" dirty="0" smtClean="0">
              <a:solidFill>
                <a:schemeClr val="tx1"/>
              </a:solidFill>
              <a:effectLst/>
              <a:latin typeface="+mn-lt"/>
              <a:ea typeface="+mn-ea"/>
              <a:cs typeface="+mn-cs"/>
            </a:endParaRPr>
          </a:p>
          <a:p>
            <a:endParaRPr lang="en-US" altLang="en-US" dirty="0">
              <a:latin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D534A038-C5CD-4F0F-B525-DD9D6EE7D271}" type="slidenum">
              <a:rPr lang="en-US" smtClean="0"/>
              <a:t>13</a:t>
            </a:fld>
            <a:endParaRPr lang="en-US"/>
          </a:p>
        </p:txBody>
      </p:sp>
    </p:spTree>
    <p:extLst>
      <p:ext uri="{BB962C8B-B14F-4D97-AF65-F5344CB8AC3E}">
        <p14:creationId xmlns:p14="http://schemas.microsoft.com/office/powerpoint/2010/main" val="315722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define what an opioid overdose is and how it occurs. Basically, overdose occurs when the dose of opioids depresses the central nervous system, which slows respiration and can lead to death. The definition of overdose on the slide comes from a Opioid Fact Sheet from the World Health Organization.</a:t>
            </a:r>
          </a:p>
          <a:p>
            <a:endParaRPr lang="en-US" dirty="0"/>
          </a:p>
          <a:p>
            <a:pPr>
              <a:spcAft>
                <a:spcPts val="600"/>
              </a:spcAft>
            </a:pPr>
            <a:r>
              <a:rPr lang="en-US" dirty="0"/>
              <a:t>REFERENCE: </a:t>
            </a:r>
          </a:p>
          <a:p>
            <a:r>
              <a:rPr lang="en-US" dirty="0">
                <a:hlinkClick r:id="rId3"/>
              </a:rPr>
              <a:t>https://www.who.int/substance_abuse/information-sheet/en</a:t>
            </a:r>
            <a:r>
              <a:rPr lang="en-US" dirty="0" smtClean="0">
                <a:hlinkClick r:id="rId3"/>
              </a:rPr>
              <a:t>/</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B41F2865-09D8-478F-9D7C-9E9E889C992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9105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3834" y="4229100"/>
            <a:ext cx="5630332" cy="4541274"/>
          </a:xfrm>
        </p:spPr>
        <p:txBody>
          <a:bodyPr/>
          <a:lstStyle/>
          <a:p>
            <a:pPr>
              <a:spcAft>
                <a:spcPts val="600"/>
              </a:spcAft>
            </a:pPr>
            <a:r>
              <a:rPr lang="en-US" altLang="en-US" sz="1100" i="1" dirty="0"/>
              <a:t>‘Among the more than 72,000 drug overdose deaths estimated in 2017*, the sharpest increase occurred among deaths related to fentanyl and fentanyl analogs (synthetic opioids) with nearly 30,000 overdose deaths.’ </a:t>
            </a:r>
            <a:r>
              <a:rPr lang="en-US" altLang="en-US" sz="1100" dirty="0"/>
              <a:t>[Source: CDC WONDER]. </a:t>
            </a:r>
            <a:r>
              <a:rPr lang="en-US" sz="1100" dirty="0"/>
              <a:t>Pharmaceutical fentanyl is a synthetic opioid pain reliever, approved for treating severe pain, typically advanced cancer pain.</a:t>
            </a:r>
            <a:r>
              <a:rPr lang="en-US" sz="1100" baseline="30000" dirty="0"/>
              <a:t>1</a:t>
            </a:r>
            <a:r>
              <a:rPr lang="en-US" sz="1100" dirty="0"/>
              <a:t> It is 50 to 100 times more potent than morphine. It is prescribed in the form of transdermal patches or lozenges and can be diverted for misuse and abuse in the U.S. However, most recent cases of fentanyl-related harm, overdose, and death in the U.S. are linked to illegally made fentanyl.</a:t>
            </a:r>
            <a:r>
              <a:rPr lang="en-US" sz="1100" baseline="30000" dirty="0"/>
              <a:t>2</a:t>
            </a:r>
            <a:r>
              <a:rPr lang="en-US" sz="1100" dirty="0"/>
              <a:t> It is sold through illegal drug markets for its heroin-like effect and often mixed with heroin and/or cocaine as a combination product—with or without the user’s knowledge—to increase its euphoric effects. [Source: </a:t>
            </a:r>
            <a:r>
              <a:rPr lang="en-US" sz="1100" dirty="0">
                <a:hlinkClick r:id="rId3"/>
              </a:rPr>
              <a:t>https://</a:t>
            </a:r>
            <a:r>
              <a:rPr lang="en-US" sz="1100" dirty="0" smtClean="0">
                <a:hlinkClick r:id="rId3"/>
              </a:rPr>
              <a:t>www.cdc.gov/drugoverdose/opioids/fentanyl.html</a:t>
            </a:r>
            <a:r>
              <a:rPr lang="en-US" sz="1100" dirty="0" smtClean="0"/>
              <a:t>]</a:t>
            </a:r>
          </a:p>
          <a:p>
            <a:endParaRPr lang="en-US" sz="1100" dirty="0" smtClean="0"/>
          </a:p>
          <a:p>
            <a:r>
              <a:rPr lang="en-US" sz="1100" dirty="0" smtClean="0"/>
              <a:t>If you wish to share more information</a:t>
            </a:r>
            <a:r>
              <a:rPr lang="en-US" sz="1100" baseline="0" dirty="0" smtClean="0"/>
              <a:t> about fentanyl with your students, you can show them a video </a:t>
            </a:r>
            <a:r>
              <a:rPr lang="en-US" sz="1100" dirty="0" smtClean="0"/>
              <a:t>from NIDA that discusses the increase in opioid overdose due to fentanyl:</a:t>
            </a:r>
          </a:p>
          <a:p>
            <a:r>
              <a:rPr lang="en-US" sz="1100" dirty="0" smtClean="0">
                <a:hlinkClick r:id="rId4"/>
              </a:rPr>
              <a:t>https</a:t>
            </a:r>
            <a:r>
              <a:rPr lang="en-US" sz="1100" dirty="0">
                <a:hlinkClick r:id="rId4"/>
              </a:rPr>
              <a:t>://www.youtube.com/watch?v=gKCfegxvOPg&amp;feature=youtu.be</a:t>
            </a:r>
            <a:r>
              <a:rPr lang="en-US" sz="1100" dirty="0"/>
              <a:t> or </a:t>
            </a:r>
            <a:r>
              <a:rPr lang="en-US" sz="1100" dirty="0">
                <a:hlinkClick r:id="rId5"/>
              </a:rPr>
              <a:t>https://www.drugabuse.gov/videos/dr-compton-discusses-half-opioid-related-overdose-deaths-involve-fentanyl</a:t>
            </a:r>
            <a:r>
              <a:rPr lang="en-US" sz="1100" dirty="0"/>
              <a:t> </a:t>
            </a:r>
          </a:p>
          <a:p>
            <a:endParaRPr lang="en-US" sz="1050" dirty="0"/>
          </a:p>
          <a:p>
            <a:r>
              <a:rPr lang="en-US" sz="1050" dirty="0"/>
              <a:t>REFERENCES: </a:t>
            </a:r>
          </a:p>
          <a:p>
            <a:pPr marL="0" indent="0"/>
            <a:r>
              <a:rPr lang="en-US" sz="1050" dirty="0" err="1"/>
              <a:t>Hedegaard</a:t>
            </a:r>
            <a:r>
              <a:rPr lang="en-US" sz="1050" dirty="0"/>
              <a:t> et al., 2018 National Vital Statistics Report Volume 67, Number </a:t>
            </a:r>
            <a:r>
              <a:rPr lang="en-US" sz="1050" dirty="0" smtClean="0"/>
              <a:t>9. Retrieved from: </a:t>
            </a:r>
            <a:r>
              <a:rPr lang="en-US" sz="1050" dirty="0" smtClean="0">
                <a:hlinkClick r:id="rId6"/>
              </a:rPr>
              <a:t>https</a:t>
            </a:r>
            <a:r>
              <a:rPr lang="en-US" sz="1050" dirty="0">
                <a:hlinkClick r:id="rId6"/>
              </a:rPr>
              <a:t>://</a:t>
            </a:r>
            <a:r>
              <a:rPr lang="en-US" sz="1050" dirty="0" smtClean="0">
                <a:hlinkClick r:id="rId6"/>
              </a:rPr>
              <a:t>www.cdc.gov/nchs/data/nvsr/nvsr67/nvsr67_09-508.pdf</a:t>
            </a:r>
            <a:r>
              <a:rPr lang="en-US" sz="1050" dirty="0" smtClean="0"/>
              <a:t>;</a:t>
            </a:r>
            <a:endParaRPr lang="en-US" sz="1050" dirty="0"/>
          </a:p>
          <a:p>
            <a:pPr marL="0" indent="0">
              <a:spcAft>
                <a:spcPts val="600"/>
              </a:spcAft>
            </a:pPr>
            <a:r>
              <a:rPr lang="en-US" sz="1050" dirty="0" smtClean="0">
                <a:hlinkClick r:id="rId7"/>
              </a:rPr>
              <a:t>https.://www.drugabuse.gov/related-topics/trends-statistics/overdose-death-rates</a:t>
            </a:r>
            <a:r>
              <a:rPr lang="en-US" sz="1050" dirty="0" smtClean="0"/>
              <a:t>.</a:t>
            </a:r>
            <a:endParaRPr lang="en-US" sz="1050" dirty="0"/>
          </a:p>
          <a:p>
            <a:pPr marL="0" indent="0">
              <a:spcAft>
                <a:spcPts val="600"/>
              </a:spcAft>
            </a:pPr>
            <a:endParaRPr lang="en-US" sz="1050" dirty="0" smtClean="0"/>
          </a:p>
          <a:p>
            <a:pPr marL="0" indent="0">
              <a:spcAft>
                <a:spcPts val="600"/>
              </a:spcAft>
            </a:pPr>
            <a:r>
              <a:rPr lang="en-US" sz="1050" dirty="0" smtClean="0"/>
              <a:t>Jones, C.M., Einstein, E.B., </a:t>
            </a:r>
            <a:r>
              <a:rPr lang="en-US" sz="1050" dirty="0"/>
              <a:t>&amp; </a:t>
            </a:r>
            <a:r>
              <a:rPr lang="en-US" sz="1050" dirty="0" smtClean="0"/>
              <a:t>Compton, W.M</a:t>
            </a:r>
            <a:r>
              <a:rPr lang="en-US" sz="1050" dirty="0"/>
              <a:t>. (2018). Changes in Synthetic Opioid Involvement in Drug Overdose Deaths in the United States, 2010-2016. </a:t>
            </a:r>
            <a:r>
              <a:rPr lang="en-US" sz="1050" i="1" dirty="0"/>
              <a:t>JAMA,</a:t>
            </a:r>
            <a:r>
              <a:rPr lang="en-US" sz="1050" dirty="0"/>
              <a:t> </a:t>
            </a:r>
            <a:r>
              <a:rPr lang="en-US" sz="1050" i="1" dirty="0"/>
              <a:t>319</a:t>
            </a:r>
            <a:r>
              <a:rPr lang="en-US" sz="1050" dirty="0"/>
              <a:t>(17</a:t>
            </a:r>
            <a:r>
              <a:rPr lang="en-US" sz="1050" dirty="0" smtClean="0"/>
              <a:t>),1819-1821</a:t>
            </a:r>
            <a:r>
              <a:rPr lang="en-US" sz="1050" dirty="0"/>
              <a:t>.</a:t>
            </a:r>
          </a:p>
          <a:p>
            <a:pPr marL="0" indent="0">
              <a:spcAft>
                <a:spcPts val="600"/>
              </a:spcAft>
            </a:pPr>
            <a:endParaRPr lang="en-US" sz="1050" dirty="0" smtClean="0"/>
          </a:p>
          <a:p>
            <a:pPr marL="0" indent="0">
              <a:spcAft>
                <a:spcPts val="600"/>
              </a:spcAft>
            </a:pPr>
            <a:r>
              <a:rPr lang="en-US" sz="1050" dirty="0" smtClean="0"/>
              <a:t>Algren, D., </a:t>
            </a:r>
            <a:r>
              <a:rPr lang="en-US" sz="1050" dirty="0" err="1" smtClean="0"/>
              <a:t>Monteilh</a:t>
            </a:r>
            <a:r>
              <a:rPr lang="en-US" sz="1050" dirty="0" smtClean="0"/>
              <a:t>, C., Rubin, C., </a:t>
            </a:r>
            <a:r>
              <a:rPr lang="en-US" sz="1050" dirty="0"/>
              <a:t>et al. (2013). Fentanyl-associated fatalities among illicit drug users in Wayne County, Michigan (July 2005-May 2006). </a:t>
            </a:r>
            <a:r>
              <a:rPr lang="en-US" sz="1050" i="1" dirty="0"/>
              <a:t>Journal Of Medical Toxicology, 9</a:t>
            </a:r>
            <a:r>
              <a:rPr lang="en-US" sz="1050" dirty="0"/>
              <a:t>(1</a:t>
            </a:r>
            <a:r>
              <a:rPr lang="en-US" sz="1050" dirty="0" smtClean="0"/>
              <a:t>),106-115</a:t>
            </a:r>
            <a:r>
              <a:rPr lang="en-US" sz="1050" dirty="0"/>
              <a:t>.</a:t>
            </a:r>
          </a:p>
          <a:p>
            <a:pPr marL="0" indent="0"/>
            <a:endParaRPr lang="en-US" sz="1050" dirty="0" smtClean="0"/>
          </a:p>
          <a:p>
            <a:pPr marL="0" indent="0"/>
            <a:r>
              <a:rPr lang="en-US" sz="1050" dirty="0" smtClean="0"/>
              <a:t>Department </a:t>
            </a:r>
            <a:r>
              <a:rPr lang="en-US" sz="1050" dirty="0"/>
              <a:t>of Justice, Drug Enforcement Administration, DEA Investigative Reporting, January </a:t>
            </a:r>
            <a:r>
              <a:rPr lang="en-US" sz="1050" dirty="0" smtClean="0"/>
              <a:t>2015.</a:t>
            </a:r>
            <a:endParaRPr lang="en-US" sz="1050" dirty="0"/>
          </a:p>
        </p:txBody>
      </p:sp>
      <p:sp>
        <p:nvSpPr>
          <p:cNvPr id="4" name="Slide Number Placeholder 3"/>
          <p:cNvSpPr>
            <a:spLocks noGrp="1"/>
          </p:cNvSpPr>
          <p:nvPr>
            <p:ph type="sldNum" sz="quarter" idx="10"/>
          </p:nvPr>
        </p:nvSpPr>
        <p:spPr/>
        <p:txBody>
          <a:bodyPr/>
          <a:lstStyle/>
          <a:p>
            <a:fld id="{D534A038-C5CD-4F0F-B525-DD9D6EE7D271}" type="slidenum">
              <a:rPr lang="en-US" smtClean="0"/>
              <a:t>3</a:t>
            </a:fld>
            <a:endParaRPr lang="en-US"/>
          </a:p>
        </p:txBody>
      </p:sp>
    </p:spTree>
    <p:extLst>
      <p:ext uri="{BB962C8B-B14F-4D97-AF65-F5344CB8AC3E}">
        <p14:creationId xmlns:p14="http://schemas.microsoft.com/office/powerpoint/2010/main" val="98360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038" y="1036638"/>
            <a:ext cx="5495925" cy="3090862"/>
          </a:xfrm>
        </p:spPr>
      </p:sp>
      <p:sp>
        <p:nvSpPr>
          <p:cNvPr id="4" name="Slide Number Placeholder 3"/>
          <p:cNvSpPr>
            <a:spLocks noGrp="1"/>
          </p:cNvSpPr>
          <p:nvPr>
            <p:ph type="sldNum" sz="quarter" idx="10"/>
          </p:nvPr>
        </p:nvSpPr>
        <p:spPr/>
        <p:txBody>
          <a:bodyPr/>
          <a:lstStyle/>
          <a:p>
            <a:fld id="{D534A038-C5CD-4F0F-B525-DD9D6EE7D271}" type="slidenum">
              <a:rPr lang="en-US" smtClean="0"/>
              <a:t>4</a:t>
            </a:fld>
            <a:endParaRPr lang="en-US"/>
          </a:p>
        </p:txBody>
      </p:sp>
      <p:sp>
        <p:nvSpPr>
          <p:cNvPr id="5" name="Text Placeholder 2"/>
          <p:cNvSpPr txBox="1">
            <a:spLocks noGrp="1" noChangeAspect="1" noChangeArrowheads="1"/>
          </p:cNvSpPr>
          <p:nvPr>
            <p:ph type="body" idx="1"/>
          </p:nvPr>
        </p:nvSpPr>
        <p:spPr bwMode="auto">
          <a:xfrm>
            <a:off x="479019" y="4237329"/>
            <a:ext cx="5697944" cy="360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1200" dirty="0">
                <a:latin typeface="+mn-lt"/>
              </a:rPr>
              <a:t>This study was conducted in 4 – 5 year intervals and demonstrated which age group </a:t>
            </a:r>
            <a:r>
              <a:rPr lang="en-US" altLang="en-US" dirty="0">
                <a:latin typeface="+mn-lt"/>
              </a:rPr>
              <a:t>was</a:t>
            </a:r>
            <a:r>
              <a:rPr lang="en-US" altLang="en-US" sz="1200" dirty="0">
                <a:latin typeface="+mn-lt"/>
              </a:rPr>
              <a:t> impacted the most by opioid overdose. Findings showed that adults ages 25 to 34 had the highest overdose burden (in 2016, 1 in 5 deaths in that age group was opioid related). The data shown in this chart demonstrate that opioid use disorders are taking a huge toll on individuals ages 15-34. </a:t>
            </a:r>
            <a:r>
              <a:rPr lang="en-US" altLang="en-US" dirty="0">
                <a:latin typeface="+mn-lt"/>
              </a:rPr>
              <a:t>In addition, the finding from this study point to the need to design prevention, intervention, and treatment/recovery services for the adolescent/young adult populations. These </a:t>
            </a:r>
            <a:r>
              <a:rPr lang="en-US" altLang="en-US" sz="1200" dirty="0">
                <a:latin typeface="+mn-lt"/>
              </a:rPr>
              <a:t>Death data were obtained from the Centers for Disease Control and Prevention WONDER online database.</a:t>
            </a:r>
          </a:p>
          <a:p>
            <a:pPr eaLnBrk="1" hangingPunct="1">
              <a:spcBef>
                <a:spcPct val="20000"/>
              </a:spcBef>
            </a:pPr>
            <a:endParaRPr lang="en-US" altLang="en-US" dirty="0">
              <a:latin typeface="+mn-lt"/>
            </a:endParaRPr>
          </a:p>
          <a:p>
            <a:pPr>
              <a:spcAft>
                <a:spcPts val="600"/>
              </a:spcAft>
            </a:pPr>
            <a:r>
              <a:rPr lang="en-US" altLang="en-US" dirty="0">
                <a:latin typeface="+mn-lt"/>
              </a:rPr>
              <a:t>REFERENCE:**</a:t>
            </a:r>
          </a:p>
          <a:p>
            <a:pPr marL="0" marR="0" lvl="0" indent="0" defTabSz="914400" rtl="0" eaLnBrk="1" fontAlgn="auto" latinLnBrk="0" hangingPunct="1">
              <a:lnSpc>
                <a:spcPct val="100000"/>
              </a:lnSpc>
              <a:spcBef>
                <a:spcPts val="0"/>
              </a:spcBef>
              <a:spcAft>
                <a:spcPts val="600"/>
              </a:spcAft>
              <a:buClrTx/>
              <a:buSzTx/>
              <a:buFontTx/>
              <a:buNone/>
              <a:tabLst/>
              <a:defRPr/>
            </a:pPr>
            <a:r>
              <a:rPr lang="en-US" dirty="0">
                <a:latin typeface="+mn-lt"/>
              </a:rPr>
              <a:t>Gomes, </a:t>
            </a:r>
            <a:r>
              <a:rPr lang="en-US" dirty="0" smtClean="0">
                <a:latin typeface="+mn-lt"/>
              </a:rPr>
              <a:t>T., </a:t>
            </a:r>
            <a:r>
              <a:rPr lang="en-US" dirty="0" err="1">
                <a:latin typeface="+mn-lt"/>
              </a:rPr>
              <a:t>Tadrous</a:t>
            </a:r>
            <a:r>
              <a:rPr lang="en-US" dirty="0">
                <a:latin typeface="+mn-lt"/>
              </a:rPr>
              <a:t>, </a:t>
            </a:r>
            <a:r>
              <a:rPr lang="en-US" dirty="0" smtClean="0">
                <a:latin typeface="+mn-lt"/>
              </a:rPr>
              <a:t>M., </a:t>
            </a:r>
            <a:r>
              <a:rPr lang="en-US" dirty="0" err="1">
                <a:latin typeface="+mn-lt"/>
              </a:rPr>
              <a:t>Mamdani</a:t>
            </a:r>
            <a:r>
              <a:rPr lang="en-US" dirty="0">
                <a:latin typeface="+mn-lt"/>
              </a:rPr>
              <a:t>, </a:t>
            </a:r>
            <a:r>
              <a:rPr lang="en-US" dirty="0" smtClean="0">
                <a:latin typeface="+mn-lt"/>
              </a:rPr>
              <a:t>M.M., </a:t>
            </a:r>
            <a:r>
              <a:rPr lang="en-US" dirty="0">
                <a:latin typeface="+mn-lt"/>
              </a:rPr>
              <a:t>Paterson, </a:t>
            </a:r>
            <a:r>
              <a:rPr lang="en-US" dirty="0" smtClean="0">
                <a:latin typeface="+mn-lt"/>
              </a:rPr>
              <a:t>J.M., </a:t>
            </a:r>
            <a:r>
              <a:rPr lang="en-US" dirty="0">
                <a:latin typeface="+mn-lt"/>
              </a:rPr>
              <a:t>&amp; </a:t>
            </a:r>
            <a:r>
              <a:rPr lang="en-US" dirty="0" err="1">
                <a:latin typeface="+mn-lt"/>
              </a:rPr>
              <a:t>Juurlink</a:t>
            </a:r>
            <a:r>
              <a:rPr lang="en-US" dirty="0">
                <a:latin typeface="+mn-lt"/>
              </a:rPr>
              <a:t>, </a:t>
            </a:r>
            <a:r>
              <a:rPr lang="en-US" dirty="0" smtClean="0">
                <a:latin typeface="+mn-lt"/>
              </a:rPr>
              <a:t>D.N</a:t>
            </a:r>
            <a:r>
              <a:rPr lang="en-US" dirty="0">
                <a:latin typeface="+mn-lt"/>
              </a:rPr>
              <a:t>. (2018). The burden of opioid-related mortality in the United States. </a:t>
            </a:r>
            <a:r>
              <a:rPr lang="en-US" i="1" dirty="0">
                <a:latin typeface="+mn-lt"/>
              </a:rPr>
              <a:t>JAMA Network Open, 1</a:t>
            </a:r>
            <a:r>
              <a:rPr lang="en-US" dirty="0">
                <a:latin typeface="+mn-lt"/>
              </a:rPr>
              <a:t>(2</a:t>
            </a:r>
            <a:r>
              <a:rPr lang="en-US" dirty="0" smtClean="0">
                <a:latin typeface="+mn-lt"/>
              </a:rPr>
              <a:t>), </a:t>
            </a:r>
            <a:r>
              <a:rPr lang="en-US" dirty="0">
                <a:latin typeface="+mn-lt"/>
              </a:rPr>
              <a:t>e180217, </a:t>
            </a:r>
            <a:r>
              <a:rPr lang="en-US" altLang="en-US" dirty="0">
                <a:latin typeface="+mn-lt"/>
              </a:rPr>
              <a:t>doi:10.1001/jamanetworkopen.2018.0217</a:t>
            </a:r>
          </a:p>
          <a:p>
            <a:pPr eaLnBrk="1" hangingPunct="1">
              <a:spcAft>
                <a:spcPts val="600"/>
              </a:spcAft>
            </a:pPr>
            <a:endParaRPr lang="en-US" altLang="en-US" dirty="0">
              <a:latin typeface="+mn-lt"/>
            </a:endParaRPr>
          </a:p>
          <a:p>
            <a:pPr marL="169863" indent="-169863" eaLnBrk="1" hangingPunct="1">
              <a:spcAft>
                <a:spcPts val="600"/>
              </a:spcAft>
            </a:pPr>
            <a:r>
              <a:rPr lang="en-US" altLang="en-US" dirty="0">
                <a:latin typeface="+mn-lt"/>
              </a:rPr>
              <a:t>**This article is open access and can be accessed by clicking on this link: </a:t>
            </a:r>
            <a:r>
              <a:rPr lang="en-US" altLang="en-US" dirty="0">
                <a:latin typeface="+mn-lt"/>
                <a:hlinkClick r:id="rId3" action="ppaction://hlinkfile"/>
              </a:rPr>
              <a:t>file:///C:/Users/roget/Downloads/gomes_2018_oi_180031%20(2).</a:t>
            </a:r>
            <a:r>
              <a:rPr lang="en-US" altLang="en-US" dirty="0" smtClean="0">
                <a:latin typeface="+mn-lt"/>
                <a:hlinkClick r:id="rId3" action="ppaction://hlinkfile"/>
              </a:rPr>
              <a:t>pdf</a:t>
            </a:r>
            <a:r>
              <a:rPr lang="en-US" altLang="en-US" dirty="0" smtClean="0">
                <a:latin typeface="+mn-lt"/>
              </a:rPr>
              <a:t>.</a:t>
            </a:r>
            <a:endParaRPr lang="en-US" altLang="en-US" dirty="0">
              <a:latin typeface="+mn-lt"/>
            </a:endParaRPr>
          </a:p>
        </p:txBody>
      </p:sp>
    </p:spTree>
    <p:extLst>
      <p:ext uri="{BB962C8B-B14F-4D97-AF65-F5344CB8AC3E}">
        <p14:creationId xmlns:p14="http://schemas.microsoft.com/office/powerpoint/2010/main" val="304561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88044"/>
          </a:xfrm>
        </p:spPr>
        <p:txBody>
          <a:bodyPr/>
          <a:lstStyle/>
          <a:p>
            <a:pPr>
              <a:spcAft>
                <a:spcPts val="600"/>
              </a:spcAft>
            </a:pPr>
            <a:r>
              <a:rPr lang="en-US" dirty="0"/>
              <a:t>According to new data released by the Centers for Disease Control and Prevention (CDC), there were more than 63,600 total drug overdose deaths in 2016, or 174 drug overdose deaths per day. This number represents a 21% increase (from 144 a day in 2015) in just one year.  From 2002 to 2017, there was a 3.1-fold increase in the total number of deaths. This slide includes data that show 198 individuals per day died from drug overdoses in 2017, which reflects a 10.2% increase from 2016. Finally, the data also indicated that more men than women died from overdose, which is a trend that seems to be growing.</a:t>
            </a:r>
          </a:p>
          <a:p>
            <a:pPr>
              <a:spcAft>
                <a:spcPts val="600"/>
              </a:spcAft>
            </a:pPr>
            <a:r>
              <a:rPr lang="en-US" b="0" i="0" u="none" strike="noStrike" baseline="0" dirty="0"/>
              <a:t>There is</a:t>
            </a:r>
            <a:r>
              <a:rPr lang="en-US" b="0" i="0" u="none" strike="noStrike" dirty="0"/>
              <a:t> a 13 slide presentation that includes this slide on opioid overdose that is available for download at </a:t>
            </a:r>
            <a:r>
              <a:rPr lang="en-US" dirty="0"/>
              <a:t>this link: </a:t>
            </a:r>
            <a:r>
              <a:rPr lang="en-US" dirty="0">
                <a:hlinkClick r:id="rId3"/>
              </a:rPr>
              <a:t>https://</a:t>
            </a:r>
            <a:r>
              <a:rPr lang="en-US" dirty="0" smtClean="0">
                <a:hlinkClick r:id="rId3"/>
              </a:rPr>
              <a:t>www.drugabuse.gov/related-topics/trends-statistics/overdose-death-rates</a:t>
            </a:r>
            <a:r>
              <a:rPr lang="en-US" dirty="0" smtClean="0"/>
              <a:t>. </a:t>
            </a:r>
            <a:endParaRPr lang="en-US" b="0" i="0" u="none" strike="noStrike" baseline="0" dirty="0"/>
          </a:p>
          <a:p>
            <a:pPr marL="228600" indent="-228600"/>
            <a:endParaRPr lang="en-US" dirty="0"/>
          </a:p>
          <a:p>
            <a:pPr marL="228600" indent="-228600">
              <a:spcAft>
                <a:spcPts val="600"/>
              </a:spcAft>
            </a:pPr>
            <a:r>
              <a:rPr lang="en-US" dirty="0"/>
              <a:t>REFERENCE:</a:t>
            </a:r>
          </a:p>
          <a:p>
            <a:pPr marL="0" indent="0">
              <a:spcAft>
                <a:spcPts val="600"/>
              </a:spcAft>
            </a:pPr>
            <a:r>
              <a:rPr lang="en-US" dirty="0"/>
              <a:t>Hedegaard, H., Warner, M., &amp;  </a:t>
            </a:r>
            <a:r>
              <a:rPr lang="en-US" dirty="0" err="1"/>
              <a:t>Miniño</a:t>
            </a:r>
            <a:r>
              <a:rPr lang="en-US" dirty="0"/>
              <a:t>, A.M. (2017). NCHS Data Brief No. 294, December 2017. Drug Overdose Deaths in the United States, 1999–2016. </a:t>
            </a:r>
            <a:r>
              <a:rPr lang="en-US" dirty="0">
                <a:hlinkClick r:id="rId4"/>
              </a:rPr>
              <a:t>https://</a:t>
            </a:r>
            <a:r>
              <a:rPr lang="en-US" dirty="0" smtClean="0">
                <a:hlinkClick r:id="rId4"/>
              </a:rPr>
              <a:t>www.cdc.gov/nchs/data/databriefs/db294.pdf</a:t>
            </a:r>
            <a:r>
              <a:rPr lang="en-US" dirty="0" smtClean="0"/>
              <a:t>. </a:t>
            </a:r>
            <a:endParaRPr lang="en-US" dirty="0"/>
          </a:p>
        </p:txBody>
      </p:sp>
      <p:sp>
        <p:nvSpPr>
          <p:cNvPr id="4" name="Slide Number Placeholder 3"/>
          <p:cNvSpPr>
            <a:spLocks noGrp="1"/>
          </p:cNvSpPr>
          <p:nvPr>
            <p:ph type="sldNum" sz="quarter" idx="10"/>
          </p:nvPr>
        </p:nvSpPr>
        <p:spPr/>
        <p:txBody>
          <a:bodyPr/>
          <a:lstStyle/>
          <a:p>
            <a:fld id="{663FB782-F1E4-4B03-8347-4EFC2F07599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0186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US" dirty="0"/>
              <a:t>This slide identifies the science behind prevention activities related to preventing the initiation of prescription opioid use as well as opioid overdose. The review is solely based on the article by Compton and colleagues. Dr. Compton and his colleagues identified six different categories as a method for organizing the scientific literature, and five of these six are listed above (the sixth category refers specifically to treatment related activities). </a:t>
            </a:r>
          </a:p>
          <a:p>
            <a:endParaRPr lang="en-US" dirty="0"/>
          </a:p>
          <a:p>
            <a:r>
              <a:rPr lang="en-US" dirty="0"/>
              <a:t>Instructors should read the article and review the table in order to speak more thoroughly. The article can be downloaded for free at the following link: </a:t>
            </a:r>
            <a:r>
              <a:rPr lang="en-US" dirty="0">
                <a:hlinkClick r:id="rId3"/>
              </a:rPr>
              <a:t>https://ac.els-cdn.com/S0091743515001036/1-s2.0-S0091743515001036-main.pdf?_tid=9c1eb958-c98a-11e7-bd08-00000aacb35e&amp;acdnat=1510698462_ada74479ed3d506ee5726906601418d4</a:t>
            </a:r>
            <a:r>
              <a:rPr lang="en-US" dirty="0"/>
              <a:t> </a:t>
            </a:r>
          </a:p>
          <a:p>
            <a:endParaRPr lang="en-US" dirty="0"/>
          </a:p>
          <a:p>
            <a:r>
              <a:rPr lang="en-US" dirty="0"/>
              <a:t>REFERENCE:</a:t>
            </a:r>
          </a:p>
          <a:p>
            <a:pPr marL="233363" indent="-233363"/>
            <a:r>
              <a:rPr lang="en-US" dirty="0" smtClean="0"/>
              <a:t>Compton, W.M., Boyle, M., </a:t>
            </a:r>
            <a:r>
              <a:rPr lang="en-US" dirty="0"/>
              <a:t>&amp; </a:t>
            </a:r>
            <a:r>
              <a:rPr lang="en-US" dirty="0" err="1" smtClean="0"/>
              <a:t>Wargo</a:t>
            </a:r>
            <a:r>
              <a:rPr lang="en-US" dirty="0" smtClean="0"/>
              <a:t>, </a:t>
            </a:r>
            <a:r>
              <a:rPr lang="en-US" dirty="0"/>
              <a:t>E. (2015). Prescription opioid abuse: Problems and responses. </a:t>
            </a:r>
            <a:r>
              <a:rPr lang="en-US" i="1" dirty="0"/>
              <a:t>Prevention Medicine, 80, </a:t>
            </a:r>
            <a:r>
              <a:rPr lang="en-US" dirty="0"/>
              <a:t>5-9.</a:t>
            </a:r>
          </a:p>
        </p:txBody>
      </p:sp>
      <p:sp>
        <p:nvSpPr>
          <p:cNvPr id="4" name="Slide Number Placeholder 3"/>
          <p:cNvSpPr>
            <a:spLocks noGrp="1"/>
          </p:cNvSpPr>
          <p:nvPr>
            <p:ph type="sldNum" sz="quarter" idx="10"/>
          </p:nvPr>
        </p:nvSpPr>
        <p:spPr/>
        <p:txBody>
          <a:bodyPr/>
          <a:lstStyle/>
          <a:p>
            <a:fld id="{ABBEAE46-8067-46E1-9A55-570A58CBDBD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5986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630778" cy="4456113"/>
          </a:xfrm>
        </p:spPr>
        <p:txBody>
          <a:bodyPr/>
          <a:lstStyle/>
          <a:p>
            <a:r>
              <a:rPr lang="en-US" sz="1100" dirty="0"/>
              <a:t>This recent publication from the CDC identified 10 evidence-based strategies for preventing opioid overdose. The 10 evidence-based strategies identified include:</a:t>
            </a:r>
          </a:p>
          <a:p>
            <a:pPr marL="350838" indent="-155575">
              <a:buSzPct val="80000"/>
              <a:buFont typeface="Arial" panose="020B0604020202020204" pitchFamily="34" charset="0"/>
              <a:buChar char="•"/>
            </a:pPr>
            <a:r>
              <a:rPr lang="en-US" sz="1100" dirty="0"/>
              <a:t>Targeted Naloxone Distribution</a:t>
            </a:r>
          </a:p>
          <a:p>
            <a:pPr marL="350838" indent="-155575">
              <a:buSzPct val="80000"/>
              <a:buFont typeface="Arial" panose="020B0604020202020204" pitchFamily="34" charset="0"/>
              <a:buChar char="•"/>
            </a:pPr>
            <a:r>
              <a:rPr lang="en-US" sz="1100" dirty="0"/>
              <a:t>Medication-Assisted Treatment (MAT) </a:t>
            </a:r>
          </a:p>
          <a:p>
            <a:pPr marL="350838" indent="-155575">
              <a:buSzPct val="80000"/>
              <a:buFont typeface="Arial" panose="020B0604020202020204" pitchFamily="34" charset="0"/>
              <a:buChar char="•"/>
            </a:pPr>
            <a:r>
              <a:rPr lang="en-US" sz="1100" dirty="0"/>
              <a:t>Academic Detailing </a:t>
            </a:r>
          </a:p>
          <a:p>
            <a:pPr marL="350838" indent="-155575">
              <a:buSzPct val="80000"/>
              <a:buFont typeface="Arial" panose="020B0604020202020204" pitchFamily="34" charset="0"/>
              <a:buChar char="•"/>
            </a:pPr>
            <a:r>
              <a:rPr lang="en-US" sz="1100" dirty="0"/>
              <a:t>Eliminating Prior-Authorization Requirements for Medications for Opioid Use Disorder</a:t>
            </a:r>
          </a:p>
          <a:p>
            <a:pPr marL="350838" indent="-155575">
              <a:buSzPct val="80000"/>
              <a:buFont typeface="Arial" panose="020B0604020202020204" pitchFamily="34" charset="0"/>
              <a:buChar char="•"/>
            </a:pPr>
            <a:r>
              <a:rPr lang="en-US" sz="1100" dirty="0"/>
              <a:t>Screening for Fentanyl in Routine Clinical Toxicology Testing</a:t>
            </a:r>
          </a:p>
          <a:p>
            <a:pPr marL="350838" indent="-155575">
              <a:buSzPct val="80000"/>
              <a:buFont typeface="Arial" panose="020B0604020202020204" pitchFamily="34" charset="0"/>
              <a:buChar char="•"/>
            </a:pPr>
            <a:r>
              <a:rPr lang="en-US" sz="1100" dirty="0"/>
              <a:t>911 Good Samaritan Laws</a:t>
            </a:r>
          </a:p>
          <a:p>
            <a:pPr marL="350838" indent="-155575">
              <a:buSzPct val="80000"/>
              <a:buFont typeface="Arial" panose="020B0604020202020204" pitchFamily="34" charset="0"/>
              <a:buChar char="•"/>
            </a:pPr>
            <a:r>
              <a:rPr lang="en-US" sz="1100" dirty="0"/>
              <a:t>Naloxone Distribution in Treatment Centers and Criminal Justice Settings</a:t>
            </a:r>
          </a:p>
          <a:p>
            <a:pPr marL="350838" indent="-155575">
              <a:buSzPct val="80000"/>
              <a:buFont typeface="Arial" panose="020B0604020202020204" pitchFamily="34" charset="0"/>
              <a:buChar char="•"/>
            </a:pPr>
            <a:r>
              <a:rPr lang="en-US" sz="1100" dirty="0"/>
              <a:t>MAT in Criminal Justice Settings and Upon Release</a:t>
            </a:r>
          </a:p>
          <a:p>
            <a:pPr marL="350838" indent="-155575">
              <a:buSzPct val="80000"/>
              <a:buFont typeface="Arial" panose="020B0604020202020204" pitchFamily="34" charset="0"/>
              <a:buChar char="•"/>
            </a:pPr>
            <a:r>
              <a:rPr lang="en-US" sz="1100" dirty="0"/>
              <a:t>Initiating Buprenorphine-based MAT in Emergency Departments</a:t>
            </a:r>
          </a:p>
          <a:p>
            <a:pPr marL="350838" indent="-155575">
              <a:spcAft>
                <a:spcPts val="1000"/>
              </a:spcAft>
              <a:buSzPct val="80000"/>
              <a:buFont typeface="Arial" panose="020B0604020202020204" pitchFamily="34" charset="0"/>
              <a:buChar char="•"/>
            </a:pPr>
            <a:r>
              <a:rPr lang="en-US" sz="1100" dirty="0"/>
              <a:t>Syringe Services Programs</a:t>
            </a:r>
          </a:p>
          <a:p>
            <a:endParaRPr lang="en-US" sz="1100" dirty="0" smtClean="0"/>
          </a:p>
          <a:p>
            <a:r>
              <a:rPr lang="en-US" sz="1100" dirty="0" smtClean="0"/>
              <a:t>Evidence-based </a:t>
            </a:r>
            <a:r>
              <a:rPr lang="en-US" sz="1100" dirty="0"/>
              <a:t>practices were determined by the authors in ‘accordance with 3 key sources of information: (1) high quality scientific research; (2) the professional opinions and experiences of clinical and public health experts; and (3) the preferences, priorities, and values of the individuals who will be targeted or affected by that practice.’ This curricula will only discuss two of the ten strategies: Naloxone Distribution and 911 Good Samaritan.</a:t>
            </a:r>
          </a:p>
          <a:p>
            <a:endParaRPr lang="en-US" sz="1100" dirty="0"/>
          </a:p>
          <a:p>
            <a:r>
              <a:rPr lang="en-US" sz="1100" dirty="0"/>
              <a:t>REFERENCE:</a:t>
            </a:r>
          </a:p>
          <a:p>
            <a:pPr marL="0" indent="-233363"/>
            <a:r>
              <a:rPr lang="en-US" sz="1100" dirty="0"/>
              <a:t>Centers for Disease Control and Prevention. Evidence-Based Strategies for Preventing Opioid Overdose: What’s Working in the United States. </a:t>
            </a:r>
            <a:r>
              <a:rPr lang="en-US" sz="1100" dirty="0" smtClean="0"/>
              <a:t>National Center </a:t>
            </a:r>
            <a:r>
              <a:rPr lang="en-US" sz="1100" dirty="0"/>
              <a:t>for Injury Prevention and Control, Centers for Disease Control and Prevention, U.S. Department of Health and Human Services, 2018. Accessed from </a:t>
            </a:r>
            <a:r>
              <a:rPr lang="en-US" sz="1100" dirty="0" smtClean="0"/>
              <a:t> </a:t>
            </a:r>
            <a:r>
              <a:rPr lang="en-US" sz="1100" dirty="0" smtClean="0">
                <a:hlinkClick r:id="rId3"/>
              </a:rPr>
              <a:t>http</a:t>
            </a:r>
            <a:r>
              <a:rPr lang="en-US" sz="1100" dirty="0">
                <a:hlinkClick r:id="rId3"/>
              </a:rPr>
              <a:t>://</a:t>
            </a:r>
            <a:r>
              <a:rPr lang="en-US" sz="1100" dirty="0" smtClean="0">
                <a:hlinkClick r:id="rId3"/>
              </a:rPr>
              <a:t>www.cdc.gov/drugoverdose/pdf/pubs/2018-evidence-based-strategies.pdf</a:t>
            </a:r>
            <a:r>
              <a:rPr lang="en-US" sz="1100" dirty="0" smtClean="0"/>
              <a:t>. </a:t>
            </a:r>
            <a:endParaRPr lang="en-US" sz="1100" dirty="0"/>
          </a:p>
        </p:txBody>
      </p:sp>
      <p:sp>
        <p:nvSpPr>
          <p:cNvPr id="4" name="Slide Number Placeholder 3"/>
          <p:cNvSpPr>
            <a:spLocks noGrp="1"/>
          </p:cNvSpPr>
          <p:nvPr>
            <p:ph type="sldNum" sz="quarter" idx="10"/>
          </p:nvPr>
        </p:nvSpPr>
        <p:spPr/>
        <p:txBody>
          <a:bodyPr/>
          <a:lstStyle/>
          <a:p>
            <a:fld id="{D534A038-C5CD-4F0F-B525-DD9D6EE7D271}" type="slidenum">
              <a:rPr lang="en-US" smtClean="0"/>
              <a:t>7</a:t>
            </a:fld>
            <a:endParaRPr lang="en-US"/>
          </a:p>
        </p:txBody>
      </p:sp>
    </p:spTree>
    <p:extLst>
      <p:ext uri="{BB962C8B-B14F-4D97-AF65-F5344CB8AC3E}">
        <p14:creationId xmlns:p14="http://schemas.microsoft.com/office/powerpoint/2010/main" val="72695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1369"/>
            <a:ext cx="5486400" cy="4514920"/>
          </a:xfrm>
        </p:spPr>
        <p:txBody>
          <a:bodyPr/>
          <a:lstStyle/>
          <a:p>
            <a:pPr>
              <a:spcAft>
                <a:spcPts val="600"/>
              </a:spcAft>
            </a:pPr>
            <a:r>
              <a:rPr lang="en-US" sz="1100" dirty="0"/>
              <a:t>This</a:t>
            </a:r>
            <a:r>
              <a:rPr lang="en-US" sz="1100" baseline="0" dirty="0"/>
              <a:t> slide provides an overview of naloxone, a medication to prevent opioid</a:t>
            </a:r>
            <a:r>
              <a:rPr lang="en-US" sz="1100" dirty="0"/>
              <a:t> </a:t>
            </a:r>
            <a:r>
              <a:rPr lang="en-US" sz="1100" baseline="0" dirty="0"/>
              <a:t>overdose. The slide also details the World Health Organization’s recommendation for making naloxone widely available.</a:t>
            </a:r>
            <a:r>
              <a:rPr lang="en-US" sz="1100" dirty="0"/>
              <a:t> The chart below provides a comparison of Naloxone Products. This chart comes from an article by DeSimone et al., 2018. </a:t>
            </a:r>
            <a:endParaRPr lang="en-US" sz="1100" dirty="0" smtClean="0"/>
          </a:p>
          <a:p>
            <a:pPr>
              <a:spcAft>
                <a:spcPts val="600"/>
              </a:spcAft>
            </a:pPr>
            <a:endParaRPr lang="en-US" sz="1100" dirty="0" smtClean="0"/>
          </a:p>
          <a:p>
            <a:pPr>
              <a:spcAft>
                <a:spcPts val="600"/>
              </a:spcAft>
            </a:pPr>
            <a:r>
              <a:rPr lang="en-US" sz="1100" dirty="0" smtClean="0"/>
              <a:t>REFERENCE: </a:t>
            </a:r>
          </a:p>
          <a:p>
            <a:pPr>
              <a:spcAft>
                <a:spcPts val="600"/>
              </a:spcAft>
            </a:pPr>
            <a:r>
              <a:rPr lang="en-US" sz="1100" dirty="0" smtClean="0"/>
              <a:t>DeSimone,</a:t>
            </a:r>
            <a:r>
              <a:rPr lang="en-US" sz="1100" baseline="0" dirty="0" smtClean="0"/>
              <a:t> E.M., </a:t>
            </a:r>
            <a:r>
              <a:rPr lang="en-US" sz="1100" baseline="0" dirty="0" err="1" smtClean="0"/>
              <a:t>Tilleman</a:t>
            </a:r>
            <a:r>
              <a:rPr lang="en-US" sz="1100" baseline="0" dirty="0" smtClean="0"/>
              <a:t>, J.A., </a:t>
            </a:r>
            <a:r>
              <a:rPr lang="en-US" sz="1100" baseline="0" dirty="0" err="1" smtClean="0"/>
              <a:t>Kaku</a:t>
            </a:r>
            <a:r>
              <a:rPr lang="en-US" sz="1100" baseline="0" dirty="0" smtClean="0"/>
              <a:t>, K.A., &amp; Erickson, C.T. (2018). Expanding access to naloxone. </a:t>
            </a:r>
            <a:r>
              <a:rPr lang="en-US" sz="1100" i="1" baseline="0" dirty="0" smtClean="0"/>
              <a:t>US Pharm, 43</a:t>
            </a:r>
            <a:r>
              <a:rPr lang="en-US" sz="1100" i="0" baseline="0" dirty="0" smtClean="0"/>
              <a:t>(3), 16-20.</a:t>
            </a:r>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endParaRPr lang="en-US" sz="1100" dirty="0"/>
          </a:p>
          <a:p>
            <a:pPr marL="230188" indent="-230188"/>
            <a:r>
              <a:rPr lang="en-US" sz="1100" dirty="0"/>
              <a:t>REFERENCE:</a:t>
            </a:r>
          </a:p>
          <a:p>
            <a:pPr marL="230188" indent="-230188"/>
            <a:r>
              <a:rPr lang="en-US" sz="1100" dirty="0"/>
              <a:t>World Health Organization Information Sheet on Opioid Overdose </a:t>
            </a:r>
            <a:r>
              <a:rPr lang="en-US" sz="1100" dirty="0">
                <a:hlinkClick r:id="rId3"/>
              </a:rPr>
              <a:t>https://www.who.int/substance_abuse/information-sheet/en/</a:t>
            </a:r>
            <a:endParaRPr lang="en-US" sz="1100" dirty="0"/>
          </a:p>
          <a:p>
            <a:pPr marL="173038" indent="-173038"/>
            <a:r>
              <a:rPr lang="en-US" sz="1100" dirty="0"/>
              <a:t>DeSimone, E. M., </a:t>
            </a:r>
            <a:r>
              <a:rPr lang="en-US" sz="1100" dirty="0" err="1"/>
              <a:t>Tilleman</a:t>
            </a:r>
            <a:r>
              <a:rPr lang="en-US" sz="1100" dirty="0"/>
              <a:t>, J. A., </a:t>
            </a:r>
            <a:r>
              <a:rPr lang="en-US" sz="1100" dirty="0" err="1"/>
              <a:t>Kaku</a:t>
            </a:r>
            <a:r>
              <a:rPr lang="en-US" sz="1100" dirty="0"/>
              <a:t>, K. A., &amp; Erickson, C. T. (2018). Expanding access to naloxone. </a:t>
            </a:r>
            <a:r>
              <a:rPr lang="en-US" sz="1100" i="1" dirty="0"/>
              <a:t>U.S. Pharmacist</a:t>
            </a:r>
            <a:r>
              <a:rPr lang="en-US" sz="1100" dirty="0"/>
              <a:t>, </a:t>
            </a:r>
            <a:r>
              <a:rPr lang="en-US" sz="1100" i="1" dirty="0"/>
              <a:t>43</a:t>
            </a:r>
            <a:r>
              <a:rPr lang="en-US" sz="1100" dirty="0"/>
              <a:t>(3), 16-20.</a:t>
            </a:r>
          </a:p>
        </p:txBody>
      </p:sp>
      <p:sp>
        <p:nvSpPr>
          <p:cNvPr id="4" name="Slide Number Placeholder 3"/>
          <p:cNvSpPr>
            <a:spLocks noGrp="1"/>
          </p:cNvSpPr>
          <p:nvPr>
            <p:ph type="sldNum" sz="quarter" idx="10"/>
          </p:nvPr>
        </p:nvSpPr>
        <p:spPr/>
        <p:txBody>
          <a:bodyPr/>
          <a:lstStyle/>
          <a:p>
            <a:fld id="{D534A038-C5CD-4F0F-B525-DD9D6EE7D271}" type="slidenum">
              <a:rPr lang="en-US" smtClean="0"/>
              <a:t>8</a:t>
            </a:fld>
            <a:endParaRPr lang="en-US"/>
          </a:p>
        </p:txBody>
      </p:sp>
      <p:pic>
        <p:nvPicPr>
          <p:cNvPr id="5" name="Picture 4"/>
          <p:cNvPicPr>
            <a:picLocks noChangeAspect="1"/>
          </p:cNvPicPr>
          <p:nvPr/>
        </p:nvPicPr>
        <p:blipFill rotWithShape="1">
          <a:blip r:embed="rId4"/>
          <a:srcRect l="3616" t="2808" r="4443" b="1677"/>
          <a:stretch/>
        </p:blipFill>
        <p:spPr>
          <a:xfrm>
            <a:off x="1956409" y="5093589"/>
            <a:ext cx="3856408" cy="2935734"/>
          </a:xfrm>
          <a:prstGeom prst="rect">
            <a:avLst/>
          </a:prstGeom>
        </p:spPr>
      </p:pic>
    </p:spTree>
    <p:extLst>
      <p:ext uri="{BB962C8B-B14F-4D97-AF65-F5344CB8AC3E}">
        <p14:creationId xmlns:p14="http://schemas.microsoft.com/office/powerpoint/2010/main" val="233334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solidFill>
                  <a:prstClr val="black"/>
                </a:solidFill>
              </a:rPr>
              <a:t>The next two slides include lists of Do’s and Don’ts from the SAMHSA tool kit referenced below. Review the Do’s and Don’ts with students.</a:t>
            </a:r>
          </a:p>
          <a:p>
            <a:pPr>
              <a:spcAft>
                <a:spcPts val="600"/>
              </a:spcAft>
            </a:pPr>
            <a:endParaRPr lang="en-US" dirty="0">
              <a:solidFill>
                <a:prstClr val="black"/>
              </a:solidFill>
            </a:endParaRPr>
          </a:p>
          <a:p>
            <a:r>
              <a:rPr lang="en-US" dirty="0">
                <a:solidFill>
                  <a:prstClr val="black"/>
                </a:solidFill>
              </a:rPr>
              <a:t>REFERENCE:</a:t>
            </a:r>
            <a:r>
              <a:rPr lang="en-US" baseline="0" dirty="0">
                <a:solidFill>
                  <a:prstClr val="black"/>
                </a:solidFill>
              </a:rPr>
              <a:t> </a:t>
            </a:r>
            <a:endParaRPr lang="en-US" dirty="0">
              <a:solidFill>
                <a:prstClr val="black"/>
              </a:solidFill>
            </a:endParaRPr>
          </a:p>
          <a:p>
            <a:pPr marL="233363" indent="-233363">
              <a:spcAft>
                <a:spcPts val="600"/>
              </a:spcAft>
            </a:pPr>
            <a:r>
              <a:rPr lang="en-US" i="1" dirty="0">
                <a:solidFill>
                  <a:prstClr val="black"/>
                </a:solidFill>
              </a:rPr>
              <a:t>SAMHSA</a:t>
            </a:r>
            <a:r>
              <a:rPr lang="en-US" dirty="0">
                <a:solidFill>
                  <a:prstClr val="black"/>
                </a:solidFill>
              </a:rPr>
              <a:t> </a:t>
            </a:r>
            <a:r>
              <a:rPr lang="en-US" i="1" dirty="0">
                <a:solidFill>
                  <a:prstClr val="black"/>
                </a:solidFill>
              </a:rPr>
              <a:t>Opioid Overdose Prevention Toolkit</a:t>
            </a:r>
            <a:r>
              <a:rPr lang="en-US" dirty="0">
                <a:solidFill>
                  <a:prstClr val="black"/>
                </a:solidFill>
              </a:rPr>
              <a:t>.</a:t>
            </a:r>
            <a:r>
              <a:rPr lang="en-US" baseline="0" dirty="0">
                <a:solidFill>
                  <a:prstClr val="black"/>
                </a:solidFill>
              </a:rPr>
              <a:t> (2018). Available at: </a:t>
            </a:r>
            <a:r>
              <a:rPr lang="en-US" dirty="0">
                <a:solidFill>
                  <a:prstClr val="black"/>
                </a:solidFill>
                <a:hlinkClick r:id="rId3"/>
              </a:rPr>
              <a:t>https://store.samhsa.gov/system/files/sma18-4742.pdf</a:t>
            </a:r>
            <a:r>
              <a:rPr lang="en-US" dirty="0">
                <a:solidFill>
                  <a:prstClr val="black"/>
                </a:solidFill>
              </a:rPr>
              <a:t>. </a:t>
            </a:r>
          </a:p>
          <a:p>
            <a:pPr>
              <a:spcAft>
                <a:spcPts val="600"/>
              </a:spcAft>
            </a:pPr>
            <a:endParaRPr lang="en-US" b="1" dirty="0">
              <a:solidFill>
                <a:prstClr val="black"/>
              </a:solidFill>
            </a:endParaRPr>
          </a:p>
        </p:txBody>
      </p:sp>
      <p:sp>
        <p:nvSpPr>
          <p:cNvPr id="4" name="Slide Number Placeholder 3"/>
          <p:cNvSpPr>
            <a:spLocks noGrp="1"/>
          </p:cNvSpPr>
          <p:nvPr>
            <p:ph type="sldNum" sz="quarter" idx="10"/>
          </p:nvPr>
        </p:nvSpPr>
        <p:spPr/>
        <p:txBody>
          <a:bodyPr/>
          <a:lstStyle/>
          <a:p>
            <a:fld id="{B41F2865-09D8-478F-9D7C-9E9E889C992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0728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3E518C-5361-42F6-A5C4-E9C53AC9062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173574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3E518C-5361-42F6-A5C4-E9C53AC9062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210681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3E518C-5361-42F6-A5C4-E9C53AC9062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76105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09C0-A37A-417B-A6AF-5666F79BB75D}" type="datetime1">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E515CF-CC05-4FE8-BE79-1907D430AC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028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09C0-A37A-417B-A6AF-5666F79BB75D}" type="datetime1">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E515CF-CC05-4FE8-BE79-1907D430AC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319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609C0-A37A-417B-A6AF-5666F79BB75D}" type="datetime1">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E515CF-CC05-4FE8-BE79-1907D430AC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067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418076-E7B5-4E79-B6B6-354C4F2755EB}" type="datetimeFigureOut">
              <a:rPr lang="en-US" smtClean="0">
                <a:solidFill>
                  <a:prstClr val="black">
                    <a:tint val="75000"/>
                  </a:prstClr>
                </a:solidFill>
              </a:rPr>
              <a:pPr/>
              <a:t>5/13/2019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28F976-8F02-4D89-BC13-7DAE95A7AA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54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3E518C-5361-42F6-A5C4-E9C53AC9062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360769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3E518C-5361-42F6-A5C4-E9C53AC9062E}"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621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3E518C-5361-42F6-A5C4-E9C53AC9062E}"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350885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3E518C-5361-42F6-A5C4-E9C53AC9062E}" type="datetimeFigureOut">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358939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3E518C-5361-42F6-A5C4-E9C53AC9062E}" type="datetimeFigureOut">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418260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518C-5361-42F6-A5C4-E9C53AC9062E}" type="datetimeFigureOut">
              <a:rPr lang="en-US" smtClean="0"/>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212992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3E518C-5361-42F6-A5C4-E9C53AC9062E}"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232677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3E518C-5361-42F6-A5C4-E9C53AC9062E}"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C91DE-A4F4-4492-98EA-DC8458224A85}" type="slidenum">
              <a:rPr lang="en-US" smtClean="0"/>
              <a:t>‹#›</a:t>
            </a:fld>
            <a:endParaRPr lang="en-US"/>
          </a:p>
        </p:txBody>
      </p:sp>
    </p:spTree>
    <p:extLst>
      <p:ext uri="{BB962C8B-B14F-4D97-AF65-F5344CB8AC3E}">
        <p14:creationId xmlns:p14="http://schemas.microsoft.com/office/powerpoint/2010/main" val="87257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E518C-5361-42F6-A5C4-E9C53AC9062E}" type="datetimeFigureOut">
              <a:rPr lang="en-US" smtClean="0"/>
              <a:t>5/13/2019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C91DE-A4F4-4492-98EA-DC8458224A85}" type="slidenum">
              <a:rPr lang="en-US" smtClean="0"/>
              <a:t>‹#›</a:t>
            </a:fld>
            <a:endParaRPr lang="en-US"/>
          </a:p>
        </p:txBody>
      </p:sp>
    </p:spTree>
    <p:extLst>
      <p:ext uri="{BB962C8B-B14F-4D97-AF65-F5344CB8AC3E}">
        <p14:creationId xmlns:p14="http://schemas.microsoft.com/office/powerpoint/2010/main" val="330268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270B0-65C8-40B2-8663-A95009702C84}" type="datetime1">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515CF-CC05-4FE8-BE79-1907D430AC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8236834"/>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270B0-65C8-40B2-8663-A95009702C84}" type="datetime1">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515CF-CC05-4FE8-BE79-1907D430AC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2443299"/>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270B0-65C8-40B2-8663-A95009702C84}" type="datetime1">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515CF-CC05-4FE8-BE79-1907D430AC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2305444"/>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18076-E7B5-4E79-B6B6-354C4F2755EB}" type="datetimeFigureOut">
              <a:rPr lang="en-US" smtClean="0">
                <a:solidFill>
                  <a:prstClr val="black">
                    <a:tint val="75000"/>
                  </a:prstClr>
                </a:solidFill>
              </a:rPr>
              <a:pPr/>
              <a:t>5/13/2019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8F976-8F02-4D89-BC13-7DAE95A7AA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469135"/>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getnaloxonenow.org/" TargetMode="External"/><Relationship Id="rId7" Type="http://schemas.openxmlformats.org/officeDocument/2006/relationships/hyperlink" Target="https://store.samhsa.gov/system/files/information-for-prescribers.pdf" TargetMode="External"/><Relationship Id="rId12"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www.cdc.gov/drugoverdose/pdf/patients/Preventing-an-Opioid-Overdose-Tip-Card-a.pdf" TargetMode="External"/><Relationship Id="rId5" Type="http://schemas.openxmlformats.org/officeDocument/2006/relationships/hyperlink" Target="http://prescribetoprevent.org/" TargetMode="External"/><Relationship Id="rId10" Type="http://schemas.openxmlformats.org/officeDocument/2006/relationships/image" Target="../media/image16.png"/><Relationship Id="rId4" Type="http://schemas.openxmlformats.org/officeDocument/2006/relationships/hyperlink" Target="http://stopoverdose.org/section/first-responders/" TargetMode="External"/><Relationship Id="rId9" Type="http://schemas.openxmlformats.org/officeDocument/2006/relationships/hyperlink" Target="https://store.samhsa.gov/system/files/safety-advice-for-patients-family-members.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substance_abuse/information-sheet/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cdc.gov/drugoverdose/pdf/pubs/2018-evidence-based-strategi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ll of pills chasing people down the hill"/>
          <p:cNvPicPr>
            <a:picLocks noChangeAspect="1"/>
          </p:cNvPicPr>
          <p:nvPr/>
        </p:nvPicPr>
        <p:blipFill rotWithShape="1">
          <a:blip r:embed="rId3" cstate="print">
            <a:extLst>
              <a:ext uri="{28A0092B-C50C-407E-A947-70E740481C1C}">
                <a14:useLocalDpi xmlns:a14="http://schemas.microsoft.com/office/drawing/2010/main" val="0"/>
              </a:ext>
            </a:extLst>
          </a:blip>
          <a:srcRect t="9515"/>
          <a:stretch/>
        </p:blipFill>
        <p:spPr>
          <a:xfrm>
            <a:off x="0" y="0"/>
            <a:ext cx="12192000" cy="6858000"/>
          </a:xfrm>
          <a:prstGeom prst="rect">
            <a:avLst/>
          </a:prstGeom>
        </p:spPr>
      </p:pic>
      <p:sp>
        <p:nvSpPr>
          <p:cNvPr id="2" name="Title 1"/>
          <p:cNvSpPr>
            <a:spLocks noGrp="1"/>
          </p:cNvSpPr>
          <p:nvPr>
            <p:ph type="ctrTitle"/>
          </p:nvPr>
        </p:nvSpPr>
        <p:spPr>
          <a:xfrm>
            <a:off x="5130949" y="2283769"/>
            <a:ext cx="7061051" cy="2035567"/>
          </a:xfrm>
        </p:spPr>
        <p:txBody>
          <a:bodyPr>
            <a:normAutofit fontScale="90000"/>
          </a:bodyPr>
          <a:lstStyle/>
          <a:p>
            <a:r>
              <a:rPr lang="en-US" b="1" dirty="0" smtClean="0">
                <a:ea typeface="Arial Unicode MS" panose="020B0604020202020204" pitchFamily="34" charset="-128"/>
                <a:cs typeface="Arial Unicode MS" panose="020B0604020202020204" pitchFamily="34" charset="-128"/>
              </a:rPr>
              <a:t>Part 3:</a:t>
            </a:r>
            <a:br>
              <a:rPr lang="en-US" b="1" dirty="0" smtClean="0">
                <a:ea typeface="Arial Unicode MS" panose="020B0604020202020204" pitchFamily="34" charset="-128"/>
                <a:cs typeface="Arial Unicode MS" panose="020B0604020202020204" pitchFamily="34" charset="-128"/>
              </a:rPr>
            </a:br>
            <a:r>
              <a:rPr lang="en-US" b="1" dirty="0" smtClean="0">
                <a:ea typeface="Arial Unicode MS" panose="020B0604020202020204" pitchFamily="34" charset="-128"/>
                <a:cs typeface="Arial Unicode MS" panose="020B0604020202020204" pitchFamily="34" charset="-128"/>
              </a:rPr>
              <a:t>Prevention </a:t>
            </a:r>
            <a:r>
              <a:rPr lang="en-US" b="1" dirty="0">
                <a:ea typeface="Arial Unicode MS" panose="020B0604020202020204" pitchFamily="34" charset="-128"/>
                <a:cs typeface="Arial Unicode MS" panose="020B0604020202020204" pitchFamily="34" charset="-128"/>
              </a:rPr>
              <a:t>of </a:t>
            </a:r>
            <a:br>
              <a:rPr lang="en-US" b="1" dirty="0">
                <a:ea typeface="Arial Unicode MS" panose="020B0604020202020204" pitchFamily="34" charset="-128"/>
                <a:cs typeface="Arial Unicode MS" panose="020B0604020202020204" pitchFamily="34" charset="-128"/>
              </a:rPr>
            </a:br>
            <a:r>
              <a:rPr lang="en-US" b="1" dirty="0">
                <a:ea typeface="Arial Unicode MS" panose="020B0604020202020204" pitchFamily="34" charset="-128"/>
                <a:cs typeface="Arial Unicode MS" panose="020B0604020202020204" pitchFamily="34" charset="-128"/>
              </a:rPr>
              <a:t>Opioid Overdose</a:t>
            </a:r>
          </a:p>
        </p:txBody>
      </p:sp>
      <p:grpSp>
        <p:nvGrpSpPr>
          <p:cNvPr id="5" name="Group 4" descr="Pacific Southwest Addiction Technology Transfer Center logo"/>
          <p:cNvGrpSpPr/>
          <p:nvPr/>
        </p:nvGrpSpPr>
        <p:grpSpPr>
          <a:xfrm>
            <a:off x="7671660" y="5634598"/>
            <a:ext cx="4269079" cy="914400"/>
            <a:chOff x="7687159" y="5026923"/>
            <a:chExt cx="4269079" cy="914400"/>
          </a:xfrm>
        </p:grpSpPr>
        <p:sp>
          <p:nvSpPr>
            <p:cNvPr id="3" name="Rectangle 2"/>
            <p:cNvSpPr>
              <a:spLocks noChangeAspect="1"/>
            </p:cNvSpPr>
            <p:nvPr/>
          </p:nvSpPr>
          <p:spPr>
            <a:xfrm>
              <a:off x="7687159" y="5026923"/>
              <a:ext cx="4269079"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6988" y="5118363"/>
              <a:ext cx="4109419" cy="731520"/>
            </a:xfrm>
            <a:prstGeom prst="rect">
              <a:avLst/>
            </a:prstGeom>
          </p:spPr>
        </p:pic>
      </p:grpSp>
    </p:spTree>
    <p:extLst>
      <p:ext uri="{BB962C8B-B14F-4D97-AF65-F5344CB8AC3E}">
        <p14:creationId xmlns:p14="http://schemas.microsoft.com/office/powerpoint/2010/main" val="108140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Red X illustrating Do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08" y="188827"/>
            <a:ext cx="2274005" cy="3432345"/>
          </a:xfrm>
          <a:prstGeom prst="rect">
            <a:avLst/>
          </a:prstGeom>
        </p:spPr>
      </p:pic>
      <p:sp>
        <p:nvSpPr>
          <p:cNvPr id="3" name="Content Placeholder 2"/>
          <p:cNvSpPr>
            <a:spLocks noGrp="1"/>
          </p:cNvSpPr>
          <p:nvPr>
            <p:ph idx="1"/>
          </p:nvPr>
        </p:nvSpPr>
        <p:spPr>
          <a:xfrm>
            <a:off x="2658869" y="359702"/>
            <a:ext cx="9282223" cy="6303152"/>
          </a:xfrm>
        </p:spPr>
        <p:txBody>
          <a:bodyPr>
            <a:normAutofit lnSpcReduction="10000"/>
          </a:bodyPr>
          <a:lstStyle/>
          <a:p>
            <a:pPr>
              <a:spcBef>
                <a:spcPts val="0"/>
              </a:spcBef>
              <a:spcAft>
                <a:spcPts val="1800"/>
              </a:spcAft>
              <a:buClr>
                <a:srgbClr val="0450AC"/>
              </a:buClr>
              <a:buSzPct val="80000"/>
            </a:pPr>
            <a:r>
              <a:rPr lang="en-US" b="1" dirty="0">
                <a:solidFill>
                  <a:schemeClr val="tx1">
                    <a:lumMod val="75000"/>
                    <a:lumOff val="25000"/>
                  </a:schemeClr>
                </a:solidFill>
              </a:rPr>
              <a:t>DON'T</a:t>
            </a:r>
            <a:r>
              <a:rPr lang="en-US" sz="1200" b="1" dirty="0">
                <a:solidFill>
                  <a:srgbClr val="0450AC"/>
                </a:solidFill>
              </a:rPr>
              <a:t> </a:t>
            </a:r>
            <a:r>
              <a:rPr lang="en-US" sz="2800" b="1" dirty="0">
                <a:solidFill>
                  <a:srgbClr val="0450AC"/>
                </a:solidFill>
              </a:rPr>
              <a:t>slap or try to forcefully stimulate the person — it will only cause further injury. If you are unable to wake the person by shouting, rubbing your knuckles on the sternum (center of the chest or rib cage), or light pinching, he or she may be unconscious. </a:t>
            </a:r>
          </a:p>
          <a:p>
            <a:pPr>
              <a:spcBef>
                <a:spcPts val="0"/>
              </a:spcBef>
              <a:spcAft>
                <a:spcPts val="1800"/>
              </a:spcAft>
              <a:buClr>
                <a:srgbClr val="0450AC"/>
              </a:buClr>
              <a:buSzPct val="80000"/>
            </a:pPr>
            <a:r>
              <a:rPr lang="en-US" b="1" dirty="0">
                <a:solidFill>
                  <a:schemeClr val="tx1">
                    <a:lumMod val="75000"/>
                    <a:lumOff val="25000"/>
                  </a:schemeClr>
                </a:solidFill>
              </a:rPr>
              <a:t>DON'T</a:t>
            </a:r>
            <a:r>
              <a:rPr lang="en-US" sz="1200" b="1" dirty="0">
                <a:solidFill>
                  <a:srgbClr val="0450AC"/>
                </a:solidFill>
              </a:rPr>
              <a:t> </a:t>
            </a:r>
            <a:r>
              <a:rPr lang="en-US" sz="2800" b="1" dirty="0">
                <a:solidFill>
                  <a:srgbClr val="0450AC"/>
                </a:solidFill>
              </a:rPr>
              <a:t>put the person into a cold bath or shower. This increases the risk of falling, drowning or going into shock. </a:t>
            </a:r>
          </a:p>
          <a:p>
            <a:pPr>
              <a:spcBef>
                <a:spcPts val="0"/>
              </a:spcBef>
              <a:spcAft>
                <a:spcPts val="1800"/>
              </a:spcAft>
              <a:buClr>
                <a:srgbClr val="0450AC"/>
              </a:buClr>
              <a:buSzPct val="80000"/>
            </a:pPr>
            <a:r>
              <a:rPr lang="en-US" b="1" dirty="0">
                <a:solidFill>
                  <a:schemeClr val="tx1">
                    <a:lumMod val="75000"/>
                    <a:lumOff val="25000"/>
                  </a:schemeClr>
                </a:solidFill>
              </a:rPr>
              <a:t>DON'T</a:t>
            </a:r>
            <a:r>
              <a:rPr lang="en-US" sz="1200" b="1" dirty="0">
                <a:solidFill>
                  <a:srgbClr val="0450AC"/>
                </a:solidFill>
              </a:rPr>
              <a:t> </a:t>
            </a:r>
            <a:r>
              <a:rPr lang="en-US" sz="2800" b="1" dirty="0">
                <a:solidFill>
                  <a:srgbClr val="0450AC"/>
                </a:solidFill>
              </a:rPr>
              <a:t>inject the person with any substance (salt water, milk, “speed,” heroin, etc.). The only safe and appropriate treatment is naloxone. </a:t>
            </a:r>
          </a:p>
          <a:p>
            <a:pPr>
              <a:spcBef>
                <a:spcPts val="0"/>
              </a:spcBef>
              <a:spcAft>
                <a:spcPts val="1800"/>
              </a:spcAft>
              <a:buClr>
                <a:srgbClr val="0450AC"/>
              </a:buClr>
              <a:buSzPct val="80000"/>
            </a:pPr>
            <a:r>
              <a:rPr lang="en-US" b="1" dirty="0">
                <a:solidFill>
                  <a:schemeClr val="tx1">
                    <a:lumMod val="75000"/>
                    <a:lumOff val="25000"/>
                  </a:schemeClr>
                </a:solidFill>
              </a:rPr>
              <a:t>DON'T</a:t>
            </a:r>
            <a:r>
              <a:rPr lang="en-US" sz="1200" b="1" dirty="0">
                <a:solidFill>
                  <a:srgbClr val="0450AC"/>
                </a:solidFill>
              </a:rPr>
              <a:t> </a:t>
            </a:r>
            <a:r>
              <a:rPr lang="en-US" sz="2800" b="1" dirty="0">
                <a:solidFill>
                  <a:srgbClr val="0450AC"/>
                </a:solidFill>
              </a:rPr>
              <a:t>try to make the person vomit drugs that he or she may have swallowed. Choking or inhaling vomit into the lungs can cause a fatal injury</a:t>
            </a:r>
            <a:r>
              <a:rPr lang="en-US" sz="1600" b="1" dirty="0">
                <a:solidFill>
                  <a:srgbClr val="0450AC"/>
                </a:solidFill>
              </a:rPr>
              <a:t>. </a:t>
            </a:r>
          </a:p>
          <a:p>
            <a:pPr>
              <a:spcBef>
                <a:spcPts val="0"/>
              </a:spcBef>
              <a:spcAft>
                <a:spcPts val="1800"/>
              </a:spcAft>
            </a:pPr>
            <a:endParaRPr lang="en-US" sz="2800" dirty="0"/>
          </a:p>
        </p:txBody>
      </p:sp>
      <p:sp>
        <p:nvSpPr>
          <p:cNvPr id="5" name="TextBox 4"/>
          <p:cNvSpPr txBox="1"/>
          <p:nvPr/>
        </p:nvSpPr>
        <p:spPr>
          <a:xfrm>
            <a:off x="0" y="6488668"/>
            <a:ext cx="2658869" cy="369332"/>
          </a:xfrm>
          <a:prstGeom prst="rect">
            <a:avLst/>
          </a:prstGeom>
          <a:noFill/>
        </p:spPr>
        <p:txBody>
          <a:bodyPr wrap="none" rtlCol="0">
            <a:spAutoFit/>
          </a:bodyPr>
          <a:lstStyle/>
          <a:p>
            <a:r>
              <a:rPr lang="en-US" dirty="0"/>
              <a:t>SOURCE: SAMHSA. (2018</a:t>
            </a:r>
            <a:r>
              <a:rPr lang="en-US" dirty="0" smtClean="0"/>
              <a:t>)</a:t>
            </a:r>
            <a:endParaRPr lang="en-US" dirty="0"/>
          </a:p>
        </p:txBody>
      </p:sp>
      <p:pic>
        <p:nvPicPr>
          <p:cNvPr id="7" name="Picture 6">
            <a:extLst>
              <a:ext uri="{FF2B5EF4-FFF2-40B4-BE49-F238E27FC236}">
                <a16:creationId xmlns:a16="http://schemas.microsoft.com/office/drawing/2014/main" id="{4DDF07AC-BE52-7042-9CCD-B56DE210B145}"/>
              </a:ext>
            </a:extLst>
          </p:cNvPr>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990561" y="6412009"/>
            <a:ext cx="2054710" cy="365760"/>
          </a:xfrm>
          <a:prstGeom prst="rect">
            <a:avLst/>
          </a:prstGeom>
        </p:spPr>
      </p:pic>
    </p:spTree>
    <p:extLst>
      <p:ext uri="{BB962C8B-B14F-4D97-AF65-F5344CB8AC3E}">
        <p14:creationId xmlns:p14="http://schemas.microsoft.com/office/powerpoint/2010/main" val="352501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CB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078" y="410749"/>
            <a:ext cx="10515600" cy="1222058"/>
          </a:xfrm>
        </p:spPr>
        <p:txBody>
          <a:bodyPr/>
          <a:lstStyle/>
          <a:p>
            <a:r>
              <a:rPr lang="en-US" b="1" dirty="0">
                <a:solidFill>
                  <a:schemeClr val="bg2">
                    <a:lumMod val="25000"/>
                  </a:schemeClr>
                </a:solidFill>
                <a:ea typeface="Arial Unicode MS" panose="020B0604020202020204" pitchFamily="34" charset="-128"/>
                <a:cs typeface="Arial Unicode MS" panose="020B0604020202020204" pitchFamily="34" charset="-128"/>
              </a:rPr>
              <a:t>Good Samaritan Laws</a:t>
            </a:r>
          </a:p>
        </p:txBody>
      </p:sp>
      <p:pic>
        <p:nvPicPr>
          <p:cNvPr id="7" name="Picture 6" descr="Hands clasped offering help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761737"/>
            <a:ext cx="6069106" cy="4096262"/>
          </a:xfrm>
          <a:prstGeom prst="rect">
            <a:avLst/>
          </a:prstGeom>
        </p:spPr>
      </p:pic>
      <p:sp>
        <p:nvSpPr>
          <p:cNvPr id="3" name="Content Placeholder 2"/>
          <p:cNvSpPr>
            <a:spLocks noGrp="1"/>
          </p:cNvSpPr>
          <p:nvPr>
            <p:ph idx="1"/>
          </p:nvPr>
        </p:nvSpPr>
        <p:spPr>
          <a:xfrm>
            <a:off x="4078705" y="1468691"/>
            <a:ext cx="8113295" cy="4726698"/>
          </a:xfrm>
        </p:spPr>
        <p:txBody>
          <a:bodyPr>
            <a:normAutofit/>
          </a:bodyPr>
          <a:lstStyle/>
          <a:p>
            <a:pPr marL="0" indent="0">
              <a:lnSpc>
                <a:spcPct val="100000"/>
              </a:lnSpc>
              <a:spcBef>
                <a:spcPts val="0"/>
              </a:spcBef>
              <a:spcAft>
                <a:spcPts val="1200"/>
              </a:spcAft>
              <a:buNone/>
            </a:pPr>
            <a:r>
              <a:rPr lang="en-US" sz="4000" b="1" dirty="0">
                <a:solidFill>
                  <a:srgbClr val="D65700"/>
                </a:solidFill>
              </a:rPr>
              <a:t>As of July 15, 2017</a:t>
            </a:r>
          </a:p>
          <a:p>
            <a:pPr marL="633413" indent="-368300">
              <a:lnSpc>
                <a:spcPct val="100000"/>
              </a:lnSpc>
              <a:spcBef>
                <a:spcPts val="0"/>
              </a:spcBef>
              <a:spcAft>
                <a:spcPts val="1200"/>
              </a:spcAft>
              <a:buClr>
                <a:srgbClr val="D65700"/>
              </a:buClr>
              <a:buSzPct val="80000"/>
            </a:pPr>
            <a:r>
              <a:rPr lang="en-US" sz="3200" b="1" dirty="0">
                <a:solidFill>
                  <a:srgbClr val="002060"/>
                </a:solidFill>
              </a:rPr>
              <a:t>All 50 states and DC passed legislation to improve laypersons’ access to naloxone</a:t>
            </a:r>
          </a:p>
          <a:p>
            <a:pPr marL="633413" indent="-368300">
              <a:lnSpc>
                <a:spcPct val="100000"/>
              </a:lnSpc>
              <a:spcBef>
                <a:spcPts val="0"/>
              </a:spcBef>
              <a:spcAft>
                <a:spcPts val="1200"/>
              </a:spcAft>
              <a:buClr>
                <a:srgbClr val="D65700"/>
              </a:buClr>
              <a:buSzPct val="80000"/>
            </a:pPr>
            <a:r>
              <a:rPr lang="en-US" sz="3200" b="1" dirty="0">
                <a:solidFill>
                  <a:srgbClr val="002060"/>
                </a:solidFill>
              </a:rPr>
              <a:t>41 states and DC have passed legislation that provides some protection from arrest or prosecution for individuals who report an overdose</a:t>
            </a:r>
          </a:p>
        </p:txBody>
      </p:sp>
      <p:sp>
        <p:nvSpPr>
          <p:cNvPr id="5" name="TextBox 4">
            <a:extLst>
              <a:ext uri="{FF2B5EF4-FFF2-40B4-BE49-F238E27FC236}">
                <a16:creationId xmlns:a16="http://schemas.microsoft.com/office/drawing/2014/main" id="{144018AB-4D2A-2A4D-9E06-E9F9DA45311E}"/>
              </a:ext>
            </a:extLst>
          </p:cNvPr>
          <p:cNvSpPr txBox="1"/>
          <p:nvPr/>
        </p:nvSpPr>
        <p:spPr>
          <a:xfrm>
            <a:off x="0" y="6476129"/>
            <a:ext cx="12192000" cy="369332"/>
          </a:xfrm>
          <a:prstGeom prst="rect">
            <a:avLst/>
          </a:prstGeom>
          <a:noFill/>
        </p:spPr>
        <p:txBody>
          <a:bodyPr wrap="square" rtlCol="0">
            <a:spAutoFit/>
          </a:bodyPr>
          <a:lstStyle/>
          <a:p>
            <a:r>
              <a:rPr lang="en-US" dirty="0">
                <a:solidFill>
                  <a:srgbClr val="002060"/>
                </a:solidFill>
              </a:rPr>
              <a:t>SOURCE: </a:t>
            </a:r>
            <a:r>
              <a:rPr lang="en-US" dirty="0" smtClean="0">
                <a:solidFill>
                  <a:srgbClr val="002060"/>
                </a:solidFill>
              </a:rPr>
              <a:t>The Network for Public Health Law. </a:t>
            </a:r>
            <a:r>
              <a:rPr lang="en-US" dirty="0">
                <a:solidFill>
                  <a:srgbClr val="002060"/>
                </a:solidFill>
              </a:rPr>
              <a:t>(2017</a:t>
            </a:r>
            <a:r>
              <a:rPr lang="en-US" dirty="0" smtClean="0">
                <a:solidFill>
                  <a:srgbClr val="002060"/>
                </a:solidFill>
              </a:rPr>
              <a:t>)</a:t>
            </a:r>
            <a:endParaRPr lang="en-US" dirty="0">
              <a:solidFill>
                <a:srgbClr val="002060"/>
              </a:solidFill>
            </a:endParaRP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saturation sat="11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00540" y="6356645"/>
            <a:ext cx="2054708" cy="365760"/>
          </a:xfrm>
          <a:prstGeom prst="rect">
            <a:avLst/>
          </a:prstGeom>
          <a:noFill/>
          <a:ln w="3175" cap="sq">
            <a:solidFill>
              <a:srgbClr val="CECBC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567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12191999" cy="1163348"/>
          </a:xfrm>
        </p:spPr>
        <p:txBody>
          <a:bodyPr>
            <a:normAutofit/>
          </a:bodyPr>
          <a:lstStyle/>
          <a:p>
            <a:pPr algn="ct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Adoption of Naloxone Access and Overdose </a:t>
            </a:r>
            <a:b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32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Good Samaritan Laws Over Time</a:t>
            </a:r>
          </a:p>
        </p:txBody>
      </p:sp>
      <p:pic>
        <p:nvPicPr>
          <p:cNvPr id="5" name="Picture 4" descr="Bar chart showing the differences between adoption of Good Samaritan versus Naloxone laws between 2010 and 2017 "/>
          <p:cNvPicPr>
            <a:picLocks noChangeAspect="1"/>
          </p:cNvPicPr>
          <p:nvPr/>
        </p:nvPicPr>
        <p:blipFill rotWithShape="1">
          <a:blip r:embed="rId3"/>
          <a:srcRect l="21258" t="18497" r="21938" b="7898"/>
          <a:stretch/>
        </p:blipFill>
        <p:spPr>
          <a:xfrm>
            <a:off x="1397982" y="1046807"/>
            <a:ext cx="9396032" cy="5312781"/>
          </a:xfrm>
          <a:prstGeom prst="rect">
            <a:avLst/>
          </a:prstGeom>
        </p:spPr>
      </p:pic>
      <p:sp>
        <p:nvSpPr>
          <p:cNvPr id="7" name="TextBox 6">
            <a:extLst>
              <a:ext uri="{FF2B5EF4-FFF2-40B4-BE49-F238E27FC236}">
                <a16:creationId xmlns:a16="http://schemas.microsoft.com/office/drawing/2014/main" id="{144018AB-4D2A-2A4D-9E06-E9F9DA45311E}"/>
              </a:ext>
            </a:extLst>
          </p:cNvPr>
          <p:cNvSpPr txBox="1"/>
          <p:nvPr/>
        </p:nvSpPr>
        <p:spPr>
          <a:xfrm>
            <a:off x="0" y="6476129"/>
            <a:ext cx="12192000" cy="369332"/>
          </a:xfrm>
          <a:prstGeom prst="rect">
            <a:avLst/>
          </a:prstGeom>
          <a:noFill/>
        </p:spPr>
        <p:txBody>
          <a:bodyPr wrap="square" rtlCol="0">
            <a:spAutoFit/>
          </a:bodyPr>
          <a:lstStyle/>
          <a:p>
            <a:r>
              <a:rPr lang="en-US" dirty="0">
                <a:solidFill>
                  <a:srgbClr val="002060"/>
                </a:solidFill>
              </a:rPr>
              <a:t>SOURCE: </a:t>
            </a:r>
            <a:r>
              <a:rPr lang="en-US" dirty="0" smtClean="0">
                <a:solidFill>
                  <a:srgbClr val="002060"/>
                </a:solidFill>
              </a:rPr>
              <a:t>The Network for Public Health Law. </a:t>
            </a:r>
            <a:r>
              <a:rPr lang="en-US" dirty="0">
                <a:solidFill>
                  <a:srgbClr val="002060"/>
                </a:solidFill>
              </a:rPr>
              <a:t>(2017</a:t>
            </a:r>
            <a:r>
              <a:rPr lang="en-US" dirty="0" smtClean="0">
                <a:solidFill>
                  <a:srgbClr val="002060"/>
                </a:solidFill>
              </a:rPr>
              <a:t>)</a:t>
            </a:r>
            <a:endParaRPr lang="en-US" dirty="0">
              <a:solidFill>
                <a:srgbClr val="002060"/>
              </a:solidFill>
            </a:endParaRPr>
          </a:p>
        </p:txBody>
      </p:sp>
      <p:pic>
        <p:nvPicPr>
          <p:cNvPr id="8" name="Picture 7">
            <a:extLst>
              <a:ext uri="{FF2B5EF4-FFF2-40B4-BE49-F238E27FC236}">
                <a16:creationId xmlns:a16="http://schemas.microsoft.com/office/drawing/2014/main" id="{D90F98E5-3288-EE45-B8FD-BAC833438AE8}"/>
              </a:ext>
            </a:extLst>
          </p:cNvPr>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990561" y="6412009"/>
            <a:ext cx="2054710" cy="365760"/>
          </a:xfrm>
          <a:prstGeom prst="rect">
            <a:avLst/>
          </a:prstGeom>
        </p:spPr>
      </p:pic>
    </p:spTree>
    <p:extLst>
      <p:ext uri="{BB962C8B-B14F-4D97-AF65-F5344CB8AC3E}">
        <p14:creationId xmlns:p14="http://schemas.microsoft.com/office/powerpoint/2010/main" val="3195015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57" y="273284"/>
            <a:ext cx="7108098" cy="685800"/>
          </a:xfrm>
        </p:spPr>
        <p:txBody>
          <a:bodyPr>
            <a:noAutofit/>
          </a:bodyPr>
          <a:lstStyle/>
          <a:p>
            <a:r>
              <a:rPr lang="en-US" sz="4000" b="1" dirty="0">
                <a:solidFill>
                  <a:srgbClr val="00467F"/>
                </a:solidFill>
              </a:rPr>
              <a:t>Resources for Continued Learning</a:t>
            </a:r>
          </a:p>
        </p:txBody>
      </p:sp>
      <p:sp>
        <p:nvSpPr>
          <p:cNvPr id="5" name="TextBox 4"/>
          <p:cNvSpPr txBox="1"/>
          <p:nvPr/>
        </p:nvSpPr>
        <p:spPr>
          <a:xfrm>
            <a:off x="7251530" y="245781"/>
            <a:ext cx="4075090" cy="523220"/>
          </a:xfrm>
          <a:prstGeom prst="rect">
            <a:avLst/>
          </a:prstGeom>
          <a:noFill/>
        </p:spPr>
        <p:txBody>
          <a:bodyPr wrap="none" rtlCol="0">
            <a:spAutoFit/>
          </a:bodyPr>
          <a:lstStyle/>
          <a:p>
            <a:r>
              <a:rPr lang="en-US" sz="2800" b="1" dirty="0">
                <a:solidFill>
                  <a:srgbClr val="0450AC"/>
                </a:solidFill>
              </a:rPr>
              <a:t>Online Naloxone Trainings</a:t>
            </a:r>
          </a:p>
        </p:txBody>
      </p:sp>
      <p:sp>
        <p:nvSpPr>
          <p:cNvPr id="4" name="TextBox 3"/>
          <p:cNvSpPr txBox="1"/>
          <p:nvPr/>
        </p:nvSpPr>
        <p:spPr>
          <a:xfrm>
            <a:off x="7370355" y="796504"/>
            <a:ext cx="4630178" cy="2139047"/>
          </a:xfrm>
          <a:prstGeom prst="rect">
            <a:avLst/>
          </a:prstGeom>
          <a:noFill/>
        </p:spPr>
        <p:txBody>
          <a:bodyPr wrap="square" rtlCol="0">
            <a:spAutoFit/>
          </a:bodyPr>
          <a:lstStyle/>
          <a:p>
            <a:pPr marL="230188" indent="-230188" eaLnBrk="0" fontAlgn="base" hangingPunct="0">
              <a:spcBef>
                <a:spcPct val="0"/>
              </a:spcBef>
              <a:spcAft>
                <a:spcPts val="1000"/>
              </a:spcAft>
              <a:buClr>
                <a:schemeClr val="tx1"/>
              </a:buClr>
              <a:buSzPct val="80000"/>
              <a:buFont typeface="Arial" panose="020B0604020202020204" pitchFamily="34" charset="0"/>
              <a:buChar char="•"/>
            </a:pPr>
            <a:r>
              <a:rPr lang="en-US" altLang="en-US" dirty="0">
                <a:latin typeface="Arial Unicode MS" panose="020B0604020202020204" pitchFamily="34" charset="-128"/>
                <a:hlinkClick r:id="rId3"/>
              </a:rPr>
              <a:t>https://www.getnaloxonenow.org/</a:t>
            </a:r>
          </a:p>
          <a:p>
            <a:pPr marL="230188" indent="-230188" eaLnBrk="0" fontAlgn="base" hangingPunct="0">
              <a:spcBef>
                <a:spcPct val="0"/>
              </a:spcBef>
              <a:spcAft>
                <a:spcPts val="1000"/>
              </a:spcAft>
              <a:buClr>
                <a:schemeClr val="tx1"/>
              </a:buClr>
              <a:buSzPct val="80000"/>
              <a:buFont typeface="Arial" panose="020B0604020202020204" pitchFamily="34" charset="0"/>
              <a:buChar char="•"/>
            </a:pPr>
            <a:r>
              <a:rPr lang="en-US" altLang="en-US" dirty="0">
                <a:latin typeface="Arial Unicode MS" panose="020B0604020202020204" pitchFamily="34" charset="-128"/>
                <a:hlinkClick r:id="rId3"/>
              </a:rPr>
              <a:t>http://getnaloxonenow.org&gt;</a:t>
            </a:r>
            <a:r>
              <a:rPr lang="en-US" altLang="en-US" dirty="0">
                <a:latin typeface="Arial Unicode MS" panose="020B0604020202020204" pitchFamily="34" charset="-128"/>
                <a:hlinkClick r:id="rId4"/>
              </a:rPr>
              <a:t>http://stopoverdose.org/section/first-responders/</a:t>
            </a:r>
            <a:r>
              <a:rPr lang="en-US" altLang="en-US" dirty="0">
                <a:latin typeface="Arial Unicode MS" panose="020B0604020202020204" pitchFamily="34" charset="-128"/>
              </a:rPr>
              <a:t> </a:t>
            </a:r>
          </a:p>
          <a:p>
            <a:pPr marL="230188" indent="-230188" eaLnBrk="0" fontAlgn="base" hangingPunct="0">
              <a:spcBef>
                <a:spcPct val="0"/>
              </a:spcBef>
              <a:spcAft>
                <a:spcPts val="1000"/>
              </a:spcAft>
              <a:buClr>
                <a:schemeClr val="tx1"/>
              </a:buClr>
              <a:buSzPct val="80000"/>
              <a:buFont typeface="Arial" panose="020B0604020202020204" pitchFamily="34" charset="0"/>
              <a:buChar char="•"/>
            </a:pPr>
            <a:r>
              <a:rPr lang="en-US" altLang="en-US" dirty="0">
                <a:latin typeface="Arial Unicode MS" panose="020B0604020202020204" pitchFamily="34" charset="-128"/>
                <a:hlinkClick r:id="rId4"/>
              </a:rPr>
              <a:t>http://stopoverdose.org/section/first-responders/</a:t>
            </a:r>
            <a:r>
              <a:rPr lang="en-US" altLang="en-US" dirty="0">
                <a:latin typeface="Arial Unicode MS" panose="020B0604020202020204" pitchFamily="34" charset="-128"/>
              </a:rPr>
              <a:t> </a:t>
            </a:r>
          </a:p>
          <a:p>
            <a:pPr marL="230188" indent="-230188" eaLnBrk="0" fontAlgn="base" hangingPunct="0">
              <a:spcBef>
                <a:spcPct val="0"/>
              </a:spcBef>
              <a:spcAft>
                <a:spcPts val="1000"/>
              </a:spcAft>
              <a:buClr>
                <a:schemeClr val="tx1"/>
              </a:buClr>
              <a:buSzPct val="80000"/>
              <a:buFont typeface="Arial" panose="020B0604020202020204" pitchFamily="34" charset="0"/>
              <a:buChar char="•"/>
            </a:pPr>
            <a:r>
              <a:rPr lang="en-US" altLang="en-US" dirty="0">
                <a:latin typeface="Arial Unicode MS" panose="020B0604020202020204" pitchFamily="34" charset="-128"/>
                <a:hlinkClick r:id="rId5"/>
              </a:rPr>
              <a:t>http://prescribetoprevent.org/</a:t>
            </a:r>
            <a:r>
              <a:rPr lang="en-US" altLang="en-US" sz="1400" dirty="0"/>
              <a:t> </a:t>
            </a:r>
            <a:endParaRPr lang="en-US" altLang="en-US" sz="4000" dirty="0">
              <a:latin typeface="Arial" panose="020B0604020202020204" pitchFamily="34" charset="0"/>
            </a:endParaRPr>
          </a:p>
        </p:txBody>
      </p:sp>
      <p:pic>
        <p:nvPicPr>
          <p:cNvPr id="8" name="Content Placeholder 7" descr="SAMHSA Opioid Overdose Prevention Toolkit: Information for Prescribers"/>
          <p:cNvPicPr>
            <a:picLocks noGrp="1" noChangeAspect="1"/>
          </p:cNvPicPr>
          <p:nvPr>
            <p:ph idx="1"/>
          </p:nvPr>
        </p:nvPicPr>
        <p:blipFill rotWithShape="1">
          <a:blip r:embed="rId6"/>
          <a:srcRect l="5127" t="3266" r="7732" b="1363"/>
          <a:stretch/>
        </p:blipFill>
        <p:spPr>
          <a:xfrm>
            <a:off x="556225" y="1172912"/>
            <a:ext cx="3023785" cy="3804964"/>
          </a:xfrm>
          <a:prstGeom prst="rect">
            <a:avLst/>
          </a:prstGeom>
        </p:spPr>
      </p:pic>
      <p:sp>
        <p:nvSpPr>
          <p:cNvPr id="11" name="TextBox 10"/>
          <p:cNvSpPr txBox="1"/>
          <p:nvPr/>
        </p:nvSpPr>
        <p:spPr>
          <a:xfrm>
            <a:off x="556224" y="5142175"/>
            <a:ext cx="3023785" cy="523220"/>
          </a:xfrm>
          <a:prstGeom prst="rect">
            <a:avLst/>
          </a:prstGeom>
          <a:noFill/>
        </p:spPr>
        <p:txBody>
          <a:bodyPr wrap="square" rtlCol="0">
            <a:spAutoFit/>
          </a:bodyPr>
          <a:lstStyle/>
          <a:p>
            <a:r>
              <a:rPr lang="en-US" sz="1400" b="1" dirty="0">
                <a:solidFill>
                  <a:prstClr val="black"/>
                </a:solidFill>
                <a:hlinkClick r:id="rId7"/>
              </a:rPr>
              <a:t>https://store.samhsa.gov/system/files/information-for-prescribers.pdf</a:t>
            </a:r>
            <a:r>
              <a:rPr lang="en-US" sz="1400" b="1" dirty="0">
                <a:solidFill>
                  <a:prstClr val="black"/>
                </a:solidFill>
              </a:rPr>
              <a:t> </a:t>
            </a:r>
            <a:endParaRPr lang="en-US" sz="1400" b="1" dirty="0">
              <a:solidFill>
                <a:prstClr val="black"/>
              </a:solidFill>
              <a:latin typeface="Calibri"/>
            </a:endParaRPr>
          </a:p>
        </p:txBody>
      </p:sp>
      <p:pic>
        <p:nvPicPr>
          <p:cNvPr id="9" name="Picture 8" descr="SAMHSA Opioid Overdose Prevention Toolkit: Safety Advice for Patients and Family Members"/>
          <p:cNvPicPr>
            <a:picLocks noChangeAspect="1"/>
          </p:cNvPicPr>
          <p:nvPr/>
        </p:nvPicPr>
        <p:blipFill rotWithShape="1">
          <a:blip r:embed="rId8"/>
          <a:srcRect l="7400" t="2599" r="9677"/>
          <a:stretch/>
        </p:blipFill>
        <p:spPr>
          <a:xfrm>
            <a:off x="3855497" y="1172912"/>
            <a:ext cx="3023785" cy="3804964"/>
          </a:xfrm>
          <a:prstGeom prst="rect">
            <a:avLst/>
          </a:prstGeom>
        </p:spPr>
      </p:pic>
      <p:sp>
        <p:nvSpPr>
          <p:cNvPr id="10" name="TextBox 9"/>
          <p:cNvSpPr txBox="1"/>
          <p:nvPr/>
        </p:nvSpPr>
        <p:spPr>
          <a:xfrm>
            <a:off x="3856863" y="5142175"/>
            <a:ext cx="3122677" cy="738664"/>
          </a:xfrm>
          <a:prstGeom prst="rect">
            <a:avLst/>
          </a:prstGeom>
          <a:noFill/>
        </p:spPr>
        <p:txBody>
          <a:bodyPr wrap="square" rtlCol="0">
            <a:spAutoFit/>
          </a:bodyPr>
          <a:lstStyle/>
          <a:p>
            <a:r>
              <a:rPr lang="en-US" sz="1400" b="1" dirty="0">
                <a:solidFill>
                  <a:prstClr val="black"/>
                </a:solidFill>
                <a:hlinkClick r:id="rId9"/>
              </a:rPr>
              <a:t>https://store.samhsa.gov/system/files/safety-advice-for-patients-family-members.pdf</a:t>
            </a:r>
            <a:r>
              <a:rPr lang="en-US" sz="1400" b="1" dirty="0">
                <a:solidFill>
                  <a:prstClr val="black"/>
                </a:solidFill>
              </a:rPr>
              <a:t> </a:t>
            </a:r>
            <a:endParaRPr lang="en-US" sz="1400" b="1" dirty="0">
              <a:solidFill>
                <a:prstClr val="black"/>
              </a:solidFill>
              <a:latin typeface="Calibri"/>
            </a:endParaRPr>
          </a:p>
        </p:txBody>
      </p:sp>
      <p:pic>
        <p:nvPicPr>
          <p:cNvPr id="6" name="Picture 5" descr="Preventing an Opioid Overdose: Know the Signs. Save a Life"/>
          <p:cNvPicPr>
            <a:picLocks noChangeAspect="1"/>
          </p:cNvPicPr>
          <p:nvPr/>
        </p:nvPicPr>
        <p:blipFill rotWithShape="1">
          <a:blip r:embed="rId10"/>
          <a:srcRect l="5269" t="3121" r="11295" b="2102"/>
          <a:stretch/>
        </p:blipFill>
        <p:spPr>
          <a:xfrm>
            <a:off x="8621258" y="3206070"/>
            <a:ext cx="1890717" cy="2719293"/>
          </a:xfrm>
          <a:prstGeom prst="rect">
            <a:avLst/>
          </a:prstGeom>
          <a:ln>
            <a:solidFill>
              <a:schemeClr val="tx1">
                <a:lumMod val="50000"/>
                <a:lumOff val="50000"/>
              </a:schemeClr>
            </a:solidFill>
          </a:ln>
        </p:spPr>
      </p:pic>
      <p:sp>
        <p:nvSpPr>
          <p:cNvPr id="3" name="TextBox 2"/>
          <p:cNvSpPr txBox="1"/>
          <p:nvPr/>
        </p:nvSpPr>
        <p:spPr>
          <a:xfrm>
            <a:off x="7198082" y="6003938"/>
            <a:ext cx="4737071" cy="646331"/>
          </a:xfrm>
          <a:prstGeom prst="rect">
            <a:avLst/>
          </a:prstGeom>
          <a:noFill/>
        </p:spPr>
        <p:txBody>
          <a:bodyPr wrap="square" rtlCol="0">
            <a:spAutoFit/>
          </a:bodyPr>
          <a:lstStyle/>
          <a:p>
            <a:r>
              <a:rPr lang="en-US" dirty="0">
                <a:hlinkClick r:id="rId11"/>
              </a:rPr>
              <a:t>https://www.cdc.gov/drugoverdose/pdf/patients/Preventing-an-Opioid-Overdose-Tip-Card-a.pdf</a:t>
            </a:r>
            <a:r>
              <a:rPr lang="en-US" dirty="0"/>
              <a:t> </a:t>
            </a:r>
          </a:p>
        </p:txBody>
      </p:sp>
      <p:pic>
        <p:nvPicPr>
          <p:cNvPr id="13" name="Picture 12">
            <a:extLst>
              <a:ext uri="{FF2B5EF4-FFF2-40B4-BE49-F238E27FC236}">
                <a16:creationId xmlns:a16="http://schemas.microsoft.com/office/drawing/2014/main" id="{6ECD970B-525C-2C4F-97CD-6133AEC4BDC1}"/>
              </a:ext>
            </a:extLst>
          </p:cNvPr>
          <p:cNvPicPr>
            <a:picLocks noChangeAspect="1"/>
          </p:cNvPicPr>
          <p:nvPr/>
        </p:nvPicPr>
        <p:blipFill>
          <a:blip r:embed="rId12"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262257" y="6284509"/>
            <a:ext cx="2054710" cy="365760"/>
          </a:xfrm>
          <a:prstGeom prst="rect">
            <a:avLst/>
          </a:prstGeom>
        </p:spPr>
      </p:pic>
    </p:spTree>
    <p:extLst>
      <p:ext uri="{BB962C8B-B14F-4D97-AF65-F5344CB8AC3E}">
        <p14:creationId xmlns:p14="http://schemas.microsoft.com/office/powerpoint/2010/main" val="239989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12192000" cy="990601"/>
          </a:xfrm>
        </p:spPr>
        <p:txBody>
          <a:bodyPr>
            <a:normAutofit/>
          </a:bodyPr>
          <a:lstStyle/>
          <a:p>
            <a:pPr algn="ctr">
              <a:lnSpc>
                <a:spcPct val="100000"/>
              </a:lnSpc>
            </a:pPr>
            <a:r>
              <a:rPr lang="en-US" sz="3600" b="1" dirty="0">
                <a:solidFill>
                  <a:srgbClr val="0450AC"/>
                </a:solidFill>
                <a:ea typeface="Arial Unicode MS" panose="020B0604020202020204" pitchFamily="34" charset="-128"/>
                <a:cs typeface="Arial Unicode MS" panose="020B0604020202020204" pitchFamily="34" charset="-128"/>
              </a:rPr>
              <a:t>Opioid Overdose Definition - World Health Organization</a:t>
            </a:r>
          </a:p>
        </p:txBody>
      </p:sp>
      <p:sp>
        <p:nvSpPr>
          <p:cNvPr id="3" name="Content Placeholder 2"/>
          <p:cNvSpPr>
            <a:spLocks noGrp="1"/>
          </p:cNvSpPr>
          <p:nvPr>
            <p:ph idx="1"/>
          </p:nvPr>
        </p:nvSpPr>
        <p:spPr>
          <a:xfrm>
            <a:off x="0" y="1026498"/>
            <a:ext cx="12192000" cy="5335170"/>
          </a:xfrm>
        </p:spPr>
        <p:txBody>
          <a:bodyPr>
            <a:noAutofit/>
          </a:bodyPr>
          <a:lstStyle/>
          <a:p>
            <a:pPr marL="279400" indent="-279400" fontAlgn="base">
              <a:lnSpc>
                <a:spcPct val="100000"/>
              </a:lnSpc>
              <a:spcBef>
                <a:spcPts val="0"/>
              </a:spcBef>
              <a:spcAft>
                <a:spcPts val="600"/>
              </a:spcAft>
              <a:buClr>
                <a:srgbClr val="0450AC"/>
              </a:buClr>
              <a:buSzPct val="80000"/>
            </a:pPr>
            <a:r>
              <a:rPr lang="en-US" sz="3200" dirty="0"/>
              <a:t>Due to their effect on the part of the brain that regulates breathing, opioids in high doses can cause respiratory depression and death. An opioid overdose can be identified by a combination of three signs and symptoms referred to as the “opioid overdose triad”, which are:</a:t>
            </a:r>
          </a:p>
          <a:p>
            <a:pPr marL="914400" indent="-342900" fontAlgn="base">
              <a:lnSpc>
                <a:spcPct val="100000"/>
              </a:lnSpc>
              <a:spcBef>
                <a:spcPts val="0"/>
              </a:spcBef>
              <a:spcAft>
                <a:spcPts val="600"/>
              </a:spcAft>
              <a:buClr>
                <a:schemeClr val="tx1"/>
              </a:buClr>
              <a:buSzPct val="80000"/>
            </a:pPr>
            <a:r>
              <a:rPr lang="en-US" sz="3200" b="1" dirty="0">
                <a:solidFill>
                  <a:srgbClr val="0450AC"/>
                </a:solidFill>
              </a:rPr>
              <a:t>pinpoint pupils</a:t>
            </a:r>
          </a:p>
          <a:p>
            <a:pPr marL="914400" indent="-342900" fontAlgn="base">
              <a:lnSpc>
                <a:spcPct val="100000"/>
              </a:lnSpc>
              <a:spcBef>
                <a:spcPts val="0"/>
              </a:spcBef>
              <a:spcAft>
                <a:spcPts val="600"/>
              </a:spcAft>
              <a:buClr>
                <a:schemeClr val="tx1"/>
              </a:buClr>
              <a:buSzPct val="80000"/>
            </a:pPr>
            <a:r>
              <a:rPr lang="en-US" sz="3200" b="1" dirty="0">
                <a:solidFill>
                  <a:srgbClr val="0450AC"/>
                </a:solidFill>
              </a:rPr>
              <a:t>unconsciousness</a:t>
            </a:r>
          </a:p>
          <a:p>
            <a:pPr marL="914400" indent="-342900" fontAlgn="base">
              <a:lnSpc>
                <a:spcPct val="100000"/>
              </a:lnSpc>
              <a:spcBef>
                <a:spcPts val="0"/>
              </a:spcBef>
              <a:spcAft>
                <a:spcPts val="600"/>
              </a:spcAft>
              <a:buClr>
                <a:schemeClr val="tx1"/>
              </a:buClr>
              <a:buSzPct val="80000"/>
            </a:pPr>
            <a:r>
              <a:rPr lang="en-US" sz="3200" b="1" dirty="0">
                <a:solidFill>
                  <a:srgbClr val="0450AC"/>
                </a:solidFill>
              </a:rPr>
              <a:t>respiratory depression</a:t>
            </a:r>
            <a:endParaRPr lang="en-US" sz="3200" dirty="0"/>
          </a:p>
          <a:p>
            <a:pPr marL="279400" indent="-279400" fontAlgn="base">
              <a:lnSpc>
                <a:spcPct val="100000"/>
              </a:lnSpc>
              <a:spcBef>
                <a:spcPts val="0"/>
              </a:spcBef>
              <a:spcAft>
                <a:spcPts val="600"/>
              </a:spcAft>
              <a:buClr>
                <a:srgbClr val="0450AC"/>
              </a:buClr>
              <a:buSzPct val="80000"/>
            </a:pPr>
            <a:r>
              <a:rPr lang="en-US" sz="3200" dirty="0"/>
              <a:t>Combining opioids with alcohol and sedative medication increases the risk of respiratory depression and death, and combinations of opioids, alcohol, and sedatives are often present in fatal drug overdoses</a:t>
            </a:r>
            <a:r>
              <a:rPr lang="en-US" dirty="0"/>
              <a:t>.</a:t>
            </a:r>
          </a:p>
        </p:txBody>
      </p:sp>
      <p:sp>
        <p:nvSpPr>
          <p:cNvPr id="4" name="TextBox 3"/>
          <p:cNvSpPr txBox="1"/>
          <p:nvPr/>
        </p:nvSpPr>
        <p:spPr>
          <a:xfrm>
            <a:off x="0" y="6488668"/>
            <a:ext cx="7110152" cy="369332"/>
          </a:xfrm>
          <a:prstGeom prst="rect">
            <a:avLst/>
          </a:prstGeom>
          <a:noFill/>
        </p:spPr>
        <p:txBody>
          <a:bodyPr wrap="none" rtlCol="0">
            <a:spAutoFit/>
          </a:bodyPr>
          <a:lstStyle/>
          <a:p>
            <a:r>
              <a:rPr lang="en-US" dirty="0"/>
              <a:t>SOURCE: </a:t>
            </a:r>
            <a:r>
              <a:rPr lang="en-US" dirty="0">
                <a:hlinkClick r:id="rId3"/>
              </a:rPr>
              <a:t>https://www.who.int/substance_abuse/information-sheet/en</a:t>
            </a:r>
            <a:r>
              <a:rPr lang="en-US" dirty="0" smtClean="0">
                <a:hlinkClick r:id="rId3"/>
              </a:rPr>
              <a:t>/</a:t>
            </a:r>
            <a:r>
              <a:rPr lang="en-US" dirty="0" smtClean="0"/>
              <a:t>.</a:t>
            </a:r>
            <a:endParaRPr lang="en-US" dirty="0"/>
          </a:p>
        </p:txBody>
      </p:sp>
      <p:pic>
        <p:nvPicPr>
          <p:cNvPr id="6" name="Picture 6" descr="A screenshot of a cell phone&#10;&#10;Description generated with high confidence">
            <a:extLst>
              <a:ext uri="{FF2B5EF4-FFF2-40B4-BE49-F238E27FC236}">
                <a16:creationId xmlns:a16="http://schemas.microsoft.com/office/drawing/2014/main" id="{3C48A6B4-47D7-404F-92FB-2DBEC1CB8EB5}"/>
              </a:ext>
            </a:extLst>
          </p:cNvPr>
          <p:cNvPicPr>
            <a:picLocks noChangeAspect="1"/>
          </p:cNvPicPr>
          <p:nvPr/>
        </p:nvPicPr>
        <p:blipFill>
          <a:blip r:embed="rId4"/>
          <a:stretch>
            <a:fillRect/>
          </a:stretch>
        </p:blipFill>
        <p:spPr>
          <a:xfrm>
            <a:off x="10024182" y="6375956"/>
            <a:ext cx="2030599" cy="365760"/>
          </a:xfrm>
          <a:prstGeom prst="rect">
            <a:avLst/>
          </a:prstGeom>
        </p:spPr>
      </p:pic>
    </p:spTree>
    <p:extLst>
      <p:ext uri="{BB962C8B-B14F-4D97-AF65-F5344CB8AC3E}">
        <p14:creationId xmlns:p14="http://schemas.microsoft.com/office/powerpoint/2010/main" val="325444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9" y="82392"/>
            <a:ext cx="4391795" cy="923330"/>
          </a:xfrm>
        </p:spPr>
        <p:txBody>
          <a:bodyPr>
            <a:normAutofit/>
          </a:bodyPr>
          <a:lstStyle/>
          <a:p>
            <a:r>
              <a:rPr lang="en-US" sz="3600" b="1" dirty="0">
                <a:solidFill>
                  <a:schemeClr val="tx1">
                    <a:lumMod val="75000"/>
                    <a:lumOff val="25000"/>
                  </a:schemeClr>
                </a:solidFill>
                <a:ea typeface="Arial Unicode MS" panose="020B0604020202020204" pitchFamily="34" charset="-128"/>
                <a:cs typeface="Arial Unicode MS" panose="020B0604020202020204" pitchFamily="34" charset="-128"/>
              </a:rPr>
              <a:t>Drug Overdose Deaths</a:t>
            </a:r>
          </a:p>
        </p:txBody>
      </p:sp>
      <p:sp>
        <p:nvSpPr>
          <p:cNvPr id="3" name="Content Placeholder 2"/>
          <p:cNvSpPr>
            <a:spLocks noGrp="1"/>
          </p:cNvSpPr>
          <p:nvPr>
            <p:ph idx="1"/>
          </p:nvPr>
        </p:nvSpPr>
        <p:spPr>
          <a:xfrm>
            <a:off x="132080" y="1005721"/>
            <a:ext cx="4281687" cy="5180767"/>
          </a:xfrm>
        </p:spPr>
        <p:txBody>
          <a:bodyPr>
            <a:noAutofit/>
          </a:bodyPr>
          <a:lstStyle/>
          <a:p>
            <a:pPr marL="0" indent="0">
              <a:lnSpc>
                <a:spcPct val="100000"/>
              </a:lnSpc>
              <a:spcBef>
                <a:spcPts val="0"/>
              </a:spcBef>
              <a:spcAft>
                <a:spcPts val="600"/>
              </a:spcAft>
              <a:buClr>
                <a:schemeClr val="tx1">
                  <a:lumMod val="75000"/>
                  <a:lumOff val="25000"/>
                </a:schemeClr>
              </a:buClr>
              <a:buSzPct val="80000"/>
              <a:buNone/>
            </a:pPr>
            <a:r>
              <a:rPr lang="en-US" b="1" dirty="0">
                <a:solidFill>
                  <a:srgbClr val="0450AC"/>
                </a:solidFill>
              </a:rPr>
              <a:t>The most frequently mentioned drugs involved in these deaths:</a:t>
            </a:r>
          </a:p>
          <a:p>
            <a:pPr marL="295275" lvl="1" indent="-180975">
              <a:lnSpc>
                <a:spcPct val="100000"/>
              </a:lnSpc>
              <a:spcBef>
                <a:spcPts val="0"/>
              </a:spcBef>
              <a:spcAft>
                <a:spcPts val="600"/>
              </a:spcAft>
              <a:buClr>
                <a:srgbClr val="0450AC"/>
              </a:buClr>
              <a:buSzPct val="80000"/>
            </a:pPr>
            <a:r>
              <a:rPr lang="en-US" sz="2800" b="1" dirty="0">
                <a:solidFill>
                  <a:schemeClr val="tx1">
                    <a:lumMod val="75000"/>
                    <a:lumOff val="25000"/>
                  </a:schemeClr>
                </a:solidFill>
              </a:rPr>
              <a:t>Opioids:</a:t>
            </a:r>
            <a:r>
              <a:rPr lang="en-US" sz="2800" b="1" dirty="0">
                <a:solidFill>
                  <a:srgbClr val="0450AC"/>
                </a:solidFill>
              </a:rPr>
              <a:t> heroin, oxycodone, methadone, morphine, hydrocodone, and fentanyl</a:t>
            </a:r>
          </a:p>
          <a:p>
            <a:pPr marL="295275" lvl="1" indent="-180975">
              <a:lnSpc>
                <a:spcPct val="100000"/>
              </a:lnSpc>
              <a:spcBef>
                <a:spcPts val="0"/>
              </a:spcBef>
              <a:spcAft>
                <a:spcPts val="600"/>
              </a:spcAft>
              <a:buClr>
                <a:srgbClr val="0450AC"/>
              </a:buClr>
              <a:buSzPct val="80000"/>
            </a:pPr>
            <a:r>
              <a:rPr lang="en-US" sz="2800" b="1" dirty="0">
                <a:solidFill>
                  <a:schemeClr val="tx1">
                    <a:lumMod val="75000"/>
                    <a:lumOff val="25000"/>
                  </a:schemeClr>
                </a:solidFill>
              </a:rPr>
              <a:t>Benzodiazepines:</a:t>
            </a:r>
            <a:r>
              <a:rPr lang="en-US" sz="2800" b="1" dirty="0">
                <a:solidFill>
                  <a:srgbClr val="0450AC"/>
                </a:solidFill>
              </a:rPr>
              <a:t> alprazolam and diazepam</a:t>
            </a:r>
            <a:endParaRPr lang="en-US" sz="3200" b="1" dirty="0">
              <a:solidFill>
                <a:srgbClr val="0450AC"/>
              </a:solidFill>
            </a:endParaRPr>
          </a:p>
          <a:p>
            <a:pPr marL="295275" lvl="1" indent="-180975">
              <a:lnSpc>
                <a:spcPct val="100000"/>
              </a:lnSpc>
              <a:spcBef>
                <a:spcPts val="0"/>
              </a:spcBef>
              <a:spcAft>
                <a:spcPts val="600"/>
              </a:spcAft>
              <a:buClr>
                <a:srgbClr val="0450AC"/>
              </a:buClr>
              <a:buSzPct val="80000"/>
            </a:pPr>
            <a:r>
              <a:rPr lang="en-US" sz="2800" b="1" dirty="0">
                <a:solidFill>
                  <a:schemeClr val="tx1">
                    <a:lumMod val="75000"/>
                    <a:lumOff val="25000"/>
                  </a:schemeClr>
                </a:solidFill>
              </a:rPr>
              <a:t>Stimulants:</a:t>
            </a:r>
            <a:r>
              <a:rPr lang="en-US" sz="2800" b="1" dirty="0">
                <a:solidFill>
                  <a:srgbClr val="0450AC"/>
                </a:solidFill>
              </a:rPr>
              <a:t> cocaine and methamphetamine</a:t>
            </a:r>
            <a:endParaRPr lang="en-US" sz="3200" b="1" dirty="0">
              <a:solidFill>
                <a:srgbClr val="0450AC"/>
              </a:solidFill>
            </a:endParaRPr>
          </a:p>
        </p:txBody>
      </p:sp>
      <p:sp>
        <p:nvSpPr>
          <p:cNvPr id="4" name="TextBox 3"/>
          <p:cNvSpPr txBox="1"/>
          <p:nvPr/>
        </p:nvSpPr>
        <p:spPr>
          <a:xfrm>
            <a:off x="0" y="6488668"/>
            <a:ext cx="3327991" cy="369332"/>
          </a:xfrm>
          <a:prstGeom prst="rect">
            <a:avLst/>
          </a:prstGeom>
          <a:noFill/>
        </p:spPr>
        <p:txBody>
          <a:bodyPr wrap="square" rtlCol="0">
            <a:spAutoFit/>
          </a:bodyPr>
          <a:lstStyle/>
          <a:p>
            <a:r>
              <a:rPr lang="en-US" dirty="0"/>
              <a:t>SOURCE: </a:t>
            </a:r>
            <a:r>
              <a:rPr lang="en-US" dirty="0" err="1" smtClean="0"/>
              <a:t>Hedegaard</a:t>
            </a:r>
            <a:r>
              <a:rPr lang="en-US" dirty="0" smtClean="0"/>
              <a:t> </a:t>
            </a:r>
            <a:r>
              <a:rPr lang="en-US" dirty="0"/>
              <a:t>et al. (2018</a:t>
            </a:r>
            <a:r>
              <a:rPr lang="en-US" dirty="0" smtClean="0"/>
              <a:t>) </a:t>
            </a:r>
            <a:endParaRPr lang="en-US" dirty="0"/>
          </a:p>
        </p:txBody>
      </p:sp>
      <p:graphicFrame>
        <p:nvGraphicFramePr>
          <p:cNvPr id="9" name="Content Placeholder 5" descr="Line chart showing drugs involoved in US Overdose Deaths. Between 1999 and 2017, there was a steady increase in deaths related to natural and semi-synthetic opioids. A sharp increase in heroin-related deaths occurred starting in 2010, and synthetic opioids beginning in 2013. ">
            <a:extLst/>
          </p:cNvPr>
          <p:cNvGraphicFramePr>
            <a:graphicFrameLocks/>
          </p:cNvGraphicFramePr>
          <p:nvPr>
            <p:extLst>
              <p:ext uri="{D42A27DB-BD31-4B8C-83A1-F6EECF244321}">
                <p14:modId xmlns:p14="http://schemas.microsoft.com/office/powerpoint/2010/main" val="252244262"/>
              </p:ext>
            </p:extLst>
          </p:nvPr>
        </p:nvGraphicFramePr>
        <p:xfrm>
          <a:off x="4654789" y="-1"/>
          <a:ext cx="7537211" cy="661511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D8C815F9-12A3-AE4A-B5B5-BA6AE4D46B6E}"/>
              </a:ext>
            </a:extLst>
          </p:cNvPr>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10019439" y="6364044"/>
            <a:ext cx="2054710" cy="365760"/>
          </a:xfrm>
          <a:prstGeom prst="rect">
            <a:avLst/>
          </a:prstGeom>
        </p:spPr>
      </p:pic>
    </p:spTree>
    <p:extLst>
      <p:ext uri="{BB962C8B-B14F-4D97-AF65-F5344CB8AC3E}">
        <p14:creationId xmlns:p14="http://schemas.microsoft.com/office/powerpoint/2010/main" val="250418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691" y="822615"/>
            <a:ext cx="4427172" cy="4339650"/>
          </a:xfrm>
          <a:prstGeom prst="rect">
            <a:avLst/>
          </a:prstGeom>
          <a:noFill/>
        </p:spPr>
        <p:txBody>
          <a:bodyPr wrap="square" rtlCol="0">
            <a:spAutoFit/>
          </a:bodyPr>
          <a:lstStyle/>
          <a:p>
            <a:pPr>
              <a:spcAft>
                <a:spcPts val="2400"/>
              </a:spcAft>
            </a:pPr>
            <a:r>
              <a:rPr lang="en-US" sz="2800" b="1" dirty="0"/>
              <a:t>In 2016 </a:t>
            </a:r>
            <a:r>
              <a:rPr lang="en-US" sz="3200" b="1" dirty="0">
                <a:solidFill>
                  <a:srgbClr val="0450AC"/>
                </a:solidFill>
              </a:rPr>
              <a:t>1 in 65 </a:t>
            </a:r>
            <a:r>
              <a:rPr lang="en-US" sz="2800" b="1" dirty="0"/>
              <a:t>deaths was opioid related.</a:t>
            </a:r>
          </a:p>
          <a:p>
            <a:pPr>
              <a:spcAft>
                <a:spcPts val="2400"/>
              </a:spcAft>
            </a:pPr>
            <a:r>
              <a:rPr lang="en-US" sz="2800" b="1" dirty="0"/>
              <a:t>Among adults aged 25 to 34 years </a:t>
            </a:r>
            <a:r>
              <a:rPr lang="en-US" sz="3200" b="1" dirty="0">
                <a:solidFill>
                  <a:srgbClr val="0450AC"/>
                </a:solidFill>
              </a:rPr>
              <a:t>1 in 5 </a:t>
            </a:r>
            <a:r>
              <a:rPr lang="en-US" sz="2800" b="1" dirty="0"/>
              <a:t>deaths is opioid related.</a:t>
            </a:r>
            <a:endParaRPr lang="en-US" sz="2400" b="1" dirty="0"/>
          </a:p>
          <a:p>
            <a:pPr>
              <a:spcAft>
                <a:spcPts val="2400"/>
              </a:spcAft>
            </a:pPr>
            <a:r>
              <a:rPr lang="en-US" sz="2800" b="1" dirty="0"/>
              <a:t>Among those aged 15 to 24 years, </a:t>
            </a:r>
            <a:r>
              <a:rPr lang="en-US" sz="3200" b="1" dirty="0">
                <a:solidFill>
                  <a:srgbClr val="0450AC"/>
                </a:solidFill>
              </a:rPr>
              <a:t>12.4%</a:t>
            </a:r>
            <a:r>
              <a:rPr lang="en-US" sz="2400" b="1" dirty="0"/>
              <a:t> </a:t>
            </a:r>
            <a:r>
              <a:rPr lang="en-US" sz="2800" b="1" dirty="0"/>
              <a:t>of deaths were attributable to opioids. </a:t>
            </a:r>
            <a:endParaRPr lang="en-US" sz="2400" b="1" dirty="0"/>
          </a:p>
        </p:txBody>
      </p:sp>
      <p:pic>
        <p:nvPicPr>
          <p:cNvPr id="2" name="Picture 1" descr="Line chart showing the huge impact of opioid overdose on individuals ages 15 - 34 years and the dramatic increase of opioid overdose deaths between 2001 and 2016."/>
          <p:cNvPicPr>
            <a:picLocks noChangeAspect="1"/>
          </p:cNvPicPr>
          <p:nvPr/>
        </p:nvPicPr>
        <p:blipFill rotWithShape="1">
          <a:blip r:embed="rId3"/>
          <a:srcRect l="2375" r="4659"/>
          <a:stretch/>
        </p:blipFill>
        <p:spPr>
          <a:xfrm>
            <a:off x="4800600" y="822615"/>
            <a:ext cx="7309226" cy="5153541"/>
          </a:xfrm>
          <a:prstGeom prst="rect">
            <a:avLst/>
          </a:prstGeom>
        </p:spPr>
      </p:pic>
      <p:sp>
        <p:nvSpPr>
          <p:cNvPr id="3" name="TextBox 2">
            <a:extLst>
              <a:ext uri="{FF2B5EF4-FFF2-40B4-BE49-F238E27FC236}">
                <a16:creationId xmlns:a16="http://schemas.microsoft.com/office/drawing/2014/main" id="{F2AED249-96BA-4DCE-A737-6EC8B1BB26EE}"/>
              </a:ext>
            </a:extLst>
          </p:cNvPr>
          <p:cNvSpPr txBox="1"/>
          <p:nvPr/>
        </p:nvSpPr>
        <p:spPr>
          <a:xfrm>
            <a:off x="0" y="6488668"/>
            <a:ext cx="3017108" cy="369332"/>
          </a:xfrm>
          <a:prstGeom prst="rect">
            <a:avLst/>
          </a:prstGeom>
          <a:noFill/>
        </p:spPr>
        <p:txBody>
          <a:bodyPr wrap="none" rtlCol="0">
            <a:spAutoFit/>
          </a:bodyPr>
          <a:lstStyle/>
          <a:p>
            <a:r>
              <a:rPr lang="en-US" dirty="0"/>
              <a:t>SOURCE: Gomes et al. (2018</a:t>
            </a:r>
            <a:r>
              <a:rPr lang="en-US" dirty="0" smtClean="0"/>
              <a:t>)</a:t>
            </a:r>
            <a:endParaRPr lang="en-US" dirty="0"/>
          </a:p>
        </p:txBody>
      </p:sp>
      <p:pic>
        <p:nvPicPr>
          <p:cNvPr id="7" name="Picture 6">
            <a:extLst>
              <a:ext uri="{FF2B5EF4-FFF2-40B4-BE49-F238E27FC236}">
                <a16:creationId xmlns:a16="http://schemas.microsoft.com/office/drawing/2014/main" id="{09FA8464-5F40-864D-85FC-B18F76165CEC}"/>
              </a:ext>
            </a:extLst>
          </p:cNvPr>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990561" y="6412009"/>
            <a:ext cx="2054710" cy="365760"/>
          </a:xfrm>
          <a:prstGeom prst="rect">
            <a:avLst/>
          </a:prstGeom>
        </p:spPr>
      </p:pic>
    </p:spTree>
    <p:extLst>
      <p:ext uri="{BB962C8B-B14F-4D97-AF65-F5344CB8AC3E}">
        <p14:creationId xmlns:p14="http://schemas.microsoft.com/office/powerpoint/2010/main" val="3874230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90739"/>
            <a:ext cx="4328159" cy="4371914"/>
          </a:xfrm>
        </p:spPr>
        <p:txBody>
          <a:bodyPr>
            <a:noAutofit/>
          </a:bodyPr>
          <a:lstStyle/>
          <a:p>
            <a:pPr algn="ctr"/>
            <a:r>
              <a:rPr lang="en-US" sz="4800" b="1" dirty="0">
                <a:latin typeface="+mn-lt"/>
              </a:rPr>
              <a:t>In 2017, </a:t>
            </a:r>
            <a:r>
              <a:rPr lang="en-US" sz="6600" b="1" dirty="0">
                <a:solidFill>
                  <a:srgbClr val="0450AC"/>
                </a:solidFill>
                <a:latin typeface="+mn-lt"/>
              </a:rPr>
              <a:t>198</a:t>
            </a:r>
            <a:r>
              <a:rPr lang="en-US" sz="4800" b="1" dirty="0">
                <a:latin typeface="+mn-lt"/>
              </a:rPr>
              <a:t> people died per day from drug overdoses-</a:t>
            </a:r>
            <a:br>
              <a:rPr lang="en-US" sz="4800" b="1" dirty="0">
                <a:latin typeface="+mn-lt"/>
              </a:rPr>
            </a:br>
            <a:r>
              <a:rPr lang="en-US" sz="4800" b="1" dirty="0">
                <a:latin typeface="+mn-lt"/>
              </a:rPr>
              <a:t>10.2% increase</a:t>
            </a:r>
            <a:br>
              <a:rPr lang="en-US" sz="4800" b="1" dirty="0">
                <a:latin typeface="+mn-lt"/>
              </a:rPr>
            </a:br>
            <a:r>
              <a:rPr lang="en-US" sz="4800" b="1" dirty="0">
                <a:latin typeface="+mn-lt"/>
              </a:rPr>
              <a:t>from 2016</a:t>
            </a:r>
            <a:endParaRPr lang="en-US" sz="4800" dirty="0">
              <a:latin typeface="+mn-lt"/>
            </a:endParaRPr>
          </a:p>
        </p:txBody>
      </p:sp>
      <p:grpSp>
        <p:nvGrpSpPr>
          <p:cNvPr id="3" name="Group 2" descr="Bar chart showing the increase in all drug overdose deaths between 2002 and 2017."/>
          <p:cNvGrpSpPr/>
          <p:nvPr/>
        </p:nvGrpSpPr>
        <p:grpSpPr>
          <a:xfrm>
            <a:off x="4518212" y="535054"/>
            <a:ext cx="7521052" cy="5618747"/>
            <a:chOff x="4518212" y="463334"/>
            <a:chExt cx="7521052" cy="5618747"/>
          </a:xfrm>
        </p:grpSpPr>
        <p:pic>
          <p:nvPicPr>
            <p:cNvPr id="5" name="Picture 4"/>
            <p:cNvPicPr>
              <a:picLocks noChangeAspect="1"/>
            </p:cNvPicPr>
            <p:nvPr/>
          </p:nvPicPr>
          <p:blipFill rotWithShape="1">
            <a:blip r:embed="rId3"/>
            <a:srcRect l="842" r="8986" b="10529"/>
            <a:stretch/>
          </p:blipFill>
          <p:spPr>
            <a:xfrm>
              <a:off x="4518212" y="463334"/>
              <a:ext cx="7521052" cy="5618747"/>
            </a:xfrm>
            <a:prstGeom prst="rect">
              <a:avLst/>
            </a:prstGeom>
          </p:spPr>
        </p:pic>
        <p:sp>
          <p:nvSpPr>
            <p:cNvPr id="2" name="Rounded Rectangle 1"/>
            <p:cNvSpPr/>
            <p:nvPr/>
          </p:nvSpPr>
          <p:spPr>
            <a:xfrm>
              <a:off x="4518212" y="3197082"/>
              <a:ext cx="349623" cy="8157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0" y="6488668"/>
            <a:ext cx="2395143" cy="369332"/>
          </a:xfrm>
          <a:prstGeom prst="rect">
            <a:avLst/>
          </a:prstGeom>
          <a:noFill/>
        </p:spPr>
        <p:txBody>
          <a:bodyPr wrap="none" rtlCol="0">
            <a:spAutoFit/>
          </a:bodyPr>
          <a:lstStyle/>
          <a:p>
            <a:pPr algn="ctr"/>
            <a:r>
              <a:rPr lang="en-US" dirty="0">
                <a:solidFill>
                  <a:prstClr val="black"/>
                </a:solidFill>
              </a:rPr>
              <a:t>SOURCE: NCHS. (2018</a:t>
            </a:r>
            <a:r>
              <a:rPr lang="en-US" dirty="0" smtClean="0">
                <a:solidFill>
                  <a:prstClr val="black"/>
                </a:solidFill>
              </a:rPr>
              <a:t>)</a:t>
            </a:r>
            <a:endParaRPr lang="en-US" dirty="0">
              <a:solidFill>
                <a:prstClr val="black"/>
              </a:solidFill>
            </a:endParaRPr>
          </a:p>
        </p:txBody>
      </p:sp>
      <p:pic>
        <p:nvPicPr>
          <p:cNvPr id="8" name="Picture 7">
            <a:extLst>
              <a:ext uri="{FF2B5EF4-FFF2-40B4-BE49-F238E27FC236}">
                <a16:creationId xmlns:a16="http://schemas.microsoft.com/office/drawing/2014/main" id="{C78A574F-0EEB-C341-A1FD-2029A3AA41AC}"/>
              </a:ext>
            </a:extLst>
          </p:cNvPr>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990561" y="6412009"/>
            <a:ext cx="2054710" cy="365760"/>
          </a:xfrm>
          <a:prstGeom prst="rect">
            <a:avLst/>
          </a:prstGeom>
        </p:spPr>
      </p:pic>
    </p:spTree>
    <p:extLst>
      <p:ext uri="{BB962C8B-B14F-4D97-AF65-F5344CB8AC3E}">
        <p14:creationId xmlns:p14="http://schemas.microsoft.com/office/powerpoint/2010/main" val="147543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127560"/>
            <a:ext cx="11707906" cy="1325563"/>
          </a:xfrm>
        </p:spPr>
        <p:txBody>
          <a:bodyPr>
            <a:normAutofit/>
          </a:bodyPr>
          <a:lstStyle/>
          <a:p>
            <a:r>
              <a:rPr lang="en-US" sz="4000" b="1" dirty="0">
                <a:solidFill>
                  <a:schemeClr val="bg2">
                    <a:lumMod val="25000"/>
                  </a:schemeClr>
                </a:solidFill>
                <a:ea typeface="Arial Unicode MS" panose="020B0604020202020204" pitchFamily="34" charset="-128"/>
                <a:cs typeface="Arial Unicode MS" panose="020B0604020202020204" pitchFamily="34" charset="-128"/>
              </a:rPr>
              <a:t>Review of Scientific Prevention Literature re: Opioid Crisis</a:t>
            </a:r>
          </a:p>
        </p:txBody>
      </p:sp>
      <p:sp>
        <p:nvSpPr>
          <p:cNvPr id="3" name="Content Placeholder 2"/>
          <p:cNvSpPr>
            <a:spLocks noGrp="1"/>
          </p:cNvSpPr>
          <p:nvPr>
            <p:ph idx="1"/>
          </p:nvPr>
        </p:nvSpPr>
        <p:spPr>
          <a:xfrm>
            <a:off x="838200" y="1364056"/>
            <a:ext cx="10515600" cy="4791378"/>
          </a:xfrm>
        </p:spPr>
        <p:txBody>
          <a:bodyPr>
            <a:normAutofit/>
          </a:bodyPr>
          <a:lstStyle/>
          <a:p>
            <a:pPr marL="349250" indent="-349250">
              <a:lnSpc>
                <a:spcPct val="100000"/>
              </a:lnSpc>
              <a:spcBef>
                <a:spcPts val="0"/>
              </a:spcBef>
              <a:spcAft>
                <a:spcPts val="1200"/>
              </a:spcAft>
              <a:buClr>
                <a:srgbClr val="FF6600"/>
              </a:buClr>
              <a:buSzPct val="80000"/>
            </a:pPr>
            <a:r>
              <a:rPr lang="en-US" sz="4400" b="1" dirty="0">
                <a:solidFill>
                  <a:srgbClr val="002060"/>
                </a:solidFill>
              </a:rPr>
              <a:t>Prevention Education</a:t>
            </a:r>
          </a:p>
          <a:p>
            <a:pPr marL="349250" indent="-349250">
              <a:lnSpc>
                <a:spcPct val="100000"/>
              </a:lnSpc>
              <a:spcBef>
                <a:spcPts val="0"/>
              </a:spcBef>
              <a:spcAft>
                <a:spcPts val="1200"/>
              </a:spcAft>
              <a:buClr>
                <a:srgbClr val="FF6600"/>
              </a:buClr>
              <a:buSzPct val="80000"/>
            </a:pPr>
            <a:r>
              <a:rPr lang="en-US" sz="4400" b="1" dirty="0">
                <a:solidFill>
                  <a:srgbClr val="002060"/>
                </a:solidFill>
              </a:rPr>
              <a:t>Provider Education</a:t>
            </a:r>
          </a:p>
          <a:p>
            <a:pPr marL="349250" indent="-349250">
              <a:lnSpc>
                <a:spcPct val="100000"/>
              </a:lnSpc>
              <a:spcBef>
                <a:spcPts val="0"/>
              </a:spcBef>
              <a:spcAft>
                <a:spcPts val="1200"/>
              </a:spcAft>
              <a:buClr>
                <a:srgbClr val="FF6600"/>
              </a:buClr>
              <a:buSzPct val="80000"/>
            </a:pPr>
            <a:r>
              <a:rPr lang="en-US" sz="4400" b="1" dirty="0">
                <a:solidFill>
                  <a:srgbClr val="002060"/>
                </a:solidFill>
              </a:rPr>
              <a:t>Prescription Drug Monitoring Programs</a:t>
            </a:r>
          </a:p>
          <a:p>
            <a:pPr marL="349250" indent="-349250">
              <a:lnSpc>
                <a:spcPct val="100000"/>
              </a:lnSpc>
              <a:spcBef>
                <a:spcPts val="0"/>
              </a:spcBef>
              <a:spcAft>
                <a:spcPts val="1200"/>
              </a:spcAft>
              <a:buClr>
                <a:srgbClr val="FF6600"/>
              </a:buClr>
              <a:buSzPct val="80000"/>
            </a:pPr>
            <a:r>
              <a:rPr lang="en-US" sz="4400" b="1" dirty="0">
                <a:solidFill>
                  <a:srgbClr val="002060"/>
                </a:solidFill>
              </a:rPr>
              <a:t>Law Enforcement </a:t>
            </a:r>
          </a:p>
          <a:p>
            <a:pPr marL="349250" indent="-349250">
              <a:lnSpc>
                <a:spcPct val="100000"/>
              </a:lnSpc>
              <a:spcBef>
                <a:spcPts val="0"/>
              </a:spcBef>
              <a:spcAft>
                <a:spcPts val="1200"/>
              </a:spcAft>
              <a:buClr>
                <a:srgbClr val="FF6600"/>
              </a:buClr>
              <a:buSzPct val="80000"/>
            </a:pPr>
            <a:r>
              <a:rPr lang="en-US" sz="4400" b="1" dirty="0">
                <a:solidFill>
                  <a:srgbClr val="002060"/>
                </a:solidFill>
              </a:rPr>
              <a:t>Opioid Overdose Prevention </a:t>
            </a:r>
            <a:r>
              <a:rPr lang="en-US" sz="4400" b="1" dirty="0" smtClean="0">
                <a:solidFill>
                  <a:srgbClr val="002060"/>
                </a:solidFill>
              </a:rPr>
              <a:t>Programs</a:t>
            </a:r>
          </a:p>
          <a:p>
            <a:pPr marL="0" indent="0" algn="r">
              <a:lnSpc>
                <a:spcPct val="100000"/>
              </a:lnSpc>
              <a:spcBef>
                <a:spcPts val="0"/>
              </a:spcBef>
              <a:spcAft>
                <a:spcPts val="1200"/>
              </a:spcAft>
              <a:buClr>
                <a:srgbClr val="FF6600"/>
              </a:buClr>
              <a:buSzPct val="80000"/>
              <a:buNone/>
            </a:pPr>
            <a:r>
              <a:rPr lang="en-US" sz="2400" b="1" dirty="0">
                <a:solidFill>
                  <a:srgbClr val="002060"/>
                </a:solidFill>
              </a:rPr>
              <a:t>Review done by Dr. Wilson Compton and colleagues from NIDA</a:t>
            </a:r>
          </a:p>
          <a:p>
            <a:pPr marL="0" indent="0">
              <a:lnSpc>
                <a:spcPct val="100000"/>
              </a:lnSpc>
              <a:spcBef>
                <a:spcPts val="0"/>
              </a:spcBef>
              <a:spcAft>
                <a:spcPts val="1200"/>
              </a:spcAft>
              <a:buClr>
                <a:srgbClr val="FF6600"/>
              </a:buClr>
              <a:buSzPct val="80000"/>
              <a:buNone/>
            </a:pPr>
            <a:endParaRPr lang="en-US" sz="4000" b="1" dirty="0">
              <a:solidFill>
                <a:srgbClr val="002060"/>
              </a:solidFill>
            </a:endParaRPr>
          </a:p>
        </p:txBody>
      </p:sp>
      <p:sp>
        <p:nvSpPr>
          <p:cNvPr id="5" name="Rectangle 4"/>
          <p:cNvSpPr/>
          <p:nvPr/>
        </p:nvSpPr>
        <p:spPr>
          <a:xfrm>
            <a:off x="0" y="6488668"/>
            <a:ext cx="4292009" cy="369332"/>
          </a:xfrm>
          <a:prstGeom prst="rect">
            <a:avLst/>
          </a:prstGeom>
        </p:spPr>
        <p:txBody>
          <a:bodyPr wrap="none">
            <a:spAutoFit/>
          </a:bodyPr>
          <a:lstStyle/>
          <a:p>
            <a:r>
              <a:rPr lang="en-US" dirty="0">
                <a:solidFill>
                  <a:prstClr val="black"/>
                </a:solidFill>
              </a:rPr>
              <a:t>SOURCE: Compton, Boyd, &amp; Wargo. (2015</a:t>
            </a:r>
            <a:r>
              <a:rPr lang="en-US" dirty="0" smtClean="0">
                <a:solidFill>
                  <a:prstClr val="black"/>
                </a:solidFill>
              </a:rPr>
              <a:t>)</a:t>
            </a:r>
            <a:endParaRPr lang="en-US" dirty="0">
              <a:solidFill>
                <a:prstClr val="black"/>
              </a:solidFill>
            </a:endParaRPr>
          </a:p>
        </p:txBody>
      </p:sp>
      <p:pic>
        <p:nvPicPr>
          <p:cNvPr id="7" name="Picture 6">
            <a:extLst>
              <a:ext uri="{FF2B5EF4-FFF2-40B4-BE49-F238E27FC236}">
                <a16:creationId xmlns:a16="http://schemas.microsoft.com/office/drawing/2014/main" id="{CE4359E2-CBEA-814D-9BF0-37F80E8373ED}"/>
              </a:ext>
            </a:extLst>
          </p:cNvPr>
          <p:cNvPicPr>
            <a:picLocks noChangeAspect="1"/>
          </p:cNvPicPr>
          <p:nvPr/>
        </p:nvPicPr>
        <p:blipFill>
          <a:blip r:embed="rId3"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990561" y="6412009"/>
            <a:ext cx="2054710" cy="365760"/>
          </a:xfrm>
          <a:prstGeom prst="rect">
            <a:avLst/>
          </a:prstGeom>
        </p:spPr>
      </p:pic>
    </p:spTree>
    <p:extLst>
      <p:ext uri="{BB962C8B-B14F-4D97-AF65-F5344CB8AC3E}">
        <p14:creationId xmlns:p14="http://schemas.microsoft.com/office/powerpoint/2010/main" val="173709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62931" y="921772"/>
            <a:ext cx="7300469" cy="1569660"/>
          </a:xfrm>
          <a:prstGeom prst="rect">
            <a:avLst/>
          </a:prstGeom>
          <a:noFill/>
        </p:spPr>
        <p:txBody>
          <a:bodyPr wrap="square" rtlCol="0">
            <a:spAutoFit/>
          </a:bodyPr>
          <a:lstStyle/>
          <a:p>
            <a:r>
              <a:rPr lang="en-US" sz="6000" b="1" dirty="0">
                <a:solidFill>
                  <a:schemeClr val="tx1">
                    <a:lumMod val="75000"/>
                    <a:lumOff val="25000"/>
                  </a:schemeClr>
                </a:solidFill>
              </a:rPr>
              <a:t>10</a:t>
            </a:r>
            <a:r>
              <a:rPr lang="en-US" sz="3600" b="1" dirty="0"/>
              <a:t> Evidence-Based Strategies for Preventing Opioid Overdose</a:t>
            </a:r>
          </a:p>
        </p:txBody>
      </p:sp>
      <p:sp>
        <p:nvSpPr>
          <p:cNvPr id="2" name="Title 1"/>
          <p:cNvSpPr>
            <a:spLocks noGrp="1"/>
          </p:cNvSpPr>
          <p:nvPr>
            <p:ph type="title"/>
          </p:nvPr>
        </p:nvSpPr>
        <p:spPr>
          <a:xfrm>
            <a:off x="4904072" y="2245994"/>
            <a:ext cx="7059328" cy="2917677"/>
          </a:xfrm>
        </p:spPr>
        <p:txBody>
          <a:bodyPr>
            <a:normAutofit/>
          </a:bodyPr>
          <a:lstStyle/>
          <a:p>
            <a:pPr>
              <a:lnSpc>
                <a:spcPct val="100000"/>
              </a:lnSpc>
              <a:spcAft>
                <a:spcPts val="600"/>
              </a:spcAft>
              <a:buClr>
                <a:srgbClr val="0450AC"/>
              </a:buClr>
              <a:buSzPct val="80000"/>
            </a:pPr>
            <a:r>
              <a:rPr lang="en-US" sz="4800" dirty="0">
                <a:solidFill>
                  <a:srgbClr val="0450AC"/>
                </a:solidFill>
                <a:latin typeface="+mn-lt"/>
              </a:rPr>
              <a:t>-</a:t>
            </a:r>
            <a:r>
              <a:rPr lang="en-US" sz="4800" dirty="0">
                <a:solidFill>
                  <a:schemeClr val="tx1">
                    <a:lumMod val="75000"/>
                    <a:lumOff val="25000"/>
                  </a:schemeClr>
                </a:solidFill>
                <a:latin typeface="+mn-lt"/>
              </a:rPr>
              <a:t> Naloxone Distribution</a:t>
            </a:r>
            <a:r>
              <a:rPr lang="en-US" sz="4800" b="1" dirty="0">
                <a:solidFill>
                  <a:schemeClr val="tx1">
                    <a:lumMod val="75000"/>
                    <a:lumOff val="25000"/>
                  </a:schemeClr>
                </a:solidFill>
                <a:latin typeface="+mn-lt"/>
              </a:rPr>
              <a:t/>
            </a:r>
            <a:br>
              <a:rPr lang="en-US" sz="4800" b="1" dirty="0">
                <a:solidFill>
                  <a:schemeClr val="tx1">
                    <a:lumMod val="75000"/>
                    <a:lumOff val="25000"/>
                  </a:schemeClr>
                </a:solidFill>
                <a:latin typeface="+mn-lt"/>
              </a:rPr>
            </a:br>
            <a:r>
              <a:rPr lang="en-US" sz="4800" dirty="0">
                <a:solidFill>
                  <a:srgbClr val="0450AC"/>
                </a:solidFill>
                <a:latin typeface="+mn-lt"/>
              </a:rPr>
              <a:t>-</a:t>
            </a:r>
            <a:r>
              <a:rPr lang="en-US" sz="4800" b="1" dirty="0">
                <a:solidFill>
                  <a:schemeClr val="tx1">
                    <a:lumMod val="75000"/>
                    <a:lumOff val="25000"/>
                  </a:schemeClr>
                </a:solidFill>
                <a:latin typeface="+mn-lt"/>
              </a:rPr>
              <a:t> </a:t>
            </a:r>
            <a:r>
              <a:rPr lang="en-US" sz="4800" b="1" dirty="0">
                <a:solidFill>
                  <a:schemeClr val="tx1">
                    <a:lumMod val="75000"/>
                    <a:lumOff val="25000"/>
                  </a:schemeClr>
                </a:solidFill>
              </a:rPr>
              <a:t>911 Good Samaritan Laws</a:t>
            </a:r>
            <a:r>
              <a:rPr lang="en-US" sz="4800" b="1" dirty="0">
                <a:solidFill>
                  <a:schemeClr val="tx1">
                    <a:lumMod val="75000"/>
                    <a:lumOff val="25000"/>
                  </a:schemeClr>
                </a:solidFill>
                <a:latin typeface="+mn-lt"/>
              </a:rPr>
              <a:t/>
            </a:r>
            <a:br>
              <a:rPr lang="en-US" sz="4800" b="1" dirty="0">
                <a:solidFill>
                  <a:schemeClr val="tx1">
                    <a:lumMod val="75000"/>
                    <a:lumOff val="25000"/>
                  </a:schemeClr>
                </a:solidFill>
                <a:latin typeface="+mn-lt"/>
              </a:rPr>
            </a:br>
            <a:endParaRPr lang="en-US" sz="4800" b="1" dirty="0">
              <a:solidFill>
                <a:schemeClr val="tx1">
                  <a:lumMod val="75000"/>
                  <a:lumOff val="25000"/>
                </a:schemeClr>
              </a:solidFill>
              <a:latin typeface="+mn-lt"/>
            </a:endParaRPr>
          </a:p>
        </p:txBody>
      </p:sp>
      <p:pic>
        <p:nvPicPr>
          <p:cNvPr id="4" name="Content Placeholder 3" descr="Cover of Centers for Disease Control and Prevention's prevention manual"/>
          <p:cNvPicPr>
            <a:picLocks noGrp="1" noChangeAspect="1"/>
          </p:cNvPicPr>
          <p:nvPr>
            <p:ph idx="1"/>
          </p:nvPr>
        </p:nvPicPr>
        <p:blipFill rotWithShape="1">
          <a:blip r:embed="rId3"/>
          <a:srcRect l="6953" r="3228" b="2211"/>
          <a:stretch/>
        </p:blipFill>
        <p:spPr>
          <a:xfrm>
            <a:off x="420870" y="679724"/>
            <a:ext cx="3870960" cy="4980665"/>
          </a:xfrm>
          <a:prstGeom prst="rect">
            <a:avLst/>
          </a:prstGeom>
        </p:spPr>
      </p:pic>
      <p:sp>
        <p:nvSpPr>
          <p:cNvPr id="5" name="TextBox 4"/>
          <p:cNvSpPr txBox="1"/>
          <p:nvPr/>
        </p:nvSpPr>
        <p:spPr>
          <a:xfrm>
            <a:off x="0" y="6488668"/>
            <a:ext cx="8992077" cy="369332"/>
          </a:xfrm>
          <a:prstGeom prst="rect">
            <a:avLst/>
          </a:prstGeom>
          <a:noFill/>
        </p:spPr>
        <p:txBody>
          <a:bodyPr wrap="none" rtlCol="0">
            <a:spAutoFit/>
          </a:bodyPr>
          <a:lstStyle/>
          <a:p>
            <a:r>
              <a:rPr lang="en-US" dirty="0"/>
              <a:t>SOURCE: </a:t>
            </a:r>
            <a:r>
              <a:rPr lang="en-US" dirty="0">
                <a:hlinkClick r:id="rId4"/>
              </a:rPr>
              <a:t>https://</a:t>
            </a:r>
            <a:r>
              <a:rPr lang="en-US" dirty="0" smtClean="0">
                <a:hlinkClick r:id="rId4"/>
              </a:rPr>
              <a:t>www.cdc.gov/drugoverdose/pdf/pubs/2018-evidence-based-strategies.pdf</a:t>
            </a:r>
            <a:r>
              <a:rPr lang="en-US" dirty="0" smtClean="0"/>
              <a:t>. </a:t>
            </a:r>
            <a:endParaRPr lang="en-US" dirty="0"/>
          </a:p>
        </p:txBody>
      </p:sp>
      <p:pic>
        <p:nvPicPr>
          <p:cNvPr id="8" name="Picture 7">
            <a:extLst>
              <a:ext uri="{FF2B5EF4-FFF2-40B4-BE49-F238E27FC236}">
                <a16:creationId xmlns:a16="http://schemas.microsoft.com/office/drawing/2014/main" id="{1699FB3C-EFC2-4B45-85BD-5348604DFFFD}"/>
              </a:ext>
            </a:extLst>
          </p:cNvPr>
          <p:cNvPicPr>
            <a:picLocks noChangeAspect="1"/>
          </p:cNvPicPr>
          <p:nvPr/>
        </p:nvPicPr>
        <p:blipFill>
          <a:blip r:embed="rId5"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990561" y="6412009"/>
            <a:ext cx="2054710" cy="365760"/>
          </a:xfrm>
          <a:prstGeom prst="rect">
            <a:avLst/>
          </a:prstGeom>
        </p:spPr>
      </p:pic>
    </p:spTree>
    <p:extLst>
      <p:ext uri="{BB962C8B-B14F-4D97-AF65-F5344CB8AC3E}">
        <p14:creationId xmlns:p14="http://schemas.microsoft.com/office/powerpoint/2010/main" val="596534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0780" y="304800"/>
            <a:ext cx="4508742" cy="924587"/>
          </a:xfrm>
        </p:spPr>
        <p:txBody>
          <a:bodyPr/>
          <a:lstStyle/>
          <a:p>
            <a:pPr algn="l"/>
            <a:r>
              <a:rPr lang="en-US" b="1" dirty="0">
                <a:solidFill>
                  <a:schemeClr val="tx1">
                    <a:lumMod val="75000"/>
                    <a:lumOff val="25000"/>
                  </a:schemeClr>
                </a:solidFill>
                <a:latin typeface="Calibri Light" panose="020F0302020204030204" pitchFamily="34" charset="0"/>
                <a:cs typeface="Calibri Light" panose="020F0302020204030204" pitchFamily="34" charset="0"/>
              </a:rPr>
              <a:t>Naloxone</a:t>
            </a:r>
          </a:p>
        </p:txBody>
      </p:sp>
      <p:sp>
        <p:nvSpPr>
          <p:cNvPr id="4" name="Content Placeholder 3"/>
          <p:cNvSpPr>
            <a:spLocks noGrp="1"/>
          </p:cNvSpPr>
          <p:nvPr>
            <p:ph idx="1"/>
          </p:nvPr>
        </p:nvSpPr>
        <p:spPr>
          <a:xfrm>
            <a:off x="150780" y="1229387"/>
            <a:ext cx="8660109" cy="5167869"/>
          </a:xfrm>
        </p:spPr>
        <p:txBody>
          <a:bodyPr>
            <a:noAutofit/>
          </a:bodyPr>
          <a:lstStyle/>
          <a:p>
            <a:pPr>
              <a:spcBef>
                <a:spcPts val="0"/>
              </a:spcBef>
              <a:buClr>
                <a:schemeClr val="tx1"/>
              </a:buClr>
              <a:buSzPct val="80000"/>
            </a:pPr>
            <a:r>
              <a:rPr lang="en-US" b="1" dirty="0">
                <a:solidFill>
                  <a:srgbClr val="0450AC"/>
                </a:solidFill>
              </a:rPr>
              <a:t>Opiate antagonist</a:t>
            </a:r>
          </a:p>
          <a:p>
            <a:pPr>
              <a:spcBef>
                <a:spcPts val="0"/>
              </a:spcBef>
              <a:buClr>
                <a:schemeClr val="tx1"/>
              </a:buClr>
              <a:buSzPct val="80000"/>
            </a:pPr>
            <a:r>
              <a:rPr lang="en-US" b="1" dirty="0">
                <a:solidFill>
                  <a:srgbClr val="0450AC"/>
                </a:solidFill>
              </a:rPr>
              <a:t>Reverses or blocks the effects of other opioids</a:t>
            </a:r>
          </a:p>
          <a:p>
            <a:pPr>
              <a:spcBef>
                <a:spcPts val="0"/>
              </a:spcBef>
              <a:buClr>
                <a:schemeClr val="tx1"/>
              </a:buClr>
              <a:buSzPct val="80000"/>
            </a:pPr>
            <a:r>
              <a:rPr lang="en-US" b="1" dirty="0">
                <a:solidFill>
                  <a:srgbClr val="0450AC"/>
                </a:solidFill>
              </a:rPr>
              <a:t>Quickly restores normal respiration to a person whose breathing has slowed or stopped as a result of abusing heroin or prescription opioids</a:t>
            </a:r>
          </a:p>
          <a:p>
            <a:pPr>
              <a:spcBef>
                <a:spcPts val="0"/>
              </a:spcBef>
              <a:buClr>
                <a:schemeClr val="tx1"/>
              </a:buClr>
              <a:buSzPct val="80000"/>
            </a:pPr>
            <a:r>
              <a:rPr lang="en-US" b="1" dirty="0">
                <a:solidFill>
                  <a:srgbClr val="0450AC"/>
                </a:solidFill>
              </a:rPr>
              <a:t>Naloxone is short-acting</a:t>
            </a:r>
          </a:p>
          <a:p>
            <a:pPr>
              <a:spcBef>
                <a:spcPts val="0"/>
              </a:spcBef>
              <a:buClr>
                <a:schemeClr val="tx1"/>
              </a:buClr>
              <a:buSzPct val="80000"/>
            </a:pPr>
            <a:r>
              <a:rPr lang="en-US" b="1" dirty="0">
                <a:solidFill>
                  <a:srgbClr val="0450AC"/>
                </a:solidFill>
              </a:rPr>
              <a:t>Can be injected or inhaled through a nasal spray</a:t>
            </a:r>
          </a:p>
          <a:p>
            <a:pPr>
              <a:spcBef>
                <a:spcPts val="0"/>
              </a:spcBef>
              <a:buClr>
                <a:schemeClr val="tx1"/>
              </a:buClr>
              <a:buSzPct val="80000"/>
            </a:pPr>
            <a:r>
              <a:rPr lang="en-US" b="1" dirty="0">
                <a:solidFill>
                  <a:srgbClr val="0450AC"/>
                </a:solidFill>
              </a:rPr>
              <a:t>Auto-injectors approved in 2014</a:t>
            </a:r>
          </a:p>
          <a:p>
            <a:pPr>
              <a:spcBef>
                <a:spcPts val="0"/>
              </a:spcBef>
              <a:buClr>
                <a:schemeClr val="tx1"/>
              </a:buClr>
              <a:buSzPct val="80000"/>
            </a:pPr>
            <a:r>
              <a:rPr lang="en-US" b="1" dirty="0">
                <a:solidFill>
                  <a:srgbClr val="0450AC"/>
                </a:solidFill>
              </a:rPr>
              <a:t>Least expensive method – syringe and vial but that requires the most training</a:t>
            </a:r>
          </a:p>
        </p:txBody>
      </p:sp>
      <p:grpSp>
        <p:nvGrpSpPr>
          <p:cNvPr id="5" name="Group 4"/>
          <p:cNvGrpSpPr/>
          <p:nvPr/>
        </p:nvGrpSpPr>
        <p:grpSpPr>
          <a:xfrm>
            <a:off x="8838494" y="259977"/>
            <a:ext cx="3159703" cy="4084842"/>
            <a:chOff x="8946776" y="232330"/>
            <a:chExt cx="3159703" cy="4084842"/>
          </a:xfrm>
        </p:grpSpPr>
        <p:sp>
          <p:nvSpPr>
            <p:cNvPr id="2" name="TextBox 1"/>
            <p:cNvSpPr txBox="1"/>
            <p:nvPr/>
          </p:nvSpPr>
          <p:spPr>
            <a:xfrm>
              <a:off x="9036424" y="346854"/>
              <a:ext cx="3011432" cy="3970318"/>
            </a:xfrm>
            <a:prstGeom prst="rect">
              <a:avLst/>
            </a:prstGeom>
            <a:noFill/>
          </p:spPr>
          <p:txBody>
            <a:bodyPr wrap="square" rtlCol="0">
              <a:spAutoFit/>
            </a:bodyPr>
            <a:lstStyle/>
            <a:p>
              <a:pPr algn="ctr"/>
              <a:r>
                <a:rPr lang="en-US" sz="2800" b="1" dirty="0">
                  <a:solidFill>
                    <a:schemeClr val="tx1">
                      <a:lumMod val="75000"/>
                      <a:lumOff val="25000"/>
                    </a:schemeClr>
                  </a:solidFill>
                </a:rPr>
                <a:t>WHO recommends that naloxone be made available to people likely to witness an opioid overdose, as well as training  in the management of opioid overdose.</a:t>
              </a:r>
            </a:p>
          </p:txBody>
        </p:sp>
        <p:sp>
          <p:nvSpPr>
            <p:cNvPr id="7" name="Rounded Rectangle 6"/>
            <p:cNvSpPr/>
            <p:nvPr/>
          </p:nvSpPr>
          <p:spPr>
            <a:xfrm>
              <a:off x="8946776" y="232330"/>
              <a:ext cx="3159703" cy="4084842"/>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F6D4B5F1-B703-B64B-9CB6-E0164DD16CAA}"/>
              </a:ext>
            </a:extLst>
          </p:cNvPr>
          <p:cNvPicPr>
            <a:picLocks noChangeAspect="1"/>
          </p:cNvPicPr>
          <p:nvPr/>
        </p:nvPicPr>
        <p:blipFill>
          <a:blip r:embed="rId3"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990561" y="6412009"/>
            <a:ext cx="2054710" cy="365760"/>
          </a:xfrm>
          <a:prstGeom prst="rect">
            <a:avLst/>
          </a:prstGeom>
        </p:spPr>
      </p:pic>
      <p:sp>
        <p:nvSpPr>
          <p:cNvPr id="8" name="Rectangle 7"/>
          <p:cNvSpPr/>
          <p:nvPr/>
        </p:nvSpPr>
        <p:spPr>
          <a:xfrm>
            <a:off x="0" y="6488668"/>
            <a:ext cx="3204660" cy="369332"/>
          </a:xfrm>
          <a:prstGeom prst="rect">
            <a:avLst/>
          </a:prstGeom>
        </p:spPr>
        <p:txBody>
          <a:bodyPr wrap="none">
            <a:spAutoFit/>
          </a:bodyPr>
          <a:lstStyle/>
          <a:p>
            <a:r>
              <a:rPr lang="en-US" dirty="0">
                <a:solidFill>
                  <a:prstClr val="black"/>
                </a:solidFill>
              </a:rPr>
              <a:t>SOURCE: </a:t>
            </a:r>
            <a:r>
              <a:rPr lang="en-US" dirty="0" smtClean="0">
                <a:solidFill>
                  <a:prstClr val="black"/>
                </a:solidFill>
              </a:rPr>
              <a:t>DeSimone et al. </a:t>
            </a:r>
            <a:r>
              <a:rPr lang="en-US" dirty="0">
                <a:solidFill>
                  <a:prstClr val="black"/>
                </a:solidFill>
              </a:rPr>
              <a:t>(</a:t>
            </a:r>
            <a:r>
              <a:rPr lang="en-US" dirty="0" smtClean="0">
                <a:solidFill>
                  <a:prstClr val="black"/>
                </a:solidFill>
              </a:rPr>
              <a:t>2018)</a:t>
            </a:r>
            <a:endParaRPr lang="en-US" dirty="0">
              <a:solidFill>
                <a:prstClr val="black"/>
              </a:solidFill>
            </a:endParaRPr>
          </a:p>
        </p:txBody>
      </p:sp>
    </p:spTree>
    <p:extLst>
      <p:ext uri="{BB962C8B-B14F-4D97-AF65-F5344CB8AC3E}">
        <p14:creationId xmlns:p14="http://schemas.microsoft.com/office/powerpoint/2010/main" val="299454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een check mark indicating D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09" y="0"/>
            <a:ext cx="2267909" cy="3664014"/>
          </a:xfrm>
          <a:prstGeom prst="rect">
            <a:avLst/>
          </a:prstGeom>
        </p:spPr>
      </p:pic>
      <p:sp>
        <p:nvSpPr>
          <p:cNvPr id="3" name="Content Placeholder 2"/>
          <p:cNvSpPr>
            <a:spLocks noGrp="1"/>
          </p:cNvSpPr>
          <p:nvPr>
            <p:ph idx="1"/>
          </p:nvPr>
        </p:nvSpPr>
        <p:spPr>
          <a:xfrm>
            <a:off x="2383822" y="1396265"/>
            <a:ext cx="9661449" cy="4774743"/>
          </a:xfrm>
        </p:spPr>
        <p:txBody>
          <a:bodyPr>
            <a:normAutofit/>
          </a:bodyPr>
          <a:lstStyle/>
          <a:p>
            <a:pPr marL="341313" indent="-341313">
              <a:spcBef>
                <a:spcPts val="0"/>
              </a:spcBef>
              <a:spcAft>
                <a:spcPts val="1200"/>
              </a:spcAft>
              <a:buClr>
                <a:srgbClr val="0450AC"/>
              </a:buClr>
              <a:buSzPct val="70000"/>
            </a:pPr>
            <a:r>
              <a:rPr lang="en-US" sz="4400" b="1" dirty="0">
                <a:solidFill>
                  <a:schemeClr val="tx1">
                    <a:lumMod val="75000"/>
                    <a:lumOff val="25000"/>
                  </a:schemeClr>
                </a:solidFill>
              </a:rPr>
              <a:t>DO</a:t>
            </a:r>
            <a:r>
              <a:rPr lang="en-US" sz="2400" b="1" dirty="0">
                <a:solidFill>
                  <a:srgbClr val="0450AC"/>
                </a:solidFill>
              </a:rPr>
              <a:t> </a:t>
            </a:r>
            <a:r>
              <a:rPr lang="en-US" b="1" dirty="0">
                <a:solidFill>
                  <a:srgbClr val="0450AC"/>
                </a:solidFill>
              </a:rPr>
              <a:t>support the person’s breathing by administering oxygen or performing rescue breathing. </a:t>
            </a:r>
            <a:endParaRPr lang="en-US" sz="4000" b="1" dirty="0">
              <a:solidFill>
                <a:srgbClr val="0450AC"/>
              </a:solidFill>
            </a:endParaRPr>
          </a:p>
          <a:p>
            <a:pPr marL="341313" indent="-341313">
              <a:spcBef>
                <a:spcPts val="0"/>
              </a:spcBef>
              <a:spcAft>
                <a:spcPts val="1200"/>
              </a:spcAft>
              <a:buClr>
                <a:srgbClr val="0450AC"/>
              </a:buClr>
              <a:buSzPct val="70000"/>
            </a:pPr>
            <a:r>
              <a:rPr lang="en-US" sz="4400" b="1" dirty="0">
                <a:solidFill>
                  <a:schemeClr val="tx1">
                    <a:lumMod val="75000"/>
                    <a:lumOff val="25000"/>
                  </a:schemeClr>
                </a:solidFill>
              </a:rPr>
              <a:t>DO</a:t>
            </a:r>
            <a:r>
              <a:rPr lang="en-US" sz="4000" b="1" dirty="0">
                <a:solidFill>
                  <a:srgbClr val="0450AC"/>
                </a:solidFill>
              </a:rPr>
              <a:t> </a:t>
            </a:r>
            <a:r>
              <a:rPr lang="en-US" b="1" dirty="0">
                <a:solidFill>
                  <a:srgbClr val="0450AC"/>
                </a:solidFill>
              </a:rPr>
              <a:t>administer naloxone. </a:t>
            </a:r>
          </a:p>
          <a:p>
            <a:pPr marL="341313" indent="-341313">
              <a:spcBef>
                <a:spcPts val="0"/>
              </a:spcBef>
              <a:spcAft>
                <a:spcPts val="1200"/>
              </a:spcAft>
              <a:buClr>
                <a:srgbClr val="0450AC"/>
              </a:buClr>
              <a:buSzPct val="70000"/>
            </a:pPr>
            <a:r>
              <a:rPr lang="en-US" sz="4400" b="1" dirty="0">
                <a:solidFill>
                  <a:schemeClr val="tx1">
                    <a:lumMod val="75000"/>
                    <a:lumOff val="25000"/>
                  </a:schemeClr>
                </a:solidFill>
              </a:rPr>
              <a:t>DO</a:t>
            </a:r>
            <a:r>
              <a:rPr lang="en-US" sz="6000" b="1" dirty="0">
                <a:solidFill>
                  <a:srgbClr val="0450AC"/>
                </a:solidFill>
              </a:rPr>
              <a:t> </a:t>
            </a:r>
            <a:r>
              <a:rPr lang="en-US" b="1" dirty="0">
                <a:solidFill>
                  <a:srgbClr val="0450AC"/>
                </a:solidFill>
              </a:rPr>
              <a:t>put the person in the “recovery position” on the side, if he or she is breathing independently. </a:t>
            </a:r>
          </a:p>
          <a:p>
            <a:pPr marL="341313" indent="-341313">
              <a:spcBef>
                <a:spcPts val="0"/>
              </a:spcBef>
              <a:spcAft>
                <a:spcPts val="1200"/>
              </a:spcAft>
              <a:buClr>
                <a:srgbClr val="0450AC"/>
              </a:buClr>
              <a:buSzPct val="70000"/>
            </a:pPr>
            <a:r>
              <a:rPr lang="en-US" sz="4400" b="1" dirty="0">
                <a:solidFill>
                  <a:schemeClr val="tx1">
                    <a:lumMod val="75000"/>
                    <a:lumOff val="25000"/>
                  </a:schemeClr>
                </a:solidFill>
              </a:rPr>
              <a:t>DO</a:t>
            </a:r>
            <a:r>
              <a:rPr lang="en-US" sz="2400" b="1" dirty="0">
                <a:solidFill>
                  <a:srgbClr val="0450AC"/>
                </a:solidFill>
              </a:rPr>
              <a:t> </a:t>
            </a:r>
            <a:r>
              <a:rPr lang="en-US" b="1" dirty="0">
                <a:solidFill>
                  <a:srgbClr val="0450AC"/>
                </a:solidFill>
              </a:rPr>
              <a:t>stay with the person and keep him/her warm. </a:t>
            </a:r>
            <a:endParaRPr lang="en-US" sz="3600" b="1" dirty="0">
              <a:solidFill>
                <a:srgbClr val="0450AC"/>
              </a:solidFill>
            </a:endParaRPr>
          </a:p>
        </p:txBody>
      </p:sp>
      <p:sp>
        <p:nvSpPr>
          <p:cNvPr id="4" name="TextBox 3"/>
          <p:cNvSpPr txBox="1"/>
          <p:nvPr/>
        </p:nvSpPr>
        <p:spPr>
          <a:xfrm>
            <a:off x="0" y="6488668"/>
            <a:ext cx="2658869" cy="369332"/>
          </a:xfrm>
          <a:prstGeom prst="rect">
            <a:avLst/>
          </a:prstGeom>
          <a:noFill/>
        </p:spPr>
        <p:txBody>
          <a:bodyPr wrap="none" rtlCol="0">
            <a:spAutoFit/>
          </a:bodyPr>
          <a:lstStyle/>
          <a:p>
            <a:r>
              <a:rPr lang="en-US" dirty="0"/>
              <a:t>SOURCE: SAMHSA. (2018</a:t>
            </a:r>
            <a:r>
              <a:rPr lang="en-US" dirty="0" smtClean="0"/>
              <a:t>)</a:t>
            </a:r>
            <a:endParaRPr lang="en-US" dirty="0"/>
          </a:p>
        </p:txBody>
      </p:sp>
      <p:pic>
        <p:nvPicPr>
          <p:cNvPr id="6" name="Picture 5">
            <a:extLst>
              <a:ext uri="{FF2B5EF4-FFF2-40B4-BE49-F238E27FC236}">
                <a16:creationId xmlns:a16="http://schemas.microsoft.com/office/drawing/2014/main" id="{BCFA695F-4E09-C34B-BD6A-9730741BA21E}"/>
              </a:ext>
            </a:extLst>
          </p:cNvPr>
          <p:cNvPicPr>
            <a:picLocks noChangeAspect="1"/>
          </p:cNvPicPr>
          <p:nvPr/>
        </p:nvPicPr>
        <p:blipFill>
          <a:blip r:embed="rId4" cstate="print">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990561" y="6412009"/>
            <a:ext cx="2054710" cy="365760"/>
          </a:xfrm>
          <a:prstGeom prst="rect">
            <a:avLst/>
          </a:prstGeom>
        </p:spPr>
      </p:pic>
    </p:spTree>
    <p:extLst>
      <p:ext uri="{BB962C8B-B14F-4D97-AF65-F5344CB8AC3E}">
        <p14:creationId xmlns:p14="http://schemas.microsoft.com/office/powerpoint/2010/main" val="961835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3496</TotalTime>
  <Words>2878</Words>
  <Application>Microsoft Office PowerPoint</Application>
  <PresentationFormat>Widescreen</PresentationFormat>
  <Paragraphs>213</Paragraphs>
  <Slides>13</Slides>
  <Notes>13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ＭＳ Ｐゴシック</vt:lpstr>
      <vt:lpstr>Arial</vt:lpstr>
      <vt:lpstr>Arial Unicode MS</vt:lpstr>
      <vt:lpstr>Calibri</vt:lpstr>
      <vt:lpstr>Calibri Light</vt:lpstr>
      <vt:lpstr>Office Theme</vt:lpstr>
      <vt:lpstr>2_Office Theme</vt:lpstr>
      <vt:lpstr>6_Office Theme</vt:lpstr>
      <vt:lpstr>8_Office Theme</vt:lpstr>
      <vt:lpstr>17_Office Theme</vt:lpstr>
      <vt:lpstr>Part 3: Prevention of  Opioid Overdose</vt:lpstr>
      <vt:lpstr>Opioid Overdose Definition - World Health Organization</vt:lpstr>
      <vt:lpstr>Drug Overdose Deaths</vt:lpstr>
      <vt:lpstr>PowerPoint Presentation</vt:lpstr>
      <vt:lpstr>In 2017, 198 people died per day from drug overdoses- 10.2% increase from 2016</vt:lpstr>
      <vt:lpstr>Review of Scientific Prevention Literature re: Opioid Crisis</vt:lpstr>
      <vt:lpstr>- Naloxone Distribution - 911 Good Samaritan Laws </vt:lpstr>
      <vt:lpstr>Naloxone</vt:lpstr>
      <vt:lpstr>PowerPoint Presentation</vt:lpstr>
      <vt:lpstr>PowerPoint Presentation</vt:lpstr>
      <vt:lpstr>Good Samaritan Laws</vt:lpstr>
      <vt:lpstr>Adoption of Naloxone Access and Overdose  Good Samaritan Laws Over Time</vt:lpstr>
      <vt:lpstr>Resources for Continued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Roget</dc:creator>
  <cp:lastModifiedBy>Beth A Rutkowski</cp:lastModifiedBy>
  <cp:revision>144</cp:revision>
  <dcterms:created xsi:type="dcterms:W3CDTF">2018-12-10T21:53:03Z</dcterms:created>
  <dcterms:modified xsi:type="dcterms:W3CDTF">2019-05-13T16:25:23Z</dcterms:modified>
</cp:coreProperties>
</file>