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1" r:id="rId6"/>
    <p:sldId id="266" r:id="rId7"/>
    <p:sldId id="259" r:id="rId8"/>
    <p:sldId id="257" r:id="rId9"/>
    <p:sldId id="256" r:id="rId10"/>
    <p:sldId id="260" r:id="rId11"/>
    <p:sldId id="261" r:id="rId12"/>
    <p:sldId id="262" r:id="rId13"/>
    <p:sldId id="267" r:id="rId14"/>
    <p:sldId id="268" r:id="rId15"/>
    <p:sldId id="269"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West" initials="KW" lastIdx="1" clrIdx="0">
    <p:extLst>
      <p:ext uri="{19B8F6BF-5375-455C-9EA6-DF929625EA0E}">
        <p15:presenceInfo xmlns:p15="http://schemas.microsoft.com/office/powerpoint/2012/main" userId="S::kwest@ahpnet.com::1f70987e-2545-4398-9010-104604dc1b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A298"/>
    <a:srgbClr val="C54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033C5-3E50-4F91-B04E-7A4D0602CDD3}" v="5" dt="2019-10-26T18:37:54.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2" autoAdjust="0"/>
    <p:restoredTop sz="94660"/>
  </p:normalViewPr>
  <p:slideViewPr>
    <p:cSldViewPr snapToGrid="0">
      <p:cViewPr varScale="1">
        <p:scale>
          <a:sx n="58" d="100"/>
          <a:sy n="58" d="100"/>
        </p:scale>
        <p:origin x="828" y="78"/>
      </p:cViewPr>
      <p:guideLst/>
    </p:cSldViewPr>
  </p:slideViewPr>
  <p:notesTextViewPr>
    <p:cViewPr>
      <p:scale>
        <a:sx n="1" d="1"/>
        <a:sy n="1" d="1"/>
      </p:scale>
      <p:origin x="0" y="0"/>
    </p:cViewPr>
  </p:notesTextViewPr>
  <p:sorterViewPr>
    <p:cViewPr>
      <p:scale>
        <a:sx n="100" d="100"/>
        <a:sy n="100" d="100"/>
      </p:scale>
      <p:origin x="0" y="-28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West" userId="1f70987e-2545-4398-9010-104604dc1bfb" providerId="ADAL" clId="{709F257C-D289-408E-A6D5-2CFC35ABB0BA}"/>
    <pc:docChg chg="modSld">
      <pc:chgData name="Kathleen West" userId="1f70987e-2545-4398-9010-104604dc1bfb" providerId="ADAL" clId="{709F257C-D289-408E-A6D5-2CFC35ABB0BA}" dt="2019-10-26T18:37:04.220" v="32" actId="20577"/>
      <pc:docMkLst>
        <pc:docMk/>
      </pc:docMkLst>
      <pc:sldChg chg="modSp">
        <pc:chgData name="Kathleen West" userId="1f70987e-2545-4398-9010-104604dc1bfb" providerId="ADAL" clId="{709F257C-D289-408E-A6D5-2CFC35ABB0BA}" dt="2019-10-26T18:37:04.220" v="32" actId="20577"/>
        <pc:sldMkLst>
          <pc:docMk/>
          <pc:sldMk cId="2365128376" sldId="262"/>
        </pc:sldMkLst>
        <pc:spChg chg="mod">
          <ac:chgData name="Kathleen West" userId="1f70987e-2545-4398-9010-104604dc1bfb" providerId="ADAL" clId="{709F257C-D289-408E-A6D5-2CFC35ABB0BA}" dt="2019-10-26T18:37:04.220" v="32" actId="20577"/>
          <ac:spMkLst>
            <pc:docMk/>
            <pc:sldMk cId="2365128376" sldId="262"/>
            <ac:spMk id="2" creationId="{DF355888-1EDC-4205-94E0-37687D7C8D39}"/>
          </ac:spMkLst>
        </pc:spChg>
        <pc:spChg chg="mod">
          <ac:chgData name="Kathleen West" userId="1f70987e-2545-4398-9010-104604dc1bfb" providerId="ADAL" clId="{709F257C-D289-408E-A6D5-2CFC35ABB0BA}" dt="2019-10-26T18:33:49.477" v="2" actId="12"/>
          <ac:spMkLst>
            <pc:docMk/>
            <pc:sldMk cId="2365128376" sldId="262"/>
            <ac:spMk id="5" creationId="{3B37D5CF-87AB-4FF2-9648-092CA4150E32}"/>
          </ac:spMkLst>
        </pc:spChg>
        <pc:spChg chg="mod">
          <ac:chgData name="Kathleen West" userId="1f70987e-2545-4398-9010-104604dc1bfb" providerId="ADAL" clId="{709F257C-D289-408E-A6D5-2CFC35ABB0BA}" dt="2019-10-26T18:35:48.935" v="25" actId="1076"/>
          <ac:spMkLst>
            <pc:docMk/>
            <pc:sldMk cId="2365128376" sldId="262"/>
            <ac:spMk id="6" creationId="{B9D1356E-792F-4456-A56B-8CCF9B3A7E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D35E1-39DE-4E19-8EA8-342181AE52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EE43220-AC17-4FDB-AC3B-BD650EF86183}">
      <dgm:prSet custT="1"/>
      <dgm:spPr/>
      <dgm:t>
        <a:bodyPr/>
        <a:lstStyle/>
        <a:p>
          <a:r>
            <a:rPr lang="en-US" sz="2200" b="1" dirty="0"/>
            <a:t>Objective 1</a:t>
          </a:r>
          <a:r>
            <a:rPr lang="en-US" sz="2200" dirty="0"/>
            <a:t>    Support infrastructure and personnel development for the purpose of expanding access to buprenorphine, naltrexone, and naltrexone injectables at NTPs </a:t>
          </a:r>
          <a:r>
            <a:rPr lang="en-US" sz="2000" dirty="0"/>
            <a:t>(that are </a:t>
          </a:r>
          <a:r>
            <a:rPr lang="en-US" sz="2000" i="1" dirty="0"/>
            <a:t>not</a:t>
          </a:r>
          <a:r>
            <a:rPr lang="en-US" sz="2000" dirty="0"/>
            <a:t> site locations for the Hub and Spoke System)</a:t>
          </a:r>
        </a:p>
      </dgm:t>
    </dgm:pt>
    <dgm:pt modelId="{71236949-58FB-46CC-993E-11BA7FEFE639}" type="parTrans" cxnId="{2249EAF8-3334-4535-B993-C2F0925F4EDB}">
      <dgm:prSet/>
      <dgm:spPr/>
      <dgm:t>
        <a:bodyPr/>
        <a:lstStyle/>
        <a:p>
          <a:endParaRPr lang="en-US"/>
        </a:p>
      </dgm:t>
    </dgm:pt>
    <dgm:pt modelId="{AC7CD5ED-93EB-431E-A0DD-549E95ABB5B4}" type="sibTrans" cxnId="{2249EAF8-3334-4535-B993-C2F0925F4EDB}">
      <dgm:prSet/>
      <dgm:spPr/>
      <dgm:t>
        <a:bodyPr/>
        <a:lstStyle/>
        <a:p>
          <a:endParaRPr lang="en-US"/>
        </a:p>
      </dgm:t>
    </dgm:pt>
    <dgm:pt modelId="{774DAE9A-EB06-44BB-80C5-240034D21B1E}">
      <dgm:prSet/>
      <dgm:spPr>
        <a:solidFill>
          <a:srgbClr val="C54DAB"/>
        </a:solidFill>
      </dgm:spPr>
      <dgm:t>
        <a:bodyPr/>
        <a:lstStyle/>
        <a:p>
          <a:r>
            <a:rPr lang="en-US" b="1" dirty="0"/>
            <a:t>Objective 2</a:t>
          </a:r>
          <a:r>
            <a:rPr lang="en-US" dirty="0"/>
            <a:t>    Support collaboration, network building, and technology and knowledge transfer among California’s NTPs on a county, regional, and statewide basis</a:t>
          </a:r>
        </a:p>
      </dgm:t>
    </dgm:pt>
    <dgm:pt modelId="{5F70AFD7-5514-4B61-9880-9BE0AFDE2376}" type="parTrans" cxnId="{9CFAAD81-37C0-43D1-BF30-10022ADF653D}">
      <dgm:prSet/>
      <dgm:spPr/>
      <dgm:t>
        <a:bodyPr/>
        <a:lstStyle/>
        <a:p>
          <a:endParaRPr lang="en-US"/>
        </a:p>
      </dgm:t>
    </dgm:pt>
    <dgm:pt modelId="{FD2CCEF1-54BF-4CC6-B44B-1F642A2B6796}" type="sibTrans" cxnId="{9CFAAD81-37C0-43D1-BF30-10022ADF653D}">
      <dgm:prSet/>
      <dgm:spPr/>
      <dgm:t>
        <a:bodyPr/>
        <a:lstStyle/>
        <a:p>
          <a:endParaRPr lang="en-US"/>
        </a:p>
      </dgm:t>
    </dgm:pt>
    <dgm:pt modelId="{5209B5A4-1F7D-4EA4-BA67-65E645CFF88F}">
      <dgm:prSet/>
      <dgm:spPr>
        <a:solidFill>
          <a:srgbClr val="52A298"/>
        </a:solidFill>
      </dgm:spPr>
      <dgm:t>
        <a:bodyPr/>
        <a:lstStyle/>
        <a:p>
          <a:r>
            <a:rPr lang="en-US" b="1" dirty="0"/>
            <a:t>Objective 3</a:t>
          </a:r>
          <a:r>
            <a:rPr lang="en-US" dirty="0"/>
            <a:t>    Support expansion of referral patterns and pathways from hospitals, EDs, correctional facilities, including jails and prisons, treatment court teams and other referring agencies through education of referring personnel about the availability of </a:t>
          </a:r>
          <a:r>
            <a:rPr lang="en-US" b="1" i="1" dirty="0"/>
            <a:t>all</a:t>
          </a:r>
          <a:r>
            <a:rPr lang="en-US" b="1" dirty="0"/>
            <a:t> types of MAT at NTPs</a:t>
          </a:r>
          <a:endParaRPr lang="en-US" dirty="0"/>
        </a:p>
      </dgm:t>
    </dgm:pt>
    <dgm:pt modelId="{1B4E31AD-4E5E-43FA-822B-FFEB19177791}" type="parTrans" cxnId="{C10AC540-0161-42FA-8C13-A62AA0FDCE07}">
      <dgm:prSet/>
      <dgm:spPr/>
      <dgm:t>
        <a:bodyPr/>
        <a:lstStyle/>
        <a:p>
          <a:endParaRPr lang="en-US"/>
        </a:p>
      </dgm:t>
    </dgm:pt>
    <dgm:pt modelId="{94A73C03-74F2-4192-B5E2-1AC38E024AC4}" type="sibTrans" cxnId="{C10AC540-0161-42FA-8C13-A62AA0FDCE07}">
      <dgm:prSet/>
      <dgm:spPr/>
      <dgm:t>
        <a:bodyPr/>
        <a:lstStyle/>
        <a:p>
          <a:endParaRPr lang="en-US"/>
        </a:p>
      </dgm:t>
    </dgm:pt>
    <dgm:pt modelId="{7DFE4C75-8E5B-4DEF-ACA7-6998F7988EE2}" type="pres">
      <dgm:prSet presAssocID="{840D35E1-39DE-4E19-8EA8-342181AE52CD}" presName="linear" presStyleCnt="0">
        <dgm:presLayoutVars>
          <dgm:animLvl val="lvl"/>
          <dgm:resizeHandles val="exact"/>
        </dgm:presLayoutVars>
      </dgm:prSet>
      <dgm:spPr/>
    </dgm:pt>
    <dgm:pt modelId="{31A02165-639A-49DB-B7CB-812332DF5F75}" type="pres">
      <dgm:prSet presAssocID="{3EE43220-AC17-4FDB-AC3B-BD650EF86183}" presName="parentText" presStyleLbl="node1" presStyleIdx="0" presStyleCnt="3">
        <dgm:presLayoutVars>
          <dgm:chMax val="0"/>
          <dgm:bulletEnabled val="1"/>
        </dgm:presLayoutVars>
      </dgm:prSet>
      <dgm:spPr/>
    </dgm:pt>
    <dgm:pt modelId="{67EB3E49-5B2E-4389-97F6-AAE3C60AD23E}" type="pres">
      <dgm:prSet presAssocID="{AC7CD5ED-93EB-431E-A0DD-549E95ABB5B4}" presName="spacer" presStyleCnt="0"/>
      <dgm:spPr/>
    </dgm:pt>
    <dgm:pt modelId="{54703D4B-AB6F-4567-9E34-247E2CFB209C}" type="pres">
      <dgm:prSet presAssocID="{774DAE9A-EB06-44BB-80C5-240034D21B1E}" presName="parentText" presStyleLbl="node1" presStyleIdx="1" presStyleCnt="3">
        <dgm:presLayoutVars>
          <dgm:chMax val="0"/>
          <dgm:bulletEnabled val="1"/>
        </dgm:presLayoutVars>
      </dgm:prSet>
      <dgm:spPr/>
    </dgm:pt>
    <dgm:pt modelId="{956D2F36-C9B9-49F2-8A21-4996DBB7C934}" type="pres">
      <dgm:prSet presAssocID="{FD2CCEF1-54BF-4CC6-B44B-1F642A2B6796}" presName="spacer" presStyleCnt="0"/>
      <dgm:spPr/>
    </dgm:pt>
    <dgm:pt modelId="{1B975A86-AB49-40B1-927E-72F1F0415B47}" type="pres">
      <dgm:prSet presAssocID="{5209B5A4-1F7D-4EA4-BA67-65E645CFF88F}" presName="parentText" presStyleLbl="node1" presStyleIdx="2" presStyleCnt="3" custScaleY="120040">
        <dgm:presLayoutVars>
          <dgm:chMax val="0"/>
          <dgm:bulletEnabled val="1"/>
        </dgm:presLayoutVars>
      </dgm:prSet>
      <dgm:spPr/>
    </dgm:pt>
  </dgm:ptLst>
  <dgm:cxnLst>
    <dgm:cxn modelId="{C10AC540-0161-42FA-8C13-A62AA0FDCE07}" srcId="{840D35E1-39DE-4E19-8EA8-342181AE52CD}" destId="{5209B5A4-1F7D-4EA4-BA67-65E645CFF88F}" srcOrd="2" destOrd="0" parTransId="{1B4E31AD-4E5E-43FA-822B-FFEB19177791}" sibTransId="{94A73C03-74F2-4192-B5E2-1AC38E024AC4}"/>
    <dgm:cxn modelId="{9CFAAD81-37C0-43D1-BF30-10022ADF653D}" srcId="{840D35E1-39DE-4E19-8EA8-342181AE52CD}" destId="{774DAE9A-EB06-44BB-80C5-240034D21B1E}" srcOrd="1" destOrd="0" parTransId="{5F70AFD7-5514-4B61-9880-9BE0AFDE2376}" sibTransId="{FD2CCEF1-54BF-4CC6-B44B-1F642A2B6796}"/>
    <dgm:cxn modelId="{7D9DDF90-53A5-461E-A9C3-A5C348E80E52}" type="presOf" srcId="{774DAE9A-EB06-44BB-80C5-240034D21B1E}" destId="{54703D4B-AB6F-4567-9E34-247E2CFB209C}" srcOrd="0" destOrd="0" presId="urn:microsoft.com/office/officeart/2005/8/layout/vList2"/>
    <dgm:cxn modelId="{6E633891-5B11-49E7-B714-19259EF710F0}" type="presOf" srcId="{3EE43220-AC17-4FDB-AC3B-BD650EF86183}" destId="{31A02165-639A-49DB-B7CB-812332DF5F75}" srcOrd="0" destOrd="0" presId="urn:microsoft.com/office/officeart/2005/8/layout/vList2"/>
    <dgm:cxn modelId="{7908B4B5-DB72-431A-8DD7-20E1ADC4773A}" type="presOf" srcId="{840D35E1-39DE-4E19-8EA8-342181AE52CD}" destId="{7DFE4C75-8E5B-4DEF-ACA7-6998F7988EE2}" srcOrd="0" destOrd="0" presId="urn:microsoft.com/office/officeart/2005/8/layout/vList2"/>
    <dgm:cxn modelId="{34EF6EC9-295B-4EFC-A915-B630806AD8A8}" type="presOf" srcId="{5209B5A4-1F7D-4EA4-BA67-65E645CFF88F}" destId="{1B975A86-AB49-40B1-927E-72F1F0415B47}" srcOrd="0" destOrd="0" presId="urn:microsoft.com/office/officeart/2005/8/layout/vList2"/>
    <dgm:cxn modelId="{2249EAF8-3334-4535-B993-C2F0925F4EDB}" srcId="{840D35E1-39DE-4E19-8EA8-342181AE52CD}" destId="{3EE43220-AC17-4FDB-AC3B-BD650EF86183}" srcOrd="0" destOrd="0" parTransId="{71236949-58FB-46CC-993E-11BA7FEFE639}" sibTransId="{AC7CD5ED-93EB-431E-A0DD-549E95ABB5B4}"/>
    <dgm:cxn modelId="{0B8C8479-E8AD-4DAA-B473-D6765016E47E}" type="presParOf" srcId="{7DFE4C75-8E5B-4DEF-ACA7-6998F7988EE2}" destId="{31A02165-639A-49DB-B7CB-812332DF5F75}" srcOrd="0" destOrd="0" presId="urn:microsoft.com/office/officeart/2005/8/layout/vList2"/>
    <dgm:cxn modelId="{648D7230-8C04-4E69-B1B3-799DD46390AC}" type="presParOf" srcId="{7DFE4C75-8E5B-4DEF-ACA7-6998F7988EE2}" destId="{67EB3E49-5B2E-4389-97F6-AAE3C60AD23E}" srcOrd="1" destOrd="0" presId="urn:microsoft.com/office/officeart/2005/8/layout/vList2"/>
    <dgm:cxn modelId="{79B83792-3223-4B25-AC17-E57413E748C5}" type="presParOf" srcId="{7DFE4C75-8E5B-4DEF-ACA7-6998F7988EE2}" destId="{54703D4B-AB6F-4567-9E34-247E2CFB209C}" srcOrd="2" destOrd="0" presId="urn:microsoft.com/office/officeart/2005/8/layout/vList2"/>
    <dgm:cxn modelId="{EC2B1F3A-A852-4F2D-B22D-C24608276B77}" type="presParOf" srcId="{7DFE4C75-8E5B-4DEF-ACA7-6998F7988EE2}" destId="{956D2F36-C9B9-49F2-8A21-4996DBB7C934}" srcOrd="3" destOrd="0" presId="urn:microsoft.com/office/officeart/2005/8/layout/vList2"/>
    <dgm:cxn modelId="{62B2F30A-FE60-440D-89E5-2DBC959FDFE8}" type="presParOf" srcId="{7DFE4C75-8E5B-4DEF-ACA7-6998F7988EE2}" destId="{1B975A86-AB49-40B1-927E-72F1F0415B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C5995-6D66-4F82-8484-B4C39E0066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FFB4442-622E-499A-A56D-A4080A88E11A}">
      <dgm:prSet phldrT="[Text]"/>
      <dgm:spPr/>
      <dgm:t>
        <a:bodyPr/>
        <a:lstStyle/>
        <a:p>
          <a:pPr algn="ctr"/>
          <a:r>
            <a:rPr lang="en-US" dirty="0"/>
            <a:t>DHCS </a:t>
          </a:r>
        </a:p>
      </dgm:t>
    </dgm:pt>
    <dgm:pt modelId="{5045050A-7EBA-4899-B50E-68A9214D4928}" type="parTrans" cxnId="{97250719-11FD-4A33-ADB7-1C1C14A90F3A}">
      <dgm:prSet/>
      <dgm:spPr/>
      <dgm:t>
        <a:bodyPr/>
        <a:lstStyle/>
        <a:p>
          <a:pPr algn="ctr"/>
          <a:endParaRPr lang="en-US"/>
        </a:p>
      </dgm:t>
    </dgm:pt>
    <dgm:pt modelId="{7B940153-0316-4D20-82A9-9987EC63098A}" type="sibTrans" cxnId="{97250719-11FD-4A33-ADB7-1C1C14A90F3A}">
      <dgm:prSet/>
      <dgm:spPr/>
      <dgm:t>
        <a:bodyPr/>
        <a:lstStyle/>
        <a:p>
          <a:pPr algn="ctr"/>
          <a:endParaRPr lang="en-US"/>
        </a:p>
      </dgm:t>
    </dgm:pt>
    <dgm:pt modelId="{6CC41E62-97DE-436B-886D-69C6BBBA01EF}" type="asst">
      <dgm:prSet phldrT="[Text]"/>
      <dgm:spPr/>
      <dgm:t>
        <a:bodyPr/>
        <a:lstStyle/>
        <a:p>
          <a:pPr algn="ctr"/>
          <a:r>
            <a:rPr lang="en-US" dirty="0"/>
            <a:t>Advocates for Human Potential</a:t>
          </a:r>
        </a:p>
        <a:p>
          <a:pPr algn="ctr"/>
          <a:r>
            <a:rPr lang="en-US" dirty="0"/>
            <a:t> (AHP) </a:t>
          </a:r>
        </a:p>
      </dgm:t>
    </dgm:pt>
    <dgm:pt modelId="{0E9D9BF2-0260-4449-A12C-3C0A8F9A5EBB}" type="parTrans" cxnId="{15E5667B-C0D8-43FB-92B2-3D689EF65D63}">
      <dgm:prSet/>
      <dgm:spPr/>
      <dgm:t>
        <a:bodyPr/>
        <a:lstStyle/>
        <a:p>
          <a:pPr algn="ctr"/>
          <a:endParaRPr lang="en-US"/>
        </a:p>
      </dgm:t>
    </dgm:pt>
    <dgm:pt modelId="{F10EE9F6-55C2-4991-BAD5-E603990FA54A}" type="sibTrans" cxnId="{15E5667B-C0D8-43FB-92B2-3D689EF65D63}">
      <dgm:prSet/>
      <dgm:spPr/>
      <dgm:t>
        <a:bodyPr/>
        <a:lstStyle/>
        <a:p>
          <a:pPr algn="ctr"/>
          <a:endParaRPr lang="en-US"/>
        </a:p>
      </dgm:t>
    </dgm:pt>
    <dgm:pt modelId="{7532B49D-9213-4907-87CA-9233940F2BFB}">
      <dgm:prSet phldrT="[Text]"/>
      <dgm:spPr/>
      <dgm:t>
        <a:bodyPr/>
        <a:lstStyle/>
        <a:p>
          <a:pPr algn="ctr"/>
          <a:r>
            <a:rPr lang="en-US" b="1" dirty="0"/>
            <a:t>13 NTP Subgrantees : YOU!!</a:t>
          </a:r>
        </a:p>
      </dgm:t>
    </dgm:pt>
    <dgm:pt modelId="{9F4E3673-B812-4630-B485-CBCCA1B28BA4}" type="parTrans" cxnId="{92E47A48-44F3-4058-A9A6-1D9206DCD329}">
      <dgm:prSet/>
      <dgm:spPr/>
      <dgm:t>
        <a:bodyPr/>
        <a:lstStyle/>
        <a:p>
          <a:pPr algn="ctr"/>
          <a:endParaRPr lang="en-US"/>
        </a:p>
      </dgm:t>
    </dgm:pt>
    <dgm:pt modelId="{4549185F-0C8D-4758-8783-AFEBE4E103F8}" type="sibTrans" cxnId="{92E47A48-44F3-4058-A9A6-1D9206DCD329}">
      <dgm:prSet/>
      <dgm:spPr/>
      <dgm:t>
        <a:bodyPr/>
        <a:lstStyle/>
        <a:p>
          <a:pPr algn="ctr"/>
          <a:endParaRPr lang="en-US"/>
        </a:p>
      </dgm:t>
    </dgm:pt>
    <dgm:pt modelId="{CFCF0E54-AAA2-4006-B014-20D155917A7C}">
      <dgm:prSet phldrT="[Text]"/>
      <dgm:spPr/>
      <dgm:t>
        <a:bodyPr/>
        <a:lstStyle/>
        <a:p>
          <a:pPr algn="ctr"/>
          <a:r>
            <a:rPr lang="en-US" dirty="0"/>
            <a:t>UCLA-ISAP</a:t>
          </a:r>
        </a:p>
      </dgm:t>
    </dgm:pt>
    <dgm:pt modelId="{A77C7996-7F19-4302-8BC6-47DB053FE490}" type="parTrans" cxnId="{90583C83-02A8-4D08-96DE-CCC3C38E6E33}">
      <dgm:prSet/>
      <dgm:spPr/>
      <dgm:t>
        <a:bodyPr/>
        <a:lstStyle/>
        <a:p>
          <a:pPr algn="ctr"/>
          <a:endParaRPr lang="en-US"/>
        </a:p>
      </dgm:t>
    </dgm:pt>
    <dgm:pt modelId="{C77F1812-21F0-4B0C-B37A-34DB1F3FDA6F}" type="sibTrans" cxnId="{90583C83-02A8-4D08-96DE-CCC3C38E6E33}">
      <dgm:prSet/>
      <dgm:spPr/>
      <dgm:t>
        <a:bodyPr/>
        <a:lstStyle/>
        <a:p>
          <a:pPr algn="ctr"/>
          <a:endParaRPr lang="en-US"/>
        </a:p>
      </dgm:t>
    </dgm:pt>
    <dgm:pt modelId="{D541B2B8-A86A-4F00-A1D3-A44FEA872E1F}" type="pres">
      <dgm:prSet presAssocID="{1FAC5995-6D66-4F82-8484-B4C39E006678}" presName="hierChild1" presStyleCnt="0">
        <dgm:presLayoutVars>
          <dgm:orgChart val="1"/>
          <dgm:chPref val="1"/>
          <dgm:dir/>
          <dgm:animOne val="branch"/>
          <dgm:animLvl val="lvl"/>
          <dgm:resizeHandles/>
        </dgm:presLayoutVars>
      </dgm:prSet>
      <dgm:spPr/>
    </dgm:pt>
    <dgm:pt modelId="{3A7F42B7-2947-4257-B2B1-266CF5F5614F}" type="pres">
      <dgm:prSet presAssocID="{FFFB4442-622E-499A-A56D-A4080A88E11A}" presName="hierRoot1" presStyleCnt="0">
        <dgm:presLayoutVars>
          <dgm:hierBranch val="init"/>
        </dgm:presLayoutVars>
      </dgm:prSet>
      <dgm:spPr/>
    </dgm:pt>
    <dgm:pt modelId="{4A642250-6D1E-4EFD-8D72-0EFA189DF191}" type="pres">
      <dgm:prSet presAssocID="{FFFB4442-622E-499A-A56D-A4080A88E11A}" presName="rootComposite1" presStyleCnt="0"/>
      <dgm:spPr/>
    </dgm:pt>
    <dgm:pt modelId="{21108056-A7C5-4AB1-84A7-FE28ED754E69}" type="pres">
      <dgm:prSet presAssocID="{FFFB4442-622E-499A-A56D-A4080A88E11A}" presName="rootText1" presStyleLbl="node0" presStyleIdx="0" presStyleCnt="1" custScaleX="176248" custScaleY="176595">
        <dgm:presLayoutVars>
          <dgm:chPref val="3"/>
        </dgm:presLayoutVars>
      </dgm:prSet>
      <dgm:spPr/>
    </dgm:pt>
    <dgm:pt modelId="{9594233F-7B43-483F-A1B2-6DC099FB7F6A}" type="pres">
      <dgm:prSet presAssocID="{FFFB4442-622E-499A-A56D-A4080A88E11A}" presName="rootConnector1" presStyleLbl="node1" presStyleIdx="0" presStyleCnt="0"/>
      <dgm:spPr/>
    </dgm:pt>
    <dgm:pt modelId="{15771558-F4A0-43DD-AD5E-D9250ED1213D}" type="pres">
      <dgm:prSet presAssocID="{FFFB4442-622E-499A-A56D-A4080A88E11A}" presName="hierChild2" presStyleCnt="0"/>
      <dgm:spPr/>
    </dgm:pt>
    <dgm:pt modelId="{CD104D73-D3F8-4B0D-ABD7-10B090E2CEB3}" type="pres">
      <dgm:prSet presAssocID="{9F4E3673-B812-4630-B485-CBCCA1B28BA4}" presName="Name37" presStyleLbl="parChTrans1D2" presStyleIdx="0" presStyleCnt="3"/>
      <dgm:spPr/>
    </dgm:pt>
    <dgm:pt modelId="{6159B209-0EFE-4954-91D9-5C7F7345498F}" type="pres">
      <dgm:prSet presAssocID="{7532B49D-9213-4907-87CA-9233940F2BFB}" presName="hierRoot2" presStyleCnt="0">
        <dgm:presLayoutVars>
          <dgm:hierBranch val="init"/>
        </dgm:presLayoutVars>
      </dgm:prSet>
      <dgm:spPr/>
    </dgm:pt>
    <dgm:pt modelId="{9743FDC9-15FD-46AA-98D4-9ABDB5376C19}" type="pres">
      <dgm:prSet presAssocID="{7532B49D-9213-4907-87CA-9233940F2BFB}" presName="rootComposite" presStyleCnt="0"/>
      <dgm:spPr/>
    </dgm:pt>
    <dgm:pt modelId="{0DCCB865-5159-4BDB-B890-F4640E06184D}" type="pres">
      <dgm:prSet presAssocID="{7532B49D-9213-4907-87CA-9233940F2BFB}" presName="rootText" presStyleLbl="node2" presStyleIdx="0" presStyleCnt="2" custScaleX="556607" custLinFactNeighborX="54677" custLinFactNeighborY="95162">
        <dgm:presLayoutVars>
          <dgm:chPref val="3"/>
        </dgm:presLayoutVars>
      </dgm:prSet>
      <dgm:spPr/>
    </dgm:pt>
    <dgm:pt modelId="{718FCF69-D2B6-4833-840F-02A935FF61D9}" type="pres">
      <dgm:prSet presAssocID="{7532B49D-9213-4907-87CA-9233940F2BFB}" presName="rootConnector" presStyleLbl="node2" presStyleIdx="0" presStyleCnt="2"/>
      <dgm:spPr/>
    </dgm:pt>
    <dgm:pt modelId="{29CC7C6D-14D2-44C6-B06A-77104DA20FBE}" type="pres">
      <dgm:prSet presAssocID="{7532B49D-9213-4907-87CA-9233940F2BFB}" presName="hierChild4" presStyleCnt="0"/>
      <dgm:spPr/>
    </dgm:pt>
    <dgm:pt modelId="{0AEE6D4F-9FBB-45B2-A943-108DF7E0659C}" type="pres">
      <dgm:prSet presAssocID="{7532B49D-9213-4907-87CA-9233940F2BFB}" presName="hierChild5" presStyleCnt="0"/>
      <dgm:spPr/>
    </dgm:pt>
    <dgm:pt modelId="{0E079FD8-BF46-4DE7-A6B5-D466F377C5DE}" type="pres">
      <dgm:prSet presAssocID="{A77C7996-7F19-4302-8BC6-47DB053FE490}" presName="Name37" presStyleLbl="parChTrans1D2" presStyleIdx="1" presStyleCnt="3"/>
      <dgm:spPr/>
    </dgm:pt>
    <dgm:pt modelId="{D54F19A5-3435-43E7-B583-3C0048110833}" type="pres">
      <dgm:prSet presAssocID="{CFCF0E54-AAA2-4006-B014-20D155917A7C}" presName="hierRoot2" presStyleCnt="0">
        <dgm:presLayoutVars>
          <dgm:hierBranch val="init"/>
        </dgm:presLayoutVars>
      </dgm:prSet>
      <dgm:spPr/>
    </dgm:pt>
    <dgm:pt modelId="{57E4FEFB-A7A0-40A5-B23F-C0819571ABCA}" type="pres">
      <dgm:prSet presAssocID="{CFCF0E54-AAA2-4006-B014-20D155917A7C}" presName="rootComposite" presStyleCnt="0"/>
      <dgm:spPr/>
    </dgm:pt>
    <dgm:pt modelId="{A9CBEB0E-A28C-4C65-A8CD-ED34453AE15F}" type="pres">
      <dgm:prSet presAssocID="{CFCF0E54-AAA2-4006-B014-20D155917A7C}" presName="rootText" presStyleLbl="node2" presStyleIdx="1" presStyleCnt="2" custScaleX="189775" custScaleY="86795" custLinFactNeighborX="-51624" custLinFactNeighborY="-64437">
        <dgm:presLayoutVars>
          <dgm:chPref val="3"/>
        </dgm:presLayoutVars>
      </dgm:prSet>
      <dgm:spPr/>
    </dgm:pt>
    <dgm:pt modelId="{F020436B-BE53-48F5-ADBD-AFF13F056EE2}" type="pres">
      <dgm:prSet presAssocID="{CFCF0E54-AAA2-4006-B014-20D155917A7C}" presName="rootConnector" presStyleLbl="node2" presStyleIdx="1" presStyleCnt="2"/>
      <dgm:spPr/>
    </dgm:pt>
    <dgm:pt modelId="{78351E01-D3EE-49BC-BFAD-33F07AA139E1}" type="pres">
      <dgm:prSet presAssocID="{CFCF0E54-AAA2-4006-B014-20D155917A7C}" presName="hierChild4" presStyleCnt="0"/>
      <dgm:spPr/>
    </dgm:pt>
    <dgm:pt modelId="{BD55C4B4-DDA1-4CE0-B7F8-5417CC8DD510}" type="pres">
      <dgm:prSet presAssocID="{CFCF0E54-AAA2-4006-B014-20D155917A7C}" presName="hierChild5" presStyleCnt="0"/>
      <dgm:spPr/>
    </dgm:pt>
    <dgm:pt modelId="{DE4E1D3A-B07C-4C8D-BB30-89DF657CB2AD}" type="pres">
      <dgm:prSet presAssocID="{FFFB4442-622E-499A-A56D-A4080A88E11A}" presName="hierChild3" presStyleCnt="0"/>
      <dgm:spPr/>
    </dgm:pt>
    <dgm:pt modelId="{128019DB-4103-4977-8BF3-A61C33F5F840}" type="pres">
      <dgm:prSet presAssocID="{0E9D9BF2-0260-4449-A12C-3C0A8F9A5EBB}" presName="Name111" presStyleLbl="parChTrans1D2" presStyleIdx="2" presStyleCnt="3"/>
      <dgm:spPr/>
    </dgm:pt>
    <dgm:pt modelId="{FDB099F4-5C10-4585-BFF6-EE4AC5E2BAC4}" type="pres">
      <dgm:prSet presAssocID="{6CC41E62-97DE-436B-886D-69C6BBBA01EF}" presName="hierRoot3" presStyleCnt="0">
        <dgm:presLayoutVars>
          <dgm:hierBranch val="init"/>
        </dgm:presLayoutVars>
      </dgm:prSet>
      <dgm:spPr/>
    </dgm:pt>
    <dgm:pt modelId="{8F3237F6-2D0C-46B1-B2D2-61A0F2420C04}" type="pres">
      <dgm:prSet presAssocID="{6CC41E62-97DE-436B-886D-69C6BBBA01EF}" presName="rootComposite3" presStyleCnt="0"/>
      <dgm:spPr/>
    </dgm:pt>
    <dgm:pt modelId="{EC9A3354-ACBF-4453-9C98-9B802181B793}" type="pres">
      <dgm:prSet presAssocID="{6CC41E62-97DE-436B-886D-69C6BBBA01EF}" presName="rootText3" presStyleLbl="asst1" presStyleIdx="0" presStyleCnt="1" custScaleX="389680" custScaleY="166264" custLinFactNeighborX="68433" custLinFactNeighborY="25526">
        <dgm:presLayoutVars>
          <dgm:chPref val="3"/>
        </dgm:presLayoutVars>
      </dgm:prSet>
      <dgm:spPr/>
    </dgm:pt>
    <dgm:pt modelId="{255D301C-5EF3-4932-9674-BD83BFC0C07E}" type="pres">
      <dgm:prSet presAssocID="{6CC41E62-97DE-436B-886D-69C6BBBA01EF}" presName="rootConnector3" presStyleLbl="asst1" presStyleIdx="0" presStyleCnt="1"/>
      <dgm:spPr/>
    </dgm:pt>
    <dgm:pt modelId="{F12E4372-F5CA-4531-A255-35097DD97CB6}" type="pres">
      <dgm:prSet presAssocID="{6CC41E62-97DE-436B-886D-69C6BBBA01EF}" presName="hierChild6" presStyleCnt="0"/>
      <dgm:spPr/>
    </dgm:pt>
    <dgm:pt modelId="{9613F45D-909C-4961-94BD-9991DE18038C}" type="pres">
      <dgm:prSet presAssocID="{6CC41E62-97DE-436B-886D-69C6BBBA01EF}" presName="hierChild7" presStyleCnt="0"/>
      <dgm:spPr/>
    </dgm:pt>
  </dgm:ptLst>
  <dgm:cxnLst>
    <dgm:cxn modelId="{B3F2BA08-1B46-466C-B0E4-3B537C2EEB08}" type="presOf" srcId="{9F4E3673-B812-4630-B485-CBCCA1B28BA4}" destId="{CD104D73-D3F8-4B0D-ABD7-10B090E2CEB3}" srcOrd="0" destOrd="0" presId="urn:microsoft.com/office/officeart/2005/8/layout/orgChart1"/>
    <dgm:cxn modelId="{927C7116-4080-4ABD-9160-DF991905C406}" type="presOf" srcId="{FFFB4442-622E-499A-A56D-A4080A88E11A}" destId="{9594233F-7B43-483F-A1B2-6DC099FB7F6A}" srcOrd="1" destOrd="0" presId="urn:microsoft.com/office/officeart/2005/8/layout/orgChart1"/>
    <dgm:cxn modelId="{97250719-11FD-4A33-ADB7-1C1C14A90F3A}" srcId="{1FAC5995-6D66-4F82-8484-B4C39E006678}" destId="{FFFB4442-622E-499A-A56D-A4080A88E11A}" srcOrd="0" destOrd="0" parTransId="{5045050A-7EBA-4899-B50E-68A9214D4928}" sibTransId="{7B940153-0316-4D20-82A9-9987EC63098A}"/>
    <dgm:cxn modelId="{F75AA922-EBB1-4327-AA16-E48B86A09395}" type="presOf" srcId="{CFCF0E54-AAA2-4006-B014-20D155917A7C}" destId="{A9CBEB0E-A28C-4C65-A8CD-ED34453AE15F}" srcOrd="0" destOrd="0" presId="urn:microsoft.com/office/officeart/2005/8/layout/orgChart1"/>
    <dgm:cxn modelId="{EA8FB23F-8A37-4B14-8BE0-74CF0070E83F}" type="presOf" srcId="{A77C7996-7F19-4302-8BC6-47DB053FE490}" destId="{0E079FD8-BF46-4DE7-A6B5-D466F377C5DE}" srcOrd="0" destOrd="0" presId="urn:microsoft.com/office/officeart/2005/8/layout/orgChart1"/>
    <dgm:cxn modelId="{312AEB67-1DF6-4551-A017-7C86E5627003}" type="presOf" srcId="{FFFB4442-622E-499A-A56D-A4080A88E11A}" destId="{21108056-A7C5-4AB1-84A7-FE28ED754E69}" srcOrd="0" destOrd="0" presId="urn:microsoft.com/office/officeart/2005/8/layout/orgChart1"/>
    <dgm:cxn modelId="{92E47A48-44F3-4058-A9A6-1D9206DCD329}" srcId="{FFFB4442-622E-499A-A56D-A4080A88E11A}" destId="{7532B49D-9213-4907-87CA-9233940F2BFB}" srcOrd="1" destOrd="0" parTransId="{9F4E3673-B812-4630-B485-CBCCA1B28BA4}" sibTransId="{4549185F-0C8D-4758-8783-AFEBE4E103F8}"/>
    <dgm:cxn modelId="{15E5667B-C0D8-43FB-92B2-3D689EF65D63}" srcId="{FFFB4442-622E-499A-A56D-A4080A88E11A}" destId="{6CC41E62-97DE-436B-886D-69C6BBBA01EF}" srcOrd="0" destOrd="0" parTransId="{0E9D9BF2-0260-4449-A12C-3C0A8F9A5EBB}" sibTransId="{F10EE9F6-55C2-4991-BAD5-E603990FA54A}"/>
    <dgm:cxn modelId="{90583C83-02A8-4D08-96DE-CCC3C38E6E33}" srcId="{FFFB4442-622E-499A-A56D-A4080A88E11A}" destId="{CFCF0E54-AAA2-4006-B014-20D155917A7C}" srcOrd="2" destOrd="0" parTransId="{A77C7996-7F19-4302-8BC6-47DB053FE490}" sibTransId="{C77F1812-21F0-4B0C-B37A-34DB1F3FDA6F}"/>
    <dgm:cxn modelId="{9527A889-C6D0-4671-A75D-D5E71A3DC48B}" type="presOf" srcId="{6CC41E62-97DE-436B-886D-69C6BBBA01EF}" destId="{EC9A3354-ACBF-4453-9C98-9B802181B793}" srcOrd="0" destOrd="0" presId="urn:microsoft.com/office/officeart/2005/8/layout/orgChart1"/>
    <dgm:cxn modelId="{8E7D46A7-EC8E-4504-A6E4-61155C708901}" type="presOf" srcId="{1FAC5995-6D66-4F82-8484-B4C39E006678}" destId="{D541B2B8-A86A-4F00-A1D3-A44FEA872E1F}" srcOrd="0" destOrd="0" presId="urn:microsoft.com/office/officeart/2005/8/layout/orgChart1"/>
    <dgm:cxn modelId="{C6D302A9-9096-4F38-BB22-ED66637CCF20}" type="presOf" srcId="{CFCF0E54-AAA2-4006-B014-20D155917A7C}" destId="{F020436B-BE53-48F5-ADBD-AFF13F056EE2}" srcOrd="1" destOrd="0" presId="urn:microsoft.com/office/officeart/2005/8/layout/orgChart1"/>
    <dgm:cxn modelId="{2063C1A9-E3AE-48C8-AF1B-DC0464555C90}" type="presOf" srcId="{7532B49D-9213-4907-87CA-9233940F2BFB}" destId="{0DCCB865-5159-4BDB-B890-F4640E06184D}" srcOrd="0" destOrd="0" presId="urn:microsoft.com/office/officeart/2005/8/layout/orgChart1"/>
    <dgm:cxn modelId="{8511D3AA-ADFF-4E6D-99A3-E69F40A92B3B}" type="presOf" srcId="{6CC41E62-97DE-436B-886D-69C6BBBA01EF}" destId="{255D301C-5EF3-4932-9674-BD83BFC0C07E}" srcOrd="1" destOrd="0" presId="urn:microsoft.com/office/officeart/2005/8/layout/orgChart1"/>
    <dgm:cxn modelId="{5DF18CE6-FD9D-4527-809F-7CDFDF341A20}" type="presOf" srcId="{7532B49D-9213-4907-87CA-9233940F2BFB}" destId="{718FCF69-D2B6-4833-840F-02A935FF61D9}" srcOrd="1" destOrd="0" presId="urn:microsoft.com/office/officeart/2005/8/layout/orgChart1"/>
    <dgm:cxn modelId="{0A07E7FE-85E9-41FC-978B-3AA5A28C27B1}" type="presOf" srcId="{0E9D9BF2-0260-4449-A12C-3C0A8F9A5EBB}" destId="{128019DB-4103-4977-8BF3-A61C33F5F840}" srcOrd="0" destOrd="0" presId="urn:microsoft.com/office/officeart/2005/8/layout/orgChart1"/>
    <dgm:cxn modelId="{1CA3E836-A985-4FB6-AB96-59097D8C9B98}" type="presParOf" srcId="{D541B2B8-A86A-4F00-A1D3-A44FEA872E1F}" destId="{3A7F42B7-2947-4257-B2B1-266CF5F5614F}" srcOrd="0" destOrd="0" presId="urn:microsoft.com/office/officeart/2005/8/layout/orgChart1"/>
    <dgm:cxn modelId="{5E79D875-5947-433F-B0CE-117DD19DDFC6}" type="presParOf" srcId="{3A7F42B7-2947-4257-B2B1-266CF5F5614F}" destId="{4A642250-6D1E-4EFD-8D72-0EFA189DF191}" srcOrd="0" destOrd="0" presId="urn:microsoft.com/office/officeart/2005/8/layout/orgChart1"/>
    <dgm:cxn modelId="{EA8877A5-BD24-4229-AE7D-AFAA2BF624A7}" type="presParOf" srcId="{4A642250-6D1E-4EFD-8D72-0EFA189DF191}" destId="{21108056-A7C5-4AB1-84A7-FE28ED754E69}" srcOrd="0" destOrd="0" presId="urn:microsoft.com/office/officeart/2005/8/layout/orgChart1"/>
    <dgm:cxn modelId="{732CC581-7076-430C-83D9-6D63285EDD66}" type="presParOf" srcId="{4A642250-6D1E-4EFD-8D72-0EFA189DF191}" destId="{9594233F-7B43-483F-A1B2-6DC099FB7F6A}" srcOrd="1" destOrd="0" presId="urn:microsoft.com/office/officeart/2005/8/layout/orgChart1"/>
    <dgm:cxn modelId="{E2690E6D-EAB0-4330-A836-61590B67675A}" type="presParOf" srcId="{3A7F42B7-2947-4257-B2B1-266CF5F5614F}" destId="{15771558-F4A0-43DD-AD5E-D9250ED1213D}" srcOrd="1" destOrd="0" presId="urn:microsoft.com/office/officeart/2005/8/layout/orgChart1"/>
    <dgm:cxn modelId="{FFB9097C-7C89-4031-8F84-C2D54DA6ACAD}" type="presParOf" srcId="{15771558-F4A0-43DD-AD5E-D9250ED1213D}" destId="{CD104D73-D3F8-4B0D-ABD7-10B090E2CEB3}" srcOrd="0" destOrd="0" presId="urn:microsoft.com/office/officeart/2005/8/layout/orgChart1"/>
    <dgm:cxn modelId="{B89B9D5D-9C96-494F-B00B-FEB57FC7085B}" type="presParOf" srcId="{15771558-F4A0-43DD-AD5E-D9250ED1213D}" destId="{6159B209-0EFE-4954-91D9-5C7F7345498F}" srcOrd="1" destOrd="0" presId="urn:microsoft.com/office/officeart/2005/8/layout/orgChart1"/>
    <dgm:cxn modelId="{50EAF4B0-C3E5-4DFF-AEBE-39C133B585A7}" type="presParOf" srcId="{6159B209-0EFE-4954-91D9-5C7F7345498F}" destId="{9743FDC9-15FD-46AA-98D4-9ABDB5376C19}" srcOrd="0" destOrd="0" presId="urn:microsoft.com/office/officeart/2005/8/layout/orgChart1"/>
    <dgm:cxn modelId="{315301FF-1FDD-4A4D-9E4F-9C9DE619DDC8}" type="presParOf" srcId="{9743FDC9-15FD-46AA-98D4-9ABDB5376C19}" destId="{0DCCB865-5159-4BDB-B890-F4640E06184D}" srcOrd="0" destOrd="0" presId="urn:microsoft.com/office/officeart/2005/8/layout/orgChart1"/>
    <dgm:cxn modelId="{788EDAFF-F90F-48B3-8263-0C035CAB8EA9}" type="presParOf" srcId="{9743FDC9-15FD-46AA-98D4-9ABDB5376C19}" destId="{718FCF69-D2B6-4833-840F-02A935FF61D9}" srcOrd="1" destOrd="0" presId="urn:microsoft.com/office/officeart/2005/8/layout/orgChart1"/>
    <dgm:cxn modelId="{08BCB35D-69CE-4CF9-8C46-CC2D902C1522}" type="presParOf" srcId="{6159B209-0EFE-4954-91D9-5C7F7345498F}" destId="{29CC7C6D-14D2-44C6-B06A-77104DA20FBE}" srcOrd="1" destOrd="0" presId="urn:microsoft.com/office/officeart/2005/8/layout/orgChart1"/>
    <dgm:cxn modelId="{6D2A6F40-3E92-4D7E-82C5-05D57CFBB28B}" type="presParOf" srcId="{6159B209-0EFE-4954-91D9-5C7F7345498F}" destId="{0AEE6D4F-9FBB-45B2-A943-108DF7E0659C}" srcOrd="2" destOrd="0" presId="urn:microsoft.com/office/officeart/2005/8/layout/orgChart1"/>
    <dgm:cxn modelId="{4F8AF273-3D1D-4E78-8161-32CAEA4664AF}" type="presParOf" srcId="{15771558-F4A0-43DD-AD5E-D9250ED1213D}" destId="{0E079FD8-BF46-4DE7-A6B5-D466F377C5DE}" srcOrd="2" destOrd="0" presId="urn:microsoft.com/office/officeart/2005/8/layout/orgChart1"/>
    <dgm:cxn modelId="{D9A12965-411E-4FCE-906D-A5C7A23EB269}" type="presParOf" srcId="{15771558-F4A0-43DD-AD5E-D9250ED1213D}" destId="{D54F19A5-3435-43E7-B583-3C0048110833}" srcOrd="3" destOrd="0" presId="urn:microsoft.com/office/officeart/2005/8/layout/orgChart1"/>
    <dgm:cxn modelId="{F978FC6F-9520-4A3F-826D-2F9F3CD2B052}" type="presParOf" srcId="{D54F19A5-3435-43E7-B583-3C0048110833}" destId="{57E4FEFB-A7A0-40A5-B23F-C0819571ABCA}" srcOrd="0" destOrd="0" presId="urn:microsoft.com/office/officeart/2005/8/layout/orgChart1"/>
    <dgm:cxn modelId="{A2561328-CEE2-4650-955D-D31EB5C087C6}" type="presParOf" srcId="{57E4FEFB-A7A0-40A5-B23F-C0819571ABCA}" destId="{A9CBEB0E-A28C-4C65-A8CD-ED34453AE15F}" srcOrd="0" destOrd="0" presId="urn:microsoft.com/office/officeart/2005/8/layout/orgChart1"/>
    <dgm:cxn modelId="{3A485322-14FA-4FF4-93F4-B7C859497695}" type="presParOf" srcId="{57E4FEFB-A7A0-40A5-B23F-C0819571ABCA}" destId="{F020436B-BE53-48F5-ADBD-AFF13F056EE2}" srcOrd="1" destOrd="0" presId="urn:microsoft.com/office/officeart/2005/8/layout/orgChart1"/>
    <dgm:cxn modelId="{1174A766-97D3-4F7B-9B36-C1890606F632}" type="presParOf" srcId="{D54F19A5-3435-43E7-B583-3C0048110833}" destId="{78351E01-D3EE-49BC-BFAD-33F07AA139E1}" srcOrd="1" destOrd="0" presId="urn:microsoft.com/office/officeart/2005/8/layout/orgChart1"/>
    <dgm:cxn modelId="{0D5C99BB-5D3E-41E2-A79E-8AF44638FDE2}" type="presParOf" srcId="{D54F19A5-3435-43E7-B583-3C0048110833}" destId="{BD55C4B4-DDA1-4CE0-B7F8-5417CC8DD510}" srcOrd="2" destOrd="0" presId="urn:microsoft.com/office/officeart/2005/8/layout/orgChart1"/>
    <dgm:cxn modelId="{21523E22-988C-4847-B5DB-25C17115E7AC}" type="presParOf" srcId="{3A7F42B7-2947-4257-B2B1-266CF5F5614F}" destId="{DE4E1D3A-B07C-4C8D-BB30-89DF657CB2AD}" srcOrd="2" destOrd="0" presId="urn:microsoft.com/office/officeart/2005/8/layout/orgChart1"/>
    <dgm:cxn modelId="{B8F7E0F5-0ECB-4BCF-ACAC-9F50154E3227}" type="presParOf" srcId="{DE4E1D3A-B07C-4C8D-BB30-89DF657CB2AD}" destId="{128019DB-4103-4977-8BF3-A61C33F5F840}" srcOrd="0" destOrd="0" presId="urn:microsoft.com/office/officeart/2005/8/layout/orgChart1"/>
    <dgm:cxn modelId="{1FF415FE-CCBC-40E4-9711-382B0BB457E9}" type="presParOf" srcId="{DE4E1D3A-B07C-4C8D-BB30-89DF657CB2AD}" destId="{FDB099F4-5C10-4585-BFF6-EE4AC5E2BAC4}" srcOrd="1" destOrd="0" presId="urn:microsoft.com/office/officeart/2005/8/layout/orgChart1"/>
    <dgm:cxn modelId="{339A923D-958A-426E-8481-9C056F6625E1}" type="presParOf" srcId="{FDB099F4-5C10-4585-BFF6-EE4AC5E2BAC4}" destId="{8F3237F6-2D0C-46B1-B2D2-61A0F2420C04}" srcOrd="0" destOrd="0" presId="urn:microsoft.com/office/officeart/2005/8/layout/orgChart1"/>
    <dgm:cxn modelId="{8765CF97-F081-41B1-B708-E7F719539F08}" type="presParOf" srcId="{8F3237F6-2D0C-46B1-B2D2-61A0F2420C04}" destId="{EC9A3354-ACBF-4453-9C98-9B802181B793}" srcOrd="0" destOrd="0" presId="urn:microsoft.com/office/officeart/2005/8/layout/orgChart1"/>
    <dgm:cxn modelId="{33FBC7C2-D73C-4BF7-A553-33B2E0ADE86A}" type="presParOf" srcId="{8F3237F6-2D0C-46B1-B2D2-61A0F2420C04}" destId="{255D301C-5EF3-4932-9674-BD83BFC0C07E}" srcOrd="1" destOrd="0" presId="urn:microsoft.com/office/officeart/2005/8/layout/orgChart1"/>
    <dgm:cxn modelId="{FA7270E0-DFF0-49BE-BB5F-EA6800E22264}" type="presParOf" srcId="{FDB099F4-5C10-4585-BFF6-EE4AC5E2BAC4}" destId="{F12E4372-F5CA-4531-A255-35097DD97CB6}" srcOrd="1" destOrd="0" presId="urn:microsoft.com/office/officeart/2005/8/layout/orgChart1"/>
    <dgm:cxn modelId="{BBC182BD-B08C-4FEA-8692-D8D3AAD5EB79}" type="presParOf" srcId="{FDB099F4-5C10-4585-BFF6-EE4AC5E2BAC4}" destId="{9613F45D-909C-4961-94BD-9991DE1803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08542-BE77-45FC-A6D2-0E34B35F584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345CBFC-CA10-4699-BA8A-AB115899415E}">
      <dgm:prSet phldrT="[Text]" custT="1"/>
      <dgm:spPr/>
      <dgm:t>
        <a:bodyPr/>
        <a:lstStyle/>
        <a:p>
          <a:r>
            <a:rPr lang="en-US" sz="6300" dirty="0"/>
            <a:t> </a:t>
          </a:r>
        </a:p>
      </dgm:t>
    </dgm:pt>
    <dgm:pt modelId="{F5514C5A-D303-4535-A015-4A9C660AABE5}" type="parTrans" cxnId="{A46D8BA9-52F2-4D4A-B5A0-BD99F9D2A993}">
      <dgm:prSet/>
      <dgm:spPr/>
      <dgm:t>
        <a:bodyPr/>
        <a:lstStyle/>
        <a:p>
          <a:endParaRPr lang="en-US"/>
        </a:p>
      </dgm:t>
    </dgm:pt>
    <dgm:pt modelId="{B76E59D7-5D41-4D4C-A7B9-2574F884E300}" type="sibTrans" cxnId="{A46D8BA9-52F2-4D4A-B5A0-BD99F9D2A993}">
      <dgm:prSet/>
      <dgm:spPr/>
      <dgm:t>
        <a:bodyPr/>
        <a:lstStyle/>
        <a:p>
          <a:endParaRPr lang="en-US"/>
        </a:p>
      </dgm:t>
    </dgm:pt>
    <dgm:pt modelId="{1DB8F48B-7A70-419C-A4E7-D020A7D57770}">
      <dgm:prSet phldrT="[Text]" phldr="1"/>
      <dgm:spPr/>
      <dgm:t>
        <a:bodyPr/>
        <a:lstStyle/>
        <a:p>
          <a:endParaRPr lang="en-US" dirty="0"/>
        </a:p>
      </dgm:t>
    </dgm:pt>
    <dgm:pt modelId="{6AFD983C-70EA-405B-ABD0-4CD73929B8E1}" type="parTrans" cxnId="{9F4DD990-69AD-40D9-BDF3-262690E3A2A1}">
      <dgm:prSet/>
      <dgm:spPr/>
      <dgm:t>
        <a:bodyPr/>
        <a:lstStyle/>
        <a:p>
          <a:endParaRPr lang="en-US"/>
        </a:p>
      </dgm:t>
    </dgm:pt>
    <dgm:pt modelId="{4D3FAD57-3B28-475B-8C97-4439FB8F3858}" type="sibTrans" cxnId="{9F4DD990-69AD-40D9-BDF3-262690E3A2A1}">
      <dgm:prSet/>
      <dgm:spPr/>
      <dgm:t>
        <a:bodyPr/>
        <a:lstStyle/>
        <a:p>
          <a:endParaRPr lang="en-US"/>
        </a:p>
      </dgm:t>
    </dgm:pt>
    <dgm:pt modelId="{0A292C19-4859-45BD-8B1E-9191E984A384}">
      <dgm:prSet phldrT="[Text]"/>
      <dgm:spPr/>
      <dgm:t>
        <a:bodyPr/>
        <a:lstStyle/>
        <a:p>
          <a:br>
            <a:rPr lang="en-US" dirty="0"/>
          </a:br>
          <a:endParaRPr lang="en-US" dirty="0"/>
        </a:p>
      </dgm:t>
    </dgm:pt>
    <dgm:pt modelId="{6ABAE606-9498-463B-A033-E1D8B915525A}" type="parTrans" cxnId="{2CF43865-3251-4418-B4F5-7A83753F3AF2}">
      <dgm:prSet/>
      <dgm:spPr/>
      <dgm:t>
        <a:bodyPr/>
        <a:lstStyle/>
        <a:p>
          <a:endParaRPr lang="en-US"/>
        </a:p>
      </dgm:t>
    </dgm:pt>
    <dgm:pt modelId="{186C847C-DFA2-4D45-8E11-27CE34F71989}" type="sibTrans" cxnId="{2CF43865-3251-4418-B4F5-7A83753F3AF2}">
      <dgm:prSet/>
      <dgm:spPr/>
      <dgm:t>
        <a:bodyPr/>
        <a:lstStyle/>
        <a:p>
          <a:endParaRPr lang="en-US"/>
        </a:p>
      </dgm:t>
    </dgm:pt>
    <dgm:pt modelId="{4CC2A88D-F9CC-4FC3-BEAC-41FAE247CC65}">
      <dgm:prSet phldrT="[Text]"/>
      <dgm:spPr/>
      <dgm:t>
        <a:bodyPr/>
        <a:lstStyle/>
        <a:p>
          <a:br>
            <a:rPr lang="en-US"/>
          </a:br>
          <a:endParaRPr lang="en-US" dirty="0"/>
        </a:p>
      </dgm:t>
    </dgm:pt>
    <dgm:pt modelId="{73CD6C23-7BF1-4A2F-9CF2-71D04A4D9A58}" type="parTrans" cxnId="{C570FC14-B6E6-4F33-B161-1E14F9E84D99}">
      <dgm:prSet/>
      <dgm:spPr/>
      <dgm:t>
        <a:bodyPr/>
        <a:lstStyle/>
        <a:p>
          <a:endParaRPr lang="en-US"/>
        </a:p>
      </dgm:t>
    </dgm:pt>
    <dgm:pt modelId="{E350DF5F-6C45-47D1-8139-2788EE42DC35}" type="sibTrans" cxnId="{C570FC14-B6E6-4F33-B161-1E14F9E84D99}">
      <dgm:prSet/>
      <dgm:spPr/>
      <dgm:t>
        <a:bodyPr/>
        <a:lstStyle/>
        <a:p>
          <a:endParaRPr lang="en-US"/>
        </a:p>
      </dgm:t>
    </dgm:pt>
    <dgm:pt modelId="{CEB17E89-A69D-414C-86AB-17B7EABC31D9}" type="pres">
      <dgm:prSet presAssocID="{93B08542-BE77-45FC-A6D2-0E34B35F5849}" presName="Name0" presStyleCnt="0">
        <dgm:presLayoutVars>
          <dgm:dir/>
          <dgm:animLvl val="lvl"/>
          <dgm:resizeHandles val="exact"/>
        </dgm:presLayoutVars>
      </dgm:prSet>
      <dgm:spPr/>
    </dgm:pt>
    <dgm:pt modelId="{C47C4F69-BF73-4D62-B2E6-D1576D23574A}" type="pres">
      <dgm:prSet presAssocID="{4345CBFC-CA10-4699-BA8A-AB115899415E}" presName="parTxOnly" presStyleLbl="node1" presStyleIdx="0" presStyleCnt="4" custScaleX="36218">
        <dgm:presLayoutVars>
          <dgm:chMax val="0"/>
          <dgm:chPref val="0"/>
          <dgm:bulletEnabled val="1"/>
        </dgm:presLayoutVars>
      </dgm:prSet>
      <dgm:spPr/>
    </dgm:pt>
    <dgm:pt modelId="{B110C2B0-8E54-486B-B333-9074A0FB45B7}" type="pres">
      <dgm:prSet presAssocID="{B76E59D7-5D41-4D4C-A7B9-2574F884E300}" presName="parTxOnlySpace" presStyleCnt="0"/>
      <dgm:spPr/>
    </dgm:pt>
    <dgm:pt modelId="{6C682C21-9CDD-456E-A6E5-0A7E076D30BF}" type="pres">
      <dgm:prSet presAssocID="{1DB8F48B-7A70-419C-A4E7-D020A7D57770}" presName="parTxOnly" presStyleLbl="node1" presStyleIdx="1" presStyleCnt="4" custScaleX="30318" custScaleY="100000">
        <dgm:presLayoutVars>
          <dgm:chMax val="0"/>
          <dgm:chPref val="0"/>
          <dgm:bulletEnabled val="1"/>
        </dgm:presLayoutVars>
      </dgm:prSet>
      <dgm:spPr/>
    </dgm:pt>
    <dgm:pt modelId="{0AE33975-7351-4BD0-A678-1E9ADD9E0FA9}" type="pres">
      <dgm:prSet presAssocID="{4D3FAD57-3B28-475B-8C97-4439FB8F3858}" presName="parTxOnlySpace" presStyleCnt="0"/>
      <dgm:spPr/>
    </dgm:pt>
    <dgm:pt modelId="{36A5E97B-7363-4E03-BE4D-4752BD7B2EEA}" type="pres">
      <dgm:prSet presAssocID="{0A292C19-4859-45BD-8B1E-9191E984A384}" presName="parTxOnly" presStyleLbl="node1" presStyleIdx="2" presStyleCnt="4" custScaleX="36218" custLinFactNeighborX="25488" custLinFactNeighborY="0">
        <dgm:presLayoutVars>
          <dgm:chMax val="0"/>
          <dgm:chPref val="0"/>
          <dgm:bulletEnabled val="1"/>
        </dgm:presLayoutVars>
      </dgm:prSet>
      <dgm:spPr/>
    </dgm:pt>
    <dgm:pt modelId="{38C30AE4-68E1-4413-BBD5-A6878D2A2BC0}" type="pres">
      <dgm:prSet presAssocID="{186C847C-DFA2-4D45-8E11-27CE34F71989}" presName="parTxOnlySpace" presStyleCnt="0"/>
      <dgm:spPr/>
    </dgm:pt>
    <dgm:pt modelId="{A992D939-4CB8-4CE8-B430-9FC913253131}" type="pres">
      <dgm:prSet presAssocID="{4CC2A88D-F9CC-4FC3-BEAC-41FAE247CC65}" presName="parTxOnly" presStyleLbl="node1" presStyleIdx="3" presStyleCnt="4" custScaleX="36218">
        <dgm:presLayoutVars>
          <dgm:chMax val="0"/>
          <dgm:chPref val="0"/>
          <dgm:bulletEnabled val="1"/>
        </dgm:presLayoutVars>
      </dgm:prSet>
      <dgm:spPr/>
    </dgm:pt>
  </dgm:ptLst>
  <dgm:cxnLst>
    <dgm:cxn modelId="{0691A40D-845A-4B99-85EB-4727B698BBB5}" type="presOf" srcId="{93B08542-BE77-45FC-A6D2-0E34B35F5849}" destId="{CEB17E89-A69D-414C-86AB-17B7EABC31D9}" srcOrd="0" destOrd="0" presId="urn:microsoft.com/office/officeart/2005/8/layout/chevron1"/>
    <dgm:cxn modelId="{C570FC14-B6E6-4F33-B161-1E14F9E84D99}" srcId="{93B08542-BE77-45FC-A6D2-0E34B35F5849}" destId="{4CC2A88D-F9CC-4FC3-BEAC-41FAE247CC65}" srcOrd="3" destOrd="0" parTransId="{73CD6C23-7BF1-4A2F-9CF2-71D04A4D9A58}" sibTransId="{E350DF5F-6C45-47D1-8139-2788EE42DC35}"/>
    <dgm:cxn modelId="{2CF43865-3251-4418-B4F5-7A83753F3AF2}" srcId="{93B08542-BE77-45FC-A6D2-0E34B35F5849}" destId="{0A292C19-4859-45BD-8B1E-9191E984A384}" srcOrd="2" destOrd="0" parTransId="{6ABAE606-9498-463B-A033-E1D8B915525A}" sibTransId="{186C847C-DFA2-4D45-8E11-27CE34F71989}"/>
    <dgm:cxn modelId="{9F4DD990-69AD-40D9-BDF3-262690E3A2A1}" srcId="{93B08542-BE77-45FC-A6D2-0E34B35F5849}" destId="{1DB8F48B-7A70-419C-A4E7-D020A7D57770}" srcOrd="1" destOrd="0" parTransId="{6AFD983C-70EA-405B-ABD0-4CD73929B8E1}" sibTransId="{4D3FAD57-3B28-475B-8C97-4439FB8F3858}"/>
    <dgm:cxn modelId="{4F9F0F9E-ABF7-4EB4-8B11-2295F38DE77C}" type="presOf" srcId="{4345CBFC-CA10-4699-BA8A-AB115899415E}" destId="{C47C4F69-BF73-4D62-B2E6-D1576D23574A}" srcOrd="0" destOrd="0" presId="urn:microsoft.com/office/officeart/2005/8/layout/chevron1"/>
    <dgm:cxn modelId="{A46D8BA9-52F2-4D4A-B5A0-BD99F9D2A993}" srcId="{93B08542-BE77-45FC-A6D2-0E34B35F5849}" destId="{4345CBFC-CA10-4699-BA8A-AB115899415E}" srcOrd="0" destOrd="0" parTransId="{F5514C5A-D303-4535-A015-4A9C660AABE5}" sibTransId="{B76E59D7-5D41-4D4C-A7B9-2574F884E300}"/>
    <dgm:cxn modelId="{7BFC75EB-02A0-46E6-BFFE-49A101C685F8}" type="presOf" srcId="{1DB8F48B-7A70-419C-A4E7-D020A7D57770}" destId="{6C682C21-9CDD-456E-A6E5-0A7E076D30BF}" srcOrd="0" destOrd="0" presId="urn:microsoft.com/office/officeart/2005/8/layout/chevron1"/>
    <dgm:cxn modelId="{8D54F6F4-E538-4C5F-9EDC-B9507708F440}" type="presOf" srcId="{0A292C19-4859-45BD-8B1E-9191E984A384}" destId="{36A5E97B-7363-4E03-BE4D-4752BD7B2EEA}" srcOrd="0" destOrd="0" presId="urn:microsoft.com/office/officeart/2005/8/layout/chevron1"/>
    <dgm:cxn modelId="{08D930FE-56E7-4047-BDD9-166B74B67642}" type="presOf" srcId="{4CC2A88D-F9CC-4FC3-BEAC-41FAE247CC65}" destId="{A992D939-4CB8-4CE8-B430-9FC913253131}" srcOrd="0" destOrd="0" presId="urn:microsoft.com/office/officeart/2005/8/layout/chevron1"/>
    <dgm:cxn modelId="{D7127550-4994-470D-83D9-9A27D1841A3C}" type="presParOf" srcId="{CEB17E89-A69D-414C-86AB-17B7EABC31D9}" destId="{C47C4F69-BF73-4D62-B2E6-D1576D23574A}" srcOrd="0" destOrd="0" presId="urn:microsoft.com/office/officeart/2005/8/layout/chevron1"/>
    <dgm:cxn modelId="{AF003784-3EA1-41F8-9D15-D216E94013A6}" type="presParOf" srcId="{CEB17E89-A69D-414C-86AB-17B7EABC31D9}" destId="{B110C2B0-8E54-486B-B333-9074A0FB45B7}" srcOrd="1" destOrd="0" presId="urn:microsoft.com/office/officeart/2005/8/layout/chevron1"/>
    <dgm:cxn modelId="{08977226-9980-4096-96F3-306BED970069}" type="presParOf" srcId="{CEB17E89-A69D-414C-86AB-17B7EABC31D9}" destId="{6C682C21-9CDD-456E-A6E5-0A7E076D30BF}" srcOrd="2" destOrd="0" presId="urn:microsoft.com/office/officeart/2005/8/layout/chevron1"/>
    <dgm:cxn modelId="{D2BDBF6E-0F55-455C-A292-EC38DC3AFFA8}" type="presParOf" srcId="{CEB17E89-A69D-414C-86AB-17B7EABC31D9}" destId="{0AE33975-7351-4BD0-A678-1E9ADD9E0FA9}" srcOrd="3" destOrd="0" presId="urn:microsoft.com/office/officeart/2005/8/layout/chevron1"/>
    <dgm:cxn modelId="{08CDD7A5-DFAD-4CE7-B7FE-ABD03801BF86}" type="presParOf" srcId="{CEB17E89-A69D-414C-86AB-17B7EABC31D9}" destId="{36A5E97B-7363-4E03-BE4D-4752BD7B2EEA}" srcOrd="4" destOrd="0" presId="urn:microsoft.com/office/officeart/2005/8/layout/chevron1"/>
    <dgm:cxn modelId="{90F584A2-5497-4048-8B62-1A34FD08CE4D}" type="presParOf" srcId="{CEB17E89-A69D-414C-86AB-17B7EABC31D9}" destId="{38C30AE4-68E1-4413-BBD5-A6878D2A2BC0}" srcOrd="5" destOrd="0" presId="urn:microsoft.com/office/officeart/2005/8/layout/chevron1"/>
    <dgm:cxn modelId="{EC994438-B361-4CC1-A509-EADBD3E72C38}" type="presParOf" srcId="{CEB17E89-A69D-414C-86AB-17B7EABC31D9}" destId="{A992D939-4CB8-4CE8-B430-9FC9132531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02165-639A-49DB-B7CB-812332DF5F75}">
      <dsp:nvSpPr>
        <dsp:cNvPr id="0" name=""/>
        <dsp:cNvSpPr/>
      </dsp:nvSpPr>
      <dsp:spPr>
        <a:xfrm>
          <a:off x="0" y="16037"/>
          <a:ext cx="6755457" cy="1872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Objective 1</a:t>
          </a:r>
          <a:r>
            <a:rPr lang="en-US" sz="2200" kern="1200" dirty="0"/>
            <a:t>    Support infrastructure and personnel development for the purpose of expanding access to buprenorphine, naltrexone, and naltrexone injectables at NTPs </a:t>
          </a:r>
          <a:r>
            <a:rPr lang="en-US" sz="2000" kern="1200" dirty="0"/>
            <a:t>(that are </a:t>
          </a:r>
          <a:r>
            <a:rPr lang="en-US" sz="2000" i="1" kern="1200" dirty="0"/>
            <a:t>not</a:t>
          </a:r>
          <a:r>
            <a:rPr lang="en-US" sz="2000" kern="1200" dirty="0"/>
            <a:t> site locations for the Hub and Spoke System)</a:t>
          </a:r>
        </a:p>
      </dsp:txBody>
      <dsp:txXfrm>
        <a:off x="91384" y="107421"/>
        <a:ext cx="6572689" cy="1689232"/>
      </dsp:txXfrm>
    </dsp:sp>
    <dsp:sp modelId="{54703D4B-AB6F-4567-9E34-247E2CFB209C}">
      <dsp:nvSpPr>
        <dsp:cNvPr id="0" name=""/>
        <dsp:cNvSpPr/>
      </dsp:nvSpPr>
      <dsp:spPr>
        <a:xfrm>
          <a:off x="0" y="1945637"/>
          <a:ext cx="6755457" cy="1872000"/>
        </a:xfrm>
        <a:prstGeom prst="roundRect">
          <a:avLst/>
        </a:prstGeom>
        <a:solidFill>
          <a:srgbClr val="C54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Objective 2</a:t>
          </a:r>
          <a:r>
            <a:rPr lang="en-US" sz="2000" kern="1200" dirty="0"/>
            <a:t>    Support collaboration, network building, and technology and knowledge transfer among California’s NTPs on a county, regional, and statewide basis</a:t>
          </a:r>
        </a:p>
      </dsp:txBody>
      <dsp:txXfrm>
        <a:off x="91384" y="2037021"/>
        <a:ext cx="6572689" cy="1689232"/>
      </dsp:txXfrm>
    </dsp:sp>
    <dsp:sp modelId="{1B975A86-AB49-40B1-927E-72F1F0415B47}">
      <dsp:nvSpPr>
        <dsp:cNvPr id="0" name=""/>
        <dsp:cNvSpPr/>
      </dsp:nvSpPr>
      <dsp:spPr>
        <a:xfrm>
          <a:off x="0" y="3875237"/>
          <a:ext cx="6755457" cy="2247148"/>
        </a:xfrm>
        <a:prstGeom prst="roundRect">
          <a:avLst/>
        </a:prstGeom>
        <a:solidFill>
          <a:srgbClr val="52A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Objective 3</a:t>
          </a:r>
          <a:r>
            <a:rPr lang="en-US" sz="2000" kern="1200" dirty="0"/>
            <a:t>    Support expansion of referral patterns and pathways from hospitals, EDs, correctional facilities, including jails and prisons, treatment court teams and other referring agencies through education of referring personnel about the availability of </a:t>
          </a:r>
          <a:r>
            <a:rPr lang="en-US" sz="2000" b="1" i="1" kern="1200" dirty="0"/>
            <a:t>all</a:t>
          </a:r>
          <a:r>
            <a:rPr lang="en-US" sz="2000" b="1" kern="1200" dirty="0"/>
            <a:t> types of MAT at NTPs</a:t>
          </a:r>
          <a:endParaRPr lang="en-US" sz="2000" kern="1200" dirty="0"/>
        </a:p>
      </dsp:txBody>
      <dsp:txXfrm>
        <a:off x="109697" y="3984934"/>
        <a:ext cx="6536063" cy="2027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19DB-4103-4977-8BF3-A61C33F5F840}">
      <dsp:nvSpPr>
        <dsp:cNvPr id="0" name=""/>
        <dsp:cNvSpPr/>
      </dsp:nvSpPr>
      <dsp:spPr>
        <a:xfrm>
          <a:off x="5630976" y="1884661"/>
          <a:ext cx="815128" cy="1059893"/>
        </a:xfrm>
        <a:custGeom>
          <a:avLst/>
          <a:gdLst/>
          <a:ahLst/>
          <a:cxnLst/>
          <a:rect l="0" t="0" r="0" b="0"/>
          <a:pathLst>
            <a:path>
              <a:moveTo>
                <a:pt x="0" y="0"/>
              </a:moveTo>
              <a:lnTo>
                <a:pt x="815128" y="1059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079FD8-BF46-4DE7-A6B5-D466F377C5DE}">
      <dsp:nvSpPr>
        <dsp:cNvPr id="0" name=""/>
        <dsp:cNvSpPr/>
      </dsp:nvSpPr>
      <dsp:spPr>
        <a:xfrm>
          <a:off x="5630976" y="1884661"/>
          <a:ext cx="3337160" cy="1307310"/>
        </a:xfrm>
        <a:custGeom>
          <a:avLst/>
          <a:gdLst/>
          <a:ahLst/>
          <a:cxnLst/>
          <a:rect l="0" t="0" r="0" b="0"/>
          <a:pathLst>
            <a:path>
              <a:moveTo>
                <a:pt x="0" y="0"/>
              </a:moveTo>
              <a:lnTo>
                <a:pt x="0" y="1159573"/>
              </a:lnTo>
              <a:lnTo>
                <a:pt x="3337160" y="1159573"/>
              </a:lnTo>
              <a:lnTo>
                <a:pt x="3337160" y="1307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04D73-D3F8-4B0D-ABD7-10B090E2CEB3}">
      <dsp:nvSpPr>
        <dsp:cNvPr id="0" name=""/>
        <dsp:cNvSpPr/>
      </dsp:nvSpPr>
      <dsp:spPr>
        <a:xfrm>
          <a:off x="4917470" y="1884661"/>
          <a:ext cx="713506" cy="2402929"/>
        </a:xfrm>
        <a:custGeom>
          <a:avLst/>
          <a:gdLst/>
          <a:ahLst/>
          <a:cxnLst/>
          <a:rect l="0" t="0" r="0" b="0"/>
          <a:pathLst>
            <a:path>
              <a:moveTo>
                <a:pt x="713506" y="0"/>
              </a:moveTo>
              <a:lnTo>
                <a:pt x="713506" y="2255192"/>
              </a:lnTo>
              <a:lnTo>
                <a:pt x="0" y="2255192"/>
              </a:lnTo>
              <a:lnTo>
                <a:pt x="0" y="24029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08056-A7C5-4AB1-84A7-FE28ED754E69}">
      <dsp:nvSpPr>
        <dsp:cNvPr id="0" name=""/>
        <dsp:cNvSpPr/>
      </dsp:nvSpPr>
      <dsp:spPr>
        <a:xfrm>
          <a:off x="4391055" y="642298"/>
          <a:ext cx="2479842" cy="1242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DHCS </a:t>
          </a:r>
        </a:p>
      </dsp:txBody>
      <dsp:txXfrm>
        <a:off x="4391055" y="642298"/>
        <a:ext cx="2479842" cy="1242362"/>
      </dsp:txXfrm>
    </dsp:sp>
    <dsp:sp modelId="{0DCCB865-5159-4BDB-B890-F4640E06184D}">
      <dsp:nvSpPr>
        <dsp:cNvPr id="0" name=""/>
        <dsp:cNvSpPr/>
      </dsp:nvSpPr>
      <dsp:spPr>
        <a:xfrm>
          <a:off x="1001687" y="4287590"/>
          <a:ext cx="7831564" cy="70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b="1" kern="1200" dirty="0"/>
            <a:t>13 NTP Subgrantees : YOU!!</a:t>
          </a:r>
        </a:p>
      </dsp:txBody>
      <dsp:txXfrm>
        <a:off x="1001687" y="4287590"/>
        <a:ext cx="7831564" cy="703509"/>
      </dsp:txXfrm>
    </dsp:sp>
    <dsp:sp modelId="{A9CBEB0E-A28C-4C65-A8CD-ED34453AE15F}">
      <dsp:nvSpPr>
        <dsp:cNvPr id="0" name=""/>
        <dsp:cNvSpPr/>
      </dsp:nvSpPr>
      <dsp:spPr>
        <a:xfrm>
          <a:off x="7633051" y="3191971"/>
          <a:ext cx="2670169" cy="6106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UCLA-ISAP</a:t>
          </a:r>
        </a:p>
      </dsp:txBody>
      <dsp:txXfrm>
        <a:off x="7633051" y="3191971"/>
        <a:ext cx="2670169" cy="610610"/>
      </dsp:txXfrm>
    </dsp:sp>
    <dsp:sp modelId="{EC9A3354-ACBF-4453-9C98-9B802181B793}">
      <dsp:nvSpPr>
        <dsp:cNvPr id="0" name=""/>
        <dsp:cNvSpPr/>
      </dsp:nvSpPr>
      <dsp:spPr>
        <a:xfrm>
          <a:off x="963234" y="2359712"/>
          <a:ext cx="5482870" cy="11696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Advocates for Human Potential</a:t>
          </a:r>
        </a:p>
        <a:p>
          <a:pPr marL="0" lvl="0" indent="0" algn="ctr" defTabSz="1466850">
            <a:lnSpc>
              <a:spcPct val="90000"/>
            </a:lnSpc>
            <a:spcBef>
              <a:spcPct val="0"/>
            </a:spcBef>
            <a:spcAft>
              <a:spcPct val="35000"/>
            </a:spcAft>
            <a:buNone/>
          </a:pPr>
          <a:r>
            <a:rPr lang="en-US" sz="3300" kern="1200" dirty="0"/>
            <a:t> (AHP) </a:t>
          </a:r>
        </a:p>
      </dsp:txBody>
      <dsp:txXfrm>
        <a:off x="963234" y="2359712"/>
        <a:ext cx="5482870" cy="1169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C4F69-BF73-4D62-B2E6-D1576D23574A}">
      <dsp:nvSpPr>
        <dsp:cNvPr id="0" name=""/>
        <dsp:cNvSpPr/>
      </dsp:nvSpPr>
      <dsp:spPr>
        <a:xfrm>
          <a:off x="4195" y="0"/>
          <a:ext cx="3789761" cy="37957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en-US" sz="6300" kern="1200" dirty="0"/>
            <a:t> </a:t>
          </a:r>
        </a:p>
      </dsp:txBody>
      <dsp:txXfrm>
        <a:off x="4195" y="0"/>
        <a:ext cx="3789761" cy="3795712"/>
      </dsp:txXfrm>
    </dsp:sp>
    <dsp:sp modelId="{6C682C21-9CDD-456E-A6E5-0A7E076D30BF}">
      <dsp:nvSpPr>
        <dsp:cNvPr id="0" name=""/>
        <dsp:cNvSpPr/>
      </dsp:nvSpPr>
      <dsp:spPr>
        <a:xfrm>
          <a:off x="2747581" y="0"/>
          <a:ext cx="3172400" cy="37957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2747581" y="0"/>
        <a:ext cx="3172400" cy="3795712"/>
      </dsp:txXfrm>
    </dsp:sp>
    <dsp:sp modelId="{36A5E97B-7363-4E03-BE4D-4752BD7B2EEA}">
      <dsp:nvSpPr>
        <dsp:cNvPr id="0" name=""/>
        <dsp:cNvSpPr/>
      </dsp:nvSpPr>
      <dsp:spPr>
        <a:xfrm>
          <a:off x="5140306" y="0"/>
          <a:ext cx="3789761" cy="37957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br>
            <a:rPr lang="en-US" sz="6300" kern="1200" dirty="0"/>
          </a:br>
          <a:endParaRPr lang="en-US" sz="6300" kern="1200" dirty="0"/>
        </a:p>
      </dsp:txBody>
      <dsp:txXfrm>
        <a:off x="5140306" y="0"/>
        <a:ext cx="3789761" cy="3795712"/>
      </dsp:txXfrm>
    </dsp:sp>
    <dsp:sp modelId="{A992D939-4CB8-4CE8-B430-9FC913253131}">
      <dsp:nvSpPr>
        <dsp:cNvPr id="0" name=""/>
        <dsp:cNvSpPr/>
      </dsp:nvSpPr>
      <dsp:spPr>
        <a:xfrm>
          <a:off x="7616993" y="0"/>
          <a:ext cx="3789761" cy="37957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br>
            <a:rPr lang="en-US" sz="6300" kern="1200"/>
          </a:br>
          <a:endParaRPr lang="en-US" sz="6300" kern="1200" dirty="0"/>
        </a:p>
      </dsp:txBody>
      <dsp:txXfrm>
        <a:off x="7616993" y="0"/>
        <a:ext cx="3789761" cy="37957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D7CA-A240-4763-817F-EB5B75BD9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2A8966-DC41-4897-A08B-A6CDDB19B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766779-8E41-4461-8509-A05D9B2E0813}"/>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DF65CEC9-72D4-49D9-998B-7751C3143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B99B2-1BE6-4ADB-A84E-18B9E10B0882}"/>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75675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5166-4698-4A4F-9D12-F88852A0E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CE73C-175C-4FEA-8C61-EEA03F202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55B6C-DE6C-45F0-A4C3-90FD5E62A40F}"/>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DDB62AFA-0737-4FB7-94EF-701133ABE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E3010-FBDA-4313-B353-FBC92B3E6C17}"/>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17105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66810-1B58-41DE-9315-94BA9FA6A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679AF-F7C6-4AE6-B3EB-F046B4560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95D4B-4165-41DE-BC72-73D769E78ED1}"/>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375E5E57-19A1-4CD9-8568-E86D6E892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FCA36-9DD9-4614-BBBB-6B03EE3DB37E}"/>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88057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15133-294A-4DFD-B91B-8219F0E08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69E43D-AF50-4136-8E64-0BA6F5DFB0E1}"/>
              </a:ext>
            </a:extLst>
          </p:cNvPr>
          <p:cNvSpPr>
            <a:spLocks noGrp="1"/>
          </p:cNvSpPr>
          <p:nvPr>
            <p:ph type="ctrTitle" hasCustomPrompt="1"/>
          </p:nvPr>
        </p:nvSpPr>
        <p:spPr>
          <a:xfrm>
            <a:off x="5462265" y="462337"/>
            <a:ext cx="6246687" cy="1982912"/>
          </a:xfrm>
        </p:spPr>
        <p:txBody>
          <a:bodyPr anchor="b">
            <a:normAutofit/>
          </a:bodyPr>
          <a:lstStyle>
            <a:lvl1pPr algn="r">
              <a:defRPr sz="4400" b="1">
                <a:solidFill>
                  <a:schemeClr val="bg1"/>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07FF97F5-490C-436D-B9AB-B141FA1D849A}"/>
              </a:ext>
            </a:extLst>
          </p:cNvPr>
          <p:cNvSpPr>
            <a:spLocks noGrp="1"/>
          </p:cNvSpPr>
          <p:nvPr>
            <p:ph type="subTitle" idx="1"/>
          </p:nvPr>
        </p:nvSpPr>
        <p:spPr>
          <a:xfrm>
            <a:off x="5730950" y="2917387"/>
            <a:ext cx="5904732" cy="1655762"/>
          </a:xfrm>
        </p:spPr>
        <p:txBody>
          <a:bodyPr/>
          <a:lstStyle>
            <a:lvl1pPr marL="0" indent="0" algn="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descr="A close up of a sign&#10;&#10;Description automatically generated">
            <a:extLst>
              <a:ext uri="{FF2B5EF4-FFF2-40B4-BE49-F238E27FC236}">
                <a16:creationId xmlns:a16="http://schemas.microsoft.com/office/drawing/2014/main" id="{03423823-E523-4616-BA12-F6BDDA6C1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58" y="5994795"/>
            <a:ext cx="1061664" cy="498650"/>
          </a:xfrm>
          <a:prstGeom prst="rect">
            <a:avLst/>
          </a:prstGeom>
        </p:spPr>
      </p:pic>
      <p:pic>
        <p:nvPicPr>
          <p:cNvPr id="9" name="Picture 8">
            <a:extLst>
              <a:ext uri="{FF2B5EF4-FFF2-40B4-BE49-F238E27FC236}">
                <a16:creationId xmlns:a16="http://schemas.microsoft.com/office/drawing/2014/main" id="{22C2F80F-B8C4-4F31-BB4B-5A6D1387E535}"/>
              </a:ext>
            </a:extLst>
          </p:cNvPr>
          <p:cNvPicPr>
            <a:picLocks noChangeAspect="1"/>
          </p:cNvPicPr>
          <p:nvPr/>
        </p:nvPicPr>
        <p:blipFill rotWithShape="1">
          <a:blip r:embed="rId4">
            <a:extLst>
              <a:ext uri="{28A0092B-C50C-407E-A947-70E740481C1C}">
                <a14:useLocalDpi xmlns:a14="http://schemas.microsoft.com/office/drawing/2010/main" val="0"/>
              </a:ext>
            </a:extLst>
          </a:blip>
          <a:srcRect l="2585" r="16193" b="60213"/>
          <a:stretch/>
        </p:blipFill>
        <p:spPr>
          <a:xfrm>
            <a:off x="7199202" y="5787349"/>
            <a:ext cx="920364" cy="962772"/>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E9CCC3E3-98A9-4E05-93F3-A1261D797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160" y="5931834"/>
            <a:ext cx="1157554" cy="665668"/>
          </a:xfrm>
          <a:prstGeom prst="rect">
            <a:avLst/>
          </a:prstGeom>
        </p:spPr>
      </p:pic>
      <p:pic>
        <p:nvPicPr>
          <p:cNvPr id="16" name="Picture 15" descr="A close up of a sign&#10;&#10;Description automatically generated">
            <a:extLst>
              <a:ext uri="{FF2B5EF4-FFF2-40B4-BE49-F238E27FC236}">
                <a16:creationId xmlns:a16="http://schemas.microsoft.com/office/drawing/2014/main" id="{E985C601-089A-4A93-AC1A-38BC1490C9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0158" y="5994795"/>
            <a:ext cx="1061664" cy="498650"/>
          </a:xfrm>
          <a:prstGeom prst="rect">
            <a:avLst/>
          </a:prstGeom>
        </p:spPr>
      </p:pic>
      <p:pic>
        <p:nvPicPr>
          <p:cNvPr id="17" name="Picture 16">
            <a:extLst>
              <a:ext uri="{FF2B5EF4-FFF2-40B4-BE49-F238E27FC236}">
                <a16:creationId xmlns:a16="http://schemas.microsoft.com/office/drawing/2014/main" id="{8CF6BE95-209B-4F61-987D-0AEF34744E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85" r="16193" b="60213"/>
          <a:stretch/>
        </p:blipFill>
        <p:spPr>
          <a:xfrm>
            <a:off x="7199202" y="5787349"/>
            <a:ext cx="920364" cy="962772"/>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19A0F9EB-31C4-4C7C-A34A-513A9C85C7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74160" y="5931834"/>
            <a:ext cx="1157554" cy="665668"/>
          </a:xfrm>
          <a:prstGeom prst="rect">
            <a:avLst/>
          </a:prstGeom>
        </p:spPr>
      </p:pic>
    </p:spTree>
    <p:extLst>
      <p:ext uri="{BB962C8B-B14F-4D97-AF65-F5344CB8AC3E}">
        <p14:creationId xmlns:p14="http://schemas.microsoft.com/office/powerpoint/2010/main" val="360890171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659C-C662-4330-AFA9-074CA70B51DE}"/>
              </a:ext>
            </a:extLst>
          </p:cNvPr>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2DD29E-C511-45FC-A714-6025F4621F9F}"/>
              </a:ext>
            </a:extLst>
          </p:cNvPr>
          <p:cNvSpPr>
            <a:spLocks noGrp="1"/>
          </p:cNvSpPr>
          <p:nvPr>
            <p:ph idx="1"/>
          </p:nvPr>
        </p:nvSpPr>
        <p:spPr/>
        <p:txBody>
          <a:bodyPr/>
          <a:lstStyle>
            <a:lvl1pPr>
              <a:buClr>
                <a:schemeClr val="accent2"/>
              </a:buClr>
              <a:defRPr/>
            </a:lvl1pPr>
            <a:lvl2pPr marL="685800" indent="-228600">
              <a:buClr>
                <a:schemeClr val="accent2"/>
              </a:buClr>
              <a:buSzPct val="85000"/>
              <a:buFont typeface="Wingdings" panose="05000000000000000000"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E5D4ECF-A7F2-4B91-9FE9-334CFA998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3F5EA-1354-4505-8962-114A7EBFF019}"/>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8" name="Picture 7">
            <a:extLst>
              <a:ext uri="{FF2B5EF4-FFF2-40B4-BE49-F238E27FC236}">
                <a16:creationId xmlns:a16="http://schemas.microsoft.com/office/drawing/2014/main" id="{06C2E850-B1A8-4BBD-B11A-DDD7DE354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0" name="Straight Connector 9">
            <a:extLst>
              <a:ext uri="{FF2B5EF4-FFF2-40B4-BE49-F238E27FC236}">
                <a16:creationId xmlns:a16="http://schemas.microsoft.com/office/drawing/2014/main" id="{4D580B16-5623-4DE0-BB8A-722E52592BB8}"/>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7730B1E-EAE9-42CD-9361-C7B655AB93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1" name="Straight Connector 10">
            <a:extLst>
              <a:ext uri="{FF2B5EF4-FFF2-40B4-BE49-F238E27FC236}">
                <a16:creationId xmlns:a16="http://schemas.microsoft.com/office/drawing/2014/main" id="{FCFBF14B-56FB-460D-ABB0-8BBE80FB5C3D}"/>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49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AF30-5050-48A2-918C-CC3D6919E291}"/>
              </a:ext>
            </a:extLst>
          </p:cNvPr>
          <p:cNvSpPr>
            <a:spLocks noGrp="1"/>
          </p:cNvSpPr>
          <p:nvPr>
            <p:ph type="title"/>
          </p:nvPr>
        </p:nvSpPr>
        <p:spPr>
          <a:xfrm>
            <a:off x="831850" y="1709738"/>
            <a:ext cx="10515600" cy="2852737"/>
          </a:xfrm>
        </p:spPr>
        <p:txBody>
          <a:bodyPr anchor="b"/>
          <a:lstStyle>
            <a:lvl1pPr>
              <a:defRPr sz="6000">
                <a:solidFill>
                  <a:schemeClr val="accent1">
                    <a:lumMod val="5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80ABC4-BA23-40BB-962F-3298C557F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3901F-7EC1-47EB-A098-837ACB005D11}"/>
              </a:ext>
            </a:extLst>
          </p:cNvPr>
          <p:cNvSpPr>
            <a:spLocks noGrp="1"/>
          </p:cNvSpPr>
          <p:nvPr>
            <p:ph type="dt" sz="half" idx="10"/>
          </p:nvPr>
        </p:nvSpPr>
        <p:spPr/>
        <p:txBody>
          <a:bodyPr/>
          <a:lstStyle/>
          <a:p>
            <a:fld id="{6F5FAE63-7C25-4D6E-A347-8FDFFF2762AF}" type="datetime1">
              <a:rPr lang="en-US" smtClean="0"/>
              <a:t>10/26/2019</a:t>
            </a:fld>
            <a:endParaRPr lang="en-US"/>
          </a:p>
        </p:txBody>
      </p:sp>
      <p:sp>
        <p:nvSpPr>
          <p:cNvPr id="5" name="Footer Placeholder 4">
            <a:extLst>
              <a:ext uri="{FF2B5EF4-FFF2-40B4-BE49-F238E27FC236}">
                <a16:creationId xmlns:a16="http://schemas.microsoft.com/office/drawing/2014/main" id="{84408E8D-5BF1-433A-A94A-8F2FCDC1E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F1AE5-9024-4B52-86E4-41926EF7F28C}"/>
              </a:ext>
            </a:extLst>
          </p:cNvPr>
          <p:cNvSpPr>
            <a:spLocks noGrp="1"/>
          </p:cNvSpPr>
          <p:nvPr>
            <p:ph type="sldNum" sz="quarter" idx="12"/>
          </p:nvPr>
        </p:nvSpPr>
        <p:spPr/>
        <p:txBody>
          <a:bodyPr/>
          <a:lstStyle/>
          <a:p>
            <a:fld id="{1AB09480-90A2-4D62-8E57-76B037FBC6E7}"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9783D7CE-18A1-4CB8-B2E5-559559EC6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08" y="375897"/>
            <a:ext cx="2520469" cy="89809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26C5FA96-5D4C-4B45-99FC-B8672F913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08" y="375897"/>
            <a:ext cx="2520469" cy="898098"/>
          </a:xfrm>
          <a:prstGeom prst="rect">
            <a:avLst/>
          </a:prstGeom>
        </p:spPr>
      </p:pic>
    </p:spTree>
    <p:extLst>
      <p:ext uri="{BB962C8B-B14F-4D97-AF65-F5344CB8AC3E}">
        <p14:creationId xmlns:p14="http://schemas.microsoft.com/office/powerpoint/2010/main" val="235061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80D05B-AACD-4B89-ABA2-879D1DE349BA}"/>
              </a:ext>
            </a:extLst>
          </p:cNvPr>
          <p:cNvSpPr/>
          <p:nvPr/>
        </p:nvSpPr>
        <p:spPr>
          <a:xfrm>
            <a:off x="0" y="0"/>
            <a:ext cx="12192000" cy="5593404"/>
          </a:xfrm>
          <a:prstGeom prst="rect">
            <a:avLst/>
          </a:prstGeom>
          <a:gradFill flip="none" rotWithShape="1">
            <a:gsLst>
              <a:gs pos="72000">
                <a:srgbClr val="9F5E9D"/>
              </a:gs>
              <a:gs pos="23000">
                <a:schemeClr val="accent2"/>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6AF30-5050-48A2-918C-CC3D6919E291}"/>
              </a:ext>
            </a:extLst>
          </p:cNvPr>
          <p:cNvSpPr>
            <a:spLocks noGrp="1"/>
          </p:cNvSpPr>
          <p:nvPr>
            <p:ph type="title"/>
          </p:nvPr>
        </p:nvSpPr>
        <p:spPr>
          <a:xfrm>
            <a:off x="831850" y="2712273"/>
            <a:ext cx="9467182"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C80ABC4-BA23-40BB-962F-3298C557F837}"/>
              </a:ext>
            </a:extLst>
          </p:cNvPr>
          <p:cNvSpPr>
            <a:spLocks noGrp="1"/>
          </p:cNvSpPr>
          <p:nvPr>
            <p:ph type="body" idx="1"/>
          </p:nvPr>
        </p:nvSpPr>
        <p:spPr>
          <a:xfrm>
            <a:off x="831850" y="559199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3901F-7EC1-47EB-A098-837ACB005D11}"/>
              </a:ext>
            </a:extLst>
          </p:cNvPr>
          <p:cNvSpPr>
            <a:spLocks noGrp="1"/>
          </p:cNvSpPr>
          <p:nvPr>
            <p:ph type="dt" sz="half" idx="10"/>
          </p:nvPr>
        </p:nvSpPr>
        <p:spPr/>
        <p:txBody>
          <a:bodyPr/>
          <a:lstStyle/>
          <a:p>
            <a:fld id="{D58E58D3-F083-4448-BDA9-A4F60848C840}" type="datetime1">
              <a:rPr lang="en-US" smtClean="0"/>
              <a:t>10/26/2019</a:t>
            </a:fld>
            <a:endParaRPr lang="en-US"/>
          </a:p>
        </p:txBody>
      </p:sp>
      <p:sp>
        <p:nvSpPr>
          <p:cNvPr id="5" name="Footer Placeholder 4">
            <a:extLst>
              <a:ext uri="{FF2B5EF4-FFF2-40B4-BE49-F238E27FC236}">
                <a16:creationId xmlns:a16="http://schemas.microsoft.com/office/drawing/2014/main" id="{84408E8D-5BF1-433A-A94A-8F2FCDC1E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F1AE5-9024-4B52-86E4-41926EF7F28C}"/>
              </a:ext>
            </a:extLst>
          </p:cNvPr>
          <p:cNvSpPr>
            <a:spLocks noGrp="1"/>
          </p:cNvSpPr>
          <p:nvPr>
            <p:ph type="sldNum" sz="quarter" idx="12"/>
          </p:nvPr>
        </p:nvSpPr>
        <p:spPr/>
        <p:txBody>
          <a:bodyPr/>
          <a:lstStyle/>
          <a:p>
            <a:fld id="{1AB09480-90A2-4D62-8E57-76B037FBC6E7}" type="slidenum">
              <a:rPr lang="en-US" smtClean="0"/>
              <a:t>‹#›</a:t>
            </a:fld>
            <a:endParaRPr lang="en-US"/>
          </a:p>
        </p:txBody>
      </p:sp>
      <p:sp>
        <p:nvSpPr>
          <p:cNvPr id="8" name="Rectangle 7">
            <a:extLst>
              <a:ext uri="{FF2B5EF4-FFF2-40B4-BE49-F238E27FC236}">
                <a16:creationId xmlns:a16="http://schemas.microsoft.com/office/drawing/2014/main" id="{F9A4A07C-AD49-46B6-AB93-B29C7E35FF6A}"/>
              </a:ext>
            </a:extLst>
          </p:cNvPr>
          <p:cNvSpPr/>
          <p:nvPr userDrawn="1"/>
        </p:nvSpPr>
        <p:spPr>
          <a:xfrm>
            <a:off x="0" y="0"/>
            <a:ext cx="12192000" cy="5593404"/>
          </a:xfrm>
          <a:prstGeom prst="rect">
            <a:avLst/>
          </a:prstGeom>
          <a:gradFill flip="none" rotWithShape="1">
            <a:gsLst>
              <a:gs pos="72000">
                <a:srgbClr val="9F5E9D"/>
              </a:gs>
              <a:gs pos="23000">
                <a:schemeClr val="accent2"/>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22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3AC7-C63C-4E23-BF89-D978F373D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3C2A3-747F-48D2-8F86-6FB5DE536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7BB0C-E506-4A37-BA71-5DDD34206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8CF4CC4-1869-43C1-9A09-278658FC6A61}"/>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9" name="Picture 8">
            <a:extLst>
              <a:ext uri="{FF2B5EF4-FFF2-40B4-BE49-F238E27FC236}">
                <a16:creationId xmlns:a16="http://schemas.microsoft.com/office/drawing/2014/main" id="{8DC6A772-5E13-4B42-A282-74CC19078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0" name="Straight Connector 9">
            <a:extLst>
              <a:ext uri="{FF2B5EF4-FFF2-40B4-BE49-F238E27FC236}">
                <a16:creationId xmlns:a16="http://schemas.microsoft.com/office/drawing/2014/main" id="{6C8B6AE1-F28C-448E-A724-AC6A76AC0EDA}"/>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3F1ADEA-8A83-4354-8102-3744884BC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2" name="Straight Connector 11">
            <a:extLst>
              <a:ext uri="{FF2B5EF4-FFF2-40B4-BE49-F238E27FC236}">
                <a16:creationId xmlns:a16="http://schemas.microsoft.com/office/drawing/2014/main" id="{E10B23AB-34C3-4242-9696-45D1F73E5C69}"/>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35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3AC7-C63C-4E23-BF89-D978F373D022}"/>
              </a:ext>
            </a:extLst>
          </p:cNvPr>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93C2A3-747F-48D2-8F86-6FB5DE536249}"/>
              </a:ext>
            </a:extLst>
          </p:cNvPr>
          <p:cNvSpPr>
            <a:spLocks noGrp="1"/>
          </p:cNvSpPr>
          <p:nvPr>
            <p:ph sz="half" idx="1"/>
          </p:nvPr>
        </p:nvSpPr>
        <p:spPr>
          <a:xfrm>
            <a:off x="838200" y="1825625"/>
            <a:ext cx="5181600" cy="4351338"/>
          </a:xfrm>
          <a:solidFill>
            <a:schemeClr val="accent1"/>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C867BB0C-E506-4A37-BA71-5DDD34206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04B66CF-31BA-4773-B96C-5F6482651E26}"/>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9" name="Picture 8">
            <a:extLst>
              <a:ext uri="{FF2B5EF4-FFF2-40B4-BE49-F238E27FC236}">
                <a16:creationId xmlns:a16="http://schemas.microsoft.com/office/drawing/2014/main" id="{796E7746-7F7C-4EAB-BE20-2251F3AC0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0" name="Straight Connector 9">
            <a:extLst>
              <a:ext uri="{FF2B5EF4-FFF2-40B4-BE49-F238E27FC236}">
                <a16:creationId xmlns:a16="http://schemas.microsoft.com/office/drawing/2014/main" id="{45D2E459-E287-4C5D-A424-793D79E714ED}"/>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E698F4-CE63-4873-93F1-2CCE79606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2" name="Straight Connector 11">
            <a:extLst>
              <a:ext uri="{FF2B5EF4-FFF2-40B4-BE49-F238E27FC236}">
                <a16:creationId xmlns:a16="http://schemas.microsoft.com/office/drawing/2014/main" id="{B2822A2B-4D3F-4818-A78A-2B082F0D9D6A}"/>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97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3AC7-C63C-4E23-BF89-D978F373D022}"/>
              </a:ext>
            </a:extLst>
          </p:cNvPr>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867BB0C-E506-4A37-BA71-5DDD342068EF}"/>
              </a:ext>
            </a:extLst>
          </p:cNvPr>
          <p:cNvSpPr>
            <a:spLocks noGrp="1"/>
          </p:cNvSpPr>
          <p:nvPr>
            <p:ph sz="half" idx="2"/>
          </p:nvPr>
        </p:nvSpPr>
        <p:spPr>
          <a:xfrm>
            <a:off x="865742" y="5486191"/>
            <a:ext cx="5181600" cy="649689"/>
          </a:xfrm>
        </p:spPr>
        <p:txBody>
          <a:bodyPr/>
          <a:lstStyle>
            <a:lvl1pPr marL="0" indent="0">
              <a:buNone/>
              <a:defRPr b="1">
                <a:solidFill>
                  <a:schemeClr val="accent2"/>
                </a:solidFill>
              </a:defRPr>
            </a:lvl1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83F19DEC-B371-4245-BF73-402A370E1C16}"/>
              </a:ext>
            </a:extLst>
          </p:cNvPr>
          <p:cNvSpPr>
            <a:spLocks noGrp="1"/>
          </p:cNvSpPr>
          <p:nvPr>
            <p:ph sz="half" idx="13"/>
          </p:nvPr>
        </p:nvSpPr>
        <p:spPr>
          <a:xfrm>
            <a:off x="6196013" y="1837346"/>
            <a:ext cx="5157787" cy="435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F9B2893-D70E-47F1-8FEA-E3725E1D5E08}"/>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10" name="Picture 9">
            <a:extLst>
              <a:ext uri="{FF2B5EF4-FFF2-40B4-BE49-F238E27FC236}">
                <a16:creationId xmlns:a16="http://schemas.microsoft.com/office/drawing/2014/main" id="{4147B000-FDE3-4F74-9FB5-F628AF8CF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1" name="Straight Connector 10">
            <a:extLst>
              <a:ext uri="{FF2B5EF4-FFF2-40B4-BE49-F238E27FC236}">
                <a16:creationId xmlns:a16="http://schemas.microsoft.com/office/drawing/2014/main" id="{39528D23-66FE-4AFB-B0AC-685685202627}"/>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99C3DC7-86C2-48B8-AB26-C6B8543DA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3" name="Straight Connector 12">
            <a:extLst>
              <a:ext uri="{FF2B5EF4-FFF2-40B4-BE49-F238E27FC236}">
                <a16:creationId xmlns:a16="http://schemas.microsoft.com/office/drawing/2014/main" id="{A0F474DC-1655-4BA6-88CA-DF94EAA28F7F}"/>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10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A45E-1C9A-4D45-AA38-2D81C24C13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78D691-6285-4BE9-B2F3-501E7BE28A1D}"/>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8817A-07D7-4F2A-91F6-1D54EDEFD3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A9D1C0-12E4-423B-BB82-255C3A9737B4}"/>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A96A1-FAE4-4863-87F4-092BF69FFA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B507C1ED-B132-4974-945B-8381055DA969}"/>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11" name="Picture 10">
            <a:extLst>
              <a:ext uri="{FF2B5EF4-FFF2-40B4-BE49-F238E27FC236}">
                <a16:creationId xmlns:a16="http://schemas.microsoft.com/office/drawing/2014/main" id="{C879528A-DFCE-4098-B97A-7FB6919BE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2" name="Straight Connector 11">
            <a:extLst>
              <a:ext uri="{FF2B5EF4-FFF2-40B4-BE49-F238E27FC236}">
                <a16:creationId xmlns:a16="http://schemas.microsoft.com/office/drawing/2014/main" id="{8D90FEAA-CDED-469E-9966-CE7166306CCE}"/>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7620BC1-6058-4EF3-9367-FAD31F0252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4" name="Straight Connector 13">
            <a:extLst>
              <a:ext uri="{FF2B5EF4-FFF2-40B4-BE49-F238E27FC236}">
                <a16:creationId xmlns:a16="http://schemas.microsoft.com/office/drawing/2014/main" id="{66071528-AFCF-40CE-9D1D-4ECFBEC7680F}"/>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64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DB0B-0E3A-4450-BFEB-3DDDCB155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5035D-98A2-409D-B1DB-B9DF1B8CB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62A1-1BF0-49BF-8137-A94C10BB5F5E}"/>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0DE09ECD-BBA6-4086-AF23-BE05F7C59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8C959-461A-48DA-8E16-0382C107B02D}"/>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139484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4DE4-9A3C-43F2-8D9B-6708E6B9475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C781776-85C4-4ECC-9E1A-8DC4DEBF6C75}"/>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7" name="Picture 6">
            <a:extLst>
              <a:ext uri="{FF2B5EF4-FFF2-40B4-BE49-F238E27FC236}">
                <a16:creationId xmlns:a16="http://schemas.microsoft.com/office/drawing/2014/main" id="{A0090E14-8B2B-4AF1-AF4D-E01C3F803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8" name="Straight Connector 7">
            <a:extLst>
              <a:ext uri="{FF2B5EF4-FFF2-40B4-BE49-F238E27FC236}">
                <a16:creationId xmlns:a16="http://schemas.microsoft.com/office/drawing/2014/main" id="{D35B3920-7F49-4865-BED3-AAE4D80CCF0B}"/>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8AA91D-77EA-4922-B41D-08E7C172A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0" name="Straight Connector 9">
            <a:extLst>
              <a:ext uri="{FF2B5EF4-FFF2-40B4-BE49-F238E27FC236}">
                <a16:creationId xmlns:a16="http://schemas.microsoft.com/office/drawing/2014/main" id="{7777A027-2175-4445-BC9B-E5AA6E0F97D5}"/>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31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0B080A-1075-4A12-B21B-68CE2049A139}"/>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7" name="Picture 6">
            <a:extLst>
              <a:ext uri="{FF2B5EF4-FFF2-40B4-BE49-F238E27FC236}">
                <a16:creationId xmlns:a16="http://schemas.microsoft.com/office/drawing/2014/main" id="{4A40E80D-9D55-4CB6-B231-1E9C3E66A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8" name="Straight Connector 7">
            <a:extLst>
              <a:ext uri="{FF2B5EF4-FFF2-40B4-BE49-F238E27FC236}">
                <a16:creationId xmlns:a16="http://schemas.microsoft.com/office/drawing/2014/main" id="{4EE2D66A-B44C-4AB2-A04F-64ADA8BC4158}"/>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B283C34-9214-47DB-8450-26BAE8BEA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9" name="Straight Connector 8">
            <a:extLst>
              <a:ext uri="{FF2B5EF4-FFF2-40B4-BE49-F238E27FC236}">
                <a16:creationId xmlns:a16="http://schemas.microsoft.com/office/drawing/2014/main" id="{421A9151-F39C-4515-A965-CDCF4CE90B34}"/>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2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38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3D50F4-FF36-486B-91A4-1AA481E8A978}"/>
              </a:ext>
            </a:extLst>
          </p:cNvPr>
          <p:cNvSpPr/>
          <p:nvPr/>
        </p:nvSpPr>
        <p:spPr>
          <a:xfrm>
            <a:off x="1" y="0"/>
            <a:ext cx="5623132" cy="5582653"/>
          </a:xfrm>
          <a:prstGeom prst="rect">
            <a:avLst/>
          </a:prstGeom>
          <a:gradFill>
            <a:gsLst>
              <a:gs pos="44000">
                <a:srgbClr val="108493"/>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21F0E48-18AF-4699-A7FC-FDF9E95E7D25}"/>
              </a:ext>
            </a:extLst>
          </p:cNvPr>
          <p:cNvSpPr>
            <a:spLocks noGrp="1"/>
          </p:cNvSpPr>
          <p:nvPr>
            <p:ph type="title"/>
          </p:nvPr>
        </p:nvSpPr>
        <p:spPr>
          <a:xfrm>
            <a:off x="481263" y="240631"/>
            <a:ext cx="4042611" cy="5257801"/>
          </a:xfrm>
          <a:noFill/>
        </p:spPr>
        <p:txBody>
          <a:bodyPr/>
          <a:lstStyle>
            <a:lvl1pPr algn="l">
              <a:defRPr>
                <a:solidFill>
                  <a:schemeClr val="bg1"/>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87148B4-D10D-43B8-9F97-88B9B7331183}"/>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10" name="Picture 9">
            <a:extLst>
              <a:ext uri="{FF2B5EF4-FFF2-40B4-BE49-F238E27FC236}">
                <a16:creationId xmlns:a16="http://schemas.microsoft.com/office/drawing/2014/main" id="{5D0D8F99-FCEC-4C36-B3CF-6EC1FE329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1" name="Straight Connector 10">
            <a:extLst>
              <a:ext uri="{FF2B5EF4-FFF2-40B4-BE49-F238E27FC236}">
                <a16:creationId xmlns:a16="http://schemas.microsoft.com/office/drawing/2014/main" id="{AAC112EA-04E2-414D-8E5B-A2B28715C121}"/>
              </a:ext>
            </a:extLst>
          </p:cNvPr>
          <p:cNvCxnSpPr/>
          <p:nvPr/>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A478485-0343-41B4-86D1-25D593AB1A06}"/>
              </a:ext>
            </a:extLst>
          </p:cNvPr>
          <p:cNvSpPr/>
          <p:nvPr userDrawn="1"/>
        </p:nvSpPr>
        <p:spPr>
          <a:xfrm>
            <a:off x="1" y="0"/>
            <a:ext cx="5623132" cy="5582653"/>
          </a:xfrm>
          <a:prstGeom prst="rect">
            <a:avLst/>
          </a:prstGeom>
          <a:gradFill>
            <a:gsLst>
              <a:gs pos="44000">
                <a:srgbClr val="108493"/>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73C4B6D-98CB-4A39-8DC7-81C191CC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5" name="Straight Connector 14">
            <a:extLst>
              <a:ext uri="{FF2B5EF4-FFF2-40B4-BE49-F238E27FC236}">
                <a16:creationId xmlns:a16="http://schemas.microsoft.com/office/drawing/2014/main" id="{1607C66E-DA3B-475E-9366-42670BABB070}"/>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couple of people posing for the camera&#10;&#10;Description automatically generated">
            <a:extLst>
              <a:ext uri="{FF2B5EF4-FFF2-40B4-BE49-F238E27FC236}">
                <a16:creationId xmlns:a16="http://schemas.microsoft.com/office/drawing/2014/main" id="{51DCEB53-8220-4AF8-B85D-FD8CA5553FED}"/>
              </a:ext>
            </a:extLst>
          </p:cNvPr>
          <p:cNvPicPr>
            <a:picLocks noChangeAspect="1"/>
          </p:cNvPicPr>
          <p:nvPr userDrawn="1"/>
        </p:nvPicPr>
        <p:blipFill>
          <a:blip r:embed="rId3">
            <a:alphaModFix amt="64000"/>
            <a:extLst>
              <a:ext uri="{28A0092B-C50C-407E-A947-70E740481C1C}">
                <a14:useLocalDpi xmlns:a14="http://schemas.microsoft.com/office/drawing/2010/main" val="0"/>
              </a:ext>
            </a:extLst>
          </a:blip>
          <a:stretch>
            <a:fillRect/>
          </a:stretch>
        </p:blipFill>
        <p:spPr>
          <a:xfrm>
            <a:off x="3818860" y="-1"/>
            <a:ext cx="8373140" cy="5582093"/>
          </a:xfrm>
          <a:prstGeom prst="rect">
            <a:avLst/>
          </a:prstGeom>
        </p:spPr>
      </p:pic>
    </p:spTree>
    <p:extLst>
      <p:ext uri="{BB962C8B-B14F-4D97-AF65-F5344CB8AC3E}">
        <p14:creationId xmlns:p14="http://schemas.microsoft.com/office/powerpoint/2010/main" val="354906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3AC7-C63C-4E23-BF89-D978F373D022}"/>
              </a:ext>
            </a:extLst>
          </p:cNvPr>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867BB0C-E506-4A37-BA71-5DDD342068EF}"/>
              </a:ext>
            </a:extLst>
          </p:cNvPr>
          <p:cNvSpPr>
            <a:spLocks noGrp="1"/>
          </p:cNvSpPr>
          <p:nvPr>
            <p:ph sz="half" idx="2"/>
          </p:nvPr>
        </p:nvSpPr>
        <p:spPr>
          <a:xfrm>
            <a:off x="865742" y="5486191"/>
            <a:ext cx="5181600" cy="649689"/>
          </a:xfrm>
        </p:spPr>
        <p:txBody>
          <a:bodyPr/>
          <a:lstStyle>
            <a:lvl1pPr marL="0" indent="0">
              <a:buNone/>
              <a:defRPr b="1">
                <a:solidFill>
                  <a:schemeClr val="accent2"/>
                </a:solidFill>
              </a:defRPr>
            </a:lvl1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83F19DEC-B371-4245-BF73-402A370E1C16}"/>
              </a:ext>
            </a:extLst>
          </p:cNvPr>
          <p:cNvSpPr>
            <a:spLocks noGrp="1"/>
          </p:cNvSpPr>
          <p:nvPr>
            <p:ph sz="half" idx="13"/>
          </p:nvPr>
        </p:nvSpPr>
        <p:spPr>
          <a:xfrm>
            <a:off x="6196013" y="1837346"/>
            <a:ext cx="5157787" cy="435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F9B2893-D70E-47F1-8FEA-E3725E1D5E08}"/>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10" name="Picture 9">
            <a:extLst>
              <a:ext uri="{FF2B5EF4-FFF2-40B4-BE49-F238E27FC236}">
                <a16:creationId xmlns:a16="http://schemas.microsoft.com/office/drawing/2014/main" id="{4147B000-FDE3-4F74-9FB5-F628AF8C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1" name="Straight Connector 10">
            <a:extLst>
              <a:ext uri="{FF2B5EF4-FFF2-40B4-BE49-F238E27FC236}">
                <a16:creationId xmlns:a16="http://schemas.microsoft.com/office/drawing/2014/main" id="{39528D23-66FE-4AFB-B0AC-685685202627}"/>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364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10B080A-1075-4A12-B21B-68CE2049A139}"/>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7" name="Picture 6">
            <a:extLst>
              <a:ext uri="{FF2B5EF4-FFF2-40B4-BE49-F238E27FC236}">
                <a16:creationId xmlns:a16="http://schemas.microsoft.com/office/drawing/2014/main" id="{4A40E80D-9D55-4CB6-B231-1E9C3E66A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8" name="Straight Connector 7">
            <a:extLst>
              <a:ext uri="{FF2B5EF4-FFF2-40B4-BE49-F238E27FC236}">
                <a16:creationId xmlns:a16="http://schemas.microsoft.com/office/drawing/2014/main" id="{4EE2D66A-B44C-4AB2-A04F-64ADA8BC4158}"/>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831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355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3D50F4-FF36-486B-91A4-1AA481E8A978}"/>
              </a:ext>
            </a:extLst>
          </p:cNvPr>
          <p:cNvSpPr/>
          <p:nvPr userDrawn="1"/>
        </p:nvSpPr>
        <p:spPr>
          <a:xfrm>
            <a:off x="1" y="0"/>
            <a:ext cx="5623132" cy="5582653"/>
          </a:xfrm>
          <a:prstGeom prst="rect">
            <a:avLst/>
          </a:prstGeom>
          <a:gradFill>
            <a:gsLst>
              <a:gs pos="44000">
                <a:srgbClr val="108493"/>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21F0E48-18AF-4699-A7FC-FDF9E95E7D25}"/>
              </a:ext>
            </a:extLst>
          </p:cNvPr>
          <p:cNvSpPr>
            <a:spLocks noGrp="1"/>
          </p:cNvSpPr>
          <p:nvPr>
            <p:ph type="title"/>
          </p:nvPr>
        </p:nvSpPr>
        <p:spPr>
          <a:xfrm>
            <a:off x="481263" y="240631"/>
            <a:ext cx="3867453" cy="5257801"/>
          </a:xfrm>
          <a:noFill/>
        </p:spPr>
        <p:txBody>
          <a:bodyPr/>
          <a:lstStyle>
            <a:lvl1pPr algn="l">
              <a:defRPr>
                <a:solidFill>
                  <a:schemeClr val="bg1"/>
                </a:solidFill>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87148B4-D10D-43B8-9F97-88B9B7331183}"/>
              </a:ext>
            </a:extLst>
          </p:cNvPr>
          <p:cNvSpPr>
            <a:spLocks noGrp="1"/>
          </p:cNvSpPr>
          <p:nvPr>
            <p:ph type="sldNum" sz="quarter" idx="12"/>
          </p:nvPr>
        </p:nvSpPr>
        <p:spPr>
          <a:xfrm>
            <a:off x="886326" y="6356350"/>
            <a:ext cx="2743200" cy="365125"/>
          </a:xfrm>
        </p:spPr>
        <p:txBody>
          <a:bodyPr/>
          <a:lstStyle>
            <a:lvl1pPr algn="l">
              <a:defRPr/>
            </a:lvl1pPr>
          </a:lstStyle>
          <a:p>
            <a:fld id="{1AB09480-90A2-4D62-8E57-76B037FBC6E7}" type="slidenum">
              <a:rPr lang="en-US" smtClean="0"/>
              <a:pPr/>
              <a:t>‹#›</a:t>
            </a:fld>
            <a:endParaRPr lang="en-US" dirty="0"/>
          </a:p>
        </p:txBody>
      </p:sp>
      <p:pic>
        <p:nvPicPr>
          <p:cNvPr id="10" name="Picture 9">
            <a:extLst>
              <a:ext uri="{FF2B5EF4-FFF2-40B4-BE49-F238E27FC236}">
                <a16:creationId xmlns:a16="http://schemas.microsoft.com/office/drawing/2014/main" id="{5D0D8F99-FCEC-4C36-B3CF-6EC1FE329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1465" y="6333828"/>
            <a:ext cx="1141412" cy="391828"/>
          </a:xfrm>
          <a:prstGeom prst="rect">
            <a:avLst/>
          </a:prstGeom>
        </p:spPr>
      </p:pic>
      <p:cxnSp>
        <p:nvCxnSpPr>
          <p:cNvPr id="11" name="Straight Connector 10">
            <a:extLst>
              <a:ext uri="{FF2B5EF4-FFF2-40B4-BE49-F238E27FC236}">
                <a16:creationId xmlns:a16="http://schemas.microsoft.com/office/drawing/2014/main" id="{AAC112EA-04E2-414D-8E5B-A2B28715C121}"/>
              </a:ext>
            </a:extLst>
          </p:cNvPr>
          <p:cNvCxnSpPr/>
          <p:nvPr userDrawn="1"/>
        </p:nvCxnSpPr>
        <p:spPr>
          <a:xfrm>
            <a:off x="830179" y="6244389"/>
            <a:ext cx="1055169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couple of people posing for the camera&#10;&#10;Description automatically generated">
            <a:extLst>
              <a:ext uri="{FF2B5EF4-FFF2-40B4-BE49-F238E27FC236}">
                <a16:creationId xmlns:a16="http://schemas.microsoft.com/office/drawing/2014/main" id="{F32E0BD5-966E-4DD3-AA13-F4483042ADB2}"/>
              </a:ext>
            </a:extLst>
          </p:cNvPr>
          <p:cNvPicPr>
            <a:picLocks noChangeAspect="1"/>
          </p:cNvPicPr>
          <p:nvPr userDrawn="1"/>
        </p:nvPicPr>
        <p:blipFill rotWithShape="1">
          <a:blip r:embed="rId3">
            <a:alphaModFix amt="66000"/>
            <a:extLst>
              <a:ext uri="{28A0092B-C50C-407E-A947-70E740481C1C}">
                <a14:useLocalDpi xmlns:a14="http://schemas.microsoft.com/office/drawing/2010/main" val="0"/>
              </a:ext>
            </a:extLst>
          </a:blip>
          <a:srcRect r="10622"/>
          <a:stretch/>
        </p:blipFill>
        <p:spPr>
          <a:xfrm>
            <a:off x="4706679" y="0"/>
            <a:ext cx="7485321" cy="5583275"/>
          </a:xfrm>
          <a:prstGeom prst="rect">
            <a:avLst/>
          </a:prstGeom>
        </p:spPr>
      </p:pic>
    </p:spTree>
    <p:extLst>
      <p:ext uri="{BB962C8B-B14F-4D97-AF65-F5344CB8AC3E}">
        <p14:creationId xmlns:p14="http://schemas.microsoft.com/office/powerpoint/2010/main" val="119047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8EC9-8F6F-486F-A9CA-6FA57E88F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8886A-5FF9-41D9-B897-FD7B7E0F4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CBC3F-F2BF-4E4F-AA67-C76C7105C73B}"/>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9F4B6262-983D-41B5-A0F5-DF1527D24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EAB4D-C28B-4F6C-8E8C-F2F3117ED8AA}"/>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68783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8307-2AAD-46CC-B952-2035ABFF9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CF612-52AB-437F-99C0-5B78B21058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7030B-75CF-4C89-8F69-8A2EF117E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B68E1-16DB-4677-A89D-808EBED8988A}"/>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6" name="Footer Placeholder 5">
            <a:extLst>
              <a:ext uri="{FF2B5EF4-FFF2-40B4-BE49-F238E27FC236}">
                <a16:creationId xmlns:a16="http://schemas.microsoft.com/office/drawing/2014/main" id="{BF0B6B7F-B6C8-4E5A-8E21-CAD6E7D87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ED49C-9DB3-46D9-A58A-687806821F4B}"/>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68514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2240-6D27-4E64-8B07-2F0F0031A2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77B0-5FBB-44B6-B051-A426FE99D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B40E6-3841-4A0F-9F7E-02D520C86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66216-9F23-457A-9BDD-9A9D168D7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28CE8-3F04-4B9E-945E-7FA5631551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71A8D9-A965-432C-870E-A95031AEBFA5}"/>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8" name="Footer Placeholder 7">
            <a:extLst>
              <a:ext uri="{FF2B5EF4-FFF2-40B4-BE49-F238E27FC236}">
                <a16:creationId xmlns:a16="http://schemas.microsoft.com/office/drawing/2014/main" id="{89D720B0-8B78-4628-99B0-610E09010D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8616-B6C0-4688-B802-034FCB8BA3D8}"/>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18954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D0F1-34C1-480F-A131-9F709327BF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C3837-4554-4353-9206-7E1102B73B66}"/>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4" name="Footer Placeholder 3">
            <a:extLst>
              <a:ext uri="{FF2B5EF4-FFF2-40B4-BE49-F238E27FC236}">
                <a16:creationId xmlns:a16="http://schemas.microsoft.com/office/drawing/2014/main" id="{9630B492-5752-4DA3-B494-6FA4F2836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E8D13D-8D44-467B-BEF6-EB19A8A6331A}"/>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212522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42DE7-768F-4331-9EC9-4DAF4F18F053}"/>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3" name="Footer Placeholder 2">
            <a:extLst>
              <a:ext uri="{FF2B5EF4-FFF2-40B4-BE49-F238E27FC236}">
                <a16:creationId xmlns:a16="http://schemas.microsoft.com/office/drawing/2014/main" id="{9DB8EB22-4894-4E3C-946B-1DCECE6723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09A0C-F609-43F0-AD7A-47712E8598F0}"/>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18948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AC0-02BD-4346-BEF5-AF4BA2A31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E25C8B-32B2-4FE9-BF56-1CDBBE662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F025A-C398-43B4-AA33-489CB510B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D3F52-F54F-4141-9769-5C680FB1A0D9}"/>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6" name="Footer Placeholder 5">
            <a:extLst>
              <a:ext uri="{FF2B5EF4-FFF2-40B4-BE49-F238E27FC236}">
                <a16:creationId xmlns:a16="http://schemas.microsoft.com/office/drawing/2014/main" id="{C172366E-15C3-4212-8752-C69BCA0CE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9D26D-F141-42F2-8AA8-CC270F4FF61D}"/>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347087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3E85-3690-4C17-BD41-70EF96BD4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94CCA-CF92-4C74-A3BD-D0CA6B4D5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98935-631C-49CE-96B5-CD0E451DD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46DAC-5A4B-4A84-9D5E-43AE66B8AEF7}"/>
              </a:ext>
            </a:extLst>
          </p:cNvPr>
          <p:cNvSpPr>
            <a:spLocks noGrp="1"/>
          </p:cNvSpPr>
          <p:nvPr>
            <p:ph type="dt" sz="half" idx="10"/>
          </p:nvPr>
        </p:nvSpPr>
        <p:spPr/>
        <p:txBody>
          <a:bodyPr/>
          <a:lstStyle/>
          <a:p>
            <a:fld id="{EDE19498-76D8-4814-8B0B-CA66DD24CDBB}" type="datetimeFigureOut">
              <a:rPr lang="en-US" smtClean="0"/>
              <a:t>10/26/2019</a:t>
            </a:fld>
            <a:endParaRPr lang="en-US"/>
          </a:p>
        </p:txBody>
      </p:sp>
      <p:sp>
        <p:nvSpPr>
          <p:cNvPr id="6" name="Footer Placeholder 5">
            <a:extLst>
              <a:ext uri="{FF2B5EF4-FFF2-40B4-BE49-F238E27FC236}">
                <a16:creationId xmlns:a16="http://schemas.microsoft.com/office/drawing/2014/main" id="{80B5BA42-BB3E-49C6-9479-2222C887C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82E74-77C6-4A90-8D54-24FC342DA853}"/>
              </a:ext>
            </a:extLst>
          </p:cNvPr>
          <p:cNvSpPr>
            <a:spLocks noGrp="1"/>
          </p:cNvSpPr>
          <p:nvPr>
            <p:ph type="sldNum" sz="quarter" idx="12"/>
          </p:nvPr>
        </p:nvSpPr>
        <p:spPr/>
        <p:txBody>
          <a:bodyPr/>
          <a:lstStyle/>
          <a:p>
            <a:fld id="{1F21297B-5E5C-48C3-B6EF-FB5FEFDC86E9}" type="slidenum">
              <a:rPr lang="en-US" smtClean="0"/>
              <a:t>‹#›</a:t>
            </a:fld>
            <a:endParaRPr lang="en-US"/>
          </a:p>
        </p:txBody>
      </p:sp>
    </p:spTree>
    <p:extLst>
      <p:ext uri="{BB962C8B-B14F-4D97-AF65-F5344CB8AC3E}">
        <p14:creationId xmlns:p14="http://schemas.microsoft.com/office/powerpoint/2010/main" val="11679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43AD2-D070-463B-A53F-214D2EF4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21C11-5F5C-4B8E-8A80-5721EBC22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29F49-F41C-4A30-9413-67E5EE6D5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19498-76D8-4814-8B0B-CA66DD24CDBB}" type="datetimeFigureOut">
              <a:rPr lang="en-US" smtClean="0"/>
              <a:t>10/26/2019</a:t>
            </a:fld>
            <a:endParaRPr lang="en-US"/>
          </a:p>
        </p:txBody>
      </p:sp>
      <p:sp>
        <p:nvSpPr>
          <p:cNvPr id="5" name="Footer Placeholder 4">
            <a:extLst>
              <a:ext uri="{FF2B5EF4-FFF2-40B4-BE49-F238E27FC236}">
                <a16:creationId xmlns:a16="http://schemas.microsoft.com/office/drawing/2014/main" id="{6339DB81-B964-42C7-9E82-DA5570ADE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310750-580A-4C66-BC71-21F51BF2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1297B-5E5C-48C3-B6EF-FB5FEFDC86E9}" type="slidenum">
              <a:rPr lang="en-US" smtClean="0"/>
              <a:t>‹#›</a:t>
            </a:fld>
            <a:endParaRPr lang="en-US"/>
          </a:p>
        </p:txBody>
      </p:sp>
    </p:spTree>
    <p:extLst>
      <p:ext uri="{BB962C8B-B14F-4D97-AF65-F5344CB8AC3E}">
        <p14:creationId xmlns:p14="http://schemas.microsoft.com/office/powerpoint/2010/main" val="18560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93957-9046-4D64-A24C-EDAF7405D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6885EB-3080-4435-BE18-9956BF17C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B88CDD-A30E-4D4F-B0BA-89FA560B1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BE9E8-53B0-43DD-A40A-A2490EF5D4BD}" type="datetime1">
              <a:rPr lang="en-US" smtClean="0"/>
              <a:t>10/26/2019</a:t>
            </a:fld>
            <a:endParaRPr lang="en-US"/>
          </a:p>
        </p:txBody>
      </p:sp>
      <p:sp>
        <p:nvSpPr>
          <p:cNvPr id="5" name="Footer Placeholder 4">
            <a:extLst>
              <a:ext uri="{FF2B5EF4-FFF2-40B4-BE49-F238E27FC236}">
                <a16:creationId xmlns:a16="http://schemas.microsoft.com/office/drawing/2014/main" id="{FD4D6A58-E217-4579-BB95-C00F7AB1F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FEEDE-B927-44A6-8A07-70F199A3F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09480-90A2-4D62-8E57-76B037FBC6E7}" type="slidenum">
              <a:rPr lang="en-US" smtClean="0"/>
              <a:t>‹#›</a:t>
            </a:fld>
            <a:endParaRPr lang="en-US"/>
          </a:p>
        </p:txBody>
      </p:sp>
    </p:spTree>
    <p:extLst>
      <p:ext uri="{BB962C8B-B14F-4D97-AF65-F5344CB8AC3E}">
        <p14:creationId xmlns:p14="http://schemas.microsoft.com/office/powerpoint/2010/main" val="136216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9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3C9-E160-42DD-9FA5-DDA215283DA2}"/>
              </a:ext>
            </a:extLst>
          </p:cNvPr>
          <p:cNvSpPr>
            <a:spLocks noGrp="1"/>
          </p:cNvSpPr>
          <p:nvPr>
            <p:ph type="ctrTitle"/>
          </p:nvPr>
        </p:nvSpPr>
        <p:spPr>
          <a:xfrm>
            <a:off x="4605251" y="614291"/>
            <a:ext cx="6997698" cy="848749"/>
          </a:xfrm>
        </p:spPr>
        <p:txBody>
          <a:bodyPr>
            <a:noAutofit/>
          </a:bodyPr>
          <a:lstStyle/>
          <a:p>
            <a:r>
              <a:rPr lang="en-US" sz="5400" dirty="0"/>
              <a:t>Learning Collaborative</a:t>
            </a:r>
          </a:p>
        </p:txBody>
      </p:sp>
      <p:sp>
        <p:nvSpPr>
          <p:cNvPr id="5" name="Subtitle 4">
            <a:extLst>
              <a:ext uri="{FF2B5EF4-FFF2-40B4-BE49-F238E27FC236}">
                <a16:creationId xmlns:a16="http://schemas.microsoft.com/office/drawing/2014/main" id="{8863D0C5-DD99-4384-B230-5D4B12D3D843}"/>
              </a:ext>
            </a:extLst>
          </p:cNvPr>
          <p:cNvSpPr>
            <a:spLocks noGrp="1"/>
          </p:cNvSpPr>
          <p:nvPr>
            <p:ph type="subTitle" idx="1"/>
          </p:nvPr>
        </p:nvSpPr>
        <p:spPr>
          <a:xfrm>
            <a:off x="5669280" y="2560321"/>
            <a:ext cx="5966402" cy="1167618"/>
          </a:xfrm>
        </p:spPr>
        <p:txBody>
          <a:bodyPr>
            <a:normAutofit lnSpcReduction="10000"/>
          </a:bodyPr>
          <a:lstStyle/>
          <a:p>
            <a:pPr algn="ctr"/>
            <a:r>
              <a:rPr lang="en-US" sz="3600" i="1" dirty="0"/>
              <a:t>Los Angeles, CA </a:t>
            </a:r>
          </a:p>
          <a:p>
            <a:pPr algn="ctr"/>
            <a:r>
              <a:rPr lang="en-US" sz="3600" i="1" dirty="0"/>
              <a:t>October 25, 2019</a:t>
            </a:r>
          </a:p>
          <a:p>
            <a:endParaRPr lang="en-US" dirty="0"/>
          </a:p>
        </p:txBody>
      </p:sp>
      <p:sp>
        <p:nvSpPr>
          <p:cNvPr id="6" name="TextBox 5">
            <a:extLst>
              <a:ext uri="{FF2B5EF4-FFF2-40B4-BE49-F238E27FC236}">
                <a16:creationId xmlns:a16="http://schemas.microsoft.com/office/drawing/2014/main" id="{E5F6D576-EC79-4A33-BD1C-7D81317CCC6E}"/>
              </a:ext>
            </a:extLst>
          </p:cNvPr>
          <p:cNvSpPr txBox="1"/>
          <p:nvPr/>
        </p:nvSpPr>
        <p:spPr>
          <a:xfrm>
            <a:off x="116378" y="1781909"/>
            <a:ext cx="4169283" cy="307777"/>
          </a:xfrm>
          <a:prstGeom prst="rect">
            <a:avLst/>
          </a:prstGeom>
          <a:noFill/>
        </p:spPr>
        <p:txBody>
          <a:bodyPr wrap="none" rtlCol="0">
            <a:spAutoFit/>
          </a:bodyPr>
          <a:lstStyle/>
          <a:p>
            <a:r>
              <a:rPr lang="en-US" sz="1400" dirty="0"/>
              <a:t>Resource Expansion, Access &amp; Collaboration for Health</a:t>
            </a:r>
          </a:p>
        </p:txBody>
      </p:sp>
    </p:spTree>
    <p:extLst>
      <p:ext uri="{BB962C8B-B14F-4D97-AF65-F5344CB8AC3E}">
        <p14:creationId xmlns:p14="http://schemas.microsoft.com/office/powerpoint/2010/main" val="34671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BF6-B402-4A64-A2B8-50BDC67A8C8B}"/>
              </a:ext>
            </a:extLst>
          </p:cNvPr>
          <p:cNvSpPr>
            <a:spLocks noGrp="1"/>
          </p:cNvSpPr>
          <p:nvPr>
            <p:ph type="title"/>
          </p:nvPr>
        </p:nvSpPr>
        <p:spPr/>
        <p:txBody>
          <a:bodyPr/>
          <a:lstStyle/>
          <a:p>
            <a:r>
              <a:rPr lang="en-US" b="1" dirty="0">
                <a:solidFill>
                  <a:srgbClr val="7030A0"/>
                </a:solidFill>
              </a:rPr>
              <a:t>Then, what’s  next?</a:t>
            </a:r>
          </a:p>
        </p:txBody>
      </p:sp>
      <p:sp>
        <p:nvSpPr>
          <p:cNvPr id="3" name="Content Placeholder 2">
            <a:extLst>
              <a:ext uri="{FF2B5EF4-FFF2-40B4-BE49-F238E27FC236}">
                <a16:creationId xmlns:a16="http://schemas.microsoft.com/office/drawing/2014/main" id="{4D992144-1F69-4E25-9AD4-625D200C3B21}"/>
              </a:ext>
            </a:extLst>
          </p:cNvPr>
          <p:cNvSpPr>
            <a:spLocks noGrp="1"/>
          </p:cNvSpPr>
          <p:nvPr>
            <p:ph idx="1"/>
          </p:nvPr>
        </p:nvSpPr>
        <p:spPr>
          <a:xfrm>
            <a:off x="838200" y="1441306"/>
            <a:ext cx="10515600" cy="4802187"/>
          </a:xfrm>
        </p:spPr>
        <p:txBody>
          <a:bodyPr>
            <a:normAutofit/>
          </a:bodyPr>
          <a:lstStyle/>
          <a:p>
            <a:r>
              <a:rPr lang="en-US" sz="2900" b="1" dirty="0">
                <a:solidFill>
                  <a:schemeClr val="accent1"/>
                </a:solidFill>
              </a:rPr>
              <a:t>Embark on your project ASAP</a:t>
            </a:r>
          </a:p>
          <a:p>
            <a:r>
              <a:rPr lang="en-US" sz="2900" b="1" dirty="0">
                <a:solidFill>
                  <a:schemeClr val="accent1"/>
                </a:solidFill>
              </a:rPr>
              <a:t>Stay in touch with NTP REACH Team for support, questions, etc.</a:t>
            </a:r>
          </a:p>
          <a:p>
            <a:r>
              <a:rPr lang="en-US" sz="2900" b="1" dirty="0">
                <a:solidFill>
                  <a:schemeClr val="accent1"/>
                </a:solidFill>
              </a:rPr>
              <a:t>Attend Webinar in November (date TBD Today)</a:t>
            </a:r>
          </a:p>
          <a:p>
            <a:r>
              <a:rPr lang="en-US" sz="2900" b="1" dirty="0">
                <a:solidFill>
                  <a:schemeClr val="accent1"/>
                </a:solidFill>
              </a:rPr>
              <a:t>Coaching Call in November with NTP Team</a:t>
            </a:r>
          </a:p>
          <a:p>
            <a:r>
              <a:rPr lang="en-US" sz="2900" b="1" dirty="0">
                <a:solidFill>
                  <a:schemeClr val="accent1"/>
                </a:solidFill>
              </a:rPr>
              <a:t>Contract monitoring in December or as needed by AHP staff</a:t>
            </a:r>
          </a:p>
          <a:p>
            <a:r>
              <a:rPr lang="en-US" sz="2900" b="1" dirty="0">
                <a:solidFill>
                  <a:schemeClr val="accent1"/>
                </a:solidFill>
              </a:rPr>
              <a:t>Submit invoice and quarterly report on progress towards deliverables by Jan 1</a:t>
            </a:r>
            <a:r>
              <a:rPr lang="en-US" sz="2900" b="1" baseline="30000" dirty="0">
                <a:solidFill>
                  <a:schemeClr val="accent1"/>
                </a:solidFill>
              </a:rPr>
              <a:t>st</a:t>
            </a:r>
            <a:r>
              <a:rPr lang="en-US" sz="2900" b="1" dirty="0">
                <a:solidFill>
                  <a:schemeClr val="accent1"/>
                </a:solidFill>
              </a:rPr>
              <a:t> 2020, </a:t>
            </a:r>
          </a:p>
          <a:p>
            <a:pPr lvl="1"/>
            <a:r>
              <a:rPr lang="en-US" sz="2500" b="1" dirty="0">
                <a:solidFill>
                  <a:schemeClr val="accent1"/>
                </a:solidFill>
              </a:rPr>
              <a:t>And, if relevant, individual itemized invoice with report on purchases, to be reimbursed prior to end of quarter</a:t>
            </a:r>
          </a:p>
          <a:p>
            <a:r>
              <a:rPr lang="en-US" sz="2900" b="1" dirty="0">
                <a:solidFill>
                  <a:srgbClr val="7030A0"/>
                </a:solidFill>
              </a:rPr>
              <a:t>STAY TUNED! </a:t>
            </a:r>
          </a:p>
          <a:p>
            <a:pPr marL="0" indent="0">
              <a:buNone/>
            </a:pPr>
            <a:endParaRPr lang="en-US" dirty="0"/>
          </a:p>
        </p:txBody>
      </p:sp>
      <p:pic>
        <p:nvPicPr>
          <p:cNvPr id="5" name="Picture 4" descr="A picture containing clipart&#10;&#10;Description automatically generated">
            <a:extLst>
              <a:ext uri="{FF2B5EF4-FFF2-40B4-BE49-F238E27FC236}">
                <a16:creationId xmlns:a16="http://schemas.microsoft.com/office/drawing/2014/main" id="{7553C84D-329F-449F-B8E7-EDE4661A5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612" y="137744"/>
            <a:ext cx="2343308" cy="834972"/>
          </a:xfrm>
          <a:prstGeom prst="rect">
            <a:avLst/>
          </a:prstGeom>
        </p:spPr>
      </p:pic>
    </p:spTree>
    <p:extLst>
      <p:ext uri="{BB962C8B-B14F-4D97-AF65-F5344CB8AC3E}">
        <p14:creationId xmlns:p14="http://schemas.microsoft.com/office/powerpoint/2010/main" val="194422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135FD3-4A3C-466A-AFFE-517857D5FA78}"/>
              </a:ext>
            </a:extLst>
          </p:cNvPr>
          <p:cNvSpPr>
            <a:spLocks noGrp="1"/>
          </p:cNvSpPr>
          <p:nvPr>
            <p:ph type="title"/>
          </p:nvPr>
        </p:nvSpPr>
        <p:spPr>
          <a:xfrm>
            <a:off x="838200" y="648681"/>
            <a:ext cx="10515600" cy="564977"/>
          </a:xfrm>
        </p:spPr>
        <p:txBody>
          <a:bodyPr>
            <a:normAutofit fontScale="90000"/>
          </a:bodyPr>
          <a:lstStyle/>
          <a:p>
            <a:pPr algn="ctr"/>
            <a:r>
              <a:rPr lang="en-US" sz="8000" b="1" dirty="0">
                <a:solidFill>
                  <a:srgbClr val="7030A0"/>
                </a:solidFill>
              </a:rPr>
              <a:t>Q U E S T I O N S ?</a:t>
            </a:r>
          </a:p>
        </p:txBody>
      </p:sp>
      <p:pic>
        <p:nvPicPr>
          <p:cNvPr id="2050" name="Picture 2" descr="Related image">
            <a:extLst>
              <a:ext uri="{FF2B5EF4-FFF2-40B4-BE49-F238E27FC236}">
                <a16:creationId xmlns:a16="http://schemas.microsoft.com/office/drawing/2014/main" id="{F8470711-4873-4846-A5C2-72E88133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410" y="2132930"/>
            <a:ext cx="6837179" cy="3917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743E78-2192-48A4-A26F-FD5923632FC5}"/>
              </a:ext>
            </a:extLst>
          </p:cNvPr>
          <p:cNvSpPr txBox="1"/>
          <p:nvPr/>
        </p:nvSpPr>
        <p:spPr>
          <a:xfrm>
            <a:off x="3524596" y="6123784"/>
            <a:ext cx="5564216" cy="523220"/>
          </a:xfrm>
          <a:prstGeom prst="rect">
            <a:avLst/>
          </a:prstGeom>
          <a:noFill/>
        </p:spPr>
        <p:txBody>
          <a:bodyPr wrap="none" rtlCol="0">
            <a:spAutoFit/>
          </a:bodyPr>
          <a:lstStyle/>
          <a:p>
            <a:r>
              <a:rPr lang="en-US" sz="2800" b="1" dirty="0">
                <a:solidFill>
                  <a:srgbClr val="7030A0"/>
                </a:solidFill>
              </a:rPr>
              <a:t>Counting on Lots of Collaboration! </a:t>
            </a:r>
          </a:p>
        </p:txBody>
      </p:sp>
      <p:sp>
        <p:nvSpPr>
          <p:cNvPr id="2" name="TextBox 1">
            <a:extLst>
              <a:ext uri="{FF2B5EF4-FFF2-40B4-BE49-F238E27FC236}">
                <a16:creationId xmlns:a16="http://schemas.microsoft.com/office/drawing/2014/main" id="{D69FD5BC-58A5-4972-89EE-A7B83445BFD4}"/>
              </a:ext>
            </a:extLst>
          </p:cNvPr>
          <p:cNvSpPr txBox="1"/>
          <p:nvPr/>
        </p:nvSpPr>
        <p:spPr>
          <a:xfrm>
            <a:off x="4972664" y="1421472"/>
            <a:ext cx="2246670" cy="984885"/>
          </a:xfrm>
          <a:prstGeom prst="rect">
            <a:avLst/>
          </a:prstGeom>
          <a:noFill/>
        </p:spPr>
        <p:txBody>
          <a:bodyPr wrap="square" rtlCol="0">
            <a:spAutoFit/>
          </a:bodyPr>
          <a:lstStyle/>
          <a:p>
            <a:r>
              <a:rPr lang="en-US" dirty="0"/>
              <a:t>        </a:t>
            </a:r>
            <a:r>
              <a:rPr lang="en-US" sz="2000" b="1" i="1" dirty="0"/>
              <a:t>Kwest@ahpnet.com</a:t>
            </a:r>
          </a:p>
        </p:txBody>
      </p:sp>
    </p:spTree>
    <p:extLst>
      <p:ext uri="{BB962C8B-B14F-4D97-AF65-F5344CB8AC3E}">
        <p14:creationId xmlns:p14="http://schemas.microsoft.com/office/powerpoint/2010/main" val="159496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4A3185-406E-42E5-8723-1D88C3501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269"/>
            <a:ext cx="12534170" cy="6858000"/>
          </a:xfrm>
          <a:prstGeom prst="rect">
            <a:avLst/>
          </a:prstGeom>
        </p:spPr>
      </p:pic>
      <p:sp>
        <p:nvSpPr>
          <p:cNvPr id="4" name="Title 3">
            <a:extLst>
              <a:ext uri="{FF2B5EF4-FFF2-40B4-BE49-F238E27FC236}">
                <a16:creationId xmlns:a16="http://schemas.microsoft.com/office/drawing/2014/main" id="{22F9063A-7F5B-458D-85F9-945E3FA0A760}"/>
              </a:ext>
            </a:extLst>
          </p:cNvPr>
          <p:cNvSpPr>
            <a:spLocks noGrp="1"/>
          </p:cNvSpPr>
          <p:nvPr>
            <p:ph type="title"/>
          </p:nvPr>
        </p:nvSpPr>
        <p:spPr>
          <a:xfrm>
            <a:off x="1450535" y="1497925"/>
            <a:ext cx="10355932" cy="1098776"/>
          </a:xfrm>
        </p:spPr>
        <p:txBody>
          <a:bodyPr>
            <a:normAutofit/>
          </a:bodyPr>
          <a:lstStyle/>
          <a:p>
            <a:pPr algn="ctr"/>
            <a:r>
              <a:rPr lang="en-US" sz="4400" b="1" dirty="0">
                <a:solidFill>
                  <a:schemeClr val="bg1"/>
                </a:solidFill>
              </a:rPr>
              <a:t>WELCOME and Congratulations Grantees!   </a:t>
            </a:r>
          </a:p>
        </p:txBody>
      </p:sp>
      <p:sp>
        <p:nvSpPr>
          <p:cNvPr id="5" name="Text Placeholder 4">
            <a:extLst>
              <a:ext uri="{FF2B5EF4-FFF2-40B4-BE49-F238E27FC236}">
                <a16:creationId xmlns:a16="http://schemas.microsoft.com/office/drawing/2014/main" id="{DD657C85-F0A7-4A97-ACFC-10950DAA2705}"/>
              </a:ext>
            </a:extLst>
          </p:cNvPr>
          <p:cNvSpPr>
            <a:spLocks noGrp="1"/>
          </p:cNvSpPr>
          <p:nvPr>
            <p:ph type="body" idx="1"/>
          </p:nvPr>
        </p:nvSpPr>
        <p:spPr>
          <a:xfrm>
            <a:off x="548641" y="2596701"/>
            <a:ext cx="11448158" cy="3238043"/>
          </a:xfrm>
        </p:spPr>
        <p:txBody>
          <a:bodyPr>
            <a:normAutofit/>
          </a:bodyPr>
          <a:lstStyle/>
          <a:p>
            <a:r>
              <a:rPr lang="en-US" b="1" dirty="0">
                <a:solidFill>
                  <a:schemeClr val="bg1"/>
                </a:solidFill>
              </a:rPr>
              <a:t>You are part of an ambitious effort to expand access to and use of Medication Assisted Treatment (MAT) across California.</a:t>
            </a:r>
          </a:p>
          <a:p>
            <a:r>
              <a:rPr lang="en-US" b="1" dirty="0">
                <a:solidFill>
                  <a:schemeClr val="accent6">
                    <a:lumMod val="20000"/>
                    <a:lumOff val="80000"/>
                  </a:schemeClr>
                </a:solidFill>
              </a:rPr>
              <a:t>California is leading the nation in this life-saving effort and we are grateful for the dedication of NTPs to this effort – long before many others recognized how critical MAT is to the treatment of Opioid Use Disorders.</a:t>
            </a:r>
          </a:p>
          <a:p>
            <a:r>
              <a:rPr lang="en-US" b="1" dirty="0">
                <a:solidFill>
                  <a:schemeClr val="accent6">
                    <a:lumMod val="20000"/>
                    <a:lumOff val="80000"/>
                  </a:schemeClr>
                </a:solidFill>
              </a:rPr>
              <a:t>We hope you find today’s meeting to be valuable and sincerely want your input throughout the day.</a:t>
            </a:r>
          </a:p>
          <a:p>
            <a:pPr algn="r"/>
            <a:r>
              <a:rPr lang="en-US" b="1" dirty="0">
                <a:solidFill>
                  <a:schemeClr val="accent6">
                    <a:lumMod val="20000"/>
                    <a:lumOff val="80000"/>
                  </a:schemeClr>
                </a:solidFill>
              </a:rPr>
              <a:t>		Thank you for your active participation </a:t>
            </a:r>
          </a:p>
        </p:txBody>
      </p:sp>
      <p:sp>
        <p:nvSpPr>
          <p:cNvPr id="6" name="Slide Number Placeholder 5">
            <a:extLst>
              <a:ext uri="{FF2B5EF4-FFF2-40B4-BE49-F238E27FC236}">
                <a16:creationId xmlns:a16="http://schemas.microsoft.com/office/drawing/2014/main" id="{4D1401C2-493D-4AE7-AC7A-CE736C3941AB}"/>
              </a:ext>
            </a:extLst>
          </p:cNvPr>
          <p:cNvSpPr>
            <a:spLocks noGrp="1"/>
          </p:cNvSpPr>
          <p:nvPr>
            <p:ph type="sldNum" sz="quarter" idx="12"/>
          </p:nvPr>
        </p:nvSpPr>
        <p:spPr/>
        <p:txBody>
          <a:bodyPr/>
          <a:lstStyle/>
          <a:p>
            <a:fld id="{1AB09480-90A2-4D62-8E57-76B037FBC6E7}" type="slidenum">
              <a:rPr lang="en-US" smtClean="0"/>
              <a:t>2</a:t>
            </a:fld>
            <a:endParaRPr lang="en-US"/>
          </a:p>
        </p:txBody>
      </p:sp>
      <p:pic>
        <p:nvPicPr>
          <p:cNvPr id="8" name="Picture 7" descr="A picture containing clipart&#10;&#10;Description automatically generated">
            <a:extLst>
              <a:ext uri="{FF2B5EF4-FFF2-40B4-BE49-F238E27FC236}">
                <a16:creationId xmlns:a16="http://schemas.microsoft.com/office/drawing/2014/main" id="{579DACED-66AC-40F1-9E0F-9CE439277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70" y="295836"/>
            <a:ext cx="2539549" cy="904897"/>
          </a:xfrm>
          <a:prstGeom prst="rect">
            <a:avLst/>
          </a:prstGeom>
        </p:spPr>
      </p:pic>
    </p:spTree>
    <p:extLst>
      <p:ext uri="{BB962C8B-B14F-4D97-AF65-F5344CB8AC3E}">
        <p14:creationId xmlns:p14="http://schemas.microsoft.com/office/powerpoint/2010/main" val="389026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3C3C-E478-4311-83B3-E3C8A0FD44AE}"/>
              </a:ext>
            </a:extLst>
          </p:cNvPr>
          <p:cNvSpPr>
            <a:spLocks noGrp="1"/>
          </p:cNvSpPr>
          <p:nvPr>
            <p:ph type="title"/>
          </p:nvPr>
        </p:nvSpPr>
        <p:spPr>
          <a:xfrm>
            <a:off x="433137" y="144379"/>
            <a:ext cx="10920663" cy="1546309"/>
          </a:xfrm>
        </p:spPr>
        <p:txBody>
          <a:bodyPr>
            <a:normAutofit fontScale="90000"/>
          </a:bodyPr>
          <a:lstStyle/>
          <a:p>
            <a:pPr algn="ctr"/>
            <a:r>
              <a:rPr lang="en-US" dirty="0">
                <a:solidFill>
                  <a:srgbClr val="7030A0"/>
                </a:solidFill>
              </a:rPr>
              <a:t>Narcotic Treatment Programs (</a:t>
            </a:r>
            <a:r>
              <a:rPr lang="en-US" b="1" dirty="0">
                <a:solidFill>
                  <a:srgbClr val="7030A0"/>
                </a:solidFill>
              </a:rPr>
              <a:t>NTP</a:t>
            </a:r>
            <a:r>
              <a:rPr lang="en-US" dirty="0">
                <a:solidFill>
                  <a:srgbClr val="7030A0"/>
                </a:solidFill>
              </a:rPr>
              <a:t>s) </a:t>
            </a:r>
            <a:br>
              <a:rPr lang="en-US" dirty="0">
                <a:solidFill>
                  <a:srgbClr val="7030A0"/>
                </a:solidFill>
              </a:rPr>
            </a:br>
            <a:r>
              <a:rPr lang="en-US" dirty="0">
                <a:solidFill>
                  <a:srgbClr val="7030A0"/>
                </a:solidFill>
              </a:rPr>
              <a:t>had been boxed in – dispensing only methadone</a:t>
            </a:r>
            <a:br>
              <a:rPr lang="en-US" dirty="0">
                <a:solidFill>
                  <a:srgbClr val="7030A0"/>
                </a:solidFill>
              </a:rPr>
            </a:br>
            <a:r>
              <a:rPr lang="en-US" b="1" dirty="0">
                <a:solidFill>
                  <a:srgbClr val="0070C0"/>
                </a:solidFill>
              </a:rPr>
              <a:t>NTP REACH aims to change that with your programs</a:t>
            </a:r>
          </a:p>
        </p:txBody>
      </p:sp>
      <p:pic>
        <p:nvPicPr>
          <p:cNvPr id="5" name="Content Placeholder 4" descr="A wooden box&#10;&#10;Description automatically generated">
            <a:extLst>
              <a:ext uri="{FF2B5EF4-FFF2-40B4-BE49-F238E27FC236}">
                <a16:creationId xmlns:a16="http://schemas.microsoft.com/office/drawing/2014/main" id="{8F5A024D-4D6C-4493-A371-E3C11D4E0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461" y="2217719"/>
            <a:ext cx="3757553" cy="3721768"/>
          </a:xfrm>
        </p:spPr>
      </p:pic>
      <p:sp>
        <p:nvSpPr>
          <p:cNvPr id="7" name="TextBox 6">
            <a:extLst>
              <a:ext uri="{FF2B5EF4-FFF2-40B4-BE49-F238E27FC236}">
                <a16:creationId xmlns:a16="http://schemas.microsoft.com/office/drawing/2014/main" id="{6562A005-8D1C-4ED4-B465-F9BD9013060F}"/>
              </a:ext>
            </a:extLst>
          </p:cNvPr>
          <p:cNvSpPr txBox="1"/>
          <p:nvPr/>
        </p:nvSpPr>
        <p:spPr>
          <a:xfrm>
            <a:off x="433137" y="1819973"/>
            <a:ext cx="7064943" cy="4770537"/>
          </a:xfrm>
          <a:prstGeom prst="rect">
            <a:avLst/>
          </a:prstGeom>
          <a:noFill/>
        </p:spPr>
        <p:txBody>
          <a:bodyPr wrap="square" rtlCol="0">
            <a:spAutoFit/>
          </a:bodyPr>
          <a:lstStyle/>
          <a:p>
            <a:r>
              <a:rPr lang="en-US" sz="2400" dirty="0"/>
              <a:t>Through:</a:t>
            </a:r>
          </a:p>
          <a:p>
            <a:pPr marL="342900" indent="-342900">
              <a:buAutoNum type="arabicParenR"/>
            </a:pPr>
            <a:r>
              <a:rPr lang="en-US" sz="2800" dirty="0">
                <a:solidFill>
                  <a:schemeClr val="accent1">
                    <a:lumMod val="75000"/>
                  </a:schemeClr>
                </a:solidFill>
              </a:rPr>
              <a:t>Funding for </a:t>
            </a:r>
            <a:r>
              <a:rPr lang="en-US" sz="2800" b="1" dirty="0">
                <a:solidFill>
                  <a:schemeClr val="accent1">
                    <a:lumMod val="75000"/>
                  </a:schemeClr>
                </a:solidFill>
              </a:rPr>
              <a:t>Expanded</a:t>
            </a:r>
            <a:r>
              <a:rPr lang="en-US" sz="2800" dirty="0">
                <a:solidFill>
                  <a:schemeClr val="accent1">
                    <a:lumMod val="75000"/>
                  </a:schemeClr>
                </a:solidFill>
              </a:rPr>
              <a:t> </a:t>
            </a:r>
            <a:r>
              <a:rPr lang="en-US" sz="2800" b="1" dirty="0">
                <a:solidFill>
                  <a:schemeClr val="accent1">
                    <a:lumMod val="75000"/>
                  </a:schemeClr>
                </a:solidFill>
              </a:rPr>
              <a:t>CAPACITY </a:t>
            </a:r>
          </a:p>
          <a:p>
            <a:pPr marL="342900" indent="-342900">
              <a:buAutoNum type="arabicParenR"/>
            </a:pPr>
            <a:r>
              <a:rPr lang="en-US" sz="2800" dirty="0">
                <a:solidFill>
                  <a:srgbClr val="7030A0"/>
                </a:solidFill>
              </a:rPr>
              <a:t>Access, referral and connections to resources through the NTP-REACH Team’s deep knowledge and experience base </a:t>
            </a:r>
          </a:p>
          <a:p>
            <a:pPr marL="342900" indent="-342900">
              <a:buAutoNum type="arabicParenR"/>
            </a:pPr>
            <a:r>
              <a:rPr lang="en-US" sz="2800" dirty="0">
                <a:solidFill>
                  <a:srgbClr val="52A298"/>
                </a:solidFill>
              </a:rPr>
              <a:t>Collaborative opportunities with other NTP REACH grantees for shared learning</a:t>
            </a:r>
          </a:p>
          <a:p>
            <a:pPr marL="342900" indent="-342900">
              <a:buAutoNum type="arabicParenR"/>
            </a:pPr>
            <a:r>
              <a:rPr lang="en-US" sz="2800" dirty="0">
                <a:solidFill>
                  <a:srgbClr val="0070C0"/>
                </a:solidFill>
              </a:rPr>
              <a:t>Project data collection, to provide your program with  outputs and outcomes to evaluate your individual and collective efforts and guide “next steps”</a:t>
            </a:r>
          </a:p>
        </p:txBody>
      </p:sp>
    </p:spTree>
    <p:extLst>
      <p:ext uri="{BB962C8B-B14F-4D97-AF65-F5344CB8AC3E}">
        <p14:creationId xmlns:p14="http://schemas.microsoft.com/office/powerpoint/2010/main" val="92328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9BE9FA4-244C-45B1-9181-C6D9C9F10E9F}"/>
              </a:ext>
            </a:extLst>
          </p:cNvPr>
          <p:cNvSpPr>
            <a:spLocks noGrp="1"/>
          </p:cNvSpPr>
          <p:nvPr>
            <p:ph type="title"/>
          </p:nvPr>
        </p:nvSpPr>
        <p:spPr>
          <a:xfrm>
            <a:off x="863029" y="1012004"/>
            <a:ext cx="3416158" cy="4795408"/>
          </a:xfrm>
        </p:spPr>
        <p:txBody>
          <a:bodyPr>
            <a:normAutofit/>
          </a:bodyPr>
          <a:lstStyle/>
          <a:p>
            <a:pPr algn="ctr"/>
            <a:r>
              <a:rPr lang="en-US" sz="4800" b="1" dirty="0">
                <a:solidFill>
                  <a:srgbClr val="FFFFFF"/>
                </a:solidFill>
              </a:rPr>
              <a:t>WHY does </a:t>
            </a:r>
            <a:r>
              <a:rPr lang="en-US" sz="4800" b="1" dirty="0">
                <a:solidFill>
                  <a:srgbClr val="00B0F0"/>
                </a:solidFill>
              </a:rPr>
              <a:t>NTP REACH </a:t>
            </a:r>
            <a:r>
              <a:rPr lang="en-US" sz="4800" b="1" dirty="0">
                <a:solidFill>
                  <a:srgbClr val="FFFFFF"/>
                </a:solidFill>
              </a:rPr>
              <a:t>exist?</a:t>
            </a:r>
          </a:p>
        </p:txBody>
      </p:sp>
      <p:graphicFrame>
        <p:nvGraphicFramePr>
          <p:cNvPr id="7" name="Content Placeholder 4">
            <a:extLst>
              <a:ext uri="{FF2B5EF4-FFF2-40B4-BE49-F238E27FC236}">
                <a16:creationId xmlns:a16="http://schemas.microsoft.com/office/drawing/2014/main" id="{078367DF-5A81-42E1-9C0E-9C20FC12950A}"/>
              </a:ext>
            </a:extLst>
          </p:cNvPr>
          <p:cNvGraphicFramePr>
            <a:graphicFrameLocks noGrp="1"/>
          </p:cNvGraphicFramePr>
          <p:nvPr>
            <p:ph idx="1"/>
            <p:extLst>
              <p:ext uri="{D42A27DB-BD31-4B8C-83A1-F6EECF244321}">
                <p14:modId xmlns:p14="http://schemas.microsoft.com/office/powerpoint/2010/main" val="2113229511"/>
              </p:ext>
            </p:extLst>
          </p:nvPr>
        </p:nvGraphicFramePr>
        <p:xfrm>
          <a:off x="5244037" y="470923"/>
          <a:ext cx="6755457" cy="613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4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F1CD38CC-1598-475C-BD13-94160E84FFC5}"/>
              </a:ext>
            </a:extLst>
          </p:cNvPr>
          <p:cNvGrpSpPr/>
          <p:nvPr/>
        </p:nvGrpSpPr>
        <p:grpSpPr>
          <a:xfrm>
            <a:off x="1864895" y="0"/>
            <a:ext cx="8864260" cy="6978316"/>
            <a:chOff x="4142412" y="1075840"/>
            <a:chExt cx="3977703" cy="4548146"/>
          </a:xfrm>
        </p:grpSpPr>
        <p:pic>
          <p:nvPicPr>
            <p:cNvPr id="4" name="Picture 3" descr="A close up of a map&#10;&#10;Description automatically generated">
              <a:extLst>
                <a:ext uri="{FF2B5EF4-FFF2-40B4-BE49-F238E27FC236}">
                  <a16:creationId xmlns:a16="http://schemas.microsoft.com/office/drawing/2014/main" id="{7E9677FB-7406-4731-9DF9-C9B7FCAC8D66}"/>
                </a:ext>
              </a:extLst>
            </p:cNvPr>
            <p:cNvPicPr>
              <a:picLocks noChangeAspect="1"/>
            </p:cNvPicPr>
            <p:nvPr/>
          </p:nvPicPr>
          <p:blipFill>
            <a:blip r:embed="rId3"/>
            <a:stretch>
              <a:fillRect/>
            </a:stretch>
          </p:blipFill>
          <p:spPr>
            <a:xfrm>
              <a:off x="4142412" y="1075840"/>
              <a:ext cx="3968257" cy="4548146"/>
            </a:xfrm>
            <a:prstGeom prst="rect">
              <a:avLst/>
            </a:prstGeom>
            <a:effectLst>
              <a:softEdge rad="0"/>
            </a:effectLst>
            <a:scene3d>
              <a:camera prst="orthographicFront"/>
              <a:lightRig rig="threePt" dir="t"/>
            </a:scene3d>
            <a:sp3d>
              <a:bevelT/>
            </a:sp3d>
          </p:spPr>
        </p:pic>
        <p:sp>
          <p:nvSpPr>
            <p:cNvPr id="5" name="Star: 5 Points 4">
              <a:extLst>
                <a:ext uri="{FF2B5EF4-FFF2-40B4-BE49-F238E27FC236}">
                  <a16:creationId xmlns:a16="http://schemas.microsoft.com/office/drawing/2014/main" id="{06EB0024-CEB8-42E0-BAA5-8731E31BB777}"/>
                </a:ext>
              </a:extLst>
            </p:cNvPr>
            <p:cNvSpPr/>
            <p:nvPr/>
          </p:nvSpPr>
          <p:spPr>
            <a:xfrm>
              <a:off x="4698354" y="2732909"/>
              <a:ext cx="107620" cy="1139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EC035979-4D30-48C4-8C31-3736F42512BB}"/>
                </a:ext>
              </a:extLst>
            </p:cNvPr>
            <p:cNvSpPr/>
            <p:nvPr/>
          </p:nvSpPr>
          <p:spPr>
            <a:xfrm>
              <a:off x="4603058" y="2488239"/>
              <a:ext cx="107620" cy="1139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A013351-7B07-4F03-B607-C43B712FE056}"/>
                </a:ext>
              </a:extLst>
            </p:cNvPr>
            <p:cNvSpPr/>
            <p:nvPr/>
          </p:nvSpPr>
          <p:spPr>
            <a:xfrm>
              <a:off x="4805974" y="2964539"/>
              <a:ext cx="107619" cy="1292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E96266B2-88D2-48C0-B777-78C6317EB80C}"/>
                </a:ext>
              </a:extLst>
            </p:cNvPr>
            <p:cNvSpPr/>
            <p:nvPr/>
          </p:nvSpPr>
          <p:spPr>
            <a:xfrm>
              <a:off x="5074928" y="3687780"/>
              <a:ext cx="182014" cy="195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D106AF46-FE18-4310-938F-4A81FA91CB59}"/>
                </a:ext>
              </a:extLst>
            </p:cNvPr>
            <p:cNvSpPr/>
            <p:nvPr/>
          </p:nvSpPr>
          <p:spPr>
            <a:xfrm>
              <a:off x="5439410" y="3632684"/>
              <a:ext cx="100269" cy="1206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EB3CCD1E-6053-431F-AF55-EB92FE90A818}"/>
                </a:ext>
              </a:extLst>
            </p:cNvPr>
            <p:cNvSpPr/>
            <p:nvPr/>
          </p:nvSpPr>
          <p:spPr>
            <a:xfrm>
              <a:off x="5944526" y="4535888"/>
              <a:ext cx="182014" cy="195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4E649F6-A203-4E1B-84EC-05F2323E9F02}"/>
                </a:ext>
              </a:extLst>
            </p:cNvPr>
            <p:cNvSpPr/>
            <p:nvPr/>
          </p:nvSpPr>
          <p:spPr>
            <a:xfrm>
              <a:off x="6319153" y="4633395"/>
              <a:ext cx="156734" cy="153121"/>
            </a:xfrm>
            <a:prstGeom prst="star5">
              <a:avLst>
                <a:gd name="adj" fmla="val 1608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E8399777-3D88-4D8E-9B31-63CC8E2BC290}"/>
                </a:ext>
              </a:extLst>
            </p:cNvPr>
            <p:cNvSpPr/>
            <p:nvPr/>
          </p:nvSpPr>
          <p:spPr>
            <a:xfrm>
              <a:off x="5086959" y="3137564"/>
              <a:ext cx="107619" cy="141566"/>
            </a:xfrm>
            <a:prstGeom prst="star5">
              <a:avLst>
                <a:gd name="adj" fmla="val 2019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82E7D3D1-C132-42BB-9635-2CCF44D3D50E}"/>
                </a:ext>
              </a:extLst>
            </p:cNvPr>
            <p:cNvSpPr/>
            <p:nvPr/>
          </p:nvSpPr>
          <p:spPr>
            <a:xfrm>
              <a:off x="5451731" y="2846848"/>
              <a:ext cx="107619" cy="1621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065A6A76-2991-4F48-96E9-EECEC9262563}"/>
                </a:ext>
              </a:extLst>
            </p:cNvPr>
            <p:cNvSpPr/>
            <p:nvPr/>
          </p:nvSpPr>
          <p:spPr>
            <a:xfrm>
              <a:off x="4923747" y="3208347"/>
              <a:ext cx="107619" cy="195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16BCD905-9F14-4708-9866-32BBE2CEE154}"/>
                </a:ext>
              </a:extLst>
            </p:cNvPr>
            <p:cNvSpPr/>
            <p:nvPr/>
          </p:nvSpPr>
          <p:spPr>
            <a:xfrm>
              <a:off x="5194578" y="3382980"/>
              <a:ext cx="107619" cy="1415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4854F6E9-A993-4305-98EC-A2A071492859}"/>
                </a:ext>
              </a:extLst>
            </p:cNvPr>
            <p:cNvSpPr/>
            <p:nvPr/>
          </p:nvSpPr>
          <p:spPr>
            <a:xfrm>
              <a:off x="6007445" y="3802954"/>
              <a:ext cx="182014" cy="1950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1F53ACFC-2A2C-46F1-BCAF-1D23B89AB114}"/>
                </a:ext>
              </a:extLst>
            </p:cNvPr>
            <p:cNvSpPr/>
            <p:nvPr/>
          </p:nvSpPr>
          <p:spPr>
            <a:xfrm>
              <a:off x="5650733" y="2602178"/>
              <a:ext cx="107620" cy="130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09FE2A02-D7E4-4EB9-87E6-7C90248EF088}"/>
                </a:ext>
              </a:extLst>
            </p:cNvPr>
            <p:cNvSpPr/>
            <p:nvPr/>
          </p:nvSpPr>
          <p:spPr>
            <a:xfrm>
              <a:off x="5614991" y="2927923"/>
              <a:ext cx="71483" cy="646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67A84973-F4D0-4747-BF57-BFB290B7C3E9}"/>
                </a:ext>
              </a:extLst>
            </p:cNvPr>
            <p:cNvSpPr/>
            <p:nvPr/>
          </p:nvSpPr>
          <p:spPr>
            <a:xfrm>
              <a:off x="4868523" y="2557692"/>
              <a:ext cx="143674" cy="1292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299089D4-73E2-45A1-B3EA-6CB11630A38E}"/>
                </a:ext>
              </a:extLst>
            </p:cNvPr>
            <p:cNvSpPr/>
            <p:nvPr/>
          </p:nvSpPr>
          <p:spPr>
            <a:xfrm>
              <a:off x="4907847" y="2734299"/>
              <a:ext cx="143674" cy="1621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10C11A-7D68-40DF-9444-816B8A110C66}"/>
                </a:ext>
              </a:extLst>
            </p:cNvPr>
            <p:cNvSpPr txBox="1"/>
            <p:nvPr/>
          </p:nvSpPr>
          <p:spPr>
            <a:xfrm>
              <a:off x="6437712" y="1120571"/>
              <a:ext cx="1682403" cy="2512113"/>
            </a:xfrm>
            <a:prstGeom prst="rect">
              <a:avLst/>
            </a:prstGeom>
            <a:noFill/>
          </p:spPr>
          <p:txBody>
            <a:bodyPr wrap="square" rtlCol="0">
              <a:spAutoFit/>
            </a:bodyPr>
            <a:lstStyle/>
            <a:p>
              <a:pPr>
                <a:lnSpc>
                  <a:spcPct val="107000"/>
                </a:lnSpc>
                <a:spcAft>
                  <a:spcPts val="800"/>
                </a:spcAft>
              </a:pPr>
              <a:r>
                <a:rPr lang="en-US" sz="9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r>
                <a:rPr lang="en-US" sz="105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Counties Served by NTP REACH Grantees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Santa Rosa Treatment</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 Sonoma/Mendocino/ Napa/Lake Counties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Gold Country Health, LLC</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Sacramento Co/Amador Co./Calaveras and El Dorado accessible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Sunrise Health &amp; Wellness, LLC</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-Sacramento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H.A.A.R.T Hayward-</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Alameda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err="1">
                  <a:solidFill>
                    <a:srgbClr val="4472C4"/>
                  </a:solidFill>
                  <a:latin typeface="Calibri" panose="020F0502020204030204" pitchFamily="34" charset="0"/>
                  <a:ea typeface="Calibri" panose="020F0502020204030204" pitchFamily="34" charset="0"/>
                  <a:cs typeface="Times New Roman" panose="02020603050405020304" pitchFamily="18" charset="0"/>
                </a:rPr>
                <a:t>MedMark</a:t>
              </a: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Treatment Centers</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East Alameda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ART- San Mateo</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 San Mateo and Santa Clara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ART- Oakland</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 Alameda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Santa Clara Co. Addiction Medicine Treatment</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San Jose - Santa Clara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Santa Clara Co. Addiction Medicine Treatment</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San Martin - South Co. Santa Clara</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Valley Health Associates</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Monterey &amp; San Benito 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ART- Porterville</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 Tulare and Kern Co</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BAART </a:t>
              </a:r>
              <a:r>
                <a:rPr lang="en-US" sz="1000"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a:t>
              </a:r>
              <a:r>
                <a:rPr lang="en-US" sz="1000" b="1"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 Visalia – </a:t>
              </a:r>
              <a:r>
                <a:rPr lang="en-US" sz="1000"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Tulare and Kings Co.</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ALT Recovery Group 2</a:t>
              </a:r>
              <a:r>
                <a:rPr lang="en-US" sz="1000" dirty="0">
                  <a:solidFill>
                    <a:srgbClr val="4472C4"/>
                  </a:solidFill>
                  <a:latin typeface="Calibri" panose="020F0502020204030204" pitchFamily="34" charset="0"/>
                  <a:ea typeface="Calibri" panose="020F0502020204030204" pitchFamily="34" charset="0"/>
                  <a:cs typeface="Times New Roman" panose="02020603050405020304" pitchFamily="18" charset="0"/>
                </a:rPr>
                <a:t>- Los Angeles and Ventura Co. </a:t>
              </a:r>
              <a:endParaRPr lang="en-US" sz="1000" dirty="0"/>
            </a:p>
            <a:p>
              <a:endParaRPr lang="en-US" sz="1000" dirty="0"/>
            </a:p>
            <a:p>
              <a:endParaRPr lang="en-US" sz="1000" dirty="0"/>
            </a:p>
            <a:p>
              <a:endParaRPr lang="en-US" dirty="0"/>
            </a:p>
          </p:txBody>
        </p:sp>
        <p:sp>
          <p:nvSpPr>
            <p:cNvPr id="31" name="Star: 5 Points 30">
              <a:extLst>
                <a:ext uri="{FF2B5EF4-FFF2-40B4-BE49-F238E27FC236}">
                  <a16:creationId xmlns:a16="http://schemas.microsoft.com/office/drawing/2014/main" id="{F81946A8-9409-4A2B-B29E-A9C866E68F30}"/>
                </a:ext>
              </a:extLst>
            </p:cNvPr>
            <p:cNvSpPr/>
            <p:nvPr/>
          </p:nvSpPr>
          <p:spPr>
            <a:xfrm>
              <a:off x="5316437" y="2714595"/>
              <a:ext cx="112034" cy="1139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tar: 5 Points 9">
            <a:extLst>
              <a:ext uri="{FF2B5EF4-FFF2-40B4-BE49-F238E27FC236}">
                <a16:creationId xmlns:a16="http://schemas.microsoft.com/office/drawing/2014/main" id="{1C8A6448-8974-477F-88EA-0C6277002BF7}"/>
              </a:ext>
            </a:extLst>
          </p:cNvPr>
          <p:cNvSpPr/>
          <p:nvPr/>
        </p:nvSpPr>
        <p:spPr>
          <a:xfrm>
            <a:off x="5674223" y="4042994"/>
            <a:ext cx="195067" cy="2291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D54FE992-34B6-4DE7-831D-98593B1422CC}"/>
              </a:ext>
            </a:extLst>
          </p:cNvPr>
          <p:cNvSpPr/>
          <p:nvPr/>
        </p:nvSpPr>
        <p:spPr>
          <a:xfrm>
            <a:off x="6168495" y="4551584"/>
            <a:ext cx="195067" cy="2291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clipart&#10;&#10;Description automatically generated">
            <a:extLst>
              <a:ext uri="{FF2B5EF4-FFF2-40B4-BE49-F238E27FC236}">
                <a16:creationId xmlns:a16="http://schemas.microsoft.com/office/drawing/2014/main" id="{30985769-2250-4D9B-B1E4-E4FA717CD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25" y="5786016"/>
            <a:ext cx="2343308" cy="834972"/>
          </a:xfrm>
          <a:prstGeom prst="rect">
            <a:avLst/>
          </a:prstGeom>
        </p:spPr>
      </p:pic>
    </p:spTree>
    <p:extLst>
      <p:ext uri="{BB962C8B-B14F-4D97-AF65-F5344CB8AC3E}">
        <p14:creationId xmlns:p14="http://schemas.microsoft.com/office/powerpoint/2010/main" val="234778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F214-6646-4641-A2B8-39C9B69EE865}"/>
              </a:ext>
            </a:extLst>
          </p:cNvPr>
          <p:cNvSpPr>
            <a:spLocks noGrp="1"/>
          </p:cNvSpPr>
          <p:nvPr>
            <p:ph type="title"/>
          </p:nvPr>
        </p:nvSpPr>
        <p:spPr>
          <a:xfrm>
            <a:off x="1114425" y="414338"/>
            <a:ext cx="10267950" cy="414338"/>
          </a:xfrm>
        </p:spPr>
        <p:txBody>
          <a:bodyPr>
            <a:normAutofit fontScale="90000"/>
          </a:bodyPr>
          <a:lstStyle/>
          <a:p>
            <a:pPr algn="ctr"/>
            <a:r>
              <a:rPr lang="en-US" dirty="0"/>
              <a:t>Structure of </a:t>
            </a:r>
            <a:r>
              <a:rPr lang="en-US" sz="4900" b="1" dirty="0">
                <a:solidFill>
                  <a:srgbClr val="7030A0"/>
                </a:solidFill>
              </a:rPr>
              <a:t>NTP REACH </a:t>
            </a:r>
            <a:r>
              <a:rPr lang="en-US" sz="4900" dirty="0"/>
              <a:t>organization</a:t>
            </a:r>
            <a:r>
              <a:rPr lang="en-US" sz="4900" b="1" dirty="0">
                <a:solidFill>
                  <a:srgbClr val="7030A0"/>
                </a:solidFill>
              </a:rPr>
              <a:t> </a:t>
            </a:r>
          </a:p>
        </p:txBody>
      </p:sp>
      <p:graphicFrame>
        <p:nvGraphicFramePr>
          <p:cNvPr id="4" name="Content Placeholder 3">
            <a:extLst>
              <a:ext uri="{FF2B5EF4-FFF2-40B4-BE49-F238E27FC236}">
                <a16:creationId xmlns:a16="http://schemas.microsoft.com/office/drawing/2014/main" id="{5E6EBD66-FB02-4007-82B3-70EAA1B2F984}"/>
              </a:ext>
            </a:extLst>
          </p:cNvPr>
          <p:cNvGraphicFramePr>
            <a:graphicFrameLocks noGrp="1"/>
          </p:cNvGraphicFramePr>
          <p:nvPr>
            <p:ph idx="1"/>
            <p:extLst>
              <p:ext uri="{D42A27DB-BD31-4B8C-83A1-F6EECF244321}">
                <p14:modId xmlns:p14="http://schemas.microsoft.com/office/powerpoint/2010/main" val="411944866"/>
              </p:ext>
            </p:extLst>
          </p:nvPr>
        </p:nvGraphicFramePr>
        <p:xfrm>
          <a:off x="581025" y="828676"/>
          <a:ext cx="1102995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FE459F-8D57-4B45-BC83-49D2772A484D}"/>
              </a:ext>
            </a:extLst>
          </p:cNvPr>
          <p:cNvSpPr txBox="1"/>
          <p:nvPr/>
        </p:nvSpPr>
        <p:spPr>
          <a:xfrm>
            <a:off x="7455875" y="2890391"/>
            <a:ext cx="3516925" cy="1077218"/>
          </a:xfrm>
          <a:prstGeom prst="rect">
            <a:avLst/>
          </a:prstGeom>
          <a:noFill/>
        </p:spPr>
        <p:txBody>
          <a:bodyPr wrap="none" rtlCol="0">
            <a:spAutoFit/>
          </a:bodyPr>
          <a:lstStyle/>
          <a:p>
            <a:pPr algn="ctr"/>
            <a:r>
              <a:rPr lang="en-US" sz="3200" b="1" dirty="0">
                <a:solidFill>
                  <a:srgbClr val="7030A0"/>
                </a:solidFill>
                <a:highlight>
                  <a:srgbClr val="FFFF00"/>
                </a:highlight>
              </a:rPr>
              <a:t>NTP REACH TEAM:  </a:t>
            </a:r>
          </a:p>
          <a:p>
            <a:pPr algn="ctr"/>
            <a:r>
              <a:rPr lang="en-US" sz="3200" b="1" dirty="0">
                <a:solidFill>
                  <a:srgbClr val="7030A0"/>
                </a:solidFill>
                <a:highlight>
                  <a:srgbClr val="FFFF00"/>
                </a:highlight>
              </a:rPr>
              <a:t>AHP + UCLA</a:t>
            </a:r>
          </a:p>
        </p:txBody>
      </p:sp>
      <p:pic>
        <p:nvPicPr>
          <p:cNvPr id="7" name="Picture 6" descr="A picture containing clipart&#10;&#10;Description automatically generated">
            <a:extLst>
              <a:ext uri="{FF2B5EF4-FFF2-40B4-BE49-F238E27FC236}">
                <a16:creationId xmlns:a16="http://schemas.microsoft.com/office/drawing/2014/main" id="{9B4B5889-117F-42D7-AF02-70CAB77160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7867" y="6195703"/>
            <a:ext cx="1543986" cy="550156"/>
          </a:xfrm>
          <a:prstGeom prst="rect">
            <a:avLst/>
          </a:prstGeom>
        </p:spPr>
      </p:pic>
    </p:spTree>
    <p:extLst>
      <p:ext uri="{BB962C8B-B14F-4D97-AF65-F5344CB8AC3E}">
        <p14:creationId xmlns:p14="http://schemas.microsoft.com/office/powerpoint/2010/main" val="33044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F356A-4E23-482E-A1AE-D69F6D647A72}"/>
              </a:ext>
            </a:extLst>
          </p:cNvPr>
          <p:cNvSpPr>
            <a:spLocks noGrp="1"/>
          </p:cNvSpPr>
          <p:nvPr>
            <p:ph type="title"/>
          </p:nvPr>
        </p:nvSpPr>
        <p:spPr>
          <a:xfrm>
            <a:off x="438150" y="365125"/>
            <a:ext cx="10915650" cy="1325563"/>
          </a:xfrm>
        </p:spPr>
        <p:txBody>
          <a:bodyPr/>
          <a:lstStyle/>
          <a:p>
            <a:pPr algn="ctr"/>
            <a:r>
              <a:rPr lang="en-US" b="1" dirty="0">
                <a:solidFill>
                  <a:srgbClr val="7030A0"/>
                </a:solidFill>
              </a:rPr>
              <a:t>NTP REACH Project Progress</a:t>
            </a:r>
          </a:p>
        </p:txBody>
      </p:sp>
      <p:graphicFrame>
        <p:nvGraphicFramePr>
          <p:cNvPr id="6" name="Content Placeholder 5">
            <a:extLst>
              <a:ext uri="{FF2B5EF4-FFF2-40B4-BE49-F238E27FC236}">
                <a16:creationId xmlns:a16="http://schemas.microsoft.com/office/drawing/2014/main" id="{9A41421D-53E7-43F5-A0CF-8E2526CD0165}"/>
              </a:ext>
            </a:extLst>
          </p:cNvPr>
          <p:cNvGraphicFramePr>
            <a:graphicFrameLocks noGrp="1"/>
          </p:cNvGraphicFramePr>
          <p:nvPr>
            <p:ph idx="1"/>
            <p:extLst>
              <p:ext uri="{D42A27DB-BD31-4B8C-83A1-F6EECF244321}">
                <p14:modId xmlns:p14="http://schemas.microsoft.com/office/powerpoint/2010/main" val="1302243811"/>
              </p:ext>
            </p:extLst>
          </p:nvPr>
        </p:nvGraphicFramePr>
        <p:xfrm>
          <a:off x="390525" y="1690688"/>
          <a:ext cx="11410950" cy="3795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DA831FA-367B-45DF-8E2A-88DC14BD517C}"/>
              </a:ext>
            </a:extLst>
          </p:cNvPr>
          <p:cNvSpPr txBox="1"/>
          <p:nvPr/>
        </p:nvSpPr>
        <p:spPr>
          <a:xfrm>
            <a:off x="692571" y="5620433"/>
            <a:ext cx="1530407" cy="1200329"/>
          </a:xfrm>
          <a:prstGeom prst="rect">
            <a:avLst/>
          </a:prstGeom>
          <a:noFill/>
        </p:spPr>
        <p:txBody>
          <a:bodyPr wrap="square" rtlCol="0">
            <a:spAutoFit/>
          </a:bodyPr>
          <a:lstStyle/>
          <a:p>
            <a:pPr algn="ctr"/>
            <a:r>
              <a:rPr lang="en-US" sz="2400" b="1" dirty="0">
                <a:solidFill>
                  <a:srgbClr val="7030A0"/>
                </a:solidFill>
              </a:rPr>
              <a:t>9/4/2019</a:t>
            </a:r>
          </a:p>
          <a:p>
            <a:pPr algn="ctr"/>
            <a:r>
              <a:rPr lang="en-US" sz="2400" b="1" dirty="0">
                <a:solidFill>
                  <a:srgbClr val="7030A0"/>
                </a:solidFill>
              </a:rPr>
              <a:t>RFA Release</a:t>
            </a:r>
          </a:p>
        </p:txBody>
      </p:sp>
      <p:sp>
        <p:nvSpPr>
          <p:cNvPr id="10" name="TextBox 9">
            <a:extLst>
              <a:ext uri="{FF2B5EF4-FFF2-40B4-BE49-F238E27FC236}">
                <a16:creationId xmlns:a16="http://schemas.microsoft.com/office/drawing/2014/main" id="{FBEEF995-EFD5-4BBB-931C-D8BC6A9C6AA3}"/>
              </a:ext>
            </a:extLst>
          </p:cNvPr>
          <p:cNvSpPr txBox="1"/>
          <p:nvPr/>
        </p:nvSpPr>
        <p:spPr>
          <a:xfrm>
            <a:off x="3047999" y="5620434"/>
            <a:ext cx="2056966" cy="1200329"/>
          </a:xfrm>
          <a:prstGeom prst="rect">
            <a:avLst/>
          </a:prstGeom>
          <a:noFill/>
        </p:spPr>
        <p:txBody>
          <a:bodyPr wrap="square" rtlCol="0">
            <a:spAutoFit/>
          </a:bodyPr>
          <a:lstStyle/>
          <a:p>
            <a:pPr algn="ctr"/>
            <a:r>
              <a:rPr lang="en-US" sz="2400" b="1" dirty="0">
                <a:solidFill>
                  <a:srgbClr val="7030A0"/>
                </a:solidFill>
              </a:rPr>
              <a:t>9/24/2019</a:t>
            </a:r>
          </a:p>
          <a:p>
            <a:pPr algn="ctr"/>
            <a:r>
              <a:rPr lang="en-US" sz="2400" b="1" dirty="0">
                <a:solidFill>
                  <a:srgbClr val="7030A0"/>
                </a:solidFill>
              </a:rPr>
              <a:t>Applications Due </a:t>
            </a:r>
          </a:p>
        </p:txBody>
      </p:sp>
      <p:sp>
        <p:nvSpPr>
          <p:cNvPr id="11" name="TextBox 10">
            <a:extLst>
              <a:ext uri="{FF2B5EF4-FFF2-40B4-BE49-F238E27FC236}">
                <a16:creationId xmlns:a16="http://schemas.microsoft.com/office/drawing/2014/main" id="{305343D0-E997-4F7F-8279-B9A2DF2EFA23}"/>
              </a:ext>
            </a:extLst>
          </p:cNvPr>
          <p:cNvSpPr txBox="1"/>
          <p:nvPr/>
        </p:nvSpPr>
        <p:spPr>
          <a:xfrm>
            <a:off x="5410634" y="5620433"/>
            <a:ext cx="2056966" cy="1200329"/>
          </a:xfrm>
          <a:prstGeom prst="rect">
            <a:avLst/>
          </a:prstGeom>
          <a:noFill/>
        </p:spPr>
        <p:txBody>
          <a:bodyPr wrap="square" rtlCol="0">
            <a:spAutoFit/>
          </a:bodyPr>
          <a:lstStyle/>
          <a:p>
            <a:pPr algn="ctr"/>
            <a:r>
              <a:rPr lang="en-US" sz="2400" b="1" dirty="0">
                <a:solidFill>
                  <a:srgbClr val="7030A0"/>
                </a:solidFill>
              </a:rPr>
              <a:t>10/10/2019</a:t>
            </a:r>
          </a:p>
          <a:p>
            <a:pPr algn="ctr"/>
            <a:r>
              <a:rPr lang="en-US" sz="2400" b="1" dirty="0">
                <a:solidFill>
                  <a:srgbClr val="7030A0"/>
                </a:solidFill>
              </a:rPr>
              <a:t>Award Notification</a:t>
            </a:r>
          </a:p>
        </p:txBody>
      </p:sp>
      <p:sp>
        <p:nvSpPr>
          <p:cNvPr id="12" name="TextBox 11">
            <a:extLst>
              <a:ext uri="{FF2B5EF4-FFF2-40B4-BE49-F238E27FC236}">
                <a16:creationId xmlns:a16="http://schemas.microsoft.com/office/drawing/2014/main" id="{63EC0685-1A27-417D-8BD3-DFFB91FCFC8C}"/>
              </a:ext>
            </a:extLst>
          </p:cNvPr>
          <p:cNvSpPr txBox="1"/>
          <p:nvPr/>
        </p:nvSpPr>
        <p:spPr>
          <a:xfrm>
            <a:off x="7658378" y="5620433"/>
            <a:ext cx="2573269" cy="1200329"/>
          </a:xfrm>
          <a:prstGeom prst="rect">
            <a:avLst/>
          </a:prstGeom>
          <a:noFill/>
        </p:spPr>
        <p:txBody>
          <a:bodyPr wrap="none" rtlCol="0">
            <a:spAutoFit/>
          </a:bodyPr>
          <a:lstStyle/>
          <a:p>
            <a:r>
              <a:rPr lang="en-US" sz="3600" b="1" dirty="0">
                <a:solidFill>
                  <a:srgbClr val="7030A0"/>
                </a:solidFill>
              </a:rPr>
              <a:t> 10/25/2019</a:t>
            </a:r>
          </a:p>
          <a:p>
            <a:pPr algn="ctr"/>
            <a:r>
              <a:rPr lang="en-US" sz="3600" b="1" dirty="0">
                <a:solidFill>
                  <a:srgbClr val="7030A0"/>
                </a:solidFill>
              </a:rPr>
              <a:t>LAUNCH</a:t>
            </a:r>
          </a:p>
        </p:txBody>
      </p:sp>
    </p:spTree>
    <p:extLst>
      <p:ext uri="{BB962C8B-B14F-4D97-AF65-F5344CB8AC3E}">
        <p14:creationId xmlns:p14="http://schemas.microsoft.com/office/powerpoint/2010/main" val="179202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6116C0-A479-4C78-8E13-87E5F31F0BF3}"/>
              </a:ext>
            </a:extLst>
          </p:cNvPr>
          <p:cNvSpPr>
            <a:spLocks noGrp="1"/>
          </p:cNvSpPr>
          <p:nvPr>
            <p:ph type="title"/>
          </p:nvPr>
        </p:nvSpPr>
        <p:spPr>
          <a:xfrm>
            <a:off x="504945" y="422758"/>
            <a:ext cx="3948198" cy="1372792"/>
          </a:xfrm>
        </p:spPr>
        <p:txBody>
          <a:bodyPr>
            <a:noAutofit/>
          </a:bodyPr>
          <a:lstStyle/>
          <a:p>
            <a:pPr algn="ctr"/>
            <a:r>
              <a:rPr lang="en-US" sz="3600" b="1" dirty="0">
                <a:solidFill>
                  <a:schemeClr val="accent1"/>
                </a:solidFill>
              </a:rPr>
              <a:t>Subgrantee Requirements</a:t>
            </a:r>
            <a:br>
              <a:rPr lang="en-US" sz="3600" dirty="0">
                <a:solidFill>
                  <a:schemeClr val="accent1"/>
                </a:solidFill>
              </a:rPr>
            </a:br>
            <a:r>
              <a:rPr lang="en-US" sz="3600" b="1" dirty="0">
                <a:solidFill>
                  <a:schemeClr val="accent1"/>
                </a:solidFill>
              </a:rPr>
              <a:t>So, What’s Next? </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B37D5CF-87AB-4FF2-9648-092CA4150E32}"/>
              </a:ext>
            </a:extLst>
          </p:cNvPr>
          <p:cNvSpPr>
            <a:spLocks noGrp="1"/>
          </p:cNvSpPr>
          <p:nvPr>
            <p:ph sz="half" idx="1"/>
          </p:nvPr>
        </p:nvSpPr>
        <p:spPr>
          <a:xfrm>
            <a:off x="4728214" y="682340"/>
            <a:ext cx="7233912" cy="3783525"/>
          </a:xfrm>
        </p:spPr>
        <p:txBody>
          <a:bodyPr anchor="b">
            <a:normAutofit/>
          </a:bodyPr>
          <a:lstStyle/>
          <a:p>
            <a:pPr>
              <a:buFont typeface="Wingdings" panose="05000000000000000000" pitchFamily="2" charset="2"/>
              <a:buChar char="ü"/>
            </a:pPr>
            <a:r>
              <a:rPr lang="en-US" sz="2600" b="1" dirty="0">
                <a:solidFill>
                  <a:srgbClr val="7030A0"/>
                </a:solidFill>
              </a:rPr>
              <a:t>Upon award announcement, NTPs will develop subcontracts with AHP </a:t>
            </a:r>
            <a:r>
              <a:rPr lang="en-US" sz="2600" dirty="0"/>
              <a:t>– </a:t>
            </a:r>
            <a:r>
              <a:rPr lang="en-US" sz="2600" b="1" dirty="0"/>
              <a:t>happening NOW</a:t>
            </a:r>
          </a:p>
          <a:p>
            <a:pPr>
              <a:buFont typeface="Wingdings" panose="05000000000000000000" pitchFamily="2" charset="2"/>
              <a:buChar char="ü"/>
            </a:pPr>
            <a:r>
              <a:rPr lang="en-US" sz="2600" b="1" dirty="0">
                <a:solidFill>
                  <a:srgbClr val="0070C0"/>
                </a:solidFill>
              </a:rPr>
              <a:t>Implement projects as specified in subcontract</a:t>
            </a:r>
          </a:p>
          <a:p>
            <a:pPr>
              <a:buFont typeface="Wingdings" panose="05000000000000000000" pitchFamily="2" charset="2"/>
              <a:buChar char="ü"/>
            </a:pPr>
            <a:r>
              <a:rPr lang="en-US" sz="2600" b="1" dirty="0">
                <a:solidFill>
                  <a:srgbClr val="7030A0"/>
                </a:solidFill>
              </a:rPr>
              <a:t>Participate in-person at up to 3 Learning Collaboratives: 1 in LA on 10/25/19</a:t>
            </a:r>
            <a:r>
              <a:rPr lang="en-US" sz="2600" dirty="0"/>
              <a:t>;                                                   1 in San Jose in Spring 2020                                           1 in Sacramento in Summer 2020</a:t>
            </a:r>
          </a:p>
          <a:p>
            <a:pPr marL="0" indent="0">
              <a:buNone/>
            </a:pPr>
            <a:endParaRPr lang="en-US" sz="2600" dirty="0"/>
          </a:p>
          <a:p>
            <a:endParaRPr lang="en-US" sz="2000" dirty="0"/>
          </a:p>
        </p:txBody>
      </p:sp>
      <p:sp>
        <p:nvSpPr>
          <p:cNvPr id="6" name="Content Placeholder 5">
            <a:extLst>
              <a:ext uri="{FF2B5EF4-FFF2-40B4-BE49-F238E27FC236}">
                <a16:creationId xmlns:a16="http://schemas.microsoft.com/office/drawing/2014/main" id="{B9D1356E-792F-4456-A56B-8CCF9B3A7E9E}"/>
              </a:ext>
            </a:extLst>
          </p:cNvPr>
          <p:cNvSpPr>
            <a:spLocks noGrp="1"/>
          </p:cNvSpPr>
          <p:nvPr>
            <p:ph sz="half" idx="2"/>
          </p:nvPr>
        </p:nvSpPr>
        <p:spPr>
          <a:xfrm>
            <a:off x="4803031" y="3641998"/>
            <a:ext cx="7050531" cy="1937711"/>
          </a:xfrm>
        </p:spPr>
        <p:txBody>
          <a:bodyPr>
            <a:noAutofit/>
          </a:bodyPr>
          <a:lstStyle/>
          <a:p>
            <a:r>
              <a:rPr lang="en-US" sz="2600" dirty="0">
                <a:solidFill>
                  <a:srgbClr val="0070C0"/>
                </a:solidFill>
              </a:rPr>
              <a:t>Participate in monthly coaching calls for support, technical assistance and referrals to additional resources as needed</a:t>
            </a:r>
          </a:p>
          <a:p>
            <a:r>
              <a:rPr lang="en-US" sz="2600" dirty="0">
                <a:solidFill>
                  <a:srgbClr val="7030A0"/>
                </a:solidFill>
              </a:rPr>
              <a:t>Participate in at least 5 targeted webinars specifically for NTP REACH grantees</a:t>
            </a:r>
            <a:endParaRPr lang="en-US" sz="2600" dirty="0">
              <a:solidFill>
                <a:srgbClr val="52A298"/>
              </a:solidFill>
            </a:endParaRPr>
          </a:p>
          <a:p>
            <a:r>
              <a:rPr lang="en-US" sz="2600" dirty="0"/>
              <a:t>Participate in at least 1 in-person site visit</a:t>
            </a:r>
          </a:p>
        </p:txBody>
      </p:sp>
      <p:sp>
        <p:nvSpPr>
          <p:cNvPr id="2" name="TextBox 1">
            <a:extLst>
              <a:ext uri="{FF2B5EF4-FFF2-40B4-BE49-F238E27FC236}">
                <a16:creationId xmlns:a16="http://schemas.microsoft.com/office/drawing/2014/main" id="{DF355888-1EDC-4205-94E0-37687D7C8D39}"/>
              </a:ext>
            </a:extLst>
          </p:cNvPr>
          <p:cNvSpPr txBox="1"/>
          <p:nvPr/>
        </p:nvSpPr>
        <p:spPr>
          <a:xfrm>
            <a:off x="311974" y="2057400"/>
            <a:ext cx="4277995" cy="4770537"/>
          </a:xfrm>
          <a:prstGeom prst="rect">
            <a:avLst/>
          </a:prstGeom>
          <a:noFill/>
        </p:spPr>
        <p:txBody>
          <a:bodyPr wrap="square" rtlCol="0">
            <a:spAutoFit/>
          </a:bodyPr>
          <a:lstStyle/>
          <a:p>
            <a:pPr marL="285750" indent="-285750">
              <a:buFont typeface="Arial" panose="020B0604020202020204" pitchFamily="34" charset="0"/>
              <a:buChar char="•"/>
            </a:pPr>
            <a:r>
              <a:rPr lang="en-US" sz="2600" dirty="0"/>
              <a:t>Participate in outcome and data monitoring related to objectives of NTP REACH</a:t>
            </a:r>
          </a:p>
          <a:p>
            <a:pPr marL="285750" indent="-285750">
              <a:buFont typeface="Arial" panose="020B0604020202020204" pitchFamily="34" charset="0"/>
              <a:buChar char="•"/>
            </a:pPr>
            <a:r>
              <a:rPr lang="en-US" sz="2600" spc="-30" dirty="0">
                <a:solidFill>
                  <a:srgbClr val="7030A0"/>
                </a:solidFill>
                <a:cs typeface="Calibri"/>
              </a:rPr>
              <a:t>Meet </a:t>
            </a:r>
            <a:r>
              <a:rPr lang="en-US" sz="2600" spc="-5" dirty="0">
                <a:solidFill>
                  <a:srgbClr val="7030A0"/>
                </a:solidFill>
                <a:cs typeface="Calibri"/>
              </a:rPr>
              <a:t>state </a:t>
            </a:r>
            <a:r>
              <a:rPr lang="en-US" sz="2600" spc="-15" dirty="0">
                <a:solidFill>
                  <a:srgbClr val="7030A0"/>
                </a:solidFill>
                <a:cs typeface="Calibri"/>
              </a:rPr>
              <a:t>and </a:t>
            </a:r>
            <a:r>
              <a:rPr lang="en-US" sz="2600" spc="-40" dirty="0">
                <a:solidFill>
                  <a:srgbClr val="7030A0"/>
                </a:solidFill>
                <a:cs typeface="Calibri"/>
              </a:rPr>
              <a:t>federal </a:t>
            </a:r>
            <a:r>
              <a:rPr lang="en-US" sz="2600" spc="-25" dirty="0">
                <a:solidFill>
                  <a:srgbClr val="7030A0"/>
                </a:solidFill>
                <a:cs typeface="Calibri"/>
              </a:rPr>
              <a:t>program </a:t>
            </a:r>
            <a:r>
              <a:rPr lang="en-US" sz="2600" spc="-5" dirty="0">
                <a:solidFill>
                  <a:srgbClr val="7030A0"/>
                </a:solidFill>
                <a:cs typeface="Calibri"/>
              </a:rPr>
              <a:t>financial </a:t>
            </a:r>
            <a:r>
              <a:rPr lang="en-US" sz="2600" spc="-10" dirty="0">
                <a:solidFill>
                  <a:srgbClr val="7030A0"/>
                </a:solidFill>
                <a:cs typeface="Calibri"/>
              </a:rPr>
              <a:t>reporting </a:t>
            </a:r>
            <a:r>
              <a:rPr lang="en-US" sz="2600" spc="-20" dirty="0">
                <a:solidFill>
                  <a:srgbClr val="7030A0"/>
                </a:solidFill>
                <a:cs typeface="Calibri"/>
              </a:rPr>
              <a:t>requirements, </a:t>
            </a:r>
            <a:r>
              <a:rPr lang="en-US" sz="2600" spc="-10" dirty="0">
                <a:solidFill>
                  <a:srgbClr val="7030A0"/>
                </a:solidFill>
                <a:cs typeface="Calibri"/>
              </a:rPr>
              <a:t>including</a:t>
            </a:r>
            <a:r>
              <a:rPr lang="en-US" sz="2600" spc="-160" dirty="0">
                <a:solidFill>
                  <a:srgbClr val="7030A0"/>
                </a:solidFill>
                <a:cs typeface="Calibri"/>
              </a:rPr>
              <a:t> </a:t>
            </a:r>
            <a:r>
              <a:rPr lang="en-US" sz="2600" dirty="0">
                <a:solidFill>
                  <a:srgbClr val="7030A0"/>
                </a:solidFill>
                <a:cs typeface="Calibri"/>
              </a:rPr>
              <a:t>42</a:t>
            </a:r>
            <a:r>
              <a:rPr lang="en-US" sz="2600" spc="-95" dirty="0">
                <a:solidFill>
                  <a:srgbClr val="7030A0"/>
                </a:solidFill>
                <a:cs typeface="Calibri"/>
              </a:rPr>
              <a:t> </a:t>
            </a:r>
            <a:r>
              <a:rPr lang="en-US" sz="2600" spc="-5" dirty="0">
                <a:solidFill>
                  <a:srgbClr val="7030A0"/>
                </a:solidFill>
                <a:cs typeface="Calibri"/>
              </a:rPr>
              <a:t>CFR</a:t>
            </a:r>
            <a:r>
              <a:rPr lang="en-US" sz="2600" spc="-30" dirty="0">
                <a:solidFill>
                  <a:srgbClr val="7030A0"/>
                </a:solidFill>
                <a:cs typeface="Calibri"/>
              </a:rPr>
              <a:t> </a:t>
            </a:r>
            <a:r>
              <a:rPr lang="en-US" sz="2600" spc="-15" dirty="0">
                <a:solidFill>
                  <a:srgbClr val="7030A0"/>
                </a:solidFill>
                <a:cs typeface="Calibri"/>
              </a:rPr>
              <a:t>Part 2</a:t>
            </a:r>
          </a:p>
          <a:p>
            <a:pPr marL="285750" indent="-285750">
              <a:buFont typeface="Arial" panose="020B0604020202020204" pitchFamily="34" charset="0"/>
              <a:buChar char="•"/>
            </a:pPr>
            <a:r>
              <a:rPr lang="en-US" sz="2600" dirty="0">
                <a:solidFill>
                  <a:srgbClr val="0070C0"/>
                </a:solidFill>
              </a:rPr>
              <a:t>Submit quarterly reports on deliverables progress and invoices</a:t>
            </a:r>
            <a:endParaRPr lang="en-US" sz="2600" spc="5" dirty="0">
              <a:solidFill>
                <a:srgbClr val="0070C0"/>
              </a:solidFill>
              <a:cs typeface="Calibri"/>
            </a:endParaRPr>
          </a:p>
          <a:p>
            <a:pPr marL="285750" indent="-285750">
              <a:buFont typeface="Arial" panose="020B0604020202020204" pitchFamily="34" charset="0"/>
              <a:buChar char="•"/>
            </a:pPr>
            <a:r>
              <a:rPr lang="en-US" sz="2600" spc="5" dirty="0">
                <a:solidFill>
                  <a:srgbClr val="7030A0"/>
                </a:solidFill>
                <a:cs typeface="Calibri"/>
              </a:rPr>
              <a:t>Submit final report 10/2020</a:t>
            </a:r>
          </a:p>
          <a:p>
            <a:endParaRPr lang="en-US" dirty="0"/>
          </a:p>
        </p:txBody>
      </p:sp>
    </p:spTree>
    <p:extLst>
      <p:ext uri="{BB962C8B-B14F-4D97-AF65-F5344CB8AC3E}">
        <p14:creationId xmlns:p14="http://schemas.microsoft.com/office/powerpoint/2010/main" val="236512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512838-6FCF-45D1-A092-34B53818A02E}"/>
              </a:ext>
            </a:extLst>
          </p:cNvPr>
          <p:cNvSpPr>
            <a:spLocks noGrp="1"/>
          </p:cNvSpPr>
          <p:nvPr>
            <p:ph type="title"/>
          </p:nvPr>
        </p:nvSpPr>
        <p:spPr>
          <a:xfrm>
            <a:off x="342051" y="110889"/>
            <a:ext cx="9479281" cy="1325563"/>
          </a:xfrm>
        </p:spPr>
        <p:txBody>
          <a:bodyPr>
            <a:normAutofit/>
          </a:bodyPr>
          <a:lstStyle/>
          <a:p>
            <a:pPr algn="ctr"/>
            <a:r>
              <a:rPr lang="en-US" sz="4000" b="1" dirty="0">
                <a:solidFill>
                  <a:srgbClr val="7030A0"/>
                </a:solidFill>
              </a:rPr>
              <a:t>Contract Development &amp; Invoice Overview</a:t>
            </a:r>
          </a:p>
        </p:txBody>
      </p:sp>
      <p:sp>
        <p:nvSpPr>
          <p:cNvPr id="6" name="Content Placeholder 5">
            <a:extLst>
              <a:ext uri="{FF2B5EF4-FFF2-40B4-BE49-F238E27FC236}">
                <a16:creationId xmlns:a16="http://schemas.microsoft.com/office/drawing/2014/main" id="{D87D9A11-06F3-416F-B440-4874FAA1BE4C}"/>
              </a:ext>
            </a:extLst>
          </p:cNvPr>
          <p:cNvSpPr>
            <a:spLocks noGrp="1"/>
          </p:cNvSpPr>
          <p:nvPr>
            <p:ph idx="1"/>
          </p:nvPr>
        </p:nvSpPr>
        <p:spPr>
          <a:xfrm>
            <a:off x="342051" y="1195329"/>
            <a:ext cx="8610401" cy="5449946"/>
          </a:xfrm>
        </p:spPr>
        <p:txBody>
          <a:bodyPr anchor="ctr">
            <a:normAutofit fontScale="85000" lnSpcReduction="20000"/>
          </a:bodyPr>
          <a:lstStyle/>
          <a:p>
            <a:pPr marL="514350" indent="-514350">
              <a:buAutoNum type="arabicPeriod"/>
            </a:pPr>
            <a:r>
              <a:rPr lang="en-US" sz="3100" dirty="0">
                <a:latin typeface="Arial" panose="020B0604020202020204" pitchFamily="34" charset="0"/>
                <a:cs typeface="Arial" panose="020B0604020202020204" pitchFamily="34" charset="0"/>
              </a:rPr>
              <a:t>Develop agreed-upon, do-able, and relevant Statement of Work</a:t>
            </a:r>
          </a:p>
          <a:p>
            <a:pPr marL="0" indent="0">
              <a:buNone/>
            </a:pPr>
            <a:endParaRPr lang="en-US" sz="31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2.   Develop budget that matches Statement of Work and 	relevant need</a:t>
            </a:r>
          </a:p>
          <a:p>
            <a:pPr lvl="1"/>
            <a:r>
              <a:rPr lang="en-US" sz="2600" i="1" dirty="0">
                <a:latin typeface="Arial" panose="020B0604020202020204" pitchFamily="34" charset="0"/>
                <a:cs typeface="Arial" panose="020B0604020202020204" pitchFamily="34" charset="0"/>
              </a:rPr>
              <a:t>IF</a:t>
            </a:r>
            <a:r>
              <a:rPr lang="en-US" sz="2600" dirty="0">
                <a:latin typeface="Arial" panose="020B0604020202020204" pitchFamily="34" charset="0"/>
                <a:cs typeface="Arial" panose="020B0604020202020204" pitchFamily="34" charset="0"/>
              </a:rPr>
              <a:t> budget involves purchasing </a:t>
            </a:r>
            <a:r>
              <a:rPr lang="en-US" sz="2600" b="1" dirty="0">
                <a:latin typeface="Arial" panose="020B0604020202020204" pitchFamily="34" charset="0"/>
                <a:cs typeface="Arial" panose="020B0604020202020204" pitchFamily="34" charset="0"/>
              </a:rPr>
              <a:t>durable goods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ie</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equipment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ie</a:t>
            </a:r>
            <a:r>
              <a:rPr lang="en-US" sz="2600" dirty="0">
                <a:latin typeface="Arial" panose="020B0604020202020204" pitchFamily="34" charset="0"/>
                <a:cs typeface="Arial" panose="020B0604020202020204" pitchFamily="34" charset="0"/>
              </a:rPr>
              <a:t>: Tower server and related software, computers, printers, projectors, etc.) or </a:t>
            </a:r>
            <a:r>
              <a:rPr lang="en-US" sz="2600" b="1" dirty="0">
                <a:latin typeface="Arial" panose="020B0604020202020204" pitchFamily="34" charset="0"/>
                <a:cs typeface="Arial" panose="020B0604020202020204" pitchFamily="34" charset="0"/>
              </a:rPr>
              <a:t>property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ie</a:t>
            </a:r>
            <a:r>
              <a:rPr lang="en-US" sz="2600" dirty="0">
                <a:latin typeface="Arial" panose="020B0604020202020204" pitchFamily="34" charset="0"/>
                <a:cs typeface="Arial" panose="020B0604020202020204" pitchFamily="34" charset="0"/>
              </a:rPr>
              <a:t>: chairs, desks, pharmacy safe, other furnishings) </a:t>
            </a:r>
          </a:p>
          <a:p>
            <a:pPr lvl="1"/>
            <a:r>
              <a:rPr lang="en-US" sz="2600" i="1" dirty="0">
                <a:latin typeface="Arial" panose="020B0604020202020204" pitchFamily="34" charset="0"/>
                <a:cs typeface="Arial" panose="020B0604020202020204" pitchFamily="34" charset="0"/>
              </a:rPr>
              <a:t>THEN, </a:t>
            </a:r>
            <a:r>
              <a:rPr lang="en-US" sz="2600" dirty="0">
                <a:latin typeface="Arial" panose="020B0604020202020204" pitchFamily="34" charset="0"/>
                <a:cs typeface="Arial" panose="020B0604020202020204" pitchFamily="34" charset="0"/>
              </a:rPr>
              <a:t>AHP must receive copies of all paid vendor invoices in order to reimburse.  </a:t>
            </a:r>
            <a:r>
              <a:rPr lang="en-US" sz="2600" i="1" dirty="0">
                <a:latin typeface="Arial" panose="020B0604020202020204" pitchFamily="34" charset="0"/>
                <a:cs typeface="Arial" panose="020B0604020202020204" pitchFamily="34" charset="0"/>
              </a:rPr>
              <a:t>And </a:t>
            </a:r>
            <a:r>
              <a:rPr lang="en-US" sz="2600" dirty="0">
                <a:latin typeface="Arial" panose="020B0604020202020204" pitchFamily="34" charset="0"/>
                <a:cs typeface="Arial" panose="020B0604020202020204" pitchFamily="34" charset="0"/>
              </a:rPr>
              <a:t>will reimburse upon receipt of invoices (instead of waiting till end of quarter to pay deliverables invoice.)</a:t>
            </a:r>
          </a:p>
          <a:p>
            <a:pPr marL="0" indent="0">
              <a:buNone/>
            </a:pPr>
            <a:endParaRPr lang="en-US" sz="3100" dirty="0">
              <a:latin typeface="Arial" panose="020B0604020202020204" pitchFamily="34" charset="0"/>
              <a:cs typeface="Arial" panose="020B0604020202020204" pitchFamily="34" charset="0"/>
            </a:endParaRPr>
          </a:p>
          <a:p>
            <a:pPr marL="0" indent="0">
              <a:buNone/>
            </a:pPr>
            <a:r>
              <a:rPr lang="en-US" sz="3100" dirty="0">
                <a:latin typeface="Arial" panose="020B0604020202020204" pitchFamily="34" charset="0"/>
                <a:cs typeface="Arial" panose="020B0604020202020204" pitchFamily="34" charset="0"/>
              </a:rPr>
              <a:t>3.  Use a “hybrid” invoicing system – part deliverable-	based, part itemized-budget-based due to federal 	accounting requirements for durable goods</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5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6C4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lipart&#10;&#10;Description automatically generated">
            <a:extLst>
              <a:ext uri="{FF2B5EF4-FFF2-40B4-BE49-F238E27FC236}">
                <a16:creationId xmlns:a16="http://schemas.microsoft.com/office/drawing/2014/main" id="{E8EF3E2B-4364-497B-ACD4-32565BB20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913" y="3065932"/>
            <a:ext cx="2031145" cy="726134"/>
          </a:xfrm>
          <a:prstGeom prst="rect">
            <a:avLst/>
          </a:prstGeom>
        </p:spPr>
      </p:pic>
      <p:sp>
        <p:nvSpPr>
          <p:cNvPr id="8" name="TextBox 7">
            <a:extLst>
              <a:ext uri="{FF2B5EF4-FFF2-40B4-BE49-F238E27FC236}">
                <a16:creationId xmlns:a16="http://schemas.microsoft.com/office/drawing/2014/main" id="{A784AC93-C742-4E4C-9CE7-5C872B697B02}"/>
              </a:ext>
            </a:extLst>
          </p:cNvPr>
          <p:cNvSpPr txBox="1"/>
          <p:nvPr/>
        </p:nvSpPr>
        <p:spPr>
          <a:xfrm>
            <a:off x="10566400" y="664527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6864BDE5-A82B-4492-8E53-B63E55A6301C}"/>
              </a:ext>
            </a:extLst>
          </p:cNvPr>
          <p:cNvSpPr txBox="1"/>
          <p:nvPr/>
        </p:nvSpPr>
        <p:spPr>
          <a:xfrm>
            <a:off x="10718800" y="67976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0228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P_THEME">
  <a:themeElements>
    <a:clrScheme name="NTP_FINAL">
      <a:dk1>
        <a:sysClr val="windowText" lastClr="000000"/>
      </a:dk1>
      <a:lt1>
        <a:sysClr val="window" lastClr="FFFFFF"/>
      </a:lt1>
      <a:dk2>
        <a:srgbClr val="44546A"/>
      </a:dk2>
      <a:lt2>
        <a:srgbClr val="E7E6E6"/>
      </a:lt2>
      <a:accent1>
        <a:srgbClr val="14499E"/>
      </a:accent1>
      <a:accent2>
        <a:srgbClr val="71116E"/>
      </a:accent2>
      <a:accent3>
        <a:srgbClr val="048392"/>
      </a:accent3>
      <a:accent4>
        <a:srgbClr val="7C549B"/>
      </a:accent4>
      <a:accent5>
        <a:srgbClr val="223F80"/>
      </a:accent5>
      <a:accent6>
        <a:srgbClr val="4E4F4F"/>
      </a:accent6>
      <a:hlink>
        <a:srgbClr val="0563C1"/>
      </a:hlink>
      <a:folHlink>
        <a:srgbClr val="AD94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__PPT_TEMPLATE_db" id="{25E6EBB3-BF6B-4D38-A082-4B88E650E14E}" vid="{8880C474-342D-400F-A11B-EEA7962707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3BF09EACBF6F4A98A25A6F33D1BB5F" ma:contentTypeVersion="12" ma:contentTypeDescription="Create a new document." ma:contentTypeScope="" ma:versionID="2f1f6b946de4711c37dd498e42bbbcb1">
  <xsd:schema xmlns:xsd="http://www.w3.org/2001/XMLSchema" xmlns:xs="http://www.w3.org/2001/XMLSchema" xmlns:p="http://schemas.microsoft.com/office/2006/metadata/properties" xmlns:ns3="0ef1c962-7b8c-4131-b3a1-b075adcfd75e" xmlns:ns4="432d291e-935b-4f2f-9958-174e87ea6422" targetNamespace="http://schemas.microsoft.com/office/2006/metadata/properties" ma:root="true" ma:fieldsID="45903f7bb46816575fe9682c3a09779e" ns3:_="" ns4:_="">
    <xsd:import namespace="0ef1c962-7b8c-4131-b3a1-b075adcfd75e"/>
    <xsd:import namespace="432d291e-935b-4f2f-9958-174e87ea64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1c962-7b8c-4131-b3a1-b075adcfd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2d291e-935b-4f2f-9958-174e87ea64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B7C1BD-75D8-4EAB-883E-3516BE55A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1c962-7b8c-4131-b3a1-b075adcfd75e"/>
    <ds:schemaRef ds:uri="432d291e-935b-4f2f-9958-174e87e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26A1C-8D10-4A3A-8E33-13ADD298A7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042A77-263F-4A74-BD27-6BD6572DC4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TotalTime>
  <Words>870</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Wingdings</vt:lpstr>
      <vt:lpstr>Office Theme</vt:lpstr>
      <vt:lpstr>NTP_THEME</vt:lpstr>
      <vt:lpstr>Learning Collaborative</vt:lpstr>
      <vt:lpstr>WELCOME and Congratulations Grantees!   </vt:lpstr>
      <vt:lpstr>Narcotic Treatment Programs (NTPs)  had been boxed in – dispensing only methadone NTP REACH aims to change that with your programs</vt:lpstr>
      <vt:lpstr>WHY does NTP REACH exist?</vt:lpstr>
      <vt:lpstr>PowerPoint Presentation</vt:lpstr>
      <vt:lpstr>Structure of NTP REACH organization </vt:lpstr>
      <vt:lpstr>NTP REACH Project Progress</vt:lpstr>
      <vt:lpstr>Subgrantee Requirements So, What’s Next? </vt:lpstr>
      <vt:lpstr>Contract Development &amp; Invoice Overview</vt:lpstr>
      <vt:lpstr>Then, what’s  next?</vt:lpstr>
      <vt:lpstr>Q U E S T I O N 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Expansion, Access &amp; Collaboration for Health Learning Collaborative</dc:title>
  <dc:creator>Kathleen West</dc:creator>
  <cp:lastModifiedBy>Kathleen West</cp:lastModifiedBy>
  <cp:revision>6</cp:revision>
  <dcterms:created xsi:type="dcterms:W3CDTF">2019-10-25T05:42:27Z</dcterms:created>
  <dcterms:modified xsi:type="dcterms:W3CDTF">2019-10-26T18:37:54Z</dcterms:modified>
</cp:coreProperties>
</file>