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5" r:id="rId2"/>
    <p:sldMasterId id="2147483867" r:id="rId3"/>
    <p:sldMasterId id="2147483879" r:id="rId4"/>
    <p:sldMasterId id="2147483893" r:id="rId5"/>
    <p:sldMasterId id="2147483907" r:id="rId6"/>
    <p:sldMasterId id="2147483926" r:id="rId7"/>
  </p:sldMasterIdLst>
  <p:notesMasterIdLst>
    <p:notesMasterId r:id="rId71"/>
  </p:notesMasterIdLst>
  <p:handoutMasterIdLst>
    <p:handoutMasterId r:id="rId72"/>
  </p:handoutMasterIdLst>
  <p:sldIdLst>
    <p:sldId id="584" r:id="rId8"/>
    <p:sldId id="1437" r:id="rId9"/>
    <p:sldId id="373" r:id="rId10"/>
    <p:sldId id="585" r:id="rId11"/>
    <p:sldId id="619" r:id="rId12"/>
    <p:sldId id="620" r:id="rId13"/>
    <p:sldId id="1384" r:id="rId14"/>
    <p:sldId id="621" r:id="rId15"/>
    <p:sldId id="1348" r:id="rId16"/>
    <p:sldId id="1342" r:id="rId17"/>
    <p:sldId id="1412" r:id="rId18"/>
    <p:sldId id="1158" r:id="rId19"/>
    <p:sldId id="1092" r:id="rId20"/>
    <p:sldId id="1121" r:id="rId21"/>
    <p:sldId id="1137" r:id="rId22"/>
    <p:sldId id="1402" r:id="rId23"/>
    <p:sldId id="1341" r:id="rId24"/>
    <p:sldId id="1418" r:id="rId25"/>
    <p:sldId id="1069" r:id="rId26"/>
    <p:sldId id="1403" r:id="rId27"/>
    <p:sldId id="1405" r:id="rId28"/>
    <p:sldId id="1406" r:id="rId29"/>
    <p:sldId id="1404" r:id="rId30"/>
    <p:sldId id="513" r:id="rId31"/>
    <p:sldId id="1413" r:id="rId32"/>
    <p:sldId id="1415" r:id="rId33"/>
    <p:sldId id="1423" r:id="rId34"/>
    <p:sldId id="1132" r:id="rId35"/>
    <p:sldId id="1119" r:id="rId36"/>
    <p:sldId id="1108" r:id="rId37"/>
    <p:sldId id="1419" r:id="rId38"/>
    <p:sldId id="1421" r:id="rId39"/>
    <p:sldId id="1420" r:id="rId40"/>
    <p:sldId id="1422" r:id="rId41"/>
    <p:sldId id="1128" r:id="rId42"/>
    <p:sldId id="936" r:id="rId43"/>
    <p:sldId id="1006" r:id="rId44"/>
    <p:sldId id="1138" r:id="rId45"/>
    <p:sldId id="1084" r:id="rId46"/>
    <p:sldId id="1133" r:id="rId47"/>
    <p:sldId id="1083" r:id="rId48"/>
    <p:sldId id="1139" r:id="rId49"/>
    <p:sldId id="946" r:id="rId50"/>
    <p:sldId id="1140" r:id="rId51"/>
    <p:sldId id="1111" r:id="rId52"/>
    <p:sldId id="1112" r:id="rId53"/>
    <p:sldId id="1416" r:id="rId54"/>
    <p:sldId id="1141" r:id="rId55"/>
    <p:sldId id="1424" r:id="rId56"/>
    <p:sldId id="1432" r:id="rId57"/>
    <p:sldId id="1433" r:id="rId58"/>
    <p:sldId id="1425" r:id="rId59"/>
    <p:sldId id="1428" r:id="rId60"/>
    <p:sldId id="1429" r:id="rId61"/>
    <p:sldId id="1427" r:id="rId62"/>
    <p:sldId id="1431" r:id="rId63"/>
    <p:sldId id="1430" r:id="rId64"/>
    <p:sldId id="1435" r:id="rId65"/>
    <p:sldId id="1376" r:id="rId66"/>
    <p:sldId id="1377" r:id="rId67"/>
    <p:sldId id="1436" r:id="rId68"/>
    <p:sldId id="1379" r:id="rId69"/>
    <p:sldId id="444"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32" autoAdjust="0"/>
  </p:normalViewPr>
  <p:slideViewPr>
    <p:cSldViewPr>
      <p:cViewPr varScale="1">
        <p:scale>
          <a:sx n="89" d="100"/>
          <a:sy n="89" d="100"/>
        </p:scale>
        <p:origin x="128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1/18/2018</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410152191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a:t>1/18/2018</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81532C-6116-4700-93AD-2E7A66862637}" type="slidenum">
              <a:rPr lang="en-US" smtClean="0"/>
              <a:t>‹#›</a:t>
            </a:fld>
            <a:endParaRPr lang="en-US" dirty="0"/>
          </a:p>
        </p:txBody>
      </p:sp>
    </p:spTree>
    <p:extLst>
      <p:ext uri="{BB962C8B-B14F-4D97-AF65-F5344CB8AC3E}">
        <p14:creationId xmlns:p14="http://schemas.microsoft.com/office/powerpoint/2010/main" val="218708750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1/18/2018</a:t>
            </a:r>
          </a:p>
        </p:txBody>
      </p:sp>
    </p:spTree>
    <p:extLst>
      <p:ext uri="{BB962C8B-B14F-4D97-AF65-F5344CB8AC3E}">
        <p14:creationId xmlns:p14="http://schemas.microsoft.com/office/powerpoint/2010/main" val="2105383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2F5AEFF-9212-4F80-8C0F-CA1DFE68BA0C}"/>
              </a:ext>
            </a:extLst>
          </p:cNvPr>
          <p:cNvSpPr>
            <a:spLocks noGrp="1" noRot="1" noChangeAspect="1" noTextEdit="1"/>
          </p:cNvSpPr>
          <p:nvPr>
            <p:ph type="sldImg"/>
          </p:nvPr>
        </p:nvSpPr>
        <p:spPr>
          <a:ln/>
        </p:spPr>
      </p:sp>
      <p:sp>
        <p:nvSpPr>
          <p:cNvPr id="32771" name="Rectangle 3">
            <a:extLst>
              <a:ext uri="{FF2B5EF4-FFF2-40B4-BE49-F238E27FC236}">
                <a16:creationId xmlns:a16="http://schemas.microsoft.com/office/drawing/2014/main" id="{EAAB5A37-5E62-4BFD-B703-93D7B04FE343}"/>
              </a:ext>
            </a:extLst>
          </p:cNvPr>
          <p:cNvSpPr>
            <a:spLocks noGrp="1"/>
          </p:cNvSpPr>
          <p:nvPr>
            <p:ph type="body" idx="1"/>
          </p:nvPr>
        </p:nvSpPr>
        <p:spPr>
          <a:xfrm>
            <a:off x="731838" y="4559300"/>
            <a:ext cx="585152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47200" rIns="94400" bIns="47200"/>
          <a:lstStyle/>
          <a:p>
            <a:pPr defTabSz="457200"/>
            <a:r>
              <a:rPr lang="en-US" altLang="en-US" dirty="0"/>
              <a:t>Brian</a:t>
            </a:r>
          </a:p>
        </p:txBody>
      </p:sp>
    </p:spTree>
    <p:extLst>
      <p:ext uri="{BB962C8B-B14F-4D97-AF65-F5344CB8AC3E}">
        <p14:creationId xmlns:p14="http://schemas.microsoft.com/office/powerpoint/2010/main" val="373065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a:extLst>
              <a:ext uri="{FF2B5EF4-FFF2-40B4-BE49-F238E27FC236}">
                <a16:creationId xmlns:a16="http://schemas.microsoft.com/office/drawing/2014/main" id="{B75CB004-A4D7-4BA1-BAEE-C7A99495B640}"/>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alibri" panose="020F0502020204030204" pitchFamily="34" charset="0"/>
                <a:ea typeface="MS PGothic" panose="020B0600070205080204" pitchFamily="34" charset="-128"/>
              </a:defRPr>
            </a:lvl1pPr>
            <a:lvl2pPr marL="742950" indent="-285750" defTabSz="966788">
              <a:defRPr sz="2400">
                <a:solidFill>
                  <a:schemeClr val="tx1"/>
                </a:solidFill>
                <a:latin typeface="Calibri" panose="020F0502020204030204" pitchFamily="34" charset="0"/>
                <a:ea typeface="MS PGothic" panose="020B0600070205080204" pitchFamily="34" charset="-128"/>
              </a:defRPr>
            </a:lvl2pPr>
            <a:lvl3pPr marL="1143000" indent="-228600" defTabSz="966788">
              <a:defRPr sz="2400">
                <a:solidFill>
                  <a:schemeClr val="tx1"/>
                </a:solidFill>
                <a:latin typeface="Calibri" panose="020F0502020204030204" pitchFamily="34" charset="0"/>
                <a:ea typeface="MS PGothic" panose="020B0600070205080204" pitchFamily="34" charset="-128"/>
              </a:defRPr>
            </a:lvl3pPr>
            <a:lvl4pPr marL="1600200" indent="-228600" defTabSz="966788">
              <a:defRPr sz="2400">
                <a:solidFill>
                  <a:schemeClr val="tx1"/>
                </a:solidFill>
                <a:latin typeface="Calibri" panose="020F0502020204030204" pitchFamily="34" charset="0"/>
                <a:ea typeface="MS PGothic" panose="020B0600070205080204" pitchFamily="34" charset="-128"/>
              </a:defRPr>
            </a:lvl4pPr>
            <a:lvl5pPr marL="2057400" indent="-228600" defTabSz="966788">
              <a:defRPr sz="2400">
                <a:solidFill>
                  <a:schemeClr val="tx1"/>
                </a:solidFill>
                <a:latin typeface="Calibri" panose="020F0502020204030204" pitchFamily="34"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300"/>
              <a:t>Daniel Alford, MD, MPH</a:t>
            </a:r>
          </a:p>
        </p:txBody>
      </p:sp>
      <p:sp>
        <p:nvSpPr>
          <p:cNvPr id="36867" name="Rectangle 7">
            <a:extLst>
              <a:ext uri="{FF2B5EF4-FFF2-40B4-BE49-F238E27FC236}">
                <a16:creationId xmlns:a16="http://schemas.microsoft.com/office/drawing/2014/main" id="{3831DFBE-0458-495F-983F-C6DD5AB42B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alibri" panose="020F0502020204030204" pitchFamily="34" charset="0"/>
                <a:ea typeface="MS PGothic" panose="020B0600070205080204" pitchFamily="34" charset="-128"/>
              </a:defRPr>
            </a:lvl1pPr>
            <a:lvl2pPr marL="742950" indent="-285750" defTabSz="966788">
              <a:defRPr sz="2400">
                <a:solidFill>
                  <a:schemeClr val="tx1"/>
                </a:solidFill>
                <a:latin typeface="Calibri" panose="020F0502020204030204" pitchFamily="34" charset="0"/>
                <a:ea typeface="MS PGothic" panose="020B0600070205080204" pitchFamily="34" charset="-128"/>
              </a:defRPr>
            </a:lvl2pPr>
            <a:lvl3pPr marL="1143000" indent="-228600" defTabSz="966788">
              <a:defRPr sz="2400">
                <a:solidFill>
                  <a:schemeClr val="tx1"/>
                </a:solidFill>
                <a:latin typeface="Calibri" panose="020F0502020204030204" pitchFamily="34" charset="0"/>
                <a:ea typeface="MS PGothic" panose="020B0600070205080204" pitchFamily="34" charset="-128"/>
              </a:defRPr>
            </a:lvl3pPr>
            <a:lvl4pPr marL="1600200" indent="-228600" defTabSz="966788">
              <a:defRPr sz="2400">
                <a:solidFill>
                  <a:schemeClr val="tx1"/>
                </a:solidFill>
                <a:latin typeface="Calibri" panose="020F0502020204030204" pitchFamily="34" charset="0"/>
                <a:ea typeface="MS PGothic" panose="020B0600070205080204" pitchFamily="34" charset="-128"/>
              </a:defRPr>
            </a:lvl4pPr>
            <a:lvl5pPr marL="2057400" indent="-228600" defTabSz="966788">
              <a:defRPr sz="2400">
                <a:solidFill>
                  <a:schemeClr val="tx1"/>
                </a:solidFill>
                <a:latin typeface="Calibri" panose="020F0502020204030204" pitchFamily="34"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04EE002-1AC4-48D6-818C-BFF1AE4AB139}" type="slidenum">
              <a:rPr lang="en-US" altLang="en-US" sz="1300"/>
              <a:pPr/>
              <a:t>12</a:t>
            </a:fld>
            <a:endParaRPr lang="en-US" altLang="en-US" sz="1300"/>
          </a:p>
        </p:txBody>
      </p:sp>
      <p:sp>
        <p:nvSpPr>
          <p:cNvPr id="36868" name="Rectangle 7">
            <a:extLst>
              <a:ext uri="{FF2B5EF4-FFF2-40B4-BE49-F238E27FC236}">
                <a16:creationId xmlns:a16="http://schemas.microsoft.com/office/drawing/2014/main" id="{9ADD32F8-AEBC-4115-B4A2-FE0F70D71735}"/>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60CB4EB4-0E88-40FC-8C23-A966703001C7}" type="slidenum">
              <a:rPr lang="en-US" altLang="en-US" sz="1300"/>
              <a:pPr algn="r" eaLnBrk="1" hangingPunct="1"/>
              <a:t>12</a:t>
            </a:fld>
            <a:endParaRPr lang="en-US" altLang="en-US" sz="1300"/>
          </a:p>
        </p:txBody>
      </p:sp>
      <p:sp>
        <p:nvSpPr>
          <p:cNvPr id="36869" name="Rectangle 2">
            <a:extLst>
              <a:ext uri="{FF2B5EF4-FFF2-40B4-BE49-F238E27FC236}">
                <a16:creationId xmlns:a16="http://schemas.microsoft.com/office/drawing/2014/main" id="{EDFE4D6B-E78B-4C80-A95B-19018F70067F}"/>
              </a:ext>
            </a:extLst>
          </p:cNvPr>
          <p:cNvSpPr>
            <a:spLocks noGrp="1" noRot="1" noChangeAspect="1" noChangeArrowheads="1" noTextEdit="1"/>
          </p:cNvSpPr>
          <p:nvPr>
            <p:ph type="sldImg"/>
          </p:nvPr>
        </p:nvSpPr>
        <p:spPr>
          <a:ln/>
        </p:spPr>
      </p:sp>
      <p:sp>
        <p:nvSpPr>
          <p:cNvPr id="36870" name="Rectangle 3">
            <a:extLst>
              <a:ext uri="{FF2B5EF4-FFF2-40B4-BE49-F238E27FC236}">
                <a16:creationId xmlns:a16="http://schemas.microsoft.com/office/drawing/2014/main" id="{6B2B3F14-1F7F-4309-A5F0-3FD0C1383C7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pPr lvl="1" eaLnBrk="1" hangingPunct="1"/>
            <a:r>
              <a:rPr lang="en-US" altLang="en-US" dirty="0"/>
              <a:t>Karen</a:t>
            </a:r>
          </a:p>
        </p:txBody>
      </p:sp>
      <p:sp>
        <p:nvSpPr>
          <p:cNvPr id="36871" name="Footer Placeholder 1">
            <a:extLst>
              <a:ext uri="{FF2B5EF4-FFF2-40B4-BE49-F238E27FC236}">
                <a16:creationId xmlns:a16="http://schemas.microsoft.com/office/drawing/2014/main" id="{268E02B5-0F77-4D81-B7C9-B3A690FBA40B}"/>
              </a:ext>
            </a:extLst>
          </p:cNvPr>
          <p:cNvSpPr txBox="1">
            <a:spLocks noGrp="1"/>
          </p:cNvSpPr>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300"/>
              <a:t>Alford, Efficacy and Safety</a:t>
            </a:r>
          </a:p>
        </p:txBody>
      </p:sp>
    </p:spTree>
    <p:extLst>
      <p:ext uri="{BB962C8B-B14F-4D97-AF65-F5344CB8AC3E}">
        <p14:creationId xmlns:p14="http://schemas.microsoft.com/office/powerpoint/2010/main" val="1064310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55201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a:extLst>
              <a:ext uri="{FF2B5EF4-FFF2-40B4-BE49-F238E27FC236}">
                <a16:creationId xmlns:a16="http://schemas.microsoft.com/office/drawing/2014/main" id="{D37D39A6-92C1-4C38-9899-016ACBD6A54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alibri" panose="020F0502020204030204" pitchFamily="34" charset="0"/>
                <a:ea typeface="ＭＳ Ｐゴシック" panose="020B0600070205080204" pitchFamily="34" charset="-128"/>
              </a:defRPr>
            </a:lvl1pPr>
            <a:lvl2pPr marL="37931725" indent="-37474525" defTabSz="966788">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66788"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t>Daniel Alford, MD, MPH</a:t>
            </a:r>
          </a:p>
        </p:txBody>
      </p:sp>
      <p:sp>
        <p:nvSpPr>
          <p:cNvPr id="22531" name="Rectangle 7">
            <a:extLst>
              <a:ext uri="{FF2B5EF4-FFF2-40B4-BE49-F238E27FC236}">
                <a16:creationId xmlns:a16="http://schemas.microsoft.com/office/drawing/2014/main" id="{30DDF2DB-2BCB-4063-8411-7249FC0F57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alibri" panose="020F0502020204030204" pitchFamily="34" charset="0"/>
                <a:ea typeface="ＭＳ Ｐゴシック" panose="020B0600070205080204" pitchFamily="34" charset="-128"/>
              </a:defRPr>
            </a:lvl1pPr>
            <a:lvl2pPr marL="37931725" indent="-37474525" defTabSz="966788">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A5A18769-F821-4482-BAB6-AB864107C478}"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66788" rtl="0" eaLnBrk="0" fontAlgn="base" latinLnBrk="0" hangingPunct="0">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22532" name="Rectangle 2">
            <a:extLst>
              <a:ext uri="{FF2B5EF4-FFF2-40B4-BE49-F238E27FC236}">
                <a16:creationId xmlns:a16="http://schemas.microsoft.com/office/drawing/2014/main" id="{AFD2F973-2146-4FBD-BB96-1D0F50F8F5CB}"/>
              </a:ext>
            </a:extLst>
          </p:cNvPr>
          <p:cNvSpPr>
            <a:spLocks noGrp="1" noRot="1" noChangeAspect="1" noChangeArrowheads="1" noTextEdit="1"/>
          </p:cNvSpPr>
          <p:nvPr>
            <p:ph type="sldImg"/>
          </p:nvPr>
        </p:nvSpPr>
        <p:spPr>
          <a:ln/>
        </p:spPr>
      </p:sp>
      <p:sp>
        <p:nvSpPr>
          <p:cNvPr id="22533" name="Rectangle 3">
            <a:extLst>
              <a:ext uri="{FF2B5EF4-FFF2-40B4-BE49-F238E27FC236}">
                <a16:creationId xmlns:a16="http://schemas.microsoft.com/office/drawing/2014/main" id="{00CC95E6-3158-4FDF-810D-82EA438CF94B}"/>
              </a:ext>
            </a:extLst>
          </p:cNvPr>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5" tIns="48324" rIns="96645" bIns="48324"/>
          <a:lstStyle/>
          <a:p>
            <a:r>
              <a:rPr lang="en-US" altLang="en-US" dirty="0">
                <a:latin typeface="Calibri" panose="020F0502020204030204" pitchFamily="34" charset="0"/>
              </a:rPr>
              <a:t>Karen</a:t>
            </a:r>
          </a:p>
        </p:txBody>
      </p:sp>
    </p:spTree>
    <p:extLst>
      <p:ext uri="{BB962C8B-B14F-4D97-AF65-F5344CB8AC3E}">
        <p14:creationId xmlns:p14="http://schemas.microsoft.com/office/powerpoint/2010/main" val="1667309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670413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2176466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27012C3-9C44-49E1-95A7-F7CEFE6C22D7}"/>
              </a:ext>
            </a:extLst>
          </p:cNvPr>
          <p:cNvSpPr>
            <a:spLocks noGrp="1" noRot="1" noChangeAspect="1" noTextEdit="1"/>
          </p:cNvSpPr>
          <p:nvPr>
            <p:ph type="sldImg"/>
          </p:nvPr>
        </p:nvSpPr>
        <p:spPr>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83971" name="Notes Placeholder 2">
            <a:extLst>
              <a:ext uri="{FF2B5EF4-FFF2-40B4-BE49-F238E27FC236}">
                <a16:creationId xmlns:a16="http://schemas.microsoft.com/office/drawing/2014/main" id="{C5279938-F0C0-4A7A-BE05-BD5E2DEE3005}"/>
              </a:ext>
            </a:extLst>
          </p:cNvPr>
          <p:cNvSpPr>
            <a:spLocks noGrp="1"/>
          </p:cNvSpPr>
          <p:nvPr>
            <p:ph type="body" idx="1"/>
          </p:nvPr>
        </p:nvSpPr>
        <p:spPr>
          <a:xfrm>
            <a:off x="731838" y="4560888"/>
            <a:ext cx="5851525" cy="4319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6661" tIns="48331" rIns="96661" bIns="48331"/>
          <a:lstStyle/>
          <a:p>
            <a:pPr>
              <a:spcBef>
                <a:spcPct val="0"/>
              </a:spcBef>
              <a:defRPr/>
            </a:pPr>
            <a:r>
              <a:rPr lang="en-US" dirty="0">
                <a:latin typeface="Calibri" charset="0"/>
                <a:ea typeface="ＭＳ Ｐゴシック" charset="0"/>
              </a:rPr>
              <a:t>Karen</a:t>
            </a:r>
          </a:p>
        </p:txBody>
      </p:sp>
      <p:sp>
        <p:nvSpPr>
          <p:cNvPr id="40964" name="Slide Number Placeholder 3">
            <a:extLst>
              <a:ext uri="{FF2B5EF4-FFF2-40B4-BE49-F238E27FC236}">
                <a16:creationId xmlns:a16="http://schemas.microsoft.com/office/drawing/2014/main" id="{DF751B72-4C6F-4882-9406-B23009E770B1}"/>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Calibri" panose="020F0502020204030204" pitchFamily="34" charset="0"/>
                <a:ea typeface="MS PGothic" panose="020B0600070205080204" pitchFamily="34" charset="-128"/>
              </a:defRPr>
            </a:lvl1pPr>
            <a:lvl2pPr marL="742950" indent="-285750" defTabSz="966788">
              <a:defRPr sz="2400">
                <a:solidFill>
                  <a:schemeClr val="tx1"/>
                </a:solidFill>
                <a:latin typeface="Calibri" panose="020F0502020204030204" pitchFamily="34" charset="0"/>
                <a:ea typeface="MS PGothic" panose="020B0600070205080204" pitchFamily="34" charset="-128"/>
              </a:defRPr>
            </a:lvl2pPr>
            <a:lvl3pPr marL="1143000" indent="-228600" defTabSz="966788">
              <a:defRPr sz="2400">
                <a:solidFill>
                  <a:schemeClr val="tx1"/>
                </a:solidFill>
                <a:latin typeface="Calibri" panose="020F0502020204030204" pitchFamily="34" charset="0"/>
                <a:ea typeface="MS PGothic" panose="020B0600070205080204" pitchFamily="34" charset="-128"/>
              </a:defRPr>
            </a:lvl3pPr>
            <a:lvl4pPr marL="1600200" indent="-228600" defTabSz="966788">
              <a:defRPr sz="2400">
                <a:solidFill>
                  <a:schemeClr val="tx1"/>
                </a:solidFill>
                <a:latin typeface="Calibri" panose="020F0502020204030204" pitchFamily="34" charset="0"/>
                <a:ea typeface="MS PGothic" panose="020B0600070205080204" pitchFamily="34" charset="-128"/>
              </a:defRPr>
            </a:lvl4pPr>
            <a:lvl5pPr marL="2057400" indent="-228600" defTabSz="966788">
              <a:defRPr sz="2400">
                <a:solidFill>
                  <a:schemeClr val="tx1"/>
                </a:solidFill>
                <a:latin typeface="Calibri" panose="020F0502020204030204" pitchFamily="34"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863F21E7-DAF9-47BB-AB8B-A44C544E7D37}" type="slidenum">
              <a:rPr lang="en-US" altLang="en-US" sz="1300"/>
              <a:pPr algn="r" eaLnBrk="1" hangingPunct="1"/>
              <a:t>17</a:t>
            </a:fld>
            <a:endParaRPr lang="en-US" altLang="en-US" sz="1300"/>
          </a:p>
        </p:txBody>
      </p:sp>
    </p:spTree>
    <p:extLst>
      <p:ext uri="{BB962C8B-B14F-4D97-AF65-F5344CB8AC3E}">
        <p14:creationId xmlns:p14="http://schemas.microsoft.com/office/powerpoint/2010/main" val="345093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27012C3-9C44-49E1-95A7-F7CEFE6C22D7}"/>
              </a:ext>
            </a:extLst>
          </p:cNvPr>
          <p:cNvSpPr>
            <a:spLocks noGrp="1" noRot="1" noChangeAspect="1" noTextEdit="1"/>
          </p:cNvSpPr>
          <p:nvPr>
            <p:ph type="sldImg"/>
          </p:nvPr>
        </p:nvSpPr>
        <p:spPr>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83971" name="Notes Placeholder 2">
            <a:extLst>
              <a:ext uri="{FF2B5EF4-FFF2-40B4-BE49-F238E27FC236}">
                <a16:creationId xmlns:a16="http://schemas.microsoft.com/office/drawing/2014/main" id="{C5279938-F0C0-4A7A-BE05-BD5E2DEE3005}"/>
              </a:ext>
            </a:extLst>
          </p:cNvPr>
          <p:cNvSpPr>
            <a:spLocks noGrp="1"/>
          </p:cNvSpPr>
          <p:nvPr>
            <p:ph type="body" idx="1"/>
          </p:nvPr>
        </p:nvSpPr>
        <p:spPr>
          <a:xfrm>
            <a:off x="731838" y="4560888"/>
            <a:ext cx="5851525" cy="4319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6661" tIns="48331" rIns="96661" bIns="48331"/>
          <a:lstStyle/>
          <a:p>
            <a:pPr>
              <a:spcBef>
                <a:spcPct val="0"/>
              </a:spcBef>
              <a:defRPr/>
            </a:pPr>
            <a:r>
              <a:rPr lang="en-US" dirty="0">
                <a:latin typeface="Calibri" charset="0"/>
                <a:ea typeface="ＭＳ Ｐゴシック" charset="0"/>
              </a:rPr>
              <a:t>Karen</a:t>
            </a:r>
          </a:p>
        </p:txBody>
      </p:sp>
      <p:sp>
        <p:nvSpPr>
          <p:cNvPr id="40964" name="Slide Number Placeholder 3">
            <a:extLst>
              <a:ext uri="{FF2B5EF4-FFF2-40B4-BE49-F238E27FC236}">
                <a16:creationId xmlns:a16="http://schemas.microsoft.com/office/drawing/2014/main" id="{DF751B72-4C6F-4882-9406-B23009E770B1}"/>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Calibri" panose="020F0502020204030204" pitchFamily="34" charset="0"/>
                <a:ea typeface="MS PGothic" panose="020B0600070205080204" pitchFamily="34" charset="-128"/>
              </a:defRPr>
            </a:lvl1pPr>
            <a:lvl2pPr marL="742950" indent="-285750" defTabSz="966788">
              <a:defRPr sz="2400">
                <a:solidFill>
                  <a:schemeClr val="tx1"/>
                </a:solidFill>
                <a:latin typeface="Calibri" panose="020F0502020204030204" pitchFamily="34" charset="0"/>
                <a:ea typeface="MS PGothic" panose="020B0600070205080204" pitchFamily="34" charset="-128"/>
              </a:defRPr>
            </a:lvl2pPr>
            <a:lvl3pPr marL="1143000" indent="-228600" defTabSz="966788">
              <a:defRPr sz="2400">
                <a:solidFill>
                  <a:schemeClr val="tx1"/>
                </a:solidFill>
                <a:latin typeface="Calibri" panose="020F0502020204030204" pitchFamily="34" charset="0"/>
                <a:ea typeface="MS PGothic" panose="020B0600070205080204" pitchFamily="34" charset="-128"/>
              </a:defRPr>
            </a:lvl3pPr>
            <a:lvl4pPr marL="1600200" indent="-228600" defTabSz="966788">
              <a:defRPr sz="2400">
                <a:solidFill>
                  <a:schemeClr val="tx1"/>
                </a:solidFill>
                <a:latin typeface="Calibri" panose="020F0502020204030204" pitchFamily="34" charset="0"/>
                <a:ea typeface="MS PGothic" panose="020B0600070205080204" pitchFamily="34" charset="-128"/>
              </a:defRPr>
            </a:lvl4pPr>
            <a:lvl5pPr marL="2057400" indent="-228600" defTabSz="966788">
              <a:defRPr sz="2400">
                <a:solidFill>
                  <a:schemeClr val="tx1"/>
                </a:solidFill>
                <a:latin typeface="Calibri" panose="020F0502020204030204" pitchFamily="34"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fld id="{863F21E7-DAF9-47BB-AB8B-A44C544E7D37}" type="slidenum">
              <a:rPr lang="en-US" altLang="en-US" sz="1300"/>
              <a:pPr algn="r" eaLnBrk="1" hangingPunct="1"/>
              <a:t>18</a:t>
            </a:fld>
            <a:endParaRPr lang="en-US" altLang="en-US" sz="1300"/>
          </a:p>
        </p:txBody>
      </p:sp>
    </p:spTree>
    <p:extLst>
      <p:ext uri="{BB962C8B-B14F-4D97-AF65-F5344CB8AC3E}">
        <p14:creationId xmlns:p14="http://schemas.microsoft.com/office/powerpoint/2010/main" val="3058884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866015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1690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1927996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1606588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2480394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2379580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997652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521761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213326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93958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945045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329634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94758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493858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4134733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368791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1426858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642589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18563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071687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1682793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1183576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651205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572323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026430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2333506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19715920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5548739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2704953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101416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8282416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2501795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335500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29822648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148205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15426064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20136247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29746159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15160862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199064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27451597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8186419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124442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12133913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25378392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174218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20999256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28983234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1316153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16352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699878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1622049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Date Placeholder 3"/>
          <p:cNvSpPr>
            <a:spLocks noGrp="1"/>
          </p:cNvSpPr>
          <p:nvPr>
            <p:ph type="dt" idx="10"/>
          </p:nvPr>
        </p:nvSpPr>
        <p:spPr/>
        <p:txBody>
          <a:bodyPr/>
          <a:lstStyle/>
          <a:p>
            <a:r>
              <a:rPr lang="en-US"/>
              <a:t>1/18/2018</a:t>
            </a:r>
            <a:endParaRPr lang="en-US" dirty="0"/>
          </a:p>
        </p:txBody>
      </p:sp>
    </p:spTree>
    <p:extLst>
      <p:ext uri="{BB962C8B-B14F-4D97-AF65-F5344CB8AC3E}">
        <p14:creationId xmlns:p14="http://schemas.microsoft.com/office/powerpoint/2010/main" val="387858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BA37E03-A79B-4728-872F-DA9BC1DF6ED2}"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264691490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000">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4200"/>
            </a:lvl1pPr>
            <a:lvl2pPr>
              <a:defRPr sz="3600"/>
            </a:lvl2pPr>
            <a:lvl3pPr>
              <a:defRPr sz="2800"/>
            </a:lvl3pPr>
            <a:lvl4pPr>
              <a:defRPr sz="22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BA37E03-A79B-4728-872F-DA9BC1DF6ED2}"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24486169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A37E03-A79B-4728-872F-DA9BC1DF6ED2}"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3323824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A37E03-A79B-4728-872F-DA9BC1DF6ED2}"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168006258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A37E03-A79B-4728-872F-DA9BC1DF6ED2}" type="datetimeFigureOut">
              <a:rPr lang="en-US" smtClean="0"/>
              <a:t>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338273611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A37E03-A79B-4728-872F-DA9BC1DF6ED2}" type="datetimeFigureOut">
              <a:rPr lang="en-US" smtClean="0"/>
              <a:t>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40783262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37E03-A79B-4728-872F-DA9BC1DF6ED2}" type="datetimeFigureOut">
              <a:rPr lang="en-US" smtClean="0"/>
              <a:t>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419357716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A37E03-A79B-4728-872F-DA9BC1DF6ED2}"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1821114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A37E03-A79B-4728-872F-DA9BC1DF6ED2}"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2566701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A37E03-A79B-4728-872F-DA9BC1DF6ED2}"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2317518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A37E03-A79B-4728-872F-DA9BC1DF6ED2}"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3358837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E976B20-7BA7-47D3-8E5B-A53E183CE3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363DF8-28D9-4CC7-8425-1DD27E6D28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A67F90-7B2A-45FD-B5AA-E876AAA117D5}"/>
              </a:ext>
            </a:extLst>
          </p:cNvPr>
          <p:cNvSpPr>
            <a:spLocks noGrp="1" noChangeArrowheads="1"/>
          </p:cNvSpPr>
          <p:nvPr>
            <p:ph type="sldNum" sz="quarter" idx="12"/>
          </p:nvPr>
        </p:nvSpPr>
        <p:spPr>
          <a:ln/>
        </p:spPr>
        <p:txBody>
          <a:bodyPr/>
          <a:lstStyle>
            <a:lvl1pPr>
              <a:defRPr/>
            </a:lvl1pPr>
          </a:lstStyle>
          <a:p>
            <a:fld id="{F070F01B-D3AA-4BB7-A351-D1F3D5F0C91C}" type="slidenum">
              <a:rPr lang="en-US" altLang="en-US"/>
              <a:pPr/>
              <a:t>‹#›</a:t>
            </a:fld>
            <a:endParaRPr lang="en-US" altLang="en-US"/>
          </a:p>
        </p:txBody>
      </p:sp>
    </p:spTree>
    <p:extLst>
      <p:ext uri="{BB962C8B-B14F-4D97-AF65-F5344CB8AC3E}">
        <p14:creationId xmlns:p14="http://schemas.microsoft.com/office/powerpoint/2010/main" val="2110346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DF329DD-623D-482A-B837-8820923F9B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CBEF50-BD6D-4C73-AA92-64D2FDBE37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2524EC-94C4-4626-95A0-931167131D48}"/>
              </a:ext>
            </a:extLst>
          </p:cNvPr>
          <p:cNvSpPr>
            <a:spLocks noGrp="1" noChangeArrowheads="1"/>
          </p:cNvSpPr>
          <p:nvPr>
            <p:ph type="sldNum" sz="quarter" idx="12"/>
          </p:nvPr>
        </p:nvSpPr>
        <p:spPr>
          <a:ln/>
        </p:spPr>
        <p:txBody>
          <a:bodyPr/>
          <a:lstStyle>
            <a:lvl1pPr>
              <a:defRPr/>
            </a:lvl1pPr>
          </a:lstStyle>
          <a:p>
            <a:fld id="{D9F5731C-6316-49A8-9D21-A31C4040B095}" type="slidenum">
              <a:rPr lang="en-US" altLang="en-US"/>
              <a:pPr/>
              <a:t>‹#›</a:t>
            </a:fld>
            <a:endParaRPr lang="en-US" altLang="en-US"/>
          </a:p>
        </p:txBody>
      </p:sp>
    </p:spTree>
    <p:extLst>
      <p:ext uri="{BB962C8B-B14F-4D97-AF65-F5344CB8AC3E}">
        <p14:creationId xmlns:p14="http://schemas.microsoft.com/office/powerpoint/2010/main" val="2772509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C4A01D1-17FE-4E67-ACB0-3C11DEADDC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06F578-51CA-44D0-945C-A19D22FF5A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5B8112-7E73-437F-8F46-181CC55F8141}"/>
              </a:ext>
            </a:extLst>
          </p:cNvPr>
          <p:cNvSpPr>
            <a:spLocks noGrp="1" noChangeArrowheads="1"/>
          </p:cNvSpPr>
          <p:nvPr>
            <p:ph type="sldNum" sz="quarter" idx="12"/>
          </p:nvPr>
        </p:nvSpPr>
        <p:spPr>
          <a:ln/>
        </p:spPr>
        <p:txBody>
          <a:bodyPr/>
          <a:lstStyle>
            <a:lvl1pPr>
              <a:defRPr/>
            </a:lvl1pPr>
          </a:lstStyle>
          <a:p>
            <a:fld id="{EC221B76-997B-4A2B-8843-DF5930DDE7B4}" type="slidenum">
              <a:rPr lang="en-US" altLang="en-US"/>
              <a:pPr/>
              <a:t>‹#›</a:t>
            </a:fld>
            <a:endParaRPr lang="en-US" altLang="en-US"/>
          </a:p>
        </p:txBody>
      </p:sp>
    </p:spTree>
    <p:extLst>
      <p:ext uri="{BB962C8B-B14F-4D97-AF65-F5344CB8AC3E}">
        <p14:creationId xmlns:p14="http://schemas.microsoft.com/office/powerpoint/2010/main" val="1558989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C79FD48-172B-4A0D-85FC-739B063A2D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5932E4F-F481-48F2-88F5-3F3E0E777B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4CD40F4-5C9B-40A4-A112-7CDDB5218961}"/>
              </a:ext>
            </a:extLst>
          </p:cNvPr>
          <p:cNvSpPr>
            <a:spLocks noGrp="1" noChangeArrowheads="1"/>
          </p:cNvSpPr>
          <p:nvPr>
            <p:ph type="sldNum" sz="quarter" idx="12"/>
          </p:nvPr>
        </p:nvSpPr>
        <p:spPr>
          <a:ln/>
        </p:spPr>
        <p:txBody>
          <a:bodyPr/>
          <a:lstStyle>
            <a:lvl1pPr>
              <a:defRPr/>
            </a:lvl1pPr>
          </a:lstStyle>
          <a:p>
            <a:fld id="{26D29F36-7CC2-4651-A068-BF8C34699F28}" type="slidenum">
              <a:rPr lang="en-US" altLang="en-US"/>
              <a:pPr/>
              <a:t>‹#›</a:t>
            </a:fld>
            <a:endParaRPr lang="en-US" altLang="en-US"/>
          </a:p>
        </p:txBody>
      </p:sp>
    </p:spTree>
    <p:extLst>
      <p:ext uri="{BB962C8B-B14F-4D97-AF65-F5344CB8AC3E}">
        <p14:creationId xmlns:p14="http://schemas.microsoft.com/office/powerpoint/2010/main" val="1870439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38D8518-B428-414B-BE5C-A51B304F9F1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8247248-E4B2-4DCF-8374-94AF35E276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5599AD1-BB63-40D0-9026-83219DA612B1}"/>
              </a:ext>
            </a:extLst>
          </p:cNvPr>
          <p:cNvSpPr>
            <a:spLocks noGrp="1" noChangeArrowheads="1"/>
          </p:cNvSpPr>
          <p:nvPr>
            <p:ph type="sldNum" sz="quarter" idx="12"/>
          </p:nvPr>
        </p:nvSpPr>
        <p:spPr>
          <a:ln/>
        </p:spPr>
        <p:txBody>
          <a:bodyPr/>
          <a:lstStyle>
            <a:lvl1pPr>
              <a:defRPr/>
            </a:lvl1pPr>
          </a:lstStyle>
          <a:p>
            <a:fld id="{3CAAF028-3621-4FD3-9228-E823261D6015}" type="slidenum">
              <a:rPr lang="en-US" altLang="en-US"/>
              <a:pPr/>
              <a:t>‹#›</a:t>
            </a:fld>
            <a:endParaRPr lang="en-US" altLang="en-US"/>
          </a:p>
        </p:txBody>
      </p:sp>
    </p:spTree>
    <p:extLst>
      <p:ext uri="{BB962C8B-B14F-4D97-AF65-F5344CB8AC3E}">
        <p14:creationId xmlns:p14="http://schemas.microsoft.com/office/powerpoint/2010/main" val="285246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4B50E09-1F83-4D9A-B6C6-D880A2F1731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346B995-123A-4029-935C-3AC7162B5F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A00BEA6-B2B3-4262-8B99-19E8FB5C86B8}"/>
              </a:ext>
            </a:extLst>
          </p:cNvPr>
          <p:cNvSpPr>
            <a:spLocks noGrp="1" noChangeArrowheads="1"/>
          </p:cNvSpPr>
          <p:nvPr>
            <p:ph type="sldNum" sz="quarter" idx="12"/>
          </p:nvPr>
        </p:nvSpPr>
        <p:spPr>
          <a:ln/>
        </p:spPr>
        <p:txBody>
          <a:bodyPr/>
          <a:lstStyle>
            <a:lvl1pPr>
              <a:defRPr/>
            </a:lvl1pPr>
          </a:lstStyle>
          <a:p>
            <a:fld id="{F80FC75E-374E-40D4-A49D-C063C898060B}" type="slidenum">
              <a:rPr lang="en-US" altLang="en-US"/>
              <a:pPr/>
              <a:t>‹#›</a:t>
            </a:fld>
            <a:endParaRPr lang="en-US" altLang="en-US"/>
          </a:p>
        </p:txBody>
      </p:sp>
    </p:spTree>
    <p:extLst>
      <p:ext uri="{BB962C8B-B14F-4D97-AF65-F5344CB8AC3E}">
        <p14:creationId xmlns:p14="http://schemas.microsoft.com/office/powerpoint/2010/main" val="2628653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6CB904D-51E9-4292-B577-93077A63138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1A1082C-BB8E-4F8A-BCFF-984F7D559D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22AAB36-3564-4A18-9BEF-AD0BAE24E449}"/>
              </a:ext>
            </a:extLst>
          </p:cNvPr>
          <p:cNvSpPr>
            <a:spLocks noGrp="1" noChangeArrowheads="1"/>
          </p:cNvSpPr>
          <p:nvPr>
            <p:ph type="sldNum" sz="quarter" idx="12"/>
          </p:nvPr>
        </p:nvSpPr>
        <p:spPr>
          <a:ln/>
        </p:spPr>
        <p:txBody>
          <a:bodyPr/>
          <a:lstStyle>
            <a:lvl1pPr>
              <a:defRPr/>
            </a:lvl1pPr>
          </a:lstStyle>
          <a:p>
            <a:fld id="{1D2009C5-152A-4A54-B45F-4DD2AEBEDAE6}" type="slidenum">
              <a:rPr lang="en-US" altLang="en-US"/>
              <a:pPr/>
              <a:t>‹#›</a:t>
            </a:fld>
            <a:endParaRPr lang="en-US" altLang="en-US"/>
          </a:p>
        </p:txBody>
      </p:sp>
    </p:spTree>
    <p:extLst>
      <p:ext uri="{BB962C8B-B14F-4D97-AF65-F5344CB8AC3E}">
        <p14:creationId xmlns:p14="http://schemas.microsoft.com/office/powerpoint/2010/main" val="3266654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C3F03A0-5CAB-4E53-B4D4-D7C12B3BBA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4C8B5C-D1A4-44C0-BCAA-CC35E090B4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509F855-773C-4DA0-8D95-A219B89E8BBE}"/>
              </a:ext>
            </a:extLst>
          </p:cNvPr>
          <p:cNvSpPr>
            <a:spLocks noGrp="1" noChangeArrowheads="1"/>
          </p:cNvSpPr>
          <p:nvPr>
            <p:ph type="sldNum" sz="quarter" idx="12"/>
          </p:nvPr>
        </p:nvSpPr>
        <p:spPr>
          <a:ln/>
        </p:spPr>
        <p:txBody>
          <a:bodyPr/>
          <a:lstStyle>
            <a:lvl1pPr>
              <a:defRPr/>
            </a:lvl1pPr>
          </a:lstStyle>
          <a:p>
            <a:fld id="{E9CBA5F8-B60E-4DE3-AC75-76649CFF3529}" type="slidenum">
              <a:rPr lang="en-US" altLang="en-US"/>
              <a:pPr/>
              <a:t>‹#›</a:t>
            </a:fld>
            <a:endParaRPr lang="en-US" altLang="en-US"/>
          </a:p>
        </p:txBody>
      </p:sp>
    </p:spTree>
    <p:extLst>
      <p:ext uri="{BB962C8B-B14F-4D97-AF65-F5344CB8AC3E}">
        <p14:creationId xmlns:p14="http://schemas.microsoft.com/office/powerpoint/2010/main" val="672479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450EF29-6D7C-4311-BC50-73439EB865E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5B8A06C-7020-4FEC-93D5-31E647600C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B0A291B-9148-4654-8CBC-AAC67A98B1FB}"/>
              </a:ext>
            </a:extLst>
          </p:cNvPr>
          <p:cNvSpPr>
            <a:spLocks noGrp="1" noChangeArrowheads="1"/>
          </p:cNvSpPr>
          <p:nvPr>
            <p:ph type="sldNum" sz="quarter" idx="12"/>
          </p:nvPr>
        </p:nvSpPr>
        <p:spPr>
          <a:ln/>
        </p:spPr>
        <p:txBody>
          <a:bodyPr/>
          <a:lstStyle>
            <a:lvl1pPr>
              <a:defRPr/>
            </a:lvl1pPr>
          </a:lstStyle>
          <a:p>
            <a:fld id="{3E4B3F56-27FD-4476-8271-8219F3D6BA08}" type="slidenum">
              <a:rPr lang="en-US" altLang="en-US"/>
              <a:pPr/>
              <a:t>‹#›</a:t>
            </a:fld>
            <a:endParaRPr lang="en-US" altLang="en-US"/>
          </a:p>
        </p:txBody>
      </p:sp>
    </p:spTree>
    <p:extLst>
      <p:ext uri="{BB962C8B-B14F-4D97-AF65-F5344CB8AC3E}">
        <p14:creationId xmlns:p14="http://schemas.microsoft.com/office/powerpoint/2010/main" val="10758597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C728CA-B3CB-4962-B37A-81B85099F9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E46AD4-E922-4E1A-9172-628CEB1BA3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65C7A28-3765-4FE2-8729-C2CC5EB41143}"/>
              </a:ext>
            </a:extLst>
          </p:cNvPr>
          <p:cNvSpPr>
            <a:spLocks noGrp="1" noChangeArrowheads="1"/>
          </p:cNvSpPr>
          <p:nvPr>
            <p:ph type="sldNum" sz="quarter" idx="12"/>
          </p:nvPr>
        </p:nvSpPr>
        <p:spPr>
          <a:ln/>
        </p:spPr>
        <p:txBody>
          <a:bodyPr/>
          <a:lstStyle>
            <a:lvl1pPr>
              <a:defRPr/>
            </a:lvl1pPr>
          </a:lstStyle>
          <a:p>
            <a:fld id="{9A6F61A1-DE85-4F55-B040-1F724F045729}" type="slidenum">
              <a:rPr lang="en-US" altLang="en-US"/>
              <a:pPr/>
              <a:t>‹#›</a:t>
            </a:fld>
            <a:endParaRPr lang="en-US" altLang="en-US"/>
          </a:p>
        </p:txBody>
      </p:sp>
    </p:spTree>
    <p:extLst>
      <p:ext uri="{BB962C8B-B14F-4D97-AF65-F5344CB8AC3E}">
        <p14:creationId xmlns:p14="http://schemas.microsoft.com/office/powerpoint/2010/main" val="800868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7FFE31-976E-4210-82C7-BB555D192F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8672B2-AA0E-4ECE-8F60-1CF3F6690F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EA0FF9-15F2-4A72-9C83-D9AAA9FA2BC0}"/>
              </a:ext>
            </a:extLst>
          </p:cNvPr>
          <p:cNvSpPr>
            <a:spLocks noGrp="1" noChangeArrowheads="1"/>
          </p:cNvSpPr>
          <p:nvPr>
            <p:ph type="sldNum" sz="quarter" idx="12"/>
          </p:nvPr>
        </p:nvSpPr>
        <p:spPr>
          <a:ln/>
        </p:spPr>
        <p:txBody>
          <a:bodyPr/>
          <a:lstStyle>
            <a:lvl1pPr>
              <a:defRPr/>
            </a:lvl1pPr>
          </a:lstStyle>
          <a:p>
            <a:fld id="{065194DE-24B4-48F6-9407-13F6F1D4E7FA}" type="slidenum">
              <a:rPr lang="en-US" altLang="en-US"/>
              <a:pPr/>
              <a:t>‹#›</a:t>
            </a:fld>
            <a:endParaRPr lang="en-US" altLang="en-US"/>
          </a:p>
        </p:txBody>
      </p:sp>
    </p:spTree>
    <p:extLst>
      <p:ext uri="{BB962C8B-B14F-4D97-AF65-F5344CB8AC3E}">
        <p14:creationId xmlns:p14="http://schemas.microsoft.com/office/powerpoint/2010/main" val="1902158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D656EA37-4BAE-4B01-A192-0E61C738EB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B9486D-BF87-41EE-BE12-733BF180B3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1AE04A-487E-4D4F-A86F-8CBC4ED8010E}"/>
              </a:ext>
            </a:extLst>
          </p:cNvPr>
          <p:cNvSpPr>
            <a:spLocks noGrp="1" noChangeArrowheads="1"/>
          </p:cNvSpPr>
          <p:nvPr>
            <p:ph type="sldNum" sz="quarter" idx="12"/>
          </p:nvPr>
        </p:nvSpPr>
        <p:spPr>
          <a:ln/>
        </p:spPr>
        <p:txBody>
          <a:bodyPr/>
          <a:lstStyle>
            <a:lvl1pPr>
              <a:defRPr/>
            </a:lvl1pPr>
          </a:lstStyle>
          <a:p>
            <a:fld id="{73E8C569-3243-41F7-B8C7-F5F61462190F}" type="slidenum">
              <a:rPr lang="en-US" altLang="en-US"/>
              <a:pPr/>
              <a:t>‹#›</a:t>
            </a:fld>
            <a:endParaRPr lang="en-US" altLang="en-US"/>
          </a:p>
        </p:txBody>
      </p:sp>
    </p:spTree>
    <p:extLst>
      <p:ext uri="{BB962C8B-B14F-4D97-AF65-F5344CB8AC3E}">
        <p14:creationId xmlns:p14="http://schemas.microsoft.com/office/powerpoint/2010/main" val="682701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FE61-65C5-49C1-BEFD-19F2E3DC5297}"/>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827B6D-DA3F-4C68-AEA0-CA1B51EDAF24}"/>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30B378-1E9E-4DA7-B0E9-03781B6CCDD0}"/>
              </a:ext>
            </a:extLst>
          </p:cNvPr>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73588E-32F9-4078-AAE5-9523D80C6A18}"/>
              </a:ext>
            </a:extLst>
          </p:cNvPr>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82EC945-4D81-445F-B616-A9459FAA1B80}"/>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EF176E9-037E-498D-A055-834FAD4C7710}"/>
              </a:ext>
            </a:extLst>
          </p:cNvPr>
          <p:cNvSpPr>
            <a:spLocks noGrp="1"/>
          </p:cNvSpPr>
          <p:nvPr>
            <p:ph type="sldNum" sz="quarter" idx="12"/>
          </p:nvPr>
        </p:nvSpPr>
        <p:spPr>
          <a:xfrm>
            <a:off x="6553200" y="6248400"/>
            <a:ext cx="1905000" cy="457200"/>
          </a:xfrm>
        </p:spPr>
        <p:txBody>
          <a:bodyPr/>
          <a:lstStyle>
            <a:lvl1pPr>
              <a:defRPr/>
            </a:lvl1pPr>
          </a:lstStyle>
          <a:p>
            <a:fld id="{15F942E6-AF60-4660-8A04-ED92F0146F41}" type="slidenum">
              <a:rPr lang="en-US" altLang="en-US"/>
              <a:pPr/>
              <a:t>‹#›</a:t>
            </a:fld>
            <a:endParaRPr lang="en-US" altLang="en-US"/>
          </a:p>
        </p:txBody>
      </p:sp>
    </p:spTree>
    <p:extLst>
      <p:ext uri="{BB962C8B-B14F-4D97-AF65-F5344CB8AC3E}">
        <p14:creationId xmlns:p14="http://schemas.microsoft.com/office/powerpoint/2010/main" val="1159350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C19D352-4DD3-4EB3-BF3E-097CBE8BBC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ECA572-B6A4-4325-B971-C7D4E766C0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7F3BB0-A850-407A-B777-C3409F0EB022}"/>
              </a:ext>
            </a:extLst>
          </p:cNvPr>
          <p:cNvSpPr>
            <a:spLocks noGrp="1" noChangeArrowheads="1"/>
          </p:cNvSpPr>
          <p:nvPr>
            <p:ph type="sldNum" sz="quarter" idx="12"/>
          </p:nvPr>
        </p:nvSpPr>
        <p:spPr>
          <a:ln/>
        </p:spPr>
        <p:txBody>
          <a:bodyPr/>
          <a:lstStyle>
            <a:lvl1pPr>
              <a:defRPr/>
            </a:lvl1pPr>
          </a:lstStyle>
          <a:p>
            <a:pPr>
              <a:defRPr/>
            </a:pPr>
            <a:fld id="{C92A5B91-6406-4AFB-B17C-9FE20E3A1ED0}" type="slidenum">
              <a:rPr lang="en-US" altLang="en-US"/>
              <a:pPr>
                <a:defRPr/>
              </a:pPr>
              <a:t>‹#›</a:t>
            </a:fld>
            <a:endParaRPr lang="en-US" altLang="en-US"/>
          </a:p>
        </p:txBody>
      </p:sp>
    </p:spTree>
    <p:extLst>
      <p:ext uri="{BB962C8B-B14F-4D97-AF65-F5344CB8AC3E}">
        <p14:creationId xmlns:p14="http://schemas.microsoft.com/office/powerpoint/2010/main" val="539303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B7581F-214E-4D87-B20A-35D3FE6F5B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9D6F34-3B8F-4AF5-ABE1-87A0EC78BC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48AA05-3DC9-4C36-A2A5-44278ADC1712}"/>
              </a:ext>
            </a:extLst>
          </p:cNvPr>
          <p:cNvSpPr>
            <a:spLocks noGrp="1" noChangeArrowheads="1"/>
          </p:cNvSpPr>
          <p:nvPr>
            <p:ph type="sldNum" sz="quarter" idx="12"/>
          </p:nvPr>
        </p:nvSpPr>
        <p:spPr>
          <a:ln/>
        </p:spPr>
        <p:txBody>
          <a:bodyPr/>
          <a:lstStyle>
            <a:lvl1pPr>
              <a:defRPr/>
            </a:lvl1pPr>
          </a:lstStyle>
          <a:p>
            <a:pPr>
              <a:defRPr/>
            </a:pPr>
            <a:fld id="{06FEBA34-D481-4442-9D60-1AD7B817AFCA}" type="slidenum">
              <a:rPr lang="en-US" altLang="en-US"/>
              <a:pPr>
                <a:defRPr/>
              </a:pPr>
              <a:t>‹#›</a:t>
            </a:fld>
            <a:endParaRPr lang="en-US" altLang="en-US"/>
          </a:p>
        </p:txBody>
      </p:sp>
    </p:spTree>
    <p:extLst>
      <p:ext uri="{BB962C8B-B14F-4D97-AF65-F5344CB8AC3E}">
        <p14:creationId xmlns:p14="http://schemas.microsoft.com/office/powerpoint/2010/main" val="361514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8EDCAE6-C66F-4E84-BAAB-736FD1CA11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665D5B-2EB7-44C9-A8A9-14E9D47B78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BC376D-ADD7-488A-901A-06FBE6EA535A}"/>
              </a:ext>
            </a:extLst>
          </p:cNvPr>
          <p:cNvSpPr>
            <a:spLocks noGrp="1" noChangeArrowheads="1"/>
          </p:cNvSpPr>
          <p:nvPr>
            <p:ph type="sldNum" sz="quarter" idx="12"/>
          </p:nvPr>
        </p:nvSpPr>
        <p:spPr>
          <a:ln/>
        </p:spPr>
        <p:txBody>
          <a:bodyPr/>
          <a:lstStyle>
            <a:lvl1pPr>
              <a:defRPr/>
            </a:lvl1pPr>
          </a:lstStyle>
          <a:p>
            <a:pPr>
              <a:defRPr/>
            </a:pPr>
            <a:fld id="{F7DE522D-FE16-47AC-B786-42A8227005D8}" type="slidenum">
              <a:rPr lang="en-US" altLang="en-US"/>
              <a:pPr>
                <a:defRPr/>
              </a:pPr>
              <a:t>‹#›</a:t>
            </a:fld>
            <a:endParaRPr lang="en-US" altLang="en-US"/>
          </a:p>
        </p:txBody>
      </p:sp>
    </p:spTree>
    <p:extLst>
      <p:ext uri="{BB962C8B-B14F-4D97-AF65-F5344CB8AC3E}">
        <p14:creationId xmlns:p14="http://schemas.microsoft.com/office/powerpoint/2010/main" val="23101146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517BA46-AE6D-473C-AF05-43F57D4ECF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9E6D2E-12C3-4F79-8ECB-1C82731CBB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3648B52-63E5-407A-B6B7-38F114626785}"/>
              </a:ext>
            </a:extLst>
          </p:cNvPr>
          <p:cNvSpPr>
            <a:spLocks noGrp="1" noChangeArrowheads="1"/>
          </p:cNvSpPr>
          <p:nvPr>
            <p:ph type="sldNum" sz="quarter" idx="12"/>
          </p:nvPr>
        </p:nvSpPr>
        <p:spPr>
          <a:ln/>
        </p:spPr>
        <p:txBody>
          <a:bodyPr/>
          <a:lstStyle>
            <a:lvl1pPr>
              <a:defRPr/>
            </a:lvl1pPr>
          </a:lstStyle>
          <a:p>
            <a:pPr>
              <a:defRPr/>
            </a:pPr>
            <a:fld id="{7316B5CA-6C40-4C09-B121-18A4A8F65916}" type="slidenum">
              <a:rPr lang="en-US" altLang="en-US"/>
              <a:pPr>
                <a:defRPr/>
              </a:pPr>
              <a:t>‹#›</a:t>
            </a:fld>
            <a:endParaRPr lang="en-US" altLang="en-US"/>
          </a:p>
        </p:txBody>
      </p:sp>
    </p:spTree>
    <p:extLst>
      <p:ext uri="{BB962C8B-B14F-4D97-AF65-F5344CB8AC3E}">
        <p14:creationId xmlns:p14="http://schemas.microsoft.com/office/powerpoint/2010/main" val="1683119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8AABBD1-4025-403D-B119-EB3CA189B39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A468AB1-547D-401F-AA85-49FF7906A8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358C390-7AE9-4732-ACF6-934F90E7A52A}"/>
              </a:ext>
            </a:extLst>
          </p:cNvPr>
          <p:cNvSpPr>
            <a:spLocks noGrp="1" noChangeArrowheads="1"/>
          </p:cNvSpPr>
          <p:nvPr>
            <p:ph type="sldNum" sz="quarter" idx="12"/>
          </p:nvPr>
        </p:nvSpPr>
        <p:spPr>
          <a:ln/>
        </p:spPr>
        <p:txBody>
          <a:bodyPr/>
          <a:lstStyle>
            <a:lvl1pPr>
              <a:defRPr/>
            </a:lvl1pPr>
          </a:lstStyle>
          <a:p>
            <a:pPr>
              <a:defRPr/>
            </a:pPr>
            <a:fld id="{3AB1BE55-F1F9-4A16-8526-715E241D783D}" type="slidenum">
              <a:rPr lang="en-US" altLang="en-US"/>
              <a:pPr>
                <a:defRPr/>
              </a:pPr>
              <a:t>‹#›</a:t>
            </a:fld>
            <a:endParaRPr lang="en-US" altLang="en-US"/>
          </a:p>
        </p:txBody>
      </p:sp>
    </p:spTree>
    <p:extLst>
      <p:ext uri="{BB962C8B-B14F-4D97-AF65-F5344CB8AC3E}">
        <p14:creationId xmlns:p14="http://schemas.microsoft.com/office/powerpoint/2010/main" val="19030593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C68DE62-CC70-4496-8152-36E838B51F7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9933B3D-EB81-48CE-BA62-CE859FF4EB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BA886D8-49DC-425C-9E99-49CD1E77CFE1}"/>
              </a:ext>
            </a:extLst>
          </p:cNvPr>
          <p:cNvSpPr>
            <a:spLocks noGrp="1" noChangeArrowheads="1"/>
          </p:cNvSpPr>
          <p:nvPr>
            <p:ph type="sldNum" sz="quarter" idx="12"/>
          </p:nvPr>
        </p:nvSpPr>
        <p:spPr>
          <a:ln/>
        </p:spPr>
        <p:txBody>
          <a:bodyPr/>
          <a:lstStyle>
            <a:lvl1pPr>
              <a:defRPr/>
            </a:lvl1pPr>
          </a:lstStyle>
          <a:p>
            <a:pPr>
              <a:defRPr/>
            </a:pPr>
            <a:fld id="{E05351EB-8D54-4AEB-ADC9-01CDA0605F21}" type="slidenum">
              <a:rPr lang="en-US" altLang="en-US"/>
              <a:pPr>
                <a:defRPr/>
              </a:pPr>
              <a:t>‹#›</a:t>
            </a:fld>
            <a:endParaRPr lang="en-US" altLang="en-US"/>
          </a:p>
        </p:txBody>
      </p:sp>
    </p:spTree>
    <p:extLst>
      <p:ext uri="{BB962C8B-B14F-4D97-AF65-F5344CB8AC3E}">
        <p14:creationId xmlns:p14="http://schemas.microsoft.com/office/powerpoint/2010/main" val="3857201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D9A2EB7-FCEB-4339-A68E-BC800C43218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4FF7519-49A3-4FA6-804C-D92F18C099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BB0AF56-8475-408B-84BC-2846F03FE8E2}"/>
              </a:ext>
            </a:extLst>
          </p:cNvPr>
          <p:cNvSpPr>
            <a:spLocks noGrp="1" noChangeArrowheads="1"/>
          </p:cNvSpPr>
          <p:nvPr>
            <p:ph type="sldNum" sz="quarter" idx="12"/>
          </p:nvPr>
        </p:nvSpPr>
        <p:spPr>
          <a:ln/>
        </p:spPr>
        <p:txBody>
          <a:bodyPr/>
          <a:lstStyle>
            <a:lvl1pPr>
              <a:defRPr/>
            </a:lvl1pPr>
          </a:lstStyle>
          <a:p>
            <a:pPr>
              <a:defRPr/>
            </a:pPr>
            <a:fld id="{39363787-9EB5-4FA2-B6FF-189D15456743}" type="slidenum">
              <a:rPr lang="en-US" altLang="en-US"/>
              <a:pPr>
                <a:defRPr/>
              </a:pPr>
              <a:t>‹#›</a:t>
            </a:fld>
            <a:endParaRPr lang="en-US" altLang="en-US"/>
          </a:p>
        </p:txBody>
      </p:sp>
    </p:spTree>
    <p:extLst>
      <p:ext uri="{BB962C8B-B14F-4D97-AF65-F5344CB8AC3E}">
        <p14:creationId xmlns:p14="http://schemas.microsoft.com/office/powerpoint/2010/main" val="17794745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EA2B62B-71C1-4295-BB45-E6B3A8ADE8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C41B695-DC44-41D1-897E-2EB04B2EB1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929A32E-992C-4E8B-AD00-36C14CC18C80}"/>
              </a:ext>
            </a:extLst>
          </p:cNvPr>
          <p:cNvSpPr>
            <a:spLocks noGrp="1" noChangeArrowheads="1"/>
          </p:cNvSpPr>
          <p:nvPr>
            <p:ph type="sldNum" sz="quarter" idx="12"/>
          </p:nvPr>
        </p:nvSpPr>
        <p:spPr>
          <a:ln/>
        </p:spPr>
        <p:txBody>
          <a:bodyPr/>
          <a:lstStyle>
            <a:lvl1pPr>
              <a:defRPr/>
            </a:lvl1pPr>
          </a:lstStyle>
          <a:p>
            <a:pPr>
              <a:defRPr/>
            </a:pPr>
            <a:fld id="{9A1AF709-1B2A-4087-AC01-145F2178BBE1}" type="slidenum">
              <a:rPr lang="en-US" altLang="en-US"/>
              <a:pPr>
                <a:defRPr/>
              </a:pPr>
              <a:t>‹#›</a:t>
            </a:fld>
            <a:endParaRPr lang="en-US" altLang="en-US"/>
          </a:p>
        </p:txBody>
      </p:sp>
    </p:spTree>
    <p:extLst>
      <p:ext uri="{BB962C8B-B14F-4D97-AF65-F5344CB8AC3E}">
        <p14:creationId xmlns:p14="http://schemas.microsoft.com/office/powerpoint/2010/main" val="2567963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BCA1553-73C5-4DA0-8836-AFA6E0D754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12C82A4-4C70-486E-9A27-81C5D9F58D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0EFF1F0-44FB-4C8F-9BAF-0FCA7470FB6B}"/>
              </a:ext>
            </a:extLst>
          </p:cNvPr>
          <p:cNvSpPr>
            <a:spLocks noGrp="1" noChangeArrowheads="1"/>
          </p:cNvSpPr>
          <p:nvPr>
            <p:ph type="sldNum" sz="quarter" idx="12"/>
          </p:nvPr>
        </p:nvSpPr>
        <p:spPr>
          <a:ln/>
        </p:spPr>
        <p:txBody>
          <a:bodyPr/>
          <a:lstStyle>
            <a:lvl1pPr>
              <a:defRPr/>
            </a:lvl1pPr>
          </a:lstStyle>
          <a:p>
            <a:pPr>
              <a:defRPr/>
            </a:pPr>
            <a:fld id="{07C6954C-7D4D-43CF-8C77-BDD7271B7F53}" type="slidenum">
              <a:rPr lang="en-US" altLang="en-US"/>
              <a:pPr>
                <a:defRPr/>
              </a:pPr>
              <a:t>‹#›</a:t>
            </a:fld>
            <a:endParaRPr lang="en-US" altLang="en-US"/>
          </a:p>
        </p:txBody>
      </p:sp>
    </p:spTree>
    <p:extLst>
      <p:ext uri="{BB962C8B-B14F-4D97-AF65-F5344CB8AC3E}">
        <p14:creationId xmlns:p14="http://schemas.microsoft.com/office/powerpoint/2010/main" val="2364470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650584-7B22-4C73-A327-B6187FDB9F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F842D8-3846-4908-A471-F7397D5B05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0371820-468B-4FCA-8C8A-E4618CE0FFE1}"/>
              </a:ext>
            </a:extLst>
          </p:cNvPr>
          <p:cNvSpPr>
            <a:spLocks noGrp="1" noChangeArrowheads="1"/>
          </p:cNvSpPr>
          <p:nvPr>
            <p:ph type="sldNum" sz="quarter" idx="12"/>
          </p:nvPr>
        </p:nvSpPr>
        <p:spPr>
          <a:ln/>
        </p:spPr>
        <p:txBody>
          <a:bodyPr/>
          <a:lstStyle>
            <a:lvl1pPr>
              <a:defRPr/>
            </a:lvl1pPr>
          </a:lstStyle>
          <a:p>
            <a:pPr>
              <a:defRPr/>
            </a:pPr>
            <a:fld id="{1BEDAA27-1CA2-4DBC-8159-8C817107440B}" type="slidenum">
              <a:rPr lang="en-US" altLang="en-US"/>
              <a:pPr>
                <a:defRPr/>
              </a:pPr>
              <a:t>‹#›</a:t>
            </a:fld>
            <a:endParaRPr lang="en-US" altLang="en-US"/>
          </a:p>
        </p:txBody>
      </p:sp>
    </p:spTree>
    <p:extLst>
      <p:ext uri="{BB962C8B-B14F-4D97-AF65-F5344CB8AC3E}">
        <p14:creationId xmlns:p14="http://schemas.microsoft.com/office/powerpoint/2010/main" val="11709778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9460229-0D61-4FFF-A5D7-221F32C5A2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AB7F103-D411-46B7-B434-7A23879FC6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98488B-1B40-4BF3-941F-2616A1D10BE6}"/>
              </a:ext>
            </a:extLst>
          </p:cNvPr>
          <p:cNvSpPr>
            <a:spLocks noGrp="1" noChangeArrowheads="1"/>
          </p:cNvSpPr>
          <p:nvPr>
            <p:ph type="sldNum" sz="quarter" idx="12"/>
          </p:nvPr>
        </p:nvSpPr>
        <p:spPr>
          <a:ln/>
        </p:spPr>
        <p:txBody>
          <a:bodyPr/>
          <a:lstStyle>
            <a:lvl1pPr>
              <a:defRPr/>
            </a:lvl1pPr>
          </a:lstStyle>
          <a:p>
            <a:pPr>
              <a:defRPr/>
            </a:pPr>
            <a:fld id="{9F74DB0A-737C-4B41-9618-45C8DE5699FA}" type="slidenum">
              <a:rPr lang="en-US" altLang="en-US"/>
              <a:pPr>
                <a:defRPr/>
              </a:pPr>
              <a:t>‹#›</a:t>
            </a:fld>
            <a:endParaRPr lang="en-US" altLang="en-US"/>
          </a:p>
        </p:txBody>
      </p:sp>
    </p:spTree>
    <p:extLst>
      <p:ext uri="{BB962C8B-B14F-4D97-AF65-F5344CB8AC3E}">
        <p14:creationId xmlns:p14="http://schemas.microsoft.com/office/powerpoint/2010/main" val="1619984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A1AE564C-FFC9-4D2C-A569-AD20F83060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B44C5A-3E6E-4ECA-998F-835C35C1DC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6EB752-A862-4060-BAA4-EBCA5A303A90}"/>
              </a:ext>
            </a:extLst>
          </p:cNvPr>
          <p:cNvSpPr>
            <a:spLocks noGrp="1" noChangeArrowheads="1"/>
          </p:cNvSpPr>
          <p:nvPr>
            <p:ph type="sldNum" sz="quarter" idx="12"/>
          </p:nvPr>
        </p:nvSpPr>
        <p:spPr>
          <a:ln/>
        </p:spPr>
        <p:txBody>
          <a:bodyPr/>
          <a:lstStyle>
            <a:lvl1pPr>
              <a:defRPr/>
            </a:lvl1pPr>
          </a:lstStyle>
          <a:p>
            <a:pPr>
              <a:defRPr/>
            </a:pPr>
            <a:fld id="{694C3CFA-D4DA-45FB-A19F-8E3EE8AA6154}" type="slidenum">
              <a:rPr lang="en-US" altLang="en-US"/>
              <a:pPr>
                <a:defRPr/>
              </a:pPr>
              <a:t>‹#›</a:t>
            </a:fld>
            <a:endParaRPr lang="en-US" altLang="en-US"/>
          </a:p>
        </p:txBody>
      </p:sp>
    </p:spTree>
    <p:extLst>
      <p:ext uri="{BB962C8B-B14F-4D97-AF65-F5344CB8AC3E}">
        <p14:creationId xmlns:p14="http://schemas.microsoft.com/office/powerpoint/2010/main" val="3755971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5FB81B7-D35C-42B3-A9F9-522FC001A7F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68B9FC-BDAC-4F65-B120-A74B5A1C24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02A0030-7C9F-4640-A727-130CC9634DE1}"/>
              </a:ext>
            </a:extLst>
          </p:cNvPr>
          <p:cNvSpPr>
            <a:spLocks noGrp="1" noChangeArrowheads="1"/>
          </p:cNvSpPr>
          <p:nvPr>
            <p:ph type="sldNum" sz="quarter" idx="12"/>
          </p:nvPr>
        </p:nvSpPr>
        <p:spPr>
          <a:ln/>
        </p:spPr>
        <p:txBody>
          <a:bodyPr/>
          <a:lstStyle>
            <a:lvl1pPr>
              <a:defRPr/>
            </a:lvl1pPr>
          </a:lstStyle>
          <a:p>
            <a:pPr>
              <a:defRPr/>
            </a:pPr>
            <a:fld id="{789E5E9E-6DEE-42DC-BAD0-979E4A099E52}" type="slidenum">
              <a:rPr lang="en-US" altLang="en-US"/>
              <a:pPr>
                <a:defRPr/>
              </a:pPr>
              <a:t>‹#›</a:t>
            </a:fld>
            <a:endParaRPr lang="en-US" altLang="en-US"/>
          </a:p>
        </p:txBody>
      </p:sp>
    </p:spTree>
    <p:extLst>
      <p:ext uri="{BB962C8B-B14F-4D97-AF65-F5344CB8AC3E}">
        <p14:creationId xmlns:p14="http://schemas.microsoft.com/office/powerpoint/2010/main" val="29876234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56C46F2-5FF8-4F15-96AB-76A4F57F534D}"/>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F9F49C0A-7F87-4AEE-B4AD-BF01836C6E1A}"/>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3FB97F28-B7FF-4FD5-8F0D-9AFDA43470A9}"/>
              </a:ext>
            </a:extLst>
          </p:cNvPr>
          <p:cNvSpPr>
            <a:spLocks noGrp="1" noChangeArrowheads="1"/>
          </p:cNvSpPr>
          <p:nvPr>
            <p:ph type="sldNum" sz="quarter" idx="12"/>
          </p:nvPr>
        </p:nvSpPr>
        <p:spPr/>
        <p:txBody>
          <a:bodyPr/>
          <a:lstStyle>
            <a:lvl1pPr eaLnBrk="0" hangingPunct="0">
              <a:defRPr smtClean="0"/>
            </a:lvl1pPr>
          </a:lstStyle>
          <a:p>
            <a:pPr>
              <a:defRPr/>
            </a:pPr>
            <a:fld id="{841B1723-8A32-419F-9BC0-A534FB9FCBB9}" type="slidenum">
              <a:rPr lang="en-US" altLang="en-US"/>
              <a:pPr>
                <a:defRPr/>
              </a:pPr>
              <a:t>‹#›</a:t>
            </a:fld>
            <a:endParaRPr lang="en-US" altLang="en-US"/>
          </a:p>
        </p:txBody>
      </p:sp>
    </p:spTree>
    <p:extLst>
      <p:ext uri="{BB962C8B-B14F-4D97-AF65-F5344CB8AC3E}">
        <p14:creationId xmlns:p14="http://schemas.microsoft.com/office/powerpoint/2010/main" val="1268561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6D9C54-6576-4797-8104-44A1C7A2D8DB}"/>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86CD6660-C296-4D81-82E9-2C0D862F9172}"/>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BA0C4BE1-6364-418E-87E5-A3CBB5FEC947}"/>
              </a:ext>
            </a:extLst>
          </p:cNvPr>
          <p:cNvSpPr>
            <a:spLocks noGrp="1" noChangeArrowheads="1"/>
          </p:cNvSpPr>
          <p:nvPr>
            <p:ph type="sldNum" sz="quarter" idx="12"/>
          </p:nvPr>
        </p:nvSpPr>
        <p:spPr/>
        <p:txBody>
          <a:bodyPr/>
          <a:lstStyle>
            <a:lvl1pPr eaLnBrk="0" hangingPunct="0">
              <a:defRPr smtClean="0"/>
            </a:lvl1pPr>
          </a:lstStyle>
          <a:p>
            <a:pPr>
              <a:defRPr/>
            </a:pPr>
            <a:fld id="{CB43FC42-66BF-4CCE-A93D-D7246D916329}" type="slidenum">
              <a:rPr lang="en-US" altLang="en-US"/>
              <a:pPr>
                <a:defRPr/>
              </a:pPr>
              <a:t>‹#›</a:t>
            </a:fld>
            <a:endParaRPr lang="en-US" altLang="en-US"/>
          </a:p>
        </p:txBody>
      </p:sp>
    </p:spTree>
    <p:extLst>
      <p:ext uri="{BB962C8B-B14F-4D97-AF65-F5344CB8AC3E}">
        <p14:creationId xmlns:p14="http://schemas.microsoft.com/office/powerpoint/2010/main" val="25710069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E63C5C1-66A9-4FBD-811F-C85E29AD956D}"/>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2A05269D-CFA8-4E70-8447-B4B4E36417B6}"/>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CEA710E3-1F9A-4913-99C6-8F707E6F4299}"/>
              </a:ext>
            </a:extLst>
          </p:cNvPr>
          <p:cNvSpPr>
            <a:spLocks noGrp="1" noChangeArrowheads="1"/>
          </p:cNvSpPr>
          <p:nvPr>
            <p:ph type="sldNum" sz="quarter" idx="12"/>
          </p:nvPr>
        </p:nvSpPr>
        <p:spPr/>
        <p:txBody>
          <a:bodyPr/>
          <a:lstStyle>
            <a:lvl1pPr eaLnBrk="0" hangingPunct="0">
              <a:defRPr smtClean="0"/>
            </a:lvl1pPr>
          </a:lstStyle>
          <a:p>
            <a:pPr>
              <a:defRPr/>
            </a:pPr>
            <a:fld id="{D019772F-0815-4EA4-8F31-9E83A9D1DB46}" type="slidenum">
              <a:rPr lang="en-US" altLang="en-US"/>
              <a:pPr>
                <a:defRPr/>
              </a:pPr>
              <a:t>‹#›</a:t>
            </a:fld>
            <a:endParaRPr lang="en-US" altLang="en-US"/>
          </a:p>
        </p:txBody>
      </p:sp>
    </p:spTree>
    <p:extLst>
      <p:ext uri="{BB962C8B-B14F-4D97-AF65-F5344CB8AC3E}">
        <p14:creationId xmlns:p14="http://schemas.microsoft.com/office/powerpoint/2010/main" val="36018957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85F60-67B3-4552-9993-D711F05CE964}"/>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E0760072-5239-4DA1-97C8-5D52AB6E49AB}"/>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A5E7FCDE-AEF1-4171-AAD8-23CB55AA66C8}"/>
              </a:ext>
            </a:extLst>
          </p:cNvPr>
          <p:cNvSpPr>
            <a:spLocks noGrp="1" noChangeArrowheads="1"/>
          </p:cNvSpPr>
          <p:nvPr>
            <p:ph type="sldNum" sz="quarter" idx="12"/>
          </p:nvPr>
        </p:nvSpPr>
        <p:spPr/>
        <p:txBody>
          <a:bodyPr/>
          <a:lstStyle>
            <a:lvl1pPr eaLnBrk="0" hangingPunct="0">
              <a:defRPr smtClean="0"/>
            </a:lvl1pPr>
          </a:lstStyle>
          <a:p>
            <a:pPr>
              <a:defRPr/>
            </a:pPr>
            <a:fld id="{5B90CB1F-395C-4E3A-95DE-8A153CDFD989}" type="slidenum">
              <a:rPr lang="en-US" altLang="en-US"/>
              <a:pPr>
                <a:defRPr/>
              </a:pPr>
              <a:t>‹#›</a:t>
            </a:fld>
            <a:endParaRPr lang="en-US" altLang="en-US"/>
          </a:p>
        </p:txBody>
      </p:sp>
    </p:spTree>
    <p:extLst>
      <p:ext uri="{BB962C8B-B14F-4D97-AF65-F5344CB8AC3E}">
        <p14:creationId xmlns:p14="http://schemas.microsoft.com/office/powerpoint/2010/main" val="42839574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3068307-F738-4AA3-B86E-73D65D2E0CA8}"/>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a:extLst>
              <a:ext uri="{FF2B5EF4-FFF2-40B4-BE49-F238E27FC236}">
                <a16:creationId xmlns:a16="http://schemas.microsoft.com/office/drawing/2014/main" id="{2B6136A4-5264-4987-AE07-22D37D602574}"/>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a:extLst>
              <a:ext uri="{FF2B5EF4-FFF2-40B4-BE49-F238E27FC236}">
                <a16:creationId xmlns:a16="http://schemas.microsoft.com/office/drawing/2014/main" id="{F0E00BA0-245E-420E-88A7-E3B494DB562B}"/>
              </a:ext>
            </a:extLst>
          </p:cNvPr>
          <p:cNvSpPr>
            <a:spLocks noGrp="1" noChangeArrowheads="1"/>
          </p:cNvSpPr>
          <p:nvPr>
            <p:ph type="sldNum" sz="quarter" idx="12"/>
          </p:nvPr>
        </p:nvSpPr>
        <p:spPr/>
        <p:txBody>
          <a:bodyPr/>
          <a:lstStyle>
            <a:lvl1pPr eaLnBrk="0" hangingPunct="0">
              <a:defRPr smtClean="0"/>
            </a:lvl1pPr>
          </a:lstStyle>
          <a:p>
            <a:pPr>
              <a:defRPr/>
            </a:pPr>
            <a:fld id="{193EFCBA-A5E4-43C4-BD87-392F940D4EC3}" type="slidenum">
              <a:rPr lang="en-US" altLang="en-US"/>
              <a:pPr>
                <a:defRPr/>
              </a:pPr>
              <a:t>‹#›</a:t>
            </a:fld>
            <a:endParaRPr lang="en-US" altLang="en-US"/>
          </a:p>
        </p:txBody>
      </p:sp>
    </p:spTree>
    <p:extLst>
      <p:ext uri="{BB962C8B-B14F-4D97-AF65-F5344CB8AC3E}">
        <p14:creationId xmlns:p14="http://schemas.microsoft.com/office/powerpoint/2010/main" val="21949751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3328DD-62A8-4286-A35F-C48FA397D373}"/>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a:extLst>
              <a:ext uri="{FF2B5EF4-FFF2-40B4-BE49-F238E27FC236}">
                <a16:creationId xmlns:a16="http://schemas.microsoft.com/office/drawing/2014/main" id="{039428D8-AE70-4266-956F-7BB9E17C163B}"/>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a:extLst>
              <a:ext uri="{FF2B5EF4-FFF2-40B4-BE49-F238E27FC236}">
                <a16:creationId xmlns:a16="http://schemas.microsoft.com/office/drawing/2014/main" id="{17779F31-5EDE-48E8-AF6B-5F01450CFE73}"/>
              </a:ext>
            </a:extLst>
          </p:cNvPr>
          <p:cNvSpPr>
            <a:spLocks noGrp="1" noChangeArrowheads="1"/>
          </p:cNvSpPr>
          <p:nvPr>
            <p:ph type="sldNum" sz="quarter" idx="12"/>
          </p:nvPr>
        </p:nvSpPr>
        <p:spPr/>
        <p:txBody>
          <a:bodyPr/>
          <a:lstStyle>
            <a:lvl1pPr eaLnBrk="0" hangingPunct="0">
              <a:defRPr smtClean="0"/>
            </a:lvl1pPr>
          </a:lstStyle>
          <a:p>
            <a:pPr>
              <a:defRPr/>
            </a:pPr>
            <a:fld id="{23F1346E-861E-45A7-AD23-1872290D3D96}" type="slidenum">
              <a:rPr lang="en-US" altLang="en-US"/>
              <a:pPr>
                <a:defRPr/>
              </a:pPr>
              <a:t>‹#›</a:t>
            </a:fld>
            <a:endParaRPr lang="en-US" altLang="en-US"/>
          </a:p>
        </p:txBody>
      </p:sp>
    </p:spTree>
    <p:extLst>
      <p:ext uri="{BB962C8B-B14F-4D97-AF65-F5344CB8AC3E}">
        <p14:creationId xmlns:p14="http://schemas.microsoft.com/office/powerpoint/2010/main" val="23481962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509891C-6775-4EBD-A7CC-4DEDFE71C5C8}"/>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a:extLst>
              <a:ext uri="{FF2B5EF4-FFF2-40B4-BE49-F238E27FC236}">
                <a16:creationId xmlns:a16="http://schemas.microsoft.com/office/drawing/2014/main" id="{DDFBF187-A659-40F0-B673-FABEBABA42D7}"/>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a:extLst>
              <a:ext uri="{FF2B5EF4-FFF2-40B4-BE49-F238E27FC236}">
                <a16:creationId xmlns:a16="http://schemas.microsoft.com/office/drawing/2014/main" id="{1886B6CB-3177-4ABE-AE7D-68185C6B9F15}"/>
              </a:ext>
            </a:extLst>
          </p:cNvPr>
          <p:cNvSpPr>
            <a:spLocks noGrp="1" noChangeArrowheads="1"/>
          </p:cNvSpPr>
          <p:nvPr>
            <p:ph type="sldNum" sz="quarter" idx="12"/>
          </p:nvPr>
        </p:nvSpPr>
        <p:spPr/>
        <p:txBody>
          <a:bodyPr/>
          <a:lstStyle>
            <a:lvl1pPr eaLnBrk="0" hangingPunct="0">
              <a:defRPr smtClean="0"/>
            </a:lvl1pPr>
          </a:lstStyle>
          <a:p>
            <a:pPr>
              <a:defRPr/>
            </a:pPr>
            <a:fld id="{ECA691EE-D2A5-457F-97AA-CAB3EAA5BE33}" type="slidenum">
              <a:rPr lang="en-US" altLang="en-US"/>
              <a:pPr>
                <a:defRPr/>
              </a:pPr>
              <a:t>‹#›</a:t>
            </a:fld>
            <a:endParaRPr lang="en-US" altLang="en-US"/>
          </a:p>
        </p:txBody>
      </p:sp>
    </p:spTree>
    <p:extLst>
      <p:ext uri="{BB962C8B-B14F-4D97-AF65-F5344CB8AC3E}">
        <p14:creationId xmlns:p14="http://schemas.microsoft.com/office/powerpoint/2010/main" val="14036000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6EF99EF-9936-4E49-972E-909F5F513817}"/>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592FFF0A-6449-43B7-84A9-6288B524DD48}"/>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786CC0CC-E0BD-4772-AA2E-7A5D439CC18C}"/>
              </a:ext>
            </a:extLst>
          </p:cNvPr>
          <p:cNvSpPr>
            <a:spLocks noGrp="1" noChangeArrowheads="1"/>
          </p:cNvSpPr>
          <p:nvPr>
            <p:ph type="sldNum" sz="quarter" idx="12"/>
          </p:nvPr>
        </p:nvSpPr>
        <p:spPr/>
        <p:txBody>
          <a:bodyPr/>
          <a:lstStyle>
            <a:lvl1pPr eaLnBrk="0" hangingPunct="0">
              <a:defRPr smtClean="0"/>
            </a:lvl1pPr>
          </a:lstStyle>
          <a:p>
            <a:pPr>
              <a:defRPr/>
            </a:pPr>
            <a:fld id="{4E56A619-E68F-4473-86A9-3D2638E62EBB}" type="slidenum">
              <a:rPr lang="en-US" altLang="en-US"/>
              <a:pPr>
                <a:defRPr/>
              </a:pPr>
              <a:t>‹#›</a:t>
            </a:fld>
            <a:endParaRPr lang="en-US" altLang="en-US"/>
          </a:p>
        </p:txBody>
      </p:sp>
    </p:spTree>
    <p:extLst>
      <p:ext uri="{BB962C8B-B14F-4D97-AF65-F5344CB8AC3E}">
        <p14:creationId xmlns:p14="http://schemas.microsoft.com/office/powerpoint/2010/main" val="12291829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50B66AC-F0F2-4BF1-AF4A-C2A93DB630E3}"/>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239EB0F3-B4DC-4722-B48E-BC83874F6007}"/>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9B1CC2A7-0214-46E5-871E-7538DCBCAECA}"/>
              </a:ext>
            </a:extLst>
          </p:cNvPr>
          <p:cNvSpPr>
            <a:spLocks noGrp="1" noChangeArrowheads="1"/>
          </p:cNvSpPr>
          <p:nvPr>
            <p:ph type="sldNum" sz="quarter" idx="12"/>
          </p:nvPr>
        </p:nvSpPr>
        <p:spPr/>
        <p:txBody>
          <a:bodyPr/>
          <a:lstStyle>
            <a:lvl1pPr eaLnBrk="0" hangingPunct="0">
              <a:defRPr smtClean="0"/>
            </a:lvl1pPr>
          </a:lstStyle>
          <a:p>
            <a:pPr>
              <a:defRPr/>
            </a:pPr>
            <a:fld id="{B529752B-DE96-49E7-9953-EF3EB4368904}" type="slidenum">
              <a:rPr lang="en-US" altLang="en-US"/>
              <a:pPr>
                <a:defRPr/>
              </a:pPr>
              <a:t>‹#›</a:t>
            </a:fld>
            <a:endParaRPr lang="en-US" altLang="en-US"/>
          </a:p>
        </p:txBody>
      </p:sp>
    </p:spTree>
    <p:extLst>
      <p:ext uri="{BB962C8B-B14F-4D97-AF65-F5344CB8AC3E}">
        <p14:creationId xmlns:p14="http://schemas.microsoft.com/office/powerpoint/2010/main" val="310196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53F92C-BE90-44B0-A8E5-357607E2E1D7}"/>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ACF35206-7442-4EA0-AF43-B50EC0B78B0D}"/>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0FA70220-BE7C-4788-9AA1-A149A56DD3EA}"/>
              </a:ext>
            </a:extLst>
          </p:cNvPr>
          <p:cNvSpPr>
            <a:spLocks noGrp="1" noChangeArrowheads="1"/>
          </p:cNvSpPr>
          <p:nvPr>
            <p:ph type="sldNum" sz="quarter" idx="12"/>
          </p:nvPr>
        </p:nvSpPr>
        <p:spPr/>
        <p:txBody>
          <a:bodyPr/>
          <a:lstStyle>
            <a:lvl1pPr eaLnBrk="0" hangingPunct="0">
              <a:defRPr smtClean="0"/>
            </a:lvl1pPr>
          </a:lstStyle>
          <a:p>
            <a:pPr>
              <a:defRPr/>
            </a:pPr>
            <a:fld id="{722B7F94-DE2F-45B9-9C48-0CADD61BCE0E}" type="slidenum">
              <a:rPr lang="en-US" altLang="en-US"/>
              <a:pPr>
                <a:defRPr/>
              </a:pPr>
              <a:t>‹#›</a:t>
            </a:fld>
            <a:endParaRPr lang="en-US" altLang="en-US"/>
          </a:p>
        </p:txBody>
      </p:sp>
    </p:spTree>
    <p:extLst>
      <p:ext uri="{BB962C8B-B14F-4D97-AF65-F5344CB8AC3E}">
        <p14:creationId xmlns:p14="http://schemas.microsoft.com/office/powerpoint/2010/main" val="9979618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4D022D8-CE52-4DFE-90EE-763893986FAC}"/>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1C75D1A3-0F65-460C-8AFA-5BDE53D7C10C}"/>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FE10D298-A5DA-4C45-81FC-B2C9C2AD048D}"/>
              </a:ext>
            </a:extLst>
          </p:cNvPr>
          <p:cNvSpPr>
            <a:spLocks noGrp="1" noChangeArrowheads="1"/>
          </p:cNvSpPr>
          <p:nvPr>
            <p:ph type="sldNum" sz="quarter" idx="12"/>
          </p:nvPr>
        </p:nvSpPr>
        <p:spPr/>
        <p:txBody>
          <a:bodyPr/>
          <a:lstStyle>
            <a:lvl1pPr eaLnBrk="0" hangingPunct="0">
              <a:defRPr smtClean="0"/>
            </a:lvl1pPr>
          </a:lstStyle>
          <a:p>
            <a:pPr>
              <a:defRPr/>
            </a:pPr>
            <a:fld id="{CA545924-B187-4A17-A47C-4065D65F2D3C}" type="slidenum">
              <a:rPr lang="en-US" altLang="en-US"/>
              <a:pPr>
                <a:defRPr/>
              </a:pPr>
              <a:t>‹#›</a:t>
            </a:fld>
            <a:endParaRPr lang="en-US" altLang="en-US"/>
          </a:p>
        </p:txBody>
      </p:sp>
    </p:spTree>
    <p:extLst>
      <p:ext uri="{BB962C8B-B14F-4D97-AF65-F5344CB8AC3E}">
        <p14:creationId xmlns:p14="http://schemas.microsoft.com/office/powerpoint/2010/main" val="41453978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2CD390-AF7D-41C8-8335-FB4D997DF161}"/>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B6A26347-12A8-4467-B526-8CE2DFC95EDD}"/>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B57C90DF-7E3F-4901-871D-097CC4170BDC}"/>
              </a:ext>
            </a:extLst>
          </p:cNvPr>
          <p:cNvSpPr>
            <a:spLocks noGrp="1" noChangeArrowheads="1"/>
          </p:cNvSpPr>
          <p:nvPr>
            <p:ph type="sldNum" sz="quarter" idx="12"/>
          </p:nvPr>
        </p:nvSpPr>
        <p:spPr/>
        <p:txBody>
          <a:bodyPr/>
          <a:lstStyle>
            <a:lvl1pPr eaLnBrk="0" hangingPunct="0">
              <a:defRPr smtClean="0"/>
            </a:lvl1pPr>
          </a:lstStyle>
          <a:p>
            <a:pPr>
              <a:defRPr/>
            </a:pPr>
            <a:fld id="{5AAB44DD-E406-41D8-8DBB-BD19925E3952}" type="slidenum">
              <a:rPr lang="en-US" altLang="en-US"/>
              <a:pPr>
                <a:defRPr/>
              </a:pPr>
              <a:t>‹#›</a:t>
            </a:fld>
            <a:endParaRPr lang="en-US" altLang="en-US"/>
          </a:p>
        </p:txBody>
      </p:sp>
    </p:spTree>
    <p:extLst>
      <p:ext uri="{BB962C8B-B14F-4D97-AF65-F5344CB8AC3E}">
        <p14:creationId xmlns:p14="http://schemas.microsoft.com/office/powerpoint/2010/main" val="1084009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84B861E-4249-4336-8832-9CDC64A72502}"/>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a:extLst>
              <a:ext uri="{FF2B5EF4-FFF2-40B4-BE49-F238E27FC236}">
                <a16:creationId xmlns:a16="http://schemas.microsoft.com/office/drawing/2014/main" id="{C0A5C020-076A-4D13-9F08-29F09297BE62}"/>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a:extLst>
              <a:ext uri="{FF2B5EF4-FFF2-40B4-BE49-F238E27FC236}">
                <a16:creationId xmlns:a16="http://schemas.microsoft.com/office/drawing/2014/main" id="{3E8F6C30-3927-4048-A4E5-8490E1511BF3}"/>
              </a:ext>
            </a:extLst>
          </p:cNvPr>
          <p:cNvSpPr>
            <a:spLocks noGrp="1" noChangeArrowheads="1"/>
          </p:cNvSpPr>
          <p:nvPr>
            <p:ph type="sldNum" sz="quarter" idx="12"/>
          </p:nvPr>
        </p:nvSpPr>
        <p:spPr/>
        <p:txBody>
          <a:bodyPr/>
          <a:lstStyle>
            <a:lvl1pPr eaLnBrk="0" hangingPunct="0">
              <a:defRPr smtClean="0"/>
            </a:lvl1pPr>
          </a:lstStyle>
          <a:p>
            <a:pPr>
              <a:defRPr/>
            </a:pPr>
            <a:fld id="{8E7C637E-799B-4718-9825-8CF0E1871C0C}" type="slidenum">
              <a:rPr lang="en-US" altLang="en-US"/>
              <a:pPr>
                <a:defRPr/>
              </a:pPr>
              <a:t>‹#›</a:t>
            </a:fld>
            <a:endParaRPr lang="en-US" altLang="en-US"/>
          </a:p>
        </p:txBody>
      </p:sp>
    </p:spTree>
    <p:extLst>
      <p:ext uri="{BB962C8B-B14F-4D97-AF65-F5344CB8AC3E}">
        <p14:creationId xmlns:p14="http://schemas.microsoft.com/office/powerpoint/2010/main" val="16585756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40A8B6C4-D0C2-4CE4-AC29-D391487151F7}"/>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7" name="Rectangle 5">
            <a:extLst>
              <a:ext uri="{FF2B5EF4-FFF2-40B4-BE49-F238E27FC236}">
                <a16:creationId xmlns:a16="http://schemas.microsoft.com/office/drawing/2014/main" id="{7271B458-EB45-49EB-8BBC-6C9E892E3689}"/>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8" name="Rectangle 6">
            <a:extLst>
              <a:ext uri="{FF2B5EF4-FFF2-40B4-BE49-F238E27FC236}">
                <a16:creationId xmlns:a16="http://schemas.microsoft.com/office/drawing/2014/main" id="{3E38073C-048C-4E17-ADDF-733A04DF18A1}"/>
              </a:ext>
            </a:extLst>
          </p:cNvPr>
          <p:cNvSpPr>
            <a:spLocks noGrp="1" noChangeArrowheads="1"/>
          </p:cNvSpPr>
          <p:nvPr>
            <p:ph type="sldNum" sz="quarter" idx="12"/>
          </p:nvPr>
        </p:nvSpPr>
        <p:spPr/>
        <p:txBody>
          <a:bodyPr/>
          <a:lstStyle>
            <a:lvl1pPr eaLnBrk="0" hangingPunct="0">
              <a:defRPr smtClean="0"/>
            </a:lvl1pPr>
          </a:lstStyle>
          <a:p>
            <a:pPr>
              <a:defRPr/>
            </a:pPr>
            <a:fld id="{FE94681E-99CB-4FD3-A819-AA56D2CE207C}" type="slidenum">
              <a:rPr lang="en-US" altLang="en-US"/>
              <a:pPr>
                <a:defRPr/>
              </a:pPr>
              <a:t>‹#›</a:t>
            </a:fld>
            <a:endParaRPr lang="en-US" altLang="en-US"/>
          </a:p>
        </p:txBody>
      </p:sp>
    </p:spTree>
    <p:extLst>
      <p:ext uri="{BB962C8B-B14F-4D97-AF65-F5344CB8AC3E}">
        <p14:creationId xmlns:p14="http://schemas.microsoft.com/office/powerpoint/2010/main" val="24353289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73FD0268-5CDB-4595-9514-1A0E1813A8BA}"/>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48EF0607-7727-4F7B-B9D4-B01079A2761D}"/>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CFA28E1F-5536-4E47-8B0A-8BF53D15B3B3}"/>
              </a:ext>
            </a:extLst>
          </p:cNvPr>
          <p:cNvSpPr>
            <a:spLocks noGrp="1" noChangeArrowheads="1"/>
          </p:cNvSpPr>
          <p:nvPr>
            <p:ph type="sldNum" sz="quarter" idx="12"/>
          </p:nvPr>
        </p:nvSpPr>
        <p:spPr/>
        <p:txBody>
          <a:bodyPr/>
          <a:lstStyle>
            <a:lvl1pPr eaLnBrk="0" hangingPunct="0">
              <a:defRPr smtClean="0"/>
            </a:lvl1pPr>
          </a:lstStyle>
          <a:p>
            <a:pPr>
              <a:defRPr/>
            </a:pPr>
            <a:fld id="{20D54147-B0AE-4BD4-AE8C-22B2FBC1D4CC}" type="slidenum">
              <a:rPr lang="en-US" altLang="en-US"/>
              <a:pPr>
                <a:defRPr/>
              </a:pPr>
              <a:t>‹#›</a:t>
            </a:fld>
            <a:endParaRPr lang="en-US" altLang="en-US"/>
          </a:p>
        </p:txBody>
      </p:sp>
    </p:spTree>
    <p:extLst>
      <p:ext uri="{BB962C8B-B14F-4D97-AF65-F5344CB8AC3E}">
        <p14:creationId xmlns:p14="http://schemas.microsoft.com/office/powerpoint/2010/main" val="40446614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221E34-A47B-434F-8D30-D4E2954F4AA9}"/>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ABC58170-EB9F-4D2C-83F5-CC564B220A0C}"/>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ADCF9DFB-4CE6-47A4-A3F5-E25D4B151F28}"/>
              </a:ext>
            </a:extLst>
          </p:cNvPr>
          <p:cNvSpPr>
            <a:spLocks noGrp="1" noChangeArrowheads="1"/>
          </p:cNvSpPr>
          <p:nvPr>
            <p:ph type="sldNum" sz="quarter" idx="12"/>
          </p:nvPr>
        </p:nvSpPr>
        <p:spPr/>
        <p:txBody>
          <a:bodyPr/>
          <a:lstStyle>
            <a:lvl1pPr eaLnBrk="0" hangingPunct="0">
              <a:defRPr smtClean="0"/>
            </a:lvl1pPr>
          </a:lstStyle>
          <a:p>
            <a:pPr>
              <a:defRPr/>
            </a:pPr>
            <a:fld id="{CBE11152-32B8-40E9-AD14-4B15C710E102}" type="slidenum">
              <a:rPr lang="en-US" altLang="en-US"/>
              <a:pPr>
                <a:defRPr/>
              </a:pPr>
              <a:t>‹#›</a:t>
            </a:fld>
            <a:endParaRPr lang="en-US" altLang="en-US"/>
          </a:p>
        </p:txBody>
      </p:sp>
    </p:spTree>
    <p:extLst>
      <p:ext uri="{BB962C8B-B14F-4D97-AF65-F5344CB8AC3E}">
        <p14:creationId xmlns:p14="http://schemas.microsoft.com/office/powerpoint/2010/main" val="31380391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1816B04D-2D1E-452A-BE01-025C14A1B3CD}"/>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61388D54-65F2-40E7-8879-E8AC9BDA6B6F}"/>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A964CD74-DB33-49F4-AF16-C5B57056372A}"/>
              </a:ext>
            </a:extLst>
          </p:cNvPr>
          <p:cNvSpPr>
            <a:spLocks noGrp="1" noChangeArrowheads="1"/>
          </p:cNvSpPr>
          <p:nvPr>
            <p:ph type="sldNum" sz="quarter" idx="12"/>
          </p:nvPr>
        </p:nvSpPr>
        <p:spPr/>
        <p:txBody>
          <a:bodyPr/>
          <a:lstStyle>
            <a:lvl1pPr eaLnBrk="0" hangingPunct="0">
              <a:defRPr smtClean="0"/>
            </a:lvl1pPr>
          </a:lstStyle>
          <a:p>
            <a:pPr>
              <a:defRPr/>
            </a:pPr>
            <a:fld id="{EC2DCDBA-57DB-4EC4-A01E-7D81C5D6DF5F}" type="slidenum">
              <a:rPr lang="en-US" altLang="en-US"/>
              <a:pPr>
                <a:defRPr/>
              </a:pPr>
              <a:t>‹#›</a:t>
            </a:fld>
            <a:endParaRPr lang="en-US" altLang="en-US"/>
          </a:p>
        </p:txBody>
      </p:sp>
    </p:spTree>
    <p:extLst>
      <p:ext uri="{BB962C8B-B14F-4D97-AF65-F5344CB8AC3E}">
        <p14:creationId xmlns:p14="http://schemas.microsoft.com/office/powerpoint/2010/main" val="10088723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4665BF-D93F-494C-ABCC-78518B638783}"/>
              </a:ext>
            </a:extLst>
          </p:cNvPr>
          <p:cNvSpPr>
            <a:spLocks noGrp="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275A52A9-F8BB-4716-8593-84F99B798DBE}"/>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2BAA28BE-5A96-491F-98C3-3BC3DAC0C47C}"/>
              </a:ext>
            </a:extLst>
          </p:cNvPr>
          <p:cNvSpPr>
            <a:spLocks noGrp="1"/>
          </p:cNvSpPr>
          <p:nvPr>
            <p:ph type="sldNum" sz="quarter" idx="12"/>
          </p:nvPr>
        </p:nvSpPr>
        <p:spPr/>
        <p:txBody>
          <a:bodyPr/>
          <a:lstStyle>
            <a:lvl1pPr eaLnBrk="0" hangingPunct="0">
              <a:defRPr smtClean="0"/>
            </a:lvl1pPr>
          </a:lstStyle>
          <a:p>
            <a:pPr>
              <a:defRPr/>
            </a:pPr>
            <a:fld id="{17010988-1ACE-4ADD-84A1-B922A4E576EA}" type="slidenum">
              <a:rPr lang="en-US" altLang="en-US"/>
              <a:pPr>
                <a:defRPr/>
              </a:pPr>
              <a:t>‹#›</a:t>
            </a:fld>
            <a:endParaRPr lang="en-US" altLang="en-US"/>
          </a:p>
        </p:txBody>
      </p:sp>
    </p:spTree>
    <p:extLst>
      <p:ext uri="{BB962C8B-B14F-4D97-AF65-F5344CB8AC3E}">
        <p14:creationId xmlns:p14="http://schemas.microsoft.com/office/powerpoint/2010/main" val="24724782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A37E03-A79B-4728-872F-DA9BC1DF6ED2}"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79206481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A37E03-A79B-4728-872F-DA9BC1DF6ED2}"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1174975601"/>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A37E03-A79B-4728-872F-DA9BC1DF6ED2}"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349005023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A37E03-A79B-4728-872F-DA9BC1DF6ED2}"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57209215"/>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A37E03-A79B-4728-872F-DA9BC1DF6ED2}" type="datetimeFigureOut">
              <a:rPr lang="en-US" smtClean="0"/>
              <a:t>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864899948"/>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A37E03-A79B-4728-872F-DA9BC1DF6ED2}" type="datetimeFigureOut">
              <a:rPr lang="en-US" smtClean="0"/>
              <a:t>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211737794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37E03-A79B-4728-872F-DA9BC1DF6ED2}" type="datetimeFigureOut">
              <a:rPr lang="en-US" smtClean="0"/>
              <a:t>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3783615357"/>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BA37E03-A79B-4728-872F-DA9BC1DF6ED2}"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38485106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BA37E03-A79B-4728-872F-DA9BC1DF6ED2}"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403342317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A37E03-A79B-4728-872F-DA9BC1DF6ED2}"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40752586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A37E03-A79B-4728-872F-DA9BC1DF6ED2}"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81DD-A04F-414D-8BF7-9047416D7A5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212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A37E03-A79B-4728-872F-DA9BC1DF6ED2}"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37322389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A37E03-A79B-4728-872F-DA9BC1DF6ED2}"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81DD-A04F-414D-8BF7-9047416D7A5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98398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A37E03-A79B-4728-872F-DA9BC1DF6ED2}"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42838878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A37E03-A79B-4728-872F-DA9BC1DF6ED2}"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217355610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A37E03-A79B-4728-872F-DA9BC1DF6ED2}"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81DD-A04F-414D-8BF7-9047416D7A58}" type="slidenum">
              <a:rPr lang="en-US" smtClean="0"/>
              <a:t>‹#›</a:t>
            </a:fld>
            <a:endParaRPr lang="en-US"/>
          </a:p>
        </p:txBody>
      </p:sp>
    </p:spTree>
    <p:extLst>
      <p:ext uri="{BB962C8B-B14F-4D97-AF65-F5344CB8AC3E}">
        <p14:creationId xmlns:p14="http://schemas.microsoft.com/office/powerpoint/2010/main" val="20919815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6.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heme" Target="../theme/theme7.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866"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A37E03-A79B-4728-872F-DA9BC1DF6ED2}" type="datetimeFigureOut">
              <a:rPr lang="en-US" smtClean="0"/>
              <a:t>10/3/2018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3B81DD-A04F-414D-8BF7-9047416D7A58}" type="slidenum">
              <a:rPr lang="en-US" smtClean="0"/>
              <a:t>‹#›</a:t>
            </a:fld>
            <a:endParaRPr lang="en-US"/>
          </a:p>
        </p:txBody>
      </p:sp>
    </p:spTree>
    <p:extLst>
      <p:ext uri="{BB962C8B-B14F-4D97-AF65-F5344CB8AC3E}">
        <p14:creationId xmlns:p14="http://schemas.microsoft.com/office/powerpoint/2010/main" val="3395349111"/>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BBC9BDE-F6D0-4F7B-8816-B43789E809D8}"/>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4C30025-AA63-4629-82CC-D7049DC4E87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F3373F0-15CC-48F4-BADE-3C51946AA8B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charset="0"/>
                <a:ea typeface="+mn-ea"/>
              </a:defRPr>
            </a:lvl1pPr>
          </a:lstStyle>
          <a:p>
            <a:pPr>
              <a:defRPr/>
            </a:pPr>
            <a:endParaRPr lang="en-US"/>
          </a:p>
        </p:txBody>
      </p:sp>
      <p:sp>
        <p:nvSpPr>
          <p:cNvPr id="1029" name="Rectangle 5">
            <a:extLst>
              <a:ext uri="{FF2B5EF4-FFF2-40B4-BE49-F238E27FC236}">
                <a16:creationId xmlns:a16="http://schemas.microsoft.com/office/drawing/2014/main" id="{909BC805-D78A-494F-A7BF-C541153BA7C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charset="0"/>
                <a:ea typeface="+mn-ea"/>
              </a:defRPr>
            </a:lvl1pPr>
          </a:lstStyle>
          <a:p>
            <a:pPr>
              <a:defRPr/>
            </a:pPr>
            <a:endParaRPr lang="en-US"/>
          </a:p>
        </p:txBody>
      </p:sp>
      <p:sp>
        <p:nvSpPr>
          <p:cNvPr id="1030" name="Rectangle 6">
            <a:extLst>
              <a:ext uri="{FF2B5EF4-FFF2-40B4-BE49-F238E27FC236}">
                <a16:creationId xmlns:a16="http://schemas.microsoft.com/office/drawing/2014/main" id="{0132720D-D64D-400A-80BA-1F77C458B16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B5BAA76-A6F7-4D97-9581-B08BC73BDD53}" type="slidenum">
              <a:rPr lang="en-US" altLang="en-US"/>
              <a:pPr/>
              <a:t>‹#›</a:t>
            </a:fld>
            <a:endParaRPr lang="en-US" altLang="en-US"/>
          </a:p>
        </p:txBody>
      </p:sp>
    </p:spTree>
    <p:extLst>
      <p:ext uri="{BB962C8B-B14F-4D97-AF65-F5344CB8AC3E}">
        <p14:creationId xmlns:p14="http://schemas.microsoft.com/office/powerpoint/2010/main" val="2024472410"/>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Calibri"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Calibri"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Calibri"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Calibri" charset="0"/>
          <a:ea typeface="ＭＳ Ｐゴシック" panose="020B0600070205080204" pitchFamily="34" charset="-128"/>
        </a:defRPr>
      </a:lvl5pPr>
      <a:lvl6pPr marL="457200" algn="ctr" rtl="0" eaLnBrk="0" fontAlgn="base" hangingPunct="0">
        <a:spcBef>
          <a:spcPct val="0"/>
        </a:spcBef>
        <a:spcAft>
          <a:spcPct val="0"/>
        </a:spcAft>
        <a:defRPr sz="4400">
          <a:solidFill>
            <a:schemeClr val="tx2"/>
          </a:solidFill>
          <a:latin typeface="Calibri" charset="0"/>
        </a:defRPr>
      </a:lvl6pPr>
      <a:lvl7pPr marL="914400" algn="ctr" rtl="0" eaLnBrk="0" fontAlgn="base" hangingPunct="0">
        <a:spcBef>
          <a:spcPct val="0"/>
        </a:spcBef>
        <a:spcAft>
          <a:spcPct val="0"/>
        </a:spcAft>
        <a:defRPr sz="4400">
          <a:solidFill>
            <a:schemeClr val="tx2"/>
          </a:solidFill>
          <a:latin typeface="Calibri" charset="0"/>
        </a:defRPr>
      </a:lvl7pPr>
      <a:lvl8pPr marL="1371600" algn="ctr" rtl="0" eaLnBrk="0" fontAlgn="base" hangingPunct="0">
        <a:spcBef>
          <a:spcPct val="0"/>
        </a:spcBef>
        <a:spcAft>
          <a:spcPct val="0"/>
        </a:spcAft>
        <a:defRPr sz="4400">
          <a:solidFill>
            <a:schemeClr val="tx2"/>
          </a:solidFill>
          <a:latin typeface="Calibri" charset="0"/>
        </a:defRPr>
      </a:lvl8pPr>
      <a:lvl9pPr marL="1828800" algn="ctr" rtl="0" eaLnBrk="0" fontAlgn="base" hangingPunct="0">
        <a:spcBef>
          <a:spcPct val="0"/>
        </a:spcBef>
        <a:spcAft>
          <a:spcPct val="0"/>
        </a:spcAft>
        <a:defRPr sz="4400">
          <a:solidFill>
            <a:schemeClr val="tx2"/>
          </a:solidFill>
          <a:latin typeface="Calibri"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E73BC68-949C-4078-8E1E-FE511DD37AC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4C6B7D-2C48-4268-8D55-C9178C7CDCD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5EC2BC8-3B28-4835-A4FC-EED438E05867}"/>
              </a:ext>
            </a:extLst>
          </p:cNvPr>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Calibri" pitchFamily="34"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10FAABAA-962A-45B8-AA3F-B6ABE8165DC2}"/>
              </a:ext>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Calibri" pitchFamily="34"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C484BE86-EC82-4632-8245-C1A97425E2AE}"/>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D5B1F3B-7C3A-42CA-9290-3C51A3537585}" type="slidenum">
              <a:rPr lang="en-US" altLang="en-US"/>
              <a:pPr>
                <a:defRPr/>
              </a:pPr>
              <a:t>‹#›</a:t>
            </a:fld>
            <a:endParaRPr lang="en-US" altLang="en-US"/>
          </a:p>
        </p:txBody>
      </p:sp>
    </p:spTree>
    <p:extLst>
      <p:ext uri="{BB962C8B-B14F-4D97-AF65-F5344CB8AC3E}">
        <p14:creationId xmlns:p14="http://schemas.microsoft.com/office/powerpoint/2010/main" val="3226657501"/>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Lst>
  <p:txStyles>
    <p:titleStyle>
      <a:lvl1pPr algn="ctr" rtl="0" eaLnBrk="0" fontAlgn="base" hangingPunct="0">
        <a:spcBef>
          <a:spcPct val="0"/>
        </a:spcBef>
        <a:spcAft>
          <a:spcPct val="0"/>
        </a:spcAft>
        <a:defRPr sz="4400">
          <a:solidFill>
            <a:schemeClr val="tx2"/>
          </a:solidFill>
          <a:latin typeface="Calibri" pitchFamily="34" charset="0"/>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Calibri" pitchFamily="34" charset="0"/>
          <a:ea typeface="MS PGothic" panose="020B0600070205080204"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9EA522F-E6C3-4D4E-92DB-49499ED6319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28E1DE87-84CF-4A32-9548-D63811666E2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8F47072-E5F9-4AD9-A67F-729B22BE874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Calibri" pitchFamily="34"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6C32A41A-6877-4EFA-91DD-F81EE9ACB8E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Calibri" pitchFamily="34"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33241B3B-FC5D-49FD-8408-7DA8C3C43C6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AAC70455-4F19-4D65-82A5-F28DBCEDADC9}" type="slidenum">
              <a:rPr lang="en-US" altLang="en-US"/>
              <a:pPr>
                <a:defRPr/>
              </a:pPr>
              <a:t>‹#›</a:t>
            </a:fld>
            <a:endParaRPr lang="en-US" altLang="en-US"/>
          </a:p>
        </p:txBody>
      </p:sp>
    </p:spTree>
    <p:extLst>
      <p:ext uri="{BB962C8B-B14F-4D97-AF65-F5344CB8AC3E}">
        <p14:creationId xmlns:p14="http://schemas.microsoft.com/office/powerpoint/2010/main" val="441630680"/>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Lst>
  <p:txStyles>
    <p:titleStyle>
      <a:lvl1pPr algn="ctr" rtl="0" eaLnBrk="0" fontAlgn="base" hangingPunct="0">
        <a:spcBef>
          <a:spcPct val="0"/>
        </a:spcBef>
        <a:spcAft>
          <a:spcPct val="0"/>
        </a:spcAft>
        <a:defRPr sz="4400">
          <a:solidFill>
            <a:schemeClr val="tx2"/>
          </a:solidFill>
          <a:latin typeface="Calibri" pitchFamily="34" charset="0"/>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120389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Lst>
  <p:transition>
    <p:fade/>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9.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0.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9.xml"/><Relationship Id="rId1" Type="http://schemas.openxmlformats.org/officeDocument/2006/relationships/slideLayout" Target="../slideLayouts/slideLayout30.xml"/><Relationship Id="rId4" Type="http://schemas.openxmlformats.org/officeDocument/2006/relationships/image" Target="../media/image18.jpg"/></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3" Type="http://schemas.openxmlformats.org/officeDocument/2006/relationships/hyperlink" Target="mailto:bhurley@ucla.edu" TargetMode="External"/><Relationship Id="rId2" Type="http://schemas.openxmlformats.org/officeDocument/2006/relationships/notesSlide" Target="../notesSlides/notesSlide62.xml"/><Relationship Id="rId1" Type="http://schemas.openxmlformats.org/officeDocument/2006/relationships/slideLayout" Target="../slideLayouts/slideLayout70.xml"/><Relationship Id="rId6" Type="http://schemas.openxmlformats.org/officeDocument/2006/relationships/hyperlink" Target="https://www.aaap.org/" TargetMode="External"/><Relationship Id="rId5" Type="http://schemas.openxmlformats.org/officeDocument/2006/relationships/hyperlink" Target="https://www.asam.org/" TargetMode="External"/><Relationship Id="rId4" Type="http://schemas.openxmlformats.org/officeDocument/2006/relationships/hyperlink" Target="mailto:rebecca@ed-bridg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www.drugabuse.gov/news-events/meetings-events/2015/09/latest-prescription-trends-controlled-prescription-drugs"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03" y="685800"/>
            <a:ext cx="8305800" cy="1560342"/>
          </a:xfrm>
        </p:spPr>
        <p:txBody>
          <a:bodyPr>
            <a:noAutofit/>
          </a:bodyPr>
          <a:lstStyle/>
          <a:p>
            <a:pPr algn="ctr"/>
            <a:r>
              <a:rPr lang="en-US" sz="4000" dirty="0">
                <a:solidFill>
                  <a:schemeClr val="tx1"/>
                </a:solidFill>
              </a:rPr>
              <a:t>Opioids and Chronic Pain: Recognizing and Mitigating Risks</a:t>
            </a:r>
          </a:p>
        </p:txBody>
      </p:sp>
      <p:sp>
        <p:nvSpPr>
          <p:cNvPr id="3" name="TextBox 2"/>
          <p:cNvSpPr txBox="1"/>
          <p:nvPr/>
        </p:nvSpPr>
        <p:spPr>
          <a:xfrm>
            <a:off x="1447800" y="3203115"/>
            <a:ext cx="5908494" cy="1231106"/>
          </a:xfrm>
          <a:prstGeom prst="rect">
            <a:avLst/>
          </a:prstGeom>
          <a:noFill/>
        </p:spPr>
        <p:txBody>
          <a:bodyPr wrap="square" rtlCol="0">
            <a:spAutoFit/>
          </a:bodyPr>
          <a:lstStyle/>
          <a:p>
            <a:pPr algn="ctr"/>
            <a:r>
              <a:rPr lang="en-US" sz="2000" dirty="0" smtClean="0"/>
              <a:t>The Science and Practice of Treating Patients with Pain and Opioid Use Disorders</a:t>
            </a:r>
          </a:p>
          <a:p>
            <a:pPr algn="ctr"/>
            <a:endParaRPr lang="en-US" dirty="0" smtClean="0"/>
          </a:p>
          <a:p>
            <a:pPr algn="ctr"/>
            <a:r>
              <a:rPr lang="en-US" sz="1600" dirty="0" smtClean="0"/>
              <a:t>September 18</a:t>
            </a:r>
            <a:r>
              <a:rPr lang="en-US" sz="1600" baseline="30000" dirty="0" smtClean="0"/>
              <a:t>th</a:t>
            </a:r>
            <a:r>
              <a:rPr lang="en-US" sz="1600" dirty="0" smtClean="0"/>
              <a:t>, September 26</a:t>
            </a:r>
            <a:r>
              <a:rPr lang="en-US" sz="1600" baseline="30000" dirty="0" smtClean="0"/>
              <a:t>th</a:t>
            </a:r>
            <a:r>
              <a:rPr lang="en-US" sz="1600" dirty="0" smtClean="0"/>
              <a:t> &amp; October 10</a:t>
            </a:r>
            <a:r>
              <a:rPr lang="en-US" sz="1600" baseline="30000" dirty="0" smtClean="0"/>
              <a:t>th</a:t>
            </a:r>
            <a:r>
              <a:rPr lang="en-US" sz="1600" dirty="0" smtClean="0"/>
              <a:t>, 2018</a:t>
            </a:r>
          </a:p>
        </p:txBody>
      </p:sp>
      <p:pic>
        <p:nvPicPr>
          <p:cNvPr id="21506" name="Picture 2" descr="County of Los Angeles, California,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173274"/>
            <a:ext cx="1431974" cy="14319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s Angeles County Department of Mental Health Logo.  Hope. Recovery. Well-being.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1700" y="5391194"/>
            <a:ext cx="4264206" cy="1076712"/>
          </a:xfrm>
          <a:prstGeom prst="rect">
            <a:avLst/>
          </a:prstGeom>
        </p:spPr>
      </p:pic>
      <p:pic>
        <p:nvPicPr>
          <p:cNvPr id="8" name="Picture 7" descr="UCLA David Geffen School of Medicine logo, established in 19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253852"/>
            <a:ext cx="1351396" cy="135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334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kern="1200" dirty="0">
                <a:solidFill>
                  <a:srgbClr val="FFFFFF"/>
                </a:solidFill>
                <a:cs typeface="Arial" panose="020B0604020202020204" pitchFamily="34" charset="0"/>
              </a:rPr>
              <a:t>Chronic Pain Co-Occurrence</a:t>
            </a:r>
            <a:br>
              <a:rPr lang="en-US" altLang="en-US" b="1" kern="1200" dirty="0">
                <a:solidFill>
                  <a:srgbClr val="FFFFFF"/>
                </a:solidFill>
                <a:cs typeface="Arial" panose="020B0604020202020204" pitchFamily="34" charset="0"/>
              </a:rPr>
            </a:br>
            <a:endParaRPr lang="en-US" dirty="0"/>
          </a:p>
        </p:txBody>
      </p:sp>
      <p:sp>
        <p:nvSpPr>
          <p:cNvPr id="30748" name="Rectangle 26">
            <a:extLst>
              <a:ext uri="{FF2B5EF4-FFF2-40B4-BE49-F238E27FC236}">
                <a16:creationId xmlns:a16="http://schemas.microsoft.com/office/drawing/2014/main" id="{68F7DA1D-5BA3-4879-99F7-2BC89F103A6F}"/>
              </a:ext>
            </a:extLst>
          </p:cNvPr>
          <p:cNvSpPr>
            <a:spLocks noChangeArrowheads="1"/>
          </p:cNvSpPr>
          <p:nvPr/>
        </p:nvSpPr>
        <p:spPr bwMode="auto">
          <a:xfrm>
            <a:off x="0" y="0"/>
            <a:ext cx="9144000" cy="10668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Chronic Pain Co-Occurrence</a:t>
            </a:r>
          </a:p>
        </p:txBody>
      </p:sp>
      <p:graphicFrame>
        <p:nvGraphicFramePr>
          <p:cNvPr id="68610" name="Group 2" descr="Chart showing Condition vs Prevalence in Patients with Chronic Pain. Line 1: Major Depression - 15% to 56%.&#10;Line 2: Anxiety Disorders - 17% to 50%.&#10;Line 3: Somatization Disorder - 20% to 31%. Line 4: Personality Disorders - 31% to 81%. Line 5: PTSD - 20% to 34%. Line 6: Substance Use Disorders - 15% to 28%. ">
            <a:extLst>
              <a:ext uri="{FF2B5EF4-FFF2-40B4-BE49-F238E27FC236}">
                <a16:creationId xmlns:a16="http://schemas.microsoft.com/office/drawing/2014/main" id="{3DAA12C6-D1A1-437D-B2D6-7C3A5B5B40F1}"/>
              </a:ext>
            </a:extLst>
          </p:cNvPr>
          <p:cNvGraphicFramePr>
            <a:graphicFrameLocks noGrp="1"/>
          </p:cNvGraphicFramePr>
          <p:nvPr>
            <p:ph type="tbl" idx="1"/>
            <p:extLst>
              <p:ext uri="{D42A27DB-BD31-4B8C-83A1-F6EECF244321}">
                <p14:modId xmlns:p14="http://schemas.microsoft.com/office/powerpoint/2010/main" val="1151879786"/>
              </p:ext>
            </p:extLst>
          </p:nvPr>
        </p:nvGraphicFramePr>
        <p:xfrm>
          <a:off x="685800" y="1066800"/>
          <a:ext cx="7772400" cy="4953001"/>
        </p:xfrm>
        <a:graphic>
          <a:graphicData uri="http://schemas.openxmlformats.org/drawingml/2006/table">
            <a:tbl>
              <a:tblPr firstRow="1"/>
              <a:tblGrid>
                <a:gridCol w="3637729">
                  <a:extLst>
                    <a:ext uri="{9D8B030D-6E8A-4147-A177-3AD203B41FA5}">
                      <a16:colId xmlns:a16="http://schemas.microsoft.com/office/drawing/2014/main" val="20000"/>
                    </a:ext>
                  </a:extLst>
                </a:gridCol>
                <a:gridCol w="4134671">
                  <a:extLst>
                    <a:ext uri="{9D8B030D-6E8A-4147-A177-3AD203B41FA5}">
                      <a16:colId xmlns:a16="http://schemas.microsoft.com/office/drawing/2014/main" val="20001"/>
                    </a:ext>
                  </a:extLst>
                </a:gridCol>
              </a:tblGrid>
              <a:tr h="1457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Calibri" pitchFamily="34" charset="0"/>
                          <a:cs typeface="Arial" pitchFamily="34" charset="0"/>
                        </a:rPr>
                        <a:t>Condition</a:t>
                      </a:r>
                    </a:p>
                  </a:txBody>
                  <a:tcPr marL="80404" marR="80404" horzOverflow="overflow">
                    <a:lnL w="381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Calibri" pitchFamily="34" charset="0"/>
                          <a:cs typeface="Arial" pitchFamily="34" charset="0"/>
                        </a:rPr>
                        <a:t>Prevalence 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Calibri" pitchFamily="34" charset="0"/>
                          <a:cs typeface="Arial" pitchFamily="34" charset="0"/>
                        </a:rPr>
                        <a:t>Patients with Chronic Pain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bg1"/>
                        </a:solidFill>
                        <a:effectLst/>
                        <a:latin typeface="Calibri" pitchFamily="34" charset="0"/>
                        <a:cs typeface="Arial" pitchFamily="34" charset="0"/>
                      </a:endParaRPr>
                    </a:p>
                  </a:txBody>
                  <a:tcPr marL="80404" marR="80404" horzOverflow="overflow">
                    <a:lnL w="127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extLst>
                  <a:ext uri="{0D108BD9-81ED-4DB2-BD59-A6C34878D82A}">
                    <a16:rowId xmlns:a16="http://schemas.microsoft.com/office/drawing/2014/main" val="10000"/>
                  </a:ext>
                </a:extLst>
              </a:tr>
              <a:tr h="5811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pitchFamily="34" charset="0"/>
                        </a:rPr>
                        <a:t>Major Depression</a:t>
                      </a:r>
                    </a:p>
                  </a:txBody>
                  <a:tcPr marL="80404" marR="80404" horzOverflow="overflow">
                    <a:lnL w="381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pitchFamily="34" charset="0"/>
                        </a:rPr>
                        <a:t>15% to 56%</a:t>
                      </a:r>
                    </a:p>
                  </a:txBody>
                  <a:tcPr marL="80404" marR="80404" horzOverflow="overflow">
                    <a:lnL w="127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extLst>
                  <a:ext uri="{0D108BD9-81ED-4DB2-BD59-A6C34878D82A}">
                    <a16:rowId xmlns:a16="http://schemas.microsoft.com/office/drawing/2014/main" val="10001"/>
                  </a:ext>
                </a:extLst>
              </a:tr>
              <a:tr h="5847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pitchFamily="34" charset="0"/>
                        </a:rPr>
                        <a:t>Anxiety Disorders</a:t>
                      </a:r>
                    </a:p>
                  </a:txBody>
                  <a:tcPr marL="80404" marR="80404" horzOverflow="overflow">
                    <a:lnL w="381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pitchFamily="34" charset="0"/>
                        </a:rPr>
                        <a:t>17% to 50%</a:t>
                      </a:r>
                    </a:p>
                  </a:txBody>
                  <a:tcPr marL="80404" marR="80404" horzOverflow="overflow">
                    <a:lnL w="127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extLst>
                  <a:ext uri="{0D108BD9-81ED-4DB2-BD59-A6C34878D82A}">
                    <a16:rowId xmlns:a16="http://schemas.microsoft.com/office/drawing/2014/main" val="10002"/>
                  </a:ext>
                </a:extLst>
              </a:tr>
              <a:tr h="5811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pitchFamily="34" charset="0"/>
                        </a:rPr>
                        <a:t>Somatization Disorder</a:t>
                      </a:r>
                    </a:p>
                  </a:txBody>
                  <a:tcPr marL="80404" marR="80404" horzOverflow="overflow">
                    <a:lnL w="381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pitchFamily="34" charset="0"/>
                        </a:rPr>
                        <a:t>20% to 31%</a:t>
                      </a:r>
                    </a:p>
                  </a:txBody>
                  <a:tcPr marL="80404" marR="80404" horzOverflow="overflow">
                    <a:lnL w="127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extLst>
                  <a:ext uri="{0D108BD9-81ED-4DB2-BD59-A6C34878D82A}">
                    <a16:rowId xmlns:a16="http://schemas.microsoft.com/office/drawing/2014/main" val="10003"/>
                  </a:ext>
                </a:extLst>
              </a:tr>
              <a:tr h="5847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pitchFamily="34" charset="0"/>
                        </a:rPr>
                        <a:t>Personality Disorders</a:t>
                      </a:r>
                    </a:p>
                  </a:txBody>
                  <a:tcPr marL="80404" marR="80404" horzOverflow="overflow">
                    <a:lnL w="381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pitchFamily="34" charset="0"/>
                        </a:rPr>
                        <a:t>31% to 81%</a:t>
                      </a:r>
                    </a:p>
                  </a:txBody>
                  <a:tcPr marL="80404" marR="80404" horzOverflow="overflow">
                    <a:lnL w="127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B"/>
                    </a:solidFill>
                  </a:tcPr>
                </a:tc>
                <a:extLst>
                  <a:ext uri="{0D108BD9-81ED-4DB2-BD59-A6C34878D82A}">
                    <a16:rowId xmlns:a16="http://schemas.microsoft.com/office/drawing/2014/main" val="10004"/>
                  </a:ext>
                </a:extLst>
              </a:tr>
              <a:tr h="582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pitchFamily="34" charset="0"/>
                        </a:rPr>
                        <a:t>PTSD</a:t>
                      </a:r>
                    </a:p>
                  </a:txBody>
                  <a:tcPr marL="80404" marR="80404" horzOverflow="overflow">
                    <a:lnL w="381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pitchFamily="34" charset="0"/>
                        </a:rPr>
                        <a:t>20% to 34%</a:t>
                      </a:r>
                    </a:p>
                  </a:txBody>
                  <a:tcPr marL="80404" marR="80404" horzOverflow="overflow">
                    <a:lnL w="127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E7"/>
                    </a:solidFill>
                  </a:tcPr>
                </a:tc>
                <a:extLst>
                  <a:ext uri="{0D108BD9-81ED-4DB2-BD59-A6C34878D82A}">
                    <a16:rowId xmlns:a16="http://schemas.microsoft.com/office/drawing/2014/main" val="10005"/>
                  </a:ext>
                </a:extLst>
              </a:tr>
              <a:tr h="5811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pitchFamily="34" charset="0"/>
                        </a:rPr>
                        <a:t>Substance Use Disorders</a:t>
                      </a:r>
                    </a:p>
                  </a:txBody>
                  <a:tcPr marL="80404" marR="80404" horzOverflow="overflow">
                    <a:lnL w="381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pitchFamily="34" charset="0"/>
                        </a:rPr>
                        <a:t>15% to  28%</a:t>
                      </a:r>
                    </a:p>
                  </a:txBody>
                  <a:tcPr marL="80404" marR="80404" horzOverflow="overflow">
                    <a:lnL w="12700" cap="flat" cmpd="sng" algn="ctr">
                      <a:solidFill>
                        <a:schemeClr val="tx1"/>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rgbClr val="FFCDCB"/>
                    </a:solidFill>
                  </a:tcPr>
                </a:tc>
                <a:extLst>
                  <a:ext uri="{0D108BD9-81ED-4DB2-BD59-A6C34878D82A}">
                    <a16:rowId xmlns:a16="http://schemas.microsoft.com/office/drawing/2014/main" val="10006"/>
                  </a:ext>
                </a:extLst>
              </a:tr>
            </a:tbl>
          </a:graphicData>
        </a:graphic>
      </p:graphicFrame>
      <p:sp>
        <p:nvSpPr>
          <p:cNvPr id="30749" name="Text Box 27">
            <a:extLst>
              <a:ext uri="{FF2B5EF4-FFF2-40B4-BE49-F238E27FC236}">
                <a16:creationId xmlns:a16="http://schemas.microsoft.com/office/drawing/2014/main" id="{85E65728-873C-44D9-961E-A501D2A9BD2C}"/>
              </a:ext>
            </a:extLst>
          </p:cNvPr>
          <p:cNvSpPr txBox="1">
            <a:spLocks noChangeArrowheads="1"/>
          </p:cNvSpPr>
          <p:nvPr/>
        </p:nvSpPr>
        <p:spPr bwMode="auto">
          <a:xfrm>
            <a:off x="228600" y="6172200"/>
            <a:ext cx="3651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Dersh J et al. Spine 2006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Trescot AM et al. Pain Physician 2008</a:t>
            </a:r>
          </a:p>
        </p:txBody>
      </p:sp>
    </p:spTree>
    <p:extLst>
      <p:ext uri="{BB962C8B-B14F-4D97-AF65-F5344CB8AC3E}">
        <p14:creationId xmlns:p14="http://schemas.microsoft.com/office/powerpoint/2010/main" val="3120267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itle 1">
            <a:extLst>
              <a:ext uri="{FF2B5EF4-FFF2-40B4-BE49-F238E27FC236}">
                <a16:creationId xmlns:a16="http://schemas.microsoft.com/office/drawing/2014/main" id="{BC50EEC0-92BF-4E66-B375-0C876CDCCEB3}"/>
              </a:ext>
            </a:extLst>
          </p:cNvPr>
          <p:cNvSpPr>
            <a:spLocks noGrp="1"/>
          </p:cNvSpPr>
          <p:nvPr>
            <p:ph type="ctrTitle" idx="4294967295"/>
          </p:nvPr>
        </p:nvSpPr>
        <p:spPr>
          <a:xfrm>
            <a:off x="0" y="-19050"/>
            <a:ext cx="9144000" cy="1009650"/>
          </a:xfrm>
          <a:solidFill>
            <a:srgbClr val="003366"/>
          </a:solidFill>
          <a:extLst>
            <a:ext uri="{909E8E84-426E-40dd-AFC4-6F175D3DCCD1}"/>
            <a:ext uri="{91240B29-F687-4f45-9708-019B960494DF}"/>
            <a:ext uri="{AF507438-7753-43e0-B8FC-AC1667EBCBE1}"/>
            <a:ext uri="{FAA26D3D-D897-4be2-8F04-BA451C77F1D7}"/>
          </a:extLst>
        </p:spPr>
        <p:txBody>
          <a:bodyPr lIns="0" tIns="0" rIns="0" bIns="0" anchor="b"/>
          <a:lstStyle/>
          <a:p>
            <a:pPr>
              <a:defRPr/>
            </a:pPr>
            <a:r>
              <a:rPr lang="en-US" sz="4800" b="1" dirty="0">
                <a:solidFill>
                  <a:schemeClr val="bg1"/>
                </a:solidFill>
                <a:latin typeface="Calibri" charset="0"/>
                <a:ea typeface="ＭＳ Ｐゴシック" charset="0"/>
                <a:cs typeface="+mj-cs"/>
              </a:rPr>
              <a:t>Chronic Pain Has Many Drivers</a:t>
            </a:r>
            <a:endParaRPr lang="en-US" sz="4800" dirty="0">
              <a:solidFill>
                <a:schemeClr val="bg1"/>
              </a:solidFill>
              <a:latin typeface="Calibri" charset="0"/>
              <a:ea typeface="ＭＳ Ｐゴシック" charset="0"/>
              <a:cs typeface="+mj-cs"/>
            </a:endParaRPr>
          </a:p>
        </p:txBody>
      </p:sp>
      <p:sp>
        <p:nvSpPr>
          <p:cNvPr id="31746" name="Oval 12" descr="Venn diagram showing circles containing Cultural Background, Environmental Stressors, Genetics, Functional Disability, Physical Injury, Social Disability, Cognitive Dysfunction, Depression &amp; Anxiety and Addiction.  Cultural Background overlaps with functional disability, environmental stressors and physical injury. Environmental stressors overlaps with cultural background, physical injury and genetics. Functional disability overlaps with cultural background, physical injury and social disability. Physical injury overlaps with cultural background, environmental stressors, genetics, functional disability, social disability and cognitive dysfunction. Genetics overlaps with environmental stressors, physical injury and addiction. Social disability overlaps with functional disability, physical injury, cognitive dysfunction and depression &amp; anxiety.  Cognitive dysfunction overlaps with physical injury, social disability and depression &amp; anxiety. Depression &amp; anxiety overlaps with social disability, cognitive dysfunction and addiction. Addiction overlaps with genetics and depression &amp; anxiety.">
            <a:extLst>
              <a:ext uri="{FF2B5EF4-FFF2-40B4-BE49-F238E27FC236}">
                <a16:creationId xmlns:a16="http://schemas.microsoft.com/office/drawing/2014/main" id="{0E73CEE3-5CE5-45FD-A34F-4EA6C389E499}"/>
              </a:ext>
            </a:extLst>
          </p:cNvPr>
          <p:cNvSpPr>
            <a:spLocks noChangeArrowheads="1"/>
          </p:cNvSpPr>
          <p:nvPr/>
        </p:nvSpPr>
        <p:spPr bwMode="invGray">
          <a:xfrm>
            <a:off x="4764088" y="2068513"/>
            <a:ext cx="4267200" cy="4038600"/>
          </a:xfrm>
          <a:prstGeom prst="ellipse">
            <a:avLst/>
          </a:prstGeom>
          <a:solidFill>
            <a:srgbClr val="969696">
              <a:alpha val="74901"/>
            </a:srgbClr>
          </a:solidFill>
          <a:ln w="28575">
            <a:solidFill>
              <a:schemeClr val="bg1"/>
            </a:solidFill>
            <a:round/>
            <a:headEnd type="none" w="sm" len="sm"/>
            <a:tailEnd type="none" w="sm" len="sm"/>
          </a:ln>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31747" name="Oval 19" descr="circle in venn diagram marked addiction.">
            <a:extLst>
              <a:ext uri="{FF2B5EF4-FFF2-40B4-BE49-F238E27FC236}">
                <a16:creationId xmlns:a16="http://schemas.microsoft.com/office/drawing/2014/main" id="{298CEBEE-5A1A-4AA4-9542-1D53F32BD977}"/>
              </a:ext>
            </a:extLst>
          </p:cNvPr>
          <p:cNvSpPr>
            <a:spLocks noChangeArrowheads="1"/>
          </p:cNvSpPr>
          <p:nvPr/>
        </p:nvSpPr>
        <p:spPr bwMode="invGray">
          <a:xfrm>
            <a:off x="7086600" y="4264025"/>
            <a:ext cx="1524000" cy="1371600"/>
          </a:xfrm>
          <a:prstGeom prst="ellipse">
            <a:avLst/>
          </a:prstGeom>
          <a:solidFill>
            <a:srgbClr val="FF0000">
              <a:alpha val="79999"/>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Addiction</a:t>
            </a:r>
          </a:p>
        </p:txBody>
      </p:sp>
      <p:sp>
        <p:nvSpPr>
          <p:cNvPr id="31749" name="Text Box 4">
            <a:extLst>
              <a:ext uri="{FF2B5EF4-FFF2-40B4-BE49-F238E27FC236}">
                <a16:creationId xmlns:a16="http://schemas.microsoft.com/office/drawing/2014/main" id="{D07077A2-6249-4898-969A-021E80745AE9}"/>
              </a:ext>
            </a:extLst>
          </p:cNvPr>
          <p:cNvSpPr txBox="1">
            <a:spLocks noChangeArrowheads="1"/>
          </p:cNvSpPr>
          <p:nvPr/>
        </p:nvSpPr>
        <p:spPr bwMode="auto">
          <a:xfrm>
            <a:off x="0" y="6613525"/>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Gatchel RJ. Am Psychol. 2004</a:t>
            </a:r>
          </a:p>
        </p:txBody>
      </p:sp>
      <p:sp>
        <p:nvSpPr>
          <p:cNvPr id="31750" name="Oval 2" descr="Venn diagram showing circles containing Cultural Background, Environmental Stressors, Genetics, Functional Disability, Physical Injury, Social Disability, Cognitive Dysfunction, Depression &amp; Anxiety and Addiction. Functional disability overlaps with cultural background, pysical injury and social disability. Cultural background overlaps with functional disability and environmental stressors. Environmental stressors overlaps with cultural background and physical injury. Genetics overlaps with physical injury. Functional disability overlaps with cultural background, physical injury and social disability. Physical injury overlaps with all circles except cultural background. Cognitive dysfunction overlaps with physical injury. Social disability overalps with functional disability and physical injury. Depression &amp; anxiety overlaps with physical injury. ">
            <a:extLst>
              <a:ext uri="{FF2B5EF4-FFF2-40B4-BE49-F238E27FC236}">
                <a16:creationId xmlns:a16="http://schemas.microsoft.com/office/drawing/2014/main" id="{B0D773C2-7595-41C6-B243-FD11F2A31C84}"/>
              </a:ext>
            </a:extLst>
          </p:cNvPr>
          <p:cNvSpPr>
            <a:spLocks noChangeArrowheads="1"/>
          </p:cNvSpPr>
          <p:nvPr/>
        </p:nvSpPr>
        <p:spPr bwMode="invGray">
          <a:xfrm>
            <a:off x="73025" y="2046288"/>
            <a:ext cx="4267200" cy="4038600"/>
          </a:xfrm>
          <a:prstGeom prst="ellipse">
            <a:avLst/>
          </a:prstGeom>
          <a:solidFill>
            <a:srgbClr val="969696">
              <a:alpha val="74901"/>
            </a:srgbClr>
          </a:solidFill>
          <a:ln w="28575">
            <a:solidFill>
              <a:schemeClr val="bg1"/>
            </a:solidFill>
            <a:round/>
            <a:headEnd type="none" w="sm" len="sm"/>
            <a:tailEnd type="none" w="sm" len="sm"/>
          </a:ln>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31751" name="Oval 4" descr="circle in venn diagram marked genetics">
            <a:extLst>
              <a:ext uri="{FF2B5EF4-FFF2-40B4-BE49-F238E27FC236}">
                <a16:creationId xmlns:a16="http://schemas.microsoft.com/office/drawing/2014/main" id="{176DC6C3-E7B3-4ABF-B5A5-AC1BDF763BD1}"/>
              </a:ext>
            </a:extLst>
          </p:cNvPr>
          <p:cNvSpPr>
            <a:spLocks noChangeArrowheads="1"/>
          </p:cNvSpPr>
          <p:nvPr/>
        </p:nvSpPr>
        <p:spPr bwMode="invGray">
          <a:xfrm>
            <a:off x="3194050" y="3175000"/>
            <a:ext cx="1041400" cy="979488"/>
          </a:xfrm>
          <a:prstGeom prst="ellipse">
            <a:avLst/>
          </a:prstGeom>
          <a:solidFill>
            <a:srgbClr val="FFCC00">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9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Genetics</a:t>
            </a:r>
          </a:p>
        </p:txBody>
      </p:sp>
      <p:sp>
        <p:nvSpPr>
          <p:cNvPr id="31752" name="Oval 5" descr="circle in venn diagram marked depression &amp; anxiety">
            <a:extLst>
              <a:ext uri="{FF2B5EF4-FFF2-40B4-BE49-F238E27FC236}">
                <a16:creationId xmlns:a16="http://schemas.microsoft.com/office/drawing/2014/main" id="{8F4DC913-C260-41D1-ADC3-E6A2AD50D028}"/>
              </a:ext>
            </a:extLst>
          </p:cNvPr>
          <p:cNvSpPr>
            <a:spLocks noChangeArrowheads="1"/>
          </p:cNvSpPr>
          <p:nvPr/>
        </p:nvSpPr>
        <p:spPr bwMode="blackGray">
          <a:xfrm>
            <a:off x="1747838" y="5006975"/>
            <a:ext cx="1260475" cy="1111250"/>
          </a:xfrm>
          <a:prstGeom prst="ellipse">
            <a:avLst/>
          </a:prstGeom>
          <a:solidFill>
            <a:srgbClr val="CC0099">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Depression</a:t>
            </a:r>
            <a:br>
              <a:rPr kumimoji="0" lang="en-US" altLang="en-US" sz="18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br>
            <a:r>
              <a:rPr kumimoji="0" lang="en-US" altLang="en-US" sz="18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&amp; Anxiety</a:t>
            </a:r>
          </a:p>
        </p:txBody>
      </p:sp>
      <p:sp>
        <p:nvSpPr>
          <p:cNvPr id="31753" name="Oval 6" descr="circle in venn diagram marked social disability">
            <a:extLst>
              <a:ext uri="{FF2B5EF4-FFF2-40B4-BE49-F238E27FC236}">
                <a16:creationId xmlns:a16="http://schemas.microsoft.com/office/drawing/2014/main" id="{F07899D0-D790-4C8B-ACFA-8C19694A4B93}"/>
              </a:ext>
            </a:extLst>
          </p:cNvPr>
          <p:cNvSpPr>
            <a:spLocks noChangeArrowheads="1"/>
          </p:cNvSpPr>
          <p:nvPr/>
        </p:nvSpPr>
        <p:spPr bwMode="invGray">
          <a:xfrm>
            <a:off x="711200" y="4521200"/>
            <a:ext cx="1104900" cy="1117600"/>
          </a:xfrm>
          <a:prstGeom prst="ellipse">
            <a:avLst/>
          </a:prstGeom>
          <a:solidFill>
            <a:srgbClr val="00CC99">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31754" name="Text Box 7">
            <a:extLst>
              <a:ext uri="{FF2B5EF4-FFF2-40B4-BE49-F238E27FC236}">
                <a16:creationId xmlns:a16="http://schemas.microsoft.com/office/drawing/2014/main" id="{B6331E65-E9D1-4DAC-9D8F-3CF482A8B36F}"/>
              </a:ext>
            </a:extLst>
          </p:cNvPr>
          <p:cNvSpPr txBox="1">
            <a:spLocks noChangeArrowheads="1"/>
          </p:cNvSpPr>
          <p:nvPr/>
        </p:nvSpPr>
        <p:spPr bwMode="invGray">
          <a:xfrm>
            <a:off x="831850" y="4745038"/>
            <a:ext cx="993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Social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Disability</a:t>
            </a:r>
          </a:p>
        </p:txBody>
      </p:sp>
      <p:sp>
        <p:nvSpPr>
          <p:cNvPr id="31755" name="Oval 8" descr="circle in venn diagram marked cultural background">
            <a:extLst>
              <a:ext uri="{FF2B5EF4-FFF2-40B4-BE49-F238E27FC236}">
                <a16:creationId xmlns:a16="http://schemas.microsoft.com/office/drawing/2014/main" id="{1E454790-0E9E-4413-B82E-8C7FA13618EC}"/>
              </a:ext>
            </a:extLst>
          </p:cNvPr>
          <p:cNvSpPr>
            <a:spLocks noChangeArrowheads="1"/>
          </p:cNvSpPr>
          <p:nvPr/>
        </p:nvSpPr>
        <p:spPr bwMode="invGray">
          <a:xfrm>
            <a:off x="1374775" y="2151063"/>
            <a:ext cx="1127125" cy="1065212"/>
          </a:xfrm>
          <a:prstGeom prst="ellipse">
            <a:avLst/>
          </a:prstGeom>
          <a:solidFill>
            <a:srgbClr val="FF9966">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31756" name="Oval 9" descr="circle in venn diagram marked physical injury">
            <a:extLst>
              <a:ext uri="{FF2B5EF4-FFF2-40B4-BE49-F238E27FC236}">
                <a16:creationId xmlns:a16="http://schemas.microsoft.com/office/drawing/2014/main" id="{2A4858E3-49B7-4418-8D7A-CF7B95AEB113}"/>
              </a:ext>
            </a:extLst>
          </p:cNvPr>
          <p:cNvSpPr>
            <a:spLocks noChangeArrowheads="1"/>
          </p:cNvSpPr>
          <p:nvPr/>
        </p:nvSpPr>
        <p:spPr bwMode="invGray">
          <a:xfrm>
            <a:off x="1287463" y="3230563"/>
            <a:ext cx="2112962" cy="1847850"/>
          </a:xfrm>
          <a:prstGeom prst="ellipse">
            <a:avLst/>
          </a:prstGeom>
          <a:solidFill>
            <a:srgbClr val="3333FF">
              <a:alpha val="7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31757" name="Text Box 10">
            <a:extLst>
              <a:ext uri="{FF2B5EF4-FFF2-40B4-BE49-F238E27FC236}">
                <a16:creationId xmlns:a16="http://schemas.microsoft.com/office/drawing/2014/main" id="{E5816275-ABCB-4591-8A88-936D61F4967C}"/>
              </a:ext>
            </a:extLst>
          </p:cNvPr>
          <p:cNvSpPr txBox="1">
            <a:spLocks noChangeArrowheads="1"/>
          </p:cNvSpPr>
          <p:nvPr/>
        </p:nvSpPr>
        <p:spPr bwMode="invGray">
          <a:xfrm>
            <a:off x="1811338" y="3700463"/>
            <a:ext cx="134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rPr>
              <a:t>Physical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rPr>
              <a:t>Injury</a:t>
            </a:r>
          </a:p>
        </p:txBody>
      </p:sp>
      <p:sp>
        <p:nvSpPr>
          <p:cNvPr id="31758" name="Oval 11" descr="circle in venn diagram marked cognitive dysfunction">
            <a:extLst>
              <a:ext uri="{FF2B5EF4-FFF2-40B4-BE49-F238E27FC236}">
                <a16:creationId xmlns:a16="http://schemas.microsoft.com/office/drawing/2014/main" id="{3FFF1FAE-B372-4F3C-B15B-2D532EBDDE71}"/>
              </a:ext>
            </a:extLst>
          </p:cNvPr>
          <p:cNvSpPr>
            <a:spLocks noChangeArrowheads="1"/>
          </p:cNvSpPr>
          <p:nvPr/>
        </p:nvSpPr>
        <p:spPr bwMode="blackGray">
          <a:xfrm>
            <a:off x="2895600" y="4186238"/>
            <a:ext cx="1160463" cy="1139825"/>
          </a:xfrm>
          <a:prstGeom prst="ellipse">
            <a:avLst/>
          </a:prstGeom>
          <a:solidFill>
            <a:srgbClr val="A82800">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Cognitive </a:t>
            </a:r>
            <a:br>
              <a:rPr kumimoji="0" lang="en-US" altLang="en-US" sz="14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br>
            <a:r>
              <a:rPr kumimoji="0" lang="en-US" altLang="en-US" sz="14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Dysfunction</a:t>
            </a:r>
          </a:p>
        </p:txBody>
      </p:sp>
      <p:sp>
        <p:nvSpPr>
          <p:cNvPr id="31759" name="Oval 13" descr="circle in venn diagram marked genetics. ">
            <a:extLst>
              <a:ext uri="{FF2B5EF4-FFF2-40B4-BE49-F238E27FC236}">
                <a16:creationId xmlns:a16="http://schemas.microsoft.com/office/drawing/2014/main" id="{96BF63AF-4ED4-416E-9F1D-B657A1A16913}"/>
              </a:ext>
            </a:extLst>
          </p:cNvPr>
          <p:cNvSpPr>
            <a:spLocks noChangeArrowheads="1"/>
          </p:cNvSpPr>
          <p:nvPr/>
        </p:nvSpPr>
        <p:spPr bwMode="invGray">
          <a:xfrm>
            <a:off x="7015163" y="2797175"/>
            <a:ext cx="1819275" cy="1674813"/>
          </a:xfrm>
          <a:prstGeom prst="ellipse">
            <a:avLst/>
          </a:prstGeom>
          <a:solidFill>
            <a:srgbClr val="FFCC00">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Genetics</a:t>
            </a:r>
          </a:p>
        </p:txBody>
      </p:sp>
      <p:sp>
        <p:nvSpPr>
          <p:cNvPr id="31760" name="Oval 14" descr="circle in venn diagram marked Depression &amp; Anxiety">
            <a:extLst>
              <a:ext uri="{FF2B5EF4-FFF2-40B4-BE49-F238E27FC236}">
                <a16:creationId xmlns:a16="http://schemas.microsoft.com/office/drawing/2014/main" id="{92E7DB3F-6010-4E05-A121-5CB9C36C4CEE}"/>
              </a:ext>
            </a:extLst>
          </p:cNvPr>
          <p:cNvSpPr>
            <a:spLocks noChangeArrowheads="1"/>
          </p:cNvSpPr>
          <p:nvPr/>
        </p:nvSpPr>
        <p:spPr bwMode="blackGray">
          <a:xfrm>
            <a:off x="5907088" y="4446588"/>
            <a:ext cx="1803400" cy="1638300"/>
          </a:xfrm>
          <a:prstGeom prst="ellipse">
            <a:avLst/>
          </a:prstGeom>
          <a:solidFill>
            <a:srgbClr val="CC0099">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Depression</a:t>
            </a:r>
            <a:br>
              <a:rPr kumimoji="0" lang="en-US" altLang="en-US" sz="1800" b="0"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br>
            <a:r>
              <a:rPr kumimoji="0" lang="en-US" altLang="en-US" sz="1800" b="0"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&amp; Anxiety</a:t>
            </a:r>
          </a:p>
        </p:txBody>
      </p:sp>
      <p:sp>
        <p:nvSpPr>
          <p:cNvPr id="31761" name="Oval 15" descr="circle in venn diagram marked social disability">
            <a:extLst>
              <a:ext uri="{FF2B5EF4-FFF2-40B4-BE49-F238E27FC236}">
                <a16:creationId xmlns:a16="http://schemas.microsoft.com/office/drawing/2014/main" id="{F0430760-AA6F-40CC-925F-F39ABD3E077F}"/>
              </a:ext>
            </a:extLst>
          </p:cNvPr>
          <p:cNvSpPr>
            <a:spLocks noChangeArrowheads="1"/>
          </p:cNvSpPr>
          <p:nvPr/>
        </p:nvSpPr>
        <p:spPr bwMode="invGray">
          <a:xfrm>
            <a:off x="4913313" y="3705225"/>
            <a:ext cx="1739900" cy="1636713"/>
          </a:xfrm>
          <a:prstGeom prst="ellipse">
            <a:avLst/>
          </a:prstGeom>
          <a:solidFill>
            <a:srgbClr val="00CC99">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31762" name="Text Box 16">
            <a:extLst>
              <a:ext uri="{FF2B5EF4-FFF2-40B4-BE49-F238E27FC236}">
                <a16:creationId xmlns:a16="http://schemas.microsoft.com/office/drawing/2014/main" id="{EA6CD2E5-1885-4ED7-8D48-443A9194DB2B}"/>
              </a:ext>
            </a:extLst>
          </p:cNvPr>
          <p:cNvSpPr txBox="1">
            <a:spLocks noChangeArrowheads="1"/>
          </p:cNvSpPr>
          <p:nvPr/>
        </p:nvSpPr>
        <p:spPr bwMode="invGray">
          <a:xfrm>
            <a:off x="5189538" y="4114800"/>
            <a:ext cx="93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Social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Disability</a:t>
            </a:r>
          </a:p>
        </p:txBody>
      </p:sp>
      <p:sp>
        <p:nvSpPr>
          <p:cNvPr id="31763" name="Oval 17" descr="Circle in venn diagram marked Cultural Background. ">
            <a:extLst>
              <a:ext uri="{FF2B5EF4-FFF2-40B4-BE49-F238E27FC236}">
                <a16:creationId xmlns:a16="http://schemas.microsoft.com/office/drawing/2014/main" id="{20405288-6406-45E6-99EF-52D4F1494547}"/>
              </a:ext>
            </a:extLst>
          </p:cNvPr>
          <p:cNvSpPr>
            <a:spLocks noChangeArrowheads="1"/>
          </p:cNvSpPr>
          <p:nvPr/>
        </p:nvSpPr>
        <p:spPr bwMode="invGray">
          <a:xfrm>
            <a:off x="5514975" y="2220913"/>
            <a:ext cx="1493838" cy="1443037"/>
          </a:xfrm>
          <a:prstGeom prst="ellipse">
            <a:avLst/>
          </a:prstGeom>
          <a:solidFill>
            <a:srgbClr val="FF9966">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31764" name="Text Box 18">
            <a:extLst>
              <a:ext uri="{FF2B5EF4-FFF2-40B4-BE49-F238E27FC236}">
                <a16:creationId xmlns:a16="http://schemas.microsoft.com/office/drawing/2014/main" id="{162C579E-D924-40AB-BAE7-EA4487CCCEC4}"/>
              </a:ext>
            </a:extLst>
          </p:cNvPr>
          <p:cNvSpPr txBox="1">
            <a:spLocks noChangeArrowheads="1"/>
          </p:cNvSpPr>
          <p:nvPr/>
        </p:nvSpPr>
        <p:spPr bwMode="invGray">
          <a:xfrm>
            <a:off x="5583238" y="2346325"/>
            <a:ext cx="118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Cultural</a:t>
            </a:r>
            <a:br>
              <a:rPr kumimoji="0" lang="en-US" altLang="en-US" sz="1800" b="0"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br>
            <a:r>
              <a:rPr kumimoji="0" lang="en-US" altLang="en-US" sz="1800" b="0"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Background</a:t>
            </a:r>
          </a:p>
        </p:txBody>
      </p:sp>
      <p:sp>
        <p:nvSpPr>
          <p:cNvPr id="31765" name="Oval 19" descr="Circle in venn diagram marked physical injury">
            <a:extLst>
              <a:ext uri="{FF2B5EF4-FFF2-40B4-BE49-F238E27FC236}">
                <a16:creationId xmlns:a16="http://schemas.microsoft.com/office/drawing/2014/main" id="{5A97AA89-1B92-425A-9D6B-56A0CA460E19}"/>
              </a:ext>
            </a:extLst>
          </p:cNvPr>
          <p:cNvSpPr>
            <a:spLocks noChangeArrowheads="1"/>
          </p:cNvSpPr>
          <p:nvPr/>
        </p:nvSpPr>
        <p:spPr bwMode="invGray">
          <a:xfrm>
            <a:off x="6226175" y="3219450"/>
            <a:ext cx="957263" cy="895350"/>
          </a:xfrm>
          <a:prstGeom prst="ellipse">
            <a:avLst/>
          </a:prstGeom>
          <a:solidFill>
            <a:srgbClr val="3333FF">
              <a:alpha val="7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31766" name="Text Box 20">
            <a:extLst>
              <a:ext uri="{FF2B5EF4-FFF2-40B4-BE49-F238E27FC236}">
                <a16:creationId xmlns:a16="http://schemas.microsoft.com/office/drawing/2014/main" id="{203C7759-C01E-44E6-9A66-EFF475BB5CA1}"/>
              </a:ext>
            </a:extLst>
          </p:cNvPr>
          <p:cNvSpPr txBox="1">
            <a:spLocks noChangeArrowheads="1"/>
          </p:cNvSpPr>
          <p:nvPr/>
        </p:nvSpPr>
        <p:spPr bwMode="invGray">
          <a:xfrm>
            <a:off x="6289675" y="3446463"/>
            <a:ext cx="725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Arial Narrow" panose="020B0606020202030204" pitchFamily="34" charset="0"/>
                <a:ea typeface="MS PGothic" panose="020B0600070205080204" pitchFamily="34" charset="-128"/>
                <a:cs typeface="+mn-cs"/>
              </a:rPr>
              <a:t>Physical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Arial Narrow" panose="020B0606020202030204" pitchFamily="34" charset="0"/>
                <a:ea typeface="MS PGothic" panose="020B0600070205080204" pitchFamily="34" charset="-128"/>
                <a:cs typeface="+mn-cs"/>
              </a:rPr>
              <a:t>Injury</a:t>
            </a:r>
          </a:p>
        </p:txBody>
      </p:sp>
      <p:sp>
        <p:nvSpPr>
          <p:cNvPr id="31767" name="Oval 21" descr="circle in venn diagram marked cognitive dysfunction">
            <a:extLst>
              <a:ext uri="{FF2B5EF4-FFF2-40B4-BE49-F238E27FC236}">
                <a16:creationId xmlns:a16="http://schemas.microsoft.com/office/drawing/2014/main" id="{B874C9A5-0D66-46D6-8956-09F18255ADEF}"/>
              </a:ext>
            </a:extLst>
          </p:cNvPr>
          <p:cNvSpPr>
            <a:spLocks noChangeArrowheads="1"/>
          </p:cNvSpPr>
          <p:nvPr/>
        </p:nvSpPr>
        <p:spPr bwMode="blackGray">
          <a:xfrm>
            <a:off x="6310313" y="3867150"/>
            <a:ext cx="838200" cy="685800"/>
          </a:xfrm>
          <a:prstGeom prst="ellipse">
            <a:avLst/>
          </a:prstGeom>
          <a:solidFill>
            <a:srgbClr val="A82800">
              <a:alpha val="5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Cognitive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Dysfunction</a:t>
            </a:r>
          </a:p>
        </p:txBody>
      </p:sp>
      <p:sp>
        <p:nvSpPr>
          <p:cNvPr id="158743" name="Text Box 22">
            <a:extLst>
              <a:ext uri="{FF2B5EF4-FFF2-40B4-BE49-F238E27FC236}">
                <a16:creationId xmlns:a16="http://schemas.microsoft.com/office/drawing/2014/main" id="{3E3DA52F-72C1-4702-8871-15BEFBE3FD78}"/>
              </a:ext>
            </a:extLst>
          </p:cNvPr>
          <p:cNvSpPr txBox="1">
            <a:spLocks noChangeArrowheads="1"/>
          </p:cNvSpPr>
          <p:nvPr/>
        </p:nvSpPr>
        <p:spPr bwMode="black">
          <a:xfrm>
            <a:off x="1355725" y="1192213"/>
            <a:ext cx="1752600" cy="730250"/>
          </a:xfrm>
          <a:prstGeom prst="rect">
            <a:avLst/>
          </a:prstGeom>
          <a:solidFill>
            <a:schemeClr val="tx1"/>
          </a:solidFill>
          <a:ln w="38100">
            <a:solidFill>
              <a:schemeClr val="tx1">
                <a:lumMod val="65000"/>
                <a:lumOff val="35000"/>
              </a:schemeClr>
            </a:solidFill>
          </a:ln>
        </p:spPr>
        <p:txBody>
          <a:bodyPr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Patient </a:t>
            </a:r>
            <a:r>
              <a:rPr kumimoji="0" lang="ja-JP" altLang="en-US" sz="24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a:t>
            </a:r>
            <a:r>
              <a:rPr kumimoji="0" lang="en-US" altLang="ja-JP" sz="24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A</a:t>
            </a:r>
            <a:r>
              <a:rPr kumimoji="0" lang="ja-JP" altLang="en-US" sz="24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24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Pain 8/10</a:t>
            </a:r>
            <a:endParaRPr kumimoji="0" lang="en-US" altLang="en-US" sz="24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31770" name="Text Box 29">
            <a:extLst>
              <a:ext uri="{FF2B5EF4-FFF2-40B4-BE49-F238E27FC236}">
                <a16:creationId xmlns:a16="http://schemas.microsoft.com/office/drawing/2014/main" id="{F85BF918-7788-4182-B11D-2CA83D983A7D}"/>
              </a:ext>
            </a:extLst>
          </p:cNvPr>
          <p:cNvSpPr txBox="1">
            <a:spLocks noChangeArrowheads="1"/>
          </p:cNvSpPr>
          <p:nvPr/>
        </p:nvSpPr>
        <p:spPr bwMode="invGray">
          <a:xfrm>
            <a:off x="1412875" y="2381250"/>
            <a:ext cx="10715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Cultural</a:t>
            </a:r>
            <a:br>
              <a:rPr kumimoji="0" lang="en-US" altLang="en-US" sz="16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br>
            <a:r>
              <a:rPr kumimoji="0" lang="en-US" altLang="en-US" sz="16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Background</a:t>
            </a:r>
          </a:p>
        </p:txBody>
      </p:sp>
      <p:sp>
        <p:nvSpPr>
          <p:cNvPr id="31771" name="Oval 30" descr="circle in venn diagram marked environmental stressors">
            <a:extLst>
              <a:ext uri="{FF2B5EF4-FFF2-40B4-BE49-F238E27FC236}">
                <a16:creationId xmlns:a16="http://schemas.microsoft.com/office/drawing/2014/main" id="{94B6FA07-7162-4E22-B14D-95DB044BCA09}"/>
              </a:ext>
            </a:extLst>
          </p:cNvPr>
          <p:cNvSpPr>
            <a:spLocks noChangeArrowheads="1"/>
          </p:cNvSpPr>
          <p:nvPr/>
        </p:nvSpPr>
        <p:spPr bwMode="invGray">
          <a:xfrm>
            <a:off x="2406650" y="2301875"/>
            <a:ext cx="1201738" cy="1092200"/>
          </a:xfrm>
          <a:prstGeom prst="ellipse">
            <a:avLst/>
          </a:prstGeom>
          <a:solidFill>
            <a:schemeClr val="hlink">
              <a:alpha val="50195"/>
            </a:scheme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rPr>
              <a:t>Environmental</a:t>
            </a:r>
            <a:br>
              <a:rPr kumimoji="0" lang="en-US" altLang="en-US" sz="1400"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rPr>
            </a:br>
            <a:r>
              <a:rPr kumimoji="0" lang="en-US" altLang="en-US" sz="1400"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rPr>
              <a:t>Stressors</a:t>
            </a:r>
          </a:p>
        </p:txBody>
      </p:sp>
      <p:sp>
        <p:nvSpPr>
          <p:cNvPr id="31772" name="Oval 31" descr="Circle in venn diagram marked environmental stressors. ">
            <a:extLst>
              <a:ext uri="{FF2B5EF4-FFF2-40B4-BE49-F238E27FC236}">
                <a16:creationId xmlns:a16="http://schemas.microsoft.com/office/drawing/2014/main" id="{97156D18-CD12-4334-9549-3A920355E11E}"/>
              </a:ext>
            </a:extLst>
          </p:cNvPr>
          <p:cNvSpPr>
            <a:spLocks noChangeArrowheads="1"/>
          </p:cNvSpPr>
          <p:nvPr/>
        </p:nvSpPr>
        <p:spPr bwMode="invGray">
          <a:xfrm>
            <a:off x="6419850" y="2184400"/>
            <a:ext cx="1609725" cy="1519238"/>
          </a:xfrm>
          <a:prstGeom prst="ellipse">
            <a:avLst/>
          </a:prstGeom>
          <a:solidFill>
            <a:schemeClr val="hlink">
              <a:alpha val="50195"/>
            </a:scheme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rPr>
              <a:t>Environmental</a:t>
            </a:r>
            <a:br>
              <a:rPr kumimoji="0" lang="en-US" altLang="en-US" sz="1600"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rPr>
            </a:br>
            <a:r>
              <a:rPr kumimoji="0" lang="en-US" altLang="en-US" sz="1600"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rPr>
              <a:t>Stressors</a:t>
            </a:r>
          </a:p>
        </p:txBody>
      </p:sp>
      <p:sp>
        <p:nvSpPr>
          <p:cNvPr id="31773" name="Oval 32" descr="circle in venn diagram marked functional disability">
            <a:extLst>
              <a:ext uri="{FF2B5EF4-FFF2-40B4-BE49-F238E27FC236}">
                <a16:creationId xmlns:a16="http://schemas.microsoft.com/office/drawing/2014/main" id="{73274CE5-3FE1-471C-B79C-51A3AEEE1FA5}"/>
              </a:ext>
            </a:extLst>
          </p:cNvPr>
          <p:cNvSpPr>
            <a:spLocks noChangeArrowheads="1"/>
          </p:cNvSpPr>
          <p:nvPr/>
        </p:nvSpPr>
        <p:spPr bwMode="invGray">
          <a:xfrm>
            <a:off x="155575" y="2847975"/>
            <a:ext cx="1795463" cy="1739900"/>
          </a:xfrm>
          <a:prstGeom prst="ellipse">
            <a:avLst/>
          </a:prstGeom>
          <a:solidFill>
            <a:srgbClr val="C0C0C0">
              <a:alpha val="7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Functional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Disability</a:t>
            </a:r>
          </a:p>
        </p:txBody>
      </p:sp>
      <p:sp>
        <p:nvSpPr>
          <p:cNvPr id="31774" name="Oval 33" descr="circle in venn diagram marked functional disability">
            <a:extLst>
              <a:ext uri="{FF2B5EF4-FFF2-40B4-BE49-F238E27FC236}">
                <a16:creationId xmlns:a16="http://schemas.microsoft.com/office/drawing/2014/main" id="{80CE7CA4-08EA-421F-B2DF-05E64B28E349}"/>
              </a:ext>
            </a:extLst>
          </p:cNvPr>
          <p:cNvSpPr>
            <a:spLocks noChangeArrowheads="1"/>
          </p:cNvSpPr>
          <p:nvPr/>
        </p:nvSpPr>
        <p:spPr bwMode="invGray">
          <a:xfrm>
            <a:off x="5322888" y="3073400"/>
            <a:ext cx="966787" cy="928688"/>
          </a:xfrm>
          <a:prstGeom prst="ellipse">
            <a:avLst/>
          </a:prstGeom>
          <a:solidFill>
            <a:srgbClr val="C0C0C0">
              <a:alpha val="70195"/>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Functional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Disability</a:t>
            </a:r>
          </a:p>
        </p:txBody>
      </p:sp>
      <p:cxnSp>
        <p:nvCxnSpPr>
          <p:cNvPr id="3" name="Straight Connector 2" descr="rectangular divider between two venn diagrams">
            <a:extLst>
              <a:ext uri="{FF2B5EF4-FFF2-40B4-BE49-F238E27FC236}">
                <a16:creationId xmlns:a16="http://schemas.microsoft.com/office/drawing/2014/main" id="{7B54FBAB-D563-4068-9E95-C3CADC0F0DDA}"/>
              </a:ext>
            </a:extLst>
          </p:cNvPr>
          <p:cNvCxnSpPr>
            <a:cxnSpLocks noChangeShapeType="1"/>
            <a:stCxn id="45060" idx="2"/>
          </p:cNvCxnSpPr>
          <p:nvPr/>
        </p:nvCxnSpPr>
        <p:spPr bwMode="auto">
          <a:xfrm>
            <a:off x="4572000" y="990600"/>
            <a:ext cx="77788" cy="5867400"/>
          </a:xfrm>
          <a:prstGeom prst="line">
            <a:avLst/>
          </a:prstGeom>
          <a:noFill/>
          <a:ln w="101600">
            <a:solidFill>
              <a:srgbClr val="003366"/>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37" name="Text Box 22">
            <a:extLst>
              <a:ext uri="{FF2B5EF4-FFF2-40B4-BE49-F238E27FC236}">
                <a16:creationId xmlns:a16="http://schemas.microsoft.com/office/drawing/2014/main" id="{B674A599-3A8A-4D06-A5E5-749C9CD66037}"/>
              </a:ext>
            </a:extLst>
          </p:cNvPr>
          <p:cNvSpPr txBox="1">
            <a:spLocks noChangeArrowheads="1"/>
          </p:cNvSpPr>
          <p:nvPr/>
        </p:nvSpPr>
        <p:spPr bwMode="black">
          <a:xfrm>
            <a:off x="6021388" y="1212850"/>
            <a:ext cx="1752600" cy="738188"/>
          </a:xfrm>
          <a:prstGeom prst="rect">
            <a:avLst/>
          </a:prstGeom>
          <a:solidFill>
            <a:schemeClr val="tx1"/>
          </a:solidFill>
          <a:ln w="38100">
            <a:solidFill>
              <a:schemeClr val="tx1">
                <a:lumMod val="65000"/>
                <a:lumOff val="35000"/>
              </a:schemeClr>
            </a:solidFill>
          </a:ln>
        </p:spPr>
        <p:txBody>
          <a:bodyPr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Patient </a:t>
            </a:r>
            <a:r>
              <a:rPr kumimoji="0" lang="ja-JP" altLang="en-US" sz="24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a:t>
            </a:r>
            <a:r>
              <a:rPr kumimoji="0" lang="en-US" altLang="ja-JP" sz="24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B</a:t>
            </a:r>
            <a:r>
              <a:rPr kumimoji="0" lang="ja-JP" altLang="en-US" sz="24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24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Pain 8/10</a:t>
            </a:r>
            <a:endParaRPr kumimoji="0" lang="en-US" altLang="en-US" sz="24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47552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C2B8E54-37EA-4912-BDE4-2F1A4717BD9B}"/>
              </a:ext>
            </a:extLst>
          </p:cNvPr>
          <p:cNvSpPr>
            <a:spLocks noGrp="1" noChangeArrowheads="1"/>
          </p:cNvSpPr>
          <p:nvPr>
            <p:ph type="title" idx="4294967295"/>
          </p:nvPr>
        </p:nvSpPr>
        <p:spPr>
          <a:xfrm>
            <a:off x="0" y="0"/>
            <a:ext cx="9144000" cy="1143000"/>
          </a:xfrm>
          <a:solidFill>
            <a:srgbClr val="003366"/>
          </a:solidFill>
        </p:spPr>
        <p:txBody>
          <a:bodyPr/>
          <a:lstStyle/>
          <a:p>
            <a:pPr eaLnBrk="1" hangingPunct="1"/>
            <a:r>
              <a:rPr lang="en-US" altLang="en-US" sz="4800" b="1" dirty="0">
                <a:solidFill>
                  <a:schemeClr val="bg1"/>
                </a:solidFill>
              </a:rPr>
              <a:t>Opioid Efficacy in Chronic Pain</a:t>
            </a:r>
          </a:p>
        </p:txBody>
      </p:sp>
      <p:sp>
        <p:nvSpPr>
          <p:cNvPr id="35843" name="Rectangle 3">
            <a:extLst>
              <a:ext uri="{FF2B5EF4-FFF2-40B4-BE49-F238E27FC236}">
                <a16:creationId xmlns:a16="http://schemas.microsoft.com/office/drawing/2014/main" id="{4E4519AF-4349-458A-A6CC-BAEEDBB01DBF}"/>
              </a:ext>
            </a:extLst>
          </p:cNvPr>
          <p:cNvSpPr>
            <a:spLocks noGrp="1" noChangeArrowheads="1"/>
          </p:cNvSpPr>
          <p:nvPr>
            <p:ph type="body" idx="4294967295"/>
          </p:nvPr>
        </p:nvSpPr>
        <p:spPr>
          <a:xfrm>
            <a:off x="304800" y="1371600"/>
            <a:ext cx="8534400" cy="3886200"/>
          </a:xfrm>
        </p:spPr>
        <p:txBody>
          <a:bodyPr/>
          <a:lstStyle/>
          <a:p>
            <a:pPr eaLnBrk="1" hangingPunct="1">
              <a:spcBef>
                <a:spcPct val="35000"/>
              </a:spcBef>
            </a:pPr>
            <a:r>
              <a:rPr lang="en-US" altLang="en-US" sz="2400"/>
              <a:t>Most literature surveys &amp; uncontrolled case series</a:t>
            </a:r>
          </a:p>
          <a:p>
            <a:pPr eaLnBrk="1" hangingPunct="1">
              <a:spcBef>
                <a:spcPct val="35000"/>
              </a:spcBef>
            </a:pPr>
            <a:r>
              <a:rPr lang="en-US" altLang="en-US" sz="2400"/>
              <a:t>RCTs are short duration &lt;8 months w/ small samples &lt;300 pts</a:t>
            </a:r>
          </a:p>
          <a:p>
            <a:pPr eaLnBrk="1" hangingPunct="1">
              <a:spcBef>
                <a:spcPct val="35000"/>
              </a:spcBef>
            </a:pPr>
            <a:r>
              <a:rPr lang="en-US" altLang="en-US" sz="2400"/>
              <a:t>Mostly pharmaceutical company sponsored</a:t>
            </a:r>
          </a:p>
          <a:p>
            <a:pPr eaLnBrk="1" hangingPunct="1">
              <a:spcBef>
                <a:spcPct val="35000"/>
              </a:spcBef>
            </a:pPr>
            <a:r>
              <a:rPr lang="en-US" altLang="en-US" sz="2400"/>
              <a:t>Pain relief modest</a:t>
            </a:r>
          </a:p>
          <a:p>
            <a:pPr lvl="1" eaLnBrk="1" hangingPunct="1">
              <a:spcBef>
                <a:spcPct val="35000"/>
              </a:spcBef>
            </a:pPr>
            <a:r>
              <a:rPr lang="en-US" altLang="en-US" sz="2000"/>
              <a:t>Better analgesia with opioids vs control in all studies (statistically significant)</a:t>
            </a:r>
          </a:p>
          <a:p>
            <a:pPr eaLnBrk="1" hangingPunct="1">
              <a:spcBef>
                <a:spcPct val="35000"/>
              </a:spcBef>
            </a:pPr>
            <a:r>
              <a:rPr lang="en-US" altLang="en-US" sz="2400"/>
              <a:t>Mixed reports on function</a:t>
            </a:r>
          </a:p>
          <a:p>
            <a:pPr eaLnBrk="1" hangingPunct="1">
              <a:spcBef>
                <a:spcPct val="35000"/>
              </a:spcBef>
            </a:pPr>
            <a:r>
              <a:rPr lang="en-US" altLang="en-US" sz="2400"/>
              <a:t>Addiction not assessed</a:t>
            </a:r>
          </a:p>
        </p:txBody>
      </p:sp>
      <p:sp>
        <p:nvSpPr>
          <p:cNvPr id="35844" name="Text Box 4">
            <a:extLst>
              <a:ext uri="{FF2B5EF4-FFF2-40B4-BE49-F238E27FC236}">
                <a16:creationId xmlns:a16="http://schemas.microsoft.com/office/drawing/2014/main" id="{F376DBA8-A23D-4488-97DB-7E71D7BDF98B}"/>
              </a:ext>
            </a:extLst>
          </p:cNvPr>
          <p:cNvSpPr txBox="1">
            <a:spLocks noChangeArrowheads="1"/>
          </p:cNvSpPr>
          <p:nvPr/>
        </p:nvSpPr>
        <p:spPr bwMode="auto">
          <a:xfrm>
            <a:off x="152400" y="5486400"/>
            <a:ext cx="5346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a:t>Balantyne JC, Mao J. NEJM 2003</a:t>
            </a:r>
          </a:p>
          <a:p>
            <a:pPr>
              <a:spcBef>
                <a:spcPct val="0"/>
              </a:spcBef>
              <a:buFontTx/>
              <a:buNone/>
            </a:pPr>
            <a:r>
              <a:rPr lang="en-US" altLang="en-US" sz="1800"/>
              <a:t>Kalso E et al. Pain 2004 </a:t>
            </a:r>
          </a:p>
          <a:p>
            <a:pPr>
              <a:spcBef>
                <a:spcPct val="0"/>
              </a:spcBef>
              <a:buFontTx/>
              <a:buNone/>
            </a:pPr>
            <a:r>
              <a:rPr lang="en-US" altLang="en-US" sz="1800"/>
              <a:t>Eisenberg E et al. JAMA. 2005</a:t>
            </a:r>
          </a:p>
          <a:p>
            <a:pPr>
              <a:spcBef>
                <a:spcPct val="0"/>
              </a:spcBef>
              <a:buFontTx/>
              <a:buNone/>
            </a:pPr>
            <a:r>
              <a:rPr lang="en-US" altLang="en-US" sz="1800"/>
              <a:t>Furlan AD et al. CMAJ 2006</a:t>
            </a:r>
          </a:p>
        </p:txBody>
      </p:sp>
      <p:sp>
        <p:nvSpPr>
          <p:cNvPr id="5" name="TextBox 4">
            <a:extLst>
              <a:ext uri="{FF2B5EF4-FFF2-40B4-BE49-F238E27FC236}">
                <a16:creationId xmlns:a16="http://schemas.microsoft.com/office/drawing/2014/main" id="{86186328-3B1A-4DEE-B3B8-53F3C1A48D64}"/>
              </a:ext>
            </a:extLst>
          </p:cNvPr>
          <p:cNvSpPr txBox="1"/>
          <p:nvPr/>
        </p:nvSpPr>
        <p:spPr>
          <a:xfrm>
            <a:off x="4419600" y="5940281"/>
            <a:ext cx="4572000" cy="292388"/>
          </a:xfrm>
          <a:prstGeom prst="rect">
            <a:avLst/>
          </a:prstGeom>
          <a:noFill/>
        </p:spPr>
        <p:txBody>
          <a:bodyPr wrap="square" rtlCol="0">
            <a:spAutoFit/>
          </a:bodyPr>
          <a:lstStyle/>
          <a:p>
            <a:r>
              <a:rPr lang="en-US" sz="1300" dirty="0"/>
              <a:t>Slide Credit: </a:t>
            </a:r>
            <a:r>
              <a:rPr lang="en-US" altLang="en-US" sz="1300" dirty="0"/>
              <a:t>Daniel Alford, M.D.</a:t>
            </a:r>
          </a:p>
        </p:txBody>
      </p:sp>
    </p:spTree>
    <p:extLst>
      <p:ext uri="{BB962C8B-B14F-4D97-AF65-F5344CB8AC3E}">
        <p14:creationId xmlns:p14="http://schemas.microsoft.com/office/powerpoint/2010/main" val="225687632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C8F1BA6-3607-40F0-ABB4-8B0BE6C7C92E}"/>
              </a:ext>
            </a:extLst>
          </p:cNvPr>
          <p:cNvSpPr>
            <a:spLocks noGrp="1" noChangeArrowheads="1"/>
          </p:cNvSpPr>
          <p:nvPr>
            <p:ph type="title"/>
          </p:nvPr>
        </p:nvSpPr>
        <p:spPr>
          <a:xfrm>
            <a:off x="0" y="0"/>
            <a:ext cx="9144000" cy="1066800"/>
          </a:xfrm>
          <a:solidFill>
            <a:schemeClr val="tx2"/>
          </a:solidFill>
        </p:spPr>
        <p:txBody>
          <a:bodyPr/>
          <a:lstStyle/>
          <a:p>
            <a:r>
              <a:rPr lang="en-US" altLang="en-US" sz="4800" b="1">
                <a:solidFill>
                  <a:schemeClr val="bg1"/>
                </a:solidFill>
              </a:rPr>
              <a:t>Opioid Safety</a:t>
            </a:r>
          </a:p>
        </p:txBody>
      </p:sp>
      <p:sp>
        <p:nvSpPr>
          <p:cNvPr id="32771" name="Rectangle 3">
            <a:extLst>
              <a:ext uri="{FF2B5EF4-FFF2-40B4-BE49-F238E27FC236}">
                <a16:creationId xmlns:a16="http://schemas.microsoft.com/office/drawing/2014/main" id="{CBD7D780-3E92-43B3-8739-E6650544DF6E}"/>
              </a:ext>
            </a:extLst>
          </p:cNvPr>
          <p:cNvSpPr>
            <a:spLocks noGrp="1" noChangeArrowheads="1"/>
          </p:cNvSpPr>
          <p:nvPr>
            <p:ph type="body" idx="1"/>
          </p:nvPr>
        </p:nvSpPr>
        <p:spPr>
          <a:xfrm>
            <a:off x="304800" y="1295400"/>
            <a:ext cx="8610600" cy="4876800"/>
          </a:xfrm>
        </p:spPr>
        <p:txBody>
          <a:bodyPr/>
          <a:lstStyle/>
          <a:p>
            <a:pPr>
              <a:lnSpc>
                <a:spcPct val="90000"/>
              </a:lnSpc>
              <a:spcBef>
                <a:spcPct val="40000"/>
              </a:spcBef>
            </a:pPr>
            <a:r>
              <a:rPr lang="en-US" altLang="en-US" u="sng"/>
              <a:t>Allergies</a:t>
            </a:r>
            <a:r>
              <a:rPr lang="en-US" altLang="en-US"/>
              <a:t> are rare</a:t>
            </a:r>
          </a:p>
          <a:p>
            <a:pPr>
              <a:lnSpc>
                <a:spcPct val="90000"/>
              </a:lnSpc>
              <a:spcBef>
                <a:spcPct val="40000"/>
              </a:spcBef>
            </a:pPr>
            <a:r>
              <a:rPr lang="en-US" altLang="en-US" u="sng"/>
              <a:t>Side effects</a:t>
            </a:r>
            <a:r>
              <a:rPr lang="en-US" altLang="en-US"/>
              <a:t> are common</a:t>
            </a:r>
          </a:p>
          <a:p>
            <a:pPr lvl="1">
              <a:lnSpc>
                <a:spcPct val="90000"/>
              </a:lnSpc>
              <a:spcBef>
                <a:spcPct val="40000"/>
              </a:spcBef>
            </a:pPr>
            <a:r>
              <a:rPr lang="en-US" altLang="en-US" sz="2400">
                <a:ea typeface="ＭＳ Ｐゴシック" panose="020B0600070205080204" pitchFamily="34" charset="-128"/>
              </a:rPr>
              <a:t>Nausea, </a:t>
            </a:r>
            <a:r>
              <a:rPr lang="en-US" altLang="en-US" sz="2400" b="1">
                <a:ea typeface="ＭＳ Ｐゴシック" panose="020B0600070205080204" pitchFamily="34" charset="-128"/>
              </a:rPr>
              <a:t>sedation</a:t>
            </a:r>
            <a:r>
              <a:rPr lang="en-US" altLang="en-US" sz="2400">
                <a:ea typeface="ＭＳ Ｐゴシック" panose="020B0600070205080204" pitchFamily="34" charset="-128"/>
              </a:rPr>
              <a:t>, constipation</a:t>
            </a:r>
          </a:p>
          <a:p>
            <a:pPr lvl="1">
              <a:lnSpc>
                <a:spcPct val="90000"/>
              </a:lnSpc>
              <a:spcBef>
                <a:spcPct val="40000"/>
              </a:spcBef>
            </a:pPr>
            <a:r>
              <a:rPr lang="en-US" altLang="en-US" sz="2400">
                <a:ea typeface="ＭＳ Ｐゴシック" panose="020B0600070205080204" pitchFamily="34" charset="-128"/>
              </a:rPr>
              <a:t>Urinary retention, sweating</a:t>
            </a:r>
          </a:p>
          <a:p>
            <a:pPr>
              <a:lnSpc>
                <a:spcPct val="90000"/>
              </a:lnSpc>
              <a:spcBef>
                <a:spcPct val="40000"/>
              </a:spcBef>
            </a:pPr>
            <a:r>
              <a:rPr lang="en-US" altLang="en-US" u="sng"/>
              <a:t>Organ toxicities</a:t>
            </a:r>
            <a:r>
              <a:rPr lang="en-US" altLang="en-US"/>
              <a:t> are rare</a:t>
            </a:r>
          </a:p>
          <a:p>
            <a:pPr lvl="1">
              <a:lnSpc>
                <a:spcPct val="90000"/>
              </a:lnSpc>
              <a:spcBef>
                <a:spcPct val="40000"/>
              </a:spcBef>
            </a:pPr>
            <a:r>
              <a:rPr lang="en-US" altLang="en-US" sz="2400">
                <a:ea typeface="ＭＳ Ｐゴシック" panose="020B0600070205080204" pitchFamily="34" charset="-128"/>
              </a:rPr>
              <a:t>Hypothalamic-pituitary-gonadal axis - </a:t>
            </a:r>
            <a:r>
              <a:rPr lang="en-US" altLang="en-US" sz="2400">
                <a:ea typeface="ＭＳ Ｐゴシック" panose="020B0600070205080204" pitchFamily="34" charset="-128"/>
                <a:cs typeface="Arial" panose="020B0604020202020204" pitchFamily="34" charset="0"/>
              </a:rPr>
              <a:t>↑prolactin, ↓ LH, FSH, testosterone, estrogen, progesterone</a:t>
            </a:r>
          </a:p>
          <a:p>
            <a:pPr>
              <a:lnSpc>
                <a:spcPct val="90000"/>
              </a:lnSpc>
              <a:spcBef>
                <a:spcPct val="40000"/>
              </a:spcBef>
            </a:pPr>
            <a:r>
              <a:rPr lang="en-US" altLang="en-US" u="sng"/>
              <a:t>Overdose</a:t>
            </a:r>
            <a:r>
              <a:rPr lang="en-US" altLang="en-US"/>
              <a:t> especially when combined w/ other sedatives</a:t>
            </a:r>
          </a:p>
        </p:txBody>
      </p:sp>
    </p:spTree>
    <p:extLst>
      <p:ext uri="{BB962C8B-B14F-4D97-AF65-F5344CB8AC3E}">
        <p14:creationId xmlns:p14="http://schemas.microsoft.com/office/powerpoint/2010/main" val="2724639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632EE99-0107-4E3E-B5DA-AD0B5D64AED4}"/>
              </a:ext>
            </a:extLst>
          </p:cNvPr>
          <p:cNvSpPr>
            <a:spLocks noGrp="1" noChangeArrowheads="1"/>
          </p:cNvSpPr>
          <p:nvPr>
            <p:ph type="title"/>
          </p:nvPr>
        </p:nvSpPr>
        <p:spPr>
          <a:xfrm>
            <a:off x="0" y="0"/>
            <a:ext cx="9144000" cy="1143000"/>
          </a:xfrm>
          <a:solidFill>
            <a:schemeClr val="tx2"/>
          </a:solidFill>
        </p:spPr>
        <p:txBody>
          <a:bodyPr/>
          <a:lstStyle/>
          <a:p>
            <a:r>
              <a:rPr lang="en-US" altLang="en-US" sz="4800" b="1">
                <a:solidFill>
                  <a:schemeClr val="bg1"/>
                </a:solidFill>
              </a:rPr>
              <a:t>What is the Addiction Risk?</a:t>
            </a:r>
          </a:p>
        </p:txBody>
      </p:sp>
      <p:sp>
        <p:nvSpPr>
          <p:cNvPr id="1097731" name="Rectangle 3">
            <a:extLst>
              <a:ext uri="{FF2B5EF4-FFF2-40B4-BE49-F238E27FC236}">
                <a16:creationId xmlns:a16="http://schemas.microsoft.com/office/drawing/2014/main" id="{17A74F0F-FD3A-4D94-8FBE-BE4FB7A21A29}"/>
              </a:ext>
            </a:extLst>
          </p:cNvPr>
          <p:cNvSpPr>
            <a:spLocks noGrp="1" noChangeArrowheads="1"/>
          </p:cNvSpPr>
          <p:nvPr>
            <p:ph type="body" idx="1"/>
          </p:nvPr>
        </p:nvSpPr>
        <p:spPr>
          <a:xfrm>
            <a:off x="381000" y="1295400"/>
            <a:ext cx="8305800" cy="3886200"/>
          </a:xfrm>
        </p:spPr>
        <p:txBody>
          <a:bodyPr/>
          <a:lstStyle/>
          <a:p>
            <a:pPr>
              <a:lnSpc>
                <a:spcPct val="90000"/>
              </a:lnSpc>
              <a:spcBef>
                <a:spcPct val="40000"/>
              </a:spcBef>
            </a:pPr>
            <a:r>
              <a:rPr lang="en-US" altLang="en-US" sz="2400"/>
              <a:t>Published rates of abuse and/or addiction in chronic pain populations are 3-19%</a:t>
            </a:r>
          </a:p>
          <a:p>
            <a:pPr>
              <a:lnSpc>
                <a:spcPct val="90000"/>
              </a:lnSpc>
              <a:spcBef>
                <a:spcPct val="40000"/>
              </a:spcBef>
            </a:pPr>
            <a:r>
              <a:rPr lang="en-US" altLang="en-US" sz="2400" u="sng"/>
              <a:t>Known risk factors</a:t>
            </a:r>
            <a:r>
              <a:rPr lang="en-US" altLang="en-US" sz="2400"/>
              <a:t> for addiction to any substance are </a:t>
            </a:r>
            <a:r>
              <a:rPr lang="en-US" altLang="en-US" sz="2400" u="sng"/>
              <a:t>good predictors</a:t>
            </a:r>
            <a:r>
              <a:rPr lang="en-US" altLang="en-US" sz="2400"/>
              <a:t> for problematic prescription opioid use</a:t>
            </a:r>
          </a:p>
          <a:p>
            <a:pPr lvl="1">
              <a:lnSpc>
                <a:spcPct val="90000"/>
              </a:lnSpc>
              <a:spcBef>
                <a:spcPct val="40000"/>
              </a:spcBef>
            </a:pPr>
            <a:r>
              <a:rPr lang="en-US" altLang="en-US" sz="2000">
                <a:ea typeface="ＭＳ Ｐゴシック" panose="020B0600070205080204" pitchFamily="34" charset="-128"/>
              </a:rPr>
              <a:t>Past cocaine use, h/o alcohol or cannabis use</a:t>
            </a:r>
            <a:endParaRPr lang="en-US" altLang="en-US" sz="2000" baseline="30000">
              <a:ea typeface="ＭＳ Ｐゴシック" panose="020B0600070205080204" pitchFamily="34" charset="-128"/>
            </a:endParaRPr>
          </a:p>
          <a:p>
            <a:pPr lvl="1">
              <a:lnSpc>
                <a:spcPct val="90000"/>
              </a:lnSpc>
              <a:spcBef>
                <a:spcPct val="40000"/>
              </a:spcBef>
            </a:pPr>
            <a:r>
              <a:rPr lang="en-US" altLang="en-US" sz="2000">
                <a:ea typeface="ＭＳ Ｐゴシック" panose="020B0600070205080204" pitchFamily="34" charset="-128"/>
              </a:rPr>
              <a:t>Lifetime history of substance use disorder</a:t>
            </a:r>
            <a:endParaRPr lang="en-US" altLang="en-US" sz="2000" baseline="30000">
              <a:ea typeface="ＭＳ Ｐゴシック" panose="020B0600070205080204" pitchFamily="34" charset="-128"/>
            </a:endParaRPr>
          </a:p>
          <a:p>
            <a:pPr lvl="1">
              <a:lnSpc>
                <a:spcPct val="90000"/>
              </a:lnSpc>
              <a:spcBef>
                <a:spcPct val="40000"/>
              </a:spcBef>
            </a:pPr>
            <a:r>
              <a:rPr lang="en-US" altLang="en-US" sz="2000">
                <a:ea typeface="ＭＳ Ｐゴシック" panose="020B0600070205080204" pitchFamily="34" charset="-128"/>
              </a:rPr>
              <a:t>Family history of substance abuse, a history of legal problems and drug and alcohol abuse</a:t>
            </a:r>
            <a:endParaRPr lang="en-US" altLang="en-US" sz="2000" baseline="30000">
              <a:ea typeface="ＭＳ Ｐゴシック" panose="020B0600070205080204" pitchFamily="34" charset="-128"/>
            </a:endParaRPr>
          </a:p>
          <a:p>
            <a:pPr lvl="1">
              <a:lnSpc>
                <a:spcPct val="90000"/>
              </a:lnSpc>
              <a:spcBef>
                <a:spcPct val="40000"/>
              </a:spcBef>
            </a:pPr>
            <a:r>
              <a:rPr lang="en-US" altLang="en-US" sz="2000">
                <a:ea typeface="ＭＳ Ｐゴシック" panose="020B0600070205080204" pitchFamily="34" charset="-128"/>
              </a:rPr>
              <a:t>Tobacco dependence</a:t>
            </a:r>
            <a:endParaRPr lang="en-US" altLang="en-US" sz="2000" baseline="30000">
              <a:ea typeface="ＭＳ Ｐゴシック" panose="020B0600070205080204" pitchFamily="34" charset="-128"/>
            </a:endParaRPr>
          </a:p>
          <a:p>
            <a:pPr lvl="1">
              <a:lnSpc>
                <a:spcPct val="90000"/>
              </a:lnSpc>
              <a:spcBef>
                <a:spcPct val="40000"/>
              </a:spcBef>
            </a:pPr>
            <a:r>
              <a:rPr lang="en-US" altLang="en-US" sz="2000">
                <a:ea typeface="ＭＳ Ｐゴシック" panose="020B0600070205080204" pitchFamily="34" charset="-128"/>
              </a:rPr>
              <a:t>History of severe depression or anxiety</a:t>
            </a:r>
            <a:endParaRPr lang="en-US" altLang="en-US" sz="2000" baseline="30000">
              <a:ea typeface="ＭＳ Ｐゴシック" panose="020B0600070205080204" pitchFamily="34" charset="-128"/>
            </a:endParaRPr>
          </a:p>
        </p:txBody>
      </p:sp>
      <p:sp>
        <p:nvSpPr>
          <p:cNvPr id="21508" name="Rectangle 4">
            <a:extLst>
              <a:ext uri="{FF2B5EF4-FFF2-40B4-BE49-F238E27FC236}">
                <a16:creationId xmlns:a16="http://schemas.microsoft.com/office/drawing/2014/main" id="{5DF7877D-A270-431A-A25F-08B3E62C90AD}"/>
              </a:ext>
            </a:extLst>
          </p:cNvPr>
          <p:cNvSpPr>
            <a:spLocks noChangeArrowheads="1"/>
          </p:cNvSpPr>
          <p:nvPr/>
        </p:nvSpPr>
        <p:spPr bwMode="auto">
          <a:xfrm>
            <a:off x="304800" y="5299075"/>
            <a:ext cx="39814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cs typeface="+mn-cs"/>
              </a:rPr>
              <a:t>Akbik H et al. JPSM 2006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cs typeface="+mn-cs"/>
              </a:rPr>
              <a:t>Ives T et al. BMC Health Services Research 2006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cs typeface="+mn-cs"/>
              </a:rPr>
              <a:t>Liebschutz JM et al. J of Pain 2010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cs typeface="+mn-cs"/>
              </a:rPr>
              <a:t>Michna E el al. JPSM 2004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cs typeface="+mn-cs"/>
              </a:rPr>
              <a:t>Reid MC et al JGIM 2002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26821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7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77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77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77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77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77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77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7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5734232-F9AE-4447-92A9-79B78F8FFC12}"/>
              </a:ext>
            </a:extLst>
          </p:cNvPr>
          <p:cNvSpPr>
            <a:spLocks noGrp="1" noChangeArrowheads="1"/>
          </p:cNvSpPr>
          <p:nvPr>
            <p:ph type="title" idx="4294967295"/>
          </p:nvPr>
        </p:nvSpPr>
        <p:spPr>
          <a:xfrm>
            <a:off x="0" y="0"/>
            <a:ext cx="9144000" cy="1219200"/>
          </a:xfrm>
          <a:solidFill>
            <a:schemeClr val="tx2"/>
          </a:solidFill>
        </p:spPr>
        <p:txBody>
          <a:bodyPr/>
          <a:lstStyle/>
          <a:p>
            <a:r>
              <a:rPr lang="en-US" altLang="en-US" sz="4800" b="1">
                <a:solidFill>
                  <a:schemeClr val="bg1"/>
                </a:solidFill>
              </a:rPr>
              <a:t>What is the Overdose Risk?</a:t>
            </a:r>
          </a:p>
        </p:txBody>
      </p:sp>
      <p:sp>
        <p:nvSpPr>
          <p:cNvPr id="25603" name="Rectangle 3">
            <a:extLst>
              <a:ext uri="{FF2B5EF4-FFF2-40B4-BE49-F238E27FC236}">
                <a16:creationId xmlns:a16="http://schemas.microsoft.com/office/drawing/2014/main" id="{DCC024C0-0665-4634-90BC-4D681F5BFF0E}"/>
              </a:ext>
            </a:extLst>
          </p:cNvPr>
          <p:cNvSpPr>
            <a:spLocks noGrp="1" noChangeArrowheads="1"/>
          </p:cNvSpPr>
          <p:nvPr>
            <p:ph type="body" idx="4294967295"/>
          </p:nvPr>
        </p:nvSpPr>
        <p:spPr>
          <a:xfrm>
            <a:off x="152400" y="1524000"/>
            <a:ext cx="8686800" cy="4267200"/>
          </a:xfrm>
        </p:spPr>
        <p:txBody>
          <a:bodyPr/>
          <a:lstStyle/>
          <a:p>
            <a:pPr marL="0" indent="0">
              <a:spcBef>
                <a:spcPct val="30000"/>
              </a:spcBef>
              <a:buFontTx/>
              <a:buNone/>
            </a:pPr>
            <a:r>
              <a:rPr lang="en-US" altLang="en-US" sz="2800"/>
              <a:t>Risk of fatal overdose seems directly related to the maximum prescribed daily opioid</a:t>
            </a:r>
          </a:p>
          <a:p>
            <a:pPr marL="0" indent="0">
              <a:spcBef>
                <a:spcPct val="30000"/>
              </a:spcBef>
              <a:buFontTx/>
              <a:buNone/>
            </a:pPr>
            <a:endParaRPr lang="en-US" altLang="en-US" sz="1200"/>
          </a:p>
          <a:p>
            <a:pPr lvl="1">
              <a:spcBef>
                <a:spcPct val="30000"/>
              </a:spcBef>
              <a:buFont typeface="Wingdings" panose="05000000000000000000" pitchFamily="2" charset="2"/>
              <a:buChar char="§"/>
            </a:pPr>
            <a:r>
              <a:rPr lang="en-US" altLang="en-US">
                <a:ea typeface="ＭＳ Ｐゴシック" panose="020B0600070205080204" pitchFamily="34" charset="-128"/>
              </a:rPr>
              <a:t>Doses </a:t>
            </a:r>
            <a:r>
              <a:rPr lang="en-US" altLang="en-US" sz="2000">
                <a:ea typeface="ＭＳ Ｐゴシック" panose="020B0600070205080204" pitchFamily="34" charset="-128"/>
              </a:rPr>
              <a:t>(MSO</a:t>
            </a:r>
            <a:r>
              <a:rPr lang="en-US" altLang="en-US" sz="2000" baseline="-25000">
                <a:ea typeface="ＭＳ Ｐゴシック" panose="020B0600070205080204" pitchFamily="34" charset="-128"/>
              </a:rPr>
              <a:t>4</a:t>
            </a:r>
            <a:r>
              <a:rPr lang="en-US" altLang="en-US" sz="2000">
                <a:ea typeface="ＭＳ Ｐゴシック" panose="020B0600070205080204" pitchFamily="34" charset="-128"/>
              </a:rPr>
              <a:t> equivalents) </a:t>
            </a:r>
            <a:r>
              <a:rPr lang="en-US" altLang="en-US">
                <a:ea typeface="ＭＳ Ｐゴシック" panose="020B0600070205080204" pitchFamily="34" charset="-128"/>
              </a:rPr>
              <a:t>50-99 mg/d had a </a:t>
            </a:r>
            <a:r>
              <a:rPr lang="en-US" altLang="en-US" b="1">
                <a:ea typeface="ＭＳ Ｐゴシック" panose="020B0600070205080204" pitchFamily="34" charset="-128"/>
              </a:rPr>
              <a:t>3.7-fold increase</a:t>
            </a:r>
            <a:r>
              <a:rPr lang="en-US" altLang="en-US">
                <a:ea typeface="ＭＳ Ｐゴシック" panose="020B0600070205080204" pitchFamily="34" charset="-128"/>
              </a:rPr>
              <a:t> in overdose risk</a:t>
            </a:r>
          </a:p>
          <a:p>
            <a:pPr lvl="1">
              <a:spcBef>
                <a:spcPct val="30000"/>
              </a:spcBef>
              <a:buFont typeface="Wingdings" panose="05000000000000000000" pitchFamily="2" charset="2"/>
              <a:buChar char="§"/>
            </a:pPr>
            <a:endParaRPr lang="en-US" altLang="en-US" sz="1200">
              <a:ea typeface="ＭＳ Ｐゴシック" panose="020B0600070205080204" pitchFamily="34" charset="-128"/>
            </a:endParaRPr>
          </a:p>
          <a:p>
            <a:pPr lvl="1">
              <a:spcBef>
                <a:spcPct val="30000"/>
              </a:spcBef>
              <a:buFont typeface="Wingdings" panose="05000000000000000000" pitchFamily="2" charset="2"/>
              <a:buChar char="§"/>
            </a:pPr>
            <a:r>
              <a:rPr lang="en-US" altLang="en-US">
                <a:ea typeface="ＭＳ Ｐゴシック" panose="020B0600070205080204" pitchFamily="34" charset="-128"/>
              </a:rPr>
              <a:t>Doses </a:t>
            </a:r>
            <a:r>
              <a:rPr lang="en-US" altLang="en-US" u="sng">
                <a:ea typeface="ＭＳ Ｐゴシック" panose="020B0600070205080204" pitchFamily="34" charset="-128"/>
              </a:rPr>
              <a:t>&gt;</a:t>
            </a:r>
            <a:r>
              <a:rPr lang="en-US" altLang="en-US">
                <a:ea typeface="ＭＳ Ｐゴシック" panose="020B0600070205080204" pitchFamily="34" charset="-128"/>
              </a:rPr>
              <a:t>100 mg/d had an </a:t>
            </a:r>
            <a:r>
              <a:rPr lang="en-US" altLang="en-US" b="1">
                <a:ea typeface="ＭＳ Ｐゴシック" panose="020B0600070205080204" pitchFamily="34" charset="-128"/>
              </a:rPr>
              <a:t>8.9-fold increase </a:t>
            </a:r>
            <a:r>
              <a:rPr lang="en-US" altLang="en-US">
                <a:ea typeface="ＭＳ Ｐゴシック" panose="020B0600070205080204" pitchFamily="34" charset="-128"/>
              </a:rPr>
              <a:t>in overdose risk with a 1.8% annual overdose rate</a:t>
            </a:r>
          </a:p>
        </p:txBody>
      </p:sp>
      <p:sp>
        <p:nvSpPr>
          <p:cNvPr id="25604" name="Text Box 4">
            <a:extLst>
              <a:ext uri="{FF2B5EF4-FFF2-40B4-BE49-F238E27FC236}">
                <a16:creationId xmlns:a16="http://schemas.microsoft.com/office/drawing/2014/main" id="{0BCB7E6E-679D-45E5-AFAF-1B725DCC3C55}"/>
              </a:ext>
            </a:extLst>
          </p:cNvPr>
          <p:cNvSpPr txBox="1">
            <a:spLocks noChangeArrowheads="1"/>
          </p:cNvSpPr>
          <p:nvPr/>
        </p:nvSpPr>
        <p:spPr bwMode="auto">
          <a:xfrm>
            <a:off x="228600" y="5867400"/>
            <a:ext cx="30067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cs typeface="+mn-cs"/>
              </a:rPr>
              <a:t>Dunn KM et al. Ann Intern Med 2010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cs typeface="+mn-cs"/>
              </a:rPr>
              <a:t>Braden JB et al. Arch Intern Med 2010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cs typeface="+mn-cs"/>
              </a:rPr>
              <a:t>Bohnert ASB et al. JAMA 2011</a:t>
            </a:r>
          </a:p>
        </p:txBody>
      </p:sp>
    </p:spTree>
    <p:extLst>
      <p:ext uri="{BB962C8B-B14F-4D97-AF65-F5344CB8AC3E}">
        <p14:creationId xmlns:p14="http://schemas.microsoft.com/office/powerpoint/2010/main" val="3670769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1551C207-1F8B-4B57-A6F5-38E531F9258A}"/>
              </a:ext>
            </a:extLst>
          </p:cNvPr>
          <p:cNvSpPr>
            <a:spLocks noGrp="1" noChangeArrowheads="1"/>
          </p:cNvSpPr>
          <p:nvPr>
            <p:ph type="title" idx="4294967295"/>
          </p:nvPr>
        </p:nvSpPr>
        <p:spPr>
          <a:xfrm>
            <a:off x="0" y="0"/>
            <a:ext cx="9144000" cy="990600"/>
          </a:xfrm>
          <a:solidFill>
            <a:srgbClr val="003366"/>
          </a:solidFill>
        </p:spPr>
        <p:txBody>
          <a:bodyPr/>
          <a:lstStyle/>
          <a:p>
            <a:pPr>
              <a:defRPr/>
            </a:pPr>
            <a:r>
              <a:rPr lang="en-US" altLang="en-US" sz="3600" b="1">
                <a:solidFill>
                  <a:schemeClr val="bg1"/>
                </a:solidFill>
                <a:effectLst>
                  <a:outerShdw blurRad="38100" dist="38100" dir="2700000" algn="tl">
                    <a:srgbClr val="000000"/>
                  </a:outerShdw>
                </a:effectLst>
              </a:rPr>
              <a:t>Opioid Sales, Deaths &amp; Addiction Treatment</a:t>
            </a:r>
          </a:p>
        </p:txBody>
      </p:sp>
      <p:sp>
        <p:nvSpPr>
          <p:cNvPr id="38915" name="Text Box 7">
            <a:extLst>
              <a:ext uri="{FF2B5EF4-FFF2-40B4-BE49-F238E27FC236}">
                <a16:creationId xmlns:a16="http://schemas.microsoft.com/office/drawing/2014/main" id="{1287D9EB-A794-4CBD-BD7B-B75A632A2CC3}"/>
              </a:ext>
            </a:extLst>
          </p:cNvPr>
          <p:cNvSpPr txBox="1">
            <a:spLocks noChangeArrowheads="1"/>
          </p:cNvSpPr>
          <p:nvPr/>
        </p:nvSpPr>
        <p:spPr bwMode="auto">
          <a:xfrm>
            <a:off x="228600" y="6276975"/>
            <a:ext cx="8686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a:latin typeface="Arial Narrow" panose="020B0606020202030204" pitchFamily="34" charset="0"/>
              </a:rPr>
              <a:t>National Vital Statistics System, 1999-2008; Automation of Reports and Consolidated Orders System (ARCOS) of the Drug Enforcement Administration (DEA), 1999-2010; Treatment Episode Data Set, 1999-2009</a:t>
            </a:r>
          </a:p>
        </p:txBody>
      </p:sp>
      <p:pic>
        <p:nvPicPr>
          <p:cNvPr id="38914" name="Picture 6" descr="Chart: Rates of prescription painkiller sales, deaths and substance abuse treatment admissions (1999-2010) ">
            <a:extLst>
              <a:ext uri="{FF2B5EF4-FFF2-40B4-BE49-F238E27FC236}">
                <a16:creationId xmlns:a16="http://schemas.microsoft.com/office/drawing/2014/main" id="{1B3CED11-183C-4FFE-81C0-2624B9DF5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72"/>
          <a:stretch>
            <a:fillRect/>
          </a:stretch>
        </p:blipFill>
        <p:spPr bwMode="auto">
          <a:xfrm>
            <a:off x="0" y="990600"/>
            <a:ext cx="90551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77520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Overdose Risk and Dose</a:t>
            </a:r>
            <a:endParaRPr lang="en-US" dirty="0"/>
          </a:p>
        </p:txBody>
      </p:sp>
      <p:sp>
        <p:nvSpPr>
          <p:cNvPr id="39942" name="Rectangle 2">
            <a:extLst>
              <a:ext uri="{FF2B5EF4-FFF2-40B4-BE49-F238E27FC236}">
                <a16:creationId xmlns:a16="http://schemas.microsoft.com/office/drawing/2014/main" id="{ABC9347C-AE4C-4F42-AB49-AA69DDFE2D2A}"/>
              </a:ext>
            </a:extLst>
          </p:cNvPr>
          <p:cNvSpPr>
            <a:spLocks noChangeArrowheads="1"/>
          </p:cNvSpPr>
          <p:nvPr/>
        </p:nvSpPr>
        <p:spPr bwMode="auto">
          <a:xfrm>
            <a:off x="0" y="0"/>
            <a:ext cx="9144000" cy="9906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5400" b="1">
                <a:solidFill>
                  <a:schemeClr val="bg1"/>
                </a:solidFill>
              </a:rPr>
              <a:t>Overdose Risk and Dose</a:t>
            </a:r>
          </a:p>
        </p:txBody>
      </p:sp>
      <p:grpSp>
        <p:nvGrpSpPr>
          <p:cNvPr id="39938" name="Group 51" descr="graph ">
            <a:extLst>
              <a:ext uri="{FF2B5EF4-FFF2-40B4-BE49-F238E27FC236}">
                <a16:creationId xmlns:a16="http://schemas.microsoft.com/office/drawing/2014/main" id="{C73E1279-5700-4FE8-A1FB-86C81D8FD128}"/>
              </a:ext>
            </a:extLst>
          </p:cNvPr>
          <p:cNvGrpSpPr>
            <a:grpSpLocks/>
          </p:cNvGrpSpPr>
          <p:nvPr/>
        </p:nvGrpSpPr>
        <p:grpSpPr bwMode="auto">
          <a:xfrm>
            <a:off x="228600" y="762000"/>
            <a:ext cx="8610599" cy="5638799"/>
            <a:chOff x="368970" y="1262068"/>
            <a:chExt cx="7413480" cy="4861174"/>
          </a:xfrm>
        </p:grpSpPr>
        <p:pic>
          <p:nvPicPr>
            <p:cNvPr id="39943" name="Picture 2" descr="graph showing percent of person years vs opioid dosage (milligram/day) on the left and odds ratio vs opioid dosage on the right.  78.3 % use occurred at a dosage of 1-19mg/d. % use sharply declined as the dosage went up. The lowest percent use was 3.5% at 100+mg/day.  &#10;&#10;The odds ratio sharply increased with dosage, reaching around 9.0 at a dosage of 100+mg/d.">
              <a:extLst>
                <a:ext uri="{FF2B5EF4-FFF2-40B4-BE49-F238E27FC236}">
                  <a16:creationId xmlns:a16="http://schemas.microsoft.com/office/drawing/2014/main" id="{619ABD91-413E-4C82-9238-D29A41D4CD82}"/>
                </a:ext>
              </a:extLst>
            </p:cNvPr>
            <p:cNvPicPr>
              <a:picLocks noChangeAspect="1"/>
            </p:cNvPicPr>
            <p:nvPr/>
          </p:nvPicPr>
          <p:blipFill>
            <a:blip r:embed="rId3">
              <a:extLst>
                <a:ext uri="{28A0092B-C50C-407E-A947-70E740481C1C}">
                  <a14:useLocalDpi xmlns:a14="http://schemas.microsoft.com/office/drawing/2010/main" val="0"/>
                </a:ext>
              </a:extLst>
            </a:blip>
            <a:srcRect r="19334"/>
            <a:stretch>
              <a:fillRect/>
            </a:stretch>
          </p:blipFill>
          <p:spPr bwMode="auto">
            <a:xfrm>
              <a:off x="368970" y="1262068"/>
              <a:ext cx="7413480" cy="48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B132B3B4-3ADF-4DD9-9E2B-9A6555EA86D1}"/>
                </a:ext>
              </a:extLst>
            </p:cNvPr>
            <p:cNvSpPr>
              <a:spLocks noChangeArrowheads="1"/>
            </p:cNvSpPr>
            <p:nvPr/>
          </p:nvSpPr>
          <p:spPr bwMode="auto">
            <a:xfrm>
              <a:off x="5827937" y="4954480"/>
              <a:ext cx="542617" cy="119066"/>
            </a:xfrm>
            <a:prstGeom prst="rect">
              <a:avLst/>
            </a:prstGeom>
            <a:gradFill rotWithShape="1">
              <a:gsLst>
                <a:gs pos="0">
                  <a:srgbClr val="5F5F5F"/>
                </a:gs>
                <a:gs pos="30000">
                  <a:srgbClr val="8B8B8B"/>
                </a:gs>
                <a:gs pos="100000">
                  <a:srgbClr val="D9D9D9"/>
                </a:gs>
              </a:gsLst>
              <a:lin ang="5400000" scaled="1"/>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261707" tIns="41790" rIns="261707" bIns="41790" anchor="ctr"/>
            <a:lstStyle/>
            <a:p>
              <a:pPr algn="ctr" defTabSz="1066800" eaLnBrk="1" fontAlgn="auto" hangingPunct="1">
                <a:lnSpc>
                  <a:spcPct val="90000"/>
                </a:lnSpc>
                <a:spcAft>
                  <a:spcPts val="0"/>
                </a:spcAft>
                <a:defRPr/>
              </a:pPr>
              <a:endParaRPr lang="en-US">
                <a:solidFill>
                  <a:schemeClr val="lt1"/>
                </a:solidFill>
                <a:latin typeface="Whitney Semibold" pitchFamily="50" charset="0"/>
                <a:ea typeface="+mn-ea"/>
              </a:endParaRPr>
            </a:p>
          </p:txBody>
        </p:sp>
        <p:sp>
          <p:nvSpPr>
            <p:cNvPr id="11" name="Rectangle 10">
              <a:extLst>
                <a:ext uri="{FF2B5EF4-FFF2-40B4-BE49-F238E27FC236}">
                  <a16:creationId xmlns:a16="http://schemas.microsoft.com/office/drawing/2014/main" id="{CC31F5D5-46D8-483C-8F5E-6F9D03CBD174}"/>
                </a:ext>
              </a:extLst>
            </p:cNvPr>
            <p:cNvSpPr>
              <a:spLocks noChangeArrowheads="1"/>
            </p:cNvSpPr>
            <p:nvPr/>
          </p:nvSpPr>
          <p:spPr bwMode="auto">
            <a:xfrm>
              <a:off x="4528119" y="4905211"/>
              <a:ext cx="543983" cy="172440"/>
            </a:xfrm>
            <a:prstGeom prst="rect">
              <a:avLst/>
            </a:prstGeom>
            <a:gradFill rotWithShape="1">
              <a:gsLst>
                <a:gs pos="0">
                  <a:srgbClr val="5F5F5F"/>
                </a:gs>
                <a:gs pos="30000">
                  <a:srgbClr val="8B8B8B"/>
                </a:gs>
                <a:gs pos="100000">
                  <a:srgbClr val="D9D9D9"/>
                </a:gs>
              </a:gsLst>
              <a:lin ang="5400000" scaled="1"/>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261707" tIns="41790" rIns="261707" bIns="41790" anchor="ctr"/>
            <a:lstStyle/>
            <a:p>
              <a:pPr algn="ctr" defTabSz="1066800" eaLnBrk="1" fontAlgn="auto" hangingPunct="1">
                <a:lnSpc>
                  <a:spcPct val="90000"/>
                </a:lnSpc>
                <a:spcAft>
                  <a:spcPts val="0"/>
                </a:spcAft>
                <a:defRPr/>
              </a:pPr>
              <a:endParaRPr lang="en-US">
                <a:solidFill>
                  <a:schemeClr val="lt1"/>
                </a:solidFill>
                <a:latin typeface="Whitney Semibold" pitchFamily="50" charset="0"/>
                <a:ea typeface="+mn-ea"/>
              </a:endParaRPr>
            </a:p>
          </p:txBody>
        </p:sp>
        <p:sp>
          <p:nvSpPr>
            <p:cNvPr id="10" name="Rectangle 9">
              <a:extLst>
                <a:ext uri="{FF2B5EF4-FFF2-40B4-BE49-F238E27FC236}">
                  <a16:creationId xmlns:a16="http://schemas.microsoft.com/office/drawing/2014/main" id="{01F92DAA-3AD8-4990-BD81-B8CDB1400D2B}"/>
                </a:ext>
              </a:extLst>
            </p:cNvPr>
            <p:cNvSpPr>
              <a:spLocks noChangeArrowheads="1"/>
            </p:cNvSpPr>
            <p:nvPr/>
          </p:nvSpPr>
          <p:spPr bwMode="auto">
            <a:xfrm>
              <a:off x="3232400" y="4621917"/>
              <a:ext cx="542616" cy="455735"/>
            </a:xfrm>
            <a:prstGeom prst="rect">
              <a:avLst/>
            </a:prstGeom>
            <a:gradFill rotWithShape="1">
              <a:gsLst>
                <a:gs pos="0">
                  <a:srgbClr val="5F5F5F"/>
                </a:gs>
                <a:gs pos="30000">
                  <a:srgbClr val="8B8B8B"/>
                </a:gs>
                <a:gs pos="100000">
                  <a:srgbClr val="D9D9D9"/>
                </a:gs>
              </a:gsLst>
              <a:lin ang="5400000" scaled="1"/>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261707" tIns="41790" rIns="261707" bIns="41790" anchor="ctr"/>
            <a:lstStyle/>
            <a:p>
              <a:pPr algn="ctr" defTabSz="1066800" eaLnBrk="1" fontAlgn="auto" hangingPunct="1">
                <a:lnSpc>
                  <a:spcPct val="90000"/>
                </a:lnSpc>
                <a:spcAft>
                  <a:spcPts val="0"/>
                </a:spcAft>
                <a:defRPr/>
              </a:pPr>
              <a:endParaRPr lang="en-US">
                <a:solidFill>
                  <a:schemeClr val="lt1"/>
                </a:solidFill>
                <a:latin typeface="Whitney Semibold" pitchFamily="50" charset="0"/>
                <a:ea typeface="+mn-ea"/>
              </a:endParaRPr>
            </a:p>
          </p:txBody>
        </p:sp>
        <p:sp>
          <p:nvSpPr>
            <p:cNvPr id="5" name="Rectangle 4">
              <a:extLst>
                <a:ext uri="{FF2B5EF4-FFF2-40B4-BE49-F238E27FC236}">
                  <a16:creationId xmlns:a16="http://schemas.microsoft.com/office/drawing/2014/main" id="{5DED9F62-90D4-4A61-9DDB-88F72697E407}"/>
                </a:ext>
              </a:extLst>
            </p:cNvPr>
            <p:cNvSpPr>
              <a:spLocks noChangeArrowheads="1"/>
            </p:cNvSpPr>
            <p:nvPr/>
          </p:nvSpPr>
          <p:spPr bwMode="auto">
            <a:xfrm>
              <a:off x="1935314" y="2341873"/>
              <a:ext cx="545350" cy="2735779"/>
            </a:xfrm>
            <a:prstGeom prst="rect">
              <a:avLst/>
            </a:prstGeom>
            <a:gradFill rotWithShape="1">
              <a:gsLst>
                <a:gs pos="0">
                  <a:srgbClr val="5F5F5F"/>
                </a:gs>
                <a:gs pos="30000">
                  <a:srgbClr val="8B8B8B"/>
                </a:gs>
                <a:gs pos="100000">
                  <a:srgbClr val="D9D9D9"/>
                </a:gs>
              </a:gsLst>
              <a:lin ang="5400000" scaled="1"/>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261707" tIns="41790" rIns="261707" bIns="41790" anchor="ctr"/>
            <a:lstStyle/>
            <a:p>
              <a:pPr algn="ctr" defTabSz="1066800" eaLnBrk="1" fontAlgn="auto" hangingPunct="1">
                <a:lnSpc>
                  <a:spcPct val="90000"/>
                </a:lnSpc>
                <a:spcAft>
                  <a:spcPts val="0"/>
                </a:spcAft>
                <a:defRPr/>
              </a:pPr>
              <a:endParaRPr lang="en-US">
                <a:solidFill>
                  <a:schemeClr val="dk1">
                    <a:hueOff val="0"/>
                    <a:satOff val="0"/>
                    <a:lumOff val="0"/>
                    <a:alphaOff val="0"/>
                  </a:schemeClr>
                </a:solidFill>
                <a:latin typeface="Whitney Semibold" pitchFamily="50" charset="0"/>
                <a:ea typeface="+mn-ea"/>
              </a:endParaRPr>
            </a:p>
          </p:txBody>
        </p:sp>
        <p:grpSp>
          <p:nvGrpSpPr>
            <p:cNvPr id="39948" name="Group 49">
              <a:extLst>
                <a:ext uri="{FF2B5EF4-FFF2-40B4-BE49-F238E27FC236}">
                  <a16:creationId xmlns:a16="http://schemas.microsoft.com/office/drawing/2014/main" id="{AF3FEC28-626F-4B01-9F05-16FE850F3158}"/>
                </a:ext>
              </a:extLst>
            </p:cNvPr>
            <p:cNvGrpSpPr>
              <a:grpSpLocks/>
            </p:cNvGrpSpPr>
            <p:nvPr/>
          </p:nvGrpSpPr>
          <p:grpSpPr bwMode="auto">
            <a:xfrm>
              <a:off x="2200909" y="2019344"/>
              <a:ext cx="3905174" cy="2717939"/>
              <a:chOff x="2200909" y="2019344"/>
              <a:chExt cx="3905174" cy="2717939"/>
            </a:xfrm>
          </p:grpSpPr>
          <p:cxnSp>
            <p:nvCxnSpPr>
              <p:cNvPr id="16" name="Straight Connector 15">
                <a:extLst>
                  <a:ext uri="{FF2B5EF4-FFF2-40B4-BE49-F238E27FC236}">
                    <a16:creationId xmlns:a16="http://schemas.microsoft.com/office/drawing/2014/main" id="{93096818-8064-4481-9194-8B41E1879905}"/>
                  </a:ext>
                </a:extLst>
              </p:cNvPr>
              <p:cNvCxnSpPr/>
              <p:nvPr/>
            </p:nvCxnSpPr>
            <p:spPr>
              <a:xfrm flipV="1">
                <a:off x="3534461" y="3798035"/>
                <a:ext cx="1287518" cy="780087"/>
              </a:xfrm>
              <a:prstGeom prst="line">
                <a:avLst/>
              </a:prstGeom>
              <a:ln w="57150">
                <a:solidFill>
                  <a:srgbClr val="E5183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56519E6-6B32-4FF2-9A3A-80B9CAEB961C}"/>
                  </a:ext>
                </a:extLst>
              </p:cNvPr>
              <p:cNvCxnSpPr/>
              <p:nvPr/>
            </p:nvCxnSpPr>
            <p:spPr>
              <a:xfrm flipV="1">
                <a:off x="4817879" y="2018890"/>
                <a:ext cx="1288884" cy="1788725"/>
              </a:xfrm>
              <a:prstGeom prst="line">
                <a:avLst/>
              </a:prstGeom>
              <a:ln w="57150">
                <a:solidFill>
                  <a:srgbClr val="E5183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FE73AD-C33D-41CB-B16C-B69F30BBBB6A}"/>
                  </a:ext>
                </a:extLst>
              </p:cNvPr>
              <p:cNvCxnSpPr/>
              <p:nvPr/>
            </p:nvCxnSpPr>
            <p:spPr>
              <a:xfrm flipV="1">
                <a:off x="2200472" y="4578122"/>
                <a:ext cx="1340823" cy="158755"/>
              </a:xfrm>
              <a:prstGeom prst="line">
                <a:avLst/>
              </a:prstGeom>
              <a:ln w="57150">
                <a:solidFill>
                  <a:srgbClr val="E51837"/>
                </a:solidFill>
              </a:ln>
            </p:spPr>
            <p:style>
              <a:lnRef idx="1">
                <a:schemeClr val="accent1"/>
              </a:lnRef>
              <a:fillRef idx="0">
                <a:schemeClr val="accent1"/>
              </a:fillRef>
              <a:effectRef idx="0">
                <a:schemeClr val="accent1"/>
              </a:effectRef>
              <a:fontRef idx="minor">
                <a:schemeClr val="tx1"/>
              </a:fontRef>
            </p:style>
          </p:cxnSp>
          <p:sp>
            <p:nvSpPr>
              <p:cNvPr id="39952" name="TextBox 47">
                <a:extLst>
                  <a:ext uri="{FF2B5EF4-FFF2-40B4-BE49-F238E27FC236}">
                    <a16:creationId xmlns:a16="http://schemas.microsoft.com/office/drawing/2014/main" id="{FAD45113-7B5B-47F0-9246-FE74352988ED}"/>
                  </a:ext>
                </a:extLst>
              </p:cNvPr>
              <p:cNvSpPr txBox="1">
                <a:spLocks noChangeArrowheads="1"/>
              </p:cNvSpPr>
              <p:nvPr/>
            </p:nvSpPr>
            <p:spPr bwMode="auto">
              <a:xfrm>
                <a:off x="3530213" y="4211760"/>
                <a:ext cx="630178" cy="34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a:latin typeface="Arial" panose="020B0604020202020204" pitchFamily="34" charset="0"/>
                  </a:rPr>
                  <a:t>1</a:t>
                </a:r>
              </a:p>
            </p:txBody>
          </p:sp>
        </p:grpSp>
      </p:grpSp>
      <p:sp>
        <p:nvSpPr>
          <p:cNvPr id="39940" name="TextBox 6">
            <a:extLst>
              <a:ext uri="{FF2B5EF4-FFF2-40B4-BE49-F238E27FC236}">
                <a16:creationId xmlns:a16="http://schemas.microsoft.com/office/drawing/2014/main" id="{5A4863FE-F98F-4863-BF9A-16AFCDA39EC7}"/>
              </a:ext>
            </a:extLst>
          </p:cNvPr>
          <p:cNvSpPr txBox="1">
            <a:spLocks noChangeArrowheads="1"/>
          </p:cNvSpPr>
          <p:nvPr/>
        </p:nvSpPr>
        <p:spPr bwMode="auto">
          <a:xfrm>
            <a:off x="7781925" y="5434013"/>
            <a:ext cx="1131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dirty="0" smtClean="0"/>
              <a:t>Percent </a:t>
            </a:r>
            <a:r>
              <a:rPr lang="en-US" altLang="en-US" sz="1800" dirty="0"/>
              <a:t>Use</a:t>
            </a:r>
          </a:p>
        </p:txBody>
      </p:sp>
      <p:sp>
        <p:nvSpPr>
          <p:cNvPr id="13" name="Rectangle 12" descr="key showing that the box represents percent use on the graph">
            <a:extLst>
              <a:ext uri="{FF2B5EF4-FFF2-40B4-BE49-F238E27FC236}">
                <a16:creationId xmlns:a16="http://schemas.microsoft.com/office/drawing/2014/main" id="{5079AD15-7302-47EA-ADE2-ED4C316D27C8}"/>
              </a:ext>
            </a:extLst>
          </p:cNvPr>
          <p:cNvSpPr>
            <a:spLocks noChangeArrowheads="1"/>
          </p:cNvSpPr>
          <p:nvPr/>
        </p:nvSpPr>
        <p:spPr bwMode="auto">
          <a:xfrm>
            <a:off x="7466013" y="5551488"/>
            <a:ext cx="315912" cy="184150"/>
          </a:xfrm>
          <a:prstGeom prst="rect">
            <a:avLst/>
          </a:prstGeom>
          <a:gradFill rotWithShape="1">
            <a:gsLst>
              <a:gs pos="0">
                <a:srgbClr val="5F5F5F"/>
              </a:gs>
              <a:gs pos="30000">
                <a:srgbClr val="8B8B8B"/>
              </a:gs>
              <a:gs pos="100000">
                <a:srgbClr val="D9D9D9"/>
              </a:gs>
            </a:gsLst>
            <a:lin ang="5400000" scaled="1"/>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261707" tIns="41790" rIns="261707" bIns="41790" anchor="ctr"/>
          <a:lstStyle/>
          <a:p>
            <a:pPr algn="ctr" defTabSz="1066800" eaLnBrk="1" fontAlgn="auto" hangingPunct="1">
              <a:lnSpc>
                <a:spcPct val="90000"/>
              </a:lnSpc>
              <a:spcAft>
                <a:spcPts val="0"/>
              </a:spcAft>
              <a:defRPr/>
            </a:pPr>
            <a:endParaRPr lang="en-US">
              <a:solidFill>
                <a:schemeClr val="dk1">
                  <a:hueOff val="0"/>
                  <a:satOff val="0"/>
                  <a:lumOff val="0"/>
                  <a:alphaOff val="0"/>
                </a:schemeClr>
              </a:solidFill>
              <a:latin typeface="Whitney Semibold" pitchFamily="50" charset="0"/>
              <a:ea typeface="+mn-ea"/>
            </a:endParaRPr>
          </a:p>
        </p:txBody>
      </p:sp>
      <p:sp>
        <p:nvSpPr>
          <p:cNvPr id="39939" name="Rectangle 3">
            <a:extLst>
              <a:ext uri="{FF2B5EF4-FFF2-40B4-BE49-F238E27FC236}">
                <a16:creationId xmlns:a16="http://schemas.microsoft.com/office/drawing/2014/main" id="{8352E2FC-DE91-44BE-BF91-6E6AFE954200}"/>
              </a:ext>
            </a:extLst>
          </p:cNvPr>
          <p:cNvSpPr>
            <a:spLocks noChangeArrowheads="1"/>
          </p:cNvSpPr>
          <p:nvPr/>
        </p:nvSpPr>
        <p:spPr bwMode="auto">
          <a:xfrm>
            <a:off x="457200" y="6462713"/>
            <a:ext cx="804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sv-SE" altLang="en-US" sz="1800" dirty="0"/>
              <a:t>Dunn KM, et al. Ann Intern Med. 2010 </a:t>
            </a:r>
            <a:endParaRPr lang="en-US" altLang="en-US" sz="1800" dirty="0"/>
          </a:p>
        </p:txBody>
      </p:sp>
    </p:spTree>
    <p:extLst>
      <p:ext uri="{BB962C8B-B14F-4D97-AF65-F5344CB8AC3E}">
        <p14:creationId xmlns:p14="http://schemas.microsoft.com/office/powerpoint/2010/main" val="293683593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Overdose Risks</a:t>
            </a:r>
            <a:endParaRPr lang="en-US" dirty="0"/>
          </a:p>
        </p:txBody>
      </p:sp>
      <p:sp>
        <p:nvSpPr>
          <p:cNvPr id="39942" name="Rectangle 2">
            <a:extLst>
              <a:ext uri="{FF2B5EF4-FFF2-40B4-BE49-F238E27FC236}">
                <a16:creationId xmlns:a16="http://schemas.microsoft.com/office/drawing/2014/main" id="{ABC9347C-AE4C-4F42-AB49-AA69DDFE2D2A}"/>
              </a:ext>
            </a:extLst>
          </p:cNvPr>
          <p:cNvSpPr>
            <a:spLocks noChangeArrowheads="1"/>
          </p:cNvSpPr>
          <p:nvPr/>
        </p:nvSpPr>
        <p:spPr bwMode="auto">
          <a:xfrm>
            <a:off x="0" y="0"/>
            <a:ext cx="9144000" cy="9906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5400" b="1" dirty="0">
                <a:solidFill>
                  <a:schemeClr val="bg1"/>
                </a:solidFill>
              </a:rPr>
              <a:t>Overdose Risks</a:t>
            </a:r>
          </a:p>
        </p:txBody>
      </p:sp>
      <p:sp>
        <p:nvSpPr>
          <p:cNvPr id="17" name="TextBox 16">
            <a:extLst>
              <a:ext uri="{FF2B5EF4-FFF2-40B4-BE49-F238E27FC236}">
                <a16:creationId xmlns:a16="http://schemas.microsoft.com/office/drawing/2014/main" id="{1CCF6444-ECCB-4C02-874F-8DD337B1661E}"/>
              </a:ext>
            </a:extLst>
          </p:cNvPr>
          <p:cNvSpPr txBox="1"/>
          <p:nvPr/>
        </p:nvSpPr>
        <p:spPr>
          <a:xfrm>
            <a:off x="1143000" y="6182380"/>
            <a:ext cx="7162800" cy="523220"/>
          </a:xfrm>
          <a:prstGeom prst="rect">
            <a:avLst/>
          </a:prstGeom>
          <a:noFill/>
        </p:spPr>
        <p:txBody>
          <a:bodyPr wrap="square" rtlCol="0">
            <a:spAutoFit/>
          </a:bodyPr>
          <a:lstStyle/>
          <a:p>
            <a:r>
              <a:rPr lang="en-US" sz="1400" dirty="0"/>
              <a:t>Volkow, N. D., &amp; McLellan, A. T. (2016). Opioid abuse in chronic pain—misconceptions and mitigation strategies. </a:t>
            </a:r>
            <a:r>
              <a:rPr lang="en-US" sz="1400" i="1" dirty="0"/>
              <a:t>New England Journal of Medicine</a:t>
            </a:r>
            <a:r>
              <a:rPr lang="en-US" sz="1400" dirty="0"/>
              <a:t>, </a:t>
            </a:r>
            <a:r>
              <a:rPr lang="en-US" sz="1400" i="1" dirty="0"/>
              <a:t>374</a:t>
            </a:r>
            <a:r>
              <a:rPr lang="en-US" sz="1400" dirty="0"/>
              <a:t>(13), 1253-1263.</a:t>
            </a:r>
          </a:p>
        </p:txBody>
      </p:sp>
      <p:pic>
        <p:nvPicPr>
          <p:cNvPr id="2" name="Picture 1" descr="Table 3: Factors Associated with the Risk of Opioid Overdose or Addiction.&#10;&#10;Table compares factor and risk, and is grouped into medication related or patient related.&#10;&#10;Medication related:&#10;Line 1: Daily dose &gt;100MME = Overdose, addiction&#10;Line 2: Long-acting or extended release formulation (e.g., methadone, fentanyl patch) = overdose&#10;Line 3: combination of opioids with benzodiazepines = overdose&#10;Line 4: Long-term opioid use (&gt;3months) = overdose, addiction&#10;Line 5: period shortly after initiation of long-acting or extended-release formulation (&lt;2weeks) = overdose&#10;&#10;Patient-related:&#10;Line 1: Age &gt;65yr = overdose&#10;Line 2: Sleep-disordered breathing = overdose&#10;Line 3: Renal or hepatic impairment = overdose&#10;Line 4: Depression = overdose, addiction&#10;Line 5: Substance-use disorder (including alcohol) = overdose, addiction&#10;Line 6: History of overdose = overdose&#10;Line 7: Adolescence = addiction">
            <a:extLst>
              <a:ext uri="{FF2B5EF4-FFF2-40B4-BE49-F238E27FC236}">
                <a16:creationId xmlns:a16="http://schemas.microsoft.com/office/drawing/2014/main" id="{958FF4FE-9BB3-4ED5-95C9-39CBD3E0A2A4}"/>
              </a:ext>
            </a:extLst>
          </p:cNvPr>
          <p:cNvPicPr>
            <a:picLocks noChangeAspect="1"/>
          </p:cNvPicPr>
          <p:nvPr/>
        </p:nvPicPr>
        <p:blipFill rotWithShape="1">
          <a:blip r:embed="rId3"/>
          <a:srcRect l="48333" t="21852" r="18333" b="23333"/>
          <a:stretch/>
        </p:blipFill>
        <p:spPr>
          <a:xfrm>
            <a:off x="1905000" y="990600"/>
            <a:ext cx="5562600" cy="5145405"/>
          </a:xfrm>
          <a:prstGeom prst="rect">
            <a:avLst/>
          </a:prstGeom>
        </p:spPr>
      </p:pic>
    </p:spTree>
    <p:extLst>
      <p:ext uri="{BB962C8B-B14F-4D97-AF65-F5344CB8AC3E}">
        <p14:creationId xmlns:p14="http://schemas.microsoft.com/office/powerpoint/2010/main" val="154535054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D4AB74B-0830-48DB-A3DF-9F1F3E7C858F}"/>
              </a:ext>
            </a:extLst>
          </p:cNvPr>
          <p:cNvSpPr>
            <a:spLocks noGrp="1" noChangeArrowheads="1"/>
          </p:cNvSpPr>
          <p:nvPr>
            <p:ph type="title"/>
          </p:nvPr>
        </p:nvSpPr>
        <p:spPr>
          <a:xfrm>
            <a:off x="0" y="0"/>
            <a:ext cx="9144000" cy="1143000"/>
          </a:xfrm>
        </p:spPr>
        <p:txBody>
          <a:bodyPr/>
          <a:lstStyle/>
          <a:p>
            <a:r>
              <a:rPr lang="en-US" altLang="en-US" b="1">
                <a:solidFill>
                  <a:schemeClr val="bg1"/>
                </a:solidFill>
              </a:rPr>
              <a:t>Issues Preventing Opioid Prescribing</a:t>
            </a:r>
            <a:r>
              <a:rPr lang="en-US" altLang="en-US" sz="4000">
                <a:solidFill>
                  <a:schemeClr val="bg1"/>
                </a:solidFill>
              </a:rPr>
              <a:t/>
            </a:r>
            <a:br>
              <a:rPr lang="en-US" altLang="en-US" sz="4000">
                <a:solidFill>
                  <a:schemeClr val="bg1"/>
                </a:solidFill>
              </a:rPr>
            </a:br>
            <a:r>
              <a:rPr lang="en-US" altLang="en-US" sz="2800">
                <a:solidFill>
                  <a:schemeClr val="bg1"/>
                </a:solidFill>
              </a:rPr>
              <a:t>n=111</a:t>
            </a:r>
          </a:p>
        </p:txBody>
      </p:sp>
      <p:graphicFrame>
        <p:nvGraphicFramePr>
          <p:cNvPr id="1028158" name="Group 62" descr="Line 1: Potential for patients to become addicted = 89%&#10;Line 2: Potential for patients to sell or divert = 75%&#10;Line 3: Opioid side effects = 53%&#10;Line 4: Regulatory / law enforcement monitoring = 40%&#10;Line 5: Hassle and time required to track/refill = 28%">
            <a:extLst>
              <a:ext uri="{FF2B5EF4-FFF2-40B4-BE49-F238E27FC236}">
                <a16:creationId xmlns:a16="http://schemas.microsoft.com/office/drawing/2014/main" id="{F18ACB69-6949-4BDC-8DE8-A054F0859595}"/>
              </a:ext>
            </a:extLst>
          </p:cNvPr>
          <p:cNvGraphicFramePr>
            <a:graphicFrameLocks noGrp="1"/>
          </p:cNvGraphicFramePr>
          <p:nvPr>
            <p:extLst>
              <p:ext uri="{D42A27DB-BD31-4B8C-83A1-F6EECF244321}">
                <p14:modId xmlns:p14="http://schemas.microsoft.com/office/powerpoint/2010/main" val="3297126805"/>
              </p:ext>
            </p:extLst>
          </p:nvPr>
        </p:nvGraphicFramePr>
        <p:xfrm>
          <a:off x="228600" y="1524000"/>
          <a:ext cx="8686800" cy="4486275"/>
        </p:xfrm>
        <a:graphic>
          <a:graphicData uri="http://schemas.openxmlformats.org/drawingml/2006/table">
            <a:tbl>
              <a:tblPr firstRow="1"/>
              <a:tblGrid>
                <a:gridCol w="7154863">
                  <a:extLst>
                    <a:ext uri="{9D8B030D-6E8A-4147-A177-3AD203B41FA5}">
                      <a16:colId xmlns:a16="http://schemas.microsoft.com/office/drawing/2014/main" val="1124756457"/>
                    </a:ext>
                  </a:extLst>
                </a:gridCol>
                <a:gridCol w="1531937">
                  <a:extLst>
                    <a:ext uri="{9D8B030D-6E8A-4147-A177-3AD203B41FA5}">
                      <a16:colId xmlns:a16="http://schemas.microsoft.com/office/drawing/2014/main" val="2611119511"/>
                    </a:ext>
                  </a:extLst>
                </a:gridCol>
              </a:tblGrid>
              <a:tr h="904875">
                <a:tc>
                  <a:txBody>
                    <a:bodyPr/>
                    <a:lstStyle>
                      <a:lvl1pPr>
                        <a:spcBef>
                          <a:spcPct val="20000"/>
                        </a:spcBef>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Potential for patients to become addicted</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horzOverflow="overflow">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8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89%</a:t>
                      </a:r>
                    </a:p>
                  </a:txBody>
                  <a:tcPr horzOverflow="overflow">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87982397"/>
                  </a:ext>
                </a:extLst>
              </a:tr>
              <a:tr h="908050">
                <a:tc>
                  <a:txBody>
                    <a:bodyPr/>
                    <a:lstStyle>
                      <a:lvl1pPr>
                        <a:spcBef>
                          <a:spcPct val="20000"/>
                        </a:spcBef>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Potential for patients to sell or divert</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horzOverflow="overflow">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8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75%</a:t>
                      </a:r>
                    </a:p>
                  </a:txBody>
                  <a:tcPr horzOverflow="overflow">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61633062"/>
                  </a:ext>
                </a:extLst>
              </a:tr>
              <a:tr h="901700">
                <a:tc>
                  <a:txBody>
                    <a:bodyPr/>
                    <a:lstStyle>
                      <a:lvl1pPr>
                        <a:spcBef>
                          <a:spcPct val="20000"/>
                        </a:spcBef>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8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Opioid side effects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8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horzOverflow="overflow">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8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53%</a:t>
                      </a:r>
                    </a:p>
                  </a:txBody>
                  <a:tcPr horzOverflow="overflow">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86893561"/>
                  </a:ext>
                </a:extLst>
              </a:tr>
              <a:tr h="866775">
                <a:tc>
                  <a:txBody>
                    <a:bodyPr/>
                    <a:lstStyle>
                      <a:lvl1pPr>
                        <a:spcBef>
                          <a:spcPct val="20000"/>
                        </a:spcBef>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8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Regulatory/law enforcement monitoring</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8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horzOverflow="overflow">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8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40%</a:t>
                      </a:r>
                    </a:p>
                  </a:txBody>
                  <a:tcPr horzOverflow="overflow">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6288829"/>
                  </a:ext>
                </a:extLst>
              </a:tr>
              <a:tr h="904875">
                <a:tc>
                  <a:txBody>
                    <a:bodyPr/>
                    <a:lstStyle>
                      <a:lvl1pPr>
                        <a:spcBef>
                          <a:spcPct val="20000"/>
                        </a:spcBef>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Hassle and time required to track/refill</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horzOverflow="overflow">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28%</a:t>
                      </a:r>
                    </a:p>
                  </a:txBody>
                  <a:tcPr horzOverflow="overflow">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81878928"/>
                  </a:ext>
                </a:extLst>
              </a:tr>
            </a:tbl>
          </a:graphicData>
        </a:graphic>
      </p:graphicFrame>
      <p:sp>
        <p:nvSpPr>
          <p:cNvPr id="20483" name="Text Box 3">
            <a:extLst>
              <a:ext uri="{FF2B5EF4-FFF2-40B4-BE49-F238E27FC236}">
                <a16:creationId xmlns:a16="http://schemas.microsoft.com/office/drawing/2014/main" id="{9DAE5B17-DE0E-4E5F-BE72-40A5FB6DBA48}"/>
              </a:ext>
            </a:extLst>
          </p:cNvPr>
          <p:cNvSpPr txBox="1">
            <a:spLocks noChangeArrowheads="1"/>
          </p:cNvSpPr>
          <p:nvPr/>
        </p:nvSpPr>
        <p:spPr bwMode="auto">
          <a:xfrm>
            <a:off x="441325" y="6384925"/>
            <a:ext cx="3155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Arial Narrow" panose="020B0606020202030204" pitchFamily="34" charset="0"/>
                <a:ea typeface="ＭＳ Ｐゴシック" panose="020B0600070205080204" pitchFamily="34" charset="-128"/>
                <a:cs typeface="+mn-cs"/>
              </a:rPr>
              <a:t>Upshur CC et al. J Gen Intern Med 2006</a:t>
            </a:r>
          </a:p>
        </p:txBody>
      </p:sp>
    </p:spTree>
    <p:extLst>
      <p:ext uri="{BB962C8B-B14F-4D97-AF65-F5344CB8AC3E}">
        <p14:creationId xmlns:p14="http://schemas.microsoft.com/office/powerpoint/2010/main" val="3525203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33400"/>
            <a:ext cx="6347713" cy="1320800"/>
          </a:xfrm>
        </p:spPr>
        <p:txBody>
          <a:bodyPr>
            <a:normAutofit/>
          </a:bodyPr>
          <a:lstStyle/>
          <a:p>
            <a:pPr algn="ctr"/>
            <a:r>
              <a:rPr lang="en-US" sz="4000" dirty="0" smtClean="0"/>
              <a:t>Presenters</a:t>
            </a:r>
            <a:endParaRPr lang="en-US" sz="4000" dirty="0"/>
          </a:p>
        </p:txBody>
      </p:sp>
      <p:sp>
        <p:nvSpPr>
          <p:cNvPr id="3" name="Content Placeholder 2"/>
          <p:cNvSpPr>
            <a:spLocks noGrp="1"/>
          </p:cNvSpPr>
          <p:nvPr>
            <p:ph idx="1"/>
          </p:nvPr>
        </p:nvSpPr>
        <p:spPr>
          <a:xfrm>
            <a:off x="609599" y="1752600"/>
            <a:ext cx="6347714" cy="3880773"/>
          </a:xfrm>
        </p:spPr>
        <p:txBody>
          <a:bodyPr/>
          <a:lstStyle/>
          <a:p>
            <a:r>
              <a:rPr lang="en-US" dirty="0" smtClean="0"/>
              <a:t>September 18</a:t>
            </a:r>
            <a:r>
              <a:rPr lang="en-US" baseline="30000" dirty="0" smtClean="0"/>
              <a:t>th</a:t>
            </a:r>
            <a:r>
              <a:rPr lang="en-US" dirty="0" smtClean="0"/>
              <a:t>, Oakland &amp; October 10</a:t>
            </a:r>
            <a:r>
              <a:rPr lang="en-US" baseline="30000" dirty="0" smtClean="0"/>
              <a:t>th</a:t>
            </a:r>
            <a:r>
              <a:rPr lang="en-US" dirty="0" smtClean="0"/>
              <a:t>, Clovis </a:t>
            </a:r>
          </a:p>
          <a:p>
            <a:pPr lvl="1"/>
            <a:r>
              <a:rPr lang="en-US" b="1" i="1" dirty="0" smtClean="0"/>
              <a:t>Brian Hurley, MD, MBA, DFASAM</a:t>
            </a:r>
            <a:r>
              <a:rPr lang="en-US" dirty="0" smtClean="0"/>
              <a:t> Addiction Psychiatrist at LA County Department of Mental Health &amp; Assistant Professor of Addiction Medicine at UCLA</a:t>
            </a:r>
          </a:p>
          <a:p>
            <a:r>
              <a:rPr lang="en-US" dirty="0" smtClean="0"/>
              <a:t>September 26</a:t>
            </a:r>
            <a:r>
              <a:rPr lang="en-US" baseline="30000" dirty="0" smtClean="0"/>
              <a:t>th</a:t>
            </a:r>
            <a:r>
              <a:rPr lang="en-US" dirty="0" smtClean="0"/>
              <a:t>, San Bernardino</a:t>
            </a:r>
          </a:p>
          <a:p>
            <a:pPr lvl="1"/>
            <a:r>
              <a:rPr lang="en-US" b="1" i="1" dirty="0" smtClean="0"/>
              <a:t>Rebecca </a:t>
            </a:r>
            <a:r>
              <a:rPr lang="en-US" b="1" i="1" dirty="0" err="1" smtClean="0"/>
              <a:t>Trotzky</a:t>
            </a:r>
            <a:r>
              <a:rPr lang="en-US" b="1" i="1" dirty="0" smtClean="0"/>
              <a:t>, MD </a:t>
            </a:r>
            <a:r>
              <a:rPr lang="en-US" dirty="0" smtClean="0"/>
              <a:t>Medical Director, Jail Health Services and Urgent Care at LAC+USC &amp; Southern California Regional Coordinator, ED-BRIDGE</a:t>
            </a:r>
            <a:endParaRPr lang="en-US" b="1" i="1" dirty="0"/>
          </a:p>
          <a:p>
            <a:pPr lvl="1"/>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76047284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smtClean="0"/>
              <a:t>Mu Receptor</a:t>
            </a:r>
            <a:endParaRPr lang="en-US" dirty="0"/>
          </a:p>
        </p:txBody>
      </p:sp>
      <p:sp>
        <p:nvSpPr>
          <p:cNvPr id="3" name="Rectangle 3">
            <a:extLst>
              <a:ext uri="{FF2B5EF4-FFF2-40B4-BE49-F238E27FC236}">
                <a16:creationId xmlns:a16="http://schemas.microsoft.com/office/drawing/2014/main" id="{F1F1B4A5-C80B-4C3E-8F84-B9C39E3091D0}"/>
              </a:ext>
            </a:extLst>
          </p:cNvPr>
          <p:cNvSpPr txBox="1">
            <a:spLocks noChangeArrowheads="1"/>
          </p:cNvSpPr>
          <p:nvPr/>
        </p:nvSpPr>
        <p:spPr>
          <a:xfrm>
            <a:off x="191311" y="76200"/>
            <a:ext cx="3161489" cy="4953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a:spcBef>
                <a:spcPct val="40000"/>
              </a:spcBef>
              <a:buFontTx/>
              <a:buNone/>
            </a:pPr>
            <a:r>
              <a:rPr lang="en-US" altLang="en-US" b="1" kern="0" dirty="0"/>
              <a:t>Mu Receptor</a:t>
            </a:r>
          </a:p>
          <a:p>
            <a:pPr marL="225425" indent="-225425">
              <a:spcBef>
                <a:spcPct val="40000"/>
              </a:spcBef>
              <a:buClr>
                <a:schemeClr val="tx2"/>
              </a:buClr>
              <a:buSzPct val="125000"/>
            </a:pPr>
            <a:r>
              <a:rPr lang="en-US" altLang="en-US" sz="2400" kern="0" dirty="0">
                <a:ea typeface="ＭＳ Ｐゴシック" panose="020B0600070205080204" pitchFamily="34" charset="-128"/>
              </a:rPr>
              <a:t>G protein-coupled R </a:t>
            </a:r>
          </a:p>
          <a:p>
            <a:pPr marL="225425" indent="-225425">
              <a:spcBef>
                <a:spcPct val="40000"/>
              </a:spcBef>
              <a:buClr>
                <a:schemeClr val="tx2"/>
              </a:buClr>
              <a:buSzPct val="125000"/>
            </a:pPr>
            <a:r>
              <a:rPr lang="en-US" altLang="en-US" sz="2400" kern="0" dirty="0">
                <a:ea typeface="ＭＳ Ｐゴシック" panose="020B0600070205080204" pitchFamily="34" charset="-128"/>
              </a:rPr>
              <a:t>&gt;100 polymorphisms in MOR gene</a:t>
            </a:r>
          </a:p>
          <a:p>
            <a:pPr marL="225425" indent="-225425">
              <a:spcBef>
                <a:spcPct val="40000"/>
              </a:spcBef>
              <a:buClr>
                <a:schemeClr val="tx2"/>
              </a:buClr>
              <a:buSzPct val="125000"/>
            </a:pPr>
            <a:r>
              <a:rPr lang="en-US" altLang="en-US" sz="2400" kern="0" dirty="0"/>
              <a:t>N</a:t>
            </a:r>
            <a:r>
              <a:rPr lang="en-US" altLang="en-US" sz="2400" kern="0" dirty="0">
                <a:ea typeface="ＭＳ Ｐゴシック" panose="020B0600070205080204" pitchFamily="34" charset="-128"/>
              </a:rPr>
              <a:t>ot all respond to an opioid in same way</a:t>
            </a:r>
          </a:p>
          <a:p>
            <a:pPr marL="225425" indent="-225425">
              <a:spcBef>
                <a:spcPct val="40000"/>
              </a:spcBef>
              <a:buClr>
                <a:schemeClr val="tx2"/>
              </a:buClr>
              <a:buSzPct val="125000"/>
            </a:pPr>
            <a:r>
              <a:rPr lang="en-US" altLang="en-US" sz="2400" kern="0" dirty="0">
                <a:ea typeface="ＭＳ Ｐゴシック" panose="020B0600070205080204" pitchFamily="34" charset="-128"/>
              </a:rPr>
              <a:t>Not all pain responds to an opioid in the same way</a:t>
            </a:r>
          </a:p>
          <a:p>
            <a:pPr marL="225425" indent="-225425">
              <a:spcBef>
                <a:spcPct val="40000"/>
              </a:spcBef>
              <a:buClr>
                <a:schemeClr val="tx2"/>
              </a:buClr>
              <a:buSzPct val="125000"/>
            </a:pPr>
            <a:r>
              <a:rPr lang="en-US" altLang="en-US" sz="2400" kern="0" dirty="0">
                <a:ea typeface="ＭＳ Ｐゴシック" panose="020B0600070205080204" pitchFamily="34" charset="-128"/>
              </a:rPr>
              <a:t>Incomplete cross-tolerance between opioids</a:t>
            </a:r>
          </a:p>
        </p:txBody>
      </p:sp>
      <p:sp>
        <p:nvSpPr>
          <p:cNvPr id="4" name="TextBox 3">
            <a:extLst>
              <a:ext uri="{FF2B5EF4-FFF2-40B4-BE49-F238E27FC236}">
                <a16:creationId xmlns:a16="http://schemas.microsoft.com/office/drawing/2014/main" id="{A59AB102-529C-4450-BA3A-1999D82D8575}"/>
              </a:ext>
            </a:extLst>
          </p:cNvPr>
          <p:cNvSpPr txBox="1"/>
          <p:nvPr/>
        </p:nvSpPr>
        <p:spPr>
          <a:xfrm>
            <a:off x="152400" y="5562600"/>
            <a:ext cx="2976945" cy="1169551"/>
          </a:xfrm>
          <a:prstGeom prst="rect">
            <a:avLst/>
          </a:prstGeom>
          <a:noFill/>
        </p:spPr>
        <p:txBody>
          <a:bodyPr wrap="square" rtlCol="0">
            <a:spAutoFit/>
          </a:bodyPr>
          <a:lstStyle/>
          <a:p>
            <a:r>
              <a:rPr lang="en-US" sz="1400" dirty="0"/>
              <a:t>Volkow, N. D., &amp; McLellan, A. T. (2016). Opioid abuse in chronic pain—misconceptions and mitigation strategies. </a:t>
            </a:r>
            <a:r>
              <a:rPr lang="en-US" sz="1400" i="1" dirty="0"/>
              <a:t>New England Journal of Medicine</a:t>
            </a:r>
            <a:r>
              <a:rPr lang="en-US" sz="1400" dirty="0"/>
              <a:t>, </a:t>
            </a:r>
            <a:r>
              <a:rPr lang="en-US" sz="1400" i="1" dirty="0"/>
              <a:t>374</a:t>
            </a:r>
            <a:r>
              <a:rPr lang="en-US" sz="1400" dirty="0"/>
              <a:t>(13), 1253-1263.</a:t>
            </a:r>
          </a:p>
        </p:txBody>
      </p:sp>
      <p:pic>
        <p:nvPicPr>
          <p:cNvPr id="2" name="Picture 1" descr="Anatomical picture of female body with pop out diagrams of the brain and brain stem, spinal cord, peripheral terminal in left arm and small intestine. ">
            <a:extLst>
              <a:ext uri="{FF2B5EF4-FFF2-40B4-BE49-F238E27FC236}">
                <a16:creationId xmlns:a16="http://schemas.microsoft.com/office/drawing/2014/main" id="{4C82875F-FA5C-45FF-A92F-AA2BC232DEDF}"/>
              </a:ext>
            </a:extLst>
          </p:cNvPr>
          <p:cNvPicPr>
            <a:picLocks noChangeAspect="1"/>
          </p:cNvPicPr>
          <p:nvPr/>
        </p:nvPicPr>
        <p:blipFill rotWithShape="1">
          <a:blip r:embed="rId3"/>
          <a:srcRect l="32500" t="18732" r="34166" b="14444"/>
          <a:stretch/>
        </p:blipFill>
        <p:spPr>
          <a:xfrm>
            <a:off x="3205545" y="76200"/>
            <a:ext cx="5946561" cy="6705599"/>
          </a:xfrm>
          <a:prstGeom prst="rect">
            <a:avLst/>
          </a:prstGeom>
        </p:spPr>
      </p:pic>
    </p:spTree>
    <p:extLst>
      <p:ext uri="{BB962C8B-B14F-4D97-AF65-F5344CB8AC3E}">
        <p14:creationId xmlns:p14="http://schemas.microsoft.com/office/powerpoint/2010/main" val="1690258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2D5F-F663-44DE-B41C-3DE809FEA1EF}"/>
              </a:ext>
            </a:extLst>
          </p:cNvPr>
          <p:cNvSpPr>
            <a:spLocks noGrp="1"/>
          </p:cNvSpPr>
          <p:nvPr>
            <p:ph type="title"/>
          </p:nvPr>
        </p:nvSpPr>
        <p:spPr/>
        <p:txBody>
          <a:bodyPr/>
          <a:lstStyle/>
          <a:p>
            <a:r>
              <a:rPr lang="en-US" dirty="0"/>
              <a:t>Tolerance</a:t>
            </a:r>
          </a:p>
        </p:txBody>
      </p:sp>
      <p:sp>
        <p:nvSpPr>
          <p:cNvPr id="4" name="Content Placeholder 3">
            <a:extLst>
              <a:ext uri="{FF2B5EF4-FFF2-40B4-BE49-F238E27FC236}">
                <a16:creationId xmlns:a16="http://schemas.microsoft.com/office/drawing/2014/main" id="{E7EEFDDE-194D-4960-85D4-CBBAB5ED7FC7}"/>
              </a:ext>
            </a:extLst>
          </p:cNvPr>
          <p:cNvSpPr>
            <a:spLocks noGrp="1"/>
          </p:cNvSpPr>
          <p:nvPr>
            <p:ph idx="1"/>
          </p:nvPr>
        </p:nvSpPr>
        <p:spPr/>
        <p:txBody>
          <a:bodyPr/>
          <a:lstStyle/>
          <a:p>
            <a:r>
              <a:rPr lang="en-US" dirty="0"/>
              <a:t>Requiring higher doses to obtain:</a:t>
            </a:r>
          </a:p>
          <a:p>
            <a:pPr lvl="1"/>
            <a:r>
              <a:rPr lang="en-US" dirty="0"/>
              <a:t>Analgesia, Euphoria, other desires effects</a:t>
            </a:r>
          </a:p>
          <a:p>
            <a:r>
              <a:rPr lang="en-US" dirty="0"/>
              <a:t>Doses up &gt; 800 MME observed</a:t>
            </a:r>
          </a:p>
          <a:p>
            <a:r>
              <a:rPr lang="en-US" dirty="0"/>
              <a:t>Rate of tolerance depends on the opioid</a:t>
            </a:r>
          </a:p>
          <a:p>
            <a:r>
              <a:rPr lang="en-US" dirty="0"/>
              <a:t>Tolerance to respiratory depression develops slower than tolerance to analgesia and euphoria</a:t>
            </a:r>
          </a:p>
        </p:txBody>
      </p:sp>
    </p:spTree>
    <p:extLst>
      <p:ext uri="{BB962C8B-B14F-4D97-AF65-F5344CB8AC3E}">
        <p14:creationId xmlns:p14="http://schemas.microsoft.com/office/powerpoint/2010/main" val="71659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2D5F-F663-44DE-B41C-3DE809FEA1EF}"/>
              </a:ext>
            </a:extLst>
          </p:cNvPr>
          <p:cNvSpPr>
            <a:spLocks noGrp="1"/>
          </p:cNvSpPr>
          <p:nvPr>
            <p:ph type="title"/>
          </p:nvPr>
        </p:nvSpPr>
        <p:spPr/>
        <p:txBody>
          <a:bodyPr/>
          <a:lstStyle/>
          <a:p>
            <a:r>
              <a:rPr lang="en-US" dirty="0"/>
              <a:t>Withdrawal</a:t>
            </a:r>
          </a:p>
        </p:txBody>
      </p:sp>
      <p:sp>
        <p:nvSpPr>
          <p:cNvPr id="4" name="Content Placeholder 3">
            <a:extLst>
              <a:ext uri="{FF2B5EF4-FFF2-40B4-BE49-F238E27FC236}">
                <a16:creationId xmlns:a16="http://schemas.microsoft.com/office/drawing/2014/main" id="{E7EEFDDE-194D-4960-85D4-CBBAB5ED7FC7}"/>
              </a:ext>
            </a:extLst>
          </p:cNvPr>
          <p:cNvSpPr>
            <a:spLocks noGrp="1"/>
          </p:cNvSpPr>
          <p:nvPr>
            <p:ph idx="1"/>
          </p:nvPr>
        </p:nvSpPr>
        <p:spPr/>
        <p:txBody>
          <a:bodyPr/>
          <a:lstStyle/>
          <a:p>
            <a:r>
              <a:rPr lang="en-US" dirty="0"/>
              <a:t>Symptoms that emerge when opioids are stopped.</a:t>
            </a:r>
          </a:p>
          <a:p>
            <a:pPr lvl="1"/>
            <a:r>
              <a:rPr lang="en-US" dirty="0"/>
              <a:t>piloerection, chills, insomnia, diarrhea, nausea, vomiting, and muscle aches</a:t>
            </a:r>
          </a:p>
          <a:p>
            <a:r>
              <a:rPr lang="en-US" dirty="0"/>
              <a:t>Vary in severity (from not noticeable to quite uncomfortable) and duration (1 to 14 days) on the basis of the type, dose, and duration of opioid prescribed.</a:t>
            </a:r>
          </a:p>
        </p:txBody>
      </p:sp>
    </p:spTree>
    <p:extLst>
      <p:ext uri="{BB962C8B-B14F-4D97-AF65-F5344CB8AC3E}">
        <p14:creationId xmlns:p14="http://schemas.microsoft.com/office/powerpoint/2010/main" val="1556052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2D5F-F663-44DE-B41C-3DE809FEA1EF}"/>
              </a:ext>
            </a:extLst>
          </p:cNvPr>
          <p:cNvSpPr>
            <a:spLocks noGrp="1"/>
          </p:cNvSpPr>
          <p:nvPr>
            <p:ph type="title"/>
          </p:nvPr>
        </p:nvSpPr>
        <p:spPr/>
        <p:txBody>
          <a:bodyPr/>
          <a:lstStyle/>
          <a:p>
            <a:r>
              <a:rPr lang="en-US" dirty="0"/>
              <a:t>Physical Dependence vs. Disordered Use</a:t>
            </a:r>
          </a:p>
        </p:txBody>
      </p:sp>
      <p:sp>
        <p:nvSpPr>
          <p:cNvPr id="6" name="Text Placeholder 5">
            <a:extLst>
              <a:ext uri="{FF2B5EF4-FFF2-40B4-BE49-F238E27FC236}">
                <a16:creationId xmlns:a16="http://schemas.microsoft.com/office/drawing/2014/main" id="{EB102B8C-D400-4B3D-86D7-EA8C823F3A84}"/>
              </a:ext>
            </a:extLst>
          </p:cNvPr>
          <p:cNvSpPr>
            <a:spLocks noGrp="1"/>
          </p:cNvSpPr>
          <p:nvPr>
            <p:ph type="body" idx="1"/>
          </p:nvPr>
        </p:nvSpPr>
        <p:spPr/>
        <p:txBody>
          <a:bodyPr/>
          <a:lstStyle/>
          <a:p>
            <a:r>
              <a:rPr lang="en-US" dirty="0"/>
              <a:t>Physical Dependence</a:t>
            </a:r>
          </a:p>
        </p:txBody>
      </p:sp>
      <p:sp>
        <p:nvSpPr>
          <p:cNvPr id="7" name="Content Placeholder 6">
            <a:extLst>
              <a:ext uri="{FF2B5EF4-FFF2-40B4-BE49-F238E27FC236}">
                <a16:creationId xmlns:a16="http://schemas.microsoft.com/office/drawing/2014/main" id="{D9E61E8B-8551-4313-838F-184F5A29223B}"/>
              </a:ext>
            </a:extLst>
          </p:cNvPr>
          <p:cNvSpPr>
            <a:spLocks noGrp="1"/>
          </p:cNvSpPr>
          <p:nvPr>
            <p:ph sz="half" idx="2"/>
          </p:nvPr>
        </p:nvSpPr>
        <p:spPr/>
        <p:txBody>
          <a:bodyPr/>
          <a:lstStyle/>
          <a:p>
            <a:r>
              <a:rPr lang="en-US" dirty="0"/>
              <a:t>Repeated administration of any opioid inevitably results in the development of tolerance and physical dependence.</a:t>
            </a:r>
          </a:p>
          <a:p>
            <a:r>
              <a:rPr lang="en-US" dirty="0"/>
              <a:t>Results from counter-adaptations in opioid receptors-related intracellular signaling cascades</a:t>
            </a:r>
          </a:p>
          <a:p>
            <a:r>
              <a:rPr lang="en-US" dirty="0"/>
              <a:t>Develops takes days-weeks</a:t>
            </a:r>
          </a:p>
        </p:txBody>
      </p:sp>
      <p:sp>
        <p:nvSpPr>
          <p:cNvPr id="8" name="Text Placeholder 7">
            <a:extLst>
              <a:ext uri="{FF2B5EF4-FFF2-40B4-BE49-F238E27FC236}">
                <a16:creationId xmlns:a16="http://schemas.microsoft.com/office/drawing/2014/main" id="{841A9BBF-9374-4EAA-8283-17F329FB974C}"/>
              </a:ext>
            </a:extLst>
          </p:cNvPr>
          <p:cNvSpPr>
            <a:spLocks noGrp="1"/>
          </p:cNvSpPr>
          <p:nvPr>
            <p:ph type="body" sz="quarter" idx="3"/>
          </p:nvPr>
        </p:nvSpPr>
        <p:spPr/>
        <p:txBody>
          <a:bodyPr/>
          <a:lstStyle/>
          <a:p>
            <a:r>
              <a:rPr lang="en-US" dirty="0"/>
              <a:t>Opioid Use Disorder</a:t>
            </a:r>
          </a:p>
        </p:txBody>
      </p:sp>
      <p:sp>
        <p:nvSpPr>
          <p:cNvPr id="9" name="Content Placeholder 8">
            <a:extLst>
              <a:ext uri="{FF2B5EF4-FFF2-40B4-BE49-F238E27FC236}">
                <a16:creationId xmlns:a16="http://schemas.microsoft.com/office/drawing/2014/main" id="{90DF4410-1BF2-4BBA-854F-DAEA137DDD71}"/>
              </a:ext>
            </a:extLst>
          </p:cNvPr>
          <p:cNvSpPr>
            <a:spLocks noGrp="1"/>
          </p:cNvSpPr>
          <p:nvPr>
            <p:ph sz="quarter" idx="4"/>
          </p:nvPr>
        </p:nvSpPr>
        <p:spPr/>
        <p:txBody>
          <a:bodyPr/>
          <a:lstStyle/>
          <a:p>
            <a:r>
              <a:rPr lang="en-US" dirty="0"/>
              <a:t>Not inevitable, and results in 3%-19% of individuals exposed to chronic opioids.</a:t>
            </a:r>
          </a:p>
          <a:p>
            <a:r>
              <a:rPr lang="en-US" dirty="0"/>
              <a:t>A chronic medical illness that does not resolve when chronic opioid exposure is discontinued. </a:t>
            </a:r>
          </a:p>
          <a:p>
            <a:r>
              <a:rPr lang="en-US" dirty="0"/>
              <a:t>Neuro-molecular processes are different than that for tolerance.</a:t>
            </a:r>
          </a:p>
          <a:p>
            <a:r>
              <a:rPr lang="en-US" dirty="0"/>
              <a:t>Typically takes months </a:t>
            </a:r>
          </a:p>
        </p:txBody>
      </p:sp>
    </p:spTree>
    <p:extLst>
      <p:ext uri="{BB962C8B-B14F-4D97-AF65-F5344CB8AC3E}">
        <p14:creationId xmlns:p14="http://schemas.microsoft.com/office/powerpoint/2010/main" val="603938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a:latin typeface="+mn-lt"/>
              </a:rPr>
              <a:t>Opioid Use Disorder</a:t>
            </a:r>
          </a:p>
        </p:txBody>
      </p:sp>
      <p:sp>
        <p:nvSpPr>
          <p:cNvPr id="4" name="Text Placeholder 3"/>
          <p:cNvSpPr>
            <a:spLocks noGrp="1"/>
          </p:cNvSpPr>
          <p:nvPr>
            <p:ph type="body" idx="1"/>
          </p:nvPr>
        </p:nvSpPr>
        <p:spPr>
          <a:xfrm>
            <a:off x="629841" y="1440767"/>
            <a:ext cx="7886699" cy="1073832"/>
          </a:xfrm>
        </p:spPr>
        <p:txBody>
          <a:bodyPr>
            <a:normAutofit fontScale="62500" lnSpcReduction="20000"/>
          </a:bodyPr>
          <a:lstStyle/>
          <a:p>
            <a:r>
              <a:rPr lang="en-US" sz="4300" dirty="0"/>
              <a:t>Addiction in DSM-5:</a:t>
            </a:r>
          </a:p>
          <a:p>
            <a:r>
              <a:rPr lang="en-US" sz="3600" b="0" dirty="0"/>
              <a:t>A maladaptive pattern of substance use manifested by two (or more) of the following in the same 12-month period:</a:t>
            </a:r>
          </a:p>
        </p:txBody>
      </p:sp>
      <p:sp>
        <p:nvSpPr>
          <p:cNvPr id="3" name="Content Placeholder 2"/>
          <p:cNvSpPr>
            <a:spLocks noGrp="1"/>
          </p:cNvSpPr>
          <p:nvPr>
            <p:ph sz="half" idx="2"/>
          </p:nvPr>
        </p:nvSpPr>
        <p:spPr>
          <a:xfrm>
            <a:off x="629842" y="2514600"/>
            <a:ext cx="3868340" cy="3675062"/>
          </a:xfrm>
        </p:spPr>
        <p:txBody>
          <a:bodyPr>
            <a:normAutofit lnSpcReduction="10000"/>
          </a:bodyPr>
          <a:lstStyle/>
          <a:p>
            <a:r>
              <a:rPr lang="en-US" dirty="0"/>
              <a:t>Failure to fulfill major role obligations </a:t>
            </a:r>
          </a:p>
          <a:p>
            <a:r>
              <a:rPr lang="en-US" dirty="0"/>
              <a:t>Use in situations in which it is physically hazardous</a:t>
            </a:r>
          </a:p>
          <a:p>
            <a:r>
              <a:rPr lang="en-US" dirty="0"/>
              <a:t>Continued substance use despite having persistent or recurrent problems</a:t>
            </a:r>
          </a:p>
          <a:p>
            <a:r>
              <a:rPr lang="en-US" dirty="0"/>
              <a:t>Tolerance</a:t>
            </a:r>
          </a:p>
          <a:p>
            <a:r>
              <a:rPr lang="en-US" dirty="0"/>
              <a:t>Withdrawal</a:t>
            </a:r>
          </a:p>
          <a:p>
            <a:pPr marL="342900" lvl="1" indent="0">
              <a:spcBef>
                <a:spcPts val="0"/>
              </a:spcBef>
              <a:buClr>
                <a:srgbClr val="54BABA"/>
              </a:buClr>
              <a:buNone/>
            </a:pPr>
            <a:endParaRPr lang="en-US" dirty="0"/>
          </a:p>
        </p:txBody>
      </p:sp>
      <p:sp>
        <p:nvSpPr>
          <p:cNvPr id="6" name="Content Placeholder 5"/>
          <p:cNvSpPr>
            <a:spLocks noGrp="1"/>
          </p:cNvSpPr>
          <p:nvPr>
            <p:ph sz="quarter" idx="4"/>
          </p:nvPr>
        </p:nvSpPr>
        <p:spPr>
          <a:xfrm>
            <a:off x="4629150" y="2514599"/>
            <a:ext cx="3887391" cy="3675063"/>
          </a:xfrm>
        </p:spPr>
        <p:txBody>
          <a:bodyPr>
            <a:normAutofit fontScale="92500" lnSpcReduction="20000"/>
          </a:bodyPr>
          <a:lstStyle/>
          <a:p>
            <a:r>
              <a:rPr lang="en-US" dirty="0"/>
              <a:t>Substance taken in larger amounts or over more time than intended</a:t>
            </a:r>
          </a:p>
          <a:p>
            <a:r>
              <a:rPr lang="en-US" dirty="0"/>
              <a:t>Unsuccessful efforts to cut down</a:t>
            </a:r>
          </a:p>
          <a:p>
            <a:r>
              <a:rPr lang="en-US" dirty="0"/>
              <a:t>A great deal of time is spent </a:t>
            </a:r>
          </a:p>
          <a:p>
            <a:r>
              <a:rPr lang="en-US" dirty="0"/>
              <a:t>Giving up activities due to substance use</a:t>
            </a:r>
          </a:p>
          <a:p>
            <a:r>
              <a:rPr lang="en-US" dirty="0"/>
              <a:t>Substance use continues despite recurrent problems</a:t>
            </a:r>
          </a:p>
          <a:p>
            <a:r>
              <a:rPr lang="en-US" dirty="0"/>
              <a:t>Craving</a:t>
            </a:r>
          </a:p>
        </p:txBody>
      </p:sp>
      <p:sp>
        <p:nvSpPr>
          <p:cNvPr id="7" name="TextBox 6"/>
          <p:cNvSpPr txBox="1"/>
          <p:nvPr/>
        </p:nvSpPr>
        <p:spPr>
          <a:xfrm>
            <a:off x="304800" y="5867400"/>
            <a:ext cx="8534400" cy="923330"/>
          </a:xfrm>
          <a:prstGeom prst="rect">
            <a:avLst/>
          </a:prstGeom>
          <a:noFill/>
        </p:spPr>
        <p:txBody>
          <a:bodyPr wrap="square" rtlCol="0">
            <a:spAutoFit/>
          </a:bodyPr>
          <a:lstStyle/>
          <a:p>
            <a:r>
              <a:rPr lang="en-US" dirty="0"/>
              <a:t>American Psychiatric Association. (2013). Diagnostic and statistical manual of mental disorders: DSM-5, Section II on Substance-Related and Addictive Disorders. Washington, DC: American Psychiatric Association.</a:t>
            </a:r>
          </a:p>
        </p:txBody>
      </p:sp>
    </p:spTree>
    <p:extLst>
      <p:ext uri="{BB962C8B-B14F-4D97-AF65-F5344CB8AC3E}">
        <p14:creationId xmlns:p14="http://schemas.microsoft.com/office/powerpoint/2010/main" val="4206116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2D5F-F663-44DE-B41C-3DE809FEA1EF}"/>
              </a:ext>
            </a:extLst>
          </p:cNvPr>
          <p:cNvSpPr>
            <a:spLocks noGrp="1"/>
          </p:cNvSpPr>
          <p:nvPr>
            <p:ph type="title"/>
          </p:nvPr>
        </p:nvSpPr>
        <p:spPr/>
        <p:txBody>
          <a:bodyPr/>
          <a:lstStyle/>
          <a:p>
            <a:r>
              <a:rPr lang="en-US" dirty="0"/>
              <a:t>Physical Dependence vs. Disordered </a:t>
            </a:r>
            <a:r>
              <a:rPr lang="en-US" dirty="0" smtClean="0"/>
              <a:t>Use (continued)</a:t>
            </a:r>
            <a:endParaRPr lang="en-US" dirty="0"/>
          </a:p>
        </p:txBody>
      </p:sp>
      <p:sp>
        <p:nvSpPr>
          <p:cNvPr id="6" name="Text Placeholder 5">
            <a:extLst>
              <a:ext uri="{FF2B5EF4-FFF2-40B4-BE49-F238E27FC236}">
                <a16:creationId xmlns:a16="http://schemas.microsoft.com/office/drawing/2014/main" id="{EB102B8C-D400-4B3D-86D7-EA8C823F3A84}"/>
              </a:ext>
            </a:extLst>
          </p:cNvPr>
          <p:cNvSpPr>
            <a:spLocks noGrp="1"/>
          </p:cNvSpPr>
          <p:nvPr>
            <p:ph type="body" idx="1"/>
          </p:nvPr>
        </p:nvSpPr>
        <p:spPr/>
        <p:txBody>
          <a:bodyPr/>
          <a:lstStyle/>
          <a:p>
            <a:r>
              <a:rPr lang="en-US" dirty="0"/>
              <a:t>Physical Dependence</a:t>
            </a:r>
          </a:p>
        </p:txBody>
      </p:sp>
      <p:sp>
        <p:nvSpPr>
          <p:cNvPr id="7" name="Content Placeholder 6">
            <a:extLst>
              <a:ext uri="{FF2B5EF4-FFF2-40B4-BE49-F238E27FC236}">
                <a16:creationId xmlns:a16="http://schemas.microsoft.com/office/drawing/2014/main" id="{D9E61E8B-8551-4313-838F-184F5A29223B}"/>
              </a:ext>
            </a:extLst>
          </p:cNvPr>
          <p:cNvSpPr>
            <a:spLocks noGrp="1"/>
          </p:cNvSpPr>
          <p:nvPr>
            <p:ph sz="half" idx="2"/>
          </p:nvPr>
        </p:nvSpPr>
        <p:spPr>
          <a:xfrm>
            <a:off x="457200" y="2174875"/>
            <a:ext cx="4040188" cy="1635125"/>
          </a:xfrm>
        </p:spPr>
        <p:txBody>
          <a:bodyPr/>
          <a:lstStyle/>
          <a:p>
            <a:r>
              <a:rPr lang="en-US" dirty="0"/>
              <a:t>Reversed within a few days to a few weeks of discontinuing opioid exposure</a:t>
            </a:r>
          </a:p>
        </p:txBody>
      </p:sp>
      <p:sp>
        <p:nvSpPr>
          <p:cNvPr id="8" name="Text Placeholder 7">
            <a:extLst>
              <a:ext uri="{FF2B5EF4-FFF2-40B4-BE49-F238E27FC236}">
                <a16:creationId xmlns:a16="http://schemas.microsoft.com/office/drawing/2014/main" id="{841A9BBF-9374-4EAA-8283-17F329FB974C}"/>
              </a:ext>
            </a:extLst>
          </p:cNvPr>
          <p:cNvSpPr>
            <a:spLocks noGrp="1"/>
          </p:cNvSpPr>
          <p:nvPr>
            <p:ph type="body" sz="quarter" idx="3"/>
          </p:nvPr>
        </p:nvSpPr>
        <p:spPr/>
        <p:txBody>
          <a:bodyPr/>
          <a:lstStyle/>
          <a:p>
            <a:r>
              <a:rPr lang="en-US" dirty="0"/>
              <a:t>Opioid Use Disorder</a:t>
            </a:r>
          </a:p>
        </p:txBody>
      </p:sp>
      <p:sp>
        <p:nvSpPr>
          <p:cNvPr id="9" name="Content Placeholder 8">
            <a:extLst>
              <a:ext uri="{FF2B5EF4-FFF2-40B4-BE49-F238E27FC236}">
                <a16:creationId xmlns:a16="http://schemas.microsoft.com/office/drawing/2014/main" id="{90DF4410-1BF2-4BBA-854F-DAEA137DDD71}"/>
              </a:ext>
            </a:extLst>
          </p:cNvPr>
          <p:cNvSpPr>
            <a:spLocks noGrp="1"/>
          </p:cNvSpPr>
          <p:nvPr>
            <p:ph sz="quarter" idx="4"/>
          </p:nvPr>
        </p:nvSpPr>
        <p:spPr>
          <a:xfrm>
            <a:off x="4645025" y="2174875"/>
            <a:ext cx="4041775" cy="1635125"/>
          </a:xfrm>
        </p:spPr>
        <p:txBody>
          <a:bodyPr/>
          <a:lstStyle/>
          <a:p>
            <a:r>
              <a:rPr lang="en-US" dirty="0"/>
              <a:t>Persist (for months to years in some, lifelong in others) after discontinuing opioid exposure. </a:t>
            </a:r>
          </a:p>
        </p:txBody>
      </p:sp>
      <p:sp>
        <p:nvSpPr>
          <p:cNvPr id="3" name="Rectangle: Rounded Corners 2">
            <a:extLst>
              <a:ext uri="{FF2B5EF4-FFF2-40B4-BE49-F238E27FC236}">
                <a16:creationId xmlns:a16="http://schemas.microsoft.com/office/drawing/2014/main" id="{60B588F1-56B8-4E22-8AD9-78FAEB2BF7F5}"/>
              </a:ext>
            </a:extLst>
          </p:cNvPr>
          <p:cNvSpPr/>
          <p:nvPr/>
        </p:nvSpPr>
        <p:spPr bwMode="auto">
          <a:xfrm>
            <a:off x="457200" y="3962400"/>
            <a:ext cx="8153400" cy="2743200"/>
          </a:xfrm>
          <a:prstGeom prst="roundRect">
            <a:avLst/>
          </a:prstGeom>
          <a:noFill/>
          <a:ln w="5715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charset="0"/>
              </a:rPr>
              <a:t>Clinical Relevance</a:t>
            </a:r>
          </a:p>
          <a:p>
            <a:pPr>
              <a:spcAft>
                <a:spcPts val="1000"/>
              </a:spcAft>
            </a:pPr>
            <a:r>
              <a:rPr lang="en-US" sz="2000" dirty="0"/>
              <a:t>People with opioid use disorder patients are particularly vulnerable to overdosing: their intense drive to take the drug persists, but the tolerance that previously protected them from overdosing is no longer present. </a:t>
            </a:r>
          </a:p>
          <a:p>
            <a:pPr>
              <a:spcAft>
                <a:spcPts val="1000"/>
              </a:spcAft>
            </a:pPr>
            <a:r>
              <a:rPr lang="en-US" sz="2000" dirty="0"/>
              <a:t>Leads to high risk of overdosing among persons with an opioid use disorder after they have been released from prison or from a withdrawal management “detox” program.</a:t>
            </a:r>
            <a:r>
              <a:rPr kumimoji="0" lang="en-US" sz="2000" b="1" i="0" u="none" strike="noStrike" cap="none" normalizeH="0" baseline="0" dirty="0">
                <a:ln>
                  <a:noFill/>
                </a:ln>
                <a:solidFill>
                  <a:schemeClr val="tx1"/>
                </a:solidFill>
                <a:effectLst/>
                <a:latin typeface="Calibri" charset="0"/>
              </a:rPr>
              <a:t> </a:t>
            </a:r>
          </a:p>
        </p:txBody>
      </p:sp>
    </p:spTree>
    <p:extLst>
      <p:ext uri="{BB962C8B-B14F-4D97-AF65-F5344CB8AC3E}">
        <p14:creationId xmlns:p14="http://schemas.microsoft.com/office/powerpoint/2010/main" val="1313902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B48D97-EBD2-416B-80F5-754B6F401C07}"/>
              </a:ext>
            </a:extLst>
          </p:cNvPr>
          <p:cNvSpPr>
            <a:spLocks noGrp="1"/>
          </p:cNvSpPr>
          <p:nvPr>
            <p:ph type="title"/>
          </p:nvPr>
        </p:nvSpPr>
        <p:spPr/>
        <p:txBody>
          <a:bodyPr/>
          <a:lstStyle/>
          <a:p>
            <a:r>
              <a:rPr lang="en-US" dirty="0"/>
              <a:t>Common Misconceptions</a:t>
            </a:r>
          </a:p>
        </p:txBody>
      </p:sp>
      <p:sp>
        <p:nvSpPr>
          <p:cNvPr id="5" name="Content Placeholder 4">
            <a:extLst>
              <a:ext uri="{FF2B5EF4-FFF2-40B4-BE49-F238E27FC236}">
                <a16:creationId xmlns:a16="http://schemas.microsoft.com/office/drawing/2014/main" id="{08602759-5E91-45FB-BA0C-7451BF2968F7}"/>
              </a:ext>
            </a:extLst>
          </p:cNvPr>
          <p:cNvSpPr>
            <a:spLocks noGrp="1"/>
          </p:cNvSpPr>
          <p:nvPr>
            <p:ph idx="1"/>
          </p:nvPr>
        </p:nvSpPr>
        <p:spPr>
          <a:xfrm>
            <a:off x="685800" y="1600200"/>
            <a:ext cx="7772400" cy="4495800"/>
          </a:xfrm>
        </p:spPr>
        <p:txBody>
          <a:bodyPr/>
          <a:lstStyle/>
          <a:p>
            <a:r>
              <a:rPr lang="en-US" sz="2500" dirty="0"/>
              <a:t>Addiction is the same as physical dependence and tolerance. </a:t>
            </a:r>
          </a:p>
          <a:p>
            <a:r>
              <a:rPr lang="en-US" sz="2500" dirty="0"/>
              <a:t>Addiction is simply a set of bad choices. </a:t>
            </a:r>
          </a:p>
          <a:p>
            <a:r>
              <a:rPr lang="en-US" sz="2500" dirty="0"/>
              <a:t>Pain protects patients from addiction to their opioid medications. </a:t>
            </a:r>
          </a:p>
          <a:p>
            <a:r>
              <a:rPr lang="en-US" sz="2500" dirty="0"/>
              <a:t>Only long-term use of certain opioids produces addiction. </a:t>
            </a:r>
          </a:p>
          <a:p>
            <a:r>
              <a:rPr lang="en-US" sz="2500" dirty="0"/>
              <a:t>Only patients with certain characteristics are vulnerable to addiction. </a:t>
            </a:r>
          </a:p>
          <a:p>
            <a:r>
              <a:rPr lang="en-US" sz="2500" dirty="0"/>
              <a:t>Medication-assisted therapies are just substitutes for heroin or opioids. </a:t>
            </a:r>
          </a:p>
        </p:txBody>
      </p:sp>
      <p:sp>
        <p:nvSpPr>
          <p:cNvPr id="6" name="TextBox 5">
            <a:extLst>
              <a:ext uri="{FF2B5EF4-FFF2-40B4-BE49-F238E27FC236}">
                <a16:creationId xmlns:a16="http://schemas.microsoft.com/office/drawing/2014/main" id="{8BAB6E71-9331-4C71-AB25-272DC8962F4D}"/>
              </a:ext>
            </a:extLst>
          </p:cNvPr>
          <p:cNvSpPr txBox="1"/>
          <p:nvPr/>
        </p:nvSpPr>
        <p:spPr>
          <a:xfrm>
            <a:off x="762000" y="6248400"/>
            <a:ext cx="7391400" cy="523220"/>
          </a:xfrm>
          <a:prstGeom prst="rect">
            <a:avLst/>
          </a:prstGeom>
          <a:noFill/>
        </p:spPr>
        <p:txBody>
          <a:bodyPr wrap="square" rtlCol="0">
            <a:spAutoFit/>
          </a:bodyPr>
          <a:lstStyle/>
          <a:p>
            <a:r>
              <a:rPr lang="en-US" sz="1400" dirty="0"/>
              <a:t>Volkow, N. D., &amp; McLellan, A. T. (2016). Opioid abuse in chronic pain—misconceptions and mitigation strategies. </a:t>
            </a:r>
            <a:r>
              <a:rPr lang="en-US" sz="1400" i="1" dirty="0"/>
              <a:t>New England Journal of Medicine</a:t>
            </a:r>
            <a:r>
              <a:rPr lang="en-US" sz="1400" dirty="0"/>
              <a:t>, </a:t>
            </a:r>
            <a:r>
              <a:rPr lang="en-US" sz="1400" i="1" dirty="0"/>
              <a:t>374</a:t>
            </a:r>
            <a:r>
              <a:rPr lang="en-US" sz="1400" dirty="0"/>
              <a:t>(13), 1253-1263.</a:t>
            </a:r>
          </a:p>
        </p:txBody>
      </p:sp>
    </p:spTree>
    <p:extLst>
      <p:ext uri="{BB962C8B-B14F-4D97-AF65-F5344CB8AC3E}">
        <p14:creationId xmlns:p14="http://schemas.microsoft.com/office/powerpoint/2010/main" val="4284276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4222-FE59-4409-9792-47A2C892E847}"/>
              </a:ext>
            </a:extLst>
          </p:cNvPr>
          <p:cNvSpPr>
            <a:spLocks noGrp="1"/>
          </p:cNvSpPr>
          <p:nvPr>
            <p:ph type="title"/>
          </p:nvPr>
        </p:nvSpPr>
        <p:spPr/>
        <p:txBody>
          <a:bodyPr/>
          <a:lstStyle/>
          <a:p>
            <a:r>
              <a:rPr lang="en-US" sz="4200" dirty="0"/>
              <a:t>Prescribing Strategies</a:t>
            </a:r>
          </a:p>
        </p:txBody>
      </p:sp>
      <p:sp>
        <p:nvSpPr>
          <p:cNvPr id="3" name="Content Placeholder 2">
            <a:extLst>
              <a:ext uri="{FF2B5EF4-FFF2-40B4-BE49-F238E27FC236}">
                <a16:creationId xmlns:a16="http://schemas.microsoft.com/office/drawing/2014/main" id="{821C5CE4-054C-40A6-B227-3B6729F2640B}"/>
              </a:ext>
            </a:extLst>
          </p:cNvPr>
          <p:cNvSpPr>
            <a:spLocks noGrp="1"/>
          </p:cNvSpPr>
          <p:nvPr>
            <p:ph idx="1"/>
          </p:nvPr>
        </p:nvSpPr>
        <p:spPr>
          <a:xfrm>
            <a:off x="653374" y="1600200"/>
            <a:ext cx="7772400" cy="4114800"/>
          </a:xfrm>
        </p:spPr>
        <p:txBody>
          <a:bodyPr/>
          <a:lstStyle/>
          <a:p>
            <a:r>
              <a:rPr lang="en-US" dirty="0"/>
              <a:t>Address Risk of Diversion,  Overdose, and Opioid Use Disorder</a:t>
            </a:r>
          </a:p>
          <a:p>
            <a:pPr lvl="1"/>
            <a:r>
              <a:rPr lang="en-US" dirty="0"/>
              <a:t>Use “Universal Precautions” best practices: regular monitoring, urine drug testing, assess for other opioids / relevant substances</a:t>
            </a:r>
          </a:p>
          <a:p>
            <a:pPr lvl="1"/>
            <a:r>
              <a:rPr lang="en-US" dirty="0"/>
              <a:t>Minimize use of opioids and, if opioids used, use the lowest necessary dose</a:t>
            </a:r>
          </a:p>
          <a:p>
            <a:pPr lvl="1"/>
            <a:r>
              <a:rPr lang="en-US" dirty="0"/>
              <a:t>Initiate addiction treatment when needed</a:t>
            </a:r>
          </a:p>
          <a:p>
            <a:pPr lvl="1"/>
            <a:r>
              <a:rPr lang="en-US" b="1" dirty="0"/>
              <a:t>Co-Prescribe Naloxone</a:t>
            </a:r>
          </a:p>
          <a:p>
            <a:pPr lvl="1"/>
            <a:endParaRPr lang="en-US" dirty="0"/>
          </a:p>
          <a:p>
            <a:endParaRPr lang="en-US" dirty="0"/>
          </a:p>
        </p:txBody>
      </p:sp>
    </p:spTree>
    <p:extLst>
      <p:ext uri="{BB962C8B-B14F-4D97-AF65-F5344CB8AC3E}">
        <p14:creationId xmlns:p14="http://schemas.microsoft.com/office/powerpoint/2010/main" val="2311788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DD9FF53-84A6-4270-97FE-A504827372C7}"/>
              </a:ext>
            </a:extLst>
          </p:cNvPr>
          <p:cNvSpPr>
            <a:spLocks noGrp="1" noChangeArrowheads="1"/>
          </p:cNvSpPr>
          <p:nvPr>
            <p:ph type="title"/>
          </p:nvPr>
        </p:nvSpPr>
        <p:spPr>
          <a:xfrm>
            <a:off x="0" y="0"/>
            <a:ext cx="9144000" cy="1143000"/>
          </a:xfrm>
          <a:solidFill>
            <a:schemeClr val="tx2"/>
          </a:solidFill>
        </p:spPr>
        <p:txBody>
          <a:bodyPr/>
          <a:lstStyle/>
          <a:p>
            <a:r>
              <a:rPr lang="en-US" altLang="en-US" sz="4800" b="1" dirty="0">
                <a:solidFill>
                  <a:schemeClr val="bg1"/>
                </a:solidFill>
              </a:rPr>
              <a:t>Is my patient addicted?</a:t>
            </a:r>
          </a:p>
        </p:txBody>
      </p:sp>
      <p:sp>
        <p:nvSpPr>
          <p:cNvPr id="27651" name="Rectangle 3">
            <a:extLst>
              <a:ext uri="{FF2B5EF4-FFF2-40B4-BE49-F238E27FC236}">
                <a16:creationId xmlns:a16="http://schemas.microsoft.com/office/drawing/2014/main" id="{188000BE-BB19-474D-B73A-B5F17A3A3A70}"/>
              </a:ext>
            </a:extLst>
          </p:cNvPr>
          <p:cNvSpPr>
            <a:spLocks noGrp="1" noChangeArrowheads="1"/>
          </p:cNvSpPr>
          <p:nvPr>
            <p:ph type="body" idx="1"/>
          </p:nvPr>
        </p:nvSpPr>
        <p:spPr>
          <a:xfrm>
            <a:off x="304800" y="1524000"/>
            <a:ext cx="8610600" cy="4953000"/>
          </a:xfrm>
        </p:spPr>
        <p:txBody>
          <a:bodyPr/>
          <a:lstStyle/>
          <a:p>
            <a:pPr>
              <a:lnSpc>
                <a:spcPct val="90000"/>
              </a:lnSpc>
            </a:pPr>
            <a:r>
              <a:rPr lang="en-US" altLang="en-US" sz="2800" dirty="0"/>
              <a:t>Physical dependence</a:t>
            </a:r>
          </a:p>
          <a:p>
            <a:pPr lvl="2">
              <a:lnSpc>
                <a:spcPct val="90000"/>
              </a:lnSpc>
            </a:pPr>
            <a:r>
              <a:rPr lang="en-US" altLang="en-US" sz="2000" i="1" dirty="0">
                <a:ea typeface="ＭＳ Ｐゴシック" panose="020B0600070205080204" pitchFamily="34" charset="-128"/>
              </a:rPr>
              <a:t>Biological adaptation</a:t>
            </a:r>
          </a:p>
          <a:p>
            <a:pPr lvl="2">
              <a:lnSpc>
                <a:spcPct val="90000"/>
              </a:lnSpc>
            </a:pPr>
            <a:r>
              <a:rPr lang="en-US" altLang="en-US" sz="2000" dirty="0">
                <a:ea typeface="ＭＳ Ｐゴシック" panose="020B0600070205080204" pitchFamily="34" charset="-128"/>
              </a:rPr>
              <a:t>Signs and symptoms of withdrawal (e.g., pain) if opioid is abruptly stopped </a:t>
            </a:r>
          </a:p>
          <a:p>
            <a:pPr lvl="2">
              <a:lnSpc>
                <a:spcPct val="90000"/>
              </a:lnSpc>
            </a:pPr>
            <a:endParaRPr lang="en-US" altLang="en-US" sz="2000" dirty="0">
              <a:ea typeface="ＭＳ Ｐゴシック" panose="020B0600070205080204" pitchFamily="34" charset="-128"/>
            </a:endParaRPr>
          </a:p>
          <a:p>
            <a:pPr>
              <a:lnSpc>
                <a:spcPct val="90000"/>
              </a:lnSpc>
            </a:pPr>
            <a:r>
              <a:rPr lang="en-US" altLang="en-US" sz="2800" dirty="0"/>
              <a:t>Addiction (3 </a:t>
            </a:r>
            <a:r>
              <a:rPr lang="en-US" altLang="en-US" sz="2800" b="1" dirty="0">
                <a:solidFill>
                  <a:srgbClr val="0000CC"/>
                </a:solidFill>
              </a:rPr>
              <a:t>C’</a:t>
            </a:r>
            <a:r>
              <a:rPr lang="en-US" altLang="en-US" sz="2800" dirty="0"/>
              <a:t>s)</a:t>
            </a:r>
          </a:p>
          <a:p>
            <a:pPr lvl="2">
              <a:lnSpc>
                <a:spcPct val="90000"/>
              </a:lnSpc>
            </a:pPr>
            <a:r>
              <a:rPr lang="en-US" altLang="en-US" sz="2000" i="1" dirty="0">
                <a:ea typeface="ＭＳ Ｐゴシック" panose="020B0600070205080204" pitchFamily="34" charset="-128"/>
              </a:rPr>
              <a:t>Behavioral maladaptation</a:t>
            </a:r>
          </a:p>
          <a:p>
            <a:pPr lvl="2">
              <a:lnSpc>
                <a:spcPct val="90000"/>
              </a:lnSpc>
            </a:pPr>
            <a:r>
              <a:rPr lang="en-US" altLang="en-US" sz="2000" dirty="0">
                <a:ea typeface="ＭＳ Ｐゴシック" panose="020B0600070205080204" pitchFamily="34" charset="-128"/>
              </a:rPr>
              <a:t>Loss of </a:t>
            </a:r>
            <a:r>
              <a:rPr lang="en-US" altLang="en-US" sz="2000" b="1" dirty="0">
                <a:solidFill>
                  <a:srgbClr val="0000CC"/>
                </a:solidFill>
                <a:ea typeface="ＭＳ Ｐゴシック" panose="020B0600070205080204" pitchFamily="34" charset="-128"/>
              </a:rPr>
              <a:t>C</a:t>
            </a:r>
            <a:r>
              <a:rPr lang="en-US" altLang="en-US" sz="2000" dirty="0">
                <a:ea typeface="ＭＳ Ｐゴシック" panose="020B0600070205080204" pitchFamily="34" charset="-128"/>
              </a:rPr>
              <a:t>ontrol</a:t>
            </a:r>
          </a:p>
          <a:p>
            <a:pPr lvl="2">
              <a:lnSpc>
                <a:spcPct val="90000"/>
              </a:lnSpc>
            </a:pPr>
            <a:r>
              <a:rPr lang="en-US" altLang="en-US" sz="2000" b="1" dirty="0">
                <a:solidFill>
                  <a:srgbClr val="0000CC"/>
                </a:solidFill>
                <a:ea typeface="ＭＳ Ｐゴシック" panose="020B0600070205080204" pitchFamily="34" charset="-128"/>
              </a:rPr>
              <a:t>C</a:t>
            </a:r>
            <a:r>
              <a:rPr lang="en-US" altLang="en-US" sz="2000" dirty="0">
                <a:ea typeface="ＭＳ Ｐゴシック" panose="020B0600070205080204" pitchFamily="34" charset="-128"/>
              </a:rPr>
              <a:t>ompulsive use</a:t>
            </a:r>
          </a:p>
          <a:p>
            <a:pPr lvl="2">
              <a:lnSpc>
                <a:spcPct val="90000"/>
              </a:lnSpc>
            </a:pPr>
            <a:r>
              <a:rPr lang="en-US" altLang="en-US" sz="2000" b="1" dirty="0">
                <a:solidFill>
                  <a:srgbClr val="0000CC"/>
                </a:solidFill>
                <a:ea typeface="ＭＳ Ｐゴシック" panose="020B0600070205080204" pitchFamily="34" charset="-128"/>
              </a:rPr>
              <a:t>C</a:t>
            </a:r>
            <a:r>
              <a:rPr lang="en-US" altLang="en-US" sz="2000" dirty="0">
                <a:ea typeface="ＭＳ Ｐゴシック" panose="020B0600070205080204" pitchFamily="34" charset="-128"/>
              </a:rPr>
              <a:t>ontinued use despite harm</a:t>
            </a:r>
          </a:p>
          <a:p>
            <a:pPr lvl="2">
              <a:lnSpc>
                <a:spcPct val="90000"/>
              </a:lnSpc>
            </a:pPr>
            <a:endParaRPr lang="en-US" altLang="en-US" sz="2000" dirty="0">
              <a:ea typeface="ＭＳ Ｐゴシック" panose="020B0600070205080204" pitchFamily="34" charset="-128"/>
            </a:endParaRPr>
          </a:p>
          <a:p>
            <a:pPr>
              <a:lnSpc>
                <a:spcPct val="90000"/>
              </a:lnSpc>
            </a:pPr>
            <a:r>
              <a:rPr lang="en-US" altLang="en-US" sz="2800" dirty="0"/>
              <a:t>Opioid Dependence (DSM 5)</a:t>
            </a:r>
          </a:p>
          <a:p>
            <a:pPr lvl="2">
              <a:lnSpc>
                <a:spcPct val="90000"/>
              </a:lnSpc>
            </a:pPr>
            <a:r>
              <a:rPr lang="en-US" altLang="en-US" sz="2000" i="1" dirty="0">
                <a:ea typeface="ＭＳ Ｐゴシック" panose="020B0600070205080204" pitchFamily="34" charset="-128"/>
              </a:rPr>
              <a:t>Behavioral maladaptation +/- Biological</a:t>
            </a:r>
          </a:p>
        </p:txBody>
      </p:sp>
      <p:sp>
        <p:nvSpPr>
          <p:cNvPr id="27652" name="AutoShape 4" descr="bracket">
            <a:extLst>
              <a:ext uri="{FF2B5EF4-FFF2-40B4-BE49-F238E27FC236}">
                <a16:creationId xmlns:a16="http://schemas.microsoft.com/office/drawing/2014/main" id="{33259F57-E7E6-401F-B6BB-60557FF6AA20}"/>
              </a:ext>
            </a:extLst>
          </p:cNvPr>
          <p:cNvSpPr>
            <a:spLocks/>
          </p:cNvSpPr>
          <p:nvPr/>
        </p:nvSpPr>
        <p:spPr bwMode="auto">
          <a:xfrm>
            <a:off x="4876800" y="3657600"/>
            <a:ext cx="228600" cy="1447800"/>
          </a:xfrm>
          <a:prstGeom prst="rightBrace">
            <a:avLst>
              <a:gd name="adj1" fmla="val 52778"/>
              <a:gd name="adj2" fmla="val 50000"/>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endParaRPr lang="en-US" altLang="en-US"/>
          </a:p>
        </p:txBody>
      </p:sp>
      <p:sp>
        <p:nvSpPr>
          <p:cNvPr id="27653" name="Text Box 5">
            <a:extLst>
              <a:ext uri="{FF2B5EF4-FFF2-40B4-BE49-F238E27FC236}">
                <a16:creationId xmlns:a16="http://schemas.microsoft.com/office/drawing/2014/main" id="{91BC27E2-D6AC-493E-ACCC-D9AC1DF8F6A0}"/>
              </a:ext>
            </a:extLst>
          </p:cNvPr>
          <p:cNvSpPr txBox="1">
            <a:spLocks noChangeArrowheads="1"/>
          </p:cNvSpPr>
          <p:nvPr/>
        </p:nvSpPr>
        <p:spPr bwMode="auto">
          <a:xfrm>
            <a:off x="5257800" y="3973513"/>
            <a:ext cx="2835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b="1">
                <a:solidFill>
                  <a:srgbClr val="990033"/>
                </a:solidFill>
              </a:rPr>
              <a:t>Aberrant Medication</a:t>
            </a:r>
          </a:p>
          <a:p>
            <a:r>
              <a:rPr lang="en-US" altLang="en-US" b="1">
                <a:solidFill>
                  <a:srgbClr val="990033"/>
                </a:solidFill>
              </a:rPr>
              <a:t>Taking Behaviors</a:t>
            </a:r>
          </a:p>
          <a:p>
            <a:r>
              <a:rPr lang="en-US" altLang="en-US" i="1">
                <a:solidFill>
                  <a:srgbClr val="990033"/>
                </a:solidFill>
              </a:rPr>
              <a:t>(Pattern &amp; Severity)</a:t>
            </a:r>
          </a:p>
        </p:txBody>
      </p:sp>
      <p:sp>
        <p:nvSpPr>
          <p:cNvPr id="6" name="TextBox 5">
            <a:extLst>
              <a:ext uri="{FF2B5EF4-FFF2-40B4-BE49-F238E27FC236}">
                <a16:creationId xmlns:a16="http://schemas.microsoft.com/office/drawing/2014/main" id="{16928889-695E-42B9-80A7-BE058996EF92}"/>
              </a:ext>
            </a:extLst>
          </p:cNvPr>
          <p:cNvSpPr txBox="1"/>
          <p:nvPr/>
        </p:nvSpPr>
        <p:spPr>
          <a:xfrm>
            <a:off x="6324600" y="5940281"/>
            <a:ext cx="2667000" cy="292388"/>
          </a:xfrm>
          <a:prstGeom prst="rect">
            <a:avLst/>
          </a:prstGeom>
          <a:noFill/>
        </p:spPr>
        <p:txBody>
          <a:bodyPr wrap="square" rtlCol="0">
            <a:spAutoFit/>
          </a:bodyPr>
          <a:lstStyle/>
          <a:p>
            <a:r>
              <a:rPr lang="en-US" sz="1300" dirty="0"/>
              <a:t>Slide Credit: </a:t>
            </a:r>
            <a:r>
              <a:rPr lang="en-US" altLang="en-US" sz="1300" dirty="0"/>
              <a:t>Daniel Alford, M.D.</a:t>
            </a:r>
          </a:p>
        </p:txBody>
      </p:sp>
    </p:spTree>
    <p:extLst>
      <p:ext uri="{BB962C8B-B14F-4D97-AF65-F5344CB8AC3E}">
        <p14:creationId xmlns:p14="http://schemas.microsoft.com/office/powerpoint/2010/main" val="2398778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18EA4406-C089-4271-96E8-4A54AC0DEF58}"/>
              </a:ext>
            </a:extLst>
          </p:cNvPr>
          <p:cNvSpPr>
            <a:spLocks noGrp="1" noChangeArrowheads="1"/>
          </p:cNvSpPr>
          <p:nvPr>
            <p:ph type="title"/>
          </p:nvPr>
        </p:nvSpPr>
        <p:spPr>
          <a:xfrm>
            <a:off x="0" y="0"/>
            <a:ext cx="9144000" cy="1295400"/>
          </a:xfrm>
          <a:solidFill>
            <a:schemeClr val="tx2"/>
          </a:solidFill>
        </p:spPr>
        <p:txBody>
          <a:bodyPr/>
          <a:lstStyle/>
          <a:p>
            <a:r>
              <a:rPr lang="en-US" altLang="en-US" sz="3600" b="1" dirty="0">
                <a:solidFill>
                  <a:schemeClr val="bg1"/>
                </a:solidFill>
              </a:rPr>
              <a:t>Aberrant Medication Taking Behaviors</a:t>
            </a:r>
            <a:br>
              <a:rPr lang="en-US" altLang="en-US" sz="3600" b="1" dirty="0">
                <a:solidFill>
                  <a:schemeClr val="bg1"/>
                </a:solidFill>
              </a:rPr>
            </a:br>
            <a:r>
              <a:rPr lang="en-US" altLang="en-US" sz="3600" i="1" dirty="0">
                <a:solidFill>
                  <a:schemeClr val="bg1"/>
                </a:solidFill>
              </a:rPr>
              <a:t>The Spectrum of Severity</a:t>
            </a:r>
          </a:p>
        </p:txBody>
      </p:sp>
      <p:sp>
        <p:nvSpPr>
          <p:cNvPr id="28677" name="Rectangle 5" descr="rectangle">
            <a:extLst>
              <a:ext uri="{FF2B5EF4-FFF2-40B4-BE49-F238E27FC236}">
                <a16:creationId xmlns:a16="http://schemas.microsoft.com/office/drawing/2014/main" id="{98EBF8B7-5EB7-4204-8AD4-2543622DF2F9}"/>
              </a:ext>
            </a:extLst>
          </p:cNvPr>
          <p:cNvSpPr>
            <a:spLocks noChangeArrowheads="1"/>
          </p:cNvSpPr>
          <p:nvPr/>
        </p:nvSpPr>
        <p:spPr bwMode="auto">
          <a:xfrm>
            <a:off x="381000" y="3886200"/>
            <a:ext cx="8458200" cy="2819400"/>
          </a:xfrm>
          <a:prstGeom prst="rect">
            <a:avLst/>
          </a:prstGeom>
          <a:solidFill>
            <a:schemeClr val="bg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Rectangle 4">
            <a:extLst>
              <a:ext uri="{FF2B5EF4-FFF2-40B4-BE49-F238E27FC236}">
                <a16:creationId xmlns:a16="http://schemas.microsoft.com/office/drawing/2014/main" id="{FC673D3E-3353-4729-BAD1-ED2A2FD7C0D3}"/>
              </a:ext>
            </a:extLst>
          </p:cNvPr>
          <p:cNvSpPr>
            <a:spLocks noGrp="1" noChangeArrowheads="1"/>
          </p:cNvSpPr>
          <p:nvPr>
            <p:ph type="body" idx="1"/>
          </p:nvPr>
        </p:nvSpPr>
        <p:spPr>
          <a:xfrm>
            <a:off x="381000" y="1524000"/>
            <a:ext cx="8458200" cy="5181600"/>
          </a:xfrm>
          <a:noFill/>
          <a:ln w="57150">
            <a:solidFill>
              <a:schemeClr val="tx1"/>
            </a:solidFill>
            <a:miter lim="800000"/>
            <a:headEnd/>
            <a:tailEnd/>
          </a:ln>
        </p:spPr>
        <p:txBody>
          <a:bodyPr/>
          <a:lstStyle/>
          <a:p>
            <a:pPr marL="914400" indent="-681038">
              <a:lnSpc>
                <a:spcPct val="80000"/>
              </a:lnSpc>
              <a:spcBef>
                <a:spcPct val="60000"/>
              </a:spcBef>
              <a:buSzPct val="150000"/>
              <a:buFontTx/>
              <a:buChar char="o"/>
            </a:pPr>
            <a:endParaRPr lang="en-US" altLang="en-US" sz="800" dirty="0"/>
          </a:p>
          <a:p>
            <a:pPr marL="914400" indent="-681038">
              <a:spcBef>
                <a:spcPct val="70000"/>
              </a:spcBef>
              <a:buClr>
                <a:srgbClr val="111111"/>
              </a:buClr>
              <a:buSzPct val="200000"/>
              <a:buFontTx/>
              <a:buChar char="o"/>
            </a:pPr>
            <a:r>
              <a:rPr lang="en-US" altLang="en-US" sz="2000" dirty="0"/>
              <a:t>Requests for increase opioid dose</a:t>
            </a:r>
          </a:p>
          <a:p>
            <a:pPr marL="914400" indent="-681038">
              <a:spcBef>
                <a:spcPct val="70000"/>
              </a:spcBef>
              <a:buClr>
                <a:srgbClr val="111111"/>
              </a:buClr>
              <a:buSzPct val="200000"/>
              <a:buFontTx/>
              <a:buChar char="o"/>
            </a:pPr>
            <a:r>
              <a:rPr lang="en-US" altLang="en-US" sz="2000" dirty="0"/>
              <a:t>Requests for specific opioid by name, “brand name only”</a:t>
            </a:r>
          </a:p>
          <a:p>
            <a:pPr marL="914400" indent="-681038">
              <a:spcBef>
                <a:spcPct val="70000"/>
              </a:spcBef>
              <a:buClr>
                <a:srgbClr val="111111"/>
              </a:buClr>
              <a:buSzPct val="200000"/>
              <a:buFontTx/>
              <a:buChar char="o"/>
            </a:pPr>
            <a:r>
              <a:rPr lang="en-US" altLang="en-US" sz="2000" dirty="0"/>
              <a:t>Non-adherence w/ other recommended therapies (e.g., PT)</a:t>
            </a:r>
          </a:p>
          <a:p>
            <a:pPr marL="914400" indent="-681038">
              <a:spcBef>
                <a:spcPct val="70000"/>
              </a:spcBef>
              <a:buClr>
                <a:srgbClr val="111111"/>
              </a:buClr>
              <a:buSzPct val="200000"/>
              <a:buFontTx/>
              <a:buChar char="o"/>
            </a:pPr>
            <a:r>
              <a:rPr lang="en-US" altLang="en-US" sz="2000" dirty="0"/>
              <a:t>Running out early (i.e., unsanctioned dose escalation)</a:t>
            </a:r>
          </a:p>
          <a:p>
            <a:pPr marL="914400" indent="-681038">
              <a:spcBef>
                <a:spcPct val="70000"/>
              </a:spcBef>
              <a:buClr>
                <a:srgbClr val="111111"/>
              </a:buClr>
              <a:buSzPct val="200000"/>
              <a:buFontTx/>
              <a:buChar char="o"/>
            </a:pPr>
            <a:r>
              <a:rPr lang="en-US" altLang="en-US" sz="2000" dirty="0"/>
              <a:t>Resistance to change therapy despite AE (e.g. over-sedation)</a:t>
            </a:r>
          </a:p>
          <a:p>
            <a:pPr marL="914400" indent="-681038">
              <a:spcBef>
                <a:spcPct val="70000"/>
              </a:spcBef>
              <a:buClr>
                <a:srgbClr val="111111"/>
              </a:buClr>
              <a:buSzPct val="200000"/>
              <a:buFontTx/>
              <a:buChar char="o"/>
            </a:pPr>
            <a:r>
              <a:rPr lang="en-US" altLang="en-US" sz="2000" dirty="0"/>
              <a:t>Deterioration in function at home and work</a:t>
            </a:r>
          </a:p>
          <a:p>
            <a:pPr marL="914400" indent="-681038">
              <a:spcBef>
                <a:spcPct val="70000"/>
              </a:spcBef>
              <a:buClr>
                <a:srgbClr val="111111"/>
              </a:buClr>
              <a:buSzPct val="200000"/>
              <a:buFontTx/>
              <a:buChar char="o"/>
            </a:pPr>
            <a:r>
              <a:rPr lang="en-US" altLang="en-US" sz="2000" dirty="0"/>
              <a:t>Non-adherence w/ monitoring (e.g. pill counts, urine drug tests)</a:t>
            </a:r>
          </a:p>
          <a:p>
            <a:pPr marL="914400" indent="-681038">
              <a:spcBef>
                <a:spcPct val="70000"/>
              </a:spcBef>
              <a:buClr>
                <a:srgbClr val="111111"/>
              </a:buClr>
              <a:buSzPct val="200000"/>
              <a:buFontTx/>
              <a:buChar char="o"/>
            </a:pPr>
            <a:r>
              <a:rPr lang="en-US" altLang="en-US" sz="2000" dirty="0"/>
              <a:t>Multiple “lost” or “stolen” opioid prescriptions</a:t>
            </a:r>
          </a:p>
          <a:p>
            <a:pPr marL="914400" indent="-681038">
              <a:spcBef>
                <a:spcPct val="70000"/>
              </a:spcBef>
              <a:buClr>
                <a:srgbClr val="111111"/>
              </a:buClr>
              <a:buSzPct val="200000"/>
              <a:buFontTx/>
              <a:buChar char="o"/>
            </a:pPr>
            <a:r>
              <a:rPr lang="en-US" altLang="en-US" sz="2000" dirty="0"/>
              <a:t>Illegal activities – forging scripts, selling opioid prescription</a:t>
            </a:r>
          </a:p>
        </p:txBody>
      </p:sp>
      <p:sp>
        <p:nvSpPr>
          <p:cNvPr id="28674" name="Rectangle 2" descr="rectangle">
            <a:extLst>
              <a:ext uri="{FF2B5EF4-FFF2-40B4-BE49-F238E27FC236}">
                <a16:creationId xmlns:a16="http://schemas.microsoft.com/office/drawing/2014/main" id="{B95317E3-8AC0-4526-8B3B-4B3135851F54}"/>
              </a:ext>
            </a:extLst>
          </p:cNvPr>
          <p:cNvSpPr>
            <a:spLocks noChangeArrowheads="1"/>
          </p:cNvSpPr>
          <p:nvPr/>
        </p:nvSpPr>
        <p:spPr bwMode="auto">
          <a:xfrm>
            <a:off x="381000" y="1524000"/>
            <a:ext cx="914400" cy="5181600"/>
          </a:xfrm>
          <a:prstGeom prst="rect">
            <a:avLst/>
          </a:prstGeom>
          <a:gradFill rotWithShape="1">
            <a:gsLst>
              <a:gs pos="0">
                <a:srgbClr val="FFFF00"/>
              </a:gs>
              <a:gs pos="100000">
                <a:srgbClr val="AC0000"/>
              </a:gs>
            </a:gsLst>
            <a:lin ang="5400000" scaled="1"/>
          </a:gradFill>
          <a:ln w="57150">
            <a:solidFill>
              <a:schemeClr val="tx1"/>
            </a:solidFill>
            <a:miter lim="800000"/>
            <a:headEnd/>
            <a:tailEnd/>
          </a:ln>
        </p:spPr>
        <p:txBody>
          <a:bodyPr wrap="none"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endParaRPr lang="en-US" altLang="en-US"/>
          </a:p>
        </p:txBody>
      </p:sp>
      <p:sp>
        <p:nvSpPr>
          <p:cNvPr id="6" name="TextBox 5">
            <a:extLst>
              <a:ext uri="{FF2B5EF4-FFF2-40B4-BE49-F238E27FC236}">
                <a16:creationId xmlns:a16="http://schemas.microsoft.com/office/drawing/2014/main" id="{6FF8E6C7-14E4-4162-B191-F7FA50CACC68}"/>
              </a:ext>
            </a:extLst>
          </p:cNvPr>
          <p:cNvSpPr txBox="1"/>
          <p:nvPr/>
        </p:nvSpPr>
        <p:spPr>
          <a:xfrm>
            <a:off x="6477000" y="1263506"/>
            <a:ext cx="2667000" cy="292388"/>
          </a:xfrm>
          <a:prstGeom prst="rect">
            <a:avLst/>
          </a:prstGeom>
          <a:noFill/>
        </p:spPr>
        <p:txBody>
          <a:bodyPr wrap="square" rtlCol="0">
            <a:spAutoFit/>
          </a:bodyPr>
          <a:lstStyle/>
          <a:p>
            <a:r>
              <a:rPr lang="en-US" sz="1300" dirty="0"/>
              <a:t>Slide Credit: </a:t>
            </a:r>
            <a:r>
              <a:rPr lang="en-US" altLang="en-US" sz="1300" dirty="0"/>
              <a:t>Daniel Alford, M.D.</a:t>
            </a:r>
          </a:p>
        </p:txBody>
      </p:sp>
    </p:spTree>
    <p:extLst>
      <p:ext uri="{BB962C8B-B14F-4D97-AF65-F5344CB8AC3E}">
        <p14:creationId xmlns:p14="http://schemas.microsoft.com/office/powerpoint/2010/main" val="266663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8677"/>
                                        </p:tgtEl>
                                      </p:cBhvr>
                                    </p:animEffect>
                                    <p:set>
                                      <p:cBhvr>
                                        <p:cTn id="7" dur="1" fill="hold">
                                          <p:stCondLst>
                                            <p:cond delay="499"/>
                                          </p:stCondLst>
                                        </p:cTn>
                                        <p:tgtEl>
                                          <p:spTgt spid="286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p:nvPr>
        </p:nvSpPr>
        <p:spPr>
          <a:prstGeom prst="rect">
            <a:avLst/>
          </a:prstGeom>
          <a:noFill/>
        </p:spPr>
        <p:txBody>
          <a:bodyPr wrap="square" rtlCol="0">
            <a:spAutoFit/>
          </a:bodyPr>
          <a:lstStyle/>
          <a:p>
            <a:pPr algn="ctr"/>
            <a:r>
              <a:rPr lang="en-US" sz="4400" dirty="0" smtClean="0"/>
              <a:t>Disclosures</a:t>
            </a:r>
            <a:endParaRPr lang="en-US" sz="4400" dirty="0"/>
          </a:p>
        </p:txBody>
      </p:sp>
      <p:sp>
        <p:nvSpPr>
          <p:cNvPr id="7" name="Content Placeholder 6"/>
          <p:cNvSpPr txBox="1">
            <a:spLocks noGrp="1"/>
          </p:cNvSpPr>
          <p:nvPr>
            <p:ph idx="1"/>
          </p:nvPr>
        </p:nvSpPr>
        <p:spPr>
          <a:prstGeom prst="rect">
            <a:avLst/>
          </a:prstGeom>
          <a:noFill/>
        </p:spPr>
        <p:txBody>
          <a:bodyPr wrap="square" rtlCol="0">
            <a:spAutoFit/>
          </a:bodyPr>
          <a:lstStyle/>
          <a:p>
            <a:r>
              <a:rPr lang="en-US" sz="2000" dirty="0"/>
              <a:t>The speakers do not have relevant financial relationships with commercial interests.  </a:t>
            </a:r>
          </a:p>
          <a:p>
            <a:endParaRPr lang="en-US" dirty="0"/>
          </a:p>
        </p:txBody>
      </p:sp>
    </p:spTree>
    <p:extLst>
      <p:ext uri="{BB962C8B-B14F-4D97-AF65-F5344CB8AC3E}">
        <p14:creationId xmlns:p14="http://schemas.microsoft.com/office/powerpoint/2010/main" val="335904391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43E4EDD-E34C-465F-950B-7090DC14B912}"/>
              </a:ext>
            </a:extLst>
          </p:cNvPr>
          <p:cNvSpPr>
            <a:spLocks noGrp="1" noChangeArrowheads="1"/>
          </p:cNvSpPr>
          <p:nvPr>
            <p:ph type="title"/>
          </p:nvPr>
        </p:nvSpPr>
        <p:spPr>
          <a:xfrm>
            <a:off x="0" y="0"/>
            <a:ext cx="9144000" cy="1371600"/>
          </a:xfrm>
          <a:solidFill>
            <a:schemeClr val="tx2"/>
          </a:solidFill>
        </p:spPr>
        <p:txBody>
          <a:bodyPr/>
          <a:lstStyle/>
          <a:p>
            <a:r>
              <a:rPr lang="en-US" altLang="en-US" sz="3600" b="1" dirty="0">
                <a:solidFill>
                  <a:schemeClr val="bg1"/>
                </a:solidFill>
              </a:rPr>
              <a:t>Aberrant Medication Taking Behaviors</a:t>
            </a:r>
            <a:r>
              <a:rPr lang="en-US" altLang="en-US" sz="4000" b="1" dirty="0">
                <a:solidFill>
                  <a:schemeClr val="bg1"/>
                </a:solidFill>
              </a:rPr>
              <a:t/>
            </a:r>
            <a:br>
              <a:rPr lang="en-US" altLang="en-US" sz="4000" b="1" dirty="0">
                <a:solidFill>
                  <a:schemeClr val="bg1"/>
                </a:solidFill>
              </a:rPr>
            </a:br>
            <a:r>
              <a:rPr lang="en-US" altLang="en-US" sz="3200" dirty="0">
                <a:solidFill>
                  <a:schemeClr val="bg1"/>
                </a:solidFill>
              </a:rPr>
              <a:t>Differential Diagnosis</a:t>
            </a:r>
          </a:p>
        </p:txBody>
      </p:sp>
      <p:sp>
        <p:nvSpPr>
          <p:cNvPr id="29699" name="Rectangle 3">
            <a:extLst>
              <a:ext uri="{FF2B5EF4-FFF2-40B4-BE49-F238E27FC236}">
                <a16:creationId xmlns:a16="http://schemas.microsoft.com/office/drawing/2014/main" id="{7DD61EFA-DD97-48B3-82BA-8BF7F540E6B0}"/>
              </a:ext>
            </a:extLst>
          </p:cNvPr>
          <p:cNvSpPr>
            <a:spLocks noGrp="1" noChangeArrowheads="1"/>
          </p:cNvSpPr>
          <p:nvPr>
            <p:ph type="body" idx="1"/>
          </p:nvPr>
        </p:nvSpPr>
        <p:spPr>
          <a:xfrm>
            <a:off x="304800" y="1524000"/>
            <a:ext cx="8534400" cy="4191000"/>
          </a:xfrm>
        </p:spPr>
        <p:txBody>
          <a:bodyPr/>
          <a:lstStyle/>
          <a:p>
            <a:pPr>
              <a:lnSpc>
                <a:spcPct val="80000"/>
              </a:lnSpc>
              <a:spcBef>
                <a:spcPct val="40000"/>
              </a:spcBef>
            </a:pPr>
            <a:r>
              <a:rPr lang="en-US" altLang="en-US" sz="2800" dirty="0"/>
              <a:t>Inadequate analgesia – “</a:t>
            </a:r>
            <a:r>
              <a:rPr lang="en-US" altLang="en-US" sz="2800" dirty="0" err="1"/>
              <a:t>Pseudoaddiction</a:t>
            </a:r>
            <a:r>
              <a:rPr lang="en-US" altLang="en-US" sz="2800" dirty="0"/>
              <a:t>”</a:t>
            </a:r>
            <a:r>
              <a:rPr lang="en-US" altLang="en-US" sz="2800" baseline="30000" dirty="0"/>
              <a:t> </a:t>
            </a:r>
          </a:p>
          <a:p>
            <a:pPr lvl="1">
              <a:lnSpc>
                <a:spcPct val="80000"/>
              </a:lnSpc>
              <a:spcBef>
                <a:spcPct val="40000"/>
              </a:spcBef>
            </a:pPr>
            <a:r>
              <a:rPr lang="en-US" altLang="en-US" sz="2400" dirty="0">
                <a:ea typeface="ＭＳ Ｐゴシック" panose="020B0600070205080204" pitchFamily="34" charset="-128"/>
                <a:sym typeface="Symbol" panose="05050102010706020507" pitchFamily="18" charset="2"/>
              </a:rPr>
              <a:t>Disease progression</a:t>
            </a:r>
            <a:endParaRPr lang="en-US" altLang="en-US" sz="2400" baseline="30000" dirty="0">
              <a:ea typeface="ＭＳ Ｐゴシック" panose="020B0600070205080204" pitchFamily="34" charset="-128"/>
            </a:endParaRPr>
          </a:p>
          <a:p>
            <a:pPr lvl="1">
              <a:lnSpc>
                <a:spcPct val="80000"/>
              </a:lnSpc>
              <a:spcBef>
                <a:spcPct val="40000"/>
              </a:spcBef>
            </a:pPr>
            <a:r>
              <a:rPr lang="en-US" altLang="en-US" sz="2400" dirty="0">
                <a:ea typeface="ＭＳ Ｐゴシック" panose="020B0600070205080204" pitchFamily="34" charset="-128"/>
                <a:sym typeface="Symbol" panose="05050102010706020507" pitchFamily="18" charset="2"/>
              </a:rPr>
              <a:t>Withdrawal mediated pain</a:t>
            </a:r>
          </a:p>
          <a:p>
            <a:pPr lvl="1">
              <a:lnSpc>
                <a:spcPct val="80000"/>
              </a:lnSpc>
              <a:spcBef>
                <a:spcPct val="40000"/>
              </a:spcBef>
            </a:pPr>
            <a:r>
              <a:rPr lang="en-US" altLang="en-US" sz="2400" dirty="0">
                <a:ea typeface="ＭＳ Ｐゴシック" panose="020B0600070205080204" pitchFamily="34" charset="-128"/>
                <a:sym typeface="Symbol" panose="05050102010706020507" pitchFamily="18" charset="2"/>
              </a:rPr>
              <a:t>Opioid-induced hyperalgesia</a:t>
            </a:r>
            <a:endParaRPr lang="en-US" altLang="en-US" sz="2400" baseline="30000" dirty="0">
              <a:ea typeface="ＭＳ Ｐゴシック" panose="020B0600070205080204" pitchFamily="34" charset="-128"/>
            </a:endParaRPr>
          </a:p>
          <a:p>
            <a:pPr>
              <a:lnSpc>
                <a:spcPct val="80000"/>
              </a:lnSpc>
              <a:spcBef>
                <a:spcPct val="40000"/>
              </a:spcBef>
            </a:pPr>
            <a:r>
              <a:rPr lang="en-US" altLang="en-US" sz="2800" dirty="0"/>
              <a:t>Opioid Use Disorder</a:t>
            </a:r>
          </a:p>
          <a:p>
            <a:pPr>
              <a:lnSpc>
                <a:spcPct val="80000"/>
              </a:lnSpc>
              <a:spcBef>
                <a:spcPct val="40000"/>
              </a:spcBef>
            </a:pPr>
            <a:r>
              <a:rPr lang="en-US" altLang="en-US" sz="2800" dirty="0"/>
              <a:t>Opioid analgesic tolerance</a:t>
            </a:r>
            <a:endParaRPr lang="en-US" altLang="en-US" sz="2800" baseline="30000" dirty="0">
              <a:sym typeface="Symbol" panose="05050102010706020507" pitchFamily="18" charset="2"/>
            </a:endParaRPr>
          </a:p>
          <a:p>
            <a:pPr>
              <a:lnSpc>
                <a:spcPct val="80000"/>
              </a:lnSpc>
              <a:spcBef>
                <a:spcPct val="40000"/>
              </a:spcBef>
            </a:pPr>
            <a:r>
              <a:rPr lang="en-US" altLang="en-US" sz="2800" dirty="0"/>
              <a:t>Self-medication of psychiatric and physical symptoms other than pain </a:t>
            </a:r>
          </a:p>
          <a:p>
            <a:pPr>
              <a:lnSpc>
                <a:spcPct val="80000"/>
              </a:lnSpc>
              <a:spcBef>
                <a:spcPct val="40000"/>
              </a:spcBef>
            </a:pPr>
            <a:r>
              <a:rPr lang="en-US" altLang="en-US" sz="2800" dirty="0"/>
              <a:t>Criminal intent - diversion</a:t>
            </a:r>
          </a:p>
        </p:txBody>
      </p:sp>
      <p:sp>
        <p:nvSpPr>
          <p:cNvPr id="29701" name="Text Box 5">
            <a:extLst>
              <a:ext uri="{FF2B5EF4-FFF2-40B4-BE49-F238E27FC236}">
                <a16:creationId xmlns:a16="http://schemas.microsoft.com/office/drawing/2014/main" id="{5D97C27E-421A-4CA9-9290-2ED32FD5838D}"/>
              </a:ext>
            </a:extLst>
          </p:cNvPr>
          <p:cNvSpPr txBox="1">
            <a:spLocks noChangeArrowheads="1"/>
          </p:cNvSpPr>
          <p:nvPr/>
        </p:nvSpPr>
        <p:spPr bwMode="auto">
          <a:xfrm>
            <a:off x="381000" y="5791200"/>
            <a:ext cx="26146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600">
                <a:latin typeface="Arial Narrow" panose="020B0606020202030204" pitchFamily="34" charset="0"/>
                <a:cs typeface="Arial" panose="020B0604020202020204" pitchFamily="34" charset="0"/>
              </a:rPr>
              <a:t>Weissman DE, Haddox JD. 1989</a:t>
            </a:r>
          </a:p>
          <a:p>
            <a:pPr eaLnBrk="1" hangingPunct="1"/>
            <a:r>
              <a:rPr lang="en-US" altLang="en-US" sz="1600">
                <a:latin typeface="Arial Narrow" panose="020B0606020202030204" pitchFamily="34" charset="0"/>
              </a:rPr>
              <a:t>Evers GC. 1997</a:t>
            </a:r>
          </a:p>
          <a:p>
            <a:pPr eaLnBrk="1" hangingPunct="1"/>
            <a:r>
              <a:rPr lang="en-US" altLang="en-US" sz="1600">
                <a:latin typeface="Arial Narrow" panose="020B0606020202030204" pitchFamily="34" charset="0"/>
              </a:rPr>
              <a:t>Chang C et al 2007</a:t>
            </a:r>
          </a:p>
        </p:txBody>
      </p:sp>
      <p:sp>
        <p:nvSpPr>
          <p:cNvPr id="6" name="TextBox 5">
            <a:extLst>
              <a:ext uri="{FF2B5EF4-FFF2-40B4-BE49-F238E27FC236}">
                <a16:creationId xmlns:a16="http://schemas.microsoft.com/office/drawing/2014/main" id="{CD72335D-8C04-4033-BE15-985DA0B20D2D}"/>
              </a:ext>
            </a:extLst>
          </p:cNvPr>
          <p:cNvSpPr txBox="1"/>
          <p:nvPr/>
        </p:nvSpPr>
        <p:spPr>
          <a:xfrm>
            <a:off x="6324600" y="5940281"/>
            <a:ext cx="2667000" cy="292388"/>
          </a:xfrm>
          <a:prstGeom prst="rect">
            <a:avLst/>
          </a:prstGeom>
          <a:noFill/>
        </p:spPr>
        <p:txBody>
          <a:bodyPr wrap="square" rtlCol="0">
            <a:spAutoFit/>
          </a:bodyPr>
          <a:lstStyle/>
          <a:p>
            <a:r>
              <a:rPr lang="en-US" sz="1300" dirty="0"/>
              <a:t>Slide Credit: </a:t>
            </a:r>
            <a:r>
              <a:rPr lang="en-US" altLang="en-US" sz="1300" dirty="0"/>
              <a:t>Daniel Alford, M.D.</a:t>
            </a:r>
          </a:p>
        </p:txBody>
      </p:sp>
    </p:spTree>
    <p:extLst>
      <p:ext uri="{BB962C8B-B14F-4D97-AF65-F5344CB8AC3E}">
        <p14:creationId xmlns:p14="http://schemas.microsoft.com/office/powerpoint/2010/main" val="31020300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35D2-865B-4886-BF53-E9E4C1560A1F}"/>
              </a:ext>
            </a:extLst>
          </p:cNvPr>
          <p:cNvSpPr>
            <a:spLocks noGrp="1"/>
          </p:cNvSpPr>
          <p:nvPr>
            <p:ph type="title"/>
          </p:nvPr>
        </p:nvSpPr>
        <p:spPr/>
        <p:txBody>
          <a:bodyPr/>
          <a:lstStyle/>
          <a:p>
            <a:r>
              <a:rPr lang="en-US" sz="4200" dirty="0"/>
              <a:t>Non Opioid Rx Treatment for Pain</a:t>
            </a:r>
          </a:p>
        </p:txBody>
      </p:sp>
      <p:sp>
        <p:nvSpPr>
          <p:cNvPr id="3" name="Content Placeholder 2">
            <a:extLst>
              <a:ext uri="{FF2B5EF4-FFF2-40B4-BE49-F238E27FC236}">
                <a16:creationId xmlns:a16="http://schemas.microsoft.com/office/drawing/2014/main" id="{B1216932-5D87-4B8C-9051-8191E72FD26C}"/>
              </a:ext>
            </a:extLst>
          </p:cNvPr>
          <p:cNvSpPr>
            <a:spLocks noGrp="1"/>
          </p:cNvSpPr>
          <p:nvPr>
            <p:ph idx="1"/>
          </p:nvPr>
        </p:nvSpPr>
        <p:spPr/>
        <p:txBody>
          <a:bodyPr/>
          <a:lstStyle/>
          <a:p>
            <a:r>
              <a:rPr lang="en-US" sz="2800" dirty="0"/>
              <a:t>Acetaminophen</a:t>
            </a:r>
          </a:p>
          <a:p>
            <a:r>
              <a:rPr lang="en-US" sz="2800" dirty="0"/>
              <a:t>Nonselective nonsteroidal anti-inflammatory drugs; recommended as first-line pharmacotherapy for osteoarthritis and low back pain in multiple guidelines</a:t>
            </a:r>
          </a:p>
          <a:p>
            <a:r>
              <a:rPr lang="en-US" sz="2800" dirty="0"/>
              <a:t>Cyclooxygenase-2 inhibitors</a:t>
            </a:r>
          </a:p>
          <a:p>
            <a:r>
              <a:rPr lang="en-US" sz="2800" dirty="0"/>
              <a:t>Anticonvulsants (gabapentin or pregabalin)</a:t>
            </a:r>
          </a:p>
          <a:p>
            <a:r>
              <a:rPr lang="en-US" sz="2800" dirty="0"/>
              <a:t>Antidepressants (tricyclics and serotonin and norepinephrine reuptake inhibitors)</a:t>
            </a:r>
          </a:p>
        </p:txBody>
      </p:sp>
    </p:spTree>
    <p:extLst>
      <p:ext uri="{BB962C8B-B14F-4D97-AF65-F5344CB8AC3E}">
        <p14:creationId xmlns:p14="http://schemas.microsoft.com/office/powerpoint/2010/main" val="3927141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35D2-865B-4886-BF53-E9E4C1560A1F}"/>
              </a:ext>
            </a:extLst>
          </p:cNvPr>
          <p:cNvSpPr>
            <a:spLocks noGrp="1"/>
          </p:cNvSpPr>
          <p:nvPr>
            <p:ph type="title"/>
          </p:nvPr>
        </p:nvSpPr>
        <p:spPr/>
        <p:txBody>
          <a:bodyPr/>
          <a:lstStyle/>
          <a:p>
            <a:r>
              <a:rPr lang="en-US" sz="4200" dirty="0"/>
              <a:t>Interventional Treatment for Pain</a:t>
            </a:r>
          </a:p>
        </p:txBody>
      </p:sp>
      <p:sp>
        <p:nvSpPr>
          <p:cNvPr id="3" name="Content Placeholder 2">
            <a:extLst>
              <a:ext uri="{FF2B5EF4-FFF2-40B4-BE49-F238E27FC236}">
                <a16:creationId xmlns:a16="http://schemas.microsoft.com/office/drawing/2014/main" id="{B1216932-5D87-4B8C-9051-8191E72FD26C}"/>
              </a:ext>
            </a:extLst>
          </p:cNvPr>
          <p:cNvSpPr>
            <a:spLocks noGrp="1"/>
          </p:cNvSpPr>
          <p:nvPr>
            <p:ph idx="1"/>
          </p:nvPr>
        </p:nvSpPr>
        <p:spPr/>
        <p:txBody>
          <a:bodyPr/>
          <a:lstStyle/>
          <a:p>
            <a:r>
              <a:rPr lang="en-US" sz="2800" dirty="0"/>
              <a:t>Epidural injection; may provide short-term improvement for certain pain-associated conditions (e.g., lumbar radiculopathy)</a:t>
            </a:r>
          </a:p>
          <a:p>
            <a:r>
              <a:rPr lang="en-US" sz="2800" dirty="0"/>
              <a:t>Brain, spinal cord, and nerve stimulation, including transcranial magnetic stimulation, transcranial direct current stimulation, electrical deep-brain stimulation, and stimulation devices for peripheral nerves or tissues</a:t>
            </a:r>
          </a:p>
        </p:txBody>
      </p:sp>
    </p:spTree>
    <p:extLst>
      <p:ext uri="{BB962C8B-B14F-4D97-AF65-F5344CB8AC3E}">
        <p14:creationId xmlns:p14="http://schemas.microsoft.com/office/powerpoint/2010/main" val="59753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35D2-865B-4886-BF53-E9E4C1560A1F}"/>
              </a:ext>
            </a:extLst>
          </p:cNvPr>
          <p:cNvSpPr>
            <a:spLocks noGrp="1"/>
          </p:cNvSpPr>
          <p:nvPr>
            <p:ph type="title"/>
          </p:nvPr>
        </p:nvSpPr>
        <p:spPr/>
        <p:txBody>
          <a:bodyPr/>
          <a:lstStyle/>
          <a:p>
            <a:r>
              <a:rPr lang="en-US" sz="4200" dirty="0"/>
              <a:t>Non Rx Treatment for Pain</a:t>
            </a:r>
          </a:p>
        </p:txBody>
      </p:sp>
      <p:sp>
        <p:nvSpPr>
          <p:cNvPr id="3" name="Content Placeholder 2">
            <a:extLst>
              <a:ext uri="{FF2B5EF4-FFF2-40B4-BE49-F238E27FC236}">
                <a16:creationId xmlns:a16="http://schemas.microsoft.com/office/drawing/2014/main" id="{B1216932-5D87-4B8C-9051-8191E72FD26C}"/>
              </a:ext>
            </a:extLst>
          </p:cNvPr>
          <p:cNvSpPr>
            <a:spLocks noGrp="1"/>
          </p:cNvSpPr>
          <p:nvPr>
            <p:ph idx="1"/>
          </p:nvPr>
        </p:nvSpPr>
        <p:spPr/>
        <p:txBody>
          <a:bodyPr/>
          <a:lstStyle/>
          <a:p>
            <a:r>
              <a:rPr lang="en-US" dirty="0"/>
              <a:t>Cognitive-behavioral therapy</a:t>
            </a:r>
          </a:p>
          <a:p>
            <a:r>
              <a:rPr lang="en-US" dirty="0"/>
              <a:t>Exercise therapy</a:t>
            </a:r>
          </a:p>
          <a:p>
            <a:r>
              <a:rPr lang="en-US" dirty="0"/>
              <a:t>Complementary medicine (e.g., yoga, meditation, acupuncture)</a:t>
            </a:r>
          </a:p>
          <a:p>
            <a:r>
              <a:rPr lang="en-US" dirty="0"/>
              <a:t>Biofeedback</a:t>
            </a:r>
          </a:p>
        </p:txBody>
      </p:sp>
    </p:spTree>
    <p:extLst>
      <p:ext uri="{BB962C8B-B14F-4D97-AF65-F5344CB8AC3E}">
        <p14:creationId xmlns:p14="http://schemas.microsoft.com/office/powerpoint/2010/main" val="498441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35D2-865B-4886-BF53-E9E4C1560A1F}"/>
              </a:ext>
            </a:extLst>
          </p:cNvPr>
          <p:cNvSpPr>
            <a:spLocks noGrp="1"/>
          </p:cNvSpPr>
          <p:nvPr>
            <p:ph type="title"/>
          </p:nvPr>
        </p:nvSpPr>
        <p:spPr/>
        <p:txBody>
          <a:bodyPr/>
          <a:lstStyle/>
          <a:p>
            <a:r>
              <a:rPr lang="en-US" sz="4200" dirty="0"/>
              <a:t>Biofeedback</a:t>
            </a:r>
          </a:p>
        </p:txBody>
      </p:sp>
      <p:sp>
        <p:nvSpPr>
          <p:cNvPr id="3" name="Content Placeholder 2">
            <a:extLst>
              <a:ext uri="{FF2B5EF4-FFF2-40B4-BE49-F238E27FC236}">
                <a16:creationId xmlns:a16="http://schemas.microsoft.com/office/drawing/2014/main" id="{B1216932-5D87-4B8C-9051-8191E72FD26C}"/>
              </a:ext>
            </a:extLst>
          </p:cNvPr>
          <p:cNvSpPr>
            <a:spLocks noGrp="1"/>
          </p:cNvSpPr>
          <p:nvPr>
            <p:ph idx="1"/>
          </p:nvPr>
        </p:nvSpPr>
        <p:spPr/>
        <p:txBody>
          <a:bodyPr/>
          <a:lstStyle/>
          <a:p>
            <a:r>
              <a:rPr lang="en-US" sz="2800" dirty="0"/>
              <a:t>Electromyography to help patients learn to control muscle tension and electroencephalography to help patients learn to influence brain electrical signals in order to modulate pain; may be beneficial in treatment of headaches, some forms of chronic back pain, and other pain disorders</a:t>
            </a:r>
          </a:p>
          <a:p>
            <a:r>
              <a:rPr lang="en-US" sz="2800" dirty="0"/>
              <a:t>Neurofeedback with the use of functional magnetic resonance imaging as a supplemental approach for chronic pain management</a:t>
            </a:r>
          </a:p>
        </p:txBody>
      </p:sp>
    </p:spTree>
    <p:extLst>
      <p:ext uri="{BB962C8B-B14F-4D97-AF65-F5344CB8AC3E}">
        <p14:creationId xmlns:p14="http://schemas.microsoft.com/office/powerpoint/2010/main" val="1499227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4A21D26-2094-4659-9508-0E2C55D61299}"/>
              </a:ext>
            </a:extLst>
          </p:cNvPr>
          <p:cNvSpPr>
            <a:spLocks noGrp="1" noChangeArrowheads="1"/>
          </p:cNvSpPr>
          <p:nvPr>
            <p:ph type="title"/>
          </p:nvPr>
        </p:nvSpPr>
        <p:spPr>
          <a:xfrm>
            <a:off x="0" y="0"/>
            <a:ext cx="9144000" cy="1143000"/>
          </a:xfrm>
          <a:solidFill>
            <a:schemeClr val="tx2"/>
          </a:solidFill>
        </p:spPr>
        <p:txBody>
          <a:bodyPr/>
          <a:lstStyle/>
          <a:p>
            <a:r>
              <a:rPr lang="en-US" altLang="en-US" sz="4800" b="1">
                <a:solidFill>
                  <a:schemeClr val="bg1"/>
                </a:solidFill>
              </a:rPr>
              <a:t>When Are Opioids Indicated?</a:t>
            </a:r>
          </a:p>
        </p:txBody>
      </p:sp>
      <p:sp>
        <p:nvSpPr>
          <p:cNvPr id="1106947" name="Rectangle 3">
            <a:extLst>
              <a:ext uri="{FF2B5EF4-FFF2-40B4-BE49-F238E27FC236}">
                <a16:creationId xmlns:a16="http://schemas.microsoft.com/office/drawing/2014/main" id="{02E830E6-AB77-41D7-984D-BC08E51189C4}"/>
              </a:ext>
            </a:extLst>
          </p:cNvPr>
          <p:cNvSpPr>
            <a:spLocks noGrp="1" noChangeArrowheads="1"/>
          </p:cNvSpPr>
          <p:nvPr>
            <p:ph type="body" idx="1"/>
          </p:nvPr>
        </p:nvSpPr>
        <p:spPr>
          <a:xfrm>
            <a:off x="381000" y="1447800"/>
            <a:ext cx="8610600" cy="5105400"/>
          </a:xfrm>
        </p:spPr>
        <p:txBody>
          <a:bodyPr/>
          <a:lstStyle/>
          <a:p>
            <a:pPr>
              <a:lnSpc>
                <a:spcPct val="90000"/>
              </a:lnSpc>
              <a:spcBef>
                <a:spcPct val="40000"/>
              </a:spcBef>
            </a:pPr>
            <a:r>
              <a:rPr lang="en-US" altLang="en-US" sz="2800"/>
              <a:t>Pain is moderate to severe </a:t>
            </a:r>
          </a:p>
          <a:p>
            <a:pPr>
              <a:lnSpc>
                <a:spcPct val="90000"/>
              </a:lnSpc>
              <a:spcBef>
                <a:spcPct val="40000"/>
              </a:spcBef>
            </a:pPr>
            <a:r>
              <a:rPr lang="en-US" altLang="en-US" sz="2800"/>
              <a:t>Pain has significant impact on function and on quality of life</a:t>
            </a:r>
          </a:p>
          <a:p>
            <a:pPr>
              <a:lnSpc>
                <a:spcPct val="90000"/>
              </a:lnSpc>
              <a:spcBef>
                <a:spcPct val="40000"/>
              </a:spcBef>
            </a:pPr>
            <a:r>
              <a:rPr lang="en-US" altLang="en-US" sz="2800"/>
              <a:t>Non-opioid pharmacotherapy has been tried and failed</a:t>
            </a:r>
          </a:p>
          <a:p>
            <a:pPr>
              <a:lnSpc>
                <a:spcPct val="90000"/>
              </a:lnSpc>
              <a:spcBef>
                <a:spcPct val="40000"/>
              </a:spcBef>
            </a:pPr>
            <a:r>
              <a:rPr lang="en-US" altLang="en-US" sz="2800" b="1">
                <a:solidFill>
                  <a:srgbClr val="990033"/>
                </a:solidFill>
              </a:rPr>
              <a:t>Patient agreeable to… </a:t>
            </a:r>
          </a:p>
          <a:p>
            <a:pPr lvl="1">
              <a:lnSpc>
                <a:spcPct val="90000"/>
              </a:lnSpc>
              <a:spcBef>
                <a:spcPct val="40000"/>
              </a:spcBef>
            </a:pPr>
            <a:r>
              <a:rPr lang="en-US" altLang="en-US" b="1">
                <a:solidFill>
                  <a:srgbClr val="990033"/>
                </a:solidFill>
                <a:ea typeface="ＭＳ Ｐゴシック" panose="020B0600070205080204" pitchFamily="34" charset="-128"/>
              </a:rPr>
              <a:t>take opioid as prescribed (e.g. no dose escalation)</a:t>
            </a:r>
          </a:p>
          <a:p>
            <a:pPr lvl="1">
              <a:lnSpc>
                <a:spcPct val="90000"/>
              </a:lnSpc>
              <a:spcBef>
                <a:spcPct val="40000"/>
              </a:spcBef>
            </a:pPr>
            <a:r>
              <a:rPr lang="en-US" altLang="en-US" b="1">
                <a:solidFill>
                  <a:srgbClr val="990033"/>
                </a:solidFill>
                <a:ea typeface="ＭＳ Ｐゴシック" panose="020B0600070205080204" pitchFamily="34" charset="-128"/>
              </a:rPr>
              <a:t>close monitoring (e.g. pill counts, urine drug testing)</a:t>
            </a:r>
          </a:p>
        </p:txBody>
      </p:sp>
      <p:sp>
        <p:nvSpPr>
          <p:cNvPr id="4" name="TextBox 3">
            <a:extLst>
              <a:ext uri="{FF2B5EF4-FFF2-40B4-BE49-F238E27FC236}">
                <a16:creationId xmlns:a16="http://schemas.microsoft.com/office/drawing/2014/main" id="{C22EFBB3-6175-4974-AAC1-A1E207924FDF}"/>
              </a:ext>
            </a:extLst>
          </p:cNvPr>
          <p:cNvSpPr txBox="1"/>
          <p:nvPr/>
        </p:nvSpPr>
        <p:spPr>
          <a:xfrm>
            <a:off x="6324600" y="5940281"/>
            <a:ext cx="266700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a:ea typeface="+mn-ea"/>
                <a:cs typeface="+mn-cs"/>
              </a:rPr>
              <a:t>Slide Credit: </a:t>
            </a:r>
            <a:r>
              <a:rPr kumimoji="0" lang="en-US" altLang="en-US" sz="1300" b="0" i="0" u="none" strike="noStrike" kern="1200" cap="none" spc="0" normalizeH="0" baseline="0" noProof="0" dirty="0">
                <a:ln>
                  <a:noFill/>
                </a:ln>
                <a:solidFill>
                  <a:srgbClr val="000000"/>
                </a:solidFill>
                <a:effectLst/>
                <a:uLnTx/>
                <a:uFillTx/>
                <a:latin typeface="Calibri"/>
                <a:ea typeface="+mn-ea"/>
                <a:cs typeface="+mn-cs"/>
              </a:rPr>
              <a:t>Daniel Alford, M.D.</a:t>
            </a:r>
          </a:p>
        </p:txBody>
      </p:sp>
    </p:spTree>
    <p:extLst>
      <p:ext uri="{BB962C8B-B14F-4D97-AF65-F5344CB8AC3E}">
        <p14:creationId xmlns:p14="http://schemas.microsoft.com/office/powerpoint/2010/main" val="3438385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06947">
                                            <p:txEl>
                                              <p:pRg st="3" end="3"/>
                                            </p:txEl>
                                          </p:spTgt>
                                        </p:tgtEl>
                                        <p:attrNameLst>
                                          <p:attrName>style.visibility</p:attrName>
                                        </p:attrNameLst>
                                      </p:cBhvr>
                                      <p:to>
                                        <p:strVal val="visible"/>
                                      </p:to>
                                    </p:set>
                                    <p:animEffect transition="in" filter="dissolve">
                                      <p:cBhvr>
                                        <p:cTn id="7" dur="500"/>
                                        <p:tgtEl>
                                          <p:spTgt spid="1106947">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06947">
                                            <p:txEl>
                                              <p:pRg st="4" end="4"/>
                                            </p:txEl>
                                          </p:spTgt>
                                        </p:tgtEl>
                                        <p:attrNameLst>
                                          <p:attrName>style.visibility</p:attrName>
                                        </p:attrNameLst>
                                      </p:cBhvr>
                                      <p:to>
                                        <p:strVal val="visible"/>
                                      </p:to>
                                    </p:set>
                                    <p:animEffect transition="in" filter="dissolve">
                                      <p:cBhvr>
                                        <p:cTn id="12" dur="500"/>
                                        <p:tgtEl>
                                          <p:spTgt spid="1106947">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06947">
                                            <p:txEl>
                                              <p:pRg st="5" end="5"/>
                                            </p:txEl>
                                          </p:spTgt>
                                        </p:tgtEl>
                                        <p:attrNameLst>
                                          <p:attrName>style.visibility</p:attrName>
                                        </p:attrNameLst>
                                      </p:cBhvr>
                                      <p:to>
                                        <p:strVal val="visible"/>
                                      </p:to>
                                    </p:set>
                                    <p:animEffect transition="in" filter="dissolve">
                                      <p:cBhvr>
                                        <p:cTn id="17" dur="500"/>
                                        <p:tgtEl>
                                          <p:spTgt spid="11069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EF7E09D-0E29-4F1F-993B-162E542B0E7B}"/>
              </a:ext>
            </a:extLst>
          </p:cNvPr>
          <p:cNvSpPr>
            <a:spLocks noGrp="1" noChangeArrowheads="1"/>
          </p:cNvSpPr>
          <p:nvPr>
            <p:ph type="title"/>
          </p:nvPr>
        </p:nvSpPr>
        <p:spPr>
          <a:xfrm>
            <a:off x="0" y="304800"/>
            <a:ext cx="9144000" cy="762000"/>
          </a:xfrm>
        </p:spPr>
        <p:txBody>
          <a:bodyPr/>
          <a:lstStyle/>
          <a:p>
            <a:r>
              <a:rPr lang="en-US" altLang="en-US" sz="7200" b="1">
                <a:solidFill>
                  <a:schemeClr val="bg1"/>
                </a:solidFill>
              </a:rPr>
              <a:t>Key Principles</a:t>
            </a:r>
          </a:p>
        </p:txBody>
      </p:sp>
      <p:sp>
        <p:nvSpPr>
          <p:cNvPr id="34819" name="Rectangle 3">
            <a:extLst>
              <a:ext uri="{FF2B5EF4-FFF2-40B4-BE49-F238E27FC236}">
                <a16:creationId xmlns:a16="http://schemas.microsoft.com/office/drawing/2014/main" id="{6A44AD1F-ACC4-4C64-BDBF-FE7C9C93C651}"/>
              </a:ext>
            </a:extLst>
          </p:cNvPr>
          <p:cNvSpPr>
            <a:spLocks noGrp="1" noChangeArrowheads="1"/>
          </p:cNvSpPr>
          <p:nvPr>
            <p:ph type="body" idx="1"/>
          </p:nvPr>
        </p:nvSpPr>
        <p:spPr>
          <a:xfrm>
            <a:off x="228600" y="1905000"/>
            <a:ext cx="8805863" cy="4038600"/>
          </a:xfrm>
        </p:spPr>
        <p:txBody>
          <a:bodyPr/>
          <a:lstStyle/>
          <a:p>
            <a:pPr>
              <a:spcBef>
                <a:spcPct val="30000"/>
              </a:spcBef>
              <a:buSzPct val="125000"/>
            </a:pPr>
            <a:r>
              <a:rPr lang="en-US" altLang="en-US" sz="3600" b="1">
                <a:solidFill>
                  <a:schemeClr val="bg1"/>
                </a:solidFill>
              </a:rPr>
              <a:t>Maintain benefit-risk (harm) framework</a:t>
            </a:r>
          </a:p>
          <a:p>
            <a:pPr>
              <a:spcBef>
                <a:spcPct val="30000"/>
              </a:spcBef>
              <a:buSzPct val="125000"/>
            </a:pPr>
            <a:endParaRPr lang="en-US" altLang="en-US" sz="3600" b="1">
              <a:solidFill>
                <a:schemeClr val="bg1"/>
              </a:solidFill>
            </a:endParaRPr>
          </a:p>
          <a:p>
            <a:pPr>
              <a:spcBef>
                <a:spcPct val="30000"/>
              </a:spcBef>
              <a:buSzPct val="125000"/>
            </a:pPr>
            <a:r>
              <a:rPr lang="en-US" altLang="en-US" sz="3600" b="1">
                <a:solidFill>
                  <a:schemeClr val="bg1"/>
                </a:solidFill>
              </a:rPr>
              <a:t>Judge the treatment NOT the patient</a:t>
            </a:r>
          </a:p>
        </p:txBody>
      </p:sp>
    </p:spTree>
    <p:extLst>
      <p:ext uri="{BB962C8B-B14F-4D97-AF65-F5344CB8AC3E}">
        <p14:creationId xmlns:p14="http://schemas.microsoft.com/office/powerpoint/2010/main" val="1584846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9E523AA-52BD-4231-95D4-C47EA66DFB3A}"/>
              </a:ext>
            </a:extLst>
          </p:cNvPr>
          <p:cNvSpPr>
            <a:spLocks noGrp="1" noChangeArrowheads="1"/>
          </p:cNvSpPr>
          <p:nvPr>
            <p:ph type="title"/>
          </p:nvPr>
        </p:nvSpPr>
        <p:spPr>
          <a:xfrm>
            <a:off x="0" y="0"/>
            <a:ext cx="9144000" cy="1143000"/>
          </a:xfrm>
          <a:solidFill>
            <a:schemeClr val="tx2"/>
          </a:solidFill>
        </p:spPr>
        <p:txBody>
          <a:bodyPr/>
          <a:lstStyle/>
          <a:p>
            <a:r>
              <a:rPr lang="en-US" altLang="en-US" sz="4800" b="1">
                <a:solidFill>
                  <a:schemeClr val="bg1"/>
                </a:solidFill>
              </a:rPr>
              <a:t>Opioid Choice</a:t>
            </a:r>
          </a:p>
        </p:txBody>
      </p:sp>
      <p:sp>
        <p:nvSpPr>
          <p:cNvPr id="931843" name="Rectangle 3">
            <a:extLst>
              <a:ext uri="{FF2B5EF4-FFF2-40B4-BE49-F238E27FC236}">
                <a16:creationId xmlns:a16="http://schemas.microsoft.com/office/drawing/2014/main" id="{E33FD218-D9BF-44FA-97EF-EDBDAFB897EB}"/>
              </a:ext>
            </a:extLst>
          </p:cNvPr>
          <p:cNvSpPr>
            <a:spLocks noGrp="1" noChangeArrowheads="1"/>
          </p:cNvSpPr>
          <p:nvPr>
            <p:ph type="body" idx="1"/>
          </p:nvPr>
        </p:nvSpPr>
        <p:spPr>
          <a:xfrm>
            <a:off x="228600" y="1600200"/>
            <a:ext cx="8763000" cy="5029200"/>
          </a:xfrm>
        </p:spPr>
        <p:txBody>
          <a:bodyPr/>
          <a:lstStyle/>
          <a:p>
            <a:pPr>
              <a:spcBef>
                <a:spcPct val="40000"/>
              </a:spcBef>
            </a:pPr>
            <a:r>
              <a:rPr lang="en-US" altLang="en-US" sz="2800"/>
              <a:t>Duration and onset of action</a:t>
            </a:r>
          </a:p>
          <a:p>
            <a:pPr lvl="1">
              <a:spcBef>
                <a:spcPct val="40000"/>
              </a:spcBef>
            </a:pPr>
            <a:r>
              <a:rPr lang="en-US" altLang="en-US" sz="2400">
                <a:ea typeface="ＭＳ Ｐゴシック" panose="020B0600070205080204" pitchFamily="34" charset="-128"/>
              </a:rPr>
              <a:t>“Rate hypothesis” - fast on, fast off – most rewarding – addicting</a:t>
            </a:r>
          </a:p>
          <a:p>
            <a:pPr lvl="1">
              <a:spcBef>
                <a:spcPct val="40000"/>
              </a:spcBef>
            </a:pPr>
            <a:r>
              <a:rPr lang="en-US" altLang="en-US" sz="2400">
                <a:ea typeface="ＭＳ Ｐゴシック" panose="020B0600070205080204" pitchFamily="34" charset="-128"/>
              </a:rPr>
              <a:t>Short-acting opioids increase risk of opioid-withdrawal mediated pain</a:t>
            </a:r>
          </a:p>
          <a:p>
            <a:pPr>
              <a:spcBef>
                <a:spcPct val="40000"/>
              </a:spcBef>
            </a:pPr>
            <a:r>
              <a:rPr lang="en-US" altLang="en-US" sz="2800"/>
              <a:t>Patient’s prior experience</a:t>
            </a:r>
          </a:p>
          <a:p>
            <a:pPr lvl="1">
              <a:spcBef>
                <a:spcPct val="40000"/>
              </a:spcBef>
            </a:pPr>
            <a:r>
              <a:rPr lang="en-US" altLang="en-US" sz="2400" i="1">
                <a:ea typeface="ＭＳ Ｐゴシック" panose="020B0600070205080204" pitchFamily="34" charset="-128"/>
              </a:rPr>
              <a:t>Mu</a:t>
            </a:r>
            <a:r>
              <a:rPr lang="en-US" altLang="en-US" sz="2400">
                <a:ea typeface="ＭＳ Ｐゴシック" panose="020B0600070205080204" pitchFamily="34" charset="-128"/>
              </a:rPr>
              <a:t> polymorphisms – differences in opioid responsiveness</a:t>
            </a:r>
          </a:p>
          <a:p>
            <a:pPr>
              <a:spcBef>
                <a:spcPct val="40000"/>
              </a:spcBef>
            </a:pPr>
            <a:r>
              <a:rPr lang="en-US" altLang="en-US" sz="2800" b="1" u="sng">
                <a:solidFill>
                  <a:srgbClr val="990033"/>
                </a:solidFill>
              </a:rPr>
              <a:t>Currently there are NO abuse resistant opioids or opioid formulations!!</a:t>
            </a:r>
          </a:p>
        </p:txBody>
      </p:sp>
    </p:spTree>
    <p:extLst>
      <p:ext uri="{BB962C8B-B14F-4D97-AF65-F5344CB8AC3E}">
        <p14:creationId xmlns:p14="http://schemas.microsoft.com/office/powerpoint/2010/main" val="3646051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31843">
                                            <p:txEl>
                                              <p:pRg st="5" end="5"/>
                                            </p:txEl>
                                          </p:spTgt>
                                        </p:tgtEl>
                                        <p:attrNameLst>
                                          <p:attrName>style.visibility</p:attrName>
                                        </p:attrNameLst>
                                      </p:cBhvr>
                                      <p:to>
                                        <p:strVal val="visible"/>
                                      </p:to>
                                    </p:set>
                                    <p:animEffect transition="in" filter="dissolve">
                                      <p:cBhvr>
                                        <p:cTn id="7" dur="500"/>
                                        <p:tgtEl>
                                          <p:spTgt spid="931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D878AEC-BA51-4C1D-B7E4-69BEC317985B}"/>
              </a:ext>
            </a:extLst>
          </p:cNvPr>
          <p:cNvSpPr>
            <a:spLocks noGrp="1" noChangeArrowheads="1"/>
          </p:cNvSpPr>
          <p:nvPr>
            <p:ph type="title"/>
          </p:nvPr>
        </p:nvSpPr>
        <p:spPr bwMode="auto">
          <a:xfrm>
            <a:off x="0" y="0"/>
            <a:ext cx="9144000" cy="16002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4400" b="1" dirty="0">
                <a:solidFill>
                  <a:schemeClr val="bg1"/>
                </a:solidFill>
              </a:rPr>
              <a:t>Assessing Benefit - Risk/Harm</a:t>
            </a:r>
          </a:p>
          <a:p>
            <a:pPr algn="ctr"/>
            <a:r>
              <a:rPr lang="en-US" altLang="en-US" sz="3600" b="1" dirty="0">
                <a:solidFill>
                  <a:schemeClr val="bg1"/>
                </a:solidFill>
              </a:rPr>
              <a:t>“Universal Precautions” </a:t>
            </a:r>
          </a:p>
          <a:p>
            <a:pPr algn="ctr"/>
            <a:r>
              <a:rPr lang="en-US" altLang="en-US" sz="1800" i="1" dirty="0">
                <a:solidFill>
                  <a:schemeClr val="bg1"/>
                </a:solidFill>
              </a:rPr>
              <a:t>(has become “standard” of care)</a:t>
            </a:r>
          </a:p>
        </p:txBody>
      </p:sp>
      <p:sp>
        <p:nvSpPr>
          <p:cNvPr id="35842" name="Rectangle 3">
            <a:extLst>
              <a:ext uri="{FF2B5EF4-FFF2-40B4-BE49-F238E27FC236}">
                <a16:creationId xmlns:a16="http://schemas.microsoft.com/office/drawing/2014/main" id="{55B94A53-5FA4-4AEB-B325-FC6974C912BC}"/>
              </a:ext>
            </a:extLst>
          </p:cNvPr>
          <p:cNvSpPr>
            <a:spLocks noGrp="1" noChangeArrowheads="1"/>
          </p:cNvSpPr>
          <p:nvPr>
            <p:ph type="body" idx="4294967295"/>
          </p:nvPr>
        </p:nvSpPr>
        <p:spPr>
          <a:xfrm>
            <a:off x="152400" y="1676400"/>
            <a:ext cx="8534400" cy="3886200"/>
          </a:xfrm>
        </p:spPr>
        <p:txBody>
          <a:bodyPr/>
          <a:lstStyle/>
          <a:p>
            <a:pPr>
              <a:spcBef>
                <a:spcPct val="30000"/>
              </a:spcBef>
              <a:buClr>
                <a:srgbClr val="000066"/>
              </a:buClr>
              <a:buFont typeface="Wingdings" panose="05000000000000000000" pitchFamily="2" charset="2"/>
              <a:buChar char="§"/>
            </a:pPr>
            <a:r>
              <a:rPr lang="en-US" altLang="en-US" sz="2800" dirty="0">
                <a:solidFill>
                  <a:srgbClr val="000000"/>
                </a:solidFill>
              </a:rPr>
              <a:t>Screening Tools</a:t>
            </a:r>
          </a:p>
          <a:p>
            <a:pPr>
              <a:spcBef>
                <a:spcPct val="30000"/>
              </a:spcBef>
              <a:buClr>
                <a:srgbClr val="000066"/>
              </a:buClr>
              <a:buFont typeface="Wingdings" panose="05000000000000000000" pitchFamily="2" charset="2"/>
              <a:buChar char="§"/>
            </a:pPr>
            <a:r>
              <a:rPr lang="en-US" altLang="en-US" sz="2800" dirty="0">
                <a:solidFill>
                  <a:srgbClr val="000000"/>
                </a:solidFill>
              </a:rPr>
              <a:t>Agreements “contracts”, informed consent</a:t>
            </a:r>
          </a:p>
          <a:p>
            <a:pPr>
              <a:spcBef>
                <a:spcPct val="30000"/>
              </a:spcBef>
              <a:buClr>
                <a:srgbClr val="000066"/>
              </a:buClr>
              <a:buFont typeface="Wingdings" panose="05000000000000000000" pitchFamily="2" charset="2"/>
              <a:buChar char="§"/>
            </a:pPr>
            <a:r>
              <a:rPr lang="en-US" altLang="en-US" sz="2800" dirty="0">
                <a:solidFill>
                  <a:srgbClr val="000000"/>
                </a:solidFill>
              </a:rPr>
              <a:t>Monitor for benefit and harm with frequent face-to-face visits</a:t>
            </a:r>
          </a:p>
          <a:p>
            <a:pPr>
              <a:spcBef>
                <a:spcPct val="30000"/>
              </a:spcBef>
              <a:buClr>
                <a:srgbClr val="000066"/>
              </a:buClr>
              <a:buFont typeface="Wingdings" panose="05000000000000000000" pitchFamily="2" charset="2"/>
              <a:buChar char="§"/>
            </a:pPr>
            <a:r>
              <a:rPr lang="en-US" altLang="en-US" sz="2800" dirty="0">
                <a:solidFill>
                  <a:srgbClr val="000000"/>
                </a:solidFill>
              </a:rPr>
              <a:t>Monitor for adherence, addiction and diversion</a:t>
            </a:r>
          </a:p>
          <a:p>
            <a:pPr lvl="1">
              <a:spcBef>
                <a:spcPct val="30000"/>
              </a:spcBef>
              <a:buClr>
                <a:srgbClr val="000066"/>
              </a:buClr>
              <a:buFont typeface="Wingdings" panose="05000000000000000000" pitchFamily="2" charset="2"/>
              <a:buChar char="§"/>
            </a:pPr>
            <a:r>
              <a:rPr lang="en-US" altLang="en-US" sz="2400" dirty="0">
                <a:solidFill>
                  <a:srgbClr val="000000"/>
                </a:solidFill>
                <a:ea typeface="ＭＳ Ｐゴシック" panose="020B0600070205080204" pitchFamily="34" charset="-128"/>
              </a:rPr>
              <a:t>Urine drug testing </a:t>
            </a:r>
          </a:p>
          <a:p>
            <a:pPr lvl="1">
              <a:spcBef>
                <a:spcPct val="30000"/>
              </a:spcBef>
              <a:buClr>
                <a:srgbClr val="000066"/>
              </a:buClr>
              <a:buFont typeface="Wingdings" panose="05000000000000000000" pitchFamily="2" charset="2"/>
              <a:buChar char="§"/>
            </a:pPr>
            <a:r>
              <a:rPr lang="en-US" altLang="en-US" sz="2400" dirty="0">
                <a:solidFill>
                  <a:srgbClr val="000000"/>
                </a:solidFill>
                <a:ea typeface="ＭＳ Ｐゴシック" panose="020B0600070205080204" pitchFamily="34" charset="-128"/>
              </a:rPr>
              <a:t>Pill counts </a:t>
            </a:r>
          </a:p>
          <a:p>
            <a:pPr lvl="1">
              <a:spcBef>
                <a:spcPct val="30000"/>
              </a:spcBef>
              <a:buClr>
                <a:srgbClr val="000066"/>
              </a:buClr>
              <a:buFont typeface="Wingdings" panose="05000000000000000000" pitchFamily="2" charset="2"/>
              <a:buChar char="§"/>
            </a:pPr>
            <a:r>
              <a:rPr lang="en-US" altLang="en-US" sz="2400" dirty="0">
                <a:solidFill>
                  <a:srgbClr val="000000"/>
                </a:solidFill>
                <a:ea typeface="ＭＳ Ｐゴシック" panose="020B0600070205080204" pitchFamily="34" charset="-128"/>
              </a:rPr>
              <a:t>Prescription monitoring program data</a:t>
            </a:r>
          </a:p>
        </p:txBody>
      </p:sp>
      <p:sp>
        <p:nvSpPr>
          <p:cNvPr id="2" name="TextBox 1">
            <a:extLst>
              <a:ext uri="{FF2B5EF4-FFF2-40B4-BE49-F238E27FC236}">
                <a16:creationId xmlns:a16="http://schemas.microsoft.com/office/drawing/2014/main" id="{3ED0C65E-6D60-4CD9-9E8B-E5D228EBB764}"/>
              </a:ext>
            </a:extLst>
          </p:cNvPr>
          <p:cNvSpPr txBox="1"/>
          <p:nvPr/>
        </p:nvSpPr>
        <p:spPr>
          <a:xfrm>
            <a:off x="5905502" y="4658360"/>
            <a:ext cx="3009898" cy="1477328"/>
          </a:xfrm>
          <a:prstGeom prst="rect">
            <a:avLst/>
          </a:prstGeom>
          <a:noFill/>
        </p:spPr>
        <p:txBody>
          <a:bodyPr wrap="square" rtlCol="0">
            <a:spAutoFit/>
          </a:bodyPr>
          <a:lstStyle/>
          <a:p>
            <a:r>
              <a:rPr lang="en-US" i="1" dirty="0"/>
              <a:t>Only limited data are</a:t>
            </a:r>
          </a:p>
          <a:p>
            <a:r>
              <a:rPr lang="en-US" i="1" dirty="0"/>
              <a:t>available regarding the efficacy of any of these strategies, and these are based upon expert consensus</a:t>
            </a:r>
          </a:p>
        </p:txBody>
      </p:sp>
      <p:sp>
        <p:nvSpPr>
          <p:cNvPr id="35845" name="Text Box 7">
            <a:extLst>
              <a:ext uri="{FF2B5EF4-FFF2-40B4-BE49-F238E27FC236}">
                <a16:creationId xmlns:a16="http://schemas.microsoft.com/office/drawing/2014/main" id="{CA8F7066-1F5E-48E5-B9C3-13E133183E2D}"/>
              </a:ext>
            </a:extLst>
          </p:cNvPr>
          <p:cNvSpPr txBox="1">
            <a:spLocks noChangeArrowheads="1"/>
          </p:cNvSpPr>
          <p:nvPr/>
        </p:nvSpPr>
        <p:spPr bwMode="auto">
          <a:xfrm>
            <a:off x="0" y="6032500"/>
            <a:ext cx="3238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600" dirty="0">
                <a:solidFill>
                  <a:srgbClr val="000000"/>
                </a:solidFill>
                <a:latin typeface="Arial Narrow" panose="020B0606020202030204" pitchFamily="34" charset="0"/>
              </a:rPr>
              <a:t>FSMB Guidelines 2004 www.fsmb.org</a:t>
            </a:r>
          </a:p>
          <a:p>
            <a:r>
              <a:rPr lang="en-US" altLang="en-US" sz="1600" dirty="0" err="1">
                <a:solidFill>
                  <a:srgbClr val="000000"/>
                </a:solidFill>
                <a:latin typeface="Arial Narrow" panose="020B0606020202030204" pitchFamily="34" charset="0"/>
              </a:rPr>
              <a:t>Gourlay</a:t>
            </a:r>
            <a:r>
              <a:rPr lang="en-US" altLang="en-US" sz="1600" dirty="0">
                <a:solidFill>
                  <a:srgbClr val="000000"/>
                </a:solidFill>
                <a:latin typeface="Arial Narrow" panose="020B0606020202030204" pitchFamily="34" charset="0"/>
              </a:rPr>
              <a:t> DL, </a:t>
            </a:r>
            <a:r>
              <a:rPr lang="en-US" altLang="en-US" sz="1600" dirty="0" err="1">
                <a:solidFill>
                  <a:srgbClr val="000000"/>
                </a:solidFill>
                <a:latin typeface="Arial Narrow" panose="020B0606020202030204" pitchFamily="34" charset="0"/>
              </a:rPr>
              <a:t>Heit</a:t>
            </a:r>
            <a:r>
              <a:rPr lang="en-US" altLang="en-US" sz="1600" dirty="0">
                <a:solidFill>
                  <a:srgbClr val="000000"/>
                </a:solidFill>
                <a:latin typeface="Arial Narrow" panose="020B0606020202030204" pitchFamily="34" charset="0"/>
              </a:rPr>
              <a:t> HA. Pain Medicine 2005</a:t>
            </a:r>
          </a:p>
          <a:p>
            <a:r>
              <a:rPr lang="en-US" altLang="en-US" sz="1600" dirty="0">
                <a:solidFill>
                  <a:srgbClr val="000000"/>
                </a:solidFill>
                <a:latin typeface="Arial Narrow" panose="020B0606020202030204" pitchFamily="34" charset="0"/>
              </a:rPr>
              <a:t>Chou R et al. J Pain 2009</a:t>
            </a:r>
          </a:p>
        </p:txBody>
      </p:sp>
    </p:spTree>
    <p:extLst>
      <p:ext uri="{BB962C8B-B14F-4D97-AF65-F5344CB8AC3E}">
        <p14:creationId xmlns:p14="http://schemas.microsoft.com/office/powerpoint/2010/main" val="2485811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C8D9410-BC7D-4AFA-94B6-C53BF6428329}"/>
              </a:ext>
            </a:extLst>
          </p:cNvPr>
          <p:cNvSpPr>
            <a:spLocks noGrp="1" noChangeArrowheads="1"/>
          </p:cNvSpPr>
          <p:nvPr>
            <p:ph type="title"/>
          </p:nvPr>
        </p:nvSpPr>
        <p:spPr>
          <a:xfrm>
            <a:off x="0" y="0"/>
            <a:ext cx="9144000" cy="1447800"/>
          </a:xfrm>
          <a:solidFill>
            <a:schemeClr val="tx2"/>
          </a:solidFill>
        </p:spPr>
        <p:txBody>
          <a:bodyPr/>
          <a:lstStyle/>
          <a:p>
            <a:r>
              <a:rPr lang="en-US" altLang="en-US" sz="4000" b="1" dirty="0">
                <a:solidFill>
                  <a:schemeClr val="bg1"/>
                </a:solidFill>
              </a:rPr>
              <a:t>Assessing Benefit</a:t>
            </a:r>
            <a:br>
              <a:rPr lang="en-US" altLang="en-US" sz="4000" b="1" dirty="0">
                <a:solidFill>
                  <a:schemeClr val="bg1"/>
                </a:solidFill>
              </a:rPr>
            </a:br>
            <a:r>
              <a:rPr lang="en-US" altLang="en-US" sz="4000" b="1" dirty="0">
                <a:solidFill>
                  <a:schemeClr val="bg1"/>
                </a:solidFill>
              </a:rPr>
              <a:t> </a:t>
            </a:r>
            <a:r>
              <a:rPr lang="en-US" altLang="en-US" sz="2800" b="1" dirty="0">
                <a:solidFill>
                  <a:schemeClr val="bg1"/>
                </a:solidFill>
              </a:rPr>
              <a:t>PEG</a:t>
            </a:r>
            <a:r>
              <a:rPr lang="en-US" altLang="en-US" sz="2800" dirty="0">
                <a:solidFill>
                  <a:schemeClr val="bg1"/>
                </a:solidFill>
              </a:rPr>
              <a:t> (</a:t>
            </a:r>
            <a:r>
              <a:rPr lang="en-US" altLang="en-US" sz="2800" b="1" u="sng" dirty="0">
                <a:solidFill>
                  <a:schemeClr val="bg1"/>
                </a:solidFill>
              </a:rPr>
              <a:t>P</a:t>
            </a:r>
            <a:r>
              <a:rPr lang="en-US" altLang="en-US" sz="2800" dirty="0">
                <a:solidFill>
                  <a:schemeClr val="bg1"/>
                </a:solidFill>
              </a:rPr>
              <a:t>ain, </a:t>
            </a:r>
            <a:r>
              <a:rPr lang="en-US" altLang="en-US" sz="2800" b="1" u="sng" dirty="0">
                <a:solidFill>
                  <a:schemeClr val="bg1"/>
                </a:solidFill>
              </a:rPr>
              <a:t>E</a:t>
            </a:r>
            <a:r>
              <a:rPr lang="en-US" altLang="en-US" sz="2800" dirty="0">
                <a:solidFill>
                  <a:schemeClr val="bg1"/>
                </a:solidFill>
              </a:rPr>
              <a:t>njoyment, </a:t>
            </a:r>
            <a:r>
              <a:rPr lang="en-US" altLang="en-US" sz="2800" b="1" u="sng" dirty="0">
                <a:solidFill>
                  <a:schemeClr val="bg1"/>
                </a:solidFill>
              </a:rPr>
              <a:t>G</a:t>
            </a:r>
            <a:r>
              <a:rPr lang="en-US" altLang="en-US" sz="2800" dirty="0">
                <a:solidFill>
                  <a:schemeClr val="bg1"/>
                </a:solidFill>
              </a:rPr>
              <a:t>eneral activity) scale (0-10)</a:t>
            </a:r>
          </a:p>
        </p:txBody>
      </p:sp>
      <p:sp>
        <p:nvSpPr>
          <p:cNvPr id="1046531" name="Rectangle 3">
            <a:extLst>
              <a:ext uri="{FF2B5EF4-FFF2-40B4-BE49-F238E27FC236}">
                <a16:creationId xmlns:a16="http://schemas.microsoft.com/office/drawing/2014/main" id="{D2C4F606-2C04-42BF-9253-58C691F61EE9}"/>
              </a:ext>
            </a:extLst>
          </p:cNvPr>
          <p:cNvSpPr>
            <a:spLocks noGrp="1" noChangeArrowheads="1"/>
          </p:cNvSpPr>
          <p:nvPr>
            <p:ph type="body" idx="1"/>
          </p:nvPr>
        </p:nvSpPr>
        <p:spPr>
          <a:xfrm>
            <a:off x="152400" y="1600200"/>
            <a:ext cx="8610600" cy="4267200"/>
          </a:xfrm>
        </p:spPr>
        <p:txBody>
          <a:bodyPr/>
          <a:lstStyle/>
          <a:p>
            <a:pPr marL="609600" indent="-609600">
              <a:spcBef>
                <a:spcPct val="50000"/>
              </a:spcBef>
              <a:buFont typeface="Wingdings" panose="05000000000000000000" pitchFamily="2" charset="2"/>
              <a:buNone/>
            </a:pPr>
            <a:r>
              <a:rPr lang="en-US" altLang="en-US" sz="2800" b="1" dirty="0"/>
              <a:t>What number best describes your </a:t>
            </a:r>
            <a:r>
              <a:rPr lang="en-US" altLang="en-US" sz="2800" b="1" u="sng" dirty="0">
                <a:solidFill>
                  <a:srgbClr val="990033"/>
                </a:solidFill>
              </a:rPr>
              <a:t>P</a:t>
            </a:r>
            <a:r>
              <a:rPr lang="en-US" altLang="en-US" sz="2800" b="1" u="sng" dirty="0"/>
              <a:t>ain on average</a:t>
            </a:r>
            <a:r>
              <a:rPr lang="en-US" altLang="en-US" sz="2800" b="1" dirty="0"/>
              <a:t> in the past week?</a:t>
            </a:r>
            <a:r>
              <a:rPr lang="en-US" altLang="en-US" sz="2800" dirty="0"/>
              <a:t> </a:t>
            </a:r>
            <a:r>
              <a:rPr lang="en-US" altLang="en-US" sz="2400" i="1" dirty="0">
                <a:solidFill>
                  <a:srgbClr val="808080"/>
                </a:solidFill>
              </a:rPr>
              <a:t>(No pain - Pain as bad as you can imagine)</a:t>
            </a:r>
          </a:p>
          <a:p>
            <a:pPr marL="609600" indent="-609600">
              <a:spcBef>
                <a:spcPct val="50000"/>
              </a:spcBef>
              <a:buFont typeface="Wingdings" panose="05000000000000000000" pitchFamily="2" charset="2"/>
              <a:buNone/>
            </a:pPr>
            <a:r>
              <a:rPr lang="en-US" altLang="en-US" sz="2800" b="1" dirty="0"/>
              <a:t>What number best describes how, during the past week, </a:t>
            </a:r>
          </a:p>
          <a:p>
            <a:pPr marL="1217613" lvl="1" indent="-533400">
              <a:spcBef>
                <a:spcPct val="50000"/>
              </a:spcBef>
              <a:buFont typeface="Wingdings" panose="05000000000000000000" pitchFamily="2" charset="2"/>
              <a:buChar char="§"/>
            </a:pPr>
            <a:r>
              <a:rPr lang="en-US" altLang="en-US" sz="2400" b="1" dirty="0">
                <a:ea typeface="ＭＳ Ｐゴシック" panose="020B0600070205080204" pitchFamily="34" charset="-128"/>
              </a:rPr>
              <a:t>pain has interfered with your </a:t>
            </a:r>
            <a:r>
              <a:rPr lang="en-US" altLang="en-US" sz="2400" b="1" u="sng" dirty="0">
                <a:solidFill>
                  <a:srgbClr val="990033"/>
                </a:solidFill>
                <a:ea typeface="ＭＳ Ｐゴシック" panose="020B0600070205080204" pitchFamily="34" charset="-128"/>
              </a:rPr>
              <a:t>E</a:t>
            </a:r>
            <a:r>
              <a:rPr lang="en-US" altLang="en-US" sz="2400" b="1" u="sng" dirty="0">
                <a:ea typeface="ＭＳ Ｐゴシック" panose="020B0600070205080204" pitchFamily="34" charset="-128"/>
              </a:rPr>
              <a:t>njoyment of life</a:t>
            </a:r>
            <a:r>
              <a:rPr lang="en-US" altLang="en-US" sz="2400" b="1" dirty="0">
                <a:ea typeface="ＭＳ Ｐゴシック" panose="020B0600070205080204" pitchFamily="34" charset="-128"/>
              </a:rPr>
              <a:t>?</a:t>
            </a:r>
            <a:r>
              <a:rPr lang="en-US" altLang="en-US" sz="2400" dirty="0">
                <a:ea typeface="ＭＳ Ｐゴシック" panose="020B0600070205080204" pitchFamily="34" charset="-128"/>
              </a:rPr>
              <a:t> </a:t>
            </a:r>
            <a:r>
              <a:rPr lang="en-US" altLang="en-US" sz="2000" i="1" dirty="0">
                <a:solidFill>
                  <a:srgbClr val="808080"/>
                </a:solidFill>
                <a:ea typeface="ＭＳ Ｐゴシック" panose="020B0600070205080204" pitchFamily="34" charset="-128"/>
              </a:rPr>
              <a:t>(Does not interfere-Completely interferes)</a:t>
            </a:r>
          </a:p>
          <a:p>
            <a:pPr marL="1217613" lvl="1" indent="-533400">
              <a:spcBef>
                <a:spcPct val="50000"/>
              </a:spcBef>
              <a:buFont typeface="Wingdings" panose="05000000000000000000" pitchFamily="2" charset="2"/>
              <a:buChar char="§"/>
            </a:pPr>
            <a:r>
              <a:rPr lang="en-US" altLang="en-US" sz="2400" b="1" dirty="0">
                <a:ea typeface="ＭＳ Ｐゴシック" panose="020B0600070205080204" pitchFamily="34" charset="-128"/>
              </a:rPr>
              <a:t>pain has interfered with your </a:t>
            </a:r>
            <a:r>
              <a:rPr lang="en-US" altLang="en-US" sz="2400" b="1" u="sng" dirty="0">
                <a:solidFill>
                  <a:srgbClr val="990033"/>
                </a:solidFill>
                <a:ea typeface="ＭＳ Ｐゴシック" panose="020B0600070205080204" pitchFamily="34" charset="-128"/>
              </a:rPr>
              <a:t>G</a:t>
            </a:r>
            <a:r>
              <a:rPr lang="en-US" altLang="en-US" sz="2400" b="1" u="sng" dirty="0">
                <a:ea typeface="ＭＳ Ｐゴシック" panose="020B0600070205080204" pitchFamily="34" charset="-128"/>
              </a:rPr>
              <a:t>eneral activity</a:t>
            </a:r>
            <a:r>
              <a:rPr lang="en-US" altLang="en-US" sz="2400" b="1" dirty="0">
                <a:ea typeface="ＭＳ Ｐゴシック" panose="020B0600070205080204" pitchFamily="34" charset="-128"/>
              </a:rPr>
              <a:t>?</a:t>
            </a:r>
            <a:r>
              <a:rPr lang="en-US" altLang="en-US" sz="2400" dirty="0">
                <a:ea typeface="ＭＳ Ｐゴシック" panose="020B0600070205080204" pitchFamily="34" charset="-128"/>
              </a:rPr>
              <a:t> </a:t>
            </a:r>
            <a:r>
              <a:rPr lang="en-US" altLang="en-US" sz="2000" i="1" dirty="0">
                <a:solidFill>
                  <a:srgbClr val="808080"/>
                </a:solidFill>
                <a:ea typeface="ＭＳ Ｐゴシック" panose="020B0600070205080204" pitchFamily="34" charset="-128"/>
              </a:rPr>
              <a:t>(Does not interfere – Completely interferes)</a:t>
            </a:r>
          </a:p>
        </p:txBody>
      </p:sp>
      <p:sp>
        <p:nvSpPr>
          <p:cNvPr id="36868" name="Text Box 4">
            <a:extLst>
              <a:ext uri="{FF2B5EF4-FFF2-40B4-BE49-F238E27FC236}">
                <a16:creationId xmlns:a16="http://schemas.microsoft.com/office/drawing/2014/main" id="{B1613333-C9AA-4B72-9F12-970DC4509538}"/>
              </a:ext>
            </a:extLst>
          </p:cNvPr>
          <p:cNvSpPr txBox="1">
            <a:spLocks noChangeArrowheads="1"/>
          </p:cNvSpPr>
          <p:nvPr/>
        </p:nvSpPr>
        <p:spPr bwMode="auto">
          <a:xfrm>
            <a:off x="228600" y="6264275"/>
            <a:ext cx="3127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cs typeface="+mn-cs"/>
              </a:rPr>
              <a:t>Krebs EE, et al. J Gen Intern Med. 2009</a:t>
            </a:r>
          </a:p>
        </p:txBody>
      </p:sp>
    </p:spTree>
    <p:extLst>
      <p:ext uri="{BB962C8B-B14F-4D97-AF65-F5344CB8AC3E}">
        <p14:creationId xmlns:p14="http://schemas.microsoft.com/office/powerpoint/2010/main" val="754685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6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46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46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46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611684" y="227707"/>
            <a:ext cx="8153921" cy="991195"/>
          </a:xfrm>
        </p:spPr>
        <p:txBody>
          <a:bodyPr lIns="88892" tIns="50795" rIns="88892" bIns="50795">
            <a:normAutofit fontScale="90000"/>
          </a:bodyPr>
          <a:lstStyle/>
          <a:p>
            <a:pPr defTabSz="914098" eaLnBrk="1" hangingPunct="1"/>
            <a:r>
              <a:rPr lang="en-US" dirty="0">
                <a:solidFill>
                  <a:srgbClr val="775F55"/>
                </a:solidFill>
                <a:latin typeface="Helvetica" charset="0"/>
                <a:sym typeface="Helvetica" charset="0"/>
              </a:rPr>
              <a:t>Introduction: Case </a:t>
            </a:r>
            <a:r>
              <a:rPr lang="en-US" dirty="0" smtClean="0">
                <a:solidFill>
                  <a:srgbClr val="775F55"/>
                </a:solidFill>
                <a:latin typeface="Helvetica" charset="0"/>
                <a:sym typeface="Helvetica" charset="0"/>
              </a:rPr>
              <a:t>Presentation</a:t>
            </a:r>
            <a:endParaRPr lang="en-US" dirty="0"/>
          </a:p>
        </p:txBody>
      </p:sp>
      <p:sp>
        <p:nvSpPr>
          <p:cNvPr id="17413" name="Rectangle 5"/>
          <p:cNvSpPr>
            <a:spLocks noGrp="1" noChangeArrowheads="1"/>
          </p:cNvSpPr>
          <p:nvPr>
            <p:ph sz="quarter" idx="1"/>
          </p:nvPr>
        </p:nvSpPr>
        <p:spPr>
          <a:xfrm>
            <a:off x="228599" y="1599530"/>
            <a:ext cx="5626807" cy="2286670"/>
          </a:xfrm>
        </p:spPr>
        <p:txBody>
          <a:bodyPr lIns="88892" tIns="50795" rIns="88892" bIns="50795">
            <a:normAutofit lnSpcReduction="10000"/>
          </a:bodyPr>
          <a:lstStyle/>
          <a:p>
            <a:pPr marL="306931" indent="-306931" defTabSz="914098">
              <a:lnSpc>
                <a:spcPct val="80000"/>
              </a:lnSpc>
              <a:spcBef>
                <a:spcPts val="492"/>
              </a:spcBef>
              <a:buClr>
                <a:srgbClr val="DD8047"/>
              </a:buClr>
              <a:buFont typeface="Wingdings" pitchFamily="2" charset="2"/>
              <a:buChar char="•"/>
            </a:pPr>
            <a:r>
              <a:rPr lang="en-US" sz="2500" dirty="0">
                <a:latin typeface="Helvetica" charset="0"/>
                <a:sym typeface="Helvetica" charset="0"/>
              </a:rPr>
              <a:t>Ms. Brown is a </a:t>
            </a:r>
            <a:r>
              <a:rPr lang="en-US" sz="2500" b="1" dirty="0">
                <a:solidFill>
                  <a:srgbClr val="FF0000"/>
                </a:solidFill>
                <a:latin typeface="Helvetica" charset="0"/>
                <a:sym typeface="Helvetica" charset="0"/>
              </a:rPr>
              <a:t>47 year-old </a:t>
            </a:r>
            <a:r>
              <a:rPr lang="en-US" sz="2500" dirty="0">
                <a:latin typeface="Helvetica" charset="0"/>
                <a:sym typeface="Helvetica" charset="0"/>
              </a:rPr>
              <a:t>school teacher who was referred to see her primary care physician after an emergency room visit.</a:t>
            </a:r>
          </a:p>
          <a:p>
            <a:pPr marL="306931" indent="-306931" defTabSz="914098">
              <a:lnSpc>
                <a:spcPct val="80000"/>
              </a:lnSpc>
              <a:spcBef>
                <a:spcPts val="492"/>
              </a:spcBef>
              <a:buClr>
                <a:srgbClr val="DD8047"/>
              </a:buClr>
              <a:buFont typeface="Wingdings" pitchFamily="2" charset="2"/>
              <a:buChar char="•"/>
            </a:pPr>
            <a:r>
              <a:rPr lang="en-US" sz="2500" dirty="0">
                <a:latin typeface="Helvetica" charset="0"/>
                <a:sym typeface="Helvetica" charset="0"/>
              </a:rPr>
              <a:t>Has chronic painful diabetic neuropathy and has been in the primary care practice for a year.</a:t>
            </a:r>
          </a:p>
        </p:txBody>
      </p:sp>
      <p:sp>
        <p:nvSpPr>
          <p:cNvPr id="5" name="TextBox 4">
            <a:extLst>
              <a:ext uri="{FF2B5EF4-FFF2-40B4-BE49-F238E27FC236}">
                <a16:creationId xmlns:a16="http://schemas.microsoft.com/office/drawing/2014/main" id="{4DC7704E-A05E-4C98-A478-CF0B28E162BC}"/>
              </a:ext>
            </a:extLst>
          </p:cNvPr>
          <p:cNvSpPr txBox="1"/>
          <p:nvPr/>
        </p:nvSpPr>
        <p:spPr>
          <a:xfrm>
            <a:off x="228599" y="3573739"/>
            <a:ext cx="8537006" cy="3300904"/>
          </a:xfrm>
          <a:prstGeom prst="rect">
            <a:avLst/>
          </a:prstGeom>
          <a:noFill/>
        </p:spPr>
        <p:txBody>
          <a:bodyPr wrap="square" rtlCol="0">
            <a:spAutoFit/>
          </a:bodyPr>
          <a:lstStyle/>
          <a:p>
            <a:pPr marL="306931" indent="-306931" defTabSz="914098">
              <a:lnSpc>
                <a:spcPct val="80000"/>
              </a:lnSpc>
              <a:spcBef>
                <a:spcPts val="492"/>
              </a:spcBef>
              <a:buClr>
                <a:srgbClr val="DD8047"/>
              </a:buClr>
              <a:buFont typeface="Wingdings" pitchFamily="2" charset="2"/>
              <a:buChar char="•"/>
            </a:pPr>
            <a:r>
              <a:rPr lang="en-US" sz="2500" dirty="0">
                <a:latin typeface="Helvetica" charset="0"/>
                <a:sym typeface="Helvetica" charset="0"/>
              </a:rPr>
              <a:t>Current Pain Rx: </a:t>
            </a:r>
          </a:p>
          <a:p>
            <a:pPr marL="649831" lvl="1" indent="-306931" defTabSz="914098">
              <a:lnSpc>
                <a:spcPct val="80000"/>
              </a:lnSpc>
              <a:spcBef>
                <a:spcPts val="492"/>
              </a:spcBef>
              <a:buClr>
                <a:srgbClr val="DD8047"/>
              </a:buClr>
              <a:buFont typeface="Wingdings" pitchFamily="2" charset="2"/>
              <a:buChar char="•"/>
            </a:pPr>
            <a:r>
              <a:rPr lang="en-US" sz="2200" dirty="0">
                <a:latin typeface="Helvetica" charset="0"/>
                <a:sym typeface="Helvetica" charset="0"/>
              </a:rPr>
              <a:t>oxycodone 30mg three times daily as needed for pain</a:t>
            </a:r>
          </a:p>
          <a:p>
            <a:pPr marL="649831" lvl="1" indent="-306931" defTabSz="914098">
              <a:lnSpc>
                <a:spcPct val="80000"/>
              </a:lnSpc>
              <a:spcBef>
                <a:spcPts val="492"/>
              </a:spcBef>
              <a:buClr>
                <a:srgbClr val="DD8047"/>
              </a:buClr>
              <a:buFont typeface="Wingdings" pitchFamily="2" charset="2"/>
              <a:buChar char="•"/>
            </a:pPr>
            <a:r>
              <a:rPr lang="en-US" sz="2200" dirty="0">
                <a:latin typeface="Helvetica" charset="0"/>
                <a:sym typeface="Helvetica" charset="0"/>
              </a:rPr>
              <a:t>gabapentin 600mg three times daily</a:t>
            </a:r>
          </a:p>
          <a:p>
            <a:pPr marL="306931" indent="-306931" defTabSz="914098">
              <a:lnSpc>
                <a:spcPct val="80000"/>
              </a:lnSpc>
              <a:spcBef>
                <a:spcPts val="492"/>
              </a:spcBef>
              <a:buClr>
                <a:srgbClr val="DD8047"/>
              </a:buClr>
              <a:buFont typeface="Wingdings" pitchFamily="2" charset="2"/>
              <a:buChar char="•"/>
            </a:pPr>
            <a:r>
              <a:rPr lang="en-US" sz="2500" dirty="0">
                <a:latin typeface="Helvetica" charset="0"/>
                <a:sym typeface="Helvetica" charset="0"/>
              </a:rPr>
              <a:t>She has an up-to-date controlled substances agreement that outlines:</a:t>
            </a:r>
          </a:p>
          <a:p>
            <a:pPr marL="690563" lvl="1" indent="-347663" defTabSz="914098">
              <a:lnSpc>
                <a:spcPct val="80000"/>
              </a:lnSpc>
              <a:spcBef>
                <a:spcPts val="492"/>
              </a:spcBef>
              <a:buClr>
                <a:srgbClr val="DD8047"/>
              </a:buClr>
              <a:buFont typeface="Wingdings" panose="05000000000000000000" pitchFamily="2" charset="2"/>
              <a:buChar char="ü"/>
            </a:pPr>
            <a:r>
              <a:rPr lang="en-US" sz="2200" dirty="0">
                <a:latin typeface="Helvetica" charset="0"/>
                <a:sym typeface="Helvetica" charset="0"/>
              </a:rPr>
              <a:t>urine drug testing policy</a:t>
            </a:r>
          </a:p>
          <a:p>
            <a:pPr marL="690563" lvl="1" indent="-347663" defTabSz="914098">
              <a:lnSpc>
                <a:spcPct val="80000"/>
              </a:lnSpc>
              <a:spcBef>
                <a:spcPts val="492"/>
              </a:spcBef>
              <a:buClr>
                <a:srgbClr val="DD8047"/>
              </a:buClr>
              <a:buFont typeface="Wingdings" panose="05000000000000000000" pitchFamily="2" charset="2"/>
              <a:buChar char="ü"/>
            </a:pPr>
            <a:r>
              <a:rPr lang="en-US" sz="2200" dirty="0">
                <a:latin typeface="Helvetica" charset="0"/>
                <a:sym typeface="Helvetica" charset="0"/>
              </a:rPr>
              <a:t>pill count policy</a:t>
            </a:r>
          </a:p>
          <a:p>
            <a:pPr marL="690563" lvl="1" indent="-347663" defTabSz="914098">
              <a:lnSpc>
                <a:spcPct val="80000"/>
              </a:lnSpc>
              <a:spcBef>
                <a:spcPts val="492"/>
              </a:spcBef>
              <a:buClr>
                <a:srgbClr val="DD8047"/>
              </a:buClr>
              <a:buFont typeface="Wingdings" panose="05000000000000000000" pitchFamily="2" charset="2"/>
              <a:buChar char="ü"/>
            </a:pPr>
            <a:r>
              <a:rPr lang="en-US" sz="2200" dirty="0">
                <a:latin typeface="Helvetica" charset="0"/>
                <a:sym typeface="Helvetica" charset="0"/>
              </a:rPr>
              <a:t>taking her medications exactly as prescribed including NOT increasing her dose without first discussing it with her physician.</a:t>
            </a:r>
            <a:endParaRPr lang="en-US" dirty="0"/>
          </a:p>
        </p:txBody>
      </p:sp>
      <p:sp>
        <p:nvSpPr>
          <p:cNvPr id="7169" name="Rectangle 1" descr="decorative rectangle "/>
          <p:cNvSpPr>
            <a:spLocks/>
          </p:cNvSpPr>
          <p:nvPr/>
        </p:nvSpPr>
        <p:spPr bwMode="auto">
          <a:xfrm>
            <a:off x="0" y="1233414"/>
            <a:ext cx="9144000" cy="320352"/>
          </a:xfrm>
          <a:prstGeom prst="rect">
            <a:avLst/>
          </a:prstGeom>
          <a:solidFill>
            <a:srgbClr val="FFFFFF"/>
          </a:solidFill>
          <a:ln>
            <a:noFill/>
          </a:ln>
          <a:effectLst/>
          <a:extLst>
            <a:ext uri="{91240B29-F687-4f45-9708-019B960494DF}">
              <a14:hiddenLine xmlns="" xmlns:a14="http://schemas.microsoft.com/office/drawing/2010/main" w="50800" cap="rnd">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795" tIns="50795" rIns="50795" bIns="50795" anchor="ctr"/>
          <a:lstStyle/>
          <a:p>
            <a:pPr algn="ctr" defTabSz="410730" fontAlgn="base" hangingPunct="0">
              <a:spcBef>
                <a:spcPct val="0"/>
              </a:spcBef>
              <a:spcAft>
                <a:spcPct val="0"/>
              </a:spcAft>
              <a:defRPr/>
            </a:pPr>
            <a:endParaRPr lang="en-US" sz="2500" dirty="0">
              <a:solidFill>
                <a:srgbClr val="000000"/>
              </a:solidFill>
              <a:latin typeface="Helvetica Light" charset="0"/>
              <a:ea typeface="ＭＳ Ｐゴシック" charset="0"/>
              <a:sym typeface="Helvetica Light" charset="0"/>
            </a:endParaRPr>
          </a:p>
        </p:txBody>
      </p:sp>
      <p:pic>
        <p:nvPicPr>
          <p:cNvPr id="4" name="Picture 3" descr="decorative rectangle">
            <a:extLst>
              <a:ext uri="{FF2B5EF4-FFF2-40B4-BE49-F238E27FC236}">
                <a16:creationId xmlns:a16="http://schemas.microsoft.com/office/drawing/2014/main" id="{2000C05F-BAEC-4399-92A5-F420175F3D47}"/>
              </a:ext>
            </a:extLst>
          </p:cNvPr>
          <p:cNvPicPr>
            <a:picLocks noChangeAspect="1"/>
          </p:cNvPicPr>
          <p:nvPr/>
        </p:nvPicPr>
        <p:blipFill rotWithShape="1">
          <a:blip r:embed="rId3">
            <a:extLst>
              <a:ext uri="{28A0092B-C50C-407E-A947-70E740481C1C}">
                <a14:useLocalDpi xmlns:a14="http://schemas.microsoft.com/office/drawing/2010/main" val="0"/>
              </a:ext>
            </a:extLst>
          </a:blip>
          <a:srcRect l="19999" t="4518" r="10001" b="28643"/>
          <a:stretch/>
        </p:blipFill>
        <p:spPr>
          <a:xfrm>
            <a:off x="5855406" y="1667366"/>
            <a:ext cx="3004195" cy="1906373"/>
          </a:xfrm>
          <a:prstGeom prst="rect">
            <a:avLst/>
          </a:prstGeom>
        </p:spPr>
      </p:pic>
      <p:sp>
        <p:nvSpPr>
          <p:cNvPr id="7175" name="Rectangle 7"/>
          <p:cNvSpPr>
            <a:spLocks/>
          </p:cNvSpPr>
          <p:nvPr/>
        </p:nvSpPr>
        <p:spPr bwMode="auto">
          <a:xfrm>
            <a:off x="5855406" y="3573739"/>
            <a:ext cx="3288594" cy="4648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88892" tIns="50795" rIns="88892" bIns="50795"/>
          <a:lstStyle/>
          <a:p>
            <a:pPr defTabSz="914098" fontAlgn="base" hangingPunct="0">
              <a:spcBef>
                <a:spcPct val="0"/>
              </a:spcBef>
              <a:spcAft>
                <a:spcPct val="0"/>
              </a:spcAft>
              <a:defRPr/>
            </a:pPr>
            <a:r>
              <a:rPr lang="en-US" dirty="0">
                <a:solidFill>
                  <a:srgbClr val="000000"/>
                </a:solidFill>
                <a:latin typeface="Helvetica" charset="0"/>
                <a:ea typeface="ＭＳ Ｐゴシック" charset="0"/>
                <a:cs typeface="Helvetica" charset="0"/>
                <a:sym typeface="Helvetica" charset="0"/>
              </a:rPr>
              <a:t>Stock Photo</a:t>
            </a:r>
            <a:endParaRPr lang="en-US" sz="2500" dirty="0">
              <a:solidFill>
                <a:srgbClr val="000000"/>
              </a:solidFill>
              <a:latin typeface="Helvetica Light" charset="0"/>
              <a:ea typeface="ＭＳ Ｐゴシック" charset="0"/>
              <a:sym typeface="Helvetica Light" charset="0"/>
            </a:endParaRPr>
          </a:p>
        </p:txBody>
      </p:sp>
      <p:sp>
        <p:nvSpPr>
          <p:cNvPr id="7170" name="Rectangle 2" descr="decorative box"/>
          <p:cNvSpPr>
            <a:spLocks/>
          </p:cNvSpPr>
          <p:nvPr/>
        </p:nvSpPr>
        <p:spPr bwMode="auto">
          <a:xfrm>
            <a:off x="1" y="1279178"/>
            <a:ext cx="532433" cy="228824"/>
          </a:xfrm>
          <a:prstGeom prst="rect">
            <a:avLst/>
          </a:prstGeom>
          <a:solidFill>
            <a:srgbClr val="DD8047"/>
          </a:solidFill>
          <a:ln>
            <a:noFill/>
          </a:ln>
          <a:effectLst/>
          <a:extLst>
            <a:ext uri="{91240B29-F687-4f45-9708-019B960494DF}">
              <a14:hiddenLine xmlns="" xmlns:a14="http://schemas.microsoft.com/office/drawing/2010/main" w="50800" cap="rnd">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795" tIns="50795" rIns="50795" bIns="50795" anchor="ctr"/>
          <a:lstStyle/>
          <a:p>
            <a:pPr algn="ctr" defTabSz="410730" fontAlgn="base" hangingPunct="0">
              <a:spcBef>
                <a:spcPct val="0"/>
              </a:spcBef>
              <a:spcAft>
                <a:spcPct val="0"/>
              </a:spcAft>
              <a:defRPr/>
            </a:pPr>
            <a:endParaRPr lang="en-US" sz="2500" dirty="0">
              <a:solidFill>
                <a:srgbClr val="000000"/>
              </a:solidFill>
              <a:latin typeface="Helvetica Light" charset="0"/>
              <a:ea typeface="ＭＳ Ｐゴシック" charset="0"/>
              <a:sym typeface="Helvetica Light" charset="0"/>
            </a:endParaRPr>
          </a:p>
        </p:txBody>
      </p:sp>
      <p:sp>
        <p:nvSpPr>
          <p:cNvPr id="7171" name="Rectangle 3" descr="decorative rectangle"/>
          <p:cNvSpPr>
            <a:spLocks/>
          </p:cNvSpPr>
          <p:nvPr/>
        </p:nvSpPr>
        <p:spPr bwMode="auto">
          <a:xfrm>
            <a:off x="590476" y="1279178"/>
            <a:ext cx="8553524" cy="228824"/>
          </a:xfrm>
          <a:prstGeom prst="rect">
            <a:avLst/>
          </a:prstGeom>
          <a:solidFill>
            <a:srgbClr val="94B6D2"/>
          </a:solidFill>
          <a:ln>
            <a:noFill/>
          </a:ln>
          <a:effectLst/>
          <a:extLst>
            <a:ext uri="{91240B29-F687-4f45-9708-019B960494DF}">
              <a14:hiddenLine xmlns="" xmlns:a14="http://schemas.microsoft.com/office/drawing/2010/main" w="50800" cap="rnd">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795" tIns="50795" rIns="50795" bIns="50795" anchor="ctr"/>
          <a:lstStyle/>
          <a:p>
            <a:pPr algn="ctr" defTabSz="410730" fontAlgn="base" hangingPunct="0">
              <a:spcBef>
                <a:spcPct val="0"/>
              </a:spcBef>
              <a:spcAft>
                <a:spcPct val="0"/>
              </a:spcAft>
              <a:defRPr/>
            </a:pPr>
            <a:endParaRPr lang="en-US" sz="2500" dirty="0">
              <a:solidFill>
                <a:srgbClr val="000000"/>
              </a:solidFill>
              <a:latin typeface="Helvetica Light" charset="0"/>
              <a:ea typeface="ＭＳ Ｐゴシック" charset="0"/>
              <a:sym typeface="Helvetica Light" charset="0"/>
            </a:endParaRPr>
          </a:p>
        </p:txBody>
      </p:sp>
    </p:spTree>
    <p:extLst>
      <p:ext uri="{BB962C8B-B14F-4D97-AF65-F5344CB8AC3E}">
        <p14:creationId xmlns:p14="http://schemas.microsoft.com/office/powerpoint/2010/main" val="20312396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AD88C02-8FA1-4ACE-ACAC-92CAD6C7F2FF}"/>
              </a:ext>
            </a:extLst>
          </p:cNvPr>
          <p:cNvSpPr>
            <a:spLocks noGrp="1" noChangeArrowheads="1"/>
          </p:cNvSpPr>
          <p:nvPr>
            <p:ph type="title"/>
          </p:nvPr>
        </p:nvSpPr>
        <p:spPr>
          <a:xfrm>
            <a:off x="0" y="0"/>
            <a:ext cx="9144000" cy="1981200"/>
          </a:xfrm>
          <a:solidFill>
            <a:schemeClr val="tx2"/>
          </a:solidFill>
        </p:spPr>
        <p:txBody>
          <a:bodyPr/>
          <a:lstStyle/>
          <a:p>
            <a:r>
              <a:rPr lang="en-US" altLang="en-US" sz="3600" dirty="0">
                <a:solidFill>
                  <a:schemeClr val="bg1"/>
                </a:solidFill>
              </a:rPr>
              <a:t>Opioid Risk Assessment</a:t>
            </a:r>
            <a:r>
              <a:rPr lang="en-US" altLang="en-US" sz="4000" b="1" dirty="0">
                <a:solidFill>
                  <a:schemeClr val="bg1"/>
                </a:solidFill>
              </a:rPr>
              <a:t>: </a:t>
            </a:r>
            <a:r>
              <a:rPr lang="en-US" altLang="en-US" sz="3600" b="1" dirty="0">
                <a:solidFill>
                  <a:schemeClr val="bg1"/>
                </a:solidFill>
              </a:rPr>
              <a:t>SOAPP</a:t>
            </a:r>
            <a:r>
              <a:rPr lang="en-US" altLang="en-US" sz="3600" b="1" baseline="30000" dirty="0">
                <a:solidFill>
                  <a:schemeClr val="bg1"/>
                </a:solidFill>
                <a:cs typeface="Arial" panose="020B0604020202020204" pitchFamily="34" charset="0"/>
              </a:rPr>
              <a:t>® </a:t>
            </a:r>
            <a:r>
              <a:rPr lang="en-US" altLang="en-US" sz="3600" b="1" dirty="0">
                <a:solidFill>
                  <a:schemeClr val="bg1"/>
                </a:solidFill>
                <a:cs typeface="Arial" panose="020B0604020202020204" pitchFamily="34" charset="0"/>
              </a:rPr>
              <a:t>- SF</a:t>
            </a:r>
            <a:r>
              <a:rPr lang="en-US" altLang="en-US" sz="3200" dirty="0">
                <a:solidFill>
                  <a:schemeClr val="bg1"/>
                </a:solidFill>
              </a:rPr>
              <a:t> </a:t>
            </a:r>
            <a:br>
              <a:rPr lang="en-US" altLang="en-US" sz="3200" dirty="0">
                <a:solidFill>
                  <a:schemeClr val="bg1"/>
                </a:solidFill>
              </a:rPr>
            </a:br>
            <a:r>
              <a:rPr lang="en-US" altLang="en-US" sz="2400" u="sng" dirty="0">
                <a:solidFill>
                  <a:schemeClr val="bg1"/>
                </a:solidFill>
              </a:rPr>
              <a:t>S</a:t>
            </a:r>
            <a:r>
              <a:rPr lang="en-US" altLang="en-US" sz="2400" dirty="0">
                <a:solidFill>
                  <a:schemeClr val="bg1"/>
                </a:solidFill>
              </a:rPr>
              <a:t>creener &amp; </a:t>
            </a:r>
            <a:r>
              <a:rPr lang="en-US" altLang="en-US" sz="2400" u="sng" dirty="0">
                <a:solidFill>
                  <a:schemeClr val="bg1"/>
                </a:solidFill>
              </a:rPr>
              <a:t>O</a:t>
            </a:r>
            <a:r>
              <a:rPr lang="en-US" altLang="en-US" sz="2400" dirty="0">
                <a:solidFill>
                  <a:schemeClr val="bg1"/>
                </a:solidFill>
              </a:rPr>
              <a:t>pioid </a:t>
            </a:r>
            <a:r>
              <a:rPr lang="en-US" altLang="en-US" sz="2400" u="sng" dirty="0">
                <a:solidFill>
                  <a:schemeClr val="bg1"/>
                </a:solidFill>
              </a:rPr>
              <a:t>A</a:t>
            </a:r>
            <a:r>
              <a:rPr lang="en-US" altLang="en-US" sz="2400" dirty="0">
                <a:solidFill>
                  <a:schemeClr val="bg1"/>
                </a:solidFill>
              </a:rPr>
              <a:t>ssessment for </a:t>
            </a:r>
            <a:r>
              <a:rPr lang="en-US" altLang="en-US" sz="2400" u="sng" dirty="0">
                <a:solidFill>
                  <a:schemeClr val="bg1"/>
                </a:solidFill>
              </a:rPr>
              <a:t>P</a:t>
            </a:r>
            <a:r>
              <a:rPr lang="en-US" altLang="en-US" sz="2400" dirty="0">
                <a:solidFill>
                  <a:schemeClr val="bg1"/>
                </a:solidFill>
              </a:rPr>
              <a:t>atients with </a:t>
            </a:r>
            <a:r>
              <a:rPr lang="en-US" altLang="en-US" sz="2400" u="sng" dirty="0">
                <a:solidFill>
                  <a:schemeClr val="bg1"/>
                </a:solidFill>
              </a:rPr>
              <a:t>P</a:t>
            </a:r>
            <a:r>
              <a:rPr lang="en-US" altLang="en-US" sz="2400" dirty="0">
                <a:solidFill>
                  <a:schemeClr val="bg1"/>
                </a:solidFill>
              </a:rPr>
              <a:t>ain</a:t>
            </a:r>
            <a:br>
              <a:rPr lang="en-US" altLang="en-US" sz="2400" dirty="0">
                <a:solidFill>
                  <a:schemeClr val="bg1"/>
                </a:solidFill>
              </a:rPr>
            </a:br>
            <a:r>
              <a:rPr lang="en-US" altLang="en-US" sz="2400" dirty="0">
                <a:solidFill>
                  <a:schemeClr val="bg1"/>
                </a:solidFill>
              </a:rPr>
              <a:t/>
            </a:r>
            <a:br>
              <a:rPr lang="en-US" altLang="en-US" sz="2400" dirty="0">
                <a:solidFill>
                  <a:schemeClr val="bg1"/>
                </a:solidFill>
              </a:rPr>
            </a:br>
            <a:r>
              <a:rPr lang="en-US" altLang="en-US" sz="2000" dirty="0">
                <a:solidFill>
                  <a:schemeClr val="bg1"/>
                </a:solidFill>
              </a:rPr>
              <a:t>Evaluate for relative risk for developing problems (e.g. aberrant medication taking behaviors) 86% sensitive, 67% specific</a:t>
            </a:r>
            <a:endParaRPr lang="en-US" altLang="en-US" sz="4000" dirty="0">
              <a:solidFill>
                <a:schemeClr val="bg1"/>
              </a:solidFill>
            </a:endParaRPr>
          </a:p>
        </p:txBody>
      </p:sp>
      <p:sp>
        <p:nvSpPr>
          <p:cNvPr id="1113091" name="Rectangle 3">
            <a:extLst>
              <a:ext uri="{FF2B5EF4-FFF2-40B4-BE49-F238E27FC236}">
                <a16:creationId xmlns:a16="http://schemas.microsoft.com/office/drawing/2014/main" id="{54C7803C-97C0-41FB-AAAF-DD1ABA701E0E}"/>
              </a:ext>
            </a:extLst>
          </p:cNvPr>
          <p:cNvSpPr>
            <a:spLocks noGrp="1" noChangeArrowheads="1"/>
          </p:cNvSpPr>
          <p:nvPr>
            <p:ph type="body" idx="1"/>
          </p:nvPr>
        </p:nvSpPr>
        <p:spPr>
          <a:xfrm>
            <a:off x="304800" y="2286000"/>
            <a:ext cx="8534400" cy="4343400"/>
          </a:xfrm>
        </p:spPr>
        <p:txBody>
          <a:bodyPr/>
          <a:lstStyle/>
          <a:p>
            <a:pPr>
              <a:lnSpc>
                <a:spcPct val="80000"/>
              </a:lnSpc>
              <a:spcBef>
                <a:spcPct val="30000"/>
              </a:spcBef>
              <a:buFontTx/>
              <a:buNone/>
            </a:pPr>
            <a:r>
              <a:rPr lang="en-US" altLang="en-US" sz="2000">
                <a:solidFill>
                  <a:srgbClr val="000066"/>
                </a:solidFill>
              </a:rPr>
              <a:t>0=Never, 1=Seldom, 2=Sometimes, 3=Often, 4=Very often</a:t>
            </a:r>
          </a:p>
          <a:p>
            <a:pPr>
              <a:lnSpc>
                <a:spcPct val="80000"/>
              </a:lnSpc>
              <a:spcBef>
                <a:spcPct val="30000"/>
              </a:spcBef>
              <a:buFontTx/>
              <a:buNone/>
            </a:pPr>
            <a:endParaRPr lang="en-US" altLang="en-US" sz="1000">
              <a:solidFill>
                <a:srgbClr val="000066"/>
              </a:solidFill>
            </a:endParaRPr>
          </a:p>
          <a:p>
            <a:pPr>
              <a:lnSpc>
                <a:spcPct val="80000"/>
              </a:lnSpc>
              <a:spcBef>
                <a:spcPct val="30000"/>
              </a:spcBef>
              <a:buFontTx/>
              <a:buAutoNum type="arabicPeriod"/>
            </a:pPr>
            <a:r>
              <a:rPr lang="en-US" altLang="en-US" sz="2000">
                <a:solidFill>
                  <a:srgbClr val="000066"/>
                </a:solidFill>
              </a:rPr>
              <a:t>How often do you have </a:t>
            </a:r>
            <a:r>
              <a:rPr lang="en-US" altLang="en-US" sz="2000" b="1">
                <a:solidFill>
                  <a:srgbClr val="000066"/>
                </a:solidFill>
              </a:rPr>
              <a:t>mood swings</a:t>
            </a:r>
            <a:r>
              <a:rPr lang="en-US" altLang="en-US" sz="2000">
                <a:solidFill>
                  <a:srgbClr val="000066"/>
                </a:solidFill>
              </a:rPr>
              <a:t>?</a:t>
            </a:r>
          </a:p>
          <a:p>
            <a:pPr>
              <a:lnSpc>
                <a:spcPct val="80000"/>
              </a:lnSpc>
              <a:spcBef>
                <a:spcPct val="30000"/>
              </a:spcBef>
              <a:buFontTx/>
              <a:buAutoNum type="arabicPeriod"/>
            </a:pPr>
            <a:r>
              <a:rPr lang="en-US" altLang="en-US" sz="2000">
                <a:solidFill>
                  <a:srgbClr val="000066"/>
                </a:solidFill>
              </a:rPr>
              <a:t>How often do you </a:t>
            </a:r>
            <a:r>
              <a:rPr lang="en-US" altLang="en-US" sz="2000" b="1">
                <a:solidFill>
                  <a:srgbClr val="000066"/>
                </a:solidFill>
              </a:rPr>
              <a:t>smoke a cigarette</a:t>
            </a:r>
            <a:r>
              <a:rPr lang="en-US" altLang="en-US" sz="2000">
                <a:solidFill>
                  <a:srgbClr val="000066"/>
                </a:solidFill>
              </a:rPr>
              <a:t> within an hour after you wake up?</a:t>
            </a:r>
          </a:p>
          <a:p>
            <a:pPr>
              <a:lnSpc>
                <a:spcPct val="80000"/>
              </a:lnSpc>
              <a:spcBef>
                <a:spcPct val="30000"/>
              </a:spcBef>
              <a:buFontTx/>
              <a:buAutoNum type="arabicPeriod"/>
            </a:pPr>
            <a:r>
              <a:rPr lang="en-US" altLang="en-US" sz="2000">
                <a:solidFill>
                  <a:srgbClr val="000066"/>
                </a:solidFill>
              </a:rPr>
              <a:t>How often have you taken </a:t>
            </a:r>
            <a:r>
              <a:rPr lang="en-US" altLang="en-US" sz="2000" b="1">
                <a:solidFill>
                  <a:srgbClr val="000066"/>
                </a:solidFill>
              </a:rPr>
              <a:t>medication other than the way it was prescribed</a:t>
            </a:r>
            <a:r>
              <a:rPr lang="en-US" altLang="en-US" sz="2000">
                <a:solidFill>
                  <a:srgbClr val="000066"/>
                </a:solidFill>
              </a:rPr>
              <a:t>?</a:t>
            </a:r>
          </a:p>
          <a:p>
            <a:pPr>
              <a:lnSpc>
                <a:spcPct val="80000"/>
              </a:lnSpc>
              <a:spcBef>
                <a:spcPct val="30000"/>
              </a:spcBef>
              <a:buFontTx/>
              <a:buAutoNum type="arabicPeriod"/>
            </a:pPr>
            <a:r>
              <a:rPr lang="en-US" altLang="en-US" sz="2000">
                <a:solidFill>
                  <a:srgbClr val="000066"/>
                </a:solidFill>
              </a:rPr>
              <a:t>How often have you used </a:t>
            </a:r>
            <a:r>
              <a:rPr lang="en-US" altLang="en-US" sz="2000" b="1">
                <a:solidFill>
                  <a:srgbClr val="000066"/>
                </a:solidFill>
              </a:rPr>
              <a:t>illegal drugs</a:t>
            </a:r>
            <a:r>
              <a:rPr lang="en-US" altLang="en-US" sz="2000">
                <a:solidFill>
                  <a:srgbClr val="000066"/>
                </a:solidFill>
              </a:rPr>
              <a:t> (for example, marijuana, cocaine, etc) in the past 5 years?</a:t>
            </a:r>
          </a:p>
          <a:p>
            <a:pPr>
              <a:lnSpc>
                <a:spcPct val="80000"/>
              </a:lnSpc>
              <a:spcBef>
                <a:spcPct val="30000"/>
              </a:spcBef>
              <a:buFontTx/>
              <a:buAutoNum type="arabicPeriod"/>
            </a:pPr>
            <a:r>
              <a:rPr lang="en-US" altLang="en-US" sz="2000">
                <a:solidFill>
                  <a:srgbClr val="000066"/>
                </a:solidFill>
              </a:rPr>
              <a:t>How often, in your lifetime, have you had </a:t>
            </a:r>
            <a:r>
              <a:rPr lang="en-US" altLang="en-US" sz="2000" b="1">
                <a:solidFill>
                  <a:srgbClr val="000066"/>
                </a:solidFill>
              </a:rPr>
              <a:t>legal problems</a:t>
            </a:r>
            <a:r>
              <a:rPr lang="en-US" altLang="en-US" sz="2000">
                <a:solidFill>
                  <a:srgbClr val="000066"/>
                </a:solidFill>
              </a:rPr>
              <a:t> or been arrested?</a:t>
            </a:r>
          </a:p>
          <a:p>
            <a:pPr>
              <a:lnSpc>
                <a:spcPct val="80000"/>
              </a:lnSpc>
              <a:spcBef>
                <a:spcPct val="30000"/>
              </a:spcBef>
            </a:pPr>
            <a:endParaRPr lang="en-US" altLang="en-US" sz="2000">
              <a:solidFill>
                <a:srgbClr val="000066"/>
              </a:solidFill>
            </a:endParaRPr>
          </a:p>
          <a:p>
            <a:pPr>
              <a:lnSpc>
                <a:spcPct val="80000"/>
              </a:lnSpc>
              <a:spcBef>
                <a:spcPct val="30000"/>
              </a:spcBef>
              <a:buFontTx/>
              <a:buNone/>
            </a:pPr>
            <a:r>
              <a:rPr lang="en-US" altLang="en-US" sz="2000" b="1" u="sng"/>
              <a:t>&gt;</a:t>
            </a:r>
            <a:r>
              <a:rPr lang="en-US" altLang="en-US" sz="2000" b="1"/>
              <a:t> 4</a:t>
            </a:r>
            <a:r>
              <a:rPr lang="en-US" altLang="en-US" sz="2000"/>
              <a:t> is POSITIVE </a:t>
            </a:r>
          </a:p>
          <a:p>
            <a:pPr>
              <a:lnSpc>
                <a:spcPct val="80000"/>
              </a:lnSpc>
              <a:spcBef>
                <a:spcPct val="30000"/>
              </a:spcBef>
              <a:buFontTx/>
              <a:buNone/>
            </a:pPr>
            <a:r>
              <a:rPr lang="en-US" altLang="en-US" sz="2000" b="1"/>
              <a:t>&lt; 4</a:t>
            </a:r>
            <a:r>
              <a:rPr lang="en-US" altLang="en-US" sz="2000"/>
              <a:t> is NEGATIVE</a:t>
            </a:r>
          </a:p>
        </p:txBody>
      </p:sp>
      <p:sp>
        <p:nvSpPr>
          <p:cNvPr id="37892" name="Text Box 4">
            <a:extLst>
              <a:ext uri="{FF2B5EF4-FFF2-40B4-BE49-F238E27FC236}">
                <a16:creationId xmlns:a16="http://schemas.microsoft.com/office/drawing/2014/main" id="{A5F7E6AB-0BCE-4290-B2C8-4032DE7357E0}"/>
              </a:ext>
            </a:extLst>
          </p:cNvPr>
          <p:cNvSpPr txBox="1">
            <a:spLocks noChangeArrowheads="1"/>
          </p:cNvSpPr>
          <p:nvPr/>
        </p:nvSpPr>
        <p:spPr bwMode="auto">
          <a:xfrm>
            <a:off x="0" y="6491288"/>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cs typeface="+mn-cs"/>
              </a:rPr>
              <a:t>©2008 Inflexxion, Inc.</a:t>
            </a:r>
            <a:r>
              <a:rPr kumimoji="0" lang="en-US" altLang="en-US" sz="18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cs typeface="+mn-cs"/>
              </a:rPr>
              <a:t> </a:t>
            </a:r>
          </a:p>
        </p:txBody>
      </p:sp>
    </p:spTree>
    <p:extLst>
      <p:ext uri="{BB962C8B-B14F-4D97-AF65-F5344CB8AC3E}">
        <p14:creationId xmlns:p14="http://schemas.microsoft.com/office/powerpoint/2010/main" val="2531714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30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30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130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309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309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1309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1309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30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881694B-2032-4DEC-B394-7011BEDA9253}"/>
              </a:ext>
            </a:extLst>
          </p:cNvPr>
          <p:cNvSpPr>
            <a:spLocks noGrp="1" noRot="1" noChangeArrowheads="1"/>
          </p:cNvSpPr>
          <p:nvPr>
            <p:ph type="title" idx="4294967295"/>
          </p:nvPr>
        </p:nvSpPr>
        <p:spPr>
          <a:xfrm>
            <a:off x="0" y="0"/>
            <a:ext cx="9144000" cy="1143000"/>
          </a:xfrm>
          <a:solidFill>
            <a:schemeClr val="tx2"/>
          </a:solidFill>
        </p:spPr>
        <p:txBody>
          <a:bodyPr/>
          <a:lstStyle/>
          <a:p>
            <a:r>
              <a:rPr lang="en-US" altLang="en-US" b="1">
                <a:solidFill>
                  <a:schemeClr val="bg1"/>
                </a:solidFill>
              </a:rPr>
              <a:t>Discussing Monitoring with Patients</a:t>
            </a:r>
          </a:p>
        </p:txBody>
      </p:sp>
      <p:sp>
        <p:nvSpPr>
          <p:cNvPr id="38915" name="Rectangle 3">
            <a:extLst>
              <a:ext uri="{FF2B5EF4-FFF2-40B4-BE49-F238E27FC236}">
                <a16:creationId xmlns:a16="http://schemas.microsoft.com/office/drawing/2014/main" id="{74AD0FB0-9106-4BFF-9573-3F77419CF356}"/>
              </a:ext>
            </a:extLst>
          </p:cNvPr>
          <p:cNvSpPr>
            <a:spLocks noGrp="1" noChangeArrowheads="1"/>
          </p:cNvSpPr>
          <p:nvPr>
            <p:ph type="body" idx="4294967295"/>
          </p:nvPr>
        </p:nvSpPr>
        <p:spPr>
          <a:xfrm>
            <a:off x="228600" y="1828800"/>
            <a:ext cx="8686800" cy="4800600"/>
          </a:xfrm>
        </p:spPr>
        <p:txBody>
          <a:bodyPr/>
          <a:lstStyle/>
          <a:p>
            <a:pPr>
              <a:spcBef>
                <a:spcPct val="40000"/>
              </a:spcBef>
            </a:pPr>
            <a:r>
              <a:rPr lang="en-US" altLang="en-US" sz="2800"/>
              <a:t>Discuss risks of opioid medications</a:t>
            </a:r>
          </a:p>
          <a:p>
            <a:pPr>
              <a:spcBef>
                <a:spcPct val="40000"/>
              </a:spcBef>
            </a:pPr>
            <a:r>
              <a:rPr lang="en-US" altLang="en-US" sz="2800"/>
              <a:t>Assign responsibility to look for early signs of harm</a:t>
            </a:r>
          </a:p>
          <a:p>
            <a:pPr>
              <a:spcBef>
                <a:spcPct val="40000"/>
              </a:spcBef>
            </a:pPr>
            <a:r>
              <a:rPr lang="en-US" altLang="en-US" sz="2800"/>
              <a:t>Discuss agreements, pill counts, drug tests, etc. as ways that you are helping to protect patient from getting harmed by medications</a:t>
            </a:r>
          </a:p>
          <a:p>
            <a:pPr lvl="1">
              <a:spcBef>
                <a:spcPct val="40000"/>
              </a:spcBef>
            </a:pPr>
            <a:r>
              <a:rPr lang="en-US" altLang="en-US" sz="2400">
                <a:ea typeface="ＭＳ Ｐゴシック" panose="020B0600070205080204" pitchFamily="34" charset="-128"/>
              </a:rPr>
              <a:t>Thiazide diuretic - K monitoring analogy</a:t>
            </a:r>
          </a:p>
          <a:p>
            <a:pPr>
              <a:spcBef>
                <a:spcPct val="40000"/>
              </a:spcBef>
            </a:pPr>
            <a:r>
              <a:rPr lang="en-US" altLang="en-US" sz="2800"/>
              <a:t>Use consistent approach, but set </a:t>
            </a:r>
            <a:r>
              <a:rPr lang="en-US" altLang="en-US" sz="2800" b="1"/>
              <a:t>level of</a:t>
            </a:r>
            <a:r>
              <a:rPr lang="en-US" altLang="en-US" sz="2800"/>
              <a:t> monitoring to match risk</a:t>
            </a:r>
            <a:endParaRPr lang="en-US" altLang="en-US"/>
          </a:p>
        </p:txBody>
      </p:sp>
    </p:spTree>
    <p:extLst>
      <p:ext uri="{BB962C8B-B14F-4D97-AF65-F5344CB8AC3E}">
        <p14:creationId xmlns:p14="http://schemas.microsoft.com/office/powerpoint/2010/main" val="3679962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0AAE186-4284-4A20-8A0B-C17D2DB561CA}"/>
              </a:ext>
            </a:extLst>
          </p:cNvPr>
          <p:cNvSpPr>
            <a:spLocks noGrp="1" noChangeArrowheads="1"/>
          </p:cNvSpPr>
          <p:nvPr>
            <p:ph type="title" idx="4294967295"/>
          </p:nvPr>
        </p:nvSpPr>
        <p:spPr>
          <a:xfrm>
            <a:off x="0" y="0"/>
            <a:ext cx="9144000" cy="1219200"/>
          </a:xfrm>
          <a:solidFill>
            <a:schemeClr val="tx2"/>
          </a:solidFill>
        </p:spPr>
        <p:txBody>
          <a:bodyPr/>
          <a:lstStyle/>
          <a:p>
            <a:r>
              <a:rPr lang="en-US" altLang="en-US" sz="3200" b="1">
                <a:solidFill>
                  <a:schemeClr val="bg1"/>
                </a:solidFill>
              </a:rPr>
              <a:t>Monitoring</a:t>
            </a:r>
            <a:br>
              <a:rPr lang="en-US" altLang="en-US" sz="3200" b="1">
                <a:solidFill>
                  <a:schemeClr val="bg1"/>
                </a:solidFill>
              </a:rPr>
            </a:br>
            <a:r>
              <a:rPr lang="en-US" altLang="en-US" b="1">
                <a:solidFill>
                  <a:schemeClr val="bg1"/>
                </a:solidFill>
              </a:rPr>
              <a:t>Urine Drug Tests</a:t>
            </a:r>
          </a:p>
        </p:txBody>
      </p:sp>
      <p:sp>
        <p:nvSpPr>
          <p:cNvPr id="1051651" name="Rectangle 3">
            <a:extLst>
              <a:ext uri="{FF2B5EF4-FFF2-40B4-BE49-F238E27FC236}">
                <a16:creationId xmlns:a16="http://schemas.microsoft.com/office/drawing/2014/main" id="{EBEC2F14-B1FD-4414-A325-A8888CA1268F}"/>
              </a:ext>
            </a:extLst>
          </p:cNvPr>
          <p:cNvSpPr>
            <a:spLocks noGrp="1" noChangeArrowheads="1"/>
          </p:cNvSpPr>
          <p:nvPr>
            <p:ph type="body" idx="4294967295"/>
          </p:nvPr>
        </p:nvSpPr>
        <p:spPr>
          <a:xfrm>
            <a:off x="228600" y="1447800"/>
            <a:ext cx="8686800" cy="4572000"/>
          </a:xfrm>
        </p:spPr>
        <p:txBody>
          <a:bodyPr/>
          <a:lstStyle/>
          <a:p>
            <a:pPr>
              <a:spcBef>
                <a:spcPct val="40000"/>
              </a:spcBef>
            </a:pPr>
            <a:r>
              <a:rPr lang="en-US" altLang="en-US" sz="2800" b="1" dirty="0">
                <a:solidFill>
                  <a:srgbClr val="990033"/>
                </a:solidFill>
              </a:rPr>
              <a:t>Evidence of therapeutic adherence</a:t>
            </a:r>
          </a:p>
          <a:p>
            <a:pPr>
              <a:spcBef>
                <a:spcPct val="40000"/>
              </a:spcBef>
            </a:pPr>
            <a:r>
              <a:rPr lang="en-US" altLang="en-US" sz="2800" b="1" dirty="0">
                <a:solidFill>
                  <a:srgbClr val="990033"/>
                </a:solidFill>
              </a:rPr>
              <a:t>Evidence of non-use of unreported intoxicants</a:t>
            </a:r>
          </a:p>
          <a:p>
            <a:pPr>
              <a:spcBef>
                <a:spcPct val="40000"/>
              </a:spcBef>
              <a:buFontTx/>
              <a:buNone/>
            </a:pPr>
            <a:endParaRPr lang="en-US" altLang="en-US" sz="800" b="1" dirty="0">
              <a:solidFill>
                <a:srgbClr val="CC0000"/>
              </a:solidFill>
            </a:endParaRPr>
          </a:p>
          <a:p>
            <a:pPr>
              <a:spcBef>
                <a:spcPct val="40000"/>
              </a:spcBef>
            </a:pPr>
            <a:r>
              <a:rPr lang="en-US" altLang="en-US" sz="2000" dirty="0"/>
              <a:t>Know limitations of test and your lab</a:t>
            </a:r>
          </a:p>
          <a:p>
            <a:pPr>
              <a:spcBef>
                <a:spcPct val="40000"/>
              </a:spcBef>
            </a:pPr>
            <a:r>
              <a:rPr lang="en-US" altLang="en-US" sz="2000" dirty="0"/>
              <a:t>Know a toxicologist/clinical pathologist</a:t>
            </a:r>
          </a:p>
          <a:p>
            <a:pPr>
              <a:spcBef>
                <a:spcPct val="40000"/>
              </a:spcBef>
            </a:pPr>
            <a:r>
              <a:rPr lang="en-US" altLang="en-US" sz="2000" dirty="0"/>
              <a:t>Complex, but necessary, patient-physician communication</a:t>
            </a:r>
          </a:p>
          <a:p>
            <a:pPr lvl="1">
              <a:spcBef>
                <a:spcPct val="40000"/>
              </a:spcBef>
            </a:pPr>
            <a:r>
              <a:rPr lang="en-US" altLang="en-US" sz="1800" dirty="0">
                <a:ea typeface="ＭＳ Ｐゴシック" panose="020B0600070205080204" pitchFamily="34" charset="-128"/>
              </a:rPr>
              <a:t>If I send your urine right now, what will I find in it…</a:t>
            </a:r>
          </a:p>
          <a:p>
            <a:pPr lvl="1">
              <a:spcBef>
                <a:spcPct val="40000"/>
              </a:spcBef>
            </a:pPr>
            <a:r>
              <a:rPr lang="en-US" altLang="en-US" sz="1800" dirty="0">
                <a:ea typeface="ＭＳ Ｐゴシック" panose="020B0600070205080204" pitchFamily="34" charset="-128"/>
              </a:rPr>
              <a:t>Your urine drug test reflected an unexpected result, can you tell me about it…</a:t>
            </a:r>
          </a:p>
          <a:p>
            <a:pPr>
              <a:spcBef>
                <a:spcPct val="40000"/>
              </a:spcBef>
            </a:pPr>
            <a:r>
              <a:rPr lang="en-US" altLang="en-US" sz="2000" dirty="0"/>
              <a:t>Document time of last medication use</a:t>
            </a:r>
          </a:p>
          <a:p>
            <a:pPr>
              <a:spcBef>
                <a:spcPct val="40000"/>
              </a:spcBef>
            </a:pPr>
            <a:r>
              <a:rPr lang="en-US" altLang="en-US" sz="2000" dirty="0"/>
              <a:t>Inappropriate interpretation of results may adversely affect clinical decisions</a:t>
            </a:r>
          </a:p>
        </p:txBody>
      </p:sp>
      <p:sp>
        <p:nvSpPr>
          <p:cNvPr id="39940" name="Text Box 4">
            <a:extLst>
              <a:ext uri="{FF2B5EF4-FFF2-40B4-BE49-F238E27FC236}">
                <a16:creationId xmlns:a16="http://schemas.microsoft.com/office/drawing/2014/main" id="{F49E52EC-8839-4CAA-8CB3-760BB48F353A}"/>
              </a:ext>
            </a:extLst>
          </p:cNvPr>
          <p:cNvSpPr txBox="1">
            <a:spLocks noChangeArrowheads="1"/>
          </p:cNvSpPr>
          <p:nvPr/>
        </p:nvSpPr>
        <p:spPr bwMode="auto">
          <a:xfrm>
            <a:off x="304800" y="6096000"/>
            <a:ext cx="8610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Calibri" panose="020F0502020204030204" pitchFamily="34" charset="0"/>
                <a:ea typeface="ＭＳ Ｐゴシック" panose="020B0600070205080204" pitchFamily="34" charset="-128"/>
              </a:defRPr>
            </a:lvl1pPr>
            <a:lvl2pPr>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cs typeface="+mn-cs"/>
              </a:rPr>
              <a:t>Gourlay DL, Heit HA, Caplan YH. Urine drug testing in primary care.  Dispelling myths  and designing strategies monograph (www.familydocs.org/files/UDTmonograph.pdf)</a:t>
            </a:r>
          </a:p>
        </p:txBody>
      </p:sp>
    </p:spTree>
    <p:extLst>
      <p:ext uri="{BB962C8B-B14F-4D97-AF65-F5344CB8AC3E}">
        <p14:creationId xmlns:p14="http://schemas.microsoft.com/office/powerpoint/2010/main" val="1479679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51651">
                                            <p:txEl>
                                              <p:pRg st="3" end="3"/>
                                            </p:txEl>
                                          </p:spTgt>
                                        </p:tgtEl>
                                        <p:attrNameLst>
                                          <p:attrName>style.visibility</p:attrName>
                                        </p:attrNameLst>
                                      </p:cBhvr>
                                      <p:to>
                                        <p:strVal val="visible"/>
                                      </p:to>
                                    </p:set>
                                    <p:animEffect transition="in" filter="dissolve">
                                      <p:cBhvr>
                                        <p:cTn id="7" dur="500"/>
                                        <p:tgtEl>
                                          <p:spTgt spid="1051651">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51651">
                                            <p:txEl>
                                              <p:pRg st="4" end="4"/>
                                            </p:txEl>
                                          </p:spTgt>
                                        </p:tgtEl>
                                        <p:attrNameLst>
                                          <p:attrName>style.visibility</p:attrName>
                                        </p:attrNameLst>
                                      </p:cBhvr>
                                      <p:to>
                                        <p:strVal val="visible"/>
                                      </p:to>
                                    </p:set>
                                    <p:animEffect transition="in" filter="dissolve">
                                      <p:cBhvr>
                                        <p:cTn id="10" dur="500"/>
                                        <p:tgtEl>
                                          <p:spTgt spid="1051651">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051651">
                                            <p:txEl>
                                              <p:pRg st="5" end="5"/>
                                            </p:txEl>
                                          </p:spTgt>
                                        </p:tgtEl>
                                        <p:attrNameLst>
                                          <p:attrName>style.visibility</p:attrName>
                                        </p:attrNameLst>
                                      </p:cBhvr>
                                      <p:to>
                                        <p:strVal val="visible"/>
                                      </p:to>
                                    </p:set>
                                    <p:animEffect transition="in" filter="dissolve">
                                      <p:cBhvr>
                                        <p:cTn id="15" dur="500"/>
                                        <p:tgtEl>
                                          <p:spTgt spid="1051651">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051651">
                                            <p:txEl>
                                              <p:pRg st="6" end="6"/>
                                            </p:txEl>
                                          </p:spTgt>
                                        </p:tgtEl>
                                        <p:attrNameLst>
                                          <p:attrName>style.visibility</p:attrName>
                                        </p:attrNameLst>
                                      </p:cBhvr>
                                      <p:to>
                                        <p:strVal val="visible"/>
                                      </p:to>
                                    </p:set>
                                    <p:animEffect transition="in" filter="dissolve">
                                      <p:cBhvr>
                                        <p:cTn id="20" dur="500"/>
                                        <p:tgtEl>
                                          <p:spTgt spid="1051651">
                                            <p:txEl>
                                              <p:pRg st="6" end="6"/>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051651">
                                            <p:txEl>
                                              <p:pRg st="7" end="7"/>
                                            </p:txEl>
                                          </p:spTgt>
                                        </p:tgtEl>
                                        <p:attrNameLst>
                                          <p:attrName>style.visibility</p:attrName>
                                        </p:attrNameLst>
                                      </p:cBhvr>
                                      <p:to>
                                        <p:strVal val="visible"/>
                                      </p:to>
                                    </p:set>
                                    <p:animEffect transition="in" filter="dissolve">
                                      <p:cBhvr>
                                        <p:cTn id="25" dur="500"/>
                                        <p:tgtEl>
                                          <p:spTgt spid="1051651">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051651">
                                            <p:txEl>
                                              <p:pRg st="8" end="8"/>
                                            </p:txEl>
                                          </p:spTgt>
                                        </p:tgtEl>
                                        <p:attrNameLst>
                                          <p:attrName>style.visibility</p:attrName>
                                        </p:attrNameLst>
                                      </p:cBhvr>
                                      <p:to>
                                        <p:strVal val="visible"/>
                                      </p:to>
                                    </p:set>
                                    <p:animEffect transition="in" filter="dissolve">
                                      <p:cBhvr>
                                        <p:cTn id="30" dur="500"/>
                                        <p:tgtEl>
                                          <p:spTgt spid="1051651">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051651">
                                            <p:txEl>
                                              <p:pRg st="9" end="9"/>
                                            </p:txEl>
                                          </p:spTgt>
                                        </p:tgtEl>
                                        <p:attrNameLst>
                                          <p:attrName>style.visibility</p:attrName>
                                        </p:attrNameLst>
                                      </p:cBhvr>
                                      <p:to>
                                        <p:strVal val="visible"/>
                                      </p:to>
                                    </p:set>
                                    <p:animEffect transition="in" filter="dissolve">
                                      <p:cBhvr>
                                        <p:cTn id="35" dur="500"/>
                                        <p:tgtEl>
                                          <p:spTgt spid="10516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Urine Toxicology Monitoring in Patients on Opioids for Chronic Pain</a:t>
            </a:r>
            <a:endParaRPr lang="en-US" dirty="0"/>
          </a:p>
        </p:txBody>
      </p:sp>
      <p:graphicFrame>
        <p:nvGraphicFramePr>
          <p:cNvPr id="40962" name="Object 2" descr="Slide titled Urine Toxicology Monitoring in Patients on Opioids for Chronic Pain.&#10;&#10;Table comparing urine tox screens and behavioral issues.  Positive or Negative tox vs Yes or No for behavioral issues. All data are %.  21% of patients had no aberrant behavioral issues BUT had abnormal drug test.&#10;&#10;Katz NP et al. Clinical J of Pain 2002">
            <a:extLst>
              <a:ext uri="{FF2B5EF4-FFF2-40B4-BE49-F238E27FC236}">
                <a16:creationId xmlns:a16="http://schemas.microsoft.com/office/drawing/2014/main" id="{38D7F945-88DB-4C67-BAD8-1F49D684D9AE}"/>
              </a:ext>
            </a:extLst>
          </p:cNvPr>
          <p:cNvGraphicFramePr>
            <a:graphicFrameLocks noChangeAspect="1"/>
          </p:cNvGraphicFramePr>
          <p:nvPr>
            <p:extLst>
              <p:ext uri="{D42A27DB-BD31-4B8C-83A1-F6EECF244321}">
                <p14:modId xmlns:p14="http://schemas.microsoft.com/office/powerpoint/2010/main" val="1397608912"/>
              </p:ext>
            </p:extLst>
          </p:nvPr>
        </p:nvGraphicFramePr>
        <p:xfrm>
          <a:off x="0" y="152400"/>
          <a:ext cx="9144000" cy="6859588"/>
        </p:xfrm>
        <a:graphic>
          <a:graphicData uri="http://schemas.openxmlformats.org/presentationml/2006/ole">
            <mc:AlternateContent xmlns:mc="http://schemas.openxmlformats.org/markup-compatibility/2006">
              <mc:Choice xmlns:v="urn:schemas-microsoft-com:vml" Requires="v">
                <p:oleObj spid="_x0000_s2102" name="Slide" r:id="rId4" imgW="5887114" imgH="4415034" progId="PowerPoint.Slide.8">
                  <p:embed/>
                </p:oleObj>
              </mc:Choice>
              <mc:Fallback>
                <p:oleObj name="Slide" r:id="rId4" imgW="5887114" imgH="4415034" progId="PowerPoint.Slide.8">
                  <p:embed/>
                  <p:pic>
                    <p:nvPicPr>
                      <p:cNvPr id="40962" name="Object 2">
                        <a:extLst>
                          <a:ext uri="{FF2B5EF4-FFF2-40B4-BE49-F238E27FC236}">
                            <a16:creationId xmlns:a16="http://schemas.microsoft.com/office/drawing/2014/main" id="{38D7F945-88DB-4C67-BAD8-1F49D684D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277868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6">
            <a:extLst>
              <a:ext uri="{FF2B5EF4-FFF2-40B4-BE49-F238E27FC236}">
                <a16:creationId xmlns:a16="http://schemas.microsoft.com/office/drawing/2014/main" id="{70FAFB86-DFFF-4D37-9383-51381899DDC4}"/>
              </a:ext>
            </a:extLst>
          </p:cNvPr>
          <p:cNvSpPr>
            <a:spLocks noGrp="1" noChangeArrowheads="1"/>
          </p:cNvSpPr>
          <p:nvPr>
            <p:ph type="title" idx="4294967295"/>
          </p:nvPr>
        </p:nvSpPr>
        <p:spPr>
          <a:xfrm>
            <a:off x="0" y="0"/>
            <a:ext cx="8610600" cy="1219200"/>
          </a:xfrm>
          <a:solidFill>
            <a:schemeClr val="tx2"/>
          </a:solidFill>
        </p:spPr>
        <p:txBody>
          <a:bodyPr/>
          <a:lstStyle/>
          <a:p>
            <a:r>
              <a:rPr lang="en-US" altLang="en-US" sz="3200" b="1" dirty="0">
                <a:solidFill>
                  <a:schemeClr val="bg1"/>
                </a:solidFill>
              </a:rPr>
              <a:t>Monitoring</a:t>
            </a:r>
            <a:br>
              <a:rPr lang="en-US" altLang="en-US" sz="3200" b="1" dirty="0">
                <a:solidFill>
                  <a:schemeClr val="bg1"/>
                </a:solidFill>
              </a:rPr>
            </a:br>
            <a:r>
              <a:rPr lang="en-US" altLang="en-US" b="1" dirty="0">
                <a:solidFill>
                  <a:schemeClr val="bg1"/>
                </a:solidFill>
              </a:rPr>
              <a:t>Pill Counts</a:t>
            </a:r>
          </a:p>
        </p:txBody>
      </p:sp>
      <p:sp>
        <p:nvSpPr>
          <p:cNvPr id="1092611" name="Rectangle 3">
            <a:extLst>
              <a:ext uri="{FF2B5EF4-FFF2-40B4-BE49-F238E27FC236}">
                <a16:creationId xmlns:a16="http://schemas.microsoft.com/office/drawing/2014/main" id="{3E883BC0-A93B-40D5-A95E-445E9155FAD0}"/>
              </a:ext>
            </a:extLst>
          </p:cNvPr>
          <p:cNvSpPr>
            <a:spLocks noGrp="1" noChangeArrowheads="1"/>
          </p:cNvSpPr>
          <p:nvPr>
            <p:ph type="body" idx="4294967295"/>
          </p:nvPr>
        </p:nvSpPr>
        <p:spPr>
          <a:xfrm>
            <a:off x="152400" y="1905000"/>
            <a:ext cx="8686800" cy="4267200"/>
          </a:xfrm>
        </p:spPr>
        <p:txBody>
          <a:bodyPr/>
          <a:lstStyle/>
          <a:p>
            <a:pPr>
              <a:spcBef>
                <a:spcPct val="40000"/>
              </a:spcBef>
            </a:pPr>
            <a:r>
              <a:rPr lang="en-US" altLang="en-US" sz="2800" b="1" dirty="0">
                <a:solidFill>
                  <a:srgbClr val="990033"/>
                </a:solidFill>
              </a:rPr>
              <a:t>Confirm medication adherence</a:t>
            </a:r>
          </a:p>
          <a:p>
            <a:pPr>
              <a:spcBef>
                <a:spcPct val="40000"/>
              </a:spcBef>
            </a:pPr>
            <a:r>
              <a:rPr lang="en-US" altLang="en-US" sz="2800" b="1" dirty="0">
                <a:solidFill>
                  <a:srgbClr val="990033"/>
                </a:solidFill>
              </a:rPr>
              <a:t>Minimize diversion</a:t>
            </a:r>
          </a:p>
          <a:p>
            <a:pPr>
              <a:spcBef>
                <a:spcPct val="40000"/>
              </a:spcBef>
            </a:pPr>
            <a:r>
              <a:rPr lang="en-US" altLang="en-US" sz="2800" dirty="0"/>
              <a:t>Strategies…</a:t>
            </a:r>
          </a:p>
          <a:p>
            <a:pPr lvl="1">
              <a:spcBef>
                <a:spcPct val="40000"/>
              </a:spcBef>
            </a:pPr>
            <a:r>
              <a:rPr lang="en-US" altLang="en-US" sz="2400" dirty="0">
                <a:ea typeface="ＭＳ Ｐゴシック" panose="020B0600070205080204" pitchFamily="34" charset="-128"/>
              </a:rPr>
              <a:t>28 day (rather than 30 day) supply</a:t>
            </a:r>
          </a:p>
          <a:p>
            <a:pPr lvl="1">
              <a:spcBef>
                <a:spcPct val="40000"/>
              </a:spcBef>
            </a:pPr>
            <a:r>
              <a:rPr lang="en-US" altLang="en-US" sz="2400" dirty="0">
                <a:ea typeface="ＭＳ Ｐゴシック" panose="020B0600070205080204" pitchFamily="34" charset="-128"/>
              </a:rPr>
              <a:t>All patients expected to bring remaining pills at each visit</a:t>
            </a:r>
          </a:p>
          <a:p>
            <a:pPr lvl="2">
              <a:spcBef>
                <a:spcPct val="40000"/>
              </a:spcBef>
            </a:pPr>
            <a:r>
              <a:rPr lang="en-US" altLang="en-US" sz="2000" dirty="0">
                <a:ea typeface="ＭＳ Ｐゴシック" panose="020B0600070205080204" pitchFamily="34" charset="-128"/>
              </a:rPr>
              <a:t>If patient “forgets” pills, schedule return visit with in a week</a:t>
            </a:r>
          </a:p>
          <a:p>
            <a:pPr lvl="1">
              <a:spcBef>
                <a:spcPct val="40000"/>
              </a:spcBef>
            </a:pPr>
            <a:r>
              <a:rPr lang="en-US" altLang="en-US" sz="2400" dirty="0">
                <a:ea typeface="ＭＳ Ｐゴシック" panose="020B0600070205080204" pitchFamily="34" charset="-128"/>
              </a:rPr>
              <a:t>For “high risk” patient, can employ random call-backs</a:t>
            </a:r>
          </a:p>
        </p:txBody>
      </p:sp>
      <p:grpSp>
        <p:nvGrpSpPr>
          <p:cNvPr id="41988" name="Group 4" descr="photo of pill bottle with date warning label circled">
            <a:extLst>
              <a:ext uri="{FF2B5EF4-FFF2-40B4-BE49-F238E27FC236}">
                <a16:creationId xmlns:a16="http://schemas.microsoft.com/office/drawing/2014/main" id="{2BDE7909-ADED-4BDD-8D5C-A0FA02717318}"/>
              </a:ext>
            </a:extLst>
          </p:cNvPr>
          <p:cNvGrpSpPr>
            <a:grpSpLocks/>
          </p:cNvGrpSpPr>
          <p:nvPr/>
        </p:nvGrpSpPr>
        <p:grpSpPr bwMode="auto">
          <a:xfrm>
            <a:off x="7119938" y="71438"/>
            <a:ext cx="1981200" cy="4038600"/>
            <a:chOff x="1344" y="0"/>
            <a:chExt cx="2112" cy="4224"/>
          </a:xfrm>
        </p:grpSpPr>
        <p:pic>
          <p:nvPicPr>
            <p:cNvPr id="41989" name="Picture 5" descr="CVS pill bottles">
              <a:extLst>
                <a:ext uri="{FF2B5EF4-FFF2-40B4-BE49-F238E27FC236}">
                  <a16:creationId xmlns:a16="http://schemas.microsoft.com/office/drawing/2014/main" id="{3EBD891B-A743-4E1C-9F45-E16E49BA4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9000" r="6000"/>
            <a:stretch>
              <a:fillRect/>
            </a:stretch>
          </p:blipFill>
          <p:spPr bwMode="auto">
            <a:xfrm>
              <a:off x="1344" y="0"/>
              <a:ext cx="2112" cy="4224"/>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1990" name="Oval 6">
              <a:extLst>
                <a:ext uri="{FF2B5EF4-FFF2-40B4-BE49-F238E27FC236}">
                  <a16:creationId xmlns:a16="http://schemas.microsoft.com/office/drawing/2014/main" id="{A40CD8E1-3582-4BF5-90C4-A8BE09E15BB2}"/>
                </a:ext>
              </a:extLst>
            </p:cNvPr>
            <p:cNvSpPr>
              <a:spLocks noChangeArrowheads="1"/>
            </p:cNvSpPr>
            <p:nvPr/>
          </p:nvSpPr>
          <p:spPr bwMode="auto">
            <a:xfrm>
              <a:off x="1344" y="2352"/>
              <a:ext cx="2016" cy="1200"/>
            </a:xfrm>
            <a:prstGeom prst="ellipse">
              <a:avLst/>
            </a:prstGeom>
            <a:noFill/>
            <a:ln w="571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grpSp>
    </p:spTree>
    <p:extLst>
      <p:ext uri="{BB962C8B-B14F-4D97-AF65-F5344CB8AC3E}">
        <p14:creationId xmlns:p14="http://schemas.microsoft.com/office/powerpoint/2010/main" val="3470233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92611">
                                            <p:txEl>
                                              <p:pRg st="2" end="2"/>
                                            </p:txEl>
                                          </p:spTgt>
                                        </p:tgtEl>
                                        <p:attrNameLst>
                                          <p:attrName>style.visibility</p:attrName>
                                        </p:attrNameLst>
                                      </p:cBhvr>
                                      <p:to>
                                        <p:strVal val="visible"/>
                                      </p:to>
                                    </p:set>
                                    <p:animEffect transition="in" filter="dissolve">
                                      <p:cBhvr>
                                        <p:cTn id="7" dur="500"/>
                                        <p:tgtEl>
                                          <p:spTgt spid="1092611">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92611">
                                            <p:txEl>
                                              <p:pRg st="3" end="3"/>
                                            </p:txEl>
                                          </p:spTgt>
                                        </p:tgtEl>
                                        <p:attrNameLst>
                                          <p:attrName>style.visibility</p:attrName>
                                        </p:attrNameLst>
                                      </p:cBhvr>
                                      <p:to>
                                        <p:strVal val="visible"/>
                                      </p:to>
                                    </p:set>
                                    <p:animEffect transition="in" filter="dissolve">
                                      <p:cBhvr>
                                        <p:cTn id="10" dur="500"/>
                                        <p:tgtEl>
                                          <p:spTgt spid="1092611">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92611">
                                            <p:txEl>
                                              <p:pRg st="4" end="4"/>
                                            </p:txEl>
                                          </p:spTgt>
                                        </p:tgtEl>
                                        <p:attrNameLst>
                                          <p:attrName>style.visibility</p:attrName>
                                        </p:attrNameLst>
                                      </p:cBhvr>
                                      <p:to>
                                        <p:strVal val="visible"/>
                                      </p:to>
                                    </p:set>
                                    <p:animEffect transition="in" filter="dissolve">
                                      <p:cBhvr>
                                        <p:cTn id="13" dur="500"/>
                                        <p:tgtEl>
                                          <p:spTgt spid="1092611">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92611">
                                            <p:txEl>
                                              <p:pRg st="5" end="5"/>
                                            </p:txEl>
                                          </p:spTgt>
                                        </p:tgtEl>
                                        <p:attrNameLst>
                                          <p:attrName>style.visibility</p:attrName>
                                        </p:attrNameLst>
                                      </p:cBhvr>
                                      <p:to>
                                        <p:strVal val="visible"/>
                                      </p:to>
                                    </p:set>
                                    <p:animEffect transition="in" filter="dissolve">
                                      <p:cBhvr>
                                        <p:cTn id="16" dur="500"/>
                                        <p:tgtEl>
                                          <p:spTgt spid="1092611">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92611">
                                            <p:txEl>
                                              <p:pRg st="6" end="6"/>
                                            </p:txEl>
                                          </p:spTgt>
                                        </p:tgtEl>
                                        <p:attrNameLst>
                                          <p:attrName>style.visibility</p:attrName>
                                        </p:attrNameLst>
                                      </p:cBhvr>
                                      <p:to>
                                        <p:strVal val="visible"/>
                                      </p:to>
                                    </p:set>
                                    <p:animEffect transition="in" filter="dissolve">
                                      <p:cBhvr>
                                        <p:cTn id="19" dur="500"/>
                                        <p:tgtEl>
                                          <p:spTgt spid="10926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BFFC1DA-0916-487E-852B-4A39DFC28876}"/>
              </a:ext>
            </a:extLst>
          </p:cNvPr>
          <p:cNvSpPr>
            <a:spLocks noGrp="1" noRot="1" noChangeArrowheads="1"/>
          </p:cNvSpPr>
          <p:nvPr>
            <p:ph type="title" idx="4294967295"/>
          </p:nvPr>
        </p:nvSpPr>
        <p:spPr>
          <a:xfrm>
            <a:off x="0" y="0"/>
            <a:ext cx="9144000" cy="1295400"/>
          </a:xfrm>
          <a:solidFill>
            <a:srgbClr val="008000"/>
          </a:solidFill>
        </p:spPr>
        <p:txBody>
          <a:bodyPr/>
          <a:lstStyle/>
          <a:p>
            <a:r>
              <a:rPr lang="en-US" altLang="en-US" sz="5400" b="1">
                <a:solidFill>
                  <a:schemeClr val="bg1"/>
                </a:solidFill>
              </a:rPr>
              <a:t>Continuation of Opioids</a:t>
            </a:r>
          </a:p>
        </p:txBody>
      </p:sp>
      <p:sp>
        <p:nvSpPr>
          <p:cNvPr id="43011" name="Rectangle 3">
            <a:extLst>
              <a:ext uri="{FF2B5EF4-FFF2-40B4-BE49-F238E27FC236}">
                <a16:creationId xmlns:a16="http://schemas.microsoft.com/office/drawing/2014/main" id="{E0595E3E-0C9B-494A-8D9F-9D3A28573434}"/>
              </a:ext>
            </a:extLst>
          </p:cNvPr>
          <p:cNvSpPr>
            <a:spLocks noGrp="1" noChangeArrowheads="1"/>
          </p:cNvSpPr>
          <p:nvPr>
            <p:ph type="body" idx="4294967295"/>
          </p:nvPr>
        </p:nvSpPr>
        <p:spPr>
          <a:xfrm>
            <a:off x="0" y="1676400"/>
            <a:ext cx="8991600" cy="4419600"/>
          </a:xfrm>
        </p:spPr>
        <p:txBody>
          <a:bodyPr/>
          <a:lstStyle/>
          <a:p>
            <a:pPr>
              <a:lnSpc>
                <a:spcPct val="90000"/>
              </a:lnSpc>
              <a:spcBef>
                <a:spcPct val="60000"/>
              </a:spcBef>
            </a:pPr>
            <a:r>
              <a:rPr lang="en-US" altLang="en-US" sz="2800"/>
              <a:t>You must convince yourself that there is benefit </a:t>
            </a:r>
          </a:p>
          <a:p>
            <a:pPr>
              <a:lnSpc>
                <a:spcPct val="90000"/>
              </a:lnSpc>
              <a:spcBef>
                <a:spcPct val="60000"/>
              </a:spcBef>
            </a:pPr>
            <a:r>
              <a:rPr lang="en-US" altLang="en-US" sz="2800"/>
              <a:t>Benefit must outweigh observed harms</a:t>
            </a:r>
          </a:p>
          <a:p>
            <a:pPr>
              <a:lnSpc>
                <a:spcPct val="90000"/>
              </a:lnSpc>
              <a:spcBef>
                <a:spcPct val="60000"/>
              </a:spcBef>
            </a:pPr>
            <a:r>
              <a:rPr lang="en-US" altLang="en-US" sz="2800"/>
              <a:t>If small benefit, consider increasing dose as a </a:t>
            </a:r>
            <a:r>
              <a:rPr lang="en-US" altLang="en-US" sz="2800" b="1">
                <a:solidFill>
                  <a:srgbClr val="990033"/>
                </a:solidFill>
              </a:rPr>
              <a:t>“test”.</a:t>
            </a:r>
          </a:p>
          <a:p>
            <a:pPr>
              <a:lnSpc>
                <a:spcPct val="90000"/>
              </a:lnSpc>
              <a:spcBef>
                <a:spcPct val="60000"/>
              </a:spcBef>
            </a:pPr>
            <a:r>
              <a:rPr lang="en-US" altLang="en-US" sz="2800"/>
              <a:t>If no benefit, hence benefit cannot outweigh risks – so STOP opioids.   (Ok to taper and reassess.)</a:t>
            </a:r>
          </a:p>
          <a:p>
            <a:pPr>
              <a:lnSpc>
                <a:spcPct val="90000"/>
              </a:lnSpc>
              <a:spcBef>
                <a:spcPct val="60000"/>
              </a:spcBef>
            </a:pPr>
            <a:r>
              <a:rPr lang="en-US" altLang="en-US" sz="2800"/>
              <a:t>You do not have to prove addiction or diversion – only assess Risk-Benefit ratio</a:t>
            </a:r>
          </a:p>
        </p:txBody>
      </p:sp>
    </p:spTree>
    <p:extLst>
      <p:ext uri="{BB962C8B-B14F-4D97-AF65-F5344CB8AC3E}">
        <p14:creationId xmlns:p14="http://schemas.microsoft.com/office/powerpoint/2010/main" val="18539124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11D0873-169F-40F3-B0DB-5FF4437F9799}"/>
              </a:ext>
            </a:extLst>
          </p:cNvPr>
          <p:cNvSpPr>
            <a:spLocks noGrp="1" noChangeArrowheads="1"/>
          </p:cNvSpPr>
          <p:nvPr>
            <p:ph type="title"/>
          </p:nvPr>
        </p:nvSpPr>
        <p:spPr>
          <a:xfrm>
            <a:off x="0" y="0"/>
            <a:ext cx="9144000" cy="1447800"/>
          </a:xfrm>
          <a:solidFill>
            <a:srgbClr val="990033"/>
          </a:solidFill>
        </p:spPr>
        <p:txBody>
          <a:bodyPr/>
          <a:lstStyle/>
          <a:p>
            <a:r>
              <a:rPr lang="en-US" altLang="en-US" b="1">
                <a:solidFill>
                  <a:schemeClr val="bg1"/>
                </a:solidFill>
              </a:rPr>
              <a:t>Exit Strategy</a:t>
            </a:r>
            <a:br>
              <a:rPr lang="en-US" altLang="en-US" b="1">
                <a:solidFill>
                  <a:schemeClr val="bg1"/>
                </a:solidFill>
              </a:rPr>
            </a:br>
            <a:r>
              <a:rPr lang="en-US" altLang="en-US" sz="3600" b="1">
                <a:solidFill>
                  <a:schemeClr val="bg1"/>
                </a:solidFill>
              </a:rPr>
              <a:t>Discussing Lack of Benefit</a:t>
            </a:r>
          </a:p>
        </p:txBody>
      </p:sp>
      <p:sp>
        <p:nvSpPr>
          <p:cNvPr id="44035" name="Rectangle 3">
            <a:extLst>
              <a:ext uri="{FF2B5EF4-FFF2-40B4-BE49-F238E27FC236}">
                <a16:creationId xmlns:a16="http://schemas.microsoft.com/office/drawing/2014/main" id="{6D9B0892-87F6-4D3B-B973-75E7B20E9E48}"/>
              </a:ext>
            </a:extLst>
          </p:cNvPr>
          <p:cNvSpPr>
            <a:spLocks noGrp="1" noChangeArrowheads="1"/>
          </p:cNvSpPr>
          <p:nvPr>
            <p:ph type="body" idx="1"/>
          </p:nvPr>
        </p:nvSpPr>
        <p:spPr>
          <a:xfrm>
            <a:off x="381000" y="1981200"/>
            <a:ext cx="8382000" cy="4419600"/>
          </a:xfrm>
        </p:spPr>
        <p:txBody>
          <a:bodyPr/>
          <a:lstStyle/>
          <a:p>
            <a:pPr>
              <a:lnSpc>
                <a:spcPct val="90000"/>
              </a:lnSpc>
              <a:spcBef>
                <a:spcPct val="60000"/>
              </a:spcBef>
            </a:pPr>
            <a:r>
              <a:rPr lang="en-US" altLang="en-US" sz="2400"/>
              <a:t>Stress how much you believe / empathize with patient’s pain severity and impact</a:t>
            </a:r>
          </a:p>
          <a:p>
            <a:pPr>
              <a:lnSpc>
                <a:spcPct val="90000"/>
              </a:lnSpc>
              <a:spcBef>
                <a:spcPct val="60000"/>
              </a:spcBef>
            </a:pPr>
            <a:r>
              <a:rPr lang="en-US" altLang="en-US" sz="2400"/>
              <a:t>Express frustration re: lack of good pill to fix it</a:t>
            </a:r>
          </a:p>
          <a:p>
            <a:pPr>
              <a:lnSpc>
                <a:spcPct val="90000"/>
              </a:lnSpc>
              <a:spcBef>
                <a:spcPct val="60000"/>
              </a:spcBef>
            </a:pPr>
            <a:r>
              <a:rPr lang="en-US" altLang="en-US" sz="2400"/>
              <a:t>Focus on patient’s strengths</a:t>
            </a:r>
          </a:p>
          <a:p>
            <a:pPr>
              <a:lnSpc>
                <a:spcPct val="90000"/>
              </a:lnSpc>
              <a:spcBef>
                <a:spcPct val="60000"/>
              </a:spcBef>
            </a:pPr>
            <a:r>
              <a:rPr lang="en-US" altLang="en-US" sz="2400"/>
              <a:t>Encourage therapies for “coping with” pain</a:t>
            </a:r>
          </a:p>
          <a:p>
            <a:pPr>
              <a:lnSpc>
                <a:spcPct val="90000"/>
              </a:lnSpc>
              <a:spcBef>
                <a:spcPct val="60000"/>
              </a:spcBef>
            </a:pPr>
            <a:r>
              <a:rPr lang="en-US" altLang="en-US" sz="2400"/>
              <a:t>Show commitment to continue caring about patient and pain, even without opioids i.e., you are abandoning (discharging) an ineffective treatment, </a:t>
            </a:r>
            <a:r>
              <a:rPr lang="en-US" altLang="en-US" sz="2400" b="1" u="sng"/>
              <a:t>not </a:t>
            </a:r>
            <a:r>
              <a:rPr lang="en-US" altLang="en-US" sz="2400"/>
              <a:t>the patient</a:t>
            </a:r>
          </a:p>
          <a:p>
            <a:pPr>
              <a:lnSpc>
                <a:spcPct val="90000"/>
              </a:lnSpc>
              <a:spcBef>
                <a:spcPct val="60000"/>
              </a:spcBef>
            </a:pPr>
            <a:r>
              <a:rPr lang="en-US" altLang="en-US" sz="2400"/>
              <a:t>Schedule close follow-ups during and after taper</a:t>
            </a:r>
          </a:p>
        </p:txBody>
      </p:sp>
    </p:spTree>
    <p:extLst>
      <p:ext uri="{BB962C8B-B14F-4D97-AF65-F5344CB8AC3E}">
        <p14:creationId xmlns:p14="http://schemas.microsoft.com/office/powerpoint/2010/main" val="35300887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4222-FE59-4409-9792-47A2C892E847}"/>
              </a:ext>
            </a:extLst>
          </p:cNvPr>
          <p:cNvSpPr>
            <a:spLocks noGrp="1"/>
          </p:cNvSpPr>
          <p:nvPr>
            <p:ph type="title"/>
          </p:nvPr>
        </p:nvSpPr>
        <p:spPr/>
        <p:txBody>
          <a:bodyPr/>
          <a:lstStyle/>
          <a:p>
            <a:r>
              <a:rPr lang="en-US" sz="3600" dirty="0"/>
              <a:t>Deterrence In Prescription Formulations</a:t>
            </a:r>
          </a:p>
        </p:txBody>
      </p:sp>
      <p:sp>
        <p:nvSpPr>
          <p:cNvPr id="3" name="Content Placeholder 2">
            <a:extLst>
              <a:ext uri="{FF2B5EF4-FFF2-40B4-BE49-F238E27FC236}">
                <a16:creationId xmlns:a16="http://schemas.microsoft.com/office/drawing/2014/main" id="{821C5CE4-054C-40A6-B227-3B6729F2640B}"/>
              </a:ext>
            </a:extLst>
          </p:cNvPr>
          <p:cNvSpPr>
            <a:spLocks noGrp="1"/>
          </p:cNvSpPr>
          <p:nvPr>
            <p:ph idx="1"/>
          </p:nvPr>
        </p:nvSpPr>
        <p:spPr/>
        <p:txBody>
          <a:bodyPr/>
          <a:lstStyle/>
          <a:p>
            <a:r>
              <a:rPr lang="en-US" dirty="0"/>
              <a:t>Manufacturers Can: </a:t>
            </a:r>
          </a:p>
          <a:p>
            <a:pPr lvl="1"/>
            <a:r>
              <a:rPr lang="en-US" dirty="0"/>
              <a:t>Combine opioid with an antagonist (antagonist active if compound snorted or injected)</a:t>
            </a:r>
          </a:p>
          <a:p>
            <a:pPr lvl="1"/>
            <a:r>
              <a:rPr lang="en-US" dirty="0"/>
              <a:t>Made Rx resistant to crushing / extraction</a:t>
            </a:r>
          </a:p>
          <a:p>
            <a:pPr lvl="1"/>
            <a:r>
              <a:rPr lang="en-US" dirty="0"/>
              <a:t>Combine opioid with a substance that triggers an adverse response if snorted, injected, or used at excessive doses</a:t>
            </a:r>
          </a:p>
          <a:p>
            <a:pPr lvl="1"/>
            <a:r>
              <a:rPr lang="en-US" dirty="0"/>
              <a:t>Develop prodrugs that require enzymatic activation</a:t>
            </a:r>
          </a:p>
          <a:p>
            <a:pPr lvl="1"/>
            <a:endParaRPr lang="en-US" dirty="0"/>
          </a:p>
          <a:p>
            <a:endParaRPr lang="en-US" dirty="0"/>
          </a:p>
        </p:txBody>
      </p:sp>
    </p:spTree>
    <p:extLst>
      <p:ext uri="{BB962C8B-B14F-4D97-AF65-F5344CB8AC3E}">
        <p14:creationId xmlns:p14="http://schemas.microsoft.com/office/powerpoint/2010/main" val="591819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4C9FB22-AD29-4168-9040-1DDC1556D2A7}"/>
              </a:ext>
            </a:extLst>
          </p:cNvPr>
          <p:cNvSpPr>
            <a:spLocks noGrp="1" noChangeArrowheads="1"/>
          </p:cNvSpPr>
          <p:nvPr>
            <p:ph type="title" idx="4294967295"/>
          </p:nvPr>
        </p:nvSpPr>
        <p:spPr>
          <a:xfrm>
            <a:off x="0" y="0"/>
            <a:ext cx="9144000" cy="1066800"/>
          </a:xfrm>
          <a:solidFill>
            <a:schemeClr val="tx1"/>
          </a:solidFill>
        </p:spPr>
        <p:txBody>
          <a:bodyPr anchor="t"/>
          <a:lstStyle/>
          <a:p>
            <a:r>
              <a:rPr lang="en-US" altLang="en-US" sz="5400" b="1">
                <a:solidFill>
                  <a:schemeClr val="bg1"/>
                </a:solidFill>
              </a:rPr>
              <a:t>www.opioidprescribing.com</a:t>
            </a:r>
            <a:endParaRPr lang="en-US" altLang="en-US" sz="5400">
              <a:solidFill>
                <a:schemeClr val="bg1"/>
              </a:solidFill>
            </a:endParaRPr>
          </a:p>
        </p:txBody>
      </p:sp>
      <p:sp>
        <p:nvSpPr>
          <p:cNvPr id="47107" name="Rectangle 3">
            <a:extLst>
              <a:ext uri="{FF2B5EF4-FFF2-40B4-BE49-F238E27FC236}">
                <a16:creationId xmlns:a16="http://schemas.microsoft.com/office/drawing/2014/main" id="{7578DE54-FA90-4158-91B1-D2E4E953101F}"/>
              </a:ext>
            </a:extLst>
          </p:cNvPr>
          <p:cNvSpPr txBox="1">
            <a:spLocks noChangeArrowheads="1"/>
          </p:cNvSpPr>
          <p:nvPr/>
        </p:nvSpPr>
        <p:spPr bwMode="auto">
          <a:xfrm>
            <a:off x="304800" y="1019432"/>
            <a:ext cx="8534400" cy="914400"/>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40000"/>
              </a:spcBef>
              <a:buClr>
                <a:srgbClr val="CC0000"/>
              </a:buClr>
              <a:buSzPct val="125000"/>
              <a:buFont typeface="Wingdings" panose="05000000000000000000" pitchFamily="2" charset="2"/>
              <a:buNone/>
            </a:pPr>
            <a:r>
              <a:rPr lang="en-US" altLang="en-US" b="1" dirty="0">
                <a:solidFill>
                  <a:schemeClr val="bg2"/>
                </a:solidFill>
                <a:ea typeface="Osaka" charset="-128"/>
              </a:rPr>
              <a:t>4 </a:t>
            </a:r>
            <a:r>
              <a:rPr lang="en-US" altLang="en-US" b="1" i="1" dirty="0">
                <a:solidFill>
                  <a:schemeClr val="bg2"/>
                </a:solidFill>
                <a:ea typeface="Osaka" charset="-128"/>
              </a:rPr>
              <a:t>AMA PRA Category 1 Credits™ </a:t>
            </a:r>
            <a:r>
              <a:rPr lang="en-US" altLang="en-US" dirty="0">
                <a:solidFill>
                  <a:schemeClr val="bg2"/>
                </a:solidFill>
                <a:ea typeface="Osaka" charset="-128"/>
              </a:rPr>
              <a:t>available, plus risk management and opioid education credits</a:t>
            </a:r>
            <a:endParaRPr lang="en-US" altLang="en-US" b="1" dirty="0">
              <a:solidFill>
                <a:schemeClr val="bg2"/>
              </a:solidFill>
              <a:ea typeface="Osaka" charset="-128"/>
            </a:endParaRPr>
          </a:p>
        </p:txBody>
      </p:sp>
      <p:pic>
        <p:nvPicPr>
          <p:cNvPr id="47108" name="Picture 12" descr="picture of website: OpioidPrescribing.com&#10;&#10;&quot;Safe &amp; Effective Opioid Prescribing for Chronic Pain&quot;&#10;&#10;Boston University&#10;&#10;Tabs show Overview, Accredidation, Needs Assessment, Faculty, Resources, Contact Us&#10;&#10;Options shown for signing in or registering for an account. ">
            <a:extLst>
              <a:ext uri="{FF2B5EF4-FFF2-40B4-BE49-F238E27FC236}">
                <a16:creationId xmlns:a16="http://schemas.microsoft.com/office/drawing/2014/main" id="{D2261567-D5E4-4D75-90CD-6A36EC9AA2B0}"/>
              </a:ext>
            </a:extLst>
          </p:cNvPr>
          <p:cNvPicPr>
            <a:picLocks noChangeAspect="1"/>
          </p:cNvPicPr>
          <p:nvPr/>
        </p:nvPicPr>
        <p:blipFill>
          <a:blip r:embed="rId3">
            <a:extLst>
              <a:ext uri="{28A0092B-C50C-407E-A947-70E740481C1C}">
                <a14:useLocalDpi xmlns:a14="http://schemas.microsoft.com/office/drawing/2010/main" val="0"/>
              </a:ext>
            </a:extLst>
          </a:blip>
          <a:srcRect l="11748" r="12590" b="24438"/>
          <a:stretch>
            <a:fillRect/>
          </a:stretch>
        </p:blipFill>
        <p:spPr bwMode="auto">
          <a:xfrm>
            <a:off x="1219200" y="1958546"/>
            <a:ext cx="7086600" cy="4833938"/>
          </a:xfrm>
          <a:prstGeom prst="rect">
            <a:avLst/>
          </a:prstGeom>
          <a:noFill/>
          <a:ln w="762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4617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4222-FE59-4409-9792-47A2C892E847}"/>
              </a:ext>
            </a:extLst>
          </p:cNvPr>
          <p:cNvSpPr>
            <a:spLocks noGrp="1"/>
          </p:cNvSpPr>
          <p:nvPr>
            <p:ph type="title"/>
          </p:nvPr>
        </p:nvSpPr>
        <p:spPr/>
        <p:txBody>
          <a:bodyPr/>
          <a:lstStyle/>
          <a:p>
            <a:r>
              <a:rPr lang="en-US" sz="3600" dirty="0"/>
              <a:t>Other Approaches</a:t>
            </a:r>
          </a:p>
        </p:txBody>
      </p:sp>
      <p:sp>
        <p:nvSpPr>
          <p:cNvPr id="3" name="Content Placeholder 2">
            <a:extLst>
              <a:ext uri="{FF2B5EF4-FFF2-40B4-BE49-F238E27FC236}">
                <a16:creationId xmlns:a16="http://schemas.microsoft.com/office/drawing/2014/main" id="{821C5CE4-054C-40A6-B227-3B6729F2640B}"/>
              </a:ext>
            </a:extLst>
          </p:cNvPr>
          <p:cNvSpPr>
            <a:spLocks noGrp="1"/>
          </p:cNvSpPr>
          <p:nvPr>
            <p:ph idx="1"/>
          </p:nvPr>
        </p:nvSpPr>
        <p:spPr/>
        <p:txBody>
          <a:bodyPr/>
          <a:lstStyle/>
          <a:p>
            <a:r>
              <a:rPr lang="en-US" dirty="0"/>
              <a:t>Health systems can apply currently guidelines for pain management</a:t>
            </a:r>
          </a:p>
          <a:p>
            <a:r>
              <a:rPr lang="en-US" dirty="0"/>
              <a:t>Medical educators can increase the intensity and frequency of training on opioids, pain, and addiction</a:t>
            </a:r>
          </a:p>
          <a:p>
            <a:r>
              <a:rPr lang="en-US" dirty="0"/>
              <a:t>Researchers can develop new technologies with improved risk-benefit profiles</a:t>
            </a:r>
          </a:p>
          <a:p>
            <a:endParaRPr lang="en-US" dirty="0"/>
          </a:p>
          <a:p>
            <a:pPr lvl="1"/>
            <a:endParaRPr lang="en-US" dirty="0"/>
          </a:p>
          <a:p>
            <a:endParaRPr lang="en-US" dirty="0"/>
          </a:p>
        </p:txBody>
      </p:sp>
      <p:sp>
        <p:nvSpPr>
          <p:cNvPr id="4" name="TextBox 3">
            <a:extLst>
              <a:ext uri="{FF2B5EF4-FFF2-40B4-BE49-F238E27FC236}">
                <a16:creationId xmlns:a16="http://schemas.microsoft.com/office/drawing/2014/main" id="{3A770641-7C76-492B-991B-A0169BADC663}"/>
              </a:ext>
            </a:extLst>
          </p:cNvPr>
          <p:cNvSpPr txBox="1"/>
          <p:nvPr/>
        </p:nvSpPr>
        <p:spPr>
          <a:xfrm>
            <a:off x="876300" y="5986790"/>
            <a:ext cx="7391400" cy="523220"/>
          </a:xfrm>
          <a:prstGeom prst="rect">
            <a:avLst/>
          </a:prstGeom>
          <a:noFill/>
        </p:spPr>
        <p:txBody>
          <a:bodyPr wrap="square" rtlCol="0">
            <a:spAutoFit/>
          </a:bodyPr>
          <a:lstStyle/>
          <a:p>
            <a:r>
              <a:rPr lang="en-US" sz="1400" dirty="0"/>
              <a:t>Volkow, N. D., &amp; McLellan, A. T. (2016). Opioid abuse in chronic pain—misconceptions and mitigation strategies. </a:t>
            </a:r>
            <a:r>
              <a:rPr lang="en-US" sz="1400" i="1" dirty="0"/>
              <a:t>New England Journal of Medicine</a:t>
            </a:r>
            <a:r>
              <a:rPr lang="en-US" sz="1400" dirty="0"/>
              <a:t>, </a:t>
            </a:r>
            <a:r>
              <a:rPr lang="en-US" sz="1400" i="1" dirty="0"/>
              <a:t>374</a:t>
            </a:r>
            <a:r>
              <a:rPr lang="en-US" sz="1400" dirty="0"/>
              <a:t>(13), 1253-1263.</a:t>
            </a:r>
          </a:p>
        </p:txBody>
      </p:sp>
    </p:spTree>
    <p:extLst>
      <p:ext uri="{BB962C8B-B14F-4D97-AF65-F5344CB8AC3E}">
        <p14:creationId xmlns:p14="http://schemas.microsoft.com/office/powerpoint/2010/main" val="3744199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611684" y="227707"/>
            <a:ext cx="8153921" cy="991195"/>
          </a:xfrm>
        </p:spPr>
        <p:txBody>
          <a:bodyPr lIns="88892" tIns="50795" rIns="88892" bIns="50795">
            <a:normAutofit fontScale="90000"/>
          </a:bodyPr>
          <a:lstStyle/>
          <a:p>
            <a:pPr defTabSz="914098" eaLnBrk="1" hangingPunct="1"/>
            <a:r>
              <a:rPr lang="en-US" dirty="0">
                <a:solidFill>
                  <a:srgbClr val="775F55"/>
                </a:solidFill>
                <a:latin typeface="Helvetica" charset="0"/>
                <a:sym typeface="Helvetica" charset="0"/>
              </a:rPr>
              <a:t>Introduction: Case </a:t>
            </a:r>
            <a:r>
              <a:rPr lang="en-US" dirty="0" smtClean="0">
                <a:solidFill>
                  <a:srgbClr val="775F55"/>
                </a:solidFill>
                <a:latin typeface="Helvetica" charset="0"/>
                <a:sym typeface="Helvetica" charset="0"/>
              </a:rPr>
              <a:t>Presentation (Part 2)</a:t>
            </a:r>
            <a:endParaRPr lang="en-US" dirty="0"/>
          </a:p>
        </p:txBody>
      </p:sp>
      <p:sp>
        <p:nvSpPr>
          <p:cNvPr id="17413" name="Rectangle 5"/>
          <p:cNvSpPr>
            <a:spLocks noGrp="1" noChangeArrowheads="1"/>
          </p:cNvSpPr>
          <p:nvPr>
            <p:ph sz="quarter" idx="1"/>
          </p:nvPr>
        </p:nvSpPr>
        <p:spPr>
          <a:xfrm>
            <a:off x="228599" y="1599530"/>
            <a:ext cx="5626807" cy="5106070"/>
          </a:xfrm>
        </p:spPr>
        <p:txBody>
          <a:bodyPr lIns="88892" tIns="50795" rIns="88892" bIns="50795">
            <a:normAutofit/>
          </a:bodyPr>
          <a:lstStyle/>
          <a:p>
            <a:pPr marL="306931" indent="-306931" defTabSz="914098">
              <a:lnSpc>
                <a:spcPct val="80000"/>
              </a:lnSpc>
              <a:spcBef>
                <a:spcPts val="492"/>
              </a:spcBef>
              <a:buClr>
                <a:srgbClr val="DD8047"/>
              </a:buClr>
              <a:buFont typeface="Wingdings" pitchFamily="2" charset="2"/>
              <a:buChar char="•"/>
            </a:pPr>
            <a:r>
              <a:rPr lang="en-US" sz="2500" dirty="0">
                <a:latin typeface="Helvetica" charset="0"/>
                <a:sym typeface="Helvetica" charset="0"/>
              </a:rPr>
              <a:t>She went to an emergency room on Saturday night after running out of her oxycodone after she doubled her dose without medical advice because her pain was unbearable.</a:t>
            </a:r>
          </a:p>
          <a:p>
            <a:pPr marL="306931" indent="-306931" defTabSz="914098">
              <a:lnSpc>
                <a:spcPct val="80000"/>
              </a:lnSpc>
              <a:spcBef>
                <a:spcPts val="492"/>
              </a:spcBef>
              <a:buClr>
                <a:srgbClr val="DD8047"/>
              </a:buClr>
              <a:buFont typeface="Wingdings" pitchFamily="2" charset="2"/>
              <a:buChar char="•"/>
            </a:pPr>
            <a:r>
              <a:rPr lang="en-US" sz="2500" dirty="0">
                <a:latin typeface="Helvetica" charset="0"/>
                <a:sym typeface="Helvetica" charset="0"/>
              </a:rPr>
              <a:t>The ER physician scheduled a follow up visit with her primary care physician the following week. </a:t>
            </a:r>
          </a:p>
          <a:p>
            <a:pPr marL="306931" indent="-306931" defTabSz="914098">
              <a:lnSpc>
                <a:spcPct val="80000"/>
              </a:lnSpc>
              <a:spcBef>
                <a:spcPts val="492"/>
              </a:spcBef>
              <a:buClr>
                <a:srgbClr val="DD8047"/>
              </a:buClr>
              <a:buFont typeface="Wingdings" pitchFamily="2" charset="2"/>
              <a:buChar char="•"/>
            </a:pPr>
            <a:r>
              <a:rPr lang="en-US" sz="2500" dirty="0">
                <a:latin typeface="Helvetica" charset="0"/>
                <a:sym typeface="Helvetica" charset="0"/>
              </a:rPr>
              <a:t>A review of the CA CURES prescription drug monitoring program confirms that she was prescribed 30 tablets of oxycodone 30mg by the ER physician which she did not disclose to her primary care physician during the visit. </a:t>
            </a:r>
          </a:p>
        </p:txBody>
      </p:sp>
      <p:sp>
        <p:nvSpPr>
          <p:cNvPr id="7169" name="Rectangle 1" descr="decorative rectangle "/>
          <p:cNvSpPr>
            <a:spLocks/>
          </p:cNvSpPr>
          <p:nvPr/>
        </p:nvSpPr>
        <p:spPr bwMode="auto">
          <a:xfrm>
            <a:off x="0" y="1233414"/>
            <a:ext cx="9144000" cy="320352"/>
          </a:xfrm>
          <a:prstGeom prst="rect">
            <a:avLst/>
          </a:prstGeom>
          <a:solidFill>
            <a:srgbClr val="FFFFFF"/>
          </a:solidFill>
          <a:ln>
            <a:noFill/>
          </a:ln>
          <a:effectLst/>
          <a:extLst>
            <a:ext uri="{91240B29-F687-4f45-9708-019B960494DF}">
              <a14:hiddenLine xmlns="" xmlns:a14="http://schemas.microsoft.com/office/drawing/2010/main" w="50800" cap="rnd">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795" tIns="50795" rIns="50795" bIns="50795" anchor="ctr"/>
          <a:lstStyle/>
          <a:p>
            <a:pPr algn="ctr" defTabSz="410730" fontAlgn="base" hangingPunct="0">
              <a:spcBef>
                <a:spcPct val="0"/>
              </a:spcBef>
              <a:spcAft>
                <a:spcPct val="0"/>
              </a:spcAft>
              <a:defRPr/>
            </a:pPr>
            <a:endParaRPr lang="en-US" sz="2500" dirty="0">
              <a:solidFill>
                <a:srgbClr val="000000"/>
              </a:solidFill>
              <a:latin typeface="Helvetica Light" charset="0"/>
              <a:ea typeface="ＭＳ Ｐゴシック" charset="0"/>
              <a:sym typeface="Helvetica Light" charset="0"/>
            </a:endParaRPr>
          </a:p>
        </p:txBody>
      </p:sp>
      <p:pic>
        <p:nvPicPr>
          <p:cNvPr id="4" name="Picture 3" descr="woman staring into distance">
            <a:extLst>
              <a:ext uri="{FF2B5EF4-FFF2-40B4-BE49-F238E27FC236}">
                <a16:creationId xmlns:a16="http://schemas.microsoft.com/office/drawing/2014/main" id="{2000C05F-BAEC-4399-92A5-F420175F3D47}"/>
              </a:ext>
            </a:extLst>
          </p:cNvPr>
          <p:cNvPicPr>
            <a:picLocks noChangeAspect="1"/>
          </p:cNvPicPr>
          <p:nvPr/>
        </p:nvPicPr>
        <p:blipFill rotWithShape="1">
          <a:blip r:embed="rId3">
            <a:extLst>
              <a:ext uri="{28A0092B-C50C-407E-A947-70E740481C1C}">
                <a14:useLocalDpi xmlns:a14="http://schemas.microsoft.com/office/drawing/2010/main" val="0"/>
              </a:ext>
            </a:extLst>
          </a:blip>
          <a:srcRect l="19999" t="4518" r="10001" b="28643"/>
          <a:stretch/>
        </p:blipFill>
        <p:spPr>
          <a:xfrm>
            <a:off x="5855406" y="1667366"/>
            <a:ext cx="3004195" cy="1906373"/>
          </a:xfrm>
          <a:prstGeom prst="rect">
            <a:avLst/>
          </a:prstGeom>
        </p:spPr>
      </p:pic>
      <p:sp>
        <p:nvSpPr>
          <p:cNvPr id="7175" name="Rectangle 7"/>
          <p:cNvSpPr>
            <a:spLocks/>
          </p:cNvSpPr>
          <p:nvPr/>
        </p:nvSpPr>
        <p:spPr bwMode="auto">
          <a:xfrm>
            <a:off x="5855406" y="3573739"/>
            <a:ext cx="3288594" cy="4648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88892" tIns="50795" rIns="88892" bIns="50795"/>
          <a:lstStyle/>
          <a:p>
            <a:pPr defTabSz="914098" fontAlgn="base" hangingPunct="0">
              <a:spcBef>
                <a:spcPct val="0"/>
              </a:spcBef>
              <a:spcAft>
                <a:spcPct val="0"/>
              </a:spcAft>
              <a:defRPr/>
            </a:pPr>
            <a:r>
              <a:rPr lang="en-US" dirty="0">
                <a:solidFill>
                  <a:srgbClr val="000000"/>
                </a:solidFill>
                <a:latin typeface="Helvetica" charset="0"/>
                <a:ea typeface="ＭＳ Ｐゴシック" charset="0"/>
                <a:cs typeface="Helvetica" charset="0"/>
                <a:sym typeface="Helvetica" charset="0"/>
              </a:rPr>
              <a:t>Stock Photo</a:t>
            </a:r>
            <a:endParaRPr lang="en-US" sz="2500" dirty="0">
              <a:solidFill>
                <a:srgbClr val="000000"/>
              </a:solidFill>
              <a:latin typeface="Helvetica Light" charset="0"/>
              <a:ea typeface="ＭＳ Ｐゴシック" charset="0"/>
              <a:sym typeface="Helvetica Light" charset="0"/>
            </a:endParaRPr>
          </a:p>
        </p:txBody>
      </p:sp>
      <p:sp>
        <p:nvSpPr>
          <p:cNvPr id="7171" name="Rectangle 3" descr="decorative rectangle"/>
          <p:cNvSpPr>
            <a:spLocks/>
          </p:cNvSpPr>
          <p:nvPr/>
        </p:nvSpPr>
        <p:spPr bwMode="auto">
          <a:xfrm>
            <a:off x="590476" y="1279178"/>
            <a:ext cx="8553524" cy="228824"/>
          </a:xfrm>
          <a:prstGeom prst="rect">
            <a:avLst/>
          </a:prstGeom>
          <a:solidFill>
            <a:srgbClr val="94B6D2"/>
          </a:solidFill>
          <a:ln>
            <a:noFill/>
          </a:ln>
          <a:effectLst/>
          <a:extLst>
            <a:ext uri="{91240B29-F687-4f45-9708-019B960494DF}">
              <a14:hiddenLine xmlns="" xmlns:a14="http://schemas.microsoft.com/office/drawing/2010/main" w="50800" cap="rnd">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795" tIns="50795" rIns="50795" bIns="50795" anchor="ctr"/>
          <a:lstStyle/>
          <a:p>
            <a:pPr algn="ctr" defTabSz="410730" fontAlgn="base" hangingPunct="0">
              <a:spcBef>
                <a:spcPct val="0"/>
              </a:spcBef>
              <a:spcAft>
                <a:spcPct val="0"/>
              </a:spcAft>
              <a:defRPr/>
            </a:pPr>
            <a:endParaRPr lang="en-US" sz="2500" dirty="0">
              <a:solidFill>
                <a:srgbClr val="000000"/>
              </a:solidFill>
              <a:latin typeface="Helvetica Light" charset="0"/>
              <a:ea typeface="ＭＳ Ｐゴシック" charset="0"/>
              <a:sym typeface="Helvetica Light" charset="0"/>
            </a:endParaRPr>
          </a:p>
        </p:txBody>
      </p:sp>
      <p:sp>
        <p:nvSpPr>
          <p:cNvPr id="7170" name="Rectangle 2" descr="decorative box"/>
          <p:cNvSpPr>
            <a:spLocks/>
          </p:cNvSpPr>
          <p:nvPr/>
        </p:nvSpPr>
        <p:spPr bwMode="auto">
          <a:xfrm>
            <a:off x="1" y="1279178"/>
            <a:ext cx="532433" cy="228824"/>
          </a:xfrm>
          <a:prstGeom prst="rect">
            <a:avLst/>
          </a:prstGeom>
          <a:solidFill>
            <a:srgbClr val="DD8047"/>
          </a:solidFill>
          <a:ln>
            <a:noFill/>
          </a:ln>
          <a:effectLst/>
          <a:extLst>
            <a:ext uri="{91240B29-F687-4f45-9708-019B960494DF}">
              <a14:hiddenLine xmlns="" xmlns:a14="http://schemas.microsoft.com/office/drawing/2010/main" w="50800" cap="rnd">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795" tIns="50795" rIns="50795" bIns="50795" anchor="ctr"/>
          <a:lstStyle/>
          <a:p>
            <a:pPr algn="ctr" defTabSz="410730" fontAlgn="base" hangingPunct="0">
              <a:spcBef>
                <a:spcPct val="0"/>
              </a:spcBef>
              <a:spcAft>
                <a:spcPct val="0"/>
              </a:spcAft>
              <a:defRPr/>
            </a:pPr>
            <a:endParaRPr lang="en-US" sz="2500" dirty="0">
              <a:solidFill>
                <a:srgbClr val="000000"/>
              </a:solidFill>
              <a:latin typeface="Helvetica Light" charset="0"/>
              <a:ea typeface="ＭＳ Ｐゴシック" charset="0"/>
              <a:sym typeface="Helvetica Light" charset="0"/>
            </a:endParaRPr>
          </a:p>
        </p:txBody>
      </p:sp>
    </p:spTree>
    <p:extLst>
      <p:ext uri="{BB962C8B-B14F-4D97-AF65-F5344CB8AC3E}">
        <p14:creationId xmlns:p14="http://schemas.microsoft.com/office/powerpoint/2010/main" val="334670262"/>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CURES 2.0 Mandatory Use Begins October 2, 2018</a:t>
            </a:r>
            <a:endParaRPr lang="en-US" dirty="0"/>
          </a:p>
        </p:txBody>
      </p:sp>
      <p:pic>
        <p:nvPicPr>
          <p:cNvPr id="3" name="Picture 2" descr="CURES 2.0 Mandatory Use Begins october 2, 2018&#10;&#10;Photo of spilled pill bottle with various pills falling out. ">
            <a:extLst>
              <a:ext uri="{FF2B5EF4-FFF2-40B4-BE49-F238E27FC236}">
                <a16:creationId xmlns:a16="http://schemas.microsoft.com/office/drawing/2014/main" id="{E91BA17A-1DE8-4CEB-ABC5-4DE787A25822}"/>
              </a:ext>
            </a:extLst>
          </p:cNvPr>
          <p:cNvPicPr>
            <a:picLocks noChangeAspect="1"/>
          </p:cNvPicPr>
          <p:nvPr/>
        </p:nvPicPr>
        <p:blipFill rotWithShape="1">
          <a:blip r:embed="rId3">
            <a:extLst>
              <a:ext uri="{28A0092B-C50C-407E-A947-70E740481C1C}">
                <a14:useLocalDpi xmlns:a14="http://schemas.microsoft.com/office/drawing/2010/main" val="0"/>
              </a:ext>
            </a:extLst>
          </a:blip>
          <a:srcRect b="64444"/>
          <a:stretch/>
        </p:blipFill>
        <p:spPr>
          <a:xfrm>
            <a:off x="1508305" y="-12970"/>
            <a:ext cx="6127390" cy="2819400"/>
          </a:xfrm>
          <a:prstGeom prst="rect">
            <a:avLst/>
          </a:prstGeom>
        </p:spPr>
      </p:pic>
      <p:pic>
        <p:nvPicPr>
          <p:cNvPr id="5" name="Picture 4" descr="Informational graphic about CURES 2.0&#10;&#10;Medical Board of California with Contact info and Follow info. ">
            <a:extLst>
              <a:ext uri="{FF2B5EF4-FFF2-40B4-BE49-F238E27FC236}">
                <a16:creationId xmlns:a16="http://schemas.microsoft.com/office/drawing/2014/main" id="{F23D21D9-B58D-463B-B1EE-64DE40958584}"/>
              </a:ext>
            </a:extLst>
          </p:cNvPr>
          <p:cNvPicPr>
            <a:picLocks noChangeAspect="1"/>
          </p:cNvPicPr>
          <p:nvPr/>
        </p:nvPicPr>
        <p:blipFill rotWithShape="1">
          <a:blip r:embed="rId4">
            <a:extLst>
              <a:ext uri="{28A0092B-C50C-407E-A947-70E740481C1C}">
                <a14:useLocalDpi xmlns:a14="http://schemas.microsoft.com/office/drawing/2010/main" val="0"/>
              </a:ext>
            </a:extLst>
          </a:blip>
          <a:srcRect t="50000"/>
          <a:stretch/>
        </p:blipFill>
        <p:spPr>
          <a:xfrm>
            <a:off x="1508305" y="2806430"/>
            <a:ext cx="6123710" cy="3962400"/>
          </a:xfrm>
          <a:prstGeom prst="rect">
            <a:avLst/>
          </a:prstGeom>
        </p:spPr>
      </p:pic>
    </p:spTree>
    <p:extLst>
      <p:ext uri="{BB962C8B-B14F-4D97-AF65-F5344CB8AC3E}">
        <p14:creationId xmlns:p14="http://schemas.microsoft.com/office/powerpoint/2010/main" val="35160532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CURES 2.0</a:t>
            </a:r>
            <a:endParaRPr lang="en-US" dirty="0"/>
          </a:p>
        </p:txBody>
      </p:sp>
      <p:sp>
        <p:nvSpPr>
          <p:cNvPr id="4" name="Content Placeholder 3">
            <a:extLst>
              <a:ext uri="{FF2B5EF4-FFF2-40B4-BE49-F238E27FC236}">
                <a16:creationId xmlns:a16="http://schemas.microsoft.com/office/drawing/2014/main" id="{BD731C4C-E7B3-4EE0-A089-20CDE81994A4}"/>
              </a:ext>
            </a:extLst>
          </p:cNvPr>
          <p:cNvSpPr>
            <a:spLocks noGrp="1"/>
          </p:cNvSpPr>
          <p:nvPr>
            <p:ph idx="4294967295"/>
          </p:nvPr>
        </p:nvSpPr>
        <p:spPr>
          <a:xfrm>
            <a:off x="0" y="1587500"/>
            <a:ext cx="7772400" cy="4508500"/>
          </a:xfrm>
        </p:spPr>
        <p:txBody>
          <a:bodyPr/>
          <a:lstStyle/>
          <a:p>
            <a:r>
              <a:rPr lang="en-US" sz="2500" dirty="0"/>
              <a:t>Must be checked the first time a patient is prescribed, ordered, administered, or furnished a controlled substance (*unless an exception applies)</a:t>
            </a:r>
          </a:p>
          <a:p>
            <a:r>
              <a:rPr lang="en-US" sz="2500" dirty="0"/>
              <a:t>Within the 24–hour period, or the previous business day, before prescribing, ordering, administering, or furnishing a controlled substance*</a:t>
            </a:r>
          </a:p>
          <a:p>
            <a:r>
              <a:rPr lang="en-US" sz="2500" dirty="0"/>
              <a:t>Before subsequently prescribing a controlled substance, if previously exempt.</a:t>
            </a:r>
          </a:p>
          <a:p>
            <a:r>
              <a:rPr lang="en-US" sz="2500" dirty="0"/>
              <a:t>At least once every four months if the controlled substance remains a part of the patient’s treatment plan.</a:t>
            </a:r>
          </a:p>
          <a:p>
            <a:endParaRPr lang="en-US" dirty="0"/>
          </a:p>
        </p:txBody>
      </p:sp>
      <p:pic>
        <p:nvPicPr>
          <p:cNvPr id="3" name="Picture 2" descr="CURES 2.0 Mandatory Use Begins October 2, 2018">
            <a:extLst>
              <a:ext uri="{FF2B5EF4-FFF2-40B4-BE49-F238E27FC236}">
                <a16:creationId xmlns:a16="http://schemas.microsoft.com/office/drawing/2014/main" id="{E91BA17A-1DE8-4CEB-ABC5-4DE787A25822}"/>
              </a:ext>
            </a:extLst>
          </p:cNvPr>
          <p:cNvPicPr>
            <a:picLocks noChangeAspect="1"/>
          </p:cNvPicPr>
          <p:nvPr/>
        </p:nvPicPr>
        <p:blipFill rotWithShape="1">
          <a:blip r:embed="rId3">
            <a:extLst>
              <a:ext uri="{28A0092B-C50C-407E-A947-70E740481C1C}">
                <a14:useLocalDpi xmlns:a14="http://schemas.microsoft.com/office/drawing/2010/main" val="0"/>
              </a:ext>
            </a:extLst>
          </a:blip>
          <a:srcRect l="3987" t="17461" r="38808" b="64444"/>
          <a:stretch/>
        </p:blipFill>
        <p:spPr>
          <a:xfrm>
            <a:off x="2819400" y="152400"/>
            <a:ext cx="3505200" cy="1434830"/>
          </a:xfrm>
          <a:prstGeom prst="rect">
            <a:avLst/>
          </a:prstGeom>
        </p:spPr>
      </p:pic>
    </p:spTree>
    <p:extLst>
      <p:ext uri="{BB962C8B-B14F-4D97-AF65-F5344CB8AC3E}">
        <p14:creationId xmlns:p14="http://schemas.microsoft.com/office/powerpoint/2010/main" val="34286209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5C1967-65B3-4855-BE1A-4C41A50BE6AA}"/>
              </a:ext>
            </a:extLst>
          </p:cNvPr>
          <p:cNvSpPr>
            <a:spLocks noGrp="1"/>
          </p:cNvSpPr>
          <p:nvPr>
            <p:ph type="title"/>
          </p:nvPr>
        </p:nvSpPr>
        <p:spPr/>
        <p:txBody>
          <a:bodyPr/>
          <a:lstStyle/>
          <a:p>
            <a:r>
              <a:rPr lang="en-US" u="sng" dirty="0"/>
              <a:t>https://oag.ca.gov/cures </a:t>
            </a:r>
          </a:p>
        </p:txBody>
      </p:sp>
      <p:pic>
        <p:nvPicPr>
          <p:cNvPr id="5" name="Picture 4" descr="Website page shown:&#10;&#10;Controlled Susbtance Utilization Review and Evaluation System&#10;&#10;CURES2.0 &#10;&#10;Side navigation circled - CURES 2.0 Registration&#10;&#10;Information below about CURES Certification">
            <a:extLst>
              <a:ext uri="{FF2B5EF4-FFF2-40B4-BE49-F238E27FC236}">
                <a16:creationId xmlns:a16="http://schemas.microsoft.com/office/drawing/2014/main" id="{25CAC14E-3EAC-42C0-98D6-6C5324BF5812}"/>
              </a:ext>
            </a:extLst>
          </p:cNvPr>
          <p:cNvPicPr>
            <a:picLocks noChangeAspect="1"/>
          </p:cNvPicPr>
          <p:nvPr/>
        </p:nvPicPr>
        <p:blipFill rotWithShape="1">
          <a:blip r:embed="rId3"/>
          <a:srcRect l="20000" t="14445" r="20000" b="33704"/>
          <a:stretch/>
        </p:blipFill>
        <p:spPr>
          <a:xfrm>
            <a:off x="333103" y="1524000"/>
            <a:ext cx="8810897" cy="4283075"/>
          </a:xfrm>
          <a:prstGeom prst="rect">
            <a:avLst/>
          </a:prstGeom>
        </p:spPr>
      </p:pic>
      <p:sp>
        <p:nvSpPr>
          <p:cNvPr id="7" name="Oval 6" descr="Red oval highlighting the CURES 2.0 Registration ">
            <a:extLst>
              <a:ext uri="{FF2B5EF4-FFF2-40B4-BE49-F238E27FC236}">
                <a16:creationId xmlns:a16="http://schemas.microsoft.com/office/drawing/2014/main" id="{41DB1C7B-D36F-47C5-BAA2-4B76F68F423F}"/>
              </a:ext>
            </a:extLst>
          </p:cNvPr>
          <p:cNvSpPr/>
          <p:nvPr/>
        </p:nvSpPr>
        <p:spPr bwMode="auto">
          <a:xfrm>
            <a:off x="6934200" y="2667000"/>
            <a:ext cx="2057400"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alibri" charset="0"/>
            </a:endParaRPr>
          </a:p>
        </p:txBody>
      </p:sp>
    </p:spTree>
    <p:extLst>
      <p:ext uri="{BB962C8B-B14F-4D97-AF65-F5344CB8AC3E}">
        <p14:creationId xmlns:p14="http://schemas.microsoft.com/office/powerpoint/2010/main" val="38847077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5C1967-65B3-4855-BE1A-4C41A50BE6AA}"/>
              </a:ext>
            </a:extLst>
          </p:cNvPr>
          <p:cNvSpPr>
            <a:spLocks noGrp="1"/>
          </p:cNvSpPr>
          <p:nvPr>
            <p:ph type="title"/>
          </p:nvPr>
        </p:nvSpPr>
        <p:spPr/>
        <p:txBody>
          <a:bodyPr/>
          <a:lstStyle/>
          <a:p>
            <a:r>
              <a:rPr lang="en-US" sz="3000" u="sng" dirty="0"/>
              <a:t>https://cures.doj.ca.gov/registration/confirmEmailPnDRegistration.xhtml</a:t>
            </a:r>
          </a:p>
        </p:txBody>
      </p:sp>
      <p:pic>
        <p:nvPicPr>
          <p:cNvPr id="8" name="Picture 7" descr="User Registration website page shown">
            <a:extLst>
              <a:ext uri="{FF2B5EF4-FFF2-40B4-BE49-F238E27FC236}">
                <a16:creationId xmlns:a16="http://schemas.microsoft.com/office/drawing/2014/main" id="{3DAADBBF-3913-48A4-A81B-0A6E47E573C8}"/>
              </a:ext>
            </a:extLst>
          </p:cNvPr>
          <p:cNvPicPr>
            <a:picLocks noChangeAspect="1"/>
          </p:cNvPicPr>
          <p:nvPr/>
        </p:nvPicPr>
        <p:blipFill rotWithShape="1">
          <a:blip r:embed="rId3"/>
          <a:srcRect l="24999" t="12963" r="25000" b="14444"/>
          <a:stretch/>
        </p:blipFill>
        <p:spPr>
          <a:xfrm>
            <a:off x="1676400" y="1752600"/>
            <a:ext cx="5791200" cy="4729480"/>
          </a:xfrm>
          <a:prstGeom prst="rect">
            <a:avLst/>
          </a:prstGeom>
        </p:spPr>
      </p:pic>
    </p:spTree>
    <p:extLst>
      <p:ext uri="{BB962C8B-B14F-4D97-AF65-F5344CB8AC3E}">
        <p14:creationId xmlns:p14="http://schemas.microsoft.com/office/powerpoint/2010/main" val="22822199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CURES continued</a:t>
            </a:r>
            <a:endParaRPr lang="en-US" dirty="0"/>
          </a:p>
        </p:txBody>
      </p:sp>
      <p:sp>
        <p:nvSpPr>
          <p:cNvPr id="8" name="TextBox 7"/>
          <p:cNvSpPr txBox="1"/>
          <p:nvPr/>
        </p:nvSpPr>
        <p:spPr>
          <a:xfrm>
            <a:off x="838200" y="533400"/>
            <a:ext cx="6324600" cy="769441"/>
          </a:xfrm>
          <a:prstGeom prst="rect">
            <a:avLst/>
          </a:prstGeom>
          <a:noFill/>
        </p:spPr>
        <p:txBody>
          <a:bodyPr wrap="square" rtlCol="0">
            <a:spAutoFit/>
          </a:bodyPr>
          <a:lstStyle/>
          <a:p>
            <a:r>
              <a:rPr lang="en-US" sz="4400" u="sng" kern="0" dirty="0">
                <a:solidFill>
                  <a:srgbClr val="000066"/>
                </a:solidFill>
                <a:ea typeface="ＭＳ Ｐゴシック" panose="020B0600070205080204" pitchFamily="34" charset="-128"/>
                <a:cs typeface="+mj-cs"/>
              </a:rPr>
              <a:t>https://oag.ca.gov/cures </a:t>
            </a:r>
            <a:endParaRPr lang="en-US" dirty="0"/>
          </a:p>
        </p:txBody>
      </p:sp>
      <p:pic>
        <p:nvPicPr>
          <p:cNvPr id="5" name="Picture 4" descr="same website page shown on slide 51 - now the CURES Login navigation is circled">
            <a:extLst>
              <a:ext uri="{FF2B5EF4-FFF2-40B4-BE49-F238E27FC236}">
                <a16:creationId xmlns:a16="http://schemas.microsoft.com/office/drawing/2014/main" id="{25CAC14E-3EAC-42C0-98D6-6C5324BF5812}"/>
              </a:ext>
            </a:extLst>
          </p:cNvPr>
          <p:cNvPicPr>
            <a:picLocks noChangeAspect="1"/>
          </p:cNvPicPr>
          <p:nvPr/>
        </p:nvPicPr>
        <p:blipFill rotWithShape="1">
          <a:blip r:embed="rId3"/>
          <a:srcRect l="20000" t="14445" r="20000" b="33704"/>
          <a:stretch/>
        </p:blipFill>
        <p:spPr>
          <a:xfrm>
            <a:off x="333103" y="1524000"/>
            <a:ext cx="8810897" cy="4283075"/>
          </a:xfrm>
          <a:prstGeom prst="rect">
            <a:avLst/>
          </a:prstGeom>
        </p:spPr>
      </p:pic>
      <p:sp>
        <p:nvSpPr>
          <p:cNvPr id="7" name="Oval 6" descr="red oval over CURES Login navigation button">
            <a:extLst>
              <a:ext uri="{FF2B5EF4-FFF2-40B4-BE49-F238E27FC236}">
                <a16:creationId xmlns:a16="http://schemas.microsoft.com/office/drawing/2014/main" id="{41DB1C7B-D36F-47C5-BAA2-4B76F68F423F}"/>
              </a:ext>
            </a:extLst>
          </p:cNvPr>
          <p:cNvSpPr/>
          <p:nvPr/>
        </p:nvSpPr>
        <p:spPr bwMode="auto">
          <a:xfrm>
            <a:off x="6934200" y="2971800"/>
            <a:ext cx="1447800"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alibri" charset="0"/>
            </a:endParaRPr>
          </a:p>
        </p:txBody>
      </p:sp>
    </p:spTree>
    <p:extLst>
      <p:ext uri="{BB962C8B-B14F-4D97-AF65-F5344CB8AC3E}">
        <p14:creationId xmlns:p14="http://schemas.microsoft.com/office/powerpoint/2010/main" val="3628602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3834-3BC4-4E12-8D78-B18C8B045B94}"/>
              </a:ext>
            </a:extLst>
          </p:cNvPr>
          <p:cNvSpPr>
            <a:spLocks noGrp="1"/>
          </p:cNvSpPr>
          <p:nvPr>
            <p:ph type="title"/>
          </p:nvPr>
        </p:nvSpPr>
        <p:spPr>
          <a:xfrm>
            <a:off x="0" y="533400"/>
            <a:ext cx="4800600" cy="1143000"/>
          </a:xfrm>
        </p:spPr>
        <p:txBody>
          <a:bodyPr/>
          <a:lstStyle/>
          <a:p>
            <a:r>
              <a:rPr lang="en-US" sz="3200" u="sng" dirty="0"/>
              <a:t>https://cures.doj.ca.gov</a:t>
            </a:r>
          </a:p>
        </p:txBody>
      </p:sp>
      <p:pic>
        <p:nvPicPr>
          <p:cNvPr id="3" name="Picture 2" descr="Login page for the State of Califoria Department of Justic shown">
            <a:extLst>
              <a:ext uri="{FF2B5EF4-FFF2-40B4-BE49-F238E27FC236}">
                <a16:creationId xmlns:a16="http://schemas.microsoft.com/office/drawing/2014/main" id="{2EC70AA8-C995-4A96-A5F2-05F25F607975}"/>
              </a:ext>
            </a:extLst>
          </p:cNvPr>
          <p:cNvPicPr>
            <a:picLocks noChangeAspect="1"/>
          </p:cNvPicPr>
          <p:nvPr/>
        </p:nvPicPr>
        <p:blipFill rotWithShape="1">
          <a:blip r:embed="rId3"/>
          <a:srcRect l="35833" t="12963" r="35833" b="4074"/>
          <a:stretch/>
        </p:blipFill>
        <p:spPr>
          <a:xfrm>
            <a:off x="4495800" y="76200"/>
            <a:ext cx="4114800" cy="6777318"/>
          </a:xfrm>
          <a:prstGeom prst="rect">
            <a:avLst/>
          </a:prstGeom>
        </p:spPr>
      </p:pic>
    </p:spTree>
    <p:extLst>
      <p:ext uri="{BB962C8B-B14F-4D97-AF65-F5344CB8AC3E}">
        <p14:creationId xmlns:p14="http://schemas.microsoft.com/office/powerpoint/2010/main" val="19760915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Dashboard</a:t>
            </a:r>
            <a:endParaRPr lang="en-US" dirty="0"/>
          </a:p>
        </p:txBody>
      </p:sp>
      <p:pic>
        <p:nvPicPr>
          <p:cNvPr id="2" name="Picture 1" descr="Patient Activity report is circled and the Dashboard is shown ">
            <a:extLst>
              <a:ext uri="{FF2B5EF4-FFF2-40B4-BE49-F238E27FC236}">
                <a16:creationId xmlns:a16="http://schemas.microsoft.com/office/drawing/2014/main" id="{C0B1C1E2-479B-4097-955C-4023E439DF79}"/>
              </a:ext>
            </a:extLst>
          </p:cNvPr>
          <p:cNvPicPr>
            <a:picLocks noChangeAspect="1"/>
          </p:cNvPicPr>
          <p:nvPr/>
        </p:nvPicPr>
        <p:blipFill rotWithShape="1">
          <a:blip r:embed="rId3"/>
          <a:srcRect l="12500" r="12500"/>
          <a:stretch/>
        </p:blipFill>
        <p:spPr>
          <a:xfrm>
            <a:off x="152400" y="152400"/>
            <a:ext cx="8915400" cy="6686550"/>
          </a:xfrm>
          <a:prstGeom prst="rect">
            <a:avLst/>
          </a:prstGeom>
        </p:spPr>
      </p:pic>
    </p:spTree>
    <p:extLst>
      <p:ext uri="{BB962C8B-B14F-4D97-AF65-F5344CB8AC3E}">
        <p14:creationId xmlns:p14="http://schemas.microsoft.com/office/powerpoint/2010/main" val="22454113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Patient Activity</a:t>
            </a:r>
            <a:endParaRPr lang="en-US" dirty="0"/>
          </a:p>
        </p:txBody>
      </p:sp>
      <p:pic>
        <p:nvPicPr>
          <p:cNvPr id="2" name="Picture 1" descr="picture of Patient Activity web site portal shown.  Personal information to be filled in. Search is selected.">
            <a:extLst>
              <a:ext uri="{FF2B5EF4-FFF2-40B4-BE49-F238E27FC236}">
                <a16:creationId xmlns:a16="http://schemas.microsoft.com/office/drawing/2014/main" id="{62130268-DE1D-4EC7-BBBA-C848B30F8463}"/>
              </a:ext>
            </a:extLst>
          </p:cNvPr>
          <p:cNvPicPr>
            <a:picLocks noChangeAspect="1"/>
          </p:cNvPicPr>
          <p:nvPr/>
        </p:nvPicPr>
        <p:blipFill rotWithShape="1">
          <a:blip r:embed="rId3"/>
          <a:srcRect l="24999" t="12963" r="25000" b="7037"/>
          <a:stretch/>
        </p:blipFill>
        <p:spPr>
          <a:xfrm>
            <a:off x="952500" y="171450"/>
            <a:ext cx="7239000" cy="6515100"/>
          </a:xfrm>
          <a:prstGeom prst="rect">
            <a:avLst/>
          </a:prstGeom>
        </p:spPr>
      </p:pic>
    </p:spTree>
    <p:extLst>
      <p:ext uri="{BB962C8B-B14F-4D97-AF65-F5344CB8AC3E}">
        <p14:creationId xmlns:p14="http://schemas.microsoft.com/office/powerpoint/2010/main" val="42570735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611684" y="227707"/>
            <a:ext cx="8153921" cy="991195"/>
          </a:xfrm>
        </p:spPr>
        <p:txBody>
          <a:bodyPr lIns="88892" tIns="50795" rIns="88892" bIns="50795">
            <a:normAutofit/>
          </a:bodyPr>
          <a:lstStyle/>
          <a:p>
            <a:pPr defTabSz="914098" eaLnBrk="1" hangingPunct="1"/>
            <a:r>
              <a:rPr lang="en-US" dirty="0">
                <a:solidFill>
                  <a:srgbClr val="775F55"/>
                </a:solidFill>
                <a:latin typeface="Helvetica" charset="0"/>
                <a:sym typeface="Helvetica" charset="0"/>
              </a:rPr>
              <a:t>Case Presentation</a:t>
            </a:r>
            <a:endParaRPr lang="en-US" dirty="0"/>
          </a:p>
        </p:txBody>
      </p:sp>
      <p:sp>
        <p:nvSpPr>
          <p:cNvPr id="17413" name="Rectangle 5"/>
          <p:cNvSpPr>
            <a:spLocks noGrp="1" noChangeArrowheads="1"/>
          </p:cNvSpPr>
          <p:nvPr>
            <p:ph sz="quarter" idx="1"/>
          </p:nvPr>
        </p:nvSpPr>
        <p:spPr>
          <a:xfrm>
            <a:off x="381000" y="1599529"/>
            <a:ext cx="5474406" cy="5030763"/>
          </a:xfrm>
        </p:spPr>
        <p:txBody>
          <a:bodyPr lIns="88892" tIns="50795" rIns="88892" bIns="50795">
            <a:normAutofit/>
          </a:bodyPr>
          <a:lstStyle/>
          <a:p>
            <a:pPr marL="306931" indent="-306931" defTabSz="914098">
              <a:lnSpc>
                <a:spcPct val="80000"/>
              </a:lnSpc>
              <a:spcBef>
                <a:spcPts val="492"/>
              </a:spcBef>
              <a:buClr>
                <a:srgbClr val="DD8047"/>
              </a:buClr>
              <a:buFont typeface="Wingdings" pitchFamily="2" charset="2"/>
              <a:buChar char="•"/>
            </a:pPr>
            <a:r>
              <a:rPr lang="en-US" sz="2500" dirty="0">
                <a:latin typeface="Helvetica" charset="0"/>
                <a:sym typeface="Helvetica" charset="0"/>
              </a:rPr>
              <a:t>Ms. Brown is a </a:t>
            </a:r>
            <a:r>
              <a:rPr lang="en-US" sz="2500" b="1" dirty="0">
                <a:solidFill>
                  <a:srgbClr val="FF0000"/>
                </a:solidFill>
                <a:latin typeface="Helvetica" charset="0"/>
                <a:sym typeface="Helvetica" charset="0"/>
              </a:rPr>
              <a:t>47 year-old </a:t>
            </a:r>
            <a:r>
              <a:rPr lang="en-US" sz="2500" dirty="0">
                <a:latin typeface="Helvetica" charset="0"/>
                <a:sym typeface="Helvetica" charset="0"/>
              </a:rPr>
              <a:t>school teacher with chronic painful diabetic neuropathy and has been in the primary care practice for a year. </a:t>
            </a:r>
          </a:p>
          <a:p>
            <a:pPr marL="306931" indent="-306931" defTabSz="914098">
              <a:lnSpc>
                <a:spcPct val="80000"/>
              </a:lnSpc>
              <a:spcBef>
                <a:spcPts val="492"/>
              </a:spcBef>
              <a:buClr>
                <a:srgbClr val="DD8047"/>
              </a:buClr>
              <a:buFont typeface="Wingdings" pitchFamily="2" charset="2"/>
              <a:buChar char="•"/>
            </a:pPr>
            <a:r>
              <a:rPr lang="en-US" sz="2500" dirty="0">
                <a:latin typeface="Helvetica" charset="0"/>
                <a:sym typeface="Helvetica" charset="0"/>
              </a:rPr>
              <a:t>Ran out of oxycodone after she doubled her dose without consulting her physician.</a:t>
            </a:r>
          </a:p>
          <a:p>
            <a:pPr marL="306931" indent="-306931" defTabSz="914098">
              <a:lnSpc>
                <a:spcPct val="80000"/>
              </a:lnSpc>
              <a:spcBef>
                <a:spcPts val="492"/>
              </a:spcBef>
              <a:buClr>
                <a:srgbClr val="DD8047"/>
              </a:buClr>
              <a:buFont typeface="Wingdings" pitchFamily="2" charset="2"/>
              <a:buChar char="•"/>
            </a:pPr>
            <a:r>
              <a:rPr lang="en-US" sz="2500" dirty="0">
                <a:latin typeface="Helvetica" charset="0"/>
                <a:sym typeface="Helvetica" charset="0"/>
              </a:rPr>
              <a:t>She was prescribed 30 tablets of oxycodone 30mg by the ER physician which she did not disclose to her primary care physician during the visit. </a:t>
            </a:r>
          </a:p>
          <a:p>
            <a:pPr marL="306931" indent="-306931" defTabSz="914098">
              <a:lnSpc>
                <a:spcPct val="80000"/>
              </a:lnSpc>
              <a:spcBef>
                <a:spcPts val="492"/>
              </a:spcBef>
              <a:buClr>
                <a:srgbClr val="DD8047"/>
              </a:buClr>
              <a:buFont typeface="Wingdings" pitchFamily="2" charset="2"/>
              <a:buChar char="•"/>
            </a:pPr>
            <a:r>
              <a:rPr lang="en-US" sz="2500" dirty="0">
                <a:latin typeface="Helvetica" charset="0"/>
                <a:sym typeface="Helvetica" charset="0"/>
              </a:rPr>
              <a:t>Has controlled substances agreement in place. </a:t>
            </a:r>
          </a:p>
        </p:txBody>
      </p:sp>
      <p:pic>
        <p:nvPicPr>
          <p:cNvPr id="4" name="Picture 3" descr="picture of woman staring into distance">
            <a:extLst>
              <a:ext uri="{FF2B5EF4-FFF2-40B4-BE49-F238E27FC236}">
                <a16:creationId xmlns:a16="http://schemas.microsoft.com/office/drawing/2014/main" id="{2000C05F-BAEC-4399-92A5-F420175F3D47}"/>
              </a:ext>
            </a:extLst>
          </p:cNvPr>
          <p:cNvPicPr>
            <a:picLocks noChangeAspect="1"/>
          </p:cNvPicPr>
          <p:nvPr/>
        </p:nvPicPr>
        <p:blipFill rotWithShape="1">
          <a:blip r:embed="rId3">
            <a:extLst>
              <a:ext uri="{28A0092B-C50C-407E-A947-70E740481C1C}">
                <a14:useLocalDpi xmlns:a14="http://schemas.microsoft.com/office/drawing/2010/main" val="0"/>
              </a:ext>
            </a:extLst>
          </a:blip>
          <a:srcRect l="19999" t="4518" r="10001" b="28643"/>
          <a:stretch/>
        </p:blipFill>
        <p:spPr>
          <a:xfrm>
            <a:off x="5855406" y="1667366"/>
            <a:ext cx="3004195" cy="1906373"/>
          </a:xfrm>
          <a:prstGeom prst="rect">
            <a:avLst/>
          </a:prstGeom>
        </p:spPr>
      </p:pic>
      <p:sp>
        <p:nvSpPr>
          <p:cNvPr id="7175" name="Rectangle 7"/>
          <p:cNvSpPr>
            <a:spLocks/>
          </p:cNvSpPr>
          <p:nvPr/>
        </p:nvSpPr>
        <p:spPr bwMode="auto">
          <a:xfrm>
            <a:off x="5855406" y="3573739"/>
            <a:ext cx="3288594" cy="4648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88892" tIns="50795" rIns="88892" bIns="50795"/>
          <a:lstStyle/>
          <a:p>
            <a:pPr defTabSz="914098" fontAlgn="base" hangingPunct="0">
              <a:spcBef>
                <a:spcPct val="0"/>
              </a:spcBef>
              <a:spcAft>
                <a:spcPct val="0"/>
              </a:spcAft>
              <a:defRPr/>
            </a:pPr>
            <a:r>
              <a:rPr lang="en-US" dirty="0">
                <a:solidFill>
                  <a:srgbClr val="000000"/>
                </a:solidFill>
                <a:latin typeface="Helvetica" charset="0"/>
                <a:ea typeface="ＭＳ Ｐゴシック" charset="0"/>
                <a:cs typeface="Helvetica" charset="0"/>
                <a:sym typeface="Helvetica" charset="0"/>
              </a:rPr>
              <a:t>Stock Photo</a:t>
            </a:r>
            <a:endParaRPr lang="en-US" sz="2500" dirty="0">
              <a:solidFill>
                <a:srgbClr val="000000"/>
              </a:solidFill>
              <a:latin typeface="Helvetica Light" charset="0"/>
              <a:ea typeface="ＭＳ Ｐゴシック" charset="0"/>
              <a:sym typeface="Helvetica Light" charset="0"/>
            </a:endParaRPr>
          </a:p>
        </p:txBody>
      </p:sp>
      <p:sp>
        <p:nvSpPr>
          <p:cNvPr id="7169" name="Rectangle 1" descr="decorative rectangle "/>
          <p:cNvSpPr>
            <a:spLocks/>
          </p:cNvSpPr>
          <p:nvPr/>
        </p:nvSpPr>
        <p:spPr bwMode="auto">
          <a:xfrm>
            <a:off x="0" y="1233414"/>
            <a:ext cx="9144000" cy="320352"/>
          </a:xfrm>
          <a:prstGeom prst="rect">
            <a:avLst/>
          </a:prstGeom>
          <a:solidFill>
            <a:srgbClr val="FFFFFF"/>
          </a:solidFill>
          <a:ln>
            <a:noFill/>
          </a:ln>
          <a:effectLst/>
          <a:extLst>
            <a:ext uri="{91240B29-F687-4f45-9708-019B960494DF}">
              <a14:hiddenLine xmlns="" xmlns:a14="http://schemas.microsoft.com/office/drawing/2010/main" w="50800" cap="rnd">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795" tIns="50795" rIns="50795" bIns="50795" anchor="ctr"/>
          <a:lstStyle/>
          <a:p>
            <a:pPr algn="ctr" defTabSz="410730" fontAlgn="base" hangingPunct="0">
              <a:spcBef>
                <a:spcPct val="0"/>
              </a:spcBef>
              <a:spcAft>
                <a:spcPct val="0"/>
              </a:spcAft>
              <a:defRPr/>
            </a:pPr>
            <a:endParaRPr lang="en-US" sz="2500" dirty="0">
              <a:solidFill>
                <a:srgbClr val="000000"/>
              </a:solidFill>
              <a:latin typeface="Helvetica Light" charset="0"/>
              <a:ea typeface="ＭＳ Ｐゴシック" charset="0"/>
              <a:sym typeface="Helvetica Light" charset="0"/>
            </a:endParaRPr>
          </a:p>
        </p:txBody>
      </p:sp>
      <p:sp>
        <p:nvSpPr>
          <p:cNvPr id="7170" name="Rectangle 2" descr="decorative rectangle"/>
          <p:cNvSpPr>
            <a:spLocks/>
          </p:cNvSpPr>
          <p:nvPr/>
        </p:nvSpPr>
        <p:spPr bwMode="auto">
          <a:xfrm>
            <a:off x="1" y="1279178"/>
            <a:ext cx="532433" cy="228824"/>
          </a:xfrm>
          <a:prstGeom prst="rect">
            <a:avLst/>
          </a:prstGeom>
          <a:solidFill>
            <a:srgbClr val="DD8047"/>
          </a:solidFill>
          <a:ln>
            <a:noFill/>
          </a:ln>
          <a:effectLst/>
          <a:extLst>
            <a:ext uri="{91240B29-F687-4f45-9708-019B960494DF}">
              <a14:hiddenLine xmlns="" xmlns:a14="http://schemas.microsoft.com/office/drawing/2010/main" w="50800" cap="rnd">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795" tIns="50795" rIns="50795" bIns="50795" anchor="ctr"/>
          <a:lstStyle/>
          <a:p>
            <a:pPr algn="ctr" defTabSz="410730" fontAlgn="base" hangingPunct="0">
              <a:spcBef>
                <a:spcPct val="0"/>
              </a:spcBef>
              <a:spcAft>
                <a:spcPct val="0"/>
              </a:spcAft>
              <a:defRPr/>
            </a:pPr>
            <a:endParaRPr lang="en-US" sz="2500" dirty="0">
              <a:solidFill>
                <a:srgbClr val="000000"/>
              </a:solidFill>
              <a:latin typeface="Helvetica Light" charset="0"/>
              <a:ea typeface="ＭＳ Ｐゴシック" charset="0"/>
              <a:sym typeface="Helvetica Light" charset="0"/>
            </a:endParaRPr>
          </a:p>
        </p:txBody>
      </p:sp>
      <p:sp>
        <p:nvSpPr>
          <p:cNvPr id="7171" name="Rectangle 3" descr="decorative rectangle"/>
          <p:cNvSpPr>
            <a:spLocks/>
          </p:cNvSpPr>
          <p:nvPr/>
        </p:nvSpPr>
        <p:spPr bwMode="auto">
          <a:xfrm>
            <a:off x="590476" y="1279178"/>
            <a:ext cx="8553524" cy="228824"/>
          </a:xfrm>
          <a:prstGeom prst="rect">
            <a:avLst/>
          </a:prstGeom>
          <a:solidFill>
            <a:srgbClr val="94B6D2"/>
          </a:solidFill>
          <a:ln>
            <a:noFill/>
          </a:ln>
          <a:effectLst/>
          <a:extLst>
            <a:ext uri="{91240B29-F687-4f45-9708-019B960494DF}">
              <a14:hiddenLine xmlns="" xmlns:a14="http://schemas.microsoft.com/office/drawing/2010/main" w="50800" cap="rnd">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795" tIns="50795" rIns="50795" bIns="50795" anchor="ctr"/>
          <a:lstStyle/>
          <a:p>
            <a:pPr algn="ctr" defTabSz="410730" fontAlgn="base" hangingPunct="0">
              <a:spcBef>
                <a:spcPct val="0"/>
              </a:spcBef>
              <a:spcAft>
                <a:spcPct val="0"/>
              </a:spcAft>
              <a:defRPr/>
            </a:pPr>
            <a:endParaRPr lang="en-US" sz="2500" dirty="0">
              <a:solidFill>
                <a:srgbClr val="000000"/>
              </a:solidFill>
              <a:latin typeface="Helvetica Light" charset="0"/>
              <a:ea typeface="ＭＳ Ｐゴシック" charset="0"/>
              <a:sym typeface="Helvetica Light" charset="0"/>
            </a:endParaRPr>
          </a:p>
        </p:txBody>
      </p:sp>
    </p:spTree>
    <p:extLst>
      <p:ext uri="{BB962C8B-B14F-4D97-AF65-F5344CB8AC3E}">
        <p14:creationId xmlns:p14="http://schemas.microsoft.com/office/powerpoint/2010/main" val="263283840"/>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E0E519E2-4A48-41EE-9ADD-C536BBBEBF24}"/>
              </a:ext>
            </a:extLst>
          </p:cNvPr>
          <p:cNvSpPr>
            <a:spLocks noGrp="1" noChangeArrowheads="1"/>
          </p:cNvSpPr>
          <p:nvPr>
            <p:ph type="title" idx="4294967295"/>
          </p:nvPr>
        </p:nvSpPr>
        <p:spPr>
          <a:xfrm>
            <a:off x="0" y="0"/>
            <a:ext cx="9144000" cy="1066800"/>
          </a:xfrm>
          <a:solidFill>
            <a:srgbClr val="003366"/>
          </a:solidFill>
        </p:spPr>
        <p:txBody>
          <a:bodyPr/>
          <a:lstStyle/>
          <a:p>
            <a:r>
              <a:rPr lang="en-US" altLang="en-US" sz="5400" b="1" dirty="0">
                <a:solidFill>
                  <a:schemeClr val="bg1"/>
                </a:solidFill>
              </a:rPr>
              <a:t>Lack of Adequate Benefit</a:t>
            </a:r>
            <a:endParaRPr lang="en-US" altLang="en-US" b="1" dirty="0">
              <a:solidFill>
                <a:schemeClr val="bg1"/>
              </a:solidFill>
            </a:endParaRPr>
          </a:p>
        </p:txBody>
      </p:sp>
      <p:sp>
        <p:nvSpPr>
          <p:cNvPr id="102402" name="Rectangle 3">
            <a:extLst>
              <a:ext uri="{FF2B5EF4-FFF2-40B4-BE49-F238E27FC236}">
                <a16:creationId xmlns:a16="http://schemas.microsoft.com/office/drawing/2014/main" id="{702781DA-67FD-4EF8-8806-7D6EF41A1546}"/>
              </a:ext>
            </a:extLst>
          </p:cNvPr>
          <p:cNvSpPr>
            <a:spLocks noGrp="1" noChangeArrowheads="1"/>
          </p:cNvSpPr>
          <p:nvPr>
            <p:ph type="body" idx="4294967295"/>
          </p:nvPr>
        </p:nvSpPr>
        <p:spPr>
          <a:xfrm>
            <a:off x="152400" y="1295400"/>
            <a:ext cx="8839200" cy="5257800"/>
          </a:xfrm>
        </p:spPr>
        <p:txBody>
          <a:bodyPr/>
          <a:lstStyle/>
          <a:p>
            <a:pPr>
              <a:spcBef>
                <a:spcPct val="35000"/>
              </a:spcBef>
            </a:pPr>
            <a:r>
              <a:rPr lang="en-US" altLang="en-US"/>
              <a:t>Stress how much you believe / empathize with patient’s pain severity and impact</a:t>
            </a:r>
          </a:p>
          <a:p>
            <a:pPr>
              <a:spcBef>
                <a:spcPct val="35000"/>
              </a:spcBef>
            </a:pPr>
            <a:r>
              <a:rPr lang="en-US" altLang="en-US"/>
              <a:t>Express frustration re: lack of good pill to fix it</a:t>
            </a:r>
          </a:p>
          <a:p>
            <a:pPr>
              <a:spcBef>
                <a:spcPct val="35000"/>
              </a:spcBef>
            </a:pPr>
            <a:r>
              <a:rPr lang="en-US" altLang="en-US"/>
              <a:t>Encourage therapies for “coping with” pain</a:t>
            </a:r>
          </a:p>
          <a:p>
            <a:pPr>
              <a:spcBef>
                <a:spcPct val="35000"/>
              </a:spcBef>
            </a:pPr>
            <a:r>
              <a:rPr lang="en-US" altLang="en-US"/>
              <a:t>Show commitment to continue caring for patient, even without opioids… you are abandoning an ineffective treatment, </a:t>
            </a:r>
            <a:r>
              <a:rPr lang="en-US" altLang="en-US" b="1" u="sng"/>
              <a:t>not</a:t>
            </a:r>
            <a:r>
              <a:rPr lang="en-US" altLang="en-US" b="1"/>
              <a:t> </a:t>
            </a:r>
            <a:r>
              <a:rPr lang="en-US" altLang="en-US"/>
              <a:t>the patient</a:t>
            </a:r>
          </a:p>
          <a:p>
            <a:pPr>
              <a:spcBef>
                <a:spcPct val="35000"/>
              </a:spcBef>
            </a:pPr>
            <a:r>
              <a:rPr lang="en-US" altLang="en-US"/>
              <a:t>Schedule close follow-ups during and after taper</a:t>
            </a:r>
          </a:p>
        </p:txBody>
      </p:sp>
    </p:spTree>
    <p:extLst>
      <p:ext uri="{BB962C8B-B14F-4D97-AF65-F5344CB8AC3E}">
        <p14:creationId xmlns:p14="http://schemas.microsoft.com/office/powerpoint/2010/main" val="1303786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0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611684" y="227707"/>
            <a:ext cx="8153921" cy="991195"/>
          </a:xfrm>
        </p:spPr>
        <p:txBody>
          <a:bodyPr lIns="88892" tIns="50795" rIns="88892" bIns="50795">
            <a:normAutofit fontScale="90000"/>
          </a:bodyPr>
          <a:lstStyle/>
          <a:p>
            <a:pPr defTabSz="914098" eaLnBrk="1" hangingPunct="1"/>
            <a:r>
              <a:rPr lang="en-US" dirty="0">
                <a:solidFill>
                  <a:srgbClr val="775F55"/>
                </a:solidFill>
                <a:latin typeface="Helvetica" charset="0"/>
                <a:sym typeface="Helvetica" charset="0"/>
              </a:rPr>
              <a:t>Introduction: Case </a:t>
            </a:r>
            <a:r>
              <a:rPr lang="en-US" dirty="0" smtClean="0">
                <a:solidFill>
                  <a:srgbClr val="775F55"/>
                </a:solidFill>
                <a:latin typeface="Helvetica" charset="0"/>
                <a:sym typeface="Helvetica" charset="0"/>
              </a:rPr>
              <a:t>Presentation (Part 3)</a:t>
            </a:r>
            <a:endParaRPr lang="en-US" dirty="0">
              <a:solidFill>
                <a:schemeClr val="bg1"/>
              </a:solidFill>
            </a:endParaRPr>
          </a:p>
        </p:txBody>
      </p:sp>
      <p:sp>
        <p:nvSpPr>
          <p:cNvPr id="11" name="Content Placeholder 2">
            <a:extLst>
              <a:ext uri="{FF2B5EF4-FFF2-40B4-BE49-F238E27FC236}">
                <a16:creationId xmlns:a16="http://schemas.microsoft.com/office/drawing/2014/main" id="{79CD3E29-36EE-4F1C-8481-4ED7D5E164D6}"/>
              </a:ext>
            </a:extLst>
          </p:cNvPr>
          <p:cNvSpPr txBox="1">
            <a:spLocks/>
          </p:cNvSpPr>
          <p:nvPr/>
        </p:nvSpPr>
        <p:spPr bwMode="auto">
          <a:xfrm>
            <a:off x="457200" y="1600200"/>
            <a:ext cx="5181600" cy="25146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normAutofit/>
          </a:bodyPr>
          <a:lstStyle/>
          <a:p>
            <a:pPr lvl="0" indent="-441325" defTabSz="1300163" eaLnBrk="0" fontAlgn="base" hangingPunct="0">
              <a:lnSpc>
                <a:spcPct val="120000"/>
              </a:lnSpc>
              <a:spcAft>
                <a:spcPct val="0"/>
              </a:spcAft>
              <a:buClr>
                <a:srgbClr val="DD8047"/>
              </a:buClr>
              <a:buSzPct val="60000"/>
              <a:defRPr/>
            </a:pPr>
            <a:r>
              <a:rPr kumimoji="0" lang="en-US" sz="3200" b="0" i="0" u="none" strike="noStrike" kern="1200" cap="none" spc="0" normalizeH="0" baseline="0" noProof="0" dirty="0">
                <a:ln>
                  <a:noFill/>
                </a:ln>
                <a:solidFill>
                  <a:schemeClr val="tx1"/>
                </a:solidFill>
                <a:effectLst/>
                <a:uLnTx/>
                <a:uFillTx/>
                <a:latin typeface="Helvetica" charset="0"/>
                <a:ea typeface="Helvetica" charset="0"/>
                <a:cs typeface="Helvetica" charset="0"/>
                <a:sym typeface="Helvetica" charset="0"/>
              </a:rPr>
              <a:t>Which of the following </a:t>
            </a:r>
            <a:r>
              <a:rPr lang="en-US" sz="3200" dirty="0">
                <a:latin typeface="Helvetica" charset="0"/>
                <a:ea typeface="Helvetica" charset="0"/>
                <a:cs typeface="Helvetica" charset="0"/>
                <a:sym typeface="Helvetica" charset="0"/>
              </a:rPr>
              <a:t>is the most appropriate next step in this patient’s oxycodone management?</a:t>
            </a:r>
            <a:endParaRPr kumimoji="0" lang="en-US" sz="3200" b="0" i="0" u="none" strike="noStrike" kern="1200" cap="none" spc="0" normalizeH="0" noProof="0" dirty="0">
              <a:ln>
                <a:noFill/>
              </a:ln>
              <a:solidFill>
                <a:schemeClr val="tx1"/>
              </a:solidFill>
              <a:effectLst/>
              <a:uLnTx/>
              <a:uFillTx/>
              <a:latin typeface="Helvetica" charset="0"/>
              <a:ea typeface="Helvetica" charset="0"/>
              <a:cs typeface="Helvetica" charset="0"/>
              <a:sym typeface="Helvetica" charset="0"/>
            </a:endParaRPr>
          </a:p>
          <a:p>
            <a:pPr marL="514350" lvl="0" indent="-514350">
              <a:buFont typeface="+mj-lt"/>
              <a:buAutoNum type="alphaUcPeriod"/>
              <a:defRPr/>
            </a:pPr>
            <a:endParaRPr lang="en-US" sz="2200" kern="0" dirty="0">
              <a:solidFill>
                <a:sysClr val="windowText" lastClr="000000"/>
              </a:solidFill>
            </a:endParaRPr>
          </a:p>
          <a:p>
            <a:pPr marL="514350" lvl="0" indent="-514350">
              <a:buFont typeface="+mj-lt"/>
              <a:buAutoNum type="alphaUcPeriod"/>
              <a:defRPr/>
            </a:pPr>
            <a:endParaRPr lang="en-US" sz="2200" kern="0" dirty="0">
              <a:solidFill>
                <a:sysClr val="windowText" lastClr="000000"/>
              </a:solidFill>
            </a:endParaRPr>
          </a:p>
          <a:p>
            <a:pPr marL="514350" lvl="0" indent="-514350">
              <a:buFont typeface="+mj-lt"/>
              <a:buAutoNum type="alphaUcPeriod"/>
              <a:defRPr/>
            </a:pPr>
            <a:endParaRPr lang="en-US" sz="3200" kern="0" dirty="0">
              <a:solidFill>
                <a:sysClr val="windowText" lastClr="000000"/>
              </a:solidFill>
            </a:endParaRPr>
          </a:p>
          <a:p>
            <a:pPr marL="0" marR="0" lvl="0" indent="-441325" algn="l" defTabSz="1300163" rtl="0" eaLnBrk="0" fontAlgn="base" latinLnBrk="0" hangingPunct="0">
              <a:lnSpc>
                <a:spcPct val="120000"/>
              </a:lnSpc>
              <a:spcBef>
                <a:spcPts val="0"/>
              </a:spcBef>
              <a:spcAft>
                <a:spcPct val="0"/>
              </a:spcAft>
              <a:buClr>
                <a:srgbClr val="DD8047"/>
              </a:buClr>
              <a:buSzPct val="60000"/>
              <a:buFont typeface="Wingdings" pitchFamily="2" charset="2"/>
              <a:buNone/>
              <a:tabLst/>
              <a:defRPr/>
            </a:pPr>
            <a:endParaRPr kumimoji="0" lang="en-US" sz="3200" b="0" i="0" u="none" strike="noStrike" kern="1200" cap="none" spc="0" normalizeH="0" baseline="0" noProof="0" dirty="0">
              <a:ln>
                <a:noFill/>
              </a:ln>
              <a:solidFill>
                <a:schemeClr val="tx1"/>
              </a:solidFill>
              <a:effectLst/>
              <a:uLnTx/>
              <a:uFillTx/>
              <a:latin typeface="Helvetica" charset="0"/>
              <a:ea typeface="Helvetica" charset="0"/>
              <a:cs typeface="Helvetica" charset="0"/>
              <a:sym typeface="Helvetica" charset="0"/>
            </a:endParaRPr>
          </a:p>
        </p:txBody>
      </p:sp>
      <p:sp>
        <p:nvSpPr>
          <p:cNvPr id="5" name="TextBox 4">
            <a:extLst>
              <a:ext uri="{FF2B5EF4-FFF2-40B4-BE49-F238E27FC236}">
                <a16:creationId xmlns:a16="http://schemas.microsoft.com/office/drawing/2014/main" id="{39B057D8-DCD3-4B12-BAD4-BF807FEDD0E4}"/>
              </a:ext>
            </a:extLst>
          </p:cNvPr>
          <p:cNvSpPr txBox="1"/>
          <p:nvPr/>
        </p:nvSpPr>
        <p:spPr>
          <a:xfrm>
            <a:off x="532434" y="4191000"/>
            <a:ext cx="8233171" cy="2446824"/>
          </a:xfrm>
          <a:prstGeom prst="rect">
            <a:avLst/>
          </a:prstGeom>
          <a:noFill/>
        </p:spPr>
        <p:txBody>
          <a:bodyPr wrap="square" rtlCol="0">
            <a:spAutoFit/>
          </a:bodyPr>
          <a:lstStyle/>
          <a:p>
            <a:pPr marL="514350" lvl="0" indent="-514350">
              <a:buFont typeface="+mj-lt"/>
              <a:buAutoNum type="alphaUcPeriod"/>
              <a:defRPr/>
            </a:pPr>
            <a:r>
              <a:rPr lang="en-US" sz="2700" kern="0" dirty="0">
                <a:solidFill>
                  <a:sysClr val="windowText" lastClr="000000"/>
                </a:solidFill>
                <a:latin typeface="Helvetica" panose="020B0604020202020204" pitchFamily="34" charset="0"/>
                <a:cs typeface="Helvetica" panose="020B0604020202020204" pitchFamily="34" charset="0"/>
              </a:rPr>
              <a:t>Continue oxycodone at the current dose</a:t>
            </a:r>
          </a:p>
          <a:p>
            <a:pPr marL="514350" lvl="0" indent="-514350">
              <a:buFont typeface="+mj-lt"/>
              <a:buAutoNum type="alphaUcPeriod"/>
              <a:defRPr/>
            </a:pPr>
            <a:r>
              <a:rPr lang="en-US" sz="2700" kern="0" dirty="0">
                <a:solidFill>
                  <a:sysClr val="windowText" lastClr="000000"/>
                </a:solidFill>
                <a:latin typeface="Helvetica" panose="020B0604020202020204" pitchFamily="34" charset="0"/>
                <a:cs typeface="Helvetica" panose="020B0604020202020204" pitchFamily="34" charset="0"/>
              </a:rPr>
              <a:t>Increase the standing dose of oxycodone</a:t>
            </a:r>
          </a:p>
          <a:p>
            <a:pPr marL="514350" lvl="0" indent="-514350">
              <a:buFont typeface="+mj-lt"/>
              <a:buAutoNum type="alphaUcPeriod"/>
              <a:defRPr/>
            </a:pPr>
            <a:r>
              <a:rPr lang="en-US" sz="2700" kern="0" dirty="0">
                <a:solidFill>
                  <a:sysClr val="windowText" lastClr="000000"/>
                </a:solidFill>
                <a:latin typeface="Helvetica" panose="020B0604020202020204" pitchFamily="34" charset="0"/>
                <a:cs typeface="Helvetica" panose="020B0604020202020204" pitchFamily="34" charset="0"/>
              </a:rPr>
              <a:t>Lower the standing dose of oxycodone</a:t>
            </a:r>
          </a:p>
          <a:p>
            <a:pPr marL="514350" lvl="0" indent="-514350">
              <a:buFont typeface="+mj-lt"/>
              <a:buAutoNum type="alphaUcPeriod"/>
              <a:defRPr/>
            </a:pPr>
            <a:r>
              <a:rPr lang="en-US" sz="2700" kern="0" dirty="0">
                <a:solidFill>
                  <a:sysClr val="windowText" lastClr="000000"/>
                </a:solidFill>
                <a:latin typeface="Helvetica" panose="020B0604020202020204" pitchFamily="34" charset="0"/>
                <a:cs typeface="Helvetica" panose="020B0604020202020204" pitchFamily="34" charset="0"/>
              </a:rPr>
              <a:t>Taper off (discontinue) the oxycodone</a:t>
            </a:r>
          </a:p>
          <a:p>
            <a:pPr marL="514350" lvl="0" indent="-514350">
              <a:buFont typeface="+mj-lt"/>
              <a:buAutoNum type="alphaUcPeriod"/>
              <a:defRPr/>
            </a:pPr>
            <a:r>
              <a:rPr lang="en-US" sz="2700" kern="0" dirty="0">
                <a:solidFill>
                  <a:sysClr val="windowText" lastClr="000000"/>
                </a:solidFill>
                <a:latin typeface="Helvetica" panose="020B0604020202020204" pitchFamily="34" charset="0"/>
                <a:cs typeface="Helvetica" panose="020B0604020202020204" pitchFamily="34" charset="0"/>
              </a:rPr>
              <a:t>Refuse to prescribe more oxycodone</a:t>
            </a:r>
          </a:p>
          <a:p>
            <a:endParaRPr lang="en-US" dirty="0">
              <a:latin typeface="Helvetica" panose="020B0604020202020204" pitchFamily="34" charset="0"/>
              <a:cs typeface="Helvetica" panose="020B0604020202020204" pitchFamily="34" charset="0"/>
            </a:endParaRPr>
          </a:p>
        </p:txBody>
      </p:sp>
      <p:pic>
        <p:nvPicPr>
          <p:cNvPr id="4" name="Picture 3" descr="woman staring into distance">
            <a:extLst>
              <a:ext uri="{FF2B5EF4-FFF2-40B4-BE49-F238E27FC236}">
                <a16:creationId xmlns:a16="http://schemas.microsoft.com/office/drawing/2014/main" id="{2000C05F-BAEC-4399-92A5-F420175F3D47}"/>
              </a:ext>
            </a:extLst>
          </p:cNvPr>
          <p:cNvPicPr>
            <a:picLocks noChangeAspect="1"/>
          </p:cNvPicPr>
          <p:nvPr/>
        </p:nvPicPr>
        <p:blipFill rotWithShape="1">
          <a:blip r:embed="rId3">
            <a:extLst>
              <a:ext uri="{28A0092B-C50C-407E-A947-70E740481C1C}">
                <a14:useLocalDpi xmlns:a14="http://schemas.microsoft.com/office/drawing/2010/main" val="0"/>
              </a:ext>
            </a:extLst>
          </a:blip>
          <a:srcRect l="19999" t="4518" r="10001" b="28643"/>
          <a:stretch/>
        </p:blipFill>
        <p:spPr>
          <a:xfrm>
            <a:off x="5855406" y="1667366"/>
            <a:ext cx="3004195" cy="1906373"/>
          </a:xfrm>
          <a:prstGeom prst="rect">
            <a:avLst/>
          </a:prstGeom>
        </p:spPr>
      </p:pic>
      <p:sp>
        <p:nvSpPr>
          <p:cNvPr id="7175" name="Rectangle 7"/>
          <p:cNvSpPr>
            <a:spLocks/>
          </p:cNvSpPr>
          <p:nvPr/>
        </p:nvSpPr>
        <p:spPr bwMode="auto">
          <a:xfrm>
            <a:off x="5855406" y="3573739"/>
            <a:ext cx="3288594" cy="4648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88892" tIns="50795" rIns="88892" bIns="50795"/>
          <a:lstStyle/>
          <a:p>
            <a:pPr defTabSz="914098" fontAlgn="base" hangingPunct="0">
              <a:spcBef>
                <a:spcPct val="0"/>
              </a:spcBef>
              <a:spcAft>
                <a:spcPct val="0"/>
              </a:spcAft>
              <a:defRPr/>
            </a:pPr>
            <a:r>
              <a:rPr lang="en-US" dirty="0">
                <a:solidFill>
                  <a:srgbClr val="000000"/>
                </a:solidFill>
                <a:latin typeface="Helvetica" charset="0"/>
                <a:ea typeface="ＭＳ Ｐゴシック" charset="0"/>
                <a:cs typeface="Helvetica" charset="0"/>
                <a:sym typeface="Helvetica" charset="0"/>
              </a:rPr>
              <a:t>Stock Photo</a:t>
            </a:r>
            <a:endParaRPr lang="en-US" sz="2500" dirty="0">
              <a:solidFill>
                <a:srgbClr val="000000"/>
              </a:solidFill>
              <a:latin typeface="Helvetica Light" charset="0"/>
              <a:ea typeface="ＭＳ Ｐゴシック" charset="0"/>
              <a:sym typeface="Helvetica Light" charset="0"/>
            </a:endParaRPr>
          </a:p>
        </p:txBody>
      </p:sp>
      <p:sp>
        <p:nvSpPr>
          <p:cNvPr id="7169" name="Rectangle 1" descr="decorative rectangle"/>
          <p:cNvSpPr>
            <a:spLocks/>
          </p:cNvSpPr>
          <p:nvPr/>
        </p:nvSpPr>
        <p:spPr bwMode="auto">
          <a:xfrm>
            <a:off x="0" y="1233414"/>
            <a:ext cx="9144000" cy="320352"/>
          </a:xfrm>
          <a:prstGeom prst="rect">
            <a:avLst/>
          </a:prstGeom>
          <a:solidFill>
            <a:srgbClr val="FFFFFF"/>
          </a:solidFill>
          <a:ln>
            <a:noFill/>
          </a:ln>
          <a:effectLst/>
          <a:extLst>
            <a:ext uri="{91240B29-F687-4f45-9708-019B960494DF}">
              <a14:hiddenLine xmlns="" xmlns:a14="http://schemas.microsoft.com/office/drawing/2010/main" w="50800" cap="rnd">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795" tIns="50795" rIns="50795" bIns="50795" anchor="ctr"/>
          <a:lstStyle/>
          <a:p>
            <a:pPr algn="ctr" defTabSz="410730" fontAlgn="base" hangingPunct="0">
              <a:spcBef>
                <a:spcPct val="0"/>
              </a:spcBef>
              <a:spcAft>
                <a:spcPct val="0"/>
              </a:spcAft>
              <a:defRPr/>
            </a:pPr>
            <a:endParaRPr lang="en-US" sz="2500" dirty="0">
              <a:solidFill>
                <a:srgbClr val="000000"/>
              </a:solidFill>
              <a:latin typeface="Helvetica Light" charset="0"/>
              <a:ea typeface="ＭＳ Ｐゴシック" charset="0"/>
              <a:sym typeface="Helvetica Light" charset="0"/>
            </a:endParaRPr>
          </a:p>
        </p:txBody>
      </p:sp>
      <p:sp>
        <p:nvSpPr>
          <p:cNvPr id="7170" name="Rectangle 2" descr="decorative box"/>
          <p:cNvSpPr>
            <a:spLocks/>
          </p:cNvSpPr>
          <p:nvPr/>
        </p:nvSpPr>
        <p:spPr bwMode="auto">
          <a:xfrm>
            <a:off x="1" y="1279178"/>
            <a:ext cx="532433" cy="228824"/>
          </a:xfrm>
          <a:prstGeom prst="rect">
            <a:avLst/>
          </a:prstGeom>
          <a:solidFill>
            <a:srgbClr val="DD8047"/>
          </a:solidFill>
          <a:ln>
            <a:noFill/>
          </a:ln>
          <a:effectLst/>
          <a:extLst>
            <a:ext uri="{91240B29-F687-4f45-9708-019B960494DF}">
              <a14:hiddenLine xmlns="" xmlns:a14="http://schemas.microsoft.com/office/drawing/2010/main" w="50800" cap="rnd">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795" tIns="50795" rIns="50795" bIns="50795" anchor="ctr"/>
          <a:lstStyle/>
          <a:p>
            <a:pPr algn="ctr" defTabSz="410730" fontAlgn="base" hangingPunct="0">
              <a:spcBef>
                <a:spcPct val="0"/>
              </a:spcBef>
              <a:spcAft>
                <a:spcPct val="0"/>
              </a:spcAft>
              <a:defRPr/>
            </a:pPr>
            <a:endParaRPr lang="en-US" sz="2500" dirty="0">
              <a:solidFill>
                <a:srgbClr val="000000"/>
              </a:solidFill>
              <a:latin typeface="Helvetica Light" charset="0"/>
              <a:ea typeface="ＭＳ Ｐゴシック" charset="0"/>
              <a:sym typeface="Helvetica Light" charset="0"/>
            </a:endParaRPr>
          </a:p>
        </p:txBody>
      </p:sp>
      <p:sp>
        <p:nvSpPr>
          <p:cNvPr id="7171" name="Rectangle 3" descr="decorative rectangle"/>
          <p:cNvSpPr>
            <a:spLocks/>
          </p:cNvSpPr>
          <p:nvPr/>
        </p:nvSpPr>
        <p:spPr bwMode="auto">
          <a:xfrm>
            <a:off x="590476" y="1279178"/>
            <a:ext cx="8553524" cy="228824"/>
          </a:xfrm>
          <a:prstGeom prst="rect">
            <a:avLst/>
          </a:prstGeom>
          <a:solidFill>
            <a:srgbClr val="94B6D2"/>
          </a:solidFill>
          <a:ln>
            <a:noFill/>
          </a:ln>
          <a:effectLst/>
          <a:extLst>
            <a:ext uri="{91240B29-F687-4f45-9708-019B960494DF}">
              <a14:hiddenLine xmlns="" xmlns:a14="http://schemas.microsoft.com/office/drawing/2010/main" w="50800" cap="rnd">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795" tIns="50795" rIns="50795" bIns="50795" anchor="ctr"/>
          <a:lstStyle/>
          <a:p>
            <a:pPr algn="ctr" defTabSz="410730" fontAlgn="base" hangingPunct="0">
              <a:spcBef>
                <a:spcPct val="0"/>
              </a:spcBef>
              <a:spcAft>
                <a:spcPct val="0"/>
              </a:spcAft>
              <a:defRPr/>
            </a:pPr>
            <a:endParaRPr lang="en-US" sz="2500" dirty="0">
              <a:solidFill>
                <a:srgbClr val="000000"/>
              </a:solidFill>
              <a:latin typeface="Helvetica Light" charset="0"/>
              <a:ea typeface="ＭＳ Ｐゴシック" charset="0"/>
              <a:sym typeface="Helvetica Light" charset="0"/>
            </a:endParaRPr>
          </a:p>
        </p:txBody>
      </p:sp>
    </p:spTree>
    <p:extLst>
      <p:ext uri="{BB962C8B-B14F-4D97-AF65-F5344CB8AC3E}">
        <p14:creationId xmlns:p14="http://schemas.microsoft.com/office/powerpoint/2010/main" val="4007296216"/>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981DCCE5-B002-4866-86F6-5B90B004E526}"/>
              </a:ext>
            </a:extLst>
          </p:cNvPr>
          <p:cNvSpPr>
            <a:spLocks noGrp="1" noChangeArrowheads="1"/>
          </p:cNvSpPr>
          <p:nvPr>
            <p:ph type="title" idx="4294967295"/>
          </p:nvPr>
        </p:nvSpPr>
        <p:spPr>
          <a:xfrm>
            <a:off x="0" y="0"/>
            <a:ext cx="9144000" cy="1371600"/>
          </a:xfrm>
          <a:solidFill>
            <a:srgbClr val="003366"/>
          </a:solidFill>
        </p:spPr>
        <p:txBody>
          <a:bodyPr/>
          <a:lstStyle/>
          <a:p>
            <a:r>
              <a:rPr lang="en-US" altLang="en-US" sz="5400" b="1">
                <a:solidFill>
                  <a:schemeClr val="bg1"/>
                </a:solidFill>
              </a:rPr>
              <a:t>Apparent Harm</a:t>
            </a:r>
            <a:endParaRPr lang="en-US" altLang="en-US" b="1">
              <a:solidFill>
                <a:schemeClr val="bg1"/>
              </a:solidFill>
            </a:endParaRPr>
          </a:p>
        </p:txBody>
      </p:sp>
      <p:sp>
        <p:nvSpPr>
          <p:cNvPr id="69635" name="Rectangle 3">
            <a:extLst>
              <a:ext uri="{FF2B5EF4-FFF2-40B4-BE49-F238E27FC236}">
                <a16:creationId xmlns:a16="http://schemas.microsoft.com/office/drawing/2014/main" id="{10B53C92-549F-409A-BB2D-9FCE23A9216A}"/>
              </a:ext>
            </a:extLst>
          </p:cNvPr>
          <p:cNvSpPr>
            <a:spLocks noGrp="1" noChangeArrowheads="1"/>
          </p:cNvSpPr>
          <p:nvPr>
            <p:ph type="body" idx="4294967295"/>
          </p:nvPr>
        </p:nvSpPr>
        <p:spPr>
          <a:xfrm>
            <a:off x="228600" y="1676400"/>
            <a:ext cx="8610600" cy="4419600"/>
          </a:xfrm>
        </p:spPr>
        <p:txBody>
          <a:bodyPr/>
          <a:lstStyle/>
          <a:p>
            <a:pPr>
              <a:lnSpc>
                <a:spcPct val="90000"/>
              </a:lnSpc>
              <a:spcBef>
                <a:spcPct val="60000"/>
              </a:spcBef>
            </a:pPr>
            <a:r>
              <a:rPr lang="en-US" altLang="en-US" sz="2800" dirty="0"/>
              <a:t>Give specific and timely feedback why patient’s behaviors raise your concern for possible addiction</a:t>
            </a:r>
          </a:p>
          <a:p>
            <a:pPr>
              <a:lnSpc>
                <a:spcPct val="90000"/>
              </a:lnSpc>
              <a:spcBef>
                <a:spcPct val="60000"/>
              </a:spcBef>
            </a:pPr>
            <a:r>
              <a:rPr lang="en-US" altLang="en-US" sz="2800" dirty="0"/>
              <a:t>Benefits no longer outweighing risks  </a:t>
            </a:r>
          </a:p>
          <a:p>
            <a:pPr lvl="1">
              <a:lnSpc>
                <a:spcPct val="90000"/>
              </a:lnSpc>
              <a:spcBef>
                <a:spcPct val="60000"/>
              </a:spcBef>
              <a:buFontTx/>
              <a:buChar char="•"/>
            </a:pPr>
            <a:r>
              <a:rPr lang="en-US" altLang="en-US" sz="2400" dirty="0"/>
              <a:t>“I cannot responsibly continue prescribing opioids as I feel it would cause you more harm than good.”</a:t>
            </a:r>
          </a:p>
          <a:p>
            <a:pPr lvl="1">
              <a:lnSpc>
                <a:spcPct val="90000"/>
              </a:lnSpc>
              <a:spcBef>
                <a:spcPct val="60000"/>
              </a:spcBef>
              <a:buFontTx/>
              <a:buChar char="•"/>
            </a:pPr>
            <a:r>
              <a:rPr lang="en-US" altLang="en-US" sz="2400" dirty="0"/>
              <a:t>Will likely have to “agree to disagree”</a:t>
            </a:r>
          </a:p>
          <a:p>
            <a:pPr>
              <a:lnSpc>
                <a:spcPct val="90000"/>
              </a:lnSpc>
              <a:spcBef>
                <a:spcPct val="60000"/>
              </a:spcBef>
            </a:pPr>
            <a:r>
              <a:rPr lang="en-US" altLang="en-US" sz="2800" dirty="0"/>
              <a:t>Always offer addiction treatment, including office-based buprenorphine if clinically appropriate, or referral to a different and appropriate level of care</a:t>
            </a:r>
          </a:p>
          <a:p>
            <a:pPr>
              <a:lnSpc>
                <a:spcPct val="90000"/>
              </a:lnSpc>
              <a:spcBef>
                <a:spcPct val="60000"/>
              </a:spcBef>
            </a:pPr>
            <a:r>
              <a:rPr lang="en-US" altLang="en-US" sz="2800" dirty="0"/>
              <a:t>Stay 100% in “Risk/Benefit” mindset</a:t>
            </a:r>
          </a:p>
        </p:txBody>
      </p:sp>
    </p:spTree>
    <p:extLst>
      <p:ext uri="{BB962C8B-B14F-4D97-AF65-F5344CB8AC3E}">
        <p14:creationId xmlns:p14="http://schemas.microsoft.com/office/powerpoint/2010/main" val="23715105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611684" y="227707"/>
            <a:ext cx="8153921" cy="991195"/>
          </a:xfrm>
        </p:spPr>
        <p:txBody>
          <a:bodyPr lIns="88892" tIns="50795" rIns="88892" bIns="50795">
            <a:normAutofit/>
          </a:bodyPr>
          <a:lstStyle/>
          <a:p>
            <a:pPr defTabSz="914098" eaLnBrk="1" hangingPunct="1"/>
            <a:r>
              <a:rPr lang="en-US" dirty="0">
                <a:solidFill>
                  <a:srgbClr val="775F55"/>
                </a:solidFill>
                <a:latin typeface="Helvetica" charset="0"/>
                <a:sym typeface="Helvetica" charset="0"/>
              </a:rPr>
              <a:t>Case </a:t>
            </a:r>
            <a:r>
              <a:rPr lang="en-US" dirty="0" smtClean="0">
                <a:solidFill>
                  <a:srgbClr val="775F55"/>
                </a:solidFill>
                <a:latin typeface="Helvetica" charset="0"/>
                <a:sym typeface="Helvetica" charset="0"/>
              </a:rPr>
              <a:t>Presentation (Part 2)</a:t>
            </a:r>
            <a:endParaRPr lang="en-US" dirty="0"/>
          </a:p>
        </p:txBody>
      </p:sp>
      <p:sp>
        <p:nvSpPr>
          <p:cNvPr id="17413" name="Rectangle 5"/>
          <p:cNvSpPr>
            <a:spLocks noGrp="1" noChangeArrowheads="1"/>
          </p:cNvSpPr>
          <p:nvPr>
            <p:ph sz="quarter" idx="1"/>
          </p:nvPr>
        </p:nvSpPr>
        <p:spPr>
          <a:xfrm>
            <a:off x="228599" y="1599530"/>
            <a:ext cx="5626807" cy="2286670"/>
          </a:xfrm>
        </p:spPr>
        <p:txBody>
          <a:bodyPr lIns="88892" tIns="50795" rIns="88892" bIns="50795">
            <a:normAutofit/>
          </a:bodyPr>
          <a:lstStyle/>
          <a:p>
            <a:pPr marL="306931" indent="-306931" defTabSz="914098">
              <a:lnSpc>
                <a:spcPct val="80000"/>
              </a:lnSpc>
              <a:spcBef>
                <a:spcPts val="492"/>
              </a:spcBef>
              <a:buClr>
                <a:srgbClr val="DD8047"/>
              </a:buClr>
              <a:buFont typeface="Wingdings" pitchFamily="2" charset="2"/>
              <a:buChar char="•"/>
            </a:pPr>
            <a:r>
              <a:rPr lang="en-US" sz="2500" dirty="0">
                <a:latin typeface="Helvetica" charset="0"/>
                <a:sym typeface="Helvetica" charset="0"/>
              </a:rPr>
              <a:t>Ms. Brown is a </a:t>
            </a:r>
            <a:r>
              <a:rPr lang="en-US" sz="2500" b="1" dirty="0">
                <a:solidFill>
                  <a:srgbClr val="FF0000"/>
                </a:solidFill>
                <a:latin typeface="Helvetica" charset="0"/>
                <a:sym typeface="Helvetica" charset="0"/>
              </a:rPr>
              <a:t>47 year-old </a:t>
            </a:r>
            <a:r>
              <a:rPr lang="en-US" sz="2500" dirty="0">
                <a:latin typeface="Helvetica" charset="0"/>
                <a:sym typeface="Helvetica" charset="0"/>
              </a:rPr>
              <a:t>school teacher with chronic painful diabetic neuropathy and has been in the primary care practice for a year. Ran out of oxycodone after she doubled her dose without consulting her physician. </a:t>
            </a:r>
          </a:p>
        </p:txBody>
      </p:sp>
      <p:sp>
        <p:nvSpPr>
          <p:cNvPr id="10" name="TextBox 9">
            <a:extLst>
              <a:ext uri="{FF2B5EF4-FFF2-40B4-BE49-F238E27FC236}">
                <a16:creationId xmlns:a16="http://schemas.microsoft.com/office/drawing/2014/main" id="{21075D00-E7EE-4886-80E1-60A44D91126E}"/>
              </a:ext>
            </a:extLst>
          </p:cNvPr>
          <p:cNvSpPr txBox="1"/>
          <p:nvPr/>
        </p:nvSpPr>
        <p:spPr>
          <a:xfrm>
            <a:off x="532434" y="4191000"/>
            <a:ext cx="8233171" cy="784830"/>
          </a:xfrm>
          <a:prstGeom prst="rect">
            <a:avLst/>
          </a:prstGeom>
          <a:noFill/>
        </p:spPr>
        <p:txBody>
          <a:bodyPr wrap="square" rtlCol="0">
            <a:spAutoFit/>
          </a:bodyPr>
          <a:lstStyle/>
          <a:p>
            <a:pPr marL="514350" lvl="0" indent="-514350">
              <a:buFont typeface="+mj-lt"/>
              <a:buAutoNum type="alphaUcPeriod" startAt="4"/>
              <a:defRPr/>
            </a:pPr>
            <a:r>
              <a:rPr lang="en-US" sz="2700" kern="0" dirty="0">
                <a:solidFill>
                  <a:sysClr val="windowText" lastClr="000000"/>
                </a:solidFill>
                <a:latin typeface="Helvetica" panose="020B0604020202020204" pitchFamily="34" charset="0"/>
                <a:cs typeface="Helvetica" panose="020B0604020202020204" pitchFamily="34" charset="0"/>
              </a:rPr>
              <a:t>Taper off (discontinue) the oxycodone</a:t>
            </a:r>
          </a:p>
          <a:p>
            <a:endParaRPr lang="en-US" dirty="0">
              <a:latin typeface="Helvetica" panose="020B0604020202020204" pitchFamily="34" charset="0"/>
              <a:cs typeface="Helvetica" panose="020B0604020202020204" pitchFamily="34" charset="0"/>
            </a:endParaRPr>
          </a:p>
        </p:txBody>
      </p:sp>
      <p:sp>
        <p:nvSpPr>
          <p:cNvPr id="7169" name="Rectangle 1" descr="decorative rectangle"/>
          <p:cNvSpPr>
            <a:spLocks/>
          </p:cNvSpPr>
          <p:nvPr/>
        </p:nvSpPr>
        <p:spPr bwMode="auto">
          <a:xfrm>
            <a:off x="0" y="1233414"/>
            <a:ext cx="9144000" cy="320352"/>
          </a:xfrm>
          <a:prstGeom prst="rect">
            <a:avLst/>
          </a:prstGeom>
          <a:solidFill>
            <a:srgbClr val="FFFFFF"/>
          </a:solidFill>
          <a:ln>
            <a:noFill/>
          </a:ln>
          <a:effectLst/>
          <a:extLst>
            <a:ext uri="{91240B29-F687-4f45-9708-019B960494DF}">
              <a14:hiddenLine xmlns="" xmlns:a14="http://schemas.microsoft.com/office/drawing/2010/main" w="50800" cap="rnd">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795" tIns="50795" rIns="50795" bIns="50795" anchor="ctr"/>
          <a:lstStyle/>
          <a:p>
            <a:pPr algn="ctr" defTabSz="410730" fontAlgn="base" hangingPunct="0">
              <a:spcBef>
                <a:spcPct val="0"/>
              </a:spcBef>
              <a:spcAft>
                <a:spcPct val="0"/>
              </a:spcAft>
              <a:defRPr/>
            </a:pPr>
            <a:endParaRPr lang="en-US" sz="2500" dirty="0">
              <a:solidFill>
                <a:srgbClr val="000000"/>
              </a:solidFill>
              <a:latin typeface="Helvetica Light" charset="0"/>
              <a:ea typeface="ＭＳ Ｐゴシック" charset="0"/>
              <a:sym typeface="Helvetica Light" charset="0"/>
            </a:endParaRPr>
          </a:p>
        </p:txBody>
      </p:sp>
      <p:sp>
        <p:nvSpPr>
          <p:cNvPr id="7175" name="Rectangle 7"/>
          <p:cNvSpPr>
            <a:spLocks/>
          </p:cNvSpPr>
          <p:nvPr/>
        </p:nvSpPr>
        <p:spPr bwMode="auto">
          <a:xfrm>
            <a:off x="5855406" y="3573739"/>
            <a:ext cx="3288594" cy="4648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88892" tIns="50795" rIns="88892" bIns="50795"/>
          <a:lstStyle/>
          <a:p>
            <a:pPr defTabSz="914098" fontAlgn="base" hangingPunct="0">
              <a:spcBef>
                <a:spcPct val="0"/>
              </a:spcBef>
              <a:spcAft>
                <a:spcPct val="0"/>
              </a:spcAft>
              <a:defRPr/>
            </a:pPr>
            <a:r>
              <a:rPr lang="en-US" dirty="0">
                <a:solidFill>
                  <a:srgbClr val="000000"/>
                </a:solidFill>
                <a:latin typeface="Helvetica" charset="0"/>
                <a:ea typeface="ＭＳ Ｐゴシック" charset="0"/>
                <a:cs typeface="Helvetica" charset="0"/>
                <a:sym typeface="Helvetica" charset="0"/>
              </a:rPr>
              <a:t>Stock Photo</a:t>
            </a:r>
            <a:endParaRPr lang="en-US" sz="2500" dirty="0">
              <a:solidFill>
                <a:srgbClr val="000000"/>
              </a:solidFill>
              <a:latin typeface="Helvetica Light" charset="0"/>
              <a:ea typeface="ＭＳ Ｐゴシック" charset="0"/>
              <a:sym typeface="Helvetica Light" charset="0"/>
            </a:endParaRPr>
          </a:p>
        </p:txBody>
      </p:sp>
      <p:pic>
        <p:nvPicPr>
          <p:cNvPr id="4" name="Picture 3" descr="photo of woman staring into distance">
            <a:extLst>
              <a:ext uri="{FF2B5EF4-FFF2-40B4-BE49-F238E27FC236}">
                <a16:creationId xmlns:a16="http://schemas.microsoft.com/office/drawing/2014/main" id="{2000C05F-BAEC-4399-92A5-F420175F3D47}"/>
              </a:ext>
            </a:extLst>
          </p:cNvPr>
          <p:cNvPicPr>
            <a:picLocks noChangeAspect="1"/>
          </p:cNvPicPr>
          <p:nvPr/>
        </p:nvPicPr>
        <p:blipFill rotWithShape="1">
          <a:blip r:embed="rId3">
            <a:extLst>
              <a:ext uri="{28A0092B-C50C-407E-A947-70E740481C1C}">
                <a14:useLocalDpi xmlns:a14="http://schemas.microsoft.com/office/drawing/2010/main" val="0"/>
              </a:ext>
            </a:extLst>
          </a:blip>
          <a:srcRect l="19999" t="4518" r="10001" b="28643"/>
          <a:stretch/>
        </p:blipFill>
        <p:spPr>
          <a:xfrm>
            <a:off x="5855406" y="1667366"/>
            <a:ext cx="3004195" cy="1906373"/>
          </a:xfrm>
          <a:prstGeom prst="rect">
            <a:avLst/>
          </a:prstGeom>
        </p:spPr>
      </p:pic>
      <p:sp>
        <p:nvSpPr>
          <p:cNvPr id="7171" name="Rectangle 3" descr="decorative rectangle"/>
          <p:cNvSpPr>
            <a:spLocks/>
          </p:cNvSpPr>
          <p:nvPr/>
        </p:nvSpPr>
        <p:spPr bwMode="auto">
          <a:xfrm>
            <a:off x="590476" y="1279178"/>
            <a:ext cx="8553524" cy="228824"/>
          </a:xfrm>
          <a:prstGeom prst="rect">
            <a:avLst/>
          </a:prstGeom>
          <a:solidFill>
            <a:srgbClr val="94B6D2"/>
          </a:solidFill>
          <a:ln>
            <a:noFill/>
          </a:ln>
          <a:effectLst/>
          <a:extLst>
            <a:ext uri="{91240B29-F687-4f45-9708-019B960494DF}">
              <a14:hiddenLine xmlns="" xmlns:a14="http://schemas.microsoft.com/office/drawing/2010/main" w="50800" cap="rnd">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795" tIns="50795" rIns="50795" bIns="50795" anchor="ctr"/>
          <a:lstStyle/>
          <a:p>
            <a:pPr algn="ctr" defTabSz="410730" fontAlgn="base" hangingPunct="0">
              <a:spcBef>
                <a:spcPct val="0"/>
              </a:spcBef>
              <a:spcAft>
                <a:spcPct val="0"/>
              </a:spcAft>
              <a:defRPr/>
            </a:pPr>
            <a:endParaRPr lang="en-US" sz="2500" dirty="0">
              <a:solidFill>
                <a:srgbClr val="000000"/>
              </a:solidFill>
              <a:latin typeface="Helvetica Light" charset="0"/>
              <a:ea typeface="ＭＳ Ｐゴシック" charset="0"/>
              <a:sym typeface="Helvetica Light" charset="0"/>
            </a:endParaRPr>
          </a:p>
        </p:txBody>
      </p:sp>
      <p:sp>
        <p:nvSpPr>
          <p:cNvPr id="7170" name="Rectangle 2" descr="decorative rectangle"/>
          <p:cNvSpPr>
            <a:spLocks/>
          </p:cNvSpPr>
          <p:nvPr/>
        </p:nvSpPr>
        <p:spPr bwMode="auto">
          <a:xfrm>
            <a:off x="1" y="1279178"/>
            <a:ext cx="532433" cy="228824"/>
          </a:xfrm>
          <a:prstGeom prst="rect">
            <a:avLst/>
          </a:prstGeom>
          <a:solidFill>
            <a:srgbClr val="DD8047"/>
          </a:solidFill>
          <a:ln>
            <a:noFill/>
          </a:ln>
          <a:effectLst/>
          <a:extLst>
            <a:ext uri="{91240B29-F687-4f45-9708-019B960494DF}">
              <a14:hiddenLine xmlns="" xmlns:a14="http://schemas.microsoft.com/office/drawing/2010/main" w="50800" cap="rnd">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795" tIns="50795" rIns="50795" bIns="50795" anchor="ctr"/>
          <a:lstStyle/>
          <a:p>
            <a:pPr algn="ctr" defTabSz="410730" fontAlgn="base" hangingPunct="0">
              <a:spcBef>
                <a:spcPct val="0"/>
              </a:spcBef>
              <a:spcAft>
                <a:spcPct val="0"/>
              </a:spcAft>
              <a:defRPr/>
            </a:pPr>
            <a:endParaRPr lang="en-US" sz="2500" dirty="0">
              <a:solidFill>
                <a:srgbClr val="000000"/>
              </a:solidFill>
              <a:latin typeface="Helvetica Light" charset="0"/>
              <a:ea typeface="ＭＳ Ｐゴシック" charset="0"/>
              <a:sym typeface="Helvetica Light" charset="0"/>
            </a:endParaRPr>
          </a:p>
        </p:txBody>
      </p:sp>
    </p:spTree>
    <p:extLst>
      <p:ext uri="{BB962C8B-B14F-4D97-AF65-F5344CB8AC3E}">
        <p14:creationId xmlns:p14="http://schemas.microsoft.com/office/powerpoint/2010/main" val="2707436027"/>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346114" name="Rectangle 2">
            <a:extLst>
              <a:ext uri="{FF2B5EF4-FFF2-40B4-BE49-F238E27FC236}">
                <a16:creationId xmlns:a16="http://schemas.microsoft.com/office/drawing/2014/main" id="{F4C80669-24DA-4B79-A28D-657EE42B197A}"/>
              </a:ext>
            </a:extLst>
          </p:cNvPr>
          <p:cNvSpPr>
            <a:spLocks noGrp="1" noChangeArrowheads="1"/>
          </p:cNvSpPr>
          <p:nvPr>
            <p:ph type="title" idx="4294967295"/>
          </p:nvPr>
        </p:nvSpPr>
        <p:spPr>
          <a:xfrm>
            <a:off x="-38100" y="0"/>
            <a:ext cx="9182100" cy="1219200"/>
          </a:xfrm>
          <a:solidFill>
            <a:srgbClr val="003366"/>
          </a:solidFill>
        </p:spPr>
        <p:txBody>
          <a:bodyPr/>
          <a:lstStyle/>
          <a:p>
            <a:pPr>
              <a:defRPr/>
            </a:pPr>
            <a:r>
              <a:rPr lang="en-US" altLang="en-US" sz="6600" b="1" dirty="0">
                <a:solidFill>
                  <a:schemeClr val="bg1"/>
                </a:solidFill>
                <a:effectLst>
                  <a:outerShdw blurRad="38100" dist="38100" dir="2700000" algn="tl">
                    <a:srgbClr val="000000"/>
                  </a:outerShdw>
                </a:effectLst>
              </a:rPr>
              <a:t>Take Home Points</a:t>
            </a:r>
          </a:p>
        </p:txBody>
      </p:sp>
      <p:sp>
        <p:nvSpPr>
          <p:cNvPr id="71683" name="Rectangle 3">
            <a:extLst>
              <a:ext uri="{FF2B5EF4-FFF2-40B4-BE49-F238E27FC236}">
                <a16:creationId xmlns:a16="http://schemas.microsoft.com/office/drawing/2014/main" id="{B0664A90-DE9E-4EF3-BDB4-5C2B474585E8}"/>
              </a:ext>
            </a:extLst>
          </p:cNvPr>
          <p:cNvSpPr>
            <a:spLocks noGrp="1" noChangeArrowheads="1"/>
          </p:cNvSpPr>
          <p:nvPr>
            <p:ph type="body" idx="4294967295"/>
          </p:nvPr>
        </p:nvSpPr>
        <p:spPr>
          <a:xfrm>
            <a:off x="152400" y="1346200"/>
            <a:ext cx="8839200" cy="5410200"/>
          </a:xfrm>
          <a:solidFill>
            <a:srgbClr val="003366"/>
          </a:solidFill>
          <a:extLst>
            <a:ext uri="{91240B29-F687-4F45-9708-019B960494DF}">
              <a14:hiddenLine xmlns:a14="http://schemas.microsoft.com/office/drawing/2010/main" w="101600">
                <a:solidFill>
                  <a:schemeClr val="tx1"/>
                </a:solidFill>
                <a:miter lim="800000"/>
                <a:headEnd/>
                <a:tailEnd/>
              </a14:hiddenLine>
            </a:ext>
          </a:extLst>
        </p:spPr>
        <p:txBody>
          <a:bodyPr/>
          <a:lstStyle/>
          <a:p>
            <a:pPr>
              <a:spcBef>
                <a:spcPct val="50000"/>
              </a:spcBef>
            </a:pPr>
            <a:r>
              <a:rPr lang="en-US" altLang="en-US" dirty="0">
                <a:solidFill>
                  <a:schemeClr val="bg1"/>
                </a:solidFill>
              </a:rPr>
              <a:t>Chronic pain is complicated</a:t>
            </a:r>
          </a:p>
          <a:p>
            <a:pPr>
              <a:spcBef>
                <a:spcPct val="50000"/>
              </a:spcBef>
            </a:pPr>
            <a:r>
              <a:rPr lang="en-US" altLang="en-US" dirty="0">
                <a:solidFill>
                  <a:schemeClr val="bg1"/>
                </a:solidFill>
              </a:rPr>
              <a:t>Opioids can help and are not perfect</a:t>
            </a:r>
          </a:p>
          <a:p>
            <a:pPr>
              <a:spcBef>
                <a:spcPct val="50000"/>
              </a:spcBef>
            </a:pPr>
            <a:r>
              <a:rPr lang="en-US" altLang="en-US" dirty="0">
                <a:solidFill>
                  <a:schemeClr val="bg1"/>
                </a:solidFill>
              </a:rPr>
              <a:t>Not all chronic pain responds to opioids</a:t>
            </a:r>
          </a:p>
          <a:p>
            <a:pPr>
              <a:spcBef>
                <a:spcPct val="50000"/>
              </a:spcBef>
            </a:pPr>
            <a:r>
              <a:rPr lang="en-US" altLang="en-US" dirty="0">
                <a:solidFill>
                  <a:schemeClr val="bg1"/>
                </a:solidFill>
              </a:rPr>
              <a:t>Judge opioid treatment </a:t>
            </a:r>
            <a:r>
              <a:rPr lang="en-US" altLang="en-US" sz="2400" dirty="0">
                <a:solidFill>
                  <a:schemeClr val="bg1"/>
                </a:solidFill>
              </a:rPr>
              <a:t>(risk/benefit),</a:t>
            </a:r>
            <a:r>
              <a:rPr lang="en-US" altLang="en-US" dirty="0">
                <a:solidFill>
                  <a:schemeClr val="bg1"/>
                </a:solidFill>
              </a:rPr>
              <a:t> not the patient</a:t>
            </a:r>
          </a:p>
          <a:p>
            <a:pPr>
              <a:spcBef>
                <a:spcPct val="50000"/>
              </a:spcBef>
            </a:pPr>
            <a:r>
              <a:rPr lang="en-US" altLang="en-US" dirty="0">
                <a:solidFill>
                  <a:schemeClr val="bg1"/>
                </a:solidFill>
              </a:rPr>
              <a:t>Universal Precautions for Safe Opiate Prescribing:</a:t>
            </a:r>
          </a:p>
          <a:p>
            <a:pPr lvl="1">
              <a:spcBef>
                <a:spcPct val="50000"/>
              </a:spcBef>
              <a:buFont typeface="Arial" panose="020B0604020202020204" pitchFamily="34" charset="0"/>
              <a:buAutoNum type="arabicParenR"/>
            </a:pPr>
            <a:r>
              <a:rPr lang="en-US" altLang="en-US" sz="2000" dirty="0">
                <a:solidFill>
                  <a:schemeClr val="bg1"/>
                </a:solidFill>
              </a:rPr>
              <a:t>Agreement </a:t>
            </a:r>
          </a:p>
          <a:p>
            <a:pPr lvl="1">
              <a:spcBef>
                <a:spcPct val="50000"/>
              </a:spcBef>
              <a:buFont typeface="Arial" panose="020B0604020202020204" pitchFamily="34" charset="0"/>
              <a:buAutoNum type="arabicParenR"/>
            </a:pPr>
            <a:r>
              <a:rPr lang="en-US" altLang="en-US" sz="2000" dirty="0">
                <a:solidFill>
                  <a:schemeClr val="bg1"/>
                </a:solidFill>
              </a:rPr>
              <a:t>Risk Assessment</a:t>
            </a:r>
          </a:p>
          <a:p>
            <a:pPr lvl="1">
              <a:spcBef>
                <a:spcPct val="50000"/>
              </a:spcBef>
              <a:buFont typeface="Arial" panose="020B0604020202020204" pitchFamily="34" charset="0"/>
              <a:buAutoNum type="arabicParenR"/>
            </a:pPr>
            <a:r>
              <a:rPr lang="en-US" altLang="en-US" sz="2000" dirty="0">
                <a:solidFill>
                  <a:schemeClr val="bg1"/>
                </a:solidFill>
              </a:rPr>
              <a:t>Frequent visits </a:t>
            </a:r>
          </a:p>
          <a:p>
            <a:pPr lvl="1">
              <a:spcBef>
                <a:spcPct val="50000"/>
              </a:spcBef>
              <a:buFont typeface="Arial" panose="020B0604020202020204" pitchFamily="34" charset="0"/>
              <a:buAutoNum type="arabicParenR"/>
            </a:pPr>
            <a:r>
              <a:rPr lang="en-US" altLang="en-US" sz="2000" dirty="0">
                <a:solidFill>
                  <a:schemeClr val="bg1"/>
                </a:solidFill>
              </a:rPr>
              <a:t>Monitoring (Urine, pill counts, CURES)</a:t>
            </a:r>
          </a:p>
        </p:txBody>
      </p:sp>
    </p:spTree>
    <p:extLst>
      <p:ext uri="{BB962C8B-B14F-4D97-AF65-F5344CB8AC3E}">
        <p14:creationId xmlns:p14="http://schemas.microsoft.com/office/powerpoint/2010/main" val="21058802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altLang="en-US" sz="4000" dirty="0"/>
              <a:t>Questions / Feedback</a:t>
            </a:r>
          </a:p>
        </p:txBody>
      </p:sp>
      <p:sp>
        <p:nvSpPr>
          <p:cNvPr id="2" name="Content Placeholder 1"/>
          <p:cNvSpPr>
            <a:spLocks noGrp="1"/>
          </p:cNvSpPr>
          <p:nvPr>
            <p:ph idx="1"/>
          </p:nvPr>
        </p:nvSpPr>
        <p:spPr/>
        <p:txBody>
          <a:bodyPr>
            <a:normAutofit/>
          </a:bodyPr>
          <a:lstStyle/>
          <a:p>
            <a:pPr marL="0" indent="0">
              <a:buNone/>
            </a:pPr>
            <a:r>
              <a:rPr lang="en-US" dirty="0" smtClean="0"/>
              <a:t>Brian Hurley: </a:t>
            </a:r>
            <a:r>
              <a:rPr lang="en-US" dirty="0">
                <a:hlinkClick r:id="rId3"/>
              </a:rPr>
              <a:t>bhurley@ucla.edu</a:t>
            </a:r>
            <a:r>
              <a:rPr lang="en-US" dirty="0"/>
              <a:t> </a:t>
            </a:r>
            <a:endParaRPr lang="en-US" dirty="0" smtClean="0"/>
          </a:p>
          <a:p>
            <a:pPr marL="0" indent="0">
              <a:buNone/>
            </a:pPr>
            <a:endParaRPr lang="en-US" dirty="0"/>
          </a:p>
          <a:p>
            <a:pPr marL="0" indent="0">
              <a:buNone/>
            </a:pPr>
            <a:r>
              <a:rPr lang="en-US" dirty="0" smtClean="0"/>
              <a:t>Rebecca </a:t>
            </a:r>
            <a:r>
              <a:rPr lang="en-US" dirty="0" err="1" smtClean="0"/>
              <a:t>Trotzky</a:t>
            </a:r>
            <a:r>
              <a:rPr lang="en-US" dirty="0" smtClean="0"/>
              <a:t>: </a:t>
            </a:r>
            <a:r>
              <a:rPr lang="en-US" dirty="0" smtClean="0">
                <a:hlinkClick r:id="rId4"/>
              </a:rPr>
              <a:t>rebecca@ed-bridge.org</a:t>
            </a:r>
            <a:endParaRPr lang="en-US" dirty="0" smtClean="0"/>
          </a:p>
          <a:p>
            <a:pPr marL="0" indent="0">
              <a:buNone/>
            </a:pPr>
            <a:endParaRPr lang="en-US" dirty="0"/>
          </a:p>
          <a:p>
            <a:pPr marL="0" indent="0">
              <a:buNone/>
            </a:pPr>
            <a:r>
              <a:rPr lang="en-US" dirty="0"/>
              <a:t>Interested in more?</a:t>
            </a:r>
          </a:p>
          <a:p>
            <a:pPr marL="0" indent="0">
              <a:buNone/>
            </a:pPr>
            <a:r>
              <a:rPr lang="en-US" dirty="0"/>
              <a:t>Come to:</a:t>
            </a:r>
          </a:p>
          <a:p>
            <a:r>
              <a:rPr lang="en-US" dirty="0">
                <a:hlinkClick r:id="rId5"/>
              </a:rPr>
              <a:t>ASAM Annual Meeting</a:t>
            </a:r>
            <a:r>
              <a:rPr lang="en-US" dirty="0"/>
              <a:t> (Orlando in April!) </a:t>
            </a:r>
            <a:endParaRPr lang="en-US" dirty="0" smtClean="0"/>
          </a:p>
          <a:p>
            <a:r>
              <a:rPr lang="en-US" dirty="0" smtClean="0">
                <a:hlinkClick r:id="rId6"/>
              </a:rPr>
              <a:t>AAAP Annual Meeting</a:t>
            </a:r>
            <a:r>
              <a:rPr lang="en-US" dirty="0" smtClean="0"/>
              <a:t> (Bonita Springs, FL in Dec!)</a:t>
            </a:r>
            <a:endParaRPr lang="en-US" dirty="0"/>
          </a:p>
        </p:txBody>
      </p:sp>
    </p:spTree>
    <p:extLst>
      <p:ext uri="{BB962C8B-B14F-4D97-AF65-F5344CB8AC3E}">
        <p14:creationId xmlns:p14="http://schemas.microsoft.com/office/powerpoint/2010/main" val="33236201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altLang="en-US" sz="3600" b="1" dirty="0">
                <a:solidFill>
                  <a:schemeClr val="bg1"/>
                </a:solidFill>
                <a:effectLst>
                  <a:outerShdw blurRad="38100" dist="38100" dir="2700000" algn="tl">
                    <a:srgbClr val="000000"/>
                  </a:outerShdw>
                </a:effectLst>
              </a:rPr>
              <a:t>Chronic Pain</a:t>
            </a:r>
            <a:br>
              <a:rPr lang="en-US" altLang="en-US" sz="3600" b="1" dirty="0">
                <a:solidFill>
                  <a:schemeClr val="bg1"/>
                </a:solidFill>
                <a:effectLst>
                  <a:outerShdw blurRad="38100" dist="38100" dir="2700000" algn="tl">
                    <a:srgbClr val="000000"/>
                  </a:outerShdw>
                </a:effectLst>
              </a:rPr>
            </a:br>
            <a:endParaRPr lang="en-US" dirty="0"/>
          </a:p>
        </p:txBody>
      </p:sp>
      <p:sp>
        <p:nvSpPr>
          <p:cNvPr id="6149" name="Rectangle 2">
            <a:extLst>
              <a:ext uri="{FF2B5EF4-FFF2-40B4-BE49-F238E27FC236}">
                <a16:creationId xmlns:a16="http://schemas.microsoft.com/office/drawing/2014/main" id="{AFBD9194-2E6C-417E-8A47-6EF1A85514B8}"/>
              </a:ext>
            </a:extLst>
          </p:cNvPr>
          <p:cNvSpPr>
            <a:spLocks noChangeArrowheads="1"/>
          </p:cNvSpPr>
          <p:nvPr/>
        </p:nvSpPr>
        <p:spPr bwMode="auto">
          <a:xfrm>
            <a:off x="0" y="0"/>
            <a:ext cx="9144000" cy="990600"/>
          </a:xfrm>
          <a:prstGeom prst="rect">
            <a:avLst/>
          </a:prstGeom>
          <a:solidFill>
            <a:srgbClr val="003366"/>
          </a:solidFill>
          <a:ln>
            <a:noFill/>
          </a:ln>
          <a:effectLs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5400" b="1" dirty="0">
                <a:solidFill>
                  <a:schemeClr val="bg1"/>
                </a:solidFill>
                <a:effectLst>
                  <a:outerShdw blurRad="38100" dist="38100" dir="2700000" algn="tl">
                    <a:srgbClr val="000000"/>
                  </a:outerShdw>
                </a:effectLst>
              </a:rPr>
              <a:t>Chronic Pain</a:t>
            </a:r>
          </a:p>
        </p:txBody>
      </p:sp>
      <p:sp>
        <p:nvSpPr>
          <p:cNvPr id="272387" name="Rectangle 8">
            <a:extLst>
              <a:ext uri="{FF2B5EF4-FFF2-40B4-BE49-F238E27FC236}">
                <a16:creationId xmlns:a16="http://schemas.microsoft.com/office/drawing/2014/main" id="{9D053922-CB73-4CBD-A2B5-3E1A97D3ADAD}"/>
              </a:ext>
            </a:extLst>
          </p:cNvPr>
          <p:cNvSpPr>
            <a:spLocks noGrp="1" noChangeArrowheads="1"/>
          </p:cNvSpPr>
          <p:nvPr>
            <p:ph type="body" sz="half" idx="4294967295"/>
          </p:nvPr>
        </p:nvSpPr>
        <p:spPr>
          <a:xfrm>
            <a:off x="4572000" y="1143000"/>
            <a:ext cx="4572000" cy="4800600"/>
          </a:xfrm>
        </p:spPr>
        <p:txBody>
          <a:bodyPr>
            <a:normAutofit fontScale="92500"/>
          </a:bodyPr>
          <a:lstStyle/>
          <a:p>
            <a:pPr eaLnBrk="1" hangingPunct="1">
              <a:spcBef>
                <a:spcPct val="40000"/>
              </a:spcBef>
              <a:buClr>
                <a:schemeClr val="tx1"/>
              </a:buClr>
            </a:pPr>
            <a:r>
              <a:rPr lang="en-US" altLang="en-US" sz="2800" dirty="0" smtClean="0"/>
              <a:t>30% of Americans with Chronic pain (40% of older adults)</a:t>
            </a:r>
          </a:p>
          <a:p>
            <a:pPr eaLnBrk="1" hangingPunct="1">
              <a:spcBef>
                <a:spcPct val="40000"/>
              </a:spcBef>
              <a:buClr>
                <a:schemeClr val="tx1"/>
              </a:buClr>
            </a:pPr>
            <a:r>
              <a:rPr lang="en-US" altLang="en-US" sz="2800" dirty="0" smtClean="0"/>
              <a:t>100 </a:t>
            </a:r>
            <a:r>
              <a:rPr lang="en-US" altLang="en-US" sz="2800" dirty="0"/>
              <a:t>million in U.S. with chronic pain </a:t>
            </a:r>
            <a:r>
              <a:rPr lang="en-US" altLang="en-US" sz="2000" dirty="0"/>
              <a:t>(versus 26 m w/ DM, 16 m w/ coronary heart disease, 12 m w/ cancer)</a:t>
            </a:r>
          </a:p>
          <a:p>
            <a:pPr lvl="1" eaLnBrk="1" hangingPunct="1">
              <a:spcBef>
                <a:spcPct val="40000"/>
              </a:spcBef>
              <a:buClr>
                <a:schemeClr val="tx1"/>
              </a:buClr>
              <a:buFontTx/>
              <a:buChar char="•"/>
            </a:pPr>
            <a:r>
              <a:rPr lang="en-US" altLang="en-US" sz="2000" dirty="0"/>
              <a:t>42% with pain lasting over 1 year</a:t>
            </a:r>
          </a:p>
          <a:p>
            <a:pPr lvl="1" eaLnBrk="1" hangingPunct="1">
              <a:spcBef>
                <a:spcPct val="40000"/>
              </a:spcBef>
              <a:buClr>
                <a:schemeClr val="tx1"/>
              </a:buClr>
              <a:buFontTx/>
              <a:buChar char="•"/>
            </a:pPr>
            <a:r>
              <a:rPr lang="en-US" altLang="en-US" sz="2000" dirty="0"/>
              <a:t>33% report pain as disabling </a:t>
            </a:r>
          </a:p>
          <a:p>
            <a:pPr eaLnBrk="1" hangingPunct="1">
              <a:spcBef>
                <a:spcPct val="40000"/>
              </a:spcBef>
              <a:buClr>
                <a:schemeClr val="tx1"/>
              </a:buClr>
            </a:pPr>
            <a:r>
              <a:rPr lang="en-US" altLang="en-US" sz="2800" dirty="0"/>
              <a:t>Pain accounts for up to 20% of outpatient visits</a:t>
            </a:r>
          </a:p>
          <a:p>
            <a:pPr eaLnBrk="1" hangingPunct="1">
              <a:spcBef>
                <a:spcPct val="40000"/>
              </a:spcBef>
              <a:buClr>
                <a:schemeClr val="tx1"/>
              </a:buClr>
            </a:pPr>
            <a:r>
              <a:rPr lang="en-US" altLang="en-US" sz="2800" dirty="0"/>
              <a:t>$600 billion annual cost (healthcare expenses, lost income, lost productivity)</a:t>
            </a:r>
            <a:endParaRPr lang="en-US" altLang="en-US" sz="2400" dirty="0"/>
          </a:p>
        </p:txBody>
      </p:sp>
      <p:sp>
        <p:nvSpPr>
          <p:cNvPr id="28678" name="Text Box 4">
            <a:extLst>
              <a:ext uri="{FF2B5EF4-FFF2-40B4-BE49-F238E27FC236}">
                <a16:creationId xmlns:a16="http://schemas.microsoft.com/office/drawing/2014/main" id="{B145BAEB-28E6-42AE-BE76-6AB275B451DD}"/>
              </a:ext>
            </a:extLst>
          </p:cNvPr>
          <p:cNvSpPr txBox="1">
            <a:spLocks noChangeArrowheads="1"/>
          </p:cNvSpPr>
          <p:nvPr/>
        </p:nvSpPr>
        <p:spPr bwMode="auto">
          <a:xfrm>
            <a:off x="5105400" y="6032220"/>
            <a:ext cx="27749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nSpc>
                <a:spcPct val="80000"/>
              </a:lnSpc>
              <a:spcBef>
                <a:spcPct val="0"/>
              </a:spcBef>
              <a:buFontTx/>
              <a:buNone/>
            </a:pPr>
            <a:r>
              <a:rPr lang="en-US" altLang="en-US" sz="1800">
                <a:cs typeface="Arial" panose="020B0604020202020204" pitchFamily="34" charset="0"/>
              </a:rPr>
              <a:t>Institute of Medicine. 2011</a:t>
            </a:r>
            <a:endParaRPr lang="en-US" altLang="en-US" sz="1200">
              <a:cs typeface="Arial" panose="020B0604020202020204" pitchFamily="34" charset="0"/>
            </a:endParaRPr>
          </a:p>
        </p:txBody>
      </p:sp>
      <p:sp>
        <p:nvSpPr>
          <p:cNvPr id="2" name="TextBox 1">
            <a:extLst>
              <a:ext uri="{FF2B5EF4-FFF2-40B4-BE49-F238E27FC236}">
                <a16:creationId xmlns:a16="http://schemas.microsoft.com/office/drawing/2014/main" id="{FB72872B-4D6C-49E8-8E54-1D113905D321}"/>
              </a:ext>
            </a:extLst>
          </p:cNvPr>
          <p:cNvSpPr txBox="1"/>
          <p:nvPr/>
        </p:nvSpPr>
        <p:spPr>
          <a:xfrm>
            <a:off x="4367719" y="6435165"/>
            <a:ext cx="4572000" cy="292388"/>
          </a:xfrm>
          <a:prstGeom prst="rect">
            <a:avLst/>
          </a:prstGeom>
          <a:noFill/>
        </p:spPr>
        <p:txBody>
          <a:bodyPr wrap="square" rtlCol="0">
            <a:spAutoFit/>
          </a:bodyPr>
          <a:lstStyle/>
          <a:p>
            <a:r>
              <a:rPr lang="en-US" sz="1300" dirty="0"/>
              <a:t>Slide Credit: </a:t>
            </a:r>
            <a:r>
              <a:rPr lang="en-US" altLang="en-US" sz="1300" dirty="0"/>
              <a:t>Scott Hunter, M.D., M.H.S. and Karen </a:t>
            </a:r>
            <a:r>
              <a:rPr lang="en-US" altLang="en-US" sz="1300" dirty="0" err="1"/>
              <a:t>Miotto</a:t>
            </a:r>
            <a:r>
              <a:rPr lang="en-US" altLang="en-US" sz="1300" dirty="0"/>
              <a:t>, M.D.</a:t>
            </a:r>
          </a:p>
        </p:txBody>
      </p:sp>
      <p:pic>
        <p:nvPicPr>
          <p:cNvPr id="28676" name="Picture 7" descr="41ctU4gfXLL">
            <a:extLst>
              <a:ext uri="{FF2B5EF4-FFF2-40B4-BE49-F238E27FC236}">
                <a16:creationId xmlns:a16="http://schemas.microsoft.com/office/drawing/2014/main" id="{5B3F4EC9-C7DA-48BB-99A5-19DFA9B36646}"/>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16786" r="17580"/>
          <a:stretch>
            <a:fillRect/>
          </a:stretch>
        </p:blipFill>
        <p:spPr>
          <a:xfrm>
            <a:off x="0" y="990600"/>
            <a:ext cx="4137025" cy="5791200"/>
          </a:xfrm>
          <a:noFill/>
          <a:ln w="57150">
            <a:solidFill>
              <a:srgbClr val="003366"/>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982917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2387">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7238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72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A293-AE2C-4FF1-B7A9-A43140BC907C}"/>
              </a:ext>
            </a:extLst>
          </p:cNvPr>
          <p:cNvSpPr>
            <a:spLocks noGrp="1"/>
          </p:cNvSpPr>
          <p:nvPr>
            <p:ph type="title"/>
          </p:nvPr>
        </p:nvSpPr>
        <p:spPr/>
        <p:txBody>
          <a:bodyPr/>
          <a:lstStyle/>
          <a:p>
            <a:r>
              <a:rPr lang="en-US" dirty="0"/>
              <a:t>Opioids</a:t>
            </a:r>
          </a:p>
        </p:txBody>
      </p:sp>
      <p:sp>
        <p:nvSpPr>
          <p:cNvPr id="3" name="Content Placeholder 2">
            <a:extLst>
              <a:ext uri="{FF2B5EF4-FFF2-40B4-BE49-F238E27FC236}">
                <a16:creationId xmlns:a16="http://schemas.microsoft.com/office/drawing/2014/main" id="{3E155DBB-FBC3-43F0-A85C-C8B97818CC7F}"/>
              </a:ext>
            </a:extLst>
          </p:cNvPr>
          <p:cNvSpPr>
            <a:spLocks noGrp="1"/>
          </p:cNvSpPr>
          <p:nvPr>
            <p:ph idx="1"/>
          </p:nvPr>
        </p:nvSpPr>
        <p:spPr/>
        <p:txBody>
          <a:bodyPr>
            <a:normAutofit fontScale="85000" lnSpcReduction="10000"/>
          </a:bodyPr>
          <a:lstStyle/>
          <a:p>
            <a:r>
              <a:rPr lang="en-US" dirty="0"/>
              <a:t>Most commonly prescribed class of medications in the United States</a:t>
            </a:r>
          </a:p>
          <a:p>
            <a:r>
              <a:rPr lang="en-US" dirty="0"/>
              <a:t>In 2014: 245M prescriptions for opioids</a:t>
            </a:r>
          </a:p>
          <a:p>
            <a:r>
              <a:rPr lang="en-US" dirty="0"/>
              <a:t>Of these prescriptions, 35% were for longer term therapy (&gt;3 weeks)</a:t>
            </a:r>
          </a:p>
          <a:p>
            <a:r>
              <a:rPr lang="en-US" dirty="0"/>
              <a:t>3 to 4% of the adult population (9.6 million to 11.5 million people) are prescribed longer-term opioid therapy.</a:t>
            </a:r>
          </a:p>
        </p:txBody>
      </p:sp>
      <p:sp>
        <p:nvSpPr>
          <p:cNvPr id="4" name="TextBox 3">
            <a:extLst>
              <a:ext uri="{FF2B5EF4-FFF2-40B4-BE49-F238E27FC236}">
                <a16:creationId xmlns:a16="http://schemas.microsoft.com/office/drawing/2014/main" id="{8B0CB50D-5E82-4966-8F32-B7673042F7C3}"/>
              </a:ext>
            </a:extLst>
          </p:cNvPr>
          <p:cNvSpPr txBox="1"/>
          <p:nvPr/>
        </p:nvSpPr>
        <p:spPr>
          <a:xfrm>
            <a:off x="628650" y="5715000"/>
            <a:ext cx="8210550" cy="846386"/>
          </a:xfrm>
          <a:prstGeom prst="rect">
            <a:avLst/>
          </a:prstGeom>
          <a:noFill/>
        </p:spPr>
        <p:txBody>
          <a:bodyPr wrap="square" rtlCol="0">
            <a:spAutoFit/>
          </a:bodyPr>
          <a:lstStyle/>
          <a:p>
            <a:pPr>
              <a:spcAft>
                <a:spcPts val="300"/>
              </a:spcAft>
            </a:pPr>
            <a:r>
              <a:rPr lang="en-US" sz="1100" dirty="0"/>
              <a:t>National Institute on Drug Abuse. </a:t>
            </a:r>
            <a:r>
              <a:rPr lang="en-US" sz="1100" dirty="0">
                <a:hlinkClick r:id="rId3"/>
              </a:rPr>
              <a:t>The latest prescription trends for controlled prescription drugs</a:t>
            </a:r>
            <a:r>
              <a:rPr lang="en-US" sz="1100" dirty="0"/>
              <a:t>. </a:t>
            </a:r>
            <a:r>
              <a:rPr lang="en-US" sz="1100" dirty="0" smtClean="0"/>
              <a:t>2015.</a:t>
            </a:r>
            <a:endParaRPr lang="en-US" sz="1100" dirty="0"/>
          </a:p>
          <a:p>
            <a:pPr>
              <a:spcAft>
                <a:spcPts val="300"/>
              </a:spcAft>
            </a:pPr>
            <a:r>
              <a:rPr lang="en-US" sz="1100" b="1" dirty="0"/>
              <a:t> </a:t>
            </a:r>
            <a:r>
              <a:rPr lang="en-US" sz="1100" dirty="0"/>
              <a:t>Volkow ND, McLellan TA, </a:t>
            </a:r>
            <a:r>
              <a:rPr lang="en-US" sz="1100" dirty="0" err="1"/>
              <a:t>Cotto</a:t>
            </a:r>
            <a:r>
              <a:rPr lang="en-US" sz="1100" dirty="0"/>
              <a:t> JH, </a:t>
            </a:r>
            <a:r>
              <a:rPr lang="en-US" sz="1100" dirty="0" err="1"/>
              <a:t>Karithanom</a:t>
            </a:r>
            <a:r>
              <a:rPr lang="en-US" sz="1100" dirty="0"/>
              <a:t> M, Weiss SR. Characteristics of opioid prescriptions in 2009. JAMA 2011; 305: 1299-301.</a:t>
            </a:r>
          </a:p>
          <a:p>
            <a:pPr>
              <a:spcAft>
                <a:spcPts val="300"/>
              </a:spcAft>
            </a:pPr>
            <a:r>
              <a:rPr lang="de-DE" sz="1100" dirty="0"/>
              <a:t>Boudreau D, Von Korff M, Rutter CM, </a:t>
            </a:r>
            <a:r>
              <a:rPr lang="en-US" sz="1100" dirty="0"/>
              <a:t>et al. Trends in long-term opioid therapy for chronic non-cancer pain. </a:t>
            </a:r>
            <a:r>
              <a:rPr lang="en-US" sz="1100" dirty="0" err="1"/>
              <a:t>Pharmacoepidemiol</a:t>
            </a:r>
            <a:r>
              <a:rPr lang="en-US" sz="1100" dirty="0"/>
              <a:t> Drug </a:t>
            </a:r>
            <a:r>
              <a:rPr lang="en-US" sz="1100" dirty="0" err="1"/>
              <a:t>Saf</a:t>
            </a:r>
            <a:r>
              <a:rPr lang="en-US" sz="1100" dirty="0"/>
              <a:t> 2009; 18: 1166-75.</a:t>
            </a:r>
          </a:p>
        </p:txBody>
      </p:sp>
    </p:spTree>
    <p:extLst>
      <p:ext uri="{BB962C8B-B14F-4D97-AF65-F5344CB8AC3E}">
        <p14:creationId xmlns:p14="http://schemas.microsoft.com/office/powerpoint/2010/main" val="9786541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2E6A040-8610-4CD4-849F-7BDC4B6A0012}"/>
              </a:ext>
            </a:extLst>
          </p:cNvPr>
          <p:cNvSpPr>
            <a:spLocks noGrp="1"/>
          </p:cNvSpPr>
          <p:nvPr>
            <p:ph type="title" idx="4294967295"/>
          </p:nvPr>
        </p:nvSpPr>
        <p:spPr>
          <a:xfrm>
            <a:off x="0" y="0"/>
            <a:ext cx="9144000" cy="990600"/>
          </a:xfrm>
          <a:solidFill>
            <a:srgbClr val="003366"/>
          </a:solidFill>
        </p:spPr>
        <p:txBody>
          <a:bodyPr/>
          <a:lstStyle/>
          <a:p>
            <a:r>
              <a:rPr lang="en-US" altLang="en-US" sz="4800" b="1">
                <a:solidFill>
                  <a:schemeClr val="bg1"/>
                </a:solidFill>
              </a:rPr>
              <a:t>Opioids for Chronic Pain</a:t>
            </a:r>
          </a:p>
        </p:txBody>
      </p:sp>
      <p:sp>
        <p:nvSpPr>
          <p:cNvPr id="232451" name="Content Placeholder 3">
            <a:extLst>
              <a:ext uri="{FF2B5EF4-FFF2-40B4-BE49-F238E27FC236}">
                <a16:creationId xmlns:a16="http://schemas.microsoft.com/office/drawing/2014/main" id="{1508249F-FA07-4FE8-AD2E-3C9A03B1DEFB}"/>
              </a:ext>
            </a:extLst>
          </p:cNvPr>
          <p:cNvSpPr>
            <a:spLocks noGrp="1"/>
          </p:cNvSpPr>
          <p:nvPr>
            <p:ph sz="half" idx="4294967295"/>
          </p:nvPr>
        </p:nvSpPr>
        <p:spPr>
          <a:xfrm>
            <a:off x="127000" y="1155700"/>
            <a:ext cx="3429000" cy="3111500"/>
          </a:xfrm>
          <a:solidFill>
            <a:srgbClr val="003366"/>
          </a:solidFill>
          <a:ln w="76200">
            <a:solidFill>
              <a:schemeClr val="tx1"/>
            </a:solidFill>
            <a:miter lim="800000"/>
            <a:headEnd/>
            <a:tailEnd/>
          </a:ln>
        </p:spPr>
        <p:txBody>
          <a:bodyPr/>
          <a:lstStyle/>
          <a:p>
            <a:pPr algn="ctr">
              <a:buFontTx/>
              <a:buNone/>
              <a:defRPr/>
            </a:pPr>
            <a:r>
              <a:rPr lang="en-US" sz="4000" b="1" u="sng" dirty="0">
                <a:solidFill>
                  <a:schemeClr val="bg1"/>
                </a:solidFill>
                <a:effectLst>
                  <a:outerShdw blurRad="38100" dist="38100" dir="2700000" algn="tl">
                    <a:srgbClr val="000000"/>
                  </a:outerShdw>
                </a:effectLst>
                <a:ea typeface="+mn-ea"/>
                <a:cs typeface="+mn-cs"/>
              </a:rPr>
              <a:t>Positives</a:t>
            </a:r>
            <a:endParaRPr lang="en-US" sz="2800" b="1" u="sng" dirty="0">
              <a:solidFill>
                <a:schemeClr val="bg1"/>
              </a:solidFill>
              <a:effectLst>
                <a:outerShdw blurRad="38100" dist="38100" dir="2700000" algn="tl">
                  <a:srgbClr val="000000"/>
                </a:outerShdw>
              </a:effectLst>
              <a:ea typeface="+mn-ea"/>
              <a:cs typeface="+mn-cs"/>
            </a:endParaRPr>
          </a:p>
          <a:p>
            <a:pPr>
              <a:defRPr/>
            </a:pPr>
            <a:endParaRPr lang="en-US" sz="1400" dirty="0">
              <a:solidFill>
                <a:schemeClr val="bg1"/>
              </a:solidFill>
              <a:ea typeface="+mn-ea"/>
              <a:cs typeface="+mn-cs"/>
            </a:endParaRPr>
          </a:p>
          <a:p>
            <a:pPr>
              <a:defRPr/>
            </a:pPr>
            <a:r>
              <a:rPr lang="en-US" sz="2800" dirty="0">
                <a:solidFill>
                  <a:schemeClr val="bg1"/>
                </a:solidFill>
                <a:ea typeface="+mn-ea"/>
                <a:cs typeface="+mn-cs"/>
              </a:rPr>
              <a:t>Improves pain and function in some</a:t>
            </a:r>
          </a:p>
          <a:p>
            <a:pPr>
              <a:defRPr/>
            </a:pPr>
            <a:r>
              <a:rPr lang="en-US" sz="2800" dirty="0">
                <a:solidFill>
                  <a:schemeClr val="bg1"/>
                </a:solidFill>
                <a:ea typeface="+mn-ea"/>
                <a:cs typeface="+mn-cs"/>
              </a:rPr>
              <a:t>Safe and well tolerated in some</a:t>
            </a:r>
            <a:r>
              <a:rPr lang="en-US" sz="2400" dirty="0">
                <a:solidFill>
                  <a:schemeClr val="bg1"/>
                </a:solidFill>
                <a:ea typeface="+mn-ea"/>
                <a:cs typeface="+mn-cs"/>
              </a:rPr>
              <a:t> </a:t>
            </a:r>
          </a:p>
        </p:txBody>
      </p:sp>
      <p:sp>
        <p:nvSpPr>
          <p:cNvPr id="5" name="Content Placeholder 4">
            <a:extLst>
              <a:ext uri="{FF2B5EF4-FFF2-40B4-BE49-F238E27FC236}">
                <a16:creationId xmlns:a16="http://schemas.microsoft.com/office/drawing/2014/main" id="{F463B881-9849-4F2B-8AE0-45C5FCE95223}"/>
              </a:ext>
            </a:extLst>
          </p:cNvPr>
          <p:cNvSpPr>
            <a:spLocks noGrp="1"/>
          </p:cNvSpPr>
          <p:nvPr>
            <p:ph sz="half" idx="4294967295"/>
          </p:nvPr>
        </p:nvSpPr>
        <p:spPr>
          <a:xfrm>
            <a:off x="3733800" y="1117600"/>
            <a:ext cx="5257800" cy="5588000"/>
          </a:xfrm>
          <a:solidFill>
            <a:srgbClr val="003366"/>
          </a:solidFill>
          <a:ln w="76200">
            <a:solidFill>
              <a:schemeClr val="tx1"/>
            </a:solidFill>
            <a:miter lim="800000"/>
            <a:headEnd/>
            <a:tailEnd/>
          </a:ln>
        </p:spPr>
        <p:txBody>
          <a:bodyPr/>
          <a:lstStyle/>
          <a:p>
            <a:pPr algn="ctr">
              <a:buFontTx/>
              <a:buNone/>
              <a:defRPr/>
            </a:pPr>
            <a:r>
              <a:rPr lang="en-US" sz="4000" b="1" u="sng" dirty="0">
                <a:solidFill>
                  <a:schemeClr val="bg1"/>
                </a:solidFill>
                <a:effectLst>
                  <a:outerShdw blurRad="38100" dist="38100" dir="2700000" algn="tl">
                    <a:srgbClr val="000000"/>
                  </a:outerShdw>
                </a:effectLst>
                <a:ea typeface="+mn-ea"/>
                <a:cs typeface="+mn-cs"/>
              </a:rPr>
              <a:t>Challenges</a:t>
            </a:r>
          </a:p>
          <a:p>
            <a:pPr>
              <a:defRPr/>
            </a:pPr>
            <a:endParaRPr lang="en-US" sz="1400" dirty="0">
              <a:solidFill>
                <a:schemeClr val="bg1"/>
              </a:solidFill>
              <a:effectLst>
                <a:outerShdw blurRad="38100" dist="38100" dir="2700000" algn="tl">
                  <a:srgbClr val="000000"/>
                </a:outerShdw>
              </a:effectLst>
              <a:ea typeface="+mn-ea"/>
              <a:cs typeface="+mn-cs"/>
            </a:endParaRPr>
          </a:p>
          <a:p>
            <a:pPr>
              <a:defRPr/>
            </a:pPr>
            <a:r>
              <a:rPr lang="en-US" sz="2800" dirty="0">
                <a:solidFill>
                  <a:schemeClr val="bg1"/>
                </a:solidFill>
                <a:ea typeface="+mn-ea"/>
                <a:cs typeface="+mn-cs"/>
              </a:rPr>
              <a:t>Opioid-centered lifestyle </a:t>
            </a:r>
          </a:p>
          <a:p>
            <a:pPr>
              <a:defRPr/>
            </a:pPr>
            <a:r>
              <a:rPr lang="en-US" sz="2800" dirty="0">
                <a:solidFill>
                  <a:schemeClr val="bg1"/>
                </a:solidFill>
                <a:ea typeface="+mn-ea"/>
                <a:cs typeface="+mn-cs"/>
              </a:rPr>
              <a:t>Distracts from other treatments </a:t>
            </a:r>
          </a:p>
          <a:p>
            <a:pPr>
              <a:defRPr/>
            </a:pPr>
            <a:r>
              <a:rPr lang="en-US" sz="2800" dirty="0">
                <a:solidFill>
                  <a:schemeClr val="bg1"/>
                </a:solidFill>
                <a:ea typeface="+mn-ea"/>
                <a:cs typeface="+mn-cs"/>
              </a:rPr>
              <a:t>Tolerance </a:t>
            </a:r>
            <a:r>
              <a:rPr lang="en-US" sz="2800" i="1" dirty="0">
                <a:solidFill>
                  <a:schemeClr val="bg1"/>
                </a:solidFill>
                <a:ea typeface="+mn-ea"/>
                <a:cs typeface="+mn-cs"/>
              </a:rPr>
              <a:t>may</a:t>
            </a:r>
            <a:r>
              <a:rPr lang="en-US" sz="2800" dirty="0">
                <a:solidFill>
                  <a:schemeClr val="bg1"/>
                </a:solidFill>
                <a:ea typeface="+mn-ea"/>
                <a:cs typeface="+mn-cs"/>
              </a:rPr>
              <a:t> occur</a:t>
            </a:r>
          </a:p>
          <a:p>
            <a:pPr>
              <a:defRPr/>
            </a:pPr>
            <a:r>
              <a:rPr lang="en-US" sz="2800" dirty="0" err="1">
                <a:solidFill>
                  <a:schemeClr val="bg1"/>
                </a:solidFill>
                <a:ea typeface="+mn-ea"/>
                <a:cs typeface="+mn-cs"/>
              </a:rPr>
              <a:t>Hyperalgesia</a:t>
            </a:r>
            <a:r>
              <a:rPr lang="en-US" sz="2800" dirty="0">
                <a:solidFill>
                  <a:schemeClr val="bg1"/>
                </a:solidFill>
                <a:ea typeface="+mn-ea"/>
                <a:cs typeface="+mn-cs"/>
              </a:rPr>
              <a:t> </a:t>
            </a:r>
            <a:r>
              <a:rPr lang="en-US" sz="2800" i="1" dirty="0">
                <a:solidFill>
                  <a:schemeClr val="bg1"/>
                </a:solidFill>
                <a:ea typeface="+mn-ea"/>
                <a:cs typeface="+mn-cs"/>
              </a:rPr>
              <a:t>may</a:t>
            </a:r>
            <a:r>
              <a:rPr lang="en-US" sz="2800" dirty="0">
                <a:solidFill>
                  <a:schemeClr val="bg1"/>
                </a:solidFill>
                <a:ea typeface="+mn-ea"/>
                <a:cs typeface="+mn-cs"/>
              </a:rPr>
              <a:t> occur</a:t>
            </a:r>
          </a:p>
          <a:p>
            <a:pPr>
              <a:defRPr/>
            </a:pPr>
            <a:r>
              <a:rPr lang="en-US" sz="2800" dirty="0">
                <a:solidFill>
                  <a:schemeClr val="bg1"/>
                </a:solidFill>
                <a:ea typeface="+mn-ea"/>
                <a:cs typeface="+mn-cs"/>
              </a:rPr>
              <a:t>Physical dependence occurs</a:t>
            </a:r>
          </a:p>
          <a:p>
            <a:pPr>
              <a:defRPr/>
            </a:pPr>
            <a:r>
              <a:rPr lang="en-US" sz="2800" dirty="0">
                <a:solidFill>
                  <a:schemeClr val="bg1"/>
                </a:solidFill>
                <a:ea typeface="+mn-ea"/>
                <a:cs typeface="+mn-cs"/>
              </a:rPr>
              <a:t>Addiction and overdose risk</a:t>
            </a:r>
          </a:p>
          <a:p>
            <a:pPr>
              <a:defRPr/>
            </a:pPr>
            <a:r>
              <a:rPr lang="en-US" sz="2800" dirty="0">
                <a:solidFill>
                  <a:schemeClr val="bg1"/>
                </a:solidFill>
                <a:ea typeface="+mn-ea"/>
                <a:cs typeface="+mn-cs"/>
              </a:rPr>
              <a:t>Diversion risk</a:t>
            </a:r>
          </a:p>
          <a:p>
            <a:pPr>
              <a:defRPr/>
            </a:pPr>
            <a:r>
              <a:rPr lang="en-US" sz="2800" dirty="0">
                <a:solidFill>
                  <a:schemeClr val="bg1"/>
                </a:solidFill>
                <a:ea typeface="+mn-ea"/>
                <a:cs typeface="+mn-cs"/>
              </a:rPr>
              <a:t>Labor intensive to prescribe safely</a:t>
            </a:r>
          </a:p>
        </p:txBody>
      </p:sp>
      <p:sp>
        <p:nvSpPr>
          <p:cNvPr id="6" name="TextBox 5">
            <a:extLst>
              <a:ext uri="{FF2B5EF4-FFF2-40B4-BE49-F238E27FC236}">
                <a16:creationId xmlns:a16="http://schemas.microsoft.com/office/drawing/2014/main" id="{AB7A424B-78C3-424B-AE44-5C6D9102060C}"/>
              </a:ext>
            </a:extLst>
          </p:cNvPr>
          <p:cNvSpPr txBox="1"/>
          <p:nvPr/>
        </p:nvSpPr>
        <p:spPr>
          <a:xfrm>
            <a:off x="304800" y="5940281"/>
            <a:ext cx="2438400" cy="292388"/>
          </a:xfrm>
          <a:prstGeom prst="rect">
            <a:avLst/>
          </a:prstGeom>
          <a:noFill/>
        </p:spPr>
        <p:txBody>
          <a:bodyPr wrap="square" rtlCol="0">
            <a:spAutoFit/>
          </a:bodyPr>
          <a:lstStyle/>
          <a:p>
            <a:r>
              <a:rPr lang="en-US" sz="1300" dirty="0"/>
              <a:t>Slide Credit: </a:t>
            </a:r>
            <a:r>
              <a:rPr lang="en-US" altLang="en-US" sz="1300" dirty="0"/>
              <a:t>Daniel Alford, M.D.</a:t>
            </a:r>
          </a:p>
        </p:txBody>
      </p:sp>
    </p:spTree>
    <p:extLst>
      <p:ext uri="{BB962C8B-B14F-4D97-AF65-F5344CB8AC3E}">
        <p14:creationId xmlns:p14="http://schemas.microsoft.com/office/powerpoint/2010/main" val="20665104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eal Segoe 4-3 template-template_April-17-2007">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5">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alibri"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66"/>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000066"/>
        </a:dk1>
        <a:lt1>
          <a:srgbClr val="FFFFFF"/>
        </a:lt1>
        <a:dk2>
          <a:srgbClr val="005250"/>
        </a:dk2>
        <a:lt2>
          <a:srgbClr val="FFFF00"/>
        </a:lt2>
        <a:accent1>
          <a:srgbClr val="00CC99"/>
        </a:accent1>
        <a:accent2>
          <a:srgbClr val="3333CC"/>
        </a:accent2>
        <a:accent3>
          <a:srgbClr val="AAB3B3"/>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000066"/>
        </a:dk1>
        <a:lt1>
          <a:srgbClr val="FFFFFF"/>
        </a:lt1>
        <a:dk2>
          <a:srgbClr val="010121"/>
        </a:dk2>
        <a:lt2>
          <a:srgbClr val="FFFF00"/>
        </a:lt2>
        <a:accent1>
          <a:srgbClr val="00CC99"/>
        </a:accent1>
        <a:accent2>
          <a:srgbClr val="3333CC"/>
        </a:accent2>
        <a:accent3>
          <a:srgbClr val="AAAAAB"/>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1">
        <a:dk1>
          <a:srgbClr val="000066"/>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2">
        <a:dk1>
          <a:srgbClr val="000066"/>
        </a:dk1>
        <a:lt1>
          <a:srgbClr val="FFFFFF"/>
        </a:lt1>
        <a:dk2>
          <a:srgbClr val="00004C"/>
        </a:dk2>
        <a:lt2>
          <a:srgbClr val="FFFF00"/>
        </a:lt2>
        <a:accent1>
          <a:srgbClr val="00CC99"/>
        </a:accent1>
        <a:accent2>
          <a:srgbClr val="3333CC"/>
        </a:accent2>
        <a:accent3>
          <a:srgbClr val="AAAAB2"/>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6">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66"/>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000066"/>
        </a:dk1>
        <a:lt1>
          <a:srgbClr val="FFFFFF"/>
        </a:lt1>
        <a:dk2>
          <a:srgbClr val="005250"/>
        </a:dk2>
        <a:lt2>
          <a:srgbClr val="FFFF00"/>
        </a:lt2>
        <a:accent1>
          <a:srgbClr val="00CC99"/>
        </a:accent1>
        <a:accent2>
          <a:srgbClr val="3333CC"/>
        </a:accent2>
        <a:accent3>
          <a:srgbClr val="AAB3B3"/>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000066"/>
        </a:dk1>
        <a:lt1>
          <a:srgbClr val="FFFFFF"/>
        </a:lt1>
        <a:dk2>
          <a:srgbClr val="010121"/>
        </a:dk2>
        <a:lt2>
          <a:srgbClr val="FFFF00"/>
        </a:lt2>
        <a:accent1>
          <a:srgbClr val="00CC99"/>
        </a:accent1>
        <a:accent2>
          <a:srgbClr val="3333CC"/>
        </a:accent2>
        <a:accent3>
          <a:srgbClr val="AAAAAB"/>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1">
        <a:dk1>
          <a:srgbClr val="000066"/>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2">
        <a:dk1>
          <a:srgbClr val="000066"/>
        </a:dk1>
        <a:lt1>
          <a:srgbClr val="FFFFFF"/>
        </a:lt1>
        <a:dk2>
          <a:srgbClr val="00004C"/>
        </a:dk2>
        <a:lt2>
          <a:srgbClr val="FFFF00"/>
        </a:lt2>
        <a:accent1>
          <a:srgbClr val="00CC99"/>
        </a:accent1>
        <a:accent2>
          <a:srgbClr val="3333CC"/>
        </a:accent2>
        <a:accent3>
          <a:srgbClr val="AAAAB2"/>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66"/>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000066"/>
        </a:dk1>
        <a:lt1>
          <a:srgbClr val="FFFFFF"/>
        </a:lt1>
        <a:dk2>
          <a:srgbClr val="005250"/>
        </a:dk2>
        <a:lt2>
          <a:srgbClr val="FFFF00"/>
        </a:lt2>
        <a:accent1>
          <a:srgbClr val="00CC99"/>
        </a:accent1>
        <a:accent2>
          <a:srgbClr val="3333CC"/>
        </a:accent2>
        <a:accent3>
          <a:srgbClr val="AAB3B3"/>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000066"/>
        </a:dk1>
        <a:lt1>
          <a:srgbClr val="FFFFFF"/>
        </a:lt1>
        <a:dk2>
          <a:srgbClr val="010121"/>
        </a:dk2>
        <a:lt2>
          <a:srgbClr val="FFFF00"/>
        </a:lt2>
        <a:accent1>
          <a:srgbClr val="00CC99"/>
        </a:accent1>
        <a:accent2>
          <a:srgbClr val="3333CC"/>
        </a:accent2>
        <a:accent3>
          <a:srgbClr val="AAAAAB"/>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1">
        <a:dk1>
          <a:srgbClr val="000066"/>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2">
        <a:dk1>
          <a:srgbClr val="000066"/>
        </a:dk1>
        <a:lt1>
          <a:srgbClr val="FFFFFF"/>
        </a:lt1>
        <a:dk2>
          <a:srgbClr val="00004C"/>
        </a:dk2>
        <a:lt2>
          <a:srgbClr val="FFFF00"/>
        </a:lt2>
        <a:accent1>
          <a:srgbClr val="00CC99"/>
        </a:accent1>
        <a:accent2>
          <a:srgbClr val="3333CC"/>
        </a:accent2>
        <a:accent3>
          <a:srgbClr val="AAAAB2"/>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66"/>
        </a:dk2>
        <a:lt2>
          <a:srgbClr val="000066"/>
        </a:lt2>
        <a:accent1>
          <a:srgbClr val="BBE0E3"/>
        </a:accent1>
        <a:accent2>
          <a:srgbClr val="333399"/>
        </a:accent2>
        <a:accent3>
          <a:srgbClr val="AAAAB8"/>
        </a:accent3>
        <a:accent4>
          <a:srgbClr val="DADADA"/>
        </a:accent4>
        <a:accent5>
          <a:srgbClr val="DAEDEF"/>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TS010286745</Template>
  <TotalTime>6560</TotalTime>
  <Words>3815</Words>
  <Application>Microsoft Office PowerPoint</Application>
  <PresentationFormat>On-screen Show (4:3)</PresentationFormat>
  <Paragraphs>609</Paragraphs>
  <Slides>63</Slides>
  <Notes>62</Notes>
  <HiddenSlides>0</HiddenSlides>
  <MMClips>0</MMClips>
  <ScaleCrop>false</ScaleCrop>
  <HeadingPairs>
    <vt:vector size="8" baseType="variant">
      <vt:variant>
        <vt:lpstr>Fonts Used</vt:lpstr>
      </vt:variant>
      <vt:variant>
        <vt:i4>15</vt:i4>
      </vt:variant>
      <vt:variant>
        <vt:lpstr>Theme</vt:lpstr>
      </vt:variant>
      <vt:variant>
        <vt:i4>7</vt:i4>
      </vt:variant>
      <vt:variant>
        <vt:lpstr>Embedded OLE Servers</vt:lpstr>
      </vt:variant>
      <vt:variant>
        <vt:i4>1</vt:i4>
      </vt:variant>
      <vt:variant>
        <vt:lpstr>Slide Titles</vt:lpstr>
      </vt:variant>
      <vt:variant>
        <vt:i4>63</vt:i4>
      </vt:variant>
    </vt:vector>
  </HeadingPairs>
  <TitlesOfParts>
    <vt:vector size="86" baseType="lpstr">
      <vt:lpstr>ＭＳ Ｐゴシック</vt:lpstr>
      <vt:lpstr>ＭＳ Ｐゴシック</vt:lpstr>
      <vt:lpstr>Arial</vt:lpstr>
      <vt:lpstr>Arial Narrow</vt:lpstr>
      <vt:lpstr>Calibri</vt:lpstr>
      <vt:lpstr>Calibri Light</vt:lpstr>
      <vt:lpstr>Courier New</vt:lpstr>
      <vt:lpstr>Helvetica</vt:lpstr>
      <vt:lpstr>Helvetica Light</vt:lpstr>
      <vt:lpstr>Osaka</vt:lpstr>
      <vt:lpstr>Symbol</vt:lpstr>
      <vt:lpstr>Trebuchet MS</vt:lpstr>
      <vt:lpstr>Whitney Semibold</vt:lpstr>
      <vt:lpstr>Wingdings</vt:lpstr>
      <vt:lpstr>Wingdings 3</vt:lpstr>
      <vt:lpstr>Teal Segoe 4-3 template-template_April-17-2007</vt:lpstr>
      <vt:lpstr>White with Courier font for code slides</vt:lpstr>
      <vt:lpstr>Office Theme</vt:lpstr>
      <vt:lpstr>Default Design</vt:lpstr>
      <vt:lpstr>1_Default Design</vt:lpstr>
      <vt:lpstr>2_Default Design</vt:lpstr>
      <vt:lpstr>Facet</vt:lpstr>
      <vt:lpstr>Slide</vt:lpstr>
      <vt:lpstr>Opioids and Chronic Pain: Recognizing and Mitigating Risks</vt:lpstr>
      <vt:lpstr>Presenters</vt:lpstr>
      <vt:lpstr>Disclosures</vt:lpstr>
      <vt:lpstr>Introduction: Case Presentation</vt:lpstr>
      <vt:lpstr>Introduction: Case Presentation (Part 2)</vt:lpstr>
      <vt:lpstr>Introduction: Case Presentation (Part 3)</vt:lpstr>
      <vt:lpstr>Chronic Pain </vt:lpstr>
      <vt:lpstr>Opioids</vt:lpstr>
      <vt:lpstr>Opioids for Chronic Pain</vt:lpstr>
      <vt:lpstr>Chronic Pain Co-Occurrence </vt:lpstr>
      <vt:lpstr>Chronic Pain Has Many Drivers</vt:lpstr>
      <vt:lpstr>Opioid Efficacy in Chronic Pain</vt:lpstr>
      <vt:lpstr>Opioid Safety</vt:lpstr>
      <vt:lpstr>What is the Addiction Risk?</vt:lpstr>
      <vt:lpstr>What is the Overdose Risk?</vt:lpstr>
      <vt:lpstr>Opioid Sales, Deaths &amp; Addiction Treatment</vt:lpstr>
      <vt:lpstr>Overdose Risk and Dose</vt:lpstr>
      <vt:lpstr>Overdose Risks</vt:lpstr>
      <vt:lpstr>Issues Preventing Opioid Prescribing n=111</vt:lpstr>
      <vt:lpstr>Mu Receptor</vt:lpstr>
      <vt:lpstr>Tolerance</vt:lpstr>
      <vt:lpstr>Withdrawal</vt:lpstr>
      <vt:lpstr>Physical Dependence vs. Disordered Use</vt:lpstr>
      <vt:lpstr>Opioid Use Disorder</vt:lpstr>
      <vt:lpstr>Physical Dependence vs. Disordered Use (continued)</vt:lpstr>
      <vt:lpstr>Common Misconceptions</vt:lpstr>
      <vt:lpstr>Prescribing Strategies</vt:lpstr>
      <vt:lpstr>Is my patient addicted?</vt:lpstr>
      <vt:lpstr>Aberrant Medication Taking Behaviors The Spectrum of Severity</vt:lpstr>
      <vt:lpstr>Aberrant Medication Taking Behaviors Differential Diagnosis</vt:lpstr>
      <vt:lpstr>Non Opioid Rx Treatment for Pain</vt:lpstr>
      <vt:lpstr>Interventional Treatment for Pain</vt:lpstr>
      <vt:lpstr>Non Rx Treatment for Pain</vt:lpstr>
      <vt:lpstr>Biofeedback</vt:lpstr>
      <vt:lpstr>When Are Opioids Indicated?</vt:lpstr>
      <vt:lpstr>Key Principles</vt:lpstr>
      <vt:lpstr>Opioid Choice</vt:lpstr>
      <vt:lpstr>Assessing Benefit - Risk/Harm “Universal Precautions”  (has become “standard” of care)</vt:lpstr>
      <vt:lpstr>Assessing Benefit  PEG (Pain, Enjoyment, General activity) scale (0-10)</vt:lpstr>
      <vt:lpstr>Opioid Risk Assessment: SOAPP® - SF  Screener &amp; Opioid Assessment for Patients with Pain  Evaluate for relative risk for developing problems (e.g. aberrant medication taking behaviors) 86% sensitive, 67% specific</vt:lpstr>
      <vt:lpstr>Discussing Monitoring with Patients</vt:lpstr>
      <vt:lpstr>Monitoring Urine Drug Tests</vt:lpstr>
      <vt:lpstr>Urine Toxicology Monitoring in Patients on Opioids for Chronic Pain</vt:lpstr>
      <vt:lpstr>Monitoring Pill Counts</vt:lpstr>
      <vt:lpstr>Continuation of Opioids</vt:lpstr>
      <vt:lpstr>Exit Strategy Discussing Lack of Benefit</vt:lpstr>
      <vt:lpstr>Deterrence In Prescription Formulations</vt:lpstr>
      <vt:lpstr>www.opioidprescribing.com</vt:lpstr>
      <vt:lpstr>Other Approaches</vt:lpstr>
      <vt:lpstr>CURES 2.0 Mandatory Use Begins October 2, 2018</vt:lpstr>
      <vt:lpstr>CURES 2.0</vt:lpstr>
      <vt:lpstr>https://oag.ca.gov/cures </vt:lpstr>
      <vt:lpstr>https://cures.doj.ca.gov/registration/confirmEmailPnDRegistration.xhtml</vt:lpstr>
      <vt:lpstr>CURES continued</vt:lpstr>
      <vt:lpstr>https://cures.doj.ca.gov</vt:lpstr>
      <vt:lpstr>Dashboard</vt:lpstr>
      <vt:lpstr>Patient Activity</vt:lpstr>
      <vt:lpstr>Case Presentation</vt:lpstr>
      <vt:lpstr>Lack of Adequate Benefit</vt:lpstr>
      <vt:lpstr>Apparent Harm</vt:lpstr>
      <vt:lpstr>Case Presentation (Part 2)</vt:lpstr>
      <vt:lpstr>Take Home Points</vt:lpstr>
      <vt:lpstr>Questions / Feedback</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Drugs of Abuse</dc:title>
  <dc:creator>John</dc:creator>
  <cp:lastModifiedBy>Christian Frable (Contract)</cp:lastModifiedBy>
  <cp:revision>399</cp:revision>
  <cp:lastPrinted>2017-10-12T17:24:11Z</cp:lastPrinted>
  <dcterms:created xsi:type="dcterms:W3CDTF">2013-02-10T22:35:48Z</dcterms:created>
  <dcterms:modified xsi:type="dcterms:W3CDTF">2018-10-03T21:10:36Z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