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1.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2.xml" ContentType="application/vnd.openxmlformats-officedocument.presentationml.tags+xml"/>
  <Override PartName="/ppt/notesSlides/notesSlide9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4.xml" ContentType="application/vnd.openxmlformats-officedocument.presentationml.notesSlide+xml"/>
  <Override PartName="/ppt/tags/tag5.xml" ContentType="application/vnd.openxmlformats-officedocument.presentationml.tags+xml"/>
  <Override PartName="/ppt/notesSlides/notesSlide95.xml" ContentType="application/vnd.openxmlformats-officedocument.presentationml.notesSlide+xml"/>
  <Override PartName="/ppt/tags/tag6.xml" ContentType="application/vnd.openxmlformats-officedocument.presentationml.tags+xml"/>
  <Override PartName="/ppt/notesSlides/notesSlide9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9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9.xml" ContentType="application/vnd.openxmlformats-officedocument.presentationml.notesSlide+xml"/>
  <Override PartName="/ppt/tags/tag13.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8"/>
  </p:notesMasterIdLst>
  <p:handoutMasterIdLst>
    <p:handoutMasterId r:id="rId189"/>
  </p:handoutMasterIdLst>
  <p:sldIdLst>
    <p:sldId id="461" r:id="rId2"/>
    <p:sldId id="760" r:id="rId3"/>
    <p:sldId id="685" r:id="rId4"/>
    <p:sldId id="493" r:id="rId5"/>
    <p:sldId id="485" r:id="rId6"/>
    <p:sldId id="686" r:id="rId7"/>
    <p:sldId id="478" r:id="rId8"/>
    <p:sldId id="494" r:id="rId9"/>
    <p:sldId id="503" r:id="rId10"/>
    <p:sldId id="504" r:id="rId11"/>
    <p:sldId id="687" r:id="rId12"/>
    <p:sldId id="463" r:id="rId13"/>
    <p:sldId id="743" r:id="rId14"/>
    <p:sldId id="489" r:id="rId15"/>
    <p:sldId id="761" r:id="rId16"/>
    <p:sldId id="688" r:id="rId17"/>
    <p:sldId id="496" r:id="rId18"/>
    <p:sldId id="497" r:id="rId19"/>
    <p:sldId id="762" r:id="rId20"/>
    <p:sldId id="689" r:id="rId21"/>
    <p:sldId id="690" r:id="rId22"/>
    <p:sldId id="693" r:id="rId23"/>
    <p:sldId id="691" r:id="rId24"/>
    <p:sldId id="464" r:id="rId25"/>
    <p:sldId id="465" r:id="rId26"/>
    <p:sldId id="394" r:id="rId27"/>
    <p:sldId id="694" r:id="rId28"/>
    <p:sldId id="395" r:id="rId29"/>
    <p:sldId id="763" r:id="rId30"/>
    <p:sldId id="695" r:id="rId31"/>
    <p:sldId id="398" r:id="rId32"/>
    <p:sldId id="696" r:id="rId33"/>
    <p:sldId id="697" r:id="rId34"/>
    <p:sldId id="698" r:id="rId35"/>
    <p:sldId id="699" r:id="rId36"/>
    <p:sldId id="700" r:id="rId37"/>
    <p:sldId id="701" r:id="rId38"/>
    <p:sldId id="399" r:id="rId39"/>
    <p:sldId id="400" r:id="rId40"/>
    <p:sldId id="401" r:id="rId41"/>
    <p:sldId id="472" r:id="rId42"/>
    <p:sldId id="403" r:id="rId43"/>
    <p:sldId id="702" r:id="rId44"/>
    <p:sldId id="406" r:id="rId45"/>
    <p:sldId id="407" r:id="rId46"/>
    <p:sldId id="703" r:id="rId47"/>
    <p:sldId id="409" r:id="rId48"/>
    <p:sldId id="414" r:id="rId49"/>
    <p:sldId id="415" r:id="rId50"/>
    <p:sldId id="483" r:id="rId51"/>
    <p:sldId id="411" r:id="rId52"/>
    <p:sldId id="412" r:id="rId53"/>
    <p:sldId id="418" r:id="rId54"/>
    <p:sldId id="488" r:id="rId55"/>
    <p:sldId id="419" r:id="rId56"/>
    <p:sldId id="420" r:id="rId57"/>
    <p:sldId id="421" r:id="rId58"/>
    <p:sldId id="422" r:id="rId59"/>
    <p:sldId id="423" r:id="rId60"/>
    <p:sldId id="473" r:id="rId61"/>
    <p:sldId id="765" r:id="rId62"/>
    <p:sldId id="474" r:id="rId63"/>
    <p:sldId id="475" r:id="rId64"/>
    <p:sldId id="476" r:id="rId65"/>
    <p:sldId id="433" r:id="rId66"/>
    <p:sldId id="434" r:id="rId67"/>
    <p:sldId id="435" r:id="rId68"/>
    <p:sldId id="436" r:id="rId69"/>
    <p:sldId id="437" r:id="rId70"/>
    <p:sldId id="438" r:id="rId71"/>
    <p:sldId id="439" r:id="rId72"/>
    <p:sldId id="766" r:id="rId73"/>
    <p:sldId id="440" r:id="rId74"/>
    <p:sldId id="441" r:id="rId75"/>
    <p:sldId id="442" r:id="rId76"/>
    <p:sldId id="443" r:id="rId77"/>
    <p:sldId id="444" r:id="rId78"/>
    <p:sldId id="445" r:id="rId79"/>
    <p:sldId id="446" r:id="rId80"/>
    <p:sldId id="447" r:id="rId81"/>
    <p:sldId id="448" r:id="rId82"/>
    <p:sldId id="450" r:id="rId83"/>
    <p:sldId id="452" r:id="rId84"/>
    <p:sldId id="453" r:id="rId85"/>
    <p:sldId id="764" r:id="rId86"/>
    <p:sldId id="706" r:id="rId87"/>
    <p:sldId id="707" r:id="rId88"/>
    <p:sldId id="708" r:id="rId89"/>
    <p:sldId id="709" r:id="rId90"/>
    <p:sldId id="710" r:id="rId91"/>
    <p:sldId id="711" r:id="rId92"/>
    <p:sldId id="712" r:id="rId93"/>
    <p:sldId id="713" r:id="rId94"/>
    <p:sldId id="714" r:id="rId95"/>
    <p:sldId id="715" r:id="rId96"/>
    <p:sldId id="716" r:id="rId97"/>
    <p:sldId id="717" r:id="rId98"/>
    <p:sldId id="718" r:id="rId99"/>
    <p:sldId id="719" r:id="rId100"/>
    <p:sldId id="720" r:id="rId101"/>
    <p:sldId id="721" r:id="rId102"/>
    <p:sldId id="722" r:id="rId103"/>
    <p:sldId id="723" r:id="rId104"/>
    <p:sldId id="724" r:id="rId105"/>
    <p:sldId id="725" r:id="rId106"/>
    <p:sldId id="767" r:id="rId107"/>
    <p:sldId id="726" r:id="rId108"/>
    <p:sldId id="727" r:id="rId109"/>
    <p:sldId id="728" r:id="rId110"/>
    <p:sldId id="729" r:id="rId111"/>
    <p:sldId id="730" r:id="rId112"/>
    <p:sldId id="731" r:id="rId113"/>
    <p:sldId id="732" r:id="rId114"/>
    <p:sldId id="733" r:id="rId115"/>
    <p:sldId id="734" r:id="rId116"/>
    <p:sldId id="735" r:id="rId117"/>
    <p:sldId id="736" r:id="rId118"/>
    <p:sldId id="737" r:id="rId119"/>
    <p:sldId id="738" r:id="rId120"/>
    <p:sldId id="739" r:id="rId121"/>
    <p:sldId id="740" r:id="rId122"/>
    <p:sldId id="768" r:id="rId123"/>
    <p:sldId id="741" r:id="rId124"/>
    <p:sldId id="742" r:id="rId125"/>
    <p:sldId id="338" r:id="rId126"/>
    <p:sldId id="339" r:id="rId127"/>
    <p:sldId id="770" r:id="rId128"/>
    <p:sldId id="340" r:id="rId129"/>
    <p:sldId id="341" r:id="rId130"/>
    <p:sldId id="342" r:id="rId131"/>
    <p:sldId id="343" r:id="rId132"/>
    <p:sldId id="344" r:id="rId133"/>
    <p:sldId id="345" r:id="rId134"/>
    <p:sldId id="380" r:id="rId135"/>
    <p:sldId id="381" r:id="rId136"/>
    <p:sldId id="382" r:id="rId137"/>
    <p:sldId id="383" r:id="rId138"/>
    <p:sldId id="384" r:id="rId139"/>
    <p:sldId id="385" r:id="rId140"/>
    <p:sldId id="386" r:id="rId141"/>
    <p:sldId id="387" r:id="rId142"/>
    <p:sldId id="388" r:id="rId143"/>
    <p:sldId id="389" r:id="rId144"/>
    <p:sldId id="346" r:id="rId145"/>
    <p:sldId id="347" r:id="rId146"/>
    <p:sldId id="348" r:id="rId147"/>
    <p:sldId id="349" r:id="rId148"/>
    <p:sldId id="350" r:id="rId149"/>
    <p:sldId id="351" r:id="rId150"/>
    <p:sldId id="352" r:id="rId151"/>
    <p:sldId id="353" r:id="rId152"/>
    <p:sldId id="354" r:id="rId153"/>
    <p:sldId id="355" r:id="rId154"/>
    <p:sldId id="356" r:id="rId155"/>
    <p:sldId id="358" r:id="rId156"/>
    <p:sldId id="454" r:id="rId157"/>
    <p:sldId id="455" r:id="rId158"/>
    <p:sldId id="456" r:id="rId159"/>
    <p:sldId id="457" r:id="rId160"/>
    <p:sldId id="458" r:id="rId161"/>
    <p:sldId id="459" r:id="rId162"/>
    <p:sldId id="460" r:id="rId163"/>
    <p:sldId id="357" r:id="rId164"/>
    <p:sldId id="359" r:id="rId165"/>
    <p:sldId id="360" r:id="rId166"/>
    <p:sldId id="361" r:id="rId167"/>
    <p:sldId id="362" r:id="rId168"/>
    <p:sldId id="363" r:id="rId169"/>
    <p:sldId id="364" r:id="rId170"/>
    <p:sldId id="365" r:id="rId171"/>
    <p:sldId id="366" r:id="rId172"/>
    <p:sldId id="367" r:id="rId173"/>
    <p:sldId id="368" r:id="rId174"/>
    <p:sldId id="771" r:id="rId175"/>
    <p:sldId id="369" r:id="rId176"/>
    <p:sldId id="370" r:id="rId177"/>
    <p:sldId id="371" r:id="rId178"/>
    <p:sldId id="372" r:id="rId179"/>
    <p:sldId id="373" r:id="rId180"/>
    <p:sldId id="374" r:id="rId181"/>
    <p:sldId id="375" r:id="rId182"/>
    <p:sldId id="376" r:id="rId183"/>
    <p:sldId id="377" r:id="rId184"/>
    <p:sldId id="769" r:id="rId185"/>
    <p:sldId id="378" r:id="rId186"/>
    <p:sldId id="772" r:id="rId18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50D6E6C-F222-3143-AFD2-FCE99B10BF13}">
          <p14:sldIdLst>
            <p14:sldId id="461"/>
            <p14:sldId id="760"/>
            <p14:sldId id="685"/>
          </p14:sldIdLst>
        </p14:section>
        <p14:section name="Introductions" id="{A0969E9E-595F-6542-AEA3-9B88BE9BA5BD}">
          <p14:sldIdLst>
            <p14:sldId id="493"/>
            <p14:sldId id="485"/>
          </p14:sldIdLst>
        </p14:section>
        <p14:section name="Week's Agenda" id="{30EF2D21-0E06-A241-8FC4-5DB7E3BC8501}">
          <p14:sldIdLst>
            <p14:sldId id="686"/>
            <p14:sldId id="478"/>
            <p14:sldId id="494"/>
            <p14:sldId id="503"/>
            <p14:sldId id="504"/>
          </p14:sldIdLst>
        </p14:section>
        <p14:section name="ICRC" id="{606A9C7E-3F3E-1542-9B79-D18ACDEEAF2B}">
          <p14:sldIdLst>
            <p14:sldId id="687"/>
            <p14:sldId id="463"/>
            <p14:sldId id="743"/>
            <p14:sldId id="489"/>
            <p14:sldId id="761"/>
          </p14:sldIdLst>
        </p14:section>
        <p14:section name="TAP 21" id="{4B5F60F2-F83C-6441-956E-D7CE06C7C692}">
          <p14:sldIdLst>
            <p14:sldId id="688"/>
            <p14:sldId id="496"/>
            <p14:sldId id="497"/>
            <p14:sldId id="762"/>
          </p14:sldIdLst>
        </p14:section>
        <p14:section name="Addiction as a Brain Disease" id="{2662EA56-A33F-CB41-97D8-520BD033F361}">
          <p14:sldIdLst>
            <p14:sldId id="689"/>
            <p14:sldId id="690"/>
            <p14:sldId id="693"/>
            <p14:sldId id="691"/>
            <p14:sldId id="464"/>
            <p14:sldId id="465"/>
            <p14:sldId id="394"/>
            <p14:sldId id="694"/>
            <p14:sldId id="395"/>
          </p14:sldIdLst>
        </p14:section>
        <p14:section name="Sceince of Addiction" id="{3DA09E8D-4DB9-4D34-844C-EF71B6C14379}">
          <p14:sldIdLst>
            <p14:sldId id="763"/>
            <p14:sldId id="695"/>
            <p14:sldId id="398"/>
            <p14:sldId id="696"/>
            <p14:sldId id="697"/>
            <p14:sldId id="698"/>
            <p14:sldId id="699"/>
            <p14:sldId id="700"/>
            <p14:sldId id="701"/>
            <p14:sldId id="399"/>
            <p14:sldId id="400"/>
            <p14:sldId id="401"/>
            <p14:sldId id="472"/>
            <p14:sldId id="403"/>
            <p14:sldId id="702"/>
            <p14:sldId id="406"/>
            <p14:sldId id="407"/>
            <p14:sldId id="703"/>
            <p14:sldId id="409"/>
            <p14:sldId id="414"/>
            <p14:sldId id="415"/>
            <p14:sldId id="483"/>
            <p14:sldId id="411"/>
            <p14:sldId id="412"/>
            <p14:sldId id="418"/>
            <p14:sldId id="488"/>
            <p14:sldId id="419"/>
            <p14:sldId id="420"/>
            <p14:sldId id="421"/>
            <p14:sldId id="422"/>
            <p14:sldId id="423"/>
            <p14:sldId id="473"/>
            <p14:sldId id="765"/>
            <p14:sldId id="474"/>
            <p14:sldId id="475"/>
            <p14:sldId id="476"/>
            <p14:sldId id="433"/>
            <p14:sldId id="434"/>
            <p14:sldId id="435"/>
            <p14:sldId id="436"/>
            <p14:sldId id="437"/>
            <p14:sldId id="438"/>
            <p14:sldId id="439"/>
            <p14:sldId id="766"/>
            <p14:sldId id="440"/>
            <p14:sldId id="441"/>
            <p14:sldId id="442"/>
            <p14:sldId id="443"/>
            <p14:sldId id="444"/>
            <p14:sldId id="445"/>
            <p14:sldId id="446"/>
            <p14:sldId id="447"/>
            <p14:sldId id="448"/>
            <p14:sldId id="450"/>
            <p14:sldId id="452"/>
            <p14:sldId id="453"/>
          </p14:sldIdLst>
        </p14:section>
        <p14:section name="Psychoactive Drugs" id="{CC8F725D-894E-40FD-9C04-DDD3A53F38DA}">
          <p14:sldIdLst>
            <p14:sldId id="764"/>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67"/>
            <p14:sldId id="726"/>
            <p14:sldId id="727"/>
            <p14:sldId id="728"/>
            <p14:sldId id="729"/>
            <p14:sldId id="730"/>
            <p14:sldId id="731"/>
            <p14:sldId id="732"/>
            <p14:sldId id="733"/>
            <p14:sldId id="734"/>
            <p14:sldId id="735"/>
            <p14:sldId id="736"/>
            <p14:sldId id="737"/>
            <p14:sldId id="738"/>
            <p14:sldId id="739"/>
            <p14:sldId id="740"/>
            <p14:sldId id="768"/>
            <p14:sldId id="741"/>
            <p14:sldId id="742"/>
            <p14:sldId id="338"/>
            <p14:sldId id="339"/>
            <p14:sldId id="770"/>
            <p14:sldId id="340"/>
            <p14:sldId id="341"/>
            <p14:sldId id="342"/>
            <p14:sldId id="343"/>
            <p14:sldId id="344"/>
            <p14:sldId id="345"/>
            <p14:sldId id="380"/>
            <p14:sldId id="381"/>
            <p14:sldId id="382"/>
            <p14:sldId id="383"/>
            <p14:sldId id="384"/>
            <p14:sldId id="385"/>
            <p14:sldId id="386"/>
            <p14:sldId id="387"/>
            <p14:sldId id="388"/>
            <p14:sldId id="389"/>
            <p14:sldId id="346"/>
            <p14:sldId id="347"/>
            <p14:sldId id="348"/>
            <p14:sldId id="349"/>
            <p14:sldId id="350"/>
            <p14:sldId id="351"/>
            <p14:sldId id="352"/>
            <p14:sldId id="353"/>
            <p14:sldId id="354"/>
            <p14:sldId id="355"/>
            <p14:sldId id="356"/>
            <p14:sldId id="358"/>
            <p14:sldId id="454"/>
            <p14:sldId id="455"/>
            <p14:sldId id="456"/>
            <p14:sldId id="457"/>
            <p14:sldId id="458"/>
            <p14:sldId id="459"/>
            <p14:sldId id="460"/>
            <p14:sldId id="357"/>
            <p14:sldId id="359"/>
            <p14:sldId id="360"/>
            <p14:sldId id="361"/>
            <p14:sldId id="362"/>
            <p14:sldId id="363"/>
            <p14:sldId id="364"/>
            <p14:sldId id="365"/>
            <p14:sldId id="366"/>
            <p14:sldId id="367"/>
            <p14:sldId id="368"/>
            <p14:sldId id="771"/>
            <p14:sldId id="369"/>
            <p14:sldId id="370"/>
            <p14:sldId id="371"/>
            <p14:sldId id="372"/>
            <p14:sldId id="373"/>
            <p14:sldId id="374"/>
            <p14:sldId id="375"/>
            <p14:sldId id="376"/>
            <p14:sldId id="377"/>
            <p14:sldId id="769"/>
            <p14:sldId id="378"/>
            <p14:sldId id="77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2" autoAdjust="0"/>
    <p:restoredTop sz="78272" autoAdjust="0"/>
  </p:normalViewPr>
  <p:slideViewPr>
    <p:cSldViewPr>
      <p:cViewPr varScale="1">
        <p:scale>
          <a:sx n="90" d="100"/>
          <a:sy n="90" d="100"/>
        </p:scale>
        <p:origin x="2508"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D6833402-2D54-4E05-8CE6-4050DA928CC1}"/>
    <pc:docChg chg="modSld">
      <pc:chgData name="" userId="" providerId="" clId="Web-{D6833402-2D54-4E05-8CE6-4050DA928CC1}" dt="2018-08-09T02:06:00.864" v="13" actId="20577"/>
      <pc:docMkLst>
        <pc:docMk/>
      </pc:docMkLst>
      <pc:sldChg chg="modSp">
        <pc:chgData name="" userId="" providerId="" clId="Web-{D6833402-2D54-4E05-8CE6-4050DA928CC1}" dt="2018-08-09T02:06:00.864" v="13" actId="20577"/>
        <pc:sldMkLst>
          <pc:docMk/>
          <pc:sldMk cId="2040288270" sldId="461"/>
        </pc:sldMkLst>
        <pc:spChg chg="mod">
          <ac:chgData name="" userId="" providerId="" clId="Web-{D6833402-2D54-4E05-8CE6-4050DA928CC1}" dt="2018-08-09T02:06:00.864" v="13" actId="20577"/>
          <ac:spMkLst>
            <pc:docMk/>
            <pc:sldMk cId="2040288270" sldId="461"/>
            <ac:spMk id="201730"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DF89D5F-4AA9-4878-B119-DE9764785AB6}" type="datetimeFigureOut">
              <a:rPr lang="en-US" smtClean="0"/>
              <a:t>4/1/2020</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3109DB-2FE1-40D0-84B6-D79A527A33F2}" type="slidenum">
              <a:rPr lang="en-US" smtClean="0"/>
              <a:t>‹#›</a:t>
            </a:fld>
            <a:endParaRPr lang="en-US"/>
          </a:p>
        </p:txBody>
      </p:sp>
    </p:spTree>
    <p:extLst>
      <p:ext uri="{BB962C8B-B14F-4D97-AF65-F5344CB8AC3E}">
        <p14:creationId xmlns:p14="http://schemas.microsoft.com/office/powerpoint/2010/main" val="3631241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F4FD8F13-ABF8-4ED9-B75B-7F68854F2530}" type="datetimeFigureOut">
              <a:rPr lang="en-US" smtClean="0"/>
              <a:t>4/1/2020</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4ADE49C-AECB-4B8E-AB86-9FE486226B9C}" type="slidenum">
              <a:rPr lang="en-US" smtClean="0"/>
              <a:t>‹#›</a:t>
            </a:fld>
            <a:endParaRPr lang="en-US"/>
          </a:p>
        </p:txBody>
      </p:sp>
    </p:spTree>
    <p:extLst>
      <p:ext uri="{BB962C8B-B14F-4D97-AF65-F5344CB8AC3E}">
        <p14:creationId xmlns:p14="http://schemas.microsoft.com/office/powerpoint/2010/main" val="172068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ternationalcredentialing.org/resources/Candidate%20Guides/ADC_Candidate_Guid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hyperlink" Target="http://nap.edu/24625" TargetMode="Externa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www.drugabuse.gov/publications/teaching-packets/brain-actions-cocaine-opiates-marijuana/section-iii-introduction-to-drugs-abuse-cocaine-opia-11"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hyperlink" Target="https://www.youtube.com/watch?v=oeF6rFN9org"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nternationalcredentialing.org/resources/Candidate%20Guides/ADC_Candidate_Guide.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www.drugabuse.gov/sites/default/files/spice_1.pdf"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hyperlink" Target="https://www.drugabuse.gov/publications/drugfacts/synthetic-cathinones-bath-salts"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hyperlink" Target="https://www.drugabuse.gov/drugs-abuse/commonly-abused-drugs-charts" TargetMode="External"/><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www.drugabuse.gov/publications/drugfacts/methamphetamine" TargetMode="External"/><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www.drugabuse.gov/publications/drugfacts/methamphetamine" TargetMode="External"/><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www.drugabuse.gov/publications/drugfacts/methamphetamine" TargetMode="External"/><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www.drugabuse.gov/publications/drugfacts/cocaine"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3" Type="http://schemas.openxmlformats.org/officeDocument/2006/relationships/hyperlink" Target="https://www.drugabuse.gov/publications/drugfacts/cocaine" TargetMode="External"/><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3" Type="http://schemas.openxmlformats.org/officeDocument/2006/relationships/hyperlink" Target="https://www.drugabuse.gov/publications/drugfacts/cocaine"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s://www.drugabuse.gov/publications/drugfacts/cocaine"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3" Type="http://schemas.openxmlformats.org/officeDocument/2006/relationships/hyperlink" Target="https://www.drugabuse.gov/publications/drugfacts/prescription-stimulants" TargetMode="External"/><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s://www.drugabuse.gov/publications/drugfacts/prescription-stimulants" TargetMode="External"/><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3" Type="http://schemas.openxmlformats.org/officeDocument/2006/relationships/hyperlink" Target="https://www.drugabuse.gov/publications/drugfacts/prescription-stimulants" TargetMode="External"/><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3" Type="http://schemas.openxmlformats.org/officeDocument/2006/relationships/hyperlink" Target="https://www.drugabuse.gov/publications/drugfacts/methamphetamine" TargetMode="External"/><Relationship Id="rId2" Type="http://schemas.openxmlformats.org/officeDocument/2006/relationships/slide" Target="../slides/slide157.xml"/><Relationship Id="rId1" Type="http://schemas.openxmlformats.org/officeDocument/2006/relationships/notesMaster" Target="../notesMasters/notesMaster1.xml"/><Relationship Id="rId5" Type="http://schemas.openxmlformats.org/officeDocument/2006/relationships/hyperlink" Target="https://www.drugabuse.gov/publications/drugfacts/prescription-stimulants" TargetMode="External"/><Relationship Id="rId4" Type="http://schemas.openxmlformats.org/officeDocument/2006/relationships/hyperlink" Target="https://www.drugabuse.gov/publications/drugfacts/cocaine" TargetMode="External"/></Relationships>
</file>

<file path=ppt/notesSlides/_rels/notesSlide158.xml.rels><?xml version="1.0" encoding="UTF-8" standalone="yes"?>
<Relationships xmlns="http://schemas.openxmlformats.org/package/2006/relationships"><Relationship Id="rId3" Type="http://schemas.openxmlformats.org/officeDocument/2006/relationships/hyperlink" Target="https://www.drugabuse.gov/publications/drugfacts/prescription-stimulants" TargetMode="External"/><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3" Type="http://schemas.openxmlformats.org/officeDocument/2006/relationships/hyperlink" Target="https://www.drugabuse.gov/publications/drugfacts/prescription-stimulants" TargetMode="External"/><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www.drugabuse.gov/publications/drugfacts/prescription-stimulants" TargetMode="External"/><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hyperlink" Target="https://www.drugabuse.gov/publications/drugfacts/prescription-stimulants" TargetMode="External"/><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3" Type="http://schemas.openxmlformats.org/officeDocument/2006/relationships/hyperlink" Target="https://www.drugabuse.gov/publications/drugfacts/prescription-stimulants" TargetMode="External"/><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3" Type="http://schemas.openxmlformats.org/officeDocument/2006/relationships/hyperlink" Target="https://www.drugabuse.gov/publications/drugfacts/prescription-stimulants" TargetMode="External"/><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3" Type="http://schemas.openxmlformats.org/officeDocument/2006/relationships/hyperlink" Target="https://www.drugabuse.gov/publications/drugfacts/methamphetamine" TargetMode="External"/><Relationship Id="rId2" Type="http://schemas.openxmlformats.org/officeDocument/2006/relationships/slide" Target="../slides/slide164.xml"/><Relationship Id="rId1" Type="http://schemas.openxmlformats.org/officeDocument/2006/relationships/notesMaster" Target="../notesMasters/notesMaster1.xml"/><Relationship Id="rId5" Type="http://schemas.openxmlformats.org/officeDocument/2006/relationships/hyperlink" Target="https://www.drugabuse.gov/publications/drugfacts/prescription-stimulants" TargetMode="External"/><Relationship Id="rId4" Type="http://schemas.openxmlformats.org/officeDocument/2006/relationships/hyperlink" Target="https://www.drugabuse.gov/publications/drugfacts/cocaine" TargetMode="External"/></Relationships>
</file>

<file path=ppt/notesSlides/_rels/notesSlide165.xml.rels><?xml version="1.0" encoding="UTF-8" standalone="yes"?>
<Relationships xmlns="http://schemas.openxmlformats.org/package/2006/relationships"><Relationship Id="rId3" Type="http://schemas.openxmlformats.org/officeDocument/2006/relationships/hyperlink" Target="https://www.drugabuse.gov/publications/drugfacts/cigarettes-other-tobacco-products" TargetMode="External"/><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3" Type="http://schemas.openxmlformats.org/officeDocument/2006/relationships/hyperlink" Target="https://www.drugabuse.gov/publications/drugfacts/cigarettes-other-tobacco-products" TargetMode="External"/><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s://www.drugabuse.gov/publications/drugfacts/cigarettes-other-tobacco-products" TargetMode="External"/><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3" Type="http://schemas.openxmlformats.org/officeDocument/2006/relationships/hyperlink" Target="https://www.drugabuse.gov/publications/drugfacts/cigarettes-other-tobacco-products" TargetMode="External"/><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hyperlink" Target="https://www.drugabuse.gov/drugs-abuse/commonly-abused-drugs-charts#khat" TargetMode="External"/><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hyperlink" Target="https://www.drugabuse.gov/publications/drugfacts/hallucinogens" TargetMode="External"/><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3" Type="http://schemas.openxmlformats.org/officeDocument/2006/relationships/hyperlink" Target="https://www.drugabuse.gov/publications/drugfacts/hallucinogens" TargetMode="External"/><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hyperlink" Target="https://www.drugabuse.gov/publications/drugfacts/hallucinogens" TargetMode="External"/><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3" Type="http://schemas.openxmlformats.org/officeDocument/2006/relationships/hyperlink" Target="https://www.drugabuse.gov/publications/drugfacts/hallucinogens" TargetMode="External"/><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hyperlink" Target="https://www.drugabuse.gov/publications/drugfacts/hallucinogens" TargetMode="External"/><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3" Type="http://schemas.openxmlformats.org/officeDocument/2006/relationships/hyperlink" Target="https://www.drugabuse.gov/publications/drugfacts/hallucinogens" TargetMode="External"/><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3" Type="http://schemas.openxmlformats.org/officeDocument/2006/relationships/hyperlink" Target="https://www.drugabuse.gov/publications/drugfacts/inhalants" TargetMode="External"/><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afercommunity.net/wp-content/uploads/NIDA-Drugs_Brain_and_Behavior.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afercommunity.net/wp-content/uploads/NIDA-Drugs_Brain_and_Behavior.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drugabuse.gov/publications/teaching-packets/understanding-drug-abuse-addiction/section-i/3-brain-regions-their-function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exico.com/en/definition/neurotransmitte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T-duk-PiIXo"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duk-PiIXo"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archives.drugabuse.gov/news-events/nida-notes/2002/04/methamphetamine-abuse-linked-to-impaired-cognitive-motor-skills-despite-recovery-dopamin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youtube.com/watch?v=Y7HrbWkpX6o&amp;feature=emb_title"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drugabuse.gov/publications/drugs-brains-behavior-science-addiction/drug-misuse-addictio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drugabuse.gov/ScienceofAddiction"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nceta.flinders.edu.au/files/3012/5548/2429/EN199.pdf"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healthline.com/health/alcohol/effects-on-body#1"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notesMaster" Target="../notesMasters/notesMaster1.xml"/><Relationship Id="rId1" Type="http://schemas.openxmlformats.org/officeDocument/2006/relationships/tags" Target="../tags/tag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7C49B4-96A9-4EF7-9A69-E942AAEE2469}" type="slidenum">
              <a:rPr lang="en-US">
                <a:solidFill>
                  <a:prstClr val="black"/>
                </a:solidFill>
              </a:rPr>
              <a:pPr/>
              <a:t>1</a:t>
            </a:fld>
            <a:endParaRPr lang="en-US" dirty="0">
              <a:solidFill>
                <a:prstClr val="black"/>
              </a:solidFill>
            </a:endParaRPr>
          </a:p>
        </p:txBody>
      </p:sp>
      <p:sp>
        <p:nvSpPr>
          <p:cNvPr id="202754" name="Rectangle 2"/>
          <p:cNvSpPr>
            <a:spLocks noGrp="1" noRot="1" noChangeAspect="1" noChangeArrowheads="1" noTextEdit="1"/>
          </p:cNvSpPr>
          <p:nvPr>
            <p:ph type="sldImg"/>
          </p:nvPr>
        </p:nvSpPr>
        <p:spPr>
          <a:xfrm>
            <a:off x="1257300" y="720725"/>
            <a:ext cx="4800600" cy="3600450"/>
          </a:xfrm>
          <a:ln/>
        </p:spPr>
      </p:sp>
      <p:sp>
        <p:nvSpPr>
          <p:cNvPr id="202755" name="Rectangle 3"/>
          <p:cNvSpPr>
            <a:spLocks noGrp="1" noChangeArrowheads="1"/>
          </p:cNvSpPr>
          <p:nvPr>
            <p:ph type="body" idx="1"/>
          </p:nvPr>
        </p:nvSpPr>
        <p:spPr/>
        <p:txBody>
          <a:bodyPr/>
          <a:lstStyle/>
          <a:p>
            <a:r>
              <a:rPr lang="en-US" sz="1200" b="1" dirty="0" smtClean="0"/>
              <a:t>INSTRUCTIONS</a:t>
            </a:r>
            <a:endParaRPr lang="en-US" sz="1200" b="1" dirty="0"/>
          </a:p>
          <a:p>
            <a:pPr marL="181240" indent="-181240">
              <a:buFont typeface="Arial" panose="020B0604020202020204" pitchFamily="34" charset="0"/>
              <a:buChar char="•"/>
            </a:pPr>
            <a:r>
              <a:rPr lang="en-US" sz="1200" dirty="0"/>
              <a:t>Welcome</a:t>
            </a:r>
            <a:r>
              <a:rPr lang="en-US" sz="1200" baseline="0" dirty="0"/>
              <a:t> </a:t>
            </a:r>
            <a:r>
              <a:rPr lang="en-US" sz="1200" baseline="0" dirty="0" smtClean="0"/>
              <a:t>participants to the training </a:t>
            </a:r>
            <a:endParaRPr lang="en-US" sz="1200" baseline="0" dirty="0"/>
          </a:p>
          <a:p>
            <a:pPr marL="181240" indent="-181240" defTabSz="966612">
              <a:buFont typeface="Arial" panose="020B0604020202020204" pitchFamily="34" charset="0"/>
              <a:buChar char="•"/>
              <a:defRPr/>
            </a:pPr>
            <a:r>
              <a:rPr lang="en-US" sz="1200" baseline="0" dirty="0" smtClean="0"/>
              <a:t>Orient participants to the training room/facility and to the nearest bathroom</a:t>
            </a:r>
          </a:p>
          <a:p>
            <a:pPr marL="181240" indent="-181240">
              <a:buFont typeface="Arial" panose="020B0604020202020204" pitchFamily="34" charset="0"/>
              <a:buChar char="•"/>
            </a:pPr>
            <a:r>
              <a:rPr lang="en-US" sz="1200" baseline="0" dirty="0" smtClean="0"/>
              <a:t>Introduce all trainers </a:t>
            </a:r>
          </a:p>
          <a:p>
            <a:pPr marL="181240" indent="-181240">
              <a:buFont typeface="Arial" panose="020B0604020202020204" pitchFamily="34" charset="0"/>
              <a:buChar char="•"/>
            </a:pPr>
            <a:r>
              <a:rPr lang="en-US" sz="1200" dirty="0" smtClean="0"/>
              <a:t>Be prepared</a:t>
            </a:r>
            <a:r>
              <a:rPr lang="en-US" sz="1200" baseline="0" dirty="0" smtClean="0"/>
              <a:t> to project the Center for Substance Abuse Treatment (2006)  Technical Assistance Publication 21</a:t>
            </a:r>
          </a:p>
          <a:p>
            <a:pPr marL="181240" indent="-181240">
              <a:buFont typeface="Arial" panose="020B0604020202020204" pitchFamily="34" charset="0"/>
              <a:buChar char="•"/>
            </a:pPr>
            <a:r>
              <a:rPr lang="en-US" sz="1200" baseline="0" dirty="0" smtClean="0"/>
              <a:t>Briefly orient participants to the various handouts and resources they have received</a:t>
            </a:r>
          </a:p>
          <a:p>
            <a:endParaRPr lang="en-US" sz="1200" baseline="0" dirty="0" smtClean="0"/>
          </a:p>
          <a:p>
            <a:r>
              <a:rPr lang="en-US" sz="1200" b="1" baseline="0" dirty="0" smtClean="0"/>
              <a:t>RESOURCES</a:t>
            </a:r>
          </a:p>
          <a:p>
            <a:r>
              <a:rPr lang="en-US" sz="1200" baseline="0" dirty="0" smtClean="0"/>
              <a:t>All participants should receive the following: </a:t>
            </a:r>
          </a:p>
          <a:p>
            <a:pPr marL="181240" indent="-181240">
              <a:buFont typeface="Arial" panose="020B0604020202020204" pitchFamily="34" charset="0"/>
              <a:buChar char="•"/>
            </a:pPr>
            <a:r>
              <a:rPr lang="en-US" sz="1200" baseline="0" dirty="0" smtClean="0"/>
              <a:t>Flash drive or link to:</a:t>
            </a:r>
          </a:p>
          <a:p>
            <a:pPr marL="664546" lvl="1" indent="-181240">
              <a:buFont typeface="Arial" panose="020B0604020202020204" pitchFamily="34" charset="0"/>
              <a:buChar char="•"/>
            </a:pPr>
            <a:r>
              <a:rPr lang="en-US" sz="1200" baseline="0" dirty="0" smtClean="0"/>
              <a:t>PDF copies of all slide decks</a:t>
            </a:r>
          </a:p>
          <a:p>
            <a:pPr marL="664546" lvl="1" indent="-181240">
              <a:buFont typeface="Arial" panose="020B0604020202020204" pitchFamily="34" charset="0"/>
              <a:buChar char="•"/>
            </a:pPr>
            <a:r>
              <a:rPr lang="en-US" sz="1200" b="1" dirty="0"/>
              <a:t>CSAT Technical Assistance Publications</a:t>
            </a:r>
            <a:endParaRPr lang="en-US" sz="1200" dirty="0"/>
          </a:p>
          <a:p>
            <a:pPr marL="1147852" lvl="2" indent="-181240" defTabSz="966612">
              <a:buFont typeface="Arial" panose="020B0604020202020204" pitchFamily="34" charset="0"/>
              <a:buChar char="•"/>
              <a:defRPr/>
            </a:pPr>
            <a:r>
              <a:rPr lang="en-US" sz="1200" dirty="0"/>
              <a:t>Center for Substance Abuse Treatment. (2006). </a:t>
            </a:r>
            <a:r>
              <a:rPr lang="en-US" sz="1200" i="1" dirty="0"/>
              <a:t>Addiction </a:t>
            </a:r>
            <a:r>
              <a:rPr lang="en-US" sz="1200" i="1" dirty="0" smtClean="0"/>
              <a:t>Counseling Competencies</a:t>
            </a:r>
            <a:r>
              <a:rPr lang="en-US" sz="1200" i="1" dirty="0"/>
              <a:t>: </a:t>
            </a:r>
            <a:r>
              <a:rPr lang="en-US" sz="1200" i="1" dirty="0" smtClean="0"/>
              <a:t>The Knowledge</a:t>
            </a:r>
            <a:r>
              <a:rPr lang="en-US" sz="1200" i="1" dirty="0"/>
              <a:t>, </a:t>
            </a:r>
            <a:r>
              <a:rPr lang="en-US" sz="1200" i="1" dirty="0" smtClean="0"/>
              <a:t>Skills</a:t>
            </a:r>
            <a:r>
              <a:rPr lang="en-US" sz="1200" i="1" dirty="0"/>
              <a:t>, and </a:t>
            </a:r>
            <a:r>
              <a:rPr lang="en-US" sz="1200" i="1" dirty="0" smtClean="0"/>
              <a:t>Attitudes </a:t>
            </a:r>
            <a:r>
              <a:rPr lang="en-US" sz="1200" i="1" dirty="0"/>
              <a:t>of </a:t>
            </a:r>
            <a:r>
              <a:rPr lang="en-US" sz="1200" i="1" dirty="0" smtClean="0"/>
              <a:t>Professional Practice</a:t>
            </a:r>
            <a:r>
              <a:rPr lang="en-US" sz="1200" dirty="0"/>
              <a:t>. Technical Assistance Publication (TAP) Series 21 (HHS Publication No. (SMA) 15-4171). Rockville, MD: Substance Abuse and Mental Health Services Administration.</a:t>
            </a:r>
          </a:p>
          <a:p>
            <a:pPr marL="1147852" lvl="2" indent="-181240">
              <a:buFont typeface="Arial" panose="020B0604020202020204" pitchFamily="34" charset="0"/>
              <a:buChar char="•"/>
            </a:pPr>
            <a:r>
              <a:rPr lang="en-US" sz="1200" dirty="0"/>
              <a:t>Center for Substance Abuse Treatment. (2015). </a:t>
            </a:r>
            <a:r>
              <a:rPr lang="en-US" sz="1200" i="1" dirty="0"/>
              <a:t>Comprehensive </a:t>
            </a:r>
            <a:r>
              <a:rPr lang="en-US" sz="1200" i="1" dirty="0" smtClean="0"/>
              <a:t>Case Management </a:t>
            </a:r>
            <a:r>
              <a:rPr lang="en-US" sz="1200" i="1" dirty="0"/>
              <a:t>for </a:t>
            </a:r>
            <a:r>
              <a:rPr lang="en-US" sz="1200" i="1" dirty="0" smtClean="0"/>
              <a:t>Substance Abuse Treatment</a:t>
            </a:r>
            <a:r>
              <a:rPr lang="en-US" sz="1200" dirty="0"/>
              <a:t>. Technical Assistance Publication (TAP) Series 27 (HHS Publication No. (SMA) 15-4215). Rockville, MD: Substance Abuse and Mental Health Services Administration.</a:t>
            </a:r>
          </a:p>
          <a:p>
            <a:pPr marL="664546" lvl="1" indent="-181240">
              <a:buFont typeface="Arial" panose="020B0604020202020204" pitchFamily="34" charset="0"/>
              <a:buChar char="•"/>
            </a:pPr>
            <a:r>
              <a:rPr lang="en-US" sz="1200" b="1" dirty="0"/>
              <a:t>CSAT Treatment Improvement Protocol</a:t>
            </a:r>
            <a:endParaRPr lang="en-US" sz="1200" dirty="0"/>
          </a:p>
          <a:p>
            <a:pPr marL="1147852" lvl="2" indent="-181240">
              <a:buFont typeface="Arial" panose="020B0604020202020204" pitchFamily="34" charset="0"/>
              <a:buChar char="•"/>
            </a:pPr>
            <a:r>
              <a:rPr lang="en-US" sz="1200" dirty="0"/>
              <a:t>Center for Substance Abuse Treatment. (2015). </a:t>
            </a:r>
            <a:r>
              <a:rPr lang="en-US" sz="1200" i="1" dirty="0"/>
              <a:t>Addressing </a:t>
            </a:r>
            <a:r>
              <a:rPr lang="en-US" sz="1200" i="1" dirty="0" smtClean="0"/>
              <a:t>Suicidal Thoughts </a:t>
            </a:r>
            <a:r>
              <a:rPr lang="en-US" sz="1200" i="1" dirty="0"/>
              <a:t>and </a:t>
            </a:r>
            <a:r>
              <a:rPr lang="en-US" sz="1200" i="1" dirty="0" smtClean="0"/>
              <a:t>Behaviors </a:t>
            </a:r>
            <a:r>
              <a:rPr lang="en-US" sz="1200" i="1" dirty="0"/>
              <a:t>in </a:t>
            </a:r>
            <a:r>
              <a:rPr lang="en-US" sz="1200" i="1" dirty="0" smtClean="0"/>
              <a:t>Substance Abuse Treatment</a:t>
            </a:r>
            <a:r>
              <a:rPr lang="en-US" sz="1200" i="1" dirty="0"/>
              <a:t>. </a:t>
            </a:r>
            <a:r>
              <a:rPr lang="en-US" sz="1200" dirty="0"/>
              <a:t>Treatment Improvement Protocol (TIP) Series 50 (HHS Publication No. (SMA) 15-4318). Rockville, MD: Substance Abuse and Mental Health Services Administration.</a:t>
            </a:r>
          </a:p>
          <a:p>
            <a:pPr marL="1147852" lvl="2" indent="-181240">
              <a:buFont typeface="Arial" panose="020B0604020202020204" pitchFamily="34" charset="0"/>
              <a:buChar char="•"/>
            </a:pPr>
            <a:r>
              <a:rPr lang="en-US" sz="1200" dirty="0"/>
              <a:t>Center for Substance Abuse Treatment. (2015). S</a:t>
            </a:r>
            <a:r>
              <a:rPr lang="en-US" sz="1200" i="1" dirty="0"/>
              <a:t>ubstance </a:t>
            </a:r>
            <a:r>
              <a:rPr lang="en-US" sz="1200" i="1" dirty="0" smtClean="0"/>
              <a:t>Abuse Treatment </a:t>
            </a:r>
            <a:r>
              <a:rPr lang="en-US" sz="1200" i="1" dirty="0"/>
              <a:t>and </a:t>
            </a:r>
            <a:r>
              <a:rPr lang="en-US" sz="1200" i="1" dirty="0" smtClean="0"/>
              <a:t>Family Therapy</a:t>
            </a:r>
            <a:r>
              <a:rPr lang="en-US" sz="1200" dirty="0"/>
              <a:t>. Treatment Improvement Protocol (TIP) Series No. 39 (HHS Publication No. (SMA) 15-4219). Rockville, MD: Substance Abuse and Mental Health Services Administration. </a:t>
            </a:r>
          </a:p>
          <a:p>
            <a:pPr marL="1147852" lvl="2" indent="-181240">
              <a:buFont typeface="Arial" panose="020B0604020202020204" pitchFamily="34" charset="0"/>
              <a:buChar char="•"/>
            </a:pPr>
            <a:r>
              <a:rPr lang="en-US" sz="1200" dirty="0"/>
              <a:t>Substance Abuse Mental Health Services Administration. (2015). </a:t>
            </a:r>
            <a:r>
              <a:rPr lang="en-US" sz="1200" i="1" dirty="0"/>
              <a:t>Substance </a:t>
            </a:r>
            <a:r>
              <a:rPr lang="en-US" sz="1200" i="1" dirty="0" smtClean="0"/>
              <a:t>Abuse Treatment </a:t>
            </a:r>
            <a:r>
              <a:rPr lang="en-US" sz="1200" i="1" dirty="0"/>
              <a:t>for </a:t>
            </a:r>
            <a:r>
              <a:rPr lang="en-US" sz="1200" i="1" dirty="0" smtClean="0"/>
              <a:t>Persons </a:t>
            </a:r>
            <a:r>
              <a:rPr lang="en-US" sz="1200" i="1" dirty="0"/>
              <a:t>with </a:t>
            </a:r>
            <a:r>
              <a:rPr lang="en-US" sz="1200" i="1" dirty="0" smtClean="0"/>
              <a:t>Co-Occurring Disorder</a:t>
            </a:r>
            <a:r>
              <a:rPr lang="en-US" sz="1200" dirty="0" smtClean="0"/>
              <a:t>s</a:t>
            </a:r>
            <a:r>
              <a:rPr lang="en-US" sz="1200" dirty="0"/>
              <a:t>. Treatment Improvement Protocol (TIP) Series 42 (HHS Publication No. (SMA) 13-3992). Rockville, MD: Substance Abuse and Mental Health Services Administration</a:t>
            </a:r>
          </a:p>
          <a:p>
            <a:pPr marL="181240" indent="-181240">
              <a:buFont typeface="Arial" panose="020B0604020202020204" pitchFamily="34" charset="0"/>
              <a:buChar char="•"/>
            </a:pPr>
            <a:r>
              <a:rPr lang="en-US" sz="1200" baseline="0" dirty="0" smtClean="0"/>
              <a:t>Paper copies of the following:  </a:t>
            </a:r>
          </a:p>
          <a:p>
            <a:pPr marL="664546" lvl="1" indent="-181240" defTabSz="966612">
              <a:buFont typeface="Arial" panose="020B0604020202020204" pitchFamily="34" charset="0"/>
              <a:buChar char="•"/>
              <a:defRPr/>
            </a:pPr>
            <a:r>
              <a:rPr lang="en-US" sz="1200" baseline="0" dirty="0" smtClean="0"/>
              <a:t>Candidate Guide for the International Certification and Reciprocity Consortium (IC&amp;RC) Alcohol and Drug Counselor (ADC) Examination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181240" indent="-181240">
              <a:buFont typeface="Arial" panose="020B0604020202020204" pitchFamily="34" charset="0"/>
              <a:buChar char="•"/>
            </a:pPr>
            <a:r>
              <a:rPr lang="en-US" baseline="0" dirty="0" smtClean="0"/>
              <a:t>Orient participants to the agenda for day 5. </a:t>
            </a:r>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10</a:t>
            </a:fld>
            <a:endParaRPr lang="en-US"/>
          </a:p>
        </p:txBody>
      </p:sp>
    </p:spTree>
    <p:extLst>
      <p:ext uri="{BB962C8B-B14F-4D97-AF65-F5344CB8AC3E}">
        <p14:creationId xmlns:p14="http://schemas.microsoft.com/office/powerpoint/2010/main" val="28304291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defTabSz="966612">
              <a:buFont typeface="Arial" panose="020B0604020202020204" pitchFamily="34" charset="0"/>
              <a:buChar char="•"/>
            </a:pPr>
            <a:r>
              <a:rPr lang="en-GB" b="1" baseline="0" dirty="0" smtClean="0"/>
              <a:t>[ASK PARTICIPANTS]</a:t>
            </a:r>
            <a:r>
              <a:rPr lang="en-GB" b="0" baseline="0" dirty="0" smtClean="0"/>
              <a:t> What are some </a:t>
            </a:r>
            <a:r>
              <a:rPr lang="en-GB" dirty="0" smtClean="0"/>
              <a:t>examples of withdrawal symptoms? </a:t>
            </a:r>
          </a:p>
          <a:p>
            <a:pPr marL="181240" indent="-181240">
              <a:buFont typeface="Arial" panose="020B0604020202020204" pitchFamily="34" charset="0"/>
              <a:buChar char="•"/>
            </a:pPr>
            <a:r>
              <a:rPr lang="en-US" b="1" dirty="0" smtClean="0"/>
              <a:t>[READ</a:t>
            </a:r>
            <a:r>
              <a:rPr lang="en-US" b="1" baseline="0" dirty="0" smtClean="0"/>
              <a:t> THE BULLETED LIST ON THE SLIDE]</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100</a:t>
            </a:fld>
            <a:endParaRPr lang="en-US"/>
          </a:p>
        </p:txBody>
      </p:sp>
    </p:spTree>
    <p:extLst>
      <p:ext uri="{BB962C8B-B14F-4D97-AF65-F5344CB8AC3E}">
        <p14:creationId xmlns:p14="http://schemas.microsoft.com/office/powerpoint/2010/main" val="21440880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B1FC7F-EEA3-4818-BF25-55454A96A6F2}" type="slidenum">
              <a:rPr lang="en-US">
                <a:solidFill>
                  <a:prstClr val="black"/>
                </a:solidFill>
              </a:rPr>
              <a:pPr/>
              <a:t>101</a:t>
            </a:fld>
            <a:endParaRPr lang="en-US" dirty="0">
              <a:solidFill>
                <a:prstClr val="black"/>
              </a:solidFill>
            </a:endParaRPr>
          </a:p>
        </p:txBody>
      </p:sp>
      <p:sp>
        <p:nvSpPr>
          <p:cNvPr id="523266" name="Rectangle 2"/>
          <p:cNvSpPr>
            <a:spLocks noGrp="1" noRot="1" noChangeAspect="1" noChangeArrowheads="1" noTextEdit="1"/>
          </p:cNvSpPr>
          <p:nvPr>
            <p:ph type="sldImg"/>
          </p:nvPr>
        </p:nvSpPr>
        <p:spPr>
          <a:xfrm>
            <a:off x="1257300" y="720725"/>
            <a:ext cx="4800600" cy="3600450"/>
          </a:xfrm>
          <a:ln/>
        </p:spPr>
      </p:sp>
      <p:sp>
        <p:nvSpPr>
          <p:cNvPr id="523267" name="Rectangle 3"/>
          <p:cNvSpPr>
            <a:spLocks noGrp="1" noChangeArrowheads="1"/>
          </p:cNvSpPr>
          <p:nvPr>
            <p:ph type="body" idx="1"/>
          </p:nvPr>
        </p:nvSpPr>
        <p:spPr/>
        <p:txBody>
          <a:bodyPr/>
          <a:lstStyle/>
          <a:p>
            <a:r>
              <a:rPr lang="en-GB" b="1" dirty="0" smtClean="0"/>
              <a:t>INSTRUCTIONS</a:t>
            </a:r>
            <a:r>
              <a:rPr lang="en-GB" b="1" baseline="0" dirty="0" smtClean="0"/>
              <a:t> </a:t>
            </a:r>
          </a:p>
          <a:p>
            <a:pPr marL="181240" indent="-181240">
              <a:buFont typeface="Arial" panose="020B0604020202020204" pitchFamily="34" charset="0"/>
              <a:buChar char="•"/>
            </a:pPr>
            <a:r>
              <a:rPr lang="en-GB" b="1" baseline="0" dirty="0" smtClean="0"/>
              <a:t>[READ THE SLIDE]</a:t>
            </a:r>
          </a:p>
        </p:txBody>
      </p:sp>
    </p:spTree>
    <p:extLst>
      <p:ext uri="{BB962C8B-B14F-4D97-AF65-F5344CB8AC3E}">
        <p14:creationId xmlns:p14="http://schemas.microsoft.com/office/powerpoint/2010/main" val="3371028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5ED14-B73F-482B-A087-107A74886300}" type="slidenum">
              <a:rPr lang="en-US">
                <a:solidFill>
                  <a:prstClr val="black"/>
                </a:solidFill>
              </a:rPr>
              <a:pPr/>
              <a:t>102</a:t>
            </a:fld>
            <a:endParaRPr lang="en-US" dirty="0">
              <a:solidFill>
                <a:prstClr val="black"/>
              </a:solidFill>
            </a:endParaRPr>
          </a:p>
        </p:txBody>
      </p:sp>
      <p:sp>
        <p:nvSpPr>
          <p:cNvPr id="530434" name="Rectangle 2"/>
          <p:cNvSpPr>
            <a:spLocks noGrp="1" noRot="1" noChangeAspect="1" noChangeArrowheads="1" noTextEdit="1"/>
          </p:cNvSpPr>
          <p:nvPr>
            <p:ph type="sldImg"/>
          </p:nvPr>
        </p:nvSpPr>
        <p:spPr>
          <a:xfrm>
            <a:off x="1257300" y="720725"/>
            <a:ext cx="4800600" cy="3600450"/>
          </a:xfrm>
          <a:ln/>
        </p:spPr>
      </p:sp>
      <p:sp>
        <p:nvSpPr>
          <p:cNvPr id="530435" name="Rectangle 3"/>
          <p:cNvSpPr>
            <a:spLocks noGrp="1" noChangeArrowheads="1"/>
          </p:cNvSpPr>
          <p:nvPr>
            <p:ph type="body" idx="1"/>
          </p:nvPr>
        </p:nvSpPr>
        <p:spPr/>
        <p:txBody>
          <a:bodyPr/>
          <a:lstStyle/>
          <a:p>
            <a:pPr marL="239345" indent="-239345"/>
            <a:r>
              <a:rPr lang="en-GB" b="1" dirty="0" smtClean="0"/>
              <a:t>INSTRUCTIONS</a:t>
            </a:r>
            <a:endParaRPr lang="en-GB" b="1" dirty="0"/>
          </a:p>
          <a:p>
            <a:pPr marL="239345" indent="-239345">
              <a:buFont typeface="Arial" panose="020B0604020202020204" pitchFamily="34" charset="0"/>
              <a:buChar char="•"/>
            </a:pPr>
            <a:r>
              <a:rPr lang="en-GB" dirty="0" smtClean="0"/>
              <a:t>Point </a:t>
            </a:r>
            <a:r>
              <a:rPr lang="en-GB" dirty="0"/>
              <a:t>to the different pictures showing the </a:t>
            </a:r>
            <a:r>
              <a:rPr lang="en-GB" dirty="0" smtClean="0"/>
              <a:t>various </a:t>
            </a:r>
            <a:r>
              <a:rPr lang="en-GB" dirty="0"/>
              <a:t>forms of opioids, including prescription drugs. </a:t>
            </a:r>
          </a:p>
          <a:p>
            <a:pPr marL="239345" indent="-239345"/>
            <a:endParaRPr lang="en-GB" dirty="0" smtClean="0"/>
          </a:p>
          <a:p>
            <a:pPr marL="239345" indent="-239345"/>
            <a:r>
              <a:rPr lang="en-GB" b="1" dirty="0" smtClean="0"/>
              <a:t>IMAGE CREDITS</a:t>
            </a:r>
          </a:p>
          <a:p>
            <a:pPr marL="239345" indent="-239345"/>
            <a:r>
              <a:rPr lang="en-GB" dirty="0" smtClean="0"/>
              <a:t>Abbot Laboratories</a:t>
            </a:r>
            <a:r>
              <a:rPr lang="en-GB" baseline="0" dirty="0" smtClean="0"/>
              <a:t> website.</a:t>
            </a:r>
            <a:endParaRPr lang="en-GB" dirty="0"/>
          </a:p>
        </p:txBody>
      </p:sp>
    </p:spTree>
    <p:extLst>
      <p:ext uri="{BB962C8B-B14F-4D97-AF65-F5344CB8AC3E}">
        <p14:creationId xmlns:p14="http://schemas.microsoft.com/office/powerpoint/2010/main" val="31571832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ACCD25-7733-4C8E-8202-50116077BC53}" type="slidenum">
              <a:rPr lang="en-US">
                <a:solidFill>
                  <a:prstClr val="black"/>
                </a:solidFill>
              </a:rPr>
              <a:pPr/>
              <a:t>103</a:t>
            </a:fld>
            <a:endParaRPr lang="en-US">
              <a:solidFill>
                <a:prstClr val="black"/>
              </a:solidFill>
            </a:endParaRPr>
          </a:p>
        </p:txBody>
      </p:sp>
      <p:sp>
        <p:nvSpPr>
          <p:cNvPr id="340994" name="Rectangle 2"/>
          <p:cNvSpPr>
            <a:spLocks noGrp="1" noRot="1" noChangeAspect="1" noChangeArrowheads="1" noTextEdit="1"/>
          </p:cNvSpPr>
          <p:nvPr>
            <p:ph type="sldImg"/>
          </p:nvPr>
        </p:nvSpPr>
        <p:spPr>
          <a:xfrm>
            <a:off x="1257300" y="720725"/>
            <a:ext cx="4802188" cy="3600450"/>
          </a:xfrm>
          <a:ln/>
        </p:spPr>
      </p:sp>
      <p:sp>
        <p:nvSpPr>
          <p:cNvPr id="340995" name="Rectangle 3"/>
          <p:cNvSpPr>
            <a:spLocks noGrp="1" noChangeArrowheads="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dirty="0" smtClean="0"/>
              <a:t>Heroin</a:t>
            </a:r>
            <a:r>
              <a:rPr lang="en-US" baseline="0" dirty="0" smtClean="0"/>
              <a:t> is a </a:t>
            </a:r>
            <a:r>
              <a:rPr lang="en-US" dirty="0" smtClean="0"/>
              <a:t>semisynthetic </a:t>
            </a:r>
            <a:r>
              <a:rPr lang="en-US" dirty="0"/>
              <a:t>derived from </a:t>
            </a:r>
            <a:r>
              <a:rPr lang="en-US" dirty="0" smtClean="0"/>
              <a:t>morphine</a:t>
            </a:r>
            <a:r>
              <a:rPr lang="en-US" baseline="0" dirty="0" smtClean="0"/>
              <a:t>. </a:t>
            </a:r>
            <a:r>
              <a:rPr lang="en-US" dirty="0" smtClean="0"/>
              <a:t>Semisynthetic</a:t>
            </a:r>
            <a:r>
              <a:rPr lang="en-US" baseline="0" dirty="0"/>
              <a:t> </a:t>
            </a:r>
            <a:r>
              <a:rPr lang="en-US" baseline="0" dirty="0" smtClean="0"/>
              <a:t>is</a:t>
            </a:r>
            <a:r>
              <a:rPr lang="en-US" dirty="0" smtClean="0"/>
              <a:t> </a:t>
            </a:r>
            <a:r>
              <a:rPr lang="en-US" dirty="0"/>
              <a:t>derived by altering chemicals contained in </a:t>
            </a:r>
            <a:r>
              <a:rPr lang="en-US" dirty="0" smtClean="0"/>
              <a:t>opium.</a:t>
            </a:r>
            <a:r>
              <a:rPr lang="en-US" baseline="0" dirty="0" smtClean="0"/>
              <a:t>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IMAGE CREDIT</a:t>
            </a:r>
          </a:p>
          <a:p>
            <a:pPr marL="0" indent="0">
              <a:buFont typeface="Arial" panose="020B0604020202020204" pitchFamily="34" charset="0"/>
              <a:buNone/>
            </a:pPr>
            <a:r>
              <a:rPr lang="en-US" baseline="0" dirty="0" smtClean="0"/>
              <a:t>Purchased image, Adobe Stock, 2020.</a:t>
            </a:r>
            <a:endParaRPr lang="en-US" b="1" i="1" dirty="0"/>
          </a:p>
        </p:txBody>
      </p:sp>
    </p:spTree>
    <p:extLst>
      <p:ext uri="{BB962C8B-B14F-4D97-AF65-F5344CB8AC3E}">
        <p14:creationId xmlns:p14="http://schemas.microsoft.com/office/powerpoint/2010/main" val="22475262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a:p>
            <a:endParaRPr lang="en-US" b="1" dirty="0" smtClean="0"/>
          </a:p>
          <a:p>
            <a:pPr marL="181240" indent="-18124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104</a:t>
            </a:fld>
            <a:endParaRPr lang="en-US"/>
          </a:p>
        </p:txBody>
      </p:sp>
    </p:spTree>
    <p:extLst>
      <p:ext uri="{BB962C8B-B14F-4D97-AF65-F5344CB8AC3E}">
        <p14:creationId xmlns:p14="http://schemas.microsoft.com/office/powerpoint/2010/main" val="22289003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1DA891-344F-483F-9D36-0B8946C04DF8}" type="slidenum">
              <a:rPr lang="en-US">
                <a:solidFill>
                  <a:prstClr val="black"/>
                </a:solidFill>
              </a:rPr>
              <a:pPr/>
              <a:t>105</a:t>
            </a:fld>
            <a:endParaRPr lang="en-US">
              <a:solidFill>
                <a:prstClr val="black"/>
              </a:solidFill>
            </a:endParaRPr>
          </a:p>
        </p:txBody>
      </p:sp>
      <p:sp>
        <p:nvSpPr>
          <p:cNvPr id="378882" name="Rectangle 2"/>
          <p:cNvSpPr>
            <a:spLocks noGrp="1" noRot="1" noChangeAspect="1" noChangeArrowheads="1" noTextEdit="1"/>
          </p:cNvSpPr>
          <p:nvPr>
            <p:ph type="sldImg"/>
          </p:nvPr>
        </p:nvSpPr>
        <p:spPr>
          <a:xfrm>
            <a:off x="1257300" y="720725"/>
            <a:ext cx="4802188" cy="3600450"/>
          </a:xfrm>
          <a:ln/>
        </p:spPr>
      </p:sp>
      <p:sp>
        <p:nvSpPr>
          <p:cNvPr id="378883" name="Rectangle 3"/>
          <p:cNvSpPr>
            <a:spLocks noGrp="1" noChangeArrowheads="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791579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1DA891-344F-483F-9D36-0B8946C04DF8}" type="slidenum">
              <a:rPr lang="en-US">
                <a:solidFill>
                  <a:prstClr val="black"/>
                </a:solidFill>
              </a:rPr>
              <a:pPr/>
              <a:t>106</a:t>
            </a:fld>
            <a:endParaRPr lang="en-US">
              <a:solidFill>
                <a:prstClr val="black"/>
              </a:solidFill>
            </a:endParaRPr>
          </a:p>
        </p:txBody>
      </p:sp>
      <p:sp>
        <p:nvSpPr>
          <p:cNvPr id="378882" name="Rectangle 2"/>
          <p:cNvSpPr>
            <a:spLocks noGrp="1" noRot="1" noChangeAspect="1" noChangeArrowheads="1" noTextEdit="1"/>
          </p:cNvSpPr>
          <p:nvPr>
            <p:ph type="sldImg"/>
          </p:nvPr>
        </p:nvSpPr>
        <p:spPr>
          <a:xfrm>
            <a:off x="1257300" y="720725"/>
            <a:ext cx="4802188" cy="3600450"/>
          </a:xfrm>
          <a:ln/>
        </p:spPr>
      </p:sp>
      <p:sp>
        <p:nvSpPr>
          <p:cNvPr id="378883" name="Rectangle 3"/>
          <p:cNvSpPr>
            <a:spLocks noGrp="1" noChangeArrowheads="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893127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ADE49C-AECB-4B8E-AB86-9FE486226B9C}" type="slidenum">
              <a:rPr lang="en-US" smtClean="0"/>
              <a:t>107</a:t>
            </a:fld>
            <a:endParaRPr lang="en-US"/>
          </a:p>
        </p:txBody>
      </p:sp>
    </p:spTree>
    <p:extLst>
      <p:ext uri="{BB962C8B-B14F-4D97-AF65-F5344CB8AC3E}">
        <p14:creationId xmlns:p14="http://schemas.microsoft.com/office/powerpoint/2010/main" val="33069626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kern="1200" dirty="0" smtClean="0">
                <a:solidFill>
                  <a:schemeClr val="tx1"/>
                </a:solidFill>
                <a:effectLst/>
                <a:latin typeface="+mn-lt"/>
                <a:ea typeface="+mn-ea"/>
                <a:cs typeface="+mn-cs"/>
              </a:rPr>
              <a:t>IMAGE</a:t>
            </a:r>
            <a:r>
              <a:rPr lang="en-US" sz="1200" b="1" i="0" u="none" kern="1200" baseline="0" dirty="0" smtClean="0">
                <a:solidFill>
                  <a:schemeClr val="tx1"/>
                </a:solidFill>
                <a:effectLst/>
                <a:latin typeface="+mn-lt"/>
                <a:ea typeface="+mn-ea"/>
                <a:cs typeface="+mn-cs"/>
              </a:rPr>
              <a:t> CREDITS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kern="1200" dirty="0" smtClean="0">
                <a:solidFill>
                  <a:schemeClr val="tx1"/>
                </a:solidFill>
                <a:effectLst/>
                <a:latin typeface="+mn-lt"/>
                <a:ea typeface="+mn-ea"/>
                <a:cs typeface="+mn-cs"/>
              </a:rPr>
              <a:t>NIDA</a:t>
            </a:r>
            <a:r>
              <a:rPr lang="en-US" sz="1200" b="0" i="0" u="none" kern="1200" baseline="0" dirty="0" smtClean="0">
                <a:solidFill>
                  <a:schemeClr val="tx1"/>
                </a:solidFill>
                <a:effectLst/>
                <a:latin typeface="+mn-lt"/>
                <a:ea typeface="+mn-ea"/>
                <a:cs typeface="+mn-cs"/>
              </a:rPr>
              <a:t> website.</a:t>
            </a:r>
            <a:endParaRPr lang="en-US" sz="1200" b="0" i="0" u="none" kern="1200" dirty="0" smtClean="0">
              <a:solidFill>
                <a:schemeClr val="tx1"/>
              </a:solidFill>
              <a:effectLst/>
              <a:latin typeface="+mn-lt"/>
              <a:ea typeface="+mn-ea"/>
              <a:cs typeface="+mn-cs"/>
            </a:endParaRPr>
          </a:p>
          <a:p>
            <a:pPr marL="181240" indent="-181240" defTabSz="966612">
              <a:buFont typeface="Arial" panose="020B0604020202020204" pitchFamily="34" charset="0"/>
              <a:buChar char="•"/>
              <a:defRPr/>
            </a:pPr>
            <a:endParaRPr lang="en-US" b="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108</a:t>
            </a:fld>
            <a:endParaRPr lang="en-US"/>
          </a:p>
        </p:txBody>
      </p:sp>
    </p:spTree>
    <p:extLst>
      <p:ext uri="{BB962C8B-B14F-4D97-AF65-F5344CB8AC3E}">
        <p14:creationId xmlns:p14="http://schemas.microsoft.com/office/powerpoint/2010/main" val="26446619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ADE49C-AECB-4B8E-AB86-9FE486226B9C}" type="slidenum">
              <a:rPr lang="en-US" smtClean="0"/>
              <a:t>109</a:t>
            </a:fld>
            <a:endParaRPr lang="en-US"/>
          </a:p>
        </p:txBody>
      </p:sp>
    </p:spTree>
    <p:extLst>
      <p:ext uri="{BB962C8B-B14F-4D97-AF65-F5344CB8AC3E}">
        <p14:creationId xmlns:p14="http://schemas.microsoft.com/office/powerpoint/2010/main" val="313729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r>
              <a:rPr lang="en-US" b="1" baseline="0" dirty="0" smtClean="0"/>
              <a:t> </a:t>
            </a:r>
          </a:p>
          <a:p>
            <a:pPr marL="181240" indent="-181240">
              <a:buFont typeface="Arial" panose="020B0604020202020204" pitchFamily="34" charset="0"/>
              <a:buChar char="•"/>
            </a:pPr>
            <a:r>
              <a:rPr lang="en-US" b="1" baseline="0" dirty="0" smtClean="0"/>
              <a:t>[ASK PARTICIPANTS] </a:t>
            </a:r>
            <a:r>
              <a:rPr lang="en-US" b="0" baseline="0" dirty="0" smtClean="0"/>
              <a:t>What questions do you have regarding this week’s agenda?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[ASK PARTICIPANTS] </a:t>
            </a:r>
            <a:r>
              <a:rPr lang="en-US" baseline="0" dirty="0" smtClean="0"/>
              <a:t>What is missing in today’s agenda that you were hoping to get? </a:t>
            </a:r>
          </a:p>
          <a:p>
            <a:pPr marL="181240" indent="-181240">
              <a:buFont typeface="Arial" panose="020B0604020202020204" pitchFamily="34" charset="0"/>
              <a:buChar char="•"/>
            </a:pPr>
            <a:endParaRPr lang="en-US" b="0" baseline="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11</a:t>
            </a:fld>
            <a:endParaRPr lang="en-US"/>
          </a:p>
        </p:txBody>
      </p:sp>
    </p:spTree>
    <p:extLst>
      <p:ext uri="{BB962C8B-B14F-4D97-AF65-F5344CB8AC3E}">
        <p14:creationId xmlns:p14="http://schemas.microsoft.com/office/powerpoint/2010/main" val="17524216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ADE49C-AECB-4B8E-AB86-9FE486226B9C}" type="slidenum">
              <a:rPr lang="en-US" smtClean="0"/>
              <a:t>110</a:t>
            </a:fld>
            <a:endParaRPr lang="en-US"/>
          </a:p>
        </p:txBody>
      </p:sp>
    </p:spTree>
    <p:extLst>
      <p:ext uri="{BB962C8B-B14F-4D97-AF65-F5344CB8AC3E}">
        <p14:creationId xmlns:p14="http://schemas.microsoft.com/office/powerpoint/2010/main" val="34387906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1948C-9332-4657-AF14-2EDA953BADC7}" type="slidenum">
              <a:rPr lang="en-US">
                <a:solidFill>
                  <a:prstClr val="black"/>
                </a:solidFill>
              </a:rPr>
              <a:pPr/>
              <a:t>111</a:t>
            </a:fld>
            <a:endParaRPr lang="en-US" dirty="0">
              <a:solidFill>
                <a:prstClr val="black"/>
              </a:solidFill>
            </a:endParaRPr>
          </a:p>
        </p:txBody>
      </p:sp>
      <p:sp>
        <p:nvSpPr>
          <p:cNvPr id="367618" name="Rectangle 2"/>
          <p:cNvSpPr>
            <a:spLocks noGrp="1" noRot="1" noChangeAspect="1" noChangeArrowheads="1" noTextEdit="1"/>
          </p:cNvSpPr>
          <p:nvPr>
            <p:ph type="sldImg"/>
          </p:nvPr>
        </p:nvSpPr>
        <p:spPr>
          <a:xfrm>
            <a:off x="1211263" y="709613"/>
            <a:ext cx="4835525" cy="3625850"/>
          </a:xfrm>
          <a:ln/>
        </p:spPr>
      </p:sp>
      <p:sp>
        <p:nvSpPr>
          <p:cNvPr id="367619" name="Rectangle 3"/>
          <p:cNvSpPr>
            <a:spLocks noGrp="1" noChangeArrowheads="1"/>
          </p:cNvSpPr>
          <p:nvPr>
            <p:ph type="body" idx="1"/>
          </p:nvPr>
        </p:nvSpPr>
        <p:spPr>
          <a:xfrm>
            <a:off x="959128" y="4572703"/>
            <a:ext cx="5345595" cy="4333328"/>
          </a:xfrm>
          <a:noFill/>
          <a:ln/>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2485050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ADE49C-AECB-4B8E-AB86-9FE486226B9C}" type="slidenum">
              <a:rPr lang="en-US" smtClean="0"/>
              <a:t>112</a:t>
            </a:fld>
            <a:endParaRPr lang="en-US"/>
          </a:p>
        </p:txBody>
      </p:sp>
    </p:spTree>
    <p:extLst>
      <p:ext uri="{BB962C8B-B14F-4D97-AF65-F5344CB8AC3E}">
        <p14:creationId xmlns:p14="http://schemas.microsoft.com/office/powerpoint/2010/main" val="28328057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ADE49C-AECB-4B8E-AB86-9FE486226B9C}" type="slidenum">
              <a:rPr lang="en-US" smtClean="0"/>
              <a:t>113</a:t>
            </a:fld>
            <a:endParaRPr lang="en-US"/>
          </a:p>
        </p:txBody>
      </p:sp>
    </p:spTree>
    <p:extLst>
      <p:ext uri="{BB962C8B-B14F-4D97-AF65-F5344CB8AC3E}">
        <p14:creationId xmlns:p14="http://schemas.microsoft.com/office/powerpoint/2010/main" val="31950358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IMAGE CREDITS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Purchased</a:t>
            </a:r>
            <a:r>
              <a:rPr lang="en-US" b="0" baseline="0" dirty="0" smtClean="0"/>
              <a:t> images.</a:t>
            </a:r>
            <a:endParaRPr lang="en-US" b="0" dirty="0" smtClean="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114</a:t>
            </a:fld>
            <a:endParaRPr lang="en-US"/>
          </a:p>
        </p:txBody>
      </p:sp>
    </p:spTree>
    <p:extLst>
      <p:ext uri="{BB962C8B-B14F-4D97-AF65-F5344CB8AC3E}">
        <p14:creationId xmlns:p14="http://schemas.microsoft.com/office/powerpoint/2010/main" val="5842978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IMAGE</a:t>
            </a:r>
            <a:r>
              <a:rPr lang="en-US" b="1" baseline="0" dirty="0" smtClean="0"/>
              <a:t> CREDIT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smtClean="0"/>
              <a:t>Purchased image.</a:t>
            </a:r>
            <a:endParaRPr lang="en-US" b="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115</a:t>
            </a:fld>
            <a:endParaRPr lang="en-US"/>
          </a:p>
        </p:txBody>
      </p:sp>
    </p:spTree>
    <p:extLst>
      <p:ext uri="{BB962C8B-B14F-4D97-AF65-F5344CB8AC3E}">
        <p14:creationId xmlns:p14="http://schemas.microsoft.com/office/powerpoint/2010/main" val="37818332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2168B-B29E-4CC4-BF9C-0B5C4338F3EF}" type="slidenum">
              <a:rPr lang="en-US">
                <a:solidFill>
                  <a:prstClr val="black"/>
                </a:solidFill>
              </a:rPr>
              <a:pPr/>
              <a:t>116</a:t>
            </a:fld>
            <a:endParaRPr lang="en-US">
              <a:solidFill>
                <a:prstClr val="black"/>
              </a:solidFill>
            </a:endParaRPr>
          </a:p>
        </p:txBody>
      </p:sp>
      <p:sp>
        <p:nvSpPr>
          <p:cNvPr id="396290" name="Rectangle 2"/>
          <p:cNvSpPr>
            <a:spLocks noGrp="1" noRot="1" noChangeAspect="1" noChangeArrowheads="1" noTextEdit="1"/>
          </p:cNvSpPr>
          <p:nvPr>
            <p:ph type="sldImg"/>
          </p:nvPr>
        </p:nvSpPr>
        <p:spPr>
          <a:xfrm>
            <a:off x="1257300" y="720725"/>
            <a:ext cx="4802188" cy="3600450"/>
          </a:xfrm>
          <a:ln/>
        </p:spPr>
      </p:sp>
      <p:sp>
        <p:nvSpPr>
          <p:cNvPr id="396291" name="Rectangle 3"/>
          <p:cNvSpPr>
            <a:spLocks noGrp="1" noChangeArrowheads="1"/>
          </p:cNvSpPr>
          <p:nvPr>
            <p:ph type="body" idx="1"/>
          </p:nvPr>
        </p:nvSpPr>
        <p:spPr/>
        <p:txBody>
          <a:bodyPr/>
          <a:lstStyle/>
          <a:p>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US" dirty="0" smtClean="0"/>
              <a:t>Soma</a:t>
            </a:r>
            <a:r>
              <a:rPr lang="en-US" baseline="0" dirty="0" smtClean="0"/>
              <a:t> is </a:t>
            </a:r>
            <a:r>
              <a:rPr lang="en-US" dirty="0" smtClean="0"/>
              <a:t>muscle </a:t>
            </a:r>
            <a:r>
              <a:rPr lang="en-US" dirty="0"/>
              <a:t>relaxant, metabolized to </a:t>
            </a:r>
            <a:r>
              <a:rPr lang="en-US" dirty="0" err="1"/>
              <a:t>mebprobamate</a:t>
            </a:r>
            <a:r>
              <a:rPr lang="en-US" dirty="0"/>
              <a:t> (</a:t>
            </a:r>
            <a:r>
              <a:rPr lang="en-US" dirty="0" err="1" smtClean="0"/>
              <a:t>Miltown</a:t>
            </a:r>
            <a:r>
              <a:rPr lang="en-US" dirty="0" smtClean="0"/>
              <a:t>)</a:t>
            </a:r>
          </a:p>
          <a:p>
            <a:pPr marL="181240" indent="-181240">
              <a:buFont typeface="Arial" panose="020B0604020202020204" pitchFamily="34" charset="0"/>
              <a:buChar char="•"/>
            </a:pPr>
            <a:r>
              <a:rPr lang="en-US" dirty="0" smtClean="0"/>
              <a:t>Non-benzo </a:t>
            </a:r>
            <a:r>
              <a:rPr lang="en-US" dirty="0"/>
              <a:t>hypnotics bind to alpha 1 subunit of GABA-A receptor; thus sedating without anxiolytic or anticonvulsant properties </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a:p>
            <a:pPr marL="181240" indent="-181240">
              <a:buFont typeface="Arial" panose="020B0604020202020204" pitchFamily="34" charset="0"/>
              <a:buChar char="•"/>
            </a:pPr>
            <a:endParaRPr lang="en-US" dirty="0"/>
          </a:p>
        </p:txBody>
      </p:sp>
    </p:spTree>
    <p:extLst>
      <p:ext uri="{BB962C8B-B14F-4D97-AF65-F5344CB8AC3E}">
        <p14:creationId xmlns:p14="http://schemas.microsoft.com/office/powerpoint/2010/main" val="18285740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ADCCD1-DD1D-432D-9C74-366EF0093225}" type="slidenum">
              <a:rPr lang="en-US">
                <a:solidFill>
                  <a:prstClr val="black"/>
                </a:solidFill>
              </a:rPr>
              <a:pPr/>
              <a:t>117</a:t>
            </a:fld>
            <a:endParaRPr lang="en-US">
              <a:solidFill>
                <a:prstClr val="black"/>
              </a:solidFill>
            </a:endParaRPr>
          </a:p>
        </p:txBody>
      </p:sp>
      <p:sp>
        <p:nvSpPr>
          <p:cNvPr id="397314" name="Rectangle 2"/>
          <p:cNvSpPr>
            <a:spLocks noGrp="1" noRot="1" noChangeAspect="1" noChangeArrowheads="1" noTextEdit="1"/>
          </p:cNvSpPr>
          <p:nvPr>
            <p:ph type="sldImg"/>
          </p:nvPr>
        </p:nvSpPr>
        <p:spPr>
          <a:xfrm>
            <a:off x="1257300" y="720725"/>
            <a:ext cx="4802188" cy="3600450"/>
          </a:xfrm>
          <a:ln/>
        </p:spPr>
      </p:sp>
      <p:sp>
        <p:nvSpPr>
          <p:cNvPr id="397315" name="Rectangle 3"/>
          <p:cNvSpPr>
            <a:spLocks noGrp="1" noChangeArrowheads="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IMAGE CREDIT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Purchased</a:t>
            </a:r>
            <a:r>
              <a:rPr lang="en-US" b="0" baseline="0" dirty="0" smtClean="0"/>
              <a:t> image.</a:t>
            </a:r>
            <a:endParaRPr lang="en-US" b="0" dirty="0" smtClean="0"/>
          </a:p>
        </p:txBody>
      </p:sp>
    </p:spTree>
    <p:extLst>
      <p:ext uri="{BB962C8B-B14F-4D97-AF65-F5344CB8AC3E}">
        <p14:creationId xmlns:p14="http://schemas.microsoft.com/office/powerpoint/2010/main" val="10403939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B95151-B059-4D22-B19A-80E736EA8DE5}" type="slidenum">
              <a:rPr lang="en-US">
                <a:solidFill>
                  <a:prstClr val="black"/>
                </a:solidFill>
              </a:rPr>
              <a:pPr/>
              <a:t>118</a:t>
            </a:fld>
            <a:endParaRPr lang="en-US">
              <a:solidFill>
                <a:prstClr val="black"/>
              </a:solidFill>
            </a:endParaRPr>
          </a:p>
        </p:txBody>
      </p:sp>
      <p:sp>
        <p:nvSpPr>
          <p:cNvPr id="398338" name="Rectangle 2"/>
          <p:cNvSpPr>
            <a:spLocks noGrp="1" noRot="1" noChangeAspect="1" noChangeArrowheads="1" noTextEdit="1"/>
          </p:cNvSpPr>
          <p:nvPr>
            <p:ph type="sldImg"/>
          </p:nvPr>
        </p:nvSpPr>
        <p:spPr>
          <a:xfrm>
            <a:off x="1257300" y="720725"/>
            <a:ext cx="4802188" cy="3600450"/>
          </a:xfrm>
          <a:ln/>
        </p:spPr>
      </p:sp>
      <p:sp>
        <p:nvSpPr>
          <p:cNvPr id="398339" name="Rectangle 3"/>
          <p:cNvSpPr>
            <a:spLocks noGrp="1" noChangeArrowheads="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6162888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ADE49C-AECB-4B8E-AB86-9FE486226B9C}" type="slidenum">
              <a:rPr lang="en-US" smtClean="0"/>
              <a:t>119</a:t>
            </a:fld>
            <a:endParaRPr lang="en-US"/>
          </a:p>
        </p:txBody>
      </p:sp>
    </p:spTree>
    <p:extLst>
      <p:ext uri="{BB962C8B-B14F-4D97-AF65-F5344CB8AC3E}">
        <p14:creationId xmlns:p14="http://schemas.microsoft.com/office/powerpoint/2010/main" val="330402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endParaRPr lang="en-US" b="1" dirty="0"/>
          </a:p>
          <a:p>
            <a:pPr marL="181240" indent="-181240">
              <a:buFont typeface="Arial" panose="020B0604020202020204" pitchFamily="34" charset="0"/>
              <a:buChar char="•"/>
            </a:pPr>
            <a:r>
              <a:rPr lang="en-US" dirty="0" smtClean="0"/>
              <a:t>Ask participants to retrieve the</a:t>
            </a:r>
            <a:r>
              <a:rPr lang="en-US" baseline="0" dirty="0" smtClean="0"/>
              <a:t> Candidate Guide for the IC&amp;RC ADC examination from their training packet.</a:t>
            </a:r>
            <a:endParaRPr lang="en-US" dirty="0"/>
          </a:p>
          <a:p>
            <a:endParaRPr lang="en-US" dirty="0"/>
          </a:p>
          <a:p>
            <a:r>
              <a:rPr lang="en-US" b="1" dirty="0" smtClean="0"/>
              <a:t>TRAINER NOTES</a:t>
            </a:r>
            <a:endParaRPr lang="en-US" b="1" baseline="0" dirty="0"/>
          </a:p>
          <a:p>
            <a:pPr marL="181240" indent="-181240">
              <a:buFont typeface="Arial" panose="020B0604020202020204" pitchFamily="34" charset="0"/>
              <a:buChar char="•"/>
            </a:pPr>
            <a:r>
              <a:rPr lang="en-US" dirty="0" smtClean="0"/>
              <a:t>Please closely</a:t>
            </a:r>
            <a:r>
              <a:rPr lang="en-US" baseline="0" dirty="0" smtClean="0"/>
              <a:t> review the candidate guide for the International Certification and Reciprocity Consortium (IC&amp;RC) Alcohol and Drug Counselor (ADC) Examination later today and prior to taking the exam. Besides the paper copy you are being provided today, we have also included an electronic copy of the candidate guide in your resource folder. The IC&amp;RC ADC exam tests for competency of entry-level counselors. </a:t>
            </a:r>
          </a:p>
          <a:p>
            <a:pPr marL="181240" indent="-181240">
              <a:buFont typeface="Arial" panose="020B0604020202020204" pitchFamily="34" charset="0"/>
              <a:buChar char="•"/>
            </a:pPr>
            <a:r>
              <a:rPr lang="en-US" baseline="0" dirty="0" smtClean="0"/>
              <a:t>The ADC exam is comprised of 150 multiple choice questions. 125 of the test items are scored, and the other 25 are unweighted. These questions are referred to as pre-test items. Pretest items appear randomly throughout the examination. They are not identified and do not influence your final score.</a:t>
            </a:r>
          </a:p>
          <a:p>
            <a:pPr marL="181240" indent="-181240">
              <a:buFont typeface="Arial" panose="020B0604020202020204" pitchFamily="34" charset="0"/>
              <a:buChar char="•"/>
            </a:pPr>
            <a:r>
              <a:rPr lang="en-US" baseline="0" dirty="0" smtClean="0"/>
              <a:t>You are given three hours to complete the test. Carefully read each question and choose the single best answer. </a:t>
            </a:r>
          </a:p>
          <a:p>
            <a:endParaRPr lang="en-US" baseline="0" dirty="0"/>
          </a:p>
          <a:p>
            <a:r>
              <a:rPr lang="en-US" b="1" baseline="0" dirty="0"/>
              <a:t>REFERENCE</a:t>
            </a:r>
          </a:p>
          <a:p>
            <a:pPr marL="0" marR="0">
              <a:lnSpc>
                <a:spcPct val="107000"/>
              </a:lnSpc>
              <a:spcBef>
                <a:spcPts val="0"/>
              </a:spcBef>
              <a:spcAft>
                <a:spcPts val="800"/>
              </a:spcAft>
            </a:pPr>
            <a:r>
              <a:rPr lang="en-US" baseline="0" dirty="0"/>
              <a:t>International Certification and Reciprocity Consortium. (2017). </a:t>
            </a:r>
            <a:r>
              <a:rPr lang="en-US" i="1" baseline="0" dirty="0"/>
              <a:t>Candidate </a:t>
            </a:r>
            <a:r>
              <a:rPr lang="en-US" i="1" baseline="0" dirty="0" smtClean="0"/>
              <a:t>Guide </a:t>
            </a:r>
            <a:r>
              <a:rPr lang="en-US" i="1" baseline="0" dirty="0"/>
              <a:t>for the IC&amp;RC </a:t>
            </a:r>
            <a:r>
              <a:rPr lang="en-US" i="1" baseline="0" dirty="0" smtClean="0"/>
              <a:t>Alcohol </a:t>
            </a:r>
            <a:r>
              <a:rPr lang="en-US" i="1" baseline="0" dirty="0"/>
              <a:t>and </a:t>
            </a:r>
            <a:r>
              <a:rPr lang="en-US" i="1" baseline="0" dirty="0" smtClean="0"/>
              <a:t>Drug </a:t>
            </a:r>
            <a:r>
              <a:rPr lang="en-US" i="1" baseline="0" dirty="0"/>
              <a:t>C</a:t>
            </a:r>
            <a:r>
              <a:rPr lang="en-US" i="1" baseline="0" dirty="0" smtClean="0"/>
              <a:t>ounselor </a:t>
            </a:r>
            <a:r>
              <a:rPr lang="en-US" i="1" baseline="0" dirty="0"/>
              <a:t>E</a:t>
            </a:r>
            <a:r>
              <a:rPr lang="en-US" i="1" baseline="0" dirty="0" smtClean="0"/>
              <a:t>xamination</a:t>
            </a:r>
            <a:r>
              <a:rPr lang="en-US" baseline="0" dirty="0"/>
              <a:t>. Retrieved from </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https://www.internationalcredentialing.org/resources/Candidate%20Guides/ADC_Candidate_Guide.pdf</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u="none"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February</a:t>
            </a:r>
            <a:r>
              <a:rPr lang="en-US" sz="1200" u="none" baseline="0"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4, 2020.</a:t>
            </a:r>
            <a:r>
              <a:rPr lang="en-US" sz="1200" u="none" dirty="0" smtClean="0">
                <a:effectLst/>
                <a:latin typeface="Calibri" panose="020F0502020204030204" pitchFamily="34" charset="0"/>
                <a:ea typeface="Calibri" panose="020F0502020204030204" pitchFamily="34" charset="0"/>
                <a:cs typeface="Times New Roman" panose="02020603050405020304" pitchFamily="18" charset="0"/>
              </a:rPr>
              <a:t>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12</a:t>
            </a:fld>
            <a:endParaRPr lang="en-US"/>
          </a:p>
        </p:txBody>
      </p:sp>
    </p:spTree>
    <p:extLst>
      <p:ext uri="{BB962C8B-B14F-4D97-AF65-F5344CB8AC3E}">
        <p14:creationId xmlns:p14="http://schemas.microsoft.com/office/powerpoint/2010/main" val="11720010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2EBC83-F2FB-4ACD-B9F7-E6DA9A0A5FA8}" type="slidenum">
              <a:rPr lang="en-US">
                <a:solidFill>
                  <a:prstClr val="black"/>
                </a:solidFill>
              </a:rPr>
              <a:pPr/>
              <a:t>120</a:t>
            </a:fld>
            <a:endParaRPr lang="en-US" dirty="0">
              <a:solidFill>
                <a:prstClr val="black"/>
              </a:solidFill>
            </a:endParaRPr>
          </a:p>
        </p:txBody>
      </p:sp>
      <p:sp>
        <p:nvSpPr>
          <p:cNvPr id="526338" name="Rectangle 2"/>
          <p:cNvSpPr>
            <a:spLocks noGrp="1" noRot="1" noChangeAspect="1" noChangeArrowheads="1" noTextEdit="1"/>
          </p:cNvSpPr>
          <p:nvPr>
            <p:ph type="sldImg"/>
          </p:nvPr>
        </p:nvSpPr>
        <p:spPr>
          <a:xfrm>
            <a:off x="1257300" y="720725"/>
            <a:ext cx="4800600" cy="3600450"/>
          </a:xfrm>
          <a:ln/>
        </p:spPr>
      </p:sp>
      <p:sp>
        <p:nvSpPr>
          <p:cNvPr id="526339" name="Rectangle 3"/>
          <p:cNvSpPr>
            <a:spLocks noGrp="1" noChangeArrowheads="1"/>
          </p:cNvSpPr>
          <p:nvPr>
            <p:ph type="body" idx="1"/>
          </p:nvPr>
        </p:nvSpPr>
        <p:spPr/>
        <p:txBody>
          <a:bodyPr/>
          <a:lstStyle/>
          <a:p>
            <a:r>
              <a:rPr lang="en-US" b="1" dirty="0" smtClean="0"/>
              <a:t>TRAINER NOTES</a:t>
            </a:r>
          </a:p>
          <a:p>
            <a:pPr marL="239345" indent="-239345">
              <a:buFont typeface="Arial" panose="020B0604020202020204" pitchFamily="34" charset="0"/>
              <a:buChar char="•"/>
            </a:pPr>
            <a:r>
              <a:rPr lang="en-GB" b="1" dirty="0" smtClean="0"/>
              <a:t>[ASK PARTICIPANTS]</a:t>
            </a:r>
            <a:r>
              <a:rPr lang="en-GB" b="1" baseline="0" dirty="0" smtClean="0"/>
              <a:t> </a:t>
            </a:r>
            <a:r>
              <a:rPr lang="en-GB" baseline="0" dirty="0" smtClean="0"/>
              <a:t>Do you have any questions regarding sedative hypnotics. </a:t>
            </a:r>
          </a:p>
          <a:p>
            <a:pPr marL="239345" indent="-239345">
              <a:buFont typeface="Arial" panose="020B0604020202020204" pitchFamily="34" charset="0"/>
              <a:buChar char="•"/>
            </a:pPr>
            <a:r>
              <a:rPr lang="en-GB" baseline="0" dirty="0" smtClean="0"/>
              <a:t>We are now transitioning to cannabinoids. </a:t>
            </a:r>
          </a:p>
          <a:p>
            <a:pPr marL="239345" indent="-239345">
              <a:buFont typeface="Arial" panose="020B0604020202020204" pitchFamily="34" charset="0"/>
              <a:buChar char="•"/>
            </a:pPr>
            <a:endParaRPr lang="en-GB" baseline="0" dirty="0" smtClean="0"/>
          </a:p>
          <a:p>
            <a:pPr marL="0" indent="0">
              <a:buFont typeface="Arial" panose="020B0604020202020204" pitchFamily="34" charset="0"/>
              <a:buNone/>
            </a:pPr>
            <a:r>
              <a:rPr lang="en-GB" b="1" baseline="0" dirty="0" smtClean="0"/>
              <a:t>IMAGE CREDITS</a:t>
            </a:r>
          </a:p>
          <a:p>
            <a:pPr marL="0" indent="0">
              <a:buFont typeface="Arial" panose="020B0604020202020204" pitchFamily="34" charset="0"/>
              <a:buNone/>
            </a:pPr>
            <a:r>
              <a:rPr lang="en-GB" baseline="0" dirty="0" smtClean="0"/>
              <a:t>Purchased images.</a:t>
            </a:r>
            <a:endParaRPr lang="en-GB" dirty="0"/>
          </a:p>
        </p:txBody>
      </p:sp>
    </p:spTree>
    <p:extLst>
      <p:ext uri="{BB962C8B-B14F-4D97-AF65-F5344CB8AC3E}">
        <p14:creationId xmlns:p14="http://schemas.microsoft.com/office/powerpoint/2010/main" val="27205869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D5E828-8D61-48D8-8A60-A14B0545B872}" type="slidenum">
              <a:rPr lang="en-US">
                <a:solidFill>
                  <a:prstClr val="black"/>
                </a:solidFill>
              </a:rPr>
              <a:pPr/>
              <a:t>121</a:t>
            </a:fld>
            <a:endParaRPr lang="en-US" dirty="0">
              <a:solidFill>
                <a:prstClr val="black"/>
              </a:solidFill>
            </a:endParaRPr>
          </a:p>
        </p:txBody>
      </p:sp>
      <p:sp>
        <p:nvSpPr>
          <p:cNvPr id="347138" name="Rectangle 2"/>
          <p:cNvSpPr>
            <a:spLocks noGrp="1" noRot="1" noChangeAspect="1" noChangeArrowheads="1" noTextEdit="1"/>
          </p:cNvSpPr>
          <p:nvPr>
            <p:ph type="sldImg"/>
          </p:nvPr>
        </p:nvSpPr>
        <p:spPr>
          <a:xfrm>
            <a:off x="1211263" y="709613"/>
            <a:ext cx="4835525" cy="3625850"/>
          </a:xfrm>
          <a:ln/>
        </p:spPr>
      </p:sp>
      <p:sp>
        <p:nvSpPr>
          <p:cNvPr id="347139"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239345" indent="-239345">
              <a:buFont typeface="Arial" panose="020B0604020202020204" pitchFamily="34" charset="0"/>
              <a:buChar char="•"/>
            </a:pPr>
            <a:r>
              <a:rPr lang="en-GB" dirty="0" smtClean="0"/>
              <a:t>Marijuana </a:t>
            </a:r>
            <a:r>
              <a:rPr lang="en-GB" dirty="0"/>
              <a:t>is a dry, shredded green/brown mix of flowers, stems, seeds, and leaves of the hemp plant Cannabis sativa. It is usually smoked as a cigarette (joint, nail) or in a pipe (bong). It also is smoked in blunts, which are cigars that have been emptied of tobacco and refilled with marijuana, often in combination with another drug. It might also be mixed in food or brewed as a tea. As a more concentrated, resinous form it is called hashish, and as a sticky black liquid, it is called hash oil. Marijuana smoke has a pungent and distinctive, usually sweet-and-sour </a:t>
            </a:r>
            <a:r>
              <a:rPr lang="en-GB" dirty="0" err="1" smtClean="0"/>
              <a:t>odor</a:t>
            </a:r>
            <a:r>
              <a:rPr lang="en-GB" dirty="0" smtClean="0"/>
              <a:t>.</a:t>
            </a:r>
          </a:p>
          <a:p>
            <a:pPr marL="239345" indent="-239345">
              <a:buFont typeface="Arial" panose="020B0604020202020204" pitchFamily="34" charset="0"/>
              <a:buChar char="•"/>
            </a:pPr>
            <a:r>
              <a:rPr lang="en-GB" dirty="0" smtClean="0"/>
              <a:t>The </a:t>
            </a:r>
            <a:r>
              <a:rPr lang="en-GB" dirty="0"/>
              <a:t>main active chemical in marijuana is THC (delta-9-tetrahydrocannabinol). The membranes of certain nerve cells in the brain contain protein receptors that bind to THC. Once securely in place, THC sets off a series of cellular </a:t>
            </a:r>
            <a:r>
              <a:rPr lang="en-GB" dirty="0" smtClean="0"/>
              <a:t>reactions.</a:t>
            </a:r>
          </a:p>
          <a:p>
            <a:pPr marL="239345" indent="-239345">
              <a:buFont typeface="Arial" panose="020B0604020202020204" pitchFamily="34" charset="0"/>
              <a:buChar char="•"/>
            </a:pPr>
            <a:r>
              <a:rPr lang="en-GB" dirty="0" smtClean="0"/>
              <a:t>Ask </a:t>
            </a:r>
            <a:r>
              <a:rPr lang="en-GB" dirty="0"/>
              <a:t>participants for examples of the acute effects of marijuana</a:t>
            </a:r>
            <a:r>
              <a:rPr lang="en-GB" dirty="0" smtClean="0"/>
              <a:t>.</a:t>
            </a:r>
          </a:p>
          <a:p>
            <a:pPr marL="239345" indent="-239345">
              <a:buFont typeface="Arial" panose="020B0604020202020204" pitchFamily="34" charset="0"/>
              <a:buChar char="•"/>
            </a:pPr>
            <a:endParaRPr lang="en-GB"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solidFill>
                  <a:schemeClr val="tx1"/>
                </a:solidFill>
              </a:rPr>
              <a:t>,</a:t>
            </a:r>
            <a:r>
              <a:rPr lang="en-US" u="none" dirty="0" smtClean="0"/>
              <a:t> </a:t>
            </a:r>
            <a:r>
              <a:rPr lang="en-US" dirty="0" smtClean="0"/>
              <a:t>February 4, 2020.</a:t>
            </a:r>
            <a:endParaRPr lang="en-US" sz="1200" b="0" i="0" u="sng"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National Academies of Sciences, Engineering, and Medicine. (2017). </a:t>
            </a:r>
            <a:r>
              <a:rPr lang="en-US" sz="1200" b="0" i="1" u="none" strike="noStrike" kern="1200" baseline="0" dirty="0" smtClean="0">
                <a:solidFill>
                  <a:schemeClr val="tx1"/>
                </a:solidFill>
                <a:latin typeface="+mn-lt"/>
                <a:ea typeface="+mn-ea"/>
                <a:cs typeface="+mn-cs"/>
              </a:rPr>
              <a:t>The Health Effects of Cannabis and Cannabinoids: The Current State of Evidence and Recommendations for Research. </a:t>
            </a:r>
            <a:r>
              <a:rPr lang="en-US" sz="1200" b="0" i="0" u="none" strike="noStrike" kern="1200" baseline="0" dirty="0" smtClean="0">
                <a:solidFill>
                  <a:schemeClr val="tx1"/>
                </a:solidFill>
                <a:latin typeface="+mn-lt"/>
                <a:ea typeface="+mn-ea"/>
                <a:cs typeface="+mn-cs"/>
              </a:rPr>
              <a:t>Washington, DC: The National Academies Press. </a:t>
            </a:r>
            <a:r>
              <a:rPr lang="en-US" dirty="0" smtClean="0">
                <a:hlinkClick r:id="rId4"/>
              </a:rPr>
              <a:t>http://nap.edu/24625</a:t>
            </a:r>
            <a:r>
              <a:rPr lang="en-US" dirty="0" smtClean="0"/>
              <a:t>.</a:t>
            </a:r>
            <a:endParaRPr lang="en-GB" dirty="0"/>
          </a:p>
        </p:txBody>
      </p:sp>
    </p:spTree>
    <p:extLst>
      <p:ext uri="{BB962C8B-B14F-4D97-AF65-F5344CB8AC3E}">
        <p14:creationId xmlns:p14="http://schemas.microsoft.com/office/powerpoint/2010/main" val="17340295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defTabSz="948452">
              <a:buFont typeface="Arial" panose="020B0604020202020204" pitchFamily="34" charset="0"/>
              <a:buChar char="•"/>
              <a:defRPr/>
            </a:pPr>
            <a:r>
              <a:rPr lang="en-US" dirty="0"/>
              <a:t>THC works</a:t>
            </a:r>
            <a:r>
              <a:rPr lang="en-US" baseline="0" dirty="0"/>
              <a:t> by acting on specialized cells called </a:t>
            </a:r>
            <a:r>
              <a:rPr lang="en-US" b="1" baseline="0" dirty="0"/>
              <a:t>neurons</a:t>
            </a:r>
            <a:r>
              <a:rPr lang="en-US" baseline="0" dirty="0"/>
              <a:t> in the brain (refer to illustration). </a:t>
            </a:r>
            <a:r>
              <a:rPr lang="en-US" dirty="0"/>
              <a:t>Neurons do not touch each other, and the gap between them—called the </a:t>
            </a:r>
            <a:r>
              <a:rPr lang="en-US" b="1" dirty="0"/>
              <a:t>synaptic space</a:t>
            </a:r>
            <a:r>
              <a:rPr lang="en-US" dirty="0"/>
              <a:t>—needs to be bridged for messages to get from one neuron to the next. To get messages across the space, neurons release chemicals, or </a:t>
            </a:r>
            <a:r>
              <a:rPr lang="en-US" b="1" dirty="0"/>
              <a:t>neurotransmitters</a:t>
            </a:r>
            <a:r>
              <a:rPr lang="en-US" dirty="0"/>
              <a:t>.</a:t>
            </a:r>
            <a:r>
              <a:rPr lang="en-US" baseline="0" dirty="0"/>
              <a:t> The receiving </a:t>
            </a:r>
            <a:r>
              <a:rPr lang="en-US" dirty="0"/>
              <a:t>neuron contains special proteins called </a:t>
            </a:r>
            <a:r>
              <a:rPr lang="en-US" b="1" dirty="0"/>
              <a:t>receptors</a:t>
            </a:r>
            <a:r>
              <a:rPr lang="en-US" dirty="0"/>
              <a:t> that neurotransmitters will bind to, similar to the way a key fits into a lock. </a:t>
            </a:r>
            <a:r>
              <a:rPr lang="en-US" baseline="0" dirty="0"/>
              <a:t> </a:t>
            </a:r>
            <a:r>
              <a:rPr lang="en-US" dirty="0"/>
              <a:t>After a neurotransmitter has bound to a receptor, proteins called </a:t>
            </a:r>
            <a:r>
              <a:rPr lang="en-US" b="1" dirty="0"/>
              <a:t>transporters</a:t>
            </a:r>
            <a:r>
              <a:rPr lang="en-US" dirty="0"/>
              <a:t> or </a:t>
            </a:r>
            <a:r>
              <a:rPr lang="en-US" b="1" dirty="0"/>
              <a:t>reuptake pumps </a:t>
            </a:r>
            <a:r>
              <a:rPr lang="en-US" dirty="0"/>
              <a:t>will carry neurotransmitters back to the neurons that released them.</a:t>
            </a:r>
            <a:r>
              <a:rPr lang="en-US" baseline="0" dirty="0"/>
              <a:t> </a:t>
            </a:r>
            <a:r>
              <a:rPr lang="en-US" dirty="0"/>
              <a:t>The reason this process is important is that certain neurotransmitters and receptors are associated with specific emotional and functions. Any changes to these steps—the way neurotransmitters are released, the way receptors work, or the way transporters or reuptake pumps work—can have profound effects on sensation, perception, thought, mood, and behavior.</a:t>
            </a:r>
            <a:r>
              <a:rPr lang="en-US" baseline="0" dirty="0"/>
              <a:t> </a:t>
            </a:r>
            <a:r>
              <a:rPr lang="en-US" dirty="0"/>
              <a:t>When people</a:t>
            </a:r>
            <a:r>
              <a:rPr lang="en-US" baseline="0" dirty="0"/>
              <a:t> take drugs</a:t>
            </a:r>
            <a:r>
              <a:rPr lang="en-US" dirty="0"/>
              <a:t>, these processes are altered, leading to changes in the way they feel and behave. </a:t>
            </a:r>
            <a:endParaRPr lang="en-US" dirty="0" smtClean="0"/>
          </a:p>
          <a:p>
            <a:pPr marL="0" indent="0" defTabSz="948452">
              <a:buFont typeface="Arial" panose="020B0604020202020204" pitchFamily="34" charset="0"/>
              <a:buNone/>
              <a:defRPr/>
            </a:pPr>
            <a:endParaRPr lang="en-US" b="1" dirty="0"/>
          </a:p>
          <a:p>
            <a:pPr marL="0" indent="0" defTabSz="948452">
              <a:buFont typeface="Arial" panose="020B0604020202020204" pitchFamily="34" charset="0"/>
              <a:buNone/>
              <a:defRPr/>
            </a:pPr>
            <a:r>
              <a:rPr lang="en-US" b="1" dirty="0" smtClean="0"/>
              <a:t>REFERENCE</a:t>
            </a:r>
          </a:p>
          <a:p>
            <a:pPr fontAlgn="base"/>
            <a:r>
              <a:rPr lang="en-US" sz="1200" b="0" i="0" kern="1200" dirty="0" smtClean="0">
                <a:solidFill>
                  <a:schemeClr val="tx1"/>
                </a:solidFill>
                <a:effectLst/>
                <a:latin typeface="+mn-lt"/>
                <a:ea typeface="+mn-ea"/>
                <a:cs typeface="+mn-cs"/>
              </a:rPr>
              <a:t>National Institute on</a:t>
            </a:r>
            <a:r>
              <a:rPr lang="en-US" sz="1200" b="0" i="0" kern="1200" baseline="0" dirty="0" smtClean="0">
                <a:solidFill>
                  <a:schemeClr val="tx1"/>
                </a:solidFill>
                <a:effectLst/>
                <a:latin typeface="+mn-lt"/>
                <a:ea typeface="+mn-ea"/>
                <a:cs typeface="+mn-cs"/>
              </a:rPr>
              <a:t> Drug Abuse.  (2019). </a:t>
            </a:r>
            <a:r>
              <a:rPr lang="en-US" sz="1200" b="0" i="1" kern="1200" dirty="0" smtClean="0">
                <a:solidFill>
                  <a:schemeClr val="tx1"/>
                </a:solidFill>
                <a:effectLst/>
                <a:latin typeface="+mn-lt"/>
                <a:ea typeface="+mn-ea"/>
                <a:cs typeface="+mn-cs"/>
              </a:rPr>
              <a:t>The Brain &amp; the Actions of Cocaine, Opioids, and Marijuana: 12: THC Binding to THC Receptors in the Nucleus </a:t>
            </a:r>
            <a:r>
              <a:rPr lang="en-US" sz="1200" b="0" i="1" kern="1200" dirty="0" err="1" smtClean="0">
                <a:solidFill>
                  <a:schemeClr val="tx1"/>
                </a:solidFill>
                <a:effectLst/>
                <a:latin typeface="+mn-lt"/>
                <a:ea typeface="+mn-ea"/>
                <a:cs typeface="+mn-cs"/>
              </a:rPr>
              <a:t>Accumbens</a:t>
            </a:r>
            <a:r>
              <a:rPr lang="en-US" sz="1200" b="0" i="1" kern="1200" dirty="0" smtClean="0">
                <a:solidFill>
                  <a:schemeClr val="tx1"/>
                </a:solidFill>
                <a:effectLst/>
                <a:latin typeface="+mn-lt"/>
                <a:ea typeface="+mn-ea"/>
                <a:cs typeface="+mn-cs"/>
              </a:rPr>
              <a:t>: Increased Dopamine Release.</a:t>
            </a:r>
            <a:r>
              <a:rPr lang="en-US" sz="1200" b="0" i="0" kern="1200" dirty="0" smtClean="0">
                <a:solidFill>
                  <a:schemeClr val="tx1"/>
                </a:solidFill>
                <a:effectLst/>
                <a:latin typeface="+mn-lt"/>
                <a:ea typeface="+mn-ea"/>
                <a:cs typeface="+mn-cs"/>
              </a:rPr>
              <a:t> Retrieved from </a:t>
            </a:r>
            <a:r>
              <a:rPr lang="en-US" dirty="0" smtClean="0">
                <a:hlinkClick r:id="rId3"/>
              </a:rPr>
              <a:t>https://www.drugabuse.gov/publications/teaching-packets/brain-actions-cocaine-opiates-marijuana/section-iii-introduction-to-drugs-abuse-cocaine-opia-11</a:t>
            </a:r>
            <a:r>
              <a:rPr lang="en-US" dirty="0" smtClean="0"/>
              <a:t>, February 5, 2020.</a:t>
            </a:r>
            <a:endParaRPr lang="en-US" sz="1200" b="0" i="0" kern="1200" dirty="0" smtClean="0">
              <a:solidFill>
                <a:schemeClr val="tx1"/>
              </a:solidFill>
              <a:effectLst/>
              <a:latin typeface="+mn-lt"/>
              <a:ea typeface="+mn-ea"/>
              <a:cs typeface="+mn-cs"/>
            </a:endParaRPr>
          </a:p>
          <a:p>
            <a:pPr marL="0" indent="0" defTabSz="948452">
              <a:buFont typeface="Arial" panose="020B0604020202020204" pitchFamily="34" charset="0"/>
              <a:buNone/>
              <a:defRPr/>
            </a:pPr>
            <a:endParaRPr lang="en-US" b="1" dirty="0" smtClean="0"/>
          </a:p>
        </p:txBody>
      </p:sp>
      <p:sp>
        <p:nvSpPr>
          <p:cNvPr id="4" name="Slide Number Placeholder 3"/>
          <p:cNvSpPr>
            <a:spLocks noGrp="1"/>
          </p:cNvSpPr>
          <p:nvPr>
            <p:ph type="sldNum" sz="quarter" idx="10"/>
          </p:nvPr>
        </p:nvSpPr>
        <p:spPr/>
        <p:txBody>
          <a:bodyPr/>
          <a:lstStyle/>
          <a:p>
            <a:fld id="{6C022A7B-B66F-47CD-B0CC-24ECAB4C2AE1}"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3713441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b="1" dirty="0" smtClean="0"/>
              <a:t>TRAINER NOTES</a:t>
            </a:r>
          </a:p>
          <a:p>
            <a:pPr marL="181240" indent="-181240" defTabSz="948452">
              <a:buFont typeface="Arial" panose="020B0604020202020204" pitchFamily="34" charset="0"/>
              <a:buChar char="•"/>
              <a:defRPr/>
            </a:pPr>
            <a:r>
              <a:rPr lang="en-US" b="0" dirty="0" smtClean="0"/>
              <a:t>Marijuana </a:t>
            </a:r>
            <a:r>
              <a:rPr lang="en-US" b="0" dirty="0"/>
              <a:t>gets its effects because it contains over 60 chemicals</a:t>
            </a:r>
            <a:r>
              <a:rPr lang="en-US" b="0" baseline="0" dirty="0"/>
              <a:t> called </a:t>
            </a:r>
            <a:r>
              <a:rPr lang="en-US" b="1" baseline="0" dirty="0"/>
              <a:t>cannabinoids</a:t>
            </a:r>
            <a:r>
              <a:rPr lang="en-US" b="0" baseline="0" dirty="0"/>
              <a:t>. The main active chemical is a cannabinoid called delta-9-tetrahydorocannabinol, often referred to as THC. Cannabinoids trigger cannabinoid receptors, which are particularly dense in parts of the brain that affect pleasure, memory, thinking, concentration, and coordination. The effects of marijuana generally last 1-4 hours</a:t>
            </a:r>
            <a:r>
              <a:rPr lang="en-US" b="0" baseline="0" dirty="0" smtClean="0"/>
              <a:t>.</a:t>
            </a:r>
          </a:p>
          <a:p>
            <a:pPr marL="181240" indent="-181240" defTabSz="948452">
              <a:buFont typeface="Arial" panose="020B0604020202020204" pitchFamily="34" charset="0"/>
              <a:buChar char="•"/>
              <a:defRPr/>
            </a:pPr>
            <a:endParaRPr lang="en-US" b="0" baseline="0" dirty="0" smtClean="0"/>
          </a:p>
          <a:p>
            <a:pPr marL="0" indent="0" defTabSz="948452">
              <a:buFont typeface="Arial" panose="020B0604020202020204" pitchFamily="34" charset="0"/>
              <a:buNone/>
              <a:defRPr/>
            </a:pPr>
            <a:r>
              <a:rPr lang="en-US" b="1" baseline="0" dirty="0" smtClean="0"/>
              <a:t>REFERENCE</a:t>
            </a:r>
            <a:endParaRPr lang="en-US" b="0" baseline="0" dirty="0" smtClean="0"/>
          </a:p>
          <a:p>
            <a:pPr marL="0" marR="0" lvl="0" indent="0" algn="l" defTabSz="94845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err="1" smtClean="0"/>
              <a:t>Zerrin</a:t>
            </a:r>
            <a:r>
              <a:rPr lang="en-US" b="0" dirty="0" smtClean="0"/>
              <a:t>, A. (2012).</a:t>
            </a:r>
            <a:r>
              <a:rPr lang="en-US" b="0" baseline="0" dirty="0" smtClean="0"/>
              <a:t> </a:t>
            </a:r>
            <a:r>
              <a:rPr lang="en-US" b="0" dirty="0" smtClean="0"/>
              <a:t>Cannabis, a complex plant: different compounds and different effects on individuals.</a:t>
            </a:r>
            <a:r>
              <a:rPr lang="en-US" b="0" baseline="0" dirty="0" smtClean="0"/>
              <a:t> </a:t>
            </a:r>
            <a:r>
              <a:rPr lang="en-US" b="0" i="1" u="none" dirty="0" smtClean="0"/>
              <a:t>Therapeutic Advances in Psychopharmacology,</a:t>
            </a:r>
            <a:r>
              <a:rPr lang="en-US" b="0" i="1" u="none" baseline="0" dirty="0" smtClean="0"/>
              <a:t> </a:t>
            </a:r>
            <a:r>
              <a:rPr lang="en-US" b="0" i="1" u="none" dirty="0" smtClean="0"/>
              <a:t>2</a:t>
            </a:r>
            <a:r>
              <a:rPr lang="en-US" b="0" dirty="0" smtClean="0"/>
              <a:t>(6), 241-254.</a:t>
            </a:r>
            <a:r>
              <a:rPr lang="en-US" b="0" baseline="0" dirty="0" smtClean="0"/>
              <a:t> </a:t>
            </a:r>
            <a:r>
              <a:rPr lang="en-US" b="0" dirty="0" smtClean="0"/>
              <a:t>PMID: 23983983.</a:t>
            </a:r>
          </a:p>
        </p:txBody>
      </p:sp>
      <p:sp>
        <p:nvSpPr>
          <p:cNvPr id="4" name="Slide Number Placeholder 3"/>
          <p:cNvSpPr>
            <a:spLocks noGrp="1"/>
          </p:cNvSpPr>
          <p:nvPr>
            <p:ph type="sldNum" sz="quarter" idx="10"/>
          </p:nvPr>
        </p:nvSpPr>
        <p:spPr/>
        <p:txBody>
          <a:bodyPr/>
          <a:lstStyle/>
          <a:p>
            <a:fld id="{6C022A7B-B66F-47CD-B0CC-24ECAB4C2AE1}"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39830597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smtClean="0">
                <a:solidFill>
                  <a:schemeClr val="bg1"/>
                </a:solidFill>
                <a:latin typeface="Verdana" pitchFamily="34" charset="0"/>
              </a:rPr>
              <a:t>[</a:t>
            </a:r>
            <a:r>
              <a:rPr lang="en-US" sz="1200" b="1" baseline="0" dirty="0" smtClean="0">
                <a:solidFill>
                  <a:schemeClr val="bg1"/>
                </a:solidFill>
                <a:latin typeface="Verdana" pitchFamily="34" charset="0"/>
              </a:rPr>
              <a:t>ADVANCE SLIDE TO PLAY VIDEO]</a:t>
            </a:r>
            <a:endParaRPr lang="en-US" sz="1200" b="1" dirty="0" smtClean="0">
              <a:solidFill>
                <a:schemeClr val="bg1"/>
              </a:solidFill>
              <a:latin typeface="Verdana"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bg1"/>
              </a:solidFill>
              <a:latin typeface="Verdana"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solidFill>
                  <a:schemeClr val="bg1"/>
                </a:solidFill>
                <a:latin typeface="Verdana" pitchFamily="34" charset="0"/>
              </a:rPr>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err="1" smtClean="0">
                <a:solidFill>
                  <a:schemeClr val="tx1"/>
                </a:solidFill>
                <a:latin typeface="+mn-lt"/>
              </a:rPr>
              <a:t>AsapSCIENCE</a:t>
            </a:r>
            <a:r>
              <a:rPr lang="en-US" sz="1200" b="0" baseline="0" dirty="0" smtClean="0">
                <a:solidFill>
                  <a:schemeClr val="tx1"/>
                </a:solidFill>
                <a:latin typeface="+mn-lt"/>
              </a:rPr>
              <a:t> (2012, October 3). </a:t>
            </a:r>
            <a:r>
              <a:rPr lang="en-US" sz="1200" b="0" i="1" baseline="0" dirty="0" smtClean="0">
                <a:solidFill>
                  <a:schemeClr val="tx1"/>
                </a:solidFill>
                <a:latin typeface="+mn-lt"/>
              </a:rPr>
              <a:t>Your Brain on Drugs: Marijuana </a:t>
            </a:r>
            <a:r>
              <a:rPr lang="en-US" sz="1200" b="0" i="0" baseline="0" dirty="0" smtClean="0">
                <a:solidFill>
                  <a:schemeClr val="tx1"/>
                </a:solidFill>
                <a:latin typeface="+mn-lt"/>
              </a:rPr>
              <a:t>[Video File].  Retrieved from </a:t>
            </a:r>
            <a:r>
              <a:rPr lang="en-US" sz="1200" u="sng" kern="1200" dirty="0" smtClean="0">
                <a:solidFill>
                  <a:schemeClr val="tx1"/>
                </a:solidFill>
                <a:effectLst/>
                <a:latin typeface="+mn-lt"/>
                <a:ea typeface="+mn-ea"/>
                <a:cs typeface="+mn-cs"/>
                <a:hlinkClick r:id="rId3"/>
              </a:rPr>
              <a:t>https://www.youtube.com/watch?v=oeF6rFN9org</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dirty="0" smtClean="0">
              <a:solidFill>
                <a:schemeClr val="bg1"/>
              </a:solidFill>
              <a:latin typeface="Verdana" pitchFamily="34" charset="0"/>
            </a:endParaRPr>
          </a:p>
        </p:txBody>
      </p:sp>
      <p:sp>
        <p:nvSpPr>
          <p:cNvPr id="4" name="Slide Number Placeholder 3"/>
          <p:cNvSpPr>
            <a:spLocks noGrp="1"/>
          </p:cNvSpPr>
          <p:nvPr>
            <p:ph type="sldNum" sz="quarter" idx="10"/>
          </p:nvPr>
        </p:nvSpPr>
        <p:spPr/>
        <p:txBody>
          <a:bodyPr/>
          <a:lstStyle/>
          <a:p>
            <a:fld id="{54ADE49C-AECB-4B8E-AB86-9FE486226B9C}" type="slidenum">
              <a:rPr lang="en-US" smtClean="0"/>
              <a:t>124</a:t>
            </a:fld>
            <a:endParaRPr lang="en-US"/>
          </a:p>
        </p:txBody>
      </p:sp>
    </p:spTree>
    <p:extLst>
      <p:ext uri="{BB962C8B-B14F-4D97-AF65-F5344CB8AC3E}">
        <p14:creationId xmlns:p14="http://schemas.microsoft.com/office/powerpoint/2010/main" val="5818790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t>, </a:t>
            </a:r>
            <a:r>
              <a:rPr lang="en-US" dirty="0" smtClean="0"/>
              <a:t>February 4, 2020.</a:t>
            </a:r>
            <a:endParaRPr lang="en-US" b="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125</a:t>
            </a:fld>
            <a:endParaRPr lang="en-US"/>
          </a:p>
        </p:txBody>
      </p:sp>
    </p:spTree>
    <p:extLst>
      <p:ext uri="{BB962C8B-B14F-4D97-AF65-F5344CB8AC3E}">
        <p14:creationId xmlns:p14="http://schemas.microsoft.com/office/powerpoint/2010/main" val="157926219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REFERENCE</a:t>
            </a:r>
            <a:endParaRPr lang="en-US" sz="1200" b="1" dirty="0" smtClean="0">
              <a:solidFill>
                <a:prstClr val="white">
                  <a:lumMod val="85000"/>
                </a:prst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lumMod val="85000"/>
                  </a:prstClr>
                </a:solidFill>
                <a:latin typeface="Calibri" panose="020F0502020204030204" pitchFamily="34" charset="0"/>
                <a:cs typeface="Calibri" panose="020F0502020204030204" pitchFamily="34" charset="0"/>
              </a:rPr>
              <a:t>Pope </a:t>
            </a:r>
            <a:r>
              <a:rPr lang="en-US" sz="1200" dirty="0" smtClean="0">
                <a:solidFill>
                  <a:prstClr val="white">
                    <a:lumMod val="85000"/>
                  </a:prstClr>
                </a:solidFill>
                <a:latin typeface="Calibri" panose="020F0502020204030204" pitchFamily="34" charset="0"/>
                <a:cs typeface="Calibri" panose="020F0502020204030204" pitchFamily="34" charset="0"/>
              </a:rPr>
              <a:t>HG, et al. (2001). </a:t>
            </a:r>
            <a:r>
              <a:rPr lang="en-US" sz="1200" b="0" i="0" kern="1200" dirty="0" smtClean="0">
                <a:solidFill>
                  <a:schemeClr val="tx1"/>
                </a:solidFill>
                <a:effectLst/>
                <a:latin typeface="+mn-lt"/>
                <a:ea typeface="+mn-ea"/>
                <a:cs typeface="+mn-cs"/>
              </a:rPr>
              <a:t>Neuropsychological performance in long-term cannabis users. </a:t>
            </a:r>
            <a:r>
              <a:rPr lang="en-US" sz="1200" i="1" u="none" dirty="0" smtClean="0">
                <a:solidFill>
                  <a:prstClr val="white">
                    <a:lumMod val="85000"/>
                  </a:prstClr>
                </a:solidFill>
                <a:latin typeface="Calibri" panose="020F0502020204030204" pitchFamily="34" charset="0"/>
                <a:cs typeface="Calibri" panose="020F0502020204030204" pitchFamily="34" charset="0"/>
              </a:rPr>
              <a:t>Archives of General Psychiatry, 58(</a:t>
            </a:r>
            <a:r>
              <a:rPr lang="en-US" sz="1200" dirty="0" smtClean="0">
                <a:solidFill>
                  <a:prstClr val="white">
                    <a:lumMod val="85000"/>
                  </a:prstClr>
                </a:solidFill>
                <a:latin typeface="Calibri" panose="020F0502020204030204" pitchFamily="34" charset="0"/>
                <a:cs typeface="Calibri" panose="020F0502020204030204" pitchFamily="34" charset="0"/>
              </a:rPr>
              <a:t>10), 909-15. </a:t>
            </a:r>
            <a:r>
              <a:rPr lang="en-US" sz="1200" b="0" i="0" kern="1200" dirty="0" smtClean="0">
                <a:solidFill>
                  <a:schemeClr val="tx1"/>
                </a:solidFill>
                <a:effectLst/>
                <a:latin typeface="+mn-lt"/>
                <a:ea typeface="+mn-ea"/>
                <a:cs typeface="+mn-cs"/>
              </a:rPr>
              <a:t>PMID: 11576028.</a:t>
            </a:r>
          </a:p>
        </p:txBody>
      </p:sp>
      <p:sp>
        <p:nvSpPr>
          <p:cNvPr id="4" name="Slide Number Placeholder 3"/>
          <p:cNvSpPr>
            <a:spLocks noGrp="1"/>
          </p:cNvSpPr>
          <p:nvPr>
            <p:ph type="sldNum" sz="quarter" idx="10"/>
          </p:nvPr>
        </p:nvSpPr>
        <p:spPr/>
        <p:txBody>
          <a:bodyPr/>
          <a:lstStyle/>
          <a:p>
            <a:fld id="{54ADE49C-AECB-4B8E-AB86-9FE486226B9C}" type="slidenum">
              <a:rPr lang="en-US" smtClean="0"/>
              <a:t>126</a:t>
            </a:fld>
            <a:endParaRPr lang="en-US"/>
          </a:p>
        </p:txBody>
      </p:sp>
    </p:spTree>
    <p:extLst>
      <p:ext uri="{BB962C8B-B14F-4D97-AF65-F5344CB8AC3E}">
        <p14:creationId xmlns:p14="http://schemas.microsoft.com/office/powerpoint/2010/main" val="36990663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REFERENCE</a:t>
            </a:r>
            <a:endParaRPr lang="en-US" sz="1200" b="1" dirty="0" smtClean="0">
              <a:solidFill>
                <a:prstClr val="white">
                  <a:lumMod val="85000"/>
                </a:prst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prstClr val="white">
                    <a:lumMod val="85000"/>
                  </a:prstClr>
                </a:solidFill>
                <a:latin typeface="Calibri" panose="020F0502020204030204" pitchFamily="34" charset="0"/>
                <a:cs typeface="Calibri" panose="020F0502020204030204" pitchFamily="34" charset="0"/>
              </a:rPr>
              <a:t>Pope </a:t>
            </a:r>
            <a:r>
              <a:rPr lang="en-US" sz="1200" dirty="0" smtClean="0">
                <a:solidFill>
                  <a:prstClr val="white">
                    <a:lumMod val="85000"/>
                  </a:prstClr>
                </a:solidFill>
                <a:latin typeface="Calibri" panose="020F0502020204030204" pitchFamily="34" charset="0"/>
                <a:cs typeface="Calibri" panose="020F0502020204030204" pitchFamily="34" charset="0"/>
              </a:rPr>
              <a:t>HG, et al. (2001). </a:t>
            </a:r>
            <a:r>
              <a:rPr lang="en-US" sz="1200" b="0" i="0" kern="1200" dirty="0" smtClean="0">
                <a:solidFill>
                  <a:schemeClr val="tx1"/>
                </a:solidFill>
                <a:effectLst/>
                <a:latin typeface="+mn-lt"/>
                <a:ea typeface="+mn-ea"/>
                <a:cs typeface="+mn-cs"/>
              </a:rPr>
              <a:t>Neuropsychological performance in long-term cannabis users. </a:t>
            </a:r>
            <a:r>
              <a:rPr lang="en-US" sz="1200" i="1" u="none" dirty="0" smtClean="0">
                <a:solidFill>
                  <a:prstClr val="white">
                    <a:lumMod val="85000"/>
                  </a:prstClr>
                </a:solidFill>
                <a:latin typeface="Calibri" panose="020F0502020204030204" pitchFamily="34" charset="0"/>
                <a:cs typeface="Calibri" panose="020F0502020204030204" pitchFamily="34" charset="0"/>
              </a:rPr>
              <a:t>Archives of General Psychiatry, 58(</a:t>
            </a:r>
            <a:r>
              <a:rPr lang="en-US" sz="1200" dirty="0" smtClean="0">
                <a:solidFill>
                  <a:prstClr val="white">
                    <a:lumMod val="85000"/>
                  </a:prstClr>
                </a:solidFill>
                <a:latin typeface="Calibri" panose="020F0502020204030204" pitchFamily="34" charset="0"/>
                <a:cs typeface="Calibri" panose="020F0502020204030204" pitchFamily="34" charset="0"/>
              </a:rPr>
              <a:t>10), 909-15. </a:t>
            </a:r>
            <a:r>
              <a:rPr lang="en-US" sz="1200" b="0" i="0" kern="1200" dirty="0" smtClean="0">
                <a:solidFill>
                  <a:schemeClr val="tx1"/>
                </a:solidFill>
                <a:effectLst/>
                <a:latin typeface="+mn-lt"/>
                <a:ea typeface="+mn-ea"/>
                <a:cs typeface="+mn-cs"/>
              </a:rPr>
              <a:t>PMID: 11576028.</a:t>
            </a:r>
          </a:p>
        </p:txBody>
      </p:sp>
      <p:sp>
        <p:nvSpPr>
          <p:cNvPr id="4" name="Slide Number Placeholder 3"/>
          <p:cNvSpPr>
            <a:spLocks noGrp="1"/>
          </p:cNvSpPr>
          <p:nvPr>
            <p:ph type="sldNum" sz="quarter" idx="10"/>
          </p:nvPr>
        </p:nvSpPr>
        <p:spPr/>
        <p:txBody>
          <a:bodyPr/>
          <a:lstStyle/>
          <a:p>
            <a:fld id="{54ADE49C-AECB-4B8E-AB86-9FE486226B9C}" type="slidenum">
              <a:rPr lang="en-US" smtClean="0"/>
              <a:t>127</a:t>
            </a:fld>
            <a:endParaRPr lang="en-US"/>
          </a:p>
        </p:txBody>
      </p:sp>
    </p:spTree>
    <p:extLst>
      <p:ext uri="{BB962C8B-B14F-4D97-AF65-F5344CB8AC3E}">
        <p14:creationId xmlns:p14="http://schemas.microsoft.com/office/powerpoint/2010/main" val="19204872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E666D-E049-4D33-BD5E-54D9204B7715}" type="slidenum">
              <a:rPr lang="en-US">
                <a:solidFill>
                  <a:prstClr val="black"/>
                </a:solidFill>
              </a:rPr>
              <a:pPr/>
              <a:t>128</a:t>
            </a:fld>
            <a:endParaRPr lang="en-US" dirty="0">
              <a:solidFill>
                <a:prstClr val="black"/>
              </a:solidFill>
            </a:endParaRPr>
          </a:p>
        </p:txBody>
      </p:sp>
      <p:sp>
        <p:nvSpPr>
          <p:cNvPr id="349186" name="Rectangle 2"/>
          <p:cNvSpPr>
            <a:spLocks noGrp="1" noRot="1" noChangeAspect="1" noChangeArrowheads="1" noTextEdit="1"/>
          </p:cNvSpPr>
          <p:nvPr>
            <p:ph type="sldImg"/>
          </p:nvPr>
        </p:nvSpPr>
        <p:spPr>
          <a:xfrm>
            <a:off x="1211263" y="709613"/>
            <a:ext cx="4835525" cy="3625850"/>
          </a:xfrm>
          <a:ln/>
        </p:spPr>
      </p:sp>
      <p:sp>
        <p:nvSpPr>
          <p:cNvPr id="349187"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GB" dirty="0" smtClean="0"/>
              <a:t>Explain </a:t>
            </a:r>
            <a:r>
              <a:rPr lang="en-GB" dirty="0"/>
              <a:t>that the negative short-term effects of marijuana may include problems with memory and learning; distorted perception; difficulty in thinking and problem solving; loss of coordination; and increased heart </a:t>
            </a:r>
            <a:r>
              <a:rPr lang="en-GB" dirty="0" smtClean="0"/>
              <a:t>rate.</a:t>
            </a:r>
          </a:p>
          <a:p>
            <a:pPr marL="181240" indent="-181240">
              <a:buFont typeface="Arial" panose="020B0604020202020204" pitchFamily="34" charset="0"/>
              <a:buChar char="•"/>
            </a:pPr>
            <a:r>
              <a:rPr lang="en-GB" dirty="0" smtClean="0"/>
              <a:t>Ask </a:t>
            </a:r>
            <a:r>
              <a:rPr lang="en-GB" dirty="0"/>
              <a:t>participants to provide examples of the acute effects of cannabis from their professional experience</a:t>
            </a:r>
            <a:r>
              <a:rPr lang="en-GB" dirty="0" smtClean="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smtClean="0">
                <a:solidFill>
                  <a:schemeClr val="tx1"/>
                </a:solidFill>
                <a:effectLst/>
                <a:latin typeface="+mn-lt"/>
                <a:ea typeface="+mn-ea"/>
                <a:cs typeface="+mn-cs"/>
              </a:rPr>
              <a:t>REFERENCE</a:t>
            </a:r>
            <a:endParaRPr lang="en-US" sz="1200" b="1" i="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dirty="0" smtClean="0"/>
              <a:t>, February 4, 2020.</a:t>
            </a:r>
            <a:endParaRPr lang="en-US" b="0" dirty="0" smtClean="0"/>
          </a:p>
        </p:txBody>
      </p:sp>
    </p:spTree>
    <p:extLst>
      <p:ext uri="{BB962C8B-B14F-4D97-AF65-F5344CB8AC3E}">
        <p14:creationId xmlns:p14="http://schemas.microsoft.com/office/powerpoint/2010/main" val="368233753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20C07C-BA84-4DF5-9C25-BC2A66904510}" type="slidenum">
              <a:rPr lang="en-US">
                <a:solidFill>
                  <a:prstClr val="black"/>
                </a:solidFill>
              </a:rPr>
              <a:pPr/>
              <a:t>129</a:t>
            </a:fld>
            <a:endParaRPr lang="en-US" dirty="0">
              <a:solidFill>
                <a:prstClr val="black"/>
              </a:solidFill>
            </a:endParaRPr>
          </a:p>
        </p:txBody>
      </p:sp>
      <p:sp>
        <p:nvSpPr>
          <p:cNvPr id="351234" name="Rectangle 2"/>
          <p:cNvSpPr>
            <a:spLocks noGrp="1" noRot="1" noChangeAspect="1" noChangeArrowheads="1" noTextEdit="1"/>
          </p:cNvSpPr>
          <p:nvPr>
            <p:ph type="sldImg"/>
          </p:nvPr>
        </p:nvSpPr>
        <p:spPr>
          <a:xfrm>
            <a:off x="1211263" y="709613"/>
            <a:ext cx="4835525" cy="3625850"/>
          </a:xfrm>
          <a:ln/>
        </p:spPr>
      </p:sp>
      <p:sp>
        <p:nvSpPr>
          <p:cNvPr id="351235" name="Rectangle 3"/>
          <p:cNvSpPr>
            <a:spLocks noGrp="1" noChangeArrowheads="1"/>
          </p:cNvSpPr>
          <p:nvPr>
            <p:ph type="body" idx="1"/>
          </p:nvPr>
        </p:nvSpPr>
        <p:spPr>
          <a:xfrm>
            <a:off x="959128" y="4572703"/>
            <a:ext cx="5345595" cy="4333328"/>
          </a:xfrm>
          <a:noFill/>
          <a:ln/>
        </p:spPr>
        <p:txBody>
          <a:bodyPr/>
          <a:lstStyle/>
          <a:p>
            <a:pPr marL="239345" indent="-239345"/>
            <a:r>
              <a:rPr lang="en-US" b="1" dirty="0" smtClean="0"/>
              <a:t>INSTRUCTIONS</a:t>
            </a:r>
            <a:endParaRPr lang="en-US" b="1" dirty="0"/>
          </a:p>
          <a:p>
            <a:pPr marL="181240" indent="-181240">
              <a:buFont typeface="Arial" panose="020B0604020202020204" pitchFamily="34" charset="0"/>
              <a:buChar char="•"/>
            </a:pPr>
            <a:r>
              <a:rPr lang="en-US" dirty="0"/>
              <a:t>Explain to participants</a:t>
            </a:r>
            <a:r>
              <a:rPr lang="en-US" b="1" dirty="0"/>
              <a:t> </a:t>
            </a:r>
            <a:r>
              <a:rPr lang="en-US" dirty="0"/>
              <a:t>that many people have believed that marijuana is not physically addictive.  However, there appears to be a characteristic withdrawal profile indicating that physical dependence does actually </a:t>
            </a:r>
            <a:r>
              <a:rPr lang="en-US" dirty="0" smtClean="0"/>
              <a:t>occur.</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IMAGE</a:t>
            </a:r>
            <a:r>
              <a:rPr lang="en-US" b="1" baseline="0" dirty="0" smtClean="0"/>
              <a:t> CREDIT</a:t>
            </a:r>
          </a:p>
          <a:p>
            <a:pPr marL="0" indent="0">
              <a:buFont typeface="Arial" panose="020B0604020202020204" pitchFamily="34" charset="0"/>
              <a:buNone/>
            </a:pPr>
            <a:r>
              <a:rPr lang="en-US" baseline="0" dirty="0" smtClean="0"/>
              <a:t>Purchased image.</a:t>
            </a:r>
            <a:endParaRPr lang="en-US" dirty="0" smtClean="0"/>
          </a:p>
          <a:p>
            <a:pPr marL="181240" indent="-181240">
              <a:buFont typeface="Arial" panose="020B0604020202020204" pitchFamily="34" charset="0"/>
              <a:buChar char="•"/>
            </a:pPr>
            <a:endParaRPr lang="en-US" b="1" dirty="0" smtClean="0"/>
          </a:p>
        </p:txBody>
      </p:sp>
    </p:spTree>
    <p:extLst>
      <p:ext uri="{BB962C8B-B14F-4D97-AF65-F5344CB8AC3E}">
        <p14:creationId xmlns:p14="http://schemas.microsoft.com/office/powerpoint/2010/main" val="184698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aseline="0" dirty="0" smtClean="0"/>
              <a:t>Questions asked on the exam are </a:t>
            </a:r>
            <a:r>
              <a:rPr lang="en-US" baseline="0" dirty="0"/>
              <a:t>based on </a:t>
            </a:r>
            <a:r>
              <a:rPr lang="en-US" baseline="0" dirty="0" smtClean="0"/>
              <a:t>the 2013 IC&amp;RC job-task analysis. Results from the analysis identified specific tasks of entry-level counselors. Using factor analysis, tasks were organized into four factors known as performance domains. The 4 </a:t>
            </a:r>
            <a:r>
              <a:rPr lang="en-US" baseline="0" dirty="0"/>
              <a:t>performance </a:t>
            </a:r>
            <a:r>
              <a:rPr lang="en-US" baseline="0" dirty="0" smtClean="0"/>
              <a:t>domains are:</a:t>
            </a:r>
          </a:p>
          <a:p>
            <a:pPr marL="664546" lvl="1" indent="-181240">
              <a:buFont typeface="Arial" panose="020B0604020202020204" pitchFamily="34" charset="0"/>
              <a:buChar char="•"/>
            </a:pPr>
            <a:r>
              <a:rPr lang="en-US" dirty="0" smtClean="0"/>
              <a:t>Screening</a:t>
            </a:r>
            <a:r>
              <a:rPr lang="en-US" dirty="0"/>
              <a:t>, Assessment, and </a:t>
            </a:r>
            <a:r>
              <a:rPr lang="en-US" dirty="0" smtClean="0"/>
              <a:t>Engagement; </a:t>
            </a:r>
          </a:p>
          <a:p>
            <a:pPr marL="664546" lvl="1" indent="-181240">
              <a:buFont typeface="Arial" panose="020B0604020202020204" pitchFamily="34" charset="0"/>
              <a:buChar char="•"/>
            </a:pPr>
            <a:r>
              <a:rPr lang="en-US" dirty="0" smtClean="0"/>
              <a:t>Treatment </a:t>
            </a:r>
            <a:r>
              <a:rPr lang="en-US" dirty="0"/>
              <a:t>Planning, Collaboration, and </a:t>
            </a:r>
            <a:r>
              <a:rPr lang="en-US" dirty="0" smtClean="0"/>
              <a:t>Referral;</a:t>
            </a:r>
            <a:r>
              <a:rPr lang="en-US" baseline="0" dirty="0" smtClean="0"/>
              <a:t> </a:t>
            </a:r>
            <a:endParaRPr lang="en-US" dirty="0" smtClean="0"/>
          </a:p>
          <a:p>
            <a:pPr marL="664546" lvl="1" indent="-181240">
              <a:buFont typeface="Arial" panose="020B0604020202020204" pitchFamily="34" charset="0"/>
              <a:buChar char="•"/>
            </a:pPr>
            <a:r>
              <a:rPr lang="en-US" dirty="0" smtClean="0"/>
              <a:t>Counseling;</a:t>
            </a:r>
            <a:r>
              <a:rPr lang="en-US" baseline="0" dirty="0" smtClean="0"/>
              <a:t> and</a:t>
            </a:r>
            <a:endParaRPr lang="en-US" dirty="0" smtClean="0"/>
          </a:p>
          <a:p>
            <a:pPr marL="664546" lvl="1" indent="-181240">
              <a:buFont typeface="Arial" panose="020B0604020202020204" pitchFamily="34" charset="0"/>
              <a:buChar char="•"/>
            </a:pPr>
            <a:r>
              <a:rPr lang="en-US" dirty="0" smtClean="0"/>
              <a:t>Professional </a:t>
            </a:r>
            <a:r>
              <a:rPr lang="en-US" dirty="0"/>
              <a:t>and Ethical Responsibilities </a:t>
            </a:r>
            <a:endParaRPr lang="en-US" dirty="0" smtClean="0"/>
          </a:p>
          <a:p>
            <a:pPr marL="181240" indent="-181240" defTabSz="966612">
              <a:buFont typeface="Arial" panose="020B0604020202020204" pitchFamily="34" charset="0"/>
              <a:buChar char="•"/>
              <a:defRPr/>
            </a:pPr>
            <a:r>
              <a:rPr lang="en-US" baseline="0" dirty="0" smtClean="0"/>
              <a:t>The percentages following each performance domain refer to their relative weight on the exam. </a:t>
            </a:r>
          </a:p>
          <a:p>
            <a:pPr marL="181240" indent="-181240" defTabSz="966612">
              <a:buFont typeface="Arial" panose="020B0604020202020204" pitchFamily="34" charset="0"/>
              <a:buChar char="•"/>
              <a:defRPr/>
            </a:pPr>
            <a:r>
              <a:rPr lang="en-US" baseline="0" dirty="0" smtClean="0"/>
              <a:t>Each performance domain is comprised of specific tasks. </a:t>
            </a:r>
          </a:p>
          <a:p>
            <a:pPr marL="181240" indent="-181240" defTabSz="966612">
              <a:buFont typeface="Arial" panose="020B0604020202020204" pitchFamily="34" charset="0"/>
              <a:buChar char="•"/>
              <a:defRPr/>
            </a:pPr>
            <a:r>
              <a:rPr lang="en-US" baseline="0" dirty="0" smtClean="0"/>
              <a:t>Eight tasks are associated with screening, assessment, and engagement, 10 tasks associated with treatment planning, collaboration, and referral, 8 tasks associated with professional and ethical responsibilities, and 7 tasks associated with professional and  ethical responsibilities. </a:t>
            </a:r>
          </a:p>
          <a:p>
            <a:pPr marL="181240" indent="-181240" defTabSz="966612">
              <a:buFont typeface="Arial" panose="020B0604020202020204" pitchFamily="34" charset="0"/>
              <a:buChar char="•"/>
              <a:defRPr/>
            </a:pPr>
            <a:r>
              <a:rPr lang="en-US" baseline="0" dirty="0" smtClean="0"/>
              <a:t>The exam evaluates candidates’ proficiency and competence in the necessary knowledge and skills needed to perform specific tasks associated with each performance domain in the role of an entry-level addictions counselor. </a:t>
            </a:r>
          </a:p>
          <a:p>
            <a:pPr marL="181240" indent="-181240" defTabSz="966612">
              <a:buFont typeface="Arial" panose="020B0604020202020204" pitchFamily="34" charset="0"/>
              <a:buChar char="•"/>
              <a:defRPr/>
            </a:pPr>
            <a:r>
              <a:rPr lang="en-US" baseline="0" dirty="0" smtClean="0"/>
              <a:t>Please open the candidate guide and turn to page 11.</a:t>
            </a:r>
          </a:p>
          <a:p>
            <a:pPr marL="181240" indent="-181240" defTabSz="966612">
              <a:buFont typeface="Arial" panose="020B0604020202020204" pitchFamily="34" charset="0"/>
              <a:buChar char="•"/>
              <a:defRPr/>
            </a:pPr>
            <a:r>
              <a:rPr lang="en-US" baseline="0" dirty="0" smtClean="0"/>
              <a:t>Beginning on page 11, the four performance domains and their corresponding tasks can be found. </a:t>
            </a:r>
          </a:p>
          <a:p>
            <a:pPr marL="181240" indent="-181240" defTabSz="966612">
              <a:buFont typeface="Arial" panose="020B0604020202020204" pitchFamily="34" charset="0"/>
              <a:buChar char="•"/>
              <a:defRPr/>
            </a:pPr>
            <a:r>
              <a:rPr lang="en-US" baseline="0" dirty="0" smtClean="0"/>
              <a:t>Please only review the first task for screening, assessment, and engagement.</a:t>
            </a:r>
          </a:p>
          <a:p>
            <a:pPr marL="181240" indent="-181240" defTabSz="966612">
              <a:buFont typeface="Arial" panose="020B0604020202020204" pitchFamily="34" charset="0"/>
              <a:buChar char="•"/>
              <a:defRPr/>
            </a:pPr>
            <a:r>
              <a:rPr lang="en-US" b="1" baseline="0" dirty="0" smtClean="0"/>
              <a:t>[ASK PARTICIPANTS] </a:t>
            </a:r>
            <a:r>
              <a:rPr lang="en-US" baseline="0" dirty="0" smtClean="0"/>
              <a:t>What knowledge and skills would you need to perform this task?</a:t>
            </a:r>
          </a:p>
          <a:p>
            <a:pPr marL="181240" indent="-181240" defTabSz="966612">
              <a:buFont typeface="Arial" panose="020B0604020202020204" pitchFamily="34" charset="0"/>
              <a:buChar char="•"/>
              <a:defRPr/>
            </a:pPr>
            <a:r>
              <a:rPr lang="en-US" baseline="0" dirty="0" smtClean="0"/>
              <a:t>The 2013 Job-Task Analysis found and subject matter experts in addictions counseling agreed that the ability to demonstrate verbal and nonverbal communication to establish rapport and promote engagement requires knowledge of best practices for interviewing others, self-awareness, the stages of change, and how culture affects communication. Demonstration of this task would be evident in the counselor’s ability to engage and build trust with clients, and the ability and use of stage-appropriate interventions.   </a:t>
            </a:r>
          </a:p>
          <a:p>
            <a:endParaRPr lang="en-US" baseline="0" dirty="0"/>
          </a:p>
          <a:p>
            <a:r>
              <a:rPr lang="en-US" b="1" baseline="0" dirty="0" smtClean="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Calibri" panose="020F0502020204030204" pitchFamily="34" charset="0"/>
                <a:cs typeface="Calibri" panose="020F0502020204030204" pitchFamily="34" charset="0"/>
              </a:rPr>
              <a:t>Herdman, J.W. (2018). </a:t>
            </a:r>
            <a:r>
              <a:rPr lang="en-US" sz="1200" i="1" dirty="0" smtClean="0">
                <a:solidFill>
                  <a:schemeClr val="bg1"/>
                </a:solidFill>
                <a:latin typeface="Calibri" panose="020F0502020204030204" pitchFamily="34" charset="0"/>
                <a:cs typeface="Calibri" panose="020F0502020204030204" pitchFamily="34" charset="0"/>
              </a:rPr>
              <a:t>Global Criteria: The 12 Core Functions of the Substance Abuse Counselor </a:t>
            </a:r>
            <a:r>
              <a:rPr lang="en-US" sz="1200" dirty="0" smtClean="0">
                <a:solidFill>
                  <a:schemeClr val="bg1"/>
                </a:solidFill>
                <a:latin typeface="Calibri" panose="020F0502020204030204" pitchFamily="34" charset="0"/>
                <a:cs typeface="Calibri" panose="020F0502020204030204" pitchFamily="34" charset="0"/>
              </a:rPr>
              <a:t>(7</a:t>
            </a:r>
            <a:r>
              <a:rPr lang="en-US" sz="1200" baseline="30000" dirty="0" smtClean="0">
                <a:solidFill>
                  <a:schemeClr val="bg1"/>
                </a:solidFill>
                <a:latin typeface="Calibri" panose="020F0502020204030204" pitchFamily="34" charset="0"/>
                <a:cs typeface="Calibri" panose="020F0502020204030204" pitchFamily="34" charset="0"/>
              </a:rPr>
              <a:t>th</a:t>
            </a:r>
            <a:r>
              <a:rPr lang="en-US" sz="1200" dirty="0" smtClean="0">
                <a:solidFill>
                  <a:schemeClr val="bg1"/>
                </a:solidFill>
                <a:latin typeface="Calibri" panose="020F0502020204030204" pitchFamily="34" charset="0"/>
                <a:cs typeface="Calibri" panose="020F0502020204030204" pitchFamily="34" charset="0"/>
              </a:rPr>
              <a:t> ed.). Lincoln, NE: Parallels: Pathways to Change. </a:t>
            </a:r>
          </a:p>
          <a:p>
            <a:endParaRPr lang="en-US" b="1" baseline="0" dirty="0"/>
          </a:p>
          <a:p>
            <a:pPr marL="0" marR="0">
              <a:lnSpc>
                <a:spcPct val="107000"/>
              </a:lnSpc>
              <a:spcBef>
                <a:spcPts val="0"/>
              </a:spcBef>
              <a:spcAft>
                <a:spcPts val="800"/>
              </a:spcAft>
            </a:pPr>
            <a:r>
              <a:rPr lang="en-US" baseline="0" dirty="0"/>
              <a:t>International Certification and Reciprocity Consortium. (2017). </a:t>
            </a:r>
            <a:r>
              <a:rPr lang="en-US" i="1" baseline="0" dirty="0"/>
              <a:t>Candidate </a:t>
            </a:r>
            <a:r>
              <a:rPr lang="en-US" i="1" baseline="0" dirty="0" smtClean="0"/>
              <a:t>Guide </a:t>
            </a:r>
            <a:r>
              <a:rPr lang="en-US" i="1" baseline="0" dirty="0"/>
              <a:t>for the IC&amp;RC </a:t>
            </a:r>
            <a:r>
              <a:rPr lang="en-US" i="1" baseline="0" dirty="0" smtClean="0"/>
              <a:t>Alcohol </a:t>
            </a:r>
            <a:r>
              <a:rPr lang="en-US" i="1" baseline="0" dirty="0"/>
              <a:t>and </a:t>
            </a:r>
            <a:r>
              <a:rPr lang="en-US" i="1" baseline="0" dirty="0" smtClean="0"/>
              <a:t>Drug </a:t>
            </a:r>
            <a:r>
              <a:rPr lang="en-US" i="1" baseline="0" dirty="0"/>
              <a:t>C</a:t>
            </a:r>
            <a:r>
              <a:rPr lang="en-US" i="1" baseline="0" dirty="0" smtClean="0"/>
              <a:t>ounselor </a:t>
            </a:r>
            <a:r>
              <a:rPr lang="en-US" i="1" baseline="0" dirty="0"/>
              <a:t>E</a:t>
            </a:r>
            <a:r>
              <a:rPr lang="en-US" i="1" baseline="0" dirty="0" smtClean="0"/>
              <a:t>xamination</a:t>
            </a:r>
            <a:r>
              <a:rPr lang="en-US" baseline="0" dirty="0"/>
              <a:t>. Retrieved from </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https://www.internationalcredentialing.org/resources/Candidate%20Guides/ADC_Candidate_Guide.pdf</a:t>
            </a: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 , February 4, 2020.</a:t>
            </a:r>
          </a:p>
          <a:p>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13</a:t>
            </a:fld>
            <a:endParaRPr lang="en-US"/>
          </a:p>
        </p:txBody>
      </p:sp>
    </p:spTree>
    <p:extLst>
      <p:ext uri="{BB962C8B-B14F-4D97-AF65-F5344CB8AC3E}">
        <p14:creationId xmlns:p14="http://schemas.microsoft.com/office/powerpoint/2010/main" val="19552669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b="1" dirty="0"/>
              <a:t>INSTRUCTIONS</a:t>
            </a:r>
          </a:p>
          <a:p>
            <a:r>
              <a:rPr lang="en-US" b="0" i="0" dirty="0"/>
              <a:t>The</a:t>
            </a:r>
            <a:r>
              <a:rPr lang="en-US" b="0" i="0" baseline="0" dirty="0"/>
              <a:t> purpose of this slide and the two slides that follow is to highlight that marijuana use can have serious negative effects. Introduce these slides by saying that people often say that marijuana is “harmless.” The information presented on these slides highlights that it is not at all a “harmless” drug.</a:t>
            </a:r>
            <a:endParaRPr lang="en-US" b="0" i="0" dirty="0"/>
          </a:p>
          <a:p>
            <a:endParaRPr lang="en-US" dirty="0"/>
          </a:p>
          <a:p>
            <a:r>
              <a:rPr lang="en-US" b="1" dirty="0" smtClean="0"/>
              <a:t>TRAINER NOTES</a:t>
            </a:r>
            <a:endParaRPr lang="en-US" b="1" dirty="0"/>
          </a:p>
          <a:p>
            <a:r>
              <a:rPr lang="en-US" b="0" baseline="0" dirty="0"/>
              <a:t>Marijuana use can have very negative effects on behavior and mental health. Since marijuana is a psychoactive drug, it causes significant </a:t>
            </a:r>
            <a:r>
              <a:rPr lang="en-US" b="1" baseline="0" dirty="0"/>
              <a:t>impairment</a:t>
            </a:r>
            <a:r>
              <a:rPr lang="en-US" b="0" baseline="0" dirty="0"/>
              <a:t>,</a:t>
            </a:r>
            <a:r>
              <a:rPr lang="en-US" b="1" baseline="0" dirty="0"/>
              <a:t> </a:t>
            </a:r>
            <a:r>
              <a:rPr lang="en-US" b="0" baseline="0" dirty="0"/>
              <a:t>just like alcohol and other drugs. This means that when experiencing a marijuana “high” people are impaired, both physically and mentally. It is unsafe to drive, operate heavy machinery, or do other things that require concentration and physical coordination when under the influence of marijuana. Long-term marijuana use has a negative impact on learning and memory. Long-term marijuana use also causes </a:t>
            </a:r>
            <a:r>
              <a:rPr lang="en-US" b="1" baseline="0" dirty="0" err="1"/>
              <a:t>amotivational</a:t>
            </a:r>
            <a:r>
              <a:rPr lang="en-US" b="1" baseline="0" dirty="0"/>
              <a:t> syndrome</a:t>
            </a:r>
            <a:r>
              <a:rPr lang="en-US" b="0" baseline="0" dirty="0"/>
              <a:t>, as it makes regular users less motivated to do things. Marijuana use is also associated with mental health problems and mental illness, particularly mood disorders. It is unclear if marijuana is what causes these problems, or if people who have mood disorders are more likely to use marijuana to self-medicate. Research also shows that heavy marijuana use is associated with serious mental illness, particularly among people who are at risk for serious mental illness because of family history. </a:t>
            </a:r>
          </a:p>
          <a:p>
            <a:endParaRPr lang="en-US" dirty="0"/>
          </a:p>
          <a:p>
            <a:r>
              <a:rPr lang="en-US" b="1" dirty="0"/>
              <a:t>Additional</a:t>
            </a:r>
            <a:r>
              <a:rPr lang="en-US" b="1" baseline="0" dirty="0"/>
              <a:t> Information for the Trainer(s)</a:t>
            </a:r>
            <a:endParaRPr lang="en-US" b="1" dirty="0"/>
          </a:p>
          <a:p>
            <a:r>
              <a:rPr lang="en-US" b="0" dirty="0"/>
              <a:t>Serious mental</a:t>
            </a:r>
            <a:r>
              <a:rPr lang="en-US" b="0" baseline="0" dirty="0"/>
              <a:t> illness differs from “mental illness” in general in that it lasts longer and is more disabling, often preventing people from working or functioning in their day to day lives. Among individuals who meet diagnostic criteria for marijuana abuse, 36% have had a mood disorder in their life, and 25% have had an anxiety disorder in their life. Among individuals who meet diagnostic criteria for marijuana dependence, 60.5% have had a mood disorder in their life, and 48.5% have had an anxiety disorder in their lifetime. Overall, </a:t>
            </a:r>
            <a:r>
              <a:rPr lang="en-US" baseline="0" dirty="0"/>
              <a:t>marijuana dependence increases the odds of a co-occurring mood disorder by 6.5 times, and of an anxiety disorder by 4.6 times.  Further, there is a significant gender difference with regard to major depression, with marijuana dependence increasing the odds for men by 4.6 times and 7.2 times for women.</a:t>
            </a:r>
          </a:p>
          <a:p>
            <a:pPr defTabSz="948452">
              <a:defRPr/>
            </a:pPr>
            <a:endParaRPr lang="en-US" baseline="0" dirty="0"/>
          </a:p>
          <a:p>
            <a:pPr defTabSz="948452">
              <a:defRPr/>
            </a:pPr>
            <a:r>
              <a:rPr lang="en-US" b="1" baseline="0" dirty="0" smtClean="0"/>
              <a:t>REFERENCE</a:t>
            </a:r>
            <a:endParaRPr lang="en-US" b="1" baseline="0" dirty="0"/>
          </a:p>
          <a:p>
            <a:pPr defTabSz="948452">
              <a:defRPr/>
            </a:pPr>
            <a:r>
              <a:rPr lang="en-US" baseline="0" dirty="0"/>
              <a:t>Conway, K.P., Compton, W., Stinson, F.S., &amp; Grant, B.F.  (2006). Lifetime comorbidity of DSM-IV mood and anxiety disorders and specific drug use disorders: </a:t>
            </a:r>
            <a:r>
              <a:rPr lang="en-US" baseline="0" dirty="0" smtClean="0"/>
              <a:t>Results </a:t>
            </a:r>
            <a:r>
              <a:rPr lang="en-US" baseline="0" dirty="0"/>
              <a:t>from the </a:t>
            </a:r>
            <a:r>
              <a:rPr lang="en-US" baseline="0" dirty="0" smtClean="0"/>
              <a:t>national </a:t>
            </a:r>
            <a:r>
              <a:rPr lang="en-US" baseline="0" dirty="0"/>
              <a:t>e</a:t>
            </a:r>
            <a:r>
              <a:rPr lang="en-US" baseline="0" dirty="0" smtClean="0"/>
              <a:t>pidemiological </a:t>
            </a:r>
            <a:r>
              <a:rPr lang="en-US" baseline="0" dirty="0"/>
              <a:t>survey on </a:t>
            </a:r>
            <a:r>
              <a:rPr lang="en-US" baseline="0" dirty="0" smtClean="0"/>
              <a:t>alcohol </a:t>
            </a:r>
            <a:r>
              <a:rPr lang="en-US" baseline="0" dirty="0"/>
              <a:t>and </a:t>
            </a:r>
            <a:r>
              <a:rPr lang="en-US" baseline="0" dirty="0" smtClean="0"/>
              <a:t>related </a:t>
            </a:r>
            <a:r>
              <a:rPr lang="en-US" baseline="0" dirty="0"/>
              <a:t>c</a:t>
            </a:r>
            <a:r>
              <a:rPr lang="en-US" baseline="0" dirty="0" smtClean="0"/>
              <a:t>onditions</a:t>
            </a:r>
            <a:r>
              <a:rPr lang="en-US" baseline="0" dirty="0"/>
              <a:t>. </a:t>
            </a:r>
            <a:r>
              <a:rPr lang="en-US" i="1" baseline="0" dirty="0" smtClean="0"/>
              <a:t>Journal </a:t>
            </a:r>
            <a:r>
              <a:rPr lang="en-US" i="1" baseline="0" dirty="0"/>
              <a:t>of Clinical Psychiatry</a:t>
            </a:r>
            <a:r>
              <a:rPr lang="en-US" baseline="0" dirty="0"/>
              <a:t>, </a:t>
            </a:r>
            <a:r>
              <a:rPr lang="en-US" i="1" baseline="0" dirty="0"/>
              <a:t>67</a:t>
            </a:r>
            <a:r>
              <a:rPr lang="en-US" baseline="0" dirty="0"/>
              <a:t>, 247-257.</a:t>
            </a:r>
          </a:p>
          <a:p>
            <a:pPr defTabSz="948452">
              <a:defRPr/>
            </a:pPr>
            <a:endParaRPr lang="en-US" baseline="0" dirty="0"/>
          </a:p>
          <a:p>
            <a:endParaRPr lang="en-US" b="0" dirty="0"/>
          </a:p>
        </p:txBody>
      </p:sp>
      <p:sp>
        <p:nvSpPr>
          <p:cNvPr id="4" name="Slide Number Placeholder 3"/>
          <p:cNvSpPr>
            <a:spLocks noGrp="1"/>
          </p:cNvSpPr>
          <p:nvPr>
            <p:ph type="sldNum" sz="quarter" idx="10"/>
          </p:nvPr>
        </p:nvSpPr>
        <p:spPr/>
        <p:txBody>
          <a:bodyPr/>
          <a:lstStyle/>
          <a:p>
            <a:fld id="{6C022A7B-B66F-47CD-B0CC-24ECAB4C2AE1}"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24059784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9B9DE-FBAF-485E-B27D-156C47B247E0}" type="slidenum">
              <a:rPr lang="en-US">
                <a:solidFill>
                  <a:prstClr val="black"/>
                </a:solidFill>
              </a:rPr>
              <a:pPr/>
              <a:t>131</a:t>
            </a:fld>
            <a:endParaRPr lang="en-US" dirty="0">
              <a:solidFill>
                <a:prstClr val="black"/>
              </a:solidFill>
            </a:endParaRPr>
          </a:p>
        </p:txBody>
      </p:sp>
      <p:sp>
        <p:nvSpPr>
          <p:cNvPr id="384002" name="Rectangle 2"/>
          <p:cNvSpPr>
            <a:spLocks noGrp="1" noRot="1" noChangeAspect="1" noChangeArrowheads="1" noTextEdit="1"/>
          </p:cNvSpPr>
          <p:nvPr>
            <p:ph type="sldImg"/>
          </p:nvPr>
        </p:nvSpPr>
        <p:spPr>
          <a:xfrm>
            <a:off x="1257300" y="720725"/>
            <a:ext cx="4800600" cy="3600450"/>
          </a:xfrm>
          <a:ln/>
        </p:spPr>
      </p:sp>
      <p:sp>
        <p:nvSpPr>
          <p:cNvPr id="384003" name="Rectangle 3"/>
          <p:cNvSpPr>
            <a:spLocks noGrp="1" noChangeArrowheads="1"/>
          </p:cNvSpPr>
          <p:nvPr>
            <p:ph type="body" idx="1"/>
          </p:nvPr>
        </p:nvSpPr>
        <p:spPr>
          <a:xfrm>
            <a:off x="975692" y="4561228"/>
            <a:ext cx="5363818" cy="4320213"/>
          </a:xfrm>
        </p:spPr>
        <p:txBody>
          <a:bodyPr/>
          <a:lstStyle/>
          <a:p>
            <a:r>
              <a:rPr lang="en-GB" b="1" dirty="0" smtClean="0"/>
              <a:t>INSTRUCTIONS</a:t>
            </a:r>
            <a:r>
              <a:rPr lang="en-GB" b="1" baseline="0" dirty="0" smtClean="0"/>
              <a:t> </a:t>
            </a: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Point </a:t>
            </a:r>
            <a:r>
              <a:rPr lang="en-GB" dirty="0"/>
              <a:t>to the areas of the body that are affected by the use of this drug.</a:t>
            </a:r>
          </a:p>
          <a:p>
            <a:endParaRPr lang="en-GB" dirty="0"/>
          </a:p>
          <a:p>
            <a:r>
              <a:rPr lang="en-GB" b="1" dirty="0" smtClean="0"/>
              <a:t>GENERAL NOTES FOR TRAINERS</a:t>
            </a:r>
            <a:endParaRPr lang="en-GB" b="1" dirty="0"/>
          </a:p>
          <a:p>
            <a:r>
              <a:rPr lang="en-GB" dirty="0"/>
              <a:t>Research findings on long-term marijuana abuse indicate some changes in the brain similar to those seen after long-term abuse of other major drugs. For example, cannabinoid (THC or synthetic forms of THC) withdrawal in chronically exposed animals leads to an increase in the activation of the stress-response system and changes in the activity of nerve cells containing dopamine. Dopamine neurons are involved in the regulation of motivation and reward, and are directly or indirectly affected by all drugs of abuse.</a:t>
            </a:r>
          </a:p>
          <a:p>
            <a:endParaRPr lang="en-GB" dirty="0"/>
          </a:p>
          <a:p>
            <a:r>
              <a:rPr lang="en-GB" b="1" dirty="0" smtClean="0"/>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t>, </a:t>
            </a:r>
            <a:r>
              <a:rPr lang="en-US" dirty="0" smtClean="0"/>
              <a:t>February 4, 2020.</a:t>
            </a:r>
            <a:endParaRPr lang="en-US" b="0" dirty="0" smtClean="0"/>
          </a:p>
          <a:p>
            <a:endParaRPr lang="en-GB" dirty="0"/>
          </a:p>
          <a:p>
            <a:endParaRPr lang="en-GB" dirty="0"/>
          </a:p>
        </p:txBody>
      </p:sp>
    </p:spTree>
    <p:extLst>
      <p:ext uri="{BB962C8B-B14F-4D97-AF65-F5344CB8AC3E}">
        <p14:creationId xmlns:p14="http://schemas.microsoft.com/office/powerpoint/2010/main" val="39226197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indent="0">
              <a:buFont typeface="Arial" panose="020B0604020202020204" pitchFamily="34" charset="0"/>
              <a:buNone/>
            </a:pPr>
            <a:endParaRPr lang="en-US" b="0" dirty="0" smtClean="0"/>
          </a:p>
          <a:p>
            <a:pPr marL="0" indent="0">
              <a:buFont typeface="Arial" panose="020B0604020202020204" pitchFamily="34" charset="0"/>
              <a:buNone/>
            </a:pPr>
            <a:r>
              <a:rPr lang="en-US" b="1"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Al-</a:t>
            </a:r>
            <a:r>
              <a:rPr lang="en-US" b="0" dirty="0" err="1" smtClean="0"/>
              <a:t>Zouabi</a:t>
            </a:r>
            <a:r>
              <a:rPr lang="en-US" b="0" dirty="0" smtClean="0"/>
              <a:t>, I., Stogner, J.M., Miller, B.L., &amp; Lane, ES.</a:t>
            </a:r>
            <a:r>
              <a:rPr lang="en-US" b="0" baseline="0" dirty="0" smtClean="0"/>
              <a:t> (2018). </a:t>
            </a:r>
            <a:r>
              <a:rPr lang="en-US" b="0" dirty="0" smtClean="0"/>
              <a:t>Butane hash oil and dabbing: insights into use, amateur production techniques, and potential harm mitigation. </a:t>
            </a:r>
            <a:r>
              <a:rPr lang="en-US" b="0" i="1" u="none" dirty="0" smtClean="0"/>
              <a:t>Substance</a:t>
            </a:r>
            <a:r>
              <a:rPr lang="en-US" b="0" i="1" u="none" baseline="0" dirty="0" smtClean="0"/>
              <a:t> Abuse and Rehabilitation</a:t>
            </a:r>
            <a:r>
              <a:rPr lang="en-US" b="0" baseline="0" dirty="0" smtClean="0"/>
              <a:t>, </a:t>
            </a:r>
            <a:r>
              <a:rPr lang="en-US" b="0" dirty="0" smtClean="0"/>
              <a:t>9, 91-101. PMID: 30464676.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b="1" baseline="0" dirty="0" smtClean="0"/>
              <a:t>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Purchased image.</a:t>
            </a:r>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132</a:t>
            </a:fld>
            <a:endParaRPr lang="en-US"/>
          </a:p>
        </p:txBody>
      </p:sp>
    </p:spTree>
    <p:extLst>
      <p:ext uri="{BB962C8B-B14F-4D97-AF65-F5344CB8AC3E}">
        <p14:creationId xmlns:p14="http://schemas.microsoft.com/office/powerpoint/2010/main" val="61045222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indent="0">
              <a:buFont typeface="Arial" panose="020B0604020202020204" pitchFamily="34" charset="0"/>
              <a:buNone/>
            </a:pPr>
            <a:endParaRPr lang="en-US" b="0" dirty="0" smtClean="0"/>
          </a:p>
          <a:p>
            <a:pPr marL="0" indent="0">
              <a:buFont typeface="Arial" panose="020B0604020202020204" pitchFamily="34" charset="0"/>
              <a:buNone/>
            </a:pPr>
            <a:r>
              <a:rPr lang="en-US" b="1"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Al-</a:t>
            </a:r>
            <a:r>
              <a:rPr lang="en-US" b="0" dirty="0" err="1" smtClean="0"/>
              <a:t>Zouabi</a:t>
            </a:r>
            <a:r>
              <a:rPr lang="en-US" b="0" dirty="0" smtClean="0"/>
              <a:t>, I., Stogner, J.M., Miller, B.L., &amp; Lane, E.S.</a:t>
            </a:r>
            <a:r>
              <a:rPr lang="en-US" b="0" baseline="0" dirty="0" smtClean="0"/>
              <a:t> (2018). </a:t>
            </a:r>
            <a:r>
              <a:rPr lang="en-US" b="0" dirty="0" smtClean="0"/>
              <a:t>Butane hash oil and dabbing: insights into use, amateur production techniques, and potential harm mitigation. </a:t>
            </a:r>
            <a:r>
              <a:rPr lang="en-US" b="0" i="1" u="none" dirty="0" smtClean="0"/>
              <a:t>Substance</a:t>
            </a:r>
            <a:r>
              <a:rPr lang="en-US" b="0" i="1" u="none" baseline="0" dirty="0" smtClean="0"/>
              <a:t> Abuse and Rehabilitation</a:t>
            </a:r>
            <a:r>
              <a:rPr lang="en-US" b="0" baseline="0" dirty="0" smtClean="0"/>
              <a:t>, </a:t>
            </a:r>
            <a:r>
              <a:rPr lang="en-US" b="0" dirty="0" smtClean="0"/>
              <a:t>9, 91-101. PMID: 30464676.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Purchased image.</a:t>
            </a:r>
          </a:p>
          <a:p>
            <a:endParaRPr lang="en-US" b="0" dirty="0" smtClean="0"/>
          </a:p>
        </p:txBody>
      </p:sp>
      <p:sp>
        <p:nvSpPr>
          <p:cNvPr id="4" name="Slide Number Placeholder 3"/>
          <p:cNvSpPr>
            <a:spLocks noGrp="1"/>
          </p:cNvSpPr>
          <p:nvPr>
            <p:ph type="sldNum" sz="quarter" idx="10"/>
          </p:nvPr>
        </p:nvSpPr>
        <p:spPr/>
        <p:txBody>
          <a:bodyPr/>
          <a:lstStyle/>
          <a:p>
            <a:pPr>
              <a:defRPr/>
            </a:pPr>
            <a:fld id="{305650B7-028A-44E1-BFD1-D82F19C67309}" type="slidenum">
              <a:rPr lang="en-US" smtClean="0">
                <a:solidFill>
                  <a:prstClr val="black"/>
                </a:solidFill>
              </a:rPr>
              <a:pPr>
                <a:defRPr/>
              </a:pPr>
              <a:t>133</a:t>
            </a:fld>
            <a:endParaRPr lang="en-US" dirty="0">
              <a:solidFill>
                <a:prstClr val="black"/>
              </a:solidFill>
            </a:endParaRPr>
          </a:p>
        </p:txBody>
      </p:sp>
    </p:spTree>
    <p:extLst>
      <p:ext uri="{BB962C8B-B14F-4D97-AF65-F5344CB8AC3E}">
        <p14:creationId xmlns:p14="http://schemas.microsoft.com/office/powerpoint/2010/main" val="35561115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1" dirty="0"/>
              <a:t>TRAINER NOTES</a:t>
            </a:r>
          </a:p>
          <a:p>
            <a:pPr marL="181240" indent="-181240">
              <a:spcBef>
                <a:spcPct val="0"/>
              </a:spcBef>
              <a:buFont typeface="Arial" panose="020B0604020202020204" pitchFamily="34" charset="0"/>
              <a:buChar char="•"/>
            </a:pPr>
            <a:r>
              <a:rPr lang="en-US" sz="1200" dirty="0"/>
              <a:t>This slide summarizes the dilemma we are faced with because these drugs have many different “names” that are given to mask the fact they are chemical substances that have been created to produce some sort of a “high.” Although the chemical composition of some of them is known, the rogue chemists producing them are constantly changing the formulations so they can stay ahead of the latest federal and state legal definitions and laws to avoid prosecution.</a:t>
            </a:r>
          </a:p>
          <a:p>
            <a:pPr marL="181240" indent="-181240">
              <a:spcBef>
                <a:spcPct val="0"/>
              </a:spcBef>
              <a:buFont typeface="Arial" panose="020B0604020202020204" pitchFamily="34" charset="0"/>
              <a:buChar char="•"/>
            </a:pPr>
            <a:r>
              <a:rPr lang="en-US" sz="1200" dirty="0"/>
              <a:t>Synthetic cannabinoids in herbal incense products were first detected in the United States in November 2008, by the Drug Enforcement Administration’s (DEA) forensic laboratory.  These products were first encountered by U.S. Customs and Border Protection. Spice and Bath Salts are advertised as being “all natural,” safe to use, and legal but, in fact, they are none of those things. The packages often say “not for human consumption,” “for novelty use,” or “use as directed” (but without any directions for use on the package). The colorful and professional packaging and wording often changes as the laws are amended. In some jurisdictions, depending on how the laws are written, the prosecutor must prove the person intended to use the product (not just possess it), which makes it even more difficult to reduce availability of these substances</a:t>
            </a:r>
            <a:r>
              <a:rPr lang="en-US" sz="1300" dirty="0" smtClean="0"/>
              <a:t>.</a:t>
            </a:r>
          </a:p>
          <a:p>
            <a:pPr marL="181240" indent="-181240">
              <a:spcBef>
                <a:spcPct val="0"/>
              </a:spcBef>
              <a:buFont typeface="Arial" panose="020B0604020202020204" pitchFamily="34" charset="0"/>
              <a:buChar char="•"/>
            </a:pPr>
            <a:endParaRPr lang="en-US" sz="1300" dirty="0"/>
          </a:p>
          <a:p>
            <a:pPr marL="0" indent="0">
              <a:spcBef>
                <a:spcPct val="0"/>
              </a:spcBef>
              <a:buFont typeface="Arial" panose="020B0604020202020204" pitchFamily="34" charset="0"/>
              <a:buNone/>
            </a:pPr>
            <a:r>
              <a:rPr lang="en-US" sz="1300" b="1" dirty="0" smtClean="0"/>
              <a:t>REFERENCE</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300" b="0" dirty="0" smtClean="0"/>
              <a:t>German, C.L.</a:t>
            </a:r>
            <a:r>
              <a:rPr lang="en-US" sz="1300" b="0" baseline="0" dirty="0" smtClean="0"/>
              <a:t>, </a:t>
            </a:r>
            <a:r>
              <a:rPr lang="en-US" sz="1300" b="0" dirty="0" smtClean="0"/>
              <a:t>Fleckenstein, A.E., &amp; Hanson, G.R. (2014).</a:t>
            </a:r>
            <a:r>
              <a:rPr lang="en-US" sz="1300" b="0" baseline="0" dirty="0" smtClean="0"/>
              <a:t> </a:t>
            </a:r>
            <a:r>
              <a:rPr lang="en-US" sz="1300" b="0" dirty="0" smtClean="0"/>
              <a:t>Bath salts and synthetic </a:t>
            </a:r>
            <a:r>
              <a:rPr lang="en-US" sz="1300" b="0" dirty="0" err="1" smtClean="0"/>
              <a:t>cathinones</a:t>
            </a:r>
            <a:r>
              <a:rPr lang="en-US" sz="1300" b="0" dirty="0" smtClean="0"/>
              <a:t>: An emerging designer drug phenomenon.</a:t>
            </a:r>
            <a:r>
              <a:rPr lang="en-US" sz="1300" b="0" baseline="0" dirty="0" smtClean="0"/>
              <a:t> </a:t>
            </a:r>
            <a:r>
              <a:rPr lang="en-US" sz="1300" b="0" i="1" dirty="0" smtClean="0"/>
              <a:t>Life Sciences</a:t>
            </a:r>
            <a:r>
              <a:rPr lang="en-US" sz="1300" b="0" dirty="0" smtClean="0"/>
              <a:t>, </a:t>
            </a:r>
            <a:r>
              <a:rPr lang="en-US" sz="1300" b="0" i="1" u="none" dirty="0" smtClean="0"/>
              <a:t>97</a:t>
            </a:r>
            <a:r>
              <a:rPr lang="en-US" sz="1300" b="0" dirty="0" smtClean="0"/>
              <a:t>(1), 2-8.</a:t>
            </a:r>
            <a:r>
              <a:rPr lang="en-US" sz="1300" b="0" baseline="0" dirty="0" smtClean="0"/>
              <a:t> </a:t>
            </a:r>
            <a:r>
              <a:rPr lang="en-US" sz="1300" b="0" dirty="0" smtClean="0"/>
              <a:t>PMID: 23911668.</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sz="1300" b="0" dirty="0" smtClean="0"/>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300" b="1" dirty="0" smtClean="0"/>
              <a:t>IMAGE CREDIT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300" b="0" dirty="0" smtClean="0"/>
              <a:t>Purchased</a:t>
            </a:r>
            <a:r>
              <a:rPr lang="en-US" sz="1300" b="0" baseline="0" dirty="0" smtClean="0"/>
              <a:t> images.</a:t>
            </a:r>
            <a:endParaRPr lang="en-US" sz="1300" b="0" dirty="0"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1DA610-B765-4CE0-99C7-68519006D64C}" type="slidenum">
              <a:rPr lang="en-US">
                <a:solidFill>
                  <a:prstClr val="black"/>
                </a:solidFill>
              </a:rPr>
              <a:pPr/>
              <a:t>134</a:t>
            </a:fld>
            <a:endParaRPr lang="en-US" dirty="0">
              <a:solidFill>
                <a:prstClr val="black"/>
              </a:solidFill>
            </a:endParaRPr>
          </a:p>
        </p:txBody>
      </p:sp>
    </p:spTree>
    <p:extLst>
      <p:ext uri="{BB962C8B-B14F-4D97-AF65-F5344CB8AC3E}">
        <p14:creationId xmlns:p14="http://schemas.microsoft.com/office/powerpoint/2010/main" val="148924818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b="0" dirty="0" smtClean="0"/>
              <a:t>Spices</a:t>
            </a:r>
            <a:r>
              <a:rPr lang="en-US" b="0" baseline="0" dirty="0" smtClean="0"/>
              <a:t> that we cook with have nothing to do with Spice the drug.</a:t>
            </a:r>
          </a:p>
          <a:p>
            <a:pPr marL="181240" indent="-181240">
              <a:buFont typeface="Arial" panose="020B0604020202020204" pitchFamily="34" charset="0"/>
              <a:buChar char="•"/>
            </a:pPr>
            <a:r>
              <a:rPr lang="en-US" b="0" baseline="0" dirty="0" smtClean="0"/>
              <a:t>Spice the drug are synthetic chemicals that are highly toxic and dangerous.</a:t>
            </a:r>
          </a:p>
          <a:p>
            <a:pPr marL="181240" indent="-181240">
              <a:buFont typeface="Arial" panose="020B0604020202020204" pitchFamily="34" charset="0"/>
              <a:buChar char="•"/>
            </a:pPr>
            <a:r>
              <a:rPr lang="en-US" b="0" baseline="0" dirty="0" smtClean="0"/>
              <a:t>Calling them Spice is a marketing strategy.</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1" baseline="0" dirty="0" smtClean="0"/>
              <a:t>IMAGE CREDITS</a:t>
            </a:r>
          </a:p>
          <a:p>
            <a:pPr marL="0" indent="0">
              <a:buFont typeface="Arial" panose="020B0604020202020204" pitchFamily="34" charset="0"/>
              <a:buNone/>
            </a:pPr>
            <a:r>
              <a:rPr lang="en-US" b="0" baseline="0" dirty="0" smtClean="0"/>
              <a:t>Purchased images.</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135</a:t>
            </a:fld>
            <a:endParaRPr lang="en-US"/>
          </a:p>
        </p:txBody>
      </p:sp>
    </p:spTree>
    <p:extLst>
      <p:ext uri="{BB962C8B-B14F-4D97-AF65-F5344CB8AC3E}">
        <p14:creationId xmlns:p14="http://schemas.microsoft.com/office/powerpoint/2010/main" val="15524380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1" dirty="0"/>
              <a:t>TRAINER NOTES </a:t>
            </a:r>
          </a:p>
          <a:p>
            <a:pPr marL="181240" indent="-181240">
              <a:spcBef>
                <a:spcPct val="0"/>
              </a:spcBef>
              <a:buFont typeface="Arial" panose="020B0604020202020204" pitchFamily="34" charset="0"/>
              <a:buChar char="•"/>
            </a:pPr>
            <a:r>
              <a:rPr lang="en-US" sz="1200" dirty="0"/>
              <a:t>Spice, sometimes known as an “herbal marijuana alternative,” looks like plant material or potpourri and is similarly coated in chemicals that mimic the effects of marijuana when it is smoked or steeped for a hot drink. These synthetic drugs are attractive to users because the chemicals used to create them defy detection in traditional drug tests. Labels on Spice products often claim that they contain “natural” psychoactive material taken from a variety of plants. Spice products do contain dried plant material, but chemical analyses show that their active ingredients are </a:t>
            </a:r>
            <a:r>
              <a:rPr lang="en-US" sz="1200" i="1" dirty="0"/>
              <a:t>synthetic </a:t>
            </a:r>
            <a:r>
              <a:rPr lang="en-US" sz="1200" dirty="0"/>
              <a:t>(or designer) cannabinoid compounds.</a:t>
            </a:r>
          </a:p>
          <a:p>
            <a:pPr marL="181240" indent="-181240">
              <a:spcBef>
                <a:spcPct val="0"/>
              </a:spcBef>
              <a:buFont typeface="Arial" panose="020B0604020202020204" pitchFamily="34" charset="0"/>
              <a:buChar char="•"/>
            </a:pPr>
            <a:r>
              <a:rPr lang="en-US" sz="1200" dirty="0"/>
              <a:t>Spice and K2 is known by a variety of brand names, including: Zohai, Genie, K3, Bliss, Nice, Black Mamba, Incense, Yucatan Fire, Skunk, Smoke, ChillX, Highdi’s Almdröhner, Sence, Earth Impact, Gorillaz, Galaxy Gold, Space Truckin, Solar Flare, Moon Rocks, Blue Lotus, Aroma, Scope, Sky, OG, Potpourri, Bombay Blue, and even fake weed. Spice is sold in colorful three-ounce plastic pouches decorated with psychedelic designs. Experts point out that due to the variation in chemical additives used in Spice, K2, and other synthetics, users don’t know exactly what they’re getting in each packet and the effects can therefore be unpredictable. (SOURCE: Logan et al., 2012, </a:t>
            </a:r>
            <a:r>
              <a:rPr lang="en-US" sz="1200" i="1" dirty="0"/>
              <a:t>Journal of Forensic Sciences</a:t>
            </a:r>
            <a:r>
              <a:rPr lang="en-US" sz="1200" dirty="0"/>
              <a:t>). According to the U.S. Drug Testing Laboratories (2011), over 250 synthetic cannabis compounds have been identified to date. </a:t>
            </a:r>
          </a:p>
          <a:p>
            <a:pPr>
              <a:spcBef>
                <a:spcPct val="0"/>
              </a:spcBef>
            </a:pPr>
            <a:endParaRPr lang="en-US" sz="1200" dirty="0"/>
          </a:p>
          <a:p>
            <a:pPr>
              <a:spcBef>
                <a:spcPct val="0"/>
              </a:spcBef>
            </a:pPr>
            <a:r>
              <a:rPr lang="en-US" sz="1200" b="1" dirty="0"/>
              <a:t>REFERENCE</a:t>
            </a:r>
          </a:p>
          <a:p>
            <a:pPr>
              <a:spcBef>
                <a:spcPct val="0"/>
              </a:spcBef>
            </a:pPr>
            <a:r>
              <a:rPr lang="en-US" sz="1200" dirty="0"/>
              <a:t>Logan, B.K., Reinhold, L.E., Xu, A., Diamond, F.X. (2012). Identification of synthetic cannabinoids in herbal incense blends in the United States. </a:t>
            </a:r>
            <a:r>
              <a:rPr lang="en-US" sz="1200" i="1" dirty="0"/>
              <a:t>Journal of Forensic Sciences, 57</a:t>
            </a:r>
            <a:r>
              <a:rPr lang="en-US" sz="1200" dirty="0"/>
              <a:t>(5), 1168-1180</a:t>
            </a:r>
            <a:r>
              <a:rPr lang="en-US" sz="1200" dirty="0" smtClean="0"/>
              <a:t>.</a:t>
            </a:r>
          </a:p>
          <a:p>
            <a:pPr>
              <a:spcBef>
                <a:spcPct val="0"/>
              </a:spcBef>
            </a:pPr>
            <a:endParaRPr lang="en-US" sz="1200" dirty="0" smtClean="0"/>
          </a:p>
          <a:p>
            <a:pPr>
              <a:spcBef>
                <a:spcPct val="0"/>
              </a:spcBef>
            </a:pPr>
            <a:r>
              <a:rPr lang="en-US" sz="1200" b="1" dirty="0" smtClean="0"/>
              <a:t>IMAGE CREDIT</a:t>
            </a:r>
            <a:r>
              <a:rPr lang="en-US" sz="1200" dirty="0" smtClean="0"/>
              <a:t/>
            </a:r>
            <a:br>
              <a:rPr lang="en-US" sz="1200" dirty="0" smtClean="0"/>
            </a:br>
            <a:r>
              <a:rPr lang="en-US" sz="1200" dirty="0" smtClean="0"/>
              <a:t>Purchased image.</a:t>
            </a:r>
            <a:endParaRPr lang="en-US" sz="1200" dirty="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237B1D-E2EF-4FA5-B556-C73BB8848A43}" type="slidenum">
              <a:rPr lang="en-US">
                <a:solidFill>
                  <a:prstClr val="black"/>
                </a:solidFill>
              </a:rPr>
              <a:pPr/>
              <a:t>136</a:t>
            </a:fld>
            <a:endParaRPr lang="en-US" dirty="0">
              <a:solidFill>
                <a:prstClr val="black"/>
              </a:solidFill>
            </a:endParaRPr>
          </a:p>
        </p:txBody>
      </p:sp>
    </p:spTree>
    <p:extLst>
      <p:ext uri="{BB962C8B-B14F-4D97-AF65-F5344CB8AC3E}">
        <p14:creationId xmlns:p14="http://schemas.microsoft.com/office/powerpoint/2010/main" val="41333738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a:spcBef>
                <a:spcPct val="0"/>
              </a:spcBef>
              <a:defRPr/>
            </a:pPr>
            <a:r>
              <a:rPr lang="en-US" sz="1200" b="1" dirty="0"/>
              <a:t>TRAINER NOTES </a:t>
            </a:r>
          </a:p>
          <a:p>
            <a:pPr marL="181240" indent="-181240">
              <a:spcBef>
                <a:spcPct val="0"/>
              </a:spcBef>
              <a:buFont typeface="Arial" panose="020B0604020202020204" pitchFamily="34" charset="0"/>
              <a:buChar char="•"/>
            </a:pPr>
            <a:r>
              <a:rPr lang="en-US" sz="1200" dirty="0"/>
              <a:t>Manufacturers of Spice products attempt to evade legal restrictions by substituting different chemicals in their mixtures. The DEA continues to monitor the situation and evaluate the need for updating the list of banned cannabinoids. The five banned active chemicals are JWH-018, JWH-073, JWH-200, CP-47, 497, and CP-47, 497-C8. Most states have also banned the products, but the list of banned substances varies by state and the states keep revising the lists to try to control new products that are developed to get around the current laws. Toxicology laboratories are developing tests for these drugs, but as of September 2012, only 17 of all the synthetic cannabis variations can be identified in urine tests developed by one lab and most of the blood and oral fluid tests only identify 12. </a:t>
            </a:r>
            <a:endParaRPr lang="en-US" sz="1200" dirty="0" smtClean="0"/>
          </a:p>
          <a:p>
            <a:pPr marL="181240" indent="-181240">
              <a:spcBef>
                <a:spcPct val="0"/>
              </a:spcBef>
              <a:buFont typeface="Arial" panose="020B0604020202020204" pitchFamily="34" charset="0"/>
              <a:buChar char="•"/>
            </a:pPr>
            <a:endParaRPr lang="en-US" sz="1200" dirty="0" smtClean="0"/>
          </a:p>
          <a:p>
            <a:pPr marL="0" indent="0">
              <a:spcBef>
                <a:spcPct val="0"/>
              </a:spcBef>
              <a:buFont typeface="Arial" panose="020B0604020202020204" pitchFamily="34" charset="0"/>
              <a:buNone/>
            </a:pPr>
            <a:r>
              <a:rPr lang="en-US" sz="1200" b="1" dirty="0" smtClean="0"/>
              <a:t>REFERENCE</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dirty="0" smtClean="0">
                <a:solidFill>
                  <a:schemeClr val="bg1"/>
                </a:solidFill>
                <a:latin typeface="Calibri" panose="020F0502020204030204" pitchFamily="34" charset="0"/>
                <a:cs typeface="Calibri" panose="020F0502020204030204" pitchFamily="34" charset="0"/>
              </a:rPr>
              <a:t>NIDA. (2012). </a:t>
            </a:r>
            <a:r>
              <a:rPr lang="en-US" sz="1200" i="1" dirty="0" smtClean="0">
                <a:solidFill>
                  <a:schemeClr val="bg1"/>
                </a:solidFill>
                <a:latin typeface="Calibri" panose="020F0502020204030204" pitchFamily="34" charset="0"/>
                <a:cs typeface="Calibri" panose="020F0502020204030204" pitchFamily="34" charset="0"/>
              </a:rPr>
              <a:t>NIDA </a:t>
            </a:r>
            <a:r>
              <a:rPr lang="en-US" sz="1200" i="1" dirty="0" err="1" smtClean="0">
                <a:solidFill>
                  <a:schemeClr val="bg1"/>
                </a:solidFill>
                <a:latin typeface="Calibri" panose="020F0502020204030204" pitchFamily="34" charset="0"/>
                <a:cs typeface="Calibri" panose="020F0502020204030204" pitchFamily="34" charset="0"/>
              </a:rPr>
              <a:t>DrugFacts</a:t>
            </a:r>
            <a:r>
              <a:rPr lang="en-US" sz="1200" i="1" dirty="0" smtClean="0">
                <a:solidFill>
                  <a:schemeClr val="bg1"/>
                </a:solidFill>
                <a:latin typeface="Calibri" panose="020F0502020204030204" pitchFamily="34" charset="0"/>
                <a:cs typeface="Calibri" panose="020F0502020204030204" pitchFamily="34" charset="0"/>
              </a:rPr>
              <a:t>: Spice (Synthetic Marijuana)</a:t>
            </a:r>
            <a:r>
              <a:rPr lang="en-US" sz="1200" dirty="0" smtClean="0">
                <a:solidFill>
                  <a:schemeClr val="bg1"/>
                </a:solidFill>
                <a:latin typeface="Calibri" panose="020F0502020204030204" pitchFamily="34" charset="0"/>
                <a:cs typeface="Calibri" panose="020F0502020204030204" pitchFamily="34" charset="0"/>
              </a:rPr>
              <a:t>. Retrieved from </a:t>
            </a:r>
            <a:r>
              <a:rPr lang="en-US" dirty="0" smtClean="0">
                <a:hlinkClick r:id="rId3"/>
              </a:rPr>
              <a:t>https://www.drugabuse.gov/sites/default/files/spice_1.pdf</a:t>
            </a:r>
            <a:r>
              <a:rPr lang="en-US" u="none" dirty="0" smtClean="0"/>
              <a:t>, </a:t>
            </a:r>
            <a:r>
              <a:rPr lang="en-US" dirty="0" smtClean="0"/>
              <a:t>February 5, 2020.</a:t>
            </a:r>
            <a:endParaRPr lang="en-US" sz="1200" dirty="0" smtClean="0">
              <a:solidFill>
                <a:schemeClr val="bg1"/>
              </a:solidFill>
              <a:latin typeface="Calibri" panose="020F0502020204030204" pitchFamily="34" charset="0"/>
              <a:cs typeface="Calibri" panose="020F0502020204030204" pitchFamily="34" charset="0"/>
            </a:endParaRPr>
          </a:p>
          <a:p>
            <a:pPr marL="0" indent="0">
              <a:spcBef>
                <a:spcPct val="0"/>
              </a:spcBef>
              <a:buFont typeface="Arial" panose="020B0604020202020204" pitchFamily="34" charset="0"/>
              <a:buNone/>
            </a:pPr>
            <a:endParaRPr lang="en-US" sz="1200" b="0" dirty="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B47BC2-7B10-4EE0-B848-CEB787553FCF}" type="slidenum">
              <a:rPr lang="en-US">
                <a:solidFill>
                  <a:prstClr val="black"/>
                </a:solidFill>
              </a:rPr>
              <a:pPr/>
              <a:t>137</a:t>
            </a:fld>
            <a:endParaRPr lang="en-US" dirty="0">
              <a:solidFill>
                <a:prstClr val="black"/>
              </a:solidFill>
            </a:endParaRPr>
          </a:p>
        </p:txBody>
      </p:sp>
    </p:spTree>
    <p:extLst>
      <p:ext uri="{BB962C8B-B14F-4D97-AF65-F5344CB8AC3E}">
        <p14:creationId xmlns:p14="http://schemas.microsoft.com/office/powerpoint/2010/main" val="40761029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a:spcBef>
                <a:spcPct val="0"/>
              </a:spcBef>
              <a:defRPr/>
            </a:pPr>
            <a:r>
              <a:rPr lang="en-US" sz="1200" b="1" dirty="0"/>
              <a:t>TRAINER NOTES </a:t>
            </a:r>
          </a:p>
          <a:p>
            <a:pPr marL="181240" indent="-181240">
              <a:spcBef>
                <a:spcPct val="0"/>
              </a:spcBef>
              <a:buFont typeface="Arial" panose="020B0604020202020204" pitchFamily="34" charset="0"/>
              <a:buChar char="•"/>
            </a:pPr>
            <a:r>
              <a:rPr lang="en-US" sz="1200" dirty="0"/>
              <a:t>Many factors are associated with the recent popularity of Spice products, especially among younger users. Spice smokers find the effects similar to those of marijuana; Spice is often referred to as a “legal high;” regulatory mechanisms are difficult to enforce when products are available on the Internet; and Spice is marketed as a natural herb and intuitive language on </a:t>
            </a:r>
            <a:r>
              <a:rPr lang="en-US" sz="1200" dirty="0" smtClean="0"/>
              <a:t>packaging </a:t>
            </a:r>
            <a:r>
              <a:rPr lang="en-US" sz="1200" dirty="0"/>
              <a:t>makes it attractive to young and drug-naïve individuals</a:t>
            </a:r>
            <a:r>
              <a:rPr lang="en-US" sz="1200" dirty="0" smtClean="0"/>
              <a:t>.</a:t>
            </a:r>
          </a:p>
          <a:p>
            <a:pPr marL="181240" indent="-181240">
              <a:spcBef>
                <a:spcPct val="0"/>
              </a:spcBef>
              <a:buFont typeface="Arial" panose="020B0604020202020204" pitchFamily="34" charset="0"/>
              <a:buChar char="•"/>
            </a:pPr>
            <a:endParaRPr lang="en-US" sz="1200" dirty="0" smtClean="0"/>
          </a:p>
          <a:p>
            <a:pPr eaLnBrk="0" hangingPunct="0">
              <a:defRPr/>
            </a:pPr>
            <a:r>
              <a:rPr lang="en-US" sz="1200" b="1" dirty="0" smtClean="0">
                <a:solidFill>
                  <a:schemeClr val="bg1"/>
                </a:solidFill>
                <a:latin typeface="Calibri" panose="020F0502020204030204" pitchFamily="34" charset="0"/>
                <a:cs typeface="Calibri" panose="020F0502020204030204" pitchFamily="34" charset="0"/>
              </a:rPr>
              <a:t>REFERENCE </a:t>
            </a:r>
          </a:p>
          <a:p>
            <a:pPr eaLnBrk="0" hangingPunct="0">
              <a:defRPr/>
            </a:pPr>
            <a:r>
              <a:rPr lang="en-US" sz="1200" dirty="0" err="1" smtClean="0">
                <a:solidFill>
                  <a:schemeClr val="bg1"/>
                </a:solidFill>
                <a:latin typeface="Calibri" panose="020F0502020204030204" pitchFamily="34" charset="0"/>
                <a:cs typeface="Calibri" panose="020F0502020204030204" pitchFamily="34" charset="0"/>
              </a:rPr>
              <a:t>Fattore</a:t>
            </a:r>
            <a:r>
              <a:rPr lang="en-US" sz="1200" dirty="0" smtClean="0">
                <a:solidFill>
                  <a:schemeClr val="bg1"/>
                </a:solidFill>
                <a:latin typeface="Calibri" panose="020F0502020204030204" pitchFamily="34" charset="0"/>
                <a:cs typeface="Calibri" panose="020F0502020204030204" pitchFamily="34" charset="0"/>
              </a:rPr>
              <a:t>, L.</a:t>
            </a:r>
            <a:r>
              <a:rPr lang="en-US" sz="1200" baseline="0" dirty="0" smtClean="0">
                <a:solidFill>
                  <a:schemeClr val="bg1"/>
                </a:solidFill>
                <a:latin typeface="Calibri" panose="020F0502020204030204" pitchFamily="34" charset="0"/>
                <a:cs typeface="Calibri" panose="020F0502020204030204" pitchFamily="34" charset="0"/>
              </a:rPr>
              <a:t> </a:t>
            </a:r>
            <a:r>
              <a:rPr lang="en-US" sz="1200" dirty="0" smtClean="0">
                <a:solidFill>
                  <a:schemeClr val="bg1"/>
                </a:solidFill>
                <a:latin typeface="Calibri" panose="020F0502020204030204" pitchFamily="34" charset="0"/>
                <a:cs typeface="Calibri" panose="020F0502020204030204" pitchFamily="34" charset="0"/>
              </a:rPr>
              <a:t>and </a:t>
            </a:r>
            <a:r>
              <a:rPr lang="en-US" sz="1200" dirty="0" err="1" smtClean="0">
                <a:solidFill>
                  <a:schemeClr val="bg1"/>
                </a:solidFill>
                <a:latin typeface="Calibri" panose="020F0502020204030204" pitchFamily="34" charset="0"/>
                <a:cs typeface="Calibri" panose="020F0502020204030204" pitchFamily="34" charset="0"/>
              </a:rPr>
              <a:t>Fratta</a:t>
            </a:r>
            <a:r>
              <a:rPr lang="en-US" sz="1200" dirty="0" smtClean="0">
                <a:solidFill>
                  <a:schemeClr val="bg1"/>
                </a:solidFill>
                <a:latin typeface="Calibri" panose="020F0502020204030204" pitchFamily="34" charset="0"/>
                <a:cs typeface="Calibri" panose="020F0502020204030204" pitchFamily="34" charset="0"/>
              </a:rPr>
              <a:t>, W. Beyond THC: the new generation of cannabinoid designer drugs. </a:t>
            </a:r>
            <a:r>
              <a:rPr lang="en-US" sz="1200" i="1" dirty="0" smtClean="0">
                <a:solidFill>
                  <a:schemeClr val="bg1"/>
                </a:solidFill>
                <a:latin typeface="Calibri" panose="020F0502020204030204" pitchFamily="34" charset="0"/>
                <a:cs typeface="Calibri" panose="020F0502020204030204" pitchFamily="34" charset="0"/>
              </a:rPr>
              <a:t>Frontiers</a:t>
            </a:r>
            <a:r>
              <a:rPr lang="en-US" sz="1200" i="1" baseline="0" dirty="0" smtClean="0">
                <a:solidFill>
                  <a:schemeClr val="bg1"/>
                </a:solidFill>
                <a:latin typeface="Calibri" panose="020F0502020204030204" pitchFamily="34" charset="0"/>
                <a:cs typeface="Calibri" panose="020F0502020204030204" pitchFamily="34" charset="0"/>
              </a:rPr>
              <a:t> in Behavioral Neuroscience, </a:t>
            </a:r>
            <a:r>
              <a:rPr lang="en-US" sz="1200" b="0" i="1" kern="1200" dirty="0" smtClean="0">
                <a:solidFill>
                  <a:schemeClr val="tx1"/>
                </a:solidFill>
                <a:effectLst/>
                <a:latin typeface="+mn-lt"/>
                <a:ea typeface="+mn-ea"/>
                <a:cs typeface="+mn-cs"/>
              </a:rPr>
              <a:t>60</a:t>
            </a:r>
            <a:r>
              <a:rPr lang="en-US" sz="1200" b="0" i="0" kern="1200" dirty="0" smtClean="0">
                <a:solidFill>
                  <a:schemeClr val="tx1"/>
                </a:solidFill>
                <a:effectLst/>
                <a:latin typeface="+mn-lt"/>
                <a:ea typeface="+mn-ea"/>
                <a:cs typeface="+mn-cs"/>
              </a:rPr>
              <a:t>(5), 1–12. </a:t>
            </a:r>
            <a:endParaRPr lang="en-US" sz="1200" dirty="0" smtClean="0">
              <a:solidFill>
                <a:schemeClr val="bg1"/>
              </a:solidFill>
              <a:latin typeface="Calibri" panose="020F0502020204030204" pitchFamily="34" charset="0"/>
              <a:cs typeface="Calibri" panose="020F0502020204030204" pitchFamily="34" charset="0"/>
            </a:endParaRPr>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06573C-9908-457A-8E2B-C56759BF7267}" type="slidenum">
              <a:rPr lang="en-US">
                <a:solidFill>
                  <a:prstClr val="black"/>
                </a:solidFill>
              </a:rPr>
              <a:pPr/>
              <a:t>138</a:t>
            </a:fld>
            <a:endParaRPr lang="en-US" dirty="0">
              <a:solidFill>
                <a:prstClr val="black"/>
              </a:solidFill>
            </a:endParaRPr>
          </a:p>
        </p:txBody>
      </p:sp>
    </p:spTree>
    <p:extLst>
      <p:ext uri="{BB962C8B-B14F-4D97-AF65-F5344CB8AC3E}">
        <p14:creationId xmlns:p14="http://schemas.microsoft.com/office/powerpoint/2010/main" val="4855397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966612">
              <a:defRPr/>
            </a:pPr>
            <a:r>
              <a:rPr lang="en-US" b="1" dirty="0" smtClean="0"/>
              <a:t>TRAINER NOTES</a:t>
            </a:r>
          </a:p>
          <a:p>
            <a:pPr marL="181240" indent="-181240">
              <a:buFont typeface="Arial" panose="020B0604020202020204" pitchFamily="34" charset="0"/>
              <a:buChar char="•"/>
            </a:pPr>
            <a:r>
              <a:rPr lang="en-US" dirty="0" smtClean="0"/>
              <a:t>Short </a:t>
            </a:r>
            <a:r>
              <a:rPr lang="en-US" dirty="0"/>
              <a:t>term effects include loss of control, lack of pain response, increased agitation, pale </a:t>
            </a:r>
            <a:r>
              <a:rPr lang="en-US" dirty="0" smtClean="0"/>
              <a:t>skin,</a:t>
            </a:r>
            <a:r>
              <a:rPr lang="en-US" baseline="0" dirty="0" smtClean="0"/>
              <a:t> </a:t>
            </a:r>
            <a:r>
              <a:rPr lang="en-US" dirty="0" smtClean="0"/>
              <a:t>seizures</a:t>
            </a:r>
            <a:r>
              <a:rPr lang="en-US" dirty="0"/>
              <a:t>, vomiting, profuse sweating, uncontrolled spastic body movements, elevated </a:t>
            </a:r>
            <a:r>
              <a:rPr lang="en-US" dirty="0" smtClean="0"/>
              <a:t>blood</a:t>
            </a:r>
            <a:r>
              <a:rPr lang="en-US" baseline="0" dirty="0" smtClean="0"/>
              <a:t> </a:t>
            </a:r>
            <a:r>
              <a:rPr lang="en-US" dirty="0" smtClean="0"/>
              <a:t>pressure</a:t>
            </a:r>
            <a:r>
              <a:rPr lang="en-US" dirty="0"/>
              <a:t>, heart rate and palpitations. In addition to physical signs of use, users </a:t>
            </a:r>
            <a:r>
              <a:rPr lang="en-US" dirty="0" smtClean="0"/>
              <a:t>may experience </a:t>
            </a:r>
            <a:r>
              <a:rPr lang="en-US" dirty="0"/>
              <a:t>severe paranoia, delusions, hallucinations and increased agitation</a:t>
            </a:r>
            <a:r>
              <a:rPr lang="en-US" dirty="0" smtClean="0"/>
              <a:t>.</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Cooper, Z.D.</a:t>
            </a:r>
            <a:r>
              <a:rPr lang="en-US" baseline="0" dirty="0" smtClean="0"/>
              <a:t> (2016). </a:t>
            </a:r>
            <a:r>
              <a:rPr lang="en-US" dirty="0" smtClean="0"/>
              <a:t>Adverse effects of synthetic cannabinoids: management of acute toxicity and withdrawal.</a:t>
            </a:r>
            <a:r>
              <a:rPr lang="en-US" baseline="0" dirty="0" smtClean="0"/>
              <a:t> </a:t>
            </a:r>
            <a:r>
              <a:rPr lang="en-US" i="1" dirty="0" smtClean="0"/>
              <a:t>Current Psychiatry Reports</a:t>
            </a:r>
            <a:r>
              <a:rPr lang="en-US" dirty="0" smtClean="0"/>
              <a:t>, </a:t>
            </a:r>
            <a:r>
              <a:rPr lang="en-US" i="1" dirty="0" smtClean="0"/>
              <a:t>18</a:t>
            </a:r>
            <a:r>
              <a:rPr lang="en-US" dirty="0" smtClean="0"/>
              <a:t>(5), 52. PMID: 27074934.</a:t>
            </a:r>
          </a:p>
        </p:txBody>
      </p:sp>
      <p:sp>
        <p:nvSpPr>
          <p:cNvPr id="4" name="Slide Number Placeholder 3"/>
          <p:cNvSpPr>
            <a:spLocks noGrp="1"/>
          </p:cNvSpPr>
          <p:nvPr>
            <p:ph type="sldNum" sz="quarter" idx="10"/>
          </p:nvPr>
        </p:nvSpPr>
        <p:spPr/>
        <p:txBody>
          <a:bodyPr/>
          <a:lstStyle/>
          <a:p>
            <a:fld id="{86BA35F5-4231-48C4-90E5-5F88AF55E37D}" type="slidenum">
              <a:rPr lang="en-US" smtClean="0">
                <a:solidFill>
                  <a:prstClr val="black"/>
                </a:solidFill>
              </a:rPr>
              <a:pPr/>
              <a:t>139</a:t>
            </a:fld>
            <a:endParaRPr lang="en-US" dirty="0">
              <a:solidFill>
                <a:prstClr val="black"/>
              </a:solidFill>
            </a:endParaRPr>
          </a:p>
        </p:txBody>
      </p:sp>
    </p:spTree>
    <p:extLst>
      <p:ext uri="{BB962C8B-B14F-4D97-AF65-F5344CB8AC3E}">
        <p14:creationId xmlns:p14="http://schemas.microsoft.com/office/powerpoint/2010/main" val="3029686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smtClean="0"/>
              <a:t>The four</a:t>
            </a:r>
            <a:r>
              <a:rPr lang="en-US" baseline="0" dirty="0" smtClean="0"/>
              <a:t> performance domains are a consolidated version of the IC&amp;RC’s 12 core functions. Similar to tasks for each performance domain, the historic 12 core functions include a set of global criteria for each core function. As </a:t>
            </a:r>
            <a:r>
              <a:rPr lang="en-US" baseline="0" dirty="0" err="1" smtClean="0"/>
              <a:t>Herdman</a:t>
            </a:r>
            <a:r>
              <a:rPr lang="en-US" baseline="0" dirty="0" smtClean="0"/>
              <a:t> (2018) explains, global criteria are the necessary skills needed to perform a specific core function. Altogether, there are 46 global criteria. In days 2 and 3, we will review the 12 core functions. </a:t>
            </a:r>
            <a:endParaRPr lang="en-US" baseline="0" dirty="0"/>
          </a:p>
          <a:p>
            <a:pPr marL="181240" indent="-181240">
              <a:buFont typeface="Arial" panose="020B0604020202020204" pitchFamily="34" charset="0"/>
              <a:buChar char="•"/>
            </a:pPr>
            <a:endParaRPr lang="en-US" baseline="0" dirty="0"/>
          </a:p>
          <a:p>
            <a:r>
              <a:rPr lang="en-US" b="1" baseline="0" dirty="0" smtClean="0"/>
              <a:t>REFERENCE</a:t>
            </a:r>
            <a:endParaRPr lang="en-US" b="1" baseline="0" dirty="0"/>
          </a:p>
          <a:p>
            <a:r>
              <a:rPr lang="en-US" sz="1300" dirty="0">
                <a:solidFill>
                  <a:schemeClr val="bg1"/>
                </a:solidFill>
                <a:latin typeface="Calibri" panose="020F0502020204030204" pitchFamily="34" charset="0"/>
                <a:cs typeface="Calibri" panose="020F0502020204030204" pitchFamily="34" charset="0"/>
              </a:rPr>
              <a:t>Herdman, </a:t>
            </a:r>
            <a:r>
              <a:rPr lang="en-US" sz="1300" dirty="0" smtClean="0">
                <a:solidFill>
                  <a:schemeClr val="bg1"/>
                </a:solidFill>
                <a:latin typeface="Calibri" panose="020F0502020204030204" pitchFamily="34" charset="0"/>
                <a:cs typeface="Calibri" panose="020F0502020204030204" pitchFamily="34" charset="0"/>
              </a:rPr>
              <a:t>J.W</a:t>
            </a:r>
            <a:r>
              <a:rPr lang="en-US" sz="1300" dirty="0">
                <a:solidFill>
                  <a:schemeClr val="bg1"/>
                </a:solidFill>
                <a:latin typeface="Calibri" panose="020F0502020204030204" pitchFamily="34" charset="0"/>
                <a:cs typeface="Calibri" panose="020F0502020204030204" pitchFamily="34" charset="0"/>
              </a:rPr>
              <a:t>. (2018). </a:t>
            </a:r>
            <a:r>
              <a:rPr lang="en-US" sz="1300" i="1" dirty="0">
                <a:solidFill>
                  <a:schemeClr val="bg1"/>
                </a:solidFill>
                <a:latin typeface="Calibri" panose="020F0502020204030204" pitchFamily="34" charset="0"/>
                <a:cs typeface="Calibri" panose="020F0502020204030204" pitchFamily="34" charset="0"/>
              </a:rPr>
              <a:t>Global </a:t>
            </a:r>
            <a:r>
              <a:rPr lang="en-US" sz="1300" i="1" dirty="0" smtClean="0">
                <a:solidFill>
                  <a:schemeClr val="bg1"/>
                </a:solidFill>
                <a:latin typeface="Calibri" panose="020F0502020204030204" pitchFamily="34" charset="0"/>
                <a:cs typeface="Calibri" panose="020F0502020204030204" pitchFamily="34" charset="0"/>
              </a:rPr>
              <a:t>Criteria</a:t>
            </a:r>
            <a:r>
              <a:rPr lang="en-US" sz="1300" i="1" dirty="0">
                <a:solidFill>
                  <a:schemeClr val="bg1"/>
                </a:solidFill>
                <a:latin typeface="Calibri" panose="020F0502020204030204" pitchFamily="34" charset="0"/>
                <a:cs typeface="Calibri" panose="020F0502020204030204" pitchFamily="34" charset="0"/>
              </a:rPr>
              <a:t>: The 12 </a:t>
            </a:r>
            <a:r>
              <a:rPr lang="en-US" sz="1300" i="1" dirty="0" smtClean="0">
                <a:solidFill>
                  <a:schemeClr val="bg1"/>
                </a:solidFill>
                <a:latin typeface="Calibri" panose="020F0502020204030204" pitchFamily="34" charset="0"/>
                <a:cs typeface="Calibri" panose="020F0502020204030204" pitchFamily="34" charset="0"/>
              </a:rPr>
              <a:t>Core Functions </a:t>
            </a:r>
            <a:r>
              <a:rPr lang="en-US" sz="1300" i="1" dirty="0">
                <a:solidFill>
                  <a:schemeClr val="bg1"/>
                </a:solidFill>
                <a:latin typeface="Calibri" panose="020F0502020204030204" pitchFamily="34" charset="0"/>
                <a:cs typeface="Calibri" panose="020F0502020204030204" pitchFamily="34" charset="0"/>
              </a:rPr>
              <a:t>of the </a:t>
            </a:r>
            <a:r>
              <a:rPr lang="en-US" sz="1300" i="1" dirty="0" smtClean="0">
                <a:solidFill>
                  <a:schemeClr val="bg1"/>
                </a:solidFill>
                <a:latin typeface="Calibri" panose="020F0502020204030204" pitchFamily="34" charset="0"/>
                <a:cs typeface="Calibri" panose="020F0502020204030204" pitchFamily="34" charset="0"/>
              </a:rPr>
              <a:t>Substance Abuse Counselor </a:t>
            </a:r>
            <a:r>
              <a:rPr lang="en-US" sz="1300" dirty="0">
                <a:solidFill>
                  <a:schemeClr val="bg1"/>
                </a:solidFill>
                <a:latin typeface="Calibri" panose="020F0502020204030204" pitchFamily="34" charset="0"/>
                <a:cs typeface="Calibri" panose="020F0502020204030204" pitchFamily="34" charset="0"/>
              </a:rPr>
              <a:t>(7</a:t>
            </a:r>
            <a:r>
              <a:rPr lang="en-US" sz="1300" baseline="30000" dirty="0">
                <a:solidFill>
                  <a:schemeClr val="bg1"/>
                </a:solidFill>
                <a:latin typeface="Calibri" panose="020F0502020204030204" pitchFamily="34" charset="0"/>
                <a:cs typeface="Calibri" panose="020F0502020204030204" pitchFamily="34" charset="0"/>
              </a:rPr>
              <a:t>th</a:t>
            </a:r>
            <a:r>
              <a:rPr lang="en-US" sz="1300" dirty="0">
                <a:solidFill>
                  <a:schemeClr val="bg1"/>
                </a:solidFill>
                <a:latin typeface="Calibri" panose="020F0502020204030204" pitchFamily="34" charset="0"/>
                <a:cs typeface="Calibri" panose="020F0502020204030204" pitchFamily="34" charset="0"/>
              </a:rPr>
              <a:t> ed.). Lincoln, NE: </a:t>
            </a:r>
            <a:r>
              <a:rPr lang="en-US" sz="1300" dirty="0" smtClean="0">
                <a:solidFill>
                  <a:schemeClr val="bg1"/>
                </a:solidFill>
                <a:latin typeface="Calibri" panose="020F0502020204030204" pitchFamily="34" charset="0"/>
                <a:cs typeface="Calibri" panose="020F0502020204030204" pitchFamily="34" charset="0"/>
              </a:rPr>
              <a:t>Parallels</a:t>
            </a:r>
            <a:r>
              <a:rPr lang="en-US" sz="1300" dirty="0">
                <a:solidFill>
                  <a:schemeClr val="bg1"/>
                </a:solidFill>
                <a:latin typeface="Calibri" panose="020F0502020204030204" pitchFamily="34" charset="0"/>
                <a:cs typeface="Calibri" panose="020F0502020204030204" pitchFamily="34" charset="0"/>
              </a:rPr>
              <a:t>: Pathways to Change. </a:t>
            </a:r>
          </a:p>
          <a:p>
            <a:endParaRPr lang="en-US" sz="1300" dirty="0">
              <a:solidFill>
                <a:schemeClr val="bg1"/>
              </a:solidFill>
              <a:latin typeface="Calibri" panose="020F0502020204030204" pitchFamily="34" charset="0"/>
              <a:cs typeface="Calibri" panose="020F0502020204030204" pitchFamily="34" charset="0"/>
            </a:endParaRPr>
          </a:p>
          <a:p>
            <a:endParaRPr lang="en-US" sz="1300" dirty="0">
              <a:solidFill>
                <a:schemeClr val="bg1"/>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14</a:t>
            </a:fld>
            <a:endParaRPr lang="en-US"/>
          </a:p>
        </p:txBody>
      </p:sp>
    </p:spTree>
    <p:extLst>
      <p:ext uri="{BB962C8B-B14F-4D97-AF65-F5344CB8AC3E}">
        <p14:creationId xmlns:p14="http://schemas.microsoft.com/office/powerpoint/2010/main" val="17010072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defTabSz="966612">
              <a:defRPr/>
            </a:pPr>
            <a:r>
              <a:rPr lang="en-US" sz="1200" b="1" dirty="0"/>
              <a:t>TRAINER NOTES</a:t>
            </a:r>
          </a:p>
          <a:p>
            <a:pPr marL="181240" indent="-181240">
              <a:buFont typeface="Arial" panose="020B0604020202020204" pitchFamily="34" charset="0"/>
              <a:buChar char="•"/>
            </a:pPr>
            <a:r>
              <a:rPr lang="en-US" sz="1200" dirty="0"/>
              <a:t>Due to the paucity of medical literature and research regarding synthetic cannabinoids, the clinical effects are primarily known from case reports and case series. Effects of synthetic cannabinoids are similar to those produced by marijuana, such as: elevated mood, relaxation, and altered perception. In some cases, the effects are even stronger than those reported for marijuana. Some users have reported psychotic effects, including extreme anxiety, paranoia, and hallucinations.</a:t>
            </a:r>
          </a:p>
          <a:p>
            <a:pPr marL="181240" indent="-181240">
              <a:buFont typeface="Arial" panose="020B0604020202020204" pitchFamily="34" charset="0"/>
              <a:buChar char="•"/>
            </a:pPr>
            <a:r>
              <a:rPr lang="en-US" sz="1200" dirty="0"/>
              <a:t>So far, there have been no scientific studies of Spice’s effects on the human brain, but it is known that the cannabinoid compounds found in Spice products act on the same cell receptors as THC, the primary psychoactive component of marijuana. Some compounds found in Spice, however, bind more strongly to those receptors, which could lead to a much more powerful and unpredictable effect. Because the chemical composition of many products sold as Spice is unknown, it is likely that some varieties also contain substances that could cause dramatically different effects than the user might expect.</a:t>
            </a:r>
          </a:p>
          <a:p>
            <a:pPr marL="181240" indent="-181240">
              <a:buFont typeface="Arial" panose="020B0604020202020204" pitchFamily="34" charset="0"/>
              <a:buChar char="•"/>
            </a:pPr>
            <a:r>
              <a:rPr lang="en-US" sz="1200" dirty="0"/>
              <a:t>Spice abusers who have been taken to Poison Control Centers report symptoms that include rapid heart rate, vomiting, agitation, confusion, and hallucinations. Spice can also raise blood pressure and cause reduced blood supply to the heart (myocardial ischemia), and in a few cases it has been associated with heart attacks. Regular users may experience withdrawal and addiction symptoms. Based on the more unpleasant effects of cannabinoid intoxication, one would wonder why anyone would voluntarily ingest any of these substances, except perhaps to avoid testing positive for cannabis (1-5).</a:t>
            </a:r>
          </a:p>
          <a:p>
            <a:pPr defTabSz="957383">
              <a:defRPr/>
            </a:pPr>
            <a:endParaRPr lang="en-US" sz="1200" dirty="0"/>
          </a:p>
          <a:p>
            <a:pPr defTabSz="957383">
              <a:defRPr/>
            </a:pPr>
            <a:r>
              <a:rPr lang="en-US" sz="1200" b="1" dirty="0"/>
              <a:t>GENERAL NOTES FOR TRAINERS</a:t>
            </a:r>
          </a:p>
          <a:p>
            <a:pPr defTabSz="957383">
              <a:defRPr/>
            </a:pPr>
            <a:r>
              <a:rPr lang="en-US" sz="1200" u="sng" dirty="0"/>
              <a:t>Tachycardia</a:t>
            </a:r>
            <a:r>
              <a:rPr lang="en-US" sz="1200" dirty="0"/>
              <a:t> = heart rate that exceeds the normal range</a:t>
            </a:r>
          </a:p>
          <a:p>
            <a:pPr defTabSz="957383">
              <a:defRPr/>
            </a:pPr>
            <a:r>
              <a:rPr lang="en-US" sz="1200" u="sng" dirty="0"/>
              <a:t>Hypokalemia</a:t>
            </a:r>
            <a:r>
              <a:rPr lang="en-US" sz="1200" dirty="0"/>
              <a:t> = a lower than normal amount of potassium in the blood</a:t>
            </a:r>
          </a:p>
          <a:p>
            <a:pPr defTabSz="957383">
              <a:defRPr/>
            </a:pPr>
            <a:endParaRPr lang="en-US" sz="1200" dirty="0"/>
          </a:p>
          <a:p>
            <a:pPr defTabSz="957383">
              <a:defRPr/>
            </a:pPr>
            <a:r>
              <a:rPr lang="en-US" sz="1200" b="1" dirty="0"/>
              <a:t>REFERENCES</a:t>
            </a:r>
          </a:p>
          <a:p>
            <a:pPr defTabSz="957383">
              <a:defRPr/>
            </a:pPr>
            <a:r>
              <a:rPr lang="en-US" sz="1200" dirty="0"/>
              <a:t>(1) Hermanns-Clausen, M., Kneisel, S., Szabo, B., Auwater, V. (In Press). Acute toxicity due to the confirmed consumption of synthetic cannabinoids: Clinical and laboratory findings. </a:t>
            </a:r>
            <a:r>
              <a:rPr lang="en-US" sz="1200" i="1" dirty="0"/>
              <a:t>Addiction.</a:t>
            </a:r>
            <a:endParaRPr lang="en-US" sz="1200" dirty="0"/>
          </a:p>
          <a:p>
            <a:pPr defTabSz="957383">
              <a:defRPr/>
            </a:pPr>
            <a:r>
              <a:rPr lang="en-US" sz="1200" dirty="0"/>
              <a:t>(2) Rosenbaum, C.D., Carreiro, S.P., &amp; Babu, K.M. (2012). Here today, gone tomorrow…and back again? A review of herbal marijuana alternatives (K2, Spice), synthetic cathinones (Bath Salts), Kratom, </a:t>
            </a:r>
            <a:r>
              <a:rPr lang="en-US" sz="1200" i="1" dirty="0"/>
              <a:t>Salvia divinorum,</a:t>
            </a:r>
            <a:r>
              <a:rPr lang="en-US" sz="1200" dirty="0"/>
              <a:t> methoxetamine, and piperazines. </a:t>
            </a:r>
            <a:r>
              <a:rPr lang="en-US" sz="1200" i="1" dirty="0"/>
              <a:t>Journal of Medical Toxicology, 8</a:t>
            </a:r>
            <a:r>
              <a:rPr lang="en-US" sz="1200" dirty="0"/>
              <a:t>(1), 15-32.</a:t>
            </a:r>
          </a:p>
          <a:p>
            <a:pPr defTabSz="957383">
              <a:defRPr/>
            </a:pPr>
            <a:r>
              <a:rPr lang="en-US" sz="1200" dirty="0"/>
              <a:t>(3) Forrester, M.B., Kleinschmidt, K., Schwarz, E., &amp; Young, A. (2011). Synthetic cannabinoid exposures reported to Texas poison centers. </a:t>
            </a:r>
            <a:r>
              <a:rPr lang="en-US" sz="1200" i="1" dirty="0"/>
              <a:t>Journal of Addictive Disease, 30</a:t>
            </a:r>
            <a:r>
              <a:rPr lang="en-US" sz="1200" dirty="0"/>
              <a:t>(4), 351-358.</a:t>
            </a:r>
          </a:p>
          <a:p>
            <a:pPr defTabSz="957383">
              <a:defRPr/>
            </a:pPr>
            <a:r>
              <a:rPr lang="en-US" sz="1200" dirty="0"/>
              <a:t>(4) Schneir, A.B., Cullen, J., &amp; Ly, B.T. (2011). “Spice” girls: Synthetic cannabinoid intoxication. </a:t>
            </a:r>
            <a:r>
              <a:rPr lang="en-US" sz="1200" i="1" dirty="0"/>
              <a:t>Journal of Emergency Medicine, 40</a:t>
            </a:r>
            <a:r>
              <a:rPr lang="en-US" sz="1200" dirty="0"/>
              <a:t>(3), 269-299. </a:t>
            </a:r>
          </a:p>
          <a:p>
            <a:pPr defTabSz="957383">
              <a:defRPr/>
            </a:pPr>
            <a:r>
              <a:rPr lang="en-US" sz="1200" dirty="0"/>
              <a:t>(5) National Institute on Drug Abuse (NIDA). (2012). </a:t>
            </a:r>
            <a:r>
              <a:rPr lang="en-US" sz="1200" i="1" dirty="0"/>
              <a:t>Drug Facts: Spice (Synthetic Marijuana)</a:t>
            </a:r>
            <a:r>
              <a:rPr lang="en-US" sz="1200" dirty="0"/>
              <a:t>. Rockville, MD: U.S. Department of Health and Human Services, National Institutes of Health.</a:t>
            </a:r>
          </a:p>
          <a:p>
            <a:endParaRPr lang="en-US" sz="1000" dirty="0"/>
          </a:p>
        </p:txBody>
      </p:sp>
      <p:sp>
        <p:nvSpPr>
          <p:cNvPr id="4" name="Slide Number Placeholder 3"/>
          <p:cNvSpPr>
            <a:spLocks noGrp="1"/>
          </p:cNvSpPr>
          <p:nvPr>
            <p:ph type="sldNum" sz="quarter" idx="10"/>
          </p:nvPr>
        </p:nvSpPr>
        <p:spPr/>
        <p:txBody>
          <a:bodyPr/>
          <a:lstStyle/>
          <a:p>
            <a:fld id="{86BA35F5-4231-48C4-90E5-5F88AF55E37D}" type="slidenum">
              <a:rPr lang="en-US" smtClean="0">
                <a:solidFill>
                  <a:prstClr val="black"/>
                </a:solidFill>
              </a:rPr>
              <a:pPr/>
              <a:t>140</a:t>
            </a:fld>
            <a:endParaRPr lang="en-US" dirty="0">
              <a:solidFill>
                <a:prstClr val="black"/>
              </a:solidFill>
            </a:endParaRPr>
          </a:p>
        </p:txBody>
      </p:sp>
    </p:spTree>
    <p:extLst>
      <p:ext uri="{BB962C8B-B14F-4D97-AF65-F5344CB8AC3E}">
        <p14:creationId xmlns:p14="http://schemas.microsoft.com/office/powerpoint/2010/main" val="15216923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b="0" dirty="0" smtClean="0"/>
              <a:t>Bath salts that are used as a soothing</a:t>
            </a:r>
            <a:r>
              <a:rPr lang="en-US" b="0" baseline="0" dirty="0" smtClean="0"/>
              <a:t> addition a bath have nothing to do with “bath salts” the drug. </a:t>
            </a:r>
          </a:p>
          <a:p>
            <a:pPr marL="181240" indent="-181240">
              <a:buFont typeface="Arial" panose="020B0604020202020204" pitchFamily="34" charset="0"/>
              <a:buChar char="•"/>
            </a:pPr>
            <a:r>
              <a:rPr lang="en-US" b="0" baseline="0" dirty="0" smtClean="0"/>
              <a:t>Bath salts the drug are synthetic chemicals that are highly toxic and dangerous.</a:t>
            </a:r>
          </a:p>
          <a:p>
            <a:pPr marL="181240" indent="-181240">
              <a:buFont typeface="Arial" panose="020B0604020202020204" pitchFamily="34" charset="0"/>
              <a:buChar char="•"/>
            </a:pPr>
            <a:r>
              <a:rPr lang="en-US" b="0" baseline="0" dirty="0" smtClean="0"/>
              <a:t>Calling them bath salts is another marketing strategy.</a:t>
            </a:r>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1" baseline="0" dirty="0" smtClean="0"/>
              <a:t>IMAGE CREDITS</a:t>
            </a:r>
          </a:p>
          <a:p>
            <a:pPr marL="0" indent="0">
              <a:buFont typeface="Arial" panose="020B0604020202020204" pitchFamily="34" charset="0"/>
              <a:buNone/>
            </a:pPr>
            <a:r>
              <a:rPr lang="en-US" b="0" baseline="0" dirty="0" smtClean="0"/>
              <a:t>Purchased images.</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141</a:t>
            </a:fld>
            <a:endParaRPr lang="en-US"/>
          </a:p>
        </p:txBody>
      </p:sp>
    </p:spTree>
    <p:extLst>
      <p:ext uri="{BB962C8B-B14F-4D97-AF65-F5344CB8AC3E}">
        <p14:creationId xmlns:p14="http://schemas.microsoft.com/office/powerpoint/2010/main" val="27879772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a:spcBef>
                <a:spcPct val="0"/>
              </a:spcBef>
              <a:defRPr/>
            </a:pPr>
            <a:r>
              <a:rPr lang="en-US" sz="1200" b="1" dirty="0"/>
              <a:t>TRAINER NOTES</a:t>
            </a:r>
          </a:p>
          <a:p>
            <a:pPr marL="181240" indent="-181240">
              <a:spcBef>
                <a:spcPct val="0"/>
              </a:spcBef>
              <a:buFont typeface="Arial" panose="020B0604020202020204" pitchFamily="34" charset="0"/>
              <a:buChar char="•"/>
            </a:pPr>
            <a:r>
              <a:rPr lang="en-US" sz="1200" dirty="0"/>
              <a:t>Synthetic cathinones known as Bath Salts are one of the latest additions to a growing list of substances young people can use to get high. Bath Salts is a powder laced with a cocktail of chemicals that comes in either capsules or in loose form. A user can either swallow the capsule whole or use the powder, mixed with liquid, and injected. Sometimes it is snorted directly up the nose. It is said to replicate a cocaine or ecstasy high (1). </a:t>
            </a:r>
          </a:p>
          <a:p>
            <a:pPr marL="181240" indent="-181240">
              <a:spcBef>
                <a:spcPct val="0"/>
              </a:spcBef>
              <a:buFont typeface="Arial" panose="020B0604020202020204" pitchFamily="34" charset="0"/>
              <a:buChar char="•"/>
            </a:pPr>
            <a:r>
              <a:rPr lang="en-US" sz="1200" dirty="0"/>
              <a:t>Synthetic cathinones are related to the parent compound cathinone, one of the psychoactive principals in khat. The synthetic powder is sold legally online and in drug paraphernalia stores under a variety of names, such as Ivory Wave, Purple Wave, Red Dove, Blue Silk, Zoom, Bloom, Cloud Nine, Ocean Snow, Lunar Wave, Vanilla Sky, White Lightning, Scarface, and Hurricane Charlie. Because these products are relatively new to the drug abuse scene, knowledge about their precise chemical composition and short- and long-term effects is limited, yet the known information warrants a proactive stance to understand and minimize any potential dangers to the public’s health. </a:t>
            </a:r>
          </a:p>
          <a:p>
            <a:pPr marL="181240" indent="-181240">
              <a:spcBef>
                <a:spcPct val="0"/>
              </a:spcBef>
              <a:buFont typeface="Arial" panose="020B0604020202020204" pitchFamily="34" charset="0"/>
              <a:buChar char="•"/>
            </a:pPr>
            <a:r>
              <a:rPr lang="en-US" sz="1200" dirty="0"/>
              <a:t>These products often contain various amphetamine-like chemicals, such as methylenedioxypyrovalerone (MPDV), mephedrone and pyrovalerone. These drugs are typically administered orally, by inhalation, or by injection, with the worst outcomes apparently associated with snorting or intravenous administration. Mephedrone is of particular concern because, according to the United Kingdom experience, it presents a high risk for overdose. These chemicals act in the brain like stimulant drugs (indeed they are sometimes touted as cocaine substitutes); thus they present a high abuse and addiction liability. Consistent with this notion, these products have been reported to trigger intense cravings not unlike those experienced by methamphetamine users, and clinical reports from other countries appear to corroborate their addictiveness. They can also confer a high risk for other medical adverse effects. Some of these may be linked to the fact that, beyond their known psychoactive ingredients, the contents of "bath salts" are largely unknown, which makes the practice of abusing them, by any route, that much more dangerous (2).</a:t>
            </a:r>
          </a:p>
          <a:p>
            <a:pPr>
              <a:spcBef>
                <a:spcPct val="0"/>
              </a:spcBef>
            </a:pPr>
            <a:endParaRPr lang="en-US" sz="1200" dirty="0"/>
          </a:p>
          <a:p>
            <a:pPr>
              <a:spcBef>
                <a:spcPct val="0"/>
              </a:spcBef>
            </a:pPr>
            <a:r>
              <a:rPr lang="en-US" sz="1200" b="1" dirty="0"/>
              <a:t>GENERAL NOTES FOR TRAINERS</a:t>
            </a:r>
          </a:p>
          <a:p>
            <a:pPr>
              <a:spcBef>
                <a:spcPct val="0"/>
              </a:spcBef>
            </a:pPr>
            <a:r>
              <a:rPr lang="en-US" sz="1200" dirty="0"/>
              <a:t>The list of synthetic cathinones is long: butylone, dimethylcathinone, ethcathinone, ethylone, 3- and 4- flouromethcathinone, methadone, mephedrone, methlenedioxypyrovalerone (MDPV), methylone and pyrovalerone, among others. Bupropion is the only cathinone derivative that has a medical indication in the U.S. and Europe. The first synthetic cathinone, methcathinone, was produced in 1928.</a:t>
            </a:r>
          </a:p>
          <a:p>
            <a:pPr>
              <a:spcBef>
                <a:spcPct val="0"/>
              </a:spcBef>
            </a:pPr>
            <a:endParaRPr lang="en-US" sz="1200" dirty="0"/>
          </a:p>
          <a:p>
            <a:pPr>
              <a:spcBef>
                <a:spcPct val="0"/>
              </a:spcBef>
            </a:pPr>
            <a:r>
              <a:rPr lang="en-US" sz="1200" b="1" dirty="0"/>
              <a:t>REFERENCES</a:t>
            </a:r>
          </a:p>
          <a:p>
            <a:pPr>
              <a:spcBef>
                <a:spcPct val="0"/>
              </a:spcBef>
            </a:pPr>
            <a:r>
              <a:rPr lang="en-US" sz="1200" dirty="0"/>
              <a:t>(1) Wood, D.M. &amp; Dargan, P.I. (2012). Use and acute toxicity associated with the novel psychoactive substances diphenylprolinol (D2PM) and desoxypipradrol (2-DPMP). </a:t>
            </a:r>
            <a:r>
              <a:rPr lang="en-US" sz="1200" i="1" dirty="0"/>
              <a:t>Clinical Toxicology, 50</a:t>
            </a:r>
            <a:r>
              <a:rPr lang="en-US" sz="1200" dirty="0"/>
              <a:t>, 727-732.</a:t>
            </a:r>
          </a:p>
          <a:p>
            <a:pPr>
              <a:spcBef>
                <a:spcPct val="0"/>
              </a:spcBef>
            </a:pPr>
            <a:r>
              <a:rPr lang="en-US" sz="1200" dirty="0"/>
              <a:t>(2) Volkow, N. (2011). </a:t>
            </a:r>
            <a:r>
              <a:rPr lang="en-US" sz="1200" i="1" dirty="0"/>
              <a:t>Message from the Director: “Bath Salts” – Emerging and Dangerous Products. </a:t>
            </a:r>
            <a:r>
              <a:rPr lang="en-US" sz="1200" dirty="0"/>
              <a:t>Rockville, MD: National Institute on Drug Abuse.</a:t>
            </a:r>
          </a:p>
          <a:p>
            <a:pPr>
              <a:spcBef>
                <a:spcPct val="0"/>
              </a:spcBef>
            </a:pPr>
            <a:endParaRPr lang="en-US" sz="1200" dirty="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DE8B27-749F-4EBF-A06D-8A61012C8DD6}" type="slidenum">
              <a:rPr lang="en-US">
                <a:solidFill>
                  <a:prstClr val="black"/>
                </a:solidFill>
              </a:rPr>
              <a:pPr/>
              <a:t>142</a:t>
            </a:fld>
            <a:endParaRPr lang="en-US" dirty="0">
              <a:solidFill>
                <a:prstClr val="black"/>
              </a:solidFill>
            </a:endParaRPr>
          </a:p>
        </p:txBody>
      </p:sp>
    </p:spTree>
    <p:extLst>
      <p:ext uri="{BB962C8B-B14F-4D97-AF65-F5344CB8AC3E}">
        <p14:creationId xmlns:p14="http://schemas.microsoft.com/office/powerpoint/2010/main" val="37745049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endParaRPr lang="en-US" dirty="0" smtClean="0"/>
          </a:p>
          <a:p>
            <a:r>
              <a:rPr lang="en-US" b="1"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National Institute</a:t>
            </a:r>
            <a:r>
              <a:rPr lang="en-US" b="0" baseline="0" dirty="0" smtClean="0"/>
              <a:t> on Drug Abuse. (2018). </a:t>
            </a:r>
            <a:r>
              <a:rPr lang="en-US" b="0" i="1" baseline="0" dirty="0" smtClean="0"/>
              <a:t>Drug Facts: </a:t>
            </a:r>
            <a:r>
              <a:rPr lang="en-US" sz="1200" b="0" i="1" kern="1200" dirty="0" smtClean="0">
                <a:solidFill>
                  <a:schemeClr val="tx1"/>
                </a:solidFill>
                <a:effectLst/>
                <a:latin typeface="+mn-lt"/>
                <a:ea typeface="+mn-ea"/>
                <a:cs typeface="+mn-cs"/>
              </a:rPr>
              <a:t>Synthetic </a:t>
            </a:r>
            <a:r>
              <a:rPr lang="en-US" sz="1200" b="0" i="1" kern="1200" dirty="0" err="1" smtClean="0">
                <a:solidFill>
                  <a:schemeClr val="tx1"/>
                </a:solidFill>
                <a:effectLst/>
                <a:latin typeface="+mn-lt"/>
                <a:ea typeface="+mn-ea"/>
                <a:cs typeface="+mn-cs"/>
              </a:rPr>
              <a:t>Cathinones</a:t>
            </a:r>
            <a:r>
              <a:rPr lang="en-US" sz="1200" b="0" i="1" kern="1200" dirty="0" smtClean="0">
                <a:solidFill>
                  <a:schemeClr val="tx1"/>
                </a:solidFill>
                <a:effectLst/>
                <a:latin typeface="+mn-lt"/>
                <a:ea typeface="+mn-ea"/>
                <a:cs typeface="+mn-cs"/>
              </a:rPr>
              <a:t> ("Bath Salts").</a:t>
            </a:r>
            <a:r>
              <a:rPr lang="en-US" sz="1200" b="0" i="0" kern="1200" baseline="0" dirty="0" smtClean="0">
                <a:solidFill>
                  <a:schemeClr val="tx1"/>
                </a:solidFill>
                <a:effectLst/>
                <a:latin typeface="+mn-lt"/>
                <a:ea typeface="+mn-ea"/>
                <a:cs typeface="+mn-cs"/>
              </a:rPr>
              <a:t> Retrieved from </a:t>
            </a:r>
            <a:r>
              <a:rPr lang="en-US" dirty="0" smtClean="0">
                <a:hlinkClick r:id="rId3"/>
              </a:rPr>
              <a:t>https://www.drugabuse.gov/publications/drugfacts/synthetic-cathinones-bath-salts</a:t>
            </a:r>
            <a:r>
              <a:rPr lang="en-US" dirty="0" smtClean="0"/>
              <a:t>, February 5, 2020.</a:t>
            </a:r>
            <a:endParaRPr lang="en-US" b="0"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143</a:t>
            </a:fld>
            <a:endParaRPr lang="en-US"/>
          </a:p>
        </p:txBody>
      </p:sp>
    </p:spTree>
    <p:extLst>
      <p:ext uri="{BB962C8B-B14F-4D97-AF65-F5344CB8AC3E}">
        <p14:creationId xmlns:p14="http://schemas.microsoft.com/office/powerpoint/2010/main" val="7048585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4B191B-3684-4E2D-8CB8-203212DBF72D}" type="slidenum">
              <a:rPr lang="en-US">
                <a:solidFill>
                  <a:prstClr val="black"/>
                </a:solidFill>
              </a:rPr>
              <a:pPr/>
              <a:t>144</a:t>
            </a:fld>
            <a:endParaRPr lang="en-US" dirty="0">
              <a:solidFill>
                <a:prstClr val="black"/>
              </a:solidFill>
            </a:endParaRPr>
          </a:p>
        </p:txBody>
      </p:sp>
      <p:sp>
        <p:nvSpPr>
          <p:cNvPr id="378882" name="Rectangle 2"/>
          <p:cNvSpPr>
            <a:spLocks noGrp="1" noRot="1" noChangeAspect="1" noChangeArrowheads="1" noTextEdit="1"/>
          </p:cNvSpPr>
          <p:nvPr>
            <p:ph type="sldImg"/>
          </p:nvPr>
        </p:nvSpPr>
        <p:spPr>
          <a:xfrm>
            <a:off x="1257300" y="720725"/>
            <a:ext cx="4800600" cy="3600450"/>
          </a:xfrm>
          <a:ln/>
        </p:spPr>
      </p:sp>
      <p:sp>
        <p:nvSpPr>
          <p:cNvPr id="378883" name="Rectangle 3"/>
          <p:cNvSpPr>
            <a:spLocks noGrp="1" noChangeArrowheads="1"/>
          </p:cNvSpPr>
          <p:nvPr>
            <p:ph type="body" idx="1"/>
          </p:nvPr>
        </p:nvSpPr>
        <p:spPr/>
        <p:txBody>
          <a:bodyPr/>
          <a:lstStyle/>
          <a:p>
            <a:pPr marL="239345" indent="-239345"/>
            <a:r>
              <a:rPr lang="en-GB" b="1" dirty="0" smtClean="0"/>
              <a:t>INSTRUCTIONS</a:t>
            </a:r>
            <a:endParaRPr lang="en-GB" b="1" dirty="0"/>
          </a:p>
          <a:p>
            <a:pPr marL="239345" indent="-239345">
              <a:buFont typeface="Arial" panose="020B0604020202020204" pitchFamily="34" charset="0"/>
              <a:buChar char="•"/>
            </a:pPr>
            <a:r>
              <a:rPr lang="en-GB" dirty="0" smtClean="0"/>
              <a:t>Tell </a:t>
            </a:r>
            <a:r>
              <a:rPr lang="en-GB" dirty="0"/>
              <a:t>participants that you will now discuss stimulants, and point out the photographs of methamphetamine and cocaine.</a:t>
            </a:r>
          </a:p>
          <a:p>
            <a:pPr marL="239345" indent="-239345"/>
            <a:endParaRPr lang="en-GB" dirty="0" smtClean="0"/>
          </a:p>
          <a:p>
            <a:pPr marL="239345" indent="-239345"/>
            <a:r>
              <a:rPr lang="en-GB" b="1" dirty="0" smtClean="0"/>
              <a:t>IMAGE</a:t>
            </a:r>
            <a:r>
              <a:rPr lang="en-GB" b="1" baseline="0" dirty="0" smtClean="0"/>
              <a:t> CREDITS</a:t>
            </a:r>
          </a:p>
          <a:p>
            <a:pPr marL="239345" indent="-239345"/>
            <a:r>
              <a:rPr lang="en-GB" baseline="0" dirty="0" smtClean="0"/>
              <a:t>Drug Enforcement Administration website.</a:t>
            </a:r>
            <a:endParaRPr lang="en-GB" dirty="0" smtClean="0"/>
          </a:p>
        </p:txBody>
      </p:sp>
    </p:spTree>
    <p:extLst>
      <p:ext uri="{BB962C8B-B14F-4D97-AF65-F5344CB8AC3E}">
        <p14:creationId xmlns:p14="http://schemas.microsoft.com/office/powerpoint/2010/main" val="3226666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66319-8E98-4B11-9702-7917FC68BFB4}" type="slidenum">
              <a:rPr lang="en-US">
                <a:solidFill>
                  <a:prstClr val="black"/>
                </a:solidFill>
              </a:rPr>
              <a:pPr/>
              <a:t>145</a:t>
            </a:fld>
            <a:endParaRPr lang="en-US" dirty="0">
              <a:solidFill>
                <a:prstClr val="black"/>
              </a:solidFill>
            </a:endParaRPr>
          </a:p>
        </p:txBody>
      </p:sp>
      <p:sp>
        <p:nvSpPr>
          <p:cNvPr id="356354" name="Rectangle 2"/>
          <p:cNvSpPr>
            <a:spLocks noGrp="1" noRot="1" noChangeAspect="1" noChangeArrowheads="1" noTextEdit="1"/>
          </p:cNvSpPr>
          <p:nvPr>
            <p:ph type="sldImg"/>
          </p:nvPr>
        </p:nvSpPr>
        <p:spPr>
          <a:xfrm>
            <a:off x="1211263" y="709613"/>
            <a:ext cx="4835525" cy="3625850"/>
          </a:xfrm>
          <a:ln/>
        </p:spPr>
      </p:sp>
      <p:sp>
        <p:nvSpPr>
          <p:cNvPr id="356355"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GB" dirty="0" smtClean="0"/>
              <a:t>Cocaine </a:t>
            </a:r>
            <a:r>
              <a:rPr lang="en-GB" dirty="0"/>
              <a:t>is a strong central nervous system stimulant that interferes with the re-absorption process of dopamine, a chemical messenger associated with pleasure and movement. The build-up of dopamine causes continuous stimulation of receiving neurons, which is associated with the euphoria commonly reported by cocaine </a:t>
            </a:r>
            <a:r>
              <a:rPr lang="en-GB" dirty="0" smtClean="0"/>
              <a:t>users.</a:t>
            </a:r>
            <a:r>
              <a:rPr lang="en-GB" baseline="0" dirty="0" smtClean="0"/>
              <a:t> </a:t>
            </a:r>
          </a:p>
          <a:p>
            <a:pPr marL="181240" indent="-181240">
              <a:buFont typeface="Arial" panose="020B0604020202020204" pitchFamily="34" charset="0"/>
              <a:buChar char="•"/>
            </a:pPr>
            <a:r>
              <a:rPr lang="en-GB" dirty="0" smtClean="0"/>
              <a:t>Methamphetamine </a:t>
            </a:r>
            <a:r>
              <a:rPr lang="en-GB" dirty="0"/>
              <a:t>has strong effects on the central nervous system, even when small amounts of the drug are used. </a:t>
            </a:r>
          </a:p>
          <a:p>
            <a:pPr marL="239345" indent="-239345"/>
            <a:endParaRPr lang="en-GB" dirty="0"/>
          </a:p>
          <a:p>
            <a:pPr marL="239345" indent="-239345"/>
            <a:r>
              <a:rPr lang="en-GB" b="1" dirty="0" smtClean="0"/>
              <a:t>REFERENCE</a:t>
            </a:r>
            <a:r>
              <a:rPr lang="en-GB" baseline="0"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u="none" dirty="0" smtClean="0"/>
              <a:t>,</a:t>
            </a:r>
            <a:r>
              <a:rPr lang="en-US" dirty="0" smtClean="0"/>
              <a:t> February 4, 2020.</a:t>
            </a:r>
            <a:endParaRPr lang="en-US" b="0" dirty="0" smtClean="0"/>
          </a:p>
        </p:txBody>
      </p:sp>
    </p:spTree>
    <p:extLst>
      <p:ext uri="{BB962C8B-B14F-4D97-AF65-F5344CB8AC3E}">
        <p14:creationId xmlns:p14="http://schemas.microsoft.com/office/powerpoint/2010/main" val="113109768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2BE73F-CB35-43AD-AE11-4A4480250FFB}" type="slidenum">
              <a:rPr lang="en-US">
                <a:solidFill>
                  <a:prstClr val="black"/>
                </a:solidFill>
              </a:rPr>
              <a:pPr/>
              <a:t>146</a:t>
            </a:fld>
            <a:endParaRPr lang="en-US" dirty="0">
              <a:solidFill>
                <a:prstClr val="black"/>
              </a:solidFill>
            </a:endParaRPr>
          </a:p>
        </p:txBody>
      </p:sp>
      <p:sp>
        <p:nvSpPr>
          <p:cNvPr id="527362" name="Rectangle 2"/>
          <p:cNvSpPr>
            <a:spLocks noGrp="1" noRot="1" noChangeAspect="1" noChangeArrowheads="1" noTextEdit="1"/>
          </p:cNvSpPr>
          <p:nvPr>
            <p:ph type="sldImg"/>
          </p:nvPr>
        </p:nvSpPr>
        <p:spPr>
          <a:xfrm>
            <a:off x="1257300" y="720725"/>
            <a:ext cx="4800600" cy="3600450"/>
          </a:xfrm>
          <a:ln/>
        </p:spPr>
      </p:sp>
      <p:sp>
        <p:nvSpPr>
          <p:cNvPr id="527363" name="Rectangle 3"/>
          <p:cNvSpPr>
            <a:spLocks noGrp="1" noChangeArrowheads="1"/>
          </p:cNvSpPr>
          <p:nvPr>
            <p:ph type="body" idx="1"/>
          </p:nvPr>
        </p:nvSpPr>
        <p:spPr/>
        <p:txBody>
          <a:bodyPr/>
          <a:lstStyle/>
          <a:p>
            <a:pPr marL="239345" indent="-239345"/>
            <a:r>
              <a:rPr lang="en-GB" sz="1200" b="1" dirty="0"/>
              <a:t>INSTRUCTIONS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GB" sz="1200" dirty="0" smtClean="0"/>
              <a:t>Methamphetamine </a:t>
            </a:r>
            <a:r>
              <a:rPr lang="en-GB" sz="1200" dirty="0"/>
              <a:t>is an addictive stimulant drug that strongly activates certain systems in the brain. Methamphetamine is chemically related to amphetamine, but the effects of methamphetamine on the central nervous system are greater. Both drugs have some limited therapeutic uses, primarily in the treatment of obesity.</a:t>
            </a:r>
          </a:p>
          <a:p>
            <a:pPr marL="181240" indent="-181240">
              <a:buFont typeface="Arial" panose="020B0604020202020204" pitchFamily="34" charset="0"/>
              <a:buChar char="•"/>
            </a:pPr>
            <a:r>
              <a:rPr lang="en-GB" sz="1200" dirty="0" smtClean="0"/>
              <a:t>Methamphetamine </a:t>
            </a:r>
            <a:r>
              <a:rPr lang="en-GB" sz="1200" dirty="0"/>
              <a:t>is made in illegal laboratories and has a high potential for abuse and addiction.</a:t>
            </a:r>
          </a:p>
          <a:p>
            <a:pPr marL="181240" indent="-181240">
              <a:buFont typeface="Arial" panose="020B0604020202020204" pitchFamily="34" charset="0"/>
              <a:buChar char="•"/>
            </a:pPr>
            <a:r>
              <a:rPr lang="en-GB" sz="1200" dirty="0" smtClean="0"/>
              <a:t>Methamphetamine </a:t>
            </a:r>
            <a:r>
              <a:rPr lang="en-GB" sz="1200" dirty="0"/>
              <a:t>is taken orally or intranasally (snorting the powder), by intravenous injection, and by smoking. Immediately after smoking or intravenous injection, the methamphetamine user experiences an intense sensation, called a “rush” or “flash,” that lasts only a few minutes and is described as extremely pleasurable. Oral or intranasal use produces euphoria—a high, but not a rush. Users may become addicted quickly and use the drug with increasing frequency and in increasing doses.</a:t>
            </a:r>
          </a:p>
          <a:p>
            <a:pPr marL="239345" indent="-239345"/>
            <a:endParaRPr lang="en-GB" sz="1200" dirty="0"/>
          </a:p>
          <a:p>
            <a:pPr marL="239345" indent="-239345"/>
            <a:r>
              <a:rPr lang="en-GB" sz="1200" b="1" dirty="0" smtClean="0"/>
              <a:t>GENERAL NOTES FOR TRAINERS</a:t>
            </a:r>
          </a:p>
          <a:p>
            <a:pPr marL="239345" indent="-239345"/>
            <a:r>
              <a:rPr lang="en-AU" sz="1200" dirty="0" smtClean="0"/>
              <a:t>Abbreviations </a:t>
            </a:r>
            <a:r>
              <a:rPr lang="en-AU" sz="1200" dirty="0" err="1" smtClean="0"/>
              <a:t>i</a:t>
            </a:r>
            <a:r>
              <a:rPr lang="en-US" sz="1200" dirty="0" smtClean="0"/>
              <a:t>n</a:t>
            </a:r>
            <a:r>
              <a:rPr lang="en-AU" sz="1200" dirty="0" smtClean="0"/>
              <a:t> slide: </a:t>
            </a:r>
            <a:r>
              <a:rPr lang="en-GB" sz="1200" dirty="0" smtClean="0"/>
              <a:t>ADD – Attention Deficit Disorder; ADHD-Attention Deficit and Hyperactivity Disorder</a:t>
            </a:r>
          </a:p>
          <a:p>
            <a:pPr marL="239345" indent="-239345"/>
            <a:endParaRPr lang="en-GB" sz="1300" dirty="0" smtClean="0"/>
          </a:p>
          <a:p>
            <a:pPr marL="239345" indent="-239345"/>
            <a:r>
              <a:rPr lang="en-GB" b="1" dirty="0" smtClean="0"/>
              <a:t>REFERENCE</a:t>
            </a:r>
            <a:r>
              <a:rPr lang="en-GB" baseline="0"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National Institute on Drug Abuse.</a:t>
            </a:r>
            <a:r>
              <a:rPr lang="en-US" sz="1200" b="0" i="0" kern="1200" baseline="0" dirty="0" smtClean="0">
                <a:solidFill>
                  <a:schemeClr val="tx1"/>
                </a:solidFill>
                <a:effectLst/>
                <a:latin typeface="+mn-lt"/>
                <a:ea typeface="+mn-ea"/>
                <a:cs typeface="+mn-cs"/>
              </a:rPr>
              <a:t> (2019). </a:t>
            </a:r>
            <a:r>
              <a:rPr lang="en-US" sz="1200" b="0" i="1" u="none" kern="1200" dirty="0" smtClean="0">
                <a:solidFill>
                  <a:schemeClr val="tx1"/>
                </a:solidFill>
                <a:effectLst/>
                <a:latin typeface="+mn-lt"/>
                <a:ea typeface="+mn-ea"/>
                <a:cs typeface="+mn-cs"/>
              </a:rPr>
              <a:t>Commonly Abused Drugs Charts</a:t>
            </a:r>
            <a:r>
              <a:rPr lang="en-US" sz="1200" b="0" i="0" u="none" kern="1200" dirty="0" smtClean="0">
                <a:solidFill>
                  <a:schemeClr val="tx1"/>
                </a:solidFill>
                <a:effectLst/>
                <a:latin typeface="+mn-lt"/>
                <a:ea typeface="+mn-ea"/>
                <a:cs typeface="+mn-cs"/>
              </a:rPr>
              <a:t>. Retrieved from </a:t>
            </a:r>
            <a:r>
              <a:rPr lang="en-US" dirty="0" smtClean="0">
                <a:hlinkClick r:id="rId3"/>
              </a:rPr>
              <a:t>https://www.drugabuse.gov/drugs-abuse/commonly-abused-drugs-charts</a:t>
            </a:r>
            <a:r>
              <a:rPr lang="en-US" dirty="0" smtClean="0"/>
              <a:t>, February 4, 2020.</a:t>
            </a:r>
            <a:endParaRPr lang="en-US" b="0" dirty="0" smtClean="0"/>
          </a:p>
          <a:p>
            <a:pPr marL="239345" indent="-239345"/>
            <a:endParaRPr lang="en-GB" sz="1200" dirty="0" smtClean="0"/>
          </a:p>
          <a:p>
            <a:pPr marL="239345" indent="-239345"/>
            <a:r>
              <a:rPr lang="en-GB" sz="1200" b="1" dirty="0" smtClean="0"/>
              <a:t>IMAGE CREDITS</a:t>
            </a:r>
          </a:p>
          <a:p>
            <a:pPr marL="239345" indent="-239345"/>
            <a:r>
              <a:rPr lang="en-GB" sz="1200" dirty="0" smtClean="0"/>
              <a:t>Drug</a:t>
            </a:r>
            <a:r>
              <a:rPr lang="en-GB" sz="1200" baseline="0" dirty="0" smtClean="0"/>
              <a:t> Enforcement Administration website.</a:t>
            </a:r>
            <a:endParaRPr lang="en-GB" sz="1200" dirty="0" smtClean="0"/>
          </a:p>
        </p:txBody>
      </p:sp>
    </p:spTree>
    <p:extLst>
      <p:ext uri="{BB962C8B-B14F-4D97-AF65-F5344CB8AC3E}">
        <p14:creationId xmlns:p14="http://schemas.microsoft.com/office/powerpoint/2010/main" val="330733007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defTabSz="966612">
              <a:buFont typeface="Arial" panose="020B0604020202020204" pitchFamily="34" charset="0"/>
              <a:buChar char="•"/>
              <a:defRPr/>
            </a:pPr>
            <a:endParaRPr lang="en-US" b="0" dirty="0" smtClean="0"/>
          </a:p>
          <a:p>
            <a:pPr marL="181240" indent="-181240" defTabSz="966612">
              <a:buFont typeface="Arial" panose="020B0604020202020204" pitchFamily="34" charset="0"/>
              <a:buChar char="•"/>
              <a:defRPr/>
            </a:pPr>
            <a:endParaRPr lang="en-US" b="0" dirty="0" smtClean="0"/>
          </a:p>
          <a:p>
            <a:pPr marL="0" indent="0" defTabSz="966612">
              <a:buFont typeface="Arial" panose="020B0604020202020204" pitchFamily="34" charset="0"/>
              <a:buNone/>
              <a:defRPr/>
            </a:pPr>
            <a:r>
              <a:rPr lang="en-US" b="1" dirty="0" smtClean="0"/>
              <a:t>REFERENCE</a:t>
            </a:r>
          </a:p>
          <a:p>
            <a:pPr marL="0" indent="0" defTabSz="966612">
              <a:buFont typeface="Arial" panose="020B0604020202020204" pitchFamily="34" charset="0"/>
              <a:buNone/>
              <a:defRPr/>
            </a:pPr>
            <a:r>
              <a:rPr lang="en-US" b="0" dirty="0" smtClean="0"/>
              <a:t>National Institute on Drug Abuse.  (2019).</a:t>
            </a:r>
            <a:r>
              <a:rPr lang="en-US" b="0" baseline="0" dirty="0" smtClean="0"/>
              <a:t> </a:t>
            </a:r>
            <a:r>
              <a:rPr lang="en-US" b="0" i="1" baseline="0" dirty="0" smtClean="0"/>
              <a:t>Drug Facts: Methamphetamine</a:t>
            </a:r>
            <a:r>
              <a:rPr lang="en-US" b="0" baseline="0" dirty="0" smtClean="0"/>
              <a:t>.  Retrieved from </a:t>
            </a:r>
            <a:r>
              <a:rPr lang="en-US" dirty="0" smtClean="0">
                <a:hlinkClick r:id="rId3"/>
              </a:rPr>
              <a:t>https://www.drugabuse.gov/publications/drugfacts/methamphetamine</a:t>
            </a:r>
            <a:r>
              <a:rPr lang="en-US" dirty="0" smtClean="0"/>
              <a:t>, February 5, 2020.</a:t>
            </a:r>
            <a:endParaRPr lang="en-US" b="1"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147</a:t>
            </a:fld>
            <a:endParaRPr lang="en-US"/>
          </a:p>
        </p:txBody>
      </p:sp>
    </p:spTree>
    <p:extLst>
      <p:ext uri="{BB962C8B-B14F-4D97-AF65-F5344CB8AC3E}">
        <p14:creationId xmlns:p14="http://schemas.microsoft.com/office/powerpoint/2010/main" val="170070933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ECDB6-3444-49B8-A262-FD6F18C6EEE2}" type="slidenum">
              <a:rPr lang="en-US">
                <a:solidFill>
                  <a:prstClr val="black"/>
                </a:solidFill>
              </a:rPr>
              <a:pPr/>
              <a:t>148</a:t>
            </a:fld>
            <a:endParaRPr lang="en-US" dirty="0">
              <a:solidFill>
                <a:prstClr val="black"/>
              </a:solidFill>
            </a:endParaRPr>
          </a:p>
        </p:txBody>
      </p:sp>
      <p:sp>
        <p:nvSpPr>
          <p:cNvPr id="396290" name="Rectangle 2"/>
          <p:cNvSpPr>
            <a:spLocks noGrp="1" noRot="1" noChangeAspect="1" noChangeArrowheads="1" noTextEdit="1"/>
          </p:cNvSpPr>
          <p:nvPr>
            <p:ph type="sldImg"/>
          </p:nvPr>
        </p:nvSpPr>
        <p:spPr>
          <a:xfrm>
            <a:off x="1211263" y="709613"/>
            <a:ext cx="4835525" cy="3625850"/>
          </a:xfrm>
          <a:ln/>
        </p:spPr>
      </p:sp>
      <p:sp>
        <p:nvSpPr>
          <p:cNvPr id="396291"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endParaRPr lang="en-GB" b="1" dirty="0"/>
          </a:p>
          <a:p>
            <a:pPr marL="239345" marR="0" lvl="0" indent="-239345" algn="l" defTabSz="914400" rtl="0" eaLnBrk="1" fontAlgn="auto" latinLnBrk="0" hangingPunct="1">
              <a:lnSpc>
                <a:spcPct val="100000"/>
              </a:lnSpc>
              <a:spcBef>
                <a:spcPts val="0"/>
              </a:spcBef>
              <a:spcAft>
                <a:spcPts val="0"/>
              </a:spcAft>
              <a:buClrTx/>
              <a:buSzTx/>
              <a:buFontTx/>
              <a:buChar char="•"/>
              <a:tabLst/>
              <a:defRPr/>
            </a:pPr>
            <a:r>
              <a:rPr lang="en-US" altLang="en-US" sz="1200" b="1" dirty="0" smtClean="0"/>
              <a:t>[SUMMARIZE/READ CONTENT] </a:t>
            </a:r>
          </a:p>
          <a:p>
            <a:pPr marL="239345" indent="-239345">
              <a:buFontTx/>
              <a:buChar char="•"/>
            </a:pPr>
            <a:r>
              <a:rPr lang="en-GB" dirty="0" smtClean="0"/>
              <a:t>Explain </a:t>
            </a:r>
            <a:r>
              <a:rPr lang="en-GB" dirty="0"/>
              <a:t>that effects in the central nervous system (CNS) of </a:t>
            </a:r>
            <a:r>
              <a:rPr lang="en-GB" b="1" dirty="0"/>
              <a:t>methamphetamine</a:t>
            </a:r>
            <a:r>
              <a:rPr lang="en-GB" dirty="0"/>
              <a:t> include increased wakefulness, increased physical activity, decreased appetite, increased respiration, hyperthermia, and euphoria. Other CNS effects include irritability, insomnia, confusion, tremors, convulsions, anxiety, paranoia, and aggressiveness. Hyperthermia and convulsions can result in death. </a:t>
            </a:r>
          </a:p>
          <a:p>
            <a:pPr marL="239345" indent="-239345"/>
            <a:endParaRPr lang="en-GB" dirty="0" smtClean="0"/>
          </a:p>
          <a:p>
            <a:pPr marL="0" indent="0" defTabSz="966612">
              <a:buFont typeface="Arial" panose="020B0604020202020204" pitchFamily="34" charset="0"/>
              <a:buNone/>
              <a:defRPr/>
            </a:pPr>
            <a:r>
              <a:rPr lang="en-US" b="1" dirty="0" smtClean="0"/>
              <a:t>REFERENCE</a:t>
            </a:r>
          </a:p>
          <a:p>
            <a:pPr marL="0" indent="0" defTabSz="966612">
              <a:buFont typeface="Arial" panose="020B0604020202020204" pitchFamily="34" charset="0"/>
              <a:buNone/>
              <a:defRPr/>
            </a:pPr>
            <a:r>
              <a:rPr lang="en-US" b="0" dirty="0" smtClean="0"/>
              <a:t>National Institute on Drug Abuse.  (2019).</a:t>
            </a:r>
            <a:r>
              <a:rPr lang="en-US" b="0" baseline="0" dirty="0" smtClean="0"/>
              <a:t> </a:t>
            </a:r>
            <a:r>
              <a:rPr lang="en-US" b="0" i="1" baseline="0" dirty="0" smtClean="0"/>
              <a:t>Drug Facts: Methamphetamine</a:t>
            </a:r>
            <a:r>
              <a:rPr lang="en-US" b="0" baseline="0" dirty="0" smtClean="0"/>
              <a:t>.  Retrieved from </a:t>
            </a:r>
            <a:r>
              <a:rPr lang="en-US" dirty="0" smtClean="0">
                <a:hlinkClick r:id="rId3"/>
              </a:rPr>
              <a:t>https://www.drugabuse.gov/publications/drugfacts/methamphetamine</a:t>
            </a:r>
            <a:r>
              <a:rPr lang="en-US" dirty="0" smtClean="0"/>
              <a:t>,</a:t>
            </a:r>
            <a:r>
              <a:rPr lang="en-US" baseline="0" dirty="0" smtClean="0"/>
              <a:t> </a:t>
            </a:r>
            <a:r>
              <a:rPr lang="en-US" dirty="0" smtClean="0"/>
              <a:t>February 5, 2020.</a:t>
            </a:r>
            <a:endParaRPr lang="en-US" b="1" dirty="0" smtClean="0"/>
          </a:p>
          <a:p>
            <a:pPr marL="239345" indent="-239345"/>
            <a:endParaRPr lang="en-GB" dirty="0" smtClean="0"/>
          </a:p>
          <a:p>
            <a:pPr marL="239345" indent="-239345"/>
            <a:endParaRPr lang="en-GB" dirty="0"/>
          </a:p>
        </p:txBody>
      </p:sp>
    </p:spTree>
    <p:extLst>
      <p:ext uri="{BB962C8B-B14F-4D97-AF65-F5344CB8AC3E}">
        <p14:creationId xmlns:p14="http://schemas.microsoft.com/office/powerpoint/2010/main" val="31577585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ECDB6-3444-49B8-A262-FD6F18C6EEE2}" type="slidenum">
              <a:rPr lang="en-US">
                <a:solidFill>
                  <a:prstClr val="black"/>
                </a:solidFill>
              </a:rPr>
              <a:pPr/>
              <a:t>149</a:t>
            </a:fld>
            <a:endParaRPr lang="en-US" dirty="0">
              <a:solidFill>
                <a:prstClr val="black"/>
              </a:solidFill>
            </a:endParaRPr>
          </a:p>
        </p:txBody>
      </p:sp>
      <p:sp>
        <p:nvSpPr>
          <p:cNvPr id="396290" name="Rectangle 2"/>
          <p:cNvSpPr>
            <a:spLocks noGrp="1" noRot="1" noChangeAspect="1" noChangeArrowheads="1" noTextEdit="1"/>
          </p:cNvSpPr>
          <p:nvPr>
            <p:ph type="sldImg"/>
          </p:nvPr>
        </p:nvSpPr>
        <p:spPr>
          <a:xfrm>
            <a:off x="1211263" y="709613"/>
            <a:ext cx="4835525" cy="3625850"/>
          </a:xfrm>
          <a:ln/>
        </p:spPr>
      </p:sp>
      <p:sp>
        <p:nvSpPr>
          <p:cNvPr id="396291" name="Rectangle 3"/>
          <p:cNvSpPr>
            <a:spLocks noGrp="1" noChangeArrowheads="1"/>
          </p:cNvSpPr>
          <p:nvPr>
            <p:ph type="body" idx="1"/>
          </p:nvPr>
        </p:nvSpPr>
        <p:spPr>
          <a:xfrm>
            <a:off x="959128" y="4572703"/>
            <a:ext cx="5345595" cy="4333328"/>
          </a:xfrm>
          <a:noFill/>
          <a:ln/>
        </p:spPr>
        <p:txBody>
          <a:bodyPr/>
          <a:lstStyle/>
          <a:p>
            <a:pPr defTabSz="966612">
              <a:defRPr/>
            </a:pPr>
            <a:r>
              <a:rPr lang="en-US" b="1" dirty="0" smtClean="0"/>
              <a:t>TRAINER NOTES</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defTabSz="966612">
              <a:buFont typeface="Arial" panose="020B0604020202020204" pitchFamily="34" charset="0"/>
              <a:buChar char="•"/>
              <a:defRPr/>
            </a:pPr>
            <a:endParaRPr lang="en-US" b="0" dirty="0" smtClean="0"/>
          </a:p>
          <a:p>
            <a:pPr marL="181240" indent="-181240" defTabSz="966612">
              <a:buFont typeface="Arial" panose="020B0604020202020204" pitchFamily="34" charset="0"/>
              <a:buChar char="•"/>
              <a:defRPr/>
            </a:pPr>
            <a:endParaRPr lang="en-US" b="0" dirty="0" smtClean="0"/>
          </a:p>
          <a:p>
            <a:pPr marL="0" indent="0" defTabSz="966612">
              <a:buFont typeface="Arial" panose="020B0604020202020204" pitchFamily="34" charset="0"/>
              <a:buNone/>
              <a:defRPr/>
            </a:pPr>
            <a:r>
              <a:rPr lang="en-US" b="1" dirty="0" smtClean="0"/>
              <a:t>REFERENCE</a:t>
            </a:r>
          </a:p>
          <a:p>
            <a:pPr marL="0" indent="0" defTabSz="966612">
              <a:buFont typeface="Arial" panose="020B0604020202020204" pitchFamily="34" charset="0"/>
              <a:buNone/>
              <a:defRPr/>
            </a:pPr>
            <a:r>
              <a:rPr lang="en-US" b="0" dirty="0" smtClean="0"/>
              <a:t>National Institute on Drug Abuse.  (2019).</a:t>
            </a:r>
            <a:r>
              <a:rPr lang="en-US" b="0" baseline="0" dirty="0" smtClean="0"/>
              <a:t> </a:t>
            </a:r>
            <a:r>
              <a:rPr lang="en-US" b="0" i="1" baseline="0" dirty="0" smtClean="0"/>
              <a:t>Drug Facts: Methamphetamine</a:t>
            </a:r>
            <a:r>
              <a:rPr lang="en-US" b="0" baseline="0" dirty="0" smtClean="0"/>
              <a:t>.  Retrieved from </a:t>
            </a:r>
            <a:r>
              <a:rPr lang="en-US" dirty="0" smtClean="0">
                <a:hlinkClick r:id="rId3"/>
              </a:rPr>
              <a:t>https://www.drugabuse.gov/publications/drugfacts/methamphetamine</a:t>
            </a:r>
            <a:r>
              <a:rPr lang="en-US" dirty="0" smtClean="0"/>
              <a:t>, February 5, 2020.</a:t>
            </a:r>
            <a:endParaRPr lang="en-US" b="1" dirty="0" smtClean="0"/>
          </a:p>
        </p:txBody>
      </p:sp>
    </p:spTree>
    <p:extLst>
      <p:ext uri="{BB962C8B-B14F-4D97-AF65-F5344CB8AC3E}">
        <p14:creationId xmlns:p14="http://schemas.microsoft.com/office/powerpoint/2010/main" val="584302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baseline="0" dirty="0" err="1" smtClean="0"/>
              <a:t>Herdman</a:t>
            </a:r>
            <a:r>
              <a:rPr lang="en-US" baseline="0" dirty="0" smtClean="0"/>
              <a:t> (2018) organized a crosswalk of the four performance domains to the 12 core functions. It is important to highlight here that the original core function of report and record keeping is applicable across all four performance domains. </a:t>
            </a:r>
            <a:r>
              <a:rPr lang="en-US" baseline="0" dirty="0" err="1" smtClean="0"/>
              <a:t>Herdman</a:t>
            </a:r>
            <a:r>
              <a:rPr lang="en-US" baseline="0" dirty="0" smtClean="0"/>
              <a:t> (2018) highlights that the original 12 core functions did not include a core function specific to ethics. He and others agree that this was a welcome addition to the IC&amp;RC exam.  </a:t>
            </a:r>
            <a:endParaRPr lang="en-US" baseline="0" dirty="0"/>
          </a:p>
          <a:p>
            <a:pPr marL="181240" indent="-181240">
              <a:buFont typeface="Arial" panose="020B0604020202020204" pitchFamily="34" charset="0"/>
              <a:buChar char="•"/>
            </a:pPr>
            <a:endParaRPr lang="en-US" baseline="0" dirty="0"/>
          </a:p>
          <a:p>
            <a:r>
              <a:rPr lang="en-US" b="1" baseline="0" dirty="0" smtClean="0"/>
              <a:t>REFERENCE</a:t>
            </a:r>
            <a:endParaRPr lang="en-US" b="1" baseline="0" dirty="0"/>
          </a:p>
          <a:p>
            <a:r>
              <a:rPr lang="en-US" sz="1300" dirty="0">
                <a:solidFill>
                  <a:schemeClr val="bg1"/>
                </a:solidFill>
                <a:latin typeface="Calibri" panose="020F0502020204030204" pitchFamily="34" charset="0"/>
                <a:cs typeface="Calibri" panose="020F0502020204030204" pitchFamily="34" charset="0"/>
              </a:rPr>
              <a:t>Herdman, </a:t>
            </a:r>
            <a:r>
              <a:rPr lang="en-US" sz="1300" dirty="0" smtClean="0">
                <a:solidFill>
                  <a:schemeClr val="bg1"/>
                </a:solidFill>
                <a:latin typeface="Calibri" panose="020F0502020204030204" pitchFamily="34" charset="0"/>
                <a:cs typeface="Calibri" panose="020F0502020204030204" pitchFamily="34" charset="0"/>
              </a:rPr>
              <a:t>J.W</a:t>
            </a:r>
            <a:r>
              <a:rPr lang="en-US" sz="1300" dirty="0">
                <a:solidFill>
                  <a:schemeClr val="bg1"/>
                </a:solidFill>
                <a:latin typeface="Calibri" panose="020F0502020204030204" pitchFamily="34" charset="0"/>
                <a:cs typeface="Calibri" panose="020F0502020204030204" pitchFamily="34" charset="0"/>
              </a:rPr>
              <a:t>. (2018). </a:t>
            </a:r>
            <a:r>
              <a:rPr lang="en-US" sz="1300" i="1" dirty="0">
                <a:solidFill>
                  <a:schemeClr val="bg1"/>
                </a:solidFill>
                <a:latin typeface="Calibri" panose="020F0502020204030204" pitchFamily="34" charset="0"/>
                <a:cs typeface="Calibri" panose="020F0502020204030204" pitchFamily="34" charset="0"/>
              </a:rPr>
              <a:t>Global </a:t>
            </a:r>
            <a:r>
              <a:rPr lang="en-US" sz="1300" i="1" dirty="0" smtClean="0">
                <a:solidFill>
                  <a:schemeClr val="bg1"/>
                </a:solidFill>
                <a:latin typeface="Calibri" panose="020F0502020204030204" pitchFamily="34" charset="0"/>
                <a:cs typeface="Calibri" panose="020F0502020204030204" pitchFamily="34" charset="0"/>
              </a:rPr>
              <a:t>Criteria</a:t>
            </a:r>
            <a:r>
              <a:rPr lang="en-US" sz="1300" i="1" dirty="0">
                <a:solidFill>
                  <a:schemeClr val="bg1"/>
                </a:solidFill>
                <a:latin typeface="Calibri" panose="020F0502020204030204" pitchFamily="34" charset="0"/>
                <a:cs typeface="Calibri" panose="020F0502020204030204" pitchFamily="34" charset="0"/>
              </a:rPr>
              <a:t>: The 12 </a:t>
            </a:r>
            <a:r>
              <a:rPr lang="en-US" sz="1300" i="1" dirty="0" smtClean="0">
                <a:solidFill>
                  <a:schemeClr val="bg1"/>
                </a:solidFill>
                <a:latin typeface="Calibri" panose="020F0502020204030204" pitchFamily="34" charset="0"/>
                <a:cs typeface="Calibri" panose="020F0502020204030204" pitchFamily="34" charset="0"/>
              </a:rPr>
              <a:t>Core Functions </a:t>
            </a:r>
            <a:r>
              <a:rPr lang="en-US" sz="1300" i="1" dirty="0">
                <a:solidFill>
                  <a:schemeClr val="bg1"/>
                </a:solidFill>
                <a:latin typeface="Calibri" panose="020F0502020204030204" pitchFamily="34" charset="0"/>
                <a:cs typeface="Calibri" panose="020F0502020204030204" pitchFamily="34" charset="0"/>
              </a:rPr>
              <a:t>of the </a:t>
            </a:r>
            <a:r>
              <a:rPr lang="en-US" sz="1300" i="1" dirty="0" smtClean="0">
                <a:solidFill>
                  <a:schemeClr val="bg1"/>
                </a:solidFill>
                <a:latin typeface="Calibri" panose="020F0502020204030204" pitchFamily="34" charset="0"/>
                <a:cs typeface="Calibri" panose="020F0502020204030204" pitchFamily="34" charset="0"/>
              </a:rPr>
              <a:t>Substance Abuse Counselor </a:t>
            </a:r>
            <a:r>
              <a:rPr lang="en-US" sz="1300" dirty="0">
                <a:solidFill>
                  <a:schemeClr val="bg1"/>
                </a:solidFill>
                <a:latin typeface="Calibri" panose="020F0502020204030204" pitchFamily="34" charset="0"/>
                <a:cs typeface="Calibri" panose="020F0502020204030204" pitchFamily="34" charset="0"/>
              </a:rPr>
              <a:t>(7</a:t>
            </a:r>
            <a:r>
              <a:rPr lang="en-US" sz="1300" baseline="30000" dirty="0">
                <a:solidFill>
                  <a:schemeClr val="bg1"/>
                </a:solidFill>
                <a:latin typeface="Calibri" panose="020F0502020204030204" pitchFamily="34" charset="0"/>
                <a:cs typeface="Calibri" panose="020F0502020204030204" pitchFamily="34" charset="0"/>
              </a:rPr>
              <a:t>th</a:t>
            </a:r>
            <a:r>
              <a:rPr lang="en-US" sz="1300" dirty="0">
                <a:solidFill>
                  <a:schemeClr val="bg1"/>
                </a:solidFill>
                <a:latin typeface="Calibri" panose="020F0502020204030204" pitchFamily="34" charset="0"/>
                <a:cs typeface="Calibri" panose="020F0502020204030204" pitchFamily="34" charset="0"/>
              </a:rPr>
              <a:t> ed.). Lincoln, NE:  Parallels: Pathways to Change. </a:t>
            </a:r>
          </a:p>
        </p:txBody>
      </p:sp>
      <p:sp>
        <p:nvSpPr>
          <p:cNvPr id="4" name="Slide Number Placeholder 3"/>
          <p:cNvSpPr>
            <a:spLocks noGrp="1"/>
          </p:cNvSpPr>
          <p:nvPr>
            <p:ph type="sldNum" sz="quarter" idx="10"/>
          </p:nvPr>
        </p:nvSpPr>
        <p:spPr/>
        <p:txBody>
          <a:bodyPr/>
          <a:lstStyle/>
          <a:p>
            <a:fld id="{54ADE49C-AECB-4B8E-AB86-9FE486226B9C}" type="slidenum">
              <a:rPr lang="en-US" smtClean="0"/>
              <a:t>15</a:t>
            </a:fld>
            <a:endParaRPr lang="en-US"/>
          </a:p>
        </p:txBody>
      </p:sp>
    </p:spTree>
    <p:extLst>
      <p:ext uri="{BB962C8B-B14F-4D97-AF65-F5344CB8AC3E}">
        <p14:creationId xmlns:p14="http://schemas.microsoft.com/office/powerpoint/2010/main" val="416305054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0D93D-9138-4D66-A239-F7A565CEBBF5}" type="slidenum">
              <a:rPr lang="en-US">
                <a:solidFill>
                  <a:prstClr val="black"/>
                </a:solidFill>
              </a:rPr>
              <a:pPr/>
              <a:t>150</a:t>
            </a:fld>
            <a:endParaRPr lang="en-US" dirty="0">
              <a:solidFill>
                <a:prstClr val="black"/>
              </a:solidFill>
            </a:endParaRPr>
          </a:p>
        </p:txBody>
      </p:sp>
      <p:sp>
        <p:nvSpPr>
          <p:cNvPr id="528386" name="Rectangle 2"/>
          <p:cNvSpPr>
            <a:spLocks noGrp="1" noRot="1" noChangeAspect="1" noChangeArrowheads="1" noTextEdit="1"/>
          </p:cNvSpPr>
          <p:nvPr>
            <p:ph type="sldImg"/>
          </p:nvPr>
        </p:nvSpPr>
        <p:spPr>
          <a:xfrm>
            <a:off x="1257300" y="720725"/>
            <a:ext cx="4800600" cy="3600450"/>
          </a:xfrm>
          <a:ln/>
        </p:spPr>
      </p:sp>
      <p:sp>
        <p:nvSpPr>
          <p:cNvPr id="528387" name="Rectangle 3"/>
          <p:cNvSpPr>
            <a:spLocks noGrp="1" noChangeArrowheads="1"/>
          </p:cNvSpPr>
          <p:nvPr>
            <p:ph type="body" idx="1"/>
          </p:nvPr>
        </p:nvSpPr>
        <p:spPr/>
        <p:txBody>
          <a:bodyPr/>
          <a:lstStyle/>
          <a:p>
            <a:pPr marL="239345" indent="-239345"/>
            <a:r>
              <a:rPr lang="en-GB" b="1" dirty="0" smtClean="0"/>
              <a:t>INSTRUCTIONS</a:t>
            </a:r>
            <a:endParaRPr lang="en-GB" b="1" dirty="0"/>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GB" dirty="0" smtClean="0"/>
              <a:t>Cocaine </a:t>
            </a:r>
            <a:r>
              <a:rPr lang="en-GB" dirty="0"/>
              <a:t>is a powerfully addictive stimulant drug. The powdered hydrochloride salt form of cocaine can be snorted or dissolved in water and </a:t>
            </a:r>
            <a:r>
              <a:rPr lang="en-GB" dirty="0" smtClean="0"/>
              <a:t>injected.</a:t>
            </a:r>
          </a:p>
          <a:p>
            <a:pPr marL="181240" indent="-181240">
              <a:buFont typeface="Arial" panose="020B0604020202020204" pitchFamily="34" charset="0"/>
              <a:buChar char="•"/>
            </a:pPr>
            <a:r>
              <a:rPr lang="en-GB" dirty="0" smtClean="0"/>
              <a:t>“</a:t>
            </a:r>
            <a:r>
              <a:rPr lang="en-GB" dirty="0"/>
              <a:t>Crack” is cocaine that has not been neutralized by an acid to make the hydrochloride salt. This form of cocaine comes in a rock crystal that can be heated and its vapours smoked. The term “crack” refers to the crackling sound that is made when it is heated.</a:t>
            </a:r>
          </a:p>
          <a:p>
            <a:pPr marL="181240" indent="-181240" defTabSz="966612">
              <a:buFont typeface="Arial" panose="020B0604020202020204" pitchFamily="34" charset="0"/>
              <a:buChar char="•"/>
              <a:defRPr/>
            </a:pPr>
            <a:endParaRPr lang="en-US" b="0" dirty="0" smtClean="0"/>
          </a:p>
          <a:p>
            <a:pPr marL="0" indent="0" defTabSz="966612">
              <a:buFont typeface="Arial" panose="020B0604020202020204" pitchFamily="34" charset="0"/>
              <a:buNone/>
              <a:defRPr/>
            </a:pPr>
            <a:r>
              <a:rPr lang="en-US" b="1" dirty="0" smtClean="0"/>
              <a:t>REFERENCE</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Cocaine</a:t>
            </a:r>
            <a:r>
              <a:rPr lang="en-US" b="0" baseline="0" dirty="0" smtClean="0"/>
              <a:t>.  Retrieved from </a:t>
            </a:r>
            <a:r>
              <a:rPr lang="en-US" dirty="0" smtClean="0">
                <a:hlinkClick r:id="rId3"/>
              </a:rPr>
              <a:t>https://www.drugabuse.gov/publications/drugfacts/cocaine</a:t>
            </a:r>
            <a:r>
              <a:rPr lang="en-GB" baseline="0" dirty="0" smtClean="0"/>
              <a:t>,</a:t>
            </a:r>
            <a:r>
              <a:rPr lang="en-US" dirty="0" smtClean="0"/>
              <a:t> February 5, 2020.</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smtClean="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IMAGE</a:t>
            </a:r>
            <a:r>
              <a:rPr lang="en-US" b="1" baseline="0" dirty="0" smtClean="0"/>
              <a:t> CREDITS</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Drug</a:t>
            </a:r>
            <a:r>
              <a:rPr lang="en-US" b="0" baseline="0" dirty="0" smtClean="0"/>
              <a:t> Enforcement Administration website.</a:t>
            </a:r>
            <a:endParaRPr lang="en-US" b="0" dirty="0" smtClean="0"/>
          </a:p>
        </p:txBody>
      </p:sp>
    </p:spTree>
    <p:extLst>
      <p:ext uri="{BB962C8B-B14F-4D97-AF65-F5344CB8AC3E}">
        <p14:creationId xmlns:p14="http://schemas.microsoft.com/office/powerpoint/2010/main" val="88462733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C66319-8E98-4B11-9702-7917FC68BFB4}" type="slidenum">
              <a:rPr lang="en-US">
                <a:solidFill>
                  <a:prstClr val="black"/>
                </a:solidFill>
              </a:rPr>
              <a:pPr/>
              <a:t>151</a:t>
            </a:fld>
            <a:endParaRPr lang="en-US" dirty="0">
              <a:solidFill>
                <a:prstClr val="black"/>
              </a:solidFill>
            </a:endParaRPr>
          </a:p>
        </p:txBody>
      </p:sp>
      <p:sp>
        <p:nvSpPr>
          <p:cNvPr id="356354" name="Rectangle 2"/>
          <p:cNvSpPr>
            <a:spLocks noGrp="1" noRot="1" noChangeAspect="1" noChangeArrowheads="1" noTextEdit="1"/>
          </p:cNvSpPr>
          <p:nvPr>
            <p:ph type="sldImg"/>
          </p:nvPr>
        </p:nvSpPr>
        <p:spPr>
          <a:xfrm>
            <a:off x="1211263" y="709613"/>
            <a:ext cx="4835525" cy="3625850"/>
          </a:xfrm>
          <a:ln/>
        </p:spPr>
      </p:sp>
      <p:sp>
        <p:nvSpPr>
          <p:cNvPr id="356355"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GB" dirty="0" smtClean="0"/>
              <a:t>Cocaine </a:t>
            </a:r>
            <a:r>
              <a:rPr lang="en-GB" dirty="0"/>
              <a:t>is a strong central nervous system stimulant that interferes with the re-absorption process of dopamine, a chemical messenger associated with pleasure and movement. The build-up of dopamine causes continuous stimulation of receiving neurons, which is associated with the euphoria commonly reported by cocaine </a:t>
            </a:r>
            <a:r>
              <a:rPr lang="en-GB" dirty="0" smtClean="0"/>
              <a:t>users.</a:t>
            </a:r>
          </a:p>
          <a:p>
            <a:pPr marL="181240" indent="-181240">
              <a:buFont typeface="Arial" panose="020B0604020202020204" pitchFamily="34" charset="0"/>
              <a:buChar char="•"/>
            </a:pPr>
            <a:r>
              <a:rPr lang="en-GB" dirty="0" smtClean="0"/>
              <a:t>Methamphetamine </a:t>
            </a:r>
            <a:r>
              <a:rPr lang="en-GB" dirty="0"/>
              <a:t>has strong effects on the central nervous system, even when small amounts of the drug are used. </a:t>
            </a:r>
          </a:p>
          <a:p>
            <a:pPr marL="239345" indent="-239345"/>
            <a:endParaRPr lang="en-GB" b="1" dirty="0"/>
          </a:p>
          <a:p>
            <a:pPr marL="0" indent="0" defTabSz="966612">
              <a:buFont typeface="Arial" panose="020B0604020202020204" pitchFamily="34" charset="0"/>
              <a:buNone/>
              <a:defRPr/>
            </a:pPr>
            <a:r>
              <a:rPr lang="en-US" b="1" dirty="0" smtClean="0"/>
              <a:t>REFERENCE</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Cocaine</a:t>
            </a:r>
            <a:r>
              <a:rPr lang="en-US" b="0" baseline="0" dirty="0" smtClean="0"/>
              <a:t>.  Retrieved from </a:t>
            </a:r>
            <a:r>
              <a:rPr lang="en-US" dirty="0" smtClean="0">
                <a:hlinkClick r:id="rId3"/>
              </a:rPr>
              <a:t>https://www.drugabuse.gov/publications/drugfacts/cocaine</a:t>
            </a:r>
            <a:r>
              <a:rPr lang="en-GB" baseline="0" dirty="0" smtClean="0"/>
              <a:t>, </a:t>
            </a:r>
            <a:r>
              <a:rPr lang="en-US" dirty="0" smtClean="0"/>
              <a:t>February 5, 2020.</a:t>
            </a:r>
            <a:endParaRPr lang="en-US" b="1" dirty="0" smtClean="0"/>
          </a:p>
        </p:txBody>
      </p:sp>
    </p:spTree>
    <p:extLst>
      <p:ext uri="{BB962C8B-B14F-4D97-AF65-F5344CB8AC3E}">
        <p14:creationId xmlns:p14="http://schemas.microsoft.com/office/powerpoint/2010/main" val="277409244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239345" indent="-239345"/>
            <a:endParaRPr lang="en-GB" b="1" dirty="0" smtClean="0"/>
          </a:p>
          <a:p>
            <a:pPr marL="0" indent="0" defTabSz="966612">
              <a:buFont typeface="Arial" panose="020B0604020202020204" pitchFamily="34" charset="0"/>
              <a:buNone/>
              <a:defRPr/>
            </a:pPr>
            <a:r>
              <a:rPr lang="en-US" b="1" dirty="0" smtClean="0"/>
              <a:t>REFERENCE</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Cocaine</a:t>
            </a:r>
            <a:r>
              <a:rPr lang="en-US" b="0" baseline="0" dirty="0" smtClean="0"/>
              <a:t>.  Retrieved from </a:t>
            </a:r>
            <a:r>
              <a:rPr lang="en-US" dirty="0" smtClean="0">
                <a:hlinkClick r:id="rId3"/>
              </a:rPr>
              <a:t>https://www.drugabuse.gov/publications/drugfacts/cocaine</a:t>
            </a:r>
            <a:r>
              <a:rPr lang="en-GB" baseline="0" dirty="0" smtClean="0"/>
              <a:t>,</a:t>
            </a:r>
            <a:r>
              <a:rPr lang="en-US" dirty="0" smtClean="0"/>
              <a:t> February 5, 2020.</a:t>
            </a:r>
            <a:endParaRPr lang="en-US" b="1"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152</a:t>
            </a:fld>
            <a:endParaRPr lang="en-US"/>
          </a:p>
        </p:txBody>
      </p:sp>
    </p:spTree>
    <p:extLst>
      <p:ext uri="{BB962C8B-B14F-4D97-AF65-F5344CB8AC3E}">
        <p14:creationId xmlns:p14="http://schemas.microsoft.com/office/powerpoint/2010/main" val="32380643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4ECDB6-3444-49B8-A262-FD6F18C6EEE2}" type="slidenum">
              <a:rPr lang="en-US">
                <a:solidFill>
                  <a:prstClr val="black"/>
                </a:solidFill>
              </a:rPr>
              <a:pPr/>
              <a:t>153</a:t>
            </a:fld>
            <a:endParaRPr lang="en-US" dirty="0">
              <a:solidFill>
                <a:prstClr val="black"/>
              </a:solidFill>
            </a:endParaRPr>
          </a:p>
        </p:txBody>
      </p:sp>
      <p:sp>
        <p:nvSpPr>
          <p:cNvPr id="396290" name="Rectangle 2"/>
          <p:cNvSpPr>
            <a:spLocks noGrp="1" noRot="1" noChangeAspect="1" noChangeArrowheads="1" noTextEdit="1"/>
          </p:cNvSpPr>
          <p:nvPr>
            <p:ph type="sldImg"/>
          </p:nvPr>
        </p:nvSpPr>
        <p:spPr>
          <a:xfrm>
            <a:off x="1211263" y="709613"/>
            <a:ext cx="4835525" cy="3625850"/>
          </a:xfrm>
          <a:ln/>
        </p:spPr>
      </p:sp>
      <p:sp>
        <p:nvSpPr>
          <p:cNvPr id="396291"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239345" indent="-239345">
              <a:buFontTx/>
              <a:buChar char="•"/>
            </a:pPr>
            <a:r>
              <a:rPr lang="en-GB" dirty="0" smtClean="0"/>
              <a:t>The </a:t>
            </a:r>
            <a:r>
              <a:rPr lang="en-GB" dirty="0"/>
              <a:t>physical effects of </a:t>
            </a:r>
            <a:r>
              <a:rPr lang="en-GB" b="0" dirty="0"/>
              <a:t>cocaine</a:t>
            </a:r>
            <a:r>
              <a:rPr lang="en-GB" dirty="0"/>
              <a:t> use include constricted blood vessels, dilated pupils, and increased temperature, heart rate, and blood pressure. The duration of cocaine’s immediate euphoric effects, which include hyperstimulation, reduced fatigue, and mental alertness, depends on the route of administration. The faster the absorption, the more intense the high. On the other hand, the faster the absorption, the shorter the duration of action. The high from snorting may last 15 to 30 minutes, while that from smoking may last 5 to 10 minutes. Increased use can reduce the period of time a user feels high and increases the risk of addiction. </a:t>
            </a:r>
          </a:p>
          <a:p>
            <a:pPr marL="239345" indent="-239345"/>
            <a:endParaRPr lang="en-GB" dirty="0" smtClean="0"/>
          </a:p>
          <a:p>
            <a:pPr marL="239345" indent="-239345"/>
            <a:endParaRPr lang="en-GB" dirty="0" smtClean="0"/>
          </a:p>
          <a:p>
            <a:pPr marL="0" indent="0" defTabSz="966612">
              <a:buFont typeface="Arial" panose="020B0604020202020204" pitchFamily="34" charset="0"/>
              <a:buNone/>
              <a:defRPr/>
            </a:pPr>
            <a:r>
              <a:rPr lang="en-US" b="1" dirty="0" smtClean="0"/>
              <a:t>REFERENCE</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Cocaine</a:t>
            </a:r>
            <a:r>
              <a:rPr lang="en-US" b="0" baseline="0" dirty="0" smtClean="0"/>
              <a:t>.  Retrieved from </a:t>
            </a:r>
            <a:r>
              <a:rPr lang="en-US" dirty="0" smtClean="0">
                <a:hlinkClick r:id="rId3"/>
              </a:rPr>
              <a:t>https://www.drugabuse.gov/publications/drugfacts/cocaine</a:t>
            </a:r>
            <a:r>
              <a:rPr lang="en-GB" baseline="0" dirty="0" smtClean="0"/>
              <a:t>, </a:t>
            </a:r>
            <a:r>
              <a:rPr lang="en-US" dirty="0" smtClean="0"/>
              <a:t>February 5, 2020.</a:t>
            </a:r>
            <a:endParaRPr lang="en-US" b="1" dirty="0" smtClean="0"/>
          </a:p>
        </p:txBody>
      </p:sp>
    </p:spTree>
    <p:extLst>
      <p:ext uri="{BB962C8B-B14F-4D97-AF65-F5344CB8AC3E}">
        <p14:creationId xmlns:p14="http://schemas.microsoft.com/office/powerpoint/2010/main" val="325593442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239345" marR="0" lvl="0" indent="-2393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239345" indent="-239345"/>
            <a:endParaRPr lang="en-GB" dirty="0" smtClean="0"/>
          </a:p>
          <a:p>
            <a:pPr marL="0" indent="0" defTabSz="966612">
              <a:buFont typeface="Arial" panose="020B0604020202020204" pitchFamily="34" charset="0"/>
              <a:buNone/>
              <a:defRPr/>
            </a:pPr>
            <a:r>
              <a:rPr lang="en-US" b="1" dirty="0" smtClean="0"/>
              <a:t>REFERENCE</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Prescription Stimulants</a:t>
            </a:r>
            <a:r>
              <a:rPr lang="en-US" b="0" baseline="0" dirty="0" smtClean="0"/>
              <a:t>.  Retrieved from </a:t>
            </a:r>
            <a:r>
              <a:rPr lang="en-US" dirty="0" smtClean="0">
                <a:hlinkClick r:id="rId3"/>
              </a:rPr>
              <a:t>https://www.drugabuse.gov/publications/drugfacts/prescription-stimulants</a:t>
            </a:r>
            <a:r>
              <a:rPr lang="en-US" dirty="0" smtClean="0"/>
              <a:t>,</a:t>
            </a:r>
            <a:r>
              <a:rPr lang="en-US" baseline="0" dirty="0" smtClean="0"/>
              <a:t> </a:t>
            </a:r>
            <a:r>
              <a:rPr lang="en-US" dirty="0" smtClean="0"/>
              <a:t>February 5, 2020.</a:t>
            </a:r>
            <a:endParaRPr lang="en-GB" dirty="0" smtClean="0"/>
          </a:p>
          <a:p>
            <a:pPr marL="181240" indent="-181240" defTabSz="966612">
              <a:buFont typeface="Arial" panose="020B0604020202020204" pitchFamily="34" charset="0"/>
              <a:buChar char="•"/>
              <a:defRPr/>
            </a:pPr>
            <a:endParaRPr lang="en-US" b="0" dirty="0" smtClean="0"/>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154</a:t>
            </a:fld>
            <a:endParaRPr lang="en-US"/>
          </a:p>
        </p:txBody>
      </p:sp>
    </p:spTree>
    <p:extLst>
      <p:ext uri="{BB962C8B-B14F-4D97-AF65-F5344CB8AC3E}">
        <p14:creationId xmlns:p14="http://schemas.microsoft.com/office/powerpoint/2010/main" val="363829139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28B49C-0C22-4FCE-B82B-3133A2C54FC2}" type="slidenum">
              <a:rPr lang="en-US">
                <a:solidFill>
                  <a:prstClr val="black"/>
                </a:solidFill>
              </a:rPr>
              <a:pPr/>
              <a:t>155</a:t>
            </a:fld>
            <a:endParaRPr lang="en-US">
              <a:solidFill>
                <a:prstClr val="black"/>
              </a:solidFill>
            </a:endParaRPr>
          </a:p>
        </p:txBody>
      </p:sp>
      <p:sp>
        <p:nvSpPr>
          <p:cNvPr id="394242" name="Rectangle 2"/>
          <p:cNvSpPr>
            <a:spLocks noGrp="1" noRot="1" noChangeAspect="1" noChangeArrowheads="1" noTextEdit="1"/>
          </p:cNvSpPr>
          <p:nvPr>
            <p:ph type="sldImg"/>
          </p:nvPr>
        </p:nvSpPr>
        <p:spPr>
          <a:xfrm>
            <a:off x="1257300" y="720725"/>
            <a:ext cx="4802188" cy="3600450"/>
          </a:xfrm>
          <a:ln/>
        </p:spPr>
      </p:sp>
      <p:sp>
        <p:nvSpPr>
          <p:cNvPr id="394243" name="Rectangle 3"/>
          <p:cNvSpPr>
            <a:spLocks noGrp="1" noChangeArrowheads="1"/>
          </p:cNvSpPr>
          <p:nvPr>
            <p:ph type="body" idx="1"/>
          </p:nvPr>
        </p:nvSpPr>
        <p:spPr/>
        <p:txBody>
          <a:bodyPr/>
          <a:lstStyle/>
          <a:p>
            <a:r>
              <a:rPr lang="en-US" b="1" dirty="0" smtClean="0">
                <a:cs typeface="Times New Roman" pitchFamily="18" charset="0"/>
              </a:rPr>
              <a:t>TRAINER NOTES</a:t>
            </a:r>
            <a:r>
              <a:rPr lang="en-US" b="1" baseline="0" dirty="0" smtClean="0">
                <a:cs typeface="Times New Roman" pitchFamily="18" charset="0"/>
              </a:rPr>
              <a:t> </a:t>
            </a:r>
            <a:endParaRPr lang="en-US" b="0" baseline="0" dirty="0" smtClean="0">
              <a:cs typeface="Times New Roman" pitchFamily="18" charset="0"/>
            </a:endParaRPr>
          </a:p>
          <a:p>
            <a:pPr marL="239345" marR="0" lvl="0" indent="-2393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239345" marR="0" lvl="0" indent="-2393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cs typeface="Times New Roman" pitchFamily="18" charset="0"/>
              </a:rPr>
              <a:t>Common amphetamines include Dexedrine (d-amphetamine), methamphetamine, Ritalin, and Adderall (dl-amphetamine). </a:t>
            </a:r>
          </a:p>
          <a:p>
            <a:pPr marL="239345" indent="-239345"/>
            <a:endParaRPr lang="en-GB" dirty="0" smtClean="0"/>
          </a:p>
          <a:p>
            <a:pPr marL="0" indent="0" defTabSz="966612">
              <a:buFont typeface="Arial" panose="020B0604020202020204" pitchFamily="34" charset="0"/>
              <a:buNone/>
              <a:defRPr/>
            </a:pPr>
            <a:r>
              <a:rPr lang="en-US" b="1" dirty="0" smtClean="0"/>
              <a:t>REFERENCE</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Prescription Stimulants</a:t>
            </a:r>
            <a:r>
              <a:rPr lang="en-US" b="0" baseline="0" dirty="0" smtClean="0"/>
              <a:t>.  Retrieved from </a:t>
            </a:r>
            <a:r>
              <a:rPr lang="en-US" dirty="0" smtClean="0">
                <a:hlinkClick r:id="rId3"/>
              </a:rPr>
              <a:t>https://www.drugabuse.gov/publications/drugfacts/prescription-stimulants</a:t>
            </a:r>
            <a:r>
              <a:rPr lang="en-GB" baseline="0" dirty="0" smtClean="0"/>
              <a:t>, </a:t>
            </a:r>
            <a:r>
              <a:rPr lang="en-US" dirty="0" smtClean="0"/>
              <a:t>February 5, 2020.</a:t>
            </a:r>
            <a:endParaRPr lang="en-GB" dirty="0" smtClean="0"/>
          </a:p>
          <a:p>
            <a:endParaRPr lang="en-US" dirty="0"/>
          </a:p>
        </p:txBody>
      </p:sp>
    </p:spTree>
    <p:extLst>
      <p:ext uri="{BB962C8B-B14F-4D97-AF65-F5344CB8AC3E}">
        <p14:creationId xmlns:p14="http://schemas.microsoft.com/office/powerpoint/2010/main" val="354555661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cs typeface="Times New Roman" pitchFamily="18" charset="0"/>
              </a:rPr>
              <a:t>TRAINER NOTES</a:t>
            </a:r>
            <a:r>
              <a:rPr lang="en-US" b="1" baseline="0" dirty="0" smtClean="0">
                <a:cs typeface="Times New Roman" pitchFamily="18" charset="0"/>
              </a:rPr>
              <a:t> </a:t>
            </a:r>
            <a:endParaRPr lang="en-US" b="0" baseline="0" dirty="0" smtClean="0">
              <a:cs typeface="Times New Roman" pitchFamily="18" charset="0"/>
            </a:endParaRPr>
          </a:p>
          <a:p>
            <a:pPr marL="239345" marR="0" lvl="0" indent="-23934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239345" indent="-239345"/>
            <a:endParaRPr lang="en-GB" dirty="0" smtClean="0"/>
          </a:p>
          <a:p>
            <a:pPr marL="0" indent="0" defTabSz="966612">
              <a:buFont typeface="Arial" panose="020B0604020202020204" pitchFamily="34" charset="0"/>
              <a:buNone/>
              <a:defRPr/>
            </a:pPr>
            <a:r>
              <a:rPr lang="en-US" b="1" dirty="0" smtClean="0"/>
              <a:t>REFERENCE</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Prescription Stimulants</a:t>
            </a:r>
            <a:r>
              <a:rPr lang="en-US" b="0" baseline="0" dirty="0" smtClean="0"/>
              <a:t>.  Retrieved from </a:t>
            </a:r>
            <a:r>
              <a:rPr lang="en-US" dirty="0" smtClean="0">
                <a:hlinkClick r:id="rId3"/>
              </a:rPr>
              <a:t>https://www.drugabuse.gov/publications/drugfacts/prescription-stimulants</a:t>
            </a:r>
            <a:r>
              <a:rPr lang="en-GB" baseline="0" dirty="0" smtClean="0"/>
              <a:t>, </a:t>
            </a:r>
            <a:r>
              <a:rPr lang="en-US" dirty="0" smtClean="0"/>
              <a:t>February 5, 2020.</a:t>
            </a:r>
            <a:endParaRPr lang="en-GB"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156</a:t>
            </a:fld>
            <a:endParaRPr lang="en-US"/>
          </a:p>
        </p:txBody>
      </p:sp>
    </p:spTree>
    <p:extLst>
      <p:ext uri="{BB962C8B-B14F-4D97-AF65-F5344CB8AC3E}">
        <p14:creationId xmlns:p14="http://schemas.microsoft.com/office/powerpoint/2010/main" val="93896971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3AE12A-E71B-46F5-9F0F-61CE4457768F}" type="slidenum">
              <a:rPr lang="en-US">
                <a:solidFill>
                  <a:prstClr val="black"/>
                </a:solidFill>
              </a:rPr>
              <a:pPr/>
              <a:t>157</a:t>
            </a:fld>
            <a:endParaRPr lang="en-US">
              <a:solidFill>
                <a:prstClr val="black"/>
              </a:solidFill>
            </a:endParaRPr>
          </a:p>
        </p:txBody>
      </p:sp>
      <p:sp>
        <p:nvSpPr>
          <p:cNvPr id="296962" name="Rectangle 2"/>
          <p:cNvSpPr>
            <a:spLocks noGrp="1" noRot="1" noChangeAspect="1" noChangeArrowheads="1" noTextEdit="1"/>
          </p:cNvSpPr>
          <p:nvPr>
            <p:ph type="sldImg"/>
          </p:nvPr>
        </p:nvSpPr>
        <p:spPr>
          <a:xfrm>
            <a:off x="1258888" y="720725"/>
            <a:ext cx="4800600" cy="3600450"/>
          </a:xfrm>
          <a:ln/>
        </p:spPr>
      </p:sp>
      <p:sp>
        <p:nvSpPr>
          <p:cNvPr id="296963" name="Rectangle 3"/>
          <p:cNvSpPr>
            <a:spLocks noGrp="1" noChangeArrowheads="1"/>
          </p:cNvSpPr>
          <p:nvPr>
            <p:ph type="body" idx="1"/>
          </p:nvPr>
        </p:nvSpPr>
        <p:spPr/>
        <p:txBody>
          <a:bodyPr/>
          <a:lstStyle/>
          <a:p>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defTabSz="966612">
              <a:buFont typeface="Arial" panose="020B0604020202020204" pitchFamily="34" charset="0"/>
              <a:buChar char="•"/>
              <a:defRPr/>
            </a:pPr>
            <a:r>
              <a:rPr lang="en-US" dirty="0" smtClean="0"/>
              <a:t>The</a:t>
            </a:r>
            <a:r>
              <a:rPr lang="en-US" baseline="0" dirty="0" smtClean="0"/>
              <a:t> s</a:t>
            </a:r>
            <a:r>
              <a:rPr lang="en-US" dirty="0" smtClean="0"/>
              <a:t>hort-term effects plus ease of manufacture and less stigma are what makes meth appealing to use among different groups.  Also used to self-medicate depression/ADHD.</a:t>
            </a:r>
          </a:p>
          <a:p>
            <a:pPr marL="181240" indent="-181240">
              <a:buFont typeface="Arial" panose="020B0604020202020204" pitchFamily="34" charset="0"/>
              <a:buChar char="•"/>
            </a:pPr>
            <a:r>
              <a:rPr lang="en-US" dirty="0" smtClean="0"/>
              <a:t>Risk of HIV/Hepatitis </a:t>
            </a:r>
            <a:r>
              <a:rPr lang="en-US" dirty="0"/>
              <a:t>B&amp;C transmission </a:t>
            </a:r>
            <a:r>
              <a:rPr lang="en-US" dirty="0" smtClean="0"/>
              <a:t>is increased with </a:t>
            </a:r>
            <a:r>
              <a:rPr lang="en-US" dirty="0"/>
              <a:t>increased </a:t>
            </a:r>
            <a:r>
              <a:rPr lang="en-US" dirty="0" smtClean="0"/>
              <a:t>libido/impulsivity.</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REFERENCES</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(2019).</a:t>
            </a:r>
            <a:r>
              <a:rPr lang="en-US" b="0" baseline="0" dirty="0" smtClean="0"/>
              <a:t> </a:t>
            </a:r>
            <a:r>
              <a:rPr lang="en-US" b="0" i="1" baseline="0" dirty="0" smtClean="0"/>
              <a:t>Drug Facts: Methamphetamine</a:t>
            </a:r>
            <a:r>
              <a:rPr lang="en-US" b="0" baseline="0" dirty="0" smtClean="0"/>
              <a:t>.  Retrieved from </a:t>
            </a:r>
            <a:r>
              <a:rPr lang="en-US" dirty="0" smtClean="0">
                <a:hlinkClick r:id="rId3"/>
              </a:rPr>
              <a:t>https://www.drugabuse.gov/publications/drugfacts/methamphetamine</a:t>
            </a:r>
            <a:r>
              <a:rPr lang="en-US" dirty="0" smtClean="0"/>
              <a:t>, February 5, 2020.</a:t>
            </a:r>
            <a:endParaRPr lang="en-US" b="1" dirty="0" smtClean="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Cocaine</a:t>
            </a:r>
            <a:r>
              <a:rPr lang="en-US" b="0" baseline="0" dirty="0" smtClean="0"/>
              <a:t>.  Retrieved from </a:t>
            </a:r>
            <a:r>
              <a:rPr lang="en-US" dirty="0" smtClean="0">
                <a:hlinkClick r:id="rId4"/>
              </a:rPr>
              <a:t>https://www.drugabuse.gov/publications/drugfacts/cocaine</a:t>
            </a:r>
            <a:r>
              <a:rPr lang="en-GB" baseline="0" dirty="0" smtClean="0"/>
              <a:t>, </a:t>
            </a:r>
            <a:r>
              <a:rPr lang="en-US" dirty="0" smtClean="0"/>
              <a:t>February 5, 2020.</a:t>
            </a:r>
            <a:endParaRPr lang="en-US" b="1" dirty="0" smtClean="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Prescription Stimulants</a:t>
            </a:r>
            <a:r>
              <a:rPr lang="en-US" b="0" baseline="0" dirty="0" smtClean="0"/>
              <a:t>.  Retrieved from </a:t>
            </a:r>
            <a:r>
              <a:rPr lang="en-US" dirty="0" smtClean="0">
                <a:hlinkClick r:id="rId5"/>
              </a:rPr>
              <a:t>https://www.drugabuse.gov/publications/drugfacts/prescription-stimulants</a:t>
            </a:r>
            <a:r>
              <a:rPr lang="en-GB" baseline="0" dirty="0" smtClean="0"/>
              <a:t>, </a:t>
            </a:r>
            <a:r>
              <a:rPr lang="en-US" dirty="0" smtClean="0"/>
              <a:t>February 5, 2020.</a:t>
            </a:r>
            <a:endParaRPr lang="en-GB" dirty="0" smtClean="0"/>
          </a:p>
          <a:p>
            <a:endParaRPr lang="en-US" dirty="0" smtClean="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18192865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9631F-2DD4-44E3-8E8C-2FE9000DD7D5}" type="slidenum">
              <a:rPr lang="en-US">
                <a:solidFill>
                  <a:prstClr val="black"/>
                </a:solidFill>
              </a:rPr>
              <a:pPr/>
              <a:t>158</a:t>
            </a:fld>
            <a:endParaRPr lang="en-US">
              <a:solidFill>
                <a:prstClr val="black"/>
              </a:solidFill>
            </a:endParaRPr>
          </a:p>
        </p:txBody>
      </p:sp>
      <p:sp>
        <p:nvSpPr>
          <p:cNvPr id="395266" name="Rectangle 2"/>
          <p:cNvSpPr>
            <a:spLocks noGrp="1" noRot="1" noChangeAspect="1" noChangeArrowheads="1" noTextEdit="1"/>
          </p:cNvSpPr>
          <p:nvPr>
            <p:ph type="sldImg"/>
          </p:nvPr>
        </p:nvSpPr>
        <p:spPr>
          <a:xfrm>
            <a:off x="1257300" y="720725"/>
            <a:ext cx="4800600" cy="3600450"/>
          </a:xfrm>
          <a:ln/>
        </p:spPr>
      </p:sp>
      <p:sp>
        <p:nvSpPr>
          <p:cNvPr id="395267" name="Rectangle 3"/>
          <p:cNvSpPr>
            <a:spLocks noGrp="1" noChangeArrowheads="1"/>
          </p:cNvSpPr>
          <p:nvPr>
            <p:ph type="body" idx="1"/>
          </p:nvPr>
        </p:nvSpPr>
        <p:spPr/>
        <p:txBody>
          <a:bodyPr/>
          <a:lstStyle/>
          <a:p>
            <a:pPr defTabSz="966612">
              <a:defRPr/>
            </a:pPr>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Prescription Stimulants</a:t>
            </a:r>
            <a:r>
              <a:rPr lang="en-US" b="0" baseline="0" dirty="0" smtClean="0"/>
              <a:t>. Retrieved from </a:t>
            </a:r>
            <a:r>
              <a:rPr lang="en-US" dirty="0" smtClean="0">
                <a:hlinkClick r:id="rId3"/>
              </a:rPr>
              <a:t>https://www.drugabuse.gov/publications/drugfacts/prescription-stimulants</a:t>
            </a:r>
            <a:r>
              <a:rPr lang="en-US" dirty="0" smtClean="0"/>
              <a:t>,</a:t>
            </a:r>
            <a:r>
              <a:rPr lang="en-US" baseline="0" dirty="0" smtClean="0"/>
              <a:t> </a:t>
            </a:r>
            <a:r>
              <a:rPr lang="en-US" dirty="0" smtClean="0"/>
              <a:t>February 5, 2020.</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IMAGE CREDIT</a:t>
            </a:r>
          </a:p>
          <a:p>
            <a:pPr marL="0" indent="0">
              <a:buFont typeface="Arial" panose="020B0604020202020204" pitchFamily="34" charset="0"/>
              <a:buNone/>
            </a:pPr>
            <a:r>
              <a:rPr lang="en-US" dirty="0" smtClean="0"/>
              <a:t>Purchased</a:t>
            </a:r>
            <a:r>
              <a:rPr lang="en-US" baseline="0" dirty="0" smtClean="0"/>
              <a:t> image.</a:t>
            </a:r>
            <a:endParaRPr lang="en-GB" dirty="0" smtClean="0"/>
          </a:p>
          <a:p>
            <a:endParaRPr lang="en-US" dirty="0" smtClean="0"/>
          </a:p>
          <a:p>
            <a:pPr marL="181240" indent="-181240" defTabSz="966612">
              <a:buFont typeface="Arial" panose="020B0604020202020204" pitchFamily="34" charset="0"/>
              <a:buChar char="•"/>
              <a:defRPr/>
            </a:pPr>
            <a:endParaRPr lang="en-US" b="0" dirty="0" smtClean="0"/>
          </a:p>
          <a:p>
            <a:pPr marL="181240" indent="-181240">
              <a:buFont typeface="Arial" panose="020B0604020202020204" pitchFamily="34" charset="0"/>
              <a:buChar char="•"/>
            </a:pPr>
            <a:endParaRPr lang="en-US" sz="1300" dirty="0"/>
          </a:p>
        </p:txBody>
      </p:sp>
    </p:spTree>
    <p:extLst>
      <p:ext uri="{BB962C8B-B14F-4D97-AF65-F5344CB8AC3E}">
        <p14:creationId xmlns:p14="http://schemas.microsoft.com/office/powerpoint/2010/main" val="76770779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Prescription Stimulants</a:t>
            </a:r>
            <a:r>
              <a:rPr lang="en-US" b="0" baseline="0" dirty="0" smtClean="0"/>
              <a:t>. Retrieved from </a:t>
            </a:r>
            <a:r>
              <a:rPr lang="en-US" dirty="0" smtClean="0">
                <a:hlinkClick r:id="rId3"/>
              </a:rPr>
              <a:t>https://www.drugabuse.gov/publications/drugfacts/prescription-stimulants</a:t>
            </a:r>
            <a:r>
              <a:rPr lang="en-US" dirty="0" smtClean="0"/>
              <a:t>, February 5, 2020.</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IMAGE</a:t>
            </a:r>
            <a:r>
              <a:rPr lang="en-US" b="1" baseline="0" dirty="0" smtClean="0"/>
              <a:t> CREDIT</a:t>
            </a:r>
          </a:p>
          <a:p>
            <a:pPr marL="0" indent="0">
              <a:buFont typeface="Arial" panose="020B0604020202020204" pitchFamily="34" charset="0"/>
              <a:buNone/>
            </a:pPr>
            <a:r>
              <a:rPr lang="en-US" baseline="0" dirty="0" smtClean="0"/>
              <a:t>Purchased image.</a:t>
            </a:r>
            <a:endParaRPr lang="en-GB"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159</a:t>
            </a:fld>
            <a:endParaRPr lang="en-US"/>
          </a:p>
        </p:txBody>
      </p:sp>
    </p:spTree>
    <p:extLst>
      <p:ext uri="{BB962C8B-B14F-4D97-AF65-F5344CB8AC3E}">
        <p14:creationId xmlns:p14="http://schemas.microsoft.com/office/powerpoint/2010/main" val="4191977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r>
              <a:rPr lang="en-US" b="1" baseline="0" dirty="0" smtClean="0"/>
              <a:t> </a:t>
            </a:r>
          </a:p>
          <a:p>
            <a:pPr marL="181240" indent="-181240">
              <a:buFont typeface="Arial" panose="020B0604020202020204" pitchFamily="34" charset="0"/>
              <a:buChar char="•"/>
            </a:pPr>
            <a:r>
              <a:rPr lang="en-US" b="1" baseline="0" dirty="0" smtClean="0"/>
              <a:t>[ASK PARTICIPANTS] </a:t>
            </a:r>
            <a:r>
              <a:rPr lang="en-US" b="0" baseline="0" dirty="0" smtClean="0"/>
              <a:t>Do you have any questions regarding the 12 core functions of the 4 performance domains? </a:t>
            </a:r>
          </a:p>
        </p:txBody>
      </p:sp>
      <p:sp>
        <p:nvSpPr>
          <p:cNvPr id="4" name="Slide Number Placeholder 3"/>
          <p:cNvSpPr>
            <a:spLocks noGrp="1"/>
          </p:cNvSpPr>
          <p:nvPr>
            <p:ph type="sldNum" sz="quarter" idx="10"/>
          </p:nvPr>
        </p:nvSpPr>
        <p:spPr/>
        <p:txBody>
          <a:bodyPr/>
          <a:lstStyle/>
          <a:p>
            <a:fld id="{54ADE49C-AECB-4B8E-AB86-9FE486226B9C}" type="slidenum">
              <a:rPr lang="en-US" smtClean="0"/>
              <a:t>16</a:t>
            </a:fld>
            <a:endParaRPr lang="en-US"/>
          </a:p>
        </p:txBody>
      </p:sp>
    </p:spTree>
    <p:extLst>
      <p:ext uri="{BB962C8B-B14F-4D97-AF65-F5344CB8AC3E}">
        <p14:creationId xmlns:p14="http://schemas.microsoft.com/office/powerpoint/2010/main" val="122398209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Prescription Stimulants</a:t>
            </a:r>
            <a:r>
              <a:rPr lang="en-US" b="0" baseline="0" dirty="0" smtClean="0"/>
              <a:t>. Retrieved from </a:t>
            </a:r>
            <a:r>
              <a:rPr lang="en-US" dirty="0" smtClean="0">
                <a:hlinkClick r:id="rId3"/>
              </a:rPr>
              <a:t>https://www.drugabuse.gov/publications/drugfacts/prescription-stimulants</a:t>
            </a:r>
            <a:r>
              <a:rPr lang="en-US" dirty="0" smtClean="0"/>
              <a:t>, February 5, 2020.</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IMAGE CREDIT</a:t>
            </a:r>
          </a:p>
          <a:p>
            <a:pPr marL="0" indent="0">
              <a:buFont typeface="Arial" panose="020B0604020202020204" pitchFamily="34" charset="0"/>
              <a:buNone/>
            </a:pPr>
            <a:r>
              <a:rPr lang="en-US" dirty="0" smtClean="0"/>
              <a:t>Purchased</a:t>
            </a:r>
            <a:r>
              <a:rPr lang="en-US" baseline="0" dirty="0" smtClean="0"/>
              <a:t> image.</a:t>
            </a:r>
            <a:endParaRPr lang="en-GB"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160</a:t>
            </a:fld>
            <a:endParaRPr lang="en-US"/>
          </a:p>
        </p:txBody>
      </p:sp>
    </p:spTree>
    <p:extLst>
      <p:ext uri="{BB962C8B-B14F-4D97-AF65-F5344CB8AC3E}">
        <p14:creationId xmlns:p14="http://schemas.microsoft.com/office/powerpoint/2010/main" val="14514710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Prescription Stimulants</a:t>
            </a:r>
            <a:r>
              <a:rPr lang="en-US" b="0" baseline="0" dirty="0" smtClean="0"/>
              <a:t>. Retrieved from </a:t>
            </a:r>
            <a:r>
              <a:rPr lang="en-US" dirty="0" smtClean="0">
                <a:hlinkClick r:id="rId3"/>
              </a:rPr>
              <a:t>https://www.drugabuse.gov/publications/drugfacts/prescription-stimulants</a:t>
            </a:r>
            <a:r>
              <a:rPr lang="en-US" dirty="0" smtClean="0"/>
              <a:t>, February 5, 2020.</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IMAGE CREDIT</a:t>
            </a:r>
          </a:p>
          <a:p>
            <a:pPr marL="0" indent="0">
              <a:buFont typeface="Arial" panose="020B0604020202020204" pitchFamily="34" charset="0"/>
              <a:buNone/>
            </a:pPr>
            <a:r>
              <a:rPr lang="en-US" dirty="0" smtClean="0"/>
              <a:t>Purchased image.</a:t>
            </a:r>
            <a:endParaRPr lang="en-GB"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161</a:t>
            </a:fld>
            <a:endParaRPr lang="en-US"/>
          </a:p>
        </p:txBody>
      </p:sp>
    </p:spTree>
    <p:extLst>
      <p:ext uri="{BB962C8B-B14F-4D97-AF65-F5344CB8AC3E}">
        <p14:creationId xmlns:p14="http://schemas.microsoft.com/office/powerpoint/2010/main" val="328790136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13C404-440D-48E8-8AAD-1A8FDA3DACCB}" type="slidenum">
              <a:rPr lang="en-US">
                <a:solidFill>
                  <a:prstClr val="black"/>
                </a:solidFill>
              </a:rPr>
              <a:pPr/>
              <a:t>162</a:t>
            </a:fld>
            <a:endParaRPr lang="en-US" dirty="0">
              <a:solidFill>
                <a:prstClr val="black"/>
              </a:solidFill>
            </a:endParaRPr>
          </a:p>
        </p:txBody>
      </p:sp>
      <p:sp>
        <p:nvSpPr>
          <p:cNvPr id="303106" name="Rectangle 2"/>
          <p:cNvSpPr>
            <a:spLocks noGrp="1" noRot="1" noChangeAspect="1" noChangeArrowheads="1" noTextEdit="1"/>
          </p:cNvSpPr>
          <p:nvPr>
            <p:ph type="sldImg"/>
          </p:nvPr>
        </p:nvSpPr>
        <p:spPr>
          <a:xfrm>
            <a:off x="1258888" y="720725"/>
            <a:ext cx="4800600" cy="3600450"/>
          </a:xfrm>
          <a:ln/>
        </p:spPr>
      </p:sp>
      <p:sp>
        <p:nvSpPr>
          <p:cNvPr id="303107" name="Rectangle 3"/>
          <p:cNvSpPr>
            <a:spLocks noGrp="1" noChangeArrowheads="1"/>
          </p:cNvSpPr>
          <p:nvPr>
            <p:ph type="body" idx="1"/>
          </p:nvPr>
        </p:nvSpPr>
        <p:spPr/>
        <p:txBody>
          <a:bodyPr/>
          <a:lstStyle/>
          <a:p>
            <a:pPr defTabSz="966612">
              <a:defRPr/>
            </a:pPr>
            <a:r>
              <a:rPr lang="en-US" sz="1200" b="1" dirty="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US" sz="1200" dirty="0" smtClean="0"/>
              <a:t>Users </a:t>
            </a:r>
            <a:r>
              <a:rPr lang="en-US" sz="1200" dirty="0"/>
              <a:t>may appear manic (grandiosity, psychomotor agitation) </a:t>
            </a:r>
            <a:endParaRPr lang="en-US" sz="1200" dirty="0" smtClean="0"/>
          </a:p>
          <a:p>
            <a:pPr marL="181240" indent="-181240">
              <a:buFont typeface="Arial" panose="020B0604020202020204" pitchFamily="34" charset="0"/>
              <a:buChar char="•"/>
            </a:pPr>
            <a:r>
              <a:rPr lang="en-US" sz="1200" dirty="0" smtClean="0"/>
              <a:t>Stimulant </a:t>
            </a:r>
            <a:r>
              <a:rPr lang="en-US" sz="1200" dirty="0"/>
              <a:t>users: </a:t>
            </a:r>
            <a:r>
              <a:rPr lang="en-US" sz="1200" dirty="0" smtClean="0"/>
              <a:t>up </a:t>
            </a:r>
            <a:r>
              <a:rPr lang="en-US" sz="1200" dirty="0"/>
              <a:t>to 60% with affective d/os, 40-50% with anxiety </a:t>
            </a:r>
            <a:r>
              <a:rPr lang="en-US" sz="1200" dirty="0" smtClean="0"/>
              <a:t>disorders</a:t>
            </a:r>
          </a:p>
          <a:p>
            <a:pPr marL="181240" indent="-181240">
              <a:buFont typeface="Arial" panose="020B0604020202020204" pitchFamily="34" charset="0"/>
              <a:buChar char="•"/>
            </a:pPr>
            <a:endParaRPr lang="en-US" sz="1200"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Prescription Stimulants</a:t>
            </a:r>
            <a:r>
              <a:rPr lang="en-US" b="0" baseline="0" dirty="0" smtClean="0"/>
              <a:t>. Retrieved from </a:t>
            </a:r>
            <a:r>
              <a:rPr lang="en-US" dirty="0" smtClean="0">
                <a:hlinkClick r:id="rId3"/>
              </a:rPr>
              <a:t>https://www.drugabuse.gov/publications/drugfacts/prescription-stimulants</a:t>
            </a:r>
            <a:r>
              <a:rPr lang="en-US" dirty="0" smtClean="0"/>
              <a:t>,</a:t>
            </a:r>
            <a:r>
              <a:rPr lang="en-US" baseline="0" dirty="0" smtClean="0"/>
              <a:t> </a:t>
            </a:r>
            <a:r>
              <a:rPr lang="en-US" dirty="0" smtClean="0"/>
              <a:t>February 5, 2020.</a:t>
            </a:r>
            <a:endParaRPr lang="en-GB" dirty="0" smtClean="0"/>
          </a:p>
          <a:p>
            <a:pPr marL="181240" indent="-181240">
              <a:buFont typeface="Arial" panose="020B0604020202020204" pitchFamily="34" charset="0"/>
              <a:buChar char="•"/>
            </a:pPr>
            <a:endParaRPr lang="en-US" sz="1200" dirty="0"/>
          </a:p>
        </p:txBody>
      </p:sp>
    </p:spTree>
    <p:extLst>
      <p:ext uri="{BB962C8B-B14F-4D97-AF65-F5344CB8AC3E}">
        <p14:creationId xmlns:p14="http://schemas.microsoft.com/office/powerpoint/2010/main" val="38831676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968E3-D7B7-4585-A1D5-8620BD93A57C}" type="slidenum">
              <a:rPr lang="en-US">
                <a:solidFill>
                  <a:prstClr val="black"/>
                </a:solidFill>
              </a:rPr>
              <a:pPr/>
              <a:t>163</a:t>
            </a:fld>
            <a:endParaRPr lang="en-US" dirty="0">
              <a:solidFill>
                <a:prstClr val="black"/>
              </a:solidFill>
            </a:endParaRPr>
          </a:p>
        </p:txBody>
      </p:sp>
      <p:sp>
        <p:nvSpPr>
          <p:cNvPr id="431106" name="Rectangle 2"/>
          <p:cNvSpPr>
            <a:spLocks noGrp="1" noRot="1" noChangeAspect="1" noChangeArrowheads="1" noTextEdit="1"/>
          </p:cNvSpPr>
          <p:nvPr>
            <p:ph type="sldImg"/>
          </p:nvPr>
        </p:nvSpPr>
        <p:spPr>
          <a:xfrm>
            <a:off x="1211263" y="709613"/>
            <a:ext cx="4835525" cy="3625850"/>
          </a:xfrm>
          <a:ln/>
        </p:spPr>
      </p:sp>
      <p:sp>
        <p:nvSpPr>
          <p:cNvPr id="431107"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endParaRPr lang="en-GB" b="0" dirty="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Prescription Stimulants</a:t>
            </a:r>
            <a:r>
              <a:rPr lang="en-US" b="0" baseline="0" dirty="0" smtClean="0"/>
              <a:t>. Retrieved from </a:t>
            </a:r>
            <a:r>
              <a:rPr lang="en-US" dirty="0" smtClean="0">
                <a:hlinkClick r:id="rId3"/>
              </a:rPr>
              <a:t>https://www.drugabuse.gov/publications/drugfacts/prescription-stimulants</a:t>
            </a:r>
            <a:r>
              <a:rPr lang="en-US" dirty="0" smtClean="0"/>
              <a:t>,</a:t>
            </a:r>
            <a:r>
              <a:rPr lang="en-US" baseline="0" dirty="0" smtClean="0"/>
              <a:t> </a:t>
            </a:r>
            <a:r>
              <a:rPr lang="en-US" dirty="0" smtClean="0"/>
              <a:t>February 5, 2020.</a:t>
            </a:r>
            <a:endParaRPr lang="en-GB" dirty="0" smtClean="0"/>
          </a:p>
          <a:p>
            <a:pPr marL="181240" indent="-181240">
              <a:buFont typeface="Arial" panose="020B0604020202020204" pitchFamily="34" charset="0"/>
              <a:buChar char="•"/>
            </a:pPr>
            <a:endParaRPr lang="en-US" sz="1200" dirty="0" smtClean="0"/>
          </a:p>
          <a:p>
            <a:pPr marL="239345" indent="-239345"/>
            <a:endParaRPr lang="en-GB" dirty="0"/>
          </a:p>
        </p:txBody>
      </p:sp>
    </p:spTree>
    <p:extLst>
      <p:ext uri="{BB962C8B-B14F-4D97-AF65-F5344CB8AC3E}">
        <p14:creationId xmlns:p14="http://schemas.microsoft.com/office/powerpoint/2010/main" val="333317717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BF0B5D-A8F0-41EF-AE5F-88B1304D7602}" type="slidenum">
              <a:rPr lang="en-US">
                <a:solidFill>
                  <a:prstClr val="black"/>
                </a:solidFill>
              </a:rPr>
              <a:pPr/>
              <a:t>164</a:t>
            </a:fld>
            <a:endParaRPr lang="en-US" dirty="0">
              <a:solidFill>
                <a:prstClr val="black"/>
              </a:solidFill>
            </a:endParaRPr>
          </a:p>
        </p:txBody>
      </p:sp>
      <p:sp>
        <p:nvSpPr>
          <p:cNvPr id="433154" name="Rectangle 2"/>
          <p:cNvSpPr>
            <a:spLocks noGrp="1" noRot="1" noChangeAspect="1" noChangeArrowheads="1" noTextEdit="1"/>
          </p:cNvSpPr>
          <p:nvPr>
            <p:ph type="sldImg"/>
          </p:nvPr>
        </p:nvSpPr>
        <p:spPr>
          <a:xfrm>
            <a:off x="1257300" y="720725"/>
            <a:ext cx="4800600" cy="3600450"/>
          </a:xfrm>
          <a:ln/>
        </p:spPr>
      </p:sp>
      <p:sp>
        <p:nvSpPr>
          <p:cNvPr id="433155" name="Rectangle 3"/>
          <p:cNvSpPr>
            <a:spLocks noGrp="1" noChangeArrowheads="1"/>
          </p:cNvSpPr>
          <p:nvPr>
            <p:ph type="body" idx="1"/>
          </p:nvPr>
        </p:nvSpPr>
        <p:spPr>
          <a:xfrm>
            <a:off x="975692" y="4561228"/>
            <a:ext cx="5363818" cy="4320213"/>
          </a:xfrm>
        </p:spPr>
        <p:txBody>
          <a:bodyPr/>
          <a:lstStyle/>
          <a:p>
            <a:pPr marL="239345" indent="-239345"/>
            <a:r>
              <a:rPr lang="en-GB" sz="1200" b="1" dirty="0"/>
              <a:t>INSTRUCTIONS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GB" sz="1200" dirty="0" smtClean="0"/>
              <a:t>Explain </a:t>
            </a:r>
            <a:r>
              <a:rPr lang="en-GB" sz="1200" dirty="0"/>
              <a:t>the long-term effects of </a:t>
            </a:r>
            <a:r>
              <a:rPr lang="en-GB" sz="1200" b="1" dirty="0"/>
              <a:t>cocaine</a:t>
            </a:r>
            <a:r>
              <a:rPr lang="en-GB" sz="1200" dirty="0"/>
              <a:t>:</a:t>
            </a:r>
            <a:r>
              <a:rPr lang="en-GB" sz="1200" b="1" dirty="0"/>
              <a:t> </a:t>
            </a:r>
            <a:r>
              <a:rPr lang="en-GB" sz="1200" dirty="0"/>
              <a:t>Regardless of how cocaine is used or how frequently, a user can experience acute cardiovascular or cerebrovascular emergencies, such as a heart attack or stroke, which could result in sudden death. Cocaine-related deaths are often a result of cardiac arrest or seizure followed by respiratory arrest. Use of cocaine in a binge, during which the drug is taken repeatedly and at increasingly high doses, may lead to a state of increasing irritability, restlessness, and paranoia. This can result in a period of full-blown paranoid psychosis, in which the user loses touch with reality and experiences auditory hallucinations. Other complications associated with cocaine use include disturbances in heart rhythm and heart attacks, chest pain, respiratory failure, strokes, seizures, and headaches, as well as gastrointestinal complications such as abdominal pain and nausea. Because cocaine has a tendency to decrease appetite, many chronic users can become malnourished.</a:t>
            </a:r>
          </a:p>
          <a:p>
            <a:pPr marL="181240" indent="-181240">
              <a:buFont typeface="Arial" panose="020B0604020202020204" pitchFamily="34" charset="0"/>
              <a:buChar char="•"/>
            </a:pPr>
            <a:r>
              <a:rPr lang="en-GB" sz="1200" dirty="0"/>
              <a:t>Explain the long-term effects of </a:t>
            </a:r>
            <a:r>
              <a:rPr lang="en-GB" sz="1200" b="1" dirty="0"/>
              <a:t>methamphetamine</a:t>
            </a:r>
            <a:r>
              <a:rPr lang="en-GB" sz="1200" dirty="0"/>
              <a:t>: Methamphetamine releases high levels of the neurotransmitter dopamine, which stimulates brain cells, enhancing mood and body movement. It also appears to have a neurotoxic effect, damaging brain cells that contain dopamine as well as serotonin, another neurotransmitter. Over time, methamphetamine appears to cause reduced levels of dopamine, which can result in symptoms like those of Parkinson’s disease, a severe movement disorder</a:t>
            </a:r>
            <a:r>
              <a:rPr lang="en-GB" sz="1200" dirty="0" smtClean="0"/>
              <a:t>. </a:t>
            </a:r>
          </a:p>
          <a:p>
            <a:pPr marL="239345" indent="-239345">
              <a:buFontTx/>
              <a:buAutoNum type="arabicPeriod"/>
            </a:pPr>
            <a:endParaRPr lang="en-GB" sz="1200" dirty="0"/>
          </a:p>
          <a:p>
            <a:pPr marL="0" indent="0">
              <a:buFont typeface="Arial" panose="020B0604020202020204" pitchFamily="34" charset="0"/>
              <a:buNone/>
            </a:pPr>
            <a:r>
              <a:rPr lang="en-US" b="1" dirty="0" smtClean="0"/>
              <a:t>REFERENCES</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(2019).</a:t>
            </a:r>
            <a:r>
              <a:rPr lang="en-US" b="0" baseline="0" dirty="0" smtClean="0"/>
              <a:t> </a:t>
            </a:r>
            <a:r>
              <a:rPr lang="en-US" b="0" i="1" baseline="0" dirty="0" smtClean="0"/>
              <a:t>Drug Facts: Methamphetamine</a:t>
            </a:r>
            <a:r>
              <a:rPr lang="en-US" b="0" baseline="0" dirty="0" smtClean="0"/>
              <a:t>.  Retrieved from </a:t>
            </a:r>
            <a:r>
              <a:rPr lang="en-US" dirty="0" smtClean="0">
                <a:hlinkClick r:id="rId3"/>
              </a:rPr>
              <a:t>https://www.drugabuse.gov/publications/drugfacts/methamphetamine</a:t>
            </a:r>
            <a:r>
              <a:rPr lang="en-US" dirty="0" smtClean="0"/>
              <a:t>,</a:t>
            </a:r>
            <a:r>
              <a:rPr lang="en-US" baseline="0" dirty="0" smtClean="0"/>
              <a:t> </a:t>
            </a:r>
            <a:r>
              <a:rPr lang="en-US" dirty="0" smtClean="0"/>
              <a:t>February 5, 2020.</a:t>
            </a:r>
            <a:endParaRPr lang="en-US" b="1" dirty="0" smtClean="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Cocaine</a:t>
            </a:r>
            <a:r>
              <a:rPr lang="en-US" b="0" baseline="0" dirty="0" smtClean="0"/>
              <a:t>.  Retrieved from </a:t>
            </a:r>
            <a:r>
              <a:rPr lang="en-US" dirty="0" smtClean="0">
                <a:hlinkClick r:id="rId4"/>
              </a:rPr>
              <a:t>https://www.drugabuse.gov/publications/drugfacts/cocaine</a:t>
            </a:r>
            <a:r>
              <a:rPr lang="en-GB" baseline="0" dirty="0" smtClean="0"/>
              <a:t>, </a:t>
            </a:r>
            <a:r>
              <a:rPr lang="en-US" dirty="0" smtClean="0"/>
              <a:t>February 5, 2020.</a:t>
            </a:r>
            <a:endParaRPr lang="en-US" b="1" dirty="0" smtClean="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smtClean="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smtClean="0"/>
              <a:t>National Institute on Drug Abuse.  (2018).</a:t>
            </a:r>
            <a:r>
              <a:rPr lang="en-US" b="0" baseline="0" dirty="0" smtClean="0"/>
              <a:t> </a:t>
            </a:r>
            <a:r>
              <a:rPr lang="en-US" b="0" i="1" baseline="0" dirty="0" smtClean="0"/>
              <a:t>Drug Facts: Prescription Stimulants</a:t>
            </a:r>
            <a:r>
              <a:rPr lang="en-US" b="0" baseline="0" dirty="0" smtClean="0"/>
              <a:t>.  Retrieved from </a:t>
            </a:r>
            <a:r>
              <a:rPr lang="en-US" dirty="0" smtClean="0">
                <a:hlinkClick r:id="rId5"/>
              </a:rPr>
              <a:t>https://www.drugabuse.gov/publications/drugfacts/prescription-stimulants</a:t>
            </a:r>
            <a:r>
              <a:rPr lang="en-GB" baseline="0" dirty="0" smtClean="0"/>
              <a:t>, </a:t>
            </a:r>
            <a:r>
              <a:rPr lang="en-US" dirty="0" smtClean="0"/>
              <a:t>February 5, 2020.</a:t>
            </a:r>
            <a:endParaRPr lang="en-US" b="1" dirty="0" smtClean="0"/>
          </a:p>
        </p:txBody>
      </p:sp>
    </p:spTree>
    <p:extLst>
      <p:ext uri="{BB962C8B-B14F-4D97-AF65-F5344CB8AC3E}">
        <p14:creationId xmlns:p14="http://schemas.microsoft.com/office/powerpoint/2010/main" val="149343771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DF7D1B-7AD8-4131-B103-36C8A54B0362}" type="slidenum">
              <a:rPr lang="en-US">
                <a:solidFill>
                  <a:prstClr val="black"/>
                </a:solidFill>
              </a:rPr>
              <a:pPr/>
              <a:t>165</a:t>
            </a:fld>
            <a:endParaRPr lang="en-US" dirty="0">
              <a:solidFill>
                <a:prstClr val="black"/>
              </a:solidFill>
            </a:endParaRPr>
          </a:p>
        </p:txBody>
      </p:sp>
      <p:sp>
        <p:nvSpPr>
          <p:cNvPr id="416770" name="Rectangle 2"/>
          <p:cNvSpPr>
            <a:spLocks noGrp="1" noRot="1" noChangeAspect="1" noChangeArrowheads="1" noTextEdit="1"/>
          </p:cNvSpPr>
          <p:nvPr>
            <p:ph type="sldImg"/>
          </p:nvPr>
        </p:nvSpPr>
        <p:spPr>
          <a:xfrm>
            <a:off x="1257300" y="720725"/>
            <a:ext cx="4800600" cy="3600450"/>
          </a:xfrm>
          <a:ln/>
        </p:spPr>
      </p:sp>
      <p:sp>
        <p:nvSpPr>
          <p:cNvPr id="416771" name="Rectangle 3"/>
          <p:cNvSpPr>
            <a:spLocks noGrp="1" noChangeArrowheads="1"/>
          </p:cNvSpPr>
          <p:nvPr>
            <p:ph type="body" idx="1"/>
          </p:nvPr>
        </p:nvSpPr>
        <p:spPr/>
        <p:txBody>
          <a:bodyPr/>
          <a:lstStyle/>
          <a:p>
            <a:pPr defTabSz="966612">
              <a:defRPr/>
            </a:pPr>
            <a:r>
              <a:rPr lang="en-US" b="1" dirty="0" smtClean="0"/>
              <a:t>TRAINER NOTES</a:t>
            </a:r>
          </a:p>
          <a:p>
            <a:pPr marL="181240" indent="-181240" defTabSz="966612">
              <a:buFont typeface="Arial" panose="020B0604020202020204" pitchFamily="34" charset="0"/>
              <a:buChar char="•"/>
              <a:defRPr/>
            </a:pPr>
            <a:r>
              <a:rPr lang="en-US" b="0" dirty="0" smtClean="0"/>
              <a:t>Now we’re</a:t>
            </a:r>
            <a:r>
              <a:rPr lang="en-US" b="0" baseline="0" dirty="0" smtClean="0"/>
              <a:t> going to transition to talking about tobacco.</a:t>
            </a:r>
          </a:p>
          <a:p>
            <a:pPr marL="181240" indent="-181240" defTabSz="966612">
              <a:buFont typeface="Arial" panose="020B0604020202020204" pitchFamily="34" charset="0"/>
              <a:buChar char="•"/>
              <a:defRPr/>
            </a:pPr>
            <a:endParaRPr lang="en-US" b="0" baseline="0" dirty="0" smtClean="0"/>
          </a:p>
          <a:p>
            <a:pPr marL="0" indent="0" defTabSz="966612">
              <a:buFont typeface="Arial" panose="020B0604020202020204" pitchFamily="34" charset="0"/>
              <a:buNone/>
              <a:defRPr/>
            </a:pPr>
            <a:r>
              <a:rPr lang="en-US" b="1" baseline="0" dirty="0" smtClean="0"/>
              <a:t>REFERENCE</a:t>
            </a:r>
            <a:endParaRPr lang="en-US" b="1" dirty="0" smtClean="0"/>
          </a:p>
          <a:p>
            <a:pPr fontAlgn="base"/>
            <a:r>
              <a:rPr lang="en-US" sz="1200" b="0" i="0" kern="1200" dirty="0" smtClean="0">
                <a:solidFill>
                  <a:schemeClr val="tx1"/>
                </a:solidFill>
                <a:effectLst/>
                <a:latin typeface="+mn-lt"/>
                <a:ea typeface="+mn-ea"/>
                <a:cs typeface="+mn-cs"/>
              </a:rPr>
              <a:t>National Institute</a:t>
            </a:r>
            <a:r>
              <a:rPr lang="en-US" sz="1200" b="0" i="0" kern="1200" baseline="0" dirty="0" smtClean="0">
                <a:solidFill>
                  <a:schemeClr val="tx1"/>
                </a:solidFill>
                <a:effectLst/>
                <a:latin typeface="+mn-lt"/>
                <a:ea typeface="+mn-ea"/>
                <a:cs typeface="+mn-cs"/>
              </a:rPr>
              <a:t> on Drug Abuse. (2020). </a:t>
            </a:r>
            <a:r>
              <a:rPr lang="en-US" sz="1200" b="0" i="1" kern="1200" dirty="0" smtClean="0">
                <a:solidFill>
                  <a:schemeClr val="tx1"/>
                </a:solidFill>
                <a:effectLst/>
                <a:latin typeface="+mn-lt"/>
                <a:ea typeface="+mn-ea"/>
                <a:cs typeface="+mn-cs"/>
              </a:rPr>
              <a:t>Cigarettes and Other Tobacco Products. </a:t>
            </a:r>
            <a:r>
              <a:rPr lang="en-US" sz="1200" b="0" i="0" kern="1200" dirty="0" smtClean="0">
                <a:solidFill>
                  <a:schemeClr val="tx1"/>
                </a:solidFill>
                <a:effectLst/>
                <a:latin typeface="+mn-lt"/>
                <a:ea typeface="+mn-ea"/>
                <a:cs typeface="+mn-cs"/>
              </a:rPr>
              <a:t>Retrieved from </a:t>
            </a:r>
            <a:r>
              <a:rPr lang="en-US" dirty="0" smtClean="0">
                <a:hlinkClick r:id="rId3"/>
              </a:rPr>
              <a:t>https://www.drugabuse.gov/publications/drugfacts/cigarettes-other-tobacco-products</a:t>
            </a:r>
            <a:r>
              <a:rPr lang="en-US" dirty="0" smtClean="0"/>
              <a:t>,</a:t>
            </a:r>
            <a:r>
              <a:rPr lang="en-US" baseline="0" dirty="0" smtClean="0"/>
              <a:t> </a:t>
            </a:r>
            <a:r>
              <a:rPr lang="en-US" dirty="0" smtClean="0"/>
              <a:t>February 5, 2020.</a:t>
            </a:r>
          </a:p>
          <a:p>
            <a:pPr fontAlgn="base"/>
            <a:endParaRPr lang="en-US" dirty="0" smtClean="0"/>
          </a:p>
          <a:p>
            <a:pPr fontAlgn="base"/>
            <a:r>
              <a:rPr lang="en-US" b="1" dirty="0" smtClean="0"/>
              <a:t>IMAGE</a:t>
            </a:r>
            <a:r>
              <a:rPr lang="en-US" b="1" baseline="0" dirty="0" smtClean="0"/>
              <a:t> CREDITS</a:t>
            </a:r>
          </a:p>
          <a:p>
            <a:pPr fontAlgn="base"/>
            <a:r>
              <a:rPr lang="en-US" baseline="0" dirty="0" smtClean="0"/>
              <a:t>Purchased images.</a:t>
            </a:r>
            <a:endParaRPr lang="en-GB" dirty="0"/>
          </a:p>
        </p:txBody>
      </p:sp>
    </p:spTree>
    <p:extLst>
      <p:ext uri="{BB962C8B-B14F-4D97-AF65-F5344CB8AC3E}">
        <p14:creationId xmlns:p14="http://schemas.microsoft.com/office/powerpoint/2010/main" val="78910588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23537-CB16-4B80-B95E-B19FFF603883}" type="slidenum">
              <a:rPr lang="en-US">
                <a:solidFill>
                  <a:prstClr val="black"/>
                </a:solidFill>
              </a:rPr>
              <a:pPr/>
              <a:t>166</a:t>
            </a:fld>
            <a:endParaRPr lang="en-US" dirty="0">
              <a:solidFill>
                <a:prstClr val="black"/>
              </a:solidFill>
            </a:endParaRPr>
          </a:p>
        </p:txBody>
      </p:sp>
      <p:sp>
        <p:nvSpPr>
          <p:cNvPr id="339970" name="Rectangle 2"/>
          <p:cNvSpPr>
            <a:spLocks noGrp="1" noRot="1" noChangeAspect="1" noChangeArrowheads="1" noTextEdit="1"/>
          </p:cNvSpPr>
          <p:nvPr>
            <p:ph type="sldImg"/>
          </p:nvPr>
        </p:nvSpPr>
        <p:spPr>
          <a:xfrm>
            <a:off x="1211263" y="709613"/>
            <a:ext cx="4835525" cy="3625850"/>
          </a:xfrm>
          <a:ln/>
        </p:spPr>
      </p:sp>
      <p:sp>
        <p:nvSpPr>
          <p:cNvPr id="339971"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GB" dirty="0" smtClean="0"/>
              <a:t>In </a:t>
            </a:r>
            <a:r>
              <a:rPr lang="en-GB" dirty="0"/>
              <a:t>addition to nicotine, cigarette smoke is primarily composed of a dozen gases (mainly carbon monoxide) and tar. The tar in a cigarette, which varies from about 15 mg for a regular cigarette to 7 mg in a low-tar cigarette, exposes the user to an increased risk of lung cancer, emphysema, and bronchial </a:t>
            </a:r>
            <a:r>
              <a:rPr lang="en-GB" dirty="0" smtClean="0"/>
              <a:t>disorders.</a:t>
            </a:r>
          </a:p>
          <a:p>
            <a:pPr marL="181240" indent="-181240">
              <a:buFont typeface="Arial" panose="020B0604020202020204" pitchFamily="34" charset="0"/>
              <a:buChar char="•"/>
            </a:pPr>
            <a:r>
              <a:rPr lang="en-GB" dirty="0" smtClean="0"/>
              <a:t>Nicotine </a:t>
            </a:r>
            <a:r>
              <a:rPr lang="en-GB" dirty="0"/>
              <a:t>is absorbed readily from tobacco smoke in the lungs, and it does not matter whether the tobacco smoke is from cigarettes, cigars, or pipes. Nicotine also is absorbed readily when tobacco is chewed. With regular use of tobacco, levels of nicotine accumulate in the body during the day and persist overnight. Thus, daily smokers or chewers are exposed to the effects of nicotine for 24 hours each day. Adolescents who chew tobacco are more likely than nonusers to eventually become cigarette </a:t>
            </a:r>
            <a:r>
              <a:rPr lang="en-GB" dirty="0" smtClean="0"/>
              <a:t>smokers.</a:t>
            </a:r>
          </a:p>
          <a:p>
            <a:pPr marL="181240" indent="-181240">
              <a:buFont typeface="Arial" panose="020B0604020202020204" pitchFamily="34" charset="0"/>
              <a:buChar char="•"/>
            </a:pPr>
            <a:r>
              <a:rPr lang="en-GB" dirty="0" smtClean="0"/>
              <a:t>Nicotine </a:t>
            </a:r>
            <a:r>
              <a:rPr lang="en-GB" dirty="0"/>
              <a:t>provides an almost immediate “kick” because it causes a discharge of epinephrine from the adrenal cortex. This stimulates the central nervous system and endocrine glands, which causes a sudden release of glucose. Stimulation is then followed by depression and fatigue, leading the user to seek more </a:t>
            </a:r>
            <a:r>
              <a:rPr lang="en-GB" dirty="0" smtClean="0"/>
              <a:t>nicotine.</a:t>
            </a:r>
          </a:p>
          <a:p>
            <a:pPr marL="181240" indent="-181240">
              <a:buFont typeface="Arial" panose="020B0604020202020204" pitchFamily="34" charset="0"/>
              <a:buChar char="•"/>
            </a:pPr>
            <a:r>
              <a:rPr lang="en-GB" dirty="0" smtClean="0"/>
              <a:t>Ask </a:t>
            </a:r>
            <a:r>
              <a:rPr lang="en-GB" dirty="0"/>
              <a:t>participants for examples of the acute effects of tobacco.</a:t>
            </a:r>
          </a:p>
          <a:p>
            <a:pPr marL="239345" indent="-239345"/>
            <a:endParaRPr lang="en-GB" dirty="0"/>
          </a:p>
          <a:p>
            <a:pPr marL="239345" indent="-239345"/>
            <a:r>
              <a:rPr lang="en-GB" b="1" dirty="0" smtClean="0"/>
              <a:t>REFERENCE </a:t>
            </a:r>
          </a:p>
          <a:p>
            <a:pPr fontAlgn="base"/>
            <a:r>
              <a:rPr lang="en-US" sz="1200" b="0" i="0" kern="1200" dirty="0" smtClean="0">
                <a:solidFill>
                  <a:schemeClr val="tx1"/>
                </a:solidFill>
                <a:effectLst/>
                <a:latin typeface="+mn-lt"/>
                <a:ea typeface="+mn-ea"/>
                <a:cs typeface="+mn-cs"/>
              </a:rPr>
              <a:t>National Institute</a:t>
            </a:r>
            <a:r>
              <a:rPr lang="en-US" sz="1200" b="0" i="0" kern="1200" baseline="0" dirty="0" smtClean="0">
                <a:solidFill>
                  <a:schemeClr val="tx1"/>
                </a:solidFill>
                <a:effectLst/>
                <a:latin typeface="+mn-lt"/>
                <a:ea typeface="+mn-ea"/>
                <a:cs typeface="+mn-cs"/>
              </a:rPr>
              <a:t> on Drug Abuse. (2020). </a:t>
            </a:r>
            <a:r>
              <a:rPr lang="en-US" sz="1200" b="0" i="1" kern="1200" dirty="0" smtClean="0">
                <a:solidFill>
                  <a:schemeClr val="tx1"/>
                </a:solidFill>
                <a:effectLst/>
                <a:latin typeface="+mn-lt"/>
                <a:ea typeface="+mn-ea"/>
                <a:cs typeface="+mn-cs"/>
              </a:rPr>
              <a:t>Cigarettes and Other Tobacco Products</a:t>
            </a:r>
            <a:r>
              <a:rPr lang="en-US" sz="1200" b="0" i="0" kern="1200" dirty="0" smtClean="0">
                <a:solidFill>
                  <a:schemeClr val="tx1"/>
                </a:solidFill>
                <a:effectLst/>
                <a:latin typeface="+mn-lt"/>
                <a:ea typeface="+mn-ea"/>
                <a:cs typeface="+mn-cs"/>
              </a:rPr>
              <a:t>. Retrieved from </a:t>
            </a:r>
            <a:r>
              <a:rPr lang="en-US" dirty="0" smtClean="0">
                <a:hlinkClick r:id="rId3"/>
              </a:rPr>
              <a:t>https://www.drugabuse.gov/publications/drugfacts/cigarettes-other-tobacco-products</a:t>
            </a:r>
            <a:r>
              <a:rPr lang="en-US" dirty="0" smtClean="0"/>
              <a:t>,</a:t>
            </a:r>
            <a:r>
              <a:rPr lang="en-US" baseline="0" dirty="0" smtClean="0"/>
              <a:t> </a:t>
            </a:r>
            <a:r>
              <a:rPr lang="en-US" dirty="0" smtClean="0"/>
              <a:t>February 5, 2020.</a:t>
            </a:r>
            <a:endParaRPr lang="en-GB" dirty="0" smtClean="0"/>
          </a:p>
          <a:p>
            <a:pPr marL="239345" indent="-239345"/>
            <a:endParaRPr lang="en-GB" dirty="0"/>
          </a:p>
        </p:txBody>
      </p:sp>
    </p:spTree>
    <p:extLst>
      <p:ext uri="{BB962C8B-B14F-4D97-AF65-F5344CB8AC3E}">
        <p14:creationId xmlns:p14="http://schemas.microsoft.com/office/powerpoint/2010/main" val="27953971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2655B5-8652-490C-ACE8-A6C3FBFA477E}" type="slidenum">
              <a:rPr lang="en-US">
                <a:solidFill>
                  <a:prstClr val="black"/>
                </a:solidFill>
              </a:rPr>
              <a:pPr/>
              <a:t>167</a:t>
            </a:fld>
            <a:endParaRPr lang="en-US" dirty="0">
              <a:solidFill>
                <a:prstClr val="black"/>
              </a:solidFill>
            </a:endParaRPr>
          </a:p>
        </p:txBody>
      </p:sp>
      <p:sp>
        <p:nvSpPr>
          <p:cNvPr id="342018" name="Rectangle 2"/>
          <p:cNvSpPr>
            <a:spLocks noGrp="1" noRot="1" noChangeAspect="1" noChangeArrowheads="1" noTextEdit="1"/>
          </p:cNvSpPr>
          <p:nvPr>
            <p:ph type="sldImg"/>
          </p:nvPr>
        </p:nvSpPr>
        <p:spPr>
          <a:xfrm>
            <a:off x="1211263" y="709613"/>
            <a:ext cx="4835525" cy="3625850"/>
          </a:xfrm>
          <a:ln/>
        </p:spPr>
      </p:sp>
      <p:sp>
        <p:nvSpPr>
          <p:cNvPr id="342019" name="Rectangle 3"/>
          <p:cNvSpPr>
            <a:spLocks noGrp="1" noChangeArrowheads="1"/>
          </p:cNvSpPr>
          <p:nvPr>
            <p:ph type="body" idx="1"/>
          </p:nvPr>
        </p:nvSpPr>
        <p:spPr>
          <a:xfrm>
            <a:off x="959128" y="4572703"/>
            <a:ext cx="5345595" cy="4333328"/>
          </a:xfrm>
          <a:noFill/>
          <a:ln/>
        </p:spPr>
        <p:txBody>
          <a:bodyPr/>
          <a:lstStyle/>
          <a:p>
            <a:pPr marL="239345" indent="-239345"/>
            <a:r>
              <a:rPr lang="en-US" b="1" dirty="0" smtClean="0"/>
              <a:t>INSTRUCTIONS</a:t>
            </a:r>
            <a:endParaRPr lang="en-US" b="1" dirty="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239345" indent="-239345">
              <a:buFont typeface="Arial" panose="020B0604020202020204" pitchFamily="34" charset="0"/>
              <a:buChar char="•"/>
            </a:pPr>
            <a:r>
              <a:rPr lang="en-US" dirty="0" smtClean="0"/>
              <a:t>Explain </a:t>
            </a:r>
            <a:r>
              <a:rPr lang="en-US" dirty="0"/>
              <a:t>that research has found that when chronic smokers are deprived of cigarettes for 24 hours, they have increased anger, hostility, and aggression, and loss of social cooperation. Persons suffering from withdrawal also take longer to regain emotional equilibrium following stress. During periods of abstinence and/or craving, smokers have shown impairment across a wide range of psychomotor and cognitive functions, such as language comprehension</a:t>
            </a:r>
            <a:r>
              <a:rPr lang="en-US" dirty="0" smtClean="0"/>
              <a:t>.</a:t>
            </a:r>
            <a:endParaRPr lang="en-GB" dirty="0" smtClean="0"/>
          </a:p>
          <a:p>
            <a:pPr marL="239345" indent="-239345"/>
            <a:endParaRPr lang="en-GB" dirty="0" smtClean="0"/>
          </a:p>
          <a:p>
            <a:pPr marL="239345" indent="-239345"/>
            <a:r>
              <a:rPr lang="en-GB" b="1" dirty="0" smtClean="0"/>
              <a:t>REFERENCE </a:t>
            </a:r>
          </a:p>
          <a:p>
            <a:pPr fontAlgn="base"/>
            <a:r>
              <a:rPr lang="en-US" sz="1200" b="0" i="0" kern="1200" dirty="0" smtClean="0">
                <a:solidFill>
                  <a:schemeClr val="tx1"/>
                </a:solidFill>
                <a:effectLst/>
                <a:latin typeface="+mn-lt"/>
                <a:ea typeface="+mn-ea"/>
                <a:cs typeface="+mn-cs"/>
              </a:rPr>
              <a:t>National Institute</a:t>
            </a:r>
            <a:r>
              <a:rPr lang="en-US" sz="1200" b="0" i="0" kern="1200" baseline="0" dirty="0" smtClean="0">
                <a:solidFill>
                  <a:schemeClr val="tx1"/>
                </a:solidFill>
                <a:effectLst/>
                <a:latin typeface="+mn-lt"/>
                <a:ea typeface="+mn-ea"/>
                <a:cs typeface="+mn-cs"/>
              </a:rPr>
              <a:t> on Drug Abuse. (2020). </a:t>
            </a:r>
            <a:r>
              <a:rPr lang="en-US" sz="1200" b="0" i="1" kern="1200" dirty="0" smtClean="0">
                <a:solidFill>
                  <a:schemeClr val="tx1"/>
                </a:solidFill>
                <a:effectLst/>
                <a:latin typeface="+mn-lt"/>
                <a:ea typeface="+mn-ea"/>
                <a:cs typeface="+mn-cs"/>
              </a:rPr>
              <a:t>Cigarettes and Other Tobacco Products</a:t>
            </a:r>
            <a:r>
              <a:rPr lang="en-US" sz="1200" b="0" i="0" kern="1200" dirty="0" smtClean="0">
                <a:solidFill>
                  <a:schemeClr val="tx1"/>
                </a:solidFill>
                <a:effectLst/>
                <a:latin typeface="+mn-lt"/>
                <a:ea typeface="+mn-ea"/>
                <a:cs typeface="+mn-cs"/>
              </a:rPr>
              <a:t>. Retrieved from </a:t>
            </a:r>
            <a:r>
              <a:rPr lang="en-US" dirty="0" smtClean="0">
                <a:hlinkClick r:id="rId3"/>
              </a:rPr>
              <a:t>https://www.drugabuse.gov/publications/drugfacts/cigarettes-other-tobacco-products</a:t>
            </a:r>
            <a:r>
              <a:rPr lang="en-US" dirty="0" smtClean="0"/>
              <a:t>,</a:t>
            </a:r>
            <a:r>
              <a:rPr lang="en-US" baseline="0" dirty="0" smtClean="0"/>
              <a:t> </a:t>
            </a:r>
            <a:r>
              <a:rPr lang="en-US" dirty="0" smtClean="0"/>
              <a:t>February 5, 2020.</a:t>
            </a:r>
          </a:p>
          <a:p>
            <a:pPr fontAlgn="base"/>
            <a:endParaRPr lang="en-US" dirty="0" smtClean="0"/>
          </a:p>
          <a:p>
            <a:pPr fontAlgn="base"/>
            <a:r>
              <a:rPr lang="en-US" b="1" dirty="0" smtClean="0"/>
              <a:t>IMAGE CREDIT</a:t>
            </a:r>
          </a:p>
          <a:p>
            <a:pPr fontAlgn="base"/>
            <a:r>
              <a:rPr lang="en-US" dirty="0" smtClean="0"/>
              <a:t>Purchased</a:t>
            </a:r>
            <a:r>
              <a:rPr lang="en-US" baseline="0" dirty="0" smtClean="0"/>
              <a:t> image.</a:t>
            </a:r>
            <a:endParaRPr lang="en-GB" dirty="0" smtClean="0"/>
          </a:p>
        </p:txBody>
      </p:sp>
    </p:spTree>
    <p:extLst>
      <p:ext uri="{BB962C8B-B14F-4D97-AF65-F5344CB8AC3E}">
        <p14:creationId xmlns:p14="http://schemas.microsoft.com/office/powerpoint/2010/main" val="287075397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B6A738-A188-471C-9C06-51B58A66D5FC}" type="slidenum">
              <a:rPr lang="en-US">
                <a:solidFill>
                  <a:prstClr val="black"/>
                </a:solidFill>
              </a:rPr>
              <a:pPr/>
              <a:t>168</a:t>
            </a:fld>
            <a:endParaRPr lang="en-US" dirty="0">
              <a:solidFill>
                <a:prstClr val="black"/>
              </a:solidFill>
            </a:endParaRPr>
          </a:p>
        </p:txBody>
      </p:sp>
      <p:sp>
        <p:nvSpPr>
          <p:cNvPr id="381954" name="Rectangle 2"/>
          <p:cNvSpPr>
            <a:spLocks noGrp="1" noRot="1" noChangeAspect="1" noChangeArrowheads="1" noTextEdit="1"/>
          </p:cNvSpPr>
          <p:nvPr>
            <p:ph type="sldImg"/>
          </p:nvPr>
        </p:nvSpPr>
        <p:spPr>
          <a:xfrm>
            <a:off x="1257300" y="720725"/>
            <a:ext cx="4800600" cy="3600450"/>
          </a:xfrm>
          <a:ln/>
        </p:spPr>
      </p:sp>
      <p:sp>
        <p:nvSpPr>
          <p:cNvPr id="381955" name="Rectangle 3"/>
          <p:cNvSpPr>
            <a:spLocks noGrp="1" noChangeArrowheads="1"/>
          </p:cNvSpPr>
          <p:nvPr>
            <p:ph type="body" idx="1"/>
          </p:nvPr>
        </p:nvSpPr>
        <p:spPr>
          <a:xfrm>
            <a:off x="975692" y="4561228"/>
            <a:ext cx="5363818" cy="4320213"/>
          </a:xfrm>
        </p:spPr>
        <p:txBody>
          <a:bodyPr/>
          <a:lstStyle/>
          <a:p>
            <a:r>
              <a:rPr lang="en-GB" b="1" dirty="0" smtClean="0"/>
              <a:t>INSTRUCTIONS </a:t>
            </a:r>
          </a:p>
          <a:p>
            <a:pPr marL="181240" indent="-181240">
              <a:buFont typeface="Arial" panose="020B0604020202020204" pitchFamily="34" charset="0"/>
              <a:buChar char="•"/>
            </a:pPr>
            <a:r>
              <a:rPr lang="en-US" altLang="en-US" sz="1200" b="1" dirty="0" smtClean="0"/>
              <a:t>[SUMMARIZE/READ CONTENT]</a:t>
            </a:r>
            <a:endParaRPr lang="en-GB" b="0" dirty="0" smtClean="0"/>
          </a:p>
          <a:p>
            <a:pPr marL="181240" indent="-181240">
              <a:buFont typeface="Arial" panose="020B0604020202020204" pitchFamily="34" charset="0"/>
              <a:buChar char="•"/>
            </a:pPr>
            <a:r>
              <a:rPr lang="en-GB" dirty="0" smtClean="0"/>
              <a:t>Point </a:t>
            </a:r>
            <a:r>
              <a:rPr lang="en-GB" dirty="0"/>
              <a:t>to the areas of the body that are affected by the use of tobacco when reading the content to your </a:t>
            </a:r>
            <a:r>
              <a:rPr lang="en-GB" dirty="0" smtClean="0"/>
              <a:t>audience.</a:t>
            </a:r>
          </a:p>
          <a:p>
            <a:pPr marL="181240" indent="-181240">
              <a:buFont typeface="Arial" panose="020B0604020202020204" pitchFamily="34" charset="0"/>
              <a:buChar char="•"/>
            </a:pPr>
            <a:r>
              <a:rPr lang="en-GB" dirty="0" smtClean="0"/>
              <a:t>Explain </a:t>
            </a:r>
            <a:r>
              <a:rPr lang="en-GB" dirty="0"/>
              <a:t>that some </a:t>
            </a:r>
            <a:r>
              <a:rPr lang="en-US" dirty="0"/>
              <a:t>of the long-term effects of tobacco use are an increased risk of lung cancer, emphysema, and bronchial disorders. The carbon monoxide in tobacco smoke increases the chance of cardiovascular diseases. The U.S. Environmental Protection Agency has concluded that secondhand smoke causes lung cancer in adults and greatly increases the risk of respiratory illnesses in children and sudden infant death</a:t>
            </a:r>
            <a:r>
              <a:rPr lang="en-US" dirty="0" smtClean="0"/>
              <a:t>.</a:t>
            </a:r>
            <a:r>
              <a:rPr lang="en-US" altLang="en-US" sz="1200" b="1" dirty="0" smtClean="0"/>
              <a:t> </a:t>
            </a:r>
          </a:p>
          <a:p>
            <a:pPr marL="239345" indent="-239345"/>
            <a:endParaRPr lang="en-GB" dirty="0" smtClean="0"/>
          </a:p>
          <a:p>
            <a:r>
              <a:rPr lang="en-US" b="1" dirty="0" smtClean="0"/>
              <a:t>GENERAL NOTES FOR TRAINERS</a:t>
            </a:r>
            <a:r>
              <a:rPr lang="en-US" b="1" baseline="0" dirty="0" smtClean="0"/>
              <a:t> </a:t>
            </a:r>
          </a:p>
          <a:p>
            <a:r>
              <a:rPr lang="en-US" dirty="0" smtClean="0"/>
              <a:t>Emphysema is a lung disease in which tissue deterioration results in increased air retention and reduced exchange of gases. The result is breathing difficulties and shortness of breath.</a:t>
            </a:r>
          </a:p>
          <a:p>
            <a:pPr marL="239345" indent="-239345"/>
            <a:endParaRPr lang="en-GB" b="1" dirty="0" smtClean="0"/>
          </a:p>
          <a:p>
            <a:pPr marL="239345" indent="-239345"/>
            <a:r>
              <a:rPr lang="en-GB" b="1" dirty="0" smtClean="0"/>
              <a:t>REFERENCE </a:t>
            </a:r>
          </a:p>
          <a:p>
            <a:pPr fontAlgn="base"/>
            <a:r>
              <a:rPr lang="en-US" sz="1200" b="0" i="0" kern="1200" dirty="0" smtClean="0">
                <a:solidFill>
                  <a:schemeClr val="tx1"/>
                </a:solidFill>
                <a:effectLst/>
                <a:latin typeface="+mn-lt"/>
                <a:ea typeface="+mn-ea"/>
                <a:cs typeface="+mn-cs"/>
              </a:rPr>
              <a:t>National Institute</a:t>
            </a:r>
            <a:r>
              <a:rPr lang="en-US" sz="1200" b="0" i="0" kern="1200" baseline="0" dirty="0" smtClean="0">
                <a:solidFill>
                  <a:schemeClr val="tx1"/>
                </a:solidFill>
                <a:effectLst/>
                <a:latin typeface="+mn-lt"/>
                <a:ea typeface="+mn-ea"/>
                <a:cs typeface="+mn-cs"/>
              </a:rPr>
              <a:t> on Drug Abuse. (2020). </a:t>
            </a:r>
            <a:r>
              <a:rPr lang="en-US" sz="1200" b="0" i="1" kern="1200" dirty="0" smtClean="0">
                <a:solidFill>
                  <a:schemeClr val="tx1"/>
                </a:solidFill>
                <a:effectLst/>
                <a:latin typeface="+mn-lt"/>
                <a:ea typeface="+mn-ea"/>
                <a:cs typeface="+mn-cs"/>
              </a:rPr>
              <a:t>Cigarettes and Other Tobacco Products</a:t>
            </a:r>
            <a:r>
              <a:rPr lang="en-US" sz="1200" b="0" i="0" kern="1200" dirty="0" smtClean="0">
                <a:solidFill>
                  <a:schemeClr val="tx1"/>
                </a:solidFill>
                <a:effectLst/>
                <a:latin typeface="+mn-lt"/>
                <a:ea typeface="+mn-ea"/>
                <a:cs typeface="+mn-cs"/>
              </a:rPr>
              <a:t>. Retrieved from </a:t>
            </a:r>
            <a:r>
              <a:rPr lang="en-US" dirty="0" smtClean="0">
                <a:hlinkClick r:id="rId3"/>
              </a:rPr>
              <a:t>https://www.drugabuse.gov/publications/drugfacts/cigarettes-other-tobacco-products</a:t>
            </a:r>
            <a:r>
              <a:rPr lang="en-US" dirty="0" smtClean="0"/>
              <a:t>,</a:t>
            </a:r>
            <a:r>
              <a:rPr lang="en-US" baseline="0" dirty="0" smtClean="0"/>
              <a:t> </a:t>
            </a:r>
            <a:r>
              <a:rPr lang="en-US" dirty="0" smtClean="0"/>
              <a:t>February 5, 2020.</a:t>
            </a:r>
            <a:endParaRPr lang="en-GB" dirty="0" smtClean="0"/>
          </a:p>
        </p:txBody>
      </p:sp>
    </p:spTree>
    <p:extLst>
      <p:ext uri="{BB962C8B-B14F-4D97-AF65-F5344CB8AC3E}">
        <p14:creationId xmlns:p14="http://schemas.microsoft.com/office/powerpoint/2010/main" val="423176338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b="1" dirty="0"/>
              <a:t>TRAINER NOTES</a:t>
            </a:r>
          </a:p>
          <a:p>
            <a:pPr eaLnBrk="1" hangingPunct="1">
              <a:spcBef>
                <a:spcPct val="0"/>
              </a:spcBef>
            </a:pPr>
            <a:r>
              <a:rPr lang="en-US" sz="1200" dirty="0"/>
              <a:t>The main psychoactive ingredients in khat are cathine and cathinone, chemicals that are structurally similar to, but less potent than amphetamine, yet result in similar psychomotor stimulant effects. Chewing khat leaves can induce a state of euphoria and elation as well as feelings of increased alertness and arousal. The user can also experience an increase in blood pressure and heart rate. The effects begin to subside after about 90 minutes to 3 hours, but can last 24 hours. At the end of a khat session, the user may experience a depressive mood, irritability, loss of appetite, and difficulty sleeping. Chewing the leaves and twigs of the plant produces amphetamine-like euphoric effects. In 2006, there were 10 million khat users worldwide.</a:t>
            </a:r>
          </a:p>
          <a:p>
            <a:pPr eaLnBrk="1" hangingPunct="1">
              <a:spcBef>
                <a:spcPct val="0"/>
              </a:spcBef>
            </a:pPr>
            <a:endParaRPr lang="en-US" sz="1200" dirty="0"/>
          </a:p>
          <a:p>
            <a:pPr eaLnBrk="1" hangingPunct="1">
              <a:spcBef>
                <a:spcPct val="0"/>
              </a:spcBef>
            </a:pPr>
            <a:r>
              <a:rPr lang="en-US" sz="1200" b="1" dirty="0"/>
              <a:t>REFERENCE </a:t>
            </a:r>
          </a:p>
          <a:p>
            <a:pPr eaLnBrk="1" hangingPunct="1">
              <a:spcBef>
                <a:spcPct val="0"/>
              </a:spcBef>
            </a:pPr>
            <a:r>
              <a:rPr lang="en-US" sz="1200" dirty="0" smtClean="0"/>
              <a:t>National Institute on</a:t>
            </a:r>
            <a:r>
              <a:rPr lang="en-US" sz="1200" baseline="0" dirty="0" smtClean="0"/>
              <a:t> Drug Abuse. </a:t>
            </a:r>
            <a:r>
              <a:rPr lang="en-US" sz="1200" dirty="0" smtClean="0"/>
              <a:t>(2019). </a:t>
            </a:r>
            <a:r>
              <a:rPr lang="en-US" sz="1200" i="1" dirty="0"/>
              <a:t>NIDA Drug Facts: </a:t>
            </a:r>
            <a:r>
              <a:rPr lang="en-US" sz="1200" i="1" dirty="0" err="1" smtClean="0"/>
              <a:t>Khat</a:t>
            </a:r>
            <a:r>
              <a:rPr lang="en-US" sz="1200" dirty="0" smtClean="0"/>
              <a:t>. Retrieved from </a:t>
            </a:r>
            <a:r>
              <a:rPr lang="en-US" dirty="0" smtClean="0">
                <a:hlinkClick r:id="rId3"/>
              </a:rPr>
              <a:t>https://www.drugabuse.gov/drugs-abuse/commonly-abused-drugs-charts#khat</a:t>
            </a:r>
            <a:r>
              <a:rPr lang="en-US" dirty="0" smtClean="0"/>
              <a:t>,</a:t>
            </a:r>
            <a:r>
              <a:rPr lang="en-US" baseline="0" dirty="0" smtClean="0"/>
              <a:t> February 5, 2020.</a:t>
            </a:r>
          </a:p>
          <a:p>
            <a:pPr eaLnBrk="1" hangingPunct="1">
              <a:spcBef>
                <a:spcPct val="0"/>
              </a:spcBef>
            </a:pPr>
            <a:endParaRPr lang="en-US" sz="1200" baseline="0" dirty="0" smtClean="0"/>
          </a:p>
          <a:p>
            <a:pPr eaLnBrk="1" hangingPunct="1">
              <a:spcBef>
                <a:spcPct val="0"/>
              </a:spcBef>
            </a:pPr>
            <a:r>
              <a:rPr lang="en-US" sz="1200" b="1" baseline="0" dirty="0" smtClean="0"/>
              <a:t>IMAGE CREDIT</a:t>
            </a:r>
          </a:p>
          <a:p>
            <a:pPr eaLnBrk="1" hangingPunct="1">
              <a:spcBef>
                <a:spcPct val="0"/>
              </a:spcBef>
            </a:pPr>
            <a:r>
              <a:rPr lang="en-US" sz="1200" baseline="0" dirty="0" smtClean="0"/>
              <a:t>Purchased image.</a:t>
            </a:r>
            <a:endParaRPr lang="en-US" sz="1200" dirty="0"/>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9A29819-7CA8-41CA-A8C5-380D9AC3856F}" type="slidenum">
              <a:rPr lang="en-US" smtClean="0">
                <a:solidFill>
                  <a:prstClr val="black"/>
                </a:solidFill>
              </a:rPr>
              <a:pPr>
                <a:defRPr/>
              </a:pPr>
              <a:t>169</a:t>
            </a:fld>
            <a:endParaRPr lang="en-US" dirty="0">
              <a:solidFill>
                <a:prstClr val="black"/>
              </a:solidFill>
            </a:endParaRPr>
          </a:p>
        </p:txBody>
      </p:sp>
    </p:spTree>
    <p:extLst>
      <p:ext uri="{BB962C8B-B14F-4D97-AF65-F5344CB8AC3E}">
        <p14:creationId xmlns:p14="http://schemas.microsoft.com/office/powerpoint/2010/main" val="2479647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a:p>
          <a:p>
            <a:pPr marL="181240" indent="-181240">
              <a:buFont typeface="Arial" panose="020B0604020202020204" pitchFamily="34" charset="0"/>
              <a:buChar char="•"/>
            </a:pPr>
            <a:r>
              <a:rPr lang="en-US" dirty="0" smtClean="0"/>
              <a:t>Since it was first published</a:t>
            </a:r>
            <a:r>
              <a:rPr lang="en-US" baseline="0" dirty="0" smtClean="0"/>
              <a:t> in 1998, the Substance Abuse and Mental Health Services Administration (SAMHSA), Center for Substance Abuse Treatment (CSAT), Addiction Counseling Competencies, Technical Assistance Publication (TAP) 21 has become a “benchmark by which curricula are developed and educational programs and professional standards are measured for the field of substance abuse treatment in the United States” (CSAT, 2006, p. 1). </a:t>
            </a:r>
          </a:p>
          <a:p>
            <a:pPr marL="181240" indent="-181240">
              <a:buFont typeface="Arial" panose="020B0604020202020204" pitchFamily="34" charset="0"/>
              <a:buChar char="•"/>
            </a:pPr>
            <a:r>
              <a:rPr lang="en-US" baseline="0" dirty="0" smtClean="0"/>
              <a:t>TAP 21 identifies 123 competencies that are essential to the effective practice of counseling individuals in different stages of recovery from substance use disorders. In addition to the 123 competencies, “TAP 21 presents the knowledge, skills, and attitudes counselors need to become proficient in each competency.” Similar to the IC&amp;RC performance domains, the core competencies were consolidated and organized into 4 transdisciplinary foundations and 8 practice dimensions. The four transdisciplinary foundations are comprised of discrete building blocks that are applicable to all disciplines working with individuals with substance use disorders.  The eight practice domains are similar to the IC&amp;RC’s 12 core functions and 4 performance domains. Each practice dimension specially addresses the professional practice needs and competencies of addiction counselors.  </a:t>
            </a:r>
          </a:p>
          <a:p>
            <a:endParaRPr lang="en-US" baseline="0" dirty="0"/>
          </a:p>
          <a:p>
            <a:r>
              <a:rPr lang="en-US" b="1" baseline="0" dirty="0"/>
              <a:t>REFERENCE</a:t>
            </a:r>
          </a:p>
          <a:p>
            <a:r>
              <a:rPr lang="en-US" b="0" baseline="0" dirty="0"/>
              <a:t>Center for Substance Abuse Treatment. (</a:t>
            </a:r>
            <a:r>
              <a:rPr lang="en-US" b="0" baseline="0" dirty="0" smtClean="0"/>
              <a:t>2006). </a:t>
            </a:r>
            <a:r>
              <a:rPr lang="en-US" b="0" i="1" baseline="0" dirty="0"/>
              <a:t>Addiction </a:t>
            </a:r>
            <a:r>
              <a:rPr lang="en-US" b="0" i="1" baseline="0" dirty="0" smtClean="0"/>
              <a:t>Counseling Competencies</a:t>
            </a:r>
            <a:r>
              <a:rPr lang="en-US" b="0" i="1" baseline="0" dirty="0"/>
              <a:t>: </a:t>
            </a:r>
            <a:r>
              <a:rPr lang="en-US" b="0" i="1" baseline="0" dirty="0" smtClean="0"/>
              <a:t>The Knowledge, Skills</a:t>
            </a:r>
            <a:r>
              <a:rPr lang="en-US" b="0" i="1" baseline="0" dirty="0"/>
              <a:t>, and </a:t>
            </a:r>
            <a:r>
              <a:rPr lang="en-US" b="0" i="1" baseline="0" dirty="0" smtClean="0"/>
              <a:t>Attitudes of Professional Practice</a:t>
            </a:r>
            <a:r>
              <a:rPr lang="en-US" b="0" i="1" baseline="0" dirty="0"/>
              <a:t>. </a:t>
            </a:r>
            <a:r>
              <a:rPr lang="en-US" b="0" baseline="0" dirty="0"/>
              <a:t>Technical Assistance Publication (TAP) Series 21 (HHS Publication No. [SMA] 15-4171). Rockville, MD: Center for Substance Abuse Treatment. </a:t>
            </a:r>
          </a:p>
        </p:txBody>
      </p:sp>
      <p:sp>
        <p:nvSpPr>
          <p:cNvPr id="4" name="Slide Number Placeholder 3"/>
          <p:cNvSpPr>
            <a:spLocks noGrp="1"/>
          </p:cNvSpPr>
          <p:nvPr>
            <p:ph type="sldNum" sz="quarter" idx="10"/>
          </p:nvPr>
        </p:nvSpPr>
        <p:spPr/>
        <p:txBody>
          <a:bodyPr/>
          <a:lstStyle/>
          <a:p>
            <a:fld id="{54ADE49C-AECB-4B8E-AB86-9FE486226B9C}" type="slidenum">
              <a:rPr lang="en-US" smtClean="0"/>
              <a:t>17</a:t>
            </a:fld>
            <a:endParaRPr lang="en-US"/>
          </a:p>
        </p:txBody>
      </p:sp>
    </p:spTree>
    <p:extLst>
      <p:ext uri="{BB962C8B-B14F-4D97-AF65-F5344CB8AC3E}">
        <p14:creationId xmlns:p14="http://schemas.microsoft.com/office/powerpoint/2010/main" val="71182247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D5E828-8D61-48D8-8A60-A14B0545B872}" type="slidenum">
              <a:rPr lang="en-US">
                <a:solidFill>
                  <a:prstClr val="black"/>
                </a:solidFill>
              </a:rPr>
              <a:pPr/>
              <a:t>170</a:t>
            </a:fld>
            <a:endParaRPr lang="en-US" dirty="0">
              <a:solidFill>
                <a:prstClr val="black"/>
              </a:solidFill>
            </a:endParaRPr>
          </a:p>
        </p:txBody>
      </p:sp>
      <p:sp>
        <p:nvSpPr>
          <p:cNvPr id="347138" name="Rectangle 2"/>
          <p:cNvSpPr>
            <a:spLocks noGrp="1" noRot="1" noChangeAspect="1" noChangeArrowheads="1" noTextEdit="1"/>
          </p:cNvSpPr>
          <p:nvPr>
            <p:ph type="sldImg"/>
          </p:nvPr>
        </p:nvSpPr>
        <p:spPr>
          <a:xfrm>
            <a:off x="1211263" y="709613"/>
            <a:ext cx="4835525" cy="3625850"/>
          </a:xfrm>
          <a:ln/>
        </p:spPr>
      </p:sp>
      <p:sp>
        <p:nvSpPr>
          <p:cNvPr id="347139"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https://www.drugabuse.gov/publications/drugfacts/hallucinogens</a:t>
            </a:r>
            <a:r>
              <a:rPr lang="en-US" dirty="0" smtClean="0"/>
              <a:t>,</a:t>
            </a:r>
            <a:r>
              <a:rPr lang="en-US" baseline="0" dirty="0" smtClean="0"/>
              <a:t> February 5, 2020.</a:t>
            </a:r>
          </a:p>
          <a:p>
            <a:pPr marL="0" indent="0">
              <a:buFont typeface="Arial" panose="020B0604020202020204" pitchFamily="34" charset="0"/>
              <a:buNone/>
            </a:pPr>
            <a:endParaRPr lang="en-US" b="1" i="0" baseline="0" dirty="0" smtClean="0"/>
          </a:p>
          <a:p>
            <a:pPr marL="0" indent="0">
              <a:buFont typeface="Arial" panose="020B0604020202020204" pitchFamily="34" charset="0"/>
              <a:buNone/>
            </a:pPr>
            <a:r>
              <a:rPr lang="en-US" b="1" i="0" baseline="0" dirty="0" smtClean="0"/>
              <a:t>IMAGE CREDITS</a:t>
            </a:r>
          </a:p>
          <a:p>
            <a:pPr marL="0" indent="0">
              <a:buFont typeface="Arial" panose="020B0604020202020204" pitchFamily="34" charset="0"/>
              <a:buNone/>
            </a:pPr>
            <a:r>
              <a:rPr lang="en-US" b="0" i="0" baseline="0" dirty="0" smtClean="0"/>
              <a:t>Purchased images.</a:t>
            </a:r>
            <a:endParaRPr lang="en-GB" b="0" i="0" dirty="0"/>
          </a:p>
        </p:txBody>
      </p:sp>
    </p:spTree>
    <p:extLst>
      <p:ext uri="{BB962C8B-B14F-4D97-AF65-F5344CB8AC3E}">
        <p14:creationId xmlns:p14="http://schemas.microsoft.com/office/powerpoint/2010/main" val="149024882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https://www.drugabuse.gov/publications/drugfacts/hallucinogens</a:t>
            </a:r>
            <a:r>
              <a:rPr lang="en-US" dirty="0" smtClean="0"/>
              <a:t>,</a:t>
            </a:r>
            <a:r>
              <a:rPr lang="en-US" baseline="0" dirty="0" smtClean="0"/>
              <a:t> February 5, 2020.</a:t>
            </a:r>
            <a:endParaRPr lang="en-GB" b="1" i="0" dirty="0"/>
          </a:p>
        </p:txBody>
      </p:sp>
      <p:sp>
        <p:nvSpPr>
          <p:cNvPr id="4" name="Slide Number Placeholder 3"/>
          <p:cNvSpPr>
            <a:spLocks noGrp="1"/>
          </p:cNvSpPr>
          <p:nvPr>
            <p:ph type="sldNum" sz="quarter" idx="10"/>
          </p:nvPr>
        </p:nvSpPr>
        <p:spPr/>
        <p:txBody>
          <a:bodyPr/>
          <a:lstStyle/>
          <a:p>
            <a:fld id="{54ADE49C-AECB-4B8E-AB86-9FE486226B9C}" type="slidenum">
              <a:rPr lang="en-US" smtClean="0"/>
              <a:t>171</a:t>
            </a:fld>
            <a:endParaRPr lang="en-US"/>
          </a:p>
        </p:txBody>
      </p:sp>
    </p:spTree>
    <p:extLst>
      <p:ext uri="{BB962C8B-B14F-4D97-AF65-F5344CB8AC3E}">
        <p14:creationId xmlns:p14="http://schemas.microsoft.com/office/powerpoint/2010/main" val="127141017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D5E828-8D61-48D8-8A60-A14B0545B872}" type="slidenum">
              <a:rPr lang="en-US">
                <a:solidFill>
                  <a:prstClr val="black"/>
                </a:solidFill>
              </a:rPr>
              <a:pPr/>
              <a:t>172</a:t>
            </a:fld>
            <a:endParaRPr lang="en-US" dirty="0">
              <a:solidFill>
                <a:prstClr val="black"/>
              </a:solidFill>
            </a:endParaRPr>
          </a:p>
        </p:txBody>
      </p:sp>
      <p:sp>
        <p:nvSpPr>
          <p:cNvPr id="347138" name="Rectangle 2"/>
          <p:cNvSpPr>
            <a:spLocks noGrp="1" noRot="1" noChangeAspect="1" noChangeArrowheads="1" noTextEdit="1"/>
          </p:cNvSpPr>
          <p:nvPr>
            <p:ph type="sldImg"/>
          </p:nvPr>
        </p:nvSpPr>
        <p:spPr>
          <a:xfrm>
            <a:off x="1211263" y="709613"/>
            <a:ext cx="4835525" cy="3625850"/>
          </a:xfrm>
          <a:ln/>
        </p:spPr>
      </p:sp>
      <p:sp>
        <p:nvSpPr>
          <p:cNvPr id="347139"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https://www.drugabuse.gov/publications/drugfacts/hallucinogens</a:t>
            </a:r>
            <a:r>
              <a:rPr lang="en-US" dirty="0" smtClean="0"/>
              <a:t>,</a:t>
            </a:r>
            <a:r>
              <a:rPr lang="en-US" baseline="0" dirty="0" smtClean="0"/>
              <a:t> February 5, 2020.</a:t>
            </a:r>
            <a:endParaRPr lang="en-GB" b="1" i="0" dirty="0"/>
          </a:p>
        </p:txBody>
      </p:sp>
    </p:spTree>
    <p:extLst>
      <p:ext uri="{BB962C8B-B14F-4D97-AF65-F5344CB8AC3E}">
        <p14:creationId xmlns:p14="http://schemas.microsoft.com/office/powerpoint/2010/main" val="393285059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https://www.drugabuse.gov/publications/drugfacts/hallucinogens</a:t>
            </a:r>
            <a:r>
              <a:rPr lang="en-US" dirty="0" smtClean="0"/>
              <a:t>,</a:t>
            </a:r>
            <a:r>
              <a:rPr lang="en-US" baseline="0" dirty="0" smtClean="0"/>
              <a:t> February 5, 2020.</a:t>
            </a:r>
            <a:endParaRPr lang="en-GB" b="1" i="0" dirty="0"/>
          </a:p>
        </p:txBody>
      </p:sp>
      <p:sp>
        <p:nvSpPr>
          <p:cNvPr id="4" name="Slide Number Placeholder 3"/>
          <p:cNvSpPr>
            <a:spLocks noGrp="1"/>
          </p:cNvSpPr>
          <p:nvPr>
            <p:ph type="sldNum" sz="quarter" idx="10"/>
          </p:nvPr>
        </p:nvSpPr>
        <p:spPr/>
        <p:txBody>
          <a:bodyPr/>
          <a:lstStyle/>
          <a:p>
            <a:fld id="{54ADE49C-AECB-4B8E-AB86-9FE486226B9C}" type="slidenum">
              <a:rPr lang="en-US" smtClean="0"/>
              <a:t>173</a:t>
            </a:fld>
            <a:endParaRPr lang="en-US"/>
          </a:p>
        </p:txBody>
      </p:sp>
    </p:spTree>
    <p:extLst>
      <p:ext uri="{BB962C8B-B14F-4D97-AF65-F5344CB8AC3E}">
        <p14:creationId xmlns:p14="http://schemas.microsoft.com/office/powerpoint/2010/main" val="174810698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https://www.drugabuse.gov/publications/drugfacts/hallucinogens</a:t>
            </a:r>
            <a:r>
              <a:rPr lang="en-US" dirty="0" smtClean="0"/>
              <a:t>,</a:t>
            </a:r>
            <a:r>
              <a:rPr lang="en-US" baseline="0" dirty="0" smtClean="0"/>
              <a:t> February 5, 2020.</a:t>
            </a:r>
            <a:endParaRPr lang="en-GB" b="1" i="0" dirty="0"/>
          </a:p>
        </p:txBody>
      </p:sp>
      <p:sp>
        <p:nvSpPr>
          <p:cNvPr id="4" name="Slide Number Placeholder 3"/>
          <p:cNvSpPr>
            <a:spLocks noGrp="1"/>
          </p:cNvSpPr>
          <p:nvPr>
            <p:ph type="sldNum" sz="quarter" idx="10"/>
          </p:nvPr>
        </p:nvSpPr>
        <p:spPr/>
        <p:txBody>
          <a:bodyPr/>
          <a:lstStyle/>
          <a:p>
            <a:fld id="{54ADE49C-AECB-4B8E-AB86-9FE486226B9C}" type="slidenum">
              <a:rPr lang="en-US" smtClean="0"/>
              <a:t>174</a:t>
            </a:fld>
            <a:endParaRPr lang="en-US"/>
          </a:p>
        </p:txBody>
      </p:sp>
    </p:spTree>
    <p:extLst>
      <p:ext uri="{BB962C8B-B14F-4D97-AF65-F5344CB8AC3E}">
        <p14:creationId xmlns:p14="http://schemas.microsoft.com/office/powerpoint/2010/main" val="149410190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https://www.drugabuse.gov/publications/drugfacts/hallucinogens</a:t>
            </a:r>
            <a:r>
              <a:rPr lang="en-US" dirty="0" smtClean="0"/>
              <a:t>,</a:t>
            </a:r>
            <a:r>
              <a:rPr lang="en-US" baseline="0" dirty="0" smtClean="0"/>
              <a:t> February 5, 2020.</a:t>
            </a:r>
            <a:endParaRPr lang="en-GB" b="1" i="0" dirty="0"/>
          </a:p>
        </p:txBody>
      </p:sp>
      <p:sp>
        <p:nvSpPr>
          <p:cNvPr id="4" name="Slide Number Placeholder 3"/>
          <p:cNvSpPr>
            <a:spLocks noGrp="1"/>
          </p:cNvSpPr>
          <p:nvPr>
            <p:ph type="sldNum" sz="quarter" idx="10"/>
          </p:nvPr>
        </p:nvSpPr>
        <p:spPr/>
        <p:txBody>
          <a:bodyPr/>
          <a:lstStyle/>
          <a:p>
            <a:fld id="{54ADE49C-AECB-4B8E-AB86-9FE486226B9C}" type="slidenum">
              <a:rPr lang="en-US" smtClean="0"/>
              <a:t>175</a:t>
            </a:fld>
            <a:endParaRPr lang="en-US"/>
          </a:p>
        </p:txBody>
      </p:sp>
    </p:spTree>
    <p:extLst>
      <p:ext uri="{BB962C8B-B14F-4D97-AF65-F5344CB8AC3E}">
        <p14:creationId xmlns:p14="http://schemas.microsoft.com/office/powerpoint/2010/main" val="234505834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https://www.drugabuse.gov/publications/drugfacts/inhalants</a:t>
            </a:r>
            <a:r>
              <a:rPr lang="en-US" dirty="0" smtClean="0"/>
              <a:t>,</a:t>
            </a:r>
            <a:r>
              <a:rPr lang="en-US" baseline="0" dirty="0" smtClean="0"/>
              <a:t> February 5, 2020.</a:t>
            </a:r>
            <a:endParaRPr lang="en-GB" b="1" i="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176</a:t>
            </a:fld>
            <a:endParaRPr lang="en-US"/>
          </a:p>
        </p:txBody>
      </p:sp>
    </p:spTree>
    <p:extLst>
      <p:ext uri="{BB962C8B-B14F-4D97-AF65-F5344CB8AC3E}">
        <p14:creationId xmlns:p14="http://schemas.microsoft.com/office/powerpoint/2010/main" val="23755449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a:t>
            </a:r>
            <a:r>
              <a:rPr lang="en-US" b="0" baseline="0" dirty="0" err="1" smtClean="0"/>
              <a:t>Recieved</a:t>
            </a:r>
            <a:r>
              <a:rPr lang="en-US" b="0" baseline="0" dirty="0" smtClean="0"/>
              <a:t> from </a:t>
            </a:r>
            <a:r>
              <a:rPr lang="en-US" dirty="0" smtClean="0">
                <a:hlinkClick r:id="rId3"/>
              </a:rPr>
              <a:t>https://www.drugabuse.gov/publications/drugfacts/inhalants</a:t>
            </a:r>
            <a:r>
              <a:rPr lang="en-US" dirty="0" smtClean="0"/>
              <a:t> ,</a:t>
            </a:r>
            <a:r>
              <a:rPr lang="en-US" baseline="0" dirty="0" smtClean="0"/>
              <a:t> February 5, 2020.</a:t>
            </a:r>
            <a:endParaRPr lang="en-GB" b="1" i="0"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177</a:t>
            </a:fld>
            <a:endParaRPr lang="en-US"/>
          </a:p>
        </p:txBody>
      </p:sp>
    </p:spTree>
    <p:extLst>
      <p:ext uri="{BB962C8B-B14F-4D97-AF65-F5344CB8AC3E}">
        <p14:creationId xmlns:p14="http://schemas.microsoft.com/office/powerpoint/2010/main" val="86151462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https://www.drugabuse.gov/publications/drugfacts/inhalants</a:t>
            </a:r>
            <a:r>
              <a:rPr lang="en-US" dirty="0" smtClean="0"/>
              <a:t>,</a:t>
            </a:r>
            <a:r>
              <a:rPr lang="en-US" baseline="0" dirty="0" smtClean="0"/>
              <a:t> February 5, 2020.</a:t>
            </a:r>
            <a:endParaRPr lang="en-GB" b="1" i="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178</a:t>
            </a:fld>
            <a:endParaRPr lang="en-US"/>
          </a:p>
        </p:txBody>
      </p:sp>
    </p:spTree>
    <p:extLst>
      <p:ext uri="{BB962C8B-B14F-4D97-AF65-F5344CB8AC3E}">
        <p14:creationId xmlns:p14="http://schemas.microsoft.com/office/powerpoint/2010/main" val="40298470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https://www.drugabuse.gov/publications/drugfacts/inhalants</a:t>
            </a:r>
            <a:r>
              <a:rPr lang="en-US" dirty="0" smtClean="0"/>
              <a:t>,</a:t>
            </a:r>
            <a:r>
              <a:rPr lang="en-US" baseline="0" dirty="0" smtClean="0"/>
              <a:t> February 5, 2020.</a:t>
            </a:r>
            <a:endParaRPr lang="en-GB" b="1" i="0" dirty="0" smtClean="0"/>
          </a:p>
          <a:p>
            <a:pPr marL="181240" indent="-181240" defTabSz="966612">
              <a:buFont typeface="Arial" panose="020B0604020202020204" pitchFamily="34" charset="0"/>
              <a:buChar char="•"/>
              <a:defRPr/>
            </a:pPr>
            <a:endParaRPr lang="en-US" b="0"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179</a:t>
            </a:fld>
            <a:endParaRPr lang="en-US"/>
          </a:p>
        </p:txBody>
      </p:sp>
    </p:spTree>
    <p:extLst>
      <p:ext uri="{BB962C8B-B14F-4D97-AF65-F5344CB8AC3E}">
        <p14:creationId xmlns:p14="http://schemas.microsoft.com/office/powerpoint/2010/main" val="1231042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181240" indent="-181240">
              <a:buFont typeface="Arial" panose="020B0604020202020204" pitchFamily="34" charset="0"/>
              <a:buChar char="•"/>
            </a:pPr>
            <a:r>
              <a:rPr lang="en-US" b="0" dirty="0" smtClean="0"/>
              <a:t>After</a:t>
            </a:r>
            <a:r>
              <a:rPr lang="en-US" b="0" baseline="0" dirty="0" smtClean="0"/>
              <a:t> reviewing this slide, project page 9 of TAP 21 on screen. Review one or more competencies from each of the four foundations. </a:t>
            </a:r>
            <a:endParaRPr lang="en-US" b="0" dirty="0" smtClean="0"/>
          </a:p>
          <a:p>
            <a:endParaRPr lang="en-US" b="1" dirty="0" smtClean="0"/>
          </a:p>
          <a:p>
            <a:r>
              <a:rPr lang="en-US" b="1" dirty="0" smtClean="0"/>
              <a:t>TRAINER NOTES</a:t>
            </a:r>
            <a:endParaRPr lang="en-US" b="1" baseline="0" dirty="0"/>
          </a:p>
          <a:p>
            <a:pPr marL="181240" indent="-181240">
              <a:buFont typeface="Arial" panose="020B0604020202020204" pitchFamily="34" charset="0"/>
              <a:buChar char="•"/>
            </a:pPr>
            <a:r>
              <a:rPr lang="en-US" baseline="0" dirty="0" smtClean="0"/>
              <a:t>The transdisciplinary foundations are comprised of the following four sets of competencies: understanding addiction, treatment knowledge, application to practice, and professional readiness. The 23 competencies identified within these four foundations should be considered as prerequisites to the remaining 100 competencies identified in the 8 practice dimensions. </a:t>
            </a:r>
          </a:p>
          <a:p>
            <a:pPr marL="181240" indent="-181240">
              <a:buFont typeface="Arial" panose="020B0604020202020204" pitchFamily="34" charset="0"/>
              <a:buChar char="•"/>
            </a:pPr>
            <a:endParaRPr lang="en-US" baseline="0" dirty="0"/>
          </a:p>
          <a:p>
            <a:r>
              <a:rPr lang="en-US" b="1" baseline="0" dirty="0"/>
              <a:t>REFERENCE</a:t>
            </a:r>
          </a:p>
          <a:p>
            <a:r>
              <a:rPr lang="en-US" b="0" baseline="0" dirty="0"/>
              <a:t>Center for Substance Abuse Treatment. (</a:t>
            </a:r>
            <a:r>
              <a:rPr lang="en-US" b="0" baseline="0" dirty="0" smtClean="0"/>
              <a:t>2006). </a:t>
            </a:r>
            <a:r>
              <a:rPr lang="en-US" b="0" i="1" baseline="0" dirty="0"/>
              <a:t>Addiction </a:t>
            </a:r>
            <a:r>
              <a:rPr lang="en-US" b="0" i="1" baseline="0" dirty="0" smtClean="0"/>
              <a:t>Counseling Competencies</a:t>
            </a:r>
            <a:r>
              <a:rPr lang="en-US" b="0" i="1" baseline="0" dirty="0"/>
              <a:t>: </a:t>
            </a:r>
            <a:r>
              <a:rPr lang="en-US" b="0" i="1" baseline="0" dirty="0" smtClean="0"/>
              <a:t>The Knowledge</a:t>
            </a:r>
            <a:r>
              <a:rPr lang="en-US" b="0" i="1" baseline="0" dirty="0"/>
              <a:t>, </a:t>
            </a:r>
            <a:r>
              <a:rPr lang="en-US" b="0" i="1" baseline="0" dirty="0" smtClean="0"/>
              <a:t>Skills</a:t>
            </a:r>
            <a:r>
              <a:rPr lang="en-US" b="0" i="1" baseline="0" dirty="0"/>
              <a:t>, and </a:t>
            </a:r>
            <a:r>
              <a:rPr lang="en-US" b="0" i="1" baseline="0" dirty="0" smtClean="0"/>
              <a:t>Attitudes of Professional Practice</a:t>
            </a:r>
            <a:r>
              <a:rPr lang="en-US" b="0" i="1" baseline="0" dirty="0"/>
              <a:t>. </a:t>
            </a:r>
            <a:r>
              <a:rPr lang="en-US" b="0" baseline="0" dirty="0"/>
              <a:t>Technical Assistance Publication (TAP) Series 21 (HHS Publication No. [SMA] 15-4171). Rockville, MD: Center for Substance Abuse Treatment. </a:t>
            </a:r>
          </a:p>
          <a:p>
            <a:pPr marL="181240" indent="-181240">
              <a:buFont typeface="Arial" panose="020B0604020202020204" pitchFamily="34" charset="0"/>
              <a:buChar char="•"/>
            </a:pPr>
            <a:endParaRPr lang="en-US" baseline="0" dirty="0"/>
          </a:p>
          <a:p>
            <a:pPr marL="181240" indent="-18124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18</a:t>
            </a:fld>
            <a:endParaRPr lang="en-US"/>
          </a:p>
        </p:txBody>
      </p:sp>
    </p:spTree>
    <p:extLst>
      <p:ext uri="{BB962C8B-B14F-4D97-AF65-F5344CB8AC3E}">
        <p14:creationId xmlns:p14="http://schemas.microsoft.com/office/powerpoint/2010/main" val="337467056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https://www.drugabuse.gov/publications/drugfacts/inhalants</a:t>
            </a:r>
            <a:r>
              <a:rPr lang="en-US" dirty="0" smtClean="0"/>
              <a:t>,</a:t>
            </a:r>
            <a:r>
              <a:rPr lang="en-US" baseline="0" dirty="0" smtClean="0"/>
              <a:t> February 5, 2020.</a:t>
            </a:r>
            <a:endParaRPr lang="en-GB" b="1" i="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180</a:t>
            </a:fld>
            <a:endParaRPr lang="en-US"/>
          </a:p>
        </p:txBody>
      </p:sp>
    </p:spTree>
    <p:extLst>
      <p:ext uri="{BB962C8B-B14F-4D97-AF65-F5344CB8AC3E}">
        <p14:creationId xmlns:p14="http://schemas.microsoft.com/office/powerpoint/2010/main" val="234813819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https://www.drugabuse.gov/publications/drugfacts/inhalants</a:t>
            </a:r>
            <a:r>
              <a:rPr lang="en-US" dirty="0" smtClean="0"/>
              <a:t>,</a:t>
            </a:r>
            <a:r>
              <a:rPr lang="en-US" baseline="0" dirty="0" smtClean="0"/>
              <a:t> February 5, 2020.</a:t>
            </a:r>
            <a:endParaRPr lang="en-GB" b="1" i="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181</a:t>
            </a:fld>
            <a:endParaRPr lang="en-US"/>
          </a:p>
        </p:txBody>
      </p:sp>
    </p:spTree>
    <p:extLst>
      <p:ext uri="{BB962C8B-B14F-4D97-AF65-F5344CB8AC3E}">
        <p14:creationId xmlns:p14="http://schemas.microsoft.com/office/powerpoint/2010/main" val="157722940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pPr defTabSz="966612">
              <a:defRPr/>
            </a:pPr>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r>
              <a:rPr lang="en-US" dirty="0" smtClean="0"/>
              <a:t>“</a:t>
            </a:r>
            <a:r>
              <a:rPr lang="en-US" dirty="0"/>
              <a:t>Sudden sniffing death” sniffing highly concentrated amounts of the chemicals in solvents or aerosol sprays can directly cause heart failure within </a:t>
            </a:r>
            <a:r>
              <a:rPr lang="en-US" dirty="0" smtClean="0"/>
              <a:t>minutes.</a:t>
            </a:r>
          </a:p>
          <a:p>
            <a:pPr marL="181240" indent="-181240">
              <a:buFont typeface="Arial" panose="020B0604020202020204" pitchFamily="34" charset="0"/>
              <a:buChar char="•"/>
            </a:pPr>
            <a:r>
              <a:rPr lang="en-US" dirty="0" smtClean="0"/>
              <a:t>High </a:t>
            </a:r>
            <a:r>
              <a:rPr lang="en-US" dirty="0"/>
              <a:t>concentrations of inhalants may also cause death from suffocation, especially when inhaled from a paper or plastic bag or in a closed area.</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https://www.drugabuse.gov/publications/drugfacts/inhalants</a:t>
            </a:r>
            <a:r>
              <a:rPr lang="en-US" dirty="0" smtClean="0"/>
              <a:t>,</a:t>
            </a:r>
            <a:r>
              <a:rPr lang="en-US" baseline="0" dirty="0" smtClean="0"/>
              <a:t> February 5, 2020.</a:t>
            </a:r>
            <a:endParaRPr lang="en-GB" b="1" i="0" dirty="0" smtClean="0"/>
          </a:p>
          <a:p>
            <a:endParaRPr lang="en-US" dirty="0"/>
          </a:p>
        </p:txBody>
      </p:sp>
      <p:sp>
        <p:nvSpPr>
          <p:cNvPr id="4" name="Slide Number Placeholder 3"/>
          <p:cNvSpPr>
            <a:spLocks noGrp="1"/>
          </p:cNvSpPr>
          <p:nvPr>
            <p:ph type="sldNum" sz="quarter" idx="10"/>
          </p:nvPr>
        </p:nvSpPr>
        <p:spPr/>
        <p:txBody>
          <a:bodyPr/>
          <a:lstStyle/>
          <a:p>
            <a:pPr>
              <a:defRPr/>
            </a:pPr>
            <a:fld id="{305650B7-028A-44E1-BFD1-D82F19C67309}" type="slidenum">
              <a:rPr lang="en-US" smtClean="0">
                <a:solidFill>
                  <a:prstClr val="black"/>
                </a:solidFill>
              </a:rPr>
              <a:pPr>
                <a:defRPr/>
              </a:pPr>
              <a:t>182</a:t>
            </a:fld>
            <a:endParaRPr lang="en-US" dirty="0">
              <a:solidFill>
                <a:prstClr val="black"/>
              </a:solidFill>
            </a:endParaRPr>
          </a:p>
        </p:txBody>
      </p:sp>
    </p:spTree>
    <p:extLst>
      <p:ext uri="{BB962C8B-B14F-4D97-AF65-F5344CB8AC3E}">
        <p14:creationId xmlns:p14="http://schemas.microsoft.com/office/powerpoint/2010/main" val="205986191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https://www.drugabuse.gov/publications/drugfacts/inhalants</a:t>
            </a:r>
            <a:r>
              <a:rPr lang="en-US" dirty="0" smtClean="0"/>
              <a:t>,</a:t>
            </a:r>
            <a:r>
              <a:rPr lang="en-US" baseline="0" dirty="0" smtClean="0"/>
              <a:t> February 5, 2020.</a:t>
            </a:r>
            <a:endParaRPr lang="en-GB" b="1" i="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183</a:t>
            </a:fld>
            <a:endParaRPr lang="en-US"/>
          </a:p>
        </p:txBody>
      </p:sp>
    </p:spTree>
    <p:extLst>
      <p:ext uri="{BB962C8B-B14F-4D97-AF65-F5344CB8AC3E}">
        <p14:creationId xmlns:p14="http://schemas.microsoft.com/office/powerpoint/2010/main" val="51560902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https://www.drugabuse.gov/publications/drugfacts/inhalants</a:t>
            </a:r>
            <a:r>
              <a:rPr lang="en-US" dirty="0" smtClean="0"/>
              <a:t>,</a:t>
            </a:r>
            <a:r>
              <a:rPr lang="en-US" baseline="0" dirty="0" smtClean="0"/>
              <a:t> February 5, 2020.</a:t>
            </a:r>
            <a:endParaRPr lang="en-GB" b="1" i="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184</a:t>
            </a:fld>
            <a:endParaRPr lang="en-US"/>
          </a:p>
        </p:txBody>
      </p:sp>
    </p:spTree>
    <p:extLst>
      <p:ext uri="{BB962C8B-B14F-4D97-AF65-F5344CB8AC3E}">
        <p14:creationId xmlns:p14="http://schemas.microsoft.com/office/powerpoint/2010/main" val="162017535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345" indent="-239345"/>
            <a:r>
              <a:rPr lang="en-GB" b="1" dirty="0" smtClean="0"/>
              <a:t>INSTRUCTIONS</a:t>
            </a:r>
            <a:endParaRPr lang="en-GB" b="0" dirty="0" smtClean="0"/>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indent="-181240">
              <a:buFont typeface="Arial" panose="020B0604020202020204" pitchFamily="34" charset="0"/>
              <a:buChar char="•"/>
            </a:pPr>
            <a:endParaRPr lang="en-US" dirty="0" smtClean="0"/>
          </a:p>
          <a:p>
            <a:pPr marL="0" indent="0">
              <a:buFont typeface="Arial" panose="020B0604020202020204" pitchFamily="34" charset="0"/>
              <a:buNone/>
            </a:pPr>
            <a:r>
              <a:rPr lang="en-US" b="1" dirty="0" smtClean="0"/>
              <a:t>REFERENCE</a:t>
            </a:r>
          </a:p>
          <a:p>
            <a:pPr marL="0" indent="0">
              <a:buFont typeface="Arial" panose="020B0604020202020204" pitchFamily="34" charset="0"/>
              <a:buNone/>
            </a:pPr>
            <a:r>
              <a:rPr lang="en-US" b="0" dirty="0" smtClean="0"/>
              <a:t>National</a:t>
            </a:r>
            <a:r>
              <a:rPr lang="en-US" b="0" baseline="0" dirty="0" smtClean="0"/>
              <a:t> Institute on Drug Abuse. (2018). </a:t>
            </a:r>
            <a:r>
              <a:rPr lang="en-US" b="0" i="1" baseline="0" dirty="0" smtClean="0"/>
              <a:t>Drug Facts: Hallucinogens</a:t>
            </a:r>
            <a:r>
              <a:rPr lang="en-US" b="0" baseline="0" dirty="0" smtClean="0"/>
              <a:t>. Retrieved from </a:t>
            </a:r>
            <a:r>
              <a:rPr lang="en-US" dirty="0" smtClean="0">
                <a:hlinkClick r:id="rId3"/>
              </a:rPr>
              <a:t>https://www.drugabuse.gov/publications/drugfacts/inhalants</a:t>
            </a:r>
            <a:r>
              <a:rPr lang="en-US" dirty="0" smtClean="0"/>
              <a:t>,</a:t>
            </a:r>
            <a:r>
              <a:rPr lang="en-US" baseline="0" dirty="0" smtClean="0"/>
              <a:t> February 5, 2020.</a:t>
            </a:r>
            <a:endParaRPr lang="en-GB" b="1" i="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185</a:t>
            </a:fld>
            <a:endParaRPr lang="en-US"/>
          </a:p>
        </p:txBody>
      </p:sp>
    </p:spTree>
    <p:extLst>
      <p:ext uri="{BB962C8B-B14F-4D97-AF65-F5344CB8AC3E}">
        <p14:creationId xmlns:p14="http://schemas.microsoft.com/office/powerpoint/2010/main" val="226913530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tx1"/>
                </a:solidFill>
              </a:rPr>
              <a:t>INSTRUCTIONS</a:t>
            </a:r>
          </a:p>
          <a:p>
            <a:pPr marL="181240" indent="-181240">
              <a:buFont typeface="Arial" panose="020B0604020202020204" pitchFamily="34" charset="0"/>
              <a:buChar char="•"/>
            </a:pPr>
            <a:r>
              <a:rPr lang="en-US" baseline="0" dirty="0" smtClean="0">
                <a:solidFill>
                  <a:schemeClr val="tx1"/>
                </a:solidFill>
              </a:rPr>
              <a:t>Ask participants if they have any final questions. </a:t>
            </a:r>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186</a:t>
            </a:fld>
            <a:endParaRPr lang="en-US" dirty="0"/>
          </a:p>
        </p:txBody>
      </p:sp>
    </p:spTree>
    <p:extLst>
      <p:ext uri="{BB962C8B-B14F-4D97-AF65-F5344CB8AC3E}">
        <p14:creationId xmlns:p14="http://schemas.microsoft.com/office/powerpoint/2010/main" val="398477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181240" indent="-181240">
              <a:buFont typeface="Arial" panose="020B0604020202020204" pitchFamily="34" charset="0"/>
              <a:buChar char="•"/>
            </a:pPr>
            <a:r>
              <a:rPr lang="en-US" b="0" dirty="0" smtClean="0"/>
              <a:t>After</a:t>
            </a:r>
            <a:r>
              <a:rPr lang="en-US" b="0" baseline="0" dirty="0" smtClean="0"/>
              <a:t> reviewing this slide, project page 39 of TAP 21 onto the screen. Review one or more competencies from each of the eight practice dimensions. </a:t>
            </a:r>
            <a:endParaRPr lang="en-US" b="1" dirty="0" smtClean="0"/>
          </a:p>
          <a:p>
            <a:endParaRPr lang="en-US" b="1" dirty="0" smtClean="0"/>
          </a:p>
          <a:p>
            <a:r>
              <a:rPr lang="en-US" b="1" dirty="0" smtClean="0"/>
              <a:t>TRAINER NOTES</a:t>
            </a:r>
            <a:endParaRPr lang="en-US" b="1" baseline="0" dirty="0"/>
          </a:p>
          <a:p>
            <a:pPr marL="181240" indent="-181240">
              <a:buFont typeface="Arial" panose="020B0604020202020204" pitchFamily="34" charset="0"/>
              <a:buChar char="•"/>
            </a:pPr>
            <a:r>
              <a:rPr lang="en-US" baseline="0" dirty="0" smtClean="0"/>
              <a:t>The eight practice dimensions include: clinical evaluation; treatment planning; referral; service coordination; counseling; client, family,  and community education; documentation; and professional and ethical responsibilities. Three of the eight practice dimensions (i.e., clinical evaluation, service coordination, and counseling) are subdivided into elements.  </a:t>
            </a:r>
          </a:p>
          <a:p>
            <a:pPr marL="181240" indent="-181240">
              <a:buFont typeface="Arial" panose="020B0604020202020204" pitchFamily="34" charset="0"/>
              <a:buChar char="•"/>
            </a:pPr>
            <a:r>
              <a:rPr lang="en-US" baseline="0" dirty="0" smtClean="0"/>
              <a:t>The CSAT asserts that knowledge effective performance in these competencies are necessary for counseling individuals in recovery from substance use disorders. </a:t>
            </a:r>
          </a:p>
          <a:p>
            <a:pPr marL="181240" indent="-181240">
              <a:buFont typeface="Arial" panose="020B0604020202020204" pitchFamily="34" charset="0"/>
              <a:buChar char="•"/>
            </a:pPr>
            <a:endParaRPr lang="en-US" baseline="0" dirty="0"/>
          </a:p>
          <a:p>
            <a:r>
              <a:rPr lang="en-US" b="1" baseline="0" dirty="0"/>
              <a:t>REFERENCE</a:t>
            </a:r>
          </a:p>
          <a:p>
            <a:r>
              <a:rPr lang="en-US" b="0" baseline="0" dirty="0"/>
              <a:t>Center for Substance Abuse Treatment. (</a:t>
            </a:r>
            <a:r>
              <a:rPr lang="en-US" b="0" baseline="0" dirty="0" smtClean="0"/>
              <a:t>2006). </a:t>
            </a:r>
            <a:r>
              <a:rPr lang="en-US" b="0" i="1" baseline="0" dirty="0"/>
              <a:t>Addiction </a:t>
            </a:r>
            <a:r>
              <a:rPr lang="en-US" b="0" i="1" baseline="0" dirty="0" smtClean="0"/>
              <a:t>Counseling Competencies</a:t>
            </a:r>
            <a:r>
              <a:rPr lang="en-US" b="0" i="1" baseline="0" dirty="0"/>
              <a:t>: </a:t>
            </a:r>
            <a:r>
              <a:rPr lang="en-US" b="0" i="1" baseline="0" dirty="0" smtClean="0"/>
              <a:t>The Knowledge</a:t>
            </a:r>
            <a:r>
              <a:rPr lang="en-US" b="0" i="1" baseline="0" dirty="0"/>
              <a:t>, </a:t>
            </a:r>
            <a:r>
              <a:rPr lang="en-US" b="0" i="1" baseline="0" dirty="0" smtClean="0"/>
              <a:t>Skills</a:t>
            </a:r>
            <a:r>
              <a:rPr lang="en-US" b="0" i="1" baseline="0" dirty="0"/>
              <a:t>, and </a:t>
            </a:r>
            <a:r>
              <a:rPr lang="en-US" b="0" i="1" baseline="0" dirty="0" smtClean="0"/>
              <a:t>Attitudes of Professional Practice</a:t>
            </a:r>
            <a:r>
              <a:rPr lang="en-US" b="0" i="1" baseline="0" dirty="0"/>
              <a:t>. </a:t>
            </a:r>
            <a:r>
              <a:rPr lang="en-US" b="0" baseline="0" dirty="0"/>
              <a:t>Technical Assistance Publication (TAP) Series 21 (HHS Publication No. [SMA] 15-4171). Rockville, MD: Center for Substance Abuse Treatment. </a:t>
            </a:r>
            <a:endParaRPr lang="en-US" baseline="0" dirty="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19</a:t>
            </a:fld>
            <a:endParaRPr lang="en-US"/>
          </a:p>
        </p:txBody>
      </p:sp>
    </p:spTree>
    <p:extLst>
      <p:ext uri="{BB962C8B-B14F-4D97-AF65-F5344CB8AC3E}">
        <p14:creationId xmlns:p14="http://schemas.microsoft.com/office/powerpoint/2010/main" val="54509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TRAINER NOTES</a:t>
            </a:r>
          </a:p>
          <a:p>
            <a:pPr marL="181240" indent="-181240" defTabSz="966612">
              <a:buFont typeface="Arial" panose="020B0604020202020204" pitchFamily="34" charset="0"/>
              <a:buChar char="•"/>
              <a:defRPr/>
            </a:pPr>
            <a:r>
              <a:rPr lang="en-US" dirty="0" smtClean="0"/>
              <a:t>This training was developed by Drs.</a:t>
            </a:r>
            <a:r>
              <a:rPr lang="en-US" baseline="0" dirty="0" smtClean="0"/>
              <a:t> </a:t>
            </a:r>
            <a:r>
              <a:rPr lang="en-US" kern="1200" dirty="0" smtClean="0"/>
              <a:t>Thomas Freese and</a:t>
            </a:r>
            <a:r>
              <a:rPr lang="en-US" kern="1200" baseline="0" dirty="0" smtClean="0"/>
              <a:t> Christopher Rocchio from the </a:t>
            </a:r>
            <a:r>
              <a:rPr lang="en-US" dirty="0" smtClean="0"/>
              <a:t>University of California Los Angeles, Integrated Substance Abuse Programs (UCLA ISAP) and</a:t>
            </a:r>
            <a:r>
              <a:rPr lang="en-US" baseline="0" dirty="0" smtClean="0"/>
              <a:t> with Alex </a:t>
            </a:r>
            <a:r>
              <a:rPr lang="en-US" kern="1200" dirty="0" smtClean="0"/>
              <a:t>Ngiraingas, an</a:t>
            </a:r>
            <a:r>
              <a:rPr lang="en-US" kern="1200" baseline="0" dirty="0" smtClean="0"/>
              <a:t> addictions counselor and educator from the Republic of Palau. We would like to acknowledge and thank the </a:t>
            </a:r>
            <a:r>
              <a:rPr lang="en-US" dirty="0" smtClean="0"/>
              <a:t>Pacific Behavioral Health Collaborating Council (PBHCC)</a:t>
            </a:r>
            <a:r>
              <a:rPr lang="en-US" baseline="0" dirty="0" smtClean="0"/>
              <a:t> for their commitment to train individuals across the Pacific to effectively prevent, treat, and support individuals in their own recovery from substance use disorders, and for their financial support for the development and delivery of this curriculum. Additional resource provided by SAMHSA, grant number UR1TI080211.</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a:t>
            </a:fld>
            <a:endParaRPr lang="en-US"/>
          </a:p>
        </p:txBody>
      </p:sp>
    </p:spTree>
    <p:extLst>
      <p:ext uri="{BB962C8B-B14F-4D97-AF65-F5344CB8AC3E}">
        <p14:creationId xmlns:p14="http://schemas.microsoft.com/office/powerpoint/2010/main" val="3998058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r>
              <a:rPr lang="en-US" b="1" baseline="0" dirty="0" smtClean="0"/>
              <a:t> </a:t>
            </a:r>
          </a:p>
          <a:p>
            <a:pPr marL="181240" indent="-181240">
              <a:buFont typeface="Arial" panose="020B0604020202020204" pitchFamily="34" charset="0"/>
              <a:buChar char="•"/>
            </a:pPr>
            <a:r>
              <a:rPr lang="en-US" b="1" baseline="0" dirty="0" smtClean="0"/>
              <a:t>[ASK PARTICIPANTS] </a:t>
            </a:r>
            <a:r>
              <a:rPr lang="en-US" b="0" baseline="0" dirty="0" smtClean="0"/>
              <a:t>What questions do you have about the IC&amp;RC 12 core functions and 4 performance domains or the TAP 21 addiction counselor competencies?</a:t>
            </a:r>
          </a:p>
          <a:p>
            <a:endParaRPr lang="en-US" b="0" baseline="0" dirty="0" smtClean="0"/>
          </a:p>
          <a:p>
            <a:endParaRPr lang="en-US" baseline="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20</a:t>
            </a:fld>
            <a:endParaRPr lang="en-US"/>
          </a:p>
        </p:txBody>
      </p:sp>
    </p:spTree>
    <p:extLst>
      <p:ext uri="{BB962C8B-B14F-4D97-AF65-F5344CB8AC3E}">
        <p14:creationId xmlns:p14="http://schemas.microsoft.com/office/powerpoint/2010/main" val="3087927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dirty="0" smtClean="0"/>
              <a:t>All</a:t>
            </a:r>
            <a:r>
              <a:rPr lang="en-US" baseline="0" dirty="0" smtClean="0"/>
              <a:t> treatment providers, as highlighted in TAP 21 “must have a basic understanding of addiction that includes knowledge of current models and theories, appreciation of the multiple contexts within which substance use occurs, and awareness of the effects of psychoactive drug use” (CSAT, 2006, p.5). </a:t>
            </a:r>
          </a:p>
          <a:p>
            <a:pPr marL="181240" indent="-181240">
              <a:buFont typeface="Arial" panose="020B0604020202020204" pitchFamily="34" charset="0"/>
              <a:buChar char="•"/>
            </a:pPr>
            <a:r>
              <a:rPr lang="en-US" baseline="0" dirty="0" smtClean="0"/>
              <a:t>We would like to establish and clarify terms that will be used throughout this training. </a:t>
            </a:r>
          </a:p>
          <a:p>
            <a:pPr marL="181240" indent="-181240">
              <a:buFont typeface="Arial" panose="020B0604020202020204" pitchFamily="34" charset="0"/>
              <a:buChar char="•"/>
            </a:pPr>
            <a:r>
              <a:rPr lang="en-US" b="1" baseline="0" dirty="0" smtClean="0"/>
              <a:t>[READ BULLETED LIST ON SLIDE]</a:t>
            </a:r>
          </a:p>
          <a:p>
            <a:pPr marL="181240" indent="-181240">
              <a:buFont typeface="Arial" panose="020B0604020202020204" pitchFamily="34" charset="0"/>
              <a:buChar char="•"/>
            </a:pPr>
            <a:r>
              <a:rPr lang="en-US" b="1" baseline="0" dirty="0" smtClean="0"/>
              <a:t>[ASK PARTICIPANTS]: </a:t>
            </a:r>
            <a:r>
              <a:rPr lang="en-US" baseline="0" dirty="0" smtClean="0"/>
              <a:t>What thoughts or comments do you have regarding these 2 definitions? </a:t>
            </a:r>
          </a:p>
          <a:p>
            <a:endParaRPr lang="en-US" baseline="0" dirty="0" smtClean="0"/>
          </a:p>
          <a:p>
            <a:r>
              <a:rPr lang="en-US" b="1" baseline="0" dirty="0" smtClean="0"/>
              <a:t>REFERENCE</a:t>
            </a:r>
          </a:p>
          <a:p>
            <a:r>
              <a:rPr lang="en-US" b="0" baseline="0" dirty="0" smtClean="0"/>
              <a:t>Center for Substance Abuse Treatment. (2006). </a:t>
            </a:r>
            <a:r>
              <a:rPr lang="en-US" b="0" i="1" baseline="0" dirty="0" smtClean="0"/>
              <a:t>Addiction Counseling Competencies: The Knowledge, Skills, and Attitudes of Professional Practice. </a:t>
            </a:r>
            <a:r>
              <a:rPr lang="en-US" b="0" baseline="0" dirty="0" smtClean="0"/>
              <a:t>Technical Assistance Publication (TAP) Series 21 (HHS Publication No. [SMA] 15-4171). Rockville, MD: Center for Substance Abuse Treatment. </a:t>
            </a:r>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21</a:t>
            </a:fld>
            <a:endParaRPr lang="en-US"/>
          </a:p>
        </p:txBody>
      </p:sp>
    </p:spTree>
    <p:extLst>
      <p:ext uri="{BB962C8B-B14F-4D97-AF65-F5344CB8AC3E}">
        <p14:creationId xmlns:p14="http://schemas.microsoft.com/office/powerpoint/2010/main" val="2853563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dirty="0" smtClean="0"/>
              <a:t>In the late 1990s Dr. Alan </a:t>
            </a:r>
            <a:r>
              <a:rPr lang="en-US" dirty="0" err="1" smtClean="0"/>
              <a:t>Leschner</a:t>
            </a:r>
            <a:r>
              <a:rPr lang="en-US" dirty="0" smtClean="0"/>
              <a:t>,</a:t>
            </a:r>
            <a:r>
              <a:rPr lang="en-US" baseline="0" dirty="0" smtClean="0"/>
              <a:t> former Director of the National Institute on Drug Abuse (NIDA), did a review of the research of substance related conditions and began an education campaign about substance use disorders, demonstrating that, based on the best science, substance use disorders were best characterized as a brain disease. In this articles he demonstrated that like other chronic diseases (e.g., diabetes, hypertension), this </a:t>
            </a:r>
            <a:r>
              <a:rPr lang="en-US" baseline="0" dirty="0" err="1" smtClean="0"/>
              <a:t>chornic</a:t>
            </a:r>
            <a:r>
              <a:rPr lang="en-US" baseline="0" dirty="0" smtClean="0"/>
              <a:t> brain diseases needed ongoing care and support.</a:t>
            </a:r>
          </a:p>
          <a:p>
            <a:pPr marL="181240" indent="-181240">
              <a:buFont typeface="Arial" panose="020B0604020202020204" pitchFamily="34" charset="0"/>
              <a:buChar char="•"/>
            </a:pPr>
            <a:r>
              <a:rPr lang="en-US" b="1" baseline="0" dirty="0" smtClean="0"/>
              <a:t>[ADVANCE ANIMATION] </a:t>
            </a:r>
            <a:r>
              <a:rPr lang="en-US" b="0" baseline="0" dirty="0" smtClean="0"/>
              <a:t>Read quote from Alan </a:t>
            </a:r>
            <a:r>
              <a:rPr lang="en-US" b="0" baseline="0" dirty="0" err="1" smtClean="0"/>
              <a:t>Leschner</a:t>
            </a:r>
            <a:r>
              <a:rPr lang="en-US" b="0" baseline="0" dirty="0" smtClean="0"/>
              <a:t>.</a:t>
            </a:r>
            <a:endParaRPr lang="en-US" b="1" baseline="0" dirty="0" smtClean="0"/>
          </a:p>
          <a:p>
            <a:pPr marL="181240" indent="-181240">
              <a:buFont typeface="Arial" panose="020B0604020202020204" pitchFamily="34" charset="0"/>
              <a:buChar char="•"/>
            </a:pPr>
            <a:r>
              <a:rPr lang="en-US" b="1" baseline="0" dirty="0" smtClean="0"/>
              <a:t>[ASK PARTICIPANTS]: </a:t>
            </a:r>
            <a:r>
              <a:rPr lang="en-US" baseline="0" dirty="0" smtClean="0"/>
              <a:t>What thoughts or comments do you have regarding these 2 definitions? </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22</a:t>
            </a:fld>
            <a:endParaRPr lang="en-US"/>
          </a:p>
        </p:txBody>
      </p:sp>
    </p:spTree>
    <p:extLst>
      <p:ext uri="{BB962C8B-B14F-4D97-AF65-F5344CB8AC3E}">
        <p14:creationId xmlns:p14="http://schemas.microsoft.com/office/powerpoint/2010/main" val="403333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indent="-181240">
              <a:buFont typeface="Arial" panose="020B0604020202020204" pitchFamily="34" charset="0"/>
              <a:buChar char="•"/>
            </a:pPr>
            <a:r>
              <a:rPr lang="en-US" dirty="0" smtClean="0"/>
              <a:t>The conceptualization</a:t>
            </a:r>
            <a:r>
              <a:rPr lang="en-US" baseline="0" dirty="0" smtClean="0"/>
              <a:t> of substance use disorders as a chronic brain disease is controversial.</a:t>
            </a:r>
          </a:p>
          <a:p>
            <a:pPr marL="181240" indent="-181240">
              <a:buFont typeface="Arial" panose="020B0604020202020204" pitchFamily="34" charset="0"/>
              <a:buChar char="•"/>
            </a:pPr>
            <a:r>
              <a:rPr lang="en-US" b="1" baseline="0" dirty="0" smtClean="0"/>
              <a:t>[SUMMARIZE/READ BULLETED LIST ON SLIDE]</a:t>
            </a:r>
          </a:p>
          <a:p>
            <a:pPr marL="181240" indent="-181240">
              <a:buFont typeface="Arial" panose="020B0604020202020204" pitchFamily="34" charset="0"/>
              <a:buChar char="•"/>
            </a:pPr>
            <a:r>
              <a:rPr lang="en-US" b="1" baseline="0" dirty="0" smtClean="0"/>
              <a:t>[ASK PARTICIPANTS]: </a:t>
            </a:r>
            <a:r>
              <a:rPr lang="en-US" baseline="0" dirty="0" smtClean="0"/>
              <a:t>What thoughts or comments do you have regarding this “brain disease” concept? </a:t>
            </a:r>
          </a:p>
          <a:p>
            <a:endParaRPr lang="en-US" baseline="0" dirty="0" smtClean="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23</a:t>
            </a:fld>
            <a:endParaRPr lang="en-US"/>
          </a:p>
        </p:txBody>
      </p:sp>
    </p:spTree>
    <p:extLst>
      <p:ext uri="{BB962C8B-B14F-4D97-AF65-F5344CB8AC3E}">
        <p14:creationId xmlns:p14="http://schemas.microsoft.com/office/powerpoint/2010/main" val="2563181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xfrm>
            <a:off x="1257300" y="720725"/>
            <a:ext cx="4800600" cy="3600450"/>
          </a:xfrm>
          <a:ln/>
        </p:spPr>
      </p:sp>
      <p:sp>
        <p:nvSpPr>
          <p:cNvPr id="227331" name="Notes Placeholder 2"/>
          <p:cNvSpPr>
            <a:spLocks noGrp="1"/>
          </p:cNvSpPr>
          <p:nvPr>
            <p:ph type="body" idx="1"/>
          </p:nvPr>
        </p:nvSpPr>
        <p:spPr>
          <a:noFill/>
        </p:spPr>
        <p:txBody>
          <a:bodyPr/>
          <a:lstStyle/>
          <a:p>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[ASK PARTICIPANTS]: </a:t>
            </a:r>
            <a:r>
              <a:rPr lang="en-US" dirty="0" smtClean="0">
                <a:solidFill>
                  <a:srgbClr val="FFFF00"/>
                </a:solidFill>
              </a:rPr>
              <a:t>Why do people take drugs?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smtClean="0">
              <a:solidFill>
                <a:srgbClr val="FFFF00"/>
              </a:solidFill>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solidFill>
                  <a:srgbClr val="FFFF00"/>
                </a:solidFill>
              </a:rPr>
              <a:t>[CLICK TO ADVANCE ANIMATION]</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smtClean="0"/>
          </a:p>
          <a:p>
            <a:pPr marL="181240" indent="-181240">
              <a:buFont typeface="Arial" panose="020B0604020202020204" pitchFamily="34" charset="0"/>
              <a:buChar char="•"/>
            </a:pPr>
            <a:r>
              <a:rPr lang="en-US" b="1" baseline="0" dirty="0" smtClean="0"/>
              <a:t>[READ BULLETED LIST UNDER “To Feel Good.”]</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smtClean="0">
              <a:solidFill>
                <a:srgbClr val="FFFF00"/>
              </a:solidFill>
            </a:endParaRP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solidFill>
                  <a:srgbClr val="FFFF00"/>
                </a:solidFill>
              </a:rPr>
              <a:t>[CLICK TO ADVANCE ANIMATION]</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smtClean="0"/>
          </a:p>
          <a:p>
            <a:pPr marL="181240" indent="-181240">
              <a:buFont typeface="Arial" panose="020B0604020202020204" pitchFamily="34" charset="0"/>
              <a:buChar char="•"/>
            </a:pPr>
            <a:r>
              <a:rPr lang="en-US" b="1" baseline="0" dirty="0" smtClean="0"/>
              <a:t>[READ BULLETED LIST UNDER “To Feel Better.”]</a:t>
            </a:r>
          </a:p>
          <a:p>
            <a:pPr marL="181240" indent="-181240">
              <a:buFont typeface="Arial" panose="020B0604020202020204" pitchFamily="34" charset="0"/>
              <a:buChar char="•"/>
            </a:pPr>
            <a:endParaRPr lang="en-US" b="1" baseline="0" dirty="0" smtClean="0"/>
          </a:p>
          <a:p>
            <a:pPr marL="0" indent="0">
              <a:buFont typeface="Arial" panose="020B0604020202020204" pitchFamily="34" charset="0"/>
              <a:buNone/>
            </a:pPr>
            <a:r>
              <a:rPr lang="en-US" b="1" baseline="0" dirty="0" smtClean="0"/>
              <a:t>IMAGE CREDIT</a:t>
            </a:r>
          </a:p>
          <a:p>
            <a:pPr marL="0" indent="0">
              <a:buFont typeface="Arial" panose="020B0604020202020204" pitchFamily="34" charset="0"/>
              <a:buNone/>
            </a:pPr>
            <a:r>
              <a:rPr lang="en-US" b="0" baseline="0" dirty="0" smtClean="0"/>
              <a:t>Purchased image.</a:t>
            </a:r>
          </a:p>
        </p:txBody>
      </p:sp>
      <p:sp>
        <p:nvSpPr>
          <p:cNvPr id="221188" name="Slide Number Placeholder 3"/>
          <p:cNvSpPr>
            <a:spLocks noGrp="1"/>
          </p:cNvSpPr>
          <p:nvPr>
            <p:ph type="sldNum" sz="quarter" idx="5"/>
          </p:nvPr>
        </p:nvSpPr>
        <p:spPr/>
        <p:txBody>
          <a:bodyPr/>
          <a:lstStyle>
            <a:lvl1pPr algn="ctr" defTabSz="966651" eaLnBrk="0" hangingPunct="0">
              <a:defRPr>
                <a:solidFill>
                  <a:schemeClr val="tx1"/>
                </a:solidFill>
                <a:latin typeface="Tahoma" pitchFamily="34" charset="0"/>
              </a:defRPr>
            </a:lvl1pPr>
            <a:lvl2pPr marL="770686" indent="-296417" algn="ctr" defTabSz="966651" eaLnBrk="0" hangingPunct="0">
              <a:defRPr>
                <a:solidFill>
                  <a:schemeClr val="tx1"/>
                </a:solidFill>
                <a:latin typeface="Tahoma" pitchFamily="34" charset="0"/>
              </a:defRPr>
            </a:lvl2pPr>
            <a:lvl3pPr marL="1185671" indent="-237134" algn="ctr" defTabSz="966651" eaLnBrk="0" hangingPunct="0">
              <a:defRPr>
                <a:solidFill>
                  <a:schemeClr val="tx1"/>
                </a:solidFill>
                <a:latin typeface="Tahoma" pitchFamily="34" charset="0"/>
              </a:defRPr>
            </a:lvl3pPr>
            <a:lvl4pPr marL="1659939" indent="-237134" algn="ctr" defTabSz="966651" eaLnBrk="0" hangingPunct="0">
              <a:defRPr>
                <a:solidFill>
                  <a:schemeClr val="tx1"/>
                </a:solidFill>
                <a:latin typeface="Tahoma" pitchFamily="34" charset="0"/>
              </a:defRPr>
            </a:lvl4pPr>
            <a:lvl5pPr marL="2134208" indent="-237134" algn="ctr" defTabSz="966651" eaLnBrk="0" hangingPunct="0">
              <a:defRPr>
                <a:solidFill>
                  <a:schemeClr val="tx1"/>
                </a:solidFill>
                <a:latin typeface="Tahoma" pitchFamily="34" charset="0"/>
              </a:defRPr>
            </a:lvl5pPr>
            <a:lvl6pPr marL="2608476" indent="-237134" algn="ctr" defTabSz="966651" eaLnBrk="0" fontAlgn="base" hangingPunct="0">
              <a:spcBef>
                <a:spcPct val="0"/>
              </a:spcBef>
              <a:spcAft>
                <a:spcPct val="0"/>
              </a:spcAft>
              <a:defRPr>
                <a:solidFill>
                  <a:schemeClr val="tx1"/>
                </a:solidFill>
                <a:latin typeface="Tahoma" pitchFamily="34" charset="0"/>
              </a:defRPr>
            </a:lvl6pPr>
            <a:lvl7pPr marL="3082744" indent="-237134" algn="ctr" defTabSz="966651" eaLnBrk="0" fontAlgn="base" hangingPunct="0">
              <a:spcBef>
                <a:spcPct val="0"/>
              </a:spcBef>
              <a:spcAft>
                <a:spcPct val="0"/>
              </a:spcAft>
              <a:defRPr>
                <a:solidFill>
                  <a:schemeClr val="tx1"/>
                </a:solidFill>
                <a:latin typeface="Tahoma" pitchFamily="34" charset="0"/>
              </a:defRPr>
            </a:lvl7pPr>
            <a:lvl8pPr marL="3557013" indent="-237134" algn="ctr" defTabSz="966651" eaLnBrk="0" fontAlgn="base" hangingPunct="0">
              <a:spcBef>
                <a:spcPct val="0"/>
              </a:spcBef>
              <a:spcAft>
                <a:spcPct val="0"/>
              </a:spcAft>
              <a:defRPr>
                <a:solidFill>
                  <a:schemeClr val="tx1"/>
                </a:solidFill>
                <a:latin typeface="Tahoma" pitchFamily="34" charset="0"/>
              </a:defRPr>
            </a:lvl8pPr>
            <a:lvl9pPr marL="4031280" indent="-237134" algn="ctr" defTabSz="966651" eaLnBrk="0" fontAlgn="base" hangingPunct="0">
              <a:spcBef>
                <a:spcPct val="0"/>
              </a:spcBef>
              <a:spcAft>
                <a:spcPct val="0"/>
              </a:spcAft>
              <a:defRPr>
                <a:solidFill>
                  <a:schemeClr val="tx1"/>
                </a:solidFill>
                <a:latin typeface="Tahoma" pitchFamily="34" charset="0"/>
              </a:defRPr>
            </a:lvl9pPr>
          </a:lstStyle>
          <a:p>
            <a:pPr algn="r" eaLnBrk="1" hangingPunct="1">
              <a:defRPr/>
            </a:pPr>
            <a:fld id="{BC9D9CEC-CE24-49DA-8383-BA7DF453F03E}" type="slidenum">
              <a:rPr lang="en-US" smtClean="0">
                <a:solidFill>
                  <a:prstClr val="black"/>
                </a:solidFill>
                <a:latin typeface="Arial" pitchFamily="34" charset="0"/>
              </a:rPr>
              <a:pPr algn="r" eaLnBrk="1" hangingPunct="1">
                <a:defRPr/>
              </a:pPr>
              <a:t>24</a:t>
            </a:fld>
            <a:endParaRPr lang="en-US">
              <a:solidFill>
                <a:prstClr val="black"/>
              </a:solidFill>
              <a:latin typeface="Arial" pitchFamily="34" charset="0"/>
            </a:endParaRPr>
          </a:p>
        </p:txBody>
      </p:sp>
    </p:spTree>
    <p:extLst>
      <p:ext uri="{BB962C8B-B14F-4D97-AF65-F5344CB8AC3E}">
        <p14:creationId xmlns:p14="http://schemas.microsoft.com/office/powerpoint/2010/main" val="440755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indent="-181240">
              <a:buFont typeface="Arial" panose="020B0604020202020204" pitchFamily="34" charset="0"/>
              <a:buChar char="•"/>
            </a:pPr>
            <a:r>
              <a:rPr lang="en-US" b="1" baseline="0" dirty="0" smtClean="0"/>
              <a:t>[</a:t>
            </a:r>
            <a:r>
              <a:rPr lang="en-US" b="1" baseline="0" smtClean="0"/>
              <a:t>READ SLIDE]</a:t>
            </a:r>
            <a:endParaRPr lang="en-US" b="1" baseline="0" dirty="0" smtClean="0"/>
          </a:p>
          <a:p>
            <a:pPr marL="181240" indent="-18124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25</a:t>
            </a:fld>
            <a:endParaRPr lang="en-US"/>
          </a:p>
        </p:txBody>
      </p:sp>
    </p:spTree>
    <p:extLst>
      <p:ext uri="{BB962C8B-B14F-4D97-AF65-F5344CB8AC3E}">
        <p14:creationId xmlns:p14="http://schemas.microsoft.com/office/powerpoint/2010/main" val="3974738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35">
              <a:defRPr>
                <a:solidFill>
                  <a:schemeClr val="tx1"/>
                </a:solidFill>
                <a:latin typeface="Helvetica" pitchFamily="34" charset="0"/>
                <a:ea typeface="MS PGothic" pitchFamily="34" charset="-128"/>
              </a:defRPr>
            </a:lvl1pPr>
            <a:lvl2pPr marL="770593" indent="-296381" defTabSz="966535">
              <a:defRPr>
                <a:solidFill>
                  <a:schemeClr val="tx1"/>
                </a:solidFill>
                <a:latin typeface="Helvetica" pitchFamily="34" charset="0"/>
                <a:ea typeface="MS PGothic" pitchFamily="34" charset="-128"/>
              </a:defRPr>
            </a:lvl2pPr>
            <a:lvl3pPr marL="1185528" indent="-237105" defTabSz="966535">
              <a:defRPr>
                <a:solidFill>
                  <a:schemeClr val="tx1"/>
                </a:solidFill>
                <a:latin typeface="Helvetica" pitchFamily="34" charset="0"/>
                <a:ea typeface="MS PGothic" pitchFamily="34" charset="-128"/>
              </a:defRPr>
            </a:lvl3pPr>
            <a:lvl4pPr marL="1659739" indent="-237105" defTabSz="966535">
              <a:defRPr>
                <a:solidFill>
                  <a:schemeClr val="tx1"/>
                </a:solidFill>
                <a:latin typeface="Helvetica" pitchFamily="34" charset="0"/>
                <a:ea typeface="MS PGothic" pitchFamily="34" charset="-128"/>
              </a:defRPr>
            </a:lvl4pPr>
            <a:lvl5pPr marL="2133951" indent="-237105" defTabSz="966535">
              <a:defRPr>
                <a:solidFill>
                  <a:schemeClr val="tx1"/>
                </a:solidFill>
                <a:latin typeface="Helvetica" pitchFamily="34" charset="0"/>
                <a:ea typeface="MS PGothic" pitchFamily="34" charset="-128"/>
              </a:defRPr>
            </a:lvl5pPr>
            <a:lvl6pPr marL="2608163" indent="-237105" defTabSz="966535" eaLnBrk="0" fontAlgn="base" hangingPunct="0">
              <a:spcBef>
                <a:spcPct val="0"/>
              </a:spcBef>
              <a:spcAft>
                <a:spcPct val="0"/>
              </a:spcAft>
              <a:defRPr>
                <a:solidFill>
                  <a:schemeClr val="tx1"/>
                </a:solidFill>
                <a:latin typeface="Helvetica" pitchFamily="34" charset="0"/>
                <a:ea typeface="MS PGothic" pitchFamily="34" charset="-128"/>
              </a:defRPr>
            </a:lvl6pPr>
            <a:lvl7pPr marL="3082374" indent="-237105" defTabSz="966535" eaLnBrk="0" fontAlgn="base" hangingPunct="0">
              <a:spcBef>
                <a:spcPct val="0"/>
              </a:spcBef>
              <a:spcAft>
                <a:spcPct val="0"/>
              </a:spcAft>
              <a:defRPr>
                <a:solidFill>
                  <a:schemeClr val="tx1"/>
                </a:solidFill>
                <a:latin typeface="Helvetica" pitchFamily="34" charset="0"/>
                <a:ea typeface="MS PGothic" pitchFamily="34" charset="-128"/>
              </a:defRPr>
            </a:lvl7pPr>
            <a:lvl8pPr marL="3556585" indent="-237105" defTabSz="966535" eaLnBrk="0" fontAlgn="base" hangingPunct="0">
              <a:spcBef>
                <a:spcPct val="0"/>
              </a:spcBef>
              <a:spcAft>
                <a:spcPct val="0"/>
              </a:spcAft>
              <a:defRPr>
                <a:solidFill>
                  <a:schemeClr val="tx1"/>
                </a:solidFill>
                <a:latin typeface="Helvetica" pitchFamily="34" charset="0"/>
                <a:ea typeface="MS PGothic" pitchFamily="34" charset="-128"/>
              </a:defRPr>
            </a:lvl8pPr>
            <a:lvl9pPr marL="4030796" indent="-237105" defTabSz="966535"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36EDEAD4-E68A-4CC2-BD7B-273A07B8E5A1}" type="slidenum">
              <a:rPr lang="en-US" altLang="en-US" smtClean="0">
                <a:solidFill>
                  <a:prstClr val="black"/>
                </a:solidFill>
              </a:rPr>
              <a:pPr>
                <a:defRPr/>
              </a:pPr>
              <a:t>26</a:t>
            </a:fld>
            <a:endParaRPr lang="en-US" altLang="en-US" dirty="0">
              <a:solidFill>
                <a:prstClr val="black"/>
              </a:solidFill>
            </a:endParaRPr>
          </a:p>
        </p:txBody>
      </p:sp>
      <p:sp>
        <p:nvSpPr>
          <p:cNvPr id="84995" name="Rectangle 2"/>
          <p:cNvSpPr>
            <a:spLocks noGrp="1" noRot="1" noChangeAspect="1" noChangeArrowheads="1" noTextEdit="1"/>
          </p:cNvSpPr>
          <p:nvPr>
            <p:ph type="sldImg"/>
          </p:nvPr>
        </p:nvSpPr>
        <p:spPr>
          <a:xfrm>
            <a:off x="1257300" y="720725"/>
            <a:ext cx="4800600" cy="3600450"/>
          </a:xfrm>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smtClean="0">
                <a:latin typeface="+mn-lt"/>
                <a:cs typeface="Helvetica" panose="020B0604020202020204" pitchFamily="34" charset="0"/>
              </a:rPr>
              <a:t>TRAINER NOTES</a:t>
            </a:r>
          </a:p>
          <a:p>
            <a:pPr marL="181240" indent="-181240">
              <a:buFont typeface="Arial" panose="020B0604020202020204" pitchFamily="34" charset="0"/>
              <a:buChar char="•"/>
            </a:pPr>
            <a:r>
              <a:rPr lang="en-US" altLang="en-US" b="0" dirty="0" smtClean="0">
                <a:latin typeface="+mn-lt"/>
                <a:cs typeface="Helvetica" panose="020B0604020202020204" pitchFamily="34" charset="0"/>
              </a:rPr>
              <a:t>Decades </a:t>
            </a:r>
            <a:r>
              <a:rPr lang="en-US" altLang="en-US" b="0" dirty="0">
                <a:latin typeface="+mn-lt"/>
                <a:cs typeface="Helvetica" panose="020B0604020202020204" pitchFamily="34" charset="0"/>
              </a:rPr>
              <a:t>of research have revealed addiction to be a disease that alters the brain</a:t>
            </a:r>
            <a:r>
              <a:rPr lang="en-US" altLang="en-US" b="1" dirty="0">
                <a:latin typeface="+mn-lt"/>
                <a:cs typeface="Helvetica" panose="020B0604020202020204" pitchFamily="34" charset="0"/>
              </a:rPr>
              <a:t>. </a:t>
            </a:r>
            <a:r>
              <a:rPr lang="en-US" altLang="en-US" dirty="0">
                <a:latin typeface="+mn-lt"/>
                <a:cs typeface="Helvetica" panose="020B0604020202020204" pitchFamily="34" charset="0"/>
              </a:rPr>
              <a:t>We now know that while the initial decision to use drugs is voluntary, drug addiction is a disease of the brain that compels a person to become singularly obsessed with obtaining and abusing drugs despite their many adverse health and life consequences.</a:t>
            </a:r>
            <a:r>
              <a:rPr lang="en-US" altLang="en-US" b="1" dirty="0">
                <a:latin typeface="+mn-lt"/>
                <a:cs typeface="Helvetica" panose="020B0604020202020204" pitchFamily="34" charset="0"/>
              </a:rPr>
              <a:t> </a:t>
            </a:r>
            <a:endParaRPr lang="en-US" altLang="en-US" b="1" dirty="0" smtClean="0">
              <a:latin typeface="+mn-lt"/>
              <a:cs typeface="Helvetica" panose="020B0604020202020204" pitchFamily="34" charset="0"/>
            </a:endParaRPr>
          </a:p>
          <a:p>
            <a:pPr marL="181240" indent="-181240">
              <a:buFont typeface="Arial" panose="020B0604020202020204" pitchFamily="34" charset="0"/>
              <a:buChar char="•"/>
            </a:pPr>
            <a:endParaRPr lang="en-US" altLang="en-US" b="1" dirty="0" smtClean="0">
              <a:latin typeface="+mn-lt"/>
              <a:cs typeface="Helvetica" panose="020B0604020202020204" pitchFamily="34" charset="0"/>
            </a:endParaRPr>
          </a:p>
          <a:p>
            <a:r>
              <a:rPr lang="en-US" b="1" baseline="0" dirty="0" smtClean="0"/>
              <a:t>REFERENCE</a:t>
            </a:r>
          </a:p>
          <a:p>
            <a:r>
              <a:rPr lang="en-US" baseline="0" dirty="0" smtClean="0"/>
              <a:t>National Institute on Drug Abuse. (2010). </a:t>
            </a:r>
            <a:r>
              <a:rPr lang="en-US" i="1" baseline="0" dirty="0" smtClean="0"/>
              <a:t>Drugs, Brain, and Behavior: The Science of Addition</a:t>
            </a:r>
            <a:r>
              <a:rPr lang="en-US" baseline="0" dirty="0" smtClean="0"/>
              <a:t>. Retrieved from </a:t>
            </a:r>
            <a:r>
              <a:rPr lang="en-US" dirty="0" smtClean="0">
                <a:hlinkClick r:id="rId3"/>
              </a:rPr>
              <a:t>https://safercommunity.net/wp-content/uploads/NIDA-Drugs_Brain_and_Behavior.pdf</a:t>
            </a:r>
            <a:r>
              <a:rPr lang="en-US" dirty="0" smtClean="0"/>
              <a:t>, January 23, 2020.</a:t>
            </a:r>
          </a:p>
          <a:p>
            <a:endParaRPr lang="en-US" altLang="en-US" dirty="0" smtClean="0">
              <a:latin typeface="Helvetica" pitchFamily="34" charset="0"/>
            </a:endParaRPr>
          </a:p>
          <a:p>
            <a:r>
              <a:rPr lang="en-US" altLang="en-US" b="1" dirty="0" smtClean="0">
                <a:latin typeface="Helvetica" pitchFamily="34" charset="0"/>
              </a:rPr>
              <a:t>IMAGE CREDIT</a:t>
            </a:r>
          </a:p>
          <a:p>
            <a:r>
              <a:rPr lang="en-US" altLang="en-US" dirty="0" smtClean="0">
                <a:latin typeface="Helvetica" pitchFamily="34" charset="0"/>
              </a:rPr>
              <a:t>NIDA</a:t>
            </a:r>
            <a:r>
              <a:rPr lang="en-US" altLang="en-US" baseline="0" dirty="0" smtClean="0">
                <a:latin typeface="Helvetica" pitchFamily="34" charset="0"/>
              </a:rPr>
              <a:t> website.</a:t>
            </a:r>
            <a:endParaRPr lang="en-US" altLang="en-US" dirty="0">
              <a:latin typeface="Helvetica" pitchFamily="34" charset="0"/>
            </a:endParaRPr>
          </a:p>
        </p:txBody>
      </p:sp>
    </p:spTree>
    <p:extLst>
      <p:ext uri="{BB962C8B-B14F-4D97-AF65-F5344CB8AC3E}">
        <p14:creationId xmlns:p14="http://schemas.microsoft.com/office/powerpoint/2010/main" val="1379208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endParaRPr lang="en-US" b="1" baseline="0" dirty="0" smtClean="0"/>
          </a:p>
          <a:p>
            <a:pPr marL="181240" indent="-181240" defTabSz="966612">
              <a:buFont typeface="Arial" panose="020B0604020202020204" pitchFamily="34" charset="0"/>
              <a:buChar char="•"/>
              <a:defRPr/>
            </a:pPr>
            <a:r>
              <a:rPr lang="en-US" b="1" baseline="0" dirty="0" smtClean="0"/>
              <a:t>[READ BULLETED LIST ON SLIDE]</a:t>
            </a:r>
            <a:endParaRPr lang="en-US" b="1" dirty="0" smtClean="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27</a:t>
            </a:fld>
            <a:endParaRPr lang="en-US"/>
          </a:p>
        </p:txBody>
      </p:sp>
    </p:spTree>
    <p:extLst>
      <p:ext uri="{BB962C8B-B14F-4D97-AF65-F5344CB8AC3E}">
        <p14:creationId xmlns:p14="http://schemas.microsoft.com/office/powerpoint/2010/main" val="1176299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35">
              <a:defRPr>
                <a:solidFill>
                  <a:schemeClr val="tx1"/>
                </a:solidFill>
                <a:latin typeface="Helvetica" pitchFamily="34" charset="0"/>
                <a:ea typeface="MS PGothic" pitchFamily="34" charset="-128"/>
              </a:defRPr>
            </a:lvl1pPr>
            <a:lvl2pPr marL="770593" indent="-296381" defTabSz="966535">
              <a:defRPr>
                <a:solidFill>
                  <a:schemeClr val="tx1"/>
                </a:solidFill>
                <a:latin typeface="Helvetica" pitchFamily="34" charset="0"/>
                <a:ea typeface="MS PGothic" pitchFamily="34" charset="-128"/>
              </a:defRPr>
            </a:lvl2pPr>
            <a:lvl3pPr marL="1185528" indent="-237105" defTabSz="966535">
              <a:defRPr>
                <a:solidFill>
                  <a:schemeClr val="tx1"/>
                </a:solidFill>
                <a:latin typeface="Helvetica" pitchFamily="34" charset="0"/>
                <a:ea typeface="MS PGothic" pitchFamily="34" charset="-128"/>
              </a:defRPr>
            </a:lvl3pPr>
            <a:lvl4pPr marL="1659739" indent="-237105" defTabSz="966535">
              <a:defRPr>
                <a:solidFill>
                  <a:schemeClr val="tx1"/>
                </a:solidFill>
                <a:latin typeface="Helvetica" pitchFamily="34" charset="0"/>
                <a:ea typeface="MS PGothic" pitchFamily="34" charset="-128"/>
              </a:defRPr>
            </a:lvl4pPr>
            <a:lvl5pPr marL="2133951" indent="-237105" defTabSz="966535">
              <a:defRPr>
                <a:solidFill>
                  <a:schemeClr val="tx1"/>
                </a:solidFill>
                <a:latin typeface="Helvetica" pitchFamily="34" charset="0"/>
                <a:ea typeface="MS PGothic" pitchFamily="34" charset="-128"/>
              </a:defRPr>
            </a:lvl5pPr>
            <a:lvl6pPr marL="2608163" indent="-237105" defTabSz="966535" eaLnBrk="0" fontAlgn="base" hangingPunct="0">
              <a:spcBef>
                <a:spcPct val="0"/>
              </a:spcBef>
              <a:spcAft>
                <a:spcPct val="0"/>
              </a:spcAft>
              <a:defRPr>
                <a:solidFill>
                  <a:schemeClr val="tx1"/>
                </a:solidFill>
                <a:latin typeface="Helvetica" pitchFamily="34" charset="0"/>
                <a:ea typeface="MS PGothic" pitchFamily="34" charset="-128"/>
              </a:defRPr>
            </a:lvl6pPr>
            <a:lvl7pPr marL="3082374" indent="-237105" defTabSz="966535" eaLnBrk="0" fontAlgn="base" hangingPunct="0">
              <a:spcBef>
                <a:spcPct val="0"/>
              </a:spcBef>
              <a:spcAft>
                <a:spcPct val="0"/>
              </a:spcAft>
              <a:defRPr>
                <a:solidFill>
                  <a:schemeClr val="tx1"/>
                </a:solidFill>
                <a:latin typeface="Helvetica" pitchFamily="34" charset="0"/>
                <a:ea typeface="MS PGothic" pitchFamily="34" charset="-128"/>
              </a:defRPr>
            </a:lvl7pPr>
            <a:lvl8pPr marL="3556585" indent="-237105" defTabSz="966535" eaLnBrk="0" fontAlgn="base" hangingPunct="0">
              <a:spcBef>
                <a:spcPct val="0"/>
              </a:spcBef>
              <a:spcAft>
                <a:spcPct val="0"/>
              </a:spcAft>
              <a:defRPr>
                <a:solidFill>
                  <a:schemeClr val="tx1"/>
                </a:solidFill>
                <a:latin typeface="Helvetica" pitchFamily="34" charset="0"/>
                <a:ea typeface="MS PGothic" pitchFamily="34" charset="-128"/>
              </a:defRPr>
            </a:lvl8pPr>
            <a:lvl9pPr marL="4030796" indent="-237105" defTabSz="966535"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873CF1BF-5901-4DF6-807C-867CC7496064}" type="slidenum">
              <a:rPr lang="en-US" altLang="en-US" smtClean="0">
                <a:solidFill>
                  <a:prstClr val="black"/>
                </a:solidFill>
              </a:rPr>
              <a:pPr>
                <a:defRPr/>
              </a:pPr>
              <a:t>28</a:t>
            </a:fld>
            <a:endParaRPr lang="en-US" altLang="en-US" dirty="0">
              <a:solidFill>
                <a:prstClr val="black"/>
              </a:solidFill>
            </a:endParaRPr>
          </a:p>
        </p:txBody>
      </p:sp>
      <p:sp>
        <p:nvSpPr>
          <p:cNvPr id="86019" name="Rectangle 2"/>
          <p:cNvSpPr>
            <a:spLocks noGrp="1" noRot="1" noChangeAspect="1" noChangeArrowheads="1" noTextEdit="1"/>
          </p:cNvSpPr>
          <p:nvPr>
            <p:ph type="sldImg"/>
          </p:nvPr>
        </p:nvSpPr>
        <p:spPr>
          <a:xfrm>
            <a:off x="1257300" y="720725"/>
            <a:ext cx="4800600" cy="3600450"/>
          </a:xfrm>
          <a:ln/>
        </p:spPr>
      </p:sp>
      <p:sp>
        <p:nvSpPr>
          <p:cNvPr id="860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b="1" dirty="0" smtClean="0">
                <a:latin typeface="+mn-lt"/>
              </a:rPr>
              <a:t>TRAINER NOTES</a:t>
            </a:r>
          </a:p>
          <a:p>
            <a:pPr marL="181240" indent="-181240">
              <a:buFont typeface="Arial" panose="020B0604020202020204" pitchFamily="34" charset="0"/>
              <a:buChar char="•"/>
            </a:pPr>
            <a:r>
              <a:rPr lang="en-US" altLang="en-US" b="0" dirty="0" smtClean="0">
                <a:latin typeface="Helvetica" pitchFamily="34" charset="0"/>
              </a:rPr>
              <a:t>Addiction </a:t>
            </a:r>
            <a:r>
              <a:rPr lang="en-US" altLang="en-US" b="0" dirty="0">
                <a:latin typeface="Helvetica" pitchFamily="34" charset="0"/>
              </a:rPr>
              <a:t>is similar to other chronic diseases.  Using imaging technology to measure metabolism (in this case, glucose uptake) in the brain and heart, one can see that both addiction and heart disease produce observable changes in organ function. In each pair of images shown above, the healthy organ shows greater activity (reds and yellows) than the diseased organ. In </a:t>
            </a:r>
            <a:r>
              <a:rPr lang="en-US" altLang="en-US" b="0" dirty="0" smtClean="0">
                <a:latin typeface="Helvetica" pitchFamily="34" charset="0"/>
              </a:rPr>
              <a:t>addiction</a:t>
            </a:r>
            <a:r>
              <a:rPr lang="en-US" altLang="en-US" b="0" dirty="0">
                <a:latin typeface="Helvetica" pitchFamily="34" charset="0"/>
              </a:rPr>
              <a:t>, the frontal cortex, which is a part of the brain associated with judgment and decision-making, is significantly affected. Like heart disease, drug addiction can be prevented and treated successfully. </a:t>
            </a:r>
            <a:r>
              <a:rPr lang="en-US" altLang="en-US" b="0" dirty="0" smtClean="0">
                <a:latin typeface="Helvetica" pitchFamily="34" charset="0"/>
              </a:rPr>
              <a:t>If </a:t>
            </a:r>
            <a:r>
              <a:rPr lang="en-US" altLang="en-US" b="0" dirty="0">
                <a:latin typeface="Helvetica" pitchFamily="34" charset="0"/>
              </a:rPr>
              <a:t>left untreated, however, its effects can last a lifetime</a:t>
            </a:r>
            <a:r>
              <a:rPr lang="en-US" altLang="en-US" b="0" dirty="0" smtClean="0">
                <a:latin typeface="Helvetica" pitchFamily="34" charset="0"/>
              </a:rPr>
              <a:t>.</a:t>
            </a:r>
          </a:p>
          <a:p>
            <a:pPr marL="181240" indent="-181240">
              <a:buFont typeface="Arial" panose="020B0604020202020204" pitchFamily="34" charset="0"/>
              <a:buChar char="•"/>
            </a:pPr>
            <a:endParaRPr lang="en-US" altLang="en-US" b="0" dirty="0" smtClean="0">
              <a:latin typeface="Helvetica" pitchFamily="34" charset="0"/>
            </a:endParaRPr>
          </a:p>
          <a:p>
            <a:r>
              <a:rPr lang="en-US" b="1" baseline="0" dirty="0" smtClean="0"/>
              <a:t>REFERENCE</a:t>
            </a:r>
          </a:p>
          <a:p>
            <a:r>
              <a:rPr lang="en-US" baseline="0" dirty="0" smtClean="0"/>
              <a:t>National Institute on Drug Abuse. (2010). </a:t>
            </a:r>
            <a:r>
              <a:rPr lang="en-US" i="1" baseline="0" dirty="0" smtClean="0"/>
              <a:t>Drugs, Brain, and Behavior: The Science of Addition</a:t>
            </a:r>
            <a:r>
              <a:rPr lang="en-US" baseline="0" dirty="0" smtClean="0"/>
              <a:t>. Retrieved from </a:t>
            </a:r>
            <a:r>
              <a:rPr lang="en-US" dirty="0" smtClean="0">
                <a:hlinkClick r:id="rId3"/>
              </a:rPr>
              <a:t>https://safercommunity.net/wp-content/uploads/NIDA-Drugs_Brain_and_Behavior.pdf</a:t>
            </a:r>
            <a:r>
              <a:rPr lang="en-US" dirty="0" smtClean="0"/>
              <a:t>, January 23, 2020.</a:t>
            </a:r>
          </a:p>
          <a:p>
            <a:endParaRPr lang="en-US" altLang="en-US" dirty="0" smtClean="0">
              <a:latin typeface="Helvetica" pitchFamily="34" charset="0"/>
            </a:endParaRPr>
          </a:p>
          <a:p>
            <a:r>
              <a:rPr lang="en-US" altLang="en-US" b="1" dirty="0" smtClean="0">
                <a:latin typeface="Helvetica" pitchFamily="34" charset="0"/>
              </a:rPr>
              <a:t>IMAGE</a:t>
            </a:r>
            <a:r>
              <a:rPr lang="en-US" altLang="en-US" b="1" baseline="0" dirty="0" smtClean="0">
                <a:latin typeface="Helvetica" pitchFamily="34" charset="0"/>
              </a:rPr>
              <a:t> CREDIT</a:t>
            </a:r>
          </a:p>
          <a:p>
            <a:r>
              <a:rPr lang="en-US" altLang="en-US" baseline="0" dirty="0" smtClean="0">
                <a:latin typeface="Helvetica" pitchFamily="34" charset="0"/>
              </a:rPr>
              <a:t>NIDA website.</a:t>
            </a:r>
            <a:endParaRPr lang="en-US" altLang="en-US" dirty="0">
              <a:latin typeface="Helvetica" pitchFamily="34" charset="0"/>
            </a:endParaRPr>
          </a:p>
        </p:txBody>
      </p:sp>
    </p:spTree>
    <p:extLst>
      <p:ext uri="{BB962C8B-B14F-4D97-AF65-F5344CB8AC3E}">
        <p14:creationId xmlns:p14="http://schemas.microsoft.com/office/powerpoint/2010/main" val="2401804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r>
              <a:rPr lang="en-US" b="1" baseline="0" dirty="0" smtClean="0"/>
              <a:t> </a:t>
            </a:r>
          </a:p>
          <a:p>
            <a:pPr marL="181240" indent="-181240">
              <a:buFont typeface="Arial" panose="020B0604020202020204" pitchFamily="34" charset="0"/>
              <a:buChar char="•"/>
            </a:pPr>
            <a:r>
              <a:rPr lang="en-US" b="1" baseline="0" dirty="0" smtClean="0"/>
              <a:t>[ASK PARTICIPANTS]</a:t>
            </a:r>
            <a:r>
              <a:rPr lang="en-US" baseline="0" dirty="0" smtClean="0"/>
              <a:t> Are there any questions regarding addiction as a brain disease? </a:t>
            </a:r>
          </a:p>
          <a:p>
            <a:endParaRPr lang="en-US" b="1" baseline="0" dirty="0" smtClean="0"/>
          </a:p>
          <a:p>
            <a:endParaRPr lang="en-US" baseline="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29</a:t>
            </a:fld>
            <a:endParaRPr lang="en-US"/>
          </a:p>
        </p:txBody>
      </p:sp>
    </p:spTree>
    <p:extLst>
      <p:ext uri="{BB962C8B-B14F-4D97-AF65-F5344CB8AC3E}">
        <p14:creationId xmlns:p14="http://schemas.microsoft.com/office/powerpoint/2010/main" val="420096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p>
          <a:p>
            <a:pPr marL="181240" indent="-181240">
              <a:buFont typeface="Arial" panose="020B0604020202020204" pitchFamily="34" charset="0"/>
              <a:buChar char="•"/>
            </a:pPr>
            <a:r>
              <a:rPr lang="en-US" b="1" dirty="0" smtClean="0"/>
              <a:t>[READ THE SLIDE]</a:t>
            </a:r>
            <a:endParaRPr lang="en-US" b="1"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3</a:t>
            </a:fld>
            <a:endParaRPr lang="en-US"/>
          </a:p>
        </p:txBody>
      </p:sp>
    </p:spTree>
    <p:extLst>
      <p:ext uri="{BB962C8B-B14F-4D97-AF65-F5344CB8AC3E}">
        <p14:creationId xmlns:p14="http://schemas.microsoft.com/office/powerpoint/2010/main" val="119939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indent="-181240">
              <a:buFont typeface="Arial" panose="020B0604020202020204" pitchFamily="34" charset="0"/>
              <a:buChar char="•"/>
            </a:pPr>
            <a:r>
              <a:rPr lang="en-US" b="1" dirty="0" smtClean="0"/>
              <a:t>[SUMMARIZE/READ</a:t>
            </a:r>
            <a:r>
              <a:rPr lang="en-US" b="1" baseline="0" dirty="0" smtClean="0"/>
              <a:t> SLIDE CONTENT]</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30</a:t>
            </a:fld>
            <a:endParaRPr lang="en-US"/>
          </a:p>
        </p:txBody>
      </p:sp>
    </p:spTree>
    <p:extLst>
      <p:ext uri="{BB962C8B-B14F-4D97-AF65-F5344CB8AC3E}">
        <p14:creationId xmlns:p14="http://schemas.microsoft.com/office/powerpoint/2010/main" val="2772777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257300" y="720725"/>
            <a:ext cx="4800600" cy="3600450"/>
          </a:xfrm>
          <a:ln/>
        </p:spPr>
      </p:sp>
      <p:sp>
        <p:nvSpPr>
          <p:cNvPr id="89091" name="Notes Placeholder 2"/>
          <p:cNvSpPr>
            <a:spLocks noGrp="1"/>
          </p:cNvSpPr>
          <p:nvPr>
            <p:ph type="body" idx="1"/>
          </p:nvPr>
        </p:nvSpPr>
        <p:spPr>
          <a:noFill/>
        </p:spPr>
        <p:txBody>
          <a:bodyPr/>
          <a:lstStyle/>
          <a:p>
            <a:pPr defTabSz="966612">
              <a:defRPr/>
            </a:pPr>
            <a:r>
              <a:rPr lang="en-US" altLang="en-US" b="1" dirty="0" smtClean="0">
                <a:latin typeface="+mn-lt"/>
              </a:rPr>
              <a:t>TRAINER NOTES</a:t>
            </a:r>
          </a:p>
          <a:p>
            <a:pPr marL="181240" indent="-181240">
              <a:buFont typeface="Arial" panose="020B0604020202020204" pitchFamily="34" charset="0"/>
              <a:buChar char="•"/>
            </a:pPr>
            <a:r>
              <a:rPr lang="en-US" altLang="en-US" dirty="0" smtClean="0">
                <a:latin typeface="+mn-lt"/>
              </a:rPr>
              <a:t>This </a:t>
            </a:r>
            <a:r>
              <a:rPr lang="en-US" altLang="en-US" dirty="0">
                <a:latin typeface="+mn-lt"/>
              </a:rPr>
              <a:t>slide depicts a cartoon image of the human </a:t>
            </a:r>
            <a:r>
              <a:rPr lang="en-US" altLang="en-US" dirty="0" smtClean="0">
                <a:latin typeface="+mn-lt"/>
              </a:rPr>
              <a:t>brain</a:t>
            </a:r>
          </a:p>
          <a:p>
            <a:pPr marL="181240" indent="-181240">
              <a:buFont typeface="Arial" panose="020B0604020202020204" pitchFamily="34" charset="0"/>
              <a:buChar char="•"/>
            </a:pPr>
            <a:r>
              <a:rPr lang="en-US" altLang="en-US" dirty="0" smtClean="0">
                <a:latin typeface="+mn-lt"/>
              </a:rPr>
              <a:t>The</a:t>
            </a:r>
            <a:r>
              <a:rPr lang="en-US" altLang="en-US" baseline="0" dirty="0" smtClean="0">
                <a:latin typeface="+mn-lt"/>
              </a:rPr>
              <a:t> P</a:t>
            </a:r>
            <a:r>
              <a:rPr lang="en-US" altLang="en-US" dirty="0" smtClean="0">
                <a:latin typeface="+mn-lt"/>
              </a:rPr>
              <a:t>refrontal Cortex</a:t>
            </a:r>
            <a:r>
              <a:rPr lang="en-US" altLang="en-US" baseline="0" dirty="0" smtClean="0">
                <a:latin typeface="+mn-lt"/>
              </a:rPr>
              <a:t> is associated with our</a:t>
            </a:r>
            <a:r>
              <a:rPr lang="en-US" altLang="en-US" dirty="0" smtClean="0">
                <a:latin typeface="+mn-lt"/>
              </a:rPr>
              <a:t> </a:t>
            </a:r>
            <a:r>
              <a:rPr lang="en-US" altLang="en-US" dirty="0">
                <a:latin typeface="+mn-lt"/>
              </a:rPr>
              <a:t>judgement/executive level decision </a:t>
            </a:r>
            <a:r>
              <a:rPr lang="en-US" altLang="en-US" dirty="0" smtClean="0">
                <a:latin typeface="+mn-lt"/>
              </a:rPr>
              <a:t>making</a:t>
            </a:r>
          </a:p>
          <a:p>
            <a:pPr marL="181240" indent="-181240">
              <a:buFont typeface="Arial" panose="020B0604020202020204" pitchFamily="34" charset="0"/>
              <a:buChar char="•"/>
            </a:pPr>
            <a:r>
              <a:rPr lang="en-US" altLang="en-US" b="0" dirty="0" smtClean="0">
                <a:latin typeface="+mn-lt"/>
              </a:rPr>
              <a:t>The</a:t>
            </a:r>
            <a:r>
              <a:rPr lang="en-US" altLang="en-US" b="1" baseline="0" dirty="0" smtClean="0">
                <a:latin typeface="+mn-lt"/>
              </a:rPr>
              <a:t> </a:t>
            </a:r>
            <a:r>
              <a:rPr lang="en-US" altLang="en-US" b="1" dirty="0" smtClean="0">
                <a:latin typeface="+mn-lt"/>
              </a:rPr>
              <a:t>Nucleus </a:t>
            </a:r>
            <a:r>
              <a:rPr lang="en-US" altLang="en-US" b="1" dirty="0" err="1">
                <a:latin typeface="+mn-lt"/>
              </a:rPr>
              <a:t>accumbens</a:t>
            </a:r>
            <a:r>
              <a:rPr lang="en-US" altLang="en-US" b="1" dirty="0">
                <a:latin typeface="+mn-lt"/>
              </a:rPr>
              <a:t> </a:t>
            </a:r>
            <a:r>
              <a:rPr lang="en-US" altLang="en-US" b="0" dirty="0" smtClean="0">
                <a:latin typeface="+mn-lt"/>
              </a:rPr>
              <a:t>is associated with</a:t>
            </a:r>
            <a:r>
              <a:rPr lang="en-US" altLang="en-US" b="0" baseline="0" dirty="0" smtClean="0">
                <a:latin typeface="+mn-lt"/>
              </a:rPr>
              <a:t> our</a:t>
            </a:r>
            <a:r>
              <a:rPr lang="en-US" altLang="en-US" dirty="0" smtClean="0">
                <a:latin typeface="+mn-lt"/>
              </a:rPr>
              <a:t> </a:t>
            </a:r>
            <a:r>
              <a:rPr lang="en-US" altLang="en-US" dirty="0">
                <a:latin typeface="+mn-lt"/>
              </a:rPr>
              <a:t>cognitive processing of aversion, motivation, </a:t>
            </a:r>
            <a:r>
              <a:rPr lang="en-US" altLang="en-US" b="1" dirty="0">
                <a:latin typeface="+mn-lt"/>
              </a:rPr>
              <a:t>pleasure, reward</a:t>
            </a:r>
            <a:r>
              <a:rPr lang="en-US" altLang="en-US" dirty="0">
                <a:latin typeface="+mn-lt"/>
              </a:rPr>
              <a:t>, and reinforcement </a:t>
            </a:r>
            <a:r>
              <a:rPr lang="en-US" altLang="en-US" dirty="0" smtClean="0">
                <a:latin typeface="+mn-lt"/>
              </a:rPr>
              <a:t>learning</a:t>
            </a:r>
          </a:p>
          <a:p>
            <a:pPr marL="181240" indent="-181240">
              <a:buFont typeface="Arial" panose="020B0604020202020204" pitchFamily="34" charset="0"/>
              <a:buChar char="•"/>
            </a:pPr>
            <a:r>
              <a:rPr lang="en-US" altLang="en-US" dirty="0" smtClean="0">
                <a:latin typeface="+mn-lt"/>
              </a:rPr>
              <a:t>The</a:t>
            </a:r>
            <a:r>
              <a:rPr lang="en-US" altLang="en-US" baseline="0" dirty="0" smtClean="0">
                <a:latin typeface="+mn-lt"/>
              </a:rPr>
              <a:t> </a:t>
            </a:r>
            <a:r>
              <a:rPr lang="en-US" altLang="en-US" dirty="0" smtClean="0">
                <a:latin typeface="+mn-lt"/>
              </a:rPr>
              <a:t>Limbic system</a:t>
            </a:r>
            <a:r>
              <a:rPr lang="en-US" altLang="en-US" baseline="0" dirty="0" smtClean="0">
                <a:latin typeface="+mn-lt"/>
              </a:rPr>
              <a:t> is associated with our</a:t>
            </a:r>
            <a:r>
              <a:rPr lang="en-US" altLang="en-US" dirty="0" smtClean="0">
                <a:latin typeface="+mn-lt"/>
              </a:rPr>
              <a:t> </a:t>
            </a:r>
            <a:r>
              <a:rPr lang="en-US" altLang="en-US" dirty="0">
                <a:latin typeface="+mn-lt"/>
              </a:rPr>
              <a:t>center of emotions, learning, and memory; cingulate gyri, hypothalamus, </a:t>
            </a:r>
            <a:r>
              <a:rPr lang="en-US" altLang="en-US" b="1" dirty="0">
                <a:latin typeface="+mn-lt"/>
              </a:rPr>
              <a:t>amygdala (emotional reactions</a:t>
            </a:r>
            <a:r>
              <a:rPr lang="en-US" altLang="en-US" dirty="0">
                <a:latin typeface="+mn-lt"/>
              </a:rPr>
              <a:t>), and </a:t>
            </a:r>
            <a:r>
              <a:rPr lang="en-US" altLang="en-US" b="1" dirty="0">
                <a:latin typeface="+mn-lt"/>
              </a:rPr>
              <a:t>hippocampus (memory</a:t>
            </a:r>
            <a:r>
              <a:rPr lang="en-US" altLang="en-US" dirty="0" smtClean="0">
                <a:latin typeface="+mn-lt"/>
              </a:rPr>
              <a:t>)</a:t>
            </a:r>
          </a:p>
          <a:p>
            <a:pPr marL="181240" indent="-181240">
              <a:buFont typeface="Arial" panose="020B0604020202020204" pitchFamily="34" charset="0"/>
              <a:buChar char="•"/>
            </a:pPr>
            <a:r>
              <a:rPr lang="en-US" altLang="en-US" dirty="0" smtClean="0">
                <a:latin typeface="+mn-lt"/>
              </a:rPr>
              <a:t>The</a:t>
            </a:r>
            <a:r>
              <a:rPr lang="en-US" altLang="en-US" baseline="0" dirty="0" smtClean="0">
                <a:latin typeface="+mn-lt"/>
              </a:rPr>
              <a:t> </a:t>
            </a:r>
            <a:r>
              <a:rPr lang="en-US" altLang="en-US" b="1" dirty="0" smtClean="0">
                <a:latin typeface="+mn-lt"/>
              </a:rPr>
              <a:t>Cerebellum</a:t>
            </a:r>
            <a:r>
              <a:rPr lang="en-US" altLang="en-US" dirty="0" smtClean="0">
                <a:latin typeface="+mn-lt"/>
              </a:rPr>
              <a:t> is</a:t>
            </a:r>
            <a:r>
              <a:rPr lang="en-US" altLang="en-US" baseline="0" dirty="0" smtClean="0">
                <a:latin typeface="+mn-lt"/>
              </a:rPr>
              <a:t> associated with</a:t>
            </a:r>
            <a:r>
              <a:rPr lang="en-US" altLang="en-US" dirty="0" smtClean="0">
                <a:latin typeface="+mn-lt"/>
              </a:rPr>
              <a:t> </a:t>
            </a:r>
            <a:r>
              <a:rPr lang="en-US" altLang="en-US" b="1" dirty="0" smtClean="0">
                <a:latin typeface="+mn-lt"/>
              </a:rPr>
              <a:t>coordination</a:t>
            </a:r>
          </a:p>
          <a:p>
            <a:pPr marL="181240" indent="-181240">
              <a:buFont typeface="Arial" panose="020B0604020202020204" pitchFamily="34" charset="0"/>
              <a:buChar char="•"/>
            </a:pPr>
            <a:endParaRPr lang="en-US" altLang="en-US" dirty="0" smtClean="0">
              <a:latin typeface="+mn-lt"/>
            </a:endParaRPr>
          </a:p>
          <a:p>
            <a:r>
              <a:rPr lang="en-US" b="1" baseline="0" dirty="0" smtClean="0"/>
              <a:t>REFERENCE</a:t>
            </a:r>
          </a:p>
          <a:p>
            <a:pPr fontAlgn="base"/>
            <a:r>
              <a:rPr lang="en-US" baseline="0" dirty="0" smtClean="0"/>
              <a:t>National Institute on Drug Abuse. (2017). </a:t>
            </a:r>
            <a:r>
              <a:rPr lang="en-US" sz="1200" b="0" i="1" kern="1200" dirty="0" smtClean="0">
                <a:solidFill>
                  <a:schemeClr val="tx1"/>
                </a:solidFill>
                <a:effectLst/>
                <a:latin typeface="+mn-lt"/>
                <a:ea typeface="+mn-ea"/>
                <a:cs typeface="+mn-cs"/>
              </a:rPr>
              <a:t>Understanding Drug Abuse and Addiction: What Science Says:</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3: Brain Regions and Their Functions</a:t>
            </a:r>
            <a:r>
              <a:rPr lang="en-US" sz="1200" b="0" i="0" kern="1200" dirty="0" smtClean="0">
                <a:solidFill>
                  <a:schemeClr val="tx1"/>
                </a:solidFill>
                <a:effectLst/>
                <a:latin typeface="+mn-lt"/>
                <a:ea typeface="+mn-ea"/>
                <a:cs typeface="+mn-cs"/>
              </a:rPr>
              <a:t>. </a:t>
            </a:r>
            <a:r>
              <a:rPr lang="en-US" baseline="0" dirty="0" smtClean="0"/>
              <a:t>Retrieved from </a:t>
            </a:r>
            <a:r>
              <a:rPr lang="en-US" dirty="0" smtClean="0">
                <a:hlinkClick r:id="rId3"/>
              </a:rPr>
              <a:t>https://www.drugabuse.gov/publications/teaching-packets/understanding-drug-abuse-addiction/section-i/3-brain-regions-their-functions</a:t>
            </a:r>
            <a:r>
              <a:rPr lang="en-US" dirty="0" smtClean="0"/>
              <a:t>, January 23, 2020.</a:t>
            </a:r>
          </a:p>
          <a:p>
            <a:pPr fontAlgn="base"/>
            <a:endParaRPr lang="en-US" altLang="en-US" dirty="0" smtClean="0">
              <a:latin typeface="Helvetica" pitchFamily="34" charset="0"/>
            </a:endParaRPr>
          </a:p>
          <a:p>
            <a:pPr fontAlgn="base"/>
            <a:r>
              <a:rPr lang="en-US" altLang="en-US" b="1" dirty="0" smtClean="0">
                <a:latin typeface="Helvetica" pitchFamily="34" charset="0"/>
              </a:rPr>
              <a:t>IMAGE CREDIT</a:t>
            </a:r>
          </a:p>
          <a:p>
            <a:pPr fontAlgn="base"/>
            <a:r>
              <a:rPr lang="en-US" altLang="en-US" dirty="0" smtClean="0">
                <a:latin typeface="Helvetica" pitchFamily="34" charset="0"/>
              </a:rPr>
              <a:t>NIDA website.</a:t>
            </a:r>
          </a:p>
        </p:txBody>
      </p:sp>
      <p:sp>
        <p:nvSpPr>
          <p:cNvPr id="4" name="Slide Number Placeholder 3"/>
          <p:cNvSpPr>
            <a:spLocks noGrp="1"/>
          </p:cNvSpPr>
          <p:nvPr>
            <p:ph type="sldNum" sz="quarter" idx="5"/>
          </p:nvPr>
        </p:nvSpPr>
        <p:spPr/>
        <p:txBody>
          <a:bodyPr/>
          <a:lstStyle/>
          <a:p>
            <a:pPr>
              <a:defRPr/>
            </a:pPr>
            <a:fld id="{BC8789A5-FAD5-44A3-A85E-765E696AD33C}" type="slidenum">
              <a:rPr lang="en-US">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629986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endParaRPr lang="en-US" b="1" dirty="0" smtClean="0"/>
          </a:p>
          <a:p>
            <a:pPr marL="171450" indent="-171450">
              <a:buFont typeface="Arial" panose="020B0604020202020204" pitchFamily="34" charset="0"/>
              <a:buChar char="•"/>
            </a:pPr>
            <a:r>
              <a:rPr lang="en-US" b="1" dirty="0" smtClean="0"/>
              <a:t>[READ</a:t>
            </a:r>
            <a:r>
              <a:rPr lang="en-US" b="1" baseline="0" dirty="0" smtClean="0"/>
              <a:t> DEFINITION]</a:t>
            </a:r>
            <a:endParaRPr lang="en-US" b="1" dirty="0" smtClean="0"/>
          </a:p>
          <a:p>
            <a:pPr marL="181240" indent="-181240">
              <a:buFont typeface="Arial" panose="020B0604020202020204" pitchFamily="34" charset="0"/>
              <a:buChar char="•"/>
            </a:pPr>
            <a:endParaRPr lang="en-US" b="1" dirty="0" smtClean="0"/>
          </a:p>
          <a:p>
            <a:r>
              <a:rPr lang="en-US" b="1" baseline="0" dirty="0" smtClean="0"/>
              <a:t>REFERENCE</a:t>
            </a:r>
          </a:p>
          <a:p>
            <a:pPr fontAlgn="base"/>
            <a:r>
              <a:rPr lang="en-US" baseline="0" dirty="0" smtClean="0"/>
              <a:t>Retrieved from </a:t>
            </a:r>
            <a:r>
              <a:rPr lang="en-US" dirty="0" smtClean="0">
                <a:hlinkClick r:id="rId3"/>
              </a:rPr>
              <a:t>https://www.lexico.com/en/definition/neurotransmitter</a:t>
            </a:r>
            <a:r>
              <a:rPr lang="en-US" dirty="0" smtClean="0"/>
              <a:t>, January 23, 2020.</a:t>
            </a:r>
            <a:endParaRPr lang="en-US" altLang="en-US" dirty="0" smtClean="0">
              <a:latin typeface="Helvetica" pitchFamily="34" charset="0"/>
            </a:endParaRPr>
          </a:p>
        </p:txBody>
      </p:sp>
      <p:sp>
        <p:nvSpPr>
          <p:cNvPr id="4" name="Slide Number Placeholder 3"/>
          <p:cNvSpPr>
            <a:spLocks noGrp="1"/>
          </p:cNvSpPr>
          <p:nvPr>
            <p:ph type="sldNum" sz="quarter" idx="10"/>
          </p:nvPr>
        </p:nvSpPr>
        <p:spPr/>
        <p:txBody>
          <a:bodyPr/>
          <a:lstStyle/>
          <a:p>
            <a:fld id="{54ADE49C-AECB-4B8E-AB86-9FE486226B9C}" type="slidenum">
              <a:rPr lang="en-US" smtClean="0"/>
              <a:t>32</a:t>
            </a:fld>
            <a:endParaRPr lang="en-US"/>
          </a:p>
        </p:txBody>
      </p:sp>
    </p:spTree>
    <p:extLst>
      <p:ext uri="{BB962C8B-B14F-4D97-AF65-F5344CB8AC3E}">
        <p14:creationId xmlns:p14="http://schemas.microsoft.com/office/powerpoint/2010/main" val="2928320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indent="-181240">
              <a:buFont typeface="Arial" panose="020B0604020202020204" pitchFamily="34" charset="0"/>
              <a:buChar char="•"/>
            </a:pPr>
            <a:r>
              <a:rPr lang="en-US" b="1" dirty="0" smtClean="0"/>
              <a:t>[READ BULLETED LIST] </a:t>
            </a:r>
            <a:r>
              <a:rPr lang="en-US" b="0" i="1" baseline="0" dirty="0" smtClean="0"/>
              <a:t>Note: This is to introduce the neurotransmitters.  Do not review here as the full definitions come in the following slides. </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33</a:t>
            </a:fld>
            <a:endParaRPr lang="en-US"/>
          </a:p>
        </p:txBody>
      </p:sp>
    </p:spTree>
    <p:extLst>
      <p:ext uri="{BB962C8B-B14F-4D97-AF65-F5344CB8AC3E}">
        <p14:creationId xmlns:p14="http://schemas.microsoft.com/office/powerpoint/2010/main" val="515589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a:t>
            </a:r>
            <a:r>
              <a:rPr lang="en-US" b="1" baseline="0" dirty="0" smtClean="0"/>
              <a:t> NOTES</a:t>
            </a:r>
          </a:p>
          <a:p>
            <a:pPr marL="181240" indent="-181240">
              <a:buFont typeface="Arial" panose="020B0604020202020204" pitchFamily="34" charset="0"/>
              <a:buChar char="•"/>
            </a:pPr>
            <a:r>
              <a:rPr lang="en-US" b="1" dirty="0" smtClean="0"/>
              <a:t>[READ</a:t>
            </a:r>
            <a:r>
              <a:rPr lang="en-US" b="1" baseline="0" dirty="0" smtClean="0"/>
              <a:t> BULLETED LIST] </a:t>
            </a:r>
            <a:r>
              <a:rPr lang="en-US" b="0" i="1" baseline="0" dirty="0" smtClean="0"/>
              <a:t>Note: This is to introduce the neurotransmitters. Do not review here as the full definitions come in the following slides. </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34</a:t>
            </a:fld>
            <a:endParaRPr lang="en-US"/>
          </a:p>
        </p:txBody>
      </p:sp>
    </p:spTree>
    <p:extLst>
      <p:ext uri="{BB962C8B-B14F-4D97-AF65-F5344CB8AC3E}">
        <p14:creationId xmlns:p14="http://schemas.microsoft.com/office/powerpoint/2010/main" val="3730583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indent="-181240">
              <a:buFont typeface="Arial" panose="020B0604020202020204" pitchFamily="34" charset="0"/>
              <a:buChar char="•"/>
            </a:pPr>
            <a:r>
              <a:rPr lang="en-US" b="1" dirty="0" smtClean="0"/>
              <a:t>[SUMMARIZE</a:t>
            </a:r>
            <a:r>
              <a:rPr lang="en-US" b="1" baseline="0" dirty="0" smtClean="0"/>
              <a:t>/READ EACH BULLET]</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35</a:t>
            </a:fld>
            <a:endParaRPr lang="en-US"/>
          </a:p>
        </p:txBody>
      </p:sp>
    </p:spTree>
    <p:extLst>
      <p:ext uri="{BB962C8B-B14F-4D97-AF65-F5344CB8AC3E}">
        <p14:creationId xmlns:p14="http://schemas.microsoft.com/office/powerpoint/2010/main" val="3848240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[SUMMARIZE</a:t>
            </a:r>
            <a:r>
              <a:rPr lang="en-US" b="1" baseline="0" dirty="0" smtClean="0"/>
              <a:t>/READ EACH BULLET]</a:t>
            </a:r>
            <a:endParaRPr lang="en-US" b="1" dirty="0" smtClean="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36</a:t>
            </a:fld>
            <a:endParaRPr lang="en-US"/>
          </a:p>
        </p:txBody>
      </p:sp>
    </p:spTree>
    <p:extLst>
      <p:ext uri="{BB962C8B-B14F-4D97-AF65-F5344CB8AC3E}">
        <p14:creationId xmlns:p14="http://schemas.microsoft.com/office/powerpoint/2010/main" val="3937341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indent="-181240">
              <a:buFont typeface="Arial" panose="020B0604020202020204" pitchFamily="34" charset="0"/>
              <a:buChar char="•"/>
            </a:pPr>
            <a:r>
              <a:rPr lang="en-US" dirty="0" smtClean="0"/>
              <a:t>Research</a:t>
            </a:r>
            <a:r>
              <a:rPr lang="en-US" baseline="0" dirty="0" smtClean="0"/>
              <a:t> demonstrates that these neurotransmitters are important in many behaviors and conditions.  Changes in levels can impact bot experience and expression of disease. But we need more research in order to understand how we can use this in providing treatment and recovery to an individual client/patient.</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37</a:t>
            </a:fld>
            <a:endParaRPr lang="en-US"/>
          </a:p>
        </p:txBody>
      </p:sp>
    </p:spTree>
    <p:extLst>
      <p:ext uri="{BB962C8B-B14F-4D97-AF65-F5344CB8AC3E}">
        <p14:creationId xmlns:p14="http://schemas.microsoft.com/office/powerpoint/2010/main" val="873883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257300" y="720725"/>
            <a:ext cx="4800600" cy="3600450"/>
          </a:xfrm>
          <a:ln/>
        </p:spPr>
      </p:sp>
      <p:sp>
        <p:nvSpPr>
          <p:cNvPr id="90115" name="Notes Placeholder 2"/>
          <p:cNvSpPr>
            <a:spLocks noGrp="1"/>
          </p:cNvSpPr>
          <p:nvPr>
            <p:ph type="body" idx="1"/>
          </p:nvPr>
        </p:nvSpPr>
        <p:spPr>
          <a:noFill/>
        </p:spPr>
        <p:txBody>
          <a:bodyPr/>
          <a:lstStyle/>
          <a:p>
            <a:pPr defTabSz="966612">
              <a:defRPr/>
            </a:pPr>
            <a:r>
              <a:rPr lang="en-US" altLang="en-US" b="1" dirty="0" smtClean="0">
                <a:latin typeface="+mn-lt"/>
              </a:rPr>
              <a:t>TRAINER NOTES</a:t>
            </a:r>
          </a:p>
          <a:p>
            <a:pPr marL="181240" indent="-181240">
              <a:buFont typeface="Arial" panose="020B0604020202020204" pitchFamily="34" charset="0"/>
              <a:buChar char="•"/>
            </a:pPr>
            <a:r>
              <a:rPr lang="en-US" altLang="en-US" b="0" dirty="0" smtClean="0">
                <a:latin typeface="+mn-lt"/>
              </a:rPr>
              <a:t>This slide</a:t>
            </a:r>
            <a:r>
              <a:rPr lang="en-US" altLang="en-US" b="0" baseline="0" dirty="0" smtClean="0">
                <a:latin typeface="+mn-lt"/>
              </a:rPr>
              <a:t> </a:t>
            </a:r>
            <a:r>
              <a:rPr lang="en-US" altLang="en-US" b="0" dirty="0" smtClean="0">
                <a:latin typeface="+mn-lt"/>
              </a:rPr>
              <a:t>shows</a:t>
            </a:r>
            <a:r>
              <a:rPr lang="en-US" altLang="en-US" b="0" baseline="0" dirty="0" smtClean="0">
                <a:latin typeface="+mn-lt"/>
              </a:rPr>
              <a:t> </a:t>
            </a:r>
            <a:r>
              <a:rPr lang="en-US" altLang="en-US" b="0" dirty="0" smtClean="0">
                <a:latin typeface="+mn-lt"/>
              </a:rPr>
              <a:t>how </a:t>
            </a:r>
            <a:r>
              <a:rPr lang="en-US" altLang="en-US" b="0" dirty="0">
                <a:latin typeface="+mn-lt"/>
              </a:rPr>
              <a:t>neurotransmission works specifically for dopamine. What is schematically illustrated in this slide is a nerve terminal (top), the synaptic cleft or space between the neurons, and the post-synaptic or receiving portion of a dendrite on a neighboring neuron.  Dopamine is contained in vesicles (round storage sites) in the nerve terminal; dopamine receptors are present on the receiving (bottom) neuron. </a:t>
            </a:r>
            <a:endParaRPr lang="en-US" altLang="en-US" b="0" dirty="0" smtClean="0">
              <a:latin typeface="+mn-lt"/>
            </a:endParaRPr>
          </a:p>
          <a:p>
            <a:pPr marL="181240" indent="-181240">
              <a:buFont typeface="Arial" panose="020B0604020202020204" pitchFamily="34" charset="0"/>
              <a:buChar char="•"/>
            </a:pPr>
            <a:r>
              <a:rPr lang="en-US" altLang="en-US" dirty="0" smtClean="0">
                <a:latin typeface="+mn-lt"/>
              </a:rPr>
              <a:t>When </a:t>
            </a:r>
            <a:r>
              <a:rPr lang="en-US" altLang="en-US" dirty="0">
                <a:latin typeface="+mn-lt"/>
              </a:rPr>
              <a:t>a signal comes down the axon, dopamine (shown in orange) is released into the synapse. It then crosses the synaptic cleft to the second neuron, where it binds to and stimulates dopamine receptors (shown in blue), generating a signal in the second neuron. The dopamine is then released from the receptor and crosses back to the first neuron where it is picked up by dopamine transporters (reuptake molecules; shown in purple) for re-use</a:t>
            </a:r>
            <a:r>
              <a:rPr lang="en-US" altLang="en-US" dirty="0" smtClean="0">
                <a:latin typeface="+mn-lt"/>
              </a:rPr>
              <a:t>.</a:t>
            </a:r>
          </a:p>
          <a:p>
            <a:pPr marL="181240" indent="-181240">
              <a:buFont typeface="Arial" panose="020B0604020202020204" pitchFamily="34" charset="0"/>
              <a:buChar char="•"/>
            </a:pPr>
            <a:r>
              <a:rPr lang="en-US" altLang="en-US" b="1" dirty="0" smtClean="0">
                <a:latin typeface="+mn-lt"/>
              </a:rPr>
              <a:t>[ADVANCE</a:t>
            </a:r>
            <a:r>
              <a:rPr lang="en-US" altLang="en-US" b="1" baseline="0" dirty="0" smtClean="0">
                <a:latin typeface="+mn-lt"/>
              </a:rPr>
              <a:t> SLIDE TO PLAY VIDEO]</a:t>
            </a:r>
            <a:endParaRPr lang="en-US" altLang="en-US" b="1" dirty="0" smtClean="0">
              <a:latin typeface="+mn-lt"/>
            </a:endParaRPr>
          </a:p>
          <a:p>
            <a:endParaRPr lang="en-US" b="1" baseline="0" dirty="0" smtClean="0"/>
          </a:p>
          <a:p>
            <a:r>
              <a:rPr lang="en-US" b="1" baseline="0" dirty="0" smtClean="0"/>
              <a:t>REFERENCE</a:t>
            </a:r>
          </a:p>
          <a:p>
            <a:pPr fontAlgn="base"/>
            <a:r>
              <a:rPr lang="en-US" baseline="0" dirty="0" smtClean="0"/>
              <a:t>Meth Project. (2011, November 7). </a:t>
            </a:r>
            <a:r>
              <a:rPr lang="en-US" i="1" baseline="0" dirty="0" smtClean="0"/>
              <a:t>Brain and Behavior </a:t>
            </a:r>
            <a:r>
              <a:rPr lang="en-US" i="0" baseline="0" dirty="0" smtClean="0"/>
              <a:t>[Video File]. Retrieved from</a:t>
            </a:r>
            <a:r>
              <a:rPr lang="en-US" i="1" baseline="0" dirty="0" smtClean="0"/>
              <a:t> </a:t>
            </a:r>
            <a:r>
              <a:rPr lang="en-US" dirty="0" smtClean="0">
                <a:hlinkClick r:id="rId3"/>
              </a:rPr>
              <a:t>https://www.youtube.com/watch?v=T-duk-PiIXo</a:t>
            </a:r>
            <a:r>
              <a:rPr lang="en-US" dirty="0" smtClean="0"/>
              <a:t>.  </a:t>
            </a:r>
            <a:endParaRPr lang="en-US" altLang="en-US" dirty="0" smtClean="0">
              <a:latin typeface="Helvetica" pitchFamily="34" charset="0"/>
            </a:endParaRPr>
          </a:p>
          <a:p>
            <a:endParaRPr lang="en-US" altLang="en-US" dirty="0"/>
          </a:p>
        </p:txBody>
      </p:sp>
      <p:sp>
        <p:nvSpPr>
          <p:cNvPr id="4" name="Slide Number Placeholder 3"/>
          <p:cNvSpPr>
            <a:spLocks noGrp="1"/>
          </p:cNvSpPr>
          <p:nvPr>
            <p:ph type="sldNum" sz="quarter" idx="5"/>
          </p:nvPr>
        </p:nvSpPr>
        <p:spPr/>
        <p:txBody>
          <a:bodyPr/>
          <a:lstStyle/>
          <a:p>
            <a:pPr>
              <a:defRPr/>
            </a:pPr>
            <a:fld id="{13CF429D-83F5-4031-9733-2C5ECFDF5154}"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73281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257300" y="720725"/>
            <a:ext cx="4800600" cy="3600450"/>
          </a:xfrm>
          <a:ln/>
        </p:spPr>
      </p:sp>
      <p:sp>
        <p:nvSpPr>
          <p:cNvPr id="91139" name="Notes Placeholder 2"/>
          <p:cNvSpPr>
            <a:spLocks noGrp="1"/>
          </p:cNvSpPr>
          <p:nvPr>
            <p:ph type="body" idx="1"/>
          </p:nvPr>
        </p:nvSpPr>
        <p:spPr>
          <a:noFill/>
        </p:spPr>
        <p:txBody>
          <a:bodyPr/>
          <a:lstStyle/>
          <a:p>
            <a:pPr defTabSz="966612">
              <a:defRPr/>
            </a:pPr>
            <a:r>
              <a:rPr lang="en-US" altLang="en-US" b="1" dirty="0" smtClean="0">
                <a:latin typeface="+mn-lt"/>
              </a:rPr>
              <a:t>TRAINER NOTES</a:t>
            </a:r>
          </a:p>
          <a:p>
            <a:pPr marL="181240" indent="-181240">
              <a:buFont typeface="Arial" panose="020B0604020202020204" pitchFamily="34" charset="0"/>
              <a:buChar char="•"/>
            </a:pPr>
            <a:r>
              <a:rPr lang="en-US" altLang="en-US" b="0" dirty="0" smtClean="0">
                <a:latin typeface="+mn-lt"/>
              </a:rPr>
              <a:t>Natural </a:t>
            </a:r>
            <a:r>
              <a:rPr lang="en-US" altLang="en-US" b="0" dirty="0">
                <a:latin typeface="+mn-lt"/>
              </a:rPr>
              <a:t>rewards stimulate dopamine neurotransmission.  Eating something that you enjoy or being stimulated sexually can cause dopamine levels to increase. In these graphs, dopamine is being measured inside the brains of animals.  Its increase is shown in response to food or sex cues. This basic mechanism of controlled dopamine release and reuptake has been carefully shaped and calibrated by evolution to reward normal activities critical for our survival.</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Di Chiara. G., &amp; </a:t>
            </a:r>
            <a:r>
              <a:rPr lang="en-US" sz="1200" b="0" i="0" kern="1200" dirty="0" err="1" smtClean="0">
                <a:solidFill>
                  <a:schemeClr val="tx1"/>
                </a:solidFill>
                <a:effectLst/>
                <a:latin typeface="+mn-lt"/>
                <a:ea typeface="+mn-ea"/>
                <a:cs typeface="+mn-cs"/>
              </a:rPr>
              <a:t>Imperato</a:t>
            </a:r>
            <a:r>
              <a:rPr lang="en-US" sz="1200" b="0" i="0" kern="1200" dirty="0" smtClean="0">
                <a:solidFill>
                  <a:schemeClr val="tx1"/>
                </a:solidFill>
                <a:effectLst/>
                <a:latin typeface="+mn-lt"/>
                <a:ea typeface="+mn-ea"/>
                <a:cs typeface="+mn-cs"/>
              </a:rPr>
              <a:t>, A. (1988). Drugs abused by humans preferentially increase synaptic dopamine concentrations in the mesolimbic system of freely moving rats. </a:t>
            </a:r>
            <a:r>
              <a:rPr lang="en-US" sz="1200" b="0" i="1" u="none" kern="1200" dirty="0" smtClean="0">
                <a:solidFill>
                  <a:schemeClr val="tx1"/>
                </a:solidFill>
                <a:effectLst/>
                <a:latin typeface="+mn-lt"/>
                <a:ea typeface="+mn-ea"/>
                <a:cs typeface="+mn-cs"/>
              </a:rPr>
              <a:t>Proceedings</a:t>
            </a:r>
            <a:r>
              <a:rPr lang="en-US" sz="1200" b="0" i="1" u="none" kern="1200" baseline="0" dirty="0" smtClean="0">
                <a:solidFill>
                  <a:schemeClr val="tx1"/>
                </a:solidFill>
                <a:effectLst/>
                <a:latin typeface="+mn-lt"/>
                <a:ea typeface="+mn-ea"/>
                <a:cs typeface="+mn-cs"/>
              </a:rPr>
              <a:t> of the National Academy of Sciences of the United States of America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85,</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5274–5278. PMID: 2899326</a:t>
            </a:r>
            <a:endParaRPr 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247A41B1-B020-4F4C-9A7A-36C267B1D920}"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347283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r>
              <a:rPr lang="en-US" b="1" baseline="0" dirty="0" smtClean="0"/>
              <a:t> </a:t>
            </a:r>
          </a:p>
          <a:p>
            <a:pPr marL="181240" indent="-181240">
              <a:buFont typeface="Arial" panose="020B0604020202020204" pitchFamily="34" charset="0"/>
              <a:buChar char="•"/>
            </a:pPr>
            <a:r>
              <a:rPr lang="en-US" baseline="0" dirty="0" smtClean="0"/>
              <a:t>Orient participants to the agenda</a:t>
            </a:r>
          </a:p>
          <a:p>
            <a:pPr marL="181240" indent="-181240">
              <a:buFont typeface="Arial" panose="020B0604020202020204" pitchFamily="34" charset="0"/>
              <a:buChar char="•"/>
            </a:pPr>
            <a:r>
              <a:rPr lang="en-US" b="1" baseline="0" dirty="0" smtClean="0"/>
              <a:t>[ASK PARTICIPANTS] </a:t>
            </a:r>
            <a:r>
              <a:rPr lang="en-US" baseline="0" dirty="0" smtClean="0"/>
              <a:t>What questions do you have regarding today’s agenda?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[ASK PARTICIPANTS] </a:t>
            </a:r>
            <a:r>
              <a:rPr lang="en-US" b="0" baseline="0" dirty="0" smtClean="0"/>
              <a:t>What is missing from this agenda that you were hoping to get</a:t>
            </a:r>
            <a:r>
              <a:rPr lang="en-US" baseline="0" dirty="0" smtClean="0"/>
              <a:t>? </a:t>
            </a:r>
          </a:p>
          <a:p>
            <a:pPr marL="181240" indent="-18124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4</a:t>
            </a:fld>
            <a:endParaRPr lang="en-US"/>
          </a:p>
        </p:txBody>
      </p:sp>
    </p:spTree>
    <p:extLst>
      <p:ext uri="{BB962C8B-B14F-4D97-AF65-F5344CB8AC3E}">
        <p14:creationId xmlns:p14="http://schemas.microsoft.com/office/powerpoint/2010/main" val="1278940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INSTRUCTIONS</a:t>
            </a:r>
          </a:p>
          <a:p>
            <a:pPr marL="181240" indent="-181240" defTabSz="966612">
              <a:buFont typeface="Arial" panose="020B0604020202020204" pitchFamily="34" charset="0"/>
              <a:buChar char="•"/>
              <a:defRPr/>
            </a:pPr>
            <a:r>
              <a:rPr lang="en-US" b="1" dirty="0" smtClean="0"/>
              <a:t>[ADVANCE</a:t>
            </a:r>
            <a:r>
              <a:rPr lang="en-US" b="1" baseline="0" dirty="0" smtClean="0"/>
              <a:t> SLIDE TO </a:t>
            </a:r>
            <a:r>
              <a:rPr lang="en-US" b="1" dirty="0" smtClean="0"/>
              <a:t>PLAY</a:t>
            </a:r>
            <a:r>
              <a:rPr lang="en-US" b="1" baseline="0" dirty="0" smtClean="0"/>
              <a:t> VIDEO]</a:t>
            </a:r>
          </a:p>
          <a:p>
            <a:pPr defTabSz="966612">
              <a:defRPr/>
            </a:pPr>
            <a:endParaRPr lang="en-US" altLang="en-US" b="1" dirty="0" smtClean="0">
              <a:latin typeface="+mn-lt"/>
            </a:endParaRPr>
          </a:p>
          <a:p>
            <a:pPr defTabSz="966612">
              <a:defRPr/>
            </a:pPr>
            <a:r>
              <a:rPr lang="en-US" altLang="en-US" b="1" dirty="0" smtClean="0">
                <a:latin typeface="+mn-lt"/>
              </a:rPr>
              <a:t>TRAINER NOTES</a:t>
            </a:r>
          </a:p>
          <a:p>
            <a:pPr marL="181240" indent="-181240">
              <a:buFont typeface="Arial" panose="020B0604020202020204" pitchFamily="34" charset="0"/>
              <a:buChar char="•"/>
            </a:pPr>
            <a:r>
              <a:rPr lang="en-US" altLang="en-US" b="0" dirty="0" smtClean="0">
                <a:latin typeface="+mn-lt"/>
              </a:rPr>
              <a:t>When meth is added to the system,</a:t>
            </a:r>
            <a:r>
              <a:rPr lang="en-US" altLang="en-US" b="0" baseline="0" dirty="0" smtClean="0">
                <a:latin typeface="+mn-lt"/>
              </a:rPr>
              <a:t> in pushes dopamine from the descending neuron into the synapse, causing a flood of dopamine. </a:t>
            </a:r>
            <a:endParaRPr lang="en-US" altLang="en-US" b="0" dirty="0" smtClean="0">
              <a:latin typeface="+mn-lt"/>
            </a:endParaRPr>
          </a:p>
          <a:p>
            <a:pPr marL="181240" indent="-181240">
              <a:buFont typeface="Arial" panose="020B0604020202020204" pitchFamily="34" charset="0"/>
              <a:buChar char="•"/>
            </a:pPr>
            <a:r>
              <a:rPr lang="en-US" altLang="en-US" dirty="0" smtClean="0">
                <a:latin typeface="+mn-lt"/>
              </a:rPr>
              <a:t>Meth then blocks the reuptake</a:t>
            </a:r>
            <a:r>
              <a:rPr lang="en-US" altLang="en-US" baseline="0" dirty="0" smtClean="0">
                <a:latin typeface="+mn-lt"/>
              </a:rPr>
              <a:t> transporters so that it remains in the synapse for an extended period of time.  This is what causes the intense euphoric feelings that meth produces.  This can go on for an extended time with a single dose of methamphetamine producing this effect for 10+ hours.</a:t>
            </a:r>
            <a:endParaRPr lang="en-US" altLang="en-US" dirty="0" smtClean="0">
              <a:latin typeface="+mn-lt"/>
            </a:endParaRPr>
          </a:p>
          <a:p>
            <a:pPr marL="181240" indent="-181240">
              <a:buFont typeface="Arial" panose="020B0604020202020204" pitchFamily="34" charset="0"/>
              <a:buChar char="•"/>
            </a:pPr>
            <a:endParaRPr lang="en-US" altLang="en-US" b="1" dirty="0" smtClean="0">
              <a:latin typeface="+mn-lt"/>
            </a:endParaRPr>
          </a:p>
          <a:p>
            <a:endParaRPr lang="en-US" b="1" baseline="0" dirty="0" smtClean="0"/>
          </a:p>
          <a:p>
            <a:r>
              <a:rPr lang="en-US" b="1" baseline="0" dirty="0" smtClean="0"/>
              <a:t>REFERENCE</a:t>
            </a:r>
          </a:p>
          <a:p>
            <a:pPr fontAlgn="base"/>
            <a:r>
              <a:rPr lang="en-US" baseline="0" dirty="0" smtClean="0"/>
              <a:t>Meth Project (2011, November 7). </a:t>
            </a:r>
            <a:r>
              <a:rPr lang="en-US" i="1" baseline="0" dirty="0" smtClean="0"/>
              <a:t>Brain and Behavior [video file]. Retrieved from  </a:t>
            </a:r>
            <a:r>
              <a:rPr lang="en-US" dirty="0" smtClean="0">
                <a:hlinkClick r:id="rId3"/>
              </a:rPr>
              <a:t>https://www.youtube.com/watch?v=T-duk-PiIXo</a:t>
            </a:r>
            <a:r>
              <a:rPr lang="en-US" dirty="0" smtClean="0"/>
              <a:t>.  </a:t>
            </a:r>
            <a:endParaRPr lang="en-US" altLang="en-US" dirty="0" smtClean="0">
              <a:latin typeface="Helvetica" pitchFamily="34" charset="0"/>
            </a:endParaRPr>
          </a:p>
          <a:p>
            <a:endParaRPr lang="en-US" altLang="en-US" dirty="0" smtClean="0"/>
          </a:p>
          <a:p>
            <a:pPr marL="181240" indent="-181240" defTabSz="966612">
              <a:buFont typeface="Arial" panose="020B0604020202020204" pitchFamily="34" charset="0"/>
              <a:buChar char="•"/>
              <a:defRPr/>
            </a:pPr>
            <a:endParaRPr lang="en-US" b="1"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40</a:t>
            </a:fld>
            <a:endParaRPr lang="en-US"/>
          </a:p>
        </p:txBody>
      </p:sp>
    </p:spTree>
    <p:extLst>
      <p:ext uri="{BB962C8B-B14F-4D97-AF65-F5344CB8AC3E}">
        <p14:creationId xmlns:p14="http://schemas.microsoft.com/office/powerpoint/2010/main" val="3702506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733425"/>
            <a:ext cx="4881563" cy="3660775"/>
          </a:xfrm>
        </p:spPr>
      </p:sp>
      <p:sp>
        <p:nvSpPr>
          <p:cNvPr id="3" name="Notes Placeholder 2"/>
          <p:cNvSpPr>
            <a:spLocks noGrp="1"/>
          </p:cNvSpPr>
          <p:nvPr>
            <p:ph type="body" idx="1"/>
          </p:nvPr>
        </p:nvSpPr>
        <p:spPr/>
        <p:txBody>
          <a:bodyPr/>
          <a:lstStyle/>
          <a:p>
            <a:pPr defTabSz="966612">
              <a:defRPr/>
            </a:pPr>
            <a:r>
              <a:rPr lang="en-US" b="1" dirty="0" smtClean="0"/>
              <a:t>TRAINER NOTES</a:t>
            </a:r>
          </a:p>
          <a:p>
            <a:pPr marL="171450" indent="-171450">
              <a:buFont typeface="Arial" panose="020B0604020202020204" pitchFamily="34" charset="0"/>
              <a:buChar char="•"/>
            </a:pPr>
            <a:r>
              <a:rPr lang="en-US" dirty="0" smtClean="0"/>
              <a:t>When</a:t>
            </a:r>
            <a:r>
              <a:rPr lang="en-US" baseline="0" dirty="0" smtClean="0"/>
              <a:t> scientists looked at the impact of drugs used by humans on dopamine output in rats, they found that all of them had a direct impact.</a:t>
            </a:r>
          </a:p>
          <a:p>
            <a:pPr marL="171450" indent="-171450">
              <a:buFont typeface="Arial" panose="020B0604020202020204" pitchFamily="34" charset="0"/>
              <a:buChar char="•"/>
            </a:pPr>
            <a:r>
              <a:rPr lang="en-US" baseline="0" dirty="0" smtClean="0"/>
              <a:t>With alcohol, also called ethanol, dopamine output doubled from baseline; a spike similar to what was seen with the sex response.</a:t>
            </a:r>
          </a:p>
          <a:p>
            <a:pPr marL="171450" indent="-171450">
              <a:buFont typeface="Arial" panose="020B0604020202020204" pitchFamily="34" charset="0"/>
              <a:buChar char="•"/>
            </a:pPr>
            <a:r>
              <a:rPr lang="en-US" baseline="0" dirty="0" smtClean="0"/>
              <a:t>With nicotine, a similar spike was seen.</a:t>
            </a:r>
          </a:p>
          <a:p>
            <a:pPr marL="171450" indent="-171450">
              <a:buFont typeface="Arial" panose="020B0604020202020204" pitchFamily="34" charset="0"/>
              <a:buChar char="•"/>
            </a:pPr>
            <a:r>
              <a:rPr lang="en-US" baseline="0" dirty="0" smtClean="0"/>
              <a:t>With cocaine, dopamine output increased about 3.5 times over baseline.</a:t>
            </a:r>
          </a:p>
          <a:p>
            <a:pPr marL="171450" indent="-171450">
              <a:buFont typeface="Arial" panose="020B0604020202020204" pitchFamily="34" charset="0"/>
              <a:buChar char="•"/>
            </a:pPr>
            <a:r>
              <a:rPr lang="en-US" baseline="0" dirty="0" smtClean="0"/>
              <a:t>With methamphetamine the increase was about 1200 times baseline.</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smtClean="0">
                <a:solidFill>
                  <a:schemeClr val="tx1"/>
                </a:solidFill>
                <a:effectLst/>
                <a:latin typeface="+mn-lt"/>
                <a:ea typeface="+mn-ea"/>
                <a:cs typeface="+mn-cs"/>
              </a:rPr>
              <a:t>Di Chiara, G., &amp; </a:t>
            </a:r>
            <a:r>
              <a:rPr lang="en-US" sz="1200" b="0" i="0" kern="1200" dirty="0" err="1" smtClean="0">
                <a:solidFill>
                  <a:schemeClr val="tx1"/>
                </a:solidFill>
                <a:effectLst/>
                <a:latin typeface="+mn-lt"/>
                <a:ea typeface="+mn-ea"/>
                <a:cs typeface="+mn-cs"/>
              </a:rPr>
              <a:t>Imperato</a:t>
            </a:r>
            <a:r>
              <a:rPr lang="en-US" sz="1200" b="0" i="0" kern="1200" dirty="0" smtClean="0">
                <a:solidFill>
                  <a:schemeClr val="tx1"/>
                </a:solidFill>
                <a:effectLst/>
                <a:latin typeface="+mn-lt"/>
                <a:ea typeface="+mn-ea"/>
                <a:cs typeface="+mn-cs"/>
              </a:rPr>
              <a:t>, A. (1988). Drugs abused by humans preferentially increase synaptic dopamine concentrations in the mesolimbic system of freely moving rats. </a:t>
            </a:r>
            <a:r>
              <a:rPr lang="en-US" sz="1200" b="0" i="1" u="none" kern="1200" dirty="0" smtClean="0">
                <a:solidFill>
                  <a:schemeClr val="tx1"/>
                </a:solidFill>
                <a:effectLst/>
                <a:latin typeface="+mn-lt"/>
                <a:ea typeface="+mn-ea"/>
                <a:cs typeface="+mn-cs"/>
              </a:rPr>
              <a:t>Proceedings</a:t>
            </a:r>
            <a:r>
              <a:rPr lang="en-US" sz="1200" b="0" i="1" u="none" kern="1200" baseline="0" dirty="0" smtClean="0">
                <a:solidFill>
                  <a:schemeClr val="tx1"/>
                </a:solidFill>
                <a:effectLst/>
                <a:latin typeface="+mn-lt"/>
                <a:ea typeface="+mn-ea"/>
                <a:cs typeface="+mn-cs"/>
              </a:rPr>
              <a:t> of the National Academy of Sciences of the United States of America</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85,</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5274–5278. PMID: 2899326.</a:t>
            </a:r>
            <a:endParaRPr lang="en-US" dirty="0" smtClean="0"/>
          </a:p>
        </p:txBody>
      </p:sp>
      <p:sp>
        <p:nvSpPr>
          <p:cNvPr id="4" name="Slide Number Placeholder 3"/>
          <p:cNvSpPr>
            <a:spLocks noGrp="1"/>
          </p:cNvSpPr>
          <p:nvPr>
            <p:ph type="sldNum" sz="quarter" idx="10"/>
          </p:nvPr>
        </p:nvSpPr>
        <p:spPr/>
        <p:txBody>
          <a:bodyPr/>
          <a:lstStyle/>
          <a:p>
            <a:fld id="{343CDF30-0842-4EC5-AC85-EC2D1E900DBD}"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595367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p:txBody>
          <a:bodyPr/>
          <a:lstStyle>
            <a:lvl1pPr algn="ctr" defTabSz="966535" eaLnBrk="0" hangingPunct="0">
              <a:defRPr>
                <a:solidFill>
                  <a:schemeClr val="tx1"/>
                </a:solidFill>
                <a:latin typeface="Tahoma" pitchFamily="34" charset="0"/>
              </a:defRPr>
            </a:lvl1pPr>
            <a:lvl2pPr marL="770593" indent="-296381" algn="ctr" defTabSz="966535" eaLnBrk="0" hangingPunct="0">
              <a:defRPr>
                <a:solidFill>
                  <a:schemeClr val="tx1"/>
                </a:solidFill>
                <a:latin typeface="Tahoma" pitchFamily="34" charset="0"/>
              </a:defRPr>
            </a:lvl2pPr>
            <a:lvl3pPr marL="1185528" indent="-237105" algn="ctr" defTabSz="966535" eaLnBrk="0" hangingPunct="0">
              <a:defRPr>
                <a:solidFill>
                  <a:schemeClr val="tx1"/>
                </a:solidFill>
                <a:latin typeface="Tahoma" pitchFamily="34" charset="0"/>
              </a:defRPr>
            </a:lvl3pPr>
            <a:lvl4pPr marL="1659739" indent="-237105" algn="ctr" defTabSz="966535" eaLnBrk="0" hangingPunct="0">
              <a:defRPr>
                <a:solidFill>
                  <a:schemeClr val="tx1"/>
                </a:solidFill>
                <a:latin typeface="Tahoma" pitchFamily="34" charset="0"/>
              </a:defRPr>
            </a:lvl4pPr>
            <a:lvl5pPr marL="2133951" indent="-237105" algn="ctr" defTabSz="966535" eaLnBrk="0" hangingPunct="0">
              <a:defRPr>
                <a:solidFill>
                  <a:schemeClr val="tx1"/>
                </a:solidFill>
                <a:latin typeface="Tahoma" pitchFamily="34" charset="0"/>
              </a:defRPr>
            </a:lvl5pPr>
            <a:lvl6pPr marL="2608163" indent="-237105" algn="ctr" defTabSz="966535" eaLnBrk="0" fontAlgn="base" hangingPunct="0">
              <a:spcBef>
                <a:spcPct val="0"/>
              </a:spcBef>
              <a:spcAft>
                <a:spcPct val="0"/>
              </a:spcAft>
              <a:defRPr>
                <a:solidFill>
                  <a:schemeClr val="tx1"/>
                </a:solidFill>
                <a:latin typeface="Tahoma" pitchFamily="34" charset="0"/>
              </a:defRPr>
            </a:lvl6pPr>
            <a:lvl7pPr marL="3082374" indent="-237105" algn="ctr" defTabSz="966535" eaLnBrk="0" fontAlgn="base" hangingPunct="0">
              <a:spcBef>
                <a:spcPct val="0"/>
              </a:spcBef>
              <a:spcAft>
                <a:spcPct val="0"/>
              </a:spcAft>
              <a:defRPr>
                <a:solidFill>
                  <a:schemeClr val="tx1"/>
                </a:solidFill>
                <a:latin typeface="Tahoma" pitchFamily="34" charset="0"/>
              </a:defRPr>
            </a:lvl7pPr>
            <a:lvl8pPr marL="3556585" indent="-237105" algn="ctr" defTabSz="966535" eaLnBrk="0" fontAlgn="base" hangingPunct="0">
              <a:spcBef>
                <a:spcPct val="0"/>
              </a:spcBef>
              <a:spcAft>
                <a:spcPct val="0"/>
              </a:spcAft>
              <a:defRPr>
                <a:solidFill>
                  <a:schemeClr val="tx1"/>
                </a:solidFill>
                <a:latin typeface="Tahoma" pitchFamily="34" charset="0"/>
              </a:defRPr>
            </a:lvl8pPr>
            <a:lvl9pPr marL="4030796" indent="-237105" algn="ctr" defTabSz="966535" eaLnBrk="0" fontAlgn="base" hangingPunct="0">
              <a:spcBef>
                <a:spcPct val="0"/>
              </a:spcBef>
              <a:spcAft>
                <a:spcPct val="0"/>
              </a:spcAft>
              <a:defRPr>
                <a:solidFill>
                  <a:schemeClr val="tx1"/>
                </a:solidFill>
                <a:latin typeface="Tahoma" pitchFamily="34" charset="0"/>
              </a:defRPr>
            </a:lvl9pPr>
          </a:lstStyle>
          <a:p>
            <a:pPr algn="r" eaLnBrk="1" hangingPunct="1">
              <a:defRPr/>
            </a:pPr>
            <a:fld id="{46C46B87-A8B3-4FC0-BD4B-3EC9A273BA45}" type="slidenum">
              <a:rPr lang="en-US" smtClean="0">
                <a:solidFill>
                  <a:prstClr val="black"/>
                </a:solidFill>
                <a:latin typeface="Arial" pitchFamily="34" charset="0"/>
              </a:rPr>
              <a:pPr algn="r" eaLnBrk="1" hangingPunct="1">
                <a:defRPr/>
              </a:pPr>
              <a:t>42</a:t>
            </a:fld>
            <a:endParaRPr lang="en-US">
              <a:solidFill>
                <a:prstClr val="black"/>
              </a:solidFill>
              <a:latin typeface="Arial" pitchFamily="34" charset="0"/>
            </a:endParaRPr>
          </a:p>
        </p:txBody>
      </p:sp>
      <p:sp>
        <p:nvSpPr>
          <p:cNvPr id="93187" name="Rectangle 2"/>
          <p:cNvSpPr>
            <a:spLocks noGrp="1" noRot="1" noChangeAspect="1" noChangeArrowheads="1" noTextEdit="1"/>
          </p:cNvSpPr>
          <p:nvPr>
            <p:ph type="sldImg"/>
          </p:nvPr>
        </p:nvSpPr>
        <p:spPr>
          <a:xfrm>
            <a:off x="1257300" y="720725"/>
            <a:ext cx="4800600" cy="3600450"/>
          </a:xfrm>
          <a:ln/>
        </p:spPr>
      </p:sp>
      <p:sp>
        <p:nvSpPr>
          <p:cNvPr id="93188" name="Rectangle 3"/>
          <p:cNvSpPr>
            <a:spLocks noGrp="1" noChangeArrowheads="1"/>
          </p:cNvSpPr>
          <p:nvPr>
            <p:ph type="body" idx="1"/>
          </p:nvPr>
        </p:nvSpPr>
        <p:spPr>
          <a:xfrm>
            <a:off x="976314" y="4560889"/>
            <a:ext cx="5362575" cy="4321175"/>
          </a:xfrm>
          <a:noFill/>
        </p:spPr>
        <p:txBody>
          <a:bodyPr/>
          <a:lstStyle/>
          <a:p>
            <a:pPr defTabSz="966612">
              <a:defRPr/>
            </a:pPr>
            <a:r>
              <a:rPr lang="en-US" altLang="en-US" b="1" dirty="0" smtClean="0">
                <a:latin typeface="+mn-lt"/>
              </a:rPr>
              <a:t>TRAINER NOTES</a:t>
            </a:r>
          </a:p>
          <a:p>
            <a:pPr marL="181240" indent="-181240">
              <a:buFont typeface="Arial" panose="020B0604020202020204" pitchFamily="34" charset="0"/>
              <a:buChar char="•"/>
            </a:pPr>
            <a:r>
              <a:rPr lang="en-US" altLang="en-US" dirty="0" smtClean="0">
                <a:latin typeface="+mn-lt"/>
              </a:rPr>
              <a:t>The </a:t>
            </a:r>
            <a:r>
              <a:rPr lang="en-US" altLang="en-US" dirty="0">
                <a:latin typeface="+mn-lt"/>
              </a:rPr>
              <a:t>scan on the far left of the screen depicts the brain of a non-methamphetamine using control. Notice the bright colors in the reward center. The center scan is the brain of a methamphetamine user who has been matched to the control in terms of age, race, etc. Notice that there are no bright red and orange colors in the </a:t>
            </a:r>
            <a:r>
              <a:rPr lang="en-US" altLang="en-US" dirty="0" smtClean="0">
                <a:latin typeface="+mn-lt"/>
              </a:rPr>
              <a:t>reward center</a:t>
            </a:r>
            <a:r>
              <a:rPr lang="en-US" altLang="en-US" dirty="0">
                <a:latin typeface="+mn-lt"/>
              </a:rPr>
              <a:t>. </a:t>
            </a:r>
            <a:r>
              <a:rPr lang="en-US" altLang="en-US" dirty="0" smtClean="0">
                <a:latin typeface="+mn-lt"/>
              </a:rPr>
              <a:t>This indicates far less dopamine</a:t>
            </a:r>
            <a:r>
              <a:rPr lang="en-US" altLang="en-US" baseline="0" dirty="0" smtClean="0">
                <a:latin typeface="+mn-lt"/>
              </a:rPr>
              <a:t> activity in the meth brain.</a:t>
            </a:r>
            <a:endParaRPr lang="en-US" altLang="en-US" dirty="0" smtClean="0">
              <a:latin typeface="+mn-lt"/>
            </a:endParaRPr>
          </a:p>
          <a:p>
            <a:pPr eaLnBrk="1" hangingPunct="1"/>
            <a:endParaRPr lang="en-US" altLang="en-US" dirty="0" smtClean="0"/>
          </a:p>
          <a:p>
            <a:pPr eaLnBrk="1" hangingPunct="1"/>
            <a:r>
              <a:rPr lang="en-US" altLang="en-US" b="1" dirty="0" smtClean="0"/>
              <a:t>REFERENCE </a:t>
            </a:r>
            <a:endParaRPr lang="en-US" alt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dirty="0" smtClean="0"/>
              <a:t>National</a:t>
            </a:r>
            <a:r>
              <a:rPr lang="en-US" altLang="en-US" b="0" baseline="0" dirty="0" smtClean="0"/>
              <a:t> Institute on Drug Abuse (2002). </a:t>
            </a:r>
            <a:r>
              <a:rPr lang="en-US" sz="1200" b="0" i="1" kern="1200" dirty="0" smtClean="0">
                <a:solidFill>
                  <a:schemeClr val="tx1"/>
                </a:solidFill>
                <a:effectLst/>
                <a:latin typeface="+mn-lt"/>
                <a:ea typeface="+mn-ea"/>
                <a:cs typeface="+mn-cs"/>
              </a:rPr>
              <a:t>Methamphetamine Abuse Linked to Impaired Cognitive and Motor Skills Despite Recovery of Dopamine Transporters</a:t>
            </a:r>
            <a:r>
              <a:rPr lang="en-US" sz="1200" b="1" i="0" kern="1200" dirty="0" smtClean="0">
                <a:solidFill>
                  <a:schemeClr val="tx1"/>
                </a:solidFill>
                <a:effectLst/>
                <a:latin typeface="+mn-lt"/>
                <a:ea typeface="+mn-ea"/>
                <a:cs typeface="+mn-cs"/>
              </a:rPr>
              <a:t>.</a:t>
            </a:r>
            <a:r>
              <a:rPr lang="en-US" sz="1200" b="1" i="0" kern="1200" baseline="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Retrieved from </a:t>
            </a:r>
            <a:r>
              <a:rPr lang="en-US" dirty="0" smtClean="0">
                <a:hlinkClick r:id="rId3"/>
              </a:rPr>
              <a:t>https://archives.drugabuse.gov/news-events/nida-notes/2002/04/methamphetamine-abuse-linked-to-impaired-cognitive-motor-skills-despite-recovery-dopamine</a:t>
            </a:r>
            <a:r>
              <a:rPr lang="en-US" dirty="0" smtClean="0"/>
              <a:t>, </a:t>
            </a:r>
            <a:r>
              <a:rPr lang="en-US" sz="1200" b="0" i="0" kern="1200" baseline="0" dirty="0" smtClean="0">
                <a:solidFill>
                  <a:schemeClr val="tx1"/>
                </a:solidFill>
                <a:effectLst/>
                <a:latin typeface="+mn-lt"/>
                <a:ea typeface="+mn-ea"/>
                <a:cs typeface="+mn-cs"/>
              </a:rPr>
              <a:t>January 23, 2020.</a:t>
            </a: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6097309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b="1" dirty="0" smtClean="0"/>
              <a:t>[SUMMARIZE/READ BULLETED LIST]</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43</a:t>
            </a:fld>
            <a:endParaRPr lang="en-US"/>
          </a:p>
        </p:txBody>
      </p:sp>
    </p:spTree>
    <p:extLst>
      <p:ext uri="{BB962C8B-B14F-4D97-AF65-F5344CB8AC3E}">
        <p14:creationId xmlns:p14="http://schemas.microsoft.com/office/powerpoint/2010/main" val="9473121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71450" indent="-171450">
              <a:buFont typeface="Arial" panose="020B0604020202020204" pitchFamily="34" charset="0"/>
              <a:buChar char="•"/>
            </a:pPr>
            <a:r>
              <a:rPr lang="en-US" b="1" dirty="0" smtClean="0"/>
              <a:t>[READ/PARAPHRASE</a:t>
            </a:r>
            <a:r>
              <a:rPr lang="en-US" b="1" baseline="0" dirty="0" smtClean="0"/>
              <a:t> CONTENT]</a:t>
            </a:r>
          </a:p>
          <a:p>
            <a:pPr marL="0" indent="0">
              <a:buFont typeface="Arial" panose="020B0604020202020204" pitchFamily="34" charset="0"/>
              <a:buNone/>
            </a:pPr>
            <a:endParaRPr lang="en-US" b="1" baseline="0" dirty="0"/>
          </a:p>
          <a:p>
            <a:pPr marL="0" indent="0">
              <a:buFont typeface="Arial" panose="020B0604020202020204" pitchFamily="34" charset="0"/>
              <a:buNone/>
            </a:pPr>
            <a:r>
              <a:rPr lang="en-US" b="1" baseline="0" dirty="0" smtClean="0"/>
              <a:t>IMAGE CREDIT</a:t>
            </a:r>
          </a:p>
          <a:p>
            <a:pPr marL="0" indent="0">
              <a:buFont typeface="Arial" panose="020B0604020202020204" pitchFamily="34" charset="0"/>
              <a:buNone/>
            </a:pPr>
            <a:r>
              <a:rPr lang="en-US" b="0" baseline="0" dirty="0" smtClean="0"/>
              <a:t>NIDA website.</a:t>
            </a:r>
          </a:p>
        </p:txBody>
      </p:sp>
      <p:sp>
        <p:nvSpPr>
          <p:cNvPr id="4" name="Slide Number Placeholder 3"/>
          <p:cNvSpPr>
            <a:spLocks noGrp="1"/>
          </p:cNvSpPr>
          <p:nvPr>
            <p:ph type="sldNum" sz="quarter" idx="10"/>
          </p:nvPr>
        </p:nvSpPr>
        <p:spPr/>
        <p:txBody>
          <a:bodyPr/>
          <a:lstStyle/>
          <a:p>
            <a:fld id="{54ADE49C-AECB-4B8E-AB86-9FE486226B9C}" type="slidenum">
              <a:rPr lang="en-US" smtClean="0"/>
              <a:t>44</a:t>
            </a:fld>
            <a:endParaRPr lang="en-US"/>
          </a:p>
        </p:txBody>
      </p:sp>
    </p:spTree>
    <p:extLst>
      <p:ext uri="{BB962C8B-B14F-4D97-AF65-F5344CB8AC3E}">
        <p14:creationId xmlns:p14="http://schemas.microsoft.com/office/powerpoint/2010/main" val="1935242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smtClean="0"/>
              <a:t>[READ/PARAPHRASE</a:t>
            </a:r>
            <a:r>
              <a:rPr lang="en-US" b="1" baseline="0" dirty="0" smtClean="0"/>
              <a:t> CONTENT]</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smtClean="0"/>
          </a:p>
          <a:p>
            <a:pPr marL="0" indent="0">
              <a:buFont typeface="Arial" panose="020B0604020202020204" pitchFamily="34" charset="0"/>
              <a:buNone/>
            </a:pPr>
            <a:r>
              <a:rPr lang="en-US" b="1" baseline="0" dirty="0" smtClean="0"/>
              <a:t>IMAGE CREDIT</a:t>
            </a:r>
          </a:p>
          <a:p>
            <a:pPr marL="0" indent="0">
              <a:buFont typeface="Arial" panose="020B0604020202020204" pitchFamily="34" charset="0"/>
              <a:buNone/>
            </a:pPr>
            <a:r>
              <a:rPr lang="en-US" b="0" baseline="0" dirty="0" smtClean="0"/>
              <a:t>NIDA website.</a:t>
            </a:r>
            <a:endParaRPr lang="en-US" b="0" dirty="0" smtClean="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45</a:t>
            </a:fld>
            <a:endParaRPr lang="en-US"/>
          </a:p>
        </p:txBody>
      </p:sp>
    </p:spTree>
    <p:extLst>
      <p:ext uri="{BB962C8B-B14F-4D97-AF65-F5344CB8AC3E}">
        <p14:creationId xmlns:p14="http://schemas.microsoft.com/office/powerpoint/2010/main" val="105115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b="1" dirty="0" smtClean="0">
                <a:latin typeface="+mn-lt"/>
              </a:rPr>
              <a:t>TRAINER NOTES</a:t>
            </a:r>
          </a:p>
          <a:p>
            <a:pPr marL="181240" indent="-181240" defTabSz="966612">
              <a:buFont typeface="Arial" panose="020B0604020202020204" pitchFamily="34" charset="0"/>
              <a:buChar char="•"/>
              <a:defRPr/>
            </a:pPr>
            <a:r>
              <a:rPr lang="en-US" dirty="0" smtClean="0">
                <a:latin typeface="+mn-lt"/>
              </a:rPr>
              <a:t>While </a:t>
            </a:r>
            <a:r>
              <a:rPr lang="en-US" dirty="0">
                <a:latin typeface="+mn-lt"/>
              </a:rPr>
              <a:t>in the short term, dopamine output is enhanced through use of drugs/alcohol, long-term use of substances can contribute to depletions and deficits in </a:t>
            </a:r>
            <a:r>
              <a:rPr lang="en-US" dirty="0" smtClean="0">
                <a:latin typeface="+mn-lt"/>
              </a:rPr>
              <a:t>activity </a:t>
            </a:r>
            <a:r>
              <a:rPr lang="en-US" dirty="0">
                <a:latin typeface="+mn-lt"/>
              </a:rPr>
              <a:t>in the brain. This slide shows what normal </a:t>
            </a:r>
            <a:r>
              <a:rPr lang="en-US" dirty="0" smtClean="0">
                <a:latin typeface="+mn-lt"/>
              </a:rPr>
              <a:t>activity </a:t>
            </a:r>
            <a:r>
              <a:rPr lang="en-US" dirty="0">
                <a:latin typeface="+mn-lt"/>
              </a:rPr>
              <a:t>looks like in a PET scan (left half of brain image), as compared to the </a:t>
            </a:r>
            <a:r>
              <a:rPr lang="en-US" dirty="0" smtClean="0">
                <a:latin typeface="+mn-lt"/>
              </a:rPr>
              <a:t>activity </a:t>
            </a:r>
            <a:r>
              <a:rPr lang="en-US" dirty="0">
                <a:latin typeface="+mn-lt"/>
              </a:rPr>
              <a:t>of a chronic substance user (right half of brain image</a:t>
            </a:r>
            <a:r>
              <a:rPr lang="en-US" dirty="0" smtClean="0">
                <a:latin typeface="+mn-lt"/>
              </a:rPr>
              <a:t>).</a:t>
            </a:r>
          </a:p>
          <a:p>
            <a:pPr marL="181240" indent="-181240" defTabSz="966612">
              <a:buFont typeface="Arial" panose="020B0604020202020204" pitchFamily="34" charset="0"/>
              <a:buChar char="•"/>
              <a:defRPr/>
            </a:pPr>
            <a:endParaRPr lang="en-US" dirty="0" smtClean="0">
              <a:latin typeface="+mn-lt"/>
            </a:endParaRPr>
          </a:p>
          <a:p>
            <a:pPr marL="0" indent="0">
              <a:buFont typeface="Arial" panose="020B0604020202020204" pitchFamily="34" charset="0"/>
              <a:buNone/>
            </a:pPr>
            <a:r>
              <a:rPr lang="en-US" b="1" baseline="0" dirty="0" smtClean="0"/>
              <a:t>IMAGE CREDIT</a:t>
            </a:r>
          </a:p>
          <a:p>
            <a:pPr marL="0" indent="0">
              <a:buFont typeface="Arial" panose="020B0604020202020204" pitchFamily="34" charset="0"/>
              <a:buNone/>
            </a:pPr>
            <a:r>
              <a:rPr lang="en-US" b="0" baseline="0" dirty="0" smtClean="0"/>
              <a:t>NIDA website.</a:t>
            </a:r>
          </a:p>
          <a:p>
            <a:pPr marL="0" indent="0" defTabSz="966612">
              <a:buFont typeface="Arial" panose="020B0604020202020204" pitchFamily="34" charset="0"/>
              <a:buNone/>
              <a:defRPr/>
            </a:pPr>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46</a:t>
            </a:fld>
            <a:endParaRPr lang="en-US"/>
          </a:p>
        </p:txBody>
      </p:sp>
    </p:spTree>
    <p:extLst>
      <p:ext uri="{BB962C8B-B14F-4D97-AF65-F5344CB8AC3E}">
        <p14:creationId xmlns:p14="http://schemas.microsoft.com/office/powerpoint/2010/main" val="2458013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57300" y="720725"/>
            <a:ext cx="4800600" cy="3600450"/>
          </a:xfrm>
          <a:ln/>
        </p:spPr>
      </p:sp>
      <p:sp>
        <p:nvSpPr>
          <p:cNvPr id="97283" name="Notes Placeholder 2"/>
          <p:cNvSpPr>
            <a:spLocks noGrp="1"/>
          </p:cNvSpPr>
          <p:nvPr>
            <p:ph type="body" idx="1"/>
          </p:nvPr>
        </p:nvSpPr>
        <p:spPr>
          <a:noFill/>
        </p:spPr>
        <p:txBody>
          <a:bodyPr/>
          <a:lstStyle/>
          <a:p>
            <a:pPr defTabSz="966612">
              <a:defRPr/>
            </a:pPr>
            <a:r>
              <a:rPr lang="en-US" b="1" dirty="0" smtClean="0">
                <a:latin typeface="+mn-lt"/>
              </a:rPr>
              <a:t>TRAINER NOTES</a:t>
            </a:r>
          </a:p>
          <a:p>
            <a:pPr marL="181240" indent="-181240">
              <a:buFont typeface="Arial" panose="020B0604020202020204" pitchFamily="34" charset="0"/>
              <a:buChar char="•"/>
            </a:pPr>
            <a:r>
              <a:rPr lang="en-US" altLang="en-US" b="0" dirty="0" smtClean="0">
                <a:latin typeface="+mn-lt"/>
              </a:rPr>
              <a:t>Repeated </a:t>
            </a:r>
            <a:r>
              <a:rPr lang="en-US" altLang="en-US" b="0" dirty="0">
                <a:latin typeface="+mn-lt"/>
              </a:rPr>
              <a:t>drug exposure also changes brain function. </a:t>
            </a:r>
            <a:r>
              <a:rPr lang="en-US" altLang="en-US" dirty="0">
                <a:latin typeface="+mn-lt"/>
              </a:rPr>
              <a:t>Positron emission tomography (PET) images show similar changes in brain dopamine receptors resulting from addiction to different substances. Dopamine D2 receptors are one of five types of receptors that bind dopamine in the brain. The brain images on the left are those of controls, while those on the right are from individuals addicted to cocaine, methamphetamine, alcohol, or heroin. The striatum (which contains the reward and motor circuitry) shows up as bright red and yellow in the controls (in the left column), indicating numerous D2 receptors. Conversely, the brains of addicted individuals (in the right column) show a less intense signal, indicating lower levels of D2 receptors. This reduction likely stems from repeated over-stimulation of the dopamine receptors. </a:t>
            </a:r>
            <a:r>
              <a:rPr lang="en-US" altLang="en-US" dirty="0" smtClean="0">
                <a:latin typeface="+mn-lt"/>
              </a:rPr>
              <a:t>Brain </a:t>
            </a:r>
            <a:r>
              <a:rPr lang="en-US" altLang="en-US" dirty="0">
                <a:latin typeface="+mn-lt"/>
              </a:rPr>
              <a:t>adaptations such as this contribute to the compulsion to abuse drugs</a:t>
            </a:r>
            <a:r>
              <a:rPr lang="en-US" altLang="en-US" dirty="0" smtClean="0">
                <a:latin typeface="+mn-lt"/>
              </a:rPr>
              <a:t>.</a:t>
            </a:r>
          </a:p>
          <a:p>
            <a:pPr marL="181240" indent="-181240">
              <a:buFont typeface="Arial" panose="020B0604020202020204" pitchFamily="34" charset="0"/>
              <a:buChar char="•"/>
            </a:pPr>
            <a:endParaRPr lang="en-US" altLang="en-US" dirty="0" smtClean="0">
              <a:latin typeface="+mn-lt"/>
            </a:endParaRPr>
          </a:p>
          <a:p>
            <a:pPr marL="0" indent="0">
              <a:buFont typeface="Arial" panose="020B0604020202020204" pitchFamily="34" charset="0"/>
              <a:buNone/>
            </a:pPr>
            <a:r>
              <a:rPr lang="en-US" altLang="en-US" b="1" dirty="0" smtClean="0">
                <a:latin typeface="+mn-lt"/>
              </a:rPr>
              <a:t>REFERENCE</a:t>
            </a:r>
          </a:p>
          <a:p>
            <a:pPr marL="0" indent="0">
              <a:buFont typeface="Arial" panose="020B0604020202020204" pitchFamily="34" charset="0"/>
              <a:buNone/>
            </a:pPr>
            <a:r>
              <a:rPr lang="en-US" altLang="en-US" b="0" dirty="0" err="1" smtClean="0">
                <a:latin typeface="+mn-lt"/>
              </a:rPr>
              <a:t>Volkow</a:t>
            </a:r>
            <a:r>
              <a:rPr lang="en-US" altLang="en-US" b="0" dirty="0" smtClean="0">
                <a:latin typeface="+mn-lt"/>
              </a:rPr>
              <a:t>,</a:t>
            </a:r>
            <a:r>
              <a:rPr lang="en-US" altLang="en-US" b="0" baseline="0" dirty="0" smtClean="0">
                <a:latin typeface="+mn-lt"/>
              </a:rPr>
              <a:t> N. (2018)</a:t>
            </a:r>
            <a:r>
              <a:rPr lang="en-US" altLang="en-US" b="0" dirty="0" smtClean="0"/>
              <a:t> </a:t>
            </a:r>
            <a:r>
              <a:rPr lang="en-US" altLang="en-US" b="0" i="1" dirty="0" smtClean="0"/>
              <a:t>Demystifying Medicine: The Opioid Epidemic: How, Where, and What Can Be Done?</a:t>
            </a:r>
            <a:r>
              <a:rPr lang="en-US" altLang="en-US" b="0" dirty="0" smtClean="0"/>
              <a:t> </a:t>
            </a:r>
            <a:r>
              <a:rPr lang="en-US" altLang="en-US" b="0" baseline="0" dirty="0" smtClean="0"/>
              <a:t>Retrieved from </a:t>
            </a:r>
            <a:r>
              <a:rPr lang="en-US" dirty="0" smtClean="0">
                <a:hlinkClick r:id="rId3"/>
              </a:rPr>
              <a:t>https://www.youtube.com/watch?v=Y7HrbWkpX6o&amp;feature=emb_title</a:t>
            </a:r>
            <a:r>
              <a:rPr lang="en-US" dirty="0" smtClean="0"/>
              <a:t>, </a:t>
            </a:r>
            <a:r>
              <a:rPr lang="en-US" altLang="en-US" b="0" dirty="0" smtClean="0"/>
              <a:t>January 23, 2020. </a:t>
            </a:r>
            <a:endParaRPr lang="en-US" altLang="en-US" b="0" dirty="0"/>
          </a:p>
        </p:txBody>
      </p:sp>
      <p:sp>
        <p:nvSpPr>
          <p:cNvPr id="4" name="Slide Number Placeholder 3"/>
          <p:cNvSpPr>
            <a:spLocks noGrp="1"/>
          </p:cNvSpPr>
          <p:nvPr>
            <p:ph type="sldNum" sz="quarter" idx="5"/>
          </p:nvPr>
        </p:nvSpPr>
        <p:spPr/>
        <p:txBody>
          <a:bodyPr/>
          <a:lstStyle/>
          <a:p>
            <a:pPr>
              <a:defRPr/>
            </a:pPr>
            <a:fld id="{214DD9FD-5538-4CEA-B4E9-8E2F0A1EF210}" type="slidenum">
              <a:rPr lang="en-US">
                <a:solidFill>
                  <a:prstClr val="black"/>
                </a:solidFill>
              </a:rPr>
              <a:pPr>
                <a:defRPr/>
              </a:pPr>
              <a:t>47</a:t>
            </a:fld>
            <a:endParaRPr lang="en-US">
              <a:solidFill>
                <a:prstClr val="black"/>
              </a:solidFill>
            </a:endParaRPr>
          </a:p>
        </p:txBody>
      </p:sp>
    </p:spTree>
    <p:extLst>
      <p:ext uri="{BB962C8B-B14F-4D97-AF65-F5344CB8AC3E}">
        <p14:creationId xmlns:p14="http://schemas.microsoft.com/office/powerpoint/2010/main" val="26766993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257300" y="720725"/>
            <a:ext cx="4800600" cy="3600450"/>
          </a:xfrm>
          <a:ln/>
        </p:spPr>
      </p:sp>
      <p:sp>
        <p:nvSpPr>
          <p:cNvPr id="101379" name="Notes Placeholder 2"/>
          <p:cNvSpPr>
            <a:spLocks noGrp="1"/>
          </p:cNvSpPr>
          <p:nvPr>
            <p:ph type="body" idx="1"/>
          </p:nvPr>
        </p:nvSpPr>
        <p:spPr>
          <a:noFill/>
        </p:spPr>
        <p:txBody>
          <a:bodyPr/>
          <a:lstStyle/>
          <a:p>
            <a:pPr defTabSz="966612">
              <a:defRPr/>
            </a:pPr>
            <a:r>
              <a:rPr lang="en-US" b="1" dirty="0" smtClean="0"/>
              <a:t>TRAINER NOTES</a:t>
            </a:r>
          </a:p>
          <a:p>
            <a:pPr marL="181240" indent="-181240">
              <a:buFont typeface="Arial" panose="020B0604020202020204" pitchFamily="34" charset="0"/>
              <a:buChar char="•"/>
            </a:pPr>
            <a:r>
              <a:rPr lang="en-US" altLang="en-US" dirty="0" smtClean="0"/>
              <a:t>The </a:t>
            </a:r>
            <a:r>
              <a:rPr lang="en-US" altLang="en-US" dirty="0"/>
              <a:t>limbic system lies between the brain stem and the cerebral cortex. It is involved with learning, motivation, memory, and emotion. Methamphetamine does much of its work in two key structures in the limbic system: the amygdala and the </a:t>
            </a:r>
            <a:r>
              <a:rPr lang="en-US" altLang="en-US" dirty="0" smtClean="0"/>
              <a:t>hippocampus.</a:t>
            </a:r>
          </a:p>
          <a:p>
            <a:pPr marL="181240" indent="-181240">
              <a:buFont typeface="Arial" panose="020B0604020202020204" pitchFamily="34" charset="0"/>
              <a:buChar char="•"/>
            </a:pPr>
            <a:r>
              <a:rPr lang="en-US" altLang="en-US" dirty="0" smtClean="0"/>
              <a:t>In </a:t>
            </a:r>
            <a:r>
              <a:rPr lang="en-US" altLang="en-US" dirty="0"/>
              <a:t>this comparative scan of a control and methamphetamine abuser, you see a deactivation in the prefrontal cortex of the meth abuser, the part of the brain responsible for high-order decision making. This means that methamphetamine abusers are less able to make higher-order decisions (like stopping their drug use).</a:t>
            </a:r>
          </a:p>
        </p:txBody>
      </p:sp>
      <p:sp>
        <p:nvSpPr>
          <p:cNvPr id="4" name="Slide Number Placeholder 3"/>
          <p:cNvSpPr>
            <a:spLocks noGrp="1"/>
          </p:cNvSpPr>
          <p:nvPr>
            <p:ph type="sldNum" sz="quarter" idx="5"/>
          </p:nvPr>
        </p:nvSpPr>
        <p:spPr/>
        <p:txBody>
          <a:bodyPr/>
          <a:lstStyle/>
          <a:p>
            <a:pPr>
              <a:defRPr/>
            </a:pPr>
            <a:fld id="{4B7E9720-AC69-498C-A139-45CD1A6D10D4}"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6463044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257300" y="720725"/>
            <a:ext cx="4800600" cy="3600450"/>
          </a:xfrm>
          <a:ln/>
        </p:spPr>
      </p:sp>
      <p:sp>
        <p:nvSpPr>
          <p:cNvPr id="102403" name="Notes Placeholder 2"/>
          <p:cNvSpPr>
            <a:spLocks noGrp="1"/>
          </p:cNvSpPr>
          <p:nvPr>
            <p:ph type="body" idx="1"/>
          </p:nvPr>
        </p:nvSpPr>
        <p:spPr>
          <a:noFill/>
        </p:spPr>
        <p:txBody>
          <a:bodyPr/>
          <a:lstStyle/>
          <a:p>
            <a:pPr defTabSz="966612">
              <a:defRPr/>
            </a:pPr>
            <a:r>
              <a:rPr lang="en-US" b="1" dirty="0" smtClean="0"/>
              <a:t>TRAINER NOTES</a:t>
            </a:r>
          </a:p>
          <a:p>
            <a:pPr marL="181240" indent="-181240">
              <a:buFont typeface="Arial" panose="020B0604020202020204" pitchFamily="34" charset="0"/>
              <a:buChar char="•"/>
            </a:pPr>
            <a:r>
              <a:rPr lang="en-US" altLang="en-US" dirty="0" smtClean="0"/>
              <a:t>In </a:t>
            </a:r>
            <a:r>
              <a:rPr lang="en-US" altLang="en-US" dirty="0"/>
              <a:t>this comparative scan of a control and methamphetamine abuser, you see a hyper-activation in the amygdala of the methamphetamine abuser, the part of the brain responsible for emotional processing (and the fight or flight reaction). Stimulation of the amygdala is associated with increased emotionality – specifically fear, anxiety, irritability, and anger. Methamphetamine stimulation of this brain area would explain the extreme emotionality and occasionally violent reactions that chronic methamphetamine users sometimes </a:t>
            </a:r>
            <a:r>
              <a:rPr lang="en-US" altLang="en-US" dirty="0" smtClean="0"/>
              <a:t>exhibit.</a:t>
            </a:r>
          </a:p>
        </p:txBody>
      </p:sp>
      <p:sp>
        <p:nvSpPr>
          <p:cNvPr id="4" name="Slide Number Placeholder 3"/>
          <p:cNvSpPr>
            <a:spLocks noGrp="1"/>
          </p:cNvSpPr>
          <p:nvPr>
            <p:ph type="sldNum" sz="quarter" idx="5"/>
          </p:nvPr>
        </p:nvSpPr>
        <p:spPr/>
        <p:txBody>
          <a:bodyPr/>
          <a:lstStyle/>
          <a:p>
            <a:pPr>
              <a:defRPr/>
            </a:pPr>
            <a:fld id="{598BB686-AB1B-4933-8EA9-E271AF7F1E1D}" type="slidenum">
              <a:rPr lang="en-US">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3620144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p>
          <a:p>
            <a:pPr marL="181240" indent="-181240">
              <a:buFont typeface="Arial" panose="020B0604020202020204" pitchFamily="34" charset="0"/>
              <a:buChar char="•"/>
            </a:pPr>
            <a:r>
              <a:rPr lang="en-US" b="1" dirty="0" smtClean="0"/>
              <a:t>[ASK PARTICIPANTS] </a:t>
            </a:r>
            <a:r>
              <a:rPr lang="en-US" b="0" dirty="0" smtClean="0"/>
              <a:t>Please</a:t>
            </a:r>
            <a:r>
              <a:rPr lang="en-US" b="0" baseline="0" dirty="0" smtClean="0"/>
              <a:t> introduce yourself, where are you from, what do you hope to learn, and what were some of your expectations coming into this training?</a:t>
            </a:r>
            <a:endParaRPr lang="en-US" b="0"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5</a:t>
            </a:fld>
            <a:endParaRPr lang="en-US"/>
          </a:p>
        </p:txBody>
      </p:sp>
    </p:spTree>
    <p:extLst>
      <p:ext uri="{BB962C8B-B14F-4D97-AF65-F5344CB8AC3E}">
        <p14:creationId xmlns:p14="http://schemas.microsoft.com/office/powerpoint/2010/main" val="5762002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1298575" y="733425"/>
            <a:ext cx="4881563" cy="3660775"/>
          </a:xfrm>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b="1" dirty="0" smtClean="0">
                <a:latin typeface="+mn-lt"/>
              </a:rPr>
              <a:t>TRAINER NOTES</a:t>
            </a:r>
          </a:p>
          <a:p>
            <a:pPr marL="181240" indent="-181240">
              <a:buFont typeface="Arial" panose="020B0604020202020204" pitchFamily="34" charset="0"/>
              <a:buChar char="•"/>
            </a:pPr>
            <a:r>
              <a:rPr lang="en-US" altLang="en-US" dirty="0" smtClean="0">
                <a:latin typeface="+mn-lt"/>
                <a:cs typeface="Arial" panose="020B0604020202020204" pitchFamily="34" charset="0"/>
              </a:rPr>
              <a:t>GO </a:t>
            </a:r>
            <a:r>
              <a:rPr lang="en-US" altLang="en-US" dirty="0">
                <a:latin typeface="+mn-lt"/>
                <a:cs typeface="Arial" panose="020B0604020202020204" pitchFamily="34" charset="0"/>
              </a:rPr>
              <a:t>pathway – ventral</a:t>
            </a:r>
            <a:r>
              <a:rPr lang="en-US" altLang="en-US" baseline="0" dirty="0">
                <a:latin typeface="+mn-lt"/>
                <a:cs typeface="Arial" panose="020B0604020202020204" pitchFamily="34" charset="0"/>
              </a:rPr>
              <a:t> tegmental area, nucleus </a:t>
            </a:r>
            <a:r>
              <a:rPr lang="en-US" altLang="en-US" baseline="0" dirty="0" err="1">
                <a:latin typeface="+mn-lt"/>
                <a:cs typeface="Arial" panose="020B0604020202020204" pitchFamily="34" charset="0"/>
              </a:rPr>
              <a:t>accumbens</a:t>
            </a:r>
            <a:r>
              <a:rPr lang="en-US" altLang="en-US" baseline="0" dirty="0">
                <a:latin typeface="+mn-lt"/>
                <a:cs typeface="Arial" panose="020B0604020202020204" pitchFamily="34" charset="0"/>
              </a:rPr>
              <a:t>, the lateral hypothalamus, and the </a:t>
            </a:r>
            <a:r>
              <a:rPr lang="en-US" altLang="en-US" baseline="0" dirty="0" smtClean="0">
                <a:latin typeface="+mn-lt"/>
                <a:cs typeface="Arial" panose="020B0604020202020204" pitchFamily="34" charset="0"/>
              </a:rPr>
              <a:t>amygdala</a:t>
            </a:r>
          </a:p>
          <a:p>
            <a:pPr marL="181240" indent="-181240">
              <a:buFont typeface="Arial" panose="020B0604020202020204" pitchFamily="34" charset="0"/>
              <a:buChar char="•"/>
            </a:pPr>
            <a:r>
              <a:rPr lang="en-US" altLang="en-US" baseline="0" dirty="0" smtClean="0">
                <a:latin typeface="+mn-lt"/>
                <a:cs typeface="Arial" panose="020B0604020202020204" pitchFamily="34" charset="0"/>
              </a:rPr>
              <a:t>STOP </a:t>
            </a:r>
            <a:r>
              <a:rPr lang="en-US" altLang="en-US" baseline="0" dirty="0">
                <a:latin typeface="+mn-lt"/>
                <a:cs typeface="Arial" panose="020B0604020202020204" pitchFamily="34" charset="0"/>
              </a:rPr>
              <a:t>pathway – prefrontal and orbitofrontal cortexes, and the connective fibers: fasciculus retro-</a:t>
            </a:r>
            <a:r>
              <a:rPr lang="en-US" altLang="en-US" baseline="0" dirty="0" err="1">
                <a:latin typeface="+mn-lt"/>
                <a:cs typeface="Arial" panose="020B0604020202020204" pitchFamily="34" charset="0"/>
              </a:rPr>
              <a:t>flexus</a:t>
            </a:r>
            <a:r>
              <a:rPr lang="en-US" altLang="en-US" baseline="0" dirty="0">
                <a:latin typeface="+mn-lt"/>
                <a:cs typeface="Arial" panose="020B0604020202020204" pitchFamily="34" charset="0"/>
              </a:rPr>
              <a:t> and lateral </a:t>
            </a:r>
            <a:r>
              <a:rPr lang="en-US" altLang="en-US" baseline="0" dirty="0" err="1">
                <a:latin typeface="+mn-lt"/>
                <a:cs typeface="Arial" panose="020B0604020202020204" pitchFamily="34" charset="0"/>
              </a:rPr>
              <a:t>habenula</a:t>
            </a:r>
            <a:endParaRPr lang="en-US" altLang="en-US" dirty="0">
              <a:latin typeface="+mn-lt"/>
              <a:cs typeface="Arial" panose="020B0604020202020204" pitchFamily="34" charset="0"/>
            </a:endParaRPr>
          </a:p>
        </p:txBody>
      </p:sp>
      <p:sp>
        <p:nvSpPr>
          <p:cNvPr id="246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Myriad Pro Light" panose="020B0403030403020204" pitchFamily="34" charset="0"/>
                <a:cs typeface="Arial" panose="020B0604020202020204" pitchFamily="34" charset="0"/>
              </a:defRPr>
            </a:lvl1pPr>
            <a:lvl2pPr marL="785372" indent="-302066" eaLnBrk="0" hangingPunct="0">
              <a:defRPr sz="3000">
                <a:solidFill>
                  <a:schemeClr val="tx1"/>
                </a:solidFill>
                <a:latin typeface="Myriad Pro Light" panose="020B0403030403020204" pitchFamily="34" charset="0"/>
                <a:cs typeface="Arial" panose="020B0604020202020204" pitchFamily="34" charset="0"/>
              </a:defRPr>
            </a:lvl2pPr>
            <a:lvl3pPr marL="1208265" indent="-241653" eaLnBrk="0" hangingPunct="0">
              <a:defRPr sz="3000">
                <a:solidFill>
                  <a:schemeClr val="tx1"/>
                </a:solidFill>
                <a:latin typeface="Myriad Pro Light" panose="020B0403030403020204" pitchFamily="34" charset="0"/>
                <a:cs typeface="Arial" panose="020B0604020202020204" pitchFamily="34" charset="0"/>
              </a:defRPr>
            </a:lvl3pPr>
            <a:lvl4pPr marL="1691571" indent="-241653" eaLnBrk="0" hangingPunct="0">
              <a:defRPr sz="3000">
                <a:solidFill>
                  <a:schemeClr val="tx1"/>
                </a:solidFill>
                <a:latin typeface="Myriad Pro Light" panose="020B0403030403020204" pitchFamily="34" charset="0"/>
                <a:cs typeface="Arial" panose="020B0604020202020204" pitchFamily="34" charset="0"/>
              </a:defRPr>
            </a:lvl4pPr>
            <a:lvl5pPr marL="2174878" indent="-241653" eaLnBrk="0" hangingPunct="0">
              <a:defRPr sz="3000">
                <a:solidFill>
                  <a:schemeClr val="tx1"/>
                </a:solidFill>
                <a:latin typeface="Myriad Pro Light" panose="020B0403030403020204" pitchFamily="34" charset="0"/>
                <a:cs typeface="Arial" panose="020B0604020202020204" pitchFamily="34" charset="0"/>
              </a:defRPr>
            </a:lvl5pPr>
            <a:lvl6pPr marL="2658184" indent="-241653" eaLnBrk="0" fontAlgn="base" hangingPunct="0">
              <a:spcBef>
                <a:spcPct val="0"/>
              </a:spcBef>
              <a:spcAft>
                <a:spcPct val="0"/>
              </a:spcAft>
              <a:defRPr sz="3000">
                <a:solidFill>
                  <a:schemeClr val="tx1"/>
                </a:solidFill>
                <a:latin typeface="Myriad Pro Light" panose="020B0403030403020204" pitchFamily="34" charset="0"/>
                <a:cs typeface="Arial" panose="020B0604020202020204" pitchFamily="34" charset="0"/>
              </a:defRPr>
            </a:lvl6pPr>
            <a:lvl7pPr marL="3141490" indent="-241653" eaLnBrk="0" fontAlgn="base" hangingPunct="0">
              <a:spcBef>
                <a:spcPct val="0"/>
              </a:spcBef>
              <a:spcAft>
                <a:spcPct val="0"/>
              </a:spcAft>
              <a:defRPr sz="3000">
                <a:solidFill>
                  <a:schemeClr val="tx1"/>
                </a:solidFill>
                <a:latin typeface="Myriad Pro Light" panose="020B0403030403020204" pitchFamily="34" charset="0"/>
                <a:cs typeface="Arial" panose="020B0604020202020204" pitchFamily="34" charset="0"/>
              </a:defRPr>
            </a:lvl7pPr>
            <a:lvl8pPr marL="3624796" indent="-241653" eaLnBrk="0" fontAlgn="base" hangingPunct="0">
              <a:spcBef>
                <a:spcPct val="0"/>
              </a:spcBef>
              <a:spcAft>
                <a:spcPct val="0"/>
              </a:spcAft>
              <a:defRPr sz="3000">
                <a:solidFill>
                  <a:schemeClr val="tx1"/>
                </a:solidFill>
                <a:latin typeface="Myriad Pro Light" panose="020B0403030403020204" pitchFamily="34" charset="0"/>
                <a:cs typeface="Arial" panose="020B0604020202020204" pitchFamily="34" charset="0"/>
              </a:defRPr>
            </a:lvl8pPr>
            <a:lvl9pPr marL="4108102" indent="-241653" eaLnBrk="0" fontAlgn="base" hangingPunct="0">
              <a:spcBef>
                <a:spcPct val="0"/>
              </a:spcBef>
              <a:spcAft>
                <a:spcPct val="0"/>
              </a:spcAft>
              <a:defRPr sz="3000">
                <a:solidFill>
                  <a:schemeClr val="tx1"/>
                </a:solidFill>
                <a:latin typeface="Myriad Pro Light" panose="020B0403030403020204" pitchFamily="34" charset="0"/>
                <a:cs typeface="Arial" panose="020B0604020202020204" pitchFamily="34" charset="0"/>
              </a:defRPr>
            </a:lvl9pPr>
          </a:lstStyle>
          <a:p>
            <a:pPr defTabSz="966612" eaLnBrk="1" hangingPunct="1">
              <a:defRPr/>
            </a:pPr>
            <a:fld id="{BB042A85-AAF9-47DF-B6E4-4A51E5F1508A}" type="slidenum">
              <a:rPr lang="en-AU" altLang="en-US" sz="1300">
                <a:solidFill>
                  <a:srgbClr val="1F497D"/>
                </a:solidFill>
              </a:rPr>
              <a:pPr defTabSz="966612" eaLnBrk="1" hangingPunct="1">
                <a:defRPr/>
              </a:pPr>
              <a:t>50</a:t>
            </a:fld>
            <a:endParaRPr lang="en-AU" altLang="en-US" sz="1300">
              <a:solidFill>
                <a:srgbClr val="1F497D"/>
              </a:solidFill>
            </a:endParaRPr>
          </a:p>
        </p:txBody>
      </p:sp>
    </p:spTree>
    <p:extLst>
      <p:ext uri="{BB962C8B-B14F-4D97-AF65-F5344CB8AC3E}">
        <p14:creationId xmlns:p14="http://schemas.microsoft.com/office/powerpoint/2010/main" val="2529875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b="0" dirty="0" smtClean="0"/>
              <a:t>The next portion</a:t>
            </a:r>
            <a:r>
              <a:rPr lang="en-US" b="0" baseline="0" dirty="0" smtClean="0"/>
              <a:t> of the training reviews the cognitive and memory effects of psychoactive substances on the user.</a:t>
            </a:r>
            <a:endParaRPr lang="en-US" b="0" dirty="0"/>
          </a:p>
        </p:txBody>
      </p:sp>
      <p:sp>
        <p:nvSpPr>
          <p:cNvPr id="4" name="Slide Number Placeholder 3"/>
          <p:cNvSpPr>
            <a:spLocks noGrp="1"/>
          </p:cNvSpPr>
          <p:nvPr>
            <p:ph type="sldNum" sz="quarter" idx="10"/>
          </p:nvPr>
        </p:nvSpPr>
        <p:spPr/>
        <p:txBody>
          <a:bodyPr/>
          <a:lstStyle/>
          <a:p>
            <a:fld id="{54ADE49C-AECB-4B8E-AB86-9FE486226B9C}" type="slidenum">
              <a:rPr lang="en-US" smtClean="0"/>
              <a:t>51</a:t>
            </a:fld>
            <a:endParaRPr lang="en-US"/>
          </a:p>
        </p:txBody>
      </p:sp>
    </p:spTree>
    <p:extLst>
      <p:ext uri="{BB962C8B-B14F-4D97-AF65-F5344CB8AC3E}">
        <p14:creationId xmlns:p14="http://schemas.microsoft.com/office/powerpoint/2010/main" val="32750891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p:txBody>
          <a:bodyPr/>
          <a:lstStyle>
            <a:lvl1pPr algn="ctr" defTabSz="966535" eaLnBrk="0" hangingPunct="0">
              <a:defRPr>
                <a:solidFill>
                  <a:schemeClr val="tx1"/>
                </a:solidFill>
                <a:latin typeface="Tahoma" pitchFamily="34" charset="0"/>
              </a:defRPr>
            </a:lvl1pPr>
            <a:lvl2pPr marL="770593" indent="-296381" algn="ctr" defTabSz="966535" eaLnBrk="0" hangingPunct="0">
              <a:defRPr>
                <a:solidFill>
                  <a:schemeClr val="tx1"/>
                </a:solidFill>
                <a:latin typeface="Tahoma" pitchFamily="34" charset="0"/>
              </a:defRPr>
            </a:lvl2pPr>
            <a:lvl3pPr marL="1185528" indent="-237105" algn="ctr" defTabSz="966535" eaLnBrk="0" hangingPunct="0">
              <a:defRPr>
                <a:solidFill>
                  <a:schemeClr val="tx1"/>
                </a:solidFill>
                <a:latin typeface="Tahoma" pitchFamily="34" charset="0"/>
              </a:defRPr>
            </a:lvl3pPr>
            <a:lvl4pPr marL="1659739" indent="-237105" algn="ctr" defTabSz="966535" eaLnBrk="0" hangingPunct="0">
              <a:defRPr>
                <a:solidFill>
                  <a:schemeClr val="tx1"/>
                </a:solidFill>
                <a:latin typeface="Tahoma" pitchFamily="34" charset="0"/>
              </a:defRPr>
            </a:lvl4pPr>
            <a:lvl5pPr marL="2133951" indent="-237105" algn="ctr" defTabSz="966535" eaLnBrk="0" hangingPunct="0">
              <a:defRPr>
                <a:solidFill>
                  <a:schemeClr val="tx1"/>
                </a:solidFill>
                <a:latin typeface="Tahoma" pitchFamily="34" charset="0"/>
              </a:defRPr>
            </a:lvl5pPr>
            <a:lvl6pPr marL="2608163" indent="-237105" algn="ctr" defTabSz="966535" eaLnBrk="0" fontAlgn="base" hangingPunct="0">
              <a:spcBef>
                <a:spcPct val="0"/>
              </a:spcBef>
              <a:spcAft>
                <a:spcPct val="0"/>
              </a:spcAft>
              <a:defRPr>
                <a:solidFill>
                  <a:schemeClr val="tx1"/>
                </a:solidFill>
                <a:latin typeface="Tahoma" pitchFamily="34" charset="0"/>
              </a:defRPr>
            </a:lvl6pPr>
            <a:lvl7pPr marL="3082374" indent="-237105" algn="ctr" defTabSz="966535" eaLnBrk="0" fontAlgn="base" hangingPunct="0">
              <a:spcBef>
                <a:spcPct val="0"/>
              </a:spcBef>
              <a:spcAft>
                <a:spcPct val="0"/>
              </a:spcAft>
              <a:defRPr>
                <a:solidFill>
                  <a:schemeClr val="tx1"/>
                </a:solidFill>
                <a:latin typeface="Tahoma" pitchFamily="34" charset="0"/>
              </a:defRPr>
            </a:lvl7pPr>
            <a:lvl8pPr marL="3556585" indent="-237105" algn="ctr" defTabSz="966535" eaLnBrk="0" fontAlgn="base" hangingPunct="0">
              <a:spcBef>
                <a:spcPct val="0"/>
              </a:spcBef>
              <a:spcAft>
                <a:spcPct val="0"/>
              </a:spcAft>
              <a:defRPr>
                <a:solidFill>
                  <a:schemeClr val="tx1"/>
                </a:solidFill>
                <a:latin typeface="Tahoma" pitchFamily="34" charset="0"/>
              </a:defRPr>
            </a:lvl8pPr>
            <a:lvl9pPr marL="4030796" indent="-237105" algn="ctr" defTabSz="966535" eaLnBrk="0" fontAlgn="base" hangingPunct="0">
              <a:spcBef>
                <a:spcPct val="0"/>
              </a:spcBef>
              <a:spcAft>
                <a:spcPct val="0"/>
              </a:spcAft>
              <a:defRPr>
                <a:solidFill>
                  <a:schemeClr val="tx1"/>
                </a:solidFill>
                <a:latin typeface="Tahoma" pitchFamily="34" charset="0"/>
              </a:defRPr>
            </a:lvl9pPr>
          </a:lstStyle>
          <a:p>
            <a:pPr algn="r" eaLnBrk="1" hangingPunct="1">
              <a:defRPr/>
            </a:pPr>
            <a:fld id="{BDB99933-4FEF-414A-9C6B-9A8CA72F72D8}" type="slidenum">
              <a:rPr lang="en-US" smtClean="0">
                <a:solidFill>
                  <a:prstClr val="black"/>
                </a:solidFill>
                <a:latin typeface="Arial" pitchFamily="34" charset="0"/>
              </a:rPr>
              <a:pPr algn="r" eaLnBrk="1" hangingPunct="1">
                <a:defRPr/>
              </a:pPr>
              <a:t>52</a:t>
            </a:fld>
            <a:endParaRPr lang="en-US">
              <a:solidFill>
                <a:prstClr val="black"/>
              </a:solidFill>
              <a:latin typeface="Arial" pitchFamily="34" charset="0"/>
            </a:endParaRPr>
          </a:p>
        </p:txBody>
      </p:sp>
      <p:sp>
        <p:nvSpPr>
          <p:cNvPr id="99331" name="Rectangle 2"/>
          <p:cNvSpPr>
            <a:spLocks noGrp="1" noRot="1" noChangeAspect="1" noChangeArrowheads="1" noTextEdit="1"/>
          </p:cNvSpPr>
          <p:nvPr>
            <p:ph type="sldImg"/>
          </p:nvPr>
        </p:nvSpPr>
        <p:spPr>
          <a:xfrm>
            <a:off x="1257300" y="720725"/>
            <a:ext cx="4800600" cy="3600450"/>
          </a:xfrm>
          <a:ln/>
        </p:spPr>
      </p:sp>
      <p:sp>
        <p:nvSpPr>
          <p:cNvPr id="99332" name="Rectangle 3"/>
          <p:cNvSpPr>
            <a:spLocks noGrp="1" noChangeArrowheads="1"/>
          </p:cNvSpPr>
          <p:nvPr>
            <p:ph type="body" idx="1"/>
          </p:nvPr>
        </p:nvSpPr>
        <p:spPr>
          <a:xfrm>
            <a:off x="976314" y="4560889"/>
            <a:ext cx="5362575" cy="4321175"/>
          </a:xfrm>
          <a:noFill/>
        </p:spPr>
        <p:txBody>
          <a:bodyPr/>
          <a:lstStyle/>
          <a:p>
            <a:pPr defTabSz="966612">
              <a:defRPr/>
            </a:pPr>
            <a:r>
              <a:rPr lang="en-US" b="1" dirty="0" smtClean="0">
                <a:latin typeface="+mn-lt"/>
              </a:rPr>
              <a:t>TRAINER NOTES</a:t>
            </a:r>
          </a:p>
          <a:p>
            <a:pPr marL="181240" indent="-181240">
              <a:buFont typeface="Arial" panose="020B0604020202020204" pitchFamily="34" charset="0"/>
              <a:buChar char="•"/>
            </a:pPr>
            <a:r>
              <a:rPr lang="en-US" altLang="en-US" b="0" dirty="0" smtClean="0">
                <a:latin typeface="+mn-lt"/>
              </a:rPr>
              <a:t>Methamphetamine use </a:t>
            </a:r>
            <a:r>
              <a:rPr lang="en-US" altLang="en-US" b="0" dirty="0">
                <a:latin typeface="+mn-lt"/>
              </a:rPr>
              <a:t>decreases dopamine transporter activity and compromises mental function.  </a:t>
            </a:r>
            <a:r>
              <a:rPr lang="en-US" altLang="en-US" dirty="0">
                <a:latin typeface="+mn-lt"/>
              </a:rPr>
              <a:t>The brain image at the top left is a PET image from a normal control subject. The striatum is brightly lit in red and yellow, indicating the presence of many dopamine </a:t>
            </a:r>
            <a:r>
              <a:rPr lang="en-US" altLang="en-US" i="1" dirty="0">
                <a:latin typeface="+mn-lt"/>
              </a:rPr>
              <a:t>transporters</a:t>
            </a:r>
            <a:r>
              <a:rPr lang="en-US" altLang="en-US" dirty="0">
                <a:latin typeface="+mn-lt"/>
              </a:rPr>
              <a:t>, which contrasts with the brain of a methamphetamine abuser (bottom left).  What does this mean functionally? The graphs on the right show the relationship between performance on a motor (upper right) and a memory task (lower right) and methamphetamine-driven decreases in dopamine transporters. The magnitude of the decline in the dopamine transporter binding is positively correlated with the extent of motor and memory impairment; thus the greater the decline, the greater the impairment in memory and motor </a:t>
            </a:r>
            <a:r>
              <a:rPr lang="en-US" altLang="en-US" dirty="0">
                <a:latin typeface="Helvetica" pitchFamily="34" charset="0"/>
              </a:rPr>
              <a:t>reaction time. </a:t>
            </a:r>
            <a:endParaRPr lang="en-US" altLang="en-US" dirty="0" smtClean="0">
              <a:latin typeface="Helvetica" pitchFamily="34" charset="0"/>
            </a:endParaRPr>
          </a:p>
          <a:p>
            <a:pPr marL="181240" indent="-181240">
              <a:buFont typeface="Arial" panose="020B0604020202020204" pitchFamily="34" charset="0"/>
              <a:buChar char="•"/>
            </a:pPr>
            <a:endParaRPr lang="en-US" altLang="en-US" dirty="0" smtClean="0">
              <a:latin typeface="Helvetica" pitchFamily="34" charset="0"/>
            </a:endParaRPr>
          </a:p>
          <a:p>
            <a:pPr marL="0" indent="0">
              <a:buFont typeface="Arial" panose="020B0604020202020204" pitchFamily="34" charset="0"/>
              <a:buNone/>
            </a:pPr>
            <a:r>
              <a:rPr lang="en-US" altLang="en-US" b="1" dirty="0" smtClean="0">
                <a:latin typeface="Helvetica" pitchFamily="34" charset="0"/>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Volkow</a:t>
            </a:r>
            <a:r>
              <a:rPr lang="en-US" sz="1200" b="0" i="0" kern="1200" dirty="0" smtClean="0">
                <a:solidFill>
                  <a:schemeClr val="tx1"/>
                </a:solidFill>
                <a:effectLst/>
                <a:latin typeface="+mn-lt"/>
                <a:ea typeface="+mn-ea"/>
                <a:cs typeface="+mn-cs"/>
              </a:rPr>
              <a:t>, N.D., Chang, L., Wang, G.J., Fowler, J.S., </a:t>
            </a:r>
            <a:r>
              <a:rPr lang="en-US" sz="1200" b="0" i="0" kern="1200" dirty="0" err="1" smtClean="0">
                <a:solidFill>
                  <a:schemeClr val="tx1"/>
                </a:solidFill>
                <a:effectLst/>
                <a:latin typeface="+mn-lt"/>
                <a:ea typeface="+mn-ea"/>
                <a:cs typeface="+mn-cs"/>
              </a:rPr>
              <a:t>Leonido</a:t>
            </a:r>
            <a:r>
              <a:rPr lang="en-US" sz="1200" b="0" i="0" kern="1200" dirty="0" smtClean="0">
                <a:solidFill>
                  <a:schemeClr val="tx1"/>
                </a:solidFill>
                <a:effectLst/>
                <a:latin typeface="+mn-lt"/>
                <a:ea typeface="+mn-ea"/>
                <a:cs typeface="+mn-cs"/>
              </a:rPr>
              <a:t>-Yee, M., </a:t>
            </a:r>
            <a:r>
              <a:rPr lang="en-US" sz="1200" b="0" i="0" kern="1200" dirty="0" err="1" smtClean="0">
                <a:solidFill>
                  <a:schemeClr val="tx1"/>
                </a:solidFill>
                <a:effectLst/>
                <a:latin typeface="+mn-lt"/>
                <a:ea typeface="+mn-ea"/>
                <a:cs typeface="+mn-cs"/>
              </a:rPr>
              <a:t>Franceschi</a:t>
            </a:r>
            <a:r>
              <a:rPr lang="en-US" sz="1200" b="0" i="0" kern="1200" dirty="0" smtClean="0">
                <a:solidFill>
                  <a:schemeClr val="tx1"/>
                </a:solidFill>
                <a:effectLst/>
                <a:latin typeface="+mn-lt"/>
                <a:ea typeface="+mn-ea"/>
                <a:cs typeface="+mn-cs"/>
              </a:rPr>
              <a:t>, D., </a:t>
            </a:r>
            <a:r>
              <a:rPr lang="en-US" sz="1200" b="0" i="0" kern="1200" dirty="0" err="1" smtClean="0">
                <a:solidFill>
                  <a:schemeClr val="tx1"/>
                </a:solidFill>
                <a:effectLst/>
                <a:latin typeface="+mn-lt"/>
                <a:ea typeface="+mn-ea"/>
                <a:cs typeface="+mn-cs"/>
              </a:rPr>
              <a:t>Sedler</a:t>
            </a:r>
            <a:r>
              <a:rPr lang="en-US" sz="1200" b="0" i="0" kern="1200" dirty="0" smtClean="0">
                <a:solidFill>
                  <a:schemeClr val="tx1"/>
                </a:solidFill>
                <a:effectLst/>
                <a:latin typeface="+mn-lt"/>
                <a:ea typeface="+mn-ea"/>
                <a:cs typeface="+mn-cs"/>
              </a:rPr>
              <a:t>, M.J., et al. (2001). Association of dopamine transporter reduction with psychomotor impairment in methamphetamine abusers</a:t>
            </a:r>
            <a:r>
              <a:rPr lang="en-US" sz="1200" b="0" i="1" u="none" kern="1200" dirty="0" smtClean="0">
                <a:solidFill>
                  <a:schemeClr val="tx1"/>
                </a:solidFill>
                <a:effectLst/>
                <a:latin typeface="+mn-lt"/>
                <a:ea typeface="+mn-ea"/>
                <a:cs typeface="+mn-cs"/>
              </a:rPr>
              <a:t>. American</a:t>
            </a:r>
            <a:r>
              <a:rPr lang="en-US" sz="1200" b="0" i="1" u="none" kern="1200" baseline="0" dirty="0" smtClean="0">
                <a:solidFill>
                  <a:schemeClr val="tx1"/>
                </a:solidFill>
                <a:effectLst/>
                <a:latin typeface="+mn-lt"/>
                <a:ea typeface="+mn-ea"/>
                <a:cs typeface="+mn-cs"/>
              </a:rPr>
              <a:t> Journal of Psychiatry, 158</a:t>
            </a:r>
            <a:r>
              <a:rPr lang="en-US" sz="1200" b="0" i="0" u="none"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377-82. PMID: 11229977.</a:t>
            </a:r>
            <a:endParaRPr lang="en-US" altLang="en-US" b="0" dirty="0" smtClean="0">
              <a:latin typeface="Helvetica" pitchFamily="34" charset="0"/>
            </a:endParaRPr>
          </a:p>
        </p:txBody>
      </p:sp>
    </p:spTree>
    <p:extLst>
      <p:ext uri="{BB962C8B-B14F-4D97-AF65-F5344CB8AC3E}">
        <p14:creationId xmlns:p14="http://schemas.microsoft.com/office/powerpoint/2010/main" val="3918372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257300" y="720725"/>
            <a:ext cx="4800600" cy="3600450"/>
          </a:xfrm>
          <a:ln/>
        </p:spPr>
      </p:sp>
      <p:sp>
        <p:nvSpPr>
          <p:cNvPr id="105475" name="Notes Placeholder 2"/>
          <p:cNvSpPr>
            <a:spLocks noGrp="1"/>
          </p:cNvSpPr>
          <p:nvPr>
            <p:ph type="body" idx="1"/>
          </p:nvPr>
        </p:nvSpPr>
        <p:spPr>
          <a:noFill/>
        </p:spPr>
        <p:txBody>
          <a:bodyPr/>
          <a:lstStyle/>
          <a:p>
            <a:pPr defTabSz="966612">
              <a:defRPr/>
            </a:pPr>
            <a:r>
              <a:rPr lang="en-US" b="1" dirty="0" smtClean="0"/>
              <a:t>TRAINER NOTES</a:t>
            </a:r>
          </a:p>
          <a:p>
            <a:pPr marL="181240" indent="-181240">
              <a:buFont typeface="Arial" panose="020B0604020202020204" pitchFamily="34" charset="0"/>
              <a:buChar char="•"/>
            </a:pPr>
            <a:r>
              <a:rPr lang="en-US" altLang="en-US" dirty="0" smtClean="0"/>
              <a:t>In </a:t>
            </a:r>
            <a:r>
              <a:rPr lang="en-US" altLang="en-US" dirty="0"/>
              <a:t>this study, researchers examined the PET scans of chronic methamphetamine users who had achieved two years of abstinence from methamphetamine. The scans showed a return to virtually normal dopamine levels. While this is good news, and suggests that the brain has an amazing ability to repair itself, the subjects in the study did not regain all of the lost cognitive function associated with the damage, which could suggest an incomplete </a:t>
            </a:r>
            <a:r>
              <a:rPr lang="en-US" altLang="en-US" dirty="0" smtClean="0"/>
              <a:t>recovery.</a:t>
            </a:r>
          </a:p>
          <a:p>
            <a:pPr marL="181240" indent="-181240">
              <a:buFont typeface="Arial" panose="020B0604020202020204" pitchFamily="34" charset="0"/>
              <a:buChar char="•"/>
            </a:pPr>
            <a:r>
              <a:rPr lang="en-US" altLang="en-US" dirty="0" smtClean="0"/>
              <a:t>While </a:t>
            </a:r>
            <a:r>
              <a:rPr lang="en-US" altLang="en-US" dirty="0"/>
              <a:t>the fact that the brain recovers is good news, the not-so-good news is that the recovery takes months, not days. Treatment and recovery are long-term processes. </a:t>
            </a:r>
            <a:endParaRPr lang="en-US" altLang="en-US" dirty="0" smtClean="0"/>
          </a:p>
          <a:p>
            <a:pPr marL="181240" indent="-181240">
              <a:buFont typeface="Arial" panose="020B0604020202020204" pitchFamily="34" charset="0"/>
              <a:buChar char="•"/>
            </a:pPr>
            <a:endParaRPr lang="en-US" altLang="en-US" dirty="0" smtClean="0"/>
          </a:p>
          <a:p>
            <a:pPr marL="0" indent="0">
              <a:buFont typeface="Arial" panose="020B0604020202020204" pitchFamily="34" charset="0"/>
              <a:buNone/>
            </a:pPr>
            <a:r>
              <a:rPr lang="en-US" altLang="en-US" b="1" dirty="0" smtClean="0"/>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0" dirty="0" err="1" smtClean="0"/>
              <a:t>Volkow</a:t>
            </a:r>
            <a:r>
              <a:rPr lang="en-US" altLang="en-US" b="0" dirty="0" smtClean="0"/>
              <a:t>, N.D., Chang, L., Wang, G.J., Fowler, J.S., </a:t>
            </a:r>
            <a:r>
              <a:rPr lang="en-US" altLang="en-US" b="0" dirty="0" err="1" smtClean="0"/>
              <a:t>Franceschi</a:t>
            </a:r>
            <a:r>
              <a:rPr lang="en-US" altLang="en-US" b="0" dirty="0" smtClean="0"/>
              <a:t>, D., </a:t>
            </a:r>
            <a:r>
              <a:rPr lang="en-US" altLang="en-US" b="0" dirty="0" err="1" smtClean="0"/>
              <a:t>Sedler</a:t>
            </a:r>
            <a:r>
              <a:rPr lang="en-US" altLang="en-US" b="0" dirty="0" smtClean="0"/>
              <a:t>, M., </a:t>
            </a:r>
            <a:r>
              <a:rPr lang="en-US" altLang="en-US" b="0" dirty="0" err="1" smtClean="0"/>
              <a:t>Gatley</a:t>
            </a:r>
            <a:r>
              <a:rPr lang="en-US" altLang="en-US" b="0" dirty="0" smtClean="0"/>
              <a:t>, S.J., et al. (2001).</a:t>
            </a:r>
            <a:r>
              <a:rPr lang="en-US" altLang="en-US" b="0" baseline="0" dirty="0" smtClean="0"/>
              <a:t> </a:t>
            </a:r>
            <a:r>
              <a:rPr lang="en-US" sz="1200" b="0" i="0" kern="1200" dirty="0" smtClean="0">
                <a:solidFill>
                  <a:schemeClr val="tx1"/>
                </a:solidFill>
                <a:effectLst/>
                <a:latin typeface="+mn-lt"/>
                <a:ea typeface="+mn-ea"/>
                <a:cs typeface="+mn-cs"/>
              </a:rPr>
              <a:t>Loss of dopamine transporters in methamphetamine abusers recovers with protracted abstinence.</a:t>
            </a:r>
            <a:r>
              <a:rPr lang="en-US" sz="1200" b="0" i="0" kern="1200" baseline="0" dirty="0" smtClean="0">
                <a:solidFill>
                  <a:schemeClr val="tx1"/>
                </a:solidFill>
                <a:effectLst/>
                <a:latin typeface="+mn-lt"/>
                <a:ea typeface="+mn-ea"/>
                <a:cs typeface="+mn-cs"/>
              </a:rPr>
              <a:t> </a:t>
            </a:r>
            <a:r>
              <a:rPr lang="en-US" altLang="en-US" i="1" dirty="0" smtClean="0"/>
              <a:t>Journal of Neuroscience, 21</a:t>
            </a:r>
            <a:r>
              <a:rPr lang="en-US" altLang="en-US" dirty="0" smtClean="0"/>
              <a:t>, 9414-9418. </a:t>
            </a:r>
            <a:r>
              <a:rPr lang="en-US" dirty="0" smtClean="0"/>
              <a:t>PMID:</a:t>
            </a:r>
            <a:r>
              <a:rPr lang="en-US" sz="1200" b="0" i="0" kern="1200" dirty="0" smtClean="0">
                <a:solidFill>
                  <a:schemeClr val="tx1"/>
                </a:solidFill>
                <a:effectLst/>
                <a:latin typeface="+mn-lt"/>
                <a:ea typeface="+mn-ea"/>
                <a:cs typeface="+mn-cs"/>
              </a:rPr>
              <a:t> </a:t>
            </a:r>
            <a:r>
              <a:rPr lang="en-US" dirty="0" smtClean="0"/>
              <a:t>11717374. </a:t>
            </a:r>
            <a:endParaRPr lang="en-US" altLang="en-US" dirty="0"/>
          </a:p>
        </p:txBody>
      </p:sp>
      <p:sp>
        <p:nvSpPr>
          <p:cNvPr id="4" name="Slide Number Placeholder 3"/>
          <p:cNvSpPr>
            <a:spLocks noGrp="1"/>
          </p:cNvSpPr>
          <p:nvPr>
            <p:ph type="sldNum" sz="quarter" idx="5"/>
          </p:nvPr>
        </p:nvSpPr>
        <p:spPr/>
        <p:txBody>
          <a:bodyPr/>
          <a:lstStyle/>
          <a:p>
            <a:pPr>
              <a:defRPr/>
            </a:pPr>
            <a:fld id="{E44DDC4A-A11A-4684-B663-48E6491DAE8F}" type="slidenum">
              <a:rPr lang="en-US">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8529059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257300" y="720725"/>
            <a:ext cx="4800600" cy="3600450"/>
          </a:xfrm>
          <a:ln/>
        </p:spPr>
      </p:sp>
      <p:sp>
        <p:nvSpPr>
          <p:cNvPr id="96259" name="Notes Placeholder 2"/>
          <p:cNvSpPr>
            <a:spLocks noGrp="1"/>
          </p:cNvSpPr>
          <p:nvPr>
            <p:ph type="body" idx="1"/>
          </p:nvPr>
        </p:nvSpPr>
        <p:spPr>
          <a:noFill/>
        </p:spPr>
        <p:txBody>
          <a:bodyPr/>
          <a:lstStyle/>
          <a:p>
            <a:pPr defTabSz="966612">
              <a:defRPr/>
            </a:pPr>
            <a:r>
              <a:rPr lang="en-US" b="1" dirty="0" smtClean="0"/>
              <a:t>TRAINER NOTES</a:t>
            </a:r>
          </a:p>
          <a:p>
            <a:pPr marL="181240" indent="-181240">
              <a:buFont typeface="Arial" panose="020B0604020202020204" pitchFamily="34" charset="0"/>
              <a:buChar char="•"/>
            </a:pPr>
            <a:r>
              <a:rPr lang="en-US" altLang="en-US" dirty="0" smtClean="0"/>
              <a:t>Brain </a:t>
            </a:r>
            <a:r>
              <a:rPr lang="en-US" altLang="en-US" dirty="0"/>
              <a:t>glucose metabolism with PET – chronic cocaine abusers vs. normal controls; chronic cocaine abusers were test 1-6 weeks after last use of cocaine and again after 3-month drug-free </a:t>
            </a:r>
            <a:r>
              <a:rPr lang="en-US" altLang="en-US" dirty="0" smtClean="0"/>
              <a:t>period.</a:t>
            </a:r>
          </a:p>
          <a:p>
            <a:pPr marL="181240" indent="-181240">
              <a:buFont typeface="Arial" panose="020B0604020202020204" pitchFamily="34" charset="0"/>
              <a:buChar char="•"/>
            </a:pPr>
            <a:r>
              <a:rPr lang="en-US" altLang="en-US" dirty="0" smtClean="0"/>
              <a:t>Cocaine </a:t>
            </a:r>
            <a:r>
              <a:rPr lang="en-US" altLang="en-US" dirty="0"/>
              <a:t>abusers had significantly lower metabolic activity in 16 of the 21 left frontal regions and 8 of the 21 right frontal regions. These decreases persisted after 3-4 months of detoxification and were correlated with dose and years of use. </a:t>
            </a:r>
            <a:endParaRPr lang="en-US" altLang="en-US" dirty="0" smtClean="0"/>
          </a:p>
          <a:p>
            <a:pPr marL="181240" indent="-181240">
              <a:buFont typeface="Arial" panose="020B0604020202020204" pitchFamily="34" charset="0"/>
              <a:buChar char="•"/>
            </a:pPr>
            <a:r>
              <a:rPr lang="en-US" altLang="en-US" dirty="0" smtClean="0"/>
              <a:t>Conclusion – reduced </a:t>
            </a:r>
            <a:r>
              <a:rPr lang="en-US" altLang="en-US" dirty="0"/>
              <a:t>frontal metabolism in neurologically intact cocaine abusers that persist even after 3-4 months of detoxification</a:t>
            </a:r>
            <a:r>
              <a:rPr lang="en-US" altLang="en-US" dirty="0" smtClean="0"/>
              <a:t>.</a:t>
            </a:r>
          </a:p>
          <a:p>
            <a:pPr marL="181240" indent="-181240">
              <a:buFont typeface="Arial" panose="020B0604020202020204" pitchFamily="34" charset="0"/>
              <a:buChar char="•"/>
            </a:pPr>
            <a:endParaRPr lang="en-US" altLang="en-US" dirty="0" smtClean="0"/>
          </a:p>
          <a:p>
            <a:pPr marL="0" indent="0">
              <a:buFont typeface="Arial" panose="020B0604020202020204" pitchFamily="34" charset="0"/>
              <a:buNone/>
            </a:pPr>
            <a:r>
              <a:rPr lang="en-US" altLang="en-US" b="1"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smtClean="0">
                <a:solidFill>
                  <a:schemeClr val="tx1"/>
                </a:solidFill>
                <a:effectLst/>
                <a:latin typeface="+mn-lt"/>
                <a:ea typeface="+mn-ea"/>
                <a:cs typeface="+mn-cs"/>
              </a:rPr>
              <a:t>Volkow</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N.D.</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Fowler,</a:t>
            </a:r>
            <a:r>
              <a:rPr lang="en-US" sz="1200" b="0" i="0" kern="1200" dirty="0" smtClean="0">
                <a:solidFill>
                  <a:schemeClr val="tx1"/>
                </a:solidFill>
                <a:effectLst/>
                <a:latin typeface="+mn-lt"/>
                <a:ea typeface="+mn-ea"/>
                <a:cs typeface="+mn-cs"/>
              </a:rPr>
              <a:t> J.S., </a:t>
            </a:r>
            <a:r>
              <a:rPr lang="en-US" sz="1200" b="0" i="0" u="none" strike="noStrike" kern="1200" dirty="0" smtClean="0">
                <a:solidFill>
                  <a:schemeClr val="tx1"/>
                </a:solidFill>
                <a:effectLst/>
                <a:latin typeface="+mn-lt"/>
                <a:ea typeface="+mn-ea"/>
                <a:cs typeface="+mn-cs"/>
              </a:rPr>
              <a:t>Wang</a:t>
            </a:r>
            <a:r>
              <a:rPr lang="en-US" sz="1200" b="0" i="0" kern="1200" dirty="0" smtClean="0">
                <a:solidFill>
                  <a:schemeClr val="tx1"/>
                </a:solidFill>
                <a:effectLst/>
                <a:latin typeface="+mn-lt"/>
                <a:ea typeface="+mn-ea"/>
                <a:cs typeface="+mn-cs"/>
              </a:rPr>
              <a:t>, G.J., </a:t>
            </a:r>
            <a:r>
              <a:rPr lang="en-US" sz="1200" b="0" i="0" u="none" strike="noStrike" kern="1200" dirty="0" err="1" smtClean="0">
                <a:solidFill>
                  <a:schemeClr val="tx1"/>
                </a:solidFill>
                <a:effectLst/>
                <a:latin typeface="+mn-lt"/>
                <a:ea typeface="+mn-ea"/>
                <a:cs typeface="+mn-cs"/>
              </a:rPr>
              <a:t>Hitzemann</a:t>
            </a:r>
            <a:r>
              <a:rPr lang="en-US" sz="1200" b="0" i="0" kern="1200" dirty="0" smtClean="0">
                <a:solidFill>
                  <a:schemeClr val="tx1"/>
                </a:solidFill>
                <a:effectLst/>
                <a:latin typeface="+mn-lt"/>
                <a:ea typeface="+mn-ea"/>
                <a:cs typeface="+mn-cs"/>
              </a:rPr>
              <a:t>, R., </a:t>
            </a:r>
            <a:r>
              <a:rPr lang="en-US" sz="1200" b="0" i="0" u="none" strike="noStrike" kern="1200" dirty="0" smtClean="0">
                <a:solidFill>
                  <a:schemeClr val="tx1"/>
                </a:solidFill>
                <a:effectLst/>
                <a:latin typeface="+mn-lt"/>
                <a:ea typeface="+mn-ea"/>
                <a:cs typeface="+mn-cs"/>
              </a:rPr>
              <a:t>Logan</a:t>
            </a:r>
            <a:r>
              <a:rPr lang="en-US" sz="1200" b="0" i="0" kern="1200" dirty="0" smtClean="0">
                <a:solidFill>
                  <a:schemeClr val="tx1"/>
                </a:solidFill>
                <a:effectLst/>
                <a:latin typeface="+mn-lt"/>
                <a:ea typeface="+mn-ea"/>
                <a:cs typeface="+mn-cs"/>
              </a:rPr>
              <a:t>, J., </a:t>
            </a:r>
            <a:r>
              <a:rPr lang="en-US" sz="1200" b="0" i="0" u="none" strike="noStrike" kern="1200" dirty="0" err="1" smtClean="0">
                <a:solidFill>
                  <a:schemeClr val="tx1"/>
                </a:solidFill>
                <a:effectLst/>
                <a:latin typeface="+mn-lt"/>
                <a:ea typeface="+mn-ea"/>
                <a:cs typeface="+mn-cs"/>
              </a:rPr>
              <a:t>Schlyer</a:t>
            </a:r>
            <a:r>
              <a:rPr lang="en-US" sz="1200" b="0" i="0" kern="1200" dirty="0" smtClean="0">
                <a:solidFill>
                  <a:schemeClr val="tx1"/>
                </a:solidFill>
                <a:effectLst/>
                <a:latin typeface="+mn-lt"/>
                <a:ea typeface="+mn-ea"/>
                <a:cs typeface="+mn-cs"/>
              </a:rPr>
              <a:t>, D.J., </a:t>
            </a:r>
            <a:r>
              <a:rPr lang="en-US" sz="1200" b="0" i="0" u="none" strike="noStrike" kern="1200" dirty="0" smtClean="0">
                <a:solidFill>
                  <a:schemeClr val="tx1"/>
                </a:solidFill>
                <a:effectLst/>
                <a:latin typeface="+mn-lt"/>
                <a:ea typeface="+mn-ea"/>
                <a:cs typeface="+mn-cs"/>
              </a:rPr>
              <a:t>Dewey</a:t>
            </a:r>
            <a:r>
              <a:rPr lang="en-US" sz="1200" b="0" i="0" kern="1200" dirty="0" smtClean="0">
                <a:solidFill>
                  <a:schemeClr val="tx1"/>
                </a:solidFill>
                <a:effectLst/>
                <a:latin typeface="+mn-lt"/>
                <a:ea typeface="+mn-ea"/>
                <a:cs typeface="+mn-cs"/>
              </a:rPr>
              <a:t>, S.L., et al.</a:t>
            </a:r>
            <a:r>
              <a:rPr lang="en-US" sz="1200" b="0" i="0" u="none" strike="noStrike" kern="1200" dirty="0" smtClean="0">
                <a:solidFill>
                  <a:schemeClr val="tx1"/>
                </a:solidFill>
                <a:effectLst/>
                <a:latin typeface="+mn-lt"/>
                <a:ea typeface="+mn-ea"/>
                <a:cs typeface="+mn-cs"/>
              </a:rPr>
              <a:t> (1993). </a:t>
            </a:r>
            <a:r>
              <a:rPr lang="en-US" sz="1200" b="0" i="0" kern="1200" dirty="0" smtClean="0">
                <a:solidFill>
                  <a:schemeClr val="tx1"/>
                </a:solidFill>
                <a:effectLst/>
                <a:latin typeface="+mn-lt"/>
                <a:ea typeface="+mn-ea"/>
                <a:cs typeface="+mn-cs"/>
              </a:rPr>
              <a:t>Decreased dopamine D2 receptor availability is associated with reduced frontal metabolism in cocaine abusers</a:t>
            </a:r>
            <a:r>
              <a:rPr lang="en-US" sz="1200" b="0" i="1" u="none" kern="1200" dirty="0" smtClean="0">
                <a:solidFill>
                  <a:schemeClr val="tx1"/>
                </a:solidFill>
                <a:effectLst/>
                <a:latin typeface="+mn-lt"/>
                <a:ea typeface="+mn-ea"/>
                <a:cs typeface="+mn-cs"/>
              </a:rPr>
              <a:t>. Synapse, 14(2), </a:t>
            </a:r>
            <a:r>
              <a:rPr lang="en-US" sz="1200" b="0" i="0" kern="1200" dirty="0" smtClean="0">
                <a:solidFill>
                  <a:schemeClr val="tx1"/>
                </a:solidFill>
                <a:effectLst/>
                <a:latin typeface="+mn-lt"/>
                <a:ea typeface="+mn-ea"/>
                <a:cs typeface="+mn-cs"/>
              </a:rPr>
              <a:t>169-77.</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PMID: 8101394.</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66612">
              <a:defRPr/>
            </a:pPr>
            <a:fld id="{100BDFD8-67CC-4F3D-B71C-E26CB2C066CD}" type="slidenum">
              <a:rPr lang="en-US">
                <a:solidFill>
                  <a:prstClr val="black"/>
                </a:solidFill>
                <a:latin typeface="Calibri"/>
              </a:rPr>
              <a:pPr defTabSz="966612">
                <a:defRPr/>
              </a:pPr>
              <a:t>54</a:t>
            </a:fld>
            <a:endParaRPr lang="en-US">
              <a:solidFill>
                <a:prstClr val="black"/>
              </a:solidFill>
              <a:latin typeface="Calibri"/>
            </a:endParaRPr>
          </a:p>
        </p:txBody>
      </p:sp>
    </p:spTree>
    <p:extLst>
      <p:ext uri="{BB962C8B-B14F-4D97-AF65-F5344CB8AC3E}">
        <p14:creationId xmlns:p14="http://schemas.microsoft.com/office/powerpoint/2010/main" val="3105167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0" indent="0">
              <a:buFont typeface="Arial" panose="020B0604020202020204" pitchFamily="34" charset="0"/>
              <a:buNone/>
            </a:pPr>
            <a:r>
              <a:rPr lang="en-US" dirty="0" smtClean="0"/>
              <a:t>This next portion of the training reviews</a:t>
            </a:r>
            <a:r>
              <a:rPr lang="en-US" baseline="0" dirty="0" smtClean="0"/>
              <a:t> discusses addiction as a brain disease.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IMAGE CREDIT</a:t>
            </a:r>
          </a:p>
          <a:p>
            <a:pPr marL="0" indent="0">
              <a:buFont typeface="Arial" panose="020B0604020202020204" pitchFamily="34" charset="0"/>
              <a:buNone/>
            </a:pPr>
            <a:r>
              <a:rPr lang="en-US" b="0" baseline="0" dirty="0" smtClean="0"/>
              <a:t>Purchased image.</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55</a:t>
            </a:fld>
            <a:endParaRPr lang="en-US"/>
          </a:p>
        </p:txBody>
      </p:sp>
    </p:spTree>
    <p:extLst>
      <p:ext uri="{BB962C8B-B14F-4D97-AF65-F5344CB8AC3E}">
        <p14:creationId xmlns:p14="http://schemas.microsoft.com/office/powerpoint/2010/main" val="3189221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668" indent="-296027" eaLnBrk="0" hangingPunct="0">
              <a:defRPr sz="2500">
                <a:solidFill>
                  <a:schemeClr val="tx1"/>
                </a:solidFill>
                <a:latin typeface="Times New Roman" pitchFamily="18" charset="0"/>
              </a:defRPr>
            </a:lvl2pPr>
            <a:lvl3pPr marL="1184105" indent="-236822" eaLnBrk="0" hangingPunct="0">
              <a:defRPr sz="2500">
                <a:solidFill>
                  <a:schemeClr val="tx1"/>
                </a:solidFill>
                <a:latin typeface="Times New Roman" pitchFamily="18" charset="0"/>
              </a:defRPr>
            </a:lvl3pPr>
            <a:lvl4pPr marL="1657748" indent="-236822" eaLnBrk="0" hangingPunct="0">
              <a:defRPr sz="2500">
                <a:solidFill>
                  <a:schemeClr val="tx1"/>
                </a:solidFill>
                <a:latin typeface="Times New Roman" pitchFamily="18" charset="0"/>
              </a:defRPr>
            </a:lvl4pPr>
            <a:lvl5pPr marL="2131391" indent="-236822" eaLnBrk="0" hangingPunct="0">
              <a:defRPr sz="2500">
                <a:solidFill>
                  <a:schemeClr val="tx1"/>
                </a:solidFill>
                <a:latin typeface="Times New Roman" pitchFamily="18" charset="0"/>
              </a:defRPr>
            </a:lvl5pPr>
            <a:lvl6pPr marL="2605032" indent="-236822" eaLnBrk="0" fontAlgn="base" hangingPunct="0">
              <a:spcBef>
                <a:spcPct val="0"/>
              </a:spcBef>
              <a:spcAft>
                <a:spcPct val="0"/>
              </a:spcAft>
              <a:defRPr sz="2500">
                <a:solidFill>
                  <a:schemeClr val="tx1"/>
                </a:solidFill>
                <a:latin typeface="Times New Roman" pitchFamily="18" charset="0"/>
              </a:defRPr>
            </a:lvl6pPr>
            <a:lvl7pPr marL="3078675" indent="-236822" eaLnBrk="0" fontAlgn="base" hangingPunct="0">
              <a:spcBef>
                <a:spcPct val="0"/>
              </a:spcBef>
              <a:spcAft>
                <a:spcPct val="0"/>
              </a:spcAft>
              <a:defRPr sz="2500">
                <a:solidFill>
                  <a:schemeClr val="tx1"/>
                </a:solidFill>
                <a:latin typeface="Times New Roman" pitchFamily="18" charset="0"/>
              </a:defRPr>
            </a:lvl7pPr>
            <a:lvl8pPr marL="3552317" indent="-236822" eaLnBrk="0" fontAlgn="base" hangingPunct="0">
              <a:spcBef>
                <a:spcPct val="0"/>
              </a:spcBef>
              <a:spcAft>
                <a:spcPct val="0"/>
              </a:spcAft>
              <a:defRPr sz="2500">
                <a:solidFill>
                  <a:schemeClr val="tx1"/>
                </a:solidFill>
                <a:latin typeface="Times New Roman" pitchFamily="18" charset="0"/>
              </a:defRPr>
            </a:lvl8pPr>
            <a:lvl9pPr marL="4025959" indent="-236822" eaLnBrk="0" fontAlgn="base" hangingPunct="0">
              <a:spcBef>
                <a:spcPct val="0"/>
              </a:spcBef>
              <a:spcAft>
                <a:spcPct val="0"/>
              </a:spcAft>
              <a:defRPr sz="2500">
                <a:solidFill>
                  <a:schemeClr val="tx1"/>
                </a:solidFill>
                <a:latin typeface="Times New Roman" pitchFamily="18" charset="0"/>
              </a:defRPr>
            </a:lvl9pPr>
          </a:lstStyle>
          <a:p>
            <a:pPr eaLnBrk="1" hangingPunct="1">
              <a:defRPr/>
            </a:pPr>
            <a:fld id="{F94ECCB9-203E-40FD-BCCA-312C010D8C79}" type="slidenum">
              <a:rPr lang="en-US" sz="1200">
                <a:solidFill>
                  <a:prstClr val="black"/>
                </a:solidFill>
              </a:rPr>
              <a:pPr eaLnBrk="1" hangingPunct="1">
                <a:defRPr/>
              </a:pPr>
              <a:t>56</a:t>
            </a:fld>
            <a:endParaRPr lang="en-US" sz="1200">
              <a:solidFill>
                <a:prstClr val="black"/>
              </a:solidFill>
            </a:endParaRPr>
          </a:p>
        </p:txBody>
      </p:sp>
      <p:sp>
        <p:nvSpPr>
          <p:cNvPr id="106499" name="Rectangle 2"/>
          <p:cNvSpPr>
            <a:spLocks noGrp="1" noRot="1" noChangeAspect="1" noChangeArrowheads="1" noTextEdit="1"/>
          </p:cNvSpPr>
          <p:nvPr>
            <p:ph type="sldImg"/>
          </p:nvPr>
        </p:nvSpPr>
        <p:spPr>
          <a:xfrm>
            <a:off x="1260475" y="720725"/>
            <a:ext cx="4797425" cy="3597275"/>
          </a:xfrm>
          <a:ln/>
        </p:spPr>
      </p:sp>
      <p:sp>
        <p:nvSpPr>
          <p:cNvPr id="2" name="Notes Placeholder 1"/>
          <p:cNvSpPr>
            <a:spLocks noGrp="1"/>
          </p:cNvSpPr>
          <p:nvPr>
            <p:ph type="body" idx="1"/>
          </p:nvPr>
        </p:nvSpPr>
        <p:spPr/>
        <p:txBody>
          <a:bodyPr/>
          <a:lstStyle/>
          <a:p>
            <a:pPr defTabSz="966612">
              <a:defRPr/>
            </a:pPr>
            <a:r>
              <a:rPr lang="en-US" b="1" dirty="0" smtClean="0"/>
              <a:t>TRAINER NOTES</a:t>
            </a:r>
          </a:p>
          <a:p>
            <a:pPr marL="181240" indent="-181240">
              <a:buFont typeface="Arial" panose="020B0604020202020204" pitchFamily="34" charset="0"/>
              <a:buChar char="•"/>
            </a:pPr>
            <a:r>
              <a:rPr lang="en-US" b="1" dirty="0" smtClean="0"/>
              <a:t>[READ</a:t>
            </a:r>
            <a:r>
              <a:rPr lang="en-US" b="1" baseline="0" dirty="0" smtClean="0"/>
              <a:t> SLIDE]</a:t>
            </a:r>
            <a:endParaRPr lang="en-US" b="1" dirty="0"/>
          </a:p>
        </p:txBody>
      </p:sp>
    </p:spTree>
    <p:extLst>
      <p:ext uri="{BB962C8B-B14F-4D97-AF65-F5344CB8AC3E}">
        <p14:creationId xmlns:p14="http://schemas.microsoft.com/office/powerpoint/2010/main" val="40969042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668" indent="-296027" eaLnBrk="0" hangingPunct="0">
              <a:defRPr sz="2500">
                <a:solidFill>
                  <a:schemeClr val="tx1"/>
                </a:solidFill>
                <a:latin typeface="Times New Roman" pitchFamily="18" charset="0"/>
              </a:defRPr>
            </a:lvl2pPr>
            <a:lvl3pPr marL="1184105" indent="-236822" eaLnBrk="0" hangingPunct="0">
              <a:defRPr sz="2500">
                <a:solidFill>
                  <a:schemeClr val="tx1"/>
                </a:solidFill>
                <a:latin typeface="Times New Roman" pitchFamily="18" charset="0"/>
              </a:defRPr>
            </a:lvl3pPr>
            <a:lvl4pPr marL="1657748" indent="-236822" eaLnBrk="0" hangingPunct="0">
              <a:defRPr sz="2500">
                <a:solidFill>
                  <a:schemeClr val="tx1"/>
                </a:solidFill>
                <a:latin typeface="Times New Roman" pitchFamily="18" charset="0"/>
              </a:defRPr>
            </a:lvl4pPr>
            <a:lvl5pPr marL="2131391" indent="-236822" eaLnBrk="0" hangingPunct="0">
              <a:defRPr sz="2500">
                <a:solidFill>
                  <a:schemeClr val="tx1"/>
                </a:solidFill>
                <a:latin typeface="Times New Roman" pitchFamily="18" charset="0"/>
              </a:defRPr>
            </a:lvl5pPr>
            <a:lvl6pPr marL="2605032" indent="-236822" eaLnBrk="0" fontAlgn="base" hangingPunct="0">
              <a:spcBef>
                <a:spcPct val="0"/>
              </a:spcBef>
              <a:spcAft>
                <a:spcPct val="0"/>
              </a:spcAft>
              <a:defRPr sz="2500">
                <a:solidFill>
                  <a:schemeClr val="tx1"/>
                </a:solidFill>
                <a:latin typeface="Times New Roman" pitchFamily="18" charset="0"/>
              </a:defRPr>
            </a:lvl6pPr>
            <a:lvl7pPr marL="3078675" indent="-236822" eaLnBrk="0" fontAlgn="base" hangingPunct="0">
              <a:spcBef>
                <a:spcPct val="0"/>
              </a:spcBef>
              <a:spcAft>
                <a:spcPct val="0"/>
              </a:spcAft>
              <a:defRPr sz="2500">
                <a:solidFill>
                  <a:schemeClr val="tx1"/>
                </a:solidFill>
                <a:latin typeface="Times New Roman" pitchFamily="18" charset="0"/>
              </a:defRPr>
            </a:lvl7pPr>
            <a:lvl8pPr marL="3552317" indent="-236822" eaLnBrk="0" fontAlgn="base" hangingPunct="0">
              <a:spcBef>
                <a:spcPct val="0"/>
              </a:spcBef>
              <a:spcAft>
                <a:spcPct val="0"/>
              </a:spcAft>
              <a:defRPr sz="2500">
                <a:solidFill>
                  <a:schemeClr val="tx1"/>
                </a:solidFill>
                <a:latin typeface="Times New Roman" pitchFamily="18" charset="0"/>
              </a:defRPr>
            </a:lvl8pPr>
            <a:lvl9pPr marL="4025959" indent="-236822" eaLnBrk="0" fontAlgn="base" hangingPunct="0">
              <a:spcBef>
                <a:spcPct val="0"/>
              </a:spcBef>
              <a:spcAft>
                <a:spcPct val="0"/>
              </a:spcAft>
              <a:defRPr sz="2500">
                <a:solidFill>
                  <a:schemeClr val="tx1"/>
                </a:solidFill>
                <a:latin typeface="Times New Roman" pitchFamily="18" charset="0"/>
              </a:defRPr>
            </a:lvl9pPr>
          </a:lstStyle>
          <a:p>
            <a:pPr eaLnBrk="1" hangingPunct="1">
              <a:defRPr/>
            </a:pPr>
            <a:fld id="{B9AD6BC4-FC0A-470B-AF9E-86631CE7D717}" type="slidenum">
              <a:rPr lang="en-US" sz="1200">
                <a:solidFill>
                  <a:prstClr val="black"/>
                </a:solidFill>
              </a:rPr>
              <a:pPr eaLnBrk="1" hangingPunct="1">
                <a:defRPr/>
              </a:pPr>
              <a:t>57</a:t>
            </a:fld>
            <a:endParaRPr lang="en-US" sz="1200">
              <a:solidFill>
                <a:prstClr val="black"/>
              </a:solidFill>
            </a:endParaRPr>
          </a:p>
        </p:txBody>
      </p:sp>
      <p:sp>
        <p:nvSpPr>
          <p:cNvPr id="107523" name="Rectangle 2"/>
          <p:cNvSpPr>
            <a:spLocks noGrp="1" noRot="1" noChangeAspect="1" noChangeArrowheads="1" noTextEdit="1"/>
          </p:cNvSpPr>
          <p:nvPr>
            <p:ph type="sldImg"/>
          </p:nvPr>
        </p:nvSpPr>
        <p:spPr>
          <a:xfrm>
            <a:off x="1243013" y="736600"/>
            <a:ext cx="4814887" cy="3609975"/>
          </a:xfrm>
          <a:ln/>
        </p:spPr>
      </p:sp>
      <p:sp>
        <p:nvSpPr>
          <p:cNvPr id="107524" name="Rectangle 3"/>
          <p:cNvSpPr>
            <a:spLocks noGrp="1" noChangeArrowheads="1"/>
          </p:cNvSpPr>
          <p:nvPr>
            <p:ph type="body" idx="1"/>
          </p:nvPr>
        </p:nvSpPr>
        <p:spPr>
          <a:xfrm>
            <a:off x="984251" y="4568827"/>
            <a:ext cx="5332413" cy="434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sz="1200" b="1" dirty="0">
                <a:latin typeface="+mn-lt"/>
              </a:rPr>
              <a:t>TRAINER NOTES</a:t>
            </a:r>
          </a:p>
          <a:p>
            <a:pPr marL="302066" indent="-302066">
              <a:buFont typeface="Arial" panose="020B0604020202020204" pitchFamily="34" charset="0"/>
              <a:buChar char="•"/>
            </a:pPr>
            <a:r>
              <a:rPr lang="en-US" altLang="en-US" sz="1200" dirty="0">
                <a:latin typeface="+mn-lt"/>
              </a:rPr>
              <a:t>“No single factor determines whether a person will become addicted to drugs. The overall risk for addiction is impacted by the biological makeup of the individual – it can even be influenced by gender or ethnicity, his or her developmental stage, and the surrounding social environment (e.g., conditions at home, at school, and in the neighborhood (NIDA, 2010</a:t>
            </a:r>
            <a:r>
              <a:rPr lang="en-US" altLang="en-US" sz="1200" dirty="0" smtClean="0">
                <a:latin typeface="+mn-lt"/>
              </a:rPr>
              <a:t>).”</a:t>
            </a:r>
          </a:p>
          <a:p>
            <a:pPr marL="302066" indent="-302066">
              <a:buFont typeface="Arial" panose="020B0604020202020204" pitchFamily="34" charset="0"/>
              <a:buChar char="•"/>
            </a:pPr>
            <a:endParaRPr lang="en-US" altLang="en-US" sz="1200" dirty="0" smtClean="0">
              <a:latin typeface="+mn-lt"/>
            </a:endParaRPr>
          </a:p>
          <a:p>
            <a:pPr marL="0" indent="0">
              <a:buFont typeface="Arial" panose="020B0604020202020204" pitchFamily="34" charset="0"/>
              <a:buNone/>
            </a:pPr>
            <a:r>
              <a:rPr lang="en-US" altLang="en-US" sz="1200" b="1" dirty="0" smtClean="0">
                <a:latin typeface="+mn-lt"/>
              </a:rPr>
              <a:t>REFERENCE</a:t>
            </a:r>
            <a:endParaRPr lang="en-US" altLang="en-US" sz="1200" b="0" dirty="0" smtClean="0">
              <a:latin typeface="+mn-lt"/>
            </a:endParaRPr>
          </a:p>
          <a:p>
            <a:pPr marL="0" indent="0">
              <a:buFont typeface="Arial" panose="020B0604020202020204" pitchFamily="34" charset="0"/>
              <a:buNone/>
            </a:pPr>
            <a:r>
              <a:rPr lang="en-US" altLang="en-US" sz="1200" b="0" dirty="0" smtClean="0">
                <a:latin typeface="+mn-lt"/>
              </a:rPr>
              <a:t>National Institute on Drug</a:t>
            </a:r>
            <a:r>
              <a:rPr lang="en-US" altLang="en-US" sz="1200" b="0" baseline="0" dirty="0" smtClean="0">
                <a:latin typeface="+mn-lt"/>
              </a:rPr>
              <a:t> Abuse. (2018). </a:t>
            </a:r>
            <a:r>
              <a:rPr lang="en-US" altLang="en-US" sz="1200" b="0" i="1" baseline="0" dirty="0" smtClean="0">
                <a:latin typeface="+mn-lt"/>
              </a:rPr>
              <a:t>Drugs, Brains, and Behavior: The Science of Addiction: Drug Misuse and Addiction</a:t>
            </a:r>
            <a:r>
              <a:rPr lang="en-US" altLang="en-US" sz="1200" b="0" baseline="0" dirty="0" smtClean="0">
                <a:latin typeface="+mn-lt"/>
              </a:rPr>
              <a:t>. Retrieved from </a:t>
            </a:r>
            <a:r>
              <a:rPr lang="en-US" dirty="0" smtClean="0">
                <a:hlinkClick r:id="rId3"/>
              </a:rPr>
              <a:t>https://www.drugabuse.gov/publications/drugs-brains-behavior-science-addiction/drug-misuse-addiction</a:t>
            </a:r>
            <a:r>
              <a:rPr lang="en-US" dirty="0" smtClean="0"/>
              <a:t>, January</a:t>
            </a:r>
            <a:r>
              <a:rPr lang="en-US" baseline="0" dirty="0" smtClean="0"/>
              <a:t> 23, 2020.</a:t>
            </a:r>
            <a:endParaRPr lang="en-US" altLang="en-US" sz="1200" b="1" dirty="0">
              <a:latin typeface="+mn-lt"/>
            </a:endParaRPr>
          </a:p>
        </p:txBody>
      </p:sp>
    </p:spTree>
    <p:extLst>
      <p:ext uri="{BB962C8B-B14F-4D97-AF65-F5344CB8AC3E}">
        <p14:creationId xmlns:p14="http://schemas.microsoft.com/office/powerpoint/2010/main" val="26800880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668" indent="-296027" eaLnBrk="0" hangingPunct="0">
              <a:defRPr sz="2500">
                <a:solidFill>
                  <a:schemeClr val="tx1"/>
                </a:solidFill>
                <a:latin typeface="Times New Roman" pitchFamily="18" charset="0"/>
              </a:defRPr>
            </a:lvl2pPr>
            <a:lvl3pPr marL="1184105" indent="-236822" eaLnBrk="0" hangingPunct="0">
              <a:defRPr sz="2500">
                <a:solidFill>
                  <a:schemeClr val="tx1"/>
                </a:solidFill>
                <a:latin typeface="Times New Roman" pitchFamily="18" charset="0"/>
              </a:defRPr>
            </a:lvl3pPr>
            <a:lvl4pPr marL="1657748" indent="-236822" eaLnBrk="0" hangingPunct="0">
              <a:defRPr sz="2500">
                <a:solidFill>
                  <a:schemeClr val="tx1"/>
                </a:solidFill>
                <a:latin typeface="Times New Roman" pitchFamily="18" charset="0"/>
              </a:defRPr>
            </a:lvl4pPr>
            <a:lvl5pPr marL="2131391" indent="-236822" eaLnBrk="0" hangingPunct="0">
              <a:defRPr sz="2500">
                <a:solidFill>
                  <a:schemeClr val="tx1"/>
                </a:solidFill>
                <a:latin typeface="Times New Roman" pitchFamily="18" charset="0"/>
              </a:defRPr>
            </a:lvl5pPr>
            <a:lvl6pPr marL="2605032" indent="-236822" eaLnBrk="0" fontAlgn="base" hangingPunct="0">
              <a:spcBef>
                <a:spcPct val="0"/>
              </a:spcBef>
              <a:spcAft>
                <a:spcPct val="0"/>
              </a:spcAft>
              <a:defRPr sz="2500">
                <a:solidFill>
                  <a:schemeClr val="tx1"/>
                </a:solidFill>
                <a:latin typeface="Times New Roman" pitchFamily="18" charset="0"/>
              </a:defRPr>
            </a:lvl6pPr>
            <a:lvl7pPr marL="3078675" indent="-236822" eaLnBrk="0" fontAlgn="base" hangingPunct="0">
              <a:spcBef>
                <a:spcPct val="0"/>
              </a:spcBef>
              <a:spcAft>
                <a:spcPct val="0"/>
              </a:spcAft>
              <a:defRPr sz="2500">
                <a:solidFill>
                  <a:schemeClr val="tx1"/>
                </a:solidFill>
                <a:latin typeface="Times New Roman" pitchFamily="18" charset="0"/>
              </a:defRPr>
            </a:lvl7pPr>
            <a:lvl8pPr marL="3552317" indent="-236822" eaLnBrk="0" fontAlgn="base" hangingPunct="0">
              <a:spcBef>
                <a:spcPct val="0"/>
              </a:spcBef>
              <a:spcAft>
                <a:spcPct val="0"/>
              </a:spcAft>
              <a:defRPr sz="2500">
                <a:solidFill>
                  <a:schemeClr val="tx1"/>
                </a:solidFill>
                <a:latin typeface="Times New Roman" pitchFamily="18" charset="0"/>
              </a:defRPr>
            </a:lvl8pPr>
            <a:lvl9pPr marL="4025959" indent="-236822" eaLnBrk="0" fontAlgn="base" hangingPunct="0">
              <a:spcBef>
                <a:spcPct val="0"/>
              </a:spcBef>
              <a:spcAft>
                <a:spcPct val="0"/>
              </a:spcAft>
              <a:defRPr sz="2500">
                <a:solidFill>
                  <a:schemeClr val="tx1"/>
                </a:solidFill>
                <a:latin typeface="Times New Roman" pitchFamily="18" charset="0"/>
              </a:defRPr>
            </a:lvl9pPr>
          </a:lstStyle>
          <a:p>
            <a:pPr eaLnBrk="1" hangingPunct="1">
              <a:defRPr/>
            </a:pPr>
            <a:fld id="{FE501BEB-63F2-4FBD-ABC1-432A0F4B7643}" type="slidenum">
              <a:rPr lang="en-US" sz="1200">
                <a:solidFill>
                  <a:prstClr val="black"/>
                </a:solidFill>
              </a:rPr>
              <a:pPr eaLnBrk="1" hangingPunct="1">
                <a:defRPr/>
              </a:pPr>
              <a:t>58</a:t>
            </a:fld>
            <a:endParaRPr lang="en-US" sz="1200">
              <a:solidFill>
                <a:prstClr val="black"/>
              </a:solidFill>
            </a:endParaRPr>
          </a:p>
        </p:txBody>
      </p:sp>
      <p:sp>
        <p:nvSpPr>
          <p:cNvPr id="108547" name="Rectangle 7"/>
          <p:cNvSpPr txBox="1">
            <a:spLocks noGrp="1" noChangeArrowheads="1"/>
          </p:cNvSpPr>
          <p:nvPr/>
        </p:nvSpPr>
        <p:spPr bwMode="auto">
          <a:xfrm>
            <a:off x="4146551" y="9121776"/>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34" tIns="48417" rIns="96834" bIns="48417" anchor="b"/>
          <a:lstStyle>
            <a:lvl1pPr defTabSz="868363" eaLnBrk="0" hangingPunct="0">
              <a:spcBef>
                <a:spcPct val="30000"/>
              </a:spcBef>
              <a:defRPr sz="1200">
                <a:solidFill>
                  <a:schemeClr val="tx1"/>
                </a:solidFill>
                <a:latin typeface="Arial" pitchFamily="34" charset="0"/>
              </a:defRPr>
            </a:lvl1pPr>
            <a:lvl2pPr marL="742950" indent="-285750" defTabSz="868363" eaLnBrk="0" hangingPunct="0">
              <a:spcBef>
                <a:spcPct val="30000"/>
              </a:spcBef>
              <a:defRPr sz="1200">
                <a:solidFill>
                  <a:schemeClr val="tx1"/>
                </a:solidFill>
                <a:latin typeface="Arial" pitchFamily="34" charset="0"/>
              </a:defRPr>
            </a:lvl2pPr>
            <a:lvl3pPr marL="1143000" indent="-228600" defTabSz="868363" eaLnBrk="0" hangingPunct="0">
              <a:spcBef>
                <a:spcPct val="30000"/>
              </a:spcBef>
              <a:defRPr sz="1200">
                <a:solidFill>
                  <a:schemeClr val="tx1"/>
                </a:solidFill>
                <a:latin typeface="Arial" pitchFamily="34" charset="0"/>
              </a:defRPr>
            </a:lvl3pPr>
            <a:lvl4pPr marL="1600200" indent="-228600" defTabSz="868363" eaLnBrk="0" hangingPunct="0">
              <a:spcBef>
                <a:spcPct val="30000"/>
              </a:spcBef>
              <a:defRPr sz="1200">
                <a:solidFill>
                  <a:schemeClr val="tx1"/>
                </a:solidFill>
                <a:latin typeface="Arial" pitchFamily="34" charset="0"/>
              </a:defRPr>
            </a:lvl4pPr>
            <a:lvl5pPr marL="2057400" indent="-228600" defTabSz="868363" eaLnBrk="0" hangingPunct="0">
              <a:spcBef>
                <a:spcPct val="30000"/>
              </a:spcBef>
              <a:defRPr sz="1200">
                <a:solidFill>
                  <a:schemeClr val="tx1"/>
                </a:solidFill>
                <a:latin typeface="Arial" pitchFamily="34" charset="0"/>
              </a:defRPr>
            </a:lvl5pPr>
            <a:lvl6pPr marL="2514600" indent="-228600" defTabSz="868363" eaLnBrk="0" fontAlgn="base" hangingPunct="0">
              <a:spcBef>
                <a:spcPct val="30000"/>
              </a:spcBef>
              <a:spcAft>
                <a:spcPct val="0"/>
              </a:spcAft>
              <a:defRPr sz="1200">
                <a:solidFill>
                  <a:schemeClr val="tx1"/>
                </a:solidFill>
                <a:latin typeface="Arial" pitchFamily="34" charset="0"/>
              </a:defRPr>
            </a:lvl6pPr>
            <a:lvl7pPr marL="2971800" indent="-228600" defTabSz="868363" eaLnBrk="0" fontAlgn="base" hangingPunct="0">
              <a:spcBef>
                <a:spcPct val="30000"/>
              </a:spcBef>
              <a:spcAft>
                <a:spcPct val="0"/>
              </a:spcAft>
              <a:defRPr sz="1200">
                <a:solidFill>
                  <a:schemeClr val="tx1"/>
                </a:solidFill>
                <a:latin typeface="Arial" pitchFamily="34" charset="0"/>
              </a:defRPr>
            </a:lvl7pPr>
            <a:lvl8pPr marL="3429000" indent="-228600" defTabSz="868363" eaLnBrk="0" fontAlgn="base" hangingPunct="0">
              <a:spcBef>
                <a:spcPct val="30000"/>
              </a:spcBef>
              <a:spcAft>
                <a:spcPct val="0"/>
              </a:spcAft>
              <a:defRPr sz="1200">
                <a:solidFill>
                  <a:schemeClr val="tx1"/>
                </a:solidFill>
                <a:latin typeface="Arial" pitchFamily="34" charset="0"/>
              </a:defRPr>
            </a:lvl8pPr>
            <a:lvl9pPr marL="3886200" indent="-228600" defTabSz="868363"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29613362-BD74-4071-849B-D52B11E1C792}" type="slidenum">
              <a:rPr lang="en-GB" altLang="en-US">
                <a:solidFill>
                  <a:prstClr val="black"/>
                </a:solidFill>
                <a:latin typeface="Times New Roman" pitchFamily="18" charset="0"/>
                <a:ea typeface="Osaka"/>
                <a:cs typeface="Osaka"/>
              </a:rPr>
              <a:pPr algn="r" eaLnBrk="1" fontAlgn="base" hangingPunct="1">
                <a:spcBef>
                  <a:spcPct val="0"/>
                </a:spcBef>
                <a:spcAft>
                  <a:spcPct val="0"/>
                </a:spcAft>
              </a:pPr>
              <a:t>58</a:t>
            </a:fld>
            <a:endParaRPr lang="en-GB" altLang="en-US">
              <a:solidFill>
                <a:prstClr val="black"/>
              </a:solidFill>
              <a:latin typeface="Times New Roman" pitchFamily="18" charset="0"/>
              <a:ea typeface="Osaka"/>
              <a:cs typeface="Osaka"/>
            </a:endParaRPr>
          </a:p>
        </p:txBody>
      </p:sp>
      <p:sp>
        <p:nvSpPr>
          <p:cNvPr id="108548" name="Rectangle 2"/>
          <p:cNvSpPr>
            <a:spLocks noGrp="1" noRot="1" noChangeAspect="1" noChangeArrowheads="1" noTextEdit="1"/>
          </p:cNvSpPr>
          <p:nvPr>
            <p:ph type="sldImg"/>
          </p:nvPr>
        </p:nvSpPr>
        <p:spPr>
          <a:xfrm>
            <a:off x="1257300" y="720725"/>
            <a:ext cx="4800600" cy="3600450"/>
          </a:xfrm>
          <a:ln/>
        </p:spPr>
      </p:sp>
      <p:sp>
        <p:nvSpPr>
          <p:cNvPr id="108549" name="Rectangle 3"/>
          <p:cNvSpPr>
            <a:spLocks noGrp="1" noChangeArrowheads="1"/>
          </p:cNvSpPr>
          <p:nvPr>
            <p:ph type="body" idx="1"/>
          </p:nvPr>
        </p:nvSpPr>
        <p:spPr>
          <a:xfrm>
            <a:off x="976314" y="4559301"/>
            <a:ext cx="536257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834" tIns="48417" rIns="96834" bIns="48417"/>
          <a:lstStyle/>
          <a:p>
            <a:pPr defTabSz="966612">
              <a:defRPr/>
            </a:pPr>
            <a:r>
              <a:rPr lang="en-US" b="1" dirty="0" smtClean="0"/>
              <a:t>TRAINER NOTES</a:t>
            </a:r>
          </a:p>
          <a:p>
            <a:pPr marL="181240" indent="-181240">
              <a:buFont typeface="Arial" panose="020B0604020202020204" pitchFamily="34" charset="0"/>
              <a:buChar char="•"/>
            </a:pPr>
            <a:r>
              <a:rPr lang="en-US" altLang="en-US" dirty="0" smtClean="0"/>
              <a:t>“</a:t>
            </a:r>
            <a:r>
              <a:rPr lang="en-US" altLang="en-US" dirty="0"/>
              <a:t>As with any other disease, vulnerability to addiction differs from person to person. In general, the more risk factors an individual has, the greater the change that taking drugs will lead to abuse and addiction. ‘Protective’ factors reduce a person’s risk of developing addiction. Scientists estimate that genetic factors account for between 40 and 60 percent of a person’s vulnerability to addiction, including the effects of environment on gene expression and function (NIDA, 2010</a:t>
            </a:r>
            <a:r>
              <a:rPr lang="en-US" altLang="en-US" dirty="0" smtClean="0"/>
              <a:t>).”</a:t>
            </a:r>
          </a:p>
          <a:p>
            <a:pPr marL="181240" indent="-181240">
              <a:buFont typeface="Arial" panose="020B0604020202020204" pitchFamily="34" charset="0"/>
              <a:buChar char="•"/>
            </a:pPr>
            <a:endParaRPr lang="en-US" altLang="en-US" dirty="0" smtClean="0"/>
          </a:p>
          <a:p>
            <a:pPr marL="0" indent="0">
              <a:buFont typeface="Arial" panose="020B0604020202020204" pitchFamily="34" charset="0"/>
              <a:buNone/>
            </a:pPr>
            <a:r>
              <a:rPr lang="en-US" altLang="en-US" b="1" dirty="0" smtClean="0"/>
              <a:t>REFERENCE</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Mayfield,</a:t>
            </a:r>
            <a:r>
              <a:rPr lang="en-US" sz="1200" b="0" i="0" kern="1200" baseline="0" dirty="0" smtClean="0">
                <a:solidFill>
                  <a:schemeClr val="tx1"/>
                </a:solidFill>
                <a:effectLst/>
                <a:latin typeface="+mn-lt"/>
                <a:ea typeface="+mn-ea"/>
                <a:cs typeface="+mn-cs"/>
              </a:rPr>
              <a:t> R.D.,</a:t>
            </a:r>
            <a:r>
              <a:rPr lang="en-US" sz="1200" b="0" i="0" kern="1200" dirty="0" smtClean="0">
                <a:solidFill>
                  <a:schemeClr val="tx1"/>
                </a:solidFill>
                <a:effectLst/>
                <a:latin typeface="+mn-lt"/>
                <a:ea typeface="+mn-ea"/>
                <a:cs typeface="+mn-cs"/>
              </a:rPr>
              <a:t> Harris, R.A., &amp; </a:t>
            </a:r>
            <a:r>
              <a:rPr lang="en-US" sz="1200" b="0" i="0" kern="1200" dirty="0" err="1" smtClean="0">
                <a:solidFill>
                  <a:schemeClr val="tx1"/>
                </a:solidFill>
                <a:effectLst/>
                <a:latin typeface="+mn-lt"/>
                <a:ea typeface="+mn-ea"/>
                <a:cs typeface="+mn-cs"/>
              </a:rPr>
              <a:t>Schuckit</a:t>
            </a:r>
            <a:r>
              <a:rPr lang="en-US" sz="1200" b="0" i="0" kern="1200" dirty="0" smtClean="0">
                <a:solidFill>
                  <a:schemeClr val="tx1"/>
                </a:solidFill>
                <a:effectLst/>
                <a:latin typeface="+mn-lt"/>
                <a:ea typeface="+mn-ea"/>
                <a:cs typeface="+mn-cs"/>
              </a:rPr>
              <a:t>, M.A.  (2008). Genetic factors influencing alcohol dependence.  </a:t>
            </a:r>
            <a:r>
              <a:rPr lang="en-US" sz="1200" b="0" i="1" u="none" kern="1200" dirty="0" smtClean="0">
                <a:solidFill>
                  <a:schemeClr val="tx1"/>
                </a:solidFill>
                <a:effectLst/>
                <a:latin typeface="+mn-lt"/>
                <a:ea typeface="+mn-ea"/>
                <a:cs typeface="+mn-cs"/>
              </a:rPr>
              <a:t>British Journal</a:t>
            </a:r>
            <a:r>
              <a:rPr lang="en-US" sz="1200" b="0" i="1" u="none" kern="1200" baseline="0" dirty="0" smtClean="0">
                <a:solidFill>
                  <a:schemeClr val="tx1"/>
                </a:solidFill>
                <a:effectLst/>
                <a:latin typeface="+mn-lt"/>
                <a:ea typeface="+mn-ea"/>
                <a:cs typeface="+mn-cs"/>
              </a:rPr>
              <a:t> of Pharmacology, </a:t>
            </a:r>
            <a:r>
              <a:rPr lang="en-US" sz="1200" b="0" i="1" u="none" kern="1200" dirty="0" smtClean="0">
                <a:solidFill>
                  <a:schemeClr val="tx1"/>
                </a:solidFill>
                <a:effectLst/>
                <a:latin typeface="+mn-lt"/>
                <a:ea typeface="+mn-ea"/>
                <a:cs typeface="+mn-cs"/>
              </a:rPr>
              <a:t>154</a:t>
            </a:r>
            <a:r>
              <a:rPr lang="en-US" sz="1200" b="0" i="0" u="none" kern="1200" dirty="0" smtClean="0">
                <a:solidFill>
                  <a:schemeClr val="tx1"/>
                </a:solidFill>
                <a:effectLst/>
                <a:latin typeface="+mn-lt"/>
                <a:ea typeface="+mn-ea"/>
                <a:cs typeface="+mn-cs"/>
              </a:rPr>
              <a:t>(2), </a:t>
            </a:r>
            <a:r>
              <a:rPr lang="en-US" sz="1200" b="0" i="0" kern="1200" dirty="0" smtClean="0">
                <a:solidFill>
                  <a:schemeClr val="tx1"/>
                </a:solidFill>
                <a:effectLst/>
                <a:latin typeface="+mn-lt"/>
                <a:ea typeface="+mn-ea"/>
                <a:cs typeface="+mn-cs"/>
              </a:rPr>
              <a:t>275–287. PMID: 18362899. </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altLang="en-US" sz="1200" b="0" i="0" kern="1200" dirty="0" smtClean="0">
              <a:solidFill>
                <a:schemeClr val="tx1"/>
              </a:solidFill>
              <a:effectLst/>
              <a:latin typeface="+mn-lt"/>
              <a:ea typeface="+mn-ea"/>
              <a:cs typeface="+mn-cs"/>
            </a:endParaRPr>
          </a:p>
          <a:p>
            <a:pPr marL="0" indent="0">
              <a:buFont typeface="Arial" panose="020B0604020202020204" pitchFamily="34" charset="0"/>
              <a:buNone/>
            </a:pPr>
            <a:r>
              <a:rPr lang="en-US" b="1" baseline="0" dirty="0" smtClean="0"/>
              <a:t>IMAGE CREDIT</a:t>
            </a:r>
          </a:p>
          <a:p>
            <a:pPr marL="0" indent="0">
              <a:buFont typeface="Arial" panose="020B0604020202020204" pitchFamily="34" charset="0"/>
              <a:buNone/>
            </a:pPr>
            <a:r>
              <a:rPr lang="en-US" b="0" baseline="0" dirty="0" smtClean="0"/>
              <a:t>Purchased image.</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altLang="en-US" b="0" dirty="0"/>
          </a:p>
        </p:txBody>
      </p:sp>
    </p:spTree>
    <p:extLst>
      <p:ext uri="{BB962C8B-B14F-4D97-AF65-F5344CB8AC3E}">
        <p14:creationId xmlns:p14="http://schemas.microsoft.com/office/powerpoint/2010/main" val="856843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59" eaLnBrk="0" hangingPunct="0">
              <a:spcBef>
                <a:spcPct val="30000"/>
              </a:spcBef>
              <a:defRPr sz="1100">
                <a:solidFill>
                  <a:schemeClr val="tx1"/>
                </a:solidFill>
                <a:latin typeface="Calibri" pitchFamily="34" charset="0"/>
              </a:defRPr>
            </a:lvl1pPr>
            <a:lvl2pPr marL="768169" indent="-295206" defTabSz="966559" eaLnBrk="0" hangingPunct="0">
              <a:spcBef>
                <a:spcPct val="30000"/>
              </a:spcBef>
              <a:defRPr sz="1100">
                <a:solidFill>
                  <a:schemeClr val="tx1"/>
                </a:solidFill>
                <a:latin typeface="Calibri" pitchFamily="34" charset="0"/>
              </a:defRPr>
            </a:lvl2pPr>
            <a:lvl3pPr marL="1182410" indent="-236482" defTabSz="966559" eaLnBrk="0" hangingPunct="0">
              <a:spcBef>
                <a:spcPct val="30000"/>
              </a:spcBef>
              <a:defRPr sz="1100">
                <a:solidFill>
                  <a:schemeClr val="tx1"/>
                </a:solidFill>
                <a:latin typeface="Calibri" pitchFamily="34" charset="0"/>
              </a:defRPr>
            </a:lvl3pPr>
            <a:lvl4pPr marL="1656960" indent="-236482" defTabSz="966559" eaLnBrk="0" hangingPunct="0">
              <a:spcBef>
                <a:spcPct val="30000"/>
              </a:spcBef>
              <a:defRPr sz="1100">
                <a:solidFill>
                  <a:schemeClr val="tx1"/>
                </a:solidFill>
                <a:latin typeface="Calibri" pitchFamily="34" charset="0"/>
              </a:defRPr>
            </a:lvl4pPr>
            <a:lvl5pPr marL="2129923" indent="-236482" defTabSz="966559" eaLnBrk="0" hangingPunct="0">
              <a:spcBef>
                <a:spcPct val="30000"/>
              </a:spcBef>
              <a:defRPr sz="1100">
                <a:solidFill>
                  <a:schemeClr val="tx1"/>
                </a:solidFill>
                <a:latin typeface="Calibri" pitchFamily="34" charset="0"/>
              </a:defRPr>
            </a:lvl5pPr>
            <a:lvl6pPr marL="2587015" indent="-236482" defTabSz="966559" eaLnBrk="0" fontAlgn="base" hangingPunct="0">
              <a:spcBef>
                <a:spcPct val="30000"/>
              </a:spcBef>
              <a:spcAft>
                <a:spcPct val="0"/>
              </a:spcAft>
              <a:defRPr sz="1100">
                <a:solidFill>
                  <a:schemeClr val="tx1"/>
                </a:solidFill>
                <a:latin typeface="Calibri" pitchFamily="34" charset="0"/>
              </a:defRPr>
            </a:lvl6pPr>
            <a:lvl7pPr marL="3044108" indent="-236482" defTabSz="966559" eaLnBrk="0" fontAlgn="base" hangingPunct="0">
              <a:spcBef>
                <a:spcPct val="30000"/>
              </a:spcBef>
              <a:spcAft>
                <a:spcPct val="0"/>
              </a:spcAft>
              <a:defRPr sz="1100">
                <a:solidFill>
                  <a:schemeClr val="tx1"/>
                </a:solidFill>
                <a:latin typeface="Calibri" pitchFamily="34" charset="0"/>
              </a:defRPr>
            </a:lvl7pPr>
            <a:lvl8pPr marL="3501200" indent="-236482" defTabSz="966559" eaLnBrk="0" fontAlgn="base" hangingPunct="0">
              <a:spcBef>
                <a:spcPct val="30000"/>
              </a:spcBef>
              <a:spcAft>
                <a:spcPct val="0"/>
              </a:spcAft>
              <a:defRPr sz="1100">
                <a:solidFill>
                  <a:schemeClr val="tx1"/>
                </a:solidFill>
                <a:latin typeface="Calibri" pitchFamily="34" charset="0"/>
              </a:defRPr>
            </a:lvl8pPr>
            <a:lvl9pPr marL="3958292" indent="-236482" defTabSz="966559" eaLnBrk="0" fontAlgn="base" hangingPunct="0">
              <a:spcBef>
                <a:spcPct val="30000"/>
              </a:spcBef>
              <a:spcAft>
                <a:spcPct val="0"/>
              </a:spcAft>
              <a:defRPr sz="1100">
                <a:solidFill>
                  <a:schemeClr val="tx1"/>
                </a:solidFill>
                <a:latin typeface="Calibri" pitchFamily="34" charset="0"/>
              </a:defRPr>
            </a:lvl9pPr>
          </a:lstStyle>
          <a:p>
            <a:pPr eaLnBrk="1" hangingPunct="1">
              <a:spcBef>
                <a:spcPct val="0"/>
              </a:spcBef>
              <a:defRPr/>
            </a:pPr>
            <a:fld id="{5F877DC0-57F7-43A9-BB47-3B0FC934EADE}" type="slidenum">
              <a:rPr lang="en-US" altLang="en-US" sz="1200">
                <a:solidFill>
                  <a:prstClr val="black"/>
                </a:solidFill>
                <a:latin typeface="Times New Roman" pitchFamily="18" charset="0"/>
              </a:rPr>
              <a:pPr eaLnBrk="1" hangingPunct="1">
                <a:spcBef>
                  <a:spcPct val="0"/>
                </a:spcBef>
                <a:defRPr/>
              </a:pPr>
              <a:t>59</a:t>
            </a:fld>
            <a:endParaRPr lang="en-US" altLang="en-US" sz="1200">
              <a:solidFill>
                <a:prstClr val="black"/>
              </a:solidFill>
              <a:latin typeface="Times New Roman" pitchFamily="18" charset="0"/>
            </a:endParaRPr>
          </a:p>
        </p:txBody>
      </p:sp>
      <p:sp>
        <p:nvSpPr>
          <p:cNvPr id="109571" name="Rectangle 7"/>
          <p:cNvSpPr txBox="1">
            <a:spLocks noGrp="1" noChangeArrowheads="1"/>
          </p:cNvSpPr>
          <p:nvPr/>
        </p:nvSpPr>
        <p:spPr bwMode="auto">
          <a:xfrm>
            <a:off x="4183063" y="9139238"/>
            <a:ext cx="31178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51" tIns="47427" rIns="94851" bIns="47427" anchor="b"/>
          <a:lstStyle>
            <a:lvl1pPr defTabSz="900113" eaLnBrk="0" hangingPunct="0">
              <a:spcBef>
                <a:spcPct val="30000"/>
              </a:spcBef>
              <a:defRPr sz="1200">
                <a:solidFill>
                  <a:schemeClr val="tx1"/>
                </a:solidFill>
                <a:latin typeface="Arial" pitchFamily="34" charset="0"/>
              </a:defRPr>
            </a:lvl1pPr>
            <a:lvl2pPr marL="742950" indent="-285750" defTabSz="900113" eaLnBrk="0" hangingPunct="0">
              <a:spcBef>
                <a:spcPct val="30000"/>
              </a:spcBef>
              <a:defRPr sz="1200">
                <a:solidFill>
                  <a:schemeClr val="tx1"/>
                </a:solidFill>
                <a:latin typeface="Arial" pitchFamily="34" charset="0"/>
              </a:defRPr>
            </a:lvl2pPr>
            <a:lvl3pPr marL="1143000" indent="-228600" defTabSz="900113" eaLnBrk="0" hangingPunct="0">
              <a:spcBef>
                <a:spcPct val="30000"/>
              </a:spcBef>
              <a:defRPr sz="1200">
                <a:solidFill>
                  <a:schemeClr val="tx1"/>
                </a:solidFill>
                <a:latin typeface="Arial" pitchFamily="34" charset="0"/>
              </a:defRPr>
            </a:lvl3pPr>
            <a:lvl4pPr marL="1600200" indent="-228600" defTabSz="900113" eaLnBrk="0" hangingPunct="0">
              <a:spcBef>
                <a:spcPct val="30000"/>
              </a:spcBef>
              <a:defRPr sz="1200">
                <a:solidFill>
                  <a:schemeClr val="tx1"/>
                </a:solidFill>
                <a:latin typeface="Arial" pitchFamily="34" charset="0"/>
              </a:defRPr>
            </a:lvl4pPr>
            <a:lvl5pPr marL="2057400" indent="-228600" defTabSz="900113" eaLnBrk="0" hangingPunct="0">
              <a:spcBef>
                <a:spcPct val="30000"/>
              </a:spcBef>
              <a:defRPr sz="1200">
                <a:solidFill>
                  <a:schemeClr val="tx1"/>
                </a:solidFill>
                <a:latin typeface="Arial" pitchFamily="34" charset="0"/>
              </a:defRPr>
            </a:lvl5pPr>
            <a:lvl6pPr marL="2514600" indent="-228600" defTabSz="900113" eaLnBrk="0" fontAlgn="base" hangingPunct="0">
              <a:spcBef>
                <a:spcPct val="30000"/>
              </a:spcBef>
              <a:spcAft>
                <a:spcPct val="0"/>
              </a:spcAft>
              <a:defRPr sz="1200">
                <a:solidFill>
                  <a:schemeClr val="tx1"/>
                </a:solidFill>
                <a:latin typeface="Arial" pitchFamily="34" charset="0"/>
              </a:defRPr>
            </a:lvl6pPr>
            <a:lvl7pPr marL="2971800" indent="-228600" defTabSz="900113" eaLnBrk="0" fontAlgn="base" hangingPunct="0">
              <a:spcBef>
                <a:spcPct val="30000"/>
              </a:spcBef>
              <a:spcAft>
                <a:spcPct val="0"/>
              </a:spcAft>
              <a:defRPr sz="1200">
                <a:solidFill>
                  <a:schemeClr val="tx1"/>
                </a:solidFill>
                <a:latin typeface="Arial" pitchFamily="34" charset="0"/>
              </a:defRPr>
            </a:lvl7pPr>
            <a:lvl8pPr marL="3429000" indent="-228600" defTabSz="900113" eaLnBrk="0" fontAlgn="base" hangingPunct="0">
              <a:spcBef>
                <a:spcPct val="30000"/>
              </a:spcBef>
              <a:spcAft>
                <a:spcPct val="0"/>
              </a:spcAft>
              <a:defRPr sz="1200">
                <a:solidFill>
                  <a:schemeClr val="tx1"/>
                </a:solidFill>
                <a:latin typeface="Arial" pitchFamily="34" charset="0"/>
              </a:defRPr>
            </a:lvl8pPr>
            <a:lvl9pPr marL="3886200" indent="-228600" defTabSz="900113" eaLnBrk="0" fontAlgn="base" hangingPunct="0">
              <a:spcBef>
                <a:spcPct val="30000"/>
              </a:spcBef>
              <a:spcAft>
                <a:spcPct val="0"/>
              </a:spcAft>
              <a:defRPr sz="1200">
                <a:solidFill>
                  <a:schemeClr val="tx1"/>
                </a:solidFill>
                <a:latin typeface="Arial" pitchFamily="34" charset="0"/>
              </a:defRPr>
            </a:lvl9pPr>
          </a:lstStyle>
          <a:p>
            <a:pPr algn="r" fontAlgn="base">
              <a:spcBef>
                <a:spcPct val="0"/>
              </a:spcBef>
              <a:spcAft>
                <a:spcPct val="0"/>
              </a:spcAft>
            </a:pPr>
            <a:fld id="{DD4ED389-A683-45BA-8213-FB28B1644DC3}" type="slidenum">
              <a:rPr lang="en-US" altLang="en-US" b="1">
                <a:solidFill>
                  <a:srgbClr val="FF0000"/>
                </a:solidFill>
                <a:latin typeface="Times New Roman" pitchFamily="18" charset="0"/>
                <a:ea typeface="Osaka"/>
                <a:cs typeface="Osaka"/>
              </a:rPr>
              <a:pPr algn="r" fontAlgn="base">
                <a:spcBef>
                  <a:spcPct val="0"/>
                </a:spcBef>
                <a:spcAft>
                  <a:spcPct val="0"/>
                </a:spcAft>
              </a:pPr>
              <a:t>59</a:t>
            </a:fld>
            <a:endParaRPr lang="en-US" altLang="en-US" b="1">
              <a:solidFill>
                <a:srgbClr val="FF0000"/>
              </a:solidFill>
              <a:latin typeface="Times New Roman" pitchFamily="18" charset="0"/>
              <a:ea typeface="Osaka"/>
              <a:cs typeface="Osaka"/>
            </a:endParaRPr>
          </a:p>
        </p:txBody>
      </p:sp>
      <p:sp>
        <p:nvSpPr>
          <p:cNvPr id="109572" name="Rectangle 2"/>
          <p:cNvSpPr>
            <a:spLocks noGrp="1" noRot="1" noChangeAspect="1" noChangeArrowheads="1" noTextEdit="1"/>
          </p:cNvSpPr>
          <p:nvPr>
            <p:ph type="sldImg"/>
          </p:nvPr>
        </p:nvSpPr>
        <p:spPr>
          <a:xfrm>
            <a:off x="1260475" y="720725"/>
            <a:ext cx="4797425" cy="3597275"/>
          </a:xfrm>
          <a:ln/>
        </p:spPr>
      </p:sp>
      <p:sp>
        <p:nvSpPr>
          <p:cNvPr id="109573" name="Rectangle 3"/>
          <p:cNvSpPr>
            <a:spLocks noGrp="1" noChangeArrowheads="1"/>
          </p:cNvSpPr>
          <p:nvPr>
            <p:ph type="body" idx="1"/>
          </p:nvPr>
        </p:nvSpPr>
        <p:spPr>
          <a:xfrm>
            <a:off x="976314" y="4559301"/>
            <a:ext cx="536257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40" tIns="47419" rIns="94840" bIns="47419"/>
          <a:lstStyle/>
          <a:p>
            <a:pPr defTabSz="966612">
              <a:defRPr/>
            </a:pPr>
            <a:r>
              <a:rPr lang="en-US" b="1" dirty="0" smtClean="0"/>
              <a:t>TRAINER NOTES</a:t>
            </a:r>
          </a:p>
          <a:p>
            <a:pPr marL="181240" indent="-181240" defTabSz="966612">
              <a:buFont typeface="Arial" panose="020B0604020202020204" pitchFamily="34" charset="0"/>
              <a:buChar char="•"/>
              <a:defRPr/>
            </a:pPr>
            <a:r>
              <a:rPr lang="en-US" altLang="en-US" dirty="0" smtClean="0"/>
              <a:t>The </a:t>
            </a:r>
            <a:r>
              <a:rPr lang="en-US" altLang="en-US" dirty="0"/>
              <a:t>brain changes that occur as a result of ongoing drug use can be long lasting, and can persist long after the user has stopped using drugs. Studies show the brain can recover and return towards normal, but this recovery process takes time (exact time depends upon a number of factors</a:t>
            </a:r>
            <a:r>
              <a:rPr lang="en-US" altLang="en-US" dirty="0" smtClean="0"/>
              <a:t>).</a:t>
            </a:r>
          </a:p>
          <a:p>
            <a:pPr marL="181240" indent="-181240" defTabSz="966612">
              <a:buFont typeface="Arial" panose="020B0604020202020204" pitchFamily="34" charset="0"/>
              <a:buChar char="•"/>
              <a:defRPr/>
            </a:pPr>
            <a:endParaRPr lang="en-US" altLang="en-US" dirty="0" smtClean="0"/>
          </a:p>
          <a:p>
            <a:pPr marL="0" indent="0">
              <a:buFont typeface="Arial" panose="020B0604020202020204" pitchFamily="34" charset="0"/>
              <a:buNone/>
            </a:pPr>
            <a:r>
              <a:rPr lang="en-US" b="1" baseline="0" dirty="0" smtClean="0"/>
              <a:t>IMAGE CREDIT</a:t>
            </a:r>
          </a:p>
          <a:p>
            <a:pPr marL="0" indent="0">
              <a:buFont typeface="Arial" panose="020B0604020202020204" pitchFamily="34" charset="0"/>
              <a:buNone/>
            </a:pPr>
            <a:r>
              <a:rPr lang="en-US" b="0" baseline="0" dirty="0" smtClean="0"/>
              <a:t>Purchased image.</a:t>
            </a:r>
            <a:endParaRPr lang="en-US" altLang="en-US" dirty="0"/>
          </a:p>
          <a:p>
            <a:pPr eaLnBrk="1" hangingPunct="1"/>
            <a:endParaRPr lang="en-US" altLang="en-US" dirty="0"/>
          </a:p>
        </p:txBody>
      </p:sp>
    </p:spTree>
    <p:extLst>
      <p:ext uri="{BB962C8B-B14F-4D97-AF65-F5344CB8AC3E}">
        <p14:creationId xmlns:p14="http://schemas.microsoft.com/office/powerpoint/2010/main" val="202353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endParaRPr lang="en-US" b="1" baseline="0" dirty="0" smtClean="0"/>
          </a:p>
          <a:p>
            <a:pPr marL="181240" indent="-181240">
              <a:buFont typeface="Arial" panose="020B0604020202020204" pitchFamily="34" charset="0"/>
              <a:buChar char="•"/>
            </a:pPr>
            <a:r>
              <a:rPr lang="en-US" baseline="0" dirty="0" smtClean="0"/>
              <a:t>We will now review this week’s agenda. </a:t>
            </a:r>
          </a:p>
        </p:txBody>
      </p:sp>
      <p:sp>
        <p:nvSpPr>
          <p:cNvPr id="4" name="Slide Number Placeholder 3"/>
          <p:cNvSpPr>
            <a:spLocks noGrp="1"/>
          </p:cNvSpPr>
          <p:nvPr>
            <p:ph type="sldNum" sz="quarter" idx="10"/>
          </p:nvPr>
        </p:nvSpPr>
        <p:spPr/>
        <p:txBody>
          <a:bodyPr/>
          <a:lstStyle/>
          <a:p>
            <a:fld id="{54ADE49C-AECB-4B8E-AB86-9FE486226B9C}" type="slidenum">
              <a:rPr lang="en-US" smtClean="0"/>
              <a:t>6</a:t>
            </a:fld>
            <a:endParaRPr lang="en-US"/>
          </a:p>
        </p:txBody>
      </p:sp>
    </p:spTree>
    <p:extLst>
      <p:ext uri="{BB962C8B-B14F-4D97-AF65-F5344CB8AC3E}">
        <p14:creationId xmlns:p14="http://schemas.microsoft.com/office/powerpoint/2010/main" val="1057137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NOTES</a:t>
            </a:r>
          </a:p>
          <a:p>
            <a:pPr marL="181240" indent="-181240">
              <a:buFont typeface="Arial" panose="020B0604020202020204" pitchFamily="34" charset="0"/>
              <a:buChar char="•"/>
            </a:pPr>
            <a:r>
              <a:rPr lang="en-US" b="1" dirty="0" smtClean="0"/>
              <a:t>[SUMMARIZE/READ BULLETED LIST]</a:t>
            </a: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60</a:t>
            </a:fld>
            <a:endParaRPr lang="en-US"/>
          </a:p>
        </p:txBody>
      </p:sp>
    </p:spTree>
    <p:extLst>
      <p:ext uri="{BB962C8B-B14F-4D97-AF65-F5344CB8AC3E}">
        <p14:creationId xmlns:p14="http://schemas.microsoft.com/office/powerpoint/2010/main" val="2878848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181240" indent="-181240">
              <a:buFont typeface="Arial" panose="020B0604020202020204" pitchFamily="34" charset="0"/>
              <a:buChar char="•"/>
            </a:pPr>
            <a:r>
              <a:rPr lang="en-US" b="1" dirty="0" smtClean="0"/>
              <a:t>[SUMMARIZE/READ BULLETED LIST]</a:t>
            </a:r>
          </a:p>
          <a:p>
            <a:pPr marL="181240" indent="-181240">
              <a:buFont typeface="Arial" panose="020B0604020202020204" pitchFamily="34" charset="0"/>
              <a:buChar char="•"/>
            </a:pPr>
            <a:endParaRPr lang="en-US" b="1" dirty="0" smtClean="0"/>
          </a:p>
          <a:p>
            <a:pPr marL="0" indent="0">
              <a:buFont typeface="Arial" panose="020B0604020202020204" pitchFamily="34" charset="0"/>
              <a:buNone/>
            </a:pPr>
            <a:r>
              <a:rPr lang="en-US" b="1"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Cadet</a:t>
            </a:r>
            <a:r>
              <a:rPr lang="en-US" sz="1200" b="0" i="0" kern="1200" baseline="300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J.L., &amp;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Bisagno</a:t>
            </a:r>
            <a:r>
              <a:rPr lang="en-US" sz="1200" b="0" i="0" kern="1200" dirty="0" smtClean="0">
                <a:solidFill>
                  <a:schemeClr val="tx1"/>
                </a:solidFill>
                <a:effectLst/>
                <a:latin typeface="+mn-lt"/>
                <a:ea typeface="+mn-ea"/>
                <a:cs typeface="+mn-cs"/>
              </a:rPr>
              <a:t>, V. (2015). Neuropsychological consequences of chronic drug use: relevance to treatment approaches. </a:t>
            </a:r>
            <a:r>
              <a:rPr lang="en-US" sz="1200" b="0" i="1" u="none" kern="1200" dirty="0" smtClean="0">
                <a:solidFill>
                  <a:schemeClr val="tx1"/>
                </a:solidFill>
                <a:effectLst/>
                <a:latin typeface="+mn-lt"/>
                <a:ea typeface="+mn-ea"/>
                <a:cs typeface="+mn-cs"/>
              </a:rPr>
              <a:t>Frontiers in Psychiatry, 6, </a:t>
            </a:r>
            <a:r>
              <a:rPr lang="en-US" sz="1200" b="0" i="0" kern="1200" dirty="0" smtClean="0">
                <a:solidFill>
                  <a:schemeClr val="tx1"/>
                </a:solidFill>
                <a:effectLst/>
                <a:latin typeface="+mn-lt"/>
                <a:ea typeface="+mn-ea"/>
                <a:cs typeface="+mn-cs"/>
              </a:rPr>
              <a:t>189. PMID: 26834649.</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10"/>
          </p:nvPr>
        </p:nvSpPr>
        <p:spPr/>
        <p:txBody>
          <a:bodyPr/>
          <a:lstStyle/>
          <a:p>
            <a:fld id="{54ADE49C-AECB-4B8E-AB86-9FE486226B9C}" type="slidenum">
              <a:rPr lang="en-US" smtClean="0"/>
              <a:t>61</a:t>
            </a:fld>
            <a:endParaRPr lang="en-US"/>
          </a:p>
        </p:txBody>
      </p:sp>
    </p:spTree>
    <p:extLst>
      <p:ext uri="{BB962C8B-B14F-4D97-AF65-F5344CB8AC3E}">
        <p14:creationId xmlns:p14="http://schemas.microsoft.com/office/powerpoint/2010/main" val="609225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dirty="0" smtClean="0"/>
              <a:t>TRAINER NOTES</a:t>
            </a:r>
          </a:p>
          <a:p>
            <a:pPr marL="181240" indent="-181240">
              <a:buFont typeface="Arial" panose="020B0604020202020204" pitchFamily="34" charset="0"/>
              <a:buChar char="•"/>
            </a:pPr>
            <a:r>
              <a:rPr lang="en-US" b="1" baseline="0" dirty="0" smtClean="0"/>
              <a:t>[SUMMARIZE/READ BULLETED LIST]</a:t>
            </a:r>
          </a:p>
          <a:p>
            <a:pPr marL="181240" indent="-181240">
              <a:buFont typeface="Arial" panose="020B0604020202020204" pitchFamily="34" charset="0"/>
              <a:buChar char="•"/>
            </a:pPr>
            <a:endParaRPr lang="en-US" b="1" baseline="0" dirty="0" smtClean="0"/>
          </a:p>
          <a:p>
            <a:pPr marL="0" indent="0">
              <a:buFont typeface="Arial" panose="020B0604020202020204" pitchFamily="34" charset="0"/>
              <a:buNone/>
            </a:pPr>
            <a:r>
              <a:rPr lang="en-US" b="1" baseline="0" dirty="0" smtClean="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Carey, K.B. (1996). Substance use reduction in the context of outpatient psychiatric treatment: a collaborative, motivational, harm reduction approach.</a:t>
            </a:r>
            <a:r>
              <a:rPr lang="en-US" sz="1200" b="0" i="0" kern="1200" baseline="0" dirty="0" smtClean="0">
                <a:solidFill>
                  <a:schemeClr val="tx1"/>
                </a:solidFill>
                <a:effectLst/>
                <a:latin typeface="+mn-lt"/>
                <a:ea typeface="+mn-ea"/>
                <a:cs typeface="+mn-cs"/>
              </a:rPr>
              <a:t> </a:t>
            </a:r>
            <a:r>
              <a:rPr lang="en-US" i="1" u="none" dirty="0" smtClean="0">
                <a:effectLst/>
              </a:rPr>
              <a:t>Community Mental Health Journal, 32</a:t>
            </a:r>
            <a:r>
              <a:rPr lang="en-US" dirty="0" smtClean="0">
                <a:effectLst/>
              </a:rPr>
              <a:t>, 291-306. PMID: 8790970. </a:t>
            </a:r>
            <a:endParaRPr lang="en-US" b="1" baseline="0" dirty="0"/>
          </a:p>
        </p:txBody>
      </p:sp>
      <p:sp>
        <p:nvSpPr>
          <p:cNvPr id="4" name="Slide Number Placeholder 3"/>
          <p:cNvSpPr>
            <a:spLocks noGrp="1"/>
          </p:cNvSpPr>
          <p:nvPr>
            <p:ph type="sldNum" sz="quarter" idx="10"/>
          </p:nvPr>
        </p:nvSpPr>
        <p:spPr/>
        <p:txBody>
          <a:bodyPr/>
          <a:lstStyle/>
          <a:p>
            <a:pPr defTabSz="966612">
              <a:defRPr/>
            </a:pPr>
            <a:fld id="{A5243CB3-8C6F-4ACD-8B33-14A00B9FD3F7}" type="slidenum">
              <a:rPr lang="en-US" sz="1900" kern="0">
                <a:solidFill>
                  <a:sysClr val="windowText" lastClr="000000"/>
                </a:solidFill>
                <a:latin typeface="Calibri"/>
              </a:rPr>
              <a:pPr defTabSz="966612">
                <a:defRPr/>
              </a:pPr>
              <a:t>62</a:t>
            </a:fld>
            <a:endParaRPr lang="en-US" sz="1900" kern="0">
              <a:solidFill>
                <a:sysClr val="windowText" lastClr="000000"/>
              </a:solidFill>
              <a:latin typeface="Calibri"/>
            </a:endParaRPr>
          </a:p>
        </p:txBody>
      </p:sp>
    </p:spTree>
    <p:extLst>
      <p:ext uri="{BB962C8B-B14F-4D97-AF65-F5344CB8AC3E}">
        <p14:creationId xmlns:p14="http://schemas.microsoft.com/office/powerpoint/2010/main" val="21580606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dirty="0" smtClean="0"/>
              <a:t>TRAINER NOTES</a:t>
            </a:r>
          </a:p>
          <a:p>
            <a:pPr marL="181240" indent="-181240" defTabSz="966612">
              <a:buFont typeface="Arial" panose="020B0604020202020204" pitchFamily="34" charset="0"/>
              <a:buChar char="•"/>
              <a:defRPr/>
            </a:pPr>
            <a:r>
              <a:rPr lang="en-US" b="1" dirty="0" smtClean="0"/>
              <a:t>[SUMMARIZE/READ</a:t>
            </a:r>
            <a:r>
              <a:rPr lang="en-US" b="1" baseline="0" dirty="0" smtClean="0"/>
              <a:t> BULLETED LIST]</a:t>
            </a:r>
          </a:p>
          <a:p>
            <a:pPr marL="181240" indent="-181240" defTabSz="966612">
              <a:buFont typeface="Arial" panose="020B0604020202020204" pitchFamily="34" charset="0"/>
              <a:buChar char="•"/>
              <a:defRPr/>
            </a:pPr>
            <a:endParaRPr lang="en-US" b="1" baseline="0" dirty="0" smtClean="0"/>
          </a:p>
          <a:p>
            <a:pPr marL="0" indent="0" defTabSz="966612">
              <a:buFont typeface="Arial" panose="020B0604020202020204" pitchFamily="34" charset="0"/>
              <a:buNone/>
              <a:defRPr/>
            </a:pPr>
            <a:r>
              <a:rPr lang="en-US" b="1" baseline="0" dirty="0" smtClean="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Bates, M.E., </a:t>
            </a:r>
            <a:r>
              <a:rPr lang="en-US" sz="1200" b="0" i="0" u="none" strike="noStrike" kern="1200" dirty="0" err="1" smtClean="0">
                <a:solidFill>
                  <a:schemeClr val="tx1"/>
                </a:solidFill>
                <a:effectLst/>
                <a:latin typeface="+mn-lt"/>
                <a:ea typeface="+mn-ea"/>
                <a:cs typeface="+mn-cs"/>
              </a:rPr>
              <a:t>Buckman</a:t>
            </a:r>
            <a:r>
              <a:rPr lang="en-US" sz="1200" b="0" i="0" kern="1200" dirty="0" smtClean="0">
                <a:solidFill>
                  <a:schemeClr val="tx1"/>
                </a:solidFill>
                <a:effectLst/>
                <a:latin typeface="+mn-lt"/>
                <a:ea typeface="+mn-ea"/>
                <a:cs typeface="+mn-cs"/>
              </a:rPr>
              <a:t>, J.F.,</a:t>
            </a:r>
            <a:r>
              <a:rPr lang="en-US" sz="1200" b="0" i="0" kern="1200" baseline="0" dirty="0" smtClean="0">
                <a:solidFill>
                  <a:schemeClr val="tx1"/>
                </a:solidFill>
                <a:effectLst/>
                <a:latin typeface="+mn-lt"/>
                <a:ea typeface="+mn-ea"/>
                <a:cs typeface="+mn-cs"/>
              </a:rPr>
              <a:t> &amp; </a:t>
            </a:r>
            <a:r>
              <a:rPr lang="en-US" sz="1200" b="0" i="0" u="none" strike="noStrike" kern="1200" dirty="0" smtClean="0">
                <a:solidFill>
                  <a:schemeClr val="tx1"/>
                </a:solidFill>
                <a:effectLst/>
                <a:latin typeface="+mn-lt"/>
                <a:ea typeface="+mn-ea"/>
                <a:cs typeface="+mn-cs"/>
              </a:rPr>
              <a:t>Nguyen, T.T. (2013). A role for cognitive rehabilitation in increasing the effectiveness of treatment for alcohol use disorders. </a:t>
            </a:r>
            <a:r>
              <a:rPr lang="en-US" sz="1200" b="0" i="1" u="none" kern="1200" dirty="0" smtClean="0">
                <a:solidFill>
                  <a:schemeClr val="tx1"/>
                </a:solidFill>
                <a:effectLst/>
                <a:latin typeface="+mn-lt"/>
                <a:ea typeface="+mn-ea"/>
                <a:cs typeface="+mn-cs"/>
              </a:rPr>
              <a:t>Neuropsychological Review,</a:t>
            </a:r>
            <a:r>
              <a:rPr lang="en-US" sz="1200" b="0" i="1" u="none" kern="1200" baseline="0" dirty="0" smtClean="0">
                <a:solidFill>
                  <a:schemeClr val="tx1"/>
                </a:solidFill>
                <a:effectLst/>
                <a:latin typeface="+mn-lt"/>
                <a:ea typeface="+mn-ea"/>
                <a:cs typeface="+mn-cs"/>
              </a:rPr>
              <a:t> </a:t>
            </a:r>
            <a:r>
              <a:rPr lang="en-US" sz="1200" b="0" i="1" u="none" kern="1200" dirty="0" smtClean="0">
                <a:solidFill>
                  <a:schemeClr val="tx1"/>
                </a:solidFill>
                <a:effectLst/>
                <a:latin typeface="+mn-lt"/>
                <a:ea typeface="+mn-ea"/>
                <a:cs typeface="+mn-cs"/>
              </a:rPr>
              <a:t>23</a:t>
            </a:r>
            <a:r>
              <a:rPr lang="en-US" sz="1200" b="0" i="0" kern="1200" dirty="0" smtClean="0">
                <a:solidFill>
                  <a:schemeClr val="tx1"/>
                </a:solidFill>
                <a:effectLst/>
                <a:latin typeface="+mn-lt"/>
                <a:ea typeface="+mn-ea"/>
                <a:cs typeface="+mn-cs"/>
              </a:rPr>
              <a:t>, 27-47. PMID: 23412885.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effectLst/>
                <a:latin typeface="+mn-lt"/>
                <a:ea typeface="+mn-ea"/>
                <a:cs typeface="+mn-cs"/>
              </a:rPr>
              <a:t>Grohman</a:t>
            </a:r>
            <a:r>
              <a:rPr lang="en-US" sz="1200" b="0" i="0" kern="1200" dirty="0" smtClean="0">
                <a:solidFill>
                  <a:schemeClr val="tx1"/>
                </a:solidFill>
                <a:effectLst/>
                <a:latin typeface="+mn-lt"/>
                <a:ea typeface="+mn-ea"/>
                <a:cs typeface="+mn-cs"/>
              </a:rPr>
              <a:t>, K., &amp; </a:t>
            </a:r>
            <a:r>
              <a:rPr lang="en-US" sz="1200" b="0" i="0" kern="1200" dirty="0" err="1" smtClean="0">
                <a:solidFill>
                  <a:schemeClr val="tx1"/>
                </a:solidFill>
                <a:effectLst/>
                <a:latin typeface="+mn-lt"/>
                <a:ea typeface="+mn-ea"/>
                <a:cs typeface="+mn-cs"/>
              </a:rPr>
              <a:t>Fals</a:t>
            </a:r>
            <a:r>
              <a:rPr lang="en-US" sz="1200" b="0" i="0" kern="1200" dirty="0" smtClean="0">
                <a:solidFill>
                  <a:schemeClr val="tx1"/>
                </a:solidFill>
                <a:effectLst/>
                <a:latin typeface="+mn-lt"/>
                <a:ea typeface="+mn-ea"/>
                <a:cs typeface="+mn-cs"/>
              </a:rPr>
              <a:t>-Stewart, W. 2003. Computer-assisted cognitive rehabilitation with substance-abusing patients: effects on treatment response. </a:t>
            </a:r>
            <a:r>
              <a:rPr lang="en-US" sz="1200" b="0" i="1" u="none" kern="1200" dirty="0" smtClean="0">
                <a:solidFill>
                  <a:schemeClr val="tx1"/>
                </a:solidFill>
                <a:effectLst/>
                <a:latin typeface="+mn-lt"/>
                <a:ea typeface="+mn-ea"/>
                <a:cs typeface="+mn-cs"/>
              </a:rPr>
              <a:t>The Journal of Cognitive Rehabilitation, 21</a:t>
            </a:r>
            <a:r>
              <a:rPr lang="en-US" sz="1200" b="0" i="0" u="none"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pPr defTabSz="966612">
              <a:defRPr/>
            </a:pPr>
            <a:fld id="{343CDF30-0842-4EC5-AC85-EC2D1E900DBD}" type="slidenum">
              <a:rPr lang="en-US" sz="1900" kern="0">
                <a:solidFill>
                  <a:sysClr val="windowText" lastClr="000000"/>
                </a:solidFill>
                <a:latin typeface="Calibri"/>
              </a:rPr>
              <a:pPr defTabSz="966612">
                <a:defRPr/>
              </a:pPr>
              <a:t>63</a:t>
            </a:fld>
            <a:endParaRPr lang="en-US" sz="1900" kern="0" dirty="0">
              <a:solidFill>
                <a:sysClr val="windowText" lastClr="000000"/>
              </a:solidFill>
              <a:latin typeface="Calibri"/>
            </a:endParaRPr>
          </a:p>
        </p:txBody>
      </p:sp>
    </p:spTree>
    <p:extLst>
      <p:ext uri="{BB962C8B-B14F-4D97-AF65-F5344CB8AC3E}">
        <p14:creationId xmlns:p14="http://schemas.microsoft.com/office/powerpoint/2010/main" val="3596706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b="1" dirty="0" smtClean="0"/>
              <a:t>TRAINER NOTES</a:t>
            </a:r>
          </a:p>
          <a:p>
            <a:pPr marL="181240" indent="-181240" defTabSz="966612">
              <a:buFont typeface="Arial" panose="020B0604020202020204" pitchFamily="34" charset="0"/>
              <a:buChar char="•"/>
              <a:defRPr/>
            </a:pPr>
            <a:r>
              <a:rPr lang="en-US" b="1" dirty="0" smtClean="0"/>
              <a:t>[SUMMARIZE/READ</a:t>
            </a:r>
            <a:r>
              <a:rPr lang="en-US" b="1" baseline="0" dirty="0" smtClean="0"/>
              <a:t> BULLETED LIST]</a:t>
            </a:r>
          </a:p>
        </p:txBody>
      </p:sp>
      <p:sp>
        <p:nvSpPr>
          <p:cNvPr id="4" name="Slide Number Placeholder 3"/>
          <p:cNvSpPr>
            <a:spLocks noGrp="1"/>
          </p:cNvSpPr>
          <p:nvPr>
            <p:ph type="sldNum" sz="quarter" idx="10"/>
          </p:nvPr>
        </p:nvSpPr>
        <p:spPr/>
        <p:txBody>
          <a:bodyPr/>
          <a:lstStyle/>
          <a:p>
            <a:pPr defTabSz="966612">
              <a:defRPr/>
            </a:pPr>
            <a:fld id="{343CDF30-0842-4EC5-AC85-EC2D1E900DBD}" type="slidenum">
              <a:rPr lang="en-US" sz="1900" kern="0">
                <a:solidFill>
                  <a:sysClr val="windowText" lastClr="000000"/>
                </a:solidFill>
                <a:latin typeface="Calibri"/>
              </a:rPr>
              <a:pPr defTabSz="966612">
                <a:defRPr/>
              </a:pPr>
              <a:t>64</a:t>
            </a:fld>
            <a:endParaRPr lang="en-US" sz="1900" kern="0" dirty="0">
              <a:solidFill>
                <a:sysClr val="windowText" lastClr="000000"/>
              </a:solidFill>
              <a:latin typeface="Calibri"/>
            </a:endParaRPr>
          </a:p>
        </p:txBody>
      </p:sp>
    </p:spTree>
    <p:extLst>
      <p:ext uri="{BB962C8B-B14F-4D97-AF65-F5344CB8AC3E}">
        <p14:creationId xmlns:p14="http://schemas.microsoft.com/office/powerpoint/2010/main" val="36516729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TRAINER NOTES</a:t>
            </a:r>
          </a:p>
          <a:p>
            <a:pPr marL="0" indent="0">
              <a:buFont typeface="Arial" panose="020B0604020202020204" pitchFamily="34" charset="0"/>
              <a:buNone/>
            </a:pPr>
            <a:r>
              <a:rPr lang="en-US" dirty="0" smtClean="0"/>
              <a:t>This next portion of the training reviews the impact that alcohol</a:t>
            </a:r>
            <a:r>
              <a:rPr lang="en-US" baseline="0" dirty="0" smtClean="0"/>
              <a:t> and other drugs have on adolescent brain development.</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IMAGE</a:t>
            </a:r>
            <a:r>
              <a:rPr lang="en-US" b="1" baseline="0" dirty="0" smtClean="0"/>
              <a:t> CREDIT</a:t>
            </a:r>
          </a:p>
          <a:p>
            <a:pPr marL="0" indent="0">
              <a:buFont typeface="Arial" panose="020B0604020202020204" pitchFamily="34" charset="0"/>
              <a:buNone/>
            </a:pPr>
            <a:r>
              <a:rPr lang="en-US" baseline="0" dirty="0" smtClean="0"/>
              <a:t>Purchased image.</a:t>
            </a:r>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65</a:t>
            </a:fld>
            <a:endParaRPr lang="en-US"/>
          </a:p>
        </p:txBody>
      </p:sp>
    </p:spTree>
    <p:extLst>
      <p:ext uri="{BB962C8B-B14F-4D97-AF65-F5344CB8AC3E}">
        <p14:creationId xmlns:p14="http://schemas.microsoft.com/office/powerpoint/2010/main" val="14578218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35">
              <a:defRPr>
                <a:solidFill>
                  <a:schemeClr val="tx1"/>
                </a:solidFill>
                <a:latin typeface="Helvetica" pitchFamily="34" charset="0"/>
                <a:ea typeface="MS PGothic" pitchFamily="34" charset="-128"/>
              </a:defRPr>
            </a:lvl1pPr>
            <a:lvl2pPr marL="770593" indent="-296381" defTabSz="966535">
              <a:defRPr>
                <a:solidFill>
                  <a:schemeClr val="tx1"/>
                </a:solidFill>
                <a:latin typeface="Helvetica" pitchFamily="34" charset="0"/>
                <a:ea typeface="MS PGothic" pitchFamily="34" charset="-128"/>
              </a:defRPr>
            </a:lvl2pPr>
            <a:lvl3pPr marL="1185528" indent="-237105" defTabSz="966535">
              <a:defRPr>
                <a:solidFill>
                  <a:schemeClr val="tx1"/>
                </a:solidFill>
                <a:latin typeface="Helvetica" pitchFamily="34" charset="0"/>
                <a:ea typeface="MS PGothic" pitchFamily="34" charset="-128"/>
              </a:defRPr>
            </a:lvl3pPr>
            <a:lvl4pPr marL="1659739" indent="-237105" defTabSz="966535">
              <a:defRPr>
                <a:solidFill>
                  <a:schemeClr val="tx1"/>
                </a:solidFill>
                <a:latin typeface="Helvetica" pitchFamily="34" charset="0"/>
                <a:ea typeface="MS PGothic" pitchFamily="34" charset="-128"/>
              </a:defRPr>
            </a:lvl4pPr>
            <a:lvl5pPr marL="2133951" indent="-237105" defTabSz="966535">
              <a:defRPr>
                <a:solidFill>
                  <a:schemeClr val="tx1"/>
                </a:solidFill>
                <a:latin typeface="Helvetica" pitchFamily="34" charset="0"/>
                <a:ea typeface="MS PGothic" pitchFamily="34" charset="-128"/>
              </a:defRPr>
            </a:lvl5pPr>
            <a:lvl6pPr marL="2608163" indent="-237105" defTabSz="966535" eaLnBrk="0" fontAlgn="base" hangingPunct="0">
              <a:spcBef>
                <a:spcPct val="0"/>
              </a:spcBef>
              <a:spcAft>
                <a:spcPct val="0"/>
              </a:spcAft>
              <a:defRPr>
                <a:solidFill>
                  <a:schemeClr val="tx1"/>
                </a:solidFill>
                <a:latin typeface="Helvetica" pitchFamily="34" charset="0"/>
                <a:ea typeface="MS PGothic" pitchFamily="34" charset="-128"/>
              </a:defRPr>
            </a:lvl6pPr>
            <a:lvl7pPr marL="3082374" indent="-237105" defTabSz="966535" eaLnBrk="0" fontAlgn="base" hangingPunct="0">
              <a:spcBef>
                <a:spcPct val="0"/>
              </a:spcBef>
              <a:spcAft>
                <a:spcPct val="0"/>
              </a:spcAft>
              <a:defRPr>
                <a:solidFill>
                  <a:schemeClr val="tx1"/>
                </a:solidFill>
                <a:latin typeface="Helvetica" pitchFamily="34" charset="0"/>
                <a:ea typeface="MS PGothic" pitchFamily="34" charset="-128"/>
              </a:defRPr>
            </a:lvl7pPr>
            <a:lvl8pPr marL="3556585" indent="-237105" defTabSz="966535" eaLnBrk="0" fontAlgn="base" hangingPunct="0">
              <a:spcBef>
                <a:spcPct val="0"/>
              </a:spcBef>
              <a:spcAft>
                <a:spcPct val="0"/>
              </a:spcAft>
              <a:defRPr>
                <a:solidFill>
                  <a:schemeClr val="tx1"/>
                </a:solidFill>
                <a:latin typeface="Helvetica" pitchFamily="34" charset="0"/>
                <a:ea typeface="MS PGothic" pitchFamily="34" charset="-128"/>
              </a:defRPr>
            </a:lvl8pPr>
            <a:lvl9pPr marL="4030796" indent="-237105" defTabSz="966535"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3AD34322-BC25-44A7-9AB4-45FA40B270D4}" type="slidenum">
              <a:rPr lang="en-US" altLang="en-US" smtClean="0">
                <a:solidFill>
                  <a:prstClr val="black"/>
                </a:solidFill>
              </a:rPr>
              <a:pPr>
                <a:defRPr/>
              </a:pPr>
              <a:t>66</a:t>
            </a:fld>
            <a:endParaRPr lang="en-US" altLang="en-US">
              <a:solidFill>
                <a:prstClr val="black"/>
              </a:solidFill>
            </a:endParaRPr>
          </a:p>
        </p:txBody>
      </p:sp>
      <p:sp>
        <p:nvSpPr>
          <p:cNvPr id="117763" name="Rectangle 2"/>
          <p:cNvSpPr>
            <a:spLocks noGrp="1" noRot="1" noChangeAspect="1" noChangeArrowheads="1" noTextEdit="1"/>
          </p:cNvSpPr>
          <p:nvPr>
            <p:ph type="sldImg"/>
          </p:nvPr>
        </p:nvSpPr>
        <p:spPr>
          <a:xfrm>
            <a:off x="1257300" y="720725"/>
            <a:ext cx="4800600" cy="3600450"/>
          </a:xfrm>
          <a:ln/>
        </p:spPr>
      </p:sp>
      <p:sp>
        <p:nvSpPr>
          <p:cNvPr id="117764" name="Rectangle 3"/>
          <p:cNvSpPr>
            <a:spLocks noGrp="1" noChangeArrowheads="1"/>
          </p:cNvSpPr>
          <p:nvPr>
            <p:ph type="body" idx="1"/>
          </p:nvPr>
        </p:nvSpPr>
        <p:spPr>
          <a:xfrm>
            <a:off x="977900" y="4560889"/>
            <a:ext cx="5359401"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9" tIns="48304" rIns="96609" bIns="48304"/>
          <a:lstStyle/>
          <a:p>
            <a:pPr defTabSz="966612">
              <a:defRPr/>
            </a:pPr>
            <a:r>
              <a:rPr lang="en-US" b="1" dirty="0" smtClean="0">
                <a:latin typeface="+mn-lt"/>
              </a:rPr>
              <a:t>TRAINER NOTES</a:t>
            </a:r>
          </a:p>
          <a:p>
            <a:pPr marL="181240" indent="-181240">
              <a:buFont typeface="Arial" panose="020B0604020202020204" pitchFamily="34" charset="0"/>
              <a:buChar char="•"/>
            </a:pPr>
            <a:r>
              <a:rPr lang="en-US" altLang="en-US" b="0" dirty="0" smtClean="0">
                <a:latin typeface="+mn-lt"/>
              </a:rPr>
              <a:t>Addiction </a:t>
            </a:r>
            <a:r>
              <a:rPr lang="en-US" altLang="en-US" b="0" dirty="0">
                <a:latin typeface="+mn-lt"/>
              </a:rPr>
              <a:t>is a developmental disease that usually begins in adolescence.  </a:t>
            </a:r>
            <a:r>
              <a:rPr lang="en-US" altLang="en-US" b="0" dirty="0" smtClean="0">
                <a:latin typeface="+mn-lt"/>
              </a:rPr>
              <a:t>If a person can make it through young adulthood</a:t>
            </a:r>
            <a:r>
              <a:rPr lang="en-US" altLang="en-US" b="0" baseline="0" dirty="0" smtClean="0">
                <a:latin typeface="+mn-lt"/>
              </a:rPr>
              <a:t> without being diagnosed with and SUD, they are very unlikely to develop one.  </a:t>
            </a:r>
            <a:r>
              <a:rPr lang="en-US" altLang="en-US" b="0" dirty="0" smtClean="0">
                <a:latin typeface="+mn-lt"/>
              </a:rPr>
              <a:t>For </a:t>
            </a:r>
            <a:r>
              <a:rPr lang="en-US" altLang="en-US" b="0" dirty="0">
                <a:latin typeface="+mn-lt"/>
              </a:rPr>
              <a:t>example, 67 percent of those who try marijuana for the first time are between the ages of 12 and 17. Prevention efforts are therefore of primary importance—to </a:t>
            </a:r>
            <a:r>
              <a:rPr lang="en-US" altLang="en-US" b="0" i="1" dirty="0">
                <a:latin typeface="+mn-lt"/>
              </a:rPr>
              <a:t>stop</a:t>
            </a:r>
            <a:r>
              <a:rPr lang="en-US" altLang="en-US" b="0" dirty="0">
                <a:latin typeface="+mn-lt"/>
              </a:rPr>
              <a:t> drug abuse before it ever starts. </a:t>
            </a:r>
            <a:endParaRPr lang="en-US" altLang="en-US" b="0" dirty="0" smtClean="0">
              <a:latin typeface="+mn-lt"/>
            </a:endParaRPr>
          </a:p>
          <a:p>
            <a:pPr marL="181240" indent="-181240">
              <a:buFont typeface="Arial" panose="020B0604020202020204" pitchFamily="34" charset="0"/>
              <a:buChar char="•"/>
            </a:pPr>
            <a:endParaRPr lang="en-US" altLang="en-US" b="0" dirty="0" smtClean="0">
              <a:latin typeface="+mn-lt"/>
            </a:endParaRPr>
          </a:p>
        </p:txBody>
      </p:sp>
    </p:spTree>
    <p:extLst>
      <p:ext uri="{BB962C8B-B14F-4D97-AF65-F5344CB8AC3E}">
        <p14:creationId xmlns:p14="http://schemas.microsoft.com/office/powerpoint/2010/main" val="1634288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257300" y="720725"/>
            <a:ext cx="4800600" cy="3600450"/>
          </a:xfrm>
          <a:ln/>
        </p:spPr>
      </p:sp>
      <p:sp>
        <p:nvSpPr>
          <p:cNvPr id="118787" name="Notes Placeholder 2"/>
          <p:cNvSpPr>
            <a:spLocks noGrp="1"/>
          </p:cNvSpPr>
          <p:nvPr>
            <p:ph type="body" idx="1"/>
          </p:nvPr>
        </p:nvSpPr>
        <p:spPr>
          <a:noFill/>
        </p:spPr>
        <p:txBody>
          <a:bodyPr/>
          <a:lstStyle/>
          <a:p>
            <a:r>
              <a:rPr lang="en-US" sz="1200" b="1" dirty="0"/>
              <a:t>TRAINER NOTES</a:t>
            </a:r>
          </a:p>
          <a:p>
            <a:pPr marL="181240" indent="-181240">
              <a:buFont typeface="Arial" panose="020B0604020202020204" pitchFamily="34" charset="0"/>
              <a:buChar char="•"/>
            </a:pPr>
            <a:r>
              <a:rPr lang="en-US" altLang="en-US" sz="1200" dirty="0"/>
              <a:t>This </a:t>
            </a:r>
            <a:r>
              <a:rPr lang="en-US" altLang="en-US" sz="1200" dirty="0" smtClean="0"/>
              <a:t>drawing </a:t>
            </a:r>
            <a:r>
              <a:rPr lang="en-US" altLang="en-US" sz="1200" dirty="0"/>
              <a:t>illustrates the pruning process.  </a:t>
            </a:r>
            <a:endParaRPr lang="en-US" altLang="en-US" sz="1200" dirty="0" smtClean="0"/>
          </a:p>
          <a:p>
            <a:pPr marL="181240" indent="-181240">
              <a:buFont typeface="Arial" panose="020B0604020202020204" pitchFamily="34" charset="0"/>
              <a:buChar char="•"/>
            </a:pPr>
            <a:r>
              <a:rPr lang="en-US" altLang="en-US" sz="1200" dirty="0" smtClean="0"/>
              <a:t>Between </a:t>
            </a:r>
            <a:r>
              <a:rPr lang="en-US" altLang="en-US" sz="1200" dirty="0"/>
              <a:t>birth and 6 years of </a:t>
            </a:r>
            <a:r>
              <a:rPr lang="en-US" altLang="en-US" sz="1200" dirty="0" smtClean="0"/>
              <a:t>age…</a:t>
            </a:r>
          </a:p>
          <a:p>
            <a:pPr marL="181240" indent="-181240">
              <a:buFont typeface="Arial" panose="020B0604020202020204" pitchFamily="34" charset="0"/>
              <a:buChar char="•"/>
            </a:pPr>
            <a:r>
              <a:rPr lang="en-US" altLang="en-US" sz="1200" dirty="0" smtClean="0"/>
              <a:t>…</a:t>
            </a:r>
            <a:r>
              <a:rPr lang="en-US" altLang="en-US" sz="1200" dirty="0"/>
              <a:t>there is a tremendous proliferation of neural connections. </a:t>
            </a:r>
            <a:endParaRPr lang="en-US" altLang="en-US" sz="1200" dirty="0" smtClean="0"/>
          </a:p>
          <a:p>
            <a:pPr marL="181240" indent="-181240">
              <a:buFont typeface="Arial" panose="020B0604020202020204" pitchFamily="34" charset="0"/>
              <a:buChar char="•"/>
            </a:pPr>
            <a:r>
              <a:rPr lang="en-US" altLang="en-US" sz="1200" dirty="0" smtClean="0"/>
              <a:t>This </a:t>
            </a:r>
            <a:r>
              <a:rPr lang="en-US" altLang="en-US" sz="1200" dirty="0"/>
              <a:t>is followed by sustained thinning starting around puberty. Scientists think this process reflects greater organization of the brain as it prunes redundant connections, and increases in myelin, which enhance transmission of brain messages.</a:t>
            </a:r>
          </a:p>
          <a:p>
            <a:r>
              <a:rPr lang="en-US" altLang="en-US" sz="1200" dirty="0"/>
              <a:t> </a:t>
            </a:r>
          </a:p>
          <a:p>
            <a:r>
              <a:rPr lang="en-US" altLang="en-US" sz="1200" b="1" dirty="0"/>
              <a:t>REFERENCE</a:t>
            </a:r>
            <a:r>
              <a:rPr lang="en-US" altLang="en-US" sz="1200" dirty="0"/>
              <a:t> </a:t>
            </a:r>
          </a:p>
          <a:p>
            <a:r>
              <a:rPr lang="en-US" altLang="en-US" sz="1200" dirty="0"/>
              <a:t>Shore, R. (1997). </a:t>
            </a:r>
            <a:r>
              <a:rPr lang="en-US" altLang="en-US" sz="1200" i="1" dirty="0"/>
              <a:t>Rethinking the Brain.</a:t>
            </a:r>
            <a:r>
              <a:rPr lang="en-US" altLang="en-US" sz="1200" dirty="0"/>
              <a:t> New York: Families and Work Institute.</a:t>
            </a:r>
          </a:p>
          <a:p>
            <a:pPr eaLnBrk="1" hangingPunct="1"/>
            <a:endParaRPr lang="en-US" altLang="en-US" sz="1200" dirty="0"/>
          </a:p>
          <a:p>
            <a:endParaRPr lang="en-US" altLang="en-US" dirty="0"/>
          </a:p>
        </p:txBody>
      </p:sp>
      <p:sp>
        <p:nvSpPr>
          <p:cNvPr id="4" name="Slide Number Placeholder 3"/>
          <p:cNvSpPr>
            <a:spLocks noGrp="1"/>
          </p:cNvSpPr>
          <p:nvPr>
            <p:ph type="sldNum" sz="quarter" idx="5"/>
          </p:nvPr>
        </p:nvSpPr>
        <p:spPr/>
        <p:txBody>
          <a:bodyPr/>
          <a:lstStyle/>
          <a:p>
            <a:pPr>
              <a:defRPr/>
            </a:pPr>
            <a:fld id="{EBA177C4-C872-48CC-9006-10DDAB476440}" type="slidenum">
              <a:rPr lang="en-US">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30151667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1" tIns="48316" rIns="96631" bIns="48316" anchor="b"/>
          <a:lstStyle>
            <a:lvl1pPr defTabSz="930275" eaLnBrk="0" hangingPunct="0">
              <a:spcBef>
                <a:spcPct val="30000"/>
              </a:spcBef>
              <a:defRPr sz="1200">
                <a:solidFill>
                  <a:schemeClr val="tx1"/>
                </a:solidFill>
                <a:latin typeface="Arial" pitchFamily="34" charset="0"/>
              </a:defRPr>
            </a:lvl1pPr>
            <a:lvl2pPr marL="742950" indent="-285750" defTabSz="930275" eaLnBrk="0" hangingPunct="0">
              <a:spcBef>
                <a:spcPct val="30000"/>
              </a:spcBef>
              <a:defRPr sz="1200">
                <a:solidFill>
                  <a:schemeClr val="tx1"/>
                </a:solidFill>
                <a:latin typeface="Arial" pitchFamily="34" charset="0"/>
              </a:defRPr>
            </a:lvl2pPr>
            <a:lvl3pPr marL="1143000" indent="-228600" defTabSz="930275" eaLnBrk="0" hangingPunct="0">
              <a:spcBef>
                <a:spcPct val="30000"/>
              </a:spcBef>
              <a:defRPr sz="1200">
                <a:solidFill>
                  <a:schemeClr val="tx1"/>
                </a:solidFill>
                <a:latin typeface="Arial" pitchFamily="34" charset="0"/>
              </a:defRPr>
            </a:lvl3pPr>
            <a:lvl4pPr marL="1600200" indent="-228600" defTabSz="930275" eaLnBrk="0" hangingPunct="0">
              <a:spcBef>
                <a:spcPct val="30000"/>
              </a:spcBef>
              <a:defRPr sz="1200">
                <a:solidFill>
                  <a:schemeClr val="tx1"/>
                </a:solidFill>
                <a:latin typeface="Arial" pitchFamily="34" charset="0"/>
              </a:defRPr>
            </a:lvl4pPr>
            <a:lvl5pPr marL="2057400" indent="-228600" defTabSz="930275" eaLnBrk="0" hangingPunct="0">
              <a:spcBef>
                <a:spcPct val="30000"/>
              </a:spcBef>
              <a:defRPr sz="1200">
                <a:solidFill>
                  <a:schemeClr val="tx1"/>
                </a:solidFill>
                <a:latin typeface="Arial" pitchFamily="34" charset="0"/>
              </a:defRPr>
            </a:lvl5pPr>
            <a:lvl6pPr marL="2514600" indent="-228600" defTabSz="930275" eaLnBrk="0" fontAlgn="base" hangingPunct="0">
              <a:spcBef>
                <a:spcPct val="30000"/>
              </a:spcBef>
              <a:spcAft>
                <a:spcPct val="0"/>
              </a:spcAft>
              <a:defRPr sz="1200">
                <a:solidFill>
                  <a:schemeClr val="tx1"/>
                </a:solidFill>
                <a:latin typeface="Arial" pitchFamily="34" charset="0"/>
              </a:defRPr>
            </a:lvl6pPr>
            <a:lvl7pPr marL="2971800" indent="-228600" defTabSz="930275" eaLnBrk="0" fontAlgn="base" hangingPunct="0">
              <a:spcBef>
                <a:spcPct val="30000"/>
              </a:spcBef>
              <a:spcAft>
                <a:spcPct val="0"/>
              </a:spcAft>
              <a:defRPr sz="1200">
                <a:solidFill>
                  <a:schemeClr val="tx1"/>
                </a:solidFill>
                <a:latin typeface="Arial" pitchFamily="34" charset="0"/>
              </a:defRPr>
            </a:lvl7pPr>
            <a:lvl8pPr marL="3429000" indent="-228600" defTabSz="930275" eaLnBrk="0" fontAlgn="base" hangingPunct="0">
              <a:spcBef>
                <a:spcPct val="30000"/>
              </a:spcBef>
              <a:spcAft>
                <a:spcPct val="0"/>
              </a:spcAft>
              <a:defRPr sz="1200">
                <a:solidFill>
                  <a:schemeClr val="tx1"/>
                </a:solidFill>
                <a:latin typeface="Arial" pitchFamily="34" charset="0"/>
              </a:defRPr>
            </a:lvl8pPr>
            <a:lvl9pPr marL="3886200" indent="-228600" defTabSz="930275"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799DC321-EE1E-4DEA-BBE3-E08C8359EFF9}" type="slidenum">
              <a:rPr lang="en-US" altLang="en-US">
                <a:solidFill>
                  <a:prstClr val="black"/>
                </a:solidFill>
                <a:ea typeface="MS PGothic" pitchFamily="34" charset="-128"/>
                <a:cs typeface="Arial" pitchFamily="34" charset="0"/>
              </a:rPr>
              <a:pPr algn="r" eaLnBrk="1" fontAlgn="base" hangingPunct="1">
                <a:spcBef>
                  <a:spcPct val="0"/>
                </a:spcBef>
                <a:spcAft>
                  <a:spcPct val="0"/>
                </a:spcAft>
              </a:pPr>
              <a:t>68</a:t>
            </a:fld>
            <a:endParaRPr lang="en-US" altLang="en-US">
              <a:solidFill>
                <a:prstClr val="black"/>
              </a:solidFill>
              <a:ea typeface="MS PGothic" pitchFamily="34" charset="-128"/>
              <a:cs typeface="Arial" pitchFamily="34" charset="0"/>
            </a:endParaRPr>
          </a:p>
        </p:txBody>
      </p:sp>
      <p:sp>
        <p:nvSpPr>
          <p:cNvPr id="119811" name="Slide Image Placeholder 1"/>
          <p:cNvSpPr>
            <a:spLocks noGrp="1" noRot="1" noChangeAspect="1" noTextEdit="1"/>
          </p:cNvSpPr>
          <p:nvPr>
            <p:ph type="sldImg"/>
          </p:nvPr>
        </p:nvSpPr>
        <p:spPr>
          <a:xfrm>
            <a:off x="1257300" y="720725"/>
            <a:ext cx="4800600" cy="3600450"/>
          </a:xfrm>
          <a:ln/>
        </p:spPr>
      </p:sp>
      <p:sp>
        <p:nvSpPr>
          <p:cNvPr id="33796" name="Notes Placeholder 2"/>
          <p:cNvSpPr>
            <a:spLocks noGrp="1"/>
          </p:cNvSpPr>
          <p:nvPr>
            <p:ph type="body" idx="1"/>
          </p:nvPr>
        </p:nvSpPr>
        <p:spPr>
          <a:xfrm>
            <a:off x="976314" y="4560889"/>
            <a:ext cx="5362575" cy="43211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200" b="1" dirty="0"/>
              <a:t>TRAINER NOTES  </a:t>
            </a:r>
          </a:p>
          <a:p>
            <a:pPr marL="181240" indent="-181240">
              <a:buFont typeface="Arial" panose="020B0604020202020204" pitchFamily="34" charset="0"/>
              <a:buChar char="•"/>
              <a:defRPr/>
            </a:pPr>
            <a:r>
              <a:rPr lang="en-US" altLang="en-US" sz="1200" dirty="0"/>
              <a:t>Constructed from MRI scans of healthy children and teens, the time-lapse movie, from which the above images were extracted, compresses 15 years of brain development (ages 5–20) into just a few seconds. Red indicates more gray matter, blue less gray matter. Gray matter wanes in a back-to-front wave as the brain matures and neural connections are pruned. Areas performing more basic functions mature earlier; areas for higher order functions mature later. The prefrontal cortex, which handles reasoning and other "executive" functions, emerged late in evolution and is among the last to mature. Studies in twins are showing that development of such late-maturing areas is less influenced by heredity than areas that mature earlier.</a:t>
            </a:r>
          </a:p>
          <a:p>
            <a:pPr marL="181240" indent="-181240">
              <a:buFont typeface="Arial" panose="020B0604020202020204" pitchFamily="34" charset="0"/>
              <a:buChar char="•"/>
              <a:defRPr/>
            </a:pPr>
            <a:r>
              <a:rPr lang="en-US" sz="1200" b="1" dirty="0"/>
              <a:t>[ANIMATION: </a:t>
            </a:r>
            <a:r>
              <a:rPr lang="en-US" sz="1200" dirty="0"/>
              <a:t>This slide has complex animations and the trainer should practice prior to training.  A step-by-step guide is provided below]</a:t>
            </a:r>
          </a:p>
          <a:p>
            <a:pPr marL="664546" lvl="1" indent="-181240">
              <a:buFont typeface="Arial" panose="020B0604020202020204" pitchFamily="34" charset="0"/>
              <a:buChar char="•"/>
              <a:defRPr/>
            </a:pPr>
            <a:r>
              <a:rPr lang="en-US" sz="1200" b="1" i="1" dirty="0"/>
              <a:t>[The first bullet comes in automatically at the beginning of the slide. Provide the following description]</a:t>
            </a:r>
            <a:endParaRPr lang="en-US" sz="1200" dirty="0"/>
          </a:p>
          <a:p>
            <a:pPr marL="1147852" lvl="2" indent="-181240">
              <a:buFont typeface="Arial" panose="020B0604020202020204" pitchFamily="34" charset="0"/>
              <a:buChar char="•"/>
              <a:defRPr/>
            </a:pPr>
            <a:r>
              <a:rPr lang="en-US" sz="1200" dirty="0"/>
              <a:t>This slide demonstrates the neural pruning through animations.  This is a series of MRI scans from healthy children showing brain development as they age from 5 to 20 years.</a:t>
            </a:r>
          </a:p>
          <a:p>
            <a:pPr marL="664546" lvl="1" indent="-181240">
              <a:buFont typeface="Arial" panose="020B0604020202020204" pitchFamily="34" charset="0"/>
              <a:buChar char="•"/>
              <a:defRPr/>
            </a:pPr>
            <a:r>
              <a:rPr lang="en-US" sz="1200" b="1" i="1" dirty="0"/>
              <a:t>[Move forward to reveal the next bullet, and present the information]	</a:t>
            </a:r>
            <a:endParaRPr lang="en-US" sz="1200" dirty="0"/>
          </a:p>
          <a:p>
            <a:pPr marL="1147852" lvl="2" indent="-181240">
              <a:buFont typeface="Arial" panose="020B0604020202020204" pitchFamily="34" charset="0"/>
              <a:buChar char="•"/>
              <a:defRPr/>
            </a:pPr>
            <a:r>
              <a:rPr lang="en-US" sz="1200" dirty="0"/>
              <a:t>Red indicates more gray matter and blue indicates less gray matter.</a:t>
            </a:r>
          </a:p>
          <a:p>
            <a:pPr marL="664546" lvl="1" indent="-181240">
              <a:buFont typeface="Arial" panose="020B0604020202020204" pitchFamily="34" charset="0"/>
              <a:buChar char="•"/>
              <a:defRPr/>
            </a:pPr>
            <a:r>
              <a:rPr lang="en-US" sz="1200" b="1" i="1" dirty="0"/>
              <a:t>[Move forward and a small brain image will briefly appear on the lower right and then a short movie will automatically play full screen showing brain maturation.  Once it stops, the small image of the brain will appear again on the lower right of the slide.  Move forward to reveal the next bullet]</a:t>
            </a:r>
          </a:p>
          <a:p>
            <a:pPr marL="1147852" lvl="2" indent="-181240">
              <a:buFont typeface="Arial" panose="020B0604020202020204" pitchFamily="34" charset="0"/>
              <a:buChar char="•"/>
              <a:defRPr/>
            </a:pPr>
            <a:r>
              <a:rPr lang="en-US" sz="1200" dirty="0"/>
              <a:t>As you can see, the pruning occurs from the back of the brain toward the front.</a:t>
            </a:r>
          </a:p>
          <a:p>
            <a:pPr marL="664546" lvl="1" indent="-181240">
              <a:buFont typeface="Arial" panose="020B0604020202020204" pitchFamily="34" charset="0"/>
              <a:buChar char="•"/>
              <a:defRPr/>
            </a:pPr>
            <a:r>
              <a:rPr lang="en-US" sz="1200" b="1" i="1" dirty="0"/>
              <a:t>[Move forward to reveal the last bullet]</a:t>
            </a:r>
            <a:endParaRPr lang="en-US" sz="1200" dirty="0"/>
          </a:p>
          <a:p>
            <a:pPr marL="1147852" lvl="2" indent="-181240">
              <a:buFont typeface="Arial" panose="020B0604020202020204" pitchFamily="34" charset="0"/>
              <a:buChar char="•"/>
              <a:defRPr/>
            </a:pPr>
            <a:r>
              <a:rPr lang="en-US" sz="1200" dirty="0"/>
              <a:t>This means that the prefrontal cortex (responsible for executive functioning, like decision-making) is the last to mature.</a:t>
            </a:r>
          </a:p>
          <a:p>
            <a:pPr>
              <a:defRPr/>
            </a:pPr>
            <a:r>
              <a:rPr lang="en-US" sz="1200" b="1" i="1" dirty="0"/>
              <a:t> </a:t>
            </a:r>
            <a:endParaRPr lang="en-US" sz="1200" dirty="0"/>
          </a:p>
          <a:p>
            <a:pPr>
              <a:defRPr/>
            </a:pPr>
            <a:r>
              <a:rPr lang="en-US" sz="1200" b="1" dirty="0"/>
              <a:t>REFERENCE</a:t>
            </a:r>
          </a:p>
          <a:p>
            <a:pPr marL="0" marR="0">
              <a:lnSpc>
                <a:spcPct val="107000"/>
              </a:lnSpc>
              <a:spcBef>
                <a:spcPts val="0"/>
              </a:spcBef>
              <a:spcAft>
                <a:spcPts val="800"/>
              </a:spcAft>
            </a:pPr>
            <a:r>
              <a:rPr lang="en-US" sz="1200" dirty="0"/>
              <a:t>NIDA. (2007). </a:t>
            </a:r>
            <a:r>
              <a:rPr lang="en-US" sz="1200" i="1" dirty="0"/>
              <a:t>Drugs Brains, and Behavior:  The Science of Addiction </a:t>
            </a:r>
            <a:r>
              <a:rPr lang="en-US" sz="1200" dirty="0"/>
              <a:t>(NIH Pub No. 07-5605).  Retrieved from </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http://www.drugabuse.gov/ScienceofAddiction</a:t>
            </a:r>
            <a:r>
              <a:rPr lang="en-US" sz="1200" u="sng" dirty="0" smtClean="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u="sng"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p>
          <a:p>
            <a:pPr>
              <a:defRPr/>
            </a:pPr>
            <a:r>
              <a:rPr lang="en-US" sz="1200" dirty="0"/>
              <a:t> </a:t>
            </a:r>
          </a:p>
          <a:p>
            <a:pPr>
              <a:defRPr/>
            </a:pPr>
            <a:r>
              <a:rPr lang="en-US" sz="1200" dirty="0" err="1"/>
              <a:t>Gogtay</a:t>
            </a:r>
            <a:r>
              <a:rPr lang="en-US" sz="1200" dirty="0"/>
              <a:t>, N., et. al. (2004). Dynamic mapping of human cortical development during childhood through early adulthood.  </a:t>
            </a:r>
            <a:r>
              <a:rPr lang="en-US" sz="1200" i="1" dirty="0"/>
              <a:t>Proceedings of the National Academy of Sciences, </a:t>
            </a:r>
            <a:r>
              <a:rPr lang="en-US" sz="1200" i="1" dirty="0" smtClean="0"/>
              <a:t>101.</a:t>
            </a:r>
            <a:r>
              <a:rPr lang="en-US" sz="1200" dirty="0" smtClean="0"/>
              <a:t> PMID </a:t>
            </a:r>
            <a:r>
              <a:rPr lang="en-US" sz="1200" dirty="0"/>
              <a:t>8174-8179.</a:t>
            </a:r>
          </a:p>
        </p:txBody>
      </p:sp>
      <p:sp>
        <p:nvSpPr>
          <p:cNvPr id="119813" name="Slide Number Placeholder 3"/>
          <p:cNvSpPr txBox="1">
            <a:spLocks noGrp="1"/>
          </p:cNvSpPr>
          <p:nvPr/>
        </p:nvSpPr>
        <p:spPr bwMode="auto">
          <a:xfrm>
            <a:off x="4144964"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1" tIns="48316" rIns="96631" bIns="48316" anchor="b"/>
          <a:lstStyle>
            <a:lvl1pPr defTabSz="930275" eaLnBrk="0" hangingPunct="0">
              <a:spcBef>
                <a:spcPct val="30000"/>
              </a:spcBef>
              <a:defRPr sz="1200">
                <a:solidFill>
                  <a:schemeClr val="tx1"/>
                </a:solidFill>
                <a:latin typeface="Arial" pitchFamily="34" charset="0"/>
              </a:defRPr>
            </a:lvl1pPr>
            <a:lvl2pPr marL="742950" indent="-285750" defTabSz="930275" eaLnBrk="0" hangingPunct="0">
              <a:spcBef>
                <a:spcPct val="30000"/>
              </a:spcBef>
              <a:defRPr sz="1200">
                <a:solidFill>
                  <a:schemeClr val="tx1"/>
                </a:solidFill>
                <a:latin typeface="Arial" pitchFamily="34" charset="0"/>
              </a:defRPr>
            </a:lvl2pPr>
            <a:lvl3pPr marL="1143000" indent="-228600" defTabSz="930275" eaLnBrk="0" hangingPunct="0">
              <a:spcBef>
                <a:spcPct val="30000"/>
              </a:spcBef>
              <a:defRPr sz="1200">
                <a:solidFill>
                  <a:schemeClr val="tx1"/>
                </a:solidFill>
                <a:latin typeface="Arial" pitchFamily="34" charset="0"/>
              </a:defRPr>
            </a:lvl3pPr>
            <a:lvl4pPr marL="1600200" indent="-228600" defTabSz="930275" eaLnBrk="0" hangingPunct="0">
              <a:spcBef>
                <a:spcPct val="30000"/>
              </a:spcBef>
              <a:defRPr sz="1200">
                <a:solidFill>
                  <a:schemeClr val="tx1"/>
                </a:solidFill>
                <a:latin typeface="Arial" pitchFamily="34" charset="0"/>
              </a:defRPr>
            </a:lvl4pPr>
            <a:lvl5pPr marL="2057400" indent="-228600" defTabSz="930275" eaLnBrk="0" hangingPunct="0">
              <a:spcBef>
                <a:spcPct val="30000"/>
              </a:spcBef>
              <a:defRPr sz="1200">
                <a:solidFill>
                  <a:schemeClr val="tx1"/>
                </a:solidFill>
                <a:latin typeface="Arial" pitchFamily="34" charset="0"/>
              </a:defRPr>
            </a:lvl5pPr>
            <a:lvl6pPr marL="2514600" indent="-228600" defTabSz="930275" eaLnBrk="0" fontAlgn="base" hangingPunct="0">
              <a:spcBef>
                <a:spcPct val="30000"/>
              </a:spcBef>
              <a:spcAft>
                <a:spcPct val="0"/>
              </a:spcAft>
              <a:defRPr sz="1200">
                <a:solidFill>
                  <a:schemeClr val="tx1"/>
                </a:solidFill>
                <a:latin typeface="Arial" pitchFamily="34" charset="0"/>
              </a:defRPr>
            </a:lvl6pPr>
            <a:lvl7pPr marL="2971800" indent="-228600" defTabSz="930275" eaLnBrk="0" fontAlgn="base" hangingPunct="0">
              <a:spcBef>
                <a:spcPct val="30000"/>
              </a:spcBef>
              <a:spcAft>
                <a:spcPct val="0"/>
              </a:spcAft>
              <a:defRPr sz="1200">
                <a:solidFill>
                  <a:schemeClr val="tx1"/>
                </a:solidFill>
                <a:latin typeface="Arial" pitchFamily="34" charset="0"/>
              </a:defRPr>
            </a:lvl7pPr>
            <a:lvl8pPr marL="3429000" indent="-228600" defTabSz="930275" eaLnBrk="0" fontAlgn="base" hangingPunct="0">
              <a:spcBef>
                <a:spcPct val="30000"/>
              </a:spcBef>
              <a:spcAft>
                <a:spcPct val="0"/>
              </a:spcAft>
              <a:defRPr sz="1200">
                <a:solidFill>
                  <a:schemeClr val="tx1"/>
                </a:solidFill>
                <a:latin typeface="Arial" pitchFamily="34" charset="0"/>
              </a:defRPr>
            </a:lvl8pPr>
            <a:lvl9pPr marL="3886200" indent="-228600" defTabSz="930275"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B36B154A-3559-41AB-A533-07F44BBB3BFA}" type="slidenum">
              <a:rPr lang="en-US" altLang="en-US">
                <a:solidFill>
                  <a:prstClr val="black"/>
                </a:solidFill>
                <a:latin typeface="Times New Roman" pitchFamily="18" charset="0"/>
                <a:ea typeface="MS PGothic" pitchFamily="34" charset="-128"/>
                <a:cs typeface="Arial" pitchFamily="34" charset="0"/>
              </a:rPr>
              <a:pPr algn="r" eaLnBrk="1" fontAlgn="base" hangingPunct="1">
                <a:spcBef>
                  <a:spcPct val="0"/>
                </a:spcBef>
                <a:spcAft>
                  <a:spcPct val="0"/>
                </a:spcAft>
              </a:pPr>
              <a:t>68</a:t>
            </a:fld>
            <a:endParaRPr lang="en-US" altLang="en-US">
              <a:solidFill>
                <a:prstClr val="black"/>
              </a:solidFill>
              <a:latin typeface="Times New Roman" pitchFamily="18" charset="0"/>
              <a:ea typeface="MS PGothic" pitchFamily="34" charset="-128"/>
              <a:cs typeface="Arial" pitchFamily="34" charset="0"/>
            </a:endParaRPr>
          </a:p>
        </p:txBody>
      </p:sp>
    </p:spTree>
    <p:extLst>
      <p:ext uri="{BB962C8B-B14F-4D97-AF65-F5344CB8AC3E}">
        <p14:creationId xmlns:p14="http://schemas.microsoft.com/office/powerpoint/2010/main" val="6180357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257300" y="720725"/>
            <a:ext cx="4800600" cy="3600450"/>
          </a:xfrm>
          <a:ln/>
        </p:spPr>
      </p:sp>
      <p:sp>
        <p:nvSpPr>
          <p:cNvPr id="120835" name="Notes Placeholder 2"/>
          <p:cNvSpPr>
            <a:spLocks noGrp="1"/>
          </p:cNvSpPr>
          <p:nvPr>
            <p:ph type="body" idx="1"/>
          </p:nvPr>
        </p:nvSpPr>
        <p:spPr>
          <a:noFill/>
        </p:spPr>
        <p:txBody>
          <a:bodyPr/>
          <a:lstStyle/>
          <a:p>
            <a:pPr defTabSz="966612">
              <a:defRPr/>
            </a:pPr>
            <a:r>
              <a:rPr lang="en-US" altLang="en-US" b="1" dirty="0" smtClean="0"/>
              <a:t>TRAINER NOTES</a:t>
            </a:r>
          </a:p>
          <a:p>
            <a:pPr marL="181240" indent="-181240">
              <a:buFont typeface="Arial" panose="020B0604020202020204" pitchFamily="34" charset="0"/>
              <a:buChar char="•"/>
            </a:pPr>
            <a:r>
              <a:rPr lang="en-US" altLang="en-US" dirty="0" smtClean="0"/>
              <a:t>In </a:t>
            </a:r>
            <a:r>
              <a:rPr lang="en-US" altLang="en-US" dirty="0"/>
              <a:t>reality, the exact impact of substance use on the developing brain is not known.  However, when we look at the impact on the adult brain and understand normal development, several things seems true about this interaction, including that it may lead to difficulties in decision making and understanding the consequences of behavior (</a:t>
            </a:r>
            <a:r>
              <a:rPr lang="en-US" altLang="en-US" dirty="0" err="1"/>
              <a:t>Fiellin</a:t>
            </a:r>
            <a:r>
              <a:rPr lang="en-US" altLang="en-US" dirty="0"/>
              <a:t>, </a:t>
            </a:r>
            <a:r>
              <a:rPr lang="en-US" altLang="en-US" dirty="0" smtClean="0"/>
              <a:t>2013). </a:t>
            </a:r>
            <a:r>
              <a:rPr lang="en-US" altLang="en-US" dirty="0"/>
              <a:t>Additionally, it may increase the risk of memory and attention problems. These impairments, in turn, may lead to increased experimentation across a variety of behaviors; and increase the risk of addiction to a variety of substances (</a:t>
            </a:r>
            <a:r>
              <a:rPr lang="en-US" altLang="en-US" dirty="0" err="1"/>
              <a:t>Fiellin</a:t>
            </a:r>
            <a:r>
              <a:rPr lang="en-US" altLang="en-US" dirty="0"/>
              <a:t>, </a:t>
            </a:r>
            <a:r>
              <a:rPr lang="en-US" altLang="en-US" dirty="0" smtClean="0"/>
              <a:t>2013).</a:t>
            </a:r>
            <a:endParaRPr lang="en-US" altLang="en-US" dirty="0"/>
          </a:p>
          <a:p>
            <a:r>
              <a:rPr lang="en-US" altLang="en-US" dirty="0"/>
              <a:t> </a:t>
            </a:r>
          </a:p>
          <a:p>
            <a:r>
              <a:rPr lang="en-US" altLang="en-US" b="1" dirty="0"/>
              <a:t>REFERENCE</a:t>
            </a:r>
            <a:r>
              <a:rPr lang="en-US" altLang="en-US" dirty="0"/>
              <a:t> </a:t>
            </a:r>
          </a:p>
          <a:p>
            <a:r>
              <a:rPr lang="en-US" altLang="en-US" dirty="0" err="1"/>
              <a:t>Fiellin</a:t>
            </a:r>
            <a:r>
              <a:rPr lang="en-US" altLang="en-US" dirty="0"/>
              <a:t>, D.A. (2008).  Treatment of adolescent opioid dependence: No quick fix. </a:t>
            </a:r>
            <a:r>
              <a:rPr lang="en-US" altLang="en-US" i="1" dirty="0"/>
              <a:t>Journal of the American Medical Association, 300(</a:t>
            </a:r>
            <a:r>
              <a:rPr lang="en-US" altLang="en-US" dirty="0"/>
              <a:t>17), </a:t>
            </a:r>
            <a:r>
              <a:rPr lang="en-US" altLang="en-US" dirty="0" smtClean="0"/>
              <a:t>2057-2059</a:t>
            </a:r>
            <a:r>
              <a:rPr lang="en-US" altLang="en-US" dirty="0"/>
              <a:t>.</a:t>
            </a:r>
          </a:p>
        </p:txBody>
      </p:sp>
      <p:sp>
        <p:nvSpPr>
          <p:cNvPr id="4" name="Slide Number Placeholder 3"/>
          <p:cNvSpPr>
            <a:spLocks noGrp="1"/>
          </p:cNvSpPr>
          <p:nvPr>
            <p:ph type="sldNum" sz="quarter" idx="5"/>
          </p:nvPr>
        </p:nvSpPr>
        <p:spPr/>
        <p:txBody>
          <a:bodyPr/>
          <a:lstStyle/>
          <a:p>
            <a:pPr>
              <a:defRPr/>
            </a:pPr>
            <a:fld id="{A90DC852-D7AA-4C09-886F-75E324EAD0CF}" type="slidenum">
              <a:rPr lang="en-US">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135547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p>
          <a:p>
            <a:pPr marL="181240" indent="-181240">
              <a:buFont typeface="Arial" panose="020B0604020202020204" pitchFamily="34" charset="0"/>
              <a:buChar char="•"/>
            </a:pPr>
            <a:r>
              <a:rPr lang="en-US" baseline="0" dirty="0" smtClean="0"/>
              <a:t>Orient participants to the agenda for day 2. </a:t>
            </a:r>
            <a:endParaRPr lang="en-US" baseline="0" dirty="0"/>
          </a:p>
          <a:p>
            <a:endParaRPr lang="en-US" dirty="0"/>
          </a:p>
        </p:txBody>
      </p:sp>
      <p:sp>
        <p:nvSpPr>
          <p:cNvPr id="4" name="Slide Number Placeholder 3"/>
          <p:cNvSpPr>
            <a:spLocks noGrp="1"/>
          </p:cNvSpPr>
          <p:nvPr>
            <p:ph type="sldNum" sz="quarter" idx="10"/>
          </p:nvPr>
        </p:nvSpPr>
        <p:spPr/>
        <p:txBody>
          <a:bodyPr/>
          <a:lstStyle/>
          <a:p>
            <a:fld id="{54ADE49C-AECB-4B8E-AB86-9FE486226B9C}" type="slidenum">
              <a:rPr lang="en-US" smtClean="0"/>
              <a:t>7</a:t>
            </a:fld>
            <a:endParaRPr lang="en-US"/>
          </a:p>
        </p:txBody>
      </p:sp>
    </p:spTree>
    <p:extLst>
      <p:ext uri="{BB962C8B-B14F-4D97-AF65-F5344CB8AC3E}">
        <p14:creationId xmlns:p14="http://schemas.microsoft.com/office/powerpoint/2010/main" val="882617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57300" y="720725"/>
            <a:ext cx="4800600" cy="3600450"/>
          </a:xfrm>
          <a:ln/>
        </p:spPr>
      </p:sp>
      <p:sp>
        <p:nvSpPr>
          <p:cNvPr id="121859" name="Notes Placeholder 2"/>
          <p:cNvSpPr>
            <a:spLocks noGrp="1"/>
          </p:cNvSpPr>
          <p:nvPr>
            <p:ph type="body" idx="1"/>
          </p:nvPr>
        </p:nvSpPr>
        <p:spPr>
          <a:noFill/>
        </p:spPr>
        <p:txBody>
          <a:bodyPr/>
          <a:lstStyle/>
          <a:p>
            <a:pPr defTabSz="966612">
              <a:defRPr/>
            </a:pPr>
            <a:r>
              <a:rPr lang="en-US" b="1" dirty="0" smtClean="0"/>
              <a:t>TRAINER NOTES</a:t>
            </a:r>
          </a:p>
          <a:p>
            <a:r>
              <a:rPr lang="en-US" b="0" dirty="0" smtClean="0"/>
              <a:t>A variety of studies have been conducted</a:t>
            </a:r>
            <a:r>
              <a:rPr lang="en-US" b="0" baseline="0" dirty="0" smtClean="0"/>
              <a:t> to examine the impact of marijuana on the adolescent brain. The following are descriptions of the three such studies:</a:t>
            </a:r>
          </a:p>
          <a:p>
            <a:endParaRPr lang="en-US" b="0" dirty="0" smtClean="0"/>
          </a:p>
          <a:p>
            <a:r>
              <a:rPr lang="en-US" b="1" dirty="0" err="1" smtClean="0"/>
              <a:t>Lisdahl</a:t>
            </a:r>
            <a:r>
              <a:rPr lang="en-US" b="1" dirty="0" smtClean="0"/>
              <a:t> &amp; Price, 2011: </a:t>
            </a:r>
            <a:r>
              <a:rPr lang="en-US" b="0" dirty="0" smtClean="0"/>
              <a:t> </a:t>
            </a:r>
            <a:r>
              <a:rPr lang="en-US" sz="1200" b="0" i="0" kern="1200" dirty="0" smtClean="0">
                <a:solidFill>
                  <a:schemeClr val="tx1"/>
                </a:solidFill>
                <a:effectLst/>
                <a:latin typeface="+mn-lt"/>
                <a:ea typeface="+mn-ea"/>
                <a:cs typeface="+mn-cs"/>
              </a:rPr>
              <a:t>Increased MJ use was associated with slower psychomotor speed/sequencing ability (p &lt; .01), less efficient sustained attention (p &lt; .05), and increased cognitive inhibition errors (p &lt; .03). Gender significantly moderated the effects of MJ on psychomotor speed/sequencing ability (p &lt; .003) in that males had a more robust negative relationship. The current study demonstrated that MJ exposure was associated with poorer psychomotor speed, sustained attention and cognitive inhibition in a dose-dependent manner in young adults, findings that are consistent with other samples of adolescent MJ users. Male MJ users demonstrated greater cognitive slowing than females. </a:t>
            </a:r>
            <a:endParaRPr lang="en-US" b="1" dirty="0" smtClean="0"/>
          </a:p>
          <a:p>
            <a:endParaRPr lang="en-US" b="1" dirty="0" smtClean="0"/>
          </a:p>
          <a:p>
            <a:r>
              <a:rPr lang="en-US" b="1" dirty="0" err="1" smtClean="0"/>
              <a:t>Ehrenriech</a:t>
            </a:r>
            <a:r>
              <a:rPr lang="en-US" b="1" dirty="0" smtClean="0"/>
              <a:t> et al, 1999: </a:t>
            </a:r>
            <a:r>
              <a:rPr lang="en-US" dirty="0" smtClean="0"/>
              <a:t>O</a:t>
            </a:r>
            <a:r>
              <a:rPr lang="en-US" sz="1200" b="0" i="0" kern="1200" dirty="0" smtClean="0">
                <a:solidFill>
                  <a:schemeClr val="tx1"/>
                </a:solidFill>
                <a:effectLst/>
                <a:latin typeface="+mn-lt"/>
                <a:ea typeface="+mn-ea"/>
                <a:cs typeface="+mn-cs"/>
              </a:rPr>
              <a:t>f the potential predictors of test performance within the user group, including present age, age of onset of cannabis use, degree of acute intoxication (THC+THCOH plasma levels), and cumulative toxicity (estimated total life dose), an early age of onset turned out to be the only predictor, predicting impaired reaction times exclusively in visual scanning. Early-onset users (onset before age 16; n = 48) showed a significant impairment in reaction times in this function, whereas late-onset users (onset after age 16; n = 51) did not differ from controls (n = 49). These data suggest that beginning cannabis use during early adolescence may lead to enduring effects on specific attentional functions in adulthood. Apparently, vulnerable periods during brain development exist that are subject to persistent alterations by interfering exogenous cannabinoids.</a:t>
            </a:r>
          </a:p>
          <a:p>
            <a:endParaRPr lang="en-US" sz="1200" b="0" i="0" kern="1200" dirty="0" smtClean="0">
              <a:solidFill>
                <a:schemeClr val="tx1"/>
              </a:solidFill>
              <a:effectLst/>
              <a:latin typeface="+mn-lt"/>
              <a:ea typeface="+mn-ea"/>
              <a:cs typeface="+mn-cs"/>
            </a:endParaRPr>
          </a:p>
          <a:p>
            <a:r>
              <a:rPr lang="en-US" sz="1200" b="1" i="0" kern="1200" dirty="0" err="1" smtClean="0">
                <a:solidFill>
                  <a:schemeClr val="tx1"/>
                </a:solidFill>
                <a:effectLst/>
                <a:latin typeface="+mn-lt"/>
                <a:ea typeface="+mn-ea"/>
                <a:cs typeface="+mn-cs"/>
              </a:rPr>
              <a:t>Fontes</a:t>
            </a:r>
            <a:r>
              <a:rPr lang="en-US" sz="1200" b="1" i="0" kern="1200" dirty="0" smtClean="0">
                <a:solidFill>
                  <a:schemeClr val="tx1"/>
                </a:solidFill>
                <a:effectLst/>
                <a:latin typeface="+mn-lt"/>
                <a:ea typeface="+mn-ea"/>
                <a:cs typeface="+mn-cs"/>
              </a:rPr>
              <a:t> e</a:t>
            </a:r>
            <a:r>
              <a:rPr lang="en-US" sz="1200" b="1" i="0" kern="1200" baseline="0" dirty="0" smtClean="0">
                <a:solidFill>
                  <a:schemeClr val="tx1"/>
                </a:solidFill>
                <a:effectLst/>
                <a:latin typeface="+mn-lt"/>
                <a:ea typeface="+mn-ea"/>
                <a:cs typeface="+mn-cs"/>
              </a:rPr>
              <a:t>t al., 2011: </a:t>
            </a:r>
            <a:r>
              <a:rPr lang="en-US" sz="1200" b="0" i="0" kern="1200" dirty="0" smtClean="0">
                <a:solidFill>
                  <a:schemeClr val="tx1"/>
                </a:solidFill>
                <a:effectLst/>
                <a:latin typeface="+mn-lt"/>
                <a:ea typeface="+mn-ea"/>
                <a:cs typeface="+mn-cs"/>
              </a:rPr>
              <a:t>The early-onset group showed significantly poorer performance compared with the controls and the late-onset group on tasks assessing sustained attention, impulse control and executive functioning. Early-onset chronic cannabis users exhibited poorer cognitive performance than controls and late-onset users in executive functioning. Chronic cannabis use, when started before age 15, may have more deleterious effects on neurocognitive functioning.</a:t>
            </a: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REFERENCES</a:t>
            </a:r>
          </a:p>
          <a:p>
            <a:r>
              <a:rPr lang="en-US" sz="1200" b="0" i="0" kern="1200" baseline="0" dirty="0" err="1" smtClean="0">
                <a:solidFill>
                  <a:schemeClr val="tx1"/>
                </a:solidFill>
                <a:effectLst/>
                <a:latin typeface="+mn-lt"/>
                <a:ea typeface="+mn-ea"/>
                <a:cs typeface="+mn-cs"/>
              </a:rPr>
              <a:t>Lisdahl</a:t>
            </a:r>
            <a:r>
              <a:rPr lang="en-US" sz="1200" b="0" i="0" kern="1200" baseline="0" dirty="0" smtClean="0">
                <a:solidFill>
                  <a:schemeClr val="tx1"/>
                </a:solidFill>
                <a:effectLst/>
                <a:latin typeface="+mn-lt"/>
                <a:ea typeface="+mn-ea"/>
                <a:cs typeface="+mn-cs"/>
              </a:rPr>
              <a:t>, K.M., &amp; Price, J.S. (2012). Increased marijuana use and gender predict poorer cognitive functioning in adolescents and emerging adults. </a:t>
            </a:r>
            <a:r>
              <a:rPr lang="en-US" sz="1200" b="0" i="1" kern="1200" baseline="0" dirty="0" smtClean="0">
                <a:solidFill>
                  <a:schemeClr val="tx1"/>
                </a:solidFill>
                <a:effectLst/>
                <a:latin typeface="+mn-lt"/>
                <a:ea typeface="+mn-ea"/>
                <a:cs typeface="+mn-cs"/>
              </a:rPr>
              <a:t>J </a:t>
            </a:r>
            <a:r>
              <a:rPr lang="en-US" sz="1200" b="0" i="1" kern="1200" baseline="0" dirty="0" err="1" smtClean="0">
                <a:solidFill>
                  <a:schemeClr val="tx1"/>
                </a:solidFill>
                <a:effectLst/>
                <a:latin typeface="+mn-lt"/>
                <a:ea typeface="+mn-ea"/>
                <a:cs typeface="+mn-cs"/>
              </a:rPr>
              <a:t>Int</a:t>
            </a:r>
            <a:r>
              <a:rPr lang="en-US" sz="1200" b="0" i="1" kern="1200" baseline="0" dirty="0" smtClean="0">
                <a:solidFill>
                  <a:schemeClr val="tx1"/>
                </a:solidFill>
                <a:effectLst/>
                <a:latin typeface="+mn-lt"/>
                <a:ea typeface="+mn-ea"/>
                <a:cs typeface="+mn-cs"/>
              </a:rPr>
              <a:t> </a:t>
            </a:r>
            <a:r>
              <a:rPr lang="en-US" sz="1200" b="0" i="1" kern="1200" baseline="0" dirty="0" err="1" smtClean="0">
                <a:solidFill>
                  <a:schemeClr val="tx1"/>
                </a:solidFill>
                <a:effectLst/>
                <a:latin typeface="+mn-lt"/>
                <a:ea typeface="+mn-ea"/>
                <a:cs typeface="+mn-cs"/>
              </a:rPr>
              <a:t>Neuropsychol</a:t>
            </a:r>
            <a:r>
              <a:rPr lang="en-US" sz="1200" b="0" i="1" kern="1200" baseline="0" dirty="0" smtClean="0">
                <a:solidFill>
                  <a:schemeClr val="tx1"/>
                </a:solidFill>
                <a:effectLst/>
                <a:latin typeface="+mn-lt"/>
                <a:ea typeface="+mn-ea"/>
                <a:cs typeface="+mn-cs"/>
              </a:rPr>
              <a:t> </a:t>
            </a:r>
            <a:r>
              <a:rPr lang="en-US" sz="1200" b="0" i="1" kern="1200" baseline="0" dirty="0" err="1" smtClean="0">
                <a:solidFill>
                  <a:schemeClr val="tx1"/>
                </a:solidFill>
                <a:effectLst/>
                <a:latin typeface="+mn-lt"/>
                <a:ea typeface="+mn-ea"/>
                <a:cs typeface="+mn-cs"/>
              </a:rPr>
              <a:t>Soc</a:t>
            </a:r>
            <a:r>
              <a:rPr lang="en-US" sz="1200" b="0" i="1" kern="1200" baseline="0" dirty="0" smtClean="0">
                <a:solidFill>
                  <a:schemeClr val="tx1"/>
                </a:solidFill>
                <a:effectLst/>
                <a:latin typeface="+mn-lt"/>
                <a:ea typeface="+mn-ea"/>
                <a:cs typeface="+mn-cs"/>
              </a:rPr>
              <a:t>, 18</a:t>
            </a:r>
            <a:r>
              <a:rPr lang="en-US" sz="1200" b="0" i="0" kern="1200" baseline="0" dirty="0" smtClean="0">
                <a:solidFill>
                  <a:schemeClr val="tx1"/>
                </a:solidFill>
                <a:effectLst/>
                <a:latin typeface="+mn-lt"/>
                <a:ea typeface="+mn-ea"/>
                <a:cs typeface="+mn-cs"/>
              </a:rPr>
              <a:t>(4), 678-688.</a:t>
            </a:r>
          </a:p>
          <a:p>
            <a:r>
              <a:rPr lang="en-US" sz="1200" b="0" i="0" kern="1200" baseline="0" dirty="0" smtClean="0">
                <a:solidFill>
                  <a:schemeClr val="tx1"/>
                </a:solidFill>
                <a:effectLst/>
                <a:latin typeface="+mn-lt"/>
                <a:ea typeface="+mn-ea"/>
                <a:cs typeface="+mn-cs"/>
              </a:rPr>
              <a:t/>
            </a:r>
            <a:br>
              <a:rPr lang="en-US" sz="1200" b="0" i="0" kern="1200" baseline="0" dirty="0" smtClean="0">
                <a:solidFill>
                  <a:schemeClr val="tx1"/>
                </a:solidFill>
                <a:effectLst/>
                <a:latin typeface="+mn-lt"/>
                <a:ea typeface="+mn-ea"/>
                <a:cs typeface="+mn-cs"/>
              </a:rPr>
            </a:br>
            <a:r>
              <a:rPr lang="en-US" sz="1200" b="0" i="0" kern="1200" baseline="0" dirty="0" smtClean="0">
                <a:solidFill>
                  <a:schemeClr val="tx1"/>
                </a:solidFill>
                <a:effectLst/>
                <a:latin typeface="+mn-lt"/>
                <a:ea typeface="+mn-ea"/>
                <a:cs typeface="+mn-cs"/>
              </a:rPr>
              <a:t>Ehrenreich, H., </a:t>
            </a:r>
            <a:r>
              <a:rPr lang="en-US" sz="1200" b="0" i="0" kern="1200" baseline="0" dirty="0" err="1" smtClean="0">
                <a:solidFill>
                  <a:schemeClr val="tx1"/>
                </a:solidFill>
                <a:effectLst/>
                <a:latin typeface="+mn-lt"/>
                <a:ea typeface="+mn-ea"/>
                <a:cs typeface="+mn-cs"/>
              </a:rPr>
              <a:t>Rinn</a:t>
            </a:r>
            <a:r>
              <a:rPr lang="en-US" sz="1200" b="0" i="0" kern="1200" baseline="0" dirty="0" smtClean="0">
                <a:solidFill>
                  <a:schemeClr val="tx1"/>
                </a:solidFill>
                <a:effectLst/>
                <a:latin typeface="+mn-lt"/>
                <a:ea typeface="+mn-ea"/>
                <a:cs typeface="+mn-cs"/>
              </a:rPr>
              <a:t>, T., </a:t>
            </a:r>
            <a:r>
              <a:rPr lang="en-US" sz="1200" b="0" i="0" kern="1200" baseline="0" dirty="0" err="1" smtClean="0">
                <a:solidFill>
                  <a:schemeClr val="tx1"/>
                </a:solidFill>
                <a:effectLst/>
                <a:latin typeface="+mn-lt"/>
                <a:ea typeface="+mn-ea"/>
                <a:cs typeface="+mn-cs"/>
              </a:rPr>
              <a:t>Kunert</a:t>
            </a:r>
            <a:r>
              <a:rPr lang="en-US" sz="1200" b="0" i="0" kern="1200" baseline="0" dirty="0" smtClean="0">
                <a:solidFill>
                  <a:schemeClr val="tx1"/>
                </a:solidFill>
                <a:effectLst/>
                <a:latin typeface="+mn-lt"/>
                <a:ea typeface="+mn-ea"/>
                <a:cs typeface="+mn-cs"/>
              </a:rPr>
              <a:t>, H.J., et al. (1999). Specific attentional dysfunction in adults following early start of cannabis use. </a:t>
            </a:r>
            <a:r>
              <a:rPr lang="en-US" sz="1200" b="0" i="1" kern="1200" baseline="0" dirty="0" smtClean="0">
                <a:solidFill>
                  <a:schemeClr val="tx1"/>
                </a:solidFill>
                <a:effectLst/>
                <a:latin typeface="+mn-lt"/>
                <a:ea typeface="+mn-ea"/>
                <a:cs typeface="+mn-cs"/>
              </a:rPr>
              <a:t>Psychopharmacology (</a:t>
            </a:r>
            <a:r>
              <a:rPr lang="en-US" sz="1200" b="0" i="1" kern="1200" baseline="0" dirty="0" err="1" smtClean="0">
                <a:solidFill>
                  <a:schemeClr val="tx1"/>
                </a:solidFill>
                <a:effectLst/>
                <a:latin typeface="+mn-lt"/>
                <a:ea typeface="+mn-ea"/>
                <a:cs typeface="+mn-cs"/>
              </a:rPr>
              <a:t>Berl</a:t>
            </a:r>
            <a:r>
              <a:rPr lang="en-US" sz="1200" b="0" i="1" kern="1200" baseline="0" dirty="0" smtClean="0">
                <a:solidFill>
                  <a:schemeClr val="tx1"/>
                </a:solidFill>
                <a:effectLst/>
                <a:latin typeface="+mn-lt"/>
                <a:ea typeface="+mn-ea"/>
                <a:cs typeface="+mn-cs"/>
              </a:rPr>
              <a:t>), 142</a:t>
            </a:r>
            <a:r>
              <a:rPr lang="en-US" sz="1200" b="0" i="0" kern="1200" baseline="0" dirty="0" smtClean="0">
                <a:solidFill>
                  <a:schemeClr val="tx1"/>
                </a:solidFill>
                <a:effectLst/>
                <a:latin typeface="+mn-lt"/>
                <a:ea typeface="+mn-ea"/>
                <a:cs typeface="+mn-cs"/>
              </a:rPr>
              <a:t>(3), 295-301.</a:t>
            </a:r>
          </a:p>
          <a:p>
            <a:endParaRPr lang="en-US" sz="1200" b="0" i="0" kern="1200" baseline="0" dirty="0" smtClean="0">
              <a:solidFill>
                <a:schemeClr val="tx1"/>
              </a:solidFill>
              <a:effectLst/>
              <a:latin typeface="+mn-lt"/>
              <a:ea typeface="+mn-ea"/>
              <a:cs typeface="+mn-cs"/>
            </a:endParaRPr>
          </a:p>
          <a:p>
            <a:r>
              <a:rPr lang="en-US" sz="1200" b="0" i="0" kern="1200" baseline="0" dirty="0" err="1" smtClean="0">
                <a:solidFill>
                  <a:schemeClr val="tx1"/>
                </a:solidFill>
                <a:effectLst/>
                <a:latin typeface="+mn-lt"/>
                <a:ea typeface="+mn-ea"/>
                <a:cs typeface="+mn-cs"/>
              </a:rPr>
              <a:t>Fontes</a:t>
            </a:r>
            <a:r>
              <a:rPr lang="en-US" sz="1200" b="0" i="0" kern="1200" baseline="0" dirty="0" smtClean="0">
                <a:solidFill>
                  <a:schemeClr val="tx1"/>
                </a:solidFill>
                <a:effectLst/>
                <a:latin typeface="+mn-lt"/>
                <a:ea typeface="+mn-ea"/>
                <a:cs typeface="+mn-cs"/>
              </a:rPr>
              <a:t>, M.A., </a:t>
            </a:r>
            <a:r>
              <a:rPr lang="en-US" sz="1200" b="0" i="0" kern="1200" baseline="0" dirty="0" err="1" smtClean="0">
                <a:solidFill>
                  <a:schemeClr val="tx1"/>
                </a:solidFill>
                <a:effectLst/>
                <a:latin typeface="+mn-lt"/>
                <a:ea typeface="+mn-ea"/>
                <a:cs typeface="+mn-cs"/>
              </a:rPr>
              <a:t>Bolla</a:t>
            </a:r>
            <a:r>
              <a:rPr lang="en-US" sz="1200" b="0" i="0" kern="1200" baseline="0" dirty="0" smtClean="0">
                <a:solidFill>
                  <a:schemeClr val="tx1"/>
                </a:solidFill>
                <a:effectLst/>
                <a:latin typeface="+mn-lt"/>
                <a:ea typeface="+mn-ea"/>
                <a:cs typeface="+mn-cs"/>
              </a:rPr>
              <a:t>, K.I., Cunha, P.J., et al. (2011). Cannabis use before age 15 and subsequent executive functioning. </a:t>
            </a:r>
            <a:r>
              <a:rPr lang="en-US" sz="1200" b="0" i="1" kern="1200" baseline="0" dirty="0" smtClean="0">
                <a:solidFill>
                  <a:schemeClr val="tx1"/>
                </a:solidFill>
                <a:effectLst/>
                <a:latin typeface="+mn-lt"/>
                <a:ea typeface="+mn-ea"/>
                <a:cs typeface="+mn-cs"/>
              </a:rPr>
              <a:t>British Journal of Psychiatry, 198</a:t>
            </a:r>
            <a:r>
              <a:rPr lang="en-US" sz="1200" b="0" i="0" kern="1200" baseline="0" dirty="0" smtClean="0">
                <a:solidFill>
                  <a:schemeClr val="tx1"/>
                </a:solidFill>
                <a:effectLst/>
                <a:latin typeface="+mn-lt"/>
                <a:ea typeface="+mn-ea"/>
                <a:cs typeface="+mn-cs"/>
              </a:rPr>
              <a:t>(6), 442-447.</a:t>
            </a:r>
            <a:endParaRPr lang="en-US" sz="1200" b="0" i="0" kern="1200" dirty="0" smtClean="0">
              <a:solidFill>
                <a:schemeClr val="tx1"/>
              </a:solidFill>
              <a:effectLst/>
              <a:latin typeface="+mn-lt"/>
              <a:ea typeface="+mn-ea"/>
              <a:cs typeface="+mn-cs"/>
            </a:endParaRPr>
          </a:p>
          <a:p>
            <a:pPr defTabSz="966612">
              <a:defRPr/>
            </a:pPr>
            <a:endParaRPr lang="en-US" b="1" dirty="0" smtClean="0"/>
          </a:p>
        </p:txBody>
      </p:sp>
      <p:sp>
        <p:nvSpPr>
          <p:cNvPr id="4" name="Slide Number Placeholder 3"/>
          <p:cNvSpPr>
            <a:spLocks noGrp="1"/>
          </p:cNvSpPr>
          <p:nvPr>
            <p:ph type="sldNum" sz="quarter" idx="5"/>
          </p:nvPr>
        </p:nvSpPr>
        <p:spPr/>
        <p:txBody>
          <a:bodyPr/>
          <a:lstStyle/>
          <a:p>
            <a:pPr>
              <a:defRPr/>
            </a:pPr>
            <a:fld id="{87BCA4FA-948B-4955-9130-33BC406ADC4E}" type="slidenum">
              <a:rPr lang="en-US">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12419424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257300" y="720725"/>
            <a:ext cx="4800600" cy="3600450"/>
          </a:xfrm>
          <a:ln/>
        </p:spPr>
      </p:sp>
      <p:sp>
        <p:nvSpPr>
          <p:cNvPr id="122883" name="Notes Placeholder 2"/>
          <p:cNvSpPr>
            <a:spLocks noGrp="1"/>
          </p:cNvSpPr>
          <p:nvPr>
            <p:ph type="body" idx="1"/>
          </p:nvPr>
        </p:nvSpPr>
        <p:spPr>
          <a:noFill/>
        </p:spPr>
        <p:txBody>
          <a:bodyPr/>
          <a:lstStyle/>
          <a:p>
            <a:pPr defTabSz="966612">
              <a:defRPr/>
            </a:pPr>
            <a:r>
              <a:rPr lang="en-US" altLang="en-US" sz="1200" b="1" dirty="0"/>
              <a:t>TRAINER NOTES  </a:t>
            </a:r>
          </a:p>
          <a:p>
            <a:pPr marL="181240" indent="-181240">
              <a:buFont typeface="Arial" panose="020B0604020202020204" pitchFamily="34" charset="0"/>
              <a:buChar char="•"/>
            </a:pPr>
            <a:r>
              <a:rPr lang="en-US" altLang="en-US" sz="1200" dirty="0" smtClean="0"/>
              <a:t>People </a:t>
            </a:r>
            <a:r>
              <a:rPr lang="en-US" altLang="en-US" sz="1200" dirty="0"/>
              <a:t>who began using marijuana in their teenage years and then continued to use marijuana for many years lost about 8 IQ points from childhood to adulthood, whereas those who never used marijuana did not lose any IQ points. The amount people smoked also made a difference. Those who smoked the most – at least every day – saw the greatest drop in IQ, the full 8 points. And the younger they were when they started using cannabis, the greater the IQ decline. It wasn’t just IQ. Adults who smoked marijuana as teenagers did worse in tests of memory and decision-making than adults who hadn’t smoked yet</a:t>
            </a:r>
            <a:r>
              <a:rPr lang="en-US" altLang="en-US" dirty="0" smtClean="0"/>
              <a:t>.</a:t>
            </a:r>
          </a:p>
          <a:p>
            <a:pPr marL="181240" indent="-181240">
              <a:buFont typeface="Arial" panose="020B0604020202020204" pitchFamily="34" charset="0"/>
              <a:buChar char="•"/>
            </a:pPr>
            <a:r>
              <a:rPr lang="en-US" altLang="en-US" dirty="0" smtClean="0"/>
              <a:t>New research makes this finding more controversial</a:t>
            </a:r>
            <a:r>
              <a:rPr lang="en-US" altLang="en-US" baseline="0" dirty="0" smtClean="0"/>
              <a:t> as there may be confounding variables associated with socioeconomics.</a:t>
            </a:r>
          </a:p>
          <a:p>
            <a:pPr marL="181240" indent="-181240">
              <a:buFont typeface="Arial" panose="020B0604020202020204" pitchFamily="34" charset="0"/>
              <a:buChar char="•"/>
            </a:pPr>
            <a:endParaRPr lang="en-US" altLang="en-US" baseline="0" dirty="0" smtClean="0"/>
          </a:p>
          <a:p>
            <a:pPr marL="0" indent="0">
              <a:buFont typeface="Arial" panose="020B0604020202020204" pitchFamily="34" charset="0"/>
              <a:buNone/>
            </a:pPr>
            <a:r>
              <a:rPr lang="en-US" altLang="en-US" b="1" baseline="0" dirty="0" smtClean="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Meier</a:t>
            </a:r>
            <a:r>
              <a:rPr lang="en-US" sz="1200" b="0" i="0" kern="1200" dirty="0" smtClean="0">
                <a:solidFill>
                  <a:schemeClr val="tx1"/>
                </a:solidFill>
                <a:effectLst/>
                <a:latin typeface="+mn-lt"/>
                <a:ea typeface="+mn-ea"/>
                <a:cs typeface="+mn-cs"/>
              </a:rPr>
              <a:t>, M.H., </a:t>
            </a:r>
            <a:r>
              <a:rPr lang="en-US" sz="1200" b="0" i="0" u="none" strike="noStrike" kern="1200" dirty="0" err="1" smtClean="0">
                <a:solidFill>
                  <a:schemeClr val="tx1"/>
                </a:solidFill>
                <a:effectLst/>
                <a:latin typeface="+mn-lt"/>
                <a:ea typeface="+mn-ea"/>
                <a:cs typeface="+mn-cs"/>
              </a:rPr>
              <a:t>Caspi</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Ambler</a:t>
            </a:r>
            <a:r>
              <a:rPr lang="en-US" sz="1200" b="0" i="0" kern="1200" dirty="0" smtClean="0">
                <a:solidFill>
                  <a:schemeClr val="tx1"/>
                </a:solidFill>
                <a:effectLst/>
                <a:latin typeface="+mn-lt"/>
                <a:ea typeface="+mn-ea"/>
                <a:cs typeface="+mn-cs"/>
              </a:rPr>
              <a:t>, A., </a:t>
            </a:r>
            <a:r>
              <a:rPr lang="en-US" sz="1200" b="0" i="0" u="none" strike="noStrike" kern="1200" dirty="0" smtClean="0">
                <a:solidFill>
                  <a:schemeClr val="tx1"/>
                </a:solidFill>
                <a:effectLst/>
                <a:latin typeface="+mn-lt"/>
                <a:ea typeface="+mn-ea"/>
                <a:cs typeface="+mn-cs"/>
              </a:rPr>
              <a:t>Harrington</a:t>
            </a:r>
            <a:r>
              <a:rPr lang="en-US" sz="1200" b="0" i="0" kern="1200" dirty="0" smtClean="0">
                <a:solidFill>
                  <a:schemeClr val="tx1"/>
                </a:solidFill>
                <a:effectLst/>
                <a:latin typeface="+mn-lt"/>
                <a:ea typeface="+mn-ea"/>
                <a:cs typeface="+mn-cs"/>
              </a:rPr>
              <a:t>, H., </a:t>
            </a:r>
            <a:r>
              <a:rPr lang="en-US" sz="1200" b="0" i="0" u="none" strike="noStrike" kern="1200" dirty="0" err="1" smtClean="0">
                <a:solidFill>
                  <a:schemeClr val="tx1"/>
                </a:solidFill>
                <a:effectLst/>
                <a:latin typeface="+mn-lt"/>
                <a:ea typeface="+mn-ea"/>
                <a:cs typeface="+mn-cs"/>
              </a:rPr>
              <a:t>Houts</a:t>
            </a:r>
            <a:r>
              <a:rPr lang="en-US" sz="1200" b="0" i="0" kern="1200" dirty="0" smtClean="0">
                <a:solidFill>
                  <a:schemeClr val="tx1"/>
                </a:solidFill>
                <a:effectLst/>
                <a:latin typeface="+mn-lt"/>
                <a:ea typeface="+mn-ea"/>
                <a:cs typeface="+mn-cs"/>
              </a:rPr>
              <a:t>, R., </a:t>
            </a:r>
            <a:r>
              <a:rPr lang="en-US" sz="1200" b="0" i="0" u="none" strike="noStrike" kern="1200" dirty="0" smtClean="0">
                <a:solidFill>
                  <a:schemeClr val="tx1"/>
                </a:solidFill>
                <a:effectLst/>
                <a:latin typeface="+mn-lt"/>
                <a:ea typeface="+mn-ea"/>
                <a:cs typeface="+mn-cs"/>
              </a:rPr>
              <a:t>Keefe</a:t>
            </a:r>
            <a:r>
              <a:rPr lang="en-US" sz="1200" b="0" i="0" kern="1200" dirty="0" smtClean="0">
                <a:solidFill>
                  <a:schemeClr val="tx1"/>
                </a:solidFill>
                <a:effectLst/>
                <a:latin typeface="+mn-lt"/>
                <a:ea typeface="+mn-ea"/>
                <a:cs typeface="+mn-cs"/>
              </a:rPr>
              <a:t>, R.S.E., </a:t>
            </a:r>
            <a:r>
              <a:rPr lang="en-US" sz="1200" b="0" i="0" u="none" strike="noStrike" kern="1200" dirty="0" smtClean="0">
                <a:solidFill>
                  <a:schemeClr val="tx1"/>
                </a:solidFill>
                <a:effectLst/>
                <a:latin typeface="+mn-lt"/>
                <a:ea typeface="+mn-ea"/>
                <a:cs typeface="+mn-cs"/>
              </a:rPr>
              <a:t>McDonald</a:t>
            </a:r>
            <a:r>
              <a:rPr lang="en-US" sz="1200" b="0" i="0" kern="1200" dirty="0" smtClean="0">
                <a:solidFill>
                  <a:schemeClr val="tx1"/>
                </a:solidFill>
                <a:effectLst/>
                <a:latin typeface="+mn-lt"/>
                <a:ea typeface="+mn-ea"/>
                <a:cs typeface="+mn-cs"/>
              </a:rPr>
              <a:t>, K., et al.</a:t>
            </a:r>
            <a:r>
              <a:rPr lang="en-US" sz="1200" b="0" i="0" u="none" strike="noStrike" kern="1200" dirty="0" smtClean="0">
                <a:solidFill>
                  <a:schemeClr val="tx1"/>
                </a:solidFill>
                <a:effectLst/>
                <a:latin typeface="+mn-lt"/>
                <a:ea typeface="+mn-ea"/>
                <a:cs typeface="+mn-cs"/>
              </a:rPr>
              <a:t> (2012).</a:t>
            </a:r>
            <a:r>
              <a:rPr lang="en-US" sz="1200" b="0" i="0" u="none" strike="noStrike" kern="1200" baseline="0" dirty="0" smtClean="0">
                <a:solidFill>
                  <a:schemeClr val="tx1"/>
                </a:solidFill>
                <a:effectLst/>
                <a:latin typeface="+mn-lt"/>
                <a:ea typeface="+mn-ea"/>
                <a:cs typeface="+mn-cs"/>
              </a:rPr>
              <a:t> Persistent cannabis users show neuropsychological decline from childhood to midlife.  </a:t>
            </a:r>
            <a:r>
              <a:rPr lang="en-US" sz="1200" b="0" i="1" u="none" strike="noStrike" kern="1200" baseline="0" dirty="0" smtClean="0">
                <a:solidFill>
                  <a:schemeClr val="tx1"/>
                </a:solidFill>
                <a:effectLst/>
                <a:latin typeface="+mn-lt"/>
                <a:ea typeface="+mn-ea"/>
                <a:cs typeface="+mn-cs"/>
              </a:rPr>
              <a:t>Proceedings of the National Academy of Science of the United States of America, </a:t>
            </a:r>
            <a:r>
              <a:rPr lang="en-US" sz="1200" b="0" i="1" u="none" kern="1200" dirty="0" smtClean="0">
                <a:solidFill>
                  <a:schemeClr val="tx1"/>
                </a:solidFill>
                <a:effectLst/>
                <a:latin typeface="+mn-lt"/>
                <a:ea typeface="+mn-ea"/>
                <a:cs typeface="+mn-cs"/>
              </a:rPr>
              <a:t>109 (</a:t>
            </a:r>
            <a:r>
              <a:rPr lang="en-US" sz="1200" b="0" i="0" kern="1200" dirty="0" smtClean="0">
                <a:solidFill>
                  <a:schemeClr val="tx1"/>
                </a:solidFill>
                <a:effectLst/>
                <a:latin typeface="+mn-lt"/>
                <a:ea typeface="+mn-ea"/>
                <a:cs typeface="+mn-cs"/>
              </a:rPr>
              <a:t>40), E2657-2664. PMID: 22927402.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i="0" kern="1200" dirty="0" smtClean="0">
              <a:solidFill>
                <a:schemeClr val="tx1"/>
              </a:solidFill>
              <a:effectLst/>
              <a:latin typeface="+mn-lt"/>
              <a:ea typeface="+mn-ea"/>
              <a:cs typeface="+mn-cs"/>
            </a:endParaRPr>
          </a:p>
          <a:p>
            <a:r>
              <a:rPr lang="en-US" sz="1200" b="0" i="0" u="none" strike="noStrike" kern="1200" dirty="0" err="1" smtClean="0">
                <a:solidFill>
                  <a:schemeClr val="tx1"/>
                </a:solidFill>
                <a:effectLst/>
                <a:latin typeface="+mn-lt"/>
                <a:ea typeface="+mn-ea"/>
                <a:cs typeface="+mn-cs"/>
              </a:rPr>
              <a:t>Rogeberg</a:t>
            </a:r>
            <a:r>
              <a:rPr lang="en-US" sz="1200" b="0" i="0" u="none" strike="noStrike" kern="1200" dirty="0" smtClean="0">
                <a:solidFill>
                  <a:schemeClr val="tx1"/>
                </a:solidFill>
                <a:effectLst/>
                <a:latin typeface="+mn-lt"/>
                <a:ea typeface="+mn-ea"/>
                <a:cs typeface="+mn-cs"/>
              </a:rPr>
              <a:t>, O. (2013). Correlations between cannabis use and IQ change in the </a:t>
            </a:r>
            <a:r>
              <a:rPr lang="en-US" sz="1200" b="0" i="0" u="none" strike="noStrike" kern="1200" dirty="0" err="1" smtClean="0">
                <a:solidFill>
                  <a:schemeClr val="tx1"/>
                </a:solidFill>
                <a:effectLst/>
                <a:latin typeface="+mn-lt"/>
                <a:ea typeface="+mn-ea"/>
                <a:cs typeface="+mn-cs"/>
              </a:rPr>
              <a:t>dunedin</a:t>
            </a:r>
            <a:r>
              <a:rPr lang="en-US" sz="1200" b="0" i="0" u="none" strike="noStrike" kern="1200" dirty="0" smtClean="0">
                <a:solidFill>
                  <a:schemeClr val="tx1"/>
                </a:solidFill>
                <a:effectLst/>
                <a:latin typeface="+mn-lt"/>
                <a:ea typeface="+mn-ea"/>
                <a:cs typeface="+mn-cs"/>
              </a:rPr>
              <a:t> cohort are consistent with confounding from socioeconomic status. </a:t>
            </a:r>
            <a:r>
              <a:rPr lang="en-US" sz="1200" b="0" i="1" u="none" strike="noStrike" kern="1200" baseline="0" dirty="0" smtClean="0">
                <a:solidFill>
                  <a:schemeClr val="tx1"/>
                </a:solidFill>
                <a:effectLst/>
                <a:latin typeface="+mn-lt"/>
                <a:ea typeface="+mn-ea"/>
                <a:cs typeface="+mn-cs"/>
              </a:rPr>
              <a:t>Proceedings of the National Academy of Science of the United States of America, </a:t>
            </a:r>
            <a:r>
              <a:rPr lang="en-US" sz="1200" b="0" i="1" u="none" kern="1200" dirty="0" smtClean="0">
                <a:solidFill>
                  <a:schemeClr val="tx1"/>
                </a:solidFill>
                <a:effectLst/>
                <a:latin typeface="+mn-lt"/>
                <a:ea typeface="+mn-ea"/>
                <a:cs typeface="+mn-cs"/>
              </a:rPr>
              <a:t>110 </a:t>
            </a:r>
            <a:r>
              <a:rPr lang="en-US" sz="1200" b="0" i="0" kern="1200" dirty="0" smtClean="0">
                <a:solidFill>
                  <a:schemeClr val="tx1"/>
                </a:solidFill>
                <a:effectLst/>
                <a:latin typeface="+mn-lt"/>
                <a:ea typeface="+mn-ea"/>
                <a:cs typeface="+mn-cs"/>
              </a:rPr>
              <a:t>(11), 4251-4254. PMID: 23319626.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pPr>
              <a:defRPr/>
            </a:pPr>
            <a:fld id="{E7E6D1A7-6B40-4F21-BEF9-FDC699669540}"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32813977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257300" y="720725"/>
            <a:ext cx="4800600" cy="3600450"/>
          </a:xfrm>
          <a:ln/>
        </p:spPr>
      </p:sp>
      <p:sp>
        <p:nvSpPr>
          <p:cNvPr id="122883" name="Notes Placeholder 2"/>
          <p:cNvSpPr>
            <a:spLocks noGrp="1"/>
          </p:cNvSpPr>
          <p:nvPr>
            <p:ph type="body" idx="1"/>
          </p:nvPr>
        </p:nvSpPr>
        <p:spPr>
          <a:noFill/>
        </p:spPr>
        <p:txBody>
          <a:bodyPr/>
          <a:lstStyle/>
          <a:p>
            <a:pPr defTabSz="966612">
              <a:defRPr/>
            </a:pPr>
            <a:r>
              <a:rPr lang="en-US" altLang="en-US" sz="1200" b="1" dirty="0"/>
              <a:t>TRAINER </a:t>
            </a:r>
            <a:r>
              <a:rPr lang="en-US" altLang="en-US" sz="1200" b="1" dirty="0" smtClean="0"/>
              <a:t>NOTES</a:t>
            </a:r>
            <a:endParaRPr lang="en-US" altLang="en-US" sz="1200" b="1" dirty="0"/>
          </a:p>
          <a:p>
            <a:pPr marL="181240" indent="-181240" defTabSz="966612">
              <a:buFont typeface="Arial" panose="020B0604020202020204" pitchFamily="34" charset="0"/>
              <a:buChar char="•"/>
              <a:defRPr/>
            </a:pPr>
            <a:r>
              <a:rPr lang="en-US" altLang="en-US" sz="1200" dirty="0" smtClean="0"/>
              <a:t>Summarize</a:t>
            </a:r>
            <a:r>
              <a:rPr lang="en-US" altLang="en-US" sz="1200" baseline="0" dirty="0" smtClean="0"/>
              <a:t> bulleted list</a:t>
            </a:r>
          </a:p>
          <a:p>
            <a:pPr marL="638440" lvl="1" indent="-181240" defTabSz="966612">
              <a:buFont typeface="Arial" panose="020B0604020202020204" pitchFamily="34" charset="0"/>
              <a:buChar char="•"/>
              <a:defRPr/>
            </a:pPr>
            <a:r>
              <a:rPr lang="en-US" altLang="en-US" sz="1200" baseline="0" dirty="0" smtClean="0"/>
              <a:t>Neuronal efficiency is a measure of the level of activation of the brain in a particular situation.  Poor neuronal efficiency is associated with increased difficulty in memory recall.</a:t>
            </a:r>
          </a:p>
          <a:p>
            <a:pPr marL="638440" lvl="1" indent="-181240" defTabSz="966612">
              <a:buFont typeface="Arial" panose="020B0604020202020204" pitchFamily="34" charset="0"/>
              <a:buChar char="•"/>
              <a:defRPr/>
            </a:pPr>
            <a:r>
              <a:rPr lang="en-US" altLang="en-US" sz="1200" baseline="0" dirty="0" smtClean="0"/>
              <a:t>Poorer cognitive functioning factors are listed on the slide.</a:t>
            </a:r>
            <a:endParaRPr lang="en-US" altLang="en-US" sz="1200" dirty="0" smtClean="0"/>
          </a:p>
          <a:p>
            <a:pPr marL="181240" indent="-181240" defTabSz="966612">
              <a:buFont typeface="Arial" panose="020B0604020202020204" pitchFamily="34" charset="0"/>
              <a:buChar char="•"/>
              <a:defRPr/>
            </a:pPr>
            <a:endParaRPr lang="en-US" altLang="en-US" sz="1200" dirty="0" smtClean="0"/>
          </a:p>
          <a:p>
            <a:pPr marL="0" indent="0" defTabSz="966612">
              <a:buFont typeface="Arial" panose="020B0604020202020204" pitchFamily="34" charset="0"/>
              <a:buNone/>
              <a:defRPr/>
            </a:pPr>
            <a:r>
              <a:rPr lang="en-US" altLang="en-US" sz="1200" b="1" dirty="0" smtClean="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smtClean="0">
                <a:solidFill>
                  <a:schemeClr val="tx1"/>
                </a:solidFill>
                <a:effectLst/>
                <a:latin typeface="+mn-lt"/>
                <a:ea typeface="+mn-ea"/>
                <a:cs typeface="+mn-cs"/>
              </a:rPr>
              <a:t>Lisdahl</a:t>
            </a:r>
            <a:r>
              <a:rPr lang="en-US" sz="1200" b="0" i="0" kern="1200" dirty="0" smtClean="0">
                <a:solidFill>
                  <a:schemeClr val="tx1"/>
                </a:solidFill>
                <a:effectLst/>
                <a:latin typeface="+mn-lt"/>
                <a:ea typeface="+mn-ea"/>
                <a:cs typeface="+mn-cs"/>
              </a:rPr>
              <a:t>, K.M.</a:t>
            </a:r>
            <a:r>
              <a:rPr lang="en-US" sz="1200" b="0" i="0" kern="1200" baseline="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Gilbart</a:t>
            </a:r>
            <a:r>
              <a:rPr lang="en-US" sz="1200" b="0" i="0" kern="1200" dirty="0" smtClean="0">
                <a:solidFill>
                  <a:schemeClr val="tx1"/>
                </a:solidFill>
                <a:effectLst/>
                <a:latin typeface="+mn-lt"/>
                <a:ea typeface="+mn-ea"/>
                <a:cs typeface="+mn-cs"/>
              </a:rPr>
              <a:t>, E.R., </a:t>
            </a:r>
            <a:r>
              <a:rPr lang="en-US" sz="1200" b="0" i="0" u="none" strike="noStrike" kern="1200" dirty="0" smtClean="0">
                <a:solidFill>
                  <a:schemeClr val="tx1"/>
                </a:solidFill>
                <a:effectLst/>
                <a:latin typeface="+mn-lt"/>
                <a:ea typeface="+mn-ea"/>
                <a:cs typeface="+mn-cs"/>
              </a:rPr>
              <a:t>Wright</a:t>
            </a:r>
            <a:r>
              <a:rPr lang="en-US" sz="1200" b="0" i="0" kern="1200" dirty="0" smtClean="0">
                <a:solidFill>
                  <a:schemeClr val="tx1"/>
                </a:solidFill>
                <a:effectLst/>
                <a:latin typeface="+mn-lt"/>
                <a:ea typeface="+mn-ea"/>
                <a:cs typeface="+mn-cs"/>
              </a:rPr>
              <a:t>, N.E., &amp; </a:t>
            </a:r>
            <a:r>
              <a:rPr lang="en-US" sz="1200" b="0" i="0" u="none" strike="noStrike" kern="1200" dirty="0" err="1" smtClean="0">
                <a:solidFill>
                  <a:schemeClr val="tx1"/>
                </a:solidFill>
                <a:effectLst/>
                <a:latin typeface="+mn-lt"/>
                <a:ea typeface="+mn-ea"/>
                <a:cs typeface="+mn-cs"/>
              </a:rPr>
              <a:t>Shollenbarger</a:t>
            </a:r>
            <a:r>
              <a:rPr lang="en-US" sz="1200" b="0" i="0" u="none" strike="noStrike" kern="1200" dirty="0" smtClean="0">
                <a:solidFill>
                  <a:schemeClr val="tx1"/>
                </a:solidFill>
                <a:effectLst/>
                <a:latin typeface="+mn-lt"/>
                <a:ea typeface="+mn-ea"/>
                <a:cs typeface="+mn-cs"/>
              </a:rPr>
              <a:t>, S. (2013). </a:t>
            </a:r>
            <a:r>
              <a:rPr lang="en-US" sz="1200" b="0" i="0" kern="1200" dirty="0" smtClean="0">
                <a:solidFill>
                  <a:schemeClr val="tx1"/>
                </a:solidFill>
                <a:effectLst/>
                <a:latin typeface="+mn-lt"/>
                <a:ea typeface="+mn-ea"/>
                <a:cs typeface="+mn-cs"/>
              </a:rPr>
              <a:t>Dare to delay? The impacts of adolescent alcohol and marijuana use onset on cognition, brain structure, and function.</a:t>
            </a:r>
            <a:r>
              <a:rPr lang="en-US" sz="1200" b="0" i="0" kern="1200" baseline="0" dirty="0" smtClean="0">
                <a:solidFill>
                  <a:schemeClr val="tx1"/>
                </a:solidFill>
                <a:effectLst/>
                <a:latin typeface="+mn-lt"/>
                <a:ea typeface="+mn-ea"/>
                <a:cs typeface="+mn-cs"/>
              </a:rPr>
              <a:t> </a:t>
            </a:r>
            <a:r>
              <a:rPr lang="en-US" sz="1200" b="0" i="1" u="none" kern="1200" baseline="0" dirty="0" smtClean="0">
                <a:solidFill>
                  <a:schemeClr val="tx1"/>
                </a:solidFill>
                <a:effectLst/>
                <a:latin typeface="+mn-lt"/>
                <a:ea typeface="+mn-ea"/>
                <a:cs typeface="+mn-cs"/>
              </a:rPr>
              <a:t>Frontiers in Psychiatry, 4</a:t>
            </a:r>
            <a:r>
              <a:rPr lang="en-US" sz="1200" b="0" i="0" u="none"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PMID: 23847550.</a:t>
            </a:r>
          </a:p>
          <a:p>
            <a:pPr marL="0" indent="0" defTabSz="966612">
              <a:buFont typeface="Arial" panose="020B0604020202020204" pitchFamily="34" charset="0"/>
              <a:buNone/>
              <a:defRPr/>
            </a:pPr>
            <a:endParaRPr lang="en-US" alt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Medina, K.L., </a:t>
            </a:r>
            <a:r>
              <a:rPr lang="en-US" sz="1200" b="0" i="0" kern="1200" dirty="0" err="1" smtClean="0">
                <a:solidFill>
                  <a:schemeClr val="tx1"/>
                </a:solidFill>
                <a:effectLst/>
                <a:latin typeface="+mn-lt"/>
                <a:ea typeface="+mn-ea"/>
                <a:cs typeface="+mn-cs"/>
              </a:rPr>
              <a:t>Schweinsburg</a:t>
            </a:r>
            <a:r>
              <a:rPr lang="en-US" sz="1200" b="0" i="0" kern="1200" dirty="0" smtClean="0">
                <a:solidFill>
                  <a:schemeClr val="tx1"/>
                </a:solidFill>
                <a:effectLst/>
                <a:latin typeface="+mn-lt"/>
                <a:ea typeface="+mn-ea"/>
                <a:cs typeface="+mn-cs"/>
              </a:rPr>
              <a:t>, A.D., Cohen-Zion, M., Nagel, B.J., &amp; </a:t>
            </a:r>
            <a:r>
              <a:rPr lang="en-US" sz="1200" b="0" i="0" kern="1200" dirty="0" err="1" smtClean="0">
                <a:solidFill>
                  <a:schemeClr val="tx1"/>
                </a:solidFill>
                <a:effectLst/>
                <a:latin typeface="+mn-lt"/>
                <a:ea typeface="+mn-ea"/>
                <a:cs typeface="+mn-cs"/>
              </a:rPr>
              <a:t>Tapert</a:t>
            </a:r>
            <a:r>
              <a:rPr lang="en-US" sz="1200" b="0" i="0" kern="1200" dirty="0" smtClean="0">
                <a:solidFill>
                  <a:schemeClr val="tx1"/>
                </a:solidFill>
                <a:effectLst/>
                <a:latin typeface="+mn-lt"/>
                <a:ea typeface="+mn-ea"/>
                <a:cs typeface="+mn-cs"/>
              </a:rPr>
              <a:t>, S.F.</a:t>
            </a:r>
            <a:r>
              <a:rPr lang="en-US" sz="1200" b="0" i="0" kern="1200" baseline="0" dirty="0" smtClean="0">
                <a:solidFill>
                  <a:schemeClr val="tx1"/>
                </a:solidFill>
                <a:effectLst/>
                <a:latin typeface="+mn-lt"/>
                <a:ea typeface="+mn-ea"/>
                <a:cs typeface="+mn-cs"/>
              </a:rPr>
              <a:t> (2007). </a:t>
            </a:r>
            <a:r>
              <a:rPr lang="en-US" sz="1200" b="0" i="0" kern="1200" dirty="0" smtClean="0">
                <a:solidFill>
                  <a:schemeClr val="tx1"/>
                </a:solidFill>
                <a:effectLst/>
                <a:latin typeface="+mn-lt"/>
                <a:ea typeface="+mn-ea"/>
                <a:cs typeface="+mn-cs"/>
              </a:rPr>
              <a:t>Effects of alcohol and combined marijuana and alcohol use during adolescence on hippocampal volume and asymmetry.</a:t>
            </a:r>
            <a:r>
              <a:rPr lang="en-US" sz="1200" b="0" i="0" kern="1200" baseline="0" dirty="0" smtClean="0">
                <a:solidFill>
                  <a:schemeClr val="tx1"/>
                </a:solidFill>
                <a:effectLst/>
                <a:latin typeface="+mn-lt"/>
                <a:ea typeface="+mn-ea"/>
                <a:cs typeface="+mn-cs"/>
              </a:rPr>
              <a:t> </a:t>
            </a:r>
            <a:r>
              <a:rPr lang="en-US" sz="1200" b="0" i="1" u="none" kern="1200" dirty="0" err="1" smtClean="0">
                <a:solidFill>
                  <a:schemeClr val="tx1"/>
                </a:solidFill>
                <a:effectLst/>
                <a:latin typeface="+mn-lt"/>
                <a:ea typeface="+mn-ea"/>
                <a:cs typeface="+mn-cs"/>
              </a:rPr>
              <a:t>Neurotoxicol</a:t>
            </a:r>
            <a:r>
              <a:rPr lang="en-US" sz="1200" b="0" i="1" u="none" kern="1200" dirty="0" smtClean="0">
                <a:solidFill>
                  <a:schemeClr val="tx1"/>
                </a:solidFill>
                <a:effectLst/>
                <a:latin typeface="+mn-lt"/>
                <a:ea typeface="+mn-ea"/>
                <a:cs typeface="+mn-cs"/>
              </a:rPr>
              <a:t> </a:t>
            </a:r>
            <a:r>
              <a:rPr lang="en-US" sz="1200" b="0" i="1" u="none" kern="1200" dirty="0" err="1" smtClean="0">
                <a:solidFill>
                  <a:schemeClr val="tx1"/>
                </a:solidFill>
                <a:effectLst/>
                <a:latin typeface="+mn-lt"/>
                <a:ea typeface="+mn-ea"/>
                <a:cs typeface="+mn-cs"/>
              </a:rPr>
              <a:t>Teratol</a:t>
            </a:r>
            <a:r>
              <a:rPr lang="en-US" sz="1200" b="0" i="1" u="none" kern="1200" dirty="0" smtClean="0">
                <a:solidFill>
                  <a:schemeClr val="tx1"/>
                </a:solidFill>
                <a:effectLst/>
                <a:latin typeface="+mn-lt"/>
                <a:ea typeface="+mn-ea"/>
                <a:cs typeface="+mn-cs"/>
              </a:rPr>
              <a:t>,</a:t>
            </a:r>
            <a:r>
              <a:rPr lang="en-US" sz="1200" b="0" i="1" u="none" kern="1200" baseline="0" dirty="0" smtClean="0">
                <a:solidFill>
                  <a:schemeClr val="tx1"/>
                </a:solidFill>
                <a:effectLst/>
                <a:latin typeface="+mn-lt"/>
                <a:ea typeface="+mn-ea"/>
                <a:cs typeface="+mn-cs"/>
              </a:rPr>
              <a:t> </a:t>
            </a:r>
            <a:r>
              <a:rPr lang="en-US" sz="1200" b="0" i="1" u="none" kern="1200" dirty="0" smtClean="0">
                <a:solidFill>
                  <a:schemeClr val="tx1"/>
                </a:solidFill>
                <a:effectLst/>
                <a:latin typeface="+mn-lt"/>
                <a:ea typeface="+mn-ea"/>
                <a:cs typeface="+mn-cs"/>
              </a:rPr>
              <a:t>29 </a:t>
            </a:r>
            <a:r>
              <a:rPr lang="en-US" sz="1200" b="0" i="0" kern="1200" dirty="0" smtClean="0">
                <a:solidFill>
                  <a:schemeClr val="tx1"/>
                </a:solidFill>
                <a:effectLst/>
                <a:latin typeface="+mn-lt"/>
                <a:ea typeface="+mn-ea"/>
                <a:cs typeface="+mn-cs"/>
              </a:rPr>
              <a:t>(1), 141-152 PMID: 17169528.</a:t>
            </a:r>
            <a:endParaRPr lang="en-US" altLang="en-US" sz="1200" b="0" dirty="0"/>
          </a:p>
        </p:txBody>
      </p:sp>
      <p:sp>
        <p:nvSpPr>
          <p:cNvPr id="4" name="Slide Number Placeholder 3"/>
          <p:cNvSpPr>
            <a:spLocks noGrp="1"/>
          </p:cNvSpPr>
          <p:nvPr>
            <p:ph type="sldNum" sz="quarter" idx="5"/>
          </p:nvPr>
        </p:nvSpPr>
        <p:spPr/>
        <p:txBody>
          <a:bodyPr/>
          <a:lstStyle/>
          <a:p>
            <a:pPr>
              <a:defRPr/>
            </a:pPr>
            <a:fld id="{E7E6D1A7-6B40-4F21-BEF9-FDC699669540}" type="slidenum">
              <a:rPr lang="en-US">
                <a:solidFill>
                  <a:prstClr val="black"/>
                </a:solidFill>
              </a:rPr>
              <a:pPr>
                <a:defRPr/>
              </a:pPr>
              <a:t>72</a:t>
            </a:fld>
            <a:endParaRPr lang="en-US">
              <a:solidFill>
                <a:prstClr val="black"/>
              </a:solidFill>
            </a:endParaRPr>
          </a:p>
        </p:txBody>
      </p:sp>
    </p:spTree>
    <p:extLst>
      <p:ext uri="{BB962C8B-B14F-4D97-AF65-F5344CB8AC3E}">
        <p14:creationId xmlns:p14="http://schemas.microsoft.com/office/powerpoint/2010/main" val="7678334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400" b="1" dirty="0" smtClean="0"/>
              <a:t>T</a:t>
            </a:r>
            <a:r>
              <a:rPr lang="en-US" altLang="en-US" sz="1200" b="1" dirty="0" smtClean="0"/>
              <a:t>RAINER NOTES</a:t>
            </a:r>
          </a:p>
          <a:p>
            <a:pPr marL="181240" indent="-181240" defTabSz="966612">
              <a:buFont typeface="Arial" panose="020B0604020202020204" pitchFamily="34" charset="0"/>
              <a:buChar char="•"/>
              <a:defRPr/>
            </a:pPr>
            <a:r>
              <a:rPr lang="en-US" altLang="en-US" sz="1200" dirty="0" smtClean="0"/>
              <a:t>Transition slide</a:t>
            </a:r>
          </a:p>
          <a:p>
            <a:pPr marL="181240" indent="-181240" defTabSz="966612">
              <a:buFont typeface="Arial" panose="020B0604020202020204" pitchFamily="34" charset="0"/>
              <a:buChar char="•"/>
              <a:defRPr/>
            </a:pPr>
            <a:r>
              <a:rPr lang="en-US" altLang="en-US" sz="1200" b="1" dirty="0" smtClean="0"/>
              <a:t>[SUMMARIZE/READ CONTENT]</a:t>
            </a:r>
          </a:p>
          <a:p>
            <a:pPr marL="181240" indent="-181240">
              <a:buFont typeface="Arial" panose="020B0604020202020204" pitchFamily="34" charset="0"/>
              <a:buChar char="•"/>
              <a:defRPr/>
            </a:pPr>
            <a:endParaRPr lang="en-US" altLang="en-US" sz="1300" dirty="0"/>
          </a:p>
        </p:txBody>
      </p:sp>
      <p:sp>
        <p:nvSpPr>
          <p:cNvPr id="4" name="Slide Number Placeholder 3"/>
          <p:cNvSpPr>
            <a:spLocks noGrp="1"/>
          </p:cNvSpPr>
          <p:nvPr>
            <p:ph type="sldNum" sz="quarter" idx="10"/>
          </p:nvPr>
        </p:nvSpPr>
        <p:spPr/>
        <p:txBody>
          <a:bodyPr/>
          <a:lstStyle/>
          <a:p>
            <a:fld id="{54ADE49C-AECB-4B8E-AB86-9FE486226B9C}" type="slidenum">
              <a:rPr lang="en-US" smtClean="0"/>
              <a:t>73</a:t>
            </a:fld>
            <a:endParaRPr lang="en-US"/>
          </a:p>
        </p:txBody>
      </p:sp>
    </p:spTree>
    <p:extLst>
      <p:ext uri="{BB962C8B-B14F-4D97-AF65-F5344CB8AC3E}">
        <p14:creationId xmlns:p14="http://schemas.microsoft.com/office/powerpoint/2010/main" val="5763213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668" indent="-296027" eaLnBrk="0" hangingPunct="0">
              <a:defRPr sz="2500">
                <a:solidFill>
                  <a:schemeClr val="tx1"/>
                </a:solidFill>
                <a:latin typeface="Times New Roman" pitchFamily="18" charset="0"/>
              </a:defRPr>
            </a:lvl2pPr>
            <a:lvl3pPr marL="1184105" indent="-236822" eaLnBrk="0" hangingPunct="0">
              <a:defRPr sz="2500">
                <a:solidFill>
                  <a:schemeClr val="tx1"/>
                </a:solidFill>
                <a:latin typeface="Times New Roman" pitchFamily="18" charset="0"/>
              </a:defRPr>
            </a:lvl3pPr>
            <a:lvl4pPr marL="1657748" indent="-236822" eaLnBrk="0" hangingPunct="0">
              <a:defRPr sz="2500">
                <a:solidFill>
                  <a:schemeClr val="tx1"/>
                </a:solidFill>
                <a:latin typeface="Times New Roman" pitchFamily="18" charset="0"/>
              </a:defRPr>
            </a:lvl4pPr>
            <a:lvl5pPr marL="2131391" indent="-236822" eaLnBrk="0" hangingPunct="0">
              <a:defRPr sz="2500">
                <a:solidFill>
                  <a:schemeClr val="tx1"/>
                </a:solidFill>
                <a:latin typeface="Times New Roman" pitchFamily="18" charset="0"/>
              </a:defRPr>
            </a:lvl5pPr>
            <a:lvl6pPr marL="2605032" indent="-236822" eaLnBrk="0" fontAlgn="base" hangingPunct="0">
              <a:spcBef>
                <a:spcPct val="0"/>
              </a:spcBef>
              <a:spcAft>
                <a:spcPct val="0"/>
              </a:spcAft>
              <a:defRPr sz="2500">
                <a:solidFill>
                  <a:schemeClr val="tx1"/>
                </a:solidFill>
                <a:latin typeface="Times New Roman" pitchFamily="18" charset="0"/>
              </a:defRPr>
            </a:lvl6pPr>
            <a:lvl7pPr marL="3078675" indent="-236822" eaLnBrk="0" fontAlgn="base" hangingPunct="0">
              <a:spcBef>
                <a:spcPct val="0"/>
              </a:spcBef>
              <a:spcAft>
                <a:spcPct val="0"/>
              </a:spcAft>
              <a:defRPr sz="2500">
                <a:solidFill>
                  <a:schemeClr val="tx1"/>
                </a:solidFill>
                <a:latin typeface="Times New Roman" pitchFamily="18" charset="0"/>
              </a:defRPr>
            </a:lvl7pPr>
            <a:lvl8pPr marL="3552317" indent="-236822" eaLnBrk="0" fontAlgn="base" hangingPunct="0">
              <a:spcBef>
                <a:spcPct val="0"/>
              </a:spcBef>
              <a:spcAft>
                <a:spcPct val="0"/>
              </a:spcAft>
              <a:defRPr sz="2500">
                <a:solidFill>
                  <a:schemeClr val="tx1"/>
                </a:solidFill>
                <a:latin typeface="Times New Roman" pitchFamily="18" charset="0"/>
              </a:defRPr>
            </a:lvl8pPr>
            <a:lvl9pPr marL="4025959" indent="-236822" eaLnBrk="0" fontAlgn="base" hangingPunct="0">
              <a:spcBef>
                <a:spcPct val="0"/>
              </a:spcBef>
              <a:spcAft>
                <a:spcPct val="0"/>
              </a:spcAft>
              <a:defRPr sz="2500">
                <a:solidFill>
                  <a:schemeClr val="tx1"/>
                </a:solidFill>
                <a:latin typeface="Times New Roman" pitchFamily="18" charset="0"/>
              </a:defRPr>
            </a:lvl9pPr>
          </a:lstStyle>
          <a:p>
            <a:pPr eaLnBrk="1" hangingPunct="1">
              <a:defRPr/>
            </a:pPr>
            <a:fld id="{87F752E9-570F-4DCE-A8ED-D230BE58A8B0}" type="slidenum">
              <a:rPr lang="en-US" sz="1200">
                <a:solidFill>
                  <a:prstClr val="black"/>
                </a:solidFill>
              </a:rPr>
              <a:pPr eaLnBrk="1" hangingPunct="1">
                <a:defRPr/>
              </a:pPr>
              <a:t>74</a:t>
            </a:fld>
            <a:endParaRPr lang="en-US" sz="1200">
              <a:solidFill>
                <a:prstClr val="black"/>
              </a:solidFill>
            </a:endParaRPr>
          </a:p>
        </p:txBody>
      </p:sp>
      <p:sp>
        <p:nvSpPr>
          <p:cNvPr id="123907" name="Rectangle 2"/>
          <p:cNvSpPr>
            <a:spLocks noGrp="1" noRot="1" noChangeAspect="1" noChangeArrowheads="1" noTextEdit="1"/>
          </p:cNvSpPr>
          <p:nvPr>
            <p:ph type="sldImg"/>
          </p:nvPr>
        </p:nvSpPr>
        <p:spPr>
          <a:xfrm>
            <a:off x="1257300" y="720725"/>
            <a:ext cx="4800600" cy="3600450"/>
          </a:xfrm>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sz="1200" b="1" dirty="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a:t>
            </a:r>
          </a:p>
          <a:p>
            <a:pPr marL="181240" indent="-181240">
              <a:buFont typeface="Arial" panose="020B0604020202020204" pitchFamily="34" charset="0"/>
              <a:buChar char="•"/>
              <a:defRPr/>
            </a:pPr>
            <a:endParaRPr lang="en-US" altLang="en-US" sz="1200" dirty="0"/>
          </a:p>
        </p:txBody>
      </p:sp>
    </p:spTree>
    <p:extLst>
      <p:ext uri="{BB962C8B-B14F-4D97-AF65-F5344CB8AC3E}">
        <p14:creationId xmlns:p14="http://schemas.microsoft.com/office/powerpoint/2010/main" val="18196464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668" indent="-296027" eaLnBrk="0" hangingPunct="0">
              <a:defRPr sz="2500">
                <a:solidFill>
                  <a:schemeClr val="tx1"/>
                </a:solidFill>
                <a:latin typeface="Times New Roman" pitchFamily="18" charset="0"/>
              </a:defRPr>
            </a:lvl2pPr>
            <a:lvl3pPr marL="1184105" indent="-236822" eaLnBrk="0" hangingPunct="0">
              <a:defRPr sz="2500">
                <a:solidFill>
                  <a:schemeClr val="tx1"/>
                </a:solidFill>
                <a:latin typeface="Times New Roman" pitchFamily="18" charset="0"/>
              </a:defRPr>
            </a:lvl3pPr>
            <a:lvl4pPr marL="1657748" indent="-236822" eaLnBrk="0" hangingPunct="0">
              <a:defRPr sz="2500">
                <a:solidFill>
                  <a:schemeClr val="tx1"/>
                </a:solidFill>
                <a:latin typeface="Times New Roman" pitchFamily="18" charset="0"/>
              </a:defRPr>
            </a:lvl4pPr>
            <a:lvl5pPr marL="2131391" indent="-236822" eaLnBrk="0" hangingPunct="0">
              <a:defRPr sz="2500">
                <a:solidFill>
                  <a:schemeClr val="tx1"/>
                </a:solidFill>
                <a:latin typeface="Times New Roman" pitchFamily="18" charset="0"/>
              </a:defRPr>
            </a:lvl5pPr>
            <a:lvl6pPr marL="2605032" indent="-236822" eaLnBrk="0" fontAlgn="base" hangingPunct="0">
              <a:spcBef>
                <a:spcPct val="0"/>
              </a:spcBef>
              <a:spcAft>
                <a:spcPct val="0"/>
              </a:spcAft>
              <a:defRPr sz="2500">
                <a:solidFill>
                  <a:schemeClr val="tx1"/>
                </a:solidFill>
                <a:latin typeface="Times New Roman" pitchFamily="18" charset="0"/>
              </a:defRPr>
            </a:lvl6pPr>
            <a:lvl7pPr marL="3078675" indent="-236822" eaLnBrk="0" fontAlgn="base" hangingPunct="0">
              <a:spcBef>
                <a:spcPct val="0"/>
              </a:spcBef>
              <a:spcAft>
                <a:spcPct val="0"/>
              </a:spcAft>
              <a:defRPr sz="2500">
                <a:solidFill>
                  <a:schemeClr val="tx1"/>
                </a:solidFill>
                <a:latin typeface="Times New Roman" pitchFamily="18" charset="0"/>
              </a:defRPr>
            </a:lvl7pPr>
            <a:lvl8pPr marL="3552317" indent="-236822" eaLnBrk="0" fontAlgn="base" hangingPunct="0">
              <a:spcBef>
                <a:spcPct val="0"/>
              </a:spcBef>
              <a:spcAft>
                <a:spcPct val="0"/>
              </a:spcAft>
              <a:defRPr sz="2500">
                <a:solidFill>
                  <a:schemeClr val="tx1"/>
                </a:solidFill>
                <a:latin typeface="Times New Roman" pitchFamily="18" charset="0"/>
              </a:defRPr>
            </a:lvl8pPr>
            <a:lvl9pPr marL="4025959" indent="-236822" eaLnBrk="0" fontAlgn="base" hangingPunct="0">
              <a:spcBef>
                <a:spcPct val="0"/>
              </a:spcBef>
              <a:spcAft>
                <a:spcPct val="0"/>
              </a:spcAft>
              <a:defRPr sz="2500">
                <a:solidFill>
                  <a:schemeClr val="tx1"/>
                </a:solidFill>
                <a:latin typeface="Times New Roman" pitchFamily="18" charset="0"/>
              </a:defRPr>
            </a:lvl9pPr>
          </a:lstStyle>
          <a:p>
            <a:pPr eaLnBrk="1" hangingPunct="1">
              <a:defRPr/>
            </a:pPr>
            <a:fld id="{8A7341F0-1C7B-475C-9006-AE9DA848FAFE}" type="slidenum">
              <a:rPr lang="en-US" sz="1200">
                <a:solidFill>
                  <a:prstClr val="black"/>
                </a:solidFill>
              </a:rPr>
              <a:pPr eaLnBrk="1" hangingPunct="1">
                <a:defRPr/>
              </a:pPr>
              <a:t>75</a:t>
            </a:fld>
            <a:endParaRPr lang="en-US" sz="1200">
              <a:solidFill>
                <a:prstClr val="black"/>
              </a:solidFill>
            </a:endParaRPr>
          </a:p>
        </p:txBody>
      </p:sp>
      <p:sp>
        <p:nvSpPr>
          <p:cNvPr id="124931" name="Rectangle 2"/>
          <p:cNvSpPr>
            <a:spLocks noGrp="1" noRot="1" noChangeAspect="1" noChangeArrowheads="1" noTextEdit="1"/>
          </p:cNvSpPr>
          <p:nvPr>
            <p:ph type="sldImg"/>
          </p:nvPr>
        </p:nvSpPr>
        <p:spPr>
          <a:xfrm>
            <a:off x="1257300" y="720725"/>
            <a:ext cx="4800600" cy="3600450"/>
          </a:xfrm>
          <a:ln/>
        </p:spPr>
      </p:sp>
      <p:sp>
        <p:nvSpPr>
          <p:cNvPr id="1249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sz="1200" b="0" dirty="0" smtClean="0"/>
              <a:t>Graph: Percent of Relapse by Chronic Condition</a:t>
            </a:r>
          </a:p>
          <a:p>
            <a:pPr defTabSz="966612">
              <a:defRPr/>
            </a:pPr>
            <a:endParaRPr lang="en-US" altLang="en-US" sz="1200" b="0" dirty="0" smtClean="0"/>
          </a:p>
          <a:p>
            <a:pPr defTabSz="966612">
              <a:defRPr/>
            </a:pPr>
            <a:r>
              <a:rPr lang="en-US" altLang="en-US" sz="1200" b="0" dirty="0" smtClean="0"/>
              <a:t>Graph shows Percentage of people who relapse on the Y axis.  In this case relapse indicates return to behaviors that negatively impact cognition. </a:t>
            </a:r>
          </a:p>
          <a:p>
            <a:pPr defTabSz="966612">
              <a:defRPr/>
            </a:pPr>
            <a:endParaRPr lang="en-US" altLang="en-US" sz="1200" b="1" dirty="0" smtClean="0"/>
          </a:p>
          <a:p>
            <a:pPr defTabSz="966612">
              <a:defRPr/>
            </a:pPr>
            <a:r>
              <a:rPr lang="en-US" altLang="en-US" sz="1200" b="1" dirty="0" smtClean="0"/>
              <a:t>TRAINER </a:t>
            </a:r>
            <a:r>
              <a:rPr lang="en-US" altLang="en-US" sz="1200" b="1" dirty="0"/>
              <a:t>NOTES  </a:t>
            </a:r>
          </a:p>
          <a:p>
            <a:pPr marL="181240" indent="-181240">
              <a:buFont typeface="Arial" panose="020B0604020202020204" pitchFamily="34" charset="0"/>
              <a:buChar char="•"/>
            </a:pPr>
            <a:r>
              <a:rPr lang="en-US" altLang="en-US" dirty="0" smtClean="0"/>
              <a:t>Chronic disease</a:t>
            </a:r>
            <a:r>
              <a:rPr lang="en-US" altLang="en-US" baseline="0" dirty="0" smtClean="0"/>
              <a:t> management requires both medical and behavioral interventions to manage them successfully.  Relapse in these conditions could be define as cessation/inconsistent medication adherence, lack of monitoring of the condition (e.g., not monitoring blood sugar in diabetes), and/or  return of behaviors that negatively impact the chronic condition.</a:t>
            </a:r>
          </a:p>
          <a:p>
            <a:pPr marL="181240" indent="-181240">
              <a:buFont typeface="Arial" panose="020B0604020202020204" pitchFamily="34" charset="0"/>
              <a:buChar char="•"/>
            </a:pPr>
            <a:r>
              <a:rPr lang="en-US" altLang="en-US" baseline="0" dirty="0" smtClean="0"/>
              <a:t>If we compare relapse across these chronic conditions, we see rates of 30-50% for Type 1 Diabetes, 50-70% for Hypertension and Asthma, and 40-60% for Substance Use Disorders (called drug dependence here according to DSM-IV guidelines). </a:t>
            </a:r>
          </a:p>
          <a:p>
            <a:pPr marL="181240" indent="-181240">
              <a:buFont typeface="Arial" panose="020B0604020202020204" pitchFamily="34" charset="0"/>
              <a:buChar char="•"/>
            </a:pPr>
            <a:r>
              <a:rPr lang="en-US" altLang="en-US" baseline="0" dirty="0" smtClean="0"/>
              <a:t>In other words, individuals with substance use disorders relapse at about the same rate as people with other chronic diseases,  supporting the idea that we should be managing substance use disorders in ways that are similar to other chronic conditions.</a:t>
            </a:r>
          </a:p>
          <a:p>
            <a:pPr marL="0" indent="0">
              <a:buFont typeface="Arial" panose="020B0604020202020204" pitchFamily="34" charset="0"/>
              <a:buNone/>
            </a:pPr>
            <a:endParaRPr lang="en-US" alt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1" dirty="0" smtClean="0"/>
              <a:t>REFERENCE</a:t>
            </a:r>
          </a:p>
          <a:p>
            <a:r>
              <a:rPr lang="en-US" sz="1200" b="0" i="0" kern="1200" dirty="0" smtClean="0">
                <a:solidFill>
                  <a:schemeClr val="tx1"/>
                </a:solidFill>
                <a:effectLst/>
                <a:latin typeface="+mn-lt"/>
                <a:ea typeface="+mn-ea"/>
                <a:cs typeface="+mn-cs"/>
              </a:rPr>
              <a:t>McLellan, A.T., Lewis, D.C., O'Brien, C.P., &amp; </a:t>
            </a:r>
            <a:r>
              <a:rPr lang="en-US" sz="1200" b="0" i="0" kern="1200" dirty="0" err="1" smtClean="0">
                <a:solidFill>
                  <a:schemeClr val="tx1"/>
                </a:solidFill>
                <a:effectLst/>
                <a:latin typeface="+mn-lt"/>
                <a:ea typeface="+mn-ea"/>
                <a:cs typeface="+mn-cs"/>
              </a:rPr>
              <a:t>Kleber</a:t>
            </a:r>
            <a:r>
              <a:rPr lang="en-US" sz="1200" b="0" i="0" kern="1200" dirty="0" smtClean="0">
                <a:solidFill>
                  <a:schemeClr val="tx1"/>
                </a:solidFill>
                <a:effectLst/>
                <a:latin typeface="+mn-lt"/>
                <a:ea typeface="+mn-ea"/>
                <a:cs typeface="+mn-cs"/>
              </a:rPr>
              <a:t>, H.D. (2000). Drug dependence, a chronic medical illness: implications for treatment, insurance, and outcomes evaluation. </a:t>
            </a:r>
            <a:r>
              <a:rPr lang="en-US" sz="1200" b="0" i="1" u="none" kern="1200" dirty="0" smtClean="0">
                <a:solidFill>
                  <a:schemeClr val="tx1"/>
                </a:solidFill>
                <a:effectLst/>
                <a:latin typeface="+mn-lt"/>
                <a:ea typeface="+mn-ea"/>
                <a:cs typeface="+mn-cs"/>
              </a:rPr>
              <a:t>Journal of the American</a:t>
            </a:r>
            <a:r>
              <a:rPr lang="en-US" sz="1200" b="0" i="1" u="none" kern="1200" baseline="0" dirty="0" smtClean="0">
                <a:solidFill>
                  <a:schemeClr val="tx1"/>
                </a:solidFill>
                <a:effectLst/>
                <a:latin typeface="+mn-lt"/>
                <a:ea typeface="+mn-ea"/>
                <a:cs typeface="+mn-cs"/>
              </a:rPr>
              <a:t> Medical Association, 284 </a:t>
            </a:r>
            <a:r>
              <a:rPr lang="en-US" sz="1200" b="0" i="0" u="none" kern="1200" baseline="0" dirty="0" smtClean="0">
                <a:solidFill>
                  <a:schemeClr val="tx1"/>
                </a:solidFill>
                <a:effectLst/>
                <a:latin typeface="+mn-lt"/>
                <a:ea typeface="+mn-ea"/>
                <a:cs typeface="+mn-cs"/>
              </a:rPr>
              <a:t>(13), 1689-1695. </a:t>
            </a:r>
            <a:r>
              <a:rPr lang="en-US" sz="1200" b="0" i="0" kern="1200" dirty="0" smtClean="0">
                <a:solidFill>
                  <a:schemeClr val="tx1"/>
                </a:solidFill>
                <a:effectLst/>
                <a:latin typeface="+mn-lt"/>
                <a:ea typeface="+mn-ea"/>
                <a:cs typeface="+mn-cs"/>
              </a:rPr>
              <a:t>PMID: 11015800.</a:t>
            </a:r>
          </a:p>
        </p:txBody>
      </p:sp>
    </p:spTree>
    <p:extLst>
      <p:ext uri="{BB962C8B-B14F-4D97-AF65-F5344CB8AC3E}">
        <p14:creationId xmlns:p14="http://schemas.microsoft.com/office/powerpoint/2010/main" val="41195760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35">
              <a:defRPr>
                <a:solidFill>
                  <a:schemeClr val="tx1"/>
                </a:solidFill>
                <a:latin typeface="Helvetica" pitchFamily="34" charset="0"/>
                <a:ea typeface="MS PGothic" pitchFamily="34" charset="-128"/>
              </a:defRPr>
            </a:lvl1pPr>
            <a:lvl2pPr marL="770593" indent="-296381" defTabSz="966535">
              <a:defRPr>
                <a:solidFill>
                  <a:schemeClr val="tx1"/>
                </a:solidFill>
                <a:latin typeface="Helvetica" pitchFamily="34" charset="0"/>
                <a:ea typeface="MS PGothic" pitchFamily="34" charset="-128"/>
              </a:defRPr>
            </a:lvl2pPr>
            <a:lvl3pPr marL="1185528" indent="-237105" defTabSz="966535">
              <a:defRPr>
                <a:solidFill>
                  <a:schemeClr val="tx1"/>
                </a:solidFill>
                <a:latin typeface="Helvetica" pitchFamily="34" charset="0"/>
                <a:ea typeface="MS PGothic" pitchFamily="34" charset="-128"/>
              </a:defRPr>
            </a:lvl3pPr>
            <a:lvl4pPr marL="1659739" indent="-237105" defTabSz="966535">
              <a:defRPr>
                <a:solidFill>
                  <a:schemeClr val="tx1"/>
                </a:solidFill>
                <a:latin typeface="Helvetica" pitchFamily="34" charset="0"/>
                <a:ea typeface="MS PGothic" pitchFamily="34" charset="-128"/>
              </a:defRPr>
            </a:lvl4pPr>
            <a:lvl5pPr marL="2133951" indent="-237105" defTabSz="966535">
              <a:defRPr>
                <a:solidFill>
                  <a:schemeClr val="tx1"/>
                </a:solidFill>
                <a:latin typeface="Helvetica" pitchFamily="34" charset="0"/>
                <a:ea typeface="MS PGothic" pitchFamily="34" charset="-128"/>
              </a:defRPr>
            </a:lvl5pPr>
            <a:lvl6pPr marL="2608163" indent="-237105" defTabSz="966535" eaLnBrk="0" fontAlgn="base" hangingPunct="0">
              <a:spcBef>
                <a:spcPct val="0"/>
              </a:spcBef>
              <a:spcAft>
                <a:spcPct val="0"/>
              </a:spcAft>
              <a:defRPr>
                <a:solidFill>
                  <a:schemeClr val="tx1"/>
                </a:solidFill>
                <a:latin typeface="Helvetica" pitchFamily="34" charset="0"/>
                <a:ea typeface="MS PGothic" pitchFamily="34" charset="-128"/>
              </a:defRPr>
            </a:lvl6pPr>
            <a:lvl7pPr marL="3082374" indent="-237105" defTabSz="966535" eaLnBrk="0" fontAlgn="base" hangingPunct="0">
              <a:spcBef>
                <a:spcPct val="0"/>
              </a:spcBef>
              <a:spcAft>
                <a:spcPct val="0"/>
              </a:spcAft>
              <a:defRPr>
                <a:solidFill>
                  <a:schemeClr val="tx1"/>
                </a:solidFill>
                <a:latin typeface="Helvetica" pitchFamily="34" charset="0"/>
                <a:ea typeface="MS PGothic" pitchFamily="34" charset="-128"/>
              </a:defRPr>
            </a:lvl7pPr>
            <a:lvl8pPr marL="3556585" indent="-237105" defTabSz="966535" eaLnBrk="0" fontAlgn="base" hangingPunct="0">
              <a:spcBef>
                <a:spcPct val="0"/>
              </a:spcBef>
              <a:spcAft>
                <a:spcPct val="0"/>
              </a:spcAft>
              <a:defRPr>
                <a:solidFill>
                  <a:schemeClr val="tx1"/>
                </a:solidFill>
                <a:latin typeface="Helvetica" pitchFamily="34" charset="0"/>
                <a:ea typeface="MS PGothic" pitchFamily="34" charset="-128"/>
              </a:defRPr>
            </a:lvl8pPr>
            <a:lvl9pPr marL="4030796" indent="-237105" defTabSz="966535"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6BB0C129-4216-4195-B035-BD7F982355EC}" type="slidenum">
              <a:rPr lang="en-US" altLang="en-US" smtClean="0">
                <a:solidFill>
                  <a:prstClr val="black"/>
                </a:solidFill>
              </a:rPr>
              <a:pPr>
                <a:defRPr/>
              </a:pPr>
              <a:t>76</a:t>
            </a:fld>
            <a:endParaRPr lang="en-US" altLang="en-US">
              <a:solidFill>
                <a:prstClr val="black"/>
              </a:solidFill>
            </a:endParaRPr>
          </a:p>
        </p:txBody>
      </p:sp>
      <p:sp>
        <p:nvSpPr>
          <p:cNvPr id="125955" name="Rectangle 2"/>
          <p:cNvSpPr>
            <a:spLocks noGrp="1" noRot="1" noChangeAspect="1" noChangeArrowheads="1" noTextEdit="1"/>
          </p:cNvSpPr>
          <p:nvPr>
            <p:ph type="sldImg"/>
          </p:nvPr>
        </p:nvSpPr>
        <p:spPr>
          <a:xfrm>
            <a:off x="1257300" y="720725"/>
            <a:ext cx="4800600" cy="3600450"/>
          </a:xfrm>
          <a:ln/>
        </p:spPr>
      </p:sp>
      <p:sp>
        <p:nvSpPr>
          <p:cNvPr id="1259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sz="1200" b="1" dirty="0"/>
              <a:t>TRAINER NOTES  </a:t>
            </a:r>
            <a:endParaRPr lang="en-US" altLang="en-US" sz="1200" b="1" dirty="0" smtClean="0">
              <a:latin typeface="+mn-lt"/>
            </a:endParaRPr>
          </a:p>
          <a:p>
            <a:pPr marL="181240" indent="-181240">
              <a:buFont typeface="Arial" panose="020B0604020202020204" pitchFamily="34" charset="0"/>
              <a:buChar char="•"/>
            </a:pPr>
            <a:r>
              <a:rPr lang="en-US" altLang="en-US" b="0" dirty="0" smtClean="0">
                <a:latin typeface="+mn-lt"/>
              </a:rPr>
              <a:t>Addiction </a:t>
            </a:r>
            <a:r>
              <a:rPr lang="en-US" altLang="en-US" b="0" dirty="0">
                <a:latin typeface="+mn-lt"/>
              </a:rPr>
              <a:t>requires treatment that addresses its complexity.  Substance abuse treatment should address the whole person and can include medications, </a:t>
            </a:r>
            <a:r>
              <a:rPr lang="en-US" altLang="en-US" b="0" dirty="0" smtClean="0">
                <a:latin typeface="+mn-lt"/>
              </a:rPr>
              <a:t>health care services, behavioral </a:t>
            </a:r>
            <a:r>
              <a:rPr lang="en-US" altLang="en-US" b="0" dirty="0">
                <a:latin typeface="+mn-lt"/>
              </a:rPr>
              <a:t>therapies, </a:t>
            </a:r>
            <a:r>
              <a:rPr lang="en-US" altLang="en-US" b="0" dirty="0" smtClean="0">
                <a:latin typeface="+mn-lt"/>
              </a:rPr>
              <a:t>spiritual</a:t>
            </a:r>
            <a:r>
              <a:rPr lang="en-US" altLang="en-US" b="0" baseline="0" dirty="0" smtClean="0">
                <a:latin typeface="+mn-lt"/>
              </a:rPr>
              <a:t> wellbeing, </a:t>
            </a:r>
            <a:r>
              <a:rPr lang="en-US" altLang="en-US" b="0" dirty="0" smtClean="0">
                <a:latin typeface="+mn-lt"/>
              </a:rPr>
              <a:t>and </a:t>
            </a:r>
            <a:r>
              <a:rPr lang="en-US" altLang="en-US" b="0" dirty="0">
                <a:latin typeface="+mn-lt"/>
              </a:rPr>
              <a:t>ancillary support services</a:t>
            </a:r>
            <a:r>
              <a:rPr lang="en-US" altLang="en-US" b="0" dirty="0" smtClean="0">
                <a:latin typeface="+mn-lt"/>
              </a:rPr>
              <a:t>.</a:t>
            </a:r>
          </a:p>
          <a:p>
            <a:pPr marL="181240" indent="-181240">
              <a:buFont typeface="Arial" panose="020B0604020202020204" pitchFamily="34" charset="0"/>
              <a:buChar char="•"/>
            </a:pPr>
            <a:endParaRPr lang="en-US" altLang="en-US" b="0" dirty="0" smtClean="0">
              <a:latin typeface="+mn-lt"/>
            </a:endParaRPr>
          </a:p>
          <a:p>
            <a:pPr marL="0" indent="0">
              <a:buFont typeface="Arial" panose="020B0604020202020204" pitchFamily="34" charset="0"/>
              <a:buNone/>
            </a:pPr>
            <a:r>
              <a:rPr lang="en-US" altLang="en-US" b="1" dirty="0" smtClean="0">
                <a:latin typeface="+mn-lt"/>
              </a:rPr>
              <a:t>IMAGE CREDIT</a:t>
            </a:r>
          </a:p>
          <a:p>
            <a:pPr marL="0" indent="0">
              <a:buFont typeface="Arial" panose="020B0604020202020204" pitchFamily="34" charset="0"/>
              <a:buNone/>
            </a:pPr>
            <a:r>
              <a:rPr lang="en-US" altLang="en-US" b="0" dirty="0" smtClean="0">
                <a:latin typeface="+mn-lt"/>
              </a:rPr>
              <a:t>Purchased</a:t>
            </a:r>
            <a:r>
              <a:rPr lang="en-US" altLang="en-US" b="0" baseline="0" dirty="0" smtClean="0">
                <a:latin typeface="+mn-lt"/>
              </a:rPr>
              <a:t> image.</a:t>
            </a:r>
            <a:endParaRPr lang="en-US" altLang="en-US" b="0" dirty="0" smtClean="0">
              <a:latin typeface="+mn-lt"/>
            </a:endParaRPr>
          </a:p>
        </p:txBody>
      </p:sp>
    </p:spTree>
    <p:extLst>
      <p:ext uri="{BB962C8B-B14F-4D97-AF65-F5344CB8AC3E}">
        <p14:creationId xmlns:p14="http://schemas.microsoft.com/office/powerpoint/2010/main" val="41115830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p:txBody>
          <a:bodyPr/>
          <a:lstStyle/>
          <a:p>
            <a:pPr>
              <a:defRPr/>
            </a:pPr>
            <a:fld id="{3A225412-0321-45A9-86C2-8A7631BFDF1B}" type="slidenum">
              <a:rPr lang="en-US">
                <a:solidFill>
                  <a:prstClr val="black"/>
                </a:solidFill>
              </a:rPr>
              <a:pPr>
                <a:defRPr/>
              </a:pPr>
              <a:t>77</a:t>
            </a:fld>
            <a:endParaRPr lang="en-US">
              <a:solidFill>
                <a:prstClr val="black"/>
              </a:solidFill>
            </a:endParaRPr>
          </a:p>
        </p:txBody>
      </p:sp>
      <p:sp>
        <p:nvSpPr>
          <p:cNvPr id="126979" name="Rectangle 2"/>
          <p:cNvSpPr>
            <a:spLocks noGrp="1" noRot="1" noChangeAspect="1" noChangeArrowheads="1" noTextEdit="1"/>
          </p:cNvSpPr>
          <p:nvPr>
            <p:ph type="sldImg"/>
          </p:nvPr>
        </p:nvSpPr>
        <p:spPr>
          <a:xfrm>
            <a:off x="1257300" y="720725"/>
            <a:ext cx="4800600" cy="3600450"/>
          </a:xfrm>
          <a:ln/>
        </p:spPr>
      </p:sp>
      <p:sp>
        <p:nvSpPr>
          <p:cNvPr id="126980" name="Rectangle 3"/>
          <p:cNvSpPr>
            <a:spLocks noGrp="1" noChangeArrowheads="1"/>
          </p:cNvSpPr>
          <p:nvPr>
            <p:ph type="body" idx="1"/>
          </p:nvPr>
        </p:nvSpPr>
        <p:spPr>
          <a:xfrm>
            <a:off x="976314" y="4560889"/>
            <a:ext cx="5362575" cy="4321175"/>
          </a:xfrm>
          <a:noFill/>
        </p:spPr>
        <p:txBody>
          <a:bodyPr/>
          <a:lstStyle/>
          <a:p>
            <a:pPr defTabSz="966612">
              <a:defRPr/>
            </a:pPr>
            <a:r>
              <a:rPr lang="en-US" altLang="en-US" sz="1200" b="1" dirty="0"/>
              <a:t>TRAINER NOTES  </a:t>
            </a:r>
          </a:p>
          <a:p>
            <a:pPr marL="181240" indent="-181240">
              <a:buFont typeface="Arial" panose="020B0604020202020204" pitchFamily="34" charset="0"/>
              <a:buChar char="•"/>
            </a:pPr>
            <a:r>
              <a:rPr lang="en-US" altLang="en-US" sz="1200" dirty="0"/>
              <a:t>Alcohol and drug addiction is affected by many factors, including development, physiology, genetics, social influence, personality, coping discrepancies, spiritual values, reinforcement, conditioning, abuse, self-regulated use, and dependence. All of these factors point to initial use, and can be linked to one or more other factors. A person’s treatment plan should be holistic in nature and address the multiple needs of the individual, such as sexual orientation, gender differences, homelessness, family dynamics, children/prenatal care, legal issues, disabilities, employment issues, developmental needs, co-occurring disorders, and cultural, racial/ethnic, and religious norms.</a:t>
            </a:r>
          </a:p>
        </p:txBody>
      </p:sp>
    </p:spTree>
    <p:extLst>
      <p:ext uri="{BB962C8B-B14F-4D97-AF65-F5344CB8AC3E}">
        <p14:creationId xmlns:p14="http://schemas.microsoft.com/office/powerpoint/2010/main" val="17611965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35">
              <a:defRPr>
                <a:solidFill>
                  <a:schemeClr val="tx1"/>
                </a:solidFill>
                <a:latin typeface="Helvetica" pitchFamily="34" charset="0"/>
                <a:ea typeface="MS PGothic" pitchFamily="34" charset="-128"/>
              </a:defRPr>
            </a:lvl1pPr>
            <a:lvl2pPr marL="770593" indent="-296381" defTabSz="966535">
              <a:defRPr>
                <a:solidFill>
                  <a:schemeClr val="tx1"/>
                </a:solidFill>
                <a:latin typeface="Helvetica" pitchFamily="34" charset="0"/>
                <a:ea typeface="MS PGothic" pitchFamily="34" charset="-128"/>
              </a:defRPr>
            </a:lvl2pPr>
            <a:lvl3pPr marL="1185528" indent="-237105" defTabSz="966535">
              <a:defRPr>
                <a:solidFill>
                  <a:schemeClr val="tx1"/>
                </a:solidFill>
                <a:latin typeface="Helvetica" pitchFamily="34" charset="0"/>
                <a:ea typeface="MS PGothic" pitchFamily="34" charset="-128"/>
              </a:defRPr>
            </a:lvl3pPr>
            <a:lvl4pPr marL="1659739" indent="-237105" defTabSz="966535">
              <a:defRPr>
                <a:solidFill>
                  <a:schemeClr val="tx1"/>
                </a:solidFill>
                <a:latin typeface="Helvetica" pitchFamily="34" charset="0"/>
                <a:ea typeface="MS PGothic" pitchFamily="34" charset="-128"/>
              </a:defRPr>
            </a:lvl4pPr>
            <a:lvl5pPr marL="2133951" indent="-237105" defTabSz="966535">
              <a:defRPr>
                <a:solidFill>
                  <a:schemeClr val="tx1"/>
                </a:solidFill>
                <a:latin typeface="Helvetica" pitchFamily="34" charset="0"/>
                <a:ea typeface="MS PGothic" pitchFamily="34" charset="-128"/>
              </a:defRPr>
            </a:lvl5pPr>
            <a:lvl6pPr marL="2608163" indent="-237105" defTabSz="966535" eaLnBrk="0" fontAlgn="base" hangingPunct="0">
              <a:spcBef>
                <a:spcPct val="0"/>
              </a:spcBef>
              <a:spcAft>
                <a:spcPct val="0"/>
              </a:spcAft>
              <a:defRPr>
                <a:solidFill>
                  <a:schemeClr val="tx1"/>
                </a:solidFill>
                <a:latin typeface="Helvetica" pitchFamily="34" charset="0"/>
                <a:ea typeface="MS PGothic" pitchFamily="34" charset="-128"/>
              </a:defRPr>
            </a:lvl6pPr>
            <a:lvl7pPr marL="3082374" indent="-237105" defTabSz="966535" eaLnBrk="0" fontAlgn="base" hangingPunct="0">
              <a:spcBef>
                <a:spcPct val="0"/>
              </a:spcBef>
              <a:spcAft>
                <a:spcPct val="0"/>
              </a:spcAft>
              <a:defRPr>
                <a:solidFill>
                  <a:schemeClr val="tx1"/>
                </a:solidFill>
                <a:latin typeface="Helvetica" pitchFamily="34" charset="0"/>
                <a:ea typeface="MS PGothic" pitchFamily="34" charset="-128"/>
              </a:defRPr>
            </a:lvl7pPr>
            <a:lvl8pPr marL="3556585" indent="-237105" defTabSz="966535" eaLnBrk="0" fontAlgn="base" hangingPunct="0">
              <a:spcBef>
                <a:spcPct val="0"/>
              </a:spcBef>
              <a:spcAft>
                <a:spcPct val="0"/>
              </a:spcAft>
              <a:defRPr>
                <a:solidFill>
                  <a:schemeClr val="tx1"/>
                </a:solidFill>
                <a:latin typeface="Helvetica" pitchFamily="34" charset="0"/>
                <a:ea typeface="MS PGothic" pitchFamily="34" charset="-128"/>
              </a:defRPr>
            </a:lvl8pPr>
            <a:lvl9pPr marL="4030796" indent="-237105" defTabSz="966535"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D594A34D-F01C-49EB-AF1D-5D71F58E50A3}" type="slidenum">
              <a:rPr lang="en-US" altLang="en-US" smtClean="0">
                <a:solidFill>
                  <a:prstClr val="black"/>
                </a:solidFill>
              </a:rPr>
              <a:pPr>
                <a:defRPr/>
              </a:pPr>
              <a:t>78</a:t>
            </a:fld>
            <a:endParaRPr lang="en-US" altLang="en-US">
              <a:solidFill>
                <a:prstClr val="black"/>
              </a:solidFill>
            </a:endParaRPr>
          </a:p>
        </p:txBody>
      </p:sp>
      <p:sp>
        <p:nvSpPr>
          <p:cNvPr id="128003" name="Rectangle 2"/>
          <p:cNvSpPr>
            <a:spLocks noGrp="1" noRot="1" noChangeAspect="1" noChangeArrowheads="1" noTextEdit="1"/>
          </p:cNvSpPr>
          <p:nvPr>
            <p:ph type="sldImg"/>
          </p:nvPr>
        </p:nvSpPr>
        <p:spPr>
          <a:xfrm>
            <a:off x="1257300" y="720725"/>
            <a:ext cx="4800600" cy="3600450"/>
          </a:xfrm>
          <a:ln/>
        </p:spPr>
      </p:sp>
      <p:sp>
        <p:nvSpPr>
          <p:cNvPr id="1280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sz="1200" b="1" dirty="0">
                <a:latin typeface="+mn-lt"/>
              </a:rPr>
              <a:t>TRAINER NOTES  </a:t>
            </a:r>
          </a:p>
          <a:p>
            <a:pPr marL="181240" indent="-181240">
              <a:buFont typeface="Arial" panose="020B0604020202020204" pitchFamily="34" charset="0"/>
              <a:buChar char="•"/>
            </a:pPr>
            <a:r>
              <a:rPr lang="en-US" altLang="en-US" sz="1200" b="1" dirty="0" smtClean="0">
                <a:latin typeface="+mn-lt"/>
              </a:rPr>
              <a:t>[READ</a:t>
            </a:r>
            <a:r>
              <a:rPr lang="en-US" altLang="en-US" sz="1200" b="1" baseline="0" dirty="0" smtClean="0">
                <a:latin typeface="+mn-lt"/>
              </a:rPr>
              <a:t> SLIDE]</a:t>
            </a:r>
            <a:endParaRPr lang="en-US" altLang="en-US" sz="1200" b="1" dirty="0" smtClean="0">
              <a:latin typeface="+mn-lt"/>
            </a:endParaRPr>
          </a:p>
          <a:p>
            <a:pPr marL="181240" indent="-181240">
              <a:buFont typeface="Arial" panose="020B0604020202020204" pitchFamily="34" charset="0"/>
              <a:buChar char="•"/>
            </a:pPr>
            <a:r>
              <a:rPr lang="en-US" altLang="en-US" sz="1200" b="0" dirty="0" smtClean="0">
                <a:latin typeface="+mn-lt"/>
              </a:rPr>
              <a:t>People </a:t>
            </a:r>
            <a:r>
              <a:rPr lang="en-US" altLang="en-US" sz="1200" b="0" dirty="0">
                <a:latin typeface="+mn-lt"/>
              </a:rPr>
              <a:t>do recover </a:t>
            </a:r>
            <a:r>
              <a:rPr lang="en-US" altLang="en-US" sz="1200" b="0" dirty="0" smtClean="0">
                <a:latin typeface="+mn-lt"/>
              </a:rPr>
              <a:t>from</a:t>
            </a:r>
            <a:r>
              <a:rPr lang="en-US" altLang="en-US" sz="1200" b="0" baseline="0" dirty="0" smtClean="0">
                <a:latin typeface="+mn-lt"/>
              </a:rPr>
              <a:t> </a:t>
            </a:r>
            <a:r>
              <a:rPr lang="en-US" altLang="en-US" sz="1200" b="0" dirty="0" smtClean="0">
                <a:latin typeface="+mn-lt"/>
              </a:rPr>
              <a:t>addiction</a:t>
            </a:r>
            <a:r>
              <a:rPr lang="en-US" altLang="en-US" sz="1200" b="0" dirty="0">
                <a:latin typeface="+mn-lt"/>
              </a:rPr>
              <a:t>.  </a:t>
            </a:r>
            <a:r>
              <a:rPr lang="en-US" altLang="en-US" sz="1200" dirty="0">
                <a:latin typeface="+mn-lt"/>
              </a:rPr>
              <a:t>Research bears this out.</a:t>
            </a:r>
          </a:p>
          <a:p>
            <a:pPr eaLnBrk="1" hangingPunct="1"/>
            <a:endParaRPr lang="en-US" altLang="en-US" dirty="0">
              <a:latin typeface="Helvetica" pitchFamily="34" charset="0"/>
            </a:endParaRPr>
          </a:p>
        </p:txBody>
      </p:sp>
    </p:spTree>
    <p:extLst>
      <p:ext uri="{BB962C8B-B14F-4D97-AF65-F5344CB8AC3E}">
        <p14:creationId xmlns:p14="http://schemas.microsoft.com/office/powerpoint/2010/main" val="18028638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xfrm>
            <a:off x="1257300" y="720725"/>
            <a:ext cx="4802188" cy="3600450"/>
          </a:xfrm>
          <a:ln/>
        </p:spPr>
      </p:sp>
      <p:sp>
        <p:nvSpPr>
          <p:cNvPr id="129027" name="Rectangle 3"/>
          <p:cNvSpPr>
            <a:spLocks noGrp="1" noChangeArrowheads="1"/>
          </p:cNvSpPr>
          <p:nvPr>
            <p:ph type="body" idx="1"/>
          </p:nvPr>
        </p:nvSpPr>
        <p:spPr>
          <a:xfrm>
            <a:off x="935038" y="4560889"/>
            <a:ext cx="5465762" cy="488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sz="1200" b="1" dirty="0"/>
              <a:t>TRAINER NOTES  </a:t>
            </a:r>
          </a:p>
          <a:p>
            <a:pPr marL="181240" indent="-181240">
              <a:buFont typeface="Arial" panose="020B0604020202020204" pitchFamily="34" charset="0"/>
              <a:buChar char="•"/>
            </a:pPr>
            <a:r>
              <a:rPr lang="en-US" altLang="en-US" sz="1200" b="0" dirty="0" smtClean="0">
                <a:latin typeface="+mn-lt"/>
              </a:rPr>
              <a:t>Extended </a:t>
            </a:r>
            <a:r>
              <a:rPr lang="en-US" altLang="en-US" sz="1200" b="0" dirty="0">
                <a:latin typeface="+mn-lt"/>
              </a:rPr>
              <a:t>abstinence is predictive of sustained recovery. The odds of remaining abstinent rise if patients have been abstinent for 1 to 3 years. After 3 years, the recovery odds remain high and stable. Therefore, as with other chronic diseases, addiction requires an ongoing and active disease </a:t>
            </a:r>
            <a:r>
              <a:rPr lang="en-US" altLang="en-US" b="0" dirty="0">
                <a:latin typeface="+mn-lt"/>
              </a:rPr>
              <a:t>management strategy. </a:t>
            </a:r>
            <a:endParaRPr lang="en-US" altLang="en-US" b="0" dirty="0" smtClean="0">
              <a:latin typeface="+mn-lt"/>
            </a:endParaRPr>
          </a:p>
          <a:p>
            <a:pPr marL="181240" indent="-181240">
              <a:buFont typeface="Arial" panose="020B0604020202020204" pitchFamily="34" charset="0"/>
              <a:buChar char="•"/>
            </a:pPr>
            <a:endParaRPr lang="en-US" altLang="en-US" b="0" dirty="0" smtClean="0">
              <a:latin typeface="+mn-lt"/>
            </a:endParaRPr>
          </a:p>
          <a:p>
            <a:pPr marL="0" indent="0">
              <a:buFont typeface="Arial" panose="020B0604020202020204" pitchFamily="34" charset="0"/>
              <a:buNone/>
            </a:pPr>
            <a:r>
              <a:rPr lang="en-US" altLang="en-US" b="1" dirty="0" smtClean="0">
                <a:latin typeface="+mn-lt"/>
              </a:rPr>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0" dirty="0" smtClean="0">
                <a:latin typeface="+mn-lt"/>
              </a:rPr>
              <a:t>Dennis, M.L., Foss, M.A., &amp; Scott,</a:t>
            </a:r>
            <a:r>
              <a:rPr lang="en-US" altLang="en-US" b="0" baseline="0" dirty="0" smtClean="0">
                <a:latin typeface="+mn-lt"/>
              </a:rPr>
              <a:t> C.K. (2007). </a:t>
            </a:r>
            <a:r>
              <a:rPr lang="en-US" altLang="en-US" b="0" dirty="0" smtClean="0">
                <a:latin typeface="+mn-lt"/>
              </a:rPr>
              <a:t>An eight-year perspective on the relationship between the duration of abstinence and other aspects of recovery. </a:t>
            </a:r>
            <a:r>
              <a:rPr lang="en-US" altLang="en-US" b="0" i="1" u="none" dirty="0" smtClean="0">
                <a:latin typeface="+mn-lt"/>
              </a:rPr>
              <a:t>Evaluation</a:t>
            </a:r>
            <a:r>
              <a:rPr lang="en-US" altLang="en-US" b="0" i="1" u="none" baseline="0" dirty="0" smtClean="0">
                <a:latin typeface="+mn-lt"/>
              </a:rPr>
              <a:t> Review, 31</a:t>
            </a:r>
            <a:r>
              <a:rPr lang="en-US" altLang="en-US" b="0" baseline="0" dirty="0" smtClean="0">
                <a:latin typeface="+mn-lt"/>
              </a:rPr>
              <a:t>, 585-612.</a:t>
            </a:r>
            <a:endParaRPr lang="en-US" altLang="en-US" b="0" dirty="0" smtClean="0">
              <a:latin typeface="+mn-lt"/>
            </a:endParaRPr>
          </a:p>
        </p:txBody>
      </p:sp>
    </p:spTree>
    <p:extLst>
      <p:ext uri="{BB962C8B-B14F-4D97-AF65-F5344CB8AC3E}">
        <p14:creationId xmlns:p14="http://schemas.microsoft.com/office/powerpoint/2010/main" val="3165179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181240" indent="-181240">
              <a:buFont typeface="Arial" panose="020B0604020202020204" pitchFamily="34" charset="0"/>
              <a:buChar char="•"/>
            </a:pPr>
            <a:r>
              <a:rPr lang="en-US" baseline="0" dirty="0" smtClean="0"/>
              <a:t>Orient participants to the agenda for day 3. </a:t>
            </a:r>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8</a:t>
            </a:fld>
            <a:endParaRPr lang="en-US"/>
          </a:p>
        </p:txBody>
      </p:sp>
    </p:spTree>
    <p:extLst>
      <p:ext uri="{BB962C8B-B14F-4D97-AF65-F5344CB8AC3E}">
        <p14:creationId xmlns:p14="http://schemas.microsoft.com/office/powerpoint/2010/main" val="39927098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257300" y="720725"/>
            <a:ext cx="4800600" cy="3600450"/>
          </a:xfrm>
          <a:ln/>
        </p:spPr>
      </p:sp>
      <p:sp>
        <p:nvSpPr>
          <p:cNvPr id="1300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sz="1200" b="1" dirty="0"/>
              <a:t>TRAINER NOTES  </a:t>
            </a:r>
          </a:p>
          <a:p>
            <a:pPr marL="181240" indent="-181240">
              <a:buFont typeface="Arial" panose="020B0604020202020204" pitchFamily="34" charset="0"/>
              <a:buChar char="•"/>
            </a:pPr>
            <a:r>
              <a:rPr lang="en-US" altLang="en-US" b="0" dirty="0" smtClean="0">
                <a:latin typeface="+mn-lt"/>
              </a:rPr>
              <a:t>It </a:t>
            </a:r>
            <a:r>
              <a:rPr lang="en-US" altLang="en-US" b="0" dirty="0">
                <a:latin typeface="+mn-lt"/>
              </a:rPr>
              <a:t>takes time, but the brain can recover.  </a:t>
            </a:r>
            <a:r>
              <a:rPr lang="en-US" altLang="en-US" dirty="0">
                <a:latin typeface="+mn-lt"/>
              </a:rPr>
              <a:t>This slide shows images of dopamine transporter (DAT) binding in three brains: (1) a healthy control (top); (2) a methamphetamine abuser one month after discontinuing drug abuse (middle); and (3) a methamphetamine abuser after 14 months of abstinence (bottom). The control brain shows a robust concentration of dopamine transporters in the striatum (red and yellow), while the methamphetamine abuser has a dramatic drop in DAT binding, even a month after drug abuse has stopped. Sustained abstinence, however, allows a near-full return of DAT binding to normal levels. Still, some of the behavioral effects of methamphetamine do not completely return to normal (not shown). This means that it can take a long time to recover from methamphetamine abuse, but recovery is possible</a:t>
            </a:r>
            <a:r>
              <a:rPr lang="en-US" altLang="en-US" dirty="0" smtClean="0">
                <a:latin typeface="+mn-lt"/>
              </a:rPr>
              <a:t>.</a:t>
            </a:r>
          </a:p>
          <a:p>
            <a:pPr marL="181240" indent="-181240">
              <a:buFont typeface="Arial" panose="020B0604020202020204" pitchFamily="34" charset="0"/>
              <a:buChar char="•"/>
            </a:pPr>
            <a:endParaRPr lang="en-US" altLang="en-US" dirty="0" smtClean="0">
              <a:latin typeface="+mn-lt"/>
            </a:endParaRPr>
          </a:p>
          <a:p>
            <a:pPr marL="0" indent="0">
              <a:buFont typeface="Arial" panose="020B0604020202020204" pitchFamily="34" charset="0"/>
              <a:buNone/>
            </a:pPr>
            <a:r>
              <a:rPr lang="en-US" altLang="en-US" b="1" dirty="0" smtClean="0">
                <a:latin typeface="+mn-lt"/>
              </a:rPr>
              <a:t>REFERENCE</a:t>
            </a:r>
            <a:endParaRPr lang="en-US" altLang="en-US"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smtClean="0">
                <a:latin typeface="Helvetica" pitchFamily="34" charset="0"/>
              </a:rPr>
              <a:t>Volkow</a:t>
            </a:r>
            <a:r>
              <a:rPr lang="en-US" altLang="en-US" dirty="0" smtClean="0">
                <a:latin typeface="Helvetica" pitchFamily="34" charset="0"/>
              </a:rPr>
              <a:t>, N.D.,</a:t>
            </a:r>
            <a:r>
              <a:rPr lang="en-US" altLang="en-US" baseline="0" dirty="0" smtClean="0">
                <a:latin typeface="Helvetica" pitchFamily="34" charset="0"/>
              </a:rPr>
              <a:t> </a:t>
            </a:r>
            <a:r>
              <a:rPr lang="en-US" altLang="en-US" dirty="0" smtClean="0">
                <a:latin typeface="Helvetica" pitchFamily="34" charset="0"/>
              </a:rPr>
              <a:t>Chang, L.,</a:t>
            </a:r>
            <a:r>
              <a:rPr lang="en-US" altLang="en-US" baseline="0" dirty="0" smtClean="0">
                <a:latin typeface="Helvetica" pitchFamily="34" charset="0"/>
              </a:rPr>
              <a:t> </a:t>
            </a:r>
            <a:r>
              <a:rPr lang="en-US" altLang="en-US" dirty="0" smtClean="0">
                <a:latin typeface="Helvetica" pitchFamily="34" charset="0"/>
              </a:rPr>
              <a:t>Wang, G.J., Fowler, J.S., </a:t>
            </a:r>
            <a:r>
              <a:rPr lang="en-US" altLang="en-US" dirty="0" err="1" smtClean="0">
                <a:latin typeface="Helvetica" pitchFamily="34" charset="0"/>
              </a:rPr>
              <a:t>Franceschi</a:t>
            </a:r>
            <a:r>
              <a:rPr lang="en-US" altLang="en-US" dirty="0" smtClean="0">
                <a:latin typeface="Helvetica" pitchFamily="34" charset="0"/>
              </a:rPr>
              <a:t>, D, </a:t>
            </a:r>
            <a:r>
              <a:rPr lang="en-US" altLang="en-US" dirty="0" err="1" smtClean="0">
                <a:latin typeface="Helvetica" pitchFamily="34" charset="0"/>
              </a:rPr>
              <a:t>Sedler</a:t>
            </a:r>
            <a:r>
              <a:rPr lang="en-US" altLang="en-US" dirty="0" smtClean="0">
                <a:latin typeface="Helvetica" pitchFamily="34" charset="0"/>
              </a:rPr>
              <a:t>, M, </a:t>
            </a:r>
            <a:r>
              <a:rPr lang="en-US" altLang="en-US" dirty="0" err="1" smtClean="0">
                <a:latin typeface="Helvetica" pitchFamily="34" charset="0"/>
              </a:rPr>
              <a:t>Gatley</a:t>
            </a:r>
            <a:r>
              <a:rPr lang="en-US" altLang="en-US" dirty="0" smtClean="0">
                <a:latin typeface="Helvetica" pitchFamily="34" charset="0"/>
              </a:rPr>
              <a:t>, S.J.,</a:t>
            </a:r>
            <a:r>
              <a:rPr lang="en-US" altLang="en-US" baseline="0" dirty="0" smtClean="0">
                <a:latin typeface="Helvetica" pitchFamily="34" charset="0"/>
              </a:rPr>
              <a:t> et al.</a:t>
            </a:r>
            <a:r>
              <a:rPr lang="en-US" altLang="en-US" dirty="0" smtClean="0">
                <a:latin typeface="Helvetica" pitchFamily="34" charset="0"/>
              </a:rPr>
              <a:t> (2001). Loss of dopamine transporters in methamphetamine abusers recovers With protracted abstinence.</a:t>
            </a:r>
            <a:r>
              <a:rPr lang="en-US" altLang="en-US" baseline="0" dirty="0" smtClean="0">
                <a:latin typeface="Helvetica" pitchFamily="34" charset="0"/>
              </a:rPr>
              <a:t> </a:t>
            </a:r>
            <a:r>
              <a:rPr lang="en-US" altLang="en-US" i="1" u="none" baseline="0" dirty="0" smtClean="0">
                <a:latin typeface="Helvetica" pitchFamily="34" charset="0"/>
              </a:rPr>
              <a:t>Journal of </a:t>
            </a:r>
            <a:r>
              <a:rPr lang="en-US" altLang="en-US" i="1" u="none" dirty="0" smtClean="0">
                <a:latin typeface="Helvetica" pitchFamily="34" charset="0"/>
              </a:rPr>
              <a:t>Neuroscience, 21</a:t>
            </a:r>
            <a:r>
              <a:rPr lang="en-US" altLang="en-US" dirty="0" smtClean="0">
                <a:latin typeface="Helvetica" pitchFamily="34" charset="0"/>
              </a:rPr>
              <a:t>(23), 9414-9418.</a:t>
            </a:r>
            <a:r>
              <a:rPr lang="en-US" altLang="en-US" baseline="0" dirty="0" smtClean="0">
                <a:latin typeface="Helvetica" pitchFamily="34" charset="0"/>
              </a:rPr>
              <a:t> </a:t>
            </a:r>
            <a:r>
              <a:rPr lang="en-US" altLang="en-US" dirty="0" smtClean="0">
                <a:latin typeface="Helvetica" pitchFamily="34" charset="0"/>
              </a:rPr>
              <a:t>PMID: 11717374.</a:t>
            </a:r>
            <a:endParaRPr lang="en-US" altLang="en-US" dirty="0">
              <a:latin typeface="Helvetica" pitchFamily="34" charset="0"/>
            </a:endParaRPr>
          </a:p>
        </p:txBody>
      </p:sp>
    </p:spTree>
    <p:extLst>
      <p:ext uri="{BB962C8B-B14F-4D97-AF65-F5344CB8AC3E}">
        <p14:creationId xmlns:p14="http://schemas.microsoft.com/office/powerpoint/2010/main" val="10168145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35">
              <a:defRPr>
                <a:solidFill>
                  <a:schemeClr val="tx1"/>
                </a:solidFill>
                <a:latin typeface="Helvetica" pitchFamily="34" charset="0"/>
                <a:ea typeface="MS PGothic" pitchFamily="34" charset="-128"/>
              </a:defRPr>
            </a:lvl1pPr>
            <a:lvl2pPr marL="770593" indent="-296381" defTabSz="966535">
              <a:defRPr>
                <a:solidFill>
                  <a:schemeClr val="tx1"/>
                </a:solidFill>
                <a:latin typeface="Helvetica" pitchFamily="34" charset="0"/>
                <a:ea typeface="MS PGothic" pitchFamily="34" charset="-128"/>
              </a:defRPr>
            </a:lvl2pPr>
            <a:lvl3pPr marL="1185528" indent="-237105" defTabSz="966535">
              <a:defRPr>
                <a:solidFill>
                  <a:schemeClr val="tx1"/>
                </a:solidFill>
                <a:latin typeface="Helvetica" pitchFamily="34" charset="0"/>
                <a:ea typeface="MS PGothic" pitchFamily="34" charset="-128"/>
              </a:defRPr>
            </a:lvl3pPr>
            <a:lvl4pPr marL="1659739" indent="-237105" defTabSz="966535">
              <a:defRPr>
                <a:solidFill>
                  <a:schemeClr val="tx1"/>
                </a:solidFill>
                <a:latin typeface="Helvetica" pitchFamily="34" charset="0"/>
                <a:ea typeface="MS PGothic" pitchFamily="34" charset="-128"/>
              </a:defRPr>
            </a:lvl4pPr>
            <a:lvl5pPr marL="2133951" indent="-237105" defTabSz="966535">
              <a:defRPr>
                <a:solidFill>
                  <a:schemeClr val="tx1"/>
                </a:solidFill>
                <a:latin typeface="Helvetica" pitchFamily="34" charset="0"/>
                <a:ea typeface="MS PGothic" pitchFamily="34" charset="-128"/>
              </a:defRPr>
            </a:lvl5pPr>
            <a:lvl6pPr marL="2608163" indent="-237105" defTabSz="966535" eaLnBrk="0" fontAlgn="base" hangingPunct="0">
              <a:spcBef>
                <a:spcPct val="0"/>
              </a:spcBef>
              <a:spcAft>
                <a:spcPct val="0"/>
              </a:spcAft>
              <a:defRPr>
                <a:solidFill>
                  <a:schemeClr val="tx1"/>
                </a:solidFill>
                <a:latin typeface="Helvetica" pitchFamily="34" charset="0"/>
                <a:ea typeface="MS PGothic" pitchFamily="34" charset="-128"/>
              </a:defRPr>
            </a:lvl6pPr>
            <a:lvl7pPr marL="3082374" indent="-237105" defTabSz="966535" eaLnBrk="0" fontAlgn="base" hangingPunct="0">
              <a:spcBef>
                <a:spcPct val="0"/>
              </a:spcBef>
              <a:spcAft>
                <a:spcPct val="0"/>
              </a:spcAft>
              <a:defRPr>
                <a:solidFill>
                  <a:schemeClr val="tx1"/>
                </a:solidFill>
                <a:latin typeface="Helvetica" pitchFamily="34" charset="0"/>
                <a:ea typeface="MS PGothic" pitchFamily="34" charset="-128"/>
              </a:defRPr>
            </a:lvl7pPr>
            <a:lvl8pPr marL="3556585" indent="-237105" defTabSz="966535" eaLnBrk="0" fontAlgn="base" hangingPunct="0">
              <a:spcBef>
                <a:spcPct val="0"/>
              </a:spcBef>
              <a:spcAft>
                <a:spcPct val="0"/>
              </a:spcAft>
              <a:defRPr>
                <a:solidFill>
                  <a:schemeClr val="tx1"/>
                </a:solidFill>
                <a:latin typeface="Helvetica" pitchFamily="34" charset="0"/>
                <a:ea typeface="MS PGothic" pitchFamily="34" charset="-128"/>
              </a:defRPr>
            </a:lvl8pPr>
            <a:lvl9pPr marL="4030796" indent="-237105" defTabSz="966535" eaLnBrk="0" fontAlgn="base" hangingPunct="0">
              <a:spcBef>
                <a:spcPct val="0"/>
              </a:spcBef>
              <a:spcAft>
                <a:spcPct val="0"/>
              </a:spcAft>
              <a:defRPr>
                <a:solidFill>
                  <a:schemeClr val="tx1"/>
                </a:solidFill>
                <a:latin typeface="Helvetica" pitchFamily="34" charset="0"/>
                <a:ea typeface="MS PGothic" pitchFamily="34" charset="-128"/>
              </a:defRPr>
            </a:lvl9pPr>
          </a:lstStyle>
          <a:p>
            <a:pPr>
              <a:defRPr/>
            </a:pPr>
            <a:fld id="{E747724E-61BD-4F78-B1AD-83505FDBFCF9}" type="slidenum">
              <a:rPr lang="en-US" altLang="en-US" smtClean="0">
                <a:solidFill>
                  <a:prstClr val="black"/>
                </a:solidFill>
              </a:rPr>
              <a:pPr>
                <a:defRPr/>
              </a:pPr>
              <a:t>81</a:t>
            </a:fld>
            <a:endParaRPr lang="en-US" altLang="en-US">
              <a:solidFill>
                <a:prstClr val="black"/>
              </a:solidFill>
            </a:endParaRPr>
          </a:p>
        </p:txBody>
      </p:sp>
      <p:sp>
        <p:nvSpPr>
          <p:cNvPr id="131075" name="Rectangle 2"/>
          <p:cNvSpPr>
            <a:spLocks noGrp="1" noRot="1" noChangeAspect="1" noChangeArrowheads="1" noTextEdit="1"/>
          </p:cNvSpPr>
          <p:nvPr>
            <p:ph type="sldImg"/>
          </p:nvPr>
        </p:nvSpPr>
        <p:spPr>
          <a:xfrm>
            <a:off x="1257300" y="720725"/>
            <a:ext cx="4800600" cy="3600450"/>
          </a:xfrm>
          <a:ln/>
        </p:spPr>
      </p:sp>
      <p:sp>
        <p:nvSpPr>
          <p:cNvPr id="1310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sz="1200" b="1" dirty="0"/>
              <a:t>TRAINER NOTES  </a:t>
            </a:r>
          </a:p>
          <a:p>
            <a:pPr marL="181240" indent="-181240">
              <a:buFont typeface="Arial" panose="020B0604020202020204" pitchFamily="34" charset="0"/>
              <a:buChar char="•"/>
            </a:pPr>
            <a:r>
              <a:rPr lang="en-US" altLang="en-US" b="0" dirty="0" smtClean="0">
                <a:latin typeface="+mn-lt"/>
              </a:rPr>
              <a:t>SUD treatment </a:t>
            </a:r>
            <a:r>
              <a:rPr lang="en-US" altLang="en-US" b="0" dirty="0">
                <a:latin typeface="+mn-lt"/>
              </a:rPr>
              <a:t>works and brings about reductions not just in drug </a:t>
            </a:r>
            <a:r>
              <a:rPr lang="en-US" altLang="en-US" b="0" dirty="0" smtClean="0">
                <a:latin typeface="+mn-lt"/>
              </a:rPr>
              <a:t>use</a:t>
            </a:r>
            <a:r>
              <a:rPr lang="en-US" altLang="en-US" b="0" dirty="0">
                <a:latin typeface="+mn-lt"/>
              </a:rPr>
              <a:t>, but also in criminal recidivism.  </a:t>
            </a:r>
            <a:r>
              <a:rPr lang="en-US" altLang="en-US" dirty="0">
                <a:latin typeface="+mn-lt"/>
              </a:rPr>
              <a:t>A therapeutic community approach (CREST) was tested in prison and continued during participants’ transition back to the community.  Among those who completed treatment and aftercare programs, 35% remained drug free, and 69% were not arrested within three years of release from incarceration.   These reductions in turn yield significant cost savings and provide hope for families and communities devastated by addiction. </a:t>
            </a:r>
          </a:p>
          <a:p>
            <a:pPr eaLnBrk="1" hangingPunct="1"/>
            <a:endParaRPr lang="en-US" altLang="en-US" dirty="0" smtClean="0">
              <a:latin typeface="Helvetica" pitchFamily="34" charset="0"/>
            </a:endParaRPr>
          </a:p>
          <a:p>
            <a:pPr eaLnBrk="1" hangingPunct="1"/>
            <a:r>
              <a:rPr lang="en-US" altLang="en-US" b="1" dirty="0" smtClean="0">
                <a:latin typeface="Helvetica" pitchFamily="34" charset="0"/>
              </a:rPr>
              <a:t>REFERENCE</a:t>
            </a:r>
            <a:endParaRPr lang="en-US" altLang="en-US" b="0" dirty="0" smtClean="0">
              <a:latin typeface="Helvetic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smtClean="0">
                <a:latin typeface="Helvetica" pitchFamily="34" charset="0"/>
              </a:rPr>
              <a:t>Nielsen, A.I., </a:t>
            </a:r>
            <a:r>
              <a:rPr lang="en-US" altLang="en-US" b="0" dirty="0" err="1" smtClean="0">
                <a:latin typeface="Helvetica" pitchFamily="34" charset="0"/>
              </a:rPr>
              <a:t>Scarpitti</a:t>
            </a:r>
            <a:r>
              <a:rPr lang="en-US" altLang="en-US" b="0" dirty="0" smtClean="0">
                <a:latin typeface="Helvetica" pitchFamily="34" charset="0"/>
              </a:rPr>
              <a:t>, F.R., &amp; </a:t>
            </a:r>
            <a:r>
              <a:rPr lang="en-US" altLang="en-US" b="0" dirty="0" err="1" smtClean="0">
                <a:latin typeface="Helvetica" pitchFamily="34" charset="0"/>
              </a:rPr>
              <a:t>Inciardi</a:t>
            </a:r>
            <a:r>
              <a:rPr lang="en-US" altLang="en-US" b="0" dirty="0" smtClean="0">
                <a:latin typeface="Helvetica" pitchFamily="34" charset="0"/>
              </a:rPr>
              <a:t>, J.A. (1996).</a:t>
            </a:r>
            <a:r>
              <a:rPr lang="en-US" altLang="en-US" b="0" baseline="0" dirty="0" smtClean="0">
                <a:latin typeface="Helvetica" pitchFamily="34" charset="0"/>
              </a:rPr>
              <a:t> </a:t>
            </a:r>
            <a:r>
              <a:rPr lang="en-US" altLang="en-US" b="0" dirty="0" smtClean="0">
                <a:latin typeface="Helvetica" pitchFamily="34" charset="0"/>
              </a:rPr>
              <a:t>Integrating the therapeutic community and work release for drug-involved offenders. The CREST program. </a:t>
            </a:r>
            <a:r>
              <a:rPr lang="en-US" altLang="en-US" b="0" i="1" u="none" dirty="0" smtClean="0">
                <a:latin typeface="Helvetica" pitchFamily="34" charset="0"/>
              </a:rPr>
              <a:t>Journal</a:t>
            </a:r>
            <a:r>
              <a:rPr lang="en-US" altLang="en-US" b="0" i="1" u="none" baseline="0" dirty="0" smtClean="0">
                <a:latin typeface="Helvetica" pitchFamily="34" charset="0"/>
              </a:rPr>
              <a:t> of Substance Abuse Treatment, </a:t>
            </a:r>
            <a:r>
              <a:rPr lang="en-US" altLang="en-US" b="0" i="1" u="none" dirty="0" smtClean="0">
                <a:latin typeface="Helvetica" pitchFamily="34" charset="0"/>
              </a:rPr>
              <a:t>13</a:t>
            </a:r>
            <a:r>
              <a:rPr lang="en-US" altLang="en-US" b="0" dirty="0" smtClean="0">
                <a:latin typeface="Helvetica" pitchFamily="34" charset="0"/>
              </a:rPr>
              <a:t>(4), 349-358. PMID: 9076653.</a:t>
            </a:r>
            <a:endParaRPr lang="en-US" altLang="en-US" b="0" dirty="0">
              <a:latin typeface="Helvetica" pitchFamily="34" charset="0"/>
            </a:endParaRPr>
          </a:p>
        </p:txBody>
      </p:sp>
    </p:spTree>
    <p:extLst>
      <p:ext uri="{BB962C8B-B14F-4D97-AF65-F5344CB8AC3E}">
        <p14:creationId xmlns:p14="http://schemas.microsoft.com/office/powerpoint/2010/main" val="39869482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668" indent="-296027" eaLnBrk="0" hangingPunct="0">
              <a:defRPr sz="2500">
                <a:solidFill>
                  <a:schemeClr val="tx1"/>
                </a:solidFill>
                <a:latin typeface="Times New Roman" pitchFamily="18" charset="0"/>
              </a:defRPr>
            </a:lvl2pPr>
            <a:lvl3pPr marL="1184105" indent="-236822" eaLnBrk="0" hangingPunct="0">
              <a:defRPr sz="2500">
                <a:solidFill>
                  <a:schemeClr val="tx1"/>
                </a:solidFill>
                <a:latin typeface="Times New Roman" pitchFamily="18" charset="0"/>
              </a:defRPr>
            </a:lvl3pPr>
            <a:lvl4pPr marL="1657748" indent="-236822" eaLnBrk="0" hangingPunct="0">
              <a:defRPr sz="2500">
                <a:solidFill>
                  <a:schemeClr val="tx1"/>
                </a:solidFill>
                <a:latin typeface="Times New Roman" pitchFamily="18" charset="0"/>
              </a:defRPr>
            </a:lvl4pPr>
            <a:lvl5pPr marL="2131391" indent="-236822" eaLnBrk="0" hangingPunct="0">
              <a:defRPr sz="2500">
                <a:solidFill>
                  <a:schemeClr val="tx1"/>
                </a:solidFill>
                <a:latin typeface="Times New Roman" pitchFamily="18" charset="0"/>
              </a:defRPr>
            </a:lvl5pPr>
            <a:lvl6pPr marL="2605032" indent="-236822" eaLnBrk="0" fontAlgn="base" hangingPunct="0">
              <a:spcBef>
                <a:spcPct val="0"/>
              </a:spcBef>
              <a:spcAft>
                <a:spcPct val="0"/>
              </a:spcAft>
              <a:defRPr sz="2500">
                <a:solidFill>
                  <a:schemeClr val="tx1"/>
                </a:solidFill>
                <a:latin typeface="Times New Roman" pitchFamily="18" charset="0"/>
              </a:defRPr>
            </a:lvl6pPr>
            <a:lvl7pPr marL="3078675" indent="-236822" eaLnBrk="0" fontAlgn="base" hangingPunct="0">
              <a:spcBef>
                <a:spcPct val="0"/>
              </a:spcBef>
              <a:spcAft>
                <a:spcPct val="0"/>
              </a:spcAft>
              <a:defRPr sz="2500">
                <a:solidFill>
                  <a:schemeClr val="tx1"/>
                </a:solidFill>
                <a:latin typeface="Times New Roman" pitchFamily="18" charset="0"/>
              </a:defRPr>
            </a:lvl7pPr>
            <a:lvl8pPr marL="3552317" indent="-236822" eaLnBrk="0" fontAlgn="base" hangingPunct="0">
              <a:spcBef>
                <a:spcPct val="0"/>
              </a:spcBef>
              <a:spcAft>
                <a:spcPct val="0"/>
              </a:spcAft>
              <a:defRPr sz="2500">
                <a:solidFill>
                  <a:schemeClr val="tx1"/>
                </a:solidFill>
                <a:latin typeface="Times New Roman" pitchFamily="18" charset="0"/>
              </a:defRPr>
            </a:lvl8pPr>
            <a:lvl9pPr marL="4025959" indent="-236822" eaLnBrk="0" fontAlgn="base" hangingPunct="0">
              <a:spcBef>
                <a:spcPct val="0"/>
              </a:spcBef>
              <a:spcAft>
                <a:spcPct val="0"/>
              </a:spcAft>
              <a:defRPr sz="2500">
                <a:solidFill>
                  <a:schemeClr val="tx1"/>
                </a:solidFill>
                <a:latin typeface="Times New Roman" pitchFamily="18" charset="0"/>
              </a:defRPr>
            </a:lvl9pPr>
          </a:lstStyle>
          <a:p>
            <a:pPr eaLnBrk="1" hangingPunct="1">
              <a:defRPr/>
            </a:pPr>
            <a:fld id="{F544FE74-2B8C-4878-847F-E0B0711B5AB9}" type="slidenum">
              <a:rPr lang="en-US" sz="1200">
                <a:solidFill>
                  <a:prstClr val="black"/>
                </a:solidFill>
              </a:rPr>
              <a:pPr eaLnBrk="1" hangingPunct="1">
                <a:defRPr/>
              </a:pPr>
              <a:t>82</a:t>
            </a:fld>
            <a:endParaRPr lang="en-US" sz="1200">
              <a:solidFill>
                <a:prstClr val="black"/>
              </a:solidFill>
            </a:endParaRPr>
          </a:p>
        </p:txBody>
      </p:sp>
      <p:sp>
        <p:nvSpPr>
          <p:cNvPr id="133123" name="Rectangle 2"/>
          <p:cNvSpPr>
            <a:spLocks noGrp="1" noRot="1" noChangeAspect="1" noChangeArrowheads="1" noTextEdit="1"/>
          </p:cNvSpPr>
          <p:nvPr>
            <p:ph type="sldImg"/>
          </p:nvPr>
        </p:nvSpPr>
        <p:spPr>
          <a:xfrm>
            <a:off x="1257300" y="720725"/>
            <a:ext cx="4800600" cy="3600450"/>
          </a:xfrm>
          <a:ln/>
        </p:spPr>
      </p:sp>
      <p:sp>
        <p:nvSpPr>
          <p:cNvPr id="133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a:t>
            </a:r>
          </a:p>
          <a:p>
            <a:pPr marL="181240" indent="-181240">
              <a:buFont typeface="Arial" panose="020B0604020202020204" pitchFamily="34" charset="0"/>
              <a:buChar char="•"/>
            </a:pPr>
            <a:endParaRPr lang="en-US" altLang="en-US" b="0" dirty="0"/>
          </a:p>
        </p:txBody>
      </p:sp>
    </p:spTree>
    <p:extLst>
      <p:ext uri="{BB962C8B-B14F-4D97-AF65-F5344CB8AC3E}">
        <p14:creationId xmlns:p14="http://schemas.microsoft.com/office/powerpoint/2010/main" val="19886776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668" indent="-296027" eaLnBrk="0" hangingPunct="0">
              <a:defRPr sz="2500">
                <a:solidFill>
                  <a:schemeClr val="tx1"/>
                </a:solidFill>
                <a:latin typeface="Times New Roman" pitchFamily="18" charset="0"/>
              </a:defRPr>
            </a:lvl2pPr>
            <a:lvl3pPr marL="1184105" indent="-236822" eaLnBrk="0" hangingPunct="0">
              <a:defRPr sz="2500">
                <a:solidFill>
                  <a:schemeClr val="tx1"/>
                </a:solidFill>
                <a:latin typeface="Times New Roman" pitchFamily="18" charset="0"/>
              </a:defRPr>
            </a:lvl3pPr>
            <a:lvl4pPr marL="1657748" indent="-236822" eaLnBrk="0" hangingPunct="0">
              <a:defRPr sz="2500">
                <a:solidFill>
                  <a:schemeClr val="tx1"/>
                </a:solidFill>
                <a:latin typeface="Times New Roman" pitchFamily="18" charset="0"/>
              </a:defRPr>
            </a:lvl4pPr>
            <a:lvl5pPr marL="2131391" indent="-236822" eaLnBrk="0" hangingPunct="0">
              <a:defRPr sz="2500">
                <a:solidFill>
                  <a:schemeClr val="tx1"/>
                </a:solidFill>
                <a:latin typeface="Times New Roman" pitchFamily="18" charset="0"/>
              </a:defRPr>
            </a:lvl5pPr>
            <a:lvl6pPr marL="2605032" indent="-236822" eaLnBrk="0" fontAlgn="base" hangingPunct="0">
              <a:spcBef>
                <a:spcPct val="0"/>
              </a:spcBef>
              <a:spcAft>
                <a:spcPct val="0"/>
              </a:spcAft>
              <a:defRPr sz="2500">
                <a:solidFill>
                  <a:schemeClr val="tx1"/>
                </a:solidFill>
                <a:latin typeface="Times New Roman" pitchFamily="18" charset="0"/>
              </a:defRPr>
            </a:lvl6pPr>
            <a:lvl7pPr marL="3078675" indent="-236822" eaLnBrk="0" fontAlgn="base" hangingPunct="0">
              <a:spcBef>
                <a:spcPct val="0"/>
              </a:spcBef>
              <a:spcAft>
                <a:spcPct val="0"/>
              </a:spcAft>
              <a:defRPr sz="2500">
                <a:solidFill>
                  <a:schemeClr val="tx1"/>
                </a:solidFill>
                <a:latin typeface="Times New Roman" pitchFamily="18" charset="0"/>
              </a:defRPr>
            </a:lvl7pPr>
            <a:lvl8pPr marL="3552317" indent="-236822" eaLnBrk="0" fontAlgn="base" hangingPunct="0">
              <a:spcBef>
                <a:spcPct val="0"/>
              </a:spcBef>
              <a:spcAft>
                <a:spcPct val="0"/>
              </a:spcAft>
              <a:defRPr sz="2500">
                <a:solidFill>
                  <a:schemeClr val="tx1"/>
                </a:solidFill>
                <a:latin typeface="Times New Roman" pitchFamily="18" charset="0"/>
              </a:defRPr>
            </a:lvl8pPr>
            <a:lvl9pPr marL="4025959" indent="-236822" eaLnBrk="0" fontAlgn="base" hangingPunct="0">
              <a:spcBef>
                <a:spcPct val="0"/>
              </a:spcBef>
              <a:spcAft>
                <a:spcPct val="0"/>
              </a:spcAft>
              <a:defRPr sz="2500">
                <a:solidFill>
                  <a:schemeClr val="tx1"/>
                </a:solidFill>
                <a:latin typeface="Times New Roman" pitchFamily="18" charset="0"/>
              </a:defRPr>
            </a:lvl9pPr>
          </a:lstStyle>
          <a:p>
            <a:pPr eaLnBrk="1" hangingPunct="1">
              <a:defRPr/>
            </a:pPr>
            <a:fld id="{6189E6FE-4305-45A0-A8DA-EA5D03024089}" type="slidenum">
              <a:rPr lang="en-US" sz="1200">
                <a:solidFill>
                  <a:prstClr val="black"/>
                </a:solidFill>
              </a:rPr>
              <a:pPr eaLnBrk="1" hangingPunct="1">
                <a:defRPr/>
              </a:pPr>
              <a:t>83</a:t>
            </a:fld>
            <a:endParaRPr lang="en-US" sz="1200">
              <a:solidFill>
                <a:prstClr val="black"/>
              </a:solidFill>
            </a:endParaRPr>
          </a:p>
        </p:txBody>
      </p:sp>
      <p:sp>
        <p:nvSpPr>
          <p:cNvPr id="135171" name="Rectangle 2"/>
          <p:cNvSpPr>
            <a:spLocks noGrp="1" noRot="1" noChangeAspect="1" noChangeArrowheads="1" noTextEdit="1"/>
          </p:cNvSpPr>
          <p:nvPr>
            <p:ph type="sldImg"/>
          </p:nvPr>
        </p:nvSpPr>
        <p:spPr>
          <a:xfrm>
            <a:off x="1257300" y="720725"/>
            <a:ext cx="4800600" cy="3600450"/>
          </a:xfrm>
          <a:ln/>
        </p:spPr>
      </p:sp>
      <p:sp>
        <p:nvSpPr>
          <p:cNvPr id="1351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i="1" dirty="0" smtClean="0"/>
              <a:t>Yellow words are most</a:t>
            </a:r>
            <a:r>
              <a:rPr lang="en-US" altLang="en-US" sz="1200" b="0" i="1" baseline="0" dirty="0" smtClean="0"/>
              <a:t> important points in this slide</a:t>
            </a:r>
            <a:endParaRPr lang="en-US" altLang="en-US" sz="1200" b="0" i="1" dirty="0" smtClean="0"/>
          </a:p>
          <a:p>
            <a:pPr marL="181240" indent="-181240">
              <a:buFont typeface="Arial" panose="020B0604020202020204" pitchFamily="34" charset="0"/>
              <a:buChar char="•"/>
            </a:pPr>
            <a:endParaRPr lang="en-US" altLang="en-US" b="0" dirty="0"/>
          </a:p>
        </p:txBody>
      </p:sp>
    </p:spTree>
    <p:extLst>
      <p:ext uri="{BB962C8B-B14F-4D97-AF65-F5344CB8AC3E}">
        <p14:creationId xmlns:p14="http://schemas.microsoft.com/office/powerpoint/2010/main" val="41101386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69668" indent="-296027" eaLnBrk="0" hangingPunct="0">
              <a:defRPr sz="2500">
                <a:solidFill>
                  <a:schemeClr val="tx1"/>
                </a:solidFill>
                <a:latin typeface="Times New Roman" pitchFamily="18" charset="0"/>
              </a:defRPr>
            </a:lvl2pPr>
            <a:lvl3pPr marL="1184105" indent="-236822" eaLnBrk="0" hangingPunct="0">
              <a:defRPr sz="2500">
                <a:solidFill>
                  <a:schemeClr val="tx1"/>
                </a:solidFill>
                <a:latin typeface="Times New Roman" pitchFamily="18" charset="0"/>
              </a:defRPr>
            </a:lvl3pPr>
            <a:lvl4pPr marL="1657748" indent="-236822" eaLnBrk="0" hangingPunct="0">
              <a:defRPr sz="2500">
                <a:solidFill>
                  <a:schemeClr val="tx1"/>
                </a:solidFill>
                <a:latin typeface="Times New Roman" pitchFamily="18" charset="0"/>
              </a:defRPr>
            </a:lvl4pPr>
            <a:lvl5pPr marL="2131391" indent="-236822" eaLnBrk="0" hangingPunct="0">
              <a:defRPr sz="2500">
                <a:solidFill>
                  <a:schemeClr val="tx1"/>
                </a:solidFill>
                <a:latin typeface="Times New Roman" pitchFamily="18" charset="0"/>
              </a:defRPr>
            </a:lvl5pPr>
            <a:lvl6pPr marL="2605032" indent="-236822" eaLnBrk="0" fontAlgn="base" hangingPunct="0">
              <a:spcBef>
                <a:spcPct val="0"/>
              </a:spcBef>
              <a:spcAft>
                <a:spcPct val="0"/>
              </a:spcAft>
              <a:defRPr sz="2500">
                <a:solidFill>
                  <a:schemeClr val="tx1"/>
                </a:solidFill>
                <a:latin typeface="Times New Roman" pitchFamily="18" charset="0"/>
              </a:defRPr>
            </a:lvl6pPr>
            <a:lvl7pPr marL="3078675" indent="-236822" eaLnBrk="0" fontAlgn="base" hangingPunct="0">
              <a:spcBef>
                <a:spcPct val="0"/>
              </a:spcBef>
              <a:spcAft>
                <a:spcPct val="0"/>
              </a:spcAft>
              <a:defRPr sz="2500">
                <a:solidFill>
                  <a:schemeClr val="tx1"/>
                </a:solidFill>
                <a:latin typeface="Times New Roman" pitchFamily="18" charset="0"/>
              </a:defRPr>
            </a:lvl7pPr>
            <a:lvl8pPr marL="3552317" indent="-236822" eaLnBrk="0" fontAlgn="base" hangingPunct="0">
              <a:spcBef>
                <a:spcPct val="0"/>
              </a:spcBef>
              <a:spcAft>
                <a:spcPct val="0"/>
              </a:spcAft>
              <a:defRPr sz="2500">
                <a:solidFill>
                  <a:schemeClr val="tx1"/>
                </a:solidFill>
                <a:latin typeface="Times New Roman" pitchFamily="18" charset="0"/>
              </a:defRPr>
            </a:lvl8pPr>
            <a:lvl9pPr marL="4025959" indent="-236822" eaLnBrk="0" fontAlgn="base" hangingPunct="0">
              <a:spcBef>
                <a:spcPct val="0"/>
              </a:spcBef>
              <a:spcAft>
                <a:spcPct val="0"/>
              </a:spcAft>
              <a:defRPr sz="2500">
                <a:solidFill>
                  <a:schemeClr val="tx1"/>
                </a:solidFill>
                <a:latin typeface="Times New Roman" pitchFamily="18" charset="0"/>
              </a:defRPr>
            </a:lvl9pPr>
          </a:lstStyle>
          <a:p>
            <a:pPr eaLnBrk="1" hangingPunct="1">
              <a:defRPr/>
            </a:pPr>
            <a:fld id="{743DA25F-B396-496E-B33C-B5898E156DAF}" type="slidenum">
              <a:rPr lang="en-US" sz="1200">
                <a:solidFill>
                  <a:prstClr val="black"/>
                </a:solidFill>
              </a:rPr>
              <a:pPr eaLnBrk="1" hangingPunct="1">
                <a:defRPr/>
              </a:pPr>
              <a:t>84</a:t>
            </a:fld>
            <a:endParaRPr lang="en-US" sz="1200">
              <a:solidFill>
                <a:prstClr val="black"/>
              </a:solidFill>
            </a:endParaRPr>
          </a:p>
        </p:txBody>
      </p:sp>
      <p:sp>
        <p:nvSpPr>
          <p:cNvPr id="136195" name="Rectangle 2"/>
          <p:cNvSpPr>
            <a:spLocks noGrp="1" noRot="1" noChangeAspect="1" noChangeArrowheads="1" noTextEdit="1"/>
          </p:cNvSpPr>
          <p:nvPr>
            <p:ph type="sldImg"/>
          </p:nvPr>
        </p:nvSpPr>
        <p:spPr>
          <a:xfrm>
            <a:off x="1257300" y="720725"/>
            <a:ext cx="4800600" cy="3600450"/>
          </a:xfrm>
          <a:ln/>
        </p:spPr>
      </p:sp>
      <p:sp>
        <p:nvSpPr>
          <p:cNvPr id="136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1" dirty="0" smtClean="0"/>
              <a:t>[SUMMARIZE/READ CONTENT]  </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i="1" dirty="0" smtClean="0"/>
              <a:t>Yellow words are most</a:t>
            </a:r>
            <a:r>
              <a:rPr lang="en-US" altLang="en-US" sz="1200" b="0" i="1" baseline="0" dirty="0" smtClean="0"/>
              <a:t> important points in this slide</a:t>
            </a:r>
            <a:endParaRPr lang="en-US" altLang="en-US" sz="1200" b="0" i="1" dirty="0" smtClean="0"/>
          </a:p>
          <a:p>
            <a:pPr marL="181240" indent="-181240">
              <a:buFont typeface="Arial" panose="020B0604020202020204" pitchFamily="34" charset="0"/>
              <a:buChar char="•"/>
            </a:pPr>
            <a:endParaRPr lang="en-US" altLang="en-US" b="0" dirty="0"/>
          </a:p>
        </p:txBody>
      </p:sp>
    </p:spTree>
    <p:extLst>
      <p:ext uri="{BB962C8B-B14F-4D97-AF65-F5344CB8AC3E}">
        <p14:creationId xmlns:p14="http://schemas.microsoft.com/office/powerpoint/2010/main" val="39609832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r>
              <a:rPr lang="en-US" b="1" baseline="0" dirty="0" smtClean="0"/>
              <a:t> </a:t>
            </a:r>
          </a:p>
          <a:p>
            <a:pPr marL="181240" indent="-181240">
              <a:buFont typeface="Arial" panose="020B0604020202020204" pitchFamily="34" charset="0"/>
              <a:buChar char="•"/>
            </a:pPr>
            <a:r>
              <a:rPr lang="en-US" i="1" baseline="0" dirty="0" smtClean="0"/>
              <a:t>Yellow bullet is the current agenda item</a:t>
            </a:r>
          </a:p>
          <a:p>
            <a:pPr marL="181240" indent="-181240">
              <a:buFont typeface="Arial" panose="020B0604020202020204" pitchFamily="34" charset="0"/>
              <a:buChar char="•"/>
            </a:pPr>
            <a:r>
              <a:rPr lang="en-US" baseline="0" dirty="0" smtClean="0"/>
              <a:t>Check-in with participants to see if they have any questions. </a:t>
            </a:r>
            <a:endParaRPr lang="en-US" b="1" baseline="0" dirty="0" smtClean="0"/>
          </a:p>
          <a:p>
            <a:endParaRPr lang="en-US" baseline="0" dirty="0" smtClean="0"/>
          </a:p>
        </p:txBody>
      </p:sp>
      <p:sp>
        <p:nvSpPr>
          <p:cNvPr id="4" name="Slide Number Placeholder 3"/>
          <p:cNvSpPr>
            <a:spLocks noGrp="1"/>
          </p:cNvSpPr>
          <p:nvPr>
            <p:ph type="sldNum" sz="quarter" idx="10"/>
          </p:nvPr>
        </p:nvSpPr>
        <p:spPr/>
        <p:txBody>
          <a:bodyPr/>
          <a:lstStyle/>
          <a:p>
            <a:fld id="{54ADE49C-AECB-4B8E-AB86-9FE486226B9C}" type="slidenum">
              <a:rPr lang="en-US" smtClean="0"/>
              <a:t>85</a:t>
            </a:fld>
            <a:endParaRPr lang="en-US"/>
          </a:p>
        </p:txBody>
      </p:sp>
    </p:spTree>
    <p:extLst>
      <p:ext uri="{BB962C8B-B14F-4D97-AF65-F5344CB8AC3E}">
        <p14:creationId xmlns:p14="http://schemas.microsoft.com/office/powerpoint/2010/main" val="35987189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0189CA-6F2E-41F4-9AD5-5CED765173DF}" type="slidenum">
              <a:rPr lang="en-US">
                <a:solidFill>
                  <a:prstClr val="black"/>
                </a:solidFill>
              </a:rPr>
              <a:pPr/>
              <a:t>86</a:t>
            </a:fld>
            <a:endParaRPr lang="en-US" dirty="0">
              <a:solidFill>
                <a:prstClr val="black"/>
              </a:solidFill>
            </a:endParaRPr>
          </a:p>
        </p:txBody>
      </p:sp>
      <p:sp>
        <p:nvSpPr>
          <p:cNvPr id="719874" name="Rectangle 2"/>
          <p:cNvSpPr>
            <a:spLocks noGrp="1" noRot="1" noChangeAspect="1" noChangeArrowheads="1" noTextEdit="1"/>
          </p:cNvSpPr>
          <p:nvPr>
            <p:ph type="sldImg"/>
          </p:nvPr>
        </p:nvSpPr>
        <p:spPr>
          <a:xfrm>
            <a:off x="1257300" y="720725"/>
            <a:ext cx="4800600" cy="3600450"/>
          </a:xfrm>
          <a:ln/>
        </p:spPr>
      </p:sp>
      <p:sp>
        <p:nvSpPr>
          <p:cNvPr id="719875" name="Rectangle 3"/>
          <p:cNvSpPr>
            <a:spLocks noGrp="1" noChangeArrowheads="1"/>
          </p:cNvSpPr>
          <p:nvPr>
            <p:ph type="body" idx="1"/>
          </p:nvPr>
        </p:nvSpPr>
        <p:spPr/>
        <p:txBody>
          <a:bodyPr/>
          <a:lstStyle/>
          <a:p>
            <a:pPr marL="239345" indent="-239345"/>
            <a:r>
              <a:rPr lang="en-AU" sz="1200" b="1" dirty="0"/>
              <a:t>INSTRUCTIONS</a:t>
            </a:r>
          </a:p>
          <a:p>
            <a:pPr marL="239345" indent="-239345">
              <a:buFontTx/>
              <a:buAutoNum type="arabicPeriod"/>
            </a:pPr>
            <a:r>
              <a:rPr lang="en-AU" sz="1200" dirty="0"/>
              <a:t>Explain that drug classifications provide a useful reference tool for approximating relative drug effects, possible harms, and potential withdrawal features. </a:t>
            </a:r>
          </a:p>
          <a:p>
            <a:pPr marL="239345" indent="-239345">
              <a:buFontTx/>
              <a:buAutoNum type="arabicPeriod"/>
            </a:pPr>
            <a:r>
              <a:rPr lang="en-AU" sz="1200" dirty="0"/>
              <a:t>Explain that there are limitations to classifications and that classifications are intended as a general guide only, as variations in effects and intensity may occur for drugs within the same class, e.g., although ecstasy produces similar effects to amphetamines, it is not as intense and may have additional hallucinogenic effects for some people</a:t>
            </a:r>
            <a:r>
              <a:rPr lang="en-US" sz="1200" dirty="0"/>
              <a:t>.</a:t>
            </a:r>
          </a:p>
          <a:p>
            <a:pPr marL="239345" indent="-239345">
              <a:buFontTx/>
              <a:buAutoNum type="arabicPeriod"/>
            </a:pPr>
            <a:r>
              <a:rPr lang="en-US" sz="1200" dirty="0"/>
              <a:t>Explain that f</a:t>
            </a:r>
            <a:r>
              <a:rPr lang="en-AU" sz="1200" dirty="0"/>
              <a:t>or the purposes of this training, cannabis has been placed in the central nervous system (CNS) depressants category </a:t>
            </a:r>
            <a:r>
              <a:rPr lang="en-US" sz="1200" dirty="0"/>
              <a:t>because of</a:t>
            </a:r>
            <a:r>
              <a:rPr lang="en-AU" sz="1200" dirty="0"/>
              <a:t> its primary effects as a CNS depressant, and in the hallucinogens category because at high doses, cannabis may produce hallucinogenic effects. Opioids have been classified as CNS depressants as a result of their primary effect on the CNS.</a:t>
            </a:r>
          </a:p>
          <a:p>
            <a:pPr marL="239345" indent="-239345"/>
            <a:endParaRPr lang="en-AU" sz="1200" dirty="0"/>
          </a:p>
          <a:p>
            <a:pPr marL="239345" indent="-239345"/>
            <a:r>
              <a:rPr lang="en-AU" sz="1200" b="1" dirty="0"/>
              <a:t>GENERAL NOTES FOR TRAINERS</a:t>
            </a:r>
          </a:p>
          <a:p>
            <a:pPr marL="239345" indent="-239345"/>
            <a:r>
              <a:rPr lang="en-AU" sz="1200" dirty="0"/>
              <a:t>Abbreviations i</a:t>
            </a:r>
            <a:r>
              <a:rPr lang="en-US" sz="1200" dirty="0"/>
              <a:t>n</a:t>
            </a:r>
            <a:r>
              <a:rPr lang="en-AU" sz="1200" dirty="0"/>
              <a:t> slide</a:t>
            </a:r>
          </a:p>
          <a:p>
            <a:pPr marL="239345" indent="-239345">
              <a:buFont typeface="Arial" panose="020B0604020202020204" pitchFamily="34" charset="0"/>
              <a:buChar char="•"/>
            </a:pPr>
            <a:r>
              <a:rPr lang="en-AU" sz="1200" dirty="0"/>
              <a:t>DMT: N,N-dimethyltryptamine</a:t>
            </a:r>
          </a:p>
          <a:p>
            <a:pPr marL="239345" indent="-239345">
              <a:buFont typeface="Arial" panose="020B0604020202020204" pitchFamily="34" charset="0"/>
              <a:buChar char="•"/>
            </a:pPr>
            <a:r>
              <a:rPr lang="en-AU" sz="1200" dirty="0"/>
              <a:t>PCP: </a:t>
            </a:r>
            <a:r>
              <a:rPr lang="en-GB" sz="1200" dirty="0"/>
              <a:t>phencyclidine </a:t>
            </a:r>
            <a:endParaRPr lang="en-US" sz="1200" dirty="0"/>
          </a:p>
          <a:p>
            <a:pPr marL="239345" indent="-239345">
              <a:buFont typeface="Arial" panose="020B0604020202020204" pitchFamily="34" charset="0"/>
              <a:buChar char="•"/>
            </a:pPr>
            <a:r>
              <a:rPr lang="en-US" sz="1200" dirty="0"/>
              <a:t>MDMA: </a:t>
            </a:r>
            <a:r>
              <a:rPr lang="en-GB" sz="1200" dirty="0"/>
              <a:t>3,4 methylenedioxymethamphetamine  </a:t>
            </a:r>
            <a:endParaRPr lang="en-AU" sz="1200" dirty="0"/>
          </a:p>
          <a:p>
            <a:pPr marL="239345" indent="-239345"/>
            <a:endParaRPr lang="en-AU" sz="1200" dirty="0"/>
          </a:p>
          <a:p>
            <a:pPr marL="239345" indent="-239345"/>
            <a:r>
              <a:rPr lang="en-AU" sz="1200" b="1" dirty="0"/>
              <a:t>REFERENCE</a:t>
            </a:r>
          </a:p>
          <a:p>
            <a:pPr indent="-239345"/>
            <a:r>
              <a:rPr lang="en-US" sz="1200" dirty="0"/>
              <a:t>Victoria Police, </a:t>
            </a:r>
            <a:r>
              <a:rPr lang="en-US" sz="1200" dirty="0" smtClean="0"/>
              <a:t>(2002) </a:t>
            </a:r>
            <a:r>
              <a:rPr lang="en-US" sz="1200" i="1" dirty="0"/>
              <a:t>Custodial Drug Guide: Medical Management of People in Custody with Alcohol and Drug Problems,</a:t>
            </a:r>
            <a:r>
              <a:rPr lang="en-US" sz="1200" dirty="0"/>
              <a:t> Custodial Medicine Unit, Victoria Police, Mornington, Victoria, and </a:t>
            </a:r>
            <a:r>
              <a:rPr lang="en-GB" sz="1200" dirty="0"/>
              <a:t>NCETA, </a:t>
            </a:r>
            <a:r>
              <a:rPr lang="en-GB" sz="1200" dirty="0" smtClean="0"/>
              <a:t>(2004).</a:t>
            </a:r>
            <a:endParaRPr lang="en-GB" sz="1200" dirty="0"/>
          </a:p>
        </p:txBody>
      </p:sp>
    </p:spTree>
    <p:extLst>
      <p:ext uri="{BB962C8B-B14F-4D97-AF65-F5344CB8AC3E}">
        <p14:creationId xmlns:p14="http://schemas.microsoft.com/office/powerpoint/2010/main" val="4465617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528347-29DE-4FF4-A376-3864A157554C}" type="slidenum">
              <a:rPr lang="en-US">
                <a:solidFill>
                  <a:prstClr val="black"/>
                </a:solidFill>
              </a:rPr>
              <a:pPr/>
              <a:t>87</a:t>
            </a:fld>
            <a:endParaRPr lang="en-US" dirty="0">
              <a:solidFill>
                <a:prstClr val="black"/>
              </a:solidFill>
            </a:endParaRPr>
          </a:p>
        </p:txBody>
      </p:sp>
      <p:sp>
        <p:nvSpPr>
          <p:cNvPr id="417794" name="Rectangle 2"/>
          <p:cNvSpPr>
            <a:spLocks noGrp="1" noRot="1" noChangeAspect="1" noChangeArrowheads="1" noTextEdit="1"/>
          </p:cNvSpPr>
          <p:nvPr>
            <p:ph type="sldImg"/>
          </p:nvPr>
        </p:nvSpPr>
        <p:spPr>
          <a:xfrm>
            <a:off x="1257300" y="720725"/>
            <a:ext cx="4800600" cy="3600450"/>
          </a:xfrm>
          <a:ln/>
        </p:spPr>
      </p:sp>
      <p:sp>
        <p:nvSpPr>
          <p:cNvPr id="417795" name="Rectangle 3"/>
          <p:cNvSpPr>
            <a:spLocks noGrp="1" noChangeArrowheads="1"/>
          </p:cNvSpPr>
          <p:nvPr>
            <p:ph type="body" idx="1"/>
          </p:nvPr>
        </p:nvSpPr>
        <p:spPr/>
        <p:txBody>
          <a:bodyPr/>
          <a:lstStyle/>
          <a:p>
            <a:r>
              <a:rPr lang="en-US" altLang="en-US" b="1" dirty="0" smtClean="0"/>
              <a:t>TRAINER NOTES</a:t>
            </a:r>
          </a:p>
          <a:p>
            <a:pPr marL="239345" indent="-239345">
              <a:buFont typeface="Arial" panose="020B0604020202020204" pitchFamily="34" charset="0"/>
              <a:buChar char="•"/>
            </a:pPr>
            <a:r>
              <a:rPr lang="en-GB" dirty="0" smtClean="0"/>
              <a:t>Now we’re going to talk about alcohol.</a:t>
            </a:r>
          </a:p>
          <a:p>
            <a:pPr marL="0" indent="0">
              <a:buFont typeface="Arial" panose="020B0604020202020204" pitchFamily="34" charset="0"/>
              <a:buNone/>
            </a:pPr>
            <a:endParaRPr lang="en-GB" dirty="0" smtClean="0"/>
          </a:p>
          <a:p>
            <a:pPr marL="0" indent="0">
              <a:buFont typeface="Arial" panose="020B0604020202020204" pitchFamily="34" charset="0"/>
              <a:buNone/>
            </a:pPr>
            <a:r>
              <a:rPr lang="en-GB" b="1" dirty="0" smtClean="0"/>
              <a:t>IMAGE CREDIT</a:t>
            </a:r>
          </a:p>
          <a:p>
            <a:pPr marL="0" indent="0">
              <a:buFont typeface="Arial" panose="020B0604020202020204" pitchFamily="34" charset="0"/>
              <a:buNone/>
            </a:pPr>
            <a:r>
              <a:rPr lang="en-GB" dirty="0" smtClean="0"/>
              <a:t>Purchased image.</a:t>
            </a:r>
            <a:endParaRPr lang="en-GB" dirty="0"/>
          </a:p>
        </p:txBody>
      </p:sp>
    </p:spTree>
    <p:extLst>
      <p:ext uri="{BB962C8B-B14F-4D97-AF65-F5344CB8AC3E}">
        <p14:creationId xmlns:p14="http://schemas.microsoft.com/office/powerpoint/2010/main" val="23519327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96CCB-0B2A-42C1-9C6A-04FE680AFBBC}" type="slidenum">
              <a:rPr lang="en-US">
                <a:solidFill>
                  <a:prstClr val="black"/>
                </a:solidFill>
              </a:rPr>
              <a:pPr/>
              <a:t>88</a:t>
            </a:fld>
            <a:endParaRPr lang="en-US" dirty="0">
              <a:solidFill>
                <a:prstClr val="black"/>
              </a:solidFill>
            </a:endParaRPr>
          </a:p>
        </p:txBody>
      </p:sp>
      <p:sp>
        <p:nvSpPr>
          <p:cNvPr id="411650" name="Rectangle 2"/>
          <p:cNvSpPr>
            <a:spLocks noGrp="1" noRot="1" noChangeAspect="1" noChangeArrowheads="1" noTextEdit="1"/>
          </p:cNvSpPr>
          <p:nvPr>
            <p:ph type="sldImg"/>
          </p:nvPr>
        </p:nvSpPr>
        <p:spPr>
          <a:xfrm>
            <a:off x="1211263" y="709613"/>
            <a:ext cx="4835525" cy="3625850"/>
          </a:xfrm>
          <a:ln/>
        </p:spPr>
      </p:sp>
      <p:sp>
        <p:nvSpPr>
          <p:cNvPr id="411651"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endParaRPr lang="en-GB" b="1" dirty="0"/>
          </a:p>
          <a:p>
            <a:pPr marL="239345" indent="-239345">
              <a:buFont typeface="Arial" panose="020B0604020202020204" pitchFamily="34" charset="0"/>
              <a:buChar char="•"/>
            </a:pPr>
            <a:r>
              <a:rPr lang="en-GB" b="1" dirty="0" smtClean="0"/>
              <a:t>[READ</a:t>
            </a:r>
            <a:r>
              <a:rPr lang="en-GB" b="1" baseline="0" dirty="0" smtClean="0"/>
              <a:t> THE BULLETED LIST ON SLIDE]</a:t>
            </a:r>
          </a:p>
          <a:p>
            <a:pPr marL="239345" indent="-239345">
              <a:buFont typeface="Arial" panose="020B0604020202020204" pitchFamily="34" charset="0"/>
              <a:buChar char="•"/>
            </a:pPr>
            <a:r>
              <a:rPr lang="en-GB" b="1" baseline="0" dirty="0" smtClean="0"/>
              <a:t>[ASK PARTICIPANTS] </a:t>
            </a:r>
            <a:r>
              <a:rPr lang="en-GB" b="0" baseline="0" dirty="0" smtClean="0"/>
              <a:t>What are some </a:t>
            </a:r>
            <a:r>
              <a:rPr lang="en-GB" b="0" dirty="0" smtClean="0"/>
              <a:t>examples </a:t>
            </a:r>
            <a:r>
              <a:rPr lang="en-GB" dirty="0"/>
              <a:t>of the acute effects of </a:t>
            </a:r>
            <a:r>
              <a:rPr lang="en-GB" dirty="0" smtClean="0"/>
              <a:t>alcohol?</a:t>
            </a:r>
            <a:endParaRPr lang="en-GB" dirty="0"/>
          </a:p>
          <a:p>
            <a:pPr marL="239345" indent="-239345"/>
            <a:endParaRPr lang="en-GB" dirty="0"/>
          </a:p>
        </p:txBody>
      </p:sp>
    </p:spTree>
    <p:extLst>
      <p:ext uri="{BB962C8B-B14F-4D97-AF65-F5344CB8AC3E}">
        <p14:creationId xmlns:p14="http://schemas.microsoft.com/office/powerpoint/2010/main" val="42820553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A791B-93CB-468A-AADE-96FA6461862D}" type="slidenum">
              <a:rPr lang="en-US">
                <a:solidFill>
                  <a:prstClr val="black"/>
                </a:solidFill>
              </a:rPr>
              <a:pPr/>
              <a:t>89</a:t>
            </a:fld>
            <a:endParaRPr lang="en-US" dirty="0">
              <a:solidFill>
                <a:prstClr val="black"/>
              </a:solidFill>
            </a:endParaRPr>
          </a:p>
        </p:txBody>
      </p:sp>
      <p:sp>
        <p:nvSpPr>
          <p:cNvPr id="413698" name="Rectangle 2"/>
          <p:cNvSpPr>
            <a:spLocks noGrp="1" noRot="1" noChangeAspect="1" noChangeArrowheads="1" noTextEdit="1"/>
          </p:cNvSpPr>
          <p:nvPr>
            <p:ph type="sldImg"/>
          </p:nvPr>
        </p:nvSpPr>
        <p:spPr>
          <a:xfrm>
            <a:off x="1211263" y="709613"/>
            <a:ext cx="4835525" cy="3625850"/>
          </a:xfrm>
          <a:ln/>
        </p:spPr>
      </p:sp>
      <p:sp>
        <p:nvSpPr>
          <p:cNvPr id="413699" name="Rectangle 3"/>
          <p:cNvSpPr>
            <a:spLocks noGrp="1" noChangeArrowheads="1"/>
          </p:cNvSpPr>
          <p:nvPr>
            <p:ph type="body" idx="1"/>
          </p:nvPr>
        </p:nvSpPr>
        <p:spPr>
          <a:xfrm>
            <a:off x="959128" y="4572703"/>
            <a:ext cx="5345595" cy="4333328"/>
          </a:xfrm>
          <a:noFill/>
          <a:ln/>
        </p:spPr>
        <p:txBody>
          <a:bodyPr/>
          <a:lstStyle/>
          <a:p>
            <a:pPr marL="239345" indent="-239345"/>
            <a:r>
              <a:rPr lang="en-GB" b="1" dirty="0" smtClean="0"/>
              <a:t>INSTRUCTIONS</a:t>
            </a:r>
          </a:p>
          <a:p>
            <a:pPr marL="239345" indent="-239345">
              <a:buFont typeface="Arial" panose="020B0604020202020204" pitchFamily="34" charset="0"/>
              <a:buChar char="•"/>
            </a:pPr>
            <a:r>
              <a:rPr lang="en-GB" b="1" dirty="0" smtClean="0"/>
              <a:t>[READ</a:t>
            </a:r>
            <a:r>
              <a:rPr lang="en-GB" b="1" baseline="0" dirty="0" smtClean="0"/>
              <a:t> THE BULLETED LIST ON SLIDE]</a:t>
            </a:r>
          </a:p>
          <a:p>
            <a:endParaRPr lang="en-US" dirty="0"/>
          </a:p>
          <a:p>
            <a:r>
              <a:rPr lang="en-US" b="1" dirty="0" smtClean="0"/>
              <a:t>GENERAL</a:t>
            </a:r>
            <a:r>
              <a:rPr lang="en-US" b="1" baseline="0" dirty="0" smtClean="0"/>
              <a:t> NOTES FOR TRAINERS</a:t>
            </a:r>
            <a:endParaRPr lang="en-US" b="1" dirty="0"/>
          </a:p>
          <a:p>
            <a:r>
              <a:rPr lang="en-US" dirty="0"/>
              <a:t>Delirium tremens is a medical emergency associated with untreated alcohol withdrawal. It occurs 3-14 days after drinking is stopped. Delirium tremens include agitation, restlessness, gross tremor, disorientation, fluid and electrolyte imbalance, sweating and high fevers, visual hallucinations, and paranoia. The prevalence is &lt; 5% of patients, and it may lead to death. </a:t>
            </a:r>
          </a:p>
          <a:p>
            <a:endParaRPr lang="en-US" dirty="0"/>
          </a:p>
          <a:p>
            <a:r>
              <a:rPr lang="en-US" b="1" dirty="0" smtClean="0"/>
              <a:t>REFERENCE</a:t>
            </a:r>
          </a:p>
          <a:p>
            <a:r>
              <a:rPr lang="en-US" dirty="0" smtClean="0"/>
              <a:t>National Centre for Education and Training on Addiction (NCETA) Consortium. (2004), </a:t>
            </a:r>
            <a:r>
              <a:rPr lang="en-US" i="1" dirty="0" smtClean="0"/>
              <a:t>Alcohol and Other Drugs: A Handbook for Health Professionals. Australian Government Department of Health and Ageing</a:t>
            </a:r>
            <a:r>
              <a:rPr lang="en-US" dirty="0" smtClean="0"/>
              <a:t>. Retrieved from </a:t>
            </a:r>
            <a:r>
              <a:rPr lang="en-US" dirty="0" smtClean="0">
                <a:hlinkClick r:id="rId3"/>
              </a:rPr>
              <a:t>http://nceta.flinders.edu.au/files/3012/5548/2429/EN199.pdf</a:t>
            </a:r>
            <a:r>
              <a:rPr lang="en-US" dirty="0" smtClean="0"/>
              <a:t>, February 4, 2020.</a:t>
            </a:r>
            <a:endParaRPr lang="en-US" dirty="0"/>
          </a:p>
        </p:txBody>
      </p:sp>
    </p:spTree>
    <p:extLst>
      <p:ext uri="{BB962C8B-B14F-4D97-AF65-F5344CB8AC3E}">
        <p14:creationId xmlns:p14="http://schemas.microsoft.com/office/powerpoint/2010/main" val="1078491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INSTRUCTIONS</a:t>
            </a:r>
          </a:p>
          <a:p>
            <a:pPr marL="181240" indent="-181240">
              <a:buFont typeface="Arial" panose="020B0604020202020204" pitchFamily="34" charset="0"/>
              <a:buChar char="•"/>
            </a:pPr>
            <a:r>
              <a:rPr lang="en-US" baseline="0" dirty="0" smtClean="0"/>
              <a:t>Orient participants to the agenda for day 4. </a:t>
            </a:r>
            <a:endParaRPr lang="en-US" baseline="0" dirty="0"/>
          </a:p>
        </p:txBody>
      </p:sp>
      <p:sp>
        <p:nvSpPr>
          <p:cNvPr id="4" name="Slide Number Placeholder 3"/>
          <p:cNvSpPr>
            <a:spLocks noGrp="1"/>
          </p:cNvSpPr>
          <p:nvPr>
            <p:ph type="sldNum" sz="quarter" idx="10"/>
          </p:nvPr>
        </p:nvSpPr>
        <p:spPr/>
        <p:txBody>
          <a:bodyPr/>
          <a:lstStyle/>
          <a:p>
            <a:fld id="{54ADE49C-AECB-4B8E-AB86-9FE486226B9C}" type="slidenum">
              <a:rPr lang="en-US" smtClean="0"/>
              <a:t>9</a:t>
            </a:fld>
            <a:endParaRPr lang="en-US"/>
          </a:p>
        </p:txBody>
      </p:sp>
    </p:spTree>
    <p:extLst>
      <p:ext uri="{BB962C8B-B14F-4D97-AF65-F5344CB8AC3E}">
        <p14:creationId xmlns:p14="http://schemas.microsoft.com/office/powerpoint/2010/main" val="5077992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B975A2-3E11-4CE2-9E0C-0C5843210884}" type="slidenum">
              <a:rPr lang="en-US">
                <a:solidFill>
                  <a:prstClr val="black"/>
                </a:solidFill>
              </a:rPr>
              <a:pPr/>
              <a:t>90</a:t>
            </a:fld>
            <a:endParaRPr lang="en-US" dirty="0">
              <a:solidFill>
                <a:prstClr val="black"/>
              </a:solidFill>
            </a:endParaRPr>
          </a:p>
        </p:txBody>
      </p:sp>
      <p:sp>
        <p:nvSpPr>
          <p:cNvPr id="415746" name="Rectangle 2"/>
          <p:cNvSpPr>
            <a:spLocks noGrp="1" noRot="1" noChangeAspect="1" noChangeArrowheads="1" noTextEdit="1"/>
          </p:cNvSpPr>
          <p:nvPr>
            <p:ph type="sldImg"/>
          </p:nvPr>
        </p:nvSpPr>
        <p:spPr>
          <a:xfrm>
            <a:off x="1257300" y="720725"/>
            <a:ext cx="4800600" cy="3600450"/>
          </a:xfrm>
          <a:ln/>
        </p:spPr>
      </p:sp>
      <p:sp>
        <p:nvSpPr>
          <p:cNvPr id="415747" name="Rectangle 3"/>
          <p:cNvSpPr>
            <a:spLocks noGrp="1" noChangeArrowheads="1"/>
          </p:cNvSpPr>
          <p:nvPr>
            <p:ph type="body" idx="1"/>
          </p:nvPr>
        </p:nvSpPr>
        <p:spPr>
          <a:xfrm>
            <a:off x="975692" y="4561228"/>
            <a:ext cx="5363818" cy="4320213"/>
          </a:xfrm>
        </p:spPr>
        <p:txBody>
          <a:bodyPr/>
          <a:lstStyle/>
          <a:p>
            <a:pPr marL="239345" indent="-239345"/>
            <a:r>
              <a:rPr lang="en-GB" b="1" dirty="0" smtClean="0"/>
              <a:t>INSTRUCTIONS</a:t>
            </a:r>
          </a:p>
          <a:p>
            <a:pPr marL="239345" indent="-239345">
              <a:buFont typeface="Arial" panose="020B0604020202020204" pitchFamily="34" charset="0"/>
              <a:buChar char="•"/>
            </a:pPr>
            <a:r>
              <a:rPr lang="en-GB" b="1" dirty="0" smtClean="0"/>
              <a:t>[READ</a:t>
            </a:r>
            <a:r>
              <a:rPr lang="en-GB" b="1" baseline="0" dirty="0" smtClean="0"/>
              <a:t> THE BULLETED LIST ON SLIDE]</a:t>
            </a:r>
          </a:p>
          <a:p>
            <a:pPr marL="239345" indent="-239345">
              <a:buFont typeface="Arial" panose="020B0604020202020204" pitchFamily="34" charset="0"/>
              <a:buChar char="•"/>
            </a:pPr>
            <a:r>
              <a:rPr lang="en-GB" dirty="0" smtClean="0"/>
              <a:t>Point </a:t>
            </a:r>
            <a:r>
              <a:rPr lang="en-GB" dirty="0"/>
              <a:t>to the areas of the body that are affected by the use of alcohol when reading the content to participants</a:t>
            </a:r>
            <a:r>
              <a:rPr lang="en-GB" dirty="0" smtClean="0"/>
              <a:t>.</a:t>
            </a:r>
          </a:p>
          <a:p>
            <a:pPr marL="239345" indent="-239345">
              <a:buFont typeface="Arial" panose="020B0604020202020204" pitchFamily="34" charset="0"/>
              <a:buChar char="•"/>
            </a:pPr>
            <a:endParaRPr lang="en-GB" dirty="0" smtClean="0"/>
          </a:p>
          <a:p>
            <a:pPr marL="0" indent="0">
              <a:buFont typeface="Arial" panose="020B0604020202020204" pitchFamily="34" charset="0"/>
              <a:buNone/>
            </a:pPr>
            <a:r>
              <a:rPr lang="en-GB" b="1" dirty="0" smtClean="0"/>
              <a:t>REFERENCE</a:t>
            </a:r>
          </a:p>
          <a:p>
            <a:pPr marL="171450" indent="-171450">
              <a:buFont typeface="Arial" panose="020B0604020202020204" pitchFamily="34" charset="0"/>
              <a:buChar char="•"/>
            </a:pPr>
            <a:r>
              <a:rPr lang="en-GB" b="0" dirty="0" err="1" smtClean="0"/>
              <a:t>Healthline</a:t>
            </a:r>
            <a:r>
              <a:rPr lang="en-GB" b="0" dirty="0" smtClean="0"/>
              <a:t>.</a:t>
            </a:r>
            <a:r>
              <a:rPr lang="en-GB" b="0" baseline="0" dirty="0" smtClean="0"/>
              <a:t> (2020). </a:t>
            </a:r>
            <a:r>
              <a:rPr lang="en-US" b="0" i="1" u="none" baseline="0" dirty="0" smtClean="0"/>
              <a:t>The Effects of Alcohol on Your Body</a:t>
            </a:r>
            <a:r>
              <a:rPr lang="en-US" b="0" u="sng" baseline="0" dirty="0" smtClean="0"/>
              <a:t>.</a:t>
            </a:r>
            <a:r>
              <a:rPr lang="en-GB" b="0" baseline="0" dirty="0" smtClean="0"/>
              <a:t> Retrieved form </a:t>
            </a:r>
            <a:r>
              <a:rPr lang="en-US" dirty="0" smtClean="0">
                <a:hlinkClick r:id="rId3"/>
              </a:rPr>
              <a:t>https://www.healthline.com/health/alcohol/effects-on-body#1</a:t>
            </a:r>
            <a:r>
              <a:rPr lang="en-US" dirty="0" smtClean="0"/>
              <a:t>, February 4, 2020.</a:t>
            </a:r>
            <a:endParaRPr lang="en-GB" b="1" dirty="0"/>
          </a:p>
        </p:txBody>
      </p:sp>
    </p:spTree>
    <p:extLst>
      <p:ext uri="{BB962C8B-B14F-4D97-AF65-F5344CB8AC3E}">
        <p14:creationId xmlns:p14="http://schemas.microsoft.com/office/powerpoint/2010/main" val="25268330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44D378-67B2-4E78-B7D0-0D73BDCB1277}" type="slidenum">
              <a:rPr lang="en-US">
                <a:solidFill>
                  <a:prstClr val="black"/>
                </a:solidFill>
              </a:rPr>
              <a:pPr/>
              <a:t>91</a:t>
            </a:fld>
            <a:endParaRPr lang="en-US" dirty="0">
              <a:solidFill>
                <a:prstClr val="black"/>
              </a:solidFill>
            </a:endParaRPr>
          </a:p>
        </p:txBody>
      </p:sp>
      <p:sp>
        <p:nvSpPr>
          <p:cNvPr id="520194" name="Rectangle 2"/>
          <p:cNvSpPr>
            <a:spLocks noGrp="1" noRot="1" noChangeAspect="1" noChangeArrowheads="1" noTextEdit="1"/>
          </p:cNvSpPr>
          <p:nvPr>
            <p:ph type="sldImg"/>
          </p:nvPr>
        </p:nvSpPr>
        <p:spPr>
          <a:xfrm>
            <a:off x="1257300" y="720725"/>
            <a:ext cx="4800600" cy="3600450"/>
          </a:xfrm>
          <a:ln/>
        </p:spPr>
      </p:sp>
      <p:sp>
        <p:nvSpPr>
          <p:cNvPr id="520195" name="Rectangle 3"/>
          <p:cNvSpPr>
            <a:spLocks noGrp="1" noChangeArrowheads="1"/>
          </p:cNvSpPr>
          <p:nvPr>
            <p:ph type="body" idx="1"/>
          </p:nvPr>
        </p:nvSpPr>
        <p:spPr/>
        <p:txBody>
          <a:bodyPr/>
          <a:lstStyle/>
          <a:p>
            <a:pPr marL="239345" indent="-239345"/>
            <a:r>
              <a:rPr lang="en-GB" b="1" dirty="0" smtClean="0"/>
              <a:t>INSTRUCTIONS</a:t>
            </a:r>
            <a:endParaRPr lang="en-GB" b="1" dirty="0"/>
          </a:p>
          <a:p>
            <a:pPr marL="239345" indent="-239345">
              <a:buFont typeface="Arial" panose="020B0604020202020204" pitchFamily="34" charset="0"/>
              <a:buChar char="•"/>
            </a:pPr>
            <a:r>
              <a:rPr lang="en-GB" dirty="0" smtClean="0"/>
              <a:t>Explain </a:t>
            </a:r>
            <a:r>
              <a:rPr lang="en-GB" dirty="0"/>
              <a:t>to your audience that you will review 3 important concepts related to </a:t>
            </a:r>
            <a:r>
              <a:rPr lang="en-GB" dirty="0" smtClean="0"/>
              <a:t>addiction.</a:t>
            </a:r>
          </a:p>
          <a:p>
            <a:pPr marL="239345" indent="-239345">
              <a:buFont typeface="Arial" panose="020B0604020202020204" pitchFamily="34" charset="0"/>
              <a:buChar char="•"/>
            </a:pPr>
            <a:r>
              <a:rPr lang="en-GB" dirty="0" smtClean="0"/>
              <a:t>Read </a:t>
            </a:r>
            <a:r>
              <a:rPr lang="en-GB" dirty="0"/>
              <a:t>these important terms, but do not explain them at this point.</a:t>
            </a:r>
          </a:p>
        </p:txBody>
      </p:sp>
    </p:spTree>
    <p:extLst>
      <p:ext uri="{BB962C8B-B14F-4D97-AF65-F5344CB8AC3E}">
        <p14:creationId xmlns:p14="http://schemas.microsoft.com/office/powerpoint/2010/main" val="35874642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AFE1FC-F46A-4CA1-8448-999A5510492A}" type="slidenum">
              <a:rPr lang="en-US">
                <a:solidFill>
                  <a:prstClr val="black"/>
                </a:solidFill>
              </a:rPr>
              <a:pPr/>
              <a:t>92</a:t>
            </a:fld>
            <a:endParaRPr lang="en-US" dirty="0">
              <a:solidFill>
                <a:prstClr val="black"/>
              </a:solidFill>
            </a:endParaRPr>
          </a:p>
        </p:txBody>
      </p:sp>
      <p:sp>
        <p:nvSpPr>
          <p:cNvPr id="521218" name="Rectangle 2"/>
          <p:cNvSpPr>
            <a:spLocks noGrp="1" noRot="1" noChangeAspect="1" noChangeArrowheads="1" noTextEdit="1"/>
          </p:cNvSpPr>
          <p:nvPr>
            <p:ph type="sldImg"/>
          </p:nvPr>
        </p:nvSpPr>
        <p:spPr>
          <a:xfrm>
            <a:off x="1257300" y="720725"/>
            <a:ext cx="4800600" cy="3600450"/>
          </a:xfrm>
          <a:ln/>
        </p:spPr>
      </p:sp>
      <p:sp>
        <p:nvSpPr>
          <p:cNvPr id="521219" name="Rectangle 3"/>
          <p:cNvSpPr>
            <a:spLocks noGrp="1" noChangeArrowheads="1"/>
          </p:cNvSpPr>
          <p:nvPr>
            <p:ph type="body" idx="1"/>
          </p:nvPr>
        </p:nvSpPr>
        <p:spPr/>
        <p:txBody>
          <a:bodyPr/>
          <a:lstStyle/>
          <a:p>
            <a:pPr marL="239345" indent="-239345"/>
            <a:r>
              <a:rPr lang="en-GB" b="1" dirty="0" smtClean="0"/>
              <a:t>INSTRUCTIONS</a:t>
            </a:r>
            <a:endParaRPr lang="en-GB" b="1" dirty="0"/>
          </a:p>
          <a:p>
            <a:pPr marL="181240" indent="-181240">
              <a:buFont typeface="Arial" panose="020B0604020202020204" pitchFamily="34" charset="0"/>
              <a:buChar char="•"/>
            </a:pPr>
            <a:r>
              <a:rPr lang="en-GB" dirty="0"/>
              <a:t>Explain to your audience what psychological craving is by reading the </a:t>
            </a:r>
            <a:r>
              <a:rPr lang="en-GB" dirty="0" smtClean="0"/>
              <a:t>slide.</a:t>
            </a:r>
          </a:p>
          <a:p>
            <a:pPr marL="181240" indent="-181240">
              <a:buFont typeface="Arial" panose="020B0604020202020204" pitchFamily="34" charset="0"/>
              <a:buChar char="•"/>
            </a:pPr>
            <a:r>
              <a:rPr lang="en-GB" dirty="0" smtClean="0"/>
              <a:t>Provide </a:t>
            </a:r>
            <a:r>
              <a:rPr lang="en-GB" dirty="0"/>
              <a:t>some examples. For instance, a woman who quit smoking years ago, but who still feels cravings when exposed to certain situations (friends who smoke, parties, coffee time</a:t>
            </a:r>
            <a:r>
              <a:rPr lang="en-GB" dirty="0" smtClean="0"/>
              <a:t>).</a:t>
            </a:r>
          </a:p>
          <a:p>
            <a:pPr marL="181240" indent="-181240">
              <a:buFont typeface="Arial" panose="020B0604020202020204" pitchFamily="34" charset="0"/>
              <a:buChar char="•"/>
            </a:pPr>
            <a:endParaRPr lang="en-GB" dirty="0" smtClean="0"/>
          </a:p>
          <a:p>
            <a:pPr marL="0" indent="0">
              <a:buFont typeface="Arial" panose="020B0604020202020204" pitchFamily="34" charset="0"/>
              <a:buNone/>
            </a:pPr>
            <a:r>
              <a:rPr lang="en-GB" b="1" dirty="0" smtClean="0"/>
              <a:t>IMAGE</a:t>
            </a:r>
            <a:r>
              <a:rPr lang="en-GB" b="1" baseline="0" dirty="0" smtClean="0"/>
              <a:t> CREDIT</a:t>
            </a:r>
          </a:p>
          <a:p>
            <a:pPr marL="0" indent="0">
              <a:buFont typeface="Arial" panose="020B0604020202020204" pitchFamily="34" charset="0"/>
              <a:buNone/>
            </a:pPr>
            <a:r>
              <a:rPr lang="en-GB" dirty="0" smtClean="0"/>
              <a:t>Purchased</a:t>
            </a:r>
            <a:r>
              <a:rPr lang="en-GB" baseline="0" dirty="0" smtClean="0"/>
              <a:t> image.</a:t>
            </a:r>
            <a:endParaRPr lang="en-GB" dirty="0"/>
          </a:p>
          <a:p>
            <a:pPr marL="239345" indent="-239345"/>
            <a:endParaRPr lang="en-GB" dirty="0"/>
          </a:p>
        </p:txBody>
      </p:sp>
    </p:spTree>
    <p:extLst>
      <p:ext uri="{BB962C8B-B14F-4D97-AF65-F5344CB8AC3E}">
        <p14:creationId xmlns:p14="http://schemas.microsoft.com/office/powerpoint/2010/main" val="13953364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txBox="1">
            <a:spLocks noGrp="1" noChangeArrowheads="1"/>
          </p:cNvSpPr>
          <p:nvPr/>
        </p:nvSpPr>
        <p:spPr bwMode="auto">
          <a:xfrm>
            <a:off x="4142964" y="9119174"/>
            <a:ext cx="3170582"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0" tIns="47414" rIns="94830" bIns="47414" anchor="b"/>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fld id="{34BEEF36-DB82-405F-BA99-66113A18CA2E}" type="slidenum">
              <a:rPr lang="en-US" altLang="en-US" sz="1300">
                <a:solidFill>
                  <a:srgbClr val="000000"/>
                </a:solidFill>
                <a:latin typeface="Arial" pitchFamily="34" charset="0"/>
              </a:rPr>
              <a:pPr algn="r" eaLnBrk="1" hangingPunct="1"/>
              <a:t>93</a:t>
            </a:fld>
            <a:endParaRPr lang="en-US" altLang="en-US" sz="1300">
              <a:solidFill>
                <a:srgbClr val="000000"/>
              </a:solidFill>
              <a:latin typeface="Arial" pitchFamily="34" charset="0"/>
            </a:endParaRPr>
          </a:p>
        </p:txBody>
      </p:sp>
      <p:sp>
        <p:nvSpPr>
          <p:cNvPr id="248835" name="Rectangle 2"/>
          <p:cNvSpPr>
            <a:spLocks noGrp="1" noRot="1" noChangeAspect="1" noChangeArrowheads="1" noTextEdit="1"/>
          </p:cNvSpPr>
          <p:nvPr>
            <p:ph type="sldImg"/>
          </p:nvPr>
        </p:nvSpPr>
        <p:spPr>
          <a:xfrm>
            <a:off x="1257300" y="720725"/>
            <a:ext cx="4802188" cy="3600450"/>
          </a:xfrm>
          <a:ln/>
        </p:spPr>
      </p:sp>
      <p:sp>
        <p:nvSpPr>
          <p:cNvPr id="248836" name="Rectangle 3"/>
          <p:cNvSpPr>
            <a:spLocks noGrp="1" noChangeArrowheads="1"/>
          </p:cNvSpPr>
          <p:nvPr>
            <p:ph type="body" idx="1"/>
            <p:custDataLst>
              <p:tags r:id="rId1"/>
            </p:custDataLst>
          </p:nvPr>
        </p:nvSpPr>
        <p:spPr>
          <a:xfrm>
            <a:off x="975692" y="4561226"/>
            <a:ext cx="5363818" cy="4320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smtClean="0"/>
              <a:t>TRAINER NOTES</a:t>
            </a:r>
          </a:p>
          <a:p>
            <a:pPr marL="181240" indent="-181240">
              <a:spcBef>
                <a:spcPct val="0"/>
              </a:spcBef>
              <a:buFont typeface="Arial" panose="020B0604020202020204" pitchFamily="34" charset="0"/>
              <a:buChar char="•"/>
            </a:pPr>
            <a:r>
              <a:rPr lang="en-US" altLang="en-US" dirty="0" smtClean="0"/>
              <a:t>Two </a:t>
            </a:r>
            <a:r>
              <a:rPr lang="en-US" altLang="en-US" dirty="0"/>
              <a:t>processes occur simultaneously when alcohol is consumed.  One process acts on the naturally occurring opioids in the brain (which deaden pain and cause feelings of euphoria), and dopamine (which makes things feel good).  The other process operates on glutamate (the excitatory </a:t>
            </a:r>
            <a:r>
              <a:rPr lang="en-US" altLang="en-US" dirty="0" smtClean="0"/>
              <a:t>neurotransmitter </a:t>
            </a:r>
            <a:r>
              <a:rPr lang="en-US" altLang="en-US" dirty="0"/>
              <a:t>that wakes you up) and GABA (the inhibitory neurotransmitter that slows you down).  </a:t>
            </a:r>
            <a:endParaRPr lang="en-US" altLang="en-US" dirty="0" smtClean="0"/>
          </a:p>
          <a:p>
            <a:pPr marL="181240" indent="-181240">
              <a:spcBef>
                <a:spcPct val="0"/>
              </a:spcBef>
              <a:buFont typeface="Arial" panose="020B0604020202020204" pitchFamily="34" charset="0"/>
              <a:buChar char="•"/>
            </a:pPr>
            <a:r>
              <a:rPr lang="en-US" altLang="en-US" dirty="0" smtClean="0"/>
              <a:t>Let’s </a:t>
            </a:r>
            <a:r>
              <a:rPr lang="en-US" altLang="en-US" dirty="0"/>
              <a:t>look at each separately</a:t>
            </a:r>
            <a:r>
              <a:rPr lang="en-US" altLang="en-US" dirty="0" smtClean="0"/>
              <a:t>.</a:t>
            </a:r>
          </a:p>
          <a:p>
            <a:pPr marL="181240" indent="-181240">
              <a:spcBef>
                <a:spcPct val="0"/>
              </a:spcBef>
              <a:buFont typeface="Arial" panose="020B0604020202020204" pitchFamily="34" charset="0"/>
              <a:buChar char="•"/>
            </a:pPr>
            <a:endParaRPr lang="en-US" altLang="en-US" dirty="0" smtClean="0"/>
          </a:p>
          <a:p>
            <a:pPr marL="0" indent="0">
              <a:spcBef>
                <a:spcPct val="0"/>
              </a:spcBef>
              <a:buFont typeface="Arial" panose="020B0604020202020204" pitchFamily="34" charset="0"/>
              <a:buNone/>
            </a:pPr>
            <a:r>
              <a:rPr lang="en-US" altLang="en-US" b="1" dirty="0" smtClean="0"/>
              <a:t>REFERENCE</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dirty="0" smtClean="0"/>
              <a:t>Banerjee, N.</a:t>
            </a:r>
            <a:r>
              <a:rPr lang="en-US" altLang="en-US" baseline="0" dirty="0" smtClean="0"/>
              <a:t> (2014). </a:t>
            </a:r>
            <a:r>
              <a:rPr lang="en-US" altLang="en-US" dirty="0" smtClean="0"/>
              <a:t>Neurotransmitters in alcoholism: A review of neurobiological and genetic studies. </a:t>
            </a:r>
            <a:r>
              <a:rPr lang="en-US" altLang="en-US" i="1" u="none" dirty="0" smtClean="0"/>
              <a:t>Indian Journal of Human Genetics, 20(1</a:t>
            </a:r>
            <a:r>
              <a:rPr lang="en-US" altLang="en-US" dirty="0" smtClean="0"/>
              <a:t>), 20-31. PMID: 24959010.</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dirty="0" smtClean="0"/>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b="1" dirty="0" smtClean="0"/>
              <a:t>IMAGE CREDITS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dirty="0" smtClean="0"/>
              <a:t>Purchased</a:t>
            </a:r>
            <a:r>
              <a:rPr lang="en-US" altLang="en-US" baseline="0" dirty="0" smtClean="0"/>
              <a:t> images.</a:t>
            </a:r>
            <a:endParaRPr lang="en-US" altLang="en-US" dirty="0" smtClean="0"/>
          </a:p>
          <a:p>
            <a:pPr marL="181240" indent="-181240">
              <a:spcBef>
                <a:spcPct val="0"/>
              </a:spcBef>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32102625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65" eaLnBrk="0" hangingPunct="0">
              <a:defRPr>
                <a:solidFill>
                  <a:schemeClr val="tx1"/>
                </a:solidFill>
                <a:latin typeface="Tahoma" pitchFamily="34" charset="0"/>
                <a:cs typeface="Arial" pitchFamily="34" charset="0"/>
              </a:defRPr>
            </a:lvl1pPr>
            <a:lvl2pPr marL="770617" indent="-296391" defTabSz="966565" eaLnBrk="0" hangingPunct="0">
              <a:defRPr>
                <a:solidFill>
                  <a:schemeClr val="tx1"/>
                </a:solidFill>
                <a:latin typeface="Tahoma" pitchFamily="34" charset="0"/>
                <a:cs typeface="Arial" pitchFamily="34" charset="0"/>
              </a:defRPr>
            </a:lvl2pPr>
            <a:lvl3pPr marL="1185565" indent="-237113" defTabSz="966565" eaLnBrk="0" hangingPunct="0">
              <a:defRPr>
                <a:solidFill>
                  <a:schemeClr val="tx1"/>
                </a:solidFill>
                <a:latin typeface="Tahoma" pitchFamily="34" charset="0"/>
                <a:cs typeface="Arial" pitchFamily="34" charset="0"/>
              </a:defRPr>
            </a:lvl3pPr>
            <a:lvl4pPr marL="1659791" indent="-237113" defTabSz="966565" eaLnBrk="0" hangingPunct="0">
              <a:defRPr>
                <a:solidFill>
                  <a:schemeClr val="tx1"/>
                </a:solidFill>
                <a:latin typeface="Tahoma" pitchFamily="34" charset="0"/>
                <a:cs typeface="Arial" pitchFamily="34" charset="0"/>
              </a:defRPr>
            </a:lvl4pPr>
            <a:lvl5pPr marL="2134017" indent="-237113" defTabSz="966565" eaLnBrk="0" hangingPunct="0">
              <a:defRPr>
                <a:solidFill>
                  <a:schemeClr val="tx1"/>
                </a:solidFill>
                <a:latin typeface="Tahoma" pitchFamily="34" charset="0"/>
                <a:cs typeface="Arial" pitchFamily="34" charset="0"/>
              </a:defRPr>
            </a:lvl5pPr>
            <a:lvl6pPr marL="2608243" indent="-237113" defTabSz="966565" eaLnBrk="0" fontAlgn="base" hangingPunct="0">
              <a:spcBef>
                <a:spcPct val="0"/>
              </a:spcBef>
              <a:spcAft>
                <a:spcPct val="0"/>
              </a:spcAft>
              <a:defRPr>
                <a:solidFill>
                  <a:schemeClr val="tx1"/>
                </a:solidFill>
                <a:latin typeface="Tahoma" pitchFamily="34" charset="0"/>
                <a:cs typeface="Arial" pitchFamily="34" charset="0"/>
              </a:defRPr>
            </a:lvl6pPr>
            <a:lvl7pPr marL="3082470" indent="-237113" defTabSz="966565" eaLnBrk="0" fontAlgn="base" hangingPunct="0">
              <a:spcBef>
                <a:spcPct val="0"/>
              </a:spcBef>
              <a:spcAft>
                <a:spcPct val="0"/>
              </a:spcAft>
              <a:defRPr>
                <a:solidFill>
                  <a:schemeClr val="tx1"/>
                </a:solidFill>
                <a:latin typeface="Tahoma" pitchFamily="34" charset="0"/>
                <a:cs typeface="Arial" pitchFamily="34" charset="0"/>
              </a:defRPr>
            </a:lvl7pPr>
            <a:lvl8pPr marL="3556696" indent="-237113" defTabSz="966565" eaLnBrk="0" fontAlgn="base" hangingPunct="0">
              <a:spcBef>
                <a:spcPct val="0"/>
              </a:spcBef>
              <a:spcAft>
                <a:spcPct val="0"/>
              </a:spcAft>
              <a:defRPr>
                <a:solidFill>
                  <a:schemeClr val="tx1"/>
                </a:solidFill>
                <a:latin typeface="Tahoma" pitchFamily="34" charset="0"/>
                <a:cs typeface="Arial" pitchFamily="34" charset="0"/>
              </a:defRPr>
            </a:lvl8pPr>
            <a:lvl9pPr marL="4030921" indent="-237113" defTabSz="966565"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DC24FB0D-70D3-4555-9210-C3763869D67D}" type="slidenum">
              <a:rPr lang="en-US" altLang="en-US" smtClean="0">
                <a:solidFill>
                  <a:srgbClr val="000000"/>
                </a:solidFill>
                <a:latin typeface="Arial" pitchFamily="34" charset="0"/>
              </a:rPr>
              <a:pPr eaLnBrk="1" hangingPunct="1"/>
              <a:t>94</a:t>
            </a:fld>
            <a:endParaRPr lang="en-US" altLang="en-US">
              <a:solidFill>
                <a:srgbClr val="000000"/>
              </a:solidFill>
              <a:latin typeface="Arial" pitchFamily="34" charset="0"/>
            </a:endParaRPr>
          </a:p>
        </p:txBody>
      </p:sp>
      <p:sp>
        <p:nvSpPr>
          <p:cNvPr id="249859" name="Rectangle 2"/>
          <p:cNvSpPr>
            <a:spLocks noGrp="1" noRot="1" noChangeAspect="1" noChangeArrowheads="1" noTextEdit="1"/>
          </p:cNvSpPr>
          <p:nvPr>
            <p:ph type="sldImg"/>
          </p:nvPr>
        </p:nvSpPr>
        <p:spPr>
          <a:xfrm>
            <a:off x="1257300" y="720725"/>
            <a:ext cx="4802188" cy="3600450"/>
          </a:xfrm>
          <a:ln/>
        </p:spPr>
      </p:sp>
      <p:sp>
        <p:nvSpPr>
          <p:cNvPr id="249860" name="Rectangle 3"/>
          <p:cNvSpPr>
            <a:spLocks noGrp="1" noChangeArrowheads="1"/>
          </p:cNvSpPr>
          <p:nvPr>
            <p:ph type="body" idx="1"/>
            <p:custDataLst>
              <p:tags r:id="rId1"/>
            </p:custDataLst>
          </p:nvPr>
        </p:nvSpPr>
        <p:spPr>
          <a:xfrm>
            <a:off x="975692" y="4561226"/>
            <a:ext cx="5363818" cy="4320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spcBef>
                <a:spcPct val="0"/>
              </a:spcBef>
              <a:spcAft>
                <a:spcPts val="0"/>
              </a:spcAft>
            </a:pPr>
            <a:r>
              <a:rPr lang="en-US" altLang="en-US" b="1" dirty="0" smtClean="0">
                <a:solidFill>
                  <a:srgbClr val="000000"/>
                </a:solidFill>
                <a:latin typeface="+mn-lt"/>
                <a:ea typeface="Times New Roman" pitchFamily="18" charset="0"/>
                <a:cs typeface="Calibri" pitchFamily="34" charset="0"/>
              </a:rPr>
              <a:t>TRAINER NOTES</a:t>
            </a:r>
          </a:p>
          <a:p>
            <a:pPr marL="181240" indent="-181240">
              <a:lnSpc>
                <a:spcPct val="100000"/>
              </a:lnSpc>
              <a:spcBef>
                <a:spcPct val="0"/>
              </a:spcBef>
              <a:spcAft>
                <a:spcPts val="0"/>
              </a:spcAft>
              <a:buFont typeface="Arial" panose="020B0604020202020204" pitchFamily="34" charset="0"/>
              <a:buChar char="•"/>
            </a:pPr>
            <a:r>
              <a:rPr lang="en-US" altLang="en-US" dirty="0" smtClean="0">
                <a:solidFill>
                  <a:srgbClr val="000000"/>
                </a:solidFill>
                <a:latin typeface="+mn-lt"/>
                <a:ea typeface="Times New Roman" pitchFamily="18" charset="0"/>
                <a:cs typeface="Calibri" pitchFamily="34" charset="0"/>
              </a:rPr>
              <a:t>In </a:t>
            </a:r>
            <a:r>
              <a:rPr lang="en-US" altLang="en-US" dirty="0">
                <a:solidFill>
                  <a:srgbClr val="000000"/>
                </a:solidFill>
                <a:latin typeface="+mn-lt"/>
                <a:ea typeface="Times New Roman" pitchFamily="18" charset="0"/>
                <a:cs typeface="Calibri" pitchFamily="34" charset="0"/>
              </a:rPr>
              <a:t>the first process, a person drinks </a:t>
            </a:r>
            <a:r>
              <a:rPr lang="en-US" altLang="en-US" dirty="0" smtClean="0">
                <a:solidFill>
                  <a:srgbClr val="000000"/>
                </a:solidFill>
                <a:latin typeface="+mn-lt"/>
                <a:ea typeface="Times New Roman" pitchFamily="18" charset="0"/>
                <a:cs typeface="Calibri" pitchFamily="34" charset="0"/>
              </a:rPr>
              <a:t>alcohol. </a:t>
            </a:r>
            <a:endParaRPr lang="en-US" altLang="en-US" dirty="0">
              <a:solidFill>
                <a:schemeClr val="tx1"/>
              </a:solidFill>
              <a:latin typeface="+mn-lt"/>
              <a:ea typeface="Times New Roman" pitchFamily="18" charset="0"/>
              <a:cs typeface="Calibri" pitchFamily="34" charset="0"/>
            </a:endParaRPr>
          </a:p>
          <a:p>
            <a:pPr marL="181240" indent="-181240">
              <a:lnSpc>
                <a:spcPct val="100000"/>
              </a:lnSpc>
              <a:spcBef>
                <a:spcPct val="0"/>
              </a:spcBef>
              <a:spcAft>
                <a:spcPts val="0"/>
              </a:spcAft>
              <a:buFont typeface="Arial" panose="020B0604020202020204" pitchFamily="34" charset="0"/>
              <a:buChar char="•"/>
            </a:pPr>
            <a:r>
              <a:rPr lang="en-US" altLang="en-US" dirty="0" smtClean="0">
                <a:solidFill>
                  <a:srgbClr val="000000"/>
                </a:solidFill>
                <a:latin typeface="+mn-lt"/>
                <a:ea typeface="Times New Roman" pitchFamily="18" charset="0"/>
                <a:cs typeface="Calibri" pitchFamily="34" charset="0"/>
              </a:rPr>
              <a:t>This causes </a:t>
            </a:r>
            <a:r>
              <a:rPr lang="en-US" altLang="en-US" dirty="0">
                <a:solidFill>
                  <a:srgbClr val="000000"/>
                </a:solidFill>
                <a:latin typeface="+mn-lt"/>
                <a:ea typeface="Times New Roman" pitchFamily="18" charset="0"/>
                <a:cs typeface="Calibri" pitchFamily="34" charset="0"/>
              </a:rPr>
              <a:t>the release of the endogenous, or naturally occurring, opioids to be released in the pleasure centers of the brain.  </a:t>
            </a:r>
            <a:endParaRPr lang="en-US" altLang="en-US" dirty="0">
              <a:solidFill>
                <a:schemeClr val="tx1"/>
              </a:solidFill>
              <a:latin typeface="+mn-lt"/>
              <a:ea typeface="Times New Roman" pitchFamily="18" charset="0"/>
              <a:cs typeface="Calibri" pitchFamily="34" charset="0"/>
            </a:endParaRPr>
          </a:p>
          <a:p>
            <a:pPr marL="181240" indent="-181240">
              <a:lnSpc>
                <a:spcPct val="100000"/>
              </a:lnSpc>
              <a:spcBef>
                <a:spcPct val="0"/>
              </a:spcBef>
              <a:spcAft>
                <a:spcPts val="0"/>
              </a:spcAft>
              <a:buFont typeface="Arial" panose="020B0604020202020204" pitchFamily="34" charset="0"/>
              <a:buChar char="•"/>
            </a:pPr>
            <a:r>
              <a:rPr lang="en-US" altLang="en-US" dirty="0" smtClean="0">
                <a:solidFill>
                  <a:srgbClr val="000000"/>
                </a:solidFill>
                <a:latin typeface="+mn-lt"/>
                <a:ea typeface="Times New Roman" pitchFamily="18" charset="0"/>
                <a:cs typeface="Calibri" pitchFamily="34" charset="0"/>
              </a:rPr>
              <a:t>This </a:t>
            </a:r>
            <a:r>
              <a:rPr lang="en-US" altLang="en-US" dirty="0">
                <a:solidFill>
                  <a:srgbClr val="000000"/>
                </a:solidFill>
                <a:latin typeface="+mn-lt"/>
                <a:ea typeface="Times New Roman" pitchFamily="18" charset="0"/>
                <a:cs typeface="Calibri" pitchFamily="34" charset="0"/>
              </a:rPr>
              <a:t>in turn, caused the release of dopamine.  </a:t>
            </a:r>
            <a:endParaRPr lang="en-US" altLang="en-US" dirty="0" smtClean="0">
              <a:solidFill>
                <a:srgbClr val="000000"/>
              </a:solidFill>
              <a:latin typeface="+mn-lt"/>
              <a:ea typeface="Times New Roman" pitchFamily="18" charset="0"/>
              <a:cs typeface="Calibri" pitchFamily="34" charset="0"/>
            </a:endParaRPr>
          </a:p>
          <a:p>
            <a:pPr marL="181240" indent="-181240">
              <a:lnSpc>
                <a:spcPct val="100000"/>
              </a:lnSpc>
              <a:spcBef>
                <a:spcPct val="0"/>
              </a:spcBef>
              <a:spcAft>
                <a:spcPts val="0"/>
              </a:spcAft>
              <a:buFont typeface="Arial" panose="020B0604020202020204" pitchFamily="34" charset="0"/>
              <a:buChar char="•"/>
            </a:pPr>
            <a:r>
              <a:rPr lang="en-US" altLang="en-US" dirty="0" smtClean="0">
                <a:solidFill>
                  <a:srgbClr val="000000"/>
                </a:solidFill>
                <a:latin typeface="+mn-lt"/>
                <a:ea typeface="Times New Roman" pitchFamily="18" charset="0"/>
                <a:cs typeface="Calibri" pitchFamily="34" charset="0"/>
              </a:rPr>
              <a:t>Since </a:t>
            </a:r>
            <a:r>
              <a:rPr lang="en-US" altLang="en-US" dirty="0">
                <a:solidFill>
                  <a:srgbClr val="000000"/>
                </a:solidFill>
                <a:latin typeface="+mn-lt"/>
                <a:ea typeface="Times New Roman" pitchFamily="18" charset="0"/>
                <a:cs typeface="Calibri" pitchFamily="34" charset="0"/>
              </a:rPr>
              <a:t>dopamine makes the person feel good, drinking is reinforced and this increases the likelihood of repeated </a:t>
            </a:r>
            <a:r>
              <a:rPr lang="en-US" altLang="en-US" dirty="0" smtClean="0">
                <a:solidFill>
                  <a:srgbClr val="000000"/>
                </a:solidFill>
                <a:latin typeface="+mn-lt"/>
                <a:ea typeface="Times New Roman" pitchFamily="18" charset="0"/>
                <a:cs typeface="Calibri" pitchFamily="34" charset="0"/>
              </a:rPr>
              <a:t>use.</a:t>
            </a:r>
            <a:endParaRPr lang="en-US" altLang="en-US" dirty="0">
              <a:solidFill>
                <a:schemeClr val="tx1"/>
              </a:solidFill>
              <a:latin typeface="+mn-lt"/>
              <a:ea typeface="Times New Roman" pitchFamily="18" charset="0"/>
              <a:cs typeface="Calibri" pitchFamily="34" charset="0"/>
            </a:endParaRPr>
          </a:p>
          <a:p>
            <a:pPr marL="181240" indent="-181240">
              <a:lnSpc>
                <a:spcPct val="100000"/>
              </a:lnSpc>
              <a:spcBef>
                <a:spcPct val="0"/>
              </a:spcBef>
              <a:spcAft>
                <a:spcPts val="0"/>
              </a:spcAft>
              <a:buFont typeface="Arial" panose="020B0604020202020204" pitchFamily="34" charset="0"/>
              <a:buChar char="•"/>
            </a:pPr>
            <a:r>
              <a:rPr lang="en-US" altLang="en-US" dirty="0" smtClean="0">
                <a:solidFill>
                  <a:srgbClr val="000000"/>
                </a:solidFill>
                <a:latin typeface="+mn-lt"/>
                <a:ea typeface="Times New Roman" pitchFamily="18" charset="0"/>
                <a:cs typeface="Calibri" pitchFamily="34" charset="0"/>
              </a:rPr>
              <a:t>As </a:t>
            </a:r>
            <a:r>
              <a:rPr lang="en-US" altLang="en-US" dirty="0">
                <a:solidFill>
                  <a:srgbClr val="000000"/>
                </a:solidFill>
                <a:latin typeface="+mn-lt"/>
                <a:ea typeface="Times New Roman" pitchFamily="18" charset="0"/>
                <a:cs typeface="Calibri" pitchFamily="34" charset="0"/>
              </a:rPr>
              <a:t>we will see </a:t>
            </a:r>
            <a:r>
              <a:rPr lang="en-US" altLang="en-US" dirty="0" smtClean="0">
                <a:solidFill>
                  <a:srgbClr val="000000"/>
                </a:solidFill>
                <a:latin typeface="+mn-lt"/>
                <a:ea typeface="Times New Roman" pitchFamily="18" charset="0"/>
                <a:cs typeface="Calibri" pitchFamily="34" charset="0"/>
              </a:rPr>
              <a:t>later, </a:t>
            </a:r>
            <a:r>
              <a:rPr lang="en-US" altLang="en-US" dirty="0">
                <a:solidFill>
                  <a:srgbClr val="000000"/>
                </a:solidFill>
                <a:latin typeface="+mn-lt"/>
                <a:ea typeface="Times New Roman" pitchFamily="18" charset="0"/>
                <a:cs typeface="Calibri" pitchFamily="34" charset="0"/>
              </a:rPr>
              <a:t>two medications used to treat alcohol directly addresses these pleasurable effects of alcohol.</a:t>
            </a:r>
            <a:endParaRPr lang="en-US" altLang="en-US" dirty="0">
              <a:latin typeface="+mn-lt"/>
              <a:ea typeface="Times New Roman" pitchFamily="18" charset="0"/>
              <a:cs typeface="Calibri" pitchFamily="34" charset="0"/>
            </a:endParaRPr>
          </a:p>
          <a:p>
            <a:pPr eaLnBrk="1" hangingPunct="1">
              <a:lnSpc>
                <a:spcPct val="100000"/>
              </a:lnSpc>
              <a:spcBef>
                <a:spcPct val="0"/>
              </a:spcBef>
              <a:spcAft>
                <a:spcPts val="0"/>
              </a:spcAft>
            </a:pPr>
            <a:r>
              <a:rPr lang="en-US" altLang="en-US" dirty="0">
                <a:latin typeface="+mn-lt"/>
                <a:ea typeface="Times New Roman" pitchFamily="18" charset="0"/>
                <a:cs typeface="Calibri" pitchFamily="34" charset="0"/>
              </a:rPr>
              <a:t> </a:t>
            </a:r>
          </a:p>
          <a:p>
            <a:pPr>
              <a:lnSpc>
                <a:spcPct val="100000"/>
              </a:lnSpc>
              <a:spcBef>
                <a:spcPct val="0"/>
              </a:spcBef>
              <a:spcAft>
                <a:spcPts val="0"/>
              </a:spcAft>
            </a:pPr>
            <a:r>
              <a:rPr lang="en-US" altLang="en-US" b="1" dirty="0" smtClean="0">
                <a:ea typeface="Times New Roman" pitchFamily="18" charset="0"/>
                <a:cs typeface="Calibri" pitchFamily="34" charset="0"/>
              </a:rPr>
              <a:t>IMAGE</a:t>
            </a:r>
            <a:r>
              <a:rPr lang="en-US" altLang="en-US" b="1" baseline="0" dirty="0" smtClean="0">
                <a:ea typeface="Times New Roman" pitchFamily="18" charset="0"/>
                <a:cs typeface="Calibri" pitchFamily="34" charset="0"/>
              </a:rPr>
              <a:t> CREDITS</a:t>
            </a:r>
          </a:p>
          <a:p>
            <a:pPr>
              <a:lnSpc>
                <a:spcPct val="100000"/>
              </a:lnSpc>
              <a:spcBef>
                <a:spcPct val="0"/>
              </a:spcBef>
              <a:spcAft>
                <a:spcPts val="0"/>
              </a:spcAft>
            </a:pPr>
            <a:r>
              <a:rPr lang="en-US" altLang="en-US" baseline="0" dirty="0" smtClean="0">
                <a:ea typeface="Times New Roman" pitchFamily="18" charset="0"/>
                <a:cs typeface="Calibri" pitchFamily="34" charset="0"/>
              </a:rPr>
              <a:t>Purchased images.</a:t>
            </a:r>
            <a:endParaRPr lang="en-US" altLang="en-US" dirty="0">
              <a:ea typeface="Times New Roman" pitchFamily="18" charset="0"/>
              <a:cs typeface="Calibri" pitchFamily="34" charset="0"/>
            </a:endParaRPr>
          </a:p>
          <a:p>
            <a:pPr>
              <a:lnSpc>
                <a:spcPct val="100000"/>
              </a:lnSpc>
              <a:spcBef>
                <a:spcPct val="0"/>
              </a:spcBef>
              <a:spcAft>
                <a:spcPts val="0"/>
              </a:spcAft>
            </a:pPr>
            <a:r>
              <a:rPr lang="en-US" altLang="en-US" dirty="0">
                <a:ea typeface="Times New Roman" pitchFamily="18" charset="0"/>
                <a:cs typeface="Calibri" pitchFamily="34" charset="0"/>
              </a:rPr>
              <a:t> </a:t>
            </a:r>
          </a:p>
        </p:txBody>
      </p:sp>
    </p:spTree>
    <p:extLst>
      <p:ext uri="{BB962C8B-B14F-4D97-AF65-F5344CB8AC3E}">
        <p14:creationId xmlns:p14="http://schemas.microsoft.com/office/powerpoint/2010/main" val="12080319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b="1" dirty="0" smtClean="0">
                <a:solidFill>
                  <a:srgbClr val="000000"/>
                </a:solidFill>
                <a:ea typeface="Times New Roman" pitchFamily="18" charset="0"/>
                <a:cs typeface="Calibri" pitchFamily="34" charset="0"/>
              </a:rPr>
              <a:t>TRAINER NOTES</a:t>
            </a:r>
          </a:p>
          <a:p>
            <a:pPr marL="181240" marR="0" lvl="0"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smtClean="0"/>
              <a:t>[READ</a:t>
            </a:r>
            <a:r>
              <a:rPr lang="en-GB" b="1" baseline="0" dirty="0" smtClean="0"/>
              <a:t> DEFINITION]</a:t>
            </a:r>
          </a:p>
        </p:txBody>
      </p:sp>
      <p:sp>
        <p:nvSpPr>
          <p:cNvPr id="4" name="Slide Number Placeholder 3"/>
          <p:cNvSpPr>
            <a:spLocks noGrp="1"/>
          </p:cNvSpPr>
          <p:nvPr>
            <p:ph type="sldNum" sz="quarter" idx="10"/>
          </p:nvPr>
        </p:nvSpPr>
        <p:spPr/>
        <p:txBody>
          <a:bodyPr/>
          <a:lstStyle/>
          <a:p>
            <a:fld id="{54ADE49C-AECB-4B8E-AB86-9FE486226B9C}" type="slidenum">
              <a:rPr lang="en-US" smtClean="0"/>
              <a:t>95</a:t>
            </a:fld>
            <a:endParaRPr lang="en-US"/>
          </a:p>
        </p:txBody>
      </p:sp>
    </p:spTree>
    <p:extLst>
      <p:ext uri="{BB962C8B-B14F-4D97-AF65-F5344CB8AC3E}">
        <p14:creationId xmlns:p14="http://schemas.microsoft.com/office/powerpoint/2010/main" val="19402363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txBox="1">
            <a:spLocks noGrp="1" noChangeArrowheads="1"/>
          </p:cNvSpPr>
          <p:nvPr/>
        </p:nvSpPr>
        <p:spPr bwMode="auto">
          <a:xfrm>
            <a:off x="4142964" y="9119174"/>
            <a:ext cx="3170582"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0" tIns="47414" rIns="94830" bIns="47414" anchor="b"/>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fld id="{42E221D5-2F8A-4B22-9DDF-91E6009605F9}" type="slidenum">
              <a:rPr lang="en-US" altLang="en-US" sz="1300">
                <a:solidFill>
                  <a:srgbClr val="000000"/>
                </a:solidFill>
                <a:latin typeface="Arial" pitchFamily="34" charset="0"/>
              </a:rPr>
              <a:pPr algn="r" eaLnBrk="1" hangingPunct="1"/>
              <a:t>96</a:t>
            </a:fld>
            <a:endParaRPr lang="en-US" altLang="en-US" sz="1300">
              <a:solidFill>
                <a:srgbClr val="000000"/>
              </a:solidFill>
              <a:latin typeface="Arial" pitchFamily="34" charset="0"/>
            </a:endParaRPr>
          </a:p>
        </p:txBody>
      </p:sp>
      <p:sp>
        <p:nvSpPr>
          <p:cNvPr id="250883" name="Rectangle 2"/>
          <p:cNvSpPr>
            <a:spLocks noGrp="1" noRot="1" noChangeAspect="1" noChangeArrowheads="1" noTextEdit="1"/>
          </p:cNvSpPr>
          <p:nvPr>
            <p:ph type="sldImg"/>
          </p:nvPr>
        </p:nvSpPr>
        <p:spPr>
          <a:xfrm>
            <a:off x="1257300" y="720725"/>
            <a:ext cx="4802188" cy="3600450"/>
          </a:xfrm>
          <a:ln/>
        </p:spPr>
      </p:sp>
      <p:sp>
        <p:nvSpPr>
          <p:cNvPr id="250884" name="Rectangle 3"/>
          <p:cNvSpPr>
            <a:spLocks noGrp="1" noChangeArrowheads="1"/>
          </p:cNvSpPr>
          <p:nvPr>
            <p:ph type="body" idx="1"/>
            <p:custDataLst>
              <p:tags r:id="rId1"/>
            </p:custDataLst>
          </p:nvPr>
        </p:nvSpPr>
        <p:spPr>
          <a:xfrm>
            <a:off x="975692" y="4561226"/>
            <a:ext cx="5363818" cy="4320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smtClean="0"/>
              <a:t>TRAINER NOTES</a:t>
            </a:r>
            <a:endParaRPr lang="en-US" altLang="en-US" b="1" baseline="0" dirty="0" smtClean="0"/>
          </a:p>
          <a:p>
            <a:pPr marL="181240" indent="-181240">
              <a:spcBef>
                <a:spcPct val="0"/>
              </a:spcBef>
              <a:buFont typeface="Arial" panose="020B0604020202020204" pitchFamily="34" charset="0"/>
              <a:buChar char="•"/>
            </a:pPr>
            <a:r>
              <a:rPr lang="en-US" altLang="en-US" dirty="0" smtClean="0"/>
              <a:t>At </a:t>
            </a:r>
            <a:r>
              <a:rPr lang="en-US" altLang="en-US" dirty="0"/>
              <a:t>the same time that alcohol is making the person feel good, a second process </a:t>
            </a:r>
            <a:r>
              <a:rPr lang="en-US" altLang="en-US" dirty="0" smtClean="0"/>
              <a:t>occurs.</a:t>
            </a:r>
          </a:p>
          <a:p>
            <a:pPr marL="181240" indent="-181240">
              <a:spcBef>
                <a:spcPct val="0"/>
              </a:spcBef>
              <a:buFont typeface="Arial" panose="020B0604020202020204" pitchFamily="34" charset="0"/>
              <a:buChar char="•"/>
            </a:pPr>
            <a:r>
              <a:rPr lang="en-US" altLang="en-US" dirty="0" smtClean="0"/>
              <a:t>When </a:t>
            </a:r>
            <a:r>
              <a:rPr lang="en-US" altLang="en-US" dirty="0"/>
              <a:t>the person drinks, GABA (the inhibitory neurotransmitter) is released and this slows the brain down.  This results in the symptoms of intoxication from alcohol like difficulty with coordination, drowsiness, slurring speech, </a:t>
            </a:r>
            <a:r>
              <a:rPr lang="en-US" altLang="en-US" dirty="0" smtClean="0"/>
              <a:t>etc.</a:t>
            </a:r>
          </a:p>
          <a:p>
            <a:pPr marL="181240" indent="-181240">
              <a:spcBef>
                <a:spcPct val="0"/>
              </a:spcBef>
              <a:buFont typeface="Arial" panose="020B0604020202020204" pitchFamily="34" charset="0"/>
              <a:buChar char="•"/>
            </a:pPr>
            <a:r>
              <a:rPr lang="en-US" altLang="en-US" dirty="0" smtClean="0"/>
              <a:t>With </a:t>
            </a:r>
            <a:r>
              <a:rPr lang="en-US" altLang="en-US" dirty="0"/>
              <a:t>repeated use, the brain attempts to correct for the overabundance of GABA by creating more receptors for Glutamate.  This increases the effectives of glutamate, the system is energized and balance is restored</a:t>
            </a:r>
            <a:r>
              <a:rPr lang="en-US" altLang="en-US" dirty="0" smtClean="0"/>
              <a:t>.</a:t>
            </a:r>
          </a:p>
          <a:p>
            <a:pPr marL="181240" indent="-181240">
              <a:spcBef>
                <a:spcPct val="0"/>
              </a:spcBef>
              <a:buFont typeface="Arial" panose="020B0604020202020204" pitchFamily="34" charset="0"/>
              <a:buChar char="•"/>
            </a:pPr>
            <a:endParaRPr lang="en-US" altLang="en-US" dirty="0" smtClean="0"/>
          </a:p>
          <a:p>
            <a:pPr marL="0" indent="0">
              <a:spcBef>
                <a:spcPct val="0"/>
              </a:spcBef>
              <a:buFont typeface="Arial" panose="020B0604020202020204" pitchFamily="34" charset="0"/>
              <a:buNone/>
            </a:pPr>
            <a:r>
              <a:rPr lang="en-US" altLang="en-US" b="1" dirty="0" smtClean="0"/>
              <a:t>IMAGE</a:t>
            </a:r>
            <a:r>
              <a:rPr lang="en-US" altLang="en-US" b="1" baseline="0" dirty="0" smtClean="0"/>
              <a:t> CREDITS</a:t>
            </a:r>
          </a:p>
          <a:p>
            <a:pPr marL="0" indent="0">
              <a:spcBef>
                <a:spcPct val="0"/>
              </a:spcBef>
              <a:buFont typeface="Arial" panose="020B0604020202020204" pitchFamily="34" charset="0"/>
              <a:buNone/>
            </a:pPr>
            <a:r>
              <a:rPr lang="en-US" altLang="en-US" baseline="0" dirty="0" smtClean="0"/>
              <a:t>Purchased images.</a:t>
            </a:r>
            <a:endParaRPr lang="en-US" altLang="en-US" dirty="0"/>
          </a:p>
        </p:txBody>
      </p:sp>
    </p:spTree>
    <p:extLst>
      <p:ext uri="{BB962C8B-B14F-4D97-AF65-F5344CB8AC3E}">
        <p14:creationId xmlns:p14="http://schemas.microsoft.com/office/powerpoint/2010/main" val="38163936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txBox="1">
            <a:spLocks noGrp="1" noChangeArrowheads="1"/>
          </p:cNvSpPr>
          <p:nvPr/>
        </p:nvSpPr>
        <p:spPr bwMode="auto">
          <a:xfrm>
            <a:off x="4142964" y="9119174"/>
            <a:ext cx="3170582"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0" tIns="47414" rIns="94830" bIns="47414" anchor="b"/>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fld id="{06F073C0-F0A4-4461-B918-40A67070ECA5}" type="slidenum">
              <a:rPr lang="en-US" altLang="en-US" sz="1300">
                <a:solidFill>
                  <a:srgbClr val="000000"/>
                </a:solidFill>
                <a:latin typeface="Arial" pitchFamily="34" charset="0"/>
              </a:rPr>
              <a:pPr algn="r" eaLnBrk="1" hangingPunct="1"/>
              <a:t>97</a:t>
            </a:fld>
            <a:endParaRPr lang="en-US" altLang="en-US" sz="1300">
              <a:solidFill>
                <a:srgbClr val="000000"/>
              </a:solidFill>
              <a:latin typeface="Arial" pitchFamily="34" charset="0"/>
            </a:endParaRPr>
          </a:p>
        </p:txBody>
      </p:sp>
      <p:sp>
        <p:nvSpPr>
          <p:cNvPr id="251907" name="Rectangle 2"/>
          <p:cNvSpPr>
            <a:spLocks noGrp="1" noRot="1" noChangeAspect="1" noChangeArrowheads="1" noTextEdit="1"/>
          </p:cNvSpPr>
          <p:nvPr>
            <p:ph type="sldImg"/>
          </p:nvPr>
        </p:nvSpPr>
        <p:spPr>
          <a:xfrm>
            <a:off x="1257300" y="720725"/>
            <a:ext cx="4802188" cy="3600450"/>
          </a:xfrm>
          <a:ln/>
        </p:spPr>
      </p:sp>
      <p:sp>
        <p:nvSpPr>
          <p:cNvPr id="251908" name="Rectangle 3"/>
          <p:cNvSpPr>
            <a:spLocks noGrp="1" noChangeArrowheads="1"/>
          </p:cNvSpPr>
          <p:nvPr>
            <p:ph type="body" idx="1"/>
            <p:custDataLst>
              <p:tags r:id="rId1"/>
            </p:custDataLst>
          </p:nvPr>
        </p:nvSpPr>
        <p:spPr>
          <a:xfrm>
            <a:off x="975692" y="4561226"/>
            <a:ext cx="5363818" cy="4320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spcBef>
                <a:spcPct val="0"/>
              </a:spcBef>
              <a:defRPr/>
            </a:pPr>
            <a:r>
              <a:rPr lang="en-US" altLang="en-US" b="1" dirty="0" smtClean="0">
                <a:solidFill>
                  <a:srgbClr val="000000"/>
                </a:solidFill>
                <a:ea typeface="Times New Roman" pitchFamily="18" charset="0"/>
                <a:cs typeface="Calibri" pitchFamily="34" charset="0"/>
              </a:rPr>
              <a:t>TRAINER NOTES</a:t>
            </a:r>
          </a:p>
          <a:p>
            <a:pPr marL="181240" indent="-181240">
              <a:spcBef>
                <a:spcPct val="0"/>
              </a:spcBef>
              <a:buFont typeface="Arial" panose="020B0604020202020204" pitchFamily="34" charset="0"/>
              <a:buChar char="•"/>
            </a:pPr>
            <a:r>
              <a:rPr lang="en-US" altLang="en-US" dirty="0" smtClean="0"/>
              <a:t>Now </a:t>
            </a:r>
            <a:r>
              <a:rPr lang="en-US" altLang="en-US" dirty="0"/>
              <a:t>if the person drinks the same amount of alcohol, the intoxicating effects are not seen.  It takes more alcohol in order to overcome the newly upregulated glutamate </a:t>
            </a:r>
            <a:r>
              <a:rPr lang="en-US" altLang="en-US" dirty="0" smtClean="0"/>
              <a:t>system</a:t>
            </a:r>
            <a:r>
              <a:rPr lang="en-US" altLang="en-US" dirty="0"/>
              <a:t>.  As this process </a:t>
            </a:r>
            <a:r>
              <a:rPr lang="en-US" altLang="en-US" dirty="0" smtClean="0"/>
              <a:t>occurs </a:t>
            </a:r>
            <a:r>
              <a:rPr lang="en-US" altLang="en-US" dirty="0"/>
              <a:t>again and again, the individual must drink more and more to get the intoxicating effect.  This process is known as tolerance</a:t>
            </a:r>
            <a:r>
              <a:rPr lang="en-US" altLang="en-US" dirty="0" smtClean="0"/>
              <a:t>.</a:t>
            </a:r>
          </a:p>
          <a:p>
            <a:pPr marL="0" indent="0">
              <a:spcBef>
                <a:spcPct val="0"/>
              </a:spcBef>
              <a:buFont typeface="Arial" panose="020B0604020202020204" pitchFamily="34" charset="0"/>
              <a:buNone/>
            </a:pPr>
            <a:endParaRPr lang="en-US" altLang="en-US" dirty="0" smtClean="0"/>
          </a:p>
          <a:p>
            <a:pPr marL="0" indent="0">
              <a:spcBef>
                <a:spcPct val="0"/>
              </a:spcBef>
              <a:buFont typeface="Arial" panose="020B0604020202020204" pitchFamily="34" charset="0"/>
              <a:buNone/>
            </a:pPr>
            <a:r>
              <a:rPr lang="en-US" altLang="en-US" b="1" dirty="0" smtClean="0"/>
              <a:t>IMAGE CREDITS</a:t>
            </a:r>
          </a:p>
          <a:p>
            <a:pPr marL="0" indent="0">
              <a:spcBef>
                <a:spcPct val="0"/>
              </a:spcBef>
              <a:buFont typeface="Arial" panose="020B0604020202020204" pitchFamily="34" charset="0"/>
              <a:buNone/>
            </a:pPr>
            <a:r>
              <a:rPr lang="en-US" altLang="en-US" dirty="0" smtClean="0"/>
              <a:t>Purchased images.</a:t>
            </a:r>
            <a:endParaRPr lang="en-US" altLang="en-US" dirty="0"/>
          </a:p>
        </p:txBody>
      </p:sp>
    </p:spTree>
    <p:extLst>
      <p:ext uri="{BB962C8B-B14F-4D97-AF65-F5344CB8AC3E}">
        <p14:creationId xmlns:p14="http://schemas.microsoft.com/office/powerpoint/2010/main" val="27422639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65" eaLnBrk="0" hangingPunct="0">
              <a:defRPr>
                <a:solidFill>
                  <a:schemeClr val="tx1"/>
                </a:solidFill>
                <a:latin typeface="Tahoma" pitchFamily="34" charset="0"/>
                <a:cs typeface="Arial" pitchFamily="34" charset="0"/>
              </a:defRPr>
            </a:lvl1pPr>
            <a:lvl2pPr marL="770617" indent="-296391" defTabSz="966565" eaLnBrk="0" hangingPunct="0">
              <a:defRPr>
                <a:solidFill>
                  <a:schemeClr val="tx1"/>
                </a:solidFill>
                <a:latin typeface="Tahoma" pitchFamily="34" charset="0"/>
                <a:cs typeface="Arial" pitchFamily="34" charset="0"/>
              </a:defRPr>
            </a:lvl2pPr>
            <a:lvl3pPr marL="1185565" indent="-237113" defTabSz="966565" eaLnBrk="0" hangingPunct="0">
              <a:defRPr>
                <a:solidFill>
                  <a:schemeClr val="tx1"/>
                </a:solidFill>
                <a:latin typeface="Tahoma" pitchFamily="34" charset="0"/>
                <a:cs typeface="Arial" pitchFamily="34" charset="0"/>
              </a:defRPr>
            </a:lvl3pPr>
            <a:lvl4pPr marL="1659791" indent="-237113" defTabSz="966565" eaLnBrk="0" hangingPunct="0">
              <a:defRPr>
                <a:solidFill>
                  <a:schemeClr val="tx1"/>
                </a:solidFill>
                <a:latin typeface="Tahoma" pitchFamily="34" charset="0"/>
                <a:cs typeface="Arial" pitchFamily="34" charset="0"/>
              </a:defRPr>
            </a:lvl4pPr>
            <a:lvl5pPr marL="2134017" indent="-237113" defTabSz="966565" eaLnBrk="0" hangingPunct="0">
              <a:defRPr>
                <a:solidFill>
                  <a:schemeClr val="tx1"/>
                </a:solidFill>
                <a:latin typeface="Tahoma" pitchFamily="34" charset="0"/>
                <a:cs typeface="Arial" pitchFamily="34" charset="0"/>
              </a:defRPr>
            </a:lvl5pPr>
            <a:lvl6pPr marL="2608243" indent="-237113" defTabSz="966565" eaLnBrk="0" fontAlgn="base" hangingPunct="0">
              <a:spcBef>
                <a:spcPct val="0"/>
              </a:spcBef>
              <a:spcAft>
                <a:spcPct val="0"/>
              </a:spcAft>
              <a:defRPr>
                <a:solidFill>
                  <a:schemeClr val="tx1"/>
                </a:solidFill>
                <a:latin typeface="Tahoma" pitchFamily="34" charset="0"/>
                <a:cs typeface="Arial" pitchFamily="34" charset="0"/>
              </a:defRPr>
            </a:lvl6pPr>
            <a:lvl7pPr marL="3082470" indent="-237113" defTabSz="966565" eaLnBrk="0" fontAlgn="base" hangingPunct="0">
              <a:spcBef>
                <a:spcPct val="0"/>
              </a:spcBef>
              <a:spcAft>
                <a:spcPct val="0"/>
              </a:spcAft>
              <a:defRPr>
                <a:solidFill>
                  <a:schemeClr val="tx1"/>
                </a:solidFill>
                <a:latin typeface="Tahoma" pitchFamily="34" charset="0"/>
                <a:cs typeface="Arial" pitchFamily="34" charset="0"/>
              </a:defRPr>
            </a:lvl7pPr>
            <a:lvl8pPr marL="3556696" indent="-237113" defTabSz="966565" eaLnBrk="0" fontAlgn="base" hangingPunct="0">
              <a:spcBef>
                <a:spcPct val="0"/>
              </a:spcBef>
              <a:spcAft>
                <a:spcPct val="0"/>
              </a:spcAft>
              <a:defRPr>
                <a:solidFill>
                  <a:schemeClr val="tx1"/>
                </a:solidFill>
                <a:latin typeface="Tahoma" pitchFamily="34" charset="0"/>
                <a:cs typeface="Arial" pitchFamily="34" charset="0"/>
              </a:defRPr>
            </a:lvl8pPr>
            <a:lvl9pPr marL="4030921" indent="-237113" defTabSz="966565"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5352538A-EBBE-448D-852D-413F7B31712D}" type="slidenum">
              <a:rPr lang="en-US" altLang="en-US" smtClean="0">
                <a:solidFill>
                  <a:srgbClr val="000000"/>
                </a:solidFill>
                <a:latin typeface="Arial" pitchFamily="34" charset="0"/>
              </a:rPr>
              <a:pPr eaLnBrk="1" hangingPunct="1"/>
              <a:t>98</a:t>
            </a:fld>
            <a:endParaRPr lang="en-US" altLang="en-US">
              <a:solidFill>
                <a:srgbClr val="000000"/>
              </a:solidFill>
              <a:latin typeface="Arial" pitchFamily="34" charset="0"/>
            </a:endParaRPr>
          </a:p>
        </p:txBody>
      </p:sp>
      <p:sp>
        <p:nvSpPr>
          <p:cNvPr id="252931" name="Rectangle 2"/>
          <p:cNvSpPr>
            <a:spLocks noGrp="1" noRot="1" noChangeAspect="1" noChangeArrowheads="1" noTextEdit="1"/>
          </p:cNvSpPr>
          <p:nvPr>
            <p:ph type="sldImg"/>
          </p:nvPr>
        </p:nvSpPr>
        <p:spPr>
          <a:xfrm>
            <a:off x="1257300" y="720725"/>
            <a:ext cx="4802188" cy="3600450"/>
          </a:xfrm>
          <a:ln/>
        </p:spPr>
      </p:sp>
      <p:sp>
        <p:nvSpPr>
          <p:cNvPr id="252932" name="Rectangle 3"/>
          <p:cNvSpPr>
            <a:spLocks noGrp="1" noChangeArrowheads="1"/>
          </p:cNvSpPr>
          <p:nvPr>
            <p:ph type="body" idx="1"/>
            <p:custDataLst>
              <p:tags r:id="rId1"/>
            </p:custDataLst>
          </p:nvPr>
        </p:nvSpPr>
        <p:spPr>
          <a:xfrm>
            <a:off x="975692" y="4561226"/>
            <a:ext cx="5363818" cy="4320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00000"/>
              </a:lnSpc>
              <a:spcBef>
                <a:spcPct val="0"/>
              </a:spcBef>
            </a:pPr>
            <a:r>
              <a:rPr lang="en-US" altLang="en-US" b="1" dirty="0" smtClean="0">
                <a:solidFill>
                  <a:srgbClr val="000000"/>
                </a:solidFill>
                <a:ea typeface="Times New Roman" pitchFamily="18" charset="0"/>
                <a:cs typeface="Calibri" pitchFamily="34" charset="0"/>
              </a:rPr>
              <a:t>TRAINER NOTES</a:t>
            </a:r>
            <a:r>
              <a:rPr lang="en-US" altLang="en-US" b="1" baseline="0" dirty="0" smtClean="0">
                <a:solidFill>
                  <a:srgbClr val="000000"/>
                </a:solidFill>
                <a:ea typeface="Times New Roman" pitchFamily="18" charset="0"/>
                <a:cs typeface="Calibri" pitchFamily="34" charset="0"/>
              </a:rPr>
              <a:t> </a:t>
            </a:r>
          </a:p>
          <a:p>
            <a:pPr marL="181240" indent="-181240">
              <a:lnSpc>
                <a:spcPct val="100000"/>
              </a:lnSpc>
              <a:spcBef>
                <a:spcPct val="0"/>
              </a:spcBef>
              <a:buFont typeface="Arial" panose="020B0604020202020204" pitchFamily="34" charset="0"/>
              <a:buChar char="•"/>
            </a:pPr>
            <a:r>
              <a:rPr lang="en-US" altLang="en-US" dirty="0" smtClean="0">
                <a:solidFill>
                  <a:srgbClr val="000000"/>
                </a:solidFill>
                <a:ea typeface="Times New Roman" pitchFamily="18" charset="0"/>
                <a:cs typeface="Calibri" pitchFamily="34" charset="0"/>
              </a:rPr>
              <a:t>To Review…</a:t>
            </a:r>
            <a:endParaRPr lang="en-US" altLang="en-US" dirty="0">
              <a:solidFill>
                <a:schemeClr val="tx1"/>
              </a:solidFill>
              <a:ea typeface="Times New Roman" pitchFamily="18" charset="0"/>
              <a:cs typeface="Calibri" pitchFamily="34" charset="0"/>
            </a:endParaRPr>
          </a:p>
          <a:p>
            <a:pPr marL="181240" indent="-181240">
              <a:lnSpc>
                <a:spcPct val="100000"/>
              </a:lnSpc>
              <a:spcBef>
                <a:spcPct val="0"/>
              </a:spcBef>
              <a:buFont typeface="Arial" panose="020B0604020202020204" pitchFamily="34" charset="0"/>
              <a:buChar char="•"/>
            </a:pPr>
            <a:r>
              <a:rPr lang="en-US" altLang="en-US" dirty="0" smtClean="0">
                <a:solidFill>
                  <a:srgbClr val="000000"/>
                </a:solidFill>
                <a:ea typeface="Times New Roman" pitchFamily="18" charset="0"/>
                <a:cs typeface="Calibri" pitchFamily="34" charset="0"/>
              </a:rPr>
              <a:t>Normally</a:t>
            </a:r>
            <a:r>
              <a:rPr lang="en-US" altLang="en-US" dirty="0">
                <a:solidFill>
                  <a:srgbClr val="000000"/>
                </a:solidFill>
                <a:ea typeface="Times New Roman" pitchFamily="18" charset="0"/>
                <a:cs typeface="Calibri" pitchFamily="34" charset="0"/>
              </a:rPr>
              <a:t>, GABA and Glutamate  are well balanced.  Each takes precedence as required for normal functioning throughout the day. </a:t>
            </a:r>
            <a:endParaRPr lang="en-US" altLang="en-US" dirty="0">
              <a:solidFill>
                <a:schemeClr val="tx1"/>
              </a:solidFill>
              <a:ea typeface="Times New Roman" pitchFamily="18" charset="0"/>
              <a:cs typeface="Calibri" pitchFamily="34" charset="0"/>
            </a:endParaRPr>
          </a:p>
          <a:p>
            <a:pPr marL="181240" indent="-181240">
              <a:lnSpc>
                <a:spcPct val="100000"/>
              </a:lnSpc>
              <a:spcBef>
                <a:spcPct val="0"/>
              </a:spcBef>
              <a:buFont typeface="Arial" panose="020B0604020202020204" pitchFamily="34" charset="0"/>
              <a:buChar char="•"/>
            </a:pPr>
            <a:r>
              <a:rPr lang="en-US" altLang="en-US" dirty="0" smtClean="0">
                <a:solidFill>
                  <a:srgbClr val="000000"/>
                </a:solidFill>
                <a:ea typeface="Times New Roman" pitchFamily="18" charset="0"/>
                <a:cs typeface="Calibri" pitchFamily="34" charset="0"/>
              </a:rPr>
              <a:t>Repeated </a:t>
            </a:r>
            <a:r>
              <a:rPr lang="en-US" altLang="en-US" dirty="0">
                <a:solidFill>
                  <a:srgbClr val="000000"/>
                </a:solidFill>
                <a:ea typeface="Times New Roman" pitchFamily="18" charset="0"/>
                <a:cs typeface="Calibri" pitchFamily="34" charset="0"/>
              </a:rPr>
              <a:t>alcohol use overwhelms the glutamate system.  </a:t>
            </a:r>
            <a:endParaRPr lang="en-US" altLang="en-US" dirty="0">
              <a:solidFill>
                <a:schemeClr val="tx1"/>
              </a:solidFill>
              <a:ea typeface="Times New Roman" pitchFamily="18" charset="0"/>
              <a:cs typeface="Calibri" pitchFamily="34" charset="0"/>
            </a:endParaRPr>
          </a:p>
          <a:p>
            <a:pPr marL="181240" indent="-181240">
              <a:lnSpc>
                <a:spcPct val="100000"/>
              </a:lnSpc>
              <a:spcBef>
                <a:spcPct val="0"/>
              </a:spcBef>
              <a:buFont typeface="Arial" panose="020B0604020202020204" pitchFamily="34" charset="0"/>
              <a:buChar char="•"/>
            </a:pPr>
            <a:r>
              <a:rPr lang="en-US" altLang="en-US" dirty="0" smtClean="0">
                <a:solidFill>
                  <a:srgbClr val="000000"/>
                </a:solidFill>
                <a:ea typeface="Times New Roman" pitchFamily="18" charset="0"/>
                <a:cs typeface="Calibri" pitchFamily="34" charset="0"/>
              </a:rPr>
              <a:t>The </a:t>
            </a:r>
            <a:r>
              <a:rPr lang="en-US" altLang="en-US" dirty="0">
                <a:solidFill>
                  <a:srgbClr val="000000"/>
                </a:solidFill>
                <a:ea typeface="Times New Roman" pitchFamily="18" charset="0"/>
                <a:cs typeface="Calibri" pitchFamily="34" charset="0"/>
              </a:rPr>
              <a:t>brain responds by making more receptors for glutamate, making it more </a:t>
            </a:r>
            <a:r>
              <a:rPr lang="en-US" altLang="en-US" dirty="0" smtClean="0">
                <a:solidFill>
                  <a:srgbClr val="000000"/>
                </a:solidFill>
                <a:ea typeface="Times New Roman" pitchFamily="18" charset="0"/>
                <a:cs typeface="Calibri" pitchFamily="34" charset="0"/>
              </a:rPr>
              <a:t>effective.</a:t>
            </a:r>
            <a:endParaRPr lang="en-US" altLang="en-US" dirty="0">
              <a:solidFill>
                <a:schemeClr val="tx1"/>
              </a:solidFill>
              <a:ea typeface="Times New Roman" pitchFamily="18" charset="0"/>
              <a:cs typeface="Calibri" pitchFamily="34" charset="0"/>
            </a:endParaRPr>
          </a:p>
          <a:p>
            <a:pPr marL="181240" indent="-181240">
              <a:lnSpc>
                <a:spcPct val="100000"/>
              </a:lnSpc>
              <a:spcBef>
                <a:spcPct val="0"/>
              </a:spcBef>
              <a:buFont typeface="Arial" panose="020B0604020202020204" pitchFamily="34" charset="0"/>
              <a:buChar char="•"/>
            </a:pPr>
            <a:r>
              <a:rPr lang="en-US" altLang="en-US" dirty="0" smtClean="0">
                <a:solidFill>
                  <a:srgbClr val="000000"/>
                </a:solidFill>
                <a:ea typeface="Times New Roman" pitchFamily="18" charset="0"/>
                <a:cs typeface="Calibri" pitchFamily="34" charset="0"/>
              </a:rPr>
              <a:t>Once </a:t>
            </a:r>
            <a:r>
              <a:rPr lang="en-US" altLang="en-US" dirty="0">
                <a:solidFill>
                  <a:srgbClr val="000000"/>
                </a:solidFill>
                <a:ea typeface="Times New Roman" pitchFamily="18" charset="0"/>
                <a:cs typeface="Calibri" pitchFamily="34" charset="0"/>
              </a:rPr>
              <a:t>the brain has made this adaptation to the regular presence of alcohol, what do you think will happen if the person, abruptly stops drinking?</a:t>
            </a:r>
            <a:endParaRPr lang="en-US" altLang="en-US" dirty="0">
              <a:ea typeface="Times New Roman" pitchFamily="18" charset="0"/>
              <a:cs typeface="Calibri" pitchFamily="34" charset="0"/>
            </a:endParaRPr>
          </a:p>
          <a:p>
            <a:pPr eaLnBrk="1" hangingPunct="1">
              <a:lnSpc>
                <a:spcPct val="100000"/>
              </a:lnSpc>
              <a:spcBef>
                <a:spcPct val="0"/>
              </a:spcBef>
            </a:pPr>
            <a:r>
              <a:rPr lang="en-US" altLang="en-US" dirty="0">
                <a:solidFill>
                  <a:srgbClr val="000000"/>
                </a:solidFill>
                <a:ea typeface="Times New Roman" pitchFamily="18" charset="0"/>
                <a:cs typeface="Calibri" pitchFamily="34" charset="0"/>
              </a:rPr>
              <a:t> </a:t>
            </a:r>
            <a:endParaRPr lang="en-US" altLang="en-US" dirty="0">
              <a:ea typeface="Times New Roman" pitchFamily="18" charset="0"/>
              <a:cs typeface="Calibri" pitchFamily="34" charset="0"/>
            </a:endParaRPr>
          </a:p>
        </p:txBody>
      </p:sp>
    </p:spTree>
    <p:extLst>
      <p:ext uri="{BB962C8B-B14F-4D97-AF65-F5344CB8AC3E}">
        <p14:creationId xmlns:p14="http://schemas.microsoft.com/office/powerpoint/2010/main" val="27049359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565" eaLnBrk="0" hangingPunct="0">
              <a:defRPr>
                <a:solidFill>
                  <a:schemeClr val="tx1"/>
                </a:solidFill>
                <a:latin typeface="Tahoma" pitchFamily="34" charset="0"/>
                <a:cs typeface="Arial" pitchFamily="34" charset="0"/>
              </a:defRPr>
            </a:lvl1pPr>
            <a:lvl2pPr marL="770617" indent="-296391" defTabSz="966565" eaLnBrk="0" hangingPunct="0">
              <a:defRPr>
                <a:solidFill>
                  <a:schemeClr val="tx1"/>
                </a:solidFill>
                <a:latin typeface="Tahoma" pitchFamily="34" charset="0"/>
                <a:cs typeface="Arial" pitchFamily="34" charset="0"/>
              </a:defRPr>
            </a:lvl2pPr>
            <a:lvl3pPr marL="1185565" indent="-237113" defTabSz="966565" eaLnBrk="0" hangingPunct="0">
              <a:defRPr>
                <a:solidFill>
                  <a:schemeClr val="tx1"/>
                </a:solidFill>
                <a:latin typeface="Tahoma" pitchFamily="34" charset="0"/>
                <a:cs typeface="Arial" pitchFamily="34" charset="0"/>
              </a:defRPr>
            </a:lvl3pPr>
            <a:lvl4pPr marL="1659791" indent="-237113" defTabSz="966565" eaLnBrk="0" hangingPunct="0">
              <a:defRPr>
                <a:solidFill>
                  <a:schemeClr val="tx1"/>
                </a:solidFill>
                <a:latin typeface="Tahoma" pitchFamily="34" charset="0"/>
                <a:cs typeface="Arial" pitchFamily="34" charset="0"/>
              </a:defRPr>
            </a:lvl4pPr>
            <a:lvl5pPr marL="2134017" indent="-237113" defTabSz="966565" eaLnBrk="0" hangingPunct="0">
              <a:defRPr>
                <a:solidFill>
                  <a:schemeClr val="tx1"/>
                </a:solidFill>
                <a:latin typeface="Tahoma" pitchFamily="34" charset="0"/>
                <a:cs typeface="Arial" pitchFamily="34" charset="0"/>
              </a:defRPr>
            </a:lvl5pPr>
            <a:lvl6pPr marL="2608243" indent="-237113" defTabSz="966565" eaLnBrk="0" fontAlgn="base" hangingPunct="0">
              <a:spcBef>
                <a:spcPct val="0"/>
              </a:spcBef>
              <a:spcAft>
                <a:spcPct val="0"/>
              </a:spcAft>
              <a:defRPr>
                <a:solidFill>
                  <a:schemeClr val="tx1"/>
                </a:solidFill>
                <a:latin typeface="Tahoma" pitchFamily="34" charset="0"/>
                <a:cs typeface="Arial" pitchFamily="34" charset="0"/>
              </a:defRPr>
            </a:lvl6pPr>
            <a:lvl7pPr marL="3082470" indent="-237113" defTabSz="966565" eaLnBrk="0" fontAlgn="base" hangingPunct="0">
              <a:spcBef>
                <a:spcPct val="0"/>
              </a:spcBef>
              <a:spcAft>
                <a:spcPct val="0"/>
              </a:spcAft>
              <a:defRPr>
                <a:solidFill>
                  <a:schemeClr val="tx1"/>
                </a:solidFill>
                <a:latin typeface="Tahoma" pitchFamily="34" charset="0"/>
                <a:cs typeface="Arial" pitchFamily="34" charset="0"/>
              </a:defRPr>
            </a:lvl7pPr>
            <a:lvl8pPr marL="3556696" indent="-237113" defTabSz="966565" eaLnBrk="0" fontAlgn="base" hangingPunct="0">
              <a:spcBef>
                <a:spcPct val="0"/>
              </a:spcBef>
              <a:spcAft>
                <a:spcPct val="0"/>
              </a:spcAft>
              <a:defRPr>
                <a:solidFill>
                  <a:schemeClr val="tx1"/>
                </a:solidFill>
                <a:latin typeface="Tahoma" pitchFamily="34" charset="0"/>
                <a:cs typeface="Arial" pitchFamily="34" charset="0"/>
              </a:defRPr>
            </a:lvl8pPr>
            <a:lvl9pPr marL="4030921" indent="-237113" defTabSz="966565"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9D289AB6-B3AE-4451-BE30-5BED675FADB6}" type="slidenum">
              <a:rPr lang="en-US" altLang="en-US" smtClean="0">
                <a:solidFill>
                  <a:srgbClr val="000000"/>
                </a:solidFill>
                <a:latin typeface="Arial" pitchFamily="34" charset="0"/>
              </a:rPr>
              <a:pPr eaLnBrk="1" hangingPunct="1"/>
              <a:t>99</a:t>
            </a:fld>
            <a:endParaRPr lang="en-US" altLang="en-US">
              <a:solidFill>
                <a:srgbClr val="000000"/>
              </a:solidFill>
              <a:latin typeface="Arial" pitchFamily="34" charset="0"/>
            </a:endParaRPr>
          </a:p>
        </p:txBody>
      </p:sp>
      <p:sp>
        <p:nvSpPr>
          <p:cNvPr id="253955" name="Rectangle 2"/>
          <p:cNvSpPr>
            <a:spLocks noGrp="1" noRot="1" noChangeAspect="1" noChangeArrowheads="1" noTextEdit="1"/>
          </p:cNvSpPr>
          <p:nvPr>
            <p:ph type="sldImg"/>
          </p:nvPr>
        </p:nvSpPr>
        <p:spPr>
          <a:xfrm>
            <a:off x="1257300" y="720725"/>
            <a:ext cx="4802188" cy="3600450"/>
          </a:xfrm>
          <a:ln/>
        </p:spPr>
      </p:sp>
      <p:sp>
        <p:nvSpPr>
          <p:cNvPr id="253956" name="Rectangle 3"/>
          <p:cNvSpPr>
            <a:spLocks noGrp="1" noChangeArrowheads="1"/>
          </p:cNvSpPr>
          <p:nvPr>
            <p:ph type="body" idx="1"/>
            <p:custDataLst>
              <p:tags r:id="rId1"/>
            </p:custDataLst>
          </p:nvPr>
        </p:nvSpPr>
        <p:spPr>
          <a:xfrm>
            <a:off x="975692" y="4561226"/>
            <a:ext cx="5363818" cy="4320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b="1" dirty="0" smtClean="0"/>
              <a:t>TRAINER NOTES</a:t>
            </a:r>
            <a:endParaRPr lang="en-US" altLang="en-US" b="1" baseline="0" dirty="0" smtClean="0"/>
          </a:p>
          <a:p>
            <a:pPr marL="181240" indent="-181240">
              <a:spcBef>
                <a:spcPct val="0"/>
              </a:spcBef>
              <a:buFont typeface="Arial" panose="020B0604020202020204" pitchFamily="34" charset="0"/>
              <a:buChar char="•"/>
            </a:pPr>
            <a:r>
              <a:rPr lang="en-US" altLang="en-US" dirty="0" smtClean="0"/>
              <a:t>The </a:t>
            </a:r>
            <a:r>
              <a:rPr lang="en-US" altLang="en-US" dirty="0"/>
              <a:t>answer is, of course, </a:t>
            </a:r>
            <a:r>
              <a:rPr lang="en-US" altLang="en-US" dirty="0" smtClean="0"/>
              <a:t>withdrawal</a:t>
            </a:r>
            <a:r>
              <a:rPr lang="en-US" altLang="en-US" dirty="0"/>
              <a:t>.  </a:t>
            </a:r>
            <a:endParaRPr lang="en-US" altLang="en-US" dirty="0" smtClean="0"/>
          </a:p>
          <a:p>
            <a:pPr marL="181240" indent="-181240">
              <a:spcBef>
                <a:spcPct val="0"/>
              </a:spcBef>
              <a:buFont typeface="Arial" panose="020B0604020202020204" pitchFamily="34" charset="0"/>
              <a:buChar char="•"/>
            </a:pPr>
            <a:r>
              <a:rPr lang="en-US" altLang="en-US" dirty="0" smtClean="0"/>
              <a:t>Withdrawal </a:t>
            </a:r>
            <a:r>
              <a:rPr lang="en-US" altLang="en-US" dirty="0"/>
              <a:t>is dangerous (potentially fatal) for the individual and the person should get medical support using medications (often with benzodiazepines and others) to assist with this process.  Once the acute crisis is over, however, the glutamate system continues to be overactive since it takes time for the receptor levels to go back to normal.  This “post acute withdrawal” often leads to the individual to feel anxious and agitated—a frequent cause of </a:t>
            </a:r>
            <a:r>
              <a:rPr lang="en-US" altLang="en-US" dirty="0" smtClean="0"/>
              <a:t>relapse.</a:t>
            </a:r>
          </a:p>
          <a:p>
            <a:pPr marL="181240" indent="-181240">
              <a:spcBef>
                <a:spcPct val="0"/>
              </a:spcBef>
              <a:buFont typeface="Arial" panose="020B0604020202020204" pitchFamily="34" charset="0"/>
              <a:buChar char="•"/>
            </a:pPr>
            <a:r>
              <a:rPr lang="en-US" altLang="en-US" dirty="0" smtClean="0"/>
              <a:t>One </a:t>
            </a:r>
            <a:r>
              <a:rPr lang="en-US" altLang="en-US" dirty="0"/>
              <a:t>of the medications that we will explore in module 2 directly addresses this post acute withdrawal issues to assist the individual in maintaining abstinence</a:t>
            </a:r>
            <a:r>
              <a:rPr lang="en-US" altLang="en-US" dirty="0" smtClean="0"/>
              <a:t>.</a:t>
            </a:r>
            <a:endParaRPr lang="en-US" altLang="en-US" dirty="0"/>
          </a:p>
        </p:txBody>
      </p:sp>
    </p:spTree>
    <p:extLst>
      <p:ext uri="{BB962C8B-B14F-4D97-AF65-F5344CB8AC3E}">
        <p14:creationId xmlns:p14="http://schemas.microsoft.com/office/powerpoint/2010/main" val="599668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790950" y="912814"/>
            <a:ext cx="585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rgbClr val="FFCC00"/>
                </a:solidFill>
                <a:latin typeface="Arial" charset="0"/>
              </a:defRPr>
            </a:lvl1pPr>
            <a:lvl2pPr marL="742950" indent="-285750">
              <a:defRPr sz="4400" b="1">
                <a:solidFill>
                  <a:srgbClr val="FFCC00"/>
                </a:solidFill>
                <a:latin typeface="Arial" charset="0"/>
              </a:defRPr>
            </a:lvl2pPr>
            <a:lvl3pPr marL="1143000" indent="-228600">
              <a:defRPr sz="4400" b="1">
                <a:solidFill>
                  <a:srgbClr val="FFCC00"/>
                </a:solidFill>
                <a:latin typeface="Arial" charset="0"/>
              </a:defRPr>
            </a:lvl3pPr>
            <a:lvl4pPr marL="1600200" indent="-228600">
              <a:defRPr sz="4400" b="1">
                <a:solidFill>
                  <a:srgbClr val="FFCC00"/>
                </a:solidFill>
                <a:latin typeface="Arial" charset="0"/>
              </a:defRPr>
            </a:lvl4pPr>
            <a:lvl5pPr marL="2057400" indent="-228600">
              <a:defRPr sz="4400" b="1">
                <a:solidFill>
                  <a:srgbClr val="FFCC00"/>
                </a:solidFill>
                <a:latin typeface="Arial" charset="0"/>
              </a:defRPr>
            </a:lvl5pPr>
            <a:lvl6pPr marL="2514600" indent="-228600" algn="ctr" eaLnBrk="0" fontAlgn="base" hangingPunct="0">
              <a:lnSpc>
                <a:spcPct val="80000"/>
              </a:lnSpc>
              <a:spcBef>
                <a:spcPct val="0"/>
              </a:spcBef>
              <a:spcAft>
                <a:spcPct val="0"/>
              </a:spcAft>
              <a:defRPr sz="4400" b="1">
                <a:solidFill>
                  <a:srgbClr val="FFCC00"/>
                </a:solidFill>
                <a:latin typeface="Arial" charset="0"/>
              </a:defRPr>
            </a:lvl6pPr>
            <a:lvl7pPr marL="2971800" indent="-228600" algn="ctr" eaLnBrk="0" fontAlgn="base" hangingPunct="0">
              <a:lnSpc>
                <a:spcPct val="80000"/>
              </a:lnSpc>
              <a:spcBef>
                <a:spcPct val="0"/>
              </a:spcBef>
              <a:spcAft>
                <a:spcPct val="0"/>
              </a:spcAft>
              <a:defRPr sz="4400" b="1">
                <a:solidFill>
                  <a:srgbClr val="FFCC00"/>
                </a:solidFill>
                <a:latin typeface="Arial" charset="0"/>
              </a:defRPr>
            </a:lvl7pPr>
            <a:lvl8pPr marL="3429000" indent="-228600" algn="ctr" eaLnBrk="0" fontAlgn="base" hangingPunct="0">
              <a:lnSpc>
                <a:spcPct val="80000"/>
              </a:lnSpc>
              <a:spcBef>
                <a:spcPct val="0"/>
              </a:spcBef>
              <a:spcAft>
                <a:spcPct val="0"/>
              </a:spcAft>
              <a:defRPr sz="4400" b="1">
                <a:solidFill>
                  <a:srgbClr val="FFCC00"/>
                </a:solidFill>
                <a:latin typeface="Arial" charset="0"/>
              </a:defRPr>
            </a:lvl8pPr>
            <a:lvl9pPr marL="3886200" indent="-228600" algn="ctr" eaLnBrk="0" fontAlgn="base" hangingPunct="0">
              <a:lnSpc>
                <a:spcPct val="80000"/>
              </a:lnSpc>
              <a:spcBef>
                <a:spcPct val="0"/>
              </a:spcBef>
              <a:spcAft>
                <a:spcPct val="0"/>
              </a:spcAft>
              <a:defRPr sz="4400" b="1">
                <a:solidFill>
                  <a:srgbClr val="FFCC00"/>
                </a:solidFill>
                <a:latin typeface="Arial" charset="0"/>
              </a:defRPr>
            </a:lvl9pPr>
          </a:lstStyle>
          <a:p>
            <a:pPr>
              <a:defRPr/>
            </a:pPr>
            <a:endParaRPr lang="en-US" sz="1800" b="0">
              <a:solidFill>
                <a:srgbClr val="000000"/>
              </a:solidFill>
            </a:endParaRPr>
          </a:p>
        </p:txBody>
      </p:sp>
      <p:sp>
        <p:nvSpPr>
          <p:cNvPr id="353282" name="Rectangle 2"/>
          <p:cNvSpPr>
            <a:spLocks noGrp="1" noChangeArrowheads="1"/>
          </p:cNvSpPr>
          <p:nvPr>
            <p:ph type="ctrTitle"/>
          </p:nvPr>
        </p:nvSpPr>
        <p:spPr>
          <a:xfrm>
            <a:off x="457198" y="1828800"/>
            <a:ext cx="8226425" cy="1470025"/>
          </a:xfrm>
        </p:spPr>
        <p:txBody>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53283" name="Rectangle 3"/>
          <p:cNvSpPr>
            <a:spLocks noGrp="1" noChangeArrowheads="1"/>
          </p:cNvSpPr>
          <p:nvPr>
            <p:ph type="subTitle" idx="1"/>
          </p:nvPr>
        </p:nvSpPr>
        <p:spPr>
          <a:xfrm>
            <a:off x="457199" y="4292600"/>
            <a:ext cx="8226425" cy="1143000"/>
          </a:xfrm>
        </p:spPr>
        <p:txBody>
          <a:bodyPr/>
          <a:lstStyle>
            <a:lvl1pPr marL="0" indent="0" algn="l">
              <a:buFontTx/>
              <a:buNone/>
              <a:defRPr>
                <a:latin typeface="Calibri" panose="020F0502020204030204" pitchFamily="34" charset="0"/>
                <a:cs typeface="Calibri" panose="020F0502020204030204" pitchFamily="34" charset="0"/>
              </a:defRPr>
            </a:lvl1pPr>
          </a:lstStyle>
          <a:p>
            <a:r>
              <a:rPr lang="en-US" dirty="0"/>
              <a:t>Click to edit Master subtitle style</a:t>
            </a:r>
          </a:p>
        </p:txBody>
      </p:sp>
    </p:spTree>
    <p:extLst>
      <p:ext uri="{BB962C8B-B14F-4D97-AF65-F5344CB8AC3E}">
        <p14:creationId xmlns:p14="http://schemas.microsoft.com/office/powerpoint/2010/main" val="1894752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16721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
            <a:ext cx="8686800" cy="1417638"/>
          </a:xfrm>
        </p:spPr>
        <p:txBody>
          <a:bodyPr/>
          <a:lstStyle/>
          <a:p>
            <a:r>
              <a:rPr lang="en-US"/>
              <a:t>Click to edit Master title style</a:t>
            </a:r>
          </a:p>
        </p:txBody>
      </p:sp>
      <p:sp>
        <p:nvSpPr>
          <p:cNvPr id="3" name="Table Placeholder 2"/>
          <p:cNvSpPr>
            <a:spLocks noGrp="1"/>
          </p:cNvSpPr>
          <p:nvPr>
            <p:ph type="tbl" idx="1"/>
          </p:nvPr>
        </p:nvSpPr>
        <p:spPr>
          <a:xfrm>
            <a:off x="228600" y="1676400"/>
            <a:ext cx="8686800" cy="4953000"/>
          </a:xfrm>
        </p:spPr>
        <p:txBody>
          <a:bodyPr/>
          <a:lstStyle/>
          <a:p>
            <a:pPr lvl="0"/>
            <a:r>
              <a:rPr lang="en-US" noProof="0"/>
              <a:t>Click icon to add table</a:t>
            </a:r>
          </a:p>
        </p:txBody>
      </p:sp>
    </p:spTree>
    <p:extLst>
      <p:ext uri="{BB962C8B-B14F-4D97-AF65-F5344CB8AC3E}">
        <p14:creationId xmlns:p14="http://schemas.microsoft.com/office/powerpoint/2010/main" val="1856669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017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eaLnBrk="0" fontAlgn="base" hangingPunct="0">
              <a:spcBef>
                <a:spcPct val="0"/>
              </a:spcBef>
              <a:spcAft>
                <a:spcPct val="0"/>
              </a:spcAft>
              <a:defRPr/>
            </a:pPr>
            <a:endParaRPr lang="en-US" dirty="0">
              <a:solidFill>
                <a:prstClr val="black"/>
              </a:solidFill>
              <a:latin typeface="Verdana" pitchFamily="34" charset="0"/>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eaLnBrk="0" fontAlgn="base" hangingPunct="0">
              <a:spcBef>
                <a:spcPct val="0"/>
              </a:spcBef>
              <a:spcAft>
                <a:spcPct val="0"/>
              </a:spcAft>
              <a:defRPr/>
            </a:pPr>
            <a:endParaRPr lang="en-US" dirty="0">
              <a:solidFill>
                <a:prstClr val="black"/>
              </a:solidFill>
              <a:latin typeface="Verdana" pitchFamily="34" charset="0"/>
            </a:endParaRPr>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eaLnBrk="0" fontAlgn="base" hangingPunct="0">
              <a:spcBef>
                <a:spcPct val="0"/>
              </a:spcBef>
              <a:spcAft>
                <a:spcPct val="0"/>
              </a:spcAft>
              <a:defRPr/>
            </a:pPr>
            <a:fld id="{1A895E8E-37C0-434E-A19E-BF41491F6066}" type="slidenum">
              <a:rPr lang="en-US">
                <a:solidFill>
                  <a:prstClr val="black"/>
                </a:solidFill>
                <a:latin typeface="Verdana" pitchFamily="34" charset="0"/>
              </a:rPr>
              <a:pPr eaLnBrk="0" fontAlgn="base" hangingPunct="0">
                <a:spcBef>
                  <a:spcPct val="0"/>
                </a:spcBef>
                <a:spcAft>
                  <a:spcPct val="0"/>
                </a:spcAft>
                <a:defRPr/>
              </a:pPr>
              <a:t>‹#›</a:t>
            </a:fld>
            <a:endParaRPr lang="en-US" dirty="0">
              <a:solidFill>
                <a:prstClr val="black"/>
              </a:solidFill>
              <a:latin typeface="Verdana" pitchFamily="34" charset="0"/>
            </a:endParaRPr>
          </a:p>
        </p:txBody>
      </p:sp>
    </p:spTree>
    <p:extLst>
      <p:ext uri="{BB962C8B-B14F-4D97-AF65-F5344CB8AC3E}">
        <p14:creationId xmlns:p14="http://schemas.microsoft.com/office/powerpoint/2010/main" val="351242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228600" y="990600"/>
            <a:ext cx="8686800" cy="5638800"/>
          </a:xfrm>
        </p:spPr>
        <p:txBody>
          <a:bodyPr/>
          <a:lstStyle>
            <a:lvl1pPr>
              <a:spcBef>
                <a:spcPts val="0"/>
              </a:spcBef>
              <a:defRPr sz="2800">
                <a:latin typeface="Calibri" panose="020F0502020204030204" pitchFamily="34" charset="0"/>
                <a:cs typeface="Calibri" panose="020F0502020204030204" pitchFamily="34" charset="0"/>
              </a:defRPr>
            </a:lvl1pPr>
            <a:lvl2pPr>
              <a:spcBef>
                <a:spcPts val="0"/>
              </a:spcBef>
              <a:defRPr sz="2800">
                <a:latin typeface="Calibri" panose="020F0502020204030204" pitchFamily="34" charset="0"/>
                <a:cs typeface="Calibri" panose="020F0502020204030204" pitchFamily="34" charset="0"/>
              </a:defRPr>
            </a:lvl2pPr>
            <a:lvl3pPr>
              <a:spcBef>
                <a:spcPts val="0"/>
              </a:spcBef>
              <a:defRPr sz="2800">
                <a:latin typeface="Calibri" panose="020F0502020204030204" pitchFamily="34" charset="0"/>
                <a:cs typeface="Calibri" panose="020F0502020204030204" pitchFamily="34" charset="0"/>
              </a:defRPr>
            </a:lvl3pPr>
            <a:lvl4pPr>
              <a:spcBef>
                <a:spcPts val="0"/>
              </a:spcBef>
              <a:defRPr sz="2800">
                <a:latin typeface="Calibri" panose="020F0502020204030204" pitchFamily="34" charset="0"/>
                <a:cs typeface="Calibri" panose="020F0502020204030204" pitchFamily="34" charset="0"/>
              </a:defRPr>
            </a:lvl4pPr>
            <a:lvl5pPr>
              <a:spcBef>
                <a:spcPts val="0"/>
              </a:spcBef>
              <a:defRPr sz="28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3E17F1FD-29C3-4220-915C-9C71059786D3}" type="slidenum">
              <a:rPr lang="en-US" smtClean="0"/>
              <a:pPr/>
              <a:t>‹#›</a:t>
            </a:fld>
            <a:endParaRPr lang="en-US" dirty="0"/>
          </a:p>
        </p:txBody>
      </p:sp>
    </p:spTree>
    <p:extLst>
      <p:ext uri="{BB962C8B-B14F-4D97-AF65-F5344CB8AC3E}">
        <p14:creationId xmlns:p14="http://schemas.microsoft.com/office/powerpoint/2010/main" val="38101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Calibri" panose="020F0502020204030204" pitchFamily="34" charset="0"/>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289055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
            <a:ext cx="8686800" cy="761996"/>
          </a:xfrm>
        </p:spPr>
        <p:txBody>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228600" y="762000"/>
            <a:ext cx="4267200" cy="5867400"/>
          </a:xfrm>
        </p:spPr>
        <p:txBody>
          <a:bodyPr/>
          <a:lstStyle>
            <a:lvl1pPr>
              <a:defRPr sz="28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800">
                <a:latin typeface="Calibri" panose="020F0502020204030204" pitchFamily="34" charset="0"/>
                <a:cs typeface="Calibri" panose="020F0502020204030204" pitchFamily="34" charset="0"/>
              </a:defRPr>
            </a:lvl4pPr>
            <a:lvl5pPr>
              <a:defRPr sz="2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762000"/>
            <a:ext cx="4267200" cy="5867400"/>
          </a:xfrm>
        </p:spPr>
        <p:txBody>
          <a:bodyPr/>
          <a:lstStyle>
            <a:lvl1pPr>
              <a:defRPr sz="28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800">
                <a:latin typeface="Calibri" panose="020F0502020204030204" pitchFamily="34" charset="0"/>
                <a:cs typeface="Calibri" panose="020F0502020204030204" pitchFamily="34" charset="0"/>
              </a:defRPr>
            </a:lvl4pPr>
            <a:lvl5pPr>
              <a:defRPr sz="28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2079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2"/>
            <a:ext cx="3008313" cy="1162050"/>
          </a:xfrm>
        </p:spPr>
        <p:txBody>
          <a:bodyPr anchor="t"/>
          <a:lstStyle>
            <a:lvl1pPr algn="l">
              <a:defRPr sz="28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28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800">
                <a:latin typeface="Calibri" panose="020F0502020204030204" pitchFamily="34" charset="0"/>
                <a:cs typeface="Calibri" panose="020F0502020204030204" pitchFamily="34" charset="0"/>
              </a:defRPr>
            </a:lvl4pPr>
            <a:lvl5pPr>
              <a:defRPr sz="28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457212" y="1435104"/>
            <a:ext cx="3008313" cy="4691063"/>
          </a:xfrm>
        </p:spPr>
        <p:txBody>
          <a:bodyPr/>
          <a:lstStyle>
            <a:lvl1pPr marL="0" indent="0">
              <a:buNone/>
              <a:defRPr sz="180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68299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8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400">
                <a:latin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81568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338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10"/>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914900" y="1981200"/>
            <a:ext cx="36957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7502DC7B-6207-4283-926D-DC7AB867ED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244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4"/>
            <a:ext cx="8686800" cy="1417638"/>
          </a:xfrm>
        </p:spPr>
        <p:txBody>
          <a:bodyPr/>
          <a:lstStyle/>
          <a:p>
            <a:r>
              <a:rPr lang="en-US"/>
              <a:t>Click to edit Master title style</a:t>
            </a:r>
          </a:p>
        </p:txBody>
      </p:sp>
      <p:sp>
        <p:nvSpPr>
          <p:cNvPr id="3" name="Chart Placeholder 2"/>
          <p:cNvSpPr>
            <a:spLocks noGrp="1"/>
          </p:cNvSpPr>
          <p:nvPr>
            <p:ph type="chart" idx="1"/>
          </p:nvPr>
        </p:nvSpPr>
        <p:spPr>
          <a:xfrm>
            <a:off x="228600" y="1676400"/>
            <a:ext cx="8686800" cy="4953000"/>
          </a:xfrm>
        </p:spPr>
        <p:txBody>
          <a:bodyPr/>
          <a:lstStyle/>
          <a:p>
            <a:pPr lvl="0"/>
            <a:r>
              <a:rPr lang="en-US" noProof="0"/>
              <a:t>Click icon to add chart</a:t>
            </a:r>
          </a:p>
        </p:txBody>
      </p:sp>
    </p:spTree>
    <p:extLst>
      <p:ext uri="{BB962C8B-B14F-4D97-AF65-F5344CB8AC3E}">
        <p14:creationId xmlns:p14="http://schemas.microsoft.com/office/powerpoint/2010/main" val="371799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12718"/>
            <a:ext cx="8686800" cy="68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228600" y="990600"/>
            <a:ext cx="8686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Slide Number Placeholder 1"/>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1200">
                <a:solidFill>
                  <a:schemeClr val="bg1"/>
                </a:solidFill>
              </a:defRPr>
            </a:lvl1pPr>
          </a:lstStyle>
          <a:p>
            <a:fld id="{3E17F1FD-29C3-4220-915C-9C71059786D3}" type="slidenum">
              <a:rPr lang="en-US" smtClean="0"/>
              <a:pPr/>
              <a:t>‹#›</a:t>
            </a:fld>
            <a:endParaRPr lang="en-US" dirty="0"/>
          </a:p>
        </p:txBody>
      </p:sp>
    </p:spTree>
    <p:extLst>
      <p:ext uri="{BB962C8B-B14F-4D97-AF65-F5344CB8AC3E}">
        <p14:creationId xmlns:p14="http://schemas.microsoft.com/office/powerpoint/2010/main" val="13018520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hdr="0" ftr="0" dt="0"/>
  <p:txStyles>
    <p:titleStyle>
      <a:lvl1pPr algn="ctr" rtl="0" eaLnBrk="1" fontAlgn="base" hangingPunct="1">
        <a:spcBef>
          <a:spcPct val="0"/>
        </a:spcBef>
        <a:spcAft>
          <a:spcPct val="0"/>
        </a:spcAft>
        <a:defRPr sz="4000" b="1">
          <a:solidFill>
            <a:srgbClr val="FFCC00"/>
          </a:solidFill>
          <a:latin typeface="Calibri" panose="020F0502020204030204" pitchFamily="34" charset="0"/>
          <a:ea typeface="+mj-ea"/>
          <a:cs typeface="Calibri" panose="020F0502020204030204" pitchFamily="34" charset="0"/>
        </a:defRPr>
      </a:lvl1pPr>
      <a:lvl2pPr algn="ctr" rtl="0" eaLnBrk="1" fontAlgn="base" hangingPunct="1">
        <a:spcBef>
          <a:spcPct val="0"/>
        </a:spcBef>
        <a:spcAft>
          <a:spcPct val="0"/>
        </a:spcAft>
        <a:defRPr sz="4400" b="1">
          <a:solidFill>
            <a:srgbClr val="FFCC00"/>
          </a:solidFill>
          <a:latin typeface="Arial" charset="0"/>
        </a:defRPr>
      </a:lvl2pPr>
      <a:lvl3pPr algn="ctr" rtl="0" eaLnBrk="1" fontAlgn="base" hangingPunct="1">
        <a:spcBef>
          <a:spcPct val="0"/>
        </a:spcBef>
        <a:spcAft>
          <a:spcPct val="0"/>
        </a:spcAft>
        <a:defRPr sz="4400" b="1">
          <a:solidFill>
            <a:srgbClr val="FFCC00"/>
          </a:solidFill>
          <a:latin typeface="Arial" charset="0"/>
        </a:defRPr>
      </a:lvl3pPr>
      <a:lvl4pPr algn="ctr" rtl="0" eaLnBrk="1" fontAlgn="base" hangingPunct="1">
        <a:spcBef>
          <a:spcPct val="0"/>
        </a:spcBef>
        <a:spcAft>
          <a:spcPct val="0"/>
        </a:spcAft>
        <a:defRPr sz="4400" b="1">
          <a:solidFill>
            <a:srgbClr val="FFCC00"/>
          </a:solidFill>
          <a:latin typeface="Arial" charset="0"/>
        </a:defRPr>
      </a:lvl4pPr>
      <a:lvl5pPr algn="ctr" rtl="0" eaLnBrk="1" fontAlgn="base" hangingPunct="1">
        <a:spcBef>
          <a:spcPct val="0"/>
        </a:spcBef>
        <a:spcAft>
          <a:spcPct val="0"/>
        </a:spcAft>
        <a:defRPr sz="4400" b="1">
          <a:solidFill>
            <a:srgbClr val="FFCC00"/>
          </a:solidFill>
          <a:latin typeface="Arial" charset="0"/>
        </a:defRPr>
      </a:lvl5pPr>
      <a:lvl6pPr marL="457200" algn="ctr" rtl="0" eaLnBrk="1" fontAlgn="base" hangingPunct="1">
        <a:spcBef>
          <a:spcPct val="0"/>
        </a:spcBef>
        <a:spcAft>
          <a:spcPct val="0"/>
        </a:spcAft>
        <a:defRPr sz="4400" b="1">
          <a:solidFill>
            <a:srgbClr val="FFCC00"/>
          </a:solidFill>
          <a:latin typeface="Arial" charset="0"/>
        </a:defRPr>
      </a:lvl6pPr>
      <a:lvl7pPr marL="914400" algn="ctr" rtl="0" eaLnBrk="1" fontAlgn="base" hangingPunct="1">
        <a:spcBef>
          <a:spcPct val="0"/>
        </a:spcBef>
        <a:spcAft>
          <a:spcPct val="0"/>
        </a:spcAft>
        <a:defRPr sz="4400" b="1">
          <a:solidFill>
            <a:srgbClr val="FFCC00"/>
          </a:solidFill>
          <a:latin typeface="Arial" charset="0"/>
        </a:defRPr>
      </a:lvl7pPr>
      <a:lvl8pPr marL="1371600" algn="ctr" rtl="0" eaLnBrk="1" fontAlgn="base" hangingPunct="1">
        <a:spcBef>
          <a:spcPct val="0"/>
        </a:spcBef>
        <a:spcAft>
          <a:spcPct val="0"/>
        </a:spcAft>
        <a:defRPr sz="4400" b="1">
          <a:solidFill>
            <a:srgbClr val="FFCC00"/>
          </a:solidFill>
          <a:latin typeface="Arial" charset="0"/>
        </a:defRPr>
      </a:lvl8pPr>
      <a:lvl9pPr marL="1828800" algn="ctr" rtl="0" eaLnBrk="1" fontAlgn="base" hangingPunct="1">
        <a:spcBef>
          <a:spcPct val="0"/>
        </a:spcBef>
        <a:spcAft>
          <a:spcPct val="0"/>
        </a:spcAft>
        <a:defRPr sz="4400" b="1">
          <a:solidFill>
            <a:srgbClr val="FFCC00"/>
          </a:solidFill>
          <a:latin typeface="Arial" charset="0"/>
        </a:defRPr>
      </a:lvl9pPr>
    </p:titleStyle>
    <p:bodyStyle>
      <a:lvl1pPr marL="342900" indent="-342900" algn="l" rtl="0" eaLnBrk="1" fontAlgn="base" hangingPunct="1">
        <a:spcBef>
          <a:spcPts val="0"/>
        </a:spcBef>
        <a:spcAft>
          <a:spcPct val="0"/>
        </a:spcAft>
        <a:buChar char="•"/>
        <a:defRPr sz="2800">
          <a:solidFill>
            <a:schemeClr val="bg1"/>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2pPr>
      <a:lvl3pPr marL="1143000" indent="-22860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3pPr>
      <a:lvl4pPr marL="1600200" indent="-22860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4pPr>
      <a:lvl5pPr marL="2057400" indent="-228600" algn="l" rtl="0" eaLnBrk="1" fontAlgn="base" hangingPunct="1">
        <a:spcBef>
          <a:spcPts val="0"/>
        </a:spcBef>
        <a:spcAft>
          <a:spcPct val="0"/>
        </a:spcAft>
        <a:buChar char="»"/>
        <a:defRPr sz="2800">
          <a:solidFill>
            <a:schemeClr val="bg1"/>
          </a:solidFill>
          <a:latin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5.jpeg"/><Relationship Id="rId7" Type="http://schemas.openxmlformats.org/officeDocument/2006/relationships/image" Target="../media/image78.jpeg"/><Relationship Id="rId2" Type="http://schemas.openxmlformats.org/officeDocument/2006/relationships/notesSlide" Target="../notesSlides/notesSlide102.xml"/><Relationship Id="rId1" Type="http://schemas.openxmlformats.org/officeDocument/2006/relationships/slideLayout" Target="../slideLayouts/slideLayout10.xml"/><Relationship Id="rId6" Type="http://schemas.openxmlformats.org/officeDocument/2006/relationships/image" Target="../media/image77.jpeg"/><Relationship Id="rId5" Type="http://schemas.openxmlformats.org/officeDocument/2006/relationships/hyperlink" Target="http://www.izmirpoppy.com/gifs/gallery20b.jpg" TargetMode="External"/><Relationship Id="rId10" Type="http://schemas.openxmlformats.org/officeDocument/2006/relationships/image" Target="../media/image81.jpeg"/><Relationship Id="rId4" Type="http://schemas.openxmlformats.org/officeDocument/2006/relationships/image" Target="../media/image76.jpeg"/><Relationship Id="rId9" Type="http://schemas.openxmlformats.org/officeDocument/2006/relationships/image" Target="../media/image80.jpeg"/></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4.xml"/><Relationship Id="rId1" Type="http://schemas.openxmlformats.org/officeDocument/2006/relationships/slideLayout" Target="../slideLayouts/slideLayout10.xml"/><Relationship Id="rId5" Type="http://schemas.openxmlformats.org/officeDocument/2006/relationships/image" Target="../media/image87.jpeg"/><Relationship Id="rId4" Type="http://schemas.openxmlformats.org/officeDocument/2006/relationships/image" Target="../media/image86.jpeg"/></Relationships>
</file>

<file path=ppt/slides/_rels/slide1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7.png"/><Relationship Id="rId4"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5.xm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1.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Q5M-A0hA_NLIAM&amp;tbnid=MZJfGlJbQjB_4M:&amp;ved=0CAUQjRw&amp;url=http://www.usneurologicals.com/index.php?app=ecom&amp;ei=gGxhU4ezNoityASihYGwBw&amp;psig=AFQjCNEPeW0ZpgOkajB48qj9SaePJaqQNw&amp;ust=1398980080446717" TargetMode="External"/><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30.png"/><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31.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video" Target="file:///C:\Users\bfinnerty\Documents\My%20Dropbox\Substance%20Use,%20HIV,%20and%20Youth\prbrainmaturing.mpg"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3.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0.xml"/><Relationship Id="rId1" Type="http://schemas.openxmlformats.org/officeDocument/2006/relationships/tags" Target="../tags/tag8.xml"/><Relationship Id="rId5" Type="http://schemas.openxmlformats.org/officeDocument/2006/relationships/image" Target="../media/image69.png"/><Relationship Id="rId4" Type="http://schemas.openxmlformats.org/officeDocument/2006/relationships/image" Target="../media/image68.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ctrTitle"/>
          </p:nvPr>
        </p:nvSpPr>
        <p:spPr>
          <a:xfrm>
            <a:off x="304800" y="304800"/>
            <a:ext cx="8763000" cy="5257800"/>
          </a:xfrm>
        </p:spPr>
        <p:txBody>
          <a:bodyPr/>
          <a:lstStyle/>
          <a:p>
            <a:pPr algn="l"/>
            <a:r>
              <a:rPr lang="en-US" sz="3200" dirty="0">
                <a:solidFill>
                  <a:srgbClr val="FFFF00"/>
                </a:solidFill>
              </a:rPr>
              <a:t>Pacific Behavioral Health Collaborating Council</a:t>
            </a:r>
            <a:br>
              <a:rPr lang="en-US" sz="3200" dirty="0">
                <a:solidFill>
                  <a:srgbClr val="FFFF00"/>
                </a:solidFill>
              </a:rPr>
            </a:br>
            <a:r>
              <a:rPr lang="en-US" sz="3200" dirty="0">
                <a:solidFill>
                  <a:srgbClr val="FFFF00"/>
                </a:solidFill>
              </a:rPr>
              <a:t>Alcohol and Drug Counselor (ADC) Academy, Day 1</a:t>
            </a:r>
            <a:br>
              <a:rPr lang="en-US" sz="3200" dirty="0">
                <a:solidFill>
                  <a:srgbClr val="FFFF00"/>
                </a:solidFill>
              </a:rPr>
            </a:br>
            <a:r>
              <a:rPr lang="en-US" sz="3200" dirty="0">
                <a:solidFill>
                  <a:schemeClr val="bg1"/>
                </a:solidFill>
              </a:rPr>
              <a:t>Introduction to the IC&amp;RC ADC Performance Domains and Review of Psychoactive Drugs</a:t>
            </a:r>
            <a:r>
              <a:rPr lang="en-US" sz="3200" dirty="0">
                <a:solidFill>
                  <a:srgbClr val="FFFF00"/>
                </a:solidFill>
              </a:rPr>
              <a:t/>
            </a:r>
            <a:br>
              <a:rPr lang="en-US" sz="3200" dirty="0">
                <a:solidFill>
                  <a:srgbClr val="FFFF00"/>
                </a:solidFill>
              </a:rPr>
            </a:br>
            <a:r>
              <a:rPr lang="en-US" sz="3200" dirty="0">
                <a:solidFill>
                  <a:srgbClr val="FFFF00"/>
                </a:solidFill>
              </a:rPr>
              <a:t/>
            </a:r>
            <a:br>
              <a:rPr lang="en-US" sz="3200" dirty="0">
                <a:solidFill>
                  <a:srgbClr val="FFFF00"/>
                </a:solidFill>
              </a:rPr>
            </a:br>
            <a:r>
              <a:rPr lang="en-US" sz="3200" dirty="0">
                <a:solidFill>
                  <a:srgbClr val="FFFF00"/>
                </a:solidFill>
              </a:rPr>
              <a:t/>
            </a:r>
            <a:br>
              <a:rPr lang="en-US" sz="3200" dirty="0">
                <a:solidFill>
                  <a:srgbClr val="FFFF00"/>
                </a:solidFill>
              </a:rPr>
            </a:br>
            <a:r>
              <a:rPr lang="en-US" sz="3200" dirty="0">
                <a:solidFill>
                  <a:srgbClr val="FFFF00"/>
                </a:solidFill>
              </a:rPr>
              <a:t>Enter location here</a:t>
            </a:r>
            <a:br>
              <a:rPr lang="en-US" sz="3200" dirty="0">
                <a:solidFill>
                  <a:srgbClr val="FFFF00"/>
                </a:solidFill>
              </a:rPr>
            </a:br>
            <a:r>
              <a:rPr lang="en-US" sz="3200" dirty="0">
                <a:solidFill>
                  <a:srgbClr val="FFFF00"/>
                </a:solidFill>
              </a:rPr>
              <a:t>Enter dates here</a:t>
            </a:r>
            <a:endParaRPr lang="en-US" sz="3200" dirty="0"/>
          </a:p>
        </p:txBody>
      </p:sp>
      <p:sp>
        <p:nvSpPr>
          <p:cNvPr id="2" name="Subtitle 1"/>
          <p:cNvSpPr>
            <a:spLocks noGrp="1"/>
          </p:cNvSpPr>
          <p:nvPr>
            <p:ph type="subTitle" idx="1"/>
          </p:nvPr>
        </p:nvSpPr>
        <p:spPr>
          <a:xfrm>
            <a:off x="304800" y="5562600"/>
            <a:ext cx="7772400" cy="1143000"/>
          </a:xfrm>
        </p:spPr>
        <p:txBody>
          <a:bodyPr/>
          <a:lstStyle/>
          <a:p>
            <a:r>
              <a:rPr lang="en-US" dirty="0" smtClean="0"/>
              <a:t>Enter trainer names and credentials here</a:t>
            </a:r>
            <a:endParaRPr lang="en-US" dirty="0"/>
          </a:p>
          <a:p>
            <a:pPr>
              <a:spcBef>
                <a:spcPts val="0"/>
              </a:spcBef>
            </a:pPr>
            <a:endParaRPr lang="en-US" dirty="0"/>
          </a:p>
        </p:txBody>
      </p:sp>
    </p:spTree>
    <p:extLst>
      <p:ext uri="{BB962C8B-B14F-4D97-AF65-F5344CB8AC3E}">
        <p14:creationId xmlns:p14="http://schemas.microsoft.com/office/powerpoint/2010/main" val="2040288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for Day Five</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t>Review practice exam</a:t>
            </a:r>
          </a:p>
          <a:p>
            <a:r>
              <a:rPr lang="en-US" dirty="0" smtClean="0"/>
              <a:t>Test-taking strategies </a:t>
            </a:r>
          </a:p>
          <a:p>
            <a:r>
              <a:rPr lang="en-US" dirty="0" smtClean="0"/>
              <a:t>Course review</a:t>
            </a:r>
            <a:endParaRPr lang="en-US" dirty="0"/>
          </a:p>
        </p:txBody>
      </p:sp>
      <p:sp>
        <p:nvSpPr>
          <p:cNvPr id="5" name="Slide Number Placeholder 3">
            <a:extLst>
              <a:ext uri="{FF2B5EF4-FFF2-40B4-BE49-F238E27FC236}">
                <a16:creationId xmlns:a16="http://schemas.microsoft.com/office/drawing/2014/main" id="{182713BD-4657-5746-9830-53E30B8B7E7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10</a:t>
            </a:fld>
            <a:endParaRPr lang="en-US" dirty="0"/>
          </a:p>
        </p:txBody>
      </p:sp>
    </p:spTree>
    <p:extLst>
      <p:ext uri="{BB962C8B-B14F-4D97-AF65-F5344CB8AC3E}">
        <p14:creationId xmlns:p14="http://schemas.microsoft.com/office/powerpoint/2010/main" val="14150589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Withdrawal Definition</a:t>
            </a:r>
            <a:endParaRPr lang="en-US" sz="3600" dirty="0">
              <a:solidFill>
                <a:srgbClr val="FFFF00"/>
              </a:solidFill>
            </a:endParaRPr>
          </a:p>
        </p:txBody>
      </p:sp>
      <p:sp>
        <p:nvSpPr>
          <p:cNvPr id="3" name="Content Placeholder 2"/>
          <p:cNvSpPr>
            <a:spLocks noGrp="1"/>
          </p:cNvSpPr>
          <p:nvPr>
            <p:ph idx="1"/>
          </p:nvPr>
        </p:nvSpPr>
        <p:spPr>
          <a:xfrm>
            <a:off x="304800" y="1066800"/>
            <a:ext cx="8153400" cy="4648203"/>
          </a:xfrm>
        </p:spPr>
        <p:txBody>
          <a:bodyPr/>
          <a:lstStyle/>
          <a:p>
            <a:r>
              <a:rPr lang="en-US" dirty="0" smtClean="0"/>
              <a:t>Abnormal </a:t>
            </a:r>
            <a:r>
              <a:rPr lang="en-US" dirty="0"/>
              <a:t>physical or psychological features that follow the abrupt discontinuation of a drug that has the capability of producing physical dependence. </a:t>
            </a:r>
            <a:endParaRPr lang="en-US" dirty="0" smtClean="0"/>
          </a:p>
          <a:p>
            <a:r>
              <a:rPr lang="en-US" dirty="0" smtClean="0"/>
              <a:t>For </a:t>
            </a:r>
            <a:r>
              <a:rPr lang="en-US" dirty="0"/>
              <a:t>example, common opioid withdrawal symptoms include sweating, goosebumps, vomiting, anxiety, insomnia, and muscle pain.</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100</a:t>
            </a:fld>
            <a:endParaRPr lang="en-US" dirty="0"/>
          </a:p>
        </p:txBody>
      </p:sp>
    </p:spTree>
    <p:extLst>
      <p:ext uri="{BB962C8B-B14F-4D97-AF65-F5344CB8AC3E}">
        <p14:creationId xmlns:p14="http://schemas.microsoft.com/office/powerpoint/2010/main" val="27885290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en-US" sz="4000" dirty="0">
                <a:solidFill>
                  <a:srgbClr val="FFFF00"/>
                </a:solidFill>
              </a:rPr>
              <a:t>Withdrawal</a:t>
            </a:r>
          </a:p>
        </p:txBody>
      </p:sp>
      <p:sp>
        <p:nvSpPr>
          <p:cNvPr id="421891" name="Rectangle 3"/>
          <p:cNvSpPr>
            <a:spLocks noGrp="1" noChangeArrowheads="1"/>
          </p:cNvSpPr>
          <p:nvPr>
            <p:ph idx="1"/>
          </p:nvPr>
        </p:nvSpPr>
        <p:spPr>
          <a:xfrm>
            <a:off x="228600" y="990600"/>
            <a:ext cx="5791200" cy="5638800"/>
          </a:xfrm>
        </p:spPr>
        <p:txBody>
          <a:bodyPr/>
          <a:lstStyle/>
          <a:p>
            <a:pPr marL="0" indent="0">
              <a:buFont typeface="Wingdings" pitchFamily="2" charset="2"/>
              <a:buNone/>
            </a:pPr>
            <a:r>
              <a:rPr lang="en-US" sz="2800" dirty="0"/>
              <a:t>The following symptoms may occur when drug use is reduced or discontinued:</a:t>
            </a:r>
          </a:p>
          <a:p>
            <a:pPr>
              <a:lnSpc>
                <a:spcPct val="90000"/>
              </a:lnSpc>
            </a:pPr>
            <a:r>
              <a:rPr lang="en-US" sz="2800" dirty="0"/>
              <a:t>Tremors, chills</a:t>
            </a:r>
          </a:p>
          <a:p>
            <a:pPr>
              <a:lnSpc>
                <a:spcPct val="90000"/>
              </a:lnSpc>
            </a:pPr>
            <a:r>
              <a:rPr lang="en-US" sz="2800" dirty="0"/>
              <a:t>Cramps</a:t>
            </a:r>
          </a:p>
          <a:p>
            <a:pPr>
              <a:lnSpc>
                <a:spcPct val="90000"/>
              </a:lnSpc>
            </a:pPr>
            <a:r>
              <a:rPr lang="en-US" sz="2800" dirty="0"/>
              <a:t>Emotional problems</a:t>
            </a:r>
          </a:p>
          <a:p>
            <a:pPr>
              <a:lnSpc>
                <a:spcPct val="90000"/>
              </a:lnSpc>
            </a:pPr>
            <a:r>
              <a:rPr lang="en-US" sz="2800" dirty="0"/>
              <a:t>Cognitive and attention deficits</a:t>
            </a:r>
          </a:p>
          <a:p>
            <a:pPr>
              <a:lnSpc>
                <a:spcPct val="90000"/>
              </a:lnSpc>
            </a:pPr>
            <a:r>
              <a:rPr lang="en-US" sz="2800" dirty="0"/>
              <a:t>Hallucinations</a:t>
            </a:r>
          </a:p>
          <a:p>
            <a:pPr>
              <a:lnSpc>
                <a:spcPct val="90000"/>
              </a:lnSpc>
            </a:pPr>
            <a:r>
              <a:rPr lang="en-US" sz="2800" dirty="0"/>
              <a:t>Convulsions</a:t>
            </a:r>
          </a:p>
          <a:p>
            <a:pPr>
              <a:lnSpc>
                <a:spcPct val="90000"/>
              </a:lnSpc>
            </a:pPr>
            <a:r>
              <a:rPr lang="en-US" sz="2800" dirty="0"/>
              <a:t>Death</a:t>
            </a:r>
          </a:p>
          <a:p>
            <a:pPr>
              <a:lnSpc>
                <a:spcPct val="90000"/>
              </a:lnSpc>
              <a:buFont typeface="Wingdings" pitchFamily="2" charset="2"/>
              <a:buNone/>
            </a:pPr>
            <a:endParaRPr lang="en-US" sz="2800" dirty="0"/>
          </a:p>
        </p:txBody>
      </p:sp>
      <p:pic>
        <p:nvPicPr>
          <p:cNvPr id="421892" name="Picture 4" descr="MPj02277320000[1]"/>
          <p:cNvPicPr>
            <a:picLocks noChangeAspect="1" noChangeArrowheads="1"/>
          </p:cNvPicPr>
          <p:nvPr/>
        </p:nvPicPr>
        <p:blipFill>
          <a:blip r:embed="rId3" cstate="print"/>
          <a:srcRect/>
          <a:stretch>
            <a:fillRect/>
          </a:stretch>
        </p:blipFill>
        <p:spPr bwMode="auto">
          <a:xfrm>
            <a:off x="5867400" y="1143001"/>
            <a:ext cx="2652434" cy="4038600"/>
          </a:xfrm>
          <a:prstGeom prst="rect">
            <a:avLst/>
          </a:prstGeom>
          <a:noFill/>
        </p:spPr>
      </p:pic>
      <p:sp>
        <p:nvSpPr>
          <p:cNvPr id="6" name="Slide Number Placeholder 5"/>
          <p:cNvSpPr>
            <a:spLocks noGrp="1"/>
          </p:cNvSpPr>
          <p:nvPr>
            <p:ph type="sldNum" sz="quarter" idx="4294967295"/>
          </p:nvPr>
        </p:nvSpPr>
        <p:spPr>
          <a:xfrm>
            <a:off x="6781800" y="6274908"/>
            <a:ext cx="2133600" cy="365125"/>
          </a:xfrm>
        </p:spPr>
        <p:txBody>
          <a:bodyPr/>
          <a:lstStyle/>
          <a:p>
            <a:fld id="{B7515130-1B39-4626-88DF-54C79446AF46}" type="slidenum">
              <a:rPr lang="en-US"/>
              <a:pPr/>
              <a:t>101</a:t>
            </a:fld>
            <a:endParaRPr lang="en-US" dirty="0"/>
          </a:p>
        </p:txBody>
      </p:sp>
    </p:spTree>
    <p:extLst>
      <p:ext uri="{BB962C8B-B14F-4D97-AF65-F5344CB8AC3E}">
        <p14:creationId xmlns:p14="http://schemas.microsoft.com/office/powerpoint/2010/main" val="131019720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Opioids – What Are They?</a:t>
            </a:r>
            <a:endParaRPr lang="en-US" dirty="0">
              <a:solidFill>
                <a:srgbClr val="FFFF00"/>
              </a:solidFill>
            </a:endParaRPr>
          </a:p>
        </p:txBody>
      </p:sp>
      <p:pic>
        <p:nvPicPr>
          <p:cNvPr id="359427" name="Picture 3" descr="Opium5 copy"/>
          <p:cNvPicPr>
            <a:picLocks noChangeAspect="1" noChangeArrowheads="1"/>
          </p:cNvPicPr>
          <p:nvPr/>
        </p:nvPicPr>
        <p:blipFill>
          <a:blip r:embed="rId3" cstate="print"/>
          <a:srcRect/>
          <a:stretch>
            <a:fillRect/>
          </a:stretch>
        </p:blipFill>
        <p:spPr bwMode="auto">
          <a:xfrm>
            <a:off x="1418943" y="968404"/>
            <a:ext cx="1884033" cy="1464974"/>
          </a:xfrm>
          <a:prstGeom prst="rect">
            <a:avLst/>
          </a:prstGeom>
          <a:noFill/>
        </p:spPr>
      </p:pic>
      <p:pic>
        <p:nvPicPr>
          <p:cNvPr id="359428" name="Picture 4" descr="TAR HEROIN3"/>
          <p:cNvPicPr>
            <a:picLocks noChangeAspect="1" noChangeArrowheads="1"/>
          </p:cNvPicPr>
          <p:nvPr/>
        </p:nvPicPr>
        <p:blipFill>
          <a:blip r:embed="rId4" cstate="print"/>
          <a:srcRect/>
          <a:stretch>
            <a:fillRect/>
          </a:stretch>
        </p:blipFill>
        <p:spPr bwMode="auto">
          <a:xfrm>
            <a:off x="1418943" y="2618336"/>
            <a:ext cx="1917395" cy="1465585"/>
          </a:xfrm>
          <a:prstGeom prst="rect">
            <a:avLst/>
          </a:prstGeom>
          <a:noFill/>
        </p:spPr>
      </p:pic>
      <p:pic>
        <p:nvPicPr>
          <p:cNvPr id="359430" name="Picture 6" descr="gallery20">
            <a:hlinkClick r:id="rId5"/>
          </p:cNvPr>
          <p:cNvPicPr>
            <a:picLocks noChangeAspect="1" noChangeArrowheads="1"/>
          </p:cNvPicPr>
          <p:nvPr/>
        </p:nvPicPr>
        <p:blipFill>
          <a:blip r:embed="rId6" cstate="print"/>
          <a:srcRect/>
          <a:stretch>
            <a:fillRect/>
          </a:stretch>
        </p:blipFill>
        <p:spPr bwMode="auto">
          <a:xfrm>
            <a:off x="3519590" y="988098"/>
            <a:ext cx="1876217" cy="1453851"/>
          </a:xfrm>
          <a:prstGeom prst="rect">
            <a:avLst/>
          </a:prstGeom>
          <a:noFill/>
        </p:spPr>
      </p:pic>
      <p:pic>
        <p:nvPicPr>
          <p:cNvPr id="359429" name="Picture 5" descr="Heroin2"/>
          <p:cNvPicPr>
            <a:picLocks noChangeAspect="1" noChangeArrowheads="1"/>
          </p:cNvPicPr>
          <p:nvPr/>
        </p:nvPicPr>
        <p:blipFill>
          <a:blip r:embed="rId7" cstate="print"/>
          <a:srcRect/>
          <a:stretch>
            <a:fillRect/>
          </a:stretch>
        </p:blipFill>
        <p:spPr bwMode="auto">
          <a:xfrm>
            <a:off x="3494378" y="2579818"/>
            <a:ext cx="1926643" cy="1542619"/>
          </a:xfrm>
          <a:prstGeom prst="rect">
            <a:avLst/>
          </a:prstGeom>
          <a:noFill/>
        </p:spPr>
      </p:pic>
      <p:pic>
        <p:nvPicPr>
          <p:cNvPr id="359432" name="Picture 8" descr="p03312c3"/>
          <p:cNvPicPr>
            <a:picLocks noChangeAspect="1" noChangeArrowheads="1"/>
          </p:cNvPicPr>
          <p:nvPr/>
        </p:nvPicPr>
        <p:blipFill>
          <a:blip r:embed="rId8" cstate="print"/>
          <a:srcRect/>
          <a:stretch>
            <a:fillRect/>
          </a:stretch>
        </p:blipFill>
        <p:spPr bwMode="auto">
          <a:xfrm>
            <a:off x="5661406" y="968404"/>
            <a:ext cx="1653793" cy="3086867"/>
          </a:xfrm>
          <a:prstGeom prst="rect">
            <a:avLst/>
          </a:prstGeom>
          <a:noFill/>
        </p:spPr>
      </p:pic>
      <p:pic>
        <p:nvPicPr>
          <p:cNvPr id="359431" name="Picture 7" descr="p03303b3"/>
          <p:cNvPicPr>
            <a:picLocks noChangeAspect="1" noChangeArrowheads="1"/>
          </p:cNvPicPr>
          <p:nvPr/>
        </p:nvPicPr>
        <p:blipFill>
          <a:blip r:embed="rId9" cstate="print"/>
          <a:srcRect/>
          <a:stretch>
            <a:fillRect/>
          </a:stretch>
        </p:blipFill>
        <p:spPr bwMode="auto">
          <a:xfrm>
            <a:off x="1436142" y="4260306"/>
            <a:ext cx="3972957" cy="2450425"/>
          </a:xfrm>
          <a:prstGeom prst="rect">
            <a:avLst/>
          </a:prstGeom>
          <a:noFill/>
        </p:spPr>
      </p:pic>
      <p:pic>
        <p:nvPicPr>
          <p:cNvPr id="359433" name="Picture 9" descr="vicodin"/>
          <p:cNvPicPr>
            <a:picLocks noChangeAspect="1" noChangeArrowheads="1"/>
          </p:cNvPicPr>
          <p:nvPr/>
        </p:nvPicPr>
        <p:blipFill>
          <a:blip r:embed="rId10" cstate="print"/>
          <a:srcRect/>
          <a:stretch>
            <a:fillRect/>
          </a:stretch>
        </p:blipFill>
        <p:spPr bwMode="auto">
          <a:xfrm>
            <a:off x="5661406" y="4260306"/>
            <a:ext cx="1653793" cy="2450425"/>
          </a:xfrm>
          <a:prstGeom prst="rect">
            <a:avLst/>
          </a:prstGeom>
          <a:noFill/>
        </p:spPr>
      </p:pic>
      <p:sp>
        <p:nvSpPr>
          <p:cNvPr id="11" name="Slide Number Placeholder 5"/>
          <p:cNvSpPr>
            <a:spLocks noGrp="1"/>
          </p:cNvSpPr>
          <p:nvPr>
            <p:ph type="sldNum" sz="quarter" idx="4294967295"/>
          </p:nvPr>
        </p:nvSpPr>
        <p:spPr>
          <a:xfrm>
            <a:off x="6858000" y="6311936"/>
            <a:ext cx="2133600" cy="365125"/>
          </a:xfrm>
        </p:spPr>
        <p:txBody>
          <a:bodyPr/>
          <a:lstStyle/>
          <a:p>
            <a:fld id="{935AB093-6891-4AE4-8CD5-180C12A47DBB}" type="slidenum">
              <a:rPr lang="en-US"/>
              <a:pPr/>
              <a:t>102</a:t>
            </a:fld>
            <a:endParaRPr lang="en-US" dirty="0"/>
          </a:p>
        </p:txBody>
      </p:sp>
    </p:spTree>
    <p:extLst>
      <p:ext uri="{BB962C8B-B14F-4D97-AF65-F5344CB8AC3E}">
        <p14:creationId xmlns:p14="http://schemas.microsoft.com/office/powerpoint/2010/main" val="110329282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p:txBody>
          <a:bodyPr/>
          <a:lstStyle/>
          <a:p>
            <a:r>
              <a:rPr lang="en-US" dirty="0">
                <a:solidFill>
                  <a:srgbClr val="FFFF00"/>
                </a:solidFill>
              </a:rPr>
              <a:t>What are Opioids? </a:t>
            </a:r>
          </a:p>
        </p:txBody>
      </p:sp>
      <p:sp>
        <p:nvSpPr>
          <p:cNvPr id="339971" name="Rectangle 3"/>
          <p:cNvSpPr>
            <a:spLocks noGrp="1" noChangeArrowheads="1"/>
          </p:cNvSpPr>
          <p:nvPr>
            <p:ph sz="half" idx="1"/>
          </p:nvPr>
        </p:nvSpPr>
        <p:spPr>
          <a:xfrm>
            <a:off x="228600" y="762000"/>
            <a:ext cx="4854464" cy="6096000"/>
          </a:xfrm>
        </p:spPr>
        <p:txBody>
          <a:bodyPr/>
          <a:lstStyle/>
          <a:p>
            <a:pPr>
              <a:lnSpc>
                <a:spcPct val="90000"/>
              </a:lnSpc>
            </a:pPr>
            <a:r>
              <a:rPr lang="en-US" sz="2600" u="sng" dirty="0"/>
              <a:t>Opiate</a:t>
            </a:r>
            <a:r>
              <a:rPr lang="en-US" sz="2600" dirty="0"/>
              <a:t>: derivative of opium poppy</a:t>
            </a:r>
          </a:p>
          <a:p>
            <a:pPr marL="520700" lvl="2">
              <a:lnSpc>
                <a:spcPct val="90000"/>
              </a:lnSpc>
            </a:pPr>
            <a:r>
              <a:rPr lang="en-US" sz="2600" dirty="0"/>
              <a:t>Morphine</a:t>
            </a:r>
          </a:p>
          <a:p>
            <a:pPr marL="520700" lvl="2">
              <a:lnSpc>
                <a:spcPct val="90000"/>
              </a:lnSpc>
            </a:pPr>
            <a:r>
              <a:rPr lang="en-US" sz="2600" dirty="0"/>
              <a:t>Codeine</a:t>
            </a:r>
          </a:p>
          <a:p>
            <a:pPr>
              <a:lnSpc>
                <a:spcPct val="90000"/>
              </a:lnSpc>
            </a:pPr>
            <a:r>
              <a:rPr lang="en-US" sz="2600" u="sng" dirty="0"/>
              <a:t>Opioid</a:t>
            </a:r>
            <a:r>
              <a:rPr lang="en-US" sz="2600" dirty="0"/>
              <a:t>: any compound </a:t>
            </a:r>
            <a:endParaRPr lang="en-US" sz="2600" dirty="0" smtClean="0"/>
          </a:p>
          <a:p>
            <a:pPr>
              <a:lnSpc>
                <a:spcPct val="90000"/>
              </a:lnSpc>
            </a:pPr>
            <a:r>
              <a:rPr lang="en-US" sz="2600" dirty="0" smtClean="0"/>
              <a:t>that binds to </a:t>
            </a:r>
            <a:r>
              <a:rPr lang="en-US" sz="2600" dirty="0"/>
              <a:t>opioid </a:t>
            </a:r>
            <a:r>
              <a:rPr lang="en-US" sz="2600" dirty="0" smtClean="0"/>
              <a:t/>
            </a:r>
            <a:br>
              <a:rPr lang="en-US" sz="2600" dirty="0" smtClean="0"/>
            </a:br>
            <a:r>
              <a:rPr lang="en-US" sz="2600" dirty="0" smtClean="0"/>
              <a:t>receptors</a:t>
            </a:r>
            <a:endParaRPr lang="en-US" sz="2600" dirty="0"/>
          </a:p>
          <a:p>
            <a:pPr marL="520700" lvl="2">
              <a:lnSpc>
                <a:spcPct val="90000"/>
              </a:lnSpc>
            </a:pPr>
            <a:r>
              <a:rPr lang="en-US" sz="2600" dirty="0"/>
              <a:t>Semisynthetic </a:t>
            </a:r>
            <a:r>
              <a:rPr lang="en-US" sz="2600" dirty="0" smtClean="0"/>
              <a:t/>
            </a:r>
            <a:br>
              <a:rPr lang="en-US" sz="2600" dirty="0" smtClean="0"/>
            </a:br>
            <a:r>
              <a:rPr lang="en-US" sz="2600" dirty="0" smtClean="0"/>
              <a:t>(</a:t>
            </a:r>
            <a:r>
              <a:rPr lang="en-US" sz="2600" dirty="0"/>
              <a:t>including heroin)</a:t>
            </a:r>
          </a:p>
          <a:p>
            <a:pPr marL="520700" lvl="2">
              <a:lnSpc>
                <a:spcPct val="90000"/>
              </a:lnSpc>
            </a:pPr>
            <a:r>
              <a:rPr lang="en-US" sz="2600" dirty="0"/>
              <a:t>Synthetic </a:t>
            </a:r>
          </a:p>
          <a:p>
            <a:pPr marL="520700" lvl="2">
              <a:lnSpc>
                <a:spcPct val="90000"/>
              </a:lnSpc>
            </a:pPr>
            <a:r>
              <a:rPr lang="en-US" sz="2600" dirty="0"/>
              <a:t>Oral, </a:t>
            </a:r>
            <a:r>
              <a:rPr lang="en-US" sz="2600" dirty="0" err="1"/>
              <a:t>transdermal</a:t>
            </a:r>
            <a:r>
              <a:rPr lang="en-US" sz="2600" dirty="0"/>
              <a:t> and intravenous formulations</a:t>
            </a:r>
          </a:p>
          <a:p>
            <a:pPr>
              <a:lnSpc>
                <a:spcPct val="90000"/>
              </a:lnSpc>
            </a:pPr>
            <a:r>
              <a:rPr lang="en-US" sz="2600" u="sng" dirty="0"/>
              <a:t>Narcotic</a:t>
            </a:r>
            <a:r>
              <a:rPr lang="en-US" sz="2600" dirty="0"/>
              <a:t>: legal designation</a:t>
            </a:r>
          </a:p>
          <a:p>
            <a:pPr>
              <a:lnSpc>
                <a:spcPct val="90000"/>
              </a:lnSpc>
            </a:pPr>
            <a:r>
              <a:rPr lang="en-US" sz="2600" u="sng" dirty="0"/>
              <a:t>Route of administration</a:t>
            </a:r>
            <a:r>
              <a:rPr lang="en-US" sz="2600" dirty="0"/>
              <a:t>: Intravenous, smoked, intranasal, oral, and </a:t>
            </a:r>
            <a:r>
              <a:rPr lang="en-US" sz="2600" dirty="0" err="1"/>
              <a:t>intrarectal</a:t>
            </a:r>
            <a:endParaRPr lang="en-US" sz="2600" dirty="0"/>
          </a:p>
          <a:p>
            <a:pPr>
              <a:lnSpc>
                <a:spcPct val="90000"/>
              </a:lnSpc>
            </a:pPr>
            <a:endParaRPr lang="en-US" sz="2600" dirty="0"/>
          </a:p>
          <a:p>
            <a:pPr>
              <a:lnSpc>
                <a:spcPct val="90000"/>
              </a:lnSpc>
            </a:pPr>
            <a:endParaRPr lang="en-US" sz="2600" dirty="0"/>
          </a:p>
        </p:txBody>
      </p:sp>
      <p:pic>
        <p:nvPicPr>
          <p:cNvPr id="3" name="Content Placeholder 2" descr="Image of an opium poppy seed and flower." title="Opium poppy seed and flowe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59265" y="2212245"/>
            <a:ext cx="3832335" cy="2664555"/>
          </a:xfrm>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103</a:t>
            </a:fld>
            <a:endParaRPr lang="en-US" dirty="0"/>
          </a:p>
        </p:txBody>
      </p:sp>
    </p:spTree>
    <p:extLst>
      <p:ext uri="{BB962C8B-B14F-4D97-AF65-F5344CB8AC3E}">
        <p14:creationId xmlns:p14="http://schemas.microsoft.com/office/powerpoint/2010/main" val="151459592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rrowheads="1"/>
          </p:cNvSpPr>
          <p:nvPr>
            <p:ph type="title"/>
          </p:nvPr>
        </p:nvSpPr>
        <p:spPr>
          <a:xfrm>
            <a:off x="0" y="208180"/>
            <a:ext cx="9144000" cy="718343"/>
          </a:xfrm>
        </p:spPr>
        <p:txBody>
          <a:bodyPr/>
          <a:lstStyle/>
          <a:p>
            <a:r>
              <a:rPr lang="en-US" dirty="0">
                <a:solidFill>
                  <a:srgbClr val="FFFF00"/>
                </a:solidFill>
              </a:rPr>
              <a:t>Opioids </a:t>
            </a:r>
            <a:endParaRPr lang="en-US" sz="3600" dirty="0">
              <a:solidFill>
                <a:srgbClr val="FFFF00"/>
              </a:solidFill>
            </a:endParaRPr>
          </a:p>
        </p:txBody>
      </p:sp>
      <p:sp>
        <p:nvSpPr>
          <p:cNvPr id="259075" name="Rectangle 3"/>
          <p:cNvSpPr>
            <a:spLocks noGrp="1" noChangeArrowheads="1"/>
          </p:cNvSpPr>
          <p:nvPr>
            <p:ph idx="1"/>
          </p:nvPr>
        </p:nvSpPr>
        <p:spPr>
          <a:xfrm>
            <a:off x="381000" y="990600"/>
            <a:ext cx="8305800" cy="5105400"/>
          </a:xfrm>
        </p:spPr>
        <p:txBody>
          <a:bodyPr/>
          <a:lstStyle/>
          <a:p>
            <a:pPr>
              <a:lnSpc>
                <a:spcPct val="90000"/>
              </a:lnSpc>
            </a:pPr>
            <a:r>
              <a:rPr lang="en-US" sz="3200" dirty="0"/>
              <a:t>Semi-synthetic:</a:t>
            </a:r>
          </a:p>
          <a:p>
            <a:pPr lvl="2">
              <a:lnSpc>
                <a:spcPct val="90000"/>
              </a:lnSpc>
            </a:pPr>
            <a:r>
              <a:rPr lang="en-US" sz="3200" dirty="0" err="1"/>
              <a:t>Oxycodone</a:t>
            </a:r>
            <a:r>
              <a:rPr lang="en-US" sz="3200" dirty="0"/>
              <a:t> (Percocet, </a:t>
            </a:r>
            <a:r>
              <a:rPr lang="en-US" sz="3200" dirty="0" err="1"/>
              <a:t>Oxycontin</a:t>
            </a:r>
            <a:r>
              <a:rPr lang="en-US" sz="3200" dirty="0"/>
              <a:t>)</a:t>
            </a:r>
          </a:p>
          <a:p>
            <a:pPr lvl="2">
              <a:lnSpc>
                <a:spcPct val="90000"/>
              </a:lnSpc>
            </a:pPr>
            <a:r>
              <a:rPr lang="en-US" sz="3200" dirty="0" err="1"/>
              <a:t>Hydrocodone</a:t>
            </a:r>
            <a:r>
              <a:rPr lang="en-US" sz="3200" dirty="0"/>
              <a:t> (</a:t>
            </a:r>
            <a:r>
              <a:rPr lang="en-US" sz="3200" dirty="0" err="1"/>
              <a:t>Vicoden</a:t>
            </a:r>
            <a:r>
              <a:rPr lang="en-US" sz="3200" dirty="0"/>
              <a:t>, Norco)</a:t>
            </a:r>
          </a:p>
          <a:p>
            <a:pPr lvl="2">
              <a:lnSpc>
                <a:spcPct val="90000"/>
              </a:lnSpc>
            </a:pPr>
            <a:r>
              <a:rPr lang="en-US" sz="3200" dirty="0" err="1"/>
              <a:t>Hydromorphone</a:t>
            </a:r>
            <a:r>
              <a:rPr lang="en-US" sz="3200" dirty="0"/>
              <a:t> (</a:t>
            </a:r>
            <a:r>
              <a:rPr lang="en-US" sz="3200" dirty="0" err="1"/>
              <a:t>Dilaudid</a:t>
            </a:r>
            <a:r>
              <a:rPr lang="en-US" sz="3200" dirty="0"/>
              <a:t>)</a:t>
            </a:r>
          </a:p>
          <a:p>
            <a:pPr lvl="2">
              <a:lnSpc>
                <a:spcPct val="90000"/>
              </a:lnSpc>
            </a:pPr>
            <a:r>
              <a:rPr lang="en-US" sz="3200" dirty="0" err="1"/>
              <a:t>Oxymorphone</a:t>
            </a:r>
            <a:r>
              <a:rPr lang="en-US" sz="3200" dirty="0"/>
              <a:t> (</a:t>
            </a:r>
            <a:r>
              <a:rPr lang="en-US" sz="3200" dirty="0" err="1"/>
              <a:t>Opana</a:t>
            </a:r>
            <a:r>
              <a:rPr lang="en-US" sz="3200" dirty="0" smtClean="0"/>
              <a:t>)</a:t>
            </a:r>
          </a:p>
          <a:p>
            <a:pPr marL="914400" lvl="2" indent="0">
              <a:lnSpc>
                <a:spcPct val="90000"/>
              </a:lnSpc>
              <a:buNone/>
            </a:pPr>
            <a:endParaRPr lang="en-US" sz="3200" dirty="0"/>
          </a:p>
          <a:p>
            <a:pPr>
              <a:lnSpc>
                <a:spcPct val="90000"/>
              </a:lnSpc>
            </a:pPr>
            <a:r>
              <a:rPr lang="en-US" sz="3200" dirty="0"/>
              <a:t>Synthetic:</a:t>
            </a:r>
          </a:p>
          <a:p>
            <a:pPr lvl="2">
              <a:lnSpc>
                <a:spcPct val="90000"/>
              </a:lnSpc>
            </a:pPr>
            <a:r>
              <a:rPr lang="en-US" sz="3200" dirty="0" err="1"/>
              <a:t>Meperidine</a:t>
            </a:r>
            <a:r>
              <a:rPr lang="en-US" sz="3200" dirty="0"/>
              <a:t> (Demerol) </a:t>
            </a:r>
          </a:p>
          <a:p>
            <a:pPr lvl="2">
              <a:lnSpc>
                <a:spcPct val="90000"/>
              </a:lnSpc>
            </a:pPr>
            <a:r>
              <a:rPr lang="en-US" sz="3200" dirty="0"/>
              <a:t>Methadone</a:t>
            </a:r>
          </a:p>
          <a:p>
            <a:pPr lvl="2">
              <a:lnSpc>
                <a:spcPct val="90000"/>
              </a:lnSpc>
            </a:pPr>
            <a:r>
              <a:rPr lang="en-US" sz="3200" dirty="0" err="1"/>
              <a:t>Fentanyl</a:t>
            </a:r>
            <a:r>
              <a:rPr lang="en-US" sz="3200" dirty="0"/>
              <a:t> </a:t>
            </a:r>
          </a:p>
          <a:p>
            <a:pPr lvl="2">
              <a:lnSpc>
                <a:spcPct val="90000"/>
              </a:lnSpc>
            </a:pPr>
            <a:r>
              <a:rPr lang="en-US" sz="3200" dirty="0" err="1"/>
              <a:t>Buprenorphine</a:t>
            </a:r>
            <a:r>
              <a:rPr lang="en-US" sz="3200" dirty="0"/>
              <a:t> (</a:t>
            </a:r>
            <a:r>
              <a:rPr lang="en-US" sz="3200" dirty="0" err="1"/>
              <a:t>Subutex</a:t>
            </a:r>
            <a:r>
              <a:rPr lang="en-US" sz="3200" dirty="0"/>
              <a:t>/</a:t>
            </a:r>
            <a:r>
              <a:rPr lang="en-US" sz="3200" dirty="0" err="1"/>
              <a:t>Suboxone</a:t>
            </a:r>
            <a:r>
              <a:rPr lang="en-US" sz="3200" dirty="0"/>
              <a:t>)</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104</a:t>
            </a:fld>
            <a:endParaRPr lang="en-US" dirty="0"/>
          </a:p>
        </p:txBody>
      </p:sp>
    </p:spTree>
    <p:extLst>
      <p:ext uri="{BB962C8B-B14F-4D97-AF65-F5344CB8AC3E}">
        <p14:creationId xmlns:p14="http://schemas.microsoft.com/office/powerpoint/2010/main" val="20887765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rrowheads="1"/>
          </p:cNvSpPr>
          <p:nvPr>
            <p:ph type="title"/>
          </p:nvPr>
        </p:nvSpPr>
        <p:spPr>
          <a:xfrm>
            <a:off x="0" y="17721"/>
            <a:ext cx="9144000" cy="972879"/>
          </a:xfrm>
        </p:spPr>
        <p:txBody>
          <a:bodyPr/>
          <a:lstStyle/>
          <a:p>
            <a:r>
              <a:rPr lang="en-US" sz="4400" dirty="0">
                <a:solidFill>
                  <a:srgbClr val="FFFF00"/>
                </a:solidFill>
                <a:effectLst>
                  <a:outerShdw blurRad="38100" dist="38100" dir="2700000" algn="tl">
                    <a:srgbClr val="000000">
                      <a:alpha val="43137"/>
                    </a:srgbClr>
                  </a:outerShdw>
                </a:effectLst>
              </a:rPr>
              <a:t>Effects of Opioids</a:t>
            </a:r>
          </a:p>
        </p:txBody>
      </p:sp>
      <p:sp>
        <p:nvSpPr>
          <p:cNvPr id="377859" name="Rectangle 3"/>
          <p:cNvSpPr>
            <a:spLocks noGrp="1" noChangeArrowheads="1"/>
          </p:cNvSpPr>
          <p:nvPr>
            <p:ph sz="half" idx="2"/>
          </p:nvPr>
        </p:nvSpPr>
        <p:spPr>
          <a:xfrm>
            <a:off x="457200" y="1295400"/>
            <a:ext cx="8229608" cy="3999790"/>
          </a:xfrm>
        </p:spPr>
        <p:txBody>
          <a:bodyPr/>
          <a:lstStyle/>
          <a:p>
            <a:pPr>
              <a:lnSpc>
                <a:spcPct val="90000"/>
              </a:lnSpc>
            </a:pPr>
            <a:r>
              <a:rPr lang="en-US" sz="3200" dirty="0"/>
              <a:t>Euphoria</a:t>
            </a:r>
          </a:p>
          <a:p>
            <a:pPr>
              <a:lnSpc>
                <a:spcPct val="90000"/>
              </a:lnSpc>
            </a:pPr>
            <a:r>
              <a:rPr lang="en-US" sz="3200" dirty="0"/>
              <a:t>Pain relief</a:t>
            </a:r>
          </a:p>
          <a:p>
            <a:pPr>
              <a:lnSpc>
                <a:spcPct val="90000"/>
              </a:lnSpc>
            </a:pPr>
            <a:r>
              <a:rPr lang="en-US" sz="3200" dirty="0"/>
              <a:t>Suppresses cough reflex</a:t>
            </a:r>
          </a:p>
          <a:p>
            <a:pPr>
              <a:lnSpc>
                <a:spcPct val="90000"/>
              </a:lnSpc>
            </a:pPr>
            <a:r>
              <a:rPr lang="en-US" sz="3200" dirty="0"/>
              <a:t>Histamine release</a:t>
            </a:r>
          </a:p>
          <a:p>
            <a:pPr>
              <a:lnSpc>
                <a:spcPct val="90000"/>
              </a:lnSpc>
            </a:pPr>
            <a:r>
              <a:rPr lang="en-US" sz="3200" dirty="0"/>
              <a:t>Warm flushing of the skin</a:t>
            </a:r>
          </a:p>
          <a:p>
            <a:pPr>
              <a:lnSpc>
                <a:spcPct val="90000"/>
              </a:lnSpc>
            </a:pPr>
            <a:r>
              <a:rPr lang="en-US" sz="3200" dirty="0"/>
              <a:t>Dry mouth</a:t>
            </a:r>
          </a:p>
          <a:p>
            <a:pPr>
              <a:lnSpc>
                <a:spcPct val="90000"/>
              </a:lnSpc>
            </a:pPr>
            <a:r>
              <a:rPr lang="en-US" sz="3200" dirty="0"/>
              <a:t>Sense of well-being</a:t>
            </a:r>
          </a:p>
        </p:txBody>
      </p:sp>
      <p:sp>
        <p:nvSpPr>
          <p:cNvPr id="7" name="Text Placeholder 6"/>
          <p:cNvSpPr>
            <a:spLocks noGrp="1"/>
          </p:cNvSpPr>
          <p:nvPr>
            <p:ph type="body" sz="quarter" idx="3"/>
          </p:nvPr>
        </p:nvSpPr>
        <p:spPr/>
        <p:txBody>
          <a:bodyPr/>
          <a:lstStyle/>
          <a:p>
            <a:r>
              <a:rPr lang="en-US" dirty="0"/>
              <a:t>	</a:t>
            </a:r>
          </a:p>
        </p:txBody>
      </p:sp>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105</a:t>
            </a:fld>
            <a:endParaRPr lang="en-US" dirty="0"/>
          </a:p>
        </p:txBody>
      </p:sp>
    </p:spTree>
    <p:extLst>
      <p:ext uri="{BB962C8B-B14F-4D97-AF65-F5344CB8AC3E}">
        <p14:creationId xmlns:p14="http://schemas.microsoft.com/office/powerpoint/2010/main" val="210698060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rrowheads="1"/>
          </p:cNvSpPr>
          <p:nvPr>
            <p:ph type="title"/>
          </p:nvPr>
        </p:nvSpPr>
        <p:spPr>
          <a:xfrm>
            <a:off x="0" y="17721"/>
            <a:ext cx="9144000" cy="972879"/>
          </a:xfrm>
        </p:spPr>
        <p:txBody>
          <a:bodyPr/>
          <a:lstStyle/>
          <a:p>
            <a:r>
              <a:rPr lang="en-US" sz="4400" dirty="0">
                <a:solidFill>
                  <a:srgbClr val="FFFF00"/>
                </a:solidFill>
                <a:effectLst>
                  <a:outerShdw blurRad="38100" dist="38100" dir="2700000" algn="tl">
                    <a:srgbClr val="000000">
                      <a:alpha val="43137"/>
                    </a:srgbClr>
                  </a:outerShdw>
                </a:effectLst>
              </a:rPr>
              <a:t>Effects of </a:t>
            </a:r>
            <a:r>
              <a:rPr lang="en-US" sz="4400" dirty="0" smtClean="0">
                <a:solidFill>
                  <a:srgbClr val="FFFF00"/>
                </a:solidFill>
                <a:effectLst>
                  <a:outerShdw blurRad="38100" dist="38100" dir="2700000" algn="tl">
                    <a:srgbClr val="000000">
                      <a:alpha val="43137"/>
                    </a:srgbClr>
                  </a:outerShdw>
                </a:effectLst>
              </a:rPr>
              <a:t>Opioids (continued)</a:t>
            </a:r>
            <a:endParaRPr lang="en-US" sz="4400" dirty="0">
              <a:solidFill>
                <a:srgbClr val="FFFF00"/>
              </a:solidFill>
              <a:effectLst>
                <a:outerShdw blurRad="38100" dist="38100" dir="2700000" algn="tl">
                  <a:srgbClr val="000000">
                    <a:alpha val="43137"/>
                  </a:srgbClr>
                </a:outerShdw>
              </a:effectLst>
            </a:endParaRPr>
          </a:p>
        </p:txBody>
      </p:sp>
      <p:sp>
        <p:nvSpPr>
          <p:cNvPr id="7" name="Text Placeholder 6"/>
          <p:cNvSpPr>
            <a:spLocks noGrp="1"/>
          </p:cNvSpPr>
          <p:nvPr>
            <p:ph type="body" sz="quarter" idx="3"/>
          </p:nvPr>
        </p:nvSpPr>
        <p:spPr/>
        <p:txBody>
          <a:bodyPr/>
          <a:lstStyle/>
          <a:p>
            <a:r>
              <a:rPr lang="en-US" dirty="0"/>
              <a:t>	</a:t>
            </a:r>
          </a:p>
        </p:txBody>
      </p:sp>
      <p:sp>
        <p:nvSpPr>
          <p:cNvPr id="8" name="Content Placeholder 7"/>
          <p:cNvSpPr>
            <a:spLocks noGrp="1"/>
          </p:cNvSpPr>
          <p:nvPr>
            <p:ph sz="quarter" idx="4"/>
          </p:nvPr>
        </p:nvSpPr>
        <p:spPr>
          <a:xfrm>
            <a:off x="457201" y="990600"/>
            <a:ext cx="8229607" cy="5334000"/>
          </a:xfrm>
        </p:spPr>
        <p:txBody>
          <a:bodyPr/>
          <a:lstStyle/>
          <a:p>
            <a:pPr>
              <a:lnSpc>
                <a:spcPct val="90000"/>
              </a:lnSpc>
            </a:pPr>
            <a:r>
              <a:rPr lang="en-US" sz="3200" dirty="0"/>
              <a:t>Sedation</a:t>
            </a:r>
          </a:p>
          <a:p>
            <a:pPr>
              <a:lnSpc>
                <a:spcPct val="90000"/>
              </a:lnSpc>
            </a:pPr>
            <a:r>
              <a:rPr lang="en-US" sz="3200" dirty="0"/>
              <a:t>Pupil constriction</a:t>
            </a:r>
          </a:p>
          <a:p>
            <a:pPr>
              <a:lnSpc>
                <a:spcPct val="90000"/>
              </a:lnSpc>
            </a:pPr>
            <a:r>
              <a:rPr lang="en-US" sz="3200" dirty="0"/>
              <a:t>Slurred speech </a:t>
            </a:r>
          </a:p>
          <a:p>
            <a:pPr>
              <a:lnSpc>
                <a:spcPct val="90000"/>
              </a:lnSpc>
            </a:pPr>
            <a:r>
              <a:rPr lang="en-US" sz="3200" dirty="0"/>
              <a:t>Impaired attention/memory </a:t>
            </a:r>
          </a:p>
          <a:p>
            <a:pPr>
              <a:lnSpc>
                <a:spcPct val="90000"/>
              </a:lnSpc>
            </a:pPr>
            <a:r>
              <a:rPr lang="en-US" sz="3200" dirty="0"/>
              <a:t>Constipation, urinary retention</a:t>
            </a:r>
          </a:p>
          <a:p>
            <a:pPr>
              <a:lnSpc>
                <a:spcPct val="90000"/>
              </a:lnSpc>
            </a:pPr>
            <a:r>
              <a:rPr lang="en-US" sz="3200" dirty="0"/>
              <a:t>Nausea			</a:t>
            </a:r>
          </a:p>
          <a:p>
            <a:pPr>
              <a:lnSpc>
                <a:spcPct val="90000"/>
              </a:lnSpc>
            </a:pPr>
            <a:r>
              <a:rPr lang="en-US" sz="3200" dirty="0"/>
              <a:t>Confusion, delirium	</a:t>
            </a:r>
          </a:p>
          <a:p>
            <a:pPr>
              <a:lnSpc>
                <a:spcPct val="90000"/>
              </a:lnSpc>
            </a:pPr>
            <a:r>
              <a:rPr lang="en-US" sz="3200" dirty="0"/>
              <a:t>Seizures</a:t>
            </a:r>
          </a:p>
          <a:p>
            <a:pPr>
              <a:lnSpc>
                <a:spcPct val="90000"/>
              </a:lnSpc>
            </a:pPr>
            <a:r>
              <a:rPr lang="en-US" sz="3200" dirty="0"/>
              <a:t>Slowed heart rate</a:t>
            </a:r>
          </a:p>
          <a:p>
            <a:pPr>
              <a:lnSpc>
                <a:spcPct val="90000"/>
              </a:lnSpc>
            </a:pPr>
            <a:r>
              <a:rPr lang="en-US" sz="3200" dirty="0"/>
              <a:t>Respiratory depression</a:t>
            </a:r>
          </a:p>
          <a:p>
            <a:endParaRPr lang="en-US" sz="3600" dirty="0"/>
          </a:p>
        </p:txBody>
      </p:sp>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106</a:t>
            </a:fld>
            <a:endParaRPr lang="en-US" dirty="0"/>
          </a:p>
        </p:txBody>
      </p:sp>
    </p:spTree>
    <p:extLst>
      <p:ext uri="{BB962C8B-B14F-4D97-AF65-F5344CB8AC3E}">
        <p14:creationId xmlns:p14="http://schemas.microsoft.com/office/powerpoint/2010/main" val="1714730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Opioids: Long-term Effects</a:t>
            </a:r>
          </a:p>
        </p:txBody>
      </p:sp>
      <p:sp>
        <p:nvSpPr>
          <p:cNvPr id="3" name="Content Placeholder 2"/>
          <p:cNvSpPr>
            <a:spLocks noGrp="1"/>
          </p:cNvSpPr>
          <p:nvPr>
            <p:ph idx="1"/>
          </p:nvPr>
        </p:nvSpPr>
        <p:spPr>
          <a:xfrm>
            <a:off x="228600" y="914396"/>
            <a:ext cx="8686800" cy="5638800"/>
          </a:xfrm>
        </p:spPr>
        <p:txBody>
          <a:bodyPr/>
          <a:lstStyle/>
          <a:p>
            <a:r>
              <a:rPr lang="en-US" sz="3200" dirty="0"/>
              <a:t>Addiction</a:t>
            </a:r>
          </a:p>
          <a:p>
            <a:r>
              <a:rPr lang="en-US" sz="3200" dirty="0"/>
              <a:t>Infectious diseases, for example, HIV/AIDS and hepatitis B and C</a:t>
            </a:r>
          </a:p>
          <a:p>
            <a:r>
              <a:rPr lang="en-US" sz="3200" dirty="0"/>
              <a:t>Collapsed veins</a:t>
            </a:r>
          </a:p>
          <a:p>
            <a:r>
              <a:rPr lang="en-US" sz="3200" dirty="0"/>
              <a:t>Bacterial infections</a:t>
            </a:r>
          </a:p>
          <a:p>
            <a:r>
              <a:rPr lang="en-US" sz="3200" dirty="0"/>
              <a:t>Abscesses</a:t>
            </a:r>
          </a:p>
          <a:p>
            <a:r>
              <a:rPr lang="en-US" sz="3200" dirty="0"/>
              <a:t>Infection of heart lining and valves</a:t>
            </a:r>
          </a:p>
          <a:p>
            <a:r>
              <a:rPr lang="en-US" sz="3200" dirty="0"/>
              <a:t>Arthritis and other rheumatologic problems</a:t>
            </a:r>
          </a:p>
          <a:p>
            <a:endParaRPr lang="en-US" sz="3200"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107</a:t>
            </a:fld>
            <a:endParaRPr lang="en-US" dirty="0"/>
          </a:p>
        </p:txBody>
      </p:sp>
    </p:spTree>
    <p:extLst>
      <p:ext uri="{BB962C8B-B14F-4D97-AF65-F5344CB8AC3E}">
        <p14:creationId xmlns:p14="http://schemas.microsoft.com/office/powerpoint/2010/main" val="8994659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Opioids: Heroin</a:t>
            </a:r>
          </a:p>
        </p:txBody>
      </p:sp>
      <p:sp>
        <p:nvSpPr>
          <p:cNvPr id="3" name="Content Placeholder 2"/>
          <p:cNvSpPr>
            <a:spLocks noGrp="1"/>
          </p:cNvSpPr>
          <p:nvPr>
            <p:ph idx="1"/>
          </p:nvPr>
        </p:nvSpPr>
        <p:spPr>
          <a:xfrm>
            <a:off x="381000" y="914396"/>
            <a:ext cx="8305800" cy="4906967"/>
          </a:xfrm>
        </p:spPr>
        <p:txBody>
          <a:bodyPr/>
          <a:lstStyle/>
          <a:p>
            <a:pPr marL="0" indent="-457200">
              <a:buNone/>
            </a:pPr>
            <a:r>
              <a:rPr lang="en-US" sz="3200" dirty="0" smtClean="0"/>
              <a:t>Heroin </a:t>
            </a:r>
            <a:r>
              <a:rPr lang="en-US" sz="3200" dirty="0"/>
              <a:t>is an opioid drug that is synthesized from morphine, a naturally occurring substance extracted from the seed pod of the Asian opium poppy plant. </a:t>
            </a:r>
            <a:r>
              <a:rPr lang="en-US" sz="3200" dirty="0" smtClean="0"/>
              <a:t>Heroin </a:t>
            </a:r>
            <a:r>
              <a:rPr lang="en-US" sz="3200" dirty="0"/>
              <a:t>usually appears as a white or brown powder or as a black sticky substance, known as “black tar heroin.”</a:t>
            </a:r>
          </a:p>
        </p:txBody>
      </p:sp>
      <p:pic>
        <p:nvPicPr>
          <p:cNvPr id="6" name="Picture 5" descr="black tar heroin.png" title="Black tar heroin"/>
          <p:cNvPicPr>
            <a:picLocks noChangeAspect="1"/>
          </p:cNvPicPr>
          <p:nvPr/>
        </p:nvPicPr>
        <p:blipFill>
          <a:blip r:embed="rId3" cstate="print"/>
          <a:stretch>
            <a:fillRect/>
          </a:stretch>
        </p:blipFill>
        <p:spPr>
          <a:xfrm>
            <a:off x="1785937" y="4391025"/>
            <a:ext cx="2505075" cy="1828800"/>
          </a:xfrm>
          <a:prstGeom prst="rect">
            <a:avLst/>
          </a:prstGeom>
        </p:spPr>
      </p:pic>
      <p:pic>
        <p:nvPicPr>
          <p:cNvPr id="5" name="Picture 4" descr="black tar 2.png" title="Black tar heroin"/>
          <p:cNvPicPr>
            <a:picLocks noChangeAspect="1"/>
          </p:cNvPicPr>
          <p:nvPr/>
        </p:nvPicPr>
        <p:blipFill>
          <a:blip r:embed="rId4" cstate="print"/>
          <a:stretch>
            <a:fillRect/>
          </a:stretch>
        </p:blipFill>
        <p:spPr>
          <a:xfrm>
            <a:off x="4572000" y="4419600"/>
            <a:ext cx="2581275" cy="1771650"/>
          </a:xfrm>
          <a:prstGeom prst="rect">
            <a:avLst/>
          </a:prstGeom>
        </p:spPr>
      </p:pic>
      <p:sp>
        <p:nvSpPr>
          <p:cNvPr id="7"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108</a:t>
            </a:fld>
            <a:endParaRPr lang="en-US" dirty="0"/>
          </a:p>
        </p:txBody>
      </p:sp>
    </p:spTree>
    <p:extLst>
      <p:ext uri="{BB962C8B-B14F-4D97-AF65-F5344CB8AC3E}">
        <p14:creationId xmlns:p14="http://schemas.microsoft.com/office/powerpoint/2010/main" val="37211234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371600"/>
          </a:xfrm>
        </p:spPr>
        <p:txBody>
          <a:bodyPr/>
          <a:lstStyle/>
          <a:p>
            <a:r>
              <a:rPr lang="en-US" dirty="0">
                <a:solidFill>
                  <a:srgbClr val="FFFF00"/>
                </a:solidFill>
              </a:rPr>
              <a:t>Opioids: Heroin</a:t>
            </a:r>
            <a:br>
              <a:rPr lang="en-US" dirty="0">
                <a:solidFill>
                  <a:srgbClr val="FFFF00"/>
                </a:solidFill>
              </a:rPr>
            </a:br>
            <a:r>
              <a:rPr lang="en-US" dirty="0">
                <a:solidFill>
                  <a:srgbClr val="FFFF00"/>
                </a:solidFill>
              </a:rPr>
              <a:t>Patterns of Use</a:t>
            </a:r>
          </a:p>
        </p:txBody>
      </p:sp>
      <p:sp>
        <p:nvSpPr>
          <p:cNvPr id="3" name="Content Placeholder 2"/>
          <p:cNvSpPr>
            <a:spLocks noGrp="1"/>
          </p:cNvSpPr>
          <p:nvPr>
            <p:ph idx="1"/>
          </p:nvPr>
        </p:nvSpPr>
        <p:spPr>
          <a:xfrm>
            <a:off x="228600" y="1524000"/>
            <a:ext cx="8686800" cy="5105400"/>
          </a:xfrm>
        </p:spPr>
        <p:txBody>
          <a:bodyPr/>
          <a:lstStyle/>
          <a:p>
            <a:r>
              <a:rPr lang="en-US" sz="3200" dirty="0"/>
              <a:t>May inject up to four times a day</a:t>
            </a:r>
          </a:p>
          <a:p>
            <a:r>
              <a:rPr lang="en-US" sz="3200" dirty="0"/>
              <a:t>Intravenous injection provides the greatest intensity and most rapid onset of euphoria </a:t>
            </a:r>
            <a:r>
              <a:rPr lang="en-US" sz="3200" dirty="0" smtClean="0"/>
              <a:t/>
            </a:r>
            <a:br>
              <a:rPr lang="en-US" sz="3200" dirty="0" smtClean="0"/>
            </a:br>
            <a:r>
              <a:rPr lang="en-US" sz="3200" dirty="0" smtClean="0"/>
              <a:t>(</a:t>
            </a:r>
            <a:r>
              <a:rPr lang="en-US" sz="3200" dirty="0"/>
              <a:t>7 to 8 seconds)</a:t>
            </a:r>
          </a:p>
          <a:p>
            <a:r>
              <a:rPr lang="en-US" sz="3200" dirty="0"/>
              <a:t>Intramuscular injection produces a relatively slow onset of euphoria (5 to 8 minutes)</a:t>
            </a:r>
          </a:p>
          <a:p>
            <a:r>
              <a:rPr lang="en-US" sz="3200" dirty="0"/>
              <a:t>When sniffed or smoked, peak effects are usually felt within 10 to 15 minutes</a:t>
            </a:r>
          </a:p>
          <a:p>
            <a:r>
              <a:rPr lang="en-US" sz="3200" dirty="0"/>
              <a:t>Stays in system 1-2 days </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109</a:t>
            </a:fld>
            <a:endParaRPr lang="en-US" dirty="0"/>
          </a:p>
        </p:txBody>
      </p:sp>
    </p:spTree>
    <p:extLst>
      <p:ext uri="{BB962C8B-B14F-4D97-AF65-F5344CB8AC3E}">
        <p14:creationId xmlns:p14="http://schemas.microsoft.com/office/powerpoint/2010/main" val="1026477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(2) </a:t>
            </a:r>
            <a:r>
              <a:rPr lang="en-US" dirty="0" smtClean="0">
                <a:solidFill>
                  <a:srgbClr val="000010"/>
                </a:solidFill>
              </a:rPr>
              <a:t>- 2</a:t>
            </a:r>
            <a:endParaRPr lang="en-US" dirty="0">
              <a:solidFill>
                <a:srgbClr val="000010"/>
              </a:solidFill>
            </a:endParaRPr>
          </a:p>
        </p:txBody>
      </p:sp>
      <p:sp>
        <p:nvSpPr>
          <p:cNvPr id="3" name="Content Placeholder 2"/>
          <p:cNvSpPr>
            <a:spLocks noGrp="1"/>
          </p:cNvSpPr>
          <p:nvPr>
            <p:ph idx="1"/>
          </p:nvPr>
        </p:nvSpPr>
        <p:spPr/>
        <p:txBody>
          <a:bodyPr/>
          <a:lstStyle/>
          <a:p>
            <a:pPr>
              <a:spcBef>
                <a:spcPts val="0"/>
              </a:spcBef>
            </a:pPr>
            <a:r>
              <a:rPr lang="en-US" dirty="0"/>
              <a:t>Introductions</a:t>
            </a:r>
          </a:p>
          <a:p>
            <a:pPr>
              <a:spcBef>
                <a:spcPts val="0"/>
              </a:spcBef>
            </a:pPr>
            <a:r>
              <a:rPr lang="en-US" dirty="0"/>
              <a:t>Review of week’s agenda</a:t>
            </a:r>
          </a:p>
          <a:p>
            <a:pPr>
              <a:spcBef>
                <a:spcPts val="0"/>
              </a:spcBef>
            </a:pPr>
            <a:r>
              <a:rPr lang="en-US" b="1" dirty="0" smtClean="0">
                <a:solidFill>
                  <a:srgbClr val="FFFF00"/>
                </a:solidFill>
              </a:rPr>
              <a:t>IC&amp;RC Performance Domains and the 12 Core Functions</a:t>
            </a:r>
            <a:endParaRPr lang="en-US" b="1" dirty="0">
              <a:solidFill>
                <a:srgbClr val="FFFF00"/>
              </a:solidFill>
            </a:endParaRPr>
          </a:p>
          <a:p>
            <a:pPr>
              <a:spcBef>
                <a:spcPts val="0"/>
              </a:spcBef>
            </a:pPr>
            <a:r>
              <a:rPr lang="en-US" dirty="0"/>
              <a:t>TAP 21 Transdisciplinary Foundations and Practice Domains</a:t>
            </a:r>
          </a:p>
          <a:p>
            <a:pPr>
              <a:spcBef>
                <a:spcPts val="0"/>
              </a:spcBef>
            </a:pPr>
            <a:r>
              <a:rPr lang="en-US" dirty="0"/>
              <a:t>Addiction as a brain disease</a:t>
            </a:r>
          </a:p>
          <a:p>
            <a:pPr>
              <a:spcBef>
                <a:spcPts val="0"/>
              </a:spcBef>
            </a:pPr>
            <a:r>
              <a:rPr lang="en-US" dirty="0"/>
              <a:t>Science of addiction</a:t>
            </a:r>
          </a:p>
          <a:p>
            <a:r>
              <a:rPr lang="en-US" dirty="0"/>
              <a:t>Psychoactive Drugs: Alcohol, Opioids, Cannabis , Stimulants, Hallucinogens, and Inhalants </a:t>
            </a:r>
          </a:p>
        </p:txBody>
      </p:sp>
      <p:sp>
        <p:nvSpPr>
          <p:cNvPr id="5" name="Slide Number Placeholder 3">
            <a:extLst>
              <a:ext uri="{FF2B5EF4-FFF2-40B4-BE49-F238E27FC236}">
                <a16:creationId xmlns:a16="http://schemas.microsoft.com/office/drawing/2014/main" id="{A898A7EE-3D2F-9C4B-ABEE-9FE33B616F5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a:t>
            </a:fld>
            <a:endParaRPr lang="en-US" dirty="0"/>
          </a:p>
        </p:txBody>
      </p:sp>
    </p:spTree>
    <p:extLst>
      <p:ext uri="{BB962C8B-B14F-4D97-AF65-F5344CB8AC3E}">
        <p14:creationId xmlns:p14="http://schemas.microsoft.com/office/powerpoint/2010/main" val="4389399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Opioids: Prescription Drugs</a:t>
            </a:r>
          </a:p>
        </p:txBody>
      </p:sp>
      <p:sp>
        <p:nvSpPr>
          <p:cNvPr id="3" name="Content Placeholder 2"/>
          <p:cNvSpPr>
            <a:spLocks noGrp="1"/>
          </p:cNvSpPr>
          <p:nvPr>
            <p:ph idx="1"/>
          </p:nvPr>
        </p:nvSpPr>
        <p:spPr>
          <a:xfrm>
            <a:off x="762000" y="1143000"/>
            <a:ext cx="8153400" cy="5486400"/>
          </a:xfrm>
        </p:spPr>
        <p:txBody>
          <a:bodyPr/>
          <a:lstStyle/>
          <a:p>
            <a:r>
              <a:rPr lang="en-US" sz="3200" dirty="0"/>
              <a:t>Fentanyl (Duragesic®)</a:t>
            </a:r>
          </a:p>
          <a:p>
            <a:r>
              <a:rPr lang="en-US" sz="3200" dirty="0"/>
              <a:t>Hydrocodone (Vicodin®)</a:t>
            </a:r>
          </a:p>
          <a:p>
            <a:r>
              <a:rPr lang="en-US" sz="3200" dirty="0"/>
              <a:t>Oxycodone (OxyContin®)</a:t>
            </a:r>
          </a:p>
          <a:p>
            <a:r>
              <a:rPr lang="en-US" sz="3200" dirty="0"/>
              <a:t>Oxymorphone (Opana®)</a:t>
            </a:r>
          </a:p>
          <a:p>
            <a:r>
              <a:rPr lang="en-US" sz="3200" dirty="0"/>
              <a:t>Propoxyphene (Darvon®)</a:t>
            </a:r>
          </a:p>
          <a:p>
            <a:r>
              <a:rPr lang="en-US" sz="3200" dirty="0"/>
              <a:t>Hydromorphone (Dilaudid®)</a:t>
            </a:r>
          </a:p>
          <a:p>
            <a:r>
              <a:rPr lang="en-US" sz="3200" dirty="0"/>
              <a:t>Meperidine (Demerol®)</a:t>
            </a:r>
          </a:p>
          <a:p>
            <a:r>
              <a:rPr lang="en-US" sz="3200" dirty="0"/>
              <a:t>Diphenoxylate (Lomotil®</a:t>
            </a:r>
            <a:r>
              <a:rPr lang="en-US" sz="3200" b="1" dirty="0"/>
              <a:t>)</a:t>
            </a:r>
            <a:endParaRPr lang="en-US" sz="3200" dirty="0"/>
          </a:p>
          <a:p>
            <a:endParaRPr lang="en-US" sz="3200"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110</a:t>
            </a:fld>
            <a:endParaRPr lang="en-US" dirty="0"/>
          </a:p>
        </p:txBody>
      </p:sp>
    </p:spTree>
    <p:extLst>
      <p:ext uri="{BB962C8B-B14F-4D97-AF65-F5344CB8AC3E}">
        <p14:creationId xmlns:p14="http://schemas.microsoft.com/office/powerpoint/2010/main" val="22995800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noFill/>
          <a:ln/>
        </p:spPr>
        <p:txBody>
          <a:bodyPr lIns="92075" tIns="46037" rIns="92075" bIns="46037"/>
          <a:lstStyle/>
          <a:p>
            <a:r>
              <a:rPr lang="en-US" sz="4000" dirty="0">
                <a:solidFill>
                  <a:srgbClr val="FFFF00"/>
                </a:solidFill>
              </a:rPr>
              <a:t>Opioids: Basic facts</a:t>
            </a:r>
          </a:p>
        </p:txBody>
      </p:sp>
      <p:sp>
        <p:nvSpPr>
          <p:cNvPr id="366595" name="Rectangle 3"/>
          <p:cNvSpPr>
            <a:spLocks noGrp="1" noChangeArrowheads="1"/>
          </p:cNvSpPr>
          <p:nvPr>
            <p:ph idx="1"/>
          </p:nvPr>
        </p:nvSpPr>
        <p:spPr>
          <a:xfrm>
            <a:off x="381000" y="1066800"/>
            <a:ext cx="8458200" cy="5029200"/>
          </a:xfrm>
          <a:noFill/>
          <a:ln/>
        </p:spPr>
        <p:txBody>
          <a:bodyPr lIns="92075" tIns="46037" rIns="92075" bIns="46037"/>
          <a:lstStyle/>
          <a:p>
            <a:pPr>
              <a:buFont typeface="Wingdings" pitchFamily="2" charset="2"/>
              <a:buNone/>
            </a:pPr>
            <a:r>
              <a:rPr lang="en-US" b="1" dirty="0"/>
              <a:t>Withdrawal </a:t>
            </a:r>
            <a:r>
              <a:rPr lang="en-US" b="1" dirty="0" smtClean="0"/>
              <a:t>symptoms:</a:t>
            </a:r>
          </a:p>
          <a:p>
            <a:r>
              <a:rPr lang="en-US" dirty="0" smtClean="0"/>
              <a:t>Intensity </a:t>
            </a:r>
            <a:r>
              <a:rPr lang="en-US" dirty="0"/>
              <a:t>of withdrawal varies with level and chronicity of </a:t>
            </a:r>
            <a:r>
              <a:rPr lang="en-US" dirty="0" smtClean="0"/>
              <a:t>use</a:t>
            </a:r>
          </a:p>
          <a:p>
            <a:r>
              <a:rPr lang="en-US" dirty="0" smtClean="0"/>
              <a:t>Cessation </a:t>
            </a:r>
            <a:r>
              <a:rPr lang="en-US" dirty="0"/>
              <a:t>of opioids causes a rebound in functions depressed by chronic </a:t>
            </a:r>
            <a:r>
              <a:rPr lang="en-US" dirty="0" smtClean="0"/>
              <a:t>use</a:t>
            </a:r>
          </a:p>
          <a:p>
            <a:r>
              <a:rPr lang="en-US" dirty="0" smtClean="0"/>
              <a:t>First </a:t>
            </a:r>
            <a:r>
              <a:rPr lang="en-US" dirty="0"/>
              <a:t>signs occur shortly before next scheduled </a:t>
            </a:r>
            <a:r>
              <a:rPr lang="en-US" dirty="0" smtClean="0"/>
              <a:t>dose</a:t>
            </a:r>
          </a:p>
          <a:p>
            <a:r>
              <a:rPr lang="en-US" dirty="0" smtClean="0"/>
              <a:t>For </a:t>
            </a:r>
            <a:r>
              <a:rPr lang="en-US" dirty="0"/>
              <a:t>short-acting opioids (e.g., heroin), peak of withdrawal occurs 36 to 72 hours after last </a:t>
            </a:r>
            <a:r>
              <a:rPr lang="en-US" dirty="0" smtClean="0"/>
              <a:t>dose</a:t>
            </a:r>
          </a:p>
          <a:p>
            <a:r>
              <a:rPr lang="en-US" dirty="0" smtClean="0"/>
              <a:t>Acute </a:t>
            </a:r>
            <a:r>
              <a:rPr lang="en-US" dirty="0"/>
              <a:t>symptoms subside over 3 to 7 </a:t>
            </a:r>
            <a:r>
              <a:rPr lang="en-US" dirty="0" smtClean="0"/>
              <a:t>days</a:t>
            </a:r>
          </a:p>
          <a:p>
            <a:r>
              <a:rPr lang="en-US" dirty="0" smtClean="0"/>
              <a:t>Ongoing </a:t>
            </a:r>
            <a:r>
              <a:rPr lang="en-US" dirty="0"/>
              <a:t>symptoms may linger for weeks or months</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111</a:t>
            </a:fld>
            <a:endParaRPr lang="en-US" dirty="0"/>
          </a:p>
        </p:txBody>
      </p:sp>
    </p:spTree>
    <p:extLst>
      <p:ext uri="{BB962C8B-B14F-4D97-AF65-F5344CB8AC3E}">
        <p14:creationId xmlns:p14="http://schemas.microsoft.com/office/powerpoint/2010/main" val="3593610892"/>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80" y="228600"/>
            <a:ext cx="7406640" cy="718343"/>
          </a:xfrm>
        </p:spPr>
        <p:txBody>
          <a:bodyPr/>
          <a:lstStyle/>
          <a:p>
            <a:r>
              <a:rPr lang="en-US" dirty="0">
                <a:solidFill>
                  <a:srgbClr val="FFFF00"/>
                </a:solidFill>
              </a:rPr>
              <a:t>What Causes Overdose?</a:t>
            </a:r>
          </a:p>
        </p:txBody>
      </p:sp>
      <p:sp>
        <p:nvSpPr>
          <p:cNvPr id="6" name="Content Placeholder 5"/>
          <p:cNvSpPr>
            <a:spLocks noGrp="1"/>
          </p:cNvSpPr>
          <p:nvPr>
            <p:ph sz="quarter" idx="4"/>
          </p:nvPr>
        </p:nvSpPr>
        <p:spPr>
          <a:xfrm>
            <a:off x="304800" y="1066800"/>
            <a:ext cx="8382000" cy="5334000"/>
          </a:xfrm>
        </p:spPr>
        <p:txBody>
          <a:bodyPr/>
          <a:lstStyle/>
          <a:p>
            <a:r>
              <a:rPr lang="en-US" sz="3200" dirty="0"/>
              <a:t>Patient deliberately misuses a prescription opioid or takes an illicit drug such as heroin</a:t>
            </a:r>
          </a:p>
          <a:p>
            <a:r>
              <a:rPr lang="en-US" sz="3200" dirty="0"/>
              <a:t>Miscalculation in dose or error in dispensing</a:t>
            </a:r>
          </a:p>
          <a:p>
            <a:r>
              <a:rPr lang="en-US" sz="3200" dirty="0"/>
              <a:t>Patient did not follow prescription directions</a:t>
            </a:r>
          </a:p>
          <a:p>
            <a:r>
              <a:rPr lang="en-US" sz="3200" dirty="0"/>
              <a:t>Person takes someone else’s prescription, or combines opioid with alcohol</a:t>
            </a:r>
          </a:p>
          <a:p>
            <a:r>
              <a:rPr lang="en-US" sz="3200" dirty="0"/>
              <a:t>Person uses an opioid analgesic as directed and experiences an unintentional overdose</a:t>
            </a:r>
          </a:p>
          <a:p>
            <a:r>
              <a:rPr lang="en-US" sz="3200" dirty="0"/>
              <a:t>Most deaths involve polysubstance use</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112</a:t>
            </a:fld>
            <a:endParaRPr lang="en-US" dirty="0"/>
          </a:p>
        </p:txBody>
      </p:sp>
    </p:spTree>
    <p:extLst>
      <p:ext uri="{BB962C8B-B14F-4D97-AF65-F5344CB8AC3E}">
        <p14:creationId xmlns:p14="http://schemas.microsoft.com/office/powerpoint/2010/main" val="35147672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4" y="228600"/>
            <a:ext cx="8229600" cy="798160"/>
          </a:xfrm>
        </p:spPr>
        <p:txBody>
          <a:bodyPr/>
          <a:lstStyle/>
          <a:p>
            <a:r>
              <a:rPr lang="en-US" dirty="0">
                <a:solidFill>
                  <a:srgbClr val="FFFF00"/>
                </a:solidFill>
              </a:rPr>
              <a:t>Who is at Risk? </a:t>
            </a:r>
          </a:p>
        </p:txBody>
      </p:sp>
      <p:sp>
        <p:nvSpPr>
          <p:cNvPr id="6" name="Content Placeholder 5"/>
          <p:cNvSpPr>
            <a:spLocks noGrp="1"/>
          </p:cNvSpPr>
          <p:nvPr>
            <p:ph sz="quarter" idx="4"/>
          </p:nvPr>
        </p:nvSpPr>
        <p:spPr>
          <a:xfrm>
            <a:off x="381000" y="1026760"/>
            <a:ext cx="8305804" cy="4993040"/>
          </a:xfrm>
        </p:spPr>
        <p:txBody>
          <a:bodyPr/>
          <a:lstStyle/>
          <a:p>
            <a:r>
              <a:rPr lang="en-US" sz="3200" dirty="0" smtClean="0"/>
              <a:t>Others at risk for overdose include those who:</a:t>
            </a:r>
          </a:p>
          <a:p>
            <a:pPr lvl="1"/>
            <a:r>
              <a:rPr lang="en-US" sz="3200" dirty="0" smtClean="0"/>
              <a:t>Have a legitimate medical need for analgesia along with a suspected/confirmed history of substance abuse, dependence, or non-medical/recreational use of prescription or illicit opioids</a:t>
            </a:r>
          </a:p>
          <a:p>
            <a:pPr lvl="1"/>
            <a:r>
              <a:rPr lang="en-US" sz="3200" dirty="0" smtClean="0"/>
              <a:t>Are </a:t>
            </a:r>
            <a:r>
              <a:rPr lang="en-US" sz="3200" dirty="0"/>
              <a:t>completing mandatory opioid detoxification</a:t>
            </a:r>
          </a:p>
          <a:p>
            <a:pPr lvl="1"/>
            <a:r>
              <a:rPr lang="en-US" sz="3200" dirty="0"/>
              <a:t>Were recently released from incarceration and have a history of opioid use or abuse</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113</a:t>
            </a:fld>
            <a:endParaRPr lang="en-US" dirty="0"/>
          </a:p>
        </p:txBody>
      </p:sp>
    </p:spTree>
    <p:extLst>
      <p:ext uri="{BB962C8B-B14F-4D97-AF65-F5344CB8AC3E}">
        <p14:creationId xmlns:p14="http://schemas.microsoft.com/office/powerpoint/2010/main" val="182171022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7080" y="0"/>
            <a:ext cx="9076920" cy="990600"/>
          </a:xfrm>
        </p:spPr>
        <p:txBody>
          <a:bodyPr/>
          <a:lstStyle/>
          <a:p>
            <a:pPr eaLnBrk="1" hangingPunct="1">
              <a:defRPr/>
            </a:pPr>
            <a:r>
              <a:rPr lang="en-US" dirty="0">
                <a:solidFill>
                  <a:srgbClr val="FFFF00"/>
                </a:solidFill>
              </a:rPr>
              <a:t>Sedative-Hypnotics</a:t>
            </a:r>
          </a:p>
        </p:txBody>
      </p:sp>
      <p:pic>
        <p:nvPicPr>
          <p:cNvPr id="287748" name="Picture 4" descr="pills1" title="Person taking pills"/>
          <p:cNvPicPr>
            <a:picLocks noChangeAspect="1" noChangeArrowheads="1"/>
          </p:cNvPicPr>
          <p:nvPr/>
        </p:nvPicPr>
        <p:blipFill>
          <a:blip r:embed="rId3" cstate="print"/>
          <a:srcRect/>
          <a:stretch>
            <a:fillRect/>
          </a:stretch>
        </p:blipFill>
        <p:spPr bwMode="auto">
          <a:xfrm>
            <a:off x="279162" y="990600"/>
            <a:ext cx="2430765" cy="2106663"/>
          </a:xfrm>
          <a:prstGeom prst="rect">
            <a:avLst/>
          </a:prstGeom>
          <a:ln>
            <a:noFill/>
          </a:ln>
          <a:effectLst>
            <a:outerShdw blurRad="190500" algn="tl" rotWithShape="0">
              <a:srgbClr val="000000">
                <a:alpha val="70000"/>
              </a:srgbClr>
            </a:outerShdw>
          </a:effectLst>
        </p:spPr>
      </p:pic>
      <p:pic>
        <p:nvPicPr>
          <p:cNvPr id="21506" name="Picture 2" descr="http://beginningsofslo.org/wp-content/uploads/2009/09/prescription-drugs.jpg" title="opioid tablets"/>
          <p:cNvPicPr>
            <a:picLocks noChangeAspect="1" noChangeArrowheads="1"/>
          </p:cNvPicPr>
          <p:nvPr/>
        </p:nvPicPr>
        <p:blipFill>
          <a:blip r:embed="rId4" cstate="print"/>
          <a:srcRect t="3122"/>
          <a:stretch>
            <a:fillRect/>
          </a:stretch>
        </p:blipFill>
        <p:spPr bwMode="auto">
          <a:xfrm>
            <a:off x="2857093" y="967454"/>
            <a:ext cx="3218487" cy="2128037"/>
          </a:xfrm>
          <a:prstGeom prst="rect">
            <a:avLst/>
          </a:prstGeom>
          <a:ln>
            <a:noFill/>
          </a:ln>
          <a:effectLst>
            <a:outerShdw blurRad="190500" algn="tl" rotWithShape="0">
              <a:srgbClr val="000000">
                <a:alpha val="70000"/>
              </a:srgbClr>
            </a:outerShdw>
          </a:effectLst>
        </p:spPr>
      </p:pic>
      <p:pic>
        <p:nvPicPr>
          <p:cNvPr id="21510" name="Picture 6" descr="http://californiaaddictionnetwork.com/wp-content/uploads/2013/03/tumblr_lpcvtdhFlP1r09kwho1_400.jpg" title="opioid capsules "/>
          <p:cNvPicPr>
            <a:picLocks noChangeAspect="1" noChangeArrowheads="1"/>
          </p:cNvPicPr>
          <p:nvPr/>
        </p:nvPicPr>
        <p:blipFill>
          <a:blip r:embed="rId5" cstate="print"/>
          <a:srcRect/>
          <a:stretch>
            <a:fillRect/>
          </a:stretch>
        </p:blipFill>
        <p:spPr bwMode="auto">
          <a:xfrm>
            <a:off x="6233105" y="967454"/>
            <a:ext cx="2427221" cy="1981200"/>
          </a:xfrm>
          <a:prstGeom prst="rect">
            <a:avLst/>
          </a:prstGeom>
          <a:ln>
            <a:noFill/>
          </a:ln>
          <a:effectLst>
            <a:outerShdw blurRad="190500" algn="tl" rotWithShape="0">
              <a:srgbClr val="000000">
                <a:alpha val="70000"/>
              </a:srgbClr>
            </a:outerShdw>
          </a:effectLst>
        </p:spPr>
      </p:pic>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114</a:t>
            </a:fld>
            <a:endParaRPr lang="en-US" dirty="0"/>
          </a:p>
        </p:txBody>
      </p:sp>
    </p:spTree>
    <p:extLst>
      <p:ext uri="{BB962C8B-B14F-4D97-AF65-F5344CB8AC3E}">
        <p14:creationId xmlns:p14="http://schemas.microsoft.com/office/powerpoint/2010/main" val="131644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par>
                                <p:cTn id="11" presetID="51" presetClass="entr"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70" decel="100000"/>
                                        <p:tgtEl>
                                          <p:spTgt spid="5"/>
                                        </p:tgtEl>
                                      </p:cBhvr>
                                    </p:animEffect>
                                    <p:animScale>
                                      <p:cBhvr>
                                        <p:cTn id="14" dur="770" decel="100000"/>
                                        <p:tgtEl>
                                          <p:spTgt spid="5"/>
                                        </p:tgtEl>
                                      </p:cBhvr>
                                      <p:from x="10000" y="10000"/>
                                      <p:to x="200000" y="450000"/>
                                    </p:animScale>
                                    <p:animScale>
                                      <p:cBhvr>
                                        <p:cTn id="15" dur="1230" accel="100000" fill="hold">
                                          <p:stCondLst>
                                            <p:cond delay="770"/>
                                          </p:stCondLst>
                                        </p:cTn>
                                        <p:tgtEl>
                                          <p:spTgt spid="5"/>
                                        </p:tgtEl>
                                      </p:cBhvr>
                                      <p:from x="200000" y="450000"/>
                                      <p:to x="100000" y="100000"/>
                                    </p:animScale>
                                    <p:set>
                                      <p:cBhvr>
                                        <p:cTn id="16" dur="770" fill="hold"/>
                                        <p:tgtEl>
                                          <p:spTgt spid="5"/>
                                        </p:tgtEl>
                                        <p:attrNameLst>
                                          <p:attrName>ppt_x</p:attrName>
                                        </p:attrNameLst>
                                      </p:cBhvr>
                                      <p:to>
                                        <p:strVal val="(0.5)"/>
                                      </p:to>
                                    </p:set>
                                    <p:anim from="(0.5)" to="(#ppt_x)" calcmode="lin" valueType="num">
                                      <p:cBhvr>
                                        <p:cTn id="17" dur="1230" accel="100000" fill="hold">
                                          <p:stCondLst>
                                            <p:cond delay="770"/>
                                          </p:stCondLst>
                                        </p:cTn>
                                        <p:tgtEl>
                                          <p:spTgt spid="5"/>
                                        </p:tgtEl>
                                        <p:attrNameLst>
                                          <p:attrName>ppt_x</p:attrName>
                                        </p:attrNameLst>
                                      </p:cBhvr>
                                    </p:anim>
                                    <p:set>
                                      <p:cBhvr>
                                        <p:cTn id="18" dur="770" fill="hold"/>
                                        <p:tgtEl>
                                          <p:spTgt spid="5"/>
                                        </p:tgtEl>
                                        <p:attrNameLst>
                                          <p:attrName>ppt_y</p:attrName>
                                        </p:attrNameLst>
                                      </p:cBhvr>
                                      <p:to>
                                        <p:strVal val="(#ppt_y+0.4)"/>
                                      </p:to>
                                    </p:set>
                                    <p:anim from="(#ppt_y+0.4)" to="(#ppt_y)" calcmode="lin" valueType="num">
                                      <p:cBhvr>
                                        <p:cTn id="19"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rrowheads="1"/>
          </p:cNvSpPr>
          <p:nvPr>
            <p:ph type="title"/>
          </p:nvPr>
        </p:nvSpPr>
        <p:spPr>
          <a:xfrm>
            <a:off x="967386" y="0"/>
            <a:ext cx="7406640" cy="1008471"/>
          </a:xfrm>
        </p:spPr>
        <p:txBody>
          <a:bodyPr/>
          <a:lstStyle/>
          <a:p>
            <a:r>
              <a:rPr lang="en-US" dirty="0" smtClean="0">
                <a:solidFill>
                  <a:srgbClr val="FFFF00"/>
                </a:solidFill>
              </a:rPr>
              <a:t>Sedative-Hypnotics (continued)</a:t>
            </a:r>
            <a:endParaRPr lang="en-US" sz="3600" dirty="0">
              <a:solidFill>
                <a:srgbClr val="FFFF00"/>
              </a:solidFill>
            </a:endParaRPr>
          </a:p>
        </p:txBody>
      </p:sp>
      <p:sp>
        <p:nvSpPr>
          <p:cNvPr id="282627" name="Rectangle 3"/>
          <p:cNvSpPr>
            <a:spLocks noGrp="1" noChangeArrowheads="1"/>
          </p:cNvSpPr>
          <p:nvPr>
            <p:ph idx="1"/>
          </p:nvPr>
        </p:nvSpPr>
        <p:spPr>
          <a:xfrm>
            <a:off x="457200" y="1008471"/>
            <a:ext cx="5105400" cy="5316129"/>
          </a:xfrm>
        </p:spPr>
        <p:txBody>
          <a:bodyPr/>
          <a:lstStyle/>
          <a:p>
            <a:pPr marL="251460" indent="-251460"/>
            <a:r>
              <a:rPr lang="en-US" dirty="0"/>
              <a:t>Used to treat anxiety and sleep disorders</a:t>
            </a:r>
          </a:p>
          <a:p>
            <a:pPr marL="251460" indent="-251460"/>
            <a:r>
              <a:rPr lang="en-US" dirty="0"/>
              <a:t>Mechanism: enhances GABA</a:t>
            </a:r>
          </a:p>
          <a:p>
            <a:pPr lvl="1"/>
            <a:r>
              <a:rPr lang="en-US" dirty="0"/>
              <a:t>act to slow normal brain function</a:t>
            </a:r>
          </a:p>
          <a:p>
            <a:pPr marL="251460" indent="-251460"/>
            <a:r>
              <a:rPr lang="en-US" dirty="0"/>
              <a:t>Barbiturates</a:t>
            </a:r>
          </a:p>
          <a:p>
            <a:pPr lvl="1"/>
            <a:r>
              <a:rPr lang="en-US" dirty="0"/>
              <a:t>Phenobarbital</a:t>
            </a:r>
          </a:p>
          <a:p>
            <a:pPr lvl="1"/>
            <a:r>
              <a:rPr lang="en-US" dirty="0"/>
              <a:t>Pentobarbital</a:t>
            </a:r>
          </a:p>
          <a:p>
            <a:pPr lvl="1"/>
            <a:r>
              <a:rPr lang="en-US" dirty="0" err="1"/>
              <a:t>Fioricet</a:t>
            </a:r>
            <a:r>
              <a:rPr lang="en-US" dirty="0"/>
              <a:t> (</a:t>
            </a:r>
            <a:r>
              <a:rPr lang="en-US" dirty="0" err="1"/>
              <a:t>butalbital</a:t>
            </a:r>
            <a:r>
              <a:rPr lang="en-US" dirty="0"/>
              <a:t>/acetaminophen/caffeine)</a:t>
            </a:r>
          </a:p>
        </p:txBody>
      </p:sp>
      <p:pic>
        <p:nvPicPr>
          <p:cNvPr id="20482" name="Picture 2" descr="a mix of tablets and capsules.&#10;&#10;http://1.bp.blogspot.com/-KyLp8NLaJ-o/UDVPXJwnAtI/AAAAAAAAAK0/uwvRa7o2f1Q/s1600/Barbiturates+-+Stress+Reliever.jpg" title="Sedative hypmotics"/>
          <p:cNvPicPr>
            <a:picLocks noChangeAspect="1" noChangeArrowheads="1"/>
          </p:cNvPicPr>
          <p:nvPr/>
        </p:nvPicPr>
        <p:blipFill>
          <a:blip r:embed="rId3" cstate="print"/>
          <a:srcRect/>
          <a:stretch>
            <a:fillRect/>
          </a:stretch>
        </p:blipFill>
        <p:spPr bwMode="auto">
          <a:xfrm>
            <a:off x="5562600" y="1188490"/>
            <a:ext cx="2845603" cy="1582328"/>
          </a:xfrm>
          <a:prstGeom prst="rect">
            <a:avLst/>
          </a:prstGeom>
          <a:ln>
            <a:noFill/>
          </a:ln>
          <a:effectLst>
            <a:outerShdw blurRad="190500" algn="tl" rotWithShape="0">
              <a:srgbClr val="000000">
                <a:alpha val="70000"/>
              </a:srgbClr>
            </a:outerShdw>
          </a:effectLst>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115</a:t>
            </a:fld>
            <a:endParaRPr lang="en-US" dirty="0"/>
          </a:p>
        </p:txBody>
      </p:sp>
    </p:spTree>
    <p:extLst>
      <p:ext uri="{BB962C8B-B14F-4D97-AF65-F5344CB8AC3E}">
        <p14:creationId xmlns:p14="http://schemas.microsoft.com/office/powerpoint/2010/main" val="370881971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rrowheads="1"/>
          </p:cNvSpPr>
          <p:nvPr>
            <p:ph type="title"/>
          </p:nvPr>
        </p:nvSpPr>
        <p:spPr>
          <a:xfrm>
            <a:off x="914400" y="0"/>
            <a:ext cx="7406640" cy="1066800"/>
          </a:xfrm>
        </p:spPr>
        <p:txBody>
          <a:bodyPr/>
          <a:lstStyle/>
          <a:p>
            <a:r>
              <a:rPr lang="en-US" dirty="0">
                <a:solidFill>
                  <a:srgbClr val="FFFF00"/>
                </a:solidFill>
              </a:rPr>
              <a:t>   Sedative-Hypnotics</a:t>
            </a:r>
          </a:p>
        </p:txBody>
      </p:sp>
      <p:sp>
        <p:nvSpPr>
          <p:cNvPr id="283651" name="Rectangle 3"/>
          <p:cNvSpPr>
            <a:spLocks noGrp="1" noChangeArrowheads="1"/>
          </p:cNvSpPr>
          <p:nvPr>
            <p:ph idx="1"/>
          </p:nvPr>
        </p:nvSpPr>
        <p:spPr>
          <a:xfrm>
            <a:off x="304800" y="914400"/>
            <a:ext cx="8389620" cy="5787656"/>
          </a:xfrm>
        </p:spPr>
        <p:txBody>
          <a:bodyPr/>
          <a:lstStyle/>
          <a:p>
            <a:r>
              <a:rPr lang="en-US" dirty="0" smtClean="0"/>
              <a:t>Benzodiazepines</a:t>
            </a:r>
          </a:p>
          <a:p>
            <a:pPr lvl="1"/>
            <a:r>
              <a:rPr lang="en-US" dirty="0" smtClean="0"/>
              <a:t>Librium </a:t>
            </a:r>
            <a:r>
              <a:rPr lang="en-US" dirty="0"/>
              <a:t>(</a:t>
            </a:r>
            <a:r>
              <a:rPr lang="en-US" dirty="0" err="1"/>
              <a:t>chlordiazepoxide</a:t>
            </a:r>
            <a:r>
              <a:rPr lang="en-US" dirty="0"/>
              <a:t> </a:t>
            </a:r>
            <a:r>
              <a:rPr lang="en-US" dirty="0" smtClean="0"/>
              <a:t>HCL)</a:t>
            </a:r>
          </a:p>
          <a:p>
            <a:pPr lvl="1"/>
            <a:r>
              <a:rPr lang="en-US" dirty="0" smtClean="0"/>
              <a:t>Valium </a:t>
            </a:r>
            <a:r>
              <a:rPr lang="en-US" dirty="0"/>
              <a:t>(</a:t>
            </a:r>
            <a:r>
              <a:rPr lang="en-US" dirty="0" smtClean="0"/>
              <a:t>diazepam)</a:t>
            </a:r>
          </a:p>
          <a:p>
            <a:pPr lvl="1"/>
            <a:r>
              <a:rPr lang="en-US" dirty="0" err="1" smtClean="0"/>
              <a:t>Restoril</a:t>
            </a:r>
            <a:r>
              <a:rPr lang="en-US" dirty="0" smtClean="0"/>
              <a:t> </a:t>
            </a:r>
            <a:r>
              <a:rPr lang="en-US" dirty="0"/>
              <a:t>(</a:t>
            </a:r>
            <a:r>
              <a:rPr lang="en-US" dirty="0" err="1"/>
              <a:t>tempazepam</a:t>
            </a:r>
            <a:r>
              <a:rPr lang="en-US" dirty="0"/>
              <a:t>) </a:t>
            </a:r>
            <a:endParaRPr lang="en-US" dirty="0" smtClean="0"/>
          </a:p>
          <a:p>
            <a:pPr lvl="1"/>
            <a:r>
              <a:rPr lang="en-US" dirty="0" err="1" smtClean="0"/>
              <a:t>Klonopin</a:t>
            </a:r>
            <a:r>
              <a:rPr lang="en-US" dirty="0" smtClean="0"/>
              <a:t> </a:t>
            </a:r>
            <a:r>
              <a:rPr lang="en-US" dirty="0"/>
              <a:t>(</a:t>
            </a:r>
            <a:r>
              <a:rPr lang="en-US" dirty="0" smtClean="0"/>
              <a:t>clonazepam)</a:t>
            </a:r>
          </a:p>
          <a:p>
            <a:pPr lvl="1"/>
            <a:r>
              <a:rPr lang="en-US" dirty="0" smtClean="0"/>
              <a:t>Ativan </a:t>
            </a:r>
            <a:r>
              <a:rPr lang="en-US" dirty="0"/>
              <a:t>(</a:t>
            </a:r>
            <a:r>
              <a:rPr lang="en-US" dirty="0" smtClean="0"/>
              <a:t>lorazepam</a:t>
            </a:r>
          </a:p>
          <a:p>
            <a:pPr lvl="1"/>
            <a:r>
              <a:rPr lang="en-US" dirty="0" smtClean="0"/>
              <a:t>Xanax </a:t>
            </a:r>
            <a:r>
              <a:rPr lang="en-US" dirty="0"/>
              <a:t>(</a:t>
            </a:r>
            <a:r>
              <a:rPr lang="en-US" dirty="0" smtClean="0"/>
              <a:t>alprazolam)</a:t>
            </a:r>
          </a:p>
          <a:p>
            <a:r>
              <a:rPr lang="en-US" dirty="0" smtClean="0"/>
              <a:t>Non-benzo hypnotics</a:t>
            </a:r>
          </a:p>
          <a:p>
            <a:pPr lvl="1"/>
            <a:r>
              <a:rPr lang="en-US" dirty="0" smtClean="0"/>
              <a:t>Ambien </a:t>
            </a:r>
            <a:r>
              <a:rPr lang="en-US" dirty="0"/>
              <a:t>(</a:t>
            </a:r>
            <a:r>
              <a:rPr lang="en-US" dirty="0" smtClean="0"/>
              <a:t>zolpidem)</a:t>
            </a:r>
          </a:p>
          <a:p>
            <a:pPr lvl="1"/>
            <a:r>
              <a:rPr lang="en-US" dirty="0" smtClean="0"/>
              <a:t>Sonata </a:t>
            </a:r>
            <a:r>
              <a:rPr lang="en-US" dirty="0"/>
              <a:t>(</a:t>
            </a:r>
            <a:r>
              <a:rPr lang="en-US" dirty="0" err="1" smtClean="0"/>
              <a:t>zaleplon</a:t>
            </a:r>
            <a:r>
              <a:rPr lang="en-US" dirty="0" smtClean="0"/>
              <a:t>)</a:t>
            </a:r>
          </a:p>
          <a:p>
            <a:pPr lvl="1"/>
            <a:r>
              <a:rPr lang="en-US" dirty="0" err="1" smtClean="0"/>
              <a:t>Lunesta</a:t>
            </a:r>
            <a:r>
              <a:rPr lang="en-US" dirty="0" smtClean="0"/>
              <a:t> </a:t>
            </a:r>
            <a:r>
              <a:rPr lang="en-US" dirty="0"/>
              <a:t>(</a:t>
            </a:r>
            <a:r>
              <a:rPr lang="en-US" dirty="0" err="1" smtClean="0"/>
              <a:t>eszopiclone</a:t>
            </a:r>
            <a:r>
              <a:rPr lang="en-US" dirty="0" smtClean="0"/>
              <a:t>)</a:t>
            </a:r>
          </a:p>
          <a:p>
            <a:r>
              <a:rPr lang="en-US" dirty="0" err="1" smtClean="0"/>
              <a:t>Carisoprodol</a:t>
            </a:r>
            <a:r>
              <a:rPr lang="en-US" dirty="0" smtClean="0"/>
              <a:t> </a:t>
            </a:r>
            <a:r>
              <a:rPr lang="en-US" dirty="0"/>
              <a:t>(Soma)</a:t>
            </a:r>
          </a:p>
          <a:p>
            <a:r>
              <a:rPr lang="en-US" dirty="0"/>
              <a:t>Cross-tolerance with alcohol (GABA-related)</a:t>
            </a:r>
          </a:p>
          <a:p>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116</a:t>
            </a:fld>
            <a:endParaRPr lang="en-US" dirty="0"/>
          </a:p>
        </p:txBody>
      </p:sp>
    </p:spTree>
    <p:extLst>
      <p:ext uri="{BB962C8B-B14F-4D97-AF65-F5344CB8AC3E}">
        <p14:creationId xmlns:p14="http://schemas.microsoft.com/office/powerpoint/2010/main" val="40121399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rrowheads="1"/>
          </p:cNvSpPr>
          <p:nvPr>
            <p:ph type="title"/>
          </p:nvPr>
        </p:nvSpPr>
        <p:spPr>
          <a:xfrm>
            <a:off x="457200" y="170121"/>
            <a:ext cx="8229600" cy="744279"/>
          </a:xfrm>
        </p:spPr>
        <p:txBody>
          <a:bodyPr/>
          <a:lstStyle/>
          <a:p>
            <a:r>
              <a:rPr lang="en-US" sz="4000" dirty="0">
                <a:solidFill>
                  <a:srgbClr val="FFFF00"/>
                </a:solidFill>
              </a:rPr>
              <a:t>Sedative-Hypnotic Effects</a:t>
            </a:r>
          </a:p>
        </p:txBody>
      </p:sp>
      <p:sp>
        <p:nvSpPr>
          <p:cNvPr id="285699" name="Rectangle 3"/>
          <p:cNvSpPr>
            <a:spLocks noGrp="1" noChangeArrowheads="1"/>
          </p:cNvSpPr>
          <p:nvPr>
            <p:ph sz="half" idx="2"/>
          </p:nvPr>
        </p:nvSpPr>
        <p:spPr>
          <a:xfrm>
            <a:off x="457200" y="1066800"/>
            <a:ext cx="8229599" cy="3649266"/>
          </a:xfrm>
        </p:spPr>
        <p:txBody>
          <a:bodyPr/>
          <a:lstStyle/>
          <a:p>
            <a:r>
              <a:rPr lang="en-US" sz="2800" dirty="0"/>
              <a:t>Sedation</a:t>
            </a:r>
          </a:p>
          <a:p>
            <a:r>
              <a:rPr lang="en-US" sz="2800" dirty="0"/>
              <a:t>Slurred speech</a:t>
            </a:r>
          </a:p>
          <a:p>
            <a:r>
              <a:rPr lang="en-US" sz="2800" dirty="0" err="1"/>
              <a:t>Uncoordination</a:t>
            </a:r>
            <a:endParaRPr lang="en-US" sz="2800" dirty="0"/>
          </a:p>
          <a:p>
            <a:r>
              <a:rPr lang="en-US" sz="2800" dirty="0"/>
              <a:t>Unsteady gait</a:t>
            </a:r>
          </a:p>
          <a:p>
            <a:r>
              <a:rPr lang="en-US" sz="2800" dirty="0"/>
              <a:t>Impaired attention or </a:t>
            </a:r>
            <a:r>
              <a:rPr lang="en-US" sz="2800" dirty="0" smtClean="0"/>
              <a:t>memory</a:t>
            </a:r>
          </a:p>
          <a:p>
            <a:r>
              <a:rPr lang="en-US" sz="2800" dirty="0" smtClean="0"/>
              <a:t>Stupor </a:t>
            </a:r>
            <a:r>
              <a:rPr lang="en-US" sz="2800" dirty="0"/>
              <a:t>or coma </a:t>
            </a:r>
          </a:p>
          <a:p>
            <a:r>
              <a:rPr lang="en-US" sz="2800" dirty="0"/>
              <a:t>Overdose risk increased with barbiturates or in combination with other sedatives, including opioids and alcohol </a:t>
            </a:r>
          </a:p>
          <a:p>
            <a:endParaRPr lang="en-US" sz="2800" dirty="0"/>
          </a:p>
          <a:p>
            <a:endParaRPr lang="en-US" dirty="0"/>
          </a:p>
        </p:txBody>
      </p:sp>
      <p:pic>
        <p:nvPicPr>
          <p:cNvPr id="26628" name="Picture 4" descr="Cartoon of a person staggering and falling backward&#10;&#10;http://xlservicesca.com/wp-content/uploads/2013/12/stick_figure_slipping-300x300.png" title="Falling"/>
          <p:cNvPicPr>
            <a:picLocks noChangeAspect="1" noChangeArrowheads="1"/>
          </p:cNvPicPr>
          <p:nvPr/>
        </p:nvPicPr>
        <p:blipFill>
          <a:blip r:embed="rId3" cstate="print"/>
          <a:srcRect/>
          <a:stretch>
            <a:fillRect/>
          </a:stretch>
        </p:blipFill>
        <p:spPr bwMode="auto">
          <a:xfrm>
            <a:off x="5943600" y="1295400"/>
            <a:ext cx="2513703" cy="2428010"/>
          </a:xfrm>
          <a:prstGeom prst="rect">
            <a:avLst/>
          </a:prstGeom>
          <a:noFill/>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117</a:t>
            </a:fld>
            <a:endParaRPr lang="en-US" dirty="0"/>
          </a:p>
        </p:txBody>
      </p:sp>
    </p:spTree>
    <p:extLst>
      <p:ext uri="{BB962C8B-B14F-4D97-AF65-F5344CB8AC3E}">
        <p14:creationId xmlns:p14="http://schemas.microsoft.com/office/powerpoint/2010/main" val="100753615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rrowheads="1"/>
          </p:cNvSpPr>
          <p:nvPr>
            <p:ph type="title"/>
          </p:nvPr>
        </p:nvSpPr>
        <p:spPr>
          <a:xfrm>
            <a:off x="990600" y="93921"/>
            <a:ext cx="7406640" cy="811619"/>
          </a:xfrm>
        </p:spPr>
        <p:txBody>
          <a:bodyPr/>
          <a:lstStyle/>
          <a:p>
            <a:r>
              <a:rPr lang="en-US" sz="4000" dirty="0">
                <a:solidFill>
                  <a:srgbClr val="FFFF00"/>
                </a:solidFill>
              </a:rPr>
              <a:t>Sedating Drugs and Overdose</a:t>
            </a:r>
          </a:p>
        </p:txBody>
      </p:sp>
      <p:pic>
        <p:nvPicPr>
          <p:cNvPr id="393219" name="Picture 3" descr="LM-Slide"/>
          <p:cNvPicPr>
            <a:picLocks noChangeAspect="1" noChangeArrowheads="1"/>
          </p:cNvPicPr>
          <p:nvPr/>
        </p:nvPicPr>
        <p:blipFill>
          <a:blip r:embed="rId3" cstate="print"/>
          <a:srcRect/>
          <a:stretch>
            <a:fillRect/>
          </a:stretch>
        </p:blipFill>
        <p:spPr bwMode="auto">
          <a:xfrm>
            <a:off x="2103120" y="1143000"/>
            <a:ext cx="5181600" cy="4918129"/>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118</a:t>
            </a:fld>
            <a:endParaRPr lang="en-US" dirty="0"/>
          </a:p>
        </p:txBody>
      </p:sp>
    </p:spTree>
    <p:extLst>
      <p:ext uri="{BB962C8B-B14F-4D97-AF65-F5344CB8AC3E}">
        <p14:creationId xmlns:p14="http://schemas.microsoft.com/office/powerpoint/2010/main" val="425191963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rrowheads="1"/>
          </p:cNvSpPr>
          <p:nvPr>
            <p:ph type="title"/>
          </p:nvPr>
        </p:nvSpPr>
        <p:spPr>
          <a:xfrm>
            <a:off x="914400" y="0"/>
            <a:ext cx="7406640" cy="914400"/>
          </a:xfrm>
        </p:spPr>
        <p:txBody>
          <a:bodyPr/>
          <a:lstStyle/>
          <a:p>
            <a:r>
              <a:rPr lang="en-US" dirty="0">
                <a:solidFill>
                  <a:srgbClr val="FFFF00"/>
                </a:solidFill>
              </a:rPr>
              <a:t>Other Sedative-Hypnotic Risks</a:t>
            </a:r>
          </a:p>
        </p:txBody>
      </p:sp>
      <p:sp>
        <p:nvSpPr>
          <p:cNvPr id="399363" name="Rectangle 3"/>
          <p:cNvSpPr>
            <a:spLocks noGrp="1" noChangeArrowheads="1"/>
          </p:cNvSpPr>
          <p:nvPr>
            <p:ph idx="1"/>
          </p:nvPr>
        </p:nvSpPr>
        <p:spPr>
          <a:xfrm>
            <a:off x="457200" y="914400"/>
            <a:ext cx="8229600" cy="4823621"/>
          </a:xfrm>
        </p:spPr>
        <p:txBody>
          <a:bodyPr/>
          <a:lstStyle/>
          <a:p>
            <a:r>
              <a:rPr lang="en-US" dirty="0"/>
              <a:t>No significant adverse medical consequences of long-term use</a:t>
            </a:r>
          </a:p>
          <a:p>
            <a:r>
              <a:rPr lang="en-US" dirty="0"/>
              <a:t>Amnesia </a:t>
            </a:r>
            <a:endParaRPr lang="en-US" dirty="0" smtClean="0"/>
          </a:p>
          <a:p>
            <a:r>
              <a:rPr lang="en-US" dirty="0" smtClean="0"/>
              <a:t>Difficulty </a:t>
            </a:r>
            <a:r>
              <a:rPr lang="en-US" dirty="0"/>
              <a:t>with recent memory</a:t>
            </a:r>
          </a:p>
          <a:p>
            <a:r>
              <a:rPr lang="en-US" dirty="0"/>
              <a:t>Tolerance, physiological dependence, </a:t>
            </a:r>
            <a:r>
              <a:rPr lang="en-US" dirty="0" smtClean="0"/>
              <a:t>addiction</a:t>
            </a:r>
          </a:p>
          <a:p>
            <a:r>
              <a:rPr lang="en-US" dirty="0" smtClean="0"/>
              <a:t>Addiction </a:t>
            </a:r>
            <a:r>
              <a:rPr lang="en-US" dirty="0"/>
              <a:t>risk factors same as for other drugs of abuse</a:t>
            </a:r>
          </a:p>
          <a:p>
            <a:pPr lvl="1">
              <a:buFont typeface="Wingdings" pitchFamily="2" charset="2"/>
              <a:buNone/>
            </a:pPr>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119</a:t>
            </a:fld>
            <a:endParaRPr lang="en-US" dirty="0"/>
          </a:p>
        </p:txBody>
      </p:sp>
    </p:spTree>
    <p:extLst>
      <p:ext uri="{BB962C8B-B14F-4D97-AF65-F5344CB8AC3E}">
        <p14:creationId xmlns:p14="http://schemas.microsoft.com/office/powerpoint/2010/main" val="1100248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38" y="457200"/>
            <a:ext cx="8686800" cy="761996"/>
          </a:xfrm>
        </p:spPr>
        <p:txBody>
          <a:bodyPr/>
          <a:lstStyle/>
          <a:p>
            <a:r>
              <a:rPr lang="en-US" dirty="0">
                <a:solidFill>
                  <a:srgbClr val="FFFF00"/>
                </a:solidFill>
              </a:rPr>
              <a:t>IC&amp;RC Alcohol and Drug </a:t>
            </a:r>
            <a:r>
              <a:rPr lang="en-US" dirty="0" smtClean="0">
                <a:solidFill>
                  <a:srgbClr val="FFFF00"/>
                </a:solidFill>
              </a:rPr>
              <a:t/>
            </a:r>
            <a:br>
              <a:rPr lang="en-US" dirty="0" smtClean="0">
                <a:solidFill>
                  <a:srgbClr val="FFFF00"/>
                </a:solidFill>
              </a:rPr>
            </a:br>
            <a:r>
              <a:rPr lang="en-US" dirty="0" smtClean="0">
                <a:solidFill>
                  <a:srgbClr val="FFFF00"/>
                </a:solidFill>
              </a:rPr>
              <a:t>Counselor (ADC) </a:t>
            </a:r>
            <a:r>
              <a:rPr lang="en-US" dirty="0">
                <a:solidFill>
                  <a:srgbClr val="FFFF00"/>
                </a:solidFill>
              </a:rPr>
              <a:t>Exam</a:t>
            </a:r>
          </a:p>
        </p:txBody>
      </p:sp>
      <p:sp>
        <p:nvSpPr>
          <p:cNvPr id="3" name="Content Placeholder 2"/>
          <p:cNvSpPr>
            <a:spLocks noGrp="1"/>
          </p:cNvSpPr>
          <p:nvPr>
            <p:ph idx="1"/>
          </p:nvPr>
        </p:nvSpPr>
        <p:spPr>
          <a:xfrm>
            <a:off x="228600" y="1524000"/>
            <a:ext cx="8686800" cy="5105400"/>
          </a:xfrm>
        </p:spPr>
        <p:txBody>
          <a:bodyPr/>
          <a:lstStyle/>
          <a:p>
            <a:pPr>
              <a:lnSpc>
                <a:spcPct val="90000"/>
              </a:lnSpc>
              <a:spcBef>
                <a:spcPts val="0"/>
              </a:spcBef>
            </a:pPr>
            <a:r>
              <a:rPr lang="en-US" altLang="en-US" dirty="0"/>
              <a:t>Format and length</a:t>
            </a:r>
          </a:p>
          <a:p>
            <a:pPr lvl="1">
              <a:lnSpc>
                <a:spcPct val="90000"/>
              </a:lnSpc>
            </a:pPr>
            <a:r>
              <a:rPr lang="en-US" dirty="0"/>
              <a:t>150 </a:t>
            </a:r>
            <a:r>
              <a:rPr lang="en-US" dirty="0" smtClean="0"/>
              <a:t>multiple choice questions</a:t>
            </a:r>
          </a:p>
          <a:p>
            <a:pPr lvl="1">
              <a:lnSpc>
                <a:spcPct val="90000"/>
              </a:lnSpc>
            </a:pPr>
            <a:r>
              <a:rPr lang="en-US" dirty="0" smtClean="0"/>
              <a:t>125 scored </a:t>
            </a:r>
          </a:p>
          <a:p>
            <a:pPr lvl="1">
              <a:lnSpc>
                <a:spcPct val="90000"/>
              </a:lnSpc>
            </a:pPr>
            <a:r>
              <a:rPr lang="en-US" dirty="0" smtClean="0"/>
              <a:t>25 pretest items</a:t>
            </a:r>
            <a:endParaRPr lang="en-US" dirty="0"/>
          </a:p>
          <a:p>
            <a:pPr lvl="1">
              <a:lnSpc>
                <a:spcPct val="90000"/>
              </a:lnSpc>
            </a:pPr>
            <a:r>
              <a:rPr lang="en-US" dirty="0"/>
              <a:t>3 hours</a:t>
            </a:r>
          </a:p>
          <a:p>
            <a:pPr>
              <a:lnSpc>
                <a:spcPct val="90000"/>
              </a:lnSpc>
            </a:pPr>
            <a:r>
              <a:rPr lang="en-US" dirty="0"/>
              <a:t>Each test is </a:t>
            </a:r>
            <a:r>
              <a:rPr lang="en-US" dirty="0" smtClean="0"/>
              <a:t>different</a:t>
            </a:r>
          </a:p>
          <a:p>
            <a:pPr>
              <a:lnSpc>
                <a:spcPct val="90000"/>
              </a:lnSpc>
            </a:pPr>
            <a:r>
              <a:rPr lang="en-US" dirty="0" smtClean="0"/>
              <a:t>Scaled </a:t>
            </a:r>
            <a:r>
              <a:rPr lang="en-US" dirty="0"/>
              <a:t>scoring (200 – </a:t>
            </a:r>
            <a:r>
              <a:rPr lang="en-US" dirty="0" smtClean="0"/>
              <a:t>800)</a:t>
            </a:r>
          </a:p>
          <a:p>
            <a:pPr>
              <a:lnSpc>
                <a:spcPct val="90000"/>
              </a:lnSpc>
            </a:pPr>
            <a:r>
              <a:rPr lang="en-US" dirty="0" smtClean="0"/>
              <a:t>Passing </a:t>
            </a:r>
            <a:r>
              <a:rPr lang="en-US" dirty="0"/>
              <a:t>score </a:t>
            </a:r>
            <a:r>
              <a:rPr lang="en-US" dirty="0" smtClean="0"/>
              <a:t>is 500 </a:t>
            </a:r>
            <a:endParaRPr lang="en-US" dirty="0"/>
          </a:p>
          <a:p>
            <a:pPr lvl="1">
              <a:lnSpc>
                <a:spcPct val="90000"/>
              </a:lnSpc>
            </a:pPr>
            <a:endParaRPr lang="en-US" dirty="0"/>
          </a:p>
        </p:txBody>
      </p:sp>
      <p:sp>
        <p:nvSpPr>
          <p:cNvPr id="5" name="TextBox 4"/>
          <p:cNvSpPr txBox="1"/>
          <p:nvPr/>
        </p:nvSpPr>
        <p:spPr>
          <a:xfrm>
            <a:off x="222738" y="5641542"/>
            <a:ext cx="7959969" cy="1292662"/>
          </a:xfrm>
          <a:prstGeom prst="rect">
            <a:avLst/>
          </a:prstGeom>
          <a:noFill/>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Reference</a:t>
            </a:r>
          </a:p>
          <a:p>
            <a:r>
              <a:rPr lang="en-US" sz="1200" dirty="0">
                <a:solidFill>
                  <a:schemeClr val="bg1"/>
                </a:solidFill>
                <a:latin typeface="Calibri" panose="020F0502020204030204" pitchFamily="34" charset="0"/>
                <a:cs typeface="Calibri" panose="020F0502020204030204" pitchFamily="34" charset="0"/>
              </a:rPr>
              <a:t>International Certification and Reciprocity Consortium. (2017). Candidate guide for the IC&amp;RC alcohol and drug counselor examination. Retrieved from https://</a:t>
            </a:r>
            <a:r>
              <a:rPr lang="en-US" sz="1200" dirty="0" smtClean="0">
                <a:solidFill>
                  <a:schemeClr val="bg1"/>
                </a:solidFill>
                <a:latin typeface="Calibri" panose="020F0502020204030204" pitchFamily="34" charset="0"/>
                <a:cs typeface="Calibri" panose="020F0502020204030204" pitchFamily="34" charset="0"/>
              </a:rPr>
              <a:t>www.internationalcredentialing.org/resources/Candidate%20Guides/ADC_Candidate_Guide.pdf, February 4, 2020.</a:t>
            </a:r>
            <a:endParaRPr lang="en-US" sz="1200" dirty="0">
              <a:solidFill>
                <a:schemeClr val="bg1"/>
              </a:solidFill>
              <a:latin typeface="Calibri" panose="020F0502020204030204" pitchFamily="34" charset="0"/>
              <a:cs typeface="Calibri" panose="020F0502020204030204" pitchFamily="34" charset="0"/>
            </a:endParaRPr>
          </a:p>
          <a:p>
            <a:endParaRPr lang="en-US" sz="1200" dirty="0">
              <a:solidFill>
                <a:schemeClr val="bg1"/>
              </a:solidFill>
              <a:latin typeface="Calibri" panose="020F0502020204030204" pitchFamily="34" charset="0"/>
              <a:cs typeface="Calibri" panose="020F0502020204030204" pitchFamily="34" charset="0"/>
            </a:endParaRPr>
          </a:p>
          <a:p>
            <a:endParaRPr lang="en-US" dirty="0"/>
          </a:p>
        </p:txBody>
      </p:sp>
      <p:sp>
        <p:nvSpPr>
          <p:cNvPr id="6" name="Slide Number Placeholder 3">
            <a:extLst>
              <a:ext uri="{FF2B5EF4-FFF2-40B4-BE49-F238E27FC236}">
                <a16:creationId xmlns:a16="http://schemas.microsoft.com/office/drawing/2014/main" id="{1EE34AB1-C937-F34E-9515-6D0416F1F131}"/>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12</a:t>
            </a:fld>
            <a:endParaRPr lang="en-US" dirty="0"/>
          </a:p>
        </p:txBody>
      </p:sp>
    </p:spTree>
    <p:extLst>
      <p:ext uri="{BB962C8B-B14F-4D97-AF65-F5344CB8AC3E}">
        <p14:creationId xmlns:p14="http://schemas.microsoft.com/office/powerpoint/2010/main" val="26015876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dirty="0">
                <a:solidFill>
                  <a:srgbClr val="FFFF00"/>
                </a:solidFill>
              </a:rPr>
              <a:t>Cannabinoids</a:t>
            </a:r>
          </a:p>
        </p:txBody>
      </p:sp>
      <p:pic>
        <p:nvPicPr>
          <p:cNvPr id="343044" name="Picture 4" descr="bong"/>
          <p:cNvPicPr>
            <a:picLocks noChangeAspect="1" noChangeArrowheads="1"/>
          </p:cNvPicPr>
          <p:nvPr/>
        </p:nvPicPr>
        <p:blipFill>
          <a:blip r:embed="rId3" cstate="print"/>
          <a:srcRect/>
          <a:stretch>
            <a:fillRect/>
          </a:stretch>
        </p:blipFill>
        <p:spPr bwMode="auto">
          <a:xfrm>
            <a:off x="831815" y="1180647"/>
            <a:ext cx="2292560" cy="3926363"/>
          </a:xfrm>
          <a:prstGeom prst="rect">
            <a:avLst/>
          </a:prstGeom>
          <a:noFill/>
        </p:spPr>
      </p:pic>
      <p:sp>
        <p:nvSpPr>
          <p:cNvPr id="343049" name="Text Box 9"/>
          <p:cNvSpPr txBox="1">
            <a:spLocks noChangeArrowheads="1"/>
          </p:cNvSpPr>
          <p:nvPr/>
        </p:nvSpPr>
        <p:spPr bwMode="auto">
          <a:xfrm>
            <a:off x="3276599" y="5188954"/>
            <a:ext cx="2540001" cy="52322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2800" dirty="0">
                <a:solidFill>
                  <a:prstClr val="white"/>
                </a:solidFill>
                <a:latin typeface="Calibri" panose="020F0502020204030204" pitchFamily="34" charset="0"/>
                <a:cs typeface="Calibri" panose="020F0502020204030204" pitchFamily="34" charset="0"/>
              </a:rPr>
              <a:t>Marijuana</a:t>
            </a:r>
          </a:p>
        </p:txBody>
      </p:sp>
      <p:pic>
        <p:nvPicPr>
          <p:cNvPr id="343045" name="Picture 5" descr="drying mj"/>
          <p:cNvPicPr>
            <a:picLocks noChangeAspect="1" noChangeArrowheads="1"/>
          </p:cNvPicPr>
          <p:nvPr/>
        </p:nvPicPr>
        <p:blipFill>
          <a:blip r:embed="rId4" cstate="print"/>
          <a:srcRect/>
          <a:stretch>
            <a:fillRect/>
          </a:stretch>
        </p:blipFill>
        <p:spPr bwMode="auto">
          <a:xfrm>
            <a:off x="3302000" y="1180647"/>
            <a:ext cx="2540000" cy="1905000"/>
          </a:xfrm>
          <a:prstGeom prst="rect">
            <a:avLst/>
          </a:prstGeom>
          <a:noFill/>
        </p:spPr>
      </p:pic>
      <p:pic>
        <p:nvPicPr>
          <p:cNvPr id="343046" name="Picture 6" descr="Leaf"/>
          <p:cNvPicPr>
            <a:picLocks noChangeAspect="1" noChangeArrowheads="1"/>
          </p:cNvPicPr>
          <p:nvPr/>
        </p:nvPicPr>
        <p:blipFill>
          <a:blip r:embed="rId5" cstate="print"/>
          <a:srcRect/>
          <a:stretch>
            <a:fillRect/>
          </a:stretch>
        </p:blipFill>
        <p:spPr bwMode="auto">
          <a:xfrm>
            <a:off x="3276600" y="3167591"/>
            <a:ext cx="2540001" cy="1939419"/>
          </a:xfrm>
          <a:prstGeom prst="rect">
            <a:avLst/>
          </a:prstGeom>
          <a:noFill/>
        </p:spPr>
      </p:pic>
      <p:sp>
        <p:nvSpPr>
          <p:cNvPr id="343048" name="Text Box 8"/>
          <p:cNvSpPr txBox="1">
            <a:spLocks noChangeArrowheads="1"/>
          </p:cNvSpPr>
          <p:nvPr/>
        </p:nvSpPr>
        <p:spPr bwMode="auto">
          <a:xfrm>
            <a:off x="5861493" y="5196042"/>
            <a:ext cx="2438400" cy="52322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2800" dirty="0">
                <a:solidFill>
                  <a:prstClr val="white"/>
                </a:solidFill>
                <a:latin typeface="Calibri" panose="020F0502020204030204" pitchFamily="34" charset="0"/>
                <a:cs typeface="Calibri" panose="020F0502020204030204" pitchFamily="34" charset="0"/>
              </a:rPr>
              <a:t>Hashish</a:t>
            </a:r>
          </a:p>
        </p:txBody>
      </p:sp>
      <p:pic>
        <p:nvPicPr>
          <p:cNvPr id="343043" name="Picture 3" descr="marij7"/>
          <p:cNvPicPr>
            <a:picLocks noChangeAspect="1" noChangeArrowheads="1"/>
          </p:cNvPicPr>
          <p:nvPr/>
        </p:nvPicPr>
        <p:blipFill>
          <a:blip r:embed="rId6" cstate="print"/>
          <a:srcRect/>
          <a:stretch>
            <a:fillRect/>
          </a:stretch>
        </p:blipFill>
        <p:spPr bwMode="auto">
          <a:xfrm>
            <a:off x="5955831" y="1216447"/>
            <a:ext cx="2449623" cy="1869200"/>
          </a:xfrm>
          <a:prstGeom prst="rect">
            <a:avLst/>
          </a:prstGeom>
          <a:noFill/>
        </p:spPr>
      </p:pic>
      <p:pic>
        <p:nvPicPr>
          <p:cNvPr id="343047" name="Picture 7" descr="Picture-13"/>
          <p:cNvPicPr>
            <a:picLocks noChangeAspect="1" noChangeArrowheads="1"/>
          </p:cNvPicPr>
          <p:nvPr/>
        </p:nvPicPr>
        <p:blipFill>
          <a:blip r:embed="rId7" cstate="print"/>
          <a:srcRect/>
          <a:stretch>
            <a:fillRect/>
          </a:stretch>
        </p:blipFill>
        <p:spPr bwMode="auto">
          <a:xfrm>
            <a:off x="5967054" y="3222901"/>
            <a:ext cx="2438400" cy="1828800"/>
          </a:xfrm>
          <a:prstGeom prst="rect">
            <a:avLst/>
          </a:prstGeom>
          <a:noFill/>
        </p:spPr>
      </p:pic>
      <p:sp>
        <p:nvSpPr>
          <p:cNvPr id="12"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120</a:t>
            </a:fld>
            <a:endParaRPr lang="en-US" dirty="0"/>
          </a:p>
        </p:txBody>
      </p:sp>
    </p:spTree>
    <p:extLst>
      <p:ext uri="{BB962C8B-B14F-4D97-AF65-F5344CB8AC3E}">
        <p14:creationId xmlns:p14="http://schemas.microsoft.com/office/powerpoint/2010/main" val="233525188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304800" y="228600"/>
            <a:ext cx="8610600" cy="762000"/>
          </a:xfrm>
          <a:noFill/>
          <a:ln/>
        </p:spPr>
        <p:txBody>
          <a:bodyPr lIns="92075" tIns="46037" rIns="92075" bIns="46037"/>
          <a:lstStyle/>
          <a:p>
            <a:r>
              <a:rPr lang="en-US" sz="4000" dirty="0">
                <a:solidFill>
                  <a:srgbClr val="FFFF00"/>
                </a:solidFill>
              </a:rPr>
              <a:t>Cannabis: Basic </a:t>
            </a:r>
            <a:r>
              <a:rPr lang="en-US" sz="4000" dirty="0" smtClean="0">
                <a:solidFill>
                  <a:srgbClr val="FFFF00"/>
                </a:solidFill>
              </a:rPr>
              <a:t>facts</a:t>
            </a:r>
            <a:endParaRPr lang="en-US" sz="4000" dirty="0">
              <a:solidFill>
                <a:srgbClr val="FFFF00"/>
              </a:solidFill>
            </a:endParaRPr>
          </a:p>
        </p:txBody>
      </p:sp>
      <p:sp>
        <p:nvSpPr>
          <p:cNvPr id="346115" name="Rectangle 3"/>
          <p:cNvSpPr>
            <a:spLocks noGrp="1" noChangeArrowheads="1"/>
          </p:cNvSpPr>
          <p:nvPr>
            <p:ph idx="1"/>
          </p:nvPr>
        </p:nvSpPr>
        <p:spPr>
          <a:xfrm>
            <a:off x="304800" y="990600"/>
            <a:ext cx="8305800" cy="5486400"/>
          </a:xfrm>
          <a:noFill/>
          <a:ln/>
        </p:spPr>
        <p:txBody>
          <a:bodyPr lIns="92075" tIns="46037" rIns="92075" bIns="46037"/>
          <a:lstStyle/>
          <a:p>
            <a:pPr>
              <a:spcAft>
                <a:spcPts val="0"/>
              </a:spcAft>
              <a:buFont typeface="Wingdings" pitchFamily="2" charset="2"/>
              <a:buNone/>
            </a:pPr>
            <a:r>
              <a:rPr lang="en-US" b="1" dirty="0"/>
              <a:t>Description:</a:t>
            </a:r>
            <a:r>
              <a:rPr lang="en-US" dirty="0"/>
              <a:t> The active ingredient in cannabis is delta-9-tetrahydrocannabinol (THC)</a:t>
            </a:r>
          </a:p>
          <a:p>
            <a:pPr marL="627063" lvl="1" indent="-169863">
              <a:spcAft>
                <a:spcPts val="0"/>
              </a:spcAft>
              <a:buClr>
                <a:schemeClr val="folHlink"/>
              </a:buClr>
              <a:buNone/>
            </a:pPr>
            <a:r>
              <a:rPr lang="en-US" b="1" dirty="0">
                <a:solidFill>
                  <a:srgbClr val="FFFF00"/>
                </a:solidFill>
              </a:rPr>
              <a:t>-  Marijuana</a:t>
            </a:r>
            <a:r>
              <a:rPr lang="en-US" dirty="0"/>
              <a:t>: tops and leaves of the plant Cannabis sativa</a:t>
            </a:r>
          </a:p>
          <a:p>
            <a:pPr marL="627063" lvl="1" indent="-169863">
              <a:spcAft>
                <a:spcPts val="0"/>
              </a:spcAft>
              <a:buClr>
                <a:schemeClr val="folHlink"/>
              </a:buClr>
              <a:buNone/>
            </a:pPr>
            <a:r>
              <a:rPr lang="en-US" b="1" dirty="0">
                <a:solidFill>
                  <a:srgbClr val="FFFF00"/>
                </a:solidFill>
              </a:rPr>
              <a:t>-  Hashish</a:t>
            </a:r>
            <a:r>
              <a:rPr lang="en-US" dirty="0"/>
              <a:t>: more concentrated resinous form of the plant</a:t>
            </a:r>
          </a:p>
          <a:p>
            <a:pPr>
              <a:spcAft>
                <a:spcPts val="0"/>
              </a:spcAft>
              <a:buFont typeface="Wingdings" pitchFamily="2" charset="2"/>
              <a:buNone/>
            </a:pPr>
            <a:r>
              <a:rPr lang="en-US" b="1" dirty="0"/>
              <a:t>Route of administration:</a:t>
            </a:r>
            <a:r>
              <a:rPr lang="en-US" dirty="0"/>
              <a:t>   </a:t>
            </a:r>
          </a:p>
          <a:p>
            <a:pPr lvl="1">
              <a:spcAft>
                <a:spcPts val="0"/>
              </a:spcAft>
              <a:buClrTx/>
              <a:buFontTx/>
              <a:buChar char="-"/>
            </a:pPr>
            <a:r>
              <a:rPr lang="en-US" dirty="0"/>
              <a:t>Smoked as a cigarette or in a pipe</a:t>
            </a:r>
          </a:p>
          <a:p>
            <a:pPr lvl="1">
              <a:spcAft>
                <a:spcPts val="0"/>
              </a:spcAft>
              <a:buClrTx/>
              <a:buFontTx/>
              <a:buChar char="-"/>
            </a:pPr>
            <a:r>
              <a:rPr lang="en-US" dirty="0"/>
              <a:t>More recently, “vaping”</a:t>
            </a:r>
          </a:p>
          <a:p>
            <a:pPr marL="627063" lvl="1" indent="-169863">
              <a:spcAft>
                <a:spcPts val="0"/>
              </a:spcAft>
              <a:buClr>
                <a:schemeClr val="folHlink"/>
              </a:buClr>
              <a:buNone/>
            </a:pPr>
            <a:r>
              <a:rPr lang="en-US" dirty="0"/>
              <a:t>-  Oral, brewed as a tea or (more recently) made into a food product (“edibles” -  cookies, candies, </a:t>
            </a:r>
            <a:r>
              <a:rPr lang="en-US" dirty="0" err="1"/>
              <a:t>etc</a:t>
            </a:r>
            <a:r>
              <a:rPr lang="en-US" dirty="0"/>
              <a:t>)</a:t>
            </a:r>
          </a:p>
        </p:txBody>
      </p:sp>
      <p:sp>
        <p:nvSpPr>
          <p:cNvPr id="5" name="Slide Number Placeholder 5"/>
          <p:cNvSpPr>
            <a:spLocks noGrp="1"/>
          </p:cNvSpPr>
          <p:nvPr>
            <p:ph type="sldNum" sz="quarter" idx="4294967295"/>
          </p:nvPr>
        </p:nvSpPr>
        <p:spPr>
          <a:xfrm>
            <a:off x="6781800" y="6294437"/>
            <a:ext cx="2133600" cy="365125"/>
          </a:xfrm>
        </p:spPr>
        <p:txBody>
          <a:bodyPr/>
          <a:lstStyle/>
          <a:p>
            <a:fld id="{96AD0289-CF06-46BE-8D4B-67E94E191753}" type="slidenum">
              <a:rPr lang="en-US"/>
              <a:pPr/>
              <a:t>121</a:t>
            </a:fld>
            <a:endParaRPr lang="en-US" dirty="0"/>
          </a:p>
        </p:txBody>
      </p:sp>
    </p:spTree>
    <p:extLst>
      <p:ext uri="{BB962C8B-B14F-4D97-AF65-F5344CB8AC3E}">
        <p14:creationId xmlns:p14="http://schemas.microsoft.com/office/powerpoint/2010/main" val="366563574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874"/>
            <a:ext cx="9144000" cy="915926"/>
          </a:xfrm>
        </p:spPr>
        <p:txBody>
          <a:bodyPr>
            <a:noAutofit/>
          </a:bodyPr>
          <a:lstStyle/>
          <a:p>
            <a:r>
              <a:rPr lang="en-US" dirty="0">
                <a:solidFill>
                  <a:srgbClr val="FFFF00"/>
                </a:solidFill>
                <a:effectLst>
                  <a:outerShdw blurRad="38100" dist="38100" dir="2700000" algn="tl">
                    <a:srgbClr val="000000">
                      <a:alpha val="43137"/>
                    </a:srgbClr>
                  </a:outerShdw>
                </a:effectLst>
                <a:cs typeface="Microsoft Sans Serif" pitchFamily="34" charset="0"/>
              </a:rPr>
              <a:t>Marijuana: </a:t>
            </a:r>
            <a:r>
              <a:rPr lang="en-US" dirty="0" smtClean="0">
                <a:solidFill>
                  <a:srgbClr val="FFFF00"/>
                </a:solidFill>
                <a:effectLst>
                  <a:outerShdw blurRad="38100" dist="38100" dir="2700000" algn="tl">
                    <a:srgbClr val="000000">
                      <a:alpha val="43137"/>
                    </a:srgbClr>
                  </a:outerShdw>
                </a:effectLst>
                <a:cs typeface="Microsoft Sans Serif" pitchFamily="34" charset="0"/>
              </a:rPr>
              <a:t>Neurotransmitter System</a:t>
            </a:r>
            <a:endParaRPr lang="en-US" dirty="0">
              <a:solidFill>
                <a:srgbClr val="FFFF00"/>
              </a:solidFill>
              <a:effectLst>
                <a:outerShdw blurRad="38100" dist="38100" dir="2700000" algn="tl">
                  <a:srgbClr val="000000">
                    <a:alpha val="43137"/>
                  </a:srgbClr>
                </a:outerShdw>
              </a:effectLst>
              <a:cs typeface="Microsoft Sans Serif" pitchFamily="34" charset="0"/>
            </a:endParaRPr>
          </a:p>
        </p:txBody>
      </p:sp>
      <p:pic>
        <p:nvPicPr>
          <p:cNvPr id="4098" name="Picture 2" descr="Cartoon of a synapse showing the endocanabinoid system.  THC is shown to bind with the cannabinoid receptor, resulting in a release of dopamine" title="Cannabinoid syst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066800"/>
            <a:ext cx="7924800" cy="5076823"/>
          </a:xfrm>
          <a:prstGeom prst="rect">
            <a:avLst/>
          </a:prstGeom>
          <a:noFill/>
          <a:ln w="38100">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122</a:t>
            </a:fld>
            <a:endParaRPr lang="en-US" dirty="0"/>
          </a:p>
        </p:txBody>
      </p:sp>
    </p:spTree>
    <p:extLst>
      <p:ext uri="{BB962C8B-B14F-4D97-AF65-F5344CB8AC3E}">
        <p14:creationId xmlns:p14="http://schemas.microsoft.com/office/powerpoint/2010/main" val="26200476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680" y="150874"/>
            <a:ext cx="7406640" cy="915926"/>
          </a:xfrm>
        </p:spPr>
        <p:txBody>
          <a:bodyPr>
            <a:noAutofit/>
          </a:bodyPr>
          <a:lstStyle/>
          <a:p>
            <a:r>
              <a:rPr lang="en-US" dirty="0">
                <a:solidFill>
                  <a:srgbClr val="FFFF00"/>
                </a:solidFill>
                <a:effectLst>
                  <a:outerShdw blurRad="38100" dist="38100" dir="2700000" algn="tl">
                    <a:srgbClr val="000000">
                      <a:alpha val="43137"/>
                    </a:srgbClr>
                  </a:outerShdw>
                </a:effectLst>
                <a:cs typeface="Microsoft Sans Serif" pitchFamily="34" charset="0"/>
              </a:rPr>
              <a:t>Marijuana: How Does it Work?</a:t>
            </a:r>
          </a:p>
        </p:txBody>
      </p:sp>
      <p:sp>
        <p:nvSpPr>
          <p:cNvPr id="3" name="Content Placeholder 2"/>
          <p:cNvSpPr>
            <a:spLocks noGrp="1"/>
          </p:cNvSpPr>
          <p:nvPr>
            <p:ph idx="1"/>
          </p:nvPr>
        </p:nvSpPr>
        <p:spPr>
          <a:xfrm>
            <a:off x="304800" y="1066800"/>
            <a:ext cx="8305800" cy="5333996"/>
          </a:xfrm>
        </p:spPr>
        <p:txBody>
          <a:bodyPr>
            <a:noAutofit/>
          </a:bodyPr>
          <a:lstStyle/>
          <a:p>
            <a:r>
              <a:rPr lang="en-US" dirty="0">
                <a:cs typeface="Microsoft Sans Serif" pitchFamily="34" charset="0"/>
              </a:rPr>
              <a:t>Contains </a:t>
            </a:r>
            <a:r>
              <a:rPr lang="en-US" dirty="0">
                <a:solidFill>
                  <a:srgbClr val="FFFF00"/>
                </a:solidFill>
                <a:cs typeface="Microsoft Sans Serif" pitchFamily="34" charset="0"/>
              </a:rPr>
              <a:t>over 60 cannabinoids</a:t>
            </a:r>
            <a:r>
              <a:rPr lang="en-US" dirty="0">
                <a:cs typeface="Microsoft Sans Serif" pitchFamily="34" charset="0"/>
              </a:rPr>
              <a:t>:  main active chemical is ∆-9-tetrahydrocannabinol (THC)</a:t>
            </a:r>
          </a:p>
          <a:p>
            <a:r>
              <a:rPr lang="en-US" dirty="0">
                <a:cs typeface="Microsoft Sans Serif" pitchFamily="34" charset="0"/>
              </a:rPr>
              <a:t>Stimulates “high” by triggering receptors in parts of brain that influence </a:t>
            </a:r>
            <a:r>
              <a:rPr lang="en-US" dirty="0">
                <a:solidFill>
                  <a:srgbClr val="FFFF00"/>
                </a:solidFill>
                <a:cs typeface="Microsoft Sans Serif" pitchFamily="34" charset="0"/>
              </a:rPr>
              <a:t>pleasure, memory, thinking, concentration, coordination </a:t>
            </a:r>
            <a:endParaRPr lang="en-US" dirty="0">
              <a:cs typeface="Microsoft Sans Serif" pitchFamily="34" charset="0"/>
            </a:endParaRPr>
          </a:p>
          <a:p>
            <a:r>
              <a:rPr lang="en-US" dirty="0">
                <a:cs typeface="Microsoft Sans Serif" pitchFamily="34" charset="0"/>
              </a:rPr>
              <a:t>THC’s molecular structure is similar to that of neurotransmitters that affect cannabinoid receptors (</a:t>
            </a:r>
            <a:r>
              <a:rPr lang="en-US" dirty="0">
                <a:solidFill>
                  <a:srgbClr val="FFFF00"/>
                </a:solidFill>
                <a:cs typeface="Microsoft Sans Serif" pitchFamily="34" charset="0"/>
              </a:rPr>
              <a:t>affect pain, appetite, vomiting reflex</a:t>
            </a:r>
            <a:r>
              <a:rPr lang="en-US" dirty="0">
                <a:cs typeface="Microsoft Sans Serif" pitchFamily="34" charset="0"/>
              </a:rPr>
              <a:t>)</a:t>
            </a:r>
          </a:p>
          <a:p>
            <a:r>
              <a:rPr lang="en-US" dirty="0">
                <a:cs typeface="Microsoft Sans Serif" pitchFamily="34" charset="0"/>
              </a:rPr>
              <a:t>Effects generally </a:t>
            </a:r>
            <a:r>
              <a:rPr lang="en-US" dirty="0">
                <a:solidFill>
                  <a:srgbClr val="FFFF00"/>
                </a:solidFill>
                <a:cs typeface="Microsoft Sans Serif" pitchFamily="34" charset="0"/>
              </a:rPr>
              <a:t>last 1-4 hours</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123</a:t>
            </a:fld>
            <a:endParaRPr lang="en-US" dirty="0"/>
          </a:p>
        </p:txBody>
      </p:sp>
    </p:spTree>
    <p:extLst>
      <p:ext uri="{BB962C8B-B14F-4D97-AF65-F5344CB8AC3E}">
        <p14:creationId xmlns:p14="http://schemas.microsoft.com/office/powerpoint/2010/main" val="37632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our Brain on Drugs - Marijuana-oeF6rFN9org_x264.mp4" descr="Video depicting the brain's endocannabinoid system and how it is impacted by use of marijuana" title="Marijuana and the Brain">
            <a:hlinkClick r:id="" action="ppaction://media"/>
          </p:cNvPr>
          <p:cNvPicPr>
            <a:picLocks noGrp="1" noChangeAspect="1"/>
          </p:cNvPicPr>
          <p:nvPr>
            <p:ph idx="1"/>
            <a:videoFile r:link="rId2"/>
            <p:extLst>
              <p:ext uri="{DAA4B4D4-6D71-4841-9C94-3DE7FCFB9230}">
                <p14:media xmlns:p14="http://schemas.microsoft.com/office/powerpoint/2010/main" r:embed="rId1">
                  <p14:fade out="500"/>
                </p14:media>
              </p:ext>
            </p:extLst>
          </p:nvPr>
        </p:nvPicPr>
        <p:blipFill>
          <a:blip r:embed="rId5"/>
          <a:stretch>
            <a:fillRect/>
          </a:stretch>
        </p:blipFill>
        <p:spPr>
          <a:xfrm>
            <a:off x="2308225" y="2057400"/>
            <a:ext cx="4525963" cy="3394075"/>
          </a:xfrm>
        </p:spPr>
      </p:pic>
      <p:sp>
        <p:nvSpPr>
          <p:cNvPr id="2" name="Title 1"/>
          <p:cNvSpPr>
            <a:spLocks noGrp="1"/>
          </p:cNvSpPr>
          <p:nvPr>
            <p:ph type="title"/>
          </p:nvPr>
        </p:nvSpPr>
        <p:spPr>
          <a:xfrm>
            <a:off x="1074420" y="1989074"/>
            <a:ext cx="7132320" cy="3512820"/>
          </a:xfrm>
          <a:solidFill>
            <a:schemeClr val="tx1"/>
          </a:solidFill>
        </p:spPr>
        <p:txBody>
          <a:bodyPr/>
          <a:lstStyle/>
          <a:p>
            <a:r>
              <a:rPr lang="en-US" b="1" dirty="0">
                <a:solidFill>
                  <a:schemeClr val="bg1"/>
                </a:solidFill>
              </a:rPr>
              <a:t>Marijuana and the Brain</a:t>
            </a:r>
          </a:p>
        </p:txBody>
      </p:sp>
      <p:sp>
        <p:nvSpPr>
          <p:cNvPr id="3" name="Rectangle 2"/>
          <p:cNvSpPr/>
          <p:nvPr/>
        </p:nvSpPr>
        <p:spPr>
          <a:xfrm>
            <a:off x="304800" y="5943600"/>
            <a:ext cx="6019800" cy="341632"/>
          </a:xfrm>
          <a:prstGeom prst="rect">
            <a:avLst/>
          </a:prstGeom>
        </p:spPr>
        <p:txBody>
          <a:bodyPr wrap="square">
            <a:spAutoFit/>
          </a:bodyPr>
          <a:lstStyle/>
          <a:p>
            <a:pPr eaLnBrk="0" fontAlgn="base" hangingPunct="0">
              <a:spcBef>
                <a:spcPct val="0"/>
              </a:spcBef>
              <a:spcAft>
                <a:spcPct val="0"/>
              </a:spcAft>
            </a:pPr>
            <a:r>
              <a:rPr lang="en-US" sz="1620" dirty="0">
                <a:solidFill>
                  <a:schemeClr val="bg1"/>
                </a:solidFill>
                <a:latin typeface="Verdana" pitchFamily="34" charset="0"/>
              </a:rPr>
              <a:t>https://www.youtube.com/watch?v=oeF6rFN9org </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124</a:t>
            </a:fld>
            <a:endParaRPr lang="en-US" dirty="0"/>
          </a:p>
        </p:txBody>
      </p:sp>
    </p:spTree>
    <p:extLst>
      <p:ext uri="{BB962C8B-B14F-4D97-AF65-F5344CB8AC3E}">
        <p14:creationId xmlns:p14="http://schemas.microsoft.com/office/powerpoint/2010/main" val="120922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67333 " pathEditMode="relative" rAng="0" ptsTypes="AA">
                                      <p:cBhvr>
                                        <p:cTn id="6" dur="1000" fill="hold"/>
                                        <p:tgtEl>
                                          <p:spTgt spid="2"/>
                                        </p:tgtEl>
                                        <p:attrNameLst>
                                          <p:attrName>ppt_x</p:attrName>
                                          <p:attrName>ppt_y</p:attrName>
                                        </p:attrNameLst>
                                      </p:cBhvr>
                                      <p:rCtr x="0" y="-33667"/>
                                    </p:animMotion>
                                  </p:childTnLst>
                                </p:cTn>
                              </p:par>
                            </p:childTnLst>
                          </p:cTn>
                        </p:par>
                        <p:par>
                          <p:cTn id="7" fill="hold">
                            <p:stCondLst>
                              <p:cond delay="1000"/>
                            </p:stCondLst>
                            <p:childTnLst>
                              <p:par>
                                <p:cTn id="8" presetID="1" presetClass="mediacall" presetSubtype="0" fill="hold" nodeType="afterEffect">
                                  <p:stCondLst>
                                    <p:cond delay="0"/>
                                  </p:stCondLst>
                                  <p:childTnLst>
                                    <p:cmd type="call" cmd="playFrom(0.0)">
                                      <p:cBhvr>
                                        <p:cTn id="9" dur="1345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Cannabis: Basic facts (2)</a:t>
            </a:r>
          </a:p>
        </p:txBody>
      </p:sp>
      <p:sp>
        <p:nvSpPr>
          <p:cNvPr id="3" name="Content Placeholder 2"/>
          <p:cNvSpPr>
            <a:spLocks noGrp="1"/>
          </p:cNvSpPr>
          <p:nvPr>
            <p:ph idx="1"/>
          </p:nvPr>
        </p:nvSpPr>
        <p:spPr/>
        <p:txBody>
          <a:bodyPr/>
          <a:lstStyle/>
          <a:p>
            <a:r>
              <a:rPr lang="en-US" dirty="0"/>
              <a:t>Effects begin almost immediately when smoked</a:t>
            </a:r>
          </a:p>
          <a:p>
            <a:r>
              <a:rPr lang="en-US" dirty="0"/>
              <a:t>Effects of smoked marijuana can last from 1 to 3 hours</a:t>
            </a:r>
          </a:p>
          <a:p>
            <a:r>
              <a:rPr lang="en-US" dirty="0"/>
              <a:t>If consumed in foods or beverages, the effects appear later—usually in 30 minutes to 1 hour—but can last up to 4 hours</a:t>
            </a:r>
          </a:p>
          <a:p>
            <a:r>
              <a:rPr lang="en-US" dirty="0"/>
              <a:t>Stays in system from a few days to much longer </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125</a:t>
            </a:fld>
            <a:endParaRPr lang="en-US" dirty="0"/>
          </a:p>
        </p:txBody>
      </p:sp>
    </p:spTree>
    <p:extLst>
      <p:ext uri="{BB962C8B-B14F-4D97-AF65-F5344CB8AC3E}">
        <p14:creationId xmlns:p14="http://schemas.microsoft.com/office/powerpoint/2010/main" val="34946642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228600"/>
            <a:ext cx="8206740" cy="914400"/>
          </a:xfrm>
        </p:spPr>
        <p:txBody>
          <a:bodyPr>
            <a:noAutofit/>
          </a:bodyPr>
          <a:lstStyle/>
          <a:p>
            <a:r>
              <a:rPr lang="en-US" dirty="0">
                <a:solidFill>
                  <a:srgbClr val="FFFF00"/>
                </a:solidFill>
              </a:rPr>
              <a:t>Neurologic Impact of </a:t>
            </a:r>
            <a:r>
              <a:rPr lang="en-US" dirty="0" smtClean="0">
                <a:solidFill>
                  <a:srgbClr val="FFFF00"/>
                </a:solidFill>
              </a:rPr>
              <a:t/>
            </a:r>
            <a:br>
              <a:rPr lang="en-US" dirty="0" smtClean="0">
                <a:solidFill>
                  <a:srgbClr val="FFFF00"/>
                </a:solidFill>
              </a:rPr>
            </a:br>
            <a:r>
              <a:rPr lang="en-US" dirty="0" smtClean="0">
                <a:solidFill>
                  <a:srgbClr val="FFFF00"/>
                </a:solidFill>
              </a:rPr>
              <a:t>Marijuana </a:t>
            </a:r>
            <a:r>
              <a:rPr lang="en-US" dirty="0">
                <a:solidFill>
                  <a:srgbClr val="FFFF00"/>
                </a:solidFill>
              </a:rPr>
              <a:t>in Adults</a:t>
            </a:r>
          </a:p>
        </p:txBody>
      </p:sp>
      <p:sp>
        <p:nvSpPr>
          <p:cNvPr id="3" name="Content Placeholder 2"/>
          <p:cNvSpPr>
            <a:spLocks noGrp="1"/>
          </p:cNvSpPr>
          <p:nvPr>
            <p:ph idx="1"/>
          </p:nvPr>
        </p:nvSpPr>
        <p:spPr>
          <a:xfrm>
            <a:off x="480060" y="1447800"/>
            <a:ext cx="8130540" cy="4926489"/>
          </a:xfrm>
        </p:spPr>
        <p:txBody>
          <a:bodyPr>
            <a:noAutofit/>
          </a:bodyPr>
          <a:lstStyle/>
          <a:p>
            <a:r>
              <a:rPr lang="en-US" dirty="0"/>
              <a:t>Administered neuropsychological tests to </a:t>
            </a:r>
            <a:r>
              <a:rPr lang="en-US" b="1" dirty="0">
                <a:solidFill>
                  <a:srgbClr val="FFFF00"/>
                </a:solidFill>
              </a:rPr>
              <a:t>63 current heavy cannabis users </a:t>
            </a:r>
            <a:r>
              <a:rPr lang="en-US" dirty="0"/>
              <a:t>who had smoked cannabis at least 5,000 times in their lives and to </a:t>
            </a:r>
            <a:r>
              <a:rPr lang="en-US" b="1" dirty="0">
                <a:solidFill>
                  <a:srgbClr val="FFFF00"/>
                </a:solidFill>
              </a:rPr>
              <a:t>72 control subjects </a:t>
            </a:r>
            <a:r>
              <a:rPr lang="en-US" dirty="0"/>
              <a:t>who had smoked no more than 50 times in their lives. </a:t>
            </a:r>
          </a:p>
          <a:p>
            <a:r>
              <a:rPr lang="en-US" dirty="0"/>
              <a:t>Differences between the groups after 7 days of supervised abstinence were reported.  However, </a:t>
            </a:r>
            <a:r>
              <a:rPr lang="en-US" b="1" dirty="0">
                <a:solidFill>
                  <a:srgbClr val="FFFF00"/>
                </a:solidFill>
              </a:rPr>
              <a:t>no deficits were found after 28 days abstinence</a:t>
            </a:r>
            <a:r>
              <a:rPr lang="en-US" dirty="0"/>
              <a:t>, after adjusting for various potentially confounding variables. </a:t>
            </a:r>
          </a:p>
        </p:txBody>
      </p:sp>
      <p:sp>
        <p:nvSpPr>
          <p:cNvPr id="6" name="Rectangle 5"/>
          <p:cNvSpPr/>
          <p:nvPr/>
        </p:nvSpPr>
        <p:spPr>
          <a:xfrm>
            <a:off x="228600" y="6143456"/>
            <a:ext cx="4503420" cy="461665"/>
          </a:xfrm>
          <a:prstGeom prst="rect">
            <a:avLst/>
          </a:prstGeom>
        </p:spPr>
        <p:txBody>
          <a:bodyPr wrap="square">
            <a:spAutoFit/>
          </a:bodyPr>
          <a:lstStyle/>
          <a:p>
            <a:r>
              <a:rPr lang="en-US" sz="1200" b="1" dirty="0" smtClean="0">
                <a:solidFill>
                  <a:prstClr val="white">
                    <a:lumMod val="85000"/>
                  </a:prstClr>
                </a:solidFill>
                <a:latin typeface="Calibri" panose="020F0502020204030204" pitchFamily="34" charset="0"/>
                <a:cs typeface="Calibri" panose="020F0502020204030204" pitchFamily="34" charset="0"/>
              </a:rPr>
              <a:t>Reference</a:t>
            </a:r>
          </a:p>
          <a:p>
            <a:r>
              <a:rPr lang="en-US" sz="1200" dirty="0" smtClean="0">
                <a:solidFill>
                  <a:prstClr val="white">
                    <a:lumMod val="85000"/>
                  </a:prstClr>
                </a:solidFill>
                <a:latin typeface="Calibri" panose="020F0502020204030204" pitchFamily="34" charset="0"/>
                <a:cs typeface="Calibri" panose="020F0502020204030204" pitchFamily="34" charset="0"/>
              </a:rPr>
              <a:t>Pope </a:t>
            </a:r>
            <a:r>
              <a:rPr lang="en-US" sz="1200" dirty="0">
                <a:solidFill>
                  <a:prstClr val="white">
                    <a:lumMod val="85000"/>
                  </a:prstClr>
                </a:solidFill>
                <a:latin typeface="Calibri" panose="020F0502020204030204" pitchFamily="34" charset="0"/>
                <a:cs typeface="Calibri" panose="020F0502020204030204" pitchFamily="34" charset="0"/>
              </a:rPr>
              <a:t>HG, et al. (2001). Arch Gen Psychiatry. 2001 Oct; 58(10):909-15.</a:t>
            </a:r>
          </a:p>
        </p:txBody>
      </p:sp>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126</a:t>
            </a:fld>
            <a:endParaRPr lang="en-US" dirty="0"/>
          </a:p>
        </p:txBody>
      </p:sp>
    </p:spTree>
    <p:extLst>
      <p:ext uri="{BB962C8B-B14F-4D97-AF65-F5344CB8AC3E}">
        <p14:creationId xmlns:p14="http://schemas.microsoft.com/office/powerpoint/2010/main" val="9198477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228600"/>
            <a:ext cx="8206740" cy="990600"/>
          </a:xfrm>
        </p:spPr>
        <p:txBody>
          <a:bodyPr>
            <a:noAutofit/>
          </a:bodyPr>
          <a:lstStyle/>
          <a:p>
            <a:r>
              <a:rPr lang="en-US" dirty="0">
                <a:solidFill>
                  <a:srgbClr val="FFFF00"/>
                </a:solidFill>
              </a:rPr>
              <a:t>Neurologic Impact of </a:t>
            </a:r>
            <a:r>
              <a:rPr lang="en-US" dirty="0" smtClean="0">
                <a:solidFill>
                  <a:srgbClr val="FFFF00"/>
                </a:solidFill>
              </a:rPr>
              <a:t/>
            </a:r>
            <a:br>
              <a:rPr lang="en-US" dirty="0" smtClean="0">
                <a:solidFill>
                  <a:srgbClr val="FFFF00"/>
                </a:solidFill>
              </a:rPr>
            </a:br>
            <a:r>
              <a:rPr lang="en-US" dirty="0" smtClean="0">
                <a:solidFill>
                  <a:srgbClr val="FFFF00"/>
                </a:solidFill>
              </a:rPr>
              <a:t>Marijuana </a:t>
            </a:r>
            <a:r>
              <a:rPr lang="en-US" dirty="0">
                <a:solidFill>
                  <a:srgbClr val="FFFF00"/>
                </a:solidFill>
              </a:rPr>
              <a:t>in </a:t>
            </a:r>
            <a:r>
              <a:rPr lang="en-US" dirty="0" smtClean="0">
                <a:solidFill>
                  <a:srgbClr val="FFFF00"/>
                </a:solidFill>
              </a:rPr>
              <a:t>Adults (continued)</a:t>
            </a:r>
            <a:endParaRPr lang="en-US" dirty="0">
              <a:solidFill>
                <a:srgbClr val="FFFF00"/>
              </a:solidFill>
            </a:endParaRPr>
          </a:p>
        </p:txBody>
      </p:sp>
      <p:sp>
        <p:nvSpPr>
          <p:cNvPr id="3" name="Content Placeholder 2"/>
          <p:cNvSpPr>
            <a:spLocks noGrp="1"/>
          </p:cNvSpPr>
          <p:nvPr>
            <p:ph idx="1"/>
          </p:nvPr>
        </p:nvSpPr>
        <p:spPr>
          <a:xfrm>
            <a:off x="480060" y="1447800"/>
            <a:ext cx="8130540" cy="4926489"/>
          </a:xfrm>
        </p:spPr>
        <p:txBody>
          <a:bodyPr>
            <a:noAutofit/>
          </a:bodyPr>
          <a:lstStyle/>
          <a:p>
            <a:r>
              <a:rPr lang="en-US" dirty="0" smtClean="0"/>
              <a:t>Suggest </a:t>
            </a:r>
            <a:r>
              <a:rPr lang="en-US" dirty="0"/>
              <a:t>that cognitive deficits associated with long-term cannabis use are </a:t>
            </a:r>
            <a:r>
              <a:rPr lang="en-US" b="1" dirty="0">
                <a:solidFill>
                  <a:srgbClr val="FFFF00"/>
                </a:solidFill>
              </a:rPr>
              <a:t>reversible and related to recent cannabis exposure</a:t>
            </a:r>
            <a:r>
              <a:rPr lang="en-US" dirty="0"/>
              <a:t>. </a:t>
            </a:r>
          </a:p>
        </p:txBody>
      </p:sp>
      <p:sp>
        <p:nvSpPr>
          <p:cNvPr id="5" name="Rectangle 4"/>
          <p:cNvSpPr/>
          <p:nvPr/>
        </p:nvSpPr>
        <p:spPr>
          <a:xfrm>
            <a:off x="228600" y="6143456"/>
            <a:ext cx="4503420" cy="461665"/>
          </a:xfrm>
          <a:prstGeom prst="rect">
            <a:avLst/>
          </a:prstGeom>
        </p:spPr>
        <p:txBody>
          <a:bodyPr wrap="square">
            <a:spAutoFit/>
          </a:bodyPr>
          <a:lstStyle/>
          <a:p>
            <a:r>
              <a:rPr lang="en-US" sz="1200" b="1" dirty="0" smtClean="0">
                <a:solidFill>
                  <a:prstClr val="white">
                    <a:lumMod val="85000"/>
                  </a:prstClr>
                </a:solidFill>
                <a:latin typeface="Calibri" panose="020F0502020204030204" pitchFamily="34" charset="0"/>
                <a:cs typeface="Calibri" panose="020F0502020204030204" pitchFamily="34" charset="0"/>
              </a:rPr>
              <a:t>Reference</a:t>
            </a:r>
          </a:p>
          <a:p>
            <a:r>
              <a:rPr lang="en-US" sz="1200" dirty="0" smtClean="0">
                <a:solidFill>
                  <a:prstClr val="white">
                    <a:lumMod val="85000"/>
                  </a:prstClr>
                </a:solidFill>
                <a:latin typeface="Calibri" panose="020F0502020204030204" pitchFamily="34" charset="0"/>
                <a:cs typeface="Calibri" panose="020F0502020204030204" pitchFamily="34" charset="0"/>
              </a:rPr>
              <a:t>Pope </a:t>
            </a:r>
            <a:r>
              <a:rPr lang="en-US" sz="1200" dirty="0">
                <a:solidFill>
                  <a:prstClr val="white">
                    <a:lumMod val="85000"/>
                  </a:prstClr>
                </a:solidFill>
                <a:latin typeface="Calibri" panose="020F0502020204030204" pitchFamily="34" charset="0"/>
                <a:cs typeface="Calibri" panose="020F0502020204030204" pitchFamily="34" charset="0"/>
              </a:rPr>
              <a:t>HG, et al. (2001). Arch Gen Psychiatry. 2001 Oct; 58(10):909-15.</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127</a:t>
            </a:fld>
            <a:endParaRPr lang="en-US" dirty="0"/>
          </a:p>
        </p:txBody>
      </p:sp>
    </p:spTree>
    <p:extLst>
      <p:ext uri="{BB962C8B-B14F-4D97-AF65-F5344CB8AC3E}">
        <p14:creationId xmlns:p14="http://schemas.microsoft.com/office/powerpoint/2010/main" val="197346569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0" y="4011"/>
            <a:ext cx="9107905" cy="757989"/>
          </a:xfrm>
          <a:noFill/>
          <a:ln/>
        </p:spPr>
        <p:txBody>
          <a:bodyPr lIns="92075" tIns="46037" rIns="92075" bIns="46037"/>
          <a:lstStyle/>
          <a:p>
            <a:r>
              <a:rPr lang="en-US" sz="4000" dirty="0">
                <a:solidFill>
                  <a:srgbClr val="FFFF00"/>
                </a:solidFill>
              </a:rPr>
              <a:t>Cannabis: Basic facts (3)</a:t>
            </a:r>
          </a:p>
        </p:txBody>
      </p:sp>
      <p:sp>
        <p:nvSpPr>
          <p:cNvPr id="348163" name="Rectangle 3"/>
          <p:cNvSpPr>
            <a:spLocks noGrp="1" noChangeArrowheads="1"/>
          </p:cNvSpPr>
          <p:nvPr>
            <p:ph idx="1"/>
          </p:nvPr>
        </p:nvSpPr>
        <p:spPr>
          <a:xfrm>
            <a:off x="457200" y="762001"/>
            <a:ext cx="8001000" cy="5410200"/>
          </a:xfrm>
          <a:noFill/>
          <a:ln/>
        </p:spPr>
        <p:txBody>
          <a:bodyPr lIns="92075" tIns="46037" rIns="92075" bIns="46037"/>
          <a:lstStyle/>
          <a:p>
            <a:pPr>
              <a:spcAft>
                <a:spcPts val="0"/>
              </a:spcAft>
              <a:buFont typeface="Wingdings" pitchFamily="2" charset="2"/>
              <a:buNone/>
              <a:tabLst>
                <a:tab pos="5430838" algn="l"/>
              </a:tabLst>
            </a:pPr>
            <a:r>
              <a:rPr lang="en-US" b="1" dirty="0"/>
              <a:t>Acute </a:t>
            </a:r>
            <a:r>
              <a:rPr lang="en-US" b="1" dirty="0" smtClean="0"/>
              <a:t>Effects</a:t>
            </a:r>
            <a:endParaRPr lang="en-US" dirty="0"/>
          </a:p>
          <a:p>
            <a:pPr>
              <a:spcAft>
                <a:spcPts val="0"/>
              </a:spcAft>
              <a:tabLst>
                <a:tab pos="5430838" algn="l"/>
              </a:tabLst>
            </a:pPr>
            <a:r>
              <a:rPr lang="en-US" dirty="0" smtClean="0"/>
              <a:t>Relaxation</a:t>
            </a:r>
            <a:endParaRPr lang="en-US" dirty="0"/>
          </a:p>
          <a:p>
            <a:pPr>
              <a:spcAft>
                <a:spcPts val="0"/>
              </a:spcAft>
              <a:tabLst>
                <a:tab pos="5430838" algn="l"/>
              </a:tabLst>
            </a:pPr>
            <a:r>
              <a:rPr lang="en-US" dirty="0" smtClean="0">
                <a:cs typeface="Arial" charset="0"/>
              </a:rPr>
              <a:t>I</a:t>
            </a:r>
            <a:r>
              <a:rPr lang="en-US" dirty="0" smtClean="0"/>
              <a:t>ncreased appetite</a:t>
            </a:r>
          </a:p>
          <a:p>
            <a:pPr>
              <a:spcAft>
                <a:spcPts val="0"/>
              </a:spcAft>
              <a:tabLst>
                <a:tab pos="5430838" algn="l"/>
              </a:tabLst>
            </a:pPr>
            <a:r>
              <a:rPr lang="en-US" dirty="0" smtClean="0"/>
              <a:t>Dry mouth</a:t>
            </a:r>
          </a:p>
          <a:p>
            <a:pPr>
              <a:spcAft>
                <a:spcPts val="0"/>
              </a:spcAft>
              <a:tabLst>
                <a:tab pos="5430838" algn="l"/>
              </a:tabLst>
            </a:pPr>
            <a:r>
              <a:rPr lang="en-US" dirty="0" smtClean="0"/>
              <a:t>Altered </a:t>
            </a:r>
            <a:r>
              <a:rPr lang="en-US" dirty="0"/>
              <a:t>time </a:t>
            </a:r>
            <a:r>
              <a:rPr lang="en-US" dirty="0" smtClean="0"/>
              <a:t>sense</a:t>
            </a:r>
          </a:p>
          <a:p>
            <a:pPr>
              <a:spcAft>
                <a:spcPts val="0"/>
              </a:spcAft>
              <a:tabLst>
                <a:tab pos="5430838" algn="l"/>
              </a:tabLst>
            </a:pPr>
            <a:r>
              <a:rPr lang="en-US" dirty="0" smtClean="0"/>
              <a:t>Mood changes</a:t>
            </a:r>
          </a:p>
          <a:p>
            <a:pPr>
              <a:spcAft>
                <a:spcPts val="0"/>
              </a:spcAft>
              <a:tabLst>
                <a:tab pos="5430838" algn="l"/>
              </a:tabLst>
            </a:pPr>
            <a:r>
              <a:rPr lang="en-US" dirty="0" smtClean="0"/>
              <a:t>Bloodshot eyes</a:t>
            </a:r>
          </a:p>
          <a:p>
            <a:pPr>
              <a:spcAft>
                <a:spcPts val="0"/>
              </a:spcAft>
              <a:tabLst>
                <a:tab pos="5430838" algn="l"/>
              </a:tabLst>
            </a:pPr>
            <a:r>
              <a:rPr lang="en-US" dirty="0" smtClean="0"/>
              <a:t>Impaired memory</a:t>
            </a:r>
          </a:p>
          <a:p>
            <a:pPr>
              <a:spcAft>
                <a:spcPts val="0"/>
              </a:spcAft>
              <a:tabLst>
                <a:tab pos="5430838" algn="l"/>
              </a:tabLst>
            </a:pPr>
            <a:r>
              <a:rPr lang="en-US" dirty="0" smtClean="0">
                <a:solidFill>
                  <a:prstClr val="white"/>
                </a:solidFill>
              </a:rPr>
              <a:t>Reduced nausea</a:t>
            </a:r>
          </a:p>
          <a:p>
            <a:pPr>
              <a:spcAft>
                <a:spcPts val="0"/>
              </a:spcAft>
              <a:tabLst>
                <a:tab pos="5430838" algn="l"/>
              </a:tabLst>
            </a:pPr>
            <a:r>
              <a:rPr lang="en-US" dirty="0" smtClean="0">
                <a:solidFill>
                  <a:prstClr val="white"/>
                </a:solidFill>
              </a:rPr>
              <a:t>Increased </a:t>
            </a:r>
            <a:r>
              <a:rPr lang="en-US" dirty="0">
                <a:solidFill>
                  <a:prstClr val="white"/>
                </a:solidFill>
              </a:rPr>
              <a:t>blood </a:t>
            </a:r>
            <a:r>
              <a:rPr lang="en-US" dirty="0" smtClean="0">
                <a:solidFill>
                  <a:prstClr val="white"/>
                </a:solidFill>
              </a:rPr>
              <a:t>pressure</a:t>
            </a:r>
          </a:p>
          <a:p>
            <a:pPr>
              <a:spcAft>
                <a:spcPts val="0"/>
              </a:spcAft>
              <a:tabLst>
                <a:tab pos="5430838" algn="l"/>
              </a:tabLst>
            </a:pPr>
            <a:r>
              <a:rPr lang="en-US" dirty="0" smtClean="0">
                <a:solidFill>
                  <a:prstClr val="white"/>
                </a:solidFill>
              </a:rPr>
              <a:t>Reduced </a:t>
            </a:r>
            <a:r>
              <a:rPr lang="en-US" dirty="0">
                <a:solidFill>
                  <a:prstClr val="white"/>
                </a:solidFill>
              </a:rPr>
              <a:t>cognitive </a:t>
            </a:r>
            <a:r>
              <a:rPr lang="en-US" dirty="0" smtClean="0">
                <a:solidFill>
                  <a:prstClr val="white"/>
                </a:solidFill>
              </a:rPr>
              <a:t>capacity</a:t>
            </a:r>
          </a:p>
          <a:p>
            <a:pPr>
              <a:spcAft>
                <a:spcPts val="0"/>
              </a:spcAft>
              <a:tabLst>
                <a:tab pos="5430838" algn="l"/>
              </a:tabLst>
            </a:pPr>
            <a:r>
              <a:rPr lang="en-US" dirty="0">
                <a:solidFill>
                  <a:prstClr val="white"/>
                </a:solidFill>
              </a:rPr>
              <a:t>P</a:t>
            </a:r>
            <a:r>
              <a:rPr lang="en-US" dirty="0" smtClean="0">
                <a:solidFill>
                  <a:prstClr val="white"/>
                </a:solidFill>
              </a:rPr>
              <a:t>aranoid </a:t>
            </a:r>
            <a:r>
              <a:rPr lang="en-US" dirty="0">
                <a:solidFill>
                  <a:prstClr val="white"/>
                </a:solidFill>
              </a:rPr>
              <a:t>ideation</a:t>
            </a:r>
          </a:p>
          <a:p>
            <a:pPr lvl="1">
              <a:spcAft>
                <a:spcPts val="0"/>
              </a:spcAft>
              <a:buClr>
                <a:schemeClr val="folHlink"/>
              </a:buClr>
              <a:buFontTx/>
              <a:buChar char="-"/>
              <a:tabLst>
                <a:tab pos="5430838" algn="l"/>
              </a:tabLst>
            </a:pPr>
            <a:endParaRPr lang="en-US" dirty="0"/>
          </a:p>
          <a:p>
            <a:pPr>
              <a:spcAft>
                <a:spcPts val="0"/>
              </a:spcAft>
              <a:tabLst>
                <a:tab pos="5430838" algn="l"/>
              </a:tabLst>
            </a:pPr>
            <a:endParaRPr lang="en-US" dirty="0"/>
          </a:p>
          <a:p>
            <a:pPr>
              <a:spcAft>
                <a:spcPts val="0"/>
              </a:spcAft>
              <a:buFont typeface="Wingdings" pitchFamily="2" charset="2"/>
              <a:buNone/>
              <a:tabLst>
                <a:tab pos="5430838" algn="l"/>
              </a:tabLst>
            </a:pPr>
            <a:endParaRPr lang="en-US" dirty="0"/>
          </a:p>
        </p:txBody>
      </p:sp>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128</a:t>
            </a:fld>
            <a:endParaRPr lang="en-US" dirty="0"/>
          </a:p>
        </p:txBody>
      </p:sp>
    </p:spTree>
    <p:extLst>
      <p:ext uri="{BB962C8B-B14F-4D97-AF65-F5344CB8AC3E}">
        <p14:creationId xmlns:p14="http://schemas.microsoft.com/office/powerpoint/2010/main" val="23645654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0" y="72296"/>
            <a:ext cx="9144000" cy="609600"/>
          </a:xfrm>
          <a:noFill/>
          <a:ln/>
        </p:spPr>
        <p:txBody>
          <a:bodyPr lIns="92075" tIns="46037" rIns="92075" bIns="46037"/>
          <a:lstStyle/>
          <a:p>
            <a:r>
              <a:rPr lang="en-US" sz="4000" dirty="0">
                <a:solidFill>
                  <a:srgbClr val="FFFF00"/>
                </a:solidFill>
              </a:rPr>
              <a:t>Cannabis: Basic facts (4)</a:t>
            </a:r>
          </a:p>
        </p:txBody>
      </p:sp>
      <p:sp>
        <p:nvSpPr>
          <p:cNvPr id="350212" name="Rectangle 4"/>
          <p:cNvSpPr>
            <a:spLocks noChangeArrowheads="1"/>
          </p:cNvSpPr>
          <p:nvPr/>
        </p:nvSpPr>
        <p:spPr bwMode="auto">
          <a:xfrm>
            <a:off x="457201" y="838200"/>
            <a:ext cx="6477000" cy="5181600"/>
          </a:xfrm>
          <a:prstGeom prst="rect">
            <a:avLst/>
          </a:prstGeom>
          <a:noFill/>
          <a:ln w="9525">
            <a:noFill/>
            <a:miter lim="800000"/>
            <a:headEnd/>
            <a:tailEnd/>
          </a:ln>
          <a:effectLst/>
        </p:spPr>
        <p:txBody>
          <a:bodyPr lIns="92075" tIns="46037" rIns="92075" bIns="46037"/>
          <a:lstStyle/>
          <a:p>
            <a:pPr marL="342900" indent="-342900" fontAlgn="base">
              <a:spcAft>
                <a:spcPct val="0"/>
              </a:spcAft>
              <a:buClr>
                <a:srgbClr val="0000FF"/>
              </a:buClr>
              <a:buSzPct val="80000"/>
              <a:buFont typeface="Wingdings" pitchFamily="2" charset="2"/>
              <a:buNone/>
              <a:tabLst>
                <a:tab pos="5430838" algn="l"/>
              </a:tabLst>
            </a:pPr>
            <a:r>
              <a:rPr lang="en-US" sz="2800" b="1" dirty="0">
                <a:solidFill>
                  <a:prstClr val="white"/>
                </a:solidFill>
                <a:latin typeface="Calibri" panose="020F0502020204030204" pitchFamily="34" charset="0"/>
                <a:cs typeface="Calibri" panose="020F0502020204030204" pitchFamily="34" charset="0"/>
              </a:rPr>
              <a:t>Withdrawal </a:t>
            </a:r>
            <a:r>
              <a:rPr lang="en-US" sz="2800" b="1" dirty="0" smtClean="0">
                <a:solidFill>
                  <a:prstClr val="white"/>
                </a:solidFill>
                <a:latin typeface="Calibri" panose="020F0502020204030204" pitchFamily="34" charset="0"/>
                <a:cs typeface="Calibri" panose="020F0502020204030204" pitchFamily="34" charset="0"/>
              </a:rPr>
              <a:t>Symptoms:</a:t>
            </a:r>
            <a:endParaRPr lang="en-US" sz="2800" dirty="0">
              <a:solidFill>
                <a:prstClr val="white"/>
              </a:solidFill>
              <a:latin typeface="Calibri" panose="020F0502020204030204" pitchFamily="34" charset="0"/>
              <a:cs typeface="Calibri" panose="020F0502020204030204" pitchFamily="34" charset="0"/>
            </a:endParaRP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Insomnia</a:t>
            </a:r>
            <a:r>
              <a:rPr lang="en-US" sz="2800" dirty="0">
                <a:solidFill>
                  <a:prstClr val="white"/>
                </a:solidFill>
                <a:latin typeface="Calibri" panose="020F0502020204030204" pitchFamily="34" charset="0"/>
                <a:cs typeface="Calibri" panose="020F0502020204030204" pitchFamily="34" charset="0"/>
              </a:rPr>
              <a:t>	</a:t>
            </a:r>
            <a:endParaRPr lang="en-US" sz="2800" dirty="0" smtClean="0">
              <a:solidFill>
                <a:prstClr val="white"/>
              </a:solidFill>
              <a:latin typeface="Calibri" panose="020F0502020204030204" pitchFamily="34" charset="0"/>
              <a:cs typeface="Calibri" panose="020F0502020204030204" pitchFamily="34" charset="0"/>
            </a:endParaRP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Restlessness </a:t>
            </a:r>
            <a:endParaRPr lang="en-US" sz="2800" dirty="0">
              <a:solidFill>
                <a:prstClr val="white"/>
              </a:solidFill>
              <a:latin typeface="Calibri" panose="020F0502020204030204" pitchFamily="34" charset="0"/>
              <a:cs typeface="Calibri" panose="020F0502020204030204" pitchFamily="34" charset="0"/>
            </a:endParaRP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Loss </a:t>
            </a:r>
            <a:r>
              <a:rPr lang="en-US" sz="2800" dirty="0">
                <a:solidFill>
                  <a:prstClr val="white"/>
                </a:solidFill>
                <a:latin typeface="Calibri" panose="020F0502020204030204" pitchFamily="34" charset="0"/>
                <a:cs typeface="Calibri" panose="020F0502020204030204" pitchFamily="34" charset="0"/>
              </a:rPr>
              <a:t>of </a:t>
            </a:r>
            <a:r>
              <a:rPr lang="en-US" sz="2800" dirty="0" smtClean="0">
                <a:solidFill>
                  <a:prstClr val="white"/>
                </a:solidFill>
                <a:latin typeface="Calibri" panose="020F0502020204030204" pitchFamily="34" charset="0"/>
                <a:cs typeface="Calibri" panose="020F0502020204030204" pitchFamily="34" charset="0"/>
              </a:rPr>
              <a:t>appetite</a:t>
            </a: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Irritability </a:t>
            </a:r>
            <a:endParaRPr lang="en-US" sz="2800" dirty="0">
              <a:solidFill>
                <a:prstClr val="white"/>
              </a:solidFill>
              <a:latin typeface="Calibri" panose="020F0502020204030204" pitchFamily="34" charset="0"/>
              <a:cs typeface="Calibri" panose="020F0502020204030204" pitchFamily="34" charset="0"/>
            </a:endParaRP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Sweating</a:t>
            </a:r>
            <a:r>
              <a:rPr lang="en-US" sz="2800" dirty="0">
                <a:solidFill>
                  <a:prstClr val="white"/>
                </a:solidFill>
                <a:latin typeface="Calibri" panose="020F0502020204030204" pitchFamily="34" charset="0"/>
                <a:cs typeface="Calibri" panose="020F0502020204030204" pitchFamily="34" charset="0"/>
              </a:rPr>
              <a:t>	</a:t>
            </a:r>
            <a:endParaRPr lang="en-US" sz="2800" dirty="0" smtClean="0">
              <a:solidFill>
                <a:prstClr val="white"/>
              </a:solidFill>
              <a:latin typeface="Calibri" panose="020F0502020204030204" pitchFamily="34" charset="0"/>
              <a:cs typeface="Calibri" panose="020F0502020204030204" pitchFamily="34" charset="0"/>
            </a:endParaRP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Tremors </a:t>
            </a:r>
            <a:endParaRPr lang="en-US" sz="2800" dirty="0">
              <a:solidFill>
                <a:prstClr val="white"/>
              </a:solidFill>
              <a:latin typeface="Calibri" panose="020F0502020204030204" pitchFamily="34" charset="0"/>
              <a:cs typeface="Calibri" panose="020F0502020204030204" pitchFamily="34" charset="0"/>
            </a:endParaRP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Nausea</a:t>
            </a:r>
            <a:r>
              <a:rPr lang="en-US" sz="2800" dirty="0">
                <a:solidFill>
                  <a:prstClr val="white"/>
                </a:solidFill>
                <a:latin typeface="Calibri" panose="020F0502020204030204" pitchFamily="34" charset="0"/>
                <a:cs typeface="Calibri" panose="020F0502020204030204" pitchFamily="34" charset="0"/>
              </a:rPr>
              <a:t>	</a:t>
            </a:r>
            <a:endParaRPr lang="en-US" sz="2800" dirty="0" smtClean="0">
              <a:solidFill>
                <a:prstClr val="white"/>
              </a:solidFill>
              <a:latin typeface="Calibri" panose="020F0502020204030204" pitchFamily="34" charset="0"/>
              <a:cs typeface="Calibri" panose="020F0502020204030204" pitchFamily="34" charset="0"/>
            </a:endParaRP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Diarrhea</a:t>
            </a:r>
            <a:endParaRPr lang="en-US" sz="2800" dirty="0">
              <a:solidFill>
                <a:prstClr val="white"/>
              </a:solidFill>
              <a:latin typeface="Calibri" panose="020F0502020204030204" pitchFamily="34" charset="0"/>
              <a:cs typeface="Calibri" panose="020F0502020204030204" pitchFamily="34" charset="0"/>
            </a:endParaRPr>
          </a:p>
        </p:txBody>
      </p:sp>
      <p:pic>
        <p:nvPicPr>
          <p:cNvPr id="350214" name="Picture 6" descr="PH01569J"/>
          <p:cNvPicPr>
            <a:picLocks noChangeAspect="1" noChangeArrowheads="1"/>
          </p:cNvPicPr>
          <p:nvPr/>
        </p:nvPicPr>
        <p:blipFill>
          <a:blip r:embed="rId3" cstate="print"/>
          <a:srcRect/>
          <a:stretch>
            <a:fillRect/>
          </a:stretch>
        </p:blipFill>
        <p:spPr bwMode="auto">
          <a:xfrm>
            <a:off x="5295901" y="978757"/>
            <a:ext cx="3276600" cy="2162176"/>
          </a:xfrm>
          <a:prstGeom prst="rect">
            <a:avLst/>
          </a:prstGeom>
          <a:noFill/>
          <a:ln w="38100">
            <a:solidFill>
              <a:schemeClr val="bg2"/>
            </a:solidFill>
            <a:miter lim="800000"/>
            <a:headEnd/>
            <a:tailEnd/>
          </a:ln>
        </p:spPr>
      </p:pic>
      <p:sp>
        <p:nvSpPr>
          <p:cNvPr id="6" name="Slide Number Placeholder 5"/>
          <p:cNvSpPr>
            <a:spLocks noGrp="1"/>
          </p:cNvSpPr>
          <p:nvPr>
            <p:ph type="sldNum" sz="quarter" idx="4294967295"/>
          </p:nvPr>
        </p:nvSpPr>
        <p:spPr>
          <a:xfrm>
            <a:off x="6697677" y="6316661"/>
            <a:ext cx="2133600" cy="365125"/>
          </a:xfrm>
        </p:spPr>
        <p:txBody>
          <a:bodyPr/>
          <a:lstStyle/>
          <a:p>
            <a:fld id="{FE043645-E1D3-447A-BC3A-47682104C4B2}" type="slidenum">
              <a:rPr lang="en-US"/>
              <a:pPr/>
              <a:t>129</a:t>
            </a:fld>
            <a:endParaRPr lang="en-US" dirty="0"/>
          </a:p>
        </p:txBody>
      </p:sp>
    </p:spTree>
    <p:extLst>
      <p:ext uri="{BB962C8B-B14F-4D97-AF65-F5344CB8AC3E}">
        <p14:creationId xmlns:p14="http://schemas.microsoft.com/office/powerpoint/2010/main" val="33864742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ADC Performance </a:t>
            </a:r>
            <a:r>
              <a:rPr lang="en-US" dirty="0">
                <a:solidFill>
                  <a:srgbClr val="FFFF00"/>
                </a:solidFill>
              </a:rPr>
              <a:t>Domains</a:t>
            </a:r>
          </a:p>
        </p:txBody>
      </p:sp>
      <p:sp>
        <p:nvSpPr>
          <p:cNvPr id="3" name="Content Placeholder 2"/>
          <p:cNvSpPr>
            <a:spLocks noGrp="1"/>
          </p:cNvSpPr>
          <p:nvPr>
            <p:ph idx="1"/>
          </p:nvPr>
        </p:nvSpPr>
        <p:spPr>
          <a:xfrm>
            <a:off x="228600" y="990600"/>
            <a:ext cx="8915400" cy="5638800"/>
          </a:xfrm>
        </p:spPr>
        <p:txBody>
          <a:bodyPr/>
          <a:lstStyle/>
          <a:p>
            <a:pPr>
              <a:lnSpc>
                <a:spcPct val="90000"/>
              </a:lnSpc>
              <a:spcBef>
                <a:spcPts val="0"/>
              </a:spcBef>
            </a:pPr>
            <a:r>
              <a:rPr lang="en-US" altLang="en-US" dirty="0"/>
              <a:t>Standards for entry-level counselors</a:t>
            </a:r>
          </a:p>
          <a:p>
            <a:pPr>
              <a:lnSpc>
                <a:spcPct val="90000"/>
              </a:lnSpc>
              <a:spcBef>
                <a:spcPts val="0"/>
              </a:spcBef>
            </a:pPr>
            <a:r>
              <a:rPr lang="en-US" altLang="en-US" dirty="0"/>
              <a:t>Four Domains</a:t>
            </a:r>
          </a:p>
          <a:p>
            <a:pPr lvl="1">
              <a:lnSpc>
                <a:spcPct val="90000"/>
              </a:lnSpc>
            </a:pPr>
            <a:r>
              <a:rPr lang="en-US" altLang="en-US" dirty="0"/>
              <a:t>Screening, Assessment, and Engagement (23%)</a:t>
            </a:r>
          </a:p>
          <a:p>
            <a:pPr lvl="1">
              <a:lnSpc>
                <a:spcPct val="90000"/>
              </a:lnSpc>
            </a:pPr>
            <a:r>
              <a:rPr lang="en-US" altLang="en-US" dirty="0"/>
              <a:t>Treatment Planning, Collaboration, and Referral (27%)</a:t>
            </a:r>
          </a:p>
          <a:p>
            <a:pPr lvl="1">
              <a:lnSpc>
                <a:spcPct val="90000"/>
              </a:lnSpc>
            </a:pPr>
            <a:r>
              <a:rPr lang="en-US" altLang="en-US" dirty="0"/>
              <a:t>Counseling (28%)</a:t>
            </a:r>
          </a:p>
          <a:p>
            <a:pPr lvl="1">
              <a:lnSpc>
                <a:spcPct val="90000"/>
              </a:lnSpc>
            </a:pPr>
            <a:r>
              <a:rPr lang="en-US" altLang="en-US" dirty="0"/>
              <a:t>Professional and Ethical Responsibilities (22%) </a:t>
            </a:r>
          </a:p>
          <a:p>
            <a:pPr>
              <a:lnSpc>
                <a:spcPct val="90000"/>
              </a:lnSpc>
            </a:pPr>
            <a:r>
              <a:rPr lang="en-US" altLang="en-US" dirty="0"/>
              <a:t>Each performance domain has corresponding tasks</a:t>
            </a:r>
          </a:p>
          <a:p>
            <a:pPr>
              <a:lnSpc>
                <a:spcPct val="90000"/>
              </a:lnSpc>
            </a:pPr>
            <a:r>
              <a:rPr lang="en-US" dirty="0"/>
              <a:t>Tasks include knowledge and skills for each performance domain</a:t>
            </a:r>
          </a:p>
          <a:p>
            <a:pPr>
              <a:lnSpc>
                <a:spcPct val="90000"/>
              </a:lnSpc>
            </a:pPr>
            <a:r>
              <a:rPr lang="en-US" dirty="0"/>
              <a:t>Assessment of counselor competence</a:t>
            </a:r>
          </a:p>
        </p:txBody>
      </p:sp>
      <p:sp>
        <p:nvSpPr>
          <p:cNvPr id="5" name="TextBox 4"/>
          <p:cNvSpPr txBox="1"/>
          <p:nvPr/>
        </p:nvSpPr>
        <p:spPr>
          <a:xfrm>
            <a:off x="381000" y="5388771"/>
            <a:ext cx="8077200" cy="1200329"/>
          </a:xfrm>
          <a:prstGeom prst="rect">
            <a:avLst/>
          </a:prstGeom>
          <a:noFill/>
        </p:spPr>
        <p:txBody>
          <a:bodyPr wrap="square" rtlCol="0">
            <a:spAutoFit/>
          </a:bodyPr>
          <a:lstStyle/>
          <a:p>
            <a:r>
              <a:rPr lang="en-US" sz="1200" dirty="0" smtClean="0">
                <a:solidFill>
                  <a:schemeClr val="bg1"/>
                </a:solidFill>
                <a:latin typeface="Calibri" panose="020F0502020204030204" pitchFamily="34" charset="0"/>
                <a:cs typeface="Calibri" panose="020F0502020204030204" pitchFamily="34" charset="0"/>
              </a:rPr>
              <a:t>References</a:t>
            </a:r>
          </a:p>
          <a:p>
            <a:pPr marL="228600" indent="-228600">
              <a:buFont typeface="+mj-lt"/>
              <a:buAutoNum type="arabicPeriod"/>
            </a:pPr>
            <a:r>
              <a:rPr lang="en-US" sz="1200" dirty="0" smtClean="0">
                <a:solidFill>
                  <a:schemeClr val="bg1"/>
                </a:solidFill>
                <a:latin typeface="Calibri" panose="020F0502020204030204" pitchFamily="34" charset="0"/>
                <a:cs typeface="Calibri" panose="020F0502020204030204" pitchFamily="34" charset="0"/>
              </a:rPr>
              <a:t>Herdman</a:t>
            </a:r>
            <a:r>
              <a:rPr lang="en-US" sz="1200" dirty="0">
                <a:solidFill>
                  <a:schemeClr val="bg1"/>
                </a:solidFill>
                <a:latin typeface="Calibri" panose="020F0502020204030204" pitchFamily="34" charset="0"/>
                <a:cs typeface="Calibri" panose="020F0502020204030204" pitchFamily="34" charset="0"/>
              </a:rPr>
              <a:t>, </a:t>
            </a:r>
            <a:r>
              <a:rPr lang="en-US" sz="1200" dirty="0" smtClean="0">
                <a:solidFill>
                  <a:schemeClr val="bg1"/>
                </a:solidFill>
                <a:latin typeface="Calibri" panose="020F0502020204030204" pitchFamily="34" charset="0"/>
                <a:cs typeface="Calibri" panose="020F0502020204030204" pitchFamily="34" charset="0"/>
              </a:rPr>
              <a:t>J.W</a:t>
            </a:r>
            <a:r>
              <a:rPr lang="en-US" sz="1200" dirty="0">
                <a:solidFill>
                  <a:schemeClr val="bg1"/>
                </a:solidFill>
                <a:latin typeface="Calibri" panose="020F0502020204030204" pitchFamily="34" charset="0"/>
                <a:cs typeface="Calibri" panose="020F0502020204030204" pitchFamily="34" charset="0"/>
              </a:rPr>
              <a:t>. (2018). </a:t>
            </a:r>
            <a:r>
              <a:rPr lang="en-US" sz="1200" i="1" dirty="0">
                <a:solidFill>
                  <a:schemeClr val="bg1"/>
                </a:solidFill>
                <a:latin typeface="Calibri" panose="020F0502020204030204" pitchFamily="34" charset="0"/>
                <a:cs typeface="Calibri" panose="020F0502020204030204" pitchFamily="34" charset="0"/>
              </a:rPr>
              <a:t>Global criteria: The 12 core functions of the substance abuse counselor </a:t>
            </a:r>
            <a:r>
              <a:rPr lang="en-US" sz="1200" dirty="0">
                <a:solidFill>
                  <a:schemeClr val="bg1"/>
                </a:solidFill>
                <a:latin typeface="Calibri" panose="020F0502020204030204" pitchFamily="34" charset="0"/>
                <a:cs typeface="Calibri" panose="020F0502020204030204" pitchFamily="34" charset="0"/>
              </a:rPr>
              <a:t>(7</a:t>
            </a:r>
            <a:r>
              <a:rPr lang="en-US" sz="1200" baseline="30000" dirty="0">
                <a:solidFill>
                  <a:schemeClr val="bg1"/>
                </a:solidFill>
                <a:latin typeface="Calibri" panose="020F0502020204030204" pitchFamily="34" charset="0"/>
                <a:cs typeface="Calibri" panose="020F0502020204030204" pitchFamily="34" charset="0"/>
              </a:rPr>
              <a:t>th</a:t>
            </a:r>
            <a:r>
              <a:rPr lang="en-US" sz="1200" dirty="0">
                <a:solidFill>
                  <a:schemeClr val="bg1"/>
                </a:solidFill>
                <a:latin typeface="Calibri" panose="020F0502020204030204" pitchFamily="34" charset="0"/>
                <a:cs typeface="Calibri" panose="020F0502020204030204" pitchFamily="34" charset="0"/>
              </a:rPr>
              <a:t> ed.). Lincoln, NE:  Parallels: Pathways to Change. </a:t>
            </a:r>
          </a:p>
          <a:p>
            <a:pPr marL="228600" indent="-228600">
              <a:buFont typeface="+mj-lt"/>
              <a:buAutoNum type="arabicPeriod"/>
            </a:pPr>
            <a:r>
              <a:rPr lang="en-US" sz="1200" dirty="0">
                <a:solidFill>
                  <a:schemeClr val="bg1"/>
                </a:solidFill>
                <a:latin typeface="Calibri" panose="020F0502020204030204" pitchFamily="34" charset="0"/>
                <a:cs typeface="Calibri" panose="020F0502020204030204" pitchFamily="34" charset="0"/>
              </a:rPr>
              <a:t>International Certification and Reciprocity Consortium. (2017). Candidate guide for the IC&amp;RC alcohol and drug counselor examination. Retrieved from https://</a:t>
            </a:r>
            <a:r>
              <a:rPr lang="en-US" sz="1200" dirty="0" smtClean="0">
                <a:solidFill>
                  <a:schemeClr val="bg1"/>
                </a:solidFill>
                <a:latin typeface="Calibri" panose="020F0502020204030204" pitchFamily="34" charset="0"/>
                <a:cs typeface="Calibri" panose="020F0502020204030204" pitchFamily="34" charset="0"/>
              </a:rPr>
              <a:t>www.internationalcredentialing.org/resources/Candidate%20Guides/ADC_Candidate_Guide.pdf, February 4, 2020.</a:t>
            </a:r>
            <a:endParaRPr lang="en-US" sz="1200" dirty="0">
              <a:solidFill>
                <a:schemeClr val="bg1"/>
              </a:solidFill>
              <a:latin typeface="Calibri" panose="020F0502020204030204" pitchFamily="34" charset="0"/>
              <a:cs typeface="Calibri" panose="020F0502020204030204" pitchFamily="34" charset="0"/>
            </a:endParaRPr>
          </a:p>
        </p:txBody>
      </p:sp>
      <p:sp>
        <p:nvSpPr>
          <p:cNvPr id="6" name="Slide Number Placeholder 3">
            <a:extLst>
              <a:ext uri="{FF2B5EF4-FFF2-40B4-BE49-F238E27FC236}">
                <a16:creationId xmlns:a16="http://schemas.microsoft.com/office/drawing/2014/main" id="{1EE34AB1-C937-F34E-9515-6D0416F1F131}"/>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13</a:t>
            </a:fld>
            <a:endParaRPr lang="en-US" dirty="0"/>
          </a:p>
        </p:txBody>
      </p:sp>
    </p:spTree>
    <p:extLst>
      <p:ext uri="{BB962C8B-B14F-4D97-AF65-F5344CB8AC3E}">
        <p14:creationId xmlns:p14="http://schemas.microsoft.com/office/powerpoint/2010/main" val="33040234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85" y="157310"/>
            <a:ext cx="8686800" cy="825500"/>
          </a:xfrm>
        </p:spPr>
        <p:txBody>
          <a:bodyPr>
            <a:noAutofit/>
          </a:bodyPr>
          <a:lstStyle/>
          <a:p>
            <a:r>
              <a:rPr lang="en-US" dirty="0" smtClean="0">
                <a:solidFill>
                  <a:srgbClr val="FFFF00"/>
                </a:solidFill>
                <a:cs typeface="Microsoft Sans Serif" pitchFamily="34" charset="0"/>
              </a:rPr>
              <a:t> </a:t>
            </a:r>
            <a:r>
              <a:rPr lang="en-US" dirty="0">
                <a:solidFill>
                  <a:srgbClr val="FFFF00"/>
                </a:solidFill>
                <a:cs typeface="Microsoft Sans Serif" pitchFamily="34" charset="0"/>
              </a:rPr>
              <a:t/>
            </a:r>
            <a:br>
              <a:rPr lang="en-US" dirty="0">
                <a:solidFill>
                  <a:srgbClr val="FFFF00"/>
                </a:solidFill>
                <a:cs typeface="Microsoft Sans Serif" pitchFamily="34" charset="0"/>
              </a:rPr>
            </a:br>
            <a:r>
              <a:rPr lang="en-US" dirty="0">
                <a:solidFill>
                  <a:srgbClr val="FFFF00"/>
                </a:solidFill>
                <a:cs typeface="Microsoft Sans Serif" pitchFamily="34" charset="0"/>
              </a:rPr>
              <a:t>Negative Effects on Behavior and Mental Health </a:t>
            </a:r>
          </a:p>
        </p:txBody>
      </p:sp>
      <p:sp>
        <p:nvSpPr>
          <p:cNvPr id="3" name="Content Placeholder 2"/>
          <p:cNvSpPr>
            <a:spLocks noGrp="1"/>
          </p:cNvSpPr>
          <p:nvPr>
            <p:ph idx="1"/>
          </p:nvPr>
        </p:nvSpPr>
        <p:spPr>
          <a:xfrm>
            <a:off x="228601" y="1524000"/>
            <a:ext cx="8892362" cy="3987803"/>
          </a:xfrm>
        </p:spPr>
        <p:txBody>
          <a:bodyPr>
            <a:noAutofit/>
          </a:bodyPr>
          <a:lstStyle/>
          <a:p>
            <a:r>
              <a:rPr lang="en-US" sz="2800" dirty="0">
                <a:cs typeface="Microsoft Sans Serif" pitchFamily="34" charset="0"/>
              </a:rPr>
              <a:t>Similar to alcohol/other drugs if misused (impairment)</a:t>
            </a:r>
          </a:p>
          <a:p>
            <a:r>
              <a:rPr lang="en-US" sz="2800" dirty="0">
                <a:cs typeface="Microsoft Sans Serif" pitchFamily="34" charset="0"/>
              </a:rPr>
              <a:t>Long term use has negative impact on learning and memory</a:t>
            </a:r>
          </a:p>
          <a:p>
            <a:r>
              <a:rPr lang="en-US" sz="2800" dirty="0">
                <a:cs typeface="Microsoft Sans Serif" pitchFamily="34" charset="0"/>
              </a:rPr>
              <a:t>Long term use reduces motivation (“</a:t>
            </a:r>
            <a:r>
              <a:rPr lang="en-US" sz="2800" dirty="0" err="1">
                <a:cs typeface="Microsoft Sans Serif" pitchFamily="34" charset="0"/>
              </a:rPr>
              <a:t>amotivational</a:t>
            </a:r>
            <a:r>
              <a:rPr lang="en-US" sz="2800" dirty="0">
                <a:cs typeface="Microsoft Sans Serif" pitchFamily="34" charset="0"/>
              </a:rPr>
              <a:t> syndrome”)</a:t>
            </a:r>
          </a:p>
          <a:p>
            <a:r>
              <a:rPr lang="en-US" sz="2800" dirty="0">
                <a:cs typeface="Microsoft Sans Serif" pitchFamily="34" charset="0"/>
              </a:rPr>
              <a:t>Associated with mental health problems</a:t>
            </a:r>
          </a:p>
          <a:p>
            <a:pPr lvl="1"/>
            <a:r>
              <a:rPr lang="en-US" dirty="0">
                <a:cs typeface="Microsoft Sans Serif" pitchFamily="34" charset="0"/>
              </a:rPr>
              <a:t>Unclear if marijuana use is cause or effect </a:t>
            </a:r>
          </a:p>
          <a:p>
            <a:pPr lvl="1"/>
            <a:r>
              <a:rPr lang="en-US" dirty="0">
                <a:cs typeface="Microsoft Sans Serif" pitchFamily="34" charset="0"/>
              </a:rPr>
              <a:t>Heavy use is highly associated with serious mental illness – particularly among those with high risk (e.g., family history)</a:t>
            </a:r>
          </a:p>
          <a:p>
            <a:endParaRPr lang="en-US" sz="2800" dirty="0">
              <a:cs typeface="Microsoft Sans Serif" pitchFamily="34" charset="0"/>
            </a:endParaRPr>
          </a:p>
          <a:p>
            <a:pPr marL="0" indent="0">
              <a:buNone/>
            </a:pPr>
            <a:endParaRPr lang="en-US" sz="2800" dirty="0">
              <a:cs typeface="Microsoft Sans Serif" pitchFamily="34" charset="0"/>
            </a:endParaRPr>
          </a:p>
          <a:p>
            <a:pPr lvl="1"/>
            <a:endParaRPr lang="en-US" dirty="0">
              <a:cs typeface="Microsoft Sans Serif" pitchFamily="34" charset="0"/>
            </a:endParaRPr>
          </a:p>
          <a:p>
            <a:endParaRPr lang="en-US" sz="2800" dirty="0"/>
          </a:p>
        </p:txBody>
      </p:sp>
      <p:sp>
        <p:nvSpPr>
          <p:cNvPr id="5" name="TextBox 4"/>
          <p:cNvSpPr txBox="1"/>
          <p:nvPr/>
        </p:nvSpPr>
        <p:spPr>
          <a:xfrm>
            <a:off x="228601" y="6051744"/>
            <a:ext cx="6304547" cy="461665"/>
          </a:xfrm>
          <a:prstGeom prst="rect">
            <a:avLst/>
          </a:prstGeom>
          <a:noFill/>
        </p:spPr>
        <p:txBody>
          <a:bodyPr wrap="square" rtlCol="0">
            <a:spAutoFit/>
          </a:bodyPr>
          <a:lstStyle/>
          <a:p>
            <a:r>
              <a:rPr lang="en-US" sz="1200" dirty="0" smtClean="0">
                <a:solidFill>
                  <a:schemeClr val="bg1"/>
                </a:solidFill>
                <a:latin typeface="Calibri" panose="020F0502020204030204" pitchFamily="34" charset="0"/>
                <a:cs typeface="Calibri" panose="020F0502020204030204" pitchFamily="34" charset="0"/>
              </a:rPr>
              <a:t>REFERENCE</a:t>
            </a:r>
          </a:p>
          <a:p>
            <a:r>
              <a:rPr lang="en-US" sz="1200" dirty="0" smtClean="0">
                <a:solidFill>
                  <a:schemeClr val="bg1"/>
                </a:solidFill>
                <a:latin typeface="Calibri" panose="020F0502020204030204" pitchFamily="34" charset="0"/>
                <a:cs typeface="Calibri" panose="020F0502020204030204" pitchFamily="34" charset="0"/>
              </a:rPr>
              <a:t>Ben </a:t>
            </a:r>
            <a:r>
              <a:rPr lang="en-US" sz="1200" dirty="0">
                <a:solidFill>
                  <a:schemeClr val="bg1"/>
                </a:solidFill>
                <a:latin typeface="Calibri" panose="020F0502020204030204" pitchFamily="34" charset="0"/>
                <a:cs typeface="Calibri" panose="020F0502020204030204" pitchFamily="34" charset="0"/>
              </a:rPr>
              <a:t>Amar, 2006; </a:t>
            </a:r>
            <a:r>
              <a:rPr lang="en-US" sz="1200" dirty="0" err="1">
                <a:solidFill>
                  <a:schemeClr val="bg1"/>
                </a:solidFill>
                <a:latin typeface="Calibri" panose="020F0502020204030204" pitchFamily="34" charset="0"/>
                <a:cs typeface="Calibri" panose="020F0502020204030204" pitchFamily="34" charset="0"/>
              </a:rPr>
              <a:t>Bostwick</a:t>
            </a:r>
            <a:r>
              <a:rPr lang="en-US" sz="1200" dirty="0">
                <a:solidFill>
                  <a:schemeClr val="bg1"/>
                </a:solidFill>
                <a:latin typeface="Calibri" panose="020F0502020204030204" pitchFamily="34" charset="0"/>
                <a:cs typeface="Calibri" panose="020F0502020204030204" pitchFamily="34" charset="0"/>
              </a:rPr>
              <a:t>, 2012; NIDA, 2012a, 2012b (reference list).</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130</a:t>
            </a:fld>
            <a:endParaRPr lang="en-US" dirty="0"/>
          </a:p>
        </p:txBody>
      </p:sp>
    </p:spTree>
    <p:extLst>
      <p:ext uri="{BB962C8B-B14F-4D97-AF65-F5344CB8AC3E}">
        <p14:creationId xmlns:p14="http://schemas.microsoft.com/office/powerpoint/2010/main" val="423923829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sz="4000" dirty="0">
                <a:solidFill>
                  <a:srgbClr val="FFFF00"/>
                </a:solidFill>
              </a:rPr>
              <a:t>Long-term effects of cannabis use</a:t>
            </a:r>
          </a:p>
        </p:txBody>
      </p:sp>
      <p:pic>
        <p:nvPicPr>
          <p:cNvPr id="3" name="Picture 2" descr="Chart showing the mulepiple body systems impacted by Mariuana use.  These included the brain (stree reponse, psychosis), cancers in the lungs head and neck, other respitoray issues, immune dysfunction, and fetal/pregnancy harm" title="Impact of Cannabis"/>
          <p:cNvPicPr>
            <a:picLocks noChangeAspect="1"/>
          </p:cNvPicPr>
          <p:nvPr/>
        </p:nvPicPr>
        <p:blipFill>
          <a:blip r:embed="rId3"/>
          <a:stretch>
            <a:fillRect/>
          </a:stretch>
        </p:blipFill>
        <p:spPr>
          <a:xfrm>
            <a:off x="380636" y="1048305"/>
            <a:ext cx="8382727" cy="4761389"/>
          </a:xfrm>
          <a:prstGeom prst="rect">
            <a:avLst/>
          </a:prstGeom>
        </p:spPr>
      </p:pic>
      <p:sp>
        <p:nvSpPr>
          <p:cNvPr id="11" name="Slide Number Placeholder 5"/>
          <p:cNvSpPr>
            <a:spLocks noGrp="1"/>
          </p:cNvSpPr>
          <p:nvPr>
            <p:ph type="sldNum" sz="quarter" idx="4294967295"/>
          </p:nvPr>
        </p:nvSpPr>
        <p:spPr>
          <a:xfrm>
            <a:off x="6823023" y="6218241"/>
            <a:ext cx="2133600" cy="365125"/>
          </a:xfrm>
        </p:spPr>
        <p:txBody>
          <a:bodyPr/>
          <a:lstStyle/>
          <a:p>
            <a:fld id="{0297E7E7-46B4-489F-82F3-D701FE757AE6}" type="slidenum">
              <a:rPr lang="en-US"/>
              <a:pPr/>
              <a:t>131</a:t>
            </a:fld>
            <a:endParaRPr lang="en-US" dirty="0"/>
          </a:p>
        </p:txBody>
      </p:sp>
    </p:spTree>
    <p:extLst>
      <p:ext uri="{BB962C8B-B14F-4D97-AF65-F5344CB8AC3E}">
        <p14:creationId xmlns:p14="http://schemas.microsoft.com/office/powerpoint/2010/main" val="3940469400"/>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09600"/>
          </a:xfrm>
        </p:spPr>
        <p:txBody>
          <a:bodyPr/>
          <a:lstStyle/>
          <a:p>
            <a:r>
              <a:rPr lang="en-US" dirty="0">
                <a:solidFill>
                  <a:srgbClr val="FFFF00"/>
                </a:solidFill>
              </a:rPr>
              <a:t>Butane Hash Oil</a:t>
            </a:r>
          </a:p>
        </p:txBody>
      </p:sp>
      <p:sp>
        <p:nvSpPr>
          <p:cNvPr id="3" name="Content Placeholder 2"/>
          <p:cNvSpPr>
            <a:spLocks noGrp="1"/>
          </p:cNvSpPr>
          <p:nvPr>
            <p:ph idx="1"/>
          </p:nvPr>
        </p:nvSpPr>
        <p:spPr>
          <a:xfrm>
            <a:off x="228600" y="762000"/>
            <a:ext cx="7010400" cy="5105400"/>
          </a:xfrm>
        </p:spPr>
        <p:txBody>
          <a:bodyPr/>
          <a:lstStyle/>
          <a:p>
            <a:r>
              <a:rPr lang="en-US" b="1" u="sng" dirty="0"/>
              <a:t>Description</a:t>
            </a:r>
            <a:r>
              <a:rPr lang="en-US" b="1" dirty="0"/>
              <a:t>:</a:t>
            </a:r>
            <a:r>
              <a:rPr lang="en-US" dirty="0"/>
              <a:t> a resinous matrix of </a:t>
            </a:r>
            <a:r>
              <a:rPr lang="en-US" dirty="0" smtClean="0"/>
              <a:t>cannabinoids </a:t>
            </a:r>
            <a:r>
              <a:rPr lang="en-US" dirty="0"/>
              <a:t>obtained from the </a:t>
            </a:r>
            <a:r>
              <a:rPr lang="en-US" dirty="0" smtClean="0"/>
              <a:t>cannabis </a:t>
            </a:r>
            <a:r>
              <a:rPr lang="en-US" dirty="0"/>
              <a:t>plant by solvent </a:t>
            </a:r>
            <a:r>
              <a:rPr lang="en-US" dirty="0" smtClean="0"/>
              <a:t>extraction</a:t>
            </a:r>
          </a:p>
          <a:p>
            <a:r>
              <a:rPr lang="en-US" dirty="0" smtClean="0"/>
              <a:t>Hash </a:t>
            </a:r>
            <a:r>
              <a:rPr lang="en-US" dirty="0"/>
              <a:t>oil is the most potent of three </a:t>
            </a:r>
            <a:r>
              <a:rPr lang="en-US" dirty="0" smtClean="0"/>
              <a:t>main </a:t>
            </a:r>
            <a:r>
              <a:rPr lang="en-US" dirty="0"/>
              <a:t>cannabis products, which are herb (marijuana), resin (hashish), and oil (hash oil</a:t>
            </a:r>
            <a:r>
              <a:rPr lang="en-US" dirty="0" smtClean="0"/>
              <a:t>).</a:t>
            </a:r>
          </a:p>
          <a:p>
            <a:r>
              <a:rPr lang="en-US" b="1" dirty="0" smtClean="0">
                <a:solidFill>
                  <a:srgbClr val="FFFF00"/>
                </a:solidFill>
              </a:rPr>
              <a:t>Dabs</a:t>
            </a:r>
            <a:r>
              <a:rPr lang="en-US" b="1" dirty="0">
                <a:solidFill>
                  <a:srgbClr val="FFFF00"/>
                </a:solidFill>
              </a:rPr>
              <a:t>, honey oil, shatter, wax, or </a:t>
            </a:r>
            <a:r>
              <a:rPr lang="en-US" b="1" dirty="0" smtClean="0">
                <a:solidFill>
                  <a:srgbClr val="FFFF00"/>
                </a:solidFill>
              </a:rPr>
              <a:t>earwax</a:t>
            </a:r>
          </a:p>
          <a:p>
            <a:r>
              <a:rPr lang="en-US" b="1" u="sng" dirty="0" smtClean="0"/>
              <a:t>Route </a:t>
            </a:r>
            <a:r>
              <a:rPr lang="en-US" b="1" u="sng" dirty="0"/>
              <a:t>of </a:t>
            </a:r>
            <a:r>
              <a:rPr lang="en-US" b="1" u="sng" dirty="0" smtClean="0"/>
              <a:t>administration</a:t>
            </a:r>
            <a:r>
              <a:rPr lang="en-US" b="1" dirty="0" smtClean="0"/>
              <a:t>:</a:t>
            </a:r>
            <a:r>
              <a:rPr lang="en-US" dirty="0"/>
              <a:t> </a:t>
            </a:r>
            <a:r>
              <a:rPr lang="en-US" dirty="0" smtClean="0"/>
              <a:t>smoking</a:t>
            </a:r>
            <a:r>
              <a:rPr lang="en-US" dirty="0"/>
              <a:t>, vaporization, orally or </a:t>
            </a:r>
            <a:r>
              <a:rPr lang="en-US" dirty="0" smtClean="0"/>
              <a:t>topically Typically</a:t>
            </a:r>
            <a:r>
              <a:rPr lang="en-US" dirty="0"/>
              <a:t>, it is vaporized in what is known as a "rig", a small water pipe designed for hash oil vaporization</a:t>
            </a:r>
          </a:p>
          <a:p>
            <a:pPr>
              <a:buNone/>
            </a:pPr>
            <a:endParaRPr lang="en-US" dirty="0"/>
          </a:p>
        </p:txBody>
      </p:sp>
      <p:pic>
        <p:nvPicPr>
          <p:cNvPr id="5" name="Picture 4" descr="Drop_of_cannabis_oil.jpg" title="Image of High poentcey cannabis"/>
          <p:cNvPicPr>
            <a:picLocks noChangeAspect="1"/>
          </p:cNvPicPr>
          <p:nvPr/>
        </p:nvPicPr>
        <p:blipFill>
          <a:blip r:embed="rId3" cstate="print"/>
          <a:stretch>
            <a:fillRect/>
          </a:stretch>
        </p:blipFill>
        <p:spPr>
          <a:xfrm>
            <a:off x="7010400" y="762000"/>
            <a:ext cx="1676400" cy="3124200"/>
          </a:xfrm>
          <a:prstGeom prst="rect">
            <a:avLst/>
          </a:prstGeom>
        </p:spPr>
      </p:pic>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132</a:t>
            </a:fld>
            <a:endParaRPr lang="en-US" dirty="0"/>
          </a:p>
        </p:txBody>
      </p:sp>
    </p:spTree>
    <p:extLst>
      <p:ext uri="{BB962C8B-B14F-4D97-AF65-F5344CB8AC3E}">
        <p14:creationId xmlns:p14="http://schemas.microsoft.com/office/powerpoint/2010/main" val="294402626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533400"/>
          </a:xfrm>
        </p:spPr>
        <p:txBody>
          <a:bodyPr/>
          <a:lstStyle/>
          <a:p>
            <a:r>
              <a:rPr lang="en-US" dirty="0">
                <a:solidFill>
                  <a:srgbClr val="FFFF00"/>
                </a:solidFill>
              </a:rPr>
              <a:t>Butane Hash </a:t>
            </a:r>
            <a:r>
              <a:rPr lang="en-US" dirty="0" smtClean="0">
                <a:solidFill>
                  <a:srgbClr val="FFFF00"/>
                </a:solidFill>
              </a:rPr>
              <a:t>Oil (continued)</a:t>
            </a:r>
            <a:endParaRPr lang="en-US" dirty="0">
              <a:solidFill>
                <a:srgbClr val="FFFF00"/>
              </a:solidFill>
            </a:endParaRPr>
          </a:p>
        </p:txBody>
      </p:sp>
      <p:sp>
        <p:nvSpPr>
          <p:cNvPr id="3" name="Content Placeholder 2"/>
          <p:cNvSpPr>
            <a:spLocks noGrp="1"/>
          </p:cNvSpPr>
          <p:nvPr>
            <p:ph idx="1"/>
          </p:nvPr>
        </p:nvSpPr>
        <p:spPr>
          <a:xfrm>
            <a:off x="228600" y="990600"/>
            <a:ext cx="5029200" cy="5638800"/>
          </a:xfrm>
        </p:spPr>
        <p:txBody>
          <a:bodyPr/>
          <a:lstStyle/>
          <a:p>
            <a:r>
              <a:rPr lang="en-US" dirty="0"/>
              <a:t>Very little smell, either in its solid form or when vaporized</a:t>
            </a:r>
          </a:p>
          <a:p>
            <a:r>
              <a:rPr lang="en-US" dirty="0" smtClean="0"/>
              <a:t>Portable</a:t>
            </a:r>
            <a:endParaRPr lang="en-US" dirty="0"/>
          </a:p>
          <a:p>
            <a:r>
              <a:rPr lang="en-US" dirty="0" smtClean="0"/>
              <a:t>Intense </a:t>
            </a:r>
            <a:r>
              <a:rPr lang="en-US" dirty="0"/>
              <a:t>effects with small          </a:t>
            </a:r>
            <a:r>
              <a:rPr lang="en-US" dirty="0" smtClean="0"/>
              <a:t>amounts</a:t>
            </a:r>
            <a:endParaRPr lang="en-US" dirty="0"/>
          </a:p>
        </p:txBody>
      </p:sp>
      <p:pic>
        <p:nvPicPr>
          <p:cNvPr id="4" name="Picture 3" descr="shatter-BHO.jpg" title="Image of shatter"/>
          <p:cNvPicPr>
            <a:picLocks noChangeAspect="1"/>
          </p:cNvPicPr>
          <p:nvPr/>
        </p:nvPicPr>
        <p:blipFill>
          <a:blip r:embed="rId3" cstate="print"/>
          <a:stretch>
            <a:fillRect/>
          </a:stretch>
        </p:blipFill>
        <p:spPr>
          <a:xfrm>
            <a:off x="6324600" y="990600"/>
            <a:ext cx="2447925" cy="3215902"/>
          </a:xfrm>
          <a:prstGeom prst="rect">
            <a:avLst/>
          </a:prstGeom>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133</a:t>
            </a:fld>
            <a:endParaRPr lang="en-US" dirty="0"/>
          </a:p>
        </p:txBody>
      </p:sp>
    </p:spTree>
    <p:extLst>
      <p:ext uri="{BB962C8B-B14F-4D97-AF65-F5344CB8AC3E}">
        <p14:creationId xmlns:p14="http://schemas.microsoft.com/office/powerpoint/2010/main" val="255274883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09795"/>
          </a:xfrm>
        </p:spPr>
        <p:txBody>
          <a:bodyPr rtlCol="0">
            <a:noAutofit/>
          </a:bodyPr>
          <a:lstStyle/>
          <a:p>
            <a:pPr fontAlgn="auto">
              <a:spcAft>
                <a:spcPts val="0"/>
              </a:spcAft>
              <a:defRPr/>
            </a:pPr>
            <a:r>
              <a:rPr lang="en-US" b="1" dirty="0">
                <a:solidFill>
                  <a:srgbClr val="FFFF00"/>
                </a:solidFill>
                <a:effectLst>
                  <a:outerShdw blurRad="38100" dist="38100" dir="2700000" algn="tl">
                    <a:srgbClr val="000000">
                      <a:alpha val="43137"/>
                    </a:srgbClr>
                  </a:outerShdw>
                </a:effectLst>
              </a:rPr>
              <a:t>Synthetic </a:t>
            </a:r>
            <a:r>
              <a:rPr lang="en-US" b="1" dirty="0" smtClean="0">
                <a:solidFill>
                  <a:srgbClr val="FFFF00"/>
                </a:solidFill>
                <a:effectLst>
                  <a:outerShdw blurRad="38100" dist="38100" dir="2700000" algn="tl">
                    <a:srgbClr val="000000">
                      <a:alpha val="43137"/>
                    </a:srgbClr>
                  </a:outerShdw>
                </a:effectLst>
              </a:rPr>
              <a:t>Drugs</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876300"/>
            <a:ext cx="8458200" cy="3733800"/>
          </a:xfrm>
        </p:spPr>
        <p:txBody>
          <a:bodyPr rtlCol="0">
            <a:normAutofit/>
          </a:bodyPr>
          <a:lstStyle/>
          <a:p>
            <a:pPr marL="685800" indent="-457200" fontAlgn="auto">
              <a:spcAft>
                <a:spcPts val="0"/>
              </a:spcAft>
              <a:buClr>
                <a:schemeClr val="bg2"/>
              </a:buClr>
              <a:defRPr/>
            </a:pPr>
            <a:r>
              <a:rPr lang="en-US" dirty="0"/>
              <a:t>Not  really “Spice,”  “Bath Salts,”  or  “Incense” </a:t>
            </a:r>
          </a:p>
          <a:p>
            <a:pPr marL="685800" indent="-457200" fontAlgn="auto">
              <a:spcAft>
                <a:spcPts val="0"/>
              </a:spcAft>
              <a:defRPr/>
            </a:pPr>
            <a:r>
              <a:rPr lang="en-US" dirty="0"/>
              <a:t>Chemically-based; not plant derived</a:t>
            </a:r>
          </a:p>
          <a:p>
            <a:pPr marL="685800" indent="-457200" fontAlgn="auto">
              <a:spcAft>
                <a:spcPts val="0"/>
              </a:spcAft>
              <a:buFont typeface="Arial" pitchFamily="34" charset="0"/>
              <a:buChar char="•"/>
              <a:defRPr/>
            </a:pPr>
            <a:r>
              <a:rPr lang="en-US" dirty="0"/>
              <a:t>Complex chemistry</a:t>
            </a:r>
          </a:p>
          <a:p>
            <a:pPr marL="685800" indent="-457200" fontAlgn="auto">
              <a:spcAft>
                <a:spcPts val="0"/>
              </a:spcAft>
              <a:buFont typeface="Arial" pitchFamily="34" charset="0"/>
              <a:buChar char="•"/>
              <a:defRPr/>
            </a:pPr>
            <a:r>
              <a:rPr lang="en-US" dirty="0"/>
              <a:t>Constantly changing to “stay legal”</a:t>
            </a:r>
          </a:p>
          <a:p>
            <a:pPr marL="685800" indent="-457200" fontAlgn="auto">
              <a:spcAft>
                <a:spcPts val="0"/>
              </a:spcAft>
              <a:buFont typeface="Arial" pitchFamily="34" charset="0"/>
              <a:buChar char="•"/>
              <a:defRPr/>
            </a:pPr>
            <a:r>
              <a:rPr lang="en-US" dirty="0"/>
              <a:t>Need to prove “intended to use” to convict in some areas</a:t>
            </a:r>
          </a:p>
        </p:txBody>
      </p:sp>
      <p:pic>
        <p:nvPicPr>
          <p:cNvPr id="26629" name="Picture 2" descr="Image of various packages use to sell synthetic cannabinoids.  many think that the bright colors make them particularly attractive to young peopel" title="Synthetic Cannabinoics"/>
          <p:cNvPicPr>
            <a:picLocks noChangeAspect="1" noChangeArrowheads="1"/>
          </p:cNvPicPr>
          <p:nvPr/>
        </p:nvPicPr>
        <p:blipFill>
          <a:blip r:embed="rId3" cstate="print"/>
          <a:srcRect/>
          <a:stretch>
            <a:fillRect/>
          </a:stretch>
        </p:blipFill>
        <p:spPr bwMode="auto">
          <a:xfrm>
            <a:off x="2057400" y="3826474"/>
            <a:ext cx="2745015" cy="1753220"/>
          </a:xfrm>
          <a:prstGeom prst="rect">
            <a:avLst/>
          </a:prstGeom>
          <a:noFill/>
          <a:ln w="38100">
            <a:solidFill>
              <a:srgbClr val="00B0F0"/>
            </a:solidFill>
            <a:miter lim="800000"/>
            <a:headEnd/>
            <a:tailEnd/>
          </a:ln>
          <a:effectLst/>
        </p:spPr>
      </p:pic>
      <p:pic>
        <p:nvPicPr>
          <p:cNvPr id="26628" name="Picture 3" descr="MDPV4_image.bmp" title="Image of Bath Salts"/>
          <p:cNvPicPr>
            <a:picLocks noChangeAspect="1"/>
          </p:cNvPicPr>
          <p:nvPr/>
        </p:nvPicPr>
        <p:blipFill>
          <a:blip r:embed="rId4" cstate="print"/>
          <a:srcRect/>
          <a:stretch>
            <a:fillRect/>
          </a:stretch>
        </p:blipFill>
        <p:spPr bwMode="auto">
          <a:xfrm>
            <a:off x="5029200" y="3826474"/>
            <a:ext cx="1981200" cy="1744476"/>
          </a:xfrm>
          <a:prstGeom prst="rect">
            <a:avLst/>
          </a:prstGeom>
          <a:noFill/>
          <a:ln w="38100">
            <a:solidFill>
              <a:srgbClr val="00B0F0"/>
            </a:solidFill>
            <a:miter lim="800000"/>
            <a:headEnd/>
            <a:tailEnd/>
          </a:ln>
        </p:spPr>
      </p:pic>
      <p:sp>
        <p:nvSpPr>
          <p:cNvPr id="7"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134</a:t>
            </a:fld>
            <a:endParaRPr lang="en-US" dirty="0"/>
          </a:p>
        </p:txBody>
      </p:sp>
    </p:spTree>
    <p:extLst>
      <p:ext uri="{BB962C8B-B14F-4D97-AF65-F5344CB8AC3E}">
        <p14:creationId xmlns:p14="http://schemas.microsoft.com/office/powerpoint/2010/main" val="130925328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7330"/>
            <a:ext cx="8686800" cy="685796"/>
          </a:xfrm>
        </p:spPr>
        <p:txBody>
          <a:bodyPr/>
          <a:lstStyle/>
          <a:p>
            <a:pPr>
              <a:defRPr/>
            </a:pPr>
            <a:r>
              <a:rPr lang="en-US" b="1" dirty="0">
                <a:solidFill>
                  <a:srgbClr val="FFFF00"/>
                </a:solidFill>
                <a:effectLst>
                  <a:outerShdw blurRad="38100" dist="38100" dir="2700000" algn="tl">
                    <a:srgbClr val="000000">
                      <a:alpha val="43137"/>
                    </a:srgbClr>
                  </a:outerShdw>
                </a:effectLst>
              </a:rPr>
              <a:t>Spice vs. “Spice”</a:t>
            </a:r>
          </a:p>
        </p:txBody>
      </p:sp>
      <p:pic>
        <p:nvPicPr>
          <p:cNvPr id="4" name="Picture 3" descr="Image show that spices for cooking are not equal to the syntheitic cannabinoid spice" title="Spice"/>
          <p:cNvPicPr>
            <a:picLocks noChangeAspect="1"/>
          </p:cNvPicPr>
          <p:nvPr/>
        </p:nvPicPr>
        <p:blipFill>
          <a:blip r:embed="rId3"/>
          <a:stretch>
            <a:fillRect/>
          </a:stretch>
        </p:blipFill>
        <p:spPr>
          <a:xfrm>
            <a:off x="728139" y="1865240"/>
            <a:ext cx="7687722" cy="3127519"/>
          </a:xfrm>
          <a:prstGeom prst="rect">
            <a:avLst/>
          </a:prstGeom>
        </p:spPr>
      </p:pic>
      <p:sp>
        <p:nvSpPr>
          <p:cNvPr id="3" name="Slide Number Placeholder 2"/>
          <p:cNvSpPr>
            <a:spLocks noGrp="1"/>
          </p:cNvSpPr>
          <p:nvPr>
            <p:ph type="sldNum" sz="quarter" idx="4294967295"/>
          </p:nvPr>
        </p:nvSpPr>
        <p:spPr>
          <a:xfrm>
            <a:off x="6781800" y="6324600"/>
            <a:ext cx="2133600" cy="365125"/>
          </a:xfrm>
        </p:spPr>
        <p:txBody>
          <a:bodyPr/>
          <a:lstStyle/>
          <a:p>
            <a:pPr>
              <a:defRPr/>
            </a:pPr>
            <a:fld id="{B74D217B-7BB3-41AB-870D-BBC66AA78432}" type="slidenum">
              <a:rPr lang="en-US" smtClean="0"/>
              <a:pPr>
                <a:defRPr/>
              </a:pPr>
              <a:t>135</a:t>
            </a:fld>
            <a:endParaRPr lang="en-US" dirty="0"/>
          </a:p>
        </p:txBody>
      </p:sp>
    </p:spTree>
    <p:extLst>
      <p:ext uri="{BB962C8B-B14F-4D97-AF65-F5344CB8AC3E}">
        <p14:creationId xmlns:p14="http://schemas.microsoft.com/office/powerpoint/2010/main" val="37353495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34" y="176735"/>
            <a:ext cx="9144000" cy="813865"/>
          </a:xfrm>
        </p:spPr>
        <p:txBody>
          <a:bodyPr rtlCol="0">
            <a:noAutofit/>
          </a:bodyPr>
          <a:lstStyle/>
          <a:p>
            <a:pPr fontAlgn="auto">
              <a:spcAft>
                <a:spcPts val="0"/>
              </a:spcAft>
              <a:defRPr/>
            </a:pPr>
            <a:r>
              <a:rPr lang="en-US" b="1" dirty="0">
                <a:solidFill>
                  <a:srgbClr val="FFFF00"/>
                </a:solidFill>
                <a:effectLst>
                  <a:outerShdw blurRad="38100" dist="38100" dir="2700000" algn="tl">
                    <a:srgbClr val="000000">
                      <a:alpha val="43137"/>
                    </a:srgbClr>
                  </a:outerShdw>
                </a:effectLst>
              </a:rPr>
              <a:t>Synthetic Cannabinoids (a.k.a. Spice)</a:t>
            </a:r>
          </a:p>
        </p:txBody>
      </p:sp>
      <p:sp>
        <p:nvSpPr>
          <p:cNvPr id="3" name="Content Placeholder 2"/>
          <p:cNvSpPr>
            <a:spLocks noGrp="1"/>
          </p:cNvSpPr>
          <p:nvPr>
            <p:ph idx="1"/>
          </p:nvPr>
        </p:nvSpPr>
        <p:spPr>
          <a:xfrm>
            <a:off x="381000" y="1143000"/>
            <a:ext cx="5867400" cy="5345123"/>
          </a:xfrm>
        </p:spPr>
        <p:txBody>
          <a:bodyPr rtlCol="0">
            <a:normAutofit/>
          </a:bodyPr>
          <a:lstStyle/>
          <a:p>
            <a:pPr fontAlgn="auto">
              <a:spcAft>
                <a:spcPts val="0"/>
              </a:spcAft>
              <a:buFont typeface="Arial" pitchFamily="34" charset="0"/>
              <a:buChar char="•"/>
              <a:defRPr/>
            </a:pPr>
            <a:r>
              <a:rPr lang="en-US" dirty="0"/>
              <a:t>Wide variety of herbal mixtures</a:t>
            </a:r>
          </a:p>
          <a:p>
            <a:pPr fontAlgn="auto">
              <a:spcAft>
                <a:spcPts val="0"/>
              </a:spcAft>
              <a:buFont typeface="Arial" pitchFamily="34" charset="0"/>
              <a:buChar char="•"/>
              <a:defRPr/>
            </a:pPr>
            <a:r>
              <a:rPr lang="en-US" dirty="0"/>
              <a:t>Marketed as “safe” alternatives to marijuana</a:t>
            </a:r>
          </a:p>
          <a:p>
            <a:pPr fontAlgn="auto">
              <a:spcAft>
                <a:spcPts val="0"/>
              </a:spcAft>
              <a:buFont typeface="Arial" pitchFamily="34" charset="0"/>
              <a:buChar char="•"/>
              <a:defRPr/>
            </a:pPr>
            <a:r>
              <a:rPr lang="en-US" dirty="0"/>
              <a:t>Brand names include: K2, fake weed, Yucatan Fire, Skunk, Moon Rocks</a:t>
            </a:r>
          </a:p>
          <a:p>
            <a:pPr fontAlgn="auto">
              <a:spcAft>
                <a:spcPts val="0"/>
              </a:spcAft>
              <a:buFont typeface="Arial" pitchFamily="34" charset="0"/>
              <a:buChar char="•"/>
              <a:defRPr/>
            </a:pPr>
            <a:r>
              <a:rPr lang="en-US" dirty="0"/>
              <a:t>Labeled “not for human consumption”</a:t>
            </a:r>
          </a:p>
          <a:p>
            <a:pPr fontAlgn="auto">
              <a:spcAft>
                <a:spcPts val="0"/>
              </a:spcAft>
              <a:buFont typeface="Arial" pitchFamily="34" charset="0"/>
              <a:buChar char="•"/>
              <a:defRPr/>
            </a:pPr>
            <a:r>
              <a:rPr lang="en-US" dirty="0"/>
              <a:t>Contain dried, shredded plant material and chemical additives that are responsible for their                psychoactive effects.</a:t>
            </a:r>
          </a:p>
          <a:p>
            <a:pPr lvl="1" fontAlgn="auto">
              <a:spcAft>
                <a:spcPts val="0"/>
              </a:spcAft>
              <a:buClr>
                <a:schemeClr val="accent4">
                  <a:lumMod val="50000"/>
                </a:schemeClr>
              </a:buClr>
              <a:buFont typeface="Arial" pitchFamily="34" charset="0"/>
              <a:buChar char="–"/>
              <a:defRPr/>
            </a:pPr>
            <a:endParaRPr lang="en-US" dirty="0"/>
          </a:p>
        </p:txBody>
      </p:sp>
      <p:pic>
        <p:nvPicPr>
          <p:cNvPr id="28677" name="Picture 2" descr="Image of K2 packaging and product" title="K2"/>
          <p:cNvPicPr>
            <a:picLocks noChangeAspect="1" noChangeArrowheads="1"/>
          </p:cNvPicPr>
          <p:nvPr/>
        </p:nvPicPr>
        <p:blipFill>
          <a:blip r:embed="rId3" cstate="print"/>
          <a:srcRect/>
          <a:stretch>
            <a:fillRect/>
          </a:stretch>
        </p:blipFill>
        <p:spPr bwMode="auto">
          <a:xfrm>
            <a:off x="6248400" y="1251106"/>
            <a:ext cx="2093339" cy="1582366"/>
          </a:xfrm>
          <a:prstGeom prst="rect">
            <a:avLst/>
          </a:prstGeom>
          <a:noFill/>
          <a:ln w="38100">
            <a:solidFill>
              <a:srgbClr val="00B0F0"/>
            </a:solidFill>
            <a:miter lim="800000"/>
            <a:headEnd/>
            <a:tailEnd/>
          </a:ln>
          <a:effectLst/>
        </p:spPr>
      </p:pic>
      <p:sp>
        <p:nvSpPr>
          <p:cNvPr id="28676" name="TextBox 3"/>
          <p:cNvSpPr txBox="1">
            <a:spLocks noChangeArrowheads="1"/>
          </p:cNvSpPr>
          <p:nvPr/>
        </p:nvSpPr>
        <p:spPr bwMode="auto">
          <a:xfrm>
            <a:off x="152400" y="6171267"/>
            <a:ext cx="7086600" cy="46166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dirty="0" smtClean="0">
                <a:solidFill>
                  <a:schemeClr val="bg1"/>
                </a:solidFill>
                <a:latin typeface="Calibri" panose="020F0502020204030204" pitchFamily="34" charset="0"/>
                <a:cs typeface="Calibri" panose="020F0502020204030204" pitchFamily="34" charset="0"/>
              </a:rPr>
              <a:t>REFERENCE</a:t>
            </a:r>
          </a:p>
          <a:p>
            <a:pPr eaLnBrk="0" fontAlgn="base" hangingPunct="0">
              <a:spcBef>
                <a:spcPct val="0"/>
              </a:spcBef>
              <a:spcAft>
                <a:spcPct val="0"/>
              </a:spcAft>
            </a:pPr>
            <a:r>
              <a:rPr lang="en-US" sz="1200" dirty="0" smtClean="0">
                <a:solidFill>
                  <a:schemeClr val="bg1"/>
                </a:solidFill>
                <a:latin typeface="Calibri" panose="020F0502020204030204" pitchFamily="34" charset="0"/>
                <a:cs typeface="Calibri" panose="020F0502020204030204" pitchFamily="34" charset="0"/>
              </a:rPr>
              <a:t>NIDA</a:t>
            </a:r>
            <a:r>
              <a:rPr lang="en-US" sz="1200" dirty="0">
                <a:solidFill>
                  <a:schemeClr val="bg1"/>
                </a:solidFill>
                <a:latin typeface="Calibri" panose="020F0502020204030204" pitchFamily="34" charset="0"/>
                <a:cs typeface="Calibri" panose="020F0502020204030204" pitchFamily="34" charset="0"/>
              </a:rPr>
              <a:t>. (2012). </a:t>
            </a:r>
            <a:r>
              <a:rPr lang="en-US" sz="1200" i="1" dirty="0">
                <a:solidFill>
                  <a:schemeClr val="bg1"/>
                </a:solidFill>
                <a:latin typeface="Calibri" panose="020F0502020204030204" pitchFamily="34" charset="0"/>
                <a:cs typeface="Calibri" panose="020F0502020204030204" pitchFamily="34" charset="0"/>
              </a:rPr>
              <a:t>NIDA</a:t>
            </a:r>
            <a:r>
              <a:rPr lang="en-US" sz="1200" dirty="0">
                <a:solidFill>
                  <a:schemeClr val="bg1"/>
                </a:solidFill>
                <a:latin typeface="Calibri" panose="020F0502020204030204" pitchFamily="34" charset="0"/>
                <a:cs typeface="Calibri" panose="020F0502020204030204" pitchFamily="34" charset="0"/>
              </a:rPr>
              <a:t> </a:t>
            </a:r>
            <a:r>
              <a:rPr lang="en-US" sz="1200" i="1" dirty="0">
                <a:solidFill>
                  <a:schemeClr val="bg1"/>
                </a:solidFill>
                <a:latin typeface="Calibri" panose="020F0502020204030204" pitchFamily="34" charset="0"/>
                <a:cs typeface="Calibri" panose="020F0502020204030204" pitchFamily="34" charset="0"/>
              </a:rPr>
              <a:t>DrugFacts: Spice (Synthetic Marijuana).</a:t>
            </a:r>
          </a:p>
        </p:txBody>
      </p:sp>
      <p:sp>
        <p:nvSpPr>
          <p:cNvPr id="28678" name="Slide Number Placeholder 4"/>
          <p:cNvSpPr>
            <a:spLocks noGrp="1"/>
          </p:cNvSpPr>
          <p:nvPr>
            <p:ph type="sldNum" sz="quarter" idx="4294967295"/>
          </p:nvPr>
        </p:nvSpPr>
        <p:spPr bwMode="auto">
          <a:xfrm>
            <a:off x="6858000" y="6305560"/>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D9F4B314-609D-4F6F-A3B0-2DD97216E6AE}" type="slidenum">
              <a:rPr lang="en-US" sz="1400"/>
              <a:pPr fontAlgn="base">
                <a:spcBef>
                  <a:spcPct val="0"/>
                </a:spcBef>
                <a:spcAft>
                  <a:spcPct val="0"/>
                </a:spcAft>
              </a:pPr>
              <a:t>136</a:t>
            </a:fld>
            <a:endParaRPr lang="en-US" sz="1400" dirty="0"/>
          </a:p>
        </p:txBody>
      </p:sp>
    </p:spTree>
    <p:extLst>
      <p:ext uri="{BB962C8B-B14F-4D97-AF65-F5344CB8AC3E}">
        <p14:creationId xmlns:p14="http://schemas.microsoft.com/office/powerpoint/2010/main" val="243308618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b="1" dirty="0">
                <a:solidFill>
                  <a:srgbClr val="FFFF00"/>
                </a:solidFill>
                <a:effectLst>
                  <a:outerShdw blurRad="38100" dist="38100" dir="2700000" algn="tl">
                    <a:srgbClr val="000000">
                      <a:alpha val="43137"/>
                    </a:srgbClr>
                  </a:outerShdw>
                </a:effectLst>
              </a:rPr>
              <a:t>Synthetic Cannabinoids (Spice)</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a:t>Mainly abused by </a:t>
            </a:r>
            <a:r>
              <a:rPr lang="en-US" dirty="0">
                <a:solidFill>
                  <a:srgbClr val="FFFF00"/>
                </a:solidFill>
              </a:rPr>
              <a:t>smoking</a:t>
            </a:r>
            <a:r>
              <a:rPr lang="en-US" dirty="0"/>
              <a:t> (alone or with marijuana); may also be prepared as an herbal infusion for drinking.</a:t>
            </a:r>
          </a:p>
          <a:p>
            <a:pPr fontAlgn="auto">
              <a:spcAft>
                <a:spcPts val="0"/>
              </a:spcAft>
              <a:buFont typeface="Arial" pitchFamily="34" charset="0"/>
              <a:buChar char="•"/>
              <a:defRPr/>
            </a:pPr>
            <a:r>
              <a:rPr lang="en-US" dirty="0"/>
              <a:t>The five active chemicals most frequently found in “Spice” products have been classified by the DEA as Schedule I controlled substances, making them illegal to buy, sell, or possess.</a:t>
            </a:r>
          </a:p>
        </p:txBody>
      </p:sp>
      <p:sp>
        <p:nvSpPr>
          <p:cNvPr id="29700" name="TextBox 3"/>
          <p:cNvSpPr txBox="1">
            <a:spLocks noChangeArrowheads="1"/>
          </p:cNvSpPr>
          <p:nvPr/>
        </p:nvSpPr>
        <p:spPr bwMode="auto">
          <a:xfrm>
            <a:off x="228600" y="6088332"/>
            <a:ext cx="7086600" cy="46166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dirty="0" smtClean="0">
                <a:solidFill>
                  <a:schemeClr val="bg1"/>
                </a:solidFill>
                <a:latin typeface="Calibri" panose="020F0502020204030204" pitchFamily="34" charset="0"/>
                <a:cs typeface="Calibri" panose="020F0502020204030204" pitchFamily="34" charset="0"/>
              </a:rPr>
              <a:t>Reference</a:t>
            </a:r>
          </a:p>
          <a:p>
            <a:pPr eaLnBrk="0" fontAlgn="base" hangingPunct="0">
              <a:spcBef>
                <a:spcPct val="0"/>
              </a:spcBef>
              <a:spcAft>
                <a:spcPct val="0"/>
              </a:spcAft>
            </a:pPr>
            <a:r>
              <a:rPr lang="en-US" sz="1200" dirty="0" smtClean="0">
                <a:solidFill>
                  <a:schemeClr val="bg1"/>
                </a:solidFill>
                <a:latin typeface="Calibri" panose="020F0502020204030204" pitchFamily="34" charset="0"/>
                <a:cs typeface="Calibri" panose="020F0502020204030204" pitchFamily="34" charset="0"/>
              </a:rPr>
              <a:t>NIDA</a:t>
            </a:r>
            <a:r>
              <a:rPr lang="en-US" sz="1200" dirty="0">
                <a:solidFill>
                  <a:schemeClr val="bg1"/>
                </a:solidFill>
                <a:latin typeface="Calibri" panose="020F0502020204030204" pitchFamily="34" charset="0"/>
                <a:cs typeface="Calibri" panose="020F0502020204030204" pitchFamily="34" charset="0"/>
              </a:rPr>
              <a:t>. (2012). </a:t>
            </a:r>
            <a:r>
              <a:rPr lang="en-US" sz="1200" i="1" dirty="0">
                <a:solidFill>
                  <a:schemeClr val="bg1"/>
                </a:solidFill>
                <a:latin typeface="Calibri" panose="020F0502020204030204" pitchFamily="34" charset="0"/>
                <a:cs typeface="Calibri" panose="020F0502020204030204" pitchFamily="34" charset="0"/>
              </a:rPr>
              <a:t>NIDA DrugFacts: Spice (Synthetic Marijuana)</a:t>
            </a:r>
            <a:r>
              <a:rPr lang="en-US" sz="1200" dirty="0">
                <a:solidFill>
                  <a:schemeClr val="bg1"/>
                </a:solidFill>
                <a:latin typeface="Calibri" panose="020F0502020204030204" pitchFamily="34" charset="0"/>
                <a:cs typeface="Calibri" panose="020F0502020204030204" pitchFamily="34" charset="0"/>
              </a:rPr>
              <a:t>.</a:t>
            </a:r>
          </a:p>
        </p:txBody>
      </p:sp>
      <p:sp>
        <p:nvSpPr>
          <p:cNvPr id="29701" name="Slide Number Placeholder 4"/>
          <p:cNvSpPr>
            <a:spLocks noGrp="1"/>
          </p:cNvSpPr>
          <p:nvPr>
            <p:ph type="sldNum" sz="quarter" idx="4294967295"/>
          </p:nvPr>
        </p:nvSpPr>
        <p:spPr bwMode="auto">
          <a:xfrm>
            <a:off x="6781800" y="6303976"/>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71178584-9134-4CB1-A538-9CE4CB43999D}" type="slidenum">
              <a:rPr lang="en-US" sz="1400"/>
              <a:pPr fontAlgn="base">
                <a:spcBef>
                  <a:spcPct val="0"/>
                </a:spcBef>
                <a:spcAft>
                  <a:spcPct val="0"/>
                </a:spcAft>
              </a:pPr>
              <a:t>137</a:t>
            </a:fld>
            <a:endParaRPr lang="en-US" sz="1400" dirty="0"/>
          </a:p>
        </p:txBody>
      </p:sp>
    </p:spTree>
    <p:extLst>
      <p:ext uri="{BB962C8B-B14F-4D97-AF65-F5344CB8AC3E}">
        <p14:creationId xmlns:p14="http://schemas.microsoft.com/office/powerpoint/2010/main" val="301376655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761996"/>
          </a:xfrm>
        </p:spPr>
        <p:txBody>
          <a:bodyPr rtlCol="0">
            <a:noAutofit/>
          </a:bodyPr>
          <a:lstStyle/>
          <a:p>
            <a:pPr fontAlgn="auto">
              <a:spcAft>
                <a:spcPts val="0"/>
              </a:spcAft>
              <a:defRPr/>
            </a:pPr>
            <a:r>
              <a:rPr lang="en-US" b="1" dirty="0">
                <a:solidFill>
                  <a:srgbClr val="FFFF00"/>
                </a:solidFill>
              </a:rPr>
              <a:t>Factors Associated with </a:t>
            </a:r>
            <a:r>
              <a:rPr lang="en-US" b="1" dirty="0" smtClean="0">
                <a:solidFill>
                  <a:srgbClr val="FFFF00"/>
                </a:solidFill>
              </a:rPr>
              <a:t/>
            </a:r>
            <a:br>
              <a:rPr lang="en-US" b="1" dirty="0" smtClean="0">
                <a:solidFill>
                  <a:srgbClr val="FFFF00"/>
                </a:solidFill>
              </a:rPr>
            </a:br>
            <a:r>
              <a:rPr lang="en-US" b="1" dirty="0" smtClean="0">
                <a:solidFill>
                  <a:srgbClr val="FFFF00"/>
                </a:solidFill>
              </a:rPr>
              <a:t>Spice </a:t>
            </a:r>
            <a:r>
              <a:rPr lang="en-US" b="1" dirty="0">
                <a:solidFill>
                  <a:srgbClr val="FFFF00"/>
                </a:solidFill>
              </a:rPr>
              <a:t>Products’ Popularity</a:t>
            </a:r>
          </a:p>
        </p:txBody>
      </p:sp>
      <p:sp>
        <p:nvSpPr>
          <p:cNvPr id="3" name="Content Placeholder 2"/>
          <p:cNvSpPr>
            <a:spLocks noGrp="1"/>
          </p:cNvSpPr>
          <p:nvPr>
            <p:ph idx="1"/>
          </p:nvPr>
        </p:nvSpPr>
        <p:spPr>
          <a:xfrm>
            <a:off x="228600" y="1524000"/>
            <a:ext cx="8458200" cy="4953004"/>
          </a:xfrm>
        </p:spPr>
        <p:txBody>
          <a:bodyPr rtlCol="0">
            <a:normAutofit/>
          </a:bodyPr>
          <a:lstStyle/>
          <a:p>
            <a:pPr fontAlgn="auto">
              <a:spcAft>
                <a:spcPts val="0"/>
              </a:spcAft>
              <a:buFont typeface="Arial" pitchFamily="34" charset="0"/>
              <a:buChar char="•"/>
              <a:defRPr/>
            </a:pPr>
            <a:r>
              <a:rPr lang="en-US" dirty="0"/>
              <a:t>They induce </a:t>
            </a:r>
            <a:r>
              <a:rPr lang="en-US" dirty="0">
                <a:solidFill>
                  <a:srgbClr val="FFFF00"/>
                </a:solidFill>
              </a:rPr>
              <a:t>psychoactive effects</a:t>
            </a:r>
          </a:p>
          <a:p>
            <a:pPr fontAlgn="auto">
              <a:spcAft>
                <a:spcPts val="0"/>
              </a:spcAft>
              <a:buFont typeface="Arial" pitchFamily="34" charset="0"/>
              <a:buChar char="•"/>
              <a:defRPr/>
            </a:pPr>
            <a:r>
              <a:rPr lang="en-US" dirty="0"/>
              <a:t>They are </a:t>
            </a:r>
            <a:r>
              <a:rPr lang="en-US" dirty="0">
                <a:solidFill>
                  <a:srgbClr val="FFFF00"/>
                </a:solidFill>
              </a:rPr>
              <a:t>readily available in retail stores and online </a:t>
            </a:r>
          </a:p>
          <a:p>
            <a:pPr fontAlgn="auto">
              <a:spcAft>
                <a:spcPts val="0"/>
              </a:spcAft>
              <a:buFont typeface="Arial" pitchFamily="34" charset="0"/>
              <a:buChar char="•"/>
              <a:defRPr/>
            </a:pPr>
            <a:r>
              <a:rPr lang="en-US" dirty="0"/>
              <a:t>The packaging is </a:t>
            </a:r>
            <a:r>
              <a:rPr lang="en-US" dirty="0">
                <a:solidFill>
                  <a:srgbClr val="FFFF00"/>
                </a:solidFill>
              </a:rPr>
              <a:t>highly attractive</a:t>
            </a:r>
          </a:p>
          <a:p>
            <a:pPr fontAlgn="auto">
              <a:spcAft>
                <a:spcPts val="0"/>
              </a:spcAft>
              <a:buFont typeface="Arial" pitchFamily="34" charset="0"/>
              <a:buChar char="•"/>
              <a:defRPr/>
            </a:pPr>
            <a:r>
              <a:rPr lang="en-US" dirty="0"/>
              <a:t>They are </a:t>
            </a:r>
            <a:r>
              <a:rPr lang="en-US" dirty="0">
                <a:solidFill>
                  <a:srgbClr val="FFFF00"/>
                </a:solidFill>
              </a:rPr>
              <a:t>perceived as safe </a:t>
            </a:r>
            <a:r>
              <a:rPr lang="en-US" dirty="0"/>
              <a:t>drugs</a:t>
            </a:r>
          </a:p>
          <a:p>
            <a:pPr fontAlgn="auto">
              <a:spcAft>
                <a:spcPts val="0"/>
              </a:spcAft>
              <a:buFont typeface="Arial" pitchFamily="34" charset="0"/>
              <a:buChar char="•"/>
              <a:defRPr/>
            </a:pPr>
            <a:r>
              <a:rPr lang="en-US" dirty="0"/>
              <a:t>They are </a:t>
            </a:r>
            <a:r>
              <a:rPr lang="en-US" dirty="0">
                <a:solidFill>
                  <a:srgbClr val="FFFF00"/>
                </a:solidFill>
              </a:rPr>
              <a:t>not easily detectable </a:t>
            </a:r>
            <a:r>
              <a:rPr lang="en-US" dirty="0"/>
              <a:t>in urine and blood samples</a:t>
            </a:r>
          </a:p>
          <a:p>
            <a:pPr fontAlgn="auto">
              <a:spcAft>
                <a:spcPts val="0"/>
              </a:spcAft>
              <a:buClr>
                <a:schemeClr val="accent4">
                  <a:lumMod val="50000"/>
                </a:schemeClr>
              </a:buClr>
              <a:buFont typeface="Arial" pitchFamily="34" charset="0"/>
              <a:buChar char="•"/>
              <a:defRPr/>
            </a:pPr>
            <a:endParaRPr lang="en-US" sz="3400" dirty="0"/>
          </a:p>
        </p:txBody>
      </p:sp>
      <p:sp>
        <p:nvSpPr>
          <p:cNvPr id="4" name="TextBox 3"/>
          <p:cNvSpPr txBox="1"/>
          <p:nvPr/>
        </p:nvSpPr>
        <p:spPr>
          <a:xfrm>
            <a:off x="211111" y="5943123"/>
            <a:ext cx="4786631" cy="461665"/>
          </a:xfrm>
          <a:prstGeom prst="rect">
            <a:avLst/>
          </a:prstGeom>
          <a:noFill/>
        </p:spPr>
        <p:txBody>
          <a:bodyPr wrap="none">
            <a:spAutoFit/>
          </a:bodyPr>
          <a:lstStyle/>
          <a:p>
            <a:pPr eaLnBrk="0" hangingPunct="0">
              <a:defRPr/>
            </a:pPr>
            <a:r>
              <a:rPr lang="en-US" sz="1200" dirty="0" smtClean="0">
                <a:solidFill>
                  <a:schemeClr val="bg1"/>
                </a:solidFill>
                <a:latin typeface="Calibri" panose="020F0502020204030204" pitchFamily="34" charset="0"/>
                <a:cs typeface="Calibri" panose="020F0502020204030204" pitchFamily="34" charset="0"/>
              </a:rPr>
              <a:t>Reference</a:t>
            </a:r>
          </a:p>
          <a:p>
            <a:pPr eaLnBrk="0" hangingPunct="0">
              <a:defRPr/>
            </a:pPr>
            <a:r>
              <a:rPr lang="en-US" sz="1200" dirty="0" err="1" smtClean="0">
                <a:solidFill>
                  <a:schemeClr val="bg1"/>
                </a:solidFill>
                <a:latin typeface="Calibri" panose="020F0502020204030204" pitchFamily="34" charset="0"/>
                <a:cs typeface="Calibri" panose="020F0502020204030204" pitchFamily="34" charset="0"/>
              </a:rPr>
              <a:t>Fattore</a:t>
            </a:r>
            <a:r>
              <a:rPr lang="en-US" sz="1200" dirty="0" smtClean="0">
                <a:solidFill>
                  <a:schemeClr val="bg1"/>
                </a:solidFill>
                <a:latin typeface="Calibri" panose="020F0502020204030204" pitchFamily="34" charset="0"/>
                <a:cs typeface="Calibri" panose="020F0502020204030204" pitchFamily="34" charset="0"/>
              </a:rPr>
              <a:t> </a:t>
            </a:r>
            <a:r>
              <a:rPr lang="en-US" sz="1200" dirty="0">
                <a:solidFill>
                  <a:schemeClr val="bg1"/>
                </a:solidFill>
                <a:latin typeface="Calibri" panose="020F0502020204030204" pitchFamily="34" charset="0"/>
                <a:cs typeface="Calibri" panose="020F0502020204030204" pitchFamily="34" charset="0"/>
              </a:rPr>
              <a:t>&amp; Fratta. (2011). </a:t>
            </a:r>
            <a:r>
              <a:rPr lang="en-US" sz="1200" i="1" dirty="0">
                <a:solidFill>
                  <a:schemeClr val="bg1"/>
                </a:solidFill>
                <a:latin typeface="Calibri" panose="020F0502020204030204" pitchFamily="34" charset="0"/>
                <a:cs typeface="Calibri" panose="020F0502020204030204" pitchFamily="34" charset="0"/>
              </a:rPr>
              <a:t>Frontiers in Behavioral Neuroscience, 5</a:t>
            </a:r>
            <a:r>
              <a:rPr lang="en-US" sz="1200" dirty="0">
                <a:solidFill>
                  <a:schemeClr val="bg1"/>
                </a:solidFill>
                <a:latin typeface="Calibri" panose="020F0502020204030204" pitchFamily="34" charset="0"/>
                <a:cs typeface="Calibri" panose="020F0502020204030204" pitchFamily="34" charset="0"/>
              </a:rPr>
              <a:t>(60), 1-12.</a:t>
            </a:r>
          </a:p>
        </p:txBody>
      </p:sp>
      <p:sp>
        <p:nvSpPr>
          <p:cNvPr id="33797" name="Slide Number Placeholder 4"/>
          <p:cNvSpPr>
            <a:spLocks noGrp="1"/>
          </p:cNvSpPr>
          <p:nvPr>
            <p:ph type="sldNum" sz="quarter" idx="4294967295"/>
          </p:nvPr>
        </p:nvSpPr>
        <p:spPr bwMode="auto">
          <a:xfrm>
            <a:off x="6787116" y="6294441"/>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BBD72F91-A026-4CA7-A1E5-4D9B2EF65220}" type="slidenum">
              <a:rPr lang="en-US" sz="1400"/>
              <a:pPr fontAlgn="base">
                <a:spcBef>
                  <a:spcPct val="0"/>
                </a:spcBef>
                <a:spcAft>
                  <a:spcPct val="0"/>
                </a:spcAft>
              </a:pPr>
              <a:t>138</a:t>
            </a:fld>
            <a:endParaRPr lang="en-US" sz="1400" dirty="0"/>
          </a:p>
        </p:txBody>
      </p:sp>
    </p:spTree>
    <p:extLst>
      <p:ext uri="{BB962C8B-B14F-4D97-AF65-F5344CB8AC3E}">
        <p14:creationId xmlns:p14="http://schemas.microsoft.com/office/powerpoint/2010/main" val="41868491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
            <a:ext cx="8686800" cy="1279521"/>
          </a:xfrm>
        </p:spPr>
        <p:txBody>
          <a:bodyPr>
            <a:noAutofit/>
          </a:bodyPr>
          <a:lstStyle/>
          <a:p>
            <a:r>
              <a:rPr lang="en-US" b="1" dirty="0">
                <a:solidFill>
                  <a:srgbClr val="FFFF00"/>
                </a:solidFill>
                <a:effectLst>
                  <a:outerShdw blurRad="38100" dist="38100" dir="2700000" algn="tl">
                    <a:srgbClr val="000000">
                      <a:alpha val="43137"/>
                    </a:srgbClr>
                  </a:outerShdw>
                </a:effectLst>
              </a:rPr>
              <a:t>Short-Term Effects of </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b="1" dirty="0" smtClean="0">
                <a:solidFill>
                  <a:srgbClr val="FFFF00"/>
                </a:solidFill>
                <a:effectLst>
                  <a:outerShdw blurRad="38100" dist="38100" dir="2700000" algn="tl">
                    <a:srgbClr val="000000">
                      <a:alpha val="43137"/>
                    </a:srgbClr>
                  </a:outerShdw>
                </a:effectLst>
              </a:rPr>
              <a:t>Synthetic Cannabinoids</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228600" y="1371600"/>
            <a:ext cx="4267200" cy="5257799"/>
          </a:xfrm>
        </p:spPr>
        <p:txBody>
          <a:bodyPr/>
          <a:lstStyle/>
          <a:p>
            <a:r>
              <a:rPr lang="en-US" dirty="0"/>
              <a:t>Loss of control</a:t>
            </a:r>
          </a:p>
          <a:p>
            <a:r>
              <a:rPr lang="en-US" dirty="0">
                <a:solidFill>
                  <a:srgbClr val="FFFF00"/>
                </a:solidFill>
              </a:rPr>
              <a:t>Lack of pain response</a:t>
            </a:r>
          </a:p>
          <a:p>
            <a:r>
              <a:rPr lang="en-US" dirty="0"/>
              <a:t>Increased agitation</a:t>
            </a:r>
          </a:p>
          <a:p>
            <a:r>
              <a:rPr lang="en-US" dirty="0">
                <a:solidFill>
                  <a:srgbClr val="FFFF00"/>
                </a:solidFill>
              </a:rPr>
              <a:t>Pale skin</a:t>
            </a:r>
          </a:p>
          <a:p>
            <a:r>
              <a:rPr lang="en-US" dirty="0"/>
              <a:t>Seizures</a:t>
            </a:r>
          </a:p>
          <a:p>
            <a:r>
              <a:rPr lang="en-US" dirty="0">
                <a:solidFill>
                  <a:srgbClr val="FFFF00"/>
                </a:solidFill>
              </a:rPr>
              <a:t>Vomiting</a:t>
            </a:r>
          </a:p>
          <a:p>
            <a:r>
              <a:rPr lang="en-US" dirty="0"/>
              <a:t>Profuse sweating</a:t>
            </a:r>
          </a:p>
        </p:txBody>
      </p:sp>
      <p:sp>
        <p:nvSpPr>
          <p:cNvPr id="5" name="Content Placeholder 4"/>
          <p:cNvSpPr>
            <a:spLocks noGrp="1"/>
          </p:cNvSpPr>
          <p:nvPr>
            <p:ph sz="half" idx="2"/>
          </p:nvPr>
        </p:nvSpPr>
        <p:spPr>
          <a:xfrm>
            <a:off x="4648200" y="1371600"/>
            <a:ext cx="4267200" cy="5257800"/>
          </a:xfrm>
        </p:spPr>
        <p:txBody>
          <a:bodyPr/>
          <a:lstStyle/>
          <a:p>
            <a:r>
              <a:rPr lang="en-US" dirty="0">
                <a:solidFill>
                  <a:srgbClr val="FFFF00"/>
                </a:solidFill>
              </a:rPr>
              <a:t>Uncontrolled spastic body movements</a:t>
            </a:r>
          </a:p>
          <a:p>
            <a:r>
              <a:rPr lang="en-US" dirty="0"/>
              <a:t>Elevated blood pressure</a:t>
            </a:r>
          </a:p>
          <a:p>
            <a:r>
              <a:rPr lang="en-US" dirty="0">
                <a:solidFill>
                  <a:srgbClr val="FFFF00"/>
                </a:solidFill>
              </a:rPr>
              <a:t>Elevated heart rate</a:t>
            </a:r>
          </a:p>
          <a:p>
            <a:r>
              <a:rPr lang="en-US" dirty="0"/>
              <a:t>Heart palpitations</a:t>
            </a:r>
          </a:p>
        </p:txBody>
      </p:sp>
      <p:sp>
        <p:nvSpPr>
          <p:cNvPr id="6" name="TextBox 5"/>
          <p:cNvSpPr txBox="1"/>
          <p:nvPr/>
        </p:nvSpPr>
        <p:spPr>
          <a:xfrm>
            <a:off x="0" y="4925317"/>
            <a:ext cx="9144000" cy="954107"/>
          </a:xfrm>
          <a:prstGeom prst="rect">
            <a:avLst/>
          </a:prstGeom>
          <a:noFill/>
        </p:spPr>
        <p:txBody>
          <a:bodyPr wrap="square" rtlCol="0">
            <a:spAutoFit/>
          </a:bodyPr>
          <a:lstStyle/>
          <a:p>
            <a:pPr algn="ctr" eaLnBrk="0" fontAlgn="base" hangingPunct="0">
              <a:spcBef>
                <a:spcPct val="0"/>
              </a:spcBef>
              <a:spcAft>
                <a:spcPct val="0"/>
              </a:spcAft>
            </a:pPr>
            <a:r>
              <a:rPr lang="en-US" sz="2800" dirty="0">
                <a:solidFill>
                  <a:srgbClr val="FFFF00"/>
                </a:solidFill>
                <a:latin typeface="Calibri" panose="020F0502020204030204" pitchFamily="34" charset="0"/>
                <a:cs typeface="Calibri" panose="020F0502020204030204" pitchFamily="34" charset="0"/>
              </a:rPr>
              <a:t>In addition to physical signs of use, users may experience severe paranoia, delusions, and  hallucinations.</a:t>
            </a:r>
          </a:p>
        </p:txBody>
      </p:sp>
      <p:sp>
        <p:nvSpPr>
          <p:cNvPr id="4" name="Slide Number Placeholder 3"/>
          <p:cNvSpPr>
            <a:spLocks noGrp="1"/>
          </p:cNvSpPr>
          <p:nvPr>
            <p:ph type="sldNum" sz="quarter" idx="4294967295"/>
          </p:nvPr>
        </p:nvSpPr>
        <p:spPr>
          <a:xfrm>
            <a:off x="6776484" y="6283767"/>
            <a:ext cx="2133600" cy="365125"/>
          </a:xfrm>
        </p:spPr>
        <p:txBody>
          <a:bodyPr/>
          <a:lstStyle/>
          <a:p>
            <a:fld id="{30837B1F-12DC-49C9-8FDE-EB386A0200E4}" type="slidenum">
              <a:rPr lang="en-US" smtClean="0"/>
              <a:pPr/>
              <a:t>139</a:t>
            </a:fld>
            <a:endParaRPr lang="en-US" dirty="0"/>
          </a:p>
        </p:txBody>
      </p:sp>
    </p:spTree>
    <p:extLst>
      <p:ext uri="{BB962C8B-B14F-4D97-AF65-F5344CB8AC3E}">
        <p14:creationId xmlns:p14="http://schemas.microsoft.com/office/powerpoint/2010/main" val="200128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fade">
                                      <p:cBhvr>
                                        <p:cTn id="52" dur="5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Effect transition="in" filter="fade">
                                      <p:cBhvr>
                                        <p:cTn id="57" dur="500"/>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a:solidFill>
                  <a:srgbClr val="FFFF00"/>
                </a:solidFill>
              </a:rPr>
              <a:t>The 12 Core Functions</a:t>
            </a:r>
          </a:p>
        </p:txBody>
      </p:sp>
      <p:sp>
        <p:nvSpPr>
          <p:cNvPr id="5" name="Content Placeholder 4">
            <a:extLst>
              <a:ext uri="{FF2B5EF4-FFF2-40B4-BE49-F238E27FC236}">
                <a16:creationId xmlns:a16="http://schemas.microsoft.com/office/drawing/2014/main" id="{2961F778-E909-1440-B71C-58267E8A36E3}"/>
              </a:ext>
            </a:extLst>
          </p:cNvPr>
          <p:cNvSpPr>
            <a:spLocks noGrp="1"/>
          </p:cNvSpPr>
          <p:nvPr>
            <p:ph sz="half" idx="1"/>
          </p:nvPr>
        </p:nvSpPr>
        <p:spPr>
          <a:xfrm>
            <a:off x="228600" y="914396"/>
            <a:ext cx="8077200" cy="5715004"/>
          </a:xfrm>
        </p:spPr>
        <p:txBody>
          <a:bodyPr/>
          <a:lstStyle/>
          <a:p>
            <a:r>
              <a:rPr lang="en-US" dirty="0" smtClean="0"/>
              <a:t>Screening, Intake, Orientation, Assessment, Treatment Planning, Counseling, Case Management, Crisis Intervention, Client Education, Referral, Report </a:t>
            </a:r>
            <a:r>
              <a:rPr lang="en-US" dirty="0"/>
              <a:t>and record </a:t>
            </a:r>
            <a:r>
              <a:rPr lang="en-US" dirty="0" smtClean="0"/>
              <a:t>keeping, and Consultation</a:t>
            </a:r>
          </a:p>
          <a:p>
            <a:r>
              <a:rPr lang="en-US" dirty="0" smtClean="0"/>
              <a:t>Standards </a:t>
            </a:r>
            <a:r>
              <a:rPr lang="en-US" dirty="0"/>
              <a:t>for certification to ensure competence of entry-level alcohol and drug counselors</a:t>
            </a:r>
          </a:p>
          <a:p>
            <a:r>
              <a:rPr lang="en-US" dirty="0"/>
              <a:t>Critical for protecting the individual clients, their families and other supporters, and the larger community </a:t>
            </a:r>
          </a:p>
          <a:p>
            <a:r>
              <a:rPr lang="en-US" dirty="0"/>
              <a:t>46 Global Criteria</a:t>
            </a:r>
          </a:p>
        </p:txBody>
      </p:sp>
      <p:sp>
        <p:nvSpPr>
          <p:cNvPr id="8" name="TextBox 7">
            <a:extLst>
              <a:ext uri="{FF2B5EF4-FFF2-40B4-BE49-F238E27FC236}">
                <a16:creationId xmlns:a16="http://schemas.microsoft.com/office/drawing/2014/main" id="{16947246-E956-0C4C-9599-B03A4D232AB4}"/>
              </a:ext>
            </a:extLst>
          </p:cNvPr>
          <p:cNvSpPr txBox="1"/>
          <p:nvPr/>
        </p:nvSpPr>
        <p:spPr>
          <a:xfrm>
            <a:off x="228600" y="5880548"/>
            <a:ext cx="7924800" cy="646331"/>
          </a:xfrm>
          <a:prstGeom prst="rect">
            <a:avLst/>
          </a:prstGeom>
          <a:noFill/>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Reference</a:t>
            </a:r>
          </a:p>
          <a:p>
            <a:r>
              <a:rPr lang="en-US" sz="1200" dirty="0">
                <a:solidFill>
                  <a:schemeClr val="bg1"/>
                </a:solidFill>
                <a:latin typeface="Calibri" panose="020F0502020204030204" pitchFamily="34" charset="0"/>
                <a:cs typeface="Calibri" panose="020F0502020204030204" pitchFamily="34" charset="0"/>
              </a:rPr>
              <a:t>Herdman, </a:t>
            </a:r>
            <a:r>
              <a:rPr lang="en-US" sz="1200" dirty="0" smtClean="0">
                <a:solidFill>
                  <a:schemeClr val="bg1"/>
                </a:solidFill>
                <a:latin typeface="Calibri" panose="020F0502020204030204" pitchFamily="34" charset="0"/>
                <a:cs typeface="Calibri" panose="020F0502020204030204" pitchFamily="34" charset="0"/>
              </a:rPr>
              <a:t>J.W</a:t>
            </a:r>
            <a:r>
              <a:rPr lang="en-US" sz="1200" dirty="0">
                <a:solidFill>
                  <a:schemeClr val="bg1"/>
                </a:solidFill>
                <a:latin typeface="Calibri" panose="020F0502020204030204" pitchFamily="34" charset="0"/>
                <a:cs typeface="Calibri" panose="020F0502020204030204" pitchFamily="34" charset="0"/>
              </a:rPr>
              <a:t>. (2018). </a:t>
            </a:r>
            <a:r>
              <a:rPr lang="en-US" sz="1200" i="1" dirty="0">
                <a:solidFill>
                  <a:schemeClr val="bg1"/>
                </a:solidFill>
                <a:latin typeface="Calibri" panose="020F0502020204030204" pitchFamily="34" charset="0"/>
                <a:cs typeface="Calibri" panose="020F0502020204030204" pitchFamily="34" charset="0"/>
              </a:rPr>
              <a:t>Global criteria: The 12 core functions of the substance abuse counselor </a:t>
            </a:r>
            <a:r>
              <a:rPr lang="en-US" sz="1200" dirty="0">
                <a:solidFill>
                  <a:schemeClr val="bg1"/>
                </a:solidFill>
                <a:latin typeface="Calibri" panose="020F0502020204030204" pitchFamily="34" charset="0"/>
                <a:cs typeface="Calibri" panose="020F0502020204030204" pitchFamily="34" charset="0"/>
              </a:rPr>
              <a:t>(7</a:t>
            </a:r>
            <a:r>
              <a:rPr lang="en-US" sz="1200" baseline="30000" dirty="0">
                <a:solidFill>
                  <a:schemeClr val="bg1"/>
                </a:solidFill>
                <a:latin typeface="Calibri" panose="020F0502020204030204" pitchFamily="34" charset="0"/>
                <a:cs typeface="Calibri" panose="020F0502020204030204" pitchFamily="34" charset="0"/>
              </a:rPr>
              <a:t>th</a:t>
            </a:r>
            <a:r>
              <a:rPr lang="en-US" sz="1200" dirty="0">
                <a:solidFill>
                  <a:schemeClr val="bg1"/>
                </a:solidFill>
                <a:latin typeface="Calibri" panose="020F0502020204030204" pitchFamily="34" charset="0"/>
                <a:cs typeface="Calibri" panose="020F0502020204030204" pitchFamily="34" charset="0"/>
              </a:rPr>
              <a:t> ed.). Lincoln, NE:  Parallels: Pathways to Change. </a:t>
            </a:r>
          </a:p>
        </p:txBody>
      </p:sp>
      <p:sp>
        <p:nvSpPr>
          <p:cNvPr id="7" name="Slide Number Placeholder 3">
            <a:extLst>
              <a:ext uri="{FF2B5EF4-FFF2-40B4-BE49-F238E27FC236}">
                <a16:creationId xmlns:a16="http://schemas.microsoft.com/office/drawing/2014/main" id="{34354162-04CC-2244-AFEE-5E1A1AEB969D}"/>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14</a:t>
            </a:fld>
            <a:endParaRPr lang="en-US" dirty="0"/>
          </a:p>
        </p:txBody>
      </p:sp>
    </p:spTree>
    <p:extLst>
      <p:ext uri="{BB962C8B-B14F-4D97-AF65-F5344CB8AC3E}">
        <p14:creationId xmlns:p14="http://schemas.microsoft.com/office/powerpoint/2010/main" val="321558486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42950"/>
            <a:ext cx="8686800" cy="761996"/>
          </a:xfrm>
        </p:spPr>
        <p:txBody>
          <a:bodyPr>
            <a:noAutofit/>
          </a:bodyPr>
          <a:lstStyle/>
          <a:p>
            <a:r>
              <a:rPr lang="en-US" b="1" dirty="0">
                <a:solidFill>
                  <a:srgbClr val="FFFF00"/>
                </a:solidFill>
                <a:effectLst>
                  <a:outerShdw blurRad="38100" dist="38100" dir="2700000" algn="tl">
                    <a:srgbClr val="000000">
                      <a:alpha val="43137"/>
                    </a:srgbClr>
                  </a:outerShdw>
                </a:effectLst>
              </a:rPr>
              <a:t>Cannabis vs. Cannabinoids: </a:t>
            </a:r>
            <a:r>
              <a:rPr lang="en-US" b="1" dirty="0" smtClean="0">
                <a:solidFill>
                  <a:srgbClr val="FFFF00"/>
                </a:solidFill>
                <a:effectLst>
                  <a:outerShdw blurRad="38100" dist="38100" dir="2700000" algn="tl">
                    <a:srgbClr val="000000">
                      <a:alpha val="43137"/>
                    </a:srgbClr>
                  </a:outerShdw>
                </a:effectLst>
              </a:rPr>
              <a:t/>
            </a:r>
            <a:br>
              <a:rPr lang="en-US" b="1" dirty="0" smtClean="0">
                <a:solidFill>
                  <a:srgbClr val="FFFF00"/>
                </a:solidFill>
                <a:effectLst>
                  <a:outerShdw blurRad="38100" dist="38100" dir="2700000" algn="tl">
                    <a:srgbClr val="000000">
                      <a:alpha val="43137"/>
                    </a:srgbClr>
                  </a:outerShdw>
                </a:effectLst>
              </a:rPr>
            </a:br>
            <a:r>
              <a:rPr lang="en-US" b="1" dirty="0" smtClean="0">
                <a:solidFill>
                  <a:srgbClr val="FFFF00"/>
                </a:solidFill>
                <a:effectLst>
                  <a:outerShdw blurRad="38100" dist="38100" dir="2700000" algn="tl">
                    <a:srgbClr val="000000">
                      <a:alpha val="43137"/>
                    </a:srgbClr>
                  </a:outerShdw>
                </a:effectLst>
              </a:rPr>
              <a:t>Effects </a:t>
            </a:r>
            <a:r>
              <a:rPr lang="en-US" b="1" dirty="0">
                <a:solidFill>
                  <a:srgbClr val="FFFF00"/>
                </a:solidFill>
                <a:effectLst>
                  <a:outerShdw blurRad="38100" dist="38100" dir="2700000" algn="tl">
                    <a:srgbClr val="000000">
                      <a:alpha val="43137"/>
                    </a:srgbClr>
                  </a:outerShdw>
                </a:effectLst>
              </a:rPr>
              <a:t>Seen in Clinical Cases</a:t>
            </a:r>
          </a:p>
        </p:txBody>
      </p:sp>
      <p:sp>
        <p:nvSpPr>
          <p:cNvPr id="5" name="Content Placeholder 4"/>
          <p:cNvSpPr>
            <a:spLocks noGrp="1"/>
          </p:cNvSpPr>
          <p:nvPr>
            <p:ph sz="half" idx="1"/>
          </p:nvPr>
        </p:nvSpPr>
        <p:spPr>
          <a:xfrm>
            <a:off x="228600" y="1371600"/>
            <a:ext cx="4267200" cy="5257800"/>
          </a:xfrm>
        </p:spPr>
        <p:txBody>
          <a:bodyPr>
            <a:normAutofit/>
          </a:bodyPr>
          <a:lstStyle/>
          <a:p>
            <a:pPr>
              <a:buClr>
                <a:schemeClr val="bg2"/>
              </a:buClr>
            </a:pPr>
            <a:r>
              <a:rPr lang="en-US" b="1" u="sng" dirty="0">
                <a:solidFill>
                  <a:srgbClr val="FFFF00"/>
                </a:solidFill>
                <a:cs typeface="Arial" pitchFamily="34" charset="0"/>
              </a:rPr>
              <a:t>Most symptoms are similar to</a:t>
            </a:r>
            <a:r>
              <a:rPr lang="en-US" b="1" dirty="0">
                <a:solidFill>
                  <a:srgbClr val="FFFF00"/>
                </a:solidFill>
                <a:cs typeface="Arial" pitchFamily="34" charset="0"/>
              </a:rPr>
              <a:t> </a:t>
            </a:r>
            <a:r>
              <a:rPr lang="en-US" dirty="0">
                <a:solidFill>
                  <a:srgbClr val="FFFF00"/>
                </a:solidFill>
                <a:cs typeface="Arial" pitchFamily="34" charset="0"/>
              </a:rPr>
              <a:t>cannabis intoxication:</a:t>
            </a:r>
          </a:p>
          <a:p>
            <a:pPr lvl="1">
              <a:buClr>
                <a:schemeClr val="accent4">
                  <a:lumMod val="50000"/>
                </a:schemeClr>
              </a:buClr>
              <a:buNone/>
            </a:pPr>
            <a:r>
              <a:rPr lang="en-US" dirty="0">
                <a:cs typeface="Arial" pitchFamily="34" charset="0"/>
              </a:rPr>
              <a:t>-  Tachycardia </a:t>
            </a:r>
            <a:r>
              <a:rPr lang="en-US" sz="2000" dirty="0">
                <a:cs typeface="Arial" pitchFamily="34" charset="0"/>
              </a:rPr>
              <a:t>(high HR)</a:t>
            </a:r>
            <a:endParaRPr lang="en-US" dirty="0">
              <a:cs typeface="Arial" pitchFamily="34" charset="0"/>
            </a:endParaRPr>
          </a:p>
          <a:p>
            <a:pPr lvl="1">
              <a:buClr>
                <a:schemeClr val="accent4">
                  <a:lumMod val="50000"/>
                </a:schemeClr>
              </a:buClr>
              <a:buNone/>
            </a:pPr>
            <a:r>
              <a:rPr lang="en-US" dirty="0">
                <a:cs typeface="Arial" pitchFamily="34" charset="0"/>
              </a:rPr>
              <a:t>-  Reddened eyes</a:t>
            </a:r>
          </a:p>
          <a:p>
            <a:pPr lvl="1">
              <a:buClr>
                <a:schemeClr val="accent4">
                  <a:lumMod val="50000"/>
                </a:schemeClr>
              </a:buClr>
              <a:buNone/>
            </a:pPr>
            <a:r>
              <a:rPr lang="en-US" dirty="0">
                <a:cs typeface="Arial" pitchFamily="34" charset="0"/>
              </a:rPr>
              <a:t>-  Anxiousness</a:t>
            </a:r>
          </a:p>
          <a:p>
            <a:pPr lvl="1">
              <a:buClr>
                <a:schemeClr val="accent4">
                  <a:lumMod val="50000"/>
                </a:schemeClr>
              </a:buClr>
              <a:buNone/>
            </a:pPr>
            <a:r>
              <a:rPr lang="en-US" dirty="0">
                <a:cs typeface="Arial" pitchFamily="34" charset="0"/>
              </a:rPr>
              <a:t>-  Mild sedation</a:t>
            </a:r>
          </a:p>
          <a:p>
            <a:pPr lvl="1">
              <a:buClr>
                <a:schemeClr val="accent4">
                  <a:lumMod val="50000"/>
                </a:schemeClr>
              </a:buClr>
              <a:buNone/>
            </a:pPr>
            <a:r>
              <a:rPr lang="en-US" dirty="0">
                <a:cs typeface="Arial" pitchFamily="34" charset="0"/>
              </a:rPr>
              <a:t>-  Hallucinations</a:t>
            </a:r>
          </a:p>
          <a:p>
            <a:pPr lvl="1">
              <a:buClr>
                <a:schemeClr val="accent4">
                  <a:lumMod val="50000"/>
                </a:schemeClr>
              </a:buClr>
              <a:buNone/>
            </a:pPr>
            <a:r>
              <a:rPr lang="en-US" dirty="0">
                <a:cs typeface="Arial" pitchFamily="34" charset="0"/>
              </a:rPr>
              <a:t>-  Acute psychosis</a:t>
            </a:r>
          </a:p>
          <a:p>
            <a:pPr lvl="1">
              <a:buClr>
                <a:schemeClr val="accent4">
                  <a:lumMod val="50000"/>
                </a:schemeClr>
              </a:buClr>
              <a:buNone/>
            </a:pPr>
            <a:r>
              <a:rPr lang="en-US" dirty="0">
                <a:cs typeface="Arial" pitchFamily="34" charset="0"/>
              </a:rPr>
              <a:t>-  Memory deficits</a:t>
            </a:r>
          </a:p>
          <a:p>
            <a:endParaRPr lang="en-US" dirty="0"/>
          </a:p>
        </p:txBody>
      </p:sp>
      <p:sp>
        <p:nvSpPr>
          <p:cNvPr id="6" name="Content Placeholder 5"/>
          <p:cNvSpPr>
            <a:spLocks noGrp="1"/>
          </p:cNvSpPr>
          <p:nvPr>
            <p:ph sz="half" idx="2"/>
          </p:nvPr>
        </p:nvSpPr>
        <p:spPr>
          <a:xfrm>
            <a:off x="4648200" y="1371600"/>
            <a:ext cx="4267200" cy="5257800"/>
          </a:xfrm>
        </p:spPr>
        <p:txBody>
          <a:bodyPr>
            <a:normAutofit/>
          </a:bodyPr>
          <a:lstStyle/>
          <a:p>
            <a:pPr>
              <a:buClr>
                <a:schemeClr val="bg2"/>
              </a:buClr>
            </a:pPr>
            <a:r>
              <a:rPr lang="en-US" dirty="0">
                <a:solidFill>
                  <a:srgbClr val="FFFF00"/>
                </a:solidFill>
                <a:cs typeface="Arial" pitchFamily="34" charset="0"/>
              </a:rPr>
              <a:t>Symptoms</a:t>
            </a:r>
            <a:r>
              <a:rPr lang="en-US" b="1" dirty="0">
                <a:solidFill>
                  <a:srgbClr val="FFFF00"/>
                </a:solidFill>
                <a:cs typeface="Arial" pitchFamily="34" charset="0"/>
              </a:rPr>
              <a:t> </a:t>
            </a:r>
            <a:r>
              <a:rPr lang="en-US" b="1" u="sng" dirty="0">
                <a:solidFill>
                  <a:srgbClr val="FFFF00"/>
                </a:solidFill>
                <a:cs typeface="Arial" pitchFamily="34" charset="0"/>
              </a:rPr>
              <a:t>not typically seen</a:t>
            </a:r>
            <a:r>
              <a:rPr lang="en-US" b="1" dirty="0">
                <a:solidFill>
                  <a:srgbClr val="FFFF00"/>
                </a:solidFill>
                <a:cs typeface="Arial" pitchFamily="34" charset="0"/>
              </a:rPr>
              <a:t> </a:t>
            </a:r>
            <a:r>
              <a:rPr lang="en-US" dirty="0">
                <a:solidFill>
                  <a:srgbClr val="FFFF00"/>
                </a:solidFill>
                <a:cs typeface="Arial" pitchFamily="34" charset="0"/>
              </a:rPr>
              <a:t>after cannabis intoxication:</a:t>
            </a:r>
          </a:p>
          <a:p>
            <a:pPr lvl="1">
              <a:buClr>
                <a:schemeClr val="accent4">
                  <a:lumMod val="50000"/>
                </a:schemeClr>
              </a:buClr>
              <a:buNone/>
            </a:pPr>
            <a:r>
              <a:rPr lang="en-US" dirty="0">
                <a:cs typeface="Arial" pitchFamily="34" charset="0"/>
              </a:rPr>
              <a:t>-  Seizures</a:t>
            </a:r>
          </a:p>
          <a:p>
            <a:pPr lvl="1">
              <a:buClr>
                <a:schemeClr val="accent4">
                  <a:lumMod val="50000"/>
                </a:schemeClr>
              </a:buClr>
              <a:buNone/>
            </a:pPr>
            <a:r>
              <a:rPr lang="en-US" dirty="0">
                <a:cs typeface="Arial" pitchFamily="34" charset="0"/>
              </a:rPr>
              <a:t>-  Hypokalemia </a:t>
            </a:r>
            <a:r>
              <a:rPr lang="en-US" sz="2000" dirty="0">
                <a:cs typeface="Arial" pitchFamily="34" charset="0"/>
              </a:rPr>
              <a:t>(lower potassium in blood)</a:t>
            </a:r>
            <a:endParaRPr lang="en-US" dirty="0">
              <a:cs typeface="Arial" pitchFamily="34" charset="0"/>
            </a:endParaRPr>
          </a:p>
          <a:p>
            <a:pPr lvl="1">
              <a:buClr>
                <a:schemeClr val="accent4">
                  <a:lumMod val="50000"/>
                </a:schemeClr>
              </a:buClr>
              <a:buNone/>
            </a:pPr>
            <a:r>
              <a:rPr lang="en-US" dirty="0">
                <a:cs typeface="Arial" pitchFamily="34" charset="0"/>
              </a:rPr>
              <a:t>-  Hypertension</a:t>
            </a:r>
          </a:p>
          <a:p>
            <a:pPr lvl="1">
              <a:buClr>
                <a:schemeClr val="accent4">
                  <a:lumMod val="50000"/>
                </a:schemeClr>
              </a:buClr>
              <a:buNone/>
            </a:pPr>
            <a:r>
              <a:rPr lang="en-US" dirty="0">
                <a:cs typeface="Arial" pitchFamily="34" charset="0"/>
              </a:rPr>
              <a:t>-  Nausea/vomiting</a:t>
            </a:r>
          </a:p>
          <a:p>
            <a:pPr lvl="1">
              <a:buClr>
                <a:schemeClr val="accent4">
                  <a:lumMod val="50000"/>
                </a:schemeClr>
              </a:buClr>
              <a:buNone/>
            </a:pPr>
            <a:r>
              <a:rPr lang="en-US" dirty="0">
                <a:cs typeface="Arial" pitchFamily="34" charset="0"/>
              </a:rPr>
              <a:t>-  Agitation</a:t>
            </a:r>
          </a:p>
          <a:p>
            <a:pPr lvl="1">
              <a:buClr>
                <a:schemeClr val="accent4">
                  <a:lumMod val="50000"/>
                </a:schemeClr>
              </a:buClr>
              <a:buNone/>
            </a:pPr>
            <a:r>
              <a:rPr lang="en-US" dirty="0">
                <a:cs typeface="Arial" pitchFamily="34" charset="0"/>
              </a:rPr>
              <a:t>-  Violent behavior</a:t>
            </a:r>
          </a:p>
          <a:p>
            <a:pPr lvl="1">
              <a:buClr>
                <a:schemeClr val="accent4">
                  <a:lumMod val="50000"/>
                </a:schemeClr>
              </a:buClr>
              <a:buNone/>
            </a:pPr>
            <a:r>
              <a:rPr lang="en-US" dirty="0">
                <a:cs typeface="Arial" pitchFamily="34" charset="0"/>
              </a:rPr>
              <a:t>-  Coma</a:t>
            </a:r>
          </a:p>
        </p:txBody>
      </p:sp>
      <p:sp>
        <p:nvSpPr>
          <p:cNvPr id="7" name="Text Box 4"/>
          <p:cNvSpPr txBox="1">
            <a:spLocks noChangeArrowheads="1"/>
          </p:cNvSpPr>
          <p:nvPr/>
        </p:nvSpPr>
        <p:spPr bwMode="auto">
          <a:xfrm>
            <a:off x="249836" y="5964330"/>
            <a:ext cx="90678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20000"/>
              </a:spcBef>
              <a:spcAft>
                <a:spcPct val="0"/>
              </a:spcAft>
              <a:buFont typeface="Symbol" pitchFamily="18" charset="2"/>
              <a:buNone/>
            </a:pPr>
            <a:r>
              <a:rPr lang="en-US" sz="1200" dirty="0" smtClean="0">
                <a:solidFill>
                  <a:srgbClr val="EEECE1"/>
                </a:solidFill>
                <a:latin typeface="Calibri" panose="020F0502020204030204" pitchFamily="34" charset="0"/>
                <a:ea typeface="ＭＳ Ｐゴシック" pitchFamily="-112" charset="-128"/>
                <a:cs typeface="Calibri" panose="020F0502020204030204" pitchFamily="34" charset="0"/>
              </a:rPr>
              <a:t>Reference</a:t>
            </a:r>
          </a:p>
          <a:p>
            <a:pPr eaLnBrk="0" fontAlgn="base" hangingPunct="0">
              <a:spcBef>
                <a:spcPct val="20000"/>
              </a:spcBef>
              <a:spcAft>
                <a:spcPct val="0"/>
              </a:spcAft>
              <a:buFont typeface="Symbol" pitchFamily="18" charset="2"/>
              <a:buNone/>
            </a:pPr>
            <a:r>
              <a:rPr lang="en-US" sz="1200" dirty="0" err="1" smtClean="0">
                <a:solidFill>
                  <a:srgbClr val="EEECE1"/>
                </a:solidFill>
                <a:latin typeface="Calibri" panose="020F0502020204030204" pitchFamily="34" charset="0"/>
                <a:ea typeface="ＭＳ Ｐゴシック" pitchFamily="-112" charset="-128"/>
                <a:cs typeface="Calibri" panose="020F0502020204030204" pitchFamily="34" charset="0"/>
              </a:rPr>
              <a:t>Hermanns</a:t>
            </a:r>
            <a:r>
              <a:rPr lang="en-US" sz="1200" dirty="0" smtClean="0">
                <a:solidFill>
                  <a:srgbClr val="EEECE1"/>
                </a:solidFill>
                <a:latin typeface="Calibri" panose="020F0502020204030204" pitchFamily="34" charset="0"/>
                <a:ea typeface="ＭＳ Ｐゴシック" pitchFamily="-112" charset="-128"/>
                <a:cs typeface="Calibri" panose="020F0502020204030204" pitchFamily="34" charset="0"/>
              </a:rPr>
              <a:t>-Clausen </a:t>
            </a:r>
            <a:r>
              <a:rPr lang="en-US" sz="1200" dirty="0">
                <a:solidFill>
                  <a:srgbClr val="EEECE1"/>
                </a:solidFill>
                <a:latin typeface="Calibri" panose="020F0502020204030204" pitchFamily="34" charset="0"/>
                <a:ea typeface="ＭＳ Ｐゴシック" pitchFamily="-112" charset="-128"/>
                <a:cs typeface="Calibri" panose="020F0502020204030204" pitchFamily="34" charset="0"/>
              </a:rPr>
              <a:t>et al. (In Press),  </a:t>
            </a:r>
            <a:r>
              <a:rPr lang="en-US" sz="1200" i="1" dirty="0">
                <a:solidFill>
                  <a:srgbClr val="EEECE1"/>
                </a:solidFill>
                <a:latin typeface="Calibri" panose="020F0502020204030204" pitchFamily="34" charset="0"/>
                <a:ea typeface="ＭＳ Ｐゴシック" pitchFamily="-112" charset="-128"/>
                <a:cs typeface="Calibri" panose="020F0502020204030204" pitchFamily="34" charset="0"/>
              </a:rPr>
              <a:t>Addiction; </a:t>
            </a:r>
            <a:r>
              <a:rPr lang="en-US" sz="1200" dirty="0">
                <a:solidFill>
                  <a:srgbClr val="EEECE1"/>
                </a:solidFill>
                <a:latin typeface="Calibri" panose="020F0502020204030204" pitchFamily="34" charset="0"/>
                <a:ea typeface="ＭＳ Ｐゴシック" pitchFamily="-112" charset="-128"/>
                <a:cs typeface="Calibri" panose="020F0502020204030204" pitchFamily="34" charset="0"/>
              </a:rPr>
              <a:t>Rosenbaum et al. (2012). </a:t>
            </a:r>
            <a:r>
              <a:rPr lang="en-US" sz="1200" i="1" dirty="0">
                <a:solidFill>
                  <a:srgbClr val="EEECE1"/>
                </a:solidFill>
                <a:latin typeface="Calibri" panose="020F0502020204030204" pitchFamily="34" charset="0"/>
                <a:ea typeface="ＭＳ Ｐゴシック" pitchFamily="-112" charset="-128"/>
                <a:cs typeface="Calibri" panose="020F0502020204030204" pitchFamily="34" charset="0"/>
              </a:rPr>
              <a:t>Journal of Medical Toxicology</a:t>
            </a:r>
            <a:r>
              <a:rPr lang="en-US" sz="1200" dirty="0">
                <a:solidFill>
                  <a:srgbClr val="EEECE1"/>
                </a:solidFill>
                <a:latin typeface="Calibri" panose="020F0502020204030204" pitchFamily="34" charset="0"/>
                <a:ea typeface="ＭＳ Ｐゴシック" pitchFamily="-112" charset="-128"/>
                <a:cs typeface="Calibri" panose="020F0502020204030204" pitchFamily="34" charset="0"/>
              </a:rPr>
              <a:t>; Forrester et al. (2011). </a:t>
            </a:r>
            <a:r>
              <a:rPr lang="en-US" sz="1200" i="1" dirty="0">
                <a:solidFill>
                  <a:srgbClr val="EEECE1"/>
                </a:solidFill>
                <a:latin typeface="Calibri" panose="020F0502020204030204" pitchFamily="34" charset="0"/>
                <a:ea typeface="ＭＳ Ｐゴシック" pitchFamily="-112" charset="-128"/>
                <a:cs typeface="Calibri" panose="020F0502020204030204" pitchFamily="34" charset="0"/>
              </a:rPr>
              <a:t>Journal of Addictive Disease</a:t>
            </a:r>
            <a:r>
              <a:rPr lang="en-US" sz="1200" dirty="0">
                <a:solidFill>
                  <a:srgbClr val="EEECE1"/>
                </a:solidFill>
                <a:latin typeface="Calibri" panose="020F0502020204030204" pitchFamily="34" charset="0"/>
                <a:ea typeface="ＭＳ Ｐゴシック" pitchFamily="-112" charset="-128"/>
                <a:cs typeface="Calibri" panose="020F0502020204030204" pitchFamily="34" charset="0"/>
              </a:rPr>
              <a:t>; Schneir et al. (2011). </a:t>
            </a:r>
            <a:r>
              <a:rPr lang="en-US" sz="1200" i="1" dirty="0">
                <a:solidFill>
                  <a:srgbClr val="EEECE1"/>
                </a:solidFill>
                <a:latin typeface="Calibri" panose="020F0502020204030204" pitchFamily="34" charset="0"/>
                <a:ea typeface="ＭＳ Ｐゴシック" pitchFamily="-112" charset="-128"/>
                <a:cs typeface="Calibri" panose="020F0502020204030204" pitchFamily="34" charset="0"/>
              </a:rPr>
              <a:t>Journal of Emergency Medicine</a:t>
            </a:r>
            <a:r>
              <a:rPr lang="en-US" sz="1200" dirty="0">
                <a:solidFill>
                  <a:srgbClr val="EEECE1"/>
                </a:solidFill>
                <a:latin typeface="Calibri" panose="020F0502020204030204" pitchFamily="34" charset="0"/>
                <a:ea typeface="ＭＳ Ｐゴシック" pitchFamily="-112" charset="-128"/>
                <a:cs typeface="Calibri" panose="020F0502020204030204" pitchFamily="34" charset="0"/>
              </a:rPr>
              <a:t>.</a:t>
            </a:r>
            <a:endParaRPr lang="de-DE" sz="1200" dirty="0">
              <a:solidFill>
                <a:srgbClr val="EEECE1"/>
              </a:solidFill>
              <a:latin typeface="Calibri" panose="020F0502020204030204" pitchFamily="34" charset="0"/>
              <a:ea typeface="ＭＳ Ｐゴシック" pitchFamily="-112" charset="-128"/>
              <a:cs typeface="Calibri" panose="020F0502020204030204" pitchFamily="34" charset="0"/>
            </a:endParaRPr>
          </a:p>
        </p:txBody>
      </p:sp>
      <p:sp>
        <p:nvSpPr>
          <p:cNvPr id="2" name="Slide Number Placeholder 1"/>
          <p:cNvSpPr>
            <a:spLocks noGrp="1"/>
          </p:cNvSpPr>
          <p:nvPr>
            <p:ph type="sldNum" sz="quarter" idx="4294967295"/>
          </p:nvPr>
        </p:nvSpPr>
        <p:spPr>
          <a:xfrm>
            <a:off x="6803036" y="6305962"/>
            <a:ext cx="2133600" cy="365125"/>
          </a:xfrm>
        </p:spPr>
        <p:txBody>
          <a:bodyPr/>
          <a:lstStyle/>
          <a:p>
            <a:fld id="{30837B1F-12DC-49C9-8FDE-EB386A0200E4}" type="slidenum">
              <a:rPr lang="en-US" sz="1400" smtClean="0"/>
              <a:pPr/>
              <a:t>140</a:t>
            </a:fld>
            <a:endParaRPr lang="en-US" sz="1400" dirty="0"/>
          </a:p>
        </p:txBody>
      </p:sp>
    </p:spTree>
    <p:extLst>
      <p:ext uri="{BB962C8B-B14F-4D97-AF65-F5344CB8AC3E}">
        <p14:creationId xmlns:p14="http://schemas.microsoft.com/office/powerpoint/2010/main" val="28503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rgbClr val="969696"/>
                                      </p:to>
                                    </p:animClr>
                                  </p:sub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rgbClr val="969696"/>
                                      </p:to>
                                    </p:animClr>
                                  </p:sub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rgbClr val="969696"/>
                                      </p:to>
                                    </p:animClr>
                                  </p:sub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rgbClr val="969696"/>
                                      </p:to>
                                    </p:animClr>
                                  </p:sub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subTnLst>
                                    <p:animClr clrSpc="rgb" dir="cw">
                                      <p:cBhvr override="childStyle">
                                        <p:cTn dur="1" fill="hold" display="0" masterRel="nextClick" afterEffect="1"/>
                                        <p:tgtEl>
                                          <p:spTgt spid="5">
                                            <p:txEl>
                                              <p:pRg st="4" end="4"/>
                                            </p:txEl>
                                          </p:spTgt>
                                        </p:tgtEl>
                                        <p:attrNameLst>
                                          <p:attrName>ppt_c</p:attrName>
                                        </p:attrNameLst>
                                      </p:cBhvr>
                                      <p:to>
                                        <a:srgbClr val="969696"/>
                                      </p:to>
                                    </p:animClr>
                                  </p:sub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subTnLst>
                                    <p:animClr clrSpc="rgb" dir="cw">
                                      <p:cBhvr override="childStyle">
                                        <p:cTn dur="1" fill="hold" display="0" masterRel="nextClick" afterEffect="1"/>
                                        <p:tgtEl>
                                          <p:spTgt spid="5">
                                            <p:txEl>
                                              <p:pRg st="5" end="5"/>
                                            </p:txEl>
                                          </p:spTgt>
                                        </p:tgtEl>
                                        <p:attrNameLst>
                                          <p:attrName>ppt_c</p:attrName>
                                        </p:attrNameLst>
                                      </p:cBhvr>
                                      <p:to>
                                        <a:srgbClr val="969696"/>
                                      </p:to>
                                    </p:animClr>
                                  </p:sub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subTnLst>
                                    <p:animClr clrSpc="rgb" dir="cw">
                                      <p:cBhvr override="childStyle">
                                        <p:cTn dur="1" fill="hold" display="0" masterRel="nextClick" afterEffect="1"/>
                                        <p:tgtEl>
                                          <p:spTgt spid="5">
                                            <p:txEl>
                                              <p:pRg st="6" end="6"/>
                                            </p:txEl>
                                          </p:spTgt>
                                        </p:tgtEl>
                                        <p:attrNameLst>
                                          <p:attrName>ppt_c</p:attrName>
                                        </p:attrNameLst>
                                      </p:cBhvr>
                                      <p:to>
                                        <a:srgbClr val="969696"/>
                                      </p:to>
                                    </p:animClr>
                                  </p:sub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subTnLst>
                                    <p:animClr clrSpc="rgb" dir="cw">
                                      <p:cBhvr override="childStyle">
                                        <p:cTn dur="1" fill="hold" display="0" masterRel="nextClick" afterEffect="1"/>
                                        <p:tgtEl>
                                          <p:spTgt spid="5">
                                            <p:txEl>
                                              <p:pRg st="7" end="7"/>
                                            </p:txEl>
                                          </p:spTgt>
                                        </p:tgtEl>
                                        <p:attrNameLst>
                                          <p:attrName>ppt_c</p:attrName>
                                        </p:attrNameLst>
                                      </p:cBhvr>
                                      <p:to>
                                        <a:srgbClr val="969696"/>
                                      </p:to>
                                    </p:animClr>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500"/>
                                        <p:tgtEl>
                                          <p:spTgt spid="6">
                                            <p:txEl>
                                              <p:pRg st="5" end="5"/>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fade">
                                      <p:cBhvr>
                                        <p:cTn id="5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solidFill>
                  <a:srgbClr val="FFFF00"/>
                </a:solidFill>
                <a:effectLst>
                  <a:outerShdw blurRad="38100" dist="38100" dir="2700000" algn="tl">
                    <a:srgbClr val="000000">
                      <a:alpha val="43137"/>
                    </a:srgbClr>
                  </a:outerShdw>
                </a:effectLst>
              </a:rPr>
              <a:t>Bath Salts vs. “Bath Salts”</a:t>
            </a:r>
          </a:p>
        </p:txBody>
      </p:sp>
      <p:pic>
        <p:nvPicPr>
          <p:cNvPr id="7" name="Picture 6" descr="Image shos that bath salts use in the bathtub are not the same as bath salts (methcathinones) which are dangerous drugs." title="Bath Salts"/>
          <p:cNvPicPr>
            <a:picLocks noChangeAspect="1"/>
          </p:cNvPicPr>
          <p:nvPr/>
        </p:nvPicPr>
        <p:blipFill>
          <a:blip r:embed="rId3"/>
          <a:stretch>
            <a:fillRect/>
          </a:stretch>
        </p:blipFill>
        <p:spPr>
          <a:xfrm>
            <a:off x="-1066800" y="1279769"/>
            <a:ext cx="9748349" cy="4511431"/>
          </a:xfrm>
          <a:prstGeom prst="rect">
            <a:avLst/>
          </a:prstGeom>
        </p:spPr>
      </p:pic>
      <p:sp>
        <p:nvSpPr>
          <p:cNvPr id="3" name="Slide Number Placeholder 2"/>
          <p:cNvSpPr>
            <a:spLocks noGrp="1"/>
          </p:cNvSpPr>
          <p:nvPr>
            <p:ph type="sldNum" sz="quarter" idx="4294967295"/>
          </p:nvPr>
        </p:nvSpPr>
        <p:spPr>
          <a:xfrm>
            <a:off x="6765851" y="6248400"/>
            <a:ext cx="2133600" cy="365125"/>
          </a:xfrm>
        </p:spPr>
        <p:txBody>
          <a:bodyPr/>
          <a:lstStyle/>
          <a:p>
            <a:pPr>
              <a:defRPr/>
            </a:pPr>
            <a:fld id="{CA3B4C4F-31BF-4D43-9DCE-31F3A37473E5}" type="slidenum">
              <a:rPr lang="en-US" smtClean="0"/>
              <a:pPr>
                <a:defRPr/>
              </a:pPr>
              <a:t>141</a:t>
            </a:fld>
            <a:endParaRPr lang="en-US" dirty="0"/>
          </a:p>
        </p:txBody>
      </p:sp>
    </p:spTree>
    <p:extLst>
      <p:ext uri="{BB962C8B-B14F-4D97-AF65-F5344CB8AC3E}">
        <p14:creationId xmlns:p14="http://schemas.microsoft.com/office/powerpoint/2010/main" val="155040352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rtlCol="0">
            <a:noAutofit/>
          </a:bodyPr>
          <a:lstStyle/>
          <a:p>
            <a:pPr fontAlgn="auto">
              <a:spcAft>
                <a:spcPts val="0"/>
              </a:spcAft>
              <a:defRPr/>
            </a:pPr>
            <a:r>
              <a:rPr lang="en-US" b="1" dirty="0">
                <a:solidFill>
                  <a:srgbClr val="FFFF00"/>
                </a:solidFill>
                <a:effectLst>
                  <a:outerShdw blurRad="38100" dist="38100" dir="2700000" algn="tl">
                    <a:srgbClr val="000000">
                      <a:alpha val="43137"/>
                    </a:srgbClr>
                  </a:outerShdw>
                </a:effectLst>
                <a:cs typeface="Arial" pitchFamily="34" charset="0"/>
              </a:rPr>
              <a:t>Synthetic </a:t>
            </a:r>
            <a:r>
              <a:rPr lang="en-US" b="1" dirty="0" err="1">
                <a:solidFill>
                  <a:srgbClr val="FFFF00"/>
                </a:solidFill>
                <a:effectLst>
                  <a:outerShdw blurRad="38100" dist="38100" dir="2700000" algn="tl">
                    <a:srgbClr val="000000">
                      <a:alpha val="43137"/>
                    </a:srgbClr>
                  </a:outerShdw>
                </a:effectLst>
                <a:cs typeface="Arial" pitchFamily="34" charset="0"/>
              </a:rPr>
              <a:t>Cathinones</a:t>
            </a:r>
            <a:r>
              <a:rPr lang="en-US" b="1" dirty="0" smtClean="0">
                <a:solidFill>
                  <a:srgbClr val="FFFF00"/>
                </a:solidFill>
                <a:effectLst>
                  <a:outerShdw blurRad="38100" dist="38100" dir="2700000" algn="tl">
                    <a:srgbClr val="000000">
                      <a:alpha val="43137"/>
                    </a:srgbClr>
                  </a:outerShdw>
                </a:effectLst>
                <a:cs typeface="Arial" pitchFamily="34" charset="0"/>
              </a:rPr>
              <a:t>: “</a:t>
            </a:r>
            <a:r>
              <a:rPr lang="en-US" b="1" dirty="0">
                <a:solidFill>
                  <a:srgbClr val="FFFF00"/>
                </a:solidFill>
                <a:effectLst>
                  <a:outerShdw blurRad="38100" dist="38100" dir="2700000" algn="tl">
                    <a:srgbClr val="000000">
                      <a:alpha val="43137"/>
                    </a:srgbClr>
                  </a:outerShdw>
                </a:effectLst>
                <a:cs typeface="Arial" pitchFamily="34" charset="0"/>
              </a:rPr>
              <a:t>Bath Salts” </a:t>
            </a:r>
          </a:p>
        </p:txBody>
      </p:sp>
      <p:sp>
        <p:nvSpPr>
          <p:cNvPr id="5" name="TextBox 4"/>
          <p:cNvSpPr txBox="1"/>
          <p:nvPr/>
        </p:nvSpPr>
        <p:spPr>
          <a:xfrm>
            <a:off x="400050" y="963118"/>
            <a:ext cx="8343900" cy="4832092"/>
          </a:xfrm>
          <a:prstGeom prst="rect">
            <a:avLst/>
          </a:prstGeom>
          <a:noFill/>
        </p:spPr>
        <p:txBody>
          <a:bodyPr>
            <a:spAutoFit/>
          </a:bodyPr>
          <a:lstStyle/>
          <a:p>
            <a:pPr marL="457200" indent="-457200" eaLnBrk="0" hangingPunct="0">
              <a:buClr>
                <a:srgbClr val="EEECE1"/>
              </a:buClr>
              <a:buFont typeface="Arial" panose="020B0604020202020204" pitchFamily="34" charset="0"/>
              <a:buChar char="•"/>
              <a:defRPr/>
            </a:pPr>
            <a:r>
              <a:rPr lang="en-US" sz="2800" dirty="0">
                <a:solidFill>
                  <a:srgbClr val="FFFF00"/>
                </a:solidFill>
                <a:latin typeface="Calibri" panose="020F0502020204030204" pitchFamily="34" charset="0"/>
                <a:cs typeface="Calibri" panose="020F0502020204030204" pitchFamily="34" charset="0"/>
              </a:rPr>
              <a:t>Could be MDPV, 4-MMC, </a:t>
            </a:r>
            <a:r>
              <a:rPr lang="en-US" sz="2800" dirty="0" err="1" smtClean="0">
                <a:solidFill>
                  <a:srgbClr val="FFFF00"/>
                </a:solidFill>
                <a:latin typeface="Calibri" panose="020F0502020204030204" pitchFamily="34" charset="0"/>
                <a:cs typeface="Calibri" panose="020F0502020204030204" pitchFamily="34" charset="0"/>
              </a:rPr>
              <a:t>mephedrone</a:t>
            </a:r>
            <a:r>
              <a:rPr lang="en-US" sz="2800" dirty="0">
                <a:solidFill>
                  <a:srgbClr val="FFFF00"/>
                </a:solidFill>
                <a:latin typeface="Calibri" panose="020F0502020204030204" pitchFamily="34" charset="0"/>
                <a:cs typeface="Calibri" panose="020F0502020204030204" pitchFamily="34" charset="0"/>
              </a:rPr>
              <a:t>, or </a:t>
            </a:r>
            <a:r>
              <a:rPr lang="en-US" sz="2800" dirty="0" err="1" smtClean="0">
                <a:solidFill>
                  <a:srgbClr val="FFFF00"/>
                </a:solidFill>
                <a:latin typeface="Calibri" panose="020F0502020204030204" pitchFamily="34" charset="0"/>
                <a:cs typeface="Calibri" panose="020F0502020204030204" pitchFamily="34" charset="0"/>
              </a:rPr>
              <a:t>methylone</a:t>
            </a:r>
            <a:endParaRPr lang="en-US" sz="2800" dirty="0" smtClean="0">
              <a:solidFill>
                <a:srgbClr val="FFFF00"/>
              </a:solidFill>
              <a:latin typeface="Calibri" panose="020F0502020204030204" pitchFamily="34" charset="0"/>
              <a:cs typeface="Calibri" panose="020F0502020204030204" pitchFamily="34" charset="0"/>
            </a:endParaRPr>
          </a:p>
          <a:p>
            <a:pPr marL="457200" indent="-457200" eaLnBrk="0" hangingPunct="0">
              <a:buClr>
                <a:srgbClr val="EEECE1"/>
              </a:buClr>
              <a:buFont typeface="Arial" panose="020B0604020202020204" pitchFamily="34" charset="0"/>
              <a:buChar char="•"/>
              <a:defRPr/>
            </a:pPr>
            <a:r>
              <a:rPr lang="en-US" sz="2800" dirty="0" smtClean="0">
                <a:solidFill>
                  <a:prstClr val="white"/>
                </a:solidFill>
                <a:latin typeface="Calibri" panose="020F0502020204030204" pitchFamily="34" charset="0"/>
                <a:cs typeface="Calibri" panose="020F0502020204030204" pitchFamily="34" charset="0"/>
              </a:rPr>
              <a:t>Sold </a:t>
            </a:r>
            <a:r>
              <a:rPr lang="en-US" sz="2800" dirty="0">
                <a:solidFill>
                  <a:prstClr val="white"/>
                </a:solidFill>
                <a:latin typeface="Calibri" panose="020F0502020204030204" pitchFamily="34" charset="0"/>
                <a:cs typeface="Calibri" panose="020F0502020204030204" pitchFamily="34" charset="0"/>
              </a:rPr>
              <a:t>on-line with little </a:t>
            </a:r>
            <a:r>
              <a:rPr lang="en-US" sz="2800" dirty="0" smtClean="0">
                <a:solidFill>
                  <a:prstClr val="white"/>
                </a:solidFill>
                <a:latin typeface="Calibri" panose="020F0502020204030204" pitchFamily="34" charset="0"/>
                <a:cs typeface="Calibri" panose="020F0502020204030204" pitchFamily="34" charset="0"/>
              </a:rPr>
              <a:t>information </a:t>
            </a:r>
            <a:r>
              <a:rPr lang="en-US" sz="2800" dirty="0">
                <a:solidFill>
                  <a:prstClr val="white"/>
                </a:solidFill>
                <a:latin typeface="Calibri" panose="020F0502020204030204" pitchFamily="34" charset="0"/>
                <a:cs typeface="Calibri" panose="020F0502020204030204" pitchFamily="34" charset="0"/>
              </a:rPr>
              <a:t>on </a:t>
            </a:r>
            <a:r>
              <a:rPr lang="en-US" sz="2800" dirty="0" smtClean="0">
                <a:solidFill>
                  <a:prstClr val="white"/>
                </a:solidFill>
                <a:latin typeface="Calibri" panose="020F0502020204030204" pitchFamily="34" charset="0"/>
                <a:cs typeface="Calibri" panose="020F0502020204030204" pitchFamily="34" charset="0"/>
              </a:rPr>
              <a:t>ingredients</a:t>
            </a:r>
            <a:r>
              <a:rPr lang="en-US" sz="2800" dirty="0">
                <a:solidFill>
                  <a:prstClr val="white"/>
                </a:solidFill>
                <a:latin typeface="Calibri" panose="020F0502020204030204" pitchFamily="34" charset="0"/>
                <a:cs typeface="Calibri" panose="020F0502020204030204" pitchFamily="34" charset="0"/>
              </a:rPr>
              <a:t>, dosage, </a:t>
            </a:r>
            <a:r>
              <a:rPr lang="en-US" sz="2800" dirty="0" smtClean="0">
                <a:solidFill>
                  <a:prstClr val="white"/>
                </a:solidFill>
                <a:latin typeface="Calibri" panose="020F0502020204030204" pitchFamily="34" charset="0"/>
                <a:cs typeface="Calibri" panose="020F0502020204030204" pitchFamily="34" charset="0"/>
              </a:rPr>
              <a:t>etc.</a:t>
            </a:r>
          </a:p>
          <a:p>
            <a:pPr marL="457200" indent="-457200" eaLnBrk="0" hangingPunct="0">
              <a:buClr>
                <a:srgbClr val="EEECE1"/>
              </a:buClr>
              <a:buFont typeface="Arial" panose="020B0604020202020204" pitchFamily="34" charset="0"/>
              <a:buChar char="•"/>
              <a:defRPr/>
            </a:pPr>
            <a:r>
              <a:rPr lang="en-US" sz="2800" dirty="0" smtClean="0">
                <a:solidFill>
                  <a:srgbClr val="FFFF00"/>
                </a:solidFill>
                <a:latin typeface="Calibri" panose="020F0502020204030204" pitchFamily="34" charset="0"/>
                <a:cs typeface="Calibri" panose="020F0502020204030204" pitchFamily="34" charset="0"/>
              </a:rPr>
              <a:t>Advertised </a:t>
            </a:r>
            <a:r>
              <a:rPr lang="en-US" sz="2800" dirty="0">
                <a:solidFill>
                  <a:srgbClr val="FFFF00"/>
                </a:solidFill>
                <a:latin typeface="Calibri" panose="020F0502020204030204" pitchFamily="34" charset="0"/>
                <a:cs typeface="Calibri" panose="020F0502020204030204" pitchFamily="34" charset="0"/>
              </a:rPr>
              <a:t>as legal highs, legal meth, cocaine, or </a:t>
            </a:r>
            <a:r>
              <a:rPr lang="en-US" sz="2800" dirty="0" smtClean="0">
                <a:solidFill>
                  <a:srgbClr val="FFFF00"/>
                </a:solidFill>
                <a:latin typeface="Calibri" panose="020F0502020204030204" pitchFamily="34" charset="0"/>
                <a:cs typeface="Calibri" panose="020F0502020204030204" pitchFamily="34" charset="0"/>
              </a:rPr>
              <a:t>ecstasy</a:t>
            </a:r>
          </a:p>
          <a:p>
            <a:pPr marL="457200" indent="-457200" eaLnBrk="0" hangingPunct="0">
              <a:buClr>
                <a:srgbClr val="EEECE1"/>
              </a:buClr>
              <a:buFont typeface="Arial" panose="020B0604020202020204" pitchFamily="34" charset="0"/>
              <a:buChar char="•"/>
              <a:defRPr/>
            </a:pPr>
            <a:r>
              <a:rPr lang="en-US" sz="2800" dirty="0" smtClean="0">
                <a:solidFill>
                  <a:prstClr val="white"/>
                </a:solidFill>
                <a:latin typeface="Calibri" panose="020F0502020204030204" pitchFamily="34" charset="0"/>
                <a:cs typeface="Calibri" panose="020F0502020204030204" pitchFamily="34" charset="0"/>
              </a:rPr>
              <a:t>Taken </a:t>
            </a:r>
            <a:r>
              <a:rPr lang="en-US" sz="2800" dirty="0">
                <a:solidFill>
                  <a:prstClr val="white"/>
                </a:solidFill>
                <a:latin typeface="Calibri" panose="020F0502020204030204" pitchFamily="34" charset="0"/>
                <a:cs typeface="Calibri" panose="020F0502020204030204" pitchFamily="34" charset="0"/>
              </a:rPr>
              <a:t>orally or by </a:t>
            </a:r>
            <a:r>
              <a:rPr lang="en-US" sz="2800" dirty="0" smtClean="0">
                <a:solidFill>
                  <a:prstClr val="white"/>
                </a:solidFill>
                <a:latin typeface="Calibri" panose="020F0502020204030204" pitchFamily="34" charset="0"/>
                <a:cs typeface="Calibri" panose="020F0502020204030204" pitchFamily="34" charset="0"/>
              </a:rPr>
              <a:t>inhaling</a:t>
            </a:r>
          </a:p>
          <a:p>
            <a:pPr marL="457200" indent="-457200" eaLnBrk="0" hangingPunct="0">
              <a:buClr>
                <a:srgbClr val="EEECE1"/>
              </a:buClr>
              <a:buFont typeface="Arial" panose="020B0604020202020204" pitchFamily="34" charset="0"/>
              <a:buChar char="•"/>
              <a:defRPr/>
            </a:pPr>
            <a:r>
              <a:rPr lang="en-US" sz="2800" dirty="0" smtClean="0">
                <a:solidFill>
                  <a:srgbClr val="FFFF00"/>
                </a:solidFill>
                <a:latin typeface="Calibri" panose="020F0502020204030204" pitchFamily="34" charset="0"/>
                <a:cs typeface="Calibri" panose="020F0502020204030204" pitchFamily="34" charset="0"/>
              </a:rPr>
              <a:t>Serious </a:t>
            </a:r>
            <a:r>
              <a:rPr lang="en-US" sz="2800" dirty="0">
                <a:solidFill>
                  <a:srgbClr val="FFFF00"/>
                </a:solidFill>
                <a:latin typeface="Calibri" panose="020F0502020204030204" pitchFamily="34" charset="0"/>
                <a:cs typeface="Calibri" panose="020F0502020204030204" pitchFamily="34" charset="0"/>
              </a:rPr>
              <a:t>side effects include </a:t>
            </a:r>
            <a:r>
              <a:rPr lang="en-US" sz="2800" dirty="0" smtClean="0">
                <a:solidFill>
                  <a:srgbClr val="FFFF00"/>
                </a:solidFill>
                <a:latin typeface="Calibri" panose="020F0502020204030204" pitchFamily="34" charset="0"/>
                <a:cs typeface="Calibri" panose="020F0502020204030204" pitchFamily="34" charset="0"/>
              </a:rPr>
              <a:t>tachycardia, hypertension</a:t>
            </a:r>
            <a:r>
              <a:rPr lang="en-US" sz="2800" dirty="0">
                <a:solidFill>
                  <a:srgbClr val="FFFF00"/>
                </a:solidFill>
                <a:latin typeface="Calibri" panose="020F0502020204030204" pitchFamily="34" charset="0"/>
                <a:cs typeface="Calibri" panose="020F0502020204030204" pitchFamily="34" charset="0"/>
              </a:rPr>
              <a:t>, confusion or psychosis, </a:t>
            </a:r>
            <a:r>
              <a:rPr lang="en-US" sz="2800" dirty="0" smtClean="0">
                <a:solidFill>
                  <a:srgbClr val="FFFF00"/>
                </a:solidFill>
                <a:latin typeface="Calibri" panose="020F0502020204030204" pitchFamily="34" charset="0"/>
                <a:cs typeface="Calibri" panose="020F0502020204030204" pitchFamily="34" charset="0"/>
              </a:rPr>
              <a:t>nausea, convulsions</a:t>
            </a:r>
          </a:p>
          <a:p>
            <a:pPr marL="457200" indent="-457200" eaLnBrk="0" hangingPunct="0">
              <a:buClr>
                <a:srgbClr val="EEECE1"/>
              </a:buClr>
              <a:buFont typeface="Arial" panose="020B0604020202020204" pitchFamily="34" charset="0"/>
              <a:buChar char="•"/>
              <a:defRPr/>
            </a:pPr>
            <a:r>
              <a:rPr lang="en-US" sz="2800" dirty="0" smtClean="0">
                <a:solidFill>
                  <a:prstClr val="white"/>
                </a:solidFill>
                <a:latin typeface="Calibri" panose="020F0502020204030204" pitchFamily="34" charset="0"/>
                <a:cs typeface="Calibri" panose="020F0502020204030204" pitchFamily="34" charset="0"/>
              </a:rPr>
              <a:t>Labeled </a:t>
            </a:r>
            <a:r>
              <a:rPr lang="en-US" sz="2800" dirty="0">
                <a:solidFill>
                  <a:prstClr val="white"/>
                </a:solidFill>
                <a:latin typeface="Calibri" panose="020F0502020204030204" pitchFamily="34" charset="0"/>
                <a:cs typeface="Calibri" panose="020F0502020204030204" pitchFamily="34" charset="0"/>
              </a:rPr>
              <a:t>“not for human consumption” to get around laws prohibiting sales or </a:t>
            </a:r>
            <a:r>
              <a:rPr lang="en-US" sz="2800" dirty="0" smtClean="0">
                <a:solidFill>
                  <a:prstClr val="white"/>
                </a:solidFill>
                <a:latin typeface="Calibri" panose="020F0502020204030204" pitchFamily="34" charset="0"/>
                <a:cs typeface="Calibri" panose="020F0502020204030204" pitchFamily="34" charset="0"/>
              </a:rPr>
              <a:t>possession</a:t>
            </a:r>
            <a:endParaRPr lang="en-US" sz="2800" dirty="0">
              <a:solidFill>
                <a:prstClr val="white"/>
              </a:solidFill>
              <a:latin typeface="Calibri" panose="020F0502020204030204" pitchFamily="34" charset="0"/>
              <a:cs typeface="Calibri" panose="020F0502020204030204" pitchFamily="34" charset="0"/>
            </a:endParaRPr>
          </a:p>
        </p:txBody>
      </p:sp>
      <p:sp>
        <p:nvSpPr>
          <p:cNvPr id="35845" name="TextBox 2"/>
          <p:cNvSpPr txBox="1">
            <a:spLocks noChangeArrowheads="1"/>
          </p:cNvSpPr>
          <p:nvPr/>
        </p:nvSpPr>
        <p:spPr bwMode="auto">
          <a:xfrm>
            <a:off x="152400" y="6102910"/>
            <a:ext cx="8267700" cy="46166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dirty="0" smtClean="0">
                <a:solidFill>
                  <a:srgbClr val="EEECE1"/>
                </a:solidFill>
                <a:latin typeface="Calibri" panose="020F0502020204030204" pitchFamily="34" charset="0"/>
                <a:cs typeface="Calibri" panose="020F0502020204030204" pitchFamily="34" charset="0"/>
              </a:rPr>
              <a:t>Reference</a:t>
            </a:r>
          </a:p>
          <a:p>
            <a:pPr eaLnBrk="0" fontAlgn="base" hangingPunct="0">
              <a:spcBef>
                <a:spcPct val="0"/>
              </a:spcBef>
              <a:spcAft>
                <a:spcPct val="0"/>
              </a:spcAft>
            </a:pPr>
            <a:r>
              <a:rPr lang="en-US" sz="1200" dirty="0" smtClean="0">
                <a:solidFill>
                  <a:srgbClr val="EEECE1"/>
                </a:solidFill>
                <a:latin typeface="Calibri" panose="020F0502020204030204" pitchFamily="34" charset="0"/>
                <a:cs typeface="Calibri" panose="020F0502020204030204" pitchFamily="34" charset="0"/>
              </a:rPr>
              <a:t>Wood </a:t>
            </a:r>
            <a:r>
              <a:rPr lang="en-US" sz="1200" dirty="0">
                <a:solidFill>
                  <a:srgbClr val="EEECE1"/>
                </a:solidFill>
                <a:latin typeface="Calibri" panose="020F0502020204030204" pitchFamily="34" charset="0"/>
                <a:cs typeface="Calibri" panose="020F0502020204030204" pitchFamily="34" charset="0"/>
              </a:rPr>
              <a:t>&amp; Dargan. (2012). </a:t>
            </a:r>
            <a:r>
              <a:rPr lang="en-US" sz="1200" i="1" dirty="0">
                <a:solidFill>
                  <a:srgbClr val="EEECE1"/>
                </a:solidFill>
                <a:latin typeface="Calibri" panose="020F0502020204030204" pitchFamily="34" charset="0"/>
                <a:cs typeface="Calibri" panose="020F0502020204030204" pitchFamily="34" charset="0"/>
              </a:rPr>
              <a:t>Therapeutic Drug Monitoring, 34</a:t>
            </a:r>
            <a:r>
              <a:rPr lang="en-US" sz="1200" dirty="0">
                <a:solidFill>
                  <a:srgbClr val="EEECE1"/>
                </a:solidFill>
                <a:latin typeface="Calibri" panose="020F0502020204030204" pitchFamily="34" charset="0"/>
                <a:cs typeface="Calibri" panose="020F0502020204030204" pitchFamily="34" charset="0"/>
              </a:rPr>
              <a:t>, 363-367.</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142</a:t>
            </a:fld>
            <a:endParaRPr lang="en-US" dirty="0"/>
          </a:p>
        </p:txBody>
      </p:sp>
    </p:spTree>
    <p:extLst>
      <p:ext uri="{BB962C8B-B14F-4D97-AF65-F5344CB8AC3E}">
        <p14:creationId xmlns:p14="http://schemas.microsoft.com/office/powerpoint/2010/main" val="3170993854"/>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Bath Salts: Acute Effects</a:t>
            </a:r>
          </a:p>
        </p:txBody>
      </p:sp>
      <p:sp>
        <p:nvSpPr>
          <p:cNvPr id="3" name="Content Placeholder 2"/>
          <p:cNvSpPr>
            <a:spLocks noGrp="1"/>
          </p:cNvSpPr>
          <p:nvPr>
            <p:ph idx="1"/>
          </p:nvPr>
        </p:nvSpPr>
        <p:spPr>
          <a:xfrm>
            <a:off x="228600" y="914396"/>
            <a:ext cx="8686800" cy="5715004"/>
          </a:xfrm>
        </p:spPr>
        <p:txBody>
          <a:bodyPr/>
          <a:lstStyle/>
          <a:p>
            <a:r>
              <a:rPr lang="en-US" dirty="0"/>
              <a:t>Acute symptoms:</a:t>
            </a:r>
          </a:p>
          <a:p>
            <a:pPr lvl="1"/>
            <a:r>
              <a:rPr lang="en-US" dirty="0"/>
              <a:t> Euphoria</a:t>
            </a:r>
          </a:p>
          <a:p>
            <a:pPr lvl="1"/>
            <a:r>
              <a:rPr lang="en-US" dirty="0"/>
              <a:t>Alertness/energy</a:t>
            </a:r>
          </a:p>
          <a:p>
            <a:pPr lvl="1"/>
            <a:r>
              <a:rPr lang="en-US" dirty="0"/>
              <a:t>Talkativeness</a:t>
            </a:r>
          </a:p>
          <a:p>
            <a:pPr lvl="1"/>
            <a:r>
              <a:rPr lang="en-US" dirty="0"/>
              <a:t>Increased sexual arousal</a:t>
            </a:r>
          </a:p>
          <a:p>
            <a:pPr lvl="1"/>
            <a:r>
              <a:rPr lang="en-US" dirty="0"/>
              <a:t>Compulsion to re-dose frequently</a:t>
            </a:r>
          </a:p>
          <a:p>
            <a:r>
              <a:rPr lang="en-US" dirty="0"/>
              <a:t>Some case reports describe extremely aggressive and psychotic behavior with increased physical strength, as sometimes described in PCP intoxication</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143</a:t>
            </a:fld>
            <a:endParaRPr lang="en-US" dirty="0"/>
          </a:p>
        </p:txBody>
      </p:sp>
    </p:spTree>
    <p:extLst>
      <p:ext uri="{BB962C8B-B14F-4D97-AF65-F5344CB8AC3E}">
        <p14:creationId xmlns:p14="http://schemas.microsoft.com/office/powerpoint/2010/main" val="264949711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a:xfrm>
            <a:off x="0" y="76200"/>
            <a:ext cx="9144000" cy="685800"/>
          </a:xfrm>
        </p:spPr>
        <p:txBody>
          <a:bodyPr/>
          <a:lstStyle/>
          <a:p>
            <a:r>
              <a:rPr lang="en-US" dirty="0">
                <a:solidFill>
                  <a:srgbClr val="FFFF00"/>
                </a:solidFill>
              </a:rPr>
              <a:t>Stimulants</a:t>
            </a:r>
          </a:p>
        </p:txBody>
      </p:sp>
      <p:sp>
        <p:nvSpPr>
          <p:cNvPr id="352265" name="Text Box 9"/>
          <p:cNvSpPr txBox="1">
            <a:spLocks noChangeArrowheads="1"/>
          </p:cNvSpPr>
          <p:nvPr/>
        </p:nvSpPr>
        <p:spPr bwMode="auto">
          <a:xfrm>
            <a:off x="3548355" y="3808415"/>
            <a:ext cx="954236" cy="33855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600" b="1" dirty="0">
                <a:solidFill>
                  <a:prstClr val="white"/>
                </a:solidFill>
                <a:latin typeface="Calibri" panose="020F0502020204030204" pitchFamily="34" charset="0"/>
                <a:cs typeface="Calibri" panose="020F0502020204030204" pitchFamily="34" charset="0"/>
              </a:rPr>
              <a:t>COCAINE</a:t>
            </a:r>
          </a:p>
        </p:txBody>
      </p:sp>
      <p:pic>
        <p:nvPicPr>
          <p:cNvPr id="352259" name="Picture 3" descr="Cocaine11"/>
          <p:cNvPicPr>
            <a:picLocks noChangeAspect="1" noChangeArrowheads="1"/>
          </p:cNvPicPr>
          <p:nvPr/>
        </p:nvPicPr>
        <p:blipFill>
          <a:blip r:embed="rId3" cstate="print"/>
          <a:srcRect/>
          <a:stretch>
            <a:fillRect/>
          </a:stretch>
        </p:blipFill>
        <p:spPr bwMode="auto">
          <a:xfrm>
            <a:off x="1143000" y="3733800"/>
            <a:ext cx="3429000" cy="2363788"/>
          </a:xfrm>
          <a:prstGeom prst="rect">
            <a:avLst/>
          </a:prstGeom>
          <a:noFill/>
        </p:spPr>
      </p:pic>
      <p:sp>
        <p:nvSpPr>
          <p:cNvPr id="352261" name="Text Box 5"/>
          <p:cNvSpPr txBox="1">
            <a:spLocks noChangeArrowheads="1"/>
          </p:cNvSpPr>
          <p:nvPr/>
        </p:nvSpPr>
        <p:spPr bwMode="auto">
          <a:xfrm>
            <a:off x="7407293" y="3808415"/>
            <a:ext cx="752898" cy="33855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600" b="1" dirty="0">
                <a:solidFill>
                  <a:prstClr val="white"/>
                </a:solidFill>
                <a:latin typeface="Calibri" panose="020F0502020204030204" pitchFamily="34" charset="0"/>
                <a:ea typeface="Verdana" pitchFamily="34" charset="0"/>
                <a:cs typeface="Calibri" panose="020F0502020204030204" pitchFamily="34" charset="0"/>
              </a:rPr>
              <a:t>CRACK</a:t>
            </a:r>
          </a:p>
        </p:txBody>
      </p:sp>
      <p:pic>
        <p:nvPicPr>
          <p:cNvPr id="352260" name="Picture 4" descr="crack"/>
          <p:cNvPicPr>
            <a:picLocks noChangeAspect="1" noChangeArrowheads="1"/>
          </p:cNvPicPr>
          <p:nvPr/>
        </p:nvPicPr>
        <p:blipFill>
          <a:blip r:embed="rId4" cstate="print"/>
          <a:srcRect/>
          <a:stretch>
            <a:fillRect/>
          </a:stretch>
        </p:blipFill>
        <p:spPr bwMode="auto">
          <a:xfrm>
            <a:off x="4572000" y="3744923"/>
            <a:ext cx="3657600" cy="2351087"/>
          </a:xfrm>
          <a:prstGeom prst="rect">
            <a:avLst/>
          </a:prstGeom>
          <a:noFill/>
        </p:spPr>
      </p:pic>
      <p:sp>
        <p:nvSpPr>
          <p:cNvPr id="352264" name="Text Box 8"/>
          <p:cNvSpPr txBox="1">
            <a:spLocks noChangeArrowheads="1"/>
          </p:cNvSpPr>
          <p:nvPr/>
        </p:nvSpPr>
        <p:spPr bwMode="auto">
          <a:xfrm>
            <a:off x="3352800" y="964789"/>
            <a:ext cx="2015167" cy="33855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600" b="1" dirty="0">
                <a:solidFill>
                  <a:prstClr val="white"/>
                </a:solidFill>
                <a:latin typeface="Calibri" panose="020F0502020204030204" pitchFamily="34" charset="0"/>
                <a:cs typeface="Calibri" panose="020F0502020204030204" pitchFamily="34" charset="0"/>
              </a:rPr>
              <a:t>METHAMPHETAMINE</a:t>
            </a:r>
          </a:p>
        </p:txBody>
      </p:sp>
      <p:pic>
        <p:nvPicPr>
          <p:cNvPr id="352262" name="Picture 6" descr="ICE"/>
          <p:cNvPicPr>
            <a:picLocks noChangeAspect="1" noChangeArrowheads="1"/>
          </p:cNvPicPr>
          <p:nvPr/>
        </p:nvPicPr>
        <p:blipFill>
          <a:blip r:embed="rId5" cstate="print"/>
          <a:srcRect/>
          <a:stretch>
            <a:fillRect/>
          </a:stretch>
        </p:blipFill>
        <p:spPr bwMode="auto">
          <a:xfrm>
            <a:off x="2209800" y="1371611"/>
            <a:ext cx="2286000" cy="2225675"/>
          </a:xfrm>
          <a:prstGeom prst="rect">
            <a:avLst/>
          </a:prstGeom>
          <a:noFill/>
        </p:spPr>
      </p:pic>
      <p:pic>
        <p:nvPicPr>
          <p:cNvPr id="352263" name="Picture 7" descr="ice2"/>
          <p:cNvPicPr>
            <a:picLocks noChangeAspect="1" noChangeArrowheads="1"/>
          </p:cNvPicPr>
          <p:nvPr/>
        </p:nvPicPr>
        <p:blipFill>
          <a:blip r:embed="rId6" cstate="print"/>
          <a:srcRect/>
          <a:stretch>
            <a:fillRect/>
          </a:stretch>
        </p:blipFill>
        <p:spPr bwMode="auto">
          <a:xfrm>
            <a:off x="4419600" y="1371600"/>
            <a:ext cx="2743200" cy="2209800"/>
          </a:xfrm>
          <a:prstGeom prst="rect">
            <a:avLst/>
          </a:prstGeom>
          <a:noFill/>
        </p:spPr>
      </p:pic>
      <p:sp>
        <p:nvSpPr>
          <p:cNvPr id="12"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144</a:t>
            </a:fld>
            <a:endParaRPr lang="en-US" dirty="0"/>
          </a:p>
        </p:txBody>
      </p:sp>
    </p:spTree>
    <p:extLst>
      <p:ext uri="{BB962C8B-B14F-4D97-AF65-F5344CB8AC3E}">
        <p14:creationId xmlns:p14="http://schemas.microsoft.com/office/powerpoint/2010/main" val="288522404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457200" y="228600"/>
            <a:ext cx="8153400" cy="990600"/>
          </a:xfrm>
          <a:noFill/>
          <a:ln/>
        </p:spPr>
        <p:txBody>
          <a:bodyPr lIns="92075" tIns="46037" rIns="92075" bIns="46037"/>
          <a:lstStyle/>
          <a:p>
            <a:r>
              <a:rPr lang="en-US" dirty="0">
                <a:solidFill>
                  <a:srgbClr val="FFFF00"/>
                </a:solidFill>
              </a:rPr>
              <a:t>Types of </a:t>
            </a:r>
            <a:r>
              <a:rPr lang="en-US" dirty="0" smtClean="0">
                <a:solidFill>
                  <a:srgbClr val="FFFF00"/>
                </a:solidFill>
              </a:rPr>
              <a:t>Stimulants:</a:t>
            </a:r>
            <a:br>
              <a:rPr lang="en-US" dirty="0" smtClean="0">
                <a:solidFill>
                  <a:srgbClr val="FFFF00"/>
                </a:solidFill>
              </a:rPr>
            </a:br>
            <a:r>
              <a:rPr lang="en-US" dirty="0" smtClean="0">
                <a:solidFill>
                  <a:srgbClr val="FFFF00"/>
                </a:solidFill>
              </a:rPr>
              <a:t>Methamphetamine</a:t>
            </a:r>
            <a:endParaRPr lang="en-US" dirty="0">
              <a:solidFill>
                <a:srgbClr val="FFFF00"/>
              </a:solidFill>
            </a:endParaRPr>
          </a:p>
        </p:txBody>
      </p:sp>
      <p:sp>
        <p:nvSpPr>
          <p:cNvPr id="355331" name="Rectangle 3"/>
          <p:cNvSpPr>
            <a:spLocks noGrp="1" noChangeArrowheads="1"/>
          </p:cNvSpPr>
          <p:nvPr>
            <p:ph idx="1"/>
          </p:nvPr>
        </p:nvSpPr>
        <p:spPr>
          <a:xfrm>
            <a:off x="533400" y="1447800"/>
            <a:ext cx="7924800" cy="4495800"/>
          </a:xfrm>
          <a:noFill/>
          <a:ln/>
        </p:spPr>
        <p:txBody>
          <a:bodyPr lIns="92075" tIns="46037" rIns="92075" bIns="46037"/>
          <a:lstStyle/>
          <a:p>
            <a:pPr>
              <a:lnSpc>
                <a:spcPct val="105000"/>
              </a:lnSpc>
              <a:spcAft>
                <a:spcPct val="5000"/>
              </a:spcAft>
              <a:buFont typeface="Wingdings" pitchFamily="2" charset="2"/>
              <a:buNone/>
            </a:pPr>
            <a:r>
              <a:rPr lang="en-US" b="1" u="sng" dirty="0" smtClean="0"/>
              <a:t>Description</a:t>
            </a:r>
            <a:endParaRPr lang="en-US" b="1" dirty="0"/>
          </a:p>
          <a:p>
            <a:pPr>
              <a:lnSpc>
                <a:spcPct val="105000"/>
              </a:lnSpc>
              <a:spcAft>
                <a:spcPct val="5000"/>
              </a:spcAft>
            </a:pPr>
            <a:r>
              <a:rPr lang="en-US" sz="2800" dirty="0" smtClean="0"/>
              <a:t>A </a:t>
            </a:r>
            <a:r>
              <a:rPr lang="en-US" sz="2800" dirty="0"/>
              <a:t>synthetic drug (ATS) </a:t>
            </a:r>
            <a:r>
              <a:rPr lang="en-US" dirty="0"/>
              <a:t>that affects the central nervous system. It takes the form of a white, odorless, bitter-tasting crystalline powder that easily dissolves in water or alcohol</a:t>
            </a:r>
            <a:endParaRPr lang="en-US" sz="2800" dirty="0"/>
          </a:p>
          <a:p>
            <a:pPr>
              <a:lnSpc>
                <a:spcPct val="105000"/>
              </a:lnSpc>
              <a:spcAft>
                <a:spcPct val="5000"/>
              </a:spcAft>
              <a:buFont typeface="Wingdings" pitchFamily="2" charset="2"/>
              <a:buNone/>
            </a:pPr>
            <a:r>
              <a:rPr lang="en-US" b="1" u="sng" dirty="0"/>
              <a:t>Route of administration</a:t>
            </a:r>
            <a:r>
              <a:rPr lang="en-US" b="1" dirty="0"/>
              <a:t>:</a:t>
            </a:r>
            <a:r>
              <a:rPr lang="en-US" sz="3400" dirty="0"/>
              <a:t>   </a:t>
            </a:r>
          </a:p>
          <a:p>
            <a:pPr>
              <a:lnSpc>
                <a:spcPct val="105000"/>
              </a:lnSpc>
              <a:spcAft>
                <a:spcPct val="20000"/>
              </a:spcAft>
            </a:pPr>
            <a:r>
              <a:rPr lang="en-US" sz="2800" dirty="0"/>
              <a:t>Smoked, injected, snorted, or administered by mouth or rectum</a:t>
            </a:r>
            <a:endParaRPr lang="en-US" sz="2800" b="1" u="sng" dirty="0"/>
          </a:p>
          <a:p>
            <a:pPr>
              <a:buFont typeface="Wingdings" pitchFamily="2" charset="2"/>
              <a:buNone/>
            </a:pPr>
            <a:endParaRPr lang="en-US" sz="2800" b="1" u="sng" dirty="0"/>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145</a:t>
            </a:fld>
            <a:endParaRPr lang="en-US" dirty="0"/>
          </a:p>
        </p:txBody>
      </p:sp>
    </p:spTree>
    <p:extLst>
      <p:ext uri="{BB962C8B-B14F-4D97-AF65-F5344CB8AC3E}">
        <p14:creationId xmlns:p14="http://schemas.microsoft.com/office/powerpoint/2010/main" val="153968773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184879" y="401742"/>
            <a:ext cx="8686800" cy="761996"/>
          </a:xfrm>
        </p:spPr>
        <p:txBody>
          <a:bodyPr/>
          <a:lstStyle/>
          <a:p>
            <a:r>
              <a:rPr lang="en-US" dirty="0">
                <a:solidFill>
                  <a:srgbClr val="FFFF00"/>
                </a:solidFill>
              </a:rPr>
              <a:t>Types of </a:t>
            </a:r>
            <a:r>
              <a:rPr lang="en-US" dirty="0" smtClean="0">
                <a:solidFill>
                  <a:srgbClr val="FFFF00"/>
                </a:solidFill>
              </a:rPr>
              <a:t>Stimulants: </a:t>
            </a:r>
            <a:r>
              <a:rPr lang="en-US" dirty="0">
                <a:solidFill>
                  <a:srgbClr val="FFFF00"/>
                </a:solidFill>
              </a:rPr>
              <a:t/>
            </a:r>
            <a:br>
              <a:rPr lang="en-US" dirty="0">
                <a:solidFill>
                  <a:srgbClr val="FFFF00"/>
                </a:solidFill>
              </a:rPr>
            </a:br>
            <a:r>
              <a:rPr lang="en-US" dirty="0" smtClean="0">
                <a:solidFill>
                  <a:srgbClr val="FFFF00"/>
                </a:solidFill>
              </a:rPr>
              <a:t>Methamphetamine (continued)</a:t>
            </a:r>
            <a:endParaRPr lang="en-US" dirty="0">
              <a:solidFill>
                <a:srgbClr val="FFFF00"/>
              </a:solidFill>
            </a:endParaRPr>
          </a:p>
        </p:txBody>
      </p:sp>
      <p:sp>
        <p:nvSpPr>
          <p:cNvPr id="424964" name="Rectangle 4"/>
          <p:cNvSpPr>
            <a:spLocks noGrp="1" noChangeArrowheads="1"/>
          </p:cNvSpPr>
          <p:nvPr>
            <p:ph idx="1"/>
          </p:nvPr>
        </p:nvSpPr>
        <p:spPr>
          <a:xfrm>
            <a:off x="457200" y="1600200"/>
            <a:ext cx="6477000" cy="4419600"/>
          </a:xfrm>
          <a:noFill/>
          <a:ln/>
        </p:spPr>
        <p:txBody>
          <a:bodyPr/>
          <a:lstStyle/>
          <a:p>
            <a:pPr>
              <a:buFont typeface="Wingdings" pitchFamily="2" charset="2"/>
              <a:buNone/>
            </a:pPr>
            <a:r>
              <a:rPr lang="en-US" b="1" dirty="0"/>
              <a:t>Amphetamine Type Stimulants (</a:t>
            </a:r>
            <a:r>
              <a:rPr lang="en-US" b="1" dirty="0" smtClean="0"/>
              <a:t>ATS)</a:t>
            </a:r>
          </a:p>
          <a:p>
            <a:r>
              <a:rPr lang="en-US" dirty="0" smtClean="0"/>
              <a:t>Methamphetamine </a:t>
            </a:r>
            <a:endParaRPr lang="en-US" dirty="0"/>
          </a:p>
          <a:p>
            <a:pPr lvl="1"/>
            <a:r>
              <a:rPr lang="en-US" dirty="0" smtClean="0"/>
              <a:t>Speed</a:t>
            </a:r>
            <a:r>
              <a:rPr lang="en-US" dirty="0"/>
              <a:t>, crystal, ice, yaba, shabu, </a:t>
            </a:r>
            <a:r>
              <a:rPr lang="en-US" dirty="0" err="1" smtClean="0"/>
              <a:t>tina</a:t>
            </a:r>
            <a:endParaRPr lang="en-US" dirty="0" smtClean="0"/>
          </a:p>
          <a:p>
            <a:r>
              <a:rPr lang="en-US" dirty="0" smtClean="0"/>
              <a:t>Amphetamine</a:t>
            </a:r>
            <a:endParaRPr lang="en-US" dirty="0"/>
          </a:p>
          <a:p>
            <a:r>
              <a:rPr lang="en-US" dirty="0" smtClean="0"/>
              <a:t>Pharmaceutical </a:t>
            </a:r>
            <a:r>
              <a:rPr lang="en-US" dirty="0"/>
              <a:t>products used for ADD and </a:t>
            </a:r>
            <a:r>
              <a:rPr lang="en-US" dirty="0" smtClean="0"/>
              <a:t>ADHD</a:t>
            </a:r>
          </a:p>
          <a:p>
            <a:r>
              <a:rPr lang="en-US" dirty="0" smtClean="0"/>
              <a:t>Methamphetamine </a:t>
            </a:r>
            <a:r>
              <a:rPr lang="en-US" dirty="0"/>
              <a:t>half-life: 8-10 hours </a:t>
            </a:r>
            <a:endParaRPr lang="en-US" dirty="0" smtClean="0"/>
          </a:p>
          <a:p>
            <a:r>
              <a:rPr lang="en-US" dirty="0" smtClean="0"/>
              <a:t>50</a:t>
            </a:r>
            <a:r>
              <a:rPr lang="en-US" dirty="0"/>
              <a:t>% of drug is removed from the body within </a:t>
            </a:r>
            <a:r>
              <a:rPr lang="en-US" dirty="0" smtClean="0"/>
              <a:t>8 </a:t>
            </a:r>
            <a:r>
              <a:rPr lang="en-US" dirty="0"/>
              <a:t>hours		</a:t>
            </a:r>
          </a:p>
        </p:txBody>
      </p:sp>
      <p:pic>
        <p:nvPicPr>
          <p:cNvPr id="424966" name="Picture 6" descr="ICE"/>
          <p:cNvPicPr>
            <a:picLocks noChangeAspect="1" noChangeArrowheads="1"/>
          </p:cNvPicPr>
          <p:nvPr/>
        </p:nvPicPr>
        <p:blipFill>
          <a:blip r:embed="rId3" cstate="print"/>
          <a:srcRect/>
          <a:stretch>
            <a:fillRect/>
          </a:stretch>
        </p:blipFill>
        <p:spPr bwMode="auto">
          <a:xfrm>
            <a:off x="7017895" y="1601449"/>
            <a:ext cx="1752600" cy="1706563"/>
          </a:xfrm>
          <a:prstGeom prst="rect">
            <a:avLst/>
          </a:prstGeom>
          <a:noFill/>
        </p:spPr>
      </p:pic>
      <p:pic>
        <p:nvPicPr>
          <p:cNvPr id="424965" name="Picture 5" descr="ice2"/>
          <p:cNvPicPr>
            <a:picLocks noChangeAspect="1" noChangeArrowheads="1"/>
          </p:cNvPicPr>
          <p:nvPr/>
        </p:nvPicPr>
        <p:blipFill>
          <a:blip r:embed="rId4" cstate="print"/>
          <a:srcRect/>
          <a:stretch>
            <a:fillRect/>
          </a:stretch>
        </p:blipFill>
        <p:spPr bwMode="auto">
          <a:xfrm>
            <a:off x="7010400" y="3358981"/>
            <a:ext cx="1828800" cy="1473200"/>
          </a:xfrm>
          <a:prstGeom prst="rect">
            <a:avLst/>
          </a:prstGeom>
          <a:noFill/>
        </p:spPr>
      </p:pic>
      <p:sp>
        <p:nvSpPr>
          <p:cNvPr id="8"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146</a:t>
            </a:fld>
            <a:endParaRPr lang="en-US" dirty="0"/>
          </a:p>
        </p:txBody>
      </p:sp>
    </p:spTree>
    <p:extLst>
      <p:ext uri="{BB962C8B-B14F-4D97-AF65-F5344CB8AC3E}">
        <p14:creationId xmlns:p14="http://schemas.microsoft.com/office/powerpoint/2010/main" val="310022222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a:solidFill>
                  <a:srgbClr val="FFFF00"/>
                </a:solidFill>
              </a:rPr>
              <a:t>Methamphetamine</a:t>
            </a:r>
            <a:r>
              <a:rPr lang="en-US" dirty="0" smtClean="0">
                <a:solidFill>
                  <a:srgbClr val="FFFF00"/>
                </a:solidFill>
              </a:rPr>
              <a:t>: Patterns </a:t>
            </a:r>
            <a:r>
              <a:rPr lang="en-US" dirty="0">
                <a:solidFill>
                  <a:srgbClr val="FFFF00"/>
                </a:solidFill>
              </a:rPr>
              <a:t>of Use</a:t>
            </a:r>
          </a:p>
        </p:txBody>
      </p:sp>
      <p:sp>
        <p:nvSpPr>
          <p:cNvPr id="3" name="Content Placeholder 2"/>
          <p:cNvSpPr>
            <a:spLocks noGrp="1"/>
          </p:cNvSpPr>
          <p:nvPr>
            <p:ph idx="1"/>
          </p:nvPr>
        </p:nvSpPr>
        <p:spPr>
          <a:xfrm>
            <a:off x="457200" y="914396"/>
            <a:ext cx="8229600" cy="5410204"/>
          </a:xfrm>
        </p:spPr>
        <p:txBody>
          <a:bodyPr/>
          <a:lstStyle/>
          <a:p>
            <a:r>
              <a:rPr lang="en-US" dirty="0"/>
              <a:t>Smoking or injecting causes an immediate, intense “rush” which lasts a few minutes </a:t>
            </a:r>
            <a:endParaRPr lang="en-US" dirty="0" smtClean="0"/>
          </a:p>
          <a:p>
            <a:r>
              <a:rPr lang="en-US" dirty="0" smtClean="0"/>
              <a:t>Snorting </a:t>
            </a:r>
            <a:r>
              <a:rPr lang="en-US" dirty="0"/>
              <a:t>or oral ingestion produces euphoria—a high, but not an intense rush. </a:t>
            </a:r>
            <a:endParaRPr lang="en-US" dirty="0" smtClean="0"/>
          </a:p>
          <a:p>
            <a:pPr lvl="1"/>
            <a:r>
              <a:rPr lang="en-US" dirty="0" smtClean="0"/>
              <a:t>Snorting </a:t>
            </a:r>
            <a:r>
              <a:rPr lang="en-US" dirty="0"/>
              <a:t>produces effects within 3 to 5 minutes </a:t>
            </a:r>
            <a:endParaRPr lang="en-US" dirty="0" smtClean="0"/>
          </a:p>
          <a:p>
            <a:pPr lvl="1"/>
            <a:r>
              <a:rPr lang="en-US" dirty="0" smtClean="0"/>
              <a:t>Oral </a:t>
            </a:r>
            <a:r>
              <a:rPr lang="en-US" dirty="0"/>
              <a:t>ingestion produces effects within 15 to 20 minutes</a:t>
            </a:r>
          </a:p>
          <a:p>
            <a:r>
              <a:rPr lang="en-US" dirty="0"/>
              <a:t>Often abused in “binge &amp; crash” pattern</a:t>
            </a:r>
          </a:p>
          <a:p>
            <a:pPr lvl="1"/>
            <a:r>
              <a:rPr lang="en-US" dirty="0"/>
              <a:t>“Run”: foregoing food and sleep while continuing to take the drug for up to several days</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147</a:t>
            </a:fld>
            <a:endParaRPr lang="en-US" dirty="0"/>
          </a:p>
        </p:txBody>
      </p:sp>
    </p:spTree>
    <p:extLst>
      <p:ext uri="{BB962C8B-B14F-4D97-AF65-F5344CB8AC3E}">
        <p14:creationId xmlns:p14="http://schemas.microsoft.com/office/powerpoint/2010/main" val="95641262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0" y="141288"/>
            <a:ext cx="9144000" cy="838200"/>
          </a:xfrm>
          <a:noFill/>
          <a:ln/>
        </p:spPr>
        <p:txBody>
          <a:bodyPr lIns="92075" tIns="46037" rIns="92075" bIns="46037"/>
          <a:lstStyle/>
          <a:p>
            <a:r>
              <a:rPr lang="en-US" sz="4000" dirty="0">
                <a:solidFill>
                  <a:srgbClr val="FFFF00"/>
                </a:solidFill>
              </a:rPr>
              <a:t>Methamphetamine</a:t>
            </a:r>
            <a:r>
              <a:rPr lang="en-US" sz="4000" dirty="0" smtClean="0">
                <a:solidFill>
                  <a:srgbClr val="FFFF00"/>
                </a:solidFill>
              </a:rPr>
              <a:t>: Acute </a:t>
            </a:r>
            <a:r>
              <a:rPr lang="en-US" sz="4000" dirty="0">
                <a:solidFill>
                  <a:srgbClr val="FFFF00"/>
                </a:solidFill>
              </a:rPr>
              <a:t>effects</a:t>
            </a:r>
          </a:p>
        </p:txBody>
      </p:sp>
      <p:sp>
        <p:nvSpPr>
          <p:cNvPr id="395267" name="Rectangle 3"/>
          <p:cNvSpPr>
            <a:spLocks noGrp="1" noChangeArrowheads="1"/>
          </p:cNvSpPr>
          <p:nvPr>
            <p:ph idx="1"/>
          </p:nvPr>
        </p:nvSpPr>
        <p:spPr>
          <a:xfrm>
            <a:off x="381000" y="1120775"/>
            <a:ext cx="8001000" cy="4953000"/>
          </a:xfrm>
          <a:noFill/>
          <a:ln/>
        </p:spPr>
        <p:txBody>
          <a:bodyPr lIns="92075" tIns="46037" rIns="92075" bIns="46037"/>
          <a:lstStyle/>
          <a:p>
            <a:r>
              <a:rPr lang="en-US" dirty="0" smtClean="0"/>
              <a:t>Increased </a:t>
            </a:r>
            <a:r>
              <a:rPr lang="en-US" dirty="0"/>
              <a:t>attention and decreased </a:t>
            </a:r>
            <a:r>
              <a:rPr lang="en-US" dirty="0" smtClean="0"/>
              <a:t>fatigue</a:t>
            </a:r>
          </a:p>
          <a:p>
            <a:r>
              <a:rPr lang="en-US" dirty="0" smtClean="0"/>
              <a:t>Increased </a:t>
            </a:r>
            <a:r>
              <a:rPr lang="en-US" dirty="0"/>
              <a:t>activity and </a:t>
            </a:r>
            <a:r>
              <a:rPr lang="en-US" dirty="0" smtClean="0"/>
              <a:t>wakefulness</a:t>
            </a:r>
          </a:p>
          <a:p>
            <a:r>
              <a:rPr lang="en-US" dirty="0" smtClean="0"/>
              <a:t>Decreased appetite</a:t>
            </a:r>
          </a:p>
          <a:p>
            <a:r>
              <a:rPr lang="en-US" dirty="0" smtClean="0"/>
              <a:t>Euphoria </a:t>
            </a:r>
            <a:r>
              <a:rPr lang="en-US" dirty="0"/>
              <a:t>and </a:t>
            </a:r>
            <a:r>
              <a:rPr lang="en-US" dirty="0" smtClean="0"/>
              <a:t>rush</a:t>
            </a:r>
          </a:p>
          <a:p>
            <a:r>
              <a:rPr lang="en-US" dirty="0" smtClean="0"/>
              <a:t>Increased respiration</a:t>
            </a:r>
          </a:p>
          <a:p>
            <a:r>
              <a:rPr lang="en-US" dirty="0" smtClean="0"/>
              <a:t>Rapid/irregular heartbeat</a:t>
            </a:r>
          </a:p>
          <a:p>
            <a:r>
              <a:rPr lang="en-US" dirty="0" smtClean="0"/>
              <a:t>Hyperthermia</a:t>
            </a:r>
            <a:endParaRPr lang="en-US" dirty="0"/>
          </a:p>
          <a:p>
            <a:pPr>
              <a:lnSpc>
                <a:spcPct val="90000"/>
              </a:lnSpc>
              <a:buFont typeface="Wingdings" pitchFamily="2" charset="2"/>
              <a:buNone/>
              <a:tabLst>
                <a:tab pos="5430838" algn="l"/>
              </a:tabLst>
            </a:pPr>
            <a:endParaRPr lang="en-US" sz="2400" dirty="0"/>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148</a:t>
            </a:fld>
            <a:endParaRPr lang="en-US" dirty="0"/>
          </a:p>
        </p:txBody>
      </p:sp>
    </p:spTree>
    <p:extLst>
      <p:ext uri="{BB962C8B-B14F-4D97-AF65-F5344CB8AC3E}">
        <p14:creationId xmlns:p14="http://schemas.microsoft.com/office/powerpoint/2010/main" val="384988764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0" y="216108"/>
            <a:ext cx="9144000" cy="850692"/>
          </a:xfrm>
          <a:noFill/>
          <a:ln/>
        </p:spPr>
        <p:txBody>
          <a:bodyPr lIns="92075" tIns="46037" rIns="92075" bIns="46037"/>
          <a:lstStyle/>
          <a:p>
            <a:r>
              <a:rPr lang="en-US" sz="4000" dirty="0">
                <a:solidFill>
                  <a:srgbClr val="FFFF00"/>
                </a:solidFill>
              </a:rPr>
              <a:t>Methamphetamine: </a:t>
            </a:r>
            <a:r>
              <a:rPr lang="en-US" sz="4000" dirty="0" smtClean="0">
                <a:solidFill>
                  <a:srgbClr val="FFFF00"/>
                </a:solidFill>
              </a:rPr>
              <a:t>Long-term </a:t>
            </a:r>
            <a:r>
              <a:rPr lang="en-US" dirty="0">
                <a:solidFill>
                  <a:srgbClr val="FFFF00"/>
                </a:solidFill>
              </a:rPr>
              <a:t>E</a:t>
            </a:r>
            <a:r>
              <a:rPr lang="en-US" sz="4000" dirty="0" smtClean="0">
                <a:solidFill>
                  <a:srgbClr val="FFFF00"/>
                </a:solidFill>
              </a:rPr>
              <a:t>ffects</a:t>
            </a:r>
            <a:endParaRPr lang="en-US" sz="4000" dirty="0">
              <a:solidFill>
                <a:srgbClr val="FFFF00"/>
              </a:solidFill>
            </a:endParaRPr>
          </a:p>
        </p:txBody>
      </p:sp>
      <p:sp>
        <p:nvSpPr>
          <p:cNvPr id="395267" name="Rectangle 3"/>
          <p:cNvSpPr>
            <a:spLocks noGrp="1" noChangeArrowheads="1"/>
          </p:cNvSpPr>
          <p:nvPr>
            <p:ph idx="1"/>
          </p:nvPr>
        </p:nvSpPr>
        <p:spPr>
          <a:xfrm>
            <a:off x="381000" y="1066800"/>
            <a:ext cx="7467600" cy="4572000"/>
          </a:xfrm>
          <a:noFill/>
          <a:ln/>
        </p:spPr>
        <p:txBody>
          <a:bodyPr lIns="92075" tIns="46037" rIns="92075" bIns="46037"/>
          <a:lstStyle/>
          <a:p>
            <a:r>
              <a:rPr lang="en-US" dirty="0"/>
              <a:t>Psychosis, including:</a:t>
            </a:r>
          </a:p>
          <a:p>
            <a:pPr lvl="1"/>
            <a:r>
              <a:rPr lang="en-US" dirty="0"/>
              <a:t>paranoia</a:t>
            </a:r>
          </a:p>
          <a:p>
            <a:pPr lvl="1"/>
            <a:r>
              <a:rPr lang="en-US" dirty="0"/>
              <a:t>hallucinations</a:t>
            </a:r>
          </a:p>
          <a:p>
            <a:pPr lvl="1"/>
            <a:r>
              <a:rPr lang="en-US" dirty="0"/>
              <a:t>repetitive motor activity</a:t>
            </a:r>
          </a:p>
          <a:p>
            <a:r>
              <a:rPr lang="en-US" dirty="0"/>
              <a:t>Changes in brain structure and function</a:t>
            </a:r>
          </a:p>
          <a:p>
            <a:r>
              <a:rPr lang="en-US" dirty="0"/>
              <a:t>Deficits in thinking and motor skills</a:t>
            </a:r>
          </a:p>
          <a:p>
            <a:r>
              <a:rPr lang="en-US" dirty="0"/>
              <a:t>Increased distractibility</a:t>
            </a:r>
          </a:p>
          <a:p>
            <a:r>
              <a:rPr lang="en-US" dirty="0"/>
              <a:t>Memory loss</a:t>
            </a:r>
          </a:p>
          <a:p>
            <a:r>
              <a:rPr lang="en-US" dirty="0"/>
              <a:t>Aggressive or violent behavior</a:t>
            </a:r>
          </a:p>
          <a:p>
            <a:r>
              <a:rPr lang="en-US" dirty="0"/>
              <a:t>Mood disturbances</a:t>
            </a:r>
          </a:p>
          <a:p>
            <a:r>
              <a:rPr lang="en-US" dirty="0"/>
              <a:t>Severe dental problems</a:t>
            </a:r>
          </a:p>
          <a:p>
            <a:r>
              <a:rPr lang="en-US" dirty="0"/>
              <a:t>Weight loss</a:t>
            </a:r>
          </a:p>
          <a:p>
            <a:pPr>
              <a:lnSpc>
                <a:spcPct val="90000"/>
              </a:lnSpc>
              <a:buFont typeface="Wingdings" pitchFamily="2" charset="2"/>
              <a:buNone/>
              <a:tabLst>
                <a:tab pos="5430838" algn="l"/>
              </a:tabLst>
            </a:pPr>
            <a:endParaRPr lang="en-US" sz="2400" dirty="0"/>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149</a:t>
            </a:fld>
            <a:endParaRPr lang="en-US" dirty="0"/>
          </a:p>
        </p:txBody>
      </p:sp>
    </p:spTree>
    <p:extLst>
      <p:ext uri="{BB962C8B-B14F-4D97-AF65-F5344CB8AC3E}">
        <p14:creationId xmlns:p14="http://schemas.microsoft.com/office/powerpoint/2010/main" val="2043432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dirty="0" smtClean="0">
                <a:solidFill>
                  <a:srgbClr val="FFFF00"/>
                </a:solidFill>
              </a:rPr>
              <a:t>Cross-walk of the Performance Domains and </a:t>
            </a:r>
            <a:r>
              <a:rPr lang="en-US" dirty="0">
                <a:solidFill>
                  <a:srgbClr val="FFFF00"/>
                </a:solidFill>
              </a:rPr>
              <a:t>12 Core Functions</a:t>
            </a:r>
          </a:p>
        </p:txBody>
      </p:sp>
      <p:sp>
        <p:nvSpPr>
          <p:cNvPr id="5" name="Content Placeholder 4">
            <a:extLst>
              <a:ext uri="{FF2B5EF4-FFF2-40B4-BE49-F238E27FC236}">
                <a16:creationId xmlns:a16="http://schemas.microsoft.com/office/drawing/2014/main" id="{2961F778-E909-1440-B71C-58267E8A36E3}"/>
              </a:ext>
            </a:extLst>
          </p:cNvPr>
          <p:cNvSpPr>
            <a:spLocks noGrp="1"/>
          </p:cNvSpPr>
          <p:nvPr>
            <p:ph sz="half" idx="1"/>
          </p:nvPr>
        </p:nvSpPr>
        <p:spPr>
          <a:xfrm>
            <a:off x="228600" y="1447800"/>
            <a:ext cx="8077200" cy="5181600"/>
          </a:xfrm>
        </p:spPr>
        <p:txBody>
          <a:bodyPr/>
          <a:lstStyle/>
          <a:p>
            <a:r>
              <a:rPr lang="en-US" dirty="0" smtClean="0"/>
              <a:t>Screening</a:t>
            </a:r>
            <a:r>
              <a:rPr lang="en-US" dirty="0"/>
              <a:t>, Assessment and Engagement </a:t>
            </a:r>
            <a:endParaRPr lang="en-US" dirty="0" smtClean="0"/>
          </a:p>
          <a:p>
            <a:pPr lvl="1"/>
            <a:r>
              <a:rPr lang="en-US" dirty="0" smtClean="0"/>
              <a:t>Core Functions: Screening, Intake, Orientation, Assessment, Report and Record Keeping (all 4)</a:t>
            </a:r>
          </a:p>
          <a:p>
            <a:r>
              <a:rPr lang="en-US" dirty="0" smtClean="0"/>
              <a:t>Treatment Planning, Collaboration,  and Referral</a:t>
            </a:r>
          </a:p>
          <a:p>
            <a:pPr lvl="1"/>
            <a:r>
              <a:rPr lang="en-US" dirty="0" smtClean="0"/>
              <a:t>Core Functions: Treatment Planning, Case Management, Referral, and Consultation</a:t>
            </a:r>
          </a:p>
          <a:p>
            <a:r>
              <a:rPr lang="en-US" dirty="0" smtClean="0"/>
              <a:t>Counseling </a:t>
            </a:r>
          </a:p>
          <a:p>
            <a:pPr lvl="1"/>
            <a:r>
              <a:rPr lang="en-US" dirty="0" smtClean="0"/>
              <a:t>Core Functions: Counseling, Crisis Intervention, and Client Education</a:t>
            </a:r>
          </a:p>
          <a:p>
            <a:r>
              <a:rPr lang="en-US" dirty="0" smtClean="0"/>
              <a:t>Professional and Ethical Responsibilities</a:t>
            </a:r>
            <a:endParaRPr lang="en-US" dirty="0"/>
          </a:p>
        </p:txBody>
      </p:sp>
      <p:sp>
        <p:nvSpPr>
          <p:cNvPr id="8" name="TextBox 7">
            <a:extLst>
              <a:ext uri="{FF2B5EF4-FFF2-40B4-BE49-F238E27FC236}">
                <a16:creationId xmlns:a16="http://schemas.microsoft.com/office/drawing/2014/main" id="{16947246-E956-0C4C-9599-B03A4D232AB4}"/>
              </a:ext>
            </a:extLst>
          </p:cNvPr>
          <p:cNvSpPr txBox="1"/>
          <p:nvPr/>
        </p:nvSpPr>
        <p:spPr>
          <a:xfrm>
            <a:off x="228600" y="5880783"/>
            <a:ext cx="7924800" cy="646331"/>
          </a:xfrm>
          <a:prstGeom prst="rect">
            <a:avLst/>
          </a:prstGeom>
          <a:noFill/>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Reference</a:t>
            </a:r>
          </a:p>
          <a:p>
            <a:r>
              <a:rPr lang="en-US" sz="1200" dirty="0">
                <a:solidFill>
                  <a:schemeClr val="bg1"/>
                </a:solidFill>
                <a:latin typeface="Calibri" panose="020F0502020204030204" pitchFamily="34" charset="0"/>
                <a:cs typeface="Calibri" panose="020F0502020204030204" pitchFamily="34" charset="0"/>
              </a:rPr>
              <a:t>Herdman, </a:t>
            </a:r>
            <a:r>
              <a:rPr lang="en-US" sz="1200" dirty="0" smtClean="0">
                <a:solidFill>
                  <a:schemeClr val="bg1"/>
                </a:solidFill>
                <a:latin typeface="Calibri" panose="020F0502020204030204" pitchFamily="34" charset="0"/>
                <a:cs typeface="Calibri" panose="020F0502020204030204" pitchFamily="34" charset="0"/>
              </a:rPr>
              <a:t>J.W</a:t>
            </a:r>
            <a:r>
              <a:rPr lang="en-US" sz="1200" dirty="0">
                <a:solidFill>
                  <a:schemeClr val="bg1"/>
                </a:solidFill>
                <a:latin typeface="Calibri" panose="020F0502020204030204" pitchFamily="34" charset="0"/>
                <a:cs typeface="Calibri" panose="020F0502020204030204" pitchFamily="34" charset="0"/>
              </a:rPr>
              <a:t>. (2018). </a:t>
            </a:r>
            <a:r>
              <a:rPr lang="en-US" sz="1200" i="1" dirty="0">
                <a:solidFill>
                  <a:schemeClr val="bg1"/>
                </a:solidFill>
                <a:latin typeface="Calibri" panose="020F0502020204030204" pitchFamily="34" charset="0"/>
                <a:cs typeface="Calibri" panose="020F0502020204030204" pitchFamily="34" charset="0"/>
              </a:rPr>
              <a:t>Global criteria: The 12 core functions of the substance abuse counselor </a:t>
            </a:r>
            <a:r>
              <a:rPr lang="en-US" sz="1200" dirty="0">
                <a:solidFill>
                  <a:schemeClr val="bg1"/>
                </a:solidFill>
                <a:latin typeface="Calibri" panose="020F0502020204030204" pitchFamily="34" charset="0"/>
                <a:cs typeface="Calibri" panose="020F0502020204030204" pitchFamily="34" charset="0"/>
              </a:rPr>
              <a:t>(7</a:t>
            </a:r>
            <a:r>
              <a:rPr lang="en-US" sz="1200" baseline="30000" dirty="0">
                <a:solidFill>
                  <a:schemeClr val="bg1"/>
                </a:solidFill>
                <a:latin typeface="Calibri" panose="020F0502020204030204" pitchFamily="34" charset="0"/>
                <a:cs typeface="Calibri" panose="020F0502020204030204" pitchFamily="34" charset="0"/>
              </a:rPr>
              <a:t>th</a:t>
            </a:r>
            <a:r>
              <a:rPr lang="en-US" sz="1200" dirty="0">
                <a:solidFill>
                  <a:schemeClr val="bg1"/>
                </a:solidFill>
                <a:latin typeface="Calibri" panose="020F0502020204030204" pitchFamily="34" charset="0"/>
                <a:cs typeface="Calibri" panose="020F0502020204030204" pitchFamily="34" charset="0"/>
              </a:rPr>
              <a:t> ed.). Lincoln, NE:  Parallels: Pathways to Change. </a:t>
            </a:r>
          </a:p>
        </p:txBody>
      </p:sp>
      <p:sp>
        <p:nvSpPr>
          <p:cNvPr id="7" name="Slide Number Placeholder 3">
            <a:extLst>
              <a:ext uri="{FF2B5EF4-FFF2-40B4-BE49-F238E27FC236}">
                <a16:creationId xmlns:a16="http://schemas.microsoft.com/office/drawing/2014/main" id="{34354162-04CC-2244-AFEE-5E1A1AEB969D}"/>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a:t>
            </a:fld>
            <a:endParaRPr lang="en-US" dirty="0"/>
          </a:p>
        </p:txBody>
      </p:sp>
    </p:spTree>
    <p:extLst>
      <p:ext uri="{BB962C8B-B14F-4D97-AF65-F5344CB8AC3E}">
        <p14:creationId xmlns:p14="http://schemas.microsoft.com/office/powerpoint/2010/main" val="197601135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en-US" dirty="0">
                <a:solidFill>
                  <a:srgbClr val="FFFF00"/>
                </a:solidFill>
              </a:rPr>
              <a:t>Types of </a:t>
            </a:r>
            <a:r>
              <a:rPr lang="en-US" dirty="0" smtClean="0">
                <a:solidFill>
                  <a:srgbClr val="FFFF00"/>
                </a:solidFill>
              </a:rPr>
              <a:t>Stimulants: </a:t>
            </a:r>
            <a:r>
              <a:rPr lang="en-US" sz="3600" dirty="0" smtClean="0">
                <a:solidFill>
                  <a:srgbClr val="FFFF00"/>
                </a:solidFill>
              </a:rPr>
              <a:t>Cocaine</a:t>
            </a:r>
            <a:endParaRPr lang="en-US" sz="3600" dirty="0">
              <a:solidFill>
                <a:srgbClr val="FFFF00"/>
              </a:solidFill>
            </a:endParaRPr>
          </a:p>
        </p:txBody>
      </p:sp>
      <p:sp>
        <p:nvSpPr>
          <p:cNvPr id="425988" name="Rectangle 4"/>
          <p:cNvSpPr>
            <a:spLocks noGrp="1" noChangeArrowheads="1"/>
          </p:cNvSpPr>
          <p:nvPr>
            <p:ph idx="1"/>
          </p:nvPr>
        </p:nvSpPr>
        <p:spPr>
          <a:xfrm>
            <a:off x="304800" y="1163478"/>
            <a:ext cx="5791200" cy="4322922"/>
          </a:xfrm>
          <a:noFill/>
          <a:ln/>
        </p:spPr>
        <p:txBody>
          <a:bodyPr/>
          <a:lstStyle/>
          <a:p>
            <a:pPr>
              <a:spcAft>
                <a:spcPct val="20000"/>
              </a:spcAft>
              <a:buFont typeface="Wingdings" pitchFamily="2" charset="2"/>
              <a:buNone/>
            </a:pPr>
            <a:r>
              <a:rPr lang="en-US" b="1" dirty="0"/>
              <a:t>Cocaine</a:t>
            </a:r>
          </a:p>
          <a:p>
            <a:r>
              <a:rPr lang="en-US" dirty="0"/>
              <a:t>Powder </a:t>
            </a:r>
            <a:r>
              <a:rPr lang="en-US" dirty="0" smtClean="0"/>
              <a:t>cocaine (Hydrochloride </a:t>
            </a:r>
            <a:r>
              <a:rPr lang="en-US" dirty="0"/>
              <a:t>salt</a:t>
            </a:r>
            <a:r>
              <a:rPr lang="en-US" dirty="0" smtClean="0"/>
              <a:t>)</a:t>
            </a:r>
            <a:endParaRPr lang="en-US" dirty="0"/>
          </a:p>
          <a:p>
            <a:r>
              <a:rPr lang="en-US" dirty="0"/>
              <a:t>Smokeable cocaine </a:t>
            </a:r>
            <a:r>
              <a:rPr lang="en-US" dirty="0" smtClean="0"/>
              <a:t>(</a:t>
            </a:r>
            <a:r>
              <a:rPr lang="en-US" dirty="0"/>
              <a:t>crack, rock, freebase)		</a:t>
            </a:r>
            <a:endParaRPr lang="en-US" dirty="0" smtClean="0"/>
          </a:p>
          <a:p>
            <a:r>
              <a:rPr lang="en-US" dirty="0" smtClean="0"/>
              <a:t>Cocaine </a:t>
            </a:r>
            <a:r>
              <a:rPr lang="en-US" dirty="0"/>
              <a:t>half-life: 1-2 hours</a:t>
            </a:r>
          </a:p>
          <a:p>
            <a:r>
              <a:rPr lang="en-US" dirty="0"/>
              <a:t>50% of the drug is removed from the </a:t>
            </a:r>
            <a:r>
              <a:rPr lang="en-US" dirty="0" smtClean="0"/>
              <a:t>body </a:t>
            </a:r>
            <a:r>
              <a:rPr lang="en-US" dirty="0"/>
              <a:t>in 1 hour</a:t>
            </a:r>
          </a:p>
        </p:txBody>
      </p:sp>
      <p:pic>
        <p:nvPicPr>
          <p:cNvPr id="425990" name="Picture 6" descr="Powdered cocaine" title="Cocaine"/>
          <p:cNvPicPr>
            <a:picLocks noChangeAspect="1" noChangeArrowheads="1"/>
          </p:cNvPicPr>
          <p:nvPr/>
        </p:nvPicPr>
        <p:blipFill>
          <a:blip r:embed="rId3" cstate="print"/>
          <a:srcRect/>
          <a:stretch>
            <a:fillRect/>
          </a:stretch>
        </p:blipFill>
        <p:spPr bwMode="auto">
          <a:xfrm>
            <a:off x="6400800" y="2006597"/>
            <a:ext cx="2362200" cy="1628776"/>
          </a:xfrm>
          <a:prstGeom prst="rect">
            <a:avLst/>
          </a:prstGeom>
          <a:noFill/>
        </p:spPr>
      </p:pic>
      <p:pic>
        <p:nvPicPr>
          <p:cNvPr id="425989" name="Picture 5" descr="crack cocaine" title="Crack"/>
          <p:cNvPicPr>
            <a:picLocks noChangeAspect="1" noChangeArrowheads="1"/>
          </p:cNvPicPr>
          <p:nvPr/>
        </p:nvPicPr>
        <p:blipFill>
          <a:blip r:embed="rId4" cstate="print"/>
          <a:srcRect/>
          <a:stretch>
            <a:fillRect/>
          </a:stretch>
        </p:blipFill>
        <p:spPr bwMode="auto">
          <a:xfrm>
            <a:off x="6400800" y="3919536"/>
            <a:ext cx="2514600" cy="1616075"/>
          </a:xfrm>
          <a:prstGeom prst="rect">
            <a:avLst/>
          </a:prstGeom>
          <a:noFill/>
        </p:spPr>
      </p:pic>
      <p:sp>
        <p:nvSpPr>
          <p:cNvPr id="8"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150</a:t>
            </a:fld>
            <a:endParaRPr lang="en-US" dirty="0"/>
          </a:p>
        </p:txBody>
      </p:sp>
    </p:spTree>
    <p:extLst>
      <p:ext uri="{BB962C8B-B14F-4D97-AF65-F5344CB8AC3E}">
        <p14:creationId xmlns:p14="http://schemas.microsoft.com/office/powerpoint/2010/main" val="420559091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457200" y="228600"/>
            <a:ext cx="7772400" cy="990600"/>
          </a:xfrm>
          <a:noFill/>
          <a:ln/>
        </p:spPr>
        <p:txBody>
          <a:bodyPr lIns="92075" tIns="46037" rIns="92075" bIns="46037"/>
          <a:lstStyle/>
          <a:p>
            <a:r>
              <a:rPr lang="en-US" sz="4000" dirty="0">
                <a:solidFill>
                  <a:srgbClr val="FFFF00"/>
                </a:solidFill>
              </a:rPr>
              <a:t>Types of Stimulants</a:t>
            </a:r>
            <a:br>
              <a:rPr lang="en-US" sz="4000" dirty="0">
                <a:solidFill>
                  <a:srgbClr val="FFFF00"/>
                </a:solidFill>
              </a:rPr>
            </a:br>
            <a:r>
              <a:rPr lang="en-US" sz="4000" dirty="0">
                <a:solidFill>
                  <a:srgbClr val="FFFF00"/>
                </a:solidFill>
              </a:rPr>
              <a:t>Cocaine: Basic facts </a:t>
            </a:r>
          </a:p>
        </p:txBody>
      </p:sp>
      <p:sp>
        <p:nvSpPr>
          <p:cNvPr id="355331" name="Rectangle 3"/>
          <p:cNvSpPr>
            <a:spLocks noGrp="1" noChangeArrowheads="1"/>
          </p:cNvSpPr>
          <p:nvPr>
            <p:ph idx="1"/>
          </p:nvPr>
        </p:nvSpPr>
        <p:spPr>
          <a:xfrm>
            <a:off x="533400" y="1447800"/>
            <a:ext cx="7924800" cy="4495800"/>
          </a:xfrm>
          <a:noFill/>
          <a:ln/>
        </p:spPr>
        <p:txBody>
          <a:bodyPr lIns="92075" tIns="46037" rIns="92075" bIns="46037"/>
          <a:lstStyle/>
          <a:p>
            <a:pPr marL="0">
              <a:lnSpc>
                <a:spcPct val="105000"/>
              </a:lnSpc>
              <a:spcAft>
                <a:spcPct val="5000"/>
              </a:spcAft>
              <a:buFont typeface="Wingdings" pitchFamily="2" charset="2"/>
              <a:buNone/>
            </a:pPr>
            <a:r>
              <a:rPr lang="en-US" b="1" u="sng" dirty="0"/>
              <a:t>Description</a:t>
            </a:r>
            <a:r>
              <a:rPr lang="en-US" b="1" dirty="0"/>
              <a:t>:</a:t>
            </a:r>
          </a:p>
          <a:p>
            <a:pPr marL="0">
              <a:buNone/>
            </a:pPr>
            <a:r>
              <a:rPr lang="en-US" dirty="0" smtClean="0"/>
              <a:t>A </a:t>
            </a:r>
            <a:r>
              <a:rPr lang="en-US" dirty="0"/>
              <a:t>plant-derived compound that increases alertness and arousal by stimulating the central nervous </a:t>
            </a:r>
            <a:r>
              <a:rPr lang="en-US" dirty="0" smtClean="0"/>
              <a:t>system</a:t>
            </a:r>
            <a:r>
              <a:rPr lang="en-US" dirty="0"/>
              <a:t>	</a:t>
            </a:r>
          </a:p>
          <a:p>
            <a:pPr marL="0">
              <a:lnSpc>
                <a:spcPct val="105000"/>
              </a:lnSpc>
              <a:spcAft>
                <a:spcPct val="5000"/>
              </a:spcAft>
              <a:buFont typeface="Wingdings" pitchFamily="2" charset="2"/>
              <a:buNone/>
            </a:pPr>
            <a:r>
              <a:rPr lang="en-US" b="1" u="sng" dirty="0"/>
              <a:t>Route of administration</a:t>
            </a:r>
            <a:r>
              <a:rPr lang="en-US" b="1" dirty="0"/>
              <a:t>:</a:t>
            </a:r>
            <a:r>
              <a:rPr lang="en-US" dirty="0"/>
              <a:t>   </a:t>
            </a:r>
          </a:p>
          <a:p>
            <a:pPr marL="0">
              <a:lnSpc>
                <a:spcPct val="105000"/>
              </a:lnSpc>
              <a:spcAft>
                <a:spcPct val="20000"/>
              </a:spcAft>
              <a:buFont typeface="Wingdings" pitchFamily="2" charset="2"/>
              <a:buNone/>
            </a:pPr>
            <a:r>
              <a:rPr lang="en-US" dirty="0" smtClean="0"/>
              <a:t>Smoked</a:t>
            </a:r>
            <a:r>
              <a:rPr lang="en-US" dirty="0"/>
              <a:t>, injected, snorted, or administered by mouth or </a:t>
            </a:r>
            <a:r>
              <a:rPr lang="en-US" dirty="0" smtClean="0"/>
              <a:t>rectum</a:t>
            </a:r>
            <a:endParaRPr lang="en-US" dirty="0"/>
          </a:p>
          <a:p>
            <a:pPr marL="0">
              <a:lnSpc>
                <a:spcPct val="105000"/>
              </a:lnSpc>
              <a:spcAft>
                <a:spcPct val="5000"/>
              </a:spcAft>
              <a:buFont typeface="Wingdings" pitchFamily="2" charset="2"/>
              <a:buNone/>
            </a:pPr>
            <a:r>
              <a:rPr lang="en-US" b="1" u="sng" dirty="0"/>
              <a:t>Route of administration</a:t>
            </a:r>
            <a:r>
              <a:rPr lang="en-US" b="1" dirty="0"/>
              <a:t>:</a:t>
            </a:r>
            <a:r>
              <a:rPr lang="en-US" dirty="0"/>
              <a:t>   </a:t>
            </a:r>
          </a:p>
          <a:p>
            <a:pPr marL="0">
              <a:lnSpc>
                <a:spcPct val="105000"/>
              </a:lnSpc>
              <a:spcAft>
                <a:spcPct val="20000"/>
              </a:spcAft>
              <a:buFont typeface="Wingdings" pitchFamily="2" charset="2"/>
              <a:buNone/>
            </a:pPr>
            <a:r>
              <a:rPr lang="en-US" dirty="0"/>
              <a:t>Smoked, injected, snorted, or administered by mouth or rectum</a:t>
            </a:r>
            <a:endParaRPr lang="en-US" b="1" u="sng" dirty="0"/>
          </a:p>
          <a:p>
            <a:pPr marL="0">
              <a:buFont typeface="Wingdings" pitchFamily="2" charset="2"/>
              <a:buNone/>
            </a:pPr>
            <a:endParaRPr lang="en-US" b="1" u="sng" dirty="0"/>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151</a:t>
            </a:fld>
            <a:endParaRPr lang="en-US" dirty="0"/>
          </a:p>
        </p:txBody>
      </p:sp>
    </p:spTree>
    <p:extLst>
      <p:ext uri="{BB962C8B-B14F-4D97-AF65-F5344CB8AC3E}">
        <p14:creationId xmlns:p14="http://schemas.microsoft.com/office/powerpoint/2010/main" val="24295693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236"/>
            <a:ext cx="8686800" cy="893164"/>
          </a:xfrm>
        </p:spPr>
        <p:txBody>
          <a:bodyPr/>
          <a:lstStyle/>
          <a:p>
            <a:r>
              <a:rPr lang="en-US" dirty="0" smtClean="0">
                <a:solidFill>
                  <a:srgbClr val="FFFF00"/>
                </a:solidFill>
              </a:rPr>
              <a:t>Cocaine: Patterns </a:t>
            </a:r>
            <a:r>
              <a:rPr lang="en-US" dirty="0">
                <a:solidFill>
                  <a:srgbClr val="FFFF00"/>
                </a:solidFill>
              </a:rPr>
              <a:t>of Use</a:t>
            </a:r>
          </a:p>
        </p:txBody>
      </p:sp>
      <p:sp>
        <p:nvSpPr>
          <p:cNvPr id="3" name="Content Placeholder 2"/>
          <p:cNvSpPr>
            <a:spLocks noGrp="1"/>
          </p:cNvSpPr>
          <p:nvPr>
            <p:ph idx="1"/>
          </p:nvPr>
        </p:nvSpPr>
        <p:spPr>
          <a:xfrm>
            <a:off x="457200" y="914400"/>
            <a:ext cx="8229600" cy="5562600"/>
          </a:xfrm>
        </p:spPr>
        <p:txBody>
          <a:bodyPr/>
          <a:lstStyle/>
          <a:p>
            <a:r>
              <a:rPr lang="en-US" dirty="0"/>
              <a:t>Injecting or smoking cocaine delivers the drug rapidly into the bloodstream and brain, producing a quicker and stronger but shorter-lasting high than snorting</a:t>
            </a:r>
          </a:p>
          <a:p>
            <a:pPr lvl="1"/>
            <a:r>
              <a:rPr lang="en-US" dirty="0"/>
              <a:t>The high from snorting cocaine may last 15 to 30 minutes</a:t>
            </a:r>
          </a:p>
          <a:p>
            <a:pPr lvl="1"/>
            <a:r>
              <a:rPr lang="en-US" dirty="0"/>
              <a:t>The high from smoking may last 5 to 10 minutes</a:t>
            </a:r>
          </a:p>
          <a:p>
            <a:pPr lvl="1">
              <a:buNone/>
            </a:pPr>
            <a:endParaRPr lang="en-US" dirty="0"/>
          </a:p>
          <a:p>
            <a:r>
              <a:rPr lang="en-US" dirty="0"/>
              <a:t>Often used in a binge pattern—taking the drug repeatedly within a relatively short period of time, at increasingly higher doses</a:t>
            </a:r>
          </a:p>
          <a:p>
            <a:r>
              <a:rPr lang="en-US" dirty="0"/>
              <a:t>Stays in system for 1-2 days</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152</a:t>
            </a:fld>
            <a:endParaRPr lang="en-US" dirty="0"/>
          </a:p>
        </p:txBody>
      </p:sp>
    </p:spTree>
    <p:extLst>
      <p:ext uri="{BB962C8B-B14F-4D97-AF65-F5344CB8AC3E}">
        <p14:creationId xmlns:p14="http://schemas.microsoft.com/office/powerpoint/2010/main" val="397361513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228600" y="152400"/>
            <a:ext cx="8706787" cy="769131"/>
          </a:xfrm>
          <a:noFill/>
          <a:ln/>
        </p:spPr>
        <p:txBody>
          <a:bodyPr lIns="92075" tIns="46037" rIns="92075" bIns="46037"/>
          <a:lstStyle/>
          <a:p>
            <a:pPr>
              <a:lnSpc>
                <a:spcPct val="90000"/>
              </a:lnSpc>
              <a:tabLst>
                <a:tab pos="5430838" algn="l"/>
              </a:tabLst>
            </a:pPr>
            <a:r>
              <a:rPr lang="en-US" sz="4000" dirty="0" smtClean="0">
                <a:solidFill>
                  <a:srgbClr val="FFFF00"/>
                </a:solidFill>
              </a:rPr>
              <a:t>Cocaine: Acute </a:t>
            </a:r>
            <a:r>
              <a:rPr lang="en-US" sz="4000" dirty="0">
                <a:solidFill>
                  <a:srgbClr val="FFFF00"/>
                </a:solidFill>
              </a:rPr>
              <a:t>effects</a:t>
            </a:r>
          </a:p>
        </p:txBody>
      </p:sp>
      <p:sp>
        <p:nvSpPr>
          <p:cNvPr id="395267" name="Rectangle 3"/>
          <p:cNvSpPr>
            <a:spLocks noGrp="1" noChangeArrowheads="1"/>
          </p:cNvSpPr>
          <p:nvPr>
            <p:ph idx="1"/>
          </p:nvPr>
        </p:nvSpPr>
        <p:spPr>
          <a:xfrm>
            <a:off x="609600" y="921531"/>
            <a:ext cx="8001000" cy="5631669"/>
          </a:xfrm>
          <a:noFill/>
          <a:ln/>
        </p:spPr>
        <p:txBody>
          <a:bodyPr lIns="92075" tIns="46037" rIns="92075" bIns="46037"/>
          <a:lstStyle/>
          <a:p>
            <a:pPr>
              <a:lnSpc>
                <a:spcPct val="90000"/>
              </a:lnSpc>
              <a:buFont typeface="Arial" pitchFamily="34" charset="0"/>
              <a:buChar char="•"/>
              <a:tabLst>
                <a:tab pos="5430838" algn="l"/>
              </a:tabLst>
            </a:pPr>
            <a:r>
              <a:rPr lang="en-US" dirty="0"/>
              <a:t>Constricted blood vessels</a:t>
            </a:r>
          </a:p>
          <a:p>
            <a:pPr>
              <a:lnSpc>
                <a:spcPct val="90000"/>
              </a:lnSpc>
              <a:buFont typeface="Arial" pitchFamily="34" charset="0"/>
              <a:buChar char="•"/>
              <a:tabLst>
                <a:tab pos="5430838" algn="l"/>
              </a:tabLst>
            </a:pPr>
            <a:r>
              <a:rPr lang="en-US" dirty="0"/>
              <a:t>Dilated pupils</a:t>
            </a:r>
          </a:p>
          <a:p>
            <a:pPr>
              <a:lnSpc>
                <a:spcPct val="90000"/>
              </a:lnSpc>
              <a:buFont typeface="Arial" pitchFamily="34" charset="0"/>
              <a:buChar char="•"/>
              <a:tabLst>
                <a:tab pos="5430838" algn="l"/>
              </a:tabLst>
            </a:pPr>
            <a:r>
              <a:rPr lang="en-US" dirty="0"/>
              <a:t>Increased body temperature, HR, and blood pressure</a:t>
            </a:r>
          </a:p>
          <a:p>
            <a:pPr>
              <a:lnSpc>
                <a:spcPct val="90000"/>
              </a:lnSpc>
              <a:buFont typeface="Arial" pitchFamily="34" charset="0"/>
              <a:buChar char="•"/>
              <a:tabLst>
                <a:tab pos="5430838" algn="l"/>
              </a:tabLst>
            </a:pPr>
            <a:r>
              <a:rPr lang="en-US" dirty="0"/>
              <a:t>Bizarre, erratic, and violent behavior</a:t>
            </a:r>
          </a:p>
          <a:p>
            <a:pPr>
              <a:lnSpc>
                <a:spcPct val="90000"/>
              </a:lnSpc>
              <a:buFont typeface="Arial" pitchFamily="34" charset="0"/>
              <a:buChar char="•"/>
              <a:tabLst>
                <a:tab pos="5430838" algn="l"/>
              </a:tabLst>
            </a:pPr>
            <a:r>
              <a:rPr lang="en-US" dirty="0"/>
              <a:t>Restlessness</a:t>
            </a:r>
          </a:p>
          <a:p>
            <a:pPr>
              <a:lnSpc>
                <a:spcPct val="90000"/>
              </a:lnSpc>
              <a:buFont typeface="Arial" pitchFamily="34" charset="0"/>
              <a:buChar char="•"/>
              <a:tabLst>
                <a:tab pos="5430838" algn="l"/>
              </a:tabLst>
            </a:pPr>
            <a:r>
              <a:rPr lang="en-US" dirty="0"/>
              <a:t> Irritability </a:t>
            </a:r>
          </a:p>
          <a:p>
            <a:pPr>
              <a:lnSpc>
                <a:spcPct val="90000"/>
              </a:lnSpc>
              <a:buFont typeface="Arial" pitchFamily="34" charset="0"/>
              <a:buChar char="•"/>
              <a:tabLst>
                <a:tab pos="5430838" algn="l"/>
              </a:tabLst>
            </a:pPr>
            <a:r>
              <a:rPr lang="en-US" dirty="0"/>
              <a:t>Anxiety, panic</a:t>
            </a:r>
          </a:p>
          <a:p>
            <a:pPr>
              <a:lnSpc>
                <a:spcPct val="90000"/>
              </a:lnSpc>
              <a:buFont typeface="Arial" pitchFamily="34" charset="0"/>
              <a:buChar char="•"/>
              <a:tabLst>
                <a:tab pos="5430838" algn="l"/>
              </a:tabLst>
            </a:pPr>
            <a:r>
              <a:rPr lang="en-US" dirty="0"/>
              <a:t>Paranoia</a:t>
            </a:r>
          </a:p>
          <a:p>
            <a:pPr>
              <a:lnSpc>
                <a:spcPct val="90000"/>
              </a:lnSpc>
              <a:buFont typeface="Arial" pitchFamily="34" charset="0"/>
              <a:buChar char="•"/>
              <a:tabLst>
                <a:tab pos="5430838" algn="l"/>
              </a:tabLst>
            </a:pPr>
            <a:r>
              <a:rPr lang="en-US" dirty="0"/>
              <a:t>Tremors, vertigo, and muscle twitches</a:t>
            </a:r>
          </a:p>
          <a:p>
            <a:pPr>
              <a:lnSpc>
                <a:spcPct val="90000"/>
              </a:lnSpc>
              <a:buFont typeface="Arial" pitchFamily="34" charset="0"/>
              <a:buChar char="•"/>
              <a:tabLst>
                <a:tab pos="5430838" algn="l"/>
              </a:tabLst>
            </a:pPr>
            <a:r>
              <a:rPr lang="en-US" dirty="0"/>
              <a:t>Cardiovascular effects (heart rhythm and heart attacks) </a:t>
            </a:r>
          </a:p>
          <a:p>
            <a:pPr>
              <a:lnSpc>
                <a:spcPct val="90000"/>
              </a:lnSpc>
              <a:buFont typeface="Arial" pitchFamily="34" charset="0"/>
              <a:buChar char="•"/>
              <a:tabLst>
                <a:tab pos="5430838" algn="l"/>
              </a:tabLst>
            </a:pPr>
            <a:r>
              <a:rPr lang="en-US" dirty="0"/>
              <a:t>Neurological effects (stroke, seizures, headaches, coma)</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153</a:t>
            </a:fld>
            <a:endParaRPr lang="en-US" dirty="0"/>
          </a:p>
        </p:txBody>
      </p:sp>
    </p:spTree>
    <p:extLst>
      <p:ext uri="{BB962C8B-B14F-4D97-AF65-F5344CB8AC3E}">
        <p14:creationId xmlns:p14="http://schemas.microsoft.com/office/powerpoint/2010/main" val="36633168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a:solidFill>
                  <a:srgbClr val="FFFF00"/>
                </a:solidFill>
              </a:rPr>
              <a:t>Cocaine: </a:t>
            </a:r>
            <a:r>
              <a:rPr lang="en-US" dirty="0" smtClean="0">
                <a:solidFill>
                  <a:srgbClr val="FFFF00"/>
                </a:solidFill>
              </a:rPr>
              <a:t>Long-term </a:t>
            </a:r>
            <a:r>
              <a:rPr lang="en-US" dirty="0">
                <a:solidFill>
                  <a:srgbClr val="FFFF00"/>
                </a:solidFill>
              </a:rPr>
              <a:t>Effects</a:t>
            </a:r>
          </a:p>
        </p:txBody>
      </p:sp>
      <p:sp>
        <p:nvSpPr>
          <p:cNvPr id="3" name="Content Placeholder 2"/>
          <p:cNvSpPr>
            <a:spLocks noGrp="1"/>
          </p:cNvSpPr>
          <p:nvPr>
            <p:ph idx="1"/>
          </p:nvPr>
        </p:nvSpPr>
        <p:spPr>
          <a:xfrm>
            <a:off x="228600" y="990600"/>
            <a:ext cx="8686800" cy="5410200"/>
          </a:xfrm>
        </p:spPr>
        <p:txBody>
          <a:bodyPr/>
          <a:lstStyle/>
          <a:p>
            <a:r>
              <a:rPr lang="en-US" dirty="0"/>
              <a:t>Tolerance</a:t>
            </a:r>
          </a:p>
          <a:p>
            <a:r>
              <a:rPr lang="en-US" dirty="0"/>
              <a:t>Sensitization to cocaine's anxiety-producing, convulsant, and other toxic effects</a:t>
            </a:r>
          </a:p>
          <a:p>
            <a:r>
              <a:rPr lang="en-US" dirty="0"/>
              <a:t>Increased irritability, restlessness, panic attacks, and paranoia</a:t>
            </a:r>
          </a:p>
          <a:p>
            <a:r>
              <a:rPr lang="en-US" dirty="0"/>
              <a:t>Psychosis (lose of touch with reality/auditory hallucinations</a:t>
            </a:r>
          </a:p>
          <a:p>
            <a:r>
              <a:rPr lang="en-US" dirty="0"/>
              <a:t>Appetite  lose</a:t>
            </a:r>
          </a:p>
          <a:p>
            <a:r>
              <a:rPr lang="en-US" dirty="0"/>
              <a:t>Significant weight loss </a:t>
            </a:r>
          </a:p>
          <a:p>
            <a:r>
              <a:rPr lang="en-US" dirty="0"/>
              <a:t>Malnourishment</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154</a:t>
            </a:fld>
            <a:endParaRPr lang="en-US" dirty="0"/>
          </a:p>
        </p:txBody>
      </p:sp>
    </p:spTree>
    <p:extLst>
      <p:ext uri="{BB962C8B-B14F-4D97-AF65-F5344CB8AC3E}">
        <p14:creationId xmlns:p14="http://schemas.microsoft.com/office/powerpoint/2010/main" val="182429042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idx="4294967295"/>
          </p:nvPr>
        </p:nvSpPr>
        <p:spPr>
          <a:xfrm>
            <a:off x="183245" y="228600"/>
            <a:ext cx="8839200" cy="952500"/>
          </a:xfrm>
        </p:spPr>
        <p:txBody>
          <a:bodyPr/>
          <a:lstStyle/>
          <a:p>
            <a:r>
              <a:rPr lang="en-US" dirty="0">
                <a:solidFill>
                  <a:srgbClr val="FFFF00"/>
                </a:solidFill>
              </a:rPr>
              <a:t>Types of </a:t>
            </a:r>
            <a:r>
              <a:rPr lang="en-US" dirty="0" smtClean="0">
                <a:solidFill>
                  <a:srgbClr val="FFFF00"/>
                </a:solidFill>
              </a:rPr>
              <a:t>Stimulants: </a:t>
            </a:r>
            <a:br>
              <a:rPr lang="en-US" dirty="0" smtClean="0">
                <a:solidFill>
                  <a:srgbClr val="FFFF00"/>
                </a:solidFill>
              </a:rPr>
            </a:br>
            <a:r>
              <a:rPr lang="en-US" dirty="0" smtClean="0">
                <a:solidFill>
                  <a:srgbClr val="FFFF00"/>
                </a:solidFill>
              </a:rPr>
              <a:t>Prescription </a:t>
            </a:r>
            <a:r>
              <a:rPr lang="en-US" dirty="0">
                <a:solidFill>
                  <a:srgbClr val="FFFF00"/>
                </a:solidFill>
              </a:rPr>
              <a:t>Stimulants</a:t>
            </a:r>
          </a:p>
        </p:txBody>
      </p:sp>
      <p:sp>
        <p:nvSpPr>
          <p:cNvPr id="288771" name="Rectangle 3"/>
          <p:cNvSpPr>
            <a:spLocks noGrp="1" noChangeArrowheads="1"/>
          </p:cNvSpPr>
          <p:nvPr>
            <p:ph type="body" idx="4294967295"/>
          </p:nvPr>
        </p:nvSpPr>
        <p:spPr>
          <a:xfrm>
            <a:off x="373745" y="1371600"/>
            <a:ext cx="8458200" cy="5105400"/>
          </a:xfrm>
        </p:spPr>
        <p:txBody>
          <a:bodyPr/>
          <a:lstStyle/>
          <a:p>
            <a:r>
              <a:rPr lang="en-US" dirty="0"/>
              <a:t>Stimulant medications (e.g., amphetamines) are often prescribed to treat individuals diagnosed with attention-deficit hyperactivity disorder (ADHD) </a:t>
            </a:r>
          </a:p>
          <a:p>
            <a:r>
              <a:rPr lang="en-US" dirty="0"/>
              <a:t>Stimulants enhance alertness and concentration</a:t>
            </a:r>
          </a:p>
          <a:p>
            <a:r>
              <a:rPr lang="en-US" dirty="0">
                <a:cs typeface="Times New Roman" pitchFamily="18" charset="0"/>
              </a:rPr>
              <a:t>May be diverted from medical use to non-prescription use</a:t>
            </a:r>
            <a:endParaRPr lang="en-US" dirty="0"/>
          </a:p>
          <a:p>
            <a:r>
              <a:rPr lang="en-US" dirty="0">
                <a:cs typeface="Times New Roman" pitchFamily="18" charset="0"/>
              </a:rPr>
              <a:t>Amphetamines increase wakefulness and have been misused </a:t>
            </a:r>
            <a:r>
              <a:rPr lang="en-US" dirty="0" smtClean="0">
                <a:cs typeface="Times New Roman" pitchFamily="18" charset="0"/>
              </a:rPr>
              <a:t>by military</a:t>
            </a:r>
            <a:r>
              <a:rPr lang="en-US" dirty="0">
                <a:cs typeface="Times New Roman" pitchFamily="18" charset="0"/>
              </a:rPr>
              <a:t>, pilots, truck drivers, and other workers to keep functioning past their normal limits</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155</a:t>
            </a:fld>
            <a:endParaRPr lang="en-US" dirty="0"/>
          </a:p>
        </p:txBody>
      </p:sp>
    </p:spTree>
    <p:extLst>
      <p:ext uri="{BB962C8B-B14F-4D97-AF65-F5344CB8AC3E}">
        <p14:creationId xmlns:p14="http://schemas.microsoft.com/office/powerpoint/2010/main" val="40903274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idx="4294967295"/>
          </p:nvPr>
        </p:nvSpPr>
        <p:spPr>
          <a:xfrm>
            <a:off x="-21236" y="36226"/>
            <a:ext cx="9144000" cy="685800"/>
          </a:xfrm>
        </p:spPr>
        <p:txBody>
          <a:bodyPr/>
          <a:lstStyle/>
          <a:p>
            <a:r>
              <a:rPr lang="en-US" sz="4000" dirty="0">
                <a:solidFill>
                  <a:srgbClr val="FFFF00"/>
                </a:solidFill>
              </a:rPr>
              <a:t>Street Names for Stimulants</a:t>
            </a:r>
          </a:p>
        </p:txBody>
      </p:sp>
      <p:sp>
        <p:nvSpPr>
          <p:cNvPr id="289795" name="Rectangle 3"/>
          <p:cNvSpPr>
            <a:spLocks noGrp="1" noChangeArrowheads="1"/>
          </p:cNvSpPr>
          <p:nvPr>
            <p:ph type="body" sz="half" idx="4294967295"/>
          </p:nvPr>
        </p:nvSpPr>
        <p:spPr>
          <a:xfrm>
            <a:off x="533400" y="722026"/>
            <a:ext cx="3810000" cy="5678784"/>
          </a:xfrm>
        </p:spPr>
        <p:txBody>
          <a:bodyPr/>
          <a:lstStyle/>
          <a:p>
            <a:r>
              <a:rPr lang="en-US" sz="2800" dirty="0" err="1"/>
              <a:t>Dex</a:t>
            </a:r>
            <a:endParaRPr lang="en-US" sz="2800" dirty="0"/>
          </a:p>
          <a:p>
            <a:r>
              <a:rPr lang="en-US" sz="2800" dirty="0"/>
              <a:t>Dexamphetamine</a:t>
            </a:r>
          </a:p>
          <a:p>
            <a:r>
              <a:rPr lang="en-US" sz="2800" dirty="0"/>
              <a:t>Bennies, </a:t>
            </a:r>
            <a:r>
              <a:rPr lang="en-US" sz="2800" dirty="0" err="1"/>
              <a:t>Minibennies</a:t>
            </a:r>
            <a:endParaRPr lang="en-US" sz="2800" dirty="0"/>
          </a:p>
          <a:p>
            <a:r>
              <a:rPr lang="en-US" sz="2800" dirty="0" err="1"/>
              <a:t>Dexies</a:t>
            </a:r>
            <a:endParaRPr lang="en-US" sz="2800" dirty="0"/>
          </a:p>
          <a:p>
            <a:r>
              <a:rPr lang="en-US" sz="2800" dirty="0"/>
              <a:t>Copilots</a:t>
            </a:r>
          </a:p>
          <a:p>
            <a:r>
              <a:rPr lang="en-US" sz="2800" dirty="0"/>
              <a:t>Crank</a:t>
            </a:r>
          </a:p>
          <a:p>
            <a:r>
              <a:rPr lang="en-US" sz="2800" dirty="0"/>
              <a:t>Eye </a:t>
            </a:r>
            <a:r>
              <a:rPr lang="en-US" dirty="0" err="1"/>
              <a:t>OpenersUppers</a:t>
            </a:r>
            <a:endParaRPr lang="en-US" dirty="0"/>
          </a:p>
          <a:p>
            <a:r>
              <a:rPr lang="en-US" dirty="0"/>
              <a:t>Wake Ups</a:t>
            </a:r>
          </a:p>
          <a:p>
            <a:r>
              <a:rPr lang="en-US" dirty="0"/>
              <a:t>Black Beauties</a:t>
            </a:r>
          </a:p>
          <a:p>
            <a:r>
              <a:rPr lang="en-US" dirty="0"/>
              <a:t>Whizz</a:t>
            </a:r>
          </a:p>
          <a:p>
            <a:r>
              <a:rPr lang="en-US" dirty="0"/>
              <a:t>Ups</a:t>
            </a:r>
          </a:p>
          <a:p>
            <a:r>
              <a:rPr lang="en-US" dirty="0"/>
              <a:t>Pep Pills</a:t>
            </a:r>
          </a:p>
          <a:p>
            <a:r>
              <a:rPr lang="en-US" dirty="0"/>
              <a:t>Lid Poppers</a:t>
            </a:r>
          </a:p>
          <a:p>
            <a:endParaRPr lang="en-US" sz="2800"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156</a:t>
            </a:fld>
            <a:endParaRPr lang="en-US" dirty="0"/>
          </a:p>
        </p:txBody>
      </p:sp>
    </p:spTree>
    <p:extLst>
      <p:ext uri="{BB962C8B-B14F-4D97-AF65-F5344CB8AC3E}">
        <p14:creationId xmlns:p14="http://schemas.microsoft.com/office/powerpoint/2010/main" val="134676212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rrowheads="1"/>
          </p:cNvSpPr>
          <p:nvPr>
            <p:ph type="title"/>
          </p:nvPr>
        </p:nvSpPr>
        <p:spPr>
          <a:xfrm>
            <a:off x="390993" y="0"/>
            <a:ext cx="8229600" cy="762000"/>
          </a:xfrm>
        </p:spPr>
        <p:txBody>
          <a:bodyPr/>
          <a:lstStyle/>
          <a:p>
            <a:r>
              <a:rPr lang="en-US" dirty="0">
                <a:solidFill>
                  <a:srgbClr val="FFFF00"/>
                </a:solidFill>
              </a:rPr>
              <a:t>Short-Term Effects</a:t>
            </a:r>
          </a:p>
        </p:txBody>
      </p:sp>
      <p:sp>
        <p:nvSpPr>
          <p:cNvPr id="295939" name="Rectangle 3"/>
          <p:cNvSpPr>
            <a:spLocks noGrp="1" noChangeArrowheads="1"/>
          </p:cNvSpPr>
          <p:nvPr>
            <p:ph idx="1"/>
          </p:nvPr>
        </p:nvSpPr>
        <p:spPr>
          <a:xfrm>
            <a:off x="685800" y="1417106"/>
            <a:ext cx="8077200" cy="5364694"/>
          </a:xfrm>
        </p:spPr>
        <p:txBody>
          <a:bodyPr/>
          <a:lstStyle/>
          <a:p>
            <a:r>
              <a:rPr lang="en-US" sz="4000" dirty="0"/>
              <a:t>Euphoria</a:t>
            </a:r>
          </a:p>
          <a:p>
            <a:r>
              <a:rPr lang="en-US" sz="4000" dirty="0"/>
              <a:t>Increased energy/productivity</a:t>
            </a:r>
          </a:p>
          <a:p>
            <a:r>
              <a:rPr lang="en-US" sz="4000" dirty="0"/>
              <a:t>Increased concentration</a:t>
            </a:r>
          </a:p>
          <a:p>
            <a:r>
              <a:rPr lang="en-US" sz="4000" dirty="0"/>
              <a:t>Decreased appetite</a:t>
            </a:r>
          </a:p>
          <a:p>
            <a:r>
              <a:rPr lang="en-US" sz="4000" dirty="0"/>
              <a:t>Increased libido </a:t>
            </a:r>
          </a:p>
          <a:p>
            <a:r>
              <a:rPr lang="en-US" sz="4000" dirty="0"/>
              <a:t>Decreased sleep</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157</a:t>
            </a:fld>
            <a:endParaRPr lang="en-US" dirty="0"/>
          </a:p>
        </p:txBody>
      </p:sp>
    </p:spTree>
    <p:extLst>
      <p:ext uri="{BB962C8B-B14F-4D97-AF65-F5344CB8AC3E}">
        <p14:creationId xmlns:p14="http://schemas.microsoft.com/office/powerpoint/2010/main" val="410058798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1842" name="Rectangle 2"/>
          <p:cNvSpPr>
            <a:spLocks noGrp="1" noChangeArrowheads="1"/>
          </p:cNvSpPr>
          <p:nvPr>
            <p:ph type="title" idx="4294967295"/>
          </p:nvPr>
        </p:nvSpPr>
        <p:spPr>
          <a:xfrm>
            <a:off x="88592" y="9993"/>
            <a:ext cx="9144015" cy="790733"/>
          </a:xfrm>
        </p:spPr>
        <p:txBody>
          <a:bodyPr/>
          <a:lstStyle/>
          <a:p>
            <a:r>
              <a:rPr lang="en-US" dirty="0">
                <a:solidFill>
                  <a:srgbClr val="FFFF00"/>
                </a:solidFill>
              </a:rPr>
              <a:t>Methylphenidate (Ritalin, </a:t>
            </a:r>
            <a:r>
              <a:rPr lang="en-US" dirty="0" err="1">
                <a:solidFill>
                  <a:srgbClr val="FFFF00"/>
                </a:solidFill>
              </a:rPr>
              <a:t>Concerta</a:t>
            </a:r>
            <a:r>
              <a:rPr lang="en-US" dirty="0">
                <a:solidFill>
                  <a:srgbClr val="FFFF00"/>
                </a:solidFill>
              </a:rPr>
              <a:t>)</a:t>
            </a:r>
          </a:p>
        </p:txBody>
      </p:sp>
      <p:sp>
        <p:nvSpPr>
          <p:cNvPr id="291843" name="Rectangle 3"/>
          <p:cNvSpPr>
            <a:spLocks noGrp="1" noChangeArrowheads="1"/>
          </p:cNvSpPr>
          <p:nvPr>
            <p:ph type="body" idx="4294967295"/>
          </p:nvPr>
        </p:nvSpPr>
        <p:spPr>
          <a:xfrm>
            <a:off x="387835" y="800726"/>
            <a:ext cx="4793765" cy="4618038"/>
          </a:xfrm>
        </p:spPr>
        <p:txBody>
          <a:bodyPr/>
          <a:lstStyle/>
          <a:p>
            <a:pPr>
              <a:lnSpc>
                <a:spcPct val="90000"/>
              </a:lnSpc>
            </a:pPr>
            <a:r>
              <a:rPr lang="en-US" sz="2800" dirty="0"/>
              <a:t>When used to treat ADHD, patients may experience increased attention, decreased impulsiveness, and decreased hyperactivity </a:t>
            </a:r>
          </a:p>
          <a:p>
            <a:pPr>
              <a:lnSpc>
                <a:spcPct val="90000"/>
              </a:lnSpc>
            </a:pPr>
            <a:r>
              <a:rPr lang="en-US" sz="2800" dirty="0"/>
              <a:t>Milder stimulant that works by affecting the levels of chemicals (neurotransmitters) in the nervous system.</a:t>
            </a:r>
          </a:p>
          <a:p>
            <a:pPr>
              <a:lnSpc>
                <a:spcPct val="90000"/>
              </a:lnSpc>
            </a:pPr>
            <a:r>
              <a:rPr lang="en-US" sz="2800" dirty="0"/>
              <a:t>May also be used to augment treatment of depression in some cases</a:t>
            </a:r>
          </a:p>
        </p:txBody>
      </p:sp>
      <p:pic>
        <p:nvPicPr>
          <p:cNvPr id="6146" name="Picture 2" descr="Prescription pill bottle spilling pills &#10; http://cdn2.bigcommerce.com/server1500/q0qkvn/product_images/uploaded_images/bc-rx-carosel-image-8.jpg" title="Mehtylphenidate"/>
          <p:cNvPicPr>
            <a:picLocks noChangeAspect="1" noChangeArrowheads="1"/>
          </p:cNvPicPr>
          <p:nvPr/>
        </p:nvPicPr>
        <p:blipFill>
          <a:blip r:embed="rId3" cstate="print"/>
          <a:srcRect/>
          <a:stretch>
            <a:fillRect/>
          </a:stretch>
        </p:blipFill>
        <p:spPr bwMode="auto">
          <a:xfrm>
            <a:off x="5210331" y="914400"/>
            <a:ext cx="3359046" cy="1714501"/>
          </a:xfrm>
          <a:prstGeom prst="rect">
            <a:avLst/>
          </a:prstGeom>
          <a:ln>
            <a:noFill/>
          </a:ln>
          <a:effectLst>
            <a:outerShdw blurRad="190500" algn="tl" rotWithShape="0">
              <a:srgbClr val="000000">
                <a:alpha val="70000"/>
              </a:srgbClr>
            </a:outerShdw>
          </a:effectLst>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158</a:t>
            </a:fld>
            <a:endParaRPr lang="en-US" dirty="0"/>
          </a:p>
        </p:txBody>
      </p:sp>
    </p:spTree>
    <p:extLst>
      <p:ext uri="{BB962C8B-B14F-4D97-AF65-F5344CB8AC3E}">
        <p14:creationId xmlns:p14="http://schemas.microsoft.com/office/powerpoint/2010/main" val="4223953984"/>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228600" y="152400"/>
            <a:ext cx="8839200" cy="1143000"/>
          </a:xfrm>
        </p:spPr>
        <p:txBody>
          <a:bodyPr/>
          <a:lstStyle/>
          <a:p>
            <a:r>
              <a:rPr lang="en-US" sz="4000" dirty="0">
                <a:solidFill>
                  <a:srgbClr val="FFFF00"/>
                </a:solidFill>
              </a:rPr>
              <a:t>Amphetamine/dextroamphetamine (Adderall)</a:t>
            </a:r>
          </a:p>
        </p:txBody>
      </p:sp>
      <p:sp>
        <p:nvSpPr>
          <p:cNvPr id="292867" name="Rectangle 3"/>
          <p:cNvSpPr>
            <a:spLocks noGrp="1" noChangeArrowheads="1"/>
          </p:cNvSpPr>
          <p:nvPr>
            <p:ph type="body" idx="4294967295"/>
          </p:nvPr>
        </p:nvSpPr>
        <p:spPr>
          <a:xfrm>
            <a:off x="228600" y="1447800"/>
            <a:ext cx="5257800" cy="4495800"/>
          </a:xfrm>
        </p:spPr>
        <p:txBody>
          <a:bodyPr/>
          <a:lstStyle/>
          <a:p>
            <a:r>
              <a:rPr lang="en-US" sz="2800" dirty="0">
                <a:cs typeface="Times New Roman" pitchFamily="18" charset="0"/>
              </a:rPr>
              <a:t>Used for attention deficit hyperactivity disorder (ADHD)</a:t>
            </a:r>
          </a:p>
          <a:p>
            <a:r>
              <a:rPr lang="en-US" sz="2800" dirty="0">
                <a:cs typeface="Times New Roman" pitchFamily="18" charset="0"/>
              </a:rPr>
              <a:t>Increases ability to concentrate and reduces hyperactivity</a:t>
            </a:r>
          </a:p>
          <a:p>
            <a:r>
              <a:rPr lang="en-US" sz="2800" dirty="0">
                <a:cs typeface="Times New Roman" pitchFamily="18" charset="0"/>
              </a:rPr>
              <a:t>May also be used to treat certain sleep </a:t>
            </a:r>
            <a:br>
              <a:rPr lang="en-US" sz="2800" dirty="0">
                <a:cs typeface="Times New Roman" pitchFamily="18" charset="0"/>
              </a:rPr>
            </a:br>
            <a:r>
              <a:rPr lang="en-US" sz="2800" dirty="0">
                <a:cs typeface="Times New Roman" pitchFamily="18" charset="0"/>
              </a:rPr>
              <a:t>disorders (narcolepsy)</a:t>
            </a:r>
          </a:p>
          <a:p>
            <a:r>
              <a:rPr lang="en-US" sz="2800" dirty="0">
                <a:cs typeface="Times New Roman" pitchFamily="18" charset="0"/>
              </a:rPr>
              <a:t>Original form taken 2-3 x/day</a:t>
            </a:r>
          </a:p>
          <a:p>
            <a:r>
              <a:rPr lang="en-US" sz="2800" dirty="0">
                <a:cs typeface="Times New Roman" pitchFamily="18" charset="0"/>
              </a:rPr>
              <a:t>Adderall XR taken once/day</a:t>
            </a:r>
          </a:p>
          <a:p>
            <a:pPr marL="0" indent="0">
              <a:buNone/>
            </a:pPr>
            <a:endParaRPr lang="en-US" sz="2800" dirty="0">
              <a:cs typeface="Times New Roman" pitchFamily="18" charset="0"/>
            </a:endParaRPr>
          </a:p>
        </p:txBody>
      </p:sp>
      <p:pic>
        <p:nvPicPr>
          <p:cNvPr id="4098" name="Picture 2" descr="Orange capsules.&#10;&#10;http://themash.com/wp-content/uploads/2015/01/Adderall-web.jpg" title="Amphetamine "/>
          <p:cNvPicPr>
            <a:picLocks noChangeAspect="1" noChangeArrowheads="1"/>
          </p:cNvPicPr>
          <p:nvPr/>
        </p:nvPicPr>
        <p:blipFill>
          <a:blip r:embed="rId3" cstate="print"/>
          <a:srcRect/>
          <a:stretch>
            <a:fillRect/>
          </a:stretch>
        </p:blipFill>
        <p:spPr bwMode="auto">
          <a:xfrm>
            <a:off x="5486400" y="1447800"/>
            <a:ext cx="3338382" cy="2261248"/>
          </a:xfrm>
          <a:prstGeom prst="rect">
            <a:avLst/>
          </a:prstGeom>
          <a:ln>
            <a:noFill/>
          </a:ln>
          <a:effectLst>
            <a:outerShdw blurRad="190500" algn="tl" rotWithShape="0">
              <a:srgbClr val="000000">
                <a:alpha val="70000"/>
              </a:srgbClr>
            </a:outerShdw>
          </a:effectLst>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159</a:t>
            </a:fld>
            <a:endParaRPr lang="en-US" dirty="0"/>
          </a:p>
        </p:txBody>
      </p:sp>
    </p:spTree>
    <p:extLst>
      <p:ext uri="{BB962C8B-B14F-4D97-AF65-F5344CB8AC3E}">
        <p14:creationId xmlns:p14="http://schemas.microsoft.com/office/powerpoint/2010/main" val="346941965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(3)</a:t>
            </a:r>
            <a:r>
              <a:rPr lang="en-US" dirty="0" smtClean="0">
                <a:solidFill>
                  <a:srgbClr val="000010"/>
                </a:solidFill>
              </a:rPr>
              <a:t>- 3</a:t>
            </a:r>
            <a:endParaRPr lang="en-US" dirty="0">
              <a:solidFill>
                <a:srgbClr val="000010"/>
              </a:solidFill>
            </a:endParaRPr>
          </a:p>
        </p:txBody>
      </p:sp>
      <p:sp>
        <p:nvSpPr>
          <p:cNvPr id="3" name="Content Placeholder 2"/>
          <p:cNvSpPr>
            <a:spLocks noGrp="1"/>
          </p:cNvSpPr>
          <p:nvPr>
            <p:ph idx="1"/>
          </p:nvPr>
        </p:nvSpPr>
        <p:spPr/>
        <p:txBody>
          <a:bodyPr/>
          <a:lstStyle/>
          <a:p>
            <a:pPr>
              <a:spcBef>
                <a:spcPts val="0"/>
              </a:spcBef>
            </a:pPr>
            <a:r>
              <a:rPr lang="en-US" dirty="0"/>
              <a:t>Introductions</a:t>
            </a:r>
          </a:p>
          <a:p>
            <a:pPr>
              <a:spcBef>
                <a:spcPts val="0"/>
              </a:spcBef>
            </a:pPr>
            <a:r>
              <a:rPr lang="en-US" dirty="0"/>
              <a:t>Review of week’s agenda</a:t>
            </a:r>
          </a:p>
          <a:p>
            <a:pPr>
              <a:spcBef>
                <a:spcPts val="0"/>
              </a:spcBef>
            </a:pPr>
            <a:r>
              <a:rPr lang="en-US" dirty="0" smtClean="0"/>
              <a:t>IC&amp;RC Performance Domains and the 12 Core Functions</a:t>
            </a:r>
            <a:endParaRPr lang="en-US" dirty="0"/>
          </a:p>
          <a:p>
            <a:pPr>
              <a:spcBef>
                <a:spcPts val="0"/>
              </a:spcBef>
            </a:pPr>
            <a:r>
              <a:rPr lang="en-US" b="1" dirty="0">
                <a:solidFill>
                  <a:srgbClr val="FFFF00"/>
                </a:solidFill>
              </a:rPr>
              <a:t>TAP 21 Transdisciplinary Foundations and Practice Domains</a:t>
            </a:r>
          </a:p>
          <a:p>
            <a:pPr>
              <a:spcBef>
                <a:spcPts val="0"/>
              </a:spcBef>
            </a:pPr>
            <a:r>
              <a:rPr lang="en-US" dirty="0"/>
              <a:t>Addiction as a brain disease</a:t>
            </a:r>
          </a:p>
          <a:p>
            <a:pPr>
              <a:spcBef>
                <a:spcPts val="0"/>
              </a:spcBef>
            </a:pPr>
            <a:r>
              <a:rPr lang="en-US" dirty="0"/>
              <a:t>Science of addiction</a:t>
            </a:r>
          </a:p>
          <a:p>
            <a:r>
              <a:rPr lang="en-US" dirty="0"/>
              <a:t>Psychoactive Drugs: Alcohol, Opioids, Cannabis , Stimulants, Hallucinogens, and Inhalants </a:t>
            </a:r>
          </a:p>
        </p:txBody>
      </p:sp>
      <p:sp>
        <p:nvSpPr>
          <p:cNvPr id="5" name="Slide Number Placeholder 3">
            <a:extLst>
              <a:ext uri="{FF2B5EF4-FFF2-40B4-BE49-F238E27FC236}">
                <a16:creationId xmlns:a16="http://schemas.microsoft.com/office/drawing/2014/main" id="{A898A7EE-3D2F-9C4B-ABEE-9FE33B616F5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a:t>
            </a:fld>
            <a:endParaRPr lang="en-US" dirty="0"/>
          </a:p>
        </p:txBody>
      </p:sp>
    </p:spTree>
    <p:extLst>
      <p:ext uri="{BB962C8B-B14F-4D97-AF65-F5344CB8AC3E}">
        <p14:creationId xmlns:p14="http://schemas.microsoft.com/office/powerpoint/2010/main" val="118332152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title="Lisdexamphetamine"/>
          <p:cNvSpPr>
            <a:spLocks noGrp="1"/>
          </p:cNvSpPr>
          <p:nvPr>
            <p:ph type="title"/>
          </p:nvPr>
        </p:nvSpPr>
        <p:spPr>
          <a:xfrm>
            <a:off x="457200" y="1"/>
            <a:ext cx="8229600" cy="838200"/>
          </a:xfrm>
        </p:spPr>
        <p:txBody>
          <a:bodyPr/>
          <a:lstStyle/>
          <a:p>
            <a:r>
              <a:rPr lang="en-US" sz="4000" dirty="0" err="1">
                <a:solidFill>
                  <a:srgbClr val="FFFF00"/>
                </a:solidFill>
              </a:rPr>
              <a:t>Lisdexamphetamine</a:t>
            </a:r>
            <a:r>
              <a:rPr lang="en-US" sz="4000" dirty="0">
                <a:solidFill>
                  <a:srgbClr val="FFFF00"/>
                </a:solidFill>
              </a:rPr>
              <a:t> (</a:t>
            </a:r>
            <a:r>
              <a:rPr lang="en-US" sz="4000" dirty="0" err="1">
                <a:solidFill>
                  <a:srgbClr val="FFFF00"/>
                </a:solidFill>
              </a:rPr>
              <a:t>Vyvanse</a:t>
            </a:r>
            <a:r>
              <a:rPr lang="en-US" sz="4000" dirty="0">
                <a:solidFill>
                  <a:srgbClr val="FFFF00"/>
                </a:solidFill>
              </a:rPr>
              <a:t>)</a:t>
            </a:r>
          </a:p>
        </p:txBody>
      </p:sp>
      <p:sp>
        <p:nvSpPr>
          <p:cNvPr id="3" name="Content Placeholder 2"/>
          <p:cNvSpPr>
            <a:spLocks noGrp="1"/>
          </p:cNvSpPr>
          <p:nvPr>
            <p:ph idx="1"/>
          </p:nvPr>
        </p:nvSpPr>
        <p:spPr>
          <a:xfrm>
            <a:off x="457201" y="838201"/>
            <a:ext cx="5562600" cy="5288494"/>
          </a:xfrm>
        </p:spPr>
        <p:txBody>
          <a:bodyPr/>
          <a:lstStyle/>
          <a:p>
            <a:r>
              <a:rPr lang="en-US" sz="2800" dirty="0"/>
              <a:t>Dextroamphetamine prodrug</a:t>
            </a:r>
          </a:p>
          <a:p>
            <a:r>
              <a:rPr lang="en-US" sz="2800" dirty="0"/>
              <a:t>Enters the body in an inactive form </a:t>
            </a:r>
          </a:p>
          <a:p>
            <a:r>
              <a:rPr lang="en-US" sz="2800" dirty="0"/>
              <a:t>As digested, slowly converts into active form Effects can last for up to 14 hours</a:t>
            </a:r>
          </a:p>
          <a:p>
            <a:r>
              <a:rPr lang="en-US" sz="2800" dirty="0"/>
              <a:t>Lower abuse potential </a:t>
            </a:r>
          </a:p>
          <a:p>
            <a:r>
              <a:rPr lang="en-US" sz="2800" dirty="0"/>
              <a:t>Also approved for binge eating disorder</a:t>
            </a:r>
          </a:p>
          <a:p>
            <a:r>
              <a:rPr lang="en-US" sz="2800" dirty="0"/>
              <a:t>Capsule dose 30-70 mg per day</a:t>
            </a:r>
          </a:p>
        </p:txBody>
      </p:sp>
      <p:pic>
        <p:nvPicPr>
          <p:cNvPr id="77826" name="Picture 2" descr="Blue and white capsule&#10;&#10;C:\Users\lmooney\Desktop\SHR01041.jpg" title="Lisdexamphetamine"/>
          <p:cNvPicPr>
            <a:picLocks noChangeAspect="1" noChangeArrowheads="1"/>
          </p:cNvPicPr>
          <p:nvPr/>
        </p:nvPicPr>
        <p:blipFill>
          <a:blip r:embed="rId3" cstate="print"/>
          <a:srcRect/>
          <a:stretch>
            <a:fillRect/>
          </a:stretch>
        </p:blipFill>
        <p:spPr bwMode="auto">
          <a:xfrm>
            <a:off x="6214533" y="838201"/>
            <a:ext cx="2472267" cy="2225040"/>
          </a:xfrm>
          <a:prstGeom prst="rect">
            <a:avLst/>
          </a:prstGeom>
          <a:noFill/>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160</a:t>
            </a:fld>
            <a:endParaRPr lang="en-US" dirty="0"/>
          </a:p>
        </p:txBody>
      </p:sp>
    </p:spTree>
    <p:extLst>
      <p:ext uri="{BB962C8B-B14F-4D97-AF65-F5344CB8AC3E}">
        <p14:creationId xmlns:p14="http://schemas.microsoft.com/office/powerpoint/2010/main" val="711784267"/>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rrowheads="1"/>
          </p:cNvSpPr>
          <p:nvPr>
            <p:ph type="title"/>
          </p:nvPr>
        </p:nvSpPr>
        <p:spPr>
          <a:xfrm>
            <a:off x="228600" y="105596"/>
            <a:ext cx="8686800" cy="611768"/>
          </a:xfrm>
        </p:spPr>
        <p:txBody>
          <a:bodyPr/>
          <a:lstStyle/>
          <a:p>
            <a:r>
              <a:rPr lang="en-US" sz="4000" dirty="0">
                <a:solidFill>
                  <a:srgbClr val="FFFF00"/>
                </a:solidFill>
              </a:rPr>
              <a:t>Medical Risks</a:t>
            </a:r>
          </a:p>
        </p:txBody>
      </p:sp>
      <p:sp>
        <p:nvSpPr>
          <p:cNvPr id="299011" name="Rectangle 3"/>
          <p:cNvSpPr>
            <a:spLocks noGrp="1" noChangeArrowheads="1"/>
          </p:cNvSpPr>
          <p:nvPr>
            <p:ph idx="1"/>
          </p:nvPr>
        </p:nvSpPr>
        <p:spPr>
          <a:xfrm>
            <a:off x="457200" y="838200"/>
            <a:ext cx="6324600" cy="3733800"/>
          </a:xfrm>
        </p:spPr>
        <p:txBody>
          <a:bodyPr/>
          <a:lstStyle/>
          <a:p>
            <a:r>
              <a:rPr lang="en-US" sz="2800" dirty="0"/>
              <a:t>Norepinephrine release causes constriction of blood vessels, elevated blood pressure and rapid heart rate</a:t>
            </a:r>
          </a:p>
          <a:p>
            <a:r>
              <a:rPr lang="en-US" sz="2800" dirty="0"/>
              <a:t>Increased activity levels</a:t>
            </a:r>
          </a:p>
          <a:p>
            <a:r>
              <a:rPr lang="en-US" sz="2800" dirty="0"/>
              <a:t>Elevated body temperatures</a:t>
            </a:r>
          </a:p>
          <a:p>
            <a:r>
              <a:rPr lang="en-US" sz="2800" dirty="0"/>
              <a:t>Increased risk of seizures </a:t>
            </a:r>
          </a:p>
          <a:p>
            <a:r>
              <a:rPr lang="en-US" sz="2800" dirty="0"/>
              <a:t>Potentially fatal arrhythmias, heart attack, or stroke </a:t>
            </a:r>
          </a:p>
          <a:p>
            <a:pPr>
              <a:buFont typeface="Wingdings" pitchFamily="2" charset="2"/>
              <a:buNone/>
            </a:pPr>
            <a:endParaRPr lang="en-US" dirty="0"/>
          </a:p>
        </p:txBody>
      </p:sp>
      <p:pic>
        <p:nvPicPr>
          <p:cNvPr id="5" name="Picture 12" descr="https://encrypted-tbn3.gstatic.com/images?q=tbn:ANd9GcTmRcG8gK5KRG0KPsHbXOftOmGACZIidq2Y46zSYFh7g5nUODra">
            <a:hlinkClick r:id="rId3"/>
          </p:cNvPr>
          <p:cNvPicPr>
            <a:picLocks noChangeAspect="1" noChangeArrowheads="1"/>
          </p:cNvPicPr>
          <p:nvPr/>
        </p:nvPicPr>
        <p:blipFill>
          <a:blip r:embed="rId4" cstate="print"/>
          <a:srcRect/>
          <a:stretch>
            <a:fillRect/>
          </a:stretch>
        </p:blipFill>
        <p:spPr bwMode="auto">
          <a:xfrm rot="16200000">
            <a:off x="5628456" y="2316332"/>
            <a:ext cx="4440291" cy="1524000"/>
          </a:xfrm>
          <a:prstGeom prst="rect">
            <a:avLst/>
          </a:prstGeom>
          <a:noFill/>
        </p:spPr>
      </p:pic>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161</a:t>
            </a:fld>
            <a:endParaRPr lang="en-US" dirty="0"/>
          </a:p>
        </p:txBody>
      </p:sp>
    </p:spTree>
    <p:extLst>
      <p:ext uri="{BB962C8B-B14F-4D97-AF65-F5344CB8AC3E}">
        <p14:creationId xmlns:p14="http://schemas.microsoft.com/office/powerpoint/2010/main" val="251029795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rrowheads="1"/>
          </p:cNvSpPr>
          <p:nvPr>
            <p:ph type="title"/>
          </p:nvPr>
        </p:nvSpPr>
        <p:spPr>
          <a:xfrm>
            <a:off x="486834" y="152400"/>
            <a:ext cx="8229600" cy="533400"/>
          </a:xfrm>
        </p:spPr>
        <p:txBody>
          <a:bodyPr/>
          <a:lstStyle/>
          <a:p>
            <a:r>
              <a:rPr lang="en-US" dirty="0">
                <a:solidFill>
                  <a:srgbClr val="FFFF00"/>
                </a:solidFill>
              </a:rPr>
              <a:t>Psychiatric Symptoms</a:t>
            </a:r>
          </a:p>
        </p:txBody>
      </p:sp>
      <p:sp>
        <p:nvSpPr>
          <p:cNvPr id="302083" name="Rectangle 3"/>
          <p:cNvSpPr>
            <a:spLocks noGrp="1" noChangeArrowheads="1"/>
          </p:cNvSpPr>
          <p:nvPr>
            <p:ph idx="1"/>
          </p:nvPr>
        </p:nvSpPr>
        <p:spPr>
          <a:xfrm>
            <a:off x="381000" y="838200"/>
            <a:ext cx="8335434" cy="5379935"/>
          </a:xfrm>
        </p:spPr>
        <p:txBody>
          <a:bodyPr/>
          <a:lstStyle/>
          <a:p>
            <a:r>
              <a:rPr lang="en-US" dirty="0"/>
              <a:t>Psychiatric symptoms associated with use of larger doses of amphetamines include depression, anxiety, psychosis, and suicidal ideation </a:t>
            </a:r>
          </a:p>
          <a:p>
            <a:r>
              <a:rPr lang="en-US" dirty="0"/>
              <a:t>Symptoms may depend on differences in sensitivity, frequency and quantity of use, and method of administration</a:t>
            </a:r>
          </a:p>
          <a:p>
            <a:r>
              <a:rPr lang="en-US" dirty="0"/>
              <a:t>Abstinence syndrome may occur (dysphoria, anhedonia, irritability, insomnia/hypersomnia, anxiety, low energy)</a:t>
            </a:r>
          </a:p>
          <a:p>
            <a:pPr>
              <a:buFont typeface="Wingdings" pitchFamily="2" charset="2"/>
              <a:buNone/>
            </a:pPr>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162</a:t>
            </a:fld>
            <a:endParaRPr lang="en-US" dirty="0"/>
          </a:p>
        </p:txBody>
      </p:sp>
    </p:spTree>
    <p:extLst>
      <p:ext uri="{BB962C8B-B14F-4D97-AF65-F5344CB8AC3E}">
        <p14:creationId xmlns:p14="http://schemas.microsoft.com/office/powerpoint/2010/main" val="91156966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380999" y="152400"/>
            <a:ext cx="8450277" cy="457200"/>
          </a:xfrm>
          <a:noFill/>
          <a:ln/>
        </p:spPr>
        <p:txBody>
          <a:bodyPr lIns="92075" tIns="46037" rIns="92075" bIns="46037"/>
          <a:lstStyle/>
          <a:p>
            <a:r>
              <a:rPr lang="en-US" sz="4000" dirty="0">
                <a:solidFill>
                  <a:srgbClr val="FFFF00"/>
                </a:solidFill>
              </a:rPr>
              <a:t>Stimulants: Basic facts</a:t>
            </a:r>
          </a:p>
        </p:txBody>
      </p:sp>
      <p:sp>
        <p:nvSpPr>
          <p:cNvPr id="430083" name="Rectangle 3"/>
          <p:cNvSpPr>
            <a:spLocks noChangeArrowheads="1"/>
          </p:cNvSpPr>
          <p:nvPr/>
        </p:nvSpPr>
        <p:spPr bwMode="auto">
          <a:xfrm>
            <a:off x="533400" y="762000"/>
            <a:ext cx="8076758" cy="4114800"/>
          </a:xfrm>
          <a:prstGeom prst="rect">
            <a:avLst/>
          </a:prstGeom>
          <a:noFill/>
          <a:ln w="9525">
            <a:noFill/>
            <a:miter lim="800000"/>
            <a:headEnd/>
            <a:tailEnd/>
          </a:ln>
          <a:effectLst/>
        </p:spPr>
        <p:txBody>
          <a:bodyPr lIns="92075" tIns="46037" rIns="92075" bIns="46037"/>
          <a:lstStyle/>
          <a:p>
            <a:pPr marL="342900" indent="-342900" fontAlgn="base">
              <a:spcAft>
                <a:spcPct val="0"/>
              </a:spcAft>
              <a:buClr>
                <a:srgbClr val="0000FF"/>
              </a:buClr>
              <a:buSzPct val="80000"/>
              <a:buFont typeface="Wingdings" pitchFamily="2" charset="2"/>
              <a:buNone/>
              <a:tabLst>
                <a:tab pos="5430838" algn="l"/>
              </a:tabLst>
            </a:pPr>
            <a:r>
              <a:rPr lang="en-US" sz="2800" b="1" dirty="0">
                <a:solidFill>
                  <a:prstClr val="white"/>
                </a:solidFill>
                <a:latin typeface="Calibri" panose="020F0502020204030204" pitchFamily="34" charset="0"/>
                <a:cs typeface="Calibri" panose="020F0502020204030204" pitchFamily="34" charset="0"/>
              </a:rPr>
              <a:t>Withdrawal </a:t>
            </a:r>
            <a:r>
              <a:rPr lang="en-US" sz="2800" b="1" dirty="0" smtClean="0">
                <a:solidFill>
                  <a:prstClr val="white"/>
                </a:solidFill>
                <a:latin typeface="Calibri" panose="020F0502020204030204" pitchFamily="34" charset="0"/>
                <a:cs typeface="Calibri" panose="020F0502020204030204" pitchFamily="34" charset="0"/>
              </a:rPr>
              <a:t>symptoms:</a:t>
            </a: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Dysphoric </a:t>
            </a:r>
            <a:r>
              <a:rPr lang="en-US" sz="2800" dirty="0">
                <a:solidFill>
                  <a:prstClr val="white"/>
                </a:solidFill>
                <a:latin typeface="Calibri" panose="020F0502020204030204" pitchFamily="34" charset="0"/>
                <a:cs typeface="Calibri" panose="020F0502020204030204" pitchFamily="34" charset="0"/>
              </a:rPr>
              <a:t>mood (sadness, </a:t>
            </a:r>
            <a:r>
              <a:rPr lang="en-US" sz="2800" dirty="0" smtClean="0">
                <a:solidFill>
                  <a:prstClr val="white"/>
                </a:solidFill>
                <a:latin typeface="Calibri" panose="020F0502020204030204" pitchFamily="34" charset="0"/>
                <a:cs typeface="Calibri" panose="020F0502020204030204" pitchFamily="34" charset="0"/>
              </a:rPr>
              <a:t>anhedonia)</a:t>
            </a: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Fatigue</a:t>
            </a:r>
            <a:endParaRPr lang="en-US" sz="2800" dirty="0">
              <a:solidFill>
                <a:prstClr val="white"/>
              </a:solidFill>
              <a:latin typeface="Calibri" panose="020F0502020204030204" pitchFamily="34" charset="0"/>
              <a:cs typeface="Calibri" panose="020F0502020204030204" pitchFamily="34" charset="0"/>
            </a:endParaRP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Insomnia </a:t>
            </a:r>
            <a:r>
              <a:rPr lang="en-US" sz="2800" dirty="0">
                <a:solidFill>
                  <a:prstClr val="white"/>
                </a:solidFill>
                <a:latin typeface="Calibri" panose="020F0502020204030204" pitchFamily="34" charset="0"/>
                <a:cs typeface="Calibri" panose="020F0502020204030204" pitchFamily="34" charset="0"/>
              </a:rPr>
              <a:t>or </a:t>
            </a:r>
            <a:r>
              <a:rPr lang="en-US" sz="2800" dirty="0" smtClean="0">
                <a:solidFill>
                  <a:prstClr val="white"/>
                </a:solidFill>
                <a:latin typeface="Calibri" panose="020F0502020204030204" pitchFamily="34" charset="0"/>
                <a:cs typeface="Calibri" panose="020F0502020204030204" pitchFamily="34" charset="0"/>
              </a:rPr>
              <a:t>hypersomnia</a:t>
            </a: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Psychomotor </a:t>
            </a:r>
            <a:r>
              <a:rPr lang="en-US" sz="2800" dirty="0">
                <a:solidFill>
                  <a:prstClr val="white"/>
                </a:solidFill>
                <a:latin typeface="Calibri" panose="020F0502020204030204" pitchFamily="34" charset="0"/>
                <a:cs typeface="Calibri" panose="020F0502020204030204" pitchFamily="34" charset="0"/>
              </a:rPr>
              <a:t>agitation or </a:t>
            </a:r>
            <a:r>
              <a:rPr lang="en-US" sz="2800" dirty="0" smtClean="0">
                <a:solidFill>
                  <a:prstClr val="white"/>
                </a:solidFill>
                <a:latin typeface="Calibri" panose="020F0502020204030204" pitchFamily="34" charset="0"/>
                <a:cs typeface="Calibri" panose="020F0502020204030204" pitchFamily="34" charset="0"/>
              </a:rPr>
              <a:t>retardation</a:t>
            </a: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Craving</a:t>
            </a:r>
            <a:endParaRPr lang="en-US" sz="2800" dirty="0">
              <a:solidFill>
                <a:prstClr val="white"/>
              </a:solidFill>
              <a:latin typeface="Calibri" panose="020F0502020204030204" pitchFamily="34" charset="0"/>
              <a:cs typeface="Calibri" panose="020F0502020204030204" pitchFamily="34" charset="0"/>
            </a:endParaRP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Increased appetite</a:t>
            </a:r>
          </a:p>
          <a:p>
            <a:pPr marL="457200" indent="-457200" fontAlgn="base">
              <a:spcAft>
                <a:spcPct val="0"/>
              </a:spcAft>
              <a:buClr>
                <a:schemeClr val="bg1"/>
              </a:buClr>
              <a:buSzPct val="80000"/>
              <a:buFont typeface="Arial" panose="020B0604020202020204" pitchFamily="34" charset="0"/>
              <a:buChar char="•"/>
              <a:tabLst>
                <a:tab pos="5430838" algn="l"/>
              </a:tabLst>
            </a:pPr>
            <a:r>
              <a:rPr lang="en-US" sz="2800" dirty="0" smtClean="0">
                <a:solidFill>
                  <a:prstClr val="white"/>
                </a:solidFill>
                <a:latin typeface="Calibri" panose="020F0502020204030204" pitchFamily="34" charset="0"/>
                <a:cs typeface="Calibri" panose="020F0502020204030204" pitchFamily="34" charset="0"/>
              </a:rPr>
              <a:t>Vivid</a:t>
            </a:r>
            <a:r>
              <a:rPr lang="en-US" sz="2800" dirty="0">
                <a:solidFill>
                  <a:prstClr val="white"/>
                </a:solidFill>
                <a:latin typeface="Calibri" panose="020F0502020204030204" pitchFamily="34" charset="0"/>
                <a:cs typeface="Calibri" panose="020F0502020204030204" pitchFamily="34" charset="0"/>
              </a:rPr>
              <a:t>, unpleasant dreams</a:t>
            </a:r>
          </a:p>
          <a:p>
            <a:pPr marL="342900" indent="-342900" fontAlgn="base">
              <a:spcAft>
                <a:spcPct val="0"/>
              </a:spcAft>
              <a:buClr>
                <a:srgbClr val="0000FF"/>
              </a:buClr>
              <a:buSzPct val="80000"/>
              <a:buFont typeface="Wingdings" pitchFamily="2" charset="2"/>
              <a:buChar char="l"/>
              <a:tabLst>
                <a:tab pos="5430838" algn="l"/>
              </a:tabLst>
            </a:pPr>
            <a:endParaRPr lang="en-US" sz="2800" dirty="0">
              <a:solidFill>
                <a:prstClr val="black"/>
              </a:solidFill>
              <a:latin typeface="Calibri" panose="020F0502020204030204" pitchFamily="34" charset="0"/>
              <a:cs typeface="Calibri" panose="020F0502020204030204" pitchFamily="34" charset="0"/>
            </a:endParaRP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163</a:t>
            </a:fld>
            <a:endParaRPr lang="en-US" dirty="0"/>
          </a:p>
        </p:txBody>
      </p:sp>
    </p:spTree>
    <p:extLst>
      <p:ext uri="{BB962C8B-B14F-4D97-AF65-F5344CB8AC3E}">
        <p14:creationId xmlns:p14="http://schemas.microsoft.com/office/powerpoint/2010/main" val="120816762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r>
              <a:rPr lang="en-US" sz="4000" dirty="0">
                <a:solidFill>
                  <a:srgbClr val="FFFF00"/>
                </a:solidFill>
              </a:rPr>
              <a:t>Long-term effects of stimulants</a:t>
            </a:r>
          </a:p>
        </p:txBody>
      </p:sp>
      <p:pic>
        <p:nvPicPr>
          <p:cNvPr id="3" name="Picture 2" descr="Chart shows body systems impacted by stimulant use.  Image show, neurological and psychological imact, nasal and oral, respiratory, cardiac, libido, weight and dermatological impact." title="Chart showing impact of stimulants on the body"/>
          <p:cNvPicPr>
            <a:picLocks noChangeAspect="1"/>
          </p:cNvPicPr>
          <p:nvPr/>
        </p:nvPicPr>
        <p:blipFill>
          <a:blip r:embed="rId3"/>
          <a:stretch>
            <a:fillRect/>
          </a:stretch>
        </p:blipFill>
        <p:spPr>
          <a:xfrm>
            <a:off x="255658" y="895892"/>
            <a:ext cx="8632684" cy="5066215"/>
          </a:xfrm>
          <a:prstGeom prst="rect">
            <a:avLst/>
          </a:prstGeom>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164</a:t>
            </a:fld>
            <a:endParaRPr lang="en-US" dirty="0"/>
          </a:p>
        </p:txBody>
      </p:sp>
    </p:spTree>
    <p:extLst>
      <p:ext uri="{BB962C8B-B14F-4D97-AF65-F5344CB8AC3E}">
        <p14:creationId xmlns:p14="http://schemas.microsoft.com/office/powerpoint/2010/main" val="3866949218"/>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sz="4000" dirty="0">
                <a:solidFill>
                  <a:srgbClr val="FFFF00"/>
                </a:solidFill>
              </a:rPr>
              <a:t>Tobacco</a:t>
            </a:r>
          </a:p>
        </p:txBody>
      </p:sp>
      <p:pic>
        <p:nvPicPr>
          <p:cNvPr id="337933" name="Picture 13" title="Tobacco"/>
          <p:cNvPicPr>
            <a:picLocks noChangeAspect="1" noChangeArrowheads="1"/>
          </p:cNvPicPr>
          <p:nvPr/>
        </p:nvPicPr>
        <p:blipFill rotWithShape="1">
          <a:blip r:embed="rId3" cstate="print"/>
          <a:srcRect l="6497" r="6443"/>
          <a:stretch/>
        </p:blipFill>
        <p:spPr bwMode="auto">
          <a:xfrm>
            <a:off x="914400" y="1239837"/>
            <a:ext cx="5105401" cy="3006725"/>
          </a:xfrm>
          <a:prstGeom prst="rect">
            <a:avLst/>
          </a:prstGeom>
          <a:noFill/>
          <a:ln w="9525">
            <a:miter lim="800000"/>
            <a:headEnd/>
            <a:tailEnd/>
          </a:ln>
          <a:effectLst/>
        </p:spPr>
      </p:pic>
      <p:pic>
        <p:nvPicPr>
          <p:cNvPr id="337934" name="Picture 14" descr="Image of a young man smoking.&#10;&#10;MPj01788210000[1]" title="Smoking"/>
          <p:cNvPicPr>
            <a:picLocks noChangeAspect="1" noChangeArrowheads="1"/>
          </p:cNvPicPr>
          <p:nvPr/>
        </p:nvPicPr>
        <p:blipFill>
          <a:blip r:embed="rId4" cstate="print"/>
          <a:srcRect/>
          <a:stretch>
            <a:fillRect/>
          </a:stretch>
        </p:blipFill>
        <p:spPr bwMode="auto">
          <a:xfrm>
            <a:off x="6172200" y="1239837"/>
            <a:ext cx="1998611" cy="3006725"/>
          </a:xfrm>
          <a:prstGeom prst="rect">
            <a:avLst/>
          </a:prstGeom>
          <a:noFill/>
        </p:spPr>
      </p:pic>
      <p:sp>
        <p:nvSpPr>
          <p:cNvPr id="7"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165</a:t>
            </a:fld>
            <a:endParaRPr lang="en-US" dirty="0"/>
          </a:p>
        </p:txBody>
      </p:sp>
    </p:spTree>
    <p:extLst>
      <p:ext uri="{BB962C8B-B14F-4D97-AF65-F5344CB8AC3E}">
        <p14:creationId xmlns:p14="http://schemas.microsoft.com/office/powerpoint/2010/main" val="338033738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76200" y="76200"/>
            <a:ext cx="8915400" cy="925278"/>
          </a:xfrm>
          <a:noFill/>
          <a:ln/>
        </p:spPr>
        <p:txBody>
          <a:bodyPr lIns="92075" tIns="46037" rIns="92075" bIns="46037"/>
          <a:lstStyle/>
          <a:p>
            <a:r>
              <a:rPr lang="en-US" sz="4000" dirty="0">
                <a:solidFill>
                  <a:srgbClr val="FFFF00"/>
                </a:solidFill>
              </a:rPr>
              <a:t>Tobacco: Basic facts (1)</a:t>
            </a:r>
          </a:p>
        </p:txBody>
      </p:sp>
      <p:sp>
        <p:nvSpPr>
          <p:cNvPr id="338947" name="Rectangle 3"/>
          <p:cNvSpPr>
            <a:spLocks noGrp="1" noChangeArrowheads="1"/>
          </p:cNvSpPr>
          <p:nvPr>
            <p:ph idx="1"/>
          </p:nvPr>
        </p:nvSpPr>
        <p:spPr>
          <a:xfrm>
            <a:off x="495300" y="1001478"/>
            <a:ext cx="8267700" cy="5105400"/>
          </a:xfrm>
          <a:noFill/>
          <a:ln/>
        </p:spPr>
        <p:txBody>
          <a:bodyPr lIns="92075" tIns="46037" rIns="92075" bIns="46037"/>
          <a:lstStyle/>
          <a:p>
            <a:pPr marL="0" indent="0">
              <a:spcAft>
                <a:spcPts val="0"/>
              </a:spcAft>
              <a:buFont typeface="Wingdings" pitchFamily="2" charset="2"/>
              <a:buNone/>
            </a:pPr>
            <a:r>
              <a:rPr lang="en-US" sz="2800" b="1" u="sng" dirty="0"/>
              <a:t>Description</a:t>
            </a:r>
            <a:r>
              <a:rPr lang="en-US" sz="2800" b="1" dirty="0"/>
              <a:t>: </a:t>
            </a:r>
            <a:endParaRPr lang="en-US" sz="2800" b="1" dirty="0" smtClean="0"/>
          </a:p>
          <a:p>
            <a:pPr marL="0" indent="0">
              <a:spcAft>
                <a:spcPts val="0"/>
              </a:spcAft>
              <a:buFont typeface="Wingdings" pitchFamily="2" charset="2"/>
              <a:buNone/>
            </a:pPr>
            <a:r>
              <a:rPr lang="en-US" sz="2800" dirty="0" smtClean="0"/>
              <a:t>Tobacco </a:t>
            </a:r>
            <a:r>
              <a:rPr lang="en-US" sz="2800" dirty="0"/>
              <a:t>products contain nicotine plus more </a:t>
            </a:r>
            <a:r>
              <a:rPr lang="en-US" sz="2800" dirty="0" smtClean="0"/>
              <a:t>than 4,000 </a:t>
            </a:r>
            <a:r>
              <a:rPr lang="en-US" sz="2800" dirty="0"/>
              <a:t>chemicals and a dozen gases (mainly carbon monoxide)</a:t>
            </a:r>
          </a:p>
          <a:p>
            <a:pPr marL="0" indent="0">
              <a:spcAft>
                <a:spcPts val="0"/>
              </a:spcAft>
              <a:buFont typeface="Wingdings" pitchFamily="2" charset="2"/>
              <a:buNone/>
            </a:pPr>
            <a:r>
              <a:rPr lang="en-US" sz="2800" b="1" u="sng" dirty="0"/>
              <a:t>Route of administration</a:t>
            </a:r>
            <a:r>
              <a:rPr lang="en-US" sz="2800" b="1" dirty="0"/>
              <a:t>:</a:t>
            </a:r>
            <a:r>
              <a:rPr lang="en-US" sz="2800" dirty="0"/>
              <a:t> </a:t>
            </a:r>
            <a:endParaRPr lang="en-US" sz="2800" dirty="0" smtClean="0"/>
          </a:p>
          <a:p>
            <a:pPr marL="0" indent="0">
              <a:spcAft>
                <a:spcPts val="0"/>
              </a:spcAft>
              <a:buFont typeface="Wingdings" pitchFamily="2" charset="2"/>
              <a:buNone/>
            </a:pPr>
            <a:r>
              <a:rPr lang="en-US" sz="2800" dirty="0" smtClean="0"/>
              <a:t>Smoking</a:t>
            </a:r>
            <a:r>
              <a:rPr lang="en-US" sz="2800" dirty="0"/>
              <a:t>, chewing </a:t>
            </a:r>
          </a:p>
          <a:p>
            <a:pPr marL="0" indent="0">
              <a:spcAft>
                <a:spcPts val="0"/>
              </a:spcAft>
              <a:buFont typeface="Wingdings" pitchFamily="2" charset="2"/>
              <a:buNone/>
            </a:pPr>
            <a:r>
              <a:rPr lang="en-US" sz="2800" b="1" u="sng" dirty="0"/>
              <a:t>Acute Effects</a:t>
            </a:r>
            <a:r>
              <a:rPr lang="en-US" sz="2800" b="1" dirty="0"/>
              <a:t>: </a:t>
            </a:r>
            <a:endParaRPr lang="en-US" sz="2800" b="1" dirty="0" smtClean="0"/>
          </a:p>
          <a:p>
            <a:pPr marL="0" indent="0">
              <a:spcAft>
                <a:spcPts val="0"/>
              </a:spcAft>
              <a:buFont typeface="Wingdings" pitchFamily="2" charset="2"/>
              <a:buNone/>
            </a:pPr>
            <a:r>
              <a:rPr lang="en-US" sz="2800" dirty="0" smtClean="0"/>
              <a:t>Pleasure</a:t>
            </a:r>
            <a:r>
              <a:rPr lang="en-US" sz="2800" dirty="0"/>
              <a:t>; relaxation; concentration; release of glucose; increased blood pressure, respiration, and heart rate</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166</a:t>
            </a:fld>
            <a:endParaRPr lang="en-US" dirty="0"/>
          </a:p>
        </p:txBody>
      </p:sp>
    </p:spTree>
    <p:extLst>
      <p:ext uri="{BB962C8B-B14F-4D97-AF65-F5344CB8AC3E}">
        <p14:creationId xmlns:p14="http://schemas.microsoft.com/office/powerpoint/2010/main" val="217477062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228600" y="120652"/>
            <a:ext cx="8686800" cy="761996"/>
          </a:xfrm>
          <a:noFill/>
          <a:ln/>
        </p:spPr>
        <p:txBody>
          <a:bodyPr lIns="92075" tIns="46037" rIns="92075" bIns="46037"/>
          <a:lstStyle/>
          <a:p>
            <a:r>
              <a:rPr lang="en-US" sz="4000" dirty="0">
                <a:solidFill>
                  <a:srgbClr val="FFFF00"/>
                </a:solidFill>
              </a:rPr>
              <a:t>Tobacco: Basic facts (2)</a:t>
            </a:r>
          </a:p>
        </p:txBody>
      </p:sp>
      <p:sp>
        <p:nvSpPr>
          <p:cNvPr id="340995" name="Rectangle 3"/>
          <p:cNvSpPr>
            <a:spLocks noGrp="1" noChangeArrowheads="1"/>
          </p:cNvSpPr>
          <p:nvPr>
            <p:ph idx="1"/>
          </p:nvPr>
        </p:nvSpPr>
        <p:spPr>
          <a:xfrm>
            <a:off x="499269" y="1119367"/>
            <a:ext cx="4072732" cy="4876800"/>
          </a:xfrm>
          <a:noFill/>
          <a:ln/>
        </p:spPr>
        <p:txBody>
          <a:bodyPr lIns="92075" tIns="46037" rIns="92075" bIns="46037"/>
          <a:lstStyle/>
          <a:p>
            <a:pPr>
              <a:lnSpc>
                <a:spcPct val="90000"/>
              </a:lnSpc>
              <a:buFont typeface="Wingdings" pitchFamily="2" charset="2"/>
              <a:buNone/>
            </a:pPr>
            <a:r>
              <a:rPr lang="en-US" b="1" dirty="0"/>
              <a:t>Withdrawal Symptoms:</a:t>
            </a:r>
            <a:r>
              <a:rPr lang="en-US" dirty="0"/>
              <a:t>	</a:t>
            </a:r>
            <a:endParaRPr lang="en-US" dirty="0" smtClean="0"/>
          </a:p>
          <a:p>
            <a:pPr>
              <a:lnSpc>
                <a:spcPct val="90000"/>
              </a:lnSpc>
            </a:pPr>
            <a:r>
              <a:rPr lang="en-US" dirty="0" smtClean="0"/>
              <a:t>Cognitive </a:t>
            </a:r>
            <a:r>
              <a:rPr lang="en-US" dirty="0"/>
              <a:t>/ attention </a:t>
            </a:r>
            <a:r>
              <a:rPr lang="en-US" dirty="0" smtClean="0"/>
              <a:t>deficits</a:t>
            </a:r>
          </a:p>
          <a:p>
            <a:pPr>
              <a:lnSpc>
                <a:spcPct val="90000"/>
              </a:lnSpc>
            </a:pPr>
            <a:r>
              <a:rPr lang="en-US" dirty="0" smtClean="0"/>
              <a:t>Sleep disturbance</a:t>
            </a:r>
          </a:p>
          <a:p>
            <a:pPr>
              <a:lnSpc>
                <a:spcPct val="90000"/>
              </a:lnSpc>
            </a:pPr>
            <a:r>
              <a:rPr lang="en-US" dirty="0" smtClean="0"/>
              <a:t>Increased appetite</a:t>
            </a:r>
          </a:p>
          <a:p>
            <a:pPr>
              <a:lnSpc>
                <a:spcPct val="90000"/>
              </a:lnSpc>
            </a:pPr>
            <a:r>
              <a:rPr lang="en-US" dirty="0" smtClean="0"/>
              <a:t>Hostility </a:t>
            </a:r>
            <a:endParaRPr lang="en-US" dirty="0"/>
          </a:p>
          <a:p>
            <a:pPr>
              <a:lnSpc>
                <a:spcPct val="90000"/>
              </a:lnSpc>
            </a:pPr>
            <a:r>
              <a:rPr lang="en-US" dirty="0" smtClean="0"/>
              <a:t>Irritability</a:t>
            </a:r>
            <a:endParaRPr lang="en-US" dirty="0"/>
          </a:p>
          <a:p>
            <a:pPr>
              <a:lnSpc>
                <a:spcPct val="90000"/>
              </a:lnSpc>
            </a:pPr>
            <a:r>
              <a:rPr lang="en-US" dirty="0" smtClean="0"/>
              <a:t>Low energy</a:t>
            </a:r>
          </a:p>
          <a:p>
            <a:pPr>
              <a:lnSpc>
                <a:spcPct val="90000"/>
              </a:lnSpc>
            </a:pPr>
            <a:r>
              <a:rPr lang="en-US" dirty="0" smtClean="0"/>
              <a:t>Headaches</a:t>
            </a:r>
            <a:endParaRPr lang="en-US" dirty="0"/>
          </a:p>
        </p:txBody>
      </p:sp>
      <p:pic>
        <p:nvPicPr>
          <p:cNvPr id="341001" name="Picture 9" descr="MPj03853270000[1]"/>
          <p:cNvPicPr>
            <a:picLocks noChangeAspect="1" noChangeArrowheads="1"/>
          </p:cNvPicPr>
          <p:nvPr/>
        </p:nvPicPr>
        <p:blipFill>
          <a:blip r:embed="rId3" cstate="print"/>
          <a:srcRect/>
          <a:stretch>
            <a:fillRect/>
          </a:stretch>
        </p:blipFill>
        <p:spPr bwMode="auto">
          <a:xfrm>
            <a:off x="4876800" y="1295400"/>
            <a:ext cx="3657600" cy="2668588"/>
          </a:xfrm>
          <a:prstGeom prst="rect">
            <a:avLst/>
          </a:prstGeom>
          <a:noFill/>
          <a:ln w="38100">
            <a:solidFill>
              <a:schemeClr val="bg2"/>
            </a:solidFill>
            <a:miter lim="800000"/>
            <a:headEnd/>
            <a:tailEnd/>
          </a:ln>
        </p:spPr>
      </p:pic>
      <p:sp>
        <p:nvSpPr>
          <p:cNvPr id="7"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167</a:t>
            </a:fld>
            <a:endParaRPr lang="en-US" dirty="0"/>
          </a:p>
        </p:txBody>
      </p:sp>
    </p:spTree>
    <p:extLst>
      <p:ext uri="{BB962C8B-B14F-4D97-AF65-F5344CB8AC3E}">
        <p14:creationId xmlns:p14="http://schemas.microsoft.com/office/powerpoint/2010/main" val="308935805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r>
              <a:rPr lang="en-US" sz="4000" dirty="0">
                <a:solidFill>
                  <a:srgbClr val="FFFF00"/>
                </a:solidFill>
              </a:rPr>
              <a:t>Long-term effects of tobacco use</a:t>
            </a:r>
          </a:p>
        </p:txBody>
      </p:sp>
      <p:pic>
        <p:nvPicPr>
          <p:cNvPr id="3" name="Picture 2" descr="Chart shos impact of tobacco use including cancer, neurological, respirtory, cancer related, cardiac, vascular, and teratogenic impact." title="Impact of Tobacco"/>
          <p:cNvPicPr>
            <a:picLocks noChangeAspect="1"/>
          </p:cNvPicPr>
          <p:nvPr/>
        </p:nvPicPr>
        <p:blipFill>
          <a:blip r:embed="rId3"/>
          <a:stretch>
            <a:fillRect/>
          </a:stretch>
        </p:blipFill>
        <p:spPr>
          <a:xfrm>
            <a:off x="222127" y="985308"/>
            <a:ext cx="8699746" cy="5371042"/>
          </a:xfrm>
          <a:prstGeom prst="rect">
            <a:avLst/>
          </a:prstGeom>
        </p:spPr>
      </p:pic>
      <p:sp>
        <p:nvSpPr>
          <p:cNvPr id="10" name="Slide Number Placeholder 5"/>
          <p:cNvSpPr>
            <a:spLocks noGrp="1"/>
          </p:cNvSpPr>
          <p:nvPr>
            <p:ph type="sldNum" sz="quarter" idx="4294967295"/>
          </p:nvPr>
        </p:nvSpPr>
        <p:spPr>
          <a:xfrm>
            <a:off x="7010400" y="6356350"/>
            <a:ext cx="2133600" cy="365125"/>
          </a:xfrm>
        </p:spPr>
        <p:txBody>
          <a:bodyPr/>
          <a:lstStyle/>
          <a:p>
            <a:fld id="{BC4390BC-6739-4CC1-84F5-221DFCE55621}" type="slidenum">
              <a:rPr lang="en-US"/>
              <a:pPr/>
              <a:t>168</a:t>
            </a:fld>
            <a:endParaRPr lang="en-US" dirty="0"/>
          </a:p>
        </p:txBody>
      </p:sp>
    </p:spTree>
    <p:extLst>
      <p:ext uri="{BB962C8B-B14F-4D97-AF65-F5344CB8AC3E}">
        <p14:creationId xmlns:p14="http://schemas.microsoft.com/office/powerpoint/2010/main" val="2924013573"/>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609600"/>
          </a:xfrm>
        </p:spPr>
        <p:txBody>
          <a:bodyPr rtlCol="0">
            <a:normAutofit fontScale="90000"/>
          </a:bodyPr>
          <a:lstStyle/>
          <a:p>
            <a:pPr eaLnBrk="1" fontAlgn="auto" hangingPunct="1">
              <a:spcAft>
                <a:spcPts val="0"/>
              </a:spcAft>
              <a:defRPr/>
            </a:pPr>
            <a:r>
              <a:rPr lang="en-US" b="1" dirty="0">
                <a:solidFill>
                  <a:srgbClr val="FFFF00"/>
                </a:solidFill>
                <a:effectLst>
                  <a:outerShdw blurRad="38100" dist="38100" dir="2700000" algn="tl">
                    <a:srgbClr val="000000">
                      <a:alpha val="43137"/>
                    </a:srgbClr>
                  </a:outerShdw>
                </a:effectLst>
              </a:rPr>
              <a:t>Khat</a:t>
            </a:r>
          </a:p>
        </p:txBody>
      </p:sp>
      <p:sp>
        <p:nvSpPr>
          <p:cNvPr id="3" name="Content Placeholder 2"/>
          <p:cNvSpPr>
            <a:spLocks noGrp="1"/>
          </p:cNvSpPr>
          <p:nvPr>
            <p:ph idx="1"/>
          </p:nvPr>
        </p:nvSpPr>
        <p:spPr>
          <a:xfrm>
            <a:off x="152400" y="636237"/>
            <a:ext cx="6019800" cy="5915017"/>
          </a:xfrm>
        </p:spPr>
        <p:txBody>
          <a:bodyPr rtlCol="0">
            <a:normAutofit/>
          </a:bodyPr>
          <a:lstStyle/>
          <a:p>
            <a:pPr eaLnBrk="1" fontAlgn="auto" hangingPunct="1">
              <a:spcAft>
                <a:spcPts val="0"/>
              </a:spcAft>
              <a:buClr>
                <a:schemeClr val="bg1"/>
              </a:buClr>
              <a:buFont typeface="Arial" pitchFamily="34" charset="0"/>
              <a:buChar char="•"/>
              <a:defRPr/>
            </a:pPr>
            <a:r>
              <a:rPr lang="en-US" sz="2600" dirty="0"/>
              <a:t>Pronounced “cot”</a:t>
            </a:r>
          </a:p>
          <a:p>
            <a:pPr eaLnBrk="1" fontAlgn="auto" hangingPunct="1">
              <a:spcAft>
                <a:spcPts val="0"/>
              </a:spcAft>
              <a:buClr>
                <a:schemeClr val="bg1"/>
              </a:buClr>
              <a:buFont typeface="Arial" pitchFamily="34" charset="0"/>
              <a:buChar char="•"/>
              <a:defRPr/>
            </a:pPr>
            <a:r>
              <a:rPr lang="en-US" sz="2600" dirty="0">
                <a:solidFill>
                  <a:srgbClr val="FFFF00"/>
                </a:solidFill>
              </a:rPr>
              <a:t>Stimulant drug derived from a shrub (</a:t>
            </a:r>
            <a:r>
              <a:rPr lang="en-US" sz="2600" i="1" dirty="0">
                <a:solidFill>
                  <a:srgbClr val="FFFF00"/>
                </a:solidFill>
              </a:rPr>
              <a:t>Catha edulis</a:t>
            </a:r>
            <a:r>
              <a:rPr lang="en-US" sz="2600" dirty="0">
                <a:solidFill>
                  <a:srgbClr val="FFFF00"/>
                </a:solidFill>
              </a:rPr>
              <a:t>) native to the Middle East</a:t>
            </a:r>
          </a:p>
          <a:p>
            <a:pPr eaLnBrk="1" fontAlgn="auto" hangingPunct="1">
              <a:spcAft>
                <a:spcPts val="0"/>
              </a:spcAft>
              <a:buClr>
                <a:schemeClr val="bg1"/>
              </a:buClr>
              <a:buFont typeface="Arial" pitchFamily="34" charset="0"/>
              <a:buChar char="•"/>
              <a:defRPr/>
            </a:pPr>
            <a:r>
              <a:rPr lang="en-US" sz="2600" dirty="0"/>
              <a:t>Induces euphoria/elation, increased alertness/arousal</a:t>
            </a:r>
          </a:p>
          <a:p>
            <a:pPr eaLnBrk="1" fontAlgn="auto" hangingPunct="1">
              <a:spcAft>
                <a:spcPts val="0"/>
              </a:spcAft>
              <a:buClr>
                <a:schemeClr val="bg1"/>
              </a:buClr>
              <a:buFont typeface="Arial" pitchFamily="34" charset="0"/>
              <a:buChar char="•"/>
              <a:defRPr/>
            </a:pPr>
            <a:r>
              <a:rPr lang="en-US" sz="2600" dirty="0">
                <a:solidFill>
                  <a:srgbClr val="FFFF00"/>
                </a:solidFill>
              </a:rPr>
              <a:t>Use is considered illegal, because one of its chemical constituents, cathinone, is a Schedule I drug </a:t>
            </a:r>
          </a:p>
          <a:p>
            <a:pPr eaLnBrk="1" fontAlgn="auto" hangingPunct="1">
              <a:spcAft>
                <a:spcPts val="0"/>
              </a:spcAft>
              <a:buClr>
                <a:schemeClr val="bg1"/>
              </a:buClr>
              <a:buFont typeface="Arial" pitchFamily="34" charset="0"/>
              <a:buChar char="•"/>
              <a:defRPr/>
            </a:pPr>
            <a:r>
              <a:rPr lang="en-US" sz="2600" dirty="0"/>
              <a:t>Khat found in the U.S. often comes by mail from Africa</a:t>
            </a:r>
          </a:p>
          <a:p>
            <a:pPr eaLnBrk="1" fontAlgn="auto" hangingPunct="1">
              <a:spcAft>
                <a:spcPts val="0"/>
              </a:spcAft>
              <a:buClr>
                <a:schemeClr val="bg1"/>
              </a:buClr>
              <a:buFont typeface="Arial" pitchFamily="34" charset="0"/>
              <a:buChar char="•"/>
              <a:defRPr/>
            </a:pPr>
            <a:r>
              <a:rPr lang="en-US" sz="2600" dirty="0">
                <a:solidFill>
                  <a:srgbClr val="FFFF00"/>
                </a:solidFill>
              </a:rPr>
              <a:t>Leaves usually chewed</a:t>
            </a:r>
          </a:p>
          <a:p>
            <a:pPr eaLnBrk="1" fontAlgn="auto" hangingPunct="1">
              <a:spcAft>
                <a:spcPts val="0"/>
              </a:spcAft>
              <a:buClr>
                <a:schemeClr val="bg1"/>
              </a:buClr>
              <a:buFont typeface="Arial" pitchFamily="34" charset="0"/>
              <a:buChar char="•"/>
              <a:defRPr/>
            </a:pPr>
            <a:r>
              <a:rPr lang="en-US" sz="2600" dirty="0"/>
              <a:t>Lasts 90 minutes to 3 hours, up to 24 hours</a:t>
            </a:r>
          </a:p>
          <a:p>
            <a:pPr eaLnBrk="1" fontAlgn="auto" hangingPunct="1">
              <a:spcAft>
                <a:spcPts val="0"/>
              </a:spcAft>
              <a:buClr>
                <a:schemeClr val="bg1"/>
              </a:buClr>
              <a:buFont typeface="Arial" pitchFamily="34" charset="0"/>
              <a:buChar char="•"/>
              <a:defRPr/>
            </a:pPr>
            <a:endParaRPr lang="en-US" sz="2600" dirty="0"/>
          </a:p>
          <a:p>
            <a:pPr eaLnBrk="1" fontAlgn="auto" hangingPunct="1">
              <a:spcAft>
                <a:spcPts val="0"/>
              </a:spcAft>
              <a:buClr>
                <a:schemeClr val="bg1"/>
              </a:buClr>
              <a:buFont typeface="Arial" pitchFamily="34" charset="0"/>
              <a:buChar char="•"/>
              <a:defRPr/>
            </a:pPr>
            <a:endParaRPr lang="en-US" sz="2600" dirty="0"/>
          </a:p>
        </p:txBody>
      </p:sp>
      <p:pic>
        <p:nvPicPr>
          <p:cNvPr id="43013" name="Picture 4" descr="picture of the khat plant" title="Khat"/>
          <p:cNvPicPr>
            <a:picLocks noChangeAspect="1"/>
          </p:cNvPicPr>
          <p:nvPr/>
        </p:nvPicPr>
        <p:blipFill>
          <a:blip r:embed="rId3" cstate="print"/>
          <a:srcRect/>
          <a:stretch>
            <a:fillRect/>
          </a:stretch>
        </p:blipFill>
        <p:spPr bwMode="auto">
          <a:xfrm>
            <a:off x="6353644" y="762000"/>
            <a:ext cx="2277880" cy="1518587"/>
          </a:xfrm>
          <a:prstGeom prst="rect">
            <a:avLst/>
          </a:prstGeom>
          <a:noFill/>
          <a:ln w="38100">
            <a:solidFill>
              <a:srgbClr val="00B0F0"/>
            </a:solidFill>
            <a:miter lim="800000"/>
            <a:headEnd/>
            <a:tailEnd/>
          </a:ln>
        </p:spPr>
      </p:pic>
      <p:sp>
        <p:nvSpPr>
          <p:cNvPr id="43012" name="TextBox 3"/>
          <p:cNvSpPr txBox="1">
            <a:spLocks noChangeArrowheads="1"/>
          </p:cNvSpPr>
          <p:nvPr/>
        </p:nvSpPr>
        <p:spPr bwMode="auto">
          <a:xfrm>
            <a:off x="304800" y="6197929"/>
            <a:ext cx="7086600" cy="461665"/>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sz="1200" dirty="0" smtClean="0">
                <a:solidFill>
                  <a:schemeClr val="bg1"/>
                </a:solidFill>
                <a:latin typeface="Calibri" panose="020F0502020204030204" pitchFamily="34" charset="0"/>
                <a:cs typeface="Calibri" panose="020F0502020204030204" pitchFamily="34" charset="0"/>
              </a:rPr>
              <a:t>Reference</a:t>
            </a:r>
          </a:p>
          <a:p>
            <a:pPr eaLnBrk="0" fontAlgn="base" hangingPunct="0">
              <a:spcBef>
                <a:spcPct val="0"/>
              </a:spcBef>
              <a:spcAft>
                <a:spcPct val="0"/>
              </a:spcAft>
            </a:pPr>
            <a:r>
              <a:rPr lang="en-US" sz="1200" dirty="0" smtClean="0">
                <a:solidFill>
                  <a:schemeClr val="bg1"/>
                </a:solidFill>
                <a:latin typeface="Calibri" panose="020F0502020204030204" pitchFamily="34" charset="0"/>
                <a:cs typeface="Calibri" panose="020F0502020204030204" pitchFamily="34" charset="0"/>
              </a:rPr>
              <a:t>NIDA</a:t>
            </a:r>
            <a:r>
              <a:rPr lang="en-US" sz="1200" dirty="0">
                <a:solidFill>
                  <a:schemeClr val="bg1"/>
                </a:solidFill>
                <a:latin typeface="Calibri" panose="020F0502020204030204" pitchFamily="34" charset="0"/>
                <a:cs typeface="Calibri" panose="020F0502020204030204" pitchFamily="34" charset="0"/>
              </a:rPr>
              <a:t>. (2011). </a:t>
            </a:r>
            <a:r>
              <a:rPr lang="en-US" sz="1200" i="1" dirty="0">
                <a:solidFill>
                  <a:schemeClr val="bg1"/>
                </a:solidFill>
                <a:latin typeface="Calibri" panose="020F0502020204030204" pitchFamily="34" charset="0"/>
                <a:cs typeface="Calibri" panose="020F0502020204030204" pitchFamily="34" charset="0"/>
              </a:rPr>
              <a:t>NIDA DrugFacts: Khat</a:t>
            </a:r>
            <a:r>
              <a:rPr lang="en-US" sz="1200" dirty="0">
                <a:solidFill>
                  <a:schemeClr val="bg1"/>
                </a:solidFill>
                <a:latin typeface="Calibri" panose="020F0502020204030204" pitchFamily="34" charset="0"/>
                <a:cs typeface="Calibri" panose="020F0502020204030204" pitchFamily="34" charset="0"/>
              </a:rPr>
              <a:t>.</a:t>
            </a:r>
          </a:p>
        </p:txBody>
      </p:sp>
      <p:sp>
        <p:nvSpPr>
          <p:cNvPr id="7"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169</a:t>
            </a:fld>
            <a:endParaRPr lang="en-US" dirty="0"/>
          </a:p>
        </p:txBody>
      </p:sp>
    </p:spTree>
    <p:extLst>
      <p:ext uri="{BB962C8B-B14F-4D97-AF65-F5344CB8AC3E}">
        <p14:creationId xmlns:p14="http://schemas.microsoft.com/office/powerpoint/2010/main" val="2512081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152400"/>
            <a:ext cx="8686800" cy="762000"/>
          </a:xfrm>
        </p:spPr>
        <p:txBody>
          <a:bodyPr/>
          <a:lstStyle/>
          <a:p>
            <a:r>
              <a:rPr lang="en-US" dirty="0" smtClean="0">
                <a:solidFill>
                  <a:srgbClr val="FFFF00"/>
                </a:solidFill>
              </a:rPr>
              <a:t>Technical Assistance Publication 21</a:t>
            </a:r>
            <a:endParaRPr lang="en-US" dirty="0">
              <a:solidFill>
                <a:srgbClr val="FFFF00"/>
              </a:solidFill>
            </a:endParaRPr>
          </a:p>
        </p:txBody>
      </p:sp>
      <p:sp>
        <p:nvSpPr>
          <p:cNvPr id="11" name="Content Placeholder 10">
            <a:extLst>
              <a:ext uri="{FF2B5EF4-FFF2-40B4-BE49-F238E27FC236}">
                <a16:creationId xmlns:a16="http://schemas.microsoft.com/office/drawing/2014/main" id="{1B094456-C783-4941-9656-770F93F1D883}"/>
              </a:ext>
            </a:extLst>
          </p:cNvPr>
          <p:cNvSpPr>
            <a:spLocks noGrp="1"/>
          </p:cNvSpPr>
          <p:nvPr>
            <p:ph sz="half" idx="2"/>
          </p:nvPr>
        </p:nvSpPr>
        <p:spPr>
          <a:xfrm>
            <a:off x="452672" y="1066801"/>
            <a:ext cx="8462728" cy="5305166"/>
          </a:xfrm>
        </p:spPr>
        <p:txBody>
          <a:bodyPr/>
          <a:lstStyle/>
          <a:p>
            <a:r>
              <a:rPr lang="en-US" dirty="0" smtClean="0"/>
              <a:t>The Center for Substance Abuse Treatment (2006) Technical Assistance Publication (TAP) </a:t>
            </a:r>
            <a:r>
              <a:rPr lang="en-US" dirty="0"/>
              <a:t>21 identifies</a:t>
            </a:r>
            <a:r>
              <a:rPr lang="en-US" b="1" dirty="0">
                <a:solidFill>
                  <a:srgbClr val="FFFF00"/>
                </a:solidFill>
              </a:rPr>
              <a:t> </a:t>
            </a:r>
            <a:r>
              <a:rPr lang="en-US" dirty="0"/>
              <a:t>123 </a:t>
            </a:r>
            <a:r>
              <a:rPr lang="en-US" dirty="0" smtClean="0"/>
              <a:t>addiction counseling competencies </a:t>
            </a:r>
            <a:r>
              <a:rPr lang="en-US" dirty="0"/>
              <a:t>essential to </a:t>
            </a:r>
            <a:r>
              <a:rPr lang="en-US" dirty="0" smtClean="0"/>
              <a:t>the effective practice of counseling individuals in recovery </a:t>
            </a:r>
            <a:r>
              <a:rPr lang="en-US" dirty="0"/>
              <a:t>from </a:t>
            </a:r>
            <a:r>
              <a:rPr lang="en-US" dirty="0" smtClean="0"/>
              <a:t>substance </a:t>
            </a:r>
            <a:r>
              <a:rPr lang="en-US" dirty="0"/>
              <a:t>use disorders.</a:t>
            </a:r>
          </a:p>
          <a:p>
            <a:r>
              <a:rPr lang="en-US" dirty="0"/>
              <a:t>Knowledge, skills, and attitudes (KSAs) for each competency</a:t>
            </a:r>
          </a:p>
          <a:p>
            <a:r>
              <a:rPr lang="en-US" dirty="0"/>
              <a:t>Four transdisciplinary foundations</a:t>
            </a:r>
          </a:p>
          <a:p>
            <a:r>
              <a:rPr lang="en-US" dirty="0"/>
              <a:t>Eight practice domains</a:t>
            </a:r>
          </a:p>
          <a:p>
            <a:endParaRPr lang="en-US" dirty="0"/>
          </a:p>
        </p:txBody>
      </p:sp>
      <p:sp>
        <p:nvSpPr>
          <p:cNvPr id="8" name="TextBox 7">
            <a:extLst>
              <a:ext uri="{FF2B5EF4-FFF2-40B4-BE49-F238E27FC236}">
                <a16:creationId xmlns:a16="http://schemas.microsoft.com/office/drawing/2014/main" id="{5C7EBEBC-767D-5648-BF3D-CBF88E222EBB}"/>
              </a:ext>
            </a:extLst>
          </p:cNvPr>
          <p:cNvSpPr txBox="1"/>
          <p:nvPr/>
        </p:nvSpPr>
        <p:spPr>
          <a:xfrm>
            <a:off x="228600" y="5750004"/>
            <a:ext cx="8305800" cy="1107996"/>
          </a:xfrm>
          <a:prstGeom prst="rect">
            <a:avLst/>
          </a:prstGeom>
          <a:noFill/>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Reference</a:t>
            </a:r>
          </a:p>
          <a:p>
            <a:r>
              <a:rPr lang="en-US" sz="1200" dirty="0">
                <a:solidFill>
                  <a:schemeClr val="bg1"/>
                </a:solidFill>
                <a:latin typeface="Calibri" panose="020F0502020204030204" pitchFamily="34" charset="0"/>
                <a:cs typeface="Calibri" panose="020F0502020204030204" pitchFamily="34" charset="0"/>
              </a:rPr>
              <a:t>Center for Substance Abuse Treatment. (</a:t>
            </a:r>
            <a:r>
              <a:rPr lang="en-US" sz="1200" dirty="0" smtClean="0">
                <a:solidFill>
                  <a:schemeClr val="bg1"/>
                </a:solidFill>
                <a:latin typeface="Calibri" panose="020F0502020204030204" pitchFamily="34" charset="0"/>
                <a:cs typeface="Calibri" panose="020F0502020204030204" pitchFamily="34" charset="0"/>
              </a:rPr>
              <a:t>2006). </a:t>
            </a:r>
            <a:r>
              <a:rPr lang="en-US" sz="1200" i="1" dirty="0">
                <a:solidFill>
                  <a:schemeClr val="bg1"/>
                </a:solidFill>
                <a:latin typeface="Calibri" panose="020F0502020204030204" pitchFamily="34" charset="0"/>
                <a:cs typeface="Calibri" panose="020F0502020204030204" pitchFamily="34" charset="0"/>
              </a:rPr>
              <a:t>Addiction counseling competencies: the knowledge, skills, and attitudes or professional practice. </a:t>
            </a:r>
            <a:r>
              <a:rPr lang="en-US" sz="1200" dirty="0">
                <a:solidFill>
                  <a:schemeClr val="bg1"/>
                </a:solidFill>
                <a:latin typeface="Calibri" panose="020F0502020204030204" pitchFamily="34" charset="0"/>
                <a:cs typeface="Calibri" panose="020F0502020204030204" pitchFamily="34" charset="0"/>
              </a:rPr>
              <a:t>Technical Assistance Publication (TAP) Series 21 (HHS Publication No. [SMA] 15-4171). Rockville, MD: Center for Substance Abuse </a:t>
            </a:r>
            <a:r>
              <a:rPr lang="en-US" sz="1200" dirty="0" smtClean="0">
                <a:solidFill>
                  <a:schemeClr val="bg1"/>
                </a:solidFill>
                <a:latin typeface="Calibri" panose="020F0502020204030204" pitchFamily="34" charset="0"/>
                <a:cs typeface="Calibri" panose="020F0502020204030204" pitchFamily="34" charset="0"/>
              </a:rPr>
              <a:t>Treatment.</a:t>
            </a:r>
            <a:endParaRPr lang="en-US" sz="1200" dirty="0">
              <a:solidFill>
                <a:schemeClr val="bg1"/>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8666712-3AA4-A546-9EF1-D2F6029D0403}"/>
              </a:ext>
            </a:extLst>
          </p:cNvPr>
          <p:cNvSpPr>
            <a:spLocks noGrp="1"/>
          </p:cNvSpPr>
          <p:nvPr>
            <p:ph type="sldNum" sz="quarter" idx="4294967295"/>
          </p:nvPr>
        </p:nvSpPr>
        <p:spPr>
          <a:xfrm>
            <a:off x="6781800" y="6356349"/>
            <a:ext cx="2133600" cy="365125"/>
          </a:xfrm>
        </p:spPr>
        <p:txBody>
          <a:bodyPr/>
          <a:lstStyle/>
          <a:p>
            <a:fld id="{3E17F1FD-29C3-4220-915C-9C71059786D3}" type="slidenum">
              <a:rPr lang="en-US" smtClean="0"/>
              <a:pPr/>
              <a:t>17</a:t>
            </a:fld>
            <a:endParaRPr lang="en-US" dirty="0"/>
          </a:p>
        </p:txBody>
      </p:sp>
    </p:spTree>
    <p:extLst>
      <p:ext uri="{BB962C8B-B14F-4D97-AF65-F5344CB8AC3E}">
        <p14:creationId xmlns:p14="http://schemas.microsoft.com/office/powerpoint/2010/main" val="147694693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685800" y="152404"/>
            <a:ext cx="7772400" cy="762000"/>
          </a:xfrm>
          <a:noFill/>
          <a:ln/>
        </p:spPr>
        <p:txBody>
          <a:bodyPr lIns="92075" tIns="46037" rIns="92075" bIns="46037"/>
          <a:lstStyle/>
          <a:p>
            <a:r>
              <a:rPr lang="en-US" sz="4000" dirty="0" smtClean="0">
                <a:solidFill>
                  <a:srgbClr val="FFFF00"/>
                </a:solidFill>
              </a:rPr>
              <a:t>Hallucinogens</a:t>
            </a:r>
            <a:endParaRPr lang="en-US" sz="4000" dirty="0">
              <a:solidFill>
                <a:srgbClr val="FFFF00"/>
              </a:solidFill>
            </a:endParaRPr>
          </a:p>
        </p:txBody>
      </p:sp>
      <p:sp>
        <p:nvSpPr>
          <p:cNvPr id="346115" name="Rectangle 3"/>
          <p:cNvSpPr>
            <a:spLocks noGrp="1" noChangeArrowheads="1"/>
          </p:cNvSpPr>
          <p:nvPr>
            <p:ph idx="1"/>
          </p:nvPr>
        </p:nvSpPr>
        <p:spPr>
          <a:xfrm>
            <a:off x="609600" y="914404"/>
            <a:ext cx="8001000" cy="4876796"/>
          </a:xfrm>
          <a:noFill/>
          <a:ln/>
        </p:spPr>
        <p:txBody>
          <a:bodyPr lIns="92075" tIns="46037" rIns="92075" bIns="46037"/>
          <a:lstStyle/>
          <a:p>
            <a:pPr marL="0" indent="0">
              <a:spcAft>
                <a:spcPts val="0"/>
              </a:spcAft>
              <a:buFont typeface="Wingdings" pitchFamily="2" charset="2"/>
              <a:buNone/>
            </a:pPr>
            <a:r>
              <a:rPr lang="en-US" sz="2800" b="1" u="sng" dirty="0" smtClean="0"/>
              <a:t>Description</a:t>
            </a:r>
            <a:r>
              <a:rPr lang="en-US" sz="2800" b="1" dirty="0"/>
              <a:t>:</a:t>
            </a:r>
            <a:r>
              <a:rPr lang="en-US" sz="2800" dirty="0"/>
              <a:t> </a:t>
            </a:r>
            <a:endParaRPr lang="en-US" sz="2800" dirty="0" smtClean="0"/>
          </a:p>
          <a:p>
            <a:pPr marL="0" indent="0">
              <a:spcAft>
                <a:spcPts val="0"/>
              </a:spcAft>
              <a:buFont typeface="Wingdings" pitchFamily="2" charset="2"/>
              <a:buNone/>
            </a:pPr>
            <a:r>
              <a:rPr lang="en-US" dirty="0" smtClean="0"/>
              <a:t>Hallucinogens cause </a:t>
            </a:r>
            <a:r>
              <a:rPr lang="en-US" dirty="0"/>
              <a:t>hallucinations, which are profound distortions in a person’s perception of reality. People see images, hear sounds, and feel sensations that seem real but are not. May also produce rapid, intense emotional swings</a:t>
            </a:r>
          </a:p>
          <a:p>
            <a:pPr marL="0" lvl="1" indent="0">
              <a:spcAft>
                <a:spcPts val="0"/>
              </a:spcAft>
              <a:buClr>
                <a:schemeClr val="folHlink"/>
              </a:buClr>
              <a:buNone/>
            </a:pPr>
            <a:endParaRPr lang="en-US" sz="2400" dirty="0"/>
          </a:p>
        </p:txBody>
      </p:sp>
      <p:pic>
        <p:nvPicPr>
          <p:cNvPr id="7" name="Picture 6" descr="Blotter paper containing LSD" title="LSD"/>
          <p:cNvPicPr>
            <a:picLocks noChangeAspect="1"/>
          </p:cNvPicPr>
          <p:nvPr/>
        </p:nvPicPr>
        <p:blipFill>
          <a:blip r:embed="rId3" cstate="print"/>
          <a:stretch>
            <a:fillRect/>
          </a:stretch>
        </p:blipFill>
        <p:spPr>
          <a:xfrm>
            <a:off x="467193" y="3817294"/>
            <a:ext cx="2133600" cy="1515980"/>
          </a:xfrm>
          <a:prstGeom prst="rect">
            <a:avLst/>
          </a:prstGeom>
        </p:spPr>
      </p:pic>
      <p:pic>
        <p:nvPicPr>
          <p:cNvPr id="9" name="Picture 8" descr="Petote plant&#10;&#10;peyote.png" title="Peyote "/>
          <p:cNvPicPr>
            <a:picLocks noChangeAspect="1"/>
          </p:cNvPicPr>
          <p:nvPr/>
        </p:nvPicPr>
        <p:blipFill>
          <a:blip r:embed="rId4" cstate="print"/>
          <a:stretch>
            <a:fillRect/>
          </a:stretch>
        </p:blipFill>
        <p:spPr>
          <a:xfrm>
            <a:off x="2600793" y="3826299"/>
            <a:ext cx="2133600" cy="1520977"/>
          </a:xfrm>
          <a:prstGeom prst="rect">
            <a:avLst/>
          </a:prstGeom>
        </p:spPr>
      </p:pic>
      <p:pic>
        <p:nvPicPr>
          <p:cNvPr id="6" name="Picture 5" descr="Peyote buttons&#10;&#10;150px-Peyote_buttons_seized_by_Arcata_CA_Police.jpg" title="Peyote "/>
          <p:cNvPicPr>
            <a:picLocks noChangeAspect="1"/>
          </p:cNvPicPr>
          <p:nvPr/>
        </p:nvPicPr>
        <p:blipFill>
          <a:blip r:embed="rId5" cstate="print"/>
          <a:stretch>
            <a:fillRect/>
          </a:stretch>
        </p:blipFill>
        <p:spPr>
          <a:xfrm>
            <a:off x="4734393" y="3817294"/>
            <a:ext cx="2098623" cy="1538987"/>
          </a:xfrm>
          <a:prstGeom prst="rect">
            <a:avLst/>
          </a:prstGeom>
        </p:spPr>
      </p:pic>
      <p:pic>
        <p:nvPicPr>
          <p:cNvPr id="8" name="Picture 7" descr="Magic mushrooms&#10;&#10;mushrooms.jpg" title="Psilocyban"/>
          <p:cNvPicPr>
            <a:picLocks noChangeAspect="1"/>
          </p:cNvPicPr>
          <p:nvPr/>
        </p:nvPicPr>
        <p:blipFill>
          <a:blip r:embed="rId6" cstate="print"/>
          <a:stretch>
            <a:fillRect/>
          </a:stretch>
        </p:blipFill>
        <p:spPr>
          <a:xfrm>
            <a:off x="6833016" y="3835305"/>
            <a:ext cx="2119859" cy="1497970"/>
          </a:xfrm>
          <a:prstGeom prst="rect">
            <a:avLst/>
          </a:prstGeom>
        </p:spPr>
      </p:pic>
      <p:sp>
        <p:nvSpPr>
          <p:cNvPr id="10"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170</a:t>
            </a:fld>
            <a:endParaRPr lang="en-US" dirty="0"/>
          </a:p>
        </p:txBody>
      </p:sp>
    </p:spTree>
    <p:extLst>
      <p:ext uri="{BB962C8B-B14F-4D97-AF65-F5344CB8AC3E}">
        <p14:creationId xmlns:p14="http://schemas.microsoft.com/office/powerpoint/2010/main" val="337349699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lstStyle/>
          <a:p>
            <a:r>
              <a:rPr lang="en-US" dirty="0">
                <a:solidFill>
                  <a:srgbClr val="FFFF00"/>
                </a:solidFill>
              </a:rPr>
              <a:t>Hallucinogens: Basic facts </a:t>
            </a:r>
          </a:p>
        </p:txBody>
      </p:sp>
      <p:sp>
        <p:nvSpPr>
          <p:cNvPr id="3" name="Content Placeholder 2"/>
          <p:cNvSpPr>
            <a:spLocks noGrp="1"/>
          </p:cNvSpPr>
          <p:nvPr>
            <p:ph idx="1"/>
          </p:nvPr>
        </p:nvSpPr>
        <p:spPr>
          <a:xfrm>
            <a:off x="457200" y="944562"/>
            <a:ext cx="8229600" cy="5075241"/>
          </a:xfrm>
        </p:spPr>
        <p:txBody>
          <a:bodyPr/>
          <a:lstStyle/>
          <a:p>
            <a:pPr>
              <a:spcAft>
                <a:spcPts val="0"/>
              </a:spcAft>
              <a:buClr>
                <a:schemeClr val="bg1"/>
              </a:buClr>
            </a:pPr>
            <a:r>
              <a:rPr lang="en-US" sz="2600" b="1" dirty="0">
                <a:solidFill>
                  <a:srgbClr val="FFFF00"/>
                </a:solidFill>
              </a:rPr>
              <a:t>LSD</a:t>
            </a:r>
            <a:r>
              <a:rPr lang="en-US" sz="2600" dirty="0"/>
              <a:t>: (d-lysergic acid diethylamide); manufactured from lysergic acid, which is found in ergot, a fungus that grows on rye and other </a:t>
            </a:r>
            <a:r>
              <a:rPr lang="en-US" sz="2600" dirty="0" smtClean="0"/>
              <a:t>grains.</a:t>
            </a:r>
          </a:p>
          <a:p>
            <a:pPr>
              <a:spcAft>
                <a:spcPts val="0"/>
              </a:spcAft>
              <a:buClr>
                <a:schemeClr val="bg1"/>
              </a:buClr>
            </a:pPr>
            <a:r>
              <a:rPr lang="en-US" sz="2600" b="1" dirty="0" smtClean="0">
                <a:solidFill>
                  <a:srgbClr val="FFFF00"/>
                </a:solidFill>
              </a:rPr>
              <a:t>Peyote</a:t>
            </a:r>
            <a:r>
              <a:rPr lang="en-US" sz="2600" dirty="0"/>
              <a:t>: small, spineless cactus in which the principal active ingredient is </a:t>
            </a:r>
            <a:r>
              <a:rPr lang="en-US" sz="2600" dirty="0" smtClean="0"/>
              <a:t>mescaline</a:t>
            </a:r>
          </a:p>
          <a:p>
            <a:pPr>
              <a:spcAft>
                <a:spcPts val="0"/>
              </a:spcAft>
              <a:buClr>
                <a:schemeClr val="bg1"/>
              </a:buClr>
            </a:pPr>
            <a:r>
              <a:rPr lang="en-US" sz="2600" b="1" dirty="0" smtClean="0">
                <a:solidFill>
                  <a:srgbClr val="FFFF00"/>
                </a:solidFill>
              </a:rPr>
              <a:t>Psilocybin </a:t>
            </a:r>
            <a:r>
              <a:rPr lang="en-US" sz="2600" dirty="0">
                <a:solidFill>
                  <a:srgbClr val="FFFF00"/>
                </a:solidFill>
              </a:rPr>
              <a:t>(mushrooms): </a:t>
            </a:r>
            <a:r>
              <a:rPr lang="en-US" sz="2600" dirty="0"/>
              <a:t>obtained from certain types </a:t>
            </a:r>
            <a:r>
              <a:rPr lang="en-US" sz="2600" dirty="0" smtClean="0"/>
              <a:t>of mushrooms </a:t>
            </a:r>
            <a:r>
              <a:rPr lang="en-US" sz="2600" dirty="0"/>
              <a:t>that are indigenous to tropical and subtropical regions of S. America, Mexico, and the </a:t>
            </a:r>
            <a:r>
              <a:rPr lang="en-US" sz="2600" dirty="0" smtClean="0"/>
              <a:t>US</a:t>
            </a:r>
          </a:p>
          <a:p>
            <a:pPr>
              <a:spcAft>
                <a:spcPts val="0"/>
              </a:spcAft>
              <a:buClr>
                <a:schemeClr val="bg1"/>
              </a:buClr>
            </a:pPr>
            <a:r>
              <a:rPr lang="en-US" sz="2600" b="1" dirty="0" smtClean="0">
                <a:solidFill>
                  <a:srgbClr val="FFFF00"/>
                </a:solidFill>
              </a:rPr>
              <a:t>PCP</a:t>
            </a:r>
            <a:r>
              <a:rPr lang="en-US" sz="2600" dirty="0" smtClean="0">
                <a:solidFill>
                  <a:srgbClr val="FFFF00"/>
                </a:solidFill>
              </a:rPr>
              <a:t> </a:t>
            </a:r>
            <a:r>
              <a:rPr lang="en-US" sz="2600" dirty="0">
                <a:solidFill>
                  <a:srgbClr val="FFFF00"/>
                </a:solidFill>
              </a:rPr>
              <a:t>(phencyclidine):</a:t>
            </a:r>
            <a:r>
              <a:rPr lang="en-US" sz="2600" dirty="0"/>
              <a:t> a “dissociative drug,” that distorts perceptions of sight and sound and produces feelings of detachment (dissociation) from the environment and self</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171</a:t>
            </a:fld>
            <a:endParaRPr lang="en-US" dirty="0"/>
          </a:p>
        </p:txBody>
      </p:sp>
    </p:spTree>
    <p:extLst>
      <p:ext uri="{BB962C8B-B14F-4D97-AF65-F5344CB8AC3E}">
        <p14:creationId xmlns:p14="http://schemas.microsoft.com/office/powerpoint/2010/main" val="3642801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228600" y="0"/>
            <a:ext cx="8763000" cy="762000"/>
          </a:xfrm>
          <a:noFill/>
          <a:ln/>
        </p:spPr>
        <p:txBody>
          <a:bodyPr lIns="92075" tIns="46037" rIns="92075" bIns="46037"/>
          <a:lstStyle/>
          <a:p>
            <a:r>
              <a:rPr lang="en-US" sz="4000" dirty="0">
                <a:solidFill>
                  <a:srgbClr val="FFFF00"/>
                </a:solidFill>
              </a:rPr>
              <a:t>Hallucinogens: </a:t>
            </a:r>
            <a:r>
              <a:rPr lang="en-US" sz="4000" dirty="0" smtClean="0">
                <a:solidFill>
                  <a:srgbClr val="FFFF00"/>
                </a:solidFill>
              </a:rPr>
              <a:t>More Basic facts  </a:t>
            </a:r>
            <a:endParaRPr lang="en-US" sz="4000" dirty="0">
              <a:solidFill>
                <a:srgbClr val="FFFF00"/>
              </a:solidFill>
            </a:endParaRPr>
          </a:p>
        </p:txBody>
      </p:sp>
      <p:sp>
        <p:nvSpPr>
          <p:cNvPr id="346115" name="Rectangle 3"/>
          <p:cNvSpPr>
            <a:spLocks noGrp="1" noChangeArrowheads="1"/>
          </p:cNvSpPr>
          <p:nvPr>
            <p:ph idx="1"/>
          </p:nvPr>
        </p:nvSpPr>
        <p:spPr>
          <a:xfrm>
            <a:off x="609600" y="762000"/>
            <a:ext cx="8001000" cy="5562600"/>
          </a:xfrm>
          <a:noFill/>
          <a:ln/>
        </p:spPr>
        <p:txBody>
          <a:bodyPr lIns="92075" tIns="46037" rIns="92075" bIns="46037"/>
          <a:lstStyle/>
          <a:p>
            <a:pPr marL="0" indent="0">
              <a:spcAft>
                <a:spcPts val="0"/>
              </a:spcAft>
              <a:buFont typeface="Wingdings" pitchFamily="2" charset="2"/>
              <a:buNone/>
            </a:pPr>
            <a:r>
              <a:rPr lang="en-US" sz="2600" b="1" u="sng" dirty="0"/>
              <a:t>Route of administration</a:t>
            </a:r>
            <a:r>
              <a:rPr lang="en-US" sz="2600" b="1" dirty="0"/>
              <a:t>:</a:t>
            </a:r>
            <a:r>
              <a:rPr lang="en-US" sz="2600" dirty="0"/>
              <a:t>   </a:t>
            </a:r>
          </a:p>
          <a:p>
            <a:pPr>
              <a:spcAft>
                <a:spcPts val="0"/>
              </a:spcAft>
            </a:pPr>
            <a:r>
              <a:rPr lang="en-US" sz="2600" b="1" dirty="0" smtClean="0">
                <a:solidFill>
                  <a:srgbClr val="FFFF00"/>
                </a:solidFill>
              </a:rPr>
              <a:t>LSD</a:t>
            </a:r>
            <a:r>
              <a:rPr lang="en-US" sz="2600" b="1" dirty="0">
                <a:solidFill>
                  <a:srgbClr val="FFFF00"/>
                </a:solidFill>
              </a:rPr>
              <a:t>:</a:t>
            </a:r>
            <a:r>
              <a:rPr lang="en-US" sz="2600" dirty="0"/>
              <a:t> tablets, capsules, and, occasionally, liquid form; trips last for about </a:t>
            </a:r>
            <a:r>
              <a:rPr lang="en-US" sz="2600" b="1" dirty="0"/>
              <a:t>12 </a:t>
            </a:r>
            <a:r>
              <a:rPr lang="en-US" sz="2600" b="1" dirty="0" smtClean="0"/>
              <a:t>hours</a:t>
            </a:r>
          </a:p>
          <a:p>
            <a:pPr>
              <a:spcAft>
                <a:spcPts val="0"/>
              </a:spcAft>
            </a:pPr>
            <a:r>
              <a:rPr lang="en-US" sz="2600" b="1" dirty="0" smtClean="0">
                <a:solidFill>
                  <a:srgbClr val="FFFF00"/>
                </a:solidFill>
              </a:rPr>
              <a:t>Peyote</a:t>
            </a:r>
            <a:r>
              <a:rPr lang="en-US" sz="2600" b="1" dirty="0">
                <a:solidFill>
                  <a:srgbClr val="FFFF00"/>
                </a:solidFill>
              </a:rPr>
              <a:t>:</a:t>
            </a:r>
            <a:r>
              <a:rPr lang="en-US" sz="2600" dirty="0"/>
              <a:t> chewed or soaked in water to produce an intoxicating liquid (brewed into tea); </a:t>
            </a:r>
            <a:r>
              <a:rPr lang="en-US" sz="2600" b="1" dirty="0"/>
              <a:t>12 </a:t>
            </a:r>
            <a:r>
              <a:rPr lang="en-US" sz="2600" b="1" dirty="0" smtClean="0"/>
              <a:t>hours</a:t>
            </a:r>
          </a:p>
          <a:p>
            <a:pPr>
              <a:spcAft>
                <a:spcPts val="0"/>
              </a:spcAft>
            </a:pPr>
            <a:r>
              <a:rPr lang="en-US" sz="2600" b="1" dirty="0" smtClean="0">
                <a:solidFill>
                  <a:srgbClr val="FFFF00"/>
                </a:solidFill>
              </a:rPr>
              <a:t>Mushrooms</a:t>
            </a:r>
            <a:r>
              <a:rPr lang="en-US" sz="2600" b="1" dirty="0">
                <a:solidFill>
                  <a:srgbClr val="FFFF00"/>
                </a:solidFill>
              </a:rPr>
              <a:t>:</a:t>
            </a:r>
            <a:r>
              <a:rPr lang="en-US" sz="2600" dirty="0"/>
              <a:t> fresh or dried and are typically taken orally; </a:t>
            </a:r>
            <a:r>
              <a:rPr lang="en-US" sz="2600" b="1" dirty="0"/>
              <a:t>6 </a:t>
            </a:r>
            <a:r>
              <a:rPr lang="en-US" sz="2600" b="1" dirty="0" smtClean="0"/>
              <a:t>hours</a:t>
            </a:r>
          </a:p>
          <a:p>
            <a:pPr>
              <a:spcAft>
                <a:spcPts val="0"/>
              </a:spcAft>
            </a:pPr>
            <a:r>
              <a:rPr lang="en-US" sz="2600" b="1" dirty="0" smtClean="0">
                <a:solidFill>
                  <a:srgbClr val="FFFF00"/>
                </a:solidFill>
              </a:rPr>
              <a:t>PCP</a:t>
            </a:r>
            <a:r>
              <a:rPr lang="en-US" sz="2600" b="1" dirty="0">
                <a:solidFill>
                  <a:srgbClr val="FFFF00"/>
                </a:solidFill>
              </a:rPr>
              <a:t>:</a:t>
            </a:r>
            <a:r>
              <a:rPr lang="en-US" sz="2600" dirty="0"/>
              <a:t> white crystalline powder that is readily soluble in water or alcohol. Often sold as tablet, capsule, or colored powder forms that are normally snorted, smoked, or orally ingested; </a:t>
            </a:r>
            <a:r>
              <a:rPr lang="en-US" sz="2600" b="1" dirty="0"/>
              <a:t>4-6 hours</a:t>
            </a:r>
          </a:p>
          <a:p>
            <a:pPr marL="0" lvl="1" indent="0">
              <a:spcAft>
                <a:spcPts val="0"/>
              </a:spcAft>
              <a:buClr>
                <a:schemeClr val="folHlink"/>
              </a:buClr>
              <a:buFontTx/>
              <a:buChar char="-"/>
            </a:pPr>
            <a:endParaRPr lang="en-US" sz="2600" dirty="0"/>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172</a:t>
            </a:fld>
            <a:endParaRPr lang="en-US" dirty="0"/>
          </a:p>
        </p:txBody>
      </p:sp>
    </p:spTree>
    <p:extLst>
      <p:ext uri="{BB962C8B-B14F-4D97-AF65-F5344CB8AC3E}">
        <p14:creationId xmlns:p14="http://schemas.microsoft.com/office/powerpoint/2010/main" val="240005138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761996"/>
          </a:xfrm>
        </p:spPr>
        <p:txBody>
          <a:bodyPr/>
          <a:lstStyle/>
          <a:p>
            <a:r>
              <a:rPr lang="en-US" dirty="0">
                <a:solidFill>
                  <a:srgbClr val="FFFF00"/>
                </a:solidFill>
              </a:rPr>
              <a:t>Hallucinogens: Acute effects</a:t>
            </a:r>
          </a:p>
        </p:txBody>
      </p:sp>
      <p:sp>
        <p:nvSpPr>
          <p:cNvPr id="3" name="Content Placeholder 2"/>
          <p:cNvSpPr>
            <a:spLocks noGrp="1"/>
          </p:cNvSpPr>
          <p:nvPr>
            <p:ph sz="half" idx="1"/>
          </p:nvPr>
        </p:nvSpPr>
        <p:spPr>
          <a:xfrm>
            <a:off x="457200" y="761996"/>
            <a:ext cx="8077200" cy="5135567"/>
          </a:xfrm>
        </p:spPr>
        <p:txBody>
          <a:bodyPr/>
          <a:lstStyle/>
          <a:p>
            <a:pPr>
              <a:lnSpc>
                <a:spcPct val="90000"/>
              </a:lnSpc>
              <a:buClr>
                <a:schemeClr val="bg1"/>
              </a:buClr>
              <a:buFont typeface="Arial" pitchFamily="34" charset="0"/>
              <a:buChar char="•"/>
              <a:tabLst>
                <a:tab pos="5430838" algn="l"/>
              </a:tabLst>
            </a:pPr>
            <a:r>
              <a:rPr lang="en-US" dirty="0"/>
              <a:t>Feel several different emotions at once</a:t>
            </a:r>
          </a:p>
          <a:p>
            <a:pPr>
              <a:lnSpc>
                <a:spcPct val="90000"/>
              </a:lnSpc>
              <a:buClr>
                <a:schemeClr val="bg1"/>
              </a:buClr>
              <a:buFont typeface="Arial" pitchFamily="34" charset="0"/>
              <a:buChar char="•"/>
              <a:tabLst>
                <a:tab pos="5430838" algn="l"/>
              </a:tabLst>
            </a:pPr>
            <a:r>
              <a:rPr lang="en-US" dirty="0"/>
              <a:t>Swing rapidly from one emotion to another</a:t>
            </a:r>
          </a:p>
          <a:p>
            <a:pPr>
              <a:lnSpc>
                <a:spcPct val="90000"/>
              </a:lnSpc>
              <a:buClr>
                <a:schemeClr val="bg1"/>
              </a:buClr>
              <a:buFont typeface="Arial" pitchFamily="34" charset="0"/>
              <a:buChar char="•"/>
              <a:tabLst>
                <a:tab pos="5430838" algn="l"/>
              </a:tabLst>
            </a:pPr>
            <a:r>
              <a:rPr lang="en-US" dirty="0"/>
              <a:t>Delusions and visual hallucinations</a:t>
            </a:r>
          </a:p>
          <a:p>
            <a:pPr>
              <a:lnSpc>
                <a:spcPct val="90000"/>
              </a:lnSpc>
              <a:buClr>
                <a:schemeClr val="bg1"/>
              </a:buClr>
              <a:buFont typeface="Arial" pitchFamily="34" charset="0"/>
              <a:buChar char="•"/>
              <a:tabLst>
                <a:tab pos="5430838" algn="l"/>
              </a:tabLst>
            </a:pPr>
            <a:r>
              <a:rPr lang="en-US" dirty="0"/>
              <a:t>Sense of time and self is altered</a:t>
            </a:r>
          </a:p>
          <a:p>
            <a:pPr>
              <a:lnSpc>
                <a:spcPct val="90000"/>
              </a:lnSpc>
              <a:buClr>
                <a:schemeClr val="bg1"/>
              </a:buClr>
              <a:buFont typeface="Arial" pitchFamily="34" charset="0"/>
              <a:buChar char="•"/>
              <a:tabLst>
                <a:tab pos="5430838" algn="l"/>
              </a:tabLst>
            </a:pPr>
            <a:r>
              <a:rPr lang="en-US" dirty="0"/>
              <a:t>Experiences may seem to “cross over” different senses, giving the user the feeling of hearing colors and seeing </a:t>
            </a:r>
            <a:r>
              <a:rPr lang="en-US" dirty="0" smtClean="0"/>
              <a:t>sounds</a:t>
            </a:r>
          </a:p>
          <a:p>
            <a:r>
              <a:rPr lang="en-US" dirty="0"/>
              <a:t>Dilated pupils</a:t>
            </a:r>
          </a:p>
          <a:p>
            <a:r>
              <a:rPr lang="en-US" dirty="0"/>
              <a:t>Raised body temperature </a:t>
            </a:r>
          </a:p>
          <a:p>
            <a:r>
              <a:rPr lang="en-US" dirty="0"/>
              <a:t>Increased heart rate and blood pressure</a:t>
            </a:r>
          </a:p>
          <a:p>
            <a:r>
              <a:rPr lang="en-US" dirty="0"/>
              <a:t>Profuse sweating</a:t>
            </a:r>
          </a:p>
          <a:p>
            <a:r>
              <a:rPr lang="en-US" dirty="0"/>
              <a:t>Loss of </a:t>
            </a:r>
            <a:r>
              <a:rPr lang="en-US" dirty="0" smtClean="0"/>
              <a:t>appetite</a:t>
            </a:r>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173</a:t>
            </a:fld>
            <a:endParaRPr lang="en-US" dirty="0"/>
          </a:p>
        </p:txBody>
      </p:sp>
    </p:spTree>
    <p:extLst>
      <p:ext uri="{BB962C8B-B14F-4D97-AF65-F5344CB8AC3E}">
        <p14:creationId xmlns:p14="http://schemas.microsoft.com/office/powerpoint/2010/main" val="66548116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761996"/>
          </a:xfrm>
        </p:spPr>
        <p:txBody>
          <a:bodyPr/>
          <a:lstStyle/>
          <a:p>
            <a:r>
              <a:rPr lang="en-US" dirty="0">
                <a:solidFill>
                  <a:srgbClr val="FFFF00"/>
                </a:solidFill>
              </a:rPr>
              <a:t>Hallucinogens: Acute </a:t>
            </a:r>
            <a:r>
              <a:rPr lang="en-US" dirty="0" smtClean="0">
                <a:solidFill>
                  <a:srgbClr val="FFFF00"/>
                </a:solidFill>
              </a:rPr>
              <a:t>effects (continued)</a:t>
            </a:r>
            <a:endParaRPr lang="en-US" dirty="0">
              <a:solidFill>
                <a:srgbClr val="FFFF00"/>
              </a:solidFill>
            </a:endParaRPr>
          </a:p>
        </p:txBody>
      </p:sp>
      <p:sp>
        <p:nvSpPr>
          <p:cNvPr id="3" name="Content Placeholder 2"/>
          <p:cNvSpPr>
            <a:spLocks noGrp="1"/>
          </p:cNvSpPr>
          <p:nvPr>
            <p:ph sz="half" idx="1"/>
          </p:nvPr>
        </p:nvSpPr>
        <p:spPr>
          <a:xfrm>
            <a:off x="457200" y="1524000"/>
            <a:ext cx="8077200" cy="4373563"/>
          </a:xfrm>
        </p:spPr>
        <p:txBody>
          <a:bodyPr/>
          <a:lstStyle/>
          <a:p>
            <a:r>
              <a:rPr lang="en-US" dirty="0" smtClean="0"/>
              <a:t>Sleeplessness</a:t>
            </a:r>
            <a:endParaRPr lang="en-US" dirty="0"/>
          </a:p>
          <a:p>
            <a:r>
              <a:rPr lang="en-US" dirty="0"/>
              <a:t>Dry mouth</a:t>
            </a:r>
          </a:p>
          <a:p>
            <a:r>
              <a:rPr lang="en-US" dirty="0"/>
              <a:t>Tremors</a:t>
            </a:r>
          </a:p>
          <a:p>
            <a:r>
              <a:rPr lang="en-US" dirty="0"/>
              <a:t>Uncoordinated movements (ataxia)</a:t>
            </a:r>
          </a:p>
          <a:p>
            <a:pPr>
              <a:lnSpc>
                <a:spcPct val="90000"/>
              </a:lnSpc>
              <a:buClr>
                <a:schemeClr val="bg1"/>
              </a:buClr>
              <a:buFont typeface="Arial" pitchFamily="34" charset="0"/>
              <a:buChar char="•"/>
              <a:tabLst>
                <a:tab pos="5430838" algn="l"/>
              </a:tabLst>
            </a:pPr>
            <a:endParaRPr lang="en-US" dirty="0"/>
          </a:p>
          <a:p>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174</a:t>
            </a:fld>
            <a:endParaRPr lang="en-US" dirty="0"/>
          </a:p>
        </p:txBody>
      </p:sp>
    </p:spTree>
    <p:extLst>
      <p:ext uri="{BB962C8B-B14F-4D97-AF65-F5344CB8AC3E}">
        <p14:creationId xmlns:p14="http://schemas.microsoft.com/office/powerpoint/2010/main" val="268833831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Hallucinogens: Long-term Effects</a:t>
            </a:r>
          </a:p>
        </p:txBody>
      </p:sp>
      <p:sp>
        <p:nvSpPr>
          <p:cNvPr id="3" name="Content Placeholder 2"/>
          <p:cNvSpPr>
            <a:spLocks noGrp="1"/>
          </p:cNvSpPr>
          <p:nvPr>
            <p:ph idx="1"/>
          </p:nvPr>
        </p:nvSpPr>
        <p:spPr>
          <a:xfrm>
            <a:off x="457200" y="914396"/>
            <a:ext cx="8229600" cy="5287967"/>
          </a:xfrm>
        </p:spPr>
        <p:txBody>
          <a:bodyPr/>
          <a:lstStyle/>
          <a:p>
            <a:r>
              <a:rPr lang="en-US" dirty="0"/>
              <a:t>Flashbacks, or recurrences of certain aspects of the drug experience</a:t>
            </a:r>
          </a:p>
          <a:p>
            <a:r>
              <a:rPr lang="en-US" dirty="0"/>
              <a:t>Risk of psychiatric illness</a:t>
            </a:r>
          </a:p>
          <a:p>
            <a:r>
              <a:rPr lang="en-US" dirty="0"/>
              <a:t>Impaired memory</a:t>
            </a:r>
          </a:p>
          <a:p>
            <a:r>
              <a:rPr lang="en-US" dirty="0"/>
              <a:t>Tolerance </a:t>
            </a:r>
          </a:p>
          <a:p>
            <a:pPr>
              <a:buNone/>
            </a:pPr>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175</a:t>
            </a:fld>
            <a:endParaRPr lang="en-US" dirty="0"/>
          </a:p>
        </p:txBody>
      </p:sp>
    </p:spTree>
    <p:extLst>
      <p:ext uri="{BB962C8B-B14F-4D97-AF65-F5344CB8AC3E}">
        <p14:creationId xmlns:p14="http://schemas.microsoft.com/office/powerpoint/2010/main" val="64339215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Inhalants</a:t>
            </a:r>
          </a:p>
        </p:txBody>
      </p:sp>
      <p:sp>
        <p:nvSpPr>
          <p:cNvPr id="3" name="Content Placeholder 2"/>
          <p:cNvSpPr>
            <a:spLocks noGrp="1"/>
          </p:cNvSpPr>
          <p:nvPr>
            <p:ph idx="1"/>
          </p:nvPr>
        </p:nvSpPr>
        <p:spPr>
          <a:xfrm>
            <a:off x="457200" y="914396"/>
            <a:ext cx="8229600" cy="5638804"/>
          </a:xfrm>
        </p:spPr>
        <p:txBody>
          <a:bodyPr/>
          <a:lstStyle/>
          <a:p>
            <a:r>
              <a:rPr lang="en-US" dirty="0" smtClean="0"/>
              <a:t>Deliberate </a:t>
            </a:r>
            <a:r>
              <a:rPr lang="en-US" dirty="0"/>
              <a:t>inhalation of fumes, vapors or gases to “get high</a:t>
            </a:r>
            <a:r>
              <a:rPr lang="en-US" dirty="0" smtClean="0"/>
              <a:t>”</a:t>
            </a:r>
          </a:p>
          <a:p>
            <a:r>
              <a:rPr lang="en-US" dirty="0" smtClean="0"/>
              <a:t>“</a:t>
            </a:r>
            <a:r>
              <a:rPr lang="en-US" dirty="0"/>
              <a:t>Sniffing” or “</a:t>
            </a:r>
            <a:r>
              <a:rPr lang="en-US" dirty="0" smtClean="0"/>
              <a:t>Huffing”</a:t>
            </a:r>
          </a:p>
          <a:p>
            <a:r>
              <a:rPr lang="en-US" dirty="0" smtClean="0"/>
              <a:t>More </a:t>
            </a:r>
            <a:r>
              <a:rPr lang="en-US" dirty="0"/>
              <a:t>than 1,400 household </a:t>
            </a:r>
            <a:r>
              <a:rPr lang="en-US" dirty="0" smtClean="0"/>
              <a:t>products</a:t>
            </a:r>
          </a:p>
          <a:p>
            <a:r>
              <a:rPr lang="en-US" dirty="0" smtClean="0"/>
              <a:t>Not </a:t>
            </a:r>
            <a:r>
              <a:rPr lang="en-US" dirty="0"/>
              <a:t>a specific drug--but a method of drug </a:t>
            </a:r>
            <a:r>
              <a:rPr lang="en-US" dirty="0" smtClean="0"/>
              <a:t>delivery</a:t>
            </a:r>
          </a:p>
          <a:p>
            <a:r>
              <a:rPr lang="en-US" b="1" dirty="0" smtClean="0">
                <a:solidFill>
                  <a:srgbClr val="FFFF00"/>
                </a:solidFill>
              </a:rPr>
              <a:t>Whippets</a:t>
            </a:r>
            <a:r>
              <a:rPr lang="en-US" b="1" dirty="0">
                <a:solidFill>
                  <a:srgbClr val="FFFF00"/>
                </a:solidFill>
              </a:rPr>
              <a:t>, Poppers</a:t>
            </a:r>
          </a:p>
          <a:p>
            <a:pPr>
              <a:buNone/>
            </a:pPr>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176</a:t>
            </a:fld>
            <a:endParaRPr lang="en-US" dirty="0"/>
          </a:p>
        </p:txBody>
      </p:sp>
    </p:spTree>
    <p:extLst>
      <p:ext uri="{BB962C8B-B14F-4D97-AF65-F5344CB8AC3E}">
        <p14:creationId xmlns:p14="http://schemas.microsoft.com/office/powerpoint/2010/main" val="166576808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More on Inhalants</a:t>
            </a:r>
            <a:endParaRPr lang="en-US" dirty="0">
              <a:solidFill>
                <a:srgbClr val="FFFF00"/>
              </a:solidFill>
            </a:endParaRPr>
          </a:p>
        </p:txBody>
      </p:sp>
      <p:sp>
        <p:nvSpPr>
          <p:cNvPr id="3" name="Content Placeholder 2"/>
          <p:cNvSpPr>
            <a:spLocks noGrp="1"/>
          </p:cNvSpPr>
          <p:nvPr>
            <p:ph idx="1"/>
          </p:nvPr>
        </p:nvSpPr>
        <p:spPr>
          <a:xfrm>
            <a:off x="457200" y="1066800"/>
            <a:ext cx="8229600" cy="4525963"/>
          </a:xfrm>
        </p:spPr>
        <p:txBody>
          <a:bodyPr/>
          <a:lstStyle/>
          <a:p>
            <a:pPr>
              <a:spcAft>
                <a:spcPts val="0"/>
              </a:spcAft>
              <a:buFont typeface="Wingdings" pitchFamily="2" charset="2"/>
              <a:buNone/>
            </a:pPr>
            <a:r>
              <a:rPr lang="en-US" b="1" dirty="0"/>
              <a:t>Route of administration:</a:t>
            </a:r>
            <a:r>
              <a:rPr lang="en-US" dirty="0"/>
              <a:t>   </a:t>
            </a:r>
            <a:endParaRPr lang="en-US" dirty="0" smtClean="0"/>
          </a:p>
          <a:p>
            <a:pPr>
              <a:spcAft>
                <a:spcPts val="0"/>
              </a:spcAft>
            </a:pPr>
            <a:r>
              <a:rPr lang="en-US" sz="2800" dirty="0" smtClean="0"/>
              <a:t>Huffing </a:t>
            </a:r>
            <a:r>
              <a:rPr lang="en-US" sz="2800" dirty="0"/>
              <a:t>(breathe them in through the nose or </a:t>
            </a:r>
            <a:r>
              <a:rPr lang="en-US" sz="2800" dirty="0" smtClean="0"/>
              <a:t>mouth)</a:t>
            </a:r>
          </a:p>
          <a:p>
            <a:pPr>
              <a:spcAft>
                <a:spcPts val="0"/>
              </a:spcAft>
            </a:pPr>
            <a:r>
              <a:rPr lang="en-US" sz="2800" dirty="0" smtClean="0"/>
              <a:t>Sniff </a:t>
            </a:r>
            <a:r>
              <a:rPr lang="en-US" sz="2800" dirty="0"/>
              <a:t>or snort fumes from a container or dispenser (such as a glue bottle or a marking </a:t>
            </a:r>
            <a:r>
              <a:rPr lang="en-US" sz="2800" dirty="0" smtClean="0"/>
              <a:t>pen)</a:t>
            </a:r>
          </a:p>
          <a:p>
            <a:pPr>
              <a:spcAft>
                <a:spcPts val="0"/>
              </a:spcAft>
            </a:pPr>
            <a:r>
              <a:rPr lang="en-US" sz="2800" dirty="0" smtClean="0"/>
              <a:t>Spray </a:t>
            </a:r>
            <a:r>
              <a:rPr lang="en-US" sz="2800" dirty="0"/>
              <a:t>aerosols (such as computer cleaning dusters) directly into nose or </a:t>
            </a:r>
            <a:r>
              <a:rPr lang="en-US" sz="2800" dirty="0" smtClean="0"/>
              <a:t>mouth</a:t>
            </a:r>
          </a:p>
          <a:p>
            <a:pPr>
              <a:spcAft>
                <a:spcPts val="0"/>
              </a:spcAft>
            </a:pPr>
            <a:r>
              <a:rPr lang="en-US" sz="2800" dirty="0" smtClean="0"/>
              <a:t>Place </a:t>
            </a:r>
            <a:r>
              <a:rPr lang="en-US" sz="2800" dirty="0"/>
              <a:t>a chemical-soaked rag in </a:t>
            </a:r>
            <a:r>
              <a:rPr lang="en-US" sz="2800" dirty="0" smtClean="0"/>
              <a:t>mouth</a:t>
            </a:r>
          </a:p>
          <a:p>
            <a:pPr>
              <a:spcAft>
                <a:spcPts val="0"/>
              </a:spcAft>
            </a:pPr>
            <a:r>
              <a:rPr lang="en-US" sz="2800" dirty="0" smtClean="0"/>
              <a:t>Inhale </a:t>
            </a:r>
            <a:r>
              <a:rPr lang="en-US" sz="2800" dirty="0"/>
              <a:t>fumes from a balloon or a plastic or paper bag </a:t>
            </a:r>
          </a:p>
          <a:p>
            <a:pPr>
              <a:spcAft>
                <a:spcPts val="0"/>
              </a:spcAft>
            </a:pPr>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177</a:t>
            </a:fld>
            <a:endParaRPr lang="en-US" dirty="0"/>
          </a:p>
        </p:txBody>
      </p:sp>
    </p:spTree>
    <p:extLst>
      <p:ext uri="{BB962C8B-B14F-4D97-AF65-F5344CB8AC3E}">
        <p14:creationId xmlns:p14="http://schemas.microsoft.com/office/powerpoint/2010/main" val="335275519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066800"/>
          </a:xfrm>
        </p:spPr>
        <p:txBody>
          <a:bodyPr/>
          <a:lstStyle/>
          <a:p>
            <a:r>
              <a:rPr lang="en-US" dirty="0" smtClean="0">
                <a:solidFill>
                  <a:srgbClr val="FFFF00"/>
                </a:solidFill>
              </a:rPr>
              <a:t> </a:t>
            </a:r>
            <a:r>
              <a:rPr lang="en-US" dirty="0">
                <a:solidFill>
                  <a:srgbClr val="FFFF00"/>
                </a:solidFill>
              </a:rPr>
              <a:t>Commonly Abused </a:t>
            </a:r>
            <a:r>
              <a:rPr lang="en-US" dirty="0" smtClean="0">
                <a:solidFill>
                  <a:srgbClr val="FFFF00"/>
                </a:solidFill>
              </a:rPr>
              <a:t>Inhalants - Solvents</a:t>
            </a:r>
            <a:endParaRPr lang="en-US" dirty="0">
              <a:solidFill>
                <a:srgbClr val="FFFF00"/>
              </a:solidFill>
            </a:endParaRPr>
          </a:p>
        </p:txBody>
      </p:sp>
      <p:sp>
        <p:nvSpPr>
          <p:cNvPr id="3" name="Content Placeholder 2"/>
          <p:cNvSpPr>
            <a:spLocks noGrp="1"/>
          </p:cNvSpPr>
          <p:nvPr>
            <p:ph idx="1"/>
          </p:nvPr>
        </p:nvSpPr>
        <p:spPr>
          <a:xfrm>
            <a:off x="457200" y="1524000"/>
            <a:ext cx="8229600" cy="4983163"/>
          </a:xfrm>
        </p:spPr>
        <p:txBody>
          <a:bodyPr/>
          <a:lstStyle/>
          <a:p>
            <a:r>
              <a:rPr lang="en-US" b="1" dirty="0"/>
              <a:t>Volatile solvents</a:t>
            </a:r>
            <a:r>
              <a:rPr lang="en-US" dirty="0"/>
              <a:t>—liquids that vaporize at room temperature</a:t>
            </a:r>
          </a:p>
          <a:p>
            <a:pPr lvl="1"/>
            <a:r>
              <a:rPr lang="en-US" i="1" dirty="0"/>
              <a:t>Industrial or household products</a:t>
            </a:r>
            <a:r>
              <a:rPr lang="en-US" dirty="0"/>
              <a:t>, including paint thinners or removers, degreasers, dry-cleaning fluids, gasoline, and lighter fluid</a:t>
            </a:r>
          </a:p>
          <a:p>
            <a:pPr lvl="1"/>
            <a:r>
              <a:rPr lang="en-US" i="1" dirty="0"/>
              <a:t>Art or office supply solvents</a:t>
            </a:r>
            <a:r>
              <a:rPr lang="en-US" dirty="0"/>
              <a:t>, including correction fluids, felt-tip marker fluid, electronic contact cleaners, and glue</a:t>
            </a:r>
          </a:p>
          <a:p>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178</a:t>
            </a:fld>
            <a:endParaRPr lang="en-US" dirty="0"/>
          </a:p>
        </p:txBody>
      </p:sp>
    </p:spTree>
    <p:extLst>
      <p:ext uri="{BB962C8B-B14F-4D97-AF65-F5344CB8AC3E}">
        <p14:creationId xmlns:p14="http://schemas.microsoft.com/office/powerpoint/2010/main" val="109214258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761996"/>
          </a:xfrm>
        </p:spPr>
        <p:txBody>
          <a:bodyPr/>
          <a:lstStyle/>
          <a:p>
            <a:r>
              <a:rPr lang="en-US" dirty="0">
                <a:solidFill>
                  <a:srgbClr val="FFFF00"/>
                </a:solidFill>
              </a:rPr>
              <a:t>Commonly Abused Inhalants </a:t>
            </a:r>
            <a:r>
              <a:rPr lang="en-US" dirty="0" smtClean="0">
                <a:solidFill>
                  <a:srgbClr val="FFFF00"/>
                </a:solidFill>
              </a:rPr>
              <a:t>- Aerosols</a:t>
            </a:r>
            <a:endParaRPr lang="en-US" dirty="0">
              <a:solidFill>
                <a:srgbClr val="FFFF00"/>
              </a:solidFill>
            </a:endParaRPr>
          </a:p>
        </p:txBody>
      </p:sp>
      <p:sp>
        <p:nvSpPr>
          <p:cNvPr id="3" name="Content Placeholder 2"/>
          <p:cNvSpPr>
            <a:spLocks noGrp="1"/>
          </p:cNvSpPr>
          <p:nvPr>
            <p:ph idx="1"/>
          </p:nvPr>
        </p:nvSpPr>
        <p:spPr>
          <a:xfrm>
            <a:off x="381000" y="1447800"/>
            <a:ext cx="8229600" cy="5135563"/>
          </a:xfrm>
        </p:spPr>
        <p:txBody>
          <a:bodyPr/>
          <a:lstStyle/>
          <a:p>
            <a:r>
              <a:rPr lang="en-US" sz="3200" b="1" dirty="0"/>
              <a:t>Aerosols</a:t>
            </a:r>
            <a:r>
              <a:rPr lang="en-US" sz="3200" dirty="0"/>
              <a:t>—sprays that contain propellants and solvents</a:t>
            </a:r>
          </a:p>
          <a:p>
            <a:pPr lvl="1"/>
            <a:r>
              <a:rPr lang="en-US" sz="2800" i="1" dirty="0"/>
              <a:t>Household aerosol propellants</a:t>
            </a:r>
            <a:r>
              <a:rPr lang="en-US" sz="2800" dirty="0"/>
              <a:t> in items such as spray paints, hair or deodorant sprays, fabric protector sprays, aerosol computer cleaning products, and vegetable oil sprays</a:t>
            </a:r>
          </a:p>
          <a:p>
            <a:pPr lvl="1" eaLnBrk="1" hangingPunct="1">
              <a:lnSpc>
                <a:spcPct val="85000"/>
              </a:lnSpc>
              <a:spcBef>
                <a:spcPct val="15000"/>
              </a:spcBef>
              <a:buNone/>
            </a:pPr>
            <a:endParaRPr lang="en-US" sz="2600" dirty="0"/>
          </a:p>
          <a:p>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179</a:t>
            </a:fld>
            <a:endParaRPr lang="en-US" dirty="0"/>
          </a:p>
        </p:txBody>
      </p:sp>
    </p:spTree>
    <p:extLst>
      <p:ext uri="{BB962C8B-B14F-4D97-AF65-F5344CB8AC3E}">
        <p14:creationId xmlns:p14="http://schemas.microsoft.com/office/powerpoint/2010/main" val="334990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2812D8-125D-1E4E-89FE-36E7E645E4F5}"/>
              </a:ext>
            </a:extLst>
          </p:cNvPr>
          <p:cNvSpPr>
            <a:spLocks noGrp="1"/>
          </p:cNvSpPr>
          <p:nvPr>
            <p:ph type="title"/>
          </p:nvPr>
        </p:nvSpPr>
        <p:spPr/>
        <p:txBody>
          <a:bodyPr/>
          <a:lstStyle/>
          <a:p>
            <a:r>
              <a:rPr lang="en-US" dirty="0">
                <a:solidFill>
                  <a:srgbClr val="FFFF00"/>
                </a:solidFill>
              </a:rPr>
              <a:t>Four Transdisciplinary Foundations</a:t>
            </a:r>
          </a:p>
        </p:txBody>
      </p:sp>
      <p:sp>
        <p:nvSpPr>
          <p:cNvPr id="6" name="Content Placeholder 5">
            <a:extLst>
              <a:ext uri="{FF2B5EF4-FFF2-40B4-BE49-F238E27FC236}">
                <a16:creationId xmlns:a16="http://schemas.microsoft.com/office/drawing/2014/main" id="{71282EDF-72F9-2843-AD97-FF77705F402A}"/>
              </a:ext>
            </a:extLst>
          </p:cNvPr>
          <p:cNvSpPr>
            <a:spLocks noGrp="1"/>
          </p:cNvSpPr>
          <p:nvPr>
            <p:ph idx="1"/>
          </p:nvPr>
        </p:nvSpPr>
        <p:spPr/>
        <p:txBody>
          <a:bodyPr/>
          <a:lstStyle/>
          <a:p>
            <a:r>
              <a:rPr lang="en-US" dirty="0"/>
              <a:t>Understanding Addiction</a:t>
            </a:r>
          </a:p>
          <a:p>
            <a:r>
              <a:rPr lang="en-US" dirty="0"/>
              <a:t>Treatment Knowledge</a:t>
            </a:r>
          </a:p>
          <a:p>
            <a:r>
              <a:rPr lang="en-US" dirty="0"/>
              <a:t>Application to Practice</a:t>
            </a:r>
          </a:p>
          <a:p>
            <a:r>
              <a:rPr lang="en-US" dirty="0"/>
              <a:t>Professional Readiness</a:t>
            </a:r>
          </a:p>
        </p:txBody>
      </p:sp>
      <p:sp>
        <p:nvSpPr>
          <p:cNvPr id="8" name="TextBox 7">
            <a:extLst>
              <a:ext uri="{FF2B5EF4-FFF2-40B4-BE49-F238E27FC236}">
                <a16:creationId xmlns:a16="http://schemas.microsoft.com/office/drawing/2014/main" id="{5C7EBEBC-767D-5648-BF3D-CBF88E222EBB}"/>
              </a:ext>
            </a:extLst>
          </p:cNvPr>
          <p:cNvSpPr txBox="1"/>
          <p:nvPr/>
        </p:nvSpPr>
        <p:spPr>
          <a:xfrm>
            <a:off x="228600" y="5625961"/>
            <a:ext cx="8305800" cy="1107996"/>
          </a:xfrm>
          <a:prstGeom prst="rect">
            <a:avLst/>
          </a:prstGeom>
          <a:noFill/>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Reference</a:t>
            </a:r>
          </a:p>
          <a:p>
            <a:r>
              <a:rPr lang="en-US" sz="1200" dirty="0">
                <a:solidFill>
                  <a:schemeClr val="bg1"/>
                </a:solidFill>
                <a:latin typeface="Calibri" panose="020F0502020204030204" pitchFamily="34" charset="0"/>
                <a:cs typeface="Calibri" panose="020F0502020204030204" pitchFamily="34" charset="0"/>
              </a:rPr>
              <a:t>Center for Substance Abuse Treatment. (</a:t>
            </a:r>
            <a:r>
              <a:rPr lang="en-US" sz="1200" dirty="0" smtClean="0">
                <a:solidFill>
                  <a:schemeClr val="bg1"/>
                </a:solidFill>
                <a:latin typeface="Calibri" panose="020F0502020204030204" pitchFamily="34" charset="0"/>
                <a:cs typeface="Calibri" panose="020F0502020204030204" pitchFamily="34" charset="0"/>
              </a:rPr>
              <a:t>2006). </a:t>
            </a:r>
            <a:r>
              <a:rPr lang="en-US" sz="1200" i="1" dirty="0">
                <a:solidFill>
                  <a:schemeClr val="bg1"/>
                </a:solidFill>
                <a:latin typeface="Calibri" panose="020F0502020204030204" pitchFamily="34" charset="0"/>
                <a:cs typeface="Calibri" panose="020F0502020204030204" pitchFamily="34" charset="0"/>
              </a:rPr>
              <a:t>Addiction counseling competencies: the knowledge, skills, and attitudes or professional practice. </a:t>
            </a:r>
            <a:r>
              <a:rPr lang="en-US" sz="1200" dirty="0">
                <a:solidFill>
                  <a:schemeClr val="bg1"/>
                </a:solidFill>
                <a:latin typeface="Calibri" panose="020F0502020204030204" pitchFamily="34" charset="0"/>
                <a:cs typeface="Calibri" panose="020F0502020204030204" pitchFamily="34" charset="0"/>
              </a:rPr>
              <a:t>Technical Assistance Publication (TAP) Series 21 (HHS Publication No. [SMA] 15-4171). Rockville, MD: Center for Substance Abuse </a:t>
            </a:r>
            <a:r>
              <a:rPr lang="en-US" sz="1200" dirty="0" smtClean="0">
                <a:solidFill>
                  <a:schemeClr val="bg1"/>
                </a:solidFill>
                <a:latin typeface="Calibri" panose="020F0502020204030204" pitchFamily="34" charset="0"/>
                <a:cs typeface="Calibri" panose="020F0502020204030204" pitchFamily="34" charset="0"/>
              </a:rPr>
              <a:t>Treatment.</a:t>
            </a:r>
            <a:endParaRPr lang="en-US" sz="1200" dirty="0">
              <a:solidFill>
                <a:schemeClr val="bg1"/>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7" name="Slide Number Placeholder 3">
            <a:extLst>
              <a:ext uri="{FF2B5EF4-FFF2-40B4-BE49-F238E27FC236}">
                <a16:creationId xmlns:a16="http://schemas.microsoft.com/office/drawing/2014/main" id="{125F6AD2-AC03-7C45-832D-697809FD7263}"/>
              </a:ext>
            </a:extLst>
          </p:cNvPr>
          <p:cNvSpPr txBox="1">
            <a:spLocks/>
          </p:cNvSpPr>
          <p:nvPr/>
        </p:nvSpPr>
        <p:spPr>
          <a:xfrm>
            <a:off x="6753225" y="632460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18</a:t>
            </a:fld>
            <a:endParaRPr lang="en-US" dirty="0"/>
          </a:p>
        </p:txBody>
      </p:sp>
    </p:spTree>
    <p:extLst>
      <p:ext uri="{BB962C8B-B14F-4D97-AF65-F5344CB8AC3E}">
        <p14:creationId xmlns:p14="http://schemas.microsoft.com/office/powerpoint/2010/main" val="87926226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796"/>
          </a:xfrm>
        </p:spPr>
        <p:txBody>
          <a:bodyPr/>
          <a:lstStyle/>
          <a:p>
            <a:r>
              <a:rPr lang="en-US" dirty="0">
                <a:solidFill>
                  <a:srgbClr val="FFFF00"/>
                </a:solidFill>
              </a:rPr>
              <a:t>Commonly Abused Inhalants </a:t>
            </a:r>
            <a:r>
              <a:rPr lang="en-US" dirty="0" smtClean="0">
                <a:solidFill>
                  <a:srgbClr val="FFFF00"/>
                </a:solidFill>
              </a:rPr>
              <a:t>- Gases</a:t>
            </a:r>
            <a:endParaRPr lang="en-US" dirty="0">
              <a:solidFill>
                <a:srgbClr val="FFFF00"/>
              </a:solidFill>
            </a:endParaRPr>
          </a:p>
        </p:txBody>
      </p:sp>
      <p:sp>
        <p:nvSpPr>
          <p:cNvPr id="3" name="Content Placeholder 2"/>
          <p:cNvSpPr>
            <a:spLocks noGrp="1"/>
          </p:cNvSpPr>
          <p:nvPr>
            <p:ph idx="1"/>
          </p:nvPr>
        </p:nvSpPr>
        <p:spPr>
          <a:xfrm>
            <a:off x="419100" y="1600200"/>
            <a:ext cx="8229600" cy="4602163"/>
          </a:xfrm>
        </p:spPr>
        <p:txBody>
          <a:bodyPr/>
          <a:lstStyle/>
          <a:p>
            <a:r>
              <a:rPr lang="en-US" b="1" dirty="0"/>
              <a:t>Gases</a:t>
            </a:r>
            <a:r>
              <a:rPr lang="en-US" dirty="0"/>
              <a:t>—found in household or commercial products and used as medical anesthetics</a:t>
            </a:r>
          </a:p>
          <a:p>
            <a:pPr lvl="1"/>
            <a:r>
              <a:rPr lang="en-US" i="1" dirty="0"/>
              <a:t>Household or commercial products</a:t>
            </a:r>
            <a:r>
              <a:rPr lang="en-US" dirty="0"/>
              <a:t>, including butane lighters and propane tanks, whipped cream aerosols or dispensers (whippets), and refrigerant gases</a:t>
            </a:r>
          </a:p>
          <a:p>
            <a:pPr lvl="1"/>
            <a:r>
              <a:rPr lang="en-US" i="1" dirty="0"/>
              <a:t>Medical anesthetics</a:t>
            </a:r>
            <a:r>
              <a:rPr lang="en-US" dirty="0"/>
              <a:t>, such as ether, chloroform, halothane, and nitrous oxide (“laughing gas”)</a:t>
            </a:r>
          </a:p>
          <a:p>
            <a:pPr lvl="1" eaLnBrk="1" hangingPunct="1">
              <a:lnSpc>
                <a:spcPct val="85000"/>
              </a:lnSpc>
              <a:spcBef>
                <a:spcPct val="15000"/>
              </a:spcBef>
              <a:buNone/>
            </a:pPr>
            <a:endParaRPr lang="en-US" dirty="0"/>
          </a:p>
          <a:p>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180</a:t>
            </a:fld>
            <a:endParaRPr lang="en-US" dirty="0"/>
          </a:p>
        </p:txBody>
      </p:sp>
    </p:spTree>
    <p:extLst>
      <p:ext uri="{BB962C8B-B14F-4D97-AF65-F5344CB8AC3E}">
        <p14:creationId xmlns:p14="http://schemas.microsoft.com/office/powerpoint/2010/main" val="48795801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990600"/>
          </a:xfrm>
        </p:spPr>
        <p:txBody>
          <a:bodyPr/>
          <a:lstStyle/>
          <a:p>
            <a:r>
              <a:rPr lang="en-US" dirty="0">
                <a:solidFill>
                  <a:srgbClr val="FFFF00"/>
                </a:solidFill>
              </a:rPr>
              <a:t>Commonly Abused Inhalants </a:t>
            </a:r>
            <a:r>
              <a:rPr lang="en-US" dirty="0" smtClean="0">
                <a:solidFill>
                  <a:srgbClr val="FFFF00"/>
                </a:solidFill>
              </a:rPr>
              <a:t>- Nitrites</a:t>
            </a:r>
            <a:endParaRPr lang="en-US" dirty="0">
              <a:solidFill>
                <a:srgbClr val="FFFF00"/>
              </a:solidFill>
            </a:endParaRPr>
          </a:p>
        </p:txBody>
      </p:sp>
      <p:sp>
        <p:nvSpPr>
          <p:cNvPr id="3" name="Content Placeholder 2"/>
          <p:cNvSpPr>
            <a:spLocks noGrp="1"/>
          </p:cNvSpPr>
          <p:nvPr>
            <p:ph idx="1"/>
          </p:nvPr>
        </p:nvSpPr>
        <p:spPr>
          <a:xfrm>
            <a:off x="381000" y="1524000"/>
            <a:ext cx="8229600" cy="4602163"/>
          </a:xfrm>
        </p:spPr>
        <p:txBody>
          <a:bodyPr/>
          <a:lstStyle/>
          <a:p>
            <a:r>
              <a:rPr lang="en-US" b="1" dirty="0"/>
              <a:t>Nitrites</a:t>
            </a:r>
            <a:r>
              <a:rPr lang="en-US" dirty="0"/>
              <a:t>—used primarily as sexual </a:t>
            </a:r>
            <a:r>
              <a:rPr lang="en-US" dirty="0" smtClean="0"/>
              <a:t>enhancers</a:t>
            </a:r>
          </a:p>
          <a:p>
            <a:pPr lvl="1"/>
            <a:r>
              <a:rPr lang="en-US" i="1" dirty="0" smtClean="0"/>
              <a:t>Organic </a:t>
            </a:r>
            <a:r>
              <a:rPr lang="en-US" i="1" dirty="0"/>
              <a:t>nitrites</a:t>
            </a:r>
            <a:r>
              <a:rPr lang="en-US" dirty="0"/>
              <a:t> are volatiles that include cyclohexyl, butyl, and amyl nitrites, commonly known as “poppers.” </a:t>
            </a:r>
          </a:p>
          <a:p>
            <a:pPr lvl="1"/>
            <a:r>
              <a:rPr lang="en-US" dirty="0"/>
              <a:t>Amyl nitrite is still used in certain diagnostic medical procedures. </a:t>
            </a:r>
          </a:p>
          <a:p>
            <a:pPr lvl="1"/>
            <a:r>
              <a:rPr lang="en-US" dirty="0"/>
              <a:t>When marketed for illicit use, organic nitrites are often sold in small brown bottles labeled as “video head cleaner,” “room odorizer,” “leather cleaner,” or “liquid aroma.”</a:t>
            </a:r>
          </a:p>
          <a:p>
            <a:pPr lvl="1" eaLnBrk="1" hangingPunct="1">
              <a:lnSpc>
                <a:spcPct val="85000"/>
              </a:lnSpc>
              <a:spcBef>
                <a:spcPct val="15000"/>
              </a:spcBef>
              <a:buNone/>
            </a:pPr>
            <a:endParaRPr lang="en-US" dirty="0"/>
          </a:p>
          <a:p>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181</a:t>
            </a:fld>
            <a:endParaRPr lang="en-US" dirty="0"/>
          </a:p>
        </p:txBody>
      </p:sp>
    </p:spTree>
    <p:extLst>
      <p:ext uri="{BB962C8B-B14F-4D97-AF65-F5344CB8AC3E}">
        <p14:creationId xmlns:p14="http://schemas.microsoft.com/office/powerpoint/2010/main" val="95262907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 y="304800"/>
            <a:ext cx="8686800" cy="838200"/>
          </a:xfrm>
        </p:spPr>
        <p:txBody>
          <a:bodyPr/>
          <a:lstStyle/>
          <a:p>
            <a:r>
              <a:rPr lang="en-US" dirty="0">
                <a:solidFill>
                  <a:srgbClr val="FFFF00"/>
                </a:solidFill>
              </a:rPr>
              <a:t>Inhalants</a:t>
            </a:r>
            <a:br>
              <a:rPr lang="en-US" dirty="0">
                <a:solidFill>
                  <a:srgbClr val="FFFF00"/>
                </a:solidFill>
              </a:rPr>
            </a:br>
            <a:r>
              <a:rPr lang="en-US" dirty="0">
                <a:solidFill>
                  <a:srgbClr val="FFFF00"/>
                </a:solidFill>
              </a:rPr>
              <a:t>Patterns of Use</a:t>
            </a:r>
          </a:p>
        </p:txBody>
      </p:sp>
      <p:sp>
        <p:nvSpPr>
          <p:cNvPr id="3" name="Content Placeholder 2"/>
          <p:cNvSpPr>
            <a:spLocks noGrp="1"/>
          </p:cNvSpPr>
          <p:nvPr>
            <p:ph idx="1"/>
          </p:nvPr>
        </p:nvSpPr>
        <p:spPr>
          <a:xfrm>
            <a:off x="228600" y="1524000"/>
            <a:ext cx="8686800" cy="5105400"/>
          </a:xfrm>
        </p:spPr>
        <p:txBody>
          <a:bodyPr/>
          <a:lstStyle/>
          <a:p>
            <a:r>
              <a:rPr lang="en-US" dirty="0"/>
              <a:t>Effects last a few minutes</a:t>
            </a:r>
          </a:p>
          <a:p>
            <a:r>
              <a:rPr lang="en-US" dirty="0"/>
              <a:t>Often continue to inhale repeatedly to prolong high</a:t>
            </a:r>
          </a:p>
          <a:p>
            <a:r>
              <a:rPr lang="en-US" dirty="0"/>
              <a:t>Dangerous to mix with alcohol</a:t>
            </a:r>
          </a:p>
          <a:p>
            <a:r>
              <a:rPr lang="en-US" dirty="0"/>
              <a:t>Stays in system for 1-2 days</a:t>
            </a:r>
          </a:p>
          <a:p>
            <a:r>
              <a:rPr lang="en-US" dirty="0"/>
              <a:t>“Sudden sniffing death”</a:t>
            </a:r>
          </a:p>
          <a:p>
            <a:r>
              <a:rPr lang="en-US" dirty="0"/>
              <a:t>Death from suffocation, especially when inhaled from a paper or plastic bag or in a closed area</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182</a:t>
            </a:fld>
            <a:endParaRPr lang="en-US" dirty="0"/>
          </a:p>
        </p:txBody>
      </p:sp>
    </p:spTree>
    <p:extLst>
      <p:ext uri="{BB962C8B-B14F-4D97-AF65-F5344CB8AC3E}">
        <p14:creationId xmlns:p14="http://schemas.microsoft.com/office/powerpoint/2010/main" val="158922436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533400" y="152400"/>
            <a:ext cx="8153400" cy="838200"/>
          </a:xfrm>
          <a:noFill/>
        </p:spPr>
        <p:txBody>
          <a:bodyPr/>
          <a:lstStyle/>
          <a:p>
            <a:pPr eaLnBrk="1" hangingPunct="1"/>
            <a:r>
              <a:rPr lang="en-US" dirty="0">
                <a:solidFill>
                  <a:srgbClr val="FFFF00"/>
                </a:solidFill>
              </a:rPr>
              <a:t> Inhalants: Acute </a:t>
            </a:r>
            <a:r>
              <a:rPr lang="en-US" b="1" dirty="0">
                <a:solidFill>
                  <a:srgbClr val="FFFF00"/>
                </a:solidFill>
              </a:rPr>
              <a:t>Effects</a:t>
            </a:r>
          </a:p>
        </p:txBody>
      </p:sp>
      <p:sp>
        <p:nvSpPr>
          <p:cNvPr id="12292" name="Rectangle 4"/>
          <p:cNvSpPr>
            <a:spLocks noGrp="1" noChangeArrowheads="1"/>
          </p:cNvSpPr>
          <p:nvPr>
            <p:ph type="body" sz="half" idx="1"/>
          </p:nvPr>
        </p:nvSpPr>
        <p:spPr>
          <a:xfrm>
            <a:off x="420687" y="990600"/>
            <a:ext cx="8266113" cy="5105400"/>
          </a:xfrm>
          <a:noFill/>
        </p:spPr>
        <p:txBody>
          <a:bodyPr/>
          <a:lstStyle/>
          <a:p>
            <a:r>
              <a:rPr lang="en-US" sz="2800" dirty="0" smtClean="0"/>
              <a:t>Headache</a:t>
            </a:r>
          </a:p>
          <a:p>
            <a:r>
              <a:rPr lang="en-US" sz="2800" dirty="0" smtClean="0"/>
              <a:t>Muscle weakness</a:t>
            </a:r>
          </a:p>
          <a:p>
            <a:r>
              <a:rPr lang="en-US" sz="2800" dirty="0" smtClean="0"/>
              <a:t>Abdominal pain</a:t>
            </a:r>
          </a:p>
          <a:p>
            <a:r>
              <a:rPr lang="en-US" sz="2800" dirty="0" smtClean="0"/>
              <a:t>Severe </a:t>
            </a:r>
            <a:r>
              <a:rPr lang="en-US" sz="2800" dirty="0"/>
              <a:t>mood </a:t>
            </a:r>
            <a:r>
              <a:rPr lang="en-US" sz="2800" dirty="0" smtClean="0"/>
              <a:t>swings</a:t>
            </a:r>
          </a:p>
          <a:p>
            <a:r>
              <a:rPr lang="en-US" sz="2800" dirty="0" smtClean="0"/>
              <a:t>Violent behavior</a:t>
            </a:r>
          </a:p>
          <a:p>
            <a:r>
              <a:rPr lang="en-US" sz="2800" dirty="0" smtClean="0"/>
              <a:t>Slurred </a:t>
            </a:r>
            <a:r>
              <a:rPr lang="en-US" sz="2800" dirty="0"/>
              <a:t>speech </a:t>
            </a:r>
            <a:endParaRPr lang="en-US" sz="2800" dirty="0" smtClean="0"/>
          </a:p>
          <a:p>
            <a:r>
              <a:rPr lang="en-US" sz="2800" dirty="0" smtClean="0"/>
              <a:t>Numbness</a:t>
            </a:r>
            <a:r>
              <a:rPr lang="en-US" sz="2800" dirty="0"/>
              <a:t>, tingling in hands and </a:t>
            </a:r>
            <a:r>
              <a:rPr lang="en-US" sz="2800" dirty="0" smtClean="0"/>
              <a:t>feet</a:t>
            </a:r>
          </a:p>
          <a:p>
            <a:r>
              <a:rPr lang="en-US" sz="2800" dirty="0" smtClean="0"/>
              <a:t>Visual </a:t>
            </a:r>
            <a:r>
              <a:rPr lang="en-US" sz="2800" dirty="0"/>
              <a:t>disturbances </a:t>
            </a:r>
          </a:p>
          <a:p>
            <a:pPr marL="0" indent="0" eaLnBrk="1" hangingPunct="1">
              <a:buFontTx/>
              <a:buNone/>
            </a:pPr>
            <a:r>
              <a:rPr lang="en-US" sz="2800" dirty="0"/>
              <a:t>  </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183</a:t>
            </a:fld>
            <a:endParaRPr lang="en-US" dirty="0"/>
          </a:p>
        </p:txBody>
      </p:sp>
    </p:spTree>
    <p:extLst>
      <p:ext uri="{BB962C8B-B14F-4D97-AF65-F5344CB8AC3E}">
        <p14:creationId xmlns:p14="http://schemas.microsoft.com/office/powerpoint/2010/main" val="57267801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533400" y="152400"/>
            <a:ext cx="8153400" cy="838200"/>
          </a:xfrm>
          <a:noFill/>
        </p:spPr>
        <p:txBody>
          <a:bodyPr/>
          <a:lstStyle/>
          <a:p>
            <a:pPr eaLnBrk="1" hangingPunct="1"/>
            <a:r>
              <a:rPr lang="en-US" dirty="0">
                <a:solidFill>
                  <a:srgbClr val="FFFF00"/>
                </a:solidFill>
              </a:rPr>
              <a:t> Inhalants: Acute </a:t>
            </a:r>
            <a:r>
              <a:rPr lang="en-US" b="1" dirty="0" smtClean="0">
                <a:solidFill>
                  <a:srgbClr val="FFFF00"/>
                </a:solidFill>
              </a:rPr>
              <a:t>Effects (continued)</a:t>
            </a:r>
            <a:endParaRPr lang="en-US" b="1" dirty="0">
              <a:solidFill>
                <a:srgbClr val="FFFF00"/>
              </a:solidFill>
            </a:endParaRPr>
          </a:p>
        </p:txBody>
      </p:sp>
      <p:sp>
        <p:nvSpPr>
          <p:cNvPr id="12293" name="Rectangle 5"/>
          <p:cNvSpPr>
            <a:spLocks noChangeArrowheads="1"/>
          </p:cNvSpPr>
          <p:nvPr/>
        </p:nvSpPr>
        <p:spPr bwMode="auto">
          <a:xfrm>
            <a:off x="533400" y="990600"/>
            <a:ext cx="8153400" cy="5029200"/>
          </a:xfrm>
          <a:prstGeom prst="rect">
            <a:avLst/>
          </a:prstGeom>
          <a:noFill/>
          <a:ln w="9525">
            <a:noFill/>
            <a:miter lim="800000"/>
            <a:headEnd/>
            <a:tailEnd/>
          </a:ln>
        </p:spPr>
        <p:txBody>
          <a:bodyPr/>
          <a:lstStyle/>
          <a:p>
            <a:pPr marL="457200" indent="-457200" eaLnBrk="0" fontAlgn="base" hangingPunct="0">
              <a:spcAft>
                <a:spcPct val="0"/>
              </a:spcAft>
              <a:buFont typeface="Arial" panose="020B0604020202020204" pitchFamily="34" charset="0"/>
              <a:buChar char="•"/>
            </a:pPr>
            <a:r>
              <a:rPr lang="en-US" sz="2800" dirty="0" smtClean="0">
                <a:solidFill>
                  <a:prstClr val="white"/>
                </a:solidFill>
                <a:latin typeface="Calibri" panose="020F0502020204030204" pitchFamily="34" charset="0"/>
                <a:cs typeface="Calibri" panose="020F0502020204030204" pitchFamily="34" charset="0"/>
              </a:rPr>
              <a:t>Fatigue</a:t>
            </a:r>
          </a:p>
          <a:p>
            <a:pPr marL="457200" indent="-457200" eaLnBrk="0" fontAlgn="base" hangingPunct="0">
              <a:spcAft>
                <a:spcPct val="0"/>
              </a:spcAft>
              <a:buFont typeface="Arial" panose="020B0604020202020204" pitchFamily="34" charset="0"/>
              <a:buChar char="•"/>
            </a:pPr>
            <a:r>
              <a:rPr lang="en-US" sz="2800" dirty="0" smtClean="0">
                <a:solidFill>
                  <a:prstClr val="white"/>
                </a:solidFill>
                <a:latin typeface="Calibri" panose="020F0502020204030204" pitchFamily="34" charset="0"/>
                <a:cs typeface="Calibri" panose="020F0502020204030204" pitchFamily="34" charset="0"/>
              </a:rPr>
              <a:t>Lack </a:t>
            </a:r>
            <a:r>
              <a:rPr lang="en-US" sz="2800" dirty="0">
                <a:solidFill>
                  <a:prstClr val="white"/>
                </a:solidFill>
                <a:latin typeface="Calibri" panose="020F0502020204030204" pitchFamily="34" charset="0"/>
                <a:cs typeface="Calibri" panose="020F0502020204030204" pitchFamily="34" charset="0"/>
              </a:rPr>
              <a:t>of </a:t>
            </a:r>
            <a:r>
              <a:rPr lang="en-US" sz="2800" dirty="0" smtClean="0">
                <a:solidFill>
                  <a:prstClr val="white"/>
                </a:solidFill>
                <a:latin typeface="Calibri" panose="020F0502020204030204" pitchFamily="34" charset="0"/>
                <a:cs typeface="Calibri" panose="020F0502020204030204" pitchFamily="34" charset="0"/>
              </a:rPr>
              <a:t>coordination</a:t>
            </a:r>
          </a:p>
          <a:p>
            <a:pPr marL="457200" indent="-457200" eaLnBrk="0" fontAlgn="base" hangingPunct="0">
              <a:spcAft>
                <a:spcPct val="0"/>
              </a:spcAft>
              <a:buFont typeface="Arial" panose="020B0604020202020204" pitchFamily="34" charset="0"/>
              <a:buChar char="•"/>
            </a:pPr>
            <a:r>
              <a:rPr lang="en-US" sz="2800" dirty="0" smtClean="0">
                <a:solidFill>
                  <a:prstClr val="white"/>
                </a:solidFill>
                <a:latin typeface="Calibri" panose="020F0502020204030204" pitchFamily="34" charset="0"/>
                <a:cs typeface="Calibri" panose="020F0502020204030204" pitchFamily="34" charset="0"/>
              </a:rPr>
              <a:t>Apathy</a:t>
            </a:r>
          </a:p>
          <a:p>
            <a:pPr marL="457200" indent="-457200" eaLnBrk="0" fontAlgn="base" hangingPunct="0">
              <a:spcAft>
                <a:spcPct val="0"/>
              </a:spcAft>
              <a:buFont typeface="Arial" panose="020B0604020202020204" pitchFamily="34" charset="0"/>
              <a:buChar char="•"/>
            </a:pPr>
            <a:r>
              <a:rPr lang="en-US" sz="2800" dirty="0" smtClean="0">
                <a:solidFill>
                  <a:prstClr val="white"/>
                </a:solidFill>
                <a:latin typeface="Calibri" panose="020F0502020204030204" pitchFamily="34" charset="0"/>
                <a:cs typeface="Calibri" panose="020F0502020204030204" pitchFamily="34" charset="0"/>
              </a:rPr>
              <a:t>Impaired judgment</a:t>
            </a:r>
          </a:p>
          <a:p>
            <a:pPr marL="457200" indent="-457200" eaLnBrk="0" fontAlgn="base" hangingPunct="0">
              <a:spcAft>
                <a:spcPct val="0"/>
              </a:spcAft>
              <a:buFont typeface="Arial" panose="020B0604020202020204" pitchFamily="34" charset="0"/>
              <a:buChar char="•"/>
            </a:pPr>
            <a:r>
              <a:rPr lang="en-US" sz="2800" dirty="0" smtClean="0">
                <a:solidFill>
                  <a:prstClr val="white"/>
                </a:solidFill>
                <a:latin typeface="Calibri" panose="020F0502020204030204" pitchFamily="34" charset="0"/>
                <a:cs typeface="Calibri" panose="020F0502020204030204" pitchFamily="34" charset="0"/>
              </a:rPr>
              <a:t>Dizziness</a:t>
            </a:r>
            <a:endParaRPr lang="en-US" sz="2800" dirty="0">
              <a:solidFill>
                <a:prstClr val="white"/>
              </a:solidFill>
              <a:latin typeface="Calibri" panose="020F0502020204030204" pitchFamily="34" charset="0"/>
              <a:cs typeface="Calibri" panose="020F0502020204030204" pitchFamily="34" charset="0"/>
            </a:endParaRPr>
          </a:p>
          <a:p>
            <a:pPr marL="457200" indent="-457200" eaLnBrk="0" fontAlgn="base" hangingPunct="0">
              <a:spcAft>
                <a:spcPct val="0"/>
              </a:spcAft>
              <a:buFont typeface="Arial" panose="020B0604020202020204" pitchFamily="34" charset="0"/>
              <a:buChar char="•"/>
            </a:pPr>
            <a:r>
              <a:rPr lang="en-US" sz="2800" dirty="0" smtClean="0">
                <a:solidFill>
                  <a:prstClr val="white"/>
                </a:solidFill>
                <a:latin typeface="Calibri" panose="020F0502020204030204" pitchFamily="34" charset="0"/>
                <a:cs typeface="Calibri" panose="020F0502020204030204" pitchFamily="34" charset="0"/>
              </a:rPr>
              <a:t>Lethargy</a:t>
            </a:r>
            <a:endParaRPr lang="en-US" sz="2800" dirty="0">
              <a:solidFill>
                <a:prstClr val="white"/>
              </a:solidFill>
              <a:latin typeface="Calibri" panose="020F0502020204030204" pitchFamily="34" charset="0"/>
              <a:cs typeface="Calibri" panose="020F0502020204030204" pitchFamily="34" charset="0"/>
            </a:endParaRPr>
          </a:p>
          <a:p>
            <a:pPr marL="457200" indent="-457200" eaLnBrk="0" fontAlgn="base" hangingPunct="0">
              <a:spcAft>
                <a:spcPct val="0"/>
              </a:spcAft>
              <a:buFont typeface="Arial" panose="020B0604020202020204" pitchFamily="34" charset="0"/>
              <a:buChar char="•"/>
            </a:pPr>
            <a:r>
              <a:rPr lang="en-US" sz="2800" dirty="0" smtClean="0">
                <a:solidFill>
                  <a:prstClr val="white"/>
                </a:solidFill>
                <a:latin typeface="Calibri" panose="020F0502020204030204" pitchFamily="34" charset="0"/>
                <a:cs typeface="Calibri" panose="020F0502020204030204" pitchFamily="34" charset="0"/>
              </a:rPr>
              <a:t>Stupor</a:t>
            </a:r>
            <a:endParaRPr lang="en-US" sz="2800" dirty="0">
              <a:solidFill>
                <a:prstClr val="white"/>
              </a:solidFill>
              <a:latin typeface="Calibri" panose="020F0502020204030204" pitchFamily="34" charset="0"/>
              <a:cs typeface="Calibri" panose="020F0502020204030204" pitchFamily="34" charset="0"/>
            </a:endParaRPr>
          </a:p>
          <a:p>
            <a:pPr marL="457200" indent="-457200" eaLnBrk="0" fontAlgn="base" hangingPunct="0">
              <a:spcAft>
                <a:spcPct val="0"/>
              </a:spcAft>
              <a:buFont typeface="Arial" panose="020B0604020202020204" pitchFamily="34" charset="0"/>
              <a:buChar char="•"/>
            </a:pPr>
            <a:r>
              <a:rPr lang="en-US" sz="2800" dirty="0" smtClean="0">
                <a:solidFill>
                  <a:prstClr val="white"/>
                </a:solidFill>
                <a:latin typeface="Calibri" panose="020F0502020204030204" pitchFamily="34" charset="0"/>
                <a:cs typeface="Calibri" panose="020F0502020204030204" pitchFamily="34" charset="0"/>
              </a:rPr>
              <a:t>Loss </a:t>
            </a:r>
            <a:r>
              <a:rPr lang="en-US" sz="2800" dirty="0">
                <a:solidFill>
                  <a:prstClr val="white"/>
                </a:solidFill>
                <a:latin typeface="Calibri" panose="020F0502020204030204" pitchFamily="34" charset="0"/>
                <a:cs typeface="Calibri" panose="020F0502020204030204" pitchFamily="34" charset="0"/>
              </a:rPr>
              <a:t>of  </a:t>
            </a:r>
            <a:r>
              <a:rPr lang="en-US" sz="2800" dirty="0" smtClean="0">
                <a:solidFill>
                  <a:prstClr val="white"/>
                </a:solidFill>
                <a:latin typeface="Calibri" panose="020F0502020204030204" pitchFamily="34" charset="0"/>
                <a:cs typeface="Calibri" panose="020F0502020204030204" pitchFamily="34" charset="0"/>
              </a:rPr>
              <a:t>consciousness</a:t>
            </a:r>
          </a:p>
          <a:p>
            <a:pPr marL="457200" indent="-457200" eaLnBrk="0" fontAlgn="base" hangingPunct="0">
              <a:spcAft>
                <a:spcPct val="0"/>
              </a:spcAft>
              <a:buFont typeface="Arial" panose="020B0604020202020204" pitchFamily="34" charset="0"/>
              <a:buChar char="•"/>
            </a:pPr>
            <a:r>
              <a:rPr lang="en-US" sz="2800" dirty="0" smtClean="0">
                <a:solidFill>
                  <a:prstClr val="white"/>
                </a:solidFill>
                <a:latin typeface="Calibri" panose="020F0502020204030204" pitchFamily="34" charset="0"/>
                <a:cs typeface="Calibri" panose="020F0502020204030204" pitchFamily="34" charset="0"/>
              </a:rPr>
              <a:t>Limb </a:t>
            </a:r>
            <a:r>
              <a:rPr lang="en-US" sz="2800" dirty="0">
                <a:solidFill>
                  <a:prstClr val="white"/>
                </a:solidFill>
                <a:latin typeface="Calibri" panose="020F0502020204030204" pitchFamily="34" charset="0"/>
                <a:cs typeface="Calibri" panose="020F0502020204030204" pitchFamily="34" charset="0"/>
              </a:rPr>
              <a:t>spasms</a:t>
            </a:r>
          </a:p>
          <a:p>
            <a:pPr eaLnBrk="0" fontAlgn="base" hangingPunct="0">
              <a:spcAft>
                <a:spcPct val="0"/>
              </a:spcAft>
              <a:buFontTx/>
              <a:buChar char="•"/>
            </a:pPr>
            <a:endParaRPr lang="en-US" sz="3200" dirty="0">
              <a:solidFill>
                <a:prstClr val="black"/>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184</a:t>
            </a:fld>
            <a:endParaRPr lang="en-US" dirty="0"/>
          </a:p>
        </p:txBody>
      </p:sp>
    </p:spTree>
    <p:extLst>
      <p:ext uri="{BB962C8B-B14F-4D97-AF65-F5344CB8AC3E}">
        <p14:creationId xmlns:p14="http://schemas.microsoft.com/office/powerpoint/2010/main" val="404881913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title"/>
          </p:nvPr>
        </p:nvSpPr>
        <p:spPr>
          <a:xfrm>
            <a:off x="-38100" y="228600"/>
            <a:ext cx="9144000" cy="1066800"/>
          </a:xfrm>
          <a:noFill/>
        </p:spPr>
        <p:txBody>
          <a:bodyPr/>
          <a:lstStyle/>
          <a:p>
            <a:pPr eaLnBrk="1" hangingPunct="1"/>
            <a:r>
              <a:rPr lang="en-US" b="1" dirty="0">
                <a:solidFill>
                  <a:srgbClr val="FFFF00"/>
                </a:solidFill>
              </a:rPr>
              <a:t>Inhalants </a:t>
            </a:r>
            <a:br>
              <a:rPr lang="en-US" b="1" dirty="0">
                <a:solidFill>
                  <a:srgbClr val="FFFF00"/>
                </a:solidFill>
              </a:rPr>
            </a:br>
            <a:r>
              <a:rPr lang="en-US" b="1" dirty="0">
                <a:solidFill>
                  <a:srgbClr val="FFFF00"/>
                </a:solidFill>
              </a:rPr>
              <a:t>Long-Term Effects</a:t>
            </a:r>
          </a:p>
        </p:txBody>
      </p:sp>
      <p:sp>
        <p:nvSpPr>
          <p:cNvPr id="13316" name="Rectangle 4"/>
          <p:cNvSpPr>
            <a:spLocks noGrp="1" noChangeArrowheads="1"/>
          </p:cNvSpPr>
          <p:nvPr>
            <p:ph type="body" sz="half" idx="1"/>
          </p:nvPr>
        </p:nvSpPr>
        <p:spPr>
          <a:xfrm>
            <a:off x="457200" y="1524000"/>
            <a:ext cx="8153400" cy="4605347"/>
          </a:xfrm>
          <a:noFill/>
        </p:spPr>
        <p:txBody>
          <a:bodyPr/>
          <a:lstStyle/>
          <a:p>
            <a:pPr eaLnBrk="1" hangingPunct="1"/>
            <a:r>
              <a:rPr lang="en-US" sz="2800" dirty="0"/>
              <a:t>Weight loss</a:t>
            </a:r>
          </a:p>
          <a:p>
            <a:pPr eaLnBrk="1" hangingPunct="1"/>
            <a:r>
              <a:rPr lang="en-US" sz="2800" dirty="0"/>
              <a:t>Muscle weakness</a:t>
            </a:r>
          </a:p>
          <a:p>
            <a:pPr eaLnBrk="1" hangingPunct="1"/>
            <a:r>
              <a:rPr lang="en-US" sz="2800" dirty="0"/>
              <a:t>Disorientation</a:t>
            </a:r>
          </a:p>
          <a:p>
            <a:pPr eaLnBrk="1" hangingPunct="1"/>
            <a:r>
              <a:rPr lang="en-US" sz="2800" dirty="0"/>
              <a:t>Inattentiveness</a:t>
            </a:r>
          </a:p>
          <a:p>
            <a:pPr eaLnBrk="1" hangingPunct="1"/>
            <a:r>
              <a:rPr lang="en-US" sz="2800" dirty="0"/>
              <a:t>Lack of coordination</a:t>
            </a:r>
          </a:p>
          <a:p>
            <a:pPr eaLnBrk="1" hangingPunct="1"/>
            <a:r>
              <a:rPr lang="en-US" sz="2800" dirty="0"/>
              <a:t>Irritability</a:t>
            </a:r>
          </a:p>
          <a:p>
            <a:pPr eaLnBrk="1" hangingPunct="1"/>
            <a:r>
              <a:rPr lang="en-US" sz="2800" dirty="0"/>
              <a:t>Depression</a:t>
            </a:r>
          </a:p>
          <a:p>
            <a:pPr eaLnBrk="1" hangingPunct="1"/>
            <a:endParaRPr lang="en-US" sz="2800" dirty="0"/>
          </a:p>
          <a:p>
            <a:pPr eaLnBrk="1" hangingPunct="1"/>
            <a:endParaRPr lang="en-US" sz="3600"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185</a:t>
            </a:fld>
            <a:endParaRPr lang="en-US" dirty="0"/>
          </a:p>
        </p:txBody>
      </p:sp>
    </p:spTree>
    <p:extLst>
      <p:ext uri="{BB962C8B-B14F-4D97-AF65-F5344CB8AC3E}">
        <p14:creationId xmlns:p14="http://schemas.microsoft.com/office/powerpoint/2010/main" val="290288511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CE3A-400D-4F1C-AA0D-E8817F6F2AF1}"/>
              </a:ext>
            </a:extLst>
          </p:cNvPr>
          <p:cNvSpPr>
            <a:spLocks noGrp="1"/>
          </p:cNvSpPr>
          <p:nvPr>
            <p:ph type="title"/>
          </p:nvPr>
        </p:nvSpPr>
        <p:spPr>
          <a:xfrm>
            <a:off x="257355" y="2668438"/>
            <a:ext cx="8686800" cy="761996"/>
          </a:xfrm>
        </p:spPr>
        <p:txBody>
          <a:bodyPr/>
          <a:lstStyle/>
          <a:p>
            <a:r>
              <a:rPr lang="en-US" dirty="0">
                <a:solidFill>
                  <a:srgbClr val="FFFF00"/>
                </a:solidFill>
                <a:latin typeface="Calibri"/>
                <a:cs typeface="Calibri"/>
              </a:rPr>
              <a:t>Questions</a:t>
            </a:r>
            <a:endParaRPr lang="en-US" dirty="0">
              <a:solidFill>
                <a:srgbClr val="FFFF00"/>
              </a:solidFill>
            </a:endParaRPr>
          </a:p>
        </p:txBody>
      </p:sp>
      <p:sp>
        <p:nvSpPr>
          <p:cNvPr id="4" name="Slide Number Placeholder 3">
            <a:extLst>
              <a:ext uri="{FF2B5EF4-FFF2-40B4-BE49-F238E27FC236}">
                <a16:creationId xmlns:a16="http://schemas.microsoft.com/office/drawing/2014/main" id="{99680630-8C55-43D2-83CC-DB3B3163FE9D}"/>
              </a:ext>
            </a:extLst>
          </p:cNvPr>
          <p:cNvSpPr>
            <a:spLocks noGrp="1"/>
          </p:cNvSpPr>
          <p:nvPr>
            <p:ph type="sldNum" sz="quarter" idx="10"/>
          </p:nvPr>
        </p:nvSpPr>
        <p:spPr/>
        <p:txBody>
          <a:bodyPr/>
          <a:lstStyle/>
          <a:p>
            <a:fld id="{3E17F1FD-29C3-4220-915C-9C71059786D3}" type="slidenum">
              <a:rPr lang="en-US" smtClean="0"/>
              <a:pPr/>
              <a:t>186</a:t>
            </a:fld>
            <a:endParaRPr lang="en-US" dirty="0"/>
          </a:p>
        </p:txBody>
      </p:sp>
    </p:spTree>
    <p:extLst>
      <p:ext uri="{BB962C8B-B14F-4D97-AF65-F5344CB8AC3E}">
        <p14:creationId xmlns:p14="http://schemas.microsoft.com/office/powerpoint/2010/main" val="671168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2812D8-125D-1E4E-89FE-36E7E645E4F5}"/>
              </a:ext>
            </a:extLst>
          </p:cNvPr>
          <p:cNvSpPr>
            <a:spLocks noGrp="1"/>
          </p:cNvSpPr>
          <p:nvPr>
            <p:ph type="title"/>
          </p:nvPr>
        </p:nvSpPr>
        <p:spPr/>
        <p:txBody>
          <a:bodyPr/>
          <a:lstStyle/>
          <a:p>
            <a:r>
              <a:rPr lang="en-US" dirty="0" smtClean="0">
                <a:solidFill>
                  <a:srgbClr val="FFFF00"/>
                </a:solidFill>
              </a:rPr>
              <a:t>Eight Practice Dimensions</a:t>
            </a:r>
            <a:endParaRPr lang="en-US" dirty="0">
              <a:solidFill>
                <a:srgbClr val="FFFF00"/>
              </a:solidFill>
            </a:endParaRPr>
          </a:p>
        </p:txBody>
      </p:sp>
      <p:sp>
        <p:nvSpPr>
          <p:cNvPr id="6" name="Content Placeholder 5">
            <a:extLst>
              <a:ext uri="{FF2B5EF4-FFF2-40B4-BE49-F238E27FC236}">
                <a16:creationId xmlns:a16="http://schemas.microsoft.com/office/drawing/2014/main" id="{71282EDF-72F9-2843-AD97-FF77705F402A}"/>
              </a:ext>
            </a:extLst>
          </p:cNvPr>
          <p:cNvSpPr>
            <a:spLocks noGrp="1"/>
          </p:cNvSpPr>
          <p:nvPr>
            <p:ph idx="1"/>
          </p:nvPr>
        </p:nvSpPr>
        <p:spPr/>
        <p:txBody>
          <a:bodyPr/>
          <a:lstStyle/>
          <a:p>
            <a:r>
              <a:rPr lang="en-US" dirty="0" smtClean="0"/>
              <a:t>Clinical Evaluation </a:t>
            </a:r>
          </a:p>
          <a:p>
            <a:r>
              <a:rPr lang="en-US" dirty="0" smtClean="0"/>
              <a:t>Treatment Planning</a:t>
            </a:r>
          </a:p>
          <a:p>
            <a:r>
              <a:rPr lang="en-US" dirty="0" smtClean="0"/>
              <a:t>Referral </a:t>
            </a:r>
          </a:p>
          <a:p>
            <a:r>
              <a:rPr lang="en-US" dirty="0" smtClean="0"/>
              <a:t>Service Coordination </a:t>
            </a:r>
          </a:p>
          <a:p>
            <a:r>
              <a:rPr lang="en-US" dirty="0" smtClean="0"/>
              <a:t>Counseling</a:t>
            </a:r>
          </a:p>
          <a:p>
            <a:r>
              <a:rPr lang="en-US" dirty="0" smtClean="0"/>
              <a:t>Client, Family, and Community Education</a:t>
            </a:r>
          </a:p>
          <a:p>
            <a:r>
              <a:rPr lang="en-US" dirty="0" smtClean="0"/>
              <a:t>Documentation  </a:t>
            </a:r>
          </a:p>
          <a:p>
            <a:r>
              <a:rPr lang="en-US" dirty="0" smtClean="0"/>
              <a:t>Professional and Ethical Responsibilities </a:t>
            </a:r>
            <a:endParaRPr lang="en-US" dirty="0"/>
          </a:p>
        </p:txBody>
      </p:sp>
      <p:sp>
        <p:nvSpPr>
          <p:cNvPr id="8" name="TextBox 7">
            <a:extLst>
              <a:ext uri="{FF2B5EF4-FFF2-40B4-BE49-F238E27FC236}">
                <a16:creationId xmlns:a16="http://schemas.microsoft.com/office/drawing/2014/main" id="{5C7EBEBC-767D-5648-BF3D-CBF88E222EBB}"/>
              </a:ext>
            </a:extLst>
          </p:cNvPr>
          <p:cNvSpPr txBox="1"/>
          <p:nvPr/>
        </p:nvSpPr>
        <p:spPr>
          <a:xfrm>
            <a:off x="228600" y="5715000"/>
            <a:ext cx="8305800" cy="1107996"/>
          </a:xfrm>
          <a:prstGeom prst="rect">
            <a:avLst/>
          </a:prstGeom>
          <a:noFill/>
        </p:spPr>
        <p:txBody>
          <a:bodyPr wrap="square" rtlCol="0">
            <a:spAutoFit/>
          </a:bodyPr>
          <a:lstStyle/>
          <a:p>
            <a:r>
              <a:rPr lang="en-US" sz="1200" b="1" dirty="0">
                <a:solidFill>
                  <a:schemeClr val="bg1"/>
                </a:solidFill>
                <a:latin typeface="Calibri" panose="020F0502020204030204" pitchFamily="34" charset="0"/>
                <a:cs typeface="Calibri" panose="020F0502020204030204" pitchFamily="34" charset="0"/>
              </a:rPr>
              <a:t>Reference</a:t>
            </a:r>
          </a:p>
          <a:p>
            <a:r>
              <a:rPr lang="en-US" sz="1200" dirty="0">
                <a:solidFill>
                  <a:schemeClr val="bg1"/>
                </a:solidFill>
                <a:latin typeface="Calibri" panose="020F0502020204030204" pitchFamily="34" charset="0"/>
                <a:cs typeface="Calibri" panose="020F0502020204030204" pitchFamily="34" charset="0"/>
              </a:rPr>
              <a:t>Center for Substance Abuse Treatment. (</a:t>
            </a:r>
            <a:r>
              <a:rPr lang="en-US" sz="1200" dirty="0" smtClean="0">
                <a:solidFill>
                  <a:schemeClr val="bg1"/>
                </a:solidFill>
                <a:latin typeface="Calibri" panose="020F0502020204030204" pitchFamily="34" charset="0"/>
                <a:cs typeface="Calibri" panose="020F0502020204030204" pitchFamily="34" charset="0"/>
              </a:rPr>
              <a:t>2006). </a:t>
            </a:r>
            <a:r>
              <a:rPr lang="en-US" sz="1200" i="1" dirty="0">
                <a:solidFill>
                  <a:schemeClr val="bg1"/>
                </a:solidFill>
                <a:latin typeface="Calibri" panose="020F0502020204030204" pitchFamily="34" charset="0"/>
                <a:cs typeface="Calibri" panose="020F0502020204030204" pitchFamily="34" charset="0"/>
              </a:rPr>
              <a:t>Addiction counseling competencies: the knowledge, skills, and attitudes or professional practice. </a:t>
            </a:r>
            <a:r>
              <a:rPr lang="en-US" sz="1200" dirty="0">
                <a:solidFill>
                  <a:schemeClr val="bg1"/>
                </a:solidFill>
                <a:latin typeface="Calibri" panose="020F0502020204030204" pitchFamily="34" charset="0"/>
                <a:cs typeface="Calibri" panose="020F0502020204030204" pitchFamily="34" charset="0"/>
              </a:rPr>
              <a:t>Technical Assistance Publication (TAP) Series 21 (HHS Publication No. [SMA] 15-4171). Rockville, MD: Center for Substance Abuse </a:t>
            </a:r>
            <a:r>
              <a:rPr lang="en-US" sz="1200" dirty="0" smtClean="0">
                <a:solidFill>
                  <a:schemeClr val="bg1"/>
                </a:solidFill>
                <a:latin typeface="Calibri" panose="020F0502020204030204" pitchFamily="34" charset="0"/>
                <a:cs typeface="Calibri" panose="020F0502020204030204" pitchFamily="34" charset="0"/>
              </a:rPr>
              <a:t>Treatment.</a:t>
            </a:r>
            <a:endParaRPr lang="en-US" sz="1200" dirty="0">
              <a:solidFill>
                <a:schemeClr val="bg1"/>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7" name="Slide Number Placeholder 3">
            <a:extLst>
              <a:ext uri="{FF2B5EF4-FFF2-40B4-BE49-F238E27FC236}">
                <a16:creationId xmlns:a16="http://schemas.microsoft.com/office/drawing/2014/main" id="{125F6AD2-AC03-7C45-832D-697809FD7263}"/>
              </a:ext>
            </a:extLst>
          </p:cNvPr>
          <p:cNvSpPr txBox="1">
            <a:spLocks/>
          </p:cNvSpPr>
          <p:nvPr/>
        </p:nvSpPr>
        <p:spPr>
          <a:xfrm>
            <a:off x="6753225" y="632460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19</a:t>
            </a:fld>
            <a:endParaRPr lang="en-US" dirty="0"/>
          </a:p>
        </p:txBody>
      </p:sp>
    </p:spTree>
    <p:extLst>
      <p:ext uri="{BB962C8B-B14F-4D97-AF65-F5344CB8AC3E}">
        <p14:creationId xmlns:p14="http://schemas.microsoft.com/office/powerpoint/2010/main" val="25584876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Acknowledgments</a:t>
            </a:r>
            <a:endParaRPr lang="en-US" dirty="0">
              <a:solidFill>
                <a:srgbClr val="FFFF00"/>
              </a:solidFill>
            </a:endParaRPr>
          </a:p>
        </p:txBody>
      </p:sp>
      <p:sp>
        <p:nvSpPr>
          <p:cNvPr id="3" name="Content Placeholder 2"/>
          <p:cNvSpPr>
            <a:spLocks noGrp="1"/>
          </p:cNvSpPr>
          <p:nvPr>
            <p:ph idx="1"/>
          </p:nvPr>
        </p:nvSpPr>
        <p:spPr/>
        <p:txBody>
          <a:bodyPr/>
          <a:lstStyle/>
          <a:p>
            <a:pPr marL="0" indent="0">
              <a:buNone/>
            </a:pPr>
            <a:r>
              <a:rPr lang="en-US" dirty="0" smtClean="0"/>
              <a:t>This </a:t>
            </a:r>
            <a:r>
              <a:rPr lang="en-US" dirty="0"/>
              <a:t>training was </a:t>
            </a:r>
            <a:r>
              <a:rPr lang="en-US" dirty="0" smtClean="0"/>
              <a:t>developed by Dr. </a:t>
            </a:r>
            <a:r>
              <a:rPr lang="en-US" kern="1200" dirty="0" smtClean="0"/>
              <a:t>Thomas </a:t>
            </a:r>
            <a:r>
              <a:rPr lang="en-US" kern="1200" dirty="0"/>
              <a:t>E. Freese, PhD (Director of Training of UCLA ISAP and Director of the Pacific Southwest ATTC</a:t>
            </a:r>
            <a:r>
              <a:rPr lang="en-US" kern="1200" dirty="0" smtClean="0"/>
              <a:t>), Alex R. Ngiraingas, MEd, CSAC II, ICADC, ICPS, and Dr. Christopher C. C. Rocchio, PhD, LCSW, CSAC, ICADC (Clinical Specialist, UCLA) i</a:t>
            </a:r>
            <a:r>
              <a:rPr lang="en-US" dirty="0" smtClean="0"/>
              <a:t>n </a:t>
            </a:r>
            <a:r>
              <a:rPr lang="en-US" dirty="0"/>
              <a:t>August of 2018 under contract number 2018-002 by the University of California Los Angeles, Integrated Substance Abuse Programs (UCLA ISAP) and the Pacific Southwest Addiction Technology Center (PSATTC) for the Pacific Behavioral Health Collaborating Council (PBHCC). </a:t>
            </a:r>
            <a:r>
              <a:rPr lang="en-US"/>
              <a:t>Additional resource provided by SAMHSA, grant number </a:t>
            </a:r>
            <a:r>
              <a:rPr lang="en-US"/>
              <a:t>UR1TI080211</a:t>
            </a:r>
            <a:r>
              <a:rPr lang="en-US" smtClean="0"/>
              <a:t>.</a:t>
            </a:r>
            <a:endParaRPr lang="en-US" dirty="0"/>
          </a:p>
          <a:p>
            <a:endParaRPr lang="en-US" dirty="0"/>
          </a:p>
        </p:txBody>
      </p:sp>
      <p:sp>
        <p:nvSpPr>
          <p:cNvPr id="4" name="Slide Number Placeholder 3"/>
          <p:cNvSpPr>
            <a:spLocks noGrp="1"/>
          </p:cNvSpPr>
          <p:nvPr>
            <p:ph type="sldNum" sz="quarter" idx="10"/>
          </p:nvPr>
        </p:nvSpPr>
        <p:spPr>
          <a:xfrm>
            <a:off x="6776484" y="6317442"/>
            <a:ext cx="2133600" cy="365125"/>
          </a:xfrm>
        </p:spPr>
        <p:txBody>
          <a:bodyPr/>
          <a:lstStyle/>
          <a:p>
            <a:fld id="{3E17F1FD-29C3-4220-915C-9C71059786D3}" type="slidenum">
              <a:rPr lang="en-US" smtClean="0"/>
              <a:pPr/>
              <a:t>2</a:t>
            </a:fld>
            <a:endParaRPr lang="en-US" dirty="0"/>
          </a:p>
        </p:txBody>
      </p:sp>
    </p:spTree>
    <p:extLst>
      <p:ext uri="{BB962C8B-B14F-4D97-AF65-F5344CB8AC3E}">
        <p14:creationId xmlns:p14="http://schemas.microsoft.com/office/powerpoint/2010/main" val="1562270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(4) </a:t>
            </a:r>
            <a:r>
              <a:rPr lang="en-US" dirty="0" smtClean="0">
                <a:solidFill>
                  <a:srgbClr val="000010"/>
                </a:solidFill>
              </a:rPr>
              <a:t>- 4</a:t>
            </a:r>
            <a:endParaRPr lang="en-US" dirty="0">
              <a:solidFill>
                <a:srgbClr val="000010"/>
              </a:solidFill>
            </a:endParaRPr>
          </a:p>
        </p:txBody>
      </p:sp>
      <p:sp>
        <p:nvSpPr>
          <p:cNvPr id="3" name="Content Placeholder 2"/>
          <p:cNvSpPr>
            <a:spLocks noGrp="1"/>
          </p:cNvSpPr>
          <p:nvPr>
            <p:ph idx="1"/>
          </p:nvPr>
        </p:nvSpPr>
        <p:spPr/>
        <p:txBody>
          <a:bodyPr/>
          <a:lstStyle/>
          <a:p>
            <a:pPr>
              <a:spcBef>
                <a:spcPts val="0"/>
              </a:spcBef>
            </a:pPr>
            <a:r>
              <a:rPr lang="en-US" dirty="0"/>
              <a:t>Introductions</a:t>
            </a:r>
          </a:p>
          <a:p>
            <a:pPr>
              <a:spcBef>
                <a:spcPts val="0"/>
              </a:spcBef>
            </a:pPr>
            <a:r>
              <a:rPr lang="en-US" dirty="0"/>
              <a:t>Review of week’s agenda</a:t>
            </a:r>
          </a:p>
          <a:p>
            <a:r>
              <a:rPr lang="en-US" dirty="0"/>
              <a:t>IC&amp;RC Performance Domains and the 12 Core Functions</a:t>
            </a:r>
          </a:p>
          <a:p>
            <a:r>
              <a:rPr lang="en-US" dirty="0"/>
              <a:t>TAP 21 Transdisciplinary Foundations and Practice Domains</a:t>
            </a:r>
          </a:p>
          <a:p>
            <a:pPr>
              <a:spcBef>
                <a:spcPts val="0"/>
              </a:spcBef>
            </a:pPr>
            <a:r>
              <a:rPr lang="en-US" b="1" dirty="0" smtClean="0">
                <a:solidFill>
                  <a:srgbClr val="FFFF00"/>
                </a:solidFill>
              </a:rPr>
              <a:t>Addiction </a:t>
            </a:r>
            <a:r>
              <a:rPr lang="en-US" b="1" dirty="0">
                <a:solidFill>
                  <a:srgbClr val="FFFF00"/>
                </a:solidFill>
              </a:rPr>
              <a:t>as a brain </a:t>
            </a:r>
            <a:r>
              <a:rPr lang="en-US" b="1" dirty="0" smtClean="0">
                <a:solidFill>
                  <a:srgbClr val="FFFF00"/>
                </a:solidFill>
              </a:rPr>
              <a:t>disease</a:t>
            </a:r>
            <a:endParaRPr lang="en-US" b="1" dirty="0">
              <a:solidFill>
                <a:srgbClr val="FFFF00"/>
              </a:solidFill>
            </a:endParaRPr>
          </a:p>
          <a:p>
            <a:pPr>
              <a:spcBef>
                <a:spcPts val="0"/>
              </a:spcBef>
            </a:pPr>
            <a:r>
              <a:rPr lang="en-US" dirty="0"/>
              <a:t>Science of addiction</a:t>
            </a:r>
          </a:p>
          <a:p>
            <a:pPr>
              <a:spcBef>
                <a:spcPts val="0"/>
              </a:spcBef>
            </a:pPr>
            <a:r>
              <a:rPr lang="en-US" dirty="0" smtClean="0"/>
              <a:t>Psychoactive Drugs: Alcohol</a:t>
            </a:r>
            <a:r>
              <a:rPr lang="en-US" dirty="0"/>
              <a:t>, Opioids, Cannabis , Stimulants, Hallucinogens, and Inhalants </a:t>
            </a:r>
          </a:p>
        </p:txBody>
      </p:sp>
      <p:sp>
        <p:nvSpPr>
          <p:cNvPr id="5" name="Slide Number Placeholder 3">
            <a:extLst>
              <a:ext uri="{FF2B5EF4-FFF2-40B4-BE49-F238E27FC236}">
                <a16:creationId xmlns:a16="http://schemas.microsoft.com/office/drawing/2014/main" id="{A898A7EE-3D2F-9C4B-ABEE-9FE33B616F5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20</a:t>
            </a:fld>
            <a:endParaRPr lang="en-US" dirty="0"/>
          </a:p>
        </p:txBody>
      </p:sp>
    </p:spTree>
    <p:extLst>
      <p:ext uri="{BB962C8B-B14F-4D97-AF65-F5344CB8AC3E}">
        <p14:creationId xmlns:p14="http://schemas.microsoft.com/office/powerpoint/2010/main" val="10073950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00"/>
                </a:solidFill>
              </a:rPr>
              <a:t>Clarifying </a:t>
            </a:r>
            <a:r>
              <a:rPr lang="en-US" dirty="0" smtClean="0">
                <a:solidFill>
                  <a:srgbClr val="FFFF00"/>
                </a:solidFill>
              </a:rPr>
              <a:t>Terms</a:t>
            </a:r>
            <a:endParaRPr lang="en-US" dirty="0">
              <a:solidFill>
                <a:srgbClr val="FFFF00"/>
              </a:solidFill>
            </a:endParaRPr>
          </a:p>
        </p:txBody>
      </p:sp>
      <p:sp>
        <p:nvSpPr>
          <p:cNvPr id="5" name="Content Placeholder 4"/>
          <p:cNvSpPr>
            <a:spLocks noGrp="1"/>
          </p:cNvSpPr>
          <p:nvPr>
            <p:ph idx="1"/>
          </p:nvPr>
        </p:nvSpPr>
        <p:spPr/>
        <p:txBody>
          <a:bodyPr>
            <a:normAutofit/>
          </a:bodyPr>
          <a:lstStyle/>
          <a:p>
            <a:r>
              <a:rPr lang="en-US" dirty="0"/>
              <a:t>Substance Use Disorder (SUD)</a:t>
            </a:r>
          </a:p>
          <a:p>
            <a:pPr lvl="1"/>
            <a:r>
              <a:rPr lang="en-US" dirty="0"/>
              <a:t>A diagnostic term referring to recurrent use of alcohol or other drugs (AOD) that causes “clinically and functionally significant” impairment, i.e. work, school, home, health</a:t>
            </a:r>
          </a:p>
          <a:p>
            <a:r>
              <a:rPr lang="en-US" dirty="0"/>
              <a:t>Addiction</a:t>
            </a:r>
          </a:p>
          <a:p>
            <a:pPr lvl="1"/>
            <a:r>
              <a:rPr lang="en-US" dirty="0"/>
              <a:t>A term used to indicate the most severe, chronic stage of SUD, when there is substantial loss of self-control, indicated by compulsive drug-taking despite the desire to stop using the substance </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21</a:t>
            </a:fld>
            <a:endParaRPr lang="en-US" dirty="0"/>
          </a:p>
        </p:txBody>
      </p:sp>
    </p:spTree>
    <p:extLst>
      <p:ext uri="{BB962C8B-B14F-4D97-AF65-F5344CB8AC3E}">
        <p14:creationId xmlns:p14="http://schemas.microsoft.com/office/powerpoint/2010/main" val="2020884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614247"/>
            <a:ext cx="8686800" cy="685796"/>
          </a:xfrm>
        </p:spPr>
        <p:txBody>
          <a:bodyPr/>
          <a:lstStyle/>
          <a:p>
            <a:r>
              <a:rPr lang="en-US" dirty="0" smtClean="0"/>
              <a:t>Science Vol. 278 , October 1997</a:t>
            </a:r>
            <a:endParaRPr lang="en-US" dirty="0"/>
          </a:p>
        </p:txBody>
      </p:sp>
      <p:pic>
        <p:nvPicPr>
          <p:cNvPr id="19458" name="Picture 3" descr="This article by Dr. Alan Leschen, former Director of the National INstitute on Drug Abuse, discussing the science and importance of viewing addiciton as a choric brain disease." title="Science 1997 Art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19200"/>
            <a:ext cx="83058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descr="This quote emphasizes the key message from the article" title="Braing Disease popout"/>
          <p:cNvPicPr>
            <a:picLocks noChangeAspect="1" noChangeArrowheads="1"/>
          </p:cNvPicPr>
          <p:nvPr/>
        </p:nvPicPr>
        <p:blipFill>
          <a:blip r:embed="rId4"/>
          <a:srcRect/>
          <a:stretch>
            <a:fillRect/>
          </a:stretch>
        </p:blipFill>
        <p:spPr bwMode="auto">
          <a:xfrm>
            <a:off x="542929" y="3398837"/>
            <a:ext cx="5332413" cy="665162"/>
          </a:xfrm>
          <a:prstGeom prst="rect">
            <a:avLst/>
          </a:prstGeom>
          <a:noFill/>
          <a:ln w="9525">
            <a:no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22</a:t>
            </a:fld>
            <a:endParaRPr lang="en-US" dirty="0"/>
          </a:p>
        </p:txBody>
      </p:sp>
    </p:spTree>
    <p:extLst>
      <p:ext uri="{BB962C8B-B14F-4D97-AF65-F5344CB8AC3E}">
        <p14:creationId xmlns:p14="http://schemas.microsoft.com/office/powerpoint/2010/main" val="1457659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1.94444E-6 2.22222E-6 L 0.14913 -0.12917 " pathEditMode="relative" rAng="0" ptsTypes="AA">
                                      <p:cBhvr>
                                        <p:cTn id="8" dur="2000" fill="hold"/>
                                        <p:tgtEl>
                                          <p:spTgt spid="14343"/>
                                        </p:tgtEl>
                                        <p:attrNameLst>
                                          <p:attrName>ppt_x</p:attrName>
                                          <p:attrName>ppt_y</p:attrName>
                                        </p:attrNameLst>
                                      </p:cBhvr>
                                      <p:rCtr x="7448" y="-6458"/>
                                    </p:animMotion>
                                  </p:childTnLst>
                                </p:cTn>
                              </p:par>
                              <p:par>
                                <p:cTn id="9" presetID="6" presetClass="emph" presetSubtype="0" fill="hold" nodeType="withEffect">
                                  <p:stCondLst>
                                    <p:cond delay="0"/>
                                  </p:stCondLst>
                                  <p:childTnLst>
                                    <p:animScale>
                                      <p:cBhvr>
                                        <p:cTn id="10" dur="2000" fill="hold"/>
                                        <p:tgtEl>
                                          <p:spTgt spid="143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00"/>
                </a:solidFill>
              </a:rPr>
              <a:t>How Do We Conceptualize “Addiction”? </a:t>
            </a:r>
          </a:p>
        </p:txBody>
      </p:sp>
      <p:sp>
        <p:nvSpPr>
          <p:cNvPr id="5" name="Content Placeholder 4"/>
          <p:cNvSpPr>
            <a:spLocks noGrp="1"/>
          </p:cNvSpPr>
          <p:nvPr>
            <p:ph idx="1"/>
          </p:nvPr>
        </p:nvSpPr>
        <p:spPr/>
        <p:txBody>
          <a:bodyPr>
            <a:normAutofit/>
          </a:bodyPr>
          <a:lstStyle/>
          <a:p>
            <a:r>
              <a:rPr lang="en-US" dirty="0"/>
              <a:t>Not everyone accepts neurobiological framework</a:t>
            </a:r>
          </a:p>
          <a:p>
            <a:r>
              <a:rPr lang="en-US" dirty="0"/>
              <a:t>Addiction as a brain disease “challenges deeply ingrained values about self-determination and personal responsibility”</a:t>
            </a:r>
          </a:p>
          <a:p>
            <a:r>
              <a:rPr lang="en-US" dirty="0"/>
              <a:t>Appears to some people to be making excuses for someone’s irresponsible, destructive actions instead of punishing harmful and often illegal behavior</a:t>
            </a:r>
          </a:p>
          <a:p>
            <a:r>
              <a:rPr lang="en-US" dirty="0"/>
              <a:t>If it’s a disease of the brain, why can some people stop on their own, with no treatment at all? If some people can do that, why can’t everyone with an addiction</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23</a:t>
            </a:fld>
            <a:endParaRPr lang="en-US" dirty="0"/>
          </a:p>
        </p:txBody>
      </p:sp>
    </p:spTree>
    <p:extLst>
      <p:ext uri="{BB962C8B-B14F-4D97-AF65-F5344CB8AC3E}">
        <p14:creationId xmlns:p14="http://schemas.microsoft.com/office/powerpoint/2010/main" val="3097564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Why do people take drugs?</a:t>
            </a:r>
            <a:endParaRPr lang="en-US" dirty="0"/>
          </a:p>
        </p:txBody>
      </p:sp>
      <p:sp>
        <p:nvSpPr>
          <p:cNvPr id="755717" name="Text Box 5"/>
          <p:cNvSpPr txBox="1">
            <a:spLocks noChangeArrowheads="1"/>
          </p:cNvSpPr>
          <p:nvPr/>
        </p:nvSpPr>
        <p:spPr bwMode="auto">
          <a:xfrm>
            <a:off x="33130" y="2375432"/>
            <a:ext cx="2253030"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marL="171450"/>
            <a:r>
              <a:rPr lang="en-US" altLang="en-US" sz="2400" b="1" dirty="0">
                <a:solidFill>
                  <a:srgbClr val="FFFF00"/>
                </a:solidFill>
                <a:latin typeface="Arial" pitchFamily="34" charset="0"/>
              </a:rPr>
              <a:t>To</a:t>
            </a:r>
            <a:r>
              <a:rPr lang="en-US" altLang="en-US" sz="2600" b="1" dirty="0">
                <a:solidFill>
                  <a:srgbClr val="FFFF00"/>
                </a:solidFill>
                <a:latin typeface="Times New Roman" pitchFamily="18" charset="0"/>
              </a:rPr>
              <a:t> </a:t>
            </a:r>
            <a:r>
              <a:rPr lang="en-US" altLang="en-US" sz="2400" b="1" dirty="0">
                <a:solidFill>
                  <a:srgbClr val="FFFF00"/>
                </a:solidFill>
                <a:latin typeface="Arial" pitchFamily="34" charset="0"/>
              </a:rPr>
              <a:t>feel</a:t>
            </a:r>
            <a:r>
              <a:rPr lang="en-US" altLang="en-US" sz="2600" b="1" dirty="0">
                <a:solidFill>
                  <a:srgbClr val="FFFF00"/>
                </a:solidFill>
                <a:latin typeface="Times New Roman" pitchFamily="18" charset="0"/>
              </a:rPr>
              <a:t> </a:t>
            </a:r>
            <a:r>
              <a:rPr lang="en-US" altLang="en-US" sz="2400" b="1" dirty="0">
                <a:solidFill>
                  <a:srgbClr val="FFFF00"/>
                </a:solidFill>
                <a:latin typeface="Arial" pitchFamily="34" charset="0"/>
              </a:rPr>
              <a:t>good</a:t>
            </a:r>
          </a:p>
          <a:p>
            <a:pPr marL="171450"/>
            <a:r>
              <a:rPr lang="en-US" altLang="en-US" sz="2000" dirty="0">
                <a:solidFill>
                  <a:prstClr val="white"/>
                </a:solidFill>
                <a:latin typeface="Arial" pitchFamily="34" charset="0"/>
              </a:rPr>
              <a:t>To have novel:</a:t>
            </a:r>
          </a:p>
          <a:p>
            <a:pPr marL="457200"/>
            <a:r>
              <a:rPr lang="en-US" altLang="en-US" sz="2000" dirty="0">
                <a:solidFill>
                  <a:prstClr val="white"/>
                </a:solidFill>
                <a:latin typeface="Arial" pitchFamily="34" charset="0"/>
              </a:rPr>
              <a:t>Feelings</a:t>
            </a:r>
          </a:p>
          <a:p>
            <a:pPr marL="457200"/>
            <a:r>
              <a:rPr lang="en-US" altLang="en-US" sz="2000" dirty="0">
                <a:solidFill>
                  <a:prstClr val="white"/>
                </a:solidFill>
                <a:latin typeface="Arial" pitchFamily="34" charset="0"/>
              </a:rPr>
              <a:t>Sensations</a:t>
            </a:r>
          </a:p>
          <a:p>
            <a:pPr marL="457200"/>
            <a:r>
              <a:rPr lang="en-US" altLang="en-US" sz="2000" dirty="0">
                <a:solidFill>
                  <a:prstClr val="white"/>
                </a:solidFill>
                <a:latin typeface="Arial" pitchFamily="34" charset="0"/>
              </a:rPr>
              <a:t>Experiences</a:t>
            </a:r>
          </a:p>
          <a:p>
            <a:pPr marL="457200"/>
            <a:r>
              <a:rPr lang="en-US" altLang="en-US" sz="2000" dirty="0">
                <a:solidFill>
                  <a:prstClr val="white"/>
                </a:solidFill>
                <a:latin typeface="Arial" pitchFamily="34" charset="0"/>
              </a:rPr>
              <a:t>AND </a:t>
            </a:r>
          </a:p>
          <a:p>
            <a:pPr marL="457200"/>
            <a:r>
              <a:rPr lang="en-US" altLang="en-US" sz="2000" dirty="0">
                <a:solidFill>
                  <a:prstClr val="white"/>
                </a:solidFill>
                <a:latin typeface="Arial" pitchFamily="34" charset="0"/>
              </a:rPr>
              <a:t>To share them</a:t>
            </a:r>
          </a:p>
        </p:txBody>
      </p:sp>
      <p:pic>
        <p:nvPicPr>
          <p:cNvPr id="755726" name="Picture 14" descr="Image of dancing women used to depict that substance use makes users feel good and is one reason for using them.&#10;&#10;http://www.modernartimages.com/images/prints/african-american-art-print-healingdance.jpg" title="Dancing Wo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160" y="1905000"/>
            <a:ext cx="2243737" cy="3426350"/>
          </a:xfrm>
          <a:prstGeom prst="roundRect">
            <a:avLst>
              <a:gd name="adj" fmla="val 13618"/>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convex"/>
          </a:sp3d>
          <a:extLst/>
        </p:spPr>
      </p:pic>
      <p:sp>
        <p:nvSpPr>
          <p:cNvPr id="755719" name="Text Box 7"/>
          <p:cNvSpPr txBox="1">
            <a:spLocks noChangeArrowheads="1"/>
          </p:cNvSpPr>
          <p:nvPr/>
        </p:nvSpPr>
        <p:spPr bwMode="auto">
          <a:xfrm>
            <a:off x="6782927" y="2375432"/>
            <a:ext cx="2078038"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2400" b="1" dirty="0">
                <a:solidFill>
                  <a:srgbClr val="FFFF00"/>
                </a:solidFill>
                <a:latin typeface="Arial" pitchFamily="34" charset="0"/>
              </a:rPr>
              <a:t>To feel better</a:t>
            </a:r>
          </a:p>
          <a:p>
            <a:r>
              <a:rPr lang="en-US" altLang="en-US" sz="2000" dirty="0">
                <a:solidFill>
                  <a:prstClr val="white"/>
                </a:solidFill>
                <a:latin typeface="Arial" pitchFamily="34" charset="0"/>
              </a:rPr>
              <a:t>To lessen:</a:t>
            </a:r>
          </a:p>
          <a:p>
            <a:pPr marL="285750"/>
            <a:r>
              <a:rPr lang="en-US" altLang="en-US" sz="2000" dirty="0">
                <a:solidFill>
                  <a:prstClr val="white"/>
                </a:solidFill>
                <a:latin typeface="Arial" pitchFamily="34" charset="0"/>
              </a:rPr>
              <a:t>Anxiety </a:t>
            </a:r>
          </a:p>
          <a:p>
            <a:pPr marL="285750"/>
            <a:r>
              <a:rPr lang="en-US" altLang="en-US" sz="2000" dirty="0">
                <a:solidFill>
                  <a:prstClr val="white"/>
                </a:solidFill>
                <a:latin typeface="Arial" pitchFamily="34" charset="0"/>
              </a:rPr>
              <a:t>Worries</a:t>
            </a:r>
          </a:p>
          <a:p>
            <a:pPr marL="285750"/>
            <a:r>
              <a:rPr lang="en-US" altLang="en-US" sz="2000" dirty="0">
                <a:solidFill>
                  <a:prstClr val="white"/>
                </a:solidFill>
                <a:latin typeface="Arial" pitchFamily="34" charset="0"/>
              </a:rPr>
              <a:t>Fears</a:t>
            </a:r>
          </a:p>
          <a:p>
            <a:pPr marL="285750"/>
            <a:r>
              <a:rPr lang="en-US" altLang="en-US" sz="2000" dirty="0">
                <a:solidFill>
                  <a:prstClr val="white"/>
                </a:solidFill>
                <a:latin typeface="Arial" pitchFamily="34" charset="0"/>
              </a:rPr>
              <a:t>Depression </a:t>
            </a:r>
          </a:p>
          <a:p>
            <a:pPr marL="285750"/>
            <a:r>
              <a:rPr lang="en-US" altLang="en-US" sz="2000" dirty="0">
                <a:solidFill>
                  <a:prstClr val="white"/>
                </a:solidFill>
                <a:latin typeface="Arial" pitchFamily="34" charset="0"/>
              </a:rPr>
              <a:t>Hopelessness</a:t>
            </a:r>
          </a:p>
          <a:p>
            <a:pPr marL="285750"/>
            <a:r>
              <a:rPr lang="en-US" altLang="en-US" sz="2000" dirty="0">
                <a:solidFill>
                  <a:prstClr val="white"/>
                </a:solidFill>
                <a:latin typeface="Arial" pitchFamily="34" charset="0"/>
              </a:rPr>
              <a:t>Withdrawal</a:t>
            </a:r>
          </a:p>
        </p:txBody>
      </p:sp>
      <p:pic>
        <p:nvPicPr>
          <p:cNvPr id="755727" name="Picture 15" descr="Image of depressed man depicting that substance use offen occurs to make the user feel better related to some underlying condition or issue" title="Depressed M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9898" y="1905000"/>
            <a:ext cx="2216184" cy="3426350"/>
          </a:xfrm>
          <a:prstGeom prst="roundRect">
            <a:avLst>
              <a:gd name="adj" fmla="val 14019"/>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prst="convex"/>
          </a:sp3d>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24</a:t>
            </a:fld>
            <a:endParaRPr lang="en-US" dirty="0"/>
          </a:p>
        </p:txBody>
      </p:sp>
    </p:spTree>
    <p:extLst>
      <p:ext uri="{BB962C8B-B14F-4D97-AF65-F5344CB8AC3E}">
        <p14:creationId xmlns:p14="http://schemas.microsoft.com/office/powerpoint/2010/main" val="14965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5717"/>
                                        </p:tgtEl>
                                        <p:attrNameLst>
                                          <p:attrName>style.visibility</p:attrName>
                                        </p:attrNameLst>
                                      </p:cBhvr>
                                      <p:to>
                                        <p:strVal val="visible"/>
                                      </p:to>
                                    </p:set>
                                    <p:animEffect transition="in" filter="dissolve">
                                      <p:cBhvr>
                                        <p:cTn id="7" dur="500"/>
                                        <p:tgtEl>
                                          <p:spTgt spid="755717"/>
                                        </p:tgtEl>
                                      </p:cBhvr>
                                    </p:animEffect>
                                  </p:childTnLst>
                                </p:cTn>
                              </p:par>
                              <p:par>
                                <p:cTn id="8" presetID="21" presetClass="entr" presetSubtype="8" fill="hold" nodeType="withEffect">
                                  <p:stCondLst>
                                    <p:cond delay="0"/>
                                  </p:stCondLst>
                                  <p:childTnLst>
                                    <p:set>
                                      <p:cBhvr>
                                        <p:cTn id="9" dur="1" fill="hold">
                                          <p:stCondLst>
                                            <p:cond delay="0"/>
                                          </p:stCondLst>
                                        </p:cTn>
                                        <p:tgtEl>
                                          <p:spTgt spid="755726"/>
                                        </p:tgtEl>
                                        <p:attrNameLst>
                                          <p:attrName>style.visibility</p:attrName>
                                        </p:attrNameLst>
                                      </p:cBhvr>
                                      <p:to>
                                        <p:strVal val="visible"/>
                                      </p:to>
                                    </p:set>
                                    <p:animEffect transition="in" filter="wheel(8)">
                                      <p:cBhvr>
                                        <p:cTn id="10" dur="1250"/>
                                        <p:tgtEl>
                                          <p:spTgt spid="7557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55719"/>
                                        </p:tgtEl>
                                        <p:attrNameLst>
                                          <p:attrName>style.visibility</p:attrName>
                                        </p:attrNameLst>
                                      </p:cBhvr>
                                      <p:to>
                                        <p:strVal val="visible"/>
                                      </p:to>
                                    </p:set>
                                    <p:animEffect transition="in" filter="dissolve">
                                      <p:cBhvr>
                                        <p:cTn id="15" dur="500"/>
                                        <p:tgtEl>
                                          <p:spTgt spid="755719"/>
                                        </p:tgtEl>
                                      </p:cBhvr>
                                    </p:animEffect>
                                  </p:childTnLst>
                                </p:cTn>
                              </p:par>
                              <p:par>
                                <p:cTn id="16" presetID="21" presetClass="entr" presetSubtype="8" fill="hold" nodeType="withEffect">
                                  <p:stCondLst>
                                    <p:cond delay="0"/>
                                  </p:stCondLst>
                                  <p:childTnLst>
                                    <p:set>
                                      <p:cBhvr>
                                        <p:cTn id="17" dur="1" fill="hold">
                                          <p:stCondLst>
                                            <p:cond delay="0"/>
                                          </p:stCondLst>
                                        </p:cTn>
                                        <p:tgtEl>
                                          <p:spTgt spid="755727"/>
                                        </p:tgtEl>
                                        <p:attrNameLst>
                                          <p:attrName>style.visibility</p:attrName>
                                        </p:attrNameLst>
                                      </p:cBhvr>
                                      <p:to>
                                        <p:strVal val="visible"/>
                                      </p:to>
                                    </p:set>
                                    <p:animEffect transition="in" filter="wheel(8)">
                                      <p:cBhvr>
                                        <p:cTn id="18" dur="1250"/>
                                        <p:tgtEl>
                                          <p:spTgt spid="755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17" grpId="0"/>
      <p:bldP spid="7557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line drawoing depicts the ourer survace of the brain in profile.&#10;" title="Brain"/>
          <p:cNvPicPr>
            <a:picLocks noChangeAspect="1"/>
          </p:cNvPicPr>
          <p:nvPr/>
        </p:nvPicPr>
        <p:blipFill>
          <a:blip r:embed="rId3"/>
          <a:stretch>
            <a:fillRect/>
          </a:stretch>
        </p:blipFill>
        <p:spPr>
          <a:xfrm>
            <a:off x="2166919" y="865410"/>
            <a:ext cx="4810161" cy="5127180"/>
          </a:xfrm>
          <a:prstGeom prst="rect">
            <a:avLst/>
          </a:prstGeom>
        </p:spPr>
      </p:pic>
      <p:sp>
        <p:nvSpPr>
          <p:cNvPr id="2" name="Title 1"/>
          <p:cNvSpPr>
            <a:spLocks noGrp="1"/>
          </p:cNvSpPr>
          <p:nvPr>
            <p:ph type="title"/>
          </p:nvPr>
        </p:nvSpPr>
        <p:spPr>
          <a:xfrm>
            <a:off x="136644" y="2974213"/>
            <a:ext cx="8686800" cy="761996"/>
          </a:xfrm>
        </p:spPr>
        <p:txBody>
          <a:bodyPr/>
          <a:lstStyle/>
          <a:p>
            <a:pPr lvl="0" eaLnBrk="0" fontAlgn="auto" hangingPunct="0">
              <a:lnSpc>
                <a:spcPct val="80000"/>
              </a:lnSpc>
              <a:spcBef>
                <a:spcPts val="0"/>
              </a:spcBef>
              <a:spcAft>
                <a:spcPts val="0"/>
              </a:spcAft>
              <a:defRPr/>
            </a:pPr>
            <a:r>
              <a:rPr lang="en-US" sz="3600" kern="1200" dirty="0">
                <a:solidFill>
                  <a:srgbClr val="FFFF00"/>
                </a:solidFill>
                <a:ea typeface="+mn-ea"/>
              </a:rPr>
              <a:t>In other words:</a:t>
            </a:r>
            <a:br>
              <a:rPr lang="en-US" sz="3600" kern="1200" dirty="0">
                <a:solidFill>
                  <a:srgbClr val="FFFF00"/>
                </a:solidFill>
                <a:ea typeface="+mn-ea"/>
              </a:rPr>
            </a:br>
            <a:r>
              <a:rPr lang="en-US" sz="3600" kern="1200" dirty="0">
                <a:solidFill>
                  <a:srgbClr val="FFFF00"/>
                </a:solidFill>
                <a:ea typeface="+mn-ea"/>
              </a:rPr>
              <a:t/>
            </a:r>
            <a:br>
              <a:rPr lang="en-US" sz="3600" kern="1200" dirty="0">
                <a:solidFill>
                  <a:srgbClr val="FFFF00"/>
                </a:solidFill>
                <a:ea typeface="+mn-ea"/>
              </a:rPr>
            </a:br>
            <a:r>
              <a:rPr lang="en-US" sz="3600" kern="1200" dirty="0">
                <a:solidFill>
                  <a:prstClr val="white"/>
                </a:solidFill>
                <a:ea typeface="+mn-ea"/>
              </a:rPr>
              <a:t>A Major Reason People </a:t>
            </a:r>
            <a:br>
              <a:rPr lang="en-US" sz="3600" kern="1200" dirty="0">
                <a:solidFill>
                  <a:prstClr val="white"/>
                </a:solidFill>
                <a:ea typeface="+mn-ea"/>
              </a:rPr>
            </a:br>
            <a:r>
              <a:rPr lang="en-US" sz="3600" kern="1200" dirty="0">
                <a:solidFill>
                  <a:prstClr val="white"/>
                </a:solidFill>
                <a:ea typeface="+mn-ea"/>
              </a:rPr>
              <a:t>Take a Drug is they Like </a:t>
            </a:r>
            <a:br>
              <a:rPr lang="en-US" sz="3600" kern="1200" dirty="0">
                <a:solidFill>
                  <a:prstClr val="white"/>
                </a:solidFill>
                <a:ea typeface="+mn-ea"/>
              </a:rPr>
            </a:br>
            <a:r>
              <a:rPr lang="en-US" sz="3600" kern="1200" dirty="0">
                <a:solidFill>
                  <a:prstClr val="white"/>
                </a:solidFill>
                <a:ea typeface="+mn-ea"/>
              </a:rPr>
              <a:t>What It </a:t>
            </a:r>
            <a:r>
              <a:rPr lang="en-US" sz="3600" i="1" kern="1200" dirty="0">
                <a:solidFill>
                  <a:srgbClr val="FFFF00"/>
                </a:solidFill>
                <a:ea typeface="+mn-ea"/>
              </a:rPr>
              <a:t>Does to Their</a:t>
            </a:r>
            <a:r>
              <a:rPr lang="en-US" sz="3600" kern="1200" dirty="0">
                <a:solidFill>
                  <a:srgbClr val="FFFF00"/>
                </a:solidFill>
                <a:ea typeface="+mn-ea"/>
              </a:rPr>
              <a:t> </a:t>
            </a:r>
            <a:r>
              <a:rPr lang="en-US" sz="3600" i="1" kern="1200" dirty="0">
                <a:solidFill>
                  <a:srgbClr val="FFFF00"/>
                </a:solidFill>
                <a:ea typeface="+mn-ea"/>
              </a:rPr>
              <a:t>Brains</a:t>
            </a:r>
            <a:r>
              <a:rPr lang="en-US" sz="3600" kern="1200" dirty="0">
                <a:solidFill>
                  <a:srgbClr val="FFFF00"/>
                </a:solidFill>
                <a:effectLst>
                  <a:outerShdw blurRad="38100" dist="38100" dir="2700000" algn="tl">
                    <a:srgbClr val="000000"/>
                  </a:outerShdw>
                </a:effectLst>
                <a:ea typeface="+mn-ea"/>
              </a:rPr>
              <a:t/>
            </a:r>
            <a:br>
              <a:rPr lang="en-US" sz="3600" kern="1200" dirty="0">
                <a:solidFill>
                  <a:srgbClr val="FFFF00"/>
                </a:solidFill>
                <a:effectLst>
                  <a:outerShdw blurRad="38100" dist="38100" dir="2700000" algn="tl">
                    <a:srgbClr val="000000"/>
                  </a:outerShdw>
                </a:effectLst>
                <a:ea typeface="+mn-ea"/>
              </a:rPr>
            </a:br>
            <a:endParaRPr lang="en-US" dirty="0"/>
          </a:p>
        </p:txBody>
      </p:sp>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25</a:t>
            </a:fld>
            <a:endParaRPr lang="en-US" dirty="0"/>
          </a:p>
        </p:txBody>
      </p:sp>
    </p:spTree>
    <p:extLst>
      <p:ext uri="{BB962C8B-B14F-4D97-AF65-F5344CB8AC3E}">
        <p14:creationId xmlns:p14="http://schemas.microsoft.com/office/powerpoint/2010/main" val="1321404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solidFill>
                  <a:srgbClr val="FFFF00"/>
                </a:solidFill>
              </a:rPr>
              <a:t>What is Addiction? </a:t>
            </a:r>
            <a:br>
              <a:rPr lang="en-US" altLang="en-US" dirty="0">
                <a:solidFill>
                  <a:srgbClr val="FFFF00"/>
                </a:solidFill>
              </a:rPr>
            </a:br>
            <a:r>
              <a:rPr lang="en-US" altLang="en-US" dirty="0">
                <a:solidFill>
                  <a:srgbClr val="FFFF00"/>
                </a:solidFill>
              </a:rPr>
              <a:t>Addiction is A Brain Disease</a:t>
            </a:r>
            <a:endParaRPr lang="en-US" dirty="0"/>
          </a:p>
        </p:txBody>
      </p:sp>
      <p:sp>
        <p:nvSpPr>
          <p:cNvPr id="71683" name="Rectangle 9"/>
          <p:cNvSpPr>
            <a:spLocks noGrp="1" noChangeArrowheads="1"/>
          </p:cNvSpPr>
          <p:nvPr>
            <p:ph type="body" sz="half" idx="4294967295"/>
          </p:nvPr>
        </p:nvSpPr>
        <p:spPr>
          <a:xfrm>
            <a:off x="152400" y="4362450"/>
            <a:ext cx="8991600" cy="1993900"/>
          </a:xfrm>
        </p:spPr>
        <p:txBody>
          <a:bodyPr/>
          <a:lstStyle/>
          <a:p>
            <a:pPr marL="0" indent="0">
              <a:buFont typeface="Wingdings" pitchFamily="2" charset="2"/>
              <a:buNone/>
              <a:defRPr/>
            </a:pPr>
            <a:r>
              <a:rPr lang="en-US" altLang="en-US" dirty="0">
                <a:solidFill>
                  <a:srgbClr val="FFFF00"/>
                </a:solidFill>
              </a:rPr>
              <a:t>Characterized by:</a:t>
            </a:r>
          </a:p>
          <a:p>
            <a:pPr>
              <a:defRPr/>
            </a:pPr>
            <a:r>
              <a:rPr lang="en-US" altLang="en-US" dirty="0"/>
              <a:t>Compulsive Behavior</a:t>
            </a:r>
          </a:p>
          <a:p>
            <a:pPr>
              <a:defRPr/>
            </a:pPr>
            <a:r>
              <a:rPr lang="en-US" altLang="en-US" dirty="0"/>
              <a:t>Continued abuse of drugs despite negative consequences</a:t>
            </a:r>
          </a:p>
          <a:p>
            <a:pPr>
              <a:defRPr/>
            </a:pPr>
            <a:r>
              <a:rPr lang="en-US" altLang="en-US" b="1" dirty="0">
                <a:solidFill>
                  <a:srgbClr val="FFFF00"/>
                </a:solidFill>
              </a:rPr>
              <a:t>Persistent changes in the brain’s structure and function</a:t>
            </a:r>
          </a:p>
        </p:txBody>
      </p:sp>
      <p:pic>
        <p:nvPicPr>
          <p:cNvPr id="19460" name="Picture 9" descr="Image shows PET scans of whole brains with areas in red depeicting changes caused by substance use." title="NIDA Brain publication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53" y="1419226"/>
            <a:ext cx="498157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781800" y="6343798"/>
            <a:ext cx="2133600" cy="365125"/>
          </a:xfrm>
        </p:spPr>
        <p:txBody>
          <a:bodyPr/>
          <a:lstStyle/>
          <a:p>
            <a:pPr>
              <a:defRPr/>
            </a:pPr>
            <a:fld id="{2BAB4A4E-A0E7-4B03-9865-8573E0252E59}" type="slidenum">
              <a:rPr lang="en-US" smtClean="0">
                <a:solidFill>
                  <a:srgbClr val="FFFFFF"/>
                </a:solidFill>
              </a:rPr>
              <a:pPr>
                <a:defRPr/>
              </a:pPr>
              <a:t>26</a:t>
            </a:fld>
            <a:endParaRPr lang="en-US" dirty="0">
              <a:solidFill>
                <a:srgbClr val="FFFFFF"/>
              </a:solidFill>
            </a:endParaRPr>
          </a:p>
        </p:txBody>
      </p:sp>
    </p:spTree>
    <p:extLst>
      <p:ext uri="{BB962C8B-B14F-4D97-AF65-F5344CB8AC3E}">
        <p14:creationId xmlns:p14="http://schemas.microsoft.com/office/powerpoint/2010/main" val="2959808595"/>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00"/>
                </a:solidFill>
              </a:rPr>
              <a:t>Addiction is Like Other Diseases…</a:t>
            </a:r>
          </a:p>
        </p:txBody>
      </p:sp>
      <p:sp>
        <p:nvSpPr>
          <p:cNvPr id="5" name="Content Placeholder 4"/>
          <p:cNvSpPr>
            <a:spLocks noGrp="1"/>
          </p:cNvSpPr>
          <p:nvPr>
            <p:ph idx="1"/>
          </p:nvPr>
        </p:nvSpPr>
        <p:spPr>
          <a:xfrm>
            <a:off x="228600" y="990600"/>
            <a:ext cx="8686800" cy="5181600"/>
          </a:xfrm>
        </p:spPr>
        <p:txBody>
          <a:bodyPr>
            <a:normAutofit/>
          </a:bodyPr>
          <a:lstStyle/>
          <a:p>
            <a:r>
              <a:rPr lang="en-US" dirty="0"/>
              <a:t>It is preventable</a:t>
            </a:r>
          </a:p>
          <a:p>
            <a:r>
              <a:rPr lang="en-US" dirty="0"/>
              <a:t>It is treatable</a:t>
            </a:r>
          </a:p>
          <a:p>
            <a:r>
              <a:rPr lang="en-US" dirty="0"/>
              <a:t>It changes biology</a:t>
            </a:r>
          </a:p>
          <a:p>
            <a:r>
              <a:rPr lang="en-US" dirty="0"/>
              <a:t>If untreated, it can last a lifetime</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27</a:t>
            </a:fld>
            <a:endParaRPr lang="en-US" dirty="0"/>
          </a:p>
        </p:txBody>
      </p:sp>
    </p:spTree>
    <p:extLst>
      <p:ext uri="{BB962C8B-B14F-4D97-AF65-F5344CB8AC3E}">
        <p14:creationId xmlns:p14="http://schemas.microsoft.com/office/powerpoint/2010/main" val="62196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Imaging Chronic Disease</a:t>
            </a:r>
            <a:endParaRPr lang="en-US" dirty="0"/>
          </a:p>
        </p:txBody>
      </p:sp>
      <p:sp>
        <p:nvSpPr>
          <p:cNvPr id="75794" name="Text Box 37"/>
          <p:cNvSpPr txBox="1">
            <a:spLocks noChangeArrowheads="1"/>
          </p:cNvSpPr>
          <p:nvPr/>
        </p:nvSpPr>
        <p:spPr bwMode="auto">
          <a:xfrm>
            <a:off x="4126328" y="2517774"/>
            <a:ext cx="85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FontTx/>
              <a:buNone/>
              <a:defRPr/>
            </a:pPr>
            <a:r>
              <a:rPr lang="en-US" altLang="en-US" sz="1600" dirty="0">
                <a:solidFill>
                  <a:srgbClr val="FFFFFF"/>
                </a:solidFill>
                <a:latin typeface="Tahoma"/>
                <a:ea typeface="Osaka"/>
                <a:cs typeface="Osaka"/>
              </a:rPr>
              <a:t>    High</a:t>
            </a:r>
          </a:p>
        </p:txBody>
      </p:sp>
      <p:sp>
        <p:nvSpPr>
          <p:cNvPr id="75795" name="Text Box 39"/>
          <p:cNvSpPr txBox="1">
            <a:spLocks noChangeArrowheads="1"/>
          </p:cNvSpPr>
          <p:nvPr/>
        </p:nvSpPr>
        <p:spPr bwMode="auto">
          <a:xfrm>
            <a:off x="4170778" y="4173537"/>
            <a:ext cx="8080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FontTx/>
              <a:buNone/>
              <a:defRPr/>
            </a:pPr>
            <a:r>
              <a:rPr lang="en-US" altLang="en-US" sz="1600" dirty="0">
                <a:solidFill>
                  <a:srgbClr val="FFFFFF"/>
                </a:solidFill>
                <a:latin typeface="Tahoma"/>
                <a:ea typeface="Osaka"/>
                <a:cs typeface="Osaka"/>
              </a:rPr>
              <a:t>    Low</a:t>
            </a:r>
          </a:p>
        </p:txBody>
      </p:sp>
      <p:pic>
        <p:nvPicPr>
          <p:cNvPr id="20493" name="Picture 36" descr="Image scale where color equals level of metabolism.  The closer to red in the image higher the metabolism rate, the closer to blue the lower the metabolism rate.  &#10;" title="Metabolism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578" y="2547937"/>
            <a:ext cx="342900"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 Box 26"/>
          <p:cNvSpPr txBox="1">
            <a:spLocks noChangeArrowheads="1"/>
          </p:cNvSpPr>
          <p:nvPr/>
        </p:nvSpPr>
        <p:spPr bwMode="auto">
          <a:xfrm>
            <a:off x="276640" y="1679574"/>
            <a:ext cx="3929063"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FontTx/>
              <a:buNone/>
              <a:defRPr/>
            </a:pPr>
            <a:r>
              <a:rPr lang="en-US" altLang="en-US" sz="2400" b="1" dirty="0">
                <a:solidFill>
                  <a:srgbClr val="FFFFFF"/>
                </a:solidFill>
                <a:latin typeface="Calibri" panose="020F0502020204030204" pitchFamily="34" charset="0"/>
                <a:ea typeface="Osaka"/>
                <a:cs typeface="Calibri" panose="020F0502020204030204" pitchFamily="34" charset="0"/>
              </a:rPr>
              <a:t>Decreased Brain Metabolism </a:t>
            </a:r>
          </a:p>
          <a:p>
            <a:pPr algn="ctr" fontAlgn="base">
              <a:lnSpc>
                <a:spcPct val="85000"/>
              </a:lnSpc>
              <a:spcBef>
                <a:spcPct val="0"/>
              </a:spcBef>
              <a:spcAft>
                <a:spcPct val="0"/>
              </a:spcAft>
              <a:buFontTx/>
              <a:buNone/>
              <a:defRPr/>
            </a:pPr>
            <a:r>
              <a:rPr lang="en-US" altLang="en-US" sz="2400" b="1" dirty="0">
                <a:solidFill>
                  <a:srgbClr val="FFFFFF"/>
                </a:solidFill>
                <a:latin typeface="Calibri" panose="020F0502020204030204" pitchFamily="34" charset="0"/>
                <a:ea typeface="Osaka"/>
                <a:cs typeface="Calibri" panose="020F0502020204030204" pitchFamily="34" charset="0"/>
              </a:rPr>
              <a:t>in</a:t>
            </a:r>
            <a:r>
              <a:rPr lang="en-US" altLang="en-US" sz="2400" b="1" dirty="0">
                <a:solidFill>
                  <a:srgbClr val="FF9900"/>
                </a:solidFill>
                <a:latin typeface="Calibri" panose="020F0502020204030204" pitchFamily="34" charset="0"/>
                <a:ea typeface="Osaka"/>
                <a:cs typeface="Calibri" panose="020F0502020204030204" pitchFamily="34" charset="0"/>
              </a:rPr>
              <a:t> </a:t>
            </a:r>
            <a:r>
              <a:rPr lang="en-US" altLang="en-US" sz="2400" b="1" i="1" dirty="0">
                <a:solidFill>
                  <a:srgbClr val="FFFF00"/>
                </a:solidFill>
                <a:latin typeface="Calibri" panose="020F0502020204030204" pitchFamily="34" charset="0"/>
                <a:ea typeface="Osaka"/>
                <a:cs typeface="Calibri" panose="020F0502020204030204" pitchFamily="34" charset="0"/>
              </a:rPr>
              <a:t>Drug Abuser</a:t>
            </a:r>
          </a:p>
        </p:txBody>
      </p:sp>
      <p:sp>
        <p:nvSpPr>
          <p:cNvPr id="75779" name="Text Box 27"/>
          <p:cNvSpPr txBox="1">
            <a:spLocks noChangeArrowheads="1"/>
          </p:cNvSpPr>
          <p:nvPr/>
        </p:nvSpPr>
        <p:spPr bwMode="auto">
          <a:xfrm>
            <a:off x="213429" y="4425084"/>
            <a:ext cx="17966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fontAlgn="base">
              <a:spcBef>
                <a:spcPct val="0"/>
              </a:spcBef>
              <a:spcAft>
                <a:spcPct val="0"/>
              </a:spcAft>
              <a:buFontTx/>
              <a:buNone/>
              <a:defRPr/>
            </a:pPr>
            <a:r>
              <a:rPr lang="en-US" altLang="en-US" sz="2000" b="1" dirty="0">
                <a:solidFill>
                  <a:srgbClr val="FFFFFF"/>
                </a:solidFill>
                <a:latin typeface="Calibri" panose="020F0502020204030204" pitchFamily="34" charset="0"/>
                <a:ea typeface="Osaka"/>
                <a:cs typeface="Calibri" panose="020F0502020204030204" pitchFamily="34" charset="0"/>
              </a:rPr>
              <a:t>   Healthy Brain</a:t>
            </a:r>
          </a:p>
        </p:txBody>
      </p:sp>
      <p:pic>
        <p:nvPicPr>
          <p:cNvPr id="20494" name="Picture 41" descr="A health brain brain showing normal levels of metabolism " title="Normal B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65" y="2568574"/>
            <a:ext cx="1695450"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Text Box 29"/>
          <p:cNvSpPr txBox="1">
            <a:spLocks noChangeArrowheads="1"/>
          </p:cNvSpPr>
          <p:nvPr/>
        </p:nvSpPr>
        <p:spPr bwMode="auto">
          <a:xfrm>
            <a:off x="1946690" y="4397375"/>
            <a:ext cx="1863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FontTx/>
              <a:buNone/>
              <a:defRPr/>
            </a:pPr>
            <a:r>
              <a:rPr lang="en-US" altLang="en-US" sz="2000" b="1" dirty="0">
                <a:solidFill>
                  <a:srgbClr val="FFFFFF"/>
                </a:solidFill>
                <a:latin typeface="Calibri" panose="020F0502020204030204" pitchFamily="34" charset="0"/>
                <a:ea typeface="Osaka"/>
                <a:cs typeface="Calibri" panose="020F0502020204030204" pitchFamily="34" charset="0"/>
              </a:rPr>
              <a:t>Diseased Brain/</a:t>
            </a:r>
          </a:p>
          <a:p>
            <a:pPr algn="ctr" fontAlgn="base">
              <a:spcBef>
                <a:spcPct val="0"/>
              </a:spcBef>
              <a:spcAft>
                <a:spcPct val="0"/>
              </a:spcAft>
              <a:buFontTx/>
              <a:buNone/>
              <a:defRPr/>
            </a:pPr>
            <a:r>
              <a:rPr lang="en-US" altLang="en-US" sz="2000" b="1" dirty="0">
                <a:solidFill>
                  <a:srgbClr val="FFFFFF"/>
                </a:solidFill>
                <a:latin typeface="Calibri" panose="020F0502020204030204" pitchFamily="34" charset="0"/>
                <a:ea typeface="Osaka"/>
                <a:cs typeface="Calibri" panose="020F0502020204030204" pitchFamily="34" charset="0"/>
              </a:rPr>
              <a:t>Cocaine Abuser</a:t>
            </a:r>
          </a:p>
        </p:txBody>
      </p:sp>
      <p:pic>
        <p:nvPicPr>
          <p:cNvPr id="20495" name="Picture 42" descr="Cocaine users brain showing significant lowered metabolism inciating disease&#10;" title="Cocaine Users Br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3690" y="2568574"/>
            <a:ext cx="1676400" cy="18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34"/>
          <p:cNvSpPr txBox="1">
            <a:spLocks noChangeArrowheads="1"/>
          </p:cNvSpPr>
          <p:nvPr/>
        </p:nvSpPr>
        <p:spPr bwMode="auto">
          <a:xfrm>
            <a:off x="4811334" y="1682496"/>
            <a:ext cx="4164012" cy="72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lnSpc>
                <a:spcPct val="85000"/>
              </a:lnSpc>
              <a:spcBef>
                <a:spcPct val="0"/>
              </a:spcBef>
              <a:spcAft>
                <a:spcPct val="0"/>
              </a:spcAft>
              <a:buFontTx/>
              <a:buNone/>
              <a:defRPr/>
            </a:pPr>
            <a:r>
              <a:rPr lang="en-US" altLang="en-US" sz="2400" b="1" dirty="0">
                <a:solidFill>
                  <a:srgbClr val="FFFFFF"/>
                </a:solidFill>
                <a:latin typeface="Calibri" panose="020F0502020204030204" pitchFamily="34" charset="0"/>
                <a:ea typeface="Osaka"/>
                <a:cs typeface="Calibri" panose="020F0502020204030204" pitchFamily="34" charset="0"/>
              </a:rPr>
              <a:t>Decreased Heart Metabolism in </a:t>
            </a:r>
            <a:r>
              <a:rPr lang="en-US" altLang="en-US" sz="2400" b="1" i="1" dirty="0">
                <a:solidFill>
                  <a:srgbClr val="FFFF00"/>
                </a:solidFill>
                <a:latin typeface="Calibri" panose="020F0502020204030204" pitchFamily="34" charset="0"/>
                <a:ea typeface="Osaka"/>
                <a:cs typeface="Calibri" panose="020F0502020204030204" pitchFamily="34" charset="0"/>
              </a:rPr>
              <a:t>Heart Disease Patient</a:t>
            </a:r>
          </a:p>
        </p:txBody>
      </p:sp>
      <p:sp>
        <p:nvSpPr>
          <p:cNvPr id="75787" name="Text Box 31"/>
          <p:cNvSpPr txBox="1">
            <a:spLocks noChangeArrowheads="1"/>
          </p:cNvSpPr>
          <p:nvPr/>
        </p:nvSpPr>
        <p:spPr bwMode="auto">
          <a:xfrm>
            <a:off x="5143915" y="4424362"/>
            <a:ext cx="168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FontTx/>
              <a:buNone/>
              <a:defRPr/>
            </a:pPr>
            <a:r>
              <a:rPr lang="en-US" altLang="en-US" sz="2000" b="1" dirty="0">
                <a:solidFill>
                  <a:srgbClr val="FFFFFF"/>
                </a:solidFill>
                <a:latin typeface="Calibri" panose="020F0502020204030204" pitchFamily="34" charset="0"/>
                <a:ea typeface="Osaka"/>
                <a:cs typeface="Calibri" panose="020F0502020204030204" pitchFamily="34" charset="0"/>
              </a:rPr>
              <a:t>Healthy Heart</a:t>
            </a:r>
          </a:p>
        </p:txBody>
      </p:sp>
      <p:pic>
        <p:nvPicPr>
          <p:cNvPr id="20496" name="Picture 43" descr="Norma ormal heart metabolism." title="Healthy Heart"/>
          <p:cNvPicPr>
            <a:picLocks noChangeAspect="1" noChangeArrowheads="1"/>
          </p:cNvPicPr>
          <p:nvPr/>
        </p:nvPicPr>
        <p:blipFill>
          <a:blip r:embed="rId6">
            <a:extLst>
              <a:ext uri="{28A0092B-C50C-407E-A947-70E740481C1C}">
                <a14:useLocalDpi xmlns:a14="http://schemas.microsoft.com/office/drawing/2010/main" val="0"/>
              </a:ext>
            </a:extLst>
          </a:blip>
          <a:srcRect l="3999" r="3999"/>
          <a:stretch>
            <a:fillRect/>
          </a:stretch>
        </p:blipFill>
        <p:spPr bwMode="auto">
          <a:xfrm>
            <a:off x="5083590" y="2549524"/>
            <a:ext cx="180975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33"/>
          <p:cNvSpPr txBox="1">
            <a:spLocks noChangeArrowheads="1"/>
          </p:cNvSpPr>
          <p:nvPr/>
        </p:nvSpPr>
        <p:spPr bwMode="auto">
          <a:xfrm>
            <a:off x="6886875" y="4424302"/>
            <a:ext cx="2122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Helvetica" pitchFamily="34" charset="0"/>
                <a:ea typeface="MS PGothic" pitchFamily="34" charset="-128"/>
              </a:defRPr>
            </a:lvl1pPr>
            <a:lvl2pPr marL="742950" indent="-285750">
              <a:spcBef>
                <a:spcPct val="20000"/>
              </a:spcBef>
              <a:buFont typeface="Helvetica" pitchFamily="34" charset="0"/>
              <a:buChar char="–"/>
              <a:defRPr sz="2800">
                <a:solidFill>
                  <a:schemeClr val="tx1"/>
                </a:solidFill>
                <a:latin typeface="Helvetica" pitchFamily="34" charset="0"/>
                <a:ea typeface="MS PGothic" pitchFamily="34" charset="-128"/>
              </a:defRPr>
            </a:lvl2pPr>
            <a:lvl3pPr marL="1143000" indent="-228600">
              <a:spcBef>
                <a:spcPct val="20000"/>
              </a:spcBef>
              <a:buFont typeface="Helvetica" pitchFamily="34" charset="0"/>
              <a:buChar char="–"/>
              <a:defRPr sz="2400">
                <a:solidFill>
                  <a:schemeClr val="tx1"/>
                </a:solidFill>
                <a:latin typeface="Helvetica" pitchFamily="34" charset="0"/>
                <a:ea typeface="MS PGothic" pitchFamily="34" charset="-128"/>
              </a:defRPr>
            </a:lvl3pPr>
            <a:lvl4pPr marL="1600200" indent="-228600">
              <a:spcBef>
                <a:spcPct val="20000"/>
              </a:spcBef>
              <a:buFont typeface="Helvetica" pitchFamily="34" charset="0"/>
              <a:buChar char="–"/>
              <a:defRPr sz="2000">
                <a:solidFill>
                  <a:schemeClr val="tx1"/>
                </a:solidFill>
                <a:latin typeface="Helvetica" pitchFamily="34" charset="0"/>
                <a:ea typeface="MS PGothic" pitchFamily="34" charset="-128"/>
              </a:defRPr>
            </a:lvl4pPr>
            <a:lvl5pPr marL="2057400" indent="-228600">
              <a:spcBef>
                <a:spcPct val="20000"/>
              </a:spcBef>
              <a:buFont typeface="Helvetica" pitchFamily="34" charset="0"/>
              <a:buChar char="–"/>
              <a:defRPr sz="2000">
                <a:solidFill>
                  <a:schemeClr val="tx1"/>
                </a:solidFill>
                <a:latin typeface="Helvetica" pitchFamily="34" charset="0"/>
                <a:ea typeface="MS PGothic" pitchFamily="34" charset="-128"/>
              </a:defRPr>
            </a:lvl5pPr>
            <a:lvl6pPr marL="25146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6pPr>
            <a:lvl7pPr marL="29718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7pPr>
            <a:lvl8pPr marL="34290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8pPr>
            <a:lvl9pPr marL="3886200" indent="-228600" eaLnBrk="0" fontAlgn="base" hangingPunct="0">
              <a:spcBef>
                <a:spcPct val="20000"/>
              </a:spcBef>
              <a:spcAft>
                <a:spcPct val="0"/>
              </a:spcAft>
              <a:buFont typeface="Helvetica" pitchFamily="34" charset="0"/>
              <a:buChar char="–"/>
              <a:defRPr sz="2000">
                <a:solidFill>
                  <a:schemeClr val="tx1"/>
                </a:solidFill>
                <a:latin typeface="Helvetica" pitchFamily="34" charset="0"/>
                <a:ea typeface="MS PGothic" pitchFamily="34" charset="-128"/>
              </a:defRPr>
            </a:lvl9pPr>
          </a:lstStyle>
          <a:p>
            <a:pPr algn="ctr" fontAlgn="base">
              <a:spcBef>
                <a:spcPct val="0"/>
              </a:spcBef>
              <a:spcAft>
                <a:spcPct val="0"/>
              </a:spcAft>
              <a:buFontTx/>
              <a:buNone/>
              <a:defRPr/>
            </a:pPr>
            <a:r>
              <a:rPr lang="en-US" altLang="en-US" sz="2000" b="1" dirty="0">
                <a:solidFill>
                  <a:srgbClr val="FFFFFF"/>
                </a:solidFill>
                <a:latin typeface="Calibri" panose="020F0502020204030204" pitchFamily="34" charset="0"/>
                <a:ea typeface="Osaka"/>
                <a:cs typeface="Calibri" panose="020F0502020204030204" pitchFamily="34" charset="0"/>
              </a:rPr>
              <a:t>Diseased Heart</a:t>
            </a:r>
          </a:p>
        </p:txBody>
      </p:sp>
      <p:pic>
        <p:nvPicPr>
          <p:cNvPr id="20497" name="Picture 44" descr="Heart showing significantly reduced methabilism indicating heart disease." title="Diseased Heart"/>
          <p:cNvPicPr>
            <a:picLocks noChangeAspect="1" noChangeArrowheads="1"/>
          </p:cNvPicPr>
          <p:nvPr/>
        </p:nvPicPr>
        <p:blipFill>
          <a:blip r:embed="rId7">
            <a:extLst>
              <a:ext uri="{28A0092B-C50C-407E-A947-70E740481C1C}">
                <a14:useLocalDpi xmlns:a14="http://schemas.microsoft.com/office/drawing/2010/main" val="0"/>
              </a:ext>
            </a:extLst>
          </a:blip>
          <a:srcRect l="5302" r="7208"/>
          <a:stretch>
            <a:fillRect/>
          </a:stretch>
        </p:blipFill>
        <p:spPr bwMode="auto">
          <a:xfrm>
            <a:off x="7015578" y="2517774"/>
            <a:ext cx="1731963" cy="183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995618" y="6248400"/>
            <a:ext cx="1905000" cy="457200"/>
          </a:xfrm>
        </p:spPr>
        <p:txBody>
          <a:bodyPr/>
          <a:lstStyle/>
          <a:p>
            <a:pPr>
              <a:defRPr/>
            </a:pPr>
            <a:fld id="{52C17993-05CA-4BE5-8542-B7A81D1AE9E3}" type="slidenum">
              <a:rPr lang="en-US" smtClean="0">
                <a:solidFill>
                  <a:srgbClr val="FFFFFF"/>
                </a:solidFill>
              </a:rPr>
              <a:pPr>
                <a:defRPr/>
              </a:pPr>
              <a:t>28</a:t>
            </a:fld>
            <a:endParaRPr lang="en-US" dirty="0">
              <a:solidFill>
                <a:srgbClr val="FFFFFF"/>
              </a:solidFill>
            </a:endParaRPr>
          </a:p>
        </p:txBody>
      </p:sp>
    </p:spTree>
    <p:extLst>
      <p:ext uri="{BB962C8B-B14F-4D97-AF65-F5344CB8AC3E}">
        <p14:creationId xmlns:p14="http://schemas.microsoft.com/office/powerpoint/2010/main" val="3538139329"/>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(5)</a:t>
            </a:r>
            <a:endParaRPr lang="en-US" dirty="0">
              <a:solidFill>
                <a:srgbClr val="000010"/>
              </a:solidFill>
            </a:endParaRPr>
          </a:p>
        </p:txBody>
      </p:sp>
      <p:sp>
        <p:nvSpPr>
          <p:cNvPr id="3" name="Content Placeholder 2"/>
          <p:cNvSpPr>
            <a:spLocks noGrp="1"/>
          </p:cNvSpPr>
          <p:nvPr>
            <p:ph idx="1"/>
          </p:nvPr>
        </p:nvSpPr>
        <p:spPr/>
        <p:txBody>
          <a:bodyPr/>
          <a:lstStyle/>
          <a:p>
            <a:pPr>
              <a:spcBef>
                <a:spcPts val="0"/>
              </a:spcBef>
            </a:pPr>
            <a:r>
              <a:rPr lang="en-US" dirty="0"/>
              <a:t>Introductions</a:t>
            </a:r>
          </a:p>
          <a:p>
            <a:pPr>
              <a:spcBef>
                <a:spcPts val="0"/>
              </a:spcBef>
            </a:pPr>
            <a:r>
              <a:rPr lang="en-US" dirty="0"/>
              <a:t>Review of week’s agenda</a:t>
            </a:r>
          </a:p>
          <a:p>
            <a:r>
              <a:rPr lang="en-US" dirty="0"/>
              <a:t>IC&amp;RC Performance Domains and the 12 Core Functions</a:t>
            </a:r>
          </a:p>
          <a:p>
            <a:r>
              <a:rPr lang="en-US" dirty="0"/>
              <a:t>TAP 21 Transdisciplinary Foundations and Practice Domains</a:t>
            </a:r>
          </a:p>
          <a:p>
            <a:pPr>
              <a:spcBef>
                <a:spcPts val="0"/>
              </a:spcBef>
            </a:pPr>
            <a:r>
              <a:rPr lang="en-US" dirty="0" smtClean="0"/>
              <a:t>Addiction </a:t>
            </a:r>
            <a:r>
              <a:rPr lang="en-US" dirty="0"/>
              <a:t>as a brain </a:t>
            </a:r>
            <a:r>
              <a:rPr lang="en-US" dirty="0" smtClean="0"/>
              <a:t>disease</a:t>
            </a:r>
            <a:endParaRPr lang="en-US" dirty="0"/>
          </a:p>
          <a:p>
            <a:pPr>
              <a:spcBef>
                <a:spcPts val="0"/>
              </a:spcBef>
            </a:pPr>
            <a:r>
              <a:rPr lang="en-US" b="1" dirty="0">
                <a:solidFill>
                  <a:srgbClr val="FFFF00"/>
                </a:solidFill>
              </a:rPr>
              <a:t>Science of addiction</a:t>
            </a:r>
          </a:p>
          <a:p>
            <a:pPr>
              <a:spcBef>
                <a:spcPts val="0"/>
              </a:spcBef>
            </a:pPr>
            <a:r>
              <a:rPr lang="en-US" dirty="0" smtClean="0"/>
              <a:t>Psychoactive Drugs: Alcohol</a:t>
            </a:r>
            <a:r>
              <a:rPr lang="en-US" dirty="0"/>
              <a:t>, Opioids, Cannabis , Stimulants, Hallucinogens, and Inhalants </a:t>
            </a:r>
          </a:p>
        </p:txBody>
      </p:sp>
      <p:sp>
        <p:nvSpPr>
          <p:cNvPr id="5" name="Slide Number Placeholder 3">
            <a:extLst>
              <a:ext uri="{FF2B5EF4-FFF2-40B4-BE49-F238E27FC236}">
                <a16:creationId xmlns:a16="http://schemas.microsoft.com/office/drawing/2014/main" id="{A898A7EE-3D2F-9C4B-ABEE-9FE33B616F5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29</a:t>
            </a:fld>
            <a:endParaRPr lang="en-US" dirty="0"/>
          </a:p>
        </p:txBody>
      </p:sp>
    </p:spTree>
    <p:extLst>
      <p:ext uri="{BB962C8B-B14F-4D97-AF65-F5344CB8AC3E}">
        <p14:creationId xmlns:p14="http://schemas.microsoft.com/office/powerpoint/2010/main" val="1659083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1996"/>
          </a:xfrm>
        </p:spPr>
        <p:txBody>
          <a:bodyPr/>
          <a:lstStyle/>
          <a:p>
            <a:r>
              <a:rPr lang="en-US" dirty="0">
                <a:solidFill>
                  <a:srgbClr val="FFFF00"/>
                </a:solidFill>
              </a:rPr>
              <a:t>Disclaimer</a:t>
            </a:r>
          </a:p>
        </p:txBody>
      </p:sp>
      <p:sp>
        <p:nvSpPr>
          <p:cNvPr id="3" name="Content Placeholder 2"/>
          <p:cNvSpPr>
            <a:spLocks noGrp="1"/>
          </p:cNvSpPr>
          <p:nvPr>
            <p:ph idx="1"/>
          </p:nvPr>
        </p:nvSpPr>
        <p:spPr>
          <a:xfrm>
            <a:off x="228600" y="990600"/>
            <a:ext cx="8686800" cy="4648200"/>
          </a:xfrm>
        </p:spPr>
        <p:txBody>
          <a:bodyPr/>
          <a:lstStyle/>
          <a:p>
            <a:pPr marL="0" indent="0">
              <a:buNone/>
            </a:pPr>
            <a:r>
              <a:rPr lang="en-US" dirty="0"/>
              <a:t>The UCLA, its employees, contractors, and affiliates shall not be liable for any damages, claims, liabilities, costs, or obligations arising from the use or misuse of materials or information contained in this presentation. </a:t>
            </a:r>
            <a:r>
              <a:rPr lang="en-US" dirty="0" smtClean="0"/>
              <a:t>Any </a:t>
            </a:r>
            <a:r>
              <a:rPr lang="en-US" dirty="0"/>
              <a:t>use, copying, or distribution without written permission from the UCLA and the PBHCC is prohibited. </a:t>
            </a:r>
          </a:p>
        </p:txBody>
      </p:sp>
      <p:sp>
        <p:nvSpPr>
          <p:cNvPr id="4" name="Slide Number Placeholder 3"/>
          <p:cNvSpPr>
            <a:spLocks noGrp="1"/>
          </p:cNvSpPr>
          <p:nvPr>
            <p:ph type="sldNum" sz="quarter" idx="10"/>
          </p:nvPr>
        </p:nvSpPr>
        <p:spPr>
          <a:xfrm>
            <a:off x="8610600" y="6284230"/>
            <a:ext cx="331630" cy="421370"/>
          </a:xfrm>
        </p:spPr>
        <p:txBody>
          <a:bodyPr/>
          <a:lstStyle/>
          <a:p>
            <a:fld id="{3E17F1FD-29C3-4220-915C-9C71059786D3}" type="slidenum">
              <a:rPr lang="en-US" smtClean="0"/>
              <a:pPr/>
              <a:t>3</a:t>
            </a:fld>
            <a:endParaRPr lang="en-US" dirty="0"/>
          </a:p>
        </p:txBody>
      </p:sp>
    </p:spTree>
    <p:extLst>
      <p:ext uri="{BB962C8B-B14F-4D97-AF65-F5344CB8AC3E}">
        <p14:creationId xmlns:p14="http://schemas.microsoft.com/office/powerpoint/2010/main" val="644857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00"/>
                </a:solidFill>
              </a:rPr>
              <a:t>Science of Addiction</a:t>
            </a:r>
          </a:p>
        </p:txBody>
      </p:sp>
      <p:sp>
        <p:nvSpPr>
          <p:cNvPr id="5" name="Content Placeholder 4"/>
          <p:cNvSpPr>
            <a:spLocks noGrp="1"/>
          </p:cNvSpPr>
          <p:nvPr>
            <p:ph idx="1"/>
          </p:nvPr>
        </p:nvSpPr>
        <p:spPr>
          <a:xfrm>
            <a:off x="228600" y="990600"/>
            <a:ext cx="8686800" cy="5181600"/>
          </a:xfrm>
        </p:spPr>
        <p:txBody>
          <a:bodyPr>
            <a:normAutofit/>
          </a:bodyPr>
          <a:lstStyle/>
          <a:p>
            <a:r>
              <a:rPr lang="en-US" dirty="0"/>
              <a:t>Advances in medicine and scientific techniques have given researchers a clearer idea of what addiction is:</a:t>
            </a:r>
          </a:p>
          <a:p>
            <a:pPr lvl="1"/>
            <a:r>
              <a:rPr lang="en-US" dirty="0"/>
              <a:t>Magnetic resonance imaging (MRI)</a:t>
            </a:r>
          </a:p>
          <a:p>
            <a:pPr lvl="1"/>
            <a:r>
              <a:rPr lang="en-US" dirty="0"/>
              <a:t>Positron emission tomography (PET) scan</a:t>
            </a:r>
          </a:p>
          <a:p>
            <a:pPr lvl="1"/>
            <a:r>
              <a:rPr lang="en-US" dirty="0"/>
              <a:t>Advanced genetic research</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30</a:t>
            </a:fld>
            <a:endParaRPr lang="en-US" dirty="0"/>
          </a:p>
        </p:txBody>
      </p:sp>
    </p:spTree>
    <p:extLst>
      <p:ext uri="{BB962C8B-B14F-4D97-AF65-F5344CB8AC3E}">
        <p14:creationId xmlns:p14="http://schemas.microsoft.com/office/powerpoint/2010/main" val="2306598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71204"/>
            <a:ext cx="8686800" cy="685796"/>
          </a:xfrm>
        </p:spPr>
        <p:txBody>
          <a:bodyPr/>
          <a:lstStyle/>
          <a:p>
            <a:r>
              <a:rPr lang="en-US" dirty="0" smtClean="0"/>
              <a:t>Brain Areas Affected by Drugs</a:t>
            </a:r>
            <a:endParaRPr lang="en-US" dirty="0"/>
          </a:p>
        </p:txBody>
      </p:sp>
      <p:pic>
        <p:nvPicPr>
          <p:cNvPr id="23554" name="Picture 2" descr="slide-2"/>
          <p:cNvPicPr>
            <a:picLocks noChangeAspect="1" noChangeArrowheads="1"/>
          </p:cNvPicPr>
          <p:nvPr/>
        </p:nvPicPr>
        <p:blipFill rotWithShape="1">
          <a:blip r:embed="rId3">
            <a:extLst>
              <a:ext uri="{28A0092B-C50C-407E-A947-70E740481C1C}">
                <a14:useLocalDpi xmlns:a14="http://schemas.microsoft.com/office/drawing/2010/main" val="0"/>
              </a:ext>
            </a:extLst>
          </a:blip>
          <a:srcRect t="4444" b="6666"/>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7086600" y="6248400"/>
            <a:ext cx="1905000" cy="457200"/>
          </a:xfrm>
        </p:spPr>
        <p:txBody>
          <a:bodyPr/>
          <a:lstStyle/>
          <a:p>
            <a:pPr>
              <a:defRPr/>
            </a:pPr>
            <a:fld id="{812ADF08-EC40-4F86-AF69-0C45D3868E84}" type="slidenum">
              <a:rPr lang="en-US" smtClean="0">
                <a:solidFill>
                  <a:srgbClr val="FFFFFF"/>
                </a:solidFill>
              </a:rPr>
              <a:pPr>
                <a:defRPr/>
              </a:pPr>
              <a:t>31</a:t>
            </a:fld>
            <a:endParaRPr lang="en-US" dirty="0">
              <a:solidFill>
                <a:srgbClr val="FFFFFF"/>
              </a:solidFill>
            </a:endParaRPr>
          </a:p>
        </p:txBody>
      </p:sp>
    </p:spTree>
    <p:extLst>
      <p:ext uri="{BB962C8B-B14F-4D97-AF65-F5344CB8AC3E}">
        <p14:creationId xmlns:p14="http://schemas.microsoft.com/office/powerpoint/2010/main" val="24190600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FF00"/>
                </a:solidFill>
              </a:rPr>
              <a:t>Neurotransmitters Definition</a:t>
            </a:r>
            <a:endParaRPr lang="en-US" dirty="0">
              <a:solidFill>
                <a:srgbClr val="FFFF00"/>
              </a:solidFill>
            </a:endParaRPr>
          </a:p>
        </p:txBody>
      </p:sp>
      <p:sp>
        <p:nvSpPr>
          <p:cNvPr id="5" name="Content Placeholder 4"/>
          <p:cNvSpPr>
            <a:spLocks noGrp="1"/>
          </p:cNvSpPr>
          <p:nvPr>
            <p:ph idx="1"/>
          </p:nvPr>
        </p:nvSpPr>
        <p:spPr>
          <a:xfrm>
            <a:off x="228600" y="990600"/>
            <a:ext cx="8686800" cy="5181600"/>
          </a:xfrm>
        </p:spPr>
        <p:txBody>
          <a:bodyPr>
            <a:normAutofit/>
          </a:bodyPr>
          <a:lstStyle/>
          <a:p>
            <a:r>
              <a:rPr lang="en-US" dirty="0" smtClean="0">
                <a:solidFill>
                  <a:prstClr val="white"/>
                </a:solidFill>
              </a:rPr>
              <a:t>a </a:t>
            </a:r>
            <a:r>
              <a:rPr lang="en-US" dirty="0">
                <a:solidFill>
                  <a:prstClr val="white"/>
                </a:solidFill>
              </a:rPr>
              <a:t>chemical substance that is released at the end of a nerve fiber by the arrival of a nerve impulse and, by diffusing across the synapse or junction, causes the transfer of the impulse to another nerve fiber, a muscle fiber, or some other structure.</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32</a:t>
            </a:fld>
            <a:endParaRPr lang="en-US" dirty="0"/>
          </a:p>
        </p:txBody>
      </p:sp>
    </p:spTree>
    <p:extLst>
      <p:ext uri="{BB962C8B-B14F-4D97-AF65-F5344CB8AC3E}">
        <p14:creationId xmlns:p14="http://schemas.microsoft.com/office/powerpoint/2010/main" val="3822678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11600"/>
            <a:ext cx="8686800" cy="761996"/>
          </a:xfrm>
        </p:spPr>
        <p:txBody>
          <a:bodyPr/>
          <a:lstStyle/>
          <a:p>
            <a:r>
              <a:rPr lang="en-US" dirty="0">
                <a:solidFill>
                  <a:srgbClr val="FFFF00"/>
                </a:solidFill>
              </a:rPr>
              <a:t>Major Neurotransmitters </a:t>
            </a:r>
            <a:r>
              <a:rPr lang="en-US" dirty="0" smtClean="0">
                <a:solidFill>
                  <a:srgbClr val="FFFF00"/>
                </a:solidFill>
              </a:rPr>
              <a:t/>
            </a:r>
            <a:br>
              <a:rPr lang="en-US" dirty="0" smtClean="0">
                <a:solidFill>
                  <a:srgbClr val="FFFF00"/>
                </a:solidFill>
              </a:rPr>
            </a:br>
            <a:r>
              <a:rPr lang="en-US" dirty="0" smtClean="0">
                <a:solidFill>
                  <a:srgbClr val="FFFF00"/>
                </a:solidFill>
              </a:rPr>
              <a:t>Involved </a:t>
            </a:r>
            <a:r>
              <a:rPr lang="en-US" dirty="0">
                <a:solidFill>
                  <a:srgbClr val="FFFF00"/>
                </a:solidFill>
              </a:rPr>
              <a:t>in SUD</a:t>
            </a:r>
          </a:p>
        </p:txBody>
      </p:sp>
      <p:sp>
        <p:nvSpPr>
          <p:cNvPr id="5" name="Content Placeholder 4"/>
          <p:cNvSpPr>
            <a:spLocks noGrp="1"/>
          </p:cNvSpPr>
          <p:nvPr>
            <p:ph idx="1"/>
          </p:nvPr>
        </p:nvSpPr>
        <p:spPr>
          <a:xfrm>
            <a:off x="228600" y="1524000"/>
            <a:ext cx="8686800" cy="4648200"/>
          </a:xfrm>
        </p:spPr>
        <p:txBody>
          <a:bodyPr>
            <a:normAutofit/>
          </a:bodyPr>
          <a:lstStyle/>
          <a:p>
            <a:r>
              <a:rPr lang="en-US" dirty="0"/>
              <a:t>Dopamine</a:t>
            </a:r>
          </a:p>
          <a:p>
            <a:r>
              <a:rPr lang="en-US" dirty="0"/>
              <a:t>Serotonin </a:t>
            </a:r>
          </a:p>
          <a:p>
            <a:r>
              <a:rPr lang="en-US" dirty="0"/>
              <a:t>Norepinephrine </a:t>
            </a:r>
          </a:p>
          <a:p>
            <a:r>
              <a:rPr lang="en-US" dirty="0"/>
              <a:t>GABA </a:t>
            </a:r>
          </a:p>
          <a:p>
            <a:r>
              <a:rPr lang="en-US" dirty="0"/>
              <a:t>Glutamate </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33</a:t>
            </a:fld>
            <a:endParaRPr lang="en-US" dirty="0"/>
          </a:p>
        </p:txBody>
      </p:sp>
    </p:spTree>
    <p:extLst>
      <p:ext uri="{BB962C8B-B14F-4D97-AF65-F5344CB8AC3E}">
        <p14:creationId xmlns:p14="http://schemas.microsoft.com/office/powerpoint/2010/main" val="18580485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00"/>
                </a:solidFill>
              </a:rPr>
              <a:t>Basic Neurotransmitters</a:t>
            </a:r>
          </a:p>
        </p:txBody>
      </p:sp>
      <p:sp>
        <p:nvSpPr>
          <p:cNvPr id="5" name="Content Placeholder 4"/>
          <p:cNvSpPr>
            <a:spLocks noGrp="1"/>
          </p:cNvSpPr>
          <p:nvPr>
            <p:ph idx="1"/>
          </p:nvPr>
        </p:nvSpPr>
        <p:spPr>
          <a:xfrm>
            <a:off x="228600" y="990600"/>
            <a:ext cx="8686800" cy="5181600"/>
          </a:xfrm>
        </p:spPr>
        <p:txBody>
          <a:bodyPr>
            <a:normAutofit/>
          </a:bodyPr>
          <a:lstStyle/>
          <a:p>
            <a:r>
              <a:rPr lang="en-US" altLang="en-US" dirty="0"/>
              <a:t>Norepinephrine</a:t>
            </a:r>
          </a:p>
          <a:p>
            <a:r>
              <a:rPr lang="en-US" altLang="en-US" dirty="0"/>
              <a:t>Dopamine</a:t>
            </a:r>
          </a:p>
          <a:p>
            <a:r>
              <a:rPr lang="en-US" altLang="en-US" dirty="0"/>
              <a:t>Serotonin</a:t>
            </a:r>
          </a:p>
          <a:p>
            <a:r>
              <a:rPr lang="en-US" altLang="en-US" dirty="0"/>
              <a:t>Glutamate</a:t>
            </a:r>
          </a:p>
          <a:p>
            <a:r>
              <a:rPr lang="en-US" altLang="en-US" dirty="0"/>
              <a:t>Gamma-aminobutyric acid or GABA</a:t>
            </a:r>
          </a:p>
          <a:p>
            <a:r>
              <a:rPr lang="en-US" altLang="en-US" dirty="0"/>
              <a:t>Enkephalins or Endorphins</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34</a:t>
            </a:fld>
            <a:endParaRPr lang="en-US" dirty="0"/>
          </a:p>
        </p:txBody>
      </p:sp>
    </p:spTree>
    <p:extLst>
      <p:ext uri="{BB962C8B-B14F-4D97-AF65-F5344CB8AC3E}">
        <p14:creationId xmlns:p14="http://schemas.microsoft.com/office/powerpoint/2010/main" val="12057474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solidFill>
                  <a:srgbClr val="FFFF00"/>
                </a:solidFill>
              </a:rPr>
              <a:t>Neurotransmitters</a:t>
            </a:r>
            <a:endParaRPr lang="en-US" dirty="0">
              <a:solidFill>
                <a:srgbClr val="FFFF00"/>
              </a:solidFill>
            </a:endParaRPr>
          </a:p>
        </p:txBody>
      </p:sp>
      <p:sp>
        <p:nvSpPr>
          <p:cNvPr id="5" name="Content Placeholder 4"/>
          <p:cNvSpPr>
            <a:spLocks noGrp="1"/>
          </p:cNvSpPr>
          <p:nvPr>
            <p:ph idx="1"/>
          </p:nvPr>
        </p:nvSpPr>
        <p:spPr>
          <a:xfrm>
            <a:off x="228600" y="990600"/>
            <a:ext cx="8686800" cy="5181600"/>
          </a:xfrm>
        </p:spPr>
        <p:txBody>
          <a:bodyPr>
            <a:normAutofit/>
          </a:bodyPr>
          <a:lstStyle/>
          <a:p>
            <a:r>
              <a:rPr lang="en-US" b="1" dirty="0">
                <a:solidFill>
                  <a:srgbClr val="FFFF00"/>
                </a:solidFill>
              </a:rPr>
              <a:t>Norepinephrin</a:t>
            </a:r>
            <a:r>
              <a:rPr lang="en-US" dirty="0"/>
              <a:t>e, a neurotransmitter found in the brain, associated with arousal reactions &amp; moods</a:t>
            </a:r>
          </a:p>
          <a:p>
            <a:r>
              <a:rPr lang="en-US" b="1" dirty="0">
                <a:solidFill>
                  <a:srgbClr val="FFFF00"/>
                </a:solidFill>
              </a:rPr>
              <a:t>Dopamine</a:t>
            </a:r>
            <a:r>
              <a:rPr lang="en-US" dirty="0"/>
              <a:t> – a neurotransmitter found in the brain associated with body movement and pleasure</a:t>
            </a:r>
          </a:p>
          <a:p>
            <a:r>
              <a:rPr lang="en-US" b="1" dirty="0">
                <a:solidFill>
                  <a:srgbClr val="FFFF00"/>
                </a:solidFill>
              </a:rPr>
              <a:t>Serotonin </a:t>
            </a:r>
            <a:r>
              <a:rPr lang="en-US" dirty="0"/>
              <a:t>is normally involved in temperature regulation, sensory perception, and mood control. However, it plays a major role in emotional disorders such as depression, suicide, impulsive behavior, and aggression. The hallucinogenic drug LSD acts on Serotonin receptors; so do some antidepressant drugs. </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35</a:t>
            </a:fld>
            <a:endParaRPr lang="en-US" dirty="0"/>
          </a:p>
        </p:txBody>
      </p:sp>
    </p:spTree>
    <p:extLst>
      <p:ext uri="{BB962C8B-B14F-4D97-AF65-F5344CB8AC3E}">
        <p14:creationId xmlns:p14="http://schemas.microsoft.com/office/powerpoint/2010/main" val="1757406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solidFill>
                  <a:srgbClr val="FFFF00"/>
                </a:solidFill>
              </a:rPr>
              <a:t>Neurotransmitters (</a:t>
            </a:r>
            <a:r>
              <a:rPr lang="en-US" altLang="en-US" dirty="0" smtClean="0">
                <a:solidFill>
                  <a:srgbClr val="FFFF00"/>
                </a:solidFill>
              </a:rPr>
              <a:t>continued)</a:t>
            </a:r>
            <a:endParaRPr lang="en-US" dirty="0">
              <a:solidFill>
                <a:srgbClr val="FFFF00"/>
              </a:solidFill>
            </a:endParaRPr>
          </a:p>
        </p:txBody>
      </p:sp>
      <p:sp>
        <p:nvSpPr>
          <p:cNvPr id="5" name="Content Placeholder 4"/>
          <p:cNvSpPr>
            <a:spLocks noGrp="1"/>
          </p:cNvSpPr>
          <p:nvPr>
            <p:ph idx="1"/>
          </p:nvPr>
        </p:nvSpPr>
        <p:spPr>
          <a:xfrm>
            <a:off x="228600" y="990600"/>
            <a:ext cx="8686800" cy="5181600"/>
          </a:xfrm>
        </p:spPr>
        <p:txBody>
          <a:bodyPr>
            <a:normAutofit fontScale="92500" lnSpcReduction="10000"/>
          </a:bodyPr>
          <a:lstStyle/>
          <a:p>
            <a:r>
              <a:rPr lang="en-US" b="1" dirty="0">
                <a:solidFill>
                  <a:srgbClr val="FFFF00"/>
                </a:solidFill>
              </a:rPr>
              <a:t>Glutamate and GABA </a:t>
            </a:r>
            <a:r>
              <a:rPr lang="en-US" dirty="0"/>
              <a:t>(gamma-amino butyric acid) are amino acids that act as neurotransmitters. The majority of synapses within the brain use glutamate or GABA. They also have other functions in the body such as making energy-rich molecules in cells. The fact that GABA and glutamate are so widely present makes it likely that they will be altered during drug addiction. This also makes it difficult to treat addiction with drug therapy without causing side effects</a:t>
            </a:r>
          </a:p>
          <a:p>
            <a:r>
              <a:rPr lang="en-US" b="1" dirty="0">
                <a:solidFill>
                  <a:srgbClr val="FFFF00"/>
                </a:solidFill>
              </a:rPr>
              <a:t>Enkephalins and Endorphins </a:t>
            </a:r>
            <a:r>
              <a:rPr lang="en-US" dirty="0"/>
              <a:t>– first discovered in 1975, both compounds have pain killing properties that are more powerful than morphine, with endorphins being 40 times more powerful than enkephalins , and 100 times more powerful than morphine</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36</a:t>
            </a:fld>
            <a:endParaRPr lang="en-US" dirty="0"/>
          </a:p>
        </p:txBody>
      </p:sp>
    </p:spTree>
    <p:extLst>
      <p:ext uri="{BB962C8B-B14F-4D97-AF65-F5344CB8AC3E}">
        <p14:creationId xmlns:p14="http://schemas.microsoft.com/office/powerpoint/2010/main" val="5545325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solidFill>
                  <a:srgbClr val="FFFF00"/>
                </a:solidFill>
              </a:rPr>
              <a:t>Neurotransmitters (</a:t>
            </a:r>
            <a:r>
              <a:rPr lang="en-US" altLang="en-US" dirty="0" smtClean="0">
                <a:solidFill>
                  <a:srgbClr val="FFFF00"/>
                </a:solidFill>
              </a:rPr>
              <a:t>continued 2)</a:t>
            </a:r>
            <a:endParaRPr lang="en-US" dirty="0">
              <a:solidFill>
                <a:srgbClr val="FFFF00"/>
              </a:solidFill>
            </a:endParaRPr>
          </a:p>
        </p:txBody>
      </p:sp>
      <p:sp>
        <p:nvSpPr>
          <p:cNvPr id="5" name="Content Placeholder 4"/>
          <p:cNvSpPr>
            <a:spLocks noGrp="1"/>
          </p:cNvSpPr>
          <p:nvPr>
            <p:ph idx="1"/>
          </p:nvPr>
        </p:nvSpPr>
        <p:spPr>
          <a:xfrm>
            <a:off x="228600" y="990600"/>
            <a:ext cx="8686800" cy="5181600"/>
          </a:xfrm>
        </p:spPr>
        <p:txBody>
          <a:bodyPr>
            <a:normAutofit/>
          </a:bodyPr>
          <a:lstStyle/>
          <a:p>
            <a:r>
              <a:rPr lang="en-US" dirty="0"/>
              <a:t>Current research seems to suggest that the presence or absence of such compounds as endorphins &amp; especially dopamine may explain several conditions including compulsive drug abuse, chemical dependence, pain management, sexual activity, schizophrenia, and the natural “high” of exercise that many people experience.</a:t>
            </a:r>
          </a:p>
          <a:p>
            <a:r>
              <a:rPr lang="en-US" dirty="0"/>
              <a:t>Further research is needed to help us identify exactly how this knowledge may be applied to successful treatment and recovery issues.</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37</a:t>
            </a:fld>
            <a:endParaRPr lang="en-US" dirty="0"/>
          </a:p>
        </p:txBody>
      </p:sp>
    </p:spTree>
    <p:extLst>
      <p:ext uri="{BB962C8B-B14F-4D97-AF65-F5344CB8AC3E}">
        <p14:creationId xmlns:p14="http://schemas.microsoft.com/office/powerpoint/2010/main" val="21834475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solidFill>
                  <a:srgbClr val="FFFF00"/>
                </a:solidFill>
              </a:rPr>
              <a:t>Normal Dopamine </a:t>
            </a:r>
            <a:r>
              <a:rPr lang="en-US" altLang="en-US" dirty="0" smtClean="0">
                <a:solidFill>
                  <a:srgbClr val="FFFF00"/>
                </a:solidFill>
              </a:rPr>
              <a:t>Transmission</a:t>
            </a:r>
            <a:endParaRPr lang="en-US" dirty="0"/>
          </a:p>
        </p:txBody>
      </p:sp>
      <p:pic>
        <p:nvPicPr>
          <p:cNvPr id="3" name="01-NormalDopamine_PowerPoint_Hi.wmv" descr="Video shows how dopamine normaally functions in the brain." title="Nnormal Dopam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2100" y="2095500"/>
            <a:ext cx="6096000" cy="3429000"/>
          </a:xfrm>
          <a:prstGeom prst="rect">
            <a:avLst/>
          </a:prstGeom>
        </p:spPr>
      </p:pic>
      <p:sp>
        <p:nvSpPr>
          <p:cNvPr id="2" name="Slide Number Placeholder 1"/>
          <p:cNvSpPr>
            <a:spLocks noGrp="1"/>
          </p:cNvSpPr>
          <p:nvPr>
            <p:ph type="sldNum" sz="quarter" idx="4294967295"/>
          </p:nvPr>
        </p:nvSpPr>
        <p:spPr>
          <a:xfrm>
            <a:off x="7010400" y="6271374"/>
            <a:ext cx="1905000" cy="457200"/>
          </a:xfrm>
        </p:spPr>
        <p:txBody>
          <a:bodyPr/>
          <a:lstStyle/>
          <a:p>
            <a:pPr>
              <a:defRPr/>
            </a:pPr>
            <a:fld id="{97032105-9E55-4B3F-8EC8-55180461E901}" type="slidenum">
              <a:rPr lang="en-US" smtClean="0">
                <a:solidFill>
                  <a:srgbClr val="FFFFFF"/>
                </a:solidFill>
              </a:rPr>
              <a:pPr>
                <a:defRPr/>
              </a:pPr>
              <a:t>38</a:t>
            </a:fld>
            <a:endParaRPr lang="en-US" dirty="0">
              <a:solidFill>
                <a:srgbClr val="FFFFFF"/>
              </a:solidFill>
            </a:endParaRPr>
          </a:p>
        </p:txBody>
      </p:sp>
    </p:spTree>
    <p:extLst>
      <p:ext uri="{BB962C8B-B14F-4D97-AF65-F5344CB8AC3E}">
        <p14:creationId xmlns:p14="http://schemas.microsoft.com/office/powerpoint/2010/main" val="111128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0-ppt_h/2"/>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78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12718"/>
            <a:ext cx="9144000" cy="685796"/>
          </a:xfrm>
        </p:spPr>
        <p:txBody>
          <a:bodyPr/>
          <a:lstStyle/>
          <a:p>
            <a:r>
              <a:rPr lang="en-US" altLang="en-US" dirty="0">
                <a:solidFill>
                  <a:srgbClr val="FFFF00"/>
                </a:solidFill>
              </a:rPr>
              <a:t>Natural Rewards Elevate Dopamine </a:t>
            </a:r>
            <a:r>
              <a:rPr lang="en-US" altLang="en-US" dirty="0" smtClean="0">
                <a:solidFill>
                  <a:srgbClr val="FFFF00"/>
                </a:solidFill>
              </a:rPr>
              <a:t>Levels</a:t>
            </a:r>
            <a:endParaRPr lang="en-US" dirty="0"/>
          </a:p>
        </p:txBody>
      </p:sp>
      <p:pic>
        <p:nvPicPr>
          <p:cNvPr id="8" name="Picture 7" descr="Graph shows dopamine repsonse to food.  The X axis indicates time and the Y axis shows the level of dopamine.  At baseline the rat is at 100%.  When the rat eats, the level goes up to 150% of baseline output.  This indicates that eathing is pleasurable.&#10;" title="Doparmine and food"/>
          <p:cNvPicPr>
            <a:picLocks noChangeAspect="1"/>
          </p:cNvPicPr>
          <p:nvPr/>
        </p:nvPicPr>
        <p:blipFill>
          <a:blip r:embed="rId3"/>
          <a:stretch>
            <a:fillRect/>
          </a:stretch>
        </p:blipFill>
        <p:spPr>
          <a:xfrm>
            <a:off x="169203" y="1086239"/>
            <a:ext cx="3639627" cy="5669771"/>
          </a:xfrm>
          <a:prstGeom prst="rect">
            <a:avLst/>
          </a:prstGeom>
        </p:spPr>
      </p:pic>
      <p:pic>
        <p:nvPicPr>
          <p:cNvPr id="7" name="Picture 6" descr="Graph shows dopamine repsonse to dex.  The X axis indicates tiem and the Y axis shows the level of dopamine.  At baseline the rat is at 100%.  When the rat has sex, the level goes up to 200% of baseline output.  This indicates that sex is even more pleasurable than eating.&#10;" title="Dopamine and Sex"/>
          <p:cNvPicPr>
            <a:picLocks noChangeAspect="1"/>
          </p:cNvPicPr>
          <p:nvPr/>
        </p:nvPicPr>
        <p:blipFill>
          <a:blip r:embed="rId4"/>
          <a:stretch>
            <a:fillRect/>
          </a:stretch>
        </p:blipFill>
        <p:spPr>
          <a:xfrm>
            <a:off x="3962400" y="1095764"/>
            <a:ext cx="5047926" cy="5669771"/>
          </a:xfrm>
          <a:prstGeom prst="rect">
            <a:avLst/>
          </a:prstGeom>
        </p:spPr>
      </p:pic>
      <p:sp>
        <p:nvSpPr>
          <p:cNvPr id="2" name="Slide Number Placeholder 1"/>
          <p:cNvSpPr>
            <a:spLocks noGrp="1"/>
          </p:cNvSpPr>
          <p:nvPr>
            <p:ph type="sldNum" sz="quarter" idx="4294967295"/>
          </p:nvPr>
        </p:nvSpPr>
        <p:spPr>
          <a:xfrm>
            <a:off x="7105326" y="6284633"/>
            <a:ext cx="1905000" cy="457200"/>
          </a:xfrm>
        </p:spPr>
        <p:txBody>
          <a:bodyPr/>
          <a:lstStyle/>
          <a:p>
            <a:pPr>
              <a:defRPr/>
            </a:pPr>
            <a:fld id="{5B06BC70-E909-49B3-A40A-E90CF099702E}" type="slidenum">
              <a:rPr lang="en-US" smtClean="0">
                <a:solidFill>
                  <a:srgbClr val="FFFFFF"/>
                </a:solidFill>
              </a:rPr>
              <a:pPr>
                <a:defRPr/>
              </a:pPr>
              <a:t>39</a:t>
            </a:fld>
            <a:endParaRPr lang="en-US" dirty="0">
              <a:solidFill>
                <a:srgbClr val="FFFFFF"/>
              </a:solidFill>
            </a:endParaRPr>
          </a:p>
        </p:txBody>
      </p:sp>
    </p:spTree>
    <p:extLst>
      <p:ext uri="{BB962C8B-B14F-4D97-AF65-F5344CB8AC3E}">
        <p14:creationId xmlns:p14="http://schemas.microsoft.com/office/powerpoint/2010/main" val="81162387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for Day One</a:t>
            </a:r>
            <a:endParaRPr lang="en-US" dirty="0">
              <a:solidFill>
                <a:srgbClr val="FFFF00"/>
              </a:solidFill>
            </a:endParaRPr>
          </a:p>
        </p:txBody>
      </p:sp>
      <p:sp>
        <p:nvSpPr>
          <p:cNvPr id="3" name="Content Placeholder 2"/>
          <p:cNvSpPr>
            <a:spLocks noGrp="1"/>
          </p:cNvSpPr>
          <p:nvPr>
            <p:ph idx="1"/>
          </p:nvPr>
        </p:nvSpPr>
        <p:spPr/>
        <p:txBody>
          <a:bodyPr/>
          <a:lstStyle/>
          <a:p>
            <a:pPr>
              <a:spcBef>
                <a:spcPts val="0"/>
              </a:spcBef>
            </a:pPr>
            <a:r>
              <a:rPr lang="en-US" b="1" dirty="0">
                <a:solidFill>
                  <a:srgbClr val="FFFF00"/>
                </a:solidFill>
              </a:rPr>
              <a:t>Introductions</a:t>
            </a:r>
          </a:p>
          <a:p>
            <a:pPr>
              <a:spcBef>
                <a:spcPts val="0"/>
              </a:spcBef>
            </a:pPr>
            <a:r>
              <a:rPr lang="en-US" dirty="0"/>
              <a:t>Review of week’s agenda</a:t>
            </a:r>
          </a:p>
          <a:p>
            <a:pPr>
              <a:spcBef>
                <a:spcPts val="0"/>
              </a:spcBef>
            </a:pPr>
            <a:r>
              <a:rPr lang="en-US" dirty="0" smtClean="0"/>
              <a:t>IC&amp;RC Performance Domains and the 12 Core Functions</a:t>
            </a:r>
            <a:endParaRPr lang="en-US" dirty="0"/>
          </a:p>
          <a:p>
            <a:pPr>
              <a:spcBef>
                <a:spcPts val="0"/>
              </a:spcBef>
            </a:pPr>
            <a:r>
              <a:rPr lang="en-US" dirty="0"/>
              <a:t>TAP 21 Transdisciplinary Foundations and Practice Domains</a:t>
            </a:r>
          </a:p>
          <a:p>
            <a:pPr>
              <a:spcBef>
                <a:spcPts val="0"/>
              </a:spcBef>
            </a:pPr>
            <a:r>
              <a:rPr lang="en-US" dirty="0"/>
              <a:t>Addiction as a brain disease</a:t>
            </a:r>
          </a:p>
          <a:p>
            <a:pPr>
              <a:spcBef>
                <a:spcPts val="0"/>
              </a:spcBef>
            </a:pPr>
            <a:r>
              <a:rPr lang="en-US" dirty="0"/>
              <a:t>Science of addiction</a:t>
            </a:r>
          </a:p>
          <a:p>
            <a:r>
              <a:rPr lang="en-US" dirty="0"/>
              <a:t>Psychoactive Drugs: Alcohol, Opioids, </a:t>
            </a:r>
            <a:r>
              <a:rPr lang="en-US" dirty="0" smtClean="0"/>
              <a:t>Cannabis, </a:t>
            </a:r>
            <a:r>
              <a:rPr lang="en-US" dirty="0"/>
              <a:t>Stimulants, Hallucinogens, and Inhalants </a:t>
            </a:r>
          </a:p>
        </p:txBody>
      </p:sp>
      <p:sp>
        <p:nvSpPr>
          <p:cNvPr id="5" name="Slide Number Placeholder 3">
            <a:extLst>
              <a:ext uri="{FF2B5EF4-FFF2-40B4-BE49-F238E27FC236}">
                <a16:creationId xmlns:a16="http://schemas.microsoft.com/office/drawing/2014/main" id="{A898A7EE-3D2F-9C4B-ABEE-9FE33B616F5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4</a:t>
            </a:fld>
            <a:endParaRPr lang="en-US" dirty="0"/>
          </a:p>
        </p:txBody>
      </p:sp>
    </p:spTree>
    <p:extLst>
      <p:ext uri="{BB962C8B-B14F-4D97-AF65-F5344CB8AC3E}">
        <p14:creationId xmlns:p14="http://schemas.microsoft.com/office/powerpoint/2010/main" val="23550159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81004"/>
            <a:ext cx="8686800" cy="685796"/>
          </a:xfrm>
        </p:spPr>
        <p:txBody>
          <a:bodyPr/>
          <a:lstStyle/>
          <a:p>
            <a:r>
              <a:rPr lang="en-US" altLang="en-US" dirty="0">
                <a:solidFill>
                  <a:srgbClr val="FFFF00"/>
                </a:solidFill>
              </a:rPr>
              <a:t>Methamphetamine and</a:t>
            </a:r>
            <a:br>
              <a:rPr lang="en-US" altLang="en-US" dirty="0">
                <a:solidFill>
                  <a:srgbClr val="FFFF00"/>
                </a:solidFill>
              </a:rPr>
            </a:br>
            <a:r>
              <a:rPr lang="en-US" altLang="en-US" dirty="0">
                <a:solidFill>
                  <a:srgbClr val="FFFF00"/>
                </a:solidFill>
              </a:rPr>
              <a:t> Dopamine </a:t>
            </a:r>
            <a:r>
              <a:rPr lang="en-US" altLang="en-US" dirty="0" smtClean="0">
                <a:solidFill>
                  <a:srgbClr val="FFFF00"/>
                </a:solidFill>
              </a:rPr>
              <a:t>Transmission</a:t>
            </a:r>
            <a:endParaRPr lang="en-US" dirty="0"/>
          </a:p>
        </p:txBody>
      </p:sp>
      <p:pic>
        <p:nvPicPr>
          <p:cNvPr id="3" name="02-MethDopamineTransmission_PowerPoint_Hi.wmv" descr="This video shows how dopamine is affected when the person uses methamphetamine." title="Video of Meth and Dopam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714500"/>
            <a:ext cx="6096000" cy="3429000"/>
          </a:xfrm>
          <a:prstGeom prst="rect">
            <a:avLst/>
          </a:prstGeom>
        </p:spPr>
      </p:pic>
      <p:sp>
        <p:nvSpPr>
          <p:cNvPr id="2" name="Slide Number Placeholder 1"/>
          <p:cNvSpPr>
            <a:spLocks noGrp="1"/>
          </p:cNvSpPr>
          <p:nvPr>
            <p:ph type="sldNum" sz="quarter" idx="4294967295"/>
          </p:nvPr>
        </p:nvSpPr>
        <p:spPr>
          <a:xfrm>
            <a:off x="7010400" y="6248400"/>
            <a:ext cx="1905000" cy="457200"/>
          </a:xfrm>
        </p:spPr>
        <p:txBody>
          <a:bodyPr/>
          <a:lstStyle/>
          <a:p>
            <a:pPr>
              <a:defRPr/>
            </a:pPr>
            <a:fld id="{40505525-345C-42D0-A8C3-5F946AFC3160}" type="slidenum">
              <a:rPr lang="en-US" smtClean="0">
                <a:solidFill>
                  <a:srgbClr val="FFFFFF"/>
                </a:solidFill>
              </a:rPr>
              <a:pPr>
                <a:defRPr/>
              </a:pPr>
              <a:t>40</a:t>
            </a:fld>
            <a:endParaRPr lang="en-US" dirty="0">
              <a:solidFill>
                <a:srgbClr val="FFFFFF"/>
              </a:solidFill>
            </a:endParaRPr>
          </a:p>
        </p:txBody>
      </p:sp>
    </p:spTree>
    <p:extLst>
      <p:ext uri="{BB962C8B-B14F-4D97-AF65-F5344CB8AC3E}">
        <p14:creationId xmlns:p14="http://schemas.microsoft.com/office/powerpoint/2010/main" val="4268266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xit" presetSubtype="1"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0-ppt_h/2"/>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482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00"/>
                </a:solidFill>
              </a:rPr>
              <a:t>Effects of Drugs on Dopamine </a:t>
            </a:r>
            <a:r>
              <a:rPr lang="en-US" altLang="en-US" dirty="0" smtClean="0">
                <a:solidFill>
                  <a:srgbClr val="FFFF00"/>
                </a:solidFill>
              </a:rPr>
              <a:t>Release</a:t>
            </a:r>
            <a:endParaRPr lang="en-US" dirty="0"/>
          </a:p>
        </p:txBody>
      </p:sp>
      <p:pic>
        <p:nvPicPr>
          <p:cNvPr id="3" name="Picture 2" descr="Graph shows dopamine repsonse to alcohol (ethanol).  The X axis indicates time and the Y axis shows the level of dopamine.  At baseline the rat is at 100%.  When the rat consumes alcohol, the level goes up to 200% of baseline output.  This indicates that drinking alcohol produces a dopamine output similar to sexual behavior.&#10;" title="Alcohol and Dopamine"/>
          <p:cNvPicPr>
            <a:picLocks noChangeAspect="1"/>
          </p:cNvPicPr>
          <p:nvPr/>
        </p:nvPicPr>
        <p:blipFill>
          <a:blip r:embed="rId3"/>
          <a:stretch>
            <a:fillRect/>
          </a:stretch>
        </p:blipFill>
        <p:spPr>
          <a:xfrm>
            <a:off x="897953" y="1263233"/>
            <a:ext cx="3633531" cy="2359356"/>
          </a:xfrm>
          <a:prstGeom prst="rect">
            <a:avLst/>
          </a:prstGeom>
        </p:spPr>
      </p:pic>
      <p:pic>
        <p:nvPicPr>
          <p:cNvPr id="4" name="Picture 3" descr="Graph shows dopamine repsonse to nicotine.  The X axis indicates time and the Y axis shows the level of dopamine.  At baseline the rat is at 100%.  When the rat uses nicotine (smokin, vaping, chewing,etc.), the level goes up to about 220% of baseline output.  This indicates that nicotine produces a dopamine output similar to sexual behavior.&#10;" title="Nicotine and Dopamine"/>
          <p:cNvPicPr>
            <a:picLocks noChangeAspect="1"/>
          </p:cNvPicPr>
          <p:nvPr/>
        </p:nvPicPr>
        <p:blipFill>
          <a:blip r:embed="rId4"/>
          <a:stretch>
            <a:fillRect/>
          </a:stretch>
        </p:blipFill>
        <p:spPr>
          <a:xfrm>
            <a:off x="4724043" y="1402763"/>
            <a:ext cx="3505504" cy="2316681"/>
          </a:xfrm>
          <a:prstGeom prst="rect">
            <a:avLst/>
          </a:prstGeom>
        </p:spPr>
      </p:pic>
      <p:pic>
        <p:nvPicPr>
          <p:cNvPr id="5" name="Picture 4" descr="Graph shows dopamine repsonse to cocaine use.  The X axis indicates time and the Y axis shows the level of dopamine.  At baseline the rat is at 100%.  When the rat uses cocaine, the level goes up to about 350% of baseline output.  This indicates that usign cocaine produces a powerful dopamine output significantly greater than the sexual behavior.&#10;" title="Cocaine and Dopamine"/>
          <p:cNvPicPr>
            <a:picLocks noChangeAspect="1"/>
          </p:cNvPicPr>
          <p:nvPr/>
        </p:nvPicPr>
        <p:blipFill>
          <a:blip r:embed="rId5"/>
          <a:stretch>
            <a:fillRect/>
          </a:stretch>
        </p:blipFill>
        <p:spPr>
          <a:xfrm>
            <a:off x="915483" y="3733983"/>
            <a:ext cx="3627434" cy="2420322"/>
          </a:xfrm>
          <a:prstGeom prst="rect">
            <a:avLst/>
          </a:prstGeom>
        </p:spPr>
      </p:pic>
      <p:pic>
        <p:nvPicPr>
          <p:cNvPr id="6" name="Picture 5" descr="Methamphetamine and Dopamine&#10;&#10;Graph shows dopamine repsonse to methampetamine use.  The X axis indicates time and the Y axis shows the level of dopamine.  At baseline the rat is at 100%.  When the rat uses methampetamine, the level goes up to about 1400% of baseline output.  This indicates that using methampetamine produces an intense dopamine output many times greater than the sexual behavior.&#10;" title="Methamphetamine and Dopamine"/>
          <p:cNvPicPr>
            <a:picLocks noChangeAspect="1"/>
          </p:cNvPicPr>
          <p:nvPr/>
        </p:nvPicPr>
        <p:blipFill>
          <a:blip r:embed="rId6"/>
          <a:stretch>
            <a:fillRect/>
          </a:stretch>
        </p:blipFill>
        <p:spPr>
          <a:xfrm>
            <a:off x="4724043" y="3734652"/>
            <a:ext cx="3609145" cy="2444708"/>
          </a:xfrm>
          <a:prstGeom prst="rect">
            <a:avLst/>
          </a:prstGeom>
        </p:spPr>
      </p:pic>
      <p:sp>
        <p:nvSpPr>
          <p:cNvPr id="35842" name="Rectangle 2"/>
          <p:cNvSpPr>
            <a:spLocks noChangeArrowheads="1"/>
          </p:cNvSpPr>
          <p:nvPr/>
        </p:nvSpPr>
        <p:spPr bwMode="auto">
          <a:xfrm>
            <a:off x="966699" y="6459723"/>
            <a:ext cx="522287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r>
              <a:rPr lang="en-US" altLang="en-US" sz="1000" b="1" i="1">
                <a:solidFill>
                  <a:srgbClr val="FFFF00"/>
                </a:solidFill>
                <a:latin typeface="Times New Roman" pitchFamily="18" charset="0"/>
              </a:rPr>
              <a:t>Source: Shoblock and Sullivan; Di Chiara and Imperato</a:t>
            </a:r>
          </a:p>
        </p:txBody>
      </p:sp>
      <p:sp>
        <p:nvSpPr>
          <p:cNvPr id="8"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41</a:t>
            </a:fld>
            <a:endParaRPr lang="en-US" dirty="0"/>
          </a:p>
        </p:txBody>
      </p:sp>
    </p:spTree>
    <p:extLst>
      <p:ext uri="{BB962C8B-B14F-4D97-AF65-F5344CB8AC3E}">
        <p14:creationId xmlns:p14="http://schemas.microsoft.com/office/powerpoint/2010/main" val="250535224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2" name="Rectangle 4"/>
          <p:cNvSpPr>
            <a:spLocks noGrp="1" noChangeArrowheads="1"/>
          </p:cNvSpPr>
          <p:nvPr>
            <p:ph type="title"/>
          </p:nvPr>
        </p:nvSpPr>
        <p:spPr>
          <a:xfrm>
            <a:off x="990600" y="457200"/>
            <a:ext cx="7937500" cy="1149350"/>
          </a:xfrm>
        </p:spPr>
        <p:txBody>
          <a:bodyPr/>
          <a:lstStyle/>
          <a:p>
            <a:pPr eaLnBrk="1" hangingPunct="1">
              <a:lnSpc>
                <a:spcPct val="90000"/>
              </a:lnSpc>
              <a:defRPr/>
            </a:pPr>
            <a:r>
              <a:rPr lang="en-US" sz="3600" dirty="0">
                <a:solidFill>
                  <a:srgbClr val="FFFF00"/>
                </a:solidFill>
              </a:rPr>
              <a:t>Decreased dopamine transporter binding in METH </a:t>
            </a:r>
            <a:r>
              <a:rPr lang="en-US" sz="3600" dirty="0" smtClean="0">
                <a:solidFill>
                  <a:srgbClr val="FFFF00"/>
                </a:solidFill>
              </a:rPr>
              <a:t>users</a:t>
            </a:r>
            <a:endParaRPr lang="en-US" sz="3600" dirty="0">
              <a:solidFill>
                <a:srgbClr val="FFFF00"/>
              </a:solidFill>
            </a:endParaRPr>
          </a:p>
        </p:txBody>
      </p:sp>
      <p:grpSp>
        <p:nvGrpSpPr>
          <p:cNvPr id="3" name="Group 2" title="Dopamine and Meth"/>
          <p:cNvGrpSpPr/>
          <p:nvPr/>
        </p:nvGrpSpPr>
        <p:grpSpPr>
          <a:xfrm>
            <a:off x="1624012" y="2133601"/>
            <a:ext cx="6072188" cy="3871913"/>
            <a:chOff x="685800" y="2133601"/>
            <a:chExt cx="6072188" cy="3871913"/>
          </a:xfrm>
        </p:grpSpPr>
        <p:pic>
          <p:nvPicPr>
            <p:cNvPr id="28677" name="Picture 5" descr="cadca6"/>
            <p:cNvPicPr>
              <a:picLocks noChangeAspect="1" noChangeArrowheads="1"/>
            </p:cNvPicPr>
            <p:nvPr/>
          </p:nvPicPr>
          <p:blipFill>
            <a:blip r:embed="rId3">
              <a:lum contrast="12000"/>
              <a:extLst>
                <a:ext uri="{28A0092B-C50C-407E-A947-70E740481C1C}">
                  <a14:useLocalDpi xmlns:a14="http://schemas.microsoft.com/office/drawing/2010/main" val="0"/>
                </a:ext>
              </a:extLst>
            </a:blip>
            <a:srcRect l="957" t="2319" r="40363" b="1358"/>
            <a:stretch>
              <a:fillRect/>
            </a:stretch>
          </p:blipFill>
          <p:spPr bwMode="auto">
            <a:xfrm>
              <a:off x="685800" y="2133601"/>
              <a:ext cx="6072188"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7"/>
            <p:cNvSpPr txBox="1">
              <a:spLocks noChangeArrowheads="1"/>
            </p:cNvSpPr>
            <p:nvPr/>
          </p:nvSpPr>
          <p:spPr bwMode="auto">
            <a:xfrm>
              <a:off x="2303477" y="5334005"/>
              <a:ext cx="4325924" cy="5847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pPr>
              <a:r>
                <a:rPr lang="en-US" altLang="en-US" b="1" dirty="0">
                  <a:solidFill>
                    <a:srgbClr val="FFFFFF"/>
                  </a:solidFill>
                  <a:latin typeface="Times" pitchFamily="18" charset="0"/>
                  <a:ea typeface="Osaka"/>
                  <a:cs typeface="Osaka"/>
                </a:rPr>
                <a:t>Control       </a:t>
              </a:r>
              <a:r>
                <a:rPr lang="en-US" altLang="en-US" b="1" dirty="0" smtClean="0">
                  <a:solidFill>
                    <a:srgbClr val="FFFFFF"/>
                  </a:solidFill>
                  <a:latin typeface="Times" pitchFamily="18" charset="0"/>
                  <a:ea typeface="Osaka"/>
                  <a:cs typeface="Osaka"/>
                </a:rPr>
                <a:t>    Meth</a:t>
              </a:r>
              <a:endParaRPr lang="en-US" altLang="en-US" b="1" dirty="0">
                <a:solidFill>
                  <a:srgbClr val="FFFFFF"/>
                </a:solidFill>
                <a:latin typeface="Times" pitchFamily="18" charset="0"/>
                <a:ea typeface="Osaka"/>
                <a:cs typeface="Osaka"/>
              </a:endParaRPr>
            </a:p>
          </p:txBody>
        </p:sp>
      </p:grpSp>
      <p:sp>
        <p:nvSpPr>
          <p:cNvPr id="28675" name="Text Box 3"/>
          <p:cNvSpPr txBox="1">
            <a:spLocks noChangeArrowheads="1"/>
          </p:cNvSpPr>
          <p:nvPr/>
        </p:nvSpPr>
        <p:spPr bwMode="auto">
          <a:xfrm>
            <a:off x="246942" y="6124913"/>
            <a:ext cx="82874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1200" dirty="0">
                <a:solidFill>
                  <a:schemeClr val="bg1"/>
                </a:solidFill>
                <a:latin typeface="Calibri" panose="020F0502020204030204" pitchFamily="34" charset="0"/>
                <a:cs typeface="Calibri" panose="020F0502020204030204" pitchFamily="34" charset="0"/>
              </a:rPr>
              <a:t>Reference</a:t>
            </a:r>
          </a:p>
          <a:p>
            <a:pPr fontAlgn="base">
              <a:spcBef>
                <a:spcPct val="0"/>
              </a:spcBef>
              <a:spcAft>
                <a:spcPct val="0"/>
              </a:spcAft>
              <a:buClrTx/>
              <a:buSzTx/>
              <a:buFontTx/>
              <a:buNone/>
              <a:defRPr/>
            </a:pPr>
            <a:r>
              <a:rPr lang="en-US" altLang="en-US" sz="1200" dirty="0">
                <a:solidFill>
                  <a:schemeClr val="bg1"/>
                </a:solidFill>
                <a:latin typeface="Calibri" panose="020F0502020204030204" pitchFamily="34" charset="0"/>
                <a:cs typeface="Calibri" panose="020F0502020204030204" pitchFamily="34" charset="0"/>
              </a:rPr>
              <a:t>McCann U.D.. et al</a:t>
            </a:r>
            <a:r>
              <a:rPr lang="en-US" altLang="en-US" sz="1200" dirty="0" smtClean="0">
                <a:solidFill>
                  <a:schemeClr val="bg1"/>
                </a:solidFill>
                <a:latin typeface="Calibri" panose="020F0502020204030204" pitchFamily="34" charset="0"/>
                <a:cs typeface="Calibri" panose="020F0502020204030204" pitchFamily="34" charset="0"/>
              </a:rPr>
              <a:t>., Journal </a:t>
            </a:r>
            <a:r>
              <a:rPr lang="en-US" altLang="en-US" sz="1200" dirty="0">
                <a:solidFill>
                  <a:schemeClr val="bg1"/>
                </a:solidFill>
                <a:latin typeface="Calibri" panose="020F0502020204030204" pitchFamily="34" charset="0"/>
                <a:cs typeface="Calibri" panose="020F0502020204030204" pitchFamily="34" charset="0"/>
              </a:rPr>
              <a:t>of Neuroscience, 18, pp. 8417-8422, October 15, 1998.</a:t>
            </a:r>
          </a:p>
        </p:txBody>
      </p:sp>
      <p:sp>
        <p:nvSpPr>
          <p:cNvPr id="2" name="Slide Number Placeholder 1"/>
          <p:cNvSpPr>
            <a:spLocks noGrp="1"/>
          </p:cNvSpPr>
          <p:nvPr>
            <p:ph type="sldNum" sz="quarter" idx="4294967295"/>
          </p:nvPr>
        </p:nvSpPr>
        <p:spPr>
          <a:xfrm>
            <a:off x="6941545" y="6234488"/>
            <a:ext cx="1905000" cy="457200"/>
          </a:xfrm>
        </p:spPr>
        <p:txBody>
          <a:bodyPr/>
          <a:lstStyle/>
          <a:p>
            <a:pPr>
              <a:defRPr/>
            </a:pPr>
            <a:fld id="{2F2F3E42-D983-4374-A583-67F9DF64F5A6}" type="slidenum">
              <a:rPr lang="en-US" smtClean="0">
                <a:solidFill>
                  <a:srgbClr val="FFFFFF"/>
                </a:solidFill>
              </a:rPr>
              <a:pPr>
                <a:defRPr/>
              </a:pPr>
              <a:t>42</a:t>
            </a:fld>
            <a:endParaRPr lang="en-US" dirty="0">
              <a:solidFill>
                <a:srgbClr val="FFFFFF"/>
              </a:solidFill>
            </a:endParaRPr>
          </a:p>
        </p:txBody>
      </p:sp>
    </p:spTree>
    <p:extLst>
      <p:ext uri="{BB962C8B-B14F-4D97-AF65-F5344CB8AC3E}">
        <p14:creationId xmlns:p14="http://schemas.microsoft.com/office/powerpoint/2010/main" val="3583953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FF00"/>
                </a:solidFill>
              </a:rPr>
              <a:t>But Dopamine is only Part of the Story</a:t>
            </a:r>
          </a:p>
        </p:txBody>
      </p:sp>
      <p:sp>
        <p:nvSpPr>
          <p:cNvPr id="5" name="Content Placeholder 4"/>
          <p:cNvSpPr>
            <a:spLocks noGrp="1"/>
          </p:cNvSpPr>
          <p:nvPr>
            <p:ph idx="1"/>
          </p:nvPr>
        </p:nvSpPr>
        <p:spPr>
          <a:xfrm>
            <a:off x="228600" y="990600"/>
            <a:ext cx="8686800" cy="5181600"/>
          </a:xfrm>
        </p:spPr>
        <p:txBody>
          <a:bodyPr>
            <a:normAutofit/>
          </a:bodyPr>
          <a:lstStyle/>
          <a:p>
            <a:r>
              <a:rPr lang="en-US" dirty="0"/>
              <a:t>Scientific research has shown that other neurotransmitter systems are also affected:</a:t>
            </a:r>
          </a:p>
          <a:p>
            <a:pPr lvl="1"/>
            <a:r>
              <a:rPr lang="en-US" dirty="0"/>
              <a:t>Serotonin</a:t>
            </a:r>
          </a:p>
          <a:p>
            <a:pPr lvl="2"/>
            <a:r>
              <a:rPr lang="en-US" dirty="0"/>
              <a:t>Regulates mood and sleep</a:t>
            </a:r>
          </a:p>
          <a:p>
            <a:pPr lvl="1"/>
            <a:r>
              <a:rPr lang="en-US" dirty="0"/>
              <a:t>Glutamate</a:t>
            </a:r>
          </a:p>
          <a:p>
            <a:pPr lvl="2"/>
            <a:r>
              <a:rPr lang="en-US" dirty="0"/>
              <a:t>Regulates learning and memory</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43</a:t>
            </a:fld>
            <a:endParaRPr lang="en-US" dirty="0"/>
          </a:p>
        </p:txBody>
      </p:sp>
    </p:spTree>
    <p:extLst>
      <p:ext uri="{BB962C8B-B14F-4D97-AF65-F5344CB8AC3E}">
        <p14:creationId xmlns:p14="http://schemas.microsoft.com/office/powerpoint/2010/main" val="35455026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13" descr="http://www.tayloredhypnotherapy.co.uk/images/connections-in-brain.jpg" title="background image of neur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457198" y="1828800"/>
            <a:ext cx="8226425" cy="3048000"/>
          </a:xfrm>
        </p:spPr>
        <p:txBody>
          <a:bodyPr/>
          <a:lstStyle/>
          <a:p>
            <a:r>
              <a:rPr lang="en-US" dirty="0">
                <a:solidFill>
                  <a:srgbClr val="FFFF00"/>
                </a:solidFill>
                <a:effectLst>
                  <a:outerShdw blurRad="38100" dist="38100" dir="2700000" algn="tl">
                    <a:srgbClr val="000000"/>
                  </a:outerShdw>
                </a:effectLst>
              </a:rPr>
              <a:t>Prolonged Drug Use Changes </a:t>
            </a:r>
            <a:br>
              <a:rPr lang="en-US" dirty="0">
                <a:solidFill>
                  <a:srgbClr val="FFFF00"/>
                </a:solidFill>
                <a:effectLst>
                  <a:outerShdw blurRad="38100" dist="38100" dir="2700000" algn="tl">
                    <a:srgbClr val="000000"/>
                  </a:outerShdw>
                </a:effectLst>
              </a:rPr>
            </a:br>
            <a:r>
              <a:rPr lang="en-US" dirty="0">
                <a:solidFill>
                  <a:srgbClr val="FFFF00"/>
                </a:solidFill>
                <a:effectLst>
                  <a:outerShdw blurRad="38100" dist="38100" dir="2700000" algn="tl">
                    <a:srgbClr val="000000"/>
                  </a:outerShdw>
                </a:effectLst>
              </a:rPr>
              <a:t>The Brain In Fundamental and </a:t>
            </a:r>
            <a:br>
              <a:rPr lang="en-US" dirty="0">
                <a:solidFill>
                  <a:srgbClr val="FFFF00"/>
                </a:solidFill>
                <a:effectLst>
                  <a:outerShdw blurRad="38100" dist="38100" dir="2700000" algn="tl">
                    <a:srgbClr val="000000"/>
                  </a:outerShdw>
                </a:effectLst>
              </a:rPr>
            </a:br>
            <a:r>
              <a:rPr lang="en-US" dirty="0">
                <a:solidFill>
                  <a:srgbClr val="FFFF00"/>
                </a:solidFill>
                <a:effectLst>
                  <a:outerShdw blurRad="38100" dist="38100" dir="2700000" algn="tl">
                    <a:srgbClr val="000000"/>
                  </a:outerShdw>
                </a:effectLst>
              </a:rPr>
              <a:t>Long-Lasting </a:t>
            </a:r>
            <a:r>
              <a:rPr lang="en-US" dirty="0" smtClean="0">
                <a:solidFill>
                  <a:srgbClr val="FFFF00"/>
                </a:solidFill>
                <a:effectLst>
                  <a:outerShdw blurRad="38100" dist="38100" dir="2700000" algn="tl">
                    <a:srgbClr val="000000"/>
                  </a:outerShdw>
                </a:effectLst>
              </a:rPr>
              <a:t>Ways</a:t>
            </a:r>
            <a:endParaRPr lang="en-US" dirty="0"/>
          </a:p>
        </p:txBody>
      </p:sp>
      <p:sp>
        <p:nvSpPr>
          <p:cNvPr id="2" name="Slide Number Placeholder 1"/>
          <p:cNvSpPr>
            <a:spLocks noGrp="1"/>
          </p:cNvSpPr>
          <p:nvPr>
            <p:ph type="sldNum" sz="quarter" idx="4294967295"/>
          </p:nvPr>
        </p:nvSpPr>
        <p:spPr>
          <a:xfrm>
            <a:off x="7086600" y="6248400"/>
            <a:ext cx="1905000" cy="457200"/>
          </a:xfrm>
        </p:spPr>
        <p:txBody>
          <a:bodyPr/>
          <a:lstStyle/>
          <a:p>
            <a:pPr>
              <a:defRPr/>
            </a:pPr>
            <a:fld id="{CFDD796D-0561-4BE9-9FDC-3C63BE3E1347}" type="slidenum">
              <a:rPr lang="en-US" smtClean="0">
                <a:solidFill>
                  <a:srgbClr val="FFFFFF"/>
                </a:solidFill>
              </a:rPr>
              <a:pPr>
                <a:defRPr/>
              </a:pPr>
              <a:t>44</a:t>
            </a:fld>
            <a:endParaRPr lang="en-US" dirty="0">
              <a:solidFill>
                <a:srgbClr val="FFFFFF"/>
              </a:solidFill>
            </a:endParaRPr>
          </a:p>
        </p:txBody>
      </p:sp>
    </p:spTree>
    <p:extLst>
      <p:ext uri="{BB962C8B-B14F-4D97-AF65-F5344CB8AC3E}">
        <p14:creationId xmlns:p14="http://schemas.microsoft.com/office/powerpoint/2010/main" val="1747928023"/>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Picture 213" descr="http://www.tayloredhypnotherapy.co.uk/images/connections-in-brain.jpg" title="background image of neur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457198" y="1447800"/>
            <a:ext cx="8226425" cy="4267200"/>
          </a:xfrm>
        </p:spPr>
        <p:txBody>
          <a:bodyPr/>
          <a:lstStyle/>
          <a:p>
            <a:pPr>
              <a:spcBef>
                <a:spcPts val="0"/>
              </a:spcBef>
              <a:defRPr/>
            </a:pPr>
            <a:r>
              <a:rPr lang="en-US" altLang="en-US" dirty="0">
                <a:solidFill>
                  <a:srgbClr val="FFFFFF"/>
                </a:solidFill>
                <a:ea typeface="Osaka"/>
              </a:rPr>
              <a:t>AND…</a:t>
            </a:r>
            <a:br>
              <a:rPr lang="en-US" altLang="en-US" dirty="0">
                <a:solidFill>
                  <a:srgbClr val="FFFFFF"/>
                </a:solidFill>
                <a:ea typeface="Osaka"/>
              </a:rPr>
            </a:br>
            <a:r>
              <a:rPr lang="en-US" altLang="en-US" dirty="0">
                <a:solidFill>
                  <a:srgbClr val="FFFF00"/>
                </a:solidFill>
                <a:ea typeface="Osaka"/>
              </a:rPr>
              <a:t/>
            </a:r>
            <a:br>
              <a:rPr lang="en-US" altLang="en-US" dirty="0">
                <a:solidFill>
                  <a:srgbClr val="FFFF00"/>
                </a:solidFill>
                <a:ea typeface="Osaka"/>
              </a:rPr>
            </a:br>
            <a:r>
              <a:rPr lang="en-US" altLang="en-US" dirty="0">
                <a:solidFill>
                  <a:srgbClr val="FFFF00"/>
                </a:solidFill>
                <a:ea typeface="Osaka"/>
              </a:rPr>
              <a:t>We Have Evidence That </a:t>
            </a:r>
            <a:br>
              <a:rPr lang="en-US" altLang="en-US" dirty="0">
                <a:solidFill>
                  <a:srgbClr val="FFFF00"/>
                </a:solidFill>
                <a:ea typeface="Osaka"/>
              </a:rPr>
            </a:br>
            <a:r>
              <a:rPr lang="en-US" altLang="en-US" dirty="0">
                <a:solidFill>
                  <a:srgbClr val="FFFF00"/>
                </a:solidFill>
                <a:ea typeface="Osaka"/>
              </a:rPr>
              <a:t>These Changes Can Be Both</a:t>
            </a:r>
            <a:br>
              <a:rPr lang="en-US" altLang="en-US" dirty="0">
                <a:solidFill>
                  <a:srgbClr val="FFFF00"/>
                </a:solidFill>
                <a:ea typeface="Osaka"/>
              </a:rPr>
            </a:br>
            <a:r>
              <a:rPr lang="en-US" altLang="en-US" i="1" dirty="0">
                <a:solidFill>
                  <a:srgbClr val="FFFFFF"/>
                </a:solidFill>
                <a:ea typeface="Osaka"/>
              </a:rPr>
              <a:t>Structural</a:t>
            </a:r>
            <a:r>
              <a:rPr lang="en-US" altLang="en-US" dirty="0">
                <a:solidFill>
                  <a:srgbClr val="FFFF00"/>
                </a:solidFill>
                <a:ea typeface="Osaka"/>
              </a:rPr>
              <a:t> and </a:t>
            </a:r>
            <a:r>
              <a:rPr lang="en-US" altLang="en-US" i="1" dirty="0">
                <a:solidFill>
                  <a:srgbClr val="FFFFFF"/>
                </a:solidFill>
                <a:ea typeface="Osaka"/>
              </a:rPr>
              <a:t>Functional</a:t>
            </a:r>
          </a:p>
        </p:txBody>
      </p:sp>
      <p:sp>
        <p:nvSpPr>
          <p:cNvPr id="2" name="Slide Number Placeholder 1"/>
          <p:cNvSpPr>
            <a:spLocks noGrp="1"/>
          </p:cNvSpPr>
          <p:nvPr>
            <p:ph type="sldNum" sz="quarter" idx="4294967295"/>
          </p:nvPr>
        </p:nvSpPr>
        <p:spPr>
          <a:xfrm>
            <a:off x="7086600" y="6248400"/>
            <a:ext cx="1905000" cy="457200"/>
          </a:xfrm>
        </p:spPr>
        <p:txBody>
          <a:bodyPr/>
          <a:lstStyle/>
          <a:p>
            <a:pPr>
              <a:defRPr/>
            </a:pPr>
            <a:fld id="{EC303D36-F0ED-4218-9F5D-D58AE5C7D1A1}" type="slidenum">
              <a:rPr lang="en-US" smtClean="0">
                <a:solidFill>
                  <a:srgbClr val="FFFFFF"/>
                </a:solidFill>
              </a:rPr>
              <a:pPr>
                <a:defRPr/>
              </a:pPr>
              <a:t>45</a:t>
            </a:fld>
            <a:endParaRPr lang="en-US" dirty="0">
              <a:solidFill>
                <a:srgbClr val="FFFFFF"/>
              </a:solidFill>
            </a:endParaRPr>
          </a:p>
        </p:txBody>
      </p:sp>
    </p:spTree>
    <p:extLst>
      <p:ext uri="{BB962C8B-B14F-4D97-AF65-F5344CB8AC3E}">
        <p14:creationId xmlns:p14="http://schemas.microsoft.com/office/powerpoint/2010/main" val="50410167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4"/>
            <a:ext cx="8686800" cy="685796"/>
          </a:xfrm>
        </p:spPr>
        <p:txBody>
          <a:bodyPr/>
          <a:lstStyle/>
          <a:p>
            <a:r>
              <a:rPr lang="en-US" dirty="0" smtClean="0">
                <a:solidFill>
                  <a:schemeClr val="tx1"/>
                </a:solidFill>
              </a:rPr>
              <a:t>Brain Changes in Substance Use</a:t>
            </a:r>
            <a:endParaRPr lang="en-US" dirty="0">
              <a:solidFill>
                <a:schemeClr val="tx1"/>
              </a:solidFill>
            </a:endParaRPr>
          </a:p>
        </p:txBody>
      </p:sp>
      <p:sp>
        <p:nvSpPr>
          <p:cNvPr id="5" name="Content Placeholder 4"/>
          <p:cNvSpPr>
            <a:spLocks noGrp="1"/>
          </p:cNvSpPr>
          <p:nvPr>
            <p:ph sz="half" idx="4294967295"/>
          </p:nvPr>
        </p:nvSpPr>
        <p:spPr>
          <a:xfrm>
            <a:off x="0" y="762000"/>
            <a:ext cx="4267200" cy="5867400"/>
          </a:xfrm>
        </p:spPr>
        <p:txBody>
          <a:bodyPr>
            <a:normAutofit lnSpcReduction="10000"/>
          </a:bodyPr>
          <a:lstStyle/>
          <a:p>
            <a:r>
              <a:rPr lang="en-US" dirty="0"/>
              <a:t>BRAIN CHANGES appear prominently in PET scans of current and past drug users </a:t>
            </a:r>
          </a:p>
          <a:p>
            <a:r>
              <a:rPr lang="en-US" dirty="0"/>
              <a:t>Drug users have far less dopamine activity (right), as is indicated by the depletion (dark red shows disruption), compared to the controls (left)</a:t>
            </a:r>
          </a:p>
          <a:p>
            <a:r>
              <a:rPr lang="en-US" dirty="0"/>
              <a:t>Studies show that this difference contributes to dependence and a diseased brain </a:t>
            </a:r>
          </a:p>
        </p:txBody>
      </p:sp>
      <p:pic>
        <p:nvPicPr>
          <p:cNvPr id="8" name="Picture 3" descr="Normal brain activity (left) versus activtiy in a person with a substance users (right)" title="brain image">
            <a:extLst>
              <a:ext uri="{FF2B5EF4-FFF2-40B4-BE49-F238E27FC236}">
                <a16:creationId xmlns:a16="http://schemas.microsoft.com/office/drawing/2014/main" id="{C33D9045-218E-3B43-B92D-5CE7109DD037}"/>
              </a:ext>
            </a:extLst>
          </p:cNvPr>
          <p:cNvPicPr>
            <a:picLocks noGrp="1" noChangeAspect="1" noChangeArrowheads="1"/>
          </p:cNvPicPr>
          <p:nvPr>
            <p:ph sz="half" idx="4294967295"/>
          </p:nvPr>
        </p:nvPicPr>
        <p:blipFill>
          <a:blip r:embed="rId3" cstate="print"/>
          <a:srcRect/>
          <a:stretch>
            <a:fillRect/>
          </a:stretch>
        </p:blipFill>
        <p:spPr bwMode="auto">
          <a:xfrm>
            <a:off x="4953000" y="794656"/>
            <a:ext cx="3840162" cy="5594350"/>
          </a:xfrm>
          <a:prstGeom prst="rect">
            <a:avLst/>
          </a:prstGeom>
          <a:noFill/>
          <a:ln w="9525">
            <a:noFill/>
            <a:miter lim="800000"/>
            <a:headEnd/>
            <a:tailEnd/>
          </a:ln>
        </p:spPr>
      </p:pic>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46</a:t>
            </a:fld>
            <a:endParaRPr lang="en-US" dirty="0"/>
          </a:p>
        </p:txBody>
      </p:sp>
    </p:spTree>
    <p:extLst>
      <p:ext uri="{BB962C8B-B14F-4D97-AF65-F5344CB8AC3E}">
        <p14:creationId xmlns:p14="http://schemas.microsoft.com/office/powerpoint/2010/main" val="41482053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228600" y="0"/>
            <a:ext cx="8686800" cy="374184"/>
          </a:xfrm>
        </p:spPr>
        <p:txBody>
          <a:bodyPr/>
          <a:lstStyle/>
          <a:p>
            <a:pPr lvl="0">
              <a:defRPr/>
            </a:pPr>
            <a:r>
              <a:rPr lang="en-US" altLang="en-US" sz="2800" kern="1200" dirty="0">
                <a:solidFill>
                  <a:srgbClr val="FBFF07"/>
                </a:solidFill>
                <a:ea typeface="Osaka"/>
              </a:rPr>
              <a:t>Dopamine D2 Receptors are Lower in </a:t>
            </a:r>
            <a:r>
              <a:rPr lang="en-US" altLang="en-US" sz="2800" kern="1200" dirty="0" smtClean="0">
                <a:solidFill>
                  <a:srgbClr val="FBFF07"/>
                </a:solidFill>
                <a:ea typeface="Osaka"/>
              </a:rPr>
              <a:t>Addiction</a:t>
            </a:r>
            <a:endParaRPr lang="en-US" dirty="0"/>
          </a:p>
        </p:txBody>
      </p:sp>
      <p:pic>
        <p:nvPicPr>
          <p:cNvPr id="34819" name="Picture 3" descr="Image scale where color equals level of activity.  The closer to red in the image higher the activity rate, the closer to blue the lower the activity rate.  &#10;" title="Image scale"/>
          <p:cNvPicPr>
            <a:picLocks noChangeAspect="1" noChangeArrowheads="1"/>
          </p:cNvPicPr>
          <p:nvPr/>
        </p:nvPicPr>
        <p:blipFill>
          <a:blip r:embed="rId3">
            <a:extLst>
              <a:ext uri="{28A0092B-C50C-407E-A947-70E740481C1C}">
                <a14:useLocalDpi xmlns:a14="http://schemas.microsoft.com/office/drawing/2010/main" val="0"/>
              </a:ext>
            </a:extLst>
          </a:blip>
          <a:srcRect l="39537"/>
          <a:stretch>
            <a:fillRect/>
          </a:stretch>
        </p:blipFill>
        <p:spPr bwMode="auto">
          <a:xfrm>
            <a:off x="5486409" y="990600"/>
            <a:ext cx="58261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Text Box 4"/>
          <p:cNvSpPr txBox="1">
            <a:spLocks noChangeArrowheads="1"/>
          </p:cNvSpPr>
          <p:nvPr/>
        </p:nvSpPr>
        <p:spPr bwMode="auto">
          <a:xfrm rot="-5410123">
            <a:off x="3902683" y="3031574"/>
            <a:ext cx="3879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pPr>
            <a:r>
              <a:rPr lang="en-US" altLang="en-US" sz="2000" b="1" dirty="0">
                <a:solidFill>
                  <a:srgbClr val="FFFFFF"/>
                </a:solidFill>
                <a:latin typeface="Times" pitchFamily="18" charset="0"/>
                <a:ea typeface="Osaka"/>
                <a:cs typeface="Osaka"/>
              </a:rPr>
              <a:t>DA D2 Receptor Availability</a:t>
            </a:r>
          </a:p>
        </p:txBody>
      </p:sp>
      <p:pic>
        <p:nvPicPr>
          <p:cNvPr id="3" name="Picture 2" descr="Cartoon depicting normal levels of dopamine (DA) in the neurons and in the synapse" title="Reward circuitry of non substance user"/>
          <p:cNvPicPr>
            <a:picLocks noChangeAspect="1"/>
          </p:cNvPicPr>
          <p:nvPr/>
        </p:nvPicPr>
        <p:blipFill>
          <a:blip r:embed="rId4"/>
          <a:stretch>
            <a:fillRect/>
          </a:stretch>
        </p:blipFill>
        <p:spPr>
          <a:xfrm>
            <a:off x="6550354" y="712999"/>
            <a:ext cx="2145978" cy="2792210"/>
          </a:xfrm>
          <a:prstGeom prst="rect">
            <a:avLst/>
          </a:prstGeom>
        </p:spPr>
      </p:pic>
      <p:sp>
        <p:nvSpPr>
          <p:cNvPr id="34896" name="Text Box 80"/>
          <p:cNvSpPr txBox="1">
            <a:spLocks noChangeArrowheads="1"/>
          </p:cNvSpPr>
          <p:nvPr/>
        </p:nvSpPr>
        <p:spPr bwMode="auto">
          <a:xfrm>
            <a:off x="6557963" y="3352810"/>
            <a:ext cx="22082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spcBef>
                <a:spcPct val="50000"/>
              </a:spcBef>
              <a:spcAft>
                <a:spcPct val="0"/>
              </a:spcAft>
              <a:buClrTx/>
              <a:buSzTx/>
              <a:buFontTx/>
              <a:buNone/>
              <a:defRPr/>
            </a:pPr>
            <a:r>
              <a:rPr lang="en-US" altLang="en-US" sz="2200" b="1" dirty="0">
                <a:solidFill>
                  <a:srgbClr val="FFFFFF"/>
                </a:solidFill>
                <a:latin typeface="Calibri" panose="020F0502020204030204" pitchFamily="34" charset="0"/>
                <a:ea typeface="Osaka"/>
                <a:cs typeface="Calibri" panose="020F0502020204030204" pitchFamily="34" charset="0"/>
              </a:rPr>
              <a:t>Non-Drug Abuser</a:t>
            </a:r>
          </a:p>
        </p:txBody>
      </p:sp>
      <p:pic>
        <p:nvPicPr>
          <p:cNvPr id="4" name="Picture 3" descr="Cartoon depicting reduced levels of dopamine (DA) in the neurons and in the synapse." title="Reward circuitry of substance user"/>
          <p:cNvPicPr>
            <a:picLocks noChangeAspect="1"/>
          </p:cNvPicPr>
          <p:nvPr/>
        </p:nvPicPr>
        <p:blipFill>
          <a:blip r:embed="rId5"/>
          <a:stretch>
            <a:fillRect/>
          </a:stretch>
        </p:blipFill>
        <p:spPr>
          <a:xfrm>
            <a:off x="6336975" y="3826100"/>
            <a:ext cx="2572735" cy="2706859"/>
          </a:xfrm>
          <a:prstGeom prst="rect">
            <a:avLst/>
          </a:prstGeom>
        </p:spPr>
      </p:pic>
      <p:sp>
        <p:nvSpPr>
          <p:cNvPr id="34859" name="Text Box 43"/>
          <p:cNvSpPr txBox="1">
            <a:spLocks noChangeArrowheads="1"/>
          </p:cNvSpPr>
          <p:nvPr/>
        </p:nvSpPr>
        <p:spPr bwMode="auto">
          <a:xfrm>
            <a:off x="6705600" y="6400810"/>
            <a:ext cx="24384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50000"/>
              </a:spcBef>
              <a:spcAft>
                <a:spcPct val="0"/>
              </a:spcAft>
              <a:buClrTx/>
              <a:buSzTx/>
              <a:buFontTx/>
              <a:buNone/>
              <a:defRPr/>
            </a:pPr>
            <a:r>
              <a:rPr lang="en-US" altLang="en-US" sz="2200" b="1" i="1" dirty="0">
                <a:solidFill>
                  <a:srgbClr val="FFFFFF"/>
                </a:solidFill>
                <a:latin typeface="Tahoma"/>
                <a:ea typeface="Osaka"/>
                <a:cs typeface="Osaka"/>
              </a:rPr>
              <a:t>Drug Abuser</a:t>
            </a:r>
          </a:p>
        </p:txBody>
      </p:sp>
      <p:sp>
        <p:nvSpPr>
          <p:cNvPr id="34825" name="Text Box 9"/>
          <p:cNvSpPr txBox="1">
            <a:spLocks noChangeArrowheads="1"/>
          </p:cNvSpPr>
          <p:nvPr/>
        </p:nvSpPr>
        <p:spPr bwMode="auto">
          <a:xfrm>
            <a:off x="2452701" y="6435725"/>
            <a:ext cx="10935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2000" b="1" dirty="0">
                <a:solidFill>
                  <a:srgbClr val="FFFFFF"/>
                </a:solidFill>
                <a:latin typeface="Tahoma"/>
                <a:ea typeface="Osaka"/>
                <a:cs typeface="Osaka"/>
              </a:rPr>
              <a:t>control</a:t>
            </a:r>
          </a:p>
        </p:txBody>
      </p:sp>
      <p:sp>
        <p:nvSpPr>
          <p:cNvPr id="34826" name="Text Box 10"/>
          <p:cNvSpPr txBox="1">
            <a:spLocks noChangeArrowheads="1"/>
          </p:cNvSpPr>
          <p:nvPr/>
        </p:nvSpPr>
        <p:spPr bwMode="auto">
          <a:xfrm>
            <a:off x="3992563" y="6451600"/>
            <a:ext cx="129394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defRPr/>
            </a:pPr>
            <a:r>
              <a:rPr lang="en-US" altLang="en-US" sz="2000" b="1" dirty="0">
                <a:solidFill>
                  <a:srgbClr val="FFFFFF"/>
                </a:solidFill>
                <a:latin typeface="Tahoma"/>
                <a:ea typeface="Osaka"/>
                <a:cs typeface="Osaka"/>
              </a:rPr>
              <a:t>addicted</a:t>
            </a:r>
          </a:p>
        </p:txBody>
      </p:sp>
      <p:pic>
        <p:nvPicPr>
          <p:cNvPr id="5" name="Picture 4" descr="On the left a person using cocaine.  In the center is activity in a nromal brain. On the right is activtiy in a cocaine users brain which is significantly lower than normal brain functioning." title="Cocaine User"/>
          <p:cNvPicPr>
            <a:picLocks noChangeAspect="1"/>
          </p:cNvPicPr>
          <p:nvPr/>
        </p:nvPicPr>
        <p:blipFill>
          <a:blip r:embed="rId6"/>
          <a:stretch>
            <a:fillRect/>
          </a:stretch>
        </p:blipFill>
        <p:spPr>
          <a:xfrm>
            <a:off x="89763" y="327325"/>
            <a:ext cx="4907705" cy="1633870"/>
          </a:xfrm>
          <a:prstGeom prst="rect">
            <a:avLst/>
          </a:prstGeom>
        </p:spPr>
      </p:pic>
      <p:pic>
        <p:nvPicPr>
          <p:cNvPr id="6" name="Picture 5" descr="On the left a person holding methampetamine.  In the center is activity in a nromal brain. On the right is activtiy in a methamphetamine users brain which is significantly lower than normal brain functioning." title="Methamphetaine User"/>
          <p:cNvPicPr>
            <a:picLocks noChangeAspect="1"/>
          </p:cNvPicPr>
          <p:nvPr/>
        </p:nvPicPr>
        <p:blipFill>
          <a:blip r:embed="rId7"/>
          <a:stretch>
            <a:fillRect/>
          </a:stretch>
        </p:blipFill>
        <p:spPr>
          <a:xfrm>
            <a:off x="89763" y="1802714"/>
            <a:ext cx="5194242" cy="1676545"/>
          </a:xfrm>
          <a:prstGeom prst="rect">
            <a:avLst/>
          </a:prstGeom>
        </p:spPr>
      </p:pic>
      <p:pic>
        <p:nvPicPr>
          <p:cNvPr id="7" name="Picture 6" descr="On the left a silhouette person holding a bottle of aclohol.  In the center is activity in a nromal brain. On the right is activtiy in an alcohol users brain which is significantly lower than normal brain functioning." title="Alcohol User"/>
          <p:cNvPicPr>
            <a:picLocks noChangeAspect="1"/>
          </p:cNvPicPr>
          <p:nvPr/>
        </p:nvPicPr>
        <p:blipFill>
          <a:blip r:embed="rId8"/>
          <a:stretch>
            <a:fillRect/>
          </a:stretch>
        </p:blipFill>
        <p:spPr>
          <a:xfrm>
            <a:off x="103015" y="3242592"/>
            <a:ext cx="4974767" cy="1749704"/>
          </a:xfrm>
          <a:prstGeom prst="rect">
            <a:avLst/>
          </a:prstGeom>
        </p:spPr>
      </p:pic>
      <p:pic>
        <p:nvPicPr>
          <p:cNvPr id="8" name="Picture 7" descr="On the left a person injecting heroin.  In the center is activity in a nromal brain. On the right is activtiy in an heroin users brain which is significantly lower than normal brain functioning." title="Heroin User"/>
          <p:cNvPicPr>
            <a:picLocks noChangeAspect="1"/>
          </p:cNvPicPr>
          <p:nvPr/>
        </p:nvPicPr>
        <p:blipFill>
          <a:blip r:embed="rId9"/>
          <a:stretch>
            <a:fillRect/>
          </a:stretch>
        </p:blipFill>
        <p:spPr>
          <a:xfrm>
            <a:off x="89763" y="4922688"/>
            <a:ext cx="4968671" cy="1609483"/>
          </a:xfrm>
          <a:prstGeom prst="rect">
            <a:avLst/>
          </a:prstGeom>
        </p:spPr>
      </p:pic>
      <p:sp>
        <p:nvSpPr>
          <p:cNvPr id="2" name="Slide Number Placeholder 1"/>
          <p:cNvSpPr>
            <a:spLocks noGrp="1"/>
          </p:cNvSpPr>
          <p:nvPr>
            <p:ph type="sldNum" sz="quarter" idx="4294967295"/>
          </p:nvPr>
        </p:nvSpPr>
        <p:spPr>
          <a:xfrm>
            <a:off x="7239000" y="6248400"/>
            <a:ext cx="1905000" cy="457200"/>
          </a:xfrm>
        </p:spPr>
        <p:txBody>
          <a:bodyPr/>
          <a:lstStyle/>
          <a:p>
            <a:pPr>
              <a:defRPr/>
            </a:pPr>
            <a:fld id="{AF70DF5B-45D3-4584-9F8F-2C53CC435253}" type="slidenum">
              <a:rPr lang="en-US" smtClean="0">
                <a:solidFill>
                  <a:srgbClr val="FFFFFF"/>
                </a:solidFill>
              </a:rPr>
              <a:pPr>
                <a:defRPr/>
              </a:pPr>
              <a:t>47</a:t>
            </a:fld>
            <a:endParaRPr lang="en-US" dirty="0">
              <a:solidFill>
                <a:srgbClr val="FFFFFF"/>
              </a:solidFill>
            </a:endParaRPr>
          </a:p>
        </p:txBody>
      </p:sp>
    </p:spTree>
    <p:extLst>
      <p:ext uri="{BB962C8B-B14F-4D97-AF65-F5344CB8AC3E}">
        <p14:creationId xmlns:p14="http://schemas.microsoft.com/office/powerpoint/2010/main" val="130196403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Changes in the </a:t>
            </a:r>
            <a:r>
              <a:rPr lang="en-US" dirty="0" smtClean="0"/>
              <a:t>Prefrontal Cortes</a:t>
            </a:r>
            <a:endParaRPr lang="en-US" dirty="0"/>
          </a:p>
        </p:txBody>
      </p:sp>
      <p:graphicFrame>
        <p:nvGraphicFramePr>
          <p:cNvPr id="39938" name="Object 2" descr="Brain scan showing area of the brrain responsible for executive functioning and logical decision making are underactivated in a methampehtamine user." title="Prefrontal Cortex"/>
          <p:cNvGraphicFramePr>
            <a:graphicFrameLocks noChangeAspect="1"/>
          </p:cNvGraphicFramePr>
          <p:nvPr>
            <p:extLst>
              <p:ext uri="{D42A27DB-BD31-4B8C-83A1-F6EECF244321}">
                <p14:modId xmlns:p14="http://schemas.microsoft.com/office/powerpoint/2010/main" val="1902331757"/>
              </p:ext>
            </p:extLst>
          </p:nvPr>
        </p:nvGraphicFramePr>
        <p:xfrm>
          <a:off x="1371600" y="1280180"/>
          <a:ext cx="6477000" cy="5029200"/>
        </p:xfrm>
        <a:graphic>
          <a:graphicData uri="http://schemas.openxmlformats.org/presentationml/2006/ole">
            <mc:AlternateContent xmlns:mc="http://schemas.openxmlformats.org/markup-compatibility/2006">
              <mc:Choice xmlns:v="urn:schemas-microsoft-com:vml" Requires="v">
                <p:oleObj spid="_x0000_s3627" name="Bitmap Image" r:id="rId4" imgW="2343477" imgH="1895238" progId="Paint.Picture">
                  <p:embed/>
                </p:oleObj>
              </mc:Choice>
              <mc:Fallback>
                <p:oleObj name="Bitmap Image" r:id="rId4" imgW="2343477" imgH="1895238" progId="Paint.Picture">
                  <p:embed/>
                  <p:pic>
                    <p:nvPicPr>
                      <p:cNvPr id="399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280180"/>
                        <a:ext cx="6477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4294967295"/>
          </p:nvPr>
        </p:nvSpPr>
        <p:spPr>
          <a:xfrm>
            <a:off x="7239000" y="6308725"/>
            <a:ext cx="1905000" cy="457200"/>
          </a:xfrm>
        </p:spPr>
        <p:txBody>
          <a:bodyPr/>
          <a:lstStyle/>
          <a:p>
            <a:pPr>
              <a:defRPr/>
            </a:pPr>
            <a:fld id="{3F04BED5-9CE5-4FCF-BE8E-651363C72CF7}" type="slidenum">
              <a:rPr lang="en-US" smtClean="0">
                <a:solidFill>
                  <a:srgbClr val="FFFFFF"/>
                </a:solidFill>
              </a:rPr>
              <a:pPr>
                <a:defRPr/>
              </a:pPr>
              <a:t>48</a:t>
            </a:fld>
            <a:endParaRPr lang="en-US" dirty="0">
              <a:solidFill>
                <a:srgbClr val="FFFFFF"/>
              </a:solidFill>
            </a:endParaRPr>
          </a:p>
        </p:txBody>
      </p:sp>
    </p:spTree>
    <p:extLst>
      <p:ext uri="{BB962C8B-B14F-4D97-AF65-F5344CB8AC3E}">
        <p14:creationId xmlns:p14="http://schemas.microsoft.com/office/powerpoint/2010/main" val="22755729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52400"/>
            <a:ext cx="8686800" cy="685796"/>
          </a:xfrm>
        </p:spPr>
        <p:txBody>
          <a:bodyPr/>
          <a:lstStyle/>
          <a:p>
            <a:r>
              <a:rPr lang="en-US" dirty="0" smtClean="0"/>
              <a:t>Changes in the Amygdala</a:t>
            </a:r>
            <a:endParaRPr lang="en-US" dirty="0"/>
          </a:p>
        </p:txBody>
      </p:sp>
      <p:graphicFrame>
        <p:nvGraphicFramePr>
          <p:cNvPr id="40962" name="Object 2" descr="Brain scan showing emotional processing centers of the brain are overactivated in a methampehtamine user" title="Amygdala"/>
          <p:cNvGraphicFramePr>
            <a:graphicFrameLocks noChangeAspect="1"/>
          </p:cNvGraphicFramePr>
          <p:nvPr>
            <p:extLst>
              <p:ext uri="{D42A27DB-BD31-4B8C-83A1-F6EECF244321}">
                <p14:modId xmlns:p14="http://schemas.microsoft.com/office/powerpoint/2010/main" val="185177862"/>
              </p:ext>
            </p:extLst>
          </p:nvPr>
        </p:nvGraphicFramePr>
        <p:xfrm>
          <a:off x="1524000" y="914400"/>
          <a:ext cx="6248400" cy="5410200"/>
        </p:xfrm>
        <a:graphic>
          <a:graphicData uri="http://schemas.openxmlformats.org/presentationml/2006/ole">
            <mc:AlternateContent xmlns:mc="http://schemas.openxmlformats.org/markup-compatibility/2006">
              <mc:Choice xmlns:v="urn:schemas-microsoft-com:vml" Requires="v">
                <p:oleObj spid="_x0000_s2604" name="Bitmap Image" r:id="rId4" imgW="1933333" imgH="1905266" progId="Paint.Picture">
                  <p:embed/>
                </p:oleObj>
              </mc:Choice>
              <mc:Fallback>
                <p:oleObj name="Bitmap Image" r:id="rId4" imgW="1933333" imgH="1905266" progId="Paint.Picture">
                  <p:embed/>
                  <p:pic>
                    <p:nvPicPr>
                      <p:cNvPr id="40962" name="Object 2"/>
                      <p:cNvPicPr>
                        <a:picLocks noChangeAspect="1" noChangeArrowheads="1"/>
                      </p:cNvPicPr>
                      <p:nvPr/>
                    </p:nvPicPr>
                    <p:blipFill>
                      <a:blip r:embed="rId5">
                        <a:extLst>
                          <a:ext uri="{28A0092B-C50C-407E-A947-70E740481C1C}">
                            <a14:useLocalDpi xmlns:a14="http://schemas.microsoft.com/office/drawing/2010/main" val="0"/>
                          </a:ext>
                        </a:extLst>
                      </a:blip>
                      <a:srcRect t="1474"/>
                      <a:stretch>
                        <a:fillRect/>
                      </a:stretch>
                    </p:blipFill>
                    <p:spPr bwMode="auto">
                      <a:xfrm>
                        <a:off x="1524000" y="914400"/>
                        <a:ext cx="6248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4294967295"/>
          </p:nvPr>
        </p:nvSpPr>
        <p:spPr>
          <a:xfrm>
            <a:off x="7239000" y="6213475"/>
            <a:ext cx="1905000" cy="457200"/>
          </a:xfrm>
        </p:spPr>
        <p:txBody>
          <a:bodyPr/>
          <a:lstStyle/>
          <a:p>
            <a:pPr>
              <a:defRPr/>
            </a:pPr>
            <a:fld id="{8752B401-21A4-4B4F-8857-D74D4434D07A}" type="slidenum">
              <a:rPr lang="en-US" smtClean="0">
                <a:solidFill>
                  <a:srgbClr val="FFFFFF"/>
                </a:solidFill>
              </a:rPr>
              <a:pPr>
                <a:defRPr/>
              </a:pPr>
              <a:t>49</a:t>
            </a:fld>
            <a:endParaRPr lang="en-US" dirty="0">
              <a:solidFill>
                <a:srgbClr val="FFFFFF"/>
              </a:solidFill>
            </a:endParaRPr>
          </a:p>
        </p:txBody>
      </p:sp>
    </p:spTree>
    <p:extLst>
      <p:ext uri="{BB962C8B-B14F-4D97-AF65-F5344CB8AC3E}">
        <p14:creationId xmlns:p14="http://schemas.microsoft.com/office/powerpoint/2010/main" val="2696338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Introductions</a:t>
            </a:r>
          </a:p>
        </p:txBody>
      </p:sp>
      <p:sp>
        <p:nvSpPr>
          <p:cNvPr id="3" name="Content Placeholder 2"/>
          <p:cNvSpPr>
            <a:spLocks noGrp="1"/>
          </p:cNvSpPr>
          <p:nvPr>
            <p:ph idx="1"/>
          </p:nvPr>
        </p:nvSpPr>
        <p:spPr/>
        <p:txBody>
          <a:bodyPr/>
          <a:lstStyle/>
          <a:p>
            <a:pPr>
              <a:spcBef>
                <a:spcPts val="0"/>
              </a:spcBef>
            </a:pPr>
            <a:r>
              <a:rPr lang="en-US" dirty="0"/>
              <a:t>What is your name? </a:t>
            </a:r>
          </a:p>
          <a:p>
            <a:pPr>
              <a:spcBef>
                <a:spcPts val="0"/>
              </a:spcBef>
            </a:pPr>
            <a:r>
              <a:rPr lang="en-US" dirty="0"/>
              <a:t>Where are you from? </a:t>
            </a:r>
          </a:p>
          <a:p>
            <a:pPr>
              <a:spcBef>
                <a:spcPts val="0"/>
              </a:spcBef>
            </a:pPr>
            <a:r>
              <a:rPr lang="en-US" dirty="0" smtClean="0"/>
              <a:t>What do you hope to learn in this training? </a:t>
            </a:r>
            <a:endParaRPr lang="en-US" dirty="0"/>
          </a:p>
          <a:p>
            <a:endParaRPr lang="en-US" b="1" dirty="0"/>
          </a:p>
        </p:txBody>
      </p:sp>
      <p:sp>
        <p:nvSpPr>
          <p:cNvPr id="6" name="Slide Number Placeholder 3">
            <a:extLst>
              <a:ext uri="{FF2B5EF4-FFF2-40B4-BE49-F238E27FC236}">
                <a16:creationId xmlns:a16="http://schemas.microsoft.com/office/drawing/2014/main" id="{5DFAF15C-48AC-224A-9047-6E894ECFE406}"/>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5</a:t>
            </a:fld>
            <a:endParaRPr lang="en-US" dirty="0"/>
          </a:p>
        </p:txBody>
      </p:sp>
    </p:spTree>
    <p:extLst>
      <p:ext uri="{BB962C8B-B14F-4D97-AF65-F5344CB8AC3E}">
        <p14:creationId xmlns:p14="http://schemas.microsoft.com/office/powerpoint/2010/main" val="20009180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a:xfrm>
            <a:off x="1312718" y="304800"/>
            <a:ext cx="6477000" cy="571500"/>
          </a:xfrm>
        </p:spPr>
        <p:txBody>
          <a:bodyPr/>
          <a:lstStyle/>
          <a:p>
            <a:r>
              <a:rPr lang="en-US" altLang="en-US" dirty="0">
                <a:solidFill>
                  <a:srgbClr val="FFFF00"/>
                </a:solidFill>
              </a:rPr>
              <a:t>“Go” and “Stop” Circuits</a:t>
            </a:r>
          </a:p>
        </p:txBody>
      </p:sp>
      <p:sp>
        <p:nvSpPr>
          <p:cNvPr id="144387" name="Content Placeholder 2"/>
          <p:cNvSpPr>
            <a:spLocks noGrp="1"/>
          </p:cNvSpPr>
          <p:nvPr>
            <p:ph idx="1"/>
          </p:nvPr>
        </p:nvSpPr>
        <p:spPr>
          <a:xfrm>
            <a:off x="457200" y="1066800"/>
            <a:ext cx="8229600" cy="5013325"/>
          </a:xfrm>
        </p:spPr>
        <p:txBody>
          <a:bodyPr/>
          <a:lstStyle/>
          <a:p>
            <a:r>
              <a:rPr lang="en-US" altLang="en-US" dirty="0"/>
              <a:t>Reward/Control pathway = 2 parts”</a:t>
            </a:r>
          </a:p>
          <a:p>
            <a:pPr lvl="1"/>
            <a:r>
              <a:rPr lang="en-US" altLang="en-US" dirty="0"/>
              <a:t>GO pathway (old brain) – survival driven</a:t>
            </a:r>
          </a:p>
          <a:p>
            <a:pPr lvl="1"/>
            <a:r>
              <a:rPr lang="en-US" altLang="en-US" dirty="0"/>
              <a:t>STOP pathway (new brain) – shut down the “do it more” messages</a:t>
            </a:r>
          </a:p>
          <a:p>
            <a:r>
              <a:rPr lang="en-US" altLang="en-US" dirty="0"/>
              <a:t>For substance users who have altered their brain chemistry, the “GO” circuit becomes overactive and he “STOP” circuit becomes dysfunctional. </a:t>
            </a:r>
            <a:r>
              <a:rPr lang="en-US" altLang="en-US" i="1" dirty="0"/>
              <a:t> </a:t>
            </a:r>
          </a:p>
          <a:p>
            <a:endParaRPr lang="en-US" altLang="en-US" i="1"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50</a:t>
            </a:fld>
            <a:endParaRPr lang="en-US" dirty="0"/>
          </a:p>
        </p:txBody>
      </p:sp>
    </p:spTree>
    <p:extLst>
      <p:ext uri="{BB962C8B-B14F-4D97-AF65-F5344CB8AC3E}">
        <p14:creationId xmlns:p14="http://schemas.microsoft.com/office/powerpoint/2010/main" val="145706165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3749" y="4876800"/>
            <a:ext cx="6672851" cy="685796"/>
          </a:xfrm>
        </p:spPr>
        <p:txBody>
          <a:bodyPr/>
          <a:lstStyle/>
          <a:p>
            <a:pPr algn="l"/>
            <a:r>
              <a:rPr lang="en-US" dirty="0">
                <a:solidFill>
                  <a:srgbClr val="FFFF00"/>
                </a:solidFill>
              </a:rPr>
              <a:t>Cognitive and Memory Effects</a:t>
            </a:r>
            <a:endParaRPr lang="en-US" dirty="0"/>
          </a:p>
        </p:txBody>
      </p:sp>
      <p:pic>
        <p:nvPicPr>
          <p:cNvPr id="4" name="Picture 3" descr="Cartoon of the brain using interconnected arrows to depeict brain processes.&#10;" title="Brain Functioining"/>
          <p:cNvPicPr>
            <a:picLocks noChangeAspect="1"/>
          </p:cNvPicPr>
          <p:nvPr/>
        </p:nvPicPr>
        <p:blipFill>
          <a:blip r:embed="rId3"/>
          <a:stretch>
            <a:fillRect/>
          </a:stretch>
        </p:blipFill>
        <p:spPr>
          <a:xfrm>
            <a:off x="4419600" y="1040880"/>
            <a:ext cx="4273666" cy="4493141"/>
          </a:xfrm>
          <a:prstGeom prst="rect">
            <a:avLst/>
          </a:prstGeom>
        </p:spPr>
      </p:pic>
      <p:sp>
        <p:nvSpPr>
          <p:cNvPr id="2" name="Slide Number Placeholder 1"/>
          <p:cNvSpPr>
            <a:spLocks noGrp="1"/>
          </p:cNvSpPr>
          <p:nvPr>
            <p:ph type="sldNum" sz="quarter" idx="4294967295"/>
          </p:nvPr>
        </p:nvSpPr>
        <p:spPr>
          <a:xfrm>
            <a:off x="7086600" y="6248400"/>
            <a:ext cx="1905000" cy="457200"/>
          </a:xfrm>
        </p:spPr>
        <p:txBody>
          <a:bodyPr/>
          <a:lstStyle/>
          <a:p>
            <a:pPr>
              <a:defRPr/>
            </a:pPr>
            <a:fld id="{38A269F5-075E-4329-81BD-C805E7943497}" type="slidenum">
              <a:rPr lang="en-US" smtClean="0">
                <a:solidFill>
                  <a:srgbClr val="FFFFFF"/>
                </a:solidFill>
              </a:rPr>
              <a:pPr>
                <a:defRPr/>
              </a:pPr>
              <a:t>51</a:t>
            </a:fld>
            <a:endParaRPr lang="en-US" dirty="0">
              <a:solidFill>
                <a:srgbClr val="FFFFFF"/>
              </a:solidFill>
            </a:endParaRPr>
          </a:p>
        </p:txBody>
      </p:sp>
    </p:spTree>
    <p:extLst>
      <p:ext uri="{BB962C8B-B14F-4D97-AF65-F5344CB8AC3E}">
        <p14:creationId xmlns:p14="http://schemas.microsoft.com/office/powerpoint/2010/main" val="42211214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5" name="Text Box 75"/>
          <p:cNvSpPr txBox="1">
            <a:spLocks noChangeArrowheads="1"/>
          </p:cNvSpPr>
          <p:nvPr/>
        </p:nvSpPr>
        <p:spPr bwMode="auto">
          <a:xfrm>
            <a:off x="23825" y="6507174"/>
            <a:ext cx="3036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r>
              <a:rPr lang="en-US" altLang="en-US" sz="1400" i="1" dirty="0" err="1">
                <a:solidFill>
                  <a:srgbClr val="FFFFFF"/>
                </a:solidFill>
                <a:latin typeface="Times New Roman" pitchFamily="18" charset="0"/>
                <a:ea typeface="MS PGothic" pitchFamily="34" charset="-128"/>
                <a:cs typeface="Arial" pitchFamily="34" charset="0"/>
              </a:rPr>
              <a:t>Volkow</a:t>
            </a:r>
            <a:r>
              <a:rPr lang="en-US" altLang="en-US" sz="1400" i="1" dirty="0">
                <a:solidFill>
                  <a:srgbClr val="FFFFFF"/>
                </a:solidFill>
                <a:latin typeface="Times New Roman" pitchFamily="18" charset="0"/>
                <a:ea typeface="MS PGothic" pitchFamily="34" charset="-128"/>
                <a:cs typeface="Arial" pitchFamily="34" charset="0"/>
              </a:rPr>
              <a:t> et al., Am. J. Psychiatry, 2001.</a:t>
            </a:r>
            <a:r>
              <a:rPr lang="en-US" altLang="en-US" sz="1400" dirty="0">
                <a:solidFill>
                  <a:srgbClr val="FFFFFF"/>
                </a:solidFill>
                <a:latin typeface="Times New Roman" pitchFamily="18" charset="0"/>
                <a:ea typeface="MS PGothic" pitchFamily="34" charset="-128"/>
                <a:cs typeface="Arial" pitchFamily="34" charset="0"/>
              </a:rPr>
              <a:t> </a:t>
            </a:r>
          </a:p>
        </p:txBody>
      </p:sp>
      <p:sp>
        <p:nvSpPr>
          <p:cNvPr id="5" name="Title 4"/>
          <p:cNvSpPr>
            <a:spLocks noGrp="1"/>
          </p:cNvSpPr>
          <p:nvPr>
            <p:ph type="title"/>
          </p:nvPr>
        </p:nvSpPr>
        <p:spPr/>
        <p:txBody>
          <a:bodyPr/>
          <a:lstStyle/>
          <a:p>
            <a:pPr>
              <a:lnSpc>
                <a:spcPct val="80000"/>
              </a:lnSpc>
            </a:pPr>
            <a:r>
              <a:rPr lang="en-US" altLang="en-US" dirty="0">
                <a:solidFill>
                  <a:srgbClr val="FFFF00"/>
                </a:solidFill>
              </a:rPr>
              <a:t>Dopamine Transporters in </a:t>
            </a:r>
            <a:br>
              <a:rPr lang="en-US" altLang="en-US" dirty="0">
                <a:solidFill>
                  <a:srgbClr val="FFFF00"/>
                </a:solidFill>
              </a:rPr>
            </a:br>
            <a:r>
              <a:rPr lang="en-US" altLang="en-US" dirty="0">
                <a:solidFill>
                  <a:srgbClr val="FFFF00"/>
                </a:solidFill>
              </a:rPr>
              <a:t>Methamphetamine Abusers</a:t>
            </a:r>
            <a:endParaRPr lang="en-US" dirty="0"/>
          </a:p>
        </p:txBody>
      </p:sp>
      <p:sp>
        <p:nvSpPr>
          <p:cNvPr id="2" name="Slide Number Placeholder 1"/>
          <p:cNvSpPr>
            <a:spLocks noGrp="1"/>
          </p:cNvSpPr>
          <p:nvPr>
            <p:ph type="sldNum" sz="quarter" idx="4294967295"/>
          </p:nvPr>
        </p:nvSpPr>
        <p:spPr>
          <a:xfrm>
            <a:off x="7239000" y="6248400"/>
            <a:ext cx="1905000" cy="457200"/>
          </a:xfrm>
        </p:spPr>
        <p:txBody>
          <a:bodyPr/>
          <a:lstStyle/>
          <a:p>
            <a:pPr>
              <a:defRPr/>
            </a:pPr>
            <a:fld id="{2A88FF12-705E-46A1-80BE-26B7C738776C}" type="slidenum">
              <a:rPr lang="en-US" smtClean="0">
                <a:solidFill>
                  <a:srgbClr val="FFFFFF"/>
                </a:solidFill>
              </a:rPr>
              <a:pPr>
                <a:defRPr/>
              </a:pPr>
              <a:t>52</a:t>
            </a:fld>
            <a:endParaRPr lang="en-US">
              <a:solidFill>
                <a:srgbClr val="FFFFFF"/>
              </a:solidFill>
            </a:endParaRPr>
          </a:p>
        </p:txBody>
      </p:sp>
      <p:pic>
        <p:nvPicPr>
          <p:cNvPr id="3" name="Picture 2" descr="Graph with x axis indicating time and y axis indicating dopamine level.  This graphs shows that the less dopamine that is available, the longer it takes to complete a bosic motor activity.  This incidates that methamphetamines are slowed down compared to normal controls." title="Dopamien and Motor Activity"/>
          <p:cNvPicPr>
            <a:picLocks noChangeAspect="1"/>
          </p:cNvPicPr>
          <p:nvPr/>
        </p:nvPicPr>
        <p:blipFill>
          <a:blip r:embed="rId3"/>
          <a:stretch>
            <a:fillRect/>
          </a:stretch>
        </p:blipFill>
        <p:spPr>
          <a:xfrm>
            <a:off x="4746842" y="1064793"/>
            <a:ext cx="3828620" cy="3060457"/>
          </a:xfrm>
          <a:prstGeom prst="rect">
            <a:avLst/>
          </a:prstGeom>
        </p:spPr>
      </p:pic>
      <p:pic>
        <p:nvPicPr>
          <p:cNvPr id="4" name="Picture 3" descr="Graph with x axis indicating number of words remembered and y axis indicating dopamine level.  This graphs shows that the less dopamine that is available, the fewer words they can remember.  This incidates that memeor is impacted in methamphetamines users. " title="Memory and Dopamine"/>
          <p:cNvPicPr>
            <a:picLocks noChangeAspect="1"/>
          </p:cNvPicPr>
          <p:nvPr/>
        </p:nvPicPr>
        <p:blipFill>
          <a:blip r:embed="rId4"/>
          <a:stretch>
            <a:fillRect/>
          </a:stretch>
        </p:blipFill>
        <p:spPr>
          <a:xfrm>
            <a:off x="4746842" y="3810000"/>
            <a:ext cx="3798137" cy="3194581"/>
          </a:xfrm>
          <a:prstGeom prst="rect">
            <a:avLst/>
          </a:prstGeom>
        </p:spPr>
      </p:pic>
      <p:pic>
        <p:nvPicPr>
          <p:cNvPr id="6" name="Picture 5" descr="Brain scan images showing the reward centers of a normal (top) brain and a methampethamine users (bottom) brain.  &#10;&#10;Color equals level of activity.  The closer to red in the image higher the activity rate, the closer to blue the lower the activity rate.  &#10;&#10;Comparing these images shows significantly lower activity in the methamphetamien users brain.&#10;" title="Brain Scans Normal vs Methamphetamine"/>
          <p:cNvPicPr>
            <a:picLocks noChangeAspect="1"/>
          </p:cNvPicPr>
          <p:nvPr/>
        </p:nvPicPr>
        <p:blipFill>
          <a:blip r:embed="rId5"/>
          <a:stretch>
            <a:fillRect/>
          </a:stretch>
        </p:blipFill>
        <p:spPr>
          <a:xfrm>
            <a:off x="397865" y="1305605"/>
            <a:ext cx="3974937" cy="5639289"/>
          </a:xfrm>
          <a:prstGeom prst="rect">
            <a:avLst/>
          </a:prstGeom>
        </p:spPr>
      </p:pic>
    </p:spTree>
    <p:extLst>
      <p:ext uri="{BB962C8B-B14F-4D97-AF65-F5344CB8AC3E}">
        <p14:creationId xmlns:p14="http://schemas.microsoft.com/office/powerpoint/2010/main" val="46849554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12717"/>
            <a:ext cx="8686800" cy="1806623"/>
          </a:xfrm>
        </p:spPr>
        <p:txBody>
          <a:bodyPr/>
          <a:lstStyle/>
          <a:p>
            <a:r>
              <a:rPr lang="en-US" altLang="en-US" dirty="0">
                <a:solidFill>
                  <a:srgbClr val="FFFF00"/>
                </a:solidFill>
              </a:rPr>
              <a:t>Partial Recovery of Brain Dopamine Transporters in Methamphetamine Abuser After Protracted Abstinence </a:t>
            </a:r>
            <a:endParaRPr lang="en-US" dirty="0"/>
          </a:p>
        </p:txBody>
      </p:sp>
      <p:pic>
        <p:nvPicPr>
          <p:cNvPr id="3" name="Picture 2" descr="Images showing brain healing over time in recovery.  In this eimage, more red means more activiy.  The image on the left shows normal grant activity in a control (non methamphetamine using) subject.  The middle image shows a methamphetamine user 1 month post detox and demonstrates significantly reduced activity.  The right image is the same person 24 months post detox.  This image is not significantly different from the control subject, indicating a return toward normal functioning." title="Brain Recovery"/>
          <p:cNvPicPr>
            <a:picLocks noChangeAspect="1"/>
          </p:cNvPicPr>
          <p:nvPr/>
        </p:nvPicPr>
        <p:blipFill>
          <a:blip r:embed="rId3"/>
          <a:stretch>
            <a:fillRect/>
          </a:stretch>
        </p:blipFill>
        <p:spPr>
          <a:xfrm>
            <a:off x="252609" y="2352718"/>
            <a:ext cx="8638781" cy="3895682"/>
          </a:xfrm>
          <a:prstGeom prst="rect">
            <a:avLst/>
          </a:prstGeom>
        </p:spPr>
      </p:pic>
      <p:sp>
        <p:nvSpPr>
          <p:cNvPr id="45071" name="Text Box 15"/>
          <p:cNvSpPr txBox="1">
            <a:spLocks noChangeArrowheads="1"/>
          </p:cNvSpPr>
          <p:nvPr/>
        </p:nvSpPr>
        <p:spPr bwMode="auto">
          <a:xfrm>
            <a:off x="12" y="6581777"/>
            <a:ext cx="6321923" cy="2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lnSpc>
                <a:spcPct val="75000"/>
              </a:lnSpc>
              <a:spcBef>
                <a:spcPct val="0"/>
              </a:spcBef>
              <a:spcAft>
                <a:spcPct val="0"/>
              </a:spcAft>
              <a:buClrTx/>
              <a:buSzTx/>
              <a:buFontTx/>
              <a:buNone/>
              <a:defRPr/>
            </a:pPr>
            <a:r>
              <a:rPr lang="en-US" altLang="en-US" sz="1600" b="1" dirty="0">
                <a:solidFill>
                  <a:schemeClr val="bg1"/>
                </a:solidFill>
                <a:latin typeface="Calibri" panose="020F0502020204030204" pitchFamily="34" charset="0"/>
                <a:cs typeface="Calibri" panose="020F0502020204030204" pitchFamily="34" charset="0"/>
              </a:rPr>
              <a:t>Source:  </a:t>
            </a:r>
            <a:r>
              <a:rPr lang="en-US" altLang="en-US" sz="1600" b="1" dirty="0" err="1">
                <a:solidFill>
                  <a:schemeClr val="bg1"/>
                </a:solidFill>
                <a:latin typeface="Calibri" panose="020F0502020204030204" pitchFamily="34" charset="0"/>
                <a:cs typeface="Calibri" panose="020F0502020204030204" pitchFamily="34" charset="0"/>
              </a:rPr>
              <a:t>Volkow</a:t>
            </a:r>
            <a:r>
              <a:rPr lang="en-US" altLang="en-US" sz="1600" b="1" dirty="0">
                <a:solidFill>
                  <a:schemeClr val="bg1"/>
                </a:solidFill>
                <a:latin typeface="Calibri" panose="020F0502020204030204" pitchFamily="34" charset="0"/>
                <a:cs typeface="Calibri" panose="020F0502020204030204" pitchFamily="34" charset="0"/>
              </a:rPr>
              <a:t>, ND et al., Journal of Neuroscience 21, 9414-9418, 2001.</a:t>
            </a:r>
          </a:p>
        </p:txBody>
      </p:sp>
      <p:sp>
        <p:nvSpPr>
          <p:cNvPr id="2" name="Slide Number Placeholder 1"/>
          <p:cNvSpPr>
            <a:spLocks noGrp="1"/>
          </p:cNvSpPr>
          <p:nvPr>
            <p:ph type="sldNum" sz="quarter" idx="4294967295"/>
          </p:nvPr>
        </p:nvSpPr>
        <p:spPr>
          <a:xfrm>
            <a:off x="7239000" y="6248400"/>
            <a:ext cx="1905000" cy="457200"/>
          </a:xfrm>
        </p:spPr>
        <p:txBody>
          <a:bodyPr/>
          <a:lstStyle/>
          <a:p>
            <a:pPr>
              <a:defRPr/>
            </a:pPr>
            <a:fld id="{AAC5F846-5233-4E3F-9444-BF376017122D}" type="slidenum">
              <a:rPr lang="en-US" smtClean="0">
                <a:solidFill>
                  <a:srgbClr val="FFFFFF"/>
                </a:solidFill>
              </a:rPr>
              <a:pPr>
                <a:defRPr/>
              </a:pPr>
              <a:t>53</a:t>
            </a:fld>
            <a:endParaRPr lang="en-US">
              <a:solidFill>
                <a:srgbClr val="FFFFFF"/>
              </a:solidFill>
            </a:endParaRPr>
          </a:p>
        </p:txBody>
      </p:sp>
    </p:spTree>
    <p:extLst>
      <p:ext uri="{BB962C8B-B14F-4D97-AF65-F5344CB8AC3E}">
        <p14:creationId xmlns:p14="http://schemas.microsoft.com/office/powerpoint/2010/main" val="153719751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FF00"/>
                </a:solidFill>
              </a:rPr>
              <a:t>Cocaine Impact on Glucose Metabolism </a:t>
            </a:r>
            <a:endParaRPr lang="en-US" dirty="0">
              <a:solidFill>
                <a:srgbClr val="FFFF00"/>
              </a:solidFill>
            </a:endParaRPr>
          </a:p>
        </p:txBody>
      </p:sp>
      <p:pic>
        <p:nvPicPr>
          <p:cNvPr id="3" name="Picture 2" descr="This compares a normal control to a cocain user.  The image is a scan of glucose metabolism with more actity indicated indicatedin reds and yellows and less activity in blues. &#10;&#10;The top row is a normal control &#10;&#10;The middle row shows a cocaine user 10 days after stopping cocain use.  The predominance of blue shows greatly reduced activity.&#10;&#10;The bottom row shows the same user 100 days after stopping. The image continues to show greatly reduced activity compared to the normal control." title="Glucose metabolism"/>
          <p:cNvPicPr>
            <a:picLocks noChangeAspect="1"/>
          </p:cNvPicPr>
          <p:nvPr/>
        </p:nvPicPr>
        <p:blipFill>
          <a:blip r:embed="rId3"/>
          <a:stretch>
            <a:fillRect/>
          </a:stretch>
        </p:blipFill>
        <p:spPr>
          <a:xfrm>
            <a:off x="838200" y="908631"/>
            <a:ext cx="7326694" cy="5488098"/>
          </a:xfrm>
          <a:prstGeom prst="rect">
            <a:avLst/>
          </a:prstGeom>
        </p:spPr>
      </p:pic>
      <p:sp>
        <p:nvSpPr>
          <p:cNvPr id="33799" name="Text Box 7"/>
          <p:cNvSpPr txBox="1">
            <a:spLocks noChangeArrowheads="1"/>
          </p:cNvSpPr>
          <p:nvPr/>
        </p:nvSpPr>
        <p:spPr bwMode="auto">
          <a:xfrm>
            <a:off x="6062667" y="6429386"/>
            <a:ext cx="308133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0">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chemeClr val="bg1"/>
                </a:solidFill>
                <a:effectLst/>
                <a:uLnTx/>
                <a:uFillTx/>
                <a:latin typeface="Calibri" panose="020F0502020204030204" pitchFamily="34" charset="0"/>
                <a:ea typeface="Osaka"/>
                <a:cs typeface="Calibri" panose="020F0502020204030204" pitchFamily="34" charset="0"/>
              </a:rPr>
              <a:t>Sources: </a:t>
            </a:r>
            <a:r>
              <a:rPr kumimoji="0" lang="en-US" altLang="en-US" sz="1100" b="0" i="0" u="none" strike="noStrike" kern="1200" cap="none" spc="0" normalizeH="0" baseline="0" noProof="0" dirty="0" err="1">
                <a:ln>
                  <a:noFill/>
                </a:ln>
                <a:solidFill>
                  <a:schemeClr val="bg1"/>
                </a:solidFill>
                <a:effectLst/>
                <a:uLnTx/>
                <a:uFillTx/>
                <a:latin typeface="Calibri" panose="020F0502020204030204" pitchFamily="34" charset="0"/>
                <a:ea typeface="Osaka"/>
                <a:cs typeface="Calibri" panose="020F0502020204030204" pitchFamily="34" charset="0"/>
              </a:rPr>
              <a:t>Volkow</a:t>
            </a:r>
            <a:r>
              <a:rPr kumimoji="0" lang="en-US" altLang="en-US" sz="1100" b="0" i="0" u="none" strike="noStrike" kern="1200" cap="none" spc="0" normalizeH="0" baseline="0" noProof="0" dirty="0">
                <a:ln>
                  <a:noFill/>
                </a:ln>
                <a:solidFill>
                  <a:schemeClr val="bg1"/>
                </a:solidFill>
                <a:effectLst/>
                <a:uLnTx/>
                <a:uFillTx/>
                <a:latin typeface="Calibri" panose="020F0502020204030204" pitchFamily="34" charset="0"/>
                <a:ea typeface="Osaka"/>
                <a:cs typeface="Calibri" panose="020F0502020204030204" pitchFamily="34" charset="0"/>
              </a:rPr>
              <a:t>, et al.,  </a:t>
            </a:r>
            <a:r>
              <a:rPr kumimoji="0" lang="en-US" altLang="en-US" sz="1100" b="0" i="1" u="none" strike="noStrike" kern="1200" cap="none" spc="0" normalizeH="0" baseline="0" noProof="0" dirty="0">
                <a:ln>
                  <a:noFill/>
                </a:ln>
                <a:solidFill>
                  <a:schemeClr val="bg1"/>
                </a:solidFill>
                <a:effectLst/>
                <a:uLnTx/>
                <a:uFillTx/>
                <a:latin typeface="Calibri" panose="020F0502020204030204" pitchFamily="34" charset="0"/>
                <a:ea typeface="Osaka"/>
                <a:cs typeface="Calibri" panose="020F0502020204030204" pitchFamily="34" charset="0"/>
              </a:rPr>
              <a:t>Synapse</a:t>
            </a:r>
            <a:r>
              <a:rPr kumimoji="0" lang="en-US" altLang="en-US" sz="1100" b="0" i="0" u="none" strike="noStrike" kern="1200" cap="none" spc="0" normalizeH="0" baseline="0" noProof="0" dirty="0">
                <a:ln>
                  <a:noFill/>
                </a:ln>
                <a:solidFill>
                  <a:schemeClr val="bg1"/>
                </a:solidFill>
                <a:effectLst/>
                <a:uLnTx/>
                <a:uFillTx/>
                <a:latin typeface="Calibri" panose="020F0502020204030204" pitchFamily="34" charset="0"/>
                <a:ea typeface="Osaka"/>
                <a:cs typeface="Calibri" panose="020F0502020204030204" pitchFamily="34" charset="0"/>
              </a:rPr>
              <a:t>, 11:184-190, 1992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chemeClr val="bg1"/>
                </a:solidFill>
                <a:effectLst/>
                <a:uLnTx/>
                <a:uFillTx/>
                <a:latin typeface="Calibri" panose="020F0502020204030204" pitchFamily="34" charset="0"/>
                <a:ea typeface="Osaka"/>
                <a:cs typeface="Calibri" panose="020F0502020204030204" pitchFamily="34" charset="0"/>
              </a:rPr>
              <a:t>           &amp; </a:t>
            </a:r>
            <a:r>
              <a:rPr kumimoji="0" lang="en-US" altLang="en-US" sz="1100" b="0" i="0" u="none" strike="noStrike" kern="1200" cap="none" spc="0" normalizeH="0" baseline="0" noProof="0" dirty="0" err="1">
                <a:ln>
                  <a:noFill/>
                </a:ln>
                <a:solidFill>
                  <a:schemeClr val="bg1"/>
                </a:solidFill>
                <a:effectLst/>
                <a:uLnTx/>
                <a:uFillTx/>
                <a:latin typeface="Calibri" panose="020F0502020204030204" pitchFamily="34" charset="0"/>
                <a:ea typeface="Osaka"/>
                <a:cs typeface="Calibri" panose="020F0502020204030204" pitchFamily="34" charset="0"/>
              </a:rPr>
              <a:t>Volkow</a:t>
            </a:r>
            <a:r>
              <a:rPr kumimoji="0" lang="en-US" altLang="en-US" sz="1100" b="0" i="0" u="none" strike="noStrike" kern="1200" cap="none" spc="0" normalizeH="0" baseline="0" noProof="0" dirty="0">
                <a:ln>
                  <a:noFill/>
                </a:ln>
                <a:solidFill>
                  <a:schemeClr val="bg1"/>
                </a:solidFill>
                <a:effectLst/>
                <a:uLnTx/>
                <a:uFillTx/>
                <a:latin typeface="Calibri" panose="020F0502020204030204" pitchFamily="34" charset="0"/>
                <a:ea typeface="Osaka"/>
                <a:cs typeface="Calibri" panose="020F0502020204030204" pitchFamily="34" charset="0"/>
              </a:rPr>
              <a:t>, et al.,  </a:t>
            </a:r>
            <a:r>
              <a:rPr kumimoji="0" lang="en-US" altLang="en-US" sz="1100" b="0" i="1" u="none" strike="noStrike" kern="1200" cap="none" spc="0" normalizeH="0" baseline="0" noProof="0" dirty="0">
                <a:ln>
                  <a:noFill/>
                </a:ln>
                <a:solidFill>
                  <a:schemeClr val="bg1"/>
                </a:solidFill>
                <a:effectLst/>
                <a:uLnTx/>
                <a:uFillTx/>
                <a:latin typeface="Calibri" panose="020F0502020204030204" pitchFamily="34" charset="0"/>
                <a:ea typeface="Osaka"/>
                <a:cs typeface="Calibri" panose="020F0502020204030204" pitchFamily="34" charset="0"/>
              </a:rPr>
              <a:t>Synapse</a:t>
            </a:r>
            <a:r>
              <a:rPr kumimoji="0" lang="en-US" altLang="en-US" sz="1100" b="0" i="0" u="none" strike="noStrike" kern="1200" cap="none" spc="0" normalizeH="0" baseline="0" noProof="0" dirty="0">
                <a:ln>
                  <a:noFill/>
                </a:ln>
                <a:solidFill>
                  <a:schemeClr val="bg1"/>
                </a:solidFill>
                <a:effectLst/>
                <a:uLnTx/>
                <a:uFillTx/>
                <a:latin typeface="Calibri" panose="020F0502020204030204" pitchFamily="34" charset="0"/>
                <a:ea typeface="Osaka"/>
                <a:cs typeface="Calibri" panose="020F0502020204030204" pitchFamily="34" charset="0"/>
              </a:rPr>
              <a:t>, 14:169-177, 1993</a:t>
            </a:r>
          </a:p>
        </p:txBody>
      </p:sp>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21416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54</a:t>
            </a:fld>
            <a:endParaRPr lang="en-US" dirty="0"/>
          </a:p>
        </p:txBody>
      </p:sp>
    </p:spTree>
    <p:extLst>
      <p:ext uri="{BB962C8B-B14F-4D97-AF65-F5344CB8AC3E}">
        <p14:creationId xmlns:p14="http://schemas.microsoft.com/office/powerpoint/2010/main" val="123162728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304800" y="457210"/>
            <a:ext cx="8534400" cy="2498725"/>
          </a:xfrm>
        </p:spPr>
        <p:txBody>
          <a:bodyPr anchor="ctr"/>
          <a:lstStyle/>
          <a:p>
            <a:pPr algn="ctr">
              <a:defRPr/>
            </a:pPr>
            <a:r>
              <a:rPr lang="en-US" dirty="0">
                <a:solidFill>
                  <a:srgbClr val="FFFF00"/>
                </a:solidFill>
              </a:rPr>
              <a:t>What does this mean for clients?</a:t>
            </a:r>
          </a:p>
        </p:txBody>
      </p:sp>
      <p:pic>
        <p:nvPicPr>
          <p:cNvPr id="368643" name="Picture 3" descr="Image shos a young woma leaning against a wall with her backpack" title="Cli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24" t="5027" b="11965"/>
          <a:stretch/>
        </p:blipFill>
        <p:spPr bwMode="auto">
          <a:xfrm>
            <a:off x="4114800" y="2667000"/>
            <a:ext cx="2362204" cy="3168463"/>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300" endPos="55500" dist="101600" dir="5400000" sy="-100000" algn="bl" rotWithShape="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294967295"/>
          </p:nvPr>
        </p:nvSpPr>
        <p:spPr>
          <a:xfrm>
            <a:off x="7016858" y="6248400"/>
            <a:ext cx="1905000" cy="457200"/>
          </a:xfrm>
        </p:spPr>
        <p:txBody>
          <a:bodyPr/>
          <a:lstStyle/>
          <a:p>
            <a:pPr>
              <a:defRPr/>
            </a:pPr>
            <a:fld id="{AAD58A87-2956-40D5-9241-04660764DF27}" type="slidenum">
              <a:rPr lang="en-US" smtClean="0">
                <a:solidFill>
                  <a:srgbClr val="FFFFFF"/>
                </a:solidFill>
              </a:rPr>
              <a:pPr>
                <a:defRPr/>
              </a:pPr>
              <a:t>55</a:t>
            </a:fld>
            <a:endParaRPr lang="en-US" dirty="0">
              <a:solidFill>
                <a:srgbClr val="FFFFFF"/>
              </a:solidFill>
            </a:endParaRPr>
          </a:p>
        </p:txBody>
      </p:sp>
    </p:spTree>
    <p:extLst>
      <p:ext uri="{BB962C8B-B14F-4D97-AF65-F5344CB8AC3E}">
        <p14:creationId xmlns:p14="http://schemas.microsoft.com/office/powerpoint/2010/main" val="20780509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nSpc>
                <a:spcPct val="60000"/>
              </a:lnSpc>
              <a:spcBef>
                <a:spcPct val="30000"/>
              </a:spcBef>
              <a:defRPr/>
            </a:pPr>
            <a:r>
              <a:rPr lang="en-US" dirty="0">
                <a:solidFill>
                  <a:srgbClr val="FFFFFF"/>
                </a:solidFill>
                <a:effectLst>
                  <a:outerShdw blurRad="38100" dist="38100" dir="2700000" algn="tl">
                    <a:srgbClr val="000000"/>
                  </a:outerShdw>
                </a:effectLst>
                <a:ea typeface="Osaka"/>
              </a:rPr>
              <a:t>Addiction is, Fundamentally, </a:t>
            </a:r>
            <a:br>
              <a:rPr lang="en-US" dirty="0">
                <a:solidFill>
                  <a:srgbClr val="FFFFFF"/>
                </a:solidFill>
                <a:effectLst>
                  <a:outerShdw blurRad="38100" dist="38100" dir="2700000" algn="tl">
                    <a:srgbClr val="000000"/>
                  </a:outerShdw>
                </a:effectLst>
                <a:ea typeface="Osaka"/>
              </a:rPr>
            </a:br>
            <a:r>
              <a:rPr lang="en-US" dirty="0">
                <a:solidFill>
                  <a:srgbClr val="FFFFFF"/>
                </a:solidFill>
                <a:effectLst>
                  <a:outerShdw blurRad="38100" dist="38100" dir="2700000" algn="tl">
                    <a:srgbClr val="000000"/>
                  </a:outerShdw>
                </a:effectLst>
                <a:ea typeface="Osaka"/>
              </a:rPr>
              <a:t>a </a:t>
            </a:r>
            <a:r>
              <a:rPr lang="en-US" i="1" dirty="0">
                <a:solidFill>
                  <a:srgbClr val="FFFF00"/>
                </a:solidFill>
                <a:effectLst>
                  <a:outerShdw blurRad="38100" dist="38100" dir="2700000" algn="tl">
                    <a:srgbClr val="000000"/>
                  </a:outerShdw>
                </a:effectLst>
                <a:ea typeface="Osaka"/>
              </a:rPr>
              <a:t>Brain </a:t>
            </a:r>
            <a:r>
              <a:rPr lang="en-US" i="1" dirty="0" smtClean="0">
                <a:solidFill>
                  <a:srgbClr val="FFFF00"/>
                </a:solidFill>
                <a:effectLst>
                  <a:outerShdw blurRad="38100" dist="38100" dir="2700000" algn="tl">
                    <a:srgbClr val="000000"/>
                  </a:outerShdw>
                </a:effectLst>
                <a:ea typeface="Osaka"/>
              </a:rPr>
              <a:t>Disease</a:t>
            </a:r>
            <a:endParaRPr lang="en-US" dirty="0"/>
          </a:p>
        </p:txBody>
      </p:sp>
      <p:sp>
        <p:nvSpPr>
          <p:cNvPr id="4" name="Subtitle 3"/>
          <p:cNvSpPr>
            <a:spLocks noGrp="1"/>
          </p:cNvSpPr>
          <p:nvPr>
            <p:ph type="subTitle" idx="1"/>
          </p:nvPr>
        </p:nvSpPr>
        <p:spPr>
          <a:xfrm>
            <a:off x="457199" y="3581400"/>
            <a:ext cx="8226425" cy="1854200"/>
          </a:xfrm>
        </p:spPr>
        <p:txBody>
          <a:bodyPr/>
          <a:lstStyle/>
          <a:p>
            <a:pPr algn="ctr">
              <a:lnSpc>
                <a:spcPct val="73000"/>
              </a:lnSpc>
              <a:spcBef>
                <a:spcPct val="30000"/>
              </a:spcBef>
              <a:defRPr/>
            </a:pPr>
            <a:r>
              <a:rPr lang="en-GB" altLang="en-US" sz="4000" b="1" dirty="0">
                <a:solidFill>
                  <a:srgbClr val="FFFFFF"/>
                </a:solidFill>
                <a:ea typeface="Osaka"/>
              </a:rPr>
              <a:t>...BUT</a:t>
            </a:r>
          </a:p>
          <a:p>
            <a:pPr lvl="0" algn="ctr">
              <a:lnSpc>
                <a:spcPct val="73000"/>
              </a:lnSpc>
              <a:spcBef>
                <a:spcPct val="30000"/>
              </a:spcBef>
              <a:defRPr/>
            </a:pPr>
            <a:endParaRPr lang="en-US" sz="4000" kern="1200" dirty="0" smtClean="0">
              <a:solidFill>
                <a:srgbClr val="FFFFFF"/>
              </a:solidFill>
              <a:effectLst>
                <a:outerShdw blurRad="38100" dist="38100" dir="2700000" algn="tl">
                  <a:srgbClr val="000000"/>
                </a:outerShdw>
              </a:effectLst>
              <a:ea typeface="Osaka"/>
            </a:endParaRPr>
          </a:p>
          <a:p>
            <a:pPr lvl="0" algn="ctr">
              <a:lnSpc>
                <a:spcPct val="73000"/>
              </a:lnSpc>
              <a:spcBef>
                <a:spcPct val="30000"/>
              </a:spcBef>
              <a:defRPr/>
            </a:pPr>
            <a:r>
              <a:rPr lang="en-US" sz="4000" kern="1200" dirty="0" smtClean="0">
                <a:solidFill>
                  <a:srgbClr val="FFFFFF"/>
                </a:solidFill>
                <a:effectLst>
                  <a:outerShdw blurRad="38100" dist="38100" dir="2700000" algn="tl">
                    <a:srgbClr val="000000"/>
                  </a:outerShdw>
                </a:effectLst>
                <a:ea typeface="Osaka"/>
              </a:rPr>
              <a:t>It’s </a:t>
            </a:r>
            <a:r>
              <a:rPr lang="en-US" sz="4000" kern="1200" dirty="0">
                <a:solidFill>
                  <a:srgbClr val="FFFFFF"/>
                </a:solidFill>
                <a:effectLst>
                  <a:outerShdw blurRad="38100" dist="38100" dir="2700000" algn="tl">
                    <a:srgbClr val="000000"/>
                  </a:outerShdw>
                </a:effectLst>
                <a:ea typeface="Osaka"/>
              </a:rPr>
              <a:t>Not </a:t>
            </a:r>
            <a:r>
              <a:rPr lang="en-US" sz="4000" i="1" kern="1200" dirty="0">
                <a:solidFill>
                  <a:srgbClr val="FFFF00"/>
                </a:solidFill>
                <a:effectLst>
                  <a:outerShdw blurRad="38100" dist="38100" dir="2700000" algn="tl">
                    <a:srgbClr val="000000"/>
                  </a:outerShdw>
                </a:effectLst>
                <a:ea typeface="Osaka"/>
              </a:rPr>
              <a:t>Just</a:t>
            </a:r>
            <a:r>
              <a:rPr lang="en-US" sz="4000" i="1" kern="1200" dirty="0">
                <a:solidFill>
                  <a:srgbClr val="FF0000"/>
                </a:solidFill>
                <a:effectLst>
                  <a:outerShdw blurRad="38100" dist="38100" dir="2700000" algn="tl">
                    <a:srgbClr val="000000"/>
                  </a:outerShdw>
                </a:effectLst>
                <a:ea typeface="Osaka"/>
              </a:rPr>
              <a:t> </a:t>
            </a:r>
            <a:r>
              <a:rPr lang="en-US" sz="4000" kern="1200" dirty="0">
                <a:solidFill>
                  <a:srgbClr val="FFFFFF"/>
                </a:solidFill>
                <a:effectLst>
                  <a:outerShdw blurRad="38100" dist="38100" dir="2700000" algn="tl">
                    <a:srgbClr val="000000"/>
                  </a:outerShdw>
                </a:effectLst>
                <a:ea typeface="Osaka"/>
              </a:rPr>
              <a:t>a Brain Disease</a:t>
            </a:r>
          </a:p>
          <a:p>
            <a:endParaRPr lang="en-US" dirty="0"/>
          </a:p>
        </p:txBody>
      </p:sp>
      <p:sp>
        <p:nvSpPr>
          <p:cNvPr id="2" name="Slide Number Placeholder 1"/>
          <p:cNvSpPr>
            <a:spLocks noGrp="1"/>
          </p:cNvSpPr>
          <p:nvPr>
            <p:ph type="sldNum" sz="quarter" idx="4294967295"/>
          </p:nvPr>
        </p:nvSpPr>
        <p:spPr>
          <a:xfrm>
            <a:off x="7010400" y="6248400"/>
            <a:ext cx="1905000" cy="457200"/>
          </a:xfrm>
        </p:spPr>
        <p:txBody>
          <a:bodyPr/>
          <a:lstStyle/>
          <a:p>
            <a:pPr>
              <a:defRPr/>
            </a:pPr>
            <a:fld id="{C6891AFE-1DCD-4D88-9D62-7F927FC9F72C}" type="slidenum">
              <a:rPr lang="en-US" smtClean="0">
                <a:solidFill>
                  <a:srgbClr val="FFFFFF"/>
                </a:solidFill>
              </a:rPr>
              <a:pPr>
                <a:defRPr/>
              </a:pPr>
              <a:t>56</a:t>
            </a:fld>
            <a:endParaRPr lang="en-US" dirty="0">
              <a:solidFill>
                <a:srgbClr val="FFFFFF"/>
              </a:solidFill>
            </a:endParaRPr>
          </a:p>
        </p:txBody>
      </p:sp>
    </p:spTree>
    <p:extLst>
      <p:ext uri="{BB962C8B-B14F-4D97-AF65-F5344CB8AC3E}">
        <p14:creationId xmlns:p14="http://schemas.microsoft.com/office/powerpoint/2010/main" val="2702155411"/>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12718"/>
            <a:ext cx="8686800" cy="1844682"/>
          </a:xfrm>
        </p:spPr>
        <p:txBody>
          <a:bodyPr/>
          <a:lstStyle/>
          <a:p>
            <a:pPr lvl="0"/>
            <a:r>
              <a:rPr lang="en-GB" altLang="en-US" kern="1200" dirty="0">
                <a:solidFill>
                  <a:srgbClr val="FFFF00"/>
                </a:solidFill>
                <a:ea typeface="+mn-ea"/>
              </a:rPr>
              <a:t>Environmental factors </a:t>
            </a:r>
            <a:br>
              <a:rPr lang="en-GB" altLang="en-US" kern="1200" dirty="0">
                <a:solidFill>
                  <a:srgbClr val="FFFF00"/>
                </a:solidFill>
                <a:ea typeface="+mn-ea"/>
              </a:rPr>
            </a:br>
            <a:r>
              <a:rPr lang="en-GB" altLang="en-US" sz="2800" kern="1200" dirty="0">
                <a:solidFill>
                  <a:srgbClr val="FFFF00"/>
                </a:solidFill>
                <a:ea typeface="+mn-ea"/>
              </a:rPr>
              <a:t>(e.g., conditions at home, at school, and in the </a:t>
            </a:r>
            <a:r>
              <a:rPr lang="en-GB" altLang="en-US" sz="2800" kern="1200" dirty="0" err="1">
                <a:solidFill>
                  <a:srgbClr val="FFFF00"/>
                </a:solidFill>
                <a:ea typeface="+mn-ea"/>
              </a:rPr>
              <a:t>neighborhood</a:t>
            </a:r>
            <a:r>
              <a:rPr lang="en-GB" altLang="en-US" sz="2800" kern="1200" dirty="0">
                <a:solidFill>
                  <a:srgbClr val="FFFF00"/>
                </a:solidFill>
                <a:ea typeface="+mn-ea"/>
              </a:rPr>
              <a:t>) also play a role</a:t>
            </a:r>
            <a:r>
              <a:rPr lang="en-US" altLang="en-US" sz="2800" kern="1200" dirty="0">
                <a:solidFill>
                  <a:srgbClr val="FFFF00"/>
                </a:solidFill>
                <a:ea typeface="+mn-ea"/>
              </a:rPr>
              <a:t/>
            </a:r>
            <a:br>
              <a:rPr lang="en-US" altLang="en-US" sz="2800" kern="1200" dirty="0">
                <a:solidFill>
                  <a:srgbClr val="FFFF00"/>
                </a:solidFill>
                <a:ea typeface="+mn-ea"/>
              </a:rPr>
            </a:br>
            <a:endParaRPr lang="en-US" dirty="0"/>
          </a:p>
        </p:txBody>
      </p:sp>
      <p:pic>
        <p:nvPicPr>
          <p:cNvPr id="47107" name="Picture 1028" descr="Image shos the large number of risk factors that lead an individual person to progress to substance use disorder.  Factors include biology, environment, the specific substance used, and the individuals own brain mechanisms.  All of these contribute to risk for developing a diagnosis of substance use disorider" title="Risk Factors for S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227" y="2057400"/>
            <a:ext cx="7013575"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7086600" y="6249804"/>
            <a:ext cx="1905000" cy="457200"/>
          </a:xfrm>
        </p:spPr>
        <p:txBody>
          <a:bodyPr/>
          <a:lstStyle/>
          <a:p>
            <a:pPr>
              <a:defRPr/>
            </a:pPr>
            <a:fld id="{F657E37D-F92D-46C3-BEF0-75ADB982444E}" type="slidenum">
              <a:rPr lang="en-US" smtClean="0">
                <a:solidFill>
                  <a:srgbClr val="FFFFFF"/>
                </a:solidFill>
              </a:rPr>
              <a:pPr>
                <a:defRPr/>
              </a:pPr>
              <a:t>57</a:t>
            </a:fld>
            <a:endParaRPr lang="en-US" dirty="0">
              <a:solidFill>
                <a:srgbClr val="FFFFFF"/>
              </a:solidFill>
            </a:endParaRPr>
          </a:p>
        </p:txBody>
      </p:sp>
    </p:spTree>
    <p:extLst>
      <p:ext uri="{BB962C8B-B14F-4D97-AF65-F5344CB8AC3E}">
        <p14:creationId xmlns:p14="http://schemas.microsoft.com/office/powerpoint/2010/main" val="15153344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title" idx="4294967295"/>
          </p:nvPr>
        </p:nvSpPr>
        <p:spPr>
          <a:xfrm>
            <a:off x="0" y="157975"/>
            <a:ext cx="9143999" cy="1312862"/>
          </a:xfrm>
        </p:spPr>
        <p:txBody>
          <a:bodyPr/>
          <a:lstStyle/>
          <a:p>
            <a:pPr algn="ctr" eaLnBrk="1" hangingPunct="1">
              <a:defRPr/>
            </a:pPr>
            <a:r>
              <a:rPr lang="en-GB" sz="4000" kern="1200" dirty="0">
                <a:solidFill>
                  <a:srgbClr val="FFFF00"/>
                </a:solidFill>
                <a:ea typeface="+mn-ea"/>
              </a:rPr>
              <a:t>Vulnerability to addiction differs from person to person</a:t>
            </a:r>
            <a:endParaRPr lang="en-US" sz="4000" kern="1200" dirty="0">
              <a:solidFill>
                <a:srgbClr val="FFFF00"/>
              </a:solidFill>
              <a:ea typeface="+mn-ea"/>
            </a:endParaRPr>
          </a:p>
        </p:txBody>
      </p:sp>
      <p:sp>
        <p:nvSpPr>
          <p:cNvPr id="586755" name="Rectangle 3"/>
          <p:cNvSpPr>
            <a:spLocks noGrp="1" noChangeArrowheads="1"/>
          </p:cNvSpPr>
          <p:nvPr>
            <p:ph sz="quarter" idx="4294967295"/>
          </p:nvPr>
        </p:nvSpPr>
        <p:spPr>
          <a:xfrm>
            <a:off x="304800" y="1600200"/>
            <a:ext cx="8534400" cy="1066800"/>
          </a:xfrm>
        </p:spPr>
        <p:txBody>
          <a:bodyPr/>
          <a:lstStyle/>
          <a:p>
            <a:pPr>
              <a:buClr>
                <a:schemeClr val="tx2"/>
              </a:buClr>
              <a:defRPr/>
            </a:pPr>
            <a:r>
              <a:rPr lang="en-GB" dirty="0"/>
              <a:t>Between 40 and 60 percent of a person’s vulnerability to alcohol and tobacco addiction</a:t>
            </a:r>
            <a:r>
              <a:rPr lang="en-US" dirty="0"/>
              <a:t> is due to </a:t>
            </a:r>
            <a:r>
              <a:rPr lang="en-US" b="1" dirty="0"/>
              <a:t>genetic influences</a:t>
            </a:r>
          </a:p>
        </p:txBody>
      </p:sp>
      <p:pic>
        <p:nvPicPr>
          <p:cNvPr id="48132" name="Picture 6" descr="MCj043959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36" y="3770497"/>
            <a:ext cx="31083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934200" y="6248400"/>
            <a:ext cx="1905000" cy="457200"/>
          </a:xfrm>
        </p:spPr>
        <p:txBody>
          <a:bodyPr/>
          <a:lstStyle/>
          <a:p>
            <a:pPr>
              <a:defRPr/>
            </a:pPr>
            <a:fld id="{81C3A0AC-6C6E-4B8A-8E02-B02A4B3A09F6}" type="slidenum">
              <a:rPr lang="en-US" smtClean="0">
                <a:solidFill>
                  <a:srgbClr val="FFFFFF"/>
                </a:solidFill>
              </a:rPr>
              <a:pPr>
                <a:defRPr/>
              </a:pPr>
              <a:t>58</a:t>
            </a:fld>
            <a:endParaRPr lang="en-US">
              <a:solidFill>
                <a:srgbClr val="FFFFFF"/>
              </a:solidFill>
            </a:endParaRPr>
          </a:p>
        </p:txBody>
      </p:sp>
    </p:spTree>
    <p:extLst>
      <p:ext uri="{BB962C8B-B14F-4D97-AF65-F5344CB8AC3E}">
        <p14:creationId xmlns:p14="http://schemas.microsoft.com/office/powerpoint/2010/main" val="24957539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2718"/>
            <a:ext cx="8686800" cy="1251656"/>
          </a:xfrm>
        </p:spPr>
        <p:txBody>
          <a:bodyPr/>
          <a:lstStyle/>
          <a:p>
            <a:r>
              <a:rPr lang="en-AU" altLang="en-US" dirty="0">
                <a:solidFill>
                  <a:srgbClr val="FFFF00"/>
                </a:solidFill>
              </a:rPr>
              <a:t>Drug addiction is a </a:t>
            </a:r>
            <a:br>
              <a:rPr lang="en-AU" altLang="en-US" dirty="0">
                <a:solidFill>
                  <a:srgbClr val="FFFF00"/>
                </a:solidFill>
              </a:rPr>
            </a:br>
            <a:r>
              <a:rPr lang="en-AU" altLang="en-US" u="sng" dirty="0">
                <a:solidFill>
                  <a:srgbClr val="FFFF00"/>
                </a:solidFill>
              </a:rPr>
              <a:t>chronic</a:t>
            </a:r>
            <a:r>
              <a:rPr lang="en-AU" altLang="en-US" dirty="0">
                <a:solidFill>
                  <a:srgbClr val="FFFF00"/>
                </a:solidFill>
              </a:rPr>
              <a:t> brain </a:t>
            </a:r>
            <a:r>
              <a:rPr lang="en-AU" altLang="en-US" dirty="0" smtClean="0">
                <a:solidFill>
                  <a:srgbClr val="FFFF00"/>
                </a:solidFill>
              </a:rPr>
              <a:t>disorder</a:t>
            </a:r>
            <a:endParaRPr lang="en-US" dirty="0"/>
          </a:p>
        </p:txBody>
      </p:sp>
      <p:sp>
        <p:nvSpPr>
          <p:cNvPr id="49154" name="Text Box 3"/>
          <p:cNvSpPr txBox="1">
            <a:spLocks noChangeArrowheads="1"/>
          </p:cNvSpPr>
          <p:nvPr/>
        </p:nvSpPr>
        <p:spPr bwMode="auto">
          <a:xfrm>
            <a:off x="228600" y="1828800"/>
            <a:ext cx="8534400"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fontAlgn="base">
              <a:lnSpc>
                <a:spcPct val="115000"/>
              </a:lnSpc>
              <a:spcBef>
                <a:spcPct val="50000"/>
              </a:spcBef>
              <a:spcAft>
                <a:spcPct val="0"/>
              </a:spcAft>
              <a:buClrTx/>
              <a:buSzTx/>
              <a:buFontTx/>
              <a:buNone/>
            </a:pPr>
            <a:r>
              <a:rPr lang="en-US" altLang="en-US" sz="2800" dirty="0">
                <a:solidFill>
                  <a:srgbClr val="FFFFFF"/>
                </a:solidFill>
                <a:latin typeface="Calibri" panose="020F0502020204030204" pitchFamily="34" charset="0"/>
                <a:ea typeface="Osaka"/>
                <a:cs typeface="Calibri" panose="020F0502020204030204" pitchFamily="34" charset="0"/>
              </a:rPr>
              <a:t>The brain shows distinct changes after drug use that can persist </a:t>
            </a:r>
            <a:r>
              <a:rPr lang="en-US" altLang="en-US" sz="2800" i="1" dirty="0">
                <a:solidFill>
                  <a:srgbClr val="FFFF00"/>
                </a:solidFill>
                <a:latin typeface="Calibri" panose="020F0502020204030204" pitchFamily="34" charset="0"/>
                <a:ea typeface="Osaka"/>
                <a:cs typeface="Calibri" panose="020F0502020204030204" pitchFamily="34" charset="0"/>
              </a:rPr>
              <a:t>long after the drug use has stopped</a:t>
            </a:r>
            <a:endParaRPr lang="en-US" altLang="en-US" sz="2800" dirty="0">
              <a:solidFill>
                <a:srgbClr val="FFFF00"/>
              </a:solidFill>
              <a:latin typeface="Calibri" panose="020F0502020204030204" pitchFamily="34" charset="0"/>
              <a:ea typeface="Osaka"/>
              <a:cs typeface="Calibri" panose="020F0502020204030204" pitchFamily="34" charset="0"/>
            </a:endParaRPr>
          </a:p>
        </p:txBody>
      </p:sp>
      <p:pic>
        <p:nvPicPr>
          <p:cNvPr id="49156" name="Picture 3" descr="profile image of the brain" title="Br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3276600"/>
            <a:ext cx="38100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59</a:t>
            </a:fld>
            <a:endParaRPr lang="en-US" dirty="0"/>
          </a:p>
        </p:txBody>
      </p:sp>
    </p:spTree>
    <p:extLst>
      <p:ext uri="{BB962C8B-B14F-4D97-AF65-F5344CB8AC3E}">
        <p14:creationId xmlns:p14="http://schemas.microsoft.com/office/powerpoint/2010/main" val="402545603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(1)</a:t>
            </a:r>
            <a:endParaRPr lang="en-US" dirty="0">
              <a:solidFill>
                <a:srgbClr val="FFFF00"/>
              </a:solidFill>
            </a:endParaRPr>
          </a:p>
        </p:txBody>
      </p:sp>
      <p:sp>
        <p:nvSpPr>
          <p:cNvPr id="3" name="Content Placeholder 2"/>
          <p:cNvSpPr>
            <a:spLocks noGrp="1"/>
          </p:cNvSpPr>
          <p:nvPr>
            <p:ph idx="1"/>
          </p:nvPr>
        </p:nvSpPr>
        <p:spPr/>
        <p:txBody>
          <a:bodyPr/>
          <a:lstStyle/>
          <a:p>
            <a:pPr>
              <a:spcBef>
                <a:spcPts val="0"/>
              </a:spcBef>
            </a:pPr>
            <a:r>
              <a:rPr lang="en-US" dirty="0"/>
              <a:t>Introductions</a:t>
            </a:r>
          </a:p>
          <a:p>
            <a:pPr>
              <a:spcBef>
                <a:spcPts val="0"/>
              </a:spcBef>
            </a:pPr>
            <a:r>
              <a:rPr lang="en-US" b="1" dirty="0">
                <a:solidFill>
                  <a:srgbClr val="FFFF00"/>
                </a:solidFill>
              </a:rPr>
              <a:t>Review of week’s agenda</a:t>
            </a:r>
          </a:p>
          <a:p>
            <a:pPr>
              <a:spcBef>
                <a:spcPts val="0"/>
              </a:spcBef>
            </a:pPr>
            <a:r>
              <a:rPr lang="en-US" dirty="0" smtClean="0"/>
              <a:t>IC&amp;RC Performance Domains and the 12 Core Functions</a:t>
            </a:r>
            <a:endParaRPr lang="en-US" dirty="0"/>
          </a:p>
          <a:p>
            <a:pPr>
              <a:spcBef>
                <a:spcPts val="0"/>
              </a:spcBef>
            </a:pPr>
            <a:r>
              <a:rPr lang="en-US" dirty="0"/>
              <a:t>TAP 21 Transdisciplinary Foundations and Practice Domains</a:t>
            </a:r>
          </a:p>
          <a:p>
            <a:pPr>
              <a:spcBef>
                <a:spcPts val="0"/>
              </a:spcBef>
            </a:pPr>
            <a:r>
              <a:rPr lang="en-US" dirty="0"/>
              <a:t>Addiction as a brain disease</a:t>
            </a:r>
          </a:p>
          <a:p>
            <a:pPr>
              <a:spcBef>
                <a:spcPts val="0"/>
              </a:spcBef>
            </a:pPr>
            <a:r>
              <a:rPr lang="en-US" dirty="0"/>
              <a:t>Science of addiction</a:t>
            </a:r>
          </a:p>
          <a:p>
            <a:r>
              <a:rPr lang="en-US" dirty="0"/>
              <a:t>Psychoactive Drugs: Alcohol, Opioids, Cannabis , Stimulants, Hallucinogens, and Inhalants </a:t>
            </a:r>
          </a:p>
        </p:txBody>
      </p:sp>
      <p:sp>
        <p:nvSpPr>
          <p:cNvPr id="5" name="Slide Number Placeholder 3">
            <a:extLst>
              <a:ext uri="{FF2B5EF4-FFF2-40B4-BE49-F238E27FC236}">
                <a16:creationId xmlns:a16="http://schemas.microsoft.com/office/drawing/2014/main" id="{A898A7EE-3D2F-9C4B-ABEE-9FE33B616F5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6</a:t>
            </a:fld>
            <a:endParaRPr lang="en-US" dirty="0"/>
          </a:p>
        </p:txBody>
      </p:sp>
    </p:spTree>
    <p:extLst>
      <p:ext uri="{BB962C8B-B14F-4D97-AF65-F5344CB8AC3E}">
        <p14:creationId xmlns:p14="http://schemas.microsoft.com/office/powerpoint/2010/main" val="28791021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6406"/>
            <a:ext cx="9115245" cy="1307594"/>
          </a:xfrm>
        </p:spPr>
        <p:txBody>
          <a:bodyPr>
            <a:noAutofit/>
          </a:bodyPr>
          <a:lstStyle/>
          <a:p>
            <a:pPr algn="ctr"/>
            <a:r>
              <a:rPr lang="en-US" dirty="0">
                <a:solidFill>
                  <a:srgbClr val="FFFF00"/>
                </a:solidFill>
              </a:rPr>
              <a:t>Cognitive Effects of </a:t>
            </a:r>
            <a:r>
              <a:rPr lang="en-US" dirty="0" smtClean="0">
                <a:solidFill>
                  <a:srgbClr val="FFFF00"/>
                </a:solidFill>
              </a:rPr>
              <a:t/>
            </a:r>
            <a:br>
              <a:rPr lang="en-US" dirty="0" smtClean="0">
                <a:solidFill>
                  <a:srgbClr val="FFFF00"/>
                </a:solidFill>
              </a:rPr>
            </a:br>
            <a:r>
              <a:rPr lang="en-US" dirty="0" smtClean="0">
                <a:solidFill>
                  <a:srgbClr val="FFFF00"/>
                </a:solidFill>
              </a:rPr>
              <a:t>Chronic </a:t>
            </a:r>
            <a:r>
              <a:rPr lang="en-US" dirty="0">
                <a:solidFill>
                  <a:srgbClr val="FFFF00"/>
                </a:solidFill>
              </a:rPr>
              <a:t>Substance Use</a:t>
            </a:r>
          </a:p>
        </p:txBody>
      </p:sp>
      <p:sp>
        <p:nvSpPr>
          <p:cNvPr id="4" name="Content Placeholder 3"/>
          <p:cNvSpPr>
            <a:spLocks noGrp="1"/>
          </p:cNvSpPr>
          <p:nvPr>
            <p:ph sz="half" idx="1"/>
          </p:nvPr>
        </p:nvSpPr>
        <p:spPr>
          <a:xfrm>
            <a:off x="304800" y="1676400"/>
            <a:ext cx="8610600" cy="3200400"/>
          </a:xfrm>
        </p:spPr>
        <p:txBody>
          <a:bodyPr>
            <a:noAutofit/>
          </a:bodyPr>
          <a:lstStyle/>
          <a:p>
            <a:pPr>
              <a:spcAft>
                <a:spcPts val="0"/>
              </a:spcAft>
            </a:pPr>
            <a:r>
              <a:rPr lang="en-US" dirty="0"/>
              <a:t>General effects of most substances:</a:t>
            </a:r>
          </a:p>
          <a:p>
            <a:pPr lvl="1">
              <a:spcAft>
                <a:spcPts val="0"/>
              </a:spcAft>
            </a:pPr>
            <a:r>
              <a:rPr lang="en-US" dirty="0"/>
              <a:t>Episodic memory</a:t>
            </a:r>
          </a:p>
          <a:p>
            <a:pPr lvl="1">
              <a:spcAft>
                <a:spcPts val="0"/>
              </a:spcAft>
            </a:pPr>
            <a:r>
              <a:rPr lang="en-US" dirty="0"/>
              <a:t>Emotional processing</a:t>
            </a:r>
          </a:p>
          <a:p>
            <a:pPr lvl="1">
              <a:spcAft>
                <a:spcPts val="0"/>
              </a:spcAft>
            </a:pPr>
            <a:r>
              <a:rPr lang="en-US" dirty="0"/>
              <a:t>Executive functions </a:t>
            </a:r>
            <a:endParaRPr lang="en-US" dirty="0" smtClean="0"/>
          </a:p>
        </p:txBody>
      </p:sp>
      <p:sp>
        <p:nvSpPr>
          <p:cNvPr id="2" name="Slide Number Placeholder 1"/>
          <p:cNvSpPr>
            <a:spLocks noGrp="1"/>
          </p:cNvSpPr>
          <p:nvPr>
            <p:ph type="sldNum" sz="quarter" idx="4294967295"/>
          </p:nvPr>
        </p:nvSpPr>
        <p:spPr>
          <a:xfrm>
            <a:off x="7924800" y="6451866"/>
            <a:ext cx="990600" cy="144462"/>
          </a:xfrm>
        </p:spPr>
        <p:txBody>
          <a:bodyPr/>
          <a:lstStyle/>
          <a:p>
            <a:pPr>
              <a:defRPr/>
            </a:pPr>
            <a:fld id="{33ED2AA8-C3A5-4D8A-85B0-68BAC3F786BC}" type="slidenum">
              <a:rPr lang="en-GB">
                <a:solidFill>
                  <a:srgbClr val="FFFFFF"/>
                </a:solidFill>
                <a:latin typeface="Arial"/>
              </a:rPr>
              <a:pPr>
                <a:defRPr/>
              </a:pPr>
              <a:t>60</a:t>
            </a:fld>
            <a:endParaRPr lang="en-GB" dirty="0">
              <a:solidFill>
                <a:srgbClr val="FFFFFF"/>
              </a:solidFill>
              <a:latin typeface="Arial"/>
            </a:endParaRPr>
          </a:p>
        </p:txBody>
      </p:sp>
    </p:spTree>
    <p:extLst>
      <p:ext uri="{BB962C8B-B14F-4D97-AF65-F5344CB8AC3E}">
        <p14:creationId xmlns:p14="http://schemas.microsoft.com/office/powerpoint/2010/main" val="7754302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5567"/>
            <a:ext cx="9144000" cy="1447800"/>
          </a:xfrm>
        </p:spPr>
        <p:txBody>
          <a:bodyPr>
            <a:noAutofit/>
          </a:bodyPr>
          <a:lstStyle/>
          <a:p>
            <a:pPr algn="ctr"/>
            <a:r>
              <a:rPr lang="en-US" dirty="0">
                <a:solidFill>
                  <a:srgbClr val="FFFF00"/>
                </a:solidFill>
              </a:rPr>
              <a:t>Cognitive Effects of </a:t>
            </a:r>
            <a:r>
              <a:rPr lang="en-US" dirty="0" smtClean="0">
                <a:solidFill>
                  <a:srgbClr val="FFFF00"/>
                </a:solidFill>
              </a:rPr>
              <a:t/>
            </a:r>
            <a:br>
              <a:rPr lang="en-US" dirty="0" smtClean="0">
                <a:solidFill>
                  <a:srgbClr val="FFFF00"/>
                </a:solidFill>
              </a:rPr>
            </a:br>
            <a:r>
              <a:rPr lang="en-US" dirty="0" smtClean="0">
                <a:solidFill>
                  <a:srgbClr val="FFFF00"/>
                </a:solidFill>
              </a:rPr>
              <a:t>Chronic </a:t>
            </a:r>
            <a:r>
              <a:rPr lang="en-US" dirty="0">
                <a:solidFill>
                  <a:srgbClr val="FFFF00"/>
                </a:solidFill>
              </a:rPr>
              <a:t>Substance </a:t>
            </a:r>
            <a:r>
              <a:rPr lang="en-US" dirty="0" smtClean="0">
                <a:solidFill>
                  <a:srgbClr val="FFFF00"/>
                </a:solidFill>
              </a:rPr>
              <a:t>Use (continued)</a:t>
            </a:r>
            <a:endParaRPr lang="en-US" dirty="0">
              <a:solidFill>
                <a:srgbClr val="FFFF00"/>
              </a:solidFill>
            </a:endParaRPr>
          </a:p>
        </p:txBody>
      </p:sp>
      <p:sp>
        <p:nvSpPr>
          <p:cNvPr id="4" name="Content Placeholder 3"/>
          <p:cNvSpPr>
            <a:spLocks noGrp="1"/>
          </p:cNvSpPr>
          <p:nvPr>
            <p:ph sz="half" idx="1"/>
          </p:nvPr>
        </p:nvSpPr>
        <p:spPr>
          <a:xfrm>
            <a:off x="266700" y="1513367"/>
            <a:ext cx="8610600" cy="4191000"/>
          </a:xfrm>
        </p:spPr>
        <p:txBody>
          <a:bodyPr>
            <a:noAutofit/>
          </a:bodyPr>
          <a:lstStyle/>
          <a:p>
            <a:pPr>
              <a:spcAft>
                <a:spcPts val="0"/>
              </a:spcAft>
            </a:pPr>
            <a:r>
              <a:rPr lang="en-US" dirty="0" smtClean="0"/>
              <a:t>Specific </a:t>
            </a:r>
            <a:r>
              <a:rPr lang="en-US" dirty="0"/>
              <a:t>effects:</a:t>
            </a:r>
          </a:p>
          <a:p>
            <a:pPr lvl="1">
              <a:spcAft>
                <a:spcPts val="0"/>
              </a:spcAft>
            </a:pPr>
            <a:r>
              <a:rPr lang="en-US" u="sng" dirty="0"/>
              <a:t>Alcohol and Psychostimulants</a:t>
            </a:r>
            <a:r>
              <a:rPr lang="en-US" dirty="0"/>
              <a:t>: impulsive action and cognitive flexibility</a:t>
            </a:r>
          </a:p>
          <a:p>
            <a:pPr lvl="1">
              <a:spcAft>
                <a:spcPts val="0"/>
              </a:spcAft>
            </a:pPr>
            <a:r>
              <a:rPr lang="en-US" u="sng" dirty="0"/>
              <a:t>Alcohol and MDMA</a:t>
            </a:r>
            <a:r>
              <a:rPr lang="en-US" dirty="0"/>
              <a:t>: spatial processing, perceptual speed, and selective attention</a:t>
            </a:r>
          </a:p>
          <a:p>
            <a:pPr lvl="1">
              <a:spcAft>
                <a:spcPts val="0"/>
              </a:spcAft>
            </a:pPr>
            <a:r>
              <a:rPr lang="en-US" u="sng" dirty="0"/>
              <a:t>Cannabis and Methamphetamine</a:t>
            </a:r>
            <a:r>
              <a:rPr lang="en-US" dirty="0"/>
              <a:t>: prospective memory</a:t>
            </a:r>
          </a:p>
          <a:p>
            <a:pPr lvl="1">
              <a:spcAft>
                <a:spcPts val="0"/>
              </a:spcAft>
            </a:pPr>
            <a:r>
              <a:rPr lang="en-US" u="sng" dirty="0"/>
              <a:t>Cannabis and MDMA</a:t>
            </a:r>
            <a:r>
              <a:rPr lang="en-US" dirty="0"/>
              <a:t>: processing </a:t>
            </a:r>
            <a:r>
              <a:rPr lang="en-US" dirty="0" smtClean="0"/>
              <a:t>speed </a:t>
            </a:r>
            <a:r>
              <a:rPr lang="en-US" dirty="0"/>
              <a:t>and decision making)</a:t>
            </a:r>
          </a:p>
        </p:txBody>
      </p:sp>
      <p:sp>
        <p:nvSpPr>
          <p:cNvPr id="2" name="Slide Number Placeholder 1"/>
          <p:cNvSpPr>
            <a:spLocks noGrp="1"/>
          </p:cNvSpPr>
          <p:nvPr>
            <p:ph type="sldNum" sz="quarter" idx="4294967295"/>
          </p:nvPr>
        </p:nvSpPr>
        <p:spPr>
          <a:xfrm>
            <a:off x="7924800" y="6451866"/>
            <a:ext cx="990600" cy="144462"/>
          </a:xfrm>
        </p:spPr>
        <p:txBody>
          <a:bodyPr/>
          <a:lstStyle/>
          <a:p>
            <a:pPr>
              <a:defRPr/>
            </a:pPr>
            <a:fld id="{33ED2AA8-C3A5-4D8A-85B0-68BAC3F786BC}" type="slidenum">
              <a:rPr lang="en-GB">
                <a:solidFill>
                  <a:srgbClr val="FFFFFF"/>
                </a:solidFill>
                <a:latin typeface="Arial"/>
              </a:rPr>
              <a:pPr>
                <a:defRPr/>
              </a:pPr>
              <a:t>61</a:t>
            </a:fld>
            <a:endParaRPr lang="en-GB" dirty="0">
              <a:solidFill>
                <a:srgbClr val="FFFFFF"/>
              </a:solidFill>
              <a:latin typeface="Arial"/>
            </a:endParaRPr>
          </a:p>
        </p:txBody>
      </p:sp>
    </p:spTree>
    <p:extLst>
      <p:ext uri="{BB962C8B-B14F-4D97-AF65-F5344CB8AC3E}">
        <p14:creationId xmlns:p14="http://schemas.microsoft.com/office/powerpoint/2010/main" val="35189175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04900"/>
          </a:xfrm>
        </p:spPr>
        <p:txBody>
          <a:bodyPr>
            <a:noAutofit/>
          </a:bodyPr>
          <a:lstStyle/>
          <a:p>
            <a:pPr lvl="0" algn="ctr" eaLnBrk="0" fontAlgn="base" hangingPunct="0">
              <a:spcAft>
                <a:spcPct val="0"/>
              </a:spcAft>
              <a:defRPr/>
            </a:pPr>
            <a:r>
              <a:rPr lang="en-US" kern="0" dirty="0">
                <a:solidFill>
                  <a:srgbClr val="FFFF00"/>
                </a:solidFill>
                <a:effectLst/>
              </a:rPr>
              <a:t>Strategies for Cognitive Impairment</a:t>
            </a:r>
          </a:p>
        </p:txBody>
      </p:sp>
      <p:sp>
        <p:nvSpPr>
          <p:cNvPr id="2" name="Content Placeholder 1"/>
          <p:cNvSpPr>
            <a:spLocks noGrp="1"/>
          </p:cNvSpPr>
          <p:nvPr>
            <p:ph idx="1"/>
          </p:nvPr>
        </p:nvSpPr>
        <p:spPr>
          <a:xfrm>
            <a:off x="381000" y="1104900"/>
            <a:ext cx="8305800" cy="4737100"/>
          </a:xfrm>
        </p:spPr>
        <p:txBody>
          <a:bodyPr>
            <a:normAutofit/>
          </a:bodyPr>
          <a:lstStyle/>
          <a:p>
            <a:r>
              <a:rPr lang="en-US" i="1" dirty="0"/>
              <a:t>Reducing</a:t>
            </a:r>
            <a:r>
              <a:rPr lang="en-US" dirty="0"/>
              <a:t> substance use may be more acceptable than total abstinence</a:t>
            </a:r>
          </a:p>
          <a:p>
            <a:pPr lvl="1"/>
            <a:r>
              <a:rPr lang="en-US" dirty="0"/>
              <a:t>Any reduction in use is progress</a:t>
            </a:r>
          </a:p>
          <a:p>
            <a:pPr lvl="1"/>
            <a:r>
              <a:rPr lang="en-US" dirty="0"/>
              <a:t>Affirm early successes to enhance </a:t>
            </a:r>
            <a:r>
              <a:rPr lang="en-US" dirty="0" smtClean="0"/>
              <a:t>self-efficacy</a:t>
            </a:r>
            <a:endParaRPr lang="en-US" dirty="0"/>
          </a:p>
          <a:p>
            <a:r>
              <a:rPr lang="en-US" dirty="0"/>
              <a:t>When beginning </a:t>
            </a:r>
            <a:r>
              <a:rPr lang="en-US" dirty="0" smtClean="0"/>
              <a:t>treatment and during </a:t>
            </a:r>
            <a:r>
              <a:rPr lang="en-US" dirty="0"/>
              <a:t>early recovery, clients often feel worse before they feel better</a:t>
            </a:r>
          </a:p>
          <a:p>
            <a:pPr lvl="1"/>
            <a:r>
              <a:rPr lang="en-US" dirty="0"/>
              <a:t>Educate client to anticipate changes in mood, symptoms, lifestyle, and peer relations</a:t>
            </a:r>
          </a:p>
        </p:txBody>
      </p:sp>
      <p:sp>
        <p:nvSpPr>
          <p:cNvPr id="4" name="TextBox 3"/>
          <p:cNvSpPr txBox="1"/>
          <p:nvPr/>
        </p:nvSpPr>
        <p:spPr>
          <a:xfrm>
            <a:off x="304800" y="6324600"/>
            <a:ext cx="7620000" cy="461665"/>
          </a:xfrm>
          <a:prstGeom prst="rect">
            <a:avLst/>
          </a:prstGeom>
          <a:noFill/>
        </p:spPr>
        <p:txBody>
          <a:bodyPr wrap="square" rtlCol="0">
            <a:spAutoFit/>
          </a:bodyPr>
          <a:lstStyle/>
          <a:p>
            <a:pPr defTabSz="761970"/>
            <a:r>
              <a:rPr lang="en-US" sz="1200" kern="0" dirty="0" smtClean="0">
                <a:solidFill>
                  <a:schemeClr val="bg1"/>
                </a:solidFill>
                <a:latin typeface="Calibri" panose="020F0502020204030204" pitchFamily="34" charset="0"/>
                <a:cs typeface="Calibri" panose="020F0502020204030204" pitchFamily="34" charset="0"/>
              </a:rPr>
              <a:t>REFERENCE</a:t>
            </a:r>
          </a:p>
          <a:p>
            <a:pPr defTabSz="761970"/>
            <a:r>
              <a:rPr lang="en-US" sz="1200" kern="0" dirty="0" smtClean="0">
                <a:solidFill>
                  <a:schemeClr val="bg1"/>
                </a:solidFill>
                <a:latin typeface="Calibri" panose="020F0502020204030204" pitchFamily="34" charset="0"/>
                <a:cs typeface="Calibri" panose="020F0502020204030204" pitchFamily="34" charset="0"/>
              </a:rPr>
              <a:t>Carey, KB., 1996. </a:t>
            </a:r>
            <a:endParaRPr lang="en-US" sz="1200" kern="0" dirty="0">
              <a:solidFill>
                <a:schemeClr val="bg1"/>
              </a:solidFill>
              <a:latin typeface="Calibri" panose="020F0502020204030204" pitchFamily="34" charset="0"/>
              <a:cs typeface="Calibri" panose="020F0502020204030204" pitchFamily="34" charset="0"/>
            </a:endParaRPr>
          </a:p>
        </p:txBody>
      </p:sp>
      <p:sp>
        <p:nvSpPr>
          <p:cNvPr id="5"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62</a:t>
            </a:fld>
            <a:endParaRPr lang="en-US" dirty="0"/>
          </a:p>
        </p:txBody>
      </p:sp>
    </p:spTree>
    <p:extLst>
      <p:ext uri="{BB962C8B-B14F-4D97-AF65-F5344CB8AC3E}">
        <p14:creationId xmlns:p14="http://schemas.microsoft.com/office/powerpoint/2010/main" val="27651147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0" y="0"/>
            <a:ext cx="9144000" cy="952500"/>
          </a:xfrm>
        </p:spPr>
        <p:txBody>
          <a:bodyPr>
            <a:noAutofit/>
          </a:bodyPr>
          <a:lstStyle/>
          <a:p>
            <a:pPr lvl="0" algn="ctr" eaLnBrk="0" fontAlgn="base" hangingPunct="0">
              <a:spcAft>
                <a:spcPct val="0"/>
              </a:spcAft>
              <a:defRPr/>
            </a:pPr>
            <a:r>
              <a:rPr lang="en-US" kern="0" dirty="0">
                <a:solidFill>
                  <a:srgbClr val="FFFF00"/>
                </a:solidFill>
                <a:effectLst/>
              </a:rPr>
              <a:t>Strategies for Cognitive </a:t>
            </a:r>
            <a:r>
              <a:rPr lang="en-US" kern="0" dirty="0" smtClean="0">
                <a:solidFill>
                  <a:srgbClr val="FFFF00"/>
                </a:solidFill>
                <a:effectLst/>
              </a:rPr>
              <a:t>Impairment 2</a:t>
            </a:r>
            <a:endParaRPr lang="en-US" kern="0" dirty="0">
              <a:solidFill>
                <a:srgbClr val="FFFF00"/>
              </a:solidFill>
              <a:effectLst/>
            </a:endParaRPr>
          </a:p>
        </p:txBody>
      </p:sp>
      <p:sp>
        <p:nvSpPr>
          <p:cNvPr id="3" name="Content Placeholder 2"/>
          <p:cNvSpPr>
            <a:spLocks noGrp="1"/>
          </p:cNvSpPr>
          <p:nvPr>
            <p:ph idx="1"/>
          </p:nvPr>
        </p:nvSpPr>
        <p:spPr>
          <a:xfrm>
            <a:off x="304800" y="952500"/>
            <a:ext cx="8534400" cy="4699000"/>
          </a:xfrm>
        </p:spPr>
        <p:txBody>
          <a:bodyPr>
            <a:noAutofit/>
          </a:bodyPr>
          <a:lstStyle/>
          <a:p>
            <a:pPr>
              <a:buNone/>
            </a:pPr>
            <a:r>
              <a:rPr lang="en-US" b="1" dirty="0"/>
              <a:t>MODIFY TREATMENT PROTOCOLS </a:t>
            </a:r>
            <a:endParaRPr lang="en-US" dirty="0"/>
          </a:p>
          <a:p>
            <a:r>
              <a:rPr lang="en-US" b="1" dirty="0"/>
              <a:t>Decrease </a:t>
            </a:r>
            <a:r>
              <a:rPr lang="en-US" dirty="0"/>
              <a:t>length of sessions (attention, memory) </a:t>
            </a:r>
          </a:p>
          <a:p>
            <a:r>
              <a:rPr lang="en-US" dirty="0"/>
              <a:t>Take </a:t>
            </a:r>
            <a:r>
              <a:rPr lang="en-US" b="1" dirty="0"/>
              <a:t>structured breaks </a:t>
            </a:r>
            <a:r>
              <a:rPr lang="en-US" dirty="0"/>
              <a:t>(attention, focus, memory) </a:t>
            </a:r>
            <a:r>
              <a:rPr lang="da-DK" dirty="0" smtClean="0"/>
              <a:t> </a:t>
            </a:r>
            <a:endParaRPr lang="da-DK" dirty="0"/>
          </a:p>
          <a:p>
            <a:r>
              <a:rPr lang="en-US" b="1" dirty="0"/>
              <a:t>Increase </a:t>
            </a:r>
            <a:r>
              <a:rPr lang="en-US" dirty="0"/>
              <a:t>session frequency (practice) </a:t>
            </a:r>
          </a:p>
          <a:p>
            <a:r>
              <a:rPr lang="en-US" b="1" dirty="0"/>
              <a:t>Repeat </a:t>
            </a:r>
            <a:r>
              <a:rPr lang="en-US" dirty="0"/>
              <a:t>presentations of therapeutic information (detox, 2 weeks, 4 weeks, 1 month, 3 months, etc.) </a:t>
            </a:r>
          </a:p>
          <a:p>
            <a:r>
              <a:rPr lang="en-US" b="1" dirty="0"/>
              <a:t>Multi-modal presentations</a:t>
            </a:r>
            <a:r>
              <a:rPr lang="en-US" dirty="0"/>
              <a:t>—audio, visual, experiential, verbal, hot/cold situations, etc. </a:t>
            </a:r>
            <a:br>
              <a:rPr lang="en-US" dirty="0"/>
            </a:br>
            <a:r>
              <a:rPr lang="en-US" b="1" dirty="0" smtClean="0">
                <a:effectLst>
                  <a:outerShdw blurRad="38100" dist="38100" dir="2700000" algn="tl">
                    <a:srgbClr val="000000">
                      <a:alpha val="43137"/>
                    </a:srgbClr>
                  </a:outerShdw>
                </a:effectLst>
              </a:rPr>
              <a:t>How </a:t>
            </a:r>
            <a:r>
              <a:rPr lang="en-US" b="1" dirty="0">
                <a:effectLst>
                  <a:outerShdw blurRad="38100" dist="38100" dir="2700000" algn="tl">
                    <a:srgbClr val="000000">
                      <a:alpha val="43137"/>
                    </a:srgbClr>
                  </a:outerShdw>
                </a:effectLst>
              </a:rPr>
              <a:t>could you do this at your clinic?</a:t>
            </a:r>
          </a:p>
        </p:txBody>
      </p:sp>
      <p:sp>
        <p:nvSpPr>
          <p:cNvPr id="5" name="TextBox 4"/>
          <p:cNvSpPr txBox="1"/>
          <p:nvPr/>
        </p:nvSpPr>
        <p:spPr>
          <a:xfrm>
            <a:off x="304800" y="6033183"/>
            <a:ext cx="7950200" cy="646331"/>
          </a:xfrm>
          <a:prstGeom prst="rect">
            <a:avLst/>
          </a:prstGeom>
          <a:noFill/>
        </p:spPr>
        <p:txBody>
          <a:bodyPr wrap="square" rtlCol="0">
            <a:spAutoFit/>
          </a:bodyPr>
          <a:lstStyle/>
          <a:p>
            <a:pPr defTabSz="761970"/>
            <a:r>
              <a:rPr lang="da-DK" sz="1200" b="1" kern="0" dirty="0" smtClean="0">
                <a:solidFill>
                  <a:prstClr val="white"/>
                </a:solidFill>
                <a:latin typeface="Calibri" panose="020F0502020204030204" pitchFamily="34" charset="0"/>
                <a:cs typeface="Calibri" panose="020F0502020204030204" pitchFamily="34" charset="0"/>
              </a:rPr>
              <a:t>References</a:t>
            </a:r>
          </a:p>
          <a:p>
            <a:pPr defTabSz="761970"/>
            <a:r>
              <a:rPr lang="da-DK" sz="1200" kern="0" dirty="0" smtClean="0">
                <a:solidFill>
                  <a:prstClr val="white"/>
                </a:solidFill>
                <a:latin typeface="Calibri" panose="020F0502020204030204" pitchFamily="34" charset="0"/>
                <a:cs typeface="Calibri" panose="020F0502020204030204" pitchFamily="34" charset="0"/>
              </a:rPr>
              <a:t>Bates</a:t>
            </a:r>
            <a:r>
              <a:rPr lang="da-DK" sz="1200" kern="0" dirty="0">
                <a:solidFill>
                  <a:prstClr val="white"/>
                </a:solidFill>
                <a:latin typeface="Calibri" panose="020F0502020204030204" pitchFamily="34" charset="0"/>
                <a:cs typeface="Calibri" panose="020F0502020204030204" pitchFamily="34" charset="0"/>
              </a:rPr>
              <a:t>, et al., 2013; Huckans, et al., </a:t>
            </a:r>
            <a:r>
              <a:rPr lang="da-DK" sz="1200" kern="0" dirty="0" smtClean="0">
                <a:solidFill>
                  <a:prstClr val="white"/>
                </a:solidFill>
                <a:latin typeface="Calibri" panose="020F0502020204030204" pitchFamily="34" charset="0"/>
                <a:cs typeface="Calibri" panose="020F0502020204030204" pitchFamily="34" charset="0"/>
              </a:rPr>
              <a:t>2013.</a:t>
            </a:r>
            <a:endParaRPr lang="da-DK" sz="1200" kern="0" dirty="0">
              <a:solidFill>
                <a:prstClr val="white"/>
              </a:solidFill>
              <a:latin typeface="Calibri" panose="020F0502020204030204" pitchFamily="34" charset="0"/>
              <a:cs typeface="Calibri" panose="020F0502020204030204" pitchFamily="34" charset="0"/>
            </a:endParaRPr>
          </a:p>
          <a:p>
            <a:pPr defTabSz="761970"/>
            <a:r>
              <a:rPr lang="de-DE" sz="1200" kern="0" dirty="0" smtClean="0">
                <a:solidFill>
                  <a:prstClr val="white"/>
                </a:solidFill>
                <a:latin typeface="Calibri" panose="020F0502020204030204" pitchFamily="34" charset="0"/>
                <a:cs typeface="Calibri" panose="020F0502020204030204" pitchFamily="34" charset="0"/>
              </a:rPr>
              <a:t>Grohman</a:t>
            </a:r>
            <a:r>
              <a:rPr lang="de-DE" sz="1200" kern="0" dirty="0">
                <a:solidFill>
                  <a:prstClr val="white"/>
                </a:solidFill>
                <a:latin typeface="Calibri" panose="020F0502020204030204" pitchFamily="34" charset="0"/>
                <a:cs typeface="Calibri" panose="020F0502020204030204" pitchFamily="34" charset="0"/>
              </a:rPr>
              <a:t>, K. &amp; Fals-Stewart, W., 2003, 2012; </a:t>
            </a:r>
            <a:r>
              <a:rPr lang="es-ES" sz="1200" kern="0" dirty="0" err="1">
                <a:solidFill>
                  <a:prstClr val="white"/>
                </a:solidFill>
                <a:latin typeface="Calibri" panose="020F0502020204030204" pitchFamily="34" charset="0"/>
                <a:cs typeface="Calibri" panose="020F0502020204030204" pitchFamily="34" charset="0"/>
              </a:rPr>
              <a:t>Medalia</a:t>
            </a:r>
            <a:r>
              <a:rPr lang="es-ES" sz="1200" kern="0" dirty="0">
                <a:solidFill>
                  <a:prstClr val="white"/>
                </a:solidFill>
                <a:latin typeface="Calibri" panose="020F0502020204030204" pitchFamily="34" charset="0"/>
                <a:cs typeface="Calibri" panose="020F0502020204030204" pitchFamily="34" charset="0"/>
              </a:rPr>
              <a:t>, A. &amp; </a:t>
            </a:r>
            <a:r>
              <a:rPr lang="es-ES" sz="1200" kern="0" dirty="0" err="1">
                <a:solidFill>
                  <a:prstClr val="white"/>
                </a:solidFill>
                <a:latin typeface="Calibri" panose="020F0502020204030204" pitchFamily="34" charset="0"/>
                <a:cs typeface="Calibri" panose="020F0502020204030204" pitchFamily="34" charset="0"/>
              </a:rPr>
              <a:t>Revheim</a:t>
            </a:r>
            <a:r>
              <a:rPr lang="es-ES" sz="1200" kern="0" dirty="0">
                <a:solidFill>
                  <a:prstClr val="white"/>
                </a:solidFill>
                <a:latin typeface="Calibri" panose="020F0502020204030204" pitchFamily="34" charset="0"/>
                <a:cs typeface="Calibri" panose="020F0502020204030204" pitchFamily="34" charset="0"/>
              </a:rPr>
              <a:t>, N., 2003; &amp; </a:t>
            </a:r>
            <a:r>
              <a:rPr lang="es-ES" sz="1200" kern="0" dirty="0" err="1">
                <a:solidFill>
                  <a:prstClr val="white"/>
                </a:solidFill>
                <a:latin typeface="Calibri" panose="020F0502020204030204" pitchFamily="34" charset="0"/>
                <a:cs typeface="Calibri" panose="020F0502020204030204" pitchFamily="34" charset="0"/>
              </a:rPr>
              <a:t>Aharonovich</a:t>
            </a:r>
            <a:r>
              <a:rPr lang="es-ES" sz="1200" kern="0" dirty="0">
                <a:solidFill>
                  <a:prstClr val="white"/>
                </a:solidFill>
                <a:latin typeface="Calibri" panose="020F0502020204030204" pitchFamily="34" charset="0"/>
                <a:cs typeface="Calibri" panose="020F0502020204030204" pitchFamily="34" charset="0"/>
              </a:rPr>
              <a:t>, E., et al., 2003, 2005, 2011</a:t>
            </a:r>
            <a:endParaRPr lang="en-US" sz="1200" kern="0" dirty="0">
              <a:solidFill>
                <a:prstClr val="white"/>
              </a:solidFill>
              <a:latin typeface="Calibri" panose="020F0502020204030204" pitchFamily="34" charset="0"/>
              <a:cs typeface="Calibri" panose="020F0502020204030204" pitchFamily="34" charset="0"/>
            </a:endParaRPr>
          </a:p>
        </p:txBody>
      </p:sp>
      <p:sp>
        <p:nvSpPr>
          <p:cNvPr id="7"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63</a:t>
            </a:fld>
            <a:endParaRPr lang="en-US" dirty="0"/>
          </a:p>
        </p:txBody>
      </p:sp>
    </p:spTree>
    <p:extLst>
      <p:ext uri="{BB962C8B-B14F-4D97-AF65-F5344CB8AC3E}">
        <p14:creationId xmlns:p14="http://schemas.microsoft.com/office/powerpoint/2010/main" val="5583617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FF00"/>
                </a:solidFill>
              </a:rPr>
              <a:t>Strategies for Cognitive </a:t>
            </a:r>
            <a:r>
              <a:rPr lang="en-US" dirty="0" smtClean="0">
                <a:solidFill>
                  <a:srgbClr val="FFFF00"/>
                </a:solidFill>
              </a:rPr>
              <a:t>Impairment 3</a:t>
            </a:r>
            <a:endParaRPr lang="en-US" dirty="0"/>
          </a:p>
        </p:txBody>
      </p:sp>
      <p:sp>
        <p:nvSpPr>
          <p:cNvPr id="3" name="Content Placeholder 2"/>
          <p:cNvSpPr>
            <a:spLocks noGrp="1"/>
          </p:cNvSpPr>
          <p:nvPr>
            <p:ph idx="1"/>
          </p:nvPr>
        </p:nvSpPr>
        <p:spPr/>
        <p:txBody>
          <a:bodyPr>
            <a:noAutofit/>
          </a:bodyPr>
          <a:lstStyle/>
          <a:p>
            <a:pPr>
              <a:spcAft>
                <a:spcPts val="0"/>
              </a:spcAft>
            </a:pPr>
            <a:r>
              <a:rPr lang="en-US" sz="3600" dirty="0"/>
              <a:t>Use </a:t>
            </a:r>
            <a:r>
              <a:rPr lang="en-US" sz="3600" b="1" dirty="0"/>
              <a:t>memory aids</a:t>
            </a:r>
            <a:r>
              <a:rPr lang="en-US" sz="3600" dirty="0"/>
              <a:t>— calendars, planners, phone apps, diagrams</a:t>
            </a:r>
            <a:endParaRPr lang="da-DK" sz="3600" dirty="0"/>
          </a:p>
          <a:p>
            <a:pPr>
              <a:spcAft>
                <a:spcPts val="0"/>
              </a:spcAft>
            </a:pPr>
            <a:r>
              <a:rPr lang="en-US" sz="3600" dirty="0"/>
              <a:t>Teach </a:t>
            </a:r>
            <a:r>
              <a:rPr lang="en-US" sz="3600" b="1" dirty="0"/>
              <a:t>stress management, breathing, relaxation, and mindfulness meditation </a:t>
            </a:r>
            <a:r>
              <a:rPr lang="en-US" sz="3600" dirty="0"/>
              <a:t>skills</a:t>
            </a:r>
            <a:endParaRPr lang="da-DK" sz="3600" dirty="0"/>
          </a:p>
          <a:p>
            <a:pPr>
              <a:spcAft>
                <a:spcPts val="0"/>
              </a:spcAft>
            </a:pPr>
            <a:r>
              <a:rPr lang="en-US" sz="3600" dirty="0"/>
              <a:t>Provide </a:t>
            </a:r>
            <a:r>
              <a:rPr lang="en-US" sz="3600" b="1" dirty="0"/>
              <a:t>immediate feedback </a:t>
            </a:r>
            <a:r>
              <a:rPr lang="en-US" sz="3600" dirty="0"/>
              <a:t>and corrective experiences </a:t>
            </a:r>
          </a:p>
          <a:p>
            <a:pPr>
              <a:spcAft>
                <a:spcPts val="0"/>
              </a:spcAft>
            </a:pPr>
            <a:r>
              <a:rPr lang="en-US" sz="3600" dirty="0"/>
              <a:t>Repeat instructions, </a:t>
            </a:r>
            <a:r>
              <a:rPr lang="en-US" sz="3600" b="1" dirty="0"/>
              <a:t>put things in writing, </a:t>
            </a:r>
            <a:r>
              <a:rPr lang="en-US" sz="3600" dirty="0"/>
              <a:t>provide short/direct instructions</a:t>
            </a:r>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64</a:t>
            </a:fld>
            <a:endParaRPr lang="en-US" dirty="0"/>
          </a:p>
        </p:txBody>
      </p:sp>
    </p:spTree>
    <p:extLst>
      <p:ext uri="{BB962C8B-B14F-4D97-AF65-F5344CB8AC3E}">
        <p14:creationId xmlns:p14="http://schemas.microsoft.com/office/powerpoint/2010/main" val="13791105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ctrTitle"/>
          </p:nvPr>
        </p:nvSpPr>
        <p:spPr>
          <a:xfrm>
            <a:off x="0" y="244475"/>
            <a:ext cx="9144000" cy="1371600"/>
          </a:xfrm>
        </p:spPr>
        <p:txBody>
          <a:bodyPr/>
          <a:lstStyle/>
          <a:p>
            <a:pPr algn="ctr" eaLnBrk="1" hangingPunct="1">
              <a:defRPr/>
            </a:pPr>
            <a:r>
              <a:rPr lang="en-US" sz="4000" dirty="0">
                <a:solidFill>
                  <a:srgbClr val="FFFF00"/>
                </a:solidFill>
              </a:rPr>
              <a:t>Impact of Alcohol and Other Drugs on Adolescent Brain Development</a:t>
            </a:r>
          </a:p>
        </p:txBody>
      </p:sp>
      <p:pic>
        <p:nvPicPr>
          <p:cNvPr id="195587" name="Picture 3" descr="Image shows a young woman leaning agains a row of student lockers." title="Youth image"/>
          <p:cNvPicPr>
            <a:picLocks noChangeAspect="1" noChangeArrowheads="1"/>
          </p:cNvPicPr>
          <p:nvPr/>
        </p:nvPicPr>
        <p:blipFill>
          <a:blip r:embed="rId3" cstate="print"/>
          <a:srcRect/>
          <a:stretch>
            <a:fillRect/>
          </a:stretch>
        </p:blipFill>
        <p:spPr bwMode="auto">
          <a:xfrm>
            <a:off x="1981200" y="2141537"/>
            <a:ext cx="5181600" cy="3473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p:cNvSpPr>
            <a:spLocks noGrp="1"/>
          </p:cNvSpPr>
          <p:nvPr>
            <p:ph type="sldNum" sz="quarter" idx="4294967295"/>
          </p:nvPr>
        </p:nvSpPr>
        <p:spPr>
          <a:xfrm>
            <a:off x="7010400" y="6140450"/>
            <a:ext cx="1905000" cy="457200"/>
          </a:xfrm>
        </p:spPr>
        <p:txBody>
          <a:bodyPr/>
          <a:lstStyle/>
          <a:p>
            <a:pPr>
              <a:defRPr/>
            </a:pPr>
            <a:fld id="{D3DB2E88-8D54-4424-A5E9-C79E2048B95E}" type="slidenum">
              <a:rPr lang="en-US" smtClean="0">
                <a:solidFill>
                  <a:srgbClr val="FFFFFF"/>
                </a:solidFill>
              </a:rPr>
              <a:pPr>
                <a:defRPr/>
              </a:pPr>
              <a:t>65</a:t>
            </a:fld>
            <a:endParaRPr lang="en-US" dirty="0">
              <a:solidFill>
                <a:srgbClr val="FFFFFF"/>
              </a:solidFill>
            </a:endParaRPr>
          </a:p>
        </p:txBody>
      </p:sp>
    </p:spTree>
    <p:extLst>
      <p:ext uri="{BB962C8B-B14F-4D97-AF65-F5344CB8AC3E}">
        <p14:creationId xmlns:p14="http://schemas.microsoft.com/office/powerpoint/2010/main" val="8485661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66800"/>
          </a:xfrm>
        </p:spPr>
        <p:txBody>
          <a:bodyPr/>
          <a:lstStyle/>
          <a:p>
            <a:pPr>
              <a:spcBef>
                <a:spcPts val="0"/>
              </a:spcBef>
              <a:defRPr/>
            </a:pPr>
            <a:r>
              <a:rPr lang="en-US" altLang="en-US" dirty="0">
                <a:solidFill>
                  <a:srgbClr val="FFFF00"/>
                </a:solidFill>
                <a:ea typeface="MS PGothic" pitchFamily="34" charset="-128"/>
              </a:rPr>
              <a:t>Addiction is a Developmental Disease: </a:t>
            </a:r>
            <a:br>
              <a:rPr lang="en-US" altLang="en-US" dirty="0">
                <a:solidFill>
                  <a:srgbClr val="FFFF00"/>
                </a:solidFill>
                <a:ea typeface="MS PGothic" pitchFamily="34" charset="-128"/>
              </a:rPr>
            </a:br>
            <a:r>
              <a:rPr lang="en-US" altLang="en-US" dirty="0">
                <a:solidFill>
                  <a:srgbClr val="FFFF00"/>
                </a:solidFill>
                <a:ea typeface="MS PGothic" pitchFamily="34" charset="-128"/>
              </a:rPr>
              <a:t>It Starts </a:t>
            </a:r>
            <a:r>
              <a:rPr lang="en-US" altLang="en-US" dirty="0" smtClean="0">
                <a:solidFill>
                  <a:srgbClr val="FFFF00"/>
                </a:solidFill>
                <a:ea typeface="MS PGothic" pitchFamily="34" charset="-128"/>
              </a:rPr>
              <a:t>Early</a:t>
            </a:r>
            <a:endParaRPr lang="en-US" dirty="0"/>
          </a:p>
        </p:txBody>
      </p:sp>
      <p:pic>
        <p:nvPicPr>
          <p:cNvPr id="6" name="Content Placeholder 5" descr="Graph deepicting age of diagnosis for SUD.  Y axis is %; X axix is age group.  The grpahs shows that the highes percentage of diagnisis occurrs during teen and young adult years, &#10;" title="Graph: Age of diagnosis wtih SUD"/>
          <p:cNvPicPr>
            <a:picLocks noGrp="1" noChangeAspect="1"/>
          </p:cNvPicPr>
          <p:nvPr>
            <p:ph idx="1"/>
          </p:nvPr>
        </p:nvPicPr>
        <p:blipFill>
          <a:blip r:embed="rId3"/>
          <a:stretch>
            <a:fillRect/>
          </a:stretch>
        </p:blipFill>
        <p:spPr>
          <a:xfrm>
            <a:off x="371492" y="1219200"/>
            <a:ext cx="8401016" cy="5560034"/>
          </a:xfrm>
          <a:prstGeom prst="rect">
            <a:avLst/>
          </a:prstGeom>
        </p:spPr>
      </p:pic>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9342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66</a:t>
            </a:fld>
            <a:endParaRPr lang="en-US" dirty="0"/>
          </a:p>
        </p:txBody>
      </p:sp>
    </p:spTree>
    <p:extLst>
      <p:ext uri="{BB962C8B-B14F-4D97-AF65-F5344CB8AC3E}">
        <p14:creationId xmlns:p14="http://schemas.microsoft.com/office/powerpoint/2010/main" val="396139162"/>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36513" y="39324"/>
            <a:ext cx="9144000" cy="768350"/>
          </a:xfrm>
        </p:spPr>
        <p:txBody>
          <a:bodyPr>
            <a:spAutoFit/>
          </a:bodyPr>
          <a:lstStyle/>
          <a:p>
            <a:pPr algn="ctr" eaLnBrk="1" hangingPunct="1">
              <a:defRPr/>
            </a:pPr>
            <a:r>
              <a:rPr lang="en-US" dirty="0">
                <a:solidFill>
                  <a:srgbClr val="FFFF00"/>
                </a:solidFill>
              </a:rPr>
              <a:t>Continuing Brain Development</a:t>
            </a:r>
          </a:p>
        </p:txBody>
      </p:sp>
      <p:pic>
        <p:nvPicPr>
          <p:cNvPr id="61444" name="Picture 2" descr="Image shos number of neural connections at birth (right image) there are fe connections.  By 6 years of age (middle image) , there is a huge number of connections.  By 14 years old (left image), the number of  connections have been pruned back to reduce redundancey and increase efficiency." title="Neuron Pru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19200"/>
            <a:ext cx="4800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6"/>
          <p:cNvSpPr txBox="1">
            <a:spLocks noChangeArrowheads="1"/>
          </p:cNvSpPr>
          <p:nvPr/>
        </p:nvSpPr>
        <p:spPr bwMode="auto">
          <a:xfrm>
            <a:off x="381000" y="5486410"/>
            <a:ext cx="8153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pPr>
            <a:r>
              <a:rPr lang="en-US" altLang="en-US" sz="2600" dirty="0">
                <a:solidFill>
                  <a:schemeClr val="bg1"/>
                </a:solidFill>
                <a:latin typeface="Calibri" pitchFamily="34" charset="0"/>
                <a:cs typeface="Arial" pitchFamily="34" charset="0"/>
              </a:rPr>
              <a:t>Early in development, synapses are rapidly created and then pruned back.  Children’s brains have twice as many synapses as the brains of </a:t>
            </a:r>
            <a:r>
              <a:rPr lang="en-US" altLang="en-US" sz="2600" dirty="0" smtClean="0">
                <a:solidFill>
                  <a:schemeClr val="bg1"/>
                </a:solidFill>
                <a:latin typeface="Calibri" pitchFamily="34" charset="0"/>
                <a:cs typeface="Arial" pitchFamily="34" charset="0"/>
              </a:rPr>
              <a:t>adults.</a:t>
            </a:r>
            <a:endParaRPr lang="en-US" altLang="en-US" sz="1400" b="1" dirty="0">
              <a:solidFill>
                <a:srgbClr val="FFCC00"/>
              </a:solidFill>
              <a:latin typeface="Calibri" pitchFamily="34" charset="0"/>
              <a:cs typeface="Arial" pitchFamily="34" charset="0"/>
            </a:endParaRPr>
          </a:p>
        </p:txBody>
      </p:sp>
      <p:sp>
        <p:nvSpPr>
          <p:cNvPr id="2" name="Slide Number Placeholder 1"/>
          <p:cNvSpPr>
            <a:spLocks noGrp="1"/>
          </p:cNvSpPr>
          <p:nvPr>
            <p:ph type="sldNum" sz="quarter" idx="4294967295"/>
          </p:nvPr>
        </p:nvSpPr>
        <p:spPr>
          <a:xfrm>
            <a:off x="6923868" y="6303112"/>
            <a:ext cx="1905000" cy="457200"/>
          </a:xfrm>
        </p:spPr>
        <p:txBody>
          <a:bodyPr/>
          <a:lstStyle/>
          <a:p>
            <a:pPr>
              <a:defRPr/>
            </a:pPr>
            <a:fld id="{EBC11A5B-C6D7-4E3F-9C44-B459B0EF3005}" type="slidenum">
              <a:rPr lang="en-US" smtClean="0">
                <a:solidFill>
                  <a:srgbClr val="FFFFFF"/>
                </a:solidFill>
              </a:rPr>
              <a:pPr>
                <a:defRPr/>
              </a:pPr>
              <a:t>67</a:t>
            </a:fld>
            <a:endParaRPr lang="en-US" dirty="0">
              <a:solidFill>
                <a:srgbClr val="FFFFFF"/>
              </a:solidFill>
            </a:endParaRPr>
          </a:p>
        </p:txBody>
      </p:sp>
    </p:spTree>
    <p:extLst>
      <p:ext uri="{BB962C8B-B14F-4D97-AF65-F5344CB8AC3E}">
        <p14:creationId xmlns:p14="http://schemas.microsoft.com/office/powerpoint/2010/main" val="40255479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3" name="Title 1"/>
          <p:cNvSpPr>
            <a:spLocks noGrp="1"/>
          </p:cNvSpPr>
          <p:nvPr>
            <p:ph type="title" idx="4294967295"/>
          </p:nvPr>
        </p:nvSpPr>
        <p:spPr>
          <a:xfrm>
            <a:off x="0" y="10633"/>
            <a:ext cx="9144000" cy="1323439"/>
          </a:xfrm>
        </p:spPr>
        <p:txBody>
          <a:bodyPr wrap="square">
            <a:spAutoFit/>
          </a:bodyPr>
          <a:lstStyle/>
          <a:p>
            <a:pPr>
              <a:defRPr/>
            </a:pPr>
            <a:r>
              <a:rPr lang="en-US" altLang="en-US" dirty="0">
                <a:solidFill>
                  <a:srgbClr val="FFFF00"/>
                </a:solidFill>
                <a:ea typeface="ＭＳ Ｐゴシック" pitchFamily="34" charset="-128"/>
              </a:rPr>
              <a:t>Brain Development </a:t>
            </a:r>
            <a:br>
              <a:rPr lang="en-US" altLang="en-US" dirty="0">
                <a:solidFill>
                  <a:srgbClr val="FFFF00"/>
                </a:solidFill>
                <a:ea typeface="ＭＳ Ｐゴシック" pitchFamily="34" charset="-128"/>
              </a:rPr>
            </a:br>
            <a:r>
              <a:rPr lang="en-US" altLang="en-US" dirty="0">
                <a:solidFill>
                  <a:srgbClr val="FFFF00"/>
                </a:solidFill>
                <a:ea typeface="ＭＳ Ｐゴシック" pitchFamily="34" charset="-128"/>
              </a:rPr>
              <a:t>Ages 5-20 years</a:t>
            </a:r>
          </a:p>
        </p:txBody>
      </p:sp>
      <p:sp>
        <p:nvSpPr>
          <p:cNvPr id="8" name="TextBox 7"/>
          <p:cNvSpPr txBox="1">
            <a:spLocks noChangeArrowheads="1"/>
          </p:cNvSpPr>
          <p:nvPr/>
        </p:nvSpPr>
        <p:spPr bwMode="auto">
          <a:xfrm>
            <a:off x="228600" y="1409953"/>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Clr>
                <a:srgbClr val="FFFFFF"/>
              </a:buClr>
              <a:buFont typeface="Wingdings" pitchFamily="2" charset="2"/>
              <a:buChar char="§"/>
              <a:defRPr/>
            </a:pPr>
            <a:r>
              <a:rPr lang="en-US" altLang="en-US" sz="2200" dirty="0">
                <a:solidFill>
                  <a:srgbClr val="FFFFFF"/>
                </a:solidFill>
                <a:latin typeface="Tahoma"/>
                <a:cs typeface="Arial" pitchFamily="34" charset="0"/>
              </a:rPr>
              <a:t>MRI scans of healthy children and teens compressing </a:t>
            </a:r>
            <a:br>
              <a:rPr lang="en-US" altLang="en-US" sz="2200" dirty="0">
                <a:solidFill>
                  <a:srgbClr val="FFFFFF"/>
                </a:solidFill>
                <a:latin typeface="Tahoma"/>
                <a:cs typeface="Arial" pitchFamily="34" charset="0"/>
              </a:rPr>
            </a:br>
            <a:r>
              <a:rPr lang="en-US" altLang="en-US" sz="2200" dirty="0">
                <a:solidFill>
                  <a:srgbClr val="FFFFFF"/>
                </a:solidFill>
                <a:latin typeface="Tahoma"/>
                <a:cs typeface="Arial" pitchFamily="34" charset="0"/>
              </a:rPr>
              <a:t>15 years of brain development (ages 5–20). </a:t>
            </a:r>
          </a:p>
          <a:p>
            <a:pPr eaLnBrk="1" fontAlgn="base" hangingPunct="1">
              <a:spcBef>
                <a:spcPct val="0"/>
              </a:spcBef>
              <a:spcAft>
                <a:spcPct val="0"/>
              </a:spcAft>
              <a:buClr>
                <a:srgbClr val="FFFFFF"/>
              </a:buClr>
              <a:buFont typeface="Wingdings" pitchFamily="2" charset="2"/>
              <a:buChar char="§"/>
              <a:defRPr/>
            </a:pPr>
            <a:r>
              <a:rPr lang="en-US" altLang="en-US" sz="2200" dirty="0">
                <a:solidFill>
                  <a:srgbClr val="FFFFFF"/>
                </a:solidFill>
                <a:latin typeface="Tahoma"/>
                <a:cs typeface="Arial" pitchFamily="34" charset="0"/>
              </a:rPr>
              <a:t>Red indicates more gray matter, blue less gray matter. </a:t>
            </a:r>
          </a:p>
          <a:p>
            <a:pPr eaLnBrk="1" fontAlgn="base" hangingPunct="1">
              <a:spcBef>
                <a:spcPct val="0"/>
              </a:spcBef>
              <a:spcAft>
                <a:spcPct val="0"/>
              </a:spcAft>
              <a:buClr>
                <a:srgbClr val="FFFFFF"/>
              </a:buClr>
              <a:buFont typeface="Wingdings" pitchFamily="2" charset="2"/>
              <a:buChar char="§"/>
              <a:defRPr/>
            </a:pPr>
            <a:r>
              <a:rPr lang="en-US" altLang="en-US" sz="2200" dirty="0">
                <a:solidFill>
                  <a:srgbClr val="FFFF00"/>
                </a:solidFill>
                <a:latin typeface="Tahoma"/>
                <a:cs typeface="Arial" pitchFamily="34" charset="0"/>
              </a:rPr>
              <a:t>Neural connections are pruned </a:t>
            </a:r>
            <a:r>
              <a:rPr lang="en-US" altLang="en-US" sz="2200" dirty="0">
                <a:solidFill>
                  <a:srgbClr val="FFFFFF"/>
                </a:solidFill>
                <a:latin typeface="Tahoma"/>
                <a:cs typeface="Arial" pitchFamily="34" charset="0"/>
              </a:rPr>
              <a:t>back-to-front. </a:t>
            </a:r>
          </a:p>
          <a:p>
            <a:pPr eaLnBrk="1" fontAlgn="base" hangingPunct="1">
              <a:spcBef>
                <a:spcPct val="0"/>
              </a:spcBef>
              <a:spcAft>
                <a:spcPct val="0"/>
              </a:spcAft>
              <a:buClr>
                <a:srgbClr val="FFFFFF"/>
              </a:buClr>
              <a:buFont typeface="Wingdings" pitchFamily="2" charset="2"/>
              <a:buChar char="§"/>
              <a:defRPr/>
            </a:pPr>
            <a:r>
              <a:rPr lang="en-US" altLang="en-US" sz="2200" dirty="0">
                <a:solidFill>
                  <a:srgbClr val="FFFFFF"/>
                </a:solidFill>
                <a:latin typeface="Tahoma"/>
                <a:cs typeface="Arial" pitchFamily="34" charset="0"/>
              </a:rPr>
              <a:t>The prefrontal cortex ("executive" functions), is last to mature. </a:t>
            </a:r>
          </a:p>
        </p:txBody>
      </p:sp>
      <p:pic>
        <p:nvPicPr>
          <p:cNvPr id="55298" name="prbrainmaturing.mpg" descr="/Users/andrewrodbell/Desktop/Young Adult Bup 12-23-2009/prbrainmaturing.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648200" y="3659188"/>
            <a:ext cx="388620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rbrainmaturing.mpg" descr="/Users/andrewrodbell/Desktop/Young Adult Bup 12-23-2009/prbrainmaturing.mpg">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648200" y="36576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Image show pruning of the brain with increasing age" title="Neural Pruning from 5-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657600"/>
            <a:ext cx="3886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7"/>
          <p:cNvSpPr>
            <a:spLocks noChangeArrowheads="1"/>
          </p:cNvSpPr>
          <p:nvPr/>
        </p:nvSpPr>
        <p:spPr bwMode="auto">
          <a:xfrm>
            <a:off x="0" y="6367791"/>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pPr>
            <a:r>
              <a:rPr lang="en-US" altLang="en-US" sz="1400" dirty="0">
                <a:solidFill>
                  <a:schemeClr val="bg1"/>
                </a:solidFill>
                <a:latin typeface="Calibri" pitchFamily="34" charset="0"/>
                <a:ea typeface="MS PGothic" pitchFamily="34" charset="-128"/>
                <a:cs typeface="Times New Roman" pitchFamily="18" charset="0"/>
              </a:rPr>
              <a:t>Information taken from NIDA’s </a:t>
            </a:r>
            <a:r>
              <a:rPr lang="en-US" altLang="en-US" sz="1400" i="1" dirty="0">
                <a:solidFill>
                  <a:schemeClr val="bg1"/>
                </a:solidFill>
                <a:latin typeface="Calibri" pitchFamily="34" charset="0"/>
                <a:ea typeface="MS PGothic" pitchFamily="34" charset="-128"/>
                <a:cs typeface="Times New Roman" pitchFamily="18" charset="0"/>
              </a:rPr>
              <a:t>Science of Addiction</a:t>
            </a:r>
            <a:endParaRPr lang="en-US" altLang="en-US" sz="1400" dirty="0">
              <a:solidFill>
                <a:schemeClr val="bg1"/>
              </a:solidFill>
              <a:latin typeface="Calibri" pitchFamily="34" charset="0"/>
              <a:ea typeface="MS PGothic" pitchFamily="34" charset="-128"/>
              <a:cs typeface="Times New Roman" pitchFamily="18" charset="0"/>
            </a:endParaRPr>
          </a:p>
          <a:p>
            <a:pPr fontAlgn="base">
              <a:spcBef>
                <a:spcPct val="0"/>
              </a:spcBef>
              <a:spcAft>
                <a:spcPct val="0"/>
              </a:spcAft>
              <a:buClrTx/>
              <a:buSzTx/>
              <a:buFontTx/>
              <a:buNone/>
            </a:pPr>
            <a:r>
              <a:rPr lang="en-US" altLang="en-US" sz="1400" dirty="0">
                <a:solidFill>
                  <a:schemeClr val="bg1"/>
                </a:solidFill>
                <a:latin typeface="Calibri" pitchFamily="34" charset="0"/>
                <a:ea typeface="MS PGothic" pitchFamily="34" charset="-128"/>
                <a:cs typeface="Times New Roman" pitchFamily="18" charset="0"/>
              </a:rPr>
              <a:t>http://www.drugabuse.gov/ScienceofAddiction/</a:t>
            </a:r>
          </a:p>
        </p:txBody>
      </p:sp>
      <p:sp>
        <p:nvSpPr>
          <p:cNvPr id="62468" name="Rectangle 15"/>
          <p:cNvSpPr>
            <a:spLocks noChangeArrowheads="1"/>
          </p:cNvSpPr>
          <p:nvPr/>
        </p:nvSpPr>
        <p:spPr bwMode="auto">
          <a:xfrm>
            <a:off x="3992563" y="6400810"/>
            <a:ext cx="4572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eaLnBrk="1" fontAlgn="base" hangingPunct="1">
              <a:spcBef>
                <a:spcPct val="0"/>
              </a:spcBef>
              <a:spcAft>
                <a:spcPct val="0"/>
              </a:spcAft>
              <a:buClrTx/>
              <a:buSzTx/>
              <a:buFontTx/>
              <a:buNone/>
            </a:pPr>
            <a:r>
              <a:rPr lang="en-US" altLang="en-US" sz="1400">
                <a:solidFill>
                  <a:srgbClr val="FFFF00"/>
                </a:solidFill>
                <a:latin typeface="Calibri" pitchFamily="34" charset="0"/>
                <a:ea typeface="MS PGothic" pitchFamily="34" charset="-128"/>
                <a:cs typeface="Times New Roman" pitchFamily="18" charset="0"/>
              </a:rPr>
              <a:t>SOURCE: Gagtay, et al., 2004.</a:t>
            </a:r>
          </a:p>
        </p:txBody>
      </p:sp>
      <p:sp>
        <p:nvSpPr>
          <p:cNvPr id="2" name="Slide Number Placeholder 1"/>
          <p:cNvSpPr>
            <a:spLocks noGrp="1"/>
          </p:cNvSpPr>
          <p:nvPr>
            <p:ph type="sldNum" sz="quarter" idx="4294967295"/>
          </p:nvPr>
        </p:nvSpPr>
        <p:spPr>
          <a:xfrm>
            <a:off x="7239000" y="6248400"/>
            <a:ext cx="1905000" cy="457200"/>
          </a:xfrm>
        </p:spPr>
        <p:txBody>
          <a:bodyPr/>
          <a:lstStyle/>
          <a:p>
            <a:pPr>
              <a:defRPr/>
            </a:pPr>
            <a:fld id="{C76DEB52-E2E0-4E57-AE56-0D0621C35EF6}" type="slidenum">
              <a:rPr lang="en-US" smtClean="0">
                <a:solidFill>
                  <a:srgbClr val="FFFFFF"/>
                </a:solidFill>
              </a:rPr>
              <a:pPr>
                <a:defRPr/>
              </a:pPr>
              <a:t>68</a:t>
            </a:fld>
            <a:endParaRPr lang="en-US">
              <a:solidFill>
                <a:srgbClr val="FFFFFF"/>
              </a:solidFill>
            </a:endParaRPr>
          </a:p>
        </p:txBody>
      </p:sp>
    </p:spTree>
    <p:extLst>
      <p:ext uri="{BB962C8B-B14F-4D97-AF65-F5344CB8AC3E}">
        <p14:creationId xmlns:p14="http://schemas.microsoft.com/office/powerpoint/2010/main" val="2975006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par>
                          <p:cTn id="18" fill="hold" nodeType="afterGroup">
                            <p:stCondLst>
                              <p:cond delay="500"/>
                            </p:stCondLst>
                            <p:childTnLst>
                              <p:par>
                                <p:cTn id="19" presetID="1" presetClass="mediacall" presetSubtype="0" fill="hold" nodeType="afterEffect">
                                  <p:stCondLst>
                                    <p:cond delay="0"/>
                                  </p:stCondLst>
                                  <p:childTnLst>
                                    <p:cmd type="call" cmd="playFrom(0.0)">
                                      <p:cBhvr>
                                        <p:cTn id="20" dur="6467" fill="hold"/>
                                        <p:tgtEl>
                                          <p:spTgt spid="55303"/>
                                        </p:tgtEl>
                                      </p:cBhvr>
                                    </p:cmd>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left)">
                                      <p:cBhvr>
                                        <p:cTn id="25" dur="500"/>
                                        <p:tgtEl>
                                          <p:spTgt spid="8">
                                            <p:txEl>
                                              <p:pRg st="3" end="3"/>
                                            </p:txEl>
                                          </p:spTgt>
                                        </p:tgtEl>
                                      </p:cBhvr>
                                    </p:animEffect>
                                  </p:childTnLst>
                                </p:cTn>
                              </p:par>
                            </p:childTnLst>
                          </p:cTn>
                        </p:par>
                        <p:par>
                          <p:cTn id="26" fill="hold" nodeType="afterGroup">
                            <p:stCondLst>
                              <p:cond delay="500"/>
                            </p:stCondLst>
                            <p:childTnLst>
                              <p:par>
                                <p:cTn id="27" presetID="1" presetClass="exit" presetSubtype="0" fill="hold" nodeType="afterEffect">
                                  <p:stCondLst>
                                    <p:cond delay="0"/>
                                  </p:stCondLst>
                                  <p:childTnLst>
                                    <p:set>
                                      <p:cBhvr>
                                        <p:cTn id="28" dur="1" fill="hold">
                                          <p:stCondLst>
                                            <p:cond delay="0"/>
                                          </p:stCondLst>
                                        </p:cTn>
                                        <p:tgtEl>
                                          <p:spTgt spid="55303"/>
                                        </p:tgtEl>
                                        <p:attrNameLst>
                                          <p:attrName>style.visibility</p:attrName>
                                        </p:attrNameLst>
                                      </p:cBhvr>
                                      <p:to>
                                        <p:strVal val="hidden"/>
                                      </p:to>
                                    </p:set>
                                    <p:cmd type="call" cmd="stop">
                                      <p:cBhvr>
                                        <p:cTn id="29" dur="1">
                                          <p:stCondLst>
                                            <p:cond delay="0"/>
                                          </p:stCondLst>
                                        </p:cTn>
                                        <p:tgtEl>
                                          <p:spTgt spid="55303"/>
                                        </p:tgtEl>
                                      </p:cBhvr>
                                    </p:cmd>
                                  </p:childTnLst>
                                </p:cTn>
                              </p:par>
                            </p:childTnLst>
                          </p:cTn>
                        </p:par>
                        <p:par>
                          <p:cTn id="30" fill="hold" nodeType="afterGroup">
                            <p:stCondLst>
                              <p:cond delay="500"/>
                            </p:stCondLst>
                            <p:childTnLst>
                              <p:par>
                                <p:cTn id="31" presetID="1" presetClass="mediacall" presetSubtype="0" fill="hold" nodeType="afterEffect">
                                  <p:stCondLst>
                                    <p:cond delay="0"/>
                                  </p:stCondLst>
                                  <p:childTnLst>
                                    <p:cmd type="call" cmd="playFrom(0.0)">
                                      <p:cBhvr>
                                        <p:cTn id="32" dur="6467" fill="hold"/>
                                        <p:tgtEl>
                                          <p:spTgt spid="55298"/>
                                        </p:tgtEl>
                                      </p:cBhvr>
                                    </p:cmd>
                                  </p:childTnLst>
                                </p:cTn>
                              </p:par>
                              <p:par>
                                <p:cTn id="33" presetID="1" presetClass="entr" presetSubtype="0" fill="hold" nodeType="withEffect">
                                  <p:stCondLst>
                                    <p:cond delay="0"/>
                                  </p:stCondLst>
                                  <p:childTnLst>
                                    <p:set>
                                      <p:cBhvr>
                                        <p:cTn id="34" dur="1" fill="hold">
                                          <p:stCondLst>
                                            <p:cond delay="499"/>
                                          </p:stCondLst>
                                        </p:cTn>
                                        <p:tgtEl>
                                          <p:spTgt spid="18"/>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38" fill="hold" display="0">
                  <p:stCondLst>
                    <p:cond delay="indefinite"/>
                  </p:stCondLst>
                  <p:endCondLst>
                    <p:cond evt="onNext" delay="0">
                      <p:tgtEl>
                        <p:sldTgt/>
                      </p:tgtEl>
                    </p:cond>
                    <p:cond evt="onPrev" delay="0">
                      <p:tgtEl>
                        <p:sldTgt/>
                      </p:tgtEl>
                    </p:cond>
                  </p:endCondLst>
                </p:cTn>
                <p:tgtEl>
                  <p:spTgt spid="55303"/>
                </p:tgtEl>
              </p:cMediaNode>
            </p:video>
            <p:seq concurrent="1" nextAc="seek">
              <p:cTn id="39" restart="whenNotActive" fill="hold" evtFilter="cancelBubble" nodeType="interactiveSeq">
                <p:stCondLst>
                  <p:cond evt="onClick" delay="0">
                    <p:tgtEl>
                      <p:spTgt spid="55303"/>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2" presetClass="mediacall" presetSubtype="0" fill="hold" nodeType="clickEffect">
                                  <p:stCondLst>
                                    <p:cond delay="0"/>
                                  </p:stCondLst>
                                  <p:childTnLst>
                                    <p:cmd type="call" cmd="togglePause">
                                      <p:cBhvr>
                                        <p:cTn id="43" dur="1" fill="hold"/>
                                        <p:tgtEl>
                                          <p:spTgt spid="55303"/>
                                        </p:tgtEl>
                                      </p:cBhvr>
                                    </p:cmd>
                                  </p:childTnLst>
                                </p:cTn>
                              </p:par>
                            </p:childTnLst>
                          </p:cTn>
                        </p:par>
                      </p:childTnLst>
                    </p:cTn>
                  </p:par>
                </p:childTnLst>
              </p:cTn>
              <p:nextCondLst>
                <p:cond evt="onClick" delay="0">
                  <p:tgtEl>
                    <p:spTgt spid="55303"/>
                  </p:tgtEl>
                </p:cond>
              </p:nextCondLst>
            </p:seq>
            <p:video>
              <p:cMediaNode>
                <p:cTn id="44" repeatCount="indefinite" fill="hold" display="0">
                  <p:stCondLst>
                    <p:cond delay="indefinite"/>
                  </p:stCondLst>
                  <p:endCondLst>
                    <p:cond evt="onNext" delay="0">
                      <p:tgtEl>
                        <p:sldTgt/>
                      </p:tgtEl>
                    </p:cond>
                    <p:cond evt="onPrev" delay="0">
                      <p:tgtEl>
                        <p:sldTgt/>
                      </p:tgtEl>
                    </p:cond>
                  </p:endCondLst>
                </p:cTn>
                <p:tgtEl>
                  <p:spTgt spid="55298"/>
                </p:tgtEl>
              </p:cMediaNode>
            </p:video>
            <p:seq concurrent="1" nextAc="seek">
              <p:cTn id="45" restart="whenNotActive" fill="hold" evtFilter="cancelBubble" nodeType="interactiveSeq">
                <p:stCondLst>
                  <p:cond evt="onClick" delay="0">
                    <p:tgtEl>
                      <p:spTgt spid="5529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2" presetClass="mediacall" presetSubtype="0" fill="hold" nodeType="afterEffect">
                                  <p:stCondLst>
                                    <p:cond delay="0"/>
                                  </p:stCondLst>
                                  <p:childTnLst>
                                    <p:cmd type="call" cmd="togglePause">
                                      <p:cBhvr>
                                        <p:cTn id="49" dur="1" fill="hold"/>
                                        <p:tgtEl>
                                          <p:spTgt spid="55298"/>
                                        </p:tgtEl>
                                      </p:cBhvr>
                                    </p:cmd>
                                  </p:childTnLst>
                                </p:cTn>
                              </p:par>
                            </p:childTnLst>
                          </p:cTn>
                        </p:par>
                      </p:childTnLst>
                    </p:cTn>
                  </p:par>
                </p:childTnLst>
              </p:cTn>
              <p:nextCondLst>
                <p:cond evt="onClick" delay="0">
                  <p:tgtEl>
                    <p:spTgt spid="55298"/>
                  </p:tgtEl>
                </p:cond>
              </p:nextCondLst>
            </p:seq>
          </p:childTnLst>
        </p:cTn>
      </p:par>
    </p:tnLst>
    <p:bldLst>
      <p:bldP spid="8"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0" y="268555"/>
            <a:ext cx="9144000" cy="1323439"/>
          </a:xfrm>
        </p:spPr>
        <p:txBody>
          <a:bodyPr>
            <a:spAutoFit/>
          </a:bodyPr>
          <a:lstStyle/>
          <a:p>
            <a:pPr algn="ctr" eaLnBrk="1" hangingPunct="1">
              <a:defRPr/>
            </a:pPr>
            <a:r>
              <a:rPr lang="en-US" dirty="0" smtClean="0">
                <a:solidFill>
                  <a:srgbClr val="FFFF00"/>
                </a:solidFill>
              </a:rPr>
              <a:t>Interaction </a:t>
            </a:r>
            <a:r>
              <a:rPr lang="en-US" dirty="0">
                <a:solidFill>
                  <a:srgbClr val="FFFF00"/>
                </a:solidFill>
              </a:rPr>
              <a:t>between the developing nervous system and </a:t>
            </a:r>
            <a:r>
              <a:rPr lang="en-US" dirty="0" smtClean="0">
                <a:solidFill>
                  <a:srgbClr val="FFFF00"/>
                </a:solidFill>
              </a:rPr>
              <a:t>drugs</a:t>
            </a:r>
            <a:endParaRPr lang="en-US" dirty="0">
              <a:solidFill>
                <a:srgbClr val="FFFF00"/>
              </a:solidFill>
            </a:endParaRPr>
          </a:p>
        </p:txBody>
      </p:sp>
      <p:sp>
        <p:nvSpPr>
          <p:cNvPr id="7" name="TextBox 6"/>
          <p:cNvSpPr txBox="1">
            <a:spLocks noChangeArrowheads="1"/>
          </p:cNvSpPr>
          <p:nvPr/>
        </p:nvSpPr>
        <p:spPr bwMode="auto">
          <a:xfrm>
            <a:off x="228600" y="1691599"/>
            <a:ext cx="8686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ct val="0"/>
              </a:spcBef>
              <a:spcAft>
                <a:spcPct val="0"/>
              </a:spcAft>
              <a:buClr>
                <a:srgbClr val="000066"/>
              </a:buClr>
              <a:buSzTx/>
              <a:buFont typeface="Wingdings" pitchFamily="2" charset="2"/>
              <a:buChar char="§"/>
            </a:pPr>
            <a:r>
              <a:rPr lang="en-US" altLang="en-US" b="1" dirty="0">
                <a:solidFill>
                  <a:schemeClr val="bg1"/>
                </a:solidFill>
                <a:latin typeface="Calibri" pitchFamily="34" charset="0"/>
                <a:cs typeface="Arial" pitchFamily="34" charset="0"/>
              </a:rPr>
              <a:t>Difficulty in decision making</a:t>
            </a:r>
          </a:p>
          <a:p>
            <a:pPr fontAlgn="base">
              <a:spcBef>
                <a:spcPct val="0"/>
              </a:spcBef>
              <a:spcAft>
                <a:spcPct val="0"/>
              </a:spcAft>
              <a:buClr>
                <a:srgbClr val="000066"/>
              </a:buClr>
              <a:buSzTx/>
              <a:buFont typeface="Wingdings" pitchFamily="2" charset="2"/>
              <a:buChar char="§"/>
            </a:pPr>
            <a:r>
              <a:rPr lang="en-US" altLang="en-US" b="1" dirty="0">
                <a:solidFill>
                  <a:schemeClr val="bg1"/>
                </a:solidFill>
                <a:latin typeface="Calibri" pitchFamily="34" charset="0"/>
                <a:cs typeface="Arial" pitchFamily="34" charset="0"/>
              </a:rPr>
              <a:t>Difficulty understanding the </a:t>
            </a:r>
            <a:br>
              <a:rPr lang="en-US" altLang="en-US" b="1" dirty="0">
                <a:solidFill>
                  <a:schemeClr val="bg1"/>
                </a:solidFill>
                <a:latin typeface="Calibri" pitchFamily="34" charset="0"/>
                <a:cs typeface="Arial" pitchFamily="34" charset="0"/>
              </a:rPr>
            </a:br>
            <a:r>
              <a:rPr lang="en-US" altLang="en-US" b="1" dirty="0">
                <a:solidFill>
                  <a:schemeClr val="bg1"/>
                </a:solidFill>
                <a:latin typeface="Calibri" pitchFamily="34" charset="0"/>
                <a:cs typeface="Arial" pitchFamily="34" charset="0"/>
              </a:rPr>
              <a:t>consequences of behavior</a:t>
            </a:r>
          </a:p>
          <a:p>
            <a:pPr fontAlgn="base">
              <a:spcBef>
                <a:spcPct val="0"/>
              </a:spcBef>
              <a:spcAft>
                <a:spcPct val="0"/>
              </a:spcAft>
              <a:buClr>
                <a:srgbClr val="000066"/>
              </a:buClr>
              <a:buSzTx/>
              <a:buFont typeface="Wingdings" pitchFamily="2" charset="2"/>
              <a:buChar char="§"/>
            </a:pPr>
            <a:r>
              <a:rPr lang="en-US" altLang="en-US" b="1" dirty="0">
                <a:solidFill>
                  <a:schemeClr val="bg1"/>
                </a:solidFill>
                <a:latin typeface="Calibri" pitchFamily="34" charset="0"/>
                <a:cs typeface="Arial" pitchFamily="34" charset="0"/>
              </a:rPr>
              <a:t>Increased vulnerability to memory </a:t>
            </a:r>
            <a:br>
              <a:rPr lang="en-US" altLang="en-US" b="1" dirty="0">
                <a:solidFill>
                  <a:schemeClr val="bg1"/>
                </a:solidFill>
                <a:latin typeface="Calibri" pitchFamily="34" charset="0"/>
                <a:cs typeface="Arial" pitchFamily="34" charset="0"/>
              </a:rPr>
            </a:br>
            <a:r>
              <a:rPr lang="en-US" altLang="en-US" b="1" dirty="0">
                <a:solidFill>
                  <a:schemeClr val="bg1"/>
                </a:solidFill>
                <a:latin typeface="Calibri" pitchFamily="34" charset="0"/>
                <a:cs typeface="Arial" pitchFamily="34" charset="0"/>
              </a:rPr>
              <a:t>and attention </a:t>
            </a:r>
            <a:r>
              <a:rPr lang="en-US" altLang="en-US" b="1" dirty="0" smtClean="0">
                <a:solidFill>
                  <a:schemeClr val="bg1"/>
                </a:solidFill>
                <a:latin typeface="Calibri" pitchFamily="34" charset="0"/>
                <a:cs typeface="Arial" pitchFamily="34" charset="0"/>
              </a:rPr>
              <a:t>problems</a:t>
            </a:r>
          </a:p>
          <a:p>
            <a:pPr marL="0" indent="0" fontAlgn="base">
              <a:spcBef>
                <a:spcPct val="0"/>
              </a:spcBef>
              <a:spcAft>
                <a:spcPct val="0"/>
              </a:spcAft>
              <a:buClr>
                <a:srgbClr val="000066"/>
              </a:buClr>
              <a:buSzTx/>
              <a:buNone/>
            </a:pPr>
            <a:r>
              <a:rPr lang="en-US" altLang="en-US" b="1" dirty="0" smtClean="0">
                <a:solidFill>
                  <a:srgbClr val="FFFF00"/>
                </a:solidFill>
                <a:latin typeface="Calibri" panose="020F0502020204030204" pitchFamily="34" charset="0"/>
                <a:cs typeface="Calibri" panose="020F0502020204030204" pitchFamily="34" charset="0"/>
              </a:rPr>
              <a:t>This </a:t>
            </a:r>
            <a:r>
              <a:rPr lang="en-US" altLang="en-US" b="1" dirty="0">
                <a:solidFill>
                  <a:srgbClr val="FFFF00"/>
                </a:solidFill>
                <a:latin typeface="Calibri" panose="020F0502020204030204" pitchFamily="34" charset="0"/>
                <a:cs typeface="Calibri" panose="020F0502020204030204" pitchFamily="34" charset="0"/>
              </a:rPr>
              <a:t>can lead to</a:t>
            </a:r>
            <a:r>
              <a:rPr lang="en-US" altLang="en-US" b="1" dirty="0" smtClean="0">
                <a:solidFill>
                  <a:srgbClr val="FFFF00"/>
                </a:solidFill>
                <a:latin typeface="Calibri" panose="020F0502020204030204" pitchFamily="34" charset="0"/>
                <a:cs typeface="Calibri" panose="020F0502020204030204" pitchFamily="34" charset="0"/>
              </a:rPr>
              <a:t>:</a:t>
            </a:r>
            <a:endParaRPr lang="en-US" altLang="en-US" sz="1400" b="1" dirty="0">
              <a:solidFill>
                <a:srgbClr val="FFFF00"/>
              </a:solidFill>
              <a:latin typeface="Impact" pitchFamily="34" charset="0"/>
              <a:cs typeface="Arial" pitchFamily="34" charset="0"/>
            </a:endParaRPr>
          </a:p>
          <a:p>
            <a:pPr fontAlgn="base">
              <a:spcBef>
                <a:spcPct val="0"/>
              </a:spcBef>
              <a:spcAft>
                <a:spcPct val="0"/>
              </a:spcAft>
              <a:buClr>
                <a:srgbClr val="000066"/>
              </a:buClr>
              <a:buSzTx/>
              <a:buFont typeface="Wingdings" pitchFamily="2" charset="2"/>
              <a:buChar char="§"/>
            </a:pPr>
            <a:r>
              <a:rPr lang="en-US" altLang="en-US" b="1" dirty="0">
                <a:solidFill>
                  <a:schemeClr val="bg1"/>
                </a:solidFill>
                <a:latin typeface="Calibri" pitchFamily="34" charset="0"/>
                <a:cs typeface="Arial" pitchFamily="34" charset="0"/>
              </a:rPr>
              <a:t>Increased experimentation </a:t>
            </a:r>
          </a:p>
          <a:p>
            <a:pPr fontAlgn="base">
              <a:spcBef>
                <a:spcPct val="0"/>
              </a:spcBef>
              <a:spcAft>
                <a:spcPct val="0"/>
              </a:spcAft>
              <a:buClr>
                <a:srgbClr val="000066"/>
              </a:buClr>
              <a:buSzTx/>
              <a:buFont typeface="Wingdings" pitchFamily="2" charset="2"/>
              <a:buChar char="§"/>
            </a:pPr>
            <a:r>
              <a:rPr lang="en-US" altLang="en-US" b="1" dirty="0">
                <a:solidFill>
                  <a:schemeClr val="bg1"/>
                </a:solidFill>
                <a:latin typeface="Calibri" pitchFamily="34" charset="0"/>
                <a:cs typeface="Arial" pitchFamily="34" charset="0"/>
              </a:rPr>
              <a:t>Opioid (and other substance) addiction</a:t>
            </a:r>
          </a:p>
          <a:p>
            <a:pPr algn="r" fontAlgn="base">
              <a:spcBef>
                <a:spcPct val="0"/>
              </a:spcBef>
              <a:spcAft>
                <a:spcPct val="0"/>
              </a:spcAft>
              <a:buClrTx/>
              <a:buSzTx/>
              <a:buFontTx/>
              <a:buNone/>
            </a:pPr>
            <a:r>
              <a:rPr lang="en-US" altLang="en-US" sz="1400" b="1" dirty="0" err="1">
                <a:solidFill>
                  <a:srgbClr val="FFCC00"/>
                </a:solidFill>
                <a:latin typeface="Calibri" pitchFamily="34" charset="0"/>
                <a:cs typeface="Arial" pitchFamily="34" charset="0"/>
              </a:rPr>
              <a:t>Feillin</a:t>
            </a:r>
            <a:r>
              <a:rPr lang="en-US" altLang="en-US" sz="1400" b="1" dirty="0">
                <a:solidFill>
                  <a:srgbClr val="FFCC00"/>
                </a:solidFill>
                <a:latin typeface="Calibri" pitchFamily="34" charset="0"/>
                <a:cs typeface="Arial" pitchFamily="34" charset="0"/>
              </a:rPr>
              <a:t>, </a:t>
            </a:r>
            <a:r>
              <a:rPr lang="en-US" altLang="en-US" sz="1400" b="1" dirty="0" smtClean="0">
                <a:solidFill>
                  <a:srgbClr val="FFCC00"/>
                </a:solidFill>
                <a:latin typeface="Calibri" pitchFamily="34" charset="0"/>
                <a:cs typeface="Arial" pitchFamily="34" charset="0"/>
              </a:rPr>
              <a:t>2013</a:t>
            </a:r>
            <a:endParaRPr lang="en-US" altLang="en-US" sz="1400" b="1" dirty="0">
              <a:solidFill>
                <a:srgbClr val="FFCC00"/>
              </a:solidFill>
              <a:latin typeface="Calibri" pitchFamily="34" charset="0"/>
              <a:cs typeface="Arial" pitchFamily="34" charset="0"/>
            </a:endParaRPr>
          </a:p>
        </p:txBody>
      </p:sp>
      <p:pic>
        <p:nvPicPr>
          <p:cNvPr id="63494" name="Picture 2" descr="Cartoon image of the bran inside the skull.&#10;&#10;C:\Users\bfinnerty\AppData\Local\Microsoft\Windows\Temporary Internet Files\Content.IE5\UUH4WLYL\MP900438746[1].jpg" title="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767" y="1973597"/>
            <a:ext cx="1152525" cy="1535112"/>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3495" name="Picture 2" descr="Cartoon image of a neuron&#10;&#10;C:\Users\bfinnerty\AppData\Local\Microsoft\Windows\Temporary Internet Files\Content.IE5\WPF4GUB0\MC900438727[1].jpg" title="Neu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7029" y="3790707"/>
            <a:ext cx="1524000" cy="11430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294967295"/>
          </p:nvPr>
        </p:nvSpPr>
        <p:spPr>
          <a:xfrm>
            <a:off x="6960838" y="6220914"/>
            <a:ext cx="1905000" cy="457200"/>
          </a:xfrm>
        </p:spPr>
        <p:txBody>
          <a:bodyPr/>
          <a:lstStyle/>
          <a:p>
            <a:pPr>
              <a:defRPr/>
            </a:pPr>
            <a:fld id="{A1D1E7B9-8311-4C9C-977C-DE6496160953}" type="slidenum">
              <a:rPr lang="en-US" smtClean="0">
                <a:solidFill>
                  <a:srgbClr val="FFFFFF"/>
                </a:solidFill>
              </a:rPr>
              <a:pPr>
                <a:defRPr/>
              </a:pPr>
              <a:t>69</a:t>
            </a:fld>
            <a:endParaRPr lang="en-US">
              <a:solidFill>
                <a:srgbClr val="FFFFFF"/>
              </a:solidFill>
            </a:endParaRPr>
          </a:p>
        </p:txBody>
      </p:sp>
    </p:spTree>
    <p:extLst>
      <p:ext uri="{BB962C8B-B14F-4D97-AF65-F5344CB8AC3E}">
        <p14:creationId xmlns:p14="http://schemas.microsoft.com/office/powerpoint/2010/main" val="3919364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B2B2B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B2B2B2"/>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B2B2B2"/>
                                      </p:to>
                                    </p:animClr>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B2B2B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subTnLst>
                                    <p:animClr clrSpc="rgb" dir="cw">
                                      <p:cBhvr override="childStyle">
                                        <p:cTn dur="1" fill="hold" display="0" masterRel="nextClick" afterEffect="1"/>
                                        <p:tgtEl>
                                          <p:spTgt spid="7">
                                            <p:txEl>
                                              <p:pRg st="4" end="4"/>
                                            </p:txEl>
                                          </p:spTgt>
                                        </p:tgtEl>
                                        <p:attrNameLst>
                                          <p:attrName>ppt_c</p:attrName>
                                        </p:attrNameLst>
                                      </p:cBhvr>
                                      <p:to>
                                        <a:srgbClr val="B2B2B2"/>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par>
                          <p:cTn id="33" fill="hold" nodeType="afterGroup">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xEl>
                                              <p:pRg st="6" end="6"/>
                                            </p:txEl>
                                          </p:spTgt>
                                        </p:tgtEl>
                                        <p:attrNameLst>
                                          <p:attrName>style.visibility</p:attrName>
                                        </p:attrNameLst>
                                      </p:cBhvr>
                                      <p:to>
                                        <p:strVal val="visible"/>
                                      </p:to>
                                    </p:set>
                                    <p:animEffect transition="in" filter="wipe(left)">
                                      <p:cBhvr>
                                        <p:cTn id="3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for Day Two</a:t>
            </a:r>
            <a:endParaRPr lang="en-US" dirty="0">
              <a:solidFill>
                <a:srgbClr val="FFFF00"/>
              </a:solidFill>
            </a:endParaRPr>
          </a:p>
        </p:txBody>
      </p:sp>
      <p:sp>
        <p:nvSpPr>
          <p:cNvPr id="3" name="Content Placeholder 2"/>
          <p:cNvSpPr>
            <a:spLocks noGrp="1"/>
          </p:cNvSpPr>
          <p:nvPr>
            <p:ph idx="1"/>
          </p:nvPr>
        </p:nvSpPr>
        <p:spPr/>
        <p:txBody>
          <a:bodyPr/>
          <a:lstStyle/>
          <a:p>
            <a:pPr marL="0" indent="0">
              <a:spcBef>
                <a:spcPts val="0"/>
              </a:spcBef>
              <a:buNone/>
            </a:pPr>
            <a:r>
              <a:rPr lang="en-US" dirty="0" smtClean="0"/>
              <a:t>12 Core Functions</a:t>
            </a:r>
          </a:p>
          <a:p>
            <a:pPr>
              <a:spcBef>
                <a:spcPts val="0"/>
              </a:spcBef>
            </a:pPr>
            <a:r>
              <a:rPr lang="en-US" dirty="0" smtClean="0"/>
              <a:t>Screening  </a:t>
            </a:r>
            <a:endParaRPr lang="en-US" dirty="0"/>
          </a:p>
          <a:p>
            <a:pPr>
              <a:spcBef>
                <a:spcPts val="0"/>
              </a:spcBef>
            </a:pPr>
            <a:r>
              <a:rPr lang="en-US" dirty="0"/>
              <a:t>Intake </a:t>
            </a:r>
          </a:p>
          <a:p>
            <a:pPr>
              <a:spcBef>
                <a:spcPts val="0"/>
              </a:spcBef>
            </a:pPr>
            <a:r>
              <a:rPr lang="en-US" dirty="0"/>
              <a:t>Orientation </a:t>
            </a:r>
          </a:p>
          <a:p>
            <a:pPr>
              <a:spcBef>
                <a:spcPts val="0"/>
              </a:spcBef>
            </a:pPr>
            <a:r>
              <a:rPr lang="en-US" dirty="0"/>
              <a:t>Assessment </a:t>
            </a:r>
          </a:p>
          <a:p>
            <a:pPr>
              <a:spcBef>
                <a:spcPts val="0"/>
              </a:spcBef>
            </a:pPr>
            <a:r>
              <a:rPr lang="en-US" dirty="0"/>
              <a:t>Treatment Planning</a:t>
            </a:r>
          </a:p>
          <a:p>
            <a:pPr>
              <a:spcBef>
                <a:spcPts val="0"/>
              </a:spcBef>
            </a:pPr>
            <a:r>
              <a:rPr lang="en-US" dirty="0"/>
              <a:t>Counseling</a:t>
            </a:r>
          </a:p>
          <a:p>
            <a:pPr>
              <a:spcBef>
                <a:spcPts val="0"/>
              </a:spcBef>
            </a:pPr>
            <a:endParaRPr lang="en-US" dirty="0"/>
          </a:p>
        </p:txBody>
      </p:sp>
      <p:sp>
        <p:nvSpPr>
          <p:cNvPr id="5" name="Slide Number Placeholder 3">
            <a:extLst>
              <a:ext uri="{FF2B5EF4-FFF2-40B4-BE49-F238E27FC236}">
                <a16:creationId xmlns:a16="http://schemas.microsoft.com/office/drawing/2014/main" id="{87FFB4C5-A6D9-494A-B3DF-7FD25FFB3160}"/>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7</a:t>
            </a:fld>
            <a:endParaRPr lang="en-US" dirty="0"/>
          </a:p>
        </p:txBody>
      </p:sp>
    </p:spTree>
    <p:extLst>
      <p:ext uri="{BB962C8B-B14F-4D97-AF65-F5344CB8AC3E}">
        <p14:creationId xmlns:p14="http://schemas.microsoft.com/office/powerpoint/2010/main" val="12019733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 y="112383"/>
            <a:ext cx="9144000" cy="990600"/>
          </a:xfrm>
        </p:spPr>
        <p:txBody>
          <a:bodyPr>
            <a:normAutofit/>
          </a:bodyPr>
          <a:lstStyle/>
          <a:p>
            <a:pPr>
              <a:defRPr/>
            </a:pPr>
            <a:r>
              <a:rPr lang="en-US" dirty="0">
                <a:solidFill>
                  <a:srgbClr val="FFFF00"/>
                </a:solidFill>
              </a:rPr>
              <a:t>Marijuana and the Adolescent </a:t>
            </a:r>
            <a:r>
              <a:rPr lang="en-US" dirty="0" smtClean="0">
                <a:solidFill>
                  <a:srgbClr val="FFFF00"/>
                </a:solidFill>
              </a:rPr>
              <a:t>Brain (1)</a:t>
            </a:r>
            <a:endParaRPr lang="en-US" dirty="0">
              <a:solidFill>
                <a:srgbClr val="FFFF00"/>
              </a:solidFill>
            </a:endParaRPr>
          </a:p>
        </p:txBody>
      </p:sp>
      <p:sp>
        <p:nvSpPr>
          <p:cNvPr id="3" name="Content Placeholder 2"/>
          <p:cNvSpPr>
            <a:spLocks noGrp="1"/>
          </p:cNvSpPr>
          <p:nvPr>
            <p:ph idx="1"/>
          </p:nvPr>
        </p:nvSpPr>
        <p:spPr>
          <a:xfrm>
            <a:off x="228600" y="1102984"/>
            <a:ext cx="8763000" cy="5023180"/>
          </a:xfrm>
        </p:spPr>
        <p:txBody>
          <a:bodyPr/>
          <a:lstStyle/>
          <a:p>
            <a:pPr>
              <a:defRPr/>
            </a:pPr>
            <a:r>
              <a:rPr lang="en-US" dirty="0"/>
              <a:t>Human studies suggest early onset (prior to 16-18 </a:t>
            </a:r>
            <a:r>
              <a:rPr lang="en-US" dirty="0" err="1"/>
              <a:t>yo</a:t>
            </a:r>
            <a:r>
              <a:rPr lang="en-US" dirty="0"/>
              <a:t>) associated with more severe cognitive consequences</a:t>
            </a:r>
            <a:r>
              <a:rPr lang="en-US" dirty="0" smtClean="0"/>
              <a:t>.</a:t>
            </a:r>
          </a:p>
          <a:p>
            <a:pPr marL="0" indent="0">
              <a:buNone/>
              <a:defRPr/>
            </a:pPr>
            <a:endParaRPr lang="en-US" dirty="0"/>
          </a:p>
          <a:p>
            <a:pPr lvl="1">
              <a:defRPr/>
            </a:pPr>
            <a:r>
              <a:rPr lang="en-US" dirty="0">
                <a:solidFill>
                  <a:srgbClr val="FFFF00"/>
                </a:solidFill>
              </a:rPr>
              <a:t>Poorer attention </a:t>
            </a:r>
            <a:r>
              <a:rPr lang="en-US" dirty="0"/>
              <a:t/>
            </a:r>
            <a:br>
              <a:rPr lang="en-US" dirty="0"/>
            </a:br>
            <a:r>
              <a:rPr lang="en-US" sz="1400" dirty="0"/>
              <a:t>(</a:t>
            </a:r>
            <a:r>
              <a:rPr lang="en-US" sz="1400" dirty="0" err="1"/>
              <a:t>Ehrenriech</a:t>
            </a:r>
            <a:r>
              <a:rPr lang="en-US" sz="1400" dirty="0"/>
              <a:t> et al., 1999)</a:t>
            </a:r>
          </a:p>
          <a:p>
            <a:pPr lvl="1">
              <a:defRPr/>
            </a:pPr>
            <a:r>
              <a:rPr lang="en-US" dirty="0" smtClean="0">
                <a:solidFill>
                  <a:srgbClr val="FFFF00"/>
                </a:solidFill>
              </a:rPr>
              <a:t>Executive functioning </a:t>
            </a:r>
            <a:r>
              <a:rPr lang="en-US" dirty="0" smtClean="0"/>
              <a:t/>
            </a:r>
            <a:br>
              <a:rPr lang="en-US" dirty="0" smtClean="0"/>
            </a:br>
            <a:r>
              <a:rPr lang="en-US" dirty="0" smtClean="0"/>
              <a:t>(sustained attention, </a:t>
            </a:r>
            <a:br>
              <a:rPr lang="en-US" dirty="0" smtClean="0"/>
            </a:br>
            <a:r>
              <a:rPr lang="en-US" dirty="0" smtClean="0"/>
              <a:t>cognitive inhibition, </a:t>
            </a:r>
            <a:br>
              <a:rPr lang="en-US" dirty="0" smtClean="0"/>
            </a:br>
            <a:r>
              <a:rPr lang="en-US" dirty="0" smtClean="0"/>
              <a:t>abstract reasoning)</a:t>
            </a:r>
            <a:r>
              <a:rPr lang="en-US" dirty="0" smtClean="0">
                <a:solidFill>
                  <a:prstClr val="white"/>
                </a:solidFill>
              </a:rPr>
              <a:t> </a:t>
            </a:r>
            <a:r>
              <a:rPr lang="en-US" sz="1400" dirty="0">
                <a:solidFill>
                  <a:prstClr val="white"/>
                </a:solidFill>
              </a:rPr>
              <a:t/>
            </a:r>
            <a:br>
              <a:rPr lang="en-US" sz="1400" dirty="0">
                <a:solidFill>
                  <a:prstClr val="white"/>
                </a:solidFill>
              </a:rPr>
            </a:br>
            <a:r>
              <a:rPr lang="en-US" sz="1400" dirty="0">
                <a:solidFill>
                  <a:prstClr val="white"/>
                </a:solidFill>
              </a:rPr>
              <a:t>(</a:t>
            </a:r>
            <a:r>
              <a:rPr lang="en-US" sz="1400" dirty="0" err="1">
                <a:solidFill>
                  <a:prstClr val="white"/>
                </a:solidFill>
              </a:rPr>
              <a:t>Fontes</a:t>
            </a:r>
            <a:r>
              <a:rPr lang="en-US" sz="1400" dirty="0">
                <a:solidFill>
                  <a:prstClr val="white"/>
                </a:solidFill>
              </a:rPr>
              <a:t> et al., 2011)</a:t>
            </a:r>
            <a:endParaRPr lang="en-US" dirty="0"/>
          </a:p>
          <a:p>
            <a:pPr marL="457200" lvl="1" indent="0">
              <a:buFontTx/>
              <a:buNone/>
              <a:defRPr/>
            </a:pPr>
            <a:endParaRPr lang="en-US" dirty="0"/>
          </a:p>
        </p:txBody>
      </p:sp>
      <p:pic>
        <p:nvPicPr>
          <p:cNvPr id="64517" name="Picture 2" descr="Each colored bar indicates a different neurcognitive test.  The group on the left is non-using controls and shows normal functioning.  The group on the right are marijuana users.  All three test who reduced functioning compared to the normal contols." title="Graph of adolescent cognitive function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684" y="2333410"/>
            <a:ext cx="3860800" cy="256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Slide Number Placeholder 3"/>
          <p:cNvSpPr>
            <a:spLocks noGrp="1"/>
          </p:cNvSpPr>
          <p:nvPr>
            <p:ph type="sldNum" sz="quarter" idx="4294967295"/>
          </p:nvPr>
        </p:nvSpPr>
        <p:spPr>
          <a:xfrm>
            <a:off x="228600" y="6150937"/>
            <a:ext cx="2933700" cy="439441"/>
          </a:xfrm>
          <a:noFill/>
        </p:spPr>
        <p:txBody>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marL="0" lvl="1" eaLnBrk="1" hangingPunct="1">
              <a:spcBef>
                <a:spcPts val="0"/>
              </a:spcBef>
              <a:buClrTx/>
              <a:buFontTx/>
              <a:buNone/>
            </a:pPr>
            <a:r>
              <a:rPr lang="en-US" altLang="en-US" sz="1200" b="1" dirty="0" smtClean="0">
                <a:solidFill>
                  <a:srgbClr val="FFFFFF"/>
                </a:solidFill>
                <a:latin typeface="Calibri" panose="020F0502020204030204" pitchFamily="34" charset="0"/>
                <a:cs typeface="Calibri" panose="020F0502020204030204" pitchFamily="34" charset="0"/>
              </a:rPr>
              <a:t>Reference</a:t>
            </a:r>
          </a:p>
          <a:p>
            <a:pPr marL="0" lvl="1" eaLnBrk="1" hangingPunct="1">
              <a:spcBef>
                <a:spcPts val="0"/>
              </a:spcBef>
              <a:buClrTx/>
              <a:buFontTx/>
              <a:buNone/>
            </a:pPr>
            <a:r>
              <a:rPr lang="en-US" altLang="en-US" sz="1200" dirty="0" err="1" smtClean="0">
                <a:solidFill>
                  <a:srgbClr val="FFFFFF"/>
                </a:solidFill>
                <a:latin typeface="Calibri" panose="020F0502020204030204" pitchFamily="34" charset="0"/>
                <a:cs typeface="Calibri" panose="020F0502020204030204" pitchFamily="34" charset="0"/>
              </a:rPr>
              <a:t>Lisdahl</a:t>
            </a:r>
            <a:r>
              <a:rPr lang="en-US" altLang="en-US" sz="1200" dirty="0" smtClean="0">
                <a:solidFill>
                  <a:srgbClr val="FFFFFF"/>
                </a:solidFill>
                <a:latin typeface="Calibri" panose="020F0502020204030204" pitchFamily="34" charset="0"/>
                <a:cs typeface="Calibri" panose="020F0502020204030204" pitchFamily="34" charset="0"/>
              </a:rPr>
              <a:t>  &amp; Price</a:t>
            </a:r>
            <a:r>
              <a:rPr lang="en-US" altLang="en-US" sz="1200" dirty="0">
                <a:solidFill>
                  <a:srgbClr val="FFFFFF"/>
                </a:solidFill>
                <a:latin typeface="Calibri" panose="020F0502020204030204" pitchFamily="34" charset="0"/>
                <a:cs typeface="Calibri" panose="020F0502020204030204" pitchFamily="34" charset="0"/>
              </a:rPr>
              <a:t>., </a:t>
            </a:r>
            <a:r>
              <a:rPr lang="en-US" altLang="en-US" sz="1200" dirty="0" smtClean="0">
                <a:solidFill>
                  <a:srgbClr val="FFFFFF"/>
                </a:solidFill>
                <a:latin typeface="Calibri" panose="020F0502020204030204" pitchFamily="34" charset="0"/>
                <a:cs typeface="Calibri" panose="020F0502020204030204" pitchFamily="34" charset="0"/>
              </a:rPr>
              <a:t>2011.</a:t>
            </a:r>
            <a:endParaRPr lang="en-US" altLang="en-US" sz="1200" dirty="0">
              <a:solidFill>
                <a:srgbClr val="FFFF00"/>
              </a:solidFill>
              <a:latin typeface="Calibri" panose="020F0502020204030204" pitchFamily="34" charset="0"/>
              <a:cs typeface="Calibri" panose="020F0502020204030204" pitchFamily="34" charset="0"/>
            </a:endParaRP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70</a:t>
            </a:fld>
            <a:endParaRPr lang="en-US" dirty="0"/>
          </a:p>
        </p:txBody>
      </p:sp>
    </p:spTree>
    <p:extLst>
      <p:ext uri="{BB962C8B-B14F-4D97-AF65-F5344CB8AC3E}">
        <p14:creationId xmlns:p14="http://schemas.microsoft.com/office/powerpoint/2010/main" val="119390803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defRPr/>
            </a:pPr>
            <a:r>
              <a:rPr lang="en-US" dirty="0">
                <a:solidFill>
                  <a:srgbClr val="FFFF00"/>
                </a:solidFill>
              </a:rPr>
              <a:t>Marijuana and the Adolescent </a:t>
            </a:r>
            <a:r>
              <a:rPr lang="en-US" dirty="0" smtClean="0">
                <a:solidFill>
                  <a:srgbClr val="FFFF00"/>
                </a:solidFill>
              </a:rPr>
              <a:t>Brain (2)</a:t>
            </a:r>
            <a:endParaRPr lang="en-US" dirty="0">
              <a:solidFill>
                <a:srgbClr val="FFFF00"/>
              </a:solidFill>
            </a:endParaRPr>
          </a:p>
        </p:txBody>
      </p:sp>
      <p:sp>
        <p:nvSpPr>
          <p:cNvPr id="3" name="Content Placeholder 2"/>
          <p:cNvSpPr>
            <a:spLocks noGrp="1"/>
          </p:cNvSpPr>
          <p:nvPr>
            <p:ph idx="1"/>
          </p:nvPr>
        </p:nvSpPr>
        <p:spPr>
          <a:xfrm>
            <a:off x="304800" y="1017181"/>
            <a:ext cx="8229600" cy="4953000"/>
          </a:xfrm>
        </p:spPr>
        <p:txBody>
          <a:bodyPr>
            <a:noAutofit/>
          </a:bodyPr>
          <a:lstStyle/>
          <a:p>
            <a:pPr>
              <a:defRPr/>
            </a:pPr>
            <a:r>
              <a:rPr lang="en-US" dirty="0"/>
              <a:t>Longitudinal research demonstrates that early onset marijuana use associated with lower IQ</a:t>
            </a:r>
          </a:p>
          <a:p>
            <a:pPr marL="742950" lvl="2" indent="-342900">
              <a:buClr>
                <a:srgbClr val="FFFF00"/>
              </a:buClr>
              <a:buSzPct val="85000"/>
              <a:defRPr/>
            </a:pPr>
            <a:r>
              <a:rPr lang="en-US" dirty="0">
                <a:solidFill>
                  <a:srgbClr val="FFFF00"/>
                </a:solidFill>
              </a:rPr>
              <a:t>Drop from childhood “average” to adult low “average”</a:t>
            </a:r>
          </a:p>
          <a:p>
            <a:pPr marL="742950" lvl="2" indent="-342900">
              <a:buClr>
                <a:srgbClr val="FFFF00"/>
              </a:buClr>
              <a:buSzPct val="85000"/>
              <a:defRPr/>
            </a:pPr>
            <a:r>
              <a:rPr lang="en-US" dirty="0">
                <a:solidFill>
                  <a:srgbClr val="FFFF00"/>
                </a:solidFill>
              </a:rPr>
              <a:t>Never achieved predicted adult IQ trajectory even with sustained abstinence in adulthood </a:t>
            </a:r>
            <a:r>
              <a:rPr lang="en-US" dirty="0"/>
              <a:t>(Meier et at., 2012</a:t>
            </a:r>
            <a:r>
              <a:rPr lang="en-US" dirty="0" smtClean="0"/>
              <a:t>)</a:t>
            </a:r>
            <a:endParaRPr lang="en-US" dirty="0"/>
          </a:p>
        </p:txBody>
      </p:sp>
      <p:sp>
        <p:nvSpPr>
          <p:cNvPr id="4" name="Slide Number Placeholder 3"/>
          <p:cNvSpPr>
            <a:spLocks noGrp="1"/>
          </p:cNvSpPr>
          <p:nvPr>
            <p:ph type="sldNum" sz="quarter" idx="4294967295"/>
          </p:nvPr>
        </p:nvSpPr>
        <p:spPr>
          <a:xfrm>
            <a:off x="6934200" y="6219986"/>
            <a:ext cx="1905000" cy="457200"/>
          </a:xfrm>
        </p:spPr>
        <p:txBody>
          <a:bodyPr/>
          <a:lstStyle/>
          <a:p>
            <a:pPr>
              <a:defRPr/>
            </a:pPr>
            <a:fld id="{6F1EB5E8-EA0B-446C-AB36-C0059DA3C7DB}" type="slidenum">
              <a:rPr lang="en-US" smtClean="0">
                <a:solidFill>
                  <a:srgbClr val="FFFFFF"/>
                </a:solidFill>
              </a:rPr>
              <a:pPr>
                <a:defRPr/>
              </a:pPr>
              <a:t>71</a:t>
            </a:fld>
            <a:endParaRPr lang="en-US" dirty="0">
              <a:solidFill>
                <a:srgbClr val="FFFFFF"/>
              </a:solidFill>
            </a:endParaRPr>
          </a:p>
        </p:txBody>
      </p:sp>
    </p:spTree>
    <p:extLst>
      <p:ext uri="{BB962C8B-B14F-4D97-AF65-F5344CB8AC3E}">
        <p14:creationId xmlns:p14="http://schemas.microsoft.com/office/powerpoint/2010/main" val="416054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pPr>
              <a:defRPr/>
            </a:pPr>
            <a:r>
              <a:rPr lang="en-US" dirty="0">
                <a:solidFill>
                  <a:srgbClr val="FFFF00"/>
                </a:solidFill>
              </a:rPr>
              <a:t>Marijuana and the Adolescent </a:t>
            </a:r>
            <a:r>
              <a:rPr lang="en-US" dirty="0" smtClean="0">
                <a:solidFill>
                  <a:srgbClr val="FFFF00"/>
                </a:solidFill>
              </a:rPr>
              <a:t>Brain (3)</a:t>
            </a:r>
            <a:endParaRPr lang="en-US" dirty="0">
              <a:solidFill>
                <a:srgbClr val="FFFF00"/>
              </a:solidFill>
            </a:endParaRPr>
          </a:p>
        </p:txBody>
      </p:sp>
      <p:sp>
        <p:nvSpPr>
          <p:cNvPr id="3" name="Content Placeholder 2"/>
          <p:cNvSpPr>
            <a:spLocks noGrp="1"/>
          </p:cNvSpPr>
          <p:nvPr>
            <p:ph idx="1"/>
          </p:nvPr>
        </p:nvSpPr>
        <p:spPr>
          <a:xfrm>
            <a:off x="304800" y="1017180"/>
            <a:ext cx="8382000" cy="5459819"/>
          </a:xfrm>
        </p:spPr>
        <p:txBody>
          <a:bodyPr>
            <a:noAutofit/>
          </a:bodyPr>
          <a:lstStyle/>
          <a:p>
            <a:pPr marL="342900" lvl="1" indent="-342900">
              <a:buClr>
                <a:srgbClr val="FFFF00"/>
              </a:buClr>
              <a:buSzPct val="85000"/>
              <a:defRPr/>
            </a:pPr>
            <a:r>
              <a:rPr lang="en-US" dirty="0" smtClean="0">
                <a:ea typeface="+mn-ea"/>
                <a:cs typeface="+mn-cs"/>
              </a:rPr>
              <a:t>Overall </a:t>
            </a:r>
            <a:r>
              <a:rPr lang="en-US" dirty="0">
                <a:ea typeface="+mn-ea"/>
                <a:cs typeface="+mn-cs"/>
              </a:rPr>
              <a:t>studies suggest that regular adolescent MJ use may cause brain structural changes associated with </a:t>
            </a:r>
          </a:p>
          <a:p>
            <a:pPr marL="742950" lvl="2" indent="-342900">
              <a:buClr>
                <a:srgbClr val="FFFF00"/>
              </a:buClr>
              <a:buSzPct val="85000"/>
              <a:defRPr/>
            </a:pPr>
            <a:r>
              <a:rPr lang="en-US" dirty="0">
                <a:solidFill>
                  <a:srgbClr val="FFFF00"/>
                </a:solidFill>
              </a:rPr>
              <a:t>poor neuronal efficiency </a:t>
            </a:r>
          </a:p>
          <a:p>
            <a:pPr marL="742950" lvl="2" indent="-342900">
              <a:buClr>
                <a:srgbClr val="FFFF00"/>
              </a:buClr>
              <a:buSzPct val="85000"/>
              <a:defRPr/>
            </a:pPr>
            <a:r>
              <a:rPr lang="en-US" dirty="0">
                <a:solidFill>
                  <a:srgbClr val="FFFF00"/>
                </a:solidFill>
              </a:rPr>
              <a:t>poorer cognitive functioning </a:t>
            </a:r>
            <a:r>
              <a:rPr lang="en-US" dirty="0"/>
              <a:t>(psychomotor speed, executive functioning, emotional control, and learning and memory) (</a:t>
            </a:r>
            <a:r>
              <a:rPr lang="en-US" dirty="0" err="1"/>
              <a:t>Lisdahl</a:t>
            </a:r>
            <a:r>
              <a:rPr lang="en-US" dirty="0"/>
              <a:t> et al., 2013)</a:t>
            </a:r>
          </a:p>
          <a:p>
            <a:pPr marL="342900" lvl="1" indent="-342900">
              <a:buClr>
                <a:srgbClr val="FFFF00"/>
              </a:buClr>
              <a:buSzPct val="85000"/>
              <a:defRPr/>
            </a:pPr>
            <a:r>
              <a:rPr lang="en-US" dirty="0"/>
              <a:t>This may indelicate a large proportion of youth are experiencing cognitive difficulties that may negatively impact their performance, leading to increased school difficulty and reduced grades (Medina et al., 2007)</a:t>
            </a:r>
          </a:p>
        </p:txBody>
      </p:sp>
      <p:sp>
        <p:nvSpPr>
          <p:cNvPr id="4" name="Slide Number Placeholder 3"/>
          <p:cNvSpPr>
            <a:spLocks noGrp="1"/>
          </p:cNvSpPr>
          <p:nvPr>
            <p:ph type="sldNum" sz="quarter" idx="4294967295"/>
          </p:nvPr>
        </p:nvSpPr>
        <p:spPr>
          <a:xfrm>
            <a:off x="6934200" y="6219986"/>
            <a:ext cx="1905000" cy="457200"/>
          </a:xfrm>
        </p:spPr>
        <p:txBody>
          <a:bodyPr/>
          <a:lstStyle/>
          <a:p>
            <a:pPr>
              <a:defRPr/>
            </a:pPr>
            <a:fld id="{6F1EB5E8-EA0B-446C-AB36-C0059DA3C7DB}" type="slidenum">
              <a:rPr lang="en-US" smtClean="0">
                <a:solidFill>
                  <a:srgbClr val="FFFFFF"/>
                </a:solidFill>
              </a:rPr>
              <a:pPr>
                <a:defRPr/>
              </a:pPr>
              <a:t>72</a:t>
            </a:fld>
            <a:endParaRPr lang="en-US" dirty="0">
              <a:solidFill>
                <a:srgbClr val="FFFFFF"/>
              </a:solidFill>
            </a:endParaRPr>
          </a:p>
        </p:txBody>
      </p:sp>
    </p:spTree>
    <p:extLst>
      <p:ext uri="{BB962C8B-B14F-4D97-AF65-F5344CB8AC3E}">
        <p14:creationId xmlns:p14="http://schemas.microsoft.com/office/powerpoint/2010/main" val="355506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AU" dirty="0">
                <a:solidFill>
                  <a:srgbClr val="FFFF00"/>
                </a:solidFill>
              </a:rPr>
              <a:t>Drug addiction is a chronic relapsing disorder similar to </a:t>
            </a:r>
            <a:r>
              <a:rPr lang="en-AU" dirty="0" smtClean="0">
                <a:solidFill>
                  <a:srgbClr val="FFFF00"/>
                </a:solidFill>
              </a:rPr>
              <a:t/>
            </a:r>
            <a:br>
              <a:rPr lang="en-AU" dirty="0" smtClean="0">
                <a:solidFill>
                  <a:srgbClr val="FFFF00"/>
                </a:solidFill>
              </a:rPr>
            </a:br>
            <a:r>
              <a:rPr lang="en-AU" dirty="0" smtClean="0">
                <a:solidFill>
                  <a:srgbClr val="FFFF00"/>
                </a:solidFill>
              </a:rPr>
              <a:t>other </a:t>
            </a:r>
            <a:r>
              <a:rPr lang="en-AU" dirty="0">
                <a:solidFill>
                  <a:srgbClr val="FFFF00"/>
                </a:solidFill>
              </a:rPr>
              <a:t>chronic diseases</a:t>
            </a:r>
            <a:endParaRPr lang="en-US" dirty="0">
              <a:solidFill>
                <a:srgbClr val="FFFF00"/>
              </a:solidFill>
            </a:endParaRPr>
          </a:p>
        </p:txBody>
      </p:sp>
      <p:sp>
        <p:nvSpPr>
          <p:cNvPr id="6737925" name="Text Box 5"/>
          <p:cNvSpPr txBox="1">
            <a:spLocks noGrp="1" noChangeArrowheads="1"/>
          </p:cNvSpPr>
          <p:nvPr>
            <p:ph type="subTitle" idx="1"/>
          </p:nvPr>
        </p:nvSpPr>
        <p:spPr>
          <a:xfrm>
            <a:off x="457199" y="3962400"/>
            <a:ext cx="8226425" cy="1473200"/>
          </a:xfrm>
        </p:spPr>
        <p:txBody>
          <a:bodyPr/>
          <a:lstStyle/>
          <a:p>
            <a:pPr marL="0" indent="0" algn="ctr" eaLnBrk="1" hangingPunct="1">
              <a:buFont typeface="Wingdings" pitchFamily="2" charset="2"/>
              <a:buNone/>
              <a:defRPr/>
            </a:pPr>
            <a:r>
              <a:rPr lang="en-AU" sz="4000" b="1" dirty="0" smtClean="0"/>
              <a:t>such </a:t>
            </a:r>
            <a:r>
              <a:rPr lang="en-AU" sz="4000" b="1" dirty="0"/>
              <a:t>as </a:t>
            </a:r>
            <a:endParaRPr lang="en-AU" sz="4000" b="1" dirty="0" smtClean="0"/>
          </a:p>
          <a:p>
            <a:pPr marL="0" indent="0" algn="ctr" eaLnBrk="1" hangingPunct="1">
              <a:buFont typeface="Wingdings" pitchFamily="2" charset="2"/>
              <a:buNone/>
              <a:defRPr/>
            </a:pPr>
            <a:r>
              <a:rPr lang="en-AU" sz="4000" b="1" dirty="0" smtClean="0">
                <a:solidFill>
                  <a:srgbClr val="FFFF00"/>
                </a:solidFill>
              </a:rPr>
              <a:t>diabetes</a:t>
            </a:r>
            <a:r>
              <a:rPr lang="en-AU" sz="4000" b="1" dirty="0">
                <a:solidFill>
                  <a:srgbClr val="FFFF00"/>
                </a:solidFill>
              </a:rPr>
              <a:t>, asthma, arthritis and cardiovascular disease</a:t>
            </a:r>
            <a:r>
              <a:rPr lang="en-AU" sz="4000" b="1" dirty="0">
                <a:solidFill>
                  <a:schemeClr val="tx2"/>
                </a:solidFill>
              </a:rPr>
              <a:t>.</a:t>
            </a:r>
            <a:endParaRPr lang="en-US" sz="4000" b="1" dirty="0">
              <a:solidFill>
                <a:schemeClr val="tx2"/>
              </a:solidFill>
            </a:endParaRPr>
          </a:p>
        </p:txBody>
      </p:sp>
      <p:sp>
        <p:nvSpPr>
          <p:cNvPr id="2" name="Slide Number Placeholder 1"/>
          <p:cNvSpPr>
            <a:spLocks noGrp="1"/>
          </p:cNvSpPr>
          <p:nvPr>
            <p:ph type="sldNum" sz="quarter" idx="4294967295"/>
          </p:nvPr>
        </p:nvSpPr>
        <p:spPr>
          <a:xfrm>
            <a:off x="7010400" y="6248400"/>
            <a:ext cx="1905000" cy="457200"/>
          </a:xfrm>
        </p:spPr>
        <p:txBody>
          <a:bodyPr/>
          <a:lstStyle/>
          <a:p>
            <a:pPr>
              <a:defRPr/>
            </a:pPr>
            <a:fld id="{83A550A8-DCDF-436C-AF83-089579880577}" type="slidenum">
              <a:rPr lang="en-US" smtClean="0">
                <a:solidFill>
                  <a:srgbClr val="FFFFFF"/>
                </a:solidFill>
              </a:rPr>
              <a:pPr>
                <a:defRPr/>
              </a:pPr>
              <a:t>73</a:t>
            </a:fld>
            <a:endParaRPr lang="en-US" dirty="0">
              <a:solidFill>
                <a:srgbClr val="FFFFFF"/>
              </a:solidFill>
            </a:endParaRPr>
          </a:p>
        </p:txBody>
      </p:sp>
    </p:spTree>
    <p:extLst>
      <p:ext uri="{BB962C8B-B14F-4D97-AF65-F5344CB8AC3E}">
        <p14:creationId xmlns:p14="http://schemas.microsoft.com/office/powerpoint/2010/main" val="39417087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3"/>
          <p:cNvSpPr>
            <a:spLocks noGrp="1" noChangeArrowheads="1"/>
          </p:cNvSpPr>
          <p:nvPr>
            <p:ph type="title"/>
          </p:nvPr>
        </p:nvSpPr>
        <p:spPr>
          <a:xfrm>
            <a:off x="1772" y="120502"/>
            <a:ext cx="9144000" cy="1403498"/>
          </a:xfrm>
        </p:spPr>
        <p:txBody>
          <a:bodyPr/>
          <a:lstStyle/>
          <a:p>
            <a:pPr>
              <a:defRPr/>
            </a:pPr>
            <a:r>
              <a:rPr lang="en-US" dirty="0">
                <a:solidFill>
                  <a:srgbClr val="FFFF00"/>
                </a:solidFill>
              </a:rPr>
              <a:t>Why are we comparing SUD to </a:t>
            </a:r>
            <a:r>
              <a:rPr lang="en-US" dirty="0" smtClean="0">
                <a:solidFill>
                  <a:srgbClr val="FFFF00"/>
                </a:solidFill>
              </a:rPr>
              <a:t/>
            </a:r>
            <a:br>
              <a:rPr lang="en-US" dirty="0" smtClean="0">
                <a:solidFill>
                  <a:srgbClr val="FFFF00"/>
                </a:solidFill>
              </a:rPr>
            </a:br>
            <a:r>
              <a:rPr lang="en-US" dirty="0" smtClean="0">
                <a:solidFill>
                  <a:srgbClr val="FFFF00"/>
                </a:solidFill>
              </a:rPr>
              <a:t>these </a:t>
            </a:r>
            <a:r>
              <a:rPr lang="en-US" dirty="0">
                <a:solidFill>
                  <a:srgbClr val="FFFF00"/>
                </a:solidFill>
              </a:rPr>
              <a:t>particular illnesses?</a:t>
            </a:r>
          </a:p>
        </p:txBody>
      </p:sp>
      <p:sp>
        <p:nvSpPr>
          <p:cNvPr id="258050" name="Rectangle 2"/>
          <p:cNvSpPr>
            <a:spLocks noGrp="1" noChangeArrowheads="1"/>
          </p:cNvSpPr>
          <p:nvPr>
            <p:ph idx="1"/>
          </p:nvPr>
        </p:nvSpPr>
        <p:spPr>
          <a:xfrm>
            <a:off x="304800" y="1524000"/>
            <a:ext cx="8458200" cy="3886200"/>
          </a:xfrm>
        </p:spPr>
        <p:txBody>
          <a:bodyPr/>
          <a:lstStyle/>
          <a:p>
            <a:pPr marL="565150" indent="-457200">
              <a:buSzPct val="80000"/>
              <a:tabLst>
                <a:tab pos="855663" algn="l"/>
              </a:tabLst>
              <a:defRPr/>
            </a:pPr>
            <a:r>
              <a:rPr lang="en-US" altLang="en-US" dirty="0" smtClean="0"/>
              <a:t>No </a:t>
            </a:r>
            <a:r>
              <a:rPr lang="en-US" altLang="en-US" dirty="0"/>
              <a:t>Doubt They Are </a:t>
            </a:r>
            <a:r>
              <a:rPr lang="en-US" altLang="en-US" dirty="0" smtClean="0"/>
              <a:t>Illnesses</a:t>
            </a:r>
          </a:p>
          <a:p>
            <a:pPr marL="565150" indent="-457200">
              <a:buSzPct val="80000"/>
              <a:tabLst>
                <a:tab pos="855663" algn="l"/>
              </a:tabLst>
              <a:defRPr/>
            </a:pPr>
            <a:r>
              <a:rPr lang="en-US" altLang="en-US" dirty="0" smtClean="0"/>
              <a:t>All </a:t>
            </a:r>
            <a:r>
              <a:rPr lang="en-US" altLang="en-US" b="1" dirty="0"/>
              <a:t>Chronic</a:t>
            </a:r>
            <a:r>
              <a:rPr lang="en-US" altLang="en-US" dirty="0"/>
              <a:t> </a:t>
            </a:r>
            <a:r>
              <a:rPr lang="en-US" altLang="en-US" dirty="0" smtClean="0"/>
              <a:t>Conditions</a:t>
            </a:r>
          </a:p>
          <a:p>
            <a:pPr marL="565150" indent="-457200">
              <a:buSzPct val="80000"/>
              <a:tabLst>
                <a:tab pos="855663" algn="l"/>
              </a:tabLst>
              <a:defRPr/>
            </a:pPr>
            <a:r>
              <a:rPr lang="en-US" altLang="en-US" dirty="0" smtClean="0"/>
              <a:t>Influenced </a:t>
            </a:r>
            <a:r>
              <a:rPr lang="en-US" altLang="en-US" dirty="0"/>
              <a:t>by </a:t>
            </a:r>
            <a:r>
              <a:rPr lang="en-US" altLang="en-US" b="1" dirty="0"/>
              <a:t>Genetic</a:t>
            </a:r>
            <a:r>
              <a:rPr lang="en-US" altLang="en-US" dirty="0"/>
              <a:t>, </a:t>
            </a:r>
            <a:r>
              <a:rPr lang="en-US" altLang="en-US" b="1" dirty="0"/>
              <a:t>Metabolic</a:t>
            </a:r>
            <a:r>
              <a:rPr lang="en-US" altLang="en-US" dirty="0"/>
              <a:t> </a:t>
            </a:r>
            <a:r>
              <a:rPr lang="en-US" altLang="en-US" dirty="0" smtClean="0"/>
              <a:t>and </a:t>
            </a:r>
            <a:r>
              <a:rPr lang="en-US" altLang="en-US" b="1" dirty="0" smtClean="0"/>
              <a:t>Behavioral Factors</a:t>
            </a:r>
          </a:p>
          <a:p>
            <a:pPr marL="565150" indent="-457200">
              <a:buSzPct val="80000"/>
              <a:tabLst>
                <a:tab pos="855663" algn="l"/>
              </a:tabLst>
              <a:defRPr/>
            </a:pPr>
            <a:r>
              <a:rPr lang="en-US" altLang="en-US" b="1" dirty="0" smtClean="0"/>
              <a:t>No </a:t>
            </a:r>
            <a:r>
              <a:rPr lang="en-US" altLang="en-US" b="1" dirty="0"/>
              <a:t>Cures</a:t>
            </a:r>
            <a:r>
              <a:rPr lang="en-US" altLang="en-US" dirty="0"/>
              <a:t> - But Effective Treatments Are </a:t>
            </a:r>
            <a:r>
              <a:rPr lang="en-US" altLang="en-US" dirty="0" smtClean="0"/>
              <a:t>Available</a:t>
            </a:r>
            <a:endParaRPr lang="en-US" altLang="en-US" dirty="0"/>
          </a:p>
        </p:txBody>
      </p:sp>
      <p:sp>
        <p:nvSpPr>
          <p:cNvPr id="2" name="Slide Number Placeholder 1"/>
          <p:cNvSpPr>
            <a:spLocks noGrp="1"/>
          </p:cNvSpPr>
          <p:nvPr>
            <p:ph type="sldNum" sz="quarter" idx="4294967295"/>
          </p:nvPr>
        </p:nvSpPr>
        <p:spPr>
          <a:xfrm>
            <a:off x="7010400" y="6172200"/>
            <a:ext cx="1905000" cy="457200"/>
          </a:xfrm>
        </p:spPr>
        <p:txBody>
          <a:bodyPr/>
          <a:lstStyle/>
          <a:p>
            <a:pPr>
              <a:defRPr/>
            </a:pPr>
            <a:fld id="{DAA38A61-AB8D-45A5-A669-566C68E65969}" type="slidenum">
              <a:rPr lang="en-US" smtClean="0">
                <a:solidFill>
                  <a:srgbClr val="FFFFFF"/>
                </a:solidFill>
              </a:rPr>
              <a:pPr>
                <a:defRPr/>
              </a:pPr>
              <a:t>74</a:t>
            </a:fld>
            <a:endParaRPr lang="en-US" dirty="0">
              <a:solidFill>
                <a:srgbClr val="FFFFFF"/>
              </a:solidFill>
            </a:endParaRPr>
          </a:p>
        </p:txBody>
      </p:sp>
    </p:spTree>
    <p:extLst>
      <p:ext uri="{BB962C8B-B14F-4D97-AF65-F5344CB8AC3E}">
        <p14:creationId xmlns:p14="http://schemas.microsoft.com/office/powerpoint/2010/main" val="93515108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189038"/>
          </a:xfrm>
        </p:spPr>
        <p:txBody>
          <a:bodyPr/>
          <a:lstStyle/>
          <a:p>
            <a:pPr>
              <a:lnSpc>
                <a:spcPct val="80000"/>
              </a:lnSpc>
            </a:pPr>
            <a:r>
              <a:rPr lang="en-US" altLang="en-US" sz="3600" dirty="0">
                <a:solidFill>
                  <a:srgbClr val="FFFF00"/>
                </a:solidFill>
              </a:rPr>
              <a:t>Relapse Rates Are Similar for </a:t>
            </a:r>
            <a:r>
              <a:rPr lang="en-US" altLang="en-US" sz="3600" dirty="0" smtClean="0">
                <a:solidFill>
                  <a:srgbClr val="FFFF00"/>
                </a:solidFill>
              </a:rPr>
              <a:t>Drug </a:t>
            </a:r>
            <a:r>
              <a:rPr lang="en-US" altLang="en-US" sz="3600" dirty="0">
                <a:solidFill>
                  <a:srgbClr val="FFFF00"/>
                </a:solidFill>
              </a:rPr>
              <a:t>Dependence and </a:t>
            </a:r>
            <a:r>
              <a:rPr lang="en-US" altLang="en-US" sz="3600" dirty="0" smtClean="0">
                <a:solidFill>
                  <a:srgbClr val="FFFF00"/>
                </a:solidFill>
              </a:rPr>
              <a:t>Other </a:t>
            </a:r>
            <a:r>
              <a:rPr lang="en-US" altLang="en-US" sz="3600" dirty="0">
                <a:solidFill>
                  <a:srgbClr val="FFFF00"/>
                </a:solidFill>
              </a:rPr>
              <a:t>Chronic </a:t>
            </a:r>
            <a:r>
              <a:rPr lang="en-US" altLang="en-US" sz="3600" dirty="0" smtClean="0">
                <a:solidFill>
                  <a:srgbClr val="FFFF00"/>
                </a:solidFill>
              </a:rPr>
              <a:t>Illnesses</a:t>
            </a:r>
            <a:endParaRPr lang="en-US" sz="3600" dirty="0"/>
          </a:p>
        </p:txBody>
      </p:sp>
      <p:pic>
        <p:nvPicPr>
          <p:cNvPr id="7" name="Picture 6" descr="Graphs shos that drug addiciton has a relapse rage of about 40-60%.  This is comparable to what is seent with Type I Diabetes (30-50%) Hypertension (50-75%) and Asthma (50-70%).&#10;" title="Category of cronic disease is depcted on X axis"/>
          <p:cNvPicPr>
            <a:picLocks noChangeAspect="1"/>
          </p:cNvPicPr>
          <p:nvPr/>
        </p:nvPicPr>
        <p:blipFill>
          <a:blip r:embed="rId3"/>
          <a:stretch>
            <a:fillRect/>
          </a:stretch>
        </p:blipFill>
        <p:spPr>
          <a:xfrm>
            <a:off x="200024" y="960438"/>
            <a:ext cx="8620305" cy="5928590"/>
          </a:xfrm>
          <a:prstGeom prst="rect">
            <a:avLst/>
          </a:prstGeom>
        </p:spPr>
      </p:pic>
      <p:sp>
        <p:nvSpPr>
          <p:cNvPr id="68611" name="Text Box 3"/>
          <p:cNvSpPr txBox="1">
            <a:spLocks noChangeArrowheads="1"/>
          </p:cNvSpPr>
          <p:nvPr/>
        </p:nvSpPr>
        <p:spPr bwMode="auto">
          <a:xfrm>
            <a:off x="4456054" y="6551711"/>
            <a:ext cx="45261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r" fontAlgn="base">
              <a:spcBef>
                <a:spcPct val="0"/>
              </a:spcBef>
              <a:spcAft>
                <a:spcPct val="0"/>
              </a:spcAft>
              <a:buClrTx/>
              <a:buSzTx/>
              <a:buFontTx/>
              <a:buNone/>
              <a:defRPr/>
            </a:pPr>
            <a:r>
              <a:rPr lang="en-US" altLang="en-US" sz="1200" b="1" dirty="0" smtClean="0">
                <a:solidFill>
                  <a:schemeClr val="bg1"/>
                </a:solidFill>
                <a:latin typeface="Calibri" panose="020F0502020204030204" pitchFamily="34" charset="0"/>
                <a:cs typeface="Calibri" panose="020F0502020204030204" pitchFamily="34" charset="0"/>
              </a:rPr>
              <a:t>Reference: </a:t>
            </a:r>
            <a:r>
              <a:rPr lang="en-US" altLang="en-US" sz="1200" dirty="0">
                <a:solidFill>
                  <a:schemeClr val="bg1"/>
                </a:solidFill>
                <a:latin typeface="Calibri" panose="020F0502020204030204" pitchFamily="34" charset="0"/>
                <a:cs typeface="Calibri" panose="020F0502020204030204" pitchFamily="34" charset="0"/>
              </a:rPr>
              <a:t>McLellan, A.T. et al., </a:t>
            </a:r>
            <a:r>
              <a:rPr lang="en-US" altLang="en-US" sz="1200" dirty="0" smtClean="0">
                <a:solidFill>
                  <a:schemeClr val="bg1"/>
                </a:solidFill>
                <a:latin typeface="Calibri" panose="020F0502020204030204" pitchFamily="34" charset="0"/>
                <a:cs typeface="Calibri" panose="020F0502020204030204" pitchFamily="34" charset="0"/>
              </a:rPr>
              <a:t>JAMA</a:t>
            </a:r>
            <a:r>
              <a:rPr lang="en-US" altLang="en-US" sz="1200" dirty="0">
                <a:solidFill>
                  <a:schemeClr val="bg1"/>
                </a:solidFill>
                <a:latin typeface="Calibri" panose="020F0502020204030204" pitchFamily="34" charset="0"/>
                <a:cs typeface="Calibri" panose="020F0502020204030204" pitchFamily="34" charset="0"/>
              </a:rPr>
              <a:t>, Vol 284(13), October 4, </a:t>
            </a:r>
            <a:r>
              <a:rPr lang="en-US" altLang="en-US" sz="1200" dirty="0" smtClean="0">
                <a:solidFill>
                  <a:schemeClr val="bg1"/>
                </a:solidFill>
                <a:latin typeface="Calibri" panose="020F0502020204030204" pitchFamily="34" charset="0"/>
                <a:cs typeface="Calibri" panose="020F0502020204030204" pitchFamily="34" charset="0"/>
              </a:rPr>
              <a:t>2000.</a:t>
            </a:r>
            <a:endParaRPr lang="en-US" altLang="en-US" sz="1200" dirty="0">
              <a:solidFill>
                <a:schemeClr val="bg1"/>
              </a:solidFill>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4294967295"/>
          </p:nvPr>
        </p:nvSpPr>
        <p:spPr>
          <a:xfrm>
            <a:off x="3429000" y="6248400"/>
            <a:ext cx="5715000" cy="457200"/>
          </a:xfrm>
        </p:spPr>
        <p:txBody>
          <a:bodyPr/>
          <a:lstStyle/>
          <a:p>
            <a:pPr>
              <a:defRPr/>
            </a:pPr>
            <a:fld id="{F9309E63-F25B-4DB4-BC48-0477BDAAF327}" type="slidenum">
              <a:rPr lang="en-US" smtClean="0">
                <a:solidFill>
                  <a:srgbClr val="FFFFFF"/>
                </a:solidFill>
              </a:rPr>
              <a:pPr>
                <a:defRPr/>
              </a:pPr>
              <a:t>75</a:t>
            </a:fld>
            <a:endParaRPr lang="en-US" dirty="0">
              <a:solidFill>
                <a:srgbClr val="FFFFFF"/>
              </a:solidFill>
            </a:endParaRPr>
          </a:p>
        </p:txBody>
      </p:sp>
    </p:spTree>
    <p:extLst>
      <p:ext uri="{BB962C8B-B14F-4D97-AF65-F5344CB8AC3E}">
        <p14:creationId xmlns:p14="http://schemas.microsoft.com/office/powerpoint/2010/main" val="7611605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Grp="1" noChangeArrowheads="1"/>
          </p:cNvSpPr>
          <p:nvPr>
            <p:ph type="ctrTitle" idx="4294967295"/>
          </p:nvPr>
        </p:nvSpPr>
        <p:spPr>
          <a:xfrm>
            <a:off x="0" y="288925"/>
            <a:ext cx="9144000" cy="838200"/>
          </a:xfrm>
        </p:spPr>
        <p:txBody>
          <a:bodyPr/>
          <a:lstStyle/>
          <a:p>
            <a:pPr algn="ctr" eaLnBrk="1" hangingPunct="1">
              <a:defRPr/>
            </a:pPr>
            <a:r>
              <a:rPr lang="en-US" altLang="en-US" sz="3400" dirty="0">
                <a:solidFill>
                  <a:srgbClr val="FFFF00"/>
                </a:solidFill>
              </a:rPr>
              <a:t>Treating a </a:t>
            </a:r>
            <a:r>
              <a:rPr lang="en-US" altLang="en-US" sz="3400" dirty="0" err="1">
                <a:solidFill>
                  <a:srgbClr val="FFFF00"/>
                </a:solidFill>
              </a:rPr>
              <a:t>Biobehavioral</a:t>
            </a:r>
            <a:r>
              <a:rPr lang="en-US" altLang="en-US" sz="3400" dirty="0">
                <a:solidFill>
                  <a:srgbClr val="FFFF00"/>
                </a:solidFill>
              </a:rPr>
              <a:t> Disorder Must Go Beyond Just Fixing the Chemistry</a:t>
            </a:r>
            <a:br>
              <a:rPr lang="en-US" altLang="en-US" sz="3400" dirty="0">
                <a:solidFill>
                  <a:srgbClr val="FFFF00"/>
                </a:solidFill>
              </a:rPr>
            </a:br>
            <a:endParaRPr lang="en-US" altLang="en-US" sz="1200" dirty="0">
              <a:solidFill>
                <a:srgbClr val="FFFF00"/>
              </a:solidFill>
            </a:endParaRPr>
          </a:p>
        </p:txBody>
      </p:sp>
      <p:sp>
        <p:nvSpPr>
          <p:cNvPr id="69634" name="Freeform 7" descr="puzzlegraphic"/>
          <p:cNvSpPr>
            <a:spLocks/>
          </p:cNvSpPr>
          <p:nvPr/>
        </p:nvSpPr>
        <p:spPr bwMode="auto">
          <a:xfrm>
            <a:off x="3449638" y="1801813"/>
            <a:ext cx="2362200" cy="4187825"/>
          </a:xfrm>
          <a:custGeom>
            <a:avLst/>
            <a:gdLst>
              <a:gd name="T0" fmla="*/ 2147483647 w 3130"/>
              <a:gd name="T1" fmla="*/ 2147483647 h 6418"/>
              <a:gd name="T2" fmla="*/ 2147483647 w 3130"/>
              <a:gd name="T3" fmla="*/ 2147483647 h 6418"/>
              <a:gd name="T4" fmla="*/ 2147483647 w 3130"/>
              <a:gd name="T5" fmla="*/ 2147483647 h 6418"/>
              <a:gd name="T6" fmla="*/ 2147483647 w 3130"/>
              <a:gd name="T7" fmla="*/ 2147483647 h 6418"/>
              <a:gd name="T8" fmla="*/ 2147483647 w 3130"/>
              <a:gd name="T9" fmla="*/ 2147483647 h 6418"/>
              <a:gd name="T10" fmla="*/ 2147483647 w 3130"/>
              <a:gd name="T11" fmla="*/ 2147483647 h 6418"/>
              <a:gd name="T12" fmla="*/ 2147483647 w 3130"/>
              <a:gd name="T13" fmla="*/ 2147483647 h 6418"/>
              <a:gd name="T14" fmla="*/ 2147483647 w 3130"/>
              <a:gd name="T15" fmla="*/ 2147483647 h 6418"/>
              <a:gd name="T16" fmla="*/ 2147483647 w 3130"/>
              <a:gd name="T17" fmla="*/ 2147483647 h 6418"/>
              <a:gd name="T18" fmla="*/ 2147483647 w 3130"/>
              <a:gd name="T19" fmla="*/ 2147483647 h 6418"/>
              <a:gd name="T20" fmla="*/ 2147483647 w 3130"/>
              <a:gd name="T21" fmla="*/ 2147483647 h 6418"/>
              <a:gd name="T22" fmla="*/ 2147483647 w 3130"/>
              <a:gd name="T23" fmla="*/ 2147483647 h 6418"/>
              <a:gd name="T24" fmla="*/ 2147483647 w 3130"/>
              <a:gd name="T25" fmla="*/ 2147483647 h 6418"/>
              <a:gd name="T26" fmla="*/ 2147483647 w 3130"/>
              <a:gd name="T27" fmla="*/ 2147483647 h 6418"/>
              <a:gd name="T28" fmla="*/ 2147483647 w 3130"/>
              <a:gd name="T29" fmla="*/ 2147483647 h 6418"/>
              <a:gd name="T30" fmla="*/ 2147483647 w 3130"/>
              <a:gd name="T31" fmla="*/ 2147483647 h 6418"/>
              <a:gd name="T32" fmla="*/ 2147483647 w 3130"/>
              <a:gd name="T33" fmla="*/ 2147483647 h 6418"/>
              <a:gd name="T34" fmla="*/ 2147483647 w 3130"/>
              <a:gd name="T35" fmla="*/ 2147483647 h 6418"/>
              <a:gd name="T36" fmla="*/ 2147483647 w 3130"/>
              <a:gd name="T37" fmla="*/ 2147483647 h 6418"/>
              <a:gd name="T38" fmla="*/ 2147483647 w 3130"/>
              <a:gd name="T39" fmla="*/ 2147483647 h 6418"/>
              <a:gd name="T40" fmla="*/ 2147483647 w 3130"/>
              <a:gd name="T41" fmla="*/ 2147483647 h 6418"/>
              <a:gd name="T42" fmla="*/ 2147483647 w 3130"/>
              <a:gd name="T43" fmla="*/ 2147483647 h 6418"/>
              <a:gd name="T44" fmla="*/ 2147483647 w 3130"/>
              <a:gd name="T45" fmla="*/ 2147483647 h 6418"/>
              <a:gd name="T46" fmla="*/ 2147483647 w 3130"/>
              <a:gd name="T47" fmla="*/ 2147483647 h 6418"/>
              <a:gd name="T48" fmla="*/ 2147483647 w 3130"/>
              <a:gd name="T49" fmla="*/ 2147483647 h 6418"/>
              <a:gd name="T50" fmla="*/ 2147483647 w 3130"/>
              <a:gd name="T51" fmla="*/ 2147483647 h 6418"/>
              <a:gd name="T52" fmla="*/ 2147483647 w 3130"/>
              <a:gd name="T53" fmla="*/ 2147483647 h 6418"/>
              <a:gd name="T54" fmla="*/ 2147483647 w 3130"/>
              <a:gd name="T55" fmla="*/ 2147483647 h 6418"/>
              <a:gd name="T56" fmla="*/ 2147483647 w 3130"/>
              <a:gd name="T57" fmla="*/ 2147483647 h 6418"/>
              <a:gd name="T58" fmla="*/ 2147483647 w 3130"/>
              <a:gd name="T59" fmla="*/ 2147483647 h 6418"/>
              <a:gd name="T60" fmla="*/ 2147483647 w 3130"/>
              <a:gd name="T61" fmla="*/ 2147483647 h 6418"/>
              <a:gd name="T62" fmla="*/ 2147483647 w 3130"/>
              <a:gd name="T63" fmla="*/ 2147483647 h 6418"/>
              <a:gd name="T64" fmla="*/ 2147483647 w 3130"/>
              <a:gd name="T65" fmla="*/ 2147483647 h 6418"/>
              <a:gd name="T66" fmla="*/ 2147483647 w 3130"/>
              <a:gd name="T67" fmla="*/ 2147483647 h 6418"/>
              <a:gd name="T68" fmla="*/ 2147483647 w 3130"/>
              <a:gd name="T69" fmla="*/ 2147483647 h 6418"/>
              <a:gd name="T70" fmla="*/ 2147483647 w 3130"/>
              <a:gd name="T71" fmla="*/ 2147483647 h 6418"/>
              <a:gd name="T72" fmla="*/ 2147483647 w 3130"/>
              <a:gd name="T73" fmla="*/ 2147483647 h 6418"/>
              <a:gd name="T74" fmla="*/ 2147483647 w 3130"/>
              <a:gd name="T75" fmla="*/ 2147483647 h 6418"/>
              <a:gd name="T76" fmla="*/ 2147483647 w 3130"/>
              <a:gd name="T77" fmla="*/ 2147483647 h 6418"/>
              <a:gd name="T78" fmla="*/ 2147483647 w 3130"/>
              <a:gd name="T79" fmla="*/ 2147483647 h 6418"/>
              <a:gd name="T80" fmla="*/ 2147483647 w 3130"/>
              <a:gd name="T81" fmla="*/ 2147483647 h 6418"/>
              <a:gd name="T82" fmla="*/ 2147483647 w 3130"/>
              <a:gd name="T83" fmla="*/ 2147483647 h 6418"/>
              <a:gd name="T84" fmla="*/ 2147483647 w 3130"/>
              <a:gd name="T85" fmla="*/ 2147483647 h 6418"/>
              <a:gd name="T86" fmla="*/ 2147483647 w 3130"/>
              <a:gd name="T87" fmla="*/ 2147483647 h 6418"/>
              <a:gd name="T88" fmla="*/ 2147483647 w 3130"/>
              <a:gd name="T89" fmla="*/ 2147483647 h 6418"/>
              <a:gd name="T90" fmla="*/ 2147483647 w 3130"/>
              <a:gd name="T91" fmla="*/ 2147483647 h 6418"/>
              <a:gd name="T92" fmla="*/ 2147483647 w 3130"/>
              <a:gd name="T93" fmla="*/ 2147483647 h 6418"/>
              <a:gd name="T94" fmla="*/ 2147483647 w 3130"/>
              <a:gd name="T95" fmla="*/ 2147483647 h 6418"/>
              <a:gd name="T96" fmla="*/ 2147483647 w 3130"/>
              <a:gd name="T97" fmla="*/ 2147483647 h 6418"/>
              <a:gd name="T98" fmla="*/ 2147483647 w 3130"/>
              <a:gd name="T99" fmla="*/ 2147483647 h 6418"/>
              <a:gd name="T100" fmla="*/ 2147483647 w 3130"/>
              <a:gd name="T101" fmla="*/ 2147483647 h 6418"/>
              <a:gd name="T102" fmla="*/ 2147483647 w 3130"/>
              <a:gd name="T103" fmla="*/ 2147483647 h 6418"/>
              <a:gd name="T104" fmla="*/ 2147483647 w 3130"/>
              <a:gd name="T105" fmla="*/ 2147483647 h 6418"/>
              <a:gd name="T106" fmla="*/ 2147483647 w 3130"/>
              <a:gd name="T107" fmla="*/ 2147483647 h 6418"/>
              <a:gd name="T108" fmla="*/ 2147483647 w 3130"/>
              <a:gd name="T109" fmla="*/ 2147483647 h 6418"/>
              <a:gd name="T110" fmla="*/ 2147483647 w 3130"/>
              <a:gd name="T111" fmla="*/ 2147483647 h 6418"/>
              <a:gd name="T112" fmla="*/ 2147483647 w 3130"/>
              <a:gd name="T113" fmla="*/ 2147483647 h 6418"/>
              <a:gd name="T114" fmla="*/ 2147483647 w 3130"/>
              <a:gd name="T115" fmla="*/ 2147483647 h 6418"/>
              <a:gd name="T116" fmla="*/ 2147483647 w 3130"/>
              <a:gd name="T117" fmla="*/ 2147483647 h 6418"/>
              <a:gd name="T118" fmla="*/ 2147483647 w 3130"/>
              <a:gd name="T119" fmla="*/ 2147483647 h 64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30"/>
              <a:gd name="T181" fmla="*/ 0 h 6418"/>
              <a:gd name="T182" fmla="*/ 3130 w 3130"/>
              <a:gd name="T183" fmla="*/ 6418 h 64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30" h="6418">
                <a:moveTo>
                  <a:pt x="1565" y="0"/>
                </a:moveTo>
                <a:lnTo>
                  <a:pt x="1648" y="7"/>
                </a:lnTo>
                <a:lnTo>
                  <a:pt x="1715" y="35"/>
                </a:lnTo>
                <a:lnTo>
                  <a:pt x="1771" y="74"/>
                </a:lnTo>
                <a:lnTo>
                  <a:pt x="1813" y="127"/>
                </a:lnTo>
                <a:lnTo>
                  <a:pt x="1838" y="189"/>
                </a:lnTo>
                <a:lnTo>
                  <a:pt x="1854" y="254"/>
                </a:lnTo>
                <a:lnTo>
                  <a:pt x="1860" y="326"/>
                </a:lnTo>
                <a:lnTo>
                  <a:pt x="1853" y="400"/>
                </a:lnTo>
                <a:lnTo>
                  <a:pt x="1866" y="375"/>
                </a:lnTo>
                <a:lnTo>
                  <a:pt x="1884" y="385"/>
                </a:lnTo>
                <a:lnTo>
                  <a:pt x="1896" y="419"/>
                </a:lnTo>
                <a:lnTo>
                  <a:pt x="1896" y="462"/>
                </a:lnTo>
                <a:lnTo>
                  <a:pt x="1886" y="516"/>
                </a:lnTo>
                <a:lnTo>
                  <a:pt x="1869" y="587"/>
                </a:lnTo>
                <a:lnTo>
                  <a:pt x="1841" y="640"/>
                </a:lnTo>
                <a:lnTo>
                  <a:pt x="1806" y="660"/>
                </a:lnTo>
                <a:lnTo>
                  <a:pt x="1803" y="672"/>
                </a:lnTo>
                <a:lnTo>
                  <a:pt x="1796" y="707"/>
                </a:lnTo>
                <a:lnTo>
                  <a:pt x="1781" y="750"/>
                </a:lnTo>
                <a:lnTo>
                  <a:pt x="1760" y="784"/>
                </a:lnTo>
                <a:lnTo>
                  <a:pt x="1760" y="954"/>
                </a:lnTo>
                <a:lnTo>
                  <a:pt x="1800" y="964"/>
                </a:lnTo>
                <a:lnTo>
                  <a:pt x="1846" y="986"/>
                </a:lnTo>
                <a:lnTo>
                  <a:pt x="1897" y="1010"/>
                </a:lnTo>
                <a:lnTo>
                  <a:pt x="1950" y="1039"/>
                </a:lnTo>
                <a:lnTo>
                  <a:pt x="2000" y="1069"/>
                </a:lnTo>
                <a:lnTo>
                  <a:pt x="2040" y="1096"/>
                </a:lnTo>
                <a:lnTo>
                  <a:pt x="2070" y="1116"/>
                </a:lnTo>
                <a:lnTo>
                  <a:pt x="2083" y="1128"/>
                </a:lnTo>
                <a:lnTo>
                  <a:pt x="2096" y="1129"/>
                </a:lnTo>
                <a:lnTo>
                  <a:pt x="2131" y="1135"/>
                </a:lnTo>
                <a:lnTo>
                  <a:pt x="2176" y="1159"/>
                </a:lnTo>
                <a:lnTo>
                  <a:pt x="2234" y="1209"/>
                </a:lnTo>
                <a:lnTo>
                  <a:pt x="2269" y="1219"/>
                </a:lnTo>
                <a:lnTo>
                  <a:pt x="2310" y="1245"/>
                </a:lnTo>
                <a:lnTo>
                  <a:pt x="2354" y="1288"/>
                </a:lnTo>
                <a:lnTo>
                  <a:pt x="2397" y="1350"/>
                </a:lnTo>
                <a:lnTo>
                  <a:pt x="2437" y="1428"/>
                </a:lnTo>
                <a:lnTo>
                  <a:pt x="2464" y="1528"/>
                </a:lnTo>
                <a:lnTo>
                  <a:pt x="2481" y="1647"/>
                </a:lnTo>
                <a:lnTo>
                  <a:pt x="2480" y="1790"/>
                </a:lnTo>
                <a:lnTo>
                  <a:pt x="2511" y="1869"/>
                </a:lnTo>
                <a:lnTo>
                  <a:pt x="2543" y="1989"/>
                </a:lnTo>
                <a:lnTo>
                  <a:pt x="2562" y="2112"/>
                </a:lnTo>
                <a:lnTo>
                  <a:pt x="2569" y="2200"/>
                </a:lnTo>
                <a:lnTo>
                  <a:pt x="2617" y="2276"/>
                </a:lnTo>
                <a:lnTo>
                  <a:pt x="2657" y="2403"/>
                </a:lnTo>
                <a:lnTo>
                  <a:pt x="2690" y="2545"/>
                </a:lnTo>
                <a:lnTo>
                  <a:pt x="2709" y="2664"/>
                </a:lnTo>
                <a:lnTo>
                  <a:pt x="2723" y="2774"/>
                </a:lnTo>
                <a:lnTo>
                  <a:pt x="2748" y="2913"/>
                </a:lnTo>
                <a:lnTo>
                  <a:pt x="2785" y="3056"/>
                </a:lnTo>
                <a:lnTo>
                  <a:pt x="2835" y="3185"/>
                </a:lnTo>
                <a:lnTo>
                  <a:pt x="2865" y="3189"/>
                </a:lnTo>
                <a:lnTo>
                  <a:pt x="2887" y="3206"/>
                </a:lnTo>
                <a:lnTo>
                  <a:pt x="2905" y="3225"/>
                </a:lnTo>
                <a:lnTo>
                  <a:pt x="2918" y="3240"/>
                </a:lnTo>
                <a:lnTo>
                  <a:pt x="2934" y="3249"/>
                </a:lnTo>
                <a:lnTo>
                  <a:pt x="2945" y="3256"/>
                </a:lnTo>
                <a:lnTo>
                  <a:pt x="2961" y="3263"/>
                </a:lnTo>
                <a:lnTo>
                  <a:pt x="2977" y="3279"/>
                </a:lnTo>
                <a:lnTo>
                  <a:pt x="2988" y="3295"/>
                </a:lnTo>
                <a:lnTo>
                  <a:pt x="2994" y="3309"/>
                </a:lnTo>
                <a:lnTo>
                  <a:pt x="3003" y="3324"/>
                </a:lnTo>
                <a:lnTo>
                  <a:pt x="3021" y="3344"/>
                </a:lnTo>
                <a:lnTo>
                  <a:pt x="3051" y="3371"/>
                </a:lnTo>
                <a:lnTo>
                  <a:pt x="3088" y="3407"/>
                </a:lnTo>
                <a:lnTo>
                  <a:pt x="3120" y="3435"/>
                </a:lnTo>
                <a:lnTo>
                  <a:pt x="3130" y="3451"/>
                </a:lnTo>
                <a:lnTo>
                  <a:pt x="3130" y="3467"/>
                </a:lnTo>
                <a:lnTo>
                  <a:pt x="3114" y="3487"/>
                </a:lnTo>
                <a:lnTo>
                  <a:pt x="3081" y="3491"/>
                </a:lnTo>
                <a:lnTo>
                  <a:pt x="3038" y="3474"/>
                </a:lnTo>
                <a:lnTo>
                  <a:pt x="3000" y="3445"/>
                </a:lnTo>
                <a:lnTo>
                  <a:pt x="2971" y="3421"/>
                </a:lnTo>
                <a:lnTo>
                  <a:pt x="2955" y="3409"/>
                </a:lnTo>
                <a:lnTo>
                  <a:pt x="2945" y="3409"/>
                </a:lnTo>
                <a:lnTo>
                  <a:pt x="2941" y="3454"/>
                </a:lnTo>
                <a:lnTo>
                  <a:pt x="2955" y="3512"/>
                </a:lnTo>
                <a:lnTo>
                  <a:pt x="2977" y="3560"/>
                </a:lnTo>
                <a:lnTo>
                  <a:pt x="3004" y="3643"/>
                </a:lnTo>
                <a:lnTo>
                  <a:pt x="3021" y="3723"/>
                </a:lnTo>
                <a:lnTo>
                  <a:pt x="3007" y="3767"/>
                </a:lnTo>
                <a:lnTo>
                  <a:pt x="2968" y="3740"/>
                </a:lnTo>
                <a:lnTo>
                  <a:pt x="2929" y="3661"/>
                </a:lnTo>
                <a:lnTo>
                  <a:pt x="2897" y="3581"/>
                </a:lnTo>
                <a:lnTo>
                  <a:pt x="2874" y="3545"/>
                </a:lnTo>
                <a:lnTo>
                  <a:pt x="2877" y="3593"/>
                </a:lnTo>
                <a:lnTo>
                  <a:pt x="2897" y="3694"/>
                </a:lnTo>
                <a:lnTo>
                  <a:pt x="2907" y="3794"/>
                </a:lnTo>
                <a:lnTo>
                  <a:pt x="2884" y="3847"/>
                </a:lnTo>
                <a:lnTo>
                  <a:pt x="2846" y="3807"/>
                </a:lnTo>
                <a:lnTo>
                  <a:pt x="2821" y="3706"/>
                </a:lnTo>
                <a:lnTo>
                  <a:pt x="2799" y="3604"/>
                </a:lnTo>
                <a:lnTo>
                  <a:pt x="2779" y="3560"/>
                </a:lnTo>
                <a:lnTo>
                  <a:pt x="2783" y="3598"/>
                </a:lnTo>
                <a:lnTo>
                  <a:pt x="2802" y="3687"/>
                </a:lnTo>
                <a:lnTo>
                  <a:pt x="2809" y="3779"/>
                </a:lnTo>
                <a:lnTo>
                  <a:pt x="2779" y="3825"/>
                </a:lnTo>
                <a:lnTo>
                  <a:pt x="2748" y="3786"/>
                </a:lnTo>
                <a:lnTo>
                  <a:pt x="2722" y="3694"/>
                </a:lnTo>
                <a:lnTo>
                  <a:pt x="2702" y="3604"/>
                </a:lnTo>
                <a:lnTo>
                  <a:pt x="2693" y="3561"/>
                </a:lnTo>
                <a:lnTo>
                  <a:pt x="2692" y="3598"/>
                </a:lnTo>
                <a:lnTo>
                  <a:pt x="2699" y="3680"/>
                </a:lnTo>
                <a:lnTo>
                  <a:pt x="2702" y="3760"/>
                </a:lnTo>
                <a:lnTo>
                  <a:pt x="2677" y="3802"/>
                </a:lnTo>
                <a:lnTo>
                  <a:pt x="2645" y="3767"/>
                </a:lnTo>
                <a:lnTo>
                  <a:pt x="2626" y="3691"/>
                </a:lnTo>
                <a:lnTo>
                  <a:pt x="2617" y="3613"/>
                </a:lnTo>
                <a:lnTo>
                  <a:pt x="2614" y="3577"/>
                </a:lnTo>
                <a:lnTo>
                  <a:pt x="2592" y="3512"/>
                </a:lnTo>
                <a:lnTo>
                  <a:pt x="2572" y="3407"/>
                </a:lnTo>
                <a:lnTo>
                  <a:pt x="2562" y="3308"/>
                </a:lnTo>
                <a:lnTo>
                  <a:pt x="2576" y="3255"/>
                </a:lnTo>
                <a:lnTo>
                  <a:pt x="2562" y="3192"/>
                </a:lnTo>
                <a:lnTo>
                  <a:pt x="2543" y="3129"/>
                </a:lnTo>
                <a:lnTo>
                  <a:pt x="2517" y="3067"/>
                </a:lnTo>
                <a:lnTo>
                  <a:pt x="2484" y="3004"/>
                </a:lnTo>
                <a:lnTo>
                  <a:pt x="2453" y="2938"/>
                </a:lnTo>
                <a:lnTo>
                  <a:pt x="2414" y="2868"/>
                </a:lnTo>
                <a:lnTo>
                  <a:pt x="2378" y="2797"/>
                </a:lnTo>
                <a:lnTo>
                  <a:pt x="2342" y="2718"/>
                </a:lnTo>
                <a:lnTo>
                  <a:pt x="2284" y="2571"/>
                </a:lnTo>
                <a:lnTo>
                  <a:pt x="2255" y="2465"/>
                </a:lnTo>
                <a:lnTo>
                  <a:pt x="2247" y="2392"/>
                </a:lnTo>
                <a:lnTo>
                  <a:pt x="2247" y="2340"/>
                </a:lnTo>
                <a:lnTo>
                  <a:pt x="2237" y="2270"/>
                </a:lnTo>
                <a:lnTo>
                  <a:pt x="2226" y="2244"/>
                </a:lnTo>
                <a:lnTo>
                  <a:pt x="2192" y="2173"/>
                </a:lnTo>
                <a:lnTo>
                  <a:pt x="2163" y="2085"/>
                </a:lnTo>
                <a:lnTo>
                  <a:pt x="2139" y="1982"/>
                </a:lnTo>
                <a:lnTo>
                  <a:pt x="2125" y="1858"/>
                </a:lnTo>
                <a:lnTo>
                  <a:pt x="2118" y="1928"/>
                </a:lnTo>
                <a:lnTo>
                  <a:pt x="2106" y="2107"/>
                </a:lnTo>
                <a:lnTo>
                  <a:pt x="2099" y="2349"/>
                </a:lnTo>
                <a:lnTo>
                  <a:pt x="2103" y="2611"/>
                </a:lnTo>
                <a:lnTo>
                  <a:pt x="2125" y="2802"/>
                </a:lnTo>
                <a:lnTo>
                  <a:pt x="2156" y="2926"/>
                </a:lnTo>
                <a:lnTo>
                  <a:pt x="2182" y="3056"/>
                </a:lnTo>
                <a:lnTo>
                  <a:pt x="2192" y="3269"/>
                </a:lnTo>
                <a:lnTo>
                  <a:pt x="2184" y="3554"/>
                </a:lnTo>
                <a:lnTo>
                  <a:pt x="2162" y="3827"/>
                </a:lnTo>
                <a:lnTo>
                  <a:pt x="2132" y="4054"/>
                </a:lnTo>
                <a:lnTo>
                  <a:pt x="2103" y="4191"/>
                </a:lnTo>
                <a:lnTo>
                  <a:pt x="2088" y="4358"/>
                </a:lnTo>
                <a:lnTo>
                  <a:pt x="2099" y="4512"/>
                </a:lnTo>
                <a:lnTo>
                  <a:pt x="2083" y="4643"/>
                </a:lnTo>
                <a:lnTo>
                  <a:pt x="2070" y="4775"/>
                </a:lnTo>
                <a:lnTo>
                  <a:pt x="2088" y="4884"/>
                </a:lnTo>
                <a:lnTo>
                  <a:pt x="2103" y="5047"/>
                </a:lnTo>
                <a:lnTo>
                  <a:pt x="2088" y="5319"/>
                </a:lnTo>
                <a:lnTo>
                  <a:pt x="2053" y="5522"/>
                </a:lnTo>
                <a:lnTo>
                  <a:pt x="2017" y="5678"/>
                </a:lnTo>
                <a:lnTo>
                  <a:pt x="2002" y="5801"/>
                </a:lnTo>
                <a:lnTo>
                  <a:pt x="2020" y="5906"/>
                </a:lnTo>
                <a:lnTo>
                  <a:pt x="2069" y="6005"/>
                </a:lnTo>
                <a:lnTo>
                  <a:pt x="2121" y="6102"/>
                </a:lnTo>
                <a:lnTo>
                  <a:pt x="2165" y="6201"/>
                </a:lnTo>
                <a:lnTo>
                  <a:pt x="2184" y="6282"/>
                </a:lnTo>
                <a:lnTo>
                  <a:pt x="2182" y="6317"/>
                </a:lnTo>
                <a:lnTo>
                  <a:pt x="2169" y="6321"/>
                </a:lnTo>
                <a:lnTo>
                  <a:pt x="2153" y="6308"/>
                </a:lnTo>
                <a:lnTo>
                  <a:pt x="2148" y="6338"/>
                </a:lnTo>
                <a:lnTo>
                  <a:pt x="2135" y="6355"/>
                </a:lnTo>
                <a:lnTo>
                  <a:pt x="2115" y="6363"/>
                </a:lnTo>
                <a:lnTo>
                  <a:pt x="2099" y="6360"/>
                </a:lnTo>
                <a:lnTo>
                  <a:pt x="2093" y="6377"/>
                </a:lnTo>
                <a:lnTo>
                  <a:pt x="2080" y="6397"/>
                </a:lnTo>
                <a:lnTo>
                  <a:pt x="2062" y="6404"/>
                </a:lnTo>
                <a:lnTo>
                  <a:pt x="2033" y="6398"/>
                </a:lnTo>
                <a:lnTo>
                  <a:pt x="2019" y="6415"/>
                </a:lnTo>
                <a:lnTo>
                  <a:pt x="1996" y="6418"/>
                </a:lnTo>
                <a:lnTo>
                  <a:pt x="1969" y="6413"/>
                </a:lnTo>
                <a:lnTo>
                  <a:pt x="1950" y="6395"/>
                </a:lnTo>
                <a:lnTo>
                  <a:pt x="1936" y="6414"/>
                </a:lnTo>
                <a:lnTo>
                  <a:pt x="1903" y="6418"/>
                </a:lnTo>
                <a:lnTo>
                  <a:pt x="1869" y="6410"/>
                </a:lnTo>
                <a:lnTo>
                  <a:pt x="1846" y="6395"/>
                </a:lnTo>
                <a:lnTo>
                  <a:pt x="1824" y="6347"/>
                </a:lnTo>
                <a:lnTo>
                  <a:pt x="1813" y="6298"/>
                </a:lnTo>
                <a:lnTo>
                  <a:pt x="1797" y="6277"/>
                </a:lnTo>
                <a:lnTo>
                  <a:pt x="1784" y="6231"/>
                </a:lnTo>
                <a:lnTo>
                  <a:pt x="1775" y="6178"/>
                </a:lnTo>
                <a:lnTo>
                  <a:pt x="1771" y="6139"/>
                </a:lnTo>
                <a:lnTo>
                  <a:pt x="1768" y="6121"/>
                </a:lnTo>
                <a:lnTo>
                  <a:pt x="1755" y="6108"/>
                </a:lnTo>
                <a:lnTo>
                  <a:pt x="1744" y="6092"/>
                </a:lnTo>
                <a:lnTo>
                  <a:pt x="1731" y="6069"/>
                </a:lnTo>
                <a:lnTo>
                  <a:pt x="1731" y="5983"/>
                </a:lnTo>
                <a:lnTo>
                  <a:pt x="1744" y="5843"/>
                </a:lnTo>
                <a:lnTo>
                  <a:pt x="1747" y="5753"/>
                </a:lnTo>
                <a:lnTo>
                  <a:pt x="1748" y="5642"/>
                </a:lnTo>
                <a:lnTo>
                  <a:pt x="1733" y="5521"/>
                </a:lnTo>
                <a:lnTo>
                  <a:pt x="1690" y="5388"/>
                </a:lnTo>
                <a:lnTo>
                  <a:pt x="1649" y="5250"/>
                </a:lnTo>
                <a:lnTo>
                  <a:pt x="1638" y="5117"/>
                </a:lnTo>
                <a:lnTo>
                  <a:pt x="1648" y="5000"/>
                </a:lnTo>
                <a:lnTo>
                  <a:pt x="1662" y="4898"/>
                </a:lnTo>
                <a:lnTo>
                  <a:pt x="1671" y="4818"/>
                </a:lnTo>
                <a:lnTo>
                  <a:pt x="1667" y="4761"/>
                </a:lnTo>
                <a:lnTo>
                  <a:pt x="1657" y="4719"/>
                </a:lnTo>
                <a:lnTo>
                  <a:pt x="1642" y="4683"/>
                </a:lnTo>
                <a:lnTo>
                  <a:pt x="1627" y="4605"/>
                </a:lnTo>
                <a:lnTo>
                  <a:pt x="1611" y="4457"/>
                </a:lnTo>
                <a:lnTo>
                  <a:pt x="1605" y="4304"/>
                </a:lnTo>
                <a:lnTo>
                  <a:pt x="1611" y="4191"/>
                </a:lnTo>
                <a:lnTo>
                  <a:pt x="1605" y="4148"/>
                </a:lnTo>
                <a:lnTo>
                  <a:pt x="1591" y="4029"/>
                </a:lnTo>
                <a:lnTo>
                  <a:pt x="1574" y="3853"/>
                </a:lnTo>
                <a:lnTo>
                  <a:pt x="1565" y="3630"/>
                </a:lnTo>
                <a:lnTo>
                  <a:pt x="1558" y="3853"/>
                </a:lnTo>
                <a:lnTo>
                  <a:pt x="1542" y="4029"/>
                </a:lnTo>
                <a:lnTo>
                  <a:pt x="1525" y="4148"/>
                </a:lnTo>
                <a:lnTo>
                  <a:pt x="1521" y="4191"/>
                </a:lnTo>
                <a:lnTo>
                  <a:pt x="1528" y="4304"/>
                </a:lnTo>
                <a:lnTo>
                  <a:pt x="1521" y="4457"/>
                </a:lnTo>
                <a:lnTo>
                  <a:pt x="1503" y="4605"/>
                </a:lnTo>
                <a:lnTo>
                  <a:pt x="1488" y="4683"/>
                </a:lnTo>
                <a:lnTo>
                  <a:pt x="1476" y="4719"/>
                </a:lnTo>
                <a:lnTo>
                  <a:pt x="1466" y="4761"/>
                </a:lnTo>
                <a:lnTo>
                  <a:pt x="1460" y="4818"/>
                </a:lnTo>
                <a:lnTo>
                  <a:pt x="1469" y="4898"/>
                </a:lnTo>
                <a:lnTo>
                  <a:pt x="1485" y="5000"/>
                </a:lnTo>
                <a:lnTo>
                  <a:pt x="1493" y="5117"/>
                </a:lnTo>
                <a:lnTo>
                  <a:pt x="1482" y="5250"/>
                </a:lnTo>
                <a:lnTo>
                  <a:pt x="1442" y="5388"/>
                </a:lnTo>
                <a:lnTo>
                  <a:pt x="1399" y="5521"/>
                </a:lnTo>
                <a:lnTo>
                  <a:pt x="1385" y="5642"/>
                </a:lnTo>
                <a:lnTo>
                  <a:pt x="1385" y="5753"/>
                </a:lnTo>
                <a:lnTo>
                  <a:pt x="1387" y="5843"/>
                </a:lnTo>
                <a:lnTo>
                  <a:pt x="1399" y="5983"/>
                </a:lnTo>
                <a:lnTo>
                  <a:pt x="1400" y="6069"/>
                </a:lnTo>
                <a:lnTo>
                  <a:pt x="1389" y="6092"/>
                </a:lnTo>
                <a:lnTo>
                  <a:pt x="1375" y="6108"/>
                </a:lnTo>
                <a:lnTo>
                  <a:pt x="1363" y="6121"/>
                </a:lnTo>
                <a:lnTo>
                  <a:pt x="1359" y="6139"/>
                </a:lnTo>
                <a:lnTo>
                  <a:pt x="1356" y="6178"/>
                </a:lnTo>
                <a:lnTo>
                  <a:pt x="1347" y="6231"/>
                </a:lnTo>
                <a:lnTo>
                  <a:pt x="1336" y="6277"/>
                </a:lnTo>
                <a:lnTo>
                  <a:pt x="1319" y="6298"/>
                </a:lnTo>
                <a:lnTo>
                  <a:pt x="1307" y="6347"/>
                </a:lnTo>
                <a:lnTo>
                  <a:pt x="1286" y="6395"/>
                </a:lnTo>
                <a:lnTo>
                  <a:pt x="1264" y="6410"/>
                </a:lnTo>
                <a:lnTo>
                  <a:pt x="1229" y="6418"/>
                </a:lnTo>
                <a:lnTo>
                  <a:pt x="1197" y="6414"/>
                </a:lnTo>
                <a:lnTo>
                  <a:pt x="1180" y="6395"/>
                </a:lnTo>
                <a:lnTo>
                  <a:pt x="1161" y="6413"/>
                </a:lnTo>
                <a:lnTo>
                  <a:pt x="1135" y="6418"/>
                </a:lnTo>
                <a:lnTo>
                  <a:pt x="1111" y="6415"/>
                </a:lnTo>
                <a:lnTo>
                  <a:pt x="1100" y="6398"/>
                </a:lnTo>
                <a:lnTo>
                  <a:pt x="1070" y="6404"/>
                </a:lnTo>
                <a:lnTo>
                  <a:pt x="1050" y="6397"/>
                </a:lnTo>
                <a:lnTo>
                  <a:pt x="1038" y="6377"/>
                </a:lnTo>
                <a:lnTo>
                  <a:pt x="1034" y="6360"/>
                </a:lnTo>
                <a:lnTo>
                  <a:pt x="1017" y="6363"/>
                </a:lnTo>
                <a:lnTo>
                  <a:pt x="998" y="6355"/>
                </a:lnTo>
                <a:lnTo>
                  <a:pt x="984" y="6338"/>
                </a:lnTo>
                <a:lnTo>
                  <a:pt x="979" y="6308"/>
                </a:lnTo>
                <a:lnTo>
                  <a:pt x="962" y="6321"/>
                </a:lnTo>
                <a:lnTo>
                  <a:pt x="948" y="6317"/>
                </a:lnTo>
                <a:lnTo>
                  <a:pt x="946" y="6282"/>
                </a:lnTo>
                <a:lnTo>
                  <a:pt x="967" y="6201"/>
                </a:lnTo>
                <a:lnTo>
                  <a:pt x="1008" y="6102"/>
                </a:lnTo>
                <a:lnTo>
                  <a:pt x="1061" y="6005"/>
                </a:lnTo>
                <a:lnTo>
                  <a:pt x="1110" y="5906"/>
                </a:lnTo>
                <a:lnTo>
                  <a:pt x="1128" y="5801"/>
                </a:lnTo>
                <a:lnTo>
                  <a:pt x="1113" y="5678"/>
                </a:lnTo>
                <a:lnTo>
                  <a:pt x="1078" y="5522"/>
                </a:lnTo>
                <a:lnTo>
                  <a:pt x="1042" y="5319"/>
                </a:lnTo>
                <a:lnTo>
                  <a:pt x="1027" y="5047"/>
                </a:lnTo>
                <a:lnTo>
                  <a:pt x="1044" y="4884"/>
                </a:lnTo>
                <a:lnTo>
                  <a:pt x="1061" y="4775"/>
                </a:lnTo>
                <a:lnTo>
                  <a:pt x="1048" y="4643"/>
                </a:lnTo>
                <a:lnTo>
                  <a:pt x="1034" y="4512"/>
                </a:lnTo>
                <a:lnTo>
                  <a:pt x="1042" y="4358"/>
                </a:lnTo>
                <a:lnTo>
                  <a:pt x="1027" y="4191"/>
                </a:lnTo>
                <a:lnTo>
                  <a:pt x="998" y="4054"/>
                </a:lnTo>
                <a:lnTo>
                  <a:pt x="969" y="3827"/>
                </a:lnTo>
                <a:lnTo>
                  <a:pt x="946" y="3554"/>
                </a:lnTo>
                <a:lnTo>
                  <a:pt x="938" y="3269"/>
                </a:lnTo>
                <a:lnTo>
                  <a:pt x="948" y="3056"/>
                </a:lnTo>
                <a:lnTo>
                  <a:pt x="974" y="2926"/>
                </a:lnTo>
                <a:lnTo>
                  <a:pt x="1005" y="2802"/>
                </a:lnTo>
                <a:lnTo>
                  <a:pt x="1027" y="2611"/>
                </a:lnTo>
                <a:lnTo>
                  <a:pt x="1031" y="2349"/>
                </a:lnTo>
                <a:lnTo>
                  <a:pt x="1024" y="2107"/>
                </a:lnTo>
                <a:lnTo>
                  <a:pt x="1012" y="1928"/>
                </a:lnTo>
                <a:lnTo>
                  <a:pt x="1007" y="1858"/>
                </a:lnTo>
                <a:lnTo>
                  <a:pt x="994" y="1982"/>
                </a:lnTo>
                <a:lnTo>
                  <a:pt x="969" y="2085"/>
                </a:lnTo>
                <a:lnTo>
                  <a:pt x="941" y="2173"/>
                </a:lnTo>
                <a:lnTo>
                  <a:pt x="905" y="2244"/>
                </a:lnTo>
                <a:lnTo>
                  <a:pt x="895" y="2270"/>
                </a:lnTo>
                <a:lnTo>
                  <a:pt x="885" y="2340"/>
                </a:lnTo>
                <a:lnTo>
                  <a:pt x="885" y="2392"/>
                </a:lnTo>
                <a:lnTo>
                  <a:pt x="876" y="2465"/>
                </a:lnTo>
                <a:lnTo>
                  <a:pt x="848" y="2571"/>
                </a:lnTo>
                <a:lnTo>
                  <a:pt x="789" y="2718"/>
                </a:lnTo>
                <a:lnTo>
                  <a:pt x="753" y="2797"/>
                </a:lnTo>
                <a:lnTo>
                  <a:pt x="716" y="2868"/>
                </a:lnTo>
                <a:lnTo>
                  <a:pt x="680" y="2938"/>
                </a:lnTo>
                <a:lnTo>
                  <a:pt x="646" y="3004"/>
                </a:lnTo>
                <a:lnTo>
                  <a:pt x="614" y="3067"/>
                </a:lnTo>
                <a:lnTo>
                  <a:pt x="587" y="3129"/>
                </a:lnTo>
                <a:lnTo>
                  <a:pt x="567" y="3192"/>
                </a:lnTo>
                <a:lnTo>
                  <a:pt x="554" y="3255"/>
                </a:lnTo>
                <a:lnTo>
                  <a:pt x="570" y="3308"/>
                </a:lnTo>
                <a:lnTo>
                  <a:pt x="560" y="3407"/>
                </a:lnTo>
                <a:lnTo>
                  <a:pt x="538" y="3512"/>
                </a:lnTo>
                <a:lnTo>
                  <a:pt x="516" y="3577"/>
                </a:lnTo>
                <a:lnTo>
                  <a:pt x="516" y="3613"/>
                </a:lnTo>
                <a:lnTo>
                  <a:pt x="504" y="3691"/>
                </a:lnTo>
                <a:lnTo>
                  <a:pt x="487" y="3767"/>
                </a:lnTo>
                <a:lnTo>
                  <a:pt x="454" y="3802"/>
                </a:lnTo>
                <a:lnTo>
                  <a:pt x="431" y="3760"/>
                </a:lnTo>
                <a:lnTo>
                  <a:pt x="432" y="3680"/>
                </a:lnTo>
                <a:lnTo>
                  <a:pt x="440" y="3598"/>
                </a:lnTo>
                <a:lnTo>
                  <a:pt x="437" y="3561"/>
                </a:lnTo>
                <a:lnTo>
                  <a:pt x="430" y="3604"/>
                </a:lnTo>
                <a:lnTo>
                  <a:pt x="411" y="3694"/>
                </a:lnTo>
                <a:lnTo>
                  <a:pt x="385" y="3786"/>
                </a:lnTo>
                <a:lnTo>
                  <a:pt x="351" y="3825"/>
                </a:lnTo>
                <a:lnTo>
                  <a:pt x="321" y="3779"/>
                </a:lnTo>
                <a:lnTo>
                  <a:pt x="331" y="3687"/>
                </a:lnTo>
                <a:lnTo>
                  <a:pt x="348" y="3598"/>
                </a:lnTo>
                <a:lnTo>
                  <a:pt x="351" y="3560"/>
                </a:lnTo>
                <a:lnTo>
                  <a:pt x="331" y="3604"/>
                </a:lnTo>
                <a:lnTo>
                  <a:pt x="309" y="3706"/>
                </a:lnTo>
                <a:lnTo>
                  <a:pt x="284" y="3807"/>
                </a:lnTo>
                <a:lnTo>
                  <a:pt x="246" y="3847"/>
                </a:lnTo>
                <a:lnTo>
                  <a:pt x="223" y="3794"/>
                </a:lnTo>
                <a:lnTo>
                  <a:pt x="233" y="3694"/>
                </a:lnTo>
                <a:lnTo>
                  <a:pt x="252" y="3593"/>
                </a:lnTo>
                <a:lnTo>
                  <a:pt x="256" y="3545"/>
                </a:lnTo>
                <a:lnTo>
                  <a:pt x="236" y="3581"/>
                </a:lnTo>
                <a:lnTo>
                  <a:pt x="202" y="3661"/>
                </a:lnTo>
                <a:lnTo>
                  <a:pt x="162" y="3740"/>
                </a:lnTo>
                <a:lnTo>
                  <a:pt x="123" y="3767"/>
                </a:lnTo>
                <a:lnTo>
                  <a:pt x="110" y="3723"/>
                </a:lnTo>
                <a:lnTo>
                  <a:pt x="126" y="3643"/>
                </a:lnTo>
                <a:lnTo>
                  <a:pt x="155" y="3560"/>
                </a:lnTo>
                <a:lnTo>
                  <a:pt x="175" y="3512"/>
                </a:lnTo>
                <a:lnTo>
                  <a:pt x="190" y="3454"/>
                </a:lnTo>
                <a:lnTo>
                  <a:pt x="185" y="3409"/>
                </a:lnTo>
                <a:lnTo>
                  <a:pt x="175" y="3409"/>
                </a:lnTo>
                <a:lnTo>
                  <a:pt x="159" y="3421"/>
                </a:lnTo>
                <a:lnTo>
                  <a:pt x="133" y="3445"/>
                </a:lnTo>
                <a:lnTo>
                  <a:pt x="93" y="3474"/>
                </a:lnTo>
                <a:lnTo>
                  <a:pt x="49" y="3491"/>
                </a:lnTo>
                <a:lnTo>
                  <a:pt x="19" y="3487"/>
                </a:lnTo>
                <a:lnTo>
                  <a:pt x="0" y="3467"/>
                </a:lnTo>
                <a:lnTo>
                  <a:pt x="0" y="3451"/>
                </a:lnTo>
                <a:lnTo>
                  <a:pt x="13" y="3435"/>
                </a:lnTo>
                <a:lnTo>
                  <a:pt x="44" y="3407"/>
                </a:lnTo>
                <a:lnTo>
                  <a:pt x="77" y="3371"/>
                </a:lnTo>
                <a:lnTo>
                  <a:pt x="110" y="3344"/>
                </a:lnTo>
                <a:lnTo>
                  <a:pt x="129" y="3324"/>
                </a:lnTo>
                <a:lnTo>
                  <a:pt x="136" y="3309"/>
                </a:lnTo>
                <a:lnTo>
                  <a:pt x="143" y="3295"/>
                </a:lnTo>
                <a:lnTo>
                  <a:pt x="155" y="3279"/>
                </a:lnTo>
                <a:lnTo>
                  <a:pt x="170" y="3263"/>
                </a:lnTo>
                <a:lnTo>
                  <a:pt x="185" y="3256"/>
                </a:lnTo>
                <a:lnTo>
                  <a:pt x="198" y="3249"/>
                </a:lnTo>
                <a:lnTo>
                  <a:pt x="212" y="3240"/>
                </a:lnTo>
                <a:lnTo>
                  <a:pt x="228" y="3225"/>
                </a:lnTo>
                <a:lnTo>
                  <a:pt x="243" y="3206"/>
                </a:lnTo>
                <a:lnTo>
                  <a:pt x="266" y="3189"/>
                </a:lnTo>
                <a:lnTo>
                  <a:pt x="298" y="3185"/>
                </a:lnTo>
                <a:lnTo>
                  <a:pt x="345" y="3056"/>
                </a:lnTo>
                <a:lnTo>
                  <a:pt x="384" y="2913"/>
                </a:lnTo>
                <a:lnTo>
                  <a:pt x="407" y="2774"/>
                </a:lnTo>
                <a:lnTo>
                  <a:pt x="422" y="2664"/>
                </a:lnTo>
                <a:lnTo>
                  <a:pt x="441" y="2545"/>
                </a:lnTo>
                <a:lnTo>
                  <a:pt x="473" y="2403"/>
                </a:lnTo>
                <a:lnTo>
                  <a:pt x="516" y="2276"/>
                </a:lnTo>
                <a:lnTo>
                  <a:pt x="561" y="2200"/>
                </a:lnTo>
                <a:lnTo>
                  <a:pt x="567" y="2112"/>
                </a:lnTo>
                <a:lnTo>
                  <a:pt x="589" y="1989"/>
                </a:lnTo>
                <a:lnTo>
                  <a:pt x="619" y="1869"/>
                </a:lnTo>
                <a:lnTo>
                  <a:pt x="650" y="1790"/>
                </a:lnTo>
                <a:lnTo>
                  <a:pt x="649" y="1647"/>
                </a:lnTo>
                <a:lnTo>
                  <a:pt x="666" y="1528"/>
                </a:lnTo>
                <a:lnTo>
                  <a:pt x="694" y="1428"/>
                </a:lnTo>
                <a:lnTo>
                  <a:pt x="733" y="1350"/>
                </a:lnTo>
                <a:lnTo>
                  <a:pt x="776" y="1288"/>
                </a:lnTo>
                <a:lnTo>
                  <a:pt x="820" y="1245"/>
                </a:lnTo>
                <a:lnTo>
                  <a:pt x="861" y="1219"/>
                </a:lnTo>
                <a:lnTo>
                  <a:pt x="896" y="1209"/>
                </a:lnTo>
                <a:lnTo>
                  <a:pt x="954" y="1159"/>
                </a:lnTo>
                <a:lnTo>
                  <a:pt x="1002" y="1135"/>
                </a:lnTo>
                <a:lnTo>
                  <a:pt x="1034" y="1129"/>
                </a:lnTo>
                <a:lnTo>
                  <a:pt x="1048" y="1128"/>
                </a:lnTo>
                <a:lnTo>
                  <a:pt x="1061" y="1116"/>
                </a:lnTo>
                <a:lnTo>
                  <a:pt x="1091" y="1096"/>
                </a:lnTo>
                <a:lnTo>
                  <a:pt x="1134" y="1069"/>
                </a:lnTo>
                <a:lnTo>
                  <a:pt x="1181" y="1039"/>
                </a:lnTo>
                <a:lnTo>
                  <a:pt x="1233" y="1010"/>
                </a:lnTo>
                <a:lnTo>
                  <a:pt x="1284" y="986"/>
                </a:lnTo>
                <a:lnTo>
                  <a:pt x="1330" y="964"/>
                </a:lnTo>
                <a:lnTo>
                  <a:pt x="1369" y="954"/>
                </a:lnTo>
                <a:lnTo>
                  <a:pt x="1369" y="784"/>
                </a:lnTo>
                <a:lnTo>
                  <a:pt x="1352" y="750"/>
                </a:lnTo>
                <a:lnTo>
                  <a:pt x="1336" y="707"/>
                </a:lnTo>
                <a:lnTo>
                  <a:pt x="1329" y="672"/>
                </a:lnTo>
                <a:lnTo>
                  <a:pt x="1326" y="660"/>
                </a:lnTo>
                <a:lnTo>
                  <a:pt x="1290" y="640"/>
                </a:lnTo>
                <a:lnTo>
                  <a:pt x="1264" y="587"/>
                </a:lnTo>
                <a:lnTo>
                  <a:pt x="1246" y="516"/>
                </a:lnTo>
                <a:lnTo>
                  <a:pt x="1234" y="462"/>
                </a:lnTo>
                <a:lnTo>
                  <a:pt x="1234" y="419"/>
                </a:lnTo>
                <a:lnTo>
                  <a:pt x="1249" y="385"/>
                </a:lnTo>
                <a:lnTo>
                  <a:pt x="1267" y="375"/>
                </a:lnTo>
                <a:lnTo>
                  <a:pt x="1279" y="400"/>
                </a:lnTo>
                <a:lnTo>
                  <a:pt x="1271" y="326"/>
                </a:lnTo>
                <a:lnTo>
                  <a:pt x="1276" y="254"/>
                </a:lnTo>
                <a:lnTo>
                  <a:pt x="1292" y="189"/>
                </a:lnTo>
                <a:lnTo>
                  <a:pt x="1319" y="127"/>
                </a:lnTo>
                <a:lnTo>
                  <a:pt x="1359" y="74"/>
                </a:lnTo>
                <a:lnTo>
                  <a:pt x="1412" y="35"/>
                </a:lnTo>
                <a:lnTo>
                  <a:pt x="1482" y="7"/>
                </a:lnTo>
                <a:lnTo>
                  <a:pt x="1565" y="0"/>
                </a:lnTo>
                <a:close/>
              </a:path>
            </a:pathLst>
          </a:custGeom>
          <a:blipFill dpi="0" rotWithShape="0">
            <a:blip r:embed="rId3"/>
            <a:srcRect/>
            <a:stretch>
              <a:fillRect/>
            </a:stretch>
          </a:blipFill>
          <a:ln w="28575">
            <a:solidFill>
              <a:srgbClr val="FFFF00"/>
            </a:solidFill>
            <a:round/>
            <a:headEnd/>
            <a:tailEnd/>
          </a:ln>
        </p:spPr>
        <p:txBody>
          <a:bodyPr/>
          <a:lstStyle/>
          <a:p>
            <a:pPr fontAlgn="base">
              <a:spcBef>
                <a:spcPct val="0"/>
              </a:spcBef>
              <a:spcAft>
                <a:spcPct val="0"/>
              </a:spcAft>
            </a:pPr>
            <a:endParaRPr lang="en-US">
              <a:solidFill>
                <a:srgbClr val="FFFFFF"/>
              </a:solidFill>
              <a:cs typeface="Arial" pitchFamily="34" charset="0"/>
            </a:endParaRPr>
          </a:p>
        </p:txBody>
      </p:sp>
      <p:sp>
        <p:nvSpPr>
          <p:cNvPr id="69636" name="Text Box 3"/>
          <p:cNvSpPr txBox="1">
            <a:spLocks noChangeArrowheads="1"/>
          </p:cNvSpPr>
          <p:nvPr/>
        </p:nvSpPr>
        <p:spPr bwMode="auto">
          <a:xfrm>
            <a:off x="914409" y="2595564"/>
            <a:ext cx="27527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tabLst>
                <a:tab pos="347663" algn="l"/>
              </a:tabLst>
              <a:defRPr sz="3200">
                <a:solidFill>
                  <a:schemeClr val="tx1"/>
                </a:solidFill>
                <a:latin typeface="Tahoma" pitchFamily="34" charset="0"/>
              </a:defRPr>
            </a:lvl1pPr>
            <a:lvl2pPr marL="742950" indent="-285750" eaLnBrk="0" hangingPunct="0">
              <a:spcBef>
                <a:spcPct val="20000"/>
              </a:spcBef>
              <a:buClr>
                <a:schemeClr val="tx1"/>
              </a:buClr>
              <a:buChar char="–"/>
              <a:tabLst>
                <a:tab pos="347663" algn="l"/>
              </a:tabLst>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tabLst>
                <a:tab pos="347663" algn="l"/>
              </a:tabLst>
              <a:defRPr sz="2400">
                <a:solidFill>
                  <a:schemeClr val="tx1"/>
                </a:solidFill>
                <a:latin typeface="Tahoma" pitchFamily="34" charset="0"/>
              </a:defRPr>
            </a:lvl3pPr>
            <a:lvl4pPr marL="1600200" indent="-228600" eaLnBrk="0" hangingPunct="0">
              <a:spcBef>
                <a:spcPct val="20000"/>
              </a:spcBef>
              <a:buClr>
                <a:schemeClr val="tx1"/>
              </a:buClr>
              <a:buChar char="–"/>
              <a:tabLst>
                <a:tab pos="347663" algn="l"/>
              </a:tabLst>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tabLst>
                <a:tab pos="347663" algn="l"/>
              </a:tabLst>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tabLst>
                <a:tab pos="347663" algn="l"/>
              </a:tabLst>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tabLst>
                <a:tab pos="347663" algn="l"/>
              </a:tabLst>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tabLst>
                <a:tab pos="347663" algn="l"/>
              </a:tabLst>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tabLst>
                <a:tab pos="347663" algn="l"/>
              </a:tabLst>
              <a:defRPr sz="2000">
                <a:solidFill>
                  <a:schemeClr val="tx1"/>
                </a:solidFill>
                <a:latin typeface="Tahoma" pitchFamily="34" charset="0"/>
              </a:defRPr>
            </a:lvl9pPr>
          </a:lstStyle>
          <a:p>
            <a:pPr algn="ctr" eaLnBrk="1" fontAlgn="base" hangingPunct="1">
              <a:spcBef>
                <a:spcPct val="0"/>
              </a:spcBef>
              <a:spcAft>
                <a:spcPct val="0"/>
              </a:spcAft>
              <a:buClrTx/>
              <a:buSzTx/>
              <a:buFontTx/>
              <a:buNone/>
              <a:defRPr/>
            </a:pPr>
            <a:r>
              <a:rPr lang="en-US" altLang="en-US" sz="2400" b="1" dirty="0">
                <a:solidFill>
                  <a:srgbClr val="FFFF00"/>
                </a:solidFill>
                <a:latin typeface="Calibri" panose="020F0502020204030204" pitchFamily="34" charset="0"/>
                <a:ea typeface="MS PGothic" pitchFamily="34" charset="-128"/>
                <a:cs typeface="Calibri" panose="020F0502020204030204" pitchFamily="34" charset="0"/>
              </a:rPr>
              <a:t>Pharmacological Treatments </a:t>
            </a:r>
          </a:p>
          <a:p>
            <a:pPr algn="ctr" eaLnBrk="1" fontAlgn="base" hangingPunct="1">
              <a:spcBef>
                <a:spcPct val="0"/>
              </a:spcBef>
              <a:spcAft>
                <a:spcPct val="0"/>
              </a:spcAft>
              <a:buClrTx/>
              <a:buSzTx/>
              <a:buFontTx/>
              <a:buNone/>
              <a:defRPr/>
            </a:pPr>
            <a:r>
              <a:rPr lang="en-US" altLang="en-US" sz="2400" b="1" dirty="0">
                <a:solidFill>
                  <a:srgbClr val="FFFF00"/>
                </a:solidFill>
                <a:latin typeface="Calibri" panose="020F0502020204030204" pitchFamily="34" charset="0"/>
                <a:ea typeface="MS PGothic" pitchFamily="34" charset="-128"/>
                <a:cs typeface="Calibri" panose="020F0502020204030204" pitchFamily="34" charset="0"/>
              </a:rPr>
              <a:t>(Medications)</a:t>
            </a:r>
          </a:p>
          <a:p>
            <a:pPr eaLnBrk="1" fontAlgn="base" hangingPunct="1">
              <a:spcBef>
                <a:spcPct val="0"/>
              </a:spcBef>
              <a:spcAft>
                <a:spcPct val="0"/>
              </a:spcAft>
              <a:buClrTx/>
              <a:buSzTx/>
              <a:buFontTx/>
              <a:buChar char="•"/>
              <a:defRPr/>
            </a:pPr>
            <a:endParaRPr lang="en-US" altLang="en-US" sz="2400" b="1" dirty="0">
              <a:solidFill>
                <a:srgbClr val="FFFF00"/>
              </a:solidFill>
              <a:latin typeface="Calibri" panose="020F0502020204030204" pitchFamily="34" charset="0"/>
              <a:ea typeface="MS PGothic" pitchFamily="34" charset="-128"/>
              <a:cs typeface="Calibri" panose="020F0502020204030204" pitchFamily="34" charset="0"/>
            </a:endParaRPr>
          </a:p>
        </p:txBody>
      </p:sp>
      <p:sp>
        <p:nvSpPr>
          <p:cNvPr id="69639" name="Rectangle 9"/>
          <p:cNvSpPr>
            <a:spLocks noChangeArrowheads="1"/>
          </p:cNvSpPr>
          <p:nvPr/>
        </p:nvSpPr>
        <p:spPr bwMode="auto">
          <a:xfrm>
            <a:off x="5451487" y="2627324"/>
            <a:ext cx="2858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defRPr/>
            </a:pPr>
            <a:r>
              <a:rPr lang="en-US" altLang="en-US" sz="2400" b="1">
                <a:solidFill>
                  <a:srgbClr val="FFFF00"/>
                </a:solidFill>
                <a:latin typeface="Calibri" panose="020F0502020204030204" pitchFamily="34" charset="0"/>
                <a:ea typeface="MS PGothic" pitchFamily="34" charset="-128"/>
                <a:cs typeface="Calibri" panose="020F0502020204030204" pitchFamily="34" charset="0"/>
              </a:rPr>
              <a:t>Behavioral Therapies</a:t>
            </a:r>
          </a:p>
        </p:txBody>
      </p:sp>
      <p:sp>
        <p:nvSpPr>
          <p:cNvPr id="69640" name="Rectangle 10"/>
          <p:cNvSpPr>
            <a:spLocks noChangeArrowheads="1"/>
          </p:cNvSpPr>
          <p:nvPr/>
        </p:nvSpPr>
        <p:spPr bwMode="auto">
          <a:xfrm>
            <a:off x="5608638" y="4699011"/>
            <a:ext cx="2322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defRPr/>
            </a:pPr>
            <a:r>
              <a:rPr lang="en-US" altLang="en-US" sz="2400" b="1" dirty="0">
                <a:solidFill>
                  <a:srgbClr val="FFFF00"/>
                </a:solidFill>
                <a:latin typeface="Calibri" panose="020F0502020204030204" pitchFamily="34" charset="0"/>
                <a:ea typeface="MS PGothic" pitchFamily="34" charset="-128"/>
                <a:cs typeface="Calibri" panose="020F0502020204030204" pitchFamily="34" charset="0"/>
              </a:rPr>
              <a:t>Social Services</a:t>
            </a:r>
          </a:p>
        </p:txBody>
      </p:sp>
      <p:sp>
        <p:nvSpPr>
          <p:cNvPr id="69642" name="Text Box 11"/>
          <p:cNvSpPr txBox="1">
            <a:spLocks noChangeArrowheads="1"/>
          </p:cNvSpPr>
          <p:nvPr/>
        </p:nvSpPr>
        <p:spPr bwMode="auto">
          <a:xfrm>
            <a:off x="1308115" y="4679961"/>
            <a:ext cx="23143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defRPr/>
            </a:pPr>
            <a:r>
              <a:rPr lang="en-US" altLang="en-US" sz="2400" b="1" dirty="0">
                <a:solidFill>
                  <a:srgbClr val="FFFF00"/>
                </a:solidFill>
                <a:latin typeface="Calibri" panose="020F0502020204030204" pitchFamily="34" charset="0"/>
                <a:ea typeface="MS PGothic" pitchFamily="34" charset="-128"/>
                <a:cs typeface="Calibri" panose="020F0502020204030204" pitchFamily="34" charset="0"/>
              </a:rPr>
              <a:t>Medical Services</a:t>
            </a:r>
          </a:p>
        </p:txBody>
      </p:sp>
      <p:sp>
        <p:nvSpPr>
          <p:cNvPr id="128006" name="Text Box 6"/>
          <p:cNvSpPr txBox="1">
            <a:spLocks noChangeArrowheads="1"/>
          </p:cNvSpPr>
          <p:nvPr/>
        </p:nvSpPr>
        <p:spPr bwMode="auto">
          <a:xfrm>
            <a:off x="5287221" y="1328616"/>
            <a:ext cx="3593996" cy="946413"/>
          </a:xfrm>
          <a:prstGeom prst="rect">
            <a:avLst/>
          </a:prstGeom>
          <a:noFill/>
          <a:ln w="9525">
            <a:noFill/>
            <a:miter lim="800000"/>
            <a:headEnd/>
            <a:tailEnd/>
          </a:ln>
          <a:effectLst/>
        </p:spPr>
        <p:txBody>
          <a:bodyPr wrap="none" anchor="ctr">
            <a:spAutoFit/>
          </a:bodyPr>
          <a:lstStyle/>
          <a:p>
            <a:pPr algn="ctr" fontAlgn="base">
              <a:lnSpc>
                <a:spcPct val="76000"/>
              </a:lnSpc>
              <a:spcBef>
                <a:spcPct val="30000"/>
              </a:spcBef>
              <a:spcAft>
                <a:spcPct val="0"/>
              </a:spcAft>
              <a:defRPr/>
            </a:pPr>
            <a:r>
              <a:rPr lang="en-US" sz="3000" b="1" dirty="0">
                <a:solidFill>
                  <a:srgbClr val="FFFFFF"/>
                </a:solidFill>
                <a:effectLst>
                  <a:outerShdw blurRad="38100" dist="38100" dir="2700000" algn="tl">
                    <a:srgbClr val="000000"/>
                  </a:outerShdw>
                </a:effectLst>
                <a:latin typeface="Calibri" panose="020F0502020204030204" pitchFamily="34" charset="0"/>
                <a:ea typeface="Osaka" pitchFamily="48" charset="-128"/>
                <a:cs typeface="Calibri" panose="020F0502020204030204" pitchFamily="34" charset="0"/>
              </a:rPr>
              <a:t>We Need to Treat the</a:t>
            </a:r>
          </a:p>
          <a:p>
            <a:pPr algn="ctr" fontAlgn="base">
              <a:lnSpc>
                <a:spcPct val="76000"/>
              </a:lnSpc>
              <a:spcBef>
                <a:spcPct val="30000"/>
              </a:spcBef>
              <a:spcAft>
                <a:spcPct val="0"/>
              </a:spcAft>
              <a:defRPr/>
            </a:pPr>
            <a:r>
              <a:rPr lang="en-US" sz="3000" b="1" dirty="0">
                <a:solidFill>
                  <a:srgbClr val="FFFFFF"/>
                </a:solidFill>
                <a:effectLst>
                  <a:outerShdw blurRad="38100" dist="38100" dir="2700000" algn="tl">
                    <a:srgbClr val="000000"/>
                  </a:outerShdw>
                </a:effectLst>
                <a:latin typeface="Calibri" panose="020F0502020204030204" pitchFamily="34" charset="0"/>
                <a:ea typeface="Osaka" pitchFamily="48" charset="-128"/>
                <a:cs typeface="Calibri" panose="020F0502020204030204" pitchFamily="34" charset="0"/>
              </a:rPr>
              <a:t>Whole Person!</a:t>
            </a:r>
            <a:endParaRPr lang="en-US" sz="3000" b="1" dirty="0">
              <a:solidFill>
                <a:srgbClr val="FFFFFF"/>
              </a:solidFill>
              <a:latin typeface="Calibri" panose="020F0502020204030204" pitchFamily="34" charset="0"/>
              <a:ea typeface="Osaka" pitchFamily="48" charset="-128"/>
              <a:cs typeface="Calibri" panose="020F0502020204030204" pitchFamily="34" charset="0"/>
            </a:endParaRPr>
          </a:p>
        </p:txBody>
      </p:sp>
      <p:sp>
        <p:nvSpPr>
          <p:cNvPr id="128008" name="Text Box 8"/>
          <p:cNvSpPr txBox="1">
            <a:spLocks noChangeArrowheads="1"/>
          </p:cNvSpPr>
          <p:nvPr/>
        </p:nvSpPr>
        <p:spPr bwMode="auto">
          <a:xfrm>
            <a:off x="2297128" y="6157224"/>
            <a:ext cx="4903787" cy="530017"/>
          </a:xfrm>
          <a:prstGeom prst="rect">
            <a:avLst/>
          </a:prstGeom>
          <a:noFill/>
          <a:ln w="9525">
            <a:noFill/>
            <a:miter lim="800000"/>
            <a:headEnd/>
            <a:tailEnd/>
          </a:ln>
          <a:effectLst/>
        </p:spPr>
        <p:txBody>
          <a:bodyPr anchor="ctr">
            <a:spAutoFit/>
          </a:bodyPr>
          <a:lstStyle/>
          <a:p>
            <a:pPr algn="ctr" fontAlgn="base">
              <a:lnSpc>
                <a:spcPct val="76000"/>
              </a:lnSpc>
              <a:spcBef>
                <a:spcPct val="30000"/>
              </a:spcBef>
              <a:spcAft>
                <a:spcPct val="0"/>
              </a:spcAft>
              <a:defRPr/>
            </a:pPr>
            <a:r>
              <a:rPr lang="en-US" sz="3600" b="1" dirty="0">
                <a:solidFill>
                  <a:srgbClr val="FFFFFF"/>
                </a:solidFill>
                <a:latin typeface="Calibri" panose="020F0502020204030204" pitchFamily="34" charset="0"/>
                <a:ea typeface="Osaka" pitchFamily="48" charset="-128"/>
                <a:cs typeface="Calibri" panose="020F0502020204030204" pitchFamily="34" charset="0"/>
              </a:rPr>
              <a:t>In Social Context</a:t>
            </a:r>
          </a:p>
        </p:txBody>
      </p:sp>
      <p:sp>
        <p:nvSpPr>
          <p:cNvPr id="2" name="Slide Number Placeholder 1"/>
          <p:cNvSpPr>
            <a:spLocks noGrp="1"/>
          </p:cNvSpPr>
          <p:nvPr>
            <p:ph type="sldNum" sz="quarter" idx="4294967295"/>
          </p:nvPr>
        </p:nvSpPr>
        <p:spPr>
          <a:xfrm>
            <a:off x="6978650" y="6221705"/>
            <a:ext cx="1905000" cy="457200"/>
          </a:xfrm>
        </p:spPr>
        <p:txBody>
          <a:bodyPr/>
          <a:lstStyle/>
          <a:p>
            <a:pPr>
              <a:defRPr/>
            </a:pPr>
            <a:fld id="{718946E5-49A6-4313-AB77-372E28BFE31B}" type="slidenum">
              <a:rPr lang="en-US" smtClean="0">
                <a:solidFill>
                  <a:srgbClr val="FFFFFF"/>
                </a:solidFill>
              </a:rPr>
              <a:pPr>
                <a:defRPr/>
              </a:pPr>
              <a:t>76</a:t>
            </a:fld>
            <a:endParaRPr lang="en-US">
              <a:solidFill>
                <a:srgbClr val="FFFFFF"/>
              </a:solidFill>
            </a:endParaRPr>
          </a:p>
        </p:txBody>
      </p:sp>
      <p:sp>
        <p:nvSpPr>
          <p:cNvPr id="11" name="Rectangle 10"/>
          <p:cNvSpPr>
            <a:spLocks noChangeArrowheads="1"/>
          </p:cNvSpPr>
          <p:nvPr/>
        </p:nvSpPr>
        <p:spPr bwMode="auto">
          <a:xfrm>
            <a:off x="5922962" y="3593387"/>
            <a:ext cx="2611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defRPr/>
            </a:pPr>
            <a:r>
              <a:rPr lang="en-US" altLang="en-US" sz="2400" b="1" dirty="0" smtClean="0">
                <a:solidFill>
                  <a:srgbClr val="FFFF00"/>
                </a:solidFill>
                <a:latin typeface="Calibri" panose="020F0502020204030204" pitchFamily="34" charset="0"/>
                <a:ea typeface="MS PGothic" pitchFamily="34" charset="-128"/>
                <a:cs typeface="Calibri" panose="020F0502020204030204" pitchFamily="34" charset="0"/>
              </a:rPr>
              <a:t>Spiritual Guidance</a:t>
            </a:r>
            <a:endParaRPr lang="en-US" altLang="en-US" sz="2400" b="1" dirty="0">
              <a:solidFill>
                <a:srgbClr val="FFFF00"/>
              </a:solidFill>
              <a:latin typeface="Calibri" panose="020F0502020204030204" pitchFamily="34" charset="0"/>
              <a:ea typeface="MS PGothic" pitchFamily="34" charset="-128"/>
              <a:cs typeface="Calibri" panose="020F0502020204030204" pitchFamily="34" charset="0"/>
            </a:endParaRPr>
          </a:p>
        </p:txBody>
      </p:sp>
    </p:spTree>
    <p:extLst>
      <p:ext uri="{BB962C8B-B14F-4D97-AF65-F5344CB8AC3E}">
        <p14:creationId xmlns:p14="http://schemas.microsoft.com/office/powerpoint/2010/main" val="1671686385"/>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88950" y="152410"/>
            <a:ext cx="8458200" cy="750085"/>
          </a:xfrm>
        </p:spPr>
        <p:txBody>
          <a:bodyPr/>
          <a:lstStyle/>
          <a:p>
            <a:pPr eaLnBrk="1" hangingPunct="1">
              <a:defRPr/>
            </a:pPr>
            <a:r>
              <a:rPr lang="en-US" dirty="0">
                <a:solidFill>
                  <a:srgbClr val="FFFF00"/>
                </a:solidFill>
              </a:rPr>
              <a:t>Four Legs of </a:t>
            </a:r>
            <a:r>
              <a:rPr lang="en-US" dirty="0" smtClean="0">
                <a:solidFill>
                  <a:srgbClr val="FFFF00"/>
                </a:solidFill>
              </a:rPr>
              <a:t>Addiction Treatment</a:t>
            </a:r>
            <a:endParaRPr lang="en-US" dirty="0">
              <a:solidFill>
                <a:srgbClr val="FFFF00"/>
              </a:solidFill>
            </a:endParaRPr>
          </a:p>
        </p:txBody>
      </p:sp>
      <p:sp>
        <p:nvSpPr>
          <p:cNvPr id="76805" name="Text Box 14"/>
          <p:cNvSpPr txBox="1">
            <a:spLocks noChangeArrowheads="1"/>
          </p:cNvSpPr>
          <p:nvPr/>
        </p:nvSpPr>
        <p:spPr bwMode="auto">
          <a:xfrm>
            <a:off x="336550" y="1122359"/>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kumimoji="1" lang="en-US" sz="2800" dirty="0">
                <a:solidFill>
                  <a:srgbClr val="FFFFFF"/>
                </a:solidFill>
                <a:latin typeface="Calibri" panose="020F0502020204030204" pitchFamily="34" charset="0"/>
                <a:cs typeface="Calibri" panose="020F0502020204030204" pitchFamily="34" charset="0"/>
              </a:rPr>
              <a:t>Think of this concept as a chair, with each leg representing a component of a patient’s treatment plan.</a:t>
            </a:r>
          </a:p>
        </p:txBody>
      </p:sp>
      <p:pic>
        <p:nvPicPr>
          <p:cNvPr id="5" name="Picture 4" descr="in order to treat addiction all 4 of the relavant contributors must be addressed.  psychological, spiritual, biological and social." title="Legs of Addiction"/>
          <p:cNvPicPr>
            <a:picLocks noChangeAspect="1"/>
          </p:cNvPicPr>
          <p:nvPr/>
        </p:nvPicPr>
        <p:blipFill>
          <a:blip r:embed="rId4"/>
          <a:stretch>
            <a:fillRect/>
          </a:stretch>
        </p:blipFill>
        <p:spPr>
          <a:xfrm>
            <a:off x="276497" y="2134442"/>
            <a:ext cx="8372598" cy="3259560"/>
          </a:xfrm>
          <a:prstGeom prst="rect">
            <a:avLst/>
          </a:prstGeom>
        </p:spPr>
      </p:pic>
      <p:sp>
        <p:nvSpPr>
          <p:cNvPr id="1147911" name="Text Box 7"/>
          <p:cNvSpPr txBox="1">
            <a:spLocks noChangeArrowheads="1"/>
          </p:cNvSpPr>
          <p:nvPr/>
        </p:nvSpPr>
        <p:spPr bwMode="auto">
          <a:xfrm>
            <a:off x="304800" y="5402711"/>
            <a:ext cx="8458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Aft>
                <a:spcPct val="0"/>
              </a:spcAft>
              <a:defRPr/>
            </a:pPr>
            <a:r>
              <a:rPr kumimoji="1" lang="en-US" sz="2800" dirty="0">
                <a:solidFill>
                  <a:srgbClr val="FFFFFF"/>
                </a:solidFill>
                <a:latin typeface="Calibri" panose="020F0502020204030204" pitchFamily="34" charset="0"/>
                <a:cs typeface="Calibri" panose="020F0502020204030204" pitchFamily="34" charset="0"/>
              </a:rPr>
              <a:t>All four legs are required to “support” the patient, and if one leg is missing, the chair will be unstable and unable to accomplish its goal.</a:t>
            </a:r>
          </a:p>
        </p:txBody>
      </p:sp>
      <p:sp>
        <p:nvSpPr>
          <p:cNvPr id="4" name="Slide Number Placeholder 3"/>
          <p:cNvSpPr>
            <a:spLocks noGrp="1"/>
          </p:cNvSpPr>
          <p:nvPr>
            <p:ph type="sldNum" sz="quarter" idx="4294967295"/>
          </p:nvPr>
        </p:nvSpPr>
        <p:spPr>
          <a:xfrm>
            <a:off x="7061523" y="6113289"/>
            <a:ext cx="1905000" cy="457200"/>
          </a:xfrm>
        </p:spPr>
        <p:txBody>
          <a:bodyPr/>
          <a:lstStyle/>
          <a:p>
            <a:pPr>
              <a:defRPr/>
            </a:pPr>
            <a:fld id="{DD214355-8A2D-4888-99B6-4CE3954DA3C4}" type="slidenum">
              <a:rPr lang="en-US" smtClean="0">
                <a:solidFill>
                  <a:srgbClr val="FFFFFF"/>
                </a:solidFill>
              </a:rPr>
              <a:pPr>
                <a:defRPr/>
              </a:pPr>
              <a:t>77</a:t>
            </a:fld>
            <a:endParaRPr lang="en-US" dirty="0">
              <a:solidFill>
                <a:srgbClr val="FFFFFF"/>
              </a:solidFill>
            </a:endParaRPr>
          </a:p>
        </p:txBody>
      </p:sp>
    </p:spTree>
    <p:custDataLst>
      <p:tags r:id="rId1"/>
    </p:custDataLst>
    <p:extLst>
      <p:ext uri="{BB962C8B-B14F-4D97-AF65-F5344CB8AC3E}">
        <p14:creationId xmlns:p14="http://schemas.microsoft.com/office/powerpoint/2010/main" val="27889860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7911"/>
                                        </p:tgtEl>
                                        <p:attrNameLst>
                                          <p:attrName>style.visibility</p:attrName>
                                        </p:attrNameLst>
                                      </p:cBhvr>
                                      <p:to>
                                        <p:strVal val="visible"/>
                                      </p:to>
                                    </p:set>
                                    <p:animEffect transition="in" filter="dissolve">
                                      <p:cBhvr>
                                        <p:cTn id="7" dur="500"/>
                                        <p:tgtEl>
                                          <p:spTgt spid="1147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911"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0821" y="1828800"/>
            <a:ext cx="6099180" cy="2362200"/>
          </a:xfrm>
        </p:spPr>
        <p:txBody>
          <a:bodyPr/>
          <a:lstStyle/>
          <a:p>
            <a:r>
              <a:rPr lang="en-US" altLang="en-US" dirty="0">
                <a:solidFill>
                  <a:srgbClr val="FFFF00"/>
                </a:solidFill>
                <a:ea typeface="MS PGothic" pitchFamily="34" charset="-128"/>
              </a:rPr>
              <a:t>Full recovery is a challenge but it is possible …</a:t>
            </a:r>
            <a:endParaRPr lang="en-US" dirty="0"/>
          </a:p>
        </p:txBody>
      </p:sp>
      <p:sp>
        <p:nvSpPr>
          <p:cNvPr id="2" name="Slide Number Placeholder 1"/>
          <p:cNvSpPr>
            <a:spLocks noGrp="1"/>
          </p:cNvSpPr>
          <p:nvPr>
            <p:ph type="sldNum" sz="quarter" idx="4294967295"/>
          </p:nvPr>
        </p:nvSpPr>
        <p:spPr>
          <a:xfrm>
            <a:off x="7086600" y="6248400"/>
            <a:ext cx="1905000" cy="457200"/>
          </a:xfrm>
        </p:spPr>
        <p:txBody>
          <a:bodyPr/>
          <a:lstStyle/>
          <a:p>
            <a:pPr>
              <a:defRPr/>
            </a:pPr>
            <a:fld id="{BA8E805E-583C-477D-9DD3-9D0417632679}" type="slidenum">
              <a:rPr lang="en-US" smtClean="0">
                <a:solidFill>
                  <a:srgbClr val="FFFFFF"/>
                </a:solidFill>
              </a:rPr>
              <a:pPr>
                <a:defRPr/>
              </a:pPr>
              <a:t>78</a:t>
            </a:fld>
            <a:endParaRPr lang="en-US">
              <a:solidFill>
                <a:srgbClr val="FFFFFF"/>
              </a:solidFill>
            </a:endParaRPr>
          </a:p>
        </p:txBody>
      </p:sp>
    </p:spTree>
    <p:extLst>
      <p:ext uri="{BB962C8B-B14F-4D97-AF65-F5344CB8AC3E}">
        <p14:creationId xmlns:p14="http://schemas.microsoft.com/office/powerpoint/2010/main" val="976494155"/>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title" idx="4294967295"/>
          </p:nvPr>
        </p:nvSpPr>
        <p:spPr>
          <a:xfrm>
            <a:off x="0" y="206375"/>
            <a:ext cx="9144000" cy="914400"/>
          </a:xfrm>
        </p:spPr>
        <p:txBody>
          <a:bodyPr/>
          <a:lstStyle/>
          <a:p>
            <a:pPr algn="ctr">
              <a:lnSpc>
                <a:spcPct val="90000"/>
              </a:lnSpc>
              <a:defRPr/>
            </a:pPr>
            <a:r>
              <a:rPr lang="en-US" altLang="en-US" sz="3600" dirty="0">
                <a:solidFill>
                  <a:srgbClr val="FFFF00"/>
                </a:solidFill>
              </a:rPr>
              <a:t>Extended Abstinence </a:t>
            </a:r>
            <a:br>
              <a:rPr lang="en-US" altLang="en-US" sz="3600" dirty="0">
                <a:solidFill>
                  <a:srgbClr val="FFFF00"/>
                </a:solidFill>
              </a:rPr>
            </a:br>
            <a:r>
              <a:rPr lang="en-US" altLang="en-US" sz="3600" dirty="0">
                <a:solidFill>
                  <a:srgbClr val="FFFF00"/>
                </a:solidFill>
              </a:rPr>
              <a:t>is Predictive of Sustained Recovery</a:t>
            </a:r>
          </a:p>
        </p:txBody>
      </p:sp>
      <p:pic>
        <p:nvPicPr>
          <p:cNvPr id="72706" name="Picture 2" descr="Graph depticts percetage of people sustaining abstinence through 8 years (Y axis) and length of time abstient. from left to right, bars indicate 1-12 months of abstience (30%), 1-3 years (66%), 3-5 years (86%) and 5+ years (86%)." title="Sustained Recovery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1933575"/>
            <a:ext cx="7097712" cy="43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
        <p:nvSpPr>
          <p:cNvPr id="441349" name="AutoShape 5"/>
          <p:cNvSpPr>
            <a:spLocks noChangeArrowheads="1"/>
          </p:cNvSpPr>
          <p:nvPr/>
        </p:nvSpPr>
        <p:spPr bwMode="auto">
          <a:xfrm>
            <a:off x="2346325" y="2597151"/>
            <a:ext cx="1798638" cy="1214438"/>
          </a:xfrm>
          <a:prstGeom prst="wedgeRectCallout">
            <a:avLst>
              <a:gd name="adj1" fmla="val 63505"/>
              <a:gd name="adj2" fmla="val 73269"/>
            </a:avLst>
          </a:prstGeom>
          <a:solidFill>
            <a:schemeClr val="bg1"/>
          </a:solidFill>
          <a:ln w="38100">
            <a:solidFill>
              <a:srgbClr val="0033CC"/>
            </a:solidFill>
            <a:miter lim="800000"/>
            <a:headEnd/>
            <a:tailEnd/>
          </a:ln>
        </p:spPr>
        <p:txBody>
          <a:bodyPr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0"/>
              </a:spcBef>
              <a:spcAft>
                <a:spcPct val="0"/>
              </a:spcAft>
              <a:buClrTx/>
              <a:buSzTx/>
              <a:buFontTx/>
              <a:buNone/>
            </a:pPr>
            <a:r>
              <a:rPr lang="en-US" altLang="en-US" sz="1800" b="1" dirty="0">
                <a:latin typeface="Calibri" panose="020F0502020204030204" pitchFamily="34" charset="0"/>
                <a:ea typeface="MS PGothic" pitchFamily="34" charset="-128"/>
                <a:cs typeface="Calibri" panose="020F0502020204030204" pitchFamily="34" charset="0"/>
              </a:rPr>
              <a:t>It takes a year of abstinence before less than half relapse</a:t>
            </a:r>
          </a:p>
        </p:txBody>
      </p:sp>
      <p:sp>
        <p:nvSpPr>
          <p:cNvPr id="441351" name="AutoShape 7"/>
          <p:cNvSpPr>
            <a:spLocks noChangeArrowheads="1"/>
          </p:cNvSpPr>
          <p:nvPr/>
        </p:nvSpPr>
        <p:spPr bwMode="auto">
          <a:xfrm>
            <a:off x="152400" y="1276350"/>
            <a:ext cx="3322638" cy="681038"/>
          </a:xfrm>
          <a:prstGeom prst="wedgeRectCallout">
            <a:avLst>
              <a:gd name="adj1" fmla="val 170833"/>
              <a:gd name="adj2" fmla="val 139046"/>
            </a:avLst>
          </a:prstGeom>
          <a:solidFill>
            <a:schemeClr val="bg1"/>
          </a:solidFill>
          <a:ln w="38100">
            <a:solidFill>
              <a:srgbClr val="0033CC"/>
            </a:solidFill>
            <a:miter lim="800000"/>
            <a:headEnd/>
            <a:tailEnd/>
          </a:ln>
        </p:spPr>
        <p:txBody>
          <a:bodyPr anchor="ct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0"/>
              </a:spcBef>
              <a:spcAft>
                <a:spcPct val="0"/>
              </a:spcAft>
              <a:buClrTx/>
              <a:buSzTx/>
              <a:buFontTx/>
              <a:buNone/>
            </a:pPr>
            <a:r>
              <a:rPr lang="en-US" altLang="en-US" sz="1800" b="1" dirty="0">
                <a:latin typeface="Calibri" panose="020F0502020204030204" pitchFamily="34" charset="0"/>
                <a:ea typeface="MS PGothic" pitchFamily="34" charset="-128"/>
                <a:cs typeface="Calibri" panose="020F0502020204030204" pitchFamily="34" charset="0"/>
              </a:rPr>
              <a:t>After 5 years – if you are sober, you probably will stay that way.</a:t>
            </a:r>
          </a:p>
        </p:txBody>
      </p:sp>
      <p:sp>
        <p:nvSpPr>
          <p:cNvPr id="72710" name="Text Box 6"/>
          <p:cNvSpPr txBox="1">
            <a:spLocks noChangeArrowheads="1"/>
          </p:cNvSpPr>
          <p:nvPr/>
        </p:nvSpPr>
        <p:spPr bwMode="auto">
          <a:xfrm>
            <a:off x="14" y="6613538"/>
            <a:ext cx="56626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eaLnBrk="1" fontAlgn="base" hangingPunct="1">
              <a:spcBef>
                <a:spcPct val="50000"/>
              </a:spcBef>
              <a:spcAft>
                <a:spcPct val="0"/>
              </a:spcAft>
              <a:buClrTx/>
              <a:buSzTx/>
              <a:buFontTx/>
              <a:buNone/>
            </a:pPr>
            <a:r>
              <a:rPr lang="en-US" altLang="en-US" sz="1200" dirty="0" smtClean="0">
                <a:solidFill>
                  <a:srgbClr val="FFFF00"/>
                </a:solidFill>
                <a:latin typeface="Calibri" panose="020F0502020204030204" pitchFamily="34" charset="0"/>
                <a:ea typeface="MS PGothic" pitchFamily="34" charset="-128"/>
                <a:cs typeface="Calibri" panose="020F0502020204030204" pitchFamily="34" charset="0"/>
              </a:rPr>
              <a:t>Reference: Dennis </a:t>
            </a:r>
            <a:r>
              <a:rPr lang="en-US" altLang="en-US" sz="1200" dirty="0">
                <a:solidFill>
                  <a:srgbClr val="FFFF00"/>
                </a:solidFill>
                <a:latin typeface="Calibri" panose="020F0502020204030204" pitchFamily="34" charset="0"/>
                <a:ea typeface="MS PGothic" pitchFamily="34" charset="-128"/>
                <a:cs typeface="Calibri" panose="020F0502020204030204" pitchFamily="34" charset="0"/>
              </a:rPr>
              <a:t>et al, </a:t>
            </a:r>
            <a:r>
              <a:rPr lang="en-US" altLang="en-US" sz="1200" dirty="0" err="1">
                <a:solidFill>
                  <a:srgbClr val="FFFF00"/>
                </a:solidFill>
                <a:latin typeface="Calibri" panose="020F0502020204030204" pitchFamily="34" charset="0"/>
                <a:ea typeface="MS PGothic" pitchFamily="34" charset="-128"/>
                <a:cs typeface="Calibri" panose="020F0502020204030204" pitchFamily="34" charset="0"/>
              </a:rPr>
              <a:t>Eval</a:t>
            </a:r>
            <a:r>
              <a:rPr lang="en-US" altLang="en-US" sz="1200" dirty="0">
                <a:solidFill>
                  <a:srgbClr val="FFFF00"/>
                </a:solidFill>
                <a:latin typeface="Calibri" panose="020F0502020204030204" pitchFamily="34" charset="0"/>
                <a:ea typeface="MS PGothic" pitchFamily="34" charset="-128"/>
                <a:cs typeface="Calibri" panose="020F0502020204030204" pitchFamily="34" charset="0"/>
              </a:rPr>
              <a:t> Rev, </a:t>
            </a:r>
            <a:r>
              <a:rPr lang="en-US" altLang="en-US" sz="1200" dirty="0" smtClean="0">
                <a:solidFill>
                  <a:srgbClr val="FFFF00"/>
                </a:solidFill>
                <a:latin typeface="Calibri" panose="020F0502020204030204" pitchFamily="34" charset="0"/>
                <a:ea typeface="MS PGothic" pitchFamily="34" charset="-128"/>
                <a:cs typeface="Calibri" panose="020F0502020204030204" pitchFamily="34" charset="0"/>
              </a:rPr>
              <a:t>2007.</a:t>
            </a:r>
            <a:endParaRPr lang="en-US" altLang="en-US" sz="1200" dirty="0">
              <a:solidFill>
                <a:srgbClr val="FFFF00"/>
              </a:solidFill>
              <a:latin typeface="Calibri" panose="020F0502020204030204" pitchFamily="34" charset="0"/>
              <a:ea typeface="MS PGothic" pitchFamily="34" charset="-128"/>
              <a:cs typeface="Calibri" panose="020F0502020204030204" pitchFamily="34" charset="0"/>
            </a:endParaRPr>
          </a:p>
        </p:txBody>
      </p:sp>
      <p:sp>
        <p:nvSpPr>
          <p:cNvPr id="2" name="Slide Number Placeholder 1"/>
          <p:cNvSpPr>
            <a:spLocks noGrp="1"/>
          </p:cNvSpPr>
          <p:nvPr>
            <p:ph type="sldNum" sz="quarter" idx="4294967295"/>
          </p:nvPr>
        </p:nvSpPr>
        <p:spPr>
          <a:xfrm>
            <a:off x="7010400" y="6327185"/>
            <a:ext cx="1905000" cy="457200"/>
          </a:xfrm>
        </p:spPr>
        <p:txBody>
          <a:bodyPr/>
          <a:lstStyle/>
          <a:p>
            <a:pPr>
              <a:defRPr/>
            </a:pPr>
            <a:fld id="{9AF7290C-A2F8-4E35-87D8-751C48FD97B5}" type="slidenum">
              <a:rPr lang="en-US" smtClean="0">
                <a:solidFill>
                  <a:srgbClr val="FFFFFF"/>
                </a:solidFill>
              </a:rPr>
              <a:pPr>
                <a:defRPr/>
              </a:pPr>
              <a:t>79</a:t>
            </a:fld>
            <a:endParaRPr lang="en-US" dirty="0">
              <a:solidFill>
                <a:srgbClr val="FFFFFF"/>
              </a:solidFill>
            </a:endParaRPr>
          </a:p>
        </p:txBody>
      </p:sp>
    </p:spTree>
    <p:extLst>
      <p:ext uri="{BB962C8B-B14F-4D97-AF65-F5344CB8AC3E}">
        <p14:creationId xmlns:p14="http://schemas.microsoft.com/office/powerpoint/2010/main" val="33800901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41349"/>
                                        </p:tgtEl>
                                        <p:attrNameLst>
                                          <p:attrName>style.visibility</p:attrName>
                                        </p:attrNameLst>
                                      </p:cBhvr>
                                      <p:to>
                                        <p:strVal val="visible"/>
                                      </p:to>
                                    </p:set>
                                    <p:animEffect transition="in" filter="wipe(right)">
                                      <p:cBhvr>
                                        <p:cTn id="7" dur="500"/>
                                        <p:tgtEl>
                                          <p:spTgt spid="441349"/>
                                        </p:tgtEl>
                                      </p:cBhvr>
                                    </p:animEffect>
                                  </p:childTnLst>
                                  <p:subTnLst>
                                    <p:set>
                                      <p:cBhvr override="childStyle">
                                        <p:cTn dur="1" fill="hold" display="0" masterRel="nextClick" afterEffect="1"/>
                                        <p:tgtEl>
                                          <p:spTgt spid="44134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41351"/>
                                        </p:tgtEl>
                                        <p:attrNameLst>
                                          <p:attrName>style.visibility</p:attrName>
                                        </p:attrNameLst>
                                      </p:cBhvr>
                                      <p:to>
                                        <p:strVal val="visible"/>
                                      </p:to>
                                    </p:set>
                                    <p:animEffect transition="in" filter="wipe(right)">
                                      <p:cBhvr>
                                        <p:cTn id="12" dur="500"/>
                                        <p:tgtEl>
                                          <p:spTgt spid="441351"/>
                                        </p:tgtEl>
                                      </p:cBhvr>
                                    </p:animEffect>
                                  </p:childTnLst>
                                  <p:subTnLst>
                                    <p:set>
                                      <p:cBhvr override="childStyle">
                                        <p:cTn dur="1" fill="hold" display="0" masterRel="nextClick" afterEffect="1"/>
                                        <p:tgtEl>
                                          <p:spTgt spid="44135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9" grpId="0" animBg="1"/>
      <p:bldP spid="4413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for Day Three</a:t>
            </a:r>
            <a:endParaRPr lang="en-US" dirty="0">
              <a:solidFill>
                <a:srgbClr val="FFFF00"/>
              </a:solidFill>
            </a:endParaRPr>
          </a:p>
        </p:txBody>
      </p:sp>
      <p:sp>
        <p:nvSpPr>
          <p:cNvPr id="3" name="Content Placeholder 2"/>
          <p:cNvSpPr>
            <a:spLocks noGrp="1"/>
          </p:cNvSpPr>
          <p:nvPr>
            <p:ph idx="1"/>
          </p:nvPr>
        </p:nvSpPr>
        <p:spPr/>
        <p:txBody>
          <a:bodyPr/>
          <a:lstStyle/>
          <a:p>
            <a:pPr marL="0" indent="0">
              <a:spcBef>
                <a:spcPts val="0"/>
              </a:spcBef>
              <a:buNone/>
            </a:pPr>
            <a:r>
              <a:rPr lang="en-US" dirty="0" smtClean="0"/>
              <a:t>Twelve </a:t>
            </a:r>
            <a:r>
              <a:rPr lang="en-US" dirty="0"/>
              <a:t>core functions (continued)</a:t>
            </a:r>
          </a:p>
          <a:p>
            <a:pPr>
              <a:spcBef>
                <a:spcPts val="0"/>
              </a:spcBef>
            </a:pPr>
            <a:r>
              <a:rPr lang="en-US" dirty="0"/>
              <a:t>Case Management </a:t>
            </a:r>
          </a:p>
          <a:p>
            <a:pPr>
              <a:spcBef>
                <a:spcPts val="0"/>
              </a:spcBef>
            </a:pPr>
            <a:r>
              <a:rPr lang="en-US" dirty="0"/>
              <a:t>Crisis Intervention </a:t>
            </a:r>
          </a:p>
          <a:p>
            <a:pPr>
              <a:spcBef>
                <a:spcPts val="0"/>
              </a:spcBef>
            </a:pPr>
            <a:r>
              <a:rPr lang="en-US" dirty="0"/>
              <a:t>Client Education</a:t>
            </a:r>
          </a:p>
          <a:p>
            <a:pPr>
              <a:spcBef>
                <a:spcPts val="0"/>
              </a:spcBef>
            </a:pPr>
            <a:r>
              <a:rPr lang="en-US" dirty="0"/>
              <a:t>Referral </a:t>
            </a:r>
          </a:p>
          <a:p>
            <a:pPr>
              <a:spcBef>
                <a:spcPts val="0"/>
              </a:spcBef>
            </a:pPr>
            <a:r>
              <a:rPr lang="en-US" dirty="0"/>
              <a:t>Report and record keeping</a:t>
            </a:r>
          </a:p>
          <a:p>
            <a:pPr>
              <a:spcBef>
                <a:spcPts val="0"/>
              </a:spcBef>
            </a:pPr>
            <a:r>
              <a:rPr lang="en-US" dirty="0" smtClean="0"/>
              <a:t>Consultation</a:t>
            </a:r>
            <a:endParaRPr lang="en-US" dirty="0"/>
          </a:p>
        </p:txBody>
      </p:sp>
      <p:sp>
        <p:nvSpPr>
          <p:cNvPr id="5" name="Slide Number Placeholder 3">
            <a:extLst>
              <a:ext uri="{FF2B5EF4-FFF2-40B4-BE49-F238E27FC236}">
                <a16:creationId xmlns:a16="http://schemas.microsoft.com/office/drawing/2014/main" id="{182713BD-4657-5746-9830-53E30B8B7E7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8</a:t>
            </a:fld>
            <a:endParaRPr lang="en-US" dirty="0"/>
          </a:p>
        </p:txBody>
      </p:sp>
    </p:spTree>
    <p:extLst>
      <p:ext uri="{BB962C8B-B14F-4D97-AF65-F5344CB8AC3E}">
        <p14:creationId xmlns:p14="http://schemas.microsoft.com/office/powerpoint/2010/main" val="40184054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1143000"/>
            <a:ext cx="3505200" cy="3978282"/>
          </a:xfrm>
        </p:spPr>
        <p:txBody>
          <a:bodyPr/>
          <a:lstStyle/>
          <a:p>
            <a:pPr lvl="0">
              <a:defRPr/>
            </a:pPr>
            <a:r>
              <a:rPr lang="en-US" altLang="en-US" sz="3200" kern="1200" dirty="0" smtClean="0">
                <a:solidFill>
                  <a:srgbClr val="FFFF00"/>
                </a:solidFill>
                <a:ea typeface="MS PGothic" pitchFamily="34" charset="-128"/>
              </a:rPr>
              <a:t>Dopamine </a:t>
            </a:r>
            <a:r>
              <a:rPr lang="en-US" altLang="en-US" sz="3200" kern="1200" dirty="0" err="1" smtClean="0">
                <a:solidFill>
                  <a:srgbClr val="FFFF00"/>
                </a:solidFill>
                <a:ea typeface="MS PGothic" pitchFamily="34" charset="-128"/>
              </a:rPr>
              <a:t>Transporeter</a:t>
            </a:r>
            <a:r>
              <a:rPr lang="en-US" altLang="en-US" sz="3200" kern="1200" dirty="0" smtClean="0">
                <a:solidFill>
                  <a:srgbClr val="FFFF00"/>
                </a:solidFill>
                <a:ea typeface="MS PGothic" pitchFamily="34" charset="-128"/>
              </a:rPr>
              <a:t> Recovery</a:t>
            </a:r>
            <a:r>
              <a:rPr lang="en-US" altLang="en-US" sz="3200" kern="1200" dirty="0">
                <a:solidFill>
                  <a:srgbClr val="FFFF00"/>
                </a:solidFill>
                <a:ea typeface="MS PGothic" pitchFamily="34" charset="-128"/>
              </a:rPr>
              <a:t/>
            </a:r>
            <a:br>
              <a:rPr lang="en-US" altLang="en-US" sz="3200" kern="1200" dirty="0">
                <a:solidFill>
                  <a:srgbClr val="FFFF00"/>
                </a:solidFill>
                <a:ea typeface="MS PGothic" pitchFamily="34" charset="-128"/>
              </a:rPr>
            </a:br>
            <a:r>
              <a:rPr lang="en-US" altLang="en-US" sz="3200" kern="1200" dirty="0">
                <a:solidFill>
                  <a:srgbClr val="FFFF00"/>
                </a:solidFill>
                <a:ea typeface="MS PGothic" pitchFamily="34" charset="-128"/>
              </a:rPr>
              <a:t>with </a:t>
            </a:r>
            <a:r>
              <a:rPr lang="en-US" altLang="en-US" sz="3200" kern="1200" dirty="0" smtClean="0">
                <a:solidFill>
                  <a:srgbClr val="FFFF00"/>
                </a:solidFill>
                <a:ea typeface="MS PGothic" pitchFamily="34" charset="-128"/>
              </a:rPr>
              <a:t>Prolonged</a:t>
            </a:r>
            <a:r>
              <a:rPr lang="en-US" altLang="en-US" sz="3200" kern="1200" dirty="0">
                <a:solidFill>
                  <a:srgbClr val="FFFF00"/>
                </a:solidFill>
                <a:ea typeface="MS PGothic" pitchFamily="34" charset="-128"/>
              </a:rPr>
              <a:t/>
            </a:r>
            <a:br>
              <a:rPr lang="en-US" altLang="en-US" sz="3200" kern="1200" dirty="0">
                <a:solidFill>
                  <a:srgbClr val="FFFF00"/>
                </a:solidFill>
                <a:ea typeface="MS PGothic" pitchFamily="34" charset="-128"/>
              </a:rPr>
            </a:br>
            <a:r>
              <a:rPr lang="en-US" altLang="en-US" sz="3200" kern="1200" dirty="0" smtClean="0">
                <a:solidFill>
                  <a:srgbClr val="FFFF00"/>
                </a:solidFill>
                <a:ea typeface="MS PGothic" pitchFamily="34" charset="-128"/>
              </a:rPr>
              <a:t>Abstinence </a:t>
            </a:r>
            <a:r>
              <a:rPr lang="en-US" altLang="en-US" sz="3200" kern="1200" dirty="0">
                <a:solidFill>
                  <a:srgbClr val="FFFF00"/>
                </a:solidFill>
                <a:ea typeface="MS PGothic" pitchFamily="34" charset="-128"/>
              </a:rPr>
              <a:t>from</a:t>
            </a:r>
            <a:br>
              <a:rPr lang="en-US" altLang="en-US" sz="3200" kern="1200" dirty="0">
                <a:solidFill>
                  <a:srgbClr val="FFFF00"/>
                </a:solidFill>
                <a:ea typeface="MS PGothic" pitchFamily="34" charset="-128"/>
              </a:rPr>
            </a:br>
            <a:r>
              <a:rPr lang="en-US" altLang="en-US" sz="3200" kern="1200" dirty="0" smtClean="0">
                <a:solidFill>
                  <a:srgbClr val="FFFF00"/>
                </a:solidFill>
                <a:ea typeface="MS PGothic" pitchFamily="34" charset="-128"/>
              </a:rPr>
              <a:t>Methamphetamine</a:t>
            </a:r>
            <a:endParaRPr lang="en-US" sz="4400" dirty="0"/>
          </a:p>
        </p:txBody>
      </p:sp>
      <p:pic>
        <p:nvPicPr>
          <p:cNvPr id="4" name="Picture 3" descr="Image shows recovery of levels of dopanine transporters.  Red and yellow show more activity; blues show less activity.  Top row is a normal control showing normal levels.  Middle row shos significantly reduced activity in a meth user 1 month post cessation.  The bottom row shos the same methamphetamine user 14 months post cessation.  This scan is not statistically different from control." title="Brain Recovery"/>
          <p:cNvPicPr>
            <a:picLocks noChangeAspect="1"/>
          </p:cNvPicPr>
          <p:nvPr/>
        </p:nvPicPr>
        <p:blipFill>
          <a:blip r:embed="rId3"/>
          <a:stretch>
            <a:fillRect/>
          </a:stretch>
        </p:blipFill>
        <p:spPr>
          <a:xfrm>
            <a:off x="3810000" y="158413"/>
            <a:ext cx="4800600" cy="6776182"/>
          </a:xfrm>
          <a:prstGeom prst="rect">
            <a:avLst/>
          </a:prstGeom>
        </p:spPr>
      </p:pic>
      <p:sp>
        <p:nvSpPr>
          <p:cNvPr id="73733" name="Text Box 5"/>
          <p:cNvSpPr txBox="1">
            <a:spLocks noChangeArrowheads="1"/>
          </p:cNvSpPr>
          <p:nvPr/>
        </p:nvSpPr>
        <p:spPr bwMode="auto">
          <a:xfrm>
            <a:off x="86250" y="6319450"/>
            <a:ext cx="31602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algn="ctr" eaLnBrk="1" fontAlgn="base" hangingPunct="1">
              <a:spcBef>
                <a:spcPct val="0"/>
              </a:spcBef>
              <a:spcAft>
                <a:spcPct val="0"/>
              </a:spcAft>
              <a:buClrTx/>
              <a:buSzTx/>
              <a:buFontTx/>
              <a:buNone/>
            </a:pPr>
            <a:r>
              <a:rPr lang="en-US" altLang="en-US" sz="1200" dirty="0" smtClean="0">
                <a:solidFill>
                  <a:schemeClr val="bg1"/>
                </a:solidFill>
                <a:latin typeface="Calibri" panose="020F0502020204030204" pitchFamily="34" charset="0"/>
                <a:ea typeface="MS PGothic" pitchFamily="34" charset="-128"/>
                <a:cs typeface="Calibri" panose="020F0502020204030204" pitchFamily="34" charset="0"/>
              </a:rPr>
              <a:t>Reference: </a:t>
            </a:r>
            <a:r>
              <a:rPr lang="en-US" altLang="en-US" sz="1200" dirty="0" err="1" smtClean="0">
                <a:solidFill>
                  <a:schemeClr val="bg1"/>
                </a:solidFill>
                <a:latin typeface="Calibri" panose="020F0502020204030204" pitchFamily="34" charset="0"/>
                <a:ea typeface="MS PGothic" pitchFamily="34" charset="-128"/>
                <a:cs typeface="Calibri" panose="020F0502020204030204" pitchFamily="34" charset="0"/>
              </a:rPr>
              <a:t>Volkow</a:t>
            </a:r>
            <a:r>
              <a:rPr lang="en-US" altLang="en-US" sz="1200" dirty="0" smtClean="0">
                <a:solidFill>
                  <a:schemeClr val="bg1"/>
                </a:solidFill>
                <a:latin typeface="Calibri" panose="020F0502020204030204" pitchFamily="34" charset="0"/>
                <a:ea typeface="MS PGothic" pitchFamily="34" charset="-128"/>
                <a:cs typeface="Calibri" panose="020F0502020204030204" pitchFamily="34" charset="0"/>
              </a:rPr>
              <a:t> </a:t>
            </a:r>
            <a:r>
              <a:rPr lang="en-US" altLang="en-US" sz="1200" dirty="0">
                <a:solidFill>
                  <a:schemeClr val="bg1"/>
                </a:solidFill>
                <a:latin typeface="Calibri" panose="020F0502020204030204" pitchFamily="34" charset="0"/>
                <a:ea typeface="MS PGothic" pitchFamily="34" charset="-128"/>
                <a:cs typeface="Calibri" panose="020F0502020204030204" pitchFamily="34" charset="0"/>
              </a:rPr>
              <a:t>et al., </a:t>
            </a:r>
            <a:r>
              <a:rPr lang="en-US" altLang="en-US" sz="1200" i="1" dirty="0">
                <a:solidFill>
                  <a:schemeClr val="bg1"/>
                </a:solidFill>
                <a:latin typeface="Calibri" panose="020F0502020204030204" pitchFamily="34" charset="0"/>
                <a:ea typeface="MS PGothic" pitchFamily="34" charset="-128"/>
                <a:cs typeface="Calibri" panose="020F0502020204030204" pitchFamily="34" charset="0"/>
              </a:rPr>
              <a:t>J. Neuroscience</a:t>
            </a:r>
            <a:r>
              <a:rPr lang="en-US" altLang="en-US" sz="1200" dirty="0">
                <a:solidFill>
                  <a:schemeClr val="bg1"/>
                </a:solidFill>
                <a:latin typeface="Calibri" panose="020F0502020204030204" pitchFamily="34" charset="0"/>
                <a:ea typeface="MS PGothic" pitchFamily="34" charset="-128"/>
                <a:cs typeface="Calibri" panose="020F0502020204030204" pitchFamily="34" charset="0"/>
              </a:rPr>
              <a:t>, 2001.</a:t>
            </a:r>
          </a:p>
        </p:txBody>
      </p:sp>
      <p:sp>
        <p:nvSpPr>
          <p:cNvPr id="2" name="Slide Number Placeholder 1"/>
          <p:cNvSpPr>
            <a:spLocks noGrp="1"/>
          </p:cNvSpPr>
          <p:nvPr>
            <p:ph type="sldNum" sz="quarter" idx="4294967295"/>
          </p:nvPr>
        </p:nvSpPr>
        <p:spPr>
          <a:xfrm>
            <a:off x="7239000" y="6229350"/>
            <a:ext cx="1905000" cy="457200"/>
          </a:xfrm>
        </p:spPr>
        <p:txBody>
          <a:bodyPr/>
          <a:lstStyle/>
          <a:p>
            <a:pPr>
              <a:defRPr/>
            </a:pPr>
            <a:fld id="{9548E40B-59AE-4AA0-9DD9-4FD699FC100A}" type="slidenum">
              <a:rPr lang="en-US" smtClean="0">
                <a:solidFill>
                  <a:srgbClr val="FFFFFF"/>
                </a:solidFill>
              </a:rPr>
              <a:pPr>
                <a:defRPr/>
              </a:pPr>
              <a:t>80</a:t>
            </a:fld>
            <a:endParaRPr lang="en-US">
              <a:solidFill>
                <a:srgbClr val="FFFFFF"/>
              </a:solidFill>
            </a:endParaRPr>
          </a:p>
        </p:txBody>
      </p:sp>
    </p:spTree>
    <p:extLst>
      <p:ext uri="{BB962C8B-B14F-4D97-AF65-F5344CB8AC3E}">
        <p14:creationId xmlns:p14="http://schemas.microsoft.com/office/powerpoint/2010/main" val="2570352144"/>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solidFill>
                  <a:srgbClr val="FFFF00"/>
                </a:solidFill>
                <a:ea typeface="MS PGothic" pitchFamily="34" charset="-128"/>
              </a:rPr>
              <a:t>Treatment Reduces </a:t>
            </a:r>
            <a:br>
              <a:rPr lang="en-US" altLang="en-US" dirty="0">
                <a:solidFill>
                  <a:srgbClr val="FFFF00"/>
                </a:solidFill>
                <a:ea typeface="MS PGothic" pitchFamily="34" charset="-128"/>
              </a:rPr>
            </a:br>
            <a:r>
              <a:rPr lang="en-US" altLang="en-US" dirty="0">
                <a:solidFill>
                  <a:srgbClr val="FFFF00"/>
                </a:solidFill>
                <a:ea typeface="MS PGothic" pitchFamily="34" charset="-128"/>
              </a:rPr>
              <a:t>Drug Use and Recidivism</a:t>
            </a:r>
            <a:endParaRPr lang="en-US" dirty="0"/>
          </a:p>
        </p:txBody>
      </p:sp>
      <p:pic>
        <p:nvPicPr>
          <p:cNvPr id="3" name="Picture 2" descr="Graph shos Percentage on the Y axis, Drug Free and Arress Free by category of treatmetn on the X axis. &#10;&#10;It shows low percentage of remaining drug free for those with no treatment (yellow bar: 5% drug free and 29% arrest free), significant increase numbers drug free if they received any treatment, but no difference in recidivism (green bar: 17% drug free and 28% arrest free).  Those who finished treatment had significant imporve rates of being drug free and arrest free (orange bar: 27% drug free and 55% arrest free).  Those who completed after care had the best results in both groups (pink bar: 35% drug free and 69% arrest free)" title="Graph of impact of treatment and aftercare on substance use and recidivism"/>
          <p:cNvPicPr>
            <a:picLocks noChangeAspect="1"/>
          </p:cNvPicPr>
          <p:nvPr/>
        </p:nvPicPr>
        <p:blipFill>
          <a:blip r:embed="rId3"/>
          <a:stretch>
            <a:fillRect/>
          </a:stretch>
        </p:blipFill>
        <p:spPr>
          <a:xfrm>
            <a:off x="-36235" y="1066800"/>
            <a:ext cx="9144793" cy="5608806"/>
          </a:xfrm>
          <a:prstGeom prst="rect">
            <a:avLst/>
          </a:prstGeom>
        </p:spPr>
      </p:pic>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81</a:t>
            </a:fld>
            <a:endParaRPr lang="en-US" dirty="0"/>
          </a:p>
        </p:txBody>
      </p:sp>
    </p:spTree>
    <p:extLst>
      <p:ext uri="{BB962C8B-B14F-4D97-AF65-F5344CB8AC3E}">
        <p14:creationId xmlns:p14="http://schemas.microsoft.com/office/powerpoint/2010/main" val="1065651332"/>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title"/>
          </p:nvPr>
        </p:nvSpPr>
        <p:spPr>
          <a:xfrm>
            <a:off x="-23037" y="152400"/>
            <a:ext cx="9144000" cy="914400"/>
          </a:xfrm>
        </p:spPr>
        <p:txBody>
          <a:bodyPr/>
          <a:lstStyle/>
          <a:p>
            <a:pPr>
              <a:defRPr/>
            </a:pPr>
            <a:r>
              <a:rPr lang="en-US" dirty="0">
                <a:solidFill>
                  <a:srgbClr val="FFFF00"/>
                </a:solidFill>
              </a:rPr>
              <a:t>Lessons from Chronic Illness</a:t>
            </a:r>
          </a:p>
        </p:txBody>
      </p:sp>
      <p:sp>
        <p:nvSpPr>
          <p:cNvPr id="351234" name="Rectangle 2"/>
          <p:cNvSpPr>
            <a:spLocks noGrp="1" noChangeArrowheads="1"/>
          </p:cNvSpPr>
          <p:nvPr>
            <p:ph idx="1"/>
          </p:nvPr>
        </p:nvSpPr>
        <p:spPr>
          <a:xfrm>
            <a:off x="319863" y="1066800"/>
            <a:ext cx="8458200" cy="4876800"/>
          </a:xfrm>
        </p:spPr>
        <p:txBody>
          <a:bodyPr/>
          <a:lstStyle/>
          <a:p>
            <a:pPr marL="800100" indent="-742950">
              <a:buFont typeface="+mj-lt"/>
              <a:buAutoNum type="arabicPeriod"/>
              <a:defRPr/>
            </a:pPr>
            <a:r>
              <a:rPr lang="en-US" dirty="0"/>
              <a:t>Treatment effects </a:t>
            </a:r>
            <a:r>
              <a:rPr lang="en-US" dirty="0">
                <a:solidFill>
                  <a:srgbClr val="FFFFFF"/>
                </a:solidFill>
              </a:rPr>
              <a:t>usually</a:t>
            </a:r>
            <a:r>
              <a:rPr lang="en-US" dirty="0"/>
              <a:t> don’t last very long </a:t>
            </a:r>
            <a:r>
              <a:rPr lang="en-US" dirty="0">
                <a:solidFill>
                  <a:srgbClr val="FFFF00"/>
                </a:solidFill>
              </a:rPr>
              <a:t>after treatment </a:t>
            </a:r>
            <a:r>
              <a:rPr lang="en-US" dirty="0" smtClean="0">
                <a:solidFill>
                  <a:srgbClr val="FFFF00"/>
                </a:solidFill>
              </a:rPr>
              <a:t>stops</a:t>
            </a:r>
            <a:r>
              <a:rPr lang="en-US" dirty="0" smtClean="0"/>
              <a:t>.</a:t>
            </a:r>
          </a:p>
          <a:p>
            <a:pPr marL="800100" indent="-742950">
              <a:buFont typeface="+mj-lt"/>
              <a:buAutoNum type="arabicPeriod"/>
              <a:defRPr/>
            </a:pPr>
            <a:r>
              <a:rPr lang="en-US" dirty="0" smtClean="0">
                <a:solidFill>
                  <a:srgbClr val="FFFFFF"/>
                </a:solidFill>
              </a:rPr>
              <a:t>Medications </a:t>
            </a:r>
            <a:r>
              <a:rPr lang="en-US" dirty="0">
                <a:solidFill>
                  <a:srgbClr val="FFFFFF"/>
                </a:solidFill>
              </a:rPr>
              <a:t>relieve symptoms but…</a:t>
            </a:r>
            <a:r>
              <a:rPr lang="en-US" dirty="0">
                <a:solidFill>
                  <a:srgbClr val="FFFF00"/>
                </a:solidFill>
              </a:rPr>
              <a:t>behavioral change is necessary </a:t>
            </a:r>
            <a:r>
              <a:rPr lang="en-US" dirty="0"/>
              <a:t>for sustained </a:t>
            </a:r>
            <a:r>
              <a:rPr lang="en-US" dirty="0" smtClean="0"/>
              <a:t>benefit.</a:t>
            </a:r>
          </a:p>
          <a:p>
            <a:pPr marL="800100" indent="-742950">
              <a:buFont typeface="+mj-lt"/>
              <a:buAutoNum type="arabicPeriod"/>
              <a:defRPr/>
            </a:pPr>
            <a:r>
              <a:rPr lang="en-US" altLang="en-US" dirty="0" smtClean="0">
                <a:solidFill>
                  <a:srgbClr val="FFFFFF"/>
                </a:solidFill>
              </a:rPr>
              <a:t>Some </a:t>
            </a:r>
            <a:r>
              <a:rPr lang="en-US" altLang="en-US" dirty="0">
                <a:solidFill>
                  <a:srgbClr val="FFFFFF"/>
                </a:solidFill>
              </a:rPr>
              <a:t>form of </a:t>
            </a:r>
            <a:r>
              <a:rPr lang="en-US" altLang="en-US" dirty="0">
                <a:solidFill>
                  <a:srgbClr val="FFFF00"/>
                </a:solidFill>
              </a:rPr>
              <a:t>monitoring, support and ongoing treatment </a:t>
            </a:r>
            <a:r>
              <a:rPr lang="en-US" altLang="en-US" dirty="0">
                <a:solidFill>
                  <a:srgbClr val="FFFFFF"/>
                </a:solidFill>
              </a:rPr>
              <a:t>is needed</a:t>
            </a:r>
            <a:r>
              <a:rPr lang="en-US" altLang="en-US" dirty="0" smtClean="0">
                <a:solidFill>
                  <a:srgbClr val="FFFFFF"/>
                </a:solidFill>
              </a:rPr>
              <a:t>.</a:t>
            </a:r>
          </a:p>
          <a:p>
            <a:pPr marL="800100" indent="-742950">
              <a:buFont typeface="+mj-lt"/>
              <a:buAutoNum type="arabicPeriod"/>
              <a:defRPr/>
            </a:pPr>
            <a:endParaRPr lang="en-US" altLang="en-US" dirty="0">
              <a:solidFill>
                <a:srgbClr val="FFFFFF"/>
              </a:solidFill>
            </a:endParaRPr>
          </a:p>
          <a:p>
            <a:pPr marL="57150" indent="0">
              <a:buNone/>
              <a:defRPr/>
            </a:pPr>
            <a:r>
              <a:rPr lang="en-US" dirty="0"/>
              <a:t>This could include monitoring or self-help groups such as AA/NA</a:t>
            </a:r>
          </a:p>
          <a:p>
            <a:pPr marL="57150" indent="0">
              <a:buNone/>
              <a:defRPr/>
            </a:pPr>
            <a:endParaRPr lang="en-US" altLang="en-US" dirty="0">
              <a:solidFill>
                <a:srgbClr val="FFFFFF"/>
              </a:solidFill>
            </a:endParaRPr>
          </a:p>
          <a:p>
            <a:pPr marL="800100" indent="-742950">
              <a:buFont typeface="+mj-lt"/>
              <a:buAutoNum type="arabicPeriod"/>
              <a:defRPr/>
            </a:pPr>
            <a:endParaRPr lang="en-US" dirty="0"/>
          </a:p>
          <a:p>
            <a:pPr marL="1200150" lvl="1" indent="-742950">
              <a:buFont typeface="+mj-lt"/>
              <a:buAutoNum type="arabicPeriod"/>
              <a:defRPr/>
            </a:pPr>
            <a:endParaRPr lang="en-US" dirty="0" smtClean="0"/>
          </a:p>
          <a:p>
            <a:pPr marL="971550" lvl="1" indent="-514350">
              <a:buClr>
                <a:srgbClr val="FFFFFF"/>
              </a:buClr>
              <a:buFontTx/>
              <a:buNone/>
              <a:defRPr/>
            </a:pPr>
            <a:endParaRPr lang="en-US" dirty="0"/>
          </a:p>
        </p:txBody>
      </p:sp>
      <p:sp>
        <p:nvSpPr>
          <p:cNvPr id="2" name="Slide Number Placeholder 1"/>
          <p:cNvSpPr>
            <a:spLocks noGrp="1"/>
          </p:cNvSpPr>
          <p:nvPr>
            <p:ph type="sldNum" sz="quarter" idx="4294967295"/>
          </p:nvPr>
        </p:nvSpPr>
        <p:spPr>
          <a:xfrm>
            <a:off x="7010400" y="6248400"/>
            <a:ext cx="1905000" cy="457200"/>
          </a:xfrm>
        </p:spPr>
        <p:txBody>
          <a:bodyPr/>
          <a:lstStyle/>
          <a:p>
            <a:pPr>
              <a:defRPr/>
            </a:pPr>
            <a:fld id="{7B8B5441-CC3F-45DB-86FC-2E1F6BC6BC78}" type="slidenum">
              <a:rPr lang="en-US" smtClean="0">
                <a:solidFill>
                  <a:srgbClr val="FFFFFF"/>
                </a:solidFill>
              </a:rPr>
              <a:pPr>
                <a:defRPr/>
              </a:pPr>
              <a:t>82</a:t>
            </a:fld>
            <a:endParaRPr lang="en-US" dirty="0">
              <a:solidFill>
                <a:srgbClr val="FFFFFF"/>
              </a:solidFill>
            </a:endParaRPr>
          </a:p>
        </p:txBody>
      </p:sp>
    </p:spTree>
    <p:extLst>
      <p:ext uri="{BB962C8B-B14F-4D97-AF65-F5344CB8AC3E}">
        <p14:creationId xmlns:p14="http://schemas.microsoft.com/office/powerpoint/2010/main" val="3037800485"/>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solidFill>
                  <a:srgbClr val="FFFF00"/>
                </a:solidFill>
              </a:rPr>
              <a:t>Lessons from Chronic Care</a:t>
            </a:r>
            <a:endParaRPr lang="en-US" dirty="0"/>
          </a:p>
        </p:txBody>
      </p:sp>
      <p:sp>
        <p:nvSpPr>
          <p:cNvPr id="81922" name="Text Box 2"/>
          <p:cNvSpPr txBox="1">
            <a:spLocks noChangeArrowheads="1"/>
          </p:cNvSpPr>
          <p:nvPr/>
        </p:nvSpPr>
        <p:spPr bwMode="auto">
          <a:xfrm>
            <a:off x="381000" y="1981200"/>
            <a:ext cx="8382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457200" indent="-457200" eaLnBrk="0" hangingPunct="0">
              <a:spcBef>
                <a:spcPct val="20000"/>
              </a:spcBef>
              <a:buClr>
                <a:schemeClr val="hlink"/>
              </a:buClr>
              <a:buSzPct val="7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tx1"/>
              </a:buClr>
              <a:buChar char="–"/>
              <a:defRPr sz="2800">
                <a:solidFill>
                  <a:schemeClr val="tx1"/>
                </a:solidFill>
                <a:latin typeface="Tahoma" pitchFamily="34" charset="0"/>
              </a:defRPr>
            </a:lvl2pPr>
            <a:lvl3pPr marL="1143000" indent="-228600" eaLnBrk="0" hangingPunct="0">
              <a:spcBef>
                <a:spcPct val="20000"/>
              </a:spcBef>
              <a:buClr>
                <a:schemeClr val="hlink"/>
              </a:buClr>
              <a:buSzPct val="7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tx1"/>
              </a:buClr>
              <a:buChar char="–"/>
              <a:defRPr sz="2000">
                <a:solidFill>
                  <a:schemeClr val="tx1"/>
                </a:solidFill>
                <a:latin typeface="Tahoma" pitchFamily="34"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Tahoma" pitchFamily="34" charset="0"/>
              </a:defRPr>
            </a:lvl9pPr>
          </a:lstStyle>
          <a:p>
            <a:pPr fontAlgn="base">
              <a:spcBef>
                <a:spcPts val="0"/>
              </a:spcBef>
              <a:spcAft>
                <a:spcPct val="0"/>
              </a:spcAft>
              <a:buClrTx/>
              <a:buSzTx/>
              <a:buFontTx/>
              <a:buChar char="•"/>
              <a:defRPr/>
            </a:pPr>
            <a:r>
              <a:rPr lang="en-US" altLang="en-US" sz="3600" dirty="0">
                <a:solidFill>
                  <a:srgbClr val="FFFFFF"/>
                </a:solidFill>
                <a:latin typeface="Calibri" panose="020F0502020204030204" pitchFamily="34" charset="0"/>
                <a:cs typeface="Calibri" panose="020F0502020204030204" pitchFamily="34" charset="0"/>
              </a:rPr>
              <a:t>Patient </a:t>
            </a:r>
            <a:r>
              <a:rPr lang="en-US" altLang="en-US" sz="3600" dirty="0">
                <a:solidFill>
                  <a:srgbClr val="FFFF00"/>
                </a:solidFill>
                <a:latin typeface="Calibri" panose="020F0502020204030204" pitchFamily="34" charset="0"/>
                <a:cs typeface="Calibri" panose="020F0502020204030204" pitchFamily="34" charset="0"/>
              </a:rPr>
              <a:t>retention</a:t>
            </a:r>
            <a:r>
              <a:rPr lang="en-US" altLang="en-US" sz="3600" dirty="0">
                <a:solidFill>
                  <a:srgbClr val="FFFFFF"/>
                </a:solidFill>
                <a:latin typeface="Calibri" panose="020F0502020204030204" pitchFamily="34" charset="0"/>
                <a:cs typeface="Calibri" panose="020F0502020204030204" pitchFamily="34" charset="0"/>
              </a:rPr>
              <a:t> is </a:t>
            </a:r>
            <a:r>
              <a:rPr lang="en-US" altLang="en-US" sz="3600" dirty="0" smtClean="0">
                <a:solidFill>
                  <a:srgbClr val="FFFFFF"/>
                </a:solidFill>
                <a:latin typeface="Calibri" panose="020F0502020204030204" pitchFamily="34" charset="0"/>
                <a:cs typeface="Calibri" panose="020F0502020204030204" pitchFamily="34" charset="0"/>
              </a:rPr>
              <a:t>critical</a:t>
            </a:r>
          </a:p>
          <a:p>
            <a:pPr fontAlgn="base">
              <a:spcBef>
                <a:spcPts val="0"/>
              </a:spcBef>
              <a:spcAft>
                <a:spcPct val="0"/>
              </a:spcAft>
              <a:buClrTx/>
              <a:buSzTx/>
              <a:buFontTx/>
              <a:buChar char="•"/>
              <a:defRPr/>
            </a:pPr>
            <a:r>
              <a:rPr lang="en-US" altLang="en-US" sz="3600" dirty="0" smtClean="0">
                <a:solidFill>
                  <a:srgbClr val="FFFFFF"/>
                </a:solidFill>
                <a:latin typeface="Calibri" panose="020F0502020204030204" pitchFamily="34" charset="0"/>
                <a:cs typeface="Calibri" panose="020F0502020204030204" pitchFamily="34" charset="0"/>
              </a:rPr>
              <a:t>Make </a:t>
            </a:r>
            <a:r>
              <a:rPr lang="en-US" altLang="en-US" sz="3600" dirty="0">
                <a:solidFill>
                  <a:srgbClr val="FFFFFF"/>
                </a:solidFill>
                <a:latin typeface="Calibri" panose="020F0502020204030204" pitchFamily="34" charset="0"/>
                <a:cs typeface="Calibri" panose="020F0502020204030204" pitchFamily="34" charset="0"/>
              </a:rPr>
              <a:t>treatment attractive</a:t>
            </a:r>
          </a:p>
          <a:p>
            <a:pPr fontAlgn="base">
              <a:spcBef>
                <a:spcPts val="0"/>
              </a:spcBef>
              <a:spcAft>
                <a:spcPct val="0"/>
              </a:spcAft>
              <a:buClrTx/>
              <a:buSzTx/>
              <a:buFontTx/>
              <a:buChar char="•"/>
              <a:defRPr/>
            </a:pPr>
            <a:r>
              <a:rPr lang="en-US" altLang="en-US" sz="3600" dirty="0">
                <a:solidFill>
                  <a:srgbClr val="FFFFFF"/>
                </a:solidFill>
                <a:latin typeface="Calibri" panose="020F0502020204030204" pitchFamily="34" charset="0"/>
                <a:cs typeface="Calibri" panose="020F0502020204030204" pitchFamily="34" charset="0"/>
              </a:rPr>
              <a:t>Offer </a:t>
            </a:r>
            <a:r>
              <a:rPr lang="en-US" altLang="en-US" sz="3600" dirty="0">
                <a:solidFill>
                  <a:srgbClr val="FFFF00"/>
                </a:solidFill>
                <a:latin typeface="Calibri" panose="020F0502020204030204" pitchFamily="34" charset="0"/>
                <a:cs typeface="Calibri" panose="020F0502020204030204" pitchFamily="34" charset="0"/>
              </a:rPr>
              <a:t>options/alternatives</a:t>
            </a:r>
          </a:p>
          <a:p>
            <a:pPr fontAlgn="base">
              <a:spcBef>
                <a:spcPts val="0"/>
              </a:spcBef>
              <a:spcAft>
                <a:spcPct val="0"/>
              </a:spcAft>
              <a:buClrTx/>
              <a:buSzTx/>
              <a:buFontTx/>
              <a:buChar char="•"/>
              <a:defRPr/>
            </a:pPr>
            <a:r>
              <a:rPr lang="en-US" altLang="en-US" sz="3600" dirty="0">
                <a:solidFill>
                  <a:srgbClr val="FFFFFF"/>
                </a:solidFill>
                <a:latin typeface="Calibri" panose="020F0502020204030204" pitchFamily="34" charset="0"/>
                <a:cs typeface="Calibri" panose="020F0502020204030204" pitchFamily="34" charset="0"/>
              </a:rPr>
              <a:t>Increase </a:t>
            </a:r>
            <a:r>
              <a:rPr lang="en-US" altLang="en-US" sz="3600" dirty="0" smtClean="0">
                <a:solidFill>
                  <a:srgbClr val="FFFFFF"/>
                </a:solidFill>
                <a:latin typeface="Calibri" panose="020F0502020204030204" pitchFamily="34" charset="0"/>
                <a:cs typeface="Calibri" panose="020F0502020204030204" pitchFamily="34" charset="0"/>
              </a:rPr>
              <a:t>monitoring/management</a:t>
            </a:r>
          </a:p>
        </p:txBody>
      </p:sp>
      <p:sp>
        <p:nvSpPr>
          <p:cNvPr id="2" name="Slide Number Placeholder 1"/>
          <p:cNvSpPr>
            <a:spLocks noGrp="1"/>
          </p:cNvSpPr>
          <p:nvPr>
            <p:ph type="sldNum" sz="quarter" idx="4294967295"/>
          </p:nvPr>
        </p:nvSpPr>
        <p:spPr>
          <a:xfrm>
            <a:off x="7068879" y="6248400"/>
            <a:ext cx="1905000" cy="457200"/>
          </a:xfrm>
        </p:spPr>
        <p:txBody>
          <a:bodyPr/>
          <a:lstStyle/>
          <a:p>
            <a:pPr>
              <a:defRPr/>
            </a:pPr>
            <a:fld id="{C075C29C-4B67-4AD2-A63F-ED97DD586B05}" type="slidenum">
              <a:rPr lang="en-US" smtClean="0">
                <a:solidFill>
                  <a:srgbClr val="FFFFFF"/>
                </a:solidFill>
              </a:rPr>
              <a:pPr>
                <a:defRPr/>
              </a:pPr>
              <a:t>83</a:t>
            </a:fld>
            <a:endParaRPr lang="en-US" dirty="0">
              <a:solidFill>
                <a:srgbClr val="FFFFFF"/>
              </a:solidFill>
            </a:endParaRPr>
          </a:p>
        </p:txBody>
      </p:sp>
    </p:spTree>
    <p:extLst>
      <p:ext uri="{BB962C8B-B14F-4D97-AF65-F5344CB8AC3E}">
        <p14:creationId xmlns:p14="http://schemas.microsoft.com/office/powerpoint/2010/main" val="172777481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0" y="152400"/>
            <a:ext cx="9144000" cy="914400"/>
          </a:xfrm>
        </p:spPr>
        <p:txBody>
          <a:bodyPr/>
          <a:lstStyle/>
          <a:p>
            <a:pPr>
              <a:defRPr/>
            </a:pPr>
            <a:r>
              <a:rPr lang="en-US" dirty="0">
                <a:solidFill>
                  <a:srgbClr val="FFFF00"/>
                </a:solidFill>
              </a:rPr>
              <a:t>Summary</a:t>
            </a:r>
          </a:p>
        </p:txBody>
      </p:sp>
      <p:sp>
        <p:nvSpPr>
          <p:cNvPr id="361475" name="Rectangle 3"/>
          <p:cNvSpPr>
            <a:spLocks noGrp="1" noChangeArrowheads="1"/>
          </p:cNvSpPr>
          <p:nvPr>
            <p:ph idx="1"/>
          </p:nvPr>
        </p:nvSpPr>
        <p:spPr>
          <a:xfrm>
            <a:off x="304800" y="1066800"/>
            <a:ext cx="8305800" cy="4572000"/>
          </a:xfrm>
        </p:spPr>
        <p:txBody>
          <a:bodyPr/>
          <a:lstStyle/>
          <a:p>
            <a:pPr>
              <a:defRPr/>
            </a:pPr>
            <a:r>
              <a:rPr lang="en-US" sz="2800" dirty="0"/>
              <a:t>Drugs affect the brain in ways that are </a:t>
            </a:r>
            <a:r>
              <a:rPr lang="en-US" sz="2800" dirty="0">
                <a:solidFill>
                  <a:srgbClr val="FFFF00"/>
                </a:solidFill>
              </a:rPr>
              <a:t>long term</a:t>
            </a:r>
            <a:r>
              <a:rPr lang="en-US" sz="2800" dirty="0"/>
              <a:t>, but </a:t>
            </a:r>
            <a:r>
              <a:rPr lang="en-US" sz="2800" dirty="0">
                <a:solidFill>
                  <a:srgbClr val="FFFF00"/>
                </a:solidFill>
              </a:rPr>
              <a:t>reversible</a:t>
            </a:r>
            <a:r>
              <a:rPr lang="en-US" sz="2800" dirty="0"/>
              <a:t>.</a:t>
            </a:r>
          </a:p>
          <a:p>
            <a:pPr>
              <a:defRPr/>
            </a:pPr>
            <a:r>
              <a:rPr lang="en-US" sz="2800" dirty="0"/>
              <a:t>These brain changes profoundly influence </a:t>
            </a:r>
            <a:r>
              <a:rPr lang="en-US" sz="2800" dirty="0">
                <a:solidFill>
                  <a:srgbClr val="FFFF00"/>
                </a:solidFill>
              </a:rPr>
              <a:t>cognition</a:t>
            </a:r>
            <a:r>
              <a:rPr lang="en-US" sz="2800" dirty="0"/>
              <a:t>, </a:t>
            </a:r>
            <a:r>
              <a:rPr lang="en-US" sz="2800" dirty="0">
                <a:solidFill>
                  <a:srgbClr val="FFFF00"/>
                </a:solidFill>
              </a:rPr>
              <a:t>emotions</a:t>
            </a:r>
            <a:r>
              <a:rPr lang="en-US" sz="2800" dirty="0"/>
              <a:t> and </a:t>
            </a:r>
            <a:r>
              <a:rPr lang="en-US" sz="2800" dirty="0">
                <a:solidFill>
                  <a:srgbClr val="FFFF00"/>
                </a:solidFill>
              </a:rPr>
              <a:t>behavior</a:t>
            </a:r>
            <a:r>
              <a:rPr lang="en-US" sz="2800" dirty="0"/>
              <a:t>.</a:t>
            </a:r>
          </a:p>
          <a:p>
            <a:pPr>
              <a:defRPr/>
            </a:pPr>
            <a:r>
              <a:rPr lang="en-US" sz="2800" dirty="0"/>
              <a:t>There are </a:t>
            </a:r>
            <a:r>
              <a:rPr lang="en-US" sz="2800" dirty="0">
                <a:solidFill>
                  <a:srgbClr val="FFFF00"/>
                </a:solidFill>
              </a:rPr>
              <a:t>multiple forms of treatment </a:t>
            </a:r>
            <a:r>
              <a:rPr lang="en-US" sz="2800" dirty="0"/>
              <a:t>that can be effective in treating addicted individuals.</a:t>
            </a:r>
          </a:p>
          <a:p>
            <a:pPr>
              <a:defRPr/>
            </a:pPr>
            <a:r>
              <a:rPr lang="en-US" sz="2800" dirty="0"/>
              <a:t>Addiction and many psychiatric illnesses are chronic illnesses and like other chronic disorders, </a:t>
            </a:r>
            <a:r>
              <a:rPr lang="en-US" sz="2800" dirty="0">
                <a:solidFill>
                  <a:srgbClr val="FFFF00"/>
                </a:solidFill>
              </a:rPr>
              <a:t>require ongoing treatment and support</a:t>
            </a:r>
            <a:r>
              <a:rPr lang="en-US" sz="2800" dirty="0"/>
              <a:t>.</a:t>
            </a:r>
          </a:p>
        </p:txBody>
      </p:sp>
      <p:sp>
        <p:nvSpPr>
          <p:cNvPr id="2" name="Slide Number Placeholder 1"/>
          <p:cNvSpPr>
            <a:spLocks noGrp="1"/>
          </p:cNvSpPr>
          <p:nvPr>
            <p:ph type="sldNum" sz="quarter" idx="4294967295"/>
          </p:nvPr>
        </p:nvSpPr>
        <p:spPr>
          <a:xfrm>
            <a:off x="7086600" y="6248400"/>
            <a:ext cx="1905000" cy="457200"/>
          </a:xfrm>
        </p:spPr>
        <p:txBody>
          <a:bodyPr/>
          <a:lstStyle/>
          <a:p>
            <a:pPr>
              <a:defRPr/>
            </a:pPr>
            <a:fld id="{FE8307C9-8929-460B-85D6-F144FE171BF6}" type="slidenum">
              <a:rPr lang="en-US" smtClean="0">
                <a:solidFill>
                  <a:srgbClr val="FFFFFF"/>
                </a:solidFill>
              </a:rPr>
              <a:pPr>
                <a:defRPr/>
              </a:pPr>
              <a:t>84</a:t>
            </a:fld>
            <a:endParaRPr lang="en-US">
              <a:solidFill>
                <a:srgbClr val="FFFFFF"/>
              </a:solidFill>
            </a:endParaRPr>
          </a:p>
        </p:txBody>
      </p:sp>
    </p:spTree>
    <p:extLst>
      <p:ext uri="{BB962C8B-B14F-4D97-AF65-F5344CB8AC3E}">
        <p14:creationId xmlns:p14="http://schemas.microsoft.com/office/powerpoint/2010/main" val="3232946934"/>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(6) </a:t>
            </a:r>
            <a:r>
              <a:rPr lang="en-US" dirty="0" smtClean="0">
                <a:solidFill>
                  <a:srgbClr val="000010"/>
                </a:solidFill>
              </a:rPr>
              <a:t>- 6</a:t>
            </a:r>
            <a:endParaRPr lang="en-US" dirty="0">
              <a:solidFill>
                <a:srgbClr val="000010"/>
              </a:solidFill>
            </a:endParaRPr>
          </a:p>
        </p:txBody>
      </p:sp>
      <p:sp>
        <p:nvSpPr>
          <p:cNvPr id="3" name="Content Placeholder 2"/>
          <p:cNvSpPr>
            <a:spLocks noGrp="1"/>
          </p:cNvSpPr>
          <p:nvPr>
            <p:ph idx="1"/>
          </p:nvPr>
        </p:nvSpPr>
        <p:spPr/>
        <p:txBody>
          <a:bodyPr/>
          <a:lstStyle/>
          <a:p>
            <a:pPr>
              <a:spcBef>
                <a:spcPts val="0"/>
              </a:spcBef>
            </a:pPr>
            <a:r>
              <a:rPr lang="en-US" dirty="0"/>
              <a:t>Introductions</a:t>
            </a:r>
          </a:p>
          <a:p>
            <a:pPr>
              <a:spcBef>
                <a:spcPts val="0"/>
              </a:spcBef>
            </a:pPr>
            <a:r>
              <a:rPr lang="en-US" dirty="0"/>
              <a:t>Review of week’s agenda</a:t>
            </a:r>
          </a:p>
          <a:p>
            <a:r>
              <a:rPr lang="en-US" dirty="0"/>
              <a:t>IC&amp;RC Performance Domains and the 12 Core Functions</a:t>
            </a:r>
          </a:p>
          <a:p>
            <a:r>
              <a:rPr lang="en-US" dirty="0"/>
              <a:t>TAP 21 Transdisciplinary Foundations and Practice Domains</a:t>
            </a:r>
          </a:p>
          <a:p>
            <a:pPr>
              <a:spcBef>
                <a:spcPts val="0"/>
              </a:spcBef>
            </a:pPr>
            <a:r>
              <a:rPr lang="en-US" dirty="0" smtClean="0"/>
              <a:t>Addiction </a:t>
            </a:r>
            <a:r>
              <a:rPr lang="en-US" dirty="0"/>
              <a:t>as a brain </a:t>
            </a:r>
            <a:r>
              <a:rPr lang="en-US" dirty="0" smtClean="0"/>
              <a:t>disease</a:t>
            </a:r>
            <a:endParaRPr lang="en-US" dirty="0"/>
          </a:p>
          <a:p>
            <a:pPr>
              <a:spcBef>
                <a:spcPts val="0"/>
              </a:spcBef>
            </a:pPr>
            <a:r>
              <a:rPr lang="en-US" dirty="0"/>
              <a:t>Science of addiction</a:t>
            </a:r>
          </a:p>
          <a:p>
            <a:pPr>
              <a:spcBef>
                <a:spcPts val="0"/>
              </a:spcBef>
            </a:pPr>
            <a:r>
              <a:rPr lang="en-US" b="1" dirty="0" smtClean="0">
                <a:solidFill>
                  <a:srgbClr val="FFFF00"/>
                </a:solidFill>
              </a:rPr>
              <a:t>Psychoactive Drugs: Alcohol</a:t>
            </a:r>
            <a:r>
              <a:rPr lang="en-US" b="1" dirty="0">
                <a:solidFill>
                  <a:srgbClr val="FFFF00"/>
                </a:solidFill>
              </a:rPr>
              <a:t>, Opioids, Cannabis , Stimulants, Hallucinogens, and Inhalants </a:t>
            </a:r>
          </a:p>
        </p:txBody>
      </p:sp>
      <p:sp>
        <p:nvSpPr>
          <p:cNvPr id="5" name="Slide Number Placeholder 3">
            <a:extLst>
              <a:ext uri="{FF2B5EF4-FFF2-40B4-BE49-F238E27FC236}">
                <a16:creationId xmlns:a16="http://schemas.microsoft.com/office/drawing/2014/main" id="{A898A7EE-3D2F-9C4B-ABEE-9FE33B616F5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85</a:t>
            </a:fld>
            <a:endParaRPr lang="en-US" dirty="0"/>
          </a:p>
        </p:txBody>
      </p:sp>
    </p:spTree>
    <p:extLst>
      <p:ext uri="{BB962C8B-B14F-4D97-AF65-F5344CB8AC3E}">
        <p14:creationId xmlns:p14="http://schemas.microsoft.com/office/powerpoint/2010/main" val="21479717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ChangeArrowheads="1"/>
          </p:cNvSpPr>
          <p:nvPr>
            <p:ph type="title"/>
          </p:nvPr>
        </p:nvSpPr>
        <p:spPr>
          <a:xfrm>
            <a:off x="0" y="31547"/>
            <a:ext cx="9144000" cy="818348"/>
          </a:xfrm>
        </p:spPr>
        <p:txBody>
          <a:bodyPr/>
          <a:lstStyle/>
          <a:p>
            <a:r>
              <a:rPr lang="en-GB" sz="4000" dirty="0">
                <a:solidFill>
                  <a:srgbClr val="FFFF00"/>
                </a:solidFill>
              </a:rPr>
              <a:t>Classifying Psychoactive Drugs</a:t>
            </a:r>
          </a:p>
        </p:txBody>
      </p:sp>
      <p:graphicFrame>
        <p:nvGraphicFramePr>
          <p:cNvPr id="715863" name="Group 87" descr="Colums represent substance that foll under Depressants (left) Stimulants (middle) and Hallucinogens (right)" title="Table showing categories of substances "/>
          <p:cNvGraphicFramePr>
            <a:graphicFrameLocks noGrp="1"/>
          </p:cNvGraphicFramePr>
          <p:nvPr>
            <p:ph type="tbl" idx="1"/>
            <p:extLst>
              <p:ext uri="{D42A27DB-BD31-4B8C-83A1-F6EECF244321}">
                <p14:modId xmlns:p14="http://schemas.microsoft.com/office/powerpoint/2010/main" val="2092217641"/>
              </p:ext>
            </p:extLst>
          </p:nvPr>
        </p:nvGraphicFramePr>
        <p:xfrm>
          <a:off x="342900" y="1143000"/>
          <a:ext cx="8458200" cy="3733800"/>
        </p:xfrm>
        <a:graphic>
          <a:graphicData uri="http://schemas.openxmlformats.org/drawingml/2006/table">
            <a:tbl>
              <a:tblPr firstRow="1"/>
              <a:tblGrid>
                <a:gridCol w="2560638">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3103562">
                  <a:extLst>
                    <a:ext uri="{9D8B030D-6E8A-4147-A177-3AD203B41FA5}">
                      <a16:colId xmlns:a16="http://schemas.microsoft.com/office/drawing/2014/main" val="20002"/>
                    </a:ext>
                  </a:extLst>
                </a:gridCol>
              </a:tblGrid>
              <a:tr h="51816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Depressants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Stimulants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Hallucinogens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0"/>
                  </a:ext>
                </a:extLst>
              </a:tr>
              <a:tr h="4724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Alcohol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Amphetamines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LSD, DMT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28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Benzodiazepines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Methamphetamine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Mescaline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52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Opioids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Cocaine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PCP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52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Solvents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Nicotine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Ketamine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52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Barbiturates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Khat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Cannabis (high doses)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2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Cannabis (</a:t>
                      </a:r>
                      <a:r>
                        <a:rPr kumimoji="0" lang="en-GB" sz="24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low)</a:t>
                      </a:r>
                      <a:endPar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Caffeine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Magic mushrooms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MDMA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GB" sz="24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MDMA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42" name="Slide Number Placeholder 5"/>
          <p:cNvSpPr>
            <a:spLocks noGrp="1"/>
          </p:cNvSpPr>
          <p:nvPr>
            <p:ph type="sldNum" sz="quarter" idx="4294967295"/>
          </p:nvPr>
        </p:nvSpPr>
        <p:spPr>
          <a:xfrm>
            <a:off x="6781800" y="6248400"/>
            <a:ext cx="2133600" cy="457200"/>
          </a:xfrm>
        </p:spPr>
        <p:txBody>
          <a:bodyPr/>
          <a:lstStyle/>
          <a:p>
            <a:fld id="{B7728DDC-4B78-4DFA-991F-0495EB5DCE91}" type="slidenum">
              <a:rPr lang="en-US"/>
              <a:pPr/>
              <a:t>86</a:t>
            </a:fld>
            <a:endParaRPr lang="en-US" dirty="0"/>
          </a:p>
        </p:txBody>
      </p:sp>
    </p:spTree>
    <p:extLst>
      <p:ext uri="{BB962C8B-B14F-4D97-AF65-F5344CB8AC3E}">
        <p14:creationId xmlns:p14="http://schemas.microsoft.com/office/powerpoint/2010/main" val="38526560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sz="4000" dirty="0">
                <a:solidFill>
                  <a:srgbClr val="FFFF00"/>
                </a:solidFill>
              </a:rPr>
              <a:t>Alcohol</a:t>
            </a:r>
          </a:p>
        </p:txBody>
      </p:sp>
      <p:pic>
        <p:nvPicPr>
          <p:cNvPr id="409603" name="Picture 3" descr="alcoholbottles"/>
          <p:cNvPicPr>
            <a:picLocks noChangeAspect="1" noChangeArrowheads="1"/>
          </p:cNvPicPr>
          <p:nvPr/>
        </p:nvPicPr>
        <p:blipFill>
          <a:blip r:embed="rId3" cstate="print"/>
          <a:srcRect/>
          <a:stretch>
            <a:fillRect/>
          </a:stretch>
        </p:blipFill>
        <p:spPr bwMode="auto">
          <a:xfrm>
            <a:off x="2057400" y="2438400"/>
            <a:ext cx="4648200" cy="2887663"/>
          </a:xfrm>
          <a:prstGeom prst="rect">
            <a:avLst/>
          </a:prstGeom>
          <a:noFill/>
        </p:spPr>
      </p:pic>
      <p:sp>
        <p:nvSpPr>
          <p:cNvPr id="5" name="Slide Number Placeholder 5"/>
          <p:cNvSpPr>
            <a:spLocks noGrp="1"/>
          </p:cNvSpPr>
          <p:nvPr>
            <p:ph type="sldNum" sz="quarter" idx="4294967295"/>
          </p:nvPr>
        </p:nvSpPr>
        <p:spPr>
          <a:xfrm>
            <a:off x="7010400" y="6248400"/>
            <a:ext cx="1905000" cy="457200"/>
          </a:xfrm>
        </p:spPr>
        <p:txBody>
          <a:bodyPr/>
          <a:lstStyle/>
          <a:p>
            <a:fld id="{6A17FAEE-BD40-4D69-892F-3C4414750527}" type="slidenum">
              <a:rPr lang="en-US"/>
              <a:pPr/>
              <a:t>87</a:t>
            </a:fld>
            <a:endParaRPr lang="en-US" dirty="0"/>
          </a:p>
        </p:txBody>
      </p:sp>
    </p:spTree>
    <p:extLst>
      <p:ext uri="{BB962C8B-B14F-4D97-AF65-F5344CB8AC3E}">
        <p14:creationId xmlns:p14="http://schemas.microsoft.com/office/powerpoint/2010/main" val="35411146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0" y="76200"/>
            <a:ext cx="9144000" cy="762000"/>
          </a:xfrm>
          <a:noFill/>
          <a:ln/>
        </p:spPr>
        <p:txBody>
          <a:bodyPr lIns="92075" tIns="46037" rIns="92075" bIns="46037"/>
          <a:lstStyle/>
          <a:p>
            <a:r>
              <a:rPr lang="en-US" sz="4000" dirty="0">
                <a:solidFill>
                  <a:srgbClr val="FFFF00"/>
                </a:solidFill>
              </a:rPr>
              <a:t>Alcohol: Basic facts</a:t>
            </a:r>
          </a:p>
        </p:txBody>
      </p:sp>
      <p:sp>
        <p:nvSpPr>
          <p:cNvPr id="410627" name="Rectangle 3"/>
          <p:cNvSpPr>
            <a:spLocks noGrp="1" noChangeArrowheads="1"/>
          </p:cNvSpPr>
          <p:nvPr>
            <p:ph idx="1"/>
          </p:nvPr>
        </p:nvSpPr>
        <p:spPr>
          <a:xfrm>
            <a:off x="457200" y="838200"/>
            <a:ext cx="8229600" cy="5181600"/>
          </a:xfrm>
          <a:noFill/>
          <a:ln/>
        </p:spPr>
        <p:txBody>
          <a:bodyPr lIns="92075" tIns="46037" rIns="92075" bIns="46037"/>
          <a:lstStyle/>
          <a:p>
            <a:pPr marL="457200" indent="-457200">
              <a:spcAft>
                <a:spcPts val="0"/>
              </a:spcAft>
            </a:pPr>
            <a:r>
              <a:rPr lang="en-US" sz="2800" b="1" u="sng" dirty="0"/>
              <a:t>Description</a:t>
            </a:r>
            <a:r>
              <a:rPr lang="en-US" sz="2800" b="1" dirty="0"/>
              <a:t>:  </a:t>
            </a:r>
            <a:r>
              <a:rPr lang="en-US" sz="2800" dirty="0"/>
              <a:t>Alcohol or</a:t>
            </a:r>
            <a:r>
              <a:rPr lang="en-US" sz="2800" b="1" dirty="0"/>
              <a:t> </a:t>
            </a:r>
            <a:r>
              <a:rPr lang="en-US" sz="2800" dirty="0"/>
              <a:t>ethylalcohol (ethanol) is present in varying amounts in beer, wine, and </a:t>
            </a:r>
            <a:r>
              <a:rPr lang="en-US" sz="2800" dirty="0" smtClean="0"/>
              <a:t>liquors</a:t>
            </a:r>
          </a:p>
          <a:p>
            <a:pPr marL="457200" indent="-457200">
              <a:spcAft>
                <a:spcPts val="0"/>
              </a:spcAft>
            </a:pPr>
            <a:r>
              <a:rPr lang="en-US" sz="2800" b="1" u="sng" dirty="0" smtClean="0"/>
              <a:t>Route </a:t>
            </a:r>
            <a:r>
              <a:rPr lang="en-US" sz="2800" b="1" u="sng" dirty="0"/>
              <a:t>of administration</a:t>
            </a:r>
            <a:r>
              <a:rPr lang="en-US" sz="2800" b="1" dirty="0"/>
              <a:t>:</a:t>
            </a:r>
            <a:r>
              <a:rPr lang="en-US" sz="2800" dirty="0"/>
              <a:t> </a:t>
            </a:r>
            <a:r>
              <a:rPr lang="en-US" sz="2800" dirty="0" smtClean="0"/>
              <a:t>Oral</a:t>
            </a:r>
          </a:p>
          <a:p>
            <a:pPr marL="457200" indent="-457200">
              <a:spcAft>
                <a:spcPts val="0"/>
              </a:spcAft>
            </a:pPr>
            <a:r>
              <a:rPr lang="en-US" sz="2800" b="1" u="sng" dirty="0" smtClean="0"/>
              <a:t>Acute </a:t>
            </a:r>
            <a:r>
              <a:rPr lang="en-US" sz="2800" b="1" u="sng" dirty="0"/>
              <a:t>Effects</a:t>
            </a:r>
            <a:r>
              <a:rPr lang="en-US" sz="2800" b="1" dirty="0"/>
              <a:t>: </a:t>
            </a:r>
            <a:r>
              <a:rPr lang="en-US" sz="2800" dirty="0"/>
              <a:t>Sedation, euphoria, lower heart rate and respiration, slowed reaction time, impaired coordination, coma, death</a:t>
            </a:r>
          </a:p>
        </p:txBody>
      </p:sp>
      <p:sp>
        <p:nvSpPr>
          <p:cNvPr id="5" name="Slide Number Placeholder 5"/>
          <p:cNvSpPr>
            <a:spLocks noGrp="1"/>
          </p:cNvSpPr>
          <p:nvPr>
            <p:ph type="sldNum" sz="quarter" idx="4294967295"/>
          </p:nvPr>
        </p:nvSpPr>
        <p:spPr>
          <a:xfrm>
            <a:off x="6781800" y="6324600"/>
            <a:ext cx="2133600" cy="365125"/>
          </a:xfrm>
        </p:spPr>
        <p:txBody>
          <a:bodyPr/>
          <a:lstStyle/>
          <a:p>
            <a:fld id="{35088A5C-093F-46EC-B14C-B3BCF254AD9B}" type="slidenum">
              <a:rPr lang="en-US"/>
              <a:pPr/>
              <a:t>88</a:t>
            </a:fld>
            <a:endParaRPr lang="en-US" dirty="0"/>
          </a:p>
        </p:txBody>
      </p:sp>
    </p:spTree>
    <p:extLst>
      <p:ext uri="{BB962C8B-B14F-4D97-AF65-F5344CB8AC3E}">
        <p14:creationId xmlns:p14="http://schemas.microsoft.com/office/powerpoint/2010/main" val="16611966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a:noFill/>
          <a:ln/>
        </p:spPr>
        <p:txBody>
          <a:bodyPr lIns="92075" tIns="46037" rIns="92075" bIns="46037"/>
          <a:lstStyle/>
          <a:p>
            <a:r>
              <a:rPr lang="en-US" sz="4000" dirty="0">
                <a:solidFill>
                  <a:srgbClr val="FFFF00"/>
                </a:solidFill>
              </a:rPr>
              <a:t>Alcohol: </a:t>
            </a:r>
            <a:r>
              <a:rPr lang="en-US" sz="4000" dirty="0" smtClean="0">
                <a:solidFill>
                  <a:srgbClr val="FFFF00"/>
                </a:solidFill>
              </a:rPr>
              <a:t>More Basic </a:t>
            </a:r>
            <a:r>
              <a:rPr lang="en-US" sz="4000" dirty="0">
                <a:solidFill>
                  <a:srgbClr val="FFFF00"/>
                </a:solidFill>
              </a:rPr>
              <a:t>facts</a:t>
            </a:r>
          </a:p>
        </p:txBody>
      </p:sp>
      <p:sp>
        <p:nvSpPr>
          <p:cNvPr id="412675" name="Rectangle 3"/>
          <p:cNvSpPr>
            <a:spLocks noGrp="1" noChangeArrowheads="1"/>
          </p:cNvSpPr>
          <p:nvPr>
            <p:ph idx="1"/>
          </p:nvPr>
        </p:nvSpPr>
        <p:spPr>
          <a:xfrm>
            <a:off x="457215" y="1524000"/>
            <a:ext cx="8381985" cy="4724404"/>
          </a:xfrm>
          <a:noFill/>
          <a:ln/>
        </p:spPr>
        <p:txBody>
          <a:bodyPr lIns="92075" tIns="46037" rIns="92075" bIns="46037"/>
          <a:lstStyle/>
          <a:p>
            <a:pPr>
              <a:buFont typeface="Wingdings" pitchFamily="2" charset="2"/>
              <a:buNone/>
            </a:pPr>
            <a:r>
              <a:rPr lang="en-US" b="1" dirty="0"/>
              <a:t>Withdrawal Symptoms:</a:t>
            </a:r>
            <a:r>
              <a:rPr lang="en-US" dirty="0"/>
              <a:t>	</a:t>
            </a:r>
          </a:p>
          <a:p>
            <a:pPr lvl="1">
              <a:buClr>
                <a:schemeClr val="folHlink"/>
              </a:buClr>
              <a:buNone/>
            </a:pPr>
            <a:r>
              <a:rPr lang="en-US" sz="3200" dirty="0"/>
              <a:t>- Tremors, chills</a:t>
            </a:r>
          </a:p>
          <a:p>
            <a:pPr lvl="1">
              <a:buClr>
                <a:schemeClr val="folHlink"/>
              </a:buClr>
              <a:buNone/>
            </a:pPr>
            <a:r>
              <a:rPr lang="en-US" sz="3200" dirty="0"/>
              <a:t>- Cramps</a:t>
            </a:r>
          </a:p>
          <a:p>
            <a:pPr lvl="1">
              <a:buClr>
                <a:schemeClr val="folHlink"/>
              </a:buClr>
              <a:buNone/>
            </a:pPr>
            <a:r>
              <a:rPr lang="en-US" sz="3200" dirty="0"/>
              <a:t>- Hallucinations</a:t>
            </a:r>
          </a:p>
          <a:p>
            <a:pPr lvl="1">
              <a:buClr>
                <a:schemeClr val="folHlink"/>
              </a:buClr>
              <a:buNone/>
            </a:pPr>
            <a:r>
              <a:rPr lang="en-US" sz="3200" dirty="0"/>
              <a:t>- Convulsions</a:t>
            </a:r>
          </a:p>
          <a:p>
            <a:pPr lvl="1">
              <a:buClr>
                <a:schemeClr val="folHlink"/>
              </a:buClr>
              <a:buNone/>
            </a:pPr>
            <a:r>
              <a:rPr lang="en-US" sz="3200" dirty="0"/>
              <a:t>- Delirium tremens</a:t>
            </a:r>
          </a:p>
          <a:p>
            <a:pPr lvl="1">
              <a:buClr>
                <a:schemeClr val="folHlink"/>
              </a:buClr>
              <a:buNone/>
            </a:pPr>
            <a:r>
              <a:rPr lang="en-US" sz="3200" dirty="0"/>
              <a:t>- Death</a:t>
            </a:r>
          </a:p>
        </p:txBody>
      </p:sp>
      <p:sp>
        <p:nvSpPr>
          <p:cNvPr id="6" name="Slide Number Placeholder 5"/>
          <p:cNvSpPr>
            <a:spLocks noGrp="1"/>
          </p:cNvSpPr>
          <p:nvPr>
            <p:ph type="sldNum" sz="quarter" idx="4294967295"/>
          </p:nvPr>
        </p:nvSpPr>
        <p:spPr>
          <a:xfrm>
            <a:off x="6832600" y="6252611"/>
            <a:ext cx="2133600" cy="365125"/>
          </a:xfrm>
        </p:spPr>
        <p:txBody>
          <a:bodyPr/>
          <a:lstStyle/>
          <a:p>
            <a:fld id="{B40FB928-A7F5-4497-8653-FE30CD36A36D}" type="slidenum">
              <a:rPr lang="en-US"/>
              <a:pPr/>
              <a:t>89</a:t>
            </a:fld>
            <a:endParaRPr lang="en-US" dirty="0"/>
          </a:p>
        </p:txBody>
      </p:sp>
      <p:sp>
        <p:nvSpPr>
          <p:cNvPr id="2" name="Rectangle 1"/>
          <p:cNvSpPr/>
          <p:nvPr/>
        </p:nvSpPr>
        <p:spPr>
          <a:xfrm>
            <a:off x="254000" y="6248404"/>
            <a:ext cx="1725152" cy="276999"/>
          </a:xfrm>
          <a:prstGeom prst="rect">
            <a:avLst/>
          </a:prstGeom>
        </p:spPr>
        <p:txBody>
          <a:bodyPr wrap="none">
            <a:spAutoFit/>
          </a:bodyPr>
          <a:lstStyle/>
          <a:p>
            <a:r>
              <a:rPr lang="en-US" sz="1200" dirty="0" smtClean="0">
                <a:solidFill>
                  <a:schemeClr val="bg1"/>
                </a:solidFill>
                <a:latin typeface="Calibri" panose="020F0502020204030204" pitchFamily="34" charset="0"/>
                <a:cs typeface="Calibri" panose="020F0502020204030204" pitchFamily="34" charset="0"/>
              </a:rPr>
              <a:t>Reference: NCETA</a:t>
            </a:r>
            <a:r>
              <a:rPr lang="en-US" sz="1200" dirty="0">
                <a:solidFill>
                  <a:schemeClr val="bg1"/>
                </a:solidFill>
                <a:latin typeface="Calibri" panose="020F0502020204030204" pitchFamily="34" charset="0"/>
                <a:cs typeface="Calibri" panose="020F0502020204030204" pitchFamily="34" charset="0"/>
              </a:rPr>
              <a:t>, </a:t>
            </a:r>
            <a:r>
              <a:rPr lang="en-US" sz="1200" dirty="0" smtClean="0">
                <a:solidFill>
                  <a:schemeClr val="bg1"/>
                </a:solidFill>
                <a:latin typeface="Calibri" panose="020F0502020204030204" pitchFamily="34" charset="0"/>
                <a:cs typeface="Calibri" panose="020F0502020204030204" pitchFamily="34" charset="0"/>
              </a:rPr>
              <a:t>2004.</a:t>
            </a:r>
            <a:endParaRPr lang="en-US"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5305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Agenda for Day Four</a:t>
            </a:r>
            <a:endParaRPr lang="en-US" dirty="0">
              <a:solidFill>
                <a:srgbClr val="FFFF00"/>
              </a:solidFill>
            </a:endParaRPr>
          </a:p>
        </p:txBody>
      </p:sp>
      <p:sp>
        <p:nvSpPr>
          <p:cNvPr id="3" name="Content Placeholder 2"/>
          <p:cNvSpPr>
            <a:spLocks noGrp="1"/>
          </p:cNvSpPr>
          <p:nvPr>
            <p:ph idx="1"/>
          </p:nvPr>
        </p:nvSpPr>
        <p:spPr/>
        <p:txBody>
          <a:bodyPr/>
          <a:lstStyle/>
          <a:p>
            <a:pPr marL="0" indent="0">
              <a:spcBef>
                <a:spcPts val="0"/>
              </a:spcBef>
              <a:buNone/>
            </a:pPr>
            <a:r>
              <a:rPr lang="en-US" dirty="0" smtClean="0"/>
              <a:t>HIV </a:t>
            </a:r>
            <a:r>
              <a:rPr lang="en-US" dirty="0"/>
              <a:t>and Infectious Diseases </a:t>
            </a:r>
          </a:p>
          <a:p>
            <a:r>
              <a:rPr lang="en-US" dirty="0"/>
              <a:t>What is HIV and AIDS? </a:t>
            </a:r>
          </a:p>
          <a:p>
            <a:pPr>
              <a:defRPr/>
            </a:pPr>
            <a:r>
              <a:rPr lang="en-US" altLang="en-US" dirty="0"/>
              <a:t>Learning objectives</a:t>
            </a:r>
          </a:p>
          <a:p>
            <a:pPr>
              <a:defRPr/>
            </a:pPr>
            <a:r>
              <a:rPr lang="en-US" altLang="en-US" dirty="0"/>
              <a:t>HIV Histories (World, US, Local, Personal)</a:t>
            </a:r>
          </a:p>
          <a:p>
            <a:pPr>
              <a:defRPr/>
            </a:pPr>
            <a:r>
              <a:rPr lang="en-US" altLang="en-US" dirty="0"/>
              <a:t>HIV Medical Update</a:t>
            </a:r>
          </a:p>
          <a:p>
            <a:pPr lvl="1">
              <a:defRPr/>
            </a:pPr>
            <a:r>
              <a:rPr lang="en-US" altLang="en-US" dirty="0"/>
              <a:t>Modes of Transmission</a:t>
            </a:r>
          </a:p>
          <a:p>
            <a:pPr lvl="1">
              <a:defRPr/>
            </a:pPr>
            <a:r>
              <a:rPr lang="en-US" altLang="en-US" dirty="0"/>
              <a:t>Acute HIV Infection</a:t>
            </a:r>
          </a:p>
          <a:p>
            <a:pPr lvl="1">
              <a:defRPr/>
            </a:pPr>
            <a:r>
              <a:rPr lang="en-US" altLang="en-US" dirty="0"/>
              <a:t>Testing/Screening</a:t>
            </a:r>
          </a:p>
          <a:p>
            <a:pPr lvl="1">
              <a:defRPr/>
            </a:pPr>
            <a:r>
              <a:rPr lang="en-US" altLang="en-US" dirty="0"/>
              <a:t>Medications for HIV</a:t>
            </a:r>
          </a:p>
          <a:p>
            <a:pPr lvl="1">
              <a:defRPr/>
            </a:pPr>
            <a:r>
              <a:rPr lang="en-US" altLang="en-US" dirty="0"/>
              <a:t>HIV Prevention</a:t>
            </a:r>
          </a:p>
          <a:p>
            <a:pPr>
              <a:defRPr/>
            </a:pPr>
            <a:r>
              <a:rPr lang="en-US" altLang="en-US" dirty="0"/>
              <a:t>Sexually Transmitted Infections</a:t>
            </a:r>
          </a:p>
        </p:txBody>
      </p:sp>
      <p:sp>
        <p:nvSpPr>
          <p:cNvPr id="5" name="Slide Number Placeholder 3">
            <a:extLst>
              <a:ext uri="{FF2B5EF4-FFF2-40B4-BE49-F238E27FC236}">
                <a16:creationId xmlns:a16="http://schemas.microsoft.com/office/drawing/2014/main" id="{182713BD-4657-5746-9830-53E30B8B7E72}"/>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9</a:t>
            </a:fld>
            <a:endParaRPr lang="en-US" dirty="0"/>
          </a:p>
        </p:txBody>
      </p:sp>
    </p:spTree>
    <p:extLst>
      <p:ext uri="{BB962C8B-B14F-4D97-AF65-F5344CB8AC3E}">
        <p14:creationId xmlns:p14="http://schemas.microsoft.com/office/powerpoint/2010/main" val="37086638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en-US" sz="4000" dirty="0">
                <a:solidFill>
                  <a:srgbClr val="FFFF00"/>
                </a:solidFill>
              </a:rPr>
              <a:t>Long-term effects of alcohol use</a:t>
            </a:r>
          </a:p>
        </p:txBody>
      </p:sp>
      <p:pic>
        <p:nvPicPr>
          <p:cNvPr id="4" name="Picture 3" descr="Chart shows that alcohol impacts systems throughout the body&#10;" title="Impact of Alcohol"/>
          <p:cNvPicPr>
            <a:picLocks noChangeAspect="1"/>
          </p:cNvPicPr>
          <p:nvPr/>
        </p:nvPicPr>
        <p:blipFill>
          <a:blip r:embed="rId3"/>
          <a:stretch>
            <a:fillRect/>
          </a:stretch>
        </p:blipFill>
        <p:spPr>
          <a:xfrm>
            <a:off x="202474" y="1138844"/>
            <a:ext cx="8675360" cy="4993057"/>
          </a:xfrm>
          <a:prstGeom prst="rect">
            <a:avLst/>
          </a:prstGeom>
        </p:spPr>
      </p:pic>
      <p:sp>
        <p:nvSpPr>
          <p:cNvPr id="10" name="Slide Number Placeholder 5"/>
          <p:cNvSpPr>
            <a:spLocks noGrp="1"/>
          </p:cNvSpPr>
          <p:nvPr>
            <p:ph type="sldNum" sz="quarter" idx="4294967295"/>
          </p:nvPr>
        </p:nvSpPr>
        <p:spPr>
          <a:xfrm>
            <a:off x="6813698" y="6356349"/>
            <a:ext cx="2133600" cy="365125"/>
          </a:xfrm>
        </p:spPr>
        <p:txBody>
          <a:bodyPr/>
          <a:lstStyle/>
          <a:p>
            <a:fld id="{C46FBAED-45AA-4180-8B82-D949B41D6B3D}" type="slidenum">
              <a:rPr lang="en-US"/>
              <a:pPr/>
              <a:t>90</a:t>
            </a:fld>
            <a:endParaRPr lang="en-US" dirty="0"/>
          </a:p>
        </p:txBody>
      </p:sp>
    </p:spTree>
    <p:extLst>
      <p:ext uri="{BB962C8B-B14F-4D97-AF65-F5344CB8AC3E}">
        <p14:creationId xmlns:p14="http://schemas.microsoft.com/office/powerpoint/2010/main" val="3224589163"/>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228600" y="228604"/>
            <a:ext cx="8686800" cy="761996"/>
          </a:xfrm>
        </p:spPr>
        <p:txBody>
          <a:bodyPr/>
          <a:lstStyle/>
          <a:p>
            <a:r>
              <a:rPr lang="en-US" sz="4000" dirty="0">
                <a:solidFill>
                  <a:srgbClr val="FFFF00"/>
                </a:solidFill>
              </a:rPr>
              <a:t>Important terminology</a:t>
            </a:r>
          </a:p>
        </p:txBody>
      </p:sp>
      <p:sp>
        <p:nvSpPr>
          <p:cNvPr id="422915" name="Rectangle 3"/>
          <p:cNvSpPr>
            <a:spLocks noGrp="1" noChangeArrowheads="1"/>
          </p:cNvSpPr>
          <p:nvPr>
            <p:ph idx="1"/>
          </p:nvPr>
        </p:nvSpPr>
        <p:spPr/>
        <p:txBody>
          <a:bodyPr/>
          <a:lstStyle/>
          <a:p>
            <a:pPr marL="609600" indent="-609600">
              <a:spcAft>
                <a:spcPts val="0"/>
              </a:spcAft>
              <a:buClr>
                <a:schemeClr val="bg1"/>
              </a:buClr>
              <a:buFont typeface="+mj-lt"/>
              <a:buAutoNum type="arabicPeriod"/>
            </a:pPr>
            <a:r>
              <a:rPr lang="en-GB" dirty="0" smtClean="0"/>
              <a:t>Psychological </a:t>
            </a:r>
            <a:r>
              <a:rPr lang="en-GB" dirty="0"/>
              <a:t>craving </a:t>
            </a:r>
            <a:endParaRPr lang="en-GB" dirty="0" smtClean="0"/>
          </a:p>
          <a:p>
            <a:pPr marL="609600" indent="-609600">
              <a:spcAft>
                <a:spcPts val="0"/>
              </a:spcAft>
              <a:buClr>
                <a:schemeClr val="bg1"/>
              </a:buClr>
              <a:buFont typeface="+mj-lt"/>
              <a:buAutoNum type="arabicPeriod"/>
            </a:pPr>
            <a:r>
              <a:rPr lang="en-GB" dirty="0" smtClean="0"/>
              <a:t>Tolerance</a:t>
            </a:r>
            <a:endParaRPr lang="en-GB" dirty="0"/>
          </a:p>
          <a:p>
            <a:pPr marL="609600" indent="-609600">
              <a:spcAft>
                <a:spcPts val="0"/>
              </a:spcAft>
              <a:buClr>
                <a:schemeClr val="bg1"/>
              </a:buClr>
              <a:buFont typeface="+mj-lt"/>
              <a:buAutoNum type="arabicPeriod"/>
            </a:pPr>
            <a:r>
              <a:rPr lang="en-GB" dirty="0" smtClean="0"/>
              <a:t>Withdrawal </a:t>
            </a:r>
            <a:r>
              <a:rPr lang="en-GB" dirty="0"/>
              <a:t>symptoms</a:t>
            </a:r>
            <a:endParaRPr lang="en-US" dirty="0"/>
          </a:p>
        </p:txBody>
      </p:sp>
      <p:sp>
        <p:nvSpPr>
          <p:cNvPr id="5" name="Slide Number Placeholder 5"/>
          <p:cNvSpPr>
            <a:spLocks noGrp="1"/>
          </p:cNvSpPr>
          <p:nvPr>
            <p:ph type="sldNum" sz="quarter" idx="4294967295"/>
          </p:nvPr>
        </p:nvSpPr>
        <p:spPr>
          <a:xfrm>
            <a:off x="6781800" y="6264275"/>
            <a:ext cx="2133600" cy="365125"/>
          </a:xfrm>
        </p:spPr>
        <p:txBody>
          <a:bodyPr/>
          <a:lstStyle/>
          <a:p>
            <a:fld id="{0D81CDBE-F866-4FAC-BF77-7EE6F00C79BF}" type="slidenum">
              <a:rPr lang="en-US"/>
              <a:pPr/>
              <a:t>91</a:t>
            </a:fld>
            <a:endParaRPr lang="en-US" dirty="0"/>
          </a:p>
        </p:txBody>
      </p:sp>
    </p:spTree>
    <p:extLst>
      <p:ext uri="{BB962C8B-B14F-4D97-AF65-F5344CB8AC3E}">
        <p14:creationId xmlns:p14="http://schemas.microsoft.com/office/powerpoint/2010/main" val="16906204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sz="4000" dirty="0">
                <a:solidFill>
                  <a:srgbClr val="FFFF00"/>
                </a:solidFill>
              </a:rPr>
              <a:t>Psychological craving</a:t>
            </a:r>
          </a:p>
        </p:txBody>
      </p:sp>
      <p:sp>
        <p:nvSpPr>
          <p:cNvPr id="169987" name="Rectangle 3"/>
          <p:cNvSpPr>
            <a:spLocks noGrp="1" noChangeArrowheads="1"/>
          </p:cNvSpPr>
          <p:nvPr>
            <p:ph idx="1"/>
          </p:nvPr>
        </p:nvSpPr>
        <p:spPr/>
        <p:txBody>
          <a:bodyPr/>
          <a:lstStyle/>
          <a:p>
            <a:pPr marL="0" indent="0">
              <a:buFont typeface="Wingdings" pitchFamily="2" charset="2"/>
              <a:buNone/>
            </a:pPr>
            <a:r>
              <a:rPr lang="en-GB" dirty="0"/>
              <a:t>Psychological craving is a strong desire or urge to use drugs. Cravings are most apparent during drug withdrawal. </a:t>
            </a:r>
          </a:p>
        </p:txBody>
      </p:sp>
      <p:pic>
        <p:nvPicPr>
          <p:cNvPr id="2" name="Picture 1" descr="Image shows a man with a cartoon thought bubble containing a cigarette" title="Craving"/>
          <p:cNvPicPr>
            <a:picLocks noChangeAspect="1"/>
          </p:cNvPicPr>
          <p:nvPr/>
        </p:nvPicPr>
        <p:blipFill>
          <a:blip r:embed="rId3"/>
          <a:stretch>
            <a:fillRect/>
          </a:stretch>
        </p:blipFill>
        <p:spPr>
          <a:xfrm>
            <a:off x="1752600" y="2971800"/>
            <a:ext cx="5444200" cy="2969009"/>
          </a:xfrm>
          <a:prstGeom prst="rect">
            <a:avLst/>
          </a:prstGeom>
        </p:spPr>
      </p:pic>
      <p:sp>
        <p:nvSpPr>
          <p:cNvPr id="8" name="Slide Number Placeholder 5"/>
          <p:cNvSpPr>
            <a:spLocks noGrp="1"/>
          </p:cNvSpPr>
          <p:nvPr>
            <p:ph type="sldNum" sz="quarter" idx="4294967295"/>
          </p:nvPr>
        </p:nvSpPr>
        <p:spPr>
          <a:xfrm>
            <a:off x="6858000" y="6264275"/>
            <a:ext cx="2133600" cy="365125"/>
          </a:xfrm>
        </p:spPr>
        <p:txBody>
          <a:bodyPr/>
          <a:lstStyle/>
          <a:p>
            <a:fld id="{429BD322-C8B8-4845-A644-75C4E613ACFB}" type="slidenum">
              <a:rPr lang="en-US"/>
              <a:pPr/>
              <a:t>92</a:t>
            </a:fld>
            <a:endParaRPr lang="en-US" dirty="0"/>
          </a:p>
        </p:txBody>
      </p:sp>
    </p:spTree>
    <p:extLst>
      <p:ext uri="{BB962C8B-B14F-4D97-AF65-F5344CB8AC3E}">
        <p14:creationId xmlns:p14="http://schemas.microsoft.com/office/powerpoint/2010/main" val="9803815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8514" name="Rectangle 2"/>
          <p:cNvSpPr>
            <a:spLocks noGrp="1" noChangeArrowheads="1"/>
          </p:cNvSpPr>
          <p:nvPr>
            <p:ph type="title" idx="4294967295"/>
          </p:nvPr>
        </p:nvSpPr>
        <p:spPr>
          <a:xfrm>
            <a:off x="679541" y="228600"/>
            <a:ext cx="7680325" cy="914400"/>
          </a:xfrm>
        </p:spPr>
        <p:txBody>
          <a:bodyPr/>
          <a:lstStyle/>
          <a:p>
            <a:pPr algn="ctr" eaLnBrk="1" hangingPunct="1">
              <a:defRPr/>
            </a:pPr>
            <a:r>
              <a:rPr lang="en-US" sz="3600" dirty="0">
                <a:solidFill>
                  <a:srgbClr val="FFFF00"/>
                </a:solidFill>
              </a:rPr>
              <a:t>For our purposes, there are four main neurotransmitters relevant to alcohol:</a:t>
            </a:r>
          </a:p>
        </p:txBody>
      </p:sp>
      <p:grpSp>
        <p:nvGrpSpPr>
          <p:cNvPr id="2" name="Group 1" title="Endogenous Opioids"/>
          <p:cNvGrpSpPr/>
          <p:nvPr/>
        </p:nvGrpSpPr>
        <p:grpSpPr>
          <a:xfrm>
            <a:off x="987268" y="2373143"/>
            <a:ext cx="2898932" cy="1615827"/>
            <a:chOff x="588964" y="1684321"/>
            <a:chExt cx="3221036" cy="1795363"/>
          </a:xfrm>
        </p:grpSpPr>
        <p:sp>
          <p:nvSpPr>
            <p:cNvPr id="983050" name="Text Box 10"/>
            <p:cNvSpPr txBox="1">
              <a:spLocks noChangeArrowheads="1"/>
            </p:cNvSpPr>
            <p:nvPr/>
          </p:nvSpPr>
          <p:spPr bwMode="auto">
            <a:xfrm>
              <a:off x="1752600" y="1684321"/>
              <a:ext cx="2057400" cy="1795363"/>
            </a:xfrm>
            <a:prstGeom prst="rect">
              <a:avLst/>
            </a:prstGeom>
            <a:noFill/>
            <a:ln w="9525">
              <a:noFill/>
              <a:miter lim="800000"/>
              <a:headEnd/>
              <a:tailEnd/>
            </a:ln>
          </p:spPr>
          <p:txBody>
            <a:bodyPr anchor="ctr">
              <a:spAutoFit/>
            </a:bodyPr>
            <a:lstStyle/>
            <a:p>
              <a:pPr algn="ctr" eaLnBrk="0" hangingPunct="0">
                <a:defRPr/>
              </a:pPr>
              <a:r>
                <a:rPr kumimoji="1" lang="en-US" sz="1980" dirty="0">
                  <a:solidFill>
                    <a:srgbClr val="FFFF00"/>
                  </a:solidFill>
                  <a:effectLst>
                    <a:outerShdw blurRad="38100" dist="38100" dir="2700000" algn="tl">
                      <a:srgbClr val="000000"/>
                    </a:outerShdw>
                  </a:effectLst>
                </a:rPr>
                <a:t>endogenous opioids</a:t>
              </a:r>
              <a:r>
                <a:rPr kumimoji="1" lang="en-US" sz="1980" dirty="0">
                  <a:solidFill>
                    <a:srgbClr val="FFFF00"/>
                  </a:solidFill>
                  <a:effectLst>
                    <a:outerShdw blurRad="38100" dist="38100" dir="2700000" algn="tl">
                      <a:srgbClr val="FFFFFF"/>
                    </a:outerShdw>
                  </a:effectLst>
                </a:rPr>
                <a:t>  </a:t>
              </a:r>
            </a:p>
            <a:p>
              <a:pPr algn="ctr" eaLnBrk="0" hangingPunct="0">
                <a:defRPr/>
              </a:pPr>
              <a:r>
                <a:rPr kumimoji="1" lang="en-US" sz="1980" dirty="0">
                  <a:solidFill>
                    <a:prstClr val="white"/>
                  </a:solidFill>
                </a:rPr>
                <a:t>Deadens pain and causes euphoria</a:t>
              </a:r>
            </a:p>
          </p:txBody>
        </p:sp>
        <p:pic>
          <p:nvPicPr>
            <p:cNvPr id="81931" name="Picture 2" descr="Man with arms raised in excitement&#10;&#10;C:\Users\tfreese\AppData\Local\Microsoft\Windows\Temporary Internet Files\Content.IE5\5ZESJKU9\MP910220981[1].jpg" title="Endogenous Opioids"/>
            <p:cNvPicPr>
              <a:picLocks noChangeAspect="1" noChangeArrowheads="1"/>
            </p:cNvPicPr>
            <p:nvPr/>
          </p:nvPicPr>
          <p:blipFill>
            <a:blip r:embed="rId4" cstate="print">
              <a:extLst>
                <a:ext uri="{28A0092B-C50C-407E-A947-70E740481C1C}">
                  <a14:useLocalDpi xmlns:a14="http://schemas.microsoft.com/office/drawing/2010/main" val="0"/>
                </a:ext>
              </a:extLst>
            </a:blip>
            <a:srcRect l="22604" t="8000" r="24353" b="27779"/>
            <a:stretch>
              <a:fillRect/>
            </a:stretch>
          </p:blipFill>
          <p:spPr bwMode="auto">
            <a:xfrm rot="-1616881">
              <a:off x="588964" y="1894084"/>
              <a:ext cx="9239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title="Dopamine"/>
          <p:cNvGrpSpPr/>
          <p:nvPr/>
        </p:nvGrpSpPr>
        <p:grpSpPr>
          <a:xfrm>
            <a:off x="868680" y="4379714"/>
            <a:ext cx="2674620" cy="1161398"/>
            <a:chOff x="457200" y="4005459"/>
            <a:chExt cx="2971800" cy="1290441"/>
          </a:xfrm>
        </p:grpSpPr>
        <p:sp>
          <p:nvSpPr>
            <p:cNvPr id="983045" name="Text Box 5"/>
            <p:cNvSpPr txBox="1">
              <a:spLocks noChangeArrowheads="1"/>
            </p:cNvSpPr>
            <p:nvPr/>
          </p:nvSpPr>
          <p:spPr bwMode="auto">
            <a:xfrm>
              <a:off x="1752600" y="4068104"/>
              <a:ext cx="1676400" cy="1118253"/>
            </a:xfrm>
            <a:prstGeom prst="rect">
              <a:avLst/>
            </a:prstGeom>
            <a:noFill/>
            <a:ln w="9525">
              <a:noFill/>
              <a:miter lim="800000"/>
              <a:headEnd/>
              <a:tailEnd/>
            </a:ln>
          </p:spPr>
          <p:txBody>
            <a:bodyPr anchor="ctr">
              <a:spAutoFit/>
            </a:bodyPr>
            <a:lstStyle/>
            <a:p>
              <a:pPr algn="ctr" eaLnBrk="0" hangingPunct="0">
                <a:defRPr/>
              </a:pPr>
              <a:r>
                <a:rPr kumimoji="1" lang="en-US" sz="1980" dirty="0">
                  <a:solidFill>
                    <a:srgbClr val="FFFF00"/>
                  </a:solidFill>
                  <a:effectLst>
                    <a:outerShdw blurRad="38100" dist="38100" dir="2700000" algn="tl">
                      <a:srgbClr val="000000"/>
                    </a:outerShdw>
                  </a:effectLst>
                </a:rPr>
                <a:t>dopamine </a:t>
              </a:r>
              <a:r>
                <a:rPr kumimoji="1" lang="en-US" sz="1980" dirty="0">
                  <a:solidFill>
                    <a:prstClr val="white"/>
                  </a:solidFill>
                </a:rPr>
                <a:t>makes you happy</a:t>
              </a:r>
            </a:p>
          </p:txBody>
        </p:sp>
        <p:pic>
          <p:nvPicPr>
            <p:cNvPr id="256003" name="Picture 3" descr="Woman laughing&#10;&#10;C:\Users\tfreese\AppData\Local\Microsoft\Windows\Temporary Internet Files\Content.IE5\2F2C3HSZ\MP900428052[1].jpg" title="Dopam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61" t="5585" r="25114" b="32656"/>
            <a:stretch/>
          </p:blipFill>
          <p:spPr bwMode="auto">
            <a:xfrm>
              <a:off x="457200" y="4005459"/>
              <a:ext cx="1338190" cy="12904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4" name="Group 3" title="Glutamate"/>
          <p:cNvGrpSpPr/>
          <p:nvPr/>
        </p:nvGrpSpPr>
        <p:grpSpPr>
          <a:xfrm>
            <a:off x="5013074" y="2349578"/>
            <a:ext cx="3125105" cy="1311128"/>
            <a:chOff x="5062061" y="1658146"/>
            <a:chExt cx="3472339" cy="1456801"/>
          </a:xfrm>
        </p:grpSpPr>
        <p:sp>
          <p:nvSpPr>
            <p:cNvPr id="983047" name="Text Box 7"/>
            <p:cNvSpPr txBox="1">
              <a:spLocks noChangeArrowheads="1"/>
            </p:cNvSpPr>
            <p:nvPr/>
          </p:nvSpPr>
          <p:spPr bwMode="auto">
            <a:xfrm>
              <a:off x="6096000" y="1658146"/>
              <a:ext cx="2438400" cy="1456801"/>
            </a:xfrm>
            <a:prstGeom prst="rect">
              <a:avLst/>
            </a:prstGeom>
            <a:noFill/>
            <a:ln w="9525">
              <a:noFill/>
              <a:miter lim="800000"/>
              <a:headEnd/>
              <a:tailEnd/>
            </a:ln>
          </p:spPr>
          <p:txBody>
            <a:bodyPr anchor="ctr">
              <a:spAutoFit/>
            </a:bodyPr>
            <a:lstStyle/>
            <a:p>
              <a:pPr algn="ctr" eaLnBrk="0" hangingPunct="0">
                <a:defRPr/>
              </a:pPr>
              <a:r>
                <a:rPr kumimoji="1" lang="en-US" sz="1980" dirty="0">
                  <a:solidFill>
                    <a:srgbClr val="FFFF00"/>
                  </a:solidFill>
                  <a:effectLst>
                    <a:outerShdw blurRad="38100" dist="38100" dir="2700000" algn="tl">
                      <a:srgbClr val="000000"/>
                    </a:outerShdw>
                  </a:effectLst>
                </a:rPr>
                <a:t>glutamate </a:t>
              </a:r>
            </a:p>
            <a:p>
              <a:pPr algn="ctr" eaLnBrk="0" hangingPunct="0">
                <a:defRPr/>
              </a:pPr>
              <a:r>
                <a:rPr kumimoji="1" lang="en-US" sz="1980" dirty="0">
                  <a:solidFill>
                    <a:prstClr val="white"/>
                  </a:solidFill>
                </a:rPr>
                <a:t>excitatory neurotransmitter…</a:t>
              </a:r>
            </a:p>
            <a:p>
              <a:pPr algn="ctr" eaLnBrk="0" hangingPunct="0">
                <a:defRPr/>
              </a:pPr>
              <a:r>
                <a:rPr kumimoji="1" lang="en-US" sz="1980" dirty="0">
                  <a:solidFill>
                    <a:prstClr val="white"/>
                  </a:solidFill>
                </a:rPr>
                <a:t>speeds you up</a:t>
              </a:r>
            </a:p>
          </p:txBody>
        </p:sp>
        <p:pic>
          <p:nvPicPr>
            <p:cNvPr id="256010" name="Picture 10" descr="Ligntning strike&#10;&#10;C:\Users\tfreese\AppData\Local\Microsoft\Windows\Temporary Internet Files\Content.IE5\I78VNS36\MP900442465[1].jpg" title="Glutama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2061" y="1811506"/>
              <a:ext cx="1164569" cy="12364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5" name="Group 4" title="GABA"/>
          <p:cNvGrpSpPr/>
          <p:nvPr/>
        </p:nvGrpSpPr>
        <p:grpSpPr>
          <a:xfrm>
            <a:off x="5067112" y="4304868"/>
            <a:ext cx="3276805" cy="1311128"/>
            <a:chOff x="5122106" y="3817147"/>
            <a:chExt cx="3640894" cy="1456799"/>
          </a:xfrm>
        </p:grpSpPr>
        <p:sp>
          <p:nvSpPr>
            <p:cNvPr id="983049" name="Text Box 9"/>
            <p:cNvSpPr txBox="1">
              <a:spLocks noChangeArrowheads="1"/>
            </p:cNvSpPr>
            <p:nvPr/>
          </p:nvSpPr>
          <p:spPr bwMode="auto">
            <a:xfrm>
              <a:off x="6248400" y="3817147"/>
              <a:ext cx="2514600" cy="1456799"/>
            </a:xfrm>
            <a:prstGeom prst="rect">
              <a:avLst/>
            </a:prstGeom>
            <a:noFill/>
            <a:ln w="9525">
              <a:noFill/>
              <a:miter lim="800000"/>
              <a:headEnd/>
              <a:tailEnd/>
            </a:ln>
          </p:spPr>
          <p:txBody>
            <a:bodyPr anchor="ctr">
              <a:spAutoFit/>
            </a:bodyPr>
            <a:lstStyle/>
            <a:p>
              <a:pPr algn="ctr" eaLnBrk="0" hangingPunct="0">
                <a:defRPr/>
              </a:pPr>
              <a:r>
                <a:rPr kumimoji="1" lang="en-US" sz="1980" dirty="0">
                  <a:solidFill>
                    <a:srgbClr val="FFFF00"/>
                  </a:solidFill>
                  <a:effectLst>
                    <a:outerShdw blurRad="38100" dist="38100" dir="2700000" algn="tl">
                      <a:srgbClr val="000000"/>
                    </a:outerShdw>
                  </a:effectLst>
                </a:rPr>
                <a:t>GABA </a:t>
              </a:r>
            </a:p>
            <a:p>
              <a:pPr algn="ctr" eaLnBrk="0" hangingPunct="0">
                <a:defRPr/>
              </a:pPr>
              <a:r>
                <a:rPr kumimoji="1" lang="en-US" sz="1980" dirty="0">
                  <a:solidFill>
                    <a:prstClr val="white"/>
                  </a:solidFill>
                </a:rPr>
                <a:t>inhibitory neurotransmitter… slows you down</a:t>
              </a:r>
            </a:p>
          </p:txBody>
        </p:sp>
        <p:pic>
          <p:nvPicPr>
            <p:cNvPr id="256013" name="Picture 13" descr="Baby sleeping&#10;&#10;C:\Users\tfreese\AppData\Local\Microsoft\Windows\Temporary Internet Files\Content.IE5\I78VNS36\MP900448534[1].jpg" title="GAB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999" t="11715" r="8572" b="39333"/>
            <a:stretch/>
          </p:blipFill>
          <p:spPr bwMode="auto">
            <a:xfrm>
              <a:off x="5122106" y="3994320"/>
              <a:ext cx="1126295" cy="96485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sp>
        <p:nvSpPr>
          <p:cNvPr id="1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93</a:t>
            </a:fld>
            <a:endParaRPr lang="en-US" dirty="0"/>
          </a:p>
        </p:txBody>
      </p:sp>
    </p:spTree>
    <p:custDataLst>
      <p:tags r:id="rId1"/>
    </p:custDataLst>
    <p:extLst>
      <p:ext uri="{BB962C8B-B14F-4D97-AF65-F5344CB8AC3E}">
        <p14:creationId xmlns:p14="http://schemas.microsoft.com/office/powerpoint/2010/main" val="10313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8)">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8)">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8)">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9411"/>
            <a:ext cx="9144000" cy="1024962"/>
          </a:xfrm>
        </p:spPr>
        <p:txBody>
          <a:bodyPr/>
          <a:lstStyle/>
          <a:p>
            <a:pPr eaLnBrk="1" hangingPunct="1">
              <a:defRPr/>
            </a:pPr>
            <a:r>
              <a:rPr lang="en-US" dirty="0">
                <a:solidFill>
                  <a:srgbClr val="FFFF00"/>
                </a:solidFill>
              </a:rPr>
              <a:t>Alcohol Neuronal Activity #1: </a:t>
            </a:r>
            <a:r>
              <a:rPr lang="en-US" dirty="0" smtClean="0">
                <a:solidFill>
                  <a:srgbClr val="FFFF00"/>
                </a:solidFill>
              </a:rPr>
              <a:t>The </a:t>
            </a:r>
            <a:r>
              <a:rPr lang="en-US" dirty="0">
                <a:solidFill>
                  <a:srgbClr val="FFFF00"/>
                </a:solidFill>
              </a:rPr>
              <a:t>Party</a:t>
            </a:r>
          </a:p>
        </p:txBody>
      </p:sp>
      <p:sp>
        <p:nvSpPr>
          <p:cNvPr id="985096" name="Text Box 8"/>
          <p:cNvSpPr txBox="1">
            <a:spLocks noChangeArrowheads="1"/>
          </p:cNvSpPr>
          <p:nvPr/>
        </p:nvSpPr>
        <p:spPr bwMode="auto">
          <a:xfrm>
            <a:off x="287339" y="1712538"/>
            <a:ext cx="2936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342900" indent="-342900"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520700" indent="-2921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lvl="2" eaLnBrk="1" hangingPunct="1">
              <a:spcBef>
                <a:spcPts val="600"/>
              </a:spcBef>
              <a:buFont typeface="Arial" pitchFamily="34" charset="0"/>
              <a:buAutoNum type="arabicPeriod"/>
            </a:pPr>
            <a:r>
              <a:rPr kumimoji="1" lang="en-US" altLang="en-US" sz="2400" dirty="0">
                <a:solidFill>
                  <a:prstClr val="white"/>
                </a:solidFill>
                <a:latin typeface="Arial" pitchFamily="34" charset="0"/>
              </a:rPr>
              <a:t> Alcohol is used.</a:t>
            </a:r>
          </a:p>
        </p:txBody>
      </p:sp>
      <p:pic>
        <p:nvPicPr>
          <p:cNvPr id="257028" name="Picture 4" descr="Man taking a drink&#10;&#10;C:\Users\tfreese\AppData\Local\Microsoft\Windows\Temporary Internet Files\Content.IE5\5ZESJKU9\MP900289874[1].jpg" title="Drin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643" t="1" b="6555"/>
          <a:stretch/>
        </p:blipFill>
        <p:spPr bwMode="auto">
          <a:xfrm rot="1000956">
            <a:off x="3263800" y="1519843"/>
            <a:ext cx="1195252" cy="956525"/>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Lst>
        </p:spPr>
      </p:pic>
      <p:sp>
        <p:nvSpPr>
          <p:cNvPr id="985097" name="Text Box 9"/>
          <p:cNvSpPr txBox="1">
            <a:spLocks noChangeArrowheads="1"/>
          </p:cNvSpPr>
          <p:nvPr/>
        </p:nvSpPr>
        <p:spPr bwMode="auto">
          <a:xfrm>
            <a:off x="287338" y="2422171"/>
            <a:ext cx="7696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520700" indent="-2921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lvl="2" eaLnBrk="1" hangingPunct="1">
              <a:spcBef>
                <a:spcPts val="600"/>
              </a:spcBef>
              <a:buFont typeface="Arial" pitchFamily="34" charset="0"/>
              <a:buAutoNum type="arabicPeriod" startAt="2"/>
            </a:pPr>
            <a:r>
              <a:rPr kumimoji="1" lang="en-US" altLang="en-US" sz="2400" dirty="0">
                <a:solidFill>
                  <a:prstClr val="white"/>
                </a:solidFill>
                <a:latin typeface="Arial" pitchFamily="34" charset="0"/>
              </a:rPr>
              <a:t>The endogenous opioids are released into the pleasure centers of the brain.</a:t>
            </a:r>
          </a:p>
        </p:txBody>
      </p:sp>
      <p:pic>
        <p:nvPicPr>
          <p:cNvPr id="82950" name="Picture 2" descr="Man with arms raised in excitement &#10;&#10;C:\Users\tfreese\AppData\Local\Microsoft\Windows\Temporary Internet Files\Content.IE5\5ZESJKU9\MP910220981[1].jpg" title="Endogenous opioids "/>
          <p:cNvPicPr>
            <a:picLocks noChangeAspect="1" noChangeArrowheads="1"/>
          </p:cNvPicPr>
          <p:nvPr/>
        </p:nvPicPr>
        <p:blipFill>
          <a:blip r:embed="rId5" cstate="print">
            <a:extLst>
              <a:ext uri="{28A0092B-C50C-407E-A947-70E740481C1C}">
                <a14:useLocalDpi xmlns:a14="http://schemas.microsoft.com/office/drawing/2010/main" val="0"/>
              </a:ext>
            </a:extLst>
          </a:blip>
          <a:srcRect l="22604" t="8000" r="24353" b="27779"/>
          <a:stretch>
            <a:fillRect/>
          </a:stretch>
        </p:blipFill>
        <p:spPr bwMode="auto">
          <a:xfrm rot="820485">
            <a:off x="7067557" y="1852085"/>
            <a:ext cx="968375" cy="146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3"/>
          <p:cNvSpPr txBox="1">
            <a:spLocks noChangeArrowheads="1"/>
          </p:cNvSpPr>
          <p:nvPr/>
        </p:nvSpPr>
        <p:spPr bwMode="auto">
          <a:xfrm>
            <a:off x="287338" y="3470582"/>
            <a:ext cx="647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520700" indent="-2921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lvl="2" eaLnBrk="1" hangingPunct="1">
              <a:spcBef>
                <a:spcPts val="600"/>
              </a:spcBef>
              <a:buFont typeface="Arial" pitchFamily="34" charset="0"/>
              <a:buAutoNum type="arabicPeriod" startAt="3"/>
            </a:pPr>
            <a:r>
              <a:rPr kumimoji="1" lang="en-US" altLang="en-US" sz="2400">
                <a:solidFill>
                  <a:prstClr val="white"/>
                </a:solidFill>
                <a:latin typeface="Arial" pitchFamily="34" charset="0"/>
              </a:rPr>
              <a:t>In response to this increased endogenous opioid activity, dopamine is released.</a:t>
            </a:r>
          </a:p>
        </p:txBody>
      </p:sp>
      <p:pic>
        <p:nvPicPr>
          <p:cNvPr id="27" name="Picture 3" descr="Soman laughing&#10;&#10;C:\Users\tfreese\AppData\Local\Microsoft\Windows\Temporary Internet Files\Content.IE5\2F2C3HSZ\MP900428052[1].jpg" title="Dopamin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61" t="5585" r="25114" b="32656"/>
          <a:stretch/>
        </p:blipFill>
        <p:spPr bwMode="auto">
          <a:xfrm rot="20957026">
            <a:off x="6221587" y="3844752"/>
            <a:ext cx="1203252" cy="11603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Text Box 3"/>
          <p:cNvSpPr txBox="1">
            <a:spLocks noChangeArrowheads="1"/>
          </p:cNvSpPr>
          <p:nvPr/>
        </p:nvSpPr>
        <p:spPr bwMode="auto">
          <a:xfrm>
            <a:off x="287338" y="4487792"/>
            <a:ext cx="6477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509588" indent="-280988"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lvl="2" eaLnBrk="1" hangingPunct="1">
              <a:spcBef>
                <a:spcPts val="600"/>
              </a:spcBef>
              <a:buFont typeface="Calibri" pitchFamily="34" charset="0"/>
              <a:buAutoNum type="arabicPeriod" startAt="4"/>
            </a:pPr>
            <a:r>
              <a:rPr kumimoji="1" lang="en-US" altLang="en-US" sz="2400">
                <a:solidFill>
                  <a:prstClr val="white"/>
                </a:solidFill>
                <a:latin typeface="Arial" pitchFamily="34" charset="0"/>
              </a:rPr>
              <a:t>Dopamine make the drinker feel good.  This reinforces the behavior and increased the likelihood that it will recur.</a:t>
            </a:r>
          </a:p>
        </p:txBody>
      </p:sp>
      <p:sp>
        <p:nvSpPr>
          <p:cNvPr id="10"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94</a:t>
            </a:fld>
            <a:endParaRPr lang="en-US" dirty="0"/>
          </a:p>
        </p:txBody>
      </p:sp>
    </p:spTree>
    <p:custDataLst>
      <p:tags r:id="rId1"/>
    </p:custDataLst>
    <p:extLst>
      <p:ext uri="{BB962C8B-B14F-4D97-AF65-F5344CB8AC3E}">
        <p14:creationId xmlns:p14="http://schemas.microsoft.com/office/powerpoint/2010/main" val="1610977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85096"/>
                                        </p:tgtEl>
                                        <p:attrNameLst>
                                          <p:attrName>style.visibility</p:attrName>
                                        </p:attrNameLst>
                                      </p:cBhvr>
                                      <p:to>
                                        <p:strVal val="visible"/>
                                      </p:to>
                                    </p:set>
                                    <p:animEffect transition="in" filter="dissolve">
                                      <p:cBhvr>
                                        <p:cTn id="7" dur="500"/>
                                        <p:tgtEl>
                                          <p:spTgt spid="985096"/>
                                        </p:tgtEl>
                                      </p:cBhvr>
                                    </p:animEffect>
                                  </p:childTnLst>
                                  <p:subTnLst>
                                    <p:animClr clrSpc="rgb" dir="cw">
                                      <p:cBhvr override="childStyle">
                                        <p:cTn dur="1" fill="hold" display="0" masterRel="nextClick" afterEffect="1"/>
                                        <p:tgtEl>
                                          <p:spTgt spid="985096"/>
                                        </p:tgtEl>
                                        <p:attrNameLst>
                                          <p:attrName>ppt_c</p:attrName>
                                        </p:attrNameLst>
                                      </p:cBhvr>
                                      <p:to>
                                        <a:schemeClr val="tx2"/>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8509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subTnLst>
                                    <p:animClr clrSpc="rgb" dir="cw">
                                      <p:cBhvr override="childStyle">
                                        <p:cTn dur="1" fill="hold" display="0" masterRel="nextClick" afterEffect="1"/>
                                        <p:tgtEl>
                                          <p:spTgt spid="26"/>
                                        </p:tgtEl>
                                        <p:attrNameLst>
                                          <p:attrName>ppt_c</p:attrName>
                                        </p:attrNameLst>
                                      </p:cBhvr>
                                      <p:to>
                                        <a:schemeClr val="tx2"/>
                                      </p:to>
                                    </p:animClr>
                                  </p:sub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subTnLst>
                                    <p:animClr clrSpc="rgb" dir="cw">
                                      <p:cBhvr override="childStyle">
                                        <p:cTn dur="1" fill="hold" display="0" masterRel="nextClick" afterEffect="1"/>
                                        <p:tgtEl>
                                          <p:spTgt spid="30"/>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6" grpId="0"/>
      <p:bldP spid="985097" grpId="0"/>
      <p:bldP spid="26" grpId="0"/>
      <p:bldP spid="3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rgbClr val="FFFF00"/>
                </a:solidFill>
              </a:rPr>
              <a:t>Tolerance</a:t>
            </a:r>
            <a:endParaRPr lang="en-US" dirty="0">
              <a:solidFill>
                <a:srgbClr val="FFFF00"/>
              </a:solidFill>
            </a:endParaRPr>
          </a:p>
        </p:txBody>
      </p:sp>
      <p:sp>
        <p:nvSpPr>
          <p:cNvPr id="3" name="Content Placeholder 2"/>
          <p:cNvSpPr>
            <a:spLocks noGrp="1"/>
          </p:cNvSpPr>
          <p:nvPr>
            <p:ph idx="1"/>
          </p:nvPr>
        </p:nvSpPr>
        <p:spPr>
          <a:xfrm>
            <a:off x="342900" y="1143000"/>
            <a:ext cx="8458200" cy="3772078"/>
          </a:xfrm>
        </p:spPr>
        <p:txBody>
          <a:bodyPr/>
          <a:lstStyle/>
          <a:p>
            <a:pPr>
              <a:tabLst>
                <a:tab pos="7772400" algn="r"/>
              </a:tabLst>
            </a:pPr>
            <a:r>
              <a:rPr lang="en-US" dirty="0" err="1" smtClean="0"/>
              <a:t>täl</a:t>
            </a:r>
            <a:r>
              <a:rPr lang="en-US" dirty="0" smtClean="0"/>
              <a:t>(ə)</a:t>
            </a:r>
            <a:r>
              <a:rPr lang="en-US" dirty="0" err="1" smtClean="0"/>
              <a:t>rəns</a:t>
            </a:r>
            <a:r>
              <a:rPr lang="en-US" dirty="0"/>
              <a:t> </a:t>
            </a:r>
            <a:r>
              <a:rPr lang="en-US" i="1" dirty="0" smtClean="0"/>
              <a:t>noun</a:t>
            </a:r>
            <a:endParaRPr lang="en-US" i="1" dirty="0"/>
          </a:p>
          <a:p>
            <a:pPr>
              <a:tabLst>
                <a:tab pos="7772400" algn="r"/>
              </a:tabLst>
            </a:pPr>
            <a:r>
              <a:rPr lang="en-US" dirty="0" smtClean="0"/>
              <a:t>a</a:t>
            </a:r>
            <a:r>
              <a:rPr lang="en-US" dirty="0"/>
              <a:t> condition of cellular adaptation to a </a:t>
            </a:r>
            <a:br>
              <a:rPr lang="en-US" dirty="0"/>
            </a:br>
            <a:r>
              <a:rPr lang="en-US" dirty="0"/>
              <a:t>pharmacologically active substance so </a:t>
            </a:r>
            <a:r>
              <a:rPr lang="en-US" dirty="0" smtClean="0"/>
              <a:t>that</a:t>
            </a:r>
            <a:r>
              <a:rPr lang="en-US" dirty="0"/>
              <a:t> </a:t>
            </a:r>
            <a:br>
              <a:rPr lang="en-US" dirty="0"/>
            </a:br>
            <a:r>
              <a:rPr lang="en-US" dirty="0"/>
              <a:t>increasingly larger doses are required to </a:t>
            </a:r>
            <a:br>
              <a:rPr lang="en-US" dirty="0"/>
            </a:br>
            <a:r>
              <a:rPr lang="en-US" dirty="0"/>
              <a:t>produce the same physiologic or </a:t>
            </a:r>
            <a:r>
              <a:rPr lang="en-US" dirty="0" smtClean="0"/>
              <a:t>psychological effect</a:t>
            </a:r>
            <a:r>
              <a:rPr lang="en-US" dirty="0"/>
              <a:t> obtained earlier with smaller doses.</a:t>
            </a:r>
          </a:p>
          <a:p>
            <a:pPr marL="0" indent="0">
              <a:buNone/>
              <a:tabLst>
                <a:tab pos="7772400" algn="r"/>
              </a:tabLst>
            </a:pPr>
            <a:endParaRPr lang="en-US" dirty="0"/>
          </a:p>
        </p:txBody>
      </p:sp>
      <p:sp>
        <p:nvSpPr>
          <p:cNvPr id="4"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95</a:t>
            </a:fld>
            <a:endParaRPr lang="en-US" dirty="0"/>
          </a:p>
        </p:txBody>
      </p:sp>
    </p:spTree>
    <p:extLst>
      <p:ext uri="{BB962C8B-B14F-4D97-AF65-F5344CB8AC3E}">
        <p14:creationId xmlns:p14="http://schemas.microsoft.com/office/powerpoint/2010/main" val="1372754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idx="4294967295"/>
          </p:nvPr>
        </p:nvSpPr>
        <p:spPr>
          <a:xfrm>
            <a:off x="0" y="226585"/>
            <a:ext cx="9120963" cy="1193800"/>
          </a:xfrm>
        </p:spPr>
        <p:txBody>
          <a:bodyPr/>
          <a:lstStyle/>
          <a:p>
            <a:pPr>
              <a:defRPr/>
            </a:pPr>
            <a:r>
              <a:rPr lang="en-US" dirty="0">
                <a:solidFill>
                  <a:srgbClr val="FFFF00"/>
                </a:solidFill>
              </a:rPr>
              <a:t>At the same time…</a:t>
            </a:r>
            <a:br>
              <a:rPr lang="en-US" dirty="0">
                <a:solidFill>
                  <a:srgbClr val="FFFF00"/>
                </a:solidFill>
              </a:rPr>
            </a:br>
            <a:r>
              <a:rPr lang="en-US" dirty="0">
                <a:solidFill>
                  <a:srgbClr val="FFFF00"/>
                </a:solidFill>
              </a:rPr>
              <a:t>Alcohol Neuronal Activity </a:t>
            </a:r>
            <a:r>
              <a:rPr lang="en-US" dirty="0" smtClean="0">
                <a:solidFill>
                  <a:srgbClr val="FFFF00"/>
                </a:solidFill>
              </a:rPr>
              <a:t>#2</a:t>
            </a:r>
            <a:endParaRPr lang="en-US" dirty="0">
              <a:solidFill>
                <a:srgbClr val="FFFF00"/>
              </a:solidFill>
            </a:endParaRPr>
          </a:p>
        </p:txBody>
      </p:sp>
      <p:sp>
        <p:nvSpPr>
          <p:cNvPr id="454668" name="Text Box 12"/>
          <p:cNvSpPr txBox="1">
            <a:spLocks noChangeArrowheads="1"/>
          </p:cNvSpPr>
          <p:nvPr/>
        </p:nvSpPr>
        <p:spPr bwMode="auto">
          <a:xfrm>
            <a:off x="381000" y="1738521"/>
            <a:ext cx="8153400" cy="2246769"/>
          </a:xfrm>
          <a:prstGeom prst="rect">
            <a:avLst/>
          </a:prstGeom>
          <a:noFill/>
          <a:ln w="38100" algn="ctr">
            <a:noFill/>
            <a:miter lim="800000"/>
            <a:headEnd/>
            <a:tailEnd/>
          </a:ln>
          <a:effectLst>
            <a:prstShdw prst="shdw17" dist="17961" dir="2700000">
              <a:schemeClr val="accent1">
                <a:gamma/>
                <a:shade val="60000"/>
                <a:invGamma/>
              </a:schemeClr>
            </a:prstShdw>
          </a:effectLst>
        </p:spPr>
        <p:txBody>
          <a:bodyPr wrap="square">
            <a:spAutoFit/>
          </a:bodyPr>
          <a:lstStyle/>
          <a:p>
            <a:pPr marL="457200" lvl="2" indent="-457200" eaLnBrk="0" hangingPunct="0">
              <a:buFont typeface="Arial" panose="020B0604020202020204" pitchFamily="34" charset="0"/>
              <a:buChar char="•"/>
              <a:defRPr/>
            </a:pPr>
            <a:r>
              <a:rPr kumimoji="1" lang="en-US" sz="2800" dirty="0" smtClean="0">
                <a:solidFill>
                  <a:prstClr val="white"/>
                </a:solidFill>
                <a:latin typeface="Calibri" panose="020F0502020204030204" pitchFamily="34" charset="0"/>
                <a:cs typeface="Calibri" panose="020F0502020204030204" pitchFamily="34" charset="0"/>
              </a:rPr>
              <a:t>GABA </a:t>
            </a:r>
            <a:r>
              <a:rPr kumimoji="1" lang="en-US" sz="2800" dirty="0">
                <a:solidFill>
                  <a:prstClr val="white"/>
                </a:solidFill>
                <a:latin typeface="Calibri" panose="020F0502020204030204" pitchFamily="34" charset="0"/>
                <a:cs typeface="Calibri" panose="020F0502020204030204" pitchFamily="34" charset="0"/>
              </a:rPr>
              <a:t>is increased, slowing the brain </a:t>
            </a:r>
            <a:r>
              <a:rPr kumimoji="1" lang="en-US" sz="2800" dirty="0" smtClean="0">
                <a:solidFill>
                  <a:prstClr val="white"/>
                </a:solidFill>
                <a:latin typeface="Calibri" panose="020F0502020204030204" pitchFamily="34" charset="0"/>
                <a:cs typeface="Calibri" panose="020F0502020204030204" pitchFamily="34" charset="0"/>
              </a:rPr>
              <a:t>down</a:t>
            </a:r>
          </a:p>
          <a:p>
            <a:pPr marL="457200" lvl="2" indent="-457200" eaLnBrk="0" hangingPunct="0">
              <a:buFont typeface="Arial" panose="020B0604020202020204" pitchFamily="34" charset="0"/>
              <a:buChar char="•"/>
              <a:defRPr/>
            </a:pPr>
            <a:r>
              <a:rPr kumimoji="1" lang="en-US" sz="2800" dirty="0" smtClean="0">
                <a:solidFill>
                  <a:prstClr val="white"/>
                </a:solidFill>
                <a:latin typeface="Calibri" panose="020F0502020204030204" pitchFamily="34" charset="0"/>
                <a:cs typeface="Calibri" panose="020F0502020204030204" pitchFamily="34" charset="0"/>
              </a:rPr>
              <a:t>Over </a:t>
            </a:r>
            <a:r>
              <a:rPr kumimoji="1" lang="en-US" sz="2800" dirty="0">
                <a:solidFill>
                  <a:prstClr val="white"/>
                </a:solidFill>
                <a:latin typeface="Calibri" panose="020F0502020204030204" pitchFamily="34" charset="0"/>
                <a:cs typeface="Calibri" panose="020F0502020204030204" pitchFamily="34" charset="0"/>
              </a:rPr>
              <a:t>time, the brain reacts to the </a:t>
            </a:r>
            <a:r>
              <a:rPr kumimoji="1" lang="en-US" sz="2800" dirty="0" smtClean="0">
                <a:solidFill>
                  <a:prstClr val="white"/>
                </a:solidFill>
                <a:latin typeface="Calibri" panose="020F0502020204030204" pitchFamily="34" charset="0"/>
                <a:cs typeface="Calibri" panose="020F0502020204030204" pitchFamily="34" charset="0"/>
              </a:rPr>
              <a:t>over-abundance </a:t>
            </a:r>
            <a:r>
              <a:rPr kumimoji="1" lang="en-US" sz="2800" dirty="0">
                <a:solidFill>
                  <a:prstClr val="white"/>
                </a:solidFill>
                <a:latin typeface="Calibri" panose="020F0502020204030204" pitchFamily="34" charset="0"/>
                <a:cs typeface="Calibri" panose="020F0502020204030204" pitchFamily="34" charset="0"/>
              </a:rPr>
              <a:t>of GABA, by creating </a:t>
            </a:r>
            <a:r>
              <a:rPr kumimoji="1" lang="en-US" sz="2800" dirty="0" smtClean="0">
                <a:solidFill>
                  <a:prstClr val="white"/>
                </a:solidFill>
                <a:latin typeface="Calibri" panose="020F0502020204030204" pitchFamily="34" charset="0"/>
                <a:cs typeface="Calibri" panose="020F0502020204030204" pitchFamily="34" charset="0"/>
              </a:rPr>
              <a:t>more </a:t>
            </a:r>
            <a:r>
              <a:rPr kumimoji="1" lang="en-US" sz="2800" dirty="0">
                <a:solidFill>
                  <a:prstClr val="white"/>
                </a:solidFill>
                <a:latin typeface="Calibri" panose="020F0502020204030204" pitchFamily="34" charset="0"/>
                <a:cs typeface="Calibri" panose="020F0502020204030204" pitchFamily="34" charset="0"/>
              </a:rPr>
              <a:t>receptors for Glutamate—increasing </a:t>
            </a:r>
            <a:r>
              <a:rPr kumimoji="1" lang="en-US" sz="2800" dirty="0" smtClean="0">
                <a:solidFill>
                  <a:prstClr val="white"/>
                </a:solidFill>
                <a:latin typeface="Calibri" panose="020F0502020204030204" pitchFamily="34" charset="0"/>
                <a:cs typeface="Calibri" panose="020F0502020204030204" pitchFamily="34" charset="0"/>
              </a:rPr>
              <a:t>the </a:t>
            </a:r>
            <a:r>
              <a:rPr kumimoji="1" lang="en-US" sz="2800" dirty="0">
                <a:solidFill>
                  <a:prstClr val="white"/>
                </a:solidFill>
                <a:latin typeface="Calibri" panose="020F0502020204030204" pitchFamily="34" charset="0"/>
                <a:cs typeface="Calibri" panose="020F0502020204030204" pitchFamily="34" charset="0"/>
              </a:rPr>
              <a:t>effect of Glutamate, energizing the </a:t>
            </a:r>
            <a:r>
              <a:rPr kumimoji="1" lang="en-US" sz="2800" dirty="0" smtClean="0">
                <a:solidFill>
                  <a:prstClr val="white"/>
                </a:solidFill>
                <a:latin typeface="Calibri" panose="020F0502020204030204" pitchFamily="34" charset="0"/>
                <a:cs typeface="Calibri" panose="020F0502020204030204" pitchFamily="34" charset="0"/>
              </a:rPr>
              <a:t>system </a:t>
            </a:r>
            <a:r>
              <a:rPr kumimoji="1" lang="en-US" sz="2800" dirty="0">
                <a:solidFill>
                  <a:prstClr val="white"/>
                </a:solidFill>
                <a:latin typeface="Calibri" panose="020F0502020204030204" pitchFamily="34" charset="0"/>
                <a:cs typeface="Calibri" panose="020F0502020204030204" pitchFamily="34" charset="0"/>
              </a:rPr>
              <a:t>and restoring balance</a:t>
            </a:r>
          </a:p>
        </p:txBody>
      </p:sp>
      <p:pic>
        <p:nvPicPr>
          <p:cNvPr id="8" name="Picture 4" descr="Man taking a drink&#10;&#10;C:\Users\tfreese\AppData\Local\Microsoft\Windows\Temporary Internet Files\Content.IE5\5ZESJKU9\MP900289874[1].jpg" title="Drin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643" t="1" b="6555"/>
          <a:stretch/>
        </p:blipFill>
        <p:spPr bwMode="auto">
          <a:xfrm>
            <a:off x="3330579" y="4585175"/>
            <a:ext cx="1716614" cy="1373756"/>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Lst>
        </p:spPr>
      </p:pic>
      <p:pic>
        <p:nvPicPr>
          <p:cNvPr id="9" name="Picture 13" descr="Baby sleeping&#10;&#10;C:\Users\tfreese\AppData\Local\Microsoft\Windows\Temporary Internet Files\Content.IE5\I78VNS36\MP900448534[1].jpg" title="GAB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999" t="11715" r="8572" b="39333"/>
          <a:stretch/>
        </p:blipFill>
        <p:spPr bwMode="auto">
          <a:xfrm rot="21144085">
            <a:off x="1254991" y="4490355"/>
            <a:ext cx="1824977" cy="156339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 name="Picture 10" descr="Lightning strike&#10;&#10;C:\Users\tfreese\AppData\Local\Microsoft\Windows\Temporary Internet Files\Content.IE5\I78VNS36\MP900442465[1].jpg" title="Glutama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639698">
            <a:off x="5139540" y="4404936"/>
            <a:ext cx="1633358" cy="173423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3975" name="Slide Number Placeholder 5"/>
          <p:cNvSpPr txBox="1">
            <a:spLocks/>
          </p:cNvSpPr>
          <p:nvPr/>
        </p:nvSpPr>
        <p:spPr bwMode="auto">
          <a:xfrm>
            <a:off x="7026275" y="7506239"/>
            <a:ext cx="2133600" cy="3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r" eaLnBrk="1" hangingPunct="1"/>
            <a:fld id="{251885BE-401B-4DE3-A7E1-2F88F8152C50}" type="slidenum">
              <a:rPr lang="en-US" altLang="en-US" sz="1200">
                <a:solidFill>
                  <a:prstClr val="white"/>
                </a:solidFill>
                <a:latin typeface="Arial" pitchFamily="34" charset="0"/>
              </a:rPr>
              <a:pPr algn="r" eaLnBrk="1" hangingPunct="1"/>
              <a:t>96</a:t>
            </a:fld>
            <a:endParaRPr lang="en-US" altLang="en-US" sz="1200">
              <a:solidFill>
                <a:prstClr val="white"/>
              </a:solidFill>
              <a:latin typeface="Arial" pitchFamily="34" charset="0"/>
            </a:endParaRPr>
          </a:p>
        </p:txBody>
      </p:sp>
      <p:sp>
        <p:nvSpPr>
          <p:cNvPr id="11"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96</a:t>
            </a:fld>
            <a:endParaRPr lang="en-US" dirty="0"/>
          </a:p>
        </p:txBody>
      </p:sp>
    </p:spTree>
    <p:custDataLst>
      <p:tags r:id="rId1"/>
    </p:custDataLst>
    <p:extLst>
      <p:ext uri="{BB962C8B-B14F-4D97-AF65-F5344CB8AC3E}">
        <p14:creationId xmlns:p14="http://schemas.microsoft.com/office/powerpoint/2010/main" val="3843541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4658"/>
                                        </p:tgtEl>
                                        <p:attrNameLst>
                                          <p:attrName>style.visibility</p:attrName>
                                        </p:attrNameLst>
                                      </p:cBhvr>
                                      <p:to>
                                        <p:strVal val="visible"/>
                                      </p:to>
                                    </p:set>
                                    <p:anim calcmode="lin" valueType="num">
                                      <p:cBhvr additive="base">
                                        <p:cTn id="7" dur="500" fill="hold"/>
                                        <p:tgtEl>
                                          <p:spTgt spid="454658"/>
                                        </p:tgtEl>
                                        <p:attrNameLst>
                                          <p:attrName>ppt_x</p:attrName>
                                        </p:attrNameLst>
                                      </p:cBhvr>
                                      <p:tavLst>
                                        <p:tav tm="0">
                                          <p:val>
                                            <p:strVal val="0-#ppt_w/2"/>
                                          </p:val>
                                        </p:tav>
                                        <p:tav tm="100000">
                                          <p:val>
                                            <p:strVal val="#ppt_x"/>
                                          </p:val>
                                        </p:tav>
                                      </p:tavLst>
                                    </p:anim>
                                    <p:anim calcmode="lin" valueType="num">
                                      <p:cBhvr additive="base">
                                        <p:cTn id="8" dur="500" fill="hold"/>
                                        <p:tgtEl>
                                          <p:spTgt spid="4546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4668">
                                            <p:txEl>
                                              <p:pRg st="0" end="0"/>
                                            </p:txEl>
                                          </p:spTgt>
                                        </p:tgtEl>
                                        <p:attrNameLst>
                                          <p:attrName>style.visibility</p:attrName>
                                        </p:attrNameLst>
                                      </p:cBhvr>
                                      <p:to>
                                        <p:strVal val="visible"/>
                                      </p:to>
                                    </p:set>
                                    <p:anim calcmode="lin" valueType="num">
                                      <p:cBhvr additive="base">
                                        <p:cTn id="13" dur="500" fill="hold"/>
                                        <p:tgtEl>
                                          <p:spTgt spid="45466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46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4668">
                                            <p:txEl>
                                              <p:pRg st="1" end="1"/>
                                            </p:txEl>
                                          </p:spTgt>
                                        </p:tgtEl>
                                        <p:attrNameLst>
                                          <p:attrName>style.visibility</p:attrName>
                                        </p:attrNameLst>
                                      </p:cBhvr>
                                      <p:to>
                                        <p:strVal val="visible"/>
                                      </p:to>
                                    </p:set>
                                    <p:anim calcmode="lin" valueType="num">
                                      <p:cBhvr additive="base">
                                        <p:cTn id="19" dur="500" fill="hold"/>
                                        <p:tgtEl>
                                          <p:spTgt spid="45466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466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58" grpId="0"/>
      <p:bldP spid="454668"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10"/>
                </a:solidFill>
              </a:rPr>
              <a:t>Alcohol Neuronal Activity #</a:t>
            </a:r>
            <a:r>
              <a:rPr lang="en-US" dirty="0" smtClean="0">
                <a:solidFill>
                  <a:srgbClr val="000010"/>
                </a:solidFill>
              </a:rPr>
              <a:t>2, continued</a:t>
            </a:r>
            <a:endParaRPr lang="en-US" dirty="0">
              <a:solidFill>
                <a:srgbClr val="000010"/>
              </a:solidFill>
            </a:endParaRPr>
          </a:p>
        </p:txBody>
      </p:sp>
      <p:sp>
        <p:nvSpPr>
          <p:cNvPr id="458763" name="Text Box 11"/>
          <p:cNvSpPr txBox="1">
            <a:spLocks noChangeArrowheads="1"/>
          </p:cNvSpPr>
          <p:nvPr/>
        </p:nvSpPr>
        <p:spPr bwMode="auto">
          <a:xfrm>
            <a:off x="152400" y="1066800"/>
            <a:ext cx="8610600" cy="3046988"/>
          </a:xfrm>
          <a:prstGeom prst="rect">
            <a:avLst/>
          </a:prstGeom>
          <a:noFill/>
          <a:ln w="38100" algn="ctr">
            <a:noFill/>
            <a:miter lim="800000"/>
            <a:headEnd/>
            <a:tailEnd/>
          </a:ln>
          <a:effectLst>
            <a:prstShdw prst="shdw17" dist="17961" dir="2700000">
              <a:schemeClr val="accent1">
                <a:gamma/>
                <a:shade val="60000"/>
                <a:invGamma/>
              </a:schemeClr>
            </a:prstShdw>
          </a:effectLst>
        </p:spPr>
        <p:txBody>
          <a:bodyPr>
            <a:spAutoFit/>
          </a:bodyPr>
          <a:lstStyle/>
          <a:p>
            <a:pPr marL="457200" indent="-457200" eaLnBrk="0" hangingPunct="0">
              <a:buFont typeface="Arial" panose="020B0604020202020204" pitchFamily="34" charset="0"/>
              <a:buChar char="•"/>
              <a:defRPr/>
            </a:pPr>
            <a:r>
              <a:rPr lang="en-US" sz="3200" dirty="0">
                <a:solidFill>
                  <a:prstClr val="white"/>
                </a:solidFill>
                <a:latin typeface="Calibri" panose="020F0502020204030204" pitchFamily="34" charset="0"/>
                <a:cs typeface="Calibri" panose="020F0502020204030204" pitchFamily="34" charset="0"/>
              </a:rPr>
              <a:t>As the brain desired, the up-regulation works, and </a:t>
            </a:r>
            <a:r>
              <a:rPr lang="en-US" sz="3200" dirty="0" smtClean="0">
                <a:solidFill>
                  <a:prstClr val="white"/>
                </a:solidFill>
                <a:latin typeface="Calibri" panose="020F0502020204030204" pitchFamily="34" charset="0"/>
                <a:cs typeface="Calibri" panose="020F0502020204030204" pitchFamily="34" charset="0"/>
              </a:rPr>
              <a:t>the imbalance </a:t>
            </a:r>
            <a:r>
              <a:rPr lang="en-US" sz="3200" dirty="0">
                <a:solidFill>
                  <a:prstClr val="white"/>
                </a:solidFill>
                <a:latin typeface="Calibri" panose="020F0502020204030204" pitchFamily="34" charset="0"/>
                <a:cs typeface="Calibri" panose="020F0502020204030204" pitchFamily="34" charset="0"/>
              </a:rPr>
              <a:t>is </a:t>
            </a:r>
            <a:r>
              <a:rPr lang="en-US" sz="3200" dirty="0" smtClean="0">
                <a:solidFill>
                  <a:prstClr val="white"/>
                </a:solidFill>
                <a:latin typeface="Calibri" panose="020F0502020204030204" pitchFamily="34" charset="0"/>
                <a:cs typeface="Calibri" panose="020F0502020204030204" pitchFamily="34" charset="0"/>
              </a:rPr>
              <a:t>corrected.</a:t>
            </a:r>
          </a:p>
          <a:p>
            <a:pPr marL="457200" indent="-457200" eaLnBrk="0" hangingPunct="0">
              <a:buFont typeface="Arial" panose="020B0604020202020204" pitchFamily="34" charset="0"/>
              <a:buChar char="•"/>
              <a:defRPr/>
            </a:pPr>
            <a:r>
              <a:rPr lang="en-US" sz="3200" dirty="0" smtClean="0">
                <a:solidFill>
                  <a:prstClr val="white"/>
                </a:solidFill>
                <a:latin typeface="Calibri" panose="020F0502020204030204" pitchFamily="34" charset="0"/>
                <a:cs typeface="Calibri" panose="020F0502020204030204" pitchFamily="34" charset="0"/>
              </a:rPr>
              <a:t>Now</a:t>
            </a:r>
            <a:r>
              <a:rPr lang="en-US" sz="3200" dirty="0">
                <a:solidFill>
                  <a:prstClr val="white"/>
                </a:solidFill>
                <a:latin typeface="Calibri" panose="020F0502020204030204" pitchFamily="34" charset="0"/>
                <a:cs typeface="Calibri" panose="020F0502020204030204" pitchFamily="34" charset="0"/>
              </a:rPr>
              <a:t>, if the individual drinks, it takes more alcohol to override the glutamate system again and feel the same level of </a:t>
            </a:r>
            <a:r>
              <a:rPr lang="en-US" sz="3200" dirty="0" smtClean="0">
                <a:solidFill>
                  <a:prstClr val="white"/>
                </a:solidFill>
                <a:latin typeface="Calibri" panose="020F0502020204030204" pitchFamily="34" charset="0"/>
                <a:cs typeface="Calibri" panose="020F0502020204030204" pitchFamily="34" charset="0"/>
              </a:rPr>
              <a:t>intoxication</a:t>
            </a:r>
          </a:p>
          <a:p>
            <a:pPr marL="457200" indent="-457200" eaLnBrk="0" hangingPunct="0">
              <a:buFont typeface="Arial" panose="020B0604020202020204" pitchFamily="34" charset="0"/>
              <a:buChar char="•"/>
              <a:defRPr/>
            </a:pPr>
            <a:r>
              <a:rPr lang="en-US" sz="3200" b="1" dirty="0" smtClean="0">
                <a:solidFill>
                  <a:prstClr val="white"/>
                </a:solidFill>
                <a:latin typeface="Calibri" panose="020F0502020204030204" pitchFamily="34" charset="0"/>
                <a:cs typeface="Calibri" panose="020F0502020204030204" pitchFamily="34" charset="0"/>
              </a:rPr>
              <a:t>Tolerance</a:t>
            </a:r>
            <a:r>
              <a:rPr lang="en-US" sz="3200" dirty="0">
                <a:solidFill>
                  <a:prstClr val="white"/>
                </a:solidFill>
                <a:latin typeface="Calibri" panose="020F0502020204030204" pitchFamily="34" charset="0"/>
                <a:cs typeface="Calibri" panose="020F0502020204030204" pitchFamily="34" charset="0"/>
              </a:rPr>
              <a:t>.</a:t>
            </a:r>
          </a:p>
        </p:txBody>
      </p:sp>
      <p:pic>
        <p:nvPicPr>
          <p:cNvPr id="12" name="Picture 11" descr="tiny beer" title="Bee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16" y="5482168"/>
            <a:ext cx="3524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Biggner beer" title="Bee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5825" y="5255950"/>
            <a:ext cx="457200" cy="98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Biggner beer" title="Bee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013" y="4926554"/>
            <a:ext cx="6096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Bigger Beer" title="Bee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5029" y="4647407"/>
            <a:ext cx="738187" cy="159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Bigger beer" title="Be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2800" y="4292866"/>
            <a:ext cx="901700" cy="195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Biggest beer" title="Be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937012"/>
            <a:ext cx="1066800" cy="230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97</a:t>
            </a:fld>
            <a:endParaRPr lang="en-US" dirty="0"/>
          </a:p>
        </p:txBody>
      </p:sp>
    </p:spTree>
    <p:custDataLst>
      <p:tags r:id="rId1"/>
    </p:custDataLst>
    <p:extLst>
      <p:ext uri="{BB962C8B-B14F-4D97-AF65-F5344CB8AC3E}">
        <p14:creationId xmlns:p14="http://schemas.microsoft.com/office/powerpoint/2010/main" val="4173698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58763">
                                            <p:txEl>
                                              <p:pRg st="0" end="0"/>
                                            </p:txEl>
                                          </p:spTgt>
                                        </p:tgtEl>
                                        <p:attrNameLst>
                                          <p:attrName>style.visibility</p:attrName>
                                        </p:attrNameLst>
                                      </p:cBhvr>
                                      <p:to>
                                        <p:strVal val="visible"/>
                                      </p:to>
                                    </p:set>
                                    <p:anim calcmode="lin" valueType="num">
                                      <p:cBhvr additive="base">
                                        <p:cTn id="7" dur="500" fill="hold"/>
                                        <p:tgtEl>
                                          <p:spTgt spid="458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876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58763">
                                            <p:txEl>
                                              <p:pRg st="1" end="1"/>
                                            </p:txEl>
                                          </p:spTgt>
                                        </p:tgtEl>
                                        <p:attrNameLst>
                                          <p:attrName>style.visibility</p:attrName>
                                        </p:attrNameLst>
                                      </p:cBhvr>
                                      <p:to>
                                        <p:strVal val="visible"/>
                                      </p:to>
                                    </p:set>
                                    <p:anim calcmode="lin" valueType="num">
                                      <p:cBhvr additive="base">
                                        <p:cTn id="12" dur="500" fill="hold"/>
                                        <p:tgtEl>
                                          <p:spTgt spid="45876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5876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58763">
                                            <p:txEl>
                                              <p:pRg st="2" end="2"/>
                                            </p:txEl>
                                          </p:spTgt>
                                        </p:tgtEl>
                                        <p:attrNameLst>
                                          <p:attrName>style.visibility</p:attrName>
                                        </p:attrNameLst>
                                      </p:cBhvr>
                                      <p:to>
                                        <p:strVal val="visible"/>
                                      </p:to>
                                    </p:set>
                                    <p:anim calcmode="lin" valueType="num">
                                      <p:cBhvr additive="base">
                                        <p:cTn id="17" dur="500" fill="hold"/>
                                        <p:tgtEl>
                                          <p:spTgt spid="45876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876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00"/>
                            </p:stCondLst>
                            <p:childTnLst>
                              <p:par>
                                <p:cTn id="35" presetID="2" presetClass="entr" presetSubtype="4"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98476" y="231634"/>
            <a:ext cx="8229600" cy="596636"/>
          </a:xfrm>
        </p:spPr>
        <p:txBody>
          <a:bodyPr/>
          <a:lstStyle/>
          <a:p>
            <a:pPr eaLnBrk="1" hangingPunct="1">
              <a:defRPr/>
            </a:pPr>
            <a:r>
              <a:rPr lang="en-US" dirty="0">
                <a:solidFill>
                  <a:srgbClr val="FFFF00"/>
                </a:solidFill>
              </a:rPr>
              <a:t>Another Neuronal Activity</a:t>
            </a:r>
          </a:p>
        </p:txBody>
      </p:sp>
      <p:pic>
        <p:nvPicPr>
          <p:cNvPr id="6" name="Picture 5" descr="Scale showing the balance of GABA and Glutamate" title="Normal functioning "/>
          <p:cNvPicPr>
            <a:picLocks noChangeAspect="1"/>
          </p:cNvPicPr>
          <p:nvPr/>
        </p:nvPicPr>
        <p:blipFill>
          <a:blip r:embed="rId4"/>
          <a:stretch>
            <a:fillRect/>
          </a:stretch>
        </p:blipFill>
        <p:spPr>
          <a:xfrm>
            <a:off x="258910" y="1563033"/>
            <a:ext cx="2706859" cy="2688569"/>
          </a:xfrm>
          <a:prstGeom prst="rect">
            <a:avLst/>
          </a:prstGeom>
        </p:spPr>
      </p:pic>
      <p:pic>
        <p:nvPicPr>
          <p:cNvPr id="7" name="Picture 6" descr="Scale showing the over functioning of GABA compared to Glutamate" title="Intoxicated"/>
          <p:cNvPicPr>
            <a:picLocks noChangeAspect="1"/>
          </p:cNvPicPr>
          <p:nvPr/>
        </p:nvPicPr>
        <p:blipFill>
          <a:blip r:embed="rId5"/>
          <a:stretch>
            <a:fillRect/>
          </a:stretch>
        </p:blipFill>
        <p:spPr>
          <a:xfrm>
            <a:off x="3171672" y="1605709"/>
            <a:ext cx="2786113" cy="2645893"/>
          </a:xfrm>
          <a:prstGeom prst="rect">
            <a:avLst/>
          </a:prstGeom>
        </p:spPr>
      </p:pic>
      <p:pic>
        <p:nvPicPr>
          <p:cNvPr id="9" name="Picture 8" descr="Balance is restored on the scale by upregulating the number of glutamate receptors." title="Tolerance"/>
          <p:cNvPicPr>
            <a:picLocks noChangeAspect="1"/>
          </p:cNvPicPr>
          <p:nvPr/>
        </p:nvPicPr>
        <p:blipFill>
          <a:blip r:embed="rId6"/>
          <a:stretch>
            <a:fillRect/>
          </a:stretch>
        </p:blipFill>
        <p:spPr>
          <a:xfrm>
            <a:off x="6163688" y="1611805"/>
            <a:ext cx="2749534" cy="2639797"/>
          </a:xfrm>
          <a:prstGeom prst="rect">
            <a:avLst/>
          </a:prstGeom>
        </p:spPr>
      </p:pic>
      <p:sp>
        <p:nvSpPr>
          <p:cNvPr id="995334" name="Text Box 6"/>
          <p:cNvSpPr txBox="1">
            <a:spLocks noChangeArrowheads="1"/>
          </p:cNvSpPr>
          <p:nvPr/>
        </p:nvSpPr>
        <p:spPr bwMode="auto">
          <a:xfrm>
            <a:off x="1124913" y="4464711"/>
            <a:ext cx="7239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spcBef>
                <a:spcPct val="50000"/>
              </a:spcBef>
            </a:pPr>
            <a:r>
              <a:rPr kumimoji="1" lang="en-US" altLang="en-US" sz="2800" dirty="0">
                <a:solidFill>
                  <a:prstClr val="white"/>
                </a:solidFill>
                <a:latin typeface="Calibri" panose="020F0502020204030204" pitchFamily="34" charset="0"/>
                <a:cs typeface="Calibri" panose="020F0502020204030204" pitchFamily="34" charset="0"/>
              </a:rPr>
              <a:t>So now the brain has fully adapted to constant presence of alcohol.  What do you think will happen once alcohol is taken away?  </a:t>
            </a:r>
          </a:p>
        </p:txBody>
      </p:sp>
      <p:sp>
        <p:nvSpPr>
          <p:cNvPr id="8"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98</a:t>
            </a:fld>
            <a:endParaRPr lang="en-US" dirty="0"/>
          </a:p>
        </p:txBody>
      </p:sp>
    </p:spTree>
    <p:custDataLst>
      <p:tags r:id="rId1"/>
    </p:custDataLst>
    <p:extLst>
      <p:ext uri="{BB962C8B-B14F-4D97-AF65-F5344CB8AC3E}">
        <p14:creationId xmlns:p14="http://schemas.microsoft.com/office/powerpoint/2010/main" val="32526962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127823"/>
            <a:ext cx="8229600" cy="596636"/>
          </a:xfrm>
        </p:spPr>
        <p:txBody>
          <a:bodyPr/>
          <a:lstStyle/>
          <a:p>
            <a:pPr eaLnBrk="1" hangingPunct="1">
              <a:defRPr/>
            </a:pPr>
            <a:r>
              <a:rPr lang="en-US" dirty="0" smtClean="0">
                <a:solidFill>
                  <a:srgbClr val="FFFF00"/>
                </a:solidFill>
              </a:rPr>
              <a:t>Neuronal Activity #2 continued</a:t>
            </a:r>
            <a:endParaRPr lang="en-US" dirty="0">
              <a:solidFill>
                <a:srgbClr val="FFFF00"/>
              </a:solidFill>
            </a:endParaRPr>
          </a:p>
        </p:txBody>
      </p:sp>
      <p:sp>
        <p:nvSpPr>
          <p:cNvPr id="62467" name="Text Box 6"/>
          <p:cNvSpPr txBox="1">
            <a:spLocks noChangeArrowheads="1"/>
          </p:cNvSpPr>
          <p:nvPr/>
        </p:nvSpPr>
        <p:spPr bwMode="auto">
          <a:xfrm>
            <a:off x="0" y="1149101"/>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kumimoji="1" lang="en-US" sz="2800" dirty="0">
                <a:solidFill>
                  <a:prstClr val="white"/>
                </a:solidFill>
                <a:latin typeface="Calibri" panose="020F0502020204030204" pitchFamily="34" charset="0"/>
                <a:cs typeface="Calibri" panose="020F0502020204030204" pitchFamily="34" charset="0"/>
              </a:rPr>
              <a:t>What do you think will happen once alcohol is taken away?</a:t>
            </a:r>
          </a:p>
          <a:p>
            <a:pPr algn="ctr" eaLnBrk="1" hangingPunct="1">
              <a:spcBef>
                <a:spcPct val="50000"/>
              </a:spcBef>
              <a:defRPr/>
            </a:pPr>
            <a:endParaRPr kumimoji="1" lang="en-US" sz="2400" dirty="0">
              <a:solidFill>
                <a:prstClr val="white"/>
              </a:solidFill>
              <a:latin typeface="Calibri" panose="020F0502020204030204" pitchFamily="34" charset="0"/>
              <a:cs typeface="Calibri" panose="020F0502020204030204" pitchFamily="34" charset="0"/>
            </a:endParaRPr>
          </a:p>
        </p:txBody>
      </p:sp>
      <p:pic>
        <p:nvPicPr>
          <p:cNvPr id="2" name="Picture 1" descr="Scale showing preponderance of glutamate functioning compared to GABA. This is a depiction of how and why withdrawal is experienced." title="Withdrawal"/>
          <p:cNvPicPr>
            <a:picLocks noChangeAspect="1"/>
          </p:cNvPicPr>
          <p:nvPr/>
        </p:nvPicPr>
        <p:blipFill>
          <a:blip r:embed="rId4"/>
          <a:stretch>
            <a:fillRect/>
          </a:stretch>
        </p:blipFill>
        <p:spPr>
          <a:xfrm>
            <a:off x="3715088" y="1828800"/>
            <a:ext cx="4895512" cy="4084674"/>
          </a:xfrm>
          <a:prstGeom prst="rect">
            <a:avLst/>
          </a:prstGeom>
        </p:spPr>
      </p:pic>
      <p:sp>
        <p:nvSpPr>
          <p:cNvPr id="4" name="Rectangle 3"/>
          <p:cNvSpPr/>
          <p:nvPr/>
        </p:nvSpPr>
        <p:spPr>
          <a:xfrm>
            <a:off x="166454" y="3362010"/>
            <a:ext cx="3526863" cy="707886"/>
          </a:xfrm>
          <a:prstGeom prst="rect">
            <a:avLst/>
          </a:prstGeom>
        </p:spPr>
        <p:txBody>
          <a:bodyPr wrap="none">
            <a:spAutoFit/>
          </a:bodyPr>
          <a:lstStyle/>
          <a:p>
            <a:pPr marL="228600" lvl="0">
              <a:spcBef>
                <a:spcPct val="50000"/>
              </a:spcBef>
              <a:defRPr/>
            </a:pPr>
            <a:r>
              <a:rPr kumimoji="1" lang="en-US" sz="4000" dirty="0">
                <a:solidFill>
                  <a:prstClr val="white"/>
                </a:solidFill>
                <a:latin typeface="Calibri" panose="020F0502020204030204" pitchFamily="34" charset="0"/>
                <a:cs typeface="Calibri" panose="020F0502020204030204" pitchFamily="34" charset="0"/>
              </a:rPr>
              <a:t>WITHDRAWAL</a:t>
            </a:r>
            <a:r>
              <a:rPr kumimoji="1" lang="en-US" sz="2400" dirty="0">
                <a:solidFill>
                  <a:prstClr val="white"/>
                </a:solidFill>
                <a:latin typeface="Calibri" panose="020F0502020204030204" pitchFamily="34" charset="0"/>
                <a:cs typeface="Calibri" panose="020F0502020204030204" pitchFamily="34" charset="0"/>
              </a:rPr>
              <a:t>  </a:t>
            </a:r>
          </a:p>
        </p:txBody>
      </p:sp>
      <p:sp>
        <p:nvSpPr>
          <p:cNvPr id="6" name="Slide Number Placeholder 3">
            <a:extLst>
              <a:ext uri="{FF2B5EF4-FFF2-40B4-BE49-F238E27FC236}">
                <a16:creationId xmlns:a16="http://schemas.microsoft.com/office/drawing/2014/main" id="{2A9BDC92-C4EA-1C45-BFE4-03FCA9D35E23}"/>
              </a:ext>
            </a:extLst>
          </p:cNvPr>
          <p:cNvSpPr txBox="1">
            <a:spLocks/>
          </p:cNvSpPr>
          <p:nvPr/>
        </p:nvSpPr>
        <p:spPr>
          <a:xfrm>
            <a:off x="6781800" y="635634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17F1FD-29C3-4220-915C-9C71059786D3}" type="slidenum">
              <a:rPr lang="en-US" smtClean="0"/>
              <a:pPr/>
              <a:t>99</a:t>
            </a:fld>
            <a:endParaRPr lang="en-US" dirty="0"/>
          </a:p>
        </p:txBody>
      </p:sp>
    </p:spTree>
    <p:custDataLst>
      <p:tags r:id="rId1"/>
    </p:custDataLst>
    <p:extLst>
      <p:ext uri="{BB962C8B-B14F-4D97-AF65-F5344CB8AC3E}">
        <p14:creationId xmlns:p14="http://schemas.microsoft.com/office/powerpoint/2010/main" val="398917131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AUDIO_ID" val="338"/>
  <p:tag name="TIMELINE" val="9.0/13.2/19.9"/>
  <p:tag name="ELAPSEDTIME" val="27.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Lst>
</file>

<file path=ppt/tags/tag12.xml><?xml version="1.0" encoding="utf-8"?>
<p:tagLst xmlns:a="http://schemas.openxmlformats.org/drawingml/2006/main" xmlns:r="http://schemas.openxmlformats.org/officeDocument/2006/relationships" xmlns:p="http://schemas.openxmlformats.org/presentationml/2006/main">
  <p:tag name="AUDIO_ID" val="339"/>
  <p:tag name="ELAPSEDTIME" val="40.7"/>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UDIO_ID" val="327"/>
  <p:tag name="ELAPSEDTIME" val="26.2"/>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UDIO_ID" val="328"/>
  <p:tag name="TIMELINE" val="3.8/10.6/14.1/21.1"/>
  <p:tag name="ELAPSEDTIME" val="28.3"/>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6.xml><?xml version="1.0" encoding="utf-8"?>
<p:tagLst xmlns:a="http://schemas.openxmlformats.org/drawingml/2006/main" xmlns:r="http://schemas.openxmlformats.org/officeDocument/2006/relationships" xmlns:p="http://schemas.openxmlformats.org/presentationml/2006/main">
  <p:tag name="AUDIO_ID" val="331"/>
  <p:tag name="TIMELINE" val="2.0/8.3"/>
  <p:tag name="ELAPSEDTIME" val="35.4"/>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UDIO_ID" val="332"/>
  <p:tag name="TIMELINE" val="5.4/12.0"/>
  <p:tag name="ELAPSEDTIME" val="20.0"/>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noFill/>
          <a:prstDash val="solid"/>
          <a:round/>
          <a:headEnd type="none" w="med" len="med"/>
          <a:tailEnd type="none" w="med" len="med"/>
        </a:ln>
        <a:effectLst>
          <a:outerShdw dist="56796" dir="3806097" algn="ctr" rotWithShape="0">
            <a:srgbClr val="000000"/>
          </a:outerShdw>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0"/>
          </a:spcBef>
          <a:spcAft>
            <a:spcPct val="0"/>
          </a:spcAft>
          <a:buClrTx/>
          <a:buSzTx/>
          <a:buFontTx/>
          <a:buNone/>
          <a:tabLst/>
          <a:defRPr kumimoji="0" lang="en-US" sz="4400" b="1" i="0" u="none" strike="noStrike" cap="none" normalizeH="0" baseline="0" smtClean="0">
            <a:ln>
              <a:noFill/>
            </a:ln>
            <a:solidFill>
              <a:srgbClr val="FFCC00"/>
            </a:solidFill>
            <a:effectLst/>
            <a:latin typeface="Arial" charset="0"/>
          </a:defRPr>
        </a:defPPr>
      </a:lstStyle>
    </a:spDef>
    <a:lnDef>
      <a:spPr bwMode="auto">
        <a:xfrm>
          <a:off x="0" y="0"/>
          <a:ext cx="1" cy="1"/>
        </a:xfrm>
        <a:custGeom>
          <a:avLst/>
          <a:gdLst/>
          <a:ahLst/>
          <a:cxnLst/>
          <a:rect l="0" t="0" r="0" b="0"/>
          <a:pathLst/>
        </a:custGeom>
        <a:noFill/>
        <a:ln w="38100" cap="flat" cmpd="sng" algn="ctr">
          <a:noFill/>
          <a:prstDash val="solid"/>
          <a:round/>
          <a:headEnd type="none" w="med" len="med"/>
          <a:tailEnd type="none" w="med" len="med"/>
        </a:ln>
        <a:effectLst>
          <a:outerShdw dist="56796" dir="3806097" algn="ctr" rotWithShape="0">
            <a:srgbClr val="000000"/>
          </a:outerShdw>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80000"/>
          </a:lnSpc>
          <a:spcBef>
            <a:spcPct val="0"/>
          </a:spcBef>
          <a:spcAft>
            <a:spcPct val="0"/>
          </a:spcAft>
          <a:buClrTx/>
          <a:buSzTx/>
          <a:buFontTx/>
          <a:buNone/>
          <a:tabLst/>
          <a:defRPr kumimoji="0" lang="en-US" sz="4400" b="1" i="0" u="none" strike="noStrike" cap="none" normalizeH="0" baseline="0" smtClean="0">
            <a:ln>
              <a:noFill/>
            </a:ln>
            <a:solidFill>
              <a:srgbClr val="FFCC00"/>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12299</TotalTime>
  <Words>24598</Words>
  <Application>Microsoft Office PowerPoint</Application>
  <PresentationFormat>On-screen Show (4:3)</PresentationFormat>
  <Paragraphs>2533</Paragraphs>
  <Slides>186</Slides>
  <Notes>186</Notes>
  <HiddenSlides>5</HiddenSlides>
  <MMClips>5</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186</vt:i4>
      </vt:variant>
    </vt:vector>
  </HeadingPairs>
  <TitlesOfParts>
    <vt:vector size="203" baseType="lpstr">
      <vt:lpstr>ＭＳ Ｐゴシック</vt:lpstr>
      <vt:lpstr>ＭＳ Ｐゴシック</vt:lpstr>
      <vt:lpstr>Arial</vt:lpstr>
      <vt:lpstr>Calibri</vt:lpstr>
      <vt:lpstr>Helvetica</vt:lpstr>
      <vt:lpstr>Impact</vt:lpstr>
      <vt:lpstr>Microsoft Sans Serif</vt:lpstr>
      <vt:lpstr>Myriad Pro Light</vt:lpstr>
      <vt:lpstr>Osaka</vt:lpstr>
      <vt:lpstr>Symbol</vt:lpstr>
      <vt:lpstr>Tahoma</vt:lpstr>
      <vt:lpstr>Times</vt:lpstr>
      <vt:lpstr>Times New Roman</vt:lpstr>
      <vt:lpstr>Verdana</vt:lpstr>
      <vt:lpstr>Wingdings</vt:lpstr>
      <vt:lpstr>1_Default Design</vt:lpstr>
      <vt:lpstr>Bitmap Image</vt:lpstr>
      <vt:lpstr>Pacific Behavioral Health Collaborating Council Alcohol and Drug Counselor (ADC) Academy, Day 1 Introduction to the IC&amp;RC ADC Performance Domains and Review of Psychoactive Drugs   Enter location here Enter dates here</vt:lpstr>
      <vt:lpstr>Acknowledgments</vt:lpstr>
      <vt:lpstr>Disclaimer</vt:lpstr>
      <vt:lpstr>Agenda for Day One</vt:lpstr>
      <vt:lpstr>Introductions</vt:lpstr>
      <vt:lpstr>Agenda (1)</vt:lpstr>
      <vt:lpstr>Agenda for Day Two</vt:lpstr>
      <vt:lpstr>Agenda for Day Three</vt:lpstr>
      <vt:lpstr>Agenda for Day Four</vt:lpstr>
      <vt:lpstr>Agenda for Day Five</vt:lpstr>
      <vt:lpstr>Agenda (2) - 2</vt:lpstr>
      <vt:lpstr>IC&amp;RC Alcohol and Drug  Counselor (ADC) Exam</vt:lpstr>
      <vt:lpstr>ADC Performance Domains</vt:lpstr>
      <vt:lpstr>The 12 Core Functions</vt:lpstr>
      <vt:lpstr>Cross-walk of the Performance Domains and 12 Core Functions</vt:lpstr>
      <vt:lpstr>Agenda (3)- 3</vt:lpstr>
      <vt:lpstr>Technical Assistance Publication 21</vt:lpstr>
      <vt:lpstr>Four Transdisciplinary Foundations</vt:lpstr>
      <vt:lpstr>Eight Practice Dimensions</vt:lpstr>
      <vt:lpstr>Agenda (4) - 4</vt:lpstr>
      <vt:lpstr>Clarifying Terms</vt:lpstr>
      <vt:lpstr>Science Vol. 278 , October 1997</vt:lpstr>
      <vt:lpstr>How Do We Conceptualize “Addiction”? </vt:lpstr>
      <vt:lpstr>Why do people take drugs?</vt:lpstr>
      <vt:lpstr>In other words:  A Major Reason People  Take a Drug is they Like  What It Does to Their Brains </vt:lpstr>
      <vt:lpstr>What is Addiction?  Addiction is A Brain Disease</vt:lpstr>
      <vt:lpstr>Addiction is Like Other Diseases…</vt:lpstr>
      <vt:lpstr>Imaging Chronic Disease</vt:lpstr>
      <vt:lpstr>Agenda (5)</vt:lpstr>
      <vt:lpstr>Science of Addiction</vt:lpstr>
      <vt:lpstr>Brain Areas Affected by Drugs</vt:lpstr>
      <vt:lpstr>Neurotransmitters Definition</vt:lpstr>
      <vt:lpstr>Major Neurotransmitters  Involved in SUD</vt:lpstr>
      <vt:lpstr>Basic Neurotransmitters</vt:lpstr>
      <vt:lpstr>Neurotransmitters</vt:lpstr>
      <vt:lpstr>Neurotransmitters (continued)</vt:lpstr>
      <vt:lpstr>Neurotransmitters (continued 2)</vt:lpstr>
      <vt:lpstr>Normal Dopamine Transmission</vt:lpstr>
      <vt:lpstr>Natural Rewards Elevate Dopamine Levels</vt:lpstr>
      <vt:lpstr>Methamphetamine and  Dopamine Transmission</vt:lpstr>
      <vt:lpstr>Effects of Drugs on Dopamine Release</vt:lpstr>
      <vt:lpstr>Decreased dopamine transporter binding in METH users</vt:lpstr>
      <vt:lpstr>But Dopamine is only Part of the Story</vt:lpstr>
      <vt:lpstr>Prolonged Drug Use Changes  The Brain In Fundamental and  Long-Lasting Ways</vt:lpstr>
      <vt:lpstr>AND…  We Have Evidence That  These Changes Can Be Both Structural and Functional</vt:lpstr>
      <vt:lpstr>Brain Changes in Substance Use</vt:lpstr>
      <vt:lpstr>Dopamine D2 Receptors are Lower in Addiction</vt:lpstr>
      <vt:lpstr>Changes in the Prefrontal Cortes</vt:lpstr>
      <vt:lpstr>Changes in the Amygdala</vt:lpstr>
      <vt:lpstr>“Go” and “Stop” Circuits</vt:lpstr>
      <vt:lpstr>Cognitive and Memory Effects</vt:lpstr>
      <vt:lpstr>Dopamine Transporters in  Methamphetamine Abusers</vt:lpstr>
      <vt:lpstr>Partial Recovery of Brain Dopamine Transporters in Methamphetamine Abuser After Protracted Abstinence </vt:lpstr>
      <vt:lpstr>Cocaine Impact on Glucose Metabolism </vt:lpstr>
      <vt:lpstr>What does this mean for clients?</vt:lpstr>
      <vt:lpstr>Addiction is, Fundamentally,  a Brain Disease</vt:lpstr>
      <vt:lpstr>Environmental factors  (e.g., conditions at home, at school, and in the neighborhood) also play a role </vt:lpstr>
      <vt:lpstr>Vulnerability to addiction differs from person to person</vt:lpstr>
      <vt:lpstr>Drug addiction is a  chronic brain disorder</vt:lpstr>
      <vt:lpstr>Cognitive Effects of  Chronic Substance Use</vt:lpstr>
      <vt:lpstr>Cognitive Effects of  Chronic Substance Use (continued)</vt:lpstr>
      <vt:lpstr>Strategies for Cognitive Impairment</vt:lpstr>
      <vt:lpstr>Strategies for Cognitive Impairment 2</vt:lpstr>
      <vt:lpstr>Strategies for Cognitive Impairment 3</vt:lpstr>
      <vt:lpstr>Impact of Alcohol and Other Drugs on Adolescent Brain Development</vt:lpstr>
      <vt:lpstr>Addiction is a Developmental Disease:  It Starts Early</vt:lpstr>
      <vt:lpstr>Continuing Brain Development</vt:lpstr>
      <vt:lpstr>Brain Development  Ages 5-20 years</vt:lpstr>
      <vt:lpstr>Interaction between the developing nervous system and drugs</vt:lpstr>
      <vt:lpstr>Marijuana and the Adolescent Brain (1)</vt:lpstr>
      <vt:lpstr>Marijuana and the Adolescent Brain (2)</vt:lpstr>
      <vt:lpstr>Marijuana and the Adolescent Brain (3)</vt:lpstr>
      <vt:lpstr>Drug addiction is a chronic relapsing disorder similar to  other chronic diseases</vt:lpstr>
      <vt:lpstr>Why are we comparing SUD to  these particular illnesses?</vt:lpstr>
      <vt:lpstr>Relapse Rates Are Similar for Drug Dependence and Other Chronic Illnesses</vt:lpstr>
      <vt:lpstr>Treating a Biobehavioral Disorder Must Go Beyond Just Fixing the Chemistry </vt:lpstr>
      <vt:lpstr>Four Legs of Addiction Treatment</vt:lpstr>
      <vt:lpstr>Full recovery is a challenge but it is possible …</vt:lpstr>
      <vt:lpstr>Extended Abstinence  is Predictive of Sustained Recovery</vt:lpstr>
      <vt:lpstr>Dopamine Transporeter Recovery with Prolonged Abstinence from Methamphetamine</vt:lpstr>
      <vt:lpstr>Treatment Reduces  Drug Use and Recidivism</vt:lpstr>
      <vt:lpstr>Lessons from Chronic Illness</vt:lpstr>
      <vt:lpstr>Lessons from Chronic Care</vt:lpstr>
      <vt:lpstr>Summary</vt:lpstr>
      <vt:lpstr>Agenda (6) - 6</vt:lpstr>
      <vt:lpstr>Classifying Psychoactive Drugs</vt:lpstr>
      <vt:lpstr>Alcohol</vt:lpstr>
      <vt:lpstr>Alcohol: Basic facts</vt:lpstr>
      <vt:lpstr>Alcohol: More Basic facts</vt:lpstr>
      <vt:lpstr>Long-term effects of alcohol use</vt:lpstr>
      <vt:lpstr>Important terminology</vt:lpstr>
      <vt:lpstr>Psychological craving</vt:lpstr>
      <vt:lpstr>For our purposes, there are four main neurotransmitters relevant to alcohol:</vt:lpstr>
      <vt:lpstr>Alcohol Neuronal Activity #1: The Party</vt:lpstr>
      <vt:lpstr>Tolerance</vt:lpstr>
      <vt:lpstr>At the same time… Alcohol Neuronal Activity #2</vt:lpstr>
      <vt:lpstr>Alcohol Neuronal Activity #2, continued</vt:lpstr>
      <vt:lpstr>Another Neuronal Activity</vt:lpstr>
      <vt:lpstr>Neuronal Activity #2 continued</vt:lpstr>
      <vt:lpstr>Withdrawal Definition</vt:lpstr>
      <vt:lpstr>Withdrawal</vt:lpstr>
      <vt:lpstr>Opioids – What Are They?</vt:lpstr>
      <vt:lpstr>What are Opioids? </vt:lpstr>
      <vt:lpstr>Opioids </vt:lpstr>
      <vt:lpstr>Effects of Opioids</vt:lpstr>
      <vt:lpstr>Effects of Opioids (continued)</vt:lpstr>
      <vt:lpstr>Opioids: Long-term Effects</vt:lpstr>
      <vt:lpstr>Opioids: Heroin</vt:lpstr>
      <vt:lpstr>Opioids: Heroin Patterns of Use</vt:lpstr>
      <vt:lpstr>Opioids: Prescription Drugs</vt:lpstr>
      <vt:lpstr>Opioids: Basic facts</vt:lpstr>
      <vt:lpstr>What Causes Overdose?</vt:lpstr>
      <vt:lpstr>Who is at Risk? </vt:lpstr>
      <vt:lpstr>Sedative-Hypnotics</vt:lpstr>
      <vt:lpstr>Sedative-Hypnotics (continued)</vt:lpstr>
      <vt:lpstr>   Sedative-Hypnotics</vt:lpstr>
      <vt:lpstr>Sedative-Hypnotic Effects</vt:lpstr>
      <vt:lpstr>Sedating Drugs and Overdose</vt:lpstr>
      <vt:lpstr>Other Sedative-Hypnotic Risks</vt:lpstr>
      <vt:lpstr>Cannabinoids</vt:lpstr>
      <vt:lpstr>Cannabis: Basic facts</vt:lpstr>
      <vt:lpstr>Marijuana: Neurotransmitter System</vt:lpstr>
      <vt:lpstr>Marijuana: How Does it Work?</vt:lpstr>
      <vt:lpstr>Marijuana and the Brain</vt:lpstr>
      <vt:lpstr>Cannabis: Basic facts (2)</vt:lpstr>
      <vt:lpstr>Neurologic Impact of  Marijuana in Adults</vt:lpstr>
      <vt:lpstr>Neurologic Impact of  Marijuana in Adults (continued)</vt:lpstr>
      <vt:lpstr>Cannabis: Basic facts (3)</vt:lpstr>
      <vt:lpstr>Cannabis: Basic facts (4)</vt:lpstr>
      <vt:lpstr>  Negative Effects on Behavior and Mental Health </vt:lpstr>
      <vt:lpstr>Long-term effects of cannabis use</vt:lpstr>
      <vt:lpstr>Butane Hash Oil</vt:lpstr>
      <vt:lpstr>Butane Hash Oil (continued)</vt:lpstr>
      <vt:lpstr>Synthetic Drugs</vt:lpstr>
      <vt:lpstr>Spice vs. “Spice”</vt:lpstr>
      <vt:lpstr>Synthetic Cannabinoids (a.k.a. Spice)</vt:lpstr>
      <vt:lpstr>Synthetic Cannabinoids (Spice)</vt:lpstr>
      <vt:lpstr>Factors Associated with  Spice Products’ Popularity</vt:lpstr>
      <vt:lpstr>Short-Term Effects of  Synthetic Cannabinoids</vt:lpstr>
      <vt:lpstr>Cannabis vs. Cannabinoids:  Effects Seen in Clinical Cases</vt:lpstr>
      <vt:lpstr>Bath Salts vs. “Bath Salts”</vt:lpstr>
      <vt:lpstr>Synthetic Cathinones: “Bath Salts” </vt:lpstr>
      <vt:lpstr>Bath Salts: Acute Effects</vt:lpstr>
      <vt:lpstr>Stimulants</vt:lpstr>
      <vt:lpstr>Types of Stimulants: Methamphetamine</vt:lpstr>
      <vt:lpstr>Types of Stimulants:  Methamphetamine (continued)</vt:lpstr>
      <vt:lpstr>Methamphetamine: Patterns of Use</vt:lpstr>
      <vt:lpstr>Methamphetamine: Acute effects</vt:lpstr>
      <vt:lpstr>Methamphetamine: Long-term Effects</vt:lpstr>
      <vt:lpstr>Types of Stimulants: Cocaine</vt:lpstr>
      <vt:lpstr>Types of Stimulants Cocaine: Basic facts </vt:lpstr>
      <vt:lpstr>Cocaine: Patterns of Use</vt:lpstr>
      <vt:lpstr>Cocaine: Acute effects</vt:lpstr>
      <vt:lpstr>Cocaine: Long-term Effects</vt:lpstr>
      <vt:lpstr>Types of Stimulants:  Prescription Stimulants</vt:lpstr>
      <vt:lpstr>Street Names for Stimulants</vt:lpstr>
      <vt:lpstr>Short-Term Effects</vt:lpstr>
      <vt:lpstr>Methylphenidate (Ritalin, Concerta)</vt:lpstr>
      <vt:lpstr>Amphetamine/dextroamphetamine (Adderall)</vt:lpstr>
      <vt:lpstr>Lisdexamphetamine (Vyvanse)</vt:lpstr>
      <vt:lpstr>Medical Risks</vt:lpstr>
      <vt:lpstr>Psychiatric Symptoms</vt:lpstr>
      <vt:lpstr>Stimulants: Basic facts</vt:lpstr>
      <vt:lpstr>Long-term effects of stimulants</vt:lpstr>
      <vt:lpstr>Tobacco</vt:lpstr>
      <vt:lpstr>Tobacco: Basic facts (1)</vt:lpstr>
      <vt:lpstr>Tobacco: Basic facts (2)</vt:lpstr>
      <vt:lpstr>Long-term effects of tobacco use</vt:lpstr>
      <vt:lpstr>Khat</vt:lpstr>
      <vt:lpstr>Hallucinogens</vt:lpstr>
      <vt:lpstr>Hallucinogens: Basic facts </vt:lpstr>
      <vt:lpstr>Hallucinogens: More Basic facts  </vt:lpstr>
      <vt:lpstr>Hallucinogens: Acute effects</vt:lpstr>
      <vt:lpstr>Hallucinogens: Acute effects (continued)</vt:lpstr>
      <vt:lpstr>Hallucinogens: Long-term Effects</vt:lpstr>
      <vt:lpstr>Inhalants</vt:lpstr>
      <vt:lpstr>More on Inhalants</vt:lpstr>
      <vt:lpstr> Commonly Abused Inhalants - Solvents</vt:lpstr>
      <vt:lpstr>Commonly Abused Inhalants - Aerosols</vt:lpstr>
      <vt:lpstr>Commonly Abused Inhalants - Gases</vt:lpstr>
      <vt:lpstr>Commonly Abused Inhalants - Nitrites</vt:lpstr>
      <vt:lpstr>Inhalants Patterns of Use</vt:lpstr>
      <vt:lpstr> Inhalants: Acute Effects</vt:lpstr>
      <vt:lpstr> Inhalants: Acute Effects (continued)</vt:lpstr>
      <vt:lpstr>Inhalants  Long-Term Effects</vt:lpstr>
      <vt:lpstr>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jpeck</dc:creator>
  <cp:lastModifiedBy>Beth A Rutkowski</cp:lastModifiedBy>
  <cp:revision>519</cp:revision>
  <dcterms:created xsi:type="dcterms:W3CDTF">2016-02-10T22:43:00Z</dcterms:created>
  <dcterms:modified xsi:type="dcterms:W3CDTF">2020-04-01T19:41:31Z</dcterms:modified>
</cp:coreProperties>
</file>