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81" r:id="rId4"/>
    <p:sldId id="258" r:id="rId5"/>
    <p:sldId id="259" r:id="rId6"/>
    <p:sldId id="260" r:id="rId7"/>
    <p:sldId id="271" r:id="rId8"/>
    <p:sldId id="264" r:id="rId9"/>
    <p:sldId id="265" r:id="rId10"/>
    <p:sldId id="266" r:id="rId11"/>
    <p:sldId id="272" r:id="rId12"/>
    <p:sldId id="267"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3E7"/>
    <a:srgbClr val="BCC0CB"/>
    <a:srgbClr val="798196"/>
    <a:srgbClr val="EB1C24"/>
    <a:srgbClr val="A2A2A2"/>
    <a:srgbClr val="002060"/>
    <a:srgbClr val="001C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3605" autoAdjust="0"/>
  </p:normalViewPr>
  <p:slideViewPr>
    <p:cSldViewPr snapToGrid="0">
      <p:cViewPr varScale="1">
        <p:scale>
          <a:sx n="85" d="100"/>
          <a:sy n="85" d="100"/>
        </p:scale>
        <p:origin x="1536" y="78"/>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89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9A2EB1-906E-45C5-AEBF-03430D564C08}" type="datetimeFigureOut">
              <a:rPr lang="en-US" smtClean="0"/>
              <a:t>3/17/2020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AD7FD7-325A-43AB-B0F0-B6C0A0A12BDC}" type="slidenum">
              <a:rPr lang="en-US" smtClean="0"/>
              <a:t>‹#›</a:t>
            </a:fld>
            <a:endParaRPr lang="en-US"/>
          </a:p>
        </p:txBody>
      </p:sp>
    </p:spTree>
    <p:extLst>
      <p:ext uri="{BB962C8B-B14F-4D97-AF65-F5344CB8AC3E}">
        <p14:creationId xmlns:p14="http://schemas.microsoft.com/office/powerpoint/2010/main" val="952673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psattc.or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psattc.org/"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doi.org/10.1016/j.chiabu.2020.104355"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127" y="4248201"/>
            <a:ext cx="5663045" cy="4824549"/>
          </a:xfrm>
        </p:spPr>
        <p:txBody>
          <a:bodyPr/>
          <a:lstStyle/>
          <a:p>
            <a:pPr lvl="0">
              <a:spcAft>
                <a:spcPts val="600"/>
              </a:spcAft>
            </a:pPr>
            <a:r>
              <a:rPr lang="en-US" sz="1100" dirty="0"/>
              <a:t>This is the third part in the 5-part Curriculum Infusion Package (CIP) on </a:t>
            </a:r>
            <a:r>
              <a:rPr lang="en-US" sz="1100" i="1" dirty="0"/>
              <a:t>Compassion Fatigue and </a:t>
            </a:r>
            <a:r>
              <a:rPr lang="en-US" sz="1100" i="1" dirty="0" smtClean="0"/>
              <a:t>the </a:t>
            </a:r>
            <a:r>
              <a:rPr lang="en-US" sz="1100" i="1" dirty="0"/>
              <a:t>Behavioral Health Workforce</a:t>
            </a:r>
            <a:r>
              <a:rPr lang="en-US" sz="1100" dirty="0"/>
              <a:t>, developed in 2020 by the Pacific Southwest Addiction Technology Transfer Center (PSATTC). The main developers included Nancy Roget, MS, Joyce Hartje, </a:t>
            </a:r>
            <a:r>
              <a:rPr lang="en-US" sz="1100" dirty="0" smtClean="0"/>
              <a:t>PhD, </a:t>
            </a:r>
            <a:r>
              <a:rPr lang="en-US" sz="1100" dirty="0"/>
              <a:t>and Terra Hamblin, MA, with additional guidance and editing support provided </a:t>
            </a:r>
            <a:r>
              <a:rPr lang="en-US" sz="1100" dirty="0" smtClean="0"/>
              <a:t>by Beth Rutkowski,</a:t>
            </a:r>
            <a:r>
              <a:rPr lang="en-US" sz="1100" baseline="0" dirty="0" smtClean="0"/>
              <a:t> MPH, </a:t>
            </a:r>
            <a:r>
              <a:rPr lang="en-US" sz="1100" dirty="0" smtClean="0"/>
              <a:t>Thomas </a:t>
            </a:r>
            <a:r>
              <a:rPr lang="en-US" sz="1100" dirty="0"/>
              <a:t>E. Freese</a:t>
            </a:r>
            <a:r>
              <a:rPr lang="en-US" sz="1100" dirty="0" smtClean="0"/>
              <a:t>, PhD,</a:t>
            </a:r>
            <a:r>
              <a:rPr lang="en-US" sz="1100" baseline="0" dirty="0" smtClean="0"/>
              <a:t> and Michael Shafer, PhD.</a:t>
            </a:r>
          </a:p>
          <a:p>
            <a:pPr lvl="0">
              <a:spcAft>
                <a:spcPts val="600"/>
              </a:spcAft>
            </a:pPr>
            <a:endParaRPr lang="en-US" sz="1100" dirty="0"/>
          </a:p>
          <a:p>
            <a:pPr>
              <a:spcAft>
                <a:spcPts val="600"/>
              </a:spcAft>
            </a:pPr>
            <a:r>
              <a:rPr lang="en-US" sz="1100" dirty="0"/>
              <a:t>The Compassion Fatigue CIP was created to help college and university faculty infuse brief, science-based content into existing substance use disorder-related course syllabi (e.g., foundation of addiction courses, ethics, counseling courses, etc.). Instructors can select the specific content to infuse throughout the duration of the course depending on specific needs of the learners. Each slide contains notes for the instructor to provide guidance as necessary. References are included for each slide and handouts when possible.</a:t>
            </a:r>
          </a:p>
          <a:p>
            <a:pPr>
              <a:spcAft>
                <a:spcPts val="600"/>
              </a:spcAft>
            </a:pPr>
            <a:endParaRPr lang="en-US" sz="1100" dirty="0" smtClean="0"/>
          </a:p>
          <a:p>
            <a:pPr>
              <a:spcAft>
                <a:spcPts val="600"/>
              </a:spcAft>
            </a:pPr>
            <a:r>
              <a:rPr lang="en-US" sz="1100" dirty="0" smtClean="0"/>
              <a:t>Part </a:t>
            </a:r>
            <a:r>
              <a:rPr lang="en-US" sz="1100" dirty="0"/>
              <a:t>3 provides a brief overview of how organizations can help individuals avoid experiencing burnout. If you require further information on this topic, please do not hesitate to contact the PSATTC (</a:t>
            </a:r>
            <a:r>
              <a:rPr lang="en-US" sz="1100" u="sng" dirty="0">
                <a:hlinkClick r:id="rId3"/>
              </a:rPr>
              <a:t>http://www.psattc.org</a:t>
            </a:r>
            <a:r>
              <a:rPr lang="en-US" sz="1100" dirty="0"/>
              <a:t>). You are free to use these slides and pictures, but please give credit to the PSATTC when using them by referencing PSATTC at the beginning of your presentation. The PSATTC (HHS Region 9) is part of the SAMHSA-funded ATTC network that offers training/technical assistance (TA) services through a partnership with UCLA Integrated Substance Abuse Programs, Arizona State University School of Social Work, and University of Nevada-Reno Center for the Application of Substance Abuse Technologies. HHS Region 9 is comprised of Arizona, California, Hawaii, Nevada, and the six US-affiliated Pacific Jurisdictions (American Samoa, Commonwealth of the Northern Mariana Islands, Federated States of Micronesia, Guam, Republic of the Marshall Islands, and Republic of Palau). For additional information, please access its website at </a:t>
            </a:r>
            <a:r>
              <a:rPr lang="en-US" sz="1100" u="sng" dirty="0">
                <a:hlinkClick r:id="rId3"/>
              </a:rPr>
              <a:t>http://www.psattc.org</a:t>
            </a:r>
            <a:r>
              <a:rPr lang="en-US" sz="1100" dirty="0"/>
              <a:t>. Additional resources are available to enhance and support the information provided in this brief presentation.</a:t>
            </a:r>
          </a:p>
          <a:p>
            <a:endParaRPr lang="en-US" sz="1100" dirty="0" smtClean="0"/>
          </a:p>
          <a:p>
            <a:r>
              <a:rPr lang="en-US" sz="1100" dirty="0" smtClean="0"/>
              <a:t>IMAGE </a:t>
            </a:r>
            <a:r>
              <a:rPr lang="en-US" sz="1100" dirty="0"/>
              <a:t>CREDIT: Logo created by CASAT using a purchased image from Getty </a:t>
            </a:r>
            <a:r>
              <a:rPr lang="en-US" sz="1100" dirty="0" smtClean="0"/>
              <a:t>Images.</a:t>
            </a:r>
            <a:endParaRPr lang="en-US" sz="1100" dirty="0"/>
          </a:p>
        </p:txBody>
      </p:sp>
      <p:sp>
        <p:nvSpPr>
          <p:cNvPr id="4" name="Slide Number Placeholder 3"/>
          <p:cNvSpPr>
            <a:spLocks noGrp="1"/>
          </p:cNvSpPr>
          <p:nvPr>
            <p:ph type="sldNum" sz="quarter" idx="10"/>
          </p:nvPr>
        </p:nvSpPr>
        <p:spPr/>
        <p:txBody>
          <a:bodyPr/>
          <a:lstStyle/>
          <a:p>
            <a:fld id="{01357F33-E925-4A97-A6BC-37C23069B335}" type="slidenum">
              <a:rPr lang="en-US" smtClean="0"/>
              <a:t>1</a:t>
            </a:fld>
            <a:endParaRPr lang="en-US"/>
          </a:p>
        </p:txBody>
      </p:sp>
    </p:spTree>
    <p:extLst>
      <p:ext uri="{BB962C8B-B14F-4D97-AF65-F5344CB8AC3E}">
        <p14:creationId xmlns:p14="http://schemas.microsoft.com/office/powerpoint/2010/main" val="3942504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This study compared substance abuse counselors that worked in community organizations with substance abuse counselors working in prisons. While differences were noted based on settings, study results found that job frustration could be mediated by organizational support. Review the recommendations the researchers highlighted from the study regarding what organizations should do to create an organizational climate that supports staff.</a:t>
            </a:r>
          </a:p>
          <a:p>
            <a:endParaRPr lang="en-US" sz="1100" dirty="0"/>
          </a:p>
          <a:p>
            <a:r>
              <a:rPr lang="en-US" sz="1100" b="1" dirty="0" smtClean="0"/>
              <a:t>Reference:</a:t>
            </a:r>
            <a:endParaRPr lang="en-US" sz="1100" b="1" dirty="0"/>
          </a:p>
          <a:p>
            <a:r>
              <a:rPr lang="en-US" sz="1100" dirty="0" smtClean="0"/>
              <a:t>Perkins</a:t>
            </a:r>
            <a:r>
              <a:rPr lang="en-US" sz="1100" dirty="0"/>
              <a:t>, E.B., &amp; </a:t>
            </a:r>
            <a:r>
              <a:rPr lang="en-US" sz="1100" dirty="0" err="1"/>
              <a:t>Oser</a:t>
            </a:r>
            <a:r>
              <a:rPr lang="en-US" sz="1100" dirty="0"/>
              <a:t>, C.B. (2014). Job frustration in substance abuse counselors working with offenders in prisons versus community settings. </a:t>
            </a:r>
            <a:r>
              <a:rPr lang="en-US" sz="1100" i="1" dirty="0"/>
              <a:t>International </a:t>
            </a:r>
            <a:r>
              <a:rPr lang="en-US" sz="1100" i="1" dirty="0" smtClean="0"/>
              <a:t>Journal </a:t>
            </a:r>
            <a:r>
              <a:rPr lang="en-US" sz="1100" i="1" dirty="0"/>
              <a:t>of </a:t>
            </a:r>
            <a:r>
              <a:rPr lang="en-US" sz="1100" i="1" dirty="0" smtClean="0"/>
              <a:t>Offender Therapy </a:t>
            </a:r>
            <a:r>
              <a:rPr lang="en-US" sz="1100" i="1" dirty="0"/>
              <a:t>and </a:t>
            </a:r>
            <a:r>
              <a:rPr lang="en-US" sz="1100" i="1" dirty="0" smtClean="0"/>
              <a:t>Comparative Criminology</a:t>
            </a:r>
            <a:r>
              <a:rPr lang="en-US" sz="1100" dirty="0"/>
              <a:t>, </a:t>
            </a:r>
            <a:r>
              <a:rPr lang="en-US" sz="1100" i="1" dirty="0"/>
              <a:t>58</a:t>
            </a:r>
            <a:r>
              <a:rPr lang="en-US" sz="1100" dirty="0"/>
              <a:t>(6), </a:t>
            </a:r>
            <a:r>
              <a:rPr lang="en-US" sz="1100" dirty="0" smtClean="0"/>
              <a:t>718-734</a:t>
            </a:r>
            <a:r>
              <a:rPr lang="en-US" sz="1100" dirty="0"/>
              <a:t>. </a:t>
            </a:r>
            <a:r>
              <a:rPr lang="en-US" sz="1100" dirty="0" smtClean="0"/>
              <a:t>doi:10.1177/0306624X13479347.</a:t>
            </a:r>
            <a:endParaRPr lang="en-US" sz="1100" dirty="0"/>
          </a:p>
        </p:txBody>
      </p:sp>
      <p:sp>
        <p:nvSpPr>
          <p:cNvPr id="4" name="Slide Number Placeholder 3"/>
          <p:cNvSpPr>
            <a:spLocks noGrp="1"/>
          </p:cNvSpPr>
          <p:nvPr>
            <p:ph type="sldNum" sz="quarter" idx="10"/>
          </p:nvPr>
        </p:nvSpPr>
        <p:spPr/>
        <p:txBody>
          <a:bodyPr/>
          <a:lstStyle/>
          <a:p>
            <a:fld id="{01357F33-E925-4A97-A6BC-37C23069B335}" type="slidenum">
              <a:rPr lang="en-US" smtClean="0"/>
              <a:t>10</a:t>
            </a:fld>
            <a:endParaRPr lang="en-US"/>
          </a:p>
        </p:txBody>
      </p:sp>
    </p:spTree>
    <p:extLst>
      <p:ext uri="{BB962C8B-B14F-4D97-AF65-F5344CB8AC3E}">
        <p14:creationId xmlns:p14="http://schemas.microsoft.com/office/powerpoint/2010/main" val="2464272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A more recent study found similar suggestions for organizations regarding how to decrease workplace stress. Please note for students that clinical supervision was listed in both slides.</a:t>
            </a:r>
          </a:p>
          <a:p>
            <a:endParaRPr lang="en-US" sz="1100" dirty="0"/>
          </a:p>
          <a:p>
            <a:r>
              <a:rPr lang="en-US" sz="1100" b="1" dirty="0" smtClean="0"/>
              <a:t>Reference:</a:t>
            </a:r>
          </a:p>
          <a:p>
            <a:r>
              <a:rPr lang="en-US" sz="1100" dirty="0" err="1" smtClean="0"/>
              <a:t>Beitel</a:t>
            </a:r>
            <a:r>
              <a:rPr lang="en-US" sz="1100" dirty="0"/>
              <a:t>, M., </a:t>
            </a:r>
            <a:r>
              <a:rPr lang="en-US" sz="1100" dirty="0" err="1"/>
              <a:t>Oberleitner</a:t>
            </a:r>
            <a:r>
              <a:rPr lang="en-US" sz="1100" dirty="0"/>
              <a:t>, L., </a:t>
            </a:r>
            <a:r>
              <a:rPr lang="en-US" sz="1100" dirty="0" err="1"/>
              <a:t>Muthulingam</a:t>
            </a:r>
            <a:r>
              <a:rPr lang="en-US" sz="1100" dirty="0"/>
              <a:t>, D., </a:t>
            </a:r>
            <a:r>
              <a:rPr lang="en-US" sz="1100" dirty="0" err="1"/>
              <a:t>Oberleitner</a:t>
            </a:r>
            <a:r>
              <a:rPr lang="en-US" sz="1100" dirty="0"/>
              <a:t>, D., Madden, L.M., Marcus, R., Eller, A., Bono, A.H., &amp; , Barry, D.T. (2018) Experiences of burnout among drug counselors in a large opioid treatment program: A qualitative investigation. </a:t>
            </a:r>
            <a:r>
              <a:rPr lang="en-US" sz="1100" i="1" dirty="0"/>
              <a:t>Substance Abuse, 39</a:t>
            </a:r>
            <a:r>
              <a:rPr lang="en-US" sz="1100" dirty="0"/>
              <a:t>(2), 211-217. </a:t>
            </a:r>
            <a:r>
              <a:rPr lang="en-US" sz="1100" dirty="0" err="1" smtClean="0"/>
              <a:t>doi</a:t>
            </a:r>
            <a:r>
              <a:rPr lang="en-US" sz="1100" dirty="0" smtClean="0"/>
              <a:t>: 10.1080/08897077.2018.1449051.</a:t>
            </a:r>
            <a:endParaRPr lang="en-US" sz="1100" dirty="0"/>
          </a:p>
          <a:p>
            <a:endParaRPr lang="en-US" sz="1100" dirty="0"/>
          </a:p>
          <a:p>
            <a:r>
              <a:rPr lang="en-US" sz="1100" dirty="0"/>
              <a:t>IMAGE CREDIT: Shutterstock (purchased image).</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4532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06500"/>
            <a:ext cx="5486400" cy="3086100"/>
          </a:xfrm>
        </p:spPr>
      </p:sp>
      <p:sp>
        <p:nvSpPr>
          <p:cNvPr id="3" name="Notes Placeholder 2"/>
          <p:cNvSpPr>
            <a:spLocks noGrp="1"/>
          </p:cNvSpPr>
          <p:nvPr>
            <p:ph type="body" idx="1"/>
          </p:nvPr>
        </p:nvSpPr>
        <p:spPr>
          <a:xfrm>
            <a:off x="685800" y="4400550"/>
            <a:ext cx="5486400" cy="4620986"/>
          </a:xfrm>
        </p:spPr>
        <p:txBody>
          <a:bodyPr/>
          <a:lstStyle/>
          <a:p>
            <a:r>
              <a:rPr lang="en-US" sz="1100" dirty="0"/>
              <a:t>Review these proposed solutions for dealing with staff stigma regarding individuals with opioid use disorders. Negative beliefs about addiction and ambivalence about harm reduction; Burnout, compassion fatigue, and vicarious trauma; and Low belief in the possibility of wellness and associate feelings of helplessness and hopelessness regarding patients with opioid use disorders (OUDs) were all found to be related to stigmatization of patients with OUDs. In order to decrease compassion fatigue, Knaack and colleagues proposed the strategies listed in the diagram above for healthcare providers on the frontline of the opioid crisis. </a:t>
            </a:r>
          </a:p>
          <a:p>
            <a:endParaRPr lang="en-US" sz="1100" dirty="0"/>
          </a:p>
          <a:p>
            <a:r>
              <a:rPr lang="en-US" sz="1100" dirty="0"/>
              <a:t>These four strategies are designed to combat provider stigmatization of individuals with OUDs and help organizations decrease workplace stress.</a:t>
            </a:r>
          </a:p>
          <a:p>
            <a:endParaRPr lang="en-US" sz="1100" dirty="0"/>
          </a:p>
          <a:p>
            <a:r>
              <a:rPr lang="en-US" sz="1100" dirty="0"/>
              <a:t>Review these strategies with students reminding them that this article is specific to Canada’s opioid crisis. However, similar strategies are certainly applicable to the US. </a:t>
            </a:r>
          </a:p>
          <a:p>
            <a:endParaRPr lang="en-US" sz="1100" dirty="0"/>
          </a:p>
          <a:p>
            <a:r>
              <a:rPr lang="en-US" sz="1100" b="1" dirty="0" smtClean="0"/>
              <a:t>Reference:</a:t>
            </a:r>
            <a:endParaRPr lang="en-US" sz="1100" b="1" dirty="0"/>
          </a:p>
          <a:p>
            <a:pPr marL="227013" indent="-227013"/>
            <a:r>
              <a:rPr lang="en-US" sz="1100" b="0" i="0" kern="1200" dirty="0" err="1">
                <a:solidFill>
                  <a:schemeClr val="tx1"/>
                </a:solidFill>
                <a:effectLst/>
                <a:latin typeface="+mn-lt"/>
                <a:ea typeface="+mn-ea"/>
                <a:cs typeface="+mn-cs"/>
              </a:rPr>
              <a:t>Knaak</a:t>
            </a:r>
            <a:r>
              <a:rPr lang="en-US" sz="1100" b="0" i="0" kern="1200" dirty="0">
                <a:solidFill>
                  <a:schemeClr val="tx1"/>
                </a:solidFill>
                <a:effectLst/>
                <a:latin typeface="+mn-lt"/>
                <a:ea typeface="+mn-ea"/>
                <a:cs typeface="+mn-cs"/>
              </a:rPr>
              <a:t>, S., Christie, R., Mercer, S., &amp; Stuart, H. (2019). Harm </a:t>
            </a:r>
            <a:r>
              <a:rPr lang="en-US" sz="1100" b="0" i="0" kern="1200" dirty="0" smtClean="0">
                <a:solidFill>
                  <a:schemeClr val="tx1"/>
                </a:solidFill>
                <a:effectLst/>
                <a:latin typeface="+mn-lt"/>
                <a:ea typeface="+mn-ea"/>
                <a:cs typeface="+mn-cs"/>
              </a:rPr>
              <a:t>reduction</a:t>
            </a:r>
            <a:r>
              <a:rPr lang="en-US" sz="1100" b="0" i="0" kern="1200" dirty="0">
                <a:solidFill>
                  <a:schemeClr val="tx1"/>
                </a:solidFill>
                <a:effectLst/>
                <a:latin typeface="+mn-lt"/>
                <a:ea typeface="+mn-ea"/>
                <a:cs typeface="+mn-cs"/>
              </a:rPr>
              <a:t>, </a:t>
            </a:r>
            <a:r>
              <a:rPr lang="en-US" sz="1100" b="0" i="0" kern="1200" dirty="0" smtClean="0">
                <a:solidFill>
                  <a:schemeClr val="tx1"/>
                </a:solidFill>
                <a:effectLst/>
                <a:latin typeface="+mn-lt"/>
                <a:ea typeface="+mn-ea"/>
                <a:cs typeface="+mn-cs"/>
              </a:rPr>
              <a:t>stigma </a:t>
            </a:r>
            <a:r>
              <a:rPr lang="en-US" sz="1100" b="0" i="0" kern="1200" dirty="0">
                <a:solidFill>
                  <a:schemeClr val="tx1"/>
                </a:solidFill>
                <a:effectLst/>
                <a:latin typeface="+mn-lt"/>
                <a:ea typeface="+mn-ea"/>
                <a:cs typeface="+mn-cs"/>
              </a:rPr>
              <a:t>and the </a:t>
            </a:r>
            <a:r>
              <a:rPr lang="en-US" sz="1100" b="0" i="0" kern="1200" dirty="0" smtClean="0">
                <a:solidFill>
                  <a:schemeClr val="tx1"/>
                </a:solidFill>
                <a:effectLst/>
                <a:latin typeface="+mn-lt"/>
                <a:ea typeface="+mn-ea"/>
                <a:cs typeface="+mn-cs"/>
              </a:rPr>
              <a:t>problem </a:t>
            </a:r>
            <a:r>
              <a:rPr lang="en-US" sz="1100" b="0" i="0" kern="1200" dirty="0">
                <a:solidFill>
                  <a:schemeClr val="tx1"/>
                </a:solidFill>
                <a:effectLst/>
                <a:latin typeface="+mn-lt"/>
                <a:ea typeface="+mn-ea"/>
                <a:cs typeface="+mn-cs"/>
              </a:rPr>
              <a:t>of </a:t>
            </a:r>
            <a:r>
              <a:rPr lang="en-US" sz="1100" b="0" i="0" kern="1200" dirty="0" smtClean="0">
                <a:solidFill>
                  <a:schemeClr val="tx1"/>
                </a:solidFill>
                <a:effectLst/>
                <a:latin typeface="+mn-lt"/>
                <a:ea typeface="+mn-ea"/>
                <a:cs typeface="+mn-cs"/>
              </a:rPr>
              <a:t>low compassion satisfaction</a:t>
            </a:r>
            <a:r>
              <a:rPr lang="en-US" sz="1100" b="0" i="0" kern="1200" dirty="0">
                <a:solidFill>
                  <a:schemeClr val="tx1"/>
                </a:solidFill>
                <a:effectLst/>
                <a:latin typeface="+mn-lt"/>
                <a:ea typeface="+mn-ea"/>
                <a:cs typeface="+mn-cs"/>
              </a:rPr>
              <a:t>. </a:t>
            </a:r>
            <a:r>
              <a:rPr lang="en-US" sz="1100" b="0" i="1" kern="1200" dirty="0">
                <a:solidFill>
                  <a:schemeClr val="tx1"/>
                </a:solidFill>
                <a:effectLst/>
                <a:latin typeface="+mn-lt"/>
                <a:ea typeface="+mn-ea"/>
                <a:cs typeface="+mn-cs"/>
              </a:rPr>
              <a:t>Journal of Mental Health and Addiction Nursing</a:t>
            </a:r>
            <a:r>
              <a:rPr lang="en-US" sz="1100" b="0" i="0" kern="1200" dirty="0">
                <a:solidFill>
                  <a:schemeClr val="tx1"/>
                </a:solidFill>
                <a:effectLst/>
                <a:latin typeface="+mn-lt"/>
                <a:ea typeface="+mn-ea"/>
                <a:cs typeface="+mn-cs"/>
              </a:rPr>
              <a:t>, </a:t>
            </a:r>
            <a:r>
              <a:rPr lang="en-US" sz="1100" b="0" i="1" kern="1200" dirty="0">
                <a:solidFill>
                  <a:schemeClr val="tx1"/>
                </a:solidFill>
                <a:effectLst/>
                <a:latin typeface="+mn-lt"/>
                <a:ea typeface="+mn-ea"/>
                <a:cs typeface="+mn-cs"/>
              </a:rPr>
              <a:t>3</a:t>
            </a:r>
            <a:r>
              <a:rPr lang="en-US" sz="1100" b="0" i="0" kern="1200" dirty="0">
                <a:solidFill>
                  <a:schemeClr val="tx1"/>
                </a:solidFill>
                <a:effectLst/>
                <a:latin typeface="+mn-lt"/>
                <a:ea typeface="+mn-ea"/>
                <a:cs typeface="+mn-cs"/>
              </a:rPr>
              <a:t>(1), e8-e21.</a:t>
            </a:r>
          </a:p>
          <a:p>
            <a:pPr marL="227013" indent="-227013"/>
            <a:endParaRPr lang="en-US" sz="1100" dirty="0"/>
          </a:p>
          <a:p>
            <a:pPr marL="227013" indent="-227013"/>
            <a:endParaRPr lang="en-US" sz="1100" dirty="0"/>
          </a:p>
          <a:p>
            <a:pPr marL="227013" indent="-227013"/>
            <a:endParaRPr lang="en-US" sz="1100" dirty="0"/>
          </a:p>
          <a:p>
            <a:pPr marL="227013" indent="-227013"/>
            <a:r>
              <a:rPr lang="en-US" sz="1100" dirty="0"/>
              <a:t>IMAGE CREDIT: Image copied from the cited reference.</a:t>
            </a:r>
          </a:p>
          <a:p>
            <a:pPr marL="227013" indent="-227013"/>
            <a:endParaRPr lang="en-US" sz="1100" dirty="0"/>
          </a:p>
        </p:txBody>
      </p:sp>
      <p:sp>
        <p:nvSpPr>
          <p:cNvPr id="4" name="Slide Number Placeholder 3"/>
          <p:cNvSpPr>
            <a:spLocks noGrp="1"/>
          </p:cNvSpPr>
          <p:nvPr>
            <p:ph type="sldNum" sz="quarter" idx="10"/>
          </p:nvPr>
        </p:nvSpPr>
        <p:spPr/>
        <p:txBody>
          <a:bodyPr/>
          <a:lstStyle/>
          <a:p>
            <a:fld id="{01357F33-E925-4A97-A6BC-37C23069B335}" type="slidenum">
              <a:rPr lang="en-US" smtClean="0"/>
              <a:t>12</a:t>
            </a:fld>
            <a:endParaRPr lang="en-US"/>
          </a:p>
        </p:txBody>
      </p:sp>
    </p:spTree>
    <p:extLst>
      <p:ext uri="{BB962C8B-B14F-4D97-AF65-F5344CB8AC3E}">
        <p14:creationId xmlns:p14="http://schemas.microsoft.com/office/powerpoint/2010/main" val="1192269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51267"/>
          </a:xfrm>
        </p:spPr>
        <p:txBody>
          <a:bodyPr/>
          <a:lstStyle/>
          <a:p>
            <a:r>
              <a:rPr lang="en-US" sz="1100" dirty="0"/>
              <a:t>This slide contains links to additional resources for continued learning. Encourage students to explore issues related to being part of the behavioral health workforce in more detail.  </a:t>
            </a:r>
          </a:p>
          <a:p>
            <a:endParaRPr lang="en-US" sz="1100" dirty="0"/>
          </a:p>
          <a:p>
            <a:r>
              <a:rPr lang="en-US" sz="1100" dirty="0" smtClean="0"/>
              <a:t>Additional components of the PSATTC’s Compassion Fatigue Curriculum Infusion Package (CIP) include the following: </a:t>
            </a:r>
          </a:p>
          <a:p>
            <a:pPr marL="109728"/>
            <a:r>
              <a:rPr lang="en-US" sz="1100" dirty="0" smtClean="0"/>
              <a:t>Part 1: Defining Compassion Fatigue and Its Impact on the Behavioral Health Workforce</a:t>
            </a:r>
          </a:p>
          <a:p>
            <a:pPr marL="109728" lvl="0"/>
            <a:r>
              <a:rPr lang="en-US" sz="1100" dirty="0" smtClean="0"/>
              <a:t>Part </a:t>
            </a:r>
            <a:r>
              <a:rPr lang="en-US" sz="1100" dirty="0"/>
              <a:t>2: The Behavioral Health Workforce</a:t>
            </a:r>
          </a:p>
          <a:p>
            <a:pPr marL="109728" lvl="0"/>
            <a:r>
              <a:rPr lang="en-US" sz="1100" dirty="0"/>
              <a:t>Part 4: Compassion Satisfaction/Wellness and Self Care Plans</a:t>
            </a:r>
          </a:p>
          <a:p>
            <a:pPr marL="109728" lvl="0"/>
            <a:r>
              <a:rPr lang="en-US" sz="1100" dirty="0"/>
              <a:t>Part 5: Self Care and Ethical Issues</a:t>
            </a:r>
          </a:p>
          <a:p>
            <a:endParaRPr lang="en-US" sz="1100" dirty="0"/>
          </a:p>
          <a:p>
            <a:r>
              <a:rPr lang="en-US" sz="1100" dirty="0"/>
              <a:t>The full Compassion Fatigue CIP is available for viewing and downloading from </a:t>
            </a:r>
            <a:r>
              <a:rPr lang="en-US" sz="1100" u="sng" dirty="0">
                <a:hlinkClick r:id="rId3"/>
              </a:rPr>
              <a:t>http://www.psattc.org</a:t>
            </a:r>
            <a:r>
              <a:rPr lang="en-US" sz="1100" dirty="0" smtClean="0"/>
              <a:t>.</a:t>
            </a:r>
          </a:p>
          <a:p>
            <a:endParaRPr lang="en-US" sz="1100" dirty="0"/>
          </a:p>
          <a:p>
            <a:r>
              <a:rPr lang="en-US" sz="1100" i="1" dirty="0"/>
              <a:t>This product was created by the Pacific Southwest Addiction Technology Transfer Center (PSATTC) under a cooperative agreement (5UR1TI080211) from the Substance Abuse and Mental Health Services Administration (SAMHSA). The opinions expressed are the views of the presentation developers and do not reflect the official position of the Department of Health and Human Services (DHHS), SAMHSA or CSAT. No official support or endorsement of DHHS, SAMHSA, or CSAT for the opinions described in this program is intended or should be inferred.</a:t>
            </a:r>
            <a:endParaRPr lang="en-US" sz="1100" dirty="0"/>
          </a:p>
          <a:p>
            <a:pPr>
              <a:spcAft>
                <a:spcPts val="600"/>
              </a:spcAft>
            </a:pPr>
            <a:endParaRPr lang="en-US" sz="1100" i="1" dirty="0"/>
          </a:p>
          <a:p>
            <a:pPr>
              <a:spcAft>
                <a:spcPts val="600"/>
              </a:spcAft>
            </a:pPr>
            <a:r>
              <a:rPr lang="en-US" sz="1100" dirty="0"/>
              <a:t>IMAGE CREDIT: Shutterstock (purchased image</a:t>
            </a:r>
            <a:r>
              <a:rPr lang="en-US" sz="1100" dirty="0" smtClean="0"/>
              <a:t>).</a:t>
            </a:r>
            <a:endParaRPr lang="en-US" sz="11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1357F33-E925-4A97-A6BC-37C23069B3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0013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The term compassion fatigue is a kinder term than burnout and less pejorative. Currently, many researchers are suggesting to avoid the term burnout. However, in more recent literature the term burnout references the relationship between the professional and the organization. The next two slides provide definitions of burnout and the third slide offers some new thinking about burnout. </a:t>
            </a:r>
          </a:p>
          <a:p>
            <a:endParaRPr lang="en-US" sz="1100" dirty="0"/>
          </a:p>
          <a:p>
            <a:r>
              <a:rPr lang="en-US" sz="1100" b="1" dirty="0" smtClean="0"/>
              <a:t>Reference:</a:t>
            </a:r>
            <a:endParaRPr lang="en-US" sz="1100" b="1" dirty="0"/>
          </a:p>
          <a:p>
            <a:pPr marL="225425" indent="-225425"/>
            <a:r>
              <a:rPr lang="en-US" sz="1100" dirty="0" err="1"/>
              <a:t>Maslach</a:t>
            </a:r>
            <a:r>
              <a:rPr lang="en-US" sz="1100" dirty="0"/>
              <a:t>, C. (2001). What have we learned about burnout and health? </a:t>
            </a:r>
            <a:r>
              <a:rPr lang="en-US" sz="1100" i="1" dirty="0"/>
              <a:t>Psychology and Health, 16</a:t>
            </a:r>
            <a:r>
              <a:rPr lang="en-US" sz="1100" dirty="0"/>
              <a:t>, </a:t>
            </a:r>
            <a:r>
              <a:rPr lang="en-US" sz="1100" dirty="0" smtClean="0"/>
              <a:t>607-611</a:t>
            </a:r>
            <a:r>
              <a:rPr lang="en-US" sz="1100" dirty="0"/>
              <a:t>.</a:t>
            </a:r>
          </a:p>
          <a:p>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IMAGE CREDIT: Shutterstock (purchased image).</a:t>
            </a:r>
          </a:p>
          <a:p>
            <a:endParaRPr lang="en-US" dirty="0"/>
          </a:p>
        </p:txBody>
      </p:sp>
      <p:sp>
        <p:nvSpPr>
          <p:cNvPr id="4" name="Slide Number Placeholder 3"/>
          <p:cNvSpPr>
            <a:spLocks noGrp="1"/>
          </p:cNvSpPr>
          <p:nvPr>
            <p:ph type="sldNum" sz="quarter" idx="10"/>
          </p:nvPr>
        </p:nvSpPr>
        <p:spPr/>
        <p:txBody>
          <a:bodyPr/>
          <a:lstStyle/>
          <a:p>
            <a:fld id="{01357F33-E925-4A97-A6BC-37C23069B335}" type="slidenum">
              <a:rPr lang="en-US" smtClean="0"/>
              <a:t>2</a:t>
            </a:fld>
            <a:endParaRPr lang="en-US"/>
          </a:p>
        </p:txBody>
      </p:sp>
    </p:spTree>
    <p:extLst>
      <p:ext uri="{BB962C8B-B14F-4D97-AF65-F5344CB8AC3E}">
        <p14:creationId xmlns:p14="http://schemas.microsoft.com/office/powerpoint/2010/main" val="1660652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Review the outline for Part 3 of the CIP with students and answer questions regarding what will or will not be covered in this section.</a:t>
            </a:r>
          </a:p>
          <a:p>
            <a:endParaRPr lang="en-US" sz="1100" dirty="0"/>
          </a:p>
          <a:p>
            <a:r>
              <a:rPr lang="en-US" sz="1100" dirty="0"/>
              <a:t>Please inform students (as some may currently be working in behavioral health settings) that if any of the information presented or class discussions causes them to feel ‘triggered’ (e.g. upset, reacting to the material presented with strong emotions, etc.) that they can leave the classroom at any time to take a break with no explanation needed. This is an example of self-care- recognizing stress and taking a break to manage/decrease reactivity.</a:t>
            </a:r>
          </a:p>
          <a:p>
            <a:endParaRPr lang="en-US" sz="1100" dirty="0"/>
          </a:p>
          <a:p>
            <a:r>
              <a:rPr lang="en-US" sz="1100" dirty="0" smtClean="0"/>
              <a:t>IMAGE </a:t>
            </a:r>
            <a:r>
              <a:rPr lang="en-US" sz="1100" dirty="0"/>
              <a:t>CREDIT: Shutterstock (purchased image).</a:t>
            </a:r>
          </a:p>
          <a:p>
            <a:endParaRPr lang="en-US" sz="1100" dirty="0"/>
          </a:p>
        </p:txBody>
      </p:sp>
      <p:sp>
        <p:nvSpPr>
          <p:cNvPr id="4" name="Slide Number Placeholder 3"/>
          <p:cNvSpPr>
            <a:spLocks noGrp="1"/>
          </p:cNvSpPr>
          <p:nvPr>
            <p:ph type="sldNum" sz="quarter" idx="10"/>
          </p:nvPr>
        </p:nvSpPr>
        <p:spPr/>
        <p:txBody>
          <a:bodyPr/>
          <a:lstStyle/>
          <a:p>
            <a:fld id="{01357F33-E925-4A97-A6BC-37C23069B335}" type="slidenum">
              <a:rPr lang="en-US" smtClean="0"/>
              <a:t>3</a:t>
            </a:fld>
            <a:endParaRPr lang="en-US"/>
          </a:p>
        </p:txBody>
      </p:sp>
    </p:spTree>
    <p:extLst>
      <p:ext uri="{BB962C8B-B14F-4D97-AF65-F5344CB8AC3E}">
        <p14:creationId xmlns:p14="http://schemas.microsoft.com/office/powerpoint/2010/main" val="1737832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799" y="4400550"/>
            <a:ext cx="5584371" cy="4114058"/>
          </a:xfrm>
        </p:spPr>
        <p:txBody>
          <a:bodyPr/>
          <a:lstStyle/>
          <a:p>
            <a:r>
              <a:rPr lang="en-US" sz="1100" dirty="0"/>
              <a:t>According to Maslach, burnout has three distinct domains. The next slide provides more details regarding these domains.</a:t>
            </a:r>
          </a:p>
          <a:p>
            <a:endParaRPr lang="en-US" sz="1100" dirty="0"/>
          </a:p>
          <a:p>
            <a:r>
              <a:rPr lang="en-US" sz="1100" b="1" dirty="0" smtClean="0"/>
              <a:t>References:</a:t>
            </a:r>
            <a:endParaRPr lang="en-US" sz="1100" b="1" dirty="0"/>
          </a:p>
          <a:p>
            <a:pPr marL="225425" marR="0" lvl="0" indent="-225425" algn="l" defTabSz="914400" rtl="0" eaLnBrk="1" fontAlgn="auto" latinLnBrk="0" hangingPunct="1">
              <a:lnSpc>
                <a:spcPct val="100000"/>
              </a:lnSpc>
              <a:spcBef>
                <a:spcPts val="0"/>
              </a:spcBef>
              <a:spcAft>
                <a:spcPts val="0"/>
              </a:spcAft>
              <a:buClrTx/>
              <a:buSzTx/>
              <a:buFontTx/>
              <a:buNone/>
              <a:tabLst/>
              <a:defRPr/>
            </a:pPr>
            <a:r>
              <a:rPr lang="en-US" sz="1100" dirty="0" err="1" smtClean="0"/>
              <a:t>Maslach</a:t>
            </a:r>
            <a:r>
              <a:rPr lang="en-US" sz="1100" dirty="0" smtClean="0"/>
              <a:t>, C., &amp; Jackson, S. E. (1981). The measurement of experienced burnout. </a:t>
            </a:r>
            <a:r>
              <a:rPr lang="en-US" sz="1100" i="1" dirty="0" smtClean="0"/>
              <a:t>Journal of Occupational Behavior, 2</a:t>
            </a:r>
            <a:r>
              <a:rPr lang="en-US" sz="1100" dirty="0" smtClean="0"/>
              <a:t>, 99-113.</a:t>
            </a:r>
          </a:p>
          <a:p>
            <a:pPr marL="225425" marR="0" lvl="0" indent="-225425" algn="l" defTabSz="914400" rtl="0" eaLnBrk="1" fontAlgn="auto" latinLnBrk="0" hangingPunct="1">
              <a:lnSpc>
                <a:spcPct val="100000"/>
              </a:lnSpc>
              <a:spcBef>
                <a:spcPts val="0"/>
              </a:spcBef>
              <a:spcAft>
                <a:spcPts val="0"/>
              </a:spcAft>
              <a:buClrTx/>
              <a:buSzTx/>
              <a:buFontTx/>
              <a:buNone/>
              <a:tabLst/>
              <a:defRPr/>
            </a:pPr>
            <a:endParaRPr lang="en-US" sz="1100" dirty="0" smtClean="0"/>
          </a:p>
          <a:p>
            <a:pPr marL="225425" indent="-225425"/>
            <a:r>
              <a:rPr lang="en-US" sz="1100" dirty="0" err="1" smtClean="0"/>
              <a:t>Maslach</a:t>
            </a:r>
            <a:r>
              <a:rPr lang="en-US" sz="1100" dirty="0"/>
              <a:t>, C. (1982). Understanding </a:t>
            </a:r>
            <a:r>
              <a:rPr lang="en-US" sz="1100" dirty="0" smtClean="0"/>
              <a:t>Burnout</a:t>
            </a:r>
            <a:r>
              <a:rPr lang="en-US" sz="1100" dirty="0"/>
              <a:t>: Definitional </a:t>
            </a:r>
            <a:r>
              <a:rPr lang="en-US" sz="1100" dirty="0" smtClean="0"/>
              <a:t>Issues </a:t>
            </a:r>
            <a:r>
              <a:rPr lang="en-US" sz="1100" dirty="0"/>
              <a:t>in </a:t>
            </a:r>
            <a:r>
              <a:rPr lang="en-US" sz="1100" dirty="0" smtClean="0"/>
              <a:t>Analyzing </a:t>
            </a:r>
            <a:r>
              <a:rPr lang="en-US" sz="1100" dirty="0"/>
              <a:t>a </a:t>
            </a:r>
            <a:r>
              <a:rPr lang="en-US" sz="1100" dirty="0" smtClean="0"/>
              <a:t>Complex Phenomenon</a:t>
            </a:r>
            <a:r>
              <a:rPr lang="en-US" sz="1100" dirty="0"/>
              <a:t>. In W. S. Paine (Ed.), </a:t>
            </a:r>
            <a:r>
              <a:rPr lang="en-US" sz="1100" i="1" dirty="0"/>
              <a:t>Job </a:t>
            </a:r>
            <a:r>
              <a:rPr lang="en-US" sz="1100" i="1" dirty="0" smtClean="0"/>
              <a:t>Stress </a:t>
            </a:r>
            <a:r>
              <a:rPr lang="en-US" sz="1100" i="1" dirty="0"/>
              <a:t>and </a:t>
            </a:r>
            <a:r>
              <a:rPr lang="en-US" sz="1100" i="1" dirty="0" smtClean="0"/>
              <a:t>Burnout </a:t>
            </a:r>
            <a:r>
              <a:rPr lang="en-US" sz="1100" dirty="0"/>
              <a:t>(pp. </a:t>
            </a:r>
            <a:r>
              <a:rPr lang="en-US" sz="1100" dirty="0" smtClean="0"/>
              <a:t>29-40</a:t>
            </a:r>
            <a:r>
              <a:rPr lang="en-US" sz="1100" dirty="0"/>
              <a:t>). Beverly Hills, CA: Sage.</a:t>
            </a:r>
          </a:p>
          <a:p>
            <a:pPr marL="225425" indent="-225425"/>
            <a:endParaRPr lang="en-US" sz="1100" dirty="0" smtClean="0"/>
          </a:p>
          <a:p>
            <a:pPr marL="225425" indent="-225425"/>
            <a:r>
              <a:rPr lang="en-US" sz="1100" dirty="0" err="1" smtClean="0"/>
              <a:t>Maslach</a:t>
            </a:r>
            <a:r>
              <a:rPr lang="en-US" sz="1100" dirty="0"/>
              <a:t>, C. (1998). A </a:t>
            </a:r>
            <a:r>
              <a:rPr lang="en-US" sz="1100" dirty="0" smtClean="0"/>
              <a:t>Multidimensional Theory </a:t>
            </a:r>
            <a:r>
              <a:rPr lang="en-US" sz="1100" dirty="0"/>
              <a:t>of </a:t>
            </a:r>
            <a:r>
              <a:rPr lang="en-US" sz="1100" dirty="0" smtClean="0"/>
              <a:t>Burnout</a:t>
            </a:r>
            <a:r>
              <a:rPr lang="en-US" sz="1100" dirty="0"/>
              <a:t>. In C.L. Cooper (Ed.), </a:t>
            </a:r>
            <a:r>
              <a:rPr lang="en-US" sz="1100" i="1" dirty="0"/>
              <a:t>Theories of </a:t>
            </a:r>
            <a:r>
              <a:rPr lang="en-US" sz="1100" i="1" dirty="0" smtClean="0"/>
              <a:t>Organizational Stress </a:t>
            </a:r>
            <a:r>
              <a:rPr lang="en-US" sz="1100" dirty="0"/>
              <a:t>(pp. </a:t>
            </a:r>
            <a:r>
              <a:rPr lang="en-US" sz="1100" dirty="0" smtClean="0"/>
              <a:t>68085</a:t>
            </a:r>
            <a:r>
              <a:rPr lang="en-US" sz="1100" dirty="0"/>
              <a:t>). Oxford, England: Oxford University Press.</a:t>
            </a:r>
          </a:p>
          <a:p>
            <a:pPr marL="225425" indent="-225425"/>
            <a:endParaRPr lang="en-US" sz="1100" dirty="0" smtClean="0"/>
          </a:p>
          <a:p>
            <a:pPr marL="225425" indent="-225425"/>
            <a:r>
              <a:rPr lang="en-US" sz="1100" dirty="0" err="1" smtClean="0"/>
              <a:t>Maslach</a:t>
            </a:r>
            <a:r>
              <a:rPr lang="en-US" sz="1100" dirty="0"/>
              <a:t>, C. (2001). What have we learned about burnout and health? </a:t>
            </a:r>
            <a:r>
              <a:rPr lang="en-US" sz="1100" i="1" dirty="0"/>
              <a:t>Psychology and Health, 16</a:t>
            </a:r>
            <a:r>
              <a:rPr lang="en-US" sz="1100" dirty="0"/>
              <a:t>, </a:t>
            </a:r>
            <a:r>
              <a:rPr lang="en-US" sz="1100" dirty="0" smtClean="0"/>
              <a:t>607-611</a:t>
            </a:r>
            <a:r>
              <a:rPr lang="en-US" sz="1100" dirty="0"/>
              <a:t>.</a:t>
            </a:r>
          </a:p>
          <a:p>
            <a:pPr marL="225425" indent="-225425"/>
            <a:endParaRPr lang="en-US" sz="1100" dirty="0" smtClean="0"/>
          </a:p>
          <a:p>
            <a:pPr marL="225425" indent="-225425"/>
            <a:r>
              <a:rPr lang="en-US" sz="1100" dirty="0" err="1" smtClean="0"/>
              <a:t>Maslach</a:t>
            </a:r>
            <a:r>
              <a:rPr lang="en-US" sz="1100" dirty="0"/>
              <a:t>, C. (2003). </a:t>
            </a:r>
            <a:r>
              <a:rPr lang="en-US" sz="1100" i="1" dirty="0"/>
              <a:t>Burnout: The </a:t>
            </a:r>
            <a:r>
              <a:rPr lang="en-US" sz="1100" i="1" dirty="0" smtClean="0"/>
              <a:t>Cost </a:t>
            </a:r>
            <a:r>
              <a:rPr lang="en-US" sz="1100" i="1" dirty="0"/>
              <a:t>of </a:t>
            </a:r>
            <a:r>
              <a:rPr lang="en-US" sz="1100" i="1" dirty="0" smtClean="0"/>
              <a:t>Caring</a:t>
            </a:r>
            <a:r>
              <a:rPr lang="en-US" sz="1100" dirty="0"/>
              <a:t>. Cambridge, MA: </a:t>
            </a:r>
            <a:r>
              <a:rPr lang="en-US" sz="1100" dirty="0" err="1"/>
              <a:t>Malor</a:t>
            </a:r>
            <a:r>
              <a:rPr lang="en-US" sz="1100" dirty="0"/>
              <a:t> Book. </a:t>
            </a:r>
            <a:endParaRPr lang="en-US" sz="1100" dirty="0" smtClean="0"/>
          </a:p>
          <a:p>
            <a:pPr marL="225425" indent="-225425"/>
            <a:endParaRPr lang="en-US" sz="1100" dirty="0" smtClean="0"/>
          </a:p>
          <a:p>
            <a:pPr marL="225425" indent="-225425"/>
            <a:r>
              <a:rPr lang="en-US" sz="1100" dirty="0" err="1" smtClean="0"/>
              <a:t>Maslach</a:t>
            </a:r>
            <a:r>
              <a:rPr lang="en-US" sz="1100" dirty="0"/>
              <a:t>, C. &amp; Leiter, M.P. (1997). </a:t>
            </a:r>
            <a:r>
              <a:rPr lang="en-US" sz="1100" i="1" dirty="0"/>
              <a:t>The </a:t>
            </a:r>
            <a:r>
              <a:rPr lang="en-US" sz="1100" i="1" dirty="0" smtClean="0"/>
              <a:t>Truth </a:t>
            </a:r>
            <a:r>
              <a:rPr lang="en-US" sz="1100" i="1" dirty="0"/>
              <a:t>about </a:t>
            </a:r>
            <a:r>
              <a:rPr lang="en-US" sz="1100" i="1" dirty="0" smtClean="0"/>
              <a:t>Burnout</a:t>
            </a:r>
            <a:r>
              <a:rPr lang="en-US" sz="1100" dirty="0"/>
              <a:t>. San Francisco, CA: Jossey-Bass.</a:t>
            </a:r>
          </a:p>
          <a:p>
            <a:pPr marL="225425" indent="-225425"/>
            <a:endParaRPr lang="en-US" sz="1100" dirty="0" smtClean="0"/>
          </a:p>
          <a:p>
            <a:pPr marL="225425" indent="-225425"/>
            <a:r>
              <a:rPr lang="en-US" sz="1100" dirty="0" err="1" smtClean="0"/>
              <a:t>Maslach</a:t>
            </a:r>
            <a:r>
              <a:rPr lang="en-US" sz="1100" dirty="0"/>
              <a:t>, C. &amp; </a:t>
            </a:r>
            <a:r>
              <a:rPr lang="en-US" sz="1100" dirty="0" err="1"/>
              <a:t>Schaufeli</a:t>
            </a:r>
            <a:r>
              <a:rPr lang="en-US" sz="1100" dirty="0"/>
              <a:t>, W. B. (1993). Historical and </a:t>
            </a:r>
            <a:r>
              <a:rPr lang="en-US" sz="1100" dirty="0" smtClean="0"/>
              <a:t>Conceptual Development </a:t>
            </a:r>
            <a:r>
              <a:rPr lang="en-US" sz="1100" dirty="0"/>
              <a:t>of </a:t>
            </a:r>
            <a:r>
              <a:rPr lang="en-US" sz="1100" dirty="0" smtClean="0"/>
              <a:t>Burnout</a:t>
            </a:r>
            <a:r>
              <a:rPr lang="en-US" sz="1100" dirty="0"/>
              <a:t>. In W. B. </a:t>
            </a:r>
            <a:r>
              <a:rPr lang="en-US" sz="1100" dirty="0" err="1"/>
              <a:t>Schaufeli</a:t>
            </a:r>
            <a:r>
              <a:rPr lang="en-US" sz="1100" dirty="0"/>
              <a:t>, C. Maslach, &amp; T. Marek, (Eds.). </a:t>
            </a:r>
            <a:r>
              <a:rPr lang="en-US" sz="1100" i="1" dirty="0"/>
              <a:t>Professional </a:t>
            </a:r>
            <a:r>
              <a:rPr lang="en-US" sz="1100" i="1" dirty="0" smtClean="0"/>
              <a:t>Burnout</a:t>
            </a:r>
            <a:r>
              <a:rPr lang="en-US" sz="1100" i="1" dirty="0"/>
              <a:t>: Recent </a:t>
            </a:r>
            <a:r>
              <a:rPr lang="en-US" sz="1100" i="1" dirty="0" smtClean="0"/>
              <a:t>Developments </a:t>
            </a:r>
            <a:r>
              <a:rPr lang="en-US" sz="1100" i="1" dirty="0"/>
              <a:t>in</a:t>
            </a:r>
          </a:p>
          <a:p>
            <a:pPr marL="225425" indent="-225425"/>
            <a:r>
              <a:rPr lang="en-US" sz="1100" i="1" dirty="0" smtClean="0"/>
              <a:t>Theory </a:t>
            </a:r>
            <a:r>
              <a:rPr lang="en-US" sz="1100" i="1" dirty="0"/>
              <a:t>and </a:t>
            </a:r>
            <a:r>
              <a:rPr lang="en-US" sz="1100" i="1" dirty="0" smtClean="0"/>
              <a:t>Research </a:t>
            </a:r>
            <a:r>
              <a:rPr lang="en-US" sz="1100" dirty="0"/>
              <a:t>(pp. </a:t>
            </a:r>
            <a:r>
              <a:rPr lang="en-US" sz="1100" dirty="0" smtClean="0"/>
              <a:t>1-16</a:t>
            </a:r>
            <a:r>
              <a:rPr lang="en-US" sz="1100" dirty="0"/>
              <a:t>). Washington, DC: Taylor &amp; Francis.</a:t>
            </a:r>
          </a:p>
          <a:p>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IMAGE CREDIT: Shutterstock (purchased image).</a:t>
            </a:r>
          </a:p>
          <a:p>
            <a:endParaRPr lang="en-US" dirty="0"/>
          </a:p>
        </p:txBody>
      </p:sp>
      <p:sp>
        <p:nvSpPr>
          <p:cNvPr id="4" name="Slide Number Placeholder 3"/>
          <p:cNvSpPr>
            <a:spLocks noGrp="1"/>
          </p:cNvSpPr>
          <p:nvPr>
            <p:ph type="sldNum" sz="quarter" idx="10"/>
          </p:nvPr>
        </p:nvSpPr>
        <p:spPr/>
        <p:txBody>
          <a:bodyPr/>
          <a:lstStyle/>
          <a:p>
            <a:fld id="{01357F33-E925-4A97-A6BC-37C23069B335}" type="slidenum">
              <a:rPr lang="en-US" smtClean="0"/>
              <a:t>4</a:t>
            </a:fld>
            <a:endParaRPr lang="en-US"/>
          </a:p>
        </p:txBody>
      </p:sp>
    </p:spTree>
    <p:extLst>
      <p:ext uri="{BB962C8B-B14F-4D97-AF65-F5344CB8AC3E}">
        <p14:creationId xmlns:p14="http://schemas.microsoft.com/office/powerpoint/2010/main" val="1732791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3767" y="4388674"/>
            <a:ext cx="5688280" cy="4090308"/>
          </a:xfrm>
        </p:spPr>
        <p:txBody>
          <a:bodyPr/>
          <a:lstStyle/>
          <a:p>
            <a:r>
              <a:rPr lang="en-US" sz="1100" dirty="0"/>
              <a:t>Review these definitions of the three domains of burnout with students. Note the inclusion of organizational/administrative issues related to burnout.</a:t>
            </a:r>
          </a:p>
          <a:p>
            <a:endParaRPr lang="en-US" sz="1100" dirty="0"/>
          </a:p>
          <a:p>
            <a:r>
              <a:rPr lang="en-US" sz="1100" b="1" dirty="0" smtClean="0"/>
              <a:t>References:</a:t>
            </a:r>
          </a:p>
          <a:p>
            <a:pPr marL="225425" marR="0" lvl="0" indent="-225425" algn="l" defTabSz="914400" rtl="0" eaLnBrk="1" fontAlgn="auto" latinLnBrk="0" hangingPunct="1">
              <a:lnSpc>
                <a:spcPct val="100000"/>
              </a:lnSpc>
              <a:spcBef>
                <a:spcPts val="0"/>
              </a:spcBef>
              <a:spcAft>
                <a:spcPts val="0"/>
              </a:spcAft>
              <a:buClrTx/>
              <a:buSzTx/>
              <a:buFontTx/>
              <a:buNone/>
              <a:tabLst/>
              <a:defRPr/>
            </a:pPr>
            <a:r>
              <a:rPr lang="en-US" sz="1100" dirty="0" err="1" smtClean="0"/>
              <a:t>Maslach</a:t>
            </a:r>
            <a:r>
              <a:rPr lang="en-US" sz="1100" dirty="0" smtClean="0"/>
              <a:t>, C., &amp; Jackson, S. E. (1981). The measurement of experienced burnout. </a:t>
            </a:r>
            <a:r>
              <a:rPr lang="en-US" sz="1100" i="1" dirty="0" smtClean="0"/>
              <a:t>Journal of Occupational Behavior, 2</a:t>
            </a:r>
            <a:r>
              <a:rPr lang="en-US" sz="1100" dirty="0" smtClean="0"/>
              <a:t>, 99-113.</a:t>
            </a:r>
          </a:p>
          <a:p>
            <a:pPr marL="225425" marR="0" lvl="0" indent="-225425" algn="l" defTabSz="914400" rtl="0" eaLnBrk="1" fontAlgn="auto" latinLnBrk="0" hangingPunct="1">
              <a:lnSpc>
                <a:spcPct val="100000"/>
              </a:lnSpc>
              <a:spcBef>
                <a:spcPts val="0"/>
              </a:spcBef>
              <a:spcAft>
                <a:spcPts val="0"/>
              </a:spcAft>
              <a:buClrTx/>
              <a:buSzTx/>
              <a:buFontTx/>
              <a:buNone/>
              <a:tabLst/>
              <a:defRPr/>
            </a:pPr>
            <a:endParaRPr lang="en-US" sz="1100" dirty="0" smtClean="0"/>
          </a:p>
          <a:p>
            <a:pPr marL="225425" indent="-225425"/>
            <a:r>
              <a:rPr lang="en-US" sz="1100" dirty="0" err="1" smtClean="0"/>
              <a:t>Maslach</a:t>
            </a:r>
            <a:r>
              <a:rPr lang="en-US" sz="1100" dirty="0" smtClean="0"/>
              <a:t>, C. (1982). Understanding Burnout: Definitional Issues in Analyzing a Complex Phenomenon. In W. S. Paine (Ed.), </a:t>
            </a:r>
            <a:r>
              <a:rPr lang="en-US" sz="1100" i="1" dirty="0" smtClean="0"/>
              <a:t>Job Stress and Burnout </a:t>
            </a:r>
            <a:r>
              <a:rPr lang="en-US" sz="1100" dirty="0" smtClean="0"/>
              <a:t>(pp. 29-40). Beverly Hills, CA: Sage.</a:t>
            </a:r>
          </a:p>
          <a:p>
            <a:pPr marL="225425" indent="-225425"/>
            <a:endParaRPr lang="en-US" sz="1100" dirty="0" smtClean="0"/>
          </a:p>
          <a:p>
            <a:pPr marL="225425" indent="-225425"/>
            <a:r>
              <a:rPr lang="en-US" sz="1100" dirty="0" err="1" smtClean="0"/>
              <a:t>Maslach</a:t>
            </a:r>
            <a:r>
              <a:rPr lang="en-US" sz="1100" dirty="0" smtClean="0"/>
              <a:t>, C. (1998). A Multidimensional Theory of Burnout. In C.L. Cooper (Ed.), </a:t>
            </a:r>
            <a:r>
              <a:rPr lang="en-US" sz="1100" i="1" dirty="0" smtClean="0"/>
              <a:t>Theories of Organizational Stress </a:t>
            </a:r>
            <a:r>
              <a:rPr lang="en-US" sz="1100" dirty="0" smtClean="0"/>
              <a:t>(pp. 68–85). Oxford, England: Oxford University Press.</a:t>
            </a:r>
          </a:p>
          <a:p>
            <a:pPr marL="225425" indent="-225425"/>
            <a:endParaRPr lang="en-US" sz="1100" dirty="0" smtClean="0"/>
          </a:p>
          <a:p>
            <a:pPr marL="225425" indent="-225425"/>
            <a:r>
              <a:rPr lang="en-US" sz="1100" dirty="0" err="1" smtClean="0"/>
              <a:t>Maslach</a:t>
            </a:r>
            <a:r>
              <a:rPr lang="en-US" sz="1100" dirty="0" smtClean="0"/>
              <a:t>, C. (2001). What have we learned about burnout and health? </a:t>
            </a:r>
            <a:r>
              <a:rPr lang="en-US" sz="1100" i="1" dirty="0" smtClean="0"/>
              <a:t>Psychology and Health, 16</a:t>
            </a:r>
            <a:r>
              <a:rPr lang="en-US" sz="1100" dirty="0" smtClean="0"/>
              <a:t>, 607-611.</a:t>
            </a:r>
          </a:p>
          <a:p>
            <a:pPr marL="225425" indent="-225425"/>
            <a:endParaRPr lang="en-US" sz="1100" dirty="0" smtClean="0"/>
          </a:p>
          <a:p>
            <a:pPr marL="225425" indent="-225425"/>
            <a:r>
              <a:rPr lang="en-US" sz="1100" dirty="0" err="1" smtClean="0"/>
              <a:t>Maslach</a:t>
            </a:r>
            <a:r>
              <a:rPr lang="en-US" sz="1100" dirty="0" smtClean="0"/>
              <a:t>, C. (2003). </a:t>
            </a:r>
            <a:r>
              <a:rPr lang="en-US" sz="1100" i="1" dirty="0" smtClean="0"/>
              <a:t>Burnout: The Cost of Caring</a:t>
            </a:r>
            <a:r>
              <a:rPr lang="en-US" sz="1100" dirty="0" smtClean="0"/>
              <a:t>. Cambridge, MA: </a:t>
            </a:r>
            <a:r>
              <a:rPr lang="en-US" sz="1100" dirty="0" err="1" smtClean="0"/>
              <a:t>Malor</a:t>
            </a:r>
            <a:r>
              <a:rPr lang="en-US" sz="1100" dirty="0" smtClean="0"/>
              <a:t> Book. </a:t>
            </a:r>
          </a:p>
          <a:p>
            <a:pPr marL="225425" indent="-225425"/>
            <a:endParaRPr lang="en-US" sz="1100" dirty="0" smtClean="0"/>
          </a:p>
          <a:p>
            <a:pPr marL="225425" indent="-225425"/>
            <a:r>
              <a:rPr lang="en-US" sz="1100" dirty="0" err="1" smtClean="0"/>
              <a:t>Maslach</a:t>
            </a:r>
            <a:r>
              <a:rPr lang="en-US" sz="1100" dirty="0" smtClean="0"/>
              <a:t>, C. &amp; Leiter, M.P. (1997). </a:t>
            </a:r>
            <a:r>
              <a:rPr lang="en-US" sz="1100" i="1" dirty="0" smtClean="0"/>
              <a:t>The Truth about Burnout</a:t>
            </a:r>
            <a:r>
              <a:rPr lang="en-US" sz="1100" dirty="0" smtClean="0"/>
              <a:t>. San Francisco, CA: </a:t>
            </a:r>
            <a:r>
              <a:rPr lang="en-US" sz="1100" dirty="0" err="1" smtClean="0"/>
              <a:t>Jossey</a:t>
            </a:r>
            <a:r>
              <a:rPr lang="en-US" sz="1100" dirty="0" smtClean="0"/>
              <a:t>-Bass.</a:t>
            </a:r>
          </a:p>
          <a:p>
            <a:pPr marL="225425" indent="-225425"/>
            <a:endParaRPr lang="en-US" sz="1100" dirty="0" smtClean="0"/>
          </a:p>
          <a:p>
            <a:pPr marL="225425" indent="-225425"/>
            <a:r>
              <a:rPr lang="en-US" sz="1100" dirty="0" err="1" smtClean="0"/>
              <a:t>Maslach</a:t>
            </a:r>
            <a:r>
              <a:rPr lang="en-US" sz="1100" dirty="0" smtClean="0"/>
              <a:t>, C. &amp; </a:t>
            </a:r>
            <a:r>
              <a:rPr lang="en-US" sz="1100" dirty="0" err="1" smtClean="0"/>
              <a:t>Schaufeli</a:t>
            </a:r>
            <a:r>
              <a:rPr lang="en-US" sz="1100" dirty="0" smtClean="0"/>
              <a:t>, W. B. (1993). Historical and Conceptual Development of Burnout. In W. B. </a:t>
            </a:r>
            <a:r>
              <a:rPr lang="en-US" sz="1100" dirty="0" err="1" smtClean="0"/>
              <a:t>Schaufeli</a:t>
            </a:r>
            <a:r>
              <a:rPr lang="en-US" sz="1100" dirty="0" smtClean="0"/>
              <a:t>, C. </a:t>
            </a:r>
            <a:r>
              <a:rPr lang="en-US" sz="1100" dirty="0" err="1" smtClean="0"/>
              <a:t>Maslach</a:t>
            </a:r>
            <a:r>
              <a:rPr lang="en-US" sz="1100" dirty="0" smtClean="0"/>
              <a:t>, &amp; T. Marek, (Eds.). </a:t>
            </a:r>
            <a:r>
              <a:rPr lang="en-US" sz="1100" i="1" dirty="0" smtClean="0"/>
              <a:t>Professional Burnout: Recent Developments in</a:t>
            </a:r>
          </a:p>
          <a:p>
            <a:pPr marL="225425" indent="-225425"/>
            <a:r>
              <a:rPr lang="en-US" sz="1100" i="1" dirty="0" smtClean="0"/>
              <a:t>Theory and Research </a:t>
            </a:r>
            <a:r>
              <a:rPr lang="en-US" sz="1100" dirty="0" smtClean="0"/>
              <a:t>(pp. 1-16). Washington, DC: Taylor &amp; Francis.</a:t>
            </a:r>
          </a:p>
          <a:p>
            <a:pPr marL="225425" indent="-225425"/>
            <a:endParaRPr lang="en-US" sz="1100" dirty="0" smtClean="0"/>
          </a:p>
          <a:p>
            <a:pPr lvl="0">
              <a:defRPr/>
            </a:pPr>
            <a:r>
              <a:rPr lang="en-US" sz="1100" dirty="0" smtClean="0"/>
              <a:t>IMAGE CREDIT: </a:t>
            </a:r>
            <a:r>
              <a:rPr lang="en-US" sz="1100" dirty="0" err="1" smtClean="0"/>
              <a:t>Shutterstock</a:t>
            </a:r>
            <a:r>
              <a:rPr lang="en-US" sz="1100" dirty="0" smtClean="0"/>
              <a:t> (purchased image).</a:t>
            </a:r>
            <a:endParaRPr lang="en-US" sz="1100" dirty="0"/>
          </a:p>
        </p:txBody>
      </p:sp>
      <p:sp>
        <p:nvSpPr>
          <p:cNvPr id="4" name="Slide Number Placeholder 3"/>
          <p:cNvSpPr>
            <a:spLocks noGrp="1"/>
          </p:cNvSpPr>
          <p:nvPr>
            <p:ph type="sldNum" sz="quarter" idx="10"/>
          </p:nvPr>
        </p:nvSpPr>
        <p:spPr/>
        <p:txBody>
          <a:bodyPr/>
          <a:lstStyle/>
          <a:p>
            <a:fld id="{01357F33-E925-4A97-A6BC-37C23069B335}" type="slidenum">
              <a:rPr lang="en-US" smtClean="0"/>
              <a:t>5</a:t>
            </a:fld>
            <a:endParaRPr lang="en-US"/>
          </a:p>
        </p:txBody>
      </p:sp>
    </p:spTree>
    <p:extLst>
      <p:ext uri="{BB962C8B-B14F-4D97-AF65-F5344CB8AC3E}">
        <p14:creationId xmlns:p14="http://schemas.microsoft.com/office/powerpoint/2010/main" val="1278876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These new thoughts on burnout can be helpful to students to explain different reactions that professionals may have to burnout (e.g., cynicism versus withdrawal).  In addition, burnout symptoms can affect new practitioners, not just seasoned practitioners. For a classroom exercise, divide participants into five groups and have each group discuss one of the bulleted points on the slide (combine the first two bulleted points into one). Ask each group to report back on the important issues they discussed in relationship to the bulleted point.</a:t>
            </a:r>
          </a:p>
          <a:p>
            <a:endParaRPr lang="en-US" sz="1100" dirty="0"/>
          </a:p>
          <a:p>
            <a:r>
              <a:rPr lang="en-US" sz="1100" b="1" dirty="0" smtClean="0"/>
              <a:t>Reference:</a:t>
            </a:r>
          </a:p>
          <a:p>
            <a:r>
              <a:rPr lang="en-US" sz="1100" dirty="0" smtClean="0"/>
              <a:t>Brindley</a:t>
            </a:r>
            <a:r>
              <a:rPr lang="en-US" sz="1100" dirty="0"/>
              <a:t>, P.G., </a:t>
            </a:r>
            <a:r>
              <a:rPr lang="en-US" sz="1100" dirty="0" err="1"/>
              <a:t>Olusanya</a:t>
            </a:r>
            <a:r>
              <a:rPr lang="en-US" sz="1100" dirty="0"/>
              <a:t>, S., Wong, A., Crowe, L., &amp; </a:t>
            </a:r>
            <a:r>
              <a:rPr lang="en-US" sz="1100" dirty="0" err="1"/>
              <a:t>Hawryluck</a:t>
            </a:r>
            <a:r>
              <a:rPr lang="en-US" sz="1100" dirty="0"/>
              <a:t>, L. (2019). Psychological ‘burnout’ in healthcare professionals: Updating our understanding, and not making it worse. </a:t>
            </a:r>
            <a:r>
              <a:rPr lang="en-US" sz="1100" i="1" dirty="0"/>
              <a:t>Journal of the Intensive Care Society, 20</a:t>
            </a:r>
            <a:r>
              <a:rPr lang="en-US" sz="1100" dirty="0"/>
              <a:t>(4), </a:t>
            </a:r>
            <a:r>
              <a:rPr lang="en-US" sz="1100" dirty="0" smtClean="0"/>
              <a:t>358-362</a:t>
            </a:r>
            <a:r>
              <a:rPr lang="en-US" sz="1100" dirty="0"/>
              <a:t>. https://</a:t>
            </a:r>
            <a:r>
              <a:rPr lang="en-US" sz="1100" dirty="0" smtClean="0"/>
              <a:t>doi.org/10.1177/1751143719842794.</a:t>
            </a:r>
            <a:endParaRPr lang="en-US" sz="1100" dirty="0"/>
          </a:p>
          <a:p>
            <a:r>
              <a:rPr lang="en-US" dirty="0"/>
              <a:t> </a:t>
            </a:r>
          </a:p>
          <a:p>
            <a:r>
              <a:rPr lang="en-US" sz="1100" dirty="0"/>
              <a:t>IMAGE CREDIT: Shutterstock (purchased image).</a:t>
            </a:r>
          </a:p>
          <a:p>
            <a:endParaRPr lang="en-US" dirty="0"/>
          </a:p>
        </p:txBody>
      </p:sp>
      <p:sp>
        <p:nvSpPr>
          <p:cNvPr id="4" name="Slide Number Placeholder 3"/>
          <p:cNvSpPr>
            <a:spLocks noGrp="1"/>
          </p:cNvSpPr>
          <p:nvPr>
            <p:ph type="sldNum" sz="quarter" idx="10"/>
          </p:nvPr>
        </p:nvSpPr>
        <p:spPr/>
        <p:txBody>
          <a:bodyPr/>
          <a:lstStyle/>
          <a:p>
            <a:fld id="{01357F33-E925-4A97-A6BC-37C23069B335}" type="slidenum">
              <a:rPr lang="en-US" smtClean="0"/>
              <a:t>6</a:t>
            </a:fld>
            <a:endParaRPr lang="en-US"/>
          </a:p>
        </p:txBody>
      </p:sp>
    </p:spTree>
    <p:extLst>
      <p:ext uri="{BB962C8B-B14F-4D97-AF65-F5344CB8AC3E}">
        <p14:creationId xmlns:p14="http://schemas.microsoft.com/office/powerpoint/2010/main" val="3924720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This slide provides a summary of the important point that a professional can suffer from burnout at the individual level, the organizational level, or the client level or in combination. Once again, the term burnout expands the role organizations play in increasing or decreasing stress.</a:t>
            </a:r>
          </a:p>
          <a:p>
            <a:endParaRPr lang="en-US" sz="1100" dirty="0"/>
          </a:p>
          <a:p>
            <a:r>
              <a:rPr lang="en-US" sz="1100" b="1" dirty="0" smtClean="0"/>
              <a:t>Reference:</a:t>
            </a:r>
            <a:endParaRPr lang="en-US" sz="1100" b="1" dirty="0"/>
          </a:p>
          <a:p>
            <a:pPr marL="225425" indent="-225425"/>
            <a:r>
              <a:rPr lang="en-US" sz="1100" dirty="0" err="1"/>
              <a:t>Maslach</a:t>
            </a:r>
            <a:r>
              <a:rPr lang="en-US" sz="1100" dirty="0"/>
              <a:t>, C. (2001). What have we learned about burnout and health? </a:t>
            </a:r>
            <a:r>
              <a:rPr lang="en-US" sz="1100" i="1" dirty="0"/>
              <a:t>Psychology and Health, 16</a:t>
            </a:r>
            <a:r>
              <a:rPr lang="en-US" sz="1100" dirty="0"/>
              <a:t>, </a:t>
            </a:r>
            <a:r>
              <a:rPr lang="en-US" sz="1100" dirty="0" smtClean="0"/>
              <a:t>607-611</a:t>
            </a:r>
            <a:r>
              <a:rPr lang="en-US" sz="1100" dirty="0"/>
              <a:t>.</a:t>
            </a:r>
          </a:p>
          <a:p>
            <a:endParaRPr lang="en-US" sz="1100" dirty="0"/>
          </a:p>
          <a:p>
            <a:r>
              <a:rPr lang="en-US" sz="1100" dirty="0"/>
              <a:t>IMAGE CREDIT: Shutterstock (purchased image).</a:t>
            </a:r>
          </a:p>
          <a:p>
            <a:endParaRPr lang="en-US" dirty="0"/>
          </a:p>
        </p:txBody>
      </p:sp>
      <p:sp>
        <p:nvSpPr>
          <p:cNvPr id="4" name="Slide Number Placeholder 3"/>
          <p:cNvSpPr>
            <a:spLocks noGrp="1"/>
          </p:cNvSpPr>
          <p:nvPr>
            <p:ph type="sldNum" sz="quarter" idx="10"/>
          </p:nvPr>
        </p:nvSpPr>
        <p:spPr/>
        <p:txBody>
          <a:bodyPr/>
          <a:lstStyle/>
          <a:p>
            <a:fld id="{A9AD7FD7-325A-43AB-B0F0-B6C0A0A12BDC}" type="slidenum">
              <a:rPr lang="en-US" smtClean="0"/>
              <a:t>7</a:t>
            </a:fld>
            <a:endParaRPr lang="en-US"/>
          </a:p>
        </p:txBody>
      </p:sp>
    </p:spTree>
    <p:extLst>
      <p:ext uri="{BB962C8B-B14F-4D97-AF65-F5344CB8AC3E}">
        <p14:creationId xmlns:p14="http://schemas.microsoft.com/office/powerpoint/2010/main" val="205708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5364" y="4310742"/>
            <a:ext cx="5935436" cy="4495801"/>
          </a:xfrm>
        </p:spPr>
        <p:txBody>
          <a:bodyPr/>
          <a:lstStyle/>
          <a:p>
            <a:r>
              <a:rPr lang="en-US" sz="1100" dirty="0"/>
              <a:t>This slide introduces the organization’s role in preventing compassion fatigue and helping staff members who have been impacted by working with patients with behavioral health disorders. This slide and the next four discuss how organizations’ roles and specific recommendations to assist staff. Specifically, the last two slides highlight recommendations for organizations that provide services to individuals with opioid use disorders and those that serve patients that have experienced overdose.  </a:t>
            </a:r>
          </a:p>
          <a:p>
            <a:endParaRPr lang="en-US" sz="1100" dirty="0"/>
          </a:p>
          <a:p>
            <a:r>
              <a:rPr lang="en-US" sz="1100" b="1" dirty="0" smtClean="0"/>
              <a:t>References:</a:t>
            </a:r>
            <a:endParaRPr lang="en-US" sz="1100" b="1" dirty="0"/>
          </a:p>
          <a:p>
            <a:r>
              <a:rPr lang="en-US" sz="1100" dirty="0" smtClean="0"/>
              <a:t>Newell</a:t>
            </a:r>
            <a:r>
              <a:rPr lang="en-US" sz="1100" dirty="0"/>
              <a:t>, J.M., &amp; MacNeil, G.A. (2010). Professional burnout, vicarious trauma, secondary traumatic stress, and compassion fatigue: A review of theoretical terms, risk factors, and preventive methods for clinicians and researchers. </a:t>
            </a:r>
            <a:r>
              <a:rPr lang="en-US" sz="1100" i="1" dirty="0"/>
              <a:t>Best Practices in Mental Health, 6</a:t>
            </a:r>
            <a:r>
              <a:rPr lang="en-US" sz="1100" dirty="0"/>
              <a:t>(2), </a:t>
            </a:r>
            <a:r>
              <a:rPr lang="en-US" sz="1100" dirty="0" smtClean="0"/>
              <a:t>57-68</a:t>
            </a:r>
            <a:r>
              <a:rPr lang="en-US" sz="1100" dirty="0"/>
              <a:t>.</a:t>
            </a:r>
          </a:p>
          <a:p>
            <a:pPr marL="225425" indent="-225425"/>
            <a:endParaRPr lang="en-US" sz="1100" dirty="0" smtClean="0"/>
          </a:p>
          <a:p>
            <a:pPr marL="225425" indent="-225425"/>
            <a:r>
              <a:rPr lang="en-US" sz="1100" dirty="0" smtClean="0"/>
              <a:t>Rienks</a:t>
            </a:r>
            <a:r>
              <a:rPr lang="en-US" sz="1100" dirty="0"/>
              <a:t>, S.L. (2020). An exploration of child welfare caseworkers’ experience of secondary trauma and strategies for coping. </a:t>
            </a:r>
            <a:r>
              <a:rPr lang="en-US" sz="1100" i="1" dirty="0"/>
              <a:t>Child Abuse &amp; Neglect</a:t>
            </a:r>
            <a:r>
              <a:rPr lang="en-US" sz="1100" dirty="0"/>
              <a:t>, </a:t>
            </a:r>
            <a:r>
              <a:rPr lang="en-US" sz="1100" i="1" dirty="0"/>
              <a:t>104355</a:t>
            </a:r>
            <a:r>
              <a:rPr lang="en-US" sz="1100" dirty="0"/>
              <a:t>, ISSN 0145-2134, </a:t>
            </a:r>
            <a:r>
              <a:rPr lang="en-US" sz="1100" u="sng" dirty="0">
                <a:hlinkClick r:id="rId3"/>
              </a:rPr>
              <a:t>https://</a:t>
            </a:r>
            <a:r>
              <a:rPr lang="en-US" sz="1100" u="sng" dirty="0" smtClean="0">
                <a:hlinkClick r:id="rId3"/>
              </a:rPr>
              <a:t>doi.org/10.1016/j.chiabu.2020.104355</a:t>
            </a:r>
            <a:r>
              <a:rPr lang="en-US" sz="1100" u="none" dirty="0" smtClean="0"/>
              <a:t>.</a:t>
            </a:r>
            <a:endParaRPr lang="en-US" sz="1100" u="sng" dirty="0"/>
          </a:p>
          <a:p>
            <a:pPr marL="225425" indent="-225425"/>
            <a:endParaRPr lang="en-US" sz="1100" u="sng" dirty="0"/>
          </a:p>
          <a:p>
            <a:pPr marL="225425" indent="-225425"/>
            <a:r>
              <a:rPr lang="en-US" sz="1100" dirty="0"/>
              <a:t>IMAGE CREDIT: Shutterstock (purchased image).</a:t>
            </a:r>
          </a:p>
          <a:p>
            <a:pPr marL="225425" indent="-225425"/>
            <a:endParaRPr lang="en-US" sz="1100" u="sng" dirty="0"/>
          </a:p>
          <a:p>
            <a:pPr marL="225425" indent="-225425"/>
            <a:endParaRPr lang="en-US" dirty="0"/>
          </a:p>
        </p:txBody>
      </p:sp>
      <p:sp>
        <p:nvSpPr>
          <p:cNvPr id="4" name="Slide Number Placeholder 3"/>
          <p:cNvSpPr>
            <a:spLocks noGrp="1"/>
          </p:cNvSpPr>
          <p:nvPr>
            <p:ph type="sldNum" sz="quarter" idx="10"/>
          </p:nvPr>
        </p:nvSpPr>
        <p:spPr/>
        <p:txBody>
          <a:bodyPr/>
          <a:lstStyle/>
          <a:p>
            <a:fld id="{01357F33-E925-4A97-A6BC-37C23069B335}" type="slidenum">
              <a:rPr lang="en-US" smtClean="0"/>
              <a:t>8</a:t>
            </a:fld>
            <a:endParaRPr lang="en-US"/>
          </a:p>
        </p:txBody>
      </p:sp>
    </p:spTree>
    <p:extLst>
      <p:ext uri="{BB962C8B-B14F-4D97-AF65-F5344CB8AC3E}">
        <p14:creationId xmlns:p14="http://schemas.microsoft.com/office/powerpoint/2010/main" val="3949834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p:spPr>
        <p:txBody>
          <a:bodyPr/>
          <a:lstStyle/>
          <a:p>
            <a:r>
              <a:rPr lang="en-US" sz="1100" dirty="0"/>
              <a:t>These suggestions were written for organizations that run suicide prevention hotlines but are considered appropriate for behavior health organizations and health care providers. Both education/training and explicit policies and regulations are recommended. </a:t>
            </a:r>
          </a:p>
          <a:p>
            <a:endParaRPr lang="en-US" sz="1100" dirty="0"/>
          </a:p>
          <a:p>
            <a:r>
              <a:rPr lang="en-US" sz="1100" b="1" dirty="0" smtClean="0"/>
              <a:t>Reference:</a:t>
            </a:r>
            <a:endParaRPr lang="en-US" sz="1100" b="1" dirty="0"/>
          </a:p>
          <a:p>
            <a:r>
              <a:rPr lang="en-US" sz="1100" dirty="0" err="1" smtClean="0"/>
              <a:t>Stamm</a:t>
            </a:r>
            <a:r>
              <a:rPr lang="en-US" sz="1100" dirty="0"/>
              <a:t>, B.H. (2012). Helping the Helpers: Compassion Satisfaction and Compassion Fatigue in Self-Care, Management, and Policy. In A.D. Kirkwood &amp; B.H. </a:t>
            </a:r>
            <a:r>
              <a:rPr lang="en-US" sz="1100" dirty="0" err="1"/>
              <a:t>Stamm</a:t>
            </a:r>
            <a:r>
              <a:rPr lang="en-US" sz="1100" dirty="0"/>
              <a:t>, </a:t>
            </a:r>
            <a:r>
              <a:rPr lang="en-US" sz="1100" i="1" dirty="0"/>
              <a:t>Resources for Community Suicide Prevention. </a:t>
            </a:r>
            <a:r>
              <a:rPr lang="en-US" sz="1100" dirty="0"/>
              <a:t>[CD]. Meridian and Pocatello, ID: Idaho State University.</a:t>
            </a:r>
          </a:p>
          <a:p>
            <a:pPr marL="225425" indent="-225425"/>
            <a:endParaRPr lang="en-US" sz="1100" dirty="0"/>
          </a:p>
          <a:p>
            <a:pPr marL="225425" indent="-225425"/>
            <a:r>
              <a:rPr lang="en-US" sz="1100" dirty="0"/>
              <a:t>IMAGE CREDIT: Shutterstock (purchased image).</a:t>
            </a:r>
          </a:p>
          <a:p>
            <a:pPr marL="225425" indent="-225425"/>
            <a:endParaRPr lang="en-US" sz="1100" dirty="0"/>
          </a:p>
        </p:txBody>
      </p:sp>
      <p:sp>
        <p:nvSpPr>
          <p:cNvPr id="4" name="Slide Number Placeholder 3"/>
          <p:cNvSpPr>
            <a:spLocks noGrp="1"/>
          </p:cNvSpPr>
          <p:nvPr>
            <p:ph type="sldNum" sz="quarter" idx="10"/>
          </p:nvPr>
        </p:nvSpPr>
        <p:spPr/>
        <p:txBody>
          <a:bodyPr/>
          <a:lstStyle/>
          <a:p>
            <a:fld id="{01357F33-E925-4A97-A6BC-37C23069B335}" type="slidenum">
              <a:rPr lang="en-US" smtClean="0"/>
              <a:t>9</a:t>
            </a:fld>
            <a:endParaRPr lang="en-US"/>
          </a:p>
        </p:txBody>
      </p:sp>
    </p:spTree>
    <p:extLst>
      <p:ext uri="{BB962C8B-B14F-4D97-AF65-F5344CB8AC3E}">
        <p14:creationId xmlns:p14="http://schemas.microsoft.com/office/powerpoint/2010/main" val="1644029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BA6B565-C948-481A-80C9-2739754440F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4943D-A4C4-4358-A676-845A71CF7A11}" type="slidenum">
              <a:rPr lang="en-US" smtClean="0"/>
              <a:t>‹#›</a:t>
            </a:fld>
            <a:endParaRPr lang="en-US"/>
          </a:p>
        </p:txBody>
      </p:sp>
    </p:spTree>
    <p:extLst>
      <p:ext uri="{BB962C8B-B14F-4D97-AF65-F5344CB8AC3E}">
        <p14:creationId xmlns:p14="http://schemas.microsoft.com/office/powerpoint/2010/main" val="1010171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A6B565-C948-481A-80C9-2739754440F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4943D-A4C4-4358-A676-845A71CF7A11}" type="slidenum">
              <a:rPr lang="en-US" smtClean="0"/>
              <a:t>‹#›</a:t>
            </a:fld>
            <a:endParaRPr lang="en-US"/>
          </a:p>
        </p:txBody>
      </p:sp>
    </p:spTree>
    <p:extLst>
      <p:ext uri="{BB962C8B-B14F-4D97-AF65-F5344CB8AC3E}">
        <p14:creationId xmlns:p14="http://schemas.microsoft.com/office/powerpoint/2010/main" val="2538460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A6B565-C948-481A-80C9-2739754440F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4943D-A4C4-4358-A676-845A71CF7A11}" type="slidenum">
              <a:rPr lang="en-US" smtClean="0"/>
              <a:t>‹#›</a:t>
            </a:fld>
            <a:endParaRPr lang="en-US"/>
          </a:p>
        </p:txBody>
      </p:sp>
    </p:spTree>
    <p:extLst>
      <p:ext uri="{BB962C8B-B14F-4D97-AF65-F5344CB8AC3E}">
        <p14:creationId xmlns:p14="http://schemas.microsoft.com/office/powerpoint/2010/main" val="1262899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A6B565-C948-481A-80C9-2739754440F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4943D-A4C4-4358-A676-845A71CF7A11}" type="slidenum">
              <a:rPr lang="en-US" smtClean="0"/>
              <a:t>‹#›</a:t>
            </a:fld>
            <a:endParaRPr lang="en-US"/>
          </a:p>
        </p:txBody>
      </p:sp>
    </p:spTree>
    <p:extLst>
      <p:ext uri="{BB962C8B-B14F-4D97-AF65-F5344CB8AC3E}">
        <p14:creationId xmlns:p14="http://schemas.microsoft.com/office/powerpoint/2010/main" val="1835768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A6B565-C948-481A-80C9-2739754440F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4943D-A4C4-4358-A676-845A71CF7A11}" type="slidenum">
              <a:rPr lang="en-US" smtClean="0"/>
              <a:t>‹#›</a:t>
            </a:fld>
            <a:endParaRPr lang="en-US"/>
          </a:p>
        </p:txBody>
      </p:sp>
    </p:spTree>
    <p:extLst>
      <p:ext uri="{BB962C8B-B14F-4D97-AF65-F5344CB8AC3E}">
        <p14:creationId xmlns:p14="http://schemas.microsoft.com/office/powerpoint/2010/main" val="215471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A6B565-C948-481A-80C9-2739754440F4}"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4943D-A4C4-4358-A676-845A71CF7A11}" type="slidenum">
              <a:rPr lang="en-US" smtClean="0"/>
              <a:t>‹#›</a:t>
            </a:fld>
            <a:endParaRPr lang="en-US"/>
          </a:p>
        </p:txBody>
      </p:sp>
    </p:spTree>
    <p:extLst>
      <p:ext uri="{BB962C8B-B14F-4D97-AF65-F5344CB8AC3E}">
        <p14:creationId xmlns:p14="http://schemas.microsoft.com/office/powerpoint/2010/main" val="37401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A6B565-C948-481A-80C9-2739754440F4}" type="datetimeFigureOut">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64943D-A4C4-4358-A676-845A71CF7A11}" type="slidenum">
              <a:rPr lang="en-US" smtClean="0"/>
              <a:t>‹#›</a:t>
            </a:fld>
            <a:endParaRPr lang="en-US"/>
          </a:p>
        </p:txBody>
      </p:sp>
    </p:spTree>
    <p:extLst>
      <p:ext uri="{BB962C8B-B14F-4D97-AF65-F5344CB8AC3E}">
        <p14:creationId xmlns:p14="http://schemas.microsoft.com/office/powerpoint/2010/main" val="2940762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A6B565-C948-481A-80C9-2739754440F4}" type="datetimeFigureOut">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64943D-A4C4-4358-A676-845A71CF7A11}" type="slidenum">
              <a:rPr lang="en-US" smtClean="0"/>
              <a:t>‹#›</a:t>
            </a:fld>
            <a:endParaRPr lang="en-US"/>
          </a:p>
        </p:txBody>
      </p:sp>
    </p:spTree>
    <p:extLst>
      <p:ext uri="{BB962C8B-B14F-4D97-AF65-F5344CB8AC3E}">
        <p14:creationId xmlns:p14="http://schemas.microsoft.com/office/powerpoint/2010/main" val="1769485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A6B565-C948-481A-80C9-2739754440F4}" type="datetimeFigureOut">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64943D-A4C4-4358-A676-845A71CF7A11}" type="slidenum">
              <a:rPr lang="en-US" smtClean="0"/>
              <a:t>‹#›</a:t>
            </a:fld>
            <a:endParaRPr lang="en-US"/>
          </a:p>
        </p:txBody>
      </p:sp>
    </p:spTree>
    <p:extLst>
      <p:ext uri="{BB962C8B-B14F-4D97-AF65-F5344CB8AC3E}">
        <p14:creationId xmlns:p14="http://schemas.microsoft.com/office/powerpoint/2010/main" val="1335688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A6B565-C948-481A-80C9-2739754440F4}"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4943D-A4C4-4358-A676-845A71CF7A11}" type="slidenum">
              <a:rPr lang="en-US" smtClean="0"/>
              <a:t>‹#›</a:t>
            </a:fld>
            <a:endParaRPr lang="en-US"/>
          </a:p>
        </p:txBody>
      </p:sp>
    </p:spTree>
    <p:extLst>
      <p:ext uri="{BB962C8B-B14F-4D97-AF65-F5344CB8AC3E}">
        <p14:creationId xmlns:p14="http://schemas.microsoft.com/office/powerpoint/2010/main" val="3430875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A6B565-C948-481A-80C9-2739754440F4}"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4943D-A4C4-4358-A676-845A71CF7A11}" type="slidenum">
              <a:rPr lang="en-US" smtClean="0"/>
              <a:t>‹#›</a:t>
            </a:fld>
            <a:endParaRPr lang="en-US"/>
          </a:p>
        </p:txBody>
      </p:sp>
    </p:spTree>
    <p:extLst>
      <p:ext uri="{BB962C8B-B14F-4D97-AF65-F5344CB8AC3E}">
        <p14:creationId xmlns:p14="http://schemas.microsoft.com/office/powerpoint/2010/main" val="3334169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A6B565-C948-481A-80C9-2739754440F4}" type="datetimeFigureOut">
              <a:rPr lang="en-US" smtClean="0"/>
              <a:t>3/17/2020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4943D-A4C4-4358-A676-845A71CF7A11}" type="slidenum">
              <a:rPr lang="en-US" smtClean="0"/>
              <a:t>‹#›</a:t>
            </a:fld>
            <a:endParaRPr lang="en-US"/>
          </a:p>
        </p:txBody>
      </p:sp>
    </p:spTree>
    <p:extLst>
      <p:ext uri="{BB962C8B-B14F-4D97-AF65-F5344CB8AC3E}">
        <p14:creationId xmlns:p14="http://schemas.microsoft.com/office/powerpoint/2010/main" val="1484941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hyperlink" Target="http://www.psattc.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A heart superimposed over a gas gauge with the needle on empty ">
            <a:extLst>
              <a:ext uri="{FF2B5EF4-FFF2-40B4-BE49-F238E27FC236}">
                <a16:creationId xmlns:a16="http://schemas.microsoft.com/office/drawing/2014/main" id="{E2846253-F90E-4F93-9A34-5873D3FDE0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913" y="438850"/>
            <a:ext cx="3258921" cy="2743200"/>
          </a:xfrm>
          <a:prstGeom prst="rect">
            <a:avLst/>
          </a:prstGeom>
        </p:spPr>
      </p:pic>
      <p:sp>
        <p:nvSpPr>
          <p:cNvPr id="16" name="Title 15">
            <a:extLst>
              <a:ext uri="{FF2B5EF4-FFF2-40B4-BE49-F238E27FC236}">
                <a16:creationId xmlns:a16="http://schemas.microsoft.com/office/drawing/2014/main" id="{8A380A83-27F2-4C3F-9522-B70F43CC25F1}"/>
              </a:ext>
            </a:extLst>
          </p:cNvPr>
          <p:cNvSpPr>
            <a:spLocks noGrp="1"/>
          </p:cNvSpPr>
          <p:nvPr>
            <p:ph type="ctrTitle"/>
          </p:nvPr>
        </p:nvSpPr>
        <p:spPr>
          <a:xfrm>
            <a:off x="4331970" y="953419"/>
            <a:ext cx="6998970" cy="2228631"/>
          </a:xfrm>
        </p:spPr>
        <p:txBody>
          <a:bodyPr anchor="ctr">
            <a:normAutofit/>
          </a:bodyPr>
          <a:lstStyle/>
          <a:p>
            <a:r>
              <a:rPr lang="en-US" sz="4400" b="1" dirty="0">
                <a:solidFill>
                  <a:srgbClr val="211F1F"/>
                </a:solidFill>
                <a:latin typeface="+mn-lt"/>
              </a:rPr>
              <a:t>Part 3. Burnout and Organizational Response</a:t>
            </a:r>
            <a:endParaRPr lang="en-US" sz="4400" dirty="0">
              <a:solidFill>
                <a:srgbClr val="EB1C24"/>
              </a:solidFill>
              <a:latin typeface="+mn-lt"/>
            </a:endParaRPr>
          </a:p>
        </p:txBody>
      </p:sp>
      <p:sp>
        <p:nvSpPr>
          <p:cNvPr id="3" name="Subtitle 2"/>
          <p:cNvSpPr>
            <a:spLocks noGrp="1"/>
          </p:cNvSpPr>
          <p:nvPr>
            <p:ph type="subTitle" idx="1"/>
          </p:nvPr>
        </p:nvSpPr>
        <p:spPr>
          <a:xfrm>
            <a:off x="0" y="3747681"/>
            <a:ext cx="12192000" cy="1303020"/>
          </a:xfrm>
        </p:spPr>
        <p:txBody>
          <a:bodyPr anchor="ctr">
            <a:normAutofit/>
          </a:bodyPr>
          <a:lstStyle/>
          <a:p>
            <a:pPr>
              <a:lnSpc>
                <a:spcPct val="120000"/>
              </a:lnSpc>
              <a:spcBef>
                <a:spcPts val="0"/>
              </a:spcBef>
            </a:pPr>
            <a:r>
              <a:rPr lang="en-US" sz="3600" b="1" dirty="0"/>
              <a:t>Compassion Fatigue Curriculum Infusion Package (CIP)</a:t>
            </a:r>
          </a:p>
          <a:p>
            <a:pPr>
              <a:lnSpc>
                <a:spcPct val="120000"/>
              </a:lnSpc>
              <a:spcBef>
                <a:spcPts val="0"/>
              </a:spcBef>
            </a:pPr>
            <a:r>
              <a:rPr lang="en-US" sz="2800" dirty="0"/>
              <a:t>Pacific Southwest Addiction Technology Transfer Center, HHS Region 9</a:t>
            </a:r>
          </a:p>
        </p:txBody>
      </p:sp>
      <p:pic>
        <p:nvPicPr>
          <p:cNvPr id="6" name="Picture 5" descr="Pacific Southwest Addiction Technology Transfer Center (PSATTC) logo"/>
          <p:cNvPicPr>
            <a:picLocks noChangeAspect="1"/>
          </p:cNvPicPr>
          <p:nvPr/>
        </p:nvPicPr>
        <p:blipFill>
          <a:blip r:embed="rId4" cstate="print">
            <a:grayscl/>
            <a:extLst>
              <a:ext uri="{28A0092B-C50C-407E-A947-70E740481C1C}">
                <a14:useLocalDpi xmlns:a14="http://schemas.microsoft.com/office/drawing/2010/main" val="0"/>
              </a:ext>
            </a:extLst>
          </a:blip>
          <a:stretch>
            <a:fillRect/>
          </a:stretch>
        </p:blipFill>
        <p:spPr>
          <a:xfrm>
            <a:off x="3527616" y="5616332"/>
            <a:ext cx="5136767" cy="914400"/>
          </a:xfrm>
          <a:prstGeom prst="rect">
            <a:avLst/>
          </a:prstGeom>
        </p:spPr>
      </p:pic>
    </p:spTree>
    <p:extLst>
      <p:ext uri="{BB962C8B-B14F-4D97-AF65-F5344CB8AC3E}">
        <p14:creationId xmlns:p14="http://schemas.microsoft.com/office/powerpoint/2010/main" val="1877465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12191999" cy="1756124"/>
          </a:xfrm>
        </p:spPr>
        <p:txBody>
          <a:bodyPr>
            <a:normAutofit/>
          </a:bodyPr>
          <a:lstStyle/>
          <a:p>
            <a:pPr algn="ctr"/>
            <a:r>
              <a:rPr lang="en-US" sz="3600" b="1" dirty="0">
                <a:solidFill>
                  <a:schemeClr val="tx1">
                    <a:lumMod val="75000"/>
                    <a:lumOff val="25000"/>
                  </a:schemeClr>
                </a:solidFill>
                <a:latin typeface="+mn-lt"/>
              </a:rPr>
              <a:t>A study specific to substance abuse counselors found that </a:t>
            </a:r>
            <a:r>
              <a:rPr lang="en-US" sz="3600" b="1" dirty="0">
                <a:solidFill>
                  <a:srgbClr val="C00000"/>
                </a:solidFill>
                <a:latin typeface="+mn-lt"/>
              </a:rPr>
              <a:t>organizational support </a:t>
            </a:r>
            <a:r>
              <a:rPr lang="en-US" sz="3600" b="1" dirty="0">
                <a:solidFill>
                  <a:schemeClr val="tx1">
                    <a:lumMod val="75000"/>
                    <a:lumOff val="25000"/>
                  </a:schemeClr>
                </a:solidFill>
                <a:latin typeface="+mn-lt"/>
              </a:rPr>
              <a:t>does provide some protection from negative consequences of job frustration.</a:t>
            </a:r>
          </a:p>
        </p:txBody>
      </p:sp>
      <p:sp>
        <p:nvSpPr>
          <p:cNvPr id="4" name="Content Placeholder 3"/>
          <p:cNvSpPr>
            <a:spLocks noGrp="1"/>
          </p:cNvSpPr>
          <p:nvPr>
            <p:ph idx="1"/>
          </p:nvPr>
        </p:nvSpPr>
        <p:spPr>
          <a:xfrm>
            <a:off x="543257" y="1719547"/>
            <a:ext cx="11476290" cy="5078297"/>
          </a:xfrm>
        </p:spPr>
        <p:txBody>
          <a:bodyPr>
            <a:normAutofit/>
          </a:bodyPr>
          <a:lstStyle/>
          <a:p>
            <a:pPr marL="288925" indent="-288925">
              <a:lnSpc>
                <a:spcPct val="100000"/>
              </a:lnSpc>
              <a:spcBef>
                <a:spcPts val="0"/>
              </a:spcBef>
              <a:buClr>
                <a:srgbClr val="EB1C24"/>
              </a:buClr>
              <a:buSzPct val="80000"/>
            </a:pPr>
            <a:r>
              <a:rPr lang="en-US" sz="3200" dirty="0">
                <a:solidFill>
                  <a:srgbClr val="000E2A"/>
                </a:solidFill>
              </a:rPr>
              <a:t>human service organizations should encourage their supervisors and the organization to be supportive of the workers under their care by providing opportunities for:</a:t>
            </a:r>
          </a:p>
          <a:p>
            <a:pPr lvl="1">
              <a:lnSpc>
                <a:spcPct val="100000"/>
              </a:lnSpc>
              <a:spcBef>
                <a:spcPts val="0"/>
              </a:spcBef>
              <a:buClr>
                <a:srgbClr val="EB1C24"/>
              </a:buClr>
              <a:buSzPct val="80000"/>
            </a:pPr>
            <a:r>
              <a:rPr lang="en-US" sz="2800" dirty="0">
                <a:solidFill>
                  <a:srgbClr val="000E2A"/>
                </a:solidFill>
              </a:rPr>
              <a:t>Continuing education</a:t>
            </a:r>
          </a:p>
          <a:p>
            <a:pPr lvl="1">
              <a:lnSpc>
                <a:spcPct val="100000"/>
              </a:lnSpc>
              <a:spcBef>
                <a:spcPts val="0"/>
              </a:spcBef>
              <a:buClr>
                <a:srgbClr val="EB1C24"/>
              </a:buClr>
              <a:buSzPct val="80000"/>
            </a:pPr>
            <a:r>
              <a:rPr lang="en-US" sz="2800" dirty="0">
                <a:solidFill>
                  <a:srgbClr val="000E2A"/>
                </a:solidFill>
              </a:rPr>
              <a:t>Clinical supervision</a:t>
            </a:r>
          </a:p>
          <a:p>
            <a:pPr lvl="1">
              <a:lnSpc>
                <a:spcPct val="100000"/>
              </a:lnSpc>
              <a:spcBef>
                <a:spcPts val="0"/>
              </a:spcBef>
              <a:buClr>
                <a:srgbClr val="EB1C24"/>
              </a:buClr>
              <a:buSzPct val="80000"/>
            </a:pPr>
            <a:r>
              <a:rPr lang="en-US" sz="2800" dirty="0">
                <a:solidFill>
                  <a:srgbClr val="000E2A"/>
                </a:solidFill>
              </a:rPr>
              <a:t>Debriefings</a:t>
            </a:r>
          </a:p>
          <a:p>
            <a:pPr lvl="1">
              <a:lnSpc>
                <a:spcPct val="100000"/>
              </a:lnSpc>
              <a:spcBef>
                <a:spcPts val="0"/>
              </a:spcBef>
              <a:spcAft>
                <a:spcPts val="600"/>
              </a:spcAft>
              <a:buClr>
                <a:srgbClr val="EB1C24"/>
              </a:buClr>
              <a:buSzPct val="80000"/>
            </a:pPr>
            <a:r>
              <a:rPr lang="en-US" sz="2800" dirty="0">
                <a:solidFill>
                  <a:srgbClr val="000E2A"/>
                </a:solidFill>
              </a:rPr>
              <a:t>Team building</a:t>
            </a:r>
          </a:p>
          <a:p>
            <a:pPr marL="288925" indent="-288925">
              <a:lnSpc>
                <a:spcPct val="100000"/>
              </a:lnSpc>
              <a:spcBef>
                <a:spcPts val="0"/>
              </a:spcBef>
              <a:buClr>
                <a:srgbClr val="EB1C24"/>
              </a:buClr>
              <a:buSzPct val="80000"/>
            </a:pPr>
            <a:r>
              <a:rPr lang="en-US" sz="3200" dirty="0">
                <a:solidFill>
                  <a:srgbClr val="000E2A"/>
                </a:solidFill>
              </a:rPr>
              <a:t>Important to create an organizational climate where the worker can feel comfortable approaching their supervisor and/or co-workers with any concerns or requests for assistance </a:t>
            </a:r>
          </a:p>
          <a:p>
            <a:pPr marL="0" indent="0" algn="r">
              <a:lnSpc>
                <a:spcPct val="100000"/>
              </a:lnSpc>
              <a:spcBef>
                <a:spcPts val="0"/>
              </a:spcBef>
              <a:buClr>
                <a:srgbClr val="C00000"/>
              </a:buClr>
              <a:buNone/>
            </a:pPr>
            <a:r>
              <a:rPr lang="en-US" sz="1400" b="1" dirty="0"/>
              <a:t>Perkins &amp; </a:t>
            </a:r>
            <a:r>
              <a:rPr lang="en-US" sz="1400" b="1" dirty="0" err="1"/>
              <a:t>Oser</a:t>
            </a:r>
            <a:r>
              <a:rPr lang="en-US" sz="1400" b="1" dirty="0"/>
              <a:t>, 2014</a:t>
            </a:r>
            <a:endParaRPr lang="en-US" b="1" dirty="0">
              <a:solidFill>
                <a:srgbClr val="000E2A"/>
              </a:solidFill>
            </a:endParaRPr>
          </a:p>
        </p:txBody>
      </p:sp>
    </p:spTree>
    <p:extLst>
      <p:ext uri="{BB962C8B-B14F-4D97-AF65-F5344CB8AC3E}">
        <p14:creationId xmlns:p14="http://schemas.microsoft.com/office/powerpoint/2010/main" val="2721464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798196"/>
        </a:solidFill>
        <a:effectLst/>
      </p:bgPr>
    </p:bg>
    <p:spTree>
      <p:nvGrpSpPr>
        <p:cNvPr id="1" name=""/>
        <p:cNvGrpSpPr/>
        <p:nvPr/>
      </p:nvGrpSpPr>
      <p:grpSpPr>
        <a:xfrm>
          <a:off x="0" y="0"/>
          <a:ext cx="0" cy="0"/>
          <a:chOff x="0" y="0"/>
          <a:chExt cx="0" cy="0"/>
        </a:xfrm>
      </p:grpSpPr>
      <p:pic>
        <p:nvPicPr>
          <p:cNvPr id="9" name="Content Placeholder 8" descr="person showing alarm">
            <a:extLst>
              <a:ext uri="{FF2B5EF4-FFF2-40B4-BE49-F238E27FC236}">
                <a16:creationId xmlns:a16="http://schemas.microsoft.com/office/drawing/2014/main" id="{5D0BD917-6C59-4F06-B0E0-C3B4C3FA9FC4}"/>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767262" y="48314"/>
            <a:ext cx="9279926" cy="6836881"/>
          </a:xfrm>
        </p:spPr>
      </p:pic>
      <p:sp>
        <p:nvSpPr>
          <p:cNvPr id="7" name="Rectangular Callout 6" descr="part of the call-out rectangle" title="Bottom of call-out rectangle">
            <a:extLst>
              <a:ext uri="{C183D7F6-B498-43B3-948B-1728B52AA6E4}">
                <adec:decorative xmlns:adec="http://schemas.microsoft.com/office/drawing/2017/decorative" xmlns="" val="1"/>
              </a:ext>
            </a:extLst>
          </p:cNvPr>
          <p:cNvSpPr/>
          <p:nvPr/>
        </p:nvSpPr>
        <p:spPr>
          <a:xfrm>
            <a:off x="144812" y="90489"/>
            <a:ext cx="7615556" cy="1473617"/>
          </a:xfrm>
          <a:prstGeom prst="wedgeRectCallout">
            <a:avLst>
              <a:gd name="adj1" fmla="val 53486"/>
              <a:gd name="adj2" fmla="val 9438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3" name="Title 2" descr="The quote reads, &quot;A recent study of counselors working at an Opioid Treatment Program (OTP) suggested these activities could decrease work place stress.&quot;" title="Data regarding workplace stress in OTPs"/>
          <p:cNvSpPr>
            <a:spLocks noGrp="1"/>
          </p:cNvSpPr>
          <p:nvPr>
            <p:ph type="title"/>
          </p:nvPr>
        </p:nvSpPr>
        <p:spPr>
          <a:xfrm>
            <a:off x="144812" y="90489"/>
            <a:ext cx="7591493" cy="1473617"/>
          </a:xfrm>
        </p:spPr>
        <p:txBody>
          <a:bodyPr>
            <a:noAutofit/>
          </a:bodyPr>
          <a:lstStyle/>
          <a:p>
            <a:pPr lvl="0" algn="ctr">
              <a:lnSpc>
                <a:spcPct val="100000"/>
              </a:lnSpc>
              <a:spcBef>
                <a:spcPts val="0"/>
              </a:spcBef>
              <a:defRPr/>
            </a:pPr>
            <a:r>
              <a:rPr lang="en-US" sz="2800" dirty="0">
                <a:solidFill>
                  <a:schemeClr val="bg1"/>
                </a:solidFill>
                <a:latin typeface="Calibri" panose="020F0502020204030204"/>
              </a:rPr>
              <a:t>A recent study of counselors working at an Opioid Treatment Program (OTP) suggested these activities could decrease work place stress.</a:t>
            </a:r>
          </a:p>
        </p:txBody>
      </p:sp>
      <p:sp>
        <p:nvSpPr>
          <p:cNvPr id="2" name="Content Placeholder 1">
            <a:extLst>
              <a:ext uri="{FF2B5EF4-FFF2-40B4-BE49-F238E27FC236}">
                <a16:creationId xmlns:a16="http://schemas.microsoft.com/office/drawing/2014/main" id="{4F188392-EC25-4659-B8A6-02A74D746AAC}"/>
              </a:ext>
            </a:extLst>
          </p:cNvPr>
          <p:cNvSpPr>
            <a:spLocks noGrp="1"/>
          </p:cNvSpPr>
          <p:nvPr>
            <p:ph sz="half" idx="1"/>
          </p:nvPr>
        </p:nvSpPr>
        <p:spPr>
          <a:xfrm>
            <a:off x="7716255" y="2201592"/>
            <a:ext cx="3826043" cy="1923671"/>
          </a:xfrm>
        </p:spPr>
        <p:txBody>
          <a:bodyPr>
            <a:normAutofit/>
          </a:bodyPr>
          <a:lstStyle/>
          <a:p>
            <a:pPr marL="120650" lvl="0" indent="-120650">
              <a:lnSpc>
                <a:spcPct val="100000"/>
              </a:lnSpc>
              <a:spcBef>
                <a:spcPts val="0"/>
              </a:spcBef>
              <a:spcAft>
                <a:spcPts val="600"/>
              </a:spcAft>
              <a:buSzPct val="80000"/>
              <a:defRPr/>
            </a:pPr>
            <a:r>
              <a:rPr lang="en-US" sz="2400" b="1" dirty="0">
                <a:solidFill>
                  <a:prstClr val="black"/>
                </a:solidFill>
              </a:rPr>
              <a:t>More staff-wide encounters</a:t>
            </a:r>
          </a:p>
          <a:p>
            <a:pPr marL="120650" lvl="0" indent="-120650">
              <a:lnSpc>
                <a:spcPct val="100000"/>
              </a:lnSpc>
              <a:spcBef>
                <a:spcPts val="0"/>
              </a:spcBef>
              <a:spcAft>
                <a:spcPts val="600"/>
              </a:spcAft>
              <a:buSzPct val="80000"/>
              <a:defRPr/>
            </a:pPr>
            <a:r>
              <a:rPr lang="en-US" sz="2400" b="1" dirty="0">
                <a:solidFill>
                  <a:prstClr val="black"/>
                </a:solidFill>
              </a:rPr>
              <a:t>Improved communication</a:t>
            </a:r>
          </a:p>
          <a:p>
            <a:pPr marL="120650" lvl="0" indent="-120650">
              <a:lnSpc>
                <a:spcPct val="100000"/>
              </a:lnSpc>
              <a:spcBef>
                <a:spcPts val="0"/>
              </a:spcBef>
              <a:spcAft>
                <a:spcPts val="600"/>
              </a:spcAft>
              <a:buSzPct val="80000"/>
              <a:defRPr/>
            </a:pPr>
            <a:r>
              <a:rPr lang="en-US" sz="2400" b="1" dirty="0">
                <a:solidFill>
                  <a:prstClr val="black"/>
                </a:solidFill>
              </a:rPr>
              <a:t>Accessible paid time off</a:t>
            </a:r>
          </a:p>
          <a:p>
            <a:pPr marL="120650" lvl="0" indent="-120650">
              <a:lnSpc>
                <a:spcPct val="100000"/>
              </a:lnSpc>
              <a:spcBef>
                <a:spcPts val="0"/>
              </a:spcBef>
              <a:buSzPct val="80000"/>
              <a:defRPr/>
            </a:pPr>
            <a:r>
              <a:rPr lang="en-US" sz="2400" b="1" dirty="0">
                <a:solidFill>
                  <a:prstClr val="black"/>
                </a:solidFill>
              </a:rPr>
              <a:t>More clinical supervision</a:t>
            </a:r>
          </a:p>
        </p:txBody>
      </p:sp>
    </p:spTree>
    <p:extLst>
      <p:ext uri="{BB962C8B-B14F-4D97-AF65-F5344CB8AC3E}">
        <p14:creationId xmlns:p14="http://schemas.microsoft.com/office/powerpoint/2010/main" val="1550141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diagram">
            <a:extLst>
              <a:ext uri="{FF2B5EF4-FFF2-40B4-BE49-F238E27FC236}">
                <a16:creationId xmlns:a16="http://schemas.microsoft.com/office/drawing/2014/main" id="{2023B68C-4CF0-4A0B-8996-9DBDB76567E4}"/>
              </a:ext>
            </a:extLst>
          </p:cNvPr>
          <p:cNvPicPr>
            <a:picLocks noGrp="1" noChangeAspect="1"/>
          </p:cNvPicPr>
          <p:nvPr>
            <p:ph sz="half" idx="2"/>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l="3854" t="12361" r="7040" b="3283"/>
          <a:stretch/>
        </p:blipFill>
        <p:spPr>
          <a:xfrm>
            <a:off x="1222056" y="914400"/>
            <a:ext cx="9900287" cy="5943600"/>
          </a:xfrm>
        </p:spPr>
      </p:pic>
      <p:sp>
        <p:nvSpPr>
          <p:cNvPr id="2" name="Title 1">
            <a:extLst>
              <a:ext uri="{FF2B5EF4-FFF2-40B4-BE49-F238E27FC236}">
                <a16:creationId xmlns:a16="http://schemas.microsoft.com/office/drawing/2014/main" id="{6C06622D-81EA-4540-8822-87930B48C2F2}"/>
              </a:ext>
            </a:extLst>
          </p:cNvPr>
          <p:cNvSpPr>
            <a:spLocks noGrp="1"/>
          </p:cNvSpPr>
          <p:nvPr>
            <p:ph type="title"/>
          </p:nvPr>
        </p:nvSpPr>
        <p:spPr>
          <a:xfrm>
            <a:off x="571953" y="49326"/>
            <a:ext cx="11200494" cy="953669"/>
          </a:xfrm>
        </p:spPr>
        <p:txBody>
          <a:bodyPr>
            <a:normAutofit/>
          </a:bodyPr>
          <a:lstStyle/>
          <a:p>
            <a:pPr algn="ctr"/>
            <a:r>
              <a:rPr lang="en-US" sz="2800" b="1" dirty="0">
                <a:latin typeface="+mn-lt"/>
              </a:rPr>
              <a:t>Proposed solutions for combatting stigmatization among providers on the front lines of the opioid crisis</a:t>
            </a:r>
          </a:p>
        </p:txBody>
      </p:sp>
      <p:sp>
        <p:nvSpPr>
          <p:cNvPr id="3" name="Content Placeholder 2">
            <a:extLst>
              <a:ext uri="{FF2B5EF4-FFF2-40B4-BE49-F238E27FC236}">
                <a16:creationId xmlns:a16="http://schemas.microsoft.com/office/drawing/2014/main" id="{A5E73CA4-0830-4B28-B059-CCA46B63D692}"/>
              </a:ext>
            </a:extLst>
          </p:cNvPr>
          <p:cNvSpPr>
            <a:spLocks noGrp="1"/>
          </p:cNvSpPr>
          <p:nvPr>
            <p:ph sz="half" idx="1"/>
          </p:nvPr>
        </p:nvSpPr>
        <p:spPr>
          <a:xfrm>
            <a:off x="10525434" y="6479058"/>
            <a:ext cx="1656731" cy="329616"/>
          </a:xfrm>
        </p:spPr>
        <p:txBody>
          <a:bodyPr>
            <a:normAutofit/>
          </a:bodyPr>
          <a:lstStyle/>
          <a:p>
            <a:pPr marL="0" indent="0" algn="ctr">
              <a:lnSpc>
                <a:spcPct val="100000"/>
              </a:lnSpc>
              <a:spcBef>
                <a:spcPts val="0"/>
              </a:spcBef>
              <a:buNone/>
            </a:pPr>
            <a:r>
              <a:rPr lang="en-US" sz="1400" b="1" dirty="0"/>
              <a:t>Knaack et al., 2019</a:t>
            </a:r>
          </a:p>
        </p:txBody>
      </p:sp>
    </p:spTree>
    <p:extLst>
      <p:ext uri="{BB962C8B-B14F-4D97-AF65-F5344CB8AC3E}">
        <p14:creationId xmlns:p14="http://schemas.microsoft.com/office/powerpoint/2010/main" val="2385734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55830"/>
            <a:ext cx="12192000" cy="2204485"/>
          </a:xfrm>
        </p:spPr>
        <p:txBody>
          <a:bodyPr>
            <a:normAutofit/>
          </a:bodyPr>
          <a:lstStyle/>
          <a:p>
            <a:pPr algn="ctr">
              <a:lnSpc>
                <a:spcPct val="100000"/>
              </a:lnSpc>
            </a:pPr>
            <a:r>
              <a:rPr lang="en-US" sz="3600" b="1" dirty="0">
                <a:solidFill>
                  <a:srgbClr val="000E2A"/>
                </a:solidFill>
                <a:latin typeface="+mn-lt"/>
              </a:rPr>
              <a:t>This ends Part 3 of the five-part </a:t>
            </a:r>
            <a:br>
              <a:rPr lang="en-US" sz="3600" b="1" dirty="0">
                <a:solidFill>
                  <a:srgbClr val="000E2A"/>
                </a:solidFill>
                <a:latin typeface="+mn-lt"/>
              </a:rPr>
            </a:br>
            <a:r>
              <a:rPr lang="en-US" sz="3600" b="1" i="1" dirty="0">
                <a:solidFill>
                  <a:srgbClr val="000E2A"/>
                </a:solidFill>
                <a:latin typeface="+mn-lt"/>
              </a:rPr>
              <a:t>Compassion Fatigue </a:t>
            </a:r>
            <a:r>
              <a:rPr lang="en-US" sz="3600" b="1" i="1" dirty="0">
                <a:solidFill>
                  <a:srgbClr val="000E2A"/>
                </a:solidFill>
                <a:latin typeface="+mn-lt"/>
              </a:rPr>
              <a:t>and the </a:t>
            </a:r>
            <a:r>
              <a:rPr lang="en-US" sz="3600" b="1" i="1" dirty="0" smtClean="0">
                <a:solidFill>
                  <a:srgbClr val="000E2A"/>
                </a:solidFill>
                <a:latin typeface="+mn-lt"/>
              </a:rPr>
              <a:t>Behavioral </a:t>
            </a:r>
            <a:r>
              <a:rPr lang="en-US" sz="3600" b="1" i="1" dirty="0">
                <a:solidFill>
                  <a:srgbClr val="000E2A"/>
                </a:solidFill>
                <a:latin typeface="+mn-lt"/>
              </a:rPr>
              <a:t>Health Workforce </a:t>
            </a:r>
            <a:r>
              <a:rPr lang="en-US" sz="3600" b="1" dirty="0" smtClean="0">
                <a:solidFill>
                  <a:srgbClr val="000E2A"/>
                </a:solidFill>
                <a:latin typeface="+mn-lt"/>
              </a:rPr>
              <a:t>Curriculum </a:t>
            </a:r>
            <a:r>
              <a:rPr lang="en-US" sz="3600" b="1" dirty="0">
                <a:solidFill>
                  <a:srgbClr val="000E2A"/>
                </a:solidFill>
                <a:latin typeface="+mn-lt"/>
              </a:rPr>
              <a:t>Infusion Package (CIP)</a:t>
            </a:r>
            <a:endParaRPr lang="en-US" sz="3600" b="1" dirty="0"/>
          </a:p>
        </p:txBody>
      </p:sp>
      <p:pic>
        <p:nvPicPr>
          <p:cNvPr id="7" name="Content Placeholder 6" descr="Never stop learning">
            <a:extLst>
              <a:ext uri="{FF2B5EF4-FFF2-40B4-BE49-F238E27FC236}">
                <a16:creationId xmlns:a16="http://schemas.microsoft.com/office/drawing/2014/main" id="{F660EF08-BF92-45CA-BBBD-94D68EAFD891}"/>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68556" y="2351684"/>
            <a:ext cx="3955550" cy="3949575"/>
          </a:xfrm>
        </p:spPr>
      </p:pic>
      <p:sp>
        <p:nvSpPr>
          <p:cNvPr id="3" name="Content Placeholder 2">
            <a:extLst>
              <a:ext uri="{FF2B5EF4-FFF2-40B4-BE49-F238E27FC236}">
                <a16:creationId xmlns:a16="http://schemas.microsoft.com/office/drawing/2014/main" id="{780468B2-8807-4B87-A3A7-B5CB39D71BD0}"/>
              </a:ext>
            </a:extLst>
          </p:cNvPr>
          <p:cNvSpPr>
            <a:spLocks noGrp="1"/>
          </p:cNvSpPr>
          <p:nvPr>
            <p:ph sz="half" idx="2"/>
          </p:nvPr>
        </p:nvSpPr>
        <p:spPr>
          <a:xfrm>
            <a:off x="4532388" y="2952489"/>
            <a:ext cx="7599452" cy="2747963"/>
          </a:xfrm>
        </p:spPr>
        <p:txBody>
          <a:bodyPr>
            <a:normAutofit/>
          </a:bodyPr>
          <a:lstStyle/>
          <a:p>
            <a:pPr marL="0" indent="0" algn="ctr">
              <a:lnSpc>
                <a:spcPct val="100000"/>
              </a:lnSpc>
              <a:spcBef>
                <a:spcPts val="0"/>
              </a:spcBef>
              <a:buNone/>
            </a:pPr>
            <a:r>
              <a:rPr lang="en-US" sz="3600" b="1" dirty="0">
                <a:solidFill>
                  <a:srgbClr val="000E2A"/>
                </a:solidFill>
              </a:rPr>
              <a:t>Other parts of </a:t>
            </a:r>
            <a:r>
              <a:rPr lang="en-US" sz="3600" b="1" dirty="0" smtClean="0">
                <a:solidFill>
                  <a:srgbClr val="000E2A"/>
                </a:solidFill>
              </a:rPr>
              <a:t>this </a:t>
            </a:r>
            <a:r>
              <a:rPr lang="en-US" sz="3600" b="1" dirty="0">
                <a:solidFill>
                  <a:srgbClr val="000E2A"/>
                </a:solidFill>
              </a:rPr>
              <a:t>CIP can be found </a:t>
            </a:r>
            <a:r>
              <a:rPr lang="en-US" sz="3600" b="1" dirty="0" smtClean="0">
                <a:solidFill>
                  <a:srgbClr val="000E2A"/>
                </a:solidFill>
              </a:rPr>
              <a:t>in the </a:t>
            </a:r>
            <a:r>
              <a:rPr lang="en-US" sz="3600" b="1" i="1" dirty="0" smtClean="0">
                <a:solidFill>
                  <a:srgbClr val="000E2A"/>
                </a:solidFill>
              </a:rPr>
              <a:t>Products &amp; Resources </a:t>
            </a:r>
            <a:r>
              <a:rPr lang="en-US" sz="3600" b="1" i="1" dirty="0" smtClean="0">
                <a:solidFill>
                  <a:srgbClr val="000E2A"/>
                </a:solidFill>
              </a:rPr>
              <a:t>Catalog </a:t>
            </a:r>
            <a:r>
              <a:rPr lang="en-US" sz="3600" b="1" dirty="0" smtClean="0">
                <a:solidFill>
                  <a:srgbClr val="000E2A"/>
                </a:solidFill>
              </a:rPr>
              <a:t>on </a:t>
            </a:r>
            <a:r>
              <a:rPr lang="en-US" sz="3600" b="1" dirty="0">
                <a:solidFill>
                  <a:srgbClr val="000E2A"/>
                </a:solidFill>
              </a:rPr>
              <a:t>the Pacific Southwest ATTC </a:t>
            </a:r>
            <a:r>
              <a:rPr lang="en-US" sz="3600" b="1" dirty="0" smtClean="0">
                <a:solidFill>
                  <a:srgbClr val="000E2A"/>
                </a:solidFill>
              </a:rPr>
              <a:t>website:</a:t>
            </a:r>
            <a:r>
              <a:rPr lang="en-US" sz="3600" b="1" dirty="0"/>
              <a:t/>
            </a:r>
            <a:br>
              <a:rPr lang="en-US" sz="3600" b="1" dirty="0"/>
            </a:br>
            <a:r>
              <a:rPr lang="en-US" sz="3600" b="1" u="sng" dirty="0">
                <a:hlinkClick r:id="rId4" tooltip="PSATTC Website"/>
              </a:rPr>
              <a:t>http://www.psattc.org</a:t>
            </a:r>
            <a:endParaRPr lang="en-US" sz="3600" b="1" dirty="0"/>
          </a:p>
        </p:txBody>
      </p:sp>
    </p:spTree>
    <p:extLst>
      <p:ext uri="{BB962C8B-B14F-4D97-AF65-F5344CB8AC3E}">
        <p14:creationId xmlns:p14="http://schemas.microsoft.com/office/powerpoint/2010/main" val="2977997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Burned match">
            <a:extLst>
              <a:ext uri="{FF2B5EF4-FFF2-40B4-BE49-F238E27FC236}">
                <a16:creationId xmlns:a16="http://schemas.microsoft.com/office/drawing/2014/main" id="{97F0E39C-BE86-4F96-81A4-09152FC2F8BA}"/>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300827" y="102029"/>
            <a:ext cx="3578352" cy="1865376"/>
          </a:xfrm>
        </p:spPr>
      </p:pic>
      <p:sp>
        <p:nvSpPr>
          <p:cNvPr id="4" name="Title 3"/>
          <p:cNvSpPr>
            <a:spLocks noGrp="1"/>
          </p:cNvSpPr>
          <p:nvPr>
            <p:ph type="title"/>
          </p:nvPr>
        </p:nvSpPr>
        <p:spPr>
          <a:xfrm>
            <a:off x="312821" y="1466804"/>
            <a:ext cx="3060032" cy="1001201"/>
          </a:xfrm>
        </p:spPr>
        <p:txBody>
          <a:bodyPr>
            <a:normAutofit/>
          </a:bodyPr>
          <a:lstStyle/>
          <a:p>
            <a:r>
              <a:rPr lang="en-US" b="1" dirty="0">
                <a:latin typeface="+mn-lt"/>
              </a:rPr>
              <a:t>Burnout</a:t>
            </a:r>
            <a:endParaRPr lang="en-US" b="1" dirty="0"/>
          </a:p>
        </p:txBody>
      </p:sp>
      <p:sp>
        <p:nvSpPr>
          <p:cNvPr id="2" name="Content Placeholder 1">
            <a:extLst>
              <a:ext uri="{FF2B5EF4-FFF2-40B4-BE49-F238E27FC236}">
                <a16:creationId xmlns:a16="http://schemas.microsoft.com/office/drawing/2014/main" id="{1991C804-DEBB-4C92-B2AB-EBD34280589D}"/>
              </a:ext>
            </a:extLst>
          </p:cNvPr>
          <p:cNvSpPr>
            <a:spLocks noGrp="1"/>
          </p:cNvSpPr>
          <p:nvPr>
            <p:ph sz="half" idx="1"/>
          </p:nvPr>
        </p:nvSpPr>
        <p:spPr>
          <a:xfrm>
            <a:off x="280737" y="2443941"/>
            <a:ext cx="11680658" cy="4287966"/>
          </a:xfrm>
        </p:spPr>
        <p:txBody>
          <a:bodyPr>
            <a:normAutofit/>
          </a:bodyPr>
          <a:lstStyle/>
          <a:p>
            <a:pPr marL="0" indent="0">
              <a:lnSpc>
                <a:spcPct val="100000"/>
              </a:lnSpc>
              <a:spcBef>
                <a:spcPts val="0"/>
              </a:spcBef>
              <a:buNone/>
            </a:pPr>
            <a:r>
              <a:rPr lang="en-US" sz="3600" dirty="0">
                <a:solidFill>
                  <a:srgbClr val="002060"/>
                </a:solidFill>
              </a:rPr>
              <a:t>The concept of professional burnout actually introduced a new orientation to the influence of the stress associated with working with difficult clients… to one that accounted for both the interpersonal relationship between the human service professional and the client and also the relationship between the professional and the social service agency.</a:t>
            </a:r>
            <a:r>
              <a:rPr lang="en-US" dirty="0"/>
              <a:t> </a:t>
            </a:r>
            <a:endParaRPr lang="en-US" sz="1400" b="1" dirty="0"/>
          </a:p>
          <a:p>
            <a:pPr marL="0" indent="0">
              <a:lnSpc>
                <a:spcPct val="100000"/>
              </a:lnSpc>
              <a:spcBef>
                <a:spcPts val="0"/>
              </a:spcBef>
              <a:buNone/>
            </a:pPr>
            <a:endParaRPr lang="en-US" sz="1400" b="1" dirty="0"/>
          </a:p>
          <a:p>
            <a:pPr marL="0" indent="0">
              <a:lnSpc>
                <a:spcPct val="100000"/>
              </a:lnSpc>
              <a:spcBef>
                <a:spcPts val="0"/>
              </a:spcBef>
              <a:buNone/>
            </a:pPr>
            <a:endParaRPr lang="en-US" sz="1400" b="1" dirty="0"/>
          </a:p>
          <a:p>
            <a:pPr marL="0" indent="0">
              <a:lnSpc>
                <a:spcPct val="100000"/>
              </a:lnSpc>
              <a:spcBef>
                <a:spcPts val="0"/>
              </a:spcBef>
              <a:buNone/>
            </a:pPr>
            <a:endParaRPr lang="en-US" sz="1400" b="1" dirty="0"/>
          </a:p>
          <a:p>
            <a:pPr marL="0" indent="0" algn="r">
              <a:lnSpc>
                <a:spcPct val="100000"/>
              </a:lnSpc>
              <a:spcBef>
                <a:spcPts val="0"/>
              </a:spcBef>
              <a:buNone/>
            </a:pPr>
            <a:r>
              <a:rPr lang="en-US" sz="1400" b="1" dirty="0"/>
              <a:t>Maslach, 2001</a:t>
            </a:r>
            <a:endParaRPr lang="en-US" b="1" dirty="0"/>
          </a:p>
        </p:txBody>
      </p:sp>
    </p:spTree>
    <p:extLst>
      <p:ext uri="{BB962C8B-B14F-4D97-AF65-F5344CB8AC3E}">
        <p14:creationId xmlns:p14="http://schemas.microsoft.com/office/powerpoint/2010/main" val="1235097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Light bulbs">
            <a:extLst>
              <a:ext uri="{FF2B5EF4-FFF2-40B4-BE49-F238E27FC236}">
                <a16:creationId xmlns:a16="http://schemas.microsoft.com/office/drawing/2014/main" id="{499C5F95-C8B1-4F18-8489-272C2ED09DC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956746" y="509749"/>
            <a:ext cx="3713871" cy="1463040"/>
          </a:xfrm>
        </p:spPr>
      </p:pic>
      <p:sp>
        <p:nvSpPr>
          <p:cNvPr id="2" name="Title 1"/>
          <p:cNvSpPr>
            <a:spLocks noGrp="1"/>
          </p:cNvSpPr>
          <p:nvPr>
            <p:ph type="title"/>
          </p:nvPr>
        </p:nvSpPr>
        <p:spPr>
          <a:xfrm>
            <a:off x="521383" y="1022194"/>
            <a:ext cx="5657850" cy="1335088"/>
          </a:xfrm>
        </p:spPr>
        <p:txBody>
          <a:bodyPr anchor="b">
            <a:normAutofit/>
          </a:bodyPr>
          <a:lstStyle/>
          <a:p>
            <a:r>
              <a:rPr lang="en-US" sz="4800" b="1">
                <a:solidFill>
                  <a:schemeClr val="tx1">
                    <a:lumMod val="75000"/>
                    <a:lumOff val="25000"/>
                  </a:schemeClr>
                </a:solidFill>
                <a:latin typeface="+mn-lt"/>
              </a:rPr>
              <a:t>Part </a:t>
            </a:r>
            <a:r>
              <a:rPr lang="en-US" sz="4800" b="1" dirty="0">
                <a:solidFill>
                  <a:schemeClr val="tx1">
                    <a:lumMod val="75000"/>
                    <a:lumOff val="25000"/>
                  </a:schemeClr>
                </a:solidFill>
                <a:latin typeface="+mn-lt"/>
              </a:rPr>
              <a:t>3 Outline</a:t>
            </a:r>
          </a:p>
        </p:txBody>
      </p:sp>
      <p:sp>
        <p:nvSpPr>
          <p:cNvPr id="3" name="Content Placeholder 2"/>
          <p:cNvSpPr>
            <a:spLocks noGrp="1"/>
          </p:cNvSpPr>
          <p:nvPr>
            <p:ph sz="half" idx="1"/>
          </p:nvPr>
        </p:nvSpPr>
        <p:spPr>
          <a:xfrm>
            <a:off x="1371600" y="2643142"/>
            <a:ext cx="10115549" cy="4214858"/>
          </a:xfrm>
        </p:spPr>
        <p:txBody>
          <a:bodyPr>
            <a:normAutofit/>
          </a:bodyPr>
          <a:lstStyle/>
          <a:p>
            <a:pPr marL="457200" lvl="0" indent="-457200">
              <a:lnSpc>
                <a:spcPct val="100000"/>
              </a:lnSpc>
              <a:spcBef>
                <a:spcPts val="0"/>
              </a:spcBef>
              <a:spcAft>
                <a:spcPts val="1200"/>
              </a:spcAft>
              <a:buClr>
                <a:srgbClr val="EB1C24"/>
              </a:buClr>
              <a:buSzPct val="80000"/>
            </a:pPr>
            <a:r>
              <a:rPr lang="en-US" sz="3600" b="1" dirty="0"/>
              <a:t>Definition of burnout and examples </a:t>
            </a:r>
          </a:p>
          <a:p>
            <a:pPr marL="457200" lvl="0" indent="-457200">
              <a:lnSpc>
                <a:spcPct val="100000"/>
              </a:lnSpc>
              <a:spcBef>
                <a:spcPts val="0"/>
              </a:spcBef>
              <a:spcAft>
                <a:spcPts val="1200"/>
              </a:spcAft>
              <a:buClr>
                <a:srgbClr val="EB1C24"/>
              </a:buClr>
              <a:buSzPct val="80000"/>
            </a:pPr>
            <a:r>
              <a:rPr lang="en-US" sz="3600" b="1" dirty="0"/>
              <a:t>New thoughts about burnout</a:t>
            </a:r>
          </a:p>
          <a:p>
            <a:pPr marL="457200" lvl="0" indent="-457200">
              <a:lnSpc>
                <a:spcPct val="100000"/>
              </a:lnSpc>
              <a:spcBef>
                <a:spcPts val="0"/>
              </a:spcBef>
              <a:spcAft>
                <a:spcPts val="1200"/>
              </a:spcAft>
              <a:buClr>
                <a:srgbClr val="EB1C24"/>
              </a:buClr>
              <a:buSzPct val="80000"/>
            </a:pPr>
            <a:r>
              <a:rPr lang="en-US" sz="3600" b="1" dirty="0"/>
              <a:t>How organizations can help prevent burnout </a:t>
            </a:r>
          </a:p>
          <a:p>
            <a:pPr marL="457200" lvl="0" indent="-457200">
              <a:lnSpc>
                <a:spcPct val="100000"/>
              </a:lnSpc>
              <a:spcBef>
                <a:spcPts val="0"/>
              </a:spcBef>
              <a:spcAft>
                <a:spcPts val="1200"/>
              </a:spcAft>
              <a:buClr>
                <a:srgbClr val="EB1C24"/>
              </a:buClr>
              <a:buSzPct val="80000"/>
            </a:pPr>
            <a:r>
              <a:rPr lang="en-US" sz="3600" b="1" dirty="0"/>
              <a:t>Organizations that treat individuals with Opioid Use Disorders (OUDs) and recommendations regarding burnout</a:t>
            </a:r>
          </a:p>
        </p:txBody>
      </p:sp>
    </p:spTree>
    <p:extLst>
      <p:ext uri="{BB962C8B-B14F-4D97-AF65-F5344CB8AC3E}">
        <p14:creationId xmlns:p14="http://schemas.microsoft.com/office/powerpoint/2010/main" val="3630644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person with head on a desk and waving a white flag">
            <a:extLst>
              <a:ext uri="{FF2B5EF4-FFF2-40B4-BE49-F238E27FC236}">
                <a16:creationId xmlns:a16="http://schemas.microsoft.com/office/drawing/2014/main" id="{462844AD-4C6B-4FA1-A002-1901B5D2E5F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490940" y="3493383"/>
            <a:ext cx="3383573" cy="2999492"/>
          </a:xfrm>
        </p:spPr>
      </p:pic>
      <p:sp>
        <p:nvSpPr>
          <p:cNvPr id="2" name="Title 1">
            <a:extLst>
              <a:ext uri="{FF2B5EF4-FFF2-40B4-BE49-F238E27FC236}">
                <a16:creationId xmlns:a16="http://schemas.microsoft.com/office/drawing/2014/main" id="{E055E704-5F0F-4096-86C2-C89D8FC022E7}"/>
              </a:ext>
            </a:extLst>
          </p:cNvPr>
          <p:cNvSpPr>
            <a:spLocks noGrp="1"/>
          </p:cNvSpPr>
          <p:nvPr>
            <p:ph type="title"/>
          </p:nvPr>
        </p:nvSpPr>
        <p:spPr>
          <a:xfrm>
            <a:off x="368969" y="365125"/>
            <a:ext cx="10515600" cy="1325563"/>
          </a:xfrm>
        </p:spPr>
        <p:txBody>
          <a:bodyPr/>
          <a:lstStyle/>
          <a:p>
            <a:r>
              <a:rPr lang="en-US" b="1" dirty="0">
                <a:solidFill>
                  <a:srgbClr val="002060"/>
                </a:solidFill>
                <a:latin typeface="+mn-lt"/>
              </a:rPr>
              <a:t>Burnout has three distinct domains:</a:t>
            </a:r>
            <a:endParaRPr lang="en-US" b="1" dirty="0">
              <a:latin typeface="+mn-lt"/>
            </a:endParaRPr>
          </a:p>
        </p:txBody>
      </p:sp>
      <p:sp>
        <p:nvSpPr>
          <p:cNvPr id="3" name="Content Placeholder 2"/>
          <p:cNvSpPr>
            <a:spLocks noGrp="1"/>
          </p:cNvSpPr>
          <p:nvPr>
            <p:ph sz="half" idx="1"/>
          </p:nvPr>
        </p:nvSpPr>
        <p:spPr>
          <a:xfrm>
            <a:off x="669757" y="1690688"/>
            <a:ext cx="9099885" cy="5032375"/>
          </a:xfrm>
        </p:spPr>
        <p:txBody>
          <a:bodyPr>
            <a:normAutofit/>
          </a:bodyPr>
          <a:lstStyle/>
          <a:p>
            <a:pPr marL="349250" indent="-349250">
              <a:lnSpc>
                <a:spcPct val="100000"/>
              </a:lnSpc>
              <a:spcBef>
                <a:spcPts val="0"/>
              </a:spcBef>
              <a:spcAft>
                <a:spcPts val="1200"/>
              </a:spcAft>
              <a:buClr>
                <a:srgbClr val="EB1C24"/>
              </a:buClr>
              <a:buSzPct val="80000"/>
            </a:pPr>
            <a:r>
              <a:rPr lang="en-US" sz="3600" b="1" dirty="0">
                <a:solidFill>
                  <a:schemeClr val="tx1">
                    <a:lumMod val="75000"/>
                    <a:lumOff val="25000"/>
                  </a:schemeClr>
                </a:solidFill>
              </a:rPr>
              <a:t>emotional exhaustion</a:t>
            </a:r>
          </a:p>
          <a:p>
            <a:pPr marL="349250" indent="-349250">
              <a:lnSpc>
                <a:spcPct val="100000"/>
              </a:lnSpc>
              <a:spcBef>
                <a:spcPts val="0"/>
              </a:spcBef>
              <a:spcAft>
                <a:spcPts val="1200"/>
              </a:spcAft>
              <a:buClr>
                <a:srgbClr val="EB1C24"/>
              </a:buClr>
              <a:buSzPct val="80000"/>
            </a:pPr>
            <a:r>
              <a:rPr lang="en-US" sz="3600" b="1" dirty="0">
                <a:solidFill>
                  <a:schemeClr val="tx1">
                    <a:lumMod val="75000"/>
                    <a:lumOff val="25000"/>
                  </a:schemeClr>
                </a:solidFill>
              </a:rPr>
              <a:t>depersonalization</a:t>
            </a:r>
          </a:p>
          <a:p>
            <a:pPr marL="349250" indent="-349250">
              <a:lnSpc>
                <a:spcPct val="100000"/>
              </a:lnSpc>
              <a:spcBef>
                <a:spcPts val="0"/>
              </a:spcBef>
              <a:spcAft>
                <a:spcPts val="1200"/>
              </a:spcAft>
              <a:buClr>
                <a:srgbClr val="EB1C24"/>
              </a:buClr>
              <a:buSzPct val="80000"/>
            </a:pPr>
            <a:r>
              <a:rPr lang="en-US" sz="3600" b="1" dirty="0">
                <a:solidFill>
                  <a:schemeClr val="tx1">
                    <a:lumMod val="75000"/>
                    <a:lumOff val="25000"/>
                  </a:schemeClr>
                </a:solidFill>
              </a:rPr>
              <a:t>reduced sense of personal accomplishment</a:t>
            </a:r>
            <a:r>
              <a:rPr lang="en-US" sz="3600" dirty="0">
                <a:solidFill>
                  <a:schemeClr val="tx1">
                    <a:lumMod val="75000"/>
                    <a:lumOff val="25000"/>
                  </a:schemeClr>
                </a:solidFill>
              </a:rPr>
              <a:t> </a:t>
            </a:r>
          </a:p>
          <a:p>
            <a:pPr marL="0" indent="0">
              <a:lnSpc>
                <a:spcPct val="100000"/>
              </a:lnSpc>
              <a:spcBef>
                <a:spcPts val="0"/>
              </a:spcBef>
              <a:spcAft>
                <a:spcPts val="1200"/>
              </a:spcAft>
              <a:buNone/>
            </a:pPr>
            <a:endParaRPr lang="en-US" sz="1400" b="1" dirty="0"/>
          </a:p>
          <a:p>
            <a:pPr marL="0" indent="0">
              <a:lnSpc>
                <a:spcPct val="100000"/>
              </a:lnSpc>
              <a:spcBef>
                <a:spcPts val="0"/>
              </a:spcBef>
              <a:spcAft>
                <a:spcPts val="1200"/>
              </a:spcAft>
              <a:buNone/>
            </a:pPr>
            <a:endParaRPr lang="en-US" sz="1400" b="1" dirty="0"/>
          </a:p>
          <a:p>
            <a:pPr marL="0" indent="0">
              <a:lnSpc>
                <a:spcPct val="100000"/>
              </a:lnSpc>
              <a:spcBef>
                <a:spcPts val="0"/>
              </a:spcBef>
              <a:buNone/>
            </a:pPr>
            <a:endParaRPr lang="en-US" sz="1400" b="1" dirty="0"/>
          </a:p>
          <a:p>
            <a:pPr marL="0" indent="0">
              <a:lnSpc>
                <a:spcPct val="100000"/>
              </a:lnSpc>
              <a:spcBef>
                <a:spcPts val="0"/>
              </a:spcBef>
              <a:buNone/>
            </a:pPr>
            <a:endParaRPr lang="en-US" sz="1400" b="1" dirty="0"/>
          </a:p>
          <a:p>
            <a:pPr marL="0" indent="0">
              <a:lnSpc>
                <a:spcPct val="100000"/>
              </a:lnSpc>
              <a:spcBef>
                <a:spcPts val="0"/>
              </a:spcBef>
              <a:buNone/>
            </a:pPr>
            <a:endParaRPr lang="en-US" sz="1400" b="1" dirty="0"/>
          </a:p>
          <a:p>
            <a:pPr marL="0" indent="0">
              <a:lnSpc>
                <a:spcPct val="100000"/>
              </a:lnSpc>
              <a:spcBef>
                <a:spcPts val="0"/>
              </a:spcBef>
              <a:buNone/>
            </a:pPr>
            <a:endParaRPr lang="en-US" sz="1400" b="1" dirty="0"/>
          </a:p>
          <a:p>
            <a:pPr marL="0" indent="0">
              <a:lnSpc>
                <a:spcPct val="100000"/>
              </a:lnSpc>
              <a:spcBef>
                <a:spcPts val="0"/>
              </a:spcBef>
              <a:buNone/>
            </a:pPr>
            <a:endParaRPr lang="en-US" sz="1400" b="1" dirty="0"/>
          </a:p>
          <a:p>
            <a:pPr marL="0" indent="0">
              <a:lnSpc>
                <a:spcPct val="100000"/>
              </a:lnSpc>
              <a:spcBef>
                <a:spcPts val="0"/>
              </a:spcBef>
              <a:buNone/>
            </a:pPr>
            <a:endParaRPr lang="en-US" sz="1400" b="1" dirty="0"/>
          </a:p>
          <a:p>
            <a:pPr marL="0" indent="0">
              <a:lnSpc>
                <a:spcPct val="100000"/>
              </a:lnSpc>
              <a:spcBef>
                <a:spcPts val="0"/>
              </a:spcBef>
              <a:buNone/>
            </a:pPr>
            <a:endParaRPr lang="en-US" sz="1400" b="1" dirty="0"/>
          </a:p>
          <a:p>
            <a:pPr marL="0" indent="0">
              <a:lnSpc>
                <a:spcPct val="100000"/>
              </a:lnSpc>
              <a:spcBef>
                <a:spcPts val="0"/>
              </a:spcBef>
              <a:buNone/>
            </a:pPr>
            <a:endParaRPr lang="en-US" sz="1400" b="1" dirty="0"/>
          </a:p>
          <a:p>
            <a:pPr marL="2514600" indent="0">
              <a:lnSpc>
                <a:spcPct val="100000"/>
              </a:lnSpc>
              <a:spcBef>
                <a:spcPts val="0"/>
              </a:spcBef>
              <a:buNone/>
            </a:pPr>
            <a:r>
              <a:rPr lang="en-US" sz="1400" b="1" dirty="0"/>
              <a:t>Maslach, 1982, </a:t>
            </a:r>
            <a:r>
              <a:rPr lang="de-DE" sz="1400" b="1" dirty="0"/>
              <a:t>2001; Maslach &amp; Jackson, 1981; Maslach &amp; Leiter, 1997</a:t>
            </a:r>
          </a:p>
        </p:txBody>
      </p:sp>
    </p:spTree>
    <p:extLst>
      <p:ext uri="{BB962C8B-B14F-4D97-AF65-F5344CB8AC3E}">
        <p14:creationId xmlns:p14="http://schemas.microsoft.com/office/powerpoint/2010/main" val="3028871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0"/>
            <a:ext cx="8554471" cy="6858000"/>
          </a:xfrm>
        </p:spPr>
        <p:txBody>
          <a:bodyPr>
            <a:normAutofit/>
          </a:bodyPr>
          <a:lstStyle/>
          <a:p>
            <a:pPr marL="0" indent="0">
              <a:lnSpc>
                <a:spcPct val="100000"/>
              </a:lnSpc>
              <a:spcBef>
                <a:spcPts val="0"/>
              </a:spcBef>
              <a:buNone/>
            </a:pPr>
            <a:r>
              <a:rPr lang="en-US" b="1" dirty="0">
                <a:solidFill>
                  <a:srgbClr val="002060"/>
                </a:solidFill>
              </a:rPr>
              <a:t>Emotional exhaustion: </a:t>
            </a:r>
          </a:p>
          <a:p>
            <a:pPr>
              <a:lnSpc>
                <a:spcPct val="100000"/>
              </a:lnSpc>
              <a:spcBef>
                <a:spcPts val="0"/>
              </a:spcBef>
              <a:spcAft>
                <a:spcPts val="600"/>
              </a:spcAft>
              <a:buSzPct val="80000"/>
            </a:pPr>
            <a:r>
              <a:rPr lang="en-US" sz="2400" dirty="0"/>
              <a:t>a practitioner’s emotional resources become depleted by the chronic needs, demands, and expectations of clients, supervisors, and organizations </a:t>
            </a:r>
          </a:p>
          <a:p>
            <a:pPr marL="0" indent="0">
              <a:lnSpc>
                <a:spcPct val="100000"/>
              </a:lnSpc>
              <a:spcBef>
                <a:spcPts val="0"/>
              </a:spcBef>
              <a:buNone/>
            </a:pPr>
            <a:r>
              <a:rPr lang="en-US" b="1" dirty="0">
                <a:solidFill>
                  <a:srgbClr val="002060"/>
                </a:solidFill>
              </a:rPr>
              <a:t>Depersonalization</a:t>
            </a:r>
            <a:r>
              <a:rPr lang="en-US" b="1" dirty="0"/>
              <a:t> </a:t>
            </a:r>
            <a:r>
              <a:rPr lang="en-US" b="1" dirty="0">
                <a:solidFill>
                  <a:srgbClr val="002060"/>
                </a:solidFill>
              </a:rPr>
              <a:t>(also referred to as cynicism): </a:t>
            </a:r>
          </a:p>
          <a:p>
            <a:pPr>
              <a:lnSpc>
                <a:spcPct val="100000"/>
              </a:lnSpc>
              <a:spcBef>
                <a:spcPts val="0"/>
              </a:spcBef>
              <a:spcAft>
                <a:spcPts val="600"/>
              </a:spcAft>
              <a:buSzPct val="80000"/>
            </a:pPr>
            <a:r>
              <a:rPr lang="en-US" sz="2400" dirty="0"/>
              <a:t>the negative, cynical, or excessively detached responses to coworkers or clients and their situations. This domain is a representation of the change in interpersonal thoughts and feelings regarding practice with clients that may occur in the process of professional burnout. </a:t>
            </a:r>
          </a:p>
          <a:p>
            <a:pPr marL="0" indent="0">
              <a:lnSpc>
                <a:spcPct val="100000"/>
              </a:lnSpc>
              <a:spcBef>
                <a:spcPts val="0"/>
              </a:spcBef>
              <a:buNone/>
            </a:pPr>
            <a:r>
              <a:rPr lang="en-US" b="1" dirty="0">
                <a:solidFill>
                  <a:srgbClr val="002060"/>
                </a:solidFill>
              </a:rPr>
              <a:t>Reduction in one’s sense of personal accomplishment: </a:t>
            </a:r>
            <a:endParaRPr lang="en-US" dirty="0"/>
          </a:p>
          <a:p>
            <a:pPr>
              <a:lnSpc>
                <a:spcPct val="100000"/>
              </a:lnSpc>
              <a:spcBef>
                <a:spcPts val="0"/>
              </a:spcBef>
              <a:buSzPct val="80000"/>
            </a:pPr>
            <a:r>
              <a:rPr lang="en-US" sz="2400" dirty="0"/>
              <a:t>professional helpers feel inadequate when clients do not respond to intervention, despite efforts to help them. This domain of the burnout phenomenon may also occur in response to bureaucratic constraints and administrative demands that often accompany social service practice, such as dictating client records or completing required administrative documentation. 	</a:t>
            </a:r>
          </a:p>
          <a:p>
            <a:pPr marL="0" indent="0" algn="r">
              <a:lnSpc>
                <a:spcPct val="100000"/>
              </a:lnSpc>
              <a:spcBef>
                <a:spcPts val="0"/>
              </a:spcBef>
              <a:buSzPct val="80000"/>
              <a:buNone/>
            </a:pPr>
            <a:r>
              <a:rPr lang="en-US" sz="1400" b="1" dirty="0"/>
              <a:t>Maslach, 1998; 2001</a:t>
            </a:r>
          </a:p>
        </p:txBody>
      </p:sp>
      <p:pic>
        <p:nvPicPr>
          <p:cNvPr id="7" name="Content Placeholder 6" descr="series of matches at varying stages of burning out">
            <a:extLst>
              <a:ext uri="{FF2B5EF4-FFF2-40B4-BE49-F238E27FC236}">
                <a16:creationId xmlns:a16="http://schemas.microsoft.com/office/drawing/2014/main" id="{7E6DB519-0BA2-4C76-8154-D09C526C0DCA}"/>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117063" y="1433307"/>
            <a:ext cx="3958616" cy="1548422"/>
          </a:xfrm>
          <a:ln>
            <a:solidFill>
              <a:srgbClr val="A2A2A2"/>
            </a:solidFill>
          </a:ln>
        </p:spPr>
      </p:pic>
      <p:sp>
        <p:nvSpPr>
          <p:cNvPr id="2" name="Title 1">
            <a:extLst>
              <a:ext uri="{FF2B5EF4-FFF2-40B4-BE49-F238E27FC236}">
                <a16:creationId xmlns:a16="http://schemas.microsoft.com/office/drawing/2014/main" id="{6AAB20E9-6EAA-4882-9B34-7F339DC1158E}"/>
              </a:ext>
            </a:extLst>
          </p:cNvPr>
          <p:cNvSpPr>
            <a:spLocks noGrp="1"/>
          </p:cNvSpPr>
          <p:nvPr>
            <p:ph type="title"/>
          </p:nvPr>
        </p:nvSpPr>
        <p:spPr>
          <a:xfrm>
            <a:off x="8107183" y="3013535"/>
            <a:ext cx="3968496" cy="798285"/>
          </a:xfrm>
          <a:ln>
            <a:solidFill>
              <a:srgbClr val="A2A2A2"/>
            </a:solidFill>
          </a:ln>
        </p:spPr>
        <p:txBody>
          <a:bodyPr>
            <a:normAutofit/>
          </a:bodyPr>
          <a:lstStyle/>
          <a:p>
            <a:pPr algn="ctr">
              <a:lnSpc>
                <a:spcPct val="100000"/>
              </a:lnSpc>
            </a:pPr>
            <a:r>
              <a:rPr lang="en-US" sz="3600" b="1" cap="small" dirty="0">
                <a:latin typeface="+mn-lt"/>
              </a:rPr>
              <a:t>Domains</a:t>
            </a:r>
          </a:p>
        </p:txBody>
      </p:sp>
    </p:spTree>
    <p:extLst>
      <p:ext uri="{BB962C8B-B14F-4D97-AF65-F5344CB8AC3E}">
        <p14:creationId xmlns:p14="http://schemas.microsoft.com/office/powerpoint/2010/main" val="292795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burned match">
            <a:extLst>
              <a:ext uri="{FF2B5EF4-FFF2-40B4-BE49-F238E27FC236}">
                <a16:creationId xmlns:a16="http://schemas.microsoft.com/office/drawing/2014/main" id="{9092983D-B87C-4F30-9C4F-704F095CAB2A}"/>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019447" y="67329"/>
            <a:ext cx="3172553" cy="1653835"/>
          </a:xfrm>
        </p:spPr>
      </p:pic>
      <p:sp>
        <p:nvSpPr>
          <p:cNvPr id="2" name="Title 1"/>
          <p:cNvSpPr>
            <a:spLocks noGrp="1"/>
          </p:cNvSpPr>
          <p:nvPr>
            <p:ph type="title"/>
          </p:nvPr>
        </p:nvSpPr>
        <p:spPr>
          <a:xfrm>
            <a:off x="211016" y="84775"/>
            <a:ext cx="8170503" cy="877751"/>
          </a:xfrm>
        </p:spPr>
        <p:txBody>
          <a:bodyPr/>
          <a:lstStyle/>
          <a:p>
            <a:r>
              <a:rPr lang="en-US" b="1" dirty="0">
                <a:solidFill>
                  <a:schemeClr val="tx1">
                    <a:lumMod val="75000"/>
                    <a:lumOff val="25000"/>
                  </a:schemeClr>
                </a:solidFill>
                <a:latin typeface="+mn-lt"/>
              </a:rPr>
              <a:t>Some New Thoughts on Burnout… </a:t>
            </a:r>
          </a:p>
        </p:txBody>
      </p:sp>
      <p:sp>
        <p:nvSpPr>
          <p:cNvPr id="3" name="Content Placeholder 2"/>
          <p:cNvSpPr>
            <a:spLocks noGrp="1"/>
          </p:cNvSpPr>
          <p:nvPr>
            <p:ph sz="half" idx="1"/>
          </p:nvPr>
        </p:nvSpPr>
        <p:spPr>
          <a:xfrm>
            <a:off x="211016" y="1167062"/>
            <a:ext cx="11872126" cy="5666874"/>
          </a:xfrm>
        </p:spPr>
        <p:txBody>
          <a:bodyPr>
            <a:noAutofit/>
          </a:bodyPr>
          <a:lstStyle/>
          <a:p>
            <a:pPr marL="288925" indent="-288925">
              <a:lnSpc>
                <a:spcPct val="100000"/>
              </a:lnSpc>
              <a:spcBef>
                <a:spcPts val="0"/>
              </a:spcBef>
              <a:buClr>
                <a:srgbClr val="EB1C24"/>
              </a:buClr>
              <a:buSzPct val="80000"/>
            </a:pPr>
            <a:r>
              <a:rPr lang="en-US" dirty="0">
                <a:solidFill>
                  <a:srgbClr val="000E2A"/>
                </a:solidFill>
              </a:rPr>
              <a:t>Some people will thrive, no matter what.</a:t>
            </a:r>
          </a:p>
          <a:p>
            <a:pPr marL="288925" indent="-288925">
              <a:lnSpc>
                <a:spcPct val="100000"/>
              </a:lnSpc>
              <a:spcBef>
                <a:spcPts val="0"/>
              </a:spcBef>
              <a:buClr>
                <a:srgbClr val="EB1C24"/>
              </a:buClr>
              <a:buSzPct val="80000"/>
            </a:pPr>
            <a:r>
              <a:rPr lang="en-US" dirty="0">
                <a:solidFill>
                  <a:srgbClr val="000E2A"/>
                </a:solidFill>
              </a:rPr>
              <a:t>Modern life – not just working in healthcare – is stressful.</a:t>
            </a:r>
          </a:p>
          <a:p>
            <a:pPr marL="288925" indent="-288925">
              <a:lnSpc>
                <a:spcPct val="100000"/>
              </a:lnSpc>
              <a:spcBef>
                <a:spcPts val="0"/>
              </a:spcBef>
              <a:buClr>
                <a:srgbClr val="EB1C24"/>
              </a:buClr>
              <a:buSzPct val="80000"/>
            </a:pPr>
            <a:r>
              <a:rPr lang="en-US" dirty="0">
                <a:solidFill>
                  <a:srgbClr val="000E2A"/>
                </a:solidFill>
              </a:rPr>
              <a:t>Symptoms differ among individuals, including within the three domains: emotional exhaustion, de-personalization, and loss of self-worth. </a:t>
            </a:r>
          </a:p>
          <a:p>
            <a:pPr marL="288925" indent="-288925">
              <a:lnSpc>
                <a:spcPct val="100000"/>
              </a:lnSpc>
              <a:spcBef>
                <a:spcPts val="0"/>
              </a:spcBef>
              <a:buClr>
                <a:srgbClr val="EB1C24"/>
              </a:buClr>
              <a:buSzPct val="80000"/>
            </a:pPr>
            <a:r>
              <a:rPr lang="en-US" dirty="0">
                <a:solidFill>
                  <a:srgbClr val="000E2A"/>
                </a:solidFill>
              </a:rPr>
              <a:t>Burnout may manifest as cynicism, anger, meanness, withdrawal, silence, or may go undetected by individuals and those around them.</a:t>
            </a:r>
          </a:p>
          <a:p>
            <a:pPr marL="288925" indent="-288925">
              <a:lnSpc>
                <a:spcPct val="100000"/>
              </a:lnSpc>
              <a:spcBef>
                <a:spcPts val="0"/>
              </a:spcBef>
              <a:buClr>
                <a:srgbClr val="EB1C24"/>
              </a:buClr>
              <a:buSzPct val="80000"/>
            </a:pPr>
            <a:r>
              <a:rPr lang="en-US" dirty="0">
                <a:solidFill>
                  <a:srgbClr val="000E2A"/>
                </a:solidFill>
              </a:rPr>
              <a:t>What is commonly understood as burnout can affect new practitioners – not just those with years of exposure – especially if those professionals have an imbalance between expectations and reality.</a:t>
            </a:r>
          </a:p>
          <a:p>
            <a:pPr marL="288925" indent="-288925">
              <a:lnSpc>
                <a:spcPct val="100000"/>
              </a:lnSpc>
              <a:spcBef>
                <a:spcPts val="0"/>
              </a:spcBef>
              <a:buClr>
                <a:srgbClr val="EB1C24"/>
              </a:buClr>
              <a:buSzPct val="80000"/>
            </a:pPr>
            <a:r>
              <a:rPr lang="en-US" dirty="0">
                <a:solidFill>
                  <a:srgbClr val="000E2A"/>
                </a:solidFill>
              </a:rPr>
              <a:t>Burnout is not a binary or dichotomous condition. In other words, burnout is not merely present or absent, but describes a lower emotional state on a continuum that incorporates the three aforementioned subdomains.</a:t>
            </a:r>
          </a:p>
          <a:p>
            <a:pPr marL="0" indent="0">
              <a:lnSpc>
                <a:spcPct val="100000"/>
              </a:lnSpc>
              <a:spcBef>
                <a:spcPts val="0"/>
              </a:spcBef>
              <a:buClr>
                <a:srgbClr val="EB1C24"/>
              </a:buClr>
              <a:buSzPct val="80000"/>
              <a:buNone/>
            </a:pPr>
            <a:endParaRPr lang="en-US" sz="1400" b="1" dirty="0"/>
          </a:p>
          <a:p>
            <a:pPr marL="0" indent="0" algn="r">
              <a:lnSpc>
                <a:spcPct val="100000"/>
              </a:lnSpc>
              <a:spcBef>
                <a:spcPts val="0"/>
              </a:spcBef>
              <a:spcAft>
                <a:spcPts val="600"/>
              </a:spcAft>
              <a:buClr>
                <a:srgbClr val="EB1C24"/>
              </a:buClr>
              <a:buSzPct val="80000"/>
              <a:buNone/>
            </a:pPr>
            <a:r>
              <a:rPr lang="en-US" sz="1400" b="1" dirty="0"/>
              <a:t>Brindley et al., 2019 </a:t>
            </a:r>
            <a:r>
              <a:rPr lang="en-US" sz="1400" dirty="0">
                <a:solidFill>
                  <a:srgbClr val="000E2A"/>
                </a:solidFill>
              </a:rPr>
              <a:t> </a:t>
            </a:r>
          </a:p>
        </p:txBody>
      </p:sp>
    </p:spTree>
    <p:extLst>
      <p:ext uri="{BB962C8B-B14F-4D97-AF65-F5344CB8AC3E}">
        <p14:creationId xmlns:p14="http://schemas.microsoft.com/office/powerpoint/2010/main" val="2414496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talk bubble with reminder">
            <a:extLst>
              <a:ext uri="{FF2B5EF4-FFF2-40B4-BE49-F238E27FC236}">
                <a16:creationId xmlns:a16="http://schemas.microsoft.com/office/drawing/2014/main" id="{7236F5D5-3952-4CB4-88E6-E7BE4375AD0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4957" y="149601"/>
            <a:ext cx="7010400" cy="3444240"/>
          </a:xfrm>
        </p:spPr>
      </p:pic>
      <p:sp>
        <p:nvSpPr>
          <p:cNvPr id="4" name="Title 3"/>
          <p:cNvSpPr>
            <a:spLocks noGrp="1"/>
          </p:cNvSpPr>
          <p:nvPr>
            <p:ph type="title"/>
          </p:nvPr>
        </p:nvSpPr>
        <p:spPr>
          <a:xfrm>
            <a:off x="1066801" y="3593841"/>
            <a:ext cx="10760242" cy="2572595"/>
          </a:xfrm>
        </p:spPr>
        <p:txBody>
          <a:bodyPr>
            <a:normAutofit/>
          </a:bodyPr>
          <a:lstStyle/>
          <a:p>
            <a:pPr algn="r">
              <a:lnSpc>
                <a:spcPct val="100000"/>
              </a:lnSpc>
            </a:pPr>
            <a:r>
              <a:rPr lang="en-US" b="1" dirty="0">
                <a:solidFill>
                  <a:srgbClr val="001C54"/>
                </a:solidFill>
                <a:latin typeface="+mn-lt"/>
              </a:rPr>
              <a:t>Factors contributing to professional burnout may occur at the individual, organizational, or client levels (or in combination).</a:t>
            </a:r>
            <a:endParaRPr lang="en-US" dirty="0">
              <a:solidFill>
                <a:srgbClr val="001C54"/>
              </a:solidFill>
              <a:latin typeface="+mn-lt"/>
            </a:endParaRPr>
          </a:p>
        </p:txBody>
      </p:sp>
    </p:spTree>
    <p:extLst>
      <p:ext uri="{BB962C8B-B14F-4D97-AF65-F5344CB8AC3E}">
        <p14:creationId xmlns:p14="http://schemas.microsoft.com/office/powerpoint/2010/main" val="2378011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putting together puzzle pieces">
            <a:extLst>
              <a:ext uri="{FF2B5EF4-FFF2-40B4-BE49-F238E27FC236}">
                <a16:creationId xmlns:a16="http://schemas.microsoft.com/office/drawing/2014/main" id="{F44DE410-66DF-40BE-9EFA-C940C2CE5DA2}"/>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4389" t="6346" r="11824" b="7340"/>
          <a:stretch/>
        </p:blipFill>
        <p:spPr>
          <a:xfrm>
            <a:off x="9088661" y="0"/>
            <a:ext cx="3103339" cy="2454443"/>
          </a:xfrm>
        </p:spPr>
      </p:pic>
      <p:sp>
        <p:nvSpPr>
          <p:cNvPr id="2" name="Title 1"/>
          <p:cNvSpPr>
            <a:spLocks noGrp="1"/>
          </p:cNvSpPr>
          <p:nvPr>
            <p:ph type="title"/>
          </p:nvPr>
        </p:nvSpPr>
        <p:spPr>
          <a:xfrm>
            <a:off x="40506" y="74280"/>
            <a:ext cx="10515600" cy="693653"/>
          </a:xfrm>
        </p:spPr>
        <p:txBody>
          <a:bodyPr>
            <a:normAutofit/>
          </a:bodyPr>
          <a:lstStyle/>
          <a:p>
            <a:r>
              <a:rPr lang="en-US" sz="4000" b="1" dirty="0">
                <a:solidFill>
                  <a:srgbClr val="000E2A"/>
                </a:solidFill>
                <a:latin typeface="+mn-lt"/>
              </a:rPr>
              <a:t>Organizations Can be Helpful</a:t>
            </a:r>
          </a:p>
        </p:txBody>
      </p:sp>
      <p:sp>
        <p:nvSpPr>
          <p:cNvPr id="3" name="Content Placeholder 2"/>
          <p:cNvSpPr>
            <a:spLocks noGrp="1"/>
          </p:cNvSpPr>
          <p:nvPr>
            <p:ph sz="half" idx="1"/>
          </p:nvPr>
        </p:nvSpPr>
        <p:spPr>
          <a:xfrm>
            <a:off x="187679" y="745956"/>
            <a:ext cx="11218251" cy="6087980"/>
          </a:xfrm>
        </p:spPr>
        <p:txBody>
          <a:bodyPr>
            <a:normAutofit/>
          </a:bodyPr>
          <a:lstStyle/>
          <a:p>
            <a:pPr marL="0" indent="0">
              <a:lnSpc>
                <a:spcPct val="100000"/>
              </a:lnSpc>
              <a:spcBef>
                <a:spcPts val="0"/>
              </a:spcBef>
              <a:buClr>
                <a:srgbClr val="C00000"/>
              </a:buClr>
              <a:buNone/>
            </a:pPr>
            <a:r>
              <a:rPr lang="en-US" sz="3600" b="1" dirty="0">
                <a:solidFill>
                  <a:srgbClr val="EB1C24"/>
                </a:solidFill>
              </a:rPr>
              <a:t>I</a:t>
            </a:r>
            <a:r>
              <a:rPr lang="en-US" sz="3200" b="1" dirty="0"/>
              <a:t>mportant that staff members feel the organization</a:t>
            </a:r>
          </a:p>
          <a:p>
            <a:pPr marL="457200">
              <a:lnSpc>
                <a:spcPct val="100000"/>
              </a:lnSpc>
              <a:spcBef>
                <a:spcPts val="0"/>
              </a:spcBef>
              <a:buClr>
                <a:srgbClr val="EB1C24"/>
              </a:buClr>
              <a:buSzPct val="80000"/>
            </a:pPr>
            <a:r>
              <a:rPr lang="en-US" dirty="0"/>
              <a:t>values their opinion </a:t>
            </a:r>
          </a:p>
          <a:p>
            <a:pPr marL="457200">
              <a:lnSpc>
                <a:spcPct val="100000"/>
              </a:lnSpc>
              <a:spcBef>
                <a:spcPts val="0"/>
              </a:spcBef>
              <a:buClr>
                <a:srgbClr val="EB1C24"/>
              </a:buClr>
              <a:buSzPct val="80000"/>
            </a:pPr>
            <a:r>
              <a:rPr lang="en-US" dirty="0"/>
              <a:t>shows concern for their well-being</a:t>
            </a:r>
          </a:p>
          <a:p>
            <a:pPr marL="457200">
              <a:lnSpc>
                <a:spcPct val="100000"/>
              </a:lnSpc>
              <a:spcBef>
                <a:spcPts val="0"/>
              </a:spcBef>
              <a:buClr>
                <a:srgbClr val="EB1C24"/>
              </a:buClr>
              <a:buSzPct val="80000"/>
            </a:pPr>
            <a:r>
              <a:rPr lang="en-US" dirty="0"/>
              <a:t>cares for their satisfaction at work</a:t>
            </a:r>
          </a:p>
          <a:p>
            <a:pPr marL="0" indent="0">
              <a:lnSpc>
                <a:spcPct val="100000"/>
              </a:lnSpc>
              <a:spcBef>
                <a:spcPts val="0"/>
              </a:spcBef>
              <a:buClr>
                <a:srgbClr val="C00000"/>
              </a:buClr>
              <a:buNone/>
            </a:pPr>
            <a:r>
              <a:rPr lang="en-US" sz="3600" b="1" dirty="0">
                <a:solidFill>
                  <a:srgbClr val="EB1C24"/>
                </a:solidFill>
              </a:rPr>
              <a:t>A</a:t>
            </a:r>
            <a:r>
              <a:rPr lang="en-US" sz="3200" b="1" dirty="0"/>
              <a:t>gencies should  acknowledge and normalize</a:t>
            </a:r>
            <a:endParaRPr lang="en-US" dirty="0"/>
          </a:p>
          <a:p>
            <a:pPr marL="457200" lvl="1">
              <a:lnSpc>
                <a:spcPct val="100000"/>
              </a:lnSpc>
              <a:spcBef>
                <a:spcPts val="0"/>
              </a:spcBef>
              <a:buClr>
                <a:srgbClr val="EB1C24"/>
              </a:buClr>
              <a:buSzPct val="80000"/>
            </a:pPr>
            <a:r>
              <a:rPr lang="en-US" sz="2800" dirty="0"/>
              <a:t>the challenges of working with traumatized populations </a:t>
            </a:r>
          </a:p>
          <a:p>
            <a:pPr marL="457200" lvl="1">
              <a:lnSpc>
                <a:spcPct val="100000"/>
              </a:lnSpc>
              <a:spcBef>
                <a:spcPts val="0"/>
              </a:spcBef>
              <a:buClr>
                <a:srgbClr val="EB1C24"/>
              </a:buClr>
              <a:buSzPct val="80000"/>
            </a:pPr>
            <a:r>
              <a:rPr lang="en-US" sz="2800" dirty="0"/>
              <a:t>helps to alleviate stigma and discomfort for staff experiencing symptoms</a:t>
            </a:r>
          </a:p>
          <a:p>
            <a:pPr marL="0" indent="0">
              <a:lnSpc>
                <a:spcPct val="100000"/>
              </a:lnSpc>
              <a:spcBef>
                <a:spcPts val="0"/>
              </a:spcBef>
              <a:buClr>
                <a:srgbClr val="C00000"/>
              </a:buClr>
              <a:buNone/>
            </a:pPr>
            <a:r>
              <a:rPr lang="en-US" sz="3600" b="1" dirty="0">
                <a:solidFill>
                  <a:srgbClr val="EB1C24"/>
                </a:solidFill>
              </a:rPr>
              <a:t>O</a:t>
            </a:r>
            <a:r>
              <a:rPr lang="en-US" sz="3200" b="1" dirty="0"/>
              <a:t>ther activities agencies can do</a:t>
            </a:r>
            <a:r>
              <a:rPr lang="en-US" b="1" dirty="0"/>
              <a:t>:</a:t>
            </a:r>
          </a:p>
          <a:p>
            <a:pPr marL="396875">
              <a:lnSpc>
                <a:spcPct val="100000"/>
              </a:lnSpc>
              <a:spcBef>
                <a:spcPts val="0"/>
              </a:spcBef>
              <a:buClr>
                <a:srgbClr val="EB1C24"/>
              </a:buClr>
              <a:buSzPct val="80000"/>
            </a:pPr>
            <a:r>
              <a:rPr lang="en-US" dirty="0"/>
              <a:t>Make discussion of self-care a regular and accepted topic</a:t>
            </a:r>
          </a:p>
          <a:p>
            <a:pPr marL="396875">
              <a:lnSpc>
                <a:spcPct val="100000"/>
              </a:lnSpc>
              <a:spcBef>
                <a:spcPts val="0"/>
              </a:spcBef>
              <a:buClr>
                <a:srgbClr val="EB1C24"/>
              </a:buClr>
              <a:buSzPct val="80000"/>
            </a:pPr>
            <a:r>
              <a:rPr lang="en-US" dirty="0"/>
              <a:t> model self-care by supervisors and leaders</a:t>
            </a:r>
          </a:p>
          <a:p>
            <a:pPr marL="396875">
              <a:lnSpc>
                <a:spcPct val="100000"/>
              </a:lnSpc>
              <a:spcBef>
                <a:spcPts val="0"/>
              </a:spcBef>
              <a:buClr>
                <a:srgbClr val="EB1C24"/>
              </a:buClr>
              <a:buSzPct val="80000"/>
            </a:pPr>
            <a:r>
              <a:rPr lang="en-US" dirty="0"/>
              <a:t>offering regular trainings that describe the warning signs and symptoms associated with STS and possible coping strategies may help both with prevention and early intervention 				</a:t>
            </a:r>
            <a:r>
              <a:rPr lang="en-US" sz="1400" b="1" dirty="0"/>
              <a:t>Newell &amp; MacNeil, 2010; Rienks, 2020</a:t>
            </a:r>
          </a:p>
        </p:txBody>
      </p:sp>
    </p:spTree>
    <p:extLst>
      <p:ext uri="{BB962C8B-B14F-4D97-AF65-F5344CB8AC3E}">
        <p14:creationId xmlns:p14="http://schemas.microsoft.com/office/powerpoint/2010/main" val="961101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phone handset over a flame to illustrate hotline">
            <a:extLst>
              <a:ext uri="{FF2B5EF4-FFF2-40B4-BE49-F238E27FC236}">
                <a16:creationId xmlns:a16="http://schemas.microsoft.com/office/drawing/2014/main" id="{B9E4F52F-53A0-4D2C-8043-83D1F79AB402}"/>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472862" y="4138862"/>
            <a:ext cx="2719137" cy="2719137"/>
          </a:xfrm>
        </p:spPr>
      </p:pic>
      <p:sp>
        <p:nvSpPr>
          <p:cNvPr id="2" name="Title 1"/>
          <p:cNvSpPr>
            <a:spLocks noGrp="1"/>
          </p:cNvSpPr>
          <p:nvPr>
            <p:ph type="title"/>
          </p:nvPr>
        </p:nvSpPr>
        <p:spPr>
          <a:xfrm>
            <a:off x="176462" y="30826"/>
            <a:ext cx="11494170" cy="1325563"/>
          </a:xfrm>
        </p:spPr>
        <p:txBody>
          <a:bodyPr>
            <a:normAutofit/>
          </a:bodyPr>
          <a:lstStyle/>
          <a:p>
            <a:r>
              <a:rPr lang="en-US" sz="4000" b="1" dirty="0">
                <a:solidFill>
                  <a:schemeClr val="tx1">
                    <a:lumMod val="75000"/>
                    <a:lumOff val="25000"/>
                  </a:schemeClr>
                </a:solidFill>
                <a:latin typeface="+mn-lt"/>
              </a:rPr>
              <a:t>Behavioral Health Organizations, Hotlines, and Healthcare Providers Should:</a:t>
            </a:r>
          </a:p>
        </p:txBody>
      </p:sp>
      <p:sp>
        <p:nvSpPr>
          <p:cNvPr id="3" name="Content Placeholder 2"/>
          <p:cNvSpPr>
            <a:spLocks noGrp="1"/>
          </p:cNvSpPr>
          <p:nvPr>
            <p:ph sz="half" idx="1"/>
          </p:nvPr>
        </p:nvSpPr>
        <p:spPr>
          <a:xfrm>
            <a:off x="405063" y="1464677"/>
            <a:ext cx="9412705" cy="5016166"/>
          </a:xfrm>
        </p:spPr>
        <p:txBody>
          <a:bodyPr>
            <a:noAutofit/>
          </a:bodyPr>
          <a:lstStyle/>
          <a:p>
            <a:pPr marL="288925" indent="-288925">
              <a:lnSpc>
                <a:spcPct val="100000"/>
              </a:lnSpc>
              <a:spcBef>
                <a:spcPts val="0"/>
              </a:spcBef>
              <a:spcAft>
                <a:spcPts val="1200"/>
              </a:spcAft>
              <a:buClr>
                <a:srgbClr val="EB1C24"/>
              </a:buClr>
              <a:buSzPct val="80000"/>
            </a:pPr>
            <a:r>
              <a:rPr lang="en-US" sz="3200" b="1" dirty="0">
                <a:solidFill>
                  <a:srgbClr val="000E2A"/>
                </a:solidFill>
              </a:rPr>
              <a:t>Educate Personnel about Compassion Fatigue</a:t>
            </a:r>
          </a:p>
          <a:p>
            <a:pPr marL="288925" indent="-288925">
              <a:lnSpc>
                <a:spcPct val="100000"/>
              </a:lnSpc>
              <a:spcBef>
                <a:spcPts val="0"/>
              </a:spcBef>
              <a:spcAft>
                <a:spcPts val="1200"/>
              </a:spcAft>
              <a:buClr>
                <a:srgbClr val="EB1C24"/>
              </a:buClr>
              <a:buSzPct val="80000"/>
            </a:pPr>
            <a:r>
              <a:rPr lang="en-US" sz="3200" b="1" dirty="0">
                <a:solidFill>
                  <a:srgbClr val="000E2A"/>
                </a:solidFill>
              </a:rPr>
              <a:t>Help Personnel Understand that Distress is a Normal Part of Experiencing Another’s Crises</a:t>
            </a:r>
          </a:p>
          <a:p>
            <a:pPr marL="288925" indent="-288925">
              <a:lnSpc>
                <a:spcPct val="100000"/>
              </a:lnSpc>
              <a:spcBef>
                <a:spcPts val="0"/>
              </a:spcBef>
              <a:spcAft>
                <a:spcPts val="1200"/>
              </a:spcAft>
              <a:buClr>
                <a:srgbClr val="EB1C24"/>
              </a:buClr>
              <a:buSzPct val="80000"/>
            </a:pPr>
            <a:r>
              <a:rPr lang="en-US" sz="3200" b="1" dirty="0">
                <a:solidFill>
                  <a:srgbClr val="000E2A"/>
                </a:solidFill>
              </a:rPr>
              <a:t>Assist Staff in Managing Their Emotions</a:t>
            </a:r>
          </a:p>
          <a:p>
            <a:pPr marL="288925" indent="-288925">
              <a:lnSpc>
                <a:spcPct val="100000"/>
              </a:lnSpc>
              <a:spcBef>
                <a:spcPts val="0"/>
              </a:spcBef>
              <a:spcAft>
                <a:spcPts val="1200"/>
              </a:spcAft>
              <a:buClr>
                <a:srgbClr val="EB1C24"/>
              </a:buClr>
              <a:buSzPct val="80000"/>
            </a:pPr>
            <a:r>
              <a:rPr lang="en-US" sz="3200" b="1" dirty="0">
                <a:solidFill>
                  <a:srgbClr val="000E2A"/>
                </a:solidFill>
              </a:rPr>
              <a:t>Recognize the Importance of Cultural Competence and Respect </a:t>
            </a:r>
          </a:p>
          <a:p>
            <a:pPr marL="288925" indent="-288925">
              <a:lnSpc>
                <a:spcPct val="100000"/>
              </a:lnSpc>
              <a:spcBef>
                <a:spcPts val="0"/>
              </a:spcBef>
              <a:spcAft>
                <a:spcPts val="1200"/>
              </a:spcAft>
              <a:buClr>
                <a:srgbClr val="EB1C24"/>
              </a:buClr>
              <a:buSzPct val="80000"/>
            </a:pPr>
            <a:r>
              <a:rPr lang="en-US" sz="3200" b="1" dirty="0">
                <a:solidFill>
                  <a:srgbClr val="000E2A"/>
                </a:solidFill>
              </a:rPr>
              <a:t>Address Organizational Health</a:t>
            </a:r>
          </a:p>
          <a:p>
            <a:pPr marL="288925" indent="-288925">
              <a:lnSpc>
                <a:spcPct val="100000"/>
              </a:lnSpc>
              <a:spcBef>
                <a:spcPts val="0"/>
              </a:spcBef>
              <a:spcAft>
                <a:spcPts val="1200"/>
              </a:spcAft>
              <a:buClr>
                <a:srgbClr val="EB1C24"/>
              </a:buClr>
              <a:buSzPct val="80000"/>
            </a:pPr>
            <a:r>
              <a:rPr lang="en-US" sz="3200" b="1" dirty="0">
                <a:solidFill>
                  <a:srgbClr val="000E2A"/>
                </a:solidFill>
              </a:rPr>
              <a:t>Make Regulations and Expectations Explicit</a:t>
            </a:r>
          </a:p>
        </p:txBody>
      </p:sp>
    </p:spTree>
    <p:extLst>
      <p:ext uri="{BB962C8B-B14F-4D97-AF65-F5344CB8AC3E}">
        <p14:creationId xmlns:p14="http://schemas.microsoft.com/office/powerpoint/2010/main" val="2098938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3090</Words>
  <Application>Microsoft Office PowerPoint</Application>
  <PresentationFormat>Widescreen</PresentationFormat>
  <Paragraphs>213</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Part 3. Burnout and Organizational Response</vt:lpstr>
      <vt:lpstr>Burnout</vt:lpstr>
      <vt:lpstr>Part 3 Outline</vt:lpstr>
      <vt:lpstr>Burnout has three distinct domains:</vt:lpstr>
      <vt:lpstr>Domains</vt:lpstr>
      <vt:lpstr>Some New Thoughts on Burnout… </vt:lpstr>
      <vt:lpstr>Factors contributing to professional burnout may occur at the individual, organizational, or client levels (or in combination).</vt:lpstr>
      <vt:lpstr>Organizations Can be Helpful</vt:lpstr>
      <vt:lpstr>Behavioral Health Organizations, Hotlines, and Healthcare Providers Should:</vt:lpstr>
      <vt:lpstr>A study specific to substance abuse counselors found that organizational support does provide some protection from negative consequences of job frustration.</vt:lpstr>
      <vt:lpstr>A recent study of counselors working at an Opioid Treatment Program (OTP) suggested these activities could decrease work place stress.</vt:lpstr>
      <vt:lpstr>Proposed solutions for combatting stigmatization among providers on the front lines of the opioid crisis</vt:lpstr>
      <vt:lpstr>This ends Part 3 of the five-part  Compassion Fatigue and the Behavioral Health Workforce Curriculum Infusion Package (CIP)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A Roget</dc:creator>
  <cp:keywords>Compassion Fatigue, Burnout, Self-Care, Behavioral Health Workforce</cp:keywords>
  <cp:lastModifiedBy>Beth A Rutkowski</cp:lastModifiedBy>
  <cp:revision>53</cp:revision>
  <dcterms:created xsi:type="dcterms:W3CDTF">2020-03-10T17:16:41Z</dcterms:created>
  <dcterms:modified xsi:type="dcterms:W3CDTF">2020-03-17T19:10:38Z</dcterms:modified>
  <cp:category>Curriculum Infusion Package</cp:category>
</cp:coreProperties>
</file>