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27"/>
  </p:notesMasterIdLst>
  <p:sldIdLst>
    <p:sldId id="257" r:id="rId4"/>
    <p:sldId id="277" r:id="rId5"/>
    <p:sldId id="278" r:id="rId6"/>
    <p:sldId id="271" r:id="rId7"/>
    <p:sldId id="272" r:id="rId8"/>
    <p:sldId id="279" r:id="rId9"/>
    <p:sldId id="285" r:id="rId10"/>
    <p:sldId id="273" r:id="rId11"/>
    <p:sldId id="284" r:id="rId12"/>
    <p:sldId id="290" r:id="rId13"/>
    <p:sldId id="274" r:id="rId14"/>
    <p:sldId id="264" r:id="rId15"/>
    <p:sldId id="265" r:id="rId16"/>
    <p:sldId id="266" r:id="rId17"/>
    <p:sldId id="275" r:id="rId18"/>
    <p:sldId id="283" r:id="rId19"/>
    <p:sldId id="268" r:id="rId20"/>
    <p:sldId id="280" r:id="rId21"/>
    <p:sldId id="269" r:id="rId22"/>
    <p:sldId id="291" r:id="rId23"/>
    <p:sldId id="282" r:id="rId24"/>
    <p:sldId id="27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F59"/>
    <a:srgbClr val="120D11"/>
    <a:srgbClr val="F7E6D2"/>
    <a:srgbClr val="5E5491"/>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628" autoAdjust="0"/>
  </p:normalViewPr>
  <p:slideViewPr>
    <p:cSldViewPr snapToGrid="0">
      <p:cViewPr varScale="1">
        <p:scale>
          <a:sx n="51" d="100"/>
          <a:sy n="51" d="100"/>
        </p:scale>
        <p:origin x="1242" y="66"/>
      </p:cViewPr>
      <p:guideLst/>
    </p:cSldViewPr>
  </p:slideViewPr>
  <p:notesTextViewPr>
    <p:cViewPr>
      <p:scale>
        <a:sx n="1" d="1"/>
        <a:sy n="1" d="1"/>
      </p:scale>
      <p:origin x="0" y="-1506"/>
    </p:cViewPr>
  </p:notesTextViewPr>
  <p:sorterViewPr>
    <p:cViewPr varScale="1">
      <p:scale>
        <a:sx n="1" d="1"/>
        <a:sy n="1" d="1"/>
      </p:scale>
      <p:origin x="0" y="-1920"/>
    </p:cViewPr>
  </p:sorterViewPr>
  <p:notesViewPr>
    <p:cSldViewPr snapToGrid="0">
      <p:cViewPr>
        <p:scale>
          <a:sx n="80" d="100"/>
          <a:sy n="80" d="100"/>
        </p:scale>
        <p:origin x="285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DBED4-3E78-47C1-9F03-4CF204EAC7A8}"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24F6-025A-47C8-AD94-2477C6AD85A7}" type="slidenum">
              <a:rPr lang="en-US" smtClean="0"/>
              <a:t>‹#›</a:t>
            </a:fld>
            <a:endParaRPr lang="en-US"/>
          </a:p>
        </p:txBody>
      </p:sp>
    </p:spTree>
    <p:extLst>
      <p:ext uri="{BB962C8B-B14F-4D97-AF65-F5344CB8AC3E}">
        <p14:creationId xmlns:p14="http://schemas.microsoft.com/office/powerpoint/2010/main" val="309458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6.jpe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177/10664807187951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c.com/larry-kim/10-mindfulness-techniques-to-practice-at-work.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ore.samhsa.gov/product/Tips-for-Healthcare-Professionals-Coping-with-Stress-and-Compassion-Fatigue/PEP20-01-01-016?referer=from_search_resul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sychink.com/ticlearn/wp-content/uploads/2013/10/Compassion-Resiliency-A-New-Attitude.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doezantamataquotes.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oqol.org/uploads/ProQOL_5_English_Self-Score_3-201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igleyinstitute.com/documents/Workbook_AMEDD_SanAntonio_2012July20_RevAugust201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br.org/2012/11/how-to-master-a-new-skil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ephi.or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americantelemed.org/resource_categories/practice-guidelines/" TargetMode="External"/><Relationship Id="rId4" Type="http://schemas.openxmlformats.org/officeDocument/2006/relationships/hyperlink" Target="https://www.apa.org/practice/guidelines/telepsycholog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058863"/>
            <a:ext cx="5486400" cy="3086100"/>
          </a:xfrm>
        </p:spPr>
      </p:sp>
      <p:sp>
        <p:nvSpPr>
          <p:cNvPr id="3" name="Notes Placeholder 2"/>
          <p:cNvSpPr>
            <a:spLocks noGrp="1"/>
          </p:cNvSpPr>
          <p:nvPr>
            <p:ph type="body" idx="1"/>
          </p:nvPr>
        </p:nvSpPr>
        <p:spPr>
          <a:xfrm>
            <a:off x="529657" y="4248202"/>
            <a:ext cx="5738796" cy="4534852"/>
          </a:xfrm>
        </p:spPr>
        <p:txBody>
          <a:bodyPr/>
          <a:lstStyle/>
          <a:p>
            <a:pPr lvl="0">
              <a:spcAft>
                <a:spcPts val="600"/>
              </a:spcAft>
            </a:pPr>
            <a:r>
              <a:rPr lang="en-US" sz="1100" dirty="0"/>
              <a:t>The current </a:t>
            </a:r>
            <a:r>
              <a:rPr lang="en-US" sz="1100" dirty="0" smtClean="0"/>
              <a:t>COVID-19 Public </a:t>
            </a:r>
            <a:r>
              <a:rPr lang="en-US" sz="1100" dirty="0"/>
              <a:t>Health Emergency (PHE) </a:t>
            </a:r>
            <a:r>
              <a:rPr lang="en-US" sz="1100" dirty="0" smtClean="0"/>
              <a:t>epitomizes the </a:t>
            </a:r>
            <a:r>
              <a:rPr lang="en-US" sz="1100" dirty="0"/>
              <a:t>importance for behavioral health professionals and peer support specialists to engage in self-care activities. However, many </a:t>
            </a:r>
            <a:r>
              <a:rPr lang="en-US" sz="1100" dirty="0" smtClean="0"/>
              <a:t>training</a:t>
            </a:r>
            <a:r>
              <a:rPr lang="en-US" sz="1100" baseline="0" dirty="0" smtClean="0"/>
              <a:t> and technical assistance (</a:t>
            </a:r>
            <a:r>
              <a:rPr lang="en-US" sz="1100" dirty="0" smtClean="0"/>
              <a:t>TA) </a:t>
            </a:r>
            <a:r>
              <a:rPr lang="en-US" sz="1100" dirty="0"/>
              <a:t>requests from stakeholders focus more on skill-building </a:t>
            </a:r>
            <a:r>
              <a:rPr lang="en-US" sz="1100" dirty="0" smtClean="0"/>
              <a:t>activities and implementation support than </a:t>
            </a:r>
            <a:r>
              <a:rPr lang="en-US" sz="1100" dirty="0"/>
              <a:t>self-care. As such, the Pacific Southwest (Region 9) ATTC, in collaboration with the ATTC Network Coordinating Office (NCO), created a brief PowerPoint presentation on </a:t>
            </a:r>
            <a:r>
              <a:rPr lang="en-US" sz="1100" dirty="0" smtClean="0"/>
              <a:t>self-care</a:t>
            </a:r>
            <a:r>
              <a:rPr lang="en-US" sz="1100" baseline="0" dirty="0" smtClean="0"/>
              <a:t> strategies. </a:t>
            </a:r>
            <a:r>
              <a:rPr lang="en-US" sz="1100" dirty="0" smtClean="0"/>
              <a:t>This </a:t>
            </a:r>
            <a:r>
              <a:rPr lang="en-US" sz="1100" dirty="0"/>
              <a:t>presentation can be added to or </a:t>
            </a:r>
            <a:r>
              <a:rPr lang="en-US" sz="1100" b="1" i="1" dirty="0"/>
              <a:t>plugged-in</a:t>
            </a:r>
            <a:r>
              <a:rPr lang="en-US" sz="1100" dirty="0"/>
              <a:t> to the beginning, middle, or end of </a:t>
            </a:r>
            <a:r>
              <a:rPr lang="en-US" sz="1100" dirty="0" smtClean="0"/>
              <a:t>the presentation materials for any training/TA </a:t>
            </a:r>
            <a:r>
              <a:rPr lang="en-US" sz="1100" dirty="0"/>
              <a:t>event. </a:t>
            </a:r>
            <a:endParaRPr lang="en-US" sz="1100" dirty="0" smtClean="0"/>
          </a:p>
          <a:p>
            <a:pPr lvl="0">
              <a:spcAft>
                <a:spcPts val="600"/>
              </a:spcAft>
            </a:pPr>
            <a:endParaRPr lang="en-US" sz="1100" dirty="0" smtClean="0"/>
          </a:p>
          <a:p>
            <a:pPr lvl="0">
              <a:spcAft>
                <a:spcPts val="600"/>
              </a:spcAft>
            </a:pPr>
            <a:r>
              <a:rPr lang="en-US" sz="1100" dirty="0" smtClean="0"/>
              <a:t>The </a:t>
            </a:r>
            <a:r>
              <a:rPr lang="en-US" sz="1100" dirty="0"/>
              <a:t>goal of the </a:t>
            </a:r>
            <a:r>
              <a:rPr lang="en-US" sz="1100" dirty="0" smtClean="0"/>
              <a:t>Plug-In </a:t>
            </a:r>
            <a:r>
              <a:rPr lang="en-US" sz="1100" dirty="0"/>
              <a:t>model is to provide adult learners with useful tips on important topics in a brief format that can be easily added to other training/TA events. As one of the adult learning principles says…</a:t>
            </a:r>
            <a:r>
              <a:rPr lang="en-US" sz="1100" i="1" dirty="0"/>
              <a:t> “adults are most interested in learning topics that have immediate relevance to their work and/or personal lives”</a:t>
            </a:r>
            <a:r>
              <a:rPr lang="en-US" sz="1100" dirty="0"/>
              <a:t> (Center for Excellence in Educational Leadership and the Colorado Association of School Executives, 2013). This </a:t>
            </a:r>
            <a:r>
              <a:rPr lang="en-US" sz="1100" i="1" dirty="0"/>
              <a:t>Self-Care </a:t>
            </a:r>
            <a:r>
              <a:rPr lang="en-US" sz="1100" i="1" dirty="0" smtClean="0"/>
              <a:t>Plug-In </a:t>
            </a:r>
            <a:r>
              <a:rPr lang="en-US" sz="1100" dirty="0"/>
              <a:t>meets this principle</a:t>
            </a:r>
            <a:r>
              <a:rPr lang="en-US" sz="1100" dirty="0" smtClean="0"/>
              <a:t>. The </a:t>
            </a:r>
            <a:r>
              <a:rPr lang="en-US" sz="1100" i="1" dirty="0" smtClean="0"/>
              <a:t>Self-Care Plug-In</a:t>
            </a:r>
            <a:r>
              <a:rPr lang="en-US" sz="1100" i="1" baseline="0" dirty="0" smtClean="0"/>
              <a:t> </a:t>
            </a:r>
            <a:r>
              <a:rPr lang="en-US" sz="1100" baseline="0" dirty="0" smtClean="0"/>
              <a:t>may also be used </a:t>
            </a:r>
            <a:r>
              <a:rPr lang="en-US" sz="1100" baseline="0" dirty="0" smtClean="0"/>
              <a:t>by primary care, mental health, and substance </a:t>
            </a:r>
            <a:r>
              <a:rPr lang="en-US" sz="1100" baseline="0" dirty="0" smtClean="0"/>
              <a:t>use disorder (SUD</a:t>
            </a:r>
            <a:r>
              <a:rPr lang="en-US" sz="1100" baseline="0" dirty="0" smtClean="0"/>
              <a:t>) treatment and recovery program staff, </a:t>
            </a:r>
            <a:r>
              <a:rPr lang="en-US" sz="1100" baseline="0" dirty="0" smtClean="0"/>
              <a:t>namely clinical supervisors and program directors, during staff supervision or in-service sessions.</a:t>
            </a:r>
            <a:endParaRPr lang="en-US" sz="1100" dirty="0" smtClean="0"/>
          </a:p>
          <a:p>
            <a:pPr lvl="0">
              <a:spcAft>
                <a:spcPts val="600"/>
              </a:spcAft>
            </a:pPr>
            <a:endParaRPr lang="en-US" sz="1100" dirty="0"/>
          </a:p>
          <a:p>
            <a:pPr>
              <a:spcAft>
                <a:spcPts val="600"/>
              </a:spcAft>
            </a:pPr>
            <a:r>
              <a:rPr lang="en-US" sz="1100" dirty="0" smtClean="0"/>
              <a:t>The </a:t>
            </a:r>
            <a:r>
              <a:rPr lang="en-US" sz="1100" i="1" dirty="0" smtClean="0"/>
              <a:t>Self-Care Plug-In </a:t>
            </a:r>
            <a:r>
              <a:rPr lang="en-US" sz="1100" dirty="0"/>
              <a:t>was developed in 2020 by the Pacific Southwest Addiction Technology Transfer Center (</a:t>
            </a:r>
            <a:r>
              <a:rPr lang="en-US" sz="1100" dirty="0" smtClean="0"/>
              <a:t>Pacific Southwest ATTC</a:t>
            </a:r>
            <a:r>
              <a:rPr lang="en-US" sz="1100" dirty="0"/>
              <a:t>) in conjunction with the ATTC Network Coordinating Office. The main developers included </a:t>
            </a:r>
            <a:r>
              <a:rPr lang="en-US" sz="1100" dirty="0" smtClean="0"/>
              <a:t>Nancy Roget, MS,</a:t>
            </a:r>
            <a:r>
              <a:rPr lang="en-US" sz="1100" baseline="0" dirty="0" smtClean="0"/>
              <a:t> Joyce Hartje, PhD, and </a:t>
            </a:r>
            <a:r>
              <a:rPr lang="en-US" sz="1100" dirty="0" smtClean="0"/>
              <a:t>Beth Rutkowski, </a:t>
            </a:r>
            <a:r>
              <a:rPr lang="en-US" sz="1100" dirty="0"/>
              <a:t>MPH</a:t>
            </a:r>
            <a:r>
              <a:rPr lang="en-US" sz="1100" dirty="0" smtClean="0"/>
              <a:t>, </a:t>
            </a:r>
            <a:r>
              <a:rPr lang="en-US" sz="1100" dirty="0"/>
              <a:t>with additional guidance and editing support provided by </a:t>
            </a:r>
            <a:r>
              <a:rPr lang="en-US" sz="1100" dirty="0" smtClean="0"/>
              <a:t>Thomas E.</a:t>
            </a:r>
            <a:r>
              <a:rPr lang="en-US" sz="1100" baseline="0" dirty="0" smtClean="0"/>
              <a:t> </a:t>
            </a:r>
            <a:r>
              <a:rPr lang="en-US" sz="1100" baseline="0" dirty="0" err="1" smtClean="0"/>
              <a:t>Freese</a:t>
            </a:r>
            <a:r>
              <a:rPr lang="en-US" sz="1100" baseline="0" dirty="0" smtClean="0"/>
              <a:t>, PhD, and </a:t>
            </a:r>
            <a:r>
              <a:rPr lang="en-US" sz="1100" dirty="0" smtClean="0"/>
              <a:t>Laurie </a:t>
            </a:r>
            <a:r>
              <a:rPr lang="en-US" sz="1100" dirty="0" err="1"/>
              <a:t>Krom</a:t>
            </a:r>
            <a:r>
              <a:rPr lang="en-US" sz="1100" dirty="0"/>
              <a:t>, </a:t>
            </a:r>
            <a:r>
              <a:rPr lang="en-US" sz="1100" dirty="0" smtClean="0"/>
              <a:t>MS.</a:t>
            </a:r>
          </a:p>
          <a:p>
            <a:pPr>
              <a:spcAft>
                <a:spcPts val="600"/>
              </a:spcAft>
            </a:pPr>
            <a:endParaRPr lang="en-US" sz="1100" dirty="0"/>
          </a:p>
          <a:p>
            <a:pPr>
              <a:spcAft>
                <a:spcPts val="600"/>
              </a:spcAft>
            </a:pPr>
            <a:r>
              <a:rPr lang="en-US" sz="1100" dirty="0" smtClean="0"/>
              <a:t>Trainers, TA </a:t>
            </a:r>
            <a:r>
              <a:rPr lang="en-US" sz="1100" baseline="0" dirty="0" smtClean="0"/>
              <a:t>providers, clinical supervisors, and other program administrators </a:t>
            </a:r>
            <a:r>
              <a:rPr lang="en-US" sz="1100" dirty="0" smtClean="0"/>
              <a:t>can </a:t>
            </a:r>
            <a:r>
              <a:rPr lang="en-US" sz="1100" dirty="0"/>
              <a:t>use all or a few of the slides depending on specific needs of </a:t>
            </a:r>
            <a:r>
              <a:rPr lang="en-US" sz="1100"/>
              <a:t>the </a:t>
            </a:r>
            <a:r>
              <a:rPr lang="en-US" sz="1100" smtClean="0"/>
              <a:t>learners. </a:t>
            </a:r>
            <a:r>
              <a:rPr lang="en-US" sz="1100" dirty="0"/>
              <a:t>Each slide contains notes for the </a:t>
            </a:r>
            <a:r>
              <a:rPr lang="en-US" sz="1100" dirty="0" smtClean="0"/>
              <a:t>presenter </a:t>
            </a:r>
            <a:r>
              <a:rPr lang="en-US" sz="1100" dirty="0"/>
              <a:t>to provide </a:t>
            </a:r>
            <a:r>
              <a:rPr lang="en-US" sz="1100" dirty="0" smtClean="0"/>
              <a:t>guidance, </a:t>
            </a:r>
            <a:r>
              <a:rPr lang="en-US" sz="1100" dirty="0"/>
              <a:t>as necessary. References are included for each </a:t>
            </a:r>
            <a:r>
              <a:rPr lang="en-US" sz="1100" dirty="0" smtClean="0"/>
              <a:t>slide, as are additional resources and additional articles for suggested reading. If </a:t>
            </a:r>
            <a:r>
              <a:rPr lang="en-US" sz="1100" dirty="0"/>
              <a:t>you require further information on this topic, please do not hesitate to contact the </a:t>
            </a:r>
            <a:r>
              <a:rPr lang="en-US" sz="1100" dirty="0" smtClean="0"/>
              <a:t>Pacific</a:t>
            </a:r>
            <a:r>
              <a:rPr lang="en-US" sz="1100" baseline="0" dirty="0" smtClean="0"/>
              <a:t> Southwest </a:t>
            </a:r>
            <a:r>
              <a:rPr lang="en-US" sz="1100" dirty="0" smtClean="0"/>
              <a:t>ATTC </a:t>
            </a:r>
            <a:r>
              <a:rPr lang="en-US" sz="1100" dirty="0"/>
              <a:t>(</a:t>
            </a:r>
            <a:r>
              <a:rPr lang="en-US" sz="1100" u="sng" dirty="0">
                <a:hlinkClick r:id="rId3"/>
              </a:rPr>
              <a:t>http://www.psattc.org</a:t>
            </a:r>
            <a:r>
              <a:rPr lang="en-US" sz="1100" dirty="0"/>
              <a:t>). You are free to use these slides and pictures, but please give credit to the </a:t>
            </a:r>
            <a:r>
              <a:rPr lang="en-US" sz="1100" dirty="0" smtClean="0"/>
              <a:t>Pacific Southwest</a:t>
            </a:r>
            <a:r>
              <a:rPr lang="en-US" sz="1100" baseline="0" dirty="0" smtClean="0"/>
              <a:t> </a:t>
            </a:r>
            <a:r>
              <a:rPr lang="en-US" sz="1100" dirty="0" smtClean="0"/>
              <a:t>ATTC </a:t>
            </a:r>
            <a:r>
              <a:rPr lang="en-US" sz="1100" dirty="0"/>
              <a:t>and the ATTC NCO. </a:t>
            </a:r>
            <a:endParaRPr lang="en-US" sz="1100" dirty="0" smtClean="0"/>
          </a:p>
          <a:p>
            <a:pPr>
              <a:spcAft>
                <a:spcPts val="600"/>
              </a:spcAft>
            </a:pPr>
            <a:endParaRPr lang="en-US" sz="1100" dirty="0"/>
          </a:p>
          <a:p>
            <a:r>
              <a:rPr lang="en-US" sz="1200" kern="1200" dirty="0" smtClean="0">
                <a:solidFill>
                  <a:schemeClr val="tx1"/>
                </a:solidFill>
                <a:effectLst/>
                <a:latin typeface="+mn-lt"/>
                <a:ea typeface="+mn-ea"/>
                <a:cs typeface="+mn-cs"/>
              </a:rPr>
              <a:t>Funding for the</a:t>
            </a:r>
            <a:r>
              <a:rPr lang="en-US" sz="1200" kern="1200" baseline="0" dirty="0" smtClean="0">
                <a:solidFill>
                  <a:schemeClr val="tx1"/>
                </a:solidFill>
                <a:effectLst/>
                <a:latin typeface="+mn-lt"/>
                <a:ea typeface="+mn-ea"/>
                <a:cs typeface="+mn-cs"/>
              </a:rPr>
              <a:t> development of this product </a:t>
            </a:r>
            <a:r>
              <a:rPr lang="en-US" sz="1200" kern="1200" dirty="0" smtClean="0">
                <a:solidFill>
                  <a:schemeClr val="tx1"/>
                </a:solidFill>
                <a:effectLst/>
                <a:latin typeface="+mn-lt"/>
                <a:ea typeface="+mn-ea"/>
                <a:cs typeface="+mn-cs"/>
              </a:rPr>
              <a:t>was made possible in part by Cooperative Agreement #1 H79 TI080211 from the Substance Abuse and Mental Health Services Administration. At the time of writing, Thomas E. Freese, Ph.D. served as the Principal Investigator and Director of the HHS Region 9, Pacific Southwest Addiction Technology Transfer Center, based at UCLA Integrated Substance Abuse Programs and Beth A. Rutkowski, MPH served as Co-Director of the HHS Region 9, Pacific Southwest Addiction Technology Transfer Center. Humberto M. </a:t>
            </a:r>
            <a:r>
              <a:rPr lang="en-US" sz="1200" kern="1200" dirty="0" err="1" smtClean="0">
                <a:solidFill>
                  <a:schemeClr val="tx1"/>
                </a:solidFill>
                <a:effectLst/>
                <a:latin typeface="+mn-lt"/>
                <a:ea typeface="+mn-ea"/>
                <a:cs typeface="+mn-cs"/>
              </a:rPr>
              <a:t>Carvalho</a:t>
            </a:r>
            <a:r>
              <a:rPr lang="en-US" sz="1200" kern="1200" dirty="0" smtClean="0">
                <a:solidFill>
                  <a:schemeClr val="tx1"/>
                </a:solidFill>
                <a:effectLst/>
                <a:latin typeface="+mn-lt"/>
                <a:ea typeface="+mn-ea"/>
                <a:cs typeface="+mn-cs"/>
              </a:rPr>
              <a:t>, MPH, served as the ATTC Government Project Officer. Joseph Bullock,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currently serves as Director of the Center for Substance Abuse Treatment, Substance Abuse and Mental Health Services Administration. The opinions expressed herein are the views of the authors and do not reflect the official position of the Pacific Southwest ATTC/SAMHSA-CSAT. No official support or endorsement of the Pacific Southwest ATTC/SAMHSA-CSAT for the opinions described in this document is intended or should be inferred.</a:t>
            </a:r>
          </a:p>
          <a:p>
            <a:endParaRPr lang="en-US" sz="1200" kern="1200" dirty="0" smtClean="0">
              <a:solidFill>
                <a:schemeClr val="tx1"/>
              </a:solidFill>
              <a:effectLst/>
              <a:latin typeface="+mn-lt"/>
              <a:ea typeface="+mn-ea"/>
              <a:cs typeface="+mn-cs"/>
            </a:endParaRPr>
          </a:p>
          <a:p>
            <a:r>
              <a:rPr lang="en-US" sz="1200" b="1" dirty="0" smtClean="0"/>
              <a:t>IMAGE CREDIT: </a:t>
            </a:r>
          </a:p>
          <a:p>
            <a:r>
              <a:rPr lang="en-US" sz="1200" dirty="0" smtClean="0"/>
              <a:t>Logo created by CASAT using a purchased image from Getty Images.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cstate="print">
            <a:grayscl/>
            <a:extLst>
              <a:ext uri="{28A0092B-C50C-407E-A947-70E740481C1C}">
                <a14:useLocalDpi xmlns:a14="http://schemas.microsoft.com/office/drawing/2010/main" val="0"/>
              </a:ext>
            </a:extLst>
          </a:blip>
          <a:srcRect t="14560" b="21716"/>
          <a:stretch/>
        </p:blipFill>
        <p:spPr>
          <a:xfrm>
            <a:off x="849754" y="1680209"/>
            <a:ext cx="2480310" cy="1580557"/>
          </a:xfrm>
          <a:prstGeom prst="rect">
            <a:avLst/>
          </a:prstGeom>
        </p:spPr>
      </p:pic>
    </p:spTree>
    <p:extLst>
      <p:ext uri="{BB962C8B-B14F-4D97-AF65-F5344CB8AC3E}">
        <p14:creationId xmlns:p14="http://schemas.microsoft.com/office/powerpoint/2010/main" val="294912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quote on this slide comes from</a:t>
            </a:r>
            <a:r>
              <a:rPr lang="en-US" baseline="0" dirty="0" smtClean="0"/>
              <a:t> the conclusion of a 2019 article published by Butler and colleagues, and was an observation of Dr. Nancy Smyth (personal communication; Butler &amp; McClain-</a:t>
            </a:r>
            <a:r>
              <a:rPr lang="en-US" baseline="0" dirty="0" err="1" smtClean="0"/>
              <a:t>Meeder</a:t>
            </a:r>
            <a:r>
              <a:rPr lang="en-US" baseline="0" dirty="0" smtClean="0"/>
              <a:t>, 2015). Self-care is now viewed by many as an ethical imperative for helping professionals.</a:t>
            </a:r>
          </a:p>
          <a:p>
            <a:endParaRPr lang="en-US" dirty="0" smtClean="0"/>
          </a:p>
          <a:p>
            <a:r>
              <a:rPr lang="en-US" b="1" dirty="0" smtClean="0"/>
              <a:t>REFERENCE:</a:t>
            </a:r>
          </a:p>
          <a:p>
            <a:r>
              <a:rPr lang="en-US" dirty="0" smtClean="0"/>
              <a:t>Butler, L.</a:t>
            </a:r>
            <a:r>
              <a:rPr lang="en-US" baseline="0" dirty="0" smtClean="0"/>
              <a:t> D., Mercer, K. A., McClain-</a:t>
            </a:r>
            <a:r>
              <a:rPr lang="en-US" baseline="0" dirty="0" err="1" smtClean="0"/>
              <a:t>Meeder</a:t>
            </a:r>
            <a:r>
              <a:rPr lang="en-US" baseline="0" dirty="0" smtClean="0"/>
              <a:t>, K., Horne, D. M., &amp; Dudley, M. (2019). Six domains of self-care: Attending to the whole person. </a:t>
            </a:r>
            <a:r>
              <a:rPr lang="en-US" i="1" baseline="0" dirty="0" smtClean="0"/>
              <a:t>Journal of Human Behavior in the Social Environment, 29</a:t>
            </a:r>
            <a:r>
              <a:rPr lang="en-US" i="0" baseline="0" dirty="0" smtClean="0"/>
              <a:t>(1), 107</a:t>
            </a:r>
            <a:r>
              <a:rPr lang="en-US" dirty="0" smtClean="0"/>
              <a:t>–</a:t>
            </a:r>
            <a:r>
              <a:rPr lang="en-US" i="0" baseline="0" dirty="0" smtClean="0"/>
              <a:t>124.</a:t>
            </a:r>
            <a:endParaRPr lang="en-US" dirty="0" smtClean="0"/>
          </a:p>
          <a:p>
            <a:endParaRPr lang="en-US" dirty="0" smtClean="0"/>
          </a:p>
          <a:p>
            <a:r>
              <a:rPr lang="en-US" sz="1200" b="1" dirty="0" smtClean="0"/>
              <a:t>IMAGE CREDIT: </a:t>
            </a:r>
          </a:p>
          <a:p>
            <a:r>
              <a:rPr lang="en-US" sz="1200" dirty="0" err="1" smtClean="0"/>
              <a:t>Shutterstock</a:t>
            </a:r>
            <a:r>
              <a:rPr lang="en-US" sz="1200" dirty="0" smtClean="0"/>
              <a:t> (purchased image).</a:t>
            </a:r>
          </a:p>
          <a:p>
            <a:endParaRPr lang="en-US" dirty="0"/>
          </a:p>
        </p:txBody>
      </p:sp>
      <p:sp>
        <p:nvSpPr>
          <p:cNvPr id="4" name="Slide Number Placeholder 3"/>
          <p:cNvSpPr>
            <a:spLocks noGrp="1"/>
          </p:cNvSpPr>
          <p:nvPr>
            <p:ph type="sldNum" sz="quarter" idx="10"/>
          </p:nvPr>
        </p:nvSpPr>
        <p:spPr/>
        <p:txBody>
          <a:bodyPr/>
          <a:lstStyle/>
          <a:p>
            <a:fld id="{651324F6-025A-47C8-AD94-2477C6AD85A7}" type="slidenum">
              <a:rPr lang="en-US" smtClean="0"/>
              <a:t>10</a:t>
            </a:fld>
            <a:endParaRPr lang="en-US"/>
          </a:p>
        </p:txBody>
      </p:sp>
    </p:spTree>
    <p:extLst>
      <p:ext uri="{BB962C8B-B14F-4D97-AF65-F5344CB8AC3E}">
        <p14:creationId xmlns:p14="http://schemas.microsoft.com/office/powerpoint/2010/main" val="219187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Self-care plans are receiving more attention as a way to help behavioral health professionals manage compassion fatigue. The recent study by </a:t>
            </a:r>
            <a:r>
              <a:rPr lang="en-US" sz="1100" dirty="0" err="1"/>
              <a:t>Rienks</a:t>
            </a:r>
            <a:r>
              <a:rPr lang="en-US" sz="1100" dirty="0"/>
              <a:t> showed that having a clear self-care plan helped social workers manage compassion fatigue. Sharing an example of a  self-care plan might be helpful to participants. If a sample self-care plan is unavailable, highlight the active coping strategies in the bullets of this slide. Then ask participants to share examples of what their self-care plan would include.</a:t>
            </a:r>
          </a:p>
          <a:p>
            <a:endParaRPr lang="en-US" sz="1100" dirty="0"/>
          </a:p>
          <a:p>
            <a:r>
              <a:rPr lang="en-US" sz="1100" b="1" dirty="0" smtClean="0"/>
              <a:t>REFERENCES: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smtClean="0"/>
              <a:t>Rienks</a:t>
            </a:r>
            <a:r>
              <a:rPr lang="en-US" sz="1100" dirty="0" smtClean="0"/>
              <a:t>, S. L. (2020). An exploration of child welfare caseworkers’ experience of secondary trauma and strategies for coping. </a:t>
            </a:r>
            <a:r>
              <a:rPr lang="en-US" sz="1100" i="1" dirty="0" smtClean="0"/>
              <a:t>Child Abuse &amp; Neglect</a:t>
            </a:r>
            <a:r>
              <a:rPr lang="en-US" sz="1100" dirty="0" smtClean="0"/>
              <a:t>, 104355, ISSN 0145-2134. </a:t>
            </a:r>
            <a:r>
              <a:rPr lang="en-US" sz="1100" u="none" dirty="0" smtClean="0"/>
              <a:t>https://doi.org/10.1016/j.chiabu.2020.104355</a:t>
            </a:r>
          </a:p>
          <a:p>
            <a:pPr marL="0" indent="0"/>
            <a:endParaRPr lang="en-US" sz="1100" dirty="0" smtClean="0"/>
          </a:p>
          <a:p>
            <a:pPr marL="0" indent="0"/>
            <a:r>
              <a:rPr lang="en-US" sz="1100" dirty="0" smtClean="0"/>
              <a:t>Newell</a:t>
            </a:r>
            <a:r>
              <a:rPr lang="en-US" sz="1100" dirty="0"/>
              <a:t>, J</a:t>
            </a:r>
            <a:r>
              <a:rPr lang="en-US" sz="1100" dirty="0" smtClean="0"/>
              <a:t>. M</a:t>
            </a:r>
            <a:r>
              <a:rPr lang="en-US" sz="1100" dirty="0"/>
              <a:t>., &amp; </a:t>
            </a:r>
            <a:r>
              <a:rPr lang="en-US" sz="1100" dirty="0" err="1"/>
              <a:t>MacNeil</a:t>
            </a:r>
            <a:r>
              <a:rPr lang="en-US" sz="1100" dirty="0"/>
              <a:t>, G</a:t>
            </a:r>
            <a:r>
              <a:rPr lang="en-US" sz="1100" dirty="0" smtClean="0"/>
              <a:t>. A</a:t>
            </a:r>
            <a:r>
              <a:rPr lang="en-US" sz="1100" dirty="0"/>
              <a:t>. (2010). Professional burnout, vicarious trauma, secondary traumatic stress, and compassion fatigue: A review of theoretical terms, risk factors, and preventive methods for clinicians and researchers. </a:t>
            </a:r>
            <a:r>
              <a:rPr lang="en-US" sz="1100" i="1" dirty="0"/>
              <a:t>Best Practices in Mental Health, 6</a:t>
            </a:r>
            <a:r>
              <a:rPr lang="en-US" sz="1100" dirty="0"/>
              <a:t>(2), </a:t>
            </a:r>
            <a:r>
              <a:rPr lang="en-US" sz="1100" dirty="0" smtClean="0"/>
              <a:t>57–68</a:t>
            </a:r>
            <a:r>
              <a:rPr lang="en-US" sz="1100" dirty="0"/>
              <a:t>.</a:t>
            </a:r>
          </a:p>
          <a:p>
            <a:endParaRPr lang="en-US" sz="1100" dirty="0" smtClean="0"/>
          </a:p>
          <a:p>
            <a:r>
              <a:rPr lang="en-US" sz="1100" b="1" dirty="0" smtClean="0"/>
              <a:t>IMAGE CREDIT:</a:t>
            </a:r>
          </a:p>
          <a:p>
            <a:r>
              <a:rPr lang="en-US" sz="1100" dirty="0" err="1" smtClean="0"/>
              <a:t>Shutterstock</a:t>
            </a:r>
            <a:r>
              <a:rPr lang="en-US" sz="1100" dirty="0" smtClean="0"/>
              <a:t> </a:t>
            </a:r>
            <a:r>
              <a:rPr lang="en-US" sz="1100" dirty="0"/>
              <a:t>(purchased image).</a:t>
            </a:r>
          </a:p>
          <a:p>
            <a:endParaRPr lang="en-US" sz="1100" dirty="0"/>
          </a:p>
          <a:p>
            <a:endParaRPr lang="en-US" sz="1100" b="1" dirty="0"/>
          </a:p>
          <a:p>
            <a:endParaRPr lang="en-US" sz="1100" b="1" dirty="0"/>
          </a:p>
          <a:p>
            <a:endParaRPr lang="en-US" sz="11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06619-49FB-0549-8E43-39AFFEB72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2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7400"/>
            <a:ext cx="5486400" cy="3086100"/>
          </a:xfrm>
        </p:spPr>
      </p:sp>
      <p:sp>
        <p:nvSpPr>
          <p:cNvPr id="3" name="Notes Placeholder 2"/>
          <p:cNvSpPr>
            <a:spLocks noGrp="1"/>
          </p:cNvSpPr>
          <p:nvPr>
            <p:ph type="body" idx="1"/>
          </p:nvPr>
        </p:nvSpPr>
        <p:spPr>
          <a:xfrm>
            <a:off x="239629" y="3985146"/>
            <a:ext cx="6378741" cy="4804012"/>
          </a:xfrm>
        </p:spPr>
        <p:txBody>
          <a:bodyPr/>
          <a:lstStyle/>
          <a:p>
            <a:pPr lvl="0">
              <a:spcAft>
                <a:spcPts val="600"/>
              </a:spcAft>
            </a:pPr>
            <a:r>
              <a:rPr lang="en-US" sz="1000" dirty="0">
                <a:solidFill>
                  <a:prstClr val="black"/>
                </a:solidFill>
              </a:rPr>
              <a:t>The narrative on this slide comes from a seminal article by Martin-Cuellar and colleagues (2018, specifically pages </a:t>
            </a:r>
            <a:r>
              <a:rPr lang="en-US" sz="1000" dirty="0" smtClean="0">
                <a:solidFill>
                  <a:prstClr val="black"/>
                </a:solidFill>
              </a:rPr>
              <a:t>359-360</a:t>
            </a:r>
            <a:r>
              <a:rPr lang="en-US" sz="1000" dirty="0">
                <a:solidFill>
                  <a:prstClr val="black"/>
                </a:solidFill>
              </a:rPr>
              <a:t>). This article does an excellent job of reviewing the on mindfulness training and its relationship to decreasing compassion fatigue. Review the definitions of mindfulness and mindfulness training. In addition, Martin-Cuellar and colleagues’ research found that mindfulness is an important factor in decreasing compassion fatigue and that it should be included in graduate courses, as part of internships, and in professional trainings.</a:t>
            </a:r>
            <a:endParaRPr lang="en-US" sz="1000" b="1" dirty="0">
              <a:solidFill>
                <a:prstClr val="black"/>
              </a:solidFill>
            </a:endParaRPr>
          </a:p>
          <a:p>
            <a:pPr lvl="0"/>
            <a:endParaRPr lang="en-US" sz="1000" dirty="0" smtClean="0">
              <a:solidFill>
                <a:prstClr val="black"/>
              </a:solidFill>
            </a:endParaRPr>
          </a:p>
          <a:p>
            <a:pPr lvl="0"/>
            <a:r>
              <a:rPr lang="en-US" sz="1000" b="1" dirty="0" smtClean="0">
                <a:solidFill>
                  <a:prstClr val="black"/>
                </a:solidFill>
              </a:rPr>
              <a:t>REFERENCES:</a:t>
            </a:r>
            <a:endParaRPr lang="en-US" sz="1000" b="1" dirty="0">
              <a:solidFill>
                <a:prstClr val="black"/>
              </a:solidFill>
            </a:endParaRPr>
          </a:p>
          <a:p>
            <a:pPr marL="0" lvl="0" indent="0"/>
            <a:r>
              <a:rPr lang="en-US" sz="1000" dirty="0">
                <a:solidFill>
                  <a:prstClr val="black"/>
                </a:solidFill>
              </a:rPr>
              <a:t>Martin-Cuellar, A., Atencio, D. J., Kelly, R. J., &amp; Lardier, D. T. (2018). Mindfulness as a moderator of clinician history of trauma on compassion satisfaction. </a:t>
            </a:r>
            <a:r>
              <a:rPr lang="en-US" sz="1000" i="1" dirty="0">
                <a:solidFill>
                  <a:prstClr val="black"/>
                </a:solidFill>
              </a:rPr>
              <a:t>The Family Journal</a:t>
            </a:r>
            <a:r>
              <a:rPr lang="en-US" sz="1000" dirty="0">
                <a:solidFill>
                  <a:prstClr val="black"/>
                </a:solidFill>
              </a:rPr>
              <a:t>, </a:t>
            </a:r>
            <a:r>
              <a:rPr lang="en-US" sz="1000" i="1" dirty="0">
                <a:solidFill>
                  <a:prstClr val="black"/>
                </a:solidFill>
              </a:rPr>
              <a:t>26</a:t>
            </a:r>
            <a:r>
              <a:rPr lang="en-US" sz="1000" dirty="0">
                <a:solidFill>
                  <a:prstClr val="black"/>
                </a:solidFill>
              </a:rPr>
              <a:t>(3), </a:t>
            </a:r>
            <a:r>
              <a:rPr lang="en-US" sz="1000" dirty="0" smtClean="0">
                <a:solidFill>
                  <a:prstClr val="black"/>
                </a:solidFill>
              </a:rPr>
              <a:t>358</a:t>
            </a:r>
            <a:r>
              <a:rPr lang="en-US" sz="1000" dirty="0" smtClean="0"/>
              <a:t>–</a:t>
            </a:r>
            <a:r>
              <a:rPr lang="en-US" sz="1000" dirty="0" smtClean="0">
                <a:solidFill>
                  <a:prstClr val="black"/>
                </a:solidFill>
              </a:rPr>
              <a:t>368</a:t>
            </a:r>
            <a:r>
              <a:rPr lang="en-US" sz="1000" dirty="0">
                <a:solidFill>
                  <a:prstClr val="black"/>
                </a:solidFill>
              </a:rPr>
              <a:t>.  </a:t>
            </a:r>
            <a:r>
              <a:rPr lang="en-US" sz="1000" dirty="0">
                <a:solidFill>
                  <a:prstClr val="black"/>
                </a:solidFill>
                <a:hlinkClick r:id="rId3">
                  <a:extLst>
                    <a:ext uri="{A12FA001-AC4F-418D-AE19-62706E023703}">
                      <ahyp:hlinkClr xmlns:ahyp="http://schemas.microsoft.com/office/drawing/2018/hyperlinkcolor" xmlns="" val="tx"/>
                    </a:ext>
                  </a:extLst>
                </a:hlinkClick>
              </a:rPr>
              <a:t>https://doi.org/10.1177/1066480718795123</a:t>
            </a:r>
            <a:r>
              <a:rPr lang="en-US" sz="1000" dirty="0">
                <a:solidFill>
                  <a:prstClr val="blac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solidFill>
                  <a:prstClr val="black"/>
                </a:solidFill>
              </a:rPr>
              <a:t>Schomaker</a:t>
            </a:r>
            <a:r>
              <a:rPr lang="en-US" sz="1000" dirty="0">
                <a:solidFill>
                  <a:prstClr val="black"/>
                </a:solidFill>
              </a:rPr>
              <a:t>, S</a:t>
            </a:r>
            <a:r>
              <a:rPr lang="en-US" sz="1000" dirty="0" smtClean="0">
                <a:solidFill>
                  <a:prstClr val="black"/>
                </a:solidFill>
              </a:rPr>
              <a:t>. A</a:t>
            </a:r>
            <a:r>
              <a:rPr lang="en-US" sz="1000" dirty="0">
                <a:solidFill>
                  <a:prstClr val="black"/>
                </a:solidFill>
              </a:rPr>
              <a:t>., &amp; Ricard, R</a:t>
            </a:r>
            <a:r>
              <a:rPr lang="en-US" sz="1000" dirty="0" smtClean="0">
                <a:solidFill>
                  <a:prstClr val="black"/>
                </a:solidFill>
              </a:rPr>
              <a:t>. J</a:t>
            </a:r>
            <a:r>
              <a:rPr lang="en-US" sz="1000" dirty="0">
                <a:solidFill>
                  <a:prstClr val="black"/>
                </a:solidFill>
              </a:rPr>
              <a:t>. (2015). Effect of a mindfulness-based intervention on counselor–client attunement. </a:t>
            </a:r>
            <a:r>
              <a:rPr lang="en-US" sz="1000" i="1" dirty="0">
                <a:solidFill>
                  <a:prstClr val="black"/>
                </a:solidFill>
              </a:rPr>
              <a:t>Journal of Counseling &amp; Development, 93</a:t>
            </a:r>
            <a:r>
              <a:rPr lang="en-US" sz="1000" dirty="0">
                <a:solidFill>
                  <a:prstClr val="black"/>
                </a:solidFill>
              </a:rPr>
              <a:t>, 491</a:t>
            </a:r>
            <a:r>
              <a:rPr lang="en-US" sz="1000" dirty="0"/>
              <a:t>–</a:t>
            </a:r>
            <a:r>
              <a:rPr lang="en-US" sz="1000" dirty="0">
                <a:solidFill>
                  <a:prstClr val="black"/>
                </a:solidFill>
              </a:rPr>
              <a:t>498. doi:10.1002/jcad.12047.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solidFill>
                  <a:prstClr val="black"/>
                </a:solidFill>
              </a:rPr>
              <a:t>Thieleman</a:t>
            </a:r>
            <a:r>
              <a:rPr lang="en-US" sz="1000" dirty="0">
                <a:solidFill>
                  <a:prstClr val="black"/>
                </a:solidFill>
              </a:rPr>
              <a:t>, K. &amp; Cacciatore, J. (2014). Witness to suffering: Mindfulness and compassion fatigue among traumatic bereavement volunteers and professionals. </a:t>
            </a:r>
            <a:r>
              <a:rPr lang="en-US" sz="1000" i="1" dirty="0">
                <a:solidFill>
                  <a:prstClr val="black"/>
                </a:solidFill>
              </a:rPr>
              <a:t>Social Work, 59</a:t>
            </a:r>
            <a:r>
              <a:rPr lang="en-US" sz="1000" dirty="0">
                <a:solidFill>
                  <a:prstClr val="black"/>
                </a:solidFill>
              </a:rPr>
              <a:t>, </a:t>
            </a:r>
            <a:r>
              <a:rPr lang="en-US" sz="1000" dirty="0" smtClean="0">
                <a:solidFill>
                  <a:prstClr val="black"/>
                </a:solidFill>
              </a:rPr>
              <a:t>34</a:t>
            </a:r>
            <a:r>
              <a:rPr lang="en-US" sz="1000" dirty="0" smtClean="0"/>
              <a:t>–</a:t>
            </a:r>
            <a:r>
              <a:rPr lang="en-US" sz="1000" dirty="0" smtClean="0">
                <a:solidFill>
                  <a:prstClr val="black"/>
                </a:solidFill>
              </a:rPr>
              <a:t>41</a:t>
            </a:r>
            <a:r>
              <a:rPr lang="en-US" sz="1000" dirty="0">
                <a:solidFill>
                  <a:prstClr val="black"/>
                </a:solidFill>
              </a:rPr>
              <a:t>. doi:10.1093/</a:t>
            </a:r>
            <a:r>
              <a:rPr lang="en-US" sz="1000" dirty="0" err="1">
                <a:solidFill>
                  <a:prstClr val="black"/>
                </a:solidFill>
              </a:rPr>
              <a:t>sw</a:t>
            </a:r>
            <a:r>
              <a:rPr lang="en-US" sz="1000" dirty="0">
                <a:solidFill>
                  <a:prstClr val="black"/>
                </a:solidFill>
              </a:rPr>
              <a:t>/swt044.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solidFill>
                  <a:prstClr val="black"/>
                </a:solidFill>
              </a:rPr>
              <a:t>Greason</a:t>
            </a:r>
            <a:r>
              <a:rPr lang="en-US" sz="1000" dirty="0">
                <a:solidFill>
                  <a:prstClr val="black"/>
                </a:solidFill>
              </a:rPr>
              <a:t>, P</a:t>
            </a:r>
            <a:r>
              <a:rPr lang="en-US" sz="1000" dirty="0" smtClean="0">
                <a:solidFill>
                  <a:prstClr val="black"/>
                </a:solidFill>
              </a:rPr>
              <a:t>. B</a:t>
            </a:r>
            <a:r>
              <a:rPr lang="en-US" sz="1000" dirty="0">
                <a:solidFill>
                  <a:prstClr val="black"/>
                </a:solidFill>
              </a:rPr>
              <a:t>., &amp; Welfare, L</a:t>
            </a:r>
            <a:r>
              <a:rPr lang="en-US" sz="1000" dirty="0" smtClean="0">
                <a:solidFill>
                  <a:prstClr val="black"/>
                </a:solidFill>
              </a:rPr>
              <a:t>. E</a:t>
            </a:r>
            <a:r>
              <a:rPr lang="en-US" sz="1000" dirty="0">
                <a:solidFill>
                  <a:prstClr val="black"/>
                </a:solidFill>
              </a:rPr>
              <a:t>. (2013). The impact of mindfulness and meditation practice on client perceptions of common therapeutic factors. </a:t>
            </a:r>
            <a:r>
              <a:rPr lang="en-US" sz="1000" i="1" dirty="0">
                <a:solidFill>
                  <a:prstClr val="black"/>
                </a:solidFill>
              </a:rPr>
              <a:t>The Journal of Humanistic Counseling, 52</a:t>
            </a:r>
            <a:r>
              <a:rPr lang="en-US" sz="1000" dirty="0">
                <a:solidFill>
                  <a:prstClr val="black"/>
                </a:solidFill>
              </a:rPr>
              <a:t>, 235</a:t>
            </a:r>
            <a:r>
              <a:rPr lang="en-US" sz="1000" dirty="0"/>
              <a:t>–</a:t>
            </a:r>
            <a:r>
              <a:rPr lang="en-US" sz="1000" dirty="0">
                <a:solidFill>
                  <a:prstClr val="black"/>
                </a:solidFill>
              </a:rPr>
              <a:t>253. doi:10.1002/j.2161-1939.2013.00045.x.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solidFill>
                  <a:prstClr val="black"/>
                </a:solidFill>
              </a:rPr>
              <a:t>McGarrigle</a:t>
            </a:r>
            <a:r>
              <a:rPr lang="en-US" sz="1000" dirty="0">
                <a:solidFill>
                  <a:prstClr val="black"/>
                </a:solidFill>
              </a:rPr>
              <a:t>, T. &amp; Walsh, C</a:t>
            </a:r>
            <a:r>
              <a:rPr lang="en-US" sz="1000" dirty="0" smtClean="0">
                <a:solidFill>
                  <a:prstClr val="black"/>
                </a:solidFill>
              </a:rPr>
              <a:t>. A</a:t>
            </a:r>
            <a:r>
              <a:rPr lang="en-US" sz="1000" dirty="0">
                <a:solidFill>
                  <a:prstClr val="black"/>
                </a:solidFill>
              </a:rPr>
              <a:t>. (2011). Mindfulness, self-care, and wellness in social work: Effects of contemplative training. </a:t>
            </a:r>
            <a:r>
              <a:rPr lang="en-US" sz="1000" i="1" dirty="0">
                <a:solidFill>
                  <a:prstClr val="black"/>
                </a:solidFill>
              </a:rPr>
              <a:t>Journal of Religion &amp; Spirituality in Social Work: Social Thought, 30</a:t>
            </a:r>
            <a:r>
              <a:rPr lang="en-US" sz="1000" dirty="0">
                <a:solidFill>
                  <a:prstClr val="black"/>
                </a:solidFill>
              </a:rPr>
              <a:t>, </a:t>
            </a:r>
            <a:r>
              <a:rPr lang="en-US" sz="1000" dirty="0" smtClean="0">
                <a:solidFill>
                  <a:prstClr val="black"/>
                </a:solidFill>
              </a:rPr>
              <a:t>212</a:t>
            </a:r>
            <a:r>
              <a:rPr lang="en-US" sz="1000" dirty="0" smtClean="0"/>
              <a:t>–</a:t>
            </a:r>
            <a:r>
              <a:rPr lang="en-US" sz="1000" dirty="0" smtClean="0">
                <a:solidFill>
                  <a:prstClr val="black"/>
                </a:solidFill>
              </a:rPr>
              <a:t>233</a:t>
            </a:r>
            <a:r>
              <a:rPr lang="en-US" sz="1000" dirty="0">
                <a:solidFill>
                  <a:prstClr val="black"/>
                </a:solidFill>
              </a:rPr>
              <a:t>. doi:10.1080/15426432.2011.587384.</a:t>
            </a:r>
          </a:p>
          <a:p>
            <a:pPr marL="0" lvl="0" indent="0"/>
            <a:endParaRPr lang="en-US" sz="1000" dirty="0" smtClean="0">
              <a:solidFill>
                <a:prstClr val="black"/>
              </a:solidFill>
            </a:endParaRPr>
          </a:p>
          <a:p>
            <a:pPr marL="0" lvl="0" indent="0"/>
            <a:r>
              <a:rPr lang="en-US" sz="1000" dirty="0" smtClean="0">
                <a:solidFill>
                  <a:prstClr val="black"/>
                </a:solidFill>
              </a:rPr>
              <a:t>Christopher</a:t>
            </a:r>
            <a:r>
              <a:rPr lang="en-US" sz="1000" dirty="0">
                <a:solidFill>
                  <a:prstClr val="black"/>
                </a:solidFill>
              </a:rPr>
              <a:t>, J</a:t>
            </a:r>
            <a:r>
              <a:rPr lang="en-US" sz="1000" dirty="0" smtClean="0">
                <a:solidFill>
                  <a:prstClr val="black"/>
                </a:solidFill>
              </a:rPr>
              <a:t>. C</a:t>
            </a:r>
            <a:r>
              <a:rPr lang="en-US" sz="1000" dirty="0">
                <a:solidFill>
                  <a:prstClr val="black"/>
                </a:solidFill>
              </a:rPr>
              <a:t>., &amp; Maris, J</a:t>
            </a:r>
            <a:r>
              <a:rPr lang="en-US" sz="1000" dirty="0" smtClean="0">
                <a:solidFill>
                  <a:prstClr val="black"/>
                </a:solidFill>
              </a:rPr>
              <a:t>. A</a:t>
            </a:r>
            <a:r>
              <a:rPr lang="en-US" sz="1000" dirty="0">
                <a:solidFill>
                  <a:prstClr val="black"/>
                </a:solidFill>
              </a:rPr>
              <a:t>. (2010). Integrating mindfulness as self-care into counselling and psychotherapy training. </a:t>
            </a:r>
            <a:r>
              <a:rPr lang="en-US" sz="1000" i="1" dirty="0">
                <a:solidFill>
                  <a:prstClr val="black"/>
                </a:solidFill>
              </a:rPr>
              <a:t>Counselling and Psychotherapy Research, 10</a:t>
            </a:r>
            <a:r>
              <a:rPr lang="en-US" sz="1000" dirty="0">
                <a:solidFill>
                  <a:prstClr val="black"/>
                </a:solidFill>
              </a:rPr>
              <a:t>, 114</a:t>
            </a:r>
            <a:r>
              <a:rPr lang="en-US" sz="1000" dirty="0"/>
              <a:t>–</a:t>
            </a:r>
            <a:r>
              <a:rPr lang="en-US" sz="1000" dirty="0">
                <a:solidFill>
                  <a:prstClr val="black"/>
                </a:solidFill>
              </a:rPr>
              <a:t>125. doi:10.1080/14733141003750285.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solidFill>
              </a:rPr>
              <a:t>Thomas</a:t>
            </a:r>
            <a:r>
              <a:rPr lang="en-US" sz="1000" dirty="0">
                <a:solidFill>
                  <a:prstClr val="black"/>
                </a:solidFill>
              </a:rPr>
              <a:t>, J</a:t>
            </a:r>
            <a:r>
              <a:rPr lang="en-US" sz="1000" dirty="0" smtClean="0">
                <a:solidFill>
                  <a:prstClr val="black"/>
                </a:solidFill>
              </a:rPr>
              <a:t>. T</a:t>
            </a:r>
            <a:r>
              <a:rPr lang="en-US" sz="1000" dirty="0">
                <a:solidFill>
                  <a:prstClr val="black"/>
                </a:solidFill>
              </a:rPr>
              <a:t>., &amp; Otis, M</a:t>
            </a:r>
            <a:r>
              <a:rPr lang="en-US" sz="1000" dirty="0" smtClean="0">
                <a:solidFill>
                  <a:prstClr val="black"/>
                </a:solidFill>
              </a:rPr>
              <a:t>. D</a:t>
            </a:r>
            <a:r>
              <a:rPr lang="en-US" sz="1000" dirty="0">
                <a:solidFill>
                  <a:prstClr val="black"/>
                </a:solidFill>
              </a:rPr>
              <a:t>. (2010). Intrapsychic correlates of professional quality of life: Mindfulness, empathy, and emotional separation. </a:t>
            </a:r>
            <a:r>
              <a:rPr lang="en-US" sz="1000" i="1" dirty="0">
                <a:solidFill>
                  <a:prstClr val="black"/>
                </a:solidFill>
              </a:rPr>
              <a:t>Journal of the Society for Social Work and Research, 1, </a:t>
            </a:r>
            <a:r>
              <a:rPr lang="en-US" sz="1000" dirty="0" smtClean="0">
                <a:solidFill>
                  <a:prstClr val="black"/>
                </a:solidFill>
              </a:rPr>
              <a:t>83</a:t>
            </a:r>
            <a:r>
              <a:rPr lang="en-US" sz="1000" dirty="0" smtClean="0"/>
              <a:t>–</a:t>
            </a:r>
            <a:r>
              <a:rPr lang="en-US" sz="1000" dirty="0" smtClean="0">
                <a:solidFill>
                  <a:prstClr val="black"/>
                </a:solidFill>
              </a:rPr>
              <a:t>98</a:t>
            </a:r>
            <a:r>
              <a:rPr lang="en-US" sz="1000" dirty="0">
                <a:solidFill>
                  <a:prstClr val="black"/>
                </a:solidFill>
              </a:rPr>
              <a:t>. </a:t>
            </a:r>
            <a:r>
              <a:rPr lang="en-US" sz="1000" dirty="0" err="1">
                <a:solidFill>
                  <a:prstClr val="black"/>
                </a:solidFill>
              </a:rPr>
              <a:t>doi</a:t>
            </a:r>
            <a:r>
              <a:rPr lang="en-US" sz="1000" dirty="0">
                <a:solidFill>
                  <a:prstClr val="black"/>
                </a:solidFill>
              </a:rPr>
              <a:t>: 10.5243/jsswr.2010.7.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solidFill>
              </a:rPr>
              <a:t>Shapiro</a:t>
            </a:r>
            <a:r>
              <a:rPr lang="en-US" sz="1000" dirty="0">
                <a:solidFill>
                  <a:prstClr val="black"/>
                </a:solidFill>
              </a:rPr>
              <a:t>, S</a:t>
            </a:r>
            <a:r>
              <a:rPr lang="en-US" sz="1000" dirty="0" smtClean="0">
                <a:solidFill>
                  <a:prstClr val="black"/>
                </a:solidFill>
              </a:rPr>
              <a:t>. L</a:t>
            </a:r>
            <a:r>
              <a:rPr lang="en-US" sz="1000" dirty="0">
                <a:solidFill>
                  <a:prstClr val="black"/>
                </a:solidFill>
              </a:rPr>
              <a:t>., Brown, K</a:t>
            </a:r>
            <a:r>
              <a:rPr lang="en-US" sz="1000" dirty="0" smtClean="0">
                <a:solidFill>
                  <a:prstClr val="black"/>
                </a:solidFill>
              </a:rPr>
              <a:t>. W</a:t>
            </a:r>
            <a:r>
              <a:rPr lang="en-US" sz="1000" dirty="0">
                <a:solidFill>
                  <a:prstClr val="black"/>
                </a:solidFill>
              </a:rPr>
              <a:t>., &amp; </a:t>
            </a:r>
            <a:r>
              <a:rPr lang="en-US" sz="1000" dirty="0" err="1">
                <a:solidFill>
                  <a:prstClr val="black"/>
                </a:solidFill>
              </a:rPr>
              <a:t>Biegel</a:t>
            </a:r>
            <a:r>
              <a:rPr lang="en-US" sz="1000" dirty="0">
                <a:solidFill>
                  <a:prstClr val="black"/>
                </a:solidFill>
              </a:rPr>
              <a:t>, G</a:t>
            </a:r>
            <a:r>
              <a:rPr lang="en-US" sz="1000" dirty="0" smtClean="0">
                <a:solidFill>
                  <a:prstClr val="black"/>
                </a:solidFill>
              </a:rPr>
              <a:t>. M</a:t>
            </a:r>
            <a:r>
              <a:rPr lang="en-US" sz="1000" dirty="0">
                <a:solidFill>
                  <a:prstClr val="black"/>
                </a:solidFill>
              </a:rPr>
              <a:t>. (2007). Teaching self-care to caregivers: Effects of mindfulness-based stress reduction on the mental health of therapists in training. </a:t>
            </a:r>
            <a:r>
              <a:rPr lang="en-US" sz="1000" i="1" dirty="0">
                <a:solidFill>
                  <a:prstClr val="black"/>
                </a:solidFill>
              </a:rPr>
              <a:t>Training and Education in Professional Psychology, 1</a:t>
            </a:r>
            <a:r>
              <a:rPr lang="en-US" sz="1000" dirty="0">
                <a:solidFill>
                  <a:prstClr val="black"/>
                </a:solidFill>
              </a:rPr>
              <a:t>, </a:t>
            </a:r>
            <a:r>
              <a:rPr lang="en-US" sz="1000" dirty="0" smtClean="0">
                <a:solidFill>
                  <a:prstClr val="black"/>
                </a:solidFill>
              </a:rPr>
              <a:t>105</a:t>
            </a:r>
            <a:r>
              <a:rPr lang="en-US" sz="1000" dirty="0" smtClean="0"/>
              <a:t>–</a:t>
            </a:r>
            <a:r>
              <a:rPr lang="en-US" sz="1000" dirty="0" smtClean="0">
                <a:solidFill>
                  <a:prstClr val="black"/>
                </a:solidFill>
              </a:rPr>
              <a:t>115</a:t>
            </a:r>
            <a:r>
              <a:rPr lang="en-US" sz="1000" dirty="0">
                <a:solidFill>
                  <a:prstClr val="black"/>
                </a:solidFill>
              </a:rPr>
              <a:t>. doi:10.1037/1931-3918.1.2.105.</a:t>
            </a:r>
          </a:p>
          <a:p>
            <a:pPr marL="0" lvl="0" indent="0"/>
            <a:endParaRPr lang="en-US" sz="1000" dirty="0" smtClean="0">
              <a:solidFill>
                <a:prstClr val="black"/>
              </a:solidFill>
            </a:endParaRPr>
          </a:p>
          <a:p>
            <a:pPr marL="0" lvl="0" indent="0"/>
            <a:r>
              <a:rPr lang="en-US" sz="1000" dirty="0" err="1" smtClean="0">
                <a:solidFill>
                  <a:prstClr val="black"/>
                </a:solidFill>
              </a:rPr>
              <a:t>Valent</a:t>
            </a:r>
            <a:r>
              <a:rPr lang="en-US" sz="1000" dirty="0">
                <a:solidFill>
                  <a:prstClr val="black"/>
                </a:solidFill>
              </a:rPr>
              <a:t>, P. (2002). Diagnosis and Treatment of Helper Stresses, Traumas, and Illnesses. In C. </a:t>
            </a:r>
            <a:r>
              <a:rPr lang="en-US" sz="1000" dirty="0" err="1">
                <a:solidFill>
                  <a:prstClr val="black"/>
                </a:solidFill>
              </a:rPr>
              <a:t>Figley</a:t>
            </a:r>
            <a:r>
              <a:rPr lang="en-US" sz="1000" dirty="0">
                <a:solidFill>
                  <a:prstClr val="black"/>
                </a:solidFill>
              </a:rPr>
              <a:t> (Ed.), </a:t>
            </a:r>
            <a:r>
              <a:rPr lang="en-US" sz="1000" i="1" dirty="0">
                <a:solidFill>
                  <a:prstClr val="black"/>
                </a:solidFill>
              </a:rPr>
              <a:t>Treating Compassion Fatigue </a:t>
            </a:r>
            <a:r>
              <a:rPr lang="en-US" sz="1000" dirty="0">
                <a:solidFill>
                  <a:prstClr val="black"/>
                </a:solidFill>
              </a:rPr>
              <a:t>(pp. 17-37). New York, NY: Brunner-Routledge.</a:t>
            </a:r>
            <a:endParaRPr lang="en-US" sz="1000" dirty="0"/>
          </a:p>
          <a:p>
            <a:pPr marL="0" lvl="0" indent="0"/>
            <a:endParaRPr lang="en-US" sz="1000" dirty="0" smtClean="0">
              <a:solidFill>
                <a:prstClr val="black"/>
              </a:solidFill>
            </a:endParaRPr>
          </a:p>
          <a:p>
            <a:pPr marL="0" lvl="0" indent="0"/>
            <a:r>
              <a:rPr lang="en-US" sz="1000" dirty="0" err="1" smtClean="0">
                <a:solidFill>
                  <a:prstClr val="black"/>
                </a:solidFill>
              </a:rPr>
              <a:t>Figley</a:t>
            </a:r>
            <a:r>
              <a:rPr lang="en-US" sz="1000" dirty="0">
                <a:solidFill>
                  <a:prstClr val="black"/>
                </a:solidFill>
              </a:rPr>
              <a:t>, C</a:t>
            </a:r>
            <a:r>
              <a:rPr lang="en-US" sz="1000" dirty="0" smtClean="0">
                <a:solidFill>
                  <a:prstClr val="black"/>
                </a:solidFill>
              </a:rPr>
              <a:t>. R</a:t>
            </a:r>
            <a:r>
              <a:rPr lang="en-US" sz="1000" dirty="0">
                <a:solidFill>
                  <a:prstClr val="black"/>
                </a:solidFill>
              </a:rPr>
              <a:t>. (1995). Compassion Fatigue as Secondary Traumatic Stress Disorder: An Overview. In C. R. Figley (Ed.), </a:t>
            </a:r>
            <a:r>
              <a:rPr lang="en-US" sz="1000" i="1" dirty="0">
                <a:solidFill>
                  <a:prstClr val="black"/>
                </a:solidFill>
              </a:rPr>
              <a:t>Compassion Fatigue: Coping with Secondary Traumatic Stress Disorder in Those who Treat the Traumatized </a:t>
            </a:r>
            <a:r>
              <a:rPr lang="en-US" sz="1000" dirty="0">
                <a:solidFill>
                  <a:prstClr val="black"/>
                </a:solidFill>
              </a:rPr>
              <a:t>(pp. 1-20). New York, NY: Brunner/Mazel.</a:t>
            </a:r>
          </a:p>
        </p:txBody>
      </p:sp>
      <p:sp>
        <p:nvSpPr>
          <p:cNvPr id="4" name="Slide Number Placeholder 3"/>
          <p:cNvSpPr>
            <a:spLocks noGrp="1"/>
          </p:cNvSpPr>
          <p:nvPr>
            <p:ph type="sldNum" sz="quarter" idx="5"/>
          </p:nvPr>
        </p:nvSpPr>
        <p:spPr/>
        <p:txBody>
          <a:bodyPr/>
          <a:lstStyle/>
          <a:p>
            <a:fld id="{88906619-49FB-0549-8E43-39AFFEB72BC9}" type="slidenum">
              <a:rPr lang="en-US" smtClean="0"/>
              <a:t>12</a:t>
            </a:fld>
            <a:endParaRPr lang="en-US"/>
          </a:p>
        </p:txBody>
      </p:sp>
    </p:spTree>
    <p:extLst>
      <p:ext uri="{BB962C8B-B14F-4D97-AF65-F5344CB8AC3E}">
        <p14:creationId xmlns:p14="http://schemas.microsoft.com/office/powerpoint/2010/main" val="171746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Review these ten mindfulness </a:t>
            </a:r>
            <a:r>
              <a:rPr lang="en-US" sz="1100" dirty="0" smtClean="0"/>
              <a:t>techniques, all of</a:t>
            </a:r>
            <a:r>
              <a:rPr lang="en-US" sz="1100" baseline="0" dirty="0" smtClean="0"/>
              <a:t> which </a:t>
            </a:r>
            <a:r>
              <a:rPr lang="en-US" sz="1100" dirty="0" smtClean="0"/>
              <a:t>can </a:t>
            </a:r>
            <a:r>
              <a:rPr lang="en-US" sz="1100" dirty="0"/>
              <a:t>be practiced during work hours. Ask participants if they use or have used any of these techniques.</a:t>
            </a:r>
          </a:p>
          <a:p>
            <a:endParaRPr lang="en-US" sz="1100" dirty="0"/>
          </a:p>
          <a:p>
            <a:r>
              <a:rPr lang="en-US" sz="1100" b="1" dirty="0" smtClean="0"/>
              <a:t>REFERENCE: </a:t>
            </a:r>
            <a:endParaRPr lang="en-US" sz="1100" b="1" dirty="0"/>
          </a:p>
          <a:p>
            <a:pPr marL="120650" indent="-120650"/>
            <a:r>
              <a:rPr lang="en-US" sz="1100" dirty="0"/>
              <a:t>Inc.com.</a:t>
            </a:r>
            <a:r>
              <a:rPr lang="en-US" sz="1100" baseline="0" dirty="0"/>
              <a:t> (2020). </a:t>
            </a:r>
            <a:r>
              <a:rPr lang="en-US" sz="1100" i="1" baseline="0" dirty="0"/>
              <a:t>10 Mindfulness Techniques to Practice at Work</a:t>
            </a:r>
            <a:r>
              <a:rPr lang="en-US" sz="1100" baseline="0" dirty="0"/>
              <a:t>. Retrieved June 10, 2020, from </a:t>
            </a:r>
            <a:r>
              <a:rPr lang="en-US" sz="1100" dirty="0">
                <a:hlinkClick r:id="rId3"/>
              </a:rPr>
              <a:t>https://www.inc.com/larry-kim/10-mindfulness-techniques-to-practice-at-work.html</a:t>
            </a:r>
            <a:r>
              <a:rPr lang="en-US" sz="1100" dirty="0"/>
              <a:t>.</a:t>
            </a:r>
          </a:p>
          <a:p>
            <a:endParaRPr lang="en-US" sz="1100" dirty="0"/>
          </a:p>
          <a:p>
            <a:r>
              <a:rPr lang="en-US" sz="1100" b="1" dirty="0" smtClean="0"/>
              <a:t>IMAGE </a:t>
            </a:r>
            <a:r>
              <a:rPr lang="en-US" sz="1100" b="1" dirty="0"/>
              <a:t>CREDIT:  </a:t>
            </a:r>
            <a:r>
              <a:rPr lang="en-US" sz="1100" dirty="0"/>
              <a:t>Adobe</a:t>
            </a:r>
            <a:r>
              <a:rPr lang="en-US" sz="1100" baseline="0" dirty="0"/>
              <a:t> Stock, 2020.</a:t>
            </a:r>
            <a:endParaRPr lang="en-US" sz="1100" dirty="0"/>
          </a:p>
          <a:p>
            <a:endParaRPr lang="en-US" dirty="0"/>
          </a:p>
        </p:txBody>
      </p:sp>
      <p:sp>
        <p:nvSpPr>
          <p:cNvPr id="4" name="Slide Number Placeholder 3"/>
          <p:cNvSpPr>
            <a:spLocks noGrp="1"/>
          </p:cNvSpPr>
          <p:nvPr>
            <p:ph type="sldNum" sz="quarter" idx="5"/>
          </p:nvPr>
        </p:nvSpPr>
        <p:spPr/>
        <p:txBody>
          <a:bodyPr/>
          <a:lstStyle/>
          <a:p>
            <a:fld id="{88906619-49FB-0549-8E43-39AFFEB72BC9}" type="slidenum">
              <a:rPr lang="en-US" smtClean="0"/>
              <a:t>13</a:t>
            </a:fld>
            <a:endParaRPr lang="en-US"/>
          </a:p>
        </p:txBody>
      </p:sp>
    </p:spTree>
    <p:extLst>
      <p:ext uri="{BB962C8B-B14F-4D97-AF65-F5344CB8AC3E}">
        <p14:creationId xmlns:p14="http://schemas.microsoft.com/office/powerpoint/2010/main" val="35989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8797"/>
            <a:ext cx="5486400" cy="4236719"/>
          </a:xfrm>
        </p:spPr>
        <p:txBody>
          <a:bodyPr/>
          <a:lstStyle/>
          <a:p>
            <a:r>
              <a:rPr lang="en-US" sz="1100" dirty="0"/>
              <a:t>The image on</a:t>
            </a:r>
            <a:r>
              <a:rPr lang="en-US" sz="1100" baseline="0" dirty="0"/>
              <a:t> this </a:t>
            </a:r>
            <a:r>
              <a:rPr lang="en-US" sz="1100" baseline="0" dirty="0" smtClean="0"/>
              <a:t>slide</a:t>
            </a:r>
            <a:r>
              <a:rPr lang="en-US" sz="1100" dirty="0" smtClean="0"/>
              <a:t> </a:t>
            </a:r>
            <a:r>
              <a:rPr lang="en-US" sz="1100" dirty="0"/>
              <a:t>shows</a:t>
            </a:r>
            <a:r>
              <a:rPr lang="en-US" sz="1100" baseline="0" dirty="0"/>
              <a:t> brief video clips on mindfulness that</a:t>
            </a:r>
            <a:r>
              <a:rPr lang="en-US" sz="1100" dirty="0"/>
              <a:t> behavioral health professionals</a:t>
            </a:r>
            <a:r>
              <a:rPr lang="en-US" sz="1100" baseline="0" dirty="0"/>
              <a:t> can watch while sitting at</a:t>
            </a:r>
            <a:r>
              <a:rPr lang="en-US" sz="1100" dirty="0"/>
              <a:t> their</a:t>
            </a:r>
            <a:r>
              <a:rPr lang="en-US" sz="1100" baseline="0" dirty="0"/>
              <a:t> desk.</a:t>
            </a:r>
            <a:r>
              <a:rPr lang="en-US" sz="1100" dirty="0"/>
              <a:t> The slide </a:t>
            </a:r>
            <a:r>
              <a:rPr lang="en-US" sz="1100" baseline="0" dirty="0"/>
              <a:t>is hyperlinked to the Greater Good Science Center (@ UC Berkeley) website</a:t>
            </a:r>
            <a:r>
              <a:rPr lang="en-US" sz="1100" dirty="0"/>
              <a:t> and so the presenter can easily show one of the clips, time permitting.</a:t>
            </a:r>
          </a:p>
        </p:txBody>
      </p:sp>
      <p:sp>
        <p:nvSpPr>
          <p:cNvPr id="4" name="Slide Number Placeholder 3"/>
          <p:cNvSpPr>
            <a:spLocks noGrp="1"/>
          </p:cNvSpPr>
          <p:nvPr>
            <p:ph type="sldNum" sz="quarter" idx="5"/>
          </p:nvPr>
        </p:nvSpPr>
        <p:spPr/>
        <p:txBody>
          <a:bodyPr/>
          <a:lstStyle/>
          <a:p>
            <a:fld id="{88906619-49FB-0549-8E43-39AFFEB72BC9}" type="slidenum">
              <a:rPr lang="en-US" smtClean="0"/>
              <a:t>14</a:t>
            </a:fld>
            <a:endParaRPr lang="en-US"/>
          </a:p>
        </p:txBody>
      </p:sp>
    </p:spTree>
    <p:extLst>
      <p:ext uri="{BB962C8B-B14F-4D97-AF65-F5344CB8AC3E}">
        <p14:creationId xmlns:p14="http://schemas.microsoft.com/office/powerpoint/2010/main" val="27814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reviews Tip 5, which provides reminders about the importance of hope and community. The last bullet helps to set-up the next slide regarding what organizations can do to promote hope and community.</a:t>
            </a:r>
          </a:p>
          <a:p>
            <a:endParaRPr lang="en-US" sz="1100" dirty="0"/>
          </a:p>
          <a:p>
            <a:r>
              <a:rPr lang="en-US" sz="1100" b="1" dirty="0" smtClean="0"/>
              <a:t>REFERENCES:</a:t>
            </a:r>
            <a:endParaRPr lang="en-US" sz="1100" b="1" dirty="0"/>
          </a:p>
          <a:p>
            <a:pPr marL="228600" indent="-228600"/>
            <a:r>
              <a:rPr lang="en-US" sz="1100" dirty="0" err="1"/>
              <a:t>Bressi</a:t>
            </a:r>
            <a:r>
              <a:rPr lang="en-US" sz="1100" dirty="0"/>
              <a:t>, S</a:t>
            </a:r>
            <a:r>
              <a:rPr lang="en-US" sz="1100" dirty="0" smtClean="0"/>
              <a:t>. K</a:t>
            </a:r>
            <a:r>
              <a:rPr lang="en-US" sz="1100" dirty="0"/>
              <a:t>., </a:t>
            </a:r>
            <a:r>
              <a:rPr lang="en-US" sz="1100" dirty="0" err="1"/>
              <a:t>Vaden</a:t>
            </a:r>
            <a:r>
              <a:rPr lang="en-US" sz="1100" dirty="0"/>
              <a:t>, E</a:t>
            </a:r>
            <a:r>
              <a:rPr lang="en-US" sz="1100" dirty="0" smtClean="0"/>
              <a:t>. R</a:t>
            </a:r>
            <a:r>
              <a:rPr lang="en-US" sz="1100" dirty="0"/>
              <a:t>. </a:t>
            </a:r>
            <a:r>
              <a:rPr lang="en-US" sz="1100" dirty="0" smtClean="0"/>
              <a:t>(2017). Reconsidering self-care</a:t>
            </a:r>
            <a:r>
              <a:rPr lang="en-US" sz="1100" dirty="0"/>
              <a:t>. </a:t>
            </a:r>
            <a:r>
              <a:rPr lang="en-US" sz="1100" i="1" dirty="0" err="1"/>
              <a:t>Clin</a:t>
            </a:r>
            <a:r>
              <a:rPr lang="en-US" sz="1100" i="1" dirty="0"/>
              <a:t> </a:t>
            </a:r>
            <a:r>
              <a:rPr lang="en-US" sz="1100" i="1" dirty="0" err="1"/>
              <a:t>Soc</a:t>
            </a:r>
            <a:r>
              <a:rPr lang="en-US" sz="1100" i="1" dirty="0"/>
              <a:t> </a:t>
            </a:r>
            <a:r>
              <a:rPr lang="en-US" sz="1100" b="0" i="1" dirty="0"/>
              <a:t>Work </a:t>
            </a:r>
            <a:r>
              <a:rPr lang="en-US" sz="1100" b="0" i="1" dirty="0" smtClean="0"/>
              <a:t>J,</a:t>
            </a:r>
            <a:r>
              <a:rPr lang="en-US" sz="1100" b="0" i="1" dirty="0"/>
              <a:t> 45</a:t>
            </a:r>
            <a:r>
              <a:rPr lang="en-US" sz="1100" b="0" dirty="0"/>
              <a:t>, </a:t>
            </a:r>
            <a:r>
              <a:rPr lang="en-US" sz="1100" b="0" dirty="0" smtClean="0"/>
              <a:t>33–38.</a:t>
            </a:r>
            <a:r>
              <a:rPr lang="en-US" sz="1100" dirty="0" smtClean="0"/>
              <a:t> </a:t>
            </a:r>
            <a:r>
              <a:rPr lang="en-US" sz="1100" dirty="0"/>
              <a:t>https://doi.org/10.1007/s10615-016-0575-4</a:t>
            </a:r>
          </a:p>
          <a:p>
            <a:pPr marL="228600" indent="-228600"/>
            <a:endParaRPr lang="en-US" sz="1100" dirty="0" smtClean="0"/>
          </a:p>
          <a:p>
            <a:pPr marL="228600" indent="-228600"/>
            <a:r>
              <a:rPr lang="en-US" sz="1100" dirty="0" err="1" smtClean="0"/>
              <a:t>Fallot</a:t>
            </a:r>
            <a:r>
              <a:rPr lang="en-US" sz="1100" dirty="0"/>
              <a:t>, R</a:t>
            </a:r>
            <a:r>
              <a:rPr lang="en-US" sz="1100" dirty="0" smtClean="0"/>
              <a:t>. D</a:t>
            </a:r>
            <a:r>
              <a:rPr lang="en-US" sz="1100" dirty="0"/>
              <a:t>. &amp; Harris, M. (2009). Creating </a:t>
            </a:r>
            <a:r>
              <a:rPr lang="en-US" sz="1100" dirty="0" smtClean="0"/>
              <a:t>Cultures </a:t>
            </a:r>
            <a:r>
              <a:rPr lang="en-US" sz="1100" dirty="0"/>
              <a:t>of </a:t>
            </a:r>
            <a:r>
              <a:rPr lang="en-US" sz="1100" dirty="0" smtClean="0"/>
              <a:t>Trauma-Informed Care </a:t>
            </a:r>
            <a:r>
              <a:rPr lang="en-US" sz="1100" dirty="0"/>
              <a:t>(CCTIC): A </a:t>
            </a:r>
            <a:r>
              <a:rPr lang="en-US" sz="1100" dirty="0" smtClean="0"/>
              <a:t>Self-Assessment </a:t>
            </a:r>
            <a:r>
              <a:rPr lang="en-US" sz="1100" dirty="0"/>
              <a:t>and </a:t>
            </a:r>
            <a:r>
              <a:rPr lang="en-US" sz="1100" dirty="0" smtClean="0"/>
              <a:t>Planning Protocol</a:t>
            </a:r>
            <a:r>
              <a:rPr lang="en-US" sz="1100" dirty="0"/>
              <a:t>. Washington, D.C: Community Connections.</a:t>
            </a: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06619-49FB-0549-8E43-39AFFEB72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7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recent study </a:t>
            </a:r>
            <a:r>
              <a:rPr lang="en-US" sz="1100" dirty="0" smtClean="0"/>
              <a:t>by </a:t>
            </a:r>
            <a:r>
              <a:rPr lang="en-US" sz="1100" dirty="0" err="1" smtClean="0"/>
              <a:t>Beitel</a:t>
            </a:r>
            <a:r>
              <a:rPr lang="en-US" sz="1100" dirty="0" smtClean="0"/>
              <a:t> and colleagues featured</a:t>
            </a:r>
            <a:r>
              <a:rPr lang="en-US" sz="1100" baseline="0" dirty="0" smtClean="0"/>
              <a:t> </a:t>
            </a:r>
            <a:r>
              <a:rPr lang="en-US" sz="1100" dirty="0" smtClean="0"/>
              <a:t>suggestions </a:t>
            </a:r>
            <a:r>
              <a:rPr lang="en-US" sz="1100" dirty="0"/>
              <a:t>for organizations regarding how to decrease workplace stress. Review this list of strategies to decrease work place stress. Note that other studies have identified clinical supervision as being helpful in decreasing work place stress for clinicians.</a:t>
            </a:r>
          </a:p>
          <a:p>
            <a:endParaRPr lang="en-US" sz="1100" dirty="0"/>
          </a:p>
          <a:p>
            <a:r>
              <a:rPr lang="en-US" sz="1100" b="1" dirty="0" smtClean="0"/>
              <a:t>REFERENCE:</a:t>
            </a:r>
            <a:endParaRPr lang="en-US" sz="1100" b="1" dirty="0"/>
          </a:p>
          <a:p>
            <a:pPr marL="0" indent="0"/>
            <a:r>
              <a:rPr lang="en-US" sz="1100" dirty="0" err="1"/>
              <a:t>Beitel</a:t>
            </a:r>
            <a:r>
              <a:rPr lang="en-US" sz="1100" dirty="0"/>
              <a:t>, M., </a:t>
            </a:r>
            <a:r>
              <a:rPr lang="en-US" sz="1100" dirty="0" err="1"/>
              <a:t>Oberleitner</a:t>
            </a:r>
            <a:r>
              <a:rPr lang="en-US" sz="1100" dirty="0"/>
              <a:t>, L., </a:t>
            </a:r>
            <a:r>
              <a:rPr lang="en-US" sz="1100" dirty="0" err="1"/>
              <a:t>Muthulingam</a:t>
            </a:r>
            <a:r>
              <a:rPr lang="en-US" sz="1100" dirty="0"/>
              <a:t>, D., </a:t>
            </a:r>
            <a:r>
              <a:rPr lang="en-US" sz="1100" dirty="0" err="1"/>
              <a:t>Oberleitner</a:t>
            </a:r>
            <a:r>
              <a:rPr lang="en-US" sz="1100" dirty="0"/>
              <a:t>, D., Madden, L</a:t>
            </a:r>
            <a:r>
              <a:rPr lang="en-US" sz="1100" dirty="0" smtClean="0"/>
              <a:t>. M</a:t>
            </a:r>
            <a:r>
              <a:rPr lang="en-US" sz="1100" dirty="0"/>
              <a:t>., Marcus, R., </a:t>
            </a:r>
            <a:r>
              <a:rPr lang="en-US" sz="1100" dirty="0" smtClean="0"/>
              <a:t>… </a:t>
            </a:r>
            <a:r>
              <a:rPr lang="en-US" sz="1100" dirty="0"/>
              <a:t>Barry, D</a:t>
            </a:r>
            <a:r>
              <a:rPr lang="en-US" sz="1100" dirty="0" smtClean="0"/>
              <a:t>. T</a:t>
            </a:r>
            <a:r>
              <a:rPr lang="en-US" sz="1100" dirty="0"/>
              <a:t>. (2018) Experiences of burnout among drug counselors in a large opioid treatment program: A qualitative investigation. </a:t>
            </a:r>
            <a:r>
              <a:rPr lang="en-US" sz="1100" i="1" dirty="0"/>
              <a:t>Substance Abuse, 39</a:t>
            </a:r>
            <a:r>
              <a:rPr lang="en-US" sz="1100" dirty="0"/>
              <a:t>(2), </a:t>
            </a:r>
            <a:r>
              <a:rPr lang="en-US" sz="1100" dirty="0" smtClean="0"/>
              <a:t>211</a:t>
            </a:r>
            <a:r>
              <a:rPr lang="en-US" sz="1100" b="0" dirty="0" smtClean="0"/>
              <a:t>–</a:t>
            </a:r>
            <a:r>
              <a:rPr lang="en-US" sz="1100" dirty="0" smtClean="0"/>
              <a:t>217</a:t>
            </a:r>
            <a:r>
              <a:rPr lang="en-US" sz="1100" dirty="0"/>
              <a:t>. </a:t>
            </a:r>
            <a:r>
              <a:rPr lang="en-US" sz="1100" dirty="0" err="1"/>
              <a:t>doi</a:t>
            </a:r>
            <a:r>
              <a:rPr lang="en-US" sz="1100" dirty="0"/>
              <a:t>: 10.1080/08897077.2018.1449051.</a:t>
            </a:r>
          </a:p>
          <a:p>
            <a:endParaRPr lang="en-US" sz="1100" dirty="0"/>
          </a:p>
          <a:p>
            <a:r>
              <a:rPr lang="en-US" sz="1100" b="1" dirty="0"/>
              <a:t>IMAGE CREDIT: </a:t>
            </a:r>
            <a:endParaRPr lang="en-US" sz="1100" b="1" dirty="0" smtClean="0"/>
          </a:p>
          <a:p>
            <a:r>
              <a:rPr lang="en-US" sz="1100" dirty="0" err="1" smtClean="0"/>
              <a:t>Shutterstock</a:t>
            </a:r>
            <a:r>
              <a:rPr lang="en-US" sz="1100" dirty="0" smtClean="0"/>
              <a:t> </a:t>
            </a:r>
            <a:r>
              <a:rPr lang="en-US" sz="1100" dirty="0"/>
              <a:t>(purchased image).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1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Review the Five Tips for </a:t>
            </a:r>
            <a:r>
              <a:rPr lang="en-US" sz="1100" dirty="0" smtClean="0"/>
              <a:t>Self-Care </a:t>
            </a:r>
            <a:r>
              <a:rPr lang="en-US" sz="1100" dirty="0"/>
              <a:t>with participants.</a:t>
            </a:r>
          </a:p>
          <a:p>
            <a:endParaRPr lang="en-US" sz="1100" dirty="0"/>
          </a:p>
          <a:p>
            <a:r>
              <a:rPr lang="en-US" sz="1100" b="1" dirty="0" smtClean="0"/>
              <a:t>IMAGE </a:t>
            </a:r>
            <a:r>
              <a:rPr lang="en-US" sz="1100" b="1" dirty="0"/>
              <a:t>CREDIT: </a:t>
            </a:r>
            <a:endParaRPr lang="en-US" sz="1100" b="1" dirty="0" smtClean="0"/>
          </a:p>
          <a:p>
            <a:r>
              <a:rPr lang="en-US" sz="1100" dirty="0" smtClean="0"/>
              <a:t>Adobe</a:t>
            </a:r>
            <a:r>
              <a:rPr lang="en-US" sz="1100" baseline="0" dirty="0" smtClean="0"/>
              <a:t> </a:t>
            </a:r>
            <a:r>
              <a:rPr lang="en-US" sz="1100" baseline="0" dirty="0"/>
              <a:t>Stock, 2020.</a:t>
            </a:r>
            <a:endParaRPr lang="en-US" sz="1100" dirty="0"/>
          </a:p>
          <a:p>
            <a:endParaRPr lang="en-US" dirty="0"/>
          </a:p>
        </p:txBody>
      </p:sp>
      <p:sp>
        <p:nvSpPr>
          <p:cNvPr id="4" name="Slide Number Placeholder 3"/>
          <p:cNvSpPr>
            <a:spLocks noGrp="1"/>
          </p:cNvSpPr>
          <p:nvPr>
            <p:ph type="sldNum" sz="quarter" idx="5"/>
          </p:nvPr>
        </p:nvSpPr>
        <p:spPr/>
        <p:txBody>
          <a:bodyPr/>
          <a:lstStyle/>
          <a:p>
            <a:fld id="{88906619-49FB-0549-8E43-39AFFEB72BC9}" type="slidenum">
              <a:rPr lang="en-US" smtClean="0"/>
              <a:t>17</a:t>
            </a:fld>
            <a:endParaRPr lang="en-US"/>
          </a:p>
        </p:txBody>
      </p:sp>
    </p:spTree>
    <p:extLst>
      <p:ext uri="{BB962C8B-B14F-4D97-AF65-F5344CB8AC3E}">
        <p14:creationId xmlns:p14="http://schemas.microsoft.com/office/powerpoint/2010/main" val="408074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a great reminder for behavioral health professionals that there is no right-way to do self-care. Instead, most importantly is making and honoring a commitment to self-care. This quote comes from an excellent article by Butler and colleagues.</a:t>
            </a:r>
          </a:p>
          <a:p>
            <a:endParaRPr lang="en-US" sz="1100" b="1" dirty="0"/>
          </a:p>
          <a:p>
            <a:r>
              <a:rPr lang="en-US" sz="1100" b="1" dirty="0" smtClean="0"/>
              <a:t>REFERENCE:</a:t>
            </a:r>
            <a:endParaRPr lang="en-US" sz="1100" b="1" dirty="0"/>
          </a:p>
          <a:p>
            <a:pPr marL="0" indent="0"/>
            <a:r>
              <a:rPr lang="en-US" sz="1100" dirty="0"/>
              <a:t>Butler, L. D., Mercer, K. A., McClain-</a:t>
            </a:r>
            <a:r>
              <a:rPr lang="en-US" sz="1100" dirty="0" err="1"/>
              <a:t>Meeder</a:t>
            </a:r>
            <a:r>
              <a:rPr lang="en-US" sz="1100" dirty="0"/>
              <a:t>, K., Horne, D. M., &amp; Dudley, M. (2019). Six domains of self-care: Attending to the whole person. </a:t>
            </a:r>
            <a:r>
              <a:rPr lang="en-US" sz="1100" i="1" dirty="0"/>
              <a:t>Journal of Human Behavior in the Social Environment, 29</a:t>
            </a:r>
            <a:r>
              <a:rPr lang="en-US" sz="1100" dirty="0"/>
              <a:t>(1), 107–124. </a:t>
            </a:r>
            <a:r>
              <a:rPr lang="en-US" sz="1100" dirty="0" smtClean="0"/>
              <a:t>doi:10.1080/10911359.2018.1482483</a:t>
            </a:r>
          </a:p>
          <a:p>
            <a:pPr marL="228600" indent="-228600"/>
            <a:endParaRPr lang="en-US" sz="1100" dirty="0" smtClean="0"/>
          </a:p>
          <a:p>
            <a:r>
              <a:rPr lang="en-US" sz="1100" b="1" dirty="0" smtClean="0"/>
              <a:t>IMAGE CREDIT: </a:t>
            </a:r>
          </a:p>
          <a:p>
            <a:r>
              <a:rPr lang="en-US" sz="1100" dirty="0" err="1" smtClean="0"/>
              <a:t>Shutterstock</a:t>
            </a:r>
            <a:r>
              <a:rPr lang="en-US" sz="1100" dirty="0" smtClean="0"/>
              <a:t> (purchased image).</a:t>
            </a:r>
            <a:endParaRPr lang="en-US" sz="1100" dirty="0"/>
          </a:p>
        </p:txBody>
      </p:sp>
      <p:sp>
        <p:nvSpPr>
          <p:cNvPr id="4" name="Slide Number Placeholder 3"/>
          <p:cNvSpPr>
            <a:spLocks noGrp="1"/>
          </p:cNvSpPr>
          <p:nvPr>
            <p:ph type="sldNum" sz="quarter" idx="10"/>
          </p:nvPr>
        </p:nvSpPr>
        <p:spPr/>
        <p:txBody>
          <a:bodyPr/>
          <a:lstStyle/>
          <a:p>
            <a:fld id="{651324F6-025A-47C8-AD94-2477C6AD85A7}" type="slidenum">
              <a:rPr lang="en-US" smtClean="0"/>
              <a:t>18</a:t>
            </a:fld>
            <a:endParaRPr lang="en-US"/>
          </a:p>
        </p:txBody>
      </p:sp>
    </p:spTree>
    <p:extLst>
      <p:ext uri="{BB962C8B-B14F-4D97-AF65-F5344CB8AC3E}">
        <p14:creationId xmlns:p14="http://schemas.microsoft.com/office/powerpoint/2010/main" val="406381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this list of resources with participants. All three resources were created by regional </a:t>
            </a:r>
            <a:r>
              <a:rPr lang="en-US" dirty="0" smtClean="0"/>
              <a:t>Addiction Technology</a:t>
            </a:r>
            <a:r>
              <a:rPr lang="en-US" baseline="0" dirty="0" smtClean="0"/>
              <a:t> Transfer Centers (</a:t>
            </a:r>
            <a:r>
              <a:rPr lang="en-US" dirty="0" smtClean="0"/>
              <a:t>ATTCs).</a:t>
            </a:r>
            <a:endParaRPr lang="en-US" dirty="0"/>
          </a:p>
        </p:txBody>
      </p:sp>
      <p:sp>
        <p:nvSpPr>
          <p:cNvPr id="4" name="Slide Number Placeholder 3"/>
          <p:cNvSpPr>
            <a:spLocks noGrp="1"/>
          </p:cNvSpPr>
          <p:nvPr>
            <p:ph type="sldNum" sz="quarter" idx="10"/>
          </p:nvPr>
        </p:nvSpPr>
        <p:spPr/>
        <p:txBody>
          <a:bodyPr/>
          <a:lstStyle/>
          <a:p>
            <a:fld id="{651324F6-025A-47C8-AD94-2477C6AD85A7}" type="slidenum">
              <a:rPr lang="en-US" smtClean="0"/>
              <a:t>19</a:t>
            </a:fld>
            <a:endParaRPr lang="en-US"/>
          </a:p>
        </p:txBody>
      </p:sp>
    </p:spTree>
    <p:extLst>
      <p:ext uri="{BB962C8B-B14F-4D97-AF65-F5344CB8AC3E}">
        <p14:creationId xmlns:p14="http://schemas.microsoft.com/office/powerpoint/2010/main" val="417704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Butler and her colleagues suggested that </a:t>
            </a:r>
            <a:r>
              <a:rPr lang="en-US" sz="1100" dirty="0" smtClean="0"/>
              <a:t>self-care </a:t>
            </a:r>
            <a:r>
              <a:rPr lang="en-US" sz="1100" dirty="0"/>
              <a:t>activities should limit negative outcomes from stress, promote well-being, and should include proactive steps. Review these concepts with participants.</a:t>
            </a:r>
          </a:p>
          <a:p>
            <a:endParaRPr lang="en-US" sz="1100" dirty="0"/>
          </a:p>
          <a:p>
            <a:r>
              <a:rPr lang="en-US" sz="1100" b="1" dirty="0" smtClean="0"/>
              <a:t>REFERENCE:</a:t>
            </a:r>
            <a:endParaRPr lang="en-US" sz="1100" b="1" dirty="0"/>
          </a:p>
          <a:p>
            <a:r>
              <a:rPr lang="en-US" dirty="0" smtClean="0"/>
              <a:t>Butler</a:t>
            </a:r>
            <a:r>
              <a:rPr lang="en-US" dirty="0"/>
              <a:t>, L. D., Mercer, K. A., McClain-</a:t>
            </a:r>
            <a:r>
              <a:rPr lang="en-US" dirty="0" err="1"/>
              <a:t>Meeder</a:t>
            </a:r>
            <a:r>
              <a:rPr lang="en-US" dirty="0"/>
              <a:t>, K., Horne, D. M., &amp; Dudley, M. (2019). Six domains of self-care: Attending to the whole person. Journal of Human Behavior in the Social Environment, 29(1), 107–124. doi:10.1080/10911359.2018.1482483</a:t>
            </a:r>
          </a:p>
          <a:p>
            <a:endParaRPr lang="en-US" dirty="0"/>
          </a:p>
          <a:p>
            <a:r>
              <a:rPr lang="en-US" b="1" dirty="0"/>
              <a:t>IMAGE CREDIT: </a:t>
            </a:r>
            <a:endParaRPr lang="en-US" b="1" dirty="0" smtClean="0"/>
          </a:p>
          <a:p>
            <a:r>
              <a:rPr lang="en-US" dirty="0" err="1" smtClean="0"/>
              <a:t>Shutterstock</a:t>
            </a:r>
            <a:r>
              <a:rPr lang="en-US" dirty="0" smtClean="0"/>
              <a:t> </a:t>
            </a:r>
            <a:r>
              <a:rPr lang="en-US" dirty="0"/>
              <a:t>(purchased image).</a:t>
            </a:r>
          </a:p>
        </p:txBody>
      </p:sp>
      <p:sp>
        <p:nvSpPr>
          <p:cNvPr id="4" name="Slide Number Placeholder 3"/>
          <p:cNvSpPr>
            <a:spLocks noGrp="1"/>
          </p:cNvSpPr>
          <p:nvPr>
            <p:ph type="sldNum" sz="quarter" idx="5"/>
          </p:nvPr>
        </p:nvSpPr>
        <p:spPr/>
        <p:txBody>
          <a:bodyPr/>
          <a:lstStyle/>
          <a:p>
            <a:fld id="{88906619-49FB-0549-8E43-39AFFEB72BC9}" type="slidenum">
              <a:rPr lang="en-US" smtClean="0"/>
              <a:t>2</a:t>
            </a:fld>
            <a:endParaRPr lang="en-US"/>
          </a:p>
        </p:txBody>
      </p:sp>
    </p:spTree>
    <p:extLst>
      <p:ext uri="{BB962C8B-B14F-4D97-AF65-F5344CB8AC3E}">
        <p14:creationId xmlns:p14="http://schemas.microsoft.com/office/powerpoint/2010/main" val="210470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includes links to three open-access articles on topics related to self-care and compassion fatigue.</a:t>
            </a:r>
            <a:endParaRPr lang="en-US" dirty="0"/>
          </a:p>
        </p:txBody>
      </p:sp>
      <p:sp>
        <p:nvSpPr>
          <p:cNvPr id="4" name="Slide Number Placeholder 3"/>
          <p:cNvSpPr>
            <a:spLocks noGrp="1"/>
          </p:cNvSpPr>
          <p:nvPr>
            <p:ph type="sldNum" sz="quarter" idx="10"/>
          </p:nvPr>
        </p:nvSpPr>
        <p:spPr/>
        <p:txBody>
          <a:bodyPr/>
          <a:lstStyle/>
          <a:p>
            <a:fld id="{651324F6-025A-47C8-AD94-2477C6AD85A7}" type="slidenum">
              <a:rPr lang="en-US" smtClean="0"/>
              <a:t>20</a:t>
            </a:fld>
            <a:endParaRPr lang="en-US"/>
          </a:p>
        </p:txBody>
      </p:sp>
    </p:spTree>
    <p:extLst>
      <p:ext uri="{BB962C8B-B14F-4D97-AF65-F5344CB8AC3E}">
        <p14:creationId xmlns:p14="http://schemas.microsoft.com/office/powerpoint/2010/main" val="2139362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1143000"/>
            <a:ext cx="5486400" cy="3086100"/>
          </a:xfrm>
        </p:spPr>
      </p:sp>
      <p:sp>
        <p:nvSpPr>
          <p:cNvPr id="3" name="Notes Placeholder 2"/>
          <p:cNvSpPr>
            <a:spLocks noGrp="1"/>
          </p:cNvSpPr>
          <p:nvPr>
            <p:ph type="body" idx="1"/>
          </p:nvPr>
        </p:nvSpPr>
        <p:spPr/>
        <p:txBody>
          <a:bodyPr/>
          <a:lstStyle/>
          <a:p>
            <a:r>
              <a:rPr lang="en-US" sz="1100" dirty="0"/>
              <a:t>SAMHSA has a new product for behavioral health professions on compassion fatigue. If there is </a:t>
            </a:r>
            <a:r>
              <a:rPr lang="en-US" sz="1100" dirty="0" smtClean="0"/>
              <a:t>time, </a:t>
            </a:r>
            <a:r>
              <a:rPr lang="en-US" sz="1100" dirty="0"/>
              <a:t>this Tip Sheet can be shared with participants during the presentation.</a:t>
            </a:r>
          </a:p>
          <a:p>
            <a:endParaRPr lang="en-US" sz="1100" dirty="0"/>
          </a:p>
          <a:p>
            <a:r>
              <a:rPr lang="en-US" sz="1100" b="1" dirty="0" smtClean="0"/>
              <a:t>REFERENCE:</a:t>
            </a:r>
          </a:p>
          <a:p>
            <a:r>
              <a:rPr lang="en-US" sz="1100" b="0" dirty="0" smtClean="0"/>
              <a:t>Substance</a:t>
            </a:r>
            <a:r>
              <a:rPr lang="en-US" sz="1100" b="0" baseline="0" dirty="0" smtClean="0"/>
              <a:t> Abuse and Mental Health Services Administration. (2020). Tips for Healthcare Professionals: Coping with Stress and Compassion Fatigue. Rockville, MD: Author. Retrieved September 17, 2020, from </a:t>
            </a:r>
            <a:endParaRPr lang="en-US" sz="1100" b="0" dirty="0"/>
          </a:p>
          <a:p>
            <a:r>
              <a:rPr lang="en-US" sz="1100" dirty="0" smtClean="0">
                <a:hlinkClick r:id="rId3"/>
              </a:rPr>
              <a:t>https</a:t>
            </a:r>
            <a:r>
              <a:rPr lang="en-US" sz="1100" dirty="0">
                <a:hlinkClick r:id="rId3"/>
              </a:rPr>
              <a:t>://</a:t>
            </a:r>
            <a:r>
              <a:rPr lang="en-US" sz="1100" dirty="0" smtClean="0">
                <a:hlinkClick r:id="rId3"/>
              </a:rPr>
              <a:t>store.samhsa.gov/product/Tips-for-Healthcare-Professionals-Coping-with-Stress-and-Compassion-Fatigue/PEP20-01-01-016?referer=from_search_result</a:t>
            </a:r>
            <a:r>
              <a:rPr lang="en-US" sz="1100" dirty="0" smtClean="0"/>
              <a:t>.</a:t>
            </a:r>
            <a:endParaRPr lang="en-US" sz="1100" dirty="0"/>
          </a:p>
          <a:p>
            <a:r>
              <a:rPr lang="en-US" sz="1100" dirty="0"/>
              <a:t> </a:t>
            </a:r>
          </a:p>
        </p:txBody>
      </p:sp>
      <p:sp>
        <p:nvSpPr>
          <p:cNvPr id="4" name="Slide Number Placeholder 3"/>
          <p:cNvSpPr>
            <a:spLocks noGrp="1"/>
          </p:cNvSpPr>
          <p:nvPr>
            <p:ph type="sldNum" sz="quarter" idx="10"/>
          </p:nvPr>
        </p:nvSpPr>
        <p:spPr/>
        <p:txBody>
          <a:bodyPr/>
          <a:lstStyle/>
          <a:p>
            <a:fld id="{651324F6-025A-47C8-AD94-2477C6AD85A7}" type="slidenum">
              <a:rPr lang="en-US" smtClean="0"/>
              <a:t>21</a:t>
            </a:fld>
            <a:endParaRPr lang="en-US"/>
          </a:p>
        </p:txBody>
      </p:sp>
    </p:spTree>
    <p:extLst>
      <p:ext uri="{BB962C8B-B14F-4D97-AF65-F5344CB8AC3E}">
        <p14:creationId xmlns:p14="http://schemas.microsoft.com/office/powerpoint/2010/main" val="14515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88279"/>
          </a:xfrm>
        </p:spPr>
        <p:txBody>
          <a:bodyPr/>
          <a:lstStyle/>
          <a:p>
            <a:r>
              <a:rPr lang="en-US" sz="1100" dirty="0"/>
              <a:t>The first quote by Doe </a:t>
            </a:r>
            <a:r>
              <a:rPr lang="en-US" sz="1100" dirty="0" err="1"/>
              <a:t>Zantamata</a:t>
            </a:r>
            <a:r>
              <a:rPr lang="en-US" sz="1100" dirty="0"/>
              <a:t> sets the stage that the current Public Health Emergency (PHE) may test behavioral health professionals resiliency and drive to deliver services. She recommends that ‘true strength’ can be found within each person and she likens it (strength to get through difficult times) to a brilliant light that can’t be ‘dimmed’. However, Gentry and </a:t>
            </a:r>
            <a:r>
              <a:rPr lang="en-US" sz="1100" dirty="0" err="1"/>
              <a:t>Baranowsky</a:t>
            </a:r>
            <a:r>
              <a:rPr lang="en-US" sz="1100" dirty="0"/>
              <a:t> recommended that the refueling of this light should be done regularly through self-care activities. Remind behavioral health professionals about their strength, ability to get through difficult times, and to continue to help their patients/peers. Refueling of their drive (energy) to continue to provide treatment/recovery services must be done through self-care activities.</a:t>
            </a:r>
          </a:p>
          <a:p>
            <a:endParaRPr lang="en-US" sz="1100" dirty="0"/>
          </a:p>
          <a:p>
            <a:r>
              <a:rPr lang="en-US" sz="1100" b="1" dirty="0" smtClean="0"/>
              <a:t>REFERENCES:</a:t>
            </a:r>
            <a:endParaRPr lang="en-US" sz="1100" b="1" dirty="0"/>
          </a:p>
          <a:p>
            <a:pPr marL="120650" marR="0" lvl="0" indent="-120650" algn="l" defTabSz="914400" rtl="0" eaLnBrk="1" fontAlgn="auto" latinLnBrk="0" hangingPunct="1">
              <a:lnSpc>
                <a:spcPct val="100000"/>
              </a:lnSpc>
              <a:spcBef>
                <a:spcPts val="0"/>
              </a:spcBef>
              <a:spcAft>
                <a:spcPts val="0"/>
              </a:spcAft>
              <a:buClrTx/>
              <a:buSzTx/>
              <a:buFontTx/>
              <a:buNone/>
              <a:tabLst/>
              <a:defRPr/>
            </a:pPr>
            <a:r>
              <a:rPr lang="en-US" sz="1100" dirty="0" smtClean="0"/>
              <a:t>Gentry, J.E. &amp; </a:t>
            </a:r>
            <a:r>
              <a:rPr lang="en-US" sz="1100" dirty="0" err="1" smtClean="0"/>
              <a:t>Baranowsky</a:t>
            </a:r>
            <a:r>
              <a:rPr lang="en-US" sz="1100" dirty="0" smtClean="0"/>
              <a:t>, A.B. (2013). Compassion fatigue resiliency: Programs with legs. Available at: </a:t>
            </a:r>
            <a:r>
              <a:rPr lang="en-US" sz="1100" dirty="0" smtClean="0">
                <a:hlinkClick r:id="rId3"/>
              </a:rPr>
              <a:t>http://psychink.com/ticlearn/wp-content/uploads/2013/10/Compassion-Resiliency-A-New-Attitude.pdf</a:t>
            </a:r>
            <a:r>
              <a:rPr lang="en-US" sz="1100" dirty="0" smtClean="0"/>
              <a:t>.</a:t>
            </a:r>
          </a:p>
          <a:p>
            <a:pPr marL="120650" indent="-120650"/>
            <a:endParaRPr lang="en-US" sz="1100" dirty="0" smtClean="0"/>
          </a:p>
          <a:p>
            <a:pPr marL="120650" indent="-120650"/>
            <a:r>
              <a:rPr lang="en-US" sz="1100" dirty="0" smtClean="0"/>
              <a:t>Gentry</a:t>
            </a:r>
            <a:r>
              <a:rPr lang="en-US" sz="1100" dirty="0"/>
              <a:t>, J. (2002). Compassion fatigue: A crucible of transformation. </a:t>
            </a:r>
            <a:r>
              <a:rPr lang="en-US" sz="1100" i="1" dirty="0"/>
              <a:t>Journal of Trauma Practice, 1</a:t>
            </a:r>
            <a:r>
              <a:rPr lang="en-US" sz="1100" dirty="0"/>
              <a:t>(3/4), 37-61. http://dx.doi.org/10.1300/J189v01n03_03.</a:t>
            </a:r>
          </a:p>
          <a:p>
            <a:pPr marL="168275" indent="-168275"/>
            <a:endParaRPr lang="en-US" sz="1100" dirty="0" smtClean="0"/>
          </a:p>
          <a:p>
            <a:pPr marL="168275" indent="-168275"/>
            <a:r>
              <a:rPr lang="en-US" sz="1100" dirty="0" err="1" smtClean="0"/>
              <a:t>Zantamata</a:t>
            </a:r>
            <a:r>
              <a:rPr lang="en-US" sz="1100" dirty="0" smtClean="0"/>
              <a:t>,</a:t>
            </a:r>
            <a:r>
              <a:rPr lang="en-US" sz="1100" baseline="0" dirty="0" smtClean="0"/>
              <a:t> D. (</a:t>
            </a:r>
            <a:r>
              <a:rPr lang="en-US" sz="1100" baseline="0" dirty="0" err="1" smtClean="0"/>
              <a:t>n.d.</a:t>
            </a:r>
            <a:r>
              <a:rPr lang="en-US" sz="1100" baseline="0" dirty="0" smtClean="0"/>
              <a:t>). Available at: </a:t>
            </a:r>
            <a:r>
              <a:rPr lang="en-US" sz="1200" u="sng" kern="1200" dirty="0" smtClean="0">
                <a:solidFill>
                  <a:schemeClr val="tx1"/>
                </a:solidFill>
                <a:effectLst/>
                <a:latin typeface="+mn-lt"/>
                <a:ea typeface="+mn-ea"/>
                <a:cs typeface="+mn-cs"/>
                <a:hlinkClick r:id="rId4"/>
              </a:rPr>
              <a:t>http://www.doezantamataquotes.com/</a:t>
            </a:r>
            <a:r>
              <a:rPr lang="en-US" sz="1100" dirty="0" smtClean="0"/>
              <a:t>.</a:t>
            </a:r>
            <a:endParaRPr lang="en-US" sz="1100" dirty="0"/>
          </a:p>
          <a:p>
            <a:endParaRPr lang="en-US" sz="1100" dirty="0"/>
          </a:p>
          <a:p>
            <a:r>
              <a:rPr lang="en-US" sz="1100" b="1" dirty="0"/>
              <a:t>IMAGE CREDIT: </a:t>
            </a:r>
            <a:endParaRPr lang="en-US" sz="1100" b="1" dirty="0" smtClean="0"/>
          </a:p>
          <a:p>
            <a:r>
              <a:rPr lang="en-US" sz="1100" dirty="0" err="1" smtClean="0"/>
              <a:t>Shutterstock</a:t>
            </a:r>
            <a:r>
              <a:rPr lang="en-US" sz="1100" dirty="0" smtClean="0"/>
              <a:t> </a:t>
            </a:r>
            <a:r>
              <a:rPr lang="en-US" sz="1100" dirty="0"/>
              <a:t>(purchased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50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provides information on how to contact the Self-Care Plug-In developers and the Pacific Southwest ATTC.</a:t>
            </a:r>
          </a:p>
          <a:p>
            <a:endParaRPr lang="en-US" baseline="0" dirty="0" smtClean="0"/>
          </a:p>
          <a:p>
            <a:r>
              <a:rPr lang="en-US" dirty="0" smtClean="0"/>
              <a:t>Date</a:t>
            </a:r>
            <a:r>
              <a:rPr lang="en-US" baseline="0" dirty="0" smtClean="0"/>
              <a:t> last updated: September 17, 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324F6-025A-47C8-AD94-2477C6AD8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01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These three concepts are important for participants to understand. First, it is important that clinicians understand that they are regularly exposed to trauma indirectly just by working with clients and that clinicians take on some level of their clients’ pain. Finally, compassion fatigue can be the result of this exposure to clients’ pain.</a:t>
            </a:r>
          </a:p>
          <a:p>
            <a:endParaRPr lang="en-US" sz="1100" dirty="0"/>
          </a:p>
          <a:p>
            <a:r>
              <a:rPr lang="en-US" sz="1100" b="1" dirty="0" smtClean="0"/>
              <a:t>REFERENCES:</a:t>
            </a:r>
            <a:endParaRPr lang="en-US" sz="1100" b="1" dirty="0"/>
          </a:p>
          <a:p>
            <a:pPr marL="231775" marR="0" lvl="0" indent="-231775" algn="l" defTabSz="914400" rtl="0" eaLnBrk="1" fontAlgn="auto" latinLnBrk="0" hangingPunct="1">
              <a:lnSpc>
                <a:spcPct val="100000"/>
              </a:lnSpc>
              <a:spcBef>
                <a:spcPts val="0"/>
              </a:spcBef>
              <a:spcAft>
                <a:spcPts val="0"/>
              </a:spcAft>
              <a:buClrTx/>
              <a:buSzTx/>
              <a:buFontTx/>
              <a:buNone/>
              <a:tabLst/>
              <a:defRPr/>
            </a:pPr>
            <a:r>
              <a:rPr lang="en-US" sz="1100" dirty="0" smtClean="0"/>
              <a:t>Turgoose, D., &amp; Maddox,</a:t>
            </a:r>
            <a:r>
              <a:rPr lang="en-US" sz="1100" baseline="0" dirty="0" smtClean="0"/>
              <a:t> L. (2017). Predictors of compassion fatigue in mental health professionals: A narrative review. </a:t>
            </a:r>
            <a:r>
              <a:rPr lang="en-US" sz="1100" i="1" baseline="0" dirty="0" smtClean="0"/>
              <a:t>Traumatology, </a:t>
            </a:r>
            <a:r>
              <a:rPr lang="en-US" sz="1100" i="0" baseline="0" dirty="0" smtClean="0"/>
              <a:t>23(2), 172</a:t>
            </a:r>
            <a:r>
              <a:rPr lang="en-US" sz="1100" dirty="0" smtClean="0"/>
              <a:t>–</a:t>
            </a:r>
            <a:r>
              <a:rPr lang="en-US" sz="1100" i="0" baseline="0" dirty="0" smtClean="0"/>
              <a:t>185.</a:t>
            </a:r>
          </a:p>
          <a:p>
            <a:pPr marL="231775" marR="0" lvl="0" indent="-231775" algn="l" defTabSz="914400" rtl="0" eaLnBrk="1" fontAlgn="auto" latinLnBrk="0" hangingPunct="1">
              <a:lnSpc>
                <a:spcPct val="100000"/>
              </a:lnSpc>
              <a:spcBef>
                <a:spcPts val="0"/>
              </a:spcBef>
              <a:spcAft>
                <a:spcPts val="0"/>
              </a:spcAft>
              <a:buClrTx/>
              <a:buSzTx/>
              <a:buFontTx/>
              <a:buNone/>
              <a:tabLst/>
              <a:defRPr/>
            </a:pPr>
            <a:endParaRPr lang="en-US" sz="1100" i="0" baseline="0" dirty="0" smtClean="0"/>
          </a:p>
          <a:p>
            <a:pPr marL="231775" marR="0" lvl="0" indent="-231775" algn="l" defTabSz="914400" rtl="0" eaLnBrk="1" fontAlgn="auto" latinLnBrk="0" hangingPunct="1">
              <a:lnSpc>
                <a:spcPct val="100000"/>
              </a:lnSpc>
              <a:spcBef>
                <a:spcPts val="0"/>
              </a:spcBef>
              <a:spcAft>
                <a:spcPts val="0"/>
              </a:spcAft>
              <a:buClrTx/>
              <a:buSzTx/>
              <a:buFontTx/>
              <a:buNone/>
              <a:tabLst/>
              <a:defRPr/>
            </a:pPr>
            <a:r>
              <a:rPr lang="en-US" sz="1100" i="0" dirty="0" smtClean="0"/>
              <a:t>Newell</a:t>
            </a:r>
            <a:r>
              <a:rPr lang="en-US" sz="1100" dirty="0" smtClean="0"/>
              <a:t>, J. M., </a:t>
            </a:r>
            <a:r>
              <a:rPr lang="en-US" sz="1100" dirty="0" err="1" smtClean="0"/>
              <a:t>Gardell</a:t>
            </a:r>
            <a:r>
              <a:rPr lang="en-US" sz="1100" dirty="0" smtClean="0"/>
              <a:t>, D. N., &amp; </a:t>
            </a:r>
            <a:r>
              <a:rPr lang="en-US" sz="1100" dirty="0" err="1" smtClean="0"/>
              <a:t>MacNeil</a:t>
            </a:r>
            <a:r>
              <a:rPr lang="en-US" sz="1100" dirty="0" smtClean="0"/>
              <a:t>, G. (2016). Clinician response to client traumas: A chronological review of constructs and terminology. </a:t>
            </a:r>
            <a:r>
              <a:rPr lang="en-US" sz="1100" i="1" dirty="0" smtClean="0"/>
              <a:t>Trauma, Violence, &amp; Abuse, 17</a:t>
            </a:r>
            <a:r>
              <a:rPr lang="en-US" sz="1100" dirty="0" smtClean="0"/>
              <a:t>, 306–313.</a:t>
            </a:r>
          </a:p>
          <a:p>
            <a:pPr marL="231775" indent="-231775"/>
            <a:endParaRPr lang="en-US" sz="1100" dirty="0" smtClean="0"/>
          </a:p>
          <a:p>
            <a:pPr marL="231775" indent="-231775"/>
            <a:r>
              <a:rPr lang="en-US" sz="1100" dirty="0" err="1" smtClean="0"/>
              <a:t>Stamm</a:t>
            </a:r>
            <a:r>
              <a:rPr lang="en-US" sz="1100" dirty="0" smtClean="0"/>
              <a:t>, B. H. (2010).</a:t>
            </a:r>
            <a:r>
              <a:rPr lang="en-US" sz="1100" baseline="0" dirty="0" smtClean="0"/>
              <a:t> </a:t>
            </a:r>
            <a:r>
              <a:rPr lang="en-US" sz="1100" i="1" baseline="0" dirty="0" smtClean="0"/>
              <a:t>The </a:t>
            </a:r>
            <a:r>
              <a:rPr lang="en-US" sz="1100" i="1" baseline="0" dirty="0" err="1" smtClean="0"/>
              <a:t>Consise</a:t>
            </a:r>
            <a:r>
              <a:rPr lang="en-US" sz="1100" i="1" baseline="0" dirty="0" smtClean="0"/>
              <a:t> </a:t>
            </a:r>
            <a:r>
              <a:rPr lang="en-US" sz="1100" i="1" baseline="0" dirty="0" err="1" smtClean="0"/>
              <a:t>ProQoL</a:t>
            </a:r>
            <a:r>
              <a:rPr lang="en-US" sz="1100" i="1" baseline="0" dirty="0" smtClean="0"/>
              <a:t> Manual. </a:t>
            </a:r>
            <a:r>
              <a:rPr lang="en-US" sz="1100" i="0" baseline="0" dirty="0" smtClean="0"/>
              <a:t>Retrieved September 17, 2020, from </a:t>
            </a:r>
            <a:r>
              <a:rPr lang="en-US" sz="1200" u="sng" kern="1200" dirty="0" smtClean="0">
                <a:solidFill>
                  <a:schemeClr val="tx1"/>
                </a:solidFill>
                <a:effectLst/>
                <a:latin typeface="+mn-lt"/>
                <a:ea typeface="+mn-ea"/>
                <a:cs typeface="+mn-cs"/>
                <a:hlinkClick r:id="rId3"/>
              </a:rPr>
              <a:t>https://www.proqol.org/uploads/ProQOL_5_English_Self-Score_3-2012.pdf</a:t>
            </a:r>
            <a:r>
              <a:rPr lang="en-US" sz="1200" u="none" kern="1200" dirty="0" smtClean="0">
                <a:solidFill>
                  <a:schemeClr val="tx1"/>
                </a:solidFill>
                <a:effectLst/>
                <a:latin typeface="+mn-lt"/>
                <a:ea typeface="+mn-ea"/>
                <a:cs typeface="+mn-cs"/>
              </a:rPr>
              <a:t>.</a:t>
            </a:r>
          </a:p>
          <a:p>
            <a:pPr marL="231775" indent="-231775"/>
            <a:endParaRPr lang="en-US" sz="1100" dirty="0" smtClean="0"/>
          </a:p>
          <a:p>
            <a:pPr marL="231775" indent="-231775"/>
            <a:r>
              <a:rPr lang="en-US" sz="1100" dirty="0" smtClean="0"/>
              <a:t>Bride</a:t>
            </a:r>
            <a:r>
              <a:rPr lang="en-US" sz="1100" dirty="0"/>
              <a:t>, B</a:t>
            </a:r>
            <a:r>
              <a:rPr lang="en-US" sz="1100" dirty="0" smtClean="0"/>
              <a:t>. E</a:t>
            </a:r>
            <a:r>
              <a:rPr lang="en-US" sz="1100" dirty="0"/>
              <a:t>., </a:t>
            </a:r>
            <a:r>
              <a:rPr lang="en-US" sz="1100" dirty="0" err="1"/>
              <a:t>Radney</a:t>
            </a:r>
            <a:r>
              <a:rPr lang="en-US" sz="1100" dirty="0"/>
              <a:t>, M., &amp; Figley, C</a:t>
            </a:r>
            <a:r>
              <a:rPr lang="en-US" sz="1100" dirty="0" smtClean="0"/>
              <a:t>. R</a:t>
            </a:r>
            <a:r>
              <a:rPr lang="en-US" sz="1100" dirty="0"/>
              <a:t>. (2007). Measuring compassion fatigue. </a:t>
            </a:r>
            <a:r>
              <a:rPr lang="en-US" sz="1100" i="1" dirty="0"/>
              <a:t>Clinical Social Work Journal, 35</a:t>
            </a:r>
            <a:r>
              <a:rPr lang="en-US" sz="1100" dirty="0"/>
              <a:t>, </a:t>
            </a:r>
            <a:r>
              <a:rPr lang="en-US" sz="1100" dirty="0" smtClean="0"/>
              <a:t>155–163.</a:t>
            </a:r>
            <a:endParaRPr lang="en-US" sz="1100" dirty="0"/>
          </a:p>
          <a:p>
            <a:pPr marL="231775" indent="-231775"/>
            <a:endParaRPr lang="en-US" sz="1100" dirty="0" smtClean="0"/>
          </a:p>
          <a:p>
            <a:pPr marL="231775" indent="-231775"/>
            <a:r>
              <a:rPr lang="en-US" sz="1100" dirty="0" err="1" smtClean="0"/>
              <a:t>Figley</a:t>
            </a:r>
            <a:r>
              <a:rPr lang="en-US" sz="1100" dirty="0" smtClean="0"/>
              <a:t>,</a:t>
            </a:r>
            <a:r>
              <a:rPr lang="en-US" sz="1100" baseline="0" dirty="0" smtClean="0"/>
              <a:t> C. R. (1995). </a:t>
            </a:r>
            <a:r>
              <a:rPr lang="en-US" sz="1100" i="1" baseline="0" dirty="0" smtClean="0"/>
              <a:t>Compassion Fatigue: Coping with Secondary Traumatic Stress Disorder in Those who Treat the Traumatized</a:t>
            </a:r>
            <a:r>
              <a:rPr lang="en-US" sz="1100" baseline="0" dirty="0" smtClean="0"/>
              <a:t>. New York, NY: Taylor &amp; Francis.</a:t>
            </a:r>
            <a:endParaRPr lang="en-US" sz="1100" dirty="0" smtClean="0"/>
          </a:p>
          <a:p>
            <a:endParaRPr lang="en-US" sz="1100" dirty="0"/>
          </a:p>
          <a:p>
            <a:r>
              <a:rPr lang="en-US" sz="1100" b="1" dirty="0" smtClean="0"/>
              <a:t>IMAGE CREDIT:</a:t>
            </a:r>
          </a:p>
          <a:p>
            <a:r>
              <a:rPr lang="en-US" sz="1100" dirty="0" err="1" smtClean="0"/>
              <a:t>Shutterstock</a:t>
            </a:r>
            <a:r>
              <a:rPr lang="en-US" sz="1100" dirty="0" smtClean="0"/>
              <a:t> </a:t>
            </a:r>
            <a:r>
              <a:rPr lang="en-US" sz="1100" dirty="0"/>
              <a:t>(purchased image).</a:t>
            </a:r>
          </a:p>
          <a:p>
            <a:endParaRPr lang="en-US" dirty="0"/>
          </a:p>
        </p:txBody>
      </p:sp>
      <p:sp>
        <p:nvSpPr>
          <p:cNvPr id="4" name="Slide Number Placeholder 3"/>
          <p:cNvSpPr>
            <a:spLocks noGrp="1"/>
          </p:cNvSpPr>
          <p:nvPr>
            <p:ph type="sldNum" sz="quarter" idx="5"/>
          </p:nvPr>
        </p:nvSpPr>
        <p:spPr/>
        <p:txBody>
          <a:bodyPr/>
          <a:lstStyle/>
          <a:p>
            <a:fld id="{88906619-49FB-0549-8E43-39AFFEB72BC9}" type="slidenum">
              <a:rPr lang="en-US" smtClean="0"/>
              <a:t>3</a:t>
            </a:fld>
            <a:endParaRPr lang="en-US"/>
          </a:p>
        </p:txBody>
      </p:sp>
    </p:spTree>
    <p:extLst>
      <p:ext uri="{BB962C8B-B14F-4D97-AF65-F5344CB8AC3E}">
        <p14:creationId xmlns:p14="http://schemas.microsoft.com/office/powerpoint/2010/main" val="405443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Practitioners suffering from compassion fatigue can have less compassion and empathy for their patients/clients, which can make them less effective and negatively impact their job satisfaction.  </a:t>
            </a:r>
          </a:p>
          <a:p>
            <a:endParaRPr lang="en-US" sz="1100" dirty="0"/>
          </a:p>
          <a:p>
            <a:r>
              <a:rPr lang="en-US" sz="1100" b="1" dirty="0" smtClean="0"/>
              <a:t>REFERENCE:</a:t>
            </a:r>
            <a:endParaRPr lang="en-US" sz="1100" b="1" dirty="0"/>
          </a:p>
          <a:p>
            <a:pPr marL="231775" indent="-231775"/>
            <a:r>
              <a:rPr lang="en-US" sz="1100" dirty="0" err="1"/>
              <a:t>Figley</a:t>
            </a:r>
            <a:r>
              <a:rPr lang="en-US" sz="1100" dirty="0"/>
              <a:t> </a:t>
            </a:r>
            <a:r>
              <a:rPr lang="en-US" sz="1100" dirty="0" smtClean="0"/>
              <a:t>Institute. (2012). </a:t>
            </a:r>
            <a:r>
              <a:rPr lang="en-US" sz="1100" dirty="0"/>
              <a:t>Basics of Compassion </a:t>
            </a:r>
            <a:r>
              <a:rPr lang="en-US" sz="1100" dirty="0" smtClean="0"/>
              <a:t>Fatigue. Retrieved</a:t>
            </a:r>
            <a:r>
              <a:rPr lang="en-US" sz="1100" baseline="0" dirty="0" smtClean="0"/>
              <a:t> September 17, 2020, from </a:t>
            </a:r>
            <a:r>
              <a:rPr lang="en-US" sz="1100" dirty="0" smtClean="0">
                <a:hlinkClick r:id="rId3"/>
              </a:rPr>
              <a:t>http</a:t>
            </a:r>
            <a:r>
              <a:rPr lang="en-US" sz="1100" dirty="0">
                <a:hlinkClick r:id="rId3"/>
              </a:rPr>
              <a:t>://www.figleyinstitute.com/documents/Workbook_AMEDD_SanAntonio_2012July20_RevAugust2013.pdf</a:t>
            </a:r>
            <a:endParaRPr lang="en-US" sz="1100" dirty="0"/>
          </a:p>
          <a:p>
            <a:endParaRPr lang="en-US" sz="1100" dirty="0"/>
          </a:p>
          <a:p>
            <a:r>
              <a:rPr lang="en-US" sz="1100" b="1" dirty="0"/>
              <a:t>IMAGE CREDIT: </a:t>
            </a:r>
            <a:endParaRPr lang="en-US" sz="1100" b="1" dirty="0" smtClean="0"/>
          </a:p>
          <a:p>
            <a:r>
              <a:rPr lang="en-US" sz="1100" dirty="0" err="1" smtClean="0"/>
              <a:t>Shutterstock</a:t>
            </a:r>
            <a:r>
              <a:rPr lang="en-US" sz="1100" dirty="0" smtClean="0"/>
              <a:t> </a:t>
            </a:r>
            <a:r>
              <a:rPr lang="en-US" sz="1100" dirty="0"/>
              <a:t>(purchased image).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06619-49FB-0549-8E43-39AFFEB72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85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care Tip 1 refers to the fact that many SUD treatment and recovery support providers have had to learn new skills quickly during the Public Health Emergency (PHE) in order to continue providing services (telehealth). Learning new skills can cause more stress. As such, the article by the Harvard Business Review offers helpful suggestions regarding learning new skills.</a:t>
            </a:r>
          </a:p>
          <a:p>
            <a:endParaRPr lang="en-US" dirty="0"/>
          </a:p>
          <a:p>
            <a:endParaRPr lang="en-US" dirty="0"/>
          </a:p>
          <a:p>
            <a:r>
              <a:rPr lang="en-US" b="1" dirty="0" smtClean="0"/>
              <a:t>REFERENCE:</a:t>
            </a:r>
            <a:endParaRPr lang="en-US" b="1" dirty="0"/>
          </a:p>
          <a:p>
            <a:r>
              <a:rPr lang="en-US" dirty="0" smtClean="0"/>
              <a:t>Gallo, A. (2012). How to Master a</a:t>
            </a:r>
            <a:r>
              <a:rPr lang="en-US" baseline="0" dirty="0" smtClean="0"/>
              <a:t> New Skill. Brighton, MA: Harvard Business Review. Retrieved September 17, 2020, from</a:t>
            </a:r>
            <a:r>
              <a:rPr lang="en-US" dirty="0" smtClean="0"/>
              <a:t> </a:t>
            </a:r>
            <a:r>
              <a:rPr lang="en-US" dirty="0">
                <a:hlinkClick r:id="rId3"/>
              </a:rPr>
              <a:t>https://</a:t>
            </a:r>
            <a:r>
              <a:rPr lang="en-US" dirty="0" smtClean="0">
                <a:hlinkClick r:id="rId3"/>
              </a:rPr>
              <a:t>hbr.org/2012/11/how-to-master-a-new-skill</a:t>
            </a:r>
            <a:r>
              <a:rPr lang="en-US" dirty="0" smtClean="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06619-49FB-0549-8E43-39AFFEB72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52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Learning new skills can cause more stress and impact self-care strategies. Telehealth is a new skill that many clinicians and peers are required to learn. This slide and the next provide a brief overview of some of the research that supports the use of telehealth and links to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REFERENCE:</a:t>
            </a:r>
          </a:p>
          <a:p>
            <a:pPr marL="228600" indent="-228600"/>
            <a:r>
              <a:rPr lang="en-US" sz="1100" dirty="0" err="1" smtClean="0"/>
              <a:t>Hilty</a:t>
            </a:r>
            <a:r>
              <a:rPr lang="en-US" sz="1100" dirty="0"/>
              <a:t>, D. M., Chan, S., Hwang, T., Wong, A., &amp; Bauer, A. M. (2017). Advances in mobile mental health: opportunities and implications for the spectrum of e-mental health services. </a:t>
            </a:r>
            <a:r>
              <a:rPr lang="en-US" sz="1100" i="1" dirty="0" err="1" smtClean="0"/>
              <a:t>Mhealth</a:t>
            </a:r>
            <a:r>
              <a:rPr lang="en-US" sz="1100" dirty="0" smtClean="0"/>
              <a:t>, </a:t>
            </a:r>
            <a:r>
              <a:rPr lang="en-US" sz="1100" dirty="0"/>
              <a:t>3.</a:t>
            </a:r>
          </a:p>
          <a:p>
            <a:endParaRPr lang="en-US" sz="1100" dirty="0"/>
          </a:p>
          <a:p>
            <a:endParaRPr lang="en-US" dirty="0"/>
          </a:p>
        </p:txBody>
      </p:sp>
      <p:sp>
        <p:nvSpPr>
          <p:cNvPr id="4" name="Slide Number Placeholder 3"/>
          <p:cNvSpPr>
            <a:spLocks noGrp="1"/>
          </p:cNvSpPr>
          <p:nvPr>
            <p:ph type="sldNum" sz="quarter" idx="10"/>
          </p:nvPr>
        </p:nvSpPr>
        <p:spPr/>
        <p:txBody>
          <a:bodyPr/>
          <a:lstStyle/>
          <a:p>
            <a:fld id="{651324F6-025A-47C8-AD94-2477C6AD85A7}" type="slidenum">
              <a:rPr lang="en-US" smtClean="0"/>
              <a:t>6</a:t>
            </a:fld>
            <a:endParaRPr lang="en-US"/>
          </a:p>
        </p:txBody>
      </p:sp>
    </p:spTree>
    <p:extLst>
      <p:ext uri="{BB962C8B-B14F-4D97-AF65-F5344CB8AC3E}">
        <p14:creationId xmlns:p14="http://schemas.microsoft.com/office/powerpoint/2010/main" val="397213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This</a:t>
            </a:r>
            <a:r>
              <a:rPr lang="en-US" sz="1100" b="0" baseline="0" dirty="0" smtClean="0"/>
              <a:t> slide reminds participants that</a:t>
            </a:r>
            <a:r>
              <a:rPr lang="en-US" sz="1100" b="0" dirty="0" smtClean="0"/>
              <a:t> there are resources, videos, tip/fact sheets available that can be helpful. The guidelines created by APA &amp; ATA in 2018 provide more specific standards for practitioners. Additional information</a:t>
            </a:r>
            <a:r>
              <a:rPr lang="en-US" sz="1100" b="0" baseline="0" dirty="0" smtClean="0"/>
              <a:t> is available from the </a:t>
            </a:r>
            <a:r>
              <a:rPr lang="en-US" sz="1100" dirty="0" smtClean="0"/>
              <a:t>Center of Excellence for</a:t>
            </a:r>
            <a:r>
              <a:rPr lang="en-US" sz="1100" baseline="0" dirty="0" smtClean="0"/>
              <a:t> Protected Health Information </a:t>
            </a:r>
            <a:r>
              <a:rPr lang="en-US" sz="1100" dirty="0" smtClean="0"/>
              <a:t>(Focus:</a:t>
            </a:r>
            <a:r>
              <a:rPr lang="en-US" sz="1100" baseline="0" dirty="0" smtClean="0"/>
              <a:t> PHI; </a:t>
            </a:r>
            <a:r>
              <a:rPr lang="en-US" sz="1100" dirty="0" smtClean="0">
                <a:hlinkClick r:id="rId3"/>
              </a:rPr>
              <a:t>https://www.coephi.org/</a:t>
            </a:r>
            <a:r>
              <a:rPr lang="en-US" sz="1100" dirty="0" smtClean="0"/>
              <a:t>); American</a:t>
            </a:r>
            <a:r>
              <a:rPr lang="en-US" sz="1100" baseline="0" dirty="0" smtClean="0"/>
              <a:t> Psychological Association (</a:t>
            </a:r>
            <a:r>
              <a:rPr lang="en-US" sz="1200" u="sng" kern="1200" dirty="0" smtClean="0">
                <a:solidFill>
                  <a:schemeClr val="tx1"/>
                </a:solidFill>
                <a:effectLst/>
                <a:latin typeface="+mn-lt"/>
                <a:ea typeface="+mn-ea"/>
                <a:cs typeface="+mn-cs"/>
                <a:hlinkClick r:id="rId4"/>
              </a:rPr>
              <a:t>https://www.apa.org/practice/guidelines/telepsychology</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and American Telemedicine Association (</a:t>
            </a:r>
            <a:r>
              <a:rPr lang="en-US" sz="1200" u="sng" kern="1200" dirty="0" smtClean="0">
                <a:solidFill>
                  <a:schemeClr val="tx1"/>
                </a:solidFill>
                <a:effectLst/>
                <a:latin typeface="+mn-lt"/>
                <a:ea typeface="+mn-ea"/>
                <a:cs typeface="+mn-cs"/>
                <a:hlinkClick r:id="rId5"/>
              </a:rPr>
              <a:t>https://www.americantelemed.org/resource_categories/practice-guidelines/</a:t>
            </a:r>
            <a:r>
              <a:rPr lang="en-US" sz="1200" u="none" kern="1200" baseline="0" dirty="0" smtClean="0">
                <a:solidFill>
                  <a:schemeClr val="tx1"/>
                </a:solidFill>
                <a:effectLst/>
                <a:latin typeface="+mn-lt"/>
                <a:ea typeface="+mn-ea"/>
                <a:cs typeface="+mn-cs"/>
              </a:rPr>
              <a:t>) </a:t>
            </a:r>
            <a:r>
              <a:rPr lang="en-US" sz="1100" dirty="0" smtClean="0"/>
              <a:t>.</a:t>
            </a:r>
          </a:p>
          <a:p>
            <a:endParaRPr lang="en-US" sz="1100" b="1" dirty="0" smtClean="0"/>
          </a:p>
          <a:p>
            <a:r>
              <a:rPr lang="en-US" sz="1100" b="1" dirty="0" smtClean="0"/>
              <a:t>REFERENCES:</a:t>
            </a:r>
            <a:endParaRPr lang="en-US" sz="1100" b="1" dirty="0"/>
          </a:p>
          <a:p>
            <a:r>
              <a:rPr lang="en-US" sz="1100" dirty="0" smtClean="0"/>
              <a:t>Shore </a:t>
            </a:r>
            <a:r>
              <a:rPr lang="en-US" sz="1100" dirty="0"/>
              <a:t>JH, </a:t>
            </a:r>
            <a:r>
              <a:rPr lang="en-US" sz="1100" dirty="0" err="1"/>
              <a:t>Schneck</a:t>
            </a:r>
            <a:r>
              <a:rPr lang="en-US" sz="1100" dirty="0"/>
              <a:t> CD, </a:t>
            </a:r>
            <a:r>
              <a:rPr lang="en-US" sz="1100" dirty="0" err="1"/>
              <a:t>Mishkind</a:t>
            </a:r>
            <a:r>
              <a:rPr lang="en-US" sz="1100" dirty="0"/>
              <a:t> MC. </a:t>
            </a:r>
            <a:r>
              <a:rPr lang="en-US" sz="1100" dirty="0" err="1"/>
              <a:t>Telepsychiatry</a:t>
            </a:r>
            <a:r>
              <a:rPr lang="en-US" sz="1100" dirty="0"/>
              <a:t> and the Coronavirus Disease 2019 Pandemic—Current and Future Outcomes of the Rapid Virtualization of Psychiatric Care. </a:t>
            </a:r>
            <a:r>
              <a:rPr lang="en-US" sz="1100" i="1" dirty="0"/>
              <a:t>JAMA Psychiatry.</a:t>
            </a:r>
            <a:r>
              <a:rPr lang="en-US" sz="1100" dirty="0"/>
              <a:t> Published online May 11, 2020. </a:t>
            </a:r>
            <a:r>
              <a:rPr lang="en-US" sz="1100" dirty="0" smtClean="0"/>
              <a:t>doi:10.1001/jamapsychiatry.2020.1643</a:t>
            </a:r>
          </a:p>
          <a:p>
            <a:endParaRPr lang="en-US" sz="1100" dirty="0" smtClean="0"/>
          </a:p>
          <a:p>
            <a:r>
              <a:rPr lang="en-US" sz="1100" dirty="0" smtClean="0"/>
              <a:t>Shore</a:t>
            </a:r>
            <a:r>
              <a:rPr lang="en-US" sz="1100" dirty="0"/>
              <a:t>, J. H., </a:t>
            </a:r>
            <a:r>
              <a:rPr lang="en-US" sz="1100" dirty="0" err="1"/>
              <a:t>Yellowlees</a:t>
            </a:r>
            <a:r>
              <a:rPr lang="en-US" sz="1100" dirty="0"/>
              <a:t>, P., Caudill, R., Johnston, B., </a:t>
            </a:r>
            <a:r>
              <a:rPr lang="en-US" sz="1100" dirty="0" err="1"/>
              <a:t>Turvey</a:t>
            </a:r>
            <a:r>
              <a:rPr lang="en-US" sz="1100" dirty="0"/>
              <a:t>, C., </a:t>
            </a:r>
            <a:r>
              <a:rPr lang="en-US" sz="1100" dirty="0" err="1"/>
              <a:t>Mishkind</a:t>
            </a:r>
            <a:r>
              <a:rPr lang="en-US" sz="1100" dirty="0"/>
              <a:t>, M., … </a:t>
            </a:r>
            <a:r>
              <a:rPr lang="en-US" sz="1100" dirty="0" err="1"/>
              <a:t>Hilty</a:t>
            </a:r>
            <a:r>
              <a:rPr lang="en-US" sz="1100" dirty="0"/>
              <a:t>, D. (2018). Best practices in videoconferencing-based </a:t>
            </a:r>
            <a:r>
              <a:rPr lang="en-US" sz="1100" dirty="0" err="1"/>
              <a:t>telemental</a:t>
            </a:r>
            <a:r>
              <a:rPr lang="en-US" sz="1100" dirty="0"/>
              <a:t> health, April 2018. </a:t>
            </a:r>
            <a:r>
              <a:rPr lang="en-US" sz="1100" i="1" dirty="0"/>
              <a:t>Telemedicine and e-Health</a:t>
            </a:r>
            <a:r>
              <a:rPr lang="en-US" sz="1100" dirty="0"/>
              <a:t>, 24(11), </a:t>
            </a:r>
            <a:r>
              <a:rPr lang="en-US" sz="1100" dirty="0" smtClean="0"/>
              <a:t>827–832</a:t>
            </a:r>
            <a:r>
              <a:rPr lang="en-US" sz="1100" dirty="0"/>
              <a:t>. https://doi.org/10.1089/tmj.2018.0237</a:t>
            </a:r>
          </a:p>
          <a:p>
            <a:pPr marL="228600" indent="-228600"/>
            <a:endParaRPr lang="en-US" sz="1100" dirty="0"/>
          </a:p>
          <a:p>
            <a:endParaRPr lang="en-US" sz="1100" dirty="0"/>
          </a:p>
        </p:txBody>
      </p:sp>
      <p:sp>
        <p:nvSpPr>
          <p:cNvPr id="4" name="Slide Number Placeholder 3"/>
          <p:cNvSpPr>
            <a:spLocks noGrp="1"/>
          </p:cNvSpPr>
          <p:nvPr>
            <p:ph type="sldNum" sz="quarter" idx="10"/>
          </p:nvPr>
        </p:nvSpPr>
        <p:spPr/>
        <p:txBody>
          <a:bodyPr/>
          <a:lstStyle/>
          <a:p>
            <a:fld id="{651324F6-025A-47C8-AD94-2477C6AD85A7}" type="slidenum">
              <a:rPr lang="en-US" smtClean="0"/>
              <a:t>7</a:t>
            </a:fld>
            <a:endParaRPr lang="en-US"/>
          </a:p>
        </p:txBody>
      </p:sp>
    </p:spTree>
    <p:extLst>
      <p:ext uri="{BB962C8B-B14F-4D97-AF65-F5344CB8AC3E}">
        <p14:creationId xmlns:p14="http://schemas.microsoft.com/office/powerpoint/2010/main" val="54606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According to Neff, </a:t>
            </a:r>
            <a:r>
              <a:rPr lang="en-US" sz="1100" dirty="0" smtClean="0"/>
              <a:t>self-compassion </a:t>
            </a:r>
            <a:r>
              <a:rPr lang="en-US" sz="1100" dirty="0"/>
              <a:t>includes three components. Review these components with the participants. Ask participants for their reactions to these components and if one in particular strikes a chord for them. Process these responses, time permitting.</a:t>
            </a:r>
          </a:p>
          <a:p>
            <a:endParaRPr lang="en-US" sz="1100" dirty="0"/>
          </a:p>
          <a:p>
            <a:r>
              <a:rPr lang="en-US" sz="1100" b="1" dirty="0" smtClean="0"/>
              <a:t>REFERENCES:</a:t>
            </a:r>
            <a:endParaRPr lang="en-US" sz="1100" dirty="0"/>
          </a:p>
          <a:p>
            <a:pPr marL="0" indent="0"/>
            <a:r>
              <a:rPr lang="en-US" sz="1100" dirty="0" err="1" smtClean="0"/>
              <a:t>Iacono</a:t>
            </a:r>
            <a:r>
              <a:rPr lang="en-US" sz="1100" dirty="0" smtClean="0"/>
              <a:t> G.A. (2017). A call for self-compassion in social work education. </a:t>
            </a:r>
            <a:r>
              <a:rPr lang="en-US" sz="1100" i="1" dirty="0" smtClean="0"/>
              <a:t>Journal of Teaching Social Work, 37, </a:t>
            </a:r>
            <a:r>
              <a:rPr lang="en-US" sz="1100" dirty="0" smtClean="0"/>
              <a:t>454–476.</a:t>
            </a:r>
          </a:p>
          <a:p>
            <a:pPr marL="0" indent="0"/>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Neff, K.D., &amp; </a:t>
            </a:r>
            <a:r>
              <a:rPr lang="en-US" sz="1100" dirty="0" err="1" smtClean="0"/>
              <a:t>Dahm</a:t>
            </a:r>
            <a:r>
              <a:rPr lang="en-US" sz="1100" dirty="0" smtClean="0"/>
              <a:t>, K.A. (2014). Self-Compassion: What it is, What it Does, and How it Relates to Mindfulness. In M. Robinson, B. Meier, &amp; B. </a:t>
            </a:r>
            <a:r>
              <a:rPr lang="en-US" sz="1100" dirty="0" err="1" smtClean="0"/>
              <a:t>Ostafin</a:t>
            </a:r>
            <a:r>
              <a:rPr lang="en-US" sz="1100" dirty="0" smtClean="0"/>
              <a:t> (Eds.), </a:t>
            </a:r>
            <a:r>
              <a:rPr lang="en-US" sz="1100" i="1" dirty="0" smtClean="0"/>
              <a:t>Mindfulness and Self-Regulation </a:t>
            </a:r>
            <a:r>
              <a:rPr lang="en-US" sz="1100" dirty="0" smtClean="0"/>
              <a:t>(pp. 121-140). New York, NY: Springer.</a:t>
            </a:r>
          </a:p>
          <a:p>
            <a:pPr marL="0" indent="0"/>
            <a:endParaRPr lang="en-US" sz="1100" dirty="0" smtClean="0"/>
          </a:p>
          <a:p>
            <a:pPr marL="0" indent="0"/>
            <a:r>
              <a:rPr lang="en-US" sz="1100" dirty="0" err="1" smtClean="0"/>
              <a:t>Longe</a:t>
            </a:r>
            <a:r>
              <a:rPr lang="en-US" sz="1100" dirty="0"/>
              <a:t>, O., </a:t>
            </a:r>
            <a:r>
              <a:rPr lang="en-US" sz="1100" dirty="0" err="1"/>
              <a:t>Maratos</a:t>
            </a:r>
            <a:r>
              <a:rPr lang="en-US" sz="1100" dirty="0"/>
              <a:t>, F. A., Gilbert, P., Evans, G., Volker, F., </a:t>
            </a:r>
            <a:r>
              <a:rPr lang="en-US" sz="1100" dirty="0" err="1"/>
              <a:t>Rockliff</a:t>
            </a:r>
            <a:r>
              <a:rPr lang="en-US" sz="1100" dirty="0"/>
              <a:t>, H., &amp; Rippon, G. (2009). Having a word with yourself: Neural correlates of self-criticism and self-reassurance. </a:t>
            </a:r>
            <a:r>
              <a:rPr lang="en-US" sz="1100" i="1" dirty="0" err="1"/>
              <a:t>NeuroImage</a:t>
            </a:r>
            <a:r>
              <a:rPr lang="en-US" sz="1100" i="1" dirty="0"/>
              <a:t>, 49</a:t>
            </a:r>
            <a:r>
              <a:rPr lang="en-US" sz="1100" dirty="0"/>
              <a:t>, </a:t>
            </a:r>
            <a:r>
              <a:rPr lang="en-US" sz="1100" dirty="0" smtClean="0"/>
              <a:t>1849–1856</a:t>
            </a:r>
            <a:r>
              <a:rPr lang="en-US" sz="1100" dirty="0"/>
              <a:t>. doi:10.1016/</a:t>
            </a:r>
            <a:r>
              <a:rPr lang="en-US" sz="1100" dirty="0" err="1"/>
              <a:t>j.neuroimage</a:t>
            </a:r>
            <a:r>
              <a:rPr lang="en-US" sz="1100" dirty="0"/>
              <a:t>.</a:t>
            </a:r>
          </a:p>
          <a:p>
            <a:pPr marL="0" indent="0"/>
            <a:endParaRPr lang="en-US" sz="1100" dirty="0" smtClean="0"/>
          </a:p>
          <a:p>
            <a:pPr marL="0" indent="0"/>
            <a:r>
              <a:rPr lang="en-US" sz="1100" dirty="0" smtClean="0"/>
              <a:t>Neff</a:t>
            </a:r>
            <a:r>
              <a:rPr lang="en-US" sz="1100" dirty="0"/>
              <a:t>, K.D. (2003a). Self-compassion: An alternative conceptualization of a healthy attitude toward oneself. </a:t>
            </a:r>
            <a:r>
              <a:rPr lang="en-US" sz="1100" i="1" dirty="0"/>
              <a:t>Self and Identity, 2</a:t>
            </a:r>
            <a:r>
              <a:rPr lang="en-US" sz="1100" dirty="0"/>
              <a:t>, </a:t>
            </a:r>
            <a:r>
              <a:rPr lang="en-US" sz="1100" dirty="0" smtClean="0"/>
              <a:t>85–102</a:t>
            </a:r>
            <a:r>
              <a:rPr lang="en-US" sz="1100" dirty="0"/>
              <a:t>. doi:10.1080/15298860309032.</a:t>
            </a:r>
          </a:p>
          <a:p>
            <a:pPr marL="0" indent="0"/>
            <a:endParaRPr lang="en-US" sz="1100" dirty="0" smtClean="0"/>
          </a:p>
          <a:p>
            <a:pPr marL="0" indent="0"/>
            <a:r>
              <a:rPr lang="en-US" sz="1100" dirty="0" smtClean="0"/>
              <a:t>Neff</a:t>
            </a:r>
            <a:r>
              <a:rPr lang="en-US" sz="1100" dirty="0"/>
              <a:t>, K.D. (2003b). The development and validation of a scale to measure self-compassion. </a:t>
            </a:r>
            <a:r>
              <a:rPr lang="en-US" sz="1100" i="1" dirty="0"/>
              <a:t>Self and Identity, 2</a:t>
            </a:r>
            <a:r>
              <a:rPr lang="en-US" sz="1100" dirty="0"/>
              <a:t>, </a:t>
            </a:r>
            <a:r>
              <a:rPr lang="en-US" sz="1100" dirty="0" smtClean="0"/>
              <a:t>223–250</a:t>
            </a:r>
            <a:r>
              <a:rPr lang="en-US" sz="1100" dirty="0"/>
              <a:t>. doi:10.1080/15298860309027</a:t>
            </a:r>
            <a:r>
              <a:rPr lang="en-US" sz="1100" dirty="0" smtClean="0"/>
              <a:t>.</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06619-49FB-0549-8E43-39AFFEB72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18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essential to emphasize</a:t>
            </a:r>
            <a:r>
              <a:rPr lang="en-US" baseline="0" dirty="0" smtClean="0"/>
              <a:t> that taking actions that build feelings of self-compassion is not self-centeredness but actually helps to build feelings of compassion for others. At times clinicians and peers may feel guilty for creating self-care plans. Normalizing these feelings and learning how to manage them may be helpful strategies.</a:t>
            </a:r>
            <a:endParaRPr lang="en-US" dirty="0" smtClean="0"/>
          </a:p>
          <a:p>
            <a:endParaRPr lang="en-US" dirty="0" smtClean="0"/>
          </a:p>
          <a:p>
            <a:r>
              <a:rPr lang="en-US" b="1" dirty="0" smtClean="0"/>
              <a:t>REFERENCES:</a:t>
            </a:r>
          </a:p>
          <a:p>
            <a:r>
              <a:rPr lang="en-US" dirty="0" smtClean="0"/>
              <a:t>Gilbert, P., &amp; Proctor, S. (2006). Compassionate mind training for people with high shame and self-criticism: Overview and pilot study of a group therapy approach. Clinical Psychology and Psychotherapy, 13, 353– 379.</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Longe</a:t>
            </a:r>
            <a:r>
              <a:rPr lang="en-US" sz="1200" dirty="0" smtClean="0"/>
              <a:t>, O., </a:t>
            </a:r>
            <a:r>
              <a:rPr lang="en-US" sz="1200" dirty="0" err="1" smtClean="0"/>
              <a:t>Maratos</a:t>
            </a:r>
            <a:r>
              <a:rPr lang="en-US" sz="1200" dirty="0" smtClean="0"/>
              <a:t>, F. A., Gilbert, P., Evans, G., Volker, F., </a:t>
            </a:r>
            <a:r>
              <a:rPr lang="en-US" sz="1200" dirty="0" err="1" smtClean="0"/>
              <a:t>Rockliff</a:t>
            </a:r>
            <a:r>
              <a:rPr lang="en-US" sz="1200" dirty="0" smtClean="0"/>
              <a:t>, H., &amp; Rippon, G. (2009). Having a word with yourself: Neural correlates of self-criticism and self-reassurance. </a:t>
            </a:r>
            <a:r>
              <a:rPr lang="en-US" sz="1200" i="1" dirty="0" err="1" smtClean="0"/>
              <a:t>NeuroImage</a:t>
            </a:r>
            <a:r>
              <a:rPr lang="en-US" sz="1200" i="1" dirty="0" smtClean="0"/>
              <a:t>, 49</a:t>
            </a:r>
            <a:r>
              <a:rPr lang="en-US" sz="1200" dirty="0" smtClean="0"/>
              <a:t>, 1849-1856. doi:10.1016/</a:t>
            </a:r>
            <a:r>
              <a:rPr lang="en-US" sz="1200" dirty="0" err="1" smtClean="0"/>
              <a:t>j.neuroimage</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30188" indent="-219075"/>
            <a:r>
              <a:rPr lang="en-US" sz="1200" dirty="0" smtClean="0"/>
              <a:t>Neff, K.D. (2003a). Self-compassion: An alternative conceptualization of a healthy attitude toward oneself. </a:t>
            </a:r>
            <a:r>
              <a:rPr lang="en-US" sz="1200" i="1" dirty="0" smtClean="0"/>
              <a:t>Self and Identity, 2</a:t>
            </a:r>
            <a:r>
              <a:rPr lang="en-US" sz="1200" dirty="0" smtClean="0"/>
              <a:t>, 85-102. doi:10.1080/15298860309032.</a:t>
            </a:r>
          </a:p>
          <a:p>
            <a:pPr marL="230188" indent="-219075"/>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p:txBody>
      </p:sp>
      <p:sp>
        <p:nvSpPr>
          <p:cNvPr id="4" name="Slide Number Placeholder 3"/>
          <p:cNvSpPr>
            <a:spLocks noGrp="1"/>
          </p:cNvSpPr>
          <p:nvPr>
            <p:ph type="sldNum" sz="quarter" idx="5"/>
          </p:nvPr>
        </p:nvSpPr>
        <p:spPr/>
        <p:txBody>
          <a:bodyPr/>
          <a:lstStyle/>
          <a:p>
            <a:fld id="{651324F6-025A-47C8-AD94-2477C6AD85A7}" type="slidenum">
              <a:rPr lang="en-US" smtClean="0"/>
              <a:t>9</a:t>
            </a:fld>
            <a:endParaRPr lang="en-US"/>
          </a:p>
        </p:txBody>
      </p:sp>
    </p:spTree>
    <p:extLst>
      <p:ext uri="{BB962C8B-B14F-4D97-AF65-F5344CB8AC3E}">
        <p14:creationId xmlns:p14="http://schemas.microsoft.com/office/powerpoint/2010/main" val="21026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52412E-6BE9-4F48-8E09-4F4904AADA24}" type="datetime1">
              <a:rPr lang="en-US" smtClean="0"/>
              <a:t>9/17/2020</a:t>
            </a:fld>
            <a:endParaRPr lang="en-US"/>
          </a:p>
        </p:txBody>
      </p:sp>
      <p:sp>
        <p:nvSpPr>
          <p:cNvPr id="5" name="Footer Placeholder 4"/>
          <p:cNvSpPr>
            <a:spLocks noGrp="1"/>
          </p:cNvSpPr>
          <p:nvPr>
            <p:ph type="ftr" sz="quarter" idx="11"/>
          </p:nvPr>
        </p:nvSpPr>
        <p:spPr/>
        <p:txBody>
          <a:bodyPr/>
          <a:lstStyle/>
          <a:p>
            <a:r>
              <a:rPr lang="en-US" smtClean="0"/>
              <a:t>SOURCE: Butler</a:t>
            </a:r>
            <a:endParaRPr lang="en-US"/>
          </a:p>
        </p:txBody>
      </p:sp>
      <p:sp>
        <p:nvSpPr>
          <p:cNvPr id="6" name="Slide Number Placeholder 5"/>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10350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C445D-B00E-4617-AF33-1F39459B68BB}" type="datetime1">
              <a:rPr lang="en-US" smtClean="0"/>
              <a:t>9/17/2020</a:t>
            </a:fld>
            <a:endParaRPr lang="en-US"/>
          </a:p>
        </p:txBody>
      </p:sp>
      <p:sp>
        <p:nvSpPr>
          <p:cNvPr id="5" name="Footer Placeholder 4"/>
          <p:cNvSpPr>
            <a:spLocks noGrp="1"/>
          </p:cNvSpPr>
          <p:nvPr>
            <p:ph type="ftr" sz="quarter" idx="11"/>
          </p:nvPr>
        </p:nvSpPr>
        <p:spPr/>
        <p:txBody>
          <a:bodyPr/>
          <a:lstStyle/>
          <a:p>
            <a:r>
              <a:rPr lang="en-US" smtClean="0"/>
              <a:t>SOURCE: Butler</a:t>
            </a:r>
            <a:endParaRPr lang="en-US"/>
          </a:p>
        </p:txBody>
      </p:sp>
      <p:sp>
        <p:nvSpPr>
          <p:cNvPr id="6" name="Slide Number Placeholder 5"/>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6013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4B7D9-A3B9-48C4-B318-D4963AE60481}" type="datetime1">
              <a:rPr lang="en-US" smtClean="0"/>
              <a:t>9/17/2020</a:t>
            </a:fld>
            <a:endParaRPr lang="en-US"/>
          </a:p>
        </p:txBody>
      </p:sp>
      <p:sp>
        <p:nvSpPr>
          <p:cNvPr id="5" name="Footer Placeholder 4"/>
          <p:cNvSpPr>
            <a:spLocks noGrp="1"/>
          </p:cNvSpPr>
          <p:nvPr>
            <p:ph type="ftr" sz="quarter" idx="11"/>
          </p:nvPr>
        </p:nvSpPr>
        <p:spPr/>
        <p:txBody>
          <a:bodyPr/>
          <a:lstStyle/>
          <a:p>
            <a:r>
              <a:rPr lang="en-US" smtClean="0"/>
              <a:t>SOURCE: Butler</a:t>
            </a:r>
            <a:endParaRPr lang="en-US"/>
          </a:p>
        </p:txBody>
      </p:sp>
      <p:sp>
        <p:nvSpPr>
          <p:cNvPr id="6" name="Slide Number Placeholder 5"/>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78345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EF7F16C-43B2-4127-8BDF-399615B06277}"/>
              </a:ext>
            </a:extLst>
          </p:cNvPr>
          <p:cNvSpPr>
            <a:spLocks noGrp="1"/>
          </p:cNvSpPr>
          <p:nvPr>
            <p:ph type="subTitle" idx="1" hasCustomPrompt="1"/>
          </p:nvPr>
        </p:nvSpPr>
        <p:spPr>
          <a:xfrm>
            <a:off x="1524000" y="3716915"/>
            <a:ext cx="9144000" cy="969962"/>
          </a:xfrm>
        </p:spPr>
        <p:txBody>
          <a:bodyPr>
            <a:normAutofit/>
          </a:bodyPr>
          <a:lstStyle>
            <a:lvl1pPr marL="0" indent="0" algn="ctr">
              <a:buNone/>
              <a:defRPr>
                <a:latin typeface="Arial" panose="020B0604020202020204" pitchFamily="34" charset="0"/>
                <a:cs typeface="Arial" panose="020B0604020202020204" pitchFamily="34" charset="0"/>
              </a:defRPr>
            </a:lvl1pPr>
          </a:lstStyle>
          <a:p>
            <a:r>
              <a:rPr lang="en-US" sz="3200" dirty="0">
                <a:latin typeface="Arial" panose="020B0604020202020204" pitchFamily="34" charset="0"/>
                <a:cs typeface="Arial" panose="020B0604020202020204" pitchFamily="34" charset="0"/>
              </a:rPr>
              <a:t>Subtitle</a:t>
            </a:r>
            <a:endParaRPr lang="en-US" sz="32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59CE8D1-9037-42E5-A8FC-74FE0B10AFC7}"/>
              </a:ext>
            </a:extLst>
          </p:cNvPr>
          <p:cNvSpPr>
            <a:spLocks noGrp="1"/>
          </p:cNvSpPr>
          <p:nvPr>
            <p:ph type="title" hasCustomPrompt="1"/>
          </p:nvPr>
        </p:nvSpPr>
        <p:spPr>
          <a:xfrm>
            <a:off x="838200" y="2004471"/>
            <a:ext cx="10515600" cy="1550722"/>
          </a:xfrm>
        </p:spPr>
        <p:txBody>
          <a:bodyPr>
            <a:normAutofit/>
          </a:bodyPr>
          <a:lstStyle>
            <a:lvl1pPr algn="ctr">
              <a:defRPr sz="4400"/>
            </a:lvl1pPr>
          </a:lstStyle>
          <a:p>
            <a:r>
              <a:rPr lang="en-US" dirty="0"/>
              <a:t>Title</a:t>
            </a:r>
          </a:p>
        </p:txBody>
      </p:sp>
      <p:pic>
        <p:nvPicPr>
          <p:cNvPr id="7" name="Picture 6" descr="Pacific Southwest Addiction Technology Transfer Center (PSATTC) logo">
            <a:extLst>
              <a:ext uri="{FF2B5EF4-FFF2-40B4-BE49-F238E27FC236}">
                <a16:creationId xmlns:a16="http://schemas.microsoft.com/office/drawing/2014/main" id="{09D90420-55DC-4DA1-A873-6D71A17C34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275" y="391441"/>
            <a:ext cx="4854179" cy="864096"/>
          </a:xfrm>
          <a:prstGeom prst="rect">
            <a:avLst/>
          </a:prstGeom>
        </p:spPr>
      </p:pic>
      <p:pic>
        <p:nvPicPr>
          <p:cNvPr id="8" name="Picture Placeholder 7">
            <a:extLst>
              <a:ext uri="{FF2B5EF4-FFF2-40B4-BE49-F238E27FC236}">
                <a16:creationId xmlns:a16="http://schemas.microsoft.com/office/drawing/2014/main" id="{84A61479-56B4-4E36-BFFB-F6411B1C54D9}"/>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850" b="17783"/>
          <a:stretch/>
        </p:blipFill>
        <p:spPr>
          <a:xfrm>
            <a:off x="7260609" y="4686877"/>
            <a:ext cx="4931391" cy="2287129"/>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502" y="391441"/>
            <a:ext cx="4854179" cy="864095"/>
          </a:xfrm>
          <a:prstGeom prst="rect">
            <a:avLst/>
          </a:prstGeom>
        </p:spPr>
      </p:pic>
    </p:spTree>
    <p:extLst>
      <p:ext uri="{BB962C8B-B14F-4D97-AF65-F5344CB8AC3E}">
        <p14:creationId xmlns:p14="http://schemas.microsoft.com/office/powerpoint/2010/main" val="28978624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56895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56895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Pacific Southwest Addiction Technology Transfer Center (PSATTC) logo">
            <a:extLst>
              <a:ext uri="{FF2B5EF4-FFF2-40B4-BE49-F238E27FC236}">
                <a16:creationId xmlns:a16="http://schemas.microsoft.com/office/drawing/2014/main" id="{5A7C14CB-77DF-4C6A-B64C-28DE5068BE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646" y="6057317"/>
            <a:ext cx="2912195" cy="518401"/>
          </a:xfrm>
          <a:prstGeom prst="rect">
            <a:avLst/>
          </a:prstGeom>
        </p:spPr>
      </p:pic>
    </p:spTree>
    <p:extLst>
      <p:ext uri="{BB962C8B-B14F-4D97-AF65-F5344CB8AC3E}">
        <p14:creationId xmlns:p14="http://schemas.microsoft.com/office/powerpoint/2010/main" val="301819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56895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56895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621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7FEE7846-F2E1-4919-A85D-345B30FE6DE4}" type="datetime1">
              <a:rPr lang="en-US" smtClean="0">
                <a:solidFill>
                  <a:prstClr val="black">
                    <a:tint val="75000"/>
                  </a:prstClr>
                </a:solidFill>
              </a:rPr>
              <a:t>9/17/2020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r>
              <a:rPr lang="en-US" smtClean="0">
                <a:solidFill>
                  <a:prstClr val="black">
                    <a:tint val="75000"/>
                  </a:prstClr>
                </a:solidFill>
              </a:rPr>
              <a:t>SOURCE: Butler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5DA3F03-4AD2-4220-A144-CED1CF477FB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2004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3F520-8987-4E54-BFA9-6D00F448B598}" type="datetime1">
              <a:rPr lang="en-US" smtClean="0"/>
              <a:t>9/17/2020</a:t>
            </a:fld>
            <a:endParaRPr lang="en-US"/>
          </a:p>
        </p:txBody>
      </p:sp>
      <p:sp>
        <p:nvSpPr>
          <p:cNvPr id="5" name="Footer Placeholder 4"/>
          <p:cNvSpPr>
            <a:spLocks noGrp="1"/>
          </p:cNvSpPr>
          <p:nvPr>
            <p:ph type="ftr" sz="quarter" idx="11"/>
          </p:nvPr>
        </p:nvSpPr>
        <p:spPr/>
        <p:txBody>
          <a:bodyPr/>
          <a:lstStyle/>
          <a:p>
            <a:r>
              <a:rPr lang="en-US" smtClean="0"/>
              <a:t>SOURCE: Butler</a:t>
            </a:r>
            <a:endParaRPr lang="en-US"/>
          </a:p>
        </p:txBody>
      </p:sp>
      <p:sp>
        <p:nvSpPr>
          <p:cNvPr id="6" name="Slide Number Placeholder 5"/>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324664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1759AE-2905-419B-BA9B-D1313ED99654}" type="datetime1">
              <a:rPr lang="en-US" smtClean="0"/>
              <a:t>9/17/2020</a:t>
            </a:fld>
            <a:endParaRPr lang="en-US"/>
          </a:p>
        </p:txBody>
      </p:sp>
      <p:sp>
        <p:nvSpPr>
          <p:cNvPr id="5" name="Footer Placeholder 4"/>
          <p:cNvSpPr>
            <a:spLocks noGrp="1"/>
          </p:cNvSpPr>
          <p:nvPr>
            <p:ph type="ftr" sz="quarter" idx="11"/>
          </p:nvPr>
        </p:nvSpPr>
        <p:spPr/>
        <p:txBody>
          <a:bodyPr/>
          <a:lstStyle/>
          <a:p>
            <a:r>
              <a:rPr lang="en-US" smtClean="0"/>
              <a:t>SOURCE: Butler</a:t>
            </a:r>
            <a:endParaRPr lang="en-US"/>
          </a:p>
        </p:txBody>
      </p:sp>
      <p:sp>
        <p:nvSpPr>
          <p:cNvPr id="6" name="Slide Number Placeholder 5"/>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386654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F4D26D-D473-4974-A749-3BD6992041E4}" type="datetime1">
              <a:rPr lang="en-US" smtClean="0"/>
              <a:t>9/17/2020</a:t>
            </a:fld>
            <a:endParaRPr lang="en-US"/>
          </a:p>
        </p:txBody>
      </p:sp>
      <p:sp>
        <p:nvSpPr>
          <p:cNvPr id="6" name="Footer Placeholder 5"/>
          <p:cNvSpPr>
            <a:spLocks noGrp="1"/>
          </p:cNvSpPr>
          <p:nvPr>
            <p:ph type="ftr" sz="quarter" idx="11"/>
          </p:nvPr>
        </p:nvSpPr>
        <p:spPr/>
        <p:txBody>
          <a:bodyPr/>
          <a:lstStyle/>
          <a:p>
            <a:r>
              <a:rPr lang="en-US" smtClean="0"/>
              <a:t>SOURCE: Butler</a:t>
            </a:r>
            <a:endParaRPr lang="en-US"/>
          </a:p>
        </p:txBody>
      </p:sp>
      <p:sp>
        <p:nvSpPr>
          <p:cNvPr id="7" name="Slide Number Placeholder 6"/>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22289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3AA340-C186-4C58-BE95-9DF7A1722EC8}" type="datetime1">
              <a:rPr lang="en-US" smtClean="0"/>
              <a:t>9/17/2020</a:t>
            </a:fld>
            <a:endParaRPr lang="en-US"/>
          </a:p>
        </p:txBody>
      </p:sp>
      <p:sp>
        <p:nvSpPr>
          <p:cNvPr id="8" name="Footer Placeholder 7"/>
          <p:cNvSpPr>
            <a:spLocks noGrp="1"/>
          </p:cNvSpPr>
          <p:nvPr>
            <p:ph type="ftr" sz="quarter" idx="11"/>
          </p:nvPr>
        </p:nvSpPr>
        <p:spPr/>
        <p:txBody>
          <a:bodyPr/>
          <a:lstStyle/>
          <a:p>
            <a:r>
              <a:rPr lang="en-US" smtClean="0"/>
              <a:t>SOURCE: Butler</a:t>
            </a:r>
            <a:endParaRPr lang="en-US"/>
          </a:p>
        </p:txBody>
      </p:sp>
      <p:sp>
        <p:nvSpPr>
          <p:cNvPr id="9" name="Slide Number Placeholder 8"/>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254732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7D97B8-A7F6-4B2F-9857-B1D217B0676B}" type="datetime1">
              <a:rPr lang="en-US" smtClean="0"/>
              <a:t>9/17/2020</a:t>
            </a:fld>
            <a:endParaRPr lang="en-US"/>
          </a:p>
        </p:txBody>
      </p:sp>
      <p:sp>
        <p:nvSpPr>
          <p:cNvPr id="4" name="Footer Placeholder 3"/>
          <p:cNvSpPr>
            <a:spLocks noGrp="1"/>
          </p:cNvSpPr>
          <p:nvPr>
            <p:ph type="ftr" sz="quarter" idx="11"/>
          </p:nvPr>
        </p:nvSpPr>
        <p:spPr/>
        <p:txBody>
          <a:bodyPr/>
          <a:lstStyle/>
          <a:p>
            <a:r>
              <a:rPr lang="en-US" smtClean="0"/>
              <a:t>SOURCE: Butler</a:t>
            </a:r>
            <a:endParaRPr lang="en-US"/>
          </a:p>
        </p:txBody>
      </p:sp>
      <p:sp>
        <p:nvSpPr>
          <p:cNvPr id="5" name="Slide Number Placeholder 4"/>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113299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6EAA9-3974-4F17-B764-510CEF69B5BB}" type="datetime1">
              <a:rPr lang="en-US" smtClean="0"/>
              <a:t>9/17/2020</a:t>
            </a:fld>
            <a:endParaRPr lang="en-US"/>
          </a:p>
        </p:txBody>
      </p:sp>
      <p:sp>
        <p:nvSpPr>
          <p:cNvPr id="3" name="Footer Placeholder 2"/>
          <p:cNvSpPr>
            <a:spLocks noGrp="1"/>
          </p:cNvSpPr>
          <p:nvPr>
            <p:ph type="ftr" sz="quarter" idx="11"/>
          </p:nvPr>
        </p:nvSpPr>
        <p:spPr/>
        <p:txBody>
          <a:bodyPr/>
          <a:lstStyle/>
          <a:p>
            <a:r>
              <a:rPr lang="en-US" smtClean="0"/>
              <a:t>SOURCE: Butler</a:t>
            </a:r>
            <a:endParaRPr lang="en-US"/>
          </a:p>
        </p:txBody>
      </p:sp>
      <p:sp>
        <p:nvSpPr>
          <p:cNvPr id="4" name="Slide Number Placeholder 3"/>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343947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F6758E-F237-4F7C-A277-0D3CC26F2390}" type="datetime1">
              <a:rPr lang="en-US" smtClean="0"/>
              <a:t>9/17/2020</a:t>
            </a:fld>
            <a:endParaRPr lang="en-US"/>
          </a:p>
        </p:txBody>
      </p:sp>
      <p:sp>
        <p:nvSpPr>
          <p:cNvPr id="6" name="Footer Placeholder 5"/>
          <p:cNvSpPr>
            <a:spLocks noGrp="1"/>
          </p:cNvSpPr>
          <p:nvPr>
            <p:ph type="ftr" sz="quarter" idx="11"/>
          </p:nvPr>
        </p:nvSpPr>
        <p:spPr/>
        <p:txBody>
          <a:bodyPr/>
          <a:lstStyle/>
          <a:p>
            <a:r>
              <a:rPr lang="en-US" smtClean="0"/>
              <a:t>SOURCE: Butler</a:t>
            </a:r>
            <a:endParaRPr lang="en-US"/>
          </a:p>
        </p:txBody>
      </p:sp>
      <p:sp>
        <p:nvSpPr>
          <p:cNvPr id="7" name="Slide Number Placeholder 6"/>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375032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8D2759-5A23-4F10-B682-A3F8D8624EFC}" type="datetime1">
              <a:rPr lang="en-US" smtClean="0"/>
              <a:t>9/17/2020</a:t>
            </a:fld>
            <a:endParaRPr lang="en-US"/>
          </a:p>
        </p:txBody>
      </p:sp>
      <p:sp>
        <p:nvSpPr>
          <p:cNvPr id="6" name="Footer Placeholder 5"/>
          <p:cNvSpPr>
            <a:spLocks noGrp="1"/>
          </p:cNvSpPr>
          <p:nvPr>
            <p:ph type="ftr" sz="quarter" idx="11"/>
          </p:nvPr>
        </p:nvSpPr>
        <p:spPr/>
        <p:txBody>
          <a:bodyPr/>
          <a:lstStyle/>
          <a:p>
            <a:r>
              <a:rPr lang="en-US" smtClean="0"/>
              <a:t>SOURCE: Butler</a:t>
            </a:r>
            <a:endParaRPr lang="en-US"/>
          </a:p>
        </p:txBody>
      </p:sp>
      <p:sp>
        <p:nvSpPr>
          <p:cNvPr id="7" name="Slide Number Placeholder 6"/>
          <p:cNvSpPr>
            <a:spLocks noGrp="1"/>
          </p:cNvSpPr>
          <p:nvPr>
            <p:ph type="sldNum" sz="quarter" idx="12"/>
          </p:nvPr>
        </p:nvSpPr>
        <p:spPr/>
        <p:txBody>
          <a:bodyPr/>
          <a:lstStyle/>
          <a:p>
            <a:fld id="{29101560-7AD4-4D6F-990C-D1838C71DA80}" type="slidenum">
              <a:rPr lang="en-US" smtClean="0"/>
              <a:t>‹#›</a:t>
            </a:fld>
            <a:endParaRPr lang="en-US"/>
          </a:p>
        </p:txBody>
      </p:sp>
    </p:spTree>
    <p:extLst>
      <p:ext uri="{BB962C8B-B14F-4D97-AF65-F5344CB8AC3E}">
        <p14:creationId xmlns:p14="http://schemas.microsoft.com/office/powerpoint/2010/main" val="340760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0DB65-2123-4D00-A23C-9EAC18814B6C}" type="datetime1">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SOURCE: Butler</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01560-7AD4-4D6F-990C-D1838C71DA80}" type="slidenum">
              <a:rPr lang="en-US" smtClean="0"/>
              <a:t>‹#›</a:t>
            </a:fld>
            <a:endParaRPr lang="en-US"/>
          </a:p>
        </p:txBody>
      </p:sp>
    </p:spTree>
    <p:extLst>
      <p:ext uri="{BB962C8B-B14F-4D97-AF65-F5344CB8AC3E}">
        <p14:creationId xmlns:p14="http://schemas.microsoft.com/office/powerpoint/2010/main" val="6905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99006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9" r:id="rId3"/>
  </p:sldLayoutIdLst>
  <p:hf hd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E71E24-F618-4755-922D-E26A3BF5CAC8}" type="datetime1">
              <a:rPr lang="en-US" smtClean="0"/>
              <a:t>9/17/2020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SOURCE: Butler</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DA3F03-4AD2-4220-A144-CED1CF477FB3}" type="slidenum">
              <a:rPr lang="en-US" smtClean="0"/>
              <a:t>‹#›</a:t>
            </a:fld>
            <a:endParaRPr lang="en-US"/>
          </a:p>
        </p:txBody>
      </p:sp>
    </p:spTree>
    <p:extLst>
      <p:ext uri="{BB962C8B-B14F-4D97-AF65-F5344CB8AC3E}">
        <p14:creationId xmlns:p14="http://schemas.microsoft.com/office/powerpoint/2010/main" val="3869985373"/>
      </p:ext>
    </p:extLst>
  </p:cSld>
  <p:clrMap bg1="lt1" tx1="dk1" bg2="lt2" tx2="dk2" accent1="accent1" accent2="accent2" accent3="accent3" accent4="accent4" accent5="accent5" accent6="accent6" hlink="hlink" folHlink="folHlink"/>
  <p:sldLayoutIdLst>
    <p:sldLayoutId id="2147483668"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ggsc.berkeley.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uclaisap.org/html2/compassion-fatigue-behavioral-workforce-cip.html"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s://drive.google.com/file/d/0B9ywu77vFpW1bkNZbXRjTlh0a1pFZW4zVXd6dWtNREFHX1Fr/view" TargetMode="External"/><Relationship Id="rId4" Type="http://schemas.openxmlformats.org/officeDocument/2006/relationships/hyperlink" Target="https://attcnetwork.org/centers/mountain-plains-attc/compassion-fatigue-online-series-opioid-epidemic-increasing-knowled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elf-compassion.org/wp-content/uploads/2020/07/Neff.Knox_.2020.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www.tandfonline.com/doi/pdf/10.1080/10911359.2018.1481802?needAccess=true" TargetMode="External"/><Relationship Id="rId4" Type="http://schemas.openxmlformats.org/officeDocument/2006/relationships/hyperlink" Target="https://www.tandfonline.com/doi/pdf/10.1080/10911359.2018.1482483?needAccess=tru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tore.samhsa.gov/product/Tips-for-Healthcare-Professionals-Coping-with-Stress-and-Compassion-Fatigue/PEP20-01-01-016?referer=from_search_result"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nroget@casat.org"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www.psattc.org/" TargetMode="External"/><Relationship Id="rId4" Type="http://schemas.openxmlformats.org/officeDocument/2006/relationships/hyperlink" Target="mailto:brutkowski@mednet.ucl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DE764-42A5-437C-AC7A-650F27F92B65}"/>
              </a:ext>
            </a:extLst>
          </p:cNvPr>
          <p:cNvSpPr>
            <a:spLocks noGrp="1"/>
          </p:cNvSpPr>
          <p:nvPr>
            <p:ph type="title"/>
          </p:nvPr>
        </p:nvSpPr>
        <p:spPr>
          <a:xfrm>
            <a:off x="4969662" y="2878989"/>
            <a:ext cx="6980602" cy="1459742"/>
          </a:xfrm>
        </p:spPr>
        <p:txBody>
          <a:bodyPr>
            <a:normAutofit/>
          </a:bodyPr>
          <a:lstStyle/>
          <a:p>
            <a:r>
              <a:rPr lang="en-US" sz="4000" b="1" dirty="0">
                <a:solidFill>
                  <a:srgbClr val="00133A"/>
                </a:solidFill>
                <a:latin typeface="Arial Rounded MT Bold" panose="020F0704030504030204" pitchFamily="34" charset="0"/>
              </a:rPr>
              <a:t>Top Five Tips for </a:t>
            </a:r>
            <a:r>
              <a:rPr lang="en-US" sz="4000" b="1" dirty="0" smtClean="0">
                <a:solidFill>
                  <a:srgbClr val="00133A"/>
                </a:solidFill>
                <a:latin typeface="Arial Rounded MT Bold" panose="020F0704030504030204" pitchFamily="34" charset="0"/>
              </a:rPr>
              <a:t>Self-Care</a:t>
            </a:r>
            <a:endParaRPr lang="en-US" sz="4000" b="1" dirty="0">
              <a:solidFill>
                <a:srgbClr val="00133A"/>
              </a:solidFill>
              <a:latin typeface="Arial Rounded MT Bold" panose="020F0704030504030204" pitchFamily="34" charset="0"/>
            </a:endParaRPr>
          </a:p>
        </p:txBody>
      </p:sp>
      <p:grpSp>
        <p:nvGrpSpPr>
          <p:cNvPr id="3" name="Group 2"/>
          <p:cNvGrpSpPr/>
          <p:nvPr/>
        </p:nvGrpSpPr>
        <p:grpSpPr>
          <a:xfrm>
            <a:off x="472880" y="2023252"/>
            <a:ext cx="4373607" cy="3171217"/>
            <a:chOff x="472880" y="2023252"/>
            <a:chExt cx="4373607" cy="3171217"/>
          </a:xfrm>
        </p:grpSpPr>
        <p:pic>
          <p:nvPicPr>
            <p:cNvPr id="2" name="Picture 1" descr="Plugging in electrical cord"/>
            <p:cNvPicPr>
              <a:picLocks noChangeAspect="1"/>
            </p:cNvPicPr>
            <p:nvPr/>
          </p:nvPicPr>
          <p:blipFill rotWithShape="1">
            <a:blip r:embed="rId3" cstate="print">
              <a:grayscl/>
              <a:extLst>
                <a:ext uri="{28A0092B-C50C-407E-A947-70E740481C1C}">
                  <a14:useLocalDpi xmlns:a14="http://schemas.microsoft.com/office/drawing/2010/main" val="0"/>
                </a:ext>
              </a:extLst>
            </a:blip>
            <a:srcRect l="5934" t="14042" r="5839" b="21986"/>
            <a:stretch/>
          </p:blipFill>
          <p:spPr>
            <a:xfrm>
              <a:off x="472880" y="2023252"/>
              <a:ext cx="4373607" cy="3171217"/>
            </a:xfrm>
            <a:prstGeom prst="rect">
              <a:avLst/>
            </a:prstGeom>
          </p:spPr>
        </p:pic>
        <p:sp>
          <p:nvSpPr>
            <p:cNvPr id="5" name="TextBox 4"/>
            <p:cNvSpPr txBox="1"/>
            <p:nvPr/>
          </p:nvSpPr>
          <p:spPr>
            <a:xfrm>
              <a:off x="1645624" y="4030343"/>
              <a:ext cx="2028119" cy="769441"/>
            </a:xfrm>
            <a:prstGeom prst="rect">
              <a:avLst/>
            </a:prstGeom>
            <a:noFill/>
          </p:spPr>
          <p:txBody>
            <a:bodyPr wrap="none" rtlCol="0">
              <a:spAutoFit/>
            </a:bodyPr>
            <a:lstStyle/>
            <a:p>
              <a:r>
                <a:rPr lang="en-US" sz="4400" b="1" dirty="0">
                  <a:latin typeface="Ink Free" panose="03080402000500000000" pitchFamily="66" charset="0"/>
                </a:rPr>
                <a:t>Plug-In</a:t>
              </a:r>
            </a:p>
          </p:txBody>
        </p:sp>
      </p:grpSp>
    </p:spTree>
    <p:extLst>
      <p:ext uri="{BB962C8B-B14F-4D97-AF65-F5344CB8AC3E}">
        <p14:creationId xmlns:p14="http://schemas.microsoft.com/office/powerpoint/2010/main" val="1848641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5126"/>
            <a:ext cx="12192000" cy="1111134"/>
          </a:xfrm>
        </p:spPr>
        <p:txBody>
          <a:bodyPr>
            <a:normAutofit fontScale="90000"/>
          </a:bodyPr>
          <a:lstStyle/>
          <a:p>
            <a:pPr algn="ctr"/>
            <a:r>
              <a:rPr lang="en-US" b="1" dirty="0" smtClean="0">
                <a:solidFill>
                  <a:srgbClr val="0070C0"/>
                </a:solidFill>
                <a:latin typeface="Calibri" panose="020F0502020204030204"/>
              </a:rPr>
              <a:t>“</a:t>
            </a:r>
            <a:r>
              <a:rPr lang="en-US" b="1" i="1" dirty="0" smtClean="0">
                <a:solidFill>
                  <a:srgbClr val="0070C0"/>
                </a:solidFill>
                <a:latin typeface="Calibri" panose="020F0502020204030204"/>
              </a:rPr>
              <a:t>You </a:t>
            </a:r>
            <a:r>
              <a:rPr lang="en-US" b="1" i="1" dirty="0">
                <a:solidFill>
                  <a:srgbClr val="0070C0"/>
                </a:solidFill>
                <a:latin typeface="Calibri" panose="020F0502020204030204"/>
              </a:rPr>
              <a:t>must put on your own oxygen mask first </a:t>
            </a:r>
            <a:r>
              <a:rPr lang="en-US" b="1" i="1" dirty="0" smtClean="0">
                <a:solidFill>
                  <a:srgbClr val="0070C0"/>
                </a:solidFill>
                <a:latin typeface="Calibri" panose="020F0502020204030204"/>
              </a:rPr>
              <a:t/>
            </a:r>
            <a:br>
              <a:rPr lang="en-US" b="1" i="1" dirty="0" smtClean="0">
                <a:solidFill>
                  <a:srgbClr val="0070C0"/>
                </a:solidFill>
                <a:latin typeface="Calibri" panose="020F0502020204030204"/>
              </a:rPr>
            </a:br>
            <a:r>
              <a:rPr lang="en-US" b="1" i="1" dirty="0" smtClean="0">
                <a:solidFill>
                  <a:srgbClr val="0070C0"/>
                </a:solidFill>
                <a:latin typeface="Calibri" panose="020F0502020204030204"/>
              </a:rPr>
              <a:t>before </a:t>
            </a:r>
            <a:r>
              <a:rPr lang="en-US" b="1" i="1" dirty="0">
                <a:solidFill>
                  <a:srgbClr val="0070C0"/>
                </a:solidFill>
                <a:latin typeface="Calibri" panose="020F0502020204030204"/>
              </a:rPr>
              <a:t>you can help others</a:t>
            </a:r>
            <a:r>
              <a:rPr lang="en-US" b="1" i="1" dirty="0" smtClean="0">
                <a:solidFill>
                  <a:srgbClr val="0070C0"/>
                </a:solidFill>
                <a:latin typeface="Calibri" panose="020F0502020204030204"/>
              </a:rPr>
              <a:t>.</a:t>
            </a:r>
            <a:r>
              <a:rPr lang="en-US" b="1" dirty="0" smtClean="0">
                <a:solidFill>
                  <a:srgbClr val="0070C0"/>
                </a:solidFill>
                <a:latin typeface="Calibri" panose="020F0502020204030204"/>
              </a:rPr>
              <a:t>”</a:t>
            </a:r>
            <a:r>
              <a:rPr lang="en-US" b="1" dirty="0">
                <a:solidFill>
                  <a:srgbClr val="0070C0"/>
                </a:solidFill>
                <a:latin typeface="Calibri" panose="020F0502020204030204"/>
              </a:rPr>
              <a:t/>
            </a:r>
            <a:br>
              <a:rPr lang="en-US" b="1" dirty="0">
                <a:solidFill>
                  <a:srgbClr val="0070C0"/>
                </a:solidFill>
                <a:latin typeface="Calibri" panose="020F0502020204030204"/>
              </a:rPr>
            </a:br>
            <a:endParaRPr lang="en-US" dirty="0">
              <a:solidFill>
                <a:srgbClr val="0070C0"/>
              </a:solidFill>
            </a:endParaRPr>
          </a:p>
        </p:txBody>
      </p:sp>
      <p:pic>
        <p:nvPicPr>
          <p:cNvPr id="8" name="Content Placeholder 7" descr="Image of oxygen masks hanging from the overhead compartment of an airplane" title="Oxygen Mask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7064" y="1476260"/>
            <a:ext cx="7597871" cy="4271236"/>
          </a:xfrm>
          <a:effectLst>
            <a:softEdge rad="127000"/>
          </a:effectLst>
        </p:spPr>
      </p:pic>
      <p:sp>
        <p:nvSpPr>
          <p:cNvPr id="2" name="Slide Number Placeholder 1"/>
          <p:cNvSpPr>
            <a:spLocks noGrp="1"/>
          </p:cNvSpPr>
          <p:nvPr>
            <p:ph type="sldNum" sz="quarter" idx="12"/>
          </p:nvPr>
        </p:nvSpPr>
        <p:spPr/>
        <p:txBody>
          <a:bodyPr/>
          <a:lstStyle/>
          <a:p>
            <a:fld id="{29101560-7AD4-4D6F-990C-D1838C71DA80}" type="slidenum">
              <a:rPr lang="en-US" smtClean="0"/>
              <a:t>10</a:t>
            </a:fld>
            <a:endParaRPr lang="en-US"/>
          </a:p>
        </p:txBody>
      </p:sp>
      <p:sp>
        <p:nvSpPr>
          <p:cNvPr id="10" name="Footer Placeholder 9"/>
          <p:cNvSpPr>
            <a:spLocks noGrp="1"/>
          </p:cNvSpPr>
          <p:nvPr>
            <p:ph type="ftr" sz="quarter" idx="11"/>
          </p:nvPr>
        </p:nvSpPr>
        <p:spPr/>
        <p:txBody>
          <a:bodyPr/>
          <a:lstStyle/>
          <a:p>
            <a:r>
              <a:rPr lang="en-US" dirty="0" smtClean="0"/>
              <a:t>SOURCE: Butler et al., 2019</a:t>
            </a:r>
            <a:endParaRPr lang="en-US" dirty="0"/>
          </a:p>
        </p:txBody>
      </p:sp>
    </p:spTree>
    <p:extLst>
      <p:ext uri="{BB962C8B-B14F-4D97-AF65-F5344CB8AC3E}">
        <p14:creationId xmlns:p14="http://schemas.microsoft.com/office/powerpoint/2010/main" val="341787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542"/>
            <a:ext cx="10515600" cy="1008237"/>
          </a:xfrm>
        </p:spPr>
        <p:txBody>
          <a:bodyPr>
            <a:noAutofit/>
          </a:bodyPr>
          <a:lstStyle/>
          <a:p>
            <a:pPr algn="ctr"/>
            <a:r>
              <a:rPr lang="en-US" sz="4000" b="1" dirty="0">
                <a:solidFill>
                  <a:srgbClr val="0070C0"/>
                </a:solidFill>
                <a:latin typeface="Calibri" panose="020F0502020204030204" pitchFamily="34" charset="0"/>
                <a:cs typeface="Calibri" panose="020F0502020204030204" pitchFamily="34" charset="0"/>
              </a:rPr>
              <a:t>TIP 3. Develop a Self-Care Plan that includes:</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16567" y="875890"/>
            <a:ext cx="11975433" cy="5895473"/>
          </a:xfrm>
        </p:spPr>
        <p:txBody>
          <a:bodyPr>
            <a:normAutofit/>
          </a:bodyPr>
          <a:lstStyle/>
          <a:p>
            <a:pPr marL="1828800" lvl="1" indent="-336550">
              <a:lnSpc>
                <a:spcPct val="100000"/>
              </a:lnSpc>
              <a:spcBef>
                <a:spcPts val="0"/>
              </a:spcBef>
              <a:buClr>
                <a:srgbClr val="0070C0"/>
              </a:buClr>
              <a:buSzPct val="80000"/>
            </a:pPr>
            <a:r>
              <a:rPr lang="en-US" sz="3200" dirty="0">
                <a:solidFill>
                  <a:srgbClr val="00133A"/>
                </a:solidFill>
                <a:latin typeface="Calibri" panose="020F0502020204030204" pitchFamily="34" charset="0"/>
                <a:cs typeface="Calibri" panose="020F0502020204030204" pitchFamily="34" charset="0"/>
              </a:rPr>
              <a:t>Exercise</a:t>
            </a:r>
          </a:p>
          <a:p>
            <a:pPr marL="1828800" lvl="1" indent="-336550">
              <a:lnSpc>
                <a:spcPct val="100000"/>
              </a:lnSpc>
              <a:spcBef>
                <a:spcPts val="0"/>
              </a:spcBef>
              <a:buClr>
                <a:srgbClr val="0070C0"/>
              </a:buClr>
              <a:buSzPct val="80000"/>
            </a:pPr>
            <a:r>
              <a:rPr lang="en-US" sz="3200" dirty="0">
                <a:solidFill>
                  <a:srgbClr val="00133A"/>
                </a:solidFill>
                <a:latin typeface="Calibri" panose="020F0502020204030204" pitchFamily="34" charset="0"/>
                <a:cs typeface="Calibri" panose="020F0502020204030204" pitchFamily="34" charset="0"/>
              </a:rPr>
              <a:t>Nutrition</a:t>
            </a:r>
          </a:p>
          <a:p>
            <a:pPr marL="1828800" lvl="1" indent="-336550">
              <a:lnSpc>
                <a:spcPct val="100000"/>
              </a:lnSpc>
              <a:spcBef>
                <a:spcPts val="0"/>
              </a:spcBef>
              <a:buClr>
                <a:srgbClr val="0070C0"/>
              </a:buClr>
              <a:buSzPct val="80000"/>
            </a:pPr>
            <a:r>
              <a:rPr lang="en-US" sz="3200" dirty="0">
                <a:solidFill>
                  <a:srgbClr val="00133A"/>
                </a:solidFill>
                <a:latin typeface="Calibri" panose="020F0502020204030204" pitchFamily="34" charset="0"/>
                <a:cs typeface="Calibri" panose="020F0502020204030204" pitchFamily="34" charset="0"/>
              </a:rPr>
              <a:t>Sleep</a:t>
            </a:r>
          </a:p>
          <a:p>
            <a:pPr marL="1828800" lvl="1" indent="-336550">
              <a:lnSpc>
                <a:spcPct val="100000"/>
              </a:lnSpc>
              <a:spcBef>
                <a:spcPts val="0"/>
              </a:spcBef>
              <a:buClr>
                <a:srgbClr val="0070C0"/>
              </a:buClr>
              <a:buSzPct val="80000"/>
            </a:pPr>
            <a:r>
              <a:rPr lang="en-US" sz="3200" dirty="0">
                <a:solidFill>
                  <a:srgbClr val="00133A"/>
                </a:solidFill>
                <a:latin typeface="Calibri" panose="020F0502020204030204" pitchFamily="34" charset="0"/>
                <a:cs typeface="Calibri" panose="020F0502020204030204" pitchFamily="34" charset="0"/>
              </a:rPr>
              <a:t>Creative endeavors</a:t>
            </a:r>
          </a:p>
          <a:p>
            <a:pPr marL="1828800" lvl="1" indent="-336550">
              <a:lnSpc>
                <a:spcPct val="100000"/>
              </a:lnSpc>
              <a:spcBef>
                <a:spcPts val="0"/>
              </a:spcBef>
              <a:buClr>
                <a:srgbClr val="0070C0"/>
              </a:buClr>
              <a:buSzPct val="80000"/>
            </a:pPr>
            <a:r>
              <a:rPr lang="en-US" sz="3200" dirty="0">
                <a:solidFill>
                  <a:srgbClr val="00133A"/>
                </a:solidFill>
                <a:latin typeface="Calibri" panose="020F0502020204030204" pitchFamily="34" charset="0"/>
                <a:cs typeface="Calibri" panose="020F0502020204030204" pitchFamily="34" charset="0"/>
              </a:rPr>
              <a:t>Spiritual Activities</a:t>
            </a:r>
          </a:p>
          <a:p>
            <a:pPr marL="1828800" lvl="1" indent="-336550">
              <a:lnSpc>
                <a:spcPct val="100000"/>
              </a:lnSpc>
              <a:spcBef>
                <a:spcPts val="0"/>
              </a:spcBef>
              <a:buClr>
                <a:srgbClr val="0070C0"/>
              </a:buClr>
              <a:buSzPct val="80000"/>
            </a:pPr>
            <a:r>
              <a:rPr lang="en-US" sz="3200" dirty="0">
                <a:solidFill>
                  <a:srgbClr val="00133A"/>
                </a:solidFill>
                <a:latin typeface="Calibri" panose="020F0502020204030204" pitchFamily="34" charset="0"/>
                <a:cs typeface="Calibri" panose="020F0502020204030204" pitchFamily="34" charset="0"/>
              </a:rPr>
              <a:t>Social Support</a:t>
            </a:r>
          </a:p>
          <a:p>
            <a:pPr marL="339725" indent="-339725">
              <a:lnSpc>
                <a:spcPct val="100000"/>
              </a:lnSpc>
              <a:spcBef>
                <a:spcPts val="0"/>
              </a:spcBef>
              <a:buClr>
                <a:srgbClr val="EB1C24"/>
              </a:buClr>
              <a:buSzPct val="80000"/>
              <a:buNone/>
            </a:pPr>
            <a:r>
              <a:rPr lang="en-US" sz="4000" b="1" dirty="0">
                <a:solidFill>
                  <a:srgbClr val="0070C0"/>
                </a:solidFill>
              </a:rPr>
              <a:t>3</a:t>
            </a:r>
            <a:r>
              <a:rPr lang="en-US" dirty="0"/>
              <a:t> </a:t>
            </a:r>
            <a:r>
              <a:rPr lang="en-US" sz="3200" b="1" dirty="0">
                <a:solidFill>
                  <a:srgbClr val="00133A"/>
                </a:solidFill>
                <a:latin typeface="Calibri" panose="020F0502020204030204" pitchFamily="34" charset="0"/>
                <a:cs typeface="Calibri" panose="020F0502020204030204" pitchFamily="34" charset="0"/>
              </a:rPr>
              <a:t>coping strategies found to have helped social workers manage compassion fatigue: </a:t>
            </a:r>
            <a:endParaRPr lang="en-US" sz="3600" b="1" dirty="0">
              <a:solidFill>
                <a:srgbClr val="00133A"/>
              </a:solidFill>
              <a:latin typeface="Calibri" panose="020F0502020204030204" pitchFamily="34" charset="0"/>
              <a:cs typeface="Calibri" panose="020F0502020204030204" pitchFamily="34" charset="0"/>
            </a:endParaRPr>
          </a:p>
          <a:p>
            <a:pPr marL="1035050" lvl="1" indent="-339725">
              <a:lnSpc>
                <a:spcPct val="100000"/>
              </a:lnSpc>
              <a:spcBef>
                <a:spcPts val="0"/>
              </a:spcBef>
              <a:buClr>
                <a:srgbClr val="0070C0"/>
              </a:buClr>
              <a:buSzPct val="80000"/>
            </a:pPr>
            <a:r>
              <a:rPr lang="en-US" sz="2800" dirty="0">
                <a:solidFill>
                  <a:srgbClr val="00133A"/>
                </a:solidFill>
                <a:latin typeface="Calibri" panose="020F0502020204030204" pitchFamily="34" charset="0"/>
                <a:cs typeface="Calibri" panose="020F0502020204030204" pitchFamily="34" charset="0"/>
              </a:rPr>
              <a:t>Have a clear self-care plan</a:t>
            </a:r>
          </a:p>
          <a:p>
            <a:pPr marL="1035050" lvl="1" indent="-339725">
              <a:lnSpc>
                <a:spcPct val="100000"/>
              </a:lnSpc>
              <a:spcBef>
                <a:spcPts val="0"/>
              </a:spcBef>
              <a:buClr>
                <a:srgbClr val="0070C0"/>
              </a:buClr>
              <a:buSzPct val="80000"/>
            </a:pPr>
            <a:r>
              <a:rPr lang="en-US" sz="2800" dirty="0">
                <a:solidFill>
                  <a:srgbClr val="00133A"/>
                </a:solidFill>
                <a:latin typeface="Calibri" panose="020F0502020204030204" pitchFamily="34" charset="0"/>
                <a:cs typeface="Calibri" panose="020F0502020204030204" pitchFamily="34" charset="0"/>
              </a:rPr>
              <a:t>Participate in activities or hobbies that restore energy</a:t>
            </a:r>
          </a:p>
          <a:p>
            <a:pPr marL="1035050" lvl="1" indent="-339725">
              <a:lnSpc>
                <a:spcPct val="100000"/>
              </a:lnSpc>
              <a:spcBef>
                <a:spcPts val="0"/>
              </a:spcBef>
              <a:buClr>
                <a:srgbClr val="0070C0"/>
              </a:buClr>
              <a:buSzPct val="80000"/>
            </a:pPr>
            <a:r>
              <a:rPr lang="en-US" sz="2800" dirty="0">
                <a:solidFill>
                  <a:srgbClr val="00133A"/>
                </a:solidFill>
                <a:latin typeface="Calibri" panose="020F0502020204030204" pitchFamily="34" charset="0"/>
                <a:cs typeface="Calibri" panose="020F0502020204030204" pitchFamily="34" charset="0"/>
              </a:rPr>
              <a:t>Have a work-to-home transition plan that is part of the plan</a:t>
            </a:r>
          </a:p>
          <a:p>
            <a:pPr marL="1035050" lvl="1" indent="-339725">
              <a:lnSpc>
                <a:spcPct val="100000"/>
              </a:lnSpc>
              <a:spcBef>
                <a:spcPts val="0"/>
              </a:spcBef>
              <a:buClr>
                <a:srgbClr val="0070C0"/>
              </a:buClr>
              <a:buSzPct val="80000"/>
            </a:pPr>
            <a:r>
              <a:rPr lang="en-US" sz="2800" dirty="0">
                <a:solidFill>
                  <a:srgbClr val="00133A"/>
                </a:solidFill>
                <a:latin typeface="Calibri" panose="020F0502020204030204" pitchFamily="34" charset="0"/>
                <a:cs typeface="Calibri" panose="020F0502020204030204" pitchFamily="34" charset="0"/>
              </a:rPr>
              <a:t>Put a plan in place quickly</a:t>
            </a:r>
            <a:r>
              <a:rPr lang="en-US" sz="2800" b="1" dirty="0">
                <a:solidFill>
                  <a:srgbClr val="00133A"/>
                </a:solidFill>
                <a:latin typeface="Calibri" panose="020F0502020204030204" pitchFamily="34" charset="0"/>
                <a:cs typeface="Calibri" panose="020F0502020204030204" pitchFamily="34" charset="0"/>
              </a:rPr>
              <a:t>			</a:t>
            </a:r>
            <a:r>
              <a:rPr lang="en-US" sz="1400" dirty="0" smtClean="0">
                <a:solidFill>
                  <a:srgbClr val="00133A"/>
                </a:solidFill>
                <a:latin typeface="Calibri" panose="020F0502020204030204" pitchFamily="34" charset="0"/>
                <a:cs typeface="Calibri" panose="020F0502020204030204" pitchFamily="34" charset="0"/>
              </a:rPr>
              <a:t>SOURCES: </a:t>
            </a:r>
            <a:r>
              <a:rPr lang="en-US" sz="1400" dirty="0" err="1" smtClean="0">
                <a:solidFill>
                  <a:srgbClr val="00133A"/>
                </a:solidFill>
                <a:latin typeface="Calibri" panose="020F0502020204030204" pitchFamily="34" charset="0"/>
                <a:cs typeface="Calibri" panose="020F0502020204030204" pitchFamily="34" charset="0"/>
              </a:rPr>
              <a:t>Rienks</a:t>
            </a:r>
            <a:r>
              <a:rPr lang="en-US" sz="1400" dirty="0" smtClean="0">
                <a:solidFill>
                  <a:srgbClr val="00133A"/>
                </a:solidFill>
                <a:latin typeface="Calibri" panose="020F0502020204030204" pitchFamily="34" charset="0"/>
                <a:cs typeface="Calibri" panose="020F0502020204030204" pitchFamily="34" charset="0"/>
              </a:rPr>
              <a:t>, 2020; Newell </a:t>
            </a:r>
            <a:r>
              <a:rPr lang="en-US" sz="1400" dirty="0">
                <a:solidFill>
                  <a:srgbClr val="00133A"/>
                </a:solidFill>
                <a:latin typeface="Calibri" panose="020F0502020204030204" pitchFamily="34" charset="0"/>
                <a:cs typeface="Calibri" panose="020F0502020204030204" pitchFamily="34" charset="0"/>
              </a:rPr>
              <a:t>et al., </a:t>
            </a:r>
            <a:r>
              <a:rPr lang="en-US" sz="1400" dirty="0" smtClean="0">
                <a:solidFill>
                  <a:srgbClr val="00133A"/>
                </a:solidFill>
                <a:latin typeface="Calibri" panose="020F0502020204030204" pitchFamily="34" charset="0"/>
                <a:cs typeface="Calibri" panose="020F0502020204030204" pitchFamily="34" charset="0"/>
              </a:rPr>
              <a:t>2010</a:t>
            </a:r>
            <a:endParaRPr lang="en-US" sz="2800" dirty="0">
              <a:solidFill>
                <a:srgbClr val="00133A"/>
              </a:solidFill>
              <a:latin typeface="Calibri" panose="020F0502020204030204" pitchFamily="34" charset="0"/>
              <a:cs typeface="Calibri" panose="020F0502020204030204" pitchFamily="34" charset="0"/>
            </a:endParaRPr>
          </a:p>
        </p:txBody>
      </p:sp>
      <p:pic>
        <p:nvPicPr>
          <p:cNvPr id="6" name="Content Placeholder 5" descr="5 circles with images showing yoga, sleeping, an apple, exercise, a heart">
            <a:extLst>
              <a:ext uri="{FF2B5EF4-FFF2-40B4-BE49-F238E27FC236}">
                <a16:creationId xmlns:a16="http://schemas.microsoft.com/office/drawing/2014/main" id="{675C17CB-2A91-4868-9863-BCC918C69D2E}"/>
              </a:ext>
            </a:extLst>
          </p:cNvPr>
          <p:cNvPicPr>
            <a:picLocks noGrp="1" noChangeAspect="1"/>
          </p:cNvPicPr>
          <p:nvPr>
            <p:ph sz="half" idx="2"/>
          </p:nvPr>
        </p:nvPicPr>
        <p:blipFill>
          <a:blip r:embed="rId3"/>
          <a:stretch>
            <a:fillRect/>
          </a:stretch>
        </p:blipFill>
        <p:spPr>
          <a:xfrm>
            <a:off x="6002628" y="1704961"/>
            <a:ext cx="5748214" cy="1562795"/>
          </a:xfrm>
        </p:spPr>
      </p:pic>
      <p:sp>
        <p:nvSpPr>
          <p:cNvPr id="4" name="Slide Number Placeholder 3"/>
          <p:cNvSpPr>
            <a:spLocks noGrp="1"/>
          </p:cNvSpPr>
          <p:nvPr>
            <p:ph type="sldNum" sz="quarter" idx="12"/>
          </p:nvPr>
        </p:nvSpPr>
        <p:spPr/>
        <p:txBody>
          <a:bodyPr/>
          <a:lstStyle/>
          <a:p>
            <a:fld id="{29101560-7AD4-4D6F-990C-D1838C71DA80}" type="slidenum">
              <a:rPr lang="en-US" smtClean="0"/>
              <a:t>11</a:t>
            </a:fld>
            <a:endParaRPr lang="en-US" dirty="0"/>
          </a:p>
        </p:txBody>
      </p:sp>
    </p:spTree>
    <p:extLst>
      <p:ext uri="{BB962C8B-B14F-4D97-AF65-F5344CB8AC3E}">
        <p14:creationId xmlns:p14="http://schemas.microsoft.com/office/powerpoint/2010/main" val="66996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
            <a:ext cx="10515600" cy="982412"/>
          </a:xfrm>
        </p:spPr>
        <p:txBody>
          <a:bodyPr>
            <a:normAutofit/>
          </a:bodyPr>
          <a:lstStyle/>
          <a:p>
            <a:pPr algn="ctr"/>
            <a:r>
              <a:rPr lang="en-US" sz="4000" b="1" dirty="0">
                <a:solidFill>
                  <a:srgbClr val="0070C0"/>
                </a:solidFill>
                <a:latin typeface="Calibri" panose="020F0502020204030204" pitchFamily="34" charset="0"/>
                <a:cs typeface="Calibri" panose="020F0502020204030204" pitchFamily="34" charset="0"/>
              </a:rPr>
              <a:t>TIP 4. Try a Little Mindfulness </a:t>
            </a:r>
            <a:endParaRPr lang="en-US" sz="4000"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8442" y="886181"/>
            <a:ext cx="12023558" cy="5906503"/>
          </a:xfrm>
        </p:spPr>
        <p:txBody>
          <a:bodyPr>
            <a:normAutofit/>
          </a:bodyPr>
          <a:lstStyle/>
          <a:p>
            <a:pPr marL="349250" indent="-349250">
              <a:lnSpc>
                <a:spcPct val="100000"/>
              </a:lnSpc>
              <a:spcBef>
                <a:spcPts val="0"/>
              </a:spcBef>
              <a:buClr>
                <a:schemeClr val="tx1"/>
              </a:buClr>
              <a:buSzPct val="80000"/>
            </a:pPr>
            <a:r>
              <a:rPr lang="en-US" sz="3200" b="1" dirty="0">
                <a:solidFill>
                  <a:srgbClr val="0070C0"/>
                </a:solidFill>
                <a:latin typeface="Calibri" panose="020F0502020204030204" pitchFamily="34" charset="0"/>
                <a:cs typeface="Calibri" panose="020F0502020204030204" pitchFamily="34" charset="0"/>
              </a:rPr>
              <a:t>Mindfulness</a:t>
            </a:r>
            <a:endParaRPr lang="en-US" sz="3500" b="1" dirty="0">
              <a:solidFill>
                <a:srgbClr val="0070C0"/>
              </a:solidFill>
              <a:latin typeface="Calibri" panose="020F0502020204030204" pitchFamily="34" charset="0"/>
              <a:cs typeface="Calibri" panose="020F0502020204030204" pitchFamily="34" charset="0"/>
            </a:endParaRPr>
          </a:p>
          <a:p>
            <a:pPr marL="746125" indent="-288925">
              <a:lnSpc>
                <a:spcPct val="100000"/>
              </a:lnSpc>
              <a:spcBef>
                <a:spcPts val="0"/>
              </a:spcBef>
              <a:spcAft>
                <a:spcPts val="600"/>
              </a:spcAft>
              <a:buClr>
                <a:srgbClr val="0070C0"/>
              </a:buClr>
              <a:buSzPct val="80000"/>
            </a:pPr>
            <a:r>
              <a:rPr lang="en-US" dirty="0"/>
              <a:t>‘state of being present through attention and awareness without judgment or other common filters’</a:t>
            </a:r>
            <a:r>
              <a:rPr lang="en-US" sz="2400" dirty="0"/>
              <a:t> </a:t>
            </a:r>
            <a:r>
              <a:rPr lang="en-US" sz="1400" dirty="0"/>
              <a:t>(Martin-Cuellar et al., 2018)</a:t>
            </a:r>
          </a:p>
          <a:p>
            <a:pPr marL="349250" indent="-349250">
              <a:lnSpc>
                <a:spcPct val="100000"/>
              </a:lnSpc>
              <a:spcBef>
                <a:spcPts val="0"/>
              </a:spcBef>
              <a:buClr>
                <a:schemeClr val="tx1"/>
              </a:buClr>
              <a:buSzPct val="80000"/>
            </a:pPr>
            <a:r>
              <a:rPr lang="en-US" sz="3200" b="1" dirty="0">
                <a:solidFill>
                  <a:srgbClr val="0070C0"/>
                </a:solidFill>
                <a:latin typeface="Calibri" panose="020F0502020204030204" pitchFamily="34" charset="0"/>
                <a:cs typeface="Calibri" panose="020F0502020204030204" pitchFamily="34" charset="0"/>
              </a:rPr>
              <a:t>Mindfulness Training</a:t>
            </a:r>
            <a:r>
              <a:rPr lang="en-US" sz="3500" b="1" dirty="0">
                <a:solidFill>
                  <a:srgbClr val="0070C0"/>
                </a:solidFill>
                <a:latin typeface="Calibri" panose="020F0502020204030204" pitchFamily="34" charset="0"/>
                <a:cs typeface="Calibri" panose="020F0502020204030204" pitchFamily="34" charset="0"/>
              </a:rPr>
              <a:t> </a:t>
            </a:r>
            <a:r>
              <a:rPr lang="en-US" sz="1400" dirty="0"/>
              <a:t>(Martin-Cuellar et al., 2018, </a:t>
            </a:r>
            <a:r>
              <a:rPr lang="en-US" sz="1400" dirty="0" smtClean="0"/>
              <a:t>pg. </a:t>
            </a:r>
            <a:r>
              <a:rPr lang="en-US" sz="1400" dirty="0"/>
              <a:t>360)</a:t>
            </a:r>
          </a:p>
          <a:p>
            <a:pPr marL="746125" lvl="1" indent="-288925">
              <a:lnSpc>
                <a:spcPct val="100000"/>
              </a:lnSpc>
              <a:spcBef>
                <a:spcPts val="0"/>
              </a:spcBef>
              <a:buClr>
                <a:srgbClr val="0070C0"/>
              </a:buClr>
              <a:buSzPct val="80000"/>
            </a:pPr>
            <a:r>
              <a:rPr lang="en-US" sz="2800" dirty="0"/>
              <a:t>‘Reduced clinicians’ experiences of stress, negative affect, rumination, and anxiety’ </a:t>
            </a:r>
            <a:r>
              <a:rPr lang="en-US" sz="1400" dirty="0"/>
              <a:t>(McGarrigle &amp; Walsh, 2011; </a:t>
            </a:r>
            <a:r>
              <a:rPr lang="en-US" sz="1400" dirty="0" err="1"/>
              <a:t>Schomaker</a:t>
            </a:r>
            <a:r>
              <a:rPr lang="en-US" sz="1400" dirty="0"/>
              <a:t> &amp; Ricard, 2015; Shapiro et al., 2007)</a:t>
            </a:r>
            <a:endParaRPr lang="en-US" sz="1800" dirty="0"/>
          </a:p>
          <a:p>
            <a:pPr marL="746125" lvl="1" indent="-288925">
              <a:lnSpc>
                <a:spcPct val="100000"/>
              </a:lnSpc>
              <a:spcBef>
                <a:spcPts val="0"/>
              </a:spcBef>
              <a:buClr>
                <a:srgbClr val="0070C0"/>
              </a:buClr>
              <a:buSzPct val="80000"/>
            </a:pPr>
            <a:r>
              <a:rPr lang="en-US" sz="2800" dirty="0"/>
              <a:t>‘Is linked with a clinician’s ability to know when they need to take time away or engage in “self-care,” which may serve as a buffer to the experience of </a:t>
            </a:r>
            <a:r>
              <a:rPr lang="it-IT" sz="2800" dirty="0"/>
              <a:t>compassion fatigue </a:t>
            </a:r>
            <a:r>
              <a:rPr lang="en-US" sz="2800" dirty="0"/>
              <a:t>and heighten feelings of compassion satisfaction’        </a:t>
            </a:r>
            <a:r>
              <a:rPr lang="en-US" sz="2800" dirty="0" smtClean="0"/>
              <a:t/>
            </a:r>
            <a:br>
              <a:rPr lang="en-US" sz="2800" dirty="0" smtClean="0"/>
            </a:br>
            <a:r>
              <a:rPr lang="en-US" sz="1400" dirty="0" smtClean="0"/>
              <a:t>(</a:t>
            </a:r>
            <a:r>
              <a:rPr lang="it-IT" sz="1400" dirty="0"/>
              <a:t>Figley, 1995; Thieleman &amp; Cacciatore, </a:t>
            </a:r>
            <a:r>
              <a:rPr lang="en-US" sz="1400" dirty="0"/>
              <a:t>2014; Valent, 2002; Thomas &amp; Otis, 2010)</a:t>
            </a:r>
          </a:p>
          <a:p>
            <a:pPr marL="746125" lvl="1" indent="-288925">
              <a:lnSpc>
                <a:spcPct val="100000"/>
              </a:lnSpc>
              <a:spcBef>
                <a:spcPts val="0"/>
              </a:spcBef>
              <a:buClr>
                <a:srgbClr val="0070C0"/>
              </a:buClr>
              <a:buSzPct val="80000"/>
            </a:pPr>
            <a:r>
              <a:rPr lang="en-US" sz="2800" dirty="0"/>
              <a:t>‘Mindfulness plays a significant role as a protective factor. This corroborates with previous research that suggests that clinicians benefit from a mindful presence, which impacts their work with clients</a:t>
            </a:r>
            <a:r>
              <a:rPr lang="en-US" sz="2800" b="1" dirty="0"/>
              <a:t>’ </a:t>
            </a:r>
            <a:r>
              <a:rPr lang="en-US" sz="1400" dirty="0" smtClean="0"/>
              <a:t>(Christopher &amp; Maris, 2010; </a:t>
            </a:r>
            <a:r>
              <a:rPr lang="en-US" sz="1400" dirty="0" err="1" smtClean="0"/>
              <a:t>Greason</a:t>
            </a:r>
            <a:r>
              <a:rPr lang="en-US" sz="1400" dirty="0" smtClean="0"/>
              <a:t> &amp; Welfare, 2013)</a:t>
            </a:r>
            <a:endParaRPr lang="en-US" sz="1400" dirty="0"/>
          </a:p>
        </p:txBody>
      </p:sp>
      <p:sp>
        <p:nvSpPr>
          <p:cNvPr id="4" name="Slide Number Placeholder 3"/>
          <p:cNvSpPr>
            <a:spLocks noGrp="1"/>
          </p:cNvSpPr>
          <p:nvPr>
            <p:ph type="sldNum" sz="quarter" idx="12"/>
          </p:nvPr>
        </p:nvSpPr>
        <p:spPr>
          <a:xfrm>
            <a:off x="8610600" y="6378122"/>
            <a:ext cx="2743200" cy="365125"/>
          </a:xfrm>
        </p:spPr>
        <p:txBody>
          <a:bodyPr/>
          <a:lstStyle/>
          <a:p>
            <a:fld id="{29101560-7AD4-4D6F-990C-D1838C71DA80}" type="slidenum">
              <a:rPr lang="en-US" smtClean="0"/>
              <a:t>12</a:t>
            </a:fld>
            <a:endParaRPr lang="en-US" dirty="0"/>
          </a:p>
        </p:txBody>
      </p:sp>
    </p:spTree>
    <p:extLst>
      <p:ext uri="{BB962C8B-B14F-4D97-AF65-F5344CB8AC3E}">
        <p14:creationId xmlns:p14="http://schemas.microsoft.com/office/powerpoint/2010/main" val="264200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CE9E-A2F9-44BF-A75E-D93F21411EC3}"/>
              </a:ext>
            </a:extLst>
          </p:cNvPr>
          <p:cNvSpPr>
            <a:spLocks noGrp="1"/>
          </p:cNvSpPr>
          <p:nvPr>
            <p:ph type="title"/>
          </p:nvPr>
        </p:nvSpPr>
        <p:spPr>
          <a:xfrm>
            <a:off x="0" y="8354"/>
            <a:ext cx="12192000" cy="870450"/>
          </a:xfrm>
        </p:spPr>
        <p:txBody>
          <a:bodyPr>
            <a:noAutofit/>
          </a:bodyPr>
          <a:lstStyle/>
          <a:p>
            <a:pPr algn="ctr"/>
            <a:r>
              <a:rPr lang="en-US" b="1" dirty="0">
                <a:solidFill>
                  <a:srgbClr val="0070C0"/>
                </a:solidFill>
                <a:latin typeface="Calibri" panose="020F0502020204030204" pitchFamily="34" charset="0"/>
                <a:cs typeface="Calibri" panose="020F0502020204030204" pitchFamily="34" charset="0"/>
              </a:rPr>
              <a:t>10</a:t>
            </a:r>
            <a:r>
              <a:rPr lang="en-US" sz="4800" b="1" dirty="0">
                <a:solidFill>
                  <a:srgbClr val="0070C0"/>
                </a:solidFill>
                <a:latin typeface="Calibri" panose="020F0502020204030204" pitchFamily="34" charset="0"/>
                <a:cs typeface="Calibri" panose="020F0502020204030204" pitchFamily="34" charset="0"/>
              </a:rPr>
              <a:t> </a:t>
            </a:r>
            <a:r>
              <a:rPr lang="en-US" sz="3600" b="1" dirty="0">
                <a:solidFill>
                  <a:srgbClr val="00133A"/>
                </a:solidFill>
                <a:latin typeface="Calibri" panose="020F0502020204030204" pitchFamily="34" charset="0"/>
                <a:cs typeface="Calibri" panose="020F0502020204030204" pitchFamily="34" charset="0"/>
              </a:rPr>
              <a:t>Mindfulness Techniques to Practice During Work Hours</a:t>
            </a:r>
            <a:endParaRPr lang="en-US" sz="4000" dirty="0">
              <a:solidFill>
                <a:srgbClr val="00133A"/>
              </a:solidFill>
              <a:latin typeface="Calibri" panose="020F0502020204030204" pitchFamily="34" charset="0"/>
              <a:cs typeface="Calibri" panose="020F0502020204030204" pitchFamily="34" charset="0"/>
            </a:endParaRPr>
          </a:p>
        </p:txBody>
      </p:sp>
      <p:sp>
        <p:nvSpPr>
          <p:cNvPr id="5" name="Content Placeholder 4"/>
          <p:cNvSpPr>
            <a:spLocks noGrp="1"/>
          </p:cNvSpPr>
          <p:nvPr>
            <p:ph sz="half" idx="1"/>
          </p:nvPr>
        </p:nvSpPr>
        <p:spPr>
          <a:xfrm>
            <a:off x="478971" y="789426"/>
            <a:ext cx="11098845" cy="5644031"/>
          </a:xfrm>
        </p:spPr>
        <p:txBody>
          <a:bodyPr>
            <a:noAutofit/>
          </a:bodyPr>
          <a:lstStyle/>
          <a:p>
            <a:pPr marL="349250" indent="-349250">
              <a:lnSpc>
                <a:spcPct val="100000"/>
              </a:lnSpc>
              <a:spcBef>
                <a:spcPts val="0"/>
              </a:spcBef>
              <a:spcAft>
                <a:spcPts val="600"/>
              </a:spcAft>
              <a:buClr>
                <a:schemeClr val="tx1"/>
              </a:buClr>
              <a:buSzPct val="80000"/>
            </a:pPr>
            <a:r>
              <a:rPr lang="en-US" sz="3200" b="1" dirty="0">
                <a:solidFill>
                  <a:srgbClr val="0070C0"/>
                </a:solidFill>
              </a:rPr>
              <a:t>Set an intention at the beginning of the day</a:t>
            </a:r>
          </a:p>
          <a:p>
            <a:pPr marL="349250" indent="-349250">
              <a:lnSpc>
                <a:spcPct val="100000"/>
              </a:lnSpc>
              <a:spcBef>
                <a:spcPts val="0"/>
              </a:spcBef>
              <a:spcAft>
                <a:spcPts val="600"/>
              </a:spcAft>
              <a:buClr>
                <a:schemeClr val="tx1"/>
              </a:buClr>
              <a:buSzPct val="80000"/>
            </a:pPr>
            <a:r>
              <a:rPr lang="en-US" sz="3200" b="1" dirty="0">
                <a:solidFill>
                  <a:srgbClr val="0070C0"/>
                </a:solidFill>
              </a:rPr>
              <a:t>Make your work meaningful</a:t>
            </a:r>
          </a:p>
          <a:p>
            <a:pPr marL="349250" indent="-349250">
              <a:lnSpc>
                <a:spcPct val="100000"/>
              </a:lnSpc>
              <a:spcBef>
                <a:spcPts val="0"/>
              </a:spcBef>
              <a:spcAft>
                <a:spcPts val="600"/>
              </a:spcAft>
              <a:buClr>
                <a:schemeClr val="tx1"/>
              </a:buClr>
              <a:buSzPct val="80000"/>
            </a:pPr>
            <a:r>
              <a:rPr lang="en-US" sz="3200" b="1" dirty="0">
                <a:solidFill>
                  <a:srgbClr val="0070C0"/>
                </a:solidFill>
              </a:rPr>
              <a:t>Learn to be present</a:t>
            </a:r>
          </a:p>
          <a:p>
            <a:pPr marL="349250" indent="-349250">
              <a:lnSpc>
                <a:spcPct val="100000"/>
              </a:lnSpc>
              <a:spcBef>
                <a:spcPts val="0"/>
              </a:spcBef>
              <a:spcAft>
                <a:spcPts val="600"/>
              </a:spcAft>
              <a:buClr>
                <a:schemeClr val="tx1"/>
              </a:buClr>
              <a:buSzPct val="80000"/>
            </a:pPr>
            <a:r>
              <a:rPr lang="en-US" sz="3200" b="1" dirty="0">
                <a:solidFill>
                  <a:srgbClr val="0070C0"/>
                </a:solidFill>
              </a:rPr>
              <a:t>Take a meditation break</a:t>
            </a:r>
          </a:p>
          <a:p>
            <a:pPr marL="349250" indent="-349250">
              <a:lnSpc>
                <a:spcPct val="100000"/>
              </a:lnSpc>
              <a:spcBef>
                <a:spcPts val="0"/>
              </a:spcBef>
              <a:spcAft>
                <a:spcPts val="600"/>
              </a:spcAft>
              <a:buClr>
                <a:schemeClr val="tx1"/>
              </a:buClr>
              <a:buSzPct val="80000"/>
            </a:pPr>
            <a:r>
              <a:rPr lang="en-US" sz="3200" b="1" dirty="0">
                <a:solidFill>
                  <a:srgbClr val="0070C0"/>
                </a:solidFill>
              </a:rPr>
              <a:t>Focus on one task at a time</a:t>
            </a:r>
          </a:p>
          <a:p>
            <a:pPr marL="349250" indent="-349250">
              <a:lnSpc>
                <a:spcPct val="100000"/>
              </a:lnSpc>
              <a:spcBef>
                <a:spcPts val="0"/>
              </a:spcBef>
              <a:spcAft>
                <a:spcPts val="600"/>
              </a:spcAft>
              <a:buClr>
                <a:schemeClr val="tx1"/>
              </a:buClr>
              <a:buSzPct val="80000"/>
            </a:pPr>
            <a:r>
              <a:rPr lang="en-US" sz="3200" b="1" dirty="0">
                <a:solidFill>
                  <a:srgbClr val="0070C0"/>
                </a:solidFill>
              </a:rPr>
              <a:t>Practice having a growth mindset</a:t>
            </a:r>
          </a:p>
          <a:p>
            <a:pPr marL="349250" indent="-349250">
              <a:lnSpc>
                <a:spcPct val="100000"/>
              </a:lnSpc>
              <a:spcBef>
                <a:spcPts val="0"/>
              </a:spcBef>
              <a:spcAft>
                <a:spcPts val="600"/>
              </a:spcAft>
              <a:buClr>
                <a:schemeClr val="tx1"/>
              </a:buClr>
              <a:buSzPct val="80000"/>
            </a:pPr>
            <a:r>
              <a:rPr lang="en-US" sz="3200" b="1" dirty="0">
                <a:solidFill>
                  <a:srgbClr val="0070C0"/>
                </a:solidFill>
              </a:rPr>
              <a:t>Embrace your feelings</a:t>
            </a:r>
          </a:p>
          <a:p>
            <a:pPr marL="349250" indent="-349250">
              <a:lnSpc>
                <a:spcPct val="100000"/>
              </a:lnSpc>
              <a:spcBef>
                <a:spcPts val="0"/>
              </a:spcBef>
              <a:spcAft>
                <a:spcPts val="600"/>
              </a:spcAft>
              <a:buClr>
                <a:schemeClr val="tx1"/>
              </a:buClr>
              <a:buSzPct val="80000"/>
            </a:pPr>
            <a:r>
              <a:rPr lang="en-US" sz="3200" b="1" dirty="0">
                <a:solidFill>
                  <a:srgbClr val="0070C0"/>
                </a:solidFill>
              </a:rPr>
              <a:t>Take lunch to eat lunch</a:t>
            </a:r>
          </a:p>
          <a:p>
            <a:pPr marL="349250" indent="-349250">
              <a:lnSpc>
                <a:spcPct val="100000"/>
              </a:lnSpc>
              <a:spcBef>
                <a:spcPts val="0"/>
              </a:spcBef>
              <a:spcAft>
                <a:spcPts val="600"/>
              </a:spcAft>
              <a:buClr>
                <a:schemeClr val="tx1"/>
              </a:buClr>
              <a:buSzPct val="80000"/>
            </a:pPr>
            <a:r>
              <a:rPr lang="en-US" sz="3200" b="1" dirty="0">
                <a:solidFill>
                  <a:srgbClr val="0070C0"/>
                </a:solidFill>
              </a:rPr>
              <a:t>Stretch</a:t>
            </a:r>
          </a:p>
          <a:p>
            <a:pPr marL="349250" indent="-349250">
              <a:lnSpc>
                <a:spcPct val="100000"/>
              </a:lnSpc>
              <a:spcBef>
                <a:spcPts val="0"/>
              </a:spcBef>
              <a:buClr>
                <a:schemeClr val="tx1"/>
              </a:buClr>
              <a:buSzPct val="80000"/>
            </a:pPr>
            <a:r>
              <a:rPr lang="en-US" sz="3200" b="1" dirty="0">
                <a:solidFill>
                  <a:srgbClr val="0070C0"/>
                </a:solidFill>
              </a:rPr>
              <a:t>Write down your </a:t>
            </a:r>
            <a:r>
              <a:rPr lang="en-US" sz="3200" b="1" dirty="0" smtClean="0">
                <a:solidFill>
                  <a:srgbClr val="0070C0"/>
                </a:solidFill>
              </a:rPr>
              <a:t>accomplishments</a:t>
            </a:r>
            <a:endParaRPr lang="en-US" sz="3200" b="1" dirty="0">
              <a:solidFill>
                <a:srgbClr val="0070C0"/>
              </a:solidFill>
            </a:endParaRPr>
          </a:p>
        </p:txBody>
      </p:sp>
      <p:pic>
        <p:nvPicPr>
          <p:cNvPr id="8" name="Content Placeholder 7" descr="person meditating in the park">
            <a:extLst>
              <a:ext uri="{FF2B5EF4-FFF2-40B4-BE49-F238E27FC236}">
                <a16:creationId xmlns:a16="http://schemas.microsoft.com/office/drawing/2014/main" id="{10DD85AC-3FA5-4BA5-834B-851A44F8B824}"/>
              </a:ext>
            </a:extLst>
          </p:cNvPr>
          <p:cNvPicPr>
            <a:picLocks noGrp="1" noChangeAspect="1"/>
          </p:cNvPicPr>
          <p:nvPr>
            <p:ph sz="half" idx="2"/>
          </p:nvPr>
        </p:nvPicPr>
        <p:blipFill>
          <a:blip r:embed="rId3"/>
          <a:stretch>
            <a:fillRect/>
          </a:stretch>
        </p:blipFill>
        <p:spPr>
          <a:xfrm>
            <a:off x="6883877" y="2049673"/>
            <a:ext cx="4704825" cy="3123535"/>
          </a:xfrm>
          <a:prstGeom prst="rect">
            <a:avLst/>
          </a:prstGeom>
        </p:spPr>
      </p:pic>
      <p:sp>
        <p:nvSpPr>
          <p:cNvPr id="3" name="Slide Number Placeholder 2"/>
          <p:cNvSpPr>
            <a:spLocks noGrp="1"/>
          </p:cNvSpPr>
          <p:nvPr>
            <p:ph type="sldNum" sz="quarter" idx="12"/>
          </p:nvPr>
        </p:nvSpPr>
        <p:spPr/>
        <p:txBody>
          <a:bodyPr/>
          <a:lstStyle/>
          <a:p>
            <a:fld id="{29101560-7AD4-4D6F-990C-D1838C71DA80}" type="slidenum">
              <a:rPr lang="en-US" smtClean="0"/>
              <a:t>13</a:t>
            </a:fld>
            <a:endParaRPr lang="en-US"/>
          </a:p>
        </p:txBody>
      </p:sp>
      <p:sp>
        <p:nvSpPr>
          <p:cNvPr id="6" name="Footer Placeholder 5"/>
          <p:cNvSpPr>
            <a:spLocks noGrp="1"/>
          </p:cNvSpPr>
          <p:nvPr>
            <p:ph type="ftr" sz="quarter" idx="11"/>
          </p:nvPr>
        </p:nvSpPr>
        <p:spPr/>
        <p:txBody>
          <a:bodyPr/>
          <a:lstStyle/>
          <a:p>
            <a:r>
              <a:rPr lang="en-US" smtClean="0"/>
              <a:t>SOURCE: Inc.com, 2020</a:t>
            </a:r>
            <a:endParaRPr lang="en-US"/>
          </a:p>
        </p:txBody>
      </p:sp>
    </p:spTree>
    <p:extLst>
      <p:ext uri="{BB962C8B-B14F-4D97-AF65-F5344CB8AC3E}">
        <p14:creationId xmlns:p14="http://schemas.microsoft.com/office/powerpoint/2010/main" val="1879399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14" y="184651"/>
            <a:ext cx="9970170" cy="1325563"/>
          </a:xfrm>
        </p:spPr>
        <p:txBody>
          <a:bodyPr>
            <a:noAutofit/>
          </a:bodyPr>
          <a:lstStyle/>
          <a:p>
            <a:pPr>
              <a:lnSpc>
                <a:spcPct val="100000"/>
              </a:lnSpc>
              <a:spcAft>
                <a:spcPts val="600"/>
              </a:spcAft>
            </a:pPr>
            <a:r>
              <a:rPr lang="en-US" sz="4000" b="1" dirty="0">
                <a:solidFill>
                  <a:srgbClr val="0070C0"/>
                </a:solidFill>
                <a:latin typeface="+mn-lt"/>
              </a:rPr>
              <a:t>Need Some Ideas? </a:t>
            </a:r>
            <a:r>
              <a:rPr lang="en-US" sz="4000" b="1" dirty="0">
                <a:solidFill>
                  <a:srgbClr val="00133A"/>
                </a:solidFill>
                <a:latin typeface="+mn-lt"/>
              </a:rPr>
              <a:t/>
            </a:r>
            <a:br>
              <a:rPr lang="en-US" sz="4000" b="1" dirty="0">
                <a:solidFill>
                  <a:srgbClr val="00133A"/>
                </a:solidFill>
                <a:latin typeface="+mn-lt"/>
              </a:rPr>
            </a:br>
            <a:r>
              <a:rPr lang="en-US" sz="4000" b="1" dirty="0">
                <a:solidFill>
                  <a:srgbClr val="00133A"/>
                </a:solidFill>
                <a:latin typeface="+mn-lt"/>
              </a:rPr>
              <a:t>Visit the Greater Good Science Center Website</a:t>
            </a:r>
            <a:endParaRPr lang="en-US" sz="4000" dirty="0">
              <a:solidFill>
                <a:srgbClr val="00133A"/>
              </a:solidFill>
              <a:latin typeface="+mn-lt"/>
            </a:endParaRPr>
          </a:p>
        </p:txBody>
      </p:sp>
      <p:pic>
        <p:nvPicPr>
          <p:cNvPr id="5" name="Content Placeholder 4" descr="Image of a series of meditation videos avaiable for viewing on the Greater Good Science Center Website" title="Meditation Videos">
            <a:hlinkClick r:id="rId3" tooltip="Greater Good Science Center @ UC Berkeley"/>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8753" y="1510214"/>
            <a:ext cx="9754492" cy="5243356"/>
          </a:xfrm>
          <a:effectLst>
            <a:softEdge rad="63500"/>
          </a:effectLst>
        </p:spPr>
      </p:pic>
      <p:sp>
        <p:nvSpPr>
          <p:cNvPr id="3" name="Slide Number Placeholder 2"/>
          <p:cNvSpPr>
            <a:spLocks noGrp="1"/>
          </p:cNvSpPr>
          <p:nvPr>
            <p:ph type="sldNum" sz="quarter" idx="12"/>
          </p:nvPr>
        </p:nvSpPr>
        <p:spPr/>
        <p:txBody>
          <a:bodyPr/>
          <a:lstStyle/>
          <a:p>
            <a:fld id="{29101560-7AD4-4D6F-990C-D1838C71DA80}" type="slidenum">
              <a:rPr lang="en-US" smtClean="0"/>
              <a:t>14</a:t>
            </a:fld>
            <a:endParaRPr lang="en-US"/>
          </a:p>
        </p:txBody>
      </p:sp>
    </p:spTree>
    <p:extLst>
      <p:ext uri="{BB962C8B-B14F-4D97-AF65-F5344CB8AC3E}">
        <p14:creationId xmlns:p14="http://schemas.microsoft.com/office/powerpoint/2010/main" val="123315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10"/>
            <a:ext cx="10515600" cy="886159"/>
          </a:xfrm>
        </p:spPr>
        <p:txBody>
          <a:bodyPr>
            <a:normAutofit/>
          </a:bodyPr>
          <a:lstStyle/>
          <a:p>
            <a:pPr algn="ctr"/>
            <a:r>
              <a:rPr lang="en-US" sz="4000" b="1" dirty="0">
                <a:solidFill>
                  <a:srgbClr val="0070C0"/>
                </a:solidFill>
                <a:latin typeface="+mn-lt"/>
              </a:rPr>
              <a:t>TIP 5. Promote HOPE &amp; COMMUNITY</a:t>
            </a:r>
            <a:endParaRPr lang="en-US" sz="4000" dirty="0">
              <a:latin typeface="+mn-lt"/>
            </a:endParaRPr>
          </a:p>
        </p:txBody>
      </p:sp>
      <p:sp>
        <p:nvSpPr>
          <p:cNvPr id="3" name="Content Placeholder 2"/>
          <p:cNvSpPr>
            <a:spLocks noGrp="1"/>
          </p:cNvSpPr>
          <p:nvPr>
            <p:ph idx="1"/>
          </p:nvPr>
        </p:nvSpPr>
        <p:spPr>
          <a:xfrm>
            <a:off x="324853" y="835359"/>
            <a:ext cx="11867147" cy="5520991"/>
          </a:xfrm>
        </p:spPr>
        <p:txBody>
          <a:bodyPr>
            <a:normAutofit lnSpcReduction="10000"/>
          </a:bodyPr>
          <a:lstStyle/>
          <a:p>
            <a:pPr marL="287338" indent="-287338">
              <a:lnSpc>
                <a:spcPct val="100000"/>
              </a:lnSpc>
              <a:spcBef>
                <a:spcPts val="0"/>
              </a:spcBef>
              <a:spcAft>
                <a:spcPts val="1200"/>
              </a:spcAft>
              <a:buClr>
                <a:srgbClr val="0070C0"/>
              </a:buClr>
              <a:buSzPct val="80000"/>
            </a:pPr>
            <a:r>
              <a:rPr lang="en-US" sz="3200" b="1" dirty="0">
                <a:solidFill>
                  <a:srgbClr val="00133A"/>
                </a:solidFill>
                <a:latin typeface="Calibri" panose="020F0502020204030204" pitchFamily="34" charset="0"/>
                <a:cs typeface="Calibri" panose="020F0502020204030204" pitchFamily="34" charset="0"/>
              </a:rPr>
              <a:t>Be Aware of Your Language - Use Optimistic Language</a:t>
            </a:r>
          </a:p>
          <a:p>
            <a:pPr marL="287338" indent="-287338">
              <a:lnSpc>
                <a:spcPct val="100000"/>
              </a:lnSpc>
              <a:spcBef>
                <a:spcPts val="0"/>
              </a:spcBef>
              <a:spcAft>
                <a:spcPts val="1200"/>
              </a:spcAft>
              <a:buClr>
                <a:srgbClr val="0070C0"/>
              </a:buClr>
              <a:buSzPct val="80000"/>
            </a:pPr>
            <a:r>
              <a:rPr lang="en-US" sz="3200" b="1" dirty="0">
                <a:solidFill>
                  <a:srgbClr val="00133A"/>
                </a:solidFill>
                <a:latin typeface="Calibri" panose="020F0502020204030204" pitchFamily="34" charset="0"/>
                <a:cs typeface="Calibri" panose="020F0502020204030204" pitchFamily="34" charset="0"/>
              </a:rPr>
              <a:t>Allow Yourself to Talk about COVID-19; Focus on Facts</a:t>
            </a:r>
          </a:p>
          <a:p>
            <a:pPr marL="287338" indent="-287338">
              <a:lnSpc>
                <a:spcPct val="100000"/>
              </a:lnSpc>
              <a:spcBef>
                <a:spcPts val="0"/>
              </a:spcBef>
              <a:buClr>
                <a:srgbClr val="0070C0"/>
              </a:buClr>
              <a:buSzPct val="80000"/>
            </a:pPr>
            <a:r>
              <a:rPr lang="en-US" sz="3200" b="1" dirty="0">
                <a:solidFill>
                  <a:srgbClr val="00133A"/>
                </a:solidFill>
                <a:latin typeface="Calibri" panose="020F0502020204030204" pitchFamily="34" charset="0"/>
                <a:cs typeface="Calibri" panose="020F0502020204030204" pitchFamily="34" charset="0"/>
              </a:rPr>
              <a:t>Big Book – </a:t>
            </a:r>
            <a:r>
              <a:rPr lang="en-US" sz="3600" b="1" dirty="0">
                <a:solidFill>
                  <a:srgbClr val="0070C0"/>
                </a:solidFill>
                <a:latin typeface="Calibri" panose="020F0502020204030204" pitchFamily="34" charset="0"/>
                <a:cs typeface="Calibri" panose="020F0502020204030204" pitchFamily="34" charset="0"/>
              </a:rPr>
              <a:t>HOPE</a:t>
            </a:r>
            <a:r>
              <a:rPr lang="en-US" b="1" dirty="0">
                <a:solidFill>
                  <a:srgbClr val="00133A"/>
                </a:solidFill>
                <a:latin typeface="Calibri" panose="020F0502020204030204" pitchFamily="34" charset="0"/>
                <a:cs typeface="Calibri" panose="020F0502020204030204" pitchFamily="34" charset="0"/>
              </a:rPr>
              <a:t> </a:t>
            </a:r>
            <a:r>
              <a:rPr lang="en-US" sz="3200" b="1" dirty="0">
                <a:solidFill>
                  <a:srgbClr val="00133A"/>
                </a:solidFill>
                <a:latin typeface="Calibri" panose="020F0502020204030204" pitchFamily="34" charset="0"/>
                <a:cs typeface="Calibri" panose="020F0502020204030204" pitchFamily="34" charset="0"/>
              </a:rPr>
              <a:t>is mentioned 43 times </a:t>
            </a:r>
            <a:endParaRPr lang="en-US" b="1" dirty="0">
              <a:solidFill>
                <a:srgbClr val="00133A"/>
              </a:solidFill>
              <a:latin typeface="Calibri" panose="020F0502020204030204" pitchFamily="34" charset="0"/>
              <a:cs typeface="Calibri" panose="020F0502020204030204" pitchFamily="34" charset="0"/>
            </a:endParaRPr>
          </a:p>
          <a:p>
            <a:pPr marL="573088" lvl="1">
              <a:lnSpc>
                <a:spcPct val="100000"/>
              </a:lnSpc>
              <a:spcBef>
                <a:spcPts val="0"/>
              </a:spcBef>
              <a:spcAft>
                <a:spcPts val="1200"/>
              </a:spcAft>
              <a:buClr>
                <a:srgbClr val="0070C0"/>
              </a:buClr>
              <a:buSzPct val="80000"/>
            </a:pPr>
            <a:r>
              <a:rPr lang="en-US" b="1" dirty="0">
                <a:solidFill>
                  <a:srgbClr val="00133A"/>
                </a:solidFill>
                <a:latin typeface="Calibri" panose="020F0502020204030204" pitchFamily="34" charset="0"/>
                <a:cs typeface="Calibri" panose="020F0502020204030204" pitchFamily="34" charset="0"/>
              </a:rPr>
              <a:t>“Our hope is that many alcoholic men and women, desperately in need, will see these pages, and we believe that it is only by fully disclosing ourselves and our problems that they will be persuaded to say, “Yes, I am one of them, too; I must have this thing.”</a:t>
            </a:r>
          </a:p>
          <a:p>
            <a:pPr marL="287338" indent="-287338">
              <a:lnSpc>
                <a:spcPct val="100000"/>
              </a:lnSpc>
              <a:spcBef>
                <a:spcPts val="0"/>
              </a:spcBef>
              <a:spcAft>
                <a:spcPts val="1200"/>
              </a:spcAft>
              <a:buClr>
                <a:srgbClr val="0070C0"/>
              </a:buClr>
              <a:buSzPct val="80000"/>
            </a:pPr>
            <a:r>
              <a:rPr lang="en-US" sz="3200" b="1" dirty="0">
                <a:solidFill>
                  <a:srgbClr val="0070C0"/>
                </a:solidFill>
              </a:rPr>
              <a:t>Hope</a:t>
            </a:r>
            <a:r>
              <a:rPr lang="en-US" sz="2400" dirty="0"/>
              <a:t> </a:t>
            </a:r>
            <a:r>
              <a:rPr lang="en-US" sz="3200" b="1" dirty="0">
                <a:latin typeface="Calibri" panose="020F0502020204030204" pitchFamily="34" charset="0"/>
                <a:cs typeface="Calibri" panose="020F0502020204030204" pitchFamily="34" charset="0"/>
              </a:rPr>
              <a:t>is one of SAMHSA’s 10 Guiding Recovery Principles</a:t>
            </a:r>
            <a:endParaRPr lang="en-US" sz="2400" b="1" dirty="0">
              <a:latin typeface="Calibri" panose="020F0502020204030204" pitchFamily="34" charset="0"/>
              <a:cs typeface="Calibri" panose="020F0502020204030204" pitchFamily="34" charset="0"/>
            </a:endParaRPr>
          </a:p>
          <a:p>
            <a:pPr marL="287338" indent="-287338">
              <a:lnSpc>
                <a:spcPct val="100000"/>
              </a:lnSpc>
              <a:spcBef>
                <a:spcPts val="0"/>
              </a:spcBef>
              <a:spcAft>
                <a:spcPts val="1200"/>
              </a:spcAft>
              <a:buClr>
                <a:srgbClr val="0070C0"/>
              </a:buClr>
              <a:buSzPct val="80000"/>
            </a:pPr>
            <a:r>
              <a:rPr lang="en-US" sz="3200" b="1" dirty="0">
                <a:cs typeface="Calibri" panose="020F0502020204030204" pitchFamily="34" charset="0"/>
              </a:rPr>
              <a:t>Remind yourself that you are part of an </a:t>
            </a:r>
            <a:r>
              <a:rPr lang="en-US" sz="3200" b="1" dirty="0">
                <a:solidFill>
                  <a:srgbClr val="0070C0"/>
                </a:solidFill>
              </a:rPr>
              <a:t>IMPORTANT COMMUNITY </a:t>
            </a:r>
          </a:p>
          <a:p>
            <a:pPr marL="287338" indent="-287338">
              <a:lnSpc>
                <a:spcPct val="100000"/>
              </a:lnSpc>
              <a:spcBef>
                <a:spcPts val="0"/>
              </a:spcBef>
              <a:buClr>
                <a:srgbClr val="0070C0"/>
              </a:buClr>
              <a:buSzPct val="80000"/>
            </a:pPr>
            <a:r>
              <a:rPr lang="en-US" sz="3200" b="1" dirty="0">
                <a:latin typeface="Calibri" panose="020F0502020204030204" pitchFamily="34" charset="0"/>
                <a:cs typeface="Calibri" panose="020F0502020204030204" pitchFamily="34" charset="0"/>
              </a:rPr>
              <a:t>Advocate for workplace-based supports, process-oriented supervision, peer support, and applying trauma-informed principles in the workplace 				</a:t>
            </a:r>
            <a:endParaRPr lang="en-US" sz="1400" b="1" dirty="0">
              <a:solidFill>
                <a:srgbClr val="000E2A"/>
              </a:solidFill>
            </a:endParaRPr>
          </a:p>
        </p:txBody>
      </p:sp>
      <p:sp>
        <p:nvSpPr>
          <p:cNvPr id="4" name="Slide Number Placeholder 3"/>
          <p:cNvSpPr>
            <a:spLocks noGrp="1"/>
          </p:cNvSpPr>
          <p:nvPr>
            <p:ph type="sldNum" sz="quarter" idx="12"/>
          </p:nvPr>
        </p:nvSpPr>
        <p:spPr/>
        <p:txBody>
          <a:bodyPr/>
          <a:lstStyle/>
          <a:p>
            <a:fld id="{29101560-7AD4-4D6F-990C-D1838C71DA80}" type="slidenum">
              <a:rPr lang="en-US" smtClean="0"/>
              <a:t>15</a:t>
            </a:fld>
            <a:endParaRPr lang="en-US"/>
          </a:p>
        </p:txBody>
      </p:sp>
      <p:sp>
        <p:nvSpPr>
          <p:cNvPr id="6" name="Footer Placeholder 5"/>
          <p:cNvSpPr>
            <a:spLocks noGrp="1"/>
          </p:cNvSpPr>
          <p:nvPr>
            <p:ph type="ftr" sz="quarter" idx="11"/>
          </p:nvPr>
        </p:nvSpPr>
        <p:spPr/>
        <p:txBody>
          <a:bodyPr/>
          <a:lstStyle/>
          <a:p>
            <a:r>
              <a:rPr lang="en-US" dirty="0" smtClean="0"/>
              <a:t>SOURCES: </a:t>
            </a:r>
            <a:r>
              <a:rPr lang="en-US" dirty="0" err="1" smtClean="0"/>
              <a:t>Bressi</a:t>
            </a:r>
            <a:r>
              <a:rPr lang="en-US" dirty="0" smtClean="0"/>
              <a:t> &amp; </a:t>
            </a:r>
            <a:r>
              <a:rPr lang="en-US" dirty="0" err="1" smtClean="0"/>
              <a:t>Vaden</a:t>
            </a:r>
            <a:r>
              <a:rPr lang="en-US" dirty="0" smtClean="0"/>
              <a:t>, 2017; </a:t>
            </a:r>
            <a:r>
              <a:rPr lang="en-US" dirty="0" err="1" smtClean="0"/>
              <a:t>Fallot</a:t>
            </a:r>
            <a:r>
              <a:rPr lang="en-US" dirty="0" smtClean="0"/>
              <a:t> &amp; Harris, 2009</a:t>
            </a:r>
            <a:endParaRPr lang="en-US" dirty="0"/>
          </a:p>
        </p:txBody>
      </p:sp>
    </p:spTree>
    <p:extLst>
      <p:ext uri="{BB962C8B-B14F-4D97-AF65-F5344CB8AC3E}">
        <p14:creationId xmlns:p14="http://schemas.microsoft.com/office/powerpoint/2010/main" val="221106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8196"/>
        </a:solidFill>
        <a:effectLst/>
      </p:bgPr>
    </p:bg>
    <p:spTree>
      <p:nvGrpSpPr>
        <p:cNvPr id="1" name=""/>
        <p:cNvGrpSpPr/>
        <p:nvPr/>
      </p:nvGrpSpPr>
      <p:grpSpPr>
        <a:xfrm>
          <a:off x="0" y="0"/>
          <a:ext cx="0" cy="0"/>
          <a:chOff x="0" y="0"/>
          <a:chExt cx="0" cy="0"/>
        </a:xfrm>
      </p:grpSpPr>
      <p:pic>
        <p:nvPicPr>
          <p:cNvPr id="9" name="Content Placeholder 8" descr="person showing alarm">
            <a:extLst>
              <a:ext uri="{FF2B5EF4-FFF2-40B4-BE49-F238E27FC236}">
                <a16:creationId xmlns:a16="http://schemas.microsoft.com/office/drawing/2014/main" id="{5D0BD917-6C59-4F06-B0E0-C3B4C3FA9FC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12074" y="10559"/>
            <a:ext cx="9279926" cy="6836881"/>
          </a:xfrm>
        </p:spPr>
      </p:pic>
      <p:sp>
        <p:nvSpPr>
          <p:cNvPr id="3" name="Title 2" descr="The quote reads, &quot;A recent study of counselors working at an Opioid Treatment Program (OTP) suggested these activities could decrease work place stress.&quot;" title="Data regarding workplace stress in OTPs"/>
          <p:cNvSpPr>
            <a:spLocks noGrp="1"/>
          </p:cNvSpPr>
          <p:nvPr>
            <p:ph type="title"/>
          </p:nvPr>
        </p:nvSpPr>
        <p:spPr>
          <a:xfrm>
            <a:off x="249302" y="90489"/>
            <a:ext cx="7302735" cy="1521743"/>
          </a:xfrm>
        </p:spPr>
        <p:txBody>
          <a:bodyPr>
            <a:noAutofit/>
          </a:bodyPr>
          <a:lstStyle/>
          <a:p>
            <a:pPr lvl="0" algn="ctr">
              <a:lnSpc>
                <a:spcPct val="100000"/>
              </a:lnSpc>
              <a:spcBef>
                <a:spcPts val="0"/>
              </a:spcBef>
              <a:defRPr/>
            </a:pPr>
            <a:r>
              <a:rPr lang="en-US" sz="2800" dirty="0">
                <a:solidFill>
                  <a:schemeClr val="bg1"/>
                </a:solidFill>
                <a:latin typeface="Calibri" panose="020F0502020204030204"/>
              </a:rPr>
              <a:t>A recent study of counselors working at an Opioid Treatment Program (OTP) suggested these activities could decrease work place stress.</a:t>
            </a:r>
          </a:p>
        </p:txBody>
      </p:sp>
      <p:sp>
        <p:nvSpPr>
          <p:cNvPr id="7" name="Rectangular Callout 6" descr="part of the call-out rectangle" title="Bottom of call-out rectangle">
            <a:extLst>
              <a:ext uri="{C183D7F6-B498-43B3-948B-1728B52AA6E4}">
                <adec:decorative xmlns:adec="http://schemas.microsoft.com/office/drawing/2017/decorative" xmlns="" val="1"/>
              </a:ext>
            </a:extLst>
          </p:cNvPr>
          <p:cNvSpPr/>
          <p:nvPr/>
        </p:nvSpPr>
        <p:spPr>
          <a:xfrm>
            <a:off x="144812" y="90489"/>
            <a:ext cx="7615556" cy="1521743"/>
          </a:xfrm>
          <a:prstGeom prst="wedgeRectCallout">
            <a:avLst>
              <a:gd name="adj1" fmla="val 49536"/>
              <a:gd name="adj2" fmla="val 9654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4F188392-EC25-4659-B8A6-02A74D746AAC}"/>
              </a:ext>
            </a:extLst>
          </p:cNvPr>
          <p:cNvSpPr>
            <a:spLocks noGrp="1"/>
          </p:cNvSpPr>
          <p:nvPr>
            <p:ph sz="half" idx="1"/>
          </p:nvPr>
        </p:nvSpPr>
        <p:spPr>
          <a:xfrm>
            <a:off x="7832558" y="2201592"/>
            <a:ext cx="3826043" cy="1923671"/>
          </a:xfrm>
        </p:spPr>
        <p:txBody>
          <a:bodyPr>
            <a:normAutofit/>
          </a:bodyPr>
          <a:lstStyle/>
          <a:p>
            <a:pPr marL="120650" lvl="0" indent="-120650">
              <a:lnSpc>
                <a:spcPct val="100000"/>
              </a:lnSpc>
              <a:spcBef>
                <a:spcPts val="0"/>
              </a:spcBef>
              <a:spcAft>
                <a:spcPts val="600"/>
              </a:spcAft>
              <a:buSzPct val="80000"/>
              <a:defRPr/>
            </a:pPr>
            <a:r>
              <a:rPr lang="en-US" sz="2400" b="1" dirty="0">
                <a:solidFill>
                  <a:prstClr val="black"/>
                </a:solidFill>
              </a:rPr>
              <a:t>More staff-wide encounters</a:t>
            </a:r>
          </a:p>
          <a:p>
            <a:pPr marL="120650" lvl="0" indent="-120650">
              <a:lnSpc>
                <a:spcPct val="100000"/>
              </a:lnSpc>
              <a:spcBef>
                <a:spcPts val="0"/>
              </a:spcBef>
              <a:spcAft>
                <a:spcPts val="600"/>
              </a:spcAft>
              <a:buSzPct val="80000"/>
              <a:defRPr/>
            </a:pPr>
            <a:r>
              <a:rPr lang="en-US" sz="2400" b="1" dirty="0">
                <a:solidFill>
                  <a:prstClr val="black"/>
                </a:solidFill>
              </a:rPr>
              <a:t>Improved communication</a:t>
            </a:r>
          </a:p>
          <a:p>
            <a:pPr marL="120650" lvl="0" indent="-120650">
              <a:lnSpc>
                <a:spcPct val="100000"/>
              </a:lnSpc>
              <a:spcBef>
                <a:spcPts val="0"/>
              </a:spcBef>
              <a:spcAft>
                <a:spcPts val="600"/>
              </a:spcAft>
              <a:buSzPct val="80000"/>
              <a:defRPr/>
            </a:pPr>
            <a:r>
              <a:rPr lang="en-US" sz="2400" b="1" dirty="0">
                <a:solidFill>
                  <a:prstClr val="black"/>
                </a:solidFill>
              </a:rPr>
              <a:t>Accessible paid time off</a:t>
            </a:r>
          </a:p>
          <a:p>
            <a:pPr marL="120650" lvl="0" indent="-120650">
              <a:lnSpc>
                <a:spcPct val="100000"/>
              </a:lnSpc>
              <a:spcBef>
                <a:spcPts val="0"/>
              </a:spcBef>
              <a:buSzPct val="80000"/>
              <a:defRPr/>
            </a:pPr>
            <a:r>
              <a:rPr lang="en-US" sz="2400" b="1" dirty="0">
                <a:solidFill>
                  <a:prstClr val="black"/>
                </a:solidFill>
              </a:rPr>
              <a:t>More clinical supervision</a:t>
            </a:r>
          </a:p>
        </p:txBody>
      </p:sp>
      <p:sp>
        <p:nvSpPr>
          <p:cNvPr id="4" name="Slide Number Placeholder 3"/>
          <p:cNvSpPr>
            <a:spLocks noGrp="1"/>
          </p:cNvSpPr>
          <p:nvPr>
            <p:ph type="sldNum" sz="quarter" idx="12"/>
          </p:nvPr>
        </p:nvSpPr>
        <p:spPr/>
        <p:txBody>
          <a:bodyPr/>
          <a:lstStyle/>
          <a:p>
            <a:fld id="{29101560-7AD4-4D6F-990C-D1838C71DA80}"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4062380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a sunset with shades of purple, pink, and salmon" title="Sunset"/>
          <p:cNvPicPr>
            <a:picLocks noGrp="1" noChangeAspect="1"/>
          </p:cNvPicPr>
          <p:nvPr>
            <p:ph sz="half" idx="4294967295"/>
          </p:nvPr>
        </p:nvPicPr>
        <p:blipFill rotWithShape="1">
          <a:blip r:embed="rId3" cstate="print">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l="5526" r="8222"/>
          <a:stretch/>
        </p:blipFill>
        <p:spPr>
          <a:xfrm>
            <a:off x="0" y="0"/>
            <a:ext cx="12192000" cy="3633536"/>
          </a:xfrm>
          <a:effectLst>
            <a:reflection stA="64000" endPos="90000" dir="5400000" sy="-100000" algn="bl" rotWithShape="0"/>
          </a:effectLst>
        </p:spPr>
      </p:pic>
      <p:sp>
        <p:nvSpPr>
          <p:cNvPr id="2" name="Title 1"/>
          <p:cNvSpPr>
            <a:spLocks noGrp="1"/>
          </p:cNvSpPr>
          <p:nvPr>
            <p:ph type="title"/>
          </p:nvPr>
        </p:nvSpPr>
        <p:spPr>
          <a:xfrm>
            <a:off x="2313697" y="2111991"/>
            <a:ext cx="7564601" cy="1276066"/>
          </a:xfrm>
          <a:solidFill>
            <a:srgbClr val="F7E6D2">
              <a:alpha val="34118"/>
            </a:srgbClr>
          </a:solidFill>
          <a:ln>
            <a:solidFill>
              <a:srgbClr val="5E5491"/>
            </a:solidFill>
          </a:ln>
        </p:spPr>
        <p:txBody>
          <a:bodyPr>
            <a:noAutofit/>
          </a:bodyPr>
          <a:lstStyle/>
          <a:p>
            <a:pPr algn="ctr"/>
            <a:r>
              <a:rPr lang="en-US" sz="4000" b="1" dirty="0">
                <a:latin typeface="Calibri" panose="020F0502020204030204" pitchFamily="34" charset="0"/>
                <a:cs typeface="Calibri" panose="020F0502020204030204" pitchFamily="34" charset="0"/>
              </a:rPr>
              <a:t>Reviewing the</a:t>
            </a:r>
            <a:r>
              <a:rPr lang="en-US" b="1" dirty="0">
                <a:solidFill>
                  <a:srgbClr val="0070C0"/>
                </a:solidFill>
                <a:latin typeface="Calibri" panose="020F0502020204030204" pitchFamily="34" charset="0"/>
                <a:cs typeface="Calibri" panose="020F0502020204030204" pitchFamily="34" charset="0"/>
              </a:rPr>
              <a:t> </a:t>
            </a:r>
            <a:r>
              <a:rPr lang="en-US" sz="4800" b="1" dirty="0">
                <a:solidFill>
                  <a:srgbClr val="0070C0"/>
                </a:solidFill>
                <a:latin typeface="Calibri" panose="020F0502020204030204" pitchFamily="34" charset="0"/>
                <a:cs typeface="Calibri" panose="020F0502020204030204" pitchFamily="34" charset="0"/>
              </a:rPr>
              <a:t>5</a:t>
            </a:r>
            <a:r>
              <a:rPr lang="en-US" b="1" dirty="0">
                <a:solidFill>
                  <a:srgbClr val="0070C0"/>
                </a:solidFill>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Self-Care Tips</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09832" y="3633536"/>
            <a:ext cx="9372329" cy="3224464"/>
          </a:xfrm>
        </p:spPr>
        <p:txBody>
          <a:bodyPr>
            <a:normAutofit/>
          </a:bodyPr>
          <a:lstStyle/>
          <a:p>
            <a:pPr marL="109537" indent="0">
              <a:lnSpc>
                <a:spcPct val="100000"/>
              </a:lnSpc>
              <a:spcBef>
                <a:spcPts val="0"/>
              </a:spcBef>
              <a:spcAft>
                <a:spcPts val="600"/>
              </a:spcAft>
              <a:buClr>
                <a:srgbClr val="0070C0"/>
              </a:buClr>
              <a:buNone/>
            </a:pPr>
            <a:r>
              <a:rPr lang="en-US" sz="3600" b="1" dirty="0"/>
              <a:t>Tip </a:t>
            </a:r>
            <a:r>
              <a:rPr lang="en-US" sz="3600" b="1" dirty="0" smtClean="0"/>
              <a:t>1. Be Open to Learning New Skills</a:t>
            </a:r>
            <a:endParaRPr lang="en-US" sz="3600" b="1" i="1" dirty="0"/>
          </a:p>
          <a:p>
            <a:pPr marL="109537" indent="0">
              <a:lnSpc>
                <a:spcPct val="100000"/>
              </a:lnSpc>
              <a:spcBef>
                <a:spcPts val="0"/>
              </a:spcBef>
              <a:spcAft>
                <a:spcPts val="600"/>
              </a:spcAft>
              <a:buClr>
                <a:srgbClr val="0070C0"/>
              </a:buClr>
              <a:buNone/>
            </a:pPr>
            <a:r>
              <a:rPr lang="en-US" sz="3600" b="1" dirty="0"/>
              <a:t>Tip 2. </a:t>
            </a:r>
            <a:r>
              <a:rPr lang="en-US" sz="3600" b="1" dirty="0" smtClean="0"/>
              <a:t>Practice Self-Compassion</a:t>
            </a:r>
            <a:endParaRPr lang="en-US" sz="3600" b="1" dirty="0"/>
          </a:p>
          <a:p>
            <a:pPr marL="109537" indent="0">
              <a:lnSpc>
                <a:spcPct val="100000"/>
              </a:lnSpc>
              <a:spcBef>
                <a:spcPts val="0"/>
              </a:spcBef>
              <a:spcAft>
                <a:spcPts val="600"/>
              </a:spcAft>
              <a:buClr>
                <a:srgbClr val="0070C0"/>
              </a:buClr>
              <a:buNone/>
            </a:pPr>
            <a:r>
              <a:rPr lang="en-US" sz="3600" b="1" dirty="0"/>
              <a:t>Tip 3. Develop a </a:t>
            </a:r>
            <a:r>
              <a:rPr lang="en-US" sz="3600" b="1" dirty="0" smtClean="0"/>
              <a:t>Self-Care </a:t>
            </a:r>
            <a:r>
              <a:rPr lang="en-US" sz="3600" b="1" dirty="0"/>
              <a:t>Plan</a:t>
            </a:r>
          </a:p>
          <a:p>
            <a:pPr marL="109537" indent="0">
              <a:lnSpc>
                <a:spcPct val="100000"/>
              </a:lnSpc>
              <a:spcBef>
                <a:spcPts val="0"/>
              </a:spcBef>
              <a:spcAft>
                <a:spcPts val="600"/>
              </a:spcAft>
              <a:buClr>
                <a:srgbClr val="0070C0"/>
              </a:buClr>
              <a:buNone/>
            </a:pPr>
            <a:r>
              <a:rPr lang="en-US" sz="3600" b="1" dirty="0"/>
              <a:t>Tip 4. Try a Little Mindfulness </a:t>
            </a:r>
          </a:p>
          <a:p>
            <a:pPr marL="109537" indent="0">
              <a:lnSpc>
                <a:spcPct val="100000"/>
              </a:lnSpc>
              <a:spcBef>
                <a:spcPts val="0"/>
              </a:spcBef>
              <a:spcAft>
                <a:spcPts val="600"/>
              </a:spcAft>
              <a:buClr>
                <a:srgbClr val="0070C0"/>
              </a:buClr>
              <a:buNone/>
            </a:pPr>
            <a:r>
              <a:rPr lang="en-US" sz="3600" b="1" dirty="0"/>
              <a:t>Tip 5. Promote </a:t>
            </a:r>
            <a:r>
              <a:rPr lang="en-US" sz="3600" b="1" dirty="0">
                <a:solidFill>
                  <a:srgbClr val="00133A"/>
                </a:solidFill>
              </a:rPr>
              <a:t>Hope </a:t>
            </a:r>
            <a:r>
              <a:rPr lang="en-US" sz="3600" b="1" dirty="0" smtClean="0">
                <a:solidFill>
                  <a:srgbClr val="00133A"/>
                </a:solidFill>
              </a:rPr>
              <a:t>&amp; Community</a:t>
            </a:r>
            <a:endParaRPr lang="en-US" sz="3600" b="1" dirty="0">
              <a:solidFill>
                <a:srgbClr val="00133A"/>
              </a:solidFill>
            </a:endParaRPr>
          </a:p>
        </p:txBody>
      </p:sp>
      <p:sp>
        <p:nvSpPr>
          <p:cNvPr id="4" name="Slide Number Placeholder 3"/>
          <p:cNvSpPr>
            <a:spLocks noGrp="1"/>
          </p:cNvSpPr>
          <p:nvPr>
            <p:ph type="sldNum" sz="quarter" idx="12"/>
          </p:nvPr>
        </p:nvSpPr>
        <p:spPr/>
        <p:txBody>
          <a:bodyPr/>
          <a:lstStyle/>
          <a:p>
            <a:fld id="{29101560-7AD4-4D6F-990C-D1838C71DA80}" type="slidenum">
              <a:rPr lang="en-US" smtClean="0"/>
              <a:t>17</a:t>
            </a:fld>
            <a:endParaRPr lang="en-US"/>
          </a:p>
        </p:txBody>
      </p:sp>
    </p:spTree>
    <p:extLst>
      <p:ext uri="{BB962C8B-B14F-4D97-AF65-F5344CB8AC3E}">
        <p14:creationId xmlns:p14="http://schemas.microsoft.com/office/powerpoint/2010/main" val="218858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ing of heart shapes">
            <a:extLst>
              <a:ext uri="{FF2B5EF4-FFF2-40B4-BE49-F238E27FC236}">
                <a16:creationId xmlns:a16="http://schemas.microsoft.com/office/drawing/2014/main" id="{6EB7899F-ED5F-4378-BA97-F9C0C29E7664}"/>
              </a:ext>
            </a:extLst>
          </p:cNvPr>
          <p:cNvPicPr>
            <a:picLocks noGrp="1" noChangeAspect="1"/>
          </p:cNvPicPr>
          <p:nvPr>
            <p:ph sz="half" idx="2"/>
          </p:nvPr>
        </p:nvPicPr>
        <p:blipFill>
          <a:blip r:embed="rId3"/>
          <a:stretch>
            <a:fillRect/>
          </a:stretch>
        </p:blipFill>
        <p:spPr>
          <a:xfrm>
            <a:off x="2300534" y="2229751"/>
            <a:ext cx="7590932" cy="2051068"/>
          </a:xfrm>
          <a:prstGeom prst="rect">
            <a:avLst/>
          </a:prstGeom>
        </p:spPr>
      </p:pic>
      <p:sp>
        <p:nvSpPr>
          <p:cNvPr id="2" name="Title 1">
            <a:extLst>
              <a:ext uri="{FF2B5EF4-FFF2-40B4-BE49-F238E27FC236}">
                <a16:creationId xmlns:a16="http://schemas.microsoft.com/office/drawing/2014/main" id="{D26C6358-EC10-41CC-A52C-0D900A22F410}"/>
              </a:ext>
            </a:extLst>
          </p:cNvPr>
          <p:cNvSpPr>
            <a:spLocks noGrp="1"/>
          </p:cNvSpPr>
          <p:nvPr>
            <p:ph type="title"/>
          </p:nvPr>
        </p:nvSpPr>
        <p:spPr>
          <a:xfrm>
            <a:off x="391886" y="315710"/>
            <a:ext cx="11478256" cy="1692599"/>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Although there is no “</a:t>
            </a:r>
            <a:r>
              <a:rPr lang="en-US" sz="4000" b="1" dirty="0">
                <a:solidFill>
                  <a:srgbClr val="00133A"/>
                </a:solidFill>
                <a:latin typeface="Calibri" panose="020F0502020204030204" pitchFamily="34" charset="0"/>
                <a:cs typeface="Calibri" panose="020F0502020204030204" pitchFamily="34" charset="0"/>
              </a:rPr>
              <a:t>one-size fits all</a:t>
            </a:r>
            <a:r>
              <a:rPr lang="en-US" sz="3600" b="1" dirty="0">
                <a:solidFill>
                  <a:srgbClr val="0070C0"/>
                </a:solidFill>
                <a:latin typeface="Calibri" panose="020F0502020204030204" pitchFamily="34" charset="0"/>
                <a:cs typeface="Calibri" panose="020F0502020204030204" pitchFamily="34" charset="0"/>
              </a:rPr>
              <a:t>” way to approach self-care, there is a common thread in all self-care efforts …</a:t>
            </a:r>
            <a:endParaRPr lang="en-US" dirty="0">
              <a:latin typeface="Calibri" panose="020F0502020204030204" pitchFamily="34" charset="0"/>
              <a:cs typeface="Calibri" panose="020F0502020204030204" pitchFamily="34" charset="0"/>
            </a:endParaRPr>
          </a:p>
        </p:txBody>
      </p:sp>
      <p:sp>
        <p:nvSpPr>
          <p:cNvPr id="10" name="Content Placeholder 9"/>
          <p:cNvSpPr>
            <a:spLocks noGrp="1"/>
          </p:cNvSpPr>
          <p:nvPr>
            <p:ph sz="half" idx="1"/>
          </p:nvPr>
        </p:nvSpPr>
        <p:spPr>
          <a:xfrm>
            <a:off x="1839605" y="4502261"/>
            <a:ext cx="9927851" cy="1517539"/>
          </a:xfrm>
        </p:spPr>
        <p:txBody>
          <a:bodyPr>
            <a:normAutofit/>
          </a:bodyPr>
          <a:lstStyle/>
          <a:p>
            <a:pPr marL="0" indent="0" algn="r">
              <a:buNone/>
            </a:pPr>
            <a:r>
              <a:rPr lang="en-US" sz="3600" b="1" dirty="0">
                <a:solidFill>
                  <a:srgbClr val="0070C0"/>
                </a:solidFill>
                <a:latin typeface="Calibri" panose="020F0502020204030204" pitchFamily="34" charset="0"/>
                <a:cs typeface="Calibri" panose="020F0502020204030204" pitchFamily="34" charset="0"/>
              </a:rPr>
              <a:t>… making and honoring a commitment to one’s own well-being as its own priority. </a:t>
            </a:r>
          </a:p>
          <a:p>
            <a:pPr marL="0" indent="0" algn="r">
              <a:buNone/>
            </a:pPr>
            <a:endParaRPr lang="en-US" sz="1400" b="1" dirty="0"/>
          </a:p>
          <a:p>
            <a:pPr marL="0" indent="0" algn="r">
              <a:buNone/>
            </a:pPr>
            <a:endParaRPr lang="en-US" sz="1400" b="1" dirty="0"/>
          </a:p>
        </p:txBody>
      </p:sp>
      <p:sp>
        <p:nvSpPr>
          <p:cNvPr id="3" name="Slide Number Placeholder 2"/>
          <p:cNvSpPr>
            <a:spLocks noGrp="1"/>
          </p:cNvSpPr>
          <p:nvPr>
            <p:ph type="sldNum" sz="quarter" idx="12"/>
          </p:nvPr>
        </p:nvSpPr>
        <p:spPr/>
        <p:txBody>
          <a:bodyPr/>
          <a:lstStyle/>
          <a:p>
            <a:fld id="{29101560-7AD4-4D6F-990C-D1838C71DA80}" type="slidenum">
              <a:rPr lang="en-US" smtClean="0"/>
              <a:t>18</a:t>
            </a:fld>
            <a:endParaRPr lang="en-US"/>
          </a:p>
        </p:txBody>
      </p:sp>
      <p:sp>
        <p:nvSpPr>
          <p:cNvPr id="6" name="Footer Placeholder 5"/>
          <p:cNvSpPr>
            <a:spLocks noGrp="1"/>
          </p:cNvSpPr>
          <p:nvPr>
            <p:ph type="ftr" sz="quarter" idx="11"/>
          </p:nvPr>
        </p:nvSpPr>
        <p:spPr/>
        <p:txBody>
          <a:bodyPr/>
          <a:lstStyle/>
          <a:p>
            <a:r>
              <a:rPr lang="en-US" smtClean="0"/>
              <a:t>SOURCE: Butler et al., 2019</a:t>
            </a:r>
            <a:endParaRPr lang="en-US"/>
          </a:p>
        </p:txBody>
      </p:sp>
    </p:spTree>
    <p:extLst>
      <p:ext uri="{BB962C8B-B14F-4D97-AF65-F5344CB8AC3E}">
        <p14:creationId xmlns:p14="http://schemas.microsoft.com/office/powerpoint/2010/main" val="429289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5" y="228927"/>
            <a:ext cx="10515600" cy="1024404"/>
          </a:xfrm>
        </p:spPr>
        <p:txBody>
          <a:bodyPr>
            <a:normAutofit/>
          </a:bodyPr>
          <a:lstStyle/>
          <a:p>
            <a:r>
              <a:rPr lang="en-US" sz="4000" b="1" dirty="0">
                <a:solidFill>
                  <a:srgbClr val="0070C0"/>
                </a:solidFill>
                <a:latin typeface="Calibri" panose="020F0502020204030204" pitchFamily="34" charset="0"/>
                <a:cs typeface="Calibri" panose="020F0502020204030204" pitchFamily="34" charset="0"/>
              </a:rPr>
              <a:t>Additional Resources</a:t>
            </a:r>
          </a:p>
        </p:txBody>
      </p:sp>
      <p:sp>
        <p:nvSpPr>
          <p:cNvPr id="3" name="Content Placeholder 2"/>
          <p:cNvSpPr>
            <a:spLocks noGrp="1"/>
          </p:cNvSpPr>
          <p:nvPr>
            <p:ph sz="half" idx="1"/>
          </p:nvPr>
        </p:nvSpPr>
        <p:spPr>
          <a:xfrm>
            <a:off x="442415" y="1177131"/>
            <a:ext cx="11125200" cy="5321640"/>
          </a:xfrm>
        </p:spPr>
        <p:txBody>
          <a:bodyPr>
            <a:noAutofit/>
          </a:bodyPr>
          <a:lstStyle/>
          <a:p>
            <a:pPr marL="0" indent="0">
              <a:lnSpc>
                <a:spcPct val="100000"/>
              </a:lnSpc>
              <a:spcBef>
                <a:spcPts val="0"/>
              </a:spcBef>
              <a:spcAft>
                <a:spcPts val="1800"/>
              </a:spcAft>
              <a:buNone/>
            </a:pPr>
            <a:r>
              <a:rPr lang="en-US" sz="3200" b="1" dirty="0">
                <a:latin typeface="Calibri" panose="020F0502020204030204" pitchFamily="34" charset="0"/>
                <a:cs typeface="Calibri" panose="020F0502020204030204" pitchFamily="34" charset="0"/>
              </a:rPr>
              <a:t>Pacific Southwest ATTC: Compassion Fatigue Curriculum Infusion </a:t>
            </a:r>
            <a:r>
              <a:rPr lang="en-US" sz="3200" b="1" dirty="0" smtClean="0">
                <a:latin typeface="Calibri" panose="020F0502020204030204" pitchFamily="34" charset="0"/>
                <a:cs typeface="Calibri" panose="020F0502020204030204" pitchFamily="34" charset="0"/>
              </a:rPr>
              <a:t>Package </a:t>
            </a:r>
            <a:r>
              <a:rPr lang="en-US" sz="2800" dirty="0" smtClean="0">
                <a:latin typeface="Calibri" panose="020F0502020204030204" pitchFamily="34" charset="0"/>
                <a:cs typeface="Calibri" panose="020F0502020204030204" pitchFamily="34" charset="0"/>
                <a:hlinkClick r:id="rId3" tooltip="PSATTC's Compassion Fatigue Curriculum Infusion Package"/>
              </a:rPr>
              <a:t>http</a:t>
            </a:r>
            <a:r>
              <a:rPr lang="en-US" sz="2800" dirty="0">
                <a:latin typeface="Calibri" panose="020F0502020204030204" pitchFamily="34" charset="0"/>
                <a:cs typeface="Calibri" panose="020F0502020204030204" pitchFamily="34" charset="0"/>
                <a:hlinkClick r:id="rId3" tooltip="PSATTC's Compassion Fatigue Curriculum Infusion Package"/>
              </a:rPr>
              <a:t>://uclaisap.org/html2/compassion-fatigue-behavioral-workforce-cip.html</a:t>
            </a:r>
            <a:endParaRPr lang="en-US" sz="3200" dirty="0">
              <a:latin typeface="Calibri" panose="020F0502020204030204" pitchFamily="34" charset="0"/>
              <a:cs typeface="Calibri" panose="020F0502020204030204" pitchFamily="34" charset="0"/>
            </a:endParaRPr>
          </a:p>
          <a:p>
            <a:pPr marL="0" indent="0">
              <a:lnSpc>
                <a:spcPct val="100000"/>
              </a:lnSpc>
              <a:spcBef>
                <a:spcPts val="0"/>
              </a:spcBef>
              <a:spcAft>
                <a:spcPts val="1800"/>
              </a:spcAft>
              <a:buNone/>
            </a:pPr>
            <a:r>
              <a:rPr lang="en-US" sz="3200" b="1" dirty="0">
                <a:latin typeface="Calibri" panose="020F0502020204030204" pitchFamily="34" charset="0"/>
                <a:cs typeface="Calibri" panose="020F0502020204030204" pitchFamily="34" charset="0"/>
              </a:rPr>
              <a:t>Mountain Plains ATTC: Compassion Fatigue Online Series </a:t>
            </a:r>
            <a:r>
              <a:rPr lang="en-US" sz="2800" dirty="0">
                <a:latin typeface="Calibri" panose="020F0502020204030204" pitchFamily="34" charset="0"/>
                <a:cs typeface="Calibri" panose="020F0502020204030204" pitchFamily="34" charset="0"/>
                <a:hlinkClick r:id="rId4" tooltip="MPATTC's Compassion Fatigue Online Series"/>
              </a:rPr>
              <a:t>https://</a:t>
            </a:r>
            <a:r>
              <a:rPr lang="en-US" sz="2800" dirty="0" smtClean="0">
                <a:latin typeface="Calibri" panose="020F0502020204030204" pitchFamily="34" charset="0"/>
                <a:cs typeface="Calibri" panose="020F0502020204030204" pitchFamily="34" charset="0"/>
                <a:hlinkClick r:id="rId4" tooltip="MPATTC's Compassion Fatigue Online Series"/>
              </a:rPr>
              <a:t>attcnetwork.org/centers/mountain-plains-attc/compassion-fatigue-online-series-opioid-epidemic-increasing-knowledge</a:t>
            </a:r>
            <a:endParaRPr lang="en-US" sz="2800" dirty="0" smtClean="0">
              <a:latin typeface="Calibri" panose="020F0502020204030204" pitchFamily="34" charset="0"/>
              <a:cs typeface="Calibri" panose="020F0502020204030204" pitchFamily="34" charset="0"/>
            </a:endParaRPr>
          </a:p>
          <a:p>
            <a:pPr marL="0" indent="0">
              <a:spcAft>
                <a:spcPts val="1800"/>
              </a:spcAft>
              <a:buNone/>
            </a:pPr>
            <a:r>
              <a:rPr lang="en-US" b="1" dirty="0">
                <a:latin typeface="Calibri" panose="020F0502020204030204" pitchFamily="34" charset="0"/>
                <a:cs typeface="Calibri" panose="020F0502020204030204" pitchFamily="34" charset="0"/>
              </a:rPr>
              <a:t>Central East ATTC: Self-Care Curriculum </a:t>
            </a:r>
            <a:r>
              <a:rPr lang="en-US" dirty="0">
                <a:latin typeface="Calibri" panose="020F0502020204030204" pitchFamily="34" charset="0"/>
                <a:cs typeface="Calibri" panose="020F0502020204030204" pitchFamily="34" charset="0"/>
                <a:hlinkClick r:id="rId5" tooltip="CeATTC's Self-Care Guide"/>
              </a:rPr>
              <a:t>https://drive.google.com/file/d/0B9ywu77vFpW1bkNZbXRjTlh0a1pFZW4zVXd6dWtNREFHX1Fr/view</a:t>
            </a:r>
            <a:endParaRPr lang="en-US" dirty="0">
              <a:latin typeface="Calibri" panose="020F0502020204030204" pitchFamily="34" charset="0"/>
              <a:cs typeface="Calibri" panose="020F0502020204030204" pitchFamily="34" charset="0"/>
            </a:endParaRPr>
          </a:p>
          <a:p>
            <a:pPr marL="0" indent="0">
              <a:lnSpc>
                <a:spcPct val="100000"/>
              </a:lnSpc>
              <a:spcBef>
                <a:spcPts val="0"/>
              </a:spcBef>
              <a:spcAft>
                <a:spcPts val="1800"/>
              </a:spcAft>
              <a:buNone/>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8056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wo hands holding a tile that says Self Care">
            <a:extLst>
              <a:ext uri="{FF2B5EF4-FFF2-40B4-BE49-F238E27FC236}">
                <a16:creationId xmlns:a16="http://schemas.microsoft.com/office/drawing/2014/main" id="{8CF8FB51-C2F2-4FA4-821E-B17AE45515EB}"/>
              </a:ext>
            </a:extLst>
          </p:cNvPr>
          <p:cNvPicPr>
            <a:picLocks noGrp="1" noChangeAspect="1"/>
          </p:cNvPicPr>
          <p:nvPr>
            <p:ph sz="half" idx="2"/>
          </p:nvPr>
        </p:nvPicPr>
        <p:blipFill>
          <a:blip r:embed="rId3"/>
          <a:stretch>
            <a:fillRect/>
          </a:stretch>
        </p:blipFill>
        <p:spPr>
          <a:xfrm>
            <a:off x="8399223" y="3729717"/>
            <a:ext cx="3693444" cy="2457450"/>
          </a:xfrm>
          <a:prstGeom prst="rect">
            <a:avLst/>
          </a:prstGeom>
        </p:spPr>
      </p:pic>
      <p:sp>
        <p:nvSpPr>
          <p:cNvPr id="2" name="Title 1">
            <a:extLst>
              <a:ext uri="{FF2B5EF4-FFF2-40B4-BE49-F238E27FC236}">
                <a16:creationId xmlns:a16="http://schemas.microsoft.com/office/drawing/2014/main" id="{836719E5-D352-3448-8BA6-ACB63515F2E6}"/>
              </a:ext>
            </a:extLst>
          </p:cNvPr>
          <p:cNvSpPr>
            <a:spLocks noGrp="1"/>
          </p:cNvSpPr>
          <p:nvPr>
            <p:ph type="title"/>
          </p:nvPr>
        </p:nvSpPr>
        <p:spPr>
          <a:xfrm>
            <a:off x="228600" y="6579"/>
            <a:ext cx="5763395" cy="907845"/>
          </a:xfrm>
        </p:spPr>
        <p:txBody>
          <a:bodyPr>
            <a:normAutofit/>
          </a:bodyPr>
          <a:lstStyle/>
          <a:p>
            <a:r>
              <a:rPr lang="en-US" sz="4000" b="1" dirty="0">
                <a:solidFill>
                  <a:srgbClr val="0070C0"/>
                </a:solidFill>
                <a:latin typeface="Calibri" panose="020F0502020204030204" pitchFamily="34" charset="0"/>
                <a:cs typeface="Calibri" panose="020F0502020204030204" pitchFamily="34" charset="0"/>
              </a:rPr>
              <a:t>Definition of Self-Care</a:t>
            </a:r>
            <a:endParaRPr lang="en-US"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134D035-4A38-6340-BA62-562A3C1A69A6}"/>
              </a:ext>
            </a:extLst>
          </p:cNvPr>
          <p:cNvSpPr>
            <a:spLocks noGrp="1"/>
          </p:cNvSpPr>
          <p:nvPr>
            <p:ph sz="half" idx="1"/>
          </p:nvPr>
        </p:nvSpPr>
        <p:spPr>
          <a:xfrm>
            <a:off x="234133" y="762026"/>
            <a:ext cx="11217638" cy="5425142"/>
          </a:xfrm>
        </p:spPr>
        <p:txBody>
          <a:bodyPr>
            <a:normAutofit lnSpcReduction="10000"/>
          </a:bodyPr>
          <a:lstStyle/>
          <a:p>
            <a:pPr marL="457200">
              <a:lnSpc>
                <a:spcPct val="100000"/>
              </a:lnSpc>
              <a:spcBef>
                <a:spcPts val="0"/>
              </a:spcBef>
              <a:spcAft>
                <a:spcPts val="1800"/>
              </a:spcAft>
              <a:buClr>
                <a:srgbClr val="0070C0"/>
              </a:buClr>
              <a:buSzPct val="80000"/>
            </a:pPr>
            <a:r>
              <a:rPr lang="en-US" b="1" dirty="0">
                <a:solidFill>
                  <a:prstClr val="black"/>
                </a:solidFill>
                <a:latin typeface="Calibri" panose="020F0502020204030204" pitchFamily="34" charset="0"/>
                <a:cs typeface="Calibri" panose="020F0502020204030204" pitchFamily="34" charset="0"/>
              </a:rPr>
              <a:t>The Oxford Living Dictionary, defines self-care as “(t)he </a:t>
            </a:r>
            <a:r>
              <a:rPr lang="en-US" b="1" i="1" dirty="0">
                <a:solidFill>
                  <a:prstClr val="black"/>
                </a:solidFill>
                <a:latin typeface="Calibri" panose="020F0502020204030204" pitchFamily="34" charset="0"/>
                <a:cs typeface="Calibri" panose="020F0502020204030204" pitchFamily="34" charset="0"/>
              </a:rPr>
              <a:t>practice of taking action </a:t>
            </a:r>
            <a:r>
              <a:rPr lang="en-US" b="1" dirty="0">
                <a:solidFill>
                  <a:prstClr val="black"/>
                </a:solidFill>
                <a:latin typeface="Calibri" panose="020F0502020204030204" pitchFamily="34" charset="0"/>
                <a:cs typeface="Calibri" panose="020F0502020204030204" pitchFamily="34" charset="0"/>
              </a:rPr>
              <a:t>to preserve or improve one’s own health…well-being and happiness, in particular during periods of stress” (“self-care,” </a:t>
            </a:r>
            <a:r>
              <a:rPr lang="en-US" b="1" dirty="0" err="1">
                <a:solidFill>
                  <a:prstClr val="black"/>
                </a:solidFill>
                <a:latin typeface="Calibri" panose="020F0502020204030204" pitchFamily="34" charset="0"/>
                <a:cs typeface="Calibri" panose="020F0502020204030204" pitchFamily="34" charset="0"/>
              </a:rPr>
              <a:t>n.d.b</a:t>
            </a:r>
            <a:r>
              <a:rPr lang="en-US" b="1" dirty="0">
                <a:solidFill>
                  <a:prstClr val="black"/>
                </a:solidFill>
                <a:latin typeface="Calibri" panose="020F0502020204030204" pitchFamily="34" charset="0"/>
                <a:cs typeface="Calibri" panose="020F0502020204030204" pitchFamily="34" charset="0"/>
              </a:rPr>
              <a:t>).</a:t>
            </a:r>
          </a:p>
          <a:p>
            <a:pPr marL="0" indent="0">
              <a:lnSpc>
                <a:spcPct val="100000"/>
              </a:lnSpc>
              <a:spcBef>
                <a:spcPts val="0"/>
              </a:spcBef>
              <a:buNone/>
            </a:pPr>
            <a:r>
              <a:rPr lang="en-US" sz="3600" b="1" dirty="0" smtClean="0">
                <a:solidFill>
                  <a:srgbClr val="0070C0"/>
                </a:solidFill>
                <a:latin typeface="Calibri" panose="020F0502020204030204" pitchFamily="34" charset="0"/>
                <a:cs typeface="Calibri" panose="020F0502020204030204" pitchFamily="34" charset="0"/>
              </a:rPr>
              <a:t>SELF-CARE</a:t>
            </a:r>
            <a:endParaRPr lang="en-US" sz="3600" b="1" dirty="0">
              <a:solidFill>
                <a:srgbClr val="0070C0"/>
              </a:solidFill>
              <a:latin typeface="Calibri" panose="020F0502020204030204" pitchFamily="34" charset="0"/>
              <a:cs typeface="Calibri" panose="020F0502020204030204" pitchFamily="34" charset="0"/>
            </a:endParaRPr>
          </a:p>
          <a:p>
            <a:pPr marL="457200">
              <a:lnSpc>
                <a:spcPct val="100000"/>
              </a:lnSpc>
              <a:spcBef>
                <a:spcPts val="0"/>
              </a:spcBef>
              <a:spcAft>
                <a:spcPts val="600"/>
              </a:spcAft>
              <a:buClr>
                <a:srgbClr val="0070C0"/>
              </a:buClr>
              <a:buSzPct val="80000"/>
            </a:pPr>
            <a:r>
              <a:rPr lang="en-US" b="1" dirty="0">
                <a:solidFill>
                  <a:prstClr val="black"/>
                </a:solidFill>
                <a:latin typeface="Calibri" panose="020F0502020204030204" pitchFamily="34" charset="0"/>
                <a:cs typeface="Calibri" panose="020F0502020204030204" pitchFamily="34" charset="0"/>
              </a:rPr>
              <a:t>Limit negative outcomes </a:t>
            </a:r>
            <a:r>
              <a:rPr lang="en-US" dirty="0">
                <a:solidFill>
                  <a:prstClr val="black"/>
                </a:solidFill>
                <a:latin typeface="Calibri" panose="020F0502020204030204" pitchFamily="34" charset="0"/>
                <a:cs typeface="Calibri" panose="020F0502020204030204" pitchFamily="34" charset="0"/>
              </a:rPr>
              <a:t>by </a:t>
            </a:r>
            <a:r>
              <a:rPr lang="en-US" b="1" i="1" dirty="0">
                <a:solidFill>
                  <a:prstClr val="black"/>
                </a:solidFill>
                <a:latin typeface="Calibri" panose="020F0502020204030204" pitchFamily="34" charset="0"/>
                <a:cs typeface="Calibri" panose="020F0502020204030204" pitchFamily="34" charset="0"/>
              </a:rPr>
              <a:t>guarding against</a:t>
            </a:r>
            <a:r>
              <a:rPr lang="en-US" dirty="0">
                <a:solidFill>
                  <a:prstClr val="black"/>
                </a:solidFill>
                <a:latin typeface="Calibri" panose="020F0502020204030204" pitchFamily="34" charset="0"/>
                <a:cs typeface="Calibri" panose="020F0502020204030204" pitchFamily="34" charset="0"/>
              </a:rPr>
              <a:t>, coping with, or reducing stress and related adverse consequences that may develop in demanding work-related settings.</a:t>
            </a:r>
          </a:p>
          <a:p>
            <a:pPr marL="457200">
              <a:lnSpc>
                <a:spcPct val="100000"/>
              </a:lnSpc>
              <a:spcBef>
                <a:spcPts val="0"/>
              </a:spcBef>
              <a:spcAft>
                <a:spcPts val="600"/>
              </a:spcAft>
              <a:buClr>
                <a:srgbClr val="0070C0"/>
              </a:buClr>
              <a:buSzPct val="80000"/>
            </a:pPr>
            <a:r>
              <a:rPr lang="en-US" b="1" dirty="0">
                <a:solidFill>
                  <a:prstClr val="black">
                    <a:lumMod val="65000"/>
                    <a:lumOff val="35000"/>
                  </a:prstClr>
                </a:solidFill>
                <a:latin typeface="Calibri" panose="020F0502020204030204" pitchFamily="34" charset="0"/>
                <a:cs typeface="Calibri" panose="020F0502020204030204" pitchFamily="34" charset="0"/>
              </a:rPr>
              <a:t>Promote broad positive outcomes</a:t>
            </a:r>
            <a:r>
              <a:rPr lang="en-US" dirty="0">
                <a:solidFill>
                  <a:prstClr val="black"/>
                </a:solidFill>
                <a:latin typeface="Calibri" panose="020F0502020204030204" pitchFamily="34" charset="0"/>
                <a:cs typeface="Calibri" panose="020F0502020204030204" pitchFamily="34" charset="0"/>
              </a:rPr>
              <a:t> by maintaining                                      or  enhancing well-being and overall functioning.</a:t>
            </a:r>
          </a:p>
          <a:p>
            <a:pPr marL="457200">
              <a:lnSpc>
                <a:spcPct val="100000"/>
              </a:lnSpc>
              <a:spcBef>
                <a:spcPts val="0"/>
              </a:spcBef>
              <a:buClr>
                <a:srgbClr val="0070C0"/>
              </a:buClr>
              <a:buSzPct val="80000"/>
            </a:pPr>
            <a:r>
              <a:rPr lang="en-US" b="1" dirty="0">
                <a:solidFill>
                  <a:srgbClr val="0070C0"/>
                </a:solidFill>
                <a:latin typeface="Calibri" panose="020F0502020204030204" pitchFamily="34" charset="0"/>
                <a:cs typeface="Calibri" panose="020F0502020204030204" pitchFamily="34" charset="0"/>
              </a:rPr>
              <a:t>Self-care</a:t>
            </a:r>
            <a:r>
              <a:rPr lang="en-US" dirty="0">
                <a:solidFill>
                  <a:prstClr val="black"/>
                </a:solidFill>
                <a:latin typeface="Calibri" panose="020F0502020204030204" pitchFamily="34" charset="0"/>
                <a:cs typeface="Calibri" panose="020F0502020204030204" pitchFamily="34" charset="0"/>
              </a:rPr>
              <a:t> is about </a:t>
            </a:r>
            <a:r>
              <a:rPr lang="en-US" b="1" i="1" dirty="0">
                <a:solidFill>
                  <a:prstClr val="black"/>
                </a:solidFill>
                <a:latin typeface="Calibri" panose="020F0502020204030204" pitchFamily="34" charset="0"/>
                <a:cs typeface="Calibri" panose="020F0502020204030204" pitchFamily="34" charset="0"/>
              </a:rPr>
              <a:t>taking proactive steps </a:t>
            </a:r>
            <a:r>
              <a:rPr lang="en-US" dirty="0">
                <a:solidFill>
                  <a:prstClr val="black"/>
                </a:solidFill>
                <a:latin typeface="Calibri" panose="020F0502020204030204" pitchFamily="34" charset="0"/>
                <a:cs typeface="Calibri" panose="020F0502020204030204" pitchFamily="34" charset="0"/>
              </a:rPr>
              <a:t>to enhance                     resilience and overall well-being</a:t>
            </a:r>
            <a:r>
              <a:rPr lang="en-US" b="1" dirty="0">
                <a:solidFill>
                  <a:prstClr val="black"/>
                </a:solidFill>
                <a:latin typeface="Calibri" panose="020F0502020204030204" pitchFamily="34" charset="0"/>
                <a:cs typeface="Calibri" panose="020F0502020204030204" pitchFamily="34" charset="0"/>
              </a:rPr>
              <a:t>.</a:t>
            </a:r>
          </a:p>
          <a:p>
            <a:pPr indent="0">
              <a:lnSpc>
                <a:spcPct val="110000"/>
              </a:lnSpc>
              <a:spcBef>
                <a:spcPts val="0"/>
              </a:spcBef>
              <a:spcAft>
                <a:spcPts val="1200"/>
              </a:spcAft>
              <a:buClr>
                <a:srgbClr val="0070C0"/>
              </a:buClr>
              <a:buSzPct val="80000"/>
              <a:buNone/>
            </a:pPr>
            <a:endParaRPr lang="en-US" sz="1400" b="1" dirty="0"/>
          </a:p>
          <a:p>
            <a:pPr indent="0">
              <a:lnSpc>
                <a:spcPct val="110000"/>
              </a:lnSpc>
              <a:spcBef>
                <a:spcPts val="0"/>
              </a:spcBef>
              <a:spcAft>
                <a:spcPts val="1200"/>
              </a:spcAft>
              <a:buClr>
                <a:srgbClr val="0070C0"/>
              </a:buClr>
              <a:buSzPct val="80000"/>
              <a:buNone/>
            </a:pPr>
            <a:r>
              <a:rPr lang="en-US" sz="1400" b="1" dirty="0"/>
              <a:t>							</a:t>
            </a:r>
          </a:p>
        </p:txBody>
      </p:sp>
      <p:sp>
        <p:nvSpPr>
          <p:cNvPr id="4" name="Slide Number Placeholder 3"/>
          <p:cNvSpPr>
            <a:spLocks noGrp="1"/>
          </p:cNvSpPr>
          <p:nvPr>
            <p:ph type="sldNum" sz="quarter" idx="12"/>
          </p:nvPr>
        </p:nvSpPr>
        <p:spPr/>
        <p:txBody>
          <a:bodyPr/>
          <a:lstStyle/>
          <a:p>
            <a:fld id="{29101560-7AD4-4D6F-990C-D1838C71DA80}" type="slidenum">
              <a:rPr lang="en-US" smtClean="0"/>
              <a:t>2</a:t>
            </a:fld>
            <a:endParaRPr lang="en-US"/>
          </a:p>
        </p:txBody>
      </p:sp>
    </p:spTree>
    <p:extLst>
      <p:ext uri="{BB962C8B-B14F-4D97-AF65-F5344CB8AC3E}">
        <p14:creationId xmlns:p14="http://schemas.microsoft.com/office/powerpoint/2010/main" val="4101130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5" y="228927"/>
            <a:ext cx="10515600" cy="1024404"/>
          </a:xfrm>
        </p:spPr>
        <p:txBody>
          <a:bodyPr>
            <a:normAutofit/>
          </a:bodyPr>
          <a:lstStyle/>
          <a:p>
            <a:r>
              <a:rPr lang="en-US" sz="4000" b="1" dirty="0" smtClean="0">
                <a:solidFill>
                  <a:srgbClr val="0070C0"/>
                </a:solidFill>
                <a:latin typeface="Calibri" panose="020F0502020204030204" pitchFamily="34" charset="0"/>
                <a:cs typeface="Calibri" panose="020F0502020204030204" pitchFamily="34" charset="0"/>
              </a:rPr>
              <a:t>Suggested Reading</a:t>
            </a:r>
            <a:endParaRPr lang="en-US" sz="4000" b="1"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42415" y="1177131"/>
            <a:ext cx="10972800" cy="4864440"/>
          </a:xfrm>
        </p:spPr>
        <p:txBody>
          <a:bodyPr>
            <a:noAutofit/>
          </a:bodyPr>
          <a:lstStyle/>
          <a:p>
            <a:pPr marL="0" indent="0">
              <a:spcAft>
                <a:spcPts val="1800"/>
              </a:spcAft>
              <a:buNone/>
            </a:pPr>
            <a:r>
              <a:rPr lang="en-US" b="1" dirty="0">
                <a:latin typeface="Calibri" panose="020F0502020204030204" pitchFamily="34" charset="0"/>
                <a:cs typeface="Calibri" panose="020F0502020204030204" pitchFamily="34" charset="0"/>
              </a:rPr>
              <a:t>Neff et al., 2020: Mindful Self-Compassion </a:t>
            </a:r>
            <a:r>
              <a:rPr lang="en-US" b="1" dirty="0" smtClean="0">
                <a:latin typeface="Calibri" panose="020F0502020204030204" pitchFamily="34" charset="0"/>
                <a:cs typeface="Calibri" panose="020F0502020204030204" pitchFamily="34" charset="0"/>
              </a:rPr>
              <a:t>Program </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u="sng" dirty="0">
                <a:latin typeface="Calibri" panose="020F0502020204030204" pitchFamily="34" charset="0"/>
                <a:cs typeface="Calibri" panose="020F0502020204030204" pitchFamily="34" charset="0"/>
                <a:hlinkClick r:id="rId3" tooltip="Neff et al., 2020 article (open-access)"/>
              </a:rPr>
              <a:t>https://self-compassion.org/wp-content/uploads/2020/07/Neff.Knox_.2020.pdf</a:t>
            </a:r>
            <a:endParaRPr lang="en-US" u="sng" dirty="0">
              <a:latin typeface="Calibri" panose="020F0502020204030204" pitchFamily="34" charset="0"/>
              <a:cs typeface="Calibri" panose="020F0502020204030204" pitchFamily="34" charset="0"/>
            </a:endParaRPr>
          </a:p>
          <a:p>
            <a:pPr marL="0" indent="0">
              <a:spcAft>
                <a:spcPts val="1800"/>
              </a:spcAft>
              <a:buNone/>
            </a:pPr>
            <a:r>
              <a:rPr lang="en-US" b="1" dirty="0" smtClean="0">
                <a:latin typeface="Calibri" panose="020F0502020204030204" pitchFamily="34" charset="0"/>
                <a:cs typeface="Calibri" panose="020F0502020204030204" pitchFamily="34" charset="0"/>
              </a:rPr>
              <a:t>Butler et al., 2019: Six Domains of Self-Care </a:t>
            </a:r>
            <a:r>
              <a:rPr lang="en-US" sz="2800" u="sng" dirty="0">
                <a:latin typeface="Calibri" panose="020F0502020204030204" pitchFamily="34" charset="0"/>
                <a:cs typeface="Calibri" panose="020F0502020204030204" pitchFamily="34" charset="0"/>
                <a:hlinkClick r:id="rId4" tooltip="Butler et al., 2019 article (open-access)"/>
              </a:rPr>
              <a:t>https://www.tandfonline.com/doi/pdf/10.1080/10911359.2018.1482483?needAccess=true</a:t>
            </a:r>
            <a:endParaRPr lang="en-US" sz="2800" dirty="0">
              <a:latin typeface="Calibri" panose="020F0502020204030204" pitchFamily="34" charset="0"/>
              <a:cs typeface="Calibri" panose="020F0502020204030204" pitchFamily="34" charset="0"/>
            </a:endParaRPr>
          </a:p>
          <a:p>
            <a:pPr marL="0" indent="0">
              <a:spcAft>
                <a:spcPts val="1800"/>
              </a:spcAft>
              <a:buNone/>
            </a:pPr>
            <a:r>
              <a:rPr lang="en-US" b="1" dirty="0" err="1" smtClean="0">
                <a:latin typeface="Calibri" panose="020F0502020204030204" pitchFamily="34" charset="0"/>
                <a:cs typeface="Calibri" panose="020F0502020204030204" pitchFamily="34" charset="0"/>
              </a:rPr>
              <a:t>Dalphon</a:t>
            </a:r>
            <a:r>
              <a:rPr lang="en-US" b="1" dirty="0" smtClean="0">
                <a:latin typeface="Calibri" panose="020F0502020204030204" pitchFamily="34" charset="0"/>
                <a:cs typeface="Calibri" panose="020F0502020204030204" pitchFamily="34" charset="0"/>
              </a:rPr>
              <a:t>, 2019: Self-Care Techniques for Social Workers </a:t>
            </a:r>
            <a:r>
              <a:rPr lang="en-US" sz="2800" u="sng" dirty="0">
                <a:latin typeface="Calibri" panose="020F0502020204030204" pitchFamily="34" charset="0"/>
                <a:cs typeface="Calibri" panose="020F0502020204030204" pitchFamily="34" charset="0"/>
                <a:hlinkClick r:id="rId5" tooltip="Dalphon, 2019 article (open-access)"/>
              </a:rPr>
              <a:t>https://</a:t>
            </a:r>
            <a:r>
              <a:rPr lang="en-US" sz="2800" u="sng" dirty="0" smtClean="0">
                <a:latin typeface="Calibri" panose="020F0502020204030204" pitchFamily="34" charset="0"/>
                <a:cs typeface="Calibri" panose="020F0502020204030204" pitchFamily="34" charset="0"/>
                <a:hlinkClick r:id="rId5" tooltip="Dalphon, 2019 article (open-access)"/>
              </a:rPr>
              <a:t>www.tandfonline.com/doi/pdf/10.1080/10911359.2018.1481802?needAccess=true</a:t>
            </a:r>
            <a:endParaRPr lang="en-US" sz="2800" u="sng" dirty="0" smtClean="0">
              <a:latin typeface="Calibri" panose="020F0502020204030204" pitchFamily="34" charset="0"/>
              <a:cs typeface="Calibri" panose="020F0502020204030204" pitchFamily="34" charset="0"/>
            </a:endParaRPr>
          </a:p>
          <a:p>
            <a:pPr marL="0" indent="0">
              <a:spcAft>
                <a:spcPts val="1800"/>
              </a:spcAft>
              <a:buNone/>
            </a:pPr>
            <a:endParaRPr lang="en-US" dirty="0">
              <a:latin typeface="Calibri" panose="020F0502020204030204" pitchFamily="34" charset="0"/>
              <a:cs typeface="Calibri" panose="020F0502020204030204" pitchFamily="34" charset="0"/>
            </a:endParaRPr>
          </a:p>
          <a:p>
            <a:pPr marL="0" indent="0">
              <a:spcAft>
                <a:spcPts val="1800"/>
              </a:spcAft>
              <a:buNone/>
            </a:pPr>
            <a:endParaRPr lang="en-US"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62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4162" y="1979823"/>
            <a:ext cx="5778263" cy="1627931"/>
          </a:xfrm>
        </p:spPr>
        <p:txBody>
          <a:bodyPr>
            <a:normAutofit/>
          </a:bodyPr>
          <a:lstStyle/>
          <a:p>
            <a:pPr algn="ctr"/>
            <a:r>
              <a:rPr lang="en-US" sz="4000" b="1" dirty="0">
                <a:solidFill>
                  <a:srgbClr val="0070C0"/>
                </a:solidFill>
                <a:latin typeface="Calibri" panose="020F0502020204030204" pitchFamily="34" charset="0"/>
                <a:cs typeface="Calibri" panose="020F0502020204030204" pitchFamily="34" charset="0"/>
              </a:rPr>
              <a:t>Compassion Fatigue Tips - SAMHSA</a:t>
            </a:r>
          </a:p>
        </p:txBody>
      </p:sp>
      <p:pic>
        <p:nvPicPr>
          <p:cNvPr id="6" name="Content Placeholder 5" descr="Screenshot of SAMHSA publication 'Tips for Healthcare Professionals: Coping with Stress and Compassion Fatigue'">
            <a:hlinkClick r:id="rId3"/>
          </p:cNvPr>
          <p:cNvPicPr>
            <a:picLocks noGrp="1" noChangeAspect="1"/>
          </p:cNvPicPr>
          <p:nvPr>
            <p:ph sz="half" idx="1"/>
          </p:nvPr>
        </p:nvPicPr>
        <p:blipFill rotWithShape="1">
          <a:blip r:embed="rId4"/>
          <a:srcRect l="3106" t="1102" r="2928" b="2118"/>
          <a:stretch/>
        </p:blipFill>
        <p:spPr>
          <a:xfrm>
            <a:off x="1299380" y="772804"/>
            <a:ext cx="4380932" cy="5669900"/>
          </a:xfrm>
          <a:prstGeom prst="rect">
            <a:avLst/>
          </a:prstGeom>
          <a:ln>
            <a:solidFill>
              <a:schemeClr val="tx1">
                <a:lumMod val="50000"/>
                <a:lumOff val="50000"/>
              </a:schemeClr>
            </a:solidFill>
          </a:ln>
        </p:spPr>
      </p:pic>
      <p:sp>
        <p:nvSpPr>
          <p:cNvPr id="3" name="Content Placeholder 2" descr="Citation">
            <a:extLst>
              <a:ext uri="{FF2B5EF4-FFF2-40B4-BE49-F238E27FC236}">
                <a16:creationId xmlns:a16="http://schemas.microsoft.com/office/drawing/2014/main" id="{F51CDAAC-90E2-4209-AF59-1551668AF86C}"/>
              </a:ext>
            </a:extLst>
          </p:cNvPr>
          <p:cNvSpPr>
            <a:spLocks noGrp="1"/>
          </p:cNvSpPr>
          <p:nvPr>
            <p:ph sz="half" idx="2"/>
          </p:nvPr>
        </p:nvSpPr>
        <p:spPr>
          <a:xfrm>
            <a:off x="36962" y="201772"/>
            <a:ext cx="12118075" cy="344320"/>
          </a:xfrm>
        </p:spPr>
        <p:txBody>
          <a:bodyPr>
            <a:normAutofit/>
          </a:bodyPr>
          <a:lstStyle/>
          <a:p>
            <a:pPr marL="0" indent="0">
              <a:buNone/>
            </a:pPr>
            <a:r>
              <a:rPr lang="en-US" sz="1400" b="1" dirty="0">
                <a:latin typeface="Calibri" panose="020F0502020204030204" pitchFamily="34" charset="0"/>
                <a:cs typeface="Calibri" panose="020F0502020204030204" pitchFamily="34" charset="0"/>
                <a:hlinkClick r:id="rId3" tooltip="Compassion Fatigue Tips from SAMHSA"/>
              </a:rPr>
              <a:t>https://store.samhsa.gov/product/Tips-for-Healthcare-Professionals-Coping-with-Stress-and-Compassion-Fatigue/PEP20-01-01-016?referer=from_search_result</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083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0D11"/>
        </a:solidFill>
        <a:effectLst/>
      </p:bgPr>
    </p:bg>
    <p:spTree>
      <p:nvGrpSpPr>
        <p:cNvPr id="1" name=""/>
        <p:cNvGrpSpPr/>
        <p:nvPr/>
      </p:nvGrpSpPr>
      <p:grpSpPr>
        <a:xfrm>
          <a:off x="0" y="0"/>
          <a:ext cx="0" cy="0"/>
          <a:chOff x="0" y="0"/>
          <a:chExt cx="0" cy="0"/>
        </a:xfrm>
      </p:grpSpPr>
      <p:pic>
        <p:nvPicPr>
          <p:cNvPr id="8" name="Content Placeholder 7" descr="person holding a lantern">
            <a:extLst>
              <a:ext uri="{FF2B5EF4-FFF2-40B4-BE49-F238E27FC236}">
                <a16:creationId xmlns:a16="http://schemas.microsoft.com/office/drawing/2014/main" id="{3B3DF654-078E-4380-89FF-BD25596B883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1885950" y="0"/>
            <a:ext cx="10306050" cy="6868658"/>
          </a:xfrm>
          <a:noFill/>
        </p:spPr>
      </p:pic>
      <p:sp>
        <p:nvSpPr>
          <p:cNvPr id="4" name="Title 3"/>
          <p:cNvSpPr>
            <a:spLocks noGrp="1"/>
          </p:cNvSpPr>
          <p:nvPr>
            <p:ph type="title"/>
          </p:nvPr>
        </p:nvSpPr>
        <p:spPr>
          <a:xfrm>
            <a:off x="343474" y="454432"/>
            <a:ext cx="5752526" cy="2441169"/>
          </a:xfrm>
          <a:noFill/>
        </p:spPr>
        <p:txBody>
          <a:bodyPr>
            <a:normAutofit/>
          </a:bodyPr>
          <a:lstStyle/>
          <a:p>
            <a:pPr>
              <a:lnSpc>
                <a:spcPct val="100000"/>
              </a:lnSpc>
              <a:spcBef>
                <a:spcPts val="0"/>
              </a:spcBef>
            </a:pPr>
            <a:r>
              <a:rPr lang="en-US" sz="2800" dirty="0">
                <a:solidFill>
                  <a:schemeClr val="bg1"/>
                </a:solidFill>
                <a:latin typeface="Arial" panose="020B0604020202020204" pitchFamily="34" charset="0"/>
                <a:cs typeface="Arial" panose="020B0604020202020204" pitchFamily="34" charset="0"/>
              </a:rPr>
              <a:t>“It is only in our darkest hours that we may discover the true strength of the brilliant light within ourselves that can never, ever, be dimmed.”</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Doe </a:t>
            </a:r>
            <a:r>
              <a:rPr lang="en-US" sz="1400" dirty="0" err="1">
                <a:solidFill>
                  <a:schemeClr val="bg1"/>
                </a:solidFill>
                <a:latin typeface="Arial" panose="020B0604020202020204" pitchFamily="34" charset="0"/>
                <a:cs typeface="Arial" panose="020B0604020202020204" pitchFamily="34" charset="0"/>
              </a:rPr>
              <a:t>Zantamata</a:t>
            </a:r>
            <a:endParaRPr lang="en-US" sz="1650"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94A79D40-B407-437A-B7CA-A38004F5B2E9}"/>
              </a:ext>
            </a:extLst>
          </p:cNvPr>
          <p:cNvSpPr>
            <a:spLocks noGrp="1"/>
          </p:cNvSpPr>
          <p:nvPr>
            <p:ph sz="half" idx="1"/>
          </p:nvPr>
        </p:nvSpPr>
        <p:spPr>
          <a:xfrm>
            <a:off x="1762124" y="4962663"/>
            <a:ext cx="6029325" cy="1440905"/>
          </a:xfrm>
        </p:spPr>
        <p:txBody>
          <a:bodyPr>
            <a:normAutofit/>
          </a:bodyPr>
          <a:lstStyle/>
          <a:p>
            <a:pPr marL="0" indent="0">
              <a:lnSpc>
                <a:spcPct val="100000"/>
              </a:lnSpc>
              <a:spcBef>
                <a:spcPts val="0"/>
              </a:spcBef>
              <a:spcAft>
                <a:spcPts val="600"/>
              </a:spcAft>
              <a:buNone/>
            </a:pPr>
            <a:r>
              <a:rPr lang="en-US" sz="2800" dirty="0">
                <a:solidFill>
                  <a:schemeClr val="accent4"/>
                </a:solidFill>
                <a:latin typeface="Arial" panose="020B0604020202020204" pitchFamily="34" charset="0"/>
                <a:cs typeface="Arial" panose="020B0604020202020204" pitchFamily="34" charset="0"/>
              </a:rPr>
              <a:t>Refueling of the light should be done regularly through self-care activities.</a:t>
            </a:r>
          </a:p>
          <a:p>
            <a:pPr marL="0" indent="0">
              <a:lnSpc>
                <a:spcPct val="100000"/>
              </a:lnSpc>
              <a:spcBef>
                <a:spcPts val="0"/>
              </a:spcBef>
              <a:spcAft>
                <a:spcPts val="600"/>
              </a:spcAft>
              <a:buNone/>
            </a:pPr>
            <a:r>
              <a:rPr lang="en-US" sz="1400" dirty="0">
                <a:solidFill>
                  <a:schemeClr val="bg1"/>
                </a:solidFill>
                <a:latin typeface="Arial" panose="020B0604020202020204" pitchFamily="34" charset="0"/>
                <a:cs typeface="Arial" panose="020B0604020202020204" pitchFamily="34" charset="0"/>
              </a:rPr>
              <a:t>					Gentry &amp; </a:t>
            </a:r>
            <a:r>
              <a:rPr lang="en-US" sz="1400" dirty="0" err="1">
                <a:solidFill>
                  <a:schemeClr val="bg1"/>
                </a:solidFill>
                <a:latin typeface="Arial" panose="020B0604020202020204" pitchFamily="34" charset="0"/>
                <a:cs typeface="Arial" panose="020B0604020202020204" pitchFamily="34" charset="0"/>
              </a:rPr>
              <a:t>Baranowsky</a:t>
            </a:r>
            <a:r>
              <a:rPr lang="en-US" sz="1400" dirty="0">
                <a:solidFill>
                  <a:schemeClr val="bg1"/>
                </a:solidFill>
                <a:latin typeface="Arial" panose="020B0604020202020204" pitchFamily="34" charset="0"/>
                <a:cs typeface="Arial" panose="020B0604020202020204" pitchFamily="34" charset="0"/>
              </a:rPr>
              <a:t>, 2013</a:t>
            </a:r>
          </a:p>
        </p:txBody>
      </p:sp>
      <p:sp>
        <p:nvSpPr>
          <p:cNvPr id="2" name="Slide Number Placeholder 1"/>
          <p:cNvSpPr>
            <a:spLocks noGrp="1"/>
          </p:cNvSpPr>
          <p:nvPr>
            <p:ph type="sldNum" sz="quarter" idx="12"/>
          </p:nvPr>
        </p:nvSpPr>
        <p:spPr/>
        <p:txBody>
          <a:bodyPr/>
          <a:lstStyle/>
          <a:p>
            <a:pPr defTabSz="685800"/>
            <a:fld id="{A5DA3F03-4AD2-4220-A144-CED1CF477FB3}" type="slidenum">
              <a:rPr lang="en-US" smtClean="0">
                <a:solidFill>
                  <a:prstClr val="black">
                    <a:tint val="75000"/>
                  </a:prstClr>
                </a:solidFill>
              </a:rPr>
              <a:pPr defTabSz="685800"/>
              <a:t>22</a:t>
            </a:fld>
            <a:endParaRPr lang="en-US">
              <a:solidFill>
                <a:prstClr val="black">
                  <a:tint val="75000"/>
                </a:prstClr>
              </a:solidFill>
            </a:endParaRPr>
          </a:p>
        </p:txBody>
      </p:sp>
    </p:spTree>
    <p:extLst>
      <p:ext uri="{BB962C8B-B14F-4D97-AF65-F5344CB8AC3E}">
        <p14:creationId xmlns:p14="http://schemas.microsoft.com/office/powerpoint/2010/main" val="4042399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latin typeface="Calibri" panose="020F0502020204030204" pitchFamily="34" charset="0"/>
                <a:cs typeface="Calibri" panose="020F0502020204030204" pitchFamily="34" charset="0"/>
              </a:rPr>
              <a:t>Thank you for your time!</a:t>
            </a:r>
            <a:endParaRPr lang="en-US" sz="4000" b="1"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838200" y="1568953"/>
            <a:ext cx="5551714" cy="4351338"/>
          </a:xfrm>
        </p:spPr>
        <p:txBody>
          <a:bodyPr>
            <a:noAutofit/>
          </a:bodyPr>
          <a:lstStyle/>
          <a:p>
            <a:r>
              <a:rPr lang="en-US" sz="3000" dirty="0">
                <a:latin typeface="Calibri" panose="020F0502020204030204" pitchFamily="34" charset="0"/>
                <a:cs typeface="Calibri" panose="020F0502020204030204" pitchFamily="34" charset="0"/>
              </a:rPr>
              <a:t>For questions, please contact:</a:t>
            </a:r>
          </a:p>
          <a:p>
            <a:pPr lvl="1"/>
            <a:r>
              <a:rPr lang="en-US" sz="3000" dirty="0">
                <a:latin typeface="Calibri" panose="020F0502020204030204" pitchFamily="34" charset="0"/>
                <a:cs typeface="Calibri" panose="020F0502020204030204" pitchFamily="34" charset="0"/>
              </a:rPr>
              <a:t>Nancy Roget, </a:t>
            </a:r>
            <a:r>
              <a:rPr lang="en-US" sz="3000" dirty="0">
                <a:latin typeface="Calibri" panose="020F0502020204030204" pitchFamily="34" charset="0"/>
                <a:cs typeface="Calibri" panose="020F0502020204030204" pitchFamily="34" charset="0"/>
                <a:hlinkClick r:id="rId3"/>
              </a:rPr>
              <a:t>nroget@casat.org</a:t>
            </a:r>
            <a:r>
              <a:rPr lang="en-US" sz="3000" dirty="0">
                <a:latin typeface="Calibri" panose="020F0502020204030204" pitchFamily="34" charset="0"/>
                <a:cs typeface="Calibri" panose="020F0502020204030204" pitchFamily="34" charset="0"/>
              </a:rPr>
              <a:t> </a:t>
            </a:r>
          </a:p>
          <a:p>
            <a:pPr lvl="1"/>
            <a:r>
              <a:rPr lang="en-US" sz="3000" dirty="0">
                <a:latin typeface="Calibri" panose="020F0502020204030204" pitchFamily="34" charset="0"/>
                <a:cs typeface="Calibri" panose="020F0502020204030204" pitchFamily="34" charset="0"/>
              </a:rPr>
              <a:t>Beth Rutkowski, </a:t>
            </a:r>
            <a:r>
              <a:rPr lang="en-US" sz="3000" dirty="0">
                <a:latin typeface="Calibri" panose="020F0502020204030204" pitchFamily="34" charset="0"/>
                <a:cs typeface="Calibri" panose="020F0502020204030204" pitchFamily="34" charset="0"/>
                <a:hlinkClick r:id="rId4"/>
              </a:rPr>
              <a:t>brutkowski@mednet.ucla.edu</a:t>
            </a:r>
            <a:endParaRPr lang="en-US" sz="3000" dirty="0">
              <a:latin typeface="Calibri" panose="020F0502020204030204" pitchFamily="34" charset="0"/>
              <a:cs typeface="Calibri" panose="020F0502020204030204" pitchFamily="34" charset="0"/>
            </a:endParaRPr>
          </a:p>
          <a:p>
            <a:pPr marL="457200" lvl="1" indent="0">
              <a:buNone/>
            </a:pPr>
            <a:endParaRPr lang="en-US" sz="3000" dirty="0">
              <a:latin typeface="Calibri" panose="020F0502020204030204" pitchFamily="34" charset="0"/>
              <a:cs typeface="Calibri" panose="020F0502020204030204" pitchFamily="34" charset="0"/>
            </a:endParaRPr>
          </a:p>
          <a:p>
            <a:pPr marL="457200" lvl="1" indent="0">
              <a:buNone/>
            </a:pPr>
            <a:endParaRPr lang="en-US" sz="3000"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6847114" y="1568953"/>
            <a:ext cx="4506686" cy="4351338"/>
          </a:xfrm>
        </p:spPr>
        <p:txBody>
          <a:bodyPr>
            <a:normAutofit/>
          </a:bodyPr>
          <a:lstStyle/>
          <a:p>
            <a:r>
              <a:rPr lang="en-US" sz="3000" dirty="0">
                <a:latin typeface="Calibri" panose="020F0502020204030204" pitchFamily="34" charset="0"/>
                <a:cs typeface="Calibri" panose="020F0502020204030204" pitchFamily="34" charset="0"/>
              </a:rPr>
              <a:t>For additional information, please visit:</a:t>
            </a:r>
          </a:p>
          <a:p>
            <a:pPr lvl="1"/>
            <a:r>
              <a:rPr lang="en-US" sz="3000" dirty="0">
                <a:latin typeface="Calibri" panose="020F0502020204030204" pitchFamily="34" charset="0"/>
                <a:cs typeface="Calibri" panose="020F0502020204030204" pitchFamily="34" charset="0"/>
              </a:rPr>
              <a:t>Pacific Southwest ATTC website, </a:t>
            </a:r>
            <a:r>
              <a:rPr lang="en-US" sz="3000" dirty="0">
                <a:latin typeface="Calibri" panose="020F0502020204030204" pitchFamily="34" charset="0"/>
                <a:cs typeface="Calibri" panose="020F0502020204030204" pitchFamily="34" charset="0"/>
                <a:hlinkClick r:id="rId5" tooltip="PSATTC website"/>
              </a:rPr>
              <a:t>http://</a:t>
            </a:r>
            <a:r>
              <a:rPr lang="en-US" sz="3000" dirty="0" smtClean="0">
                <a:latin typeface="Calibri" panose="020F0502020204030204" pitchFamily="34" charset="0"/>
                <a:cs typeface="Calibri" panose="020F0502020204030204" pitchFamily="34" charset="0"/>
                <a:hlinkClick r:id="rId5" tooltip="PSATTC website"/>
              </a:rPr>
              <a:t>www.psattc.org</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2441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 illustrating counseling and client talking">
            <a:extLst>
              <a:ext uri="{FF2B5EF4-FFF2-40B4-BE49-F238E27FC236}">
                <a16:creationId xmlns:a16="http://schemas.microsoft.com/office/drawing/2014/main" id="{985BB896-B395-40E8-A9FE-BEB48CFF600F}"/>
              </a:ext>
            </a:extLst>
          </p:cNvPr>
          <p:cNvPicPr>
            <a:picLocks noGrp="1" noChangeAspect="1"/>
          </p:cNvPicPr>
          <p:nvPr>
            <p:ph sz="half" idx="2"/>
          </p:nvPr>
        </p:nvPicPr>
        <p:blipFill rotWithShape="1">
          <a:blip r:embed="rId3"/>
          <a:srcRect l="11027" t="13909" r="11027" b="4485"/>
          <a:stretch/>
        </p:blipFill>
        <p:spPr>
          <a:xfrm>
            <a:off x="8925865" y="2135962"/>
            <a:ext cx="2962275" cy="2540001"/>
          </a:xfrm>
        </p:spPr>
      </p:pic>
      <p:sp>
        <p:nvSpPr>
          <p:cNvPr id="4" name="Title 3">
            <a:extLst>
              <a:ext uri="{FF2B5EF4-FFF2-40B4-BE49-F238E27FC236}">
                <a16:creationId xmlns:a16="http://schemas.microsoft.com/office/drawing/2014/main" id="{B4930CDF-9291-40A9-AC7B-E30319836679}"/>
              </a:ext>
            </a:extLst>
          </p:cNvPr>
          <p:cNvSpPr>
            <a:spLocks noGrp="1"/>
          </p:cNvSpPr>
          <p:nvPr>
            <p:ph type="title"/>
          </p:nvPr>
        </p:nvSpPr>
        <p:spPr>
          <a:xfrm>
            <a:off x="702469" y="101145"/>
            <a:ext cx="10787061" cy="1739900"/>
          </a:xfrm>
          <a:ln w="6350">
            <a:noFill/>
          </a:ln>
        </p:spPr>
        <p:txBody>
          <a:bodyPr anchor="ctr">
            <a:normAutofit/>
          </a:bodyPr>
          <a:lstStyle/>
          <a:p>
            <a:pPr algn="ctr">
              <a:lnSpc>
                <a:spcPct val="100000"/>
              </a:lnSpc>
            </a:pPr>
            <a:r>
              <a:rPr lang="en-US" sz="3200" b="1" dirty="0">
                <a:solidFill>
                  <a:srgbClr val="0070C0"/>
                </a:solidFill>
                <a:latin typeface="+mn-lt"/>
              </a:rPr>
              <a:t>‘</a:t>
            </a:r>
            <a:r>
              <a:rPr lang="en-US" sz="3200" b="1" i="1" dirty="0">
                <a:solidFill>
                  <a:srgbClr val="0070C0"/>
                </a:solidFill>
                <a:latin typeface="+mn-lt"/>
              </a:rPr>
              <a:t>It is now widely recognized that indirect exposure to trauma involves an inherent risk of significant emotional, cognitive, and behavioral changes in the clinician.</a:t>
            </a:r>
            <a:r>
              <a:rPr lang="en-US" sz="3200" b="1" dirty="0">
                <a:solidFill>
                  <a:srgbClr val="0070C0"/>
                </a:solidFill>
                <a:latin typeface="+mn-lt"/>
              </a:rPr>
              <a:t>’ </a:t>
            </a:r>
            <a:r>
              <a:rPr lang="en-US" sz="1400" dirty="0" smtClean="0">
                <a:solidFill>
                  <a:prstClr val="black"/>
                </a:solidFill>
                <a:latin typeface="+mn-lt"/>
              </a:rPr>
              <a:t>(Bride </a:t>
            </a:r>
            <a:r>
              <a:rPr lang="en-US" sz="1400" dirty="0">
                <a:solidFill>
                  <a:prstClr val="black"/>
                </a:solidFill>
                <a:latin typeface="+mn-lt"/>
              </a:rPr>
              <a:t>et al., 2007, </a:t>
            </a:r>
            <a:r>
              <a:rPr lang="en-US" sz="1400" dirty="0" smtClean="0">
                <a:solidFill>
                  <a:prstClr val="black"/>
                </a:solidFill>
                <a:latin typeface="+mn-lt"/>
              </a:rPr>
              <a:t>p.155)</a:t>
            </a:r>
            <a:endParaRPr lang="en-US" dirty="0">
              <a:latin typeface="+mn-lt"/>
            </a:endParaRPr>
          </a:p>
        </p:txBody>
      </p:sp>
      <p:sp>
        <p:nvSpPr>
          <p:cNvPr id="5" name="Content Placeholder 4">
            <a:extLst>
              <a:ext uri="{FF2B5EF4-FFF2-40B4-BE49-F238E27FC236}">
                <a16:creationId xmlns:a16="http://schemas.microsoft.com/office/drawing/2014/main" id="{A06D02A2-4BB3-4030-A090-419FD84C46DA}"/>
              </a:ext>
            </a:extLst>
          </p:cNvPr>
          <p:cNvSpPr>
            <a:spLocks noGrp="1"/>
          </p:cNvSpPr>
          <p:nvPr>
            <p:ph sz="half" idx="1"/>
          </p:nvPr>
        </p:nvSpPr>
        <p:spPr>
          <a:xfrm>
            <a:off x="233112" y="1731474"/>
            <a:ext cx="9128602" cy="4636668"/>
          </a:xfrm>
        </p:spPr>
        <p:txBody>
          <a:bodyPr>
            <a:normAutofit/>
          </a:bodyPr>
          <a:lstStyle/>
          <a:p>
            <a:pPr marL="0" indent="0">
              <a:lnSpc>
                <a:spcPct val="100000"/>
              </a:lnSpc>
              <a:spcBef>
                <a:spcPts val="0"/>
              </a:spcBef>
              <a:spcAft>
                <a:spcPts val="600"/>
              </a:spcAft>
              <a:buClr>
                <a:srgbClr val="0070C0"/>
              </a:buClr>
              <a:buNone/>
              <a:defRPr/>
            </a:pPr>
            <a:r>
              <a:rPr lang="en-US" sz="3200" b="1" dirty="0">
                <a:solidFill>
                  <a:srgbClr val="00133A"/>
                </a:solidFill>
                <a:latin typeface="Calibri" panose="020F0502020204030204" pitchFamily="34" charset="0"/>
                <a:cs typeface="Calibri" panose="020F0502020204030204" pitchFamily="34" charset="0"/>
              </a:rPr>
              <a:t>Clinicians take in some level of their clients’ pain by:</a:t>
            </a:r>
            <a:endParaRPr lang="en-US" sz="3600" b="1" dirty="0">
              <a:solidFill>
                <a:srgbClr val="00133A"/>
              </a:solidFill>
              <a:latin typeface="Calibri" panose="020F0502020204030204" pitchFamily="34" charset="0"/>
              <a:cs typeface="Calibri" panose="020F0502020204030204" pitchFamily="34" charset="0"/>
            </a:endParaRPr>
          </a:p>
          <a:p>
            <a:pPr marL="685800" indent="-346075">
              <a:lnSpc>
                <a:spcPct val="100000"/>
              </a:lnSpc>
              <a:spcBef>
                <a:spcPts val="0"/>
              </a:spcBef>
              <a:spcAft>
                <a:spcPts val="600"/>
              </a:spcAft>
              <a:buClr>
                <a:srgbClr val="0070C0"/>
              </a:buClr>
              <a:buSzPct val="80000"/>
              <a:defRPr/>
            </a:pPr>
            <a:r>
              <a:rPr lang="en-US" i="1" dirty="0">
                <a:solidFill>
                  <a:prstClr val="black"/>
                </a:solidFill>
                <a:latin typeface="Calibri" panose="020F0502020204030204" pitchFamily="34" charset="0"/>
                <a:cs typeface="Calibri" panose="020F0502020204030204" pitchFamily="34" charset="0"/>
              </a:rPr>
              <a:t>facilitating sessions</a:t>
            </a:r>
          </a:p>
          <a:p>
            <a:pPr marL="685800" indent="-346075">
              <a:lnSpc>
                <a:spcPct val="100000"/>
              </a:lnSpc>
              <a:spcBef>
                <a:spcPts val="0"/>
              </a:spcBef>
              <a:spcAft>
                <a:spcPts val="600"/>
              </a:spcAft>
              <a:buClr>
                <a:srgbClr val="0070C0"/>
              </a:buClr>
              <a:buSzPct val="80000"/>
              <a:defRPr/>
            </a:pPr>
            <a:r>
              <a:rPr lang="en-US" i="1" dirty="0">
                <a:solidFill>
                  <a:prstClr val="black"/>
                </a:solidFill>
                <a:latin typeface="Calibri" panose="020F0502020204030204" pitchFamily="34" charset="0"/>
                <a:cs typeface="Calibri" panose="020F0502020204030204" pitchFamily="34" charset="0"/>
              </a:rPr>
              <a:t>listening to stories</a:t>
            </a:r>
          </a:p>
          <a:p>
            <a:pPr marL="685800" indent="-346075">
              <a:lnSpc>
                <a:spcPct val="100000"/>
              </a:lnSpc>
              <a:spcBef>
                <a:spcPts val="0"/>
              </a:spcBef>
              <a:spcAft>
                <a:spcPts val="600"/>
              </a:spcAft>
              <a:buClr>
                <a:srgbClr val="0070C0"/>
              </a:buClr>
              <a:buSzPct val="80000"/>
              <a:defRPr/>
            </a:pPr>
            <a:r>
              <a:rPr lang="en-US" i="1" dirty="0">
                <a:solidFill>
                  <a:prstClr val="black"/>
                </a:solidFill>
                <a:latin typeface="Calibri" panose="020F0502020204030204" pitchFamily="34" charset="0"/>
                <a:cs typeface="Calibri" panose="020F0502020204030204" pitchFamily="34" charset="0"/>
              </a:rPr>
              <a:t>collecting data as part of their efforts to intervene and identify issues</a:t>
            </a:r>
          </a:p>
          <a:p>
            <a:pPr marL="685800" indent="-346075">
              <a:lnSpc>
                <a:spcPct val="100000"/>
              </a:lnSpc>
              <a:spcBef>
                <a:spcPts val="0"/>
              </a:spcBef>
              <a:spcAft>
                <a:spcPts val="600"/>
              </a:spcAft>
              <a:buClr>
                <a:srgbClr val="0070C0"/>
              </a:buClr>
              <a:buSzPct val="80000"/>
              <a:defRPr/>
            </a:pPr>
            <a:r>
              <a:rPr lang="en-US" i="1" dirty="0">
                <a:solidFill>
                  <a:prstClr val="black"/>
                </a:solidFill>
                <a:latin typeface="Calibri" panose="020F0502020204030204" pitchFamily="34" charset="0"/>
                <a:cs typeface="Calibri" panose="020F0502020204030204" pitchFamily="34" charset="0"/>
              </a:rPr>
              <a:t>providing treatment services with kindness and empathy</a:t>
            </a:r>
          </a:p>
          <a:p>
            <a:pPr marL="0" indent="0">
              <a:lnSpc>
                <a:spcPct val="100000"/>
              </a:lnSpc>
              <a:spcBef>
                <a:spcPts val="0"/>
              </a:spcBef>
              <a:spcAft>
                <a:spcPts val="600"/>
              </a:spcAft>
              <a:buClr>
                <a:srgbClr val="0070C0"/>
              </a:buClr>
              <a:buNone/>
              <a:defRPr/>
            </a:pPr>
            <a:r>
              <a:rPr lang="en-US" sz="3200" b="1" dirty="0">
                <a:solidFill>
                  <a:srgbClr val="0070C0"/>
                </a:solidFill>
                <a:latin typeface="Calibri" panose="020F0502020204030204" pitchFamily="34" charset="0"/>
                <a:cs typeface="Calibri" panose="020F0502020204030204" pitchFamily="34" charset="0"/>
              </a:rPr>
              <a:t>Compassion Fatigue </a:t>
            </a:r>
            <a:r>
              <a:rPr lang="en-US" dirty="0">
                <a:solidFill>
                  <a:srgbClr val="000000"/>
                </a:solidFill>
                <a:cs typeface="Calibri" panose="020F0502020204030204" pitchFamily="34" charset="0"/>
              </a:rPr>
              <a:t>is the emotional and physical fatigue experienced by professionals due to their chronic use of empathy in helping others in </a:t>
            </a:r>
            <a:r>
              <a:rPr lang="en-US" dirty="0" smtClean="0">
                <a:solidFill>
                  <a:srgbClr val="000000"/>
                </a:solidFill>
                <a:cs typeface="Calibri" panose="020F0502020204030204" pitchFamily="34" charset="0"/>
              </a:rPr>
              <a:t>distress</a:t>
            </a:r>
            <a:r>
              <a:rPr lang="en-US" dirty="0">
                <a:solidFill>
                  <a:srgbClr val="000000"/>
                </a:solidFill>
                <a:cs typeface="Calibri" panose="020F0502020204030204" pitchFamily="34" charset="0"/>
              </a:rPr>
              <a:t>.</a:t>
            </a:r>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29101560-7AD4-4D6F-990C-D1838C71DA80}" type="slidenum">
              <a:rPr lang="en-US" smtClean="0"/>
              <a:t>3</a:t>
            </a:fld>
            <a:endParaRPr lang="en-US"/>
          </a:p>
        </p:txBody>
      </p:sp>
    </p:spTree>
    <p:extLst>
      <p:ext uri="{BB962C8B-B14F-4D97-AF65-F5344CB8AC3E}">
        <p14:creationId xmlns:p14="http://schemas.microsoft.com/office/powerpoint/2010/main" val="228136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eart">
            <a:extLst>
              <a:ext uri="{FF2B5EF4-FFF2-40B4-BE49-F238E27FC236}">
                <a16:creationId xmlns:a16="http://schemas.microsoft.com/office/drawing/2014/main" id="{2F4D3B35-B496-407C-BACC-9C049328B418}"/>
              </a:ext>
            </a:extLst>
          </p:cNvPr>
          <p:cNvPicPr>
            <a:picLocks noGrp="1" noChangeAspect="1"/>
          </p:cNvPicPr>
          <p:nvPr>
            <p:ph sz="half" idx="2"/>
          </p:nvPr>
        </p:nvPicPr>
        <p:blipFill rotWithShape="1">
          <a:blip r:embed="rId3">
            <a:duotone>
              <a:schemeClr val="accent5">
                <a:shade val="45000"/>
                <a:satMod val="135000"/>
              </a:schemeClr>
              <a:prstClr val="white"/>
            </a:duotone>
          </a:blip>
          <a:srcRect l="5968" r="6061" b="5520"/>
          <a:stretch/>
        </p:blipFill>
        <p:spPr>
          <a:xfrm>
            <a:off x="4199021" y="2252212"/>
            <a:ext cx="3609474" cy="3438725"/>
          </a:xfrm>
        </p:spPr>
      </p:pic>
      <p:sp>
        <p:nvSpPr>
          <p:cNvPr id="4" name="Title 3">
            <a:extLst>
              <a:ext uri="{FF2B5EF4-FFF2-40B4-BE49-F238E27FC236}">
                <a16:creationId xmlns:a16="http://schemas.microsoft.com/office/drawing/2014/main" id="{B46D798D-AB21-4383-8909-ACA4E95D9B06}"/>
              </a:ext>
            </a:extLst>
          </p:cNvPr>
          <p:cNvSpPr>
            <a:spLocks noGrp="1"/>
          </p:cNvSpPr>
          <p:nvPr>
            <p:ph type="title"/>
          </p:nvPr>
        </p:nvSpPr>
        <p:spPr>
          <a:xfrm>
            <a:off x="270710" y="34726"/>
            <a:ext cx="11650579" cy="2335495"/>
          </a:xfrm>
        </p:spPr>
        <p:txBody>
          <a:bodyPr>
            <a:noAutofit/>
          </a:bodyPr>
          <a:lstStyle/>
          <a:p>
            <a:r>
              <a:rPr lang="en-US" sz="4000" dirty="0">
                <a:solidFill>
                  <a:srgbClr val="000E2A"/>
                </a:solidFill>
                <a:latin typeface="Calibri" panose="020F0502020204030204" pitchFamily="34" charset="0"/>
                <a:cs typeface="Calibri" panose="020F0502020204030204" pitchFamily="34" charset="0"/>
              </a:rPr>
              <a:t>The most </a:t>
            </a:r>
            <a:r>
              <a:rPr lang="en-US" sz="4000" b="1" i="1" dirty="0">
                <a:solidFill>
                  <a:srgbClr val="000E2A"/>
                </a:solidFill>
                <a:latin typeface="Calibri" panose="020F0502020204030204" pitchFamily="34" charset="0"/>
                <a:cs typeface="Calibri" panose="020F0502020204030204" pitchFamily="34" charset="0"/>
              </a:rPr>
              <a:t>insidious</a:t>
            </a:r>
            <a:r>
              <a:rPr lang="en-US" sz="4000" dirty="0">
                <a:solidFill>
                  <a:srgbClr val="000E2A"/>
                </a:solidFill>
                <a:latin typeface="Calibri" panose="020F0502020204030204" pitchFamily="34" charset="0"/>
                <a:cs typeface="Calibri" panose="020F0502020204030204" pitchFamily="34" charset="0"/>
              </a:rPr>
              <a:t> aspect of </a:t>
            </a:r>
            <a:r>
              <a:rPr lang="en-US" sz="4000" b="1" i="1" dirty="0">
                <a:solidFill>
                  <a:srgbClr val="000E2A"/>
                </a:solidFill>
                <a:latin typeface="Calibri" panose="020F0502020204030204" pitchFamily="34" charset="0"/>
                <a:cs typeface="Calibri" panose="020F0502020204030204" pitchFamily="34" charset="0"/>
              </a:rPr>
              <a:t>compassion</a:t>
            </a:r>
            <a:r>
              <a:rPr lang="en-US" sz="4000" dirty="0">
                <a:solidFill>
                  <a:srgbClr val="000E2A"/>
                </a:solidFill>
                <a:latin typeface="Calibri" panose="020F0502020204030204" pitchFamily="34" charset="0"/>
                <a:cs typeface="Calibri" panose="020F0502020204030204" pitchFamily="34" charset="0"/>
              </a:rPr>
              <a:t> </a:t>
            </a:r>
            <a:r>
              <a:rPr lang="en-US" sz="4000" b="1" i="1" dirty="0">
                <a:solidFill>
                  <a:srgbClr val="000E2A"/>
                </a:solidFill>
                <a:latin typeface="Calibri" panose="020F0502020204030204" pitchFamily="34" charset="0"/>
                <a:cs typeface="Calibri" panose="020F0502020204030204" pitchFamily="34" charset="0"/>
              </a:rPr>
              <a:t>fatigue</a:t>
            </a:r>
            <a:r>
              <a:rPr lang="en-US" sz="4000" dirty="0">
                <a:solidFill>
                  <a:srgbClr val="000E2A"/>
                </a:solidFill>
                <a:latin typeface="Calibri" panose="020F0502020204030204" pitchFamily="34" charset="0"/>
                <a:cs typeface="Calibri" panose="020F0502020204030204" pitchFamily="34" charset="0"/>
              </a:rPr>
              <a:t> is that it </a:t>
            </a:r>
            <a:r>
              <a:rPr lang="en-US" sz="4000" b="1" i="1" dirty="0">
                <a:solidFill>
                  <a:srgbClr val="000E2A"/>
                </a:solidFill>
                <a:latin typeface="Calibri" panose="020F0502020204030204" pitchFamily="34" charset="0"/>
                <a:cs typeface="Calibri" panose="020F0502020204030204" pitchFamily="34" charset="0"/>
              </a:rPr>
              <a:t>attacks</a:t>
            </a:r>
            <a:r>
              <a:rPr lang="en-US" sz="4000" dirty="0">
                <a:solidFill>
                  <a:srgbClr val="000E2A"/>
                </a:solidFill>
                <a:latin typeface="Calibri" panose="020F0502020204030204" pitchFamily="34" charset="0"/>
                <a:cs typeface="Calibri" panose="020F0502020204030204" pitchFamily="34" charset="0"/>
              </a:rPr>
              <a:t> the very core of what brings helpers into this work: </a:t>
            </a:r>
            <a:r>
              <a:rPr lang="en-US" sz="4000" i="1" u="sng" dirty="0">
                <a:solidFill>
                  <a:srgbClr val="000E2A"/>
                </a:solidFill>
                <a:latin typeface="Calibri" panose="020F0502020204030204" pitchFamily="34" charset="0"/>
                <a:cs typeface="Calibri" panose="020F0502020204030204" pitchFamily="34" charset="0"/>
              </a:rPr>
              <a:t>their empathy and compassion for others</a:t>
            </a:r>
            <a:r>
              <a:rPr lang="en-US" sz="4000" dirty="0">
                <a:solidFill>
                  <a:srgbClr val="000E2A"/>
                </a:solidFill>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E2DBB51-944B-43CF-BC04-53204A6F84B1}"/>
              </a:ext>
            </a:extLst>
          </p:cNvPr>
          <p:cNvSpPr>
            <a:spLocks noGrp="1"/>
          </p:cNvSpPr>
          <p:nvPr>
            <p:ph sz="half" idx="1"/>
          </p:nvPr>
        </p:nvSpPr>
        <p:spPr>
          <a:xfrm>
            <a:off x="1772653" y="6039853"/>
            <a:ext cx="8462211" cy="818147"/>
          </a:xfrm>
        </p:spPr>
        <p:txBody>
          <a:bodyPr anchor="ctr">
            <a:normAutofit/>
          </a:bodyPr>
          <a:lstStyle/>
          <a:p>
            <a:pPr marL="0" indent="0" algn="ctr">
              <a:lnSpc>
                <a:spcPct val="100000"/>
              </a:lnSpc>
              <a:spcBef>
                <a:spcPts val="0"/>
              </a:spcBef>
              <a:buNone/>
              <a:defRPr/>
            </a:pPr>
            <a:r>
              <a:rPr lang="en-US" sz="1200" dirty="0">
                <a:solidFill>
                  <a:prstClr val="black"/>
                </a:solidFill>
              </a:rPr>
              <a:t>SOURCE: </a:t>
            </a:r>
            <a:r>
              <a:rPr lang="en-US" sz="1200" dirty="0" err="1">
                <a:solidFill>
                  <a:prstClr val="black"/>
                </a:solidFill>
              </a:rPr>
              <a:t>Figley</a:t>
            </a:r>
            <a:r>
              <a:rPr lang="en-US" sz="1200" dirty="0">
                <a:solidFill>
                  <a:prstClr val="black"/>
                </a:solidFill>
              </a:rPr>
              <a:t> Institute, </a:t>
            </a:r>
            <a:r>
              <a:rPr lang="en-US" sz="1200" dirty="0" smtClean="0">
                <a:solidFill>
                  <a:prstClr val="black"/>
                </a:solidFill>
              </a:rPr>
              <a:t>2012</a:t>
            </a:r>
            <a:endParaRPr lang="en-US" sz="1200" dirty="0">
              <a:solidFill>
                <a:prstClr val="black"/>
              </a:solidFill>
            </a:endParaRPr>
          </a:p>
        </p:txBody>
      </p:sp>
      <p:sp>
        <p:nvSpPr>
          <p:cNvPr id="2" name="Slide Number Placeholder 1"/>
          <p:cNvSpPr>
            <a:spLocks noGrp="1"/>
          </p:cNvSpPr>
          <p:nvPr>
            <p:ph type="sldNum" sz="quarter" idx="12"/>
          </p:nvPr>
        </p:nvSpPr>
        <p:spPr/>
        <p:txBody>
          <a:bodyPr/>
          <a:lstStyle/>
          <a:p>
            <a:fld id="{29101560-7AD4-4D6F-990C-D1838C71DA80}" type="slidenum">
              <a:rPr lang="en-US" smtClean="0"/>
              <a:t>4</a:t>
            </a:fld>
            <a:endParaRPr lang="en-US" dirty="0"/>
          </a:p>
        </p:txBody>
      </p:sp>
    </p:spTree>
    <p:extLst>
      <p:ext uri="{BB962C8B-B14F-4D97-AF65-F5344CB8AC3E}">
        <p14:creationId xmlns:p14="http://schemas.microsoft.com/office/powerpoint/2010/main" val="3378623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109"/>
            <a:ext cx="10515600" cy="1325563"/>
          </a:xfrm>
        </p:spPr>
        <p:txBody>
          <a:bodyPr>
            <a:noAutofit/>
          </a:bodyPr>
          <a:lstStyle/>
          <a:p>
            <a:pPr algn="ctr"/>
            <a:r>
              <a:rPr lang="en-US" sz="4000" b="1" dirty="0">
                <a:solidFill>
                  <a:srgbClr val="0070C0"/>
                </a:solidFill>
                <a:latin typeface="Calibri" panose="020F0502020204030204" pitchFamily="34" charset="0"/>
                <a:cs typeface="Calibri" panose="020F0502020204030204" pitchFamily="34" charset="0"/>
              </a:rPr>
              <a:t>TIP 1</a:t>
            </a:r>
            <a:r>
              <a:rPr lang="en-US" sz="4000" b="1" dirty="0" smtClean="0">
                <a:solidFill>
                  <a:srgbClr val="0070C0"/>
                </a:solidFill>
                <a:latin typeface="Calibri" panose="020F0502020204030204" pitchFamily="34" charset="0"/>
                <a:cs typeface="Calibri" panose="020F0502020204030204" pitchFamily="34" charset="0"/>
              </a:rPr>
              <a:t>. Be Open to Learning New Skills</a:t>
            </a:r>
            <a:endParaRPr lang="en-US" sz="40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42257" y="1348240"/>
            <a:ext cx="10439400" cy="5008110"/>
          </a:xfrm>
        </p:spPr>
        <p:txBody>
          <a:bodyPr>
            <a:normAutofit/>
          </a:bodyPr>
          <a:lstStyle/>
          <a:p>
            <a:pPr marL="349250" indent="-349250">
              <a:lnSpc>
                <a:spcPct val="100000"/>
              </a:lnSpc>
              <a:spcBef>
                <a:spcPts val="0"/>
              </a:spcBef>
              <a:spcAft>
                <a:spcPts val="1200"/>
              </a:spcAft>
              <a:buClr>
                <a:srgbClr val="0070C0"/>
              </a:buClr>
              <a:buSzPct val="80000"/>
            </a:pPr>
            <a:r>
              <a:rPr lang="en-US" sz="3600" b="1" dirty="0">
                <a:solidFill>
                  <a:srgbClr val="00133A"/>
                </a:solidFill>
                <a:latin typeface="Calibri" panose="020F0502020204030204" pitchFamily="34" charset="0"/>
                <a:cs typeface="Calibri" panose="020F0502020204030204" pitchFamily="34" charset="0"/>
              </a:rPr>
              <a:t>Learning new skills or ways to do your job is always difficult and within a public health emergency it can be even harder</a:t>
            </a:r>
          </a:p>
          <a:p>
            <a:pPr marL="349250" indent="-349250">
              <a:lnSpc>
                <a:spcPct val="100000"/>
              </a:lnSpc>
              <a:spcBef>
                <a:spcPts val="0"/>
              </a:spcBef>
              <a:spcAft>
                <a:spcPts val="1200"/>
              </a:spcAft>
              <a:buClr>
                <a:srgbClr val="0070C0"/>
              </a:buClr>
              <a:buSzPct val="80000"/>
            </a:pPr>
            <a:r>
              <a:rPr lang="en-US" sz="3600" b="1" dirty="0">
                <a:solidFill>
                  <a:srgbClr val="00133A"/>
                </a:solidFill>
                <a:latin typeface="Calibri" panose="020F0502020204030204" pitchFamily="34" charset="0"/>
                <a:cs typeface="Calibri" panose="020F0502020204030204" pitchFamily="34" charset="0"/>
              </a:rPr>
              <a:t>Divide the skill up into smaller, manageable tasks</a:t>
            </a:r>
          </a:p>
          <a:p>
            <a:pPr marL="349250" indent="-349250">
              <a:lnSpc>
                <a:spcPct val="100000"/>
              </a:lnSpc>
              <a:spcBef>
                <a:spcPts val="0"/>
              </a:spcBef>
              <a:spcAft>
                <a:spcPts val="1200"/>
              </a:spcAft>
              <a:buClr>
                <a:srgbClr val="0070C0"/>
              </a:buClr>
              <a:buSzPct val="80000"/>
            </a:pPr>
            <a:r>
              <a:rPr lang="en-US" sz="3600" b="1" dirty="0">
                <a:solidFill>
                  <a:srgbClr val="00133A"/>
                </a:solidFill>
                <a:latin typeface="Calibri" panose="020F0502020204030204" pitchFamily="34" charset="0"/>
                <a:cs typeface="Calibri" panose="020F0502020204030204" pitchFamily="34" charset="0"/>
              </a:rPr>
              <a:t>Reflect on what you’ve learned and what you still want to accomplish</a:t>
            </a:r>
          </a:p>
          <a:p>
            <a:pPr marL="349250" indent="-349250">
              <a:lnSpc>
                <a:spcPct val="100000"/>
              </a:lnSpc>
              <a:spcBef>
                <a:spcPts val="0"/>
              </a:spcBef>
              <a:spcAft>
                <a:spcPts val="1200"/>
              </a:spcAft>
              <a:buClr>
                <a:srgbClr val="0070C0"/>
              </a:buClr>
              <a:buSzPct val="80000"/>
            </a:pPr>
            <a:r>
              <a:rPr lang="en-US" sz="3600" b="1" dirty="0">
                <a:solidFill>
                  <a:srgbClr val="00133A"/>
                </a:solidFill>
                <a:latin typeface="Calibri" panose="020F0502020204030204" pitchFamily="34" charset="0"/>
                <a:cs typeface="Calibri" panose="020F0502020204030204" pitchFamily="34" charset="0"/>
              </a:rPr>
              <a:t>Don’t learn in a vacuum - ask others for guidance and </a:t>
            </a:r>
            <a:r>
              <a:rPr lang="en-US" sz="3600" b="1" dirty="0" smtClean="0">
                <a:solidFill>
                  <a:srgbClr val="00133A"/>
                </a:solidFill>
                <a:latin typeface="Calibri" panose="020F0502020204030204" pitchFamily="34" charset="0"/>
                <a:cs typeface="Calibri" panose="020F0502020204030204" pitchFamily="34" charset="0"/>
              </a:rPr>
              <a:t>feedback</a:t>
            </a:r>
            <a:endParaRPr lang="en-US" sz="3600" b="1" dirty="0">
              <a:solidFill>
                <a:srgbClr val="00133A"/>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29101560-7AD4-4D6F-990C-D1838C71DA80}" type="slidenum">
              <a:rPr lang="en-US" smtClean="0"/>
              <a:t>5</a:t>
            </a:fld>
            <a:endParaRPr lang="en-US"/>
          </a:p>
        </p:txBody>
      </p:sp>
    </p:spTree>
    <p:extLst>
      <p:ext uri="{BB962C8B-B14F-4D97-AF65-F5344CB8AC3E}">
        <p14:creationId xmlns:p14="http://schemas.microsoft.com/office/powerpoint/2010/main" val="105915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842" y="124494"/>
            <a:ext cx="10515600" cy="1090695"/>
          </a:xfrm>
        </p:spPr>
        <p:txBody>
          <a:bodyPr>
            <a:normAutofit/>
          </a:bodyPr>
          <a:lstStyle/>
          <a:p>
            <a:r>
              <a:rPr lang="en-US" sz="4000" b="1" dirty="0">
                <a:solidFill>
                  <a:srgbClr val="0070C0"/>
                </a:solidFill>
                <a:latin typeface="+mn-lt"/>
                <a:cs typeface="Calibri" panose="020F0502020204030204" pitchFamily="34" charset="0"/>
              </a:rPr>
              <a:t>New Telehealth </a:t>
            </a:r>
            <a:r>
              <a:rPr lang="en-US" sz="4000" b="1" dirty="0" smtClean="0">
                <a:solidFill>
                  <a:srgbClr val="0070C0"/>
                </a:solidFill>
                <a:latin typeface="+mn-lt"/>
                <a:cs typeface="Calibri" panose="020F0502020204030204" pitchFamily="34" charset="0"/>
              </a:rPr>
              <a:t>Skills</a:t>
            </a:r>
            <a:endParaRPr lang="en-US" sz="2400" b="1" dirty="0">
              <a:solidFill>
                <a:srgbClr val="0070C0"/>
              </a:solidFill>
              <a:latin typeface="+mn-lt"/>
            </a:endParaRPr>
          </a:p>
        </p:txBody>
      </p:sp>
      <p:sp>
        <p:nvSpPr>
          <p:cNvPr id="6" name="Content Placeholder 5"/>
          <p:cNvSpPr>
            <a:spLocks noGrp="1"/>
          </p:cNvSpPr>
          <p:nvPr>
            <p:ph idx="1"/>
          </p:nvPr>
        </p:nvSpPr>
        <p:spPr>
          <a:xfrm>
            <a:off x="477253" y="995445"/>
            <a:ext cx="11530264" cy="5862556"/>
          </a:xfrm>
        </p:spPr>
        <p:txBody>
          <a:bodyPr>
            <a:noAutofit/>
          </a:bodyPr>
          <a:lstStyle/>
          <a:p>
            <a:pPr marL="349250" indent="-349250">
              <a:lnSpc>
                <a:spcPct val="100000"/>
              </a:lnSpc>
              <a:spcBef>
                <a:spcPts val="0"/>
              </a:spcBef>
              <a:spcAft>
                <a:spcPts val="1200"/>
              </a:spcAft>
              <a:buClr>
                <a:srgbClr val="0070C0"/>
              </a:buClr>
              <a:buSzPct val="80000"/>
            </a:pPr>
            <a:r>
              <a:rPr lang="en-US" sz="3600" b="1" dirty="0">
                <a:solidFill>
                  <a:prstClr val="black"/>
                </a:solidFill>
                <a:latin typeface="Calibri" panose="020F0502020204030204" pitchFamily="34" charset="0"/>
                <a:cs typeface="Calibri" panose="020F0502020204030204" pitchFamily="34" charset="0"/>
              </a:rPr>
              <a:t>Telehealth (videoconferencing) in the form of synchronous </a:t>
            </a:r>
            <a:r>
              <a:rPr lang="en-US" sz="3600" b="1" dirty="0">
                <a:solidFill>
                  <a:srgbClr val="0070C0"/>
                </a:solidFill>
                <a:latin typeface="Calibri" panose="020F0502020204030204" pitchFamily="34" charset="0"/>
                <a:cs typeface="Calibri" panose="020F0502020204030204" pitchFamily="34" charset="0"/>
              </a:rPr>
              <a:t>(LIVE) </a:t>
            </a:r>
            <a:r>
              <a:rPr lang="en-US" sz="3600" b="1" dirty="0">
                <a:solidFill>
                  <a:prstClr val="black"/>
                </a:solidFill>
                <a:latin typeface="Calibri" panose="020F0502020204030204" pitchFamily="34" charset="0"/>
                <a:cs typeface="Calibri" panose="020F0502020204030204" pitchFamily="34" charset="0"/>
              </a:rPr>
              <a:t>video and audio is effective, well received, and a standard way to practice for many behavioral health practitioners is just may be NEW to you  </a:t>
            </a:r>
            <a:r>
              <a:rPr lang="en-US" sz="1800" dirty="0" smtClean="0">
                <a:solidFill>
                  <a:prstClr val="black"/>
                </a:solidFill>
                <a:latin typeface="Calibri" panose="020F0502020204030204" pitchFamily="34" charset="0"/>
                <a:cs typeface="Calibri" panose="020F0502020204030204" pitchFamily="34" charset="0"/>
              </a:rPr>
              <a:t>(</a:t>
            </a:r>
            <a:r>
              <a:rPr lang="en-US" sz="1800" dirty="0" err="1" smtClean="0">
                <a:solidFill>
                  <a:prstClr val="black"/>
                </a:solidFill>
                <a:latin typeface="Calibri" panose="020F0502020204030204" pitchFamily="34" charset="0"/>
                <a:cs typeface="Calibri" panose="020F0502020204030204" pitchFamily="34" charset="0"/>
              </a:rPr>
              <a:t>Hilty</a:t>
            </a:r>
            <a:r>
              <a:rPr lang="en-US" sz="1800" dirty="0" smtClean="0">
                <a:solidFill>
                  <a:prstClr val="black"/>
                </a:solidFill>
                <a:latin typeface="Calibri" panose="020F0502020204030204" pitchFamily="34" charset="0"/>
                <a:cs typeface="Calibri" panose="020F0502020204030204" pitchFamily="34" charset="0"/>
              </a:rPr>
              <a:t> </a:t>
            </a:r>
            <a:r>
              <a:rPr lang="en-US" sz="1800" dirty="0">
                <a:solidFill>
                  <a:prstClr val="black"/>
                </a:solidFill>
                <a:latin typeface="Calibri" panose="020F0502020204030204" pitchFamily="34" charset="0"/>
                <a:cs typeface="Calibri" panose="020F0502020204030204" pitchFamily="34" charset="0"/>
              </a:rPr>
              <a:t>et al., 2017) </a:t>
            </a:r>
            <a:endParaRPr lang="en-US" sz="2800" dirty="0">
              <a:solidFill>
                <a:prstClr val="black"/>
              </a:solidFill>
              <a:latin typeface="Calibri" panose="020F0502020204030204" pitchFamily="34" charset="0"/>
              <a:cs typeface="Calibri" panose="020F0502020204030204" pitchFamily="34" charset="0"/>
            </a:endParaRPr>
          </a:p>
          <a:p>
            <a:pPr marL="349250" indent="-349250">
              <a:lnSpc>
                <a:spcPct val="100000"/>
              </a:lnSpc>
              <a:spcBef>
                <a:spcPts val="0"/>
              </a:spcBef>
              <a:spcAft>
                <a:spcPts val="1200"/>
              </a:spcAft>
              <a:buClr>
                <a:srgbClr val="0070C0"/>
              </a:buClr>
              <a:buSzPct val="80000"/>
            </a:pPr>
            <a:r>
              <a:rPr lang="en-US" sz="3600" b="1" dirty="0">
                <a:solidFill>
                  <a:srgbClr val="0070C0"/>
                </a:solidFill>
                <a:latin typeface="Calibri" panose="020F0502020204030204" pitchFamily="34" charset="0"/>
                <a:cs typeface="Calibri" panose="020F0502020204030204" pitchFamily="34" charset="0"/>
              </a:rPr>
              <a:t>Empathy translates </a:t>
            </a:r>
            <a:r>
              <a:rPr lang="en-US" sz="3600" b="1" dirty="0">
                <a:latin typeface="Calibri" panose="020F0502020204030204" pitchFamily="34" charset="0"/>
                <a:cs typeface="Calibri" panose="020F0502020204030204" pitchFamily="34" charset="0"/>
              </a:rPr>
              <a:t>through technology and allows for the development of therapeutic relationships</a:t>
            </a:r>
          </a:p>
          <a:p>
            <a:pPr marL="349250" indent="-349250">
              <a:lnSpc>
                <a:spcPct val="100000"/>
              </a:lnSpc>
              <a:spcBef>
                <a:spcPts val="0"/>
              </a:spcBef>
              <a:spcAft>
                <a:spcPts val="1200"/>
              </a:spcAft>
              <a:buClr>
                <a:srgbClr val="0070C0"/>
              </a:buClr>
              <a:buSzPct val="80000"/>
            </a:pPr>
            <a:r>
              <a:rPr lang="en-US" sz="3600" b="1" dirty="0">
                <a:solidFill>
                  <a:srgbClr val="0070C0"/>
                </a:solidFill>
                <a:latin typeface="Calibri" panose="020F0502020204030204" pitchFamily="34" charset="0"/>
                <a:cs typeface="Calibri" panose="020F0502020204030204" pitchFamily="34" charset="0"/>
              </a:rPr>
              <a:t>Practice, Practice, Practice </a:t>
            </a:r>
            <a:r>
              <a:rPr lang="en-US" sz="3600" b="1" dirty="0">
                <a:latin typeface="Calibri" panose="020F0502020204030204" pitchFamily="34" charset="0"/>
                <a:cs typeface="Calibri" panose="020F0502020204030204" pitchFamily="34" charset="0"/>
              </a:rPr>
              <a:t>-</a:t>
            </a:r>
            <a:r>
              <a:rPr lang="en-US" sz="3600" b="1" dirty="0">
                <a:solidFill>
                  <a:srgbClr val="0070C0"/>
                </a:solidFill>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using the videoconferencing technology or whatever new technology being required to use</a:t>
            </a:r>
            <a:endParaRPr lang="en-US" sz="24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29101560-7AD4-4D6F-990C-D1838C71DA80}" type="slidenum">
              <a:rPr lang="en-US" smtClean="0"/>
              <a:t>6</a:t>
            </a:fld>
            <a:endParaRPr lang="en-US"/>
          </a:p>
        </p:txBody>
      </p:sp>
    </p:spTree>
    <p:extLst>
      <p:ext uri="{BB962C8B-B14F-4D97-AF65-F5344CB8AC3E}">
        <p14:creationId xmlns:p14="http://schemas.microsoft.com/office/powerpoint/2010/main" val="144355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172" y="222028"/>
            <a:ext cx="10515600" cy="957068"/>
          </a:xfrm>
        </p:spPr>
        <p:txBody>
          <a:bodyPr/>
          <a:lstStyle/>
          <a:p>
            <a:r>
              <a:rPr lang="en-US" b="1" dirty="0">
                <a:solidFill>
                  <a:srgbClr val="0070C0"/>
                </a:solidFill>
                <a:latin typeface="+mn-lt"/>
              </a:rPr>
              <a:t>New Telehealth </a:t>
            </a:r>
            <a:r>
              <a:rPr lang="en-US" b="1" dirty="0" smtClean="0">
                <a:solidFill>
                  <a:srgbClr val="0070C0"/>
                </a:solidFill>
                <a:latin typeface="+mn-lt"/>
              </a:rPr>
              <a:t>Skills </a:t>
            </a:r>
            <a:r>
              <a:rPr lang="en-US" sz="2400" b="1" dirty="0">
                <a:solidFill>
                  <a:srgbClr val="0070C0"/>
                </a:solidFill>
              </a:rPr>
              <a:t>(continued)</a:t>
            </a:r>
            <a:endParaRPr lang="en-US" sz="2400" b="1" dirty="0">
              <a:solidFill>
                <a:srgbClr val="0070C0"/>
              </a:solidFill>
              <a:latin typeface="+mn-lt"/>
            </a:endParaRPr>
          </a:p>
        </p:txBody>
      </p:sp>
      <p:sp>
        <p:nvSpPr>
          <p:cNvPr id="6" name="Content Placeholder 5"/>
          <p:cNvSpPr>
            <a:spLocks noGrp="1"/>
          </p:cNvSpPr>
          <p:nvPr>
            <p:ph idx="1"/>
          </p:nvPr>
        </p:nvSpPr>
        <p:spPr>
          <a:xfrm>
            <a:off x="838199" y="1179096"/>
            <a:ext cx="10515601" cy="5552445"/>
          </a:xfrm>
        </p:spPr>
        <p:txBody>
          <a:bodyPr>
            <a:normAutofit/>
          </a:bodyPr>
          <a:lstStyle/>
          <a:p>
            <a:pPr marL="349250" indent="-349250">
              <a:lnSpc>
                <a:spcPct val="100000"/>
              </a:lnSpc>
              <a:spcBef>
                <a:spcPts val="0"/>
              </a:spcBef>
              <a:spcAft>
                <a:spcPts val="600"/>
              </a:spcAft>
              <a:buClr>
                <a:srgbClr val="0070C0"/>
              </a:buClr>
              <a:buSzPct val="80000"/>
            </a:pPr>
            <a:r>
              <a:rPr lang="en-US" sz="3200" b="1" dirty="0">
                <a:solidFill>
                  <a:srgbClr val="00133A"/>
                </a:solidFill>
                <a:latin typeface="Calibri" panose="020F0502020204030204" pitchFamily="34" charset="0"/>
                <a:cs typeface="Calibri" panose="020F0502020204030204" pitchFamily="34" charset="0"/>
              </a:rPr>
              <a:t>Give yourself permission to get more comfortable with having Hybrid-Relationships (in-person and virtual) with patients/peers </a:t>
            </a:r>
            <a:r>
              <a:rPr lang="en-US" sz="2400" dirty="0" smtClean="0">
                <a:solidFill>
                  <a:srgbClr val="00133A"/>
                </a:solidFill>
                <a:latin typeface="Calibri" panose="020F0502020204030204" pitchFamily="34" charset="0"/>
                <a:cs typeface="Calibri" panose="020F0502020204030204" pitchFamily="34" charset="0"/>
              </a:rPr>
              <a:t>(Shore et al., 2020)</a:t>
            </a:r>
          </a:p>
          <a:p>
            <a:pPr marL="349250" indent="-349250">
              <a:lnSpc>
                <a:spcPct val="100000"/>
              </a:lnSpc>
              <a:spcBef>
                <a:spcPts val="0"/>
              </a:spcBef>
              <a:spcAft>
                <a:spcPts val="600"/>
              </a:spcAft>
              <a:buClr>
                <a:srgbClr val="0070C0"/>
              </a:buClr>
              <a:buSzPct val="80000"/>
            </a:pPr>
            <a:r>
              <a:rPr lang="en-US" sz="3200" b="1" dirty="0" smtClean="0">
                <a:solidFill>
                  <a:srgbClr val="00133A"/>
                </a:solidFill>
                <a:latin typeface="Calibri" panose="020F0502020204030204" pitchFamily="34" charset="0"/>
                <a:cs typeface="Calibri" panose="020F0502020204030204" pitchFamily="34" charset="0"/>
              </a:rPr>
              <a:t>Videos and Fact Sheets are available: </a:t>
            </a:r>
          </a:p>
          <a:p>
            <a:pPr marL="806450" lvl="1" indent="-349250">
              <a:lnSpc>
                <a:spcPct val="100000"/>
              </a:lnSpc>
              <a:spcBef>
                <a:spcPts val="0"/>
              </a:spcBef>
              <a:spcAft>
                <a:spcPts val="600"/>
              </a:spcAft>
              <a:buClr>
                <a:srgbClr val="0070C0"/>
              </a:buClr>
              <a:buSzPct val="80000"/>
            </a:pPr>
            <a:r>
              <a:rPr lang="en-US" sz="2800" dirty="0" smtClean="0">
                <a:solidFill>
                  <a:srgbClr val="00133A"/>
                </a:solidFill>
                <a:latin typeface="Calibri" panose="020F0502020204030204" pitchFamily="34" charset="0"/>
                <a:cs typeface="Calibri" panose="020F0502020204030204" pitchFamily="34" charset="0"/>
              </a:rPr>
              <a:t>APA </a:t>
            </a:r>
            <a:r>
              <a:rPr lang="en-US" sz="2800" dirty="0">
                <a:solidFill>
                  <a:srgbClr val="00133A"/>
                </a:solidFill>
                <a:latin typeface="Calibri" panose="020F0502020204030204" pitchFamily="34" charset="0"/>
                <a:cs typeface="Calibri" panose="020F0502020204030204" pitchFamily="34" charset="0"/>
              </a:rPr>
              <a:t>&amp; ATA Best Practice Guidelines </a:t>
            </a:r>
          </a:p>
          <a:p>
            <a:pPr marL="806450" lvl="1" indent="-349250">
              <a:lnSpc>
                <a:spcPct val="100000"/>
              </a:lnSpc>
              <a:spcBef>
                <a:spcPts val="0"/>
              </a:spcBef>
              <a:spcAft>
                <a:spcPts val="600"/>
              </a:spcAft>
              <a:buClr>
                <a:srgbClr val="0070C0"/>
              </a:buClr>
              <a:buSzPct val="80000"/>
            </a:pPr>
            <a:r>
              <a:rPr lang="en-US" sz="2800" dirty="0">
                <a:solidFill>
                  <a:srgbClr val="00133A"/>
                </a:solidFill>
                <a:latin typeface="Calibri" panose="020F0502020204030204" pitchFamily="34" charset="0"/>
                <a:cs typeface="Calibri" panose="020F0502020204030204" pitchFamily="34" charset="0"/>
              </a:rPr>
              <a:t>CoE on </a:t>
            </a:r>
            <a:r>
              <a:rPr lang="en-US" sz="2800" dirty="0" smtClean="0">
                <a:solidFill>
                  <a:srgbClr val="00133A"/>
                </a:solidFill>
                <a:latin typeface="Calibri" panose="020F0502020204030204" pitchFamily="34" charset="0"/>
                <a:cs typeface="Calibri" panose="020F0502020204030204" pitchFamily="34" charset="0"/>
              </a:rPr>
              <a:t>PHI</a:t>
            </a:r>
            <a:endParaRPr lang="en-US" sz="2800" dirty="0">
              <a:solidFill>
                <a:srgbClr val="00133A"/>
              </a:solidFill>
              <a:latin typeface="Calibri" panose="020F0502020204030204" pitchFamily="34" charset="0"/>
              <a:cs typeface="Calibri" panose="020F0502020204030204" pitchFamily="34" charset="0"/>
            </a:endParaRPr>
          </a:p>
          <a:p>
            <a:pPr marL="349250" indent="-349250">
              <a:lnSpc>
                <a:spcPct val="100000"/>
              </a:lnSpc>
              <a:spcBef>
                <a:spcPts val="0"/>
              </a:spcBef>
              <a:spcAft>
                <a:spcPts val="600"/>
              </a:spcAft>
              <a:buClr>
                <a:srgbClr val="0070C0"/>
              </a:buClr>
              <a:buSzPct val="80000"/>
            </a:pPr>
            <a:r>
              <a:rPr lang="en-US" sz="3200" b="1" dirty="0">
                <a:solidFill>
                  <a:srgbClr val="00133A"/>
                </a:solidFill>
                <a:latin typeface="Calibri" panose="020F0502020204030204" pitchFamily="34" charset="0"/>
                <a:cs typeface="Calibri" panose="020F0502020204030204" pitchFamily="34" charset="0"/>
              </a:rPr>
              <a:t>While the Office for Civil Rights gave notice about enforcement discretion…</a:t>
            </a:r>
          </a:p>
          <a:p>
            <a:pPr marL="914400" lvl="1" indent="-349250">
              <a:lnSpc>
                <a:spcPct val="100000"/>
              </a:lnSpc>
              <a:spcBef>
                <a:spcPts val="0"/>
              </a:spcBef>
              <a:spcAft>
                <a:spcPts val="600"/>
              </a:spcAft>
              <a:buClr>
                <a:srgbClr val="0070C0"/>
              </a:buClr>
              <a:buSzPct val="80000"/>
            </a:pPr>
            <a:r>
              <a:rPr lang="en-US" sz="2800" dirty="0" smtClean="0">
                <a:solidFill>
                  <a:srgbClr val="00133A"/>
                </a:solidFill>
                <a:latin typeface="Calibri" panose="020F0502020204030204" pitchFamily="34" charset="0"/>
                <a:cs typeface="Calibri" panose="020F0502020204030204" pitchFamily="34" charset="0"/>
              </a:rPr>
              <a:t>Always </a:t>
            </a:r>
            <a:r>
              <a:rPr lang="en-US" sz="2800" dirty="0">
                <a:solidFill>
                  <a:srgbClr val="00133A"/>
                </a:solidFill>
                <a:latin typeface="Calibri" panose="020F0502020204030204" pitchFamily="34" charset="0"/>
                <a:cs typeface="Calibri" panose="020F0502020204030204" pitchFamily="34" charset="0"/>
              </a:rPr>
              <a:t>act in the best interest of your patient/client/peer</a:t>
            </a:r>
          </a:p>
          <a:p>
            <a:pPr marL="914400" lvl="1" indent="-349250">
              <a:lnSpc>
                <a:spcPct val="100000"/>
              </a:lnSpc>
              <a:spcBef>
                <a:spcPts val="0"/>
              </a:spcBef>
              <a:spcAft>
                <a:spcPts val="600"/>
              </a:spcAft>
              <a:buClr>
                <a:srgbClr val="0070C0"/>
              </a:buClr>
              <a:buSzPct val="80000"/>
            </a:pPr>
            <a:r>
              <a:rPr lang="en-US" sz="2800" dirty="0" smtClean="0">
                <a:solidFill>
                  <a:srgbClr val="00133A"/>
                </a:solidFill>
                <a:latin typeface="Calibri" panose="020F0502020204030204" pitchFamily="34" charset="0"/>
                <a:cs typeface="Calibri" panose="020F0502020204030204" pitchFamily="34" charset="0"/>
              </a:rPr>
              <a:t>Initiate/implement </a:t>
            </a:r>
            <a:r>
              <a:rPr lang="en-US" sz="2800" dirty="0">
                <a:solidFill>
                  <a:srgbClr val="00133A"/>
                </a:solidFill>
                <a:latin typeface="Calibri" panose="020F0502020204030204" pitchFamily="34" charset="0"/>
                <a:cs typeface="Calibri" panose="020F0502020204030204" pitchFamily="34" charset="0"/>
              </a:rPr>
              <a:t>virtual services following stricter guidelines</a:t>
            </a:r>
          </a:p>
          <a:p>
            <a:endParaRPr lang="en-US" sz="1400" dirty="0"/>
          </a:p>
          <a:p>
            <a:endParaRPr lang="en-US" dirty="0"/>
          </a:p>
        </p:txBody>
      </p:sp>
      <p:sp>
        <p:nvSpPr>
          <p:cNvPr id="2" name="Slide Number Placeholder 1"/>
          <p:cNvSpPr>
            <a:spLocks noGrp="1"/>
          </p:cNvSpPr>
          <p:nvPr>
            <p:ph type="sldNum" sz="quarter" idx="12"/>
          </p:nvPr>
        </p:nvSpPr>
        <p:spPr/>
        <p:txBody>
          <a:bodyPr/>
          <a:lstStyle/>
          <a:p>
            <a:fld id="{29101560-7AD4-4D6F-990C-D1838C71DA80}" type="slidenum">
              <a:rPr lang="en-US" smtClean="0"/>
              <a:t>7</a:t>
            </a:fld>
            <a:endParaRPr lang="en-US"/>
          </a:p>
        </p:txBody>
      </p:sp>
    </p:spTree>
    <p:extLst>
      <p:ext uri="{BB962C8B-B14F-4D97-AF65-F5344CB8AC3E}">
        <p14:creationId xmlns:p14="http://schemas.microsoft.com/office/powerpoint/2010/main" val="157422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78"/>
            <a:ext cx="10515600" cy="946317"/>
          </a:xfrm>
        </p:spPr>
        <p:txBody>
          <a:bodyPr>
            <a:normAutofit/>
          </a:bodyPr>
          <a:lstStyle/>
          <a:p>
            <a:pPr algn="ctr"/>
            <a:r>
              <a:rPr lang="en-US" sz="4000" b="1" dirty="0">
                <a:solidFill>
                  <a:srgbClr val="0070C0"/>
                </a:solidFill>
                <a:latin typeface="Calibri" panose="020F0502020204030204" pitchFamily="34" charset="0"/>
                <a:cs typeface="Calibri" panose="020F0502020204030204" pitchFamily="34" charset="0"/>
              </a:rPr>
              <a:t>TIP 2. </a:t>
            </a:r>
            <a:r>
              <a:rPr lang="en-US" sz="4000" b="1" dirty="0" smtClean="0">
                <a:solidFill>
                  <a:srgbClr val="0070C0"/>
                </a:solidFill>
                <a:latin typeface="Calibri" panose="020F0502020204030204" pitchFamily="34" charset="0"/>
                <a:cs typeface="Calibri" panose="020F0502020204030204" pitchFamily="34" charset="0"/>
              </a:rPr>
              <a:t>Practice Self-Compassion</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4458" y="1162884"/>
            <a:ext cx="11843084" cy="5487238"/>
          </a:xfrm>
        </p:spPr>
        <p:txBody>
          <a:bodyPr>
            <a:noAutofit/>
          </a:bodyPr>
          <a:lstStyle/>
          <a:p>
            <a:pPr marL="349250" indent="-349250">
              <a:lnSpc>
                <a:spcPct val="100000"/>
              </a:lnSpc>
              <a:spcBef>
                <a:spcPts val="0"/>
              </a:spcBef>
              <a:spcAft>
                <a:spcPts val="1800"/>
              </a:spcAft>
              <a:buClr>
                <a:srgbClr val="0070C0"/>
              </a:buClr>
              <a:buSzPct val="80000"/>
            </a:pPr>
            <a:r>
              <a:rPr lang="en-US" sz="3200" b="1" dirty="0">
                <a:latin typeface="Calibri" panose="020F0502020204030204" pitchFamily="34" charset="0"/>
                <a:cs typeface="Calibri" panose="020F0502020204030204" pitchFamily="34" charset="0"/>
              </a:rPr>
              <a:t>Research on Self-Compassion has been rapidly growing </a:t>
            </a:r>
            <a:r>
              <a:rPr lang="en-US" sz="1800" dirty="0">
                <a:latin typeface="Calibri" panose="020F0502020204030204" pitchFamily="34" charset="0"/>
                <a:cs typeface="Calibri" panose="020F0502020204030204" pitchFamily="34" charset="0"/>
              </a:rPr>
              <a:t>(Neff &amp; </a:t>
            </a:r>
            <a:r>
              <a:rPr lang="en-US" sz="1800" dirty="0" err="1">
                <a:latin typeface="Calibri" panose="020F0502020204030204" pitchFamily="34" charset="0"/>
                <a:cs typeface="Calibri" panose="020F0502020204030204" pitchFamily="34" charset="0"/>
              </a:rPr>
              <a:t>Dahm</a:t>
            </a:r>
            <a:r>
              <a:rPr lang="en-US" sz="1800" dirty="0">
                <a:latin typeface="Calibri" panose="020F0502020204030204" pitchFamily="34" charset="0"/>
                <a:cs typeface="Calibri" panose="020F0502020204030204" pitchFamily="34" charset="0"/>
              </a:rPr>
              <a:t>, 2014) </a:t>
            </a:r>
            <a:endParaRPr lang="en-US" sz="2000" dirty="0">
              <a:latin typeface="Calibri" panose="020F0502020204030204" pitchFamily="34" charset="0"/>
              <a:cs typeface="Calibri" panose="020F0502020204030204" pitchFamily="34" charset="0"/>
            </a:endParaRPr>
          </a:p>
          <a:p>
            <a:pPr marL="349250" indent="-349250">
              <a:lnSpc>
                <a:spcPct val="100000"/>
              </a:lnSpc>
              <a:spcBef>
                <a:spcPts val="0"/>
              </a:spcBef>
              <a:spcAft>
                <a:spcPts val="600"/>
              </a:spcAft>
              <a:buClr>
                <a:srgbClr val="0070C0"/>
              </a:buClr>
              <a:buSzPct val="80000"/>
            </a:pPr>
            <a:r>
              <a:rPr lang="en-US" b="1" dirty="0">
                <a:latin typeface="Calibri" panose="020F0502020204030204" pitchFamily="34" charset="0"/>
                <a:cs typeface="Calibri" panose="020F0502020204030204" pitchFamily="34" charset="0"/>
              </a:rPr>
              <a:t>Neff proposed that Self-Compassion involves </a:t>
            </a:r>
            <a:r>
              <a:rPr lang="en-US" sz="3200" b="1" dirty="0">
                <a:solidFill>
                  <a:srgbClr val="0070C0"/>
                </a:solidFill>
                <a:latin typeface="Calibri" panose="020F0502020204030204" pitchFamily="34" charset="0"/>
                <a:cs typeface="Calibri" panose="020F0502020204030204" pitchFamily="34" charset="0"/>
              </a:rPr>
              <a:t>THREE</a:t>
            </a:r>
            <a:r>
              <a:rPr lang="en-US" b="1" dirty="0">
                <a:latin typeface="Calibri" panose="020F0502020204030204" pitchFamily="34" charset="0"/>
                <a:cs typeface="Calibri" panose="020F0502020204030204" pitchFamily="34" charset="0"/>
              </a:rPr>
              <a:t> components:</a:t>
            </a:r>
          </a:p>
          <a:p>
            <a:pPr marL="806450" lvl="1" indent="-288925">
              <a:lnSpc>
                <a:spcPct val="100000"/>
              </a:lnSpc>
              <a:spcBef>
                <a:spcPts val="0"/>
              </a:spcBef>
              <a:spcAft>
                <a:spcPts val="600"/>
              </a:spcAft>
              <a:buClr>
                <a:srgbClr val="0070C0"/>
              </a:buClr>
              <a:buSzPct val="80000"/>
            </a:pPr>
            <a:r>
              <a:rPr lang="en-US" sz="2800" b="1" dirty="0">
                <a:latin typeface="Calibri" panose="020F0502020204030204" pitchFamily="34" charset="0"/>
                <a:cs typeface="Calibri" panose="020F0502020204030204" pitchFamily="34" charset="0"/>
              </a:rPr>
              <a:t>extending </a:t>
            </a:r>
            <a:r>
              <a:rPr lang="en-US" sz="3200" b="1" dirty="0">
                <a:solidFill>
                  <a:srgbClr val="0070C0"/>
                </a:solidFill>
                <a:latin typeface="Calibri" panose="020F0502020204030204" pitchFamily="34" charset="0"/>
                <a:cs typeface="Calibri" panose="020F0502020204030204" pitchFamily="34" charset="0"/>
              </a:rPr>
              <a:t>KINDNESS</a:t>
            </a:r>
            <a:r>
              <a:rPr lang="en-US" sz="2800" b="1" dirty="0">
                <a:latin typeface="Calibri" panose="020F0502020204030204" pitchFamily="34" charset="0"/>
                <a:cs typeface="Calibri" panose="020F0502020204030204" pitchFamily="34" charset="0"/>
              </a:rPr>
              <a:t> and understanding to oneself rather than harsh self-judgment </a:t>
            </a:r>
          </a:p>
          <a:p>
            <a:pPr marL="806450" lvl="1" indent="-288925">
              <a:lnSpc>
                <a:spcPct val="100000"/>
              </a:lnSpc>
              <a:spcBef>
                <a:spcPts val="0"/>
              </a:spcBef>
              <a:spcAft>
                <a:spcPts val="600"/>
              </a:spcAft>
              <a:buClr>
                <a:srgbClr val="0070C0"/>
              </a:buClr>
              <a:buSzPct val="80000"/>
            </a:pPr>
            <a:r>
              <a:rPr lang="en-US" sz="2800" b="1" dirty="0">
                <a:latin typeface="Calibri" panose="020F0502020204030204" pitchFamily="34" charset="0"/>
                <a:cs typeface="Calibri" panose="020F0502020204030204" pitchFamily="34" charset="0"/>
              </a:rPr>
              <a:t>seeing one’s experiences as part of the larger human experience rather than as separating and isolating </a:t>
            </a:r>
            <a:r>
              <a:rPr lang="en-US" sz="3200" b="1" dirty="0">
                <a:latin typeface="Calibri" panose="020F0502020204030204" pitchFamily="34" charset="0"/>
                <a:cs typeface="Calibri" panose="020F0502020204030204" pitchFamily="34" charset="0"/>
              </a:rPr>
              <a:t>(</a:t>
            </a:r>
            <a:r>
              <a:rPr lang="en-US" sz="3200" b="1" dirty="0">
                <a:solidFill>
                  <a:srgbClr val="0070C0"/>
                </a:solidFill>
                <a:latin typeface="Calibri" panose="020F0502020204030204" pitchFamily="34" charset="0"/>
                <a:cs typeface="Calibri" panose="020F0502020204030204" pitchFamily="34" charset="0"/>
              </a:rPr>
              <a:t>SENSE OF COMMON HUMANITY</a:t>
            </a:r>
            <a:r>
              <a:rPr lang="en-US" sz="3200" b="1" dirty="0">
                <a:latin typeface="Calibri" panose="020F0502020204030204" pitchFamily="34" charset="0"/>
                <a:cs typeface="Calibri" panose="020F0502020204030204" pitchFamily="34" charset="0"/>
              </a:rPr>
              <a:t>)</a:t>
            </a:r>
          </a:p>
          <a:p>
            <a:pPr marL="806450" lvl="1" indent="-288925">
              <a:lnSpc>
                <a:spcPct val="100000"/>
              </a:lnSpc>
              <a:spcBef>
                <a:spcPts val="0"/>
              </a:spcBef>
              <a:spcAft>
                <a:spcPts val="1800"/>
              </a:spcAft>
              <a:buClr>
                <a:srgbClr val="0070C0"/>
              </a:buClr>
              <a:buSzPct val="80000"/>
            </a:pPr>
            <a:r>
              <a:rPr lang="en-US" sz="2800" b="1" dirty="0">
                <a:latin typeface="Calibri" panose="020F0502020204030204" pitchFamily="34" charset="0"/>
                <a:cs typeface="Calibri" panose="020F0502020204030204" pitchFamily="34" charset="0"/>
              </a:rPr>
              <a:t>holding one’s painful thoughts and feelings in balanced awareness rather than over-identifying with them </a:t>
            </a:r>
            <a:r>
              <a:rPr lang="en-US" sz="3200" b="1" dirty="0">
                <a:latin typeface="Calibri" panose="020F0502020204030204" pitchFamily="34" charset="0"/>
                <a:cs typeface="Calibri" panose="020F0502020204030204" pitchFamily="34" charset="0"/>
              </a:rPr>
              <a:t>(</a:t>
            </a:r>
            <a:r>
              <a:rPr lang="en-US" sz="3200" b="1" dirty="0">
                <a:solidFill>
                  <a:srgbClr val="0070C0"/>
                </a:solidFill>
                <a:latin typeface="Calibri" panose="020F0502020204030204" pitchFamily="34" charset="0"/>
                <a:cs typeface="Calibri" panose="020F0502020204030204" pitchFamily="34" charset="0"/>
              </a:rPr>
              <a:t>MINDFULNESS</a:t>
            </a:r>
            <a:r>
              <a:rPr lang="en-US" sz="32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(Neff, 2003b p. 225) </a:t>
            </a:r>
            <a:endParaRPr lang="en-US" sz="3200" dirty="0">
              <a:latin typeface="Calibri" panose="020F0502020204030204" pitchFamily="34" charset="0"/>
              <a:cs typeface="Calibri" panose="020F0502020204030204" pitchFamily="34" charset="0"/>
            </a:endParaRPr>
          </a:p>
          <a:p>
            <a:pPr marL="349250" indent="-349250">
              <a:lnSpc>
                <a:spcPct val="100000"/>
              </a:lnSpc>
              <a:spcBef>
                <a:spcPts val="0"/>
              </a:spcBef>
              <a:spcAft>
                <a:spcPts val="600"/>
              </a:spcAft>
              <a:buClr>
                <a:srgbClr val="0070C0"/>
              </a:buClr>
              <a:buSzPct val="80000"/>
            </a:pPr>
            <a:r>
              <a:rPr lang="en-US" sz="3200" b="1" dirty="0">
                <a:latin typeface="Calibri" panose="020F0502020204030204" pitchFamily="34" charset="0"/>
                <a:cs typeface="Calibri" panose="020F0502020204030204" pitchFamily="34" charset="0"/>
              </a:rPr>
              <a:t>These components interact to foster compassion focused inward </a:t>
            </a:r>
            <a:r>
              <a:rPr lang="en-US" sz="1800" dirty="0">
                <a:latin typeface="Calibri" panose="020F0502020204030204" pitchFamily="34" charset="0"/>
                <a:cs typeface="Calibri" panose="020F0502020204030204" pitchFamily="34" charset="0"/>
              </a:rPr>
              <a:t>(Neff, 2003b)</a:t>
            </a:r>
          </a:p>
        </p:txBody>
      </p:sp>
      <p:sp>
        <p:nvSpPr>
          <p:cNvPr id="4" name="Slide Number Placeholder 3"/>
          <p:cNvSpPr>
            <a:spLocks noGrp="1"/>
          </p:cNvSpPr>
          <p:nvPr>
            <p:ph type="sldNum" sz="quarter" idx="12"/>
          </p:nvPr>
        </p:nvSpPr>
        <p:spPr/>
        <p:txBody>
          <a:bodyPr/>
          <a:lstStyle/>
          <a:p>
            <a:fld id="{29101560-7AD4-4D6F-990C-D1838C71DA80}" type="slidenum">
              <a:rPr lang="en-US" smtClean="0"/>
              <a:t>8</a:t>
            </a:fld>
            <a:endParaRPr lang="en-US"/>
          </a:p>
        </p:txBody>
      </p:sp>
    </p:spTree>
    <p:extLst>
      <p:ext uri="{BB962C8B-B14F-4D97-AF65-F5344CB8AC3E}">
        <p14:creationId xmlns:p14="http://schemas.microsoft.com/office/powerpoint/2010/main" val="169657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063" y="340736"/>
            <a:ext cx="10515600" cy="1042570"/>
          </a:xfrm>
        </p:spPr>
        <p:txBody>
          <a:bodyPr>
            <a:normAutofit/>
          </a:bodyPr>
          <a:lstStyle/>
          <a:p>
            <a:pPr marL="233363" indent="-233363">
              <a:lnSpc>
                <a:spcPct val="100000"/>
              </a:lnSpc>
              <a:spcBef>
                <a:spcPts val="0"/>
              </a:spcBef>
              <a:spcAft>
                <a:spcPts val="1800"/>
              </a:spcAft>
            </a:pPr>
            <a:r>
              <a:rPr lang="en-US" sz="4000" b="1" dirty="0">
                <a:solidFill>
                  <a:srgbClr val="0070C0"/>
                </a:solidFill>
                <a:latin typeface="+mn-lt"/>
              </a:rPr>
              <a:t>Tip 2. </a:t>
            </a:r>
            <a:r>
              <a:rPr lang="en-US" sz="4000" b="1" dirty="0" smtClean="0">
                <a:solidFill>
                  <a:srgbClr val="0070C0"/>
                </a:solidFill>
                <a:latin typeface="+mn-lt"/>
              </a:rPr>
              <a:t>Practice Self-Compassion </a:t>
            </a:r>
            <a:r>
              <a:rPr lang="en-US" sz="2400" b="1" dirty="0">
                <a:solidFill>
                  <a:srgbClr val="0070C0"/>
                </a:solidFill>
              </a:rPr>
              <a:t>(continued)</a:t>
            </a:r>
            <a:endParaRPr lang="en-US" sz="4000" dirty="0">
              <a:latin typeface="+mn-lt"/>
            </a:endParaRPr>
          </a:p>
        </p:txBody>
      </p:sp>
      <p:sp>
        <p:nvSpPr>
          <p:cNvPr id="3" name="Content Placeholder 2">
            <a:extLst>
              <a:ext uri="{FF2B5EF4-FFF2-40B4-BE49-F238E27FC236}">
                <a16:creationId xmlns:a16="http://schemas.microsoft.com/office/drawing/2014/main" id="{CABC734C-FD89-4A49-A6C2-1544291AECAA}"/>
              </a:ext>
            </a:extLst>
          </p:cNvPr>
          <p:cNvSpPr>
            <a:spLocks noGrp="1"/>
          </p:cNvSpPr>
          <p:nvPr>
            <p:ph idx="1"/>
          </p:nvPr>
        </p:nvSpPr>
        <p:spPr>
          <a:xfrm>
            <a:off x="457200" y="1584994"/>
            <a:ext cx="11277600" cy="4351338"/>
          </a:xfrm>
        </p:spPr>
        <p:txBody>
          <a:bodyPr/>
          <a:lstStyle/>
          <a:p>
            <a:pPr marL="0" indent="0">
              <a:lnSpc>
                <a:spcPct val="100000"/>
              </a:lnSpc>
              <a:spcBef>
                <a:spcPts val="0"/>
              </a:spcBef>
              <a:spcAft>
                <a:spcPts val="1800"/>
              </a:spcAft>
              <a:buNone/>
            </a:pPr>
            <a:r>
              <a:rPr lang="en-US" sz="3600" b="1" dirty="0">
                <a:solidFill>
                  <a:srgbClr val="00133A"/>
                </a:solidFill>
              </a:rPr>
              <a:t>Self-Compassion is </a:t>
            </a:r>
            <a:r>
              <a:rPr lang="en-US" sz="3600" b="1" u="sng" dirty="0">
                <a:solidFill>
                  <a:srgbClr val="0070C0"/>
                </a:solidFill>
              </a:rPr>
              <a:t>NOT</a:t>
            </a:r>
            <a:r>
              <a:rPr lang="en-US" b="1" dirty="0">
                <a:solidFill>
                  <a:srgbClr val="00133A"/>
                </a:solidFill>
              </a:rPr>
              <a:t> </a:t>
            </a:r>
            <a:r>
              <a:rPr lang="en-US" sz="3600" b="1" dirty="0">
                <a:solidFill>
                  <a:srgbClr val="00133A"/>
                </a:solidFill>
              </a:rPr>
              <a:t>self-centeredness; it helps to cultivate feelings of compassion for others </a:t>
            </a:r>
            <a:r>
              <a:rPr lang="en-US" sz="1400" dirty="0"/>
              <a:t>(Gilbert &amp; Procter, 2006; Neff, 2003a)</a:t>
            </a:r>
            <a:br>
              <a:rPr lang="en-US" sz="1400" dirty="0"/>
            </a:br>
            <a:r>
              <a:rPr lang="en-US" sz="1400" dirty="0"/>
              <a:t/>
            </a:r>
            <a:br>
              <a:rPr lang="en-US" sz="1400" dirty="0"/>
            </a:br>
            <a:r>
              <a:rPr lang="en-US" sz="3600" b="1" dirty="0">
                <a:solidFill>
                  <a:srgbClr val="00133A"/>
                </a:solidFill>
                <a:cs typeface="Calibri" panose="020F0502020204030204" pitchFamily="34" charset="0"/>
              </a:rPr>
              <a:t>Cultivating Self-Compassion has been shown to stimulate brain activity that evokes empathy and compassion for others</a:t>
            </a:r>
            <a:r>
              <a:rPr lang="en-US" sz="3600" dirty="0"/>
              <a:t> </a:t>
            </a:r>
            <a:r>
              <a:rPr lang="en-US" sz="1400" dirty="0"/>
              <a:t>(</a:t>
            </a:r>
            <a:r>
              <a:rPr lang="en-US" sz="1400" dirty="0" err="1"/>
              <a:t>Longe</a:t>
            </a:r>
            <a:r>
              <a:rPr lang="en-US" sz="1400" dirty="0"/>
              <a:t> et al., 2009)</a:t>
            </a:r>
            <a:endParaRPr lang="en-US" dirty="0"/>
          </a:p>
        </p:txBody>
      </p:sp>
      <p:sp>
        <p:nvSpPr>
          <p:cNvPr id="2" name="Slide Number Placeholder 1"/>
          <p:cNvSpPr>
            <a:spLocks noGrp="1"/>
          </p:cNvSpPr>
          <p:nvPr>
            <p:ph type="sldNum" sz="quarter" idx="12"/>
          </p:nvPr>
        </p:nvSpPr>
        <p:spPr/>
        <p:txBody>
          <a:bodyPr/>
          <a:lstStyle/>
          <a:p>
            <a:fld id="{29101560-7AD4-4D6F-990C-D1838C71DA80}" type="slidenum">
              <a:rPr lang="en-US" smtClean="0"/>
              <a:t>9</a:t>
            </a:fld>
            <a:endParaRPr lang="en-US"/>
          </a:p>
        </p:txBody>
      </p:sp>
    </p:spTree>
    <p:extLst>
      <p:ext uri="{BB962C8B-B14F-4D97-AF65-F5344CB8AC3E}">
        <p14:creationId xmlns:p14="http://schemas.microsoft.com/office/powerpoint/2010/main" val="234615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Decks4U_Feb.2020_MPATTC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Decks4U_Feb.2020_MPATTC_template" id="{BFA025CE-A141-4C6D-83CB-23D7529FBACB}" vid="{1300C228-BCB5-43B7-B184-C4B7B43A315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9810</TotalTime>
  <Words>4921</Words>
  <Application>Microsoft Office PowerPoint</Application>
  <PresentationFormat>Widescreen</PresentationFormat>
  <Paragraphs>332</Paragraphs>
  <Slides>23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Arial Rounded MT Bold</vt:lpstr>
      <vt:lpstr>Calibri</vt:lpstr>
      <vt:lpstr>Calibri Light</vt:lpstr>
      <vt:lpstr>Ink Free</vt:lpstr>
      <vt:lpstr>Office Theme</vt:lpstr>
      <vt:lpstr>slideDecks4U_Feb.2020_MPATTC_template</vt:lpstr>
      <vt:lpstr>2_Office Theme</vt:lpstr>
      <vt:lpstr>Top Five Tips for Self-Care</vt:lpstr>
      <vt:lpstr>Definition of Self-Care</vt:lpstr>
      <vt:lpstr>‘It is now widely recognized that indirect exposure to trauma involves an inherent risk of significant emotional, cognitive, and behavioral changes in the clinician.’ (Bride et al., 2007, p.155)</vt:lpstr>
      <vt:lpstr>The most insidious aspect of compassion fatigue is that it attacks the very core of what brings helpers into this work: their empathy and compassion for others. </vt:lpstr>
      <vt:lpstr>TIP 1. Be Open to Learning New Skills</vt:lpstr>
      <vt:lpstr>New Telehealth Skills</vt:lpstr>
      <vt:lpstr>New Telehealth Skills (continued)</vt:lpstr>
      <vt:lpstr>TIP 2. Practice Self-Compassion</vt:lpstr>
      <vt:lpstr>Tip 2. Practice Self-Compassion (continued)</vt:lpstr>
      <vt:lpstr>“You must put on your own oxygen mask first  before you can help others.” </vt:lpstr>
      <vt:lpstr>TIP 3. Develop a Self-Care Plan that includes:</vt:lpstr>
      <vt:lpstr>TIP 4. Try a Little Mindfulness </vt:lpstr>
      <vt:lpstr>10 Mindfulness Techniques to Practice During Work Hours</vt:lpstr>
      <vt:lpstr>Need Some Ideas?  Visit the Greater Good Science Center Website</vt:lpstr>
      <vt:lpstr>TIP 5. Promote HOPE &amp; COMMUNITY</vt:lpstr>
      <vt:lpstr>A recent study of counselors working at an Opioid Treatment Program (OTP) suggested these activities could decrease work place stress.</vt:lpstr>
      <vt:lpstr>Reviewing the 5 Self-Care Tips</vt:lpstr>
      <vt:lpstr>Although there is no “one-size fits all” way to approach self-care, there is a common thread in all self-care efforts …</vt:lpstr>
      <vt:lpstr>Additional Resources</vt:lpstr>
      <vt:lpstr>Suggested Reading</vt:lpstr>
      <vt:lpstr>Compassion Fatigue Tips - SAMHSA</vt:lpstr>
      <vt:lpstr>“It is only in our darkest hours that we may discover the true strength of the brilliant light within ourselves that can never, ever, be dimmed.”            Doe Zantamata</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Fatigue and the  Behavioral Health Workforce</dc:title>
  <dc:creator>Nancy A Roget</dc:creator>
  <cp:lastModifiedBy>Beth Rutkowski</cp:lastModifiedBy>
  <cp:revision>101</cp:revision>
  <dcterms:created xsi:type="dcterms:W3CDTF">2020-07-27T18:09:57Z</dcterms:created>
  <dcterms:modified xsi:type="dcterms:W3CDTF">2020-09-17T14:34:31Z</dcterms:modified>
</cp:coreProperties>
</file>