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80"/>
  </p:notesMasterIdLst>
  <p:handoutMasterIdLst>
    <p:handoutMasterId r:id="rId81"/>
  </p:handoutMasterIdLst>
  <p:sldIdLst>
    <p:sldId id="2192" r:id="rId2"/>
    <p:sldId id="348" r:id="rId3"/>
    <p:sldId id="445" r:id="rId4"/>
    <p:sldId id="2028" r:id="rId5"/>
    <p:sldId id="2116" r:id="rId6"/>
    <p:sldId id="1276" r:id="rId7"/>
    <p:sldId id="2158" r:id="rId8"/>
    <p:sldId id="269" r:id="rId9"/>
    <p:sldId id="2058" r:id="rId10"/>
    <p:sldId id="2258" r:id="rId11"/>
    <p:sldId id="2256" r:id="rId12"/>
    <p:sldId id="2260" r:id="rId13"/>
    <p:sldId id="1962" r:id="rId14"/>
    <p:sldId id="2257" r:id="rId15"/>
    <p:sldId id="1963" r:id="rId16"/>
    <p:sldId id="1976" r:id="rId17"/>
    <p:sldId id="2261" r:id="rId18"/>
    <p:sldId id="2262" r:id="rId19"/>
    <p:sldId id="2263" r:id="rId20"/>
    <p:sldId id="2295" r:id="rId21"/>
    <p:sldId id="2296" r:id="rId22"/>
    <p:sldId id="2264" r:id="rId23"/>
    <p:sldId id="2265" r:id="rId24"/>
    <p:sldId id="2000" r:id="rId25"/>
    <p:sldId id="2266" r:id="rId26"/>
    <p:sldId id="2268" r:id="rId27"/>
    <p:sldId id="2067" r:id="rId28"/>
    <p:sldId id="2269" r:id="rId29"/>
    <p:sldId id="2270" r:id="rId30"/>
    <p:sldId id="2222" r:id="rId31"/>
    <p:sldId id="2225" r:id="rId32"/>
    <p:sldId id="2103" r:id="rId33"/>
    <p:sldId id="2273" r:id="rId34"/>
    <p:sldId id="2272" r:id="rId35"/>
    <p:sldId id="2271" r:id="rId36"/>
    <p:sldId id="2274" r:id="rId37"/>
    <p:sldId id="2275" r:id="rId38"/>
    <p:sldId id="2234" r:id="rId39"/>
    <p:sldId id="2243" r:id="rId40"/>
    <p:sldId id="2246" r:id="rId41"/>
    <p:sldId id="2277" r:id="rId42"/>
    <p:sldId id="2278" r:id="rId43"/>
    <p:sldId id="2280" r:id="rId44"/>
    <p:sldId id="2279" r:id="rId45"/>
    <p:sldId id="2281" r:id="rId46"/>
    <p:sldId id="2276" r:id="rId47"/>
    <p:sldId id="2282" r:id="rId48"/>
    <p:sldId id="2286" r:id="rId49"/>
    <p:sldId id="2287" r:id="rId50"/>
    <p:sldId id="2288" r:id="rId51"/>
    <p:sldId id="2289" r:id="rId52"/>
    <p:sldId id="2293" r:id="rId53"/>
    <p:sldId id="2245" r:id="rId54"/>
    <p:sldId id="2291" r:id="rId55"/>
    <p:sldId id="2292" r:id="rId56"/>
    <p:sldId id="2297" r:id="rId57"/>
    <p:sldId id="2298" r:id="rId58"/>
    <p:sldId id="2249" r:id="rId59"/>
    <p:sldId id="2250" r:id="rId60"/>
    <p:sldId id="2126" r:id="rId61"/>
    <p:sldId id="2300" r:id="rId62"/>
    <p:sldId id="2251" r:id="rId63"/>
    <p:sldId id="2253" r:id="rId64"/>
    <p:sldId id="2254" r:id="rId65"/>
    <p:sldId id="2301" r:id="rId66"/>
    <p:sldId id="2302" r:id="rId67"/>
    <p:sldId id="2303" r:id="rId68"/>
    <p:sldId id="2304" r:id="rId69"/>
    <p:sldId id="2308" r:id="rId70"/>
    <p:sldId id="2305" r:id="rId71"/>
    <p:sldId id="2306" r:id="rId72"/>
    <p:sldId id="2307" r:id="rId73"/>
    <p:sldId id="2309" r:id="rId74"/>
    <p:sldId id="2310" r:id="rId75"/>
    <p:sldId id="2313" r:id="rId76"/>
    <p:sldId id="2144" r:id="rId77"/>
    <p:sldId id="2078" r:id="rId78"/>
    <p:sldId id="2186"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936249-5878-9C0C-31FE-DC1CA695528B}" name="Rutkowski, Beth" initials="BR" userId="S::BRutkowski@mednet.ucla.edu::28b4d559-5609-4577-a655-1a6c0000dce4" providerId="AD"/>
  <p188:author id="{94E07F60-A3B8-AD29-68D7-C0073F202CE0}" name="Freese, Thomas E." initials="TF" userId="S::TFreese@mednet.ucla.edu::d5c16bb8-e529-4788-8372-f42a74891c12" providerId="AD"/>
  <p188:author id="{11EC508B-B14F-CF27-067C-E672A5400B69}" name="Samantha Santamaria" initials="SS" userId="S::ssantam1@jh.edu::89a199a5-4681-44f7-bf51-c6cfd609cd3a" providerId="AD"/>
  <p188:author id="{18B58BF2-0CDF-18EF-9CF5-74702F5E37D5}" name="Santamaria, Samantha" initials="SS" userId="S::SamanthaSantamaria@mednet.ucla.edu::2e4bbe8c-77d1-43a2-b6a2-70e516ba841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ntamaria, Samantha"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73B"/>
    <a:srgbClr val="005C2A"/>
    <a:srgbClr val="0086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9" autoAdjust="0"/>
    <p:restoredTop sz="49315" autoAdjust="0"/>
  </p:normalViewPr>
  <p:slideViewPr>
    <p:cSldViewPr snapToGrid="0">
      <p:cViewPr varScale="1">
        <p:scale>
          <a:sx n="78" d="100"/>
          <a:sy n="78" d="100"/>
        </p:scale>
        <p:origin x="9894" y="78"/>
      </p:cViewPr>
      <p:guideLst/>
    </p:cSldViewPr>
  </p:slideViewPr>
  <p:outlineViewPr>
    <p:cViewPr>
      <p:scale>
        <a:sx n="33" d="100"/>
        <a:sy n="33" d="100"/>
      </p:scale>
      <p:origin x="0" y="-149082"/>
    </p:cViewPr>
  </p:outlineViewPr>
  <p:notesTextViewPr>
    <p:cViewPr>
      <p:scale>
        <a:sx n="200" d="100"/>
        <a:sy n="200" d="100"/>
      </p:scale>
      <p:origin x="0" y="0"/>
    </p:cViewPr>
  </p:notesTextViewPr>
  <p:sorterViewPr>
    <p:cViewPr>
      <p:scale>
        <a:sx n="200" d="100"/>
        <a:sy n="200" d="100"/>
      </p:scale>
      <p:origin x="0" y="-4952"/>
    </p:cViewPr>
  </p:sorterViewPr>
  <p:notesViewPr>
    <p:cSldViewPr snapToGrid="0">
      <p:cViewPr varScale="1">
        <p:scale>
          <a:sx n="77" d="100"/>
          <a:sy n="77" d="100"/>
        </p:scale>
        <p:origin x="2622" y="-77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8/10/relationships/authors" Target="authors.xml"/><Relationship Id="rId61" Type="http://schemas.openxmlformats.org/officeDocument/2006/relationships/slide" Target="slides/slide60.xml"/><Relationship Id="rId8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D391E2-8B33-03EA-FA6A-DED572C9B9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4C6A25-240C-1BD3-F7E0-F0110404B3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E50299-2899-4CB9-8CA0-F011E1E2D90C}" type="datetimeFigureOut">
              <a:rPr lang="en-US" smtClean="0"/>
              <a:t>12/11/2025</a:t>
            </a:fld>
            <a:endParaRPr lang="en-US"/>
          </a:p>
        </p:txBody>
      </p:sp>
      <p:sp>
        <p:nvSpPr>
          <p:cNvPr id="4" name="Footer Placeholder 3">
            <a:extLst>
              <a:ext uri="{FF2B5EF4-FFF2-40B4-BE49-F238E27FC236}">
                <a16:creationId xmlns:a16="http://schemas.microsoft.com/office/drawing/2014/main" id="{302AB5D5-5340-DCCD-52C8-275B37B13E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EC2253-C85C-879C-61C7-3025B55E3A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B15AEA-C1DD-473E-9772-0CA2A6DCEE21}" type="slidenum">
              <a:rPr lang="en-US" smtClean="0"/>
              <a:t>‹#›</a:t>
            </a:fld>
            <a:endParaRPr lang="en-US"/>
          </a:p>
        </p:txBody>
      </p:sp>
    </p:spTree>
    <p:extLst>
      <p:ext uri="{BB962C8B-B14F-4D97-AF65-F5344CB8AC3E}">
        <p14:creationId xmlns:p14="http://schemas.microsoft.com/office/powerpoint/2010/main" val="125628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9E5CC-F58D-4216-B0F2-6382620FD3E2}" type="datetimeFigureOut">
              <a:rPr lang="en-US" smtClean="0"/>
              <a:t>12/11/2025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9C70AD-FCA9-4FF6-8D0E-01E0C5ABAEF2}" type="slidenum">
              <a:rPr lang="en-US" smtClean="0"/>
              <a:t>‹#›</a:t>
            </a:fld>
            <a:endParaRPr lang="en-US"/>
          </a:p>
        </p:txBody>
      </p:sp>
    </p:spTree>
    <p:extLst>
      <p:ext uri="{BB962C8B-B14F-4D97-AF65-F5344CB8AC3E}">
        <p14:creationId xmlns:p14="http://schemas.microsoft.com/office/powerpoint/2010/main" val="2485604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b="0" u="sng" dirty="0"/>
              <a:t>Introduce yourself (trainer), then, you can add</a:t>
            </a:r>
            <a:r>
              <a:rPr lang="en-US" b="0" u="none" dirty="0"/>
              <a:t> </a:t>
            </a:r>
            <a:r>
              <a:rPr lang="en-US" b="0" i="0" u="none" dirty="0">
                <a:solidFill>
                  <a:srgbClr val="808080"/>
                </a:solidFill>
                <a:effectLst/>
                <a:latin typeface="Montserrat" panose="00000500000000000000" pitchFamily="2" charset="0"/>
              </a:rPr>
              <a:t>– </a:t>
            </a:r>
            <a:r>
              <a:rPr lang="en-US" i="0" dirty="0"/>
              <a:t>"</a:t>
            </a:r>
            <a:r>
              <a:rPr lang="en-US" sz="1200" dirty="0"/>
              <a:t>If you haven't already done so, go ahead and enter your name and agency into the chat box to document your attendance.</a:t>
            </a:r>
            <a:r>
              <a:rPr lang="en-US" i="0" dirty="0"/>
              <a:t>“</a:t>
            </a:r>
          </a:p>
          <a:p>
            <a:pPr defTabSz="966612">
              <a:defRPr/>
            </a:pPr>
            <a:endParaRPr lang="en-US" i="0" dirty="0">
              <a:cs typeface="Calibri"/>
            </a:endParaRPr>
          </a:p>
          <a:p>
            <a:pPr marL="171450" indent="-171450" defTabSz="966612">
              <a:buFont typeface="Arial" panose="020B0604020202020204" pitchFamily="34" charset="0"/>
              <a:buChar char="•"/>
              <a:defRPr/>
            </a:pPr>
            <a:r>
              <a:rPr lang="en-US" b="0" dirty="0"/>
              <a:t>This 3-hour advanced DBT training </a:t>
            </a:r>
            <a:r>
              <a:rPr lang="en-US" dirty="0"/>
              <a:t>serves as an experiential, skills-deepening extension that emphasizes hands-on skill application, clinical case analysis, and participant reflection.</a:t>
            </a:r>
            <a:endParaRPr lang="en-US" dirty="0">
              <a:cs typeface="Calibri"/>
            </a:endParaRPr>
          </a:p>
        </p:txBody>
      </p:sp>
      <p:sp>
        <p:nvSpPr>
          <p:cNvPr id="4" name="Slide Number Placeholder 3"/>
          <p:cNvSpPr>
            <a:spLocks noGrp="1"/>
          </p:cNvSpPr>
          <p:nvPr>
            <p:ph type="sldNum" sz="quarter" idx="5"/>
          </p:nvPr>
        </p:nvSpPr>
        <p:spPr/>
        <p:txBody>
          <a:bodyPr/>
          <a:lstStyle/>
          <a:p>
            <a:fld id="{369C70AD-FCA9-4FF6-8D0E-01E0C5ABAEF2}" type="slidenum">
              <a:rPr lang="en-US" smtClean="0"/>
              <a:t>1</a:t>
            </a:fld>
            <a:endParaRPr lang="en-US"/>
          </a:p>
        </p:txBody>
      </p:sp>
    </p:spTree>
    <p:extLst>
      <p:ext uri="{BB962C8B-B14F-4D97-AF65-F5344CB8AC3E}">
        <p14:creationId xmlns:p14="http://schemas.microsoft.com/office/powerpoint/2010/main" val="1875006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41652-3457-9132-0954-2E07F4F3A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AACB3-AB7B-5D8D-A11E-3D9779007A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38846-2426-7291-EFE5-C93138E2B2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"Let’s start with a warm-up—take a moment to think of one word that describes DBT for you, and we’ll use this to ground ourselves before diving into the next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Photo Credit: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Purchased Image, Adobe Stock.</a:t>
            </a:r>
          </a:p>
        </p:txBody>
      </p:sp>
      <p:sp>
        <p:nvSpPr>
          <p:cNvPr id="4" name="Slide Number Placeholder 3">
            <a:extLst>
              <a:ext uri="{FF2B5EF4-FFF2-40B4-BE49-F238E27FC236}">
                <a16:creationId xmlns:a16="http://schemas.microsoft.com/office/drawing/2014/main" id="{64DA6F2D-6738-A5AD-54F4-5410637E0673}"/>
              </a:ext>
            </a:extLst>
          </p:cNvPr>
          <p:cNvSpPr>
            <a:spLocks noGrp="1"/>
          </p:cNvSpPr>
          <p:nvPr>
            <p:ph type="sldNum" sz="quarter" idx="5"/>
          </p:nvPr>
        </p:nvSpPr>
        <p:spPr/>
        <p:txBody>
          <a:bodyPr/>
          <a:lstStyle/>
          <a:p>
            <a:fld id="{369C70AD-FCA9-4FF6-8D0E-01E0C5ABAEF2}" type="slidenum">
              <a:rPr lang="en-US" smtClean="0"/>
              <a:t>10</a:t>
            </a:fld>
            <a:endParaRPr lang="en-US"/>
          </a:p>
        </p:txBody>
      </p:sp>
    </p:spTree>
    <p:extLst>
      <p:ext uri="{BB962C8B-B14F-4D97-AF65-F5344CB8AC3E}">
        <p14:creationId xmlns:p14="http://schemas.microsoft.com/office/powerpoint/2010/main" val="1327070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"Before we dive any deeper, I’d love to pause here and hear from you. If you had to describe Dialectical Behavior Therapy in just one word—what would it be?“</a:t>
            </a:r>
            <a:r>
              <a:rPr lang="en-US" b="1" i="0" dirty="0"/>
              <a:t>[Prompt participants to put their responses in the chat]</a:t>
            </a:r>
          </a:p>
          <a:p>
            <a:pPr marL="171450" indent="-171450">
              <a:buFont typeface="Arial" panose="020B0604020202020204" pitchFamily="34" charset="0"/>
              <a:buChar char="•"/>
            </a:pPr>
            <a:r>
              <a:rPr lang="en-US" i="0" dirty="0"/>
              <a:t>"This could be based on your experience as a provider, your understanding of the model, or even your first impression."</a:t>
            </a:r>
            <a:br>
              <a:rPr lang="en-US" i="0" dirty="0"/>
            </a:br>
            <a:r>
              <a:rPr lang="en-US" i="0" dirty="0"/>
              <a:t>(Pause for about 20–30 seconds to let people reflect or jot something down.)</a:t>
            </a:r>
          </a:p>
          <a:p>
            <a:pPr marL="0" indent="0">
              <a:buFont typeface="Arial" panose="020B0604020202020204" pitchFamily="34" charset="0"/>
              <a:buNone/>
            </a:pPr>
            <a:endParaRPr lang="en-US" i="0" dirty="0"/>
          </a:p>
          <a:p>
            <a:pPr>
              <a:buNone/>
            </a:pPr>
            <a:r>
              <a:rPr lang="en-US" b="1" dirty="0"/>
              <a:t>Bridge to Next Content:</a:t>
            </a:r>
            <a:endParaRPr lang="en-US" dirty="0"/>
          </a:p>
          <a:p>
            <a:pPr marL="171450" indent="-171450">
              <a:buFont typeface="Arial" panose="020B0604020202020204" pitchFamily="34" charset="0"/>
              <a:buChar char="•"/>
            </a:pPr>
            <a:r>
              <a:rPr lang="en-US" i="1" dirty="0"/>
              <a:t>"What I love about this question is that it highlights how multifaceted DBT is—whether your word was 'balance,' 'validation,' 'change,' or even 'intense'—each reflects something true about this approach. Let’s build on that together.”</a:t>
            </a:r>
            <a:endParaRPr lang="en-US" dirty="0"/>
          </a:p>
          <a:p>
            <a:pPr marL="171450" indent="-171450">
              <a:buFont typeface="Arial" panose="020B0604020202020204" pitchFamily="34" charset="0"/>
              <a:buChar char="•"/>
            </a:pP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11</a:t>
            </a:fld>
            <a:endParaRPr lang="en-US"/>
          </a:p>
        </p:txBody>
      </p:sp>
    </p:spTree>
    <p:extLst>
      <p:ext uri="{BB962C8B-B14F-4D97-AF65-F5344CB8AC3E}">
        <p14:creationId xmlns:p14="http://schemas.microsoft.com/office/powerpoint/2010/main" val="139721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71450" indent="-171450">
              <a:buFont typeface="Arial" panose="020B0604020202020204" pitchFamily="34" charset="0"/>
              <a:buChar char="•"/>
            </a:pPr>
            <a:r>
              <a:rPr lang="en-US" dirty="0"/>
              <a:t>This practice is designed to deepen awareness, strengthen observing skills, and enhance the ability to sit with discomfort without judgment.</a:t>
            </a:r>
          </a:p>
          <a:p>
            <a:pPr marL="171450" indent="-171450">
              <a:buFont typeface="Arial" panose="020B0604020202020204" pitchFamily="34" charset="0"/>
              <a:buChar char="•"/>
            </a:pPr>
            <a:r>
              <a:rPr lang="en-US" dirty="0"/>
              <a:t>Encourage participants to notice not just external stimuli (e.g., sounds, sensations) but also internal experiences like thoughts, urges, and feelings—without trying to change them.</a:t>
            </a:r>
          </a:p>
          <a:p>
            <a:pPr marL="171450" indent="-171450">
              <a:buFont typeface="Arial" panose="020B0604020202020204" pitchFamily="34" charset="0"/>
              <a:buChar char="•"/>
            </a:pPr>
            <a:r>
              <a:rPr lang="en-US" dirty="0"/>
              <a:t>Remind the group that “advanced” doesn’t mean difficult—it means subtle. The goal is to build tolerance for internal experience and increase present-moment awareness.</a:t>
            </a:r>
          </a:p>
          <a:p>
            <a:pPr marL="171450" indent="-171450">
              <a:buFont typeface="Arial" panose="020B0604020202020204" pitchFamily="34" charset="0"/>
              <a:buChar char="•"/>
            </a:pPr>
            <a:r>
              <a:rPr lang="en-US" dirty="0"/>
              <a:t>Let participants know that </a:t>
            </a:r>
            <a:r>
              <a:rPr lang="en-US" sz="1200" kern="1200" dirty="0">
                <a:solidFill>
                  <a:schemeClr val="tx1"/>
                </a:solidFill>
                <a:effectLst/>
                <a:latin typeface="+mn-lt"/>
                <a:ea typeface="+mn-ea"/>
                <a:cs typeface="+mn-cs"/>
              </a:rPr>
              <a:t>it is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possible to</a:t>
            </a:r>
            <a:r>
              <a:rPr lang="en-US" dirty="0"/>
              <a:t> do it “perfectly.” The practice is noticing when the mind wanders and gently returning.</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Photo Credit: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Purchased Image, Adobe Stock.</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12</a:t>
            </a:fld>
            <a:endParaRPr lang="en-US"/>
          </a:p>
        </p:txBody>
      </p:sp>
    </p:spTree>
    <p:extLst>
      <p:ext uri="{BB962C8B-B14F-4D97-AF65-F5344CB8AC3E}">
        <p14:creationId xmlns:p14="http://schemas.microsoft.com/office/powerpoint/2010/main" val="361748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Wise Mind Visual Imagery with Anchoring (5–7 minutes)</a:t>
            </a:r>
          </a:p>
          <a:p>
            <a:pPr>
              <a:buNone/>
            </a:pPr>
            <a:r>
              <a:rPr lang="en-US" b="1" dirty="0"/>
              <a:t>Purpose</a:t>
            </a:r>
            <a:endParaRPr lang="en-US" dirty="0"/>
          </a:p>
          <a:p>
            <a:pPr marL="171450" indent="-171450">
              <a:buFont typeface="Arial" panose="020B0604020202020204" pitchFamily="34" charset="0"/>
              <a:buChar char="•"/>
            </a:pPr>
            <a:r>
              <a:rPr lang="en-US" dirty="0"/>
              <a:t>To help participants access their Wise Mind by combining imagery (visual/mental) and anchoring (physical/sensory) to enhance regulation and presence—especially helpful for clients with SUD who may dissociate or feel emotionally reactive.</a:t>
            </a:r>
          </a:p>
          <a:p>
            <a:pPr marL="0" indent="0">
              <a:buFont typeface="Arial" panose="020B0604020202020204" pitchFamily="34" charset="0"/>
              <a:buNone/>
            </a:pPr>
            <a:endParaRPr lang="en-US" dirty="0"/>
          </a:p>
          <a:p>
            <a:pPr>
              <a:buNone/>
            </a:pPr>
            <a:r>
              <a:rPr lang="en-US" b="1" dirty="0"/>
              <a:t>Scripted Exercise</a:t>
            </a:r>
          </a:p>
          <a:p>
            <a:pPr>
              <a:buNone/>
            </a:pPr>
            <a:r>
              <a:rPr lang="en-US" i="1" dirty="0"/>
              <a:t>Begin by inviting participants to find a comfortable position, seated upright with both feet flat on the floor and hands resting on their lap or thighs.</a:t>
            </a:r>
          </a:p>
          <a:p>
            <a:pPr>
              <a:buNone/>
            </a:pPr>
            <a:endParaRPr lang="en-US" dirty="0"/>
          </a:p>
          <a:p>
            <a:pPr>
              <a:buNone/>
            </a:pPr>
            <a:r>
              <a:rPr lang="en-US" b="1" dirty="0"/>
              <a:t>1. Breath Awareness (1 minute)</a:t>
            </a:r>
            <a:endParaRPr lang="en-US" dirty="0"/>
          </a:p>
          <a:p>
            <a:pPr marL="171450" indent="-171450">
              <a:buFont typeface="Arial" panose="020B0604020202020204" pitchFamily="34" charset="0"/>
              <a:buChar char="•"/>
            </a:pPr>
            <a:r>
              <a:rPr lang="en-US" dirty="0"/>
              <a:t>“Let’s start by bringing your attention to your breath. Just notice the natural rhythm of your inhale and exhale… No need to change it, just observe.</a:t>
            </a:r>
          </a:p>
          <a:p>
            <a:pPr marL="171450" indent="-171450">
              <a:buFont typeface="Arial" panose="020B0604020202020204" pitchFamily="34" charset="0"/>
              <a:buChar char="•"/>
            </a:pPr>
            <a:r>
              <a:rPr lang="en-US" dirty="0"/>
              <a:t>With each exhale, imagine tension slowly leaving your body—shoulders softening, jaw unclenching, your hands relaxing.”</a:t>
            </a:r>
          </a:p>
          <a:p>
            <a:pPr marL="0" indent="0">
              <a:buFont typeface="Arial" panose="020B0604020202020204" pitchFamily="34" charset="0"/>
              <a:buNone/>
            </a:pPr>
            <a:endParaRPr lang="en-US" dirty="0"/>
          </a:p>
          <a:p>
            <a:pPr>
              <a:buNone/>
            </a:pPr>
            <a:r>
              <a:rPr lang="en-US" b="1" dirty="0"/>
              <a:t>2. Introduce the Anchor (1 minute)</a:t>
            </a:r>
            <a:endParaRPr lang="en-US" dirty="0"/>
          </a:p>
          <a:p>
            <a:pPr>
              <a:buNone/>
            </a:pPr>
            <a:r>
              <a:rPr lang="en-US" dirty="0"/>
              <a:t>“Now, gently place one hand over your heart, or lightly press your fingers together. This physical touch will act as your </a:t>
            </a:r>
            <a:r>
              <a:rPr lang="en-US" i="1" dirty="0"/>
              <a:t>anchor</a:t>
            </a:r>
            <a:r>
              <a:rPr lang="en-US" dirty="0"/>
              <a:t>—a reminder that you are grounded in the present and connected to your inner wisdom.”</a:t>
            </a:r>
          </a:p>
          <a:p>
            <a:pPr>
              <a:buNone/>
            </a:pPr>
            <a:endParaRPr lang="en-US" dirty="0"/>
          </a:p>
          <a:p>
            <a:pPr>
              <a:buNone/>
            </a:pPr>
            <a:r>
              <a:rPr lang="en-US" b="1" dirty="0"/>
              <a:t>3. Wise Mind Imagery (2–3 minutes)</a:t>
            </a:r>
            <a:endParaRPr lang="en-US" dirty="0"/>
          </a:p>
          <a:p>
            <a:pPr marL="171450" indent="-171450">
              <a:buFont typeface="Arial" panose="020B0604020202020204" pitchFamily="34" charset="0"/>
              <a:buChar char="•"/>
            </a:pPr>
            <a:r>
              <a:rPr lang="en-US" dirty="0"/>
              <a:t>“Now, picture yourself standing at the edge of a calm, peaceful lake. The water is still, the sky above is clear.</a:t>
            </a:r>
          </a:p>
          <a:p>
            <a:pPr marL="171450" indent="-171450">
              <a:buFont typeface="Arial" panose="020B0604020202020204" pitchFamily="34" charset="0"/>
              <a:buChar char="•"/>
            </a:pPr>
            <a:r>
              <a:rPr lang="en-US" dirty="0"/>
              <a:t>You pick up a small, smooth stone—this stone represents your worries, judgments, or reactive urges.</a:t>
            </a:r>
          </a:p>
          <a:p>
            <a:pPr marL="171450" indent="-171450">
              <a:buFont typeface="Arial" panose="020B0604020202020204" pitchFamily="34" charset="0"/>
              <a:buChar char="•"/>
            </a:pPr>
            <a:r>
              <a:rPr lang="en-US" dirty="0"/>
              <a:t>You gently toss the stone into the lake and watch it ripple outward. As it sinks, so do the noise and chaos of Emotion Mind and the rigidity of Reasonable Mind.</a:t>
            </a:r>
          </a:p>
          <a:p>
            <a:pPr marL="171450" indent="-171450">
              <a:buFont typeface="Arial" panose="020B0604020202020204" pitchFamily="34" charset="0"/>
              <a:buChar char="•"/>
            </a:pPr>
            <a:r>
              <a:rPr lang="en-US" dirty="0"/>
              <a:t>Now, imagine </a:t>
            </a:r>
            <a:r>
              <a:rPr lang="en-US" i="1" dirty="0"/>
              <a:t>you</a:t>
            </a:r>
            <a:r>
              <a:rPr lang="en-US" dirty="0"/>
              <a:t> gently floating down with the stone—slowly, peacefully—until you reach the quiet lake bottom. Still, calm, steady.”</a:t>
            </a:r>
          </a:p>
          <a:p>
            <a:pPr marL="171450" indent="-171450">
              <a:buFont typeface="Arial" panose="020B0604020202020204" pitchFamily="34" charset="0"/>
              <a:buChar char="•"/>
            </a:pPr>
            <a:r>
              <a:rPr lang="en-US" dirty="0"/>
              <a:t>“Here, at the bottom of the lake, is your </a:t>
            </a:r>
            <a:r>
              <a:rPr lang="en-US" i="1" dirty="0"/>
              <a:t>Wise Mind</a:t>
            </a:r>
            <a:r>
              <a:rPr lang="en-US" dirty="0"/>
              <a:t>—the part of you that knows what is true, what is needed, and what matters most.”</a:t>
            </a:r>
          </a:p>
          <a:p>
            <a:pPr marL="0" indent="0">
              <a:buFont typeface="Arial" panose="020B0604020202020204" pitchFamily="34" charset="0"/>
              <a:buNone/>
            </a:pPr>
            <a:endParaRPr lang="en-US" dirty="0"/>
          </a:p>
          <a:p>
            <a:pPr>
              <a:buNone/>
            </a:pPr>
            <a:r>
              <a:rPr lang="en-US" b="1" dirty="0"/>
              <a:t>4. Anchoring the Feeling (1 minute)</a:t>
            </a:r>
            <a:endParaRPr lang="en-US" dirty="0"/>
          </a:p>
          <a:p>
            <a:pPr marL="171450" indent="-171450">
              <a:buFont typeface="Arial" panose="020B0604020202020204" pitchFamily="34" charset="0"/>
              <a:buChar char="•"/>
            </a:pPr>
            <a:r>
              <a:rPr lang="en-US" dirty="0"/>
              <a:t>“Take a breath here. Press into your anchor—the hand on your heart or your fingertips together.</a:t>
            </a:r>
          </a:p>
          <a:p>
            <a:pPr marL="171450" indent="-171450">
              <a:buFont typeface="Arial" panose="020B0604020202020204" pitchFamily="34" charset="0"/>
              <a:buChar char="•"/>
            </a:pPr>
            <a:r>
              <a:rPr lang="en-US" dirty="0"/>
              <a:t>Say silently to yourself: </a:t>
            </a:r>
            <a:r>
              <a:rPr lang="en-US" i="1" dirty="0"/>
              <a:t>I can return to this stillness when I need to.</a:t>
            </a:r>
          </a:p>
          <a:p>
            <a:pPr marL="171450" indent="-171450">
              <a:buFont typeface="Arial" panose="020B0604020202020204" pitchFamily="34" charset="0"/>
              <a:buChar char="•"/>
            </a:pPr>
            <a:r>
              <a:rPr lang="en-US" dirty="0"/>
              <a:t>Anchor this sensation—this place of knowing and calm—into your body.”</a:t>
            </a:r>
          </a:p>
          <a:p>
            <a:pPr marL="0" indent="0">
              <a:buFont typeface="Arial" panose="020B0604020202020204" pitchFamily="34" charset="0"/>
              <a:buNone/>
            </a:pPr>
            <a:endParaRPr lang="en-US" dirty="0"/>
          </a:p>
          <a:p>
            <a:pPr>
              <a:buNone/>
            </a:pPr>
            <a:r>
              <a:rPr lang="en-US" b="1" dirty="0"/>
              <a:t>5. Transition Back (30 seconds)</a:t>
            </a:r>
            <a:endParaRPr lang="en-US" dirty="0"/>
          </a:p>
          <a:p>
            <a:pPr marL="171450" indent="-171450">
              <a:buFont typeface="Arial" panose="020B0604020202020204" pitchFamily="34" charset="0"/>
              <a:buChar char="•"/>
            </a:pPr>
            <a:r>
              <a:rPr lang="en-US" dirty="0"/>
              <a:t>“Slowly bring your awareness back to the room. Wiggle your fingers and toes. Gently release your anchor.</a:t>
            </a:r>
          </a:p>
          <a:p>
            <a:pPr marL="171450" indent="-171450">
              <a:buFont typeface="Arial" panose="020B0604020202020204" pitchFamily="34" charset="0"/>
              <a:buChar char="•"/>
            </a:pPr>
            <a:r>
              <a:rPr lang="en-US" dirty="0"/>
              <a:t>When you're ready, open your eyes.”</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Photo Credit: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Purchased Image, Adobe Stock.</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13</a:t>
            </a:fld>
            <a:endParaRPr lang="en-US"/>
          </a:p>
        </p:txBody>
      </p:sp>
    </p:spTree>
    <p:extLst>
      <p:ext uri="{BB962C8B-B14F-4D97-AF65-F5344CB8AC3E}">
        <p14:creationId xmlns:p14="http://schemas.microsoft.com/office/powerpoint/2010/main" val="1220497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Trainer Notes:</a:t>
            </a:r>
            <a:endParaRPr lang="en-US" dirty="0"/>
          </a:p>
          <a:p>
            <a:pPr marL="171450" indent="-171450">
              <a:buFont typeface="Arial" panose="020B0604020202020204" pitchFamily="34" charset="0"/>
              <a:buChar char="•"/>
            </a:pPr>
            <a:r>
              <a:rPr lang="en-US" i="0" dirty="0"/>
              <a:t>"Let’s take a moment to reflect on your experience applying DBT in substance use treatment settings."</a:t>
            </a:r>
          </a:p>
          <a:p>
            <a:pPr marL="171450" indent="-171450">
              <a:buFont typeface="Arial" panose="020B0604020202020204" pitchFamily="34" charset="0"/>
              <a:buChar char="•"/>
            </a:pPr>
            <a:r>
              <a:rPr lang="en-US" i="0" dirty="0"/>
              <a:t>"What gets hard? Where do you notice that you get stuck?"</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Facilitator Reflection: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Acknowledge common themes as they arise (e.g., lack of team support, limited training, client dysregulation, co-occurring disorders). Validate challenges while reinforcing that these are exactly the moments where DBT offers tools.</a:t>
            </a:r>
            <a:endParaRPr lang="en-US" dirty="0"/>
          </a:p>
          <a:p>
            <a:endParaRPr lang="en-US" dirty="0"/>
          </a:p>
          <a:p>
            <a:pPr>
              <a:buNone/>
            </a:pPr>
            <a:r>
              <a:rPr lang="en-US" b="1" dirty="0"/>
              <a:t>Optional Prompts if the group needs help getting started:</a:t>
            </a:r>
            <a:endParaRPr lang="en-US" dirty="0"/>
          </a:p>
          <a:p>
            <a:pPr marL="171450" indent="-171450">
              <a:buFont typeface="Arial" panose="020B0604020202020204" pitchFamily="34" charset="0"/>
              <a:buChar char="•"/>
            </a:pPr>
            <a:r>
              <a:rPr lang="en-US" dirty="0"/>
              <a:t>“Is it hard to balance validation with change strategies?”</a:t>
            </a:r>
          </a:p>
          <a:p>
            <a:pPr marL="171450" indent="-171450">
              <a:buFont typeface="Arial" panose="020B0604020202020204" pitchFamily="34" charset="0"/>
              <a:buChar char="•"/>
            </a:pPr>
            <a:r>
              <a:rPr lang="en-US" dirty="0"/>
              <a:t>“Do you get stuck when clients aren’t motivated or engaged?”</a:t>
            </a:r>
          </a:p>
          <a:p>
            <a:pPr marL="171450" indent="-171450">
              <a:buFont typeface="Arial" panose="020B0604020202020204" pitchFamily="34" charset="0"/>
              <a:buChar char="•"/>
            </a:pPr>
            <a:r>
              <a:rPr lang="en-US" dirty="0"/>
              <a:t>“Is it challenging to find the right skills that resonate?”</a:t>
            </a:r>
          </a:p>
          <a:p>
            <a:pPr marL="171450" indent="-171450">
              <a:buFont typeface="Arial" panose="020B0604020202020204" pitchFamily="34" charset="0"/>
              <a:buChar char="•"/>
            </a:pPr>
            <a:r>
              <a:rPr lang="en-US" dirty="0"/>
              <a:t>“Do you struggle to apply DBT structure when you’re short on time?”</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14</a:t>
            </a:fld>
            <a:endParaRPr lang="en-US"/>
          </a:p>
        </p:txBody>
      </p:sp>
    </p:spTree>
    <p:extLst>
      <p:ext uri="{BB962C8B-B14F-4D97-AF65-F5344CB8AC3E}">
        <p14:creationId xmlns:p14="http://schemas.microsoft.com/office/powerpoint/2010/main" val="4257881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a:t>
            </a:r>
            <a:r>
              <a:rPr lang="en-US" dirty="0"/>
              <a:t>Now we’ll shift into deepening the dialectical lens—looking at how holding two truths at once is especially critical in SUD work, where clients and providers are often pulled into all-or-nothing thinking.</a:t>
            </a:r>
            <a:r>
              <a:rPr lang="en-US" i="0" dirty="0"/>
              <a:t>"</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Photo Credit: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Purchased Image, Adobe Stock.</a:t>
            </a:r>
          </a:p>
          <a:p>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15</a:t>
            </a:fld>
            <a:endParaRPr lang="en-US"/>
          </a:p>
        </p:txBody>
      </p:sp>
    </p:spTree>
    <p:extLst>
      <p:ext uri="{BB962C8B-B14F-4D97-AF65-F5344CB8AC3E}">
        <p14:creationId xmlns:p14="http://schemas.microsoft.com/office/powerpoint/2010/main" val="1097986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71450" indent="-171450">
              <a:buFont typeface="Arial" panose="020B0604020202020204" pitchFamily="34" charset="0"/>
              <a:buChar char="•"/>
            </a:pPr>
            <a:r>
              <a:rPr lang="en-US" i="0" dirty="0"/>
              <a:t>"One of the foundational concepts in DBT is dialectics, which means holding two seemingly opposing truths at the same time.“</a:t>
            </a:r>
          </a:p>
          <a:p>
            <a:pPr marL="171450" indent="-171450">
              <a:buFont typeface="Arial" panose="020B0604020202020204" pitchFamily="34" charset="0"/>
              <a:buChar char="•"/>
            </a:pPr>
            <a:r>
              <a:rPr lang="en-US" i="0" dirty="0"/>
              <a:t>"This can feel especially relevant in substance use disorder work, where both clients and clinicians can easily fall into all-or-nothing thinking.“</a:t>
            </a:r>
          </a:p>
          <a:p>
            <a:pPr marL="171450" indent="-171450">
              <a:buFont typeface="Arial" panose="020B0604020202020204" pitchFamily="34" charset="0"/>
              <a:buChar char="•"/>
            </a:pPr>
            <a:endParaRPr lang="en-US" i="0" dirty="0"/>
          </a:p>
          <a:p>
            <a:pPr>
              <a:buNone/>
            </a:pPr>
            <a:r>
              <a:rPr lang="en-US" b="1" dirty="0"/>
              <a:t>Elaborate on Examples (optional):</a:t>
            </a:r>
            <a:endParaRPr lang="en-US" dirty="0"/>
          </a:p>
          <a:p>
            <a:pPr marL="171450" indent="-171450">
              <a:buFont typeface="Arial" panose="020B0604020202020204" pitchFamily="34" charset="0"/>
              <a:buChar char="•"/>
            </a:pPr>
            <a:r>
              <a:rPr lang="en-US" i="0" dirty="0"/>
              <a:t>“I’m either in recovery or I’ve failed.”</a:t>
            </a:r>
          </a:p>
          <a:p>
            <a:pPr marL="171450" indent="-171450">
              <a:buFont typeface="Arial" panose="020B0604020202020204" pitchFamily="34" charset="0"/>
              <a:buChar char="•"/>
            </a:pPr>
            <a:r>
              <a:rPr lang="en-US" i="0" dirty="0"/>
              <a:t>“If I’m not 100% abstinent, I must not be trying hard enough.”</a:t>
            </a:r>
          </a:p>
          <a:p>
            <a:pPr marL="171450" indent="-171450">
              <a:buFont typeface="Arial" panose="020B0604020202020204" pitchFamily="34" charset="0"/>
              <a:buChar char="•"/>
            </a:pPr>
            <a:r>
              <a:rPr lang="en-US" i="0" dirty="0"/>
              <a:t>These beliefs are common and understandable—but they can reinforce shame, hopelessness, and even relapse.</a:t>
            </a:r>
          </a:p>
          <a:p>
            <a:pPr>
              <a:buNone/>
            </a:pPr>
            <a:endParaRPr lang="en-US" b="1" dirty="0"/>
          </a:p>
          <a:p>
            <a:pPr>
              <a:buNone/>
            </a:pPr>
            <a:r>
              <a:rPr lang="en-US" b="1" dirty="0"/>
              <a:t>Clinician Self-Reflection Prompt:</a:t>
            </a:r>
            <a:endParaRPr lang="en-US" dirty="0"/>
          </a:p>
          <a:p>
            <a:pPr marL="171450" indent="-171450">
              <a:buFont typeface="Arial" panose="020B0604020202020204" pitchFamily="34" charset="0"/>
              <a:buChar char="•"/>
            </a:pPr>
            <a:r>
              <a:rPr lang="en-US" i="1" dirty="0"/>
              <a:t>"And as therapists, we’re not immune to this either."</a:t>
            </a:r>
            <a:endParaRPr lang="en-US" dirty="0"/>
          </a:p>
          <a:p>
            <a:pPr marL="171450" indent="-171450">
              <a:buFont typeface="Arial" panose="020B0604020202020204" pitchFamily="34" charset="0"/>
              <a:buChar char="•"/>
            </a:pPr>
            <a:r>
              <a:rPr lang="en-US" dirty="0"/>
              <a:t>“Have you ever found yourself thinking, ‘If this client uses again, they must not be ready,’ or ‘They’re resistant if they’re not showing up perfectly’?”</a:t>
            </a:r>
          </a:p>
          <a:p>
            <a:pPr marL="171450" indent="-171450">
              <a:buFont typeface="Arial" panose="020B0604020202020204" pitchFamily="34" charset="0"/>
              <a:buChar char="•"/>
            </a:pPr>
            <a:r>
              <a:rPr lang="en-US" dirty="0"/>
              <a:t>“How we unintentionally reinforce binary thinking in how we respond?”</a:t>
            </a:r>
          </a:p>
          <a:p>
            <a:pPr marL="171450" indent="-171450">
              <a:buFont typeface="Arial" panose="020B0604020202020204" pitchFamily="34" charset="0"/>
              <a:buChar char="•"/>
            </a:pPr>
            <a:r>
              <a:rPr lang="en-US" dirty="0"/>
              <a:t>(Pause briefly to let this land, or ask for a quick show of hands or chat responses.)</a:t>
            </a:r>
          </a:p>
          <a:p>
            <a:pPr marL="0" indent="0">
              <a:buFont typeface="Arial" panose="020B0604020202020204" pitchFamily="34" charset="0"/>
              <a:buNone/>
            </a:pPr>
            <a:endParaRPr lang="en-US" dirty="0"/>
          </a:p>
          <a:p>
            <a:pPr>
              <a:buNone/>
            </a:pPr>
            <a:r>
              <a:rPr lang="en-US" b="1" dirty="0"/>
              <a:t>Bridge to Next Slide:</a:t>
            </a:r>
            <a:endParaRPr lang="en-US" dirty="0"/>
          </a:p>
          <a:p>
            <a:pPr marL="171450" indent="-171450">
              <a:buFont typeface="Arial" panose="020B0604020202020204" pitchFamily="34" charset="0"/>
              <a:buChar char="•"/>
            </a:pPr>
            <a:r>
              <a:rPr lang="en-US" i="0" dirty="0"/>
              <a:t>"So the challenge—and opportunity—is to model dialectical thinking ourselves. To practice holding space for progress and setbacks, for effort and ambivalence. The next slide will continue exploring these tensions."</a:t>
            </a:r>
          </a:p>
        </p:txBody>
      </p:sp>
      <p:sp>
        <p:nvSpPr>
          <p:cNvPr id="4" name="Slide Number Placeholder 3"/>
          <p:cNvSpPr>
            <a:spLocks noGrp="1"/>
          </p:cNvSpPr>
          <p:nvPr>
            <p:ph type="sldNum" sz="quarter" idx="5"/>
          </p:nvPr>
        </p:nvSpPr>
        <p:spPr/>
        <p:txBody>
          <a:bodyPr/>
          <a:lstStyle/>
          <a:p>
            <a:fld id="{369C70AD-FCA9-4FF6-8D0E-01E0C5ABAEF2}" type="slidenum">
              <a:rPr lang="en-US" smtClean="0"/>
              <a:t>16</a:t>
            </a:fld>
            <a:endParaRPr lang="en-US"/>
          </a:p>
        </p:txBody>
      </p:sp>
    </p:spTree>
    <p:extLst>
      <p:ext uri="{BB962C8B-B14F-4D97-AF65-F5344CB8AC3E}">
        <p14:creationId xmlns:p14="http://schemas.microsoft.com/office/powerpoint/2010/main" val="2636795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937FC-6BBA-93E6-8FF0-2FA2F74D9C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3FC86-5022-7192-6025-AF4E2190B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9AA2D0-0374-3A50-3C37-03CB2EF147E4}"/>
              </a:ext>
            </a:extLst>
          </p:cNvPr>
          <p:cNvSpPr>
            <a:spLocks noGrp="1"/>
          </p:cNvSpPr>
          <p:nvPr>
            <p:ph type="body" idx="1"/>
          </p:nvPr>
        </p:nvSpPr>
        <p:spPr/>
        <p:txBody>
          <a:bodyPr/>
          <a:lstStyle/>
          <a:p>
            <a:pPr defTabSz="966612">
              <a:defRPr/>
            </a:pPr>
            <a:r>
              <a:rPr lang="en-US" b="1" dirty="0"/>
              <a:t>Trainer Notes: </a:t>
            </a:r>
          </a:p>
          <a:p>
            <a:pPr marL="171450" indent="-171450">
              <a:buFont typeface="Arial" panose="020B0604020202020204" pitchFamily="34" charset="0"/>
              <a:buChar char="•"/>
            </a:pPr>
            <a:r>
              <a:rPr lang="en-US" i="0" dirty="0"/>
              <a:t>"Let’s take a closer look at some of the most common tensions we experience in DBT when working with substance use disorder."</a:t>
            </a:r>
          </a:p>
          <a:p>
            <a:pPr marL="171450" indent="-171450">
              <a:buFont typeface="Arial" panose="020B0604020202020204" pitchFamily="34" charset="0"/>
              <a:buChar char="•"/>
            </a:pPr>
            <a:r>
              <a:rPr lang="en-US" i="0" dirty="0"/>
              <a:t>"These aren't just client struggles—these are often therapist struggles too.“</a:t>
            </a:r>
          </a:p>
          <a:p>
            <a:pPr marL="171450" indent="-171450">
              <a:buFont typeface="Arial" panose="020B0604020202020204" pitchFamily="34" charset="0"/>
              <a:buChar char="•"/>
            </a:pPr>
            <a:endParaRPr lang="en-US" i="0" dirty="0"/>
          </a:p>
          <a:p>
            <a:pPr>
              <a:buNone/>
            </a:pPr>
            <a:r>
              <a:rPr lang="en-US" b="1" i="0" dirty="0"/>
              <a:t>Go Through Each Pair with Brief Commentary:</a:t>
            </a:r>
            <a:endParaRPr lang="en-US" i="0" dirty="0"/>
          </a:p>
          <a:p>
            <a:pPr marL="171450" indent="-171450">
              <a:buFont typeface="Arial" panose="020B0604020202020204" pitchFamily="34" charset="0"/>
              <a:buChar char="•"/>
            </a:pPr>
            <a:r>
              <a:rPr lang="en-US" b="1" dirty="0"/>
              <a:t>Safety-first approaches vs. abstinence-first approaches:</a:t>
            </a:r>
            <a:br>
              <a:rPr lang="en-US" dirty="0"/>
            </a:br>
            <a:r>
              <a:rPr lang="en-US" i="1" dirty="0"/>
              <a:t>“Many programs or therapists may feel pressure to choose one or the other. DBT encourages us to hold both as valid goals depending on client needs and readiness.”</a:t>
            </a:r>
            <a:endParaRPr lang="en-US" dirty="0"/>
          </a:p>
          <a:p>
            <a:pPr marL="171450" indent="-171450">
              <a:buFont typeface="Arial" panose="020B0604020202020204" pitchFamily="34" charset="0"/>
              <a:buChar char="•"/>
            </a:pPr>
            <a:r>
              <a:rPr lang="en-US" b="1" dirty="0"/>
              <a:t>Validation vs. accountability:</a:t>
            </a:r>
            <a:br>
              <a:rPr lang="en-US" dirty="0"/>
            </a:br>
            <a:r>
              <a:rPr lang="en-US" i="1" dirty="0"/>
              <a:t>“How do we communicate empathy while still reinforcing boundaries or consequences?”</a:t>
            </a:r>
            <a:endParaRPr lang="en-US" dirty="0"/>
          </a:p>
          <a:p>
            <a:pPr marL="171450" indent="-171450">
              <a:buFont typeface="Arial" panose="020B0604020202020204" pitchFamily="34" charset="0"/>
              <a:buChar char="•"/>
            </a:pPr>
            <a:r>
              <a:rPr lang="en-US" b="1" dirty="0"/>
              <a:t>Acceptance of relapse vs. motivation for change:</a:t>
            </a:r>
            <a:br>
              <a:rPr lang="en-US" dirty="0"/>
            </a:br>
            <a:r>
              <a:rPr lang="en-US" i="1" dirty="0"/>
              <a:t>“Relapse is common in recovery. Can we accept it without reinforcing it? Can we still hold hope and direction?”</a:t>
            </a:r>
            <a:endParaRPr lang="en-US" dirty="0"/>
          </a:p>
          <a:p>
            <a:pPr marL="171450" indent="-171450">
              <a:buFont typeface="Arial" panose="020B0604020202020204" pitchFamily="34" charset="0"/>
              <a:buChar char="•"/>
            </a:pPr>
            <a:r>
              <a:rPr lang="en-US" b="1" dirty="0"/>
              <a:t>Clinician frustration vs. client autonomy:</a:t>
            </a:r>
            <a:br>
              <a:rPr lang="en-US" dirty="0"/>
            </a:br>
            <a:r>
              <a:rPr lang="en-US" i="1" dirty="0"/>
              <a:t>“We may feel stuck or helpless when clients aren’t following through. How do we notice and regulate our own reactions while respecting their right to choose?”</a:t>
            </a:r>
            <a:endParaRPr lang="en-US" dirty="0"/>
          </a:p>
          <a:p>
            <a:pPr marL="171450" indent="-171450">
              <a:buFont typeface="Arial" panose="020B0604020202020204" pitchFamily="34" charset="0"/>
              <a:buChar char="•"/>
            </a:pPr>
            <a:r>
              <a:rPr lang="en-US" b="1" dirty="0"/>
              <a:t>Crisis urgency vs. long-term behavior change:</a:t>
            </a:r>
            <a:br>
              <a:rPr lang="en-US" dirty="0"/>
            </a:br>
            <a:r>
              <a:rPr lang="en-US" i="1" dirty="0"/>
              <a:t>“Sometimes we’re triaging moment to moment. But DBT invites us to zoom out and reinforce long-term skill-building—even in the middle of chaos.”</a:t>
            </a:r>
          </a:p>
          <a:p>
            <a:pPr marL="0" indent="0">
              <a:buFont typeface="Arial" panose="020B0604020202020204" pitchFamily="34" charset="0"/>
              <a:buNone/>
            </a:pPr>
            <a:endParaRPr lang="en-US" dirty="0"/>
          </a:p>
          <a:p>
            <a:pPr>
              <a:buNone/>
            </a:pPr>
            <a:r>
              <a:rPr lang="en-US" b="1" dirty="0"/>
              <a:t>Optional Activity Prompt:</a:t>
            </a:r>
            <a:endParaRPr lang="en-US" dirty="0"/>
          </a:p>
          <a:p>
            <a:pPr>
              <a:buNone/>
            </a:pPr>
            <a:r>
              <a:rPr lang="en-US" i="1" dirty="0"/>
              <a:t>"Take a moment to reflect—or type in the chat if you're online—which of these tensions feels most familiar or challenging in your work?"</a:t>
            </a:r>
            <a:br>
              <a:rPr lang="en-US" dirty="0"/>
            </a:br>
            <a:r>
              <a:rPr lang="en-US" dirty="0"/>
              <a:t>(Pause and gather a few examples.)</a:t>
            </a:r>
          </a:p>
          <a:p>
            <a:pPr>
              <a:buNone/>
            </a:pPr>
            <a:endParaRPr lang="en-US" dirty="0"/>
          </a:p>
          <a:p>
            <a:pPr>
              <a:buNone/>
            </a:pPr>
            <a:r>
              <a:rPr lang="en-US" b="1" dirty="0"/>
              <a:t>Bridge to Next Content:</a:t>
            </a:r>
            <a:endParaRPr lang="en-US" dirty="0"/>
          </a:p>
          <a:p>
            <a:pPr marL="171450" indent="-171450">
              <a:buFont typeface="Arial" panose="020B0604020202020204" pitchFamily="34" charset="0"/>
              <a:buChar char="•"/>
            </a:pPr>
            <a:r>
              <a:rPr lang="en-US" i="1" dirty="0"/>
              <a:t>"These tensions are not signs that you’re doing it wrong—they’re signs you’re engaging in complex, real-world work. DBT gives us tools to stay centered in that middle path."</a:t>
            </a:r>
            <a:endParaRPr lang="en-US" dirty="0"/>
          </a:p>
        </p:txBody>
      </p:sp>
      <p:sp>
        <p:nvSpPr>
          <p:cNvPr id="4" name="Slide Number Placeholder 3">
            <a:extLst>
              <a:ext uri="{FF2B5EF4-FFF2-40B4-BE49-F238E27FC236}">
                <a16:creationId xmlns:a16="http://schemas.microsoft.com/office/drawing/2014/main" id="{A9B77414-8BC8-A7A2-A43F-A434F39E45B2}"/>
              </a:ext>
            </a:extLst>
          </p:cNvPr>
          <p:cNvSpPr>
            <a:spLocks noGrp="1"/>
          </p:cNvSpPr>
          <p:nvPr>
            <p:ph type="sldNum" sz="quarter" idx="5"/>
          </p:nvPr>
        </p:nvSpPr>
        <p:spPr/>
        <p:txBody>
          <a:bodyPr/>
          <a:lstStyle/>
          <a:p>
            <a:fld id="{369C70AD-FCA9-4FF6-8D0E-01E0C5ABAEF2}" type="slidenum">
              <a:rPr lang="en-US" smtClean="0"/>
              <a:t>17</a:t>
            </a:fld>
            <a:endParaRPr lang="en-US"/>
          </a:p>
        </p:txBody>
      </p:sp>
    </p:spTree>
    <p:extLst>
      <p:ext uri="{BB962C8B-B14F-4D97-AF65-F5344CB8AC3E}">
        <p14:creationId xmlns:p14="http://schemas.microsoft.com/office/powerpoint/2010/main" val="3908292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D831F-3953-C7E1-2E10-3E27C2930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49A17C-E1DF-2502-A028-732C56B05C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AF2C09-7546-285A-C29B-146DAB974828}"/>
              </a:ext>
            </a:extLst>
          </p:cNvPr>
          <p:cNvSpPr>
            <a:spLocks noGrp="1"/>
          </p:cNvSpPr>
          <p:nvPr>
            <p:ph type="body" idx="1"/>
          </p:nvPr>
        </p:nvSpPr>
        <p:spPr/>
        <p:txBody>
          <a:bodyPr/>
          <a:lstStyle/>
          <a:p>
            <a:pPr defTabSz="966612">
              <a:defRPr/>
            </a:pPr>
            <a:r>
              <a:rPr lang="en-US" b="1" dirty="0"/>
              <a:t>Trainer Notes: </a:t>
            </a:r>
          </a:p>
          <a:p>
            <a:pPr marL="171450" indent="-171450">
              <a:buFont typeface="Arial" panose="020B0604020202020204" pitchFamily="34" charset="0"/>
              <a:buChar char="•"/>
            </a:pPr>
            <a:r>
              <a:rPr lang="en-US" dirty="0"/>
              <a:t>“Let’s take a moment to reflect on some common provider responses—where even well-intentioned actions can inadvertently get us stuck.”</a:t>
            </a:r>
            <a:br>
              <a:rPr lang="en-US" dirty="0"/>
            </a:br>
            <a:r>
              <a:rPr lang="en-US" dirty="0"/>
              <a:t>“These are moments where our own instincts may pull us away from the dialectical stance that DBT asks of us.”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Go Through Each Pair with Brief Commentary:</a:t>
            </a:r>
            <a:endParaRPr lang="en-US" dirty="0"/>
          </a:p>
          <a:p>
            <a:pPr marL="171450" indent="-171450">
              <a:buFont typeface="Arial" panose="020B0604020202020204" pitchFamily="34" charset="0"/>
              <a:buChar char="•"/>
            </a:pPr>
            <a:r>
              <a:rPr lang="en-US" b="1" dirty="0"/>
              <a:t>Over-validating vs. enabling:</a:t>
            </a:r>
            <a:br>
              <a:rPr lang="en-US" dirty="0"/>
            </a:br>
            <a:r>
              <a:rPr lang="en-US" dirty="0"/>
              <a:t>“It’s essential to validate our clients’ emotions and experiences—but if we stay there too long without encouraging change, we can accidentally enable stuck behaviors.”</a:t>
            </a:r>
          </a:p>
          <a:p>
            <a:pPr marL="171450" indent="-171450">
              <a:buFont typeface="Arial" panose="020B0604020202020204" pitchFamily="34" charset="0"/>
              <a:buChar char="•"/>
            </a:pPr>
            <a:r>
              <a:rPr lang="en-US" b="1" dirty="0"/>
              <a:t>Over-pushing change vs. invalidating:</a:t>
            </a:r>
            <a:br>
              <a:rPr lang="en-US" dirty="0"/>
            </a:br>
            <a:r>
              <a:rPr lang="en-US" dirty="0"/>
              <a:t>“Sometimes we’re so focused on helping clients move forward that we jump to solutions too quickly. That can leave clients feeling unseen or dismissed.”</a:t>
            </a:r>
          </a:p>
          <a:p>
            <a:pPr marL="171450" indent="-171450">
              <a:buFont typeface="Arial" panose="020B0604020202020204" pitchFamily="34" charset="0"/>
              <a:buChar char="•"/>
            </a:pPr>
            <a:r>
              <a:rPr lang="en-US" b="1" dirty="0"/>
              <a:t>Being ‘a change agent’ vs. undermining client autonomy:</a:t>
            </a:r>
            <a:br>
              <a:rPr lang="en-US" dirty="0"/>
            </a:br>
            <a:r>
              <a:rPr lang="en-US" dirty="0"/>
              <a:t>“We may feel responsible for getting our clients to improve—but when we take on too much of that role, we risk disempowering the client or bypassing their agency.”</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Questions to Ask Ourselves (with reflection prompts):</a:t>
            </a:r>
            <a:endParaRPr lang="en-US" dirty="0"/>
          </a:p>
          <a:p>
            <a:pPr marL="171450" indent="-171450">
              <a:buFont typeface="Arial" panose="020B0604020202020204" pitchFamily="34" charset="0"/>
              <a:buChar char="•"/>
            </a:pPr>
            <a:r>
              <a:rPr lang="en-US" b="1" dirty="0"/>
              <a:t>Am I over-identifying with one side of the dialectic?</a:t>
            </a:r>
            <a:br>
              <a:rPr lang="en-US" dirty="0"/>
            </a:br>
            <a:r>
              <a:rPr lang="en-US" dirty="0"/>
              <a:t>“Have I aligned too strongly with either acceptance or change? Dialectics asks us to hold both, even when it feels uncomfortable.”</a:t>
            </a:r>
          </a:p>
          <a:p>
            <a:pPr marL="171450" indent="-171450">
              <a:buFont typeface="Arial" panose="020B0604020202020204" pitchFamily="34" charset="0"/>
              <a:buChar char="•"/>
            </a:pPr>
            <a:r>
              <a:rPr lang="en-US" b="1" dirty="0"/>
              <a:t>Have I forgotten to validate the client’s current experience?</a:t>
            </a:r>
            <a:br>
              <a:rPr lang="en-US" dirty="0"/>
            </a:br>
            <a:r>
              <a:rPr lang="en-US" dirty="0"/>
              <a:t>“Validation is often the step that softens resistance. Without it, even the best interventions can fall flat.”</a:t>
            </a:r>
          </a:p>
          <a:p>
            <a:pPr marL="171450" indent="-171450">
              <a:buFont typeface="Arial" panose="020B0604020202020204" pitchFamily="34" charset="0"/>
              <a:buChar char="•"/>
            </a:pPr>
            <a:r>
              <a:rPr lang="en-US" b="1" dirty="0"/>
              <a:t>Am I trying to fix or problem-solve instead of staying in the tension?</a:t>
            </a:r>
            <a:br>
              <a:rPr lang="en-US" dirty="0"/>
            </a:br>
            <a:r>
              <a:rPr lang="en-US" dirty="0"/>
              <a:t>“When we rush to ‘solve,’ we may be escaping the discomfort of holding space. Often, just staying with the client in that space is the most powerful intervention we can offer.”</a:t>
            </a:r>
          </a:p>
          <a:p>
            <a:pPr defTabSz="966612">
              <a:defRPr/>
            </a:pPr>
            <a:endParaRPr lang="en-US" b="1" dirty="0"/>
          </a:p>
        </p:txBody>
      </p:sp>
      <p:sp>
        <p:nvSpPr>
          <p:cNvPr id="4" name="Slide Number Placeholder 3">
            <a:extLst>
              <a:ext uri="{FF2B5EF4-FFF2-40B4-BE49-F238E27FC236}">
                <a16:creationId xmlns:a16="http://schemas.microsoft.com/office/drawing/2014/main" id="{216B7AF0-5F1E-573A-560C-3A1934318B98}"/>
              </a:ext>
            </a:extLst>
          </p:cNvPr>
          <p:cNvSpPr>
            <a:spLocks noGrp="1"/>
          </p:cNvSpPr>
          <p:nvPr>
            <p:ph type="sldNum" sz="quarter" idx="5"/>
          </p:nvPr>
        </p:nvSpPr>
        <p:spPr/>
        <p:txBody>
          <a:bodyPr/>
          <a:lstStyle/>
          <a:p>
            <a:fld id="{369C70AD-FCA9-4FF6-8D0E-01E0C5ABAEF2}" type="slidenum">
              <a:rPr lang="en-US" smtClean="0"/>
              <a:t>18</a:t>
            </a:fld>
            <a:endParaRPr lang="en-US"/>
          </a:p>
        </p:txBody>
      </p:sp>
    </p:spTree>
    <p:extLst>
      <p:ext uri="{BB962C8B-B14F-4D97-AF65-F5344CB8AC3E}">
        <p14:creationId xmlns:p14="http://schemas.microsoft.com/office/powerpoint/2010/main" val="824752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4D226-4171-711B-D62F-8FA134BC65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3B50A6-D1BF-A84E-9D82-E566E76F81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C7713A-EA4D-389D-0B1C-DBA51DAED165}"/>
              </a:ext>
            </a:extLst>
          </p:cNvPr>
          <p:cNvSpPr>
            <a:spLocks noGrp="1"/>
          </p:cNvSpPr>
          <p:nvPr>
            <p:ph type="body" idx="1"/>
          </p:nvPr>
        </p:nvSpPr>
        <p:spPr/>
        <p:txBody>
          <a:bodyPr/>
          <a:lstStyle/>
          <a:p>
            <a:pPr marL="0" indent="0" defTabSz="966612">
              <a:buFont typeface="Arial" panose="020B0604020202020204" pitchFamily="34" charset="0"/>
              <a:buNone/>
              <a:defRPr/>
            </a:pPr>
            <a:r>
              <a:rPr lang="en-US" b="1" dirty="0"/>
              <a:t>Trainer Notes: </a:t>
            </a:r>
          </a:p>
          <a:p>
            <a:pPr marL="171450" indent="-171450" defTabSz="966612">
              <a:buFont typeface="Arial" panose="020B0604020202020204" pitchFamily="34" charset="0"/>
              <a:buChar char="•"/>
              <a:defRPr/>
            </a:pPr>
            <a:r>
              <a:rPr lang="en-US" dirty="0"/>
              <a:t>“This slide introduces one of the most important DBT strategies for working with substance use disorders: dialectical abstinence.”</a:t>
            </a:r>
          </a:p>
          <a:p>
            <a:pPr marL="171450" indent="-171450" defTabSz="966612">
              <a:buFont typeface="Arial" panose="020B0604020202020204" pitchFamily="34" charset="0"/>
              <a:buChar char="•"/>
              <a:defRPr/>
            </a:pPr>
            <a:r>
              <a:rPr lang="en-US" dirty="0"/>
              <a:t>“It’s a middle-path approach that acknowledges both the importance of abstinence and the reality of relapse. It gives us room to hold two truths at once.”</a:t>
            </a:r>
          </a:p>
          <a:p>
            <a:endParaRPr lang="en-US" dirty="0"/>
          </a:p>
          <a:p>
            <a:pPr marL="171450" indent="-171450">
              <a:buFont typeface="Arial" panose="020B0604020202020204" pitchFamily="34" charset="0"/>
              <a:buChar char="•"/>
            </a:pPr>
            <a:r>
              <a:rPr lang="en-US" b="1" dirty="0"/>
              <a:t>A Core DBT Concept for SUD Treatment:</a:t>
            </a:r>
            <a:endParaRPr lang="en-US" dirty="0"/>
          </a:p>
          <a:p>
            <a:pPr marL="171450" indent="-171450">
              <a:buFont typeface="Arial" panose="020B0604020202020204" pitchFamily="34" charset="0"/>
              <a:buChar char="•"/>
            </a:pPr>
            <a:r>
              <a:rPr lang="en-US" b="1" dirty="0"/>
              <a:t>Balances safety-first and abstinence-first approaches</a:t>
            </a:r>
          </a:p>
          <a:p>
            <a:pPr marL="171450" indent="-171450">
              <a:buFont typeface="Arial" panose="020B0604020202020204" pitchFamily="34" charset="0"/>
              <a:buChar char="•"/>
            </a:pPr>
            <a:r>
              <a:rPr lang="en-US" dirty="0"/>
              <a:t>“We don’t have to choose between these approaches. DBT invites us to use both — striving for abstinence while also making space for safety-first strategies when needed.”</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Encourages holding both acceptance of current behavior and commitment to change</a:t>
            </a:r>
            <a:br>
              <a:rPr lang="en-US" dirty="0"/>
            </a:br>
            <a:r>
              <a:rPr lang="en-US" dirty="0"/>
              <a:t>“This is the heart of the dialectic. Clients can accept where they are and still work toward something different.”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Recognizes recovery as nonlinear, personalized, and dynamic</a:t>
            </a:r>
            <a:br>
              <a:rPr lang="en-US" dirty="0"/>
            </a:br>
            <a:r>
              <a:rPr lang="en-US" dirty="0"/>
              <a:t>“Recovery doesn’t follow a straight line. It looks different for everyone. Dialectical abstinence honors that.”</a:t>
            </a:r>
          </a:p>
        </p:txBody>
      </p:sp>
      <p:sp>
        <p:nvSpPr>
          <p:cNvPr id="4" name="Slide Number Placeholder 3">
            <a:extLst>
              <a:ext uri="{FF2B5EF4-FFF2-40B4-BE49-F238E27FC236}">
                <a16:creationId xmlns:a16="http://schemas.microsoft.com/office/drawing/2014/main" id="{C6790DF7-71EA-B1BD-7173-982C6AADE8B8}"/>
              </a:ext>
            </a:extLst>
          </p:cNvPr>
          <p:cNvSpPr>
            <a:spLocks noGrp="1"/>
          </p:cNvSpPr>
          <p:nvPr>
            <p:ph type="sldNum" sz="quarter" idx="5"/>
          </p:nvPr>
        </p:nvSpPr>
        <p:spPr/>
        <p:txBody>
          <a:bodyPr/>
          <a:lstStyle/>
          <a:p>
            <a:fld id="{369C70AD-FCA9-4FF6-8D0E-01E0C5ABAEF2}" type="slidenum">
              <a:rPr lang="en-US" smtClean="0"/>
              <a:t>19</a:t>
            </a:fld>
            <a:endParaRPr lang="en-US"/>
          </a:p>
        </p:txBody>
      </p:sp>
    </p:spTree>
    <p:extLst>
      <p:ext uri="{BB962C8B-B14F-4D97-AF65-F5344CB8AC3E}">
        <p14:creationId xmlns:p14="http://schemas.microsoft.com/office/powerpoint/2010/main" val="2292900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900" b="1">
                <a:solidFill>
                  <a:srgbClr val="FFCC00"/>
                </a:solidFill>
                <a:latin typeface="Arial" charset="0"/>
              </a:defRPr>
            </a:lvl1pPr>
            <a:lvl2pPr marL="814667" indent="-313333">
              <a:defRPr sz="4900" b="1">
                <a:solidFill>
                  <a:srgbClr val="FFCC00"/>
                </a:solidFill>
                <a:latin typeface="Arial" charset="0"/>
              </a:defRPr>
            </a:lvl2pPr>
            <a:lvl3pPr marL="1253334" indent="-250667">
              <a:defRPr sz="4900" b="1">
                <a:solidFill>
                  <a:srgbClr val="FFCC00"/>
                </a:solidFill>
                <a:latin typeface="Arial" charset="0"/>
              </a:defRPr>
            </a:lvl3pPr>
            <a:lvl4pPr marL="1754667" indent="-250667">
              <a:defRPr sz="4900" b="1">
                <a:solidFill>
                  <a:srgbClr val="FFCC00"/>
                </a:solidFill>
                <a:latin typeface="Arial" charset="0"/>
              </a:defRPr>
            </a:lvl4pPr>
            <a:lvl5pPr marL="2256000" indent="-250667">
              <a:defRPr sz="4900" b="1">
                <a:solidFill>
                  <a:srgbClr val="FFCC00"/>
                </a:solidFill>
                <a:latin typeface="Arial" charset="0"/>
              </a:defRPr>
            </a:lvl5pPr>
            <a:lvl6pPr marL="2757334" indent="-250667" algn="ctr" eaLnBrk="0" fontAlgn="base" hangingPunct="0">
              <a:lnSpc>
                <a:spcPct val="80000"/>
              </a:lnSpc>
              <a:spcBef>
                <a:spcPct val="0"/>
              </a:spcBef>
              <a:spcAft>
                <a:spcPct val="0"/>
              </a:spcAft>
              <a:defRPr sz="4900" b="1">
                <a:solidFill>
                  <a:srgbClr val="FFCC00"/>
                </a:solidFill>
                <a:latin typeface="Arial" charset="0"/>
              </a:defRPr>
            </a:lvl6pPr>
            <a:lvl7pPr marL="3258667" indent="-250667" algn="ctr" eaLnBrk="0" fontAlgn="base" hangingPunct="0">
              <a:lnSpc>
                <a:spcPct val="80000"/>
              </a:lnSpc>
              <a:spcBef>
                <a:spcPct val="0"/>
              </a:spcBef>
              <a:spcAft>
                <a:spcPct val="0"/>
              </a:spcAft>
              <a:defRPr sz="4900" b="1">
                <a:solidFill>
                  <a:srgbClr val="FFCC00"/>
                </a:solidFill>
                <a:latin typeface="Arial" charset="0"/>
              </a:defRPr>
            </a:lvl7pPr>
            <a:lvl8pPr marL="3760001" indent="-250667" algn="ctr" eaLnBrk="0" fontAlgn="base" hangingPunct="0">
              <a:lnSpc>
                <a:spcPct val="80000"/>
              </a:lnSpc>
              <a:spcBef>
                <a:spcPct val="0"/>
              </a:spcBef>
              <a:spcAft>
                <a:spcPct val="0"/>
              </a:spcAft>
              <a:defRPr sz="4900" b="1">
                <a:solidFill>
                  <a:srgbClr val="FFCC00"/>
                </a:solidFill>
                <a:latin typeface="Arial" charset="0"/>
              </a:defRPr>
            </a:lvl8pPr>
            <a:lvl9pPr marL="4261334" indent="-250667" algn="ctr" eaLnBrk="0" fontAlgn="base" hangingPunct="0">
              <a:lnSpc>
                <a:spcPct val="80000"/>
              </a:lnSpc>
              <a:spcBef>
                <a:spcPct val="0"/>
              </a:spcBef>
              <a:spcAft>
                <a:spcPct val="0"/>
              </a:spcAft>
              <a:defRPr sz="4900" b="1">
                <a:solidFill>
                  <a:srgbClr val="FFCC00"/>
                </a:solidFill>
                <a:latin typeface="Arial" charset="0"/>
              </a:defRPr>
            </a:lvl9pPr>
          </a:lstStyle>
          <a:p>
            <a:fld id="{A8C67211-884E-4BAB-922C-DD61DA0877DC}" type="slidenum">
              <a:rPr lang="en-US" altLang="en-US" sz="1300" b="0">
                <a:solidFill>
                  <a:schemeClr val="tx1"/>
                </a:solidFill>
              </a:rPr>
              <a:pPr/>
              <a:t>2</a:t>
            </a:fld>
            <a:endParaRPr lang="en-US" altLang="en-US" sz="1300" b="0">
              <a:solidFill>
                <a:schemeClr val="tx1"/>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Trainer Notes: </a:t>
            </a:r>
            <a:r>
              <a:rPr lang="en-US" altLang="en-US" b="0" u="sng" dirty="0"/>
              <a:t>You can re-introduce yourself (trainer), then, you can add</a:t>
            </a:r>
            <a:r>
              <a:rPr lang="en-US" altLang="en-US" b="0" u="none" dirty="0"/>
              <a:t> – </a:t>
            </a:r>
            <a:r>
              <a:rPr lang="en-US" b="0" dirty="0"/>
              <a:t>"</a:t>
            </a:r>
            <a:r>
              <a:rPr lang="en-US" b="0" i="0" dirty="0"/>
              <a:t>T</a:t>
            </a:r>
            <a:r>
              <a:rPr lang="en-US" i="0" dirty="0"/>
              <a:t>oday's training is scheduled to be approximately three hours, which can be a long time to sit at your computer. So, before we get started, I'll note that we will be taking a 15-minute break approximately halfway through our time together. This activity is eligible for Continuing Education credit. You will need a start and end code. The start code will be given on the next slide so take a moment to prepare yourself to document the start code.</a:t>
            </a:r>
            <a:r>
              <a:rPr lang="en-US" b="0" dirty="0"/>
              <a:t>"</a:t>
            </a:r>
            <a:r>
              <a:rPr lang="en-US" i="1" dirty="0"/>
              <a:t> </a:t>
            </a:r>
            <a:r>
              <a:rPr lang="en-US" dirty="0"/>
              <a:t>[</a:t>
            </a:r>
            <a:r>
              <a:rPr lang="en-US" u="sng" dirty="0"/>
              <a:t>give a few moments</a:t>
            </a:r>
            <a:r>
              <a:rPr lang="en-US" dirty="0"/>
              <a:t>].</a:t>
            </a:r>
          </a:p>
          <a:p>
            <a:pPr eaLnBrk="1" hangingPunct="1"/>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This 3-hour advanced DBT training </a:t>
            </a:r>
            <a:r>
              <a:rPr lang="en-US" dirty="0"/>
              <a:t>serves as an experiential, skills-deepening extension that emphasizes hands-on skill application, clinical case analysis, and participant reflection.</a:t>
            </a:r>
            <a:endParaRPr lang="en-US" dirty="0">
              <a:cs typeface="Calibri"/>
            </a:endParaRPr>
          </a:p>
          <a:p>
            <a:pPr eaLnBrk="1" hangingPunct="1"/>
            <a:endParaRPr lang="en-US" dirty="0"/>
          </a:p>
        </p:txBody>
      </p:sp>
    </p:spTree>
    <p:extLst>
      <p:ext uri="{BB962C8B-B14F-4D97-AF65-F5344CB8AC3E}">
        <p14:creationId xmlns:p14="http://schemas.microsoft.com/office/powerpoint/2010/main" val="3839454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13F44-D320-4F48-65D4-F6EACD8B8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3991CC-BDC7-A4A3-2EEB-510F030B8B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5A0279-EC77-F97E-7ED5-6B70124B04E5}"/>
              </a:ext>
            </a:extLst>
          </p:cNvPr>
          <p:cNvSpPr>
            <a:spLocks noGrp="1"/>
          </p:cNvSpPr>
          <p:nvPr>
            <p:ph type="body" idx="1"/>
          </p:nvPr>
        </p:nvSpPr>
        <p:spPr/>
        <p:txBody>
          <a:bodyPr/>
          <a:lstStyle/>
          <a:p>
            <a:pPr marL="0" indent="0" defTabSz="966612">
              <a:buFont typeface="Arial" panose="020B0604020202020204" pitchFamily="34" charset="0"/>
              <a:buNone/>
              <a:defRPr/>
            </a:pPr>
            <a:r>
              <a:rPr lang="en-US" b="1" dirty="0"/>
              <a:t>Trainer Notes: </a:t>
            </a:r>
            <a:endParaRPr lang="en-US" dirty="0"/>
          </a:p>
          <a:p>
            <a:pPr marL="171450" indent="-171450">
              <a:buFont typeface="Arial" panose="020B0604020202020204" pitchFamily="34" charset="0"/>
              <a:buChar char="•"/>
            </a:pPr>
            <a:r>
              <a:rPr lang="en-US" b="1" dirty="0"/>
              <a:t>Why It Matters:</a:t>
            </a:r>
            <a:endParaRPr lang="en-US" dirty="0"/>
          </a:p>
          <a:p>
            <a:pPr marL="171450" indent="-171450">
              <a:buFont typeface="Arial" panose="020B0604020202020204" pitchFamily="34" charset="0"/>
              <a:buChar char="•"/>
            </a:pPr>
            <a:r>
              <a:rPr lang="en-US" b="1" dirty="0"/>
              <a:t>Acknowledges the reality of relapse without giving up on abstinence goals</a:t>
            </a:r>
            <a:br>
              <a:rPr lang="en-US" dirty="0"/>
            </a:br>
            <a:r>
              <a:rPr lang="en-US" dirty="0"/>
              <a:t>“Clients are more likely to stay engaged when they feel like they won’t be punished or abandoned for struggling.”</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Reduces shame and promotes engagement</a:t>
            </a:r>
            <a:br>
              <a:rPr lang="en-US" dirty="0"/>
            </a:br>
            <a:r>
              <a:rPr lang="en-US" dirty="0"/>
              <a:t>“This approach can help clients feel less judged, which increases their willingness to come back after a slip.”</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Helps clinicians and clients avoid all-or-nothing thinking</a:t>
            </a:r>
            <a:br>
              <a:rPr lang="en-US" dirty="0"/>
            </a:br>
            <a:r>
              <a:rPr lang="en-US" dirty="0"/>
              <a:t>“It’s not ‘you relapsed, so you failed.’ It’s ‘you had a slip, and you’re still on the path.’ That shift is powerful.”</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Wrap with the example at the bottom:</a:t>
            </a:r>
            <a:endParaRPr lang="en-US" dirty="0"/>
          </a:p>
          <a:p>
            <a:pPr marL="171450" indent="-171450">
              <a:buFont typeface="Arial" panose="020B0604020202020204" pitchFamily="34" charset="0"/>
              <a:buChar char="•"/>
            </a:pPr>
            <a:r>
              <a:rPr lang="en-US" dirty="0"/>
              <a:t>“You can be committed to abstinence and still use safety-first strategies when needed. These aren't mutually exclusive — they're part of a dialectical path forward.”</a:t>
            </a:r>
          </a:p>
          <a:p>
            <a:pPr marL="171450" indent="-171450">
              <a:buFont typeface="Arial" panose="020B0604020202020204" pitchFamily="34" charset="0"/>
              <a:buChar char="•"/>
            </a:pPr>
            <a:r>
              <a:rPr lang="en-US" dirty="0"/>
              <a:t>“This kind of framing gives clients hope and flexibility without lowering the bar for recovery.”</a:t>
            </a:r>
          </a:p>
          <a:p>
            <a:pPr defTabSz="966612">
              <a:defRPr/>
            </a:pPr>
            <a:endParaRPr lang="en-US" b="1" dirty="0"/>
          </a:p>
        </p:txBody>
      </p:sp>
      <p:sp>
        <p:nvSpPr>
          <p:cNvPr id="4" name="Slide Number Placeholder 3">
            <a:extLst>
              <a:ext uri="{FF2B5EF4-FFF2-40B4-BE49-F238E27FC236}">
                <a16:creationId xmlns:a16="http://schemas.microsoft.com/office/drawing/2014/main" id="{98860B2B-7338-F8E9-2543-647228DB8E70}"/>
              </a:ext>
            </a:extLst>
          </p:cNvPr>
          <p:cNvSpPr>
            <a:spLocks noGrp="1"/>
          </p:cNvSpPr>
          <p:nvPr>
            <p:ph type="sldNum" sz="quarter" idx="5"/>
          </p:nvPr>
        </p:nvSpPr>
        <p:spPr/>
        <p:txBody>
          <a:bodyPr/>
          <a:lstStyle/>
          <a:p>
            <a:fld id="{369C70AD-FCA9-4FF6-8D0E-01E0C5ABAEF2}" type="slidenum">
              <a:rPr lang="en-US" smtClean="0"/>
              <a:t>20</a:t>
            </a:fld>
            <a:endParaRPr lang="en-US"/>
          </a:p>
        </p:txBody>
      </p:sp>
    </p:spTree>
    <p:extLst>
      <p:ext uri="{BB962C8B-B14F-4D97-AF65-F5344CB8AC3E}">
        <p14:creationId xmlns:p14="http://schemas.microsoft.com/office/powerpoint/2010/main" val="2453657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3385D-5A73-EE12-9CB2-028759F6D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57AEA-9711-CEF5-368B-6D294807A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11AB56-88E8-EEA3-521F-9EDA6A588081}"/>
              </a:ext>
            </a:extLst>
          </p:cNvPr>
          <p:cNvSpPr>
            <a:spLocks noGrp="1"/>
          </p:cNvSpPr>
          <p:nvPr>
            <p:ph type="body" idx="1"/>
          </p:nvPr>
        </p:nvSpPr>
        <p:spPr/>
        <p:txBody>
          <a:bodyPr/>
          <a:lstStyle/>
          <a:p>
            <a:pPr marL="0" indent="0" defTabSz="966612">
              <a:buFont typeface="Arial" panose="020B0604020202020204" pitchFamily="34" charset="0"/>
              <a:buNone/>
              <a:defRPr/>
            </a:pPr>
            <a:r>
              <a:rPr lang="en-US" b="1" dirty="0"/>
              <a:t>Trainer Notes: </a:t>
            </a:r>
          </a:p>
          <a:p>
            <a:pPr marL="171450" indent="-171450" defTabSz="966612">
              <a:buFont typeface="Arial" panose="020B0604020202020204" pitchFamily="34" charset="0"/>
              <a:buChar char="•"/>
              <a:defRPr/>
            </a:pPr>
            <a:r>
              <a:rPr lang="en-US" dirty="0"/>
              <a:t>“Validation is one of the most powerful tools we have in DBT, especially when working with intense emotions or ambivalence about change.”</a:t>
            </a:r>
          </a:p>
          <a:p>
            <a:pPr marL="171450" indent="-171450" defTabSz="966612">
              <a:buFont typeface="Arial" panose="020B0604020202020204" pitchFamily="34" charset="0"/>
              <a:buChar char="•"/>
              <a:defRPr/>
            </a:pPr>
            <a:r>
              <a:rPr lang="en-US" dirty="0"/>
              <a:t>“Walking the middle path means we can validate a person’s experience </a:t>
            </a:r>
            <a:r>
              <a:rPr lang="en-US" i="1" dirty="0"/>
              <a:t>without</a:t>
            </a:r>
            <a:r>
              <a:rPr lang="en-US" dirty="0"/>
              <a:t> endorsing every behavior—and that distinction really matters.”</a:t>
            </a:r>
          </a:p>
          <a:p>
            <a:pPr marL="171450" indent="-171450" defTabSz="966612">
              <a:buFont typeface="Arial" panose="020B0604020202020204" pitchFamily="34" charset="0"/>
              <a:buChar char="•"/>
              <a:defRPr/>
            </a:pPr>
            <a:endParaRPr lang="en-US" dirty="0"/>
          </a:p>
          <a:p>
            <a:pPr marL="171450" indent="-171450">
              <a:buFont typeface="Arial" panose="020B0604020202020204" pitchFamily="34" charset="0"/>
              <a:buChar char="•"/>
            </a:pPr>
            <a:r>
              <a:rPr lang="en-US" b="1" dirty="0"/>
              <a:t>Validation is a core DBT practice…</a:t>
            </a:r>
            <a:br>
              <a:rPr lang="en-US" dirty="0"/>
            </a:br>
            <a:r>
              <a:rPr lang="en-US" dirty="0"/>
              <a:t>“We’re not just saying ‘I hear you.’ In DBT, validation means communicating that a person’s thoughts, feelings, or behaviors make </a:t>
            </a:r>
            <a:r>
              <a:rPr lang="en-US" i="1" dirty="0"/>
              <a:t>sense</a:t>
            </a:r>
            <a:r>
              <a:rPr lang="en-US" dirty="0"/>
              <a:t> given their unique learning history, vulnerabilities, and current circumstances.”</a:t>
            </a:r>
          </a:p>
          <a:p>
            <a:pPr marL="171450" indent="-171450">
              <a:buFont typeface="Arial" panose="020B0604020202020204" pitchFamily="34" charset="0"/>
              <a:buChar char="•"/>
            </a:pPr>
            <a:r>
              <a:rPr lang="en-US" b="1" dirty="0"/>
              <a:t>It creates a supportive, nonjudgmental environment…</a:t>
            </a:r>
            <a:br>
              <a:rPr lang="en-US" dirty="0"/>
            </a:br>
            <a:r>
              <a:rPr lang="en-US" dirty="0"/>
              <a:t>“This is the ‘AND’ that matters most. We can validate someone’s internal experience </a:t>
            </a:r>
            <a:r>
              <a:rPr lang="en-US" i="1" dirty="0"/>
              <a:t>and</a:t>
            </a:r>
            <a:r>
              <a:rPr lang="en-US" dirty="0"/>
              <a:t> still hold limits or boundaries around behavior. It’s not agreement or approval—it’s connection.”</a:t>
            </a:r>
          </a:p>
        </p:txBody>
      </p:sp>
      <p:sp>
        <p:nvSpPr>
          <p:cNvPr id="4" name="Slide Number Placeholder 3">
            <a:extLst>
              <a:ext uri="{FF2B5EF4-FFF2-40B4-BE49-F238E27FC236}">
                <a16:creationId xmlns:a16="http://schemas.microsoft.com/office/drawing/2014/main" id="{A2E3CAC4-F1D8-BB74-CDF5-CAA94EFFAA94}"/>
              </a:ext>
            </a:extLst>
          </p:cNvPr>
          <p:cNvSpPr>
            <a:spLocks noGrp="1"/>
          </p:cNvSpPr>
          <p:nvPr>
            <p:ph type="sldNum" sz="quarter" idx="5"/>
          </p:nvPr>
        </p:nvSpPr>
        <p:spPr/>
        <p:txBody>
          <a:bodyPr/>
          <a:lstStyle/>
          <a:p>
            <a:fld id="{369C70AD-FCA9-4FF6-8D0E-01E0C5ABAEF2}" type="slidenum">
              <a:rPr lang="en-US" smtClean="0"/>
              <a:t>21</a:t>
            </a:fld>
            <a:endParaRPr lang="en-US"/>
          </a:p>
        </p:txBody>
      </p:sp>
    </p:spTree>
    <p:extLst>
      <p:ext uri="{BB962C8B-B14F-4D97-AF65-F5344CB8AC3E}">
        <p14:creationId xmlns:p14="http://schemas.microsoft.com/office/powerpoint/2010/main" val="1334562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11D67-5313-CBB4-8000-87ABA45B2B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0CDE2A-8F4F-5394-0FAB-173F3A1095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769DE-D5B8-4DE2-5371-779B0FF1DE6E}"/>
              </a:ext>
            </a:extLst>
          </p:cNvPr>
          <p:cNvSpPr>
            <a:spLocks noGrp="1"/>
          </p:cNvSpPr>
          <p:nvPr>
            <p:ph type="body" idx="1"/>
          </p:nvPr>
        </p:nvSpPr>
        <p:spPr/>
        <p:txBody>
          <a:bodyPr/>
          <a:lstStyle/>
          <a:p>
            <a:pPr marL="0" indent="0" defTabSz="966612">
              <a:buFont typeface="Arial" panose="020B0604020202020204" pitchFamily="34" charset="0"/>
              <a:buNone/>
              <a:defRPr/>
            </a:pPr>
            <a:r>
              <a:rPr lang="en-US" b="1" dirty="0"/>
              <a:t>Trainer Notes: </a:t>
            </a:r>
          </a:p>
          <a:p>
            <a:pPr marL="171450" indent="-171450">
              <a:buFont typeface="Arial" panose="020B0604020202020204" pitchFamily="34" charset="0"/>
              <a:buChar char="•"/>
            </a:pPr>
            <a:r>
              <a:rPr lang="en-US" b="1" dirty="0"/>
              <a:t>Validation strengthens relationships, reduces emotional intensity, and promotes problem-solving.</a:t>
            </a:r>
            <a:br>
              <a:rPr lang="en-US" dirty="0"/>
            </a:br>
            <a:r>
              <a:rPr lang="en-US" dirty="0"/>
              <a:t>“When we feel understood, we become more open to change. Validation lowers defenses and helps clients shift out of fight-or-flight and into wise mind.”</a:t>
            </a:r>
          </a:p>
          <a:p>
            <a:pPr marL="171450" indent="-171450">
              <a:buFont typeface="Arial" panose="020B0604020202020204" pitchFamily="34" charset="0"/>
              <a:buChar char="•"/>
            </a:pPr>
            <a:r>
              <a:rPr lang="en-US" b="1" dirty="0"/>
              <a:t>Being present and attentive:</a:t>
            </a:r>
            <a:br>
              <a:rPr lang="en-US" dirty="0"/>
            </a:br>
            <a:r>
              <a:rPr lang="en-US" dirty="0"/>
              <a:t>“It starts with showing up. Eye contact, open body language, and full attention signal to the client: ‘You matter.’”</a:t>
            </a:r>
          </a:p>
          <a:p>
            <a:pPr marL="171450" indent="-171450">
              <a:buFont typeface="Arial" panose="020B0604020202020204" pitchFamily="34" charset="0"/>
              <a:buChar char="•"/>
            </a:pPr>
            <a:r>
              <a:rPr lang="en-US" b="1" dirty="0"/>
              <a:t>Accurate reflection and perspective-taking:</a:t>
            </a:r>
            <a:br>
              <a:rPr lang="en-US" dirty="0"/>
            </a:br>
            <a:r>
              <a:rPr lang="en-US" dirty="0"/>
              <a:t>“We reflect not just what was said, but the feeling underneath. And we ask ourselves: ‘Given their story, does this make emotional sense?’”</a:t>
            </a:r>
          </a:p>
          <a:p>
            <a:pPr marL="171450" indent="-171450">
              <a:buFont typeface="Arial" panose="020B0604020202020204" pitchFamily="34" charset="0"/>
              <a:buChar char="•"/>
            </a:pPr>
            <a:r>
              <a:rPr lang="en-US" b="1" dirty="0"/>
              <a:t>Radical Genuineness:</a:t>
            </a:r>
            <a:br>
              <a:rPr lang="en-US" dirty="0"/>
            </a:br>
            <a:r>
              <a:rPr lang="en-US" dirty="0"/>
              <a:t>“This is where we drop the clinical mask. We respond as real people, not just as professionals following a script. Clients can feel the difference.”</a:t>
            </a:r>
          </a:p>
          <a:p>
            <a:pPr marL="171450" indent="-171450">
              <a:buFont typeface="Arial" panose="020B0604020202020204" pitchFamily="34" charset="0"/>
              <a:buChar char="•"/>
            </a:pPr>
            <a:r>
              <a:rPr lang="en-US" b="1" dirty="0"/>
              <a:t>Considering both history and current context:</a:t>
            </a:r>
            <a:br>
              <a:rPr lang="en-US" dirty="0"/>
            </a:br>
            <a:r>
              <a:rPr lang="en-US" dirty="0"/>
              <a:t>“Maybe the behavior doesn’t make sense to </a:t>
            </a:r>
            <a:r>
              <a:rPr lang="en-US" i="1" dirty="0"/>
              <a:t>us</a:t>
            </a:r>
            <a:r>
              <a:rPr lang="en-US" dirty="0"/>
              <a:t> in the moment—but when we zoom out and consider trauma history, stress load, and skill deficits, it often does.”</a:t>
            </a:r>
          </a:p>
        </p:txBody>
      </p:sp>
      <p:sp>
        <p:nvSpPr>
          <p:cNvPr id="4" name="Slide Number Placeholder 3">
            <a:extLst>
              <a:ext uri="{FF2B5EF4-FFF2-40B4-BE49-F238E27FC236}">
                <a16:creationId xmlns:a16="http://schemas.microsoft.com/office/drawing/2014/main" id="{CADDA077-E118-C8BD-72CA-775B1F92D3F6}"/>
              </a:ext>
            </a:extLst>
          </p:cNvPr>
          <p:cNvSpPr>
            <a:spLocks noGrp="1"/>
          </p:cNvSpPr>
          <p:nvPr>
            <p:ph type="sldNum" sz="quarter" idx="5"/>
          </p:nvPr>
        </p:nvSpPr>
        <p:spPr/>
        <p:txBody>
          <a:bodyPr/>
          <a:lstStyle/>
          <a:p>
            <a:fld id="{369C70AD-FCA9-4FF6-8D0E-01E0C5ABAEF2}" type="slidenum">
              <a:rPr lang="en-US" smtClean="0"/>
              <a:t>22</a:t>
            </a:fld>
            <a:endParaRPr lang="en-US"/>
          </a:p>
        </p:txBody>
      </p:sp>
    </p:spTree>
    <p:extLst>
      <p:ext uri="{BB962C8B-B14F-4D97-AF65-F5344CB8AC3E}">
        <p14:creationId xmlns:p14="http://schemas.microsoft.com/office/powerpoint/2010/main" val="3622222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89D4A-AFDC-91B0-C52B-551834694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BA97B-E409-1F87-6729-473BACAC8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48E28-FC5F-2CB2-2560-3148FD2100AF}"/>
              </a:ext>
            </a:extLst>
          </p:cNvPr>
          <p:cNvSpPr>
            <a:spLocks noGrp="1"/>
          </p:cNvSpPr>
          <p:nvPr>
            <p:ph type="body" idx="1"/>
          </p:nvPr>
        </p:nvSpPr>
        <p:spPr/>
        <p:txBody>
          <a:bodyPr/>
          <a:lstStyle/>
          <a:p>
            <a:pPr defTabSz="966612">
              <a:defRPr/>
            </a:pPr>
            <a:r>
              <a:rPr lang="en-US" b="1" dirty="0"/>
              <a:t>Trainer Notes: </a:t>
            </a:r>
          </a:p>
          <a:p>
            <a:pPr marL="171450" indent="-171450">
              <a:buFont typeface="Arial" panose="020B0604020202020204" pitchFamily="34" charset="0"/>
              <a:buChar char="•"/>
            </a:pPr>
            <a:r>
              <a:rPr lang="en-US" dirty="0"/>
              <a:t>“This slide captures one of the most important—and challenging—balancing acts in DBT for substance use: holding the line on abstinence while deeply validating the reality of slips.”</a:t>
            </a:r>
          </a:p>
          <a:p>
            <a:pPr marL="171450" indent="-171450">
              <a:buFont typeface="Arial" panose="020B0604020202020204" pitchFamily="34" charset="0"/>
              <a:buChar char="•"/>
            </a:pPr>
            <a:r>
              <a:rPr lang="en-US" dirty="0"/>
              <a:t>“This is where the ‘both/and’ stance becomes more than a concept—it becomes a moment-to-moment practice.”</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Dialectical Abstinence: Strives for full abstinence while accepting that slips may happen—</a:t>
            </a:r>
            <a:br>
              <a:rPr lang="en-US" dirty="0"/>
            </a:br>
            <a:r>
              <a:rPr lang="en-US" dirty="0"/>
              <a:t>“This isn’t a loophole. It’s a realistic, compassionate approach that says: ‘We aim for no use, and we also plan for the times when use happens.’ That means building both a recovery plan </a:t>
            </a:r>
            <a:r>
              <a:rPr lang="en-US" i="1" dirty="0"/>
              <a:t>and</a:t>
            </a:r>
            <a:r>
              <a:rPr lang="en-US" dirty="0"/>
              <a:t> a slip plan.”</a:t>
            </a:r>
          </a:p>
          <a:p>
            <a:pPr marL="171450" indent="-171450">
              <a:buFont typeface="Arial" panose="020B0604020202020204" pitchFamily="34" charset="0"/>
              <a:buChar char="•"/>
            </a:pPr>
            <a:r>
              <a:rPr lang="en-US" b="1" dirty="0"/>
              <a:t>Validation: Recognizing the client’s experience as understandable—</a:t>
            </a:r>
            <a:br>
              <a:rPr lang="en-US" dirty="0"/>
            </a:br>
            <a:r>
              <a:rPr lang="en-US" dirty="0"/>
              <a:t>“This means we don’t shame the client for using. We acknowledge the emotional or situational drivers without endorsing the behavior.”</a:t>
            </a:r>
          </a:p>
          <a:p>
            <a:pPr marL="171450" indent="-171450">
              <a:buFont typeface="Arial" panose="020B0604020202020204" pitchFamily="34" charset="0"/>
              <a:buChar char="•"/>
            </a:pPr>
            <a:r>
              <a:rPr lang="en-US" b="1" dirty="0"/>
              <a:t>These strategies must often happen simultaneously.</a:t>
            </a:r>
            <a:br>
              <a:rPr lang="en-US" dirty="0"/>
            </a:br>
            <a:r>
              <a:rPr lang="en-US" dirty="0"/>
              <a:t>“This is the heart of dialectics. We can validate the slip </a:t>
            </a:r>
            <a:r>
              <a:rPr lang="en-US" i="1" dirty="0"/>
              <a:t>and</a:t>
            </a:r>
            <a:r>
              <a:rPr lang="en-US" dirty="0"/>
              <a:t> hold a vision of change. We can say: ‘This makes sense AND I know you’re working toward something different.’”</a:t>
            </a:r>
          </a:p>
          <a:p>
            <a:pPr marL="171450" indent="-171450">
              <a:buFont typeface="Arial" panose="020B0604020202020204" pitchFamily="34" charset="0"/>
              <a:buChar char="•"/>
            </a:pPr>
            <a:r>
              <a:rPr lang="en-US" b="1" dirty="0"/>
              <a:t>Use the example at the bottom to model tone and language:</a:t>
            </a:r>
            <a:endParaRPr lang="en-US" dirty="0"/>
          </a:p>
          <a:p>
            <a:pPr marL="171450" indent="-171450">
              <a:buFont typeface="Arial" panose="020B0604020202020204" pitchFamily="34" charset="0"/>
              <a:buChar char="•"/>
            </a:pPr>
            <a:r>
              <a:rPr lang="en-US" i="1" dirty="0"/>
              <a:t>“It makes perfect sense that you used—your stress level was through the roof and you felt alone. AND I know you're working toward coping in ways that don’t involve substances. Let’s walk through what happened with curiosity, not judgment.”</a:t>
            </a:r>
            <a:endParaRPr lang="en-US" dirty="0"/>
          </a:p>
          <a:p>
            <a:pPr marL="171450" indent="-171450">
              <a:buFont typeface="Arial" panose="020B0604020202020204" pitchFamily="34" charset="0"/>
              <a:buChar char="•"/>
            </a:pPr>
            <a:r>
              <a:rPr lang="en-US" b="1" dirty="0"/>
              <a:t>Trainer Tip:</a:t>
            </a:r>
            <a:br>
              <a:rPr lang="en-US" dirty="0"/>
            </a:br>
            <a:r>
              <a:rPr lang="en-US" dirty="0"/>
              <a:t>“This kind of statement helps the client feel seen and supported without losing sight of their goals. It's a powerful way to keep the therapeutic alliance strong—even after a setback.”</a:t>
            </a:r>
          </a:p>
          <a:p>
            <a:pPr marL="0" indent="0" defTabSz="966612">
              <a:buFont typeface="Arial" panose="020B0604020202020204" pitchFamily="34" charset="0"/>
              <a:buNone/>
              <a:defRPr/>
            </a:pPr>
            <a:endParaRPr lang="en-US" b="1" dirty="0"/>
          </a:p>
        </p:txBody>
      </p:sp>
      <p:sp>
        <p:nvSpPr>
          <p:cNvPr id="4" name="Slide Number Placeholder 3">
            <a:extLst>
              <a:ext uri="{FF2B5EF4-FFF2-40B4-BE49-F238E27FC236}">
                <a16:creationId xmlns:a16="http://schemas.microsoft.com/office/drawing/2014/main" id="{5B79ABC9-6CE0-178F-0CBC-57728B74D59D}"/>
              </a:ext>
            </a:extLst>
          </p:cNvPr>
          <p:cNvSpPr>
            <a:spLocks noGrp="1"/>
          </p:cNvSpPr>
          <p:nvPr>
            <p:ph type="sldNum" sz="quarter" idx="5"/>
          </p:nvPr>
        </p:nvSpPr>
        <p:spPr/>
        <p:txBody>
          <a:bodyPr/>
          <a:lstStyle/>
          <a:p>
            <a:fld id="{369C70AD-FCA9-4FF6-8D0E-01E0C5ABAEF2}" type="slidenum">
              <a:rPr lang="en-US" smtClean="0"/>
              <a:t>23</a:t>
            </a:fld>
            <a:endParaRPr lang="en-US"/>
          </a:p>
        </p:txBody>
      </p:sp>
    </p:spTree>
    <p:extLst>
      <p:ext uri="{BB962C8B-B14F-4D97-AF65-F5344CB8AC3E}">
        <p14:creationId xmlns:p14="http://schemas.microsoft.com/office/powerpoint/2010/main" val="286183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(t</a:t>
            </a:r>
            <a:r>
              <a:rPr lang="en-US" b="0" i="0" dirty="0"/>
              <a:t>his </a:t>
            </a:r>
            <a:r>
              <a:rPr lang="en-US" i="0" dirty="0"/>
              <a:t>activity should take ~10 minutes):</a:t>
            </a:r>
          </a:p>
          <a:p>
            <a:pPr marL="171450" indent="-171450">
              <a:buFont typeface="Arial" panose="020B0604020202020204" pitchFamily="34" charset="0"/>
              <a:buChar char="•"/>
            </a:pPr>
            <a:r>
              <a:rPr lang="en-US" i="0" dirty="0"/>
              <a:t>"One of the most powerful tools we have in DBT is the word </a:t>
            </a:r>
            <a:r>
              <a:rPr lang="en-US" b="1" i="0" dirty="0"/>
              <a:t>‘AND.’</a:t>
            </a:r>
            <a:r>
              <a:rPr lang="en-US" i="0" dirty="0"/>
              <a:t> It helps us shift from rigid, either/or thinking to a more flexible, compassionate view of our clients—and ourselves. In this activity, we’re going to practice reframing some of the common tensions or stuck points we encounter in our work."</a:t>
            </a:r>
          </a:p>
          <a:p>
            <a:pPr marL="171450" indent="-171450">
              <a:buFont typeface="Arial" panose="020B0604020202020204" pitchFamily="34" charset="0"/>
              <a:buChar char="•"/>
            </a:pPr>
            <a:r>
              <a:rPr lang="en-US" i="0" dirty="0"/>
              <a:t>"Think about clients you've worked with—points where you felt torn, frustrated, or confused. We often hear things like, ‘They say they want to get better, </a:t>
            </a:r>
            <a:r>
              <a:rPr lang="en-US" b="1" i="0" dirty="0"/>
              <a:t>but</a:t>
            </a:r>
            <a:r>
              <a:rPr lang="en-US" i="0" dirty="0"/>
              <a:t> they keep using,’ or, ‘They want sobriety, </a:t>
            </a:r>
            <a:r>
              <a:rPr lang="en-US" b="1" i="0" dirty="0"/>
              <a:t>but</a:t>
            </a:r>
            <a:r>
              <a:rPr lang="en-US" i="0" dirty="0"/>
              <a:t> won’t change their environment.’ These statements reflect real tension—and also an opportunity to reframe."</a:t>
            </a:r>
          </a:p>
          <a:p>
            <a:pPr marL="171450" indent="-171450">
              <a:buFont typeface="Arial" panose="020B0604020202020204" pitchFamily="34" charset="0"/>
              <a:buChar char="•"/>
            </a:pPr>
            <a:r>
              <a:rPr lang="en-US" i="0" dirty="0"/>
              <a:t>"Working together in the large group, let’s identify 5 of these polarities from your experiences, then reframe each one using an ‘AND’ statement. The goal here is to hold both truths at once—without minimizing, fixing, or using words like ‘but’ or ‘however.’"</a:t>
            </a:r>
          </a:p>
          <a:p>
            <a:pPr marL="171450" indent="-171450">
              <a:buFont typeface="Arial" panose="020B0604020202020204" pitchFamily="34" charset="0"/>
              <a:buChar char="•"/>
            </a:pPr>
            <a:r>
              <a:rPr lang="en-US" i="0" dirty="0"/>
              <a:t>"This helps us step into a more dialectical stance—one that validates complexity and supports movement toward change."</a:t>
            </a:r>
          </a:p>
          <a:p>
            <a:endParaRPr lang="en-US" b="0" dirty="0"/>
          </a:p>
          <a:p>
            <a:pPr>
              <a:buNone/>
            </a:pPr>
            <a:r>
              <a:rPr lang="en-US" b="1" dirty="0"/>
              <a:t>Offer 6–8 additional sample polarities as scaffolding:</a:t>
            </a:r>
          </a:p>
          <a:p>
            <a:pPr marL="171450" indent="-171450">
              <a:buFont typeface="Arial" panose="020B0604020202020204" pitchFamily="34" charset="0"/>
              <a:buChar char="•"/>
            </a:pPr>
            <a:r>
              <a:rPr lang="en-US" dirty="0"/>
              <a:t>High insight AND high avoidance</a:t>
            </a:r>
          </a:p>
          <a:p>
            <a:pPr marL="171450" indent="-171450">
              <a:buFont typeface="Arial" panose="020B0604020202020204" pitchFamily="34" charset="0"/>
              <a:buChar char="•"/>
            </a:pPr>
            <a:r>
              <a:rPr lang="en-US" dirty="0"/>
              <a:t>Resistance to structure AND fear of chaos</a:t>
            </a:r>
          </a:p>
          <a:p>
            <a:pPr marL="171450" indent="-171450">
              <a:buFont typeface="Arial" panose="020B0604020202020204" pitchFamily="34" charset="0"/>
              <a:buChar char="•"/>
            </a:pPr>
            <a:r>
              <a:rPr lang="en-US" dirty="0"/>
              <a:t>Need for autonomy AND reliance on provider</a:t>
            </a:r>
          </a:p>
          <a:p>
            <a:pPr marL="171450" indent="-171450">
              <a:buFont typeface="Arial" panose="020B0604020202020204" pitchFamily="34" charset="0"/>
              <a:buChar char="•"/>
            </a:pPr>
            <a:r>
              <a:rPr lang="en-US" dirty="0"/>
              <a:t>Commitment to change AND urge to use</a:t>
            </a:r>
          </a:p>
          <a:p>
            <a:pPr marL="171450" indent="-171450">
              <a:buFont typeface="Arial" panose="020B0604020202020204" pitchFamily="34" charset="0"/>
              <a:buChar char="•"/>
            </a:pPr>
            <a:r>
              <a:rPr lang="en-US" dirty="0"/>
              <a:t>Anger at the system AND desire for help</a:t>
            </a:r>
          </a:p>
          <a:p>
            <a:endParaRPr lang="en-US" b="0" dirty="0"/>
          </a:p>
        </p:txBody>
      </p:sp>
      <p:sp>
        <p:nvSpPr>
          <p:cNvPr id="4" name="Slide Number Placeholder 3"/>
          <p:cNvSpPr>
            <a:spLocks noGrp="1"/>
          </p:cNvSpPr>
          <p:nvPr>
            <p:ph type="sldNum" sz="quarter" idx="5"/>
          </p:nvPr>
        </p:nvSpPr>
        <p:spPr/>
        <p:txBody>
          <a:bodyPr/>
          <a:lstStyle/>
          <a:p>
            <a:fld id="{3D645E9C-706C-43E2-B372-35E05D6B81AE}" type="slidenum">
              <a:rPr lang="en-US" smtClean="0"/>
              <a:t>24</a:t>
            </a:fld>
            <a:endParaRPr lang="en-US" dirty="0"/>
          </a:p>
        </p:txBody>
      </p:sp>
    </p:spTree>
    <p:extLst>
      <p:ext uri="{BB962C8B-B14F-4D97-AF65-F5344CB8AC3E}">
        <p14:creationId xmlns:p14="http://schemas.microsoft.com/office/powerpoint/2010/main" val="3722274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3125B-DFEC-CAC4-733F-9BF60AB3D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54FF1E-4B5A-E49F-C613-8DF4F30D07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9AD086-92E4-27E5-C0A3-D0E221505F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r>
              <a:rPr lang="en-US" b="0" dirty="0"/>
              <a:t>(t</a:t>
            </a:r>
            <a:r>
              <a:rPr lang="en-US" b="0" i="0" dirty="0"/>
              <a:t>his </a:t>
            </a:r>
            <a:r>
              <a:rPr lang="en-US" i="0" dirty="0"/>
              <a:t>activity should take ~10 minutes</a:t>
            </a:r>
            <a:r>
              <a:rPr lang="en-US" b="0" i="0" dirty="0"/>
              <a:t>)</a:t>
            </a:r>
            <a:r>
              <a:rPr lang="en-US" b="0" dirty="0"/>
              <a:t>:</a:t>
            </a:r>
          </a:p>
          <a:p>
            <a:endParaRPr lang="en-US" b="1" dirty="0"/>
          </a:p>
          <a:p>
            <a:pPr>
              <a:buNone/>
            </a:pPr>
            <a:r>
              <a:rPr lang="en-US" b="1" dirty="0"/>
              <a:t>Offer 6–8 additional sample polarities as scaffolding:</a:t>
            </a:r>
          </a:p>
          <a:p>
            <a:pPr marL="171450" indent="-171450">
              <a:buFont typeface="Arial" panose="020B0604020202020204" pitchFamily="34" charset="0"/>
              <a:buChar char="•"/>
            </a:pPr>
            <a:r>
              <a:rPr lang="en-US" dirty="0"/>
              <a:t>High insight AND high avoidance</a:t>
            </a:r>
          </a:p>
          <a:p>
            <a:pPr marL="171450" indent="-171450">
              <a:buFont typeface="Arial" panose="020B0604020202020204" pitchFamily="34" charset="0"/>
              <a:buChar char="•"/>
            </a:pPr>
            <a:r>
              <a:rPr lang="en-US" dirty="0"/>
              <a:t>Resistance to structure AND fear of chaos</a:t>
            </a:r>
          </a:p>
          <a:p>
            <a:pPr marL="171450" indent="-171450">
              <a:buFont typeface="Arial" panose="020B0604020202020204" pitchFamily="34" charset="0"/>
              <a:buChar char="•"/>
            </a:pPr>
            <a:r>
              <a:rPr lang="en-US" dirty="0"/>
              <a:t>Need for autonomy AND reliance on provider</a:t>
            </a:r>
          </a:p>
          <a:p>
            <a:pPr marL="171450" indent="-171450">
              <a:buFont typeface="Arial" panose="020B0604020202020204" pitchFamily="34" charset="0"/>
              <a:buChar char="•"/>
            </a:pPr>
            <a:r>
              <a:rPr lang="en-US" dirty="0"/>
              <a:t>Commitment to change AND urge to use</a:t>
            </a:r>
          </a:p>
          <a:p>
            <a:pPr marL="171450" indent="-171450">
              <a:buFont typeface="Arial" panose="020B0604020202020204" pitchFamily="34" charset="0"/>
              <a:buChar char="•"/>
            </a:pPr>
            <a:r>
              <a:rPr lang="en-US" dirty="0"/>
              <a:t>Anger at the system AND desire for help</a:t>
            </a:r>
          </a:p>
          <a:p>
            <a:pPr marL="171450" indent="-171450">
              <a:buFont typeface="Arial" panose="020B0604020202020204" pitchFamily="34" charset="0"/>
              <a:buChar char="•"/>
            </a:pPr>
            <a:endParaRPr lang="en-US" dirty="0"/>
          </a:p>
          <a:p>
            <a:r>
              <a:rPr lang="en-US" b="1" dirty="0"/>
              <a:t>Group Discussion Prompts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did you notice during this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surprised you about the process?</a:t>
            </a:r>
          </a:p>
          <a:p>
            <a:pPr marL="171450" indent="-171450">
              <a:buFont typeface="Arial" panose="020B0604020202020204" pitchFamily="34" charset="0"/>
              <a:buChar char="•"/>
            </a:pPr>
            <a:r>
              <a:rPr lang="en-US" dirty="0"/>
              <a:t>What shifted when you reframed using “AND”?</a:t>
            </a:r>
          </a:p>
          <a:p>
            <a:pPr marL="171450" indent="-171450">
              <a:buFont typeface="Arial" panose="020B0604020202020204" pitchFamily="34" charset="0"/>
              <a:buChar char="•"/>
            </a:pPr>
            <a:r>
              <a:rPr lang="en-US" dirty="0"/>
              <a:t>How did it feel to hold two truths at once?</a:t>
            </a:r>
          </a:p>
          <a:p>
            <a:pPr marL="171450" indent="-171450">
              <a:buFont typeface="Arial" panose="020B0604020202020204" pitchFamily="34" charset="0"/>
              <a:buChar char="•"/>
            </a:pPr>
            <a:r>
              <a:rPr lang="en-US" dirty="0"/>
              <a:t>How might this approach reduce burnout or frustration?</a:t>
            </a:r>
          </a:p>
          <a:p>
            <a:pPr marL="171450" indent="-171450">
              <a:buFont typeface="Arial" panose="020B0604020202020204" pitchFamily="34" charset="0"/>
              <a:buChar char="•"/>
            </a:pPr>
            <a:r>
              <a:rPr lang="en-US" dirty="0"/>
              <a:t>How could this be modeled explicitly to clients?</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7C2FA0BE-EE9B-8673-05C0-C93351889357}"/>
              </a:ext>
            </a:extLst>
          </p:cNvPr>
          <p:cNvSpPr>
            <a:spLocks noGrp="1"/>
          </p:cNvSpPr>
          <p:nvPr>
            <p:ph type="sldNum" sz="quarter" idx="5"/>
          </p:nvPr>
        </p:nvSpPr>
        <p:spPr/>
        <p:txBody>
          <a:bodyPr/>
          <a:lstStyle/>
          <a:p>
            <a:fld id="{3D645E9C-706C-43E2-B372-35E05D6B81AE}" type="slidenum">
              <a:rPr lang="en-US" smtClean="0"/>
              <a:t>25</a:t>
            </a:fld>
            <a:endParaRPr lang="en-US" dirty="0"/>
          </a:p>
        </p:txBody>
      </p:sp>
    </p:spTree>
    <p:extLst>
      <p:ext uri="{BB962C8B-B14F-4D97-AF65-F5344CB8AC3E}">
        <p14:creationId xmlns:p14="http://schemas.microsoft.com/office/powerpoint/2010/main" val="228594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41593-434D-ACC0-4479-E590E6CA7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79957-6BD3-ADBB-36CC-0A1B10254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8ADCB0-6B6E-D5BE-2F57-1630697A0BD3}"/>
              </a:ext>
            </a:extLst>
          </p:cNvPr>
          <p:cNvSpPr>
            <a:spLocks noGrp="1"/>
          </p:cNvSpPr>
          <p:nvPr>
            <p:ph type="body" idx="1"/>
          </p:nvPr>
        </p:nvSpPr>
        <p:spPr/>
        <p:txBody>
          <a:bodyPr/>
          <a:lstStyle/>
          <a:p>
            <a:r>
              <a:rPr lang="en-US" b="1" dirty="0"/>
              <a:t>Trainer Notes:</a:t>
            </a:r>
          </a:p>
          <a:p>
            <a:pPr marL="171450" indent="-171450">
              <a:buFont typeface="Arial" panose="020B0604020202020204" pitchFamily="34" charset="0"/>
              <a:buChar char="•"/>
            </a:pPr>
            <a:r>
              <a:rPr lang="en-US" b="1" dirty="0"/>
              <a:t>Intro:</a:t>
            </a:r>
            <a:endParaRPr lang="en-US" dirty="0"/>
          </a:p>
          <a:p>
            <a:pPr marL="628650" lvl="1" indent="-171450">
              <a:buFont typeface="Arial" panose="020B0604020202020204" pitchFamily="34" charset="0"/>
              <a:buChar char="•"/>
            </a:pPr>
            <a:r>
              <a:rPr lang="en-US" dirty="0"/>
              <a:t>“Let’s take a moment to acknowledge that while dialectical reframing is a powerful tool, it’s not without its limits. Used at the wrong time or in the wrong way, it can actually backfire.”</a:t>
            </a:r>
          </a:p>
          <a:p>
            <a:pPr marL="171450" indent="-171450">
              <a:buFont typeface="Arial" panose="020B0604020202020204" pitchFamily="34" charset="0"/>
              <a:buChar char="•"/>
            </a:pPr>
            <a:r>
              <a:rPr lang="en-US" b="1" dirty="0"/>
              <a:t>Bullet 1 – Common Risks:</a:t>
            </a:r>
            <a:endParaRPr lang="en-US" dirty="0"/>
          </a:p>
          <a:p>
            <a:pPr marL="628650" lvl="1" indent="-171450">
              <a:buFont typeface="Arial" panose="020B0604020202020204" pitchFamily="34" charset="0"/>
              <a:buChar char="•"/>
            </a:pPr>
            <a:r>
              <a:rPr lang="en-US" dirty="0"/>
              <a:t>“Sometimes dialectics can feel invalidating, especially if a client hasn’t felt heard or emotionally held yet.”</a:t>
            </a:r>
          </a:p>
          <a:p>
            <a:pPr marL="628650" lvl="1" indent="-171450">
              <a:buFont typeface="Arial" panose="020B0604020202020204" pitchFamily="34" charset="0"/>
              <a:buChar char="•"/>
            </a:pPr>
            <a:r>
              <a:rPr lang="en-US" dirty="0"/>
              <a:t>“It can seem like we’re brushing past pain or injustice, even when that’s not our intention.”</a:t>
            </a:r>
          </a:p>
          <a:p>
            <a:pPr marL="628650" lvl="1" indent="-171450">
              <a:buFont typeface="Arial" panose="020B0604020202020204" pitchFamily="34" charset="0"/>
              <a:buChar char="•"/>
            </a:pPr>
            <a:r>
              <a:rPr lang="en-US" dirty="0"/>
              <a:t>“And sometimes—this is a big one—it can reflect </a:t>
            </a:r>
            <a:r>
              <a:rPr lang="en-US" i="1" dirty="0"/>
              <a:t>our own discomfort</a:t>
            </a:r>
            <a:r>
              <a:rPr lang="en-US" dirty="0"/>
              <a:t> with strong emotion or conflict. Dialectics can become a way for us to avoid confrontation or tough conversations.”</a:t>
            </a:r>
          </a:p>
          <a:p>
            <a:pPr marL="171450" indent="-171450">
              <a:buFont typeface="Arial" panose="020B0604020202020204" pitchFamily="34" charset="0"/>
              <a:buChar char="•"/>
            </a:pPr>
            <a:r>
              <a:rPr lang="en-US" b="1" dirty="0"/>
              <a:t>Bullet 2 – Example:</a:t>
            </a:r>
            <a:endParaRPr lang="en-US" dirty="0"/>
          </a:p>
          <a:p>
            <a:pPr marL="628650" lvl="1" indent="-171450">
              <a:buFont typeface="Arial" panose="020B0604020202020204" pitchFamily="34" charset="0"/>
              <a:buChar char="•"/>
            </a:pPr>
            <a:r>
              <a:rPr lang="en-US" dirty="0"/>
              <a:t>“For instance, if someone is in the middle of describing something infuriating and we respond with ‘You’re furious and you can still use your skills,’ that may land as dismissive—or even gaslighting—if they haven’t felt </a:t>
            </a:r>
            <a:r>
              <a:rPr lang="en-US" i="1" dirty="0"/>
              <a:t>deeply validated</a:t>
            </a:r>
            <a:r>
              <a:rPr lang="en-US" dirty="0"/>
              <a:t> first.”</a:t>
            </a:r>
          </a:p>
          <a:p>
            <a:pPr marL="628650" lvl="1" indent="-171450">
              <a:buFont typeface="Arial" panose="020B0604020202020204" pitchFamily="34" charset="0"/>
              <a:buChar char="•"/>
            </a:pPr>
            <a:r>
              <a:rPr lang="en-US" dirty="0"/>
              <a:t>“This is especially true with trauma, oppression, or intense emotion.”</a:t>
            </a:r>
          </a:p>
          <a:p>
            <a:pPr marL="171450" indent="-171450">
              <a:buFont typeface="Arial" panose="020B0604020202020204" pitchFamily="34" charset="0"/>
              <a:buChar char="•"/>
            </a:pPr>
            <a:r>
              <a:rPr lang="en-US" b="1" dirty="0"/>
              <a:t>Bullet 3 – Dialectics are a process:</a:t>
            </a:r>
            <a:endParaRPr lang="en-US" dirty="0"/>
          </a:p>
          <a:p>
            <a:pPr marL="628650" lvl="1" indent="-171450">
              <a:buFont typeface="Arial" panose="020B0604020202020204" pitchFamily="34" charset="0"/>
              <a:buChar char="•"/>
            </a:pPr>
            <a:r>
              <a:rPr lang="en-US" dirty="0"/>
              <a:t>“Dialectical reframing is not a clever phrase or a one-liner. It’s a </a:t>
            </a:r>
            <a:r>
              <a:rPr lang="en-US" i="1" dirty="0"/>
              <a:t>process</a:t>
            </a:r>
            <a:r>
              <a:rPr lang="en-US" dirty="0"/>
              <a:t>—and doing it well means practicing the art of when and how to introduce that opposing truth.”</a:t>
            </a:r>
          </a:p>
          <a:p>
            <a:pPr marL="171450" indent="-171450">
              <a:buFont typeface="Arial" panose="020B0604020202020204" pitchFamily="34" charset="0"/>
              <a:buChar char="•"/>
            </a:pPr>
            <a:r>
              <a:rPr lang="en-US" b="1" dirty="0"/>
              <a:t>Bullet 4 – Start with validation:</a:t>
            </a:r>
            <a:endParaRPr lang="en-US" dirty="0"/>
          </a:p>
          <a:p>
            <a:pPr marL="628650" lvl="1" indent="-171450">
              <a:buFont typeface="Arial" panose="020B0604020202020204" pitchFamily="34" charset="0"/>
              <a:buChar char="•"/>
            </a:pPr>
            <a:r>
              <a:rPr lang="en-US" dirty="0"/>
              <a:t>“We start with deep, sincere validation. Only once that foundation is built can we effectively introduce the dialectic.”</a:t>
            </a:r>
          </a:p>
          <a:p>
            <a:pPr marL="628650" lvl="1" indent="-171450">
              <a:buFont typeface="Arial" panose="020B0604020202020204" pitchFamily="34" charset="0"/>
              <a:buChar char="•"/>
            </a:pPr>
            <a:r>
              <a:rPr lang="en-US" dirty="0"/>
              <a:t>“Ask yourself: </a:t>
            </a:r>
            <a:r>
              <a:rPr lang="en-US" i="1" dirty="0"/>
              <a:t>Have I earned the right to add the AND yet?</a:t>
            </a:r>
            <a:r>
              <a:rPr lang="en-US" dirty="0"/>
              <a:t>”</a:t>
            </a:r>
          </a:p>
          <a:p>
            <a:pPr marL="628650" lvl="1" indent="-171450">
              <a:buFont typeface="Arial" panose="020B0604020202020204" pitchFamily="34" charset="0"/>
              <a:buChar char="•"/>
            </a:pPr>
            <a:r>
              <a:rPr lang="en-US" dirty="0"/>
              <a:t>“This is a great internal cue to check your timing and intention.”</a:t>
            </a:r>
          </a:p>
          <a:p>
            <a:pPr marL="457200" lvl="1" indent="0">
              <a:buFont typeface="Arial" panose="020B0604020202020204" pitchFamily="34" charset="0"/>
              <a:buNone/>
            </a:pPr>
            <a:endParaRPr lang="en-US" dirty="0"/>
          </a:p>
          <a:p>
            <a:pPr marL="0" indent="0">
              <a:buFont typeface="Arial" panose="020B0604020202020204" pitchFamily="34" charset="0"/>
              <a:buNone/>
            </a:pPr>
            <a:r>
              <a:rPr lang="en-US" b="1" dirty="0"/>
              <a:t>Suggested Engagement Prompts:</a:t>
            </a:r>
          </a:p>
          <a:p>
            <a:pPr marL="171450" indent="-171450">
              <a:buFont typeface="Arial" panose="020B0604020202020204" pitchFamily="34" charset="0"/>
              <a:buChar char="•"/>
            </a:pPr>
            <a:r>
              <a:rPr lang="en-US" b="1" dirty="0"/>
              <a:t>Ask the group:</a:t>
            </a:r>
            <a:endParaRPr lang="en-US" dirty="0"/>
          </a:p>
          <a:p>
            <a:pPr marL="628650" lvl="1" indent="-171450">
              <a:buFont typeface="Arial" panose="020B0604020202020204" pitchFamily="34" charset="0"/>
              <a:buChar char="•"/>
            </a:pPr>
            <a:r>
              <a:rPr lang="en-US" dirty="0"/>
              <a:t>“Have you ever had the experience of trying to introduce a dialectic and having it land wrong? What do you think went wrong?”</a:t>
            </a:r>
          </a:p>
          <a:p>
            <a:pPr marL="628650" lvl="1" indent="-171450">
              <a:buFont typeface="Arial" panose="020B0604020202020204" pitchFamily="34" charset="0"/>
              <a:buChar char="•"/>
            </a:pPr>
            <a:r>
              <a:rPr lang="en-US" dirty="0"/>
              <a:t>“Can anyone share examples of when dialectics helped—or harmed—a moment in therapy?”</a:t>
            </a:r>
          </a:p>
        </p:txBody>
      </p:sp>
      <p:sp>
        <p:nvSpPr>
          <p:cNvPr id="4" name="Slide Number Placeholder 3">
            <a:extLst>
              <a:ext uri="{FF2B5EF4-FFF2-40B4-BE49-F238E27FC236}">
                <a16:creationId xmlns:a16="http://schemas.microsoft.com/office/drawing/2014/main" id="{08A53FC0-298E-B322-263B-D94F9B059BC2}"/>
              </a:ext>
            </a:extLst>
          </p:cNvPr>
          <p:cNvSpPr>
            <a:spLocks noGrp="1"/>
          </p:cNvSpPr>
          <p:nvPr>
            <p:ph type="sldNum" sz="quarter" idx="5"/>
          </p:nvPr>
        </p:nvSpPr>
        <p:spPr/>
        <p:txBody>
          <a:bodyPr/>
          <a:lstStyle/>
          <a:p>
            <a:fld id="{3D645E9C-706C-43E2-B372-35E05D6B81AE}" type="slidenum">
              <a:rPr lang="en-US" smtClean="0"/>
              <a:t>26</a:t>
            </a:fld>
            <a:endParaRPr lang="en-US" dirty="0"/>
          </a:p>
        </p:txBody>
      </p:sp>
    </p:spTree>
    <p:extLst>
      <p:ext uri="{BB962C8B-B14F-4D97-AF65-F5344CB8AC3E}">
        <p14:creationId xmlns:p14="http://schemas.microsoft.com/office/powerpoint/2010/main" val="1304126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Trainer Notes:</a:t>
            </a:r>
            <a:br>
              <a:rPr lang="en-US" dirty="0"/>
            </a:br>
            <a:r>
              <a:rPr lang="en-US" dirty="0"/>
              <a:t>“This slide introduces our role play practice—an opportunity to coach and apply interpersonal effectiveness skills in real time. Let’s shift into an interactive mode where we practice these tools together.”</a:t>
            </a:r>
            <a:endParaRPr lang="en-US" b="0" strike="noStrike" dirty="0"/>
          </a:p>
        </p:txBody>
      </p:sp>
      <p:sp>
        <p:nvSpPr>
          <p:cNvPr id="4" name="Slide Number Placeholder 3"/>
          <p:cNvSpPr>
            <a:spLocks noGrp="1"/>
          </p:cNvSpPr>
          <p:nvPr>
            <p:ph type="sldNum" sz="quarter" idx="5"/>
          </p:nvPr>
        </p:nvSpPr>
        <p:spPr/>
        <p:txBody>
          <a:bodyPr/>
          <a:lstStyle/>
          <a:p>
            <a:fld id="{369C70AD-FCA9-4FF6-8D0E-01E0C5ABAEF2}" type="slidenum">
              <a:rPr lang="en-US" smtClean="0"/>
              <a:t>27</a:t>
            </a:fld>
            <a:endParaRPr lang="en-US"/>
          </a:p>
        </p:txBody>
      </p:sp>
    </p:spTree>
    <p:extLst>
      <p:ext uri="{BB962C8B-B14F-4D97-AF65-F5344CB8AC3E}">
        <p14:creationId xmlns:p14="http://schemas.microsoft.com/office/powerpoint/2010/main" val="1789807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EF56A-2ED9-8E17-17A1-0BF1910E3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5064FA-EA94-AA78-E747-61861893C7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FFBB44-FC22-5A23-410D-E3A3DBA73C9C}"/>
              </a:ext>
            </a:extLst>
          </p:cNvPr>
          <p:cNvSpPr>
            <a:spLocks noGrp="1"/>
          </p:cNvSpPr>
          <p:nvPr>
            <p:ph type="body" idx="1"/>
          </p:nvPr>
        </p:nvSpPr>
        <p:spPr/>
        <p:txBody>
          <a:bodyPr/>
          <a:lstStyle/>
          <a:p>
            <a:r>
              <a:rPr lang="en-US" b="1" dirty="0"/>
              <a:t>Trainer Notes:</a:t>
            </a:r>
          </a:p>
          <a:p>
            <a:pPr marL="171450" indent="-171450">
              <a:buFont typeface="Arial" panose="020B0604020202020204" pitchFamily="34" charset="0"/>
              <a:buChar char="•"/>
            </a:pPr>
            <a:r>
              <a:rPr lang="en-US" dirty="0"/>
              <a:t>“One of the core values of DBT is that skills must be </a:t>
            </a:r>
            <a:r>
              <a:rPr lang="en-US" i="1" dirty="0"/>
              <a:t>practiced</a:t>
            </a:r>
            <a:r>
              <a:rPr lang="en-US" dirty="0"/>
              <a:t>, not just taught. Knowing a skill in theory is very different from being able to use it effectively when you're emotionally activated or under pressure.”</a:t>
            </a:r>
            <a:br>
              <a:rPr lang="en-US" dirty="0"/>
            </a:br>
            <a:r>
              <a:rPr lang="en-US" dirty="0"/>
              <a:t>“And that’s where behavioral rehearsal—or role play—comes in.”</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DBT teaches practical skills—but knowing a skill intellectually is not the same as being able to use it effectively under pressure.</a:t>
            </a:r>
            <a:br>
              <a:rPr lang="en-US" dirty="0"/>
            </a:br>
            <a:r>
              <a:rPr lang="en-US" dirty="0"/>
              <a:t>“It’s one thing for a client to say, ‘I know DEAR MAN,’ and another thing entirely for them to use it with their boss, their partner, or their probation officer in a high-stakes moment.”</a:t>
            </a:r>
          </a:p>
          <a:p>
            <a:pPr marL="171450" indent="-171450">
              <a:buFont typeface="Arial" panose="020B0604020202020204" pitchFamily="34" charset="0"/>
              <a:buChar char="•"/>
            </a:pPr>
            <a:r>
              <a:rPr lang="en-US" b="1" dirty="0"/>
              <a:t>Behavioral rehearsal (role play) builds:</a:t>
            </a:r>
            <a:endParaRPr lang="en-US" dirty="0"/>
          </a:p>
          <a:p>
            <a:pPr marL="171450" indent="-171450">
              <a:buFont typeface="Arial" panose="020B0604020202020204" pitchFamily="34" charset="0"/>
              <a:buChar char="•"/>
            </a:pPr>
            <a:r>
              <a:rPr lang="en-US" b="1" dirty="0"/>
              <a:t>Muscle memory and confidence:</a:t>
            </a:r>
            <a:br>
              <a:rPr lang="en-US" dirty="0"/>
            </a:br>
            <a:r>
              <a:rPr lang="en-US" dirty="0"/>
              <a:t>“Just like athletes or performers, clients benefit from repetition. Practice increases fluency and reduces hesitation.”</a:t>
            </a:r>
          </a:p>
          <a:p>
            <a:pPr marL="171450" indent="-171450">
              <a:buFont typeface="Arial" panose="020B0604020202020204" pitchFamily="34" charset="0"/>
              <a:buChar char="•"/>
            </a:pPr>
            <a:r>
              <a:rPr lang="en-US" b="1" dirty="0"/>
              <a:t>Tolerance of emotional discomfort in interpersonal situations:</a:t>
            </a:r>
            <a:br>
              <a:rPr lang="en-US" dirty="0"/>
            </a:br>
            <a:r>
              <a:rPr lang="en-US" dirty="0"/>
              <a:t>“Asking for what you need, saying no, or standing your ground can bring up anxiety. Practicing that discomfort in session can desensitize some of that fear.”</a:t>
            </a:r>
          </a:p>
          <a:p>
            <a:pPr marL="171450" indent="-171450">
              <a:buFont typeface="Arial" panose="020B0604020202020204" pitchFamily="34" charset="0"/>
              <a:buChar char="•"/>
            </a:pPr>
            <a:r>
              <a:rPr lang="en-US" b="1" dirty="0"/>
              <a:t>Increased likelihood of generalization outside of session:</a:t>
            </a:r>
            <a:br>
              <a:rPr lang="en-US" dirty="0"/>
            </a:br>
            <a:r>
              <a:rPr lang="en-US" dirty="0"/>
              <a:t>“When we rehearse in a realistic way, we increase the odds that the client will actually </a:t>
            </a:r>
            <a:r>
              <a:rPr lang="en-US" i="1" dirty="0"/>
              <a:t>use</a:t>
            </a:r>
            <a:r>
              <a:rPr lang="en-US" dirty="0"/>
              <a:t> the skill in the real world.”</a:t>
            </a:r>
          </a:p>
          <a:p>
            <a:pPr marL="171450" indent="-171450">
              <a:buFont typeface="Arial" panose="020B0604020202020204" pitchFamily="34" charset="0"/>
              <a:buChar char="•"/>
            </a:pPr>
            <a:r>
              <a:rPr lang="en-US" b="1" dirty="0"/>
              <a:t>Clients often avoid using IE skills due to fear of conflict or rejection—just like providers avoid reinforcing them due to discomfort or time constraints.</a:t>
            </a:r>
            <a:br>
              <a:rPr lang="en-US" dirty="0"/>
            </a:br>
            <a:r>
              <a:rPr lang="en-US" dirty="0"/>
              <a:t>“And that’s the truth. These skills—like DEAR MAN, GIVE, or FAST—are often the most avoided </a:t>
            </a:r>
            <a:r>
              <a:rPr lang="en-US" i="1" dirty="0"/>
              <a:t>by both clients and providers</a:t>
            </a:r>
            <a:r>
              <a:rPr lang="en-US" dirty="0"/>
              <a:t>. Why? Because they bring up vulnerability, rejection sensitivity, and interpersonal risk.”</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A129561B-1D12-8A6F-A296-2FB53C414975}"/>
              </a:ext>
            </a:extLst>
          </p:cNvPr>
          <p:cNvSpPr>
            <a:spLocks noGrp="1"/>
          </p:cNvSpPr>
          <p:nvPr>
            <p:ph type="sldNum" sz="quarter" idx="5"/>
          </p:nvPr>
        </p:nvSpPr>
        <p:spPr/>
        <p:txBody>
          <a:bodyPr/>
          <a:lstStyle/>
          <a:p>
            <a:fld id="{3D645E9C-706C-43E2-B372-35E05D6B81AE}" type="slidenum">
              <a:rPr lang="en-US" smtClean="0"/>
              <a:t>28</a:t>
            </a:fld>
            <a:endParaRPr lang="en-US" dirty="0"/>
          </a:p>
        </p:txBody>
      </p:sp>
    </p:spTree>
    <p:extLst>
      <p:ext uri="{BB962C8B-B14F-4D97-AF65-F5344CB8AC3E}">
        <p14:creationId xmlns:p14="http://schemas.microsoft.com/office/powerpoint/2010/main" val="1591248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Trainer Notes:</a:t>
            </a:r>
            <a:endParaRPr lang="en-US" dirty="0"/>
          </a:p>
          <a:p>
            <a:pPr marL="171450" indent="-171450">
              <a:buFont typeface="Arial" panose="020B0604020202020204" pitchFamily="34" charset="0"/>
              <a:buChar char="•"/>
            </a:pPr>
            <a:r>
              <a:rPr lang="en-US" dirty="0"/>
              <a:t>“Let’s do a quick refresh on the three core interpersonal effectiveness skills in DBT. These are concrete, teachable strategies that help clients navigate relationships, assert their needs, and protect their self-respect.”</a:t>
            </a:r>
          </a:p>
          <a:p>
            <a:pPr marL="171450" indent="-171450">
              <a:buFont typeface="Arial" panose="020B0604020202020204" pitchFamily="34" charset="0"/>
              <a:buChar char="•"/>
            </a:pPr>
            <a:r>
              <a:rPr lang="en-US" dirty="0"/>
              <a:t>“Each skill has a different goal and knowing when to use each one is part of what makes them so effective.”</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DEAR MAN – Describe, Express, Assert, Reinforce / Mindful, Appear confident, Negotiate</a:t>
            </a:r>
            <a:br>
              <a:rPr lang="en-US" dirty="0"/>
            </a:br>
            <a:r>
              <a:rPr lang="en-US" dirty="0"/>
              <a:t>“This is the skill we use when we need to ask for something or say no. It’s about being clear, direct, and confident without being aggressive. Think of it as your blueprint for making a request or setting a limit.”</a:t>
            </a:r>
          </a:p>
          <a:p>
            <a:pPr marL="171450" indent="-171450">
              <a:buFont typeface="Arial" panose="020B0604020202020204" pitchFamily="34" charset="0"/>
              <a:buChar char="•"/>
            </a:pPr>
            <a:r>
              <a:rPr lang="en-US" b="1" dirty="0"/>
              <a:t>Goal:</a:t>
            </a:r>
            <a:r>
              <a:rPr lang="en-US" dirty="0"/>
              <a:t> Get what you want or need</a:t>
            </a:r>
          </a:p>
          <a:p>
            <a:pPr marL="171450" indent="-171450">
              <a:buFont typeface="Arial" panose="020B0604020202020204" pitchFamily="34" charset="0"/>
              <a:buChar char="•"/>
            </a:pPr>
            <a:r>
              <a:rPr lang="en-US" b="1" dirty="0"/>
              <a:t>When to use:</a:t>
            </a:r>
            <a:r>
              <a:rPr lang="en-US" dirty="0"/>
              <a:t> Requests and boundaries</a:t>
            </a:r>
            <a:br>
              <a:rPr lang="en-US" dirty="0"/>
            </a:br>
            <a:r>
              <a:rPr lang="en-US" dirty="0"/>
              <a:t>“Clients often struggle with assertiveness. DEAR MAN gives them structure to make that leap.”</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GIVE – Be Gentle, act Interested, Validate, use an Easy manner</a:t>
            </a:r>
            <a:br>
              <a:rPr lang="en-US" dirty="0"/>
            </a:br>
            <a:r>
              <a:rPr lang="en-US" dirty="0"/>
              <a:t>“This skill is about keeping the relationship in mind. It helps de-escalate tension and build or maintain trust. It’s especially useful when emotions are running high.”</a:t>
            </a:r>
          </a:p>
          <a:p>
            <a:pPr marL="171450" indent="-171450">
              <a:buFont typeface="Arial" panose="020B0604020202020204" pitchFamily="34" charset="0"/>
              <a:buChar char="•"/>
            </a:pPr>
            <a:r>
              <a:rPr lang="en-US" b="1" dirty="0"/>
              <a:t>Goal:</a:t>
            </a:r>
            <a:r>
              <a:rPr lang="en-US" dirty="0"/>
              <a:t> Maintain relationships</a:t>
            </a:r>
          </a:p>
          <a:p>
            <a:pPr marL="171450" indent="-171450">
              <a:buFont typeface="Arial" panose="020B0604020202020204" pitchFamily="34" charset="0"/>
              <a:buChar char="•"/>
            </a:pPr>
            <a:r>
              <a:rPr lang="en-US" b="1" dirty="0"/>
              <a:t>When to use:</a:t>
            </a:r>
            <a:r>
              <a:rPr lang="en-US" dirty="0"/>
              <a:t> De-escalation and connection</a:t>
            </a:r>
            <a:br>
              <a:rPr lang="en-US" dirty="0"/>
            </a:br>
            <a:r>
              <a:rPr lang="en-US" dirty="0"/>
              <a:t>“This is a great go-to when your goal is not to ‘win,’ but to stay connected and collaborative.”</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FAST – Be Fair, no Apologies, Stick to values, be Truthful</a:t>
            </a:r>
            <a:br>
              <a:rPr lang="en-US" dirty="0"/>
            </a:br>
            <a:r>
              <a:rPr lang="en-US" dirty="0"/>
              <a:t>“This skill helps us preserve our self-respect, especially in situations where we might feel pressured to give in, lie, or abandon our values.”</a:t>
            </a:r>
          </a:p>
          <a:p>
            <a:pPr marL="171450" indent="-171450">
              <a:buFont typeface="Arial" panose="020B0604020202020204" pitchFamily="34" charset="0"/>
              <a:buChar char="•"/>
            </a:pPr>
            <a:r>
              <a:rPr lang="en-US" b="1" dirty="0"/>
              <a:t>Goal:</a:t>
            </a:r>
            <a:r>
              <a:rPr lang="en-US" dirty="0"/>
              <a:t> Maintain self-respect</a:t>
            </a:r>
          </a:p>
          <a:p>
            <a:pPr marL="171450" indent="-171450">
              <a:buFont typeface="Arial" panose="020B0604020202020204" pitchFamily="34" charset="0"/>
              <a:buChar char="•"/>
            </a:pPr>
            <a:r>
              <a:rPr lang="en-US" b="1" dirty="0"/>
              <a:t>When to use:</a:t>
            </a:r>
            <a:r>
              <a:rPr lang="en-US" dirty="0"/>
              <a:t> Conflict or saying no</a:t>
            </a:r>
            <a:br>
              <a:rPr lang="en-US" dirty="0"/>
            </a:br>
            <a:r>
              <a:rPr lang="en-US" dirty="0"/>
              <a:t>“FAST is often harder for clients who are people-pleasers or who have learned that being liked means saying yes.”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Wrap Up:</a:t>
            </a:r>
            <a:br>
              <a:rPr lang="en-US" dirty="0"/>
            </a:br>
            <a:r>
              <a:rPr lang="en-US" dirty="0"/>
              <a:t>“One of the biggest takeaways here is that these skills are not one-size-fits-all. DEAR MAN helps us get needs met, GIVE helps us preserve relationships, and FAST helps us protect our integrity. The real magic is knowing which tool to use when.”</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29</a:t>
            </a:fld>
            <a:endParaRPr lang="en-US"/>
          </a:p>
        </p:txBody>
      </p:sp>
    </p:spTree>
    <p:extLst>
      <p:ext uri="{BB962C8B-B14F-4D97-AF65-F5344CB8AC3E}">
        <p14:creationId xmlns:p14="http://schemas.microsoft.com/office/powerpoint/2010/main" val="180649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814667" indent="-313333">
              <a:defRPr>
                <a:solidFill>
                  <a:schemeClr val="tx1"/>
                </a:solidFill>
                <a:latin typeface="Verdana" pitchFamily="34" charset="0"/>
              </a:defRPr>
            </a:lvl2pPr>
            <a:lvl3pPr marL="1253334" indent="-250667">
              <a:defRPr>
                <a:solidFill>
                  <a:schemeClr val="tx1"/>
                </a:solidFill>
                <a:latin typeface="Verdana" pitchFamily="34" charset="0"/>
              </a:defRPr>
            </a:lvl3pPr>
            <a:lvl4pPr marL="1754667" indent="-250667">
              <a:defRPr>
                <a:solidFill>
                  <a:schemeClr val="tx1"/>
                </a:solidFill>
                <a:latin typeface="Verdana" pitchFamily="34" charset="0"/>
              </a:defRPr>
            </a:lvl4pPr>
            <a:lvl5pPr marL="2256000" indent="-250667">
              <a:defRPr>
                <a:solidFill>
                  <a:schemeClr val="tx1"/>
                </a:solidFill>
                <a:latin typeface="Verdana" pitchFamily="34" charset="0"/>
              </a:defRPr>
            </a:lvl5pPr>
            <a:lvl6pPr marL="2757334" indent="-250667" eaLnBrk="0" fontAlgn="base" hangingPunct="0">
              <a:spcBef>
                <a:spcPct val="0"/>
              </a:spcBef>
              <a:spcAft>
                <a:spcPct val="0"/>
              </a:spcAft>
              <a:defRPr>
                <a:solidFill>
                  <a:schemeClr val="tx1"/>
                </a:solidFill>
                <a:latin typeface="Verdana" pitchFamily="34" charset="0"/>
              </a:defRPr>
            </a:lvl6pPr>
            <a:lvl7pPr marL="3258667" indent="-250667" eaLnBrk="0" fontAlgn="base" hangingPunct="0">
              <a:spcBef>
                <a:spcPct val="0"/>
              </a:spcBef>
              <a:spcAft>
                <a:spcPct val="0"/>
              </a:spcAft>
              <a:defRPr>
                <a:solidFill>
                  <a:schemeClr val="tx1"/>
                </a:solidFill>
                <a:latin typeface="Verdana" pitchFamily="34" charset="0"/>
              </a:defRPr>
            </a:lvl7pPr>
            <a:lvl8pPr marL="3760001" indent="-250667" eaLnBrk="0" fontAlgn="base" hangingPunct="0">
              <a:spcBef>
                <a:spcPct val="0"/>
              </a:spcBef>
              <a:spcAft>
                <a:spcPct val="0"/>
              </a:spcAft>
              <a:defRPr>
                <a:solidFill>
                  <a:schemeClr val="tx1"/>
                </a:solidFill>
                <a:latin typeface="Verdana" pitchFamily="34" charset="0"/>
              </a:defRPr>
            </a:lvl8pPr>
            <a:lvl9pPr marL="4261334" indent="-250667" eaLnBrk="0" fontAlgn="base" hangingPunct="0">
              <a:spcBef>
                <a:spcPct val="0"/>
              </a:spcBef>
              <a:spcAft>
                <a:spcPct val="0"/>
              </a:spcAft>
              <a:defRPr>
                <a:solidFill>
                  <a:schemeClr val="tx1"/>
                </a:solidFill>
                <a:latin typeface="Verdana" pitchFamily="34" charset="0"/>
              </a:defRPr>
            </a:lvl9pPr>
          </a:lstStyle>
          <a:p>
            <a:pPr defTabSz="1002667" fontAlgn="base">
              <a:spcBef>
                <a:spcPct val="0"/>
              </a:spcBef>
              <a:spcAft>
                <a:spcPct val="0"/>
              </a:spcAft>
              <a:defRPr/>
            </a:pPr>
            <a:fld id="{16A8E02E-AA0E-473C-B7D1-FE9BC63ECE37}" type="slidenum">
              <a:rPr lang="en-US" altLang="en-US">
                <a:solidFill>
                  <a:srgbClr val="000000"/>
                </a:solidFill>
                <a:latin typeface="Arial Narrow" pitchFamily="34" charset="0"/>
              </a:rPr>
              <a:pPr defTabSz="1002667" fontAlgn="base">
                <a:spcBef>
                  <a:spcPct val="0"/>
                </a:spcBef>
                <a:spcAft>
                  <a:spcPct val="0"/>
                </a:spcAft>
                <a:defRPr/>
              </a:pPr>
              <a:t>3</a:t>
            </a:fld>
            <a:endParaRPr lang="en-US" altLang="en-US">
              <a:solidFill>
                <a:srgbClr val="000000"/>
              </a:solidFill>
              <a:latin typeface="Arial Narrow" pitchFamily="34" charset="0"/>
            </a:endParaRPr>
          </a:p>
        </p:txBody>
      </p:sp>
      <p:sp>
        <p:nvSpPr>
          <p:cNvPr id="164867" name="Rectangle 2"/>
          <p:cNvSpPr>
            <a:spLocks noGrp="1" noRot="1" noChangeAspect="1" noChangeArrowheads="1" noTextEdit="1"/>
          </p:cNvSpPr>
          <p:nvPr>
            <p:ph type="sldImg"/>
          </p:nvPr>
        </p:nvSpPr>
        <p:spPr>
          <a:xfrm>
            <a:off x="841375" y="1239838"/>
            <a:ext cx="5949950" cy="3346450"/>
          </a:xfrm>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0" dirty="0"/>
              <a:t>Trainer Notes:</a:t>
            </a:r>
            <a:r>
              <a:rPr lang="en-US" i="1" dirty="0"/>
              <a:t> </a:t>
            </a:r>
            <a:r>
              <a:rPr lang="en-US" i="0" dirty="0"/>
              <a:t>"As stated, this activity eligible for Continuing Education credit. </a:t>
            </a:r>
            <a:r>
              <a:rPr lang="en-US" altLang="en-US" i="0" dirty="0">
                <a:cs typeface="Calibri"/>
              </a:rPr>
              <a:t>Y</a:t>
            </a:r>
            <a:r>
              <a:rPr lang="en-US" i="0" dirty="0"/>
              <a:t>ou will need a start and end code when you complete the CE evaluation. Here is the start code</a:t>
            </a:r>
            <a:r>
              <a:rPr lang="en-US" b="0" dirty="0"/>
              <a:t> </a:t>
            </a:r>
            <a:r>
              <a:rPr lang="en-US" i="0" dirty="0"/>
              <a:t>[</a:t>
            </a:r>
            <a:r>
              <a:rPr lang="en-US" i="0" u="sng" dirty="0"/>
              <a:t>say and repeat start code</a:t>
            </a:r>
            <a:r>
              <a:rPr lang="en-US" i="0" dirty="0"/>
              <a:t>].</a:t>
            </a:r>
            <a:r>
              <a:rPr lang="en-US" b="0" dirty="0"/>
              <a:t>"</a:t>
            </a:r>
            <a:r>
              <a:rPr lang="en-US" i="0" dirty="0"/>
              <a:t> </a:t>
            </a:r>
          </a:p>
        </p:txBody>
      </p:sp>
    </p:spTree>
    <p:extLst>
      <p:ext uri="{BB962C8B-B14F-4D97-AF65-F5344CB8AC3E}">
        <p14:creationId xmlns:p14="http://schemas.microsoft.com/office/powerpoint/2010/main" val="306744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Trainer Notes</a:t>
            </a:r>
            <a:r>
              <a:rPr lang="en-US" dirty="0"/>
              <a:t>: </a:t>
            </a:r>
          </a:p>
          <a:p>
            <a:pPr marL="171450" indent="-171450" algn="l">
              <a:buFont typeface="Arial" panose="020B0604020202020204" pitchFamily="34" charset="0"/>
              <a:buChar char="•"/>
            </a:pPr>
            <a:r>
              <a:rPr lang="en-US" b="1" dirty="0"/>
              <a:t>You don’t need to go through this section in detail—since this is an advanced training, participants already have a solid understanding of these skills.</a:t>
            </a:r>
          </a:p>
          <a:p>
            <a:pPr marL="191589" indent="-191589">
              <a:buFont typeface="Arial" panose="020B0604020202020204" pitchFamily="34" charset="0"/>
              <a:buChar char="•"/>
            </a:pPr>
            <a:r>
              <a:rPr lang="en-US" dirty="0"/>
              <a:t>"The </a:t>
            </a:r>
            <a:r>
              <a:rPr lang="en-US" b="0" i="0" dirty="0">
                <a:effectLst/>
              </a:rPr>
              <a:t>DEAR MAN skill is a mnemonic device that teaches a strategy for effective communication. Using this skill, clients learn to express their needs and wants in a way that is respectful to themselves and others, increasing the likelihood of positive outcomes. You can use the DEAR MAN skill in a variety of situations when you need to assert yourself, express your needs, or address a concern with someone. </a:t>
            </a:r>
          </a:p>
          <a:p>
            <a:endParaRPr lang="en-US" b="0" i="0" dirty="0">
              <a:effectLst/>
            </a:endParaRPr>
          </a:p>
          <a:p>
            <a:pPr marL="191589" indent="-191589">
              <a:buFont typeface="Arial" panose="020B0604020202020204" pitchFamily="34" charset="0"/>
              <a:buChar char="•"/>
            </a:pPr>
            <a:r>
              <a:rPr lang="en-US" dirty="0"/>
              <a:t>"</a:t>
            </a:r>
            <a:r>
              <a:rPr lang="en-US" b="0" i="0" dirty="0">
                <a:effectLst/>
              </a:rPr>
              <a:t>DEAR MAN stands for </a:t>
            </a:r>
            <a:r>
              <a:rPr lang="en-US" b="1" i="0" dirty="0">
                <a:effectLst/>
              </a:rPr>
              <a:t>D</a:t>
            </a:r>
            <a:r>
              <a:rPr lang="en-US" b="0" i="0" dirty="0">
                <a:effectLst/>
              </a:rPr>
              <a:t>escribe, </a:t>
            </a:r>
            <a:r>
              <a:rPr lang="en-US" b="1" i="0" dirty="0">
                <a:effectLst/>
              </a:rPr>
              <a:t>E</a:t>
            </a:r>
            <a:r>
              <a:rPr lang="en-US" b="0" i="0" dirty="0">
                <a:effectLst/>
              </a:rPr>
              <a:t>xpress, </a:t>
            </a:r>
            <a:r>
              <a:rPr lang="en-US" b="1" i="0" dirty="0">
                <a:effectLst/>
              </a:rPr>
              <a:t>A</a:t>
            </a:r>
            <a:r>
              <a:rPr lang="en-US" b="0" i="0" dirty="0">
                <a:effectLst/>
              </a:rPr>
              <a:t>ssert, </a:t>
            </a:r>
            <a:r>
              <a:rPr lang="en-US" b="1" i="0" dirty="0">
                <a:effectLst/>
              </a:rPr>
              <a:t>R</a:t>
            </a:r>
            <a:r>
              <a:rPr lang="en-US" b="0" i="0" dirty="0">
                <a:effectLst/>
              </a:rPr>
              <a:t>einforce; and </a:t>
            </a:r>
            <a:r>
              <a:rPr lang="en-US" b="1" i="0" dirty="0">
                <a:effectLst/>
              </a:rPr>
              <a:t>M</a:t>
            </a:r>
            <a:r>
              <a:rPr lang="en-US" b="0" i="0" dirty="0">
                <a:effectLst/>
              </a:rPr>
              <a:t>indful, </a:t>
            </a:r>
            <a:r>
              <a:rPr lang="en-US" b="1" i="0" dirty="0">
                <a:effectLst/>
              </a:rPr>
              <a:t>A</a:t>
            </a:r>
            <a:r>
              <a:rPr lang="en-US" b="0" i="0" dirty="0">
                <a:effectLst/>
              </a:rPr>
              <a:t>ppear confident, and </a:t>
            </a:r>
            <a:r>
              <a:rPr lang="en-US" b="1" i="0" dirty="0">
                <a:effectLst/>
              </a:rPr>
              <a:t>N</a:t>
            </a:r>
            <a:r>
              <a:rPr lang="en-US" b="0" i="0" dirty="0">
                <a:effectLst/>
              </a:rPr>
              <a:t>egotiate</a:t>
            </a:r>
            <a:r>
              <a:rPr lang="en-US" dirty="0"/>
              <a:t>."</a:t>
            </a:r>
            <a:endParaRPr lang="en-US" b="0" dirty="0"/>
          </a:p>
          <a:p>
            <a:pPr algn="l"/>
            <a:endParaRPr lang="en-US" b="0" dirty="0"/>
          </a:p>
          <a:p>
            <a:pPr algn="l"/>
            <a:r>
              <a:rPr lang="en-US" b="0" i="0" dirty="0">
                <a:effectLst/>
              </a:rPr>
              <a:t>DEAR MAN –</a:t>
            </a:r>
          </a:p>
          <a:p>
            <a:pPr marL="191589" indent="-191589" defTabSz="1021806" fontAlgn="base">
              <a:buFont typeface="Arial" panose="020B0604020202020204" pitchFamily="34" charset="0"/>
              <a:buChar char="•"/>
              <a:defRPr/>
            </a:pPr>
            <a:r>
              <a:rPr lang="en-US" b="1" i="0" u="sng" dirty="0">
                <a:effectLst/>
              </a:rPr>
              <a:t>D</a:t>
            </a:r>
            <a:r>
              <a:rPr lang="en-US" b="0" i="0" u="none" dirty="0">
                <a:effectLst/>
              </a:rPr>
              <a:t>escribe</a:t>
            </a:r>
            <a:r>
              <a:rPr lang="en-US" b="0" i="0" dirty="0">
                <a:effectLst/>
              </a:rPr>
              <a:t> – the current situation (if necessary). Stick to the facts. Tell the person exactly what you are reacting to.</a:t>
            </a:r>
          </a:p>
          <a:p>
            <a:pPr marL="191589" indent="-191589" defTabSz="1021806" fontAlgn="base">
              <a:buFont typeface="Arial" panose="020B0604020202020204" pitchFamily="34" charset="0"/>
              <a:buChar char="•"/>
              <a:defRPr/>
            </a:pPr>
            <a:r>
              <a:rPr lang="en-US" b="1" i="0" u="sng" dirty="0">
                <a:effectLst/>
              </a:rPr>
              <a:t>E</a:t>
            </a:r>
            <a:r>
              <a:rPr lang="en-US" b="0" i="0" u="none" dirty="0">
                <a:effectLst/>
              </a:rPr>
              <a:t>xpress</a:t>
            </a:r>
            <a:r>
              <a:rPr lang="en-US" b="0" i="0" dirty="0">
                <a:effectLst/>
              </a:rPr>
              <a:t> – your feelings and opinions about the situation. Don't assume that the other person knows how you feel.</a:t>
            </a:r>
          </a:p>
          <a:p>
            <a:pPr marL="191589" indent="-191589" defTabSz="1021806" fontAlgn="base">
              <a:buFont typeface="Arial" panose="020B0604020202020204" pitchFamily="34" charset="0"/>
              <a:buChar char="•"/>
              <a:defRPr/>
            </a:pPr>
            <a:r>
              <a:rPr lang="en-US" b="1" i="0" u="sng" dirty="0">
                <a:effectLst/>
              </a:rPr>
              <a:t>A</a:t>
            </a:r>
            <a:r>
              <a:rPr lang="en-US" b="0" i="0" u="none" dirty="0">
                <a:effectLst/>
              </a:rPr>
              <a:t>ssert</a:t>
            </a:r>
            <a:r>
              <a:rPr lang="en-US" b="0" i="0" dirty="0">
                <a:effectLst/>
              </a:rPr>
              <a:t> – yourself by asking for what you want or saying "No" clearly. Do not assume that others will figure out what you want. Remember that others cannot read your mind.</a:t>
            </a:r>
          </a:p>
          <a:p>
            <a:pPr marL="191589" indent="-191589" defTabSz="1021806" fontAlgn="base">
              <a:buFont typeface="Arial" panose="020B0604020202020204" pitchFamily="34" charset="0"/>
              <a:buChar char="•"/>
              <a:defRPr/>
            </a:pPr>
            <a:r>
              <a:rPr lang="en-US" b="1" i="0" u="sng" dirty="0">
                <a:effectLst/>
              </a:rPr>
              <a:t>R</a:t>
            </a:r>
            <a:r>
              <a:rPr lang="en-US" b="0" i="0" u="none" dirty="0">
                <a:effectLst/>
              </a:rPr>
              <a:t>einforce </a:t>
            </a:r>
            <a:r>
              <a:rPr lang="en-US" b="0" i="0" dirty="0">
                <a:effectLst/>
              </a:rPr>
              <a:t>– Reiterate what you would like to be done and provide any positive effects that would occur; reward the person ahead of time (so to speak) by explaining positive effects of getting what you want or need. If necessary, also clarify the negative consequences of not getting what you want or need. </a:t>
            </a:r>
            <a:r>
              <a:rPr lang="en-US" b="1" i="0" dirty="0">
                <a:solidFill>
                  <a:srgbClr val="EEEEEE"/>
                </a:solidFill>
                <a:effectLst/>
                <a:latin typeface="mulilight"/>
              </a:rPr>
              <a:t>“If you work on showing up on time or letting me know ahead of time that you’re running late, that will show me that you value my time.” OR “If we clean the kitchen in short bursts on a more ongoing basis it would prevent us from having to do longer, more tiring full-day cleanings.”</a:t>
            </a:r>
            <a:endParaRPr lang="en-US" b="1" i="0" dirty="0">
              <a:effectLst/>
            </a:endParaRPr>
          </a:p>
          <a:p>
            <a:pPr marL="191589" indent="-191589" defTabSz="1021806" fontAlgn="base">
              <a:buFont typeface="Arial" panose="020B0604020202020204" pitchFamily="34" charset="0"/>
              <a:buChar char="•"/>
              <a:defRPr/>
            </a:pPr>
            <a:r>
              <a:rPr lang="en-US" b="1" i="0" u="sng" dirty="0">
                <a:effectLst/>
              </a:rPr>
              <a:t>M</a:t>
            </a:r>
            <a:r>
              <a:rPr lang="en-US" b="0" i="0" u="none" dirty="0">
                <a:effectLst/>
              </a:rPr>
              <a:t>indful</a:t>
            </a:r>
            <a:r>
              <a:rPr lang="en-US" b="0" i="0" dirty="0">
                <a:effectLst/>
              </a:rPr>
              <a:t> – keep your focus on your goals. Maintain your position. Don't be distracted. Don't get off the topic. Speak like a "Broken record." Keep asking for what you want. Or say "No" and express your opinion over and over and over. Just keep replaying the same thing again and again. Ignore attacks. If the other person attacks, threatens, or tries to change the subject, ignore the threats, comments, or attempts to divert you. Do not respond to attacks. Ignore distractions. Just keep making your point.</a:t>
            </a:r>
          </a:p>
          <a:p>
            <a:pPr marL="191589" indent="-191589" defTabSz="1021806" fontAlgn="base">
              <a:buFont typeface="Arial" panose="020B0604020202020204" pitchFamily="34" charset="0"/>
              <a:buChar char="•"/>
              <a:defRPr/>
            </a:pPr>
            <a:r>
              <a:rPr lang="en-US" b="1" i="0" u="sng" dirty="0">
                <a:effectLst/>
              </a:rPr>
              <a:t>A</a:t>
            </a:r>
            <a:r>
              <a:rPr lang="en-US" b="0" i="0" u="none" dirty="0">
                <a:effectLst/>
              </a:rPr>
              <a:t>ppear </a:t>
            </a:r>
            <a:r>
              <a:rPr lang="en-US" b="0" i="0" dirty="0">
                <a:effectLst/>
              </a:rPr>
              <a:t>– confident, effective, and competent. Use a confident voice tone and physical manner; make good eye contact. No stammering, whispering, staring at the floor, retreating.</a:t>
            </a:r>
            <a:endParaRPr lang="en-US" b="1" i="0" u="sng" dirty="0">
              <a:effectLst/>
            </a:endParaRPr>
          </a:p>
          <a:p>
            <a:pPr marL="191589" indent="-191589" defTabSz="1021806" fontAlgn="base">
              <a:buFont typeface="Arial" panose="020B0604020202020204" pitchFamily="34" charset="0"/>
              <a:buChar char="•"/>
              <a:defRPr/>
            </a:pPr>
            <a:r>
              <a:rPr lang="en-US" b="1" i="0" u="sng" dirty="0">
                <a:effectLst/>
              </a:rPr>
              <a:t>N</a:t>
            </a:r>
            <a:r>
              <a:rPr lang="en-US" b="0" i="0" u="none" dirty="0">
                <a:effectLst/>
              </a:rPr>
              <a:t>egotiate</a:t>
            </a:r>
            <a:r>
              <a:rPr lang="en-US" b="1" i="0" u="none" dirty="0">
                <a:effectLst/>
              </a:rPr>
              <a:t> </a:t>
            </a:r>
            <a:r>
              <a:rPr lang="en-US" b="0" i="0" dirty="0">
                <a:effectLst/>
              </a:rPr>
              <a:t>– be willing to give to get. Offer and ask for other solutions to the problem. Reduce your request. Say no, but offer to do something else or to solve the problem another way. Focus on what will work.</a:t>
            </a:r>
          </a:p>
          <a:p>
            <a:pPr marL="191589" indent="-191589" defTabSz="1021806" fontAlgn="base">
              <a:buFont typeface="Arial" panose="020B0604020202020204" pitchFamily="34" charset="0"/>
              <a:buChar char="•"/>
              <a:defRPr/>
            </a:pPr>
            <a:endParaRPr lang="en-US" b="0" i="0" dirty="0">
              <a:effectLst/>
            </a:endParaRPr>
          </a:p>
          <a:p>
            <a:pPr marL="191589" indent="-191589" defTabSz="1021806" fontAlgn="base">
              <a:buFont typeface="Arial" panose="020B0604020202020204" pitchFamily="34" charset="0"/>
              <a:buChar char="•"/>
              <a:defRPr/>
            </a:pPr>
            <a:r>
              <a:rPr lang="en-US" b="1" i="0" dirty="0">
                <a:effectLst/>
              </a:rPr>
              <a:t>Reminder </a:t>
            </a:r>
            <a:r>
              <a:rPr lang="en-US" kern="0" dirty="0">
                <a:ea typeface="Fira Sans Extra Condensed"/>
                <a:cs typeface="Fira Sans Extra Condensed"/>
                <a:sym typeface="Fira Sans Extra Condensed"/>
              </a:rPr>
              <a:t>–</a:t>
            </a:r>
            <a:r>
              <a:rPr lang="en-US" b="0" i="0" dirty="0">
                <a:effectLst/>
              </a:rPr>
              <a:t> The "R" for "Reinforce" can</a:t>
            </a:r>
            <a:r>
              <a:rPr lang="en-US" b="0" i="0" dirty="0">
                <a:solidFill>
                  <a:srgbClr val="343541"/>
                </a:solidFill>
                <a:effectLst/>
                <a:latin typeface="Söhne"/>
              </a:rPr>
              <a:t> be confusing for people. It can sometimes be interpreted by clients as threatening someone if they don’t get what they want. </a:t>
            </a:r>
            <a:r>
              <a:rPr lang="en-US" b="0" i="0" dirty="0">
                <a:effectLst/>
              </a:rPr>
              <a:t>But Reinforce doesn't mean threatening; it's about recognizing and rewarding positive behavior. It's like giving a thumbs up to encourage more good stuff.</a:t>
            </a:r>
          </a:p>
          <a:p>
            <a:pPr marL="702492" lvl="1" indent="-191589" defTabSz="1021806" fontAlgn="base">
              <a:buFont typeface="Arial" panose="020B0604020202020204" pitchFamily="34" charset="0"/>
              <a:buChar char="•"/>
              <a:defRPr/>
            </a:pPr>
            <a:r>
              <a:rPr lang="en-US" b="0" i="0" dirty="0">
                <a:effectLst/>
              </a:rPr>
              <a:t>Explanation: When you're using DEAR MAN to talk about what you need or stand up for yourself, reinforcing is about saying something positive to make the other person feel good and keep the positivity going.</a:t>
            </a:r>
          </a:p>
          <a:p>
            <a:pPr marL="702492" lvl="1" indent="-191589" defTabSz="1021806" fontAlgn="base">
              <a:buFont typeface="Arial" panose="020B0604020202020204" pitchFamily="34" charset="0"/>
              <a:buChar char="•"/>
              <a:defRPr/>
            </a:pPr>
            <a:r>
              <a:rPr lang="en-US" b="0" i="0" dirty="0">
                <a:effectLst/>
              </a:rPr>
              <a:t>Example: Picture this - You're working with a classmate on a project, and you want them to help out more. You might say:</a:t>
            </a:r>
          </a:p>
          <a:p>
            <a:pPr marL="1213394" lvl="2" indent="-191589" defTabSz="1021806" fontAlgn="base">
              <a:buFont typeface="Arial" panose="020B0604020202020204" pitchFamily="34" charset="0"/>
              <a:buChar char="•"/>
              <a:defRPr/>
            </a:pPr>
            <a:r>
              <a:rPr lang="en-US" b="0" i="0" dirty="0">
                <a:effectLst/>
              </a:rPr>
              <a:t>"Hey, I noticed when we worked together before, our project turned out awesome. I really liked how both of us brought our strengths to the table. I think if we team up again on this new project, we can make something great. Your ideas are valuable, and I believe we make a great team."</a:t>
            </a:r>
          </a:p>
          <a:p>
            <a:pPr marL="1724297" lvl="3" indent="-191589" defTabSz="1021806" fontAlgn="base">
              <a:buFont typeface="Arial" panose="020B0604020202020204" pitchFamily="34" charset="0"/>
              <a:buChar char="•"/>
              <a:defRPr/>
            </a:pPr>
            <a:r>
              <a:rPr lang="en-US" b="0" i="0" dirty="0">
                <a:effectLst/>
              </a:rPr>
              <a:t>Here, you're giving a pat on the back, saying good things about how well you worked together before. It's all about making the other person feel good and more likely to help out again. Remember, it's about being positive, not threatening.</a:t>
            </a:r>
          </a:p>
          <a:p>
            <a:pPr defTabSz="1021806" fontAlgn="base">
              <a:defRPr/>
            </a:pPr>
            <a:endParaRPr lang="en-US" b="0" i="0" dirty="0">
              <a:effectLst/>
            </a:endParaRPr>
          </a:p>
          <a:p>
            <a:pPr defTabSz="1021806">
              <a:defRPr/>
            </a:pPr>
            <a:r>
              <a:rPr lang="en-US" b="0" i="0" dirty="0"/>
              <a:t>---</a:t>
            </a:r>
          </a:p>
          <a:p>
            <a:pPr defTabSz="1021806">
              <a:defRPr/>
            </a:pPr>
            <a:r>
              <a:rPr lang="en-US" b="1" i="0" dirty="0"/>
              <a:t>Reference: </a:t>
            </a:r>
          </a:p>
          <a:p>
            <a:pPr marL="191589" indent="-191589" defTabSz="1021806">
              <a:buFont typeface="Arial" panose="020B0604020202020204" pitchFamily="34" charset="0"/>
              <a:buChar char="•"/>
              <a:defRPr/>
            </a:pPr>
            <a:r>
              <a:rPr lang="en-US" b="0" i="0" dirty="0">
                <a:effectLst/>
              </a:rPr>
              <a:t>Linehan, M. M. (2014a). </a:t>
            </a:r>
            <a:r>
              <a:rPr lang="en-US" b="0" i="1" dirty="0">
                <a:effectLst/>
              </a:rPr>
              <a:t>DBT (R) skills training handouts and worksheets, second edition</a:t>
            </a:r>
            <a:r>
              <a:rPr lang="en-US" b="0" i="0" dirty="0">
                <a:effectLst/>
              </a:rPr>
              <a:t> (2nd ed.). New York, NY: Guilford Publications.</a:t>
            </a: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30</a:t>
            </a:fld>
            <a:endParaRPr lang="en-US"/>
          </a:p>
        </p:txBody>
      </p:sp>
    </p:spTree>
    <p:extLst>
      <p:ext uri="{BB962C8B-B14F-4D97-AF65-F5344CB8AC3E}">
        <p14:creationId xmlns:p14="http://schemas.microsoft.com/office/powerpoint/2010/main" val="4252949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a:t>
            </a:r>
            <a:r>
              <a:rPr lang="en-US" dirty="0"/>
              <a:t>: </a:t>
            </a:r>
          </a:p>
          <a:p>
            <a:pPr marL="171450" marR="0" lvl="0" indent="-171450" algn="l" defTabSz="102180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You don’t need to go through this section in detail—since this is an advanced training, participants already have a solid understanding of these skills.</a:t>
            </a:r>
            <a:endParaRPr lang="en-US" b="0" i="0" u="none" strike="noStrike" baseline="0" dirty="0"/>
          </a:p>
          <a:p>
            <a:pPr marL="171450" marR="0" lvl="0" indent="-171450" algn="l" defTabSz="102180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a:r>
            <a:r>
              <a:rPr lang="en-US" b="0" i="0" u="none" strike="noStrike" baseline="0" dirty="0"/>
              <a:t>The GIVE skill is a mnemonic device designed to help individuals improve their communication and maintain healthy relationships. The GIVE skill is particularly valuable in situations where you need to address sensitive topics, communicate assertively, or navigate challenging interpersonal dynamics. It helps create a more positive and effective communication style, enhancing your ability to maintain healthy relationships and resolve conflicts constructively.</a:t>
            </a:r>
            <a:r>
              <a:rPr lang="en-US" dirty="0"/>
              <a:t>"</a:t>
            </a:r>
            <a:endParaRPr lang="en-US" b="0" i="0" u="none" strike="noStrike" baseline="0" dirty="0"/>
          </a:p>
          <a:p>
            <a:endParaRPr lang="en-US" b="0" i="0" u="none" strike="noStrike" baseline="0" dirty="0"/>
          </a:p>
          <a:p>
            <a:pPr marL="319314" indent="-319314" defTabSz="1021806">
              <a:buFont typeface="Arial" panose="020B0604020202020204" pitchFamily="34" charset="0"/>
              <a:buChar char="•"/>
              <a:defRPr/>
            </a:pPr>
            <a:r>
              <a:rPr lang="en-US" dirty="0"/>
              <a:t>"</a:t>
            </a:r>
            <a:r>
              <a:rPr lang="en-US" b="0" i="0" u="none" strike="noStrike" baseline="0" dirty="0"/>
              <a:t>GIVE stands for </a:t>
            </a:r>
            <a:r>
              <a:rPr lang="en-US" b="1" i="0" u="none" strike="noStrike" baseline="0" dirty="0"/>
              <a:t>G</a:t>
            </a:r>
            <a:r>
              <a:rPr lang="en-US" b="0" i="0" u="none" strike="noStrike" baseline="0" dirty="0"/>
              <a:t>entle, (act) </a:t>
            </a:r>
            <a:r>
              <a:rPr lang="en-US" b="1" i="0" u="none" strike="noStrike" baseline="0" dirty="0"/>
              <a:t>I</a:t>
            </a:r>
            <a:r>
              <a:rPr lang="en-US" b="0" i="0" u="none" strike="noStrike" baseline="0" dirty="0"/>
              <a:t>nterested, </a:t>
            </a:r>
            <a:r>
              <a:rPr lang="en-US" b="1" i="0" u="none" strike="noStrike" baseline="0" dirty="0"/>
              <a:t>V</a:t>
            </a:r>
            <a:r>
              <a:rPr lang="en-US" b="0" i="0" u="none" strike="noStrike" baseline="0" dirty="0"/>
              <a:t>alidate, and </a:t>
            </a:r>
            <a:r>
              <a:rPr lang="en-US" b="1" i="0" u="none" strike="noStrike" baseline="0" dirty="0"/>
              <a:t>E</a:t>
            </a:r>
            <a:r>
              <a:rPr lang="en-US" b="0" i="0" u="none" strike="noStrike" baseline="0" dirty="0"/>
              <a:t>asy manner.</a:t>
            </a:r>
            <a:r>
              <a:rPr lang="en-US" dirty="0"/>
              <a:t>"</a:t>
            </a:r>
            <a:endParaRPr lang="en-US" b="0" i="0" u="none" strike="noStrike" baseline="0" dirty="0"/>
          </a:p>
          <a:p>
            <a:endParaRPr lang="en-US" b="0" i="0" u="none" strike="noStrike" baseline="0" dirty="0"/>
          </a:p>
          <a:p>
            <a:endParaRPr lang="en-US" b="0" i="0" u="none" strike="noStrike" baseline="0" dirty="0"/>
          </a:p>
          <a:p>
            <a:r>
              <a:rPr lang="en-US" b="0" i="0" u="none" strike="noStrike" baseline="0" dirty="0"/>
              <a:t>GIVE </a:t>
            </a:r>
            <a:r>
              <a:rPr lang="en-US" b="0" dirty="0"/>
              <a:t>–</a:t>
            </a:r>
            <a:endParaRPr lang="en-US" b="0" i="0" u="none" strike="noStrike" baseline="0" dirty="0"/>
          </a:p>
          <a:p>
            <a:pPr marL="191589" indent="-191589" defTabSz="1021806" fontAlgn="ctr">
              <a:buFont typeface="Arial" panose="020B0604020202020204" pitchFamily="34" charset="0"/>
              <a:buChar char="•"/>
              <a:defRPr/>
            </a:pPr>
            <a:r>
              <a:rPr lang="en-US" b="1" u="sng" dirty="0">
                <a:effectLst/>
              </a:rPr>
              <a:t>G</a:t>
            </a:r>
            <a:r>
              <a:rPr lang="en-US" b="0" dirty="0">
                <a:effectLst/>
              </a:rPr>
              <a:t>entle</a:t>
            </a:r>
            <a:r>
              <a:rPr lang="en-US" b="0" i="0" u="none" strike="noStrike" baseline="0" dirty="0"/>
              <a:t> </a:t>
            </a:r>
            <a:r>
              <a:rPr lang="en-US" b="0" dirty="0"/>
              <a:t>–</a:t>
            </a:r>
            <a:r>
              <a:rPr lang="en-US" b="0" i="0" u="none" strike="noStrike" baseline="0" dirty="0">
                <a:effectLst/>
              </a:rPr>
              <a:t> </a:t>
            </a:r>
            <a:r>
              <a:rPr lang="en-US" dirty="0">
                <a:effectLst/>
              </a:rPr>
              <a:t>be gentle in your communication, both in your words and your demeanor. Avoid harshness, criticism, or hostility. Instead, approach the conversation with kindness and respect.</a:t>
            </a:r>
          </a:p>
          <a:p>
            <a:pPr marL="191589" indent="-191589" defTabSz="1021806" fontAlgn="ctr">
              <a:buFont typeface="Arial" panose="020B0604020202020204" pitchFamily="34" charset="0"/>
              <a:buChar char="•"/>
              <a:defRPr/>
            </a:pPr>
            <a:r>
              <a:rPr lang="en-US" dirty="0">
                <a:effectLst/>
              </a:rPr>
              <a:t>Act</a:t>
            </a:r>
            <a:r>
              <a:rPr lang="en-US" b="1" dirty="0">
                <a:effectLst/>
              </a:rPr>
              <a:t> </a:t>
            </a:r>
            <a:r>
              <a:rPr lang="en-US" b="1" u="sng" dirty="0">
                <a:effectLst/>
              </a:rPr>
              <a:t>I</a:t>
            </a:r>
            <a:r>
              <a:rPr lang="en-US" b="0" dirty="0">
                <a:effectLst/>
              </a:rPr>
              <a:t>nterested</a:t>
            </a:r>
            <a:r>
              <a:rPr lang="en-US" b="0" i="0" u="none" strike="noStrike" baseline="0" dirty="0"/>
              <a:t> </a:t>
            </a:r>
            <a:r>
              <a:rPr lang="en-US" b="0" dirty="0"/>
              <a:t>–</a:t>
            </a:r>
            <a:r>
              <a:rPr lang="en-US" dirty="0">
                <a:effectLst/>
              </a:rPr>
              <a:t> listen and don't interrupt, don't talk over them, don't make assumptions about what the person is going to say. Choose to have a positive interaction with them even if you're not interested in what they're saying.</a:t>
            </a:r>
          </a:p>
          <a:p>
            <a:pPr marL="191589" indent="-191589" fontAlgn="ctr">
              <a:buFont typeface="Arial" panose="020B0604020202020204" pitchFamily="34" charset="0"/>
              <a:buChar char="•"/>
            </a:pPr>
            <a:r>
              <a:rPr lang="en-US" b="1" u="sng" dirty="0">
                <a:effectLst/>
              </a:rPr>
              <a:t>V</a:t>
            </a:r>
            <a:r>
              <a:rPr lang="en-US" b="0" dirty="0">
                <a:effectLst/>
              </a:rPr>
              <a:t>alidate</a:t>
            </a:r>
            <a:r>
              <a:rPr lang="en-US" b="1" dirty="0">
                <a:effectLst/>
              </a:rPr>
              <a:t> </a:t>
            </a:r>
            <a:r>
              <a:rPr lang="en-US" b="0" dirty="0"/>
              <a:t>–</a:t>
            </a:r>
            <a:r>
              <a:rPr lang="en-US" dirty="0">
                <a:effectLst/>
              </a:rPr>
              <a:t> validation is a key component of effective communication. Acknowledge the other person's emotions and experiences, even if you don't agree with them. Repeat what the other person is saying. Validate both verbally and non-verbally.</a:t>
            </a:r>
          </a:p>
          <a:p>
            <a:pPr marL="191589" indent="-191589" fontAlgn="ctr">
              <a:buFont typeface="Arial" panose="020B0604020202020204" pitchFamily="34" charset="0"/>
              <a:buChar char="•"/>
            </a:pPr>
            <a:r>
              <a:rPr lang="en-US" b="1" u="sng" dirty="0">
                <a:effectLst/>
              </a:rPr>
              <a:t>E</a:t>
            </a:r>
            <a:r>
              <a:rPr lang="en-US" b="0" dirty="0">
                <a:effectLst/>
              </a:rPr>
              <a:t>asy manner </a:t>
            </a:r>
            <a:r>
              <a:rPr lang="en-US" b="0" dirty="0"/>
              <a:t>–</a:t>
            </a:r>
            <a:r>
              <a:rPr lang="en-US" dirty="0">
                <a:effectLst/>
              </a:rPr>
              <a:t> maintain an easygoing and non-confrontational manner. Avoid being defensive, argumentative, or confrontational. Use humor, be easy-going, watch your demeanor. </a:t>
            </a:r>
            <a:r>
              <a:rPr lang="en-US" b="1" u="sng" dirty="0">
                <a:effectLst/>
              </a:rPr>
              <a:t>Even if you're tense, acting relaxed can ease the conversation and reduce defensiveness.</a:t>
            </a:r>
          </a:p>
          <a:p>
            <a:pPr marL="191589" indent="-191589" fontAlgn="ctr">
              <a:buFont typeface="Arial" panose="020B0604020202020204" pitchFamily="34" charset="0"/>
              <a:buChar char="•"/>
            </a:pPr>
            <a:endParaRPr lang="en-US" dirty="0">
              <a:effectLst/>
            </a:endParaRPr>
          </a:p>
          <a:p>
            <a:pPr defTabSz="1021806" fontAlgn="base">
              <a:defRPr/>
            </a:pPr>
            <a:endParaRPr lang="en-US" b="0" i="0" dirty="0">
              <a:effectLst/>
            </a:endParaRPr>
          </a:p>
          <a:p>
            <a:pPr defTabSz="1021806">
              <a:defRPr/>
            </a:pPr>
            <a:r>
              <a:rPr lang="en-US" b="0" i="0" dirty="0"/>
              <a:t>---</a:t>
            </a:r>
          </a:p>
          <a:p>
            <a:pPr defTabSz="1021806">
              <a:defRPr/>
            </a:pPr>
            <a:r>
              <a:rPr lang="en-US" b="1" i="0" dirty="0"/>
              <a:t>Reference: </a:t>
            </a:r>
          </a:p>
          <a:p>
            <a:pPr marL="191589" indent="-191589" defTabSz="1021806">
              <a:buFont typeface="Arial" panose="020B0604020202020204" pitchFamily="34" charset="0"/>
              <a:buChar char="•"/>
              <a:defRPr/>
            </a:pPr>
            <a:r>
              <a:rPr lang="en-US" b="0" i="0" dirty="0">
                <a:effectLst/>
              </a:rPr>
              <a:t>Linehan, M. M. (2014a). </a:t>
            </a:r>
            <a:r>
              <a:rPr lang="en-US" b="0" i="1" dirty="0">
                <a:effectLst/>
              </a:rPr>
              <a:t>DBT (R) skills training handouts and worksheets, second edition</a:t>
            </a:r>
            <a:r>
              <a:rPr lang="en-US" b="0" i="0" dirty="0">
                <a:effectLst/>
              </a:rPr>
              <a:t> (2nd ed.). New York, NY: Guilford Publications.</a:t>
            </a: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31</a:t>
            </a:fld>
            <a:endParaRPr lang="en-US"/>
          </a:p>
        </p:txBody>
      </p:sp>
    </p:spTree>
    <p:extLst>
      <p:ext uri="{BB962C8B-B14F-4D97-AF65-F5344CB8AC3E}">
        <p14:creationId xmlns:p14="http://schemas.microsoft.com/office/powerpoint/2010/main" val="3802711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a:t>
            </a:r>
            <a:r>
              <a:rPr lang="en-US" dirty="0"/>
              <a:t>: </a:t>
            </a:r>
          </a:p>
          <a:p>
            <a:pPr marL="191589" marR="0" lvl="0" indent="-191589" algn="l" defTabSz="102180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You don’t need to go through this section in detail—since this is an advanced training, participants already have a solid understanding of these skills.</a:t>
            </a:r>
            <a:endParaRPr lang="en-US" dirty="0"/>
          </a:p>
          <a:p>
            <a:pPr marL="191589" indent="-191589" defTabSz="1021806">
              <a:buFont typeface="Arial" panose="020B0604020202020204" pitchFamily="34" charset="0"/>
              <a:buChar char="•"/>
              <a:defRPr/>
            </a:pPr>
            <a:r>
              <a:rPr lang="en-US" dirty="0"/>
              <a:t>"</a:t>
            </a:r>
            <a:r>
              <a:rPr lang="en-US" b="0" i="0" u="none" strike="noStrike" baseline="0" dirty="0"/>
              <a:t>The FAST skill is a mnemonic device that provides a structured approach for maintaining your self-respect and sticking to your values while communicating assertively in difficult or challenging situations. FAST is especially useful in situations where you want to assert your boundaries, make requests, or communicate your needs effectively without compromising your self-respect or values. It promotes healthy and assertive communication while helping you maintain a balanced and respectful approach in your interactions with others.</a:t>
            </a:r>
            <a:r>
              <a:rPr lang="en-US" dirty="0"/>
              <a:t>"</a:t>
            </a:r>
            <a:endParaRPr lang="en-US" b="0" i="0" u="none" strike="noStrike" baseline="0" dirty="0"/>
          </a:p>
          <a:p>
            <a:pPr defTabSz="1021806">
              <a:defRPr/>
            </a:pPr>
            <a:endParaRPr lang="en-US" b="0" i="0" u="none" strike="noStrike" baseline="0" dirty="0"/>
          </a:p>
          <a:p>
            <a:pPr marL="191589" indent="-191589" defTabSz="1021806">
              <a:buFont typeface="Arial" panose="020B0604020202020204" pitchFamily="34" charset="0"/>
              <a:buChar char="•"/>
              <a:defRPr/>
            </a:pPr>
            <a:r>
              <a:rPr lang="en-US" dirty="0"/>
              <a:t>"</a:t>
            </a:r>
            <a:r>
              <a:rPr lang="en-US" b="0" i="0" u="none" strike="noStrike" baseline="0" dirty="0"/>
              <a:t>FAST stands for (be) </a:t>
            </a:r>
            <a:r>
              <a:rPr lang="en-US" b="1" i="0" u="none" strike="noStrike" baseline="0" dirty="0"/>
              <a:t>F</a:t>
            </a:r>
            <a:r>
              <a:rPr lang="en-US" b="0" i="0" u="none" strike="noStrike" baseline="0" dirty="0"/>
              <a:t>air, (no) </a:t>
            </a:r>
            <a:r>
              <a:rPr lang="en-US" b="1" i="0" u="none" strike="noStrike" baseline="0" dirty="0"/>
              <a:t>A</a:t>
            </a:r>
            <a:r>
              <a:rPr lang="en-US" b="0" i="0" u="none" strike="noStrike" baseline="0" dirty="0"/>
              <a:t>pologies, </a:t>
            </a:r>
            <a:r>
              <a:rPr lang="en-US" b="1" i="0" u="none" strike="noStrike" baseline="0" dirty="0"/>
              <a:t>S</a:t>
            </a:r>
            <a:r>
              <a:rPr lang="en-US" b="0" i="0" u="none" strike="noStrike" baseline="0" dirty="0"/>
              <a:t>tick to values, and (be) </a:t>
            </a:r>
            <a:r>
              <a:rPr lang="en-US" b="1" i="0" u="none" strike="noStrike" baseline="0" dirty="0"/>
              <a:t>T</a:t>
            </a:r>
            <a:r>
              <a:rPr lang="en-US" b="0" i="0" u="none" strike="noStrike" baseline="0" dirty="0"/>
              <a:t>ruthful.</a:t>
            </a:r>
            <a:r>
              <a:rPr lang="en-US" dirty="0"/>
              <a:t>"</a:t>
            </a:r>
            <a:endParaRPr lang="en-US" b="0" i="0" u="none" strike="noStrike" baseline="0" dirty="0"/>
          </a:p>
          <a:p>
            <a:endParaRPr lang="en-US" b="0" i="0" u="none" strike="noStrike" baseline="0" dirty="0"/>
          </a:p>
          <a:p>
            <a:r>
              <a:rPr lang="en-US" b="0" i="0" u="none" strike="noStrike" baseline="0" dirty="0"/>
              <a:t>FAST </a:t>
            </a:r>
            <a:r>
              <a:rPr lang="en-US" b="0" dirty="0"/>
              <a:t>–</a:t>
            </a:r>
            <a:endParaRPr lang="en-US" b="0" i="0" u="none" strike="noStrike" baseline="0" dirty="0"/>
          </a:p>
          <a:p>
            <a:pPr marL="191589" indent="-191589" defTabSz="1021806" fontAlgn="ctr">
              <a:buFont typeface="Arial" panose="020B0604020202020204" pitchFamily="34" charset="0"/>
              <a:buChar char="•"/>
              <a:defRPr/>
            </a:pPr>
            <a:r>
              <a:rPr lang="en-US" b="1" u="sng" dirty="0">
                <a:effectLst/>
              </a:rPr>
              <a:t>F</a:t>
            </a:r>
            <a:r>
              <a:rPr lang="en-US" b="0" dirty="0">
                <a:effectLst/>
              </a:rPr>
              <a:t>air</a:t>
            </a:r>
            <a:r>
              <a:rPr lang="en-US" b="0" i="0" u="none" strike="noStrike" baseline="0" dirty="0"/>
              <a:t> </a:t>
            </a:r>
            <a:r>
              <a:rPr lang="en-US" b="0" dirty="0"/>
              <a:t>–</a:t>
            </a:r>
            <a:r>
              <a:rPr lang="en-US" b="0" i="0" u="none" strike="noStrike" baseline="0" dirty="0">
                <a:effectLst/>
              </a:rPr>
              <a:t> </a:t>
            </a:r>
            <a:r>
              <a:rPr lang="en-US" dirty="0">
                <a:effectLst/>
              </a:rPr>
              <a:t>be fair in your communication. This means treating the other person with respect and considering their perspective and needs, even as you assert your own.</a:t>
            </a:r>
          </a:p>
          <a:p>
            <a:pPr marL="191589" indent="-191589" defTabSz="1021806" fontAlgn="ctr">
              <a:buFont typeface="Arial" panose="020B0604020202020204" pitchFamily="34" charset="0"/>
              <a:buChar char="•"/>
              <a:defRPr/>
            </a:pPr>
            <a:r>
              <a:rPr lang="en-US" b="0" u="none" kern="0" dirty="0">
                <a:ea typeface="Fira Sans Extra Condensed"/>
                <a:cs typeface="Fira Sans Extra Condensed"/>
                <a:sym typeface="Fira Sans Extra Condensed"/>
              </a:rPr>
              <a:t>(No) </a:t>
            </a:r>
            <a:r>
              <a:rPr lang="en-US" b="1" u="sng" kern="0" dirty="0">
                <a:ea typeface="Fira Sans Extra Condensed"/>
                <a:cs typeface="Fira Sans Extra Condensed"/>
                <a:sym typeface="Fira Sans Extra Condensed"/>
              </a:rPr>
              <a:t>A</a:t>
            </a:r>
            <a:r>
              <a:rPr lang="en-US" b="0" dirty="0"/>
              <a:t>pologies</a:t>
            </a:r>
            <a:r>
              <a:rPr lang="en-US" b="1" dirty="0"/>
              <a:t> </a:t>
            </a:r>
            <a:r>
              <a:rPr lang="en-US" b="0" dirty="0"/>
              <a:t>–</a:t>
            </a:r>
            <a:r>
              <a:rPr lang="en-US" dirty="0">
                <a:effectLst/>
              </a:rPr>
              <a:t> don't apologize unless it's necessary. Avoid over-apologizing or apologizing for asserting yourself or stating your needs. Save apologies for when you genuinely need to take responsibility for something.</a:t>
            </a:r>
          </a:p>
          <a:p>
            <a:pPr marL="191589" indent="-191589" fontAlgn="ctr">
              <a:buFont typeface="Arial" panose="020B0604020202020204" pitchFamily="34" charset="0"/>
              <a:buChar char="•"/>
            </a:pPr>
            <a:r>
              <a:rPr lang="en" b="1" u="sng" kern="0" dirty="0">
                <a:ea typeface="Fira Sans Extra Condensed"/>
                <a:cs typeface="Fira Sans Extra Condensed"/>
                <a:sym typeface="Fira Sans Extra Condensed"/>
              </a:rPr>
              <a:t>S</a:t>
            </a:r>
            <a:r>
              <a:rPr lang="en" b="0" kern="0" dirty="0">
                <a:ea typeface="Fira Sans Extra Condensed"/>
                <a:cs typeface="Fira Sans Extra Condensed"/>
                <a:sym typeface="Fira Sans Extra Condensed"/>
              </a:rPr>
              <a:t>tick to V</a:t>
            </a:r>
            <a:r>
              <a:rPr lang="en-US" b="0" kern="0" dirty="0">
                <a:ea typeface="Fira Sans Extra Condensed"/>
                <a:cs typeface="Fira Sans Extra Condensed"/>
                <a:sym typeface="Fira Sans Extra Condensed"/>
              </a:rPr>
              <a:t>a</a:t>
            </a:r>
            <a:r>
              <a:rPr lang="en" b="0" kern="0" dirty="0">
                <a:ea typeface="Fira Sans Extra Condensed"/>
                <a:cs typeface="Fira Sans Extra Condensed"/>
                <a:sym typeface="Fira Sans Extra Condensed"/>
              </a:rPr>
              <a:t>lues</a:t>
            </a:r>
            <a:r>
              <a:rPr lang="en-US" b="0" dirty="0">
                <a:effectLst/>
              </a:rPr>
              <a:t> </a:t>
            </a:r>
            <a:r>
              <a:rPr lang="en-US" b="0" dirty="0"/>
              <a:t>–</a:t>
            </a:r>
            <a:r>
              <a:rPr lang="en-US" dirty="0">
                <a:effectLst/>
              </a:rPr>
              <a:t> stick to your values and priorities. Stay true to what is important to you, even in the face of pressure or criticism.</a:t>
            </a:r>
          </a:p>
          <a:p>
            <a:pPr marL="191589" indent="-191589" fontAlgn="ctr">
              <a:buFont typeface="Arial" panose="020B0604020202020204" pitchFamily="34" charset="0"/>
              <a:buChar char="•"/>
            </a:pPr>
            <a:r>
              <a:rPr lang="en-US" b="0" u="none" kern="0" dirty="0">
                <a:ea typeface="Fira Sans Extra Condensed"/>
                <a:cs typeface="Fira Sans Extra Condensed"/>
                <a:sym typeface="Fira Sans Extra Condensed"/>
              </a:rPr>
              <a:t>(Be) </a:t>
            </a:r>
            <a:r>
              <a:rPr lang="en-US" b="1" u="sng" kern="0" dirty="0">
                <a:ea typeface="Fira Sans Extra Condensed"/>
                <a:cs typeface="Fira Sans Extra Condensed"/>
                <a:sym typeface="Fira Sans Extra Condensed"/>
              </a:rPr>
              <a:t>T</a:t>
            </a:r>
            <a:r>
              <a:rPr lang="en-US" b="0" kern="0" dirty="0">
                <a:ea typeface="Fira Sans Extra Condensed"/>
                <a:cs typeface="Fira Sans Extra Condensed"/>
                <a:sym typeface="Fira Sans Extra Condensed"/>
              </a:rPr>
              <a:t>ruthful</a:t>
            </a:r>
            <a:r>
              <a:rPr lang="en-US" b="1" kern="0" dirty="0">
                <a:ea typeface="Fira Sans Extra Condensed"/>
                <a:cs typeface="Fira Sans Extra Condensed"/>
                <a:sym typeface="Fira Sans Extra Condensed"/>
              </a:rPr>
              <a:t> </a:t>
            </a:r>
            <a:r>
              <a:rPr lang="en-US" b="0" dirty="0"/>
              <a:t>–</a:t>
            </a:r>
            <a:r>
              <a:rPr lang="en-US" dirty="0">
                <a:effectLst/>
              </a:rPr>
              <a:t> be truthful and honest in your communication. Speak the truth but do so with kindness and respect.</a:t>
            </a:r>
          </a:p>
          <a:p>
            <a:endParaRPr lang="en-US" dirty="0"/>
          </a:p>
          <a:p>
            <a:pPr defTabSz="1021806" fontAlgn="base">
              <a:defRPr/>
            </a:pPr>
            <a:endParaRPr lang="en-US" b="0" i="0" dirty="0">
              <a:effectLst/>
            </a:endParaRPr>
          </a:p>
          <a:p>
            <a:pPr defTabSz="1021806">
              <a:defRPr/>
            </a:pPr>
            <a:r>
              <a:rPr lang="en-US" b="0" i="0" dirty="0"/>
              <a:t>---</a:t>
            </a:r>
          </a:p>
          <a:p>
            <a:pPr defTabSz="1021806">
              <a:defRPr/>
            </a:pPr>
            <a:r>
              <a:rPr lang="en-US" b="1" i="0" dirty="0"/>
              <a:t>Reference: </a:t>
            </a:r>
          </a:p>
          <a:p>
            <a:pPr marL="191589" indent="-191589" defTabSz="1021806">
              <a:buFont typeface="Arial" panose="020B0604020202020204" pitchFamily="34" charset="0"/>
              <a:buChar char="•"/>
              <a:defRPr/>
            </a:pPr>
            <a:r>
              <a:rPr lang="en-US" b="0" i="0" dirty="0">
                <a:effectLst/>
              </a:rPr>
              <a:t>Linehan, M. M. (2014a). </a:t>
            </a:r>
            <a:r>
              <a:rPr lang="en-US" b="0" i="1" dirty="0">
                <a:effectLst/>
              </a:rPr>
              <a:t>DBT (R) skills training handouts and worksheets, second edition</a:t>
            </a:r>
            <a:r>
              <a:rPr lang="en-US" b="0" i="0" dirty="0">
                <a:effectLst/>
              </a:rPr>
              <a:t> (2nd ed.). New York, NY: Guilford Publications.</a:t>
            </a: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32</a:t>
            </a:fld>
            <a:endParaRPr lang="en-US"/>
          </a:p>
        </p:txBody>
      </p:sp>
    </p:spTree>
    <p:extLst>
      <p:ext uri="{BB962C8B-B14F-4D97-AF65-F5344CB8AC3E}">
        <p14:creationId xmlns:p14="http://schemas.microsoft.com/office/powerpoint/2010/main" val="2730778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71450" indent="-171450">
              <a:buFont typeface="Arial" panose="020B0604020202020204" pitchFamily="34" charset="0"/>
              <a:buChar char="•"/>
            </a:pPr>
            <a:r>
              <a:rPr lang="en-US" dirty="0"/>
              <a:t>“This slide reminds us that validation is not optional. If we skip over it, even the most skillful use of DEAR MAN or FAST can land as cold, demanding, or even harsh.”</a:t>
            </a:r>
          </a:p>
          <a:p>
            <a:pPr marL="171450" indent="-171450">
              <a:buFont typeface="Arial" panose="020B0604020202020204" pitchFamily="34" charset="0"/>
              <a:buChar char="•"/>
            </a:pPr>
            <a:r>
              <a:rPr lang="en-US" dirty="0"/>
              <a:t>“This is especially important when working with clients with substance use disorders, who may carry a history of being judged, dismissed, or misunderstood.”</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Go Through Each Key Concept:</a:t>
            </a:r>
            <a:endParaRPr lang="en-US" dirty="0"/>
          </a:p>
          <a:p>
            <a:pPr marL="171450" indent="-171450">
              <a:buFont typeface="Arial" panose="020B0604020202020204" pitchFamily="34" charset="0"/>
              <a:buChar char="•"/>
            </a:pPr>
            <a:r>
              <a:rPr lang="en-US" b="1" dirty="0"/>
              <a:t>Without validation, DEAR MAN and FAST can sound rigid or harsh</a:t>
            </a:r>
            <a:br>
              <a:rPr lang="en-US" dirty="0"/>
            </a:br>
            <a:r>
              <a:rPr lang="en-US" dirty="0"/>
              <a:t>“If we jump to asserting needs or setting boundaries without first validating the emotion behind them, we risk sounding transactional or punitive.”</a:t>
            </a:r>
          </a:p>
          <a:p>
            <a:pPr marL="171450" indent="-171450">
              <a:buFont typeface="Arial" panose="020B0604020202020204" pitchFamily="34" charset="0"/>
              <a:buChar char="•"/>
            </a:pPr>
            <a:r>
              <a:rPr lang="en-US" b="1" dirty="0"/>
              <a:t>Clients with SUD may be more sensitive to perceived invalidation</a:t>
            </a:r>
            <a:br>
              <a:rPr lang="en-US" dirty="0"/>
            </a:br>
            <a:r>
              <a:rPr lang="en-US" dirty="0"/>
              <a:t>“Many clients have been in systems that punished their behavior without ever acknowledging their pain. Even small </a:t>
            </a:r>
            <a:r>
              <a:rPr lang="en-US" dirty="0" err="1"/>
              <a:t>misattunements</a:t>
            </a:r>
            <a:r>
              <a:rPr lang="en-US" dirty="0"/>
              <a:t> can feel amplified.”</a:t>
            </a:r>
          </a:p>
          <a:p>
            <a:pPr marL="171450" indent="-171450">
              <a:buFont typeface="Arial" panose="020B0604020202020204" pitchFamily="34" charset="0"/>
              <a:buChar char="•"/>
            </a:pPr>
            <a:r>
              <a:rPr lang="en-US" b="1" dirty="0"/>
              <a:t>Practicing on-the-fly validation is essential</a:t>
            </a:r>
            <a:br>
              <a:rPr lang="en-US" dirty="0"/>
            </a:br>
            <a:r>
              <a:rPr lang="en-US" dirty="0"/>
              <a:t>“We don’t always have time for a full validation script. That’s why real-time, in-the-moment validation is a critical skill for all DBT providers.”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Examples (Say each one aloud with tone):</a:t>
            </a:r>
            <a:endParaRPr lang="en-US" dirty="0"/>
          </a:p>
          <a:p>
            <a:pPr marL="171450" indent="-171450">
              <a:buFont typeface="Arial" panose="020B0604020202020204" pitchFamily="34" charset="0"/>
              <a:buChar char="•"/>
            </a:pPr>
            <a:r>
              <a:rPr lang="en-US" dirty="0"/>
              <a:t>“It makes total sense that you're upset about this.”</a:t>
            </a:r>
          </a:p>
          <a:p>
            <a:pPr marL="171450" indent="-171450">
              <a:buFont typeface="Arial" panose="020B0604020202020204" pitchFamily="34" charset="0"/>
              <a:buChar char="•"/>
            </a:pPr>
            <a:r>
              <a:rPr lang="en-US" dirty="0"/>
              <a:t>“Given what you’ve been through, I hear why this boundary feels hard.”</a:t>
            </a:r>
          </a:p>
          <a:p>
            <a:pPr marL="171450" indent="-171450">
              <a:buFont typeface="Arial" panose="020B0604020202020204" pitchFamily="34" charset="0"/>
              <a:buChar char="•"/>
            </a:pPr>
            <a:r>
              <a:rPr lang="en-US" dirty="0"/>
              <a:t>“Of course it’s scary to ask for what you need—and you’re doing it anyway.”</a:t>
            </a:r>
          </a:p>
          <a:p>
            <a:pPr marL="171450" indent="-171450">
              <a:buFont typeface="Arial" panose="020B0604020202020204" pitchFamily="34" charset="0"/>
              <a:buChar char="•"/>
            </a:pPr>
            <a:r>
              <a:rPr lang="en-US" dirty="0"/>
              <a:t>“These don’t have to be long or elaborate. What matters most is the sincerity and attunement behind the words.”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Final Point:</a:t>
            </a:r>
            <a:br>
              <a:rPr lang="en-US" dirty="0"/>
            </a:br>
            <a:r>
              <a:rPr lang="en-US" dirty="0"/>
              <a:t>“Validation is what opens the door. It lowers defenses, increases willingness, and builds the trust needed for clients to engage in change work.”</a:t>
            </a:r>
          </a:p>
          <a:p>
            <a:pPr marL="171450" indent="-171450">
              <a:buFont typeface="Arial" panose="020B0604020202020204" pitchFamily="34" charset="0"/>
              <a:buChar char="•"/>
            </a:pPr>
            <a:r>
              <a:rPr lang="en-US" dirty="0"/>
              <a:t>Let me know if you'd like to pair this with a live demo or short partner practice.</a:t>
            </a:r>
          </a:p>
        </p:txBody>
      </p:sp>
      <p:sp>
        <p:nvSpPr>
          <p:cNvPr id="4" name="Slide Number Placeholder 3"/>
          <p:cNvSpPr>
            <a:spLocks noGrp="1"/>
          </p:cNvSpPr>
          <p:nvPr>
            <p:ph type="sldNum" sz="quarter" idx="5"/>
          </p:nvPr>
        </p:nvSpPr>
        <p:spPr/>
        <p:txBody>
          <a:bodyPr/>
          <a:lstStyle/>
          <a:p>
            <a:fld id="{369C70AD-FCA9-4FF6-8D0E-01E0C5ABAEF2}" type="slidenum">
              <a:rPr lang="en-US" smtClean="0"/>
              <a:t>33</a:t>
            </a:fld>
            <a:endParaRPr lang="en-US"/>
          </a:p>
        </p:txBody>
      </p:sp>
    </p:spTree>
    <p:extLst>
      <p:ext uri="{BB962C8B-B14F-4D97-AF65-F5344CB8AC3E}">
        <p14:creationId xmlns:p14="http://schemas.microsoft.com/office/powerpoint/2010/main" val="763538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r>
              <a:rPr lang="en-US" b="0" dirty="0"/>
              <a:t>(t</a:t>
            </a:r>
            <a:r>
              <a:rPr lang="en-US" b="0" i="0" dirty="0"/>
              <a:t>his </a:t>
            </a:r>
            <a:r>
              <a:rPr lang="en-US" i="0" dirty="0"/>
              <a:t>activity should take ~</a:t>
            </a:r>
            <a:r>
              <a:rPr lang="en-US" dirty="0"/>
              <a:t>15–21 minutes</a:t>
            </a:r>
            <a:r>
              <a:rPr lang="en-US" b="0" dirty="0"/>
              <a:t>):</a:t>
            </a:r>
          </a:p>
          <a:p>
            <a:pPr marL="171450" indent="-171450">
              <a:buFont typeface="Arial" panose="020B0604020202020204" pitchFamily="34" charset="0"/>
              <a:buChar char="•"/>
            </a:pPr>
            <a:r>
              <a:rPr lang="en-US" dirty="0"/>
              <a:t>“Now we’re going to move into some skills rehearsal. This is where we give participants a chance to practice DEAR MAN, GIVE, or FAST in a safe, structured way.”</a:t>
            </a:r>
          </a:p>
          <a:p>
            <a:pPr marL="171450" indent="-171450">
              <a:buFont typeface="Arial" panose="020B0604020202020204" pitchFamily="34" charset="0"/>
              <a:buChar char="•"/>
            </a:pPr>
            <a:r>
              <a:rPr lang="en-US" dirty="0"/>
              <a:t>“The goal here is not perfection. It’s exposure, experimentation, and reflection.”</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Structure:</a:t>
            </a:r>
            <a:endParaRPr lang="en-US" dirty="0"/>
          </a:p>
          <a:p>
            <a:pPr marL="0" indent="0">
              <a:buFont typeface="Arial" panose="020B0604020202020204" pitchFamily="34" charset="0"/>
              <a:buNone/>
            </a:pPr>
            <a:r>
              <a:rPr lang="en-US" b="1" dirty="0"/>
              <a:t>Triads: client, role-play partner, observer</a:t>
            </a:r>
          </a:p>
          <a:p>
            <a:pPr marL="171450" indent="-171450">
              <a:buFont typeface="Arial" panose="020B0604020202020204" pitchFamily="34" charset="0"/>
              <a:buChar char="•"/>
            </a:pPr>
            <a:r>
              <a:rPr lang="en-US" dirty="0"/>
              <a:t>Roles: “You’ll work in groups of three. One person plays the client, one plays the other party in the scenario (like a roommate, partner, or provider), and one is the observer.”</a:t>
            </a:r>
          </a:p>
          <a:p>
            <a:pPr marL="0" indent="0">
              <a:buFont typeface="Arial" panose="020B0604020202020204" pitchFamily="34" charset="0"/>
              <a:buNone/>
            </a:pPr>
            <a:r>
              <a:rPr lang="en-US" b="1" dirty="0"/>
              <a:t>Rotate roles every 5 to 7 minutes (when we switch to a new vignette)</a:t>
            </a:r>
          </a:p>
          <a:p>
            <a:pPr marL="171450" indent="-171450">
              <a:buFont typeface="Arial" panose="020B0604020202020204" pitchFamily="34" charset="0"/>
              <a:buChar char="•"/>
            </a:pPr>
            <a:r>
              <a:rPr lang="en-US" dirty="0"/>
              <a:t>“You’ll stay in the same role for the full vignette, which will last about 5 to 7 minutes. After each vignette, you’ll switch roles so that everyone has a chance to play each one.“</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Observers take notes:</a:t>
            </a:r>
            <a:endParaRPr lang="en-US" dirty="0"/>
          </a:p>
          <a:p>
            <a:pPr marL="171450" indent="-171450">
              <a:buFont typeface="Arial" panose="020B0604020202020204" pitchFamily="34" charset="0"/>
              <a:buChar char="•"/>
            </a:pPr>
            <a:r>
              <a:rPr lang="en-US" dirty="0"/>
              <a:t>Each vignette in the handout will include its own set of prompts for the observer to pay attention to.</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Reminders:</a:t>
            </a:r>
            <a:endParaRPr lang="en-US" dirty="0"/>
          </a:p>
          <a:p>
            <a:pPr marL="0" indent="0">
              <a:buFont typeface="Arial" panose="020B0604020202020204" pitchFamily="34" charset="0"/>
              <a:buNone/>
            </a:pPr>
            <a:r>
              <a:rPr lang="en-US" b="1" dirty="0"/>
              <a:t>This is practice, not performance</a:t>
            </a:r>
          </a:p>
          <a:p>
            <a:pPr marL="171450" indent="-171450">
              <a:buFont typeface="Arial" panose="020B0604020202020204" pitchFamily="34" charset="0"/>
              <a:buChar char="•"/>
            </a:pPr>
            <a:r>
              <a:rPr lang="en-US" dirty="0"/>
              <a:t>“You do not have to get it right. You just have to show up and try. Think of this as a rehearsal space, not an audition.”</a:t>
            </a:r>
          </a:p>
          <a:p>
            <a:pPr marL="0" indent="0">
              <a:buFont typeface="Arial" panose="020B0604020202020204" pitchFamily="34" charset="0"/>
              <a:buNone/>
            </a:pPr>
            <a:r>
              <a:rPr lang="en-US" b="1" dirty="0"/>
              <a:t>Mistakes equal opportunities for learning</a:t>
            </a:r>
          </a:p>
          <a:p>
            <a:pPr marL="171450" indent="-171450">
              <a:buFont typeface="Arial" panose="020B0604020202020204" pitchFamily="34" charset="0"/>
              <a:buChar char="•"/>
            </a:pPr>
            <a:r>
              <a:rPr lang="en-US" dirty="0"/>
              <a:t>“In fact, mistakes are where we learn the most. If you feel awkward or stuck, you’re doing it right. That’s part of the process.”</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34</a:t>
            </a:fld>
            <a:endParaRPr lang="en-US"/>
          </a:p>
        </p:txBody>
      </p:sp>
    </p:spTree>
    <p:extLst>
      <p:ext uri="{BB962C8B-B14F-4D97-AF65-F5344CB8AC3E}">
        <p14:creationId xmlns:p14="http://schemas.microsoft.com/office/powerpoint/2010/main" val="40343920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71450" indent="-171450">
              <a:buFont typeface="Arial" panose="020B0604020202020204" pitchFamily="34" charset="0"/>
              <a:buChar char="•"/>
            </a:pPr>
            <a:r>
              <a:rPr lang="en-US" dirty="0"/>
              <a:t>“Now that we’ve had a chance to practice the skills in triads, let’s come back together and reflect on what that experience was like.”</a:t>
            </a:r>
          </a:p>
          <a:p>
            <a:pPr marL="171450" indent="-171450">
              <a:buFont typeface="Arial" panose="020B0604020202020204" pitchFamily="34" charset="0"/>
              <a:buChar char="•"/>
            </a:pPr>
            <a:r>
              <a:rPr lang="en-US" dirty="0"/>
              <a:t>“This is a space to share both challenges and takeaways. There’s no right or wrong answer here. The goal is to learn from each other’s experiences.”</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en-US" b="1" dirty="0"/>
              <a:t>Begin with the first set of questions — What Was Hard?:</a:t>
            </a:r>
            <a:endParaRPr lang="en-US" dirty="0"/>
          </a:p>
          <a:p>
            <a:pPr marL="171450" indent="-171450">
              <a:buFont typeface="Arial" panose="020B0604020202020204" pitchFamily="34" charset="0"/>
              <a:buChar char="•"/>
            </a:pPr>
            <a:r>
              <a:rPr lang="en-US" dirty="0"/>
              <a:t>“What was challenging about using these skills in real time?”</a:t>
            </a:r>
            <a:br>
              <a:rPr lang="en-US" dirty="0"/>
            </a:br>
            <a:r>
              <a:rPr lang="en-US" dirty="0"/>
              <a:t>“Was it hard to stay focused? Did emotion get in the way? Was the structure difficult to remember?”</a:t>
            </a:r>
          </a:p>
          <a:p>
            <a:pPr marL="171450" indent="-171450">
              <a:buFont typeface="Arial" panose="020B0604020202020204" pitchFamily="34" charset="0"/>
              <a:buChar char="•"/>
            </a:pPr>
            <a:r>
              <a:rPr lang="en-US" dirty="0"/>
              <a:t>“Which skill was easiest to forget or skip?”</a:t>
            </a:r>
            <a:br>
              <a:rPr lang="en-US" dirty="0"/>
            </a:br>
            <a:r>
              <a:rPr lang="en-US" dirty="0"/>
              <a:t>“Maybe validation got lost. Maybe you forgot to reinforce or negotiate. That’s useful information.”</a:t>
            </a:r>
          </a:p>
          <a:p>
            <a:pPr marL="171450" indent="-171450">
              <a:buFont typeface="Arial" panose="020B0604020202020204" pitchFamily="34" charset="0"/>
              <a:buChar char="•"/>
            </a:pPr>
            <a:r>
              <a:rPr lang="en-US" dirty="0"/>
              <a:t>“How did your role affect your experience?”</a:t>
            </a:r>
            <a:br>
              <a:rPr lang="en-US" dirty="0"/>
            </a:br>
            <a:r>
              <a:rPr lang="en-US" dirty="0"/>
              <a:t>“What was it like to be the observer? Did it change your awareness? How did it feel to be the ‘client’ or the one trying to use the skill?”</a:t>
            </a:r>
          </a:p>
          <a:p>
            <a:pPr marL="171450" indent="-171450">
              <a:buFont typeface="Arial" panose="020B0604020202020204" pitchFamily="34" charset="0"/>
              <a:buChar char="•"/>
            </a:pPr>
            <a:r>
              <a:rPr lang="en-US" dirty="0"/>
              <a:t>Give participants a moment to share out. You can popcorn responses, or go around if time allows.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Then shift to What Helped?:</a:t>
            </a:r>
            <a:endParaRPr lang="en-US" dirty="0"/>
          </a:p>
          <a:p>
            <a:pPr marL="171450" indent="-171450">
              <a:buFont typeface="Arial" panose="020B0604020202020204" pitchFamily="34" charset="0"/>
              <a:buChar char="•"/>
            </a:pPr>
            <a:r>
              <a:rPr lang="en-US" dirty="0"/>
              <a:t>“What made the skill more effective or natural?”</a:t>
            </a:r>
            <a:br>
              <a:rPr lang="en-US" dirty="0"/>
            </a:br>
            <a:r>
              <a:rPr lang="en-US" dirty="0"/>
              <a:t>“Did tone help? Did you feel more confident the second time around?”</a:t>
            </a:r>
          </a:p>
          <a:p>
            <a:pPr marL="171450" indent="-171450">
              <a:buFont typeface="Arial" panose="020B0604020202020204" pitchFamily="34" charset="0"/>
              <a:buChar char="•"/>
            </a:pPr>
            <a:r>
              <a:rPr lang="en-US" dirty="0"/>
              <a:t>“How can we better support our clients in practicing these outside session?”</a:t>
            </a:r>
            <a:br>
              <a:rPr lang="en-US" dirty="0"/>
            </a:br>
            <a:r>
              <a:rPr lang="en-US" dirty="0"/>
              <a:t>“What ideas do you have for homework, role play setups, or accountability structures?”</a:t>
            </a:r>
          </a:p>
          <a:p>
            <a:pPr marL="171450" indent="-171450">
              <a:buFont typeface="Arial" panose="020B0604020202020204" pitchFamily="34" charset="0"/>
              <a:buChar char="•"/>
            </a:pPr>
            <a:r>
              <a:rPr lang="en-US" dirty="0"/>
              <a:t>“What can we do to normalize behavioral rehearsal in individual or group work?”</a:t>
            </a:r>
            <a:br>
              <a:rPr lang="en-US" dirty="0"/>
            </a:br>
            <a:r>
              <a:rPr lang="en-US" dirty="0"/>
              <a:t>“What’s one way we can lower the barrier for practicing these skills—so it feels like just a regular part of treatment, not something special or awkward?”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Closing Note:</a:t>
            </a:r>
          </a:p>
          <a:p>
            <a:pPr marL="171450" indent="-171450">
              <a:buFont typeface="Arial" panose="020B0604020202020204" pitchFamily="34" charset="0"/>
              <a:buChar char="•"/>
            </a:pPr>
            <a:r>
              <a:rPr lang="en-US" dirty="0"/>
              <a:t>“Thank you all for being willing to engage. Rehearsal can feel uncomfortable at first, but every time we model this kind of learning, we invite clients to do the same.”</a:t>
            </a:r>
          </a:p>
        </p:txBody>
      </p:sp>
      <p:sp>
        <p:nvSpPr>
          <p:cNvPr id="4" name="Slide Number Placeholder 3"/>
          <p:cNvSpPr>
            <a:spLocks noGrp="1"/>
          </p:cNvSpPr>
          <p:nvPr>
            <p:ph type="sldNum" sz="quarter" idx="5"/>
          </p:nvPr>
        </p:nvSpPr>
        <p:spPr/>
        <p:txBody>
          <a:bodyPr/>
          <a:lstStyle/>
          <a:p>
            <a:fld id="{369C70AD-FCA9-4FF6-8D0E-01E0C5ABAEF2}" type="slidenum">
              <a:rPr lang="en-US" smtClean="0"/>
              <a:t>35</a:t>
            </a:fld>
            <a:endParaRPr lang="en-US"/>
          </a:p>
        </p:txBody>
      </p:sp>
    </p:spTree>
    <p:extLst>
      <p:ext uri="{BB962C8B-B14F-4D97-AF65-F5344CB8AC3E}">
        <p14:creationId xmlns:p14="http://schemas.microsoft.com/office/powerpoint/2010/main" val="1647239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C2005-3B62-A20E-7679-75F0AC4E6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A2BF00-604D-C5E4-D09B-65058744A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904B90-2271-3565-4805-15379B5C94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Trainer Notes: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slide marks our shift into practicing emotion regulation skills. We’ll look at how to apply DBT strategies in real-life situations and try them out together.”</a:t>
            </a:r>
          </a:p>
          <a:p>
            <a:endParaRPr lang="en-US" b="1" dirty="0"/>
          </a:p>
        </p:txBody>
      </p:sp>
      <p:sp>
        <p:nvSpPr>
          <p:cNvPr id="4" name="Slide Number Placeholder 3">
            <a:extLst>
              <a:ext uri="{FF2B5EF4-FFF2-40B4-BE49-F238E27FC236}">
                <a16:creationId xmlns:a16="http://schemas.microsoft.com/office/drawing/2014/main" id="{F17E482E-6D6A-5F50-76A6-040F84D45015}"/>
              </a:ext>
            </a:extLst>
          </p:cNvPr>
          <p:cNvSpPr>
            <a:spLocks noGrp="1"/>
          </p:cNvSpPr>
          <p:nvPr>
            <p:ph type="sldNum" sz="quarter" idx="5"/>
          </p:nvPr>
        </p:nvSpPr>
        <p:spPr/>
        <p:txBody>
          <a:bodyPr/>
          <a:lstStyle/>
          <a:p>
            <a:fld id="{369C70AD-FCA9-4FF6-8D0E-01E0C5ABAEF2}" type="slidenum">
              <a:rPr lang="en-US" smtClean="0"/>
              <a:t>36</a:t>
            </a:fld>
            <a:endParaRPr lang="en-US"/>
          </a:p>
        </p:txBody>
      </p:sp>
    </p:spTree>
    <p:extLst>
      <p:ext uri="{BB962C8B-B14F-4D97-AF65-F5344CB8AC3E}">
        <p14:creationId xmlns:p14="http://schemas.microsoft.com/office/powerpoint/2010/main" val="16640637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71450" indent="-171450">
              <a:buFont typeface="Arial" panose="020B0604020202020204" pitchFamily="34" charset="0"/>
              <a:buChar char="•"/>
            </a:pPr>
            <a:r>
              <a:rPr lang="en-US" dirty="0"/>
              <a:t>“This is a quick refresh on three of the foundational emotion regulation tools in DBT. These skills support clients in building emotional resilience, reducing vulnerability, and taking action that aligns with their values — not just their urges.”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ABC PLEASE:</a:t>
            </a:r>
            <a:endParaRPr lang="en-US" dirty="0"/>
          </a:p>
          <a:p>
            <a:pPr marL="171450" indent="-171450">
              <a:buFont typeface="Arial" panose="020B0604020202020204" pitchFamily="34" charset="0"/>
              <a:buChar char="•"/>
            </a:pPr>
            <a:r>
              <a:rPr lang="en-US" b="1" dirty="0"/>
              <a:t>Accumulate positive emotions</a:t>
            </a:r>
            <a:br>
              <a:rPr lang="en-US" dirty="0"/>
            </a:br>
            <a:r>
              <a:rPr lang="en-US" dirty="0"/>
              <a:t>“Do more of what brings joy or meaning, even in small doses. These moments help build emotional strength over time.”</a:t>
            </a:r>
          </a:p>
          <a:p>
            <a:pPr marL="171450" indent="-171450">
              <a:buFont typeface="Arial" panose="020B0604020202020204" pitchFamily="34" charset="0"/>
              <a:buChar char="•"/>
            </a:pPr>
            <a:r>
              <a:rPr lang="en-US" b="1" dirty="0"/>
              <a:t>Build mastery</a:t>
            </a:r>
            <a:br>
              <a:rPr lang="en-US" dirty="0"/>
            </a:br>
            <a:r>
              <a:rPr lang="en-US" dirty="0"/>
              <a:t>“Engage in tasks or activities that build confidence. Even small wins help regulate emotions and increase motivation.”</a:t>
            </a:r>
          </a:p>
          <a:p>
            <a:pPr marL="171450" indent="-171450">
              <a:buFont typeface="Arial" panose="020B0604020202020204" pitchFamily="34" charset="0"/>
              <a:buChar char="•"/>
            </a:pPr>
            <a:r>
              <a:rPr lang="en-US" b="1" dirty="0"/>
              <a:t>Cope ahead</a:t>
            </a:r>
            <a:br>
              <a:rPr lang="en-US" dirty="0"/>
            </a:br>
            <a:r>
              <a:rPr lang="en-US" dirty="0"/>
              <a:t>“Plan for emotionally difficult situations in advance. This could mean rehearsing how to respond or making a support plan.”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PLEASE (Physical illness, Eating, Avoid substances, Sleep, Exercise)</a:t>
            </a:r>
            <a:br>
              <a:rPr lang="en-US" dirty="0"/>
            </a:br>
            <a:r>
              <a:rPr lang="en-US" dirty="0"/>
              <a:t>“These are the biological basics. When these are off, emotions are harder to regulate. Many clients overlook this piece.”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Opposite Action:</a:t>
            </a:r>
            <a:br>
              <a:rPr lang="en-US" dirty="0"/>
            </a:br>
            <a:r>
              <a:rPr lang="en-US" dirty="0"/>
              <a:t>“This skill helps clients shift behavior in moments when emotions are not serving them. If I feel fear but there is no real danger, I might approach instead of avoid. If I feel anger but acting on it would harm the relationship, I might practice kindness.”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Check the Facts:</a:t>
            </a:r>
            <a:br>
              <a:rPr lang="en-US" dirty="0"/>
            </a:br>
            <a:r>
              <a:rPr lang="en-US" dirty="0"/>
              <a:t>“Before acting on an emotion, we pause and ask — does this emotion actually fit the facts of the situation? Or am I reacting to an assumption, interpretation, or past experience?”</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37</a:t>
            </a:fld>
            <a:endParaRPr lang="en-US"/>
          </a:p>
        </p:txBody>
      </p:sp>
    </p:spTree>
    <p:extLst>
      <p:ext uri="{BB962C8B-B14F-4D97-AF65-F5344CB8AC3E}">
        <p14:creationId xmlns:p14="http://schemas.microsoft.com/office/powerpoint/2010/main" val="2027738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Trainer Notes</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You don’t need to go through this section in detail—since this is an advanced training, participants already have a solid understanding of these skills.</a:t>
            </a:r>
            <a:endParaRPr lang="en-US" dirty="0"/>
          </a:p>
          <a:p>
            <a:pPr marL="171450" indent="-171450" algn="l">
              <a:buFont typeface="Arial" panose="020B0604020202020204" pitchFamily="34" charset="0"/>
              <a:buChar char="•"/>
            </a:pPr>
            <a:r>
              <a:rPr lang="en-US" dirty="0"/>
              <a:t>"</a:t>
            </a:r>
            <a:r>
              <a:rPr lang="en-US" b="0" i="0" dirty="0">
                <a:effectLst/>
              </a:rPr>
              <a:t>The ABC PLEASE skill is another mnemonic device that enables us to manage our emotional well-being by </a:t>
            </a:r>
            <a:r>
              <a:rPr lang="en-US" b="1" i="0" dirty="0">
                <a:effectLst/>
              </a:rPr>
              <a:t>attending to our physical health and self-care in the short and long-term</a:t>
            </a:r>
            <a:r>
              <a:rPr lang="en-US" b="0" i="0" dirty="0">
                <a:effectLst/>
              </a:rPr>
              <a:t>. When we take good care of ourselves, we are less likely to be vulnerable to disease and emotional crisis. Use this skill when you want to improve your overall well-being. This skill is particularly helpful in moments when you're feeling overwhelmed by emotions, as it encourages you to take proactive steps to care for yourself physically and emotionally. By incorporating these self-care practices into your routine, you can enhance your ability to cope with emotional challenges and maintain better emotional balance.</a:t>
            </a:r>
            <a:r>
              <a:rPr lang="en-US" dirty="0"/>
              <a:t>"</a:t>
            </a:r>
          </a:p>
          <a:p>
            <a:pPr algn="l"/>
            <a:endParaRPr lang="en-US" dirty="0"/>
          </a:p>
          <a:p>
            <a:pPr marL="191589" indent="-191589">
              <a:buFont typeface="Arial" panose="020B0604020202020204" pitchFamily="34" charset="0"/>
              <a:buChar char="•"/>
            </a:pPr>
            <a:r>
              <a:rPr lang="en-US" dirty="0"/>
              <a:t>"</a:t>
            </a:r>
            <a:r>
              <a:rPr lang="en-US" b="0" i="0" dirty="0">
                <a:effectLst/>
              </a:rPr>
              <a:t>ABC PLEASE  stands for </a:t>
            </a:r>
            <a:r>
              <a:rPr lang="en-US" b="1" i="0" dirty="0">
                <a:effectLst/>
              </a:rPr>
              <a:t>A</a:t>
            </a:r>
            <a:r>
              <a:rPr lang="en-US" b="0" i="0" dirty="0">
                <a:effectLst/>
              </a:rPr>
              <a:t>ccumulate positives, </a:t>
            </a:r>
            <a:r>
              <a:rPr lang="en-US" b="1" i="0" dirty="0">
                <a:effectLst/>
              </a:rPr>
              <a:t>B</a:t>
            </a:r>
            <a:r>
              <a:rPr lang="en-US" b="0" i="0" dirty="0">
                <a:effectLst/>
              </a:rPr>
              <a:t>uild mastery, </a:t>
            </a:r>
            <a:r>
              <a:rPr lang="en-US" b="1" i="0" dirty="0">
                <a:effectLst/>
              </a:rPr>
              <a:t>C</a:t>
            </a:r>
            <a:r>
              <a:rPr lang="en-US" b="0" i="0" dirty="0">
                <a:effectLst/>
              </a:rPr>
              <a:t>ope ahead of time, treat </a:t>
            </a:r>
            <a:r>
              <a:rPr lang="en-US" b="1" i="0" dirty="0" err="1">
                <a:effectLst/>
              </a:rPr>
              <a:t>P</a:t>
            </a:r>
            <a:r>
              <a:rPr lang="en-US" b="0" i="0" dirty="0" err="1">
                <a:effectLst/>
              </a:rPr>
              <a:t>hysica</a:t>
            </a:r>
            <a:r>
              <a:rPr lang="en-US" b="1" i="0" dirty="0" err="1">
                <a:effectLst/>
              </a:rPr>
              <a:t>L</a:t>
            </a:r>
            <a:r>
              <a:rPr lang="en-US" b="0" i="0" dirty="0">
                <a:effectLst/>
              </a:rPr>
              <a:t> illness, balanced </a:t>
            </a:r>
            <a:r>
              <a:rPr lang="en-US" b="1" i="0" dirty="0">
                <a:effectLst/>
              </a:rPr>
              <a:t>E</a:t>
            </a:r>
            <a:r>
              <a:rPr lang="en-US" b="0" i="0" dirty="0">
                <a:effectLst/>
              </a:rPr>
              <a:t>ating, avoid mood-</a:t>
            </a:r>
            <a:r>
              <a:rPr lang="en-US" b="1" i="0" dirty="0">
                <a:effectLst/>
              </a:rPr>
              <a:t>A</a:t>
            </a:r>
            <a:r>
              <a:rPr lang="en-US" b="0" i="0" dirty="0">
                <a:effectLst/>
              </a:rPr>
              <a:t>ltering substances, maintain good </a:t>
            </a:r>
            <a:r>
              <a:rPr lang="en-US" b="1" i="0" dirty="0">
                <a:effectLst/>
              </a:rPr>
              <a:t>S</a:t>
            </a:r>
            <a:r>
              <a:rPr lang="en-US" b="0" i="0" dirty="0">
                <a:effectLst/>
              </a:rPr>
              <a:t>leep, and get </a:t>
            </a:r>
            <a:r>
              <a:rPr lang="en-US" b="1" i="0" dirty="0">
                <a:effectLst/>
              </a:rPr>
              <a:t>E</a:t>
            </a:r>
            <a:r>
              <a:rPr lang="en-US" b="0" i="0" dirty="0">
                <a:effectLst/>
              </a:rPr>
              <a:t>xercise.</a:t>
            </a:r>
            <a:r>
              <a:rPr lang="en-US" dirty="0"/>
              <a:t>"</a:t>
            </a:r>
          </a:p>
          <a:p>
            <a:pPr algn="l"/>
            <a:endParaRPr lang="en-US" b="0" dirty="0"/>
          </a:p>
          <a:p>
            <a:pPr algn="l"/>
            <a:endParaRPr lang="en-US" b="0" dirty="0"/>
          </a:p>
          <a:p>
            <a:pPr algn="l"/>
            <a:r>
              <a:rPr lang="en-US" b="0" dirty="0"/>
              <a:t>ABC </a:t>
            </a:r>
            <a:r>
              <a:rPr lang="en-US" b="0" i="0" dirty="0">
                <a:effectLst/>
              </a:rPr>
              <a:t>–</a:t>
            </a:r>
            <a:endParaRPr lang="en-US" b="0" dirty="0"/>
          </a:p>
          <a:p>
            <a:pPr marL="191589" indent="-191589">
              <a:buFont typeface="Arial" panose="020B0604020202020204" pitchFamily="34" charset="0"/>
              <a:buChar char="•"/>
            </a:pPr>
            <a:r>
              <a:rPr lang="en-US" b="1" i="0" u="sng" dirty="0">
                <a:effectLst/>
              </a:rPr>
              <a:t>A</a:t>
            </a:r>
            <a:r>
              <a:rPr lang="en-US" b="0" i="0" dirty="0">
                <a:effectLst/>
              </a:rPr>
              <a:t>ccumulate positive emotions by doing things that are pleasant. </a:t>
            </a:r>
            <a:r>
              <a:rPr lang="en-US" b="1" i="0" dirty="0">
                <a:effectLst/>
              </a:rPr>
              <a:t>This includes increasing pleasant events in the present that lead to positive emotions in the short-term (e.g., having lunch with a friend, expressing </a:t>
            </a:r>
            <a:r>
              <a:rPr lang="en-US" b="1" i="0" u="none" strike="noStrike" baseline="0" dirty="0"/>
              <a:t>to someone how much you love them, playing with animals, </a:t>
            </a:r>
            <a:r>
              <a:rPr lang="en-US" b="1" i="0" dirty="0">
                <a:effectLst/>
              </a:rPr>
              <a:t>s</a:t>
            </a:r>
            <a:r>
              <a:rPr lang="en-US" b="1" i="0" u="none" strike="noStrike" baseline="0" dirty="0"/>
              <a:t>hooting pool, etc.)</a:t>
            </a:r>
            <a:r>
              <a:rPr lang="en-US" b="1" i="0" dirty="0">
                <a:effectLst/>
              </a:rPr>
              <a:t>. </a:t>
            </a:r>
            <a:r>
              <a:rPr lang="en-US" b="0" i="0" dirty="0">
                <a:effectLst/>
              </a:rPr>
              <a:t>Focusing your attention on positive moments when they are happening is also important (i.e., avoid multitasking). </a:t>
            </a:r>
            <a:r>
              <a:rPr lang="en-US" b="1" i="0" dirty="0">
                <a:effectLst/>
              </a:rPr>
              <a:t>Accumulating positive emotions for the long-term involves making changes in your life so that positive events will occur in the future; this can include avoiding the act of avoiding in addition to </a:t>
            </a:r>
            <a:r>
              <a:rPr lang="en-US" b="1" i="0" u="none" strike="noStrike" baseline="0" dirty="0">
                <a:effectLst/>
              </a:rPr>
              <a:t>i</a:t>
            </a:r>
            <a:r>
              <a:rPr lang="en-US" b="1" i="0" u="none" strike="noStrike" baseline="0" dirty="0"/>
              <a:t>dentifying values that are important to you and creating goals based on those values</a:t>
            </a:r>
            <a:r>
              <a:rPr lang="en-US" b="1" i="0" dirty="0">
                <a:effectLst/>
              </a:rPr>
              <a:t>.</a:t>
            </a:r>
          </a:p>
          <a:p>
            <a:pPr marL="191589" indent="-191589">
              <a:buFont typeface="Arial" panose="020B0604020202020204" pitchFamily="34" charset="0"/>
              <a:buChar char="•"/>
            </a:pPr>
            <a:r>
              <a:rPr lang="en-US" b="1" i="0" u="sng" dirty="0">
                <a:effectLst/>
              </a:rPr>
              <a:t>B</a:t>
            </a:r>
            <a:r>
              <a:rPr lang="en-US" b="0" i="0" dirty="0">
                <a:effectLst/>
              </a:rPr>
              <a:t>uild mastery by doing things we enjoy. Whether it is reading, cooking, cleaning, fixing a car, working a cross word puzzle, or playing a musical instrument. Practice these things to build master and in time we feel competent.</a:t>
            </a:r>
          </a:p>
          <a:p>
            <a:pPr marL="191589" indent="-191589">
              <a:buFont typeface="Arial" panose="020B0604020202020204" pitchFamily="34" charset="0"/>
              <a:buChar char="•"/>
            </a:pPr>
            <a:r>
              <a:rPr lang="en-US" b="1" i="0" u="sng" dirty="0">
                <a:effectLst/>
              </a:rPr>
              <a:t>C</a:t>
            </a:r>
            <a:r>
              <a:rPr lang="en-US" b="0" i="0" dirty="0">
                <a:effectLst/>
              </a:rPr>
              <a:t>ope Ahead by rehearsing a plan ahead of time so that we can be prepared to cope skillfully.</a:t>
            </a:r>
          </a:p>
          <a:p>
            <a:pPr marL="191589" indent="-191589">
              <a:buFont typeface="Arial" panose="020B0604020202020204" pitchFamily="34" charset="0"/>
              <a:buChar char="•"/>
            </a:pPr>
            <a:endParaRPr lang="en-US" b="0" i="0" dirty="0">
              <a:effectLst/>
            </a:endParaRPr>
          </a:p>
          <a:p>
            <a:pPr algn="l"/>
            <a:r>
              <a:rPr lang="en-US" b="0" i="0" dirty="0">
                <a:effectLst/>
              </a:rPr>
              <a:t>PLEASE –</a:t>
            </a:r>
          </a:p>
          <a:p>
            <a:pPr marL="191589" indent="-191589">
              <a:buFont typeface="Arial" panose="020B0604020202020204" pitchFamily="34" charset="0"/>
              <a:buChar char="•"/>
            </a:pPr>
            <a:r>
              <a:rPr lang="en-US" b="0" i="0" dirty="0">
                <a:effectLst/>
              </a:rPr>
              <a:t>Treat </a:t>
            </a:r>
            <a:r>
              <a:rPr lang="en-US" b="1" i="0" u="sng" dirty="0" err="1">
                <a:effectLst/>
              </a:rPr>
              <a:t>P</a:t>
            </a:r>
            <a:r>
              <a:rPr lang="en-US" b="0" i="0" dirty="0" err="1">
                <a:effectLst/>
              </a:rPr>
              <a:t>hysica</a:t>
            </a:r>
            <a:r>
              <a:rPr lang="en-US" b="1" i="0" u="sng" dirty="0" err="1">
                <a:effectLst/>
              </a:rPr>
              <a:t>L</a:t>
            </a:r>
            <a:r>
              <a:rPr lang="en-US" b="0" i="0" dirty="0">
                <a:effectLst/>
              </a:rPr>
              <a:t> Illness and take medications as prescribed.</a:t>
            </a:r>
          </a:p>
          <a:p>
            <a:pPr marL="191589" indent="-191589">
              <a:buFont typeface="Arial" panose="020B0604020202020204" pitchFamily="34" charset="0"/>
              <a:buChar char="•"/>
            </a:pPr>
            <a:r>
              <a:rPr lang="en-US" b="0" i="0" dirty="0">
                <a:effectLst/>
              </a:rPr>
              <a:t>Balance </a:t>
            </a:r>
            <a:r>
              <a:rPr lang="en-US" b="1" i="0" u="sng" dirty="0">
                <a:effectLst/>
              </a:rPr>
              <a:t>E</a:t>
            </a:r>
            <a:r>
              <a:rPr lang="en-US" b="0" i="0" dirty="0">
                <a:effectLst/>
              </a:rPr>
              <a:t>ating in order to avoid mood swings.</a:t>
            </a:r>
          </a:p>
          <a:p>
            <a:pPr marL="191589" indent="-191589">
              <a:buFont typeface="Arial" panose="020B0604020202020204" pitchFamily="34" charset="0"/>
              <a:buChar char="•"/>
            </a:pPr>
            <a:r>
              <a:rPr lang="en-US" b="0" i="0" dirty="0">
                <a:effectLst/>
              </a:rPr>
              <a:t>Avoid mood-</a:t>
            </a:r>
            <a:r>
              <a:rPr lang="en-US" b="1" i="0" u="sng" dirty="0">
                <a:effectLst/>
              </a:rPr>
              <a:t>A</a:t>
            </a:r>
            <a:r>
              <a:rPr lang="en-US" b="0" i="0" dirty="0">
                <a:effectLst/>
              </a:rPr>
              <a:t>ltering substances and have mood control.</a:t>
            </a:r>
          </a:p>
          <a:p>
            <a:pPr marL="191589" indent="-191589">
              <a:buFont typeface="Arial" panose="020B0604020202020204" pitchFamily="34" charset="0"/>
              <a:buChar char="•"/>
            </a:pPr>
            <a:r>
              <a:rPr lang="en-US" b="0" i="0" dirty="0">
                <a:effectLst/>
              </a:rPr>
              <a:t>Maintain good </a:t>
            </a:r>
            <a:r>
              <a:rPr lang="en-US" b="1" i="0" u="sng" dirty="0">
                <a:effectLst/>
              </a:rPr>
              <a:t>S</a:t>
            </a:r>
            <a:r>
              <a:rPr lang="en-US" b="0" i="0" dirty="0">
                <a:effectLst/>
              </a:rPr>
              <a:t>leep so you can enjoy your life.</a:t>
            </a:r>
          </a:p>
          <a:p>
            <a:pPr marL="191589" indent="-191589">
              <a:buFont typeface="Arial" panose="020B0604020202020204" pitchFamily="34" charset="0"/>
              <a:buChar char="•"/>
            </a:pPr>
            <a:r>
              <a:rPr lang="en-US" b="0" i="0" dirty="0">
                <a:effectLst/>
              </a:rPr>
              <a:t>Get </a:t>
            </a:r>
            <a:r>
              <a:rPr lang="en-US" b="1" i="0" u="sng" dirty="0">
                <a:effectLst/>
              </a:rPr>
              <a:t>E</a:t>
            </a:r>
            <a:r>
              <a:rPr lang="en-US" b="0" i="0" dirty="0">
                <a:effectLst/>
              </a:rPr>
              <a:t>xercise to maintain high spirits.</a:t>
            </a:r>
          </a:p>
          <a:p>
            <a:endParaRPr lang="en-US" b="0" i="0" dirty="0">
              <a:effectLst/>
            </a:endParaRPr>
          </a:p>
          <a:p>
            <a:endParaRPr lang="en-US" b="0" i="0" dirty="0">
              <a:effectLst/>
            </a:endParaRPr>
          </a:p>
          <a:p>
            <a:pPr defTabSz="1021806">
              <a:defRPr/>
            </a:pPr>
            <a:r>
              <a:rPr lang="en-US" b="0" i="0" dirty="0"/>
              <a:t>---</a:t>
            </a:r>
          </a:p>
          <a:p>
            <a:pPr defTabSz="1021806">
              <a:defRPr/>
            </a:pPr>
            <a:r>
              <a:rPr lang="en-US" b="1" i="0" dirty="0"/>
              <a:t>Reference: </a:t>
            </a:r>
          </a:p>
          <a:p>
            <a:pPr marL="191589" indent="-191589" defTabSz="1021806">
              <a:buFont typeface="Arial" panose="020B0604020202020204" pitchFamily="34" charset="0"/>
              <a:buChar char="•"/>
              <a:defRPr/>
            </a:pPr>
            <a:r>
              <a:rPr lang="en-US" sz="1400" dirty="0"/>
              <a:t>Linehan, M. M. (2014a). </a:t>
            </a:r>
            <a:r>
              <a:rPr lang="en-US" sz="1400" i="1" dirty="0"/>
              <a:t>DBT (R) skills training handouts and worksheets, second edition</a:t>
            </a:r>
            <a:r>
              <a:rPr lang="en-US" sz="1400" dirty="0"/>
              <a:t> (2nd ed.). New York, NY: Guilford Publications.</a:t>
            </a:r>
            <a:endParaRPr lang="en-US" b="0" i="0" dirty="0">
              <a:effectLst/>
            </a:endParaRPr>
          </a:p>
          <a:p>
            <a:pPr algn="l"/>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38</a:t>
            </a:fld>
            <a:endParaRPr lang="en-US"/>
          </a:p>
        </p:txBody>
      </p:sp>
    </p:spTree>
    <p:extLst>
      <p:ext uri="{BB962C8B-B14F-4D97-AF65-F5344CB8AC3E}">
        <p14:creationId xmlns:p14="http://schemas.microsoft.com/office/powerpoint/2010/main" val="1585911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 </a:t>
            </a:r>
            <a:r>
              <a:rPr lang="en-US" i="1" dirty="0"/>
              <a:t>Check the Facts</a:t>
            </a:r>
            <a:r>
              <a:rPr lang="en-US" dirty="0"/>
              <a:t>: Making Sense of Your Emotions</a:t>
            </a:r>
          </a:p>
          <a:p>
            <a:pPr marL="171450" marR="0" lvl="0" indent="-171450" algn="l" defTabSz="102180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You don’t need to go through this section in detail—since this is an advanced training, participants already have a solid understanding of these skills.</a:t>
            </a:r>
            <a:endParaRPr lang="en-US" b="0" i="0" dirty="0">
              <a:effectLst/>
            </a:endParaRPr>
          </a:p>
          <a:p>
            <a:pPr marL="191589" indent="-191589" defTabSz="1021806">
              <a:buFont typeface="Arial" panose="020B0604020202020204" pitchFamily="34" charset="0"/>
              <a:buChar char="•"/>
              <a:defRPr/>
            </a:pPr>
            <a:r>
              <a:rPr lang="en-US" b="0" u="sng" dirty="0"/>
              <a:t>Introduce slide</a:t>
            </a:r>
            <a:r>
              <a:rPr lang="en-US" b="0" u="none" dirty="0"/>
              <a:t> </a:t>
            </a:r>
            <a:r>
              <a:rPr lang="en-US" b="0" dirty="0"/>
              <a:t>– </a:t>
            </a:r>
            <a:r>
              <a:rPr lang="en-US" b="0" i="0" dirty="0">
                <a:effectLst/>
              </a:rPr>
              <a:t>"</a:t>
            </a:r>
            <a:r>
              <a:rPr lang="en-US" b="0" dirty="0"/>
              <a:t>When you want to change an emotional response, y</a:t>
            </a:r>
            <a:r>
              <a:rPr lang="en-US" dirty="0"/>
              <a:t>ou can start with </a:t>
            </a:r>
            <a:r>
              <a:rPr lang="en-US" i="1" dirty="0"/>
              <a:t>Check the Facts</a:t>
            </a:r>
            <a:r>
              <a:rPr lang="en-US" i="0" dirty="0"/>
              <a:t>. </a:t>
            </a:r>
            <a:r>
              <a:rPr lang="en-US" b="1" i="0" dirty="0"/>
              <a:t>This</a:t>
            </a:r>
            <a:r>
              <a:rPr lang="en-US" b="1" i="1" dirty="0"/>
              <a:t> </a:t>
            </a:r>
            <a:r>
              <a:rPr lang="en-US" b="1" dirty="0"/>
              <a:t>is a skill that involves examining and evaluating thoughts and emotions in response to a situation objectively</a:t>
            </a:r>
            <a:r>
              <a:rPr lang="en-US" dirty="0"/>
              <a:t>. It helps us challenge distorted thinking patterns and make more rational and evidence-based decisions, ultimately reducing emotional distress and improving their responses to challenging situations.</a:t>
            </a:r>
            <a:r>
              <a:rPr lang="en-US" b="0" i="0" dirty="0">
                <a:effectLst/>
              </a:rPr>
              <a:t>"</a:t>
            </a:r>
            <a:endParaRPr lang="en-US" dirty="0"/>
          </a:p>
          <a:p>
            <a:pPr algn="l"/>
            <a:endParaRPr lang="en-US" b="0" i="0" u="none" strike="noStrike" baseline="0" dirty="0"/>
          </a:p>
          <a:p>
            <a:pPr marL="191589" indent="-191589">
              <a:buFont typeface="Arial" panose="020B0604020202020204" pitchFamily="34" charset="0"/>
              <a:buChar char="•"/>
            </a:pPr>
            <a:r>
              <a:rPr lang="en-US" i="1" dirty="0"/>
              <a:t>All Bullets </a:t>
            </a:r>
            <a:r>
              <a:rPr lang="en-US" dirty="0"/>
              <a:t>– "Questions you would ask yourself to check the facts include [</a:t>
            </a:r>
            <a:r>
              <a:rPr lang="en-US" u="sng" dirty="0"/>
              <a:t>read bullets</a:t>
            </a:r>
            <a:r>
              <a:rPr lang="en-US" dirty="0"/>
              <a:t>]."</a:t>
            </a:r>
          </a:p>
          <a:p>
            <a:endParaRPr lang="en-US" dirty="0"/>
          </a:p>
          <a:p>
            <a:pPr marL="191589" indent="-191589" defTabSz="1021806">
              <a:buFont typeface="Arial" panose="020B0604020202020204" pitchFamily="34" charset="0"/>
              <a:buChar char="•"/>
              <a:defRPr/>
            </a:pPr>
            <a:r>
              <a:rPr lang="en-US" dirty="0"/>
              <a:t>"Why is it important to check the facts?"</a:t>
            </a:r>
          </a:p>
          <a:p>
            <a:pPr marL="702492" lvl="1" indent="-191589">
              <a:buFont typeface="Arial" panose="020B0604020202020204" pitchFamily="34" charset="0"/>
              <a:buChar char="•"/>
            </a:pPr>
            <a:r>
              <a:rPr lang="en-US" dirty="0"/>
              <a:t>Beliefs about reality can cause powerful emotions</a:t>
            </a:r>
          </a:p>
          <a:p>
            <a:pPr marL="702492" lvl="1" indent="-191589">
              <a:buFont typeface="Arial" panose="020B0604020202020204" pitchFamily="34" charset="0"/>
              <a:buChar char="•"/>
            </a:pPr>
            <a:r>
              <a:rPr lang="en-US" dirty="0"/>
              <a:t>Faulty beliefs about reality can lead to emotional misery</a:t>
            </a:r>
          </a:p>
          <a:p>
            <a:pPr marL="702492" lvl="1" indent="-191589">
              <a:buFont typeface="Arial" panose="020B0604020202020204" pitchFamily="34" charset="0"/>
              <a:buChar char="•"/>
            </a:pPr>
            <a:r>
              <a:rPr lang="en-US" dirty="0"/>
              <a:t>Faulty beliefs about events can cause new problems</a:t>
            </a:r>
          </a:p>
          <a:p>
            <a:pPr marL="702492" lvl="1" indent="-191589">
              <a:buFont typeface="Arial" panose="020B0604020202020204" pitchFamily="34" charset="0"/>
              <a:buChar char="•"/>
            </a:pPr>
            <a:r>
              <a:rPr lang="en-US" dirty="0"/>
              <a:t>Thinking in absolutes can set off extreme emotions"</a:t>
            </a:r>
          </a:p>
        </p:txBody>
      </p:sp>
      <p:sp>
        <p:nvSpPr>
          <p:cNvPr id="4" name="Slide Number Placeholder 3"/>
          <p:cNvSpPr>
            <a:spLocks noGrp="1"/>
          </p:cNvSpPr>
          <p:nvPr>
            <p:ph type="sldNum" sz="quarter" idx="5"/>
          </p:nvPr>
        </p:nvSpPr>
        <p:spPr/>
        <p:txBody>
          <a:bodyPr/>
          <a:lstStyle/>
          <a:p>
            <a:fld id="{369C70AD-FCA9-4FF6-8D0E-01E0C5ABAEF2}" type="slidenum">
              <a:rPr lang="en-US" smtClean="0"/>
              <a:t>39</a:t>
            </a:fld>
            <a:endParaRPr lang="en-US"/>
          </a:p>
        </p:txBody>
      </p:sp>
    </p:spTree>
    <p:extLst>
      <p:ext uri="{BB962C8B-B14F-4D97-AF65-F5344CB8AC3E}">
        <p14:creationId xmlns:p14="http://schemas.microsoft.com/office/powerpoint/2010/main" val="2403968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Calibri"/>
              </a:rPr>
              <a:t>Trainer Notes: </a:t>
            </a:r>
            <a:endParaRPr lang="en-US" dirty="0"/>
          </a:p>
          <a:p>
            <a:pPr marL="177982" indent="-177982">
              <a:buFont typeface="Arial" panose="020B0604020202020204" pitchFamily="34" charset="0"/>
              <a:buChar char="•"/>
              <a:defRPr/>
            </a:pPr>
            <a:r>
              <a:rPr lang="en-US" dirty="0">
                <a:cs typeface="Calibri"/>
              </a:rPr>
              <a:t>"These instructions will not apply to most of you, BUT if you joined by phone today these are the instructions for linking your audio and video. Essentially, you'll want to click on the </a:t>
            </a:r>
            <a:r>
              <a:rPr lang="en-US" i="1" dirty="0">
                <a:cs typeface="Calibri"/>
              </a:rPr>
              <a:t>Join Audio </a:t>
            </a:r>
            <a:r>
              <a:rPr lang="en-US" dirty="0">
                <a:cs typeface="Calibri"/>
              </a:rPr>
              <a:t>button located on the bottom left portion of your Zoom window (on the tool bar). This will pull up instructions for you to dial in on your phone in addition to your participant ID – when you dial in on your phone, you'll need to enter </a:t>
            </a:r>
            <a:r>
              <a:rPr lang="en-US" i="1" dirty="0">
                <a:cs typeface="Calibri"/>
              </a:rPr>
              <a:t>pound</a:t>
            </a:r>
            <a:r>
              <a:rPr lang="en-US" dirty="0">
                <a:cs typeface="Calibri"/>
              </a:rPr>
              <a:t>, your </a:t>
            </a:r>
            <a:r>
              <a:rPr lang="en-US" i="1" dirty="0">
                <a:cs typeface="Calibri"/>
              </a:rPr>
              <a:t>participant ID</a:t>
            </a:r>
            <a:r>
              <a:rPr lang="en-US" dirty="0">
                <a:cs typeface="Calibri"/>
              </a:rPr>
              <a:t>, and then </a:t>
            </a:r>
            <a:r>
              <a:rPr lang="en-US" i="1" dirty="0">
                <a:cs typeface="Calibri"/>
              </a:rPr>
              <a:t>pound</a:t>
            </a:r>
            <a:r>
              <a:rPr lang="en-US" dirty="0">
                <a:cs typeface="Calibri"/>
              </a:rPr>
              <a:t> again."</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a:t>
            </a:fld>
            <a:endParaRPr lang="en-US" dirty="0"/>
          </a:p>
        </p:txBody>
      </p:sp>
    </p:spTree>
    <p:extLst>
      <p:ext uri="{BB962C8B-B14F-4D97-AF65-F5344CB8AC3E}">
        <p14:creationId xmlns:p14="http://schemas.microsoft.com/office/powerpoint/2010/main" val="140379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400" b="1" dirty="0"/>
              <a:t>Trainer Notes: </a:t>
            </a:r>
            <a:endParaRPr lang="en-US" sz="1400" b="1" u="sng" dirty="0"/>
          </a:p>
          <a:p>
            <a:pPr marL="191589" marR="0" lvl="0" indent="-191589" algn="l" defTabSz="102180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You don’t need to go through this section in detail—since this is an advanced training, participants already have a solid understanding of these skills.</a:t>
            </a:r>
            <a:endParaRPr lang="en-US" sz="1400" u="sng" dirty="0"/>
          </a:p>
          <a:p>
            <a:pPr marL="191589" indent="-191589" defTabSz="1021806">
              <a:buFont typeface="Arial" panose="020B0604020202020204" pitchFamily="34" charset="0"/>
              <a:buChar char="•"/>
              <a:defRPr/>
            </a:pPr>
            <a:r>
              <a:rPr lang="en-US" sz="1400" u="sng" dirty="0"/>
              <a:t>Introduce slide</a:t>
            </a:r>
            <a:r>
              <a:rPr lang="en-US" sz="1400" dirty="0"/>
              <a:t> – "</a:t>
            </a:r>
            <a:r>
              <a:rPr lang="en-US" i="1" dirty="0"/>
              <a:t>Opposite Action </a:t>
            </a:r>
            <a:r>
              <a:rPr lang="en-US" i="0" dirty="0"/>
              <a:t>involves deliberately acting in a way that is opposite to the emotional urge or impulse that arises in response to a particular emotion. For example, if someone is feeling the urge to withdraw and isolate themselves due to sadness, </a:t>
            </a:r>
            <a:r>
              <a:rPr lang="en-US" i="1" dirty="0"/>
              <a:t>Opposite Action </a:t>
            </a:r>
            <a:r>
              <a:rPr lang="en-US" i="0" dirty="0"/>
              <a:t>might involve engaging in social activities or seeking support from others</a:t>
            </a:r>
            <a:r>
              <a:rPr lang="en-US" sz="1400" dirty="0"/>
              <a:t>. Taking opposite action is a valuable DBT skill for individuals to use when their emotional responses are not serving their best interests or are out of proportion to the situation. It empowers individuals to respond in a way that aligns with their goals and values, ultimately improving their emotional well-being and relationships."</a:t>
            </a:r>
          </a:p>
          <a:p>
            <a:pPr algn="l"/>
            <a:endParaRPr lang="en-US" sz="1400" dirty="0"/>
          </a:p>
          <a:p>
            <a:pPr marL="191589" indent="-191589">
              <a:buFont typeface="Arial" panose="020B0604020202020204" pitchFamily="34" charset="0"/>
              <a:buChar char="•"/>
            </a:pPr>
            <a:r>
              <a:rPr lang="en-US" i="1" dirty="0"/>
              <a:t>All Bullets </a:t>
            </a:r>
            <a:r>
              <a:rPr lang="en-US" dirty="0"/>
              <a:t>– </a:t>
            </a:r>
            <a:r>
              <a:rPr lang="en-US" sz="1400" dirty="0"/>
              <a:t>"</a:t>
            </a:r>
            <a:r>
              <a:rPr lang="en-US" dirty="0"/>
              <a:t>There are various guidelines involved in opposite action which include [</a:t>
            </a:r>
            <a:r>
              <a:rPr lang="en-US" u="sng" dirty="0"/>
              <a:t>read bullets</a:t>
            </a:r>
            <a:r>
              <a:rPr lang="en-US" dirty="0"/>
              <a:t>].</a:t>
            </a:r>
            <a:r>
              <a:rPr lang="en-US" sz="1400" dirty="0"/>
              <a:t>"</a:t>
            </a:r>
          </a:p>
          <a:p>
            <a:pPr marL="191589" indent="-191589">
              <a:buFont typeface="Arial" panose="020B0604020202020204" pitchFamily="34" charset="0"/>
              <a:buChar char="•"/>
            </a:pPr>
            <a:endParaRPr lang="en-US" sz="1400" dirty="0"/>
          </a:p>
          <a:p>
            <a:pPr marL="255451" indent="-255451">
              <a:buFont typeface="+mj-lt"/>
              <a:buAutoNum type="arabicPeriod"/>
            </a:pPr>
            <a:r>
              <a:rPr lang="en-US" b="1" i="0" dirty="0">
                <a:effectLst/>
              </a:rPr>
              <a:t>Identify the Emotion:</a:t>
            </a:r>
            <a:r>
              <a:rPr lang="en-US" b="0" i="0" dirty="0">
                <a:effectLst/>
              </a:rPr>
              <a:t> Recognize and acknowledge the emotion you are experiencing. It's essential to be aware of the specific emotion you want to address.</a:t>
            </a:r>
          </a:p>
          <a:p>
            <a:pPr marL="255451" indent="-255451">
              <a:buFont typeface="+mj-lt"/>
              <a:buAutoNum type="arabicPeriod"/>
            </a:pPr>
            <a:r>
              <a:rPr lang="en-US" b="1" i="0" dirty="0">
                <a:effectLst/>
              </a:rPr>
              <a:t>Review the Facts:</a:t>
            </a:r>
            <a:r>
              <a:rPr lang="en-US" b="0" i="0" dirty="0">
                <a:effectLst/>
              </a:rPr>
              <a:t> Examine the situation objectively and determine whether your emotional response is appropriate or disproportionate to the facts of the situation. Consider whether your emotional reaction aligns with reality.</a:t>
            </a:r>
          </a:p>
          <a:p>
            <a:pPr marL="255451" indent="-255451">
              <a:buFont typeface="+mj-lt"/>
              <a:buAutoNum type="arabicPeriod"/>
            </a:pPr>
            <a:r>
              <a:rPr lang="en-US" b="1" i="0" dirty="0">
                <a:effectLst/>
              </a:rPr>
              <a:t>Identify the Action Urged by Emotion:</a:t>
            </a:r>
            <a:r>
              <a:rPr lang="en-US" b="0" i="0" dirty="0">
                <a:effectLst/>
              </a:rPr>
              <a:t> Emotions often come with urges or impulses to behave in specific ways. Identify the action or behavior that your emotion is prompting you to take. For example, if you're feeling anger, the urge might be to yell or argue.</a:t>
            </a:r>
          </a:p>
          <a:p>
            <a:pPr marL="255451" indent="-255451">
              <a:buFont typeface="+mj-lt"/>
              <a:buAutoNum type="arabicPeriod"/>
            </a:pPr>
            <a:r>
              <a:rPr lang="en-US" b="1" i="0" dirty="0">
                <a:effectLst/>
              </a:rPr>
              <a:t>Consider the Opposite Action:</a:t>
            </a:r>
            <a:r>
              <a:rPr lang="en-US" b="0" i="0" dirty="0">
                <a:effectLst/>
              </a:rPr>
              <a:t> Deliberately choose to take an action that is opposite to the one urged by your emotion. This action should be consistent with the facts and in line with your overall goals and values. It may involve suppressing or altering your initial impulse.</a:t>
            </a:r>
          </a:p>
          <a:p>
            <a:pPr marL="255451" indent="-255451">
              <a:buFont typeface="+mj-lt"/>
              <a:buAutoNum type="arabicPeriod"/>
            </a:pPr>
            <a:r>
              <a:rPr lang="en-US" b="1" i="0" dirty="0">
                <a:effectLst/>
              </a:rPr>
              <a:t>Implement the Opposite Action:</a:t>
            </a:r>
            <a:r>
              <a:rPr lang="en-US" b="0" i="0" dirty="0">
                <a:effectLst/>
              </a:rPr>
              <a:t> Act on the opposite action you've identified. This can be challenging, as it requires going against your emotional instincts. However, it can be helpful to remind yourself of your goals and the potential benefits of taking this opposite action.</a:t>
            </a:r>
          </a:p>
          <a:p>
            <a:pPr marL="255451" indent="-255451">
              <a:buFont typeface="+mj-lt"/>
              <a:buAutoNum type="arabicPeriod"/>
            </a:pPr>
            <a:r>
              <a:rPr lang="en-US" b="1" i="0" dirty="0">
                <a:effectLst/>
              </a:rPr>
              <a:t>Practice Mindfulness:</a:t>
            </a:r>
            <a:r>
              <a:rPr lang="en-US" b="0" i="0" dirty="0">
                <a:effectLst/>
              </a:rPr>
              <a:t> As you engage in the opposite action, use mindfulness skills to stay present and aware of your thoughts, emotions, and bodily sensations. Observe any changes in your emotional intensity as you take the opposite action.</a:t>
            </a:r>
          </a:p>
          <a:p>
            <a:pPr marL="255451" indent="-255451">
              <a:buFont typeface="+mj-lt"/>
              <a:buAutoNum type="arabicPeriod"/>
            </a:pPr>
            <a:r>
              <a:rPr lang="en-US" b="1" i="0" dirty="0">
                <a:effectLst/>
              </a:rPr>
              <a:t>Repeat as Needed:</a:t>
            </a:r>
            <a:r>
              <a:rPr lang="en-US" b="0" i="0" dirty="0">
                <a:effectLst/>
              </a:rPr>
              <a:t> Sometimes, taking opposite action may need to be repeated multiple times to effectively manage your emotional response. Consistent practice can lead to a shift in your emotional experience.</a:t>
            </a:r>
          </a:p>
          <a:p>
            <a:endParaRPr lang="en-US" b="0" i="0" dirty="0">
              <a:effectLst/>
            </a:endParaRPr>
          </a:p>
          <a:p>
            <a:r>
              <a:rPr lang="en-US" b="0" i="0" dirty="0">
                <a:effectLst/>
              </a:rPr>
              <a:t>Additional Steps: </a:t>
            </a:r>
          </a:p>
          <a:p>
            <a:pPr marL="191589" indent="-191589">
              <a:buFont typeface="Arial" panose="020B0604020202020204" pitchFamily="34" charset="0"/>
              <a:buChar char="•"/>
            </a:pPr>
            <a:r>
              <a:rPr lang="en-US" b="0" i="0" dirty="0">
                <a:effectLst/>
              </a:rPr>
              <a:t>Evaluate the Results: After taking opposite action, assess the impact on your emotions and the situation. Consider whether the emotional intensity has decreased, whether the situation has improved, and whether your chosen action aligns with your long-term goals and values.</a:t>
            </a:r>
          </a:p>
          <a:p>
            <a:pPr marL="191589" indent="-191589">
              <a:buFont typeface="Arial" panose="020B0604020202020204" pitchFamily="34" charset="0"/>
              <a:buChar char="•"/>
            </a:pPr>
            <a:r>
              <a:rPr lang="en-US" b="0" i="0" dirty="0">
                <a:effectLst/>
              </a:rPr>
              <a:t>Adjust as Necessary: Depending on the outcomes and your ongoing emotional experience, be open to adjusting your approach. You may need to refine your opposite action or seek additional support or skills to manage your emotions effectively.</a:t>
            </a:r>
          </a:p>
          <a:p>
            <a:pPr marL="191589" indent="-191589">
              <a:buFont typeface="Arial" panose="020B0604020202020204" pitchFamily="34" charset="0"/>
              <a:buChar char="•"/>
            </a:pPr>
            <a:endParaRPr lang="en-US" b="0" i="0" dirty="0">
              <a:effectLst/>
            </a:endParaRPr>
          </a:p>
          <a:p>
            <a:pPr marL="191589" indent="-191589">
              <a:buFont typeface="Arial" panose="020B0604020202020204" pitchFamily="34" charset="0"/>
              <a:buChar char="•"/>
            </a:pPr>
            <a:endParaRPr lang="en-US" b="0" i="0" dirty="0">
              <a:effectLst/>
            </a:endParaRPr>
          </a:p>
          <a:p>
            <a:pPr algn="l"/>
            <a:r>
              <a:rPr lang="en-US" b="0" i="1" u="none" strike="noStrike" baseline="0" dirty="0"/>
              <a:t>---</a:t>
            </a:r>
          </a:p>
          <a:p>
            <a:pPr defTabSz="1021806" fontAlgn="base">
              <a:defRPr/>
            </a:pPr>
            <a:r>
              <a:rPr lang="en-US" b="1" i="0" u="none" strike="noStrike" baseline="0" dirty="0">
                <a:effectLst/>
              </a:rPr>
              <a:t>Additional Notes: </a:t>
            </a:r>
            <a:endParaRPr lang="en-US" dirty="0"/>
          </a:p>
          <a:p>
            <a:pPr marL="191589" indent="-191589">
              <a:buFont typeface="Arial" panose="020B0604020202020204" pitchFamily="34" charset="0"/>
              <a:buChar char="•"/>
            </a:pPr>
            <a:r>
              <a:rPr lang="en-US" dirty="0"/>
              <a:t>Scenario that applies the Opposite Action steps:</a:t>
            </a:r>
          </a:p>
          <a:p>
            <a:pPr marL="702492" lvl="1" indent="-191589">
              <a:buFont typeface="Arial" panose="020B0604020202020204" pitchFamily="34" charset="0"/>
              <a:buChar char="•"/>
            </a:pPr>
            <a:r>
              <a:rPr lang="en-US" dirty="0"/>
              <a:t>You're in a romantic relationship, and you've recently had an argument with your partner. You're feeling hurt and upset, and the emotion is urging you to withdraw and give your partner the silent treatment.</a:t>
            </a:r>
          </a:p>
          <a:p>
            <a:pPr marL="1213394" lvl="2" indent="-191589">
              <a:buFont typeface="Arial" panose="020B0604020202020204" pitchFamily="34" charset="0"/>
              <a:buChar char="•"/>
            </a:pPr>
            <a:r>
              <a:rPr lang="en-US" b="1" dirty="0"/>
              <a:t>Identify the Emotion</a:t>
            </a:r>
            <a:r>
              <a:rPr lang="en-US" dirty="0"/>
              <a:t>: You recognize that you are experiencing hurt and anger in response to the argument.</a:t>
            </a:r>
          </a:p>
          <a:p>
            <a:pPr marL="1213394" lvl="2" indent="-191589">
              <a:buFont typeface="Arial" panose="020B0604020202020204" pitchFamily="34" charset="0"/>
              <a:buChar char="•"/>
            </a:pPr>
            <a:r>
              <a:rPr lang="en-US" b="1" dirty="0"/>
              <a:t>Check the Facts</a:t>
            </a:r>
            <a:r>
              <a:rPr lang="en-US" dirty="0"/>
              <a:t>: You objectively assess the situation and remind yourself that despite the argument, you value your relationship with your partner and want to maintain a healthy connection.</a:t>
            </a:r>
          </a:p>
          <a:p>
            <a:pPr marL="1213394" lvl="2" indent="-191589">
              <a:buFont typeface="Arial" panose="020B0604020202020204" pitchFamily="34" charset="0"/>
              <a:buChar char="•"/>
            </a:pPr>
            <a:r>
              <a:rPr lang="en-US" b="1" dirty="0"/>
              <a:t>Identify the Action Urged by Emotion</a:t>
            </a:r>
            <a:r>
              <a:rPr lang="en-US" dirty="0"/>
              <a:t>: The emotions of hurt and anger are urging you to withdraw, ignore your partner, and avoid resolving the issue.</a:t>
            </a:r>
          </a:p>
          <a:p>
            <a:pPr marL="1213394" lvl="2" indent="-191589">
              <a:buFont typeface="Arial" panose="020B0604020202020204" pitchFamily="34" charset="0"/>
              <a:buChar char="•"/>
            </a:pPr>
            <a:r>
              <a:rPr lang="en-US" b="1" dirty="0"/>
              <a:t>Consider the Opposite Action</a:t>
            </a:r>
            <a:r>
              <a:rPr lang="en-US" dirty="0"/>
              <a:t>: You choose to take the opposite action by approaching your partner, expressing your feelings calmly and honestly, and actively working together to resolve the conflict.</a:t>
            </a:r>
          </a:p>
          <a:p>
            <a:pPr marL="1213394" lvl="2" indent="-191589">
              <a:buFont typeface="Arial" panose="020B0604020202020204" pitchFamily="34" charset="0"/>
              <a:buChar char="•"/>
            </a:pPr>
            <a:r>
              <a:rPr lang="en-US" b="1" dirty="0"/>
              <a:t>Implement the Opposite Action</a:t>
            </a:r>
            <a:r>
              <a:rPr lang="en-US" dirty="0"/>
              <a:t>: Despite the initial emotional discomfort, you initiate a conversation with your partner, explaining how you feel and expressing your desire to find a resolution. You actively engage in active listening and problem-solving.</a:t>
            </a:r>
          </a:p>
          <a:p>
            <a:endParaRPr lang="en-US" b="0" i="0" dirty="0">
              <a:effectLst/>
            </a:endParaRPr>
          </a:p>
          <a:p>
            <a:pPr marL="191589" indent="-19158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40</a:t>
            </a:fld>
            <a:endParaRPr lang="en-US"/>
          </a:p>
        </p:txBody>
      </p:sp>
    </p:spTree>
    <p:extLst>
      <p:ext uri="{BB962C8B-B14F-4D97-AF65-F5344CB8AC3E}">
        <p14:creationId xmlns:p14="http://schemas.microsoft.com/office/powerpoint/2010/main" val="2428005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br>
              <a:rPr lang="en-US" dirty="0"/>
            </a:br>
            <a:r>
              <a:rPr lang="en-US" dirty="0"/>
              <a:t>“This vignette introduces a common dilemma our clients face — balancing early recovery with the pull of family connection, which can sometimes be activating or invalidating.”</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Photo Credit: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Purchased Image, Adobe Stock.</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41</a:t>
            </a:fld>
            <a:endParaRPr lang="en-US"/>
          </a:p>
        </p:txBody>
      </p:sp>
    </p:spTree>
    <p:extLst>
      <p:ext uri="{BB962C8B-B14F-4D97-AF65-F5344CB8AC3E}">
        <p14:creationId xmlns:p14="http://schemas.microsoft.com/office/powerpoint/2010/main" val="26527222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Trainer Notes:</a:t>
            </a:r>
          </a:p>
          <a:p>
            <a:pPr marL="171450" indent="-171450">
              <a:buFont typeface="Arial" panose="020B0604020202020204" pitchFamily="34" charset="0"/>
              <a:buChar char="•"/>
            </a:pPr>
            <a:r>
              <a:rPr lang="en-US" dirty="0"/>
              <a:t>“This slide is designed to deepen the discussion around Marisol’s situation and help participants apply emotion regulation concepts to a real-world scenario.”</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Review Key Highlights Aloud:</a:t>
            </a:r>
            <a:endParaRPr lang="en-US" dirty="0"/>
          </a:p>
          <a:p>
            <a:pPr marL="171450" indent="-171450">
              <a:buFont typeface="Arial" panose="020B0604020202020204" pitchFamily="34" charset="0"/>
              <a:buChar char="•"/>
            </a:pPr>
            <a:r>
              <a:rPr lang="en-US" dirty="0"/>
              <a:t>“Marisol is newly abstinent and navigating a high-risk environment: a family gathering where she’s previously felt judged or exposed.”</a:t>
            </a:r>
          </a:p>
          <a:p>
            <a:pPr marL="171450" indent="-171450">
              <a:buFont typeface="Arial" panose="020B0604020202020204" pitchFamily="34" charset="0"/>
              <a:buChar char="•"/>
            </a:pPr>
            <a:r>
              <a:rPr lang="en-US" dirty="0"/>
              <a:t>“She’s holding a dialectic — the desire for connection and the need for emotional protection. That’s the tension we want to help clients walk through.”</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Facilitate Group Discussion:</a:t>
            </a:r>
            <a:endParaRPr lang="en-US" dirty="0"/>
          </a:p>
          <a:p>
            <a:pPr marL="171450" indent="-171450">
              <a:buFont typeface="Arial" panose="020B0604020202020204" pitchFamily="34" charset="0"/>
              <a:buChar char="•"/>
            </a:pPr>
            <a:r>
              <a:rPr lang="en-US" b="1" dirty="0"/>
              <a:t>Prompt 1: What emotions is Marisol likely experiencing?</a:t>
            </a:r>
            <a:endParaRPr lang="en-US" dirty="0"/>
          </a:p>
          <a:p>
            <a:pPr marL="171450" indent="-171450">
              <a:buFont typeface="Arial" panose="020B0604020202020204" pitchFamily="34" charset="0"/>
              <a:buChar char="•"/>
            </a:pPr>
            <a:r>
              <a:rPr lang="en-US" dirty="0"/>
              <a:t>Normalize that clients in similar situations often feel a mix of anxiety, shame, hope, anger, or guilt.</a:t>
            </a:r>
          </a:p>
          <a:p>
            <a:pPr marL="171450" indent="-171450">
              <a:buFont typeface="Arial" panose="020B0604020202020204" pitchFamily="34" charset="0"/>
              <a:buChar char="•"/>
            </a:pPr>
            <a:r>
              <a:rPr lang="en-US" dirty="0"/>
              <a:t>Highlight the role of fear (of judgment, rejection, or relapse) and longing (for belonging or family support).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Prompt 2: What are the risks to her recovery and emotional regulation?</a:t>
            </a:r>
            <a:endParaRPr lang="en-US" dirty="0"/>
          </a:p>
          <a:p>
            <a:pPr marL="171450" indent="-171450">
              <a:buFont typeface="Arial" panose="020B0604020202020204" pitchFamily="34" charset="0"/>
              <a:buChar char="•"/>
            </a:pPr>
            <a:r>
              <a:rPr lang="en-US" dirty="0"/>
              <a:t>Discuss potential emotional dysregulation, triggering of shame spirals, or increased urges to use.</a:t>
            </a:r>
          </a:p>
          <a:p>
            <a:pPr marL="171450" indent="-171450">
              <a:buFont typeface="Arial" panose="020B0604020202020204" pitchFamily="34" charset="0"/>
              <a:buChar char="•"/>
            </a:pPr>
            <a:r>
              <a:rPr lang="en-US" dirty="0"/>
              <a:t>Highlight that isolation can also be a risk — avoiding all contact may reinforce loneliness or disconnection.</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42</a:t>
            </a:fld>
            <a:endParaRPr lang="en-US"/>
          </a:p>
        </p:txBody>
      </p:sp>
    </p:spTree>
    <p:extLst>
      <p:ext uri="{BB962C8B-B14F-4D97-AF65-F5344CB8AC3E}">
        <p14:creationId xmlns:p14="http://schemas.microsoft.com/office/powerpoint/2010/main" val="452111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71450" indent="-171450">
              <a:buFont typeface="Arial" panose="020B0604020202020204" pitchFamily="34" charset="0"/>
              <a:buChar char="•"/>
            </a:pPr>
            <a:r>
              <a:rPr lang="en-US" dirty="0"/>
              <a:t>“These are five key moments where an Emotion Regulation skill could be applied. Let’s briefly walk through each moment.”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Moment 1:</a:t>
            </a:r>
            <a:br>
              <a:rPr lang="en-US" dirty="0"/>
            </a:br>
            <a:r>
              <a:rPr lang="en-US" dirty="0"/>
              <a:t>“Marisol gets invited to dinner. She feels both excited and nervous—this is an ambivalent emotional state where both positive anticipation and anxiety are present.”</a:t>
            </a:r>
          </a:p>
          <a:p>
            <a:pPr marL="171450" indent="-171450">
              <a:buFont typeface="Arial" panose="020B0604020202020204" pitchFamily="34" charset="0"/>
              <a:buChar char="•"/>
            </a:pPr>
            <a:r>
              <a:rPr lang="en-US" b="1" dirty="0"/>
              <a:t>Moment 2:</a:t>
            </a:r>
            <a:br>
              <a:rPr lang="en-US" dirty="0"/>
            </a:br>
            <a:r>
              <a:rPr lang="en-US" dirty="0"/>
              <a:t>“She remembers a past dinner when her uncle made a hurtful comment, comparing her to her father who struggled with alcoholism. This memory adds shame and fear on top of her current anxiety.”</a:t>
            </a:r>
          </a:p>
          <a:p>
            <a:pPr marL="171450" indent="-171450">
              <a:buFont typeface="Arial" panose="020B0604020202020204" pitchFamily="34" charset="0"/>
              <a:buChar char="•"/>
            </a:pPr>
            <a:r>
              <a:rPr lang="en-US" b="1" dirty="0"/>
              <a:t>Moment 3:</a:t>
            </a:r>
            <a:br>
              <a:rPr lang="en-US" dirty="0"/>
            </a:br>
            <a:r>
              <a:rPr lang="en-US" dirty="0"/>
              <a:t>“The morning of the dinner, her anxiety intensifies—she wakes up with a pit in her stomach and wants to cancel. This is an avoidance urge, common when difficult emotions build up.”</a:t>
            </a:r>
          </a:p>
          <a:p>
            <a:pPr marL="171450" indent="-171450">
              <a:buFont typeface="Arial" panose="020B0604020202020204" pitchFamily="34" charset="0"/>
              <a:buChar char="•"/>
            </a:pPr>
            <a:r>
              <a:rPr lang="en-US" b="1" dirty="0"/>
              <a:t>Moment 4:</a:t>
            </a:r>
            <a:br>
              <a:rPr lang="en-US" dirty="0"/>
            </a:br>
            <a:r>
              <a:rPr lang="en-US" dirty="0"/>
              <a:t>“At the dinner itself, her uncle makes another invalidating comment, questioning how long her sobriety will last. This triggers anger and possibly shame, a high-risk moment for relapse or strong emotional reaction.”</a:t>
            </a:r>
          </a:p>
          <a:p>
            <a:pPr marL="171450" indent="-171450">
              <a:buFont typeface="Arial" panose="020B0604020202020204" pitchFamily="34" charset="0"/>
              <a:buChar char="•"/>
            </a:pPr>
            <a:r>
              <a:rPr lang="en-US" b="1" dirty="0"/>
              <a:t>Moment 5:</a:t>
            </a:r>
            <a:br>
              <a:rPr lang="en-US" dirty="0"/>
            </a:br>
            <a:r>
              <a:rPr lang="en-US" dirty="0"/>
              <a:t>“She chooses to leave the dinner early. She doesn’t use substances, so there’s success in her choice, but she feels both proud and angry—a mix of mastery and lingering emotional pain.”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Transition to Activity:</a:t>
            </a:r>
            <a:br>
              <a:rPr lang="en-US" dirty="0"/>
            </a:br>
            <a:r>
              <a:rPr lang="en-US" dirty="0"/>
              <a:t>“These five moments give us different opportunities to apply DBT Emotion Regulation skills. In your groups, you’ll choose which skills might fit best for each moment and be ready to share why.”</a:t>
            </a:r>
          </a:p>
          <a:p>
            <a:endParaRPr lang="en-US" dirty="0"/>
          </a:p>
          <a:p>
            <a:pPr marL="171450" indent="-171450">
              <a:buFont typeface="Arial" panose="020B0604020202020204" pitchFamily="34" charset="0"/>
              <a:buChar char="•"/>
            </a:pPr>
            <a:r>
              <a:rPr lang="en-US" b="1" dirty="0"/>
              <a:t>Trainer Tip:</a:t>
            </a:r>
            <a:br>
              <a:rPr lang="en-US" dirty="0"/>
            </a:br>
            <a:r>
              <a:rPr lang="en-US" dirty="0"/>
              <a:t>Encourage groups to notice patterns—e.g., do we avoid Opposite Action in high-stakes moments? Do we skip Check the Facts when we feel rushed?</a:t>
            </a:r>
          </a:p>
        </p:txBody>
      </p:sp>
      <p:sp>
        <p:nvSpPr>
          <p:cNvPr id="4" name="Slide Number Placeholder 3"/>
          <p:cNvSpPr>
            <a:spLocks noGrp="1"/>
          </p:cNvSpPr>
          <p:nvPr>
            <p:ph type="sldNum" sz="quarter" idx="5"/>
          </p:nvPr>
        </p:nvSpPr>
        <p:spPr/>
        <p:txBody>
          <a:bodyPr/>
          <a:lstStyle/>
          <a:p>
            <a:fld id="{369C70AD-FCA9-4FF6-8D0E-01E0C5ABAEF2}" type="slidenum">
              <a:rPr lang="en-US" smtClean="0"/>
              <a:t>43</a:t>
            </a:fld>
            <a:endParaRPr lang="en-US"/>
          </a:p>
        </p:txBody>
      </p:sp>
    </p:spTree>
    <p:extLst>
      <p:ext uri="{BB962C8B-B14F-4D97-AF65-F5344CB8AC3E}">
        <p14:creationId xmlns:p14="http://schemas.microsoft.com/office/powerpoint/2010/main" val="18523398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0" indent="0">
              <a:buFont typeface="Arial" panose="020B0604020202020204" pitchFamily="34" charset="0"/>
              <a:buNone/>
            </a:pPr>
            <a:r>
              <a:rPr lang="en-US" b="1" dirty="0"/>
              <a:t>Timing:</a:t>
            </a:r>
          </a:p>
          <a:p>
            <a:pPr marL="171450" indent="-171450">
              <a:buFont typeface="Arial" panose="020B0604020202020204" pitchFamily="34" charset="0"/>
              <a:buChar char="•"/>
            </a:pPr>
            <a:r>
              <a:rPr lang="en-US" dirty="0"/>
              <a:t>8–12 minutes in breakout groups, followed by 5–8 minutes of large group share-out.</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Instructions to Participants (Say):</a:t>
            </a:r>
            <a:endParaRPr lang="en-US" dirty="0"/>
          </a:p>
          <a:p>
            <a:pPr marL="171450" indent="-171450">
              <a:buFont typeface="Arial" panose="020B0604020202020204" pitchFamily="34" charset="0"/>
              <a:buChar char="•"/>
            </a:pPr>
            <a:r>
              <a:rPr lang="en-US" dirty="0"/>
              <a:t>You’ll work in small groups to walk through </a:t>
            </a:r>
            <a:r>
              <a:rPr lang="en-US" i="1" dirty="0"/>
              <a:t>Marisol’s family dinner vignette</a:t>
            </a:r>
            <a:r>
              <a:rPr lang="en-US" dirty="0"/>
              <a:t> moment by moment.</a:t>
            </a:r>
          </a:p>
          <a:p>
            <a:pPr marL="171450" indent="-171450">
              <a:buFont typeface="Arial" panose="020B0604020202020204" pitchFamily="34" charset="0"/>
              <a:buChar char="•"/>
            </a:pPr>
            <a:r>
              <a:rPr lang="en-US" dirty="0"/>
              <a:t>For each of the five moments, choose the DBT emotion regulation skill you think best fits—there are no perfect answers.</a:t>
            </a:r>
          </a:p>
          <a:p>
            <a:pPr marL="171450" indent="-171450">
              <a:buFont typeface="Arial" panose="020B0604020202020204" pitchFamily="34" charset="0"/>
              <a:buChar char="•"/>
            </a:pPr>
            <a:r>
              <a:rPr lang="en-US" dirty="0"/>
              <a:t>Be ready to explain your reasoning. What made one skill more helpful than others in that moment?</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Encourage Groups To:</a:t>
            </a:r>
            <a:endParaRPr lang="en-US" dirty="0"/>
          </a:p>
          <a:p>
            <a:pPr marL="171450" indent="-171450">
              <a:buFont typeface="Arial" panose="020B0604020202020204" pitchFamily="34" charset="0"/>
              <a:buChar char="•"/>
            </a:pPr>
            <a:r>
              <a:rPr lang="en-US" dirty="0"/>
              <a:t>Assign a note-taker and spokesperson.</a:t>
            </a:r>
          </a:p>
          <a:p>
            <a:pPr marL="171450" indent="-171450">
              <a:buFont typeface="Arial" panose="020B0604020202020204" pitchFamily="34" charset="0"/>
              <a:buChar char="•"/>
            </a:pPr>
            <a:r>
              <a:rPr lang="en-US" dirty="0"/>
              <a:t>Reflect on how emotion intensity, past invalidation, and real-life application affect skill use.</a:t>
            </a:r>
          </a:p>
          <a:p>
            <a:pPr marL="171450" indent="-171450">
              <a:buFont typeface="Arial" panose="020B0604020202020204" pitchFamily="34" charset="0"/>
              <a:buChar char="•"/>
            </a:pPr>
            <a:r>
              <a:rPr lang="en-US" dirty="0"/>
              <a:t>Consider sequencing: what skill might come first, and what could follow?</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Facilitation Tips:</a:t>
            </a:r>
            <a:endParaRPr lang="en-US" dirty="0"/>
          </a:p>
          <a:p>
            <a:pPr marL="171450" indent="-171450">
              <a:buFont typeface="Arial" panose="020B0604020202020204" pitchFamily="34" charset="0"/>
              <a:buChar char="•"/>
            </a:pPr>
            <a:r>
              <a:rPr lang="en-US" dirty="0"/>
              <a:t>Visit groups (if virtual, pop into breakout rooms) to offer gentle guidance or clarify the skills.</a:t>
            </a:r>
          </a:p>
          <a:p>
            <a:pPr marL="171450" indent="-171450">
              <a:buFont typeface="Arial" panose="020B0604020202020204" pitchFamily="34" charset="0"/>
              <a:buChar char="•"/>
            </a:pPr>
            <a:r>
              <a:rPr lang="en-US" dirty="0"/>
              <a:t>Emphasize that the goal is </a:t>
            </a:r>
            <a:r>
              <a:rPr lang="en-US" i="1" dirty="0"/>
              <a:t>clinical reasoning</a:t>
            </a:r>
            <a:r>
              <a:rPr lang="en-US" dirty="0"/>
              <a:t>, not “correct” answers.</a:t>
            </a:r>
          </a:p>
          <a:p>
            <a:pPr marL="171450" indent="-171450">
              <a:buFont typeface="Arial" panose="020B0604020202020204" pitchFamily="34" charset="0"/>
              <a:buChar char="•"/>
            </a:pPr>
            <a:r>
              <a:rPr lang="en-US" dirty="0"/>
              <a:t>Remind participants to refer to </a:t>
            </a:r>
            <a:r>
              <a:rPr lang="en-US" b="1" dirty="0"/>
              <a:t>Handout #2</a:t>
            </a:r>
            <a:r>
              <a:rPr lang="en-US" dirty="0"/>
              <a:t> for quick skill descriptions if needed.</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Transition to Debrief Slide:</a:t>
            </a:r>
          </a:p>
          <a:p>
            <a:pPr marL="171450" indent="-171450">
              <a:buFont typeface="Arial" panose="020B0604020202020204" pitchFamily="34" charset="0"/>
              <a:buChar char="•"/>
            </a:pPr>
            <a:r>
              <a:rPr lang="en-US" dirty="0"/>
              <a:t>Let them know they'll be asked to share insights, points of disagreement, or anything surprising that came up in their discussions.</a:t>
            </a:r>
          </a:p>
        </p:txBody>
      </p:sp>
      <p:sp>
        <p:nvSpPr>
          <p:cNvPr id="4" name="Slide Number Placeholder 3"/>
          <p:cNvSpPr>
            <a:spLocks noGrp="1"/>
          </p:cNvSpPr>
          <p:nvPr>
            <p:ph type="sldNum" sz="quarter" idx="5"/>
          </p:nvPr>
        </p:nvSpPr>
        <p:spPr/>
        <p:txBody>
          <a:bodyPr/>
          <a:lstStyle/>
          <a:p>
            <a:fld id="{369C70AD-FCA9-4FF6-8D0E-01E0C5ABAEF2}" type="slidenum">
              <a:rPr lang="en-US" smtClean="0"/>
              <a:t>44</a:t>
            </a:fld>
            <a:endParaRPr lang="en-US"/>
          </a:p>
        </p:txBody>
      </p:sp>
    </p:spTree>
    <p:extLst>
      <p:ext uri="{BB962C8B-B14F-4D97-AF65-F5344CB8AC3E}">
        <p14:creationId xmlns:p14="http://schemas.microsoft.com/office/powerpoint/2010/main" val="11775494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71450" indent="-171450">
              <a:buFont typeface="Arial" panose="020B0604020202020204" pitchFamily="34" charset="0"/>
              <a:buChar char="•"/>
            </a:pPr>
            <a:r>
              <a:rPr lang="en-US" dirty="0"/>
              <a:t>“This debrief is designed to help participants reflect not just on what skills they chose, but how they made those choices. It gives us a chance to explore both client experiences and our own provider patterns when it comes to skill use and emotional reactions.”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Facilitate Discussion Using the Prompts:</a:t>
            </a:r>
            <a:endParaRPr lang="en-US" dirty="0"/>
          </a:p>
          <a:p>
            <a:pPr marL="171450" indent="-171450">
              <a:buFont typeface="Arial" panose="020B0604020202020204" pitchFamily="34" charset="0"/>
              <a:buChar char="•"/>
            </a:pPr>
            <a:r>
              <a:rPr lang="en-US" b="1" dirty="0"/>
              <a:t>Which moment felt easiest to choose a skill for? Which was hardest?</a:t>
            </a:r>
            <a:endParaRPr lang="en-US" dirty="0"/>
          </a:p>
          <a:p>
            <a:pPr marL="171450" indent="-171450">
              <a:buFont typeface="Arial" panose="020B0604020202020204" pitchFamily="34" charset="0"/>
              <a:buChar char="•"/>
            </a:pPr>
            <a:r>
              <a:rPr lang="en-US" dirty="0"/>
              <a:t>“Ask participants to reflect on why a particular moment felt clear or unclear. Was there a strong emotional cue? Did it mirror something familiar from their own clinical work?”</a:t>
            </a:r>
          </a:p>
          <a:p>
            <a:pPr marL="171450" indent="-171450">
              <a:buFont typeface="Arial" panose="020B0604020202020204" pitchFamily="34" charset="0"/>
              <a:buChar char="•"/>
            </a:pPr>
            <a:r>
              <a:rPr lang="en-US" dirty="0"/>
              <a:t>“Harder moments might reflect emotional complexity, multiple competing needs, or ambiguity about the best path forward.”</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Did your group agree on the same skill, or were there different interpretations?</a:t>
            </a:r>
            <a:endParaRPr lang="en-US" dirty="0"/>
          </a:p>
          <a:p>
            <a:pPr marL="171450" indent="-171450">
              <a:buFont typeface="Arial" panose="020B0604020202020204" pitchFamily="34" charset="0"/>
              <a:buChar char="•"/>
            </a:pPr>
            <a:r>
              <a:rPr lang="en-US" dirty="0"/>
              <a:t>“This is a good place to emphasize that there’s rarely one ‘right’ skill. Different group members may focus on different aspects of the moment — regulation, boundaries, shame, safety — and that diversity of thought is valuable.”</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Encourage groups to notice patterns:</a:t>
            </a:r>
            <a:endParaRPr lang="en-US" dirty="0"/>
          </a:p>
          <a:p>
            <a:pPr marL="171450" indent="-171450">
              <a:buFont typeface="Arial" panose="020B0604020202020204" pitchFamily="34" charset="0"/>
              <a:buChar char="•"/>
            </a:pPr>
            <a:r>
              <a:rPr lang="en-US" dirty="0"/>
              <a:t>“Are there skills we tend to avoid in certain emotional contexts?”</a:t>
            </a:r>
          </a:p>
          <a:p>
            <a:pPr marL="171450" indent="-171450">
              <a:buFont typeface="Arial" panose="020B0604020202020204" pitchFamily="34" charset="0"/>
              <a:buChar char="•"/>
            </a:pPr>
            <a:r>
              <a:rPr lang="en-US" dirty="0"/>
              <a:t>“For example, do we avoid </a:t>
            </a:r>
            <a:r>
              <a:rPr lang="en-US" i="1" dirty="0"/>
              <a:t>Opposite Action</a:t>
            </a:r>
            <a:r>
              <a:rPr lang="en-US" dirty="0"/>
              <a:t> when the stakes feel high?”</a:t>
            </a:r>
          </a:p>
          <a:p>
            <a:pPr marL="171450" indent="-171450">
              <a:buFont typeface="Arial" panose="020B0604020202020204" pitchFamily="34" charset="0"/>
              <a:buChar char="•"/>
            </a:pPr>
            <a:r>
              <a:rPr lang="en-US" dirty="0"/>
              <a:t>“Do we skip </a:t>
            </a:r>
            <a:r>
              <a:rPr lang="en-US" i="1" dirty="0"/>
              <a:t>Check the Facts</a:t>
            </a:r>
            <a:r>
              <a:rPr lang="en-US" dirty="0"/>
              <a:t> when we feel rushed or emotionally activated ourselves?”</a:t>
            </a:r>
          </a:p>
          <a:p>
            <a:pPr marL="171450" indent="-171450">
              <a:buFont typeface="Arial" panose="020B0604020202020204" pitchFamily="34" charset="0"/>
              <a:buChar char="•"/>
            </a:pPr>
            <a:r>
              <a:rPr lang="en-US" dirty="0"/>
              <a:t>“These patterns can teach us a lot about our own internal responses, biases, or blind spots in the room.”</a:t>
            </a:r>
          </a:p>
          <a:p>
            <a:pPr marL="171450" indent="-171450">
              <a:buFont typeface="Arial" panose="020B0604020202020204" pitchFamily="34" charset="0"/>
              <a:buChar char="•"/>
            </a:pPr>
            <a:r>
              <a:rPr lang="en-US" b="1" dirty="0"/>
              <a:t>How did emotions like shame or fear influence your decisions?</a:t>
            </a:r>
            <a:endParaRPr lang="en-US" dirty="0"/>
          </a:p>
          <a:p>
            <a:pPr marL="171450" indent="-171450">
              <a:buFont typeface="Arial" panose="020B0604020202020204" pitchFamily="34" charset="0"/>
              <a:buChar char="•"/>
            </a:pPr>
            <a:r>
              <a:rPr lang="en-US" dirty="0"/>
              <a:t>“Shame and fear are common drivers for both clients and clinicians. Invite participants to reflect on how those emotions shaped their choice of intervention or their level of caution.”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Where might we, as providers, default to problem-solving instead of emotion regulation?</a:t>
            </a:r>
            <a:endParaRPr lang="en-US" dirty="0"/>
          </a:p>
          <a:p>
            <a:pPr marL="171450" indent="-171450">
              <a:buFont typeface="Arial" panose="020B0604020202020204" pitchFamily="34" charset="0"/>
              <a:buChar char="•"/>
            </a:pPr>
            <a:r>
              <a:rPr lang="en-US" dirty="0"/>
              <a:t>“This is a big one. Ask participants to reflect on when they move too quickly into advice-giving or action-planning, and what might be missed in the process.”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How can we support clients in choosing and practicing these skills outside of session?</a:t>
            </a:r>
            <a:endParaRPr lang="en-US" dirty="0"/>
          </a:p>
          <a:p>
            <a:pPr marL="171450" indent="-171450">
              <a:buFont typeface="Arial" panose="020B0604020202020204" pitchFamily="34" charset="0"/>
              <a:buChar char="•"/>
            </a:pPr>
            <a:r>
              <a:rPr lang="en-US" dirty="0"/>
              <a:t>“Brainstorm ideas: structured homework, role plays, visual cues, encouraging journaling or reflections after using a skill in real life.”</a:t>
            </a:r>
          </a:p>
          <a:p>
            <a:pPr marL="171450" indent="-171450">
              <a:buFont typeface="Arial" panose="020B0604020202020204" pitchFamily="34" charset="0"/>
              <a:buChar char="•"/>
            </a:pPr>
            <a:r>
              <a:rPr lang="en-US" dirty="0"/>
              <a:t>“Reinforce that our role is not just to assign skills, but to model, practice, and reinforce them in a supportive and flexible way.”</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Closing Thought:</a:t>
            </a:r>
            <a:br>
              <a:rPr lang="en-US" dirty="0"/>
            </a:br>
            <a:r>
              <a:rPr lang="en-US" dirty="0"/>
              <a:t>“Moments like Marisol’s are where DBT work becomes real — emotionally layered, high-stakes, and uncertain. These are the moments where our presence, attunement, and skill guidance matter most.”</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45</a:t>
            </a:fld>
            <a:endParaRPr lang="en-US"/>
          </a:p>
        </p:txBody>
      </p:sp>
    </p:spTree>
    <p:extLst>
      <p:ext uri="{BB962C8B-B14F-4D97-AF65-F5344CB8AC3E}">
        <p14:creationId xmlns:p14="http://schemas.microsoft.com/office/powerpoint/2010/main" val="335916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71450" indent="-171450">
              <a:buFont typeface="Arial" panose="020B0604020202020204" pitchFamily="34" charset="0"/>
              <a:buChar char="•"/>
            </a:pPr>
            <a:r>
              <a:rPr lang="en-US" dirty="0"/>
              <a:t>Ambivalence is not only common in recovery—it’s expected. Clients may hold contradictory thoughts and feelings at once (e.g., "I want to stay clean" and "I miss how substances helped me cope"). Our role is to help them navigate this without judgment or shame.</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Facilitator Talking Points:</a:t>
            </a:r>
            <a:endParaRPr lang="en-US" dirty="0"/>
          </a:p>
          <a:p>
            <a:pPr marL="171450" indent="-171450">
              <a:buFont typeface="Arial" panose="020B0604020202020204" pitchFamily="34" charset="0"/>
              <a:buChar char="•"/>
            </a:pPr>
            <a:r>
              <a:rPr lang="en-US" dirty="0"/>
              <a:t>Emphasize that ambivalence is a natural part of the change process, not a barrier to recovery.</a:t>
            </a:r>
          </a:p>
          <a:p>
            <a:pPr marL="171450" indent="-171450">
              <a:buFont typeface="Arial" panose="020B0604020202020204" pitchFamily="34" charset="0"/>
              <a:buChar char="•"/>
            </a:pPr>
            <a:r>
              <a:rPr lang="en-US" dirty="0"/>
              <a:t>Normalize emotional discomfort—when people feel anxious, ashamed, or overwhelmed, it often fuels the desire to avoid or escape through substances.</a:t>
            </a:r>
          </a:p>
          <a:p>
            <a:pPr marL="171450" indent="-171450">
              <a:buFont typeface="Arial" panose="020B0604020202020204" pitchFamily="34" charset="0"/>
              <a:buChar char="•"/>
            </a:pPr>
            <a:r>
              <a:rPr lang="en-US" dirty="0"/>
              <a:t>Distress Tolerance and Emotion Regulation skills are essential here—not to eliminate ambivalence but to help clients </a:t>
            </a:r>
            <a:r>
              <a:rPr lang="en-US" i="1" dirty="0"/>
              <a:t>stay with it</a:t>
            </a:r>
            <a:r>
              <a:rPr lang="en-US" dirty="0"/>
              <a:t> without acting impulsively.</a:t>
            </a:r>
          </a:p>
          <a:p>
            <a:pPr marL="171450" indent="-171450">
              <a:buFont typeface="Arial" panose="020B0604020202020204" pitchFamily="34" charset="0"/>
              <a:buChar char="•"/>
            </a:pPr>
            <a:r>
              <a:rPr lang="en-US" dirty="0"/>
              <a:t>Encourage participants to shift away from seeing ambivalence as resistance or a sign of failure. Instead, validate it as a dialectical reality.</a:t>
            </a:r>
          </a:p>
          <a:p>
            <a:pPr marL="171450" indent="-171450">
              <a:buFont typeface="Arial" panose="020B0604020202020204" pitchFamily="34" charset="0"/>
              <a:buChar char="•"/>
            </a:pPr>
            <a:r>
              <a:rPr lang="en-US" dirty="0"/>
              <a:t>Share and reflect on the reframe: “Both are real, and it makes sense to feel both.” This simple line communicates acceptance, compassion, and complexity.</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Optional Prompt for Discussion:</a:t>
            </a:r>
            <a:endParaRPr lang="en-US" dirty="0"/>
          </a:p>
          <a:p>
            <a:pPr marL="171450" indent="-171450">
              <a:buFont typeface="Arial" panose="020B0604020202020204" pitchFamily="34" charset="0"/>
              <a:buChar char="•"/>
            </a:pPr>
            <a:r>
              <a:rPr lang="en-US" dirty="0"/>
              <a:t>“When have you seen a client feel ashamed or confused about being ‘on the fence’? How might validating their ambivalence open space for skill use?”</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46</a:t>
            </a:fld>
            <a:endParaRPr lang="en-US"/>
          </a:p>
        </p:txBody>
      </p:sp>
    </p:spTree>
    <p:extLst>
      <p:ext uri="{BB962C8B-B14F-4D97-AF65-F5344CB8AC3E}">
        <p14:creationId xmlns:p14="http://schemas.microsoft.com/office/powerpoint/2010/main" val="9602080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71450" indent="-171450">
              <a:buFont typeface="Arial" panose="020B0604020202020204" pitchFamily="34" charset="0"/>
              <a:buChar char="•"/>
            </a:pPr>
            <a:r>
              <a:rPr lang="en-US" dirty="0"/>
              <a:t>“This slide introduces a large group activity that asks participants to apply DBT thinking to real-world client scenarios. The focus is on strengthening clinical judgment around when and how to use two core emotion regulation skills: </a:t>
            </a:r>
            <a:r>
              <a:rPr lang="en-US" i="1" dirty="0"/>
              <a:t>Check the Facts</a:t>
            </a:r>
            <a:r>
              <a:rPr lang="en-US" dirty="0"/>
              <a:t> and </a:t>
            </a:r>
            <a:r>
              <a:rPr lang="en-US" i="1" dirty="0"/>
              <a:t>Opposite Action</a:t>
            </a:r>
            <a:r>
              <a:rPr lang="en-US" dirty="0"/>
              <a:t>.”</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Facilitator Tips:</a:t>
            </a:r>
            <a:endParaRPr lang="en-US" dirty="0"/>
          </a:p>
          <a:p>
            <a:pPr marL="171450" indent="-171450">
              <a:buFont typeface="Arial" panose="020B0604020202020204" pitchFamily="34" charset="0"/>
              <a:buChar char="•"/>
            </a:pPr>
            <a:r>
              <a:rPr lang="en-US" b="1" dirty="0"/>
              <a:t>Encourage nuance.</a:t>
            </a:r>
            <a:br>
              <a:rPr lang="en-US" dirty="0"/>
            </a:br>
            <a:r>
              <a:rPr lang="en-US" dirty="0"/>
              <a:t>“These are not always either-or decisions. Sometimes a client might need to </a:t>
            </a:r>
            <a:r>
              <a:rPr lang="en-US" i="1" dirty="0"/>
              <a:t>Check the Facts</a:t>
            </a:r>
            <a:r>
              <a:rPr lang="en-US" dirty="0"/>
              <a:t> first to clarify if their emotion fits the situation, and then use </a:t>
            </a:r>
            <a:r>
              <a:rPr lang="en-US" i="1" dirty="0"/>
              <a:t>Opposite Action</a:t>
            </a:r>
            <a:r>
              <a:rPr lang="en-US" dirty="0"/>
              <a:t> if the emotion is justified but unhelpful. The skills can build on one another.”</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Prompt deeper thinking.</a:t>
            </a:r>
            <a:br>
              <a:rPr lang="en-US" dirty="0"/>
            </a:br>
            <a:r>
              <a:rPr lang="en-US" dirty="0"/>
              <a:t>“Ask: </a:t>
            </a:r>
            <a:r>
              <a:rPr lang="en-US" i="1" dirty="0"/>
              <a:t>What function is this emotion serving?</a:t>
            </a:r>
            <a:r>
              <a:rPr lang="en-US" dirty="0"/>
              <a:t> Is it helping the client avoid pain? Reconnect? Protect themselves?”</a:t>
            </a:r>
            <a:br>
              <a:rPr lang="en-US" dirty="0"/>
            </a:br>
            <a:r>
              <a:rPr lang="en-US" dirty="0"/>
              <a:t>“Then ask: </a:t>
            </a:r>
            <a:r>
              <a:rPr lang="en-US" i="1" dirty="0"/>
              <a:t>Is the emotion based on facts or assumptions?</a:t>
            </a:r>
            <a:r>
              <a:rPr lang="en-US" dirty="0"/>
              <a:t> This helps determine if </a:t>
            </a:r>
            <a:r>
              <a:rPr lang="en-US" i="1" dirty="0"/>
              <a:t>Check the Facts</a:t>
            </a:r>
            <a:r>
              <a:rPr lang="en-US" dirty="0"/>
              <a:t> is the best first step.”</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Model curiosity, not correction.</a:t>
            </a:r>
            <a:br>
              <a:rPr lang="en-US" dirty="0"/>
            </a:br>
            <a:r>
              <a:rPr lang="en-US" dirty="0"/>
              <a:t>“There’s often more than one valid response. The goal is to help participants practice the skill of discernment — not to land on a single ‘correct’ answer.”</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Encourage peer dialogue.</a:t>
            </a:r>
            <a:br>
              <a:rPr lang="en-US" dirty="0"/>
            </a:br>
            <a:r>
              <a:rPr lang="en-US" dirty="0"/>
              <a:t>“Invite groups to explain their reasoning. Ask: </a:t>
            </a:r>
            <a:r>
              <a:rPr lang="en-US" i="1" dirty="0"/>
              <a:t>What led you to that skill choice?</a:t>
            </a:r>
            <a:r>
              <a:rPr lang="en-US" dirty="0"/>
              <a:t> </a:t>
            </a:r>
            <a:r>
              <a:rPr lang="en-US" i="1" dirty="0"/>
              <a:t>What else might have been helpful depending on the client's goals or vulnerabilities?</a:t>
            </a:r>
            <a:r>
              <a:rPr lang="en-US" dirty="0"/>
              <a: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Optional Transition Line:</a:t>
            </a:r>
            <a:br>
              <a:rPr lang="en-US" dirty="0"/>
            </a:br>
            <a:r>
              <a:rPr lang="en-US" dirty="0"/>
              <a:t>“Let’s walk through each scenario and see how we might apply these tools differently depending on the emotional context and what the client needs in the moment.”</a:t>
            </a:r>
          </a:p>
        </p:txBody>
      </p:sp>
      <p:sp>
        <p:nvSpPr>
          <p:cNvPr id="4" name="Slide Number Placeholder 3"/>
          <p:cNvSpPr>
            <a:spLocks noGrp="1"/>
          </p:cNvSpPr>
          <p:nvPr>
            <p:ph type="sldNum" sz="quarter" idx="5"/>
          </p:nvPr>
        </p:nvSpPr>
        <p:spPr/>
        <p:txBody>
          <a:bodyPr/>
          <a:lstStyle/>
          <a:p>
            <a:fld id="{369C70AD-FCA9-4FF6-8D0E-01E0C5ABAEF2}" type="slidenum">
              <a:rPr lang="en-US" smtClean="0"/>
              <a:t>47</a:t>
            </a:fld>
            <a:endParaRPr lang="en-US"/>
          </a:p>
        </p:txBody>
      </p:sp>
    </p:spTree>
    <p:extLst>
      <p:ext uri="{BB962C8B-B14F-4D97-AF65-F5344CB8AC3E}">
        <p14:creationId xmlns:p14="http://schemas.microsoft.com/office/powerpoint/2010/main" val="13549495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endParaRPr lang="en-US" dirty="0"/>
          </a:p>
          <a:p>
            <a:pPr marL="171450" indent="-171450">
              <a:buFont typeface="Arial" panose="020B0604020202020204" pitchFamily="34" charset="0"/>
              <a:buChar char="•"/>
            </a:pPr>
            <a:r>
              <a:rPr lang="en-US" dirty="0"/>
              <a:t>Encourage participants to name the likely emotion driving the urge—anger, hurt, or fear of abandonment.</a:t>
            </a:r>
          </a:p>
          <a:p>
            <a:pPr marL="171450" indent="-171450">
              <a:buFont typeface="Arial" panose="020B0604020202020204" pitchFamily="34" charset="0"/>
              <a:buChar char="•"/>
            </a:pPr>
            <a:r>
              <a:rPr lang="en-US" b="1" dirty="0"/>
              <a:t>Prompt them to explore: </a:t>
            </a:r>
            <a:r>
              <a:rPr lang="en-US" dirty="0"/>
              <a:t>Is the client reacting to a confirmed fact, or an assumption? (This is a good fit for Check the Facts.)</a:t>
            </a:r>
          </a:p>
          <a:p>
            <a:pPr marL="171450" indent="-171450">
              <a:buFont typeface="Arial" panose="020B0604020202020204" pitchFamily="34" charset="0"/>
              <a:buChar char="•"/>
            </a:pPr>
            <a:r>
              <a:rPr lang="en-US" dirty="0"/>
              <a:t>Ask how they might help the client tolerate distress long enough to gather more information (e.g., “What evidence do you have that you’re being ignored?”).</a:t>
            </a:r>
          </a:p>
          <a:p>
            <a:pPr marL="171450" indent="-171450">
              <a:buFont typeface="Arial" panose="020B0604020202020204" pitchFamily="34" charset="0"/>
              <a:buChar char="•"/>
            </a:pPr>
            <a:r>
              <a:rPr lang="en-US" dirty="0"/>
              <a:t>Invite discussion on how to validate the emotion while guiding toward skillful action (e.g., “It makes sense that you’re frustrated, and it’s also possible the counselor got caught up in another crisis.”)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Note: </a:t>
            </a:r>
            <a:r>
              <a:rPr lang="en-US" dirty="0"/>
              <a:t>If the anger remains even after checking the facts, then Opposite Action could come in next to help shift the emotion.</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48</a:t>
            </a:fld>
            <a:endParaRPr lang="en-US"/>
          </a:p>
        </p:txBody>
      </p:sp>
    </p:spTree>
    <p:extLst>
      <p:ext uri="{BB962C8B-B14F-4D97-AF65-F5344CB8AC3E}">
        <p14:creationId xmlns:p14="http://schemas.microsoft.com/office/powerpoint/2010/main" val="36002737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endParaRPr lang="en-US" dirty="0"/>
          </a:p>
          <a:p>
            <a:pPr marL="171450" indent="-171450">
              <a:buFont typeface="Arial" panose="020B0604020202020204" pitchFamily="34" charset="0"/>
              <a:buChar char="•"/>
            </a:pPr>
            <a:r>
              <a:rPr lang="en-US" dirty="0"/>
              <a:t>Guide discussion toward identifying fear and self-doubt as the core emotions.</a:t>
            </a:r>
          </a:p>
          <a:p>
            <a:pPr marL="171450" indent="-171450">
              <a:buFont typeface="Arial" panose="020B0604020202020204" pitchFamily="34" charset="0"/>
              <a:buChar char="•"/>
            </a:pPr>
            <a:r>
              <a:rPr lang="en-US" dirty="0"/>
              <a:t>Explore the role of assumptions (e.g., “I know I’ll fail”) and how Check the Facts could help unpack those beliefs.</a:t>
            </a:r>
          </a:p>
          <a:p>
            <a:pPr marL="171450" indent="-171450">
              <a:buFont typeface="Arial" panose="020B0604020202020204" pitchFamily="34" charset="0"/>
              <a:buChar char="•"/>
            </a:pPr>
            <a:r>
              <a:rPr lang="en-US" b="1" dirty="0"/>
              <a:t>Then pivot to Opposite Action: </a:t>
            </a:r>
            <a:r>
              <a:rPr lang="en-US" dirty="0"/>
              <a:t>What would it look like to show up even while feeling afraid?</a:t>
            </a:r>
          </a:p>
          <a:p>
            <a:pPr marL="171450" indent="-171450">
              <a:buFont typeface="Arial" panose="020B0604020202020204" pitchFamily="34" charset="0"/>
              <a:buChar char="•"/>
            </a:pPr>
            <a:r>
              <a:rPr lang="en-US" b="1" dirty="0"/>
              <a:t>Ask: </a:t>
            </a:r>
            <a:r>
              <a:rPr lang="en-US" dirty="0"/>
              <a:t>“What belief might this client need to challenge? How could behavior lead the way?”</a:t>
            </a:r>
          </a:p>
          <a:p>
            <a:pPr marL="171450" indent="-171450">
              <a:buFont typeface="Arial" panose="020B0604020202020204" pitchFamily="34" charset="0"/>
              <a:buChar char="•"/>
            </a:pPr>
            <a:r>
              <a:rPr lang="en-US" dirty="0"/>
              <a:t>Emphasize the common trap of avoidance and how taking action can reshape emotional experience over time.</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49</a:t>
            </a:fld>
            <a:endParaRPr lang="en-US"/>
          </a:p>
        </p:txBody>
      </p:sp>
    </p:spTree>
    <p:extLst>
      <p:ext uri="{BB962C8B-B14F-4D97-AF65-F5344CB8AC3E}">
        <p14:creationId xmlns:p14="http://schemas.microsoft.com/office/powerpoint/2010/main" val="1334542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version is for ISAP Trainers.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UCLA ISAP Training Department is funded by local, state, and federal agencies, but the views expressed in trainings, presentations, and publications do not necessarily reflect the official policies of its funders. Additionally, mentions of trade names, commercial practices, or organizations do not imply endorsement.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This activity is eligible for continuing education credit. You will need a start and end code. The start code will be given on the next slide so take a moment to prepare yourself to document the start code [</a:t>
            </a:r>
            <a:r>
              <a:rPr lang="en-US" i="0" u="sng" dirty="0"/>
              <a:t>give a few moments</a:t>
            </a:r>
            <a:r>
              <a:rPr lang="en-US" i="0" dirty="0"/>
              <a:t>].</a:t>
            </a:r>
            <a:endParaRPr lang="en-US" i="0" dirty="0">
              <a:cs typeface="Calibri"/>
            </a:endParaRPr>
          </a:p>
          <a:p>
            <a:endParaRPr lang="en-US" dirty="0"/>
          </a:p>
        </p:txBody>
      </p:sp>
      <p:sp>
        <p:nvSpPr>
          <p:cNvPr id="4" name="Slide Number Placeholder 3"/>
          <p:cNvSpPr>
            <a:spLocks noGrp="1"/>
          </p:cNvSpPr>
          <p:nvPr>
            <p:ph type="sldNum" sz="quarter" idx="5"/>
          </p:nvPr>
        </p:nvSpPr>
        <p:spPr/>
        <p:txBody>
          <a:bodyPr/>
          <a:lstStyle/>
          <a:p>
            <a:fld id="{7E802EF6-1EDD-4BC4-AAF8-D6492CEAD80A}" type="slidenum">
              <a:rPr lang="en-US" smtClean="0"/>
              <a:t>5</a:t>
            </a:fld>
            <a:endParaRPr lang="en-US"/>
          </a:p>
        </p:txBody>
      </p:sp>
    </p:spTree>
    <p:extLst>
      <p:ext uri="{BB962C8B-B14F-4D97-AF65-F5344CB8AC3E}">
        <p14:creationId xmlns:p14="http://schemas.microsoft.com/office/powerpoint/2010/main" val="1527056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endParaRPr lang="en-US" dirty="0"/>
          </a:p>
          <a:p>
            <a:pPr marL="171450" indent="-171450">
              <a:buFont typeface="Arial" panose="020B0604020202020204" pitchFamily="34" charset="0"/>
              <a:buChar char="•"/>
            </a:pPr>
            <a:r>
              <a:rPr lang="en-US" dirty="0"/>
              <a:t>Highlight shame and insecurity as common drivers behind social withdrawal.</a:t>
            </a:r>
          </a:p>
          <a:p>
            <a:pPr marL="171450" indent="-171450">
              <a:buFont typeface="Arial" panose="020B0604020202020204" pitchFamily="34" charset="0"/>
              <a:buChar char="•"/>
            </a:pPr>
            <a:r>
              <a:rPr lang="en-US" b="1" dirty="0"/>
              <a:t>Ask: </a:t>
            </a:r>
            <a:r>
              <a:rPr lang="en-US" dirty="0"/>
              <a:t>“What facts support or challenge the thought that they don’t belong?”</a:t>
            </a:r>
          </a:p>
          <a:p>
            <a:pPr marL="171450" indent="-171450">
              <a:buFont typeface="Arial" panose="020B0604020202020204" pitchFamily="34" charset="0"/>
              <a:buChar char="•"/>
            </a:pPr>
            <a:r>
              <a:rPr lang="en-US" dirty="0"/>
              <a:t>Point out that this situation could call for Check the Facts first, followed by Opposite Action to stay engaged despite discomfort.</a:t>
            </a:r>
          </a:p>
          <a:p>
            <a:pPr marL="171450" indent="-171450">
              <a:buFont typeface="Arial" panose="020B0604020202020204" pitchFamily="34" charset="0"/>
              <a:buChar char="•"/>
            </a:pPr>
            <a:r>
              <a:rPr lang="en-US" b="1" dirty="0"/>
              <a:t>Encourage reflection on the internal narrative: </a:t>
            </a:r>
            <a:r>
              <a:rPr lang="en-US" dirty="0"/>
              <a:t>“Is this one awkward moment evidence that you don’t belong?”</a:t>
            </a:r>
          </a:p>
          <a:p>
            <a:pPr marL="171450" indent="-171450">
              <a:buFont typeface="Arial" panose="020B0604020202020204" pitchFamily="34" charset="0"/>
              <a:buChar char="•"/>
            </a:pPr>
            <a:r>
              <a:rPr lang="en-US" dirty="0"/>
              <a:t>Discuss how providers can coach clients to re-enter the space or connect with one safe person rather than withdrawing completely.</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50</a:t>
            </a:fld>
            <a:endParaRPr lang="en-US"/>
          </a:p>
        </p:txBody>
      </p:sp>
    </p:spTree>
    <p:extLst>
      <p:ext uri="{BB962C8B-B14F-4D97-AF65-F5344CB8AC3E}">
        <p14:creationId xmlns:p14="http://schemas.microsoft.com/office/powerpoint/2010/main" val="25980951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71450" indent="-171450">
              <a:buFont typeface="Arial" panose="020B0604020202020204" pitchFamily="34" charset="0"/>
              <a:buChar char="•"/>
            </a:pPr>
            <a:r>
              <a:rPr lang="en-US" dirty="0"/>
              <a:t> Problem-solving is a valuable DBT skill that falls under the emotion regulation module, but it’s often misunderstood or misused.</a:t>
            </a:r>
          </a:p>
          <a:p>
            <a:pPr marL="171450" indent="-171450">
              <a:buFont typeface="Arial" panose="020B0604020202020204" pitchFamily="34" charset="0"/>
              <a:buChar char="•"/>
            </a:pPr>
            <a:r>
              <a:rPr lang="en-US" dirty="0"/>
              <a:t>The skill is most effective when emotions align with the facts, and the external situation needs to be changed to reduce distress.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Points to Emphasize:</a:t>
            </a:r>
            <a:endParaRPr lang="en-US" dirty="0"/>
          </a:p>
          <a:p>
            <a:pPr marL="171450" indent="-171450">
              <a:buFont typeface="Arial" panose="020B0604020202020204" pitchFamily="34" charset="0"/>
              <a:buChar char="•"/>
            </a:pPr>
            <a:r>
              <a:rPr lang="en-US" dirty="0"/>
              <a:t>Problem solving </a:t>
            </a:r>
            <a:r>
              <a:rPr lang="en-US" b="1" dirty="0"/>
              <a:t>is not a replacement</a:t>
            </a:r>
            <a:r>
              <a:rPr lang="en-US" dirty="0"/>
              <a:t> for emotional validation or regulation—it should come </a:t>
            </a:r>
            <a:r>
              <a:rPr lang="en-US" b="1" dirty="0"/>
              <a:t>after</a:t>
            </a:r>
            <a:r>
              <a:rPr lang="en-US" dirty="0"/>
              <a:t> clients have acknowledged and stabilized their emotional response.</a:t>
            </a:r>
          </a:p>
          <a:p>
            <a:pPr marL="171450" indent="-171450">
              <a:buFont typeface="Arial" panose="020B0604020202020204" pitchFamily="34" charset="0"/>
              <a:buChar char="•"/>
            </a:pPr>
            <a:r>
              <a:rPr lang="en-US" dirty="0"/>
              <a:t>Many providers (and clients) are tempted to move quickly to “fixing” mode, especially when they feel helpless, anxious, or time-constrained.</a:t>
            </a:r>
          </a:p>
          <a:p>
            <a:pPr marL="171450" indent="-171450">
              <a:buFont typeface="Arial" panose="020B0604020202020204" pitchFamily="34" charset="0"/>
              <a:buChar char="•"/>
            </a:pPr>
            <a:r>
              <a:rPr lang="en-US" dirty="0"/>
              <a:t>Rushing into problem solving can backfire if a client feels dismissed, unheard, or emotionally overwhelmed.</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51</a:t>
            </a:fld>
            <a:endParaRPr lang="en-US"/>
          </a:p>
        </p:txBody>
      </p:sp>
    </p:spTree>
    <p:extLst>
      <p:ext uri="{BB962C8B-B14F-4D97-AF65-F5344CB8AC3E}">
        <p14:creationId xmlns:p14="http://schemas.microsoft.com/office/powerpoint/2010/main" val="7796129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71450" indent="-171450">
              <a:buFont typeface="Arial" panose="020B0604020202020204" pitchFamily="34" charset="0"/>
              <a:buChar char="•"/>
            </a:pPr>
            <a:r>
              <a:rPr lang="en-US" dirty="0"/>
              <a:t>Problem solving is most effective when the </a:t>
            </a:r>
            <a:r>
              <a:rPr lang="en-US" b="1" dirty="0"/>
              <a:t>emotion fits the facts</a:t>
            </a:r>
            <a:r>
              <a:rPr lang="en-US" dirty="0"/>
              <a:t> and the </a:t>
            </a:r>
            <a:r>
              <a:rPr lang="en-US" b="1" dirty="0"/>
              <a:t>situation can be changed.</a:t>
            </a:r>
            <a:endParaRPr lang="en-US" dirty="0"/>
          </a:p>
          <a:p>
            <a:pPr marL="171450" indent="-171450">
              <a:buFont typeface="Arial" panose="020B0604020202020204" pitchFamily="34" charset="0"/>
              <a:buChar char="•"/>
            </a:pPr>
            <a:r>
              <a:rPr lang="en-US" dirty="0"/>
              <a:t>It’s not about “feeling better” right away, but about taking practical steps to reduce or prevent distress over time.</a:t>
            </a:r>
          </a:p>
          <a:p>
            <a:pPr marL="171450" indent="-171450">
              <a:buFont typeface="Arial" panose="020B0604020202020204" pitchFamily="34" charset="0"/>
              <a:buChar char="•"/>
            </a:pPr>
            <a:r>
              <a:rPr lang="en-US" dirty="0"/>
              <a:t>Clients often feel empowered when they identify clear, actionable next steps—but only if they’re emotionally ready to engage in this way.</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Expand on the Example:</a:t>
            </a:r>
            <a:endParaRPr lang="en-US" dirty="0"/>
          </a:p>
          <a:p>
            <a:pPr marL="171450" indent="-171450">
              <a:buFont typeface="Arial" panose="020B0604020202020204" pitchFamily="34" charset="0"/>
              <a:buChar char="•"/>
            </a:pPr>
            <a:r>
              <a:rPr lang="en-US" dirty="0"/>
              <a:t>“If you’re anxious because your rent is overdue, the emotion is valid—there’s a real consequence tied to it.”</a:t>
            </a:r>
          </a:p>
          <a:p>
            <a:pPr marL="171450" indent="-171450">
              <a:buFont typeface="Arial" panose="020B0604020202020204" pitchFamily="34" charset="0"/>
              <a:buChar char="•"/>
            </a:pPr>
            <a:r>
              <a:rPr lang="en-US" dirty="0"/>
              <a:t>“This is a moment where solving the problem—like reaching out to your landlord or exploring payment options—is likely to reduce anxiety over time.”</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52</a:t>
            </a:fld>
            <a:endParaRPr lang="en-US"/>
          </a:p>
        </p:txBody>
      </p:sp>
    </p:spTree>
    <p:extLst>
      <p:ext uri="{BB962C8B-B14F-4D97-AF65-F5344CB8AC3E}">
        <p14:creationId xmlns:p14="http://schemas.microsoft.com/office/powerpoint/2010/main" val="26985227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400" b="1" dirty="0"/>
              <a:t>Trainer Notes: </a:t>
            </a:r>
            <a:endParaRPr lang="en-US" sz="1400" b="1" u="sng" dirty="0"/>
          </a:p>
          <a:p>
            <a:pPr marL="191589" marR="0" lvl="0" indent="-191589" algn="l" defTabSz="102180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You don’t need to go through this section in detail—since this is an advanced training, participants already have a solid understanding of these skills.</a:t>
            </a:r>
            <a:endParaRPr lang="en-US" sz="1400" u="sng" dirty="0"/>
          </a:p>
          <a:p>
            <a:pPr marL="191589" indent="-191589" defTabSz="1021806">
              <a:buFont typeface="Arial" panose="020B0604020202020204" pitchFamily="34" charset="0"/>
              <a:buChar char="•"/>
              <a:defRPr/>
            </a:pPr>
            <a:r>
              <a:rPr lang="en-US" sz="1400" u="sng" dirty="0"/>
              <a:t>Introduce slide</a:t>
            </a:r>
            <a:r>
              <a:rPr lang="en-US" sz="1400" dirty="0"/>
              <a:t> – "</a:t>
            </a:r>
            <a:r>
              <a:rPr lang="en-US" i="1" dirty="0"/>
              <a:t>Problem Solving </a:t>
            </a:r>
            <a:r>
              <a:rPr lang="en-US" dirty="0"/>
              <a:t>skills help us address the underlying issues or triggers of their emotional distress. This can involve identifying solutions to the problems contributing to our emotions or taking steps to change their circumstances</a:t>
            </a:r>
            <a:r>
              <a:rPr lang="en-US" sz="1400" dirty="0"/>
              <a:t>."</a:t>
            </a:r>
          </a:p>
          <a:p>
            <a:pPr algn="l"/>
            <a:endParaRPr lang="en-US" sz="1400" dirty="0"/>
          </a:p>
          <a:p>
            <a:pPr marL="191589" indent="-191589">
              <a:buFont typeface="Arial" panose="020B0604020202020204" pitchFamily="34" charset="0"/>
              <a:buChar char="•"/>
            </a:pPr>
            <a:r>
              <a:rPr lang="en-US" i="1" dirty="0"/>
              <a:t>All Bullets </a:t>
            </a:r>
            <a:r>
              <a:rPr lang="en-US" dirty="0"/>
              <a:t>– </a:t>
            </a:r>
            <a:r>
              <a:rPr lang="en-US" sz="1400" dirty="0"/>
              <a:t>"</a:t>
            </a:r>
            <a:r>
              <a:rPr lang="en-US" dirty="0"/>
              <a:t>There are various steps involved in problem solving which include [</a:t>
            </a:r>
            <a:r>
              <a:rPr lang="en-US" u="sng" dirty="0"/>
              <a:t>read bullets</a:t>
            </a:r>
            <a:r>
              <a:rPr lang="en-US" dirty="0"/>
              <a:t>].</a:t>
            </a:r>
            <a:r>
              <a:rPr lang="en-US" sz="1400" dirty="0"/>
              <a:t>"</a:t>
            </a:r>
            <a:endParaRPr lang="en-US" dirty="0"/>
          </a:p>
          <a:p>
            <a:endParaRPr lang="en-US" dirty="0"/>
          </a:p>
          <a:p>
            <a:pPr marL="191589" indent="-191589">
              <a:buFont typeface="Arial" panose="020B0604020202020204" pitchFamily="34" charset="0"/>
              <a:buChar char="•"/>
            </a:pPr>
            <a:endParaRPr lang="en-US" dirty="0"/>
          </a:p>
          <a:p>
            <a:pPr algn="l"/>
            <a:r>
              <a:rPr lang="en-US" b="0" i="1" u="none" strike="noStrike" baseline="0" dirty="0"/>
              <a:t>---</a:t>
            </a:r>
          </a:p>
          <a:p>
            <a:pPr defTabSz="1021806" fontAlgn="base">
              <a:defRPr/>
            </a:pPr>
            <a:r>
              <a:rPr lang="en-US" b="1" i="0" u="none" strike="noStrike" baseline="0" dirty="0">
                <a:effectLst/>
              </a:rPr>
              <a:t>Additional Notes: </a:t>
            </a:r>
            <a:endParaRPr lang="en-US" dirty="0"/>
          </a:p>
          <a:p>
            <a:pPr marL="191589" indent="-191589">
              <a:buFont typeface="Arial" panose="020B0604020202020204" pitchFamily="34" charset="0"/>
              <a:buChar char="•"/>
            </a:pPr>
            <a:r>
              <a:rPr lang="en-US" dirty="0"/>
              <a:t>Scenario that applies the problem solving steps:</a:t>
            </a:r>
          </a:p>
          <a:p>
            <a:pPr marL="702492" lvl="1" indent="-191589">
              <a:buFont typeface="Arial" panose="020B0604020202020204" pitchFamily="34" charset="0"/>
              <a:buChar char="•"/>
            </a:pPr>
            <a:r>
              <a:rPr lang="en-US" dirty="0"/>
              <a:t>You've been consistently arriving late to work, and it's affecting your job performance and causing tension with your supervisor. You recognize that this is a problem that needs to be addressed.</a:t>
            </a:r>
          </a:p>
          <a:p>
            <a:pPr marL="1213394" lvl="2" indent="-191589">
              <a:buFont typeface="Arial" panose="020B0604020202020204" pitchFamily="34" charset="0"/>
              <a:buChar char="•"/>
            </a:pPr>
            <a:r>
              <a:rPr lang="en-US" b="1" dirty="0"/>
              <a:t>Figure out and describe the problem/situation</a:t>
            </a:r>
            <a:r>
              <a:rPr lang="en-US" dirty="0"/>
              <a:t>: The problem is your chronic lateness to work, which is jeopardizing your job and causing stress.</a:t>
            </a:r>
          </a:p>
          <a:p>
            <a:pPr marL="1213394" lvl="2" indent="-191589">
              <a:buFont typeface="Arial" panose="020B0604020202020204" pitchFamily="34" charset="0"/>
              <a:buChar char="•"/>
            </a:pPr>
            <a:r>
              <a:rPr lang="en-US" b="1" dirty="0"/>
              <a:t>Review the facts of the problem/situation</a:t>
            </a:r>
            <a:r>
              <a:rPr lang="en-US" dirty="0"/>
              <a:t>: You've been consistently late by at least 20 minutes, your supervisor has spoken to you about it, and you've received warnings.</a:t>
            </a:r>
          </a:p>
          <a:p>
            <a:pPr marL="1213394" lvl="2" indent="-191589">
              <a:buFont typeface="Arial" panose="020B0604020202020204" pitchFamily="34" charset="0"/>
              <a:buChar char="•"/>
            </a:pPr>
            <a:r>
              <a:rPr lang="en-US" b="1" dirty="0"/>
              <a:t>Identify your goals</a:t>
            </a:r>
            <a:r>
              <a:rPr lang="en-US" dirty="0"/>
              <a:t>: Your primary goal is to improve your punctuality and maintain a positive working relationship with your supervisor.</a:t>
            </a:r>
          </a:p>
          <a:p>
            <a:pPr marL="1213394" lvl="2" indent="-191589">
              <a:buFont typeface="Arial" panose="020B0604020202020204" pitchFamily="34" charset="0"/>
              <a:buChar char="•"/>
            </a:pPr>
            <a:r>
              <a:rPr lang="en-US" b="1" dirty="0"/>
              <a:t>Brainstorm solutions</a:t>
            </a:r>
            <a:r>
              <a:rPr lang="en-US" dirty="0"/>
              <a:t>: You consider various options, including setting multiple alarms, adjusting your morning routine, using public transportation with more reliable schedules, and speaking with your supervisor to discuss flexible work hours.</a:t>
            </a:r>
          </a:p>
          <a:p>
            <a:pPr marL="1213394" lvl="2" indent="-191589">
              <a:buFont typeface="Arial" panose="020B0604020202020204" pitchFamily="34" charset="0"/>
              <a:buChar char="•"/>
            </a:pPr>
            <a:r>
              <a:rPr lang="en-US" b="1" dirty="0"/>
              <a:t>Choose a solution that fits the goals and is likely to work</a:t>
            </a:r>
            <a:r>
              <a:rPr lang="en-US" dirty="0"/>
              <a:t>: After weighing the pros and cons of each solution, you decide to set multiple alarms, adjust your morning routine to allow for unforeseen delays, and communicate your commitment to improving your punctuality to your supervisor.</a:t>
            </a:r>
          </a:p>
          <a:p>
            <a:pPr marL="1213394" lvl="2" indent="-191589">
              <a:buFont typeface="Arial" panose="020B0604020202020204" pitchFamily="34" charset="0"/>
              <a:buChar char="•"/>
            </a:pPr>
            <a:r>
              <a:rPr lang="en-US" b="1" dirty="0"/>
              <a:t>Put the solution into action</a:t>
            </a:r>
            <a:r>
              <a:rPr lang="en-US" dirty="0"/>
              <a:t>: You start implementing your chosen solution by setting three alarms at different intervals, preparing your work items the night before, and being more mindful of your morning routine.</a:t>
            </a:r>
          </a:p>
          <a:p>
            <a:pPr marL="1213394" lvl="2" indent="-191589">
              <a:buFont typeface="Arial" panose="020B0604020202020204" pitchFamily="34" charset="0"/>
              <a:buChar char="•"/>
            </a:pPr>
            <a:r>
              <a:rPr lang="en-US" b="1" dirty="0"/>
              <a:t>Evaluate the results of using the solution</a:t>
            </a:r>
            <a:r>
              <a:rPr lang="en-US" dirty="0"/>
              <a:t>: Over the course of a few weeks, you consistently arrive on time to work. Your supervisor acknowledges your improvement, and the tension between you two subsides. Your job performance and overall job satisfaction also improve as a result of your increased punctuality and effective problem-solving.</a:t>
            </a:r>
          </a:p>
          <a:p>
            <a:pPr defTabSz="966612">
              <a:defRPr/>
            </a:pPr>
            <a:r>
              <a:rPr lang="en-US" b="0" i="0" dirty="0"/>
              <a:t>---</a:t>
            </a:r>
          </a:p>
          <a:p>
            <a:pPr defTabSz="966612">
              <a:defRPr/>
            </a:pPr>
            <a:r>
              <a:rPr lang="en-US" b="1" i="0" dirty="0"/>
              <a:t>References: </a:t>
            </a:r>
          </a:p>
          <a:p>
            <a:pPr marL="181240" indent="-181240" defTabSz="966612">
              <a:buFont typeface="Arial" panose="020B0604020202020204" pitchFamily="34" charset="0"/>
              <a:buChar char="•"/>
              <a:defRPr/>
            </a:pPr>
            <a:r>
              <a:rPr lang="en-US" sz="1200" dirty="0">
                <a:latin typeface="Circular"/>
              </a:rPr>
              <a:t>Linehan, M. M. (2014a). </a:t>
            </a:r>
            <a:r>
              <a:rPr lang="en-US" sz="1200" i="1" dirty="0">
                <a:latin typeface="inherit"/>
              </a:rPr>
              <a:t>DBT (R) skills training handouts and worksheets, second edition</a:t>
            </a:r>
            <a:r>
              <a:rPr lang="en-US" sz="1200" dirty="0">
                <a:latin typeface="Circular"/>
              </a:rPr>
              <a:t> (2nd ed.). New York, NY: Guilford Publications.</a:t>
            </a:r>
          </a:p>
          <a:p>
            <a:pPr marL="181240" indent="-181240" defTabSz="966612">
              <a:buFont typeface="Arial" panose="020B0604020202020204" pitchFamily="34" charset="0"/>
              <a:buChar char="•"/>
              <a:defRPr/>
            </a:pPr>
            <a:r>
              <a:rPr lang="en-US" sz="1200" dirty="0">
                <a:latin typeface="Circular"/>
              </a:rPr>
              <a:t>Linehan, M. M. (2014b). </a:t>
            </a:r>
            <a:r>
              <a:rPr lang="en-US" sz="1200" i="1" dirty="0">
                <a:latin typeface="inherit"/>
              </a:rPr>
              <a:t>DBT (R) Skills Training Manual, Second Edition</a:t>
            </a:r>
            <a:r>
              <a:rPr lang="en-US" sz="1200" dirty="0">
                <a:latin typeface="Circular"/>
              </a:rPr>
              <a:t> (2nd ed.). New York, NY: Guilford Publications.</a:t>
            </a: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53</a:t>
            </a:fld>
            <a:endParaRPr lang="en-US"/>
          </a:p>
        </p:txBody>
      </p:sp>
    </p:spTree>
    <p:extLst>
      <p:ext uri="{BB962C8B-B14F-4D97-AF65-F5344CB8AC3E}">
        <p14:creationId xmlns:p14="http://schemas.microsoft.com/office/powerpoint/2010/main" val="23348367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71450" indent="-171450">
              <a:buFont typeface="Arial" panose="020B0604020202020204" pitchFamily="34" charset="0"/>
              <a:buChar char="•"/>
            </a:pPr>
            <a:r>
              <a:rPr lang="en-US" dirty="0"/>
              <a:t>“This slide highlights a common clinical pattern: the impulse to jump into ‘fixing’ mode—either in ourselves or with our clients—before we’ve addressed the emotional response driving the behavior.”</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Key Points to Emphasize:</a:t>
            </a:r>
          </a:p>
          <a:p>
            <a:pPr marL="171450" indent="-171450">
              <a:buFont typeface="Arial" panose="020B0604020202020204" pitchFamily="34" charset="0"/>
              <a:buChar char="•"/>
            </a:pPr>
            <a:r>
              <a:rPr lang="en-US" dirty="0"/>
              <a:t>We often bypass emotional reflection and regulation when urgency, fear, or discomfort is high and move straight into solving.</a:t>
            </a:r>
          </a:p>
          <a:p>
            <a:pPr marL="171450" indent="-171450">
              <a:buFont typeface="Arial" panose="020B0604020202020204" pitchFamily="34" charset="0"/>
              <a:buChar char="•"/>
            </a:pPr>
            <a:r>
              <a:rPr lang="en-US" dirty="0"/>
              <a:t>While problem solving is a valid and necessary skill, it may not be helpful—or welcomed—if a client is still emotionally dysregulated.</a:t>
            </a:r>
          </a:p>
          <a:p>
            <a:pPr marL="171450" indent="-171450">
              <a:buFont typeface="Arial" panose="020B0604020202020204" pitchFamily="34" charset="0"/>
              <a:buChar char="•"/>
            </a:pPr>
            <a:r>
              <a:rPr lang="en-US" dirty="0"/>
              <a:t>When emotions are heightened, clients may first need skills like grounding, validation, or mindfulness before they’re ready to consider action steps.</a:t>
            </a:r>
          </a:p>
          <a:p>
            <a:pPr marL="171450" indent="-171450">
              <a:buFont typeface="Arial" panose="020B0604020202020204" pitchFamily="34" charset="0"/>
              <a:buChar char="•"/>
            </a:pPr>
            <a:r>
              <a:rPr lang="en-US" dirty="0"/>
              <a:t>Jumping into solutions too quickly can feel dismissive, even when well-intentioned. It risks overwhelming the client or making them feel misunderstood.</a:t>
            </a:r>
          </a:p>
          <a:p>
            <a:pPr marL="171450" indent="-171450">
              <a:buFont typeface="Arial" panose="020B0604020202020204" pitchFamily="34" charset="0"/>
              <a:buChar char="•"/>
            </a:pPr>
            <a:r>
              <a:rPr lang="en-US" dirty="0"/>
              <a:t>Clinicians can model slowing down by first validating the emotion, normalizing the response, and then collaboratively exploring solutions.</a:t>
            </a:r>
          </a:p>
          <a:p>
            <a:pPr marL="171450" indent="-171450">
              <a:buFont typeface="Arial" panose="020B0604020202020204" pitchFamily="34" charset="0"/>
              <a:buChar char="•"/>
            </a:pPr>
            <a:r>
              <a:rPr lang="en-US" dirty="0"/>
              <a:t>Sometimes, </a:t>
            </a:r>
            <a:r>
              <a:rPr lang="en-US" b="1" dirty="0"/>
              <a:t>validation itself is the intervention</a:t>
            </a:r>
            <a:r>
              <a:rPr lang="en-US" dirty="0"/>
              <a:t>. It helps reduce arousal and creates space for effective problem solving later on.</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54</a:t>
            </a:fld>
            <a:endParaRPr lang="en-US"/>
          </a:p>
        </p:txBody>
      </p:sp>
    </p:spTree>
    <p:extLst>
      <p:ext uri="{BB962C8B-B14F-4D97-AF65-F5344CB8AC3E}">
        <p14:creationId xmlns:p14="http://schemas.microsoft.com/office/powerpoint/2010/main" val="14567402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71450" indent="-171450">
              <a:buFont typeface="Arial" panose="020B0604020202020204" pitchFamily="34" charset="0"/>
              <a:buChar char="•"/>
            </a:pPr>
            <a:r>
              <a:rPr lang="en-US" dirty="0"/>
              <a:t>“This discussion invites participants to reflect on their own habits—both clinically and personally—around when and how they move into problem solving.”</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Key Points to Emphasize:</a:t>
            </a:r>
          </a:p>
          <a:p>
            <a:pPr marL="171450" indent="-171450">
              <a:buFont typeface="Arial" panose="020B0604020202020204" pitchFamily="34" charset="0"/>
              <a:buChar char="•"/>
            </a:pPr>
            <a:r>
              <a:rPr lang="en-US" b="1" dirty="0"/>
              <a:t>Clinicians often default to solving problems</a:t>
            </a:r>
            <a:r>
              <a:rPr lang="en-US" dirty="0"/>
              <a:t> as a way to help, especially when urgency or emotional discomfort is present.</a:t>
            </a:r>
          </a:p>
          <a:p>
            <a:pPr marL="171450" indent="-171450">
              <a:buFont typeface="Arial" panose="020B0604020202020204" pitchFamily="34" charset="0"/>
              <a:buChar char="•"/>
            </a:pPr>
            <a:r>
              <a:rPr lang="en-US" b="1" dirty="0"/>
              <a:t>Not all situations call for immediate action.</a:t>
            </a:r>
            <a:r>
              <a:rPr lang="en-US" dirty="0"/>
              <a:t> Sometimes, the first need is to feel seen, understood, or grounded before any change is possible.</a:t>
            </a:r>
          </a:p>
          <a:p>
            <a:pPr marL="171450" indent="-171450">
              <a:buFont typeface="Arial" panose="020B0604020202020204" pitchFamily="34" charset="0"/>
              <a:buChar char="•"/>
            </a:pPr>
            <a:r>
              <a:rPr lang="en-US" b="1" dirty="0"/>
              <a:t>Jumping ahead can bypass core DBT principles</a:t>
            </a:r>
            <a:r>
              <a:rPr lang="en-US" dirty="0"/>
              <a:t> like validation and emotion regulation, leaving clients feeling misunderstood or resistant.</a:t>
            </a:r>
          </a:p>
          <a:p>
            <a:pPr marL="171450" indent="-171450">
              <a:buFont typeface="Arial" panose="020B0604020202020204" pitchFamily="34" charset="0"/>
              <a:buChar char="•"/>
            </a:pPr>
            <a:r>
              <a:rPr lang="en-US" dirty="0"/>
              <a:t>Encourage participants to explore </a:t>
            </a:r>
            <a:r>
              <a:rPr lang="en-US" b="1" dirty="0"/>
              <a:t>internal cues</a:t>
            </a:r>
            <a:r>
              <a:rPr lang="en-US" dirty="0"/>
              <a:t> (e.g., anxiety, frustration, urgency) that push them into “fix-it” mode.</a:t>
            </a:r>
          </a:p>
          <a:p>
            <a:pPr marL="171450" indent="-171450">
              <a:buFont typeface="Arial" panose="020B0604020202020204" pitchFamily="34" charset="0"/>
              <a:buChar char="•"/>
            </a:pPr>
            <a:r>
              <a:rPr lang="en-US" dirty="0"/>
              <a:t>Invite the group to brainstorm </a:t>
            </a:r>
            <a:r>
              <a:rPr lang="en-US" b="1" dirty="0"/>
              <a:t>what helps them pause</a:t>
            </a:r>
            <a:r>
              <a:rPr lang="en-US" dirty="0"/>
              <a:t>—whether it's grounding, a self-check, or consulting a colleague.</a:t>
            </a:r>
          </a:p>
          <a:p>
            <a:pPr marL="171450" indent="-171450">
              <a:buFont typeface="Arial" panose="020B0604020202020204" pitchFamily="34" charset="0"/>
              <a:buChar char="•"/>
            </a:pPr>
            <a:r>
              <a:rPr lang="en-US" dirty="0"/>
              <a:t>This is also a good moment to </a:t>
            </a:r>
            <a:r>
              <a:rPr lang="en-US" b="1" dirty="0"/>
              <a:t>normalize the impulse to fix</a:t>
            </a:r>
            <a:r>
              <a:rPr lang="en-US" dirty="0"/>
              <a:t>—and reframe slowing down as a powerful intervention in itself.</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55</a:t>
            </a:fld>
            <a:endParaRPr lang="en-US"/>
          </a:p>
        </p:txBody>
      </p:sp>
    </p:spTree>
    <p:extLst>
      <p:ext uri="{BB962C8B-B14F-4D97-AF65-F5344CB8AC3E}">
        <p14:creationId xmlns:p14="http://schemas.microsoft.com/office/powerpoint/2010/main" val="12725111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B6074-ED37-A013-5732-34FF4E66C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CDB2E-3316-DA4C-8D93-5F9CAB93E8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3E3EB1-A43A-4604-2EEF-58850D15E0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section focuses on distress tolerance—how clients can manage intense cravings or crisis moments without making the situation worse. We’ll explore DBT skills that support safety and stability during high-risk times.”</a:t>
            </a:r>
          </a:p>
          <a:p>
            <a:endParaRPr lang="en-US" b="1" dirty="0"/>
          </a:p>
        </p:txBody>
      </p:sp>
      <p:sp>
        <p:nvSpPr>
          <p:cNvPr id="4" name="Slide Number Placeholder 3">
            <a:extLst>
              <a:ext uri="{FF2B5EF4-FFF2-40B4-BE49-F238E27FC236}">
                <a16:creationId xmlns:a16="http://schemas.microsoft.com/office/drawing/2014/main" id="{4BCC1DAA-F558-4E98-7F22-09870A2227D2}"/>
              </a:ext>
            </a:extLst>
          </p:cNvPr>
          <p:cNvSpPr>
            <a:spLocks noGrp="1"/>
          </p:cNvSpPr>
          <p:nvPr>
            <p:ph type="sldNum" sz="quarter" idx="5"/>
          </p:nvPr>
        </p:nvSpPr>
        <p:spPr/>
        <p:txBody>
          <a:bodyPr/>
          <a:lstStyle/>
          <a:p>
            <a:fld id="{369C70AD-FCA9-4FF6-8D0E-01E0C5ABAEF2}" type="slidenum">
              <a:rPr lang="en-US" smtClean="0"/>
              <a:t>56</a:t>
            </a:fld>
            <a:endParaRPr lang="en-US"/>
          </a:p>
        </p:txBody>
      </p:sp>
    </p:spTree>
    <p:extLst>
      <p:ext uri="{BB962C8B-B14F-4D97-AF65-F5344CB8AC3E}">
        <p14:creationId xmlns:p14="http://schemas.microsoft.com/office/powerpoint/2010/main" val="8014459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0D339-F2F5-0B47-1D42-616E8DC447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2A48E1-EAEC-FFD9-B154-610B3E9765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2F1225-E2EE-058D-E1BF-D7C318E4121F}"/>
              </a:ext>
            </a:extLst>
          </p:cNvPr>
          <p:cNvSpPr>
            <a:spLocks noGrp="1"/>
          </p:cNvSpPr>
          <p:nvPr>
            <p:ph type="body" idx="1"/>
          </p:nvPr>
        </p:nvSpPr>
        <p:spPr/>
        <p:txBody>
          <a:bodyPr/>
          <a:lstStyle/>
          <a:p>
            <a:r>
              <a:rPr lang="en-US" b="1" dirty="0"/>
              <a:t>Trainer Notes:</a:t>
            </a:r>
          </a:p>
          <a:p>
            <a:pPr marL="171450" indent="-171450">
              <a:buFont typeface="Arial" panose="020B0604020202020204" pitchFamily="34" charset="0"/>
              <a:buChar char="•"/>
            </a:pPr>
            <a:r>
              <a:rPr lang="en-US" dirty="0"/>
              <a:t>Use this slide to ground participants in the key distress tolerance tools and support clinical reasoning about real-time skill selection.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Key Points to Emphasize:</a:t>
            </a:r>
            <a:endParaRPr lang="en-US" dirty="0"/>
          </a:p>
          <a:p>
            <a:pPr marL="171450" indent="-171450">
              <a:buFont typeface="Arial" panose="020B0604020202020204" pitchFamily="34" charset="0"/>
              <a:buChar char="•"/>
            </a:pPr>
            <a:r>
              <a:rPr lang="en-US" b="1" dirty="0"/>
              <a:t>STOP skill is often the entry point.</a:t>
            </a:r>
            <a:r>
              <a:rPr lang="en-US" dirty="0"/>
              <a:t> It builds in a pause and allows for space between impulse and action, helping clients regain some sense of agency in the moment.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Assess urgency and intensity first.</a:t>
            </a:r>
            <a:r>
              <a:rPr lang="en-US" dirty="0"/>
              <a:t> If a client is highly activated (e.g., panicking, physically agitated), TIPP skills—especially cold temperature or paced breathing—may help regulate physiology before engaging the mind.</a:t>
            </a:r>
          </a:p>
          <a:p>
            <a:pPr marL="171450" indent="-171450">
              <a:buFont typeface="Arial" panose="020B0604020202020204" pitchFamily="34" charset="0"/>
              <a:buChar char="•"/>
            </a:pPr>
            <a:r>
              <a:rPr lang="en-US" b="1" dirty="0"/>
              <a:t>Once stabilized, use Pros/Cons</a:t>
            </a:r>
            <a:r>
              <a:rPr lang="en-US" dirty="0"/>
              <a:t> to help clients evaluate whether acting on the craving aligns with their long-term goals. This skill is more cognitive, so it’s best introduced when the client has some emotional bandwidth.</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Match the skill to the client’s need:</a:t>
            </a:r>
            <a:endParaRPr lang="en-US" dirty="0"/>
          </a:p>
          <a:p>
            <a:pPr marL="628650" lvl="1" indent="-171450">
              <a:buFont typeface="Arial" panose="020B0604020202020204" pitchFamily="34" charset="0"/>
              <a:buChar char="•"/>
            </a:pPr>
            <a:r>
              <a:rPr lang="en-US" dirty="0"/>
              <a:t>Use </a:t>
            </a:r>
            <a:r>
              <a:rPr lang="en-US" b="1" dirty="0"/>
              <a:t>STOP</a:t>
            </a:r>
            <a:r>
              <a:rPr lang="en-US" dirty="0"/>
              <a:t> to interrupt automaticity.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Use </a:t>
            </a:r>
            <a:r>
              <a:rPr lang="en-US" b="1" dirty="0"/>
              <a:t>TIPP</a:t>
            </a:r>
            <a:r>
              <a:rPr lang="en-US" dirty="0"/>
              <a:t> when the body is dysregulated.</a:t>
            </a:r>
          </a:p>
          <a:p>
            <a:pPr marL="628650" lvl="1" indent="-171450">
              <a:buFont typeface="Arial" panose="020B0604020202020204" pitchFamily="34" charset="0"/>
              <a:buChar char="•"/>
            </a:pPr>
            <a:r>
              <a:rPr lang="en-US" dirty="0"/>
              <a:t>Use </a:t>
            </a:r>
            <a:r>
              <a:rPr lang="en-US" b="1" dirty="0"/>
              <a:t>Pros/Cons</a:t>
            </a:r>
            <a:r>
              <a:rPr lang="en-US" dirty="0"/>
              <a:t> when the client is ready to reflect and weigh options.</a:t>
            </a:r>
          </a:p>
          <a:p>
            <a:pPr marL="0" indent="0">
              <a:buFont typeface="Arial" panose="020B0604020202020204" pitchFamily="34" charset="0"/>
              <a:buNone/>
            </a:pPr>
            <a:endParaRPr lang="en-US" b="0" dirty="0"/>
          </a:p>
          <a:p>
            <a:pPr marL="0" indent="0">
              <a:buFont typeface="Arial" panose="020B0604020202020204" pitchFamily="34" charset="0"/>
              <a:buNone/>
            </a:pPr>
            <a:r>
              <a:rPr lang="en-US" b="1" dirty="0"/>
              <a:t>OPTIONAL - Ask the Group:</a:t>
            </a:r>
            <a:endParaRPr lang="en-US" dirty="0"/>
          </a:p>
          <a:p>
            <a:pPr marL="171450" indent="-171450">
              <a:buFont typeface="Arial" panose="020B0604020202020204" pitchFamily="34" charset="0"/>
              <a:buChar char="•"/>
            </a:pPr>
            <a:r>
              <a:rPr lang="en-US" dirty="0"/>
              <a:t>Can STOP be taught and practiced ahead of time to make it more accessible in the moment?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do you know when a client is ready to move from TIPP to Pros/Cons?</a:t>
            </a:r>
          </a:p>
        </p:txBody>
      </p:sp>
      <p:sp>
        <p:nvSpPr>
          <p:cNvPr id="4" name="Slide Number Placeholder 3">
            <a:extLst>
              <a:ext uri="{FF2B5EF4-FFF2-40B4-BE49-F238E27FC236}">
                <a16:creationId xmlns:a16="http://schemas.microsoft.com/office/drawing/2014/main" id="{733E341F-7433-E402-6EBD-BFBF0D1C7DDC}"/>
              </a:ext>
            </a:extLst>
          </p:cNvPr>
          <p:cNvSpPr>
            <a:spLocks noGrp="1"/>
          </p:cNvSpPr>
          <p:nvPr>
            <p:ph type="sldNum" sz="quarter" idx="5"/>
          </p:nvPr>
        </p:nvSpPr>
        <p:spPr/>
        <p:txBody>
          <a:bodyPr/>
          <a:lstStyle/>
          <a:p>
            <a:fld id="{369C70AD-FCA9-4FF6-8D0E-01E0C5ABAEF2}" type="slidenum">
              <a:rPr lang="en-US" smtClean="0"/>
              <a:t>57</a:t>
            </a:fld>
            <a:endParaRPr lang="en-US"/>
          </a:p>
        </p:txBody>
      </p:sp>
    </p:spTree>
    <p:extLst>
      <p:ext uri="{BB962C8B-B14F-4D97-AF65-F5344CB8AC3E}">
        <p14:creationId xmlns:p14="http://schemas.microsoft.com/office/powerpoint/2010/main" val="42722647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 </a:t>
            </a:r>
          </a:p>
          <a:p>
            <a:pPr marL="171450" indent="-171450" algn="l">
              <a:buFont typeface="Arial" panose="020B0604020202020204" pitchFamily="34" charset="0"/>
              <a:buChar char="•"/>
            </a:pPr>
            <a:r>
              <a:rPr lang="en-US" b="1" dirty="0"/>
              <a:t>You don’t need to go through this section in detail—since this is an advanced training, participants already have a solid understanding of these skills.</a:t>
            </a:r>
          </a:p>
          <a:p>
            <a:pPr marL="191589" indent="-191589">
              <a:buFont typeface="Arial" panose="020B0604020202020204" pitchFamily="34" charset="0"/>
              <a:buChar char="•"/>
            </a:pPr>
            <a:r>
              <a:rPr lang="en-US" i="0" dirty="0"/>
              <a:t>"</a:t>
            </a:r>
            <a:r>
              <a:rPr lang="en-US" dirty="0"/>
              <a:t>The STOP skill is a mnemonic device that stands for </a:t>
            </a:r>
            <a:r>
              <a:rPr lang="en-US" b="1" dirty="0"/>
              <a:t>S</a:t>
            </a:r>
            <a:r>
              <a:rPr lang="en-US" dirty="0"/>
              <a:t>top, </a:t>
            </a:r>
            <a:r>
              <a:rPr lang="en-US" b="1" dirty="0"/>
              <a:t>T</a:t>
            </a:r>
            <a:r>
              <a:rPr lang="en-US" dirty="0"/>
              <a:t>ake a Step Back, </a:t>
            </a:r>
            <a:r>
              <a:rPr lang="en-US" b="1" dirty="0"/>
              <a:t>O</a:t>
            </a:r>
            <a:r>
              <a:rPr lang="en-US" dirty="0"/>
              <a:t>bserve, and </a:t>
            </a:r>
            <a:r>
              <a:rPr lang="en-US" b="1" dirty="0"/>
              <a:t>P</a:t>
            </a:r>
            <a:r>
              <a:rPr lang="en-US" dirty="0"/>
              <a:t>roceed Mindfully. The purpose of the STOP skill is to help individuals pause and gain control over impulsive or emotionally charged reactions when facing distressing situations or strong emotions. It can help break the cycle of impulsive reactions to distress and gives us the opportunity to respond more skillfully and consciously. It's a valuable tool for managing intense emotions, preventing impulsive behaviors, and promoting greater self-control and emotional regulation."</a:t>
            </a:r>
          </a:p>
          <a:p>
            <a:endParaRPr lang="en-US" dirty="0"/>
          </a:p>
          <a:p>
            <a:pPr marL="702492" lvl="1" indent="-191589">
              <a:buFont typeface="Arial" panose="020B0604020202020204" pitchFamily="34" charset="0"/>
              <a:buChar char="•"/>
            </a:pPr>
            <a:r>
              <a:rPr lang="en-US" b="1" dirty="0"/>
              <a:t>S</a:t>
            </a:r>
            <a:r>
              <a:rPr lang="en-US" dirty="0"/>
              <a:t>top: The first step involves immediately stopping any impulsive or harmful actions or reactions. It's about hitting the "pause" button and interrupting the automatic response to distress.</a:t>
            </a:r>
          </a:p>
          <a:p>
            <a:pPr marL="702492" lvl="1" indent="-191589">
              <a:buFont typeface="Arial" panose="020B0604020202020204" pitchFamily="34" charset="0"/>
              <a:buChar char="•"/>
            </a:pPr>
            <a:r>
              <a:rPr lang="en-US" b="1" dirty="0"/>
              <a:t>T</a:t>
            </a:r>
            <a:r>
              <a:rPr lang="en-US" dirty="0"/>
              <a:t>ake a Step Back: After stopping, individuals are encouraged to take a physical or mental step back from the situation. This can involve physically moving away from the triggering environment or simply mentally distancing themselves from the intensity of the emotions or situation.</a:t>
            </a:r>
          </a:p>
          <a:p>
            <a:pPr marL="702492" lvl="1" indent="-191589">
              <a:buFont typeface="Arial" panose="020B0604020202020204" pitchFamily="34" charset="0"/>
              <a:buChar char="•"/>
            </a:pPr>
            <a:r>
              <a:rPr lang="en-US" b="1" dirty="0"/>
              <a:t>O</a:t>
            </a:r>
            <a:r>
              <a:rPr lang="en-US" dirty="0"/>
              <a:t>bserve: Once they've created some space, individuals are instructed to observe and describe the situation without judgment. This step involves noticing the facts of the situation, their own emotional and physical responses, and any thoughts or urges that arise.</a:t>
            </a:r>
          </a:p>
          <a:p>
            <a:pPr marL="702492" lvl="1" indent="-191589">
              <a:buFont typeface="Arial" panose="020B0604020202020204" pitchFamily="34" charset="0"/>
              <a:buChar char="•"/>
            </a:pPr>
            <a:r>
              <a:rPr lang="en-US" b="1" dirty="0"/>
              <a:t>P</a:t>
            </a:r>
            <a:r>
              <a:rPr lang="en-US" dirty="0"/>
              <a:t>roceed Mindfully: After observing, individuals are encouraged to proceed with mindfulness and intention. This means making a deliberate choice about how to respond to the situation rather than reacting impulsively. It involves using other distress tolerance skills or coping strategies to navigate the situation more effectively.</a:t>
            </a:r>
          </a:p>
          <a:p>
            <a:endParaRPr lang="en-US" dirty="0"/>
          </a:p>
          <a:p>
            <a:pPr defTabSz="1021806" fontAlgn="base">
              <a:defRPr/>
            </a:pPr>
            <a:endParaRPr lang="en-US" b="0" i="0" dirty="0">
              <a:effectLst/>
            </a:endParaRPr>
          </a:p>
          <a:p>
            <a:pPr defTabSz="1021806">
              <a:defRPr/>
            </a:pPr>
            <a:r>
              <a:rPr lang="en-US" b="0" i="0" dirty="0"/>
              <a:t>---</a:t>
            </a:r>
          </a:p>
          <a:p>
            <a:pPr defTabSz="1021806">
              <a:defRPr/>
            </a:pPr>
            <a:r>
              <a:rPr lang="en-US" b="1" i="0" dirty="0"/>
              <a:t>Reference: </a:t>
            </a:r>
          </a:p>
          <a:p>
            <a:pPr marL="191589" indent="-191589" defTabSz="1021806">
              <a:buFont typeface="Arial" panose="020B0604020202020204" pitchFamily="34" charset="0"/>
              <a:buChar char="•"/>
              <a:defRPr/>
            </a:pPr>
            <a:r>
              <a:rPr lang="en-US" sz="1400" dirty="0"/>
              <a:t>Linehan, M. M. (2014a). </a:t>
            </a:r>
            <a:r>
              <a:rPr lang="en-US" sz="1400" i="1" dirty="0"/>
              <a:t>DBT (R) skills training handouts and worksheets, second edition</a:t>
            </a:r>
            <a:r>
              <a:rPr lang="en-US" sz="1400" dirty="0"/>
              <a:t> (2nd ed.). New York, NY: Guilford Publications.</a:t>
            </a: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58</a:t>
            </a:fld>
            <a:endParaRPr lang="en-US"/>
          </a:p>
        </p:txBody>
      </p:sp>
    </p:spTree>
    <p:extLst>
      <p:ext uri="{BB962C8B-B14F-4D97-AF65-F5344CB8AC3E}">
        <p14:creationId xmlns:p14="http://schemas.microsoft.com/office/powerpoint/2010/main" val="21898505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 </a:t>
            </a:r>
            <a:endParaRPr lang="en-US" dirty="0"/>
          </a:p>
          <a:p>
            <a:pPr marL="171450" indent="-171450" algn="l">
              <a:buFont typeface="Arial" panose="020B0604020202020204" pitchFamily="34" charset="0"/>
              <a:buChar char="•"/>
            </a:pPr>
            <a:r>
              <a:rPr lang="en-US" b="1" dirty="0"/>
              <a:t>You don’t need to go through this section in detail—since this is an advanced training, participants already have a solid understanding of these skills.</a:t>
            </a:r>
          </a:p>
          <a:p>
            <a:pPr marL="191589" indent="-191589" defTabSz="1021806">
              <a:buFont typeface="Arial" panose="020B0604020202020204" pitchFamily="34" charset="0"/>
              <a:buChar char="•"/>
              <a:defRPr/>
            </a:pPr>
            <a:r>
              <a:rPr lang="en-US" dirty="0"/>
              <a:t>"The TIPP skill is a mnemonic device that can help individuals quickly and effectively reduce intense emotional distress, especially in crisis situations. The TIPP skill is designed to be used briefly and in the moment when emotional distress is acute. It is not a long-term solution but can help individuals regain enough emotional equilibrium to engage in further distress tolerance or problem-solving skills effectively."</a:t>
            </a:r>
          </a:p>
          <a:p>
            <a:endParaRPr lang="en-US" dirty="0"/>
          </a:p>
          <a:p>
            <a:pPr marL="191589" indent="-191589" defTabSz="1021806">
              <a:buFont typeface="Arial" panose="020B0604020202020204" pitchFamily="34" charset="0"/>
              <a:buChar char="•"/>
              <a:defRPr/>
            </a:pPr>
            <a:r>
              <a:rPr lang="en-US" dirty="0"/>
              <a:t>"TIPP stands for </a:t>
            </a:r>
            <a:r>
              <a:rPr lang="en-US" b="1" dirty="0"/>
              <a:t>T</a:t>
            </a:r>
            <a:r>
              <a:rPr lang="en-US" dirty="0"/>
              <a:t>emperature, </a:t>
            </a:r>
            <a:r>
              <a:rPr lang="en-US" b="1" dirty="0"/>
              <a:t>I</a:t>
            </a:r>
            <a:r>
              <a:rPr lang="en-US" dirty="0"/>
              <a:t>ntense Exercise, </a:t>
            </a:r>
            <a:r>
              <a:rPr lang="en-US" b="1" dirty="0"/>
              <a:t>P</a:t>
            </a:r>
            <a:r>
              <a:rPr lang="en-US" dirty="0"/>
              <a:t>aced Breathing, and </a:t>
            </a:r>
            <a:r>
              <a:rPr lang="en-US" b="1" dirty="0"/>
              <a:t>P</a:t>
            </a:r>
            <a:r>
              <a:rPr lang="en-US" dirty="0"/>
              <a:t>aired Muscle Relaxation."</a:t>
            </a:r>
          </a:p>
          <a:p>
            <a:endParaRPr lang="en-US" dirty="0"/>
          </a:p>
          <a:p>
            <a:pPr marL="702492" lvl="1" indent="-191589">
              <a:buFont typeface="Arial" panose="020B0604020202020204" pitchFamily="34" charset="0"/>
              <a:buChar char="•"/>
            </a:pPr>
            <a:r>
              <a:rPr lang="en-US" b="1" dirty="0"/>
              <a:t>T</a:t>
            </a:r>
            <a:r>
              <a:rPr lang="en-US" dirty="0"/>
              <a:t>emperature: This component involves using temperature to create a sudden and intense physical sensation that can help regulate emotions. These temperature-related techniques activate the body's "diving reflex," which can help reduce emotional arousal and bring a sense of calm. It includes methods like:</a:t>
            </a:r>
          </a:p>
          <a:p>
            <a:pPr marL="1213394" lvl="2" indent="-191589">
              <a:buFont typeface="Arial" panose="020B0604020202020204" pitchFamily="34" charset="0"/>
              <a:buChar char="•"/>
            </a:pPr>
            <a:r>
              <a:rPr lang="en-US" dirty="0"/>
              <a:t>Cold Water: Plunging your face into a bowl of ice water for a few seconds.</a:t>
            </a:r>
          </a:p>
          <a:p>
            <a:pPr marL="1213394" lvl="2" indent="-191589">
              <a:buFont typeface="Arial" panose="020B0604020202020204" pitchFamily="34" charset="0"/>
              <a:buChar char="•"/>
            </a:pPr>
            <a:r>
              <a:rPr lang="en-US" dirty="0"/>
              <a:t>Cold Pack: Placing a cold pack (or a bag of frozen peas) on your eyes or cheeks for a brief period.</a:t>
            </a:r>
          </a:p>
          <a:p>
            <a:pPr marL="1213394" lvl="2" indent="-191589">
              <a:buFont typeface="Arial" panose="020B0604020202020204" pitchFamily="34" charset="0"/>
              <a:buChar char="•"/>
            </a:pPr>
            <a:r>
              <a:rPr lang="en-US" dirty="0"/>
              <a:t>Hold Your Breath and Submerge: Holding your breath and immersing your face in cold water for a few moments.</a:t>
            </a:r>
          </a:p>
          <a:p>
            <a:pPr marL="1021806" lvl="2"/>
            <a:endParaRPr lang="en-US" dirty="0"/>
          </a:p>
          <a:p>
            <a:pPr marL="702492" lvl="1" indent="-191589">
              <a:buFont typeface="Arial" panose="020B0604020202020204" pitchFamily="34" charset="0"/>
              <a:buChar char="•"/>
            </a:pPr>
            <a:r>
              <a:rPr lang="en-US" b="1" dirty="0"/>
              <a:t>I</a:t>
            </a:r>
            <a:r>
              <a:rPr lang="en-US" dirty="0"/>
              <a:t>ntense Exercise: Engaging in short bursts of intense physical activity can release endorphins and provide immediate relief from emotional distress. These activities can also help shift focus away from distressing thoughts and create a physical release of tension. Examples of intense exercises include:</a:t>
            </a:r>
          </a:p>
          <a:p>
            <a:pPr marL="1213394" lvl="2" indent="-191589">
              <a:buFont typeface="Arial" panose="020B0604020202020204" pitchFamily="34" charset="0"/>
              <a:buChar char="•"/>
            </a:pPr>
            <a:r>
              <a:rPr lang="en-US" dirty="0"/>
              <a:t>Sprinting: Running or jogging as fast as you can for a brief period.</a:t>
            </a:r>
          </a:p>
          <a:p>
            <a:pPr marL="1213394" lvl="2" indent="-191589">
              <a:buFont typeface="Arial" panose="020B0604020202020204" pitchFamily="34" charset="0"/>
              <a:buChar char="•"/>
            </a:pPr>
            <a:r>
              <a:rPr lang="en-US" dirty="0"/>
              <a:t>Jumping Jacks: Performing a quick set of jumping jacks to increase heart rate.</a:t>
            </a:r>
          </a:p>
          <a:p>
            <a:pPr marL="1213394" lvl="2" indent="-191589">
              <a:buFont typeface="Arial" panose="020B0604020202020204" pitchFamily="34" charset="0"/>
              <a:buChar char="•"/>
            </a:pPr>
            <a:r>
              <a:rPr lang="en-US" dirty="0"/>
              <a:t>Push-Ups or Burpees: Doing a series of push-ups or burpees in quick succession.</a:t>
            </a:r>
          </a:p>
          <a:p>
            <a:pPr marL="510903" lvl="1"/>
            <a:endParaRPr lang="en-US" dirty="0"/>
          </a:p>
          <a:p>
            <a:pPr marL="702492" lvl="1" indent="-191589" defTabSz="1021806">
              <a:buFont typeface="Arial" panose="020B0604020202020204" pitchFamily="34" charset="0"/>
              <a:buChar char="•"/>
              <a:defRPr/>
            </a:pPr>
            <a:r>
              <a:rPr lang="en-US" b="1" dirty="0"/>
              <a:t>P</a:t>
            </a:r>
            <a:r>
              <a:rPr lang="en-US" dirty="0"/>
              <a:t>aced Breathing: Paced breathing encourages deep and controlled breaths, promoting relaxation. Controlled breathing techniques can also help regulate emotions by slowing down the heart rate and calming the nervous system. The specific technique for paced breathing involves:</a:t>
            </a:r>
          </a:p>
          <a:p>
            <a:pPr marL="1213394" lvl="2" indent="-191589">
              <a:buFont typeface="Arial" panose="020B0604020202020204" pitchFamily="34" charset="0"/>
              <a:buChar char="•"/>
            </a:pPr>
            <a:r>
              <a:rPr lang="en-US" dirty="0"/>
              <a:t>Breathing In: Inhaling deeply for a count of four seconds.</a:t>
            </a:r>
          </a:p>
          <a:p>
            <a:pPr marL="1213394" lvl="2" indent="-191589">
              <a:buFont typeface="Arial" panose="020B0604020202020204" pitchFamily="34" charset="0"/>
              <a:buChar char="•"/>
            </a:pPr>
            <a:r>
              <a:rPr lang="en-US" dirty="0"/>
              <a:t>Holding Breath: Holding your breath for four seconds.</a:t>
            </a:r>
          </a:p>
          <a:p>
            <a:pPr marL="1213394" lvl="2" indent="-191589">
              <a:buFont typeface="Arial" panose="020B0604020202020204" pitchFamily="34" charset="0"/>
              <a:buChar char="•"/>
            </a:pPr>
            <a:r>
              <a:rPr lang="en-US" dirty="0"/>
              <a:t>Breathing Out: Exhaling slowly and completely for a count of six seconds.</a:t>
            </a:r>
          </a:p>
          <a:p>
            <a:pPr marL="1213394" lvl="2" indent="-191589">
              <a:buFont typeface="Arial" panose="020B0604020202020204" pitchFamily="34" charset="0"/>
              <a:buChar char="•"/>
            </a:pPr>
            <a:r>
              <a:rPr lang="en-US" dirty="0"/>
              <a:t>Repeat: Continuing this pattern for several cycles until you feel more relaxed.</a:t>
            </a:r>
          </a:p>
          <a:p>
            <a:endParaRPr lang="en-US" dirty="0"/>
          </a:p>
          <a:p>
            <a:pPr marL="702492" lvl="1" indent="-191589" defTabSz="1021806">
              <a:buFont typeface="Arial" panose="020B0604020202020204" pitchFamily="34" charset="0"/>
              <a:buChar char="•"/>
              <a:defRPr/>
            </a:pPr>
            <a:r>
              <a:rPr lang="en-US" b="1" dirty="0"/>
              <a:t>P</a:t>
            </a:r>
            <a:r>
              <a:rPr lang="en-US" dirty="0"/>
              <a:t>aired Muscle Relaxation: This component involves intentionally tensing and then relaxing different muscle groups in the body to release physical tension. Paired muscle relaxation can help individuals become more aware of and release physical tension associated with emotional distress. The process includes:</a:t>
            </a:r>
          </a:p>
          <a:p>
            <a:pPr marL="1213394" lvl="2" indent="-191589">
              <a:buFont typeface="Arial" panose="020B0604020202020204" pitchFamily="34" charset="0"/>
              <a:buChar char="•"/>
            </a:pPr>
            <a:r>
              <a:rPr lang="en-US" dirty="0"/>
              <a:t>Muscle Tension: Tightly contracting a muscle group (e.g., fists, arms, shoulders) for several seconds.</a:t>
            </a:r>
          </a:p>
          <a:p>
            <a:pPr marL="1213394" lvl="2" indent="-191589">
              <a:buFont typeface="Arial" panose="020B0604020202020204" pitchFamily="34" charset="0"/>
              <a:buChar char="•"/>
            </a:pPr>
            <a:r>
              <a:rPr lang="en-US" dirty="0"/>
              <a:t>Release: Suddenly letting go and allowing the muscle group to relax completely.</a:t>
            </a:r>
          </a:p>
          <a:p>
            <a:pPr marL="1213394" lvl="2" indent="-191589">
              <a:buFont typeface="Arial" panose="020B0604020202020204" pitchFamily="34" charset="0"/>
              <a:buChar char="•"/>
            </a:pPr>
            <a:r>
              <a:rPr lang="en-US" dirty="0"/>
              <a:t>Repeat: Moving through various muscle groups, repeating the tension and release process.</a:t>
            </a:r>
          </a:p>
          <a:p>
            <a:endParaRPr lang="en-US" dirty="0"/>
          </a:p>
          <a:p>
            <a:endParaRPr lang="en-US" dirty="0"/>
          </a:p>
          <a:p>
            <a:pPr defTabSz="1021806">
              <a:defRPr/>
            </a:pPr>
            <a:r>
              <a:rPr lang="en-US" b="0" i="0" dirty="0"/>
              <a:t>---</a:t>
            </a:r>
          </a:p>
          <a:p>
            <a:pPr defTabSz="1021806">
              <a:defRPr/>
            </a:pPr>
            <a:r>
              <a:rPr lang="en-US" b="1" i="0" dirty="0"/>
              <a:t>Reference: </a:t>
            </a:r>
          </a:p>
          <a:p>
            <a:pPr marL="191589" indent="-191589" defTabSz="1021806">
              <a:buFont typeface="Arial" panose="020B0604020202020204" pitchFamily="34" charset="0"/>
              <a:buChar char="•"/>
              <a:defRPr/>
            </a:pPr>
            <a:r>
              <a:rPr lang="en-US" sz="1400" dirty="0"/>
              <a:t>Linehan, M. M. (2014a). </a:t>
            </a:r>
            <a:r>
              <a:rPr lang="en-US" sz="1400" i="1" dirty="0"/>
              <a:t>DBT (R) skills training handouts and worksheets, second edition</a:t>
            </a:r>
            <a:r>
              <a:rPr lang="en-US" sz="1400" dirty="0"/>
              <a:t> (2nd ed.). New York, NY: Guilford Publications.</a:t>
            </a: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59</a:t>
            </a:fld>
            <a:endParaRPr lang="en-US"/>
          </a:p>
        </p:txBody>
      </p:sp>
    </p:spTree>
    <p:extLst>
      <p:ext uri="{BB962C8B-B14F-4D97-AF65-F5344CB8AC3E}">
        <p14:creationId xmlns:p14="http://schemas.microsoft.com/office/powerpoint/2010/main" val="3788262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"We have a lot of ground to cover today. We'll start our training by reviewing [</a:t>
            </a:r>
            <a:r>
              <a:rPr lang="en-US" b="0" u="sng" dirty="0"/>
              <a:t>list bullets 1, 2, 3, and 4</a:t>
            </a:r>
            <a:r>
              <a:rPr lang="en-US" b="0" dirty="0"/>
              <a:t>]. Then, mid-way through our training, we'll take a 15-minute lunch break, followed by a review of [</a:t>
            </a:r>
            <a:r>
              <a:rPr lang="en-US" b="0" u="sng" dirty="0"/>
              <a:t>list bullets 5, 6, 7, and 8</a:t>
            </a:r>
            <a:r>
              <a:rPr lang="en-US" b="0" dirty="0"/>
              <a:t>]."</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E5165B-1C64-4CD4-8E75-0A16F1553D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6549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 </a:t>
            </a:r>
            <a:endParaRPr lang="en-US" dirty="0"/>
          </a:p>
          <a:p>
            <a:pPr marL="171450" indent="-171450" algn="l">
              <a:buFont typeface="Arial" panose="020B0604020202020204" pitchFamily="34" charset="0"/>
              <a:buChar char="•"/>
            </a:pPr>
            <a:r>
              <a:rPr lang="en-US" b="1" dirty="0"/>
              <a:t>You don’t need to go through this section in detail—since this is an advanced training, participants already have a solid understanding of these skills.</a:t>
            </a:r>
          </a:p>
          <a:p>
            <a:pPr marL="191589" indent="-191589">
              <a:buFont typeface="Arial" panose="020B0604020202020204" pitchFamily="34" charset="0"/>
              <a:buChar char="•"/>
            </a:pPr>
            <a:r>
              <a:rPr lang="en-US" i="0" dirty="0"/>
              <a:t>"</a:t>
            </a:r>
            <a:r>
              <a:rPr lang="en-US" dirty="0"/>
              <a:t>The </a:t>
            </a:r>
            <a:r>
              <a:rPr lang="en-US" i="1" dirty="0"/>
              <a:t>Pros and Cons </a:t>
            </a:r>
            <a:r>
              <a:rPr lang="en-US" dirty="0"/>
              <a:t>skill is a decision-making and problem-solving tool that helps individuals weigh the advantages and disadvantages of a particular choice or course of action. </a:t>
            </a:r>
            <a:r>
              <a:rPr lang="en-US" b="1" dirty="0"/>
              <a:t>It is particularly useful for making informed decisions and avoiding impulsive or emotionally driven choices</a:t>
            </a:r>
            <a:r>
              <a:rPr lang="en-US" dirty="0"/>
              <a:t>.</a:t>
            </a:r>
            <a:r>
              <a:rPr lang="en-US" i="0" dirty="0"/>
              <a:t>"</a:t>
            </a:r>
          </a:p>
          <a:p>
            <a:endParaRPr lang="en-US" dirty="0"/>
          </a:p>
          <a:p>
            <a:pPr marL="191589" indent="-191589">
              <a:buFont typeface="Arial" panose="020B0604020202020204" pitchFamily="34" charset="0"/>
              <a:buChar char="•"/>
            </a:pPr>
            <a:r>
              <a:rPr lang="en-US" i="0" dirty="0"/>
              <a:t>"</a:t>
            </a:r>
            <a:r>
              <a:rPr lang="en-US" dirty="0"/>
              <a:t>The purpose of this skill is to encourage individuals to take a step back, think rationally, and make more balanced and reasoned decisions, especially in situations where emotions may be running high.</a:t>
            </a:r>
            <a:r>
              <a:rPr lang="en-US" i="0" dirty="0"/>
              <a:t>"</a:t>
            </a:r>
          </a:p>
          <a:p>
            <a:pPr marL="191589" indent="-191589">
              <a:buFont typeface="Arial" panose="020B0604020202020204" pitchFamily="34" charset="0"/>
              <a:buChar char="•"/>
            </a:pPr>
            <a:endParaRPr lang="en-US" i="0" dirty="0"/>
          </a:p>
          <a:p>
            <a:pPr marL="191589" indent="-191589">
              <a:buFont typeface="Arial" panose="020B0604020202020204" pitchFamily="34" charset="0"/>
              <a:buChar char="•"/>
            </a:pPr>
            <a:r>
              <a:rPr lang="en-US" i="0" dirty="0"/>
              <a:t>"</a:t>
            </a:r>
            <a:r>
              <a:rPr lang="en-US" dirty="0"/>
              <a:t>Overall, the Pros and Cons skill in DBT is a valuable tool for helping individuals make more informed, balanced, and rational decisions in their lives. It can be particularly helpful in reducing impulsivity and promoting better problem-solving skills. However, like any skill, it may require practice to become proficient in its use.</a:t>
            </a:r>
            <a:r>
              <a:rPr lang="en-US" i="0" dirty="0"/>
              <a:t>"</a:t>
            </a:r>
            <a:endParaRPr lang="en-US" dirty="0"/>
          </a:p>
          <a:p>
            <a:endParaRPr lang="en-US" dirty="0"/>
          </a:p>
          <a:p>
            <a:pPr marL="191589" indent="-191589">
              <a:buFont typeface="Arial" panose="020B0604020202020204" pitchFamily="34" charset="0"/>
              <a:buChar char="•"/>
            </a:pPr>
            <a:r>
              <a:rPr lang="en-US" dirty="0"/>
              <a:t>The steps of the </a:t>
            </a:r>
            <a:r>
              <a:rPr lang="en-US" i="1" dirty="0"/>
              <a:t>Pros and Cons </a:t>
            </a:r>
            <a:r>
              <a:rPr lang="en-US" dirty="0"/>
              <a:t>skill involve:</a:t>
            </a:r>
          </a:p>
          <a:p>
            <a:pPr marL="702492" lvl="1" indent="-191589">
              <a:buFont typeface="Arial" panose="020B0604020202020204" pitchFamily="34" charset="0"/>
              <a:buChar char="•"/>
            </a:pPr>
            <a:r>
              <a:rPr lang="en-US" b="1" dirty="0"/>
              <a:t>Identify the Decision</a:t>
            </a:r>
            <a:r>
              <a:rPr lang="en-US" dirty="0"/>
              <a:t>: First, the individual identifies the specific decision or choice they are facing. This could be related to any aspect of their life, from relationships and work to personal goals and behaviors.</a:t>
            </a:r>
          </a:p>
          <a:p>
            <a:pPr marL="702492" lvl="1" indent="-191589">
              <a:buFont typeface="Arial" panose="020B0604020202020204" pitchFamily="34" charset="0"/>
              <a:buChar char="•"/>
            </a:pPr>
            <a:r>
              <a:rPr lang="en-US" b="1" dirty="0"/>
              <a:t>List the Pros</a:t>
            </a:r>
            <a:r>
              <a:rPr lang="en-US" dirty="0"/>
              <a:t>: The individual then makes a list of all the potential positive outcomes or benefits associated with making the choice in question. These are the "pros" or advantages.</a:t>
            </a:r>
          </a:p>
          <a:p>
            <a:pPr marL="702492" lvl="1" indent="-191589">
              <a:buFont typeface="Arial" panose="020B0604020202020204" pitchFamily="34" charset="0"/>
              <a:buChar char="•"/>
            </a:pPr>
            <a:r>
              <a:rPr lang="en-US" b="1" dirty="0"/>
              <a:t>List the Cons</a:t>
            </a:r>
            <a:r>
              <a:rPr lang="en-US" dirty="0"/>
              <a:t>: Next, the individual lists all the potential negative outcomes or drawbacks associated with making the choice. These are the "cons" or disadvantages.</a:t>
            </a:r>
          </a:p>
          <a:p>
            <a:pPr marL="702492" lvl="1" indent="-191589">
              <a:buFont typeface="Arial" panose="020B0604020202020204" pitchFamily="34" charset="0"/>
              <a:buChar char="•"/>
            </a:pPr>
            <a:r>
              <a:rPr lang="en-US" b="1" dirty="0"/>
              <a:t>Weigh the Pros and Cons</a:t>
            </a:r>
            <a:r>
              <a:rPr lang="en-US" dirty="0"/>
              <a:t>: Once the lists are complete, the individual objectively evaluates the relative importance and significance of each pro and con. Some factors may carry more weight than others in the decision-making process.</a:t>
            </a:r>
          </a:p>
          <a:p>
            <a:pPr marL="702492" lvl="1" indent="-191589">
              <a:buFont typeface="Arial" panose="020B0604020202020204" pitchFamily="34" charset="0"/>
              <a:buChar char="•"/>
            </a:pPr>
            <a:r>
              <a:rPr lang="en-US" b="1" dirty="0"/>
              <a:t>Make an Informed Decision</a:t>
            </a:r>
            <a:r>
              <a:rPr lang="en-US" dirty="0"/>
              <a:t>: After thoroughly considering the pros and cons, the individual can make a more informed and balanced decision based on a rational assessment of the potential outcomes.</a:t>
            </a:r>
          </a:p>
          <a:p>
            <a:endParaRPr lang="en-US" dirty="0"/>
          </a:p>
          <a:p>
            <a:pPr marL="191589" indent="-191589">
              <a:buFont typeface="Arial" panose="020B0604020202020204" pitchFamily="34" charset="0"/>
              <a:buChar char="•"/>
            </a:pPr>
            <a:r>
              <a:rPr lang="en-US" dirty="0"/>
              <a:t>There are pros and cons involved in using the </a:t>
            </a:r>
            <a:r>
              <a:rPr lang="en-US" i="1" dirty="0"/>
              <a:t>Pros and Cons </a:t>
            </a:r>
            <a:r>
              <a:rPr lang="en-US" dirty="0"/>
              <a:t>skill that include:</a:t>
            </a:r>
          </a:p>
          <a:p>
            <a:pPr marL="702492" lvl="1" indent="-191589">
              <a:buFont typeface="Arial" panose="020B0604020202020204" pitchFamily="34" charset="0"/>
              <a:buChar char="•"/>
            </a:pPr>
            <a:r>
              <a:rPr lang="en-US" dirty="0"/>
              <a:t>Pros:</a:t>
            </a:r>
          </a:p>
          <a:p>
            <a:pPr marL="1213394" lvl="2" indent="-191589">
              <a:buFont typeface="Arial" panose="020B0604020202020204" pitchFamily="34" charset="0"/>
              <a:buChar char="•"/>
            </a:pPr>
            <a:r>
              <a:rPr lang="en-US" b="1" dirty="0"/>
              <a:t>Encourages rational decision-making</a:t>
            </a:r>
            <a:r>
              <a:rPr lang="en-US" dirty="0"/>
              <a:t>: It helps individuals avoid impulsive, emotionally driven choices and instead make decisions based on careful consideration.</a:t>
            </a:r>
          </a:p>
          <a:p>
            <a:pPr marL="1213394" lvl="2" indent="-191589">
              <a:buFont typeface="Arial" panose="020B0604020202020204" pitchFamily="34" charset="0"/>
              <a:buChar char="•"/>
            </a:pPr>
            <a:r>
              <a:rPr lang="en-US" b="1" dirty="0"/>
              <a:t>Promotes self-awareness</a:t>
            </a:r>
            <a:r>
              <a:rPr lang="en-US" dirty="0"/>
              <a:t>: The skill encourages individuals to explore their values, priorities, and goals, fostering greater self-awareness.</a:t>
            </a:r>
          </a:p>
          <a:p>
            <a:pPr marL="1213394" lvl="2" indent="-191589">
              <a:buFont typeface="Arial" panose="020B0604020202020204" pitchFamily="34" charset="0"/>
              <a:buChar char="•"/>
            </a:pPr>
            <a:r>
              <a:rPr lang="en-US" b="1" dirty="0"/>
              <a:t>Reduces impulsivity</a:t>
            </a:r>
            <a:r>
              <a:rPr lang="en-US" dirty="0"/>
              <a:t>: By weighing the pros and cons, individuals are less likely to engage in impulsive or risky behaviors.</a:t>
            </a:r>
          </a:p>
          <a:p>
            <a:pPr marL="1213394" lvl="2" indent="-191589">
              <a:buFont typeface="Arial" panose="020B0604020202020204" pitchFamily="34" charset="0"/>
              <a:buChar char="•"/>
            </a:pPr>
            <a:r>
              <a:rPr lang="en-US" b="1" dirty="0"/>
              <a:t>Enhances problem-solving skills</a:t>
            </a:r>
            <a:r>
              <a:rPr lang="en-US" dirty="0"/>
              <a:t>: It provides a structured framework for solving problems and making decisions in various life situations.</a:t>
            </a:r>
          </a:p>
          <a:p>
            <a:pPr marL="702492" lvl="1" indent="-191589">
              <a:buFont typeface="Arial" panose="020B0604020202020204" pitchFamily="34" charset="0"/>
              <a:buChar char="•"/>
            </a:pPr>
            <a:r>
              <a:rPr lang="en-US" dirty="0"/>
              <a:t>Cons:</a:t>
            </a:r>
          </a:p>
          <a:p>
            <a:pPr marL="1213394" lvl="2" indent="-191589">
              <a:buFont typeface="Arial" panose="020B0604020202020204" pitchFamily="34" charset="0"/>
              <a:buChar char="•"/>
            </a:pPr>
            <a:r>
              <a:rPr lang="en-US" b="1" dirty="0"/>
              <a:t>May require practice</a:t>
            </a:r>
            <a:r>
              <a:rPr lang="en-US" dirty="0"/>
              <a:t>: Some individuals may initially find it challenging to identify and evaluate pros and cons objectively.</a:t>
            </a:r>
          </a:p>
          <a:p>
            <a:pPr marL="1213394" lvl="2" indent="-191589">
              <a:buFont typeface="Arial" panose="020B0604020202020204" pitchFamily="34" charset="0"/>
              <a:buChar char="•"/>
            </a:pPr>
            <a:r>
              <a:rPr lang="en-US" b="1" dirty="0"/>
              <a:t>Doesn't address all decision factors</a:t>
            </a:r>
            <a:r>
              <a:rPr lang="en-US" dirty="0"/>
              <a:t>: While it's a valuable tool, the Pros and Cons skill may not consider all factors influencing a decision, such as emotional considerations or ethical dilemmas.</a:t>
            </a:r>
          </a:p>
          <a:p>
            <a:pPr marL="1213394" lvl="2" indent="-191589">
              <a:buFont typeface="Arial" panose="020B0604020202020204" pitchFamily="34" charset="0"/>
              <a:buChar char="•"/>
            </a:pPr>
            <a:r>
              <a:rPr lang="en-US" b="1" dirty="0"/>
              <a:t>May not be suitable for every decision</a:t>
            </a:r>
            <a:r>
              <a:rPr lang="en-US" dirty="0"/>
              <a:t>: It's more effective for straightforward decisions and may not be as applicable for complex choices involving multiple variables.</a:t>
            </a:r>
          </a:p>
          <a:p>
            <a:pPr marL="1021806" lvl="2"/>
            <a:endParaRPr lang="en-US" dirty="0"/>
          </a:p>
          <a:p>
            <a:endParaRPr lang="en-US" dirty="0"/>
          </a:p>
          <a:p>
            <a:pPr algn="l"/>
            <a:r>
              <a:rPr lang="en-US" b="0" i="1" u="none" strike="noStrike" baseline="0" dirty="0"/>
              <a:t>---</a:t>
            </a:r>
          </a:p>
          <a:p>
            <a:pPr defTabSz="1021806" fontAlgn="base">
              <a:defRPr/>
            </a:pPr>
            <a:r>
              <a:rPr lang="en-US" b="1" i="0" u="none" strike="noStrike" baseline="0" dirty="0">
                <a:effectLst/>
              </a:rPr>
              <a:t>Additional Notes: </a:t>
            </a:r>
          </a:p>
          <a:p>
            <a:pPr marL="191589" indent="-191589">
              <a:buFont typeface="Arial" panose="020B0604020202020204" pitchFamily="34" charset="0"/>
              <a:buChar char="•"/>
            </a:pPr>
            <a:r>
              <a:rPr lang="en-US" dirty="0"/>
              <a:t>The </a:t>
            </a:r>
            <a:r>
              <a:rPr lang="en-US" i="1" dirty="0"/>
              <a:t>Pros and Cons </a:t>
            </a:r>
            <a:r>
              <a:rPr lang="en-US" dirty="0"/>
              <a:t>skill in substance use recovery can be applied as such: </a:t>
            </a:r>
          </a:p>
          <a:p>
            <a:endParaRPr lang="en-US" dirty="0"/>
          </a:p>
          <a:p>
            <a:pPr marL="191589" indent="-191589">
              <a:buFont typeface="Arial" panose="020B0604020202020204" pitchFamily="34" charset="0"/>
              <a:buChar char="•"/>
            </a:pPr>
            <a:r>
              <a:rPr lang="en-US" b="1" i="0" u="sng" dirty="0">
                <a:effectLst/>
              </a:rPr>
              <a:t>Substance Use - Pros and Cons</a:t>
            </a:r>
            <a:r>
              <a:rPr lang="en-US" b="1" i="0" dirty="0">
                <a:effectLst/>
              </a:rPr>
              <a:t>:</a:t>
            </a:r>
            <a:endParaRPr lang="en-US" b="0" i="0" dirty="0">
              <a:effectLst/>
            </a:endParaRPr>
          </a:p>
          <a:p>
            <a:pPr marL="702492" lvl="1" indent="-191589">
              <a:buFont typeface="Arial" panose="020B0604020202020204" pitchFamily="34" charset="0"/>
              <a:buChar char="•"/>
            </a:pPr>
            <a:r>
              <a:rPr lang="en-US" b="1" i="0" dirty="0">
                <a:effectLst/>
              </a:rPr>
              <a:t>Pros (Advantages):</a:t>
            </a:r>
            <a:endParaRPr lang="en-US" b="0" i="0" dirty="0">
              <a:effectLst/>
            </a:endParaRPr>
          </a:p>
          <a:p>
            <a:pPr marL="1213394" lvl="2" indent="-191589">
              <a:buFont typeface="Arial" panose="020B0604020202020204" pitchFamily="34" charset="0"/>
              <a:buChar char="•"/>
            </a:pPr>
            <a:r>
              <a:rPr lang="en-US" b="1" i="0" dirty="0">
                <a:effectLst/>
              </a:rPr>
              <a:t>Temporary Relief:</a:t>
            </a:r>
            <a:r>
              <a:rPr lang="en-US" b="0" i="0" dirty="0">
                <a:effectLst/>
              </a:rPr>
              <a:t> Using substances may provide temporary relief from stress, anxiety, or emotional pain.</a:t>
            </a:r>
          </a:p>
          <a:p>
            <a:pPr marL="1213394" lvl="2" indent="-191589">
              <a:buFont typeface="Arial" panose="020B0604020202020204" pitchFamily="34" charset="0"/>
              <a:buChar char="•"/>
            </a:pPr>
            <a:r>
              <a:rPr lang="en-US" b="1" i="0" dirty="0">
                <a:effectLst/>
              </a:rPr>
              <a:t>Social Interaction:</a:t>
            </a:r>
            <a:r>
              <a:rPr lang="en-US" b="0" i="0" dirty="0">
                <a:effectLst/>
              </a:rPr>
              <a:t> Substance use can facilitate social interaction in certain settings, making it easier to connect with others.</a:t>
            </a:r>
          </a:p>
          <a:p>
            <a:pPr marL="1213394" lvl="2" indent="-191589">
              <a:buFont typeface="Arial" panose="020B0604020202020204" pitchFamily="34" charset="0"/>
              <a:buChar char="•"/>
            </a:pPr>
            <a:r>
              <a:rPr lang="en-US" b="1" i="0" dirty="0">
                <a:effectLst/>
              </a:rPr>
              <a:t>Enhanced Mood:</a:t>
            </a:r>
            <a:r>
              <a:rPr lang="en-US" b="0" i="0" dirty="0">
                <a:effectLst/>
              </a:rPr>
              <a:t> Some substances can lead to feelings of euphoria and increased confidence.</a:t>
            </a:r>
          </a:p>
          <a:p>
            <a:pPr marL="1213394" lvl="2" indent="-191589">
              <a:buFont typeface="Arial" panose="020B0604020202020204" pitchFamily="34" charset="0"/>
              <a:buChar char="•"/>
            </a:pPr>
            <a:r>
              <a:rPr lang="en-US" b="1" i="0" dirty="0">
                <a:effectLst/>
              </a:rPr>
              <a:t>Creative Expression:</a:t>
            </a:r>
            <a:r>
              <a:rPr lang="en-US" b="0" i="0" dirty="0">
                <a:effectLst/>
              </a:rPr>
              <a:t> In some cases, individuals may believe that substance use enhances their creativity or artistic expression.</a:t>
            </a:r>
          </a:p>
          <a:p>
            <a:pPr marL="1213394" lvl="2" indent="-191589">
              <a:buFont typeface="Arial" panose="020B0604020202020204" pitchFamily="34" charset="0"/>
              <a:buChar char="•"/>
            </a:pPr>
            <a:r>
              <a:rPr lang="en-US" b="1" i="0" dirty="0">
                <a:effectLst/>
              </a:rPr>
              <a:t>Escapism:</a:t>
            </a:r>
            <a:r>
              <a:rPr lang="en-US" b="0" i="0" dirty="0">
                <a:effectLst/>
              </a:rPr>
              <a:t> Substance use may serve as a way to escape from challenging life circumstances or problems temporarily.</a:t>
            </a:r>
          </a:p>
          <a:p>
            <a:pPr marL="1021806" lvl="2"/>
            <a:endParaRPr lang="en-US" b="0" i="0" dirty="0">
              <a:effectLst/>
            </a:endParaRPr>
          </a:p>
          <a:p>
            <a:pPr marL="702492" lvl="1" indent="-191589">
              <a:buFont typeface="Arial" panose="020B0604020202020204" pitchFamily="34" charset="0"/>
              <a:buChar char="•"/>
            </a:pPr>
            <a:r>
              <a:rPr lang="en-US" b="1" i="0" dirty="0">
                <a:effectLst/>
              </a:rPr>
              <a:t>Cons (Disadvantages):</a:t>
            </a:r>
            <a:endParaRPr lang="en-US" b="0" i="0" dirty="0">
              <a:effectLst/>
            </a:endParaRPr>
          </a:p>
          <a:p>
            <a:pPr marL="1213394" lvl="2" indent="-191589">
              <a:buFont typeface="Arial" panose="020B0604020202020204" pitchFamily="34" charset="0"/>
              <a:buChar char="•"/>
            </a:pPr>
            <a:r>
              <a:rPr lang="en-US" b="1" i="0" dirty="0">
                <a:effectLst/>
              </a:rPr>
              <a:t>Health Risks:</a:t>
            </a:r>
            <a:r>
              <a:rPr lang="en-US" b="0" i="0" dirty="0">
                <a:effectLst/>
              </a:rPr>
              <a:t> Substance use is associated with a range of physical and mental health risks, including addiction, overdose, and long-term health issues.</a:t>
            </a:r>
          </a:p>
          <a:p>
            <a:pPr marL="1213394" lvl="2" indent="-191589">
              <a:buFont typeface="Arial" panose="020B0604020202020204" pitchFamily="34" charset="0"/>
              <a:buChar char="•"/>
            </a:pPr>
            <a:r>
              <a:rPr lang="en-US" b="1" i="0" dirty="0">
                <a:effectLst/>
              </a:rPr>
              <a:t>Financial Burden:</a:t>
            </a:r>
            <a:r>
              <a:rPr lang="en-US" b="0" i="0" dirty="0">
                <a:effectLst/>
              </a:rPr>
              <a:t> Maintaining a substance use habit can be costly, leading to financial strain and potential debt.</a:t>
            </a:r>
          </a:p>
          <a:p>
            <a:pPr marL="1213394" lvl="2" indent="-191589">
              <a:buFont typeface="Arial" panose="020B0604020202020204" pitchFamily="34" charset="0"/>
              <a:buChar char="•"/>
            </a:pPr>
            <a:r>
              <a:rPr lang="en-US" b="1" i="0" dirty="0">
                <a:effectLst/>
              </a:rPr>
              <a:t>Legal Consequences:</a:t>
            </a:r>
            <a:r>
              <a:rPr lang="en-US" b="0" i="0" dirty="0">
                <a:effectLst/>
              </a:rPr>
              <a:t> Depending on the substance and local laws, substance use can result in legal troubles, including arrests and convictions.</a:t>
            </a:r>
          </a:p>
          <a:p>
            <a:pPr marL="1213394" lvl="2" indent="-191589">
              <a:buFont typeface="Arial" panose="020B0604020202020204" pitchFamily="34" charset="0"/>
              <a:buChar char="•"/>
            </a:pPr>
            <a:r>
              <a:rPr lang="en-US" b="1" i="0" dirty="0">
                <a:effectLst/>
              </a:rPr>
              <a:t>Damage to Relationships:</a:t>
            </a:r>
            <a:r>
              <a:rPr lang="en-US" b="0" i="0" dirty="0">
                <a:effectLst/>
              </a:rPr>
              <a:t> Substance use can strain relationships with family, friends, and colleagues due to erratic behavior, neglect, or conflict.</a:t>
            </a:r>
          </a:p>
          <a:p>
            <a:pPr marL="1213394" lvl="2" indent="-191589">
              <a:buFont typeface="Arial" panose="020B0604020202020204" pitchFamily="34" charset="0"/>
              <a:buChar char="•"/>
            </a:pPr>
            <a:r>
              <a:rPr lang="en-US" b="1" i="0" dirty="0">
                <a:effectLst/>
              </a:rPr>
              <a:t>Impaired Decision-Making:</a:t>
            </a:r>
            <a:r>
              <a:rPr lang="en-US" b="0" i="0" dirty="0">
                <a:effectLst/>
              </a:rPr>
              <a:t> Under the influence of substances, individuals may make poor decisions that have lasting negative consequences.</a:t>
            </a:r>
          </a:p>
          <a:p>
            <a:pPr marL="1213394" lvl="2" indent="-191589">
              <a:buFont typeface="Arial" panose="020B0604020202020204" pitchFamily="34" charset="0"/>
              <a:buChar char="•"/>
            </a:pPr>
            <a:r>
              <a:rPr lang="en-US" b="1" i="0" dirty="0">
                <a:effectLst/>
              </a:rPr>
              <a:t>Decline in Functionality:</a:t>
            </a:r>
            <a:r>
              <a:rPr lang="en-US" b="0" i="0" dirty="0">
                <a:effectLst/>
              </a:rPr>
              <a:t> Substance use often leads to a decline in overall functionality, impacting work, education, and daily life responsibilities.</a:t>
            </a:r>
          </a:p>
          <a:p>
            <a:pPr marL="1213394" lvl="2" indent="-191589">
              <a:buFont typeface="Arial" panose="020B0604020202020204" pitchFamily="34" charset="0"/>
              <a:buChar char="•"/>
            </a:pPr>
            <a:r>
              <a:rPr lang="en-US" b="1" i="0" dirty="0">
                <a:effectLst/>
              </a:rPr>
              <a:t>Tolerance and Dependence:</a:t>
            </a:r>
            <a:r>
              <a:rPr lang="en-US" b="0" i="0" dirty="0">
                <a:effectLst/>
              </a:rPr>
              <a:t> Over time, tolerance and dependence can develop, leading to a need for increasing amounts of the substance to achieve the desired effect.</a:t>
            </a:r>
          </a:p>
          <a:p>
            <a:pPr marL="1213394" lvl="2" indent="-191589">
              <a:buFont typeface="Arial" panose="020B0604020202020204" pitchFamily="34" charset="0"/>
              <a:buChar char="•"/>
            </a:pPr>
            <a:r>
              <a:rPr lang="en-US" b="1" i="0" dirty="0">
                <a:effectLst/>
              </a:rPr>
              <a:t>Withdrawal Symptoms:</a:t>
            </a:r>
            <a:r>
              <a:rPr lang="en-US" b="0" i="0" dirty="0">
                <a:effectLst/>
              </a:rPr>
              <a:t> Discontinuing substance use can result in uncomfortable and sometimes severe withdrawal symptoms.</a:t>
            </a:r>
          </a:p>
          <a:p>
            <a:pPr marL="1213394" lvl="2" indent="-191589">
              <a:buFont typeface="Arial" panose="020B0604020202020204" pitchFamily="34" charset="0"/>
              <a:buChar char="•"/>
            </a:pPr>
            <a:r>
              <a:rPr lang="en-US" b="1" i="0" dirty="0">
                <a:effectLst/>
              </a:rPr>
              <a:t>Emotional and Mental Health Issues:</a:t>
            </a:r>
            <a:r>
              <a:rPr lang="en-US" b="0" i="0" dirty="0">
                <a:effectLst/>
              </a:rPr>
              <a:t> Substance use can exacerbate or contribute to mental health disorders, such as depression, anxiety, and psychosis.</a:t>
            </a:r>
          </a:p>
          <a:p>
            <a:pPr marL="1213394" lvl="2" indent="-191589">
              <a:buFont typeface="Arial" panose="020B0604020202020204" pitchFamily="34" charset="0"/>
              <a:buChar char="•"/>
            </a:pPr>
            <a:r>
              <a:rPr lang="en-US" b="1" i="0" dirty="0">
                <a:effectLst/>
              </a:rPr>
              <a:t>Loss of Control:</a:t>
            </a:r>
            <a:r>
              <a:rPr lang="en-US" b="0" i="0" dirty="0">
                <a:effectLst/>
              </a:rPr>
              <a:t> Individuals may find it challenging to control or limit their substance use, even when they want to quit or cut back.</a:t>
            </a:r>
          </a:p>
          <a:p>
            <a:pPr marL="191589" indent="-191589">
              <a:buFont typeface="Arial" panose="020B0604020202020204" pitchFamily="34" charset="0"/>
              <a:buChar char="•"/>
            </a:pPr>
            <a:endParaRPr lang="en-US" dirty="0"/>
          </a:p>
          <a:p>
            <a:pPr marL="191589" indent="-191589">
              <a:buFont typeface="Arial" panose="020B0604020202020204" pitchFamily="34" charset="0"/>
              <a:buChar char="•"/>
            </a:pPr>
            <a:r>
              <a:rPr lang="en-US" b="1" i="0" u="sng" dirty="0">
                <a:effectLst/>
              </a:rPr>
              <a:t>Substance Use Abstinence - Pros and Cons:</a:t>
            </a:r>
            <a:endParaRPr lang="en-US" b="0" i="0" u="sng" dirty="0">
              <a:effectLst/>
            </a:endParaRPr>
          </a:p>
          <a:p>
            <a:pPr marL="702492" lvl="1" indent="-191589">
              <a:buFont typeface="Arial" panose="020B0604020202020204" pitchFamily="34" charset="0"/>
              <a:buChar char="•"/>
            </a:pPr>
            <a:r>
              <a:rPr lang="en-US" b="1" i="0" dirty="0">
                <a:effectLst/>
              </a:rPr>
              <a:t>Pros (Advantages) of Substance Use Abstinence:</a:t>
            </a:r>
            <a:endParaRPr lang="en-US" b="0" i="0" dirty="0">
              <a:effectLst/>
            </a:endParaRPr>
          </a:p>
          <a:p>
            <a:pPr marL="1213394" lvl="2" indent="-191589">
              <a:buFont typeface="Arial" panose="020B0604020202020204" pitchFamily="34" charset="0"/>
              <a:buChar char="•"/>
            </a:pPr>
            <a:r>
              <a:rPr lang="en-US" b="1" i="0" dirty="0">
                <a:effectLst/>
              </a:rPr>
              <a:t>Improved Health:</a:t>
            </a:r>
            <a:r>
              <a:rPr lang="en-US" b="0" i="0" dirty="0">
                <a:effectLst/>
              </a:rPr>
              <a:t> Abstaining from substance use leads to better physical and mental health, reducing the risk of addiction-related diseases and mental health disorders.</a:t>
            </a:r>
          </a:p>
          <a:p>
            <a:pPr marL="1213394" lvl="2" indent="-191589">
              <a:buFont typeface="Arial" panose="020B0604020202020204" pitchFamily="34" charset="0"/>
              <a:buChar char="•"/>
            </a:pPr>
            <a:r>
              <a:rPr lang="en-US" b="1" i="0" dirty="0">
                <a:effectLst/>
              </a:rPr>
              <a:t>Clarity and Focus:</a:t>
            </a:r>
            <a:r>
              <a:rPr lang="en-US" b="0" i="0" dirty="0">
                <a:effectLst/>
              </a:rPr>
              <a:t> Abstinence allows for improved cognitive function, better decision-making, and increased focus and productivity.</a:t>
            </a:r>
          </a:p>
          <a:p>
            <a:pPr marL="1213394" lvl="2" indent="-191589">
              <a:buFont typeface="Arial" panose="020B0604020202020204" pitchFamily="34" charset="0"/>
              <a:buChar char="•"/>
            </a:pPr>
            <a:r>
              <a:rPr lang="en-US" b="1" i="0" dirty="0">
                <a:effectLst/>
              </a:rPr>
              <a:t>Financial Stability:</a:t>
            </a:r>
            <a:r>
              <a:rPr lang="en-US" b="0" i="0" dirty="0">
                <a:effectLst/>
              </a:rPr>
              <a:t> Not spending money on substances leads to financial stability and less economic stress.</a:t>
            </a:r>
          </a:p>
          <a:p>
            <a:pPr marL="1213394" lvl="2" indent="-191589">
              <a:buFont typeface="Arial" panose="020B0604020202020204" pitchFamily="34" charset="0"/>
              <a:buChar char="•"/>
            </a:pPr>
            <a:r>
              <a:rPr lang="en-US" b="1" i="0" dirty="0">
                <a:effectLst/>
              </a:rPr>
              <a:t>Legal Compliance:</a:t>
            </a:r>
            <a:r>
              <a:rPr lang="en-US" b="0" i="0" dirty="0">
                <a:effectLst/>
              </a:rPr>
              <a:t> Abiding by laws related to substance use prevents legal troubles, including arrests and convictions.</a:t>
            </a:r>
          </a:p>
          <a:p>
            <a:pPr marL="1213394" lvl="2" indent="-191589">
              <a:buFont typeface="Arial" panose="020B0604020202020204" pitchFamily="34" charset="0"/>
              <a:buChar char="•"/>
            </a:pPr>
            <a:r>
              <a:rPr lang="en-US" b="1" i="0" dirty="0">
                <a:effectLst/>
              </a:rPr>
              <a:t>Strengthened Relationships:</a:t>
            </a:r>
            <a:r>
              <a:rPr lang="en-US" b="0" i="0" dirty="0">
                <a:effectLst/>
              </a:rPr>
              <a:t> Abstinence fosters healthier relationships with family, friends, and colleagues due to more reliable and responsible behavior.</a:t>
            </a:r>
          </a:p>
          <a:p>
            <a:pPr marL="1213394" lvl="2" indent="-191589">
              <a:buFont typeface="Arial" panose="020B0604020202020204" pitchFamily="34" charset="0"/>
              <a:buChar char="•"/>
            </a:pPr>
            <a:r>
              <a:rPr lang="en-US" b="1" i="0" dirty="0">
                <a:effectLst/>
              </a:rPr>
              <a:t>Improved Self-Esteem:</a:t>
            </a:r>
            <a:r>
              <a:rPr lang="en-US" b="0" i="0" dirty="0">
                <a:effectLst/>
              </a:rPr>
              <a:t> Abstaining from substances often leads to increased self-esteem and self-worth as individuals regain control over their lives.</a:t>
            </a:r>
          </a:p>
          <a:p>
            <a:pPr marL="1213394" lvl="2" indent="-191589">
              <a:buFont typeface="Arial" panose="020B0604020202020204" pitchFamily="34" charset="0"/>
              <a:buChar char="•"/>
            </a:pPr>
            <a:r>
              <a:rPr lang="en-US" b="1" i="0" dirty="0">
                <a:effectLst/>
              </a:rPr>
              <a:t>Emotional Stability:</a:t>
            </a:r>
            <a:r>
              <a:rPr lang="en-US" b="0" i="0" dirty="0">
                <a:effectLst/>
              </a:rPr>
              <a:t> Abstinence can result in improved emotional regulation and reduced mood swings.</a:t>
            </a:r>
          </a:p>
          <a:p>
            <a:pPr marL="1213394" lvl="2" indent="-191589">
              <a:buFont typeface="Arial" panose="020B0604020202020204" pitchFamily="34" charset="0"/>
              <a:buChar char="•"/>
            </a:pPr>
            <a:r>
              <a:rPr lang="en-US" b="1" i="0" dirty="0">
                <a:effectLst/>
              </a:rPr>
              <a:t>Enhanced Physical Fitness:</a:t>
            </a:r>
            <a:r>
              <a:rPr lang="en-US" b="0" i="0" dirty="0">
                <a:effectLst/>
              </a:rPr>
              <a:t> Sobriety allows individuals to engage in healthier lifestyle choices, leading to better physical fitness and overall well-being.</a:t>
            </a:r>
          </a:p>
          <a:p>
            <a:pPr marL="1213394" lvl="2" indent="-191589">
              <a:buFont typeface="Arial" panose="020B0604020202020204" pitchFamily="34" charset="0"/>
              <a:buChar char="•"/>
            </a:pPr>
            <a:r>
              <a:rPr lang="en-US" b="1" i="0" dirty="0">
                <a:effectLst/>
              </a:rPr>
              <a:t>Personal Growth:</a:t>
            </a:r>
            <a:r>
              <a:rPr lang="en-US" b="0" i="0" dirty="0">
                <a:effectLst/>
              </a:rPr>
              <a:t> Abstinence provides opportunities for personal growth, self-discovery, and the pursuit of life goals and aspirations.</a:t>
            </a:r>
          </a:p>
          <a:p>
            <a:pPr marL="1213394" lvl="2" indent="-191589">
              <a:buFont typeface="Arial" panose="020B0604020202020204" pitchFamily="34" charset="0"/>
              <a:buChar char="•"/>
            </a:pPr>
            <a:r>
              <a:rPr lang="en-US" b="1" i="0" dirty="0">
                <a:effectLst/>
              </a:rPr>
              <a:t>Decreased Risk:</a:t>
            </a:r>
            <a:r>
              <a:rPr lang="en-US" b="0" i="0" dirty="0">
                <a:effectLst/>
              </a:rPr>
              <a:t> Reduces the risk of accidents, injuries, and overdose associated with substance use.</a:t>
            </a:r>
          </a:p>
          <a:p>
            <a:pPr marL="191589" indent="-191589">
              <a:buFont typeface="Arial" panose="020B0604020202020204" pitchFamily="34" charset="0"/>
              <a:buChar char="•"/>
            </a:pPr>
            <a:endParaRPr lang="en-US" b="0" i="0" dirty="0">
              <a:effectLst/>
            </a:endParaRPr>
          </a:p>
          <a:p>
            <a:pPr marL="702492" lvl="1" indent="-191589">
              <a:buFont typeface="Arial" panose="020B0604020202020204" pitchFamily="34" charset="0"/>
              <a:buChar char="•"/>
            </a:pPr>
            <a:r>
              <a:rPr lang="en-US" b="1" i="0" dirty="0">
                <a:effectLst/>
              </a:rPr>
              <a:t>Cons (Challenges) of Substance Use Abstinence:</a:t>
            </a:r>
            <a:endParaRPr lang="en-US" b="0" i="0" dirty="0">
              <a:effectLst/>
            </a:endParaRPr>
          </a:p>
          <a:p>
            <a:pPr marL="1213394" lvl="2" indent="-191589">
              <a:buFont typeface="Arial" panose="020B0604020202020204" pitchFamily="34" charset="0"/>
              <a:buChar char="•"/>
            </a:pPr>
            <a:r>
              <a:rPr lang="en-US" b="1" i="0" dirty="0">
                <a:effectLst/>
              </a:rPr>
              <a:t>Initial Discomfort:</a:t>
            </a:r>
            <a:r>
              <a:rPr lang="en-US" b="0" i="0" dirty="0">
                <a:effectLst/>
              </a:rPr>
              <a:t> The early stages of abstinence can be challenging, with withdrawal symptoms and cravings for the substance.</a:t>
            </a:r>
          </a:p>
          <a:p>
            <a:pPr marL="1213394" lvl="2" indent="-191589">
              <a:buFont typeface="Arial" panose="020B0604020202020204" pitchFamily="34" charset="0"/>
              <a:buChar char="•"/>
            </a:pPr>
            <a:r>
              <a:rPr lang="en-US" b="1" i="0" dirty="0">
                <a:effectLst/>
              </a:rPr>
              <a:t>Social Pressures:</a:t>
            </a:r>
            <a:r>
              <a:rPr lang="en-US" b="0" i="0" dirty="0">
                <a:effectLst/>
              </a:rPr>
              <a:t> Abstinence may require navigating social situations where substance use is prevalent, potentially leading to feelings of isolation.</a:t>
            </a:r>
          </a:p>
          <a:p>
            <a:pPr marL="1213394" lvl="2" indent="-191589">
              <a:buFont typeface="Arial" panose="020B0604020202020204" pitchFamily="34" charset="0"/>
              <a:buChar char="•"/>
            </a:pPr>
            <a:r>
              <a:rPr lang="en-US" b="1" i="0" dirty="0">
                <a:effectLst/>
              </a:rPr>
              <a:t>Emotional Challenges:</a:t>
            </a:r>
            <a:r>
              <a:rPr lang="en-US" b="0" i="0" dirty="0">
                <a:effectLst/>
              </a:rPr>
              <a:t> Dealing with underlying emotional issues that were previously masked by substance use can be difficult.</a:t>
            </a:r>
          </a:p>
          <a:p>
            <a:pPr marL="1213394" lvl="2" indent="-191589">
              <a:buFont typeface="Arial" panose="020B0604020202020204" pitchFamily="34" charset="0"/>
              <a:buChar char="•"/>
            </a:pPr>
            <a:r>
              <a:rPr lang="en-US" b="1" i="0" dirty="0">
                <a:effectLst/>
              </a:rPr>
              <a:t>Relapse Risk:</a:t>
            </a:r>
            <a:r>
              <a:rPr lang="en-US" b="0" i="0" dirty="0">
                <a:effectLst/>
              </a:rPr>
              <a:t> Maintaining abstinence can be an ongoing struggle, with the risk of relapse always present.</a:t>
            </a:r>
          </a:p>
          <a:p>
            <a:pPr marL="1213394" lvl="2" indent="-191589">
              <a:buFont typeface="Arial" panose="020B0604020202020204" pitchFamily="34" charset="0"/>
              <a:buChar char="•"/>
            </a:pPr>
            <a:r>
              <a:rPr lang="en-US" b="1" i="0" dirty="0">
                <a:effectLst/>
              </a:rPr>
              <a:t>Coping Mechanism Replacement:</a:t>
            </a:r>
            <a:r>
              <a:rPr lang="en-US" b="0" i="0" dirty="0">
                <a:effectLst/>
              </a:rPr>
              <a:t> Individuals need to find alternative healthy coping mechanisms to replace the use of substances in managing stress and emotions.</a:t>
            </a:r>
          </a:p>
          <a:p>
            <a:pPr marL="1213394" lvl="2" indent="-191589">
              <a:buFont typeface="Arial" panose="020B0604020202020204" pitchFamily="34" charset="0"/>
              <a:buChar char="•"/>
            </a:pPr>
            <a:r>
              <a:rPr lang="en-US" b="1" i="0" dirty="0">
                <a:effectLst/>
              </a:rPr>
              <a:t>Peer Relationships:</a:t>
            </a:r>
            <a:r>
              <a:rPr lang="en-US" b="0" i="0" dirty="0">
                <a:effectLst/>
              </a:rPr>
              <a:t> Abstinence may strain relationships with friends who continue to use substances.</a:t>
            </a:r>
          </a:p>
          <a:p>
            <a:pPr marL="1213394" lvl="2" indent="-191589">
              <a:buFont typeface="Arial" panose="020B0604020202020204" pitchFamily="34" charset="0"/>
              <a:buChar char="•"/>
            </a:pPr>
            <a:r>
              <a:rPr lang="en-US" b="1" i="0" dirty="0">
                <a:effectLst/>
              </a:rPr>
              <a:t>Stigma:</a:t>
            </a:r>
            <a:r>
              <a:rPr lang="en-US" b="0" i="0" dirty="0">
                <a:effectLst/>
              </a:rPr>
              <a:t> Some individuals may experience stigma or judgment from others regarding their choice to remain abstinent.</a:t>
            </a:r>
          </a:p>
          <a:p>
            <a:pPr marL="1213394" lvl="2" indent="-191589">
              <a:buFont typeface="Arial" panose="020B0604020202020204" pitchFamily="34" charset="0"/>
              <a:buChar char="•"/>
            </a:pPr>
            <a:r>
              <a:rPr lang="en-US" b="1" i="0" dirty="0">
                <a:effectLst/>
              </a:rPr>
              <a:t>Long-Term Commitment:</a:t>
            </a:r>
            <a:r>
              <a:rPr lang="en-US" b="0" i="0" dirty="0">
                <a:effectLst/>
              </a:rPr>
              <a:t> Abstinence often requires a lifelong commitment, which can be challenging to maintain.</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60</a:t>
            </a:fld>
            <a:endParaRPr lang="en-US"/>
          </a:p>
        </p:txBody>
      </p:sp>
    </p:spTree>
    <p:extLst>
      <p:ext uri="{BB962C8B-B14F-4D97-AF65-F5344CB8AC3E}">
        <p14:creationId xmlns:p14="http://schemas.microsoft.com/office/powerpoint/2010/main" val="25326354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3014F-16F5-5F9F-6CC0-6597D6A7E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1E7056-A2D9-6236-897C-3456B4A5D1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C52230-7FB3-DCC1-BA92-85057F9E00DA}"/>
              </a:ext>
            </a:extLst>
          </p:cNvPr>
          <p:cNvSpPr>
            <a:spLocks noGrp="1"/>
          </p:cNvSpPr>
          <p:nvPr>
            <p:ph type="body" idx="1"/>
          </p:nvPr>
        </p:nvSpPr>
        <p:spPr/>
        <p:txBody>
          <a:bodyPr/>
          <a:lstStyle/>
          <a:p>
            <a:r>
              <a:rPr lang="en-US" b="1" dirty="0"/>
              <a:t>Trainer Notes: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Use this slide to clarify the function of ACCEPTS and Radical Acceptance as crisis survival tools—not problem-solving strategies. Emphasize that these skills are about enduring distress, not fixing it.</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Key Points to Emphasize:</a:t>
            </a:r>
            <a:endParaRPr lang="en-US" dirty="0"/>
          </a:p>
          <a:p>
            <a:pPr marL="171450" indent="-171450">
              <a:buFont typeface="Arial" panose="020B0604020202020204" pitchFamily="34" charset="0"/>
              <a:buChar char="•"/>
            </a:pPr>
            <a:r>
              <a:rPr lang="en-US" b="1" dirty="0"/>
              <a:t>ACCEPTS</a:t>
            </a:r>
            <a:r>
              <a:rPr lang="en-US" dirty="0"/>
              <a:t> is a set of distraction strategies used when emotions are overwhelming and action is not immediately possible or helpful. These skills help clients get through the moment without making things worse.</a:t>
            </a:r>
          </a:p>
          <a:p>
            <a:pPr marL="171450" indent="-171450">
              <a:buFont typeface="Arial" panose="020B0604020202020204" pitchFamily="34" charset="0"/>
              <a:buChar char="•"/>
            </a:pPr>
            <a:r>
              <a:rPr lang="en-US" b="1" dirty="0"/>
              <a:t>Radical Acceptance</a:t>
            </a:r>
            <a:r>
              <a:rPr lang="en-US" dirty="0"/>
              <a:t> is often misunderstood. It does </a:t>
            </a:r>
            <a:r>
              <a:rPr lang="en-US" b="1" dirty="0"/>
              <a:t>not</a:t>
            </a:r>
            <a:r>
              <a:rPr lang="en-US" dirty="0"/>
              <a:t> mean approval, resignation, or giving up—it means acknowledging reality </a:t>
            </a:r>
            <a:r>
              <a:rPr lang="en-US" i="1" dirty="0"/>
              <a:t>as it is</a:t>
            </a:r>
            <a:r>
              <a:rPr lang="en-US" dirty="0"/>
              <a:t>, so energy can shift from resistance to coping.</a:t>
            </a:r>
          </a:p>
          <a:p>
            <a:pPr marL="171450" indent="-171450">
              <a:buFont typeface="Arial" panose="020B0604020202020204" pitchFamily="34" charset="0"/>
              <a:buChar char="•"/>
            </a:pPr>
            <a:r>
              <a:rPr lang="en-US" dirty="0"/>
              <a:t>Radical Acceptance opens the door to change by removing the suffering that comes from fighting what’s already happened.</a:t>
            </a:r>
          </a:p>
          <a:p>
            <a:pPr marL="171450" indent="-171450">
              <a:buFont typeface="Arial" panose="020B0604020202020204" pitchFamily="34" charset="0"/>
              <a:buChar char="•"/>
            </a:pPr>
            <a:r>
              <a:rPr lang="en-US" b="1" dirty="0"/>
              <a:t>Distinguishing Acceptance from Giving Up:</a:t>
            </a:r>
            <a:endParaRPr lang="en-US" dirty="0"/>
          </a:p>
          <a:p>
            <a:pPr marL="628650" lvl="1" indent="-171450">
              <a:buFont typeface="Arial" panose="020B0604020202020204" pitchFamily="34" charset="0"/>
              <a:buChar char="•"/>
            </a:pPr>
            <a:r>
              <a:rPr lang="en-US" b="1" dirty="0"/>
              <a:t>Giving up</a:t>
            </a:r>
            <a:r>
              <a:rPr lang="en-US" dirty="0"/>
              <a:t> implies helplessness, passivity, and avoidance.</a:t>
            </a:r>
          </a:p>
          <a:p>
            <a:pPr marL="628650" lvl="1" indent="-171450">
              <a:buFont typeface="Arial" panose="020B0604020202020204" pitchFamily="34" charset="0"/>
              <a:buChar char="•"/>
            </a:pPr>
            <a:r>
              <a:rPr lang="en-US" b="1" dirty="0"/>
              <a:t>Radical Acceptance</a:t>
            </a:r>
            <a:r>
              <a:rPr lang="en-US" dirty="0"/>
              <a:t> is an active process of </a:t>
            </a:r>
            <a:r>
              <a:rPr lang="en-US" i="1" dirty="0"/>
              <a:t>letting go of resistance</a:t>
            </a:r>
            <a:r>
              <a:rPr lang="en-US" dirty="0"/>
              <a:t> in order to reduce suffering and move forward with greater clarity and agency.</a:t>
            </a:r>
          </a:p>
          <a:p>
            <a:pPr marL="457200" lvl="1" indent="0">
              <a:buFont typeface="Arial" panose="020B0604020202020204" pitchFamily="34" charset="0"/>
              <a:buNone/>
            </a:pPr>
            <a:endParaRPr lang="en-US" dirty="0"/>
          </a:p>
          <a:p>
            <a:pPr marL="0" indent="0">
              <a:buFont typeface="Arial" panose="020B0604020202020204" pitchFamily="34" charset="0"/>
              <a:buNone/>
            </a:pPr>
            <a:r>
              <a:rPr lang="en-US" b="1" dirty="0"/>
              <a:t>OPTIONAL - Ask the Group:</a:t>
            </a:r>
            <a:endParaRPr lang="en-US" dirty="0"/>
          </a:p>
          <a:p>
            <a:pPr marL="171450" indent="-171450">
              <a:buFont typeface="Arial" panose="020B0604020202020204" pitchFamily="34" charset="0"/>
              <a:buChar char="•"/>
            </a:pPr>
            <a:r>
              <a:rPr lang="en-US" dirty="0"/>
              <a:t>Have you ever seen a client confuse acceptance with giving up?</a:t>
            </a:r>
          </a:p>
          <a:p>
            <a:pPr marL="171450" indent="-171450">
              <a:buFont typeface="Arial" panose="020B0604020202020204" pitchFamily="34" charset="0"/>
              <a:buChar char="•"/>
            </a:pPr>
            <a:r>
              <a:rPr lang="en-US" dirty="0"/>
              <a:t>What makes Radical Acceptance such a powerful—yet challenging—skill to practice, both for clients and providers?</a:t>
            </a:r>
          </a:p>
          <a:p>
            <a:pPr marL="171450" indent="-171450">
              <a:buFont typeface="Arial" panose="020B0604020202020204" pitchFamily="34" charset="0"/>
              <a:buChar char="•"/>
            </a:pPr>
            <a:r>
              <a:rPr lang="en-US" dirty="0"/>
              <a:t>You can offer examples where acceptance helped shift someone’s energy toward constructive action (e.g., accepting a painful diagnosis, a breakup, or a past injustice), while still honoring their emotions.</a:t>
            </a:r>
          </a:p>
          <a:p>
            <a:endParaRPr lang="en-US" dirty="0"/>
          </a:p>
        </p:txBody>
      </p:sp>
      <p:sp>
        <p:nvSpPr>
          <p:cNvPr id="4" name="Slide Number Placeholder 3">
            <a:extLst>
              <a:ext uri="{FF2B5EF4-FFF2-40B4-BE49-F238E27FC236}">
                <a16:creationId xmlns:a16="http://schemas.microsoft.com/office/drawing/2014/main" id="{D25F171B-153B-6A02-22D3-6FC679159504}"/>
              </a:ext>
            </a:extLst>
          </p:cNvPr>
          <p:cNvSpPr>
            <a:spLocks noGrp="1"/>
          </p:cNvSpPr>
          <p:nvPr>
            <p:ph type="sldNum" sz="quarter" idx="5"/>
          </p:nvPr>
        </p:nvSpPr>
        <p:spPr/>
        <p:txBody>
          <a:bodyPr/>
          <a:lstStyle/>
          <a:p>
            <a:fld id="{369C70AD-FCA9-4FF6-8D0E-01E0C5ABAEF2}" type="slidenum">
              <a:rPr lang="en-US" smtClean="0"/>
              <a:t>61</a:t>
            </a:fld>
            <a:endParaRPr lang="en-US"/>
          </a:p>
        </p:txBody>
      </p:sp>
    </p:spTree>
    <p:extLst>
      <p:ext uri="{BB962C8B-B14F-4D97-AF65-F5344CB8AC3E}">
        <p14:creationId xmlns:p14="http://schemas.microsoft.com/office/powerpoint/2010/main" val="26730242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 </a:t>
            </a:r>
          </a:p>
          <a:p>
            <a:pPr marL="171450" indent="-171450" algn="l">
              <a:buFont typeface="Arial" panose="020B0604020202020204" pitchFamily="34" charset="0"/>
              <a:buChar char="•"/>
            </a:pPr>
            <a:r>
              <a:rPr lang="en-US" b="1" dirty="0"/>
              <a:t>You don’t need to go through this section in detail—since this is an advanced training, participants already have a solid understanding of these skills.</a:t>
            </a:r>
          </a:p>
          <a:p>
            <a:pPr marL="171450" indent="-171450" defTabSz="1021806">
              <a:buFont typeface="Arial" panose="020B0604020202020204" pitchFamily="34" charset="0"/>
              <a:buChar char="•"/>
              <a:defRPr/>
            </a:pPr>
            <a:r>
              <a:rPr lang="en-US" dirty="0"/>
              <a:t>"ACCEPTS </a:t>
            </a:r>
            <a:r>
              <a:rPr lang="en-US" b="0" i="0" dirty="0">
                <a:effectLst/>
              </a:rPr>
              <a:t>outlines strategies for distracting oneself from distressing emotions, giving them time to lessen in intensity, or fade away. It’s designed to help individuals cope with overwhelming emotions and situations without resorting to harmful or impulsive behaviors and offers a range of healthy coping strategies to manage distress and reduce the risk of impulsive or self-destructive behaviors when facing challenging emotions or situations.</a:t>
            </a:r>
            <a:r>
              <a:rPr lang="en-US" dirty="0"/>
              <a:t>"</a:t>
            </a:r>
            <a:endParaRPr lang="en-US" b="0" i="0" dirty="0"/>
          </a:p>
          <a:p>
            <a:pPr defTabSz="1021806">
              <a:defRPr/>
            </a:pPr>
            <a:endParaRPr lang="en-US" b="0" i="0" dirty="0"/>
          </a:p>
          <a:p>
            <a:pPr marL="191589" indent="-191589" defTabSz="1021806">
              <a:buFont typeface="Arial" panose="020B0604020202020204" pitchFamily="34" charset="0"/>
              <a:buChar char="•"/>
              <a:defRPr/>
            </a:pPr>
            <a:r>
              <a:rPr lang="en-US" dirty="0"/>
              <a:t>"</a:t>
            </a:r>
            <a:r>
              <a:rPr lang="en-US" b="0" i="0" dirty="0"/>
              <a:t>ACCEPTS stands for </a:t>
            </a:r>
            <a:r>
              <a:rPr lang="en-US" b="1" i="0" dirty="0"/>
              <a:t>A</a:t>
            </a:r>
            <a:r>
              <a:rPr lang="en-US" b="0" i="0" dirty="0"/>
              <a:t>ctivities, </a:t>
            </a:r>
            <a:r>
              <a:rPr lang="en-US" b="1" i="0" dirty="0"/>
              <a:t>C</a:t>
            </a:r>
            <a:r>
              <a:rPr lang="en-US" b="0" i="0" dirty="0"/>
              <a:t>ontributing, </a:t>
            </a:r>
            <a:r>
              <a:rPr lang="en-US" b="1" i="0" dirty="0"/>
              <a:t>C</a:t>
            </a:r>
            <a:r>
              <a:rPr lang="en-US" b="0" i="0" dirty="0"/>
              <a:t>omparisons, </a:t>
            </a:r>
            <a:r>
              <a:rPr lang="en-US" b="1" i="0" dirty="0"/>
              <a:t>E</a:t>
            </a:r>
            <a:r>
              <a:rPr lang="en-US" b="0" i="0" dirty="0"/>
              <a:t>motions, </a:t>
            </a:r>
            <a:r>
              <a:rPr lang="en-US" b="1" i="0" dirty="0"/>
              <a:t>P</a:t>
            </a:r>
            <a:r>
              <a:rPr lang="en-US" b="0" i="0" dirty="0"/>
              <a:t>ush away, </a:t>
            </a:r>
            <a:r>
              <a:rPr lang="en-US" b="1" i="0" dirty="0"/>
              <a:t>T</a:t>
            </a:r>
            <a:r>
              <a:rPr lang="en-US" b="0" i="0" dirty="0"/>
              <a:t>houghts, and </a:t>
            </a:r>
            <a:r>
              <a:rPr lang="en-US" b="1" i="0" dirty="0"/>
              <a:t>S</a:t>
            </a:r>
            <a:r>
              <a:rPr lang="en-US" b="0" i="0" dirty="0"/>
              <a:t>ensations.</a:t>
            </a:r>
            <a:r>
              <a:rPr lang="en-US" dirty="0"/>
              <a:t>"</a:t>
            </a:r>
            <a:endParaRPr lang="en-US" b="0" i="0" dirty="0"/>
          </a:p>
          <a:p>
            <a:endParaRPr lang="en-US" b="1" dirty="0"/>
          </a:p>
          <a:p>
            <a:pPr defTabSz="1021806">
              <a:defRPr/>
            </a:pPr>
            <a:r>
              <a:rPr lang="en-US" b="0" i="0" dirty="0">
                <a:effectLst/>
              </a:rPr>
              <a:t>ACCEPTS–</a:t>
            </a:r>
            <a:endParaRPr lang="en-US" b="1" dirty="0"/>
          </a:p>
          <a:p>
            <a:pPr marL="191589" indent="-191589">
              <a:buFont typeface="Arial" panose="020B0604020202020204" pitchFamily="34" charset="0"/>
              <a:buChar char="•"/>
            </a:pPr>
            <a:r>
              <a:rPr lang="en-US" b="1" i="0" u="sng" dirty="0"/>
              <a:t>A</a:t>
            </a:r>
            <a:r>
              <a:rPr lang="en-US" i="0" dirty="0"/>
              <a:t> stands for engaging in activities. </a:t>
            </a:r>
            <a:r>
              <a:rPr lang="en-US" b="0" i="0" u="none" strike="noStrike" baseline="0" dirty="0"/>
              <a:t>Do an activity that requires thought and concentration. </a:t>
            </a:r>
            <a:r>
              <a:rPr lang="en" kern="0" dirty="0">
                <a:ea typeface="Fira Sans Extra Condensed"/>
                <a:cs typeface="Fira Sans Extra Condensed"/>
                <a:sym typeface="Fira Sans Extra Condensed"/>
              </a:rPr>
              <a:t>Engage in any healthy activity. Some ideas: Read a book, exercise, call a friend, clean, cook a new recipe. </a:t>
            </a:r>
            <a:endParaRPr lang="en-US" i="0" dirty="0"/>
          </a:p>
          <a:p>
            <a:pPr marL="191589" indent="-191589">
              <a:buFont typeface="Arial" panose="020B0604020202020204" pitchFamily="34" charset="0"/>
              <a:buChar char="•"/>
            </a:pPr>
            <a:r>
              <a:rPr lang="en-US" i="0" dirty="0"/>
              <a:t>The </a:t>
            </a:r>
            <a:r>
              <a:rPr lang="en-US" b="1" i="0" dirty="0"/>
              <a:t>first </a:t>
            </a:r>
            <a:r>
              <a:rPr lang="en-US" b="1" i="0" u="sng" dirty="0"/>
              <a:t>C</a:t>
            </a:r>
            <a:r>
              <a:rPr lang="en-US" i="0" dirty="0"/>
              <a:t> is for contributing  or doing something for someone else. </a:t>
            </a:r>
            <a:r>
              <a:rPr lang="en-US" kern="0" dirty="0">
                <a:ea typeface="Fira Sans Extra Condensed"/>
                <a:cs typeface="Fira Sans Extra Condensed"/>
                <a:sym typeface="Fira Sans Extra Condensed"/>
              </a:rPr>
              <a:t>Do something kind for someone. For example, cook food for a friend or relative, mow the neighbor's lawn, send an encouraging text. </a:t>
            </a:r>
            <a:endParaRPr lang="en-US" i="0" dirty="0"/>
          </a:p>
          <a:p>
            <a:pPr marL="191589" indent="-191589">
              <a:buFont typeface="Arial" panose="020B0604020202020204" pitchFamily="34" charset="0"/>
              <a:buChar char="•"/>
            </a:pPr>
            <a:r>
              <a:rPr lang="en-US" i="0" dirty="0"/>
              <a:t>The </a:t>
            </a:r>
            <a:r>
              <a:rPr lang="en-US" b="1" i="0" dirty="0"/>
              <a:t>second </a:t>
            </a:r>
            <a:r>
              <a:rPr lang="en-US" b="1" i="0" u="sng" dirty="0"/>
              <a:t>C</a:t>
            </a:r>
            <a:r>
              <a:rPr lang="en-US" b="1" i="0" dirty="0"/>
              <a:t> </a:t>
            </a:r>
            <a:r>
              <a:rPr lang="en-US" i="0" dirty="0"/>
              <a:t>stands for comparisons which entails either 1) juxtaposing a previous period of your life with your current one, or 2) juxtaposing a previous period of your life that was much worse with the one that you're in. </a:t>
            </a:r>
            <a:r>
              <a:rPr lang="en" kern="0" dirty="0">
                <a:ea typeface="Fira Sans Extra Condensed"/>
                <a:cs typeface="Fira Sans Extra Condensed"/>
                <a:sym typeface="Fira Sans Extra Condensed"/>
              </a:rPr>
              <a:t>Put your life in perspective. Ask yourself: Am I safe? Am I fed? Is there someone who cares about me?</a:t>
            </a:r>
            <a:endParaRPr lang="en-US" i="0" dirty="0"/>
          </a:p>
          <a:p>
            <a:pPr marL="191589" indent="-191589">
              <a:buFont typeface="Arial" panose="020B0604020202020204" pitchFamily="34" charset="0"/>
              <a:buChar char="•"/>
            </a:pPr>
            <a:r>
              <a:rPr lang="en-US" b="1" i="0" u="sng" dirty="0"/>
              <a:t>E</a:t>
            </a:r>
            <a:r>
              <a:rPr lang="en-US" i="0" dirty="0"/>
              <a:t> is for emotions which entails generating different emotions than the ones that you're feeling. </a:t>
            </a:r>
            <a:r>
              <a:rPr lang="en" kern="0" dirty="0">
                <a:ea typeface="Fira Sans Extra Condensed"/>
                <a:cs typeface="Fira Sans Extra Condensed"/>
                <a:sym typeface="Fira Sans Extra Condensed"/>
              </a:rPr>
              <a:t>Invoke the opposire emotion of your current feeling to reduce its intensity. If anxious, practice meditation. </a:t>
            </a:r>
            <a:r>
              <a:rPr lang="en-US" kern="0" dirty="0">
                <a:ea typeface="Fira Sans Extra Condensed"/>
                <a:cs typeface="Fira Sans Extra Condensed"/>
                <a:sym typeface="Fira Sans Extra Condensed"/>
              </a:rPr>
              <a:t>I</a:t>
            </a:r>
            <a:r>
              <a:rPr lang="en" kern="0" dirty="0">
                <a:ea typeface="Fira Sans Extra Condensed"/>
                <a:cs typeface="Fira Sans Extra Condensed"/>
                <a:sym typeface="Fira Sans Extra Condensed"/>
              </a:rPr>
              <a:t>f sad, watch a funny video. </a:t>
            </a:r>
            <a:endParaRPr lang="en-US" i="0" dirty="0"/>
          </a:p>
          <a:p>
            <a:pPr marL="191589" indent="-191589">
              <a:buFont typeface="Arial" panose="020B0604020202020204" pitchFamily="34" charset="0"/>
              <a:buChar char="•"/>
            </a:pPr>
            <a:r>
              <a:rPr lang="en-US" b="1" i="0" u="sng" dirty="0"/>
              <a:t>P</a:t>
            </a:r>
            <a:r>
              <a:rPr lang="en-US" i="0" dirty="0"/>
              <a:t> is for pushing away, sort of like putting the problem on a shelf. </a:t>
            </a:r>
            <a:r>
              <a:rPr lang="en" kern="0" dirty="0">
                <a:ea typeface="Fira Sans Extra Condensed"/>
                <a:cs typeface="Fira Sans Extra Condensed"/>
                <a:sym typeface="Fira Sans Extra Condensed"/>
              </a:rPr>
              <a:t>Push the problem out of your mind temporarily and set a time to come back to it. Distract yourself with other activities and get present. </a:t>
            </a:r>
            <a:endParaRPr lang="en-US" i="0" dirty="0"/>
          </a:p>
          <a:p>
            <a:pPr marL="191589" indent="-191589">
              <a:buFont typeface="Arial" panose="020B0604020202020204" pitchFamily="34" charset="0"/>
              <a:buChar char="•"/>
            </a:pPr>
            <a:r>
              <a:rPr lang="en-US" b="1" i="0" u="sng" dirty="0"/>
              <a:t>T</a:t>
            </a:r>
            <a:r>
              <a:rPr lang="en-US" i="0" dirty="0"/>
              <a:t> is for thoughts and involves engaging in thinking about  something like math problems, making a grocery list, making a holiday list, any thoughts that compete with the thoughts and emotions that are present during the time of the crisis. </a:t>
            </a:r>
            <a:r>
              <a:rPr lang="en" kern="0" dirty="0">
                <a:ea typeface="Fira Sans Extra Condensed"/>
                <a:cs typeface="Fira Sans Extra Condensed"/>
                <a:sym typeface="Fira Sans Extra Condensed"/>
              </a:rPr>
              <a:t>R</a:t>
            </a:r>
            <a:r>
              <a:rPr lang="en-US" kern="0" dirty="0">
                <a:ea typeface="Fira Sans Extra Condensed"/>
                <a:cs typeface="Fira Sans Extra Condensed"/>
                <a:sym typeface="Fira Sans Extra Condensed"/>
              </a:rPr>
              <a:t>e</a:t>
            </a:r>
            <a:r>
              <a:rPr lang="en" kern="0" dirty="0">
                <a:ea typeface="Fira Sans Extra Condensed"/>
                <a:cs typeface="Fira Sans Extra Condensed"/>
                <a:sym typeface="Fira Sans Extra Condensed"/>
              </a:rPr>
              <a:t>place negative, anxious thoughts with activities that keep the mind busy. For example, say the alphabet backwards or do a puzzle. </a:t>
            </a:r>
            <a:endParaRPr lang="en-US" i="0" dirty="0"/>
          </a:p>
          <a:p>
            <a:pPr marL="191589" indent="-191589">
              <a:buFont typeface="Arial" panose="020B0604020202020204" pitchFamily="34" charset="0"/>
              <a:buChar char="•"/>
            </a:pPr>
            <a:r>
              <a:rPr lang="en-US" i="0" dirty="0"/>
              <a:t>And </a:t>
            </a:r>
            <a:r>
              <a:rPr lang="en-US" b="1" i="0" u="sng" dirty="0"/>
              <a:t>S</a:t>
            </a:r>
            <a:r>
              <a:rPr lang="en-US" i="0" dirty="0"/>
              <a:t> is for sensations which involves using the five senses in order to ground yourself. </a:t>
            </a:r>
            <a:r>
              <a:rPr lang="en-US" kern="0" dirty="0">
                <a:ea typeface="Fira Sans Extra Condensed"/>
                <a:cs typeface="Fira Sans Extra Condensed"/>
                <a:sym typeface="Fira Sans Extra Condensed"/>
              </a:rPr>
              <a:t>Use your 5 senses to self-sooth. Some ideas: Take a warm bath, light a candle, play relaxing music, eat a comforting snack.</a:t>
            </a:r>
          </a:p>
          <a:p>
            <a:pPr marL="191589" indent="-191589">
              <a:buFont typeface="Arial" panose="020B0604020202020204" pitchFamily="34" charset="0"/>
              <a:buChar char="•"/>
            </a:pPr>
            <a:endParaRPr lang="en-US" kern="0" dirty="0">
              <a:ea typeface="Fira Sans Extra Condensed"/>
              <a:cs typeface="Fira Sans Extra Condensed"/>
              <a:sym typeface="Fira Sans Extra Condensed"/>
            </a:endParaRPr>
          </a:p>
          <a:p>
            <a:pPr marL="191589" indent="-191589" defTabSz="1021806">
              <a:buFont typeface="Arial" panose="020B0604020202020204" pitchFamily="34" charset="0"/>
              <a:buChar char="•"/>
              <a:defRPr/>
            </a:pPr>
            <a:r>
              <a:rPr lang="en-US" b="1" kern="0" dirty="0">
                <a:ea typeface="Fira Sans Extra Condensed"/>
                <a:cs typeface="Fira Sans Extra Condensed"/>
                <a:sym typeface="Fira Sans Extra Condensed"/>
              </a:rPr>
              <a:t>Reminder</a:t>
            </a:r>
            <a:r>
              <a:rPr lang="en-US" kern="0" dirty="0">
                <a:ea typeface="Fira Sans Extra Condensed"/>
                <a:cs typeface="Fira Sans Extra Condensed"/>
                <a:sym typeface="Fira Sans Extra Condensed"/>
              </a:rPr>
              <a:t> – These ideas might not work for everyone. You can try them all and see which ones you like and which ones work best for you. For example, with C(</a:t>
            </a:r>
            <a:r>
              <a:rPr lang="en-US" kern="0" dirty="0" err="1">
                <a:ea typeface="Fira Sans Extra Condensed"/>
                <a:cs typeface="Fira Sans Extra Condensed"/>
                <a:sym typeface="Fira Sans Extra Condensed"/>
              </a:rPr>
              <a:t>omparisons</a:t>
            </a:r>
            <a:r>
              <a:rPr lang="en-US" kern="0" dirty="0">
                <a:ea typeface="Fira Sans Extra Condensed"/>
                <a:cs typeface="Fira Sans Extra Condensed"/>
                <a:sym typeface="Fira Sans Extra Condensed"/>
              </a:rPr>
              <a:t>), when it comes to comparing yourself to others, some people find it hard because it makes things worse. Thinking about your own suffering or the suffering of others can also be upsetting or unsettling for some people. It's important to figure out what works for you and what you're comfortable with.</a:t>
            </a:r>
          </a:p>
          <a:p>
            <a:endParaRPr lang="en-US" i="0" kern="0" dirty="0">
              <a:sym typeface="Fira Sans Extra Condensed"/>
            </a:endParaRPr>
          </a:p>
          <a:p>
            <a:pPr defTabSz="1021806">
              <a:defRPr/>
            </a:pPr>
            <a:r>
              <a:rPr lang="en-US" b="0" i="0" dirty="0"/>
              <a:t>---</a:t>
            </a:r>
          </a:p>
          <a:p>
            <a:pPr defTabSz="1021806">
              <a:defRPr/>
            </a:pPr>
            <a:r>
              <a:rPr lang="en-US" b="1" i="0" dirty="0"/>
              <a:t>Reference: </a:t>
            </a:r>
          </a:p>
          <a:p>
            <a:pPr marL="191589" indent="-191589" defTabSz="1021806">
              <a:buFont typeface="Arial" panose="020B0604020202020204" pitchFamily="34" charset="0"/>
              <a:buChar char="•"/>
              <a:defRPr/>
            </a:pPr>
            <a:r>
              <a:rPr lang="en-US" sz="1400" dirty="0"/>
              <a:t>Linehan, M. M. (2014a). </a:t>
            </a:r>
            <a:r>
              <a:rPr lang="en-US" sz="1400" i="1" dirty="0"/>
              <a:t>DBT (R) skills training handouts and worksheets, second edition</a:t>
            </a:r>
            <a:r>
              <a:rPr lang="en-US" sz="1400" dirty="0"/>
              <a:t> (2nd ed.). New York, NY: Guilford Publications.</a:t>
            </a:r>
            <a:endParaRPr lang="en-US" b="0" i="0" dirty="0">
              <a:effectLst/>
            </a:endParaRPr>
          </a:p>
          <a:p>
            <a:endParaRPr lang="en-US" i="0" dirty="0"/>
          </a:p>
        </p:txBody>
      </p:sp>
      <p:sp>
        <p:nvSpPr>
          <p:cNvPr id="4" name="Slide Number Placeholder 3"/>
          <p:cNvSpPr>
            <a:spLocks noGrp="1"/>
          </p:cNvSpPr>
          <p:nvPr>
            <p:ph type="sldNum" sz="quarter" idx="5"/>
          </p:nvPr>
        </p:nvSpPr>
        <p:spPr/>
        <p:txBody>
          <a:bodyPr/>
          <a:lstStyle/>
          <a:p>
            <a:fld id="{3D645E9C-706C-43E2-B372-35E05D6B81AE}" type="slidenum">
              <a:rPr lang="en-US" smtClean="0"/>
              <a:t>62</a:t>
            </a:fld>
            <a:endParaRPr lang="en-US" dirty="0"/>
          </a:p>
        </p:txBody>
      </p:sp>
    </p:spTree>
    <p:extLst>
      <p:ext uri="{BB962C8B-B14F-4D97-AF65-F5344CB8AC3E}">
        <p14:creationId xmlns:p14="http://schemas.microsoft.com/office/powerpoint/2010/main" val="21962160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 </a:t>
            </a:r>
            <a:endParaRPr lang="en-US" b="0" u="sng" dirty="0"/>
          </a:p>
          <a:p>
            <a:pPr marL="171450" indent="-171450" algn="l">
              <a:buFont typeface="Arial" panose="020B0604020202020204" pitchFamily="34" charset="0"/>
              <a:buChar char="•"/>
            </a:pPr>
            <a:r>
              <a:rPr lang="en-US" b="1" dirty="0"/>
              <a:t>You don’t need to go through this section in detail—since this is an advanced training, participants already have a solid understanding of these skills.</a:t>
            </a:r>
          </a:p>
          <a:p>
            <a:pPr marL="191589" indent="-191589" defTabSz="1021806">
              <a:buFont typeface="Arial" panose="020B0604020202020204" pitchFamily="34" charset="0"/>
              <a:buChar char="•"/>
              <a:defRPr/>
            </a:pPr>
            <a:r>
              <a:rPr lang="en-US" b="0" u="sng" dirty="0"/>
              <a:t>Introduce slide</a:t>
            </a:r>
            <a:r>
              <a:rPr lang="en-US" b="0" u="none" dirty="0"/>
              <a:t> </a:t>
            </a:r>
            <a:r>
              <a:rPr lang="en-US" b="0" dirty="0"/>
              <a:t>– </a:t>
            </a:r>
            <a:r>
              <a:rPr lang="en-US" dirty="0"/>
              <a:t>"Radical Acceptance is one other principle involved in the Distress Tolerance skill set."</a:t>
            </a:r>
          </a:p>
          <a:p>
            <a:endParaRPr lang="en-US" dirty="0"/>
          </a:p>
          <a:p>
            <a:pPr marL="191589" indent="-191589" defTabSz="1021806">
              <a:buFont typeface="Arial" panose="020B0604020202020204" pitchFamily="34" charset="0"/>
              <a:buChar char="•"/>
              <a:defRPr/>
            </a:pPr>
            <a:r>
              <a:rPr lang="en-US" i="1" dirty="0"/>
              <a:t>Bullet 1</a:t>
            </a:r>
            <a:r>
              <a:rPr lang="en-US" i="0" dirty="0"/>
              <a:t> &amp; </a:t>
            </a:r>
            <a:r>
              <a:rPr lang="en-US" i="1" dirty="0"/>
              <a:t>Sub-Bullet </a:t>
            </a:r>
            <a:r>
              <a:rPr lang="en-US" b="0" dirty="0"/>
              <a:t>– </a:t>
            </a:r>
            <a:r>
              <a:rPr lang="en-US" dirty="0"/>
              <a:t>"DBT offers four basic options for handling any challenge: stay miserable about the problem, solve the problem, find ways to feel better about the problem, or learn to accept the problem or situation (i.e., radical acceptance). As one of the four options we all have for handling any challenge, radical acceptance involves not resisting what you cannot change."</a:t>
            </a:r>
          </a:p>
          <a:p>
            <a:pPr marL="702492" lvl="1" indent="-191589" defTabSz="1021806">
              <a:buFont typeface="Arial" panose="020B0604020202020204" pitchFamily="34" charset="0"/>
              <a:buChar char="•"/>
              <a:defRPr/>
            </a:pPr>
            <a:r>
              <a:rPr lang="en-US" dirty="0"/>
              <a:t>"Radical acceptance involves fully acknowledging and accepting the reality of a situation, even when it's painful or distressing. It doesn't mean condoning or agreeing with the situation, but rather acknowledging that it exists and letting go of resistance."</a:t>
            </a:r>
          </a:p>
          <a:p>
            <a:endParaRPr lang="en-US" dirty="0"/>
          </a:p>
          <a:p>
            <a:pPr marL="191589" indent="-191589" defTabSz="1021806">
              <a:buFont typeface="Arial" panose="020B0604020202020204" pitchFamily="34" charset="0"/>
              <a:buChar char="•"/>
              <a:defRPr/>
            </a:pPr>
            <a:r>
              <a:rPr lang="en-US" b="0" i="0" dirty="0">
                <a:solidFill>
                  <a:srgbClr val="1F2526"/>
                </a:solidFill>
                <a:effectLst/>
              </a:rPr>
              <a:t>"As such, Radical Acceptance, as described by the creator of DBT herself (Marsha </a:t>
            </a:r>
            <a:r>
              <a:rPr lang="en-US" b="0" i="0" dirty="0">
                <a:effectLst/>
              </a:rPr>
              <a:t>Linehan) [</a:t>
            </a:r>
            <a:r>
              <a:rPr lang="en-US" b="0" i="0" u="sng" dirty="0">
                <a:effectLst/>
              </a:rPr>
              <a:t>read quote in box</a:t>
            </a:r>
            <a:r>
              <a:rPr lang="en-US" b="0" i="0" dirty="0">
                <a:effectLst/>
              </a:rPr>
              <a:t>]</a:t>
            </a:r>
            <a:r>
              <a:rPr lang="en-US" b="0" i="0" dirty="0"/>
              <a:t>.“</a:t>
            </a:r>
          </a:p>
          <a:p>
            <a:pPr marL="191589" indent="-191589" defTabSz="1021806">
              <a:buFont typeface="Arial" panose="020B0604020202020204" pitchFamily="34" charset="0"/>
              <a:buChar char="•"/>
              <a:defRPr/>
            </a:pPr>
            <a:endParaRPr lang="en-US" b="0" i="0" dirty="0"/>
          </a:p>
          <a:p>
            <a:pPr marL="191589" indent="-191589" defTabSz="1021806">
              <a:buFont typeface="Arial" panose="020B0604020202020204" pitchFamily="34" charset="0"/>
              <a:buChar char="•"/>
              <a:defRPr/>
            </a:pPr>
            <a:r>
              <a:rPr lang="en-US" i="1" dirty="0"/>
              <a:t>Bullet 2 </a:t>
            </a:r>
            <a:r>
              <a:rPr lang="en-US" b="0" dirty="0"/>
              <a:t>– </a:t>
            </a:r>
            <a:r>
              <a:rPr lang="en-US" b="0" i="0" dirty="0">
                <a:solidFill>
                  <a:srgbClr val="1F2526"/>
                </a:solidFill>
                <a:effectLst/>
              </a:rPr>
              <a:t>"</a:t>
            </a:r>
            <a:r>
              <a:rPr lang="en-US" b="0" i="0" dirty="0"/>
              <a:t>Radical Acceptance does not refer to the idea of liking, agreeing with or approving of painful or distressing situations, emotions, or experiences. It also does not imply a passive resignation to difficult circumstances or a lack of effort to change things for the better.</a:t>
            </a:r>
          </a:p>
          <a:p>
            <a:pPr marL="702492" lvl="1" indent="-191589" defTabSz="1021806">
              <a:buFont typeface="Arial" panose="020B0604020202020204" pitchFamily="34" charset="0"/>
              <a:buChar char="•"/>
              <a:defRPr/>
            </a:pPr>
            <a:r>
              <a:rPr lang="en-US" b="0" i="0" dirty="0"/>
              <a:t>Instead, Radical Acceptance involves acknowledging the reality of the present moment without judgment, even if it's painful, and from that place of acceptance, making informed and intentional choices about how to respond and navigate those challenges.</a:t>
            </a:r>
            <a:r>
              <a:rPr lang="en-US" b="0" i="0" dirty="0">
                <a:solidFill>
                  <a:srgbClr val="1F2526"/>
                </a:solidFill>
                <a:effectLst/>
              </a:rPr>
              <a:t>“</a:t>
            </a:r>
          </a:p>
          <a:p>
            <a:pPr marL="702492" lvl="1" indent="-191589" defTabSz="1021806">
              <a:buFont typeface="Arial" panose="020B0604020202020204" pitchFamily="34" charset="0"/>
              <a:buChar char="•"/>
              <a:defRPr/>
            </a:pPr>
            <a:r>
              <a:rPr lang="en-US" b="0" i="0" dirty="0">
                <a:solidFill>
                  <a:srgbClr val="1F2526"/>
                </a:solidFill>
                <a:effectLst/>
              </a:rPr>
              <a:t>"</a:t>
            </a:r>
            <a:r>
              <a:rPr lang="en-US" b="0" i="0" dirty="0"/>
              <a:t>Moreover, Radical Acceptance does not mean accepting abuse or mistreatment from others. It encourages individuals to come to terms with difficult circumstances in order to effectively respond to them, but it does not condone or justify abusive behavior.</a:t>
            </a:r>
            <a:r>
              <a:rPr lang="en-US" b="0" i="0" dirty="0">
                <a:solidFill>
                  <a:srgbClr val="1F2526"/>
                </a:solidFill>
                <a:effectLst/>
              </a:rPr>
              <a:t>"</a:t>
            </a:r>
            <a:r>
              <a:rPr lang="en-US" b="0" i="0" dirty="0"/>
              <a:t>	</a:t>
            </a:r>
          </a:p>
          <a:p>
            <a:pPr marL="191589" indent="-191589" defTabSz="1021806">
              <a:buFont typeface="Arial" panose="020B0604020202020204" pitchFamily="34" charset="0"/>
              <a:buChar char="•"/>
              <a:defRPr/>
            </a:pPr>
            <a:endParaRPr lang="en-US" b="0" i="0" dirty="0"/>
          </a:p>
          <a:p>
            <a:pPr defTabSz="966612">
              <a:defRPr/>
            </a:pPr>
            <a:r>
              <a:rPr lang="en-US" b="0" i="0" dirty="0"/>
              <a:t>---</a:t>
            </a:r>
          </a:p>
          <a:p>
            <a:pPr defTabSz="966612">
              <a:defRPr/>
            </a:pPr>
            <a:r>
              <a:rPr lang="en-US" b="1" i="0" dirty="0"/>
              <a:t>References: </a:t>
            </a:r>
          </a:p>
          <a:p>
            <a:pPr marL="181240" indent="-181240" defTabSz="966612">
              <a:buFont typeface="Arial" panose="020B0604020202020204" pitchFamily="34" charset="0"/>
              <a:buChar char="•"/>
              <a:defRPr/>
            </a:pPr>
            <a:r>
              <a:rPr lang="en-US" sz="1200" dirty="0">
                <a:latin typeface="Circular"/>
              </a:rPr>
              <a:t>Linehan, M. M. (2014a). </a:t>
            </a:r>
            <a:r>
              <a:rPr lang="en-US" sz="1200" i="1" dirty="0">
                <a:latin typeface="inherit"/>
              </a:rPr>
              <a:t>DBT (R) skills training handouts and worksheets, second edition</a:t>
            </a:r>
            <a:r>
              <a:rPr lang="en-US" sz="1200" dirty="0">
                <a:latin typeface="Circular"/>
              </a:rPr>
              <a:t> (2nd ed.). New York, NY: Guilford Publications.</a:t>
            </a:r>
          </a:p>
          <a:p>
            <a:pPr marL="181240" indent="-181240" defTabSz="966612">
              <a:buFont typeface="Arial" panose="020B0604020202020204" pitchFamily="34" charset="0"/>
              <a:buChar char="•"/>
              <a:defRPr/>
            </a:pPr>
            <a:r>
              <a:rPr lang="en-US" sz="1200" dirty="0">
                <a:latin typeface="Circular"/>
              </a:rPr>
              <a:t>Linehan, M. M. (2014b). </a:t>
            </a:r>
            <a:r>
              <a:rPr lang="en-US" sz="1200" i="1" dirty="0">
                <a:latin typeface="inherit"/>
              </a:rPr>
              <a:t>DBT (R) Skills Training Manual, Second Edition</a:t>
            </a:r>
            <a:r>
              <a:rPr lang="en-US" sz="1200" dirty="0">
                <a:latin typeface="Circular"/>
              </a:rPr>
              <a:t> (2nd ed.). New York, NY: Guilford Publications.</a:t>
            </a:r>
            <a:endParaRPr lang="en-US" i="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63</a:t>
            </a:fld>
            <a:endParaRPr lang="en-US"/>
          </a:p>
        </p:txBody>
      </p:sp>
    </p:spTree>
    <p:extLst>
      <p:ext uri="{BB962C8B-B14F-4D97-AF65-F5344CB8AC3E}">
        <p14:creationId xmlns:p14="http://schemas.microsoft.com/office/powerpoint/2010/main" val="21810064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71450" indent="-171450" algn="l">
              <a:buFont typeface="Arial" panose="020B0604020202020204" pitchFamily="34" charset="0"/>
              <a:buChar char="•"/>
            </a:pPr>
            <a:r>
              <a:rPr lang="en-US" b="1" dirty="0"/>
              <a:t>You don’t need to go through this section in detail—since this is an advanced training, participants already have a solid understanding of these skills.</a:t>
            </a:r>
          </a:p>
          <a:p>
            <a:pPr marL="181240" indent="-181240">
              <a:buFont typeface="Arial" panose="020B0604020202020204" pitchFamily="34" charset="0"/>
              <a:buChar char="•"/>
            </a:pPr>
            <a:r>
              <a:rPr lang="en-US" i="0" dirty="0"/>
              <a:t>Bullet 1 </a:t>
            </a:r>
            <a:r>
              <a:rPr lang="en-US" b="0" i="0" dirty="0"/>
              <a:t>– Radical Acceptance involves recognizing and accepting the reality of a situation, even when it includes pain or distress, without judgment. It emphasizes that acknowledging pain is crucial, as rejecting reality can lead to prolonged suffering and hinder distress tolerance.</a:t>
            </a:r>
          </a:p>
          <a:p>
            <a:endParaRPr lang="en-US" i="0" dirty="0"/>
          </a:p>
          <a:p>
            <a:pPr marL="191589" indent="-191589" defTabSz="1021806">
              <a:buFont typeface="Arial" panose="020B0604020202020204" pitchFamily="34" charset="0"/>
              <a:buChar char="•"/>
              <a:defRPr/>
            </a:pPr>
            <a:r>
              <a:rPr lang="en-US" b="1" i="0" dirty="0"/>
              <a:t>Ways to Apply Radical Acceptance </a:t>
            </a:r>
            <a:r>
              <a:rPr lang="en-US" b="0" i="0" dirty="0"/>
              <a:t>–</a:t>
            </a:r>
            <a:r>
              <a:rPr lang="en-US" i="0" dirty="0"/>
              <a:t> </a:t>
            </a:r>
            <a:r>
              <a:rPr lang="en-US" b="0" i="0" u="none" dirty="0"/>
              <a:t>Radical Acceptance can be applied in many ways. For example, observe when you're questioning or fighting reality ("it shouldn't be this way") and remind yourself that an unpleasant reality is just as it is and cannot be changed.</a:t>
            </a:r>
          </a:p>
          <a:p>
            <a:pPr marL="702492" lvl="1" indent="-191589" defTabSz="1021806">
              <a:buFont typeface="Arial" panose="020B0604020202020204" pitchFamily="34" charset="0"/>
              <a:buChar char="•"/>
              <a:defRPr/>
            </a:pPr>
            <a:r>
              <a:rPr lang="en-US" b="0" i="0" dirty="0">
                <a:effectLst/>
              </a:rPr>
              <a:t>"</a:t>
            </a:r>
            <a:r>
              <a:rPr lang="en-US" b="0" i="0" u="none" dirty="0"/>
              <a:t>Attend to body sensations as you think about what you need to accept and allow disappointment, sadness or grief to arise within you during this process.</a:t>
            </a:r>
            <a:r>
              <a:rPr lang="en-US" b="0" i="0" dirty="0">
                <a:effectLst/>
              </a:rPr>
              <a:t>"</a:t>
            </a:r>
            <a:endParaRPr lang="en-US" b="0" i="0" u="none" dirty="0"/>
          </a:p>
          <a:p>
            <a:pPr marL="702492" lvl="1" indent="-191589" defTabSz="1021806">
              <a:buFont typeface="Arial" panose="020B0604020202020204" pitchFamily="34" charset="0"/>
              <a:buChar char="•"/>
              <a:defRPr/>
            </a:pPr>
            <a:r>
              <a:rPr lang="en-US" b="0" i="0" dirty="0">
                <a:effectLst/>
              </a:rPr>
              <a:t>"</a:t>
            </a:r>
            <a:r>
              <a:rPr lang="en-US" b="0" i="0" u="none" dirty="0"/>
              <a:t>You can also use accepting self-talk, relaxation techniques, mindfulness and acknowledge that life can be worth living even when there is pain.</a:t>
            </a:r>
            <a:r>
              <a:rPr lang="en-US" b="0" i="0" dirty="0">
                <a:effectLst/>
              </a:rPr>
              <a:t>"</a:t>
            </a:r>
            <a:endParaRPr lang="en-US" b="0" i="0" u="none" dirty="0"/>
          </a:p>
          <a:p>
            <a:pPr marL="702492" lvl="1" indent="-191589" defTabSz="1021806">
              <a:buFont typeface="Arial" panose="020B0604020202020204" pitchFamily="34" charset="0"/>
              <a:buChar char="•"/>
              <a:defRPr/>
            </a:pPr>
            <a:r>
              <a:rPr lang="en-US" b="0" i="0" dirty="0">
                <a:effectLst/>
              </a:rPr>
              <a:t>"</a:t>
            </a:r>
            <a:r>
              <a:rPr lang="en-US" b="0" i="0" u="none" dirty="0"/>
              <a:t>Finally, you can remind yourself that </a:t>
            </a:r>
            <a:r>
              <a:rPr lang="en-US" b="0" i="0" u="none" dirty="0">
                <a:ea typeface="Calibri" panose="020F0502020204030204" pitchFamily="34" charset="0"/>
                <a:cs typeface="Calibri" panose="020F0502020204030204" pitchFamily="34" charset="0"/>
              </a:rPr>
              <a:t>'</a:t>
            </a:r>
            <a:r>
              <a:rPr lang="en-US" b="0" i="0" u="none" dirty="0"/>
              <a:t>it is what it is</a:t>
            </a:r>
            <a:r>
              <a:rPr lang="en-US" b="0" i="0" u="none" dirty="0">
                <a:ea typeface="Calibri" panose="020F0502020204030204" pitchFamily="34" charset="0"/>
                <a:cs typeface="Calibri" panose="020F0502020204030204" pitchFamily="34" charset="0"/>
              </a:rPr>
              <a:t>'</a:t>
            </a:r>
            <a:r>
              <a:rPr lang="en-US" b="0" i="0" u="none" dirty="0"/>
              <a:t> for now, and </a:t>
            </a:r>
            <a:r>
              <a:rPr lang="en-US" b="0" i="0" u="none" dirty="0">
                <a:ea typeface="Calibri" panose="020F0502020204030204" pitchFamily="34" charset="0"/>
                <a:cs typeface="Calibri" panose="020F0502020204030204" pitchFamily="34" charset="0"/>
              </a:rPr>
              <a:t>'</a:t>
            </a:r>
            <a:r>
              <a:rPr lang="en-US" b="0" i="0" u="none" dirty="0"/>
              <a:t>it won't last forever.</a:t>
            </a:r>
            <a:r>
              <a:rPr lang="en-US" b="0" i="0" u="none" dirty="0">
                <a:ea typeface="Calibri" panose="020F0502020204030204" pitchFamily="34" charset="0"/>
                <a:cs typeface="Calibri" panose="020F0502020204030204" pitchFamily="34" charset="0"/>
              </a:rPr>
              <a:t>’</a:t>
            </a:r>
            <a:r>
              <a:rPr lang="en-US" b="0" i="0" dirty="0"/>
              <a:t>”</a:t>
            </a:r>
          </a:p>
          <a:p>
            <a:endParaRPr lang="en-US" i="0" dirty="0"/>
          </a:p>
          <a:p>
            <a:r>
              <a:rPr lang="en-US" i="0" dirty="0"/>
              <a:t>The box contains the following statement: "Suffering can arise from your response to pain and the way you interpret it, whereas pain itself is an unavoidable experience that cannot be chosen or avoided.“ This statement underscores the distinction between pain, which is inevitable, and suffering, which is influenced by our reactions and interpretations of that pain.</a:t>
            </a:r>
          </a:p>
          <a:p>
            <a:endParaRPr lang="en-US" i="0" dirty="0"/>
          </a:p>
          <a:p>
            <a:endParaRPr lang="en-US" dirty="0"/>
          </a:p>
          <a:p>
            <a:r>
              <a:rPr lang="en-US" dirty="0"/>
              <a:t>***</a:t>
            </a:r>
          </a:p>
          <a:p>
            <a:endParaRPr lang="en-US" dirty="0"/>
          </a:p>
          <a:p>
            <a:pPr marL="191589" indent="-191589">
              <a:buFont typeface="Arial" panose="020B0604020202020204" pitchFamily="34" charset="0"/>
              <a:buChar char="•"/>
            </a:pPr>
            <a:r>
              <a:rPr lang="en-US" i="1" dirty="0"/>
              <a:t>Bullet 1 </a:t>
            </a:r>
            <a:r>
              <a:rPr lang="en-US" b="0" dirty="0"/>
              <a:t>– </a:t>
            </a:r>
            <a:r>
              <a:rPr lang="en-US" dirty="0"/>
              <a:t>"Radical Acceptance is about acknowledging and accepting the reality of a situation, including painful or distressing aspects, without judgment."</a:t>
            </a:r>
          </a:p>
          <a:p>
            <a:pPr marL="191589" indent="-191589">
              <a:buFont typeface="Arial" panose="020B0604020202020204" pitchFamily="34" charset="0"/>
              <a:buChar char="•"/>
            </a:pPr>
            <a:endParaRPr lang="en-US" dirty="0"/>
          </a:p>
          <a:p>
            <a:pPr marL="191589" indent="-191589">
              <a:buFont typeface="Arial" panose="020B0604020202020204" pitchFamily="34" charset="0"/>
              <a:buChar char="•"/>
            </a:pPr>
            <a:r>
              <a:rPr lang="en-US" dirty="0"/>
              <a:t>"Radical Acceptance centers on the reality that pain is unavoidable. Pain is nature's way of signaling that something is wrong, and pain can turn into suffering when we reject or deny reality. Moreover, refusing to accept reality can keep you stuck in painful emotions (such as unhappiness, bitterness, anger, sadness, or shame), which makes Radical Acceptance an essential feature of building distress tolerance."</a:t>
            </a:r>
            <a:endParaRPr lang="en-US" b="0" i="0" dirty="0"/>
          </a:p>
          <a:p>
            <a:pPr marL="191589" indent="-191589" defTabSz="1021806">
              <a:buFont typeface="Arial" panose="020B0604020202020204" pitchFamily="34" charset="0"/>
              <a:buChar char="•"/>
              <a:defRPr/>
            </a:pPr>
            <a:endParaRPr lang="en-US" b="0" i="0" u="sng" dirty="0"/>
          </a:p>
          <a:p>
            <a:pPr marL="191589" indent="-191589" defTabSz="1021806">
              <a:buFont typeface="Arial" panose="020B0604020202020204" pitchFamily="34" charset="0"/>
              <a:buChar char="•"/>
              <a:defRPr/>
            </a:pPr>
            <a:r>
              <a:rPr lang="en-US" i="1" dirty="0"/>
              <a:t>Ways to Apply Radical Acceptance </a:t>
            </a:r>
            <a:r>
              <a:rPr lang="en-US" b="0" dirty="0"/>
              <a:t>–</a:t>
            </a:r>
            <a:r>
              <a:rPr lang="en-US" i="1" dirty="0"/>
              <a:t> </a:t>
            </a:r>
            <a:r>
              <a:rPr lang="en-US" b="0" i="0" dirty="0">
                <a:effectLst/>
              </a:rPr>
              <a:t>"</a:t>
            </a:r>
            <a:r>
              <a:rPr lang="en-US" b="0" i="0" u="none" dirty="0"/>
              <a:t>Radical Acceptance can be applied in many ways. For example, observing when you're questioning or fighting reality ("it shouldn't be this way") and reminding yourself that an unpleasant reality is just as it is and cannot be changed.</a:t>
            </a:r>
            <a:r>
              <a:rPr lang="en-US" b="0" i="0" dirty="0">
                <a:effectLst/>
              </a:rPr>
              <a:t>"</a:t>
            </a:r>
            <a:endParaRPr lang="en-US" b="0" i="0" u="none" dirty="0"/>
          </a:p>
          <a:p>
            <a:pPr marL="702492" lvl="1" indent="-191589" defTabSz="1021806">
              <a:buFont typeface="Arial" panose="020B0604020202020204" pitchFamily="34" charset="0"/>
              <a:buChar char="•"/>
              <a:defRPr/>
            </a:pPr>
            <a:r>
              <a:rPr lang="en-US" b="0" i="0" dirty="0">
                <a:effectLst/>
              </a:rPr>
              <a:t>"</a:t>
            </a:r>
            <a:r>
              <a:rPr lang="en-US" b="0" i="0" u="none" dirty="0"/>
              <a:t>Attend to body sensations as you think about what you need to accept and allow disappointment, sadness or grief to arise within you during this process.</a:t>
            </a:r>
            <a:r>
              <a:rPr lang="en-US" b="0" i="0" dirty="0">
                <a:effectLst/>
              </a:rPr>
              <a:t>"</a:t>
            </a:r>
            <a:endParaRPr lang="en-US" b="0" i="0" u="none" dirty="0"/>
          </a:p>
          <a:p>
            <a:pPr marL="702492" lvl="1" indent="-191589" defTabSz="1021806">
              <a:buFont typeface="Arial" panose="020B0604020202020204" pitchFamily="34" charset="0"/>
              <a:buChar char="•"/>
              <a:defRPr/>
            </a:pPr>
            <a:r>
              <a:rPr lang="en-US" b="0" i="0" dirty="0">
                <a:effectLst/>
              </a:rPr>
              <a:t>"</a:t>
            </a:r>
            <a:r>
              <a:rPr lang="en-US" b="0" i="0" u="none" dirty="0"/>
              <a:t>You can also use accepting self-talk, relaxation techniques, mindfulness and acknowledge that life can be worth living even when there is pain.</a:t>
            </a:r>
            <a:r>
              <a:rPr lang="en-US" b="0" i="0" dirty="0">
                <a:effectLst/>
              </a:rPr>
              <a:t>"</a:t>
            </a:r>
            <a:endParaRPr lang="en-US" b="0" i="0" u="none" dirty="0"/>
          </a:p>
          <a:p>
            <a:pPr marL="702492" lvl="1" indent="-191589" defTabSz="1021806">
              <a:buFont typeface="Arial" panose="020B0604020202020204" pitchFamily="34" charset="0"/>
              <a:buChar char="•"/>
              <a:defRPr/>
            </a:pPr>
            <a:r>
              <a:rPr lang="en-US" b="0" i="0" dirty="0">
                <a:effectLst/>
              </a:rPr>
              <a:t>"</a:t>
            </a:r>
            <a:r>
              <a:rPr lang="en-US" b="0" i="0" u="none" dirty="0"/>
              <a:t>Finally, you can remind yourself that </a:t>
            </a:r>
            <a:r>
              <a:rPr lang="en-US" b="0" i="0" u="none" dirty="0">
                <a:ea typeface="Calibri" panose="020F0502020204030204" pitchFamily="34" charset="0"/>
                <a:cs typeface="Calibri" panose="020F0502020204030204" pitchFamily="34" charset="0"/>
              </a:rPr>
              <a:t>'</a:t>
            </a:r>
            <a:r>
              <a:rPr lang="en-US" b="0" i="0" u="none" dirty="0"/>
              <a:t>it is what it is</a:t>
            </a:r>
            <a:r>
              <a:rPr lang="en-US" b="0" i="0" u="none" dirty="0">
                <a:ea typeface="Calibri" panose="020F0502020204030204" pitchFamily="34" charset="0"/>
                <a:cs typeface="Calibri" panose="020F0502020204030204" pitchFamily="34" charset="0"/>
              </a:rPr>
              <a:t>'</a:t>
            </a:r>
            <a:r>
              <a:rPr lang="en-US" b="0" i="0" u="none" dirty="0"/>
              <a:t> for now, and </a:t>
            </a:r>
            <a:r>
              <a:rPr lang="en-US" b="0" i="0" u="none" dirty="0">
                <a:ea typeface="Calibri" panose="020F0502020204030204" pitchFamily="34" charset="0"/>
                <a:cs typeface="Calibri" panose="020F0502020204030204" pitchFamily="34" charset="0"/>
              </a:rPr>
              <a:t>'</a:t>
            </a:r>
            <a:r>
              <a:rPr lang="en-US" b="0" i="0" u="none" dirty="0"/>
              <a:t>it won't last forever.</a:t>
            </a:r>
            <a:r>
              <a:rPr lang="en-US" b="0" i="0" u="none" dirty="0">
                <a:ea typeface="Calibri" panose="020F0502020204030204" pitchFamily="34" charset="0"/>
                <a:cs typeface="Calibri" panose="020F0502020204030204" pitchFamily="34" charset="0"/>
              </a:rPr>
              <a:t>'</a:t>
            </a:r>
            <a:r>
              <a:rPr lang="en-US" b="0" i="0" dirty="0"/>
              <a:t>"</a:t>
            </a:r>
          </a:p>
          <a:p>
            <a:pPr defTabSz="1021806">
              <a:defRPr/>
            </a:pPr>
            <a:endParaRPr lang="en-US" b="0" i="0" dirty="0"/>
          </a:p>
          <a:p>
            <a:pPr marL="191589" indent="-191589" defTabSz="1021806">
              <a:buFont typeface="Arial" panose="020B0604020202020204" pitchFamily="34" charset="0"/>
              <a:buChar char="•"/>
              <a:defRPr/>
            </a:pPr>
            <a:endParaRPr lang="en-US" b="0" i="0" u="sng" dirty="0"/>
          </a:p>
          <a:p>
            <a:pPr defTabSz="1021806">
              <a:defRPr/>
            </a:pPr>
            <a:r>
              <a:rPr lang="en-US" b="0" i="0" dirty="0"/>
              <a:t>---</a:t>
            </a:r>
          </a:p>
          <a:p>
            <a:pPr defTabSz="1021806">
              <a:defRPr/>
            </a:pPr>
            <a:r>
              <a:rPr lang="en-US" b="1" i="0" dirty="0"/>
              <a:t>Reference: </a:t>
            </a:r>
          </a:p>
          <a:p>
            <a:pPr marL="191589" indent="-191589" defTabSz="1021806">
              <a:buFont typeface="Arial" panose="020B0604020202020204" pitchFamily="34" charset="0"/>
              <a:buChar char="•"/>
              <a:defRPr/>
            </a:pPr>
            <a:r>
              <a:rPr lang="en-US" sz="1400" dirty="0"/>
              <a:t>Linehan, M. M. (2014a). </a:t>
            </a:r>
            <a:r>
              <a:rPr lang="en-US" sz="1400" i="1" dirty="0"/>
              <a:t>DBT (R) skills training handouts and worksheets, second edition</a:t>
            </a:r>
            <a:r>
              <a:rPr lang="en-US" sz="1400" dirty="0"/>
              <a:t> (2nd ed.). New York, NY: Guilford Publications.</a:t>
            </a:r>
            <a:endParaRPr lang="en-US" b="0" i="0" dirty="0">
              <a:effectLst/>
            </a:endParaRPr>
          </a:p>
          <a:p>
            <a:pPr marL="191589" indent="-191589" defTabSz="1021806">
              <a:buFont typeface="Arial" panose="020B0604020202020204" pitchFamily="34" charset="0"/>
              <a:buChar char="•"/>
              <a:defRPr/>
            </a:pPr>
            <a:endParaRPr lang="en-US" b="0" i="0" u="sng" dirty="0"/>
          </a:p>
        </p:txBody>
      </p:sp>
      <p:sp>
        <p:nvSpPr>
          <p:cNvPr id="4" name="Slide Number Placeholder 3"/>
          <p:cNvSpPr>
            <a:spLocks noGrp="1"/>
          </p:cNvSpPr>
          <p:nvPr>
            <p:ph type="sldNum" sz="quarter" idx="5"/>
          </p:nvPr>
        </p:nvSpPr>
        <p:spPr/>
        <p:txBody>
          <a:bodyPr/>
          <a:lstStyle/>
          <a:p>
            <a:fld id="{3D645E9C-706C-43E2-B372-35E05D6B81AE}" type="slidenum">
              <a:rPr lang="en-US" smtClean="0"/>
              <a:t>64</a:t>
            </a:fld>
            <a:endParaRPr lang="en-US" dirty="0"/>
          </a:p>
        </p:txBody>
      </p:sp>
    </p:spTree>
    <p:extLst>
      <p:ext uri="{BB962C8B-B14F-4D97-AF65-F5344CB8AC3E}">
        <p14:creationId xmlns:p14="http://schemas.microsoft.com/office/powerpoint/2010/main" val="36420582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21EE8-E421-4450-9084-CAE6CA845F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C437D5-0D82-7ED2-AF30-CB7882B462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EB2EE-5A4E-DA9A-E978-CA4DBE16F79D}"/>
              </a:ext>
            </a:extLst>
          </p:cNvPr>
          <p:cNvSpPr>
            <a:spLocks noGrp="1"/>
          </p:cNvSpPr>
          <p:nvPr>
            <p:ph type="body" idx="1"/>
          </p:nvPr>
        </p:nvSpPr>
        <p:spPr/>
        <p:txBody>
          <a:bodyPr/>
          <a:lstStyle/>
          <a:p>
            <a:r>
              <a:rPr lang="en-US" b="1" dirty="0"/>
              <a:t>Trainer Notes:</a:t>
            </a:r>
            <a:endParaRPr lang="en-US" dirty="0"/>
          </a:p>
          <a:p>
            <a:pPr marL="171450" indent="-171450">
              <a:buFont typeface="Arial" panose="020B0604020202020204" pitchFamily="34" charset="0"/>
              <a:buChar char="•"/>
            </a:pPr>
            <a:r>
              <a:rPr lang="en-US" dirty="0"/>
              <a:t>This slide sets up the transition into a live, large group simulation to apply Distress Tolerance skills in real time.</a:t>
            </a:r>
          </a:p>
          <a:p>
            <a:pPr marL="171450" indent="-171450">
              <a:buFont typeface="Arial" panose="020B0604020202020204" pitchFamily="34" charset="0"/>
              <a:buChar char="•"/>
            </a:pPr>
            <a:r>
              <a:rPr lang="en-US" b="1" dirty="0"/>
              <a:t>This activity is designed to simulate a distressing situation or crisis. Please move through all three parts of the simulation within 1–2 minutes total — it’s meant to evoke a sense of urgency and emotional intensity, similar to what might occur in real time.</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Key Points to Emphasize:</a:t>
            </a:r>
            <a:endParaRPr lang="en-US" dirty="0"/>
          </a:p>
          <a:p>
            <a:pPr marL="171450" indent="-171450">
              <a:buFont typeface="Arial" panose="020B0604020202020204" pitchFamily="34" charset="0"/>
              <a:buChar char="•"/>
            </a:pPr>
            <a:r>
              <a:rPr lang="en-US" dirty="0"/>
              <a:t>This scenario mirrors a real-life trigger: receiving distressing news and experiencing a spike in vulnerability and urges.</a:t>
            </a:r>
          </a:p>
          <a:p>
            <a:pPr marL="171450" indent="-171450">
              <a:buFont typeface="Arial" panose="020B0604020202020204" pitchFamily="34" charset="0"/>
              <a:buChar char="•"/>
            </a:pPr>
            <a:r>
              <a:rPr lang="en-US" dirty="0"/>
              <a:t>The goal is not to solve the problem shared on the call, but to practice surviving the moment without making it worse.</a:t>
            </a:r>
          </a:p>
          <a:p>
            <a:pPr marL="171450" indent="-171450">
              <a:buFont typeface="Arial" panose="020B0604020202020204" pitchFamily="34" charset="0"/>
              <a:buChar char="•"/>
            </a:pPr>
            <a:r>
              <a:rPr lang="en-US" dirty="0"/>
              <a:t>Invite participants to place themselves in the situation—how it might feel in their body, what thoughts might show up, what urges arise.</a:t>
            </a:r>
          </a:p>
          <a:p>
            <a:pPr marL="171450" indent="-171450">
              <a:buFont typeface="Arial" panose="020B0604020202020204" pitchFamily="34" charset="0"/>
              <a:buChar char="•"/>
            </a:pPr>
            <a:r>
              <a:rPr lang="en-US" dirty="0"/>
              <a:t>Encourage them to name which skill(s) they would reach for first: STOP? TIPP? ACCEPTS? Radical Acceptance? Something else?</a:t>
            </a:r>
          </a:p>
          <a:p>
            <a:pPr marL="171450" indent="-171450">
              <a:buFont typeface="Arial" panose="020B0604020202020204" pitchFamily="34" charset="0"/>
              <a:buChar char="•"/>
            </a:pPr>
            <a:r>
              <a:rPr lang="en-US" dirty="0"/>
              <a:t>Emphasize that this is an opportunity to build tolerance for intense emotional states while choosing a skill intentionally.</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Facilitation Tip:</a:t>
            </a:r>
            <a:br>
              <a:rPr lang="en-US" dirty="0"/>
            </a:br>
            <a:r>
              <a:rPr lang="en-US" dirty="0"/>
              <a:t>Model a nonjudgmental tone. Remind participants that it’s okay if the “right” skill doesn’t come to mind right away—this is practice, not performance.</a:t>
            </a:r>
          </a:p>
          <a:p>
            <a:endParaRPr lang="en-US" dirty="0"/>
          </a:p>
        </p:txBody>
      </p:sp>
      <p:sp>
        <p:nvSpPr>
          <p:cNvPr id="4" name="Slide Number Placeholder 3">
            <a:extLst>
              <a:ext uri="{FF2B5EF4-FFF2-40B4-BE49-F238E27FC236}">
                <a16:creationId xmlns:a16="http://schemas.microsoft.com/office/drawing/2014/main" id="{0BD4B7BD-698B-3A36-54DE-CF35EE6C9096}"/>
              </a:ext>
            </a:extLst>
          </p:cNvPr>
          <p:cNvSpPr>
            <a:spLocks noGrp="1"/>
          </p:cNvSpPr>
          <p:nvPr>
            <p:ph type="sldNum" sz="quarter" idx="5"/>
          </p:nvPr>
        </p:nvSpPr>
        <p:spPr/>
        <p:txBody>
          <a:bodyPr/>
          <a:lstStyle/>
          <a:p>
            <a:fld id="{369C70AD-FCA9-4FF6-8D0E-01E0C5ABAEF2}" type="slidenum">
              <a:rPr lang="en-US" smtClean="0"/>
              <a:t>65</a:t>
            </a:fld>
            <a:endParaRPr lang="en-US"/>
          </a:p>
        </p:txBody>
      </p:sp>
    </p:spTree>
    <p:extLst>
      <p:ext uri="{BB962C8B-B14F-4D97-AF65-F5344CB8AC3E}">
        <p14:creationId xmlns:p14="http://schemas.microsoft.com/office/powerpoint/2010/main" val="35710152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endParaRPr lang="en-US" dirty="0"/>
          </a:p>
          <a:p>
            <a:pPr marL="171450" indent="-171450">
              <a:buFont typeface="Arial" panose="020B0604020202020204" pitchFamily="34" charset="0"/>
              <a:buChar char="•"/>
            </a:pPr>
            <a:r>
              <a:rPr lang="en-US" dirty="0"/>
              <a:t>This slide kicks off the first step in the simulation by prompting participants to reflect on their </a:t>
            </a:r>
            <a:r>
              <a:rPr lang="en-US" i="1" dirty="0"/>
              <a:t>initial reaction</a:t>
            </a:r>
            <a:r>
              <a:rPr lang="en-US" dirty="0"/>
              <a:t> to a distressing moment.</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Key Points to Emphasize:</a:t>
            </a:r>
            <a:endParaRPr lang="en-US" dirty="0"/>
          </a:p>
          <a:p>
            <a:pPr marL="171450" indent="-171450">
              <a:buFont typeface="Arial" panose="020B0604020202020204" pitchFamily="34" charset="0"/>
              <a:buChar char="•"/>
            </a:pPr>
            <a:r>
              <a:rPr lang="en-US" dirty="0"/>
              <a:t>This question focuses on </a:t>
            </a:r>
            <a:r>
              <a:rPr lang="en-US" i="1" dirty="0"/>
              <a:t>impulse-level behavior</a:t>
            </a:r>
            <a:r>
              <a:rPr lang="en-US" dirty="0"/>
              <a:t>—what you do within the first few minutes of a rising urge or emotional spike.</a:t>
            </a:r>
          </a:p>
          <a:p>
            <a:pPr marL="171450" indent="-171450">
              <a:buFont typeface="Arial" panose="020B0604020202020204" pitchFamily="34" charset="0"/>
              <a:buChar char="•"/>
            </a:pPr>
            <a:r>
              <a:rPr lang="en-US" dirty="0"/>
              <a:t>Options A, B, and C represent effective distress tolerance strategies. They help interrupt the escalation and create space between the urge and action.</a:t>
            </a:r>
          </a:p>
          <a:p>
            <a:pPr marL="171450" indent="-171450">
              <a:buFont typeface="Arial" panose="020B0604020202020204" pitchFamily="34" charset="0"/>
              <a:buChar char="•"/>
            </a:pPr>
            <a:r>
              <a:rPr lang="en-US" dirty="0"/>
              <a:t>Option D (rumination and spiraling) is common, especially when clients haven’t built up their skills yet. It doesn’t mean failure—just a cue that the urge may grow stronger.</a:t>
            </a:r>
          </a:p>
          <a:p>
            <a:pPr marL="171450" indent="-171450">
              <a:buFont typeface="Arial" panose="020B0604020202020204" pitchFamily="34" charset="0"/>
              <a:buChar char="•"/>
            </a:pPr>
            <a:r>
              <a:rPr lang="en-US" dirty="0"/>
              <a:t>Remind the group that the goal here is to </a:t>
            </a:r>
            <a:r>
              <a:rPr lang="en-US" i="1" dirty="0"/>
              <a:t>survive the moment</a:t>
            </a:r>
            <a:r>
              <a:rPr lang="en-US" dirty="0"/>
              <a:t>, not solve the problem. This distinction helps reframe the use of DT skills as success, not avoidance.</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Facilitation Tip:</a:t>
            </a:r>
            <a:br>
              <a:rPr lang="en-US" dirty="0"/>
            </a:br>
            <a:r>
              <a:rPr lang="en-US" dirty="0"/>
              <a:t>Ask participants to share in pairs or the chat which of these they’re most likely to reach for, and reflect on what makes that response feel accessible or harder in the moment.</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66</a:t>
            </a:fld>
            <a:endParaRPr lang="en-US"/>
          </a:p>
        </p:txBody>
      </p:sp>
    </p:spTree>
    <p:extLst>
      <p:ext uri="{BB962C8B-B14F-4D97-AF65-F5344CB8AC3E}">
        <p14:creationId xmlns:p14="http://schemas.microsoft.com/office/powerpoint/2010/main" val="10826532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6C7D4-B955-0F7C-5414-F5602FBE40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802DCC-0521-F971-0084-F197D9D176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34885A-55D5-067B-CFEB-FC4AE1CF21E7}"/>
              </a:ext>
            </a:extLst>
          </p:cNvPr>
          <p:cNvSpPr>
            <a:spLocks noGrp="1"/>
          </p:cNvSpPr>
          <p:nvPr>
            <p:ph type="body" idx="1"/>
          </p:nvPr>
        </p:nvSpPr>
        <p:spPr/>
        <p:txBody>
          <a:bodyPr/>
          <a:lstStyle/>
          <a:p>
            <a:r>
              <a:rPr lang="en-US" b="1" dirty="0"/>
              <a:t>Trainer Notes:</a:t>
            </a:r>
          </a:p>
          <a:p>
            <a:pPr marL="171450" indent="-171450">
              <a:buFont typeface="Arial" panose="020B0604020202020204" pitchFamily="34" charset="0"/>
              <a:buChar char="•"/>
            </a:pPr>
            <a:r>
              <a:rPr lang="en-US" dirty="0"/>
              <a:t>This stage reinforces that distress tolerance is rarely a “one and done” process. Urges, cravings, and racing thoughts often come in waves—especially following an emotional trigger. Clients need layered, flexible strategies to stay skillful as distress lingers or re-emerges.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Facilitator Notes:</a:t>
            </a:r>
            <a:endParaRPr lang="en-US" dirty="0"/>
          </a:p>
          <a:p>
            <a:pPr marL="171450" indent="-171450">
              <a:buFont typeface="Arial" panose="020B0604020202020204" pitchFamily="34" charset="0"/>
              <a:buChar char="•"/>
            </a:pPr>
            <a:r>
              <a:rPr lang="en-US" dirty="0"/>
              <a:t>Emphasize how quickly urges can return, even after using an initial skill. That’s normal and expected.</a:t>
            </a:r>
          </a:p>
          <a:p>
            <a:pPr marL="171450" indent="-171450">
              <a:buFont typeface="Arial" panose="020B0604020202020204" pitchFamily="34" charset="0"/>
              <a:buChar char="•"/>
            </a:pPr>
            <a:r>
              <a:rPr lang="en-US" dirty="0"/>
              <a:t>Highlight the need for </a:t>
            </a:r>
            <a:r>
              <a:rPr lang="en-US" i="1" dirty="0"/>
              <a:t>layering skills</a:t>
            </a:r>
            <a:r>
              <a:rPr lang="en-US" dirty="0"/>
              <a:t>—for example, starting with TIPP to calm the body, then moving to cognitive or acceptance-based skills as thinking returns online.</a:t>
            </a:r>
          </a:p>
          <a:p>
            <a:pPr marL="171450" indent="-171450">
              <a:buFont typeface="Arial" panose="020B0604020202020204" pitchFamily="34" charset="0"/>
              <a:buChar char="•"/>
            </a:pPr>
            <a:r>
              <a:rPr lang="en-US" dirty="0"/>
              <a:t>Invite participants to consider how their own decision-making changes when they’re physically calmer but still emotionally unsettled.</a:t>
            </a:r>
          </a:p>
          <a:p>
            <a:pPr marL="171450" indent="-171450">
              <a:buFont typeface="Arial" panose="020B0604020202020204" pitchFamily="34" charset="0"/>
              <a:buChar char="•"/>
            </a:pPr>
            <a:r>
              <a:rPr lang="en-US" dirty="0"/>
              <a:t>Discuss how options A and B represent </a:t>
            </a:r>
            <a:r>
              <a:rPr lang="en-US" i="1" dirty="0"/>
              <a:t>secondary</a:t>
            </a:r>
            <a:r>
              <a:rPr lang="en-US" dirty="0"/>
              <a:t> skills: reflective, values-based, and more cognitive. They help reinforce skill use and reduce risk of reactive behavior.</a:t>
            </a:r>
          </a:p>
          <a:p>
            <a:pPr marL="171450" indent="-171450">
              <a:buFont typeface="Arial" panose="020B0604020202020204" pitchFamily="34" charset="0"/>
              <a:buChar char="•"/>
            </a:pPr>
            <a:r>
              <a:rPr lang="en-US" dirty="0"/>
              <a:t>C and D reflect impulse-driven choices that could move someone closer to risk or reinforce old patterns.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OPTIONAL - Processing Prompt:</a:t>
            </a:r>
            <a:br>
              <a:rPr lang="en-US" dirty="0"/>
            </a:br>
            <a:r>
              <a:rPr lang="en-US" dirty="0"/>
              <a:t>Ask: “What makes it easier or harder to reach for skills like journaling or pros/cons once the crisis moment has passed—but the discomfort remains?”</a:t>
            </a:r>
          </a:p>
        </p:txBody>
      </p:sp>
      <p:sp>
        <p:nvSpPr>
          <p:cNvPr id="4" name="Slide Number Placeholder 3">
            <a:extLst>
              <a:ext uri="{FF2B5EF4-FFF2-40B4-BE49-F238E27FC236}">
                <a16:creationId xmlns:a16="http://schemas.microsoft.com/office/drawing/2014/main" id="{8F7C75D2-5AF9-44BB-3015-DD3C12883683}"/>
              </a:ext>
            </a:extLst>
          </p:cNvPr>
          <p:cNvSpPr>
            <a:spLocks noGrp="1"/>
          </p:cNvSpPr>
          <p:nvPr>
            <p:ph type="sldNum" sz="quarter" idx="5"/>
          </p:nvPr>
        </p:nvSpPr>
        <p:spPr/>
        <p:txBody>
          <a:bodyPr/>
          <a:lstStyle/>
          <a:p>
            <a:fld id="{369C70AD-FCA9-4FF6-8D0E-01E0C5ABAEF2}" type="slidenum">
              <a:rPr lang="en-US" smtClean="0"/>
              <a:t>67</a:t>
            </a:fld>
            <a:endParaRPr lang="en-US"/>
          </a:p>
        </p:txBody>
      </p:sp>
    </p:spTree>
    <p:extLst>
      <p:ext uri="{BB962C8B-B14F-4D97-AF65-F5344CB8AC3E}">
        <p14:creationId xmlns:p14="http://schemas.microsoft.com/office/powerpoint/2010/main" val="2473925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F2A19-7599-87E6-1463-0A7D3133C4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DC9C0-2CAF-E459-AB80-50EF48617E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1818-74F8-8DC8-3437-65BAAB24E9DF}"/>
              </a:ext>
            </a:extLst>
          </p:cNvPr>
          <p:cNvSpPr>
            <a:spLocks noGrp="1"/>
          </p:cNvSpPr>
          <p:nvPr>
            <p:ph type="body" idx="1"/>
          </p:nvPr>
        </p:nvSpPr>
        <p:spPr/>
        <p:txBody>
          <a:bodyPr/>
          <a:lstStyle/>
          <a:p>
            <a:r>
              <a:rPr lang="en-US" b="1" dirty="0"/>
              <a:t>Trainer Notes: </a:t>
            </a:r>
          </a:p>
          <a:p>
            <a:pPr marL="171450" indent="-171450">
              <a:buFont typeface="Arial" panose="020B0604020202020204" pitchFamily="34" charset="0"/>
              <a:buChar char="•"/>
            </a:pPr>
            <a:r>
              <a:rPr lang="en-US" dirty="0"/>
              <a:t>This final segment is about personal insight. Participants reflect on their simulated choices and how those relate to their real-life Distress Tolerance (DT) habits and clinical instincts.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Facilitator Talking Points:</a:t>
            </a:r>
            <a:endParaRPr lang="en-US" dirty="0"/>
          </a:p>
          <a:p>
            <a:pPr marL="171450" indent="-171450">
              <a:buFont typeface="Arial" panose="020B0604020202020204" pitchFamily="34" charset="0"/>
              <a:buChar char="•"/>
            </a:pPr>
            <a:r>
              <a:rPr lang="en-US" dirty="0"/>
              <a:t>Invite participants to share how the skills they chose either helped regulate emotion or may have fallen short.</a:t>
            </a:r>
          </a:p>
          <a:p>
            <a:pPr marL="171450" indent="-171450">
              <a:buFont typeface="Arial" panose="020B0604020202020204" pitchFamily="34" charset="0"/>
              <a:buChar char="•"/>
            </a:pPr>
            <a:r>
              <a:rPr lang="en-US" dirty="0"/>
              <a:t>Emphasize that there are no “wrong” answers—this is about learning patterns, not passing a test.</a:t>
            </a:r>
          </a:p>
          <a:p>
            <a:pPr marL="171450" indent="-171450">
              <a:buFont typeface="Arial" panose="020B0604020202020204" pitchFamily="34" charset="0"/>
              <a:buChar char="•"/>
            </a:pPr>
            <a:r>
              <a:rPr lang="en-US" dirty="0"/>
              <a:t>Ask: “What does your default choice say about how </a:t>
            </a:r>
            <a:r>
              <a:rPr lang="en-US" i="1" dirty="0"/>
              <a:t>you</a:t>
            </a:r>
            <a:r>
              <a:rPr lang="en-US" dirty="0"/>
              <a:t> tend to cope when distressed?”</a:t>
            </a:r>
          </a:p>
          <a:p>
            <a:pPr marL="171450" indent="-171450">
              <a:buFont typeface="Arial" panose="020B0604020202020204" pitchFamily="34" charset="0"/>
              <a:buChar char="•"/>
            </a:pPr>
            <a:r>
              <a:rPr lang="en-US" dirty="0"/>
              <a:t>Encourage honesty—most people default to distraction, problem solving, or “shut down” responses (e.g., avoidance, scrolling, zoning out). This is human.</a:t>
            </a:r>
          </a:p>
          <a:p>
            <a:pPr marL="171450" indent="-171450">
              <a:buFont typeface="Arial" panose="020B0604020202020204" pitchFamily="34" charset="0"/>
              <a:buChar char="•"/>
            </a:pPr>
            <a:r>
              <a:rPr lang="en-US" dirty="0"/>
              <a:t>Normalize these habits while highlighting how awareness opens the door for more intentional, skillful choices.</a:t>
            </a:r>
          </a:p>
          <a:p>
            <a:pPr marL="171450" indent="-171450">
              <a:buFont typeface="Arial" panose="020B0604020202020204" pitchFamily="34" charset="0"/>
              <a:buChar char="•"/>
            </a:pPr>
            <a:r>
              <a:rPr lang="en-US" dirty="0"/>
              <a:t>Bring it back to the client lens: “What would you want a client to do differently in your shoes? Why?”</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Optional Process Prompt:</a:t>
            </a:r>
            <a:endParaRPr lang="en-US" dirty="0"/>
          </a:p>
          <a:p>
            <a:pPr marL="171450" indent="-171450">
              <a:buFont typeface="Arial" panose="020B0604020202020204" pitchFamily="34" charset="0"/>
              <a:buChar char="•"/>
            </a:pPr>
            <a:r>
              <a:rPr lang="en-US" dirty="0"/>
              <a:t>“Was there a moment you realized you were rushing to ‘fix it’ rather than tolerate it? What might it take to pause in that moment next time?”</a:t>
            </a:r>
          </a:p>
        </p:txBody>
      </p:sp>
      <p:sp>
        <p:nvSpPr>
          <p:cNvPr id="4" name="Slide Number Placeholder 3">
            <a:extLst>
              <a:ext uri="{FF2B5EF4-FFF2-40B4-BE49-F238E27FC236}">
                <a16:creationId xmlns:a16="http://schemas.microsoft.com/office/drawing/2014/main" id="{8C4FBD93-5873-4A31-8CD1-214BE5E7BF2B}"/>
              </a:ext>
            </a:extLst>
          </p:cNvPr>
          <p:cNvSpPr>
            <a:spLocks noGrp="1"/>
          </p:cNvSpPr>
          <p:nvPr>
            <p:ph type="sldNum" sz="quarter" idx="5"/>
          </p:nvPr>
        </p:nvSpPr>
        <p:spPr/>
        <p:txBody>
          <a:bodyPr/>
          <a:lstStyle/>
          <a:p>
            <a:fld id="{369C70AD-FCA9-4FF6-8D0E-01E0C5ABAEF2}" type="slidenum">
              <a:rPr lang="en-US" smtClean="0"/>
              <a:t>68</a:t>
            </a:fld>
            <a:endParaRPr lang="en-US"/>
          </a:p>
        </p:txBody>
      </p:sp>
    </p:spTree>
    <p:extLst>
      <p:ext uri="{BB962C8B-B14F-4D97-AF65-F5344CB8AC3E}">
        <p14:creationId xmlns:p14="http://schemas.microsoft.com/office/powerpoint/2010/main" val="17236298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(t</a:t>
            </a:r>
            <a:r>
              <a:rPr lang="en-US" b="0" i="0" dirty="0"/>
              <a:t>his </a:t>
            </a:r>
            <a:r>
              <a:rPr lang="en-US" i="0" dirty="0"/>
              <a:t>activity should take ~8-</a:t>
            </a:r>
            <a:r>
              <a:rPr lang="en-US" dirty="0"/>
              <a:t>10 minutes</a:t>
            </a:r>
            <a:r>
              <a:rPr lang="en-US" b="0" dirty="0"/>
              <a:t>):</a:t>
            </a:r>
            <a:endParaRPr lang="en-US" dirty="0"/>
          </a:p>
          <a:p>
            <a:pPr marL="171450" indent="-171450">
              <a:buFont typeface="Arial" panose="020B0604020202020204" pitchFamily="34" charset="0"/>
              <a:buChar char="•"/>
            </a:pPr>
            <a:r>
              <a:rPr lang="en-US" b="1" dirty="0"/>
              <a:t>Introduce the activity</a:t>
            </a:r>
            <a:r>
              <a:rPr lang="en-US" dirty="0"/>
              <a:t> by emphasizing the goal: to translate abstract DBT Distress Tolerance (DT) skills into a </a:t>
            </a:r>
            <a:r>
              <a:rPr lang="en-US" i="1" dirty="0"/>
              <a:t>realistic, client-centered crisis plan</a:t>
            </a:r>
            <a:r>
              <a:rPr lang="en-US" dirty="0"/>
              <a:t>. Encourage participants to draw on actual client experiences.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Clarify expectations</a:t>
            </a:r>
            <a:r>
              <a:rPr lang="en-US" dirty="0"/>
              <a:t>: Each group should choose one real client (no names needed) and work together to build a specific Craving Crisis Plan using the DT framework provided.</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Reinforce this key point</a:t>
            </a:r>
            <a:r>
              <a:rPr lang="en-US" dirty="0"/>
              <a:t>: </a:t>
            </a:r>
            <a:r>
              <a:rPr lang="en-US" i="1" dirty="0"/>
              <a:t>Keep it realistic</a:t>
            </a:r>
            <a:r>
              <a:rPr lang="en-US" dirty="0"/>
              <a:t>. What would the client actually use in the moment? For example, if the client has no access to cold water or hates journaling, those aren’t helpful options. Plans should reflect the client’s preferences, habits, and known triggers.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Encourage discussion</a:t>
            </a:r>
            <a:r>
              <a:rPr lang="en-US" dirty="0"/>
              <a:t> within the group: What has helped this client in the past? What skills have they struggled to use? What obstacles have come up in high-risk situations?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Optional prompts (if groups get stuck):</a:t>
            </a:r>
            <a:endParaRPr lang="en-US" dirty="0"/>
          </a:p>
          <a:p>
            <a:pPr marL="628650" lvl="1" indent="-171450">
              <a:buFont typeface="Arial" panose="020B0604020202020204" pitchFamily="34" charset="0"/>
              <a:buChar char="•"/>
            </a:pPr>
            <a:r>
              <a:rPr lang="en-US" dirty="0"/>
              <a:t>“What has this client done before that worked, even just a little?”</a:t>
            </a:r>
          </a:p>
          <a:p>
            <a:pPr marL="628650" lvl="1" indent="-171450">
              <a:buFont typeface="Arial" panose="020B0604020202020204" pitchFamily="34" charset="0"/>
              <a:buChar char="•"/>
            </a:pPr>
            <a:r>
              <a:rPr lang="en-US" dirty="0"/>
              <a:t>“What small skill could they realistically do when their distress is high?”</a:t>
            </a:r>
          </a:p>
          <a:p>
            <a:pPr marL="628650" lvl="1" indent="-171450">
              <a:buFont typeface="Arial" panose="020B0604020202020204" pitchFamily="34" charset="0"/>
              <a:buChar char="•"/>
            </a:pPr>
            <a:r>
              <a:rPr lang="en-US" dirty="0"/>
              <a:t>“What tends to make their cravings worse?”</a:t>
            </a:r>
          </a:p>
          <a:p>
            <a:pPr marL="457200" lvl="1" indent="0">
              <a:buFont typeface="Arial" panose="020B0604020202020204" pitchFamily="34" charset="0"/>
              <a:buNone/>
            </a:pPr>
            <a:endParaRPr lang="en-US" dirty="0"/>
          </a:p>
          <a:p>
            <a:pPr marL="171450" indent="-171450">
              <a:buFont typeface="Arial" panose="020B0604020202020204" pitchFamily="34" charset="0"/>
              <a:buChar char="•"/>
            </a:pPr>
            <a:r>
              <a:rPr lang="en-US" b="1" dirty="0"/>
              <a:t>Wrap-up plan</a:t>
            </a:r>
            <a:r>
              <a:rPr lang="en-US" dirty="0"/>
              <a:t>: Let them know they’ll report out with a summary of the plan and reflect on whether it feels usable and individualized.</a:t>
            </a:r>
          </a:p>
        </p:txBody>
      </p:sp>
      <p:sp>
        <p:nvSpPr>
          <p:cNvPr id="4" name="Slide Number Placeholder 3"/>
          <p:cNvSpPr>
            <a:spLocks noGrp="1"/>
          </p:cNvSpPr>
          <p:nvPr>
            <p:ph type="sldNum" sz="quarter" idx="5"/>
          </p:nvPr>
        </p:nvSpPr>
        <p:spPr/>
        <p:txBody>
          <a:bodyPr/>
          <a:lstStyle/>
          <a:p>
            <a:fld id="{369C70AD-FCA9-4FF6-8D0E-01E0C5ABAEF2}" type="slidenum">
              <a:rPr lang="en-US" smtClean="0"/>
              <a:t>69</a:t>
            </a:fld>
            <a:endParaRPr lang="en-US"/>
          </a:p>
        </p:txBody>
      </p:sp>
    </p:spTree>
    <p:extLst>
      <p:ext uri="{BB962C8B-B14F-4D97-AF65-F5344CB8AC3E}">
        <p14:creationId xmlns:p14="http://schemas.microsoft.com/office/powerpoint/2010/main" val="1372536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u="sng" dirty="0"/>
              <a:t>Review the learning objectives with participants.</a:t>
            </a:r>
          </a:p>
        </p:txBody>
      </p:sp>
      <p:sp>
        <p:nvSpPr>
          <p:cNvPr id="4" name="Slide Number Placeholder 3"/>
          <p:cNvSpPr>
            <a:spLocks noGrp="1"/>
          </p:cNvSpPr>
          <p:nvPr>
            <p:ph type="sldNum" sz="quarter" idx="5"/>
          </p:nvPr>
        </p:nvSpPr>
        <p:spPr/>
        <p:txBody>
          <a:bodyPr/>
          <a:lstStyle/>
          <a:p>
            <a:fld id="{369C70AD-FCA9-4FF6-8D0E-01E0C5ABAEF2}" type="slidenum">
              <a:rPr lang="en-US" smtClean="0"/>
              <a:t>7</a:t>
            </a:fld>
            <a:endParaRPr lang="en-US"/>
          </a:p>
        </p:txBody>
      </p:sp>
    </p:spTree>
    <p:extLst>
      <p:ext uri="{BB962C8B-B14F-4D97-AF65-F5344CB8AC3E}">
        <p14:creationId xmlns:p14="http://schemas.microsoft.com/office/powerpoint/2010/main" val="37584903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71450" indent="-171450">
              <a:buFont typeface="Arial" panose="020B0604020202020204" pitchFamily="34" charset="0"/>
              <a:buChar char="•"/>
            </a:pPr>
            <a:r>
              <a:rPr lang="en-US" b="1" dirty="0"/>
              <a:t>Purpose</a:t>
            </a:r>
            <a:r>
              <a:rPr lang="en-US" dirty="0"/>
              <a:t>: This slide wraps up the session by inviting reflection on how to support clients in carrying Distress Tolerance (DT) skills beyond structured sessions and into real life.</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Prompt group discussion</a:t>
            </a:r>
            <a:r>
              <a:rPr lang="en-US" dirty="0"/>
              <a:t> using the two questions on the slide. You might say:</a:t>
            </a:r>
          </a:p>
          <a:p>
            <a:pPr marL="171450" indent="-171450">
              <a:buFont typeface="Arial" panose="020B0604020202020204" pitchFamily="34" charset="0"/>
              <a:buChar char="•"/>
            </a:pPr>
            <a:r>
              <a:rPr lang="en-US" dirty="0"/>
              <a:t>“Think about one client who struggles to use skills outside of session. What barriers come up?”</a:t>
            </a:r>
          </a:p>
          <a:p>
            <a:pPr marL="171450" indent="-171450">
              <a:buFont typeface="Arial" panose="020B0604020202020204" pitchFamily="34" charset="0"/>
              <a:buChar char="•"/>
            </a:pPr>
            <a:r>
              <a:rPr lang="en-US" dirty="0"/>
              <a:t>“What does it look like when a client </a:t>
            </a:r>
            <a:r>
              <a:rPr lang="en-US" i="1" dirty="0"/>
              <a:t>isn’t</a:t>
            </a:r>
            <a:r>
              <a:rPr lang="en-US" dirty="0"/>
              <a:t> ready to try a DT skill—and how do we meet them there without judgment?”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Points to highlight during discussion</a:t>
            </a:r>
            <a:r>
              <a:rPr lang="en-US" dirty="0"/>
              <a:t>:</a:t>
            </a:r>
          </a:p>
          <a:p>
            <a:pPr marL="171450" indent="-171450">
              <a:buFont typeface="Arial" panose="020B0604020202020204" pitchFamily="34" charset="0"/>
              <a:buChar char="•"/>
            </a:pPr>
            <a:r>
              <a:rPr lang="en-US" dirty="0"/>
              <a:t>Skills need repetition and reinforcement in low-stakes moments before they’ll be accessible during crises.</a:t>
            </a:r>
          </a:p>
          <a:p>
            <a:pPr marL="171450" indent="-171450">
              <a:buFont typeface="Arial" panose="020B0604020202020204" pitchFamily="34" charset="0"/>
              <a:buChar char="•"/>
            </a:pPr>
            <a:r>
              <a:rPr lang="en-US" dirty="0"/>
              <a:t>Use modeling, role-playing, and homework between sessions to build fluency.</a:t>
            </a:r>
          </a:p>
          <a:p>
            <a:pPr marL="171450" indent="-171450">
              <a:buFont typeface="Arial" panose="020B0604020202020204" pitchFamily="34" charset="0"/>
              <a:buChar char="•"/>
            </a:pPr>
            <a:r>
              <a:rPr lang="en-US" dirty="0"/>
              <a:t>Clients often need reminders that DT skills are not meant to solve the problem but to ride out the intensity.</a:t>
            </a:r>
          </a:p>
          <a:p>
            <a:pPr marL="171450" indent="-171450">
              <a:buFont typeface="Arial" panose="020B0604020202020204" pitchFamily="34" charset="0"/>
              <a:buChar char="•"/>
            </a:pPr>
            <a:r>
              <a:rPr lang="en-US" dirty="0"/>
              <a:t>Readiness may show up as increased curiosity, less reactivity, or the ability to pause before acting.</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70</a:t>
            </a:fld>
            <a:endParaRPr lang="en-US"/>
          </a:p>
        </p:txBody>
      </p:sp>
    </p:spTree>
    <p:extLst>
      <p:ext uri="{BB962C8B-B14F-4D97-AF65-F5344CB8AC3E}">
        <p14:creationId xmlns:p14="http://schemas.microsoft.com/office/powerpoint/2010/main" val="15269976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71450" indent="-171450">
              <a:buFont typeface="Arial" panose="020B0604020202020204" pitchFamily="34" charset="0"/>
              <a:buChar char="•"/>
            </a:pPr>
            <a:r>
              <a:rPr lang="en-US" b="1" dirty="0"/>
              <a:t>Purpose</a:t>
            </a:r>
            <a:r>
              <a:rPr lang="en-US" dirty="0"/>
              <a:t>: This slide invites shared reflection on real-world obstacles to DT skill application—for both clients and providers.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Facilitate an open, nonjudgmental discussion</a:t>
            </a:r>
            <a:r>
              <a:rPr lang="en-US" dirty="0"/>
              <a:t> around:</a:t>
            </a:r>
          </a:p>
          <a:p>
            <a:pPr marL="628650" lvl="1" indent="-171450">
              <a:buFont typeface="Arial" panose="020B0604020202020204" pitchFamily="34" charset="0"/>
              <a:buChar char="•"/>
            </a:pPr>
            <a:r>
              <a:rPr lang="en-US" dirty="0"/>
              <a:t>Why it’s so hard to use DT skills when emotions are high.</a:t>
            </a:r>
          </a:p>
          <a:p>
            <a:pPr marL="628650" lvl="1" indent="-171450">
              <a:buFont typeface="Arial" panose="020B0604020202020204" pitchFamily="34" charset="0"/>
              <a:buChar char="•"/>
            </a:pPr>
            <a:r>
              <a:rPr lang="en-US" dirty="0"/>
              <a:t>What gets in the way of </a:t>
            </a:r>
            <a:r>
              <a:rPr lang="en-US" i="1" dirty="0"/>
              <a:t>us</a:t>
            </a:r>
            <a:r>
              <a:rPr lang="en-US" dirty="0"/>
              <a:t> modeling or reinforcing those skills effectively.</a:t>
            </a:r>
          </a:p>
          <a:p>
            <a:pPr marL="457200" lvl="1" indent="0">
              <a:buFont typeface="Arial" panose="020B0604020202020204" pitchFamily="34" charset="0"/>
              <a:buNone/>
            </a:pPr>
            <a:endParaRPr lang="en-US" dirty="0"/>
          </a:p>
          <a:p>
            <a:pPr marL="171450" indent="-171450">
              <a:buFont typeface="Arial" panose="020B0604020202020204" pitchFamily="34" charset="0"/>
              <a:buChar char="•"/>
            </a:pPr>
            <a:r>
              <a:rPr lang="en-US" b="1" dirty="0"/>
              <a:t>Explore client barriers</a:t>
            </a:r>
            <a:r>
              <a:rPr lang="en-US" dirty="0"/>
              <a:t>, such as:</a:t>
            </a:r>
          </a:p>
          <a:p>
            <a:pPr marL="628650" lvl="1" indent="-171450">
              <a:buFont typeface="Arial" panose="020B0604020202020204" pitchFamily="34" charset="0"/>
              <a:buChar char="•"/>
            </a:pPr>
            <a:r>
              <a:rPr lang="en-US" b="1" dirty="0"/>
              <a:t>Intensity of distress</a:t>
            </a:r>
            <a:r>
              <a:rPr lang="en-US" dirty="0"/>
              <a:t> overriding planning or memory.</a:t>
            </a:r>
          </a:p>
          <a:p>
            <a:pPr marL="628650" lvl="1" indent="-171450">
              <a:buFont typeface="Arial" panose="020B0604020202020204" pitchFamily="34" charset="0"/>
              <a:buChar char="•"/>
            </a:pPr>
            <a:r>
              <a:rPr lang="en-US" b="1" dirty="0"/>
              <a:t>Avoidance of discomfort</a:t>
            </a:r>
            <a:r>
              <a:rPr lang="en-US" dirty="0"/>
              <a:t>—wanting to fix or escape vs. tolerate.</a:t>
            </a:r>
          </a:p>
          <a:p>
            <a:pPr marL="628650" lvl="1" indent="-171450">
              <a:buFont typeface="Arial" panose="020B0604020202020204" pitchFamily="34" charset="0"/>
              <a:buChar char="•"/>
            </a:pPr>
            <a:r>
              <a:rPr lang="en-US" b="1" dirty="0"/>
              <a:t>Beliefs</a:t>
            </a:r>
            <a:r>
              <a:rPr lang="en-US" dirty="0"/>
              <a:t> like “This won’t work for me” or “It’s not serious enough to need a skill.”</a:t>
            </a:r>
          </a:p>
          <a:p>
            <a:pPr marL="628650" lvl="1" indent="-171450">
              <a:buFont typeface="Arial" panose="020B0604020202020204" pitchFamily="34" charset="0"/>
              <a:buChar char="•"/>
            </a:pPr>
            <a:r>
              <a:rPr lang="en-US" b="1" dirty="0"/>
              <a:t>Trauma histories</a:t>
            </a:r>
            <a:r>
              <a:rPr lang="en-US" dirty="0"/>
              <a:t> that associate emotion with danger or punishment.</a:t>
            </a:r>
          </a:p>
          <a:p>
            <a:pPr marL="628650" lvl="1" indent="-171450">
              <a:buFont typeface="Arial" panose="020B0604020202020204" pitchFamily="34" charset="0"/>
              <a:buChar char="•"/>
            </a:pPr>
            <a:r>
              <a:rPr lang="en-US" b="1" dirty="0"/>
              <a:t>Environmental factors</a:t>
            </a:r>
            <a:r>
              <a:rPr lang="en-US" dirty="0"/>
              <a:t>—lack of privacy, access, or time.</a:t>
            </a:r>
          </a:p>
          <a:p>
            <a:pPr marL="457200" lvl="1" indent="0">
              <a:buFont typeface="Arial" panose="020B0604020202020204" pitchFamily="34" charset="0"/>
              <a:buNone/>
            </a:pPr>
            <a:endParaRPr lang="en-US" dirty="0"/>
          </a:p>
          <a:p>
            <a:pPr marL="171450" indent="-171450">
              <a:buFont typeface="Arial" panose="020B0604020202020204" pitchFamily="34" charset="0"/>
              <a:buChar char="•"/>
            </a:pPr>
            <a:r>
              <a:rPr lang="en-US" b="1" dirty="0"/>
              <a:t>Name clinician barriers</a:t>
            </a:r>
            <a:r>
              <a:rPr lang="en-US" dirty="0"/>
              <a:t> honestly:</a:t>
            </a:r>
          </a:p>
          <a:p>
            <a:pPr marL="628650" lvl="1" indent="-171450">
              <a:buFont typeface="Arial" panose="020B0604020202020204" pitchFamily="34" charset="0"/>
              <a:buChar char="•"/>
            </a:pPr>
            <a:r>
              <a:rPr lang="en-US" b="1" dirty="0"/>
              <a:t>Urgency</a:t>
            </a:r>
            <a:r>
              <a:rPr lang="en-US" dirty="0"/>
              <a:t>—we may jump into problem solving rather than slow things down.</a:t>
            </a:r>
          </a:p>
          <a:p>
            <a:pPr marL="628650" lvl="1" indent="-171450">
              <a:buFont typeface="Arial" panose="020B0604020202020204" pitchFamily="34" charset="0"/>
              <a:buChar char="•"/>
            </a:pPr>
            <a:r>
              <a:rPr lang="en-US" b="1" dirty="0"/>
              <a:t>Invalidation</a:t>
            </a:r>
            <a:r>
              <a:rPr lang="en-US" dirty="0"/>
              <a:t>—accidentally dismissing distress by overemphasizing skills too early.</a:t>
            </a:r>
          </a:p>
          <a:p>
            <a:pPr marL="628650" lvl="1" indent="-171450">
              <a:buFont typeface="Arial" panose="020B0604020202020204" pitchFamily="34" charset="0"/>
              <a:buChar char="•"/>
            </a:pPr>
            <a:r>
              <a:rPr lang="en-US" b="1" dirty="0"/>
              <a:t>Competing values</a:t>
            </a:r>
            <a:r>
              <a:rPr lang="en-US" dirty="0"/>
              <a:t>—like productivity or time pressure in session.</a:t>
            </a:r>
          </a:p>
          <a:p>
            <a:pPr marL="628650" lvl="1" indent="-171450">
              <a:buFont typeface="Arial" panose="020B0604020202020204" pitchFamily="34" charset="0"/>
              <a:buChar char="•"/>
            </a:pPr>
            <a:r>
              <a:rPr lang="en-US" b="1" dirty="0"/>
              <a:t>Personal discomfort</a:t>
            </a:r>
            <a:r>
              <a:rPr lang="en-US" dirty="0"/>
              <a:t>—our own anxiety when sitting with someone’s crisis.</a:t>
            </a:r>
          </a:p>
          <a:p>
            <a:pPr marL="457200" lvl="1" indent="0">
              <a:buFont typeface="Arial" panose="020B0604020202020204" pitchFamily="34" charset="0"/>
              <a:buNone/>
            </a:pPr>
            <a:endParaRPr lang="en-US" dirty="0"/>
          </a:p>
          <a:p>
            <a:pPr marL="171450" indent="-171450">
              <a:buFont typeface="Arial" panose="020B0604020202020204" pitchFamily="34" charset="0"/>
              <a:buChar char="•"/>
            </a:pPr>
            <a:r>
              <a:rPr lang="en-US" b="1" dirty="0"/>
              <a:t>Closing idea</a:t>
            </a:r>
            <a:r>
              <a:rPr lang="en-US" dirty="0"/>
              <a:t>: Normalize that building these skills—whether as clients or clinicians—requires practice, patience, and self-compassion.</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71</a:t>
            </a:fld>
            <a:endParaRPr lang="en-US"/>
          </a:p>
        </p:txBody>
      </p:sp>
    </p:spTree>
    <p:extLst>
      <p:ext uri="{BB962C8B-B14F-4D97-AF65-F5344CB8AC3E}">
        <p14:creationId xmlns:p14="http://schemas.microsoft.com/office/powerpoint/2010/main" val="3040887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endParaRPr lang="en-US" dirty="0"/>
          </a:p>
          <a:p>
            <a:r>
              <a:rPr lang="en-US" b="1" dirty="0"/>
              <a:t>Purpose</a:t>
            </a:r>
            <a:r>
              <a:rPr lang="en-US" dirty="0"/>
              <a:t>: This slide outlines practical, real-time strategies clinicians can use to build DT skills </a:t>
            </a:r>
            <a:r>
              <a:rPr lang="en-US" i="1" dirty="0"/>
              <a:t>before</a:t>
            </a:r>
            <a:r>
              <a:rPr lang="en-US" dirty="0"/>
              <a:t> a crisis hits.</a:t>
            </a:r>
          </a:p>
          <a:p>
            <a:endParaRPr lang="en-US" dirty="0"/>
          </a:p>
          <a:p>
            <a:r>
              <a:rPr lang="en-US" b="1" dirty="0"/>
              <a:t>Expand on each tip</a:t>
            </a:r>
            <a:r>
              <a:rPr lang="en-US" dirty="0"/>
              <a:t> with examples:</a:t>
            </a:r>
          </a:p>
          <a:p>
            <a:pPr lvl="1"/>
            <a:r>
              <a:rPr lang="en-US" b="1" dirty="0"/>
              <a:t>Model the language of DT in session</a:t>
            </a:r>
            <a:endParaRPr lang="en-US" dirty="0"/>
          </a:p>
          <a:p>
            <a:pPr lvl="2"/>
            <a:r>
              <a:rPr lang="en-US" dirty="0"/>
              <a:t>Use your own grounding language: “Let’s slow this down for a second,” “You’re noticing a strong urge—what’s it asking you to do?”</a:t>
            </a:r>
          </a:p>
          <a:p>
            <a:pPr lvl="2"/>
            <a:r>
              <a:rPr lang="en-US" dirty="0"/>
              <a:t>Reflect back DT moves when clients use them, even subtly: “That’s a great example of distraction—what made that work for you?”</a:t>
            </a:r>
          </a:p>
          <a:p>
            <a:pPr lvl="1"/>
            <a:r>
              <a:rPr lang="en-US" b="1" dirty="0"/>
              <a:t>Use “when/then” planning</a:t>
            </a:r>
            <a:endParaRPr lang="en-US" dirty="0"/>
          </a:p>
          <a:p>
            <a:pPr lvl="2"/>
            <a:r>
              <a:rPr lang="en-US" dirty="0"/>
              <a:t>Helps clients bridge insight and action.</a:t>
            </a:r>
          </a:p>
          <a:p>
            <a:pPr lvl="2"/>
            <a:r>
              <a:rPr lang="en-US" dirty="0"/>
              <a:t>Ex: “When you feel that tight chest feeling before using, then splash cold water and walk for five minutes.”</a:t>
            </a:r>
          </a:p>
          <a:p>
            <a:pPr lvl="2"/>
            <a:r>
              <a:rPr lang="en-US" dirty="0"/>
              <a:t>Emphasize personalization—specific emotions and realistic skills.</a:t>
            </a:r>
          </a:p>
          <a:p>
            <a:pPr lvl="1"/>
            <a:r>
              <a:rPr lang="en-US" b="1" dirty="0"/>
              <a:t>Normalize emotional pain without rushing to solve it</a:t>
            </a:r>
            <a:endParaRPr lang="en-US" dirty="0"/>
          </a:p>
          <a:p>
            <a:pPr lvl="2"/>
            <a:r>
              <a:rPr lang="en-US" dirty="0"/>
              <a:t>Slow the session down. Say things like:</a:t>
            </a:r>
          </a:p>
          <a:p>
            <a:pPr lvl="3"/>
            <a:r>
              <a:rPr lang="en-US" dirty="0"/>
              <a:t>“It makes so much sense that this hurts.”</a:t>
            </a:r>
          </a:p>
          <a:p>
            <a:pPr lvl="3"/>
            <a:r>
              <a:rPr lang="en-US" dirty="0"/>
              <a:t>“You don’t have to fix this right now—just survive it.”</a:t>
            </a:r>
          </a:p>
          <a:p>
            <a:pPr lvl="2"/>
            <a:r>
              <a:rPr lang="en-US" dirty="0"/>
              <a:t>Reinforce that </a:t>
            </a:r>
            <a:r>
              <a:rPr lang="en-US" i="1" dirty="0"/>
              <a:t>tolerating</a:t>
            </a:r>
            <a:r>
              <a:rPr lang="en-US" dirty="0"/>
              <a:t> distress is success—not the removal of distress.</a:t>
            </a:r>
          </a:p>
          <a:p>
            <a:pPr lvl="1"/>
            <a:r>
              <a:rPr lang="en-US" b="1" dirty="0"/>
              <a:t>Encourage practice during calm moments, not just in crisis</a:t>
            </a:r>
            <a:endParaRPr lang="en-US" dirty="0"/>
          </a:p>
          <a:p>
            <a:pPr lvl="2"/>
            <a:r>
              <a:rPr lang="en-US" dirty="0"/>
              <a:t>Skills are like muscle memory—hard to access unless rehearsed.</a:t>
            </a:r>
          </a:p>
          <a:p>
            <a:pPr lvl="2"/>
            <a:r>
              <a:rPr lang="en-US" dirty="0"/>
              <a:t>Suggest mini-experiments between sessions: “Try holding an ice cube when mildly annoyed—not in full crisis mode.”</a:t>
            </a:r>
          </a:p>
          <a:p>
            <a:pPr lvl="2"/>
            <a:r>
              <a:rPr lang="en-US" dirty="0"/>
              <a:t>Use role play, visualization, or even somatic rehearsal to prepare in session.</a:t>
            </a:r>
          </a:p>
          <a:p>
            <a:pPr lvl="2"/>
            <a:endParaRPr lang="en-US" dirty="0"/>
          </a:p>
          <a:p>
            <a:r>
              <a:rPr lang="en-US" b="1" dirty="0"/>
              <a:t>Optional anchor</a:t>
            </a:r>
            <a:r>
              <a:rPr lang="en-US" dirty="0"/>
              <a:t>: Tie it back to values—how does skill reinforcement align with how you want to show up as a clinician?</a:t>
            </a:r>
          </a:p>
        </p:txBody>
      </p:sp>
      <p:sp>
        <p:nvSpPr>
          <p:cNvPr id="4" name="Slide Number Placeholder 3"/>
          <p:cNvSpPr>
            <a:spLocks noGrp="1"/>
          </p:cNvSpPr>
          <p:nvPr>
            <p:ph type="sldNum" sz="quarter" idx="5"/>
          </p:nvPr>
        </p:nvSpPr>
        <p:spPr/>
        <p:txBody>
          <a:bodyPr/>
          <a:lstStyle/>
          <a:p>
            <a:fld id="{369C70AD-FCA9-4FF6-8D0E-01E0C5ABAEF2}" type="slidenum">
              <a:rPr lang="en-US" smtClean="0"/>
              <a:t>72</a:t>
            </a:fld>
            <a:endParaRPr lang="en-US"/>
          </a:p>
        </p:txBody>
      </p:sp>
    </p:spTree>
    <p:extLst>
      <p:ext uri="{BB962C8B-B14F-4D97-AF65-F5344CB8AC3E}">
        <p14:creationId xmlns:p14="http://schemas.microsoft.com/office/powerpoint/2010/main" val="14797110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6F6A3-4BE7-14B4-8C2C-88D52FE704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96F78-CE59-06B0-4BBA-0D88221D61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D2C24A-3732-D1DC-5822-50F0EFEC1AE0}"/>
              </a:ext>
            </a:extLst>
          </p:cNvPr>
          <p:cNvSpPr>
            <a:spLocks noGrp="1"/>
          </p:cNvSpPr>
          <p:nvPr>
            <p:ph type="body" idx="1"/>
          </p:nvPr>
        </p:nvSpPr>
        <p:spPr/>
        <p:txBody>
          <a:bodyPr/>
          <a:lstStyle/>
          <a:p>
            <a:r>
              <a:rPr lang="en-US" b="1" i="0" dirty="0"/>
              <a:t>Trainer Note: </a:t>
            </a:r>
          </a:p>
          <a:p>
            <a:pPr marL="171450" indent="-171450">
              <a:buFont typeface="Arial" panose="020B0604020202020204" pitchFamily="34" charset="0"/>
              <a:buChar char="•"/>
            </a:pPr>
            <a:r>
              <a:rPr lang="en-US" i="0" dirty="0"/>
              <a:t>“As we move into final integration and wrap up, let’s reflect on the key takeaways, share how you plan to adapt DBT skills in your work with SUD clients, and identify what support you’ll need to carry this forward.”</a:t>
            </a:r>
            <a:endParaRPr lang="en-US" b="0" i="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Photo Credit: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Purchased Image, Adobe Stock.</a:t>
            </a:r>
          </a:p>
          <a:p>
            <a:endParaRPr lang="en-US" b="0" dirty="0"/>
          </a:p>
        </p:txBody>
      </p:sp>
      <p:sp>
        <p:nvSpPr>
          <p:cNvPr id="4" name="Slide Number Placeholder 3">
            <a:extLst>
              <a:ext uri="{FF2B5EF4-FFF2-40B4-BE49-F238E27FC236}">
                <a16:creationId xmlns:a16="http://schemas.microsoft.com/office/drawing/2014/main" id="{0BF4E421-1BEB-3935-0310-194038BFABEF}"/>
              </a:ext>
            </a:extLst>
          </p:cNvPr>
          <p:cNvSpPr>
            <a:spLocks noGrp="1"/>
          </p:cNvSpPr>
          <p:nvPr>
            <p:ph type="sldNum" sz="quarter" idx="5"/>
          </p:nvPr>
        </p:nvSpPr>
        <p:spPr/>
        <p:txBody>
          <a:bodyPr/>
          <a:lstStyle/>
          <a:p>
            <a:fld id="{369C70AD-FCA9-4FF6-8D0E-01E0C5ABAEF2}" type="slidenum">
              <a:rPr lang="en-US" smtClean="0"/>
              <a:t>73</a:t>
            </a:fld>
            <a:endParaRPr lang="en-US"/>
          </a:p>
        </p:txBody>
      </p:sp>
    </p:spTree>
    <p:extLst>
      <p:ext uri="{BB962C8B-B14F-4D97-AF65-F5344CB8AC3E}">
        <p14:creationId xmlns:p14="http://schemas.microsoft.com/office/powerpoint/2010/main" val="34156559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endParaRPr lang="en-US" dirty="0"/>
          </a:p>
          <a:p>
            <a:pPr marL="171450" indent="-171450">
              <a:buFont typeface="Arial" panose="020B0604020202020204" pitchFamily="34" charset="0"/>
              <a:buChar char="•"/>
            </a:pPr>
            <a:r>
              <a:rPr lang="en-US" dirty="0"/>
              <a:t>Emphasize that DBT groups need to be flexible and grounded in client realities</a:t>
            </a:r>
          </a:p>
          <a:p>
            <a:pPr marL="171450" indent="-171450">
              <a:buFont typeface="Arial" panose="020B0604020202020204" pitchFamily="34" charset="0"/>
              <a:buChar char="•"/>
            </a:pPr>
            <a:r>
              <a:rPr lang="en-US" dirty="0"/>
              <a:t>Highlight importance of meeting clients where they are (attention span, emotional readiness, lived experiences)</a:t>
            </a:r>
          </a:p>
          <a:p>
            <a:pPr marL="171450" indent="-171450">
              <a:buFont typeface="Arial" panose="020B0604020202020204" pitchFamily="34" charset="0"/>
              <a:buChar char="•"/>
            </a:pPr>
            <a:r>
              <a:rPr lang="en-US" dirty="0"/>
              <a:t>Reinforce that lapses and disengagement are expected—not signs of failure</a:t>
            </a:r>
          </a:p>
          <a:p>
            <a:pPr marL="171450" indent="-171450">
              <a:buFont typeface="Arial" panose="020B0604020202020204" pitchFamily="34" charset="0"/>
              <a:buChar char="•"/>
            </a:pPr>
            <a:r>
              <a:rPr lang="en-US" dirty="0"/>
              <a:t>Invite trainers to reflect on their own teaching styles and how they can build in variety and relevance</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74</a:t>
            </a:fld>
            <a:endParaRPr lang="en-US"/>
          </a:p>
        </p:txBody>
      </p:sp>
    </p:spTree>
    <p:extLst>
      <p:ext uri="{BB962C8B-B14F-4D97-AF65-F5344CB8AC3E}">
        <p14:creationId xmlns:p14="http://schemas.microsoft.com/office/powerpoint/2010/main" val="20672476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71450" indent="-171450">
              <a:buFont typeface="Arial" panose="020B0604020202020204" pitchFamily="34" charset="0"/>
              <a:buChar char="•"/>
            </a:pPr>
            <a:r>
              <a:rPr lang="en-US" dirty="0"/>
              <a:t>Facilitate an open group conversation using the listed prompts.</a:t>
            </a:r>
          </a:p>
          <a:p>
            <a:pPr marL="171450" indent="-171450">
              <a:buFont typeface="Arial" panose="020B0604020202020204" pitchFamily="34" charset="0"/>
              <a:buChar char="•"/>
            </a:pPr>
            <a:r>
              <a:rPr lang="en-US" dirty="0"/>
              <a:t>Let participants share freely—no need to answer every question.</a:t>
            </a:r>
          </a:p>
          <a:p>
            <a:pPr marL="171450" indent="-171450">
              <a:buFont typeface="Arial" panose="020B0604020202020204" pitchFamily="34" charset="0"/>
              <a:buChar char="•"/>
            </a:pPr>
            <a:r>
              <a:rPr lang="en-US" dirty="0"/>
              <a:t>Focus on integration, reflection, and opportunities for continued growth.</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75</a:t>
            </a:fld>
            <a:endParaRPr lang="en-US"/>
          </a:p>
        </p:txBody>
      </p:sp>
    </p:spTree>
    <p:extLst>
      <p:ext uri="{BB962C8B-B14F-4D97-AF65-F5344CB8AC3E}">
        <p14:creationId xmlns:p14="http://schemas.microsoft.com/office/powerpoint/2010/main" val="35558463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pPr marL="181240" indent="-181240">
              <a:buFont typeface="Arial" panose="020B0604020202020204" pitchFamily="34" charset="0"/>
              <a:buChar char="•"/>
            </a:pPr>
            <a:r>
              <a:rPr lang="en-US" b="0" dirty="0"/>
              <a:t>"We're going to end today's training in the same way that we started it – with a mindfulness exercise. It’s common practice to begin and end DBT sessions, specifically DBT Skills Group Training sessions, with a mindfulness exercise.“</a:t>
            </a:r>
          </a:p>
          <a:p>
            <a:pPr marL="181240" indent="-181240">
              <a:buFont typeface="Arial" panose="020B0604020202020204" pitchFamily="34" charset="0"/>
              <a:buChar char="•"/>
            </a:pPr>
            <a:endParaRPr lang="en-US" b="0" dirty="0"/>
          </a:p>
          <a:p>
            <a:pPr marL="181240" indent="-181240">
              <a:buFont typeface="Arial" panose="020B0604020202020204" pitchFamily="34" charset="0"/>
              <a:buChar cha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Photo Credit: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Purchased Image, Adobe Stock.</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76</a:t>
            </a:fld>
            <a:endParaRPr lang="en-US"/>
          </a:p>
        </p:txBody>
      </p:sp>
    </p:spTree>
    <p:extLst>
      <p:ext uri="{BB962C8B-B14F-4D97-AF65-F5344CB8AC3E}">
        <p14:creationId xmlns:p14="http://schemas.microsoft.com/office/powerpoint/2010/main" val="37982435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"This is a 5-minute exercise.“</a:t>
            </a:r>
          </a:p>
          <a:p>
            <a:endParaRPr lang="en-US" dirty="0"/>
          </a:p>
          <a:p>
            <a:pPr marL="181240" indent="-181240">
              <a:buFont typeface="Arial" panose="020B0604020202020204" pitchFamily="34" charset="0"/>
              <a:buChar char="•"/>
            </a:pPr>
            <a:r>
              <a:rPr lang="en-US" u="sng" dirty="0"/>
              <a:t>Trainer begins exercise. </a:t>
            </a:r>
          </a:p>
          <a:p>
            <a:endParaRPr lang="en-US" u="sng" dirty="0"/>
          </a:p>
          <a:p>
            <a:endParaRPr lang="en-US" u="sng" dirty="0"/>
          </a:p>
          <a:p>
            <a:r>
              <a:rPr lang="en-US" u="none" dirty="0"/>
              <a:t>---</a:t>
            </a:r>
          </a:p>
          <a:p>
            <a:pPr defTabSz="966612">
              <a:defRPr/>
            </a:pPr>
            <a:r>
              <a:rPr lang="en-US" b="1" i="0" dirty="0"/>
              <a:t>Reference: </a:t>
            </a:r>
          </a:p>
          <a:p>
            <a:pPr marL="181240" indent="-181240">
              <a:buFont typeface="Arial" panose="020B0604020202020204" pitchFamily="34" charset="0"/>
              <a:buChar char="•"/>
            </a:pPr>
            <a:r>
              <a:rPr lang="en-US" dirty="0">
                <a:effectLst/>
              </a:rPr>
              <a:t>YouTube. (2021, March 7). </a:t>
            </a:r>
            <a:r>
              <a:rPr lang="en-US" i="1" dirty="0">
                <a:effectLst/>
              </a:rPr>
              <a:t>5 minute mindfulness meditation</a:t>
            </a:r>
            <a:r>
              <a:rPr lang="en-US" dirty="0">
                <a:effectLst/>
              </a:rPr>
              <a:t>. YouTube. https://www.youtube.com/watch?v=ssss7V1_eyA </a:t>
            </a:r>
          </a:p>
        </p:txBody>
      </p:sp>
      <p:sp>
        <p:nvSpPr>
          <p:cNvPr id="4" name="Slide Number Placeholder 3"/>
          <p:cNvSpPr>
            <a:spLocks noGrp="1"/>
          </p:cNvSpPr>
          <p:nvPr>
            <p:ph type="sldNum" sz="quarter" idx="5"/>
          </p:nvPr>
        </p:nvSpPr>
        <p:spPr/>
        <p:txBody>
          <a:bodyPr/>
          <a:lstStyle/>
          <a:p>
            <a:fld id="{369C70AD-FCA9-4FF6-8D0E-01E0C5ABAEF2}" type="slidenum">
              <a:rPr lang="en-US" smtClean="0"/>
              <a:t>77</a:t>
            </a:fld>
            <a:endParaRPr lang="en-US"/>
          </a:p>
        </p:txBody>
      </p:sp>
    </p:spTree>
    <p:extLst>
      <p:ext uri="{BB962C8B-B14F-4D97-AF65-F5344CB8AC3E}">
        <p14:creationId xmlns:p14="http://schemas.microsoft.com/office/powerpoint/2010/main" val="4303911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endParaRPr lang="en-US" dirty="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If short on time, this is a 1-minute exercise </a:t>
            </a:r>
            <a:r>
              <a:rPr lang="en-US" b="0" u="none" dirty="0"/>
              <a:t>– </a:t>
            </a:r>
            <a:r>
              <a:rPr lang="en-US" b="0" u="sng" dirty="0"/>
              <a:t>t</a:t>
            </a:r>
            <a:r>
              <a:rPr lang="en-US" u="sng" dirty="0"/>
              <a:t>rainer begins exercise. </a:t>
            </a:r>
          </a:p>
          <a:p>
            <a:endParaRPr lang="en-US" u="sng" dirty="0"/>
          </a:p>
          <a:p>
            <a:endParaRPr lang="en-US" u="sng" dirty="0"/>
          </a:p>
          <a:p>
            <a:r>
              <a:rPr lang="en-US" u="none" dirty="0"/>
              <a:t>---</a:t>
            </a:r>
          </a:p>
          <a:p>
            <a:pPr defTabSz="966612">
              <a:defRPr/>
            </a:pPr>
            <a:r>
              <a:rPr lang="en-US" b="1" i="0" dirty="0"/>
              <a:t>Reference: </a:t>
            </a:r>
          </a:p>
          <a:p>
            <a:pPr marL="171450" indent="-171450">
              <a:buFont typeface="Arial" panose="020B0604020202020204" pitchFamily="34" charset="0"/>
              <a:buChar char="•"/>
            </a:pPr>
            <a:r>
              <a:rPr lang="en-US" dirty="0">
                <a:effectLst/>
              </a:rPr>
              <a:t>YouTube. (2020a, March 29). </a:t>
            </a:r>
            <a:r>
              <a:rPr lang="en-US" i="1" dirty="0">
                <a:effectLst/>
              </a:rPr>
              <a:t>One minute relaxation</a:t>
            </a:r>
            <a:r>
              <a:rPr lang="en-US" dirty="0">
                <a:effectLst/>
              </a:rPr>
              <a:t>. YouTube. https://www.youtube.com/watch?v=4vDxcUK9v9k </a:t>
            </a:r>
          </a:p>
        </p:txBody>
      </p:sp>
      <p:sp>
        <p:nvSpPr>
          <p:cNvPr id="4" name="Slide Number Placeholder 3"/>
          <p:cNvSpPr>
            <a:spLocks noGrp="1"/>
          </p:cNvSpPr>
          <p:nvPr>
            <p:ph type="sldNum" sz="quarter" idx="5"/>
          </p:nvPr>
        </p:nvSpPr>
        <p:spPr/>
        <p:txBody>
          <a:bodyPr/>
          <a:lstStyle/>
          <a:p>
            <a:fld id="{369C70AD-FCA9-4FF6-8D0E-01E0C5ABAEF2}" type="slidenum">
              <a:rPr lang="en-US" smtClean="0"/>
              <a:t>78</a:t>
            </a:fld>
            <a:endParaRPr lang="en-US"/>
          </a:p>
        </p:txBody>
      </p:sp>
    </p:spTree>
    <p:extLst>
      <p:ext uri="{BB962C8B-B14F-4D97-AF65-F5344CB8AC3E}">
        <p14:creationId xmlns:p14="http://schemas.microsoft.com/office/powerpoint/2010/main" val="1913595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"All of the materials that are provided and referenced throughout this training are taken from these two resources. These were created by the developer of DBT herself – Marsha Linehan."</a:t>
            </a:r>
          </a:p>
          <a:p>
            <a:pPr defTabSz="966612">
              <a:defRPr/>
            </a:pPr>
            <a:endParaRPr lang="en-US" b="0" i="0" dirty="0"/>
          </a:p>
          <a:p>
            <a:pPr defTabSz="966612">
              <a:defRPr/>
            </a:pPr>
            <a:r>
              <a:rPr lang="en-US" b="0" i="0" dirty="0"/>
              <a:t>---</a:t>
            </a:r>
          </a:p>
          <a:p>
            <a:pPr defTabSz="966612">
              <a:defRPr/>
            </a:pPr>
            <a:r>
              <a:rPr lang="en-US" b="1" i="0" dirty="0"/>
              <a:t>References: </a:t>
            </a:r>
          </a:p>
          <a:p>
            <a:pPr marL="181240" indent="-181240" defTabSz="966612">
              <a:buFont typeface="Arial" panose="020B0604020202020204" pitchFamily="34" charset="0"/>
              <a:buChar char="•"/>
              <a:defRPr/>
            </a:pPr>
            <a:r>
              <a:rPr lang="en-US" sz="1300" dirty="0">
                <a:latin typeface="Circular"/>
              </a:rPr>
              <a:t>Linehan, M. M. (2014a). </a:t>
            </a:r>
            <a:r>
              <a:rPr lang="en-US" sz="1300" i="1" dirty="0">
                <a:latin typeface="inherit"/>
              </a:rPr>
              <a:t>DBT (R) skills training handouts and worksheets, second edition</a:t>
            </a:r>
            <a:r>
              <a:rPr lang="en-US" sz="1300" dirty="0">
                <a:latin typeface="Circular"/>
              </a:rPr>
              <a:t> (2nd ed.). New York, NY: Guilford Publications.</a:t>
            </a:r>
          </a:p>
          <a:p>
            <a:pPr marL="181240" indent="-181240" defTabSz="966612">
              <a:buFont typeface="Arial" panose="020B0604020202020204" pitchFamily="34" charset="0"/>
              <a:buChar char="•"/>
              <a:defRPr/>
            </a:pPr>
            <a:r>
              <a:rPr lang="en-US" sz="1300" dirty="0">
                <a:latin typeface="Circular"/>
              </a:rPr>
              <a:t>Linehan, M. M. (2014b). </a:t>
            </a:r>
            <a:r>
              <a:rPr lang="en-US" sz="1300" i="1" dirty="0">
                <a:latin typeface="inherit"/>
              </a:rPr>
              <a:t>DBT (R) Skills Training Manual, Second Edition</a:t>
            </a:r>
            <a:r>
              <a:rPr lang="en-US" sz="1300" dirty="0">
                <a:latin typeface="Circular"/>
              </a:rPr>
              <a:t> (2nd ed.). New York, NY: Guilford Publications.</a:t>
            </a: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8</a:t>
            </a:fld>
            <a:endParaRPr lang="en-US"/>
          </a:p>
        </p:txBody>
      </p:sp>
    </p:spTree>
    <p:extLst>
      <p:ext uri="{BB962C8B-B14F-4D97-AF65-F5344CB8AC3E}">
        <p14:creationId xmlns:p14="http://schemas.microsoft.com/office/powerpoint/2010/main" val="4069875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sz="1300" dirty="0"/>
              <a:t>[</a:t>
            </a:r>
            <a:r>
              <a:rPr lang="en-US" sz="1300" u="sng" dirty="0"/>
              <a:t>read bullets</a:t>
            </a:r>
            <a:r>
              <a:rPr lang="en-US" sz="1300" dirty="0"/>
              <a:t>].</a:t>
            </a:r>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9</a:t>
            </a:fld>
            <a:endParaRPr lang="en-US"/>
          </a:p>
        </p:txBody>
      </p:sp>
    </p:spTree>
    <p:extLst>
      <p:ext uri="{BB962C8B-B14F-4D97-AF65-F5344CB8AC3E}">
        <p14:creationId xmlns:p14="http://schemas.microsoft.com/office/powerpoint/2010/main" val="2638168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lgn="ctr">
              <a:defRPr sz="4400" b="1">
                <a:solidFill>
                  <a:schemeClr val="accent2"/>
                </a:solidFill>
              </a:defRPr>
            </a:lvl1p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Slide Number Placeholder 3">
            <a:extLst>
              <a:ext uri="{FF2B5EF4-FFF2-40B4-BE49-F238E27FC236}">
                <a16:creationId xmlns:a16="http://schemas.microsoft.com/office/drawing/2014/main" id="{E64B08EC-C2DC-57AD-2121-DECC3D32CA87}"/>
              </a:ext>
            </a:extLst>
          </p:cNvPr>
          <p:cNvSpPr>
            <a:spLocks noGrp="1"/>
          </p:cNvSpPr>
          <p:nvPr>
            <p:ph type="sldNum" idx="10"/>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1891047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1978898"/>
            <a:ext cx="9144000" cy="2105367"/>
          </a:xfrm>
        </p:spPr>
        <p:txBody>
          <a:bodyPr anchor="t">
            <a:normAutofit/>
          </a:bodyPr>
          <a:lstStyle>
            <a:lvl1pPr algn="ctr">
              <a:defRPr sz="5400" b="1" cap="none" baseline="0">
                <a:solidFill>
                  <a:schemeClr val="accent2"/>
                </a:solidFill>
              </a:defRPr>
            </a:lvl1pPr>
          </a:lstStyle>
          <a:p>
            <a:r>
              <a:rPr lang="en-US" dirty="0"/>
              <a:t>Click to edit Master title style</a:t>
            </a:r>
            <a:endParaRPr dirty="0"/>
          </a:p>
        </p:txBody>
      </p:sp>
      <p:sp>
        <p:nvSpPr>
          <p:cNvPr id="3" name="Text Placeholder 2"/>
          <p:cNvSpPr>
            <a:spLocks noGrp="1"/>
          </p:cNvSpPr>
          <p:nvPr>
            <p:ph type="body" idx="1"/>
          </p:nvPr>
        </p:nvSpPr>
        <p:spPr>
          <a:xfrm>
            <a:off x="1524000" y="4084265"/>
            <a:ext cx="9144000" cy="933297"/>
          </a:xfrm>
        </p:spPr>
        <p:txBody>
          <a:bodyPr anchor="t">
            <a:normAutofit/>
          </a:bodyPr>
          <a:lstStyle>
            <a:lvl1pPr marL="0" indent="0">
              <a:buNone/>
              <a:defRPr sz="2800">
                <a:solidFill>
                  <a:schemeClr val="accent1">
                    <a:lumMod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B616BB1A-897F-8D44-41B3-02039C3B8388}"/>
              </a:ext>
            </a:extLst>
          </p:cNvPr>
          <p:cNvSpPr>
            <a:spLocks noGrp="1"/>
          </p:cNvSpPr>
          <p:nvPr>
            <p:ph type="sldNum" idx="10"/>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1285352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3611" y="2514600"/>
            <a:ext cx="10891001" cy="2262781"/>
          </a:xfrm>
        </p:spPr>
        <p:txBody>
          <a:bodyPr anchor="t">
            <a:normAutofit/>
          </a:bodyPr>
          <a:lstStyle>
            <a:lvl1pPr algn="ctr">
              <a:defRPr sz="5400" b="1">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613611" y="4777379"/>
            <a:ext cx="10891001" cy="1126283"/>
          </a:xfrm>
        </p:spPr>
        <p:txBody>
          <a:bodyPr anchor="ct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Rectangle 4">
            <a:extLst>
              <a:ext uri="{FF2B5EF4-FFF2-40B4-BE49-F238E27FC236}">
                <a16:creationId xmlns:a16="http://schemas.microsoft.com/office/drawing/2014/main" id="{F86C8B36-0490-4C10-450C-58C57F14587A}"/>
              </a:ext>
            </a:extLst>
          </p:cNvPr>
          <p:cNvSpPr txBox="1">
            <a:spLocks/>
          </p:cNvSpPr>
          <p:nvPr userDrawn="1"/>
        </p:nvSpPr>
        <p:spPr>
          <a:xfrm>
            <a:off x="11205845" y="6333135"/>
            <a:ext cx="731600" cy="524800"/>
          </a:xfrm>
          <a:prstGeom prst="rect">
            <a:avLst/>
          </a:prstGeom>
          <a:noFill/>
          <a:ln>
            <a:noFill/>
          </a:ln>
        </p:spPr>
        <p:txBody>
          <a:bodyPr spcFirstLastPara="1" wrap="square" lIns="91425" tIns="91425" rIns="91425" bIns="91425" anchor="t" anchorCtr="0">
            <a:noAutofit/>
          </a:bodyPr>
          <a:lstStyle>
            <a:defPPr>
              <a:defRPr lang="en-US"/>
            </a:defPPr>
            <a:lvl1pPr marL="0" lvl="0" algn="r" defTabSz="914400" rtl="0" eaLnBrk="1" latinLnBrk="0" hangingPunct="1">
              <a:buNone/>
              <a:defRPr sz="1733" b="1" kern="1200">
                <a:solidFill>
                  <a:schemeClr val="tx1"/>
                </a:solidFill>
                <a:latin typeface="Source Sans Pro"/>
                <a:ea typeface="Source Sans Pro"/>
                <a:cs typeface="Source Sans Pro"/>
                <a:sym typeface="Source Sans Pro"/>
              </a:defRPr>
            </a:lvl1pPr>
            <a:lvl2pPr marL="457200" lvl="1" algn="r" defTabSz="914400" rtl="0" eaLnBrk="1" latinLnBrk="0" hangingPunct="1">
              <a:buNone/>
              <a:defRPr sz="1733" b="1" kern="1200">
                <a:solidFill>
                  <a:schemeClr val="accent1"/>
                </a:solidFill>
                <a:latin typeface="Source Sans Pro"/>
                <a:ea typeface="Source Sans Pro"/>
                <a:cs typeface="Source Sans Pro"/>
                <a:sym typeface="Source Sans Pro"/>
              </a:defRPr>
            </a:lvl2pPr>
            <a:lvl3pPr marL="914400" lvl="2" algn="r" defTabSz="914400" rtl="0" eaLnBrk="1" latinLnBrk="0" hangingPunct="1">
              <a:buNone/>
              <a:defRPr sz="1733" b="1" kern="1200">
                <a:solidFill>
                  <a:schemeClr val="accent1"/>
                </a:solidFill>
                <a:latin typeface="Source Sans Pro"/>
                <a:ea typeface="Source Sans Pro"/>
                <a:cs typeface="Source Sans Pro"/>
                <a:sym typeface="Source Sans Pro"/>
              </a:defRPr>
            </a:lvl3pPr>
            <a:lvl4pPr marL="1371600" lvl="3" algn="r" defTabSz="914400" rtl="0" eaLnBrk="1" latinLnBrk="0" hangingPunct="1">
              <a:buNone/>
              <a:defRPr sz="1733" b="1" kern="1200">
                <a:solidFill>
                  <a:schemeClr val="accent1"/>
                </a:solidFill>
                <a:latin typeface="Source Sans Pro"/>
                <a:ea typeface="Source Sans Pro"/>
                <a:cs typeface="Source Sans Pro"/>
                <a:sym typeface="Source Sans Pro"/>
              </a:defRPr>
            </a:lvl4pPr>
            <a:lvl5pPr marL="1828800" lvl="4" algn="r" defTabSz="914400" rtl="0" eaLnBrk="1" latinLnBrk="0" hangingPunct="1">
              <a:buNone/>
              <a:defRPr sz="1733" b="1" kern="1200">
                <a:solidFill>
                  <a:schemeClr val="accent1"/>
                </a:solidFill>
                <a:latin typeface="Source Sans Pro"/>
                <a:ea typeface="Source Sans Pro"/>
                <a:cs typeface="Source Sans Pro"/>
                <a:sym typeface="Source Sans Pro"/>
              </a:defRPr>
            </a:lvl5pPr>
            <a:lvl6pPr marL="2286000" lvl="5" algn="r" defTabSz="914400" rtl="0" eaLnBrk="1" latinLnBrk="0" hangingPunct="1">
              <a:buNone/>
              <a:defRPr sz="1733" b="1" kern="1200">
                <a:solidFill>
                  <a:schemeClr val="accent1"/>
                </a:solidFill>
                <a:latin typeface="Source Sans Pro"/>
                <a:ea typeface="Source Sans Pro"/>
                <a:cs typeface="Source Sans Pro"/>
                <a:sym typeface="Source Sans Pro"/>
              </a:defRPr>
            </a:lvl6pPr>
            <a:lvl7pPr marL="2743200" lvl="6" algn="r" defTabSz="914400" rtl="0" eaLnBrk="1" latinLnBrk="0" hangingPunct="1">
              <a:buNone/>
              <a:defRPr sz="1733" b="1" kern="1200">
                <a:solidFill>
                  <a:schemeClr val="accent1"/>
                </a:solidFill>
                <a:latin typeface="Source Sans Pro"/>
                <a:ea typeface="Source Sans Pro"/>
                <a:cs typeface="Source Sans Pro"/>
                <a:sym typeface="Source Sans Pro"/>
              </a:defRPr>
            </a:lvl7pPr>
            <a:lvl8pPr marL="3200400" lvl="7" algn="r" defTabSz="914400" rtl="0" eaLnBrk="1" latinLnBrk="0" hangingPunct="1">
              <a:buNone/>
              <a:defRPr sz="1733" b="1" kern="1200">
                <a:solidFill>
                  <a:schemeClr val="accent1"/>
                </a:solidFill>
                <a:latin typeface="Source Sans Pro"/>
                <a:ea typeface="Source Sans Pro"/>
                <a:cs typeface="Source Sans Pro"/>
                <a:sym typeface="Source Sans Pro"/>
              </a:defRPr>
            </a:lvl8pPr>
            <a:lvl9pPr marL="3657600" lvl="8" algn="r" defTabSz="914400" rtl="0" eaLnBrk="1" latinLnBrk="0" hangingPunct="1">
              <a:buNone/>
              <a:defRPr sz="1733" b="1" kern="1200">
                <a:solidFill>
                  <a:schemeClr val="accent1"/>
                </a:solidFill>
                <a:latin typeface="Source Sans Pro"/>
                <a:ea typeface="Source Sans Pro"/>
                <a:cs typeface="Source Sans Pro"/>
                <a:sym typeface="Source Sans Pro"/>
              </a:defRPr>
            </a:lvl9pPr>
          </a:lstStyle>
          <a:p>
            <a:fld id="{8F82E0A0-C266-4798-8C8F-B9F91E9DA37E}" type="slidenum">
              <a:rPr lang="en-US" smtClean="0"/>
              <a:pPr/>
              <a:t>‹#›</a:t>
            </a:fld>
            <a:endParaRPr lang="en-US" dirty="0"/>
          </a:p>
        </p:txBody>
      </p:sp>
    </p:spTree>
    <p:extLst>
      <p:ext uri="{BB962C8B-B14F-4D97-AF65-F5344CB8AC3E}">
        <p14:creationId xmlns:p14="http://schemas.microsoft.com/office/powerpoint/2010/main" val="3644186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nchor="ctr" anchorCtr="0"/>
          <a:lstStyle>
            <a:lvl1pPr algn="ctr">
              <a:defRPr sz="4400" b="1">
                <a:solidFill>
                  <a:schemeClr val="accent2"/>
                </a:solidFill>
              </a:defRPr>
            </a:lvl1pPr>
          </a:lstStyle>
          <a:p>
            <a:pPr eaLnBrk="1" latinLnBrk="1" hangingPunct="1"/>
            <a:r>
              <a:rPr lang="en-US" dirty="0"/>
              <a:t>Click to edit Master title style</a:t>
            </a:r>
            <a:endParaRPr dirty="0"/>
          </a:p>
        </p:txBody>
      </p:sp>
      <p:sp>
        <p:nvSpPr>
          <p:cNvPr id="7" name="Rectangle 6"/>
          <p:cNvSpPr>
            <a:spLocks noGrp="1"/>
          </p:cNvSpPr>
          <p:nvPr>
            <p:ph sz="quarter" idx="13"/>
          </p:nvPr>
        </p:nvSpPr>
        <p:spPr>
          <a:xfrm>
            <a:off x="812800" y="1803400"/>
            <a:ext cx="10871200" cy="4368800"/>
          </a:xfrm>
        </p:spPr>
        <p:txBody>
          <a:bodyPr/>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
        <p:nvSpPr>
          <p:cNvPr id="6" name="Slide Number Placeholder 5">
            <a:extLst>
              <a:ext uri="{FF2B5EF4-FFF2-40B4-BE49-F238E27FC236}">
                <a16:creationId xmlns:a16="http://schemas.microsoft.com/office/drawing/2014/main" id="{3D89DB5A-8992-3B6B-45F6-FE881A0AE0DF}"/>
              </a:ext>
            </a:extLst>
          </p:cNvPr>
          <p:cNvSpPr>
            <a:spLocks noGrp="1"/>
          </p:cNvSpPr>
          <p:nvPr>
            <p:ph type="sldNum" idx="14"/>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2942301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266913" y="2655800"/>
            <a:ext cx="7743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5800"/>
              <a:buNone/>
              <a:defRPr sz="7733" b="1"/>
            </a:lvl1pPr>
            <a:lvl2pPr lvl="1">
              <a:spcBef>
                <a:spcPts val="0"/>
              </a:spcBef>
              <a:spcAft>
                <a:spcPts val="0"/>
              </a:spcAft>
              <a:buSzPts val="5800"/>
              <a:buNone/>
              <a:defRPr sz="7733" b="1"/>
            </a:lvl2pPr>
            <a:lvl3pPr lvl="2">
              <a:spcBef>
                <a:spcPts val="0"/>
              </a:spcBef>
              <a:spcAft>
                <a:spcPts val="0"/>
              </a:spcAft>
              <a:buSzPts val="5800"/>
              <a:buNone/>
              <a:defRPr sz="7733" b="1"/>
            </a:lvl3pPr>
            <a:lvl4pPr lvl="3">
              <a:spcBef>
                <a:spcPts val="0"/>
              </a:spcBef>
              <a:spcAft>
                <a:spcPts val="0"/>
              </a:spcAft>
              <a:buSzPts val="5800"/>
              <a:buNone/>
              <a:defRPr sz="7733" b="1"/>
            </a:lvl4pPr>
            <a:lvl5pPr lvl="4">
              <a:spcBef>
                <a:spcPts val="0"/>
              </a:spcBef>
              <a:spcAft>
                <a:spcPts val="0"/>
              </a:spcAft>
              <a:buSzPts val="5800"/>
              <a:buNone/>
              <a:defRPr sz="7733" b="1"/>
            </a:lvl5pPr>
            <a:lvl6pPr lvl="5">
              <a:spcBef>
                <a:spcPts val="0"/>
              </a:spcBef>
              <a:spcAft>
                <a:spcPts val="0"/>
              </a:spcAft>
              <a:buSzPts val="5800"/>
              <a:buNone/>
              <a:defRPr sz="7733" b="1"/>
            </a:lvl6pPr>
            <a:lvl7pPr lvl="6">
              <a:spcBef>
                <a:spcPts val="0"/>
              </a:spcBef>
              <a:spcAft>
                <a:spcPts val="0"/>
              </a:spcAft>
              <a:buSzPts val="5800"/>
              <a:buNone/>
              <a:defRPr sz="7733" b="1"/>
            </a:lvl7pPr>
            <a:lvl8pPr lvl="7">
              <a:spcBef>
                <a:spcPts val="0"/>
              </a:spcBef>
              <a:spcAft>
                <a:spcPts val="0"/>
              </a:spcAft>
              <a:buSzPts val="5800"/>
              <a:buNone/>
              <a:defRPr sz="7733" b="1"/>
            </a:lvl8pPr>
            <a:lvl9pPr lvl="8">
              <a:spcBef>
                <a:spcPts val="0"/>
              </a:spcBef>
              <a:spcAft>
                <a:spcPts val="0"/>
              </a:spcAft>
              <a:buSzPts val="5800"/>
              <a:buNone/>
              <a:defRPr sz="7733" b="1"/>
            </a:lvl9pPr>
          </a:lstStyle>
          <a:p>
            <a:r>
              <a:rPr lang="en-US" dirty="0"/>
              <a:t>Click to edit Master title style</a:t>
            </a:r>
            <a:endParaRPr dirty="0"/>
          </a:p>
        </p:txBody>
      </p:sp>
      <p:sp>
        <p:nvSpPr>
          <p:cNvPr id="11" name="Google Shape;11;p2"/>
          <p:cNvSpPr/>
          <p:nvPr/>
        </p:nvSpPr>
        <p:spPr>
          <a:xfrm>
            <a:off x="9783375" y="6173432"/>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0386991" y="5576535"/>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1857671" y="4444464"/>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695069" y="6565033"/>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181688" y="677512"/>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39280" y="3605307"/>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48720" y="857463"/>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676313" y="1441151"/>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085359" y="4833763"/>
            <a:ext cx="192400" cy="1920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843811" y="5582348"/>
            <a:ext cx="192400" cy="1920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11084" y="2128745"/>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861977" y="301904"/>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23323" y="2667459"/>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567031" y="517173"/>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0685372" y="6090061"/>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970087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8200" y="410827"/>
            <a:ext cx="10095600" cy="936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048200" y="1682267"/>
            <a:ext cx="10095600" cy="47648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4"/>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11205845" y="6333135"/>
            <a:ext cx="731600" cy="524800"/>
          </a:xfrm>
          <a:prstGeom prst="rect">
            <a:avLst/>
          </a:prstGeom>
          <a:noFill/>
          <a:ln>
            <a:noFill/>
          </a:ln>
        </p:spPr>
        <p:txBody>
          <a:bodyPr spcFirstLastPara="1" wrap="square" lIns="91425" tIns="91425" rIns="91425" bIns="91425" anchor="t" anchorCtr="0">
            <a:noAutofit/>
          </a:bodyPr>
          <a:lstStyle>
            <a:lvl1pPr lvl="0" algn="r">
              <a:buNone/>
              <a:defRPr sz="1733" b="1">
                <a:solidFill>
                  <a:schemeClr val="tx1"/>
                </a:solidFill>
                <a:latin typeface="Source Sans Pro"/>
                <a:ea typeface="Source Sans Pro"/>
                <a:cs typeface="Source Sans Pro"/>
                <a:sym typeface="Source Sans Pro"/>
              </a:defRPr>
            </a:lvl1pPr>
            <a:lvl2pPr lvl="1" algn="r">
              <a:buNone/>
              <a:defRPr sz="1733" b="1">
                <a:solidFill>
                  <a:schemeClr val="accent1"/>
                </a:solidFill>
                <a:latin typeface="Source Sans Pro"/>
                <a:ea typeface="Source Sans Pro"/>
                <a:cs typeface="Source Sans Pro"/>
                <a:sym typeface="Source Sans Pro"/>
              </a:defRPr>
            </a:lvl2pPr>
            <a:lvl3pPr lvl="2" algn="r">
              <a:buNone/>
              <a:defRPr sz="1733" b="1">
                <a:solidFill>
                  <a:schemeClr val="accent1"/>
                </a:solidFill>
                <a:latin typeface="Source Sans Pro"/>
                <a:ea typeface="Source Sans Pro"/>
                <a:cs typeface="Source Sans Pro"/>
                <a:sym typeface="Source Sans Pro"/>
              </a:defRPr>
            </a:lvl3pPr>
            <a:lvl4pPr lvl="3" algn="r">
              <a:buNone/>
              <a:defRPr sz="1733" b="1">
                <a:solidFill>
                  <a:schemeClr val="accent1"/>
                </a:solidFill>
                <a:latin typeface="Source Sans Pro"/>
                <a:ea typeface="Source Sans Pro"/>
                <a:cs typeface="Source Sans Pro"/>
                <a:sym typeface="Source Sans Pro"/>
              </a:defRPr>
            </a:lvl4pPr>
            <a:lvl5pPr lvl="4" algn="r">
              <a:buNone/>
              <a:defRPr sz="1733" b="1">
                <a:solidFill>
                  <a:schemeClr val="accent1"/>
                </a:solidFill>
                <a:latin typeface="Source Sans Pro"/>
                <a:ea typeface="Source Sans Pro"/>
                <a:cs typeface="Source Sans Pro"/>
                <a:sym typeface="Source Sans Pro"/>
              </a:defRPr>
            </a:lvl5pPr>
            <a:lvl6pPr lvl="5" algn="r">
              <a:buNone/>
              <a:defRPr sz="1733" b="1">
                <a:solidFill>
                  <a:schemeClr val="accent1"/>
                </a:solidFill>
                <a:latin typeface="Source Sans Pro"/>
                <a:ea typeface="Source Sans Pro"/>
                <a:cs typeface="Source Sans Pro"/>
                <a:sym typeface="Source Sans Pro"/>
              </a:defRPr>
            </a:lvl6pPr>
            <a:lvl7pPr lvl="6" algn="r">
              <a:buNone/>
              <a:defRPr sz="1733" b="1">
                <a:solidFill>
                  <a:schemeClr val="accent1"/>
                </a:solidFill>
                <a:latin typeface="Source Sans Pro"/>
                <a:ea typeface="Source Sans Pro"/>
                <a:cs typeface="Source Sans Pro"/>
                <a:sym typeface="Source Sans Pro"/>
              </a:defRPr>
            </a:lvl7pPr>
            <a:lvl8pPr lvl="7" algn="r">
              <a:buNone/>
              <a:defRPr sz="1733" b="1">
                <a:solidFill>
                  <a:schemeClr val="accent1"/>
                </a:solidFill>
                <a:latin typeface="Source Sans Pro"/>
                <a:ea typeface="Source Sans Pro"/>
                <a:cs typeface="Source Sans Pro"/>
                <a:sym typeface="Source Sans Pro"/>
              </a:defRPr>
            </a:lvl8pPr>
            <a:lvl9pPr lvl="8" algn="r">
              <a:buNone/>
              <a:defRPr sz="1733" b="1">
                <a:solidFill>
                  <a:schemeClr val="accent1"/>
                </a:solidFill>
                <a:latin typeface="Source Sans Pro"/>
                <a:ea typeface="Source Sans Pro"/>
                <a:cs typeface="Source Sans Pro"/>
                <a:sym typeface="Source Sans Pro"/>
              </a:defRPr>
            </a:lvl9pPr>
          </a:lstStyle>
          <a:p>
            <a:fld id="{07CE569E-9B7C-4CB9-AB80-C0841F922CFF}" type="slidenum">
              <a:rPr lang="en-US" smtClean="0"/>
              <a:pPr/>
              <a:t>‹#›</a:t>
            </a:fld>
            <a:endParaRPr lang="en-US"/>
          </a:p>
        </p:txBody>
      </p:sp>
    </p:spTree>
    <p:extLst>
      <p:ext uri="{BB962C8B-B14F-4D97-AF65-F5344CB8AC3E}">
        <p14:creationId xmlns:p14="http://schemas.microsoft.com/office/powerpoint/2010/main" val="3742788015"/>
      </p:ext>
    </p:extLst>
  </p:cSld>
  <p:clrMap bg1="lt1" tx1="dk1" bg2="dk2" tx2="lt2" accent1="accent1" accent2="accent2" accent3="accent3" accent4="accent4" accent5="accent5" accent6="accent6" hlink="hlink" folHlink="folHlink"/>
  <p:sldLayoutIdLst>
    <p:sldLayoutId id="2147483721" r:id="rId1"/>
    <p:sldLayoutId id="2147483723" r:id="rId2"/>
    <p:sldLayoutId id="2147483751" r:id="rId3"/>
    <p:sldLayoutId id="2147483752" r:id="rId4"/>
    <p:sldLayoutId id="2147483755" r:id="rId5"/>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xml"/><Relationship Id="rId1" Type="http://schemas.openxmlformats.org/officeDocument/2006/relationships/video" Target="https://www.youtube.com/embed/ssss7V1_eyA?feature=oembed" TargetMode="External"/><Relationship Id="rId4" Type="http://schemas.openxmlformats.org/officeDocument/2006/relationships/image" Target="../media/image29.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video" Target="https://www.youtube.com/embed/4vDxcUK9v9k?feature=oembed" TargetMode="Externa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F963DB56-21C4-4F3E-A0C5-227FC21981CE}"/>
              </a:ext>
            </a:extLst>
          </p:cNvPr>
          <p:cNvSpPr txBox="1">
            <a:spLocks noGrp="1" noChangeArrowheads="1"/>
          </p:cNvSpPr>
          <p:nvPr>
            <p:ph type="title" idx="4294967295"/>
          </p:nvPr>
        </p:nvSpPr>
        <p:spPr>
          <a:xfrm>
            <a:off x="916457" y="1559859"/>
            <a:ext cx="10359081" cy="24931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en-US" sz="4400" b="1" i="0" u="none" strike="noStrike" kern="1200" cap="none" spc="0" normalizeH="0" baseline="0" noProof="0" dirty="0">
                <a:ln>
                  <a:noFill/>
                </a:ln>
                <a:solidFill>
                  <a:schemeClr val="tx1"/>
                </a:solidFill>
                <a:effectLst/>
                <a:uLnTx/>
                <a:uFillTx/>
                <a:latin typeface="+mj-lt"/>
                <a:ea typeface="+mj-ea"/>
                <a:cs typeface="+mj-cs"/>
              </a:rPr>
              <a:t>Advanced Application </a:t>
            </a:r>
            <a:r>
              <a:rPr lang="en-US" altLang="en-US" sz="4400" b="1" dirty="0"/>
              <a:t>of </a:t>
            </a:r>
            <a:r>
              <a:rPr kumimoji="0" lang="en-US" altLang="en-US" sz="4400" b="1" i="0" u="none" strike="noStrike" kern="1200" cap="none" spc="0" normalizeH="0" baseline="0" noProof="0" dirty="0">
                <a:ln>
                  <a:noFill/>
                </a:ln>
                <a:solidFill>
                  <a:schemeClr val="tx1"/>
                </a:solidFill>
                <a:effectLst/>
                <a:uLnTx/>
                <a:uFillTx/>
                <a:latin typeface="+mj-lt"/>
                <a:ea typeface="+mj-ea"/>
                <a:cs typeface="+mj-cs"/>
              </a:rPr>
              <a:t>Dialectical Behavioral Therapy (DBT)</a:t>
            </a:r>
            <a:br>
              <a:rPr kumimoji="0" lang="en-US" altLang="en-US" sz="4400" b="1" i="0" u="none" strike="noStrike" kern="1200" cap="none" spc="0" normalizeH="0" baseline="0" noProof="0" dirty="0">
                <a:ln>
                  <a:noFill/>
                </a:ln>
                <a:solidFill>
                  <a:schemeClr val="tx1"/>
                </a:solidFill>
                <a:effectLst/>
                <a:uLnTx/>
                <a:uFillTx/>
                <a:latin typeface="+mj-lt"/>
                <a:ea typeface="+mj-ea"/>
                <a:cs typeface="+mj-cs"/>
              </a:rPr>
            </a:br>
            <a:r>
              <a:rPr kumimoji="0" lang="en-US" altLang="en-US" sz="4400" b="1" i="0" u="none" strike="noStrike" kern="1200" cap="none" spc="0" normalizeH="0" baseline="0" noProof="0" dirty="0">
                <a:ln>
                  <a:noFill/>
                </a:ln>
                <a:solidFill>
                  <a:schemeClr val="tx1"/>
                </a:solidFill>
                <a:effectLst/>
                <a:uLnTx/>
                <a:uFillTx/>
                <a:latin typeface="+mj-lt"/>
                <a:ea typeface="+mj-ea"/>
                <a:cs typeface="+mj-cs"/>
              </a:rPr>
              <a:t>in Substance Use Disorder (SUD) Treatment</a:t>
            </a:r>
          </a:p>
        </p:txBody>
      </p:sp>
      <p:sp>
        <p:nvSpPr>
          <p:cNvPr id="5" name="Subtitle 4"/>
          <p:cNvSpPr>
            <a:spLocks noGrp="1"/>
          </p:cNvSpPr>
          <p:nvPr>
            <p:ph idx="4294967295"/>
          </p:nvPr>
        </p:nvSpPr>
        <p:spPr>
          <a:xfrm>
            <a:off x="1219198" y="4052963"/>
            <a:ext cx="9753600" cy="1558943"/>
          </a:xfrm>
        </p:spPr>
        <p:txBody>
          <a:bodyPr anchor="ctr" anchorCtr="0">
            <a:normAutofit lnSpcReduction="10000"/>
          </a:bodyPr>
          <a:lstStyle/>
          <a:p>
            <a:pPr marL="0" indent="0" algn="ctr">
              <a:spcBef>
                <a:spcPct val="0"/>
              </a:spcBef>
              <a:buNone/>
            </a:pPr>
            <a:r>
              <a:rPr lang="en-US" sz="3200" dirty="0"/>
              <a:t>Welcome to today's virtual training. </a:t>
            </a:r>
            <a:br>
              <a:rPr lang="en-US" sz="3200" dirty="0"/>
            </a:br>
            <a:r>
              <a:rPr lang="en-US" sz="3200" dirty="0"/>
              <a:t>As we wait for others to join, kindly enter your name and agency into the chat box to document your attendance.</a:t>
            </a:r>
          </a:p>
        </p:txBody>
      </p:sp>
      <p:pic>
        <p:nvPicPr>
          <p:cNvPr id="2" name="Picture 1">
            <a:extLst>
              <a:ext uri="{FF2B5EF4-FFF2-40B4-BE49-F238E27FC236}">
                <a16:creationId xmlns:a16="http://schemas.microsoft.com/office/drawing/2014/main" id="{1ED69B13-343C-4177-38E9-9AD9A26B3B4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29031" b="20726"/>
          <a:stretch>
            <a:fillRect/>
          </a:stretch>
        </p:blipFill>
        <p:spPr>
          <a:xfrm>
            <a:off x="0" y="6236697"/>
            <a:ext cx="3575785" cy="665018"/>
          </a:xfrm>
          <a:prstGeom prst="rect">
            <a:avLst/>
          </a:prstGeom>
        </p:spPr>
      </p:pic>
      <p:pic>
        <p:nvPicPr>
          <p:cNvPr id="6" name="Picture 5">
            <a:extLst>
              <a:ext uri="{FF2B5EF4-FFF2-40B4-BE49-F238E27FC236}">
                <a16:creationId xmlns:a16="http://schemas.microsoft.com/office/drawing/2014/main" id="{1BF48CB6-A53E-F58E-081B-3E835BDB235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4951" y="61786"/>
            <a:ext cx="4015264" cy="1025610"/>
          </a:xfrm>
          <a:prstGeom prst="rect">
            <a:avLst/>
          </a:prstGeom>
        </p:spPr>
      </p:pic>
    </p:spTree>
    <p:extLst>
      <p:ext uri="{BB962C8B-B14F-4D97-AF65-F5344CB8AC3E}">
        <p14:creationId xmlns:p14="http://schemas.microsoft.com/office/powerpoint/2010/main" val="3253188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86EFF-4511-B272-758F-DC2278886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3D3F4A-244D-29C5-6FAB-090E748505CD}"/>
              </a:ext>
            </a:extLst>
          </p:cNvPr>
          <p:cNvSpPr>
            <a:spLocks noGrp="1"/>
          </p:cNvSpPr>
          <p:nvPr>
            <p:ph type="title"/>
          </p:nvPr>
        </p:nvSpPr>
        <p:spPr>
          <a:xfrm>
            <a:off x="511443" y="740473"/>
            <a:ext cx="11426001" cy="936800"/>
          </a:xfrm>
        </p:spPr>
        <p:txBody>
          <a:bodyPr/>
          <a:lstStyle/>
          <a:p>
            <a:pPr algn="ctr"/>
            <a:r>
              <a:rPr lang="en-US" sz="5400" dirty="0">
                <a:solidFill>
                  <a:schemeClr val="accent3"/>
                </a:solidFill>
              </a:rPr>
              <a:t>Warm-Up and Grounding</a:t>
            </a:r>
            <a:endParaRPr lang="en-US" sz="5400" b="1" dirty="0">
              <a:solidFill>
                <a:schemeClr val="accent3"/>
              </a:solidFill>
            </a:endParaRPr>
          </a:p>
        </p:txBody>
      </p:sp>
      <p:pic>
        <p:nvPicPr>
          <p:cNvPr id="5" name="Picture 4" descr="A painting of a person's head">
            <a:extLst>
              <a:ext uri="{FF2B5EF4-FFF2-40B4-BE49-F238E27FC236}">
                <a16:creationId xmlns:a16="http://schemas.microsoft.com/office/drawing/2014/main" id="{EC749C62-1673-54E4-2ABB-A7DC0E7FE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971" y="2040903"/>
            <a:ext cx="5232058" cy="3928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E3F85C43-B9FE-A204-FDD0-0B4D88177F70}"/>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10</a:t>
            </a:fld>
            <a:endParaRPr lang="en-US" dirty="0"/>
          </a:p>
        </p:txBody>
      </p:sp>
    </p:spTree>
    <p:extLst>
      <p:ext uri="{BB962C8B-B14F-4D97-AF65-F5344CB8AC3E}">
        <p14:creationId xmlns:p14="http://schemas.microsoft.com/office/powerpoint/2010/main" val="384861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BA46-7158-6621-A77D-184A53C40DD5}"/>
              </a:ext>
            </a:extLst>
          </p:cNvPr>
          <p:cNvSpPr>
            <a:spLocks noGrp="1"/>
          </p:cNvSpPr>
          <p:nvPr>
            <p:ph type="ctrTitle"/>
          </p:nvPr>
        </p:nvSpPr>
        <p:spPr>
          <a:xfrm>
            <a:off x="650499" y="2297609"/>
            <a:ext cx="10891001" cy="2262781"/>
          </a:xfrm>
        </p:spPr>
        <p:txBody>
          <a:bodyPr anchor="ctr"/>
          <a:lstStyle/>
          <a:p>
            <a:r>
              <a:rPr lang="en-US" u="sng" dirty="0"/>
              <a:t>Describe DBT in 1 Word</a:t>
            </a:r>
          </a:p>
        </p:txBody>
      </p:sp>
      <p:sp>
        <p:nvSpPr>
          <p:cNvPr id="3" name="Subtitle 2">
            <a:extLst>
              <a:ext uri="{FF2B5EF4-FFF2-40B4-BE49-F238E27FC236}">
                <a16:creationId xmlns:a16="http://schemas.microsoft.com/office/drawing/2014/main" id="{846AC047-EF92-C7F4-7429-8EC1F7226FDD}"/>
              </a:ext>
            </a:extLst>
          </p:cNvPr>
          <p:cNvSpPr>
            <a:spLocks noGrp="1"/>
          </p:cNvSpPr>
          <p:nvPr>
            <p:ph type="subTitle" idx="1"/>
          </p:nvPr>
        </p:nvSpPr>
        <p:spPr>
          <a:xfrm>
            <a:off x="613611" y="3862979"/>
            <a:ext cx="10891001" cy="697411"/>
          </a:xfrm>
        </p:spPr>
        <p:txBody>
          <a:bodyPr/>
          <a:lstStyle/>
          <a:p>
            <a:r>
              <a:rPr lang="en-US" dirty="0"/>
              <a:t> Take 30 seconds – what’s your one word?</a:t>
            </a:r>
          </a:p>
        </p:txBody>
      </p:sp>
    </p:spTree>
    <p:extLst>
      <p:ext uri="{BB962C8B-B14F-4D97-AF65-F5344CB8AC3E}">
        <p14:creationId xmlns:p14="http://schemas.microsoft.com/office/powerpoint/2010/main" val="206818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FED0A-4A98-B51B-E1C2-84D871E815FA}"/>
              </a:ext>
            </a:extLst>
          </p:cNvPr>
          <p:cNvSpPr>
            <a:spLocks noGrp="1"/>
          </p:cNvSpPr>
          <p:nvPr>
            <p:ph type="title"/>
          </p:nvPr>
        </p:nvSpPr>
        <p:spPr>
          <a:xfrm>
            <a:off x="1524000" y="451103"/>
            <a:ext cx="9144000" cy="922923"/>
          </a:xfrm>
        </p:spPr>
        <p:txBody>
          <a:bodyPr>
            <a:normAutofit/>
          </a:bodyPr>
          <a:lstStyle/>
          <a:p>
            <a:r>
              <a:rPr lang="en-US" sz="4400" dirty="0"/>
              <a:t>Advanced Mindfulness Exercise</a:t>
            </a:r>
          </a:p>
        </p:txBody>
      </p:sp>
      <p:sp>
        <p:nvSpPr>
          <p:cNvPr id="4" name="Slide Number Placeholder 3">
            <a:extLst>
              <a:ext uri="{FF2B5EF4-FFF2-40B4-BE49-F238E27FC236}">
                <a16:creationId xmlns:a16="http://schemas.microsoft.com/office/drawing/2014/main" id="{978B6A18-1B94-41E6-AFEF-80591F519FD2}"/>
              </a:ext>
            </a:extLst>
          </p:cNvPr>
          <p:cNvSpPr>
            <a:spLocks noGrp="1"/>
          </p:cNvSpPr>
          <p:nvPr>
            <p:ph type="sldNum" idx="10"/>
          </p:nvPr>
        </p:nvSpPr>
        <p:spPr/>
        <p:txBody>
          <a:bodyPr/>
          <a:lstStyle/>
          <a:p>
            <a:fld id="{07CE569E-9B7C-4CB9-AB80-C0841F922CFF}" type="slidenum">
              <a:rPr lang="en-US" smtClean="0"/>
              <a:pPr/>
              <a:t>12</a:t>
            </a:fld>
            <a:endParaRPr lang="en-US"/>
          </a:p>
        </p:txBody>
      </p:sp>
      <p:pic>
        <p:nvPicPr>
          <p:cNvPr id="9" name="Picture 8">
            <a:extLst>
              <a:ext uri="{FF2B5EF4-FFF2-40B4-BE49-F238E27FC236}">
                <a16:creationId xmlns:a16="http://schemas.microsoft.com/office/drawing/2014/main" id="{A390AF32-06AF-B125-27A9-A01DE4C261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05329" y="1676150"/>
            <a:ext cx="6181341" cy="4139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6981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40A6E-18B2-4090-B5FC-94FD1E134FA0}"/>
              </a:ext>
            </a:extLst>
          </p:cNvPr>
          <p:cNvSpPr>
            <a:spLocks noGrp="1"/>
          </p:cNvSpPr>
          <p:nvPr>
            <p:ph type="title"/>
          </p:nvPr>
        </p:nvSpPr>
        <p:spPr>
          <a:xfrm>
            <a:off x="838200" y="232389"/>
            <a:ext cx="10515600" cy="1939533"/>
          </a:xfrm>
        </p:spPr>
        <p:txBody>
          <a:bodyPr anchor="ctr" anchorCtr="0"/>
          <a:lstStyle/>
          <a:p>
            <a:pPr algn="ctr"/>
            <a:r>
              <a:rPr lang="en-US" dirty="0"/>
              <a:t>Wise Mind Visual Imagery with Anchoring</a:t>
            </a:r>
            <a:endParaRPr lang="en-US" b="1" dirty="0"/>
          </a:p>
        </p:txBody>
      </p:sp>
      <p:sp>
        <p:nvSpPr>
          <p:cNvPr id="3" name="Slide Number Placeholder 2">
            <a:extLst>
              <a:ext uri="{FF2B5EF4-FFF2-40B4-BE49-F238E27FC236}">
                <a16:creationId xmlns:a16="http://schemas.microsoft.com/office/drawing/2014/main" id="{EAC33C14-7930-ED0D-C5F5-5879AC2D9D47}"/>
              </a:ext>
              <a:ext uri="{C183D7F6-B498-43B3-948B-1728B52AA6E4}">
                <adec:decorative xmlns:adec="http://schemas.microsoft.com/office/drawing/2017/decorative" val="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13</a:t>
            </a:fld>
            <a:endParaRPr lang="en-US"/>
          </a:p>
        </p:txBody>
      </p:sp>
      <p:pic>
        <p:nvPicPr>
          <p:cNvPr id="4" name="Content Placeholder 3" descr="A person sitting in a lotus position">
            <a:extLst>
              <a:ext uri="{FF2B5EF4-FFF2-40B4-BE49-F238E27FC236}">
                <a16:creationId xmlns:a16="http://schemas.microsoft.com/office/drawing/2014/main" id="{CFC0C17A-CC89-E86A-1DF1-7A635C0B0232}"/>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75090" y="2171922"/>
            <a:ext cx="6241819" cy="4161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1463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4C100-2750-067B-E2BA-2570F0CAAF4E}"/>
              </a:ext>
            </a:extLst>
          </p:cNvPr>
          <p:cNvSpPr>
            <a:spLocks noGrp="1"/>
          </p:cNvSpPr>
          <p:nvPr>
            <p:ph type="title"/>
          </p:nvPr>
        </p:nvSpPr>
        <p:spPr>
          <a:xfrm>
            <a:off x="1524000" y="2141413"/>
            <a:ext cx="9144000" cy="2575173"/>
          </a:xfrm>
        </p:spPr>
        <p:txBody>
          <a:bodyPr>
            <a:normAutofit fontScale="90000"/>
          </a:bodyPr>
          <a:lstStyle/>
          <a:p>
            <a:r>
              <a:rPr lang="en-US" u="sng" dirty="0"/>
              <a:t>Reflection Question: </a:t>
            </a:r>
            <a:r>
              <a:rPr lang="en-US" dirty="0"/>
              <a:t>Where do you get stuck in applying DBT with SUD clients?</a:t>
            </a:r>
          </a:p>
        </p:txBody>
      </p:sp>
      <p:sp>
        <p:nvSpPr>
          <p:cNvPr id="4" name="Slide Number Placeholder 3">
            <a:extLst>
              <a:ext uri="{FF2B5EF4-FFF2-40B4-BE49-F238E27FC236}">
                <a16:creationId xmlns:a16="http://schemas.microsoft.com/office/drawing/2014/main" id="{7C28D675-912C-BF0C-E86B-65A4A2163012}"/>
              </a:ext>
            </a:extLst>
          </p:cNvPr>
          <p:cNvSpPr>
            <a:spLocks noGrp="1"/>
          </p:cNvSpPr>
          <p:nvPr>
            <p:ph type="sldNum" idx="10"/>
          </p:nvPr>
        </p:nvSpPr>
        <p:spPr/>
        <p:txBody>
          <a:bodyPr/>
          <a:lstStyle/>
          <a:p>
            <a:fld id="{07CE569E-9B7C-4CB9-AB80-C0841F922CFF}" type="slidenum">
              <a:rPr lang="en-US" smtClean="0"/>
              <a:pPr/>
              <a:t>14</a:t>
            </a:fld>
            <a:endParaRPr lang="en-US"/>
          </a:p>
        </p:txBody>
      </p:sp>
    </p:spTree>
    <p:extLst>
      <p:ext uri="{BB962C8B-B14F-4D97-AF65-F5344CB8AC3E}">
        <p14:creationId xmlns:p14="http://schemas.microsoft.com/office/powerpoint/2010/main" val="3596500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C5D2-AF01-434A-94C9-EE47AD38A0A0}"/>
              </a:ext>
            </a:extLst>
          </p:cNvPr>
          <p:cNvSpPr>
            <a:spLocks noGrp="1"/>
          </p:cNvSpPr>
          <p:nvPr>
            <p:ph type="title"/>
          </p:nvPr>
        </p:nvSpPr>
        <p:spPr>
          <a:xfrm>
            <a:off x="1048200" y="740473"/>
            <a:ext cx="10095600" cy="1513996"/>
          </a:xfrm>
        </p:spPr>
        <p:txBody>
          <a:bodyPr/>
          <a:lstStyle/>
          <a:p>
            <a:pPr algn="ctr"/>
            <a:r>
              <a:rPr lang="en-US" sz="5400" b="1" dirty="0">
                <a:solidFill>
                  <a:schemeClr val="accent3"/>
                </a:solidFill>
              </a:rPr>
              <a:t>Deepening the Dialectical Lens in SUD Work</a:t>
            </a:r>
          </a:p>
        </p:txBody>
      </p:sp>
      <p:pic>
        <p:nvPicPr>
          <p:cNvPr id="3" name="Picture 2">
            <a:extLst>
              <a:ext uri="{FF2B5EF4-FFF2-40B4-BE49-F238E27FC236}">
                <a16:creationId xmlns:a16="http://schemas.microsoft.com/office/drawing/2014/main" id="{6A5B9C46-7074-2588-F9B0-46BF042C01B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34312" y="2486141"/>
            <a:ext cx="5123375" cy="3846994"/>
          </a:xfrm>
          <a:prstGeom prst="rect">
            <a:avLst/>
          </a:prstGeom>
        </p:spPr>
      </p:pic>
      <p:sp>
        <p:nvSpPr>
          <p:cNvPr id="4" name="Slide Number Placeholder 3">
            <a:extLst>
              <a:ext uri="{FF2B5EF4-FFF2-40B4-BE49-F238E27FC236}">
                <a16:creationId xmlns:a16="http://schemas.microsoft.com/office/drawing/2014/main" id="{9705F3AD-CAED-D15C-3867-24A6355D997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15</a:t>
            </a:fld>
            <a:endParaRPr lang="en-US" dirty="0"/>
          </a:p>
        </p:txBody>
      </p:sp>
    </p:spTree>
    <p:extLst>
      <p:ext uri="{BB962C8B-B14F-4D97-AF65-F5344CB8AC3E}">
        <p14:creationId xmlns:p14="http://schemas.microsoft.com/office/powerpoint/2010/main" val="2748003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68EF075-B733-72E8-528A-A4A342BB93DD}"/>
              </a:ext>
            </a:extLst>
          </p:cNvPr>
          <p:cNvSpPr>
            <a:spLocks noGrp="1"/>
          </p:cNvSpPr>
          <p:nvPr>
            <p:ph type="title"/>
          </p:nvPr>
        </p:nvSpPr>
        <p:spPr>
          <a:xfrm>
            <a:off x="634562" y="421737"/>
            <a:ext cx="10922876" cy="1486907"/>
          </a:xfrm>
        </p:spPr>
        <p:txBody>
          <a:bodyPr anchor="ctr" anchorCtr="0"/>
          <a:lstStyle/>
          <a:p>
            <a:r>
              <a:rPr lang="en-US" sz="4000" dirty="0"/>
              <a:t>Common Provider-Client Tensions </a:t>
            </a:r>
            <a:br>
              <a:rPr lang="en-US" sz="4000" dirty="0"/>
            </a:br>
            <a:r>
              <a:rPr lang="en-US" sz="4000" dirty="0"/>
              <a:t>in SUD Work (1)</a:t>
            </a:r>
            <a:endParaRPr lang="en-US" sz="4000" b="1" dirty="0"/>
          </a:p>
        </p:txBody>
      </p:sp>
      <p:sp>
        <p:nvSpPr>
          <p:cNvPr id="3" name="Content Placeholder 2">
            <a:extLst>
              <a:ext uri="{FF2B5EF4-FFF2-40B4-BE49-F238E27FC236}">
                <a16:creationId xmlns:a16="http://schemas.microsoft.com/office/drawing/2014/main" id="{A09C896E-5B3A-4557-A26E-7B356C57B687}"/>
              </a:ext>
            </a:extLst>
          </p:cNvPr>
          <p:cNvSpPr>
            <a:spLocks noGrp="1"/>
          </p:cNvSpPr>
          <p:nvPr>
            <p:ph idx="1"/>
          </p:nvPr>
        </p:nvSpPr>
        <p:spPr>
          <a:xfrm>
            <a:off x="838200" y="1986455"/>
            <a:ext cx="10515600" cy="4497104"/>
          </a:xfrm>
        </p:spPr>
        <p:txBody>
          <a:bodyPr>
            <a:normAutofit/>
          </a:bodyPr>
          <a:lstStyle/>
          <a:p>
            <a:pPr>
              <a:spcAft>
                <a:spcPts val="600"/>
              </a:spcAft>
            </a:pPr>
            <a:r>
              <a:rPr lang="en-US" sz="2800" dirty="0"/>
              <a:t>In DBT, </a:t>
            </a:r>
            <a:r>
              <a:rPr lang="en-US" sz="2800" i="1" dirty="0"/>
              <a:t>dialectics</a:t>
            </a:r>
            <a:r>
              <a:rPr lang="en-US" sz="2800" dirty="0"/>
              <a:t> involves holding two seemingly opposing truths at once</a:t>
            </a:r>
          </a:p>
          <a:p>
            <a:pPr>
              <a:spcAft>
                <a:spcPts val="600"/>
              </a:spcAft>
            </a:pPr>
            <a:r>
              <a:rPr lang="en-US" sz="2800" dirty="0"/>
              <a:t>This is especially important in substance use treatment, where clients often live in extremes—“I’m either in recovery or I’ve failed,” “If I’m not abstinent, I’m not trying.”</a:t>
            </a:r>
          </a:p>
          <a:p>
            <a:pPr>
              <a:spcAft>
                <a:spcPts val="600"/>
              </a:spcAft>
            </a:pPr>
            <a:r>
              <a:rPr lang="en-US" sz="2800" dirty="0"/>
              <a:t>As therapists, we’re often pulled into these extremes, too</a:t>
            </a:r>
          </a:p>
        </p:txBody>
      </p:sp>
      <p:pic>
        <p:nvPicPr>
          <p:cNvPr id="2" name="Picture 1">
            <a:extLst>
              <a:ext uri="{FF2B5EF4-FFF2-40B4-BE49-F238E27FC236}">
                <a16:creationId xmlns:a16="http://schemas.microsoft.com/office/drawing/2014/main" id="{3C19F436-D591-CFB4-E3DE-55339347ED2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3015" t="66383" r="56985" b="17537"/>
          <a:stretch/>
        </p:blipFill>
        <p:spPr>
          <a:xfrm>
            <a:off x="3788031" y="5833546"/>
            <a:ext cx="4615937" cy="899428"/>
          </a:xfrm>
          <a:prstGeom prst="rect">
            <a:avLst/>
          </a:prstGeom>
        </p:spPr>
      </p:pic>
      <p:sp>
        <p:nvSpPr>
          <p:cNvPr id="5" name="Slide Number Placeholder 4">
            <a:extLst>
              <a:ext uri="{FF2B5EF4-FFF2-40B4-BE49-F238E27FC236}">
                <a16:creationId xmlns:a16="http://schemas.microsoft.com/office/drawing/2014/main" id="{5E1DC9B4-BF0C-95D2-D0D6-78D4E5652847}"/>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16</a:t>
            </a:fld>
            <a:endParaRPr lang="en-US"/>
          </a:p>
        </p:txBody>
      </p:sp>
    </p:spTree>
    <p:extLst>
      <p:ext uri="{BB962C8B-B14F-4D97-AF65-F5344CB8AC3E}">
        <p14:creationId xmlns:p14="http://schemas.microsoft.com/office/powerpoint/2010/main" val="2624287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3A7FF-178C-58FA-2010-F9543C2219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0FEAA0-E9A8-EC34-EC80-42FC1B04BC4B}"/>
              </a:ext>
            </a:extLst>
          </p:cNvPr>
          <p:cNvSpPr>
            <a:spLocks noGrp="1"/>
          </p:cNvSpPr>
          <p:nvPr>
            <p:ph type="title"/>
          </p:nvPr>
        </p:nvSpPr>
        <p:spPr>
          <a:xfrm>
            <a:off x="634562" y="421737"/>
            <a:ext cx="10922876" cy="1486907"/>
          </a:xfrm>
        </p:spPr>
        <p:txBody>
          <a:bodyPr anchor="ctr" anchorCtr="0"/>
          <a:lstStyle/>
          <a:p>
            <a:r>
              <a:rPr lang="en-US" sz="4000" dirty="0"/>
              <a:t>Common Provider-Client Tensions </a:t>
            </a:r>
            <a:br>
              <a:rPr lang="en-US" sz="4000" dirty="0"/>
            </a:br>
            <a:r>
              <a:rPr lang="en-US" sz="4000" dirty="0"/>
              <a:t>in SUD Work (2)</a:t>
            </a:r>
            <a:endParaRPr lang="en-US" sz="4000" b="1" dirty="0"/>
          </a:p>
        </p:txBody>
      </p:sp>
      <p:sp>
        <p:nvSpPr>
          <p:cNvPr id="3" name="Content Placeholder 2">
            <a:extLst>
              <a:ext uri="{FF2B5EF4-FFF2-40B4-BE49-F238E27FC236}">
                <a16:creationId xmlns:a16="http://schemas.microsoft.com/office/drawing/2014/main" id="{9AD145F2-C4ED-65B1-97E8-52D759AF20F2}"/>
              </a:ext>
            </a:extLst>
          </p:cNvPr>
          <p:cNvSpPr>
            <a:spLocks noGrp="1"/>
          </p:cNvSpPr>
          <p:nvPr>
            <p:ph idx="1"/>
          </p:nvPr>
        </p:nvSpPr>
        <p:spPr>
          <a:xfrm>
            <a:off x="838200" y="1908644"/>
            <a:ext cx="10515600" cy="4574915"/>
          </a:xfrm>
        </p:spPr>
        <p:txBody>
          <a:bodyPr>
            <a:normAutofit/>
          </a:bodyPr>
          <a:lstStyle/>
          <a:p>
            <a:pPr>
              <a:spcAft>
                <a:spcPts val="600"/>
              </a:spcAft>
            </a:pPr>
            <a:r>
              <a:rPr lang="en-US" sz="3200" b="1" dirty="0"/>
              <a:t>Examples of Tensions:</a:t>
            </a:r>
          </a:p>
          <a:p>
            <a:pPr marL="914400" lvl="2">
              <a:spcAft>
                <a:spcPts val="600"/>
              </a:spcAft>
            </a:pPr>
            <a:r>
              <a:rPr lang="en-US" sz="2800" dirty="0"/>
              <a:t>Safety-first approaches vs. abstinence-first approaches</a:t>
            </a:r>
          </a:p>
          <a:p>
            <a:pPr marL="914400" lvl="2">
              <a:spcAft>
                <a:spcPts val="600"/>
              </a:spcAft>
            </a:pPr>
            <a:r>
              <a:rPr lang="en-US" sz="2800" dirty="0"/>
              <a:t>Validation vs. accountability</a:t>
            </a:r>
          </a:p>
          <a:p>
            <a:pPr marL="914400" lvl="2">
              <a:spcAft>
                <a:spcPts val="600"/>
              </a:spcAft>
            </a:pPr>
            <a:r>
              <a:rPr lang="en-US" sz="2800" dirty="0"/>
              <a:t>Acceptance of relapse vs. motivation for change</a:t>
            </a:r>
          </a:p>
          <a:p>
            <a:pPr marL="914400" lvl="2">
              <a:spcAft>
                <a:spcPts val="600"/>
              </a:spcAft>
            </a:pPr>
            <a:r>
              <a:rPr lang="en-US" sz="2800" dirty="0"/>
              <a:t>Clinician frustration vs. client autonomy</a:t>
            </a:r>
          </a:p>
          <a:p>
            <a:pPr marL="914400" lvl="2">
              <a:spcAft>
                <a:spcPts val="600"/>
              </a:spcAft>
            </a:pPr>
            <a:r>
              <a:rPr lang="en-US" sz="2800" dirty="0"/>
              <a:t>Crisis urgency vs. long-term behavior change</a:t>
            </a:r>
          </a:p>
        </p:txBody>
      </p:sp>
      <p:sp>
        <p:nvSpPr>
          <p:cNvPr id="5" name="Slide Number Placeholder 4">
            <a:extLst>
              <a:ext uri="{FF2B5EF4-FFF2-40B4-BE49-F238E27FC236}">
                <a16:creationId xmlns:a16="http://schemas.microsoft.com/office/drawing/2014/main" id="{E2BAB54D-9CC4-BFF3-8A01-FD6CD2349D02}"/>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17</a:t>
            </a:fld>
            <a:endParaRPr lang="en-US"/>
          </a:p>
        </p:txBody>
      </p:sp>
      <p:pic>
        <p:nvPicPr>
          <p:cNvPr id="4" name="Picture 3">
            <a:extLst>
              <a:ext uri="{FF2B5EF4-FFF2-40B4-BE49-F238E27FC236}">
                <a16:creationId xmlns:a16="http://schemas.microsoft.com/office/drawing/2014/main" id="{4BBF9368-F64A-095E-9529-1095B344002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708" t="23580" r="73893" b="61463"/>
          <a:stretch/>
        </p:blipFill>
        <p:spPr>
          <a:xfrm>
            <a:off x="4249304" y="5830702"/>
            <a:ext cx="3653636" cy="938366"/>
          </a:xfrm>
          <a:prstGeom prst="rect">
            <a:avLst/>
          </a:prstGeom>
        </p:spPr>
      </p:pic>
    </p:spTree>
    <p:extLst>
      <p:ext uri="{BB962C8B-B14F-4D97-AF65-F5344CB8AC3E}">
        <p14:creationId xmlns:p14="http://schemas.microsoft.com/office/powerpoint/2010/main" val="3607297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4F4DF-9122-3648-8087-D79E0E5426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B8EB4E-E301-6FE5-CE3B-A1DBCABA5F02}"/>
              </a:ext>
            </a:extLst>
          </p:cNvPr>
          <p:cNvSpPr>
            <a:spLocks noGrp="1"/>
          </p:cNvSpPr>
          <p:nvPr>
            <p:ph type="title"/>
          </p:nvPr>
        </p:nvSpPr>
        <p:spPr>
          <a:xfrm>
            <a:off x="634562" y="374441"/>
            <a:ext cx="10922876" cy="1534203"/>
          </a:xfrm>
        </p:spPr>
        <p:txBody>
          <a:bodyPr anchor="ctr" anchorCtr="0"/>
          <a:lstStyle/>
          <a:p>
            <a:r>
              <a:rPr lang="en-US" sz="4000" dirty="0"/>
              <a:t>Common Provider Responses – Where We Can Get Stuck</a:t>
            </a:r>
            <a:endParaRPr lang="en-US" sz="4000" b="1" dirty="0"/>
          </a:p>
        </p:txBody>
      </p:sp>
      <p:sp>
        <p:nvSpPr>
          <p:cNvPr id="3" name="Content Placeholder 2">
            <a:extLst>
              <a:ext uri="{FF2B5EF4-FFF2-40B4-BE49-F238E27FC236}">
                <a16:creationId xmlns:a16="http://schemas.microsoft.com/office/drawing/2014/main" id="{BCB5411F-273C-F379-A5D5-969AAD38C8DA}"/>
              </a:ext>
            </a:extLst>
          </p:cNvPr>
          <p:cNvSpPr>
            <a:spLocks noGrp="1"/>
          </p:cNvSpPr>
          <p:nvPr>
            <p:ph idx="1"/>
          </p:nvPr>
        </p:nvSpPr>
        <p:spPr>
          <a:xfrm>
            <a:off x="838200" y="1908644"/>
            <a:ext cx="10515600" cy="4574915"/>
          </a:xfrm>
        </p:spPr>
        <p:txBody>
          <a:bodyPr>
            <a:normAutofit lnSpcReduction="10000"/>
          </a:bodyPr>
          <a:lstStyle/>
          <a:p>
            <a:pPr>
              <a:spcAft>
                <a:spcPts val="600"/>
              </a:spcAft>
            </a:pPr>
            <a:r>
              <a:rPr lang="en-US" sz="3200" b="1" dirty="0"/>
              <a:t>Non-dialectical tendencies:</a:t>
            </a:r>
          </a:p>
          <a:p>
            <a:pPr marL="914400" lvl="2">
              <a:spcAft>
                <a:spcPts val="600"/>
              </a:spcAft>
            </a:pPr>
            <a:r>
              <a:rPr lang="en-US" sz="2600" dirty="0"/>
              <a:t>Over-validating can lead to enabling</a:t>
            </a:r>
          </a:p>
          <a:p>
            <a:pPr marL="914400" lvl="2">
              <a:spcAft>
                <a:spcPts val="600"/>
              </a:spcAft>
            </a:pPr>
            <a:r>
              <a:rPr lang="en-US" sz="2600" dirty="0"/>
              <a:t>Over-pushing change can lead to invalidating</a:t>
            </a:r>
          </a:p>
          <a:p>
            <a:pPr marL="914400" lvl="2">
              <a:spcAft>
                <a:spcPts val="600"/>
              </a:spcAft>
            </a:pPr>
            <a:r>
              <a:rPr lang="en-US" sz="2600" dirty="0"/>
              <a:t>Over-identifying as “the change agent” can lead to undermining client autonomy</a:t>
            </a:r>
          </a:p>
          <a:p>
            <a:pPr marL="0">
              <a:spcAft>
                <a:spcPts val="600"/>
              </a:spcAft>
            </a:pPr>
            <a:r>
              <a:rPr lang="en-US" sz="3200" b="1" dirty="0"/>
              <a:t>Questions to Ask Ourselves:</a:t>
            </a:r>
          </a:p>
          <a:p>
            <a:pPr marL="914400" lvl="2">
              <a:spcAft>
                <a:spcPts val="600"/>
              </a:spcAft>
            </a:pPr>
            <a:r>
              <a:rPr lang="en-US" sz="2600" dirty="0"/>
              <a:t>Am I over-identifying with one side of the dialectic?</a:t>
            </a:r>
          </a:p>
          <a:p>
            <a:pPr marL="914400" lvl="2">
              <a:spcAft>
                <a:spcPts val="600"/>
              </a:spcAft>
            </a:pPr>
            <a:r>
              <a:rPr lang="en-US" sz="2600" dirty="0"/>
              <a:t>Have I forgotten to validate the client’s current experience?</a:t>
            </a:r>
          </a:p>
          <a:p>
            <a:pPr marL="914400" lvl="2">
              <a:spcAft>
                <a:spcPts val="600"/>
              </a:spcAft>
            </a:pPr>
            <a:r>
              <a:rPr lang="en-US" sz="2600" dirty="0"/>
              <a:t>Am I trying to fix or problem-solve instead of staying in the tension?</a:t>
            </a:r>
            <a:endParaRPr lang="en-US" sz="2200" dirty="0"/>
          </a:p>
        </p:txBody>
      </p:sp>
      <p:sp>
        <p:nvSpPr>
          <p:cNvPr id="5" name="Slide Number Placeholder 4">
            <a:extLst>
              <a:ext uri="{FF2B5EF4-FFF2-40B4-BE49-F238E27FC236}">
                <a16:creationId xmlns:a16="http://schemas.microsoft.com/office/drawing/2014/main" id="{CD87EAD2-30E0-91AB-9C53-89C1EEF2B1FE}"/>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18</a:t>
            </a:fld>
            <a:endParaRPr lang="en-US"/>
          </a:p>
        </p:txBody>
      </p:sp>
    </p:spTree>
    <p:extLst>
      <p:ext uri="{BB962C8B-B14F-4D97-AF65-F5344CB8AC3E}">
        <p14:creationId xmlns:p14="http://schemas.microsoft.com/office/powerpoint/2010/main" val="2503519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DF889-26D9-60D6-9504-550626A932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C62B6-BCF5-CD89-BF9A-733A7AB19AC9}"/>
              </a:ext>
            </a:extLst>
          </p:cNvPr>
          <p:cNvSpPr>
            <a:spLocks noGrp="1"/>
          </p:cNvSpPr>
          <p:nvPr>
            <p:ph type="title"/>
          </p:nvPr>
        </p:nvSpPr>
        <p:spPr>
          <a:xfrm>
            <a:off x="634562" y="374441"/>
            <a:ext cx="10922876" cy="1375531"/>
          </a:xfrm>
        </p:spPr>
        <p:txBody>
          <a:bodyPr anchor="ctr" anchorCtr="0"/>
          <a:lstStyle/>
          <a:p>
            <a:r>
              <a:rPr lang="en-US" sz="4000" dirty="0"/>
              <a:t>Walking the Middle Path in Practice – Dialectical Abstinence (1)</a:t>
            </a:r>
            <a:endParaRPr lang="en-US" sz="4000" b="1" dirty="0"/>
          </a:p>
        </p:txBody>
      </p:sp>
      <p:sp>
        <p:nvSpPr>
          <p:cNvPr id="3" name="Content Placeholder 2">
            <a:extLst>
              <a:ext uri="{FF2B5EF4-FFF2-40B4-BE49-F238E27FC236}">
                <a16:creationId xmlns:a16="http://schemas.microsoft.com/office/drawing/2014/main" id="{50200678-0F15-801E-F3C9-53784DF2117B}"/>
              </a:ext>
            </a:extLst>
          </p:cNvPr>
          <p:cNvSpPr>
            <a:spLocks noGrp="1"/>
          </p:cNvSpPr>
          <p:nvPr>
            <p:ph idx="1"/>
          </p:nvPr>
        </p:nvSpPr>
        <p:spPr>
          <a:xfrm>
            <a:off x="817462" y="2011680"/>
            <a:ext cx="10557075" cy="4499565"/>
          </a:xfrm>
        </p:spPr>
        <p:txBody>
          <a:bodyPr>
            <a:normAutofit/>
          </a:bodyPr>
          <a:lstStyle/>
          <a:p>
            <a:pPr>
              <a:spcAft>
                <a:spcPts val="600"/>
              </a:spcAft>
            </a:pPr>
            <a:r>
              <a:rPr lang="en-US" sz="3100" b="1" dirty="0"/>
              <a:t>A Core DBT Concept for SUD Treatment</a:t>
            </a:r>
          </a:p>
          <a:p>
            <a:pPr lvl="2">
              <a:spcAft>
                <a:spcPts val="600"/>
              </a:spcAft>
            </a:pPr>
            <a:r>
              <a:rPr lang="en-US" sz="2800" dirty="0"/>
              <a:t>Balances safety-first and abstinence-first approaches</a:t>
            </a:r>
          </a:p>
          <a:p>
            <a:pPr lvl="2">
              <a:spcAft>
                <a:spcPts val="600"/>
              </a:spcAft>
            </a:pPr>
            <a:r>
              <a:rPr lang="en-US" sz="2800" dirty="0"/>
              <a:t>Encourages holding both acceptance of current behavior and commitment to change</a:t>
            </a:r>
          </a:p>
          <a:p>
            <a:pPr lvl="2">
              <a:spcAft>
                <a:spcPts val="600"/>
              </a:spcAft>
            </a:pPr>
            <a:r>
              <a:rPr lang="en-US" sz="2800" dirty="0"/>
              <a:t>Recognizes recovery as nonlinear, personalized, and dynamic</a:t>
            </a:r>
          </a:p>
        </p:txBody>
      </p:sp>
      <p:sp>
        <p:nvSpPr>
          <p:cNvPr id="5" name="Slide Number Placeholder 4">
            <a:extLst>
              <a:ext uri="{FF2B5EF4-FFF2-40B4-BE49-F238E27FC236}">
                <a16:creationId xmlns:a16="http://schemas.microsoft.com/office/drawing/2014/main" id="{519C011D-4F50-4D2C-7F60-4044AF01FFEF}"/>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19</a:t>
            </a:fld>
            <a:endParaRPr lang="en-US"/>
          </a:p>
        </p:txBody>
      </p:sp>
      <p:pic>
        <p:nvPicPr>
          <p:cNvPr id="4" name="Picture 3">
            <a:extLst>
              <a:ext uri="{FF2B5EF4-FFF2-40B4-BE49-F238E27FC236}">
                <a16:creationId xmlns:a16="http://schemas.microsoft.com/office/drawing/2014/main" id="{DD3961B4-81A5-9F0D-B518-0912730C0A1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5719" t="80023" r="36156" b="6799"/>
          <a:stretch/>
        </p:blipFill>
        <p:spPr>
          <a:xfrm>
            <a:off x="3865312" y="5967011"/>
            <a:ext cx="4461376" cy="803964"/>
          </a:xfrm>
          <a:prstGeom prst="rect">
            <a:avLst/>
          </a:prstGeom>
        </p:spPr>
      </p:pic>
    </p:spTree>
    <p:extLst>
      <p:ext uri="{BB962C8B-B14F-4D97-AF65-F5344CB8AC3E}">
        <p14:creationId xmlns:p14="http://schemas.microsoft.com/office/powerpoint/2010/main" val="3580686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67629B3-160A-8ED9-AC86-BB45D8A22CFF}"/>
              </a:ext>
            </a:extLst>
          </p:cNvPr>
          <p:cNvSpPr txBox="1">
            <a:spLocks noGrp="1" noChangeArrowheads="1"/>
          </p:cNvSpPr>
          <p:nvPr>
            <p:ph type="title" idx="4294967295"/>
          </p:nvPr>
        </p:nvSpPr>
        <p:spPr>
          <a:xfrm>
            <a:off x="711445" y="1272106"/>
            <a:ext cx="10769104" cy="1646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en-US" sz="3900" b="1" i="0" u="none" strike="noStrike" kern="1200" cap="none" spc="0" normalizeH="0" baseline="0" noProof="0" dirty="0">
                <a:ln>
                  <a:noFill/>
                </a:ln>
                <a:solidFill>
                  <a:schemeClr val="tx1"/>
                </a:solidFill>
                <a:effectLst/>
                <a:uLnTx/>
                <a:uFillTx/>
                <a:latin typeface="+mj-lt"/>
                <a:ea typeface="+mj-ea"/>
                <a:cs typeface="+mj-cs"/>
              </a:rPr>
              <a:t>Advanced Application of Dialectical Behavioral Therapy</a:t>
            </a:r>
            <a:r>
              <a:rPr lang="en-US" altLang="en-US" sz="3900" b="1" dirty="0"/>
              <a:t> </a:t>
            </a:r>
            <a:r>
              <a:rPr kumimoji="0" lang="en-US" altLang="en-US" sz="3900" b="1" i="0" u="none" strike="noStrike" kern="1200" cap="none" spc="0" normalizeH="0" baseline="0" noProof="0" dirty="0">
                <a:ln>
                  <a:noFill/>
                </a:ln>
                <a:solidFill>
                  <a:schemeClr val="tx1"/>
                </a:solidFill>
                <a:effectLst/>
                <a:uLnTx/>
                <a:uFillTx/>
                <a:latin typeface="+mj-lt"/>
                <a:ea typeface="+mj-ea"/>
                <a:cs typeface="+mj-cs"/>
              </a:rPr>
              <a:t>in Substance Use Disorder Treatment</a:t>
            </a:r>
          </a:p>
        </p:txBody>
      </p:sp>
      <p:sp>
        <p:nvSpPr>
          <p:cNvPr id="3075" name="Rectangle 3">
            <a:extLst>
              <a:ext uri="{C183D7F6-B498-43B3-948B-1728B52AA6E4}">
                <adec:decorative xmlns:adec="http://schemas.microsoft.com/office/drawing/2017/decorative" val="0"/>
              </a:ext>
            </a:extLst>
          </p:cNvPr>
          <p:cNvSpPr>
            <a:spLocks noChangeArrowheads="1"/>
          </p:cNvSpPr>
          <p:nvPr/>
        </p:nvSpPr>
        <p:spPr bwMode="auto">
          <a:xfrm>
            <a:off x="659024" y="3049691"/>
            <a:ext cx="10873946" cy="3253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3200">
                <a:solidFill>
                  <a:schemeClr val="bg1"/>
                </a:solidFill>
                <a:latin typeface="Arial" charset="0"/>
              </a:defRPr>
            </a:lvl1pPr>
            <a:lvl2pPr marL="742950" indent="-285750" algn="l">
              <a:spcBef>
                <a:spcPct val="20000"/>
              </a:spcBef>
              <a:buChar char="–"/>
              <a:defRPr sz="2800">
                <a:solidFill>
                  <a:schemeClr val="bg1"/>
                </a:solidFill>
                <a:latin typeface="Arial" charset="0"/>
              </a:defRPr>
            </a:lvl2pPr>
            <a:lvl3pPr marL="1143000" indent="-228600" algn="l">
              <a:spcBef>
                <a:spcPct val="20000"/>
              </a:spcBef>
              <a:buChar char="•"/>
              <a:defRPr sz="2400">
                <a:solidFill>
                  <a:schemeClr val="bg1"/>
                </a:solidFill>
                <a:latin typeface="Arial" charset="0"/>
              </a:defRPr>
            </a:lvl3pPr>
            <a:lvl4pPr marL="1600200" indent="-228600" algn="l">
              <a:spcBef>
                <a:spcPct val="20000"/>
              </a:spcBef>
              <a:buChar char="–"/>
              <a:defRPr sz="2000">
                <a:solidFill>
                  <a:schemeClr val="bg1"/>
                </a:solidFill>
                <a:latin typeface="Arial" charset="0"/>
              </a:defRPr>
            </a:lvl4pPr>
            <a:lvl5pPr marL="2057400" indent="-228600" algn="l">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eaLnBrk="1" hangingPunct="1">
              <a:spcBef>
                <a:spcPts val="0"/>
              </a:spcBef>
              <a:spcAft>
                <a:spcPts val="1200"/>
              </a:spcAft>
              <a:buFontTx/>
              <a:buNone/>
            </a:pPr>
            <a:r>
              <a:rPr lang="en-US" altLang="en-US" dirty="0">
                <a:solidFill>
                  <a:schemeClr val="tx1"/>
                </a:solidFill>
                <a:latin typeface="+mn-lt"/>
              </a:rPr>
              <a:t>[INSERT TRAINER NAME/CREDENTIALS]</a:t>
            </a:r>
          </a:p>
          <a:p>
            <a:pPr algn="ctr" eaLnBrk="1" hangingPunct="1">
              <a:spcBef>
                <a:spcPts val="0"/>
              </a:spcBef>
              <a:spcAft>
                <a:spcPts val="400"/>
              </a:spcAft>
              <a:buFontTx/>
              <a:buNone/>
            </a:pPr>
            <a:r>
              <a:rPr lang="en-US" altLang="en-US" sz="2800" dirty="0">
                <a:solidFill>
                  <a:schemeClr val="tx1"/>
                </a:solidFill>
                <a:latin typeface="+mn-lt"/>
              </a:rPr>
              <a:t>Integrated Substance Use &amp; Addiction Programs (ISAP)</a:t>
            </a:r>
          </a:p>
          <a:p>
            <a:pPr algn="ctr" eaLnBrk="1" hangingPunct="1">
              <a:spcBef>
                <a:spcPts val="0"/>
              </a:spcBef>
              <a:buFontTx/>
              <a:buNone/>
            </a:pPr>
            <a:r>
              <a:rPr lang="en-US" altLang="en-US" sz="2400" dirty="0">
                <a:solidFill>
                  <a:schemeClr val="tx1"/>
                </a:solidFill>
                <a:latin typeface="+mn-lt"/>
              </a:rPr>
              <a:t>Dept. of Psychiatry &amp; Biobehavioral Sciences, </a:t>
            </a:r>
          </a:p>
          <a:p>
            <a:pPr algn="ctr" eaLnBrk="1" hangingPunct="1">
              <a:spcBef>
                <a:spcPts val="0"/>
              </a:spcBef>
              <a:spcAft>
                <a:spcPts val="800"/>
              </a:spcAft>
              <a:buFontTx/>
              <a:buNone/>
            </a:pPr>
            <a:r>
              <a:rPr lang="en-US" altLang="en-US" sz="2400" dirty="0">
                <a:solidFill>
                  <a:schemeClr val="tx1"/>
                </a:solidFill>
                <a:latin typeface="+mn-lt"/>
              </a:rPr>
              <a:t>David Geffen School of Medicine at UCLA</a:t>
            </a:r>
          </a:p>
          <a:p>
            <a:pPr algn="ctr">
              <a:spcAft>
                <a:spcPts val="600"/>
              </a:spcAft>
              <a:buNone/>
            </a:pPr>
            <a:r>
              <a:rPr lang="en-US" altLang="en-US" sz="2800" dirty="0">
                <a:solidFill>
                  <a:schemeClr val="tx1"/>
                </a:solidFill>
                <a:latin typeface="+mn-lt"/>
              </a:rPr>
              <a:t>Pacific Southwest Addiction Technology Transfer Center</a:t>
            </a:r>
          </a:p>
          <a:p>
            <a:pPr algn="ctr" eaLnBrk="1" hangingPunct="1">
              <a:buFontTx/>
              <a:buNone/>
            </a:pPr>
            <a:r>
              <a:rPr lang="en-US" altLang="en-US" sz="2400" dirty="0">
                <a:solidFill>
                  <a:schemeClr val="tx1"/>
                </a:solidFill>
                <a:latin typeface="+mn-lt"/>
              </a:rPr>
              <a:t>www.uclaisap.org	 www.psattc.org	</a:t>
            </a:r>
          </a:p>
        </p:txBody>
      </p:sp>
      <p:pic>
        <p:nvPicPr>
          <p:cNvPr id="4" name="Picture 3">
            <a:extLst>
              <a:ext uri="{FF2B5EF4-FFF2-40B4-BE49-F238E27FC236}">
                <a16:creationId xmlns:a16="http://schemas.microsoft.com/office/drawing/2014/main" id="{E4670AE8-BB14-6544-D8D2-9DB06D77B06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29031" b="20726"/>
          <a:stretch>
            <a:fillRect/>
          </a:stretch>
        </p:blipFill>
        <p:spPr>
          <a:xfrm>
            <a:off x="0" y="6236697"/>
            <a:ext cx="3575785" cy="665018"/>
          </a:xfrm>
          <a:prstGeom prst="rect">
            <a:avLst/>
          </a:prstGeom>
        </p:spPr>
      </p:pic>
      <p:pic>
        <p:nvPicPr>
          <p:cNvPr id="7" name="Picture 6">
            <a:extLst>
              <a:ext uri="{FF2B5EF4-FFF2-40B4-BE49-F238E27FC236}">
                <a16:creationId xmlns:a16="http://schemas.microsoft.com/office/drawing/2014/main" id="{3D741FD1-534C-E260-ECEC-E50415DA1DE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4951" y="61786"/>
            <a:ext cx="4015264" cy="102561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26D16-02A2-7F32-66DA-6F53738124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BCD54D-1C6C-3A55-3A03-44706F11A885}"/>
              </a:ext>
            </a:extLst>
          </p:cNvPr>
          <p:cNvSpPr>
            <a:spLocks noGrp="1"/>
          </p:cNvSpPr>
          <p:nvPr>
            <p:ph type="title"/>
          </p:nvPr>
        </p:nvSpPr>
        <p:spPr>
          <a:xfrm>
            <a:off x="634562" y="374441"/>
            <a:ext cx="10922876" cy="1375531"/>
          </a:xfrm>
        </p:spPr>
        <p:txBody>
          <a:bodyPr anchor="ctr" anchorCtr="0"/>
          <a:lstStyle/>
          <a:p>
            <a:r>
              <a:rPr lang="en-US" sz="4000" dirty="0"/>
              <a:t>Walking the Middle Path in Practice – Dialectical Abstinence (2)</a:t>
            </a:r>
            <a:endParaRPr lang="en-US" sz="4000" b="1" dirty="0"/>
          </a:p>
        </p:txBody>
      </p:sp>
      <p:sp>
        <p:nvSpPr>
          <p:cNvPr id="3" name="Content Placeholder 2">
            <a:extLst>
              <a:ext uri="{FF2B5EF4-FFF2-40B4-BE49-F238E27FC236}">
                <a16:creationId xmlns:a16="http://schemas.microsoft.com/office/drawing/2014/main" id="{CFE0ABDD-2ADA-EC2F-A4C7-91C6A23C5112}"/>
              </a:ext>
            </a:extLst>
          </p:cNvPr>
          <p:cNvSpPr>
            <a:spLocks noGrp="1"/>
          </p:cNvSpPr>
          <p:nvPr>
            <p:ph idx="1"/>
          </p:nvPr>
        </p:nvSpPr>
        <p:spPr>
          <a:xfrm>
            <a:off x="838199" y="1816472"/>
            <a:ext cx="10922875" cy="4733587"/>
          </a:xfrm>
        </p:spPr>
        <p:txBody>
          <a:bodyPr>
            <a:normAutofit/>
          </a:bodyPr>
          <a:lstStyle/>
          <a:p>
            <a:pPr>
              <a:spcAft>
                <a:spcPts val="600"/>
              </a:spcAft>
            </a:pPr>
            <a:r>
              <a:rPr lang="en-US" sz="3100" b="1" dirty="0"/>
              <a:t>Why It Matters:</a:t>
            </a:r>
          </a:p>
          <a:p>
            <a:pPr lvl="2">
              <a:spcAft>
                <a:spcPts val="600"/>
              </a:spcAft>
            </a:pPr>
            <a:r>
              <a:rPr lang="en-US" sz="2800" dirty="0"/>
              <a:t>Acknowledges the reality of relapse without giving up on abstinence goals</a:t>
            </a:r>
          </a:p>
          <a:p>
            <a:pPr lvl="2">
              <a:spcAft>
                <a:spcPts val="600"/>
              </a:spcAft>
            </a:pPr>
            <a:r>
              <a:rPr lang="en-US" sz="2800" dirty="0"/>
              <a:t>Reduces shame and promotes engagement</a:t>
            </a:r>
          </a:p>
          <a:p>
            <a:pPr lvl="2">
              <a:spcAft>
                <a:spcPts val="1800"/>
              </a:spcAft>
            </a:pPr>
            <a:r>
              <a:rPr lang="en-US" sz="2800" dirty="0"/>
              <a:t>Helps clinicians and clients avoid all-or-nothing thinking</a:t>
            </a:r>
          </a:p>
          <a:p>
            <a:pPr marL="38100" indent="0" algn="ctr">
              <a:buNone/>
            </a:pPr>
            <a:r>
              <a:rPr lang="en-US" sz="2800" b="1" dirty="0"/>
              <a:t>Example: </a:t>
            </a:r>
            <a:r>
              <a:rPr lang="en-US" sz="2800" i="1" dirty="0"/>
              <a:t>“You can be committed to abstinence and still use safety-first strategies when needed. These aren't mutually exclusive—they're part of a dialectical path forward.”</a:t>
            </a:r>
          </a:p>
        </p:txBody>
      </p:sp>
      <p:sp>
        <p:nvSpPr>
          <p:cNvPr id="5" name="Slide Number Placeholder 4">
            <a:extLst>
              <a:ext uri="{FF2B5EF4-FFF2-40B4-BE49-F238E27FC236}">
                <a16:creationId xmlns:a16="http://schemas.microsoft.com/office/drawing/2014/main" id="{17D22CA1-E419-C0B2-4C68-C7227B94EB6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20</a:t>
            </a:fld>
            <a:endParaRPr lang="en-US"/>
          </a:p>
        </p:txBody>
      </p:sp>
    </p:spTree>
    <p:extLst>
      <p:ext uri="{BB962C8B-B14F-4D97-AF65-F5344CB8AC3E}">
        <p14:creationId xmlns:p14="http://schemas.microsoft.com/office/powerpoint/2010/main" val="3939482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8F3D3-F10C-89B1-05E6-CFB8D515F3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78F67E-B826-905A-020B-1E67A2B11925}"/>
              </a:ext>
            </a:extLst>
          </p:cNvPr>
          <p:cNvSpPr>
            <a:spLocks noGrp="1"/>
          </p:cNvSpPr>
          <p:nvPr>
            <p:ph type="title"/>
          </p:nvPr>
        </p:nvSpPr>
        <p:spPr>
          <a:xfrm>
            <a:off x="634562" y="314364"/>
            <a:ext cx="10922876" cy="1450428"/>
          </a:xfrm>
        </p:spPr>
        <p:txBody>
          <a:bodyPr anchor="ctr" anchorCtr="0"/>
          <a:lstStyle/>
          <a:p>
            <a:r>
              <a:rPr lang="en-US" sz="4000" dirty="0"/>
              <a:t>Walking the Middle Path in Practice – Validation (1)</a:t>
            </a:r>
            <a:endParaRPr lang="en-US" sz="4000" b="1" dirty="0"/>
          </a:p>
        </p:txBody>
      </p:sp>
      <p:sp>
        <p:nvSpPr>
          <p:cNvPr id="3" name="Content Placeholder 2">
            <a:extLst>
              <a:ext uri="{FF2B5EF4-FFF2-40B4-BE49-F238E27FC236}">
                <a16:creationId xmlns:a16="http://schemas.microsoft.com/office/drawing/2014/main" id="{3B78CA1D-B3EC-C211-6D06-58338BC03E1B}"/>
              </a:ext>
            </a:extLst>
          </p:cNvPr>
          <p:cNvSpPr>
            <a:spLocks noGrp="1"/>
          </p:cNvSpPr>
          <p:nvPr>
            <p:ph idx="1"/>
          </p:nvPr>
        </p:nvSpPr>
        <p:spPr>
          <a:xfrm>
            <a:off x="736381" y="2011680"/>
            <a:ext cx="10719238" cy="4531956"/>
          </a:xfrm>
        </p:spPr>
        <p:txBody>
          <a:bodyPr>
            <a:noAutofit/>
          </a:bodyPr>
          <a:lstStyle/>
          <a:p>
            <a:pPr>
              <a:spcBef>
                <a:spcPts val="0"/>
              </a:spcBef>
              <a:spcAft>
                <a:spcPts val="600"/>
              </a:spcAft>
            </a:pPr>
            <a:r>
              <a:rPr lang="en-US" sz="3200" dirty="0"/>
              <a:t>Validation is a core DBT practice that involves acknowledging thoughts, feelings, and behaviors as </a:t>
            </a:r>
            <a:r>
              <a:rPr lang="en-US" sz="3200" b="1" dirty="0"/>
              <a:t>valid and understandable </a:t>
            </a:r>
            <a:r>
              <a:rPr lang="en-US" sz="3200" dirty="0"/>
              <a:t>given a person’s </a:t>
            </a:r>
            <a:r>
              <a:rPr lang="en-US" sz="3200" b="1" dirty="0"/>
              <a:t>unique experiences</a:t>
            </a:r>
          </a:p>
          <a:p>
            <a:pPr marL="914400" lvl="2">
              <a:spcBef>
                <a:spcPts val="600"/>
              </a:spcBef>
              <a:spcAft>
                <a:spcPts val="600"/>
              </a:spcAft>
            </a:pPr>
            <a:r>
              <a:rPr lang="en-US" sz="3200" dirty="0"/>
              <a:t>It creates a supportive, nonjudgmental environment </a:t>
            </a:r>
            <a:r>
              <a:rPr lang="en-US" sz="3200" b="1" u="sng" dirty="0"/>
              <a:t>AND</a:t>
            </a:r>
            <a:r>
              <a:rPr lang="en-US" sz="3200" dirty="0"/>
              <a:t> it does not mean agreement or approval</a:t>
            </a:r>
          </a:p>
        </p:txBody>
      </p:sp>
      <p:sp>
        <p:nvSpPr>
          <p:cNvPr id="5" name="Slide Number Placeholder 4">
            <a:extLst>
              <a:ext uri="{FF2B5EF4-FFF2-40B4-BE49-F238E27FC236}">
                <a16:creationId xmlns:a16="http://schemas.microsoft.com/office/drawing/2014/main" id="{778D651E-28E6-C5BB-1441-F552B60E307F}"/>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21</a:t>
            </a:fld>
            <a:endParaRPr lang="en-US"/>
          </a:p>
        </p:txBody>
      </p:sp>
      <p:pic>
        <p:nvPicPr>
          <p:cNvPr id="4" name="Picture 3">
            <a:extLst>
              <a:ext uri="{FF2B5EF4-FFF2-40B4-BE49-F238E27FC236}">
                <a16:creationId xmlns:a16="http://schemas.microsoft.com/office/drawing/2014/main" id="{D3687F95-33CF-9B19-20B4-16DED543AD3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6844" t="5616" r="4656" b="80023"/>
          <a:stretch/>
        </p:blipFill>
        <p:spPr>
          <a:xfrm>
            <a:off x="3627121" y="5783396"/>
            <a:ext cx="4937758" cy="957054"/>
          </a:xfrm>
          <a:prstGeom prst="rect">
            <a:avLst/>
          </a:prstGeom>
        </p:spPr>
      </p:pic>
    </p:spTree>
    <p:extLst>
      <p:ext uri="{BB962C8B-B14F-4D97-AF65-F5344CB8AC3E}">
        <p14:creationId xmlns:p14="http://schemas.microsoft.com/office/powerpoint/2010/main" val="595643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6A3E1-FC43-4584-F915-8EBCFF3600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2DD6EC-E5DD-47A0-57A7-BF0B1D753768}"/>
              </a:ext>
            </a:extLst>
          </p:cNvPr>
          <p:cNvSpPr>
            <a:spLocks noGrp="1"/>
          </p:cNvSpPr>
          <p:nvPr>
            <p:ph type="title"/>
          </p:nvPr>
        </p:nvSpPr>
        <p:spPr>
          <a:xfrm>
            <a:off x="634562" y="314364"/>
            <a:ext cx="10922876" cy="1450428"/>
          </a:xfrm>
        </p:spPr>
        <p:txBody>
          <a:bodyPr anchor="ctr" anchorCtr="0"/>
          <a:lstStyle/>
          <a:p>
            <a:r>
              <a:rPr lang="en-US" sz="4000" dirty="0"/>
              <a:t>Walking the Middle Path in Practice – Validation (2)</a:t>
            </a:r>
            <a:endParaRPr lang="en-US" sz="4000" b="1" dirty="0"/>
          </a:p>
        </p:txBody>
      </p:sp>
      <p:sp>
        <p:nvSpPr>
          <p:cNvPr id="3" name="Content Placeholder 2">
            <a:extLst>
              <a:ext uri="{FF2B5EF4-FFF2-40B4-BE49-F238E27FC236}">
                <a16:creationId xmlns:a16="http://schemas.microsoft.com/office/drawing/2014/main" id="{EA102D07-F512-2788-B117-F837B307D692}"/>
              </a:ext>
            </a:extLst>
          </p:cNvPr>
          <p:cNvSpPr>
            <a:spLocks noGrp="1"/>
          </p:cNvSpPr>
          <p:nvPr>
            <p:ph idx="1"/>
          </p:nvPr>
        </p:nvSpPr>
        <p:spPr>
          <a:xfrm>
            <a:off x="736381" y="1762754"/>
            <a:ext cx="10719238" cy="4780882"/>
          </a:xfrm>
        </p:spPr>
        <p:txBody>
          <a:bodyPr>
            <a:noAutofit/>
          </a:bodyPr>
          <a:lstStyle/>
          <a:p>
            <a:pPr>
              <a:spcAft>
                <a:spcPts val="600"/>
              </a:spcAft>
            </a:pPr>
            <a:r>
              <a:rPr lang="en-US" sz="3200" dirty="0"/>
              <a:t>Validation can be a tool that </a:t>
            </a:r>
            <a:r>
              <a:rPr lang="en-US" sz="3200" b="1" dirty="0"/>
              <a:t>strengthens relationships</a:t>
            </a:r>
            <a:r>
              <a:rPr lang="en-US" sz="3200" dirty="0"/>
              <a:t>, </a:t>
            </a:r>
            <a:r>
              <a:rPr lang="en-US" sz="3200" b="1" dirty="0"/>
              <a:t>reduces emotional intensity</a:t>
            </a:r>
            <a:r>
              <a:rPr lang="en-US" sz="3200" dirty="0"/>
              <a:t>, and promotes </a:t>
            </a:r>
            <a:r>
              <a:rPr lang="en-US" sz="3200" b="1" dirty="0"/>
              <a:t>problem-solving </a:t>
            </a:r>
            <a:r>
              <a:rPr lang="en-US" sz="3200" dirty="0"/>
              <a:t>and requires:</a:t>
            </a:r>
          </a:p>
          <a:p>
            <a:pPr lvl="2"/>
            <a:r>
              <a:rPr lang="en-US" sz="2800" dirty="0"/>
              <a:t>Being present and attentive</a:t>
            </a:r>
          </a:p>
          <a:p>
            <a:pPr lvl="2"/>
            <a:r>
              <a:rPr lang="en-US" sz="2800" dirty="0"/>
              <a:t>Accurate reflection &amp; perspective-taking</a:t>
            </a:r>
          </a:p>
          <a:p>
            <a:pPr lvl="2"/>
            <a:r>
              <a:rPr lang="en-US" sz="2800" dirty="0"/>
              <a:t>Radical Genuineness</a:t>
            </a:r>
          </a:p>
          <a:p>
            <a:pPr lvl="2"/>
            <a:r>
              <a:rPr lang="en-US" sz="2800" dirty="0"/>
              <a:t>Considering both history and current context</a:t>
            </a:r>
          </a:p>
        </p:txBody>
      </p:sp>
      <p:sp>
        <p:nvSpPr>
          <p:cNvPr id="5" name="Slide Number Placeholder 4">
            <a:extLst>
              <a:ext uri="{FF2B5EF4-FFF2-40B4-BE49-F238E27FC236}">
                <a16:creationId xmlns:a16="http://schemas.microsoft.com/office/drawing/2014/main" id="{FA5AC4B7-2450-46A4-0DFF-D1A3FE51AD29}"/>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22</a:t>
            </a:fld>
            <a:endParaRPr lang="en-US"/>
          </a:p>
        </p:txBody>
      </p:sp>
      <p:pic>
        <p:nvPicPr>
          <p:cNvPr id="4" name="Picture 3">
            <a:extLst>
              <a:ext uri="{FF2B5EF4-FFF2-40B4-BE49-F238E27FC236}">
                <a16:creationId xmlns:a16="http://schemas.microsoft.com/office/drawing/2014/main" id="{E4B73ACB-79F2-118B-DB8A-DC7D5D78EE2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249" t="61216" r="57660" b="24856"/>
          <a:stretch/>
        </p:blipFill>
        <p:spPr>
          <a:xfrm>
            <a:off x="3972142" y="5963199"/>
            <a:ext cx="4247715" cy="756236"/>
          </a:xfrm>
          <a:prstGeom prst="rect">
            <a:avLst/>
          </a:prstGeom>
        </p:spPr>
      </p:pic>
    </p:spTree>
    <p:extLst>
      <p:ext uri="{BB962C8B-B14F-4D97-AF65-F5344CB8AC3E}">
        <p14:creationId xmlns:p14="http://schemas.microsoft.com/office/powerpoint/2010/main" val="155384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D8543-9B34-1BAD-5A7C-486821765C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B94DFB-27AF-4CF2-12B0-A70F3C79CFC0}"/>
              </a:ext>
            </a:extLst>
          </p:cNvPr>
          <p:cNvSpPr>
            <a:spLocks noGrp="1"/>
          </p:cNvSpPr>
          <p:nvPr>
            <p:ph type="title"/>
          </p:nvPr>
        </p:nvSpPr>
        <p:spPr>
          <a:xfrm>
            <a:off x="634562" y="421737"/>
            <a:ext cx="10922876" cy="1486907"/>
          </a:xfrm>
        </p:spPr>
        <p:txBody>
          <a:bodyPr anchor="ctr" anchorCtr="0"/>
          <a:lstStyle/>
          <a:p>
            <a:r>
              <a:rPr lang="en-US" sz="4000" dirty="0"/>
              <a:t>Integrating Dialectical Abstinence and Validation in Real-Time</a:t>
            </a:r>
            <a:endParaRPr lang="en-US" sz="4000" b="1" dirty="0"/>
          </a:p>
        </p:txBody>
      </p:sp>
      <p:sp>
        <p:nvSpPr>
          <p:cNvPr id="3" name="Content Placeholder 2">
            <a:extLst>
              <a:ext uri="{FF2B5EF4-FFF2-40B4-BE49-F238E27FC236}">
                <a16:creationId xmlns:a16="http://schemas.microsoft.com/office/drawing/2014/main" id="{D483CAD2-510E-8CCD-EE96-3F1F59D1A2BF}"/>
              </a:ext>
            </a:extLst>
          </p:cNvPr>
          <p:cNvSpPr>
            <a:spLocks noGrp="1"/>
          </p:cNvSpPr>
          <p:nvPr>
            <p:ph idx="1"/>
          </p:nvPr>
        </p:nvSpPr>
        <p:spPr>
          <a:xfrm>
            <a:off x="532743" y="1908644"/>
            <a:ext cx="11126514" cy="4574915"/>
          </a:xfrm>
        </p:spPr>
        <p:txBody>
          <a:bodyPr>
            <a:normAutofit/>
          </a:bodyPr>
          <a:lstStyle/>
          <a:p>
            <a:pPr>
              <a:spcAft>
                <a:spcPts val="600"/>
              </a:spcAft>
            </a:pPr>
            <a:r>
              <a:rPr lang="en-US" b="1" dirty="0"/>
              <a:t>Dialectical Abstinence: </a:t>
            </a:r>
            <a:r>
              <a:rPr lang="en-US" dirty="0"/>
              <a:t>Strives for full abstinence </a:t>
            </a:r>
            <a:r>
              <a:rPr lang="en-US" i="1" dirty="0"/>
              <a:t>while accepting that slips may happen</a:t>
            </a:r>
            <a:r>
              <a:rPr lang="en-US" dirty="0"/>
              <a:t>—and preparing for both</a:t>
            </a:r>
          </a:p>
          <a:p>
            <a:pPr>
              <a:spcAft>
                <a:spcPts val="600"/>
              </a:spcAft>
            </a:pPr>
            <a:r>
              <a:rPr lang="en-US" b="1" dirty="0"/>
              <a:t>Validation: </a:t>
            </a:r>
            <a:r>
              <a:rPr lang="en-US" dirty="0"/>
              <a:t>Does not mean agreement; it means recognizing the client's experience as understandable</a:t>
            </a:r>
          </a:p>
          <a:p>
            <a:pPr marL="914400" lvl="2">
              <a:spcAft>
                <a:spcPts val="2400"/>
              </a:spcAft>
            </a:pPr>
            <a:r>
              <a:rPr lang="en-US" sz="2800" dirty="0"/>
              <a:t>These strategies must often happen </a:t>
            </a:r>
            <a:r>
              <a:rPr lang="en-US" sz="2800" i="1" dirty="0"/>
              <a:t>simultaneously</a:t>
            </a:r>
            <a:endParaRPr lang="en-US" sz="2800" dirty="0"/>
          </a:p>
          <a:p>
            <a:pPr marL="0" lvl="2" indent="0" algn="ctr">
              <a:spcAft>
                <a:spcPts val="600"/>
              </a:spcAft>
              <a:buNone/>
            </a:pPr>
            <a:r>
              <a:rPr lang="en-US" i="1" dirty="0"/>
              <a:t>“It makes perfect sense that you used—your stress level was through the roof and you felt alone. AND I know you're working toward coping in ways that don’t involve substances. Let’s walk through what happened with curiosity, not judgment.”</a:t>
            </a:r>
            <a:endParaRPr lang="en-US" sz="3200" i="1" dirty="0"/>
          </a:p>
        </p:txBody>
      </p:sp>
      <p:sp>
        <p:nvSpPr>
          <p:cNvPr id="5" name="Slide Number Placeholder 4">
            <a:extLst>
              <a:ext uri="{FF2B5EF4-FFF2-40B4-BE49-F238E27FC236}">
                <a16:creationId xmlns:a16="http://schemas.microsoft.com/office/drawing/2014/main" id="{E959D6EE-8868-DA7B-B93C-0F1E9C9AF9A0}"/>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23</a:t>
            </a:fld>
            <a:endParaRPr lang="en-US"/>
          </a:p>
        </p:txBody>
      </p:sp>
    </p:spTree>
    <p:extLst>
      <p:ext uri="{BB962C8B-B14F-4D97-AF65-F5344CB8AC3E}">
        <p14:creationId xmlns:p14="http://schemas.microsoft.com/office/powerpoint/2010/main" val="2982433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D6253-1F91-4A85-A564-9E241E0B8DFD}"/>
              </a:ext>
            </a:extLst>
          </p:cNvPr>
          <p:cNvSpPr>
            <a:spLocks noGrp="1"/>
          </p:cNvSpPr>
          <p:nvPr>
            <p:ph type="title"/>
          </p:nvPr>
        </p:nvSpPr>
        <p:spPr>
          <a:xfrm>
            <a:off x="651377" y="490960"/>
            <a:ext cx="10889245" cy="936800"/>
          </a:xfrm>
        </p:spPr>
        <p:txBody>
          <a:bodyPr/>
          <a:lstStyle/>
          <a:p>
            <a:r>
              <a:rPr lang="en-US" sz="4000" b="1" dirty="0"/>
              <a:t>Large Group Activity – “This AND That” (1)</a:t>
            </a:r>
          </a:p>
        </p:txBody>
      </p:sp>
      <p:sp>
        <p:nvSpPr>
          <p:cNvPr id="3" name="Content Placeholder 2">
            <a:extLst>
              <a:ext uri="{FF2B5EF4-FFF2-40B4-BE49-F238E27FC236}">
                <a16:creationId xmlns:a16="http://schemas.microsoft.com/office/drawing/2014/main" id="{7BF3783C-B496-4D76-8F71-3B86B9BDAE2A}"/>
              </a:ext>
            </a:extLst>
          </p:cNvPr>
          <p:cNvSpPr>
            <a:spLocks noGrp="1"/>
          </p:cNvSpPr>
          <p:nvPr>
            <p:ph idx="1"/>
          </p:nvPr>
        </p:nvSpPr>
        <p:spPr>
          <a:xfrm>
            <a:off x="892745" y="1596044"/>
            <a:ext cx="10406506" cy="4526250"/>
          </a:xfrm>
        </p:spPr>
        <p:txBody>
          <a:bodyPr/>
          <a:lstStyle/>
          <a:p>
            <a:pPr>
              <a:spcAft>
                <a:spcPts val="600"/>
              </a:spcAft>
            </a:pPr>
            <a:r>
              <a:rPr lang="en-US" sz="2800" dirty="0"/>
              <a:t>DBT invites us to replace “but” with “and” to hold multiple truths and reduce stuck points</a:t>
            </a:r>
          </a:p>
          <a:p>
            <a:pPr>
              <a:spcAft>
                <a:spcPts val="1200"/>
              </a:spcAft>
            </a:pPr>
            <a:r>
              <a:rPr lang="en-US" sz="2800" dirty="0"/>
              <a:t>In this activity, you'll practice reframing rigid or polarized client statements into dialectical ones using “AND”</a:t>
            </a:r>
          </a:p>
          <a:p>
            <a:pPr>
              <a:spcAft>
                <a:spcPts val="600"/>
              </a:spcAft>
            </a:pPr>
            <a:r>
              <a:rPr lang="en-US" sz="2800" b="1" dirty="0"/>
              <a:t>Examples to Start:</a:t>
            </a:r>
          </a:p>
          <a:p>
            <a:pPr marL="914400" lvl="2">
              <a:spcAft>
                <a:spcPts val="600"/>
              </a:spcAft>
            </a:pPr>
            <a:r>
              <a:rPr lang="en-US" dirty="0"/>
              <a:t>“They keep relapsing but say they want to change” →“They keep relapsing </a:t>
            </a:r>
            <a:r>
              <a:rPr lang="en-US" b="1" dirty="0"/>
              <a:t>AND</a:t>
            </a:r>
            <a:r>
              <a:rPr lang="en-US" dirty="0"/>
              <a:t> they genuinely want to change.”</a:t>
            </a:r>
          </a:p>
          <a:p>
            <a:pPr marL="914400" lvl="2">
              <a:spcAft>
                <a:spcPts val="600"/>
              </a:spcAft>
            </a:pPr>
            <a:r>
              <a:rPr lang="en-US" dirty="0"/>
              <a:t>“They refuse to cut off friends who use but want sobriety” </a:t>
            </a:r>
            <a:r>
              <a:rPr lang="en-US" b="1" dirty="0"/>
              <a:t>→</a:t>
            </a:r>
            <a:r>
              <a:rPr lang="en-US" dirty="0"/>
              <a:t> “They want to maintain social connection </a:t>
            </a:r>
            <a:r>
              <a:rPr lang="en-US" b="1" dirty="0"/>
              <a:t>AND</a:t>
            </a:r>
            <a:r>
              <a:rPr lang="en-US" dirty="0"/>
              <a:t> pursue sobriety”</a:t>
            </a:r>
          </a:p>
        </p:txBody>
      </p:sp>
      <p:sp>
        <p:nvSpPr>
          <p:cNvPr id="4" name="Slide Number Placeholder 3">
            <a:extLst>
              <a:ext uri="{FF2B5EF4-FFF2-40B4-BE49-F238E27FC236}">
                <a16:creationId xmlns:a16="http://schemas.microsoft.com/office/drawing/2014/main" id="{A28AE086-048A-EEFE-85C7-6FD406F70C96}"/>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24</a:t>
            </a:fld>
            <a:endParaRPr lang="en-US"/>
          </a:p>
        </p:txBody>
      </p:sp>
    </p:spTree>
    <p:extLst>
      <p:ext uri="{BB962C8B-B14F-4D97-AF65-F5344CB8AC3E}">
        <p14:creationId xmlns:p14="http://schemas.microsoft.com/office/powerpoint/2010/main" val="184613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A8844-158A-82E0-3C87-327E3B7109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7067A-C076-0B9F-E74C-7AAB7196025E}"/>
              </a:ext>
            </a:extLst>
          </p:cNvPr>
          <p:cNvSpPr>
            <a:spLocks noGrp="1"/>
          </p:cNvSpPr>
          <p:nvPr>
            <p:ph type="title"/>
          </p:nvPr>
        </p:nvSpPr>
        <p:spPr>
          <a:xfrm>
            <a:off x="651377" y="490960"/>
            <a:ext cx="10889245" cy="936800"/>
          </a:xfrm>
        </p:spPr>
        <p:txBody>
          <a:bodyPr/>
          <a:lstStyle/>
          <a:p>
            <a:r>
              <a:rPr lang="en-US" sz="4000" b="1" dirty="0"/>
              <a:t>Large Group Activity – “This AND That” (2)</a:t>
            </a:r>
          </a:p>
        </p:txBody>
      </p:sp>
      <p:sp>
        <p:nvSpPr>
          <p:cNvPr id="3" name="Content Placeholder 2">
            <a:extLst>
              <a:ext uri="{FF2B5EF4-FFF2-40B4-BE49-F238E27FC236}">
                <a16:creationId xmlns:a16="http://schemas.microsoft.com/office/drawing/2014/main" id="{58271182-D37C-6F6D-0AF9-D07A8CA6B570}"/>
              </a:ext>
            </a:extLst>
          </p:cNvPr>
          <p:cNvSpPr>
            <a:spLocks noGrp="1"/>
          </p:cNvSpPr>
          <p:nvPr>
            <p:ph idx="1"/>
          </p:nvPr>
        </p:nvSpPr>
        <p:spPr>
          <a:xfrm>
            <a:off x="892745" y="1427760"/>
            <a:ext cx="10406506" cy="4694534"/>
          </a:xfrm>
        </p:spPr>
        <p:txBody>
          <a:bodyPr/>
          <a:lstStyle/>
          <a:p>
            <a:pPr>
              <a:spcAft>
                <a:spcPts val="600"/>
              </a:spcAft>
            </a:pPr>
            <a:r>
              <a:rPr lang="en-US" sz="2800" dirty="0"/>
              <a:t>Think of moments in your work where you’ve felt pulled between two opposing truths—situations that felt tense, stuck, or contradictory</a:t>
            </a:r>
          </a:p>
          <a:p>
            <a:pPr>
              <a:spcAft>
                <a:spcPts val="600"/>
              </a:spcAft>
            </a:pPr>
            <a:r>
              <a:rPr lang="en-US" sz="2800" dirty="0"/>
              <a:t>Share your examples out loud or in the chat</a:t>
            </a:r>
          </a:p>
          <a:p>
            <a:pPr>
              <a:spcAft>
                <a:spcPts val="600"/>
              </a:spcAft>
            </a:pPr>
            <a:r>
              <a:rPr lang="en-US" sz="2800" dirty="0"/>
              <a:t>Together, we’ll reframe each example into a dialectical statement using “AND” instead of “but,” “however,” or attempts to fix</a:t>
            </a:r>
          </a:p>
          <a:p>
            <a:pPr>
              <a:spcAft>
                <a:spcPts val="600"/>
              </a:spcAft>
            </a:pPr>
            <a:r>
              <a:rPr lang="en-US" sz="2800" dirty="0"/>
              <a:t>Our goal is to practice seeing both sides and holding space for complexity—hallmarks of DBT</a:t>
            </a:r>
            <a:endParaRPr lang="en-US" dirty="0"/>
          </a:p>
        </p:txBody>
      </p:sp>
      <p:sp>
        <p:nvSpPr>
          <p:cNvPr id="4" name="Slide Number Placeholder 3">
            <a:extLst>
              <a:ext uri="{FF2B5EF4-FFF2-40B4-BE49-F238E27FC236}">
                <a16:creationId xmlns:a16="http://schemas.microsoft.com/office/drawing/2014/main" id="{2602EA27-DB8D-5272-9607-EC9B43F1AEB3}"/>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25</a:t>
            </a:fld>
            <a:endParaRPr lang="en-US"/>
          </a:p>
        </p:txBody>
      </p:sp>
    </p:spTree>
    <p:extLst>
      <p:ext uri="{BB962C8B-B14F-4D97-AF65-F5344CB8AC3E}">
        <p14:creationId xmlns:p14="http://schemas.microsoft.com/office/powerpoint/2010/main" val="2932423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713E0-EFCB-ABE8-2DBA-AF980362E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01DC14-4935-258A-0A4F-54C2E4CF1FFC}"/>
              </a:ext>
            </a:extLst>
          </p:cNvPr>
          <p:cNvSpPr>
            <a:spLocks noGrp="1"/>
          </p:cNvSpPr>
          <p:nvPr>
            <p:ph type="title"/>
          </p:nvPr>
        </p:nvSpPr>
        <p:spPr>
          <a:xfrm>
            <a:off x="651377" y="490959"/>
            <a:ext cx="10889245" cy="1101357"/>
          </a:xfrm>
        </p:spPr>
        <p:txBody>
          <a:bodyPr/>
          <a:lstStyle/>
          <a:p>
            <a:r>
              <a:rPr lang="en-US" sz="4000" b="1" dirty="0"/>
              <a:t>Limits of Dialectical Reframing</a:t>
            </a:r>
            <a:br>
              <a:rPr lang="en-US" sz="4000" b="1" dirty="0"/>
            </a:br>
            <a:r>
              <a:rPr lang="en-US" sz="3200" dirty="0"/>
              <a:t>When Dialectics Can Miss the Mark</a:t>
            </a:r>
            <a:endParaRPr lang="en-US" sz="3600" b="1" dirty="0"/>
          </a:p>
        </p:txBody>
      </p:sp>
      <p:sp>
        <p:nvSpPr>
          <p:cNvPr id="3" name="Content Placeholder 2">
            <a:extLst>
              <a:ext uri="{FF2B5EF4-FFF2-40B4-BE49-F238E27FC236}">
                <a16:creationId xmlns:a16="http://schemas.microsoft.com/office/drawing/2014/main" id="{1471BEE8-3F3E-C050-F407-833A244A2DBE}"/>
              </a:ext>
            </a:extLst>
          </p:cNvPr>
          <p:cNvSpPr>
            <a:spLocks noGrp="1"/>
          </p:cNvSpPr>
          <p:nvPr>
            <p:ph idx="1"/>
          </p:nvPr>
        </p:nvSpPr>
        <p:spPr>
          <a:xfrm>
            <a:off x="835255" y="1758836"/>
            <a:ext cx="10521488" cy="4608205"/>
          </a:xfrm>
        </p:spPr>
        <p:txBody>
          <a:bodyPr/>
          <a:lstStyle/>
          <a:p>
            <a:pPr>
              <a:spcBef>
                <a:spcPts val="0"/>
              </a:spcBef>
              <a:spcAft>
                <a:spcPts val="600"/>
              </a:spcAft>
            </a:pPr>
            <a:r>
              <a:rPr lang="en-US" sz="2600" dirty="0"/>
              <a:t>Sometimes dialectics can:</a:t>
            </a:r>
          </a:p>
          <a:p>
            <a:pPr marL="914400" lvl="2">
              <a:spcAft>
                <a:spcPts val="100"/>
              </a:spcAft>
            </a:pPr>
            <a:r>
              <a:rPr lang="en-US" dirty="0"/>
              <a:t>Feel invalidating </a:t>
            </a:r>
            <a:r>
              <a:rPr lang="en-US" b="1" dirty="0"/>
              <a:t>if used too quickly</a:t>
            </a:r>
          </a:p>
          <a:p>
            <a:pPr marL="914400" lvl="2">
              <a:spcAft>
                <a:spcPts val="100"/>
              </a:spcAft>
            </a:pPr>
            <a:r>
              <a:rPr lang="en-US" dirty="0"/>
              <a:t>Be perceived as </a:t>
            </a:r>
            <a:r>
              <a:rPr lang="en-US" b="1" dirty="0"/>
              <a:t>minimizing pain or injustice</a:t>
            </a:r>
          </a:p>
          <a:p>
            <a:pPr marL="914400" lvl="2">
              <a:spcAft>
                <a:spcPts val="600"/>
              </a:spcAft>
            </a:pPr>
            <a:r>
              <a:rPr lang="en-US" b="1" dirty="0"/>
              <a:t>Mask provider avoidance</a:t>
            </a:r>
            <a:r>
              <a:rPr lang="en-US" dirty="0"/>
              <a:t> (e.g., avoiding confrontation or limits)</a:t>
            </a:r>
          </a:p>
          <a:p>
            <a:pPr>
              <a:spcAft>
                <a:spcPts val="600"/>
              </a:spcAft>
            </a:pPr>
            <a:r>
              <a:rPr lang="en-US" sz="2600" b="1" dirty="0"/>
              <a:t>Example: </a:t>
            </a:r>
            <a:r>
              <a:rPr lang="en-US" sz="2600" dirty="0"/>
              <a:t>“You’re furious and you can still use your skills” may feel like gaslighting if the emotion hasn’t been fully validated yet.</a:t>
            </a:r>
          </a:p>
          <a:p>
            <a:pPr>
              <a:spcAft>
                <a:spcPts val="600"/>
              </a:spcAft>
            </a:pPr>
            <a:r>
              <a:rPr lang="en-US" sz="2600" dirty="0"/>
              <a:t>Dialectical reframing is </a:t>
            </a:r>
            <a:r>
              <a:rPr lang="en-US" sz="2600" b="1" dirty="0"/>
              <a:t>a process, </a:t>
            </a:r>
            <a:r>
              <a:rPr lang="en-US" sz="2600" dirty="0"/>
              <a:t>not a one-liner, and practicing dialectics with intention </a:t>
            </a:r>
            <a:r>
              <a:rPr lang="en-US" sz="2600" b="1" dirty="0"/>
              <a:t>takes practice</a:t>
            </a:r>
          </a:p>
          <a:p>
            <a:pPr>
              <a:spcAft>
                <a:spcPts val="600"/>
              </a:spcAft>
            </a:pPr>
            <a:r>
              <a:rPr lang="en-US" sz="2600" dirty="0"/>
              <a:t>Start with deep validation, </a:t>
            </a:r>
            <a:r>
              <a:rPr lang="en-US" sz="2600" b="1" dirty="0"/>
              <a:t>then introduce the opposing truth</a:t>
            </a:r>
          </a:p>
          <a:p>
            <a:pPr lvl="2">
              <a:spcAft>
                <a:spcPts val="600"/>
              </a:spcAft>
            </a:pPr>
            <a:r>
              <a:rPr lang="en-US" dirty="0"/>
              <a:t>Ask yourself: “Have I earned the right to add the ‘AND’ yet?”</a:t>
            </a:r>
          </a:p>
        </p:txBody>
      </p:sp>
      <p:sp>
        <p:nvSpPr>
          <p:cNvPr id="4" name="Slide Number Placeholder 3">
            <a:extLst>
              <a:ext uri="{FF2B5EF4-FFF2-40B4-BE49-F238E27FC236}">
                <a16:creationId xmlns:a16="http://schemas.microsoft.com/office/drawing/2014/main" id="{11FC0557-FF80-8973-4CE0-A7291CA17FC9}"/>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26</a:t>
            </a:fld>
            <a:endParaRPr lang="en-US"/>
          </a:p>
        </p:txBody>
      </p:sp>
    </p:spTree>
    <p:extLst>
      <p:ext uri="{BB962C8B-B14F-4D97-AF65-F5344CB8AC3E}">
        <p14:creationId xmlns:p14="http://schemas.microsoft.com/office/powerpoint/2010/main" val="3136613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C5D2-AF01-434A-94C9-EE47AD38A0A0}"/>
              </a:ext>
            </a:extLst>
          </p:cNvPr>
          <p:cNvSpPr>
            <a:spLocks noGrp="1"/>
          </p:cNvSpPr>
          <p:nvPr>
            <p:ph type="title"/>
          </p:nvPr>
        </p:nvSpPr>
        <p:spPr>
          <a:xfrm>
            <a:off x="511443" y="740472"/>
            <a:ext cx="11426001" cy="1907193"/>
          </a:xfrm>
        </p:spPr>
        <p:txBody>
          <a:bodyPr/>
          <a:lstStyle/>
          <a:p>
            <a:pPr algn="ctr"/>
            <a:r>
              <a:rPr lang="en-US" sz="5400" dirty="0">
                <a:solidFill>
                  <a:schemeClr val="accent3"/>
                </a:solidFill>
              </a:rPr>
              <a:t>Interpersonal Effectiveness Skills Coaching in Real Time: Role Plays </a:t>
            </a:r>
            <a:endParaRPr lang="en-US" sz="5400" b="1" dirty="0">
              <a:solidFill>
                <a:schemeClr val="accent3"/>
              </a:solidFill>
            </a:endParaRPr>
          </a:p>
        </p:txBody>
      </p:sp>
      <p:sp>
        <p:nvSpPr>
          <p:cNvPr id="4" name="Slide Number Placeholder 3">
            <a:extLst>
              <a:ext uri="{FF2B5EF4-FFF2-40B4-BE49-F238E27FC236}">
                <a16:creationId xmlns:a16="http://schemas.microsoft.com/office/drawing/2014/main" id="{9705F3AD-CAED-D15C-3867-24A6355D997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27</a:t>
            </a:fld>
            <a:endParaRPr lang="en-US" dirty="0"/>
          </a:p>
        </p:txBody>
      </p:sp>
      <p:sp>
        <p:nvSpPr>
          <p:cNvPr id="3" name="Rectangle: Rounded Corners 2">
            <a:extLst>
              <a:ext uri="{FF2B5EF4-FFF2-40B4-BE49-F238E27FC236}">
                <a16:creationId xmlns:a16="http://schemas.microsoft.com/office/drawing/2014/main" id="{76B12047-C9C9-13C1-D2B2-52A0E1382491}"/>
              </a:ext>
              <a:ext uri="{C183D7F6-B498-43B3-948B-1728B52AA6E4}">
                <adec:decorative xmlns:adec="http://schemas.microsoft.com/office/drawing/2017/decorative" val="1"/>
              </a:ext>
            </a:extLst>
          </p:cNvPr>
          <p:cNvSpPr/>
          <p:nvPr/>
        </p:nvSpPr>
        <p:spPr>
          <a:xfrm>
            <a:off x="4958463" y="3216351"/>
            <a:ext cx="2420123" cy="2053731"/>
          </a:xfrm>
          <a:prstGeom prst="roundRect">
            <a:avLst/>
          </a:prstGeom>
          <a:solidFill>
            <a:srgbClr val="7030A0"/>
          </a:solid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66C79E50-4869-0F40-316D-95C70ACCF03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463" y="3046614"/>
            <a:ext cx="2822249" cy="2608886"/>
          </a:xfrm>
          <a:prstGeom prst="rect">
            <a:avLst/>
          </a:prstGeom>
        </p:spPr>
      </p:pic>
    </p:spTree>
    <p:extLst>
      <p:ext uri="{BB962C8B-B14F-4D97-AF65-F5344CB8AC3E}">
        <p14:creationId xmlns:p14="http://schemas.microsoft.com/office/powerpoint/2010/main" val="816066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FB6E1-FEFB-CE86-7FCD-0933470EC6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B752C-A034-96D9-F227-69E04C53EB26}"/>
              </a:ext>
            </a:extLst>
          </p:cNvPr>
          <p:cNvSpPr>
            <a:spLocks noGrp="1"/>
          </p:cNvSpPr>
          <p:nvPr>
            <p:ph type="title"/>
          </p:nvPr>
        </p:nvSpPr>
        <p:spPr>
          <a:xfrm>
            <a:off x="651377" y="262465"/>
            <a:ext cx="10889245" cy="1583268"/>
          </a:xfrm>
        </p:spPr>
        <p:txBody>
          <a:bodyPr/>
          <a:lstStyle/>
          <a:p>
            <a:r>
              <a:rPr lang="en-US" sz="4000" dirty="0"/>
              <a:t>Framing the Practice</a:t>
            </a:r>
            <a:br>
              <a:rPr lang="en-US" sz="3600" dirty="0"/>
            </a:br>
            <a:r>
              <a:rPr lang="en-US" sz="3200" dirty="0"/>
              <a:t>Why Behavioral Rehearsal Matters in DBT</a:t>
            </a:r>
            <a:endParaRPr lang="en-US" sz="3200" b="1" dirty="0"/>
          </a:p>
        </p:txBody>
      </p:sp>
      <p:sp>
        <p:nvSpPr>
          <p:cNvPr id="3" name="Content Placeholder 2">
            <a:extLst>
              <a:ext uri="{FF2B5EF4-FFF2-40B4-BE49-F238E27FC236}">
                <a16:creationId xmlns:a16="http://schemas.microsoft.com/office/drawing/2014/main" id="{BA394944-9BA6-3D11-1470-47282EC05637}"/>
              </a:ext>
            </a:extLst>
          </p:cNvPr>
          <p:cNvSpPr>
            <a:spLocks noGrp="1"/>
          </p:cNvSpPr>
          <p:nvPr>
            <p:ph idx="1"/>
          </p:nvPr>
        </p:nvSpPr>
        <p:spPr>
          <a:xfrm>
            <a:off x="554287" y="1845733"/>
            <a:ext cx="11083423" cy="4749802"/>
          </a:xfrm>
        </p:spPr>
        <p:txBody>
          <a:bodyPr/>
          <a:lstStyle/>
          <a:p>
            <a:pPr>
              <a:spcAft>
                <a:spcPts val="600"/>
              </a:spcAft>
            </a:pPr>
            <a:r>
              <a:rPr lang="en-US" sz="2800" dirty="0"/>
              <a:t>DBT teaches practical skills—but knowing a skill intellectually is not the same as being able to use it </a:t>
            </a:r>
            <a:r>
              <a:rPr lang="en-US" sz="2800" b="1" dirty="0"/>
              <a:t>effectively under pressure</a:t>
            </a:r>
          </a:p>
          <a:p>
            <a:pPr>
              <a:spcAft>
                <a:spcPts val="600"/>
              </a:spcAft>
            </a:pPr>
            <a:r>
              <a:rPr lang="en-US" sz="2800" dirty="0"/>
              <a:t>Behavioral rehearsal (role play) builds:</a:t>
            </a:r>
          </a:p>
          <a:p>
            <a:pPr marL="914400" lvl="2">
              <a:spcAft>
                <a:spcPts val="600"/>
              </a:spcAft>
            </a:pPr>
            <a:r>
              <a:rPr lang="en-US" dirty="0"/>
              <a:t>Muscle memory and </a:t>
            </a:r>
            <a:r>
              <a:rPr lang="en-US" b="1" dirty="0"/>
              <a:t>confidence</a:t>
            </a:r>
          </a:p>
          <a:p>
            <a:pPr marL="914400" lvl="2">
              <a:spcAft>
                <a:spcPts val="600"/>
              </a:spcAft>
            </a:pPr>
            <a:r>
              <a:rPr lang="en-US" b="1" dirty="0"/>
              <a:t>Tolerance of emotional discomfort </a:t>
            </a:r>
            <a:r>
              <a:rPr lang="en-US" dirty="0"/>
              <a:t>in interpersonal situations</a:t>
            </a:r>
          </a:p>
          <a:p>
            <a:pPr marL="914400" lvl="2">
              <a:spcAft>
                <a:spcPts val="600"/>
              </a:spcAft>
            </a:pPr>
            <a:r>
              <a:rPr lang="en-US" dirty="0"/>
              <a:t>Increased likelihood of </a:t>
            </a:r>
            <a:r>
              <a:rPr lang="en-US" b="1" dirty="0"/>
              <a:t>generalization</a:t>
            </a:r>
            <a:r>
              <a:rPr lang="en-US" dirty="0"/>
              <a:t> outside of session</a:t>
            </a:r>
          </a:p>
          <a:p>
            <a:pPr>
              <a:spcAft>
                <a:spcPts val="600"/>
              </a:spcAft>
            </a:pPr>
            <a:r>
              <a:rPr lang="en-US" sz="2800" dirty="0"/>
              <a:t>Clients often avoid using IE skills (like DEAR MAN or FAST) </a:t>
            </a:r>
            <a:r>
              <a:rPr lang="en-US" sz="2800" b="1" dirty="0"/>
              <a:t>due to fear of conflict or rejection</a:t>
            </a:r>
            <a:endParaRPr lang="en-US" sz="2800" dirty="0"/>
          </a:p>
        </p:txBody>
      </p:sp>
      <p:sp>
        <p:nvSpPr>
          <p:cNvPr id="4" name="Slide Number Placeholder 3">
            <a:extLst>
              <a:ext uri="{FF2B5EF4-FFF2-40B4-BE49-F238E27FC236}">
                <a16:creationId xmlns:a16="http://schemas.microsoft.com/office/drawing/2014/main" id="{62D7A43F-938D-C110-3F35-35DC6E26A67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28</a:t>
            </a:fld>
            <a:endParaRPr lang="en-US"/>
          </a:p>
        </p:txBody>
      </p:sp>
    </p:spTree>
    <p:extLst>
      <p:ext uri="{BB962C8B-B14F-4D97-AF65-F5344CB8AC3E}">
        <p14:creationId xmlns:p14="http://schemas.microsoft.com/office/powerpoint/2010/main" val="3551210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88096-2B01-A3C5-8D3F-6C4AC53FDE88}"/>
              </a:ext>
            </a:extLst>
          </p:cNvPr>
          <p:cNvSpPr>
            <a:spLocks noGrp="1"/>
          </p:cNvSpPr>
          <p:nvPr>
            <p:ph type="title"/>
          </p:nvPr>
        </p:nvSpPr>
        <p:spPr>
          <a:xfrm>
            <a:off x="643883" y="317733"/>
            <a:ext cx="11209033" cy="936800"/>
          </a:xfrm>
        </p:spPr>
        <p:txBody>
          <a:bodyPr/>
          <a:lstStyle/>
          <a:p>
            <a:r>
              <a:rPr lang="en-US" sz="4000" dirty="0"/>
              <a:t>Brief Review – DEAR MAN, GIVE, FAST</a:t>
            </a:r>
          </a:p>
        </p:txBody>
      </p:sp>
      <p:sp>
        <p:nvSpPr>
          <p:cNvPr id="3" name="Content Placeholder 2">
            <a:extLst>
              <a:ext uri="{FF2B5EF4-FFF2-40B4-BE49-F238E27FC236}">
                <a16:creationId xmlns:a16="http://schemas.microsoft.com/office/drawing/2014/main" id="{34F57A7A-B3DA-F64D-55A2-EE45EFCCA005}"/>
              </a:ext>
            </a:extLst>
          </p:cNvPr>
          <p:cNvSpPr>
            <a:spLocks noGrp="1"/>
          </p:cNvSpPr>
          <p:nvPr>
            <p:ph sz="quarter" idx="13"/>
          </p:nvPr>
        </p:nvSpPr>
        <p:spPr>
          <a:xfrm>
            <a:off x="812800" y="1203734"/>
            <a:ext cx="10871200" cy="2402998"/>
          </a:xfrm>
        </p:spPr>
        <p:txBody>
          <a:bodyPr/>
          <a:lstStyle/>
          <a:p>
            <a:pPr>
              <a:spcBef>
                <a:spcPts val="0"/>
              </a:spcBef>
              <a:spcAft>
                <a:spcPts val="600"/>
              </a:spcAft>
            </a:pPr>
            <a:r>
              <a:rPr lang="en-US" b="1" dirty="0"/>
              <a:t>Quick refresher:</a:t>
            </a:r>
          </a:p>
          <a:p>
            <a:pPr marL="914400" lvl="2"/>
            <a:r>
              <a:rPr lang="en-US" sz="2800" b="1" dirty="0"/>
              <a:t>DEAR MAN</a:t>
            </a:r>
            <a:r>
              <a:rPr lang="en-US" sz="2800" dirty="0"/>
              <a:t> – </a:t>
            </a:r>
            <a:r>
              <a:rPr lang="en-US" sz="2800" b="1" dirty="0"/>
              <a:t>D</a:t>
            </a:r>
            <a:r>
              <a:rPr lang="en-US" sz="2800" dirty="0"/>
              <a:t>escribe, </a:t>
            </a:r>
            <a:r>
              <a:rPr lang="en-US" sz="2800" b="1" dirty="0"/>
              <a:t>E</a:t>
            </a:r>
            <a:r>
              <a:rPr lang="en-US" sz="2800" dirty="0"/>
              <a:t>xpress, </a:t>
            </a:r>
            <a:r>
              <a:rPr lang="en-US" sz="2800" b="1" dirty="0"/>
              <a:t>A</a:t>
            </a:r>
            <a:r>
              <a:rPr lang="en-US" sz="2800" dirty="0"/>
              <a:t>ssert, </a:t>
            </a:r>
            <a:r>
              <a:rPr lang="en-US" sz="2800" b="1" dirty="0"/>
              <a:t>R</a:t>
            </a:r>
            <a:r>
              <a:rPr lang="en-US" sz="2800" dirty="0"/>
              <a:t>einforce / </a:t>
            </a:r>
            <a:r>
              <a:rPr lang="en-US" sz="2800" b="1" dirty="0"/>
              <a:t>M</a:t>
            </a:r>
            <a:r>
              <a:rPr lang="en-US" sz="2800" dirty="0"/>
              <a:t>indful, </a:t>
            </a:r>
            <a:r>
              <a:rPr lang="en-US" sz="2800" b="1" dirty="0"/>
              <a:t>A</a:t>
            </a:r>
            <a:r>
              <a:rPr lang="en-US" sz="2800" dirty="0"/>
              <a:t>ppear confident, </a:t>
            </a:r>
            <a:r>
              <a:rPr lang="en-US" sz="2800" b="1" dirty="0"/>
              <a:t>N</a:t>
            </a:r>
            <a:r>
              <a:rPr lang="en-US" sz="2800" dirty="0"/>
              <a:t>egotiate</a:t>
            </a:r>
          </a:p>
          <a:p>
            <a:pPr marL="914400" lvl="2"/>
            <a:r>
              <a:rPr lang="en-US" sz="2800" b="1" dirty="0"/>
              <a:t>GIVE</a:t>
            </a:r>
            <a:r>
              <a:rPr lang="en-US" sz="2800" dirty="0"/>
              <a:t> – Be </a:t>
            </a:r>
            <a:r>
              <a:rPr lang="en-US" sz="2800" b="1" dirty="0"/>
              <a:t>G</a:t>
            </a:r>
            <a:r>
              <a:rPr lang="en-US" sz="2800" dirty="0"/>
              <a:t>entle, act </a:t>
            </a:r>
            <a:r>
              <a:rPr lang="en-US" sz="2800" b="1" dirty="0"/>
              <a:t>I</a:t>
            </a:r>
            <a:r>
              <a:rPr lang="en-US" sz="2800" dirty="0"/>
              <a:t>nterested, </a:t>
            </a:r>
            <a:r>
              <a:rPr lang="en-US" sz="2800" b="1" dirty="0"/>
              <a:t>V</a:t>
            </a:r>
            <a:r>
              <a:rPr lang="en-US" sz="2800" dirty="0"/>
              <a:t>alidate, use an </a:t>
            </a:r>
            <a:r>
              <a:rPr lang="en-US" sz="2800" b="1" dirty="0"/>
              <a:t>E</a:t>
            </a:r>
            <a:r>
              <a:rPr lang="en-US" sz="2800" dirty="0"/>
              <a:t>asy manner</a:t>
            </a:r>
          </a:p>
          <a:p>
            <a:pPr marL="914400" lvl="2"/>
            <a:r>
              <a:rPr lang="en-US" sz="2800" b="1" dirty="0"/>
              <a:t>FAST</a:t>
            </a:r>
            <a:r>
              <a:rPr lang="en-US" sz="2800" dirty="0"/>
              <a:t> – Be </a:t>
            </a:r>
            <a:r>
              <a:rPr lang="en-US" sz="2800" b="1" dirty="0"/>
              <a:t>F</a:t>
            </a:r>
            <a:r>
              <a:rPr lang="en-US" sz="2800" dirty="0"/>
              <a:t>air, no </a:t>
            </a:r>
            <a:r>
              <a:rPr lang="en-US" sz="2800" b="1" dirty="0"/>
              <a:t>A</a:t>
            </a:r>
            <a:r>
              <a:rPr lang="en-US" sz="2800" dirty="0"/>
              <a:t>pologies, </a:t>
            </a:r>
            <a:r>
              <a:rPr lang="en-US" sz="2800" b="1" dirty="0"/>
              <a:t>S</a:t>
            </a:r>
            <a:r>
              <a:rPr lang="en-US" sz="2800" dirty="0"/>
              <a:t>tick to values, be </a:t>
            </a:r>
            <a:r>
              <a:rPr lang="en-US" sz="2800" b="1" dirty="0"/>
              <a:t>T</a:t>
            </a:r>
            <a:r>
              <a:rPr lang="en-US" sz="2800" dirty="0"/>
              <a:t>ruthful</a:t>
            </a:r>
          </a:p>
          <a:p>
            <a:pPr marL="38100" indent="0">
              <a:buNone/>
            </a:pPr>
            <a:endParaRPr lang="en-US" dirty="0"/>
          </a:p>
          <a:p>
            <a:endParaRPr lang="en-US" dirty="0"/>
          </a:p>
        </p:txBody>
      </p:sp>
      <p:graphicFrame>
        <p:nvGraphicFramePr>
          <p:cNvPr id="6" name="Table 23" descr="The graphic features the mnemonic skill &quot;DEAR MAN&quot; and provides an explanation for each letter:&#10;&#10;D - Describe the situation: Provide a factual description of the situation.&#10;E - Express your feelings: Clearly express your emotions about the situation.&#10;A - Assert yourself: Clearly state your needs, wants, or opinions.&#10;R - Reinforce: Reinforce the benefits or consequences of complying with your request.&#10;M - Stay Mindful: Stay focused on your goals during the interaction.&#10;A - Appear confident: Maintain confident body language and tone of voice.&#10;N - Negotiate: Be willing to negotiate or find a compromise if necessary.&#10;&#10;This mnemonic skill, &quot;DEAR MAN,&quot; is a helpful tool for effective communication and assertiveness in interpersonal interactions.">
            <a:extLst>
              <a:ext uri="{FF2B5EF4-FFF2-40B4-BE49-F238E27FC236}">
                <a16:creationId xmlns:a16="http://schemas.microsoft.com/office/drawing/2014/main" id="{121FB72D-6FE5-E65D-BD48-A9D704C763CC}"/>
              </a:ext>
            </a:extLst>
          </p:cNvPr>
          <p:cNvGraphicFramePr>
            <a:graphicFrameLocks noGrp="1"/>
          </p:cNvGraphicFramePr>
          <p:nvPr>
            <p:extLst>
              <p:ext uri="{D42A27DB-BD31-4B8C-83A1-F6EECF244321}">
                <p14:modId xmlns:p14="http://schemas.microsoft.com/office/powerpoint/2010/main" val="3115873427"/>
              </p:ext>
            </p:extLst>
          </p:nvPr>
        </p:nvGraphicFramePr>
        <p:xfrm>
          <a:off x="1140911" y="3812265"/>
          <a:ext cx="9910178" cy="2603336"/>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2135777">
                  <a:extLst>
                    <a:ext uri="{9D8B030D-6E8A-4147-A177-3AD203B41FA5}">
                      <a16:colId xmlns:a16="http://schemas.microsoft.com/office/drawing/2014/main" val="12985927"/>
                    </a:ext>
                  </a:extLst>
                </a:gridCol>
                <a:gridCol w="3979334">
                  <a:extLst>
                    <a:ext uri="{9D8B030D-6E8A-4147-A177-3AD203B41FA5}">
                      <a16:colId xmlns:a16="http://schemas.microsoft.com/office/drawing/2014/main" val="928559061"/>
                    </a:ext>
                  </a:extLst>
                </a:gridCol>
                <a:gridCol w="3795067">
                  <a:extLst>
                    <a:ext uri="{9D8B030D-6E8A-4147-A177-3AD203B41FA5}">
                      <a16:colId xmlns:a16="http://schemas.microsoft.com/office/drawing/2014/main" val="1791904539"/>
                    </a:ext>
                  </a:extLst>
                </a:gridCol>
              </a:tblGrid>
              <a:tr h="584379">
                <a:tc>
                  <a:txBody>
                    <a:bodyPr/>
                    <a:lstStyle/>
                    <a:p>
                      <a:pPr>
                        <a:buNone/>
                      </a:pPr>
                      <a:r>
                        <a:rPr lang="en-US" sz="2400" b="1" dirty="0"/>
                        <a:t>Skill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buNone/>
                      </a:pPr>
                      <a:r>
                        <a:rPr lang="en-US" sz="2400" b="1" dirty="0"/>
                        <a:t>Goal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buNone/>
                      </a:pPr>
                      <a:r>
                        <a:rPr lang="en-US" sz="2400" b="1" dirty="0"/>
                        <a:t>When to 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56842299"/>
                  </a:ext>
                </a:extLst>
              </a:tr>
              <a:tr h="584379">
                <a:tc>
                  <a:txBody>
                    <a:bodyPr/>
                    <a:lstStyle/>
                    <a:p>
                      <a:pPr>
                        <a:buNone/>
                      </a:pPr>
                      <a:r>
                        <a:rPr lang="en-US" sz="2400" b="1" dirty="0"/>
                        <a:t>DEAR MAN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buNone/>
                      </a:pPr>
                      <a:r>
                        <a:rPr lang="en-US" sz="2400" b="0" dirty="0"/>
                        <a:t>Get what you want or need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2400" b="0"/>
                        <a:t>Requests, boundaries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673115">
                <a:tc>
                  <a:txBody>
                    <a:bodyPr/>
                    <a:lstStyle/>
                    <a:p>
                      <a:pPr>
                        <a:buNone/>
                      </a:pPr>
                      <a:r>
                        <a:rPr lang="en-US" sz="2400" b="1" dirty="0"/>
                        <a:t>GIVE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buNone/>
                      </a:pPr>
                      <a:r>
                        <a:rPr lang="en-US" sz="2400" b="0"/>
                        <a:t>Maintain relationships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2400" b="0" dirty="0"/>
                        <a:t>De-escalation, connection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761463">
                <a:tc>
                  <a:txBody>
                    <a:bodyPr/>
                    <a:lstStyle/>
                    <a:p>
                      <a:pPr>
                        <a:buNone/>
                      </a:pPr>
                      <a:r>
                        <a:rPr lang="en-US" sz="2400" b="1" dirty="0"/>
                        <a:t>FAST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buNone/>
                      </a:pPr>
                      <a:r>
                        <a:rPr lang="en-US" sz="2400" b="0" dirty="0"/>
                        <a:t>Maintain self-respect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2400" b="0" dirty="0"/>
                        <a:t>Conflict, saying 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bl>
          </a:graphicData>
        </a:graphic>
      </p:graphicFrame>
      <p:sp>
        <p:nvSpPr>
          <p:cNvPr id="4" name="Slide Number Placeholder 3">
            <a:extLst>
              <a:ext uri="{FF2B5EF4-FFF2-40B4-BE49-F238E27FC236}">
                <a16:creationId xmlns:a16="http://schemas.microsoft.com/office/drawing/2014/main" id="{49D18369-540D-4E9C-2606-C56D2D9C5B9D}"/>
              </a:ext>
            </a:extLst>
          </p:cNvPr>
          <p:cNvSpPr>
            <a:spLocks noGrp="1"/>
          </p:cNvSpPr>
          <p:nvPr>
            <p:ph type="sldNum" idx="14"/>
          </p:nvPr>
        </p:nvSpPr>
        <p:spPr/>
        <p:txBody>
          <a:bodyPr/>
          <a:lstStyle/>
          <a:p>
            <a:fld id="{07CE569E-9B7C-4CB9-AB80-C0841F922CFF}" type="slidenum">
              <a:rPr lang="en-US" smtClean="0"/>
              <a:pPr/>
              <a:t>29</a:t>
            </a:fld>
            <a:endParaRPr lang="en-US"/>
          </a:p>
        </p:txBody>
      </p:sp>
    </p:spTree>
    <p:extLst>
      <p:ext uri="{BB962C8B-B14F-4D97-AF65-F5344CB8AC3E}">
        <p14:creationId xmlns:p14="http://schemas.microsoft.com/office/powerpoint/2010/main" val="3024380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676400" y="533400"/>
            <a:ext cx="8839200" cy="914400"/>
          </a:xfrm>
        </p:spPr>
        <p:txBody>
          <a:bodyPr>
            <a:normAutofit fontScale="90000"/>
          </a:bodyPr>
          <a:lstStyle/>
          <a:p>
            <a:pPr algn="ctr" eaLnBrk="1" hangingPunct="1"/>
            <a:r>
              <a:rPr lang="en-US" altLang="en-US" sz="6000" b="1" dirty="0">
                <a:solidFill>
                  <a:schemeClr val="accent2"/>
                </a:solidFill>
              </a:rPr>
              <a:t>START CODE </a:t>
            </a:r>
          </a:p>
        </p:txBody>
      </p:sp>
      <p:sp>
        <p:nvSpPr>
          <p:cNvPr id="109571" name="Rectangle 3"/>
          <p:cNvSpPr>
            <a:spLocks noGrp="1" noChangeArrowheads="1"/>
          </p:cNvSpPr>
          <p:nvPr>
            <p:ph idx="1"/>
          </p:nvPr>
        </p:nvSpPr>
        <p:spPr>
          <a:xfrm>
            <a:off x="1524000" y="2057400"/>
            <a:ext cx="9144000" cy="3810000"/>
          </a:xfrm>
        </p:spPr>
        <p:txBody>
          <a:bodyPr/>
          <a:lstStyle/>
          <a:p>
            <a:pPr algn="ctr">
              <a:lnSpc>
                <a:spcPct val="90000"/>
              </a:lnSpc>
              <a:buNone/>
            </a:pPr>
            <a:r>
              <a:rPr lang="en-US" altLang="en-US" sz="8000" dirty="0">
                <a:latin typeface="+mj-lt"/>
              </a:rPr>
              <a:t>XXXX</a:t>
            </a:r>
          </a:p>
          <a:p>
            <a:pPr algn="ctr" eaLnBrk="1" hangingPunct="1">
              <a:lnSpc>
                <a:spcPct val="90000"/>
              </a:lnSpc>
              <a:buFont typeface="Wingdings 2" pitchFamily="18" charset="2"/>
              <a:buNone/>
            </a:pPr>
            <a:endParaRPr lang="en-US" altLang="en-US" sz="8000" dirty="0">
              <a:latin typeface="+mj-lt"/>
            </a:endParaRPr>
          </a:p>
          <a:p>
            <a:pPr algn="ctr" eaLnBrk="1" hangingPunct="1">
              <a:lnSpc>
                <a:spcPct val="90000"/>
              </a:lnSpc>
              <a:buNone/>
            </a:pPr>
            <a:r>
              <a:rPr lang="en-US" altLang="en-US" sz="3200" dirty="0">
                <a:latin typeface="+mj-lt"/>
              </a:rPr>
              <a:t>You will be asked to enter the start and end codes in the CE Evaluation.</a:t>
            </a:r>
          </a:p>
          <a:p>
            <a:pPr algn="ctr" eaLnBrk="1" hangingPunct="1">
              <a:lnSpc>
                <a:spcPct val="90000"/>
              </a:lnSpc>
              <a:buFont typeface="Wingdings 2" pitchFamily="18" charset="2"/>
              <a:buNone/>
            </a:pPr>
            <a:endParaRPr lang="en-US" altLang="en-US" sz="8000" dirty="0">
              <a:latin typeface="+mj-lt"/>
            </a:endParaRPr>
          </a:p>
        </p:txBody>
      </p:sp>
      <p:sp>
        <p:nvSpPr>
          <p:cNvPr id="2" name="Slide Number Placeholder 1">
            <a:extLst>
              <a:ext uri="{FF2B5EF4-FFF2-40B4-BE49-F238E27FC236}">
                <a16:creationId xmlns:a16="http://schemas.microsoft.com/office/drawing/2014/main" id="{17B8BAA5-A20F-179C-2442-4963B36192C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a:t>
            </a:fld>
            <a:endParaRPr lang="en-US" dirty="0"/>
          </a:p>
        </p:txBody>
      </p:sp>
    </p:spTree>
    <p:extLst>
      <p:ext uri="{BB962C8B-B14F-4D97-AF65-F5344CB8AC3E}">
        <p14:creationId xmlns:p14="http://schemas.microsoft.com/office/powerpoint/2010/main" val="1537663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CA0E-CC26-4145-16F3-B6B25463066F}"/>
              </a:ext>
            </a:extLst>
          </p:cNvPr>
          <p:cNvSpPr>
            <a:spLocks noGrp="1"/>
          </p:cNvSpPr>
          <p:nvPr>
            <p:ph type="title"/>
          </p:nvPr>
        </p:nvSpPr>
        <p:spPr>
          <a:xfrm>
            <a:off x="712272" y="351247"/>
            <a:ext cx="10767451" cy="796633"/>
          </a:xfrm>
        </p:spPr>
        <p:txBody>
          <a:bodyPr anchor="ctr" anchorCtr="0"/>
          <a:lstStyle/>
          <a:p>
            <a:r>
              <a:rPr lang="en-US" dirty="0"/>
              <a:t>Review – </a:t>
            </a:r>
            <a:r>
              <a:rPr lang="en-US" b="1" dirty="0"/>
              <a:t>The</a:t>
            </a:r>
            <a:r>
              <a:rPr lang="en-US" b="1" i="1" dirty="0"/>
              <a:t> DEAR MAN </a:t>
            </a:r>
            <a:r>
              <a:rPr lang="en-US" b="1" dirty="0"/>
              <a:t>Skill</a:t>
            </a:r>
          </a:p>
        </p:txBody>
      </p:sp>
      <p:graphicFrame>
        <p:nvGraphicFramePr>
          <p:cNvPr id="4" name="Table 23" descr="The graphic features the mnemonic skill &quot;DEAR MAN&quot; and provides an explanation for each letter:&#10;&#10;D - Describe the situation: Provide a factual description of the situation.&#10;E - Express your feelings: Clearly express your emotions about the situation.&#10;A - Assert yourself: Clearly state your needs, wants, or opinions.&#10;R - Reinforce: Reinforce the benefits or consequences of complying with your request.&#10;M - Stay Mindful: Stay focused on your goals during the interaction.&#10;A - Appear confident: Maintain confident body language and tone of voice.&#10;N - Negotiate: Be willing to negotiate or find a compromise if necessary.&#10;&#10;This mnemonic skill, &quot;DEAR MAN,&quot; is a helpful tool for effective communication and assertiveness in interpersonal interactions.">
            <a:extLst>
              <a:ext uri="{FF2B5EF4-FFF2-40B4-BE49-F238E27FC236}">
                <a16:creationId xmlns:a16="http://schemas.microsoft.com/office/drawing/2014/main" id="{1B8D4947-F2C2-8B0A-302F-4A99323B014A}"/>
              </a:ext>
            </a:extLst>
          </p:cNvPr>
          <p:cNvGraphicFramePr>
            <a:graphicFrameLocks noGrp="1"/>
          </p:cNvGraphicFramePr>
          <p:nvPr/>
        </p:nvGraphicFramePr>
        <p:xfrm>
          <a:off x="1230923" y="1298506"/>
          <a:ext cx="9736446" cy="2666507"/>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705922">
                  <a:extLst>
                    <a:ext uri="{9D8B030D-6E8A-4147-A177-3AD203B41FA5}">
                      <a16:colId xmlns:a16="http://schemas.microsoft.com/office/drawing/2014/main" val="12985927"/>
                    </a:ext>
                  </a:extLst>
                </a:gridCol>
                <a:gridCol w="9030524">
                  <a:extLst>
                    <a:ext uri="{9D8B030D-6E8A-4147-A177-3AD203B41FA5}">
                      <a16:colId xmlns:a16="http://schemas.microsoft.com/office/drawing/2014/main" val="928559061"/>
                    </a:ext>
                  </a:extLst>
                </a:gridCol>
              </a:tblGrid>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D</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D</a:t>
                      </a:r>
                      <a:r>
                        <a:rPr lang="en-US" sz="2400" b="1" kern="0" dirty="0">
                          <a:solidFill>
                            <a:schemeClr val="bg2">
                              <a:lumMod val="75000"/>
                            </a:schemeClr>
                          </a:solidFill>
                          <a:ea typeface="Fira Sans Extra Condensed"/>
                          <a:cs typeface="Fira Sans Extra Condensed"/>
                          <a:sym typeface="Fira Sans Extra Condensed"/>
                        </a:rPr>
                        <a:t>escribe </a:t>
                      </a:r>
                      <a:r>
                        <a:rPr lang="en-US" sz="2400" b="0" kern="0" dirty="0">
                          <a:solidFill>
                            <a:schemeClr val="bg2">
                              <a:lumMod val="75000"/>
                            </a:schemeClr>
                          </a:solidFill>
                          <a:ea typeface="Fira Sans Extra Condensed"/>
                          <a:cs typeface="Fira Sans Extra Condensed"/>
                          <a:sym typeface="Fira Sans Extra Condensed"/>
                        </a:rPr>
                        <a:t>– State the situation clearly and objectively.</a:t>
                      </a:r>
                      <a:endParaRPr lang="en-US" sz="2400" b="0"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E</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dirty="0">
                          <a:solidFill>
                            <a:schemeClr val="bg2">
                              <a:lumMod val="75000"/>
                            </a:schemeClr>
                          </a:solidFill>
                        </a:rPr>
                        <a:t>E</a:t>
                      </a:r>
                      <a:r>
                        <a:rPr lang="en-US" sz="2400" b="1" dirty="0">
                          <a:solidFill>
                            <a:schemeClr val="bg2">
                              <a:lumMod val="75000"/>
                            </a:schemeClr>
                          </a:solidFill>
                        </a:rPr>
                        <a:t>xpress </a:t>
                      </a:r>
                      <a:r>
                        <a:rPr lang="en-US" sz="2400" b="0" dirty="0">
                          <a:solidFill>
                            <a:schemeClr val="bg2">
                              <a:lumMod val="75000"/>
                            </a:schemeClr>
                          </a:solidFill>
                        </a:rPr>
                        <a:t>– Share your feelings and opinions using "I" statements.</a:t>
                      </a: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673115">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A</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A</a:t>
                      </a:r>
                      <a:r>
                        <a:rPr lang="en" sz="2400" b="1" kern="0" dirty="0">
                          <a:solidFill>
                            <a:schemeClr val="bg2">
                              <a:lumMod val="75000"/>
                            </a:schemeClr>
                          </a:solidFill>
                          <a:ea typeface="Fira Sans Extra Condensed"/>
                          <a:cs typeface="Fira Sans Extra Condensed"/>
                          <a:sym typeface="Fira Sans Extra Condensed"/>
                        </a:rPr>
                        <a:t>ssert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Clearly ask for what you need or say "no".</a:t>
                      </a:r>
                      <a:endParaRPr lang="en-US" sz="2400" b="0"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761463">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R</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R</a:t>
                      </a:r>
                      <a:r>
                        <a:rPr lang="en-US" sz="2400" b="1" kern="0" dirty="0">
                          <a:solidFill>
                            <a:schemeClr val="bg2">
                              <a:lumMod val="75000"/>
                            </a:schemeClr>
                          </a:solidFill>
                          <a:ea typeface="Fira Sans Extra Condensed"/>
                          <a:cs typeface="Fira Sans Extra Condensed"/>
                          <a:sym typeface="Fira Sans Extra Condensed"/>
                        </a:rPr>
                        <a:t>einforce </a:t>
                      </a:r>
                      <a:r>
                        <a:rPr lang="en-US"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Explain the positive outcomes of meeting your request.</a:t>
                      </a:r>
                      <a:endParaRPr lang="en-US" sz="2400" b="0" kern="0" dirty="0">
                        <a:solidFill>
                          <a:schemeClr val="bg2">
                            <a:lumMod val="75000"/>
                          </a:schemeClr>
                        </a:solidFill>
                        <a:cs typeface="Arial"/>
                        <a:sym typeface="Aria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bl>
          </a:graphicData>
        </a:graphic>
      </p:graphicFrame>
      <p:sp>
        <p:nvSpPr>
          <p:cNvPr id="7" name="TextBox 6">
            <a:extLst>
              <a:ext uri="{FF2B5EF4-FFF2-40B4-BE49-F238E27FC236}">
                <a16:creationId xmlns:a16="http://schemas.microsoft.com/office/drawing/2014/main" id="{46961C06-C956-11B7-3B60-8C309AF3D620}"/>
              </a:ext>
            </a:extLst>
          </p:cNvPr>
          <p:cNvSpPr txBox="1"/>
          <p:nvPr/>
        </p:nvSpPr>
        <p:spPr>
          <a:xfrm>
            <a:off x="0" y="6550158"/>
            <a:ext cx="246184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
        <p:nvSpPr>
          <p:cNvPr id="18" name="Slide Number Placeholder 17">
            <a:extLst>
              <a:ext uri="{FF2B5EF4-FFF2-40B4-BE49-F238E27FC236}">
                <a16:creationId xmlns:a16="http://schemas.microsoft.com/office/drawing/2014/main" id="{07D9280E-8A30-029C-91A3-D3EB0AD287DC}"/>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30</a:t>
            </a:fld>
            <a:endParaRPr lang="en-US"/>
          </a:p>
        </p:txBody>
      </p:sp>
      <p:graphicFrame>
        <p:nvGraphicFramePr>
          <p:cNvPr id="5" name="Table 4">
            <a:extLst>
              <a:ext uri="{FF2B5EF4-FFF2-40B4-BE49-F238E27FC236}">
                <a16:creationId xmlns:a16="http://schemas.microsoft.com/office/drawing/2014/main" id="{28031D73-0CD3-F075-CF94-3220A92046C0}"/>
              </a:ext>
              <a:ext uri="{C183D7F6-B498-43B3-948B-1728B52AA6E4}">
                <adec:decorative xmlns:adec="http://schemas.microsoft.com/office/drawing/2017/decorative" val="1"/>
              </a:ext>
            </a:extLst>
          </p:cNvPr>
          <p:cNvGraphicFramePr>
            <a:graphicFrameLocks noGrp="1"/>
          </p:cNvGraphicFramePr>
          <p:nvPr/>
        </p:nvGraphicFramePr>
        <p:xfrm>
          <a:off x="1230923" y="4111740"/>
          <a:ext cx="9736445" cy="1810512"/>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705922">
                  <a:extLst>
                    <a:ext uri="{9D8B030D-6E8A-4147-A177-3AD203B41FA5}">
                      <a16:colId xmlns:a16="http://schemas.microsoft.com/office/drawing/2014/main" val="1054077878"/>
                    </a:ext>
                  </a:extLst>
                </a:gridCol>
                <a:gridCol w="9030523">
                  <a:extLst>
                    <a:ext uri="{9D8B030D-6E8A-4147-A177-3AD203B41FA5}">
                      <a16:colId xmlns:a16="http://schemas.microsoft.com/office/drawing/2014/main" val="1110074094"/>
                    </a:ext>
                  </a:extLst>
                </a:gridCol>
              </a:tblGrid>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M</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M</a:t>
                      </a:r>
                      <a:r>
                        <a:rPr lang="en" sz="2400" b="1" u="none" kern="0" dirty="0">
                          <a:solidFill>
                            <a:schemeClr val="bg2">
                              <a:lumMod val="75000"/>
                            </a:schemeClr>
                          </a:solidFill>
                          <a:ea typeface="Fira Sans Extra Condensed"/>
                          <a:cs typeface="Fira Sans Extra Condensed"/>
                          <a:sym typeface="Fira Sans Extra Condensed"/>
                        </a:rPr>
                        <a:t>indful </a:t>
                      </a:r>
                      <a:r>
                        <a:rPr lang="en"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Stay focused on your goal; avoid distractions.</a:t>
                      </a:r>
                      <a:endParaRPr lang="en-US" sz="2400" b="0"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118705"/>
                  </a:ext>
                </a:extLst>
              </a:tr>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A</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A</a:t>
                      </a:r>
                      <a:r>
                        <a:rPr lang="en" sz="2400" b="1" kern="0" dirty="0">
                          <a:solidFill>
                            <a:schemeClr val="bg2">
                              <a:lumMod val="75000"/>
                            </a:schemeClr>
                          </a:solidFill>
                          <a:ea typeface="Fira Sans Extra Condensed"/>
                          <a:cs typeface="Fira Sans Extra Condensed"/>
                          <a:sym typeface="Fira Sans Extra Condensed"/>
                        </a:rPr>
                        <a:t>ppear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Stay calm, confident, and composed.</a:t>
                      </a:r>
                      <a:endParaRPr lang="en-US" sz="2400" b="0"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1986676"/>
                  </a:ext>
                </a:extLst>
              </a:tr>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N</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N</a:t>
                      </a:r>
                      <a:r>
                        <a:rPr lang="en-US" sz="2400" b="1" kern="0" dirty="0">
                          <a:solidFill>
                            <a:schemeClr val="bg2">
                              <a:lumMod val="75000"/>
                            </a:schemeClr>
                          </a:solidFill>
                          <a:ea typeface="Fira Sans Extra Condensed"/>
                          <a:cs typeface="Fira Sans Extra Condensed"/>
                          <a:sym typeface="Fira Sans Extra Condensed"/>
                        </a:rPr>
                        <a:t>egotiate </a:t>
                      </a:r>
                      <a:r>
                        <a:rPr lang="en-US" sz="2400" b="0" kern="0" dirty="0">
                          <a:solidFill>
                            <a:schemeClr val="bg2">
                              <a:lumMod val="75000"/>
                            </a:schemeClr>
                          </a:solidFill>
                          <a:ea typeface="Fira Sans Extra Condensed"/>
                          <a:cs typeface="Fira Sans Extra Condensed"/>
                          <a:sym typeface="Fira Sans Extra Condensed"/>
                        </a:rPr>
                        <a:t>– Be willing to compromise when necessary.</a:t>
                      </a:r>
                      <a:endParaRPr lang="en-US" sz="2400" b="0"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9213801"/>
                  </a:ext>
                </a:extLst>
              </a:tr>
            </a:tbl>
          </a:graphicData>
        </a:graphic>
      </p:graphicFrame>
    </p:spTree>
    <p:extLst>
      <p:ext uri="{BB962C8B-B14F-4D97-AF65-F5344CB8AC3E}">
        <p14:creationId xmlns:p14="http://schemas.microsoft.com/office/powerpoint/2010/main" val="3750608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43BC-26C8-3508-607A-3BA4626DBDA8}"/>
              </a:ext>
            </a:extLst>
          </p:cNvPr>
          <p:cNvSpPr>
            <a:spLocks noGrp="1"/>
          </p:cNvSpPr>
          <p:nvPr>
            <p:ph type="title"/>
          </p:nvPr>
        </p:nvSpPr>
        <p:spPr/>
        <p:txBody>
          <a:bodyPr/>
          <a:lstStyle/>
          <a:p>
            <a:r>
              <a:rPr lang="en-US" dirty="0"/>
              <a:t>Review – The </a:t>
            </a:r>
            <a:r>
              <a:rPr lang="en-US" i="1" dirty="0"/>
              <a:t>GIVE  </a:t>
            </a:r>
            <a:r>
              <a:rPr lang="en-US" dirty="0"/>
              <a:t>Skill</a:t>
            </a:r>
          </a:p>
        </p:txBody>
      </p:sp>
      <p:graphicFrame>
        <p:nvGraphicFramePr>
          <p:cNvPr id="5" name="Table 23" descr="The graphic showcases the mnemonic skill &quot;GIVE&quot; and explains the meaning of each letter:&#10;&#10;G - Gentle: Approach the situation with a gentle and non-confrontational demeanor.&#10;I - Interested: Show genuine interest and attentiveness in the other person's perspective or feelings.&#10;V - Validate: Acknowledge the other person's feelings or point of view, even if you don't agree with them.&#10;E - Easy Manner: Maintain a calm and relaxed demeanor throughout the interaction.&#10;&#10;This mnemonic skill, &quot;GIVE,&quot; is a valuable tool for improving interpersonal communication and fostering positive relationships.">
            <a:extLst>
              <a:ext uri="{FF2B5EF4-FFF2-40B4-BE49-F238E27FC236}">
                <a16:creationId xmlns:a16="http://schemas.microsoft.com/office/drawing/2014/main" id="{C7E29765-6191-CA33-4CDB-5028AEB4299F}"/>
              </a:ext>
            </a:extLst>
          </p:cNvPr>
          <p:cNvGraphicFramePr>
            <a:graphicFrameLocks noGrp="1"/>
          </p:cNvGraphicFramePr>
          <p:nvPr/>
        </p:nvGraphicFramePr>
        <p:xfrm>
          <a:off x="1469402" y="1347627"/>
          <a:ext cx="9253196" cy="4510629"/>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670885">
                  <a:extLst>
                    <a:ext uri="{9D8B030D-6E8A-4147-A177-3AD203B41FA5}">
                      <a16:colId xmlns:a16="http://schemas.microsoft.com/office/drawing/2014/main" val="12985927"/>
                    </a:ext>
                  </a:extLst>
                </a:gridCol>
                <a:gridCol w="8582311">
                  <a:extLst>
                    <a:ext uri="{9D8B030D-6E8A-4147-A177-3AD203B41FA5}">
                      <a16:colId xmlns:a16="http://schemas.microsoft.com/office/drawing/2014/main" val="928559061"/>
                    </a:ext>
                  </a:extLst>
                </a:gridCol>
              </a:tblGrid>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G</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0" u="none" kern="0" dirty="0">
                          <a:solidFill>
                            <a:schemeClr val="bg2">
                              <a:lumMod val="75000"/>
                            </a:schemeClr>
                          </a:solidFill>
                          <a:ea typeface="Fira Sans Extra Condensed"/>
                          <a:cs typeface="Fira Sans Extra Condensed"/>
                          <a:sym typeface="Fira Sans Extra Condensed"/>
                        </a:rPr>
                        <a:t>(Be) </a:t>
                      </a:r>
                      <a:r>
                        <a:rPr lang="en-US" sz="2400" b="1" u="sng" kern="0" dirty="0">
                          <a:solidFill>
                            <a:schemeClr val="bg2">
                              <a:lumMod val="75000"/>
                            </a:schemeClr>
                          </a:solidFill>
                          <a:ea typeface="Fira Sans Extra Condensed"/>
                          <a:cs typeface="Fira Sans Extra Condensed"/>
                          <a:sym typeface="Fira Sans Extra Condensed"/>
                        </a:rPr>
                        <a:t>G</a:t>
                      </a:r>
                      <a:r>
                        <a:rPr lang="en-US" sz="2400" b="1" kern="0" dirty="0">
                          <a:solidFill>
                            <a:schemeClr val="bg2">
                              <a:lumMod val="75000"/>
                            </a:schemeClr>
                          </a:solidFill>
                          <a:ea typeface="Fira Sans Extra Condensed"/>
                          <a:cs typeface="Fira Sans Extra Condensed"/>
                          <a:sym typeface="Fira Sans Extra Condensed"/>
                        </a:rPr>
                        <a:t>entle </a:t>
                      </a:r>
                      <a:r>
                        <a:rPr lang="en-US" sz="2400" b="0" kern="0" dirty="0">
                          <a:solidFill>
                            <a:schemeClr val="bg2">
                              <a:lumMod val="75000"/>
                            </a:schemeClr>
                          </a:solidFill>
                          <a:ea typeface="Fira Sans Extra Condensed"/>
                          <a:cs typeface="Fira Sans Extra Condensed"/>
                          <a:sym typeface="Fira Sans Extra Condensed"/>
                        </a:rPr>
                        <a:t>– Be kind and respectful; avoid attacks, threats, or judging.</a:t>
                      </a:r>
                      <a:endParaRPr lang="en-US" sz="2400" b="0" dirty="0">
                        <a:solidFill>
                          <a:schemeClr val="bg2">
                            <a:lumMod val="75000"/>
                          </a:schemeClr>
                        </a:solidFill>
                      </a:endParaRPr>
                    </a:p>
                  </a:txBody>
                  <a:tcPr marL="18288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1218789">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I</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0" u="none" kern="0" dirty="0">
                          <a:solidFill>
                            <a:schemeClr val="bg2">
                              <a:lumMod val="75000"/>
                            </a:schemeClr>
                          </a:solidFill>
                          <a:ea typeface="Fira Sans Extra Condensed"/>
                          <a:cs typeface="Fira Sans Extra Condensed"/>
                          <a:sym typeface="Fira Sans Extra Condensed"/>
                        </a:rPr>
                        <a:t>(Act) </a:t>
                      </a:r>
                      <a:r>
                        <a:rPr lang="en-US" sz="2400" b="1" u="sng" kern="0" dirty="0">
                          <a:solidFill>
                            <a:schemeClr val="bg2">
                              <a:lumMod val="75000"/>
                            </a:schemeClr>
                          </a:solidFill>
                          <a:ea typeface="Fira Sans Extra Condensed"/>
                          <a:cs typeface="Fira Sans Extra Condensed"/>
                          <a:sym typeface="Fira Sans Extra Condensed"/>
                        </a:rPr>
                        <a:t>I</a:t>
                      </a:r>
                      <a:r>
                        <a:rPr lang="en-US" sz="2400" b="1" dirty="0">
                          <a:solidFill>
                            <a:schemeClr val="bg2">
                              <a:lumMod val="75000"/>
                            </a:schemeClr>
                          </a:solidFill>
                        </a:rPr>
                        <a:t>nterested </a:t>
                      </a:r>
                      <a:r>
                        <a:rPr lang="en-US" sz="2400" b="0" dirty="0">
                          <a:solidFill>
                            <a:schemeClr val="bg2">
                              <a:lumMod val="75000"/>
                            </a:schemeClr>
                          </a:solidFill>
                        </a:rPr>
                        <a:t>– Act interested in the other person’s perspective, even if you don’t naturally feel that way. Maintain eye contact, nod, and listen actively to show engagement.</a:t>
                      </a:r>
                    </a:p>
                  </a:txBody>
                  <a:tcPr marL="18288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V</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V</a:t>
                      </a:r>
                      <a:r>
                        <a:rPr lang="en" sz="2400" b="1" kern="0" dirty="0">
                          <a:solidFill>
                            <a:schemeClr val="bg2">
                              <a:lumMod val="75000"/>
                            </a:schemeClr>
                          </a:solidFill>
                          <a:ea typeface="Fira Sans Extra Condensed"/>
                          <a:cs typeface="Fira Sans Extra Condensed"/>
                          <a:sym typeface="Fira Sans Extra Condensed"/>
                        </a:rPr>
                        <a:t>alidate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Acknowledge and reflect the other person’s feelings with words and actions.</a:t>
                      </a:r>
                      <a:endParaRPr lang="en-US" sz="2400" b="0" dirty="0">
                        <a:solidFill>
                          <a:schemeClr val="bg2">
                            <a:lumMod val="75000"/>
                          </a:schemeClr>
                        </a:solidFill>
                      </a:endParaRPr>
                    </a:p>
                  </a:txBody>
                  <a:tcPr marL="18288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E</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u="none" kern="0" dirty="0">
                          <a:solidFill>
                            <a:schemeClr val="bg2">
                              <a:lumMod val="75000"/>
                            </a:schemeClr>
                          </a:solidFill>
                          <a:ea typeface="Fira Sans Extra Condensed"/>
                          <a:cs typeface="Fira Sans Extra Condensed"/>
                          <a:sym typeface="Fira Sans Extra Condensed"/>
                        </a:rPr>
                        <a:t>(Use an) </a:t>
                      </a:r>
                      <a:r>
                        <a:rPr lang="en-US" sz="2400" b="1" u="sng" kern="0" dirty="0">
                          <a:solidFill>
                            <a:schemeClr val="bg2">
                              <a:lumMod val="75000"/>
                            </a:schemeClr>
                          </a:solidFill>
                          <a:ea typeface="Fira Sans Extra Condensed"/>
                          <a:cs typeface="Fira Sans Extra Condensed"/>
                          <a:sym typeface="Fira Sans Extra Condensed"/>
                        </a:rPr>
                        <a:t>E</a:t>
                      </a:r>
                      <a:r>
                        <a:rPr lang="en-US" sz="2400" b="1" kern="0" dirty="0">
                          <a:solidFill>
                            <a:schemeClr val="bg2">
                              <a:lumMod val="75000"/>
                            </a:schemeClr>
                          </a:solidFill>
                          <a:ea typeface="Fira Sans Extra Condensed"/>
                          <a:cs typeface="Fira Sans Extra Condensed"/>
                          <a:sym typeface="Fira Sans Extra Condensed"/>
                        </a:rPr>
                        <a:t>asy manner </a:t>
                      </a:r>
                      <a:r>
                        <a:rPr lang="en-US"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Stay calm and relaxed. Take a deep breath, use light humor, and smile when appropriate.</a:t>
                      </a:r>
                      <a:endParaRPr lang="en-US" sz="2400" b="0" kern="0" dirty="0">
                        <a:solidFill>
                          <a:schemeClr val="bg2">
                            <a:lumMod val="75000"/>
                          </a:schemeClr>
                        </a:solidFill>
                        <a:cs typeface="Arial"/>
                        <a:sym typeface="Arial"/>
                      </a:endParaRPr>
                    </a:p>
                  </a:txBody>
                  <a:tcPr marL="18288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bl>
          </a:graphicData>
        </a:graphic>
      </p:graphicFrame>
      <p:sp>
        <p:nvSpPr>
          <p:cNvPr id="6" name="TextBox 5">
            <a:extLst>
              <a:ext uri="{FF2B5EF4-FFF2-40B4-BE49-F238E27FC236}">
                <a16:creationId xmlns:a16="http://schemas.microsoft.com/office/drawing/2014/main" id="{124BCE51-AB19-FD1F-3A0E-63B33C81CC65}"/>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
        <p:nvSpPr>
          <p:cNvPr id="4" name="Slide Number Placeholder 3">
            <a:extLst>
              <a:ext uri="{FF2B5EF4-FFF2-40B4-BE49-F238E27FC236}">
                <a16:creationId xmlns:a16="http://schemas.microsoft.com/office/drawing/2014/main" id="{D824D678-CE08-4CD9-9A20-1DAF1284B467}"/>
              </a:ext>
            </a:extLst>
          </p:cNvPr>
          <p:cNvSpPr>
            <a:spLocks noGrp="1"/>
          </p:cNvSpPr>
          <p:nvPr>
            <p:ph type="sldNum" idx="10"/>
          </p:nvPr>
        </p:nvSpPr>
        <p:spPr/>
        <p:txBody>
          <a:bodyPr/>
          <a:lstStyle/>
          <a:p>
            <a:fld id="{07CE569E-9B7C-4CB9-AB80-C0841F922CFF}" type="slidenum">
              <a:rPr lang="en-US" smtClean="0"/>
              <a:pPr/>
              <a:t>31</a:t>
            </a:fld>
            <a:endParaRPr lang="en-US"/>
          </a:p>
        </p:txBody>
      </p:sp>
    </p:spTree>
    <p:extLst>
      <p:ext uri="{BB962C8B-B14F-4D97-AF65-F5344CB8AC3E}">
        <p14:creationId xmlns:p14="http://schemas.microsoft.com/office/powerpoint/2010/main" val="619203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F2A7-F2B9-BF6B-3732-3B8D45859F5D}"/>
              </a:ext>
            </a:extLst>
          </p:cNvPr>
          <p:cNvSpPr>
            <a:spLocks noGrp="1"/>
          </p:cNvSpPr>
          <p:nvPr>
            <p:ph type="title"/>
          </p:nvPr>
        </p:nvSpPr>
        <p:spPr/>
        <p:txBody>
          <a:bodyPr/>
          <a:lstStyle/>
          <a:p>
            <a:r>
              <a:rPr lang="en-US" dirty="0"/>
              <a:t>Review – The</a:t>
            </a:r>
            <a:r>
              <a:rPr lang="en-US" i="1" dirty="0"/>
              <a:t> FAST  </a:t>
            </a:r>
            <a:r>
              <a:rPr lang="en-US" dirty="0"/>
              <a:t>Skill</a:t>
            </a:r>
          </a:p>
        </p:txBody>
      </p:sp>
      <p:graphicFrame>
        <p:nvGraphicFramePr>
          <p:cNvPr id="5" name="Table 23" descr="The graphic presents the mnemonic skill &quot;FAST&quot; and provides an explanation for each letter:&#10;&#10;F - Fair: Be fair to yourself and others in your interactions.&#10;A - Apologies: Avoid over-apologizing or apologizing for things that are not your fault.&#10;S - Stick to values: Stay true to your values and principles.&#10;T - Truthful: Be honest and truthful in your communication and actions.&#10;&#10;This mnemonic skill, &quot;FAST,&quot; serves as a guideline for maintaining healthy boundaries and fostering effective communication in relationships.">
            <a:extLst>
              <a:ext uri="{FF2B5EF4-FFF2-40B4-BE49-F238E27FC236}">
                <a16:creationId xmlns:a16="http://schemas.microsoft.com/office/drawing/2014/main" id="{888F618E-D604-FD1D-DAE1-6A9E2421914E}"/>
              </a:ext>
            </a:extLst>
          </p:cNvPr>
          <p:cNvGraphicFramePr>
            <a:graphicFrameLocks noGrp="1"/>
          </p:cNvGraphicFramePr>
          <p:nvPr/>
        </p:nvGraphicFramePr>
        <p:xfrm>
          <a:off x="1469402" y="1347627"/>
          <a:ext cx="9253196" cy="4480560"/>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670885">
                  <a:extLst>
                    <a:ext uri="{9D8B030D-6E8A-4147-A177-3AD203B41FA5}">
                      <a16:colId xmlns:a16="http://schemas.microsoft.com/office/drawing/2014/main" val="12985927"/>
                    </a:ext>
                  </a:extLst>
                </a:gridCol>
                <a:gridCol w="8582311">
                  <a:extLst>
                    <a:ext uri="{9D8B030D-6E8A-4147-A177-3AD203B41FA5}">
                      <a16:colId xmlns:a16="http://schemas.microsoft.com/office/drawing/2014/main" val="928559061"/>
                    </a:ext>
                  </a:extLst>
                </a:gridCol>
              </a:tblGrid>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F</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0" u="none" kern="0" dirty="0">
                          <a:solidFill>
                            <a:schemeClr val="bg2">
                              <a:lumMod val="75000"/>
                            </a:schemeClr>
                          </a:solidFill>
                          <a:ea typeface="Fira Sans Extra Condensed"/>
                          <a:cs typeface="Fira Sans Extra Condensed"/>
                          <a:sym typeface="Fira Sans Extra Condensed"/>
                        </a:rPr>
                        <a:t>(Be) </a:t>
                      </a:r>
                      <a:r>
                        <a:rPr lang="en-US" sz="2400" b="1" u="sng" kern="0" dirty="0">
                          <a:solidFill>
                            <a:schemeClr val="bg2">
                              <a:lumMod val="75000"/>
                            </a:schemeClr>
                          </a:solidFill>
                          <a:ea typeface="Fira Sans Extra Condensed"/>
                          <a:cs typeface="Fira Sans Extra Condensed"/>
                          <a:sym typeface="Fira Sans Extra Condensed"/>
                        </a:rPr>
                        <a:t>F</a:t>
                      </a:r>
                      <a:r>
                        <a:rPr lang="en-US" sz="2400" b="1" kern="0" dirty="0">
                          <a:solidFill>
                            <a:schemeClr val="bg2">
                              <a:lumMod val="75000"/>
                            </a:schemeClr>
                          </a:solidFill>
                          <a:ea typeface="Fira Sans Extra Condensed"/>
                          <a:cs typeface="Fira Sans Extra Condensed"/>
                          <a:sym typeface="Fira Sans Extra Condensed"/>
                        </a:rPr>
                        <a:t>air </a:t>
                      </a:r>
                      <a:r>
                        <a:rPr lang="en-US" sz="2400" b="0" kern="0" dirty="0">
                          <a:solidFill>
                            <a:schemeClr val="bg2">
                              <a:lumMod val="75000"/>
                            </a:schemeClr>
                          </a:solidFill>
                          <a:ea typeface="Fira Sans Extra Condensed"/>
                          <a:cs typeface="Fira Sans Extra Condensed"/>
                          <a:sym typeface="Fira Sans Extra Condensed"/>
                        </a:rPr>
                        <a:t>– Be fair to both yourself and others. Validate your own feelings and needs as well as the other person’s.</a:t>
                      </a:r>
                      <a:endParaRPr lang="en-US" sz="2400" b="0" dirty="0">
                        <a:solidFill>
                          <a:schemeClr val="bg2">
                            <a:lumMod val="75000"/>
                          </a:schemeClr>
                        </a:solidFill>
                      </a:endParaRPr>
                    </a:p>
                  </a:txBody>
                  <a:tcPr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A</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0" u="none" kern="0" dirty="0">
                          <a:solidFill>
                            <a:schemeClr val="bg2">
                              <a:lumMod val="75000"/>
                            </a:schemeClr>
                          </a:solidFill>
                          <a:ea typeface="Fira Sans Extra Condensed"/>
                          <a:cs typeface="Fira Sans Extra Condensed"/>
                          <a:sym typeface="Fira Sans Extra Condensed"/>
                        </a:rPr>
                        <a:t>(No) </a:t>
                      </a:r>
                      <a:r>
                        <a:rPr lang="en-US" sz="2400" b="1" u="sng" kern="0" dirty="0">
                          <a:solidFill>
                            <a:schemeClr val="bg2">
                              <a:lumMod val="75000"/>
                            </a:schemeClr>
                          </a:solidFill>
                          <a:ea typeface="Fira Sans Extra Condensed"/>
                          <a:cs typeface="Fira Sans Extra Condensed"/>
                          <a:sym typeface="Fira Sans Extra Condensed"/>
                        </a:rPr>
                        <a:t>A</a:t>
                      </a:r>
                      <a:r>
                        <a:rPr lang="en-US" sz="2400" b="1" dirty="0">
                          <a:solidFill>
                            <a:schemeClr val="bg2">
                              <a:lumMod val="75000"/>
                            </a:schemeClr>
                          </a:solidFill>
                        </a:rPr>
                        <a:t>pologies </a:t>
                      </a:r>
                      <a:r>
                        <a:rPr lang="en-US" sz="2400" b="0" dirty="0">
                          <a:solidFill>
                            <a:schemeClr val="bg2">
                              <a:lumMod val="75000"/>
                            </a:schemeClr>
                          </a:solidFill>
                        </a:rPr>
                        <a:t>– Avoid unnecessary apologies. Don’t apologize for having an opinion, making a request, or disagreeing respectfully.</a:t>
                      </a:r>
                    </a:p>
                  </a:txBody>
                  <a:tcPr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S</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S</a:t>
                      </a:r>
                      <a:r>
                        <a:rPr lang="en" sz="2400" b="1" kern="0" dirty="0">
                          <a:solidFill>
                            <a:schemeClr val="bg2">
                              <a:lumMod val="75000"/>
                            </a:schemeClr>
                          </a:solidFill>
                          <a:ea typeface="Fira Sans Extra Condensed"/>
                          <a:cs typeface="Fira Sans Extra Condensed"/>
                          <a:sym typeface="Fira Sans Extra Condensed"/>
                        </a:rPr>
                        <a:t>tick to V</a:t>
                      </a:r>
                      <a:r>
                        <a:rPr lang="en-US" sz="2400" b="1" kern="0" dirty="0">
                          <a:solidFill>
                            <a:schemeClr val="bg2">
                              <a:lumMod val="75000"/>
                            </a:schemeClr>
                          </a:solidFill>
                          <a:ea typeface="Fira Sans Extra Condensed"/>
                          <a:cs typeface="Fira Sans Extra Condensed"/>
                          <a:sym typeface="Fira Sans Extra Condensed"/>
                        </a:rPr>
                        <a:t>a</a:t>
                      </a:r>
                      <a:r>
                        <a:rPr lang="en" sz="2400" b="1" kern="0" dirty="0">
                          <a:solidFill>
                            <a:schemeClr val="bg2">
                              <a:lumMod val="75000"/>
                            </a:schemeClr>
                          </a:solidFill>
                          <a:ea typeface="Fira Sans Extra Condensed"/>
                          <a:cs typeface="Fira Sans Extra Condensed"/>
                          <a:sym typeface="Fira Sans Extra Condensed"/>
                        </a:rPr>
                        <a:t>lues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Stay true to your values and integrity. Don’t compromise on things that matter to you.</a:t>
                      </a:r>
                      <a:endParaRPr lang="en-US" sz="2400" b="0" dirty="0">
                        <a:solidFill>
                          <a:schemeClr val="bg2">
                            <a:lumMod val="75000"/>
                          </a:schemeClr>
                        </a:solidFill>
                      </a:endParaRPr>
                    </a:p>
                  </a:txBody>
                  <a:tcPr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T</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u="none" kern="0" dirty="0">
                          <a:solidFill>
                            <a:schemeClr val="bg2">
                              <a:lumMod val="75000"/>
                            </a:schemeClr>
                          </a:solidFill>
                          <a:ea typeface="Fira Sans Extra Condensed"/>
                          <a:cs typeface="Fira Sans Extra Condensed"/>
                          <a:sym typeface="Fira Sans Extra Condensed"/>
                        </a:rPr>
                        <a:t>(Be) </a:t>
                      </a:r>
                      <a:r>
                        <a:rPr lang="en-US" sz="2400" b="1" u="sng" kern="0" dirty="0">
                          <a:solidFill>
                            <a:schemeClr val="bg2">
                              <a:lumMod val="75000"/>
                            </a:schemeClr>
                          </a:solidFill>
                          <a:ea typeface="Fira Sans Extra Condensed"/>
                          <a:cs typeface="Fira Sans Extra Condensed"/>
                          <a:sym typeface="Fira Sans Extra Condensed"/>
                        </a:rPr>
                        <a:t>T</a:t>
                      </a:r>
                      <a:r>
                        <a:rPr lang="en-US" sz="2400" b="1" kern="0" dirty="0">
                          <a:solidFill>
                            <a:schemeClr val="bg2">
                              <a:lumMod val="75000"/>
                            </a:schemeClr>
                          </a:solidFill>
                          <a:ea typeface="Fira Sans Extra Condensed"/>
                          <a:cs typeface="Fira Sans Extra Condensed"/>
                          <a:sym typeface="Fira Sans Extra Condensed"/>
                        </a:rPr>
                        <a:t>ruthful </a:t>
                      </a:r>
                      <a:r>
                        <a:rPr lang="en-US" sz="2400" b="0" kern="0" dirty="0">
                          <a:solidFill>
                            <a:schemeClr val="bg2">
                              <a:lumMod val="75000"/>
                            </a:schemeClr>
                          </a:solidFill>
                          <a:ea typeface="Fira Sans Extra Condensed"/>
                          <a:cs typeface="Fira Sans Extra Condensed"/>
                          <a:sym typeface="Fira Sans Extra Condensed"/>
                        </a:rPr>
                        <a:t>– </a:t>
                      </a:r>
                      <a:r>
                        <a:rPr lang="en-US" sz="2400" dirty="0">
                          <a:solidFill>
                            <a:schemeClr val="bg2">
                              <a:lumMod val="75000"/>
                            </a:schemeClr>
                          </a:solidFill>
                        </a:rPr>
                        <a:t>Be honest and authentic. Don’t exaggerate, lie, or act helpless when you’re not</a:t>
                      </a:r>
                      <a:r>
                        <a:rPr lang="en-US" sz="2400" b="0" i="0" u="none" strike="noStrike" baseline="0" dirty="0">
                          <a:solidFill>
                            <a:schemeClr val="bg2">
                              <a:lumMod val="75000"/>
                            </a:schemeClr>
                          </a:solidFill>
                        </a:rPr>
                        <a:t>.</a:t>
                      </a:r>
                      <a:endParaRPr lang="en-US" sz="2400" b="0" kern="0" dirty="0">
                        <a:solidFill>
                          <a:schemeClr val="bg2">
                            <a:lumMod val="75000"/>
                          </a:schemeClr>
                        </a:solidFill>
                        <a:cs typeface="Arial"/>
                        <a:sym typeface="Arial"/>
                      </a:endParaRPr>
                    </a:p>
                  </a:txBody>
                  <a:tcPr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bl>
          </a:graphicData>
        </a:graphic>
      </p:graphicFrame>
      <p:sp>
        <p:nvSpPr>
          <p:cNvPr id="6" name="TextBox 5">
            <a:extLst>
              <a:ext uri="{FF2B5EF4-FFF2-40B4-BE49-F238E27FC236}">
                <a16:creationId xmlns:a16="http://schemas.microsoft.com/office/drawing/2014/main" id="{020A4B57-65DE-9A38-DD4A-7752EB7B276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
        <p:nvSpPr>
          <p:cNvPr id="4" name="Slide Number Placeholder 3">
            <a:extLst>
              <a:ext uri="{FF2B5EF4-FFF2-40B4-BE49-F238E27FC236}">
                <a16:creationId xmlns:a16="http://schemas.microsoft.com/office/drawing/2014/main" id="{9EC149A2-7723-4902-6D81-73A4165206D8}"/>
              </a:ext>
            </a:extLst>
          </p:cNvPr>
          <p:cNvSpPr>
            <a:spLocks noGrp="1"/>
          </p:cNvSpPr>
          <p:nvPr>
            <p:ph type="sldNum" idx="10"/>
          </p:nvPr>
        </p:nvSpPr>
        <p:spPr/>
        <p:txBody>
          <a:bodyPr/>
          <a:lstStyle/>
          <a:p>
            <a:fld id="{07CE569E-9B7C-4CB9-AB80-C0841F922CFF}" type="slidenum">
              <a:rPr lang="en-US" smtClean="0"/>
              <a:pPr/>
              <a:t>32</a:t>
            </a:fld>
            <a:endParaRPr lang="en-US"/>
          </a:p>
        </p:txBody>
      </p:sp>
    </p:spTree>
    <p:extLst>
      <p:ext uri="{BB962C8B-B14F-4D97-AF65-F5344CB8AC3E}">
        <p14:creationId xmlns:p14="http://schemas.microsoft.com/office/powerpoint/2010/main" val="3236820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195BB-FA92-1EC1-B3B7-7E9657345969}"/>
              </a:ext>
            </a:extLst>
          </p:cNvPr>
          <p:cNvSpPr>
            <a:spLocks noGrp="1"/>
          </p:cNvSpPr>
          <p:nvPr>
            <p:ph type="title"/>
          </p:nvPr>
        </p:nvSpPr>
        <p:spPr/>
        <p:txBody>
          <a:bodyPr/>
          <a:lstStyle/>
          <a:p>
            <a:r>
              <a:rPr lang="en-US" sz="4000" dirty="0"/>
              <a:t>Validation Before Persuasion</a:t>
            </a:r>
          </a:p>
        </p:txBody>
      </p:sp>
      <p:sp>
        <p:nvSpPr>
          <p:cNvPr id="3" name="Content Placeholder 2">
            <a:extLst>
              <a:ext uri="{FF2B5EF4-FFF2-40B4-BE49-F238E27FC236}">
                <a16:creationId xmlns:a16="http://schemas.microsoft.com/office/drawing/2014/main" id="{B28E2DB3-FA35-ABC3-3D74-4261D3F5B125}"/>
              </a:ext>
            </a:extLst>
          </p:cNvPr>
          <p:cNvSpPr>
            <a:spLocks noGrp="1"/>
          </p:cNvSpPr>
          <p:nvPr>
            <p:ph sz="quarter" idx="13"/>
          </p:nvPr>
        </p:nvSpPr>
        <p:spPr>
          <a:xfrm>
            <a:off x="531163" y="1347627"/>
            <a:ext cx="11129673" cy="4985508"/>
          </a:xfrm>
        </p:spPr>
        <p:txBody>
          <a:bodyPr/>
          <a:lstStyle/>
          <a:p>
            <a:pPr>
              <a:spcBef>
                <a:spcPts val="0"/>
              </a:spcBef>
              <a:spcAft>
                <a:spcPts val="600"/>
              </a:spcAft>
            </a:pPr>
            <a:r>
              <a:rPr lang="en-US" sz="2800" b="1" dirty="0"/>
              <a:t>Key Concepts:</a:t>
            </a:r>
          </a:p>
          <a:p>
            <a:pPr marL="914400" lvl="2"/>
            <a:r>
              <a:rPr lang="en-US" sz="2600" dirty="0"/>
              <a:t>Without validation, DEAR MAN and FAST can sound </a:t>
            </a:r>
            <a:r>
              <a:rPr lang="en-US" sz="2600" b="1" dirty="0"/>
              <a:t>rigid or harsh</a:t>
            </a:r>
          </a:p>
          <a:p>
            <a:pPr marL="914400" lvl="2"/>
            <a:r>
              <a:rPr lang="en-US" sz="2600" dirty="0"/>
              <a:t>Clients with SUD may be more sensitive to perceived invalidation</a:t>
            </a:r>
          </a:p>
          <a:p>
            <a:pPr marL="914400" lvl="2">
              <a:spcAft>
                <a:spcPts val="600"/>
              </a:spcAft>
            </a:pPr>
            <a:r>
              <a:rPr lang="en-US" sz="2600" dirty="0"/>
              <a:t>Practicing on-the-fly validation is essential</a:t>
            </a:r>
          </a:p>
          <a:p>
            <a:r>
              <a:rPr lang="en-US" sz="2800" b="1" dirty="0"/>
              <a:t>Examples:</a:t>
            </a:r>
          </a:p>
          <a:p>
            <a:pPr marL="914400" lvl="2"/>
            <a:r>
              <a:rPr lang="en-US" sz="2600" dirty="0"/>
              <a:t>“It makes total sense that you're upset about this...”</a:t>
            </a:r>
          </a:p>
          <a:p>
            <a:pPr marL="914400" lvl="2"/>
            <a:r>
              <a:rPr lang="en-US" sz="2600" dirty="0"/>
              <a:t>“Given what you’ve been through, I hear why this boundary feels hard.”</a:t>
            </a:r>
          </a:p>
          <a:p>
            <a:pPr marL="914400" lvl="2"/>
            <a:r>
              <a:rPr lang="en-US" sz="2600" dirty="0"/>
              <a:t>“Of course it’s scary to ask for what you need—and you’re doing it anyway.”</a:t>
            </a:r>
          </a:p>
          <a:p>
            <a:pPr marL="914400" lvl="2"/>
            <a:endParaRPr lang="en-US" dirty="0"/>
          </a:p>
          <a:p>
            <a:pPr marL="38100" indent="0" algn="ctr">
              <a:buNone/>
            </a:pPr>
            <a:r>
              <a:rPr lang="en-US" sz="2600" dirty="0"/>
              <a:t>Validation can </a:t>
            </a:r>
            <a:r>
              <a:rPr lang="en-US" sz="2600" b="1" dirty="0"/>
              <a:t>lower defenses</a:t>
            </a:r>
            <a:r>
              <a:rPr lang="en-US" sz="2600" dirty="0"/>
              <a:t>, </a:t>
            </a:r>
            <a:r>
              <a:rPr lang="en-US" sz="2600" b="1" dirty="0"/>
              <a:t>increase willingness</a:t>
            </a:r>
            <a:r>
              <a:rPr lang="en-US" sz="2600" dirty="0"/>
              <a:t>, and </a:t>
            </a:r>
            <a:r>
              <a:rPr lang="en-US" sz="2600" b="1" dirty="0"/>
              <a:t>strengthen rapport</a:t>
            </a:r>
            <a:endParaRPr lang="en-US" sz="2600" dirty="0"/>
          </a:p>
        </p:txBody>
      </p:sp>
      <p:sp>
        <p:nvSpPr>
          <p:cNvPr id="4" name="Slide Number Placeholder 3">
            <a:extLst>
              <a:ext uri="{FF2B5EF4-FFF2-40B4-BE49-F238E27FC236}">
                <a16:creationId xmlns:a16="http://schemas.microsoft.com/office/drawing/2014/main" id="{FB4E5D24-77D6-C449-921B-8D108F802B11}"/>
              </a:ext>
            </a:extLst>
          </p:cNvPr>
          <p:cNvSpPr>
            <a:spLocks noGrp="1"/>
          </p:cNvSpPr>
          <p:nvPr>
            <p:ph type="sldNum" idx="14"/>
          </p:nvPr>
        </p:nvSpPr>
        <p:spPr/>
        <p:txBody>
          <a:bodyPr/>
          <a:lstStyle/>
          <a:p>
            <a:fld id="{07CE569E-9B7C-4CB9-AB80-C0841F922CFF}" type="slidenum">
              <a:rPr lang="en-US" smtClean="0"/>
              <a:pPr/>
              <a:t>33</a:t>
            </a:fld>
            <a:endParaRPr lang="en-US"/>
          </a:p>
        </p:txBody>
      </p:sp>
    </p:spTree>
    <p:extLst>
      <p:ext uri="{BB962C8B-B14F-4D97-AF65-F5344CB8AC3E}">
        <p14:creationId xmlns:p14="http://schemas.microsoft.com/office/powerpoint/2010/main" val="3295875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8EF2F-1517-F62D-F744-172F4188A9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139F38-0BB5-1158-D478-BC9DFAC1A465}"/>
              </a:ext>
            </a:extLst>
          </p:cNvPr>
          <p:cNvSpPr>
            <a:spLocks noGrp="1"/>
          </p:cNvSpPr>
          <p:nvPr>
            <p:ph type="title"/>
          </p:nvPr>
        </p:nvSpPr>
        <p:spPr>
          <a:xfrm>
            <a:off x="1048200" y="360951"/>
            <a:ext cx="10095600" cy="1102089"/>
          </a:xfrm>
        </p:spPr>
        <p:txBody>
          <a:bodyPr/>
          <a:lstStyle/>
          <a:p>
            <a:r>
              <a:rPr lang="en-US" sz="4000" dirty="0"/>
              <a:t>Instructions for Breakout Group Activity (Role Plays)</a:t>
            </a:r>
          </a:p>
        </p:txBody>
      </p:sp>
      <p:sp>
        <p:nvSpPr>
          <p:cNvPr id="3" name="Content Placeholder 2">
            <a:extLst>
              <a:ext uri="{FF2B5EF4-FFF2-40B4-BE49-F238E27FC236}">
                <a16:creationId xmlns:a16="http://schemas.microsoft.com/office/drawing/2014/main" id="{9F776E98-FEB7-03A9-7F11-B56DDBF65088}"/>
              </a:ext>
            </a:extLst>
          </p:cNvPr>
          <p:cNvSpPr>
            <a:spLocks noGrp="1"/>
          </p:cNvSpPr>
          <p:nvPr>
            <p:ph sz="quarter" idx="13"/>
          </p:nvPr>
        </p:nvSpPr>
        <p:spPr>
          <a:xfrm>
            <a:off x="863600" y="1379915"/>
            <a:ext cx="10871200" cy="4389121"/>
          </a:xfrm>
        </p:spPr>
        <p:txBody>
          <a:bodyPr/>
          <a:lstStyle/>
          <a:p>
            <a:pPr>
              <a:spcBef>
                <a:spcPts val="0"/>
              </a:spcBef>
              <a:spcAft>
                <a:spcPts val="600"/>
              </a:spcAft>
            </a:pPr>
            <a:r>
              <a:rPr lang="en-US" sz="2600" b="1" dirty="0"/>
              <a:t>Structure:</a:t>
            </a:r>
          </a:p>
          <a:p>
            <a:pPr marL="914400" lvl="2" indent="-457200">
              <a:spcAft>
                <a:spcPts val="300"/>
              </a:spcAft>
            </a:pPr>
            <a:r>
              <a:rPr lang="en-US" dirty="0"/>
              <a:t>Groups of 3 (triads): each person will take turns playing the roles of </a:t>
            </a:r>
            <a:r>
              <a:rPr lang="en-US" i="1" dirty="0"/>
              <a:t>client</a:t>
            </a:r>
            <a:r>
              <a:rPr lang="en-US" dirty="0"/>
              <a:t>, </a:t>
            </a:r>
            <a:r>
              <a:rPr lang="en-US" i="1" dirty="0"/>
              <a:t>role-play partner</a:t>
            </a:r>
            <a:r>
              <a:rPr lang="en-US" dirty="0"/>
              <a:t> (playing the other party in the scenario), and </a:t>
            </a:r>
            <a:r>
              <a:rPr lang="en-US" i="1" dirty="0"/>
              <a:t>observer</a:t>
            </a:r>
            <a:endParaRPr lang="en-US" dirty="0"/>
          </a:p>
          <a:p>
            <a:pPr marL="914400" lvl="2" indent="-457200">
              <a:spcAft>
                <a:spcPts val="300"/>
              </a:spcAft>
            </a:pPr>
            <a:r>
              <a:rPr lang="en-US" dirty="0"/>
              <a:t>There will be 3 role play vignettes</a:t>
            </a:r>
          </a:p>
          <a:p>
            <a:pPr marL="914400" lvl="2" indent="-457200">
              <a:spcAft>
                <a:spcPts val="300"/>
              </a:spcAft>
            </a:pPr>
            <a:r>
              <a:rPr lang="en-US" dirty="0"/>
              <a:t>For </a:t>
            </a:r>
            <a:r>
              <a:rPr lang="en-US" b="1" dirty="0"/>
              <a:t>each vignette</a:t>
            </a:r>
            <a:r>
              <a:rPr lang="en-US" dirty="0"/>
              <a:t>, group members will </a:t>
            </a:r>
            <a:r>
              <a:rPr lang="en-US" b="1" dirty="0"/>
              <a:t>stick with one role</a:t>
            </a:r>
            <a:r>
              <a:rPr lang="en-US" dirty="0"/>
              <a:t>, and then </a:t>
            </a:r>
            <a:r>
              <a:rPr lang="en-US" b="1" dirty="0"/>
              <a:t>rotate roles when moving on to the next vignette</a:t>
            </a:r>
            <a:endParaRPr lang="en-US" dirty="0"/>
          </a:p>
          <a:p>
            <a:pPr marL="914400" lvl="2" indent="-457200">
              <a:spcAft>
                <a:spcPts val="300"/>
              </a:spcAft>
            </a:pPr>
            <a:r>
              <a:rPr lang="en-US" dirty="0"/>
              <a:t>By the end of all 3 vignettes, each person will have played each role once</a:t>
            </a:r>
          </a:p>
          <a:p>
            <a:pPr marL="914400" lvl="2" indent="-457200">
              <a:spcAft>
                <a:spcPts val="600"/>
              </a:spcAft>
            </a:pPr>
            <a:r>
              <a:rPr lang="en-US" dirty="0"/>
              <a:t>Spend about 5–7 minutes total per vignette before rotating roles</a:t>
            </a:r>
          </a:p>
          <a:p>
            <a:pPr>
              <a:spcAft>
                <a:spcPts val="600"/>
              </a:spcAft>
            </a:pPr>
            <a:r>
              <a:rPr lang="en-US" sz="2600" b="1" dirty="0"/>
              <a:t>Reminders: </a:t>
            </a:r>
          </a:p>
          <a:p>
            <a:pPr marL="914400" lvl="2">
              <a:spcBef>
                <a:spcPts val="300"/>
              </a:spcBef>
            </a:pPr>
            <a:r>
              <a:rPr lang="en-US" dirty="0"/>
              <a:t>This is practice, not performance</a:t>
            </a:r>
          </a:p>
          <a:p>
            <a:pPr marL="914400" lvl="2">
              <a:spcBef>
                <a:spcPts val="300"/>
              </a:spcBef>
            </a:pPr>
            <a:r>
              <a:rPr lang="en-US" dirty="0"/>
              <a:t>Mistakes = opportunities for learning</a:t>
            </a:r>
          </a:p>
        </p:txBody>
      </p:sp>
      <p:sp>
        <p:nvSpPr>
          <p:cNvPr id="5" name="TextBox 4">
            <a:extLst>
              <a:ext uri="{FF2B5EF4-FFF2-40B4-BE49-F238E27FC236}">
                <a16:creationId xmlns:a16="http://schemas.microsoft.com/office/drawing/2014/main" id="{C46B8359-FA9D-BE84-56F4-60E75C3E27FA}"/>
              </a:ext>
            </a:extLst>
          </p:cNvPr>
          <p:cNvSpPr txBox="1"/>
          <p:nvPr/>
        </p:nvSpPr>
        <p:spPr>
          <a:xfrm>
            <a:off x="2354666" y="6305580"/>
            <a:ext cx="7482668" cy="461665"/>
          </a:xfrm>
          <a:prstGeom prst="rect">
            <a:avLst/>
          </a:prstGeom>
          <a:noFill/>
        </p:spPr>
        <p:txBody>
          <a:bodyPr wrap="square">
            <a:spAutoFit/>
          </a:bodyPr>
          <a:lstStyle/>
          <a:p>
            <a:pPr algn="ctr" fontAlgn="base">
              <a:defRPr/>
            </a:pPr>
            <a:r>
              <a:rPr lang="en-US" sz="2400" b="1" dirty="0">
                <a:highlight>
                  <a:srgbClr val="FFFF00"/>
                </a:highlight>
              </a:rPr>
              <a:t>Refer to Handout #1</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541C4D66-1185-9776-7E9A-DEA3B1561CE3}"/>
              </a:ext>
            </a:extLst>
          </p:cNvPr>
          <p:cNvSpPr>
            <a:spLocks noGrp="1"/>
          </p:cNvSpPr>
          <p:nvPr>
            <p:ph type="sldNum" idx="14"/>
          </p:nvPr>
        </p:nvSpPr>
        <p:spPr/>
        <p:txBody>
          <a:bodyPr/>
          <a:lstStyle/>
          <a:p>
            <a:fld id="{07CE569E-9B7C-4CB9-AB80-C0841F922CFF}" type="slidenum">
              <a:rPr lang="en-US" smtClean="0"/>
              <a:pPr/>
              <a:t>34</a:t>
            </a:fld>
            <a:endParaRPr lang="en-US"/>
          </a:p>
        </p:txBody>
      </p:sp>
    </p:spTree>
    <p:extLst>
      <p:ext uri="{BB962C8B-B14F-4D97-AF65-F5344CB8AC3E}">
        <p14:creationId xmlns:p14="http://schemas.microsoft.com/office/powerpoint/2010/main" val="3543380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33CF3-2162-1737-6D94-AA3A10C512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BB8511-0C2C-EFC7-EFAA-CF3AC97B656E}"/>
              </a:ext>
            </a:extLst>
          </p:cNvPr>
          <p:cNvSpPr>
            <a:spLocks noGrp="1"/>
          </p:cNvSpPr>
          <p:nvPr>
            <p:ph type="title"/>
          </p:nvPr>
        </p:nvSpPr>
        <p:spPr/>
        <p:txBody>
          <a:bodyPr/>
          <a:lstStyle/>
          <a:p>
            <a:r>
              <a:rPr lang="en-US" dirty="0"/>
              <a:t>Large Group Debrief</a:t>
            </a:r>
          </a:p>
        </p:txBody>
      </p:sp>
      <p:sp>
        <p:nvSpPr>
          <p:cNvPr id="3" name="Content Placeholder 2">
            <a:extLst>
              <a:ext uri="{FF2B5EF4-FFF2-40B4-BE49-F238E27FC236}">
                <a16:creationId xmlns:a16="http://schemas.microsoft.com/office/drawing/2014/main" id="{AF097314-806C-5F8E-425B-A3EFAD9DDB0B}"/>
              </a:ext>
            </a:extLst>
          </p:cNvPr>
          <p:cNvSpPr>
            <a:spLocks noGrp="1"/>
          </p:cNvSpPr>
          <p:nvPr>
            <p:ph sz="quarter" idx="13"/>
          </p:nvPr>
        </p:nvSpPr>
        <p:spPr>
          <a:xfrm>
            <a:off x="812800" y="1347627"/>
            <a:ext cx="10871200" cy="4824573"/>
          </a:xfrm>
        </p:spPr>
        <p:txBody>
          <a:bodyPr/>
          <a:lstStyle/>
          <a:p>
            <a:pPr>
              <a:spcAft>
                <a:spcPts val="600"/>
              </a:spcAft>
            </a:pPr>
            <a:r>
              <a:rPr lang="en-US" sz="2600" b="1" dirty="0"/>
              <a:t>What Was Hard?</a:t>
            </a:r>
          </a:p>
          <a:p>
            <a:pPr marL="914400" lvl="2">
              <a:spcBef>
                <a:spcPts val="600"/>
              </a:spcBef>
            </a:pPr>
            <a:r>
              <a:rPr lang="en-US" dirty="0"/>
              <a:t>What was </a:t>
            </a:r>
            <a:r>
              <a:rPr lang="en-US" b="1" dirty="0"/>
              <a:t>challenging</a:t>
            </a:r>
            <a:r>
              <a:rPr lang="en-US" dirty="0"/>
              <a:t> about using these skills in real time?</a:t>
            </a:r>
          </a:p>
          <a:p>
            <a:pPr marL="914400" lvl="2">
              <a:spcBef>
                <a:spcPts val="600"/>
              </a:spcBef>
            </a:pPr>
            <a:r>
              <a:rPr lang="en-US" dirty="0"/>
              <a:t>Which skill was easiest </a:t>
            </a:r>
            <a:r>
              <a:rPr lang="en-US" b="1" dirty="0"/>
              <a:t>to forget or skip</a:t>
            </a:r>
            <a:r>
              <a:rPr lang="en-US" dirty="0"/>
              <a:t>?</a:t>
            </a:r>
          </a:p>
          <a:p>
            <a:pPr marL="914400" lvl="2">
              <a:spcBef>
                <a:spcPts val="600"/>
              </a:spcBef>
              <a:spcAft>
                <a:spcPts val="600"/>
              </a:spcAft>
            </a:pPr>
            <a:r>
              <a:rPr lang="en-US" dirty="0"/>
              <a:t>How did your </a:t>
            </a:r>
            <a:r>
              <a:rPr lang="en-US" b="1" dirty="0"/>
              <a:t>role </a:t>
            </a:r>
            <a:r>
              <a:rPr lang="en-US" dirty="0"/>
              <a:t>(practitioner/client/observer) affect your experience?</a:t>
            </a:r>
          </a:p>
          <a:p>
            <a:pPr marL="0">
              <a:spcAft>
                <a:spcPts val="600"/>
              </a:spcAft>
            </a:pPr>
            <a:r>
              <a:rPr lang="en-US" sz="2600" b="1" dirty="0"/>
              <a:t>What Helped?</a:t>
            </a:r>
          </a:p>
          <a:p>
            <a:pPr marL="914400" lvl="2">
              <a:spcBef>
                <a:spcPts val="600"/>
              </a:spcBef>
            </a:pPr>
            <a:r>
              <a:rPr lang="en-US" dirty="0"/>
              <a:t>What made the skill </a:t>
            </a:r>
            <a:r>
              <a:rPr lang="en-US" b="1" dirty="0"/>
              <a:t>more effective or natural</a:t>
            </a:r>
            <a:r>
              <a:rPr lang="en-US" dirty="0"/>
              <a:t>?</a:t>
            </a:r>
          </a:p>
          <a:p>
            <a:pPr marL="914400" lvl="2">
              <a:spcBef>
                <a:spcPts val="600"/>
              </a:spcBef>
            </a:pPr>
            <a:r>
              <a:rPr lang="en-US" dirty="0"/>
              <a:t>How can we </a:t>
            </a:r>
            <a:r>
              <a:rPr lang="en-US" b="1" dirty="0"/>
              <a:t>better support</a:t>
            </a:r>
            <a:r>
              <a:rPr lang="en-US" dirty="0"/>
              <a:t> our clients in practicing these outside session?</a:t>
            </a:r>
          </a:p>
          <a:p>
            <a:pPr marL="914400" lvl="2">
              <a:spcBef>
                <a:spcPts val="600"/>
              </a:spcBef>
            </a:pPr>
            <a:r>
              <a:rPr lang="en-US" dirty="0"/>
              <a:t>What can we do to </a:t>
            </a:r>
            <a:r>
              <a:rPr lang="en-US" b="1" dirty="0"/>
              <a:t>normalize behavioral rehearsal </a:t>
            </a:r>
            <a:r>
              <a:rPr lang="en-US" dirty="0"/>
              <a:t>in individual or group work?</a:t>
            </a:r>
          </a:p>
          <a:p>
            <a:pPr lvl="2"/>
            <a:endParaRPr lang="en-US" dirty="0"/>
          </a:p>
        </p:txBody>
      </p:sp>
      <p:sp>
        <p:nvSpPr>
          <p:cNvPr id="4" name="Slide Number Placeholder 3">
            <a:extLst>
              <a:ext uri="{FF2B5EF4-FFF2-40B4-BE49-F238E27FC236}">
                <a16:creationId xmlns:a16="http://schemas.microsoft.com/office/drawing/2014/main" id="{792358AA-C967-2B12-3F66-DEE5B1990107}"/>
              </a:ext>
            </a:extLst>
          </p:cNvPr>
          <p:cNvSpPr>
            <a:spLocks noGrp="1"/>
          </p:cNvSpPr>
          <p:nvPr>
            <p:ph type="sldNum" idx="14"/>
          </p:nvPr>
        </p:nvSpPr>
        <p:spPr/>
        <p:txBody>
          <a:bodyPr/>
          <a:lstStyle/>
          <a:p>
            <a:fld id="{07CE569E-9B7C-4CB9-AB80-C0841F922CFF}" type="slidenum">
              <a:rPr lang="en-US" smtClean="0"/>
              <a:pPr/>
              <a:t>35</a:t>
            </a:fld>
            <a:endParaRPr lang="en-US"/>
          </a:p>
        </p:txBody>
      </p:sp>
    </p:spTree>
    <p:extLst>
      <p:ext uri="{BB962C8B-B14F-4D97-AF65-F5344CB8AC3E}">
        <p14:creationId xmlns:p14="http://schemas.microsoft.com/office/powerpoint/2010/main" val="3412538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0503F-B0D6-A535-CD38-C22E38F43B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355B5F-6D8E-8D19-6C66-E80C696AC8BC}"/>
              </a:ext>
            </a:extLst>
          </p:cNvPr>
          <p:cNvSpPr>
            <a:spLocks noGrp="1"/>
          </p:cNvSpPr>
          <p:nvPr>
            <p:ph type="title"/>
          </p:nvPr>
        </p:nvSpPr>
        <p:spPr>
          <a:xfrm>
            <a:off x="1048200" y="856851"/>
            <a:ext cx="10095600" cy="1513996"/>
          </a:xfrm>
        </p:spPr>
        <p:txBody>
          <a:bodyPr/>
          <a:lstStyle/>
          <a:p>
            <a:pPr algn="ctr"/>
            <a:r>
              <a:rPr lang="en-US" sz="5400" b="1" dirty="0">
                <a:solidFill>
                  <a:schemeClr val="accent3"/>
                </a:solidFill>
              </a:rPr>
              <a:t>Emotion Regulation in Practice </a:t>
            </a:r>
          </a:p>
        </p:txBody>
      </p:sp>
      <p:sp>
        <p:nvSpPr>
          <p:cNvPr id="4" name="Slide Number Placeholder 3">
            <a:extLst>
              <a:ext uri="{FF2B5EF4-FFF2-40B4-BE49-F238E27FC236}">
                <a16:creationId xmlns:a16="http://schemas.microsoft.com/office/drawing/2014/main" id="{4F7908FC-293B-8F79-7685-4F4689E8F697}"/>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36</a:t>
            </a:fld>
            <a:endParaRPr lang="en-US" dirty="0"/>
          </a:p>
        </p:txBody>
      </p:sp>
      <p:sp>
        <p:nvSpPr>
          <p:cNvPr id="6" name="Rectangle: Rounded Corners 5">
            <a:extLst>
              <a:ext uri="{FF2B5EF4-FFF2-40B4-BE49-F238E27FC236}">
                <a16:creationId xmlns:a16="http://schemas.microsoft.com/office/drawing/2014/main" id="{461AD5BF-D8A9-B452-2DF6-7E0B1CA8DD56}"/>
              </a:ext>
              <a:ext uri="{C183D7F6-B498-43B3-948B-1728B52AA6E4}">
                <adec:decorative xmlns:adec="http://schemas.microsoft.com/office/drawing/2017/decorative" val="1"/>
              </a:ext>
            </a:extLst>
          </p:cNvPr>
          <p:cNvSpPr/>
          <p:nvPr/>
        </p:nvSpPr>
        <p:spPr>
          <a:xfrm>
            <a:off x="4975088" y="3078139"/>
            <a:ext cx="2517185" cy="2350555"/>
          </a:xfrm>
          <a:prstGeom prst="roundRect">
            <a:avLst/>
          </a:prstGeom>
          <a:solidFill>
            <a:srgbClr val="0D973B"/>
          </a:solid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pic>
        <p:nvPicPr>
          <p:cNvPr id="7" name="Picture 6">
            <a:extLst>
              <a:ext uri="{FF2B5EF4-FFF2-40B4-BE49-F238E27FC236}">
                <a16:creationId xmlns:a16="http://schemas.microsoft.com/office/drawing/2014/main" id="{53839930-CE37-D836-A558-21725F1AB9C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088" y="2772759"/>
            <a:ext cx="2539617" cy="2655935"/>
          </a:xfrm>
          <a:prstGeom prst="rect">
            <a:avLst/>
          </a:prstGeom>
        </p:spPr>
      </p:pic>
    </p:spTree>
    <p:extLst>
      <p:ext uri="{BB962C8B-B14F-4D97-AF65-F5344CB8AC3E}">
        <p14:creationId xmlns:p14="http://schemas.microsoft.com/office/powerpoint/2010/main" val="4037471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43EA-2172-CB13-D930-EFBF5104FE5C}"/>
              </a:ext>
            </a:extLst>
          </p:cNvPr>
          <p:cNvSpPr>
            <a:spLocks noGrp="1"/>
          </p:cNvSpPr>
          <p:nvPr>
            <p:ph type="title"/>
          </p:nvPr>
        </p:nvSpPr>
        <p:spPr>
          <a:xfrm>
            <a:off x="1048200" y="410827"/>
            <a:ext cx="10095600" cy="1079306"/>
          </a:xfrm>
        </p:spPr>
        <p:txBody>
          <a:bodyPr/>
          <a:lstStyle/>
          <a:p>
            <a:r>
              <a:rPr lang="en-US" sz="4000" dirty="0"/>
              <a:t>Brief Review – ABC PLEASE, Check the Facts, Opposite Action</a:t>
            </a:r>
          </a:p>
        </p:txBody>
      </p:sp>
      <p:sp>
        <p:nvSpPr>
          <p:cNvPr id="3" name="Content Placeholder 2">
            <a:extLst>
              <a:ext uri="{FF2B5EF4-FFF2-40B4-BE49-F238E27FC236}">
                <a16:creationId xmlns:a16="http://schemas.microsoft.com/office/drawing/2014/main" id="{DCCB639D-3910-79BD-7BFD-BB731202B722}"/>
              </a:ext>
            </a:extLst>
          </p:cNvPr>
          <p:cNvSpPr>
            <a:spLocks noGrp="1"/>
          </p:cNvSpPr>
          <p:nvPr>
            <p:ph sz="quarter" idx="13"/>
          </p:nvPr>
        </p:nvSpPr>
        <p:spPr>
          <a:xfrm>
            <a:off x="812800" y="1711234"/>
            <a:ext cx="10871200" cy="4460966"/>
          </a:xfrm>
        </p:spPr>
        <p:txBody>
          <a:bodyPr/>
          <a:lstStyle/>
          <a:p>
            <a:pPr>
              <a:spcBef>
                <a:spcPts val="0"/>
              </a:spcBef>
            </a:pPr>
            <a:r>
              <a:rPr lang="en-US" sz="2800" b="1" dirty="0"/>
              <a:t>ABC PLEASE:</a:t>
            </a:r>
          </a:p>
          <a:p>
            <a:pPr marL="914400" lvl="2"/>
            <a:r>
              <a:rPr lang="en-US" b="1" dirty="0"/>
              <a:t>A</a:t>
            </a:r>
            <a:r>
              <a:rPr lang="en-US" dirty="0"/>
              <a:t>ccumulate positive emotions</a:t>
            </a:r>
          </a:p>
          <a:p>
            <a:pPr marL="914400" lvl="2"/>
            <a:r>
              <a:rPr lang="en-US" b="1" dirty="0"/>
              <a:t>B</a:t>
            </a:r>
            <a:r>
              <a:rPr lang="en-US" dirty="0"/>
              <a:t>uild mastery</a:t>
            </a:r>
          </a:p>
          <a:p>
            <a:pPr marL="914400" lvl="2">
              <a:spcAft>
                <a:spcPts val="600"/>
              </a:spcAft>
            </a:pPr>
            <a:r>
              <a:rPr lang="en-US" b="1" dirty="0"/>
              <a:t>C</a:t>
            </a:r>
            <a:r>
              <a:rPr lang="en-US" dirty="0"/>
              <a:t>ope ahead</a:t>
            </a:r>
          </a:p>
          <a:p>
            <a:pPr marL="914400" lvl="2">
              <a:spcAft>
                <a:spcPts val="600"/>
              </a:spcAft>
            </a:pPr>
            <a:r>
              <a:rPr lang="en-US" b="1" dirty="0"/>
              <a:t>PLEASE</a:t>
            </a:r>
            <a:r>
              <a:rPr lang="en-US" dirty="0"/>
              <a:t>: Treat </a:t>
            </a:r>
            <a:r>
              <a:rPr lang="en-US" b="1" dirty="0" err="1"/>
              <a:t>P</a:t>
            </a:r>
            <a:r>
              <a:rPr lang="en-US" dirty="0" err="1"/>
              <a:t>hysica</a:t>
            </a:r>
            <a:r>
              <a:rPr lang="en-US" b="1" dirty="0" err="1"/>
              <a:t>L</a:t>
            </a:r>
            <a:r>
              <a:rPr lang="en-US" dirty="0"/>
              <a:t> illness, </a:t>
            </a:r>
            <a:r>
              <a:rPr lang="en-US" b="1" dirty="0"/>
              <a:t>E</a:t>
            </a:r>
            <a:r>
              <a:rPr lang="en-US" dirty="0"/>
              <a:t>ating well, avoid </a:t>
            </a:r>
            <a:r>
              <a:rPr lang="en-US" b="1" dirty="0"/>
              <a:t>A</a:t>
            </a:r>
            <a:r>
              <a:rPr lang="en-US" dirty="0"/>
              <a:t>ltering substances, </a:t>
            </a:r>
            <a:r>
              <a:rPr lang="en-US" b="1" dirty="0"/>
              <a:t>S</a:t>
            </a:r>
            <a:r>
              <a:rPr lang="en-US" dirty="0"/>
              <a:t>leep well, </a:t>
            </a:r>
            <a:r>
              <a:rPr lang="en-US" b="1" dirty="0"/>
              <a:t>E</a:t>
            </a:r>
            <a:r>
              <a:rPr lang="en-US" dirty="0"/>
              <a:t>xercise</a:t>
            </a:r>
          </a:p>
          <a:p>
            <a:r>
              <a:rPr lang="en-US" sz="2800" b="1" dirty="0"/>
              <a:t>Check the Facts</a:t>
            </a:r>
            <a:r>
              <a:rPr lang="en-US" sz="2800" dirty="0"/>
              <a:t>: Ask whether your emotional response matches the actual situation; challenge interpretations or assumptions</a:t>
            </a:r>
          </a:p>
          <a:p>
            <a:r>
              <a:rPr lang="en-US" sz="2800" b="1" dirty="0"/>
              <a:t>Opposite Action</a:t>
            </a:r>
            <a:r>
              <a:rPr lang="en-US" sz="2800" dirty="0"/>
              <a:t>: Take action opposite to your emotional urge when the emotion doesn’t fit the facts or is unhelpful</a:t>
            </a:r>
          </a:p>
        </p:txBody>
      </p:sp>
      <p:sp>
        <p:nvSpPr>
          <p:cNvPr id="4" name="Slide Number Placeholder 3">
            <a:extLst>
              <a:ext uri="{FF2B5EF4-FFF2-40B4-BE49-F238E27FC236}">
                <a16:creationId xmlns:a16="http://schemas.microsoft.com/office/drawing/2014/main" id="{8CEACF0A-D733-8CFA-0568-7C68BE7A5283}"/>
              </a:ext>
            </a:extLst>
          </p:cNvPr>
          <p:cNvSpPr>
            <a:spLocks noGrp="1"/>
          </p:cNvSpPr>
          <p:nvPr>
            <p:ph type="sldNum" idx="14"/>
          </p:nvPr>
        </p:nvSpPr>
        <p:spPr/>
        <p:txBody>
          <a:bodyPr/>
          <a:lstStyle/>
          <a:p>
            <a:fld id="{07CE569E-9B7C-4CB9-AB80-C0841F922CFF}" type="slidenum">
              <a:rPr lang="en-US" smtClean="0"/>
              <a:pPr/>
              <a:t>37</a:t>
            </a:fld>
            <a:endParaRPr lang="en-US" dirty="0"/>
          </a:p>
        </p:txBody>
      </p:sp>
    </p:spTree>
    <p:extLst>
      <p:ext uri="{BB962C8B-B14F-4D97-AF65-F5344CB8AC3E}">
        <p14:creationId xmlns:p14="http://schemas.microsoft.com/office/powerpoint/2010/main" val="983123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20754-69AA-C97C-0E42-59EBCA477C1A}"/>
              </a:ext>
            </a:extLst>
          </p:cNvPr>
          <p:cNvSpPr>
            <a:spLocks noGrp="1"/>
          </p:cNvSpPr>
          <p:nvPr>
            <p:ph type="title"/>
          </p:nvPr>
        </p:nvSpPr>
        <p:spPr>
          <a:xfrm>
            <a:off x="696533" y="341344"/>
            <a:ext cx="10798933" cy="993680"/>
          </a:xfrm>
        </p:spPr>
        <p:txBody>
          <a:bodyPr/>
          <a:lstStyle/>
          <a:p>
            <a:r>
              <a:rPr lang="en-US" sz="4400" b="1" dirty="0"/>
              <a:t>Review </a:t>
            </a:r>
            <a:r>
              <a:rPr lang="en-US" dirty="0"/>
              <a:t>– </a:t>
            </a:r>
            <a:r>
              <a:rPr lang="en-US" sz="4400" b="1" dirty="0"/>
              <a:t>The </a:t>
            </a:r>
            <a:r>
              <a:rPr lang="en-US" sz="4400" b="1" i="1" dirty="0"/>
              <a:t>ABC PLEASE </a:t>
            </a:r>
            <a:r>
              <a:rPr lang="en-US" sz="4400" b="1" dirty="0"/>
              <a:t> Skill</a:t>
            </a:r>
            <a:endParaRPr lang="en-US" sz="4400" b="1" i="1" dirty="0"/>
          </a:p>
        </p:txBody>
      </p:sp>
      <p:graphicFrame>
        <p:nvGraphicFramePr>
          <p:cNvPr id="10" name="Table 23" descr="The graphic highlights the mnemonic skill &quot;ABC&quot; and expands on the meaning of each letter:&#10;&#10;A - Accumulate positives: Engage in activities or behaviors that bring positivity and fulfillment into your life.&#10;B - Build mastery: Develop and enhance your skills and competencies in various areas.&#10;C - Cope ahead: Anticipate and prepare for potential challenges or difficult situations proactively.&#10;&#10;This mnemonic skill, &quot;ABC,&quot; provides a structured approach to building resilience and managing stress effectively.">
            <a:extLst>
              <a:ext uri="{FF2B5EF4-FFF2-40B4-BE49-F238E27FC236}">
                <a16:creationId xmlns:a16="http://schemas.microsoft.com/office/drawing/2014/main" id="{8AF316DD-3CCD-A16B-E95C-3E82D56915BB}"/>
              </a:ext>
            </a:extLst>
          </p:cNvPr>
          <p:cNvGraphicFramePr>
            <a:graphicFrameLocks noGrp="1"/>
          </p:cNvGraphicFramePr>
          <p:nvPr/>
        </p:nvGraphicFramePr>
        <p:xfrm>
          <a:off x="1224756" y="1557496"/>
          <a:ext cx="10016910" cy="2432304"/>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726257">
                  <a:extLst>
                    <a:ext uri="{9D8B030D-6E8A-4147-A177-3AD203B41FA5}">
                      <a16:colId xmlns:a16="http://schemas.microsoft.com/office/drawing/2014/main" val="12985927"/>
                    </a:ext>
                  </a:extLst>
                </a:gridCol>
                <a:gridCol w="9290653">
                  <a:extLst>
                    <a:ext uri="{9D8B030D-6E8A-4147-A177-3AD203B41FA5}">
                      <a16:colId xmlns:a16="http://schemas.microsoft.com/office/drawing/2014/main" val="928559061"/>
                    </a:ext>
                  </a:extLst>
                </a:gridCol>
              </a:tblGrid>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A</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A</a:t>
                      </a:r>
                      <a:r>
                        <a:rPr lang="en-US" sz="2400" b="1" kern="0" dirty="0">
                          <a:solidFill>
                            <a:schemeClr val="bg2">
                              <a:lumMod val="75000"/>
                            </a:schemeClr>
                          </a:solidFill>
                          <a:ea typeface="Fira Sans Extra Condensed"/>
                          <a:cs typeface="Fira Sans Extra Condensed"/>
                          <a:sym typeface="Fira Sans Extra Condensed"/>
                        </a:rPr>
                        <a:t>ccumulate </a:t>
                      </a:r>
                      <a:r>
                        <a:rPr lang="en-US" sz="2400" b="0" kern="0" dirty="0">
                          <a:solidFill>
                            <a:schemeClr val="bg2">
                              <a:lumMod val="75000"/>
                            </a:schemeClr>
                          </a:solidFill>
                          <a:ea typeface="Fira Sans Extra Condensed"/>
                          <a:cs typeface="Fira Sans Extra Condensed"/>
                          <a:sym typeface="Fira Sans Extra Condensed"/>
                        </a:rPr>
                        <a:t>positive emotions </a:t>
                      </a:r>
                      <a:r>
                        <a:rPr lang="en-US" sz="2400" b="0" i="1" kern="0" dirty="0">
                          <a:solidFill>
                            <a:schemeClr val="bg2">
                              <a:lumMod val="75000"/>
                            </a:schemeClr>
                          </a:solidFill>
                          <a:ea typeface="Fira Sans Extra Condensed"/>
                          <a:cs typeface="Fira Sans Extra Condensed"/>
                          <a:sym typeface="Fira Sans Extra Condensed"/>
                        </a:rPr>
                        <a:t>(Engage in activities that bring joy and fulfillment)</a:t>
                      </a:r>
                      <a:endParaRPr lang="en-US" sz="2400" b="0" i="1" dirty="0">
                        <a:solidFill>
                          <a:schemeClr val="bg2">
                            <a:lumMod val="75000"/>
                          </a:schemeClr>
                        </a:solidFill>
                      </a:endParaRPr>
                    </a:p>
                  </a:txBody>
                  <a:tcPr marR="457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B</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dirty="0">
                          <a:solidFill>
                            <a:schemeClr val="bg2">
                              <a:lumMod val="75000"/>
                            </a:schemeClr>
                          </a:solidFill>
                        </a:rPr>
                        <a:t>B</a:t>
                      </a:r>
                      <a:r>
                        <a:rPr lang="en-US" sz="2400" b="1" u="none" dirty="0">
                          <a:solidFill>
                            <a:schemeClr val="bg2">
                              <a:lumMod val="75000"/>
                            </a:schemeClr>
                          </a:solidFill>
                        </a:rPr>
                        <a:t>uild </a:t>
                      </a:r>
                      <a:r>
                        <a:rPr lang="en-US" sz="2400" b="0" u="none" dirty="0">
                          <a:solidFill>
                            <a:schemeClr val="bg2">
                              <a:lumMod val="75000"/>
                            </a:schemeClr>
                          </a:solidFill>
                        </a:rPr>
                        <a:t>mastery </a:t>
                      </a:r>
                      <a:r>
                        <a:rPr lang="en-US" sz="2400" b="0" i="1" u="none" dirty="0">
                          <a:solidFill>
                            <a:schemeClr val="bg2">
                              <a:lumMod val="75000"/>
                            </a:schemeClr>
                          </a:solidFill>
                        </a:rPr>
                        <a:t>(Develop skills and confidence through challenges)</a:t>
                      </a:r>
                    </a:p>
                  </a:txBody>
                  <a:tcPr marR="457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761463">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C</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C</a:t>
                      </a:r>
                      <a:r>
                        <a:rPr lang="en" sz="2400" b="1" kern="0" dirty="0">
                          <a:solidFill>
                            <a:schemeClr val="bg2">
                              <a:lumMod val="75000"/>
                            </a:schemeClr>
                          </a:solidFill>
                          <a:ea typeface="Fira Sans Extra Condensed"/>
                          <a:cs typeface="Fira Sans Extra Condensed"/>
                          <a:sym typeface="Fira Sans Extra Condensed"/>
                        </a:rPr>
                        <a:t>ope </a:t>
                      </a:r>
                      <a:r>
                        <a:rPr lang="en-US" sz="2400" b="0" kern="0" dirty="0">
                          <a:solidFill>
                            <a:schemeClr val="bg2">
                              <a:lumMod val="75000"/>
                            </a:schemeClr>
                          </a:solidFill>
                          <a:ea typeface="Fira Sans Extra Condensed"/>
                          <a:cs typeface="Fira Sans Extra Condensed"/>
                          <a:sym typeface="Fira Sans Extra Condensed"/>
                        </a:rPr>
                        <a:t>ahead of time with emotional situations </a:t>
                      </a:r>
                      <a:r>
                        <a:rPr lang="en-US" sz="2400" b="0" i="1" kern="0" dirty="0">
                          <a:solidFill>
                            <a:schemeClr val="bg2">
                              <a:lumMod val="75000"/>
                            </a:schemeClr>
                          </a:solidFill>
                          <a:ea typeface="Fira Sans Extra Condensed"/>
                          <a:cs typeface="Fira Sans Extra Condensed"/>
                          <a:sym typeface="Fira Sans Extra Condensed"/>
                        </a:rPr>
                        <a:t>(Prepare for emotional situations before they arise) </a:t>
                      </a:r>
                      <a:endParaRPr lang="en-US" sz="2400" b="0" i="1" dirty="0">
                        <a:solidFill>
                          <a:schemeClr val="bg2">
                            <a:lumMod val="75000"/>
                          </a:schemeClr>
                        </a:solidFill>
                      </a:endParaRPr>
                    </a:p>
                  </a:txBody>
                  <a:tcPr marR="457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bl>
          </a:graphicData>
        </a:graphic>
      </p:graphicFrame>
      <p:graphicFrame>
        <p:nvGraphicFramePr>
          <p:cNvPr id="11" name="Table 10" descr="The graphic presents the mnemonic skill &quot;PLEASE&quot; and expands on the meaning of each letter:&#10;&#10;P and L - Treat Physical Illness: Address any physical illnesses or ailments promptly to ensure overall well-being.&#10;E - Balance Eating: Maintain balanced eating habits by consuming regular, nutritious meals and avoiding excessive or unhealthy food choices.&#10;A - Avoid Mood-Altering Substances: Steer clear of substances that can alter mood, such as alcohol or drugs, to promote emotional stability.&#10;S - Maintain Good Sleep: Prioritize maintaining a regular sleep schedule and practicing good sleep hygiene to support physical and mental health.&#10;E - Get Exercise: Incorporate regular physical exercise into your routine to promote overall well-being and manage stress effectively.&#10;&#10;This mnemonic skill, &quot;PLEASE,&quot; underscores the importance of self-care practices for emotional regulation and overall health.">
            <a:extLst>
              <a:ext uri="{FF2B5EF4-FFF2-40B4-BE49-F238E27FC236}">
                <a16:creationId xmlns:a16="http://schemas.microsoft.com/office/drawing/2014/main" id="{9A44B88B-0A64-954C-B0F7-A5A4C2E6030F}"/>
              </a:ext>
            </a:extLst>
          </p:cNvPr>
          <p:cNvGraphicFramePr>
            <a:graphicFrameLocks noGrp="1"/>
          </p:cNvGraphicFramePr>
          <p:nvPr/>
        </p:nvGraphicFramePr>
        <p:xfrm>
          <a:off x="1188935" y="4195482"/>
          <a:ext cx="10016910" cy="1446116"/>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2396947">
                  <a:extLst>
                    <a:ext uri="{9D8B030D-6E8A-4147-A177-3AD203B41FA5}">
                      <a16:colId xmlns:a16="http://schemas.microsoft.com/office/drawing/2014/main" val="1054077878"/>
                    </a:ext>
                  </a:extLst>
                </a:gridCol>
                <a:gridCol w="7619963">
                  <a:extLst>
                    <a:ext uri="{9D8B030D-6E8A-4147-A177-3AD203B41FA5}">
                      <a16:colId xmlns:a16="http://schemas.microsoft.com/office/drawing/2014/main" val="1110074094"/>
                    </a:ext>
                  </a:extLst>
                </a:gridCol>
              </a:tblGrid>
              <a:tr h="144611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PLEASE</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b="0" u="none" kern="0" dirty="0">
                          <a:solidFill>
                            <a:schemeClr val="bg2">
                              <a:lumMod val="75000"/>
                            </a:schemeClr>
                          </a:solidFill>
                          <a:ea typeface="Fira Sans Extra Condensed"/>
                          <a:cs typeface="Fira Sans Extra Condensed"/>
                          <a:sym typeface="Fira Sans Extra Condensed"/>
                        </a:rPr>
                        <a:t>Treat </a:t>
                      </a:r>
                      <a:r>
                        <a:rPr lang="en-US" sz="2400" b="1" u="sng" kern="0" dirty="0" err="1">
                          <a:solidFill>
                            <a:schemeClr val="bg2">
                              <a:lumMod val="75000"/>
                            </a:schemeClr>
                          </a:solidFill>
                          <a:ea typeface="Fira Sans Extra Condensed"/>
                          <a:cs typeface="Fira Sans Extra Condensed"/>
                          <a:sym typeface="Fira Sans Extra Condensed"/>
                        </a:rPr>
                        <a:t>P</a:t>
                      </a:r>
                      <a:r>
                        <a:rPr lang="en-US" sz="2400" b="0" u="none" kern="0" dirty="0" err="1">
                          <a:solidFill>
                            <a:schemeClr val="bg2">
                              <a:lumMod val="75000"/>
                            </a:schemeClr>
                          </a:solidFill>
                          <a:ea typeface="Fira Sans Extra Condensed"/>
                          <a:cs typeface="Fira Sans Extra Condensed"/>
                          <a:sym typeface="Fira Sans Extra Condensed"/>
                        </a:rPr>
                        <a:t>hysica</a:t>
                      </a:r>
                      <a:r>
                        <a:rPr lang="en-US" sz="2400" b="1" u="sng" kern="0" dirty="0" err="1">
                          <a:solidFill>
                            <a:schemeClr val="bg2">
                              <a:lumMod val="75000"/>
                            </a:schemeClr>
                          </a:solidFill>
                          <a:ea typeface="Fira Sans Extra Condensed"/>
                          <a:cs typeface="Fira Sans Extra Condensed"/>
                          <a:sym typeface="Fira Sans Extra Condensed"/>
                        </a:rPr>
                        <a:t>L</a:t>
                      </a:r>
                      <a:r>
                        <a:rPr lang="en-US" sz="2400" b="0" u="none" kern="0" dirty="0">
                          <a:solidFill>
                            <a:schemeClr val="bg2">
                              <a:lumMod val="75000"/>
                            </a:schemeClr>
                          </a:solidFill>
                          <a:ea typeface="Fira Sans Extra Condensed"/>
                          <a:cs typeface="Fira Sans Extra Condensed"/>
                          <a:sym typeface="Fira Sans Extra Condensed"/>
                        </a:rPr>
                        <a:t> illness, balance </a:t>
                      </a:r>
                      <a:r>
                        <a:rPr lang="en-US" sz="2400" b="1" u="sng" kern="0" dirty="0">
                          <a:solidFill>
                            <a:schemeClr val="bg2">
                              <a:lumMod val="75000"/>
                            </a:schemeClr>
                          </a:solidFill>
                          <a:ea typeface="Fira Sans Extra Condensed"/>
                          <a:cs typeface="Fira Sans Extra Condensed"/>
                          <a:sym typeface="Fira Sans Extra Condensed"/>
                        </a:rPr>
                        <a:t>E</a:t>
                      </a:r>
                      <a:r>
                        <a:rPr lang="en-US" sz="2400" b="0" u="none" kern="0" dirty="0">
                          <a:solidFill>
                            <a:schemeClr val="bg2">
                              <a:lumMod val="75000"/>
                            </a:schemeClr>
                          </a:solidFill>
                          <a:ea typeface="Fira Sans Extra Condensed"/>
                          <a:cs typeface="Fira Sans Extra Condensed"/>
                          <a:sym typeface="Fira Sans Extra Condensed"/>
                        </a:rPr>
                        <a:t>ating, avoid mood-</a:t>
                      </a:r>
                      <a:r>
                        <a:rPr lang="en-US" sz="2400" b="1" u="sng" kern="0" dirty="0">
                          <a:solidFill>
                            <a:schemeClr val="bg2">
                              <a:lumMod val="75000"/>
                            </a:schemeClr>
                          </a:solidFill>
                          <a:ea typeface="Fira Sans Extra Condensed"/>
                          <a:cs typeface="Fira Sans Extra Condensed"/>
                          <a:sym typeface="Fira Sans Extra Condensed"/>
                        </a:rPr>
                        <a:t>A</a:t>
                      </a:r>
                      <a:r>
                        <a:rPr lang="en-US" sz="2400" b="0" u="none" kern="0" dirty="0">
                          <a:solidFill>
                            <a:schemeClr val="bg2">
                              <a:lumMod val="75000"/>
                            </a:schemeClr>
                          </a:solidFill>
                          <a:ea typeface="Fira Sans Extra Condensed"/>
                          <a:cs typeface="Fira Sans Extra Condensed"/>
                          <a:sym typeface="Fira Sans Extra Condensed"/>
                        </a:rPr>
                        <a:t>ltering substances, maintain good </a:t>
                      </a:r>
                      <a:r>
                        <a:rPr lang="en-US" sz="2400" b="1" u="sng" kern="0" dirty="0">
                          <a:solidFill>
                            <a:schemeClr val="bg2">
                              <a:lumMod val="75000"/>
                            </a:schemeClr>
                          </a:solidFill>
                          <a:ea typeface="Fira Sans Extra Condensed"/>
                          <a:cs typeface="Fira Sans Extra Condensed"/>
                          <a:sym typeface="Fira Sans Extra Condensed"/>
                        </a:rPr>
                        <a:t>S</a:t>
                      </a:r>
                      <a:r>
                        <a:rPr lang="en-US" sz="2400" b="0" u="none" kern="0" dirty="0">
                          <a:solidFill>
                            <a:schemeClr val="bg2">
                              <a:lumMod val="75000"/>
                            </a:schemeClr>
                          </a:solidFill>
                          <a:ea typeface="Fira Sans Extra Condensed"/>
                          <a:cs typeface="Fira Sans Extra Condensed"/>
                          <a:sym typeface="Fira Sans Extra Condensed"/>
                        </a:rPr>
                        <a:t>leep, and </a:t>
                      </a:r>
                      <a:r>
                        <a:rPr lang="en-US" sz="2400" b="1" u="sng" kern="0" dirty="0">
                          <a:solidFill>
                            <a:schemeClr val="bg2">
                              <a:lumMod val="75000"/>
                            </a:schemeClr>
                          </a:solidFill>
                          <a:ea typeface="Fira Sans Extra Condensed"/>
                          <a:cs typeface="Fira Sans Extra Condensed"/>
                          <a:sym typeface="Fira Sans Extra Condensed"/>
                        </a:rPr>
                        <a:t>E</a:t>
                      </a:r>
                      <a:r>
                        <a:rPr lang="en-US" sz="2400" b="0" u="none" kern="0" dirty="0">
                          <a:solidFill>
                            <a:schemeClr val="bg2">
                              <a:lumMod val="75000"/>
                            </a:schemeClr>
                          </a:solidFill>
                          <a:ea typeface="Fira Sans Extra Condensed"/>
                          <a:cs typeface="Fira Sans Extra Condensed"/>
                          <a:sym typeface="Fira Sans Extra Condensed"/>
                        </a:rPr>
                        <a:t>xercise regularly</a:t>
                      </a:r>
                      <a:endParaRPr lang="en-US" sz="2400" b="0" u="none"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118705"/>
                  </a:ext>
                </a:extLst>
              </a:tr>
            </a:tbl>
          </a:graphicData>
        </a:graphic>
      </p:graphicFrame>
      <p:sp>
        <p:nvSpPr>
          <p:cNvPr id="4" name="Content Placeholder 2">
            <a:extLst>
              <a:ext uri="{FF2B5EF4-FFF2-40B4-BE49-F238E27FC236}">
                <a16:creationId xmlns:a16="http://schemas.microsoft.com/office/drawing/2014/main" id="{23CC4895-9477-BB87-6A2A-08145FED2AF1}"/>
              </a:ext>
            </a:extLst>
          </p:cNvPr>
          <p:cNvSpPr>
            <a:spLocks noGrp="1"/>
          </p:cNvSpPr>
          <p:nvPr>
            <p:ph idx="1"/>
          </p:nvPr>
        </p:nvSpPr>
        <p:spPr>
          <a:xfrm>
            <a:off x="1188935" y="5793313"/>
            <a:ext cx="9814127" cy="691537"/>
          </a:xfrm>
        </p:spPr>
        <p:txBody>
          <a:bodyPr/>
          <a:lstStyle/>
          <a:p>
            <a:pPr algn="ctr"/>
            <a:r>
              <a:rPr lang="en-US" b="1" dirty="0"/>
              <a:t>Goal: </a:t>
            </a:r>
            <a:r>
              <a:rPr lang="en-US" dirty="0"/>
              <a:t>to empower us to build </a:t>
            </a:r>
            <a:r>
              <a:rPr lang="en-US" b="1" dirty="0"/>
              <a:t>emotional resilience</a:t>
            </a:r>
            <a:endParaRPr lang="en-US" b="1" u="sng" dirty="0"/>
          </a:p>
        </p:txBody>
      </p:sp>
      <p:sp>
        <p:nvSpPr>
          <p:cNvPr id="8" name="TextBox 7">
            <a:extLst>
              <a:ext uri="{FF2B5EF4-FFF2-40B4-BE49-F238E27FC236}">
                <a16:creationId xmlns:a16="http://schemas.microsoft.com/office/drawing/2014/main" id="{452E1D9C-3BFF-A863-C108-6EDD9DFB2F41}"/>
              </a:ext>
            </a:extLst>
          </p:cNvPr>
          <p:cNvSpPr txBox="1"/>
          <p:nvPr/>
        </p:nvSpPr>
        <p:spPr>
          <a:xfrm>
            <a:off x="0" y="6484850"/>
            <a:ext cx="2993571"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
        <p:nvSpPr>
          <p:cNvPr id="7" name="Slide Number Placeholder 6">
            <a:extLst>
              <a:ext uri="{FF2B5EF4-FFF2-40B4-BE49-F238E27FC236}">
                <a16:creationId xmlns:a16="http://schemas.microsoft.com/office/drawing/2014/main" id="{D05E3729-2E0C-60BD-A971-182BA3615242}"/>
              </a:ext>
              <a:ext uri="{C183D7F6-B498-43B3-948B-1728B52AA6E4}">
                <adec:decorative xmlns:adec="http://schemas.microsoft.com/office/drawing/2017/decorative" val="0"/>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38</a:t>
            </a:fld>
            <a:endParaRPr lang="en-US"/>
          </a:p>
        </p:txBody>
      </p:sp>
    </p:spTree>
    <p:extLst>
      <p:ext uri="{BB962C8B-B14F-4D97-AF65-F5344CB8AC3E}">
        <p14:creationId xmlns:p14="http://schemas.microsoft.com/office/powerpoint/2010/main" val="165568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F6B49-9747-0B4A-5568-8BE73CC48BE5}"/>
              </a:ext>
            </a:extLst>
          </p:cNvPr>
          <p:cNvSpPr>
            <a:spLocks noGrp="1"/>
          </p:cNvSpPr>
          <p:nvPr>
            <p:ph type="title"/>
          </p:nvPr>
        </p:nvSpPr>
        <p:spPr>
          <a:xfrm>
            <a:off x="1048200" y="410826"/>
            <a:ext cx="10095600" cy="980133"/>
          </a:xfrm>
        </p:spPr>
        <p:txBody>
          <a:bodyPr/>
          <a:lstStyle/>
          <a:p>
            <a:r>
              <a:rPr lang="en-US" dirty="0"/>
              <a:t>Review – </a:t>
            </a:r>
            <a:r>
              <a:rPr lang="en-US" i="1" dirty="0"/>
              <a:t>Check the Facts</a:t>
            </a:r>
            <a:endParaRPr lang="en-US" dirty="0"/>
          </a:p>
        </p:txBody>
      </p:sp>
      <p:sp>
        <p:nvSpPr>
          <p:cNvPr id="3" name="Content Placeholder 2">
            <a:extLst>
              <a:ext uri="{FF2B5EF4-FFF2-40B4-BE49-F238E27FC236}">
                <a16:creationId xmlns:a16="http://schemas.microsoft.com/office/drawing/2014/main" id="{025FBC42-9EFC-24BE-4B29-6EA3788B86CA}"/>
              </a:ext>
            </a:extLst>
          </p:cNvPr>
          <p:cNvSpPr>
            <a:spLocks noGrp="1"/>
          </p:cNvSpPr>
          <p:nvPr>
            <p:ph idx="1"/>
          </p:nvPr>
        </p:nvSpPr>
        <p:spPr>
          <a:xfrm>
            <a:off x="934709" y="1390959"/>
            <a:ext cx="10322581" cy="4540194"/>
          </a:xfrm>
        </p:spPr>
        <p:txBody>
          <a:bodyPr/>
          <a:lstStyle/>
          <a:p>
            <a:pPr>
              <a:spcBef>
                <a:spcPts val="300"/>
              </a:spcBef>
              <a:spcAft>
                <a:spcPts val="600"/>
              </a:spcAft>
            </a:pPr>
            <a:r>
              <a:rPr lang="en-US" dirty="0"/>
              <a:t>What emotion am I experiencing and want to change?</a:t>
            </a:r>
          </a:p>
          <a:p>
            <a:pPr>
              <a:spcBef>
                <a:spcPts val="300"/>
              </a:spcBef>
              <a:spcAft>
                <a:spcPts val="600"/>
              </a:spcAft>
            </a:pPr>
            <a:r>
              <a:rPr lang="en-US" dirty="0"/>
              <a:t>What event triggered this emotion?</a:t>
            </a:r>
          </a:p>
          <a:p>
            <a:pPr>
              <a:spcBef>
                <a:spcPts val="300"/>
              </a:spcBef>
              <a:spcAft>
                <a:spcPts val="600"/>
              </a:spcAft>
            </a:pPr>
            <a:r>
              <a:rPr lang="en-US" dirty="0"/>
              <a:t>What are my thoughts, interpretations, and assumptions about the event?</a:t>
            </a:r>
          </a:p>
          <a:p>
            <a:pPr>
              <a:spcBef>
                <a:spcPts val="300"/>
              </a:spcBef>
              <a:spcAft>
                <a:spcPts val="600"/>
              </a:spcAft>
            </a:pPr>
            <a:r>
              <a:rPr lang="en-US" dirty="0"/>
              <a:t>Am I perceiving a threat that may not be real?</a:t>
            </a:r>
          </a:p>
          <a:p>
            <a:pPr>
              <a:spcBef>
                <a:spcPts val="300"/>
              </a:spcBef>
              <a:spcAft>
                <a:spcPts val="600"/>
              </a:spcAft>
            </a:pPr>
            <a:r>
              <a:rPr lang="en-US" dirty="0"/>
              <a:t>What is the worst-case scenario I am imagining?</a:t>
            </a:r>
          </a:p>
          <a:p>
            <a:pPr>
              <a:spcBef>
                <a:spcPts val="300"/>
              </a:spcBef>
              <a:spcAft>
                <a:spcPts val="600"/>
              </a:spcAft>
            </a:pPr>
            <a:r>
              <a:rPr lang="en-US" dirty="0"/>
              <a:t>Does my emotional reaction match the facts of the situation?</a:t>
            </a:r>
          </a:p>
        </p:txBody>
      </p:sp>
      <p:sp>
        <p:nvSpPr>
          <p:cNvPr id="5" name="TextBox 4">
            <a:extLst>
              <a:ext uri="{FF2B5EF4-FFF2-40B4-BE49-F238E27FC236}">
                <a16:creationId xmlns:a16="http://schemas.microsoft.com/office/drawing/2014/main" id="{836BF160-8633-9DC7-B377-0E10D60DD754}"/>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
        <p:nvSpPr>
          <p:cNvPr id="4" name="Slide Number Placeholder 3">
            <a:extLst>
              <a:ext uri="{FF2B5EF4-FFF2-40B4-BE49-F238E27FC236}">
                <a16:creationId xmlns:a16="http://schemas.microsoft.com/office/drawing/2014/main" id="{2CED473B-233B-2E2A-14AF-94F0AE8D878D}"/>
              </a:ext>
            </a:extLst>
          </p:cNvPr>
          <p:cNvSpPr>
            <a:spLocks noGrp="1"/>
          </p:cNvSpPr>
          <p:nvPr>
            <p:ph type="sldNum" idx="10"/>
          </p:nvPr>
        </p:nvSpPr>
        <p:spPr/>
        <p:txBody>
          <a:bodyPr/>
          <a:lstStyle/>
          <a:p>
            <a:fld id="{07CE569E-9B7C-4CB9-AB80-C0841F922CFF}" type="slidenum">
              <a:rPr lang="en-US" smtClean="0"/>
              <a:pPr/>
              <a:t>39</a:t>
            </a:fld>
            <a:endParaRPr lang="en-US"/>
          </a:p>
        </p:txBody>
      </p:sp>
      <p:pic>
        <p:nvPicPr>
          <p:cNvPr id="16" name="Picture 15">
            <a:extLst>
              <a:ext uri="{FF2B5EF4-FFF2-40B4-BE49-F238E27FC236}">
                <a16:creationId xmlns:a16="http://schemas.microsoft.com/office/drawing/2014/main" id="{4CCDF352-DBC1-9F9F-9CC4-1540325AC40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5719" t="80023" r="36156" b="6799"/>
          <a:stretch/>
        </p:blipFill>
        <p:spPr>
          <a:xfrm>
            <a:off x="3865312" y="5967011"/>
            <a:ext cx="4461376" cy="803964"/>
          </a:xfrm>
          <a:prstGeom prst="rect">
            <a:avLst/>
          </a:prstGeom>
        </p:spPr>
      </p:pic>
    </p:spTree>
    <p:extLst>
      <p:ext uri="{BB962C8B-B14F-4D97-AF65-F5344CB8AC3E}">
        <p14:creationId xmlns:p14="http://schemas.microsoft.com/office/powerpoint/2010/main" val="932877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404FA0-D393-43EB-BD5F-6735E2B877F4}"/>
              </a:ext>
            </a:extLst>
          </p:cNvPr>
          <p:cNvSpPr txBox="1">
            <a:spLocks noGrp="1"/>
          </p:cNvSpPr>
          <p:nvPr>
            <p:ph type="title" idx="4294967295"/>
          </p:nvPr>
        </p:nvSpPr>
        <p:spPr>
          <a:xfrm>
            <a:off x="1900517" y="566168"/>
            <a:ext cx="8390965" cy="923133"/>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2"/>
                </a:solidFill>
                <a:effectLst/>
                <a:uLnTx/>
                <a:uFillTx/>
                <a:latin typeface="Roboto Slab" pitchFamily="2" charset="0"/>
                <a:ea typeface="Roboto Slab" pitchFamily="2" charset="0"/>
                <a:cs typeface="Roboto Slab" pitchFamily="2" charset="0"/>
              </a:rPr>
              <a:t>Linking Your Audio and Video:</a:t>
            </a:r>
          </a:p>
        </p:txBody>
      </p:sp>
      <p:sp>
        <p:nvSpPr>
          <p:cNvPr id="5" name="Content Placeholder 7">
            <a:extLst>
              <a:ext uri="{FF2B5EF4-FFF2-40B4-BE49-F238E27FC236}">
                <a16:creationId xmlns:a16="http://schemas.microsoft.com/office/drawing/2014/main" id="{C9B04CB9-FEFC-45A1-89B7-F21E20B1F3BD}"/>
              </a:ext>
            </a:extLst>
          </p:cNvPr>
          <p:cNvSpPr txBox="1">
            <a:spLocks/>
          </p:cNvSpPr>
          <p:nvPr/>
        </p:nvSpPr>
        <p:spPr>
          <a:xfrm>
            <a:off x="927847" y="1858719"/>
            <a:ext cx="4370293" cy="4027383"/>
          </a:xfrm>
          <a:prstGeom prst="rect">
            <a:avLst/>
          </a:prstGeom>
        </p:spPr>
        <p:txBody>
          <a:bodyPr lIns="68580" tIns="34290" rIns="68580" bIns="34290" anchor="t">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7400" dirty="0">
                <a:latin typeface="Source Sans Pro" panose="020B0503030403020204" pitchFamily="34" charset="0"/>
                <a:ea typeface="Source Sans Pro" panose="020B0503030403020204" pitchFamily="34" charset="0"/>
                <a:cs typeface="Calibri"/>
              </a:rPr>
              <a:t>If you joined by phone and your phone is not connected to your video, follow these steps:</a:t>
            </a:r>
          </a:p>
          <a:p>
            <a:pPr lvl="1">
              <a:spcAft>
                <a:spcPts val="600"/>
              </a:spcAft>
            </a:pPr>
            <a:r>
              <a:rPr lang="en-US" sz="7400" dirty="0">
                <a:latin typeface="Source Sans Pro" panose="020B0503030403020204" pitchFamily="34" charset="0"/>
                <a:ea typeface="Source Sans Pro" panose="020B0503030403020204" pitchFamily="34" charset="0"/>
                <a:cs typeface="Calibri"/>
              </a:rPr>
              <a:t>STEP 1: Click on </a:t>
            </a:r>
            <a:r>
              <a:rPr lang="en-US" sz="7400" i="1" dirty="0">
                <a:latin typeface="Source Sans Pro" panose="020B0503030403020204" pitchFamily="34" charset="0"/>
                <a:ea typeface="Source Sans Pro" panose="020B0503030403020204" pitchFamily="34" charset="0"/>
                <a:cs typeface="Calibri"/>
              </a:rPr>
              <a:t>Join Audio</a:t>
            </a:r>
            <a:r>
              <a:rPr lang="en-US" sz="7400" dirty="0">
                <a:latin typeface="Source Sans Pro" panose="020B0503030403020204" pitchFamily="34" charset="0"/>
                <a:ea typeface="Source Sans Pro" panose="020B0503030403020204" pitchFamily="34" charset="0"/>
                <a:cs typeface="Calibri"/>
              </a:rPr>
              <a:t> (located bottom left)</a:t>
            </a:r>
          </a:p>
          <a:p>
            <a:pPr lvl="1"/>
            <a:r>
              <a:rPr lang="en-US" sz="7400" dirty="0">
                <a:latin typeface="Source Sans Pro" panose="020B0503030403020204" pitchFamily="34" charset="0"/>
                <a:ea typeface="Source Sans Pro" panose="020B0503030403020204" pitchFamily="34" charset="0"/>
                <a:cs typeface="Calibri"/>
              </a:rPr>
              <a:t>STEP 2: enter #participant ID# on your phone. </a:t>
            </a:r>
          </a:p>
          <a:p>
            <a:pPr lvl="2"/>
            <a:r>
              <a:rPr lang="en-US" sz="7400" dirty="0">
                <a:latin typeface="Source Sans Pro" panose="020B0503030403020204" pitchFamily="34" charset="0"/>
                <a:ea typeface="Source Sans Pro" panose="020B0503030403020204" pitchFamily="34" charset="0"/>
                <a:cs typeface="Calibri"/>
              </a:rPr>
              <a:t>Example: #59#</a:t>
            </a:r>
          </a:p>
          <a:p>
            <a:endParaRPr lang="en-US" sz="2100" dirty="0"/>
          </a:p>
          <a:p>
            <a:endParaRPr lang="en-US" sz="2100" dirty="0"/>
          </a:p>
        </p:txBody>
      </p:sp>
      <p:pic>
        <p:nvPicPr>
          <p:cNvPr id="9" name="Picture 8" descr="An image depecting how you can join the meeting via phone call.">
            <a:extLst>
              <a:ext uri="{FF2B5EF4-FFF2-40B4-BE49-F238E27FC236}">
                <a16:creationId xmlns:a16="http://schemas.microsoft.com/office/drawing/2014/main" id="{3E142C2B-324C-407A-8AB4-190965C9F0C8}"/>
              </a:ext>
              <a:ext uri="{C183D7F6-B498-43B3-948B-1728B52AA6E4}">
                <adec:decorative xmlns:adec="http://schemas.microsoft.com/office/drawing/2017/decorative" val="0"/>
              </a:ext>
            </a:extLst>
          </p:cNvPr>
          <p:cNvPicPr>
            <a:picLocks noChangeAspect="1"/>
          </p:cNvPicPr>
          <p:nvPr/>
        </p:nvPicPr>
        <p:blipFill>
          <a:blip r:embed="rId3"/>
          <a:srcRect l="4985" b="11168"/>
          <a:stretch/>
        </p:blipFill>
        <p:spPr>
          <a:xfrm>
            <a:off x="5486399" y="1925954"/>
            <a:ext cx="5382236" cy="3577602"/>
          </a:xfrm>
          <a:prstGeom prst="rect">
            <a:avLst/>
          </a:prstGeom>
          <a:ln>
            <a:solidFill>
              <a:schemeClr val="tx1"/>
            </a:solidFill>
          </a:ln>
        </p:spPr>
      </p:pic>
    </p:spTree>
    <p:extLst>
      <p:ext uri="{BB962C8B-B14F-4D97-AF65-F5344CB8AC3E}">
        <p14:creationId xmlns:p14="http://schemas.microsoft.com/office/powerpoint/2010/main" val="1279881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389AA-DF6E-8F02-832D-5D645839FEC9}"/>
              </a:ext>
            </a:extLst>
          </p:cNvPr>
          <p:cNvSpPr>
            <a:spLocks noGrp="1"/>
          </p:cNvSpPr>
          <p:nvPr>
            <p:ph type="title"/>
          </p:nvPr>
        </p:nvSpPr>
        <p:spPr>
          <a:xfrm>
            <a:off x="1048200" y="394447"/>
            <a:ext cx="10095600" cy="667437"/>
          </a:xfrm>
        </p:spPr>
        <p:txBody>
          <a:bodyPr/>
          <a:lstStyle/>
          <a:p>
            <a:r>
              <a:rPr lang="en-US" dirty="0"/>
              <a:t>Review – </a:t>
            </a:r>
            <a:r>
              <a:rPr lang="en-US" i="1" dirty="0"/>
              <a:t>Opposite Action</a:t>
            </a:r>
          </a:p>
        </p:txBody>
      </p:sp>
      <p:sp>
        <p:nvSpPr>
          <p:cNvPr id="3" name="Content Placeholder 2">
            <a:extLst>
              <a:ext uri="{FF2B5EF4-FFF2-40B4-BE49-F238E27FC236}">
                <a16:creationId xmlns:a16="http://schemas.microsoft.com/office/drawing/2014/main" id="{745D99E7-F75E-3CD1-629B-6E204FA722BA}"/>
              </a:ext>
            </a:extLst>
          </p:cNvPr>
          <p:cNvSpPr>
            <a:spLocks noGrp="1"/>
          </p:cNvSpPr>
          <p:nvPr>
            <p:ph idx="1"/>
          </p:nvPr>
        </p:nvSpPr>
        <p:spPr>
          <a:xfrm>
            <a:off x="692092" y="1205568"/>
            <a:ext cx="10807816" cy="5127567"/>
          </a:xfrm>
        </p:spPr>
        <p:txBody>
          <a:bodyPr/>
          <a:lstStyle/>
          <a:p>
            <a:pPr marL="495300" indent="-457200">
              <a:spcBef>
                <a:spcPts val="0"/>
              </a:spcBef>
              <a:spcAft>
                <a:spcPts val="400"/>
              </a:spcAft>
              <a:buClr>
                <a:schemeClr val="accent3">
                  <a:lumMod val="60000"/>
                  <a:lumOff val="40000"/>
                </a:schemeClr>
              </a:buClr>
              <a:buSzPct val="115000"/>
              <a:buFont typeface="+mj-lt"/>
              <a:buAutoNum type="arabicPeriod"/>
            </a:pPr>
            <a:r>
              <a:rPr lang="en-US" sz="2600" b="1" dirty="0"/>
              <a:t>Identify the Emotion </a:t>
            </a:r>
            <a:r>
              <a:rPr lang="en-US" sz="2600" dirty="0"/>
              <a:t>– Name the feeling you want to change</a:t>
            </a:r>
          </a:p>
          <a:p>
            <a:pPr marL="495300" indent="-457200">
              <a:spcBef>
                <a:spcPts val="0"/>
              </a:spcBef>
              <a:spcAft>
                <a:spcPts val="400"/>
              </a:spcAft>
              <a:buClr>
                <a:schemeClr val="accent3">
                  <a:lumMod val="60000"/>
                  <a:lumOff val="40000"/>
                </a:schemeClr>
              </a:buClr>
              <a:buSzPct val="115000"/>
              <a:buFont typeface="+mj-lt"/>
              <a:buAutoNum type="arabicPeriod"/>
            </a:pPr>
            <a:r>
              <a:rPr lang="en-US" sz="2600" b="1" dirty="0"/>
              <a:t>Review the Facts </a:t>
            </a:r>
            <a:r>
              <a:rPr lang="en-US" sz="2600" dirty="0"/>
              <a:t>– Are your emotions justified? Does the intensity match the reality of the situation?</a:t>
            </a:r>
          </a:p>
          <a:p>
            <a:pPr marL="495300" indent="-457200">
              <a:spcBef>
                <a:spcPts val="0"/>
              </a:spcBef>
              <a:spcAft>
                <a:spcPts val="400"/>
              </a:spcAft>
              <a:buClr>
                <a:schemeClr val="accent3">
                  <a:lumMod val="60000"/>
                  <a:lumOff val="40000"/>
                </a:schemeClr>
              </a:buClr>
              <a:buSzPct val="115000"/>
              <a:buFont typeface="+mj-lt"/>
              <a:buAutoNum type="arabicPeriod"/>
            </a:pPr>
            <a:r>
              <a:rPr lang="en-US" sz="2600" b="1" dirty="0"/>
              <a:t>Recognize Your Urge </a:t>
            </a:r>
            <a:r>
              <a:rPr lang="en-US" sz="2600" dirty="0"/>
              <a:t>– What action does your emotion push you toward?</a:t>
            </a:r>
          </a:p>
          <a:p>
            <a:pPr lvl="1">
              <a:spcAft>
                <a:spcPts val="400"/>
              </a:spcAft>
              <a:buClr>
                <a:schemeClr val="accent3">
                  <a:lumMod val="60000"/>
                  <a:lumOff val="40000"/>
                </a:schemeClr>
              </a:buClr>
              <a:buSzPct val="115000"/>
              <a:buFont typeface="Wingdings" panose="05000000000000000000" pitchFamily="2" charset="2"/>
              <a:buChar char="§"/>
            </a:pPr>
            <a:r>
              <a:rPr lang="en-US" dirty="0"/>
              <a:t>Ask your </a:t>
            </a:r>
            <a:r>
              <a:rPr lang="en-US" b="1" dirty="0"/>
              <a:t>Wise Mind</a:t>
            </a:r>
            <a:r>
              <a:rPr lang="en-US" dirty="0"/>
              <a:t>: </a:t>
            </a:r>
            <a:r>
              <a:rPr lang="en-US" i="1" dirty="0"/>
              <a:t>Is acting on this urge effective or helpful?</a:t>
            </a:r>
          </a:p>
          <a:p>
            <a:pPr marL="552450" indent="-514350">
              <a:spcBef>
                <a:spcPts val="0"/>
              </a:spcBef>
              <a:spcAft>
                <a:spcPts val="400"/>
              </a:spcAft>
              <a:buClr>
                <a:schemeClr val="accent3">
                  <a:lumMod val="60000"/>
                  <a:lumOff val="40000"/>
                </a:schemeClr>
              </a:buClr>
              <a:buSzPct val="115000"/>
              <a:buFont typeface="+mj-lt"/>
              <a:buAutoNum type="arabicPeriod"/>
            </a:pPr>
            <a:r>
              <a:rPr lang="en-US" sz="2600" b="1" dirty="0"/>
              <a:t>Consider the Opposite Action </a:t>
            </a:r>
            <a:r>
              <a:rPr lang="en-US" sz="2600" dirty="0"/>
              <a:t>– What action would go against your emotional urge?</a:t>
            </a:r>
          </a:p>
          <a:p>
            <a:pPr marL="495300" indent="-457200">
              <a:spcBef>
                <a:spcPts val="0"/>
              </a:spcBef>
              <a:spcAft>
                <a:spcPts val="400"/>
              </a:spcAft>
              <a:buClr>
                <a:schemeClr val="accent3">
                  <a:lumMod val="60000"/>
                  <a:lumOff val="40000"/>
                </a:schemeClr>
              </a:buClr>
              <a:buSzPct val="115000"/>
              <a:buFont typeface="+mj-lt"/>
              <a:buAutoNum type="arabicPeriod"/>
            </a:pPr>
            <a:r>
              <a:rPr lang="en-US" sz="2600" b="1" dirty="0"/>
              <a:t>Commit to Opposite Action</a:t>
            </a:r>
            <a:r>
              <a:rPr lang="en-US" sz="2600" dirty="0"/>
              <a:t> – Engage in behaviors that counteract the emotion-driven urge</a:t>
            </a:r>
          </a:p>
          <a:p>
            <a:pPr marL="495300" indent="-457200">
              <a:spcBef>
                <a:spcPts val="0"/>
              </a:spcBef>
              <a:spcAft>
                <a:spcPts val="400"/>
              </a:spcAft>
              <a:buClr>
                <a:schemeClr val="accent3">
                  <a:lumMod val="60000"/>
                  <a:lumOff val="40000"/>
                </a:schemeClr>
              </a:buClr>
              <a:buSzPct val="115000"/>
              <a:buFont typeface="+mj-lt"/>
              <a:buAutoNum type="arabicPeriod"/>
            </a:pPr>
            <a:r>
              <a:rPr lang="en-US" sz="2600" b="1" dirty="0"/>
              <a:t>Practice Mindfulness </a:t>
            </a:r>
            <a:r>
              <a:rPr lang="en-US" sz="2600" dirty="0"/>
              <a:t>– Stay present and aware while doing the opposite action</a:t>
            </a:r>
          </a:p>
          <a:p>
            <a:pPr marL="495300" indent="-457200">
              <a:spcBef>
                <a:spcPts val="0"/>
              </a:spcBef>
              <a:spcAft>
                <a:spcPts val="400"/>
              </a:spcAft>
              <a:buClr>
                <a:schemeClr val="accent3">
                  <a:lumMod val="60000"/>
                  <a:lumOff val="40000"/>
                </a:schemeClr>
              </a:buClr>
              <a:buSzPct val="115000"/>
              <a:buFont typeface="+mj-lt"/>
              <a:buAutoNum type="arabicPeriod"/>
            </a:pPr>
            <a:r>
              <a:rPr lang="en-US" sz="2600" b="1" dirty="0"/>
              <a:t>Repeat as Needed </a:t>
            </a:r>
            <a:r>
              <a:rPr lang="en-US" sz="2600" dirty="0"/>
              <a:t>– Continue until the emotion changes</a:t>
            </a:r>
          </a:p>
        </p:txBody>
      </p:sp>
      <p:sp>
        <p:nvSpPr>
          <p:cNvPr id="5" name="TextBox 4">
            <a:extLst>
              <a:ext uri="{FF2B5EF4-FFF2-40B4-BE49-F238E27FC236}">
                <a16:creationId xmlns:a16="http://schemas.microsoft.com/office/drawing/2014/main" id="{244A3F52-1F51-AF21-A0FA-C05201CAAF77}"/>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
        <p:nvSpPr>
          <p:cNvPr id="4" name="Slide Number Placeholder 3">
            <a:extLst>
              <a:ext uri="{FF2B5EF4-FFF2-40B4-BE49-F238E27FC236}">
                <a16:creationId xmlns:a16="http://schemas.microsoft.com/office/drawing/2014/main" id="{45FB2A82-AA55-4B9E-E85F-1D5944E7C74F}"/>
              </a:ext>
            </a:extLst>
          </p:cNvPr>
          <p:cNvSpPr>
            <a:spLocks noGrp="1"/>
          </p:cNvSpPr>
          <p:nvPr>
            <p:ph type="sldNum" idx="10"/>
          </p:nvPr>
        </p:nvSpPr>
        <p:spPr/>
        <p:txBody>
          <a:bodyPr/>
          <a:lstStyle/>
          <a:p>
            <a:fld id="{07CE569E-9B7C-4CB9-AB80-C0841F922CFF}" type="slidenum">
              <a:rPr lang="en-US" smtClean="0"/>
              <a:pPr/>
              <a:t>40</a:t>
            </a:fld>
            <a:endParaRPr lang="en-US"/>
          </a:p>
        </p:txBody>
      </p:sp>
    </p:spTree>
    <p:extLst>
      <p:ext uri="{BB962C8B-B14F-4D97-AF65-F5344CB8AC3E}">
        <p14:creationId xmlns:p14="http://schemas.microsoft.com/office/powerpoint/2010/main" val="2424262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D5FF-EDA0-C1CF-3944-F2E7851A76D3}"/>
              </a:ext>
            </a:extLst>
          </p:cNvPr>
          <p:cNvSpPr>
            <a:spLocks noGrp="1"/>
          </p:cNvSpPr>
          <p:nvPr>
            <p:ph type="title"/>
          </p:nvPr>
        </p:nvSpPr>
        <p:spPr>
          <a:xfrm>
            <a:off x="950457" y="524865"/>
            <a:ext cx="10291086" cy="936800"/>
          </a:xfrm>
        </p:spPr>
        <p:txBody>
          <a:bodyPr/>
          <a:lstStyle/>
          <a:p>
            <a:r>
              <a:rPr lang="en-US" sz="4000" dirty="0"/>
              <a:t>Vignette – Marisol and the Family Dinner</a:t>
            </a:r>
          </a:p>
        </p:txBody>
      </p:sp>
      <p:sp>
        <p:nvSpPr>
          <p:cNvPr id="3" name="Content Placeholder 2">
            <a:extLst>
              <a:ext uri="{FF2B5EF4-FFF2-40B4-BE49-F238E27FC236}">
                <a16:creationId xmlns:a16="http://schemas.microsoft.com/office/drawing/2014/main" id="{096E41C8-068F-E54B-A39E-5F76723DEC97}"/>
              </a:ext>
            </a:extLst>
          </p:cNvPr>
          <p:cNvSpPr>
            <a:spLocks noGrp="1"/>
          </p:cNvSpPr>
          <p:nvPr>
            <p:ph sz="quarter" idx="13"/>
          </p:nvPr>
        </p:nvSpPr>
        <p:spPr>
          <a:xfrm>
            <a:off x="733878" y="1461665"/>
            <a:ext cx="7578849" cy="4871470"/>
          </a:xfrm>
        </p:spPr>
        <p:txBody>
          <a:bodyPr/>
          <a:lstStyle/>
          <a:p>
            <a:r>
              <a:rPr lang="en-US" i="1" dirty="0"/>
              <a:t>Marisol is a 34-year-old woman in early recovery from methamphetamine use. She’s been abstinent for 2 months and living in transitional housing. Her mother invites her to a family dinner. Marisol is excited but anxious—her uncle has made judgmental comments in the past about her addiction. She’s unsure if she’ll be able to stay regulated in that environment but doesn’t want to miss out on family connection.</a:t>
            </a:r>
          </a:p>
        </p:txBody>
      </p:sp>
      <p:pic>
        <p:nvPicPr>
          <p:cNvPr id="10" name="Picture 9" descr="A profile of a person">
            <a:extLst>
              <a:ext uri="{FF2B5EF4-FFF2-40B4-BE49-F238E27FC236}">
                <a16:creationId xmlns:a16="http://schemas.microsoft.com/office/drawing/2014/main" id="{3D088E87-34BF-04C1-D15A-A0B5B6159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8682" y="2422680"/>
            <a:ext cx="2949440" cy="2949440"/>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F54096B6-1C82-2623-404E-3693807A4474}"/>
              </a:ext>
            </a:extLst>
          </p:cNvPr>
          <p:cNvSpPr>
            <a:spLocks noGrp="1"/>
          </p:cNvSpPr>
          <p:nvPr>
            <p:ph type="sldNum" idx="14"/>
          </p:nvPr>
        </p:nvSpPr>
        <p:spPr/>
        <p:txBody>
          <a:bodyPr/>
          <a:lstStyle/>
          <a:p>
            <a:fld id="{07CE569E-9B7C-4CB9-AB80-C0841F922CFF}" type="slidenum">
              <a:rPr lang="en-US" smtClean="0"/>
              <a:pPr/>
              <a:t>41</a:t>
            </a:fld>
            <a:endParaRPr lang="en-US"/>
          </a:p>
        </p:txBody>
      </p:sp>
    </p:spTree>
    <p:extLst>
      <p:ext uri="{BB962C8B-B14F-4D97-AF65-F5344CB8AC3E}">
        <p14:creationId xmlns:p14="http://schemas.microsoft.com/office/powerpoint/2010/main" val="196210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1CD52-20E5-CB0B-5393-3B5D577DE1DF}"/>
              </a:ext>
            </a:extLst>
          </p:cNvPr>
          <p:cNvSpPr>
            <a:spLocks noGrp="1"/>
          </p:cNvSpPr>
          <p:nvPr>
            <p:ph type="title"/>
          </p:nvPr>
        </p:nvSpPr>
        <p:spPr/>
        <p:txBody>
          <a:bodyPr/>
          <a:lstStyle/>
          <a:p>
            <a:r>
              <a:rPr lang="en-US" dirty="0"/>
              <a:t>Vignette Highlights</a:t>
            </a:r>
          </a:p>
        </p:txBody>
      </p:sp>
      <p:sp>
        <p:nvSpPr>
          <p:cNvPr id="3" name="Content Placeholder 2">
            <a:extLst>
              <a:ext uri="{FF2B5EF4-FFF2-40B4-BE49-F238E27FC236}">
                <a16:creationId xmlns:a16="http://schemas.microsoft.com/office/drawing/2014/main" id="{10761AE4-65D4-F794-1A86-6D6A6EFC9BF3}"/>
              </a:ext>
            </a:extLst>
          </p:cNvPr>
          <p:cNvSpPr>
            <a:spLocks noGrp="1"/>
          </p:cNvSpPr>
          <p:nvPr>
            <p:ph sz="quarter" idx="13"/>
          </p:nvPr>
        </p:nvSpPr>
        <p:spPr>
          <a:xfrm>
            <a:off x="812800" y="1502229"/>
            <a:ext cx="10871200" cy="4669971"/>
          </a:xfrm>
        </p:spPr>
        <p:txBody>
          <a:bodyPr/>
          <a:lstStyle/>
          <a:p>
            <a:pPr>
              <a:spcBef>
                <a:spcPts val="0"/>
              </a:spcBef>
            </a:pPr>
            <a:r>
              <a:rPr lang="en-US" dirty="0"/>
              <a:t>Marisol is recently abstinent, invited to a tense family gathering</a:t>
            </a:r>
          </a:p>
          <a:p>
            <a:r>
              <a:rPr lang="en-US" dirty="0"/>
              <a:t>She has past experiences of shame, judgment, and being “the topic”</a:t>
            </a:r>
          </a:p>
          <a:p>
            <a:pPr>
              <a:spcAft>
                <a:spcPts val="2400"/>
              </a:spcAft>
            </a:pPr>
            <a:r>
              <a:rPr lang="en-US" dirty="0"/>
              <a:t>She feels torn between connection and protection</a:t>
            </a:r>
          </a:p>
          <a:p>
            <a:r>
              <a:rPr lang="en-US" b="1" dirty="0"/>
              <a:t>What emotions is Marisol likely experiencing?</a:t>
            </a:r>
          </a:p>
          <a:p>
            <a:r>
              <a:rPr lang="en-US" b="1" dirty="0"/>
              <a:t>What are the risks to her recovery and emotional regulation?</a:t>
            </a:r>
          </a:p>
        </p:txBody>
      </p:sp>
      <p:sp>
        <p:nvSpPr>
          <p:cNvPr id="4" name="Slide Number Placeholder 3">
            <a:extLst>
              <a:ext uri="{FF2B5EF4-FFF2-40B4-BE49-F238E27FC236}">
                <a16:creationId xmlns:a16="http://schemas.microsoft.com/office/drawing/2014/main" id="{15DBD91F-54F0-DB56-E843-107353D700C7}"/>
              </a:ext>
            </a:extLst>
          </p:cNvPr>
          <p:cNvSpPr>
            <a:spLocks noGrp="1"/>
          </p:cNvSpPr>
          <p:nvPr>
            <p:ph type="sldNum" idx="14"/>
          </p:nvPr>
        </p:nvSpPr>
        <p:spPr/>
        <p:txBody>
          <a:bodyPr/>
          <a:lstStyle/>
          <a:p>
            <a:fld id="{07CE569E-9B7C-4CB9-AB80-C0841F922CFF}" type="slidenum">
              <a:rPr lang="en-US" smtClean="0"/>
              <a:pPr/>
              <a:t>42</a:t>
            </a:fld>
            <a:endParaRPr lang="en-US"/>
          </a:p>
        </p:txBody>
      </p:sp>
      <p:pic>
        <p:nvPicPr>
          <p:cNvPr id="5" name="Picture 4">
            <a:extLst>
              <a:ext uri="{FF2B5EF4-FFF2-40B4-BE49-F238E27FC236}">
                <a16:creationId xmlns:a16="http://schemas.microsoft.com/office/drawing/2014/main" id="{F274FCCF-EDC5-40D6-8B6C-D9FB04D250B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2454" t="4293" r="24539" b="81469"/>
          <a:stretch/>
        </p:blipFill>
        <p:spPr>
          <a:xfrm>
            <a:off x="5437099" y="5355771"/>
            <a:ext cx="1317801" cy="1442424"/>
          </a:xfrm>
          <a:prstGeom prst="rect">
            <a:avLst/>
          </a:prstGeom>
        </p:spPr>
      </p:pic>
    </p:spTree>
    <p:extLst>
      <p:ext uri="{BB962C8B-B14F-4D97-AF65-F5344CB8AC3E}">
        <p14:creationId xmlns:p14="http://schemas.microsoft.com/office/powerpoint/2010/main" val="832096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5A1BE-F443-8FB7-C18C-DE9E0D803FD2}"/>
              </a:ext>
            </a:extLst>
          </p:cNvPr>
          <p:cNvSpPr>
            <a:spLocks noGrp="1"/>
          </p:cNvSpPr>
          <p:nvPr>
            <p:ph type="title"/>
          </p:nvPr>
        </p:nvSpPr>
        <p:spPr>
          <a:xfrm>
            <a:off x="1048200" y="410827"/>
            <a:ext cx="10095600" cy="1359916"/>
          </a:xfrm>
        </p:spPr>
        <p:txBody>
          <a:bodyPr/>
          <a:lstStyle/>
          <a:p>
            <a:r>
              <a:rPr lang="en-US" sz="4000" dirty="0"/>
              <a:t>Marisol’s Story: Five Moments for Skill Application</a:t>
            </a:r>
          </a:p>
        </p:txBody>
      </p:sp>
      <p:sp>
        <p:nvSpPr>
          <p:cNvPr id="3" name="Content Placeholder 2">
            <a:extLst>
              <a:ext uri="{FF2B5EF4-FFF2-40B4-BE49-F238E27FC236}">
                <a16:creationId xmlns:a16="http://schemas.microsoft.com/office/drawing/2014/main" id="{49312C0F-BC6C-DC9E-9843-78ED5FD5002F}"/>
              </a:ext>
            </a:extLst>
          </p:cNvPr>
          <p:cNvSpPr>
            <a:spLocks noGrp="1"/>
          </p:cNvSpPr>
          <p:nvPr>
            <p:ph sz="quarter" idx="13"/>
          </p:nvPr>
        </p:nvSpPr>
        <p:spPr>
          <a:xfrm>
            <a:off x="660400" y="1895301"/>
            <a:ext cx="10871200" cy="4428225"/>
          </a:xfrm>
        </p:spPr>
        <p:txBody>
          <a:bodyPr/>
          <a:lstStyle/>
          <a:p>
            <a:pPr>
              <a:spcBef>
                <a:spcPts val="0"/>
              </a:spcBef>
            </a:pPr>
            <a:r>
              <a:rPr lang="en-US" sz="2600" b="1" dirty="0"/>
              <a:t>Moment 1</a:t>
            </a:r>
            <a:r>
              <a:rPr lang="en-US" sz="2600" dirty="0"/>
              <a:t>: Marisol gets the dinner invitation and feels torn—excited but nervous.</a:t>
            </a:r>
          </a:p>
          <a:p>
            <a:r>
              <a:rPr lang="en-US" sz="2600" b="1" dirty="0"/>
              <a:t>Moment 2</a:t>
            </a:r>
            <a:r>
              <a:rPr lang="en-US" sz="2600" dirty="0"/>
              <a:t>: She recalls a previous dinner where her uncle said she was “just like her father the alcoholic.” </a:t>
            </a:r>
          </a:p>
          <a:p>
            <a:r>
              <a:rPr lang="en-US" sz="2600" b="1" dirty="0"/>
              <a:t>Moment 3</a:t>
            </a:r>
            <a:r>
              <a:rPr lang="en-US" sz="2600" dirty="0"/>
              <a:t>: The morning of the dinner, she wakes up with a pit in her stomach and wants to cancel. </a:t>
            </a:r>
          </a:p>
          <a:p>
            <a:r>
              <a:rPr lang="en-US" sz="2600" b="1" dirty="0"/>
              <a:t>Moment 4</a:t>
            </a:r>
            <a:r>
              <a:rPr lang="en-US" sz="2600" dirty="0"/>
              <a:t>: At dinner, her uncle makes a comment: “We’ll see how long this sobriety thing lasts.” </a:t>
            </a:r>
          </a:p>
          <a:p>
            <a:r>
              <a:rPr lang="en-US" sz="2600" b="1" dirty="0"/>
              <a:t>Moment 5</a:t>
            </a:r>
            <a:r>
              <a:rPr lang="en-US" sz="2600" dirty="0"/>
              <a:t>: She leaves the dinner early but without using. She feels both proud and angry.</a:t>
            </a:r>
          </a:p>
        </p:txBody>
      </p:sp>
      <p:sp>
        <p:nvSpPr>
          <p:cNvPr id="4" name="Slide Number Placeholder 3">
            <a:extLst>
              <a:ext uri="{FF2B5EF4-FFF2-40B4-BE49-F238E27FC236}">
                <a16:creationId xmlns:a16="http://schemas.microsoft.com/office/drawing/2014/main" id="{786390EF-785E-A096-96B4-769C4C36CFE3}"/>
              </a:ext>
            </a:extLst>
          </p:cNvPr>
          <p:cNvSpPr>
            <a:spLocks noGrp="1"/>
          </p:cNvSpPr>
          <p:nvPr>
            <p:ph type="sldNum" idx="14"/>
          </p:nvPr>
        </p:nvSpPr>
        <p:spPr/>
        <p:txBody>
          <a:bodyPr/>
          <a:lstStyle/>
          <a:p>
            <a:fld id="{07CE569E-9B7C-4CB9-AB80-C0841F922CFF}" type="slidenum">
              <a:rPr lang="en-US" smtClean="0"/>
              <a:pPr/>
              <a:t>43</a:t>
            </a:fld>
            <a:endParaRPr lang="en-US"/>
          </a:p>
        </p:txBody>
      </p:sp>
    </p:spTree>
    <p:extLst>
      <p:ext uri="{BB962C8B-B14F-4D97-AF65-F5344CB8AC3E}">
        <p14:creationId xmlns:p14="http://schemas.microsoft.com/office/powerpoint/2010/main" val="4266499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195D-CDD5-7FE2-68A4-C2B62BD9075F}"/>
              </a:ext>
            </a:extLst>
          </p:cNvPr>
          <p:cNvSpPr>
            <a:spLocks noGrp="1"/>
          </p:cNvSpPr>
          <p:nvPr>
            <p:ph type="title"/>
          </p:nvPr>
        </p:nvSpPr>
        <p:spPr>
          <a:xfrm>
            <a:off x="1048200" y="368968"/>
            <a:ext cx="10095600" cy="1273497"/>
          </a:xfrm>
        </p:spPr>
        <p:txBody>
          <a:bodyPr/>
          <a:lstStyle/>
          <a:p>
            <a:r>
              <a:rPr lang="en-US" sz="4000" dirty="0"/>
              <a:t>Breakout Group Activity – “Choose Your Intervention”</a:t>
            </a:r>
          </a:p>
        </p:txBody>
      </p:sp>
      <p:sp>
        <p:nvSpPr>
          <p:cNvPr id="3" name="Content Placeholder 2">
            <a:extLst>
              <a:ext uri="{FF2B5EF4-FFF2-40B4-BE49-F238E27FC236}">
                <a16:creationId xmlns:a16="http://schemas.microsoft.com/office/drawing/2014/main" id="{8249C36D-01BF-F804-24A0-AD7F638A7B5B}"/>
              </a:ext>
            </a:extLst>
          </p:cNvPr>
          <p:cNvSpPr>
            <a:spLocks noGrp="1"/>
          </p:cNvSpPr>
          <p:nvPr>
            <p:ph sz="quarter" idx="13"/>
          </p:nvPr>
        </p:nvSpPr>
        <p:spPr>
          <a:xfrm>
            <a:off x="812800" y="1642465"/>
            <a:ext cx="10871200" cy="4529735"/>
          </a:xfrm>
        </p:spPr>
        <p:txBody>
          <a:bodyPr/>
          <a:lstStyle/>
          <a:p>
            <a:pPr>
              <a:spcAft>
                <a:spcPts val="600"/>
              </a:spcAft>
            </a:pPr>
            <a:r>
              <a:rPr lang="en-US" sz="2600" dirty="0"/>
              <a:t>You will be assigned to </a:t>
            </a:r>
            <a:r>
              <a:rPr lang="en-US" sz="2600" b="1" dirty="0"/>
              <a:t>break-out groups</a:t>
            </a:r>
          </a:p>
          <a:p>
            <a:pPr>
              <a:spcAft>
                <a:spcPts val="600"/>
              </a:spcAft>
            </a:pPr>
            <a:r>
              <a:rPr lang="en-US" sz="2600" dirty="0"/>
              <a:t>As a group, you will analyze Marisol’s experience </a:t>
            </a:r>
            <a:r>
              <a:rPr lang="en-US" sz="2600" b="1" dirty="0"/>
              <a:t>across five moments </a:t>
            </a:r>
            <a:r>
              <a:rPr lang="en-US" sz="2600" dirty="0"/>
              <a:t>and choose the best-fitting Emotion Regulation skill for each</a:t>
            </a:r>
          </a:p>
          <a:p>
            <a:pPr>
              <a:spcAft>
                <a:spcPts val="600"/>
              </a:spcAft>
            </a:pPr>
            <a:r>
              <a:rPr lang="en-US" sz="2600" b="1" dirty="0"/>
              <a:t>Explain your choice: </a:t>
            </a:r>
            <a:r>
              <a:rPr lang="en-US" sz="2600" dirty="0"/>
              <a:t>Why this skill? What would be less effective?</a:t>
            </a:r>
          </a:p>
          <a:p>
            <a:pPr>
              <a:spcAft>
                <a:spcPts val="600"/>
              </a:spcAft>
            </a:pPr>
            <a:r>
              <a:rPr lang="en-US" sz="2600" dirty="0"/>
              <a:t>Ask someone to </a:t>
            </a:r>
            <a:r>
              <a:rPr lang="en-US" sz="2600" b="1" dirty="0"/>
              <a:t>take notes of your discussion</a:t>
            </a:r>
            <a:r>
              <a:rPr lang="en-US" sz="2600" dirty="0"/>
              <a:t> and </a:t>
            </a:r>
            <a:r>
              <a:rPr lang="en-US" sz="2600" b="1" dirty="0"/>
              <a:t>be ready to share </a:t>
            </a:r>
            <a:r>
              <a:rPr lang="en-US" sz="2600" dirty="0"/>
              <a:t>with the larger group</a:t>
            </a:r>
          </a:p>
          <a:p>
            <a:pPr>
              <a:spcAft>
                <a:spcPts val="600"/>
              </a:spcAft>
            </a:pPr>
            <a:r>
              <a:rPr lang="en-US" sz="2600" b="1" dirty="0"/>
              <a:t>Tips: </a:t>
            </a:r>
          </a:p>
          <a:p>
            <a:pPr marL="914400" lvl="2"/>
            <a:r>
              <a:rPr lang="en-US" b="1" dirty="0"/>
              <a:t>More than one skill</a:t>
            </a:r>
            <a:r>
              <a:rPr lang="en-US" dirty="0"/>
              <a:t> might apply—focus on what fits best</a:t>
            </a:r>
          </a:p>
          <a:p>
            <a:pPr marL="914400" lvl="2"/>
            <a:r>
              <a:rPr lang="en-US" dirty="0"/>
              <a:t>Think about emotional intensity, skill sequencing, and real-life application</a:t>
            </a:r>
          </a:p>
        </p:txBody>
      </p:sp>
      <p:sp>
        <p:nvSpPr>
          <p:cNvPr id="5" name="TextBox 4">
            <a:extLst>
              <a:ext uri="{FF2B5EF4-FFF2-40B4-BE49-F238E27FC236}">
                <a16:creationId xmlns:a16="http://schemas.microsoft.com/office/drawing/2014/main" id="{2EA34389-A862-723E-E8A6-7B562B26A80B}"/>
              </a:ext>
            </a:extLst>
          </p:cNvPr>
          <p:cNvSpPr txBox="1"/>
          <p:nvPr/>
        </p:nvSpPr>
        <p:spPr>
          <a:xfrm>
            <a:off x="2354666" y="6239080"/>
            <a:ext cx="7482668" cy="461665"/>
          </a:xfrm>
          <a:prstGeom prst="rect">
            <a:avLst/>
          </a:prstGeom>
          <a:noFill/>
        </p:spPr>
        <p:txBody>
          <a:bodyPr wrap="square">
            <a:spAutoFit/>
          </a:bodyPr>
          <a:lstStyle/>
          <a:p>
            <a:pPr algn="ctr" fontAlgn="base">
              <a:defRPr/>
            </a:pPr>
            <a:r>
              <a:rPr lang="en-US" sz="2400" b="1" dirty="0">
                <a:highlight>
                  <a:srgbClr val="FFFF00"/>
                </a:highlight>
              </a:rPr>
              <a:t>Refer to Handout #2</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E158598E-5155-2AD9-77D8-F7D5878AB4CB}"/>
              </a:ext>
            </a:extLst>
          </p:cNvPr>
          <p:cNvSpPr>
            <a:spLocks noGrp="1"/>
          </p:cNvSpPr>
          <p:nvPr>
            <p:ph type="sldNum" idx="14"/>
          </p:nvPr>
        </p:nvSpPr>
        <p:spPr/>
        <p:txBody>
          <a:bodyPr/>
          <a:lstStyle/>
          <a:p>
            <a:fld id="{07CE569E-9B7C-4CB9-AB80-C0841F922CFF}" type="slidenum">
              <a:rPr lang="en-US" smtClean="0"/>
              <a:pPr/>
              <a:t>44</a:t>
            </a:fld>
            <a:endParaRPr lang="en-US"/>
          </a:p>
        </p:txBody>
      </p:sp>
    </p:spTree>
    <p:extLst>
      <p:ext uri="{BB962C8B-B14F-4D97-AF65-F5344CB8AC3E}">
        <p14:creationId xmlns:p14="http://schemas.microsoft.com/office/powerpoint/2010/main" val="1941801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605C9-A53D-0AC8-C765-FB81896BE8B4}"/>
              </a:ext>
            </a:extLst>
          </p:cNvPr>
          <p:cNvSpPr>
            <a:spLocks noGrp="1"/>
          </p:cNvSpPr>
          <p:nvPr>
            <p:ph type="title"/>
          </p:nvPr>
        </p:nvSpPr>
        <p:spPr>
          <a:xfrm>
            <a:off x="1048200" y="410826"/>
            <a:ext cx="10095600" cy="1392573"/>
          </a:xfrm>
        </p:spPr>
        <p:txBody>
          <a:bodyPr/>
          <a:lstStyle/>
          <a:p>
            <a:r>
              <a:rPr lang="en-US" sz="4000" dirty="0"/>
              <a:t>Large Group Debrief – What Did You Learn from Marisol’s Story?</a:t>
            </a:r>
          </a:p>
        </p:txBody>
      </p:sp>
      <p:sp>
        <p:nvSpPr>
          <p:cNvPr id="3" name="Content Placeholder 2">
            <a:extLst>
              <a:ext uri="{FF2B5EF4-FFF2-40B4-BE49-F238E27FC236}">
                <a16:creationId xmlns:a16="http://schemas.microsoft.com/office/drawing/2014/main" id="{1F892B39-1B1C-F0CC-083E-F45F0BFC1B2C}"/>
              </a:ext>
            </a:extLst>
          </p:cNvPr>
          <p:cNvSpPr>
            <a:spLocks noGrp="1"/>
          </p:cNvSpPr>
          <p:nvPr>
            <p:ph sz="quarter" idx="13"/>
          </p:nvPr>
        </p:nvSpPr>
        <p:spPr>
          <a:xfrm>
            <a:off x="812800" y="1978428"/>
            <a:ext cx="10871200" cy="4193771"/>
          </a:xfrm>
        </p:spPr>
        <p:txBody>
          <a:bodyPr/>
          <a:lstStyle/>
          <a:p>
            <a:pPr>
              <a:spcAft>
                <a:spcPts val="600"/>
              </a:spcAft>
            </a:pPr>
            <a:r>
              <a:rPr lang="en-US" sz="2800" dirty="0"/>
              <a:t>Which moment felt</a:t>
            </a:r>
            <a:r>
              <a:rPr lang="en-US" sz="2800" b="1" dirty="0"/>
              <a:t> easiest </a:t>
            </a:r>
            <a:r>
              <a:rPr lang="en-US" sz="2800" dirty="0"/>
              <a:t>to choose a skill for? Which was hardest?</a:t>
            </a:r>
          </a:p>
          <a:p>
            <a:pPr>
              <a:spcAft>
                <a:spcPts val="600"/>
              </a:spcAft>
            </a:pPr>
            <a:r>
              <a:rPr lang="en-US" sz="2800" dirty="0"/>
              <a:t>Did your group agree on the same skill, or were there </a:t>
            </a:r>
            <a:r>
              <a:rPr lang="en-US" sz="2800" b="1" dirty="0"/>
              <a:t>different interpretations</a:t>
            </a:r>
            <a:r>
              <a:rPr lang="en-US" sz="2800" dirty="0"/>
              <a:t>?</a:t>
            </a:r>
          </a:p>
          <a:p>
            <a:pPr>
              <a:spcAft>
                <a:spcPts val="600"/>
              </a:spcAft>
            </a:pPr>
            <a:r>
              <a:rPr lang="en-US" sz="2800" dirty="0"/>
              <a:t>How did </a:t>
            </a:r>
            <a:r>
              <a:rPr lang="en-US" sz="2800" b="1" dirty="0"/>
              <a:t>emotions like shame or fear </a:t>
            </a:r>
            <a:r>
              <a:rPr lang="en-US" sz="2800" dirty="0"/>
              <a:t>influence your decisions?</a:t>
            </a:r>
          </a:p>
          <a:p>
            <a:pPr>
              <a:spcAft>
                <a:spcPts val="600"/>
              </a:spcAft>
            </a:pPr>
            <a:r>
              <a:rPr lang="en-US" sz="2800" dirty="0"/>
              <a:t>Where might we, as providers, default to </a:t>
            </a:r>
            <a:r>
              <a:rPr lang="en-US" sz="2800" b="1" dirty="0"/>
              <a:t>problem-solving</a:t>
            </a:r>
            <a:r>
              <a:rPr lang="en-US" sz="2800" dirty="0"/>
              <a:t> instead of emotion regulation?</a:t>
            </a:r>
          </a:p>
          <a:p>
            <a:pPr>
              <a:spcAft>
                <a:spcPts val="600"/>
              </a:spcAft>
            </a:pPr>
            <a:r>
              <a:rPr lang="en-US" sz="2800" dirty="0"/>
              <a:t>How can we </a:t>
            </a:r>
            <a:r>
              <a:rPr lang="en-US" sz="2800" b="1" dirty="0"/>
              <a:t>support clients </a:t>
            </a:r>
            <a:r>
              <a:rPr lang="en-US" sz="2800" dirty="0"/>
              <a:t>in choosing and practicing these skills outside of session?</a:t>
            </a:r>
          </a:p>
        </p:txBody>
      </p:sp>
      <p:sp>
        <p:nvSpPr>
          <p:cNvPr id="4" name="Slide Number Placeholder 3">
            <a:extLst>
              <a:ext uri="{FF2B5EF4-FFF2-40B4-BE49-F238E27FC236}">
                <a16:creationId xmlns:a16="http://schemas.microsoft.com/office/drawing/2014/main" id="{803696D9-1DFC-2DE2-88B5-2A72CD4890D5}"/>
              </a:ext>
            </a:extLst>
          </p:cNvPr>
          <p:cNvSpPr>
            <a:spLocks noGrp="1"/>
          </p:cNvSpPr>
          <p:nvPr>
            <p:ph type="sldNum" idx="14"/>
          </p:nvPr>
        </p:nvSpPr>
        <p:spPr/>
        <p:txBody>
          <a:bodyPr/>
          <a:lstStyle/>
          <a:p>
            <a:fld id="{07CE569E-9B7C-4CB9-AB80-C0841F922CFF}" type="slidenum">
              <a:rPr lang="en-US" smtClean="0"/>
              <a:pPr/>
              <a:t>45</a:t>
            </a:fld>
            <a:endParaRPr lang="en-US"/>
          </a:p>
        </p:txBody>
      </p:sp>
    </p:spTree>
    <p:extLst>
      <p:ext uri="{BB962C8B-B14F-4D97-AF65-F5344CB8AC3E}">
        <p14:creationId xmlns:p14="http://schemas.microsoft.com/office/powerpoint/2010/main" val="1040311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4AE7-D121-67A4-62F1-BA8AD6E9C374}"/>
              </a:ext>
            </a:extLst>
          </p:cNvPr>
          <p:cNvSpPr>
            <a:spLocks noGrp="1"/>
          </p:cNvSpPr>
          <p:nvPr>
            <p:ph type="title"/>
          </p:nvPr>
        </p:nvSpPr>
        <p:spPr>
          <a:xfrm>
            <a:off x="778825" y="410827"/>
            <a:ext cx="10634349" cy="936800"/>
          </a:xfrm>
        </p:spPr>
        <p:txBody>
          <a:bodyPr/>
          <a:lstStyle/>
          <a:p>
            <a:r>
              <a:rPr lang="en-US" sz="4000" dirty="0"/>
              <a:t>Working with Ambivalence in SUD Clients</a:t>
            </a:r>
          </a:p>
        </p:txBody>
      </p:sp>
      <p:sp>
        <p:nvSpPr>
          <p:cNvPr id="3" name="Content Placeholder 2">
            <a:extLst>
              <a:ext uri="{FF2B5EF4-FFF2-40B4-BE49-F238E27FC236}">
                <a16:creationId xmlns:a16="http://schemas.microsoft.com/office/drawing/2014/main" id="{8B8461DE-3480-8674-009C-7C73EC0B75B3}"/>
              </a:ext>
            </a:extLst>
          </p:cNvPr>
          <p:cNvSpPr>
            <a:spLocks noGrp="1"/>
          </p:cNvSpPr>
          <p:nvPr>
            <p:ph sz="quarter" idx="13"/>
          </p:nvPr>
        </p:nvSpPr>
        <p:spPr>
          <a:xfrm>
            <a:off x="660399" y="1428094"/>
            <a:ext cx="10871200" cy="4824573"/>
          </a:xfrm>
        </p:spPr>
        <p:txBody>
          <a:bodyPr/>
          <a:lstStyle/>
          <a:p>
            <a:pPr>
              <a:spcAft>
                <a:spcPts val="600"/>
              </a:spcAft>
            </a:pPr>
            <a:r>
              <a:rPr lang="en-US" sz="2800" dirty="0"/>
              <a:t>Ambivalence is </a:t>
            </a:r>
            <a:r>
              <a:rPr lang="en-US" sz="2800" b="1" dirty="0"/>
              <a:t>normal in recovery</a:t>
            </a:r>
            <a:r>
              <a:rPr lang="en-US" sz="2800" dirty="0"/>
              <a:t>; clients can simultaneously want to </a:t>
            </a:r>
            <a:r>
              <a:rPr lang="en-US" sz="2800" b="1" dirty="0"/>
              <a:t>change</a:t>
            </a:r>
            <a:r>
              <a:rPr lang="en-US" sz="2800" dirty="0"/>
              <a:t> and want to </a:t>
            </a:r>
            <a:r>
              <a:rPr lang="en-US" sz="2800" b="1" dirty="0"/>
              <a:t>continue using</a:t>
            </a:r>
          </a:p>
          <a:p>
            <a:pPr>
              <a:spcAft>
                <a:spcPts val="600"/>
              </a:spcAft>
            </a:pPr>
            <a:r>
              <a:rPr lang="en-US" sz="2800" dirty="0"/>
              <a:t>Emotional discomfort </a:t>
            </a:r>
            <a:r>
              <a:rPr lang="en-US" sz="2800" b="1" dirty="0"/>
              <a:t>drives avoidance and relapse</a:t>
            </a:r>
            <a:endParaRPr lang="en-US" sz="2800" dirty="0"/>
          </a:p>
          <a:p>
            <a:pPr>
              <a:spcAft>
                <a:spcPts val="600"/>
              </a:spcAft>
            </a:pPr>
            <a:r>
              <a:rPr lang="en-US" sz="2800" dirty="0"/>
              <a:t>Emotion Regulation helps clients </a:t>
            </a:r>
            <a:r>
              <a:rPr lang="en-US" sz="2800" b="1" dirty="0"/>
              <a:t>sit with conflicting urges </a:t>
            </a:r>
            <a:r>
              <a:rPr lang="en-US" sz="2800" dirty="0"/>
              <a:t>and tolerate discomfort</a:t>
            </a:r>
          </a:p>
          <a:p>
            <a:pPr>
              <a:spcAft>
                <a:spcPts val="600"/>
              </a:spcAft>
            </a:pPr>
            <a:r>
              <a:rPr lang="en-US" sz="2800" dirty="0"/>
              <a:t>Validate ambivalence as a dialectical truth, not a sign of failure</a:t>
            </a:r>
          </a:p>
          <a:p>
            <a:pPr>
              <a:spcAft>
                <a:spcPts val="600"/>
              </a:spcAft>
            </a:pPr>
            <a:r>
              <a:rPr lang="en-US" sz="2800" b="1" dirty="0"/>
              <a:t>Example Reframe: </a:t>
            </a:r>
            <a:r>
              <a:rPr lang="en-US" sz="2800" dirty="0"/>
              <a:t>“You can feel proud of your recovery and still worry about being judged by your family. </a:t>
            </a:r>
            <a:r>
              <a:rPr lang="en-US" sz="2800" u="sng" dirty="0"/>
              <a:t>Both are real, and it makes sense to feel both</a:t>
            </a:r>
            <a:r>
              <a:rPr lang="en-US" sz="2800" dirty="0"/>
              <a:t>.”</a:t>
            </a:r>
          </a:p>
        </p:txBody>
      </p:sp>
      <p:sp>
        <p:nvSpPr>
          <p:cNvPr id="4" name="Slide Number Placeholder 3">
            <a:extLst>
              <a:ext uri="{FF2B5EF4-FFF2-40B4-BE49-F238E27FC236}">
                <a16:creationId xmlns:a16="http://schemas.microsoft.com/office/drawing/2014/main" id="{F6804B1C-514E-0326-B4AD-FCC61A5B05D3}"/>
              </a:ext>
            </a:extLst>
          </p:cNvPr>
          <p:cNvSpPr>
            <a:spLocks noGrp="1"/>
          </p:cNvSpPr>
          <p:nvPr>
            <p:ph type="sldNum" idx="14"/>
          </p:nvPr>
        </p:nvSpPr>
        <p:spPr/>
        <p:txBody>
          <a:bodyPr/>
          <a:lstStyle/>
          <a:p>
            <a:fld id="{07CE569E-9B7C-4CB9-AB80-C0841F922CFF}" type="slidenum">
              <a:rPr lang="en-US" smtClean="0"/>
              <a:pPr/>
              <a:t>46</a:t>
            </a:fld>
            <a:endParaRPr lang="en-US"/>
          </a:p>
        </p:txBody>
      </p:sp>
    </p:spTree>
    <p:extLst>
      <p:ext uri="{BB962C8B-B14F-4D97-AF65-F5344CB8AC3E}">
        <p14:creationId xmlns:p14="http://schemas.microsoft.com/office/powerpoint/2010/main" val="1365796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462A0-3B10-C5D4-9E9A-DD0CB888A563}"/>
              </a:ext>
            </a:extLst>
          </p:cNvPr>
          <p:cNvSpPr>
            <a:spLocks noGrp="1"/>
          </p:cNvSpPr>
          <p:nvPr>
            <p:ph type="title"/>
          </p:nvPr>
        </p:nvSpPr>
        <p:spPr>
          <a:xfrm>
            <a:off x="1048200" y="410826"/>
            <a:ext cx="10095600" cy="1231639"/>
          </a:xfrm>
        </p:spPr>
        <p:txBody>
          <a:bodyPr/>
          <a:lstStyle/>
          <a:p>
            <a:r>
              <a:rPr lang="en-US" sz="4000" dirty="0"/>
              <a:t>Advanced Application – “Check the Facts or Opposite Action?”</a:t>
            </a:r>
          </a:p>
        </p:txBody>
      </p:sp>
      <p:sp>
        <p:nvSpPr>
          <p:cNvPr id="3" name="Content Placeholder 2">
            <a:extLst>
              <a:ext uri="{FF2B5EF4-FFF2-40B4-BE49-F238E27FC236}">
                <a16:creationId xmlns:a16="http://schemas.microsoft.com/office/drawing/2014/main" id="{9CD0D31B-893A-F903-CF5B-E5D53F61DBC2}"/>
              </a:ext>
            </a:extLst>
          </p:cNvPr>
          <p:cNvSpPr>
            <a:spLocks noGrp="1"/>
          </p:cNvSpPr>
          <p:nvPr>
            <p:ph sz="quarter" idx="13"/>
          </p:nvPr>
        </p:nvSpPr>
        <p:spPr/>
        <p:txBody>
          <a:bodyPr/>
          <a:lstStyle/>
          <a:p>
            <a:r>
              <a:rPr lang="en-US" sz="2600" b="1" dirty="0"/>
              <a:t>Large Group Activity Overview:</a:t>
            </a:r>
          </a:p>
          <a:p>
            <a:pPr marL="914400" lvl="2">
              <a:spcBef>
                <a:spcPts val="600"/>
              </a:spcBef>
              <a:spcAft>
                <a:spcPts val="600"/>
              </a:spcAft>
            </a:pPr>
            <a:r>
              <a:rPr lang="en-US" dirty="0"/>
              <a:t>We’ll walk through several emotionally charged client scenarios</a:t>
            </a:r>
          </a:p>
          <a:p>
            <a:r>
              <a:rPr lang="en-US" sz="2600" b="1" dirty="0"/>
              <a:t>Your task:</a:t>
            </a:r>
            <a:endParaRPr lang="en-US" sz="2600" dirty="0"/>
          </a:p>
          <a:p>
            <a:pPr marL="914400" lvl="2">
              <a:spcBef>
                <a:spcPts val="600"/>
              </a:spcBef>
            </a:pPr>
            <a:r>
              <a:rPr lang="en-US" dirty="0"/>
              <a:t>Decide: Should the client use </a:t>
            </a:r>
            <a:r>
              <a:rPr lang="en-US" b="1" dirty="0"/>
              <a:t>Check the Facts</a:t>
            </a:r>
            <a:r>
              <a:rPr lang="en-US" dirty="0"/>
              <a:t> and/or </a:t>
            </a:r>
            <a:r>
              <a:rPr lang="en-US" b="1" dirty="0"/>
              <a:t>Opposite Action</a:t>
            </a:r>
            <a:r>
              <a:rPr lang="en-US" dirty="0"/>
              <a:t>?</a:t>
            </a:r>
          </a:p>
          <a:p>
            <a:pPr marL="914400" lvl="2">
              <a:spcBef>
                <a:spcPts val="600"/>
              </a:spcBef>
              <a:spcAft>
                <a:spcPts val="600"/>
              </a:spcAft>
            </a:pPr>
            <a:r>
              <a:rPr lang="en-US" dirty="0"/>
              <a:t>Be ready to explain </a:t>
            </a:r>
            <a:r>
              <a:rPr lang="en-US" b="1" dirty="0"/>
              <a:t>why</a:t>
            </a:r>
            <a:r>
              <a:rPr lang="en-US" dirty="0"/>
              <a:t> — what makes one skill more helpful than the other?</a:t>
            </a:r>
          </a:p>
          <a:p>
            <a:r>
              <a:rPr lang="en-US" sz="2600" b="1" dirty="0"/>
              <a:t>Reminder:</a:t>
            </a:r>
            <a:r>
              <a:rPr lang="en-US" sz="2400" b="1" dirty="0"/>
              <a:t> </a:t>
            </a:r>
            <a:r>
              <a:rPr lang="en-US" sz="2400" dirty="0"/>
              <a:t>There’s often more than one “right” answer. The goal is to explore your reasoning and how you'd support a client in applying the skill</a:t>
            </a:r>
          </a:p>
          <a:p>
            <a:endParaRPr lang="en-US" sz="2400" dirty="0"/>
          </a:p>
        </p:txBody>
      </p:sp>
      <p:sp>
        <p:nvSpPr>
          <p:cNvPr id="4" name="Slide Number Placeholder 3">
            <a:extLst>
              <a:ext uri="{FF2B5EF4-FFF2-40B4-BE49-F238E27FC236}">
                <a16:creationId xmlns:a16="http://schemas.microsoft.com/office/drawing/2014/main" id="{12A9DF5D-87F0-5B3F-045C-0EF187ED01D5}"/>
              </a:ext>
            </a:extLst>
          </p:cNvPr>
          <p:cNvSpPr>
            <a:spLocks noGrp="1"/>
          </p:cNvSpPr>
          <p:nvPr>
            <p:ph type="sldNum" idx="14"/>
          </p:nvPr>
        </p:nvSpPr>
        <p:spPr/>
        <p:txBody>
          <a:bodyPr/>
          <a:lstStyle/>
          <a:p>
            <a:fld id="{07CE569E-9B7C-4CB9-AB80-C0841F922CFF}" type="slidenum">
              <a:rPr lang="en-US" smtClean="0"/>
              <a:pPr/>
              <a:t>47</a:t>
            </a:fld>
            <a:endParaRPr lang="en-US"/>
          </a:p>
        </p:txBody>
      </p:sp>
    </p:spTree>
    <p:extLst>
      <p:ext uri="{BB962C8B-B14F-4D97-AF65-F5344CB8AC3E}">
        <p14:creationId xmlns:p14="http://schemas.microsoft.com/office/powerpoint/2010/main" val="2058618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DF67A-A5F6-2210-4B37-F441E1C98C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C5534A-6BEC-2AB7-DFA4-5A706A0402FB}"/>
              </a:ext>
            </a:extLst>
          </p:cNvPr>
          <p:cNvSpPr>
            <a:spLocks noGrp="1"/>
          </p:cNvSpPr>
          <p:nvPr>
            <p:ph type="title"/>
          </p:nvPr>
        </p:nvSpPr>
        <p:spPr/>
        <p:txBody>
          <a:bodyPr/>
          <a:lstStyle/>
          <a:p>
            <a:r>
              <a:rPr lang="en-US" dirty="0"/>
              <a:t>Scenario 1 – The Missed Call</a:t>
            </a:r>
          </a:p>
        </p:txBody>
      </p:sp>
      <p:sp>
        <p:nvSpPr>
          <p:cNvPr id="3" name="Content Placeholder 2">
            <a:extLst>
              <a:ext uri="{FF2B5EF4-FFF2-40B4-BE49-F238E27FC236}">
                <a16:creationId xmlns:a16="http://schemas.microsoft.com/office/drawing/2014/main" id="{4999ADE3-70A2-5103-CE52-008F6D8A833B}"/>
              </a:ext>
            </a:extLst>
          </p:cNvPr>
          <p:cNvSpPr>
            <a:spLocks noGrp="1"/>
          </p:cNvSpPr>
          <p:nvPr>
            <p:ph sz="quarter" idx="13"/>
          </p:nvPr>
        </p:nvSpPr>
        <p:spPr>
          <a:xfrm>
            <a:off x="899477" y="1482811"/>
            <a:ext cx="10393045" cy="4677033"/>
          </a:xfrm>
        </p:spPr>
        <p:txBody>
          <a:bodyPr/>
          <a:lstStyle/>
          <a:p>
            <a:pPr>
              <a:spcAft>
                <a:spcPts val="1800"/>
              </a:spcAft>
            </a:pPr>
            <a:r>
              <a:rPr lang="en-US" b="1" dirty="0"/>
              <a:t>Scenario</a:t>
            </a:r>
            <a:r>
              <a:rPr lang="en-US" dirty="0"/>
              <a:t>: A client is furious that their counselor didn’t return a call within an hour. They’re convinced it means they’re being ignored and are ready to quit treatment.</a:t>
            </a:r>
          </a:p>
          <a:p>
            <a:pPr marL="914400" lvl="2">
              <a:spcAft>
                <a:spcPts val="600"/>
              </a:spcAft>
            </a:pPr>
            <a:r>
              <a:rPr lang="en-US" sz="2800" dirty="0"/>
              <a:t>Does this situation call for </a:t>
            </a:r>
            <a:r>
              <a:rPr lang="en-US" sz="2800" b="1" dirty="0"/>
              <a:t>Check the Facts </a:t>
            </a:r>
            <a:r>
              <a:rPr lang="en-US" sz="2800" dirty="0"/>
              <a:t>and/or </a:t>
            </a:r>
            <a:r>
              <a:rPr lang="en-US" sz="2800" b="1" dirty="0"/>
              <a:t>Opposite Action</a:t>
            </a:r>
            <a:r>
              <a:rPr lang="en-US" sz="2800" dirty="0"/>
              <a:t>?</a:t>
            </a:r>
          </a:p>
          <a:p>
            <a:pPr marL="914400" lvl="2">
              <a:spcAft>
                <a:spcPts val="600"/>
              </a:spcAft>
            </a:pPr>
            <a:r>
              <a:rPr lang="en-US" sz="2800" dirty="0"/>
              <a:t>What emotion is driving the urge?</a:t>
            </a:r>
          </a:p>
          <a:p>
            <a:pPr marL="914400" lvl="2">
              <a:spcAft>
                <a:spcPts val="600"/>
              </a:spcAft>
            </a:pPr>
            <a:r>
              <a:rPr lang="en-US" sz="2800" dirty="0"/>
              <a:t>How could you help the client regulate before acting?</a:t>
            </a:r>
          </a:p>
        </p:txBody>
      </p:sp>
      <p:sp>
        <p:nvSpPr>
          <p:cNvPr id="4" name="Slide Number Placeholder 3">
            <a:extLst>
              <a:ext uri="{FF2B5EF4-FFF2-40B4-BE49-F238E27FC236}">
                <a16:creationId xmlns:a16="http://schemas.microsoft.com/office/drawing/2014/main" id="{EDD0875E-2C89-C6D0-A18B-DDAD1F29410C}"/>
              </a:ext>
            </a:extLst>
          </p:cNvPr>
          <p:cNvSpPr>
            <a:spLocks noGrp="1"/>
          </p:cNvSpPr>
          <p:nvPr>
            <p:ph type="sldNum" idx="14"/>
          </p:nvPr>
        </p:nvSpPr>
        <p:spPr/>
        <p:txBody>
          <a:bodyPr/>
          <a:lstStyle/>
          <a:p>
            <a:fld id="{07CE569E-9B7C-4CB9-AB80-C0841F922CFF}" type="slidenum">
              <a:rPr lang="en-US" smtClean="0"/>
              <a:pPr/>
              <a:t>48</a:t>
            </a:fld>
            <a:endParaRPr lang="en-US"/>
          </a:p>
        </p:txBody>
      </p:sp>
      <p:pic>
        <p:nvPicPr>
          <p:cNvPr id="6" name="Picture 5">
            <a:extLst>
              <a:ext uri="{FF2B5EF4-FFF2-40B4-BE49-F238E27FC236}">
                <a16:creationId xmlns:a16="http://schemas.microsoft.com/office/drawing/2014/main" id="{2B9B8C5C-B78C-9DE7-01D6-44B7BCCC1E5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6700" t="41875" r="13300" b="42265"/>
          <a:stretch/>
        </p:blipFill>
        <p:spPr>
          <a:xfrm>
            <a:off x="4498148" y="5724755"/>
            <a:ext cx="3195702" cy="974689"/>
          </a:xfrm>
          <a:prstGeom prst="rect">
            <a:avLst/>
          </a:prstGeom>
        </p:spPr>
      </p:pic>
    </p:spTree>
    <p:extLst>
      <p:ext uri="{BB962C8B-B14F-4D97-AF65-F5344CB8AC3E}">
        <p14:creationId xmlns:p14="http://schemas.microsoft.com/office/powerpoint/2010/main" val="2614399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E9226-5026-F62F-0033-704EEDD525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DBF473-06E0-03FA-7BBA-989DBD5588CC}"/>
              </a:ext>
            </a:extLst>
          </p:cNvPr>
          <p:cNvSpPr>
            <a:spLocks noGrp="1"/>
          </p:cNvSpPr>
          <p:nvPr>
            <p:ph type="title"/>
          </p:nvPr>
        </p:nvSpPr>
        <p:spPr/>
        <p:txBody>
          <a:bodyPr/>
          <a:lstStyle/>
          <a:p>
            <a:r>
              <a:rPr lang="en-US" dirty="0"/>
              <a:t>Scenario 2 – Fear of Failing</a:t>
            </a:r>
          </a:p>
        </p:txBody>
      </p:sp>
      <p:sp>
        <p:nvSpPr>
          <p:cNvPr id="3" name="Content Placeholder 2">
            <a:extLst>
              <a:ext uri="{FF2B5EF4-FFF2-40B4-BE49-F238E27FC236}">
                <a16:creationId xmlns:a16="http://schemas.microsoft.com/office/drawing/2014/main" id="{75DD78C3-1FDE-5F78-0C74-01AD73240F2A}"/>
              </a:ext>
            </a:extLst>
          </p:cNvPr>
          <p:cNvSpPr>
            <a:spLocks noGrp="1"/>
          </p:cNvSpPr>
          <p:nvPr>
            <p:ph sz="quarter" idx="13"/>
          </p:nvPr>
        </p:nvSpPr>
        <p:spPr>
          <a:xfrm>
            <a:off x="899477" y="1482811"/>
            <a:ext cx="10393045" cy="4677033"/>
          </a:xfrm>
        </p:spPr>
        <p:txBody>
          <a:bodyPr/>
          <a:lstStyle/>
          <a:p>
            <a:pPr>
              <a:spcAft>
                <a:spcPts val="1800"/>
              </a:spcAft>
            </a:pPr>
            <a:r>
              <a:rPr lang="en-US" b="1" dirty="0"/>
              <a:t>Scenario</a:t>
            </a:r>
            <a:r>
              <a:rPr lang="en-US" dirty="0"/>
              <a:t>: A client skips a recovery meeting because they “know” they’ll mess up and let people down.</a:t>
            </a:r>
          </a:p>
          <a:p>
            <a:pPr marL="914400" lvl="2">
              <a:spcAft>
                <a:spcPts val="600"/>
              </a:spcAft>
            </a:pPr>
            <a:r>
              <a:rPr lang="en-US" sz="2800" dirty="0"/>
              <a:t>Would you guide this client toward </a:t>
            </a:r>
            <a:r>
              <a:rPr lang="en-US" sz="2800" b="1" dirty="0"/>
              <a:t>Opposite Action </a:t>
            </a:r>
            <a:r>
              <a:rPr lang="en-US" sz="2800" dirty="0"/>
              <a:t>and/or </a:t>
            </a:r>
            <a:r>
              <a:rPr lang="en-US" sz="2800" b="1" dirty="0"/>
              <a:t>Check the Facts</a:t>
            </a:r>
            <a:r>
              <a:rPr lang="en-US" sz="2800" dirty="0"/>
              <a:t>?</a:t>
            </a:r>
          </a:p>
          <a:p>
            <a:pPr marL="914400" lvl="2">
              <a:spcAft>
                <a:spcPts val="600"/>
              </a:spcAft>
            </a:pPr>
            <a:r>
              <a:rPr lang="en-US" sz="2800" dirty="0"/>
              <a:t>What belief might need to be challenged?</a:t>
            </a:r>
          </a:p>
          <a:p>
            <a:pPr marL="914400" lvl="2">
              <a:spcAft>
                <a:spcPts val="600"/>
              </a:spcAft>
            </a:pPr>
            <a:r>
              <a:rPr lang="en-US" sz="2800" dirty="0"/>
              <a:t>What behavior would help shift the emotion?</a:t>
            </a:r>
          </a:p>
        </p:txBody>
      </p:sp>
      <p:sp>
        <p:nvSpPr>
          <p:cNvPr id="4" name="Slide Number Placeholder 3">
            <a:extLst>
              <a:ext uri="{FF2B5EF4-FFF2-40B4-BE49-F238E27FC236}">
                <a16:creationId xmlns:a16="http://schemas.microsoft.com/office/drawing/2014/main" id="{2AF96CB6-E9DF-5188-0B53-42AF05C8C7F4}"/>
              </a:ext>
            </a:extLst>
          </p:cNvPr>
          <p:cNvSpPr>
            <a:spLocks noGrp="1"/>
          </p:cNvSpPr>
          <p:nvPr>
            <p:ph type="sldNum" idx="14"/>
          </p:nvPr>
        </p:nvSpPr>
        <p:spPr/>
        <p:txBody>
          <a:bodyPr/>
          <a:lstStyle/>
          <a:p>
            <a:fld id="{07CE569E-9B7C-4CB9-AB80-C0841F922CFF}" type="slidenum">
              <a:rPr lang="en-US" smtClean="0"/>
              <a:pPr/>
              <a:t>49</a:t>
            </a:fld>
            <a:endParaRPr lang="en-US"/>
          </a:p>
        </p:txBody>
      </p:sp>
      <p:pic>
        <p:nvPicPr>
          <p:cNvPr id="5" name="Picture 4">
            <a:extLst>
              <a:ext uri="{FF2B5EF4-FFF2-40B4-BE49-F238E27FC236}">
                <a16:creationId xmlns:a16="http://schemas.microsoft.com/office/drawing/2014/main" id="{564A99B3-2301-B3DC-7870-AB9079A7729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9057"/>
          <a:stretch/>
        </p:blipFill>
        <p:spPr>
          <a:xfrm>
            <a:off x="8412147" y="5020952"/>
            <a:ext cx="3030004" cy="1837048"/>
          </a:xfrm>
          <a:prstGeom prst="rect">
            <a:avLst/>
          </a:prstGeom>
        </p:spPr>
      </p:pic>
    </p:spTree>
    <p:extLst>
      <p:ext uri="{BB962C8B-B14F-4D97-AF65-F5344CB8AC3E}">
        <p14:creationId xmlns:p14="http://schemas.microsoft.com/office/powerpoint/2010/main" val="949345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3A5C-5534-D64D-CF8D-FCA8BE5FB9B9}"/>
              </a:ext>
            </a:extLst>
          </p:cNvPr>
          <p:cNvSpPr>
            <a:spLocks noGrp="1"/>
          </p:cNvSpPr>
          <p:nvPr>
            <p:ph type="title"/>
          </p:nvPr>
        </p:nvSpPr>
        <p:spPr>
          <a:xfrm>
            <a:off x="1048200" y="482543"/>
            <a:ext cx="10095600" cy="936800"/>
          </a:xfrm>
        </p:spPr>
        <p:txBody>
          <a:bodyPr/>
          <a:lstStyle/>
          <a:p>
            <a:r>
              <a:rPr lang="en-US" dirty="0"/>
              <a:t>Training Disclaimer</a:t>
            </a:r>
          </a:p>
        </p:txBody>
      </p:sp>
      <p:sp>
        <p:nvSpPr>
          <p:cNvPr id="3" name="Content Placeholder 2">
            <a:extLst>
              <a:ext uri="{FF2B5EF4-FFF2-40B4-BE49-F238E27FC236}">
                <a16:creationId xmlns:a16="http://schemas.microsoft.com/office/drawing/2014/main" id="{311D46C8-FAF8-B194-9E8A-F266358AE0A9}"/>
              </a:ext>
            </a:extLst>
          </p:cNvPr>
          <p:cNvSpPr>
            <a:spLocks noGrp="1"/>
          </p:cNvSpPr>
          <p:nvPr>
            <p:ph idx="1"/>
          </p:nvPr>
        </p:nvSpPr>
        <p:spPr>
          <a:xfrm>
            <a:off x="1476935" y="1506071"/>
            <a:ext cx="9238130" cy="4941102"/>
          </a:xfrm>
        </p:spPr>
        <p:txBody>
          <a:bodyPr>
            <a:noAutofit/>
          </a:bodyPr>
          <a:lstStyle/>
          <a:p>
            <a:pPr marL="0" indent="0">
              <a:buNone/>
            </a:pPr>
            <a:r>
              <a:rPr lang="en-US" sz="2800" i="1" dirty="0"/>
              <a:t>The UCLA Integrated Substance Use and Addiction Programs (ISAP) Training Department is funded by local, state, and federal agencies. The views expressed in written conference, training, and presentation materials or publications, and views expressed by staff or external consultants, trainers, speakers, and moderators do not necessarily reflect the official policies of UCLA ISAP’s funders, nor does the mention of trade names, commercial practices, or organizations imply endorsement.</a:t>
            </a:r>
          </a:p>
        </p:txBody>
      </p:sp>
      <p:sp>
        <p:nvSpPr>
          <p:cNvPr id="4" name="Slide Number Placeholder 3">
            <a:extLst>
              <a:ext uri="{FF2B5EF4-FFF2-40B4-BE49-F238E27FC236}">
                <a16:creationId xmlns:a16="http://schemas.microsoft.com/office/drawing/2014/main" id="{286356B0-E9CE-92EE-7297-4A99BF564B34}"/>
              </a:ext>
            </a:extLst>
          </p:cNvPr>
          <p:cNvSpPr>
            <a:spLocks noGrp="1"/>
          </p:cNvSpPr>
          <p:nvPr>
            <p:ph type="sldNum" idx="10"/>
          </p:nvPr>
        </p:nvSpPr>
        <p:spPr/>
        <p:txBody>
          <a:bodyPr/>
          <a:lstStyle/>
          <a:p>
            <a:fld id="{07CE569E-9B7C-4CB9-AB80-C0841F922CFF}" type="slidenum">
              <a:rPr lang="en-US" smtClean="0"/>
              <a:pPr/>
              <a:t>5</a:t>
            </a:fld>
            <a:endParaRPr lang="en-US"/>
          </a:p>
        </p:txBody>
      </p:sp>
    </p:spTree>
    <p:extLst>
      <p:ext uri="{BB962C8B-B14F-4D97-AF65-F5344CB8AC3E}">
        <p14:creationId xmlns:p14="http://schemas.microsoft.com/office/powerpoint/2010/main" val="41773615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684C0-4F35-C3A1-A7B4-4B7569A3EB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A45AB2-FF0A-7EA5-AD8D-80304741CAAB}"/>
              </a:ext>
            </a:extLst>
          </p:cNvPr>
          <p:cNvSpPr>
            <a:spLocks noGrp="1"/>
          </p:cNvSpPr>
          <p:nvPr>
            <p:ph type="title"/>
          </p:nvPr>
        </p:nvSpPr>
        <p:spPr/>
        <p:txBody>
          <a:bodyPr/>
          <a:lstStyle/>
          <a:p>
            <a:r>
              <a:rPr lang="en-US" dirty="0"/>
              <a:t>Scenario 3 – Social Withdrawal</a:t>
            </a:r>
          </a:p>
        </p:txBody>
      </p:sp>
      <p:sp>
        <p:nvSpPr>
          <p:cNvPr id="3" name="Content Placeholder 2">
            <a:extLst>
              <a:ext uri="{FF2B5EF4-FFF2-40B4-BE49-F238E27FC236}">
                <a16:creationId xmlns:a16="http://schemas.microsoft.com/office/drawing/2014/main" id="{915BCB60-0C97-1939-C95C-B7522A56CF30}"/>
              </a:ext>
            </a:extLst>
          </p:cNvPr>
          <p:cNvSpPr>
            <a:spLocks noGrp="1"/>
          </p:cNvSpPr>
          <p:nvPr>
            <p:ph sz="quarter" idx="13"/>
          </p:nvPr>
        </p:nvSpPr>
        <p:spPr>
          <a:xfrm>
            <a:off x="899477" y="1482811"/>
            <a:ext cx="10393045" cy="4677033"/>
          </a:xfrm>
        </p:spPr>
        <p:txBody>
          <a:bodyPr/>
          <a:lstStyle/>
          <a:p>
            <a:pPr>
              <a:spcAft>
                <a:spcPts val="1800"/>
              </a:spcAft>
            </a:pPr>
            <a:r>
              <a:rPr lang="en-US" b="1" dirty="0"/>
              <a:t>Scenario</a:t>
            </a:r>
            <a:r>
              <a:rPr lang="en-US" dirty="0"/>
              <a:t>: After one awkward moment in group, a client withdraws and says, “I knew I didn’t belong here.”</a:t>
            </a:r>
          </a:p>
          <a:p>
            <a:pPr marL="914400" lvl="2">
              <a:spcAft>
                <a:spcPts val="600"/>
              </a:spcAft>
            </a:pPr>
            <a:r>
              <a:rPr lang="en-US" sz="2800" dirty="0"/>
              <a:t>What emotion is likely behind the withdrawal?</a:t>
            </a:r>
          </a:p>
          <a:p>
            <a:pPr marL="914400" lvl="2">
              <a:spcAft>
                <a:spcPts val="600"/>
              </a:spcAft>
            </a:pPr>
            <a:r>
              <a:rPr lang="en-US" sz="2800" dirty="0"/>
              <a:t>Is the emotional urge fitting the facts, or is it reinforcing avoidance?</a:t>
            </a:r>
          </a:p>
          <a:p>
            <a:pPr marL="914400" lvl="2">
              <a:spcAft>
                <a:spcPts val="600"/>
              </a:spcAft>
            </a:pPr>
            <a:r>
              <a:rPr lang="en-US" sz="2800" dirty="0"/>
              <a:t>How might you support skill use in the moment?</a:t>
            </a:r>
          </a:p>
        </p:txBody>
      </p:sp>
      <p:sp>
        <p:nvSpPr>
          <p:cNvPr id="4" name="Slide Number Placeholder 3">
            <a:extLst>
              <a:ext uri="{FF2B5EF4-FFF2-40B4-BE49-F238E27FC236}">
                <a16:creationId xmlns:a16="http://schemas.microsoft.com/office/drawing/2014/main" id="{DBF033CD-FF8A-9924-B171-6E7B7A69705F}"/>
              </a:ext>
            </a:extLst>
          </p:cNvPr>
          <p:cNvSpPr>
            <a:spLocks noGrp="1"/>
          </p:cNvSpPr>
          <p:nvPr>
            <p:ph type="sldNum" idx="14"/>
          </p:nvPr>
        </p:nvSpPr>
        <p:spPr/>
        <p:txBody>
          <a:bodyPr/>
          <a:lstStyle/>
          <a:p>
            <a:fld id="{07CE569E-9B7C-4CB9-AB80-C0841F922CFF}" type="slidenum">
              <a:rPr lang="en-US" smtClean="0"/>
              <a:pPr/>
              <a:t>50</a:t>
            </a:fld>
            <a:endParaRPr lang="en-US"/>
          </a:p>
        </p:txBody>
      </p:sp>
      <p:pic>
        <p:nvPicPr>
          <p:cNvPr id="5" name="Picture 4">
            <a:extLst>
              <a:ext uri="{FF2B5EF4-FFF2-40B4-BE49-F238E27FC236}">
                <a16:creationId xmlns:a16="http://schemas.microsoft.com/office/drawing/2014/main" id="{D254C31B-D419-BD1B-6ADF-051CFD6A94C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476" t="5991" r="25000" b="75238"/>
          <a:stretch/>
        </p:blipFill>
        <p:spPr>
          <a:xfrm>
            <a:off x="3456939" y="5674448"/>
            <a:ext cx="5278121" cy="1068819"/>
          </a:xfrm>
          <a:prstGeom prst="rect">
            <a:avLst/>
          </a:prstGeom>
        </p:spPr>
      </p:pic>
    </p:spTree>
    <p:extLst>
      <p:ext uri="{BB962C8B-B14F-4D97-AF65-F5344CB8AC3E}">
        <p14:creationId xmlns:p14="http://schemas.microsoft.com/office/powerpoint/2010/main" val="19620702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703A2-E69C-7024-52EF-4F625E98A1B0}"/>
              </a:ext>
            </a:extLst>
          </p:cNvPr>
          <p:cNvSpPr>
            <a:spLocks noGrp="1"/>
          </p:cNvSpPr>
          <p:nvPr>
            <p:ph type="title"/>
          </p:nvPr>
        </p:nvSpPr>
        <p:spPr>
          <a:xfrm>
            <a:off x="1048200" y="410827"/>
            <a:ext cx="10095600" cy="1231638"/>
          </a:xfrm>
        </p:spPr>
        <p:txBody>
          <a:bodyPr/>
          <a:lstStyle/>
          <a:p>
            <a:r>
              <a:rPr lang="en-US" sz="4000" dirty="0"/>
              <a:t>Problem Solving as an Emotion Regulation Skill</a:t>
            </a:r>
          </a:p>
        </p:txBody>
      </p:sp>
      <p:sp>
        <p:nvSpPr>
          <p:cNvPr id="3" name="Content Placeholder 2">
            <a:extLst>
              <a:ext uri="{FF2B5EF4-FFF2-40B4-BE49-F238E27FC236}">
                <a16:creationId xmlns:a16="http://schemas.microsoft.com/office/drawing/2014/main" id="{72205489-D9CA-B833-66EC-EB9809AF6C4C}"/>
              </a:ext>
            </a:extLst>
          </p:cNvPr>
          <p:cNvSpPr>
            <a:spLocks noGrp="1"/>
          </p:cNvSpPr>
          <p:nvPr>
            <p:ph sz="quarter" idx="13"/>
          </p:nvPr>
        </p:nvSpPr>
        <p:spPr/>
        <p:txBody>
          <a:bodyPr/>
          <a:lstStyle/>
          <a:p>
            <a:pPr>
              <a:spcAft>
                <a:spcPts val="600"/>
              </a:spcAft>
            </a:pPr>
            <a:r>
              <a:rPr lang="en-US" sz="2800" dirty="0"/>
              <a:t>Problem Solving is part of the </a:t>
            </a:r>
            <a:r>
              <a:rPr lang="en-US" sz="2800" b="1" dirty="0"/>
              <a:t>Emotion Regulation</a:t>
            </a:r>
            <a:r>
              <a:rPr lang="en-US" sz="2800" dirty="0"/>
              <a:t> skill set in DBT</a:t>
            </a:r>
          </a:p>
          <a:p>
            <a:pPr>
              <a:spcAft>
                <a:spcPts val="600"/>
              </a:spcAft>
            </a:pPr>
            <a:r>
              <a:rPr lang="en-US" sz="2800" dirty="0"/>
              <a:t>It’s useful when emotions fit the facts and the </a:t>
            </a:r>
            <a:r>
              <a:rPr lang="en-US" sz="2800" b="1" dirty="0"/>
              <a:t>situation itself needs to be changed</a:t>
            </a:r>
          </a:p>
          <a:p>
            <a:pPr>
              <a:spcAft>
                <a:spcPts val="600"/>
              </a:spcAft>
            </a:pPr>
            <a:r>
              <a:rPr lang="en-US" sz="2800" dirty="0"/>
              <a:t>It can help you address real-world challenges that contribute to emotional distress, rather than staying stuck in the emotion or reacting impulsively</a:t>
            </a:r>
          </a:p>
          <a:p>
            <a:pPr>
              <a:spcAft>
                <a:spcPts val="600"/>
              </a:spcAft>
            </a:pPr>
            <a:r>
              <a:rPr lang="en-US" sz="2800" dirty="0"/>
              <a:t>But it should follow (</a:t>
            </a:r>
            <a:r>
              <a:rPr lang="en-US" sz="2800" b="1" dirty="0"/>
              <a:t>not replace</a:t>
            </a:r>
            <a:r>
              <a:rPr lang="en-US" sz="2800" dirty="0"/>
              <a:t>) emotional awareness, validation, and stabilization</a:t>
            </a:r>
          </a:p>
        </p:txBody>
      </p:sp>
      <p:sp>
        <p:nvSpPr>
          <p:cNvPr id="4" name="Slide Number Placeholder 3">
            <a:extLst>
              <a:ext uri="{FF2B5EF4-FFF2-40B4-BE49-F238E27FC236}">
                <a16:creationId xmlns:a16="http://schemas.microsoft.com/office/drawing/2014/main" id="{C84FD710-D7B8-E962-FD42-269EFF4C13AE}"/>
              </a:ext>
            </a:extLst>
          </p:cNvPr>
          <p:cNvSpPr>
            <a:spLocks noGrp="1"/>
          </p:cNvSpPr>
          <p:nvPr>
            <p:ph type="sldNum" idx="14"/>
          </p:nvPr>
        </p:nvSpPr>
        <p:spPr/>
        <p:txBody>
          <a:bodyPr/>
          <a:lstStyle/>
          <a:p>
            <a:fld id="{07CE569E-9B7C-4CB9-AB80-C0841F922CFF}" type="slidenum">
              <a:rPr lang="en-US" smtClean="0"/>
              <a:pPr/>
              <a:t>51</a:t>
            </a:fld>
            <a:endParaRPr lang="en-US"/>
          </a:p>
        </p:txBody>
      </p:sp>
    </p:spTree>
    <p:extLst>
      <p:ext uri="{BB962C8B-B14F-4D97-AF65-F5344CB8AC3E}">
        <p14:creationId xmlns:p14="http://schemas.microsoft.com/office/powerpoint/2010/main" val="39140831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78C25-26E6-D020-854C-E730E8E214CB}"/>
              </a:ext>
            </a:extLst>
          </p:cNvPr>
          <p:cNvSpPr>
            <a:spLocks noGrp="1"/>
          </p:cNvSpPr>
          <p:nvPr>
            <p:ph type="title"/>
          </p:nvPr>
        </p:nvSpPr>
        <p:spPr/>
        <p:txBody>
          <a:bodyPr/>
          <a:lstStyle/>
          <a:p>
            <a:r>
              <a:rPr lang="en-US" dirty="0"/>
              <a:t>When to Problem Solve</a:t>
            </a:r>
          </a:p>
        </p:txBody>
      </p:sp>
      <p:sp>
        <p:nvSpPr>
          <p:cNvPr id="3" name="Content Placeholder 2">
            <a:extLst>
              <a:ext uri="{FF2B5EF4-FFF2-40B4-BE49-F238E27FC236}">
                <a16:creationId xmlns:a16="http://schemas.microsoft.com/office/drawing/2014/main" id="{BD41D263-8DFC-1175-5900-94EF2D039039}"/>
              </a:ext>
            </a:extLst>
          </p:cNvPr>
          <p:cNvSpPr>
            <a:spLocks noGrp="1"/>
          </p:cNvSpPr>
          <p:nvPr>
            <p:ph sz="quarter" idx="13"/>
          </p:nvPr>
        </p:nvSpPr>
        <p:spPr>
          <a:xfrm>
            <a:off x="812800" y="1512916"/>
            <a:ext cx="10871200" cy="4659284"/>
          </a:xfrm>
        </p:spPr>
        <p:txBody>
          <a:bodyPr/>
          <a:lstStyle/>
          <a:p>
            <a:pPr>
              <a:spcAft>
                <a:spcPts val="600"/>
              </a:spcAft>
            </a:pPr>
            <a:r>
              <a:rPr lang="en-US" sz="3200" dirty="0"/>
              <a:t>Use Problem Solving when:</a:t>
            </a:r>
          </a:p>
          <a:p>
            <a:pPr lvl="2"/>
            <a:r>
              <a:rPr lang="en-US" sz="2800" dirty="0"/>
              <a:t>Your emotion is </a:t>
            </a:r>
            <a:r>
              <a:rPr lang="en-US" sz="2800" b="1" dirty="0"/>
              <a:t>justified by the facts</a:t>
            </a:r>
          </a:p>
          <a:p>
            <a:pPr lvl="2"/>
            <a:r>
              <a:rPr lang="en-US" sz="2800" dirty="0"/>
              <a:t>The situation causing the emotion can </a:t>
            </a:r>
            <a:r>
              <a:rPr lang="en-US" sz="2800" b="1" dirty="0"/>
              <a:t>realistically be changed or improved</a:t>
            </a:r>
          </a:p>
          <a:p>
            <a:pPr lvl="2">
              <a:spcAft>
                <a:spcPts val="600"/>
              </a:spcAft>
            </a:pPr>
            <a:r>
              <a:rPr lang="en-US" sz="2800" dirty="0"/>
              <a:t>Taking action would </a:t>
            </a:r>
            <a:r>
              <a:rPr lang="en-US" sz="2800" b="1" dirty="0"/>
              <a:t>reduce distress or prevent further issues</a:t>
            </a:r>
          </a:p>
          <a:p>
            <a:r>
              <a:rPr lang="en-US" sz="3200" b="1" dirty="0"/>
              <a:t>Example</a:t>
            </a:r>
            <a:r>
              <a:rPr lang="en-US" sz="3200" dirty="0"/>
              <a:t>: If you're anxious because your rent is overdue, the anxiety is valid, and action is needed to resolve the stressor</a:t>
            </a:r>
          </a:p>
          <a:p>
            <a:endParaRPr lang="en-US" dirty="0"/>
          </a:p>
        </p:txBody>
      </p:sp>
      <p:sp>
        <p:nvSpPr>
          <p:cNvPr id="4" name="Slide Number Placeholder 3">
            <a:extLst>
              <a:ext uri="{FF2B5EF4-FFF2-40B4-BE49-F238E27FC236}">
                <a16:creationId xmlns:a16="http://schemas.microsoft.com/office/drawing/2014/main" id="{7A48DBD2-233C-0432-7174-C0DE4AA75C72}"/>
              </a:ext>
            </a:extLst>
          </p:cNvPr>
          <p:cNvSpPr>
            <a:spLocks noGrp="1"/>
          </p:cNvSpPr>
          <p:nvPr>
            <p:ph type="sldNum" idx="14"/>
          </p:nvPr>
        </p:nvSpPr>
        <p:spPr/>
        <p:txBody>
          <a:bodyPr/>
          <a:lstStyle/>
          <a:p>
            <a:fld id="{07CE569E-9B7C-4CB9-AB80-C0841F922CFF}" type="slidenum">
              <a:rPr lang="en-US" smtClean="0"/>
              <a:pPr/>
              <a:t>52</a:t>
            </a:fld>
            <a:endParaRPr lang="en-US"/>
          </a:p>
        </p:txBody>
      </p:sp>
    </p:spTree>
    <p:extLst>
      <p:ext uri="{BB962C8B-B14F-4D97-AF65-F5344CB8AC3E}">
        <p14:creationId xmlns:p14="http://schemas.microsoft.com/office/powerpoint/2010/main" val="1990736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58D8B-1C1C-9F41-AE8A-5C80A76B28F7}"/>
              </a:ext>
            </a:extLst>
          </p:cNvPr>
          <p:cNvSpPr>
            <a:spLocks noGrp="1"/>
          </p:cNvSpPr>
          <p:nvPr>
            <p:ph type="title"/>
          </p:nvPr>
        </p:nvSpPr>
        <p:spPr>
          <a:xfrm>
            <a:off x="1048200" y="397637"/>
            <a:ext cx="10095600" cy="964998"/>
          </a:xfrm>
        </p:spPr>
        <p:txBody>
          <a:bodyPr/>
          <a:lstStyle/>
          <a:p>
            <a:r>
              <a:rPr lang="en-US" sz="4000" dirty="0"/>
              <a:t>Review – Steps for </a:t>
            </a:r>
            <a:r>
              <a:rPr lang="en-US" sz="4000" i="1" dirty="0"/>
              <a:t>Problem Solving</a:t>
            </a:r>
            <a:endParaRPr lang="en-US" sz="4000" dirty="0"/>
          </a:p>
        </p:txBody>
      </p:sp>
      <p:sp>
        <p:nvSpPr>
          <p:cNvPr id="3" name="Content Placeholder 2">
            <a:extLst>
              <a:ext uri="{FF2B5EF4-FFF2-40B4-BE49-F238E27FC236}">
                <a16:creationId xmlns:a16="http://schemas.microsoft.com/office/drawing/2014/main" id="{84F0D4F3-A37A-0B8B-5893-C3C71847CA01}"/>
              </a:ext>
            </a:extLst>
          </p:cNvPr>
          <p:cNvSpPr>
            <a:spLocks noGrp="1"/>
          </p:cNvSpPr>
          <p:nvPr>
            <p:ph idx="1"/>
          </p:nvPr>
        </p:nvSpPr>
        <p:spPr>
          <a:xfrm>
            <a:off x="576350" y="1479664"/>
            <a:ext cx="11028218" cy="4801957"/>
          </a:xfrm>
        </p:spPr>
        <p:txBody>
          <a:bodyPr/>
          <a:lstStyle/>
          <a:p>
            <a:pPr marL="552450" indent="-514350">
              <a:spcBef>
                <a:spcPts val="0"/>
              </a:spcBef>
              <a:spcAft>
                <a:spcPts val="600"/>
              </a:spcAft>
              <a:buClr>
                <a:schemeClr val="accent3">
                  <a:lumMod val="60000"/>
                  <a:lumOff val="40000"/>
                </a:schemeClr>
              </a:buClr>
              <a:buSzPct val="115000"/>
              <a:buFont typeface="+mj-lt"/>
              <a:buAutoNum type="arabicPeriod"/>
            </a:pPr>
            <a:r>
              <a:rPr lang="en-US" sz="2700" b="1" dirty="0"/>
              <a:t>Define the Problem </a:t>
            </a:r>
            <a:r>
              <a:rPr lang="en-US" sz="2700" dirty="0"/>
              <a:t>– Clearly describe the issue and what needs to be addressed</a:t>
            </a:r>
          </a:p>
          <a:p>
            <a:pPr marL="552450" indent="-514350">
              <a:spcBef>
                <a:spcPts val="0"/>
              </a:spcBef>
              <a:spcAft>
                <a:spcPts val="600"/>
              </a:spcAft>
              <a:buClr>
                <a:schemeClr val="accent3">
                  <a:lumMod val="60000"/>
                  <a:lumOff val="40000"/>
                </a:schemeClr>
              </a:buClr>
              <a:buSzPct val="115000"/>
              <a:buFont typeface="+mj-lt"/>
              <a:buAutoNum type="arabicPeriod"/>
            </a:pPr>
            <a:r>
              <a:rPr lang="en-US" sz="2700" b="1" dirty="0"/>
              <a:t>Review the Facts </a:t>
            </a:r>
            <a:r>
              <a:rPr lang="en-US" sz="2700" dirty="0"/>
              <a:t>– Identify objective information about the situation</a:t>
            </a:r>
          </a:p>
          <a:p>
            <a:pPr marL="552450" indent="-514350">
              <a:spcBef>
                <a:spcPts val="0"/>
              </a:spcBef>
              <a:spcAft>
                <a:spcPts val="600"/>
              </a:spcAft>
              <a:buClr>
                <a:schemeClr val="accent3">
                  <a:lumMod val="60000"/>
                  <a:lumOff val="40000"/>
                </a:schemeClr>
              </a:buClr>
              <a:buSzPct val="115000"/>
              <a:buFont typeface="+mj-lt"/>
              <a:buAutoNum type="arabicPeriod"/>
            </a:pPr>
            <a:r>
              <a:rPr lang="en-US" sz="2700" b="1" dirty="0"/>
              <a:t>Set a Goal</a:t>
            </a:r>
            <a:r>
              <a:rPr lang="en-US" sz="2700" dirty="0"/>
              <a:t> – Determine what you want to achieve</a:t>
            </a:r>
          </a:p>
          <a:p>
            <a:pPr marL="552450" indent="-514350">
              <a:spcBef>
                <a:spcPts val="0"/>
              </a:spcBef>
              <a:spcAft>
                <a:spcPts val="600"/>
              </a:spcAft>
              <a:buClr>
                <a:schemeClr val="accent3">
                  <a:lumMod val="60000"/>
                  <a:lumOff val="40000"/>
                </a:schemeClr>
              </a:buClr>
              <a:buSzPct val="115000"/>
              <a:buFont typeface="+mj-lt"/>
              <a:buAutoNum type="arabicPeriod"/>
            </a:pPr>
            <a:r>
              <a:rPr lang="en-US" sz="2700" b="1" dirty="0"/>
              <a:t>Generate Solutions </a:t>
            </a:r>
            <a:r>
              <a:rPr lang="en-US" sz="2700" dirty="0"/>
              <a:t>– Brainstorm possible ways to address the problem</a:t>
            </a:r>
          </a:p>
          <a:p>
            <a:pPr marL="552450" indent="-514350">
              <a:spcBef>
                <a:spcPts val="0"/>
              </a:spcBef>
              <a:spcAft>
                <a:spcPts val="600"/>
              </a:spcAft>
              <a:buClr>
                <a:schemeClr val="accent3">
                  <a:lumMod val="60000"/>
                  <a:lumOff val="40000"/>
                </a:schemeClr>
              </a:buClr>
              <a:buSzPct val="115000"/>
              <a:buFont typeface="+mj-lt"/>
              <a:buAutoNum type="arabicPeriod"/>
            </a:pPr>
            <a:r>
              <a:rPr lang="en-US" sz="2700" b="1" dirty="0"/>
              <a:t>Select the Best Option </a:t>
            </a:r>
            <a:r>
              <a:rPr lang="en-US" sz="2700" dirty="0"/>
              <a:t>– Choose a solution that aligns with your goal and is likely to be effective</a:t>
            </a:r>
          </a:p>
          <a:p>
            <a:pPr marL="552450" indent="-514350">
              <a:spcBef>
                <a:spcPts val="0"/>
              </a:spcBef>
              <a:spcAft>
                <a:spcPts val="600"/>
              </a:spcAft>
              <a:buClr>
                <a:schemeClr val="accent3">
                  <a:lumMod val="60000"/>
                  <a:lumOff val="40000"/>
                </a:schemeClr>
              </a:buClr>
              <a:buSzPct val="115000"/>
              <a:buFont typeface="+mj-lt"/>
              <a:buAutoNum type="arabicPeriod"/>
            </a:pPr>
            <a:r>
              <a:rPr lang="en-US" sz="2700" b="1" dirty="0"/>
              <a:t>Take Action </a:t>
            </a:r>
            <a:r>
              <a:rPr lang="en-US" sz="2700" dirty="0"/>
              <a:t>– Implement the chosen solution</a:t>
            </a:r>
          </a:p>
          <a:p>
            <a:pPr marL="552450" indent="-514350">
              <a:spcBef>
                <a:spcPts val="0"/>
              </a:spcBef>
              <a:spcAft>
                <a:spcPts val="600"/>
              </a:spcAft>
              <a:buClr>
                <a:schemeClr val="accent3">
                  <a:lumMod val="60000"/>
                  <a:lumOff val="40000"/>
                </a:schemeClr>
              </a:buClr>
              <a:buSzPct val="115000"/>
              <a:buFont typeface="+mj-lt"/>
              <a:buAutoNum type="arabicPeriod"/>
            </a:pPr>
            <a:r>
              <a:rPr lang="en-US" sz="2700" b="1" dirty="0"/>
              <a:t>Evaluate &amp; Adjust </a:t>
            </a:r>
            <a:r>
              <a:rPr lang="en-US" sz="2700" dirty="0"/>
              <a:t>– Assess the outcome and modify if needed</a:t>
            </a:r>
          </a:p>
        </p:txBody>
      </p:sp>
      <p:sp>
        <p:nvSpPr>
          <p:cNvPr id="5" name="TextBox 4">
            <a:extLst>
              <a:ext uri="{FF2B5EF4-FFF2-40B4-BE49-F238E27FC236}">
                <a16:creationId xmlns:a16="http://schemas.microsoft.com/office/drawing/2014/main" id="{FBFF2EA5-6CA3-E2BE-D205-F9F77B74A4AE}"/>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
        <p:nvSpPr>
          <p:cNvPr id="4" name="Slide Number Placeholder 3">
            <a:extLst>
              <a:ext uri="{FF2B5EF4-FFF2-40B4-BE49-F238E27FC236}">
                <a16:creationId xmlns:a16="http://schemas.microsoft.com/office/drawing/2014/main" id="{FD8BBCFB-B758-7D52-CE33-6F8F63CAF34E}"/>
              </a:ext>
            </a:extLst>
          </p:cNvPr>
          <p:cNvSpPr>
            <a:spLocks noGrp="1"/>
          </p:cNvSpPr>
          <p:nvPr>
            <p:ph type="sldNum" idx="10"/>
          </p:nvPr>
        </p:nvSpPr>
        <p:spPr/>
        <p:txBody>
          <a:bodyPr/>
          <a:lstStyle/>
          <a:p>
            <a:fld id="{07CE569E-9B7C-4CB9-AB80-C0841F922CFF}" type="slidenum">
              <a:rPr lang="en-US" smtClean="0"/>
              <a:pPr/>
              <a:t>53</a:t>
            </a:fld>
            <a:endParaRPr lang="en-US" dirty="0"/>
          </a:p>
        </p:txBody>
      </p:sp>
      <p:pic>
        <p:nvPicPr>
          <p:cNvPr id="10" name="Picture 9">
            <a:extLst>
              <a:ext uri="{FF2B5EF4-FFF2-40B4-BE49-F238E27FC236}">
                <a16:creationId xmlns:a16="http://schemas.microsoft.com/office/drawing/2014/main" id="{33B3D28E-261D-DC5A-E0C8-11BE539B35C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6844" t="5616" r="4656" b="80023"/>
          <a:stretch/>
        </p:blipFill>
        <p:spPr>
          <a:xfrm>
            <a:off x="4404944" y="6149781"/>
            <a:ext cx="3382111" cy="655533"/>
          </a:xfrm>
          <a:prstGeom prst="rect">
            <a:avLst/>
          </a:prstGeom>
        </p:spPr>
      </p:pic>
    </p:spTree>
    <p:extLst>
      <p:ext uri="{BB962C8B-B14F-4D97-AF65-F5344CB8AC3E}">
        <p14:creationId xmlns:p14="http://schemas.microsoft.com/office/powerpoint/2010/main" val="584045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F948B-69DB-7E15-C37A-1A086A4375FD}"/>
              </a:ext>
            </a:extLst>
          </p:cNvPr>
          <p:cNvSpPr>
            <a:spLocks noGrp="1"/>
          </p:cNvSpPr>
          <p:nvPr>
            <p:ph type="title"/>
          </p:nvPr>
        </p:nvSpPr>
        <p:spPr>
          <a:xfrm>
            <a:off x="1048200" y="410827"/>
            <a:ext cx="10095600" cy="1052213"/>
          </a:xfrm>
        </p:spPr>
        <p:txBody>
          <a:bodyPr/>
          <a:lstStyle/>
          <a:p>
            <a:r>
              <a:rPr lang="en-US" sz="4000" dirty="0"/>
              <a:t>Before Problem Solving</a:t>
            </a:r>
          </a:p>
        </p:txBody>
      </p:sp>
      <p:sp>
        <p:nvSpPr>
          <p:cNvPr id="3" name="Content Placeholder 2">
            <a:extLst>
              <a:ext uri="{FF2B5EF4-FFF2-40B4-BE49-F238E27FC236}">
                <a16:creationId xmlns:a16="http://schemas.microsoft.com/office/drawing/2014/main" id="{E6DF1026-E652-5303-F0C3-96DE37CA195B}"/>
              </a:ext>
            </a:extLst>
          </p:cNvPr>
          <p:cNvSpPr>
            <a:spLocks noGrp="1"/>
          </p:cNvSpPr>
          <p:nvPr>
            <p:ph sz="quarter" idx="13"/>
          </p:nvPr>
        </p:nvSpPr>
        <p:spPr>
          <a:xfrm>
            <a:off x="812800" y="1463040"/>
            <a:ext cx="10871200" cy="4709160"/>
          </a:xfrm>
        </p:spPr>
        <p:txBody>
          <a:bodyPr/>
          <a:lstStyle/>
          <a:p>
            <a:pPr>
              <a:spcBef>
                <a:spcPts val="0"/>
              </a:spcBef>
            </a:pPr>
            <a:r>
              <a:rPr lang="en-US" sz="2800" dirty="0"/>
              <a:t>We often skip pausing to manage our emotional response when we feel </a:t>
            </a:r>
            <a:r>
              <a:rPr lang="en-US" sz="2800" b="1" dirty="0"/>
              <a:t>urgency, discomfort, or fear </a:t>
            </a:r>
            <a:r>
              <a:rPr lang="en-US" sz="2800" dirty="0"/>
              <a:t>and jump straight into problem solving</a:t>
            </a:r>
          </a:p>
          <a:p>
            <a:r>
              <a:rPr lang="en-US" sz="2800" dirty="0"/>
              <a:t>While problem solving is important, </a:t>
            </a:r>
            <a:r>
              <a:rPr lang="en-US" sz="2800" b="1" dirty="0"/>
              <a:t>it is not always the first step</a:t>
            </a:r>
          </a:p>
          <a:p>
            <a:r>
              <a:rPr lang="en-US" sz="2800" dirty="0"/>
              <a:t>When emotions are high, clients may need validation or other regulation skills </a:t>
            </a:r>
            <a:r>
              <a:rPr lang="en-US" sz="2800" b="1" dirty="0"/>
              <a:t>before they can engage in solutions</a:t>
            </a:r>
          </a:p>
          <a:p>
            <a:r>
              <a:rPr lang="en-US" sz="2800" dirty="0"/>
              <a:t>Jumping straight to fixing can </a:t>
            </a:r>
            <a:r>
              <a:rPr lang="en-US" sz="2800" b="1" dirty="0"/>
              <a:t>unintentionally invalidate or overwhelm</a:t>
            </a:r>
            <a:r>
              <a:rPr lang="en-US" sz="2800" dirty="0"/>
              <a:t> clients</a:t>
            </a:r>
          </a:p>
          <a:p>
            <a:r>
              <a:rPr lang="en-US" sz="2800" dirty="0"/>
              <a:t>Helping clients means </a:t>
            </a:r>
            <a:r>
              <a:rPr lang="en-US" sz="2800" b="1" dirty="0"/>
              <a:t>knowing when to slow down</a:t>
            </a:r>
            <a:r>
              <a:rPr lang="en-US" sz="2800" dirty="0"/>
              <a:t>—validation often is the intervention</a:t>
            </a:r>
          </a:p>
        </p:txBody>
      </p:sp>
      <p:sp>
        <p:nvSpPr>
          <p:cNvPr id="4" name="Slide Number Placeholder 3">
            <a:extLst>
              <a:ext uri="{FF2B5EF4-FFF2-40B4-BE49-F238E27FC236}">
                <a16:creationId xmlns:a16="http://schemas.microsoft.com/office/drawing/2014/main" id="{8C12F6BA-8962-0D53-3060-AFDFB30F1B44}"/>
              </a:ext>
            </a:extLst>
          </p:cNvPr>
          <p:cNvSpPr>
            <a:spLocks noGrp="1"/>
          </p:cNvSpPr>
          <p:nvPr>
            <p:ph type="sldNum" idx="14"/>
          </p:nvPr>
        </p:nvSpPr>
        <p:spPr/>
        <p:txBody>
          <a:bodyPr/>
          <a:lstStyle/>
          <a:p>
            <a:fld id="{07CE569E-9B7C-4CB9-AB80-C0841F922CFF}" type="slidenum">
              <a:rPr lang="en-US" smtClean="0"/>
              <a:pPr/>
              <a:t>54</a:t>
            </a:fld>
            <a:endParaRPr lang="en-US"/>
          </a:p>
        </p:txBody>
      </p:sp>
    </p:spTree>
    <p:extLst>
      <p:ext uri="{BB962C8B-B14F-4D97-AF65-F5344CB8AC3E}">
        <p14:creationId xmlns:p14="http://schemas.microsoft.com/office/powerpoint/2010/main" val="3975815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F766D-8F02-795F-2BD6-3050F8419CDE}"/>
              </a:ext>
            </a:extLst>
          </p:cNvPr>
          <p:cNvSpPr>
            <a:spLocks noGrp="1"/>
          </p:cNvSpPr>
          <p:nvPr>
            <p:ph type="title"/>
          </p:nvPr>
        </p:nvSpPr>
        <p:spPr>
          <a:xfrm>
            <a:off x="1048200" y="410827"/>
            <a:ext cx="10095600" cy="1231638"/>
          </a:xfrm>
        </p:spPr>
        <p:txBody>
          <a:bodyPr/>
          <a:lstStyle/>
          <a:p>
            <a:r>
              <a:rPr lang="en-US" sz="4000" dirty="0"/>
              <a:t>Large Group Discussion — Problem Solving in Practice</a:t>
            </a:r>
          </a:p>
        </p:txBody>
      </p:sp>
      <p:sp>
        <p:nvSpPr>
          <p:cNvPr id="3" name="Content Placeholder 2">
            <a:extLst>
              <a:ext uri="{FF2B5EF4-FFF2-40B4-BE49-F238E27FC236}">
                <a16:creationId xmlns:a16="http://schemas.microsoft.com/office/drawing/2014/main" id="{E3926842-99E2-CF56-3F49-34ECE11448AA}"/>
              </a:ext>
            </a:extLst>
          </p:cNvPr>
          <p:cNvSpPr>
            <a:spLocks noGrp="1"/>
          </p:cNvSpPr>
          <p:nvPr>
            <p:ph sz="quarter" idx="13"/>
          </p:nvPr>
        </p:nvSpPr>
        <p:spPr>
          <a:xfrm>
            <a:off x="812800" y="1803399"/>
            <a:ext cx="10871200" cy="4529735"/>
          </a:xfrm>
        </p:spPr>
        <p:txBody>
          <a:bodyPr/>
          <a:lstStyle/>
          <a:p>
            <a:pPr>
              <a:spcBef>
                <a:spcPts val="0"/>
              </a:spcBef>
              <a:spcAft>
                <a:spcPts val="600"/>
              </a:spcAft>
            </a:pPr>
            <a:r>
              <a:rPr lang="en-US" sz="2800" dirty="0"/>
              <a:t>How can we tell when a situation calls for problem solving versus emotional grounding or validation first?</a:t>
            </a:r>
          </a:p>
          <a:p>
            <a:pPr>
              <a:spcAft>
                <a:spcPts val="600"/>
              </a:spcAft>
            </a:pPr>
            <a:r>
              <a:rPr lang="en-US" sz="2800" dirty="0"/>
              <a:t>What are the risks of jumping into solutions too quickly—before helping clients regulate their emotions?</a:t>
            </a:r>
          </a:p>
          <a:p>
            <a:pPr>
              <a:spcAft>
                <a:spcPts val="600"/>
              </a:spcAft>
            </a:pPr>
            <a:r>
              <a:rPr lang="en-US" sz="2800" dirty="0"/>
              <a:t>How can we support clients in walking through problem solving steps, especially when emotions are high?</a:t>
            </a:r>
          </a:p>
          <a:p>
            <a:pPr>
              <a:spcAft>
                <a:spcPts val="600"/>
              </a:spcAft>
            </a:pPr>
            <a:r>
              <a:rPr lang="en-US" sz="2800" dirty="0"/>
              <a:t>What helps us pause and validate instead of automatically shifting into fix-it mode—with ourselves and with clients?</a:t>
            </a:r>
          </a:p>
        </p:txBody>
      </p:sp>
      <p:sp>
        <p:nvSpPr>
          <p:cNvPr id="4" name="Slide Number Placeholder 3">
            <a:extLst>
              <a:ext uri="{FF2B5EF4-FFF2-40B4-BE49-F238E27FC236}">
                <a16:creationId xmlns:a16="http://schemas.microsoft.com/office/drawing/2014/main" id="{3E1B1D73-FEFD-585A-6ED9-4021E81FC166}"/>
              </a:ext>
            </a:extLst>
          </p:cNvPr>
          <p:cNvSpPr>
            <a:spLocks noGrp="1"/>
          </p:cNvSpPr>
          <p:nvPr>
            <p:ph type="sldNum" idx="14"/>
          </p:nvPr>
        </p:nvSpPr>
        <p:spPr/>
        <p:txBody>
          <a:bodyPr/>
          <a:lstStyle/>
          <a:p>
            <a:fld id="{07CE569E-9B7C-4CB9-AB80-C0841F922CFF}" type="slidenum">
              <a:rPr lang="en-US" smtClean="0"/>
              <a:pPr/>
              <a:t>55</a:t>
            </a:fld>
            <a:endParaRPr lang="en-US"/>
          </a:p>
        </p:txBody>
      </p:sp>
    </p:spTree>
    <p:extLst>
      <p:ext uri="{BB962C8B-B14F-4D97-AF65-F5344CB8AC3E}">
        <p14:creationId xmlns:p14="http://schemas.microsoft.com/office/powerpoint/2010/main" val="23258325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4BE3C-AB18-1E43-D430-5843C8E548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B7BFEE-547D-8FCB-8C70-FA0A47FCAAAD}"/>
              </a:ext>
            </a:extLst>
          </p:cNvPr>
          <p:cNvSpPr>
            <a:spLocks noGrp="1"/>
          </p:cNvSpPr>
          <p:nvPr>
            <p:ph type="title"/>
          </p:nvPr>
        </p:nvSpPr>
        <p:spPr>
          <a:xfrm>
            <a:off x="1048200" y="740473"/>
            <a:ext cx="10095600" cy="1513996"/>
          </a:xfrm>
        </p:spPr>
        <p:txBody>
          <a:bodyPr/>
          <a:lstStyle/>
          <a:p>
            <a:pPr algn="ctr"/>
            <a:r>
              <a:rPr lang="en-US" sz="5400" b="1" dirty="0">
                <a:solidFill>
                  <a:schemeClr val="accent3"/>
                </a:solidFill>
              </a:rPr>
              <a:t>Distress Tolerance for High-Risk Cravings &amp; Crises </a:t>
            </a:r>
          </a:p>
        </p:txBody>
      </p:sp>
      <p:sp>
        <p:nvSpPr>
          <p:cNvPr id="4" name="Slide Number Placeholder 3">
            <a:extLst>
              <a:ext uri="{FF2B5EF4-FFF2-40B4-BE49-F238E27FC236}">
                <a16:creationId xmlns:a16="http://schemas.microsoft.com/office/drawing/2014/main" id="{BFB69D86-FF79-FDE5-C95D-191833039BE9}"/>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56</a:t>
            </a:fld>
            <a:endParaRPr lang="en-US" dirty="0"/>
          </a:p>
        </p:txBody>
      </p:sp>
      <p:sp>
        <p:nvSpPr>
          <p:cNvPr id="5" name="Rectangle: Rounded Corners 4">
            <a:extLst>
              <a:ext uri="{FF2B5EF4-FFF2-40B4-BE49-F238E27FC236}">
                <a16:creationId xmlns:a16="http://schemas.microsoft.com/office/drawing/2014/main" id="{000B2805-D881-8579-0D69-CB516EC591B9}"/>
              </a:ext>
              <a:ext uri="{C183D7F6-B498-43B3-948B-1728B52AA6E4}">
                <adec:decorative xmlns:adec="http://schemas.microsoft.com/office/drawing/2017/decorative" val="1"/>
              </a:ext>
            </a:extLst>
          </p:cNvPr>
          <p:cNvSpPr/>
          <p:nvPr/>
        </p:nvSpPr>
        <p:spPr>
          <a:xfrm>
            <a:off x="4732917" y="2896985"/>
            <a:ext cx="2619442" cy="2508640"/>
          </a:xfrm>
          <a:prstGeom prst="roundRect">
            <a:avLst/>
          </a:prstGeom>
          <a:solidFill>
            <a:schemeClr val="tx1">
              <a:lumMod val="75000"/>
              <a:lumOff val="25000"/>
            </a:schemeClr>
          </a:solid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pic>
        <p:nvPicPr>
          <p:cNvPr id="6" name="Picture 5">
            <a:extLst>
              <a:ext uri="{FF2B5EF4-FFF2-40B4-BE49-F238E27FC236}">
                <a16:creationId xmlns:a16="http://schemas.microsoft.com/office/drawing/2014/main" id="{5D274C40-48BF-7FB3-E93E-D904CA8DEC4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790" y="2896985"/>
            <a:ext cx="2419569" cy="2616160"/>
          </a:xfrm>
          <a:prstGeom prst="rect">
            <a:avLst/>
          </a:prstGeom>
        </p:spPr>
      </p:pic>
    </p:spTree>
    <p:extLst>
      <p:ext uri="{BB962C8B-B14F-4D97-AF65-F5344CB8AC3E}">
        <p14:creationId xmlns:p14="http://schemas.microsoft.com/office/powerpoint/2010/main" val="16064456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5492C-094A-8CA5-6EA0-A77C5C9FF6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2AED4D-222C-6359-03C9-80F615E77693}"/>
              </a:ext>
            </a:extLst>
          </p:cNvPr>
          <p:cNvSpPr>
            <a:spLocks noGrp="1"/>
          </p:cNvSpPr>
          <p:nvPr>
            <p:ph type="title"/>
          </p:nvPr>
        </p:nvSpPr>
        <p:spPr>
          <a:xfrm>
            <a:off x="1048200" y="410826"/>
            <a:ext cx="10095600" cy="1118715"/>
          </a:xfrm>
        </p:spPr>
        <p:txBody>
          <a:bodyPr/>
          <a:lstStyle/>
          <a:p>
            <a:r>
              <a:rPr lang="en-US" sz="4000" dirty="0"/>
              <a:t>Brief Review – STOP, TIPP, Pros/Cons</a:t>
            </a:r>
          </a:p>
        </p:txBody>
      </p:sp>
      <p:sp>
        <p:nvSpPr>
          <p:cNvPr id="3" name="Content Placeholder 2">
            <a:extLst>
              <a:ext uri="{FF2B5EF4-FFF2-40B4-BE49-F238E27FC236}">
                <a16:creationId xmlns:a16="http://schemas.microsoft.com/office/drawing/2014/main" id="{9557AB7D-91F5-76EF-86D5-55B253ED2377}"/>
              </a:ext>
            </a:extLst>
          </p:cNvPr>
          <p:cNvSpPr>
            <a:spLocks noGrp="1"/>
          </p:cNvSpPr>
          <p:nvPr>
            <p:ph sz="quarter" idx="13"/>
          </p:nvPr>
        </p:nvSpPr>
        <p:spPr>
          <a:xfrm>
            <a:off x="812800" y="1695796"/>
            <a:ext cx="10871200" cy="4476404"/>
          </a:xfrm>
        </p:spPr>
        <p:txBody>
          <a:bodyPr/>
          <a:lstStyle/>
          <a:p>
            <a:pPr>
              <a:spcAft>
                <a:spcPts val="600"/>
              </a:spcAft>
            </a:pPr>
            <a:r>
              <a:rPr lang="en-US" sz="3200" b="1" dirty="0"/>
              <a:t>Skill Recap:</a:t>
            </a:r>
            <a:endParaRPr lang="en-US" sz="3200" dirty="0"/>
          </a:p>
          <a:p>
            <a:pPr marL="914400" lvl="2">
              <a:spcBef>
                <a:spcPts val="600"/>
              </a:spcBef>
              <a:spcAft>
                <a:spcPts val="600"/>
              </a:spcAft>
            </a:pPr>
            <a:r>
              <a:rPr lang="en-US" sz="2800" b="1" dirty="0"/>
              <a:t>STOP:</a:t>
            </a:r>
            <a:r>
              <a:rPr lang="en-US" sz="2800" dirty="0"/>
              <a:t> Stop, Take a step back, Observe, Proceed mindfully</a:t>
            </a:r>
          </a:p>
          <a:p>
            <a:pPr marL="914400" lvl="2">
              <a:spcBef>
                <a:spcPts val="600"/>
              </a:spcBef>
              <a:spcAft>
                <a:spcPts val="600"/>
              </a:spcAft>
            </a:pPr>
            <a:r>
              <a:rPr lang="en-US" sz="2800" b="1" dirty="0"/>
              <a:t>TIPP:</a:t>
            </a:r>
            <a:r>
              <a:rPr lang="en-US" sz="2800" dirty="0"/>
              <a:t> Temperature, Intense exercise, Paced breathing, Paired muscle relaxation</a:t>
            </a:r>
          </a:p>
          <a:p>
            <a:pPr marL="914400" lvl="2">
              <a:spcBef>
                <a:spcPts val="600"/>
              </a:spcBef>
              <a:spcAft>
                <a:spcPts val="600"/>
              </a:spcAft>
            </a:pPr>
            <a:r>
              <a:rPr lang="en-US" sz="2800" b="1" dirty="0"/>
              <a:t>Pros/Cons:</a:t>
            </a:r>
            <a:r>
              <a:rPr lang="en-US" sz="2800" dirty="0"/>
              <a:t> Weigh acting on urges vs. using skills (short- and long-term outcomes)</a:t>
            </a:r>
          </a:p>
        </p:txBody>
      </p:sp>
      <p:sp>
        <p:nvSpPr>
          <p:cNvPr id="4" name="Slide Number Placeholder 3">
            <a:extLst>
              <a:ext uri="{FF2B5EF4-FFF2-40B4-BE49-F238E27FC236}">
                <a16:creationId xmlns:a16="http://schemas.microsoft.com/office/drawing/2014/main" id="{FD8C2BEF-AC6C-5B31-1108-199AD59F754E}"/>
              </a:ext>
            </a:extLst>
          </p:cNvPr>
          <p:cNvSpPr>
            <a:spLocks noGrp="1"/>
          </p:cNvSpPr>
          <p:nvPr>
            <p:ph type="sldNum" idx="14"/>
          </p:nvPr>
        </p:nvSpPr>
        <p:spPr/>
        <p:txBody>
          <a:bodyPr/>
          <a:lstStyle/>
          <a:p>
            <a:fld id="{07CE569E-9B7C-4CB9-AB80-C0841F922CFF}" type="slidenum">
              <a:rPr lang="en-US" smtClean="0"/>
              <a:pPr/>
              <a:t>57</a:t>
            </a:fld>
            <a:endParaRPr lang="en-US" dirty="0"/>
          </a:p>
        </p:txBody>
      </p:sp>
      <p:pic>
        <p:nvPicPr>
          <p:cNvPr id="5" name="Picture 4">
            <a:extLst>
              <a:ext uri="{FF2B5EF4-FFF2-40B4-BE49-F238E27FC236}">
                <a16:creationId xmlns:a16="http://schemas.microsoft.com/office/drawing/2014/main" id="{A740D97C-E012-4297-7DFB-A48A59B1D25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5200" t="23936" r="27100" b="60205"/>
          <a:stretch/>
        </p:blipFill>
        <p:spPr>
          <a:xfrm>
            <a:off x="2998234" y="5682280"/>
            <a:ext cx="6195531" cy="1002460"/>
          </a:xfrm>
          <a:prstGeom prst="rect">
            <a:avLst/>
          </a:prstGeom>
        </p:spPr>
      </p:pic>
    </p:spTree>
    <p:extLst>
      <p:ext uri="{BB962C8B-B14F-4D97-AF65-F5344CB8AC3E}">
        <p14:creationId xmlns:p14="http://schemas.microsoft.com/office/powerpoint/2010/main" val="33743421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B5FF1-6E82-7C9A-A92C-4D224E0BADDC}"/>
              </a:ext>
            </a:extLst>
          </p:cNvPr>
          <p:cNvSpPr>
            <a:spLocks noGrp="1"/>
          </p:cNvSpPr>
          <p:nvPr>
            <p:ph type="title"/>
          </p:nvPr>
        </p:nvSpPr>
        <p:spPr>
          <a:xfrm>
            <a:off x="1048200" y="369263"/>
            <a:ext cx="10095600" cy="936800"/>
          </a:xfrm>
        </p:spPr>
        <p:txBody>
          <a:bodyPr/>
          <a:lstStyle/>
          <a:p>
            <a:r>
              <a:rPr lang="en-US" sz="4000" dirty="0"/>
              <a:t>Review – The </a:t>
            </a:r>
            <a:r>
              <a:rPr lang="en-US" sz="4000" i="1" dirty="0"/>
              <a:t>STOP  </a:t>
            </a:r>
            <a:r>
              <a:rPr lang="en-US" sz="4000" dirty="0"/>
              <a:t>Skill</a:t>
            </a:r>
          </a:p>
        </p:txBody>
      </p:sp>
      <p:graphicFrame>
        <p:nvGraphicFramePr>
          <p:cNvPr id="7" name="Table 23" descr="The graphic lists the mnemonic skill &quot;STOP&quot; and elaborates on the meaning of each letter:&#10;&#10;S - Stop: Pause or interrupt the current action or train of thought.&#10;T - Take a Step Back: Physically or mentally step back from the situation.&#10;O - Observe: Notice and observe what is happening internally and externally.&#10;P - Proceed Mindfully: Continue with awareness and intentionality.&#10;&#10;This mnemonic helps individuals in distressing situations to pause, gain perspective, and respond effectively.">
            <a:extLst>
              <a:ext uri="{FF2B5EF4-FFF2-40B4-BE49-F238E27FC236}">
                <a16:creationId xmlns:a16="http://schemas.microsoft.com/office/drawing/2014/main" id="{7DFF20EA-4888-9E71-62B1-7DDE1B0A9657}"/>
              </a:ext>
            </a:extLst>
          </p:cNvPr>
          <p:cNvGraphicFramePr>
            <a:graphicFrameLocks noGrp="1"/>
          </p:cNvGraphicFramePr>
          <p:nvPr/>
        </p:nvGraphicFramePr>
        <p:xfrm>
          <a:off x="1243392" y="1347627"/>
          <a:ext cx="9705216" cy="4901184"/>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703657">
                  <a:extLst>
                    <a:ext uri="{9D8B030D-6E8A-4147-A177-3AD203B41FA5}">
                      <a16:colId xmlns:a16="http://schemas.microsoft.com/office/drawing/2014/main" val="12985927"/>
                    </a:ext>
                  </a:extLst>
                </a:gridCol>
                <a:gridCol w="9001559">
                  <a:extLst>
                    <a:ext uri="{9D8B030D-6E8A-4147-A177-3AD203B41FA5}">
                      <a16:colId xmlns:a16="http://schemas.microsoft.com/office/drawing/2014/main" val="928559061"/>
                    </a:ext>
                  </a:extLst>
                </a:gridCol>
              </a:tblGrid>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S</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S</a:t>
                      </a:r>
                      <a:r>
                        <a:rPr lang="en-US" sz="2400" b="1" kern="0" dirty="0">
                          <a:solidFill>
                            <a:schemeClr val="bg2">
                              <a:lumMod val="75000"/>
                            </a:schemeClr>
                          </a:solidFill>
                          <a:ea typeface="Fira Sans Extra Condensed"/>
                          <a:cs typeface="Fira Sans Extra Condensed"/>
                          <a:sym typeface="Fira Sans Extra Condensed"/>
                        </a:rPr>
                        <a:t>top </a:t>
                      </a:r>
                      <a:r>
                        <a:rPr lang="en-US" sz="2400" b="0" kern="0" dirty="0">
                          <a:solidFill>
                            <a:schemeClr val="bg2">
                              <a:lumMod val="75000"/>
                            </a:schemeClr>
                          </a:solidFill>
                          <a:ea typeface="Fira Sans Extra Condensed"/>
                          <a:cs typeface="Fira Sans Extra Condensed"/>
                          <a:sym typeface="Fira Sans Extra Condensed"/>
                        </a:rPr>
                        <a:t>– Immediately stop any impulsive or harmful actions or reactions; hit the "pause" button and interrupt the automatic response to distress.</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829002">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T</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dirty="0">
                          <a:solidFill>
                            <a:schemeClr val="bg2">
                              <a:lumMod val="75000"/>
                            </a:schemeClr>
                          </a:solidFill>
                        </a:rPr>
                        <a:t>T</a:t>
                      </a:r>
                      <a:r>
                        <a:rPr lang="en-US" sz="2400" b="1" dirty="0">
                          <a:solidFill>
                            <a:schemeClr val="bg2">
                              <a:lumMod val="75000"/>
                            </a:schemeClr>
                          </a:solidFill>
                        </a:rPr>
                        <a:t>ake a Step Back </a:t>
                      </a:r>
                      <a:r>
                        <a:rPr lang="en-US" sz="2400" b="0" dirty="0">
                          <a:solidFill>
                            <a:schemeClr val="bg2">
                              <a:lumMod val="75000"/>
                            </a:schemeClr>
                          </a:solidFill>
                        </a:rPr>
                        <a:t>– Take a physical or mental step back from the situation; this can involve physically moving away from the triggering environment or simply mentally distancing themselves from the intensity of the emotions or situation.</a:t>
                      </a: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O</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O</a:t>
                      </a:r>
                      <a:r>
                        <a:rPr lang="en" sz="2400" b="1" kern="0" dirty="0">
                          <a:solidFill>
                            <a:schemeClr val="bg2">
                              <a:lumMod val="75000"/>
                            </a:schemeClr>
                          </a:solidFill>
                          <a:ea typeface="Fira Sans Extra Condensed"/>
                          <a:cs typeface="Fira Sans Extra Condensed"/>
                          <a:sym typeface="Fira Sans Extra Condensed"/>
                        </a:rPr>
                        <a:t>bserve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Observe and describe the situation without judgment; notice the facts of the situation, your own emotional and physical responses, and any thoughts or urges that arise.</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P</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P</a:t>
                      </a:r>
                      <a:r>
                        <a:rPr lang="en-US" sz="2400" b="1" kern="0" dirty="0">
                          <a:solidFill>
                            <a:schemeClr val="bg2">
                              <a:lumMod val="75000"/>
                            </a:schemeClr>
                          </a:solidFill>
                          <a:ea typeface="Fira Sans Extra Condensed"/>
                          <a:cs typeface="Fira Sans Extra Condensed"/>
                          <a:sym typeface="Fira Sans Extra Condensed"/>
                        </a:rPr>
                        <a:t>roceed Mindfully </a:t>
                      </a:r>
                      <a:r>
                        <a:rPr lang="en-US"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Proceed with mindfulness and intention; make a deliberate choice about how to respond to the situation rather than reacting impulsively.</a:t>
                      </a:r>
                      <a:endParaRPr lang="en-US" sz="2400" b="0" kern="0" dirty="0">
                        <a:solidFill>
                          <a:schemeClr val="bg2">
                            <a:lumMod val="75000"/>
                          </a:schemeClr>
                        </a:solidFill>
                        <a:cs typeface="Arial"/>
                        <a:sym typeface="Aria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bl>
          </a:graphicData>
        </a:graphic>
      </p:graphicFrame>
      <p:sp>
        <p:nvSpPr>
          <p:cNvPr id="8" name="TextBox 7">
            <a:extLst>
              <a:ext uri="{FF2B5EF4-FFF2-40B4-BE49-F238E27FC236}">
                <a16:creationId xmlns:a16="http://schemas.microsoft.com/office/drawing/2014/main" id="{5E944C85-98C5-0DE7-01B7-8ACF2D94DC8A}"/>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
        <p:nvSpPr>
          <p:cNvPr id="4" name="Slide Number Placeholder 3">
            <a:extLst>
              <a:ext uri="{FF2B5EF4-FFF2-40B4-BE49-F238E27FC236}">
                <a16:creationId xmlns:a16="http://schemas.microsoft.com/office/drawing/2014/main" id="{E038F739-FCBA-A770-8C23-EA94754C2F7E}"/>
              </a:ext>
            </a:extLst>
          </p:cNvPr>
          <p:cNvSpPr>
            <a:spLocks noGrp="1"/>
          </p:cNvSpPr>
          <p:nvPr>
            <p:ph type="sldNum" idx="14"/>
          </p:nvPr>
        </p:nvSpPr>
        <p:spPr/>
        <p:txBody>
          <a:bodyPr/>
          <a:lstStyle/>
          <a:p>
            <a:fld id="{07CE569E-9B7C-4CB9-AB80-C0841F922CFF}" type="slidenum">
              <a:rPr lang="en-US" smtClean="0"/>
              <a:pPr/>
              <a:t>58</a:t>
            </a:fld>
            <a:endParaRPr lang="en-US"/>
          </a:p>
        </p:txBody>
      </p:sp>
    </p:spTree>
    <p:extLst>
      <p:ext uri="{BB962C8B-B14F-4D97-AF65-F5344CB8AC3E}">
        <p14:creationId xmlns:p14="http://schemas.microsoft.com/office/powerpoint/2010/main" val="827600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63F74-D405-7B39-FDC8-D2542478ACD8}"/>
              </a:ext>
            </a:extLst>
          </p:cNvPr>
          <p:cNvSpPr>
            <a:spLocks noGrp="1"/>
          </p:cNvSpPr>
          <p:nvPr>
            <p:ph type="title"/>
          </p:nvPr>
        </p:nvSpPr>
        <p:spPr>
          <a:xfrm>
            <a:off x="1048200" y="410827"/>
            <a:ext cx="10095600" cy="1127028"/>
          </a:xfrm>
        </p:spPr>
        <p:txBody>
          <a:bodyPr/>
          <a:lstStyle/>
          <a:p>
            <a:r>
              <a:rPr lang="en-US" sz="4000" dirty="0"/>
              <a:t>Review – The </a:t>
            </a:r>
            <a:r>
              <a:rPr lang="en-US" sz="4000" i="1" dirty="0"/>
              <a:t>TIPP </a:t>
            </a:r>
            <a:r>
              <a:rPr lang="en-US" sz="4000" dirty="0"/>
              <a:t> Skill</a:t>
            </a:r>
          </a:p>
        </p:txBody>
      </p:sp>
      <p:graphicFrame>
        <p:nvGraphicFramePr>
          <p:cNvPr id="6" name="Table 23" descr="The graphic introduces the mnemonic skill &quot;TIPP&quot; and offers an explanation for each letter:&#10;&#10;T - Temperature: Modify your body temperature to regulate emotions, such as taking a cold shower or holding an ice pack.&#10;I - Intense Exercise: Engage in intense physical exercise to help regulate emotions and release tension.&#10;P - Paced Breathing: Practice paced breathing techniques to calm the nervous system and regulate emotions.&#10;P - Paired Muscle Relaxation: Perform muscle relaxation exercises, such as progressive muscle relaxation, to reduce tension and promote relaxation.&#10;&#10;This mnemonic skill, &quot;TIPP,&quot; provides effective strategies for quickly regulating emotions and managing distressing situations.">
            <a:extLst>
              <a:ext uri="{FF2B5EF4-FFF2-40B4-BE49-F238E27FC236}">
                <a16:creationId xmlns:a16="http://schemas.microsoft.com/office/drawing/2014/main" id="{B1A95D5E-4A3B-29D1-EF21-51FF9F9AE792}"/>
              </a:ext>
            </a:extLst>
          </p:cNvPr>
          <p:cNvGraphicFramePr>
            <a:graphicFrameLocks noGrp="1"/>
          </p:cNvGraphicFramePr>
          <p:nvPr/>
        </p:nvGraphicFramePr>
        <p:xfrm>
          <a:off x="1336247" y="1683697"/>
          <a:ext cx="9519506" cy="3803904"/>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653301">
                  <a:extLst>
                    <a:ext uri="{9D8B030D-6E8A-4147-A177-3AD203B41FA5}">
                      <a16:colId xmlns:a16="http://schemas.microsoft.com/office/drawing/2014/main" val="12985927"/>
                    </a:ext>
                  </a:extLst>
                </a:gridCol>
                <a:gridCol w="8866205">
                  <a:extLst>
                    <a:ext uri="{9D8B030D-6E8A-4147-A177-3AD203B41FA5}">
                      <a16:colId xmlns:a16="http://schemas.microsoft.com/office/drawing/2014/main" val="928559061"/>
                    </a:ext>
                  </a:extLst>
                </a:gridCol>
              </a:tblGrid>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T</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T</a:t>
                      </a:r>
                      <a:r>
                        <a:rPr lang="en-US" sz="2400" b="1" kern="0" dirty="0">
                          <a:solidFill>
                            <a:schemeClr val="bg2">
                              <a:lumMod val="75000"/>
                            </a:schemeClr>
                          </a:solidFill>
                          <a:ea typeface="Fira Sans Extra Condensed"/>
                          <a:cs typeface="Fira Sans Extra Condensed"/>
                          <a:sym typeface="Fira Sans Extra Condensed"/>
                        </a:rPr>
                        <a:t>emperature </a:t>
                      </a:r>
                      <a:r>
                        <a:rPr lang="en-US" sz="2400" b="0" kern="0" dirty="0">
                          <a:solidFill>
                            <a:schemeClr val="bg2">
                              <a:lumMod val="75000"/>
                            </a:schemeClr>
                          </a:solidFill>
                          <a:ea typeface="Fira Sans Extra Condensed"/>
                          <a:cs typeface="Fira Sans Extra Condensed"/>
                          <a:sym typeface="Fira Sans Extra Condensed"/>
                        </a:rPr>
                        <a:t>– Using temperature to create a sudden and intense physical sensation can help regulate emotions</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I</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dirty="0">
                          <a:solidFill>
                            <a:schemeClr val="bg2">
                              <a:lumMod val="75000"/>
                            </a:schemeClr>
                          </a:solidFill>
                        </a:rPr>
                        <a:t>I</a:t>
                      </a:r>
                      <a:r>
                        <a:rPr lang="en-US" sz="2400" b="1" u="none" dirty="0">
                          <a:solidFill>
                            <a:schemeClr val="bg2">
                              <a:lumMod val="75000"/>
                            </a:schemeClr>
                          </a:solidFill>
                        </a:rPr>
                        <a:t>n</a:t>
                      </a:r>
                      <a:r>
                        <a:rPr lang="en-US" sz="2400" b="1" dirty="0">
                          <a:solidFill>
                            <a:schemeClr val="bg2">
                              <a:lumMod val="75000"/>
                            </a:schemeClr>
                          </a:solidFill>
                        </a:rPr>
                        <a:t>tense Exercise </a:t>
                      </a:r>
                      <a:r>
                        <a:rPr lang="en-US" sz="2400" b="0" dirty="0">
                          <a:solidFill>
                            <a:schemeClr val="bg2">
                              <a:lumMod val="75000"/>
                            </a:schemeClr>
                          </a:solidFill>
                        </a:rPr>
                        <a:t>– Engaging in short bursts of intense physical activity can release endorphins and provide immediate relief from emotional distress</a:t>
                      </a: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P</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P</a:t>
                      </a:r>
                      <a:r>
                        <a:rPr lang="en" sz="2400" b="1" u="none" kern="0" dirty="0">
                          <a:solidFill>
                            <a:schemeClr val="bg2">
                              <a:lumMod val="75000"/>
                            </a:schemeClr>
                          </a:solidFill>
                          <a:ea typeface="Fira Sans Extra Condensed"/>
                          <a:cs typeface="Fira Sans Extra Condensed"/>
                          <a:sym typeface="Fira Sans Extra Condensed"/>
                        </a:rPr>
                        <a:t>aced Breathing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Controlled breathing techniques can help regulate emotions by slowing down the heart rate and calming the nervous system</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P</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P</a:t>
                      </a:r>
                      <a:r>
                        <a:rPr lang="en-US" sz="2400" b="1" u="none" kern="0" dirty="0">
                          <a:solidFill>
                            <a:schemeClr val="bg2">
                              <a:lumMod val="75000"/>
                            </a:schemeClr>
                          </a:solidFill>
                          <a:ea typeface="Fira Sans Extra Condensed"/>
                          <a:cs typeface="Fira Sans Extra Condensed"/>
                          <a:sym typeface="Fira Sans Extra Condensed"/>
                        </a:rPr>
                        <a:t>aired</a:t>
                      </a:r>
                      <a:r>
                        <a:rPr lang="en-US" sz="2400" b="1" kern="0" dirty="0">
                          <a:solidFill>
                            <a:schemeClr val="bg2">
                              <a:lumMod val="75000"/>
                            </a:schemeClr>
                          </a:solidFill>
                          <a:ea typeface="Fira Sans Extra Condensed"/>
                          <a:cs typeface="Fira Sans Extra Condensed"/>
                          <a:sym typeface="Fira Sans Extra Condensed"/>
                        </a:rPr>
                        <a:t> Muscle Relaxation </a:t>
                      </a:r>
                      <a:r>
                        <a:rPr lang="en-US"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Intentionally tense and then relax different muscle groups in the body to release physical tension</a:t>
                      </a:r>
                      <a:endParaRPr lang="en-US" sz="2400" b="0" kern="0" dirty="0">
                        <a:solidFill>
                          <a:schemeClr val="bg2">
                            <a:lumMod val="75000"/>
                          </a:schemeClr>
                        </a:solidFill>
                        <a:cs typeface="Arial"/>
                        <a:sym typeface="Aria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bl>
          </a:graphicData>
        </a:graphic>
      </p:graphicFrame>
      <p:sp>
        <p:nvSpPr>
          <p:cNvPr id="5" name="TextBox 4">
            <a:extLst>
              <a:ext uri="{FF2B5EF4-FFF2-40B4-BE49-F238E27FC236}">
                <a16:creationId xmlns:a16="http://schemas.microsoft.com/office/drawing/2014/main" id="{9075D8DF-CED4-C3EA-C441-50E11ECEDD84}"/>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
        <p:nvSpPr>
          <p:cNvPr id="4" name="Slide Number Placeholder 3">
            <a:extLst>
              <a:ext uri="{FF2B5EF4-FFF2-40B4-BE49-F238E27FC236}">
                <a16:creationId xmlns:a16="http://schemas.microsoft.com/office/drawing/2014/main" id="{1EABDA12-E2C8-039D-8E98-816AB95741BB}"/>
              </a:ext>
            </a:extLst>
          </p:cNvPr>
          <p:cNvSpPr>
            <a:spLocks noGrp="1"/>
          </p:cNvSpPr>
          <p:nvPr>
            <p:ph type="sldNum" idx="14"/>
          </p:nvPr>
        </p:nvSpPr>
        <p:spPr/>
        <p:txBody>
          <a:bodyPr/>
          <a:lstStyle/>
          <a:p>
            <a:fld id="{07CE569E-9B7C-4CB9-AB80-C0841F922CFF}" type="slidenum">
              <a:rPr lang="en-US" smtClean="0"/>
              <a:pPr/>
              <a:t>59</a:t>
            </a:fld>
            <a:endParaRPr lang="en-US"/>
          </a:p>
        </p:txBody>
      </p:sp>
    </p:spTree>
    <p:extLst>
      <p:ext uri="{BB962C8B-B14F-4D97-AF65-F5344CB8AC3E}">
        <p14:creationId xmlns:p14="http://schemas.microsoft.com/office/powerpoint/2010/main" val="3070796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048200" y="366897"/>
            <a:ext cx="10095600" cy="1112151"/>
          </a:xfrm>
        </p:spPr>
        <p:txBody>
          <a:bodyPr anchor="ctr" anchorCtr="0"/>
          <a:lstStyle/>
          <a:p>
            <a:pPr algn="ctr" eaLnBrk="1" hangingPunct="1"/>
            <a:r>
              <a:rPr lang="en-US" sz="4400" b="1" dirty="0"/>
              <a:t>Agenda</a:t>
            </a:r>
          </a:p>
        </p:txBody>
      </p:sp>
      <p:sp>
        <p:nvSpPr>
          <p:cNvPr id="5123" name="Content Placeholder 2"/>
          <p:cNvSpPr>
            <a:spLocks noGrp="1"/>
          </p:cNvSpPr>
          <p:nvPr>
            <p:ph idx="1"/>
          </p:nvPr>
        </p:nvSpPr>
        <p:spPr>
          <a:xfrm>
            <a:off x="968145" y="1479049"/>
            <a:ext cx="10255709" cy="4854086"/>
          </a:xfrm>
        </p:spPr>
        <p:txBody>
          <a:bodyPr numCol="1" spcCol="182880">
            <a:normAutofit/>
          </a:bodyPr>
          <a:lstStyle/>
          <a:p>
            <a:pPr marL="514350" indent="-514350" eaLnBrk="1" hangingPunct="1">
              <a:buSzPct val="100000"/>
              <a:buFont typeface="+mj-lt"/>
              <a:buAutoNum type="arabicPeriod"/>
            </a:pPr>
            <a:r>
              <a:rPr lang="en-US" sz="3200" dirty="0"/>
              <a:t>Warm-Up and Grounding</a:t>
            </a:r>
          </a:p>
          <a:p>
            <a:pPr marL="514350" indent="-514350" eaLnBrk="1" hangingPunct="1">
              <a:buSzPct val="100000"/>
              <a:buFont typeface="+mj-lt"/>
              <a:buAutoNum type="arabicPeriod"/>
            </a:pPr>
            <a:r>
              <a:rPr lang="en-US" sz="3200" dirty="0"/>
              <a:t>Deepening the Dialectical Lens in SUD Work</a:t>
            </a:r>
          </a:p>
          <a:p>
            <a:pPr marL="514350" indent="-514350" eaLnBrk="1" hangingPunct="1">
              <a:buSzPct val="100000"/>
              <a:buFont typeface="+mj-lt"/>
              <a:buAutoNum type="arabicPeriod"/>
            </a:pPr>
            <a:r>
              <a:rPr lang="en-US" sz="3200" dirty="0"/>
              <a:t>Interpersonal Effectiveness Skills Coaching in Real Time: Role Plays </a:t>
            </a:r>
          </a:p>
          <a:p>
            <a:pPr marL="514350" indent="-514350" eaLnBrk="1" hangingPunct="1">
              <a:buSzPct val="100000"/>
              <a:buFont typeface="+mj-lt"/>
              <a:buAutoNum type="arabicPeriod"/>
            </a:pPr>
            <a:r>
              <a:rPr lang="en-US" sz="3200" dirty="0"/>
              <a:t>Emotion Regulation in Practice </a:t>
            </a:r>
          </a:p>
          <a:p>
            <a:pPr marL="514350" indent="-514350" eaLnBrk="1" hangingPunct="1">
              <a:buSzPct val="100000"/>
              <a:buFont typeface="+mj-lt"/>
              <a:buAutoNum type="arabicPeriod"/>
            </a:pPr>
            <a:r>
              <a:rPr lang="en-US" sz="3200" dirty="0"/>
              <a:t>Distress Tolerance for High-Risk Cravings &amp; Crises</a:t>
            </a:r>
          </a:p>
          <a:p>
            <a:pPr marL="514350" indent="-514350" eaLnBrk="1" hangingPunct="1">
              <a:buSzPct val="100000"/>
              <a:buFont typeface="+mj-lt"/>
              <a:buAutoNum type="arabicPeriod"/>
            </a:pPr>
            <a:r>
              <a:rPr lang="en-US" sz="3200" dirty="0"/>
              <a:t>Final Integration + Wrap Up Closing Mindfulness Exercise</a:t>
            </a:r>
          </a:p>
        </p:txBody>
      </p:sp>
      <p:sp>
        <p:nvSpPr>
          <p:cNvPr id="3" name="Slide Number Placeholder 2">
            <a:extLst>
              <a:ext uri="{FF2B5EF4-FFF2-40B4-BE49-F238E27FC236}">
                <a16:creationId xmlns:a16="http://schemas.microsoft.com/office/drawing/2014/main" id="{2B77E40C-5850-6E87-7F3E-612645565086}"/>
              </a:ext>
            </a:extLst>
          </p:cNvPr>
          <p:cNvSpPr>
            <a:spLocks noGrp="1"/>
          </p:cNvSpPr>
          <p:nvPr>
            <p:ph type="sldNum" sz="quarter" idx="10"/>
          </p:nvPr>
        </p:nvSpPr>
        <p:spPr>
          <a:xfrm>
            <a:off x="11205845" y="6333135"/>
            <a:ext cx="731600" cy="52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97D63-7139-4E87-8041-5F6955B3B167}" type="slidenum">
              <a:rPr kumimoji="0" lang="en-US" sz="1733" b="1" i="0" u="none" strike="noStrike" kern="1200" cap="none" spc="0" normalizeH="0" baseline="0" noProof="0" smtClean="0">
                <a:ln>
                  <a:noFill/>
                </a:ln>
                <a:solidFill>
                  <a:srgbClr val="263238"/>
                </a:solidFill>
                <a:effectLst/>
                <a:uLnTx/>
                <a:uFillTx/>
                <a:latin typeface="Source Sans Pro"/>
                <a:ea typeface="Source Sans Pro"/>
                <a:sym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733" b="1" i="0" u="none" strike="noStrike" kern="1200" cap="none" spc="0" normalizeH="0" baseline="0" noProof="0">
              <a:ln>
                <a:noFill/>
              </a:ln>
              <a:solidFill>
                <a:srgbClr val="263238"/>
              </a:solidFill>
              <a:effectLst/>
              <a:uLnTx/>
              <a:uFillTx/>
              <a:latin typeface="Source Sans Pro"/>
              <a:ea typeface="Source Sans Pro"/>
              <a:sym typeface="Source Sans Pr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3DE7-9305-AFB6-1D0E-1C08F39B9BA9}"/>
              </a:ext>
            </a:extLst>
          </p:cNvPr>
          <p:cNvSpPr>
            <a:spLocks noGrp="1"/>
          </p:cNvSpPr>
          <p:nvPr>
            <p:ph type="title"/>
          </p:nvPr>
        </p:nvSpPr>
        <p:spPr/>
        <p:txBody>
          <a:bodyPr/>
          <a:lstStyle/>
          <a:p>
            <a:r>
              <a:rPr lang="en-US" sz="4000" dirty="0"/>
              <a:t>Review – The </a:t>
            </a:r>
            <a:r>
              <a:rPr lang="en-US" sz="4000" i="1" dirty="0"/>
              <a:t>Pros &amp; Cons </a:t>
            </a:r>
            <a:r>
              <a:rPr lang="en-US" sz="4000" dirty="0"/>
              <a:t>Skill</a:t>
            </a:r>
          </a:p>
        </p:txBody>
      </p:sp>
      <p:sp>
        <p:nvSpPr>
          <p:cNvPr id="3" name="Content Placeholder 2">
            <a:extLst>
              <a:ext uri="{FF2B5EF4-FFF2-40B4-BE49-F238E27FC236}">
                <a16:creationId xmlns:a16="http://schemas.microsoft.com/office/drawing/2014/main" id="{DB7F0039-7F8F-5E14-6229-570EB9F543B9}"/>
              </a:ext>
            </a:extLst>
          </p:cNvPr>
          <p:cNvSpPr>
            <a:spLocks noGrp="1"/>
          </p:cNvSpPr>
          <p:nvPr>
            <p:ph sz="quarter" idx="13"/>
          </p:nvPr>
        </p:nvSpPr>
        <p:spPr>
          <a:xfrm>
            <a:off x="921531" y="1828700"/>
            <a:ext cx="4924323" cy="3974384"/>
          </a:xfrm>
        </p:spPr>
        <p:txBody>
          <a:bodyPr/>
          <a:lstStyle/>
          <a:p>
            <a:pPr>
              <a:spcAft>
                <a:spcPts val="600"/>
              </a:spcAft>
            </a:pPr>
            <a:r>
              <a:rPr lang="en-US" sz="2600" dirty="0"/>
              <a:t>The purpose of this skill is to encourage individuals to:</a:t>
            </a:r>
          </a:p>
          <a:p>
            <a:pPr lvl="2"/>
            <a:r>
              <a:rPr lang="en-US" dirty="0"/>
              <a:t>Take a step back</a:t>
            </a:r>
          </a:p>
          <a:p>
            <a:pPr lvl="2"/>
            <a:r>
              <a:rPr lang="en-US" dirty="0"/>
              <a:t>Think rationally</a:t>
            </a:r>
          </a:p>
          <a:p>
            <a:pPr lvl="2">
              <a:spcAft>
                <a:spcPts val="600"/>
              </a:spcAft>
            </a:pPr>
            <a:r>
              <a:rPr lang="en-US" dirty="0"/>
              <a:t>Make more balanced and reasoned decisions</a:t>
            </a:r>
          </a:p>
          <a:p>
            <a:pPr>
              <a:spcBef>
                <a:spcPts val="0"/>
              </a:spcBef>
            </a:pPr>
            <a:r>
              <a:rPr lang="en-US" sz="2600" dirty="0"/>
              <a:t>This is especially important in situations where emotions may be running high</a:t>
            </a:r>
          </a:p>
        </p:txBody>
      </p:sp>
      <p:graphicFrame>
        <p:nvGraphicFramePr>
          <p:cNvPr id="6" name="Table 6" descr="The graphic demonstrates the process of using the Pros and Cons Skill. It lists the pros of using substances, including Temporary Relief and Enhanced Mood, and the cons, such as Loss of Control and Withdrawal Symptoms. Additionally, it outlines the pros of not using substances, such as Improved Self-esteem and Financial Stability, along with the cons, including Initial Discomfort and Emotional Challenges. The Pros and Cons Skill serves as a decision-making and problem-solving tool, aiding individuals in assessing the advantages and disadvantages of various options to make informed decisions and avoid impulsive choices.">
            <a:extLst>
              <a:ext uri="{FF2B5EF4-FFF2-40B4-BE49-F238E27FC236}">
                <a16:creationId xmlns:a16="http://schemas.microsoft.com/office/drawing/2014/main" id="{CEF232C6-0375-5C26-259F-4F27CD295372}"/>
              </a:ext>
            </a:extLst>
          </p:cNvPr>
          <p:cNvGraphicFramePr>
            <a:graphicFrameLocks noGrp="1"/>
          </p:cNvGraphicFramePr>
          <p:nvPr>
            <p:extLst>
              <p:ext uri="{D42A27DB-BD31-4B8C-83A1-F6EECF244321}">
                <p14:modId xmlns:p14="http://schemas.microsoft.com/office/powerpoint/2010/main" val="4084085682"/>
              </p:ext>
            </p:extLst>
          </p:nvPr>
        </p:nvGraphicFramePr>
        <p:xfrm>
          <a:off x="6081470" y="1812070"/>
          <a:ext cx="5188999" cy="3974384"/>
        </p:xfrm>
        <a:graphic>
          <a:graphicData uri="http://schemas.openxmlformats.org/drawingml/2006/table">
            <a:tbl>
              <a:tblPr firstRow="1" bandRow="1">
                <a:tableStyleId>{5C22544A-7EE6-4342-B048-85BDC9FD1C3A}</a:tableStyleId>
              </a:tblPr>
              <a:tblGrid>
                <a:gridCol w="948303">
                  <a:extLst>
                    <a:ext uri="{9D8B030D-6E8A-4147-A177-3AD203B41FA5}">
                      <a16:colId xmlns:a16="http://schemas.microsoft.com/office/drawing/2014/main" val="3625822635"/>
                    </a:ext>
                  </a:extLst>
                </a:gridCol>
                <a:gridCol w="2067340">
                  <a:extLst>
                    <a:ext uri="{9D8B030D-6E8A-4147-A177-3AD203B41FA5}">
                      <a16:colId xmlns:a16="http://schemas.microsoft.com/office/drawing/2014/main" val="2011464034"/>
                    </a:ext>
                  </a:extLst>
                </a:gridCol>
                <a:gridCol w="2173356">
                  <a:extLst>
                    <a:ext uri="{9D8B030D-6E8A-4147-A177-3AD203B41FA5}">
                      <a16:colId xmlns:a16="http://schemas.microsoft.com/office/drawing/2014/main" val="2785774024"/>
                    </a:ext>
                  </a:extLst>
                </a:gridCol>
              </a:tblGrid>
              <a:tr h="865424">
                <a:tc>
                  <a:txBody>
                    <a:bodyPr/>
                    <a:lstStyle/>
                    <a:p>
                      <a:endParaRPr lang="en-US" sz="24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tx1"/>
                          </a:solidFill>
                          <a:latin typeface="+mn-lt"/>
                        </a:rPr>
                        <a:t>Using Substances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tx1"/>
                          </a:solidFill>
                          <a:latin typeface="+mn-lt"/>
                        </a:rPr>
                        <a:t>Not Using Substances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0400856"/>
                  </a:ext>
                </a:extLst>
              </a:tr>
              <a:tr h="1545948">
                <a:tc>
                  <a:txBody>
                    <a:bodyPr/>
                    <a:lstStyle/>
                    <a:p>
                      <a:r>
                        <a:rPr lang="en-US" sz="2400" b="1" dirty="0">
                          <a:solidFill>
                            <a:schemeClr val="tx1"/>
                          </a:solidFill>
                          <a:latin typeface="+mn-lt"/>
                        </a:rPr>
                        <a:t>Pros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400" b="0" dirty="0">
                          <a:solidFill>
                            <a:schemeClr val="tx1"/>
                          </a:solidFill>
                          <a:latin typeface="+mn-lt"/>
                        </a:rPr>
                        <a:t>Temporary Relief</a:t>
                      </a:r>
                    </a:p>
                    <a:p>
                      <a:pPr marL="342900" indent="-342900">
                        <a:buFont typeface="Arial" panose="020B0604020202020204" pitchFamily="34" charset="0"/>
                        <a:buChar char="•"/>
                      </a:pPr>
                      <a:r>
                        <a:rPr lang="en-US" sz="2400" b="0" dirty="0">
                          <a:solidFill>
                            <a:schemeClr val="tx1"/>
                          </a:solidFill>
                          <a:latin typeface="+mn-lt"/>
                        </a:rPr>
                        <a:t>Enhanced Mood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400" b="0" dirty="0">
                          <a:solidFill>
                            <a:schemeClr val="tx1"/>
                          </a:solidFill>
                          <a:latin typeface="+mn-lt"/>
                        </a:rPr>
                        <a:t>Improved self-esteem</a:t>
                      </a:r>
                    </a:p>
                    <a:p>
                      <a:pPr marL="342900" indent="-342900">
                        <a:buFont typeface="Arial" panose="020B0604020202020204" pitchFamily="34" charset="0"/>
                        <a:buChar char="•"/>
                      </a:pPr>
                      <a:r>
                        <a:rPr lang="en-US" sz="2400" b="0" dirty="0">
                          <a:solidFill>
                            <a:schemeClr val="tx1"/>
                          </a:solidFill>
                          <a:latin typeface="+mn-lt"/>
                        </a:rPr>
                        <a:t>Financial stability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2004438"/>
                  </a:ext>
                </a:extLst>
              </a:tr>
              <a:tr h="1545948">
                <a:tc>
                  <a:txBody>
                    <a:bodyPr/>
                    <a:lstStyle/>
                    <a:p>
                      <a:r>
                        <a:rPr lang="en-US" sz="2400" b="1" dirty="0">
                          <a:solidFill>
                            <a:schemeClr val="tx1"/>
                          </a:solidFill>
                          <a:latin typeface="+mn-lt"/>
                        </a:rPr>
                        <a:t>Cons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400" b="0" i="0" dirty="0">
                          <a:solidFill>
                            <a:srgbClr val="374151"/>
                          </a:solidFill>
                          <a:effectLst/>
                          <a:latin typeface="+mn-lt"/>
                        </a:rPr>
                        <a:t>Loss of Control</a:t>
                      </a:r>
                    </a:p>
                    <a:p>
                      <a:pPr marL="342900" indent="-342900">
                        <a:buFont typeface="Arial" panose="020B0604020202020204" pitchFamily="34" charset="0"/>
                        <a:buChar char="•"/>
                      </a:pPr>
                      <a:r>
                        <a:rPr lang="en-US" sz="2400" b="0" i="0" dirty="0">
                          <a:solidFill>
                            <a:srgbClr val="374151"/>
                          </a:solidFill>
                          <a:effectLst/>
                          <a:latin typeface="+mn-lt"/>
                        </a:rPr>
                        <a:t>Withdrawal Symptoms</a:t>
                      </a:r>
                      <a:endParaRPr lang="en-US" sz="24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400" b="0" dirty="0">
                          <a:solidFill>
                            <a:schemeClr val="tx1"/>
                          </a:solidFill>
                          <a:latin typeface="+mn-lt"/>
                        </a:rPr>
                        <a:t>Initial Discomfort</a:t>
                      </a:r>
                    </a:p>
                    <a:p>
                      <a:pPr marL="342900" indent="-342900">
                        <a:buFont typeface="Arial" panose="020B0604020202020204" pitchFamily="34" charset="0"/>
                        <a:buChar char="•"/>
                      </a:pPr>
                      <a:r>
                        <a:rPr lang="en-US" sz="2400" b="0" dirty="0">
                          <a:solidFill>
                            <a:schemeClr val="tx1"/>
                          </a:solidFill>
                          <a:latin typeface="+mn-lt"/>
                        </a:rPr>
                        <a:t>Emotional Challenges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9465470"/>
                  </a:ext>
                </a:extLst>
              </a:tr>
            </a:tbl>
          </a:graphicData>
        </a:graphic>
      </p:graphicFrame>
      <p:sp>
        <p:nvSpPr>
          <p:cNvPr id="5" name="TextBox 4">
            <a:extLst>
              <a:ext uri="{FF2B5EF4-FFF2-40B4-BE49-F238E27FC236}">
                <a16:creationId xmlns:a16="http://schemas.microsoft.com/office/drawing/2014/main" id="{666D6F1D-3851-50A3-8079-2F11841828A6}"/>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
        <p:nvSpPr>
          <p:cNvPr id="4" name="Slide Number Placeholder 3">
            <a:extLst>
              <a:ext uri="{FF2B5EF4-FFF2-40B4-BE49-F238E27FC236}">
                <a16:creationId xmlns:a16="http://schemas.microsoft.com/office/drawing/2014/main" id="{8739C097-C70F-7D87-99DA-67A21808B17D}"/>
              </a:ext>
            </a:extLst>
          </p:cNvPr>
          <p:cNvSpPr>
            <a:spLocks noGrp="1"/>
          </p:cNvSpPr>
          <p:nvPr>
            <p:ph type="sldNum" idx="14"/>
          </p:nvPr>
        </p:nvSpPr>
        <p:spPr/>
        <p:txBody>
          <a:bodyPr/>
          <a:lstStyle/>
          <a:p>
            <a:fld id="{07CE569E-9B7C-4CB9-AB80-C0841F922CFF}" type="slidenum">
              <a:rPr lang="en-US" smtClean="0"/>
              <a:pPr/>
              <a:t>60</a:t>
            </a:fld>
            <a:endParaRPr lang="en-US"/>
          </a:p>
        </p:txBody>
      </p:sp>
    </p:spTree>
    <p:extLst>
      <p:ext uri="{BB962C8B-B14F-4D97-AF65-F5344CB8AC3E}">
        <p14:creationId xmlns:p14="http://schemas.microsoft.com/office/powerpoint/2010/main" val="19564616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A5F50-A3D7-AB05-9DC4-05C775A18C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602F4B-1D1D-97AB-7A13-CDD0D108D47D}"/>
              </a:ext>
            </a:extLst>
          </p:cNvPr>
          <p:cNvSpPr>
            <a:spLocks noGrp="1"/>
          </p:cNvSpPr>
          <p:nvPr>
            <p:ph type="title"/>
          </p:nvPr>
        </p:nvSpPr>
        <p:spPr>
          <a:xfrm>
            <a:off x="1048200" y="410826"/>
            <a:ext cx="10095600" cy="1284970"/>
          </a:xfrm>
        </p:spPr>
        <p:txBody>
          <a:bodyPr/>
          <a:lstStyle/>
          <a:p>
            <a:r>
              <a:rPr lang="en-US" sz="4000" dirty="0"/>
              <a:t>Brief Review – ACCEPTS &amp; Radical Acceptance</a:t>
            </a:r>
          </a:p>
        </p:txBody>
      </p:sp>
      <p:sp>
        <p:nvSpPr>
          <p:cNvPr id="3" name="Content Placeholder 2">
            <a:extLst>
              <a:ext uri="{FF2B5EF4-FFF2-40B4-BE49-F238E27FC236}">
                <a16:creationId xmlns:a16="http://schemas.microsoft.com/office/drawing/2014/main" id="{ADA53E0F-22AE-65CC-1106-8664E6F36B26}"/>
              </a:ext>
            </a:extLst>
          </p:cNvPr>
          <p:cNvSpPr>
            <a:spLocks noGrp="1"/>
          </p:cNvSpPr>
          <p:nvPr>
            <p:ph sz="quarter" idx="13"/>
          </p:nvPr>
        </p:nvSpPr>
        <p:spPr>
          <a:xfrm>
            <a:off x="812800" y="1695796"/>
            <a:ext cx="10871200" cy="4476404"/>
          </a:xfrm>
        </p:spPr>
        <p:txBody>
          <a:bodyPr/>
          <a:lstStyle/>
          <a:p>
            <a:pPr>
              <a:spcAft>
                <a:spcPts val="600"/>
              </a:spcAft>
            </a:pPr>
            <a:r>
              <a:rPr lang="en-US" sz="3200" b="1" dirty="0"/>
              <a:t>Skill Recap:</a:t>
            </a:r>
            <a:endParaRPr lang="en-US" sz="3200" dirty="0"/>
          </a:p>
          <a:p>
            <a:pPr marL="914400" lvl="2">
              <a:spcBef>
                <a:spcPts val="600"/>
              </a:spcBef>
              <a:spcAft>
                <a:spcPts val="600"/>
              </a:spcAft>
            </a:pPr>
            <a:r>
              <a:rPr lang="en-US" sz="2800" b="1" dirty="0"/>
              <a:t>ACCEPTS:</a:t>
            </a:r>
            <a:r>
              <a:rPr lang="en-US" sz="2800" dirty="0"/>
              <a:t> Activities, Contributing, Comparisons, Emotions (other), Pushing away, Thoughts (other), Sensations</a:t>
            </a:r>
          </a:p>
          <a:p>
            <a:pPr marL="914400" lvl="2">
              <a:spcBef>
                <a:spcPts val="600"/>
              </a:spcBef>
              <a:spcAft>
                <a:spcPts val="600"/>
              </a:spcAft>
            </a:pPr>
            <a:r>
              <a:rPr lang="en-US" sz="2800" b="1" dirty="0"/>
              <a:t>Radical Acceptance:</a:t>
            </a:r>
            <a:r>
              <a:rPr lang="en-US" sz="2800" dirty="0"/>
              <a:t> Allowing reality to be what it is, without fighting it</a:t>
            </a:r>
          </a:p>
          <a:p>
            <a:pPr marL="914400" lvl="2">
              <a:spcBef>
                <a:spcPts val="600"/>
              </a:spcBef>
              <a:spcAft>
                <a:spcPts val="600"/>
              </a:spcAft>
            </a:pPr>
            <a:r>
              <a:rPr lang="en-US" sz="2800" b="1" dirty="0"/>
              <a:t>Note:</a:t>
            </a:r>
            <a:r>
              <a:rPr lang="en-US" sz="2800" dirty="0"/>
              <a:t> These are distraction and acceptance-based skills—not for problem-solving but for crisis survival</a:t>
            </a:r>
          </a:p>
        </p:txBody>
      </p:sp>
      <p:sp>
        <p:nvSpPr>
          <p:cNvPr id="4" name="Slide Number Placeholder 3">
            <a:extLst>
              <a:ext uri="{FF2B5EF4-FFF2-40B4-BE49-F238E27FC236}">
                <a16:creationId xmlns:a16="http://schemas.microsoft.com/office/drawing/2014/main" id="{9376AD88-568A-E232-B9E7-38EDE1061B25}"/>
              </a:ext>
            </a:extLst>
          </p:cNvPr>
          <p:cNvSpPr>
            <a:spLocks noGrp="1"/>
          </p:cNvSpPr>
          <p:nvPr>
            <p:ph type="sldNum" idx="14"/>
          </p:nvPr>
        </p:nvSpPr>
        <p:spPr/>
        <p:txBody>
          <a:bodyPr/>
          <a:lstStyle/>
          <a:p>
            <a:fld id="{07CE569E-9B7C-4CB9-AB80-C0841F922CFF}" type="slidenum">
              <a:rPr lang="en-US" smtClean="0"/>
              <a:pPr/>
              <a:t>61</a:t>
            </a:fld>
            <a:endParaRPr lang="en-US" dirty="0"/>
          </a:p>
        </p:txBody>
      </p:sp>
      <p:pic>
        <p:nvPicPr>
          <p:cNvPr id="5" name="Picture 4">
            <a:extLst>
              <a:ext uri="{FF2B5EF4-FFF2-40B4-BE49-F238E27FC236}">
                <a16:creationId xmlns:a16="http://schemas.microsoft.com/office/drawing/2014/main" id="{59559640-E9F0-01AA-38DC-76CC0AB5624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476" t="5991" r="25000" b="75238"/>
          <a:stretch/>
        </p:blipFill>
        <p:spPr>
          <a:xfrm>
            <a:off x="3456939" y="5674448"/>
            <a:ext cx="5278121" cy="1068819"/>
          </a:xfrm>
          <a:prstGeom prst="rect">
            <a:avLst/>
          </a:prstGeom>
        </p:spPr>
      </p:pic>
    </p:spTree>
    <p:extLst>
      <p:ext uri="{BB962C8B-B14F-4D97-AF65-F5344CB8AC3E}">
        <p14:creationId xmlns:p14="http://schemas.microsoft.com/office/powerpoint/2010/main" val="38351999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AC212-1588-4CEB-BD31-532E9DCCD92A}"/>
              </a:ext>
            </a:extLst>
          </p:cNvPr>
          <p:cNvSpPr>
            <a:spLocks noGrp="1"/>
          </p:cNvSpPr>
          <p:nvPr>
            <p:ph type="title"/>
          </p:nvPr>
        </p:nvSpPr>
        <p:spPr>
          <a:xfrm>
            <a:off x="755952" y="256323"/>
            <a:ext cx="10680093" cy="980497"/>
          </a:xfrm>
        </p:spPr>
        <p:txBody>
          <a:bodyPr/>
          <a:lstStyle/>
          <a:p>
            <a:r>
              <a:rPr lang="en-US" sz="4000" dirty="0"/>
              <a:t>Review – </a:t>
            </a:r>
            <a:r>
              <a:rPr lang="en-US" sz="4000" b="1" dirty="0"/>
              <a:t>The</a:t>
            </a:r>
            <a:r>
              <a:rPr lang="en-US" sz="4000" b="1" i="1" dirty="0"/>
              <a:t> ACCEPTS</a:t>
            </a:r>
            <a:r>
              <a:rPr lang="en-US" sz="4000" b="1" dirty="0"/>
              <a:t>  Skill</a:t>
            </a:r>
          </a:p>
        </p:txBody>
      </p:sp>
      <p:graphicFrame>
        <p:nvGraphicFramePr>
          <p:cNvPr id="23" name="Table 23" descr="The graphic introduces the mnemonic skill &quot;TIPP&quot; and offers an explanation for each letter:&#10;&#10;T - Temperature: Modify your body temperature to regulate emotions, such as taking a cold shower or holding an ice pack.&#10;I - Intense Exercise: Engage in intense physical exercise to help regulate emotions and release tension.&#10;P - Paced Breathing: Practice paced breathing techniques to calm the nervous system and regulate emotions.&#10;P - Paired Muscle Relaxation: Perform muscle relaxation exercises, such as progressive muscle relaxation, to reduce tension and promote relaxation.&#10;&#10;This mnemonic skill, &quot;TIPP,&quot; provides effective strategies for quickly regulating emotions and managing distressing situations.">
            <a:extLst>
              <a:ext uri="{FF2B5EF4-FFF2-40B4-BE49-F238E27FC236}">
                <a16:creationId xmlns:a16="http://schemas.microsoft.com/office/drawing/2014/main" id="{780B0345-2654-DCAD-0E18-4681DA839CB4}"/>
              </a:ext>
            </a:extLst>
          </p:cNvPr>
          <p:cNvGraphicFramePr>
            <a:graphicFrameLocks noGrp="1"/>
          </p:cNvGraphicFramePr>
          <p:nvPr/>
        </p:nvGraphicFramePr>
        <p:xfrm>
          <a:off x="660872" y="1257354"/>
          <a:ext cx="10870252" cy="5121054"/>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813299">
                  <a:extLst>
                    <a:ext uri="{9D8B030D-6E8A-4147-A177-3AD203B41FA5}">
                      <a16:colId xmlns:a16="http://schemas.microsoft.com/office/drawing/2014/main" val="12985927"/>
                    </a:ext>
                  </a:extLst>
                </a:gridCol>
                <a:gridCol w="10056953">
                  <a:extLst>
                    <a:ext uri="{9D8B030D-6E8A-4147-A177-3AD203B41FA5}">
                      <a16:colId xmlns:a16="http://schemas.microsoft.com/office/drawing/2014/main" val="928559061"/>
                    </a:ext>
                  </a:extLst>
                </a:gridCol>
              </a:tblGrid>
              <a:tr h="636338">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A</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A</a:t>
                      </a:r>
                      <a:r>
                        <a:rPr lang="en-US" sz="2400" b="1" kern="0" dirty="0">
                          <a:solidFill>
                            <a:schemeClr val="bg2">
                              <a:lumMod val="75000"/>
                            </a:schemeClr>
                          </a:solidFill>
                          <a:ea typeface="Fira Sans Extra Condensed"/>
                          <a:cs typeface="Fira Sans Extra Condensed"/>
                          <a:sym typeface="Fira Sans Extra Condensed"/>
                        </a:rPr>
                        <a:t>ctivities </a:t>
                      </a:r>
                      <a:r>
                        <a:rPr lang="en-US" sz="2400" b="0" kern="0" dirty="0">
                          <a:solidFill>
                            <a:schemeClr val="bg2">
                              <a:lumMod val="75000"/>
                            </a:schemeClr>
                          </a:solidFill>
                          <a:ea typeface="Fira Sans Extra Condensed"/>
                          <a:cs typeface="Fira Sans Extra Condensed"/>
                          <a:sym typeface="Fira Sans Extra Condensed"/>
                        </a:rPr>
                        <a:t>– Engage in an absorbing activity that requires focus.</a:t>
                      </a:r>
                      <a:endParaRPr lang="en-US" sz="2400" b="0" dirty="0">
                        <a:solidFill>
                          <a:schemeClr val="bg2">
                            <a:lumMod val="75000"/>
                          </a:schemeClr>
                        </a:solidFil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64423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C</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dirty="0">
                          <a:solidFill>
                            <a:schemeClr val="bg2">
                              <a:lumMod val="75000"/>
                            </a:schemeClr>
                          </a:solidFill>
                        </a:rPr>
                        <a:t>C</a:t>
                      </a:r>
                      <a:r>
                        <a:rPr lang="en-US" sz="2400" b="1" dirty="0">
                          <a:solidFill>
                            <a:schemeClr val="bg2">
                              <a:lumMod val="75000"/>
                            </a:schemeClr>
                          </a:solidFill>
                        </a:rPr>
                        <a:t>ontributing </a:t>
                      </a:r>
                      <a:r>
                        <a:rPr lang="en-US" sz="2400" b="0" dirty="0">
                          <a:solidFill>
                            <a:schemeClr val="bg2">
                              <a:lumMod val="75000"/>
                            </a:schemeClr>
                          </a:solidFill>
                        </a:rPr>
                        <a:t>– Help or support someone else to shift focus outward.</a:t>
                      </a: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C</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C</a:t>
                      </a:r>
                      <a:r>
                        <a:rPr lang="en" sz="2400" b="1" kern="0" dirty="0">
                          <a:solidFill>
                            <a:schemeClr val="bg2">
                              <a:lumMod val="75000"/>
                            </a:schemeClr>
                          </a:solidFill>
                          <a:ea typeface="Fira Sans Extra Condensed"/>
                          <a:cs typeface="Fira Sans Extra Condensed"/>
                          <a:sym typeface="Fira Sans Extra Condensed"/>
                        </a:rPr>
                        <a:t>omparisons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Gain perspective by comparing your situation to something more challenging.</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E</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E</a:t>
                      </a:r>
                      <a:r>
                        <a:rPr lang="en-US" sz="2400" b="1" kern="0" dirty="0">
                          <a:solidFill>
                            <a:schemeClr val="bg2">
                              <a:lumMod val="75000"/>
                            </a:schemeClr>
                          </a:solidFill>
                          <a:ea typeface="Fira Sans Extra Condensed"/>
                          <a:cs typeface="Fira Sans Extra Condensed"/>
                          <a:sym typeface="Fira Sans Extra Condensed"/>
                        </a:rPr>
                        <a:t>motions </a:t>
                      </a:r>
                      <a:r>
                        <a:rPr lang="en-US"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Create a new emotion to counter distress (e.g., watch a comedy, or listen to uplifting music).</a:t>
                      </a:r>
                      <a:endParaRPr lang="en-US" sz="2400" b="0" kern="0" dirty="0">
                        <a:solidFill>
                          <a:schemeClr val="bg2">
                            <a:lumMod val="75000"/>
                          </a:schemeClr>
                        </a:solidFill>
                        <a:cs typeface="Arial"/>
                        <a:sym typeface="Aria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P</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P</a:t>
                      </a:r>
                      <a:r>
                        <a:rPr lang="en" sz="2400" b="1" kern="0" dirty="0">
                          <a:solidFill>
                            <a:schemeClr val="bg2">
                              <a:lumMod val="75000"/>
                            </a:schemeClr>
                          </a:solidFill>
                          <a:ea typeface="Fira Sans Extra Condensed"/>
                          <a:cs typeface="Fira Sans Extra Condensed"/>
                          <a:sym typeface="Fira Sans Extra Condensed"/>
                        </a:rPr>
                        <a:t>ush Away </a:t>
                      </a:r>
                      <a:r>
                        <a:rPr lang="en"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Mentally set aside distress temporarily using imagery (e.g., picturing the ocean) or redirection (e.g., focusing on a lighthearted video).</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1239599"/>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T</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T</a:t>
                      </a:r>
                      <a:r>
                        <a:rPr lang="en" sz="2400" b="1" kern="0" dirty="0">
                          <a:solidFill>
                            <a:schemeClr val="bg2">
                              <a:lumMod val="75000"/>
                            </a:schemeClr>
                          </a:solidFill>
                          <a:ea typeface="Fira Sans Extra Condensed"/>
                          <a:cs typeface="Fira Sans Extra Condensed"/>
                          <a:sym typeface="Fira Sans Extra Condensed"/>
                        </a:rPr>
                        <a:t>houghts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Use mental strategies (e.g., counting, puzzles) to redirect thinking.</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5900134"/>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S</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S</a:t>
                      </a:r>
                      <a:r>
                        <a:rPr lang="en-US" sz="2400" b="1" kern="0" dirty="0">
                          <a:solidFill>
                            <a:schemeClr val="bg2">
                              <a:lumMod val="75000"/>
                            </a:schemeClr>
                          </a:solidFill>
                          <a:ea typeface="Fira Sans Extra Condensed"/>
                          <a:cs typeface="Fira Sans Extra Condensed"/>
                          <a:sym typeface="Fira Sans Extra Condensed"/>
                        </a:rPr>
                        <a:t>ensations </a:t>
                      </a:r>
                      <a:r>
                        <a:rPr lang="en-US" sz="2400" b="0" kern="0" dirty="0">
                          <a:solidFill>
                            <a:schemeClr val="bg2">
                              <a:lumMod val="75000"/>
                            </a:schemeClr>
                          </a:solidFill>
                          <a:ea typeface="Fira Sans Extra Condensed"/>
                          <a:cs typeface="Fira Sans Extra Condensed"/>
                          <a:sym typeface="Fira Sans Extra Condensed"/>
                        </a:rPr>
                        <a:t>– Engage your senses with safe physical sensations to disrupt distress.</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076931"/>
                  </a:ext>
                </a:extLst>
              </a:tr>
            </a:tbl>
          </a:graphicData>
        </a:graphic>
      </p:graphicFrame>
      <p:sp>
        <p:nvSpPr>
          <p:cNvPr id="22" name="TextBox 21">
            <a:extLst>
              <a:ext uri="{FF2B5EF4-FFF2-40B4-BE49-F238E27FC236}">
                <a16:creationId xmlns:a16="http://schemas.microsoft.com/office/drawing/2014/main" id="{A99AC81B-F6D4-A793-D9DB-D6C181661E5A}"/>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SOURCES: Linehan, 2014a</a:t>
            </a:r>
          </a:p>
        </p:txBody>
      </p:sp>
      <p:sp>
        <p:nvSpPr>
          <p:cNvPr id="21" name="Slide Number Placeholder 20">
            <a:extLst>
              <a:ext uri="{FF2B5EF4-FFF2-40B4-BE49-F238E27FC236}">
                <a16:creationId xmlns:a16="http://schemas.microsoft.com/office/drawing/2014/main" id="{B304CDD5-9117-BE22-025B-031AA8F6279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62</a:t>
            </a:fld>
            <a:endParaRPr lang="en-US"/>
          </a:p>
        </p:txBody>
      </p:sp>
    </p:spTree>
    <p:extLst>
      <p:ext uri="{BB962C8B-B14F-4D97-AF65-F5344CB8AC3E}">
        <p14:creationId xmlns:p14="http://schemas.microsoft.com/office/powerpoint/2010/main" val="19120192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E74D0-ACBE-E5DC-2B62-292F202968E1}"/>
              </a:ext>
            </a:extLst>
          </p:cNvPr>
          <p:cNvSpPr>
            <a:spLocks noGrp="1"/>
          </p:cNvSpPr>
          <p:nvPr>
            <p:ph type="title"/>
          </p:nvPr>
        </p:nvSpPr>
        <p:spPr>
          <a:xfrm>
            <a:off x="1048200" y="343592"/>
            <a:ext cx="10095600" cy="1054901"/>
          </a:xfrm>
        </p:spPr>
        <p:txBody>
          <a:bodyPr/>
          <a:lstStyle/>
          <a:p>
            <a:r>
              <a:rPr lang="en-US" sz="4000" dirty="0"/>
              <a:t>Review – Radical Acceptance (1)</a:t>
            </a:r>
          </a:p>
        </p:txBody>
      </p:sp>
      <p:sp>
        <p:nvSpPr>
          <p:cNvPr id="3" name="Content Placeholder 2">
            <a:extLst>
              <a:ext uri="{FF2B5EF4-FFF2-40B4-BE49-F238E27FC236}">
                <a16:creationId xmlns:a16="http://schemas.microsoft.com/office/drawing/2014/main" id="{3E7B949B-C0BE-C64E-42D0-0FE3D6B8262C}"/>
              </a:ext>
            </a:extLst>
          </p:cNvPr>
          <p:cNvSpPr>
            <a:spLocks noGrp="1"/>
          </p:cNvSpPr>
          <p:nvPr>
            <p:ph idx="1"/>
          </p:nvPr>
        </p:nvSpPr>
        <p:spPr>
          <a:xfrm>
            <a:off x="1048200" y="1398493"/>
            <a:ext cx="10095600" cy="4773707"/>
          </a:xfrm>
        </p:spPr>
        <p:txBody>
          <a:bodyPr/>
          <a:lstStyle/>
          <a:p>
            <a:pPr>
              <a:spcBef>
                <a:spcPts val="0"/>
              </a:spcBef>
              <a:spcAft>
                <a:spcPts val="600"/>
              </a:spcAft>
            </a:pPr>
            <a:r>
              <a:rPr lang="en-US" sz="2600" dirty="0"/>
              <a:t>When faced with a challenge, we have four options: </a:t>
            </a:r>
          </a:p>
          <a:p>
            <a:pPr marL="914400" lvl="2">
              <a:spcAft>
                <a:spcPts val="600"/>
              </a:spcAft>
            </a:pPr>
            <a:r>
              <a:rPr lang="en-US" dirty="0"/>
              <a:t>(1) Solve the problem, </a:t>
            </a:r>
          </a:p>
          <a:p>
            <a:pPr marL="914400" lvl="2">
              <a:spcAft>
                <a:spcPts val="600"/>
              </a:spcAft>
            </a:pPr>
            <a:r>
              <a:rPr lang="en-US" dirty="0"/>
              <a:t>(2) Change how we feel about it, </a:t>
            </a:r>
          </a:p>
          <a:p>
            <a:pPr marL="914400" lvl="2">
              <a:spcAft>
                <a:spcPts val="600"/>
              </a:spcAft>
            </a:pPr>
            <a:r>
              <a:rPr lang="en-US" dirty="0"/>
              <a:t>(3) Resist acceptance and prolong suffering, or </a:t>
            </a:r>
          </a:p>
          <a:p>
            <a:pPr marL="914400" lvl="2">
              <a:spcAft>
                <a:spcPts val="600"/>
              </a:spcAft>
            </a:pPr>
            <a:r>
              <a:rPr lang="en-US" dirty="0"/>
              <a:t>(4) </a:t>
            </a:r>
            <a:r>
              <a:rPr lang="en-US" b="1" u="sng" dirty="0"/>
              <a:t>Practice Radical Acceptance</a:t>
            </a:r>
          </a:p>
          <a:p>
            <a:pPr>
              <a:spcAft>
                <a:spcPts val="600"/>
              </a:spcAft>
            </a:pPr>
            <a:r>
              <a:rPr lang="en-US" sz="2600" dirty="0"/>
              <a:t>Radical Acceptance means </a:t>
            </a:r>
            <a:r>
              <a:rPr lang="en-US" sz="2600" b="1" dirty="0"/>
              <a:t>fully acknowledging reality as it is</a:t>
            </a:r>
            <a:r>
              <a:rPr lang="en-US" sz="2600" dirty="0"/>
              <a:t>, without judgment, </a:t>
            </a:r>
            <a:r>
              <a:rPr lang="en-US" sz="2600" u="sng" dirty="0"/>
              <a:t>even when it is painful or unfair</a:t>
            </a:r>
          </a:p>
          <a:p>
            <a:pPr marL="914400" lvl="2"/>
            <a:r>
              <a:rPr lang="en-US" dirty="0"/>
              <a:t>It is </a:t>
            </a:r>
            <a:r>
              <a:rPr lang="en-US" b="1" i="1" u="sng" dirty="0"/>
              <a:t>not</a:t>
            </a:r>
            <a:r>
              <a:rPr lang="en-US" b="1" dirty="0"/>
              <a:t> </a:t>
            </a:r>
            <a:r>
              <a:rPr lang="en-US" dirty="0"/>
              <a:t>the same as approval, agreement, or resignation</a:t>
            </a:r>
          </a:p>
          <a:p>
            <a:pPr marL="914400" lvl="2"/>
            <a:r>
              <a:rPr lang="en-US" dirty="0"/>
              <a:t>It does </a:t>
            </a:r>
            <a:r>
              <a:rPr lang="en-US" b="1" dirty="0"/>
              <a:t>not mean accepting abuse, mistreatment, or injustice</a:t>
            </a:r>
          </a:p>
          <a:p>
            <a:pPr marL="914400" lvl="2"/>
            <a:r>
              <a:rPr lang="en-US" dirty="0"/>
              <a:t>It does </a:t>
            </a:r>
            <a:r>
              <a:rPr lang="en-US" b="1" dirty="0"/>
              <a:t>not require staying in harmful situations or tolerating harm</a:t>
            </a:r>
          </a:p>
        </p:txBody>
      </p:sp>
      <p:sp>
        <p:nvSpPr>
          <p:cNvPr id="5" name="TextBox 4">
            <a:extLst>
              <a:ext uri="{FF2B5EF4-FFF2-40B4-BE49-F238E27FC236}">
                <a16:creationId xmlns:a16="http://schemas.microsoft.com/office/drawing/2014/main" id="{95C1B9CA-0DA8-D598-290B-7C9CA9895E80}"/>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SOURCES: Linehan, 2014a</a:t>
            </a:r>
          </a:p>
        </p:txBody>
      </p:sp>
      <p:sp>
        <p:nvSpPr>
          <p:cNvPr id="4" name="Slide Number Placeholder 3">
            <a:extLst>
              <a:ext uri="{FF2B5EF4-FFF2-40B4-BE49-F238E27FC236}">
                <a16:creationId xmlns:a16="http://schemas.microsoft.com/office/drawing/2014/main" id="{E8010641-6356-1573-9E91-A2C68EC2AC3C}"/>
              </a:ext>
            </a:extLst>
          </p:cNvPr>
          <p:cNvSpPr>
            <a:spLocks noGrp="1"/>
          </p:cNvSpPr>
          <p:nvPr>
            <p:ph type="sldNum" idx="10"/>
          </p:nvPr>
        </p:nvSpPr>
        <p:spPr/>
        <p:txBody>
          <a:bodyPr/>
          <a:lstStyle/>
          <a:p>
            <a:fld id="{07CE569E-9B7C-4CB9-AB80-C0841F922CFF}" type="slidenum">
              <a:rPr lang="en-US" smtClean="0"/>
              <a:pPr/>
              <a:t>63</a:t>
            </a:fld>
            <a:endParaRPr lang="en-US"/>
          </a:p>
        </p:txBody>
      </p:sp>
    </p:spTree>
    <p:extLst>
      <p:ext uri="{BB962C8B-B14F-4D97-AF65-F5344CB8AC3E}">
        <p14:creationId xmlns:p14="http://schemas.microsoft.com/office/powerpoint/2010/main" val="24787663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8FE66-7ABD-4F1A-9363-453057530F73}"/>
              </a:ext>
            </a:extLst>
          </p:cNvPr>
          <p:cNvSpPr>
            <a:spLocks noGrp="1"/>
          </p:cNvSpPr>
          <p:nvPr>
            <p:ph type="title"/>
          </p:nvPr>
        </p:nvSpPr>
        <p:spPr/>
        <p:txBody>
          <a:bodyPr/>
          <a:lstStyle/>
          <a:p>
            <a:r>
              <a:rPr lang="en-US" sz="4000" dirty="0"/>
              <a:t>Review – </a:t>
            </a:r>
            <a:r>
              <a:rPr lang="en-US" sz="4000" b="1" dirty="0"/>
              <a:t>Radical Acceptance (2)</a:t>
            </a:r>
          </a:p>
        </p:txBody>
      </p:sp>
      <p:sp>
        <p:nvSpPr>
          <p:cNvPr id="8" name="Google Shape;2320;p46" descr="The box contains the following statement:&#10;&#10;&quot;Suffering can arise from your response to pain and the way you interpret it, whereas pain itself is an unavoidable experience that cannot be chosen or avoided.&quot;&#10;&#10;This statement underscores the distinction between pain, which is inevitable, and suffering, which is influenced by our reactions and interpretations of that pain.">
            <a:extLst>
              <a:ext uri="{FF2B5EF4-FFF2-40B4-BE49-F238E27FC236}">
                <a16:creationId xmlns:a16="http://schemas.microsoft.com/office/drawing/2014/main" id="{AEB11BB5-0109-2388-6F42-495384378D49}"/>
              </a:ext>
            </a:extLst>
          </p:cNvPr>
          <p:cNvSpPr txBox="1"/>
          <p:nvPr/>
        </p:nvSpPr>
        <p:spPr>
          <a:xfrm>
            <a:off x="1312448" y="1532300"/>
            <a:ext cx="2793076" cy="4678204"/>
          </a:xfrm>
          <a:custGeom>
            <a:avLst/>
            <a:gdLst>
              <a:gd name="csX0" fmla="*/ 0 w 2793076"/>
              <a:gd name="csY0" fmla="*/ 0 h 4678204"/>
              <a:gd name="csX1" fmla="*/ 642407 w 2793076"/>
              <a:gd name="csY1" fmla="*/ 0 h 4678204"/>
              <a:gd name="csX2" fmla="*/ 1396538 w 2793076"/>
              <a:gd name="csY2" fmla="*/ 0 h 4678204"/>
              <a:gd name="csX3" fmla="*/ 2011015 w 2793076"/>
              <a:gd name="csY3" fmla="*/ 0 h 4678204"/>
              <a:gd name="csX4" fmla="*/ 2793076 w 2793076"/>
              <a:gd name="csY4" fmla="*/ 0 h 4678204"/>
              <a:gd name="csX5" fmla="*/ 2793076 w 2793076"/>
              <a:gd name="csY5" fmla="*/ 621533 h 4678204"/>
              <a:gd name="csX6" fmla="*/ 2793076 w 2793076"/>
              <a:gd name="csY6" fmla="*/ 1383412 h 4678204"/>
              <a:gd name="csX7" fmla="*/ 2793076 w 2793076"/>
              <a:gd name="csY7" fmla="*/ 2051727 h 4678204"/>
              <a:gd name="csX8" fmla="*/ 2793076 w 2793076"/>
              <a:gd name="csY8" fmla="*/ 2766824 h 4678204"/>
              <a:gd name="csX9" fmla="*/ 2793076 w 2793076"/>
              <a:gd name="csY9" fmla="*/ 3341574 h 4678204"/>
              <a:gd name="csX10" fmla="*/ 2793076 w 2793076"/>
              <a:gd name="csY10" fmla="*/ 4103453 h 4678204"/>
              <a:gd name="csX11" fmla="*/ 2793076 w 2793076"/>
              <a:gd name="csY11" fmla="*/ 4678204 h 4678204"/>
              <a:gd name="csX12" fmla="*/ 2178599 w 2793076"/>
              <a:gd name="csY12" fmla="*/ 4678204 h 4678204"/>
              <a:gd name="csX13" fmla="*/ 1480330 w 2793076"/>
              <a:gd name="csY13" fmla="*/ 4678204 h 4678204"/>
              <a:gd name="csX14" fmla="*/ 726200 w 2793076"/>
              <a:gd name="csY14" fmla="*/ 4678204 h 4678204"/>
              <a:gd name="csX15" fmla="*/ 0 w 2793076"/>
              <a:gd name="csY15" fmla="*/ 4678204 h 4678204"/>
              <a:gd name="csX16" fmla="*/ 0 w 2793076"/>
              <a:gd name="csY16" fmla="*/ 4009889 h 4678204"/>
              <a:gd name="csX17" fmla="*/ 0 w 2793076"/>
              <a:gd name="csY17" fmla="*/ 3294792 h 4678204"/>
              <a:gd name="csX18" fmla="*/ 0 w 2793076"/>
              <a:gd name="csY18" fmla="*/ 2766824 h 4678204"/>
              <a:gd name="csX19" fmla="*/ 0 w 2793076"/>
              <a:gd name="csY19" fmla="*/ 2192073 h 4678204"/>
              <a:gd name="csX20" fmla="*/ 0 w 2793076"/>
              <a:gd name="csY20" fmla="*/ 1664104 h 4678204"/>
              <a:gd name="csX21" fmla="*/ 0 w 2793076"/>
              <a:gd name="csY21" fmla="*/ 949007 h 4678204"/>
              <a:gd name="csX22" fmla="*/ 0 w 2793076"/>
              <a:gd name="csY22" fmla="*/ 0 h 46782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793076" h="4678204" extrusionOk="0">
                <a:moveTo>
                  <a:pt x="0" y="0"/>
                </a:moveTo>
                <a:cubicBezTo>
                  <a:pt x="237587" y="13484"/>
                  <a:pt x="419388" y="14985"/>
                  <a:pt x="642407" y="0"/>
                </a:cubicBezTo>
                <a:cubicBezTo>
                  <a:pt x="865426" y="-14985"/>
                  <a:pt x="1211899" y="-16332"/>
                  <a:pt x="1396538" y="0"/>
                </a:cubicBezTo>
                <a:cubicBezTo>
                  <a:pt x="1581177" y="16332"/>
                  <a:pt x="1738919" y="26486"/>
                  <a:pt x="2011015" y="0"/>
                </a:cubicBezTo>
                <a:cubicBezTo>
                  <a:pt x="2283111" y="-26486"/>
                  <a:pt x="2446285" y="-31770"/>
                  <a:pt x="2793076" y="0"/>
                </a:cubicBezTo>
                <a:cubicBezTo>
                  <a:pt x="2783454" y="188580"/>
                  <a:pt x="2776488" y="429870"/>
                  <a:pt x="2793076" y="621533"/>
                </a:cubicBezTo>
                <a:cubicBezTo>
                  <a:pt x="2809664" y="813196"/>
                  <a:pt x="2757912" y="1209241"/>
                  <a:pt x="2793076" y="1383412"/>
                </a:cubicBezTo>
                <a:cubicBezTo>
                  <a:pt x="2828240" y="1557583"/>
                  <a:pt x="2767367" y="1908046"/>
                  <a:pt x="2793076" y="2051727"/>
                </a:cubicBezTo>
                <a:cubicBezTo>
                  <a:pt x="2818785" y="2195408"/>
                  <a:pt x="2813224" y="2597629"/>
                  <a:pt x="2793076" y="2766824"/>
                </a:cubicBezTo>
                <a:cubicBezTo>
                  <a:pt x="2772928" y="2936019"/>
                  <a:pt x="2800911" y="3212773"/>
                  <a:pt x="2793076" y="3341574"/>
                </a:cubicBezTo>
                <a:cubicBezTo>
                  <a:pt x="2785242" y="3470375"/>
                  <a:pt x="2758860" y="3787452"/>
                  <a:pt x="2793076" y="4103453"/>
                </a:cubicBezTo>
                <a:cubicBezTo>
                  <a:pt x="2827292" y="4419454"/>
                  <a:pt x="2785234" y="4408258"/>
                  <a:pt x="2793076" y="4678204"/>
                </a:cubicBezTo>
                <a:cubicBezTo>
                  <a:pt x="2517844" y="4697662"/>
                  <a:pt x="2430392" y="4701874"/>
                  <a:pt x="2178599" y="4678204"/>
                </a:cubicBezTo>
                <a:cubicBezTo>
                  <a:pt x="1926806" y="4654534"/>
                  <a:pt x="1710832" y="4703918"/>
                  <a:pt x="1480330" y="4678204"/>
                </a:cubicBezTo>
                <a:cubicBezTo>
                  <a:pt x="1249828" y="4652490"/>
                  <a:pt x="972513" y="4669813"/>
                  <a:pt x="726200" y="4678204"/>
                </a:cubicBezTo>
                <a:cubicBezTo>
                  <a:pt x="479887" y="4686596"/>
                  <a:pt x="337242" y="4660999"/>
                  <a:pt x="0" y="4678204"/>
                </a:cubicBezTo>
                <a:cubicBezTo>
                  <a:pt x="5093" y="4490239"/>
                  <a:pt x="20945" y="4262701"/>
                  <a:pt x="0" y="4009889"/>
                </a:cubicBezTo>
                <a:cubicBezTo>
                  <a:pt x="-20945" y="3757078"/>
                  <a:pt x="18544" y="3601901"/>
                  <a:pt x="0" y="3294792"/>
                </a:cubicBezTo>
                <a:cubicBezTo>
                  <a:pt x="-18544" y="2987683"/>
                  <a:pt x="-18097" y="2904639"/>
                  <a:pt x="0" y="2766824"/>
                </a:cubicBezTo>
                <a:cubicBezTo>
                  <a:pt x="18097" y="2629009"/>
                  <a:pt x="28702" y="2425885"/>
                  <a:pt x="0" y="2192073"/>
                </a:cubicBezTo>
                <a:cubicBezTo>
                  <a:pt x="-28702" y="1958261"/>
                  <a:pt x="7806" y="1924830"/>
                  <a:pt x="0" y="1664104"/>
                </a:cubicBezTo>
                <a:cubicBezTo>
                  <a:pt x="-7806" y="1403378"/>
                  <a:pt x="29133" y="1204298"/>
                  <a:pt x="0" y="949007"/>
                </a:cubicBezTo>
                <a:cubicBezTo>
                  <a:pt x="-29133" y="693716"/>
                  <a:pt x="25257" y="370586"/>
                  <a:pt x="0" y="0"/>
                </a:cubicBezTo>
                <a:close/>
              </a:path>
            </a:pathLst>
          </a:custGeom>
          <a:noFill/>
          <a:ln w="9525" cap="flat" cmpd="sng">
            <a:solidFill>
              <a:srgbClr val="000000"/>
            </a:solidFill>
            <a:prstDash val="solid"/>
            <a:round/>
            <a:headEnd type="none" w="sm" len="sm"/>
            <a:tailEnd type="none" w="sm" len="sm"/>
            <a:extLst>
              <a:ext uri="{C807C97D-BFC1-408E-A445-0C87EB9F89A2}">
                <ask:lineSketchStyleProps xmlns:ask="http://schemas.microsoft.com/office/drawing/2018/sketchyshapes" sd="3329945673">
                  <a:prstGeom prst="rect">
                    <a:avLst/>
                  </a:prstGeom>
                  <ask:type>
                    <ask:lineSketchFreehand/>
                  </ask:type>
                </ask:lineSketchStyleProps>
              </a:ext>
            </a:extLst>
          </a:ln>
        </p:spPr>
        <p:txBody>
          <a:bodyPr spcFirstLastPara="1" wrap="square" lIns="182880" tIns="182880" rIns="182880" bIns="182880" anchor="ctr" anchorCtr="0">
            <a:spAutoFit/>
          </a:bodyPr>
          <a:lstStyle/>
          <a:p>
            <a:pPr marL="0" lvl="0" indent="0" algn="r" rtl="0">
              <a:spcBef>
                <a:spcPts val="0"/>
              </a:spcBef>
              <a:spcAft>
                <a:spcPts val="0"/>
              </a:spcAft>
              <a:buNone/>
            </a:pPr>
            <a:r>
              <a:rPr lang="en-US" sz="2800" i="1" dirty="0">
                <a:latin typeface="Fira Sans Extra Condensed"/>
                <a:ea typeface="Fira Sans Extra Condensed"/>
                <a:cs typeface="Fira Sans Extra Condensed"/>
                <a:sym typeface="Fira Sans Extra Condensed"/>
              </a:rPr>
              <a:t>Suffering often arises from </a:t>
            </a:r>
            <a:r>
              <a:rPr lang="en-US" sz="2800" b="1" i="1" u="sng" dirty="0">
                <a:latin typeface="Fira Sans Extra Condensed"/>
                <a:ea typeface="Fira Sans Extra Condensed"/>
                <a:cs typeface="Fira Sans Extra Condensed"/>
                <a:sym typeface="Fira Sans Extra Condensed"/>
              </a:rPr>
              <a:t>resisting pain </a:t>
            </a:r>
            <a:r>
              <a:rPr lang="en-US" sz="2800" i="1" dirty="0">
                <a:latin typeface="Fira Sans Extra Condensed"/>
                <a:ea typeface="Fira Sans Extra Condensed"/>
                <a:cs typeface="Fira Sans Extra Condensed"/>
                <a:sym typeface="Fira Sans Extra Condensed"/>
              </a:rPr>
              <a:t>and how we interpret it, whereas pain itself is an inevitable part of life that </a:t>
            </a:r>
            <a:r>
              <a:rPr lang="en-US" sz="2800" b="1" i="1" u="sng" dirty="0">
                <a:latin typeface="Fira Sans Extra Condensed"/>
                <a:ea typeface="Fira Sans Extra Condensed"/>
                <a:cs typeface="Fira Sans Extra Condensed"/>
                <a:sym typeface="Fira Sans Extra Condensed"/>
              </a:rPr>
              <a:t>cannot be avoided or chosen</a:t>
            </a:r>
            <a:r>
              <a:rPr lang="en-US" sz="2800" b="1" i="1" dirty="0">
                <a:latin typeface="Fira Sans Extra Condensed"/>
                <a:ea typeface="Fira Sans Extra Condensed"/>
                <a:cs typeface="Fira Sans Extra Condensed"/>
                <a:sym typeface="Fira Sans Extra Condensed"/>
              </a:rPr>
              <a:t>.</a:t>
            </a:r>
            <a:endParaRPr lang="en-US" sz="2800" b="1" dirty="0">
              <a:latin typeface="Fira Sans Extra Condensed"/>
              <a:ea typeface="Fira Sans Extra Condensed"/>
              <a:cs typeface="Fira Sans Extra Condensed"/>
              <a:sym typeface="Fira Sans Extra Condensed"/>
            </a:endParaRPr>
          </a:p>
        </p:txBody>
      </p:sp>
      <p:sp>
        <p:nvSpPr>
          <p:cNvPr id="3" name="Content Placeholder 2">
            <a:extLst>
              <a:ext uri="{FF2B5EF4-FFF2-40B4-BE49-F238E27FC236}">
                <a16:creationId xmlns:a16="http://schemas.microsoft.com/office/drawing/2014/main" id="{8AD190DA-3A87-4A4E-96F3-0D44A852857F}"/>
              </a:ext>
            </a:extLst>
          </p:cNvPr>
          <p:cNvSpPr>
            <a:spLocks noGrp="1"/>
          </p:cNvSpPr>
          <p:nvPr>
            <p:ph idx="1"/>
          </p:nvPr>
        </p:nvSpPr>
        <p:spPr>
          <a:xfrm>
            <a:off x="4369772" y="1532300"/>
            <a:ext cx="6836073" cy="4375550"/>
          </a:xfrm>
        </p:spPr>
        <p:txBody>
          <a:bodyPr/>
          <a:lstStyle/>
          <a:p>
            <a:pPr>
              <a:spcAft>
                <a:spcPts val="600"/>
              </a:spcAft>
            </a:pPr>
            <a:r>
              <a:rPr lang="en-US" sz="2400" dirty="0"/>
              <a:t>Radical acceptance means embracing reality as it stands—</a:t>
            </a:r>
            <a:r>
              <a:rPr lang="en-US" sz="2400" b="1" dirty="0"/>
              <a:t>not as we wish it were or believe it should be</a:t>
            </a:r>
            <a:r>
              <a:rPr lang="en-US" sz="2400" dirty="0"/>
              <a:t>—but as it exists in the present, imperfections and all</a:t>
            </a:r>
          </a:p>
          <a:p>
            <a:pPr>
              <a:spcAft>
                <a:spcPts val="600"/>
              </a:spcAft>
            </a:pPr>
            <a:r>
              <a:rPr lang="en-US" sz="2400" dirty="0"/>
              <a:t>It is "</a:t>
            </a:r>
            <a:r>
              <a:rPr lang="en-US" sz="2400" b="1" dirty="0"/>
              <a:t>radical</a:t>
            </a:r>
            <a:r>
              <a:rPr lang="en-US" sz="2400" dirty="0"/>
              <a:t>" because it demands a deep and deliberate commitment to stop fighting reality, even when it feels unjust</a:t>
            </a:r>
          </a:p>
          <a:p>
            <a:pPr>
              <a:spcAft>
                <a:spcPts val="600"/>
              </a:spcAft>
            </a:pPr>
            <a:r>
              <a:rPr lang="en-US" sz="2400" dirty="0"/>
              <a:t>Without acceptance, we remain trapped in suffering, unable to move forward</a:t>
            </a:r>
          </a:p>
        </p:txBody>
      </p:sp>
      <p:sp>
        <p:nvSpPr>
          <p:cNvPr id="9" name="TextBox 8">
            <a:extLst>
              <a:ext uri="{FF2B5EF4-FFF2-40B4-BE49-F238E27FC236}">
                <a16:creationId xmlns:a16="http://schemas.microsoft.com/office/drawing/2014/main" id="{3CBC2CC6-2F0D-ACB9-2D7F-6D969679B5B3}"/>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SOURCES: Linehan, 2014a</a:t>
            </a:r>
          </a:p>
        </p:txBody>
      </p:sp>
      <p:sp>
        <p:nvSpPr>
          <p:cNvPr id="7" name="Slide Number Placeholder 6">
            <a:extLst>
              <a:ext uri="{FF2B5EF4-FFF2-40B4-BE49-F238E27FC236}">
                <a16:creationId xmlns:a16="http://schemas.microsoft.com/office/drawing/2014/main" id="{FFAC5212-A98E-494E-62B6-CB2863BD7F8C}"/>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64</a:t>
            </a:fld>
            <a:endParaRPr lang="en-US"/>
          </a:p>
        </p:txBody>
      </p:sp>
      <p:pic>
        <p:nvPicPr>
          <p:cNvPr id="11" name="Picture 10">
            <a:extLst>
              <a:ext uri="{FF2B5EF4-FFF2-40B4-BE49-F238E27FC236}">
                <a16:creationId xmlns:a16="http://schemas.microsoft.com/office/drawing/2014/main" id="{5288CCCE-7CB7-1214-772D-3928BD2C734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8598" t="5990" r="18363" b="5990"/>
          <a:stretch/>
        </p:blipFill>
        <p:spPr>
          <a:xfrm>
            <a:off x="6977092" y="5521158"/>
            <a:ext cx="1621431" cy="1097048"/>
          </a:xfrm>
          <a:prstGeom prst="rect">
            <a:avLst/>
          </a:prstGeom>
        </p:spPr>
      </p:pic>
    </p:spTree>
    <p:extLst>
      <p:ext uri="{BB962C8B-B14F-4D97-AF65-F5344CB8AC3E}">
        <p14:creationId xmlns:p14="http://schemas.microsoft.com/office/powerpoint/2010/main" val="1224916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D5B2A-0017-1248-5197-D75F649C1D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683E34-B0E2-BE4D-B3FE-1AA75BC39FD0}"/>
              </a:ext>
            </a:extLst>
          </p:cNvPr>
          <p:cNvSpPr>
            <a:spLocks noGrp="1"/>
          </p:cNvSpPr>
          <p:nvPr>
            <p:ph type="title"/>
          </p:nvPr>
        </p:nvSpPr>
        <p:spPr>
          <a:xfrm>
            <a:off x="1048200" y="410826"/>
            <a:ext cx="10095600" cy="1231639"/>
          </a:xfrm>
        </p:spPr>
        <p:txBody>
          <a:bodyPr/>
          <a:lstStyle/>
          <a:p>
            <a:r>
              <a:rPr lang="en-US" sz="4000" dirty="0"/>
              <a:t>Simulation Setup – "Distressing News" Scenario</a:t>
            </a:r>
          </a:p>
        </p:txBody>
      </p:sp>
      <p:sp>
        <p:nvSpPr>
          <p:cNvPr id="3" name="Content Placeholder 2">
            <a:extLst>
              <a:ext uri="{FF2B5EF4-FFF2-40B4-BE49-F238E27FC236}">
                <a16:creationId xmlns:a16="http://schemas.microsoft.com/office/drawing/2014/main" id="{8AFDDC9D-7AE0-23BD-3AF0-A8F31637EF88}"/>
              </a:ext>
            </a:extLst>
          </p:cNvPr>
          <p:cNvSpPr>
            <a:spLocks noGrp="1"/>
          </p:cNvSpPr>
          <p:nvPr>
            <p:ph sz="quarter" idx="13"/>
          </p:nvPr>
        </p:nvSpPr>
        <p:spPr/>
        <p:txBody>
          <a:bodyPr/>
          <a:lstStyle/>
          <a:p>
            <a:r>
              <a:rPr lang="en-US" sz="3200" b="1" dirty="0"/>
              <a:t>Large Group Activity Overview:</a:t>
            </a:r>
          </a:p>
          <a:p>
            <a:pPr marL="914400" lvl="2">
              <a:spcBef>
                <a:spcPts val="600"/>
              </a:spcBef>
              <a:spcAft>
                <a:spcPts val="600"/>
              </a:spcAft>
            </a:pPr>
            <a:r>
              <a:rPr lang="en-US" sz="2800" dirty="0"/>
              <a:t>We’ll now move through a live, guided simulation where you’ll choose Distress Tolerance skills in real time</a:t>
            </a:r>
          </a:p>
          <a:p>
            <a:pPr marL="0">
              <a:spcAft>
                <a:spcPts val="600"/>
              </a:spcAft>
            </a:pPr>
            <a:r>
              <a:rPr lang="en-US" sz="3200" b="1" dirty="0"/>
              <a:t>Scenario:</a:t>
            </a:r>
            <a:endParaRPr lang="en-US" sz="3200" dirty="0"/>
          </a:p>
          <a:p>
            <a:pPr marL="914400" lvl="2"/>
            <a:r>
              <a:rPr lang="en-US" sz="2800" dirty="0"/>
              <a:t>“You just got off a call with a loved one. They shared something upsetting, and now you feel overwhelmed, helpless, and the urge to use is rising.”</a:t>
            </a:r>
          </a:p>
        </p:txBody>
      </p:sp>
      <p:sp>
        <p:nvSpPr>
          <p:cNvPr id="4" name="Slide Number Placeholder 3">
            <a:extLst>
              <a:ext uri="{FF2B5EF4-FFF2-40B4-BE49-F238E27FC236}">
                <a16:creationId xmlns:a16="http://schemas.microsoft.com/office/drawing/2014/main" id="{C95A3081-79CC-D597-568E-2F2A8A4BCDA9}"/>
              </a:ext>
            </a:extLst>
          </p:cNvPr>
          <p:cNvSpPr>
            <a:spLocks noGrp="1"/>
          </p:cNvSpPr>
          <p:nvPr>
            <p:ph type="sldNum" idx="14"/>
          </p:nvPr>
        </p:nvSpPr>
        <p:spPr/>
        <p:txBody>
          <a:bodyPr/>
          <a:lstStyle/>
          <a:p>
            <a:fld id="{07CE569E-9B7C-4CB9-AB80-C0841F922CFF}" type="slidenum">
              <a:rPr lang="en-US" smtClean="0"/>
              <a:pPr/>
              <a:t>65</a:t>
            </a:fld>
            <a:endParaRPr lang="en-US"/>
          </a:p>
        </p:txBody>
      </p:sp>
      <p:pic>
        <p:nvPicPr>
          <p:cNvPr id="5" name="Picture 4">
            <a:extLst>
              <a:ext uri="{FF2B5EF4-FFF2-40B4-BE49-F238E27FC236}">
                <a16:creationId xmlns:a16="http://schemas.microsoft.com/office/drawing/2014/main" id="{2B713C1B-2E3B-74CC-0BA1-3E156B76239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 t="17809" r="80734" b="64711"/>
          <a:stretch/>
        </p:blipFill>
        <p:spPr>
          <a:xfrm>
            <a:off x="4272733" y="5570851"/>
            <a:ext cx="3646534" cy="1202697"/>
          </a:xfrm>
          <a:prstGeom prst="rect">
            <a:avLst/>
          </a:prstGeom>
        </p:spPr>
      </p:pic>
    </p:spTree>
    <p:extLst>
      <p:ext uri="{BB962C8B-B14F-4D97-AF65-F5344CB8AC3E}">
        <p14:creationId xmlns:p14="http://schemas.microsoft.com/office/powerpoint/2010/main" val="4645709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D9C54-01A5-5BB0-8269-88D3FF79E0AE}"/>
              </a:ext>
            </a:extLst>
          </p:cNvPr>
          <p:cNvSpPr>
            <a:spLocks noGrp="1"/>
          </p:cNvSpPr>
          <p:nvPr>
            <p:ph type="title"/>
          </p:nvPr>
        </p:nvSpPr>
        <p:spPr/>
        <p:txBody>
          <a:bodyPr/>
          <a:lstStyle/>
          <a:p>
            <a:r>
              <a:rPr lang="en-US" sz="4000" dirty="0"/>
              <a:t>Simulation Part 1 – Immediate Response</a:t>
            </a:r>
          </a:p>
        </p:txBody>
      </p:sp>
      <p:sp>
        <p:nvSpPr>
          <p:cNvPr id="3" name="Content Placeholder 2">
            <a:extLst>
              <a:ext uri="{FF2B5EF4-FFF2-40B4-BE49-F238E27FC236}">
                <a16:creationId xmlns:a16="http://schemas.microsoft.com/office/drawing/2014/main" id="{6F963162-11B7-2302-E32D-23AE27451CDB}"/>
              </a:ext>
            </a:extLst>
          </p:cNvPr>
          <p:cNvSpPr>
            <a:spLocks noGrp="1"/>
          </p:cNvSpPr>
          <p:nvPr>
            <p:ph sz="quarter" idx="13"/>
          </p:nvPr>
        </p:nvSpPr>
        <p:spPr>
          <a:xfrm>
            <a:off x="812800" y="1479665"/>
            <a:ext cx="10871200" cy="4692535"/>
          </a:xfrm>
        </p:spPr>
        <p:txBody>
          <a:bodyPr/>
          <a:lstStyle/>
          <a:p>
            <a:pPr>
              <a:spcAft>
                <a:spcPts val="600"/>
              </a:spcAft>
            </a:pPr>
            <a:r>
              <a:rPr lang="en-US" b="1" dirty="0"/>
              <a:t>Question:</a:t>
            </a:r>
            <a:r>
              <a:rPr lang="en-US" dirty="0"/>
              <a:t> What do you do first?</a:t>
            </a:r>
          </a:p>
          <a:p>
            <a:pPr marL="914400" lvl="2"/>
            <a:r>
              <a:rPr lang="en-US" sz="2800" dirty="0"/>
              <a:t>A) Use TIPP skill (e.g., cold water or breathing)</a:t>
            </a:r>
          </a:p>
          <a:p>
            <a:pPr marL="914400" lvl="2"/>
            <a:r>
              <a:rPr lang="en-US" sz="2800" dirty="0"/>
              <a:t>B) Text someone from your support list</a:t>
            </a:r>
          </a:p>
          <a:p>
            <a:pPr marL="914400" lvl="2"/>
            <a:r>
              <a:rPr lang="en-US" sz="2800" dirty="0"/>
              <a:t>C) Distract with TV or music</a:t>
            </a:r>
          </a:p>
          <a:p>
            <a:pPr marL="914400" lvl="2">
              <a:spcAft>
                <a:spcPts val="1200"/>
              </a:spcAft>
            </a:pPr>
            <a:r>
              <a:rPr lang="en-US" sz="2800" dirty="0"/>
              <a:t>D) Ruminate and spiral</a:t>
            </a:r>
          </a:p>
          <a:p>
            <a:r>
              <a:rPr lang="en-US" b="1" dirty="0"/>
              <a:t>Mini-Processing:</a:t>
            </a:r>
            <a:r>
              <a:rPr lang="en-US" dirty="0"/>
              <a:t> If A, B, or C: you’re engaging Distress Tolerance. If D: urge is likely intensifying.</a:t>
            </a:r>
          </a:p>
          <a:p>
            <a:endParaRPr lang="en-US" dirty="0"/>
          </a:p>
        </p:txBody>
      </p:sp>
      <p:sp>
        <p:nvSpPr>
          <p:cNvPr id="4" name="Slide Number Placeholder 3">
            <a:extLst>
              <a:ext uri="{FF2B5EF4-FFF2-40B4-BE49-F238E27FC236}">
                <a16:creationId xmlns:a16="http://schemas.microsoft.com/office/drawing/2014/main" id="{91574B8F-CE1C-4FD1-4AC2-1F1B92F29F15}"/>
              </a:ext>
            </a:extLst>
          </p:cNvPr>
          <p:cNvSpPr>
            <a:spLocks noGrp="1"/>
          </p:cNvSpPr>
          <p:nvPr>
            <p:ph type="sldNum" idx="14"/>
          </p:nvPr>
        </p:nvSpPr>
        <p:spPr/>
        <p:txBody>
          <a:bodyPr/>
          <a:lstStyle/>
          <a:p>
            <a:fld id="{07CE569E-9B7C-4CB9-AB80-C0841F922CFF}" type="slidenum">
              <a:rPr lang="en-US" smtClean="0"/>
              <a:pPr/>
              <a:t>66</a:t>
            </a:fld>
            <a:endParaRPr lang="en-US"/>
          </a:p>
        </p:txBody>
      </p:sp>
      <p:pic>
        <p:nvPicPr>
          <p:cNvPr id="5" name="Picture 4">
            <a:extLst>
              <a:ext uri="{FF2B5EF4-FFF2-40B4-BE49-F238E27FC236}">
                <a16:creationId xmlns:a16="http://schemas.microsoft.com/office/drawing/2014/main" id="{7D596B36-39D9-3536-6C7C-BCF1801D711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49" t="24187" r="58689" b="61108"/>
          <a:stretch/>
        </p:blipFill>
        <p:spPr>
          <a:xfrm>
            <a:off x="2917157" y="5683147"/>
            <a:ext cx="6357685" cy="978106"/>
          </a:xfrm>
          <a:prstGeom prst="rect">
            <a:avLst/>
          </a:prstGeom>
        </p:spPr>
      </p:pic>
    </p:spTree>
    <p:extLst>
      <p:ext uri="{BB962C8B-B14F-4D97-AF65-F5344CB8AC3E}">
        <p14:creationId xmlns:p14="http://schemas.microsoft.com/office/powerpoint/2010/main" val="29971902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ABCB3-19E2-F5D7-E2DB-78E7822AAA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7EE85-517C-C3D2-94BA-7AE726103C70}"/>
              </a:ext>
            </a:extLst>
          </p:cNvPr>
          <p:cNvSpPr>
            <a:spLocks noGrp="1"/>
          </p:cNvSpPr>
          <p:nvPr>
            <p:ph type="title"/>
          </p:nvPr>
        </p:nvSpPr>
        <p:spPr/>
        <p:txBody>
          <a:bodyPr/>
          <a:lstStyle/>
          <a:p>
            <a:r>
              <a:rPr lang="en-US" sz="4000" dirty="0"/>
              <a:t>Simulation Part 2 – 15 Minutes Later</a:t>
            </a:r>
          </a:p>
        </p:txBody>
      </p:sp>
      <p:sp>
        <p:nvSpPr>
          <p:cNvPr id="3" name="Content Placeholder 2">
            <a:extLst>
              <a:ext uri="{FF2B5EF4-FFF2-40B4-BE49-F238E27FC236}">
                <a16:creationId xmlns:a16="http://schemas.microsoft.com/office/drawing/2014/main" id="{FD0E67B9-44C3-3524-0BB0-C60E44B8F67F}"/>
              </a:ext>
            </a:extLst>
          </p:cNvPr>
          <p:cNvSpPr>
            <a:spLocks noGrp="1"/>
          </p:cNvSpPr>
          <p:nvPr>
            <p:ph sz="quarter" idx="13"/>
          </p:nvPr>
        </p:nvSpPr>
        <p:spPr>
          <a:xfrm>
            <a:off x="812800" y="1410653"/>
            <a:ext cx="10871200" cy="4692535"/>
          </a:xfrm>
        </p:spPr>
        <p:txBody>
          <a:bodyPr/>
          <a:lstStyle/>
          <a:p>
            <a:pPr>
              <a:spcAft>
                <a:spcPts val="600"/>
              </a:spcAft>
            </a:pPr>
            <a:r>
              <a:rPr lang="en-US" dirty="0"/>
              <a:t>You used a skill, but your thoughts are still racing</a:t>
            </a:r>
          </a:p>
          <a:p>
            <a:r>
              <a:rPr lang="en-US" b="1" dirty="0"/>
              <a:t>Next Move?</a:t>
            </a:r>
            <a:endParaRPr lang="en-US" dirty="0"/>
          </a:p>
          <a:p>
            <a:pPr marL="914400" lvl="2">
              <a:spcAft>
                <a:spcPts val="600"/>
              </a:spcAft>
            </a:pPr>
            <a:r>
              <a:rPr lang="en-US" sz="2800" dirty="0"/>
              <a:t>A) Write a pros/cons list</a:t>
            </a:r>
          </a:p>
          <a:p>
            <a:pPr marL="914400" lvl="2">
              <a:spcAft>
                <a:spcPts val="600"/>
              </a:spcAft>
            </a:pPr>
            <a:r>
              <a:rPr lang="en-US" sz="2800" dirty="0"/>
              <a:t>B) Journal what you’re accepting about this situation</a:t>
            </a:r>
          </a:p>
          <a:p>
            <a:pPr marL="914400" lvl="2">
              <a:spcAft>
                <a:spcPts val="600"/>
              </a:spcAft>
            </a:pPr>
            <a:r>
              <a:rPr lang="en-US" sz="2800" dirty="0"/>
              <a:t>C) Grab your keys and head out</a:t>
            </a:r>
          </a:p>
          <a:p>
            <a:pPr marL="914400" lvl="2">
              <a:spcAft>
                <a:spcPts val="600"/>
              </a:spcAft>
            </a:pPr>
            <a:r>
              <a:rPr lang="en-US" sz="2800" dirty="0"/>
              <a:t>D) Search your phone for old contacts</a:t>
            </a:r>
          </a:p>
          <a:p>
            <a:pPr marL="914400" lvl="2">
              <a:spcAft>
                <a:spcPts val="600"/>
              </a:spcAft>
            </a:pPr>
            <a:r>
              <a:rPr lang="en-US" sz="2800" dirty="0"/>
              <a:t>E) Try another fast-acting body-based skill (TIPP: cold water, exercise, paced breathing, muscle relaxation)</a:t>
            </a:r>
          </a:p>
        </p:txBody>
      </p:sp>
      <p:sp>
        <p:nvSpPr>
          <p:cNvPr id="4" name="Slide Number Placeholder 3">
            <a:extLst>
              <a:ext uri="{FF2B5EF4-FFF2-40B4-BE49-F238E27FC236}">
                <a16:creationId xmlns:a16="http://schemas.microsoft.com/office/drawing/2014/main" id="{9F243201-7E67-0C65-092D-805E9B357C0E}"/>
              </a:ext>
            </a:extLst>
          </p:cNvPr>
          <p:cNvSpPr>
            <a:spLocks noGrp="1"/>
          </p:cNvSpPr>
          <p:nvPr>
            <p:ph type="sldNum" idx="14"/>
          </p:nvPr>
        </p:nvSpPr>
        <p:spPr/>
        <p:txBody>
          <a:bodyPr/>
          <a:lstStyle/>
          <a:p>
            <a:fld id="{07CE569E-9B7C-4CB9-AB80-C0841F922CFF}" type="slidenum">
              <a:rPr lang="en-US" smtClean="0"/>
              <a:pPr/>
              <a:t>67</a:t>
            </a:fld>
            <a:endParaRPr lang="en-US"/>
          </a:p>
        </p:txBody>
      </p:sp>
      <p:pic>
        <p:nvPicPr>
          <p:cNvPr id="5" name="Picture 4">
            <a:extLst>
              <a:ext uri="{FF2B5EF4-FFF2-40B4-BE49-F238E27FC236}">
                <a16:creationId xmlns:a16="http://schemas.microsoft.com/office/drawing/2014/main" id="{BF73F96A-5B14-3953-2506-FB421B038D7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9818" t="27978" r="12548" b="54536"/>
          <a:stretch/>
        </p:blipFill>
        <p:spPr>
          <a:xfrm>
            <a:off x="3950615" y="5849909"/>
            <a:ext cx="4290770" cy="966451"/>
          </a:xfrm>
          <a:prstGeom prst="rect">
            <a:avLst/>
          </a:prstGeom>
        </p:spPr>
      </p:pic>
    </p:spTree>
    <p:extLst>
      <p:ext uri="{BB962C8B-B14F-4D97-AF65-F5344CB8AC3E}">
        <p14:creationId xmlns:p14="http://schemas.microsoft.com/office/powerpoint/2010/main" val="394364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CB496-F77D-8F95-AACC-36E4112481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CDD956-1A35-CE52-323C-3D24A68FFEE6}"/>
              </a:ext>
            </a:extLst>
          </p:cNvPr>
          <p:cNvSpPr>
            <a:spLocks noGrp="1"/>
          </p:cNvSpPr>
          <p:nvPr>
            <p:ph type="title"/>
          </p:nvPr>
        </p:nvSpPr>
        <p:spPr/>
        <p:txBody>
          <a:bodyPr/>
          <a:lstStyle/>
          <a:p>
            <a:r>
              <a:rPr lang="en-US" sz="4000" dirty="0"/>
              <a:t>Simulation Part 3 – Reflection</a:t>
            </a:r>
          </a:p>
        </p:txBody>
      </p:sp>
      <p:sp>
        <p:nvSpPr>
          <p:cNvPr id="3" name="Content Placeholder 2">
            <a:extLst>
              <a:ext uri="{FF2B5EF4-FFF2-40B4-BE49-F238E27FC236}">
                <a16:creationId xmlns:a16="http://schemas.microsoft.com/office/drawing/2014/main" id="{48848941-6FA3-E800-7C2B-25C92E511D96}"/>
              </a:ext>
            </a:extLst>
          </p:cNvPr>
          <p:cNvSpPr>
            <a:spLocks noGrp="1"/>
          </p:cNvSpPr>
          <p:nvPr>
            <p:ph sz="quarter" idx="13"/>
          </p:nvPr>
        </p:nvSpPr>
        <p:spPr>
          <a:xfrm>
            <a:off x="812800" y="1479665"/>
            <a:ext cx="10871200" cy="4692535"/>
          </a:xfrm>
        </p:spPr>
        <p:txBody>
          <a:bodyPr/>
          <a:lstStyle/>
          <a:p>
            <a:pPr>
              <a:spcAft>
                <a:spcPts val="600"/>
              </a:spcAft>
            </a:pPr>
            <a:r>
              <a:rPr lang="en-US" dirty="0"/>
              <a:t>How did your choices help or hurt?</a:t>
            </a:r>
          </a:p>
          <a:p>
            <a:pPr>
              <a:spcAft>
                <a:spcPts val="600"/>
              </a:spcAft>
            </a:pPr>
            <a:r>
              <a:rPr lang="en-US" dirty="0"/>
              <a:t>What did your “default response” tell you about your own Distress Tolerance habits?</a:t>
            </a:r>
          </a:p>
          <a:p>
            <a:pPr marL="38100" indent="0">
              <a:spcAft>
                <a:spcPts val="600"/>
              </a:spcAft>
              <a:buNone/>
            </a:pPr>
            <a:endParaRPr lang="en-US" dirty="0"/>
          </a:p>
          <a:p>
            <a:pPr>
              <a:spcAft>
                <a:spcPts val="600"/>
              </a:spcAft>
            </a:pPr>
            <a:r>
              <a:rPr lang="en-US" u="sng" dirty="0"/>
              <a:t>What would you want a client to try in your place?</a:t>
            </a:r>
          </a:p>
        </p:txBody>
      </p:sp>
      <p:sp>
        <p:nvSpPr>
          <p:cNvPr id="4" name="Slide Number Placeholder 3">
            <a:extLst>
              <a:ext uri="{FF2B5EF4-FFF2-40B4-BE49-F238E27FC236}">
                <a16:creationId xmlns:a16="http://schemas.microsoft.com/office/drawing/2014/main" id="{192E66D8-9602-3812-8CD9-8B66BB198D80}"/>
              </a:ext>
            </a:extLst>
          </p:cNvPr>
          <p:cNvSpPr>
            <a:spLocks noGrp="1"/>
          </p:cNvSpPr>
          <p:nvPr>
            <p:ph type="sldNum" idx="14"/>
          </p:nvPr>
        </p:nvSpPr>
        <p:spPr/>
        <p:txBody>
          <a:bodyPr/>
          <a:lstStyle/>
          <a:p>
            <a:fld id="{07CE569E-9B7C-4CB9-AB80-C0841F922CFF}" type="slidenum">
              <a:rPr lang="en-US" smtClean="0"/>
              <a:pPr/>
              <a:t>68</a:t>
            </a:fld>
            <a:endParaRPr lang="en-US"/>
          </a:p>
        </p:txBody>
      </p:sp>
      <p:pic>
        <p:nvPicPr>
          <p:cNvPr id="5" name="Picture 4">
            <a:extLst>
              <a:ext uri="{FF2B5EF4-FFF2-40B4-BE49-F238E27FC236}">
                <a16:creationId xmlns:a16="http://schemas.microsoft.com/office/drawing/2014/main" id="{8F9613B3-A7BB-7871-1088-F83955BE509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725" t="60007" r="59355" b="23175"/>
          <a:stretch/>
        </p:blipFill>
        <p:spPr>
          <a:xfrm>
            <a:off x="2473309" y="5235859"/>
            <a:ext cx="7550182" cy="1359676"/>
          </a:xfrm>
          <a:prstGeom prst="rect">
            <a:avLst/>
          </a:prstGeom>
        </p:spPr>
      </p:pic>
    </p:spTree>
    <p:extLst>
      <p:ext uri="{BB962C8B-B14F-4D97-AF65-F5344CB8AC3E}">
        <p14:creationId xmlns:p14="http://schemas.microsoft.com/office/powerpoint/2010/main" val="14295012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8A1A8-082B-CD41-C874-5ACEC5E79CB5}"/>
              </a:ext>
            </a:extLst>
          </p:cNvPr>
          <p:cNvSpPr>
            <a:spLocks noGrp="1"/>
          </p:cNvSpPr>
          <p:nvPr>
            <p:ph type="title"/>
          </p:nvPr>
        </p:nvSpPr>
        <p:spPr>
          <a:xfrm>
            <a:off x="1048200" y="410827"/>
            <a:ext cx="10095600" cy="1151966"/>
          </a:xfrm>
        </p:spPr>
        <p:txBody>
          <a:bodyPr/>
          <a:lstStyle/>
          <a:p>
            <a:r>
              <a:rPr lang="en-US" sz="4000" dirty="0"/>
              <a:t>Breakout Group Activity – Craving Crisis Planning</a:t>
            </a:r>
          </a:p>
        </p:txBody>
      </p:sp>
      <p:sp>
        <p:nvSpPr>
          <p:cNvPr id="3" name="Content Placeholder 2">
            <a:extLst>
              <a:ext uri="{FF2B5EF4-FFF2-40B4-BE49-F238E27FC236}">
                <a16:creationId xmlns:a16="http://schemas.microsoft.com/office/drawing/2014/main" id="{53C6F3C4-9A98-DFD0-C06C-CA2721395BCF}"/>
              </a:ext>
            </a:extLst>
          </p:cNvPr>
          <p:cNvSpPr>
            <a:spLocks noGrp="1"/>
          </p:cNvSpPr>
          <p:nvPr>
            <p:ph sz="quarter" idx="13"/>
          </p:nvPr>
        </p:nvSpPr>
        <p:spPr>
          <a:xfrm>
            <a:off x="812800" y="1695797"/>
            <a:ext cx="10871200" cy="4637338"/>
          </a:xfrm>
        </p:spPr>
        <p:txBody>
          <a:bodyPr/>
          <a:lstStyle/>
          <a:p>
            <a:pPr>
              <a:spcBef>
                <a:spcPts val="0"/>
              </a:spcBef>
            </a:pPr>
            <a:r>
              <a:rPr lang="en-US" sz="2600" dirty="0"/>
              <a:t>You will be assigned to </a:t>
            </a:r>
            <a:r>
              <a:rPr lang="en-US" sz="2600" b="1" dirty="0"/>
              <a:t>break-out groups</a:t>
            </a:r>
          </a:p>
          <a:p>
            <a:pPr>
              <a:spcAft>
                <a:spcPts val="600"/>
              </a:spcAft>
            </a:pPr>
            <a:r>
              <a:rPr lang="en-US" sz="2600" b="1" dirty="0"/>
              <a:t>Instructions:</a:t>
            </a:r>
            <a:endParaRPr lang="en-US" sz="2600" dirty="0"/>
          </a:p>
          <a:p>
            <a:pPr marL="914400" lvl="2"/>
            <a:r>
              <a:rPr lang="en-US" sz="2600" b="1" dirty="0"/>
              <a:t>Think of a real client </a:t>
            </a:r>
            <a:r>
              <a:rPr lang="en-US" sz="2600" dirty="0"/>
              <a:t>with a history of high-risk cravings</a:t>
            </a:r>
          </a:p>
          <a:p>
            <a:pPr marL="914400" lvl="2">
              <a:spcAft>
                <a:spcPts val="600"/>
              </a:spcAft>
            </a:pPr>
            <a:r>
              <a:rPr lang="en-US" sz="2600" b="1" dirty="0"/>
              <a:t>As a group, build a personalized Craving Crisis Plan</a:t>
            </a:r>
            <a:r>
              <a:rPr lang="en-US" sz="2600" dirty="0"/>
              <a:t> using Distress Tolerance skills. Your plan should include:</a:t>
            </a:r>
          </a:p>
          <a:p>
            <a:pPr marL="1371600" lvl="1">
              <a:spcAft>
                <a:spcPts val="600"/>
              </a:spcAft>
              <a:buSzPct val="120000"/>
            </a:pPr>
            <a:r>
              <a:rPr lang="en-US" dirty="0"/>
              <a:t>2 distraction-based skills</a:t>
            </a:r>
          </a:p>
          <a:p>
            <a:pPr marL="1371600" lvl="1">
              <a:buSzPct val="120000"/>
            </a:pPr>
            <a:r>
              <a:rPr lang="en-US" dirty="0"/>
              <a:t>1 TIPP skill</a:t>
            </a:r>
          </a:p>
          <a:p>
            <a:pPr marL="1371600" lvl="1">
              <a:buSzPct val="120000"/>
            </a:pPr>
            <a:r>
              <a:rPr lang="en-US" dirty="0"/>
              <a:t>1 acceptance-based strategy</a:t>
            </a:r>
          </a:p>
          <a:p>
            <a:pPr marL="1371600" lvl="1">
              <a:spcAft>
                <a:spcPts val="600"/>
              </a:spcAft>
              <a:buSzPct val="120000"/>
            </a:pPr>
            <a:r>
              <a:rPr lang="en-US" dirty="0"/>
              <a:t>An emergency contact or action</a:t>
            </a:r>
          </a:p>
          <a:p>
            <a:r>
              <a:rPr lang="en-US" sz="2600" b="1" dirty="0"/>
              <a:t>Note:</a:t>
            </a:r>
            <a:r>
              <a:rPr lang="en-US" sz="2600" dirty="0"/>
              <a:t> Tailor the plan to the client’s known triggers, preferences, and access</a:t>
            </a:r>
          </a:p>
        </p:txBody>
      </p:sp>
      <p:sp>
        <p:nvSpPr>
          <p:cNvPr id="5" name="TextBox 4">
            <a:extLst>
              <a:ext uri="{FF2B5EF4-FFF2-40B4-BE49-F238E27FC236}">
                <a16:creationId xmlns:a16="http://schemas.microsoft.com/office/drawing/2014/main" id="{153F8E5B-ED41-C967-95A4-46284EF8AD5B}"/>
              </a:ext>
            </a:extLst>
          </p:cNvPr>
          <p:cNvSpPr txBox="1"/>
          <p:nvPr/>
        </p:nvSpPr>
        <p:spPr>
          <a:xfrm>
            <a:off x="2354666" y="6239080"/>
            <a:ext cx="7482668" cy="461665"/>
          </a:xfrm>
          <a:prstGeom prst="rect">
            <a:avLst/>
          </a:prstGeom>
          <a:noFill/>
        </p:spPr>
        <p:txBody>
          <a:bodyPr wrap="square">
            <a:spAutoFit/>
          </a:bodyPr>
          <a:lstStyle/>
          <a:p>
            <a:pPr algn="ctr" fontAlgn="base">
              <a:defRPr/>
            </a:pPr>
            <a:r>
              <a:rPr lang="en-US" sz="2400" b="1" dirty="0">
                <a:highlight>
                  <a:srgbClr val="FFFF00"/>
                </a:highlight>
              </a:rPr>
              <a:t>Refer to Handout #3</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2473D684-326E-64FB-12ED-F1EBC86F48D5}"/>
              </a:ext>
            </a:extLst>
          </p:cNvPr>
          <p:cNvSpPr>
            <a:spLocks noGrp="1"/>
          </p:cNvSpPr>
          <p:nvPr>
            <p:ph type="sldNum" idx="14"/>
          </p:nvPr>
        </p:nvSpPr>
        <p:spPr/>
        <p:txBody>
          <a:bodyPr/>
          <a:lstStyle/>
          <a:p>
            <a:fld id="{07CE569E-9B7C-4CB9-AB80-C0841F922CFF}" type="slidenum">
              <a:rPr lang="en-US" smtClean="0"/>
              <a:pPr/>
              <a:t>69</a:t>
            </a:fld>
            <a:endParaRPr lang="en-US"/>
          </a:p>
        </p:txBody>
      </p:sp>
    </p:spTree>
    <p:extLst>
      <p:ext uri="{BB962C8B-B14F-4D97-AF65-F5344CB8AC3E}">
        <p14:creationId xmlns:p14="http://schemas.microsoft.com/office/powerpoint/2010/main" val="603282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6641"/>
            <a:ext cx="10515600" cy="947890"/>
          </a:xfrm>
        </p:spPr>
        <p:txBody>
          <a:bodyPr/>
          <a:lstStyle/>
          <a:p>
            <a:pPr algn="ctr"/>
            <a:r>
              <a:rPr lang="en-US" sz="4400" b="1" dirty="0"/>
              <a:t>Learning Objectives</a:t>
            </a:r>
          </a:p>
        </p:txBody>
      </p:sp>
      <p:sp>
        <p:nvSpPr>
          <p:cNvPr id="3" name="Content Placeholder 2"/>
          <p:cNvSpPr>
            <a:spLocks noGrp="1"/>
          </p:cNvSpPr>
          <p:nvPr>
            <p:ph idx="1"/>
          </p:nvPr>
        </p:nvSpPr>
        <p:spPr>
          <a:xfrm>
            <a:off x="838200" y="1334531"/>
            <a:ext cx="10515600" cy="4998604"/>
          </a:xfrm>
        </p:spPr>
        <p:txBody>
          <a:bodyPr>
            <a:normAutofit fontScale="25000" lnSpcReduction="20000"/>
          </a:bodyPr>
          <a:lstStyle/>
          <a:p>
            <a:pPr>
              <a:spcAft>
                <a:spcPts val="600"/>
              </a:spcAft>
            </a:pPr>
            <a:r>
              <a:rPr lang="en-US" sz="12800" dirty="0"/>
              <a:t>At the end of this training, participants will be able to:</a:t>
            </a:r>
          </a:p>
          <a:p>
            <a:pPr lvl="1">
              <a:spcBef>
                <a:spcPts val="600"/>
              </a:spcBef>
              <a:buSzPct val="100000"/>
              <a:buFont typeface="Arial" panose="020B0604020202020204" pitchFamily="34" charset="0"/>
              <a:buChar char="•"/>
            </a:pPr>
            <a:r>
              <a:rPr lang="en-US" sz="12000" dirty="0"/>
              <a:t>Distinguish two (2) advanced strategies for applying DBT principles in complex SUD treatment scenarios</a:t>
            </a:r>
          </a:p>
          <a:p>
            <a:pPr lvl="1">
              <a:spcBef>
                <a:spcPts val="600"/>
              </a:spcBef>
              <a:buSzPct val="100000"/>
              <a:buFont typeface="Arial" panose="020B0604020202020204" pitchFamily="34" charset="0"/>
              <a:buChar char="•"/>
            </a:pPr>
            <a:r>
              <a:rPr lang="en-US" sz="12000" dirty="0"/>
              <a:t>Describe the nuanced application of the four (4) DBT skill groups in real-time clinical interactions with individuals with SUD</a:t>
            </a:r>
          </a:p>
          <a:p>
            <a:pPr lvl="1">
              <a:spcBef>
                <a:spcPts val="600"/>
              </a:spcBef>
              <a:buSzPct val="100000"/>
              <a:buFont typeface="Arial" panose="020B0604020202020204" pitchFamily="34" charset="0"/>
              <a:buChar char="•"/>
            </a:pPr>
            <a:r>
              <a:rPr lang="en-US" sz="12000" dirty="0"/>
              <a:t>Identify two (2) ways in which DBT skills can be useful for substance use disorders</a:t>
            </a:r>
          </a:p>
          <a:p>
            <a:pPr lvl="1">
              <a:spcBef>
                <a:spcPts val="600"/>
              </a:spcBef>
              <a:buSzPct val="100000"/>
              <a:buFont typeface="Arial" panose="020B0604020202020204" pitchFamily="34" charset="0"/>
              <a:buChar char="•"/>
            </a:pPr>
            <a:r>
              <a:rPr lang="en-US" sz="12000" dirty="0"/>
              <a:t>Identify two (2) approaches to support clients in applying DBT skills to real-world substance use challenges</a:t>
            </a:r>
          </a:p>
        </p:txBody>
      </p:sp>
      <p:sp>
        <p:nvSpPr>
          <p:cNvPr id="4" name="Slide Number Placeholder 3">
            <a:extLst>
              <a:ext uri="{FF2B5EF4-FFF2-40B4-BE49-F238E27FC236}">
                <a16:creationId xmlns:a16="http://schemas.microsoft.com/office/drawing/2014/main" id="{22CB8AB2-218D-10B8-8D6E-C20428E68062}"/>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a:t>
            </a:fld>
            <a:endParaRPr lang="en-US"/>
          </a:p>
        </p:txBody>
      </p:sp>
    </p:spTree>
    <p:extLst>
      <p:ext uri="{BB962C8B-B14F-4D97-AF65-F5344CB8AC3E}">
        <p14:creationId xmlns:p14="http://schemas.microsoft.com/office/powerpoint/2010/main" val="23546077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9F82C-F0C4-7DB4-7DE5-486962F1A94D}"/>
              </a:ext>
            </a:extLst>
          </p:cNvPr>
          <p:cNvSpPr>
            <a:spLocks noGrp="1"/>
          </p:cNvSpPr>
          <p:nvPr>
            <p:ph type="title"/>
          </p:nvPr>
        </p:nvSpPr>
        <p:spPr>
          <a:xfrm>
            <a:off x="1048200" y="410826"/>
            <a:ext cx="10095600" cy="1392573"/>
          </a:xfrm>
        </p:spPr>
        <p:txBody>
          <a:bodyPr/>
          <a:lstStyle/>
          <a:p>
            <a:r>
              <a:rPr lang="en-US" sz="4000" dirty="0"/>
              <a:t>Large Group Reflection – What Helps Distress Tolerance Stick?</a:t>
            </a:r>
          </a:p>
        </p:txBody>
      </p:sp>
      <p:sp>
        <p:nvSpPr>
          <p:cNvPr id="3" name="Content Placeholder 2">
            <a:extLst>
              <a:ext uri="{FF2B5EF4-FFF2-40B4-BE49-F238E27FC236}">
                <a16:creationId xmlns:a16="http://schemas.microsoft.com/office/drawing/2014/main" id="{412B1B38-5829-D0AE-E43F-85BCB84A943C}"/>
              </a:ext>
            </a:extLst>
          </p:cNvPr>
          <p:cNvSpPr>
            <a:spLocks noGrp="1"/>
          </p:cNvSpPr>
          <p:nvPr>
            <p:ph sz="quarter" idx="13"/>
          </p:nvPr>
        </p:nvSpPr>
        <p:spPr>
          <a:xfrm>
            <a:off x="812800" y="1941095"/>
            <a:ext cx="10871200" cy="4231105"/>
          </a:xfrm>
        </p:spPr>
        <p:txBody>
          <a:bodyPr/>
          <a:lstStyle/>
          <a:p>
            <a:pPr>
              <a:spcAft>
                <a:spcPts val="600"/>
              </a:spcAft>
            </a:pPr>
            <a:r>
              <a:rPr lang="en-US" b="1" dirty="0"/>
              <a:t>Discussion Prompts:</a:t>
            </a:r>
            <a:endParaRPr lang="en-US" dirty="0"/>
          </a:p>
          <a:p>
            <a:pPr marL="914400" lvl="2">
              <a:spcBef>
                <a:spcPts val="600"/>
              </a:spcBef>
              <a:spcAft>
                <a:spcPts val="600"/>
              </a:spcAft>
            </a:pPr>
            <a:r>
              <a:rPr lang="en-US" sz="2800" dirty="0"/>
              <a:t>How do we reinforce these skills </a:t>
            </a:r>
            <a:r>
              <a:rPr lang="en-US" sz="2800" i="1" dirty="0"/>
              <a:t>between</a:t>
            </a:r>
            <a:r>
              <a:rPr lang="en-US" sz="2800" dirty="0"/>
              <a:t> sessions?</a:t>
            </a:r>
          </a:p>
          <a:p>
            <a:pPr marL="914400" lvl="2">
              <a:spcBef>
                <a:spcPts val="600"/>
              </a:spcBef>
              <a:spcAft>
                <a:spcPts val="600"/>
              </a:spcAft>
            </a:pPr>
            <a:r>
              <a:rPr lang="en-US" sz="2800" dirty="0"/>
              <a:t>How do we know if a client is ready to try a new Distress Tolerance skill in the moment?</a:t>
            </a:r>
          </a:p>
          <a:p>
            <a:endParaRPr lang="en-US" dirty="0"/>
          </a:p>
        </p:txBody>
      </p:sp>
      <p:sp>
        <p:nvSpPr>
          <p:cNvPr id="4" name="Slide Number Placeholder 3">
            <a:extLst>
              <a:ext uri="{FF2B5EF4-FFF2-40B4-BE49-F238E27FC236}">
                <a16:creationId xmlns:a16="http://schemas.microsoft.com/office/drawing/2014/main" id="{310FC653-C143-30A9-3F85-46091D6AE0C7}"/>
              </a:ext>
            </a:extLst>
          </p:cNvPr>
          <p:cNvSpPr>
            <a:spLocks noGrp="1"/>
          </p:cNvSpPr>
          <p:nvPr>
            <p:ph type="sldNum" idx="14"/>
          </p:nvPr>
        </p:nvSpPr>
        <p:spPr/>
        <p:txBody>
          <a:bodyPr/>
          <a:lstStyle/>
          <a:p>
            <a:fld id="{07CE569E-9B7C-4CB9-AB80-C0841F922CFF}" type="slidenum">
              <a:rPr lang="en-US" smtClean="0"/>
              <a:pPr/>
              <a:t>70</a:t>
            </a:fld>
            <a:endParaRPr lang="en-US"/>
          </a:p>
        </p:txBody>
      </p:sp>
      <p:pic>
        <p:nvPicPr>
          <p:cNvPr id="5" name="Picture 4">
            <a:extLst>
              <a:ext uri="{FF2B5EF4-FFF2-40B4-BE49-F238E27FC236}">
                <a16:creationId xmlns:a16="http://schemas.microsoft.com/office/drawing/2014/main" id="{8F7D2E83-F068-9301-55FB-FC967650193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5719" t="80023" r="36156" b="6799"/>
          <a:stretch/>
        </p:blipFill>
        <p:spPr>
          <a:xfrm>
            <a:off x="3085352" y="5629665"/>
            <a:ext cx="6021296" cy="1085070"/>
          </a:xfrm>
          <a:prstGeom prst="rect">
            <a:avLst/>
          </a:prstGeom>
        </p:spPr>
      </p:pic>
    </p:spTree>
    <p:extLst>
      <p:ext uri="{BB962C8B-B14F-4D97-AF65-F5344CB8AC3E}">
        <p14:creationId xmlns:p14="http://schemas.microsoft.com/office/powerpoint/2010/main" val="18112282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1A905-8093-0F63-4D3C-783AC07B5FE7}"/>
              </a:ext>
            </a:extLst>
          </p:cNvPr>
          <p:cNvSpPr>
            <a:spLocks noGrp="1"/>
          </p:cNvSpPr>
          <p:nvPr>
            <p:ph type="title"/>
          </p:nvPr>
        </p:nvSpPr>
        <p:spPr>
          <a:xfrm>
            <a:off x="812800" y="416147"/>
            <a:ext cx="10578535" cy="1102089"/>
          </a:xfrm>
        </p:spPr>
        <p:txBody>
          <a:bodyPr/>
          <a:lstStyle/>
          <a:p>
            <a:r>
              <a:rPr lang="en-US" sz="4000" dirty="0"/>
              <a:t>Barriers to Using Distress Tolerance Skills</a:t>
            </a:r>
          </a:p>
        </p:txBody>
      </p:sp>
      <p:sp>
        <p:nvSpPr>
          <p:cNvPr id="3" name="Content Placeholder 2">
            <a:extLst>
              <a:ext uri="{FF2B5EF4-FFF2-40B4-BE49-F238E27FC236}">
                <a16:creationId xmlns:a16="http://schemas.microsoft.com/office/drawing/2014/main" id="{658B35F9-3BC1-8896-79D5-A68CE0EFA303}"/>
              </a:ext>
            </a:extLst>
          </p:cNvPr>
          <p:cNvSpPr>
            <a:spLocks noGrp="1"/>
          </p:cNvSpPr>
          <p:nvPr>
            <p:ph sz="quarter" idx="13"/>
          </p:nvPr>
        </p:nvSpPr>
        <p:spPr>
          <a:xfrm>
            <a:off x="812800" y="1679171"/>
            <a:ext cx="10871200" cy="4493029"/>
          </a:xfrm>
        </p:spPr>
        <p:txBody>
          <a:bodyPr/>
          <a:lstStyle/>
          <a:p>
            <a:pPr>
              <a:spcAft>
                <a:spcPts val="600"/>
              </a:spcAft>
            </a:pPr>
            <a:r>
              <a:rPr lang="en-US" dirty="0"/>
              <a:t>What makes it hard for clients to use Distress Tolerance skills in a craving or emotional crisis?</a:t>
            </a:r>
          </a:p>
          <a:p>
            <a:pPr>
              <a:spcAft>
                <a:spcPts val="600"/>
              </a:spcAft>
            </a:pPr>
            <a:r>
              <a:rPr lang="en-US" dirty="0"/>
              <a:t>What gets in </a:t>
            </a:r>
            <a:r>
              <a:rPr lang="en-US" i="1" dirty="0"/>
              <a:t>our</a:t>
            </a:r>
            <a:r>
              <a:rPr lang="en-US" dirty="0"/>
              <a:t> way as clinicians in reinforcing them?</a:t>
            </a:r>
          </a:p>
          <a:p>
            <a:pPr>
              <a:spcAft>
                <a:spcPts val="600"/>
              </a:spcAft>
            </a:pPr>
            <a:r>
              <a:rPr lang="en-US" b="1" dirty="0"/>
              <a:t>Examples: </a:t>
            </a:r>
            <a:r>
              <a:rPr lang="en-US" dirty="0"/>
              <a:t>urgency, invalidation, lack of practice, competing values</a:t>
            </a:r>
          </a:p>
          <a:p>
            <a:endParaRPr lang="en-US" dirty="0"/>
          </a:p>
        </p:txBody>
      </p:sp>
      <p:sp>
        <p:nvSpPr>
          <p:cNvPr id="4" name="Slide Number Placeholder 3">
            <a:extLst>
              <a:ext uri="{FF2B5EF4-FFF2-40B4-BE49-F238E27FC236}">
                <a16:creationId xmlns:a16="http://schemas.microsoft.com/office/drawing/2014/main" id="{6F4DB65C-F433-DE32-3650-7814149DF9BB}"/>
              </a:ext>
            </a:extLst>
          </p:cNvPr>
          <p:cNvSpPr>
            <a:spLocks noGrp="1"/>
          </p:cNvSpPr>
          <p:nvPr>
            <p:ph type="sldNum" idx="14"/>
          </p:nvPr>
        </p:nvSpPr>
        <p:spPr/>
        <p:txBody>
          <a:bodyPr/>
          <a:lstStyle/>
          <a:p>
            <a:fld id="{07CE569E-9B7C-4CB9-AB80-C0841F922CFF}" type="slidenum">
              <a:rPr lang="en-US" smtClean="0"/>
              <a:pPr/>
              <a:t>71</a:t>
            </a:fld>
            <a:endParaRPr lang="en-US"/>
          </a:p>
        </p:txBody>
      </p:sp>
      <p:pic>
        <p:nvPicPr>
          <p:cNvPr id="5" name="Picture 4">
            <a:extLst>
              <a:ext uri="{FF2B5EF4-FFF2-40B4-BE49-F238E27FC236}">
                <a16:creationId xmlns:a16="http://schemas.microsoft.com/office/drawing/2014/main" id="{9A6F4EA5-57FD-40EE-C4B6-15A11751B41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708" t="23580" r="73893" b="61463"/>
          <a:stretch/>
        </p:blipFill>
        <p:spPr>
          <a:xfrm>
            <a:off x="3890193" y="5627561"/>
            <a:ext cx="4411614" cy="1133038"/>
          </a:xfrm>
          <a:prstGeom prst="rect">
            <a:avLst/>
          </a:prstGeom>
        </p:spPr>
      </p:pic>
    </p:spTree>
    <p:extLst>
      <p:ext uri="{BB962C8B-B14F-4D97-AF65-F5344CB8AC3E}">
        <p14:creationId xmlns:p14="http://schemas.microsoft.com/office/powerpoint/2010/main" val="24695568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AA979-33C1-EF60-5B99-B0C1A4219B67}"/>
              </a:ext>
            </a:extLst>
          </p:cNvPr>
          <p:cNvSpPr>
            <a:spLocks noGrp="1"/>
          </p:cNvSpPr>
          <p:nvPr>
            <p:ph type="title"/>
          </p:nvPr>
        </p:nvSpPr>
        <p:spPr>
          <a:xfrm>
            <a:off x="1048200" y="410826"/>
            <a:ext cx="10095600" cy="1392573"/>
          </a:xfrm>
        </p:spPr>
        <p:txBody>
          <a:bodyPr/>
          <a:lstStyle/>
          <a:p>
            <a:r>
              <a:rPr lang="en-US" sz="4000" dirty="0"/>
              <a:t>Clinician Strategies for Skill Reinforcement</a:t>
            </a:r>
          </a:p>
        </p:txBody>
      </p:sp>
      <p:sp>
        <p:nvSpPr>
          <p:cNvPr id="3" name="Content Placeholder 2">
            <a:extLst>
              <a:ext uri="{FF2B5EF4-FFF2-40B4-BE49-F238E27FC236}">
                <a16:creationId xmlns:a16="http://schemas.microsoft.com/office/drawing/2014/main" id="{A0999413-98E4-3139-10CD-CFD9E29FBCAA}"/>
              </a:ext>
            </a:extLst>
          </p:cNvPr>
          <p:cNvSpPr>
            <a:spLocks noGrp="1"/>
          </p:cNvSpPr>
          <p:nvPr>
            <p:ph sz="quarter" idx="13"/>
          </p:nvPr>
        </p:nvSpPr>
        <p:spPr/>
        <p:txBody>
          <a:bodyPr/>
          <a:lstStyle/>
          <a:p>
            <a:pPr>
              <a:spcAft>
                <a:spcPts val="600"/>
              </a:spcAft>
            </a:pPr>
            <a:r>
              <a:rPr lang="en-US" b="1" dirty="0"/>
              <a:t>Pointers:</a:t>
            </a:r>
            <a:endParaRPr lang="en-US" dirty="0"/>
          </a:p>
          <a:p>
            <a:pPr marL="914400" lvl="2">
              <a:spcAft>
                <a:spcPts val="600"/>
              </a:spcAft>
            </a:pPr>
            <a:r>
              <a:rPr lang="en-US" sz="2800" dirty="0"/>
              <a:t>Model the language of Distress Tolerance skills in session</a:t>
            </a:r>
          </a:p>
          <a:p>
            <a:pPr marL="914400" lvl="2">
              <a:spcAft>
                <a:spcPts val="600"/>
              </a:spcAft>
            </a:pPr>
            <a:r>
              <a:rPr lang="en-US" sz="2800" dirty="0"/>
              <a:t>Use “when/then” planning: “When you feel ____, then try ____.”</a:t>
            </a:r>
          </a:p>
          <a:p>
            <a:pPr marL="914400" lvl="2">
              <a:spcAft>
                <a:spcPts val="600"/>
              </a:spcAft>
            </a:pPr>
            <a:r>
              <a:rPr lang="en-US" sz="2800" dirty="0"/>
              <a:t>Normalize emotional pain without rushing to solve it</a:t>
            </a:r>
          </a:p>
          <a:p>
            <a:pPr marL="914400" lvl="2">
              <a:spcAft>
                <a:spcPts val="600"/>
              </a:spcAft>
            </a:pPr>
            <a:r>
              <a:rPr lang="en-US" sz="2800" dirty="0"/>
              <a:t>Encourage practice during calm moments, not just in crisis</a:t>
            </a:r>
          </a:p>
          <a:p>
            <a:endParaRPr lang="en-US" dirty="0"/>
          </a:p>
        </p:txBody>
      </p:sp>
      <p:sp>
        <p:nvSpPr>
          <p:cNvPr id="4" name="Slide Number Placeholder 3">
            <a:extLst>
              <a:ext uri="{FF2B5EF4-FFF2-40B4-BE49-F238E27FC236}">
                <a16:creationId xmlns:a16="http://schemas.microsoft.com/office/drawing/2014/main" id="{C3D392D7-4ACD-7C57-4736-C924CDE1E5F2}"/>
              </a:ext>
            </a:extLst>
          </p:cNvPr>
          <p:cNvSpPr>
            <a:spLocks noGrp="1"/>
          </p:cNvSpPr>
          <p:nvPr>
            <p:ph type="sldNum" idx="14"/>
          </p:nvPr>
        </p:nvSpPr>
        <p:spPr/>
        <p:txBody>
          <a:bodyPr/>
          <a:lstStyle/>
          <a:p>
            <a:fld id="{07CE569E-9B7C-4CB9-AB80-C0841F922CFF}" type="slidenum">
              <a:rPr lang="en-US" smtClean="0"/>
              <a:pPr/>
              <a:t>72</a:t>
            </a:fld>
            <a:endParaRPr lang="en-US"/>
          </a:p>
        </p:txBody>
      </p:sp>
      <p:pic>
        <p:nvPicPr>
          <p:cNvPr id="5" name="Picture 4">
            <a:extLst>
              <a:ext uri="{FF2B5EF4-FFF2-40B4-BE49-F238E27FC236}">
                <a16:creationId xmlns:a16="http://schemas.microsoft.com/office/drawing/2014/main" id="{D890C9A2-F770-D304-2AA8-C6D9A378BDE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3015" t="66383" r="56985" b="17537"/>
          <a:stretch/>
        </p:blipFill>
        <p:spPr>
          <a:xfrm>
            <a:off x="3537167" y="5759453"/>
            <a:ext cx="5117665" cy="997191"/>
          </a:xfrm>
          <a:prstGeom prst="rect">
            <a:avLst/>
          </a:prstGeom>
        </p:spPr>
      </p:pic>
    </p:spTree>
    <p:extLst>
      <p:ext uri="{BB962C8B-B14F-4D97-AF65-F5344CB8AC3E}">
        <p14:creationId xmlns:p14="http://schemas.microsoft.com/office/powerpoint/2010/main" val="9972529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7165B-A8EF-36FD-12D2-C085AC423F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350FF0-DF0C-126C-E0FE-657E87DB2DC7}"/>
              </a:ext>
            </a:extLst>
          </p:cNvPr>
          <p:cNvSpPr>
            <a:spLocks noGrp="1"/>
          </p:cNvSpPr>
          <p:nvPr>
            <p:ph type="title"/>
          </p:nvPr>
        </p:nvSpPr>
        <p:spPr>
          <a:xfrm>
            <a:off x="1048199" y="710889"/>
            <a:ext cx="10095600" cy="936800"/>
          </a:xfrm>
        </p:spPr>
        <p:txBody>
          <a:bodyPr/>
          <a:lstStyle/>
          <a:p>
            <a:pPr algn="ctr"/>
            <a:r>
              <a:rPr lang="en-US" sz="5400" dirty="0">
                <a:solidFill>
                  <a:schemeClr val="accent3"/>
                </a:solidFill>
              </a:rPr>
              <a:t> Final Integration + Wrap Up</a:t>
            </a:r>
            <a:endParaRPr lang="en-US" sz="5400" b="1" dirty="0">
              <a:solidFill>
                <a:schemeClr val="accent3"/>
              </a:solidFill>
            </a:endParaRPr>
          </a:p>
        </p:txBody>
      </p:sp>
      <p:pic>
        <p:nvPicPr>
          <p:cNvPr id="5" name="Picture 4" descr="A mountain with a body of water">
            <a:extLst>
              <a:ext uri="{FF2B5EF4-FFF2-40B4-BE49-F238E27FC236}">
                <a16:creationId xmlns:a16="http://schemas.microsoft.com/office/drawing/2014/main" id="{7B85C00F-9DA8-AB60-F164-CE85BE17B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361" y="1992215"/>
            <a:ext cx="6097275" cy="400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6466DEE3-02BC-8BD8-A92D-12B314AA605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73</a:t>
            </a:fld>
            <a:endParaRPr lang="en-US" dirty="0"/>
          </a:p>
        </p:txBody>
      </p:sp>
    </p:spTree>
    <p:extLst>
      <p:ext uri="{BB962C8B-B14F-4D97-AF65-F5344CB8AC3E}">
        <p14:creationId xmlns:p14="http://schemas.microsoft.com/office/powerpoint/2010/main" val="2608128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24E5-9CB7-6647-45F7-E33EAF4FE85B}"/>
              </a:ext>
            </a:extLst>
          </p:cNvPr>
          <p:cNvSpPr>
            <a:spLocks noGrp="1"/>
          </p:cNvSpPr>
          <p:nvPr>
            <p:ph type="title"/>
          </p:nvPr>
        </p:nvSpPr>
        <p:spPr>
          <a:xfrm>
            <a:off x="1048200" y="410827"/>
            <a:ext cx="10095600" cy="1231638"/>
          </a:xfrm>
        </p:spPr>
        <p:txBody>
          <a:bodyPr/>
          <a:lstStyle/>
          <a:p>
            <a:r>
              <a:rPr lang="en-US" sz="4000" dirty="0"/>
              <a:t>Adapting DBT Skills Groups for SUD Clients</a:t>
            </a:r>
          </a:p>
        </p:txBody>
      </p:sp>
      <p:sp>
        <p:nvSpPr>
          <p:cNvPr id="3" name="Content Placeholder 2">
            <a:extLst>
              <a:ext uri="{FF2B5EF4-FFF2-40B4-BE49-F238E27FC236}">
                <a16:creationId xmlns:a16="http://schemas.microsoft.com/office/drawing/2014/main" id="{4A7D2D3C-1EF8-09C2-D6C6-5A44864C805E}"/>
              </a:ext>
            </a:extLst>
          </p:cNvPr>
          <p:cNvSpPr>
            <a:spLocks noGrp="1"/>
          </p:cNvSpPr>
          <p:nvPr>
            <p:ph sz="quarter" idx="13"/>
          </p:nvPr>
        </p:nvSpPr>
        <p:spPr>
          <a:xfrm>
            <a:off x="812800" y="1642465"/>
            <a:ext cx="10871200" cy="4529735"/>
          </a:xfrm>
        </p:spPr>
        <p:txBody>
          <a:bodyPr/>
          <a:lstStyle/>
          <a:p>
            <a:pPr>
              <a:spcAft>
                <a:spcPts val="600"/>
              </a:spcAft>
            </a:pPr>
            <a:r>
              <a:rPr lang="en-US" sz="2800" b="1" dirty="0"/>
              <a:t>Pointers for Increasing Impact:</a:t>
            </a:r>
            <a:endParaRPr lang="en-US" sz="2800" dirty="0"/>
          </a:p>
          <a:p>
            <a:pPr marL="914400" lvl="2">
              <a:spcBef>
                <a:spcPts val="600"/>
              </a:spcBef>
              <a:spcAft>
                <a:spcPts val="600"/>
              </a:spcAft>
            </a:pPr>
            <a:r>
              <a:rPr lang="en-US" sz="2600" b="1" dirty="0"/>
              <a:t>Shorten skill segments:</a:t>
            </a:r>
            <a:r>
              <a:rPr lang="en-US" sz="2600" dirty="0"/>
              <a:t> Break up teaching with more frequent pauses, questions, or mini-practice rounds</a:t>
            </a:r>
          </a:p>
          <a:p>
            <a:pPr marL="914400" lvl="2">
              <a:spcBef>
                <a:spcPts val="600"/>
              </a:spcBef>
              <a:spcAft>
                <a:spcPts val="600"/>
              </a:spcAft>
            </a:pPr>
            <a:r>
              <a:rPr lang="en-US" sz="2600" b="1" dirty="0"/>
              <a:t>Use relevant examples:</a:t>
            </a:r>
            <a:r>
              <a:rPr lang="en-US" sz="2600" dirty="0"/>
              <a:t> Focus on cravings, ambivalence, shame, triggers, housing instability, and systems involvement</a:t>
            </a:r>
          </a:p>
          <a:p>
            <a:pPr marL="914400" lvl="2">
              <a:spcBef>
                <a:spcPts val="600"/>
              </a:spcBef>
              <a:spcAft>
                <a:spcPts val="600"/>
              </a:spcAft>
            </a:pPr>
            <a:r>
              <a:rPr lang="en-US" sz="2600" b="1" dirty="0"/>
              <a:t>Normalize lapses and resistance:</a:t>
            </a:r>
            <a:r>
              <a:rPr lang="en-US" sz="2600" dirty="0"/>
              <a:t> Expect defensiveness or avoidance—frame it dialectically</a:t>
            </a:r>
          </a:p>
          <a:p>
            <a:pPr marL="914400" lvl="2">
              <a:spcBef>
                <a:spcPts val="600"/>
              </a:spcBef>
              <a:spcAft>
                <a:spcPts val="600"/>
              </a:spcAft>
            </a:pPr>
            <a:r>
              <a:rPr lang="en-US" sz="2600" b="1" dirty="0"/>
              <a:t>Keep engagement active:</a:t>
            </a:r>
            <a:r>
              <a:rPr lang="en-US" sz="2600" dirty="0"/>
              <a:t> Rotate between visual, verbal, and embodied learning (e.g., role play, visuals, movement)</a:t>
            </a:r>
          </a:p>
        </p:txBody>
      </p:sp>
      <p:sp>
        <p:nvSpPr>
          <p:cNvPr id="4" name="Slide Number Placeholder 3">
            <a:extLst>
              <a:ext uri="{FF2B5EF4-FFF2-40B4-BE49-F238E27FC236}">
                <a16:creationId xmlns:a16="http://schemas.microsoft.com/office/drawing/2014/main" id="{4A996A2B-F32C-C654-9F2A-4A068E6E0C0C}"/>
              </a:ext>
            </a:extLst>
          </p:cNvPr>
          <p:cNvSpPr>
            <a:spLocks noGrp="1"/>
          </p:cNvSpPr>
          <p:nvPr>
            <p:ph type="sldNum" idx="14"/>
          </p:nvPr>
        </p:nvSpPr>
        <p:spPr/>
        <p:txBody>
          <a:bodyPr/>
          <a:lstStyle/>
          <a:p>
            <a:fld id="{07CE569E-9B7C-4CB9-AB80-C0841F922CFF}" type="slidenum">
              <a:rPr lang="en-US" smtClean="0"/>
              <a:pPr/>
              <a:t>74</a:t>
            </a:fld>
            <a:endParaRPr lang="en-US"/>
          </a:p>
        </p:txBody>
      </p:sp>
    </p:spTree>
    <p:extLst>
      <p:ext uri="{BB962C8B-B14F-4D97-AF65-F5344CB8AC3E}">
        <p14:creationId xmlns:p14="http://schemas.microsoft.com/office/powerpoint/2010/main" val="11335834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7DFA-F380-2CCF-824A-D4672DAF33B9}"/>
              </a:ext>
            </a:extLst>
          </p:cNvPr>
          <p:cNvSpPr>
            <a:spLocks noGrp="1"/>
          </p:cNvSpPr>
          <p:nvPr>
            <p:ph type="title"/>
          </p:nvPr>
        </p:nvSpPr>
        <p:spPr/>
        <p:txBody>
          <a:bodyPr/>
          <a:lstStyle/>
          <a:p>
            <a:r>
              <a:rPr lang="en-US" dirty="0"/>
              <a:t>Large Group – Final Discussion</a:t>
            </a:r>
          </a:p>
        </p:txBody>
      </p:sp>
      <p:sp>
        <p:nvSpPr>
          <p:cNvPr id="3" name="Content Placeholder 2">
            <a:extLst>
              <a:ext uri="{FF2B5EF4-FFF2-40B4-BE49-F238E27FC236}">
                <a16:creationId xmlns:a16="http://schemas.microsoft.com/office/drawing/2014/main" id="{A201CE3A-2348-89AD-45F2-FFFD8E3283FA}"/>
              </a:ext>
            </a:extLst>
          </p:cNvPr>
          <p:cNvSpPr>
            <a:spLocks noGrp="1"/>
          </p:cNvSpPr>
          <p:nvPr>
            <p:ph sz="quarter" idx="13"/>
          </p:nvPr>
        </p:nvSpPr>
        <p:spPr>
          <a:xfrm>
            <a:off x="812800" y="1347627"/>
            <a:ext cx="10871200" cy="4824573"/>
          </a:xfrm>
        </p:spPr>
        <p:txBody>
          <a:bodyPr/>
          <a:lstStyle/>
          <a:p>
            <a:pPr>
              <a:spcAft>
                <a:spcPts val="600"/>
              </a:spcAft>
            </a:pPr>
            <a:r>
              <a:rPr lang="en-US" dirty="0"/>
              <a:t>What was most surprising or useful? </a:t>
            </a:r>
          </a:p>
          <a:p>
            <a:pPr>
              <a:spcAft>
                <a:spcPts val="600"/>
              </a:spcAft>
            </a:pPr>
            <a:r>
              <a:rPr lang="en-US" dirty="0"/>
              <a:t>What stood out as most helpful or surprising today?</a:t>
            </a:r>
          </a:p>
          <a:p>
            <a:pPr>
              <a:spcAft>
                <a:spcPts val="600"/>
              </a:spcAft>
            </a:pPr>
            <a:r>
              <a:rPr lang="en-US" dirty="0"/>
              <a:t>What felt challenging or sparked curiosity?</a:t>
            </a:r>
          </a:p>
          <a:p>
            <a:pPr>
              <a:spcAft>
                <a:spcPts val="600"/>
              </a:spcAft>
            </a:pPr>
            <a:r>
              <a:rPr lang="en-US" dirty="0"/>
              <a:t>What are you still wondering about?</a:t>
            </a:r>
          </a:p>
          <a:p>
            <a:pPr>
              <a:spcAft>
                <a:spcPts val="600"/>
              </a:spcAft>
            </a:pPr>
            <a:r>
              <a:rPr lang="en-US" dirty="0"/>
              <a:t>What would you like more practice with?</a:t>
            </a:r>
          </a:p>
        </p:txBody>
      </p:sp>
      <p:sp>
        <p:nvSpPr>
          <p:cNvPr id="4" name="Slide Number Placeholder 3">
            <a:extLst>
              <a:ext uri="{FF2B5EF4-FFF2-40B4-BE49-F238E27FC236}">
                <a16:creationId xmlns:a16="http://schemas.microsoft.com/office/drawing/2014/main" id="{FB66C877-B494-CA4A-4776-0708F58C7D35}"/>
              </a:ext>
            </a:extLst>
          </p:cNvPr>
          <p:cNvSpPr>
            <a:spLocks noGrp="1"/>
          </p:cNvSpPr>
          <p:nvPr>
            <p:ph type="sldNum" idx="14"/>
          </p:nvPr>
        </p:nvSpPr>
        <p:spPr/>
        <p:txBody>
          <a:bodyPr/>
          <a:lstStyle/>
          <a:p>
            <a:fld id="{07CE569E-9B7C-4CB9-AB80-C0841F922CFF}" type="slidenum">
              <a:rPr lang="en-US" smtClean="0"/>
              <a:pPr/>
              <a:t>75</a:t>
            </a:fld>
            <a:endParaRPr lang="en-US"/>
          </a:p>
        </p:txBody>
      </p:sp>
      <p:pic>
        <p:nvPicPr>
          <p:cNvPr id="5" name="Picture 4">
            <a:extLst>
              <a:ext uri="{FF2B5EF4-FFF2-40B4-BE49-F238E27FC236}">
                <a16:creationId xmlns:a16="http://schemas.microsoft.com/office/drawing/2014/main" id="{86365D57-208F-4A52-58B7-25FC53DAFE7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21079" b="21079"/>
          <a:stretch/>
        </p:blipFill>
        <p:spPr>
          <a:xfrm>
            <a:off x="4142438" y="4889837"/>
            <a:ext cx="4211923" cy="1705698"/>
          </a:xfrm>
          <a:prstGeom prst="rect">
            <a:avLst/>
          </a:prstGeom>
        </p:spPr>
      </p:pic>
    </p:spTree>
    <p:extLst>
      <p:ext uri="{BB962C8B-B14F-4D97-AF65-F5344CB8AC3E}">
        <p14:creationId xmlns:p14="http://schemas.microsoft.com/office/powerpoint/2010/main" val="26039832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C5D2-AF01-434A-94C9-EE47AD38A0A0}"/>
              </a:ext>
            </a:extLst>
          </p:cNvPr>
          <p:cNvSpPr>
            <a:spLocks noGrp="1"/>
          </p:cNvSpPr>
          <p:nvPr>
            <p:ph type="title"/>
          </p:nvPr>
        </p:nvSpPr>
        <p:spPr>
          <a:xfrm>
            <a:off x="1048199" y="710889"/>
            <a:ext cx="10095600" cy="936800"/>
          </a:xfrm>
        </p:spPr>
        <p:txBody>
          <a:bodyPr/>
          <a:lstStyle/>
          <a:p>
            <a:pPr algn="ctr"/>
            <a:r>
              <a:rPr lang="en-US" sz="5400" dirty="0">
                <a:solidFill>
                  <a:schemeClr val="accent3"/>
                </a:solidFill>
              </a:rPr>
              <a:t>Closing </a:t>
            </a:r>
            <a:r>
              <a:rPr lang="en-US" sz="5400" b="1" dirty="0">
                <a:solidFill>
                  <a:schemeClr val="accent3"/>
                </a:solidFill>
              </a:rPr>
              <a:t>Mindfulness Exercise</a:t>
            </a:r>
          </a:p>
        </p:txBody>
      </p:sp>
      <p:pic>
        <p:nvPicPr>
          <p:cNvPr id="6" name="Picture 5">
            <a:extLst>
              <a:ext uri="{FF2B5EF4-FFF2-40B4-BE49-F238E27FC236}">
                <a16:creationId xmlns:a16="http://schemas.microsoft.com/office/drawing/2014/main" id="{A390AF32-06AF-B125-27A9-A01DE4C261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32915" y="2090759"/>
            <a:ext cx="5726167" cy="3834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0BE2E1CB-342F-A9AF-4B51-3DA784E02AC9}"/>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76</a:t>
            </a:fld>
            <a:endParaRPr lang="en-US" dirty="0"/>
          </a:p>
        </p:txBody>
      </p:sp>
    </p:spTree>
    <p:extLst>
      <p:ext uri="{BB962C8B-B14F-4D97-AF65-F5344CB8AC3E}">
        <p14:creationId xmlns:p14="http://schemas.microsoft.com/office/powerpoint/2010/main" val="22048026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31BF-CE1B-9BE0-99C1-86C6374B19C7}"/>
              </a:ext>
            </a:extLst>
          </p:cNvPr>
          <p:cNvSpPr>
            <a:spLocks noGrp="1"/>
          </p:cNvSpPr>
          <p:nvPr>
            <p:ph type="title"/>
          </p:nvPr>
        </p:nvSpPr>
        <p:spPr/>
        <p:txBody>
          <a:bodyPr/>
          <a:lstStyle/>
          <a:p>
            <a:r>
              <a:rPr lang="en-US" dirty="0"/>
              <a:t>Mindfulness Meditation Exercise </a:t>
            </a:r>
          </a:p>
        </p:txBody>
      </p:sp>
      <p:pic>
        <p:nvPicPr>
          <p:cNvPr id="6" name="Online Media 5" title="5 Minute Mindfulness Meditation">
            <a:hlinkClick r:id="" action="ppaction://media"/>
            <a:extLst>
              <a:ext uri="{FF2B5EF4-FFF2-40B4-BE49-F238E27FC236}">
                <a16:creationId xmlns:a16="http://schemas.microsoft.com/office/drawing/2014/main" id="{F62BCD31-8320-0BC9-C4A9-1D626F9BCCE6}"/>
              </a:ext>
            </a:extLst>
          </p:cNvPr>
          <p:cNvPicPr>
            <a:picLocks noRot="1" noChangeAspect="1"/>
          </p:cNvPicPr>
          <p:nvPr>
            <a:videoFile r:link="rId1"/>
          </p:nvPr>
        </p:nvPicPr>
        <p:blipFill>
          <a:blip r:embed="rId4"/>
          <a:stretch>
            <a:fillRect/>
          </a:stretch>
        </p:blipFill>
        <p:spPr>
          <a:xfrm>
            <a:off x="2373036" y="1503859"/>
            <a:ext cx="7445928" cy="4206949"/>
          </a:xfrm>
          <a:prstGeom prst="rect">
            <a:avLst/>
          </a:prstGeom>
        </p:spPr>
      </p:pic>
      <p:sp>
        <p:nvSpPr>
          <p:cNvPr id="5" name="TextBox 4">
            <a:extLst>
              <a:ext uri="{FF2B5EF4-FFF2-40B4-BE49-F238E27FC236}">
                <a16:creationId xmlns:a16="http://schemas.microsoft.com/office/drawing/2014/main" id="{E852205E-95AA-6794-BA1C-E0B5C1AB6EB1}"/>
              </a:ext>
            </a:extLst>
          </p:cNvPr>
          <p:cNvSpPr txBox="1"/>
          <p:nvPr/>
        </p:nvSpPr>
        <p:spPr>
          <a:xfrm>
            <a:off x="-1" y="6550158"/>
            <a:ext cx="6310859"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Great Meditation, 2021</a:t>
            </a:r>
          </a:p>
        </p:txBody>
      </p:sp>
      <p:sp>
        <p:nvSpPr>
          <p:cNvPr id="4" name="Slide Number Placeholder 3">
            <a:extLst>
              <a:ext uri="{FF2B5EF4-FFF2-40B4-BE49-F238E27FC236}">
                <a16:creationId xmlns:a16="http://schemas.microsoft.com/office/drawing/2014/main" id="{CA30C1BA-0BD2-EDDF-9242-20EE1326D280}"/>
              </a:ext>
            </a:extLst>
          </p:cNvPr>
          <p:cNvSpPr>
            <a:spLocks noGrp="1"/>
          </p:cNvSpPr>
          <p:nvPr>
            <p:ph type="sldNum" idx="10"/>
          </p:nvPr>
        </p:nvSpPr>
        <p:spPr/>
        <p:txBody>
          <a:bodyPr/>
          <a:lstStyle/>
          <a:p>
            <a:fld id="{07CE569E-9B7C-4CB9-AB80-C0841F922CFF}" type="slidenum">
              <a:rPr lang="en-US" smtClean="0"/>
              <a:pPr/>
              <a:t>77</a:t>
            </a:fld>
            <a:endParaRPr lang="en-US"/>
          </a:p>
        </p:txBody>
      </p:sp>
    </p:spTree>
    <p:extLst>
      <p:ext uri="{BB962C8B-B14F-4D97-AF65-F5344CB8AC3E}">
        <p14:creationId xmlns:p14="http://schemas.microsoft.com/office/powerpoint/2010/main" val="144101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31BF-CE1B-9BE0-99C1-86C6374B19C7}"/>
              </a:ext>
            </a:extLst>
          </p:cNvPr>
          <p:cNvSpPr>
            <a:spLocks noGrp="1"/>
          </p:cNvSpPr>
          <p:nvPr>
            <p:ph type="title"/>
          </p:nvPr>
        </p:nvSpPr>
        <p:spPr>
          <a:xfrm>
            <a:off x="817694" y="545258"/>
            <a:ext cx="10556612" cy="745660"/>
          </a:xfrm>
        </p:spPr>
        <p:txBody>
          <a:bodyPr/>
          <a:lstStyle/>
          <a:p>
            <a:r>
              <a:rPr lang="en-US" dirty="0"/>
              <a:t>Mini Mindfulness Breathing Exercise </a:t>
            </a:r>
          </a:p>
        </p:txBody>
      </p:sp>
      <p:pic>
        <p:nvPicPr>
          <p:cNvPr id="3" name="Online Media 2" title="One minute relaxation">
            <a:hlinkClick r:id="" action="ppaction://media"/>
            <a:extLst>
              <a:ext uri="{FF2B5EF4-FFF2-40B4-BE49-F238E27FC236}">
                <a16:creationId xmlns:a16="http://schemas.microsoft.com/office/drawing/2014/main" id="{48ACADA2-8BE8-7A10-F964-F8F8269B702C}"/>
              </a:ext>
            </a:extLst>
          </p:cNvPr>
          <p:cNvPicPr>
            <a:picLocks noRot="1" noChangeAspect="1"/>
          </p:cNvPicPr>
          <p:nvPr>
            <a:videoFile r:link="rId1"/>
          </p:nvPr>
        </p:nvPicPr>
        <p:blipFill>
          <a:blip r:embed="rId4"/>
          <a:stretch>
            <a:fillRect/>
          </a:stretch>
        </p:blipFill>
        <p:spPr>
          <a:xfrm>
            <a:off x="2186760" y="1620253"/>
            <a:ext cx="7818480" cy="4417451"/>
          </a:xfrm>
          <a:prstGeom prst="rect">
            <a:avLst/>
          </a:prstGeom>
        </p:spPr>
      </p:pic>
      <p:sp>
        <p:nvSpPr>
          <p:cNvPr id="5" name="TextBox 4">
            <a:extLst>
              <a:ext uri="{FF2B5EF4-FFF2-40B4-BE49-F238E27FC236}">
                <a16:creationId xmlns:a16="http://schemas.microsoft.com/office/drawing/2014/main" id="{E852205E-95AA-6794-BA1C-E0B5C1AB6EB1}"/>
              </a:ext>
            </a:extLst>
          </p:cNvPr>
          <p:cNvSpPr txBox="1"/>
          <p:nvPr/>
        </p:nvSpPr>
        <p:spPr>
          <a:xfrm>
            <a:off x="-1" y="6550158"/>
            <a:ext cx="6310859"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a:t>
            </a:r>
            <a:r>
              <a:rPr lang="en-US" sz="1600" b="0" i="0" dirty="0" err="1">
                <a:effectLst/>
                <a:latin typeface="Circular"/>
              </a:rPr>
              <a:t>JigsawYMH</a:t>
            </a:r>
            <a:r>
              <a:rPr lang="en-US" sz="1600" b="0" i="0" dirty="0">
                <a:effectLst/>
                <a:latin typeface="Circular"/>
              </a:rPr>
              <a:t>, 2020</a:t>
            </a:r>
          </a:p>
        </p:txBody>
      </p:sp>
      <p:sp>
        <p:nvSpPr>
          <p:cNvPr id="4" name="Slide Number Placeholder 3">
            <a:extLst>
              <a:ext uri="{FF2B5EF4-FFF2-40B4-BE49-F238E27FC236}">
                <a16:creationId xmlns:a16="http://schemas.microsoft.com/office/drawing/2014/main" id="{CA30C1BA-0BD2-EDDF-9242-20EE1326D280}"/>
              </a:ext>
            </a:extLst>
          </p:cNvPr>
          <p:cNvSpPr>
            <a:spLocks noGrp="1"/>
          </p:cNvSpPr>
          <p:nvPr>
            <p:ph type="sldNum" idx="10"/>
          </p:nvPr>
        </p:nvSpPr>
        <p:spPr/>
        <p:txBody>
          <a:bodyPr/>
          <a:lstStyle/>
          <a:p>
            <a:fld id="{07CE569E-9B7C-4CB9-AB80-C0841F922CFF}" type="slidenum">
              <a:rPr lang="en-US" smtClean="0"/>
              <a:pPr/>
              <a:t>78</a:t>
            </a:fld>
            <a:endParaRPr lang="en-US"/>
          </a:p>
        </p:txBody>
      </p:sp>
    </p:spTree>
    <p:extLst>
      <p:ext uri="{BB962C8B-B14F-4D97-AF65-F5344CB8AC3E}">
        <p14:creationId xmlns:p14="http://schemas.microsoft.com/office/powerpoint/2010/main" val="3926389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32A53-6D1E-42F7-991C-F5C468F89955}"/>
              </a:ext>
            </a:extLst>
          </p:cNvPr>
          <p:cNvSpPr>
            <a:spLocks noGrp="1"/>
          </p:cNvSpPr>
          <p:nvPr>
            <p:ph type="title"/>
          </p:nvPr>
        </p:nvSpPr>
        <p:spPr>
          <a:xfrm>
            <a:off x="1110872" y="491820"/>
            <a:ext cx="9970251" cy="882298"/>
          </a:xfrm>
        </p:spPr>
        <p:txBody>
          <a:bodyPr/>
          <a:lstStyle/>
          <a:p>
            <a:r>
              <a:rPr lang="en-US" dirty="0"/>
              <a:t>Reference Materials</a:t>
            </a:r>
          </a:p>
        </p:txBody>
      </p:sp>
      <p:pic>
        <p:nvPicPr>
          <p:cNvPr id="1026" name="Picture 2" descr="DBT Skills Training Handouts and Worksheets: Second Edition and DBT Skills Training Manual: Second Edition">
            <a:extLst>
              <a:ext uri="{FF2B5EF4-FFF2-40B4-BE49-F238E27FC236}">
                <a16:creationId xmlns:a16="http://schemas.microsoft.com/office/drawing/2014/main" id="{6BD2EE44-F289-4425-A93E-DBFAD6582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188" y="1374118"/>
            <a:ext cx="7019624" cy="507764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226A7A7-29A8-D30C-F793-63CDC81C3D77}"/>
              </a:ext>
              <a:ext uri="{C183D7F6-B498-43B3-948B-1728B52AA6E4}">
                <adec:decorative xmlns:adec="http://schemas.microsoft.com/office/drawing/2017/decorative" val="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8</a:t>
            </a:fld>
            <a:endParaRPr lang="en-US"/>
          </a:p>
        </p:txBody>
      </p:sp>
      <p:sp>
        <p:nvSpPr>
          <p:cNvPr id="5" name="TextBox 4">
            <a:extLst>
              <a:ext uri="{FF2B5EF4-FFF2-40B4-BE49-F238E27FC236}">
                <a16:creationId xmlns:a16="http://schemas.microsoft.com/office/drawing/2014/main" id="{9870BD03-C408-8419-E5DD-D941CC3C7D6A}"/>
              </a:ext>
            </a:extLst>
          </p:cNvPr>
          <p:cNvSpPr txBox="1"/>
          <p:nvPr/>
        </p:nvSpPr>
        <p:spPr>
          <a:xfrm>
            <a:off x="-1" y="6550158"/>
            <a:ext cx="4080681"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SOURCES: Linehan, 2014a; Linehan, 2014b</a:t>
            </a:r>
          </a:p>
        </p:txBody>
      </p:sp>
    </p:spTree>
    <p:extLst>
      <p:ext uri="{BB962C8B-B14F-4D97-AF65-F5344CB8AC3E}">
        <p14:creationId xmlns:p14="http://schemas.microsoft.com/office/powerpoint/2010/main" val="410063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32A53-6D1E-42F7-991C-F5C468F89955}"/>
              </a:ext>
            </a:extLst>
          </p:cNvPr>
          <p:cNvSpPr>
            <a:spLocks noGrp="1"/>
          </p:cNvSpPr>
          <p:nvPr>
            <p:ph type="title"/>
          </p:nvPr>
        </p:nvSpPr>
        <p:spPr>
          <a:xfrm>
            <a:off x="1110874" y="491820"/>
            <a:ext cx="9970251" cy="882298"/>
          </a:xfrm>
        </p:spPr>
        <p:txBody>
          <a:bodyPr/>
          <a:lstStyle/>
          <a:p>
            <a:r>
              <a:rPr lang="en-US" dirty="0"/>
              <a:t>Disclosure</a:t>
            </a:r>
          </a:p>
        </p:txBody>
      </p:sp>
      <p:sp>
        <p:nvSpPr>
          <p:cNvPr id="3" name="Slide Number Placeholder 2">
            <a:extLst>
              <a:ext uri="{FF2B5EF4-FFF2-40B4-BE49-F238E27FC236}">
                <a16:creationId xmlns:a16="http://schemas.microsoft.com/office/drawing/2014/main" id="{3226A7A7-29A8-D30C-F793-63CDC81C3D77}"/>
              </a:ext>
              <a:ext uri="{C183D7F6-B498-43B3-948B-1728B52AA6E4}">
                <adec:decorative xmlns:adec="http://schemas.microsoft.com/office/drawing/2017/decorative" val="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9</a:t>
            </a:fld>
            <a:endParaRPr lang="en-US"/>
          </a:p>
        </p:txBody>
      </p:sp>
      <p:sp>
        <p:nvSpPr>
          <p:cNvPr id="4" name="Content Placeholder 2">
            <a:extLst>
              <a:ext uri="{FF2B5EF4-FFF2-40B4-BE49-F238E27FC236}">
                <a16:creationId xmlns:a16="http://schemas.microsoft.com/office/drawing/2014/main" id="{A6CE618E-24FB-73BE-2798-F2584B20227A}"/>
              </a:ext>
            </a:extLst>
          </p:cNvPr>
          <p:cNvSpPr>
            <a:spLocks noGrp="1"/>
          </p:cNvSpPr>
          <p:nvPr>
            <p:ph idx="1"/>
          </p:nvPr>
        </p:nvSpPr>
        <p:spPr>
          <a:xfrm>
            <a:off x="838200" y="1374118"/>
            <a:ext cx="10515600" cy="5188046"/>
          </a:xfrm>
        </p:spPr>
        <p:txBody>
          <a:bodyPr>
            <a:normAutofit/>
          </a:bodyPr>
          <a:lstStyle/>
          <a:p>
            <a:pPr>
              <a:spcAft>
                <a:spcPts val="600"/>
              </a:spcAft>
            </a:pPr>
            <a:r>
              <a:rPr lang="en-US" sz="3200" dirty="0"/>
              <a:t>The use of photocopied materials from the </a:t>
            </a:r>
            <a:r>
              <a:rPr lang="en-US" sz="3200" i="1" dirty="0"/>
              <a:t>DBT Skills Training Manual </a:t>
            </a:r>
            <a:r>
              <a:rPr lang="en-US" sz="3200" dirty="0"/>
              <a:t>and </a:t>
            </a:r>
            <a:r>
              <a:rPr lang="en-US" sz="3200" i="1" dirty="0"/>
              <a:t>DBT Skills Training Handouts and Worksheets </a:t>
            </a:r>
            <a:r>
              <a:rPr lang="en-US" sz="3200" dirty="0"/>
              <a:t>in this training does </a:t>
            </a:r>
            <a:r>
              <a:rPr lang="en-US" sz="3200" b="1" u="sng" dirty="0"/>
              <a:t>not</a:t>
            </a:r>
            <a:r>
              <a:rPr lang="en-US" sz="3200" b="1" dirty="0"/>
              <a:t> </a:t>
            </a:r>
            <a:r>
              <a:rPr lang="en-US" sz="3200" dirty="0"/>
              <a:t>grant training participants permission to photocopy or otherwise reproduce these materials.  </a:t>
            </a:r>
          </a:p>
          <a:p>
            <a:r>
              <a:rPr lang="en-US" sz="3200" dirty="0"/>
              <a:t>If you wish to use these resources for personal use or use with clients after this training, you will need to purchase a copy of the </a:t>
            </a:r>
            <a:r>
              <a:rPr lang="en-US" sz="3200" i="1" dirty="0"/>
              <a:t>DBT Skills Training Manual </a:t>
            </a:r>
            <a:r>
              <a:rPr lang="en-US" sz="3200" dirty="0"/>
              <a:t>and/or </a:t>
            </a:r>
            <a:r>
              <a:rPr lang="en-US" sz="3200" i="1" dirty="0"/>
              <a:t>DBT Skills Training Handouts and Worksheets</a:t>
            </a:r>
            <a:r>
              <a:rPr lang="en-US" sz="3200" dirty="0"/>
              <a:t>.</a:t>
            </a:r>
          </a:p>
          <a:p>
            <a:endParaRPr lang="en-US" sz="3400" dirty="0"/>
          </a:p>
          <a:p>
            <a:endParaRPr lang="en-US" sz="3200" dirty="0"/>
          </a:p>
        </p:txBody>
      </p:sp>
    </p:spTree>
    <p:extLst>
      <p:ext uri="{BB962C8B-B14F-4D97-AF65-F5344CB8AC3E}">
        <p14:creationId xmlns:p14="http://schemas.microsoft.com/office/powerpoint/2010/main" val="3129367809"/>
      </p:ext>
    </p:extLst>
  </p:cSld>
  <p:clrMapOvr>
    <a:masterClrMapping/>
  </p:clrMapOvr>
</p:sld>
</file>

<file path=ppt/theme/theme1.xml><?xml version="1.0" encoding="utf-8"?>
<a:theme xmlns:a="http://schemas.openxmlformats.org/drawingml/2006/main" name="Cordelia">
  <a:themeElements>
    <a:clrScheme name="Custom 1">
      <a:dk1>
        <a:srgbClr val="263238"/>
      </a:dk1>
      <a:lt1>
        <a:srgbClr val="FFFFFF"/>
      </a:lt1>
      <a:dk2>
        <a:srgbClr val="607D8B"/>
      </a:dk2>
      <a:lt2>
        <a:srgbClr val="ECEFF1"/>
      </a:lt2>
      <a:accent1>
        <a:srgbClr val="0091EA"/>
      </a:accent1>
      <a:accent2>
        <a:srgbClr val="0053A3"/>
      </a:accent2>
      <a:accent3>
        <a:srgbClr val="607D8B"/>
      </a:accent3>
      <a:accent4>
        <a:srgbClr val="F2D712"/>
      </a:accent4>
      <a:accent5>
        <a:srgbClr val="ECEFF1"/>
      </a:accent5>
      <a:accent6>
        <a:srgbClr val="ACDBF8"/>
      </a:accent6>
      <a:hlink>
        <a:srgbClr val="0091E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delia" id="{8DF67707-1DB1-4F33-9DDA-1A36497BE613}" vid="{17D8A23E-E8CA-48B3-B19F-B3D4B4C9DC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24031</TotalTime>
  <Words>23291</Words>
  <Application>Microsoft Office PowerPoint</Application>
  <PresentationFormat>Widescreen</PresentationFormat>
  <Paragraphs>1615</Paragraphs>
  <Slides>78</Slides>
  <Notes>78</Notes>
  <HiddenSlides>1</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78</vt:i4>
      </vt:variant>
    </vt:vector>
  </HeadingPairs>
  <TitlesOfParts>
    <vt:vector size="92" baseType="lpstr">
      <vt:lpstr>Arial</vt:lpstr>
      <vt:lpstr>Arial Narrow</vt:lpstr>
      <vt:lpstr>Calibri</vt:lpstr>
      <vt:lpstr>Circular</vt:lpstr>
      <vt:lpstr>Fira Sans Extra Condensed</vt:lpstr>
      <vt:lpstr>inherit</vt:lpstr>
      <vt:lpstr>Montserrat</vt:lpstr>
      <vt:lpstr>mulilight</vt:lpstr>
      <vt:lpstr>Roboto Slab</vt:lpstr>
      <vt:lpstr>Söhne</vt:lpstr>
      <vt:lpstr>Source Sans Pro</vt:lpstr>
      <vt:lpstr>Wingdings</vt:lpstr>
      <vt:lpstr>Wingdings 2</vt:lpstr>
      <vt:lpstr>Cordelia</vt:lpstr>
      <vt:lpstr>Advanced Application of Dialectical Behavioral Therapy (DBT) in Substance Use Disorder (SUD) Treatment</vt:lpstr>
      <vt:lpstr>Advanced Application of Dialectical Behavioral Therapy in Substance Use Disorder Treatment</vt:lpstr>
      <vt:lpstr>START CODE </vt:lpstr>
      <vt:lpstr>Linking Your Audio and Video:</vt:lpstr>
      <vt:lpstr>Training Disclaimer</vt:lpstr>
      <vt:lpstr>Agenda</vt:lpstr>
      <vt:lpstr>Learning Objectives</vt:lpstr>
      <vt:lpstr>Reference Materials</vt:lpstr>
      <vt:lpstr>Disclosure</vt:lpstr>
      <vt:lpstr>Warm-Up and Grounding</vt:lpstr>
      <vt:lpstr>Describe DBT in 1 Word</vt:lpstr>
      <vt:lpstr>Advanced Mindfulness Exercise</vt:lpstr>
      <vt:lpstr>Wise Mind Visual Imagery with Anchoring</vt:lpstr>
      <vt:lpstr>Reflection Question: Where do you get stuck in applying DBT with SUD clients?</vt:lpstr>
      <vt:lpstr>Deepening the Dialectical Lens in SUD Work</vt:lpstr>
      <vt:lpstr>Common Provider-Client Tensions  in SUD Work (1)</vt:lpstr>
      <vt:lpstr>Common Provider-Client Tensions  in SUD Work (2)</vt:lpstr>
      <vt:lpstr>Common Provider Responses – Where We Can Get Stuck</vt:lpstr>
      <vt:lpstr>Walking the Middle Path in Practice – Dialectical Abstinence (1)</vt:lpstr>
      <vt:lpstr>Walking the Middle Path in Practice – Dialectical Abstinence (2)</vt:lpstr>
      <vt:lpstr>Walking the Middle Path in Practice – Validation (1)</vt:lpstr>
      <vt:lpstr>Walking the Middle Path in Practice – Validation (2)</vt:lpstr>
      <vt:lpstr>Integrating Dialectical Abstinence and Validation in Real-Time</vt:lpstr>
      <vt:lpstr>Large Group Activity – “This AND That” (1)</vt:lpstr>
      <vt:lpstr>Large Group Activity – “This AND That” (2)</vt:lpstr>
      <vt:lpstr>Limits of Dialectical Reframing When Dialectics Can Miss the Mark</vt:lpstr>
      <vt:lpstr>Interpersonal Effectiveness Skills Coaching in Real Time: Role Plays </vt:lpstr>
      <vt:lpstr>Framing the Practice Why Behavioral Rehearsal Matters in DBT</vt:lpstr>
      <vt:lpstr>Brief Review – DEAR MAN, GIVE, FAST</vt:lpstr>
      <vt:lpstr>Review – The DEAR MAN Skill</vt:lpstr>
      <vt:lpstr>Review – The GIVE  Skill</vt:lpstr>
      <vt:lpstr>Review – The FAST  Skill</vt:lpstr>
      <vt:lpstr>Validation Before Persuasion</vt:lpstr>
      <vt:lpstr>Instructions for Breakout Group Activity (Role Plays)</vt:lpstr>
      <vt:lpstr>Large Group Debrief</vt:lpstr>
      <vt:lpstr>Emotion Regulation in Practice </vt:lpstr>
      <vt:lpstr>Brief Review – ABC PLEASE, Check the Facts, Opposite Action</vt:lpstr>
      <vt:lpstr>Review – The ABC PLEASE  Skill</vt:lpstr>
      <vt:lpstr>Review – Check the Facts</vt:lpstr>
      <vt:lpstr>Review – Opposite Action</vt:lpstr>
      <vt:lpstr>Vignette – Marisol and the Family Dinner</vt:lpstr>
      <vt:lpstr>Vignette Highlights</vt:lpstr>
      <vt:lpstr>Marisol’s Story: Five Moments for Skill Application</vt:lpstr>
      <vt:lpstr>Breakout Group Activity – “Choose Your Intervention”</vt:lpstr>
      <vt:lpstr>Large Group Debrief – What Did You Learn from Marisol’s Story?</vt:lpstr>
      <vt:lpstr>Working with Ambivalence in SUD Clients</vt:lpstr>
      <vt:lpstr>Advanced Application – “Check the Facts or Opposite Action?”</vt:lpstr>
      <vt:lpstr>Scenario 1 – The Missed Call</vt:lpstr>
      <vt:lpstr>Scenario 2 – Fear of Failing</vt:lpstr>
      <vt:lpstr>Scenario 3 – Social Withdrawal</vt:lpstr>
      <vt:lpstr>Problem Solving as an Emotion Regulation Skill</vt:lpstr>
      <vt:lpstr>When to Problem Solve</vt:lpstr>
      <vt:lpstr>Review – Steps for Problem Solving</vt:lpstr>
      <vt:lpstr>Before Problem Solving</vt:lpstr>
      <vt:lpstr>Large Group Discussion — Problem Solving in Practice</vt:lpstr>
      <vt:lpstr>Distress Tolerance for High-Risk Cravings &amp; Crises </vt:lpstr>
      <vt:lpstr>Brief Review – STOP, TIPP, Pros/Cons</vt:lpstr>
      <vt:lpstr>Review – The STOP  Skill</vt:lpstr>
      <vt:lpstr>Review – The TIPP  Skill</vt:lpstr>
      <vt:lpstr>Review – The Pros &amp; Cons Skill</vt:lpstr>
      <vt:lpstr>Brief Review – ACCEPTS &amp; Radical Acceptance</vt:lpstr>
      <vt:lpstr>Review – The ACCEPTS  Skill</vt:lpstr>
      <vt:lpstr>Review – Radical Acceptance (1)</vt:lpstr>
      <vt:lpstr>Review – Radical Acceptance (2)</vt:lpstr>
      <vt:lpstr>Simulation Setup – "Distressing News" Scenario</vt:lpstr>
      <vt:lpstr>Simulation Part 1 – Immediate Response</vt:lpstr>
      <vt:lpstr>Simulation Part 2 – 15 Minutes Later</vt:lpstr>
      <vt:lpstr>Simulation Part 3 – Reflection</vt:lpstr>
      <vt:lpstr>Breakout Group Activity – Craving Crisis Planning</vt:lpstr>
      <vt:lpstr>Large Group Reflection – What Helps Distress Tolerance Stick?</vt:lpstr>
      <vt:lpstr>Barriers to Using Distress Tolerance Skills</vt:lpstr>
      <vt:lpstr>Clinician Strategies for Skill Reinforcement</vt:lpstr>
      <vt:lpstr> Final Integration + Wrap Up</vt:lpstr>
      <vt:lpstr>Adapting DBT Skills Groups for SUD Clients</vt:lpstr>
      <vt:lpstr>Large Group – Final Discussion</vt:lpstr>
      <vt:lpstr>Closing Mindfulness Exercise</vt:lpstr>
      <vt:lpstr>Mindfulness Meditation Exercise </vt:lpstr>
      <vt:lpstr>Mini Mindfulness Breathing Exercise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Santamaria, Samantha</dc:creator>
  <cp:lastModifiedBy>Rutkowski, Beth</cp:lastModifiedBy>
  <cp:revision>906</cp:revision>
  <dcterms:created xsi:type="dcterms:W3CDTF">2022-11-17T21:50:58Z</dcterms:created>
  <dcterms:modified xsi:type="dcterms:W3CDTF">2025-12-11T15:32:22Z</dcterms:modified>
</cp:coreProperties>
</file>