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9" r:id="rId2"/>
  </p:sldMasterIdLst>
  <p:notesMasterIdLst>
    <p:notesMasterId r:id="rId188"/>
  </p:notesMasterIdLst>
  <p:handoutMasterIdLst>
    <p:handoutMasterId r:id="rId189"/>
  </p:handoutMasterIdLst>
  <p:sldIdLst>
    <p:sldId id="257" r:id="rId3"/>
    <p:sldId id="348" r:id="rId4"/>
    <p:sldId id="445" r:id="rId5"/>
    <p:sldId id="2148" r:id="rId6"/>
    <p:sldId id="261" r:id="rId7"/>
    <p:sldId id="2015" r:id="rId8"/>
    <p:sldId id="1987" r:id="rId9"/>
    <p:sldId id="2017" r:id="rId10"/>
    <p:sldId id="2174" r:id="rId11"/>
    <p:sldId id="2158" r:id="rId12"/>
    <p:sldId id="269" r:id="rId13"/>
    <p:sldId id="2058" r:id="rId14"/>
    <p:sldId id="1275" r:id="rId15"/>
    <p:sldId id="2019" r:id="rId16"/>
    <p:sldId id="1962" r:id="rId17"/>
    <p:sldId id="1963" r:id="rId18"/>
    <p:sldId id="2083" r:id="rId19"/>
    <p:sldId id="1976" r:id="rId20"/>
    <p:sldId id="2085" r:id="rId21"/>
    <p:sldId id="2086" r:id="rId22"/>
    <p:sldId id="2160" r:id="rId23"/>
    <p:sldId id="2161" r:id="rId24"/>
    <p:sldId id="2087" r:id="rId25"/>
    <p:sldId id="2084" r:id="rId26"/>
    <p:sldId id="1982" r:id="rId27"/>
    <p:sldId id="1981" r:id="rId28"/>
    <p:sldId id="1983" r:id="rId29"/>
    <p:sldId id="2057" r:id="rId30"/>
    <p:sldId id="2075" r:id="rId31"/>
    <p:sldId id="1997" r:id="rId32"/>
    <p:sldId id="2077" r:id="rId33"/>
    <p:sldId id="2082" r:id="rId34"/>
    <p:sldId id="2162" r:id="rId35"/>
    <p:sldId id="2093" r:id="rId36"/>
    <p:sldId id="1989" r:id="rId37"/>
    <p:sldId id="2159" r:id="rId38"/>
    <p:sldId id="1998" r:id="rId39"/>
    <p:sldId id="1979" r:id="rId40"/>
    <p:sldId id="1980" r:id="rId41"/>
    <p:sldId id="2167" r:id="rId42"/>
    <p:sldId id="2166" r:id="rId43"/>
    <p:sldId id="2168" r:id="rId44"/>
    <p:sldId id="2169" r:id="rId45"/>
    <p:sldId id="1972" r:id="rId46"/>
    <p:sldId id="1977" r:id="rId47"/>
    <p:sldId id="299" r:id="rId48"/>
    <p:sldId id="1999" r:id="rId49"/>
    <p:sldId id="1985" r:id="rId50"/>
    <p:sldId id="1984" r:id="rId51"/>
    <p:sldId id="300" r:id="rId52"/>
    <p:sldId id="2031" r:id="rId53"/>
    <p:sldId id="2067" r:id="rId54"/>
    <p:sldId id="2069" r:id="rId55"/>
    <p:sldId id="2062" r:id="rId56"/>
    <p:sldId id="2066" r:id="rId57"/>
    <p:sldId id="2089" r:id="rId58"/>
    <p:sldId id="2108" r:id="rId59"/>
    <p:sldId id="2137" r:id="rId60"/>
    <p:sldId id="2063" r:id="rId61"/>
    <p:sldId id="2064" r:id="rId62"/>
    <p:sldId id="2090" r:id="rId63"/>
    <p:sldId id="2091" r:id="rId64"/>
    <p:sldId id="2070" r:id="rId65"/>
    <p:sldId id="263" r:id="rId66"/>
    <p:sldId id="260" r:id="rId67"/>
    <p:sldId id="1991" r:id="rId68"/>
    <p:sldId id="2000" r:id="rId69"/>
    <p:sldId id="262" r:id="rId70"/>
    <p:sldId id="1992" r:id="rId71"/>
    <p:sldId id="2005" r:id="rId72"/>
    <p:sldId id="2095" r:id="rId73"/>
    <p:sldId id="2008" r:id="rId74"/>
    <p:sldId id="2004" r:id="rId75"/>
    <p:sldId id="2096" r:id="rId76"/>
    <p:sldId id="2097" r:id="rId77"/>
    <p:sldId id="308" r:id="rId78"/>
    <p:sldId id="2107" r:id="rId79"/>
    <p:sldId id="2098" r:id="rId80"/>
    <p:sldId id="2011" r:id="rId81"/>
    <p:sldId id="2187" r:id="rId82"/>
    <p:sldId id="2099" r:id="rId83"/>
    <p:sldId id="1993" r:id="rId84"/>
    <p:sldId id="2002" r:id="rId85"/>
    <p:sldId id="2003" r:id="rId86"/>
    <p:sldId id="2100" r:id="rId87"/>
    <p:sldId id="2101" r:id="rId88"/>
    <p:sldId id="2010" r:id="rId89"/>
    <p:sldId id="2111" r:id="rId90"/>
    <p:sldId id="2134" r:id="rId91"/>
    <p:sldId id="2102" r:id="rId92"/>
    <p:sldId id="2135" r:id="rId93"/>
    <p:sldId id="2103" r:id="rId94"/>
    <p:sldId id="2136" r:id="rId95"/>
    <p:sldId id="2104" r:id="rId96"/>
    <p:sldId id="2106" r:id="rId97"/>
    <p:sldId id="2132" r:id="rId98"/>
    <p:sldId id="2054" r:id="rId99"/>
    <p:sldId id="1995" r:id="rId100"/>
    <p:sldId id="2006" r:id="rId101"/>
    <p:sldId id="2007" r:id="rId102"/>
    <p:sldId id="2109" r:id="rId103"/>
    <p:sldId id="2110" r:id="rId104"/>
    <p:sldId id="2112" r:id="rId105"/>
    <p:sldId id="2138" r:id="rId106"/>
    <p:sldId id="2173" r:id="rId107"/>
    <p:sldId id="2180" r:id="rId108"/>
    <p:sldId id="2113" r:id="rId109"/>
    <p:sldId id="2115" r:id="rId110"/>
    <p:sldId id="2116" r:id="rId111"/>
    <p:sldId id="2117" r:id="rId112"/>
    <p:sldId id="2118" r:id="rId113"/>
    <p:sldId id="2119" r:id="rId114"/>
    <p:sldId id="2141" r:id="rId115"/>
    <p:sldId id="2140" r:id="rId116"/>
    <p:sldId id="2120" r:id="rId117"/>
    <p:sldId id="2143" r:id="rId118"/>
    <p:sldId id="2181" r:id="rId119"/>
    <p:sldId id="2121" r:id="rId120"/>
    <p:sldId id="2122" r:id="rId121"/>
    <p:sldId id="2009" r:id="rId122"/>
    <p:sldId id="1994" r:id="rId123"/>
    <p:sldId id="2001" r:id="rId124"/>
    <p:sldId id="318" r:id="rId125"/>
    <p:sldId id="2124" r:id="rId126"/>
    <p:sldId id="2123" r:id="rId127"/>
    <p:sldId id="2125" r:id="rId128"/>
    <p:sldId id="2126" r:id="rId129"/>
    <p:sldId id="2127" r:id="rId130"/>
    <p:sldId id="2105" r:id="rId131"/>
    <p:sldId id="2129" r:id="rId132"/>
    <p:sldId id="2128" r:id="rId133"/>
    <p:sldId id="2130" r:id="rId134"/>
    <p:sldId id="2131" r:id="rId135"/>
    <p:sldId id="2092" r:id="rId136"/>
    <p:sldId id="2059" r:id="rId137"/>
    <p:sldId id="2020" r:id="rId138"/>
    <p:sldId id="2028" r:id="rId139"/>
    <p:sldId id="2183" r:id="rId140"/>
    <p:sldId id="2026" r:id="rId141"/>
    <p:sldId id="2025" r:id="rId142"/>
    <p:sldId id="2032" r:id="rId143"/>
    <p:sldId id="2034" r:id="rId144"/>
    <p:sldId id="2184" r:id="rId145"/>
    <p:sldId id="2033" r:id="rId146"/>
    <p:sldId id="2027" r:id="rId147"/>
    <p:sldId id="2022" r:id="rId148"/>
    <p:sldId id="2029" r:id="rId149"/>
    <p:sldId id="2030" r:id="rId150"/>
    <p:sldId id="2036" r:id="rId151"/>
    <p:sldId id="2164" r:id="rId152"/>
    <p:sldId id="2024" r:id="rId153"/>
    <p:sldId id="2042" r:id="rId154"/>
    <p:sldId id="2040" r:id="rId155"/>
    <p:sldId id="2041" r:id="rId156"/>
    <p:sldId id="2023" r:id="rId157"/>
    <p:sldId id="2038" r:id="rId158"/>
    <p:sldId id="279" r:id="rId159"/>
    <p:sldId id="2044" r:id="rId160"/>
    <p:sldId id="307" r:id="rId161"/>
    <p:sldId id="2021" r:id="rId162"/>
    <p:sldId id="281" r:id="rId163"/>
    <p:sldId id="283" r:id="rId164"/>
    <p:sldId id="2048" r:id="rId165"/>
    <p:sldId id="313" r:id="rId166"/>
    <p:sldId id="2045" r:id="rId167"/>
    <p:sldId id="282" r:id="rId168"/>
    <p:sldId id="2049" r:id="rId169"/>
    <p:sldId id="2046" r:id="rId170"/>
    <p:sldId id="302" r:id="rId171"/>
    <p:sldId id="2050" r:id="rId172"/>
    <p:sldId id="2047" r:id="rId173"/>
    <p:sldId id="352" r:id="rId174"/>
    <p:sldId id="2051" r:id="rId175"/>
    <p:sldId id="2052" r:id="rId176"/>
    <p:sldId id="2053" r:id="rId177"/>
    <p:sldId id="2012" r:id="rId178"/>
    <p:sldId id="2013" r:id="rId179"/>
    <p:sldId id="2014" r:id="rId180"/>
    <p:sldId id="2185" r:id="rId181"/>
    <p:sldId id="2144" r:id="rId182"/>
    <p:sldId id="2078" r:id="rId183"/>
    <p:sldId id="2186" r:id="rId184"/>
    <p:sldId id="397" r:id="rId185"/>
    <p:sldId id="395" r:id="rId186"/>
    <p:sldId id="2018" r:id="rId1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EC508B-B14F-CF27-067C-E672A5400B69}" name="Samantha Santamaria" initials="SS" userId="S::ssantam1@jh.edu::89a199a5-4681-44f7-bf51-c6cfd609cd3a" providerId="AD"/>
  <p188:author id="{18B58BF2-0CDF-18EF-9CF5-74702F5E37D5}" name="Santamaria, Samantha" initials="SS" userId="S::SamanthaSantamaria@mednet.ucla.edu::2e4bbe8c-77d1-43a2-b6a2-70e516ba84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73B"/>
    <a:srgbClr val="005C2A"/>
    <a:srgbClr val="0086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926" autoAdjust="0"/>
    <p:restoredTop sz="62372" autoAdjust="0"/>
  </p:normalViewPr>
  <p:slideViewPr>
    <p:cSldViewPr snapToGrid="0">
      <p:cViewPr varScale="1">
        <p:scale>
          <a:sx n="71" d="100"/>
          <a:sy n="71" d="100"/>
        </p:scale>
        <p:origin x="1284" y="60"/>
      </p:cViewPr>
      <p:guideLst/>
    </p:cSldViewPr>
  </p:slideViewPr>
  <p:outlineViewPr>
    <p:cViewPr>
      <p:scale>
        <a:sx n="33" d="100"/>
        <a:sy n="33" d="100"/>
      </p:scale>
      <p:origin x="0" y="-17358"/>
    </p:cViewPr>
  </p:outlineViewPr>
  <p:notesTextViewPr>
    <p:cViewPr>
      <p:scale>
        <a:sx n="100" d="100"/>
        <a:sy n="100" d="100"/>
      </p:scale>
      <p:origin x="0" y="0"/>
    </p:cViewPr>
  </p:notesTextViewPr>
  <p:sorterViewPr>
    <p:cViewPr varScale="1">
      <p:scale>
        <a:sx n="1" d="1"/>
        <a:sy n="1" d="1"/>
      </p:scale>
      <p:origin x="0" y="-82716"/>
    </p:cViewPr>
  </p:sorterViewPr>
  <p:notesViewPr>
    <p:cSldViewPr snapToGrid="0">
      <p:cViewPr varScale="1">
        <p:scale>
          <a:sx n="73" d="100"/>
          <a:sy n="73" d="100"/>
        </p:scale>
        <p:origin x="2958" y="5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theme" Target="theme/theme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tableStyles" Target="tableStyle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microsoft.com/office/2018/10/relationships/authors" Target="author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82D60B-2492-48EC-A98E-146FE60BD20C}" type="doc">
      <dgm:prSet loTypeId="urn:microsoft.com/office/officeart/2005/8/layout/matrix3" loCatId="matrix" qsTypeId="urn:microsoft.com/office/officeart/2005/8/quickstyle/simple2" qsCatId="simple" csTypeId="urn:microsoft.com/office/officeart/2005/8/colors/colorful3" csCatId="colorful" phldr="1"/>
      <dgm:spPr/>
      <dgm:t>
        <a:bodyPr/>
        <a:lstStyle/>
        <a:p>
          <a:endParaRPr lang="en-US"/>
        </a:p>
      </dgm:t>
    </dgm:pt>
    <dgm:pt modelId="{DAD694A4-3C06-4729-B553-4A52AB0C027E}">
      <dgm:prSet phldrT="[Text]" custT="1"/>
      <dgm:spPr>
        <a:solidFill>
          <a:schemeClr val="accent6">
            <a:lumMod val="50000"/>
          </a:schemeClr>
        </a:solidFill>
      </dgm:spPr>
      <dgm:t>
        <a:bodyPr lIns="91440" tIns="0" rIns="91440" bIns="0"/>
        <a:lstStyle/>
        <a:p>
          <a:pPr>
            <a:spcAft>
              <a:spcPct val="35000"/>
            </a:spcAft>
          </a:pPr>
          <a:r>
            <a:rPr lang="en-US" sz="2800" b="1" i="0" u="sng" dirty="0"/>
            <a:t>Mindfulness</a:t>
          </a:r>
        </a:p>
        <a:p>
          <a:pPr>
            <a:spcAft>
              <a:spcPct val="35000"/>
            </a:spcAft>
          </a:pPr>
          <a:r>
            <a:rPr lang="en-US" sz="2400" b="1" i="0" u="none" dirty="0"/>
            <a:t>Live in the Moment</a:t>
          </a:r>
          <a:endParaRPr lang="en-US" sz="2400" b="1" u="none" dirty="0"/>
        </a:p>
      </dgm:t>
    </dgm:pt>
    <dgm:pt modelId="{838D76C5-9244-4B67-8EAB-1DDAF3B82E6E}" type="parTrans" cxnId="{1515A4D4-D0CB-4047-935A-2C9B314C37EE}">
      <dgm:prSet/>
      <dgm:spPr/>
      <dgm:t>
        <a:bodyPr/>
        <a:lstStyle/>
        <a:p>
          <a:endParaRPr lang="en-US" sz="2800" u="none"/>
        </a:p>
      </dgm:t>
    </dgm:pt>
    <dgm:pt modelId="{67852859-D55C-4CA4-A11D-B81AAD37B1CB}" type="sibTrans" cxnId="{1515A4D4-D0CB-4047-935A-2C9B314C37EE}">
      <dgm:prSet/>
      <dgm:spPr/>
      <dgm:t>
        <a:bodyPr/>
        <a:lstStyle/>
        <a:p>
          <a:endParaRPr lang="en-US" sz="2800" u="none"/>
        </a:p>
      </dgm:t>
    </dgm:pt>
    <dgm:pt modelId="{E0657E15-7764-432B-AA8E-1768A061510E}">
      <dgm:prSet phldrT="[Text]" custT="1"/>
      <dgm:spPr>
        <a:solidFill>
          <a:schemeClr val="tx1">
            <a:lumMod val="75000"/>
            <a:lumOff val="25000"/>
          </a:schemeClr>
        </a:solidFill>
      </dgm:spPr>
      <dgm:t>
        <a:bodyPr lIns="0" tIns="0" rIns="0" bIns="0"/>
        <a:lstStyle/>
        <a:p>
          <a:r>
            <a:rPr lang="en-US" sz="2800" b="1" u="sng" dirty="0"/>
            <a:t>Distress Tolerance</a:t>
          </a:r>
        </a:p>
        <a:p>
          <a:r>
            <a:rPr lang="en-US" sz="2400" b="1" u="none" dirty="0"/>
            <a:t>Develop Coping Mechanisms for Stress</a:t>
          </a:r>
        </a:p>
      </dgm:t>
    </dgm:pt>
    <dgm:pt modelId="{BDD4A9B2-53DA-433C-BAC8-645E3B52839B}" type="parTrans" cxnId="{A861166E-C69C-4070-A991-C7E670D6BBE2}">
      <dgm:prSet/>
      <dgm:spPr/>
      <dgm:t>
        <a:bodyPr/>
        <a:lstStyle/>
        <a:p>
          <a:endParaRPr lang="en-US" sz="2800" u="none"/>
        </a:p>
      </dgm:t>
    </dgm:pt>
    <dgm:pt modelId="{24748631-A55A-4CA8-8CC7-9C417DAFF05A}" type="sibTrans" cxnId="{A861166E-C69C-4070-A991-C7E670D6BBE2}">
      <dgm:prSet/>
      <dgm:spPr/>
      <dgm:t>
        <a:bodyPr/>
        <a:lstStyle/>
        <a:p>
          <a:endParaRPr lang="en-US" sz="2800" u="none"/>
        </a:p>
      </dgm:t>
    </dgm:pt>
    <dgm:pt modelId="{348F30B8-5E7D-49EE-949C-ECBBD22D1040}">
      <dgm:prSet phldrT="[Text]" custT="1"/>
      <dgm:spPr>
        <a:solidFill>
          <a:srgbClr val="0D973B"/>
        </a:solidFill>
      </dgm:spPr>
      <dgm:t>
        <a:bodyPr lIns="0" tIns="0" rIns="0" bIns="0"/>
        <a:lstStyle/>
        <a:p>
          <a:r>
            <a:rPr lang="en-US" sz="2800" b="1" u="sng" dirty="0"/>
            <a:t>Emotion Regulation</a:t>
          </a:r>
        </a:p>
        <a:p>
          <a:r>
            <a:rPr lang="en-US" sz="2400" b="1" u="none" dirty="0"/>
            <a:t>Regulate Emotions</a:t>
          </a:r>
        </a:p>
      </dgm:t>
    </dgm:pt>
    <dgm:pt modelId="{798E45DE-2523-40D7-9E9A-6AE3CEFE19A0}" type="parTrans" cxnId="{08A0AFF8-C26D-41A4-B095-41B04A1F115C}">
      <dgm:prSet/>
      <dgm:spPr/>
      <dgm:t>
        <a:bodyPr/>
        <a:lstStyle/>
        <a:p>
          <a:endParaRPr lang="en-US" sz="2800" u="none"/>
        </a:p>
      </dgm:t>
    </dgm:pt>
    <dgm:pt modelId="{E5F7E759-CE92-4C1D-80CA-6F82E02708BE}" type="sibTrans" cxnId="{08A0AFF8-C26D-41A4-B095-41B04A1F115C}">
      <dgm:prSet/>
      <dgm:spPr/>
      <dgm:t>
        <a:bodyPr/>
        <a:lstStyle/>
        <a:p>
          <a:endParaRPr lang="en-US" sz="2800" u="none"/>
        </a:p>
      </dgm:t>
    </dgm:pt>
    <dgm:pt modelId="{88266D83-353E-4530-8F12-4CB31D77A549}">
      <dgm:prSet phldrT="[Text]" custT="1"/>
      <dgm:spPr>
        <a:solidFill>
          <a:srgbClr val="7030A0"/>
        </a:solidFill>
      </dgm:spPr>
      <dgm:t>
        <a:bodyPr lIns="0" tIns="0" rIns="0" bIns="0"/>
        <a:lstStyle/>
        <a:p>
          <a:r>
            <a:rPr lang="en-US" sz="2800" b="1" u="sng" dirty="0"/>
            <a:t>Interpersonal Effectiveness</a:t>
          </a:r>
        </a:p>
        <a:p>
          <a:r>
            <a:rPr lang="en-US" sz="2400" b="1" u="none" dirty="0"/>
            <a:t>Improve Interpersonal Relationships</a:t>
          </a:r>
        </a:p>
      </dgm:t>
    </dgm:pt>
    <dgm:pt modelId="{A771F101-2ED5-49F3-8F48-D355416BE57E}" type="parTrans" cxnId="{C59F15A6-32C2-4CF6-A548-63983BAD9F9E}">
      <dgm:prSet/>
      <dgm:spPr/>
      <dgm:t>
        <a:bodyPr/>
        <a:lstStyle/>
        <a:p>
          <a:endParaRPr lang="en-US" sz="2800" u="none"/>
        </a:p>
      </dgm:t>
    </dgm:pt>
    <dgm:pt modelId="{6E4E88BA-E04B-4ABE-8204-F5269B91A14D}" type="sibTrans" cxnId="{C59F15A6-32C2-4CF6-A548-63983BAD9F9E}">
      <dgm:prSet/>
      <dgm:spPr/>
      <dgm:t>
        <a:bodyPr/>
        <a:lstStyle/>
        <a:p>
          <a:endParaRPr lang="en-US" sz="2800" u="none"/>
        </a:p>
      </dgm:t>
    </dgm:pt>
    <dgm:pt modelId="{2217D316-BEFB-4EE0-85D4-32C5D7B61F69}" type="pres">
      <dgm:prSet presAssocID="{5B82D60B-2492-48EC-A98E-146FE60BD20C}" presName="matrix" presStyleCnt="0">
        <dgm:presLayoutVars>
          <dgm:chMax val="1"/>
          <dgm:dir/>
          <dgm:resizeHandles val="exact"/>
        </dgm:presLayoutVars>
      </dgm:prSet>
      <dgm:spPr/>
    </dgm:pt>
    <dgm:pt modelId="{352DD67F-1776-43A9-9119-74385471D1E7}" type="pres">
      <dgm:prSet presAssocID="{5B82D60B-2492-48EC-A98E-146FE60BD20C}" presName="diamond" presStyleLbl="bgShp" presStyleIdx="0" presStyleCnt="1" custLinFactNeighborX="0" custLinFactNeighborY="10187"/>
      <dgm:spPr>
        <a:solidFill>
          <a:schemeClr val="bg1">
            <a:lumMod val="85000"/>
          </a:schemeClr>
        </a:solidFill>
      </dgm:spPr>
    </dgm:pt>
    <dgm:pt modelId="{C8AEBA83-C72C-458C-AD17-84630A87E99E}" type="pres">
      <dgm:prSet presAssocID="{5B82D60B-2492-48EC-A98E-146FE60BD20C}" presName="quad1" presStyleLbl="node1" presStyleIdx="0" presStyleCnt="4" custScaleX="229836" custScaleY="112665" custLinFactNeighborX="-65325" custLinFactNeighborY="-9052">
        <dgm:presLayoutVars>
          <dgm:chMax val="0"/>
          <dgm:chPref val="0"/>
          <dgm:bulletEnabled val="1"/>
        </dgm:presLayoutVars>
      </dgm:prSet>
      <dgm:spPr/>
    </dgm:pt>
    <dgm:pt modelId="{BA0728B4-6C22-40F2-8D8D-9DD0DD3E74FD}" type="pres">
      <dgm:prSet presAssocID="{5B82D60B-2492-48EC-A98E-146FE60BD20C}" presName="quad2" presStyleLbl="node1" presStyleIdx="1" presStyleCnt="4" custScaleX="229836" custScaleY="112665" custLinFactY="6756" custLinFactNeighborX="65325" custLinFactNeighborY="100000">
        <dgm:presLayoutVars>
          <dgm:chMax val="0"/>
          <dgm:chPref val="0"/>
          <dgm:bulletEnabled val="1"/>
        </dgm:presLayoutVars>
      </dgm:prSet>
      <dgm:spPr/>
    </dgm:pt>
    <dgm:pt modelId="{94968B96-B115-4F7B-801F-D6C4767F8778}" type="pres">
      <dgm:prSet presAssocID="{5B82D60B-2492-48EC-A98E-146FE60BD20C}" presName="quad3" presStyleLbl="node1" presStyleIdx="2" presStyleCnt="4" custScaleX="229836" custScaleY="112665" custLinFactNeighborX="-67462" custLinFactNeighborY="-1627">
        <dgm:presLayoutVars>
          <dgm:chMax val="0"/>
          <dgm:chPref val="0"/>
          <dgm:bulletEnabled val="1"/>
        </dgm:presLayoutVars>
      </dgm:prSet>
      <dgm:spPr/>
    </dgm:pt>
    <dgm:pt modelId="{1F740AE6-F90E-473E-ADEB-F39AC3259F80}" type="pres">
      <dgm:prSet presAssocID="{5B82D60B-2492-48EC-A98E-146FE60BD20C}" presName="quad4" presStyleLbl="node1" presStyleIdx="3" presStyleCnt="4" custScaleX="229836" custScaleY="112665" custLinFactY="-16471" custLinFactNeighborX="65429" custLinFactNeighborY="-100000">
        <dgm:presLayoutVars>
          <dgm:chMax val="0"/>
          <dgm:chPref val="0"/>
          <dgm:bulletEnabled val="1"/>
        </dgm:presLayoutVars>
      </dgm:prSet>
      <dgm:spPr/>
    </dgm:pt>
  </dgm:ptLst>
  <dgm:cxnLst>
    <dgm:cxn modelId="{76FFF017-02B2-47CA-95A1-E1FE486C7481}" type="presOf" srcId="{88266D83-353E-4530-8F12-4CB31D77A549}" destId="{1F740AE6-F90E-473E-ADEB-F39AC3259F80}" srcOrd="0" destOrd="0" presId="urn:microsoft.com/office/officeart/2005/8/layout/matrix3"/>
    <dgm:cxn modelId="{902EFA28-CB21-4292-B58D-1EBE5DFB31C3}" type="presOf" srcId="{E0657E15-7764-432B-AA8E-1768A061510E}" destId="{BA0728B4-6C22-40F2-8D8D-9DD0DD3E74FD}" srcOrd="0" destOrd="0" presId="urn:microsoft.com/office/officeart/2005/8/layout/matrix3"/>
    <dgm:cxn modelId="{A861166E-C69C-4070-A991-C7E670D6BBE2}" srcId="{5B82D60B-2492-48EC-A98E-146FE60BD20C}" destId="{E0657E15-7764-432B-AA8E-1768A061510E}" srcOrd="1" destOrd="0" parTransId="{BDD4A9B2-53DA-433C-BAC8-645E3B52839B}" sibTransId="{24748631-A55A-4CA8-8CC7-9C417DAFF05A}"/>
    <dgm:cxn modelId="{B6066271-7980-418E-9532-0DE5ED20B0B5}" type="presOf" srcId="{348F30B8-5E7D-49EE-949C-ECBBD22D1040}" destId="{94968B96-B115-4F7B-801F-D6C4767F8778}" srcOrd="0" destOrd="0" presId="urn:microsoft.com/office/officeart/2005/8/layout/matrix3"/>
    <dgm:cxn modelId="{82739856-3C9C-4E77-B60B-8F52FB358BEC}" type="presOf" srcId="{5B82D60B-2492-48EC-A98E-146FE60BD20C}" destId="{2217D316-BEFB-4EE0-85D4-32C5D7B61F69}" srcOrd="0" destOrd="0" presId="urn:microsoft.com/office/officeart/2005/8/layout/matrix3"/>
    <dgm:cxn modelId="{C59F15A6-32C2-4CF6-A548-63983BAD9F9E}" srcId="{5B82D60B-2492-48EC-A98E-146FE60BD20C}" destId="{88266D83-353E-4530-8F12-4CB31D77A549}" srcOrd="3" destOrd="0" parTransId="{A771F101-2ED5-49F3-8F48-D355416BE57E}" sibTransId="{6E4E88BA-E04B-4ABE-8204-F5269B91A14D}"/>
    <dgm:cxn modelId="{1515A4D4-D0CB-4047-935A-2C9B314C37EE}" srcId="{5B82D60B-2492-48EC-A98E-146FE60BD20C}" destId="{DAD694A4-3C06-4729-B553-4A52AB0C027E}" srcOrd="0" destOrd="0" parTransId="{838D76C5-9244-4B67-8EAB-1DDAF3B82E6E}" sibTransId="{67852859-D55C-4CA4-A11D-B81AAD37B1CB}"/>
    <dgm:cxn modelId="{D25C7DF1-9F92-4A42-80CC-07CB9107DE81}" type="presOf" srcId="{DAD694A4-3C06-4729-B553-4A52AB0C027E}" destId="{C8AEBA83-C72C-458C-AD17-84630A87E99E}" srcOrd="0" destOrd="0" presId="urn:microsoft.com/office/officeart/2005/8/layout/matrix3"/>
    <dgm:cxn modelId="{08A0AFF8-C26D-41A4-B095-41B04A1F115C}" srcId="{5B82D60B-2492-48EC-A98E-146FE60BD20C}" destId="{348F30B8-5E7D-49EE-949C-ECBBD22D1040}" srcOrd="2" destOrd="0" parTransId="{798E45DE-2523-40D7-9E9A-6AE3CEFE19A0}" sibTransId="{E5F7E759-CE92-4C1D-80CA-6F82E02708BE}"/>
    <dgm:cxn modelId="{6C0E0CFF-5443-4DFC-BF35-EB784B6B1667}" type="presParOf" srcId="{2217D316-BEFB-4EE0-85D4-32C5D7B61F69}" destId="{352DD67F-1776-43A9-9119-74385471D1E7}" srcOrd="0" destOrd="0" presId="urn:microsoft.com/office/officeart/2005/8/layout/matrix3"/>
    <dgm:cxn modelId="{DE66BD0B-3DD1-418E-B3E8-18FD774C3F3B}" type="presParOf" srcId="{2217D316-BEFB-4EE0-85D4-32C5D7B61F69}" destId="{C8AEBA83-C72C-458C-AD17-84630A87E99E}" srcOrd="1" destOrd="0" presId="urn:microsoft.com/office/officeart/2005/8/layout/matrix3"/>
    <dgm:cxn modelId="{8AD23128-16CE-475A-BC5A-2934A8206B09}" type="presParOf" srcId="{2217D316-BEFB-4EE0-85D4-32C5D7B61F69}" destId="{BA0728B4-6C22-40F2-8D8D-9DD0DD3E74FD}" srcOrd="2" destOrd="0" presId="urn:microsoft.com/office/officeart/2005/8/layout/matrix3"/>
    <dgm:cxn modelId="{BF819836-6D35-4F7B-99CD-6E3C2E92DB85}" type="presParOf" srcId="{2217D316-BEFB-4EE0-85D4-32C5D7B61F69}" destId="{94968B96-B115-4F7B-801F-D6C4767F8778}" srcOrd="3" destOrd="0" presId="urn:microsoft.com/office/officeart/2005/8/layout/matrix3"/>
    <dgm:cxn modelId="{FC6F7F23-FFE8-4C6D-8646-D9371B6565B9}" type="presParOf" srcId="{2217D316-BEFB-4EE0-85D4-32C5D7B61F69}" destId="{1F740AE6-F90E-473E-ADEB-F39AC3259F8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2718A031-3C6F-4D5D-9F0E-3E0E7A78D286}" type="doc">
      <dgm:prSet loTypeId="urn:microsoft.com/office/officeart/2005/8/layout/process1" loCatId="process" qsTypeId="urn:microsoft.com/office/officeart/2005/8/quickstyle/simple1" qsCatId="simple" csTypeId="urn:microsoft.com/office/officeart/2005/8/colors/accent0_2" csCatId="mainScheme" phldr="1"/>
      <dgm:spPr/>
    </dgm:pt>
    <dgm:pt modelId="{87FDD127-0680-4669-9D26-D6BB8D22E467}">
      <dgm:prSet phldrT="[Text]" custT="1"/>
      <dgm:spPr/>
      <dgm:t>
        <a:bodyPr/>
        <a:lstStyle/>
        <a:p>
          <a:r>
            <a:rPr lang="en-US" sz="2400" b="1" i="1" cap="none" spc="50" dirty="0">
              <a:ln w="0"/>
              <a:solidFill>
                <a:schemeClr val="bg2"/>
              </a:solidFill>
              <a:effectLst>
                <a:innerShdw blurRad="63500" dist="50800" dir="13500000">
                  <a:srgbClr val="000000">
                    <a:alpha val="50000"/>
                  </a:srgbClr>
                </a:innerShdw>
              </a:effectLst>
            </a:rPr>
            <a:t>Check the Facts</a:t>
          </a:r>
        </a:p>
      </dgm:t>
    </dgm:pt>
    <dgm:pt modelId="{3D3C964F-9993-4EA1-84A8-A45920CA8B99}" type="parTrans" cxnId="{127B74A0-CC7E-4D3C-8DA9-B60B3330B02B}">
      <dgm:prSet/>
      <dgm:spPr/>
      <dgm:t>
        <a:bodyPr/>
        <a:lstStyle/>
        <a:p>
          <a:endParaRPr lang="en-US" sz="2400"/>
        </a:p>
      </dgm:t>
    </dgm:pt>
    <dgm:pt modelId="{60D1F16F-DAE2-41DB-A5F3-182D3D10ECA0}" type="sibTrans" cxnId="{127B74A0-CC7E-4D3C-8DA9-B60B3330B02B}">
      <dgm:prSet custT="1"/>
      <dgm:spPr>
        <a:ln>
          <a:solidFill>
            <a:schemeClr val="tx1"/>
          </a:solidFill>
        </a:ln>
      </dgm:spPr>
      <dgm:t>
        <a:bodyPr/>
        <a:lstStyle/>
        <a:p>
          <a:endParaRPr lang="en-US" sz="2400" dirty="0"/>
        </a:p>
      </dgm:t>
    </dgm:pt>
    <dgm:pt modelId="{6B10A315-5D29-402C-B485-7B5DD40627F7}">
      <dgm:prSet phldrT="[Text]" custT="1"/>
      <dgm:spPr/>
      <dgm:t>
        <a:bodyPr/>
        <a:lstStyle/>
        <a:p>
          <a:r>
            <a:rPr lang="en-US" sz="2400" b="1" i="1" cap="none" spc="50" dirty="0">
              <a:ln w="0"/>
              <a:solidFill>
                <a:schemeClr val="bg2"/>
              </a:solidFill>
              <a:effectLst>
                <a:innerShdw blurRad="63500" dist="50800" dir="13500000">
                  <a:srgbClr val="000000">
                    <a:alpha val="50000"/>
                  </a:srgbClr>
                </a:innerShdw>
              </a:effectLst>
            </a:rPr>
            <a:t>Problem Solving</a:t>
          </a:r>
        </a:p>
        <a:p>
          <a:r>
            <a:rPr lang="en-US" sz="2400" b="1" cap="none" spc="50" dirty="0">
              <a:ln w="0"/>
              <a:solidFill>
                <a:schemeClr val="bg2"/>
              </a:solidFill>
              <a:effectLst>
                <a:innerShdw blurRad="63500" dist="50800" dir="13500000">
                  <a:srgbClr val="000000">
                    <a:alpha val="50000"/>
                  </a:srgbClr>
                </a:innerShdw>
              </a:effectLst>
            </a:rPr>
            <a:t>OR</a:t>
          </a:r>
        </a:p>
        <a:p>
          <a:r>
            <a:rPr lang="en-US" sz="2400" b="1" i="1" cap="none" spc="50" dirty="0">
              <a:ln w="0"/>
              <a:solidFill>
                <a:schemeClr val="bg2"/>
              </a:solidFill>
              <a:effectLst>
                <a:innerShdw blurRad="63500" dist="50800" dir="13500000">
                  <a:srgbClr val="000000">
                    <a:alpha val="50000"/>
                  </a:srgbClr>
                </a:innerShdw>
              </a:effectLst>
            </a:rPr>
            <a:t>Opposite Action</a:t>
          </a:r>
        </a:p>
      </dgm:t>
    </dgm:pt>
    <dgm:pt modelId="{9F0ADAC9-3BC2-4960-A104-09AEC78F5D8C}" type="parTrans" cxnId="{90752ED3-FEE5-4BCE-A3C7-7F640524828C}">
      <dgm:prSet/>
      <dgm:spPr/>
      <dgm:t>
        <a:bodyPr/>
        <a:lstStyle/>
        <a:p>
          <a:endParaRPr lang="en-US" sz="2400"/>
        </a:p>
      </dgm:t>
    </dgm:pt>
    <dgm:pt modelId="{0CBCA4B3-360A-45A3-B59E-313356C63024}" type="sibTrans" cxnId="{90752ED3-FEE5-4BCE-A3C7-7F640524828C}">
      <dgm:prSet/>
      <dgm:spPr/>
      <dgm:t>
        <a:bodyPr/>
        <a:lstStyle/>
        <a:p>
          <a:endParaRPr lang="en-US" sz="2400"/>
        </a:p>
      </dgm:t>
    </dgm:pt>
    <dgm:pt modelId="{3A56564F-5065-4FC1-8FFA-51E5EA2849E3}" type="pres">
      <dgm:prSet presAssocID="{2718A031-3C6F-4D5D-9F0E-3E0E7A78D286}" presName="Name0" presStyleCnt="0">
        <dgm:presLayoutVars>
          <dgm:dir/>
          <dgm:resizeHandles val="exact"/>
        </dgm:presLayoutVars>
      </dgm:prSet>
      <dgm:spPr/>
    </dgm:pt>
    <dgm:pt modelId="{4B4A2CD0-F1AE-4529-9120-FB2B238E2420}" type="pres">
      <dgm:prSet presAssocID="{87FDD127-0680-4669-9D26-D6BB8D22E467}" presName="node" presStyleLbl="node1" presStyleIdx="0" presStyleCnt="2">
        <dgm:presLayoutVars>
          <dgm:bulletEnabled val="1"/>
        </dgm:presLayoutVars>
      </dgm:prSet>
      <dgm:spPr/>
    </dgm:pt>
    <dgm:pt modelId="{EF7FD606-AC00-48CA-998B-5F18FD3FBD5E}" type="pres">
      <dgm:prSet presAssocID="{60D1F16F-DAE2-41DB-A5F3-182D3D10ECA0}" presName="sibTrans" presStyleLbl="sibTrans2D1" presStyleIdx="0" presStyleCnt="1" custScaleX="139575" custScaleY="78788" custLinFactNeighborX="-2830" custLinFactNeighborY="0"/>
      <dgm:spPr/>
    </dgm:pt>
    <dgm:pt modelId="{9257AA7B-494C-4AFD-AB97-E71842762E67}" type="pres">
      <dgm:prSet presAssocID="{60D1F16F-DAE2-41DB-A5F3-182D3D10ECA0}" presName="connectorText" presStyleLbl="sibTrans2D1" presStyleIdx="0" presStyleCnt="1"/>
      <dgm:spPr/>
    </dgm:pt>
    <dgm:pt modelId="{9216B380-D0F4-4EC7-8E41-00F5E417F433}" type="pres">
      <dgm:prSet presAssocID="{6B10A315-5D29-402C-B485-7B5DD40627F7}" presName="node" presStyleLbl="node1" presStyleIdx="1" presStyleCnt="2">
        <dgm:presLayoutVars>
          <dgm:bulletEnabled val="1"/>
        </dgm:presLayoutVars>
      </dgm:prSet>
      <dgm:spPr/>
    </dgm:pt>
  </dgm:ptLst>
  <dgm:cxnLst>
    <dgm:cxn modelId="{78FF048F-D3EB-4690-A17A-62601D31794F}" type="presOf" srcId="{87FDD127-0680-4669-9D26-D6BB8D22E467}" destId="{4B4A2CD0-F1AE-4529-9120-FB2B238E2420}" srcOrd="0" destOrd="0" presId="urn:microsoft.com/office/officeart/2005/8/layout/process1"/>
    <dgm:cxn modelId="{B3923A91-24AC-4391-896B-26D6ECE71B37}" type="presOf" srcId="{60D1F16F-DAE2-41DB-A5F3-182D3D10ECA0}" destId="{9257AA7B-494C-4AFD-AB97-E71842762E67}" srcOrd="1" destOrd="0" presId="urn:microsoft.com/office/officeart/2005/8/layout/process1"/>
    <dgm:cxn modelId="{F07C7C9A-CC48-460B-988B-F2888C4EBF00}" type="presOf" srcId="{6B10A315-5D29-402C-B485-7B5DD40627F7}" destId="{9216B380-D0F4-4EC7-8E41-00F5E417F433}" srcOrd="0" destOrd="0" presId="urn:microsoft.com/office/officeart/2005/8/layout/process1"/>
    <dgm:cxn modelId="{127B74A0-CC7E-4D3C-8DA9-B60B3330B02B}" srcId="{2718A031-3C6F-4D5D-9F0E-3E0E7A78D286}" destId="{87FDD127-0680-4669-9D26-D6BB8D22E467}" srcOrd="0" destOrd="0" parTransId="{3D3C964F-9993-4EA1-84A8-A45920CA8B99}" sibTransId="{60D1F16F-DAE2-41DB-A5F3-182D3D10ECA0}"/>
    <dgm:cxn modelId="{90752ED3-FEE5-4BCE-A3C7-7F640524828C}" srcId="{2718A031-3C6F-4D5D-9F0E-3E0E7A78D286}" destId="{6B10A315-5D29-402C-B485-7B5DD40627F7}" srcOrd="1" destOrd="0" parTransId="{9F0ADAC9-3BC2-4960-A104-09AEC78F5D8C}" sibTransId="{0CBCA4B3-360A-45A3-B59E-313356C63024}"/>
    <dgm:cxn modelId="{4BD36FDA-A52E-4FE7-BE5C-6D3A50F9DA24}" type="presOf" srcId="{60D1F16F-DAE2-41DB-A5F3-182D3D10ECA0}" destId="{EF7FD606-AC00-48CA-998B-5F18FD3FBD5E}" srcOrd="0" destOrd="0" presId="urn:microsoft.com/office/officeart/2005/8/layout/process1"/>
    <dgm:cxn modelId="{1696E8DA-0CB8-427F-B241-52165EBB2E6F}" type="presOf" srcId="{2718A031-3C6F-4D5D-9F0E-3E0E7A78D286}" destId="{3A56564F-5065-4FC1-8FFA-51E5EA2849E3}" srcOrd="0" destOrd="0" presId="urn:microsoft.com/office/officeart/2005/8/layout/process1"/>
    <dgm:cxn modelId="{D188A7A8-FD37-4A93-AF1D-3AFE71579B1E}" type="presParOf" srcId="{3A56564F-5065-4FC1-8FFA-51E5EA2849E3}" destId="{4B4A2CD0-F1AE-4529-9120-FB2B238E2420}" srcOrd="0" destOrd="0" presId="urn:microsoft.com/office/officeart/2005/8/layout/process1"/>
    <dgm:cxn modelId="{E7D35FB9-A5BD-4F95-864E-336D8FDE04CB}" type="presParOf" srcId="{3A56564F-5065-4FC1-8FFA-51E5EA2849E3}" destId="{EF7FD606-AC00-48CA-998B-5F18FD3FBD5E}" srcOrd="1" destOrd="0" presId="urn:microsoft.com/office/officeart/2005/8/layout/process1"/>
    <dgm:cxn modelId="{B8B2CD3E-3DF2-4306-B216-9E7F7FD214FE}" type="presParOf" srcId="{EF7FD606-AC00-48CA-998B-5F18FD3FBD5E}" destId="{9257AA7B-494C-4AFD-AB97-E71842762E67}" srcOrd="0" destOrd="0" presId="urn:microsoft.com/office/officeart/2005/8/layout/process1"/>
    <dgm:cxn modelId="{FF8F0DD9-1E73-4F6B-8617-1FD97CE3093D}" type="presParOf" srcId="{3A56564F-5065-4FC1-8FFA-51E5EA2849E3}" destId="{9216B380-D0F4-4EC7-8E41-00F5E417F433}"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BEB0FB-E7D2-4485-8C5C-6561F9B922BB}" type="doc">
      <dgm:prSet loTypeId="urn:microsoft.com/office/officeart/2005/8/layout/process1" loCatId="process" qsTypeId="urn:microsoft.com/office/officeart/2005/8/quickstyle/simple1" qsCatId="simple" csTypeId="urn:microsoft.com/office/officeart/2005/8/colors/accent2_1" csCatId="accent2" phldr="1"/>
      <dgm:spPr/>
      <dgm:t>
        <a:bodyPr/>
        <a:lstStyle/>
        <a:p>
          <a:endParaRPr lang="en-US"/>
        </a:p>
      </dgm:t>
    </dgm:pt>
    <dgm:pt modelId="{E78A7A43-E24B-4A8D-8980-45DDB63004CF}">
      <dgm:prSet phldrT="[Text]" custT="1"/>
      <dgm:spPr/>
      <dgm:t>
        <a:bodyPr lIns="0" tIns="0" rIns="0" bIns="0"/>
        <a:lstStyle/>
        <a:p>
          <a:pPr>
            <a:buNone/>
          </a:pPr>
          <a:r>
            <a:rPr lang="en-US" sz="2400" dirty="0"/>
            <a:t>Challenge</a:t>
          </a:r>
        </a:p>
      </dgm:t>
    </dgm:pt>
    <dgm:pt modelId="{DD84EBD9-F09C-45E7-BFE1-2816BE5C94B3}" type="parTrans" cxnId="{01AD7E13-9E5C-4637-A350-4A27CDB672A8}">
      <dgm:prSet/>
      <dgm:spPr/>
      <dgm:t>
        <a:bodyPr/>
        <a:lstStyle/>
        <a:p>
          <a:endParaRPr lang="en-US"/>
        </a:p>
      </dgm:t>
    </dgm:pt>
    <dgm:pt modelId="{4953B123-253F-4A5E-8497-6B52C8CA2BDA}" type="sibTrans" cxnId="{01AD7E13-9E5C-4637-A350-4A27CDB672A8}">
      <dgm:prSet/>
      <dgm:spPr>
        <a:solidFill>
          <a:schemeClr val="accent3"/>
        </a:solidFill>
      </dgm:spPr>
      <dgm:t>
        <a:bodyPr/>
        <a:lstStyle/>
        <a:p>
          <a:endParaRPr lang="en-US"/>
        </a:p>
      </dgm:t>
    </dgm:pt>
    <dgm:pt modelId="{BAAB501D-0437-4BD8-907F-22A72893C90F}">
      <dgm:prSet phldrT="[Text]" custT="1"/>
      <dgm:spPr>
        <a:solidFill>
          <a:schemeClr val="tx2"/>
        </a:solidFill>
      </dgm:spPr>
      <dgm:t>
        <a:bodyPr lIns="0" tIns="0" rIns="0" bIns="0"/>
        <a:lstStyle/>
        <a:p>
          <a:r>
            <a:rPr lang="en-US" sz="2400" dirty="0"/>
            <a:t>Continued Misery</a:t>
          </a:r>
        </a:p>
      </dgm:t>
    </dgm:pt>
    <dgm:pt modelId="{4A25CE88-8681-4E66-9901-420A8B504E7A}" type="parTrans" cxnId="{B5378350-903A-4553-ABBC-02D7583FB225}">
      <dgm:prSet/>
      <dgm:spPr/>
      <dgm:t>
        <a:bodyPr/>
        <a:lstStyle/>
        <a:p>
          <a:endParaRPr lang="en-US"/>
        </a:p>
      </dgm:t>
    </dgm:pt>
    <dgm:pt modelId="{44F5B261-7A89-482E-9F47-5B04E9B9DE5C}" type="sibTrans" cxnId="{B5378350-903A-4553-ABBC-02D7583FB225}">
      <dgm:prSet/>
      <dgm:spPr/>
      <dgm:t>
        <a:bodyPr/>
        <a:lstStyle/>
        <a:p>
          <a:endParaRPr lang="en-US"/>
        </a:p>
      </dgm:t>
    </dgm:pt>
    <dgm:pt modelId="{81BD6DAF-6F7C-4131-9269-FFD62979C50B}">
      <dgm:prSet custT="1"/>
      <dgm:spPr/>
      <dgm:t>
        <a:bodyPr lIns="0" tIns="0" rIns="0" bIns="0"/>
        <a:lstStyle/>
        <a:p>
          <a:r>
            <a:rPr lang="en-US" sz="2400" dirty="0"/>
            <a:t>Misery</a:t>
          </a:r>
        </a:p>
      </dgm:t>
      <dgm:extLst>
        <a:ext uri="{E40237B7-FDA0-4F09-8148-C483321AD2D9}">
          <dgm14:cNvPr xmlns:dgm14="http://schemas.microsoft.com/office/drawing/2010/diagram" id="0" name="" descr="This image illustrates a cyclical sequence of events triggered by a challenge. Initially, the challenge prompts the individual to employ their typical coping mechanisms, leading to temporary relief. However, despite this respite, the cycle persists, resulting in prolonged distress. The objective is to introduce mindfulness as an alternative response to challenges, enabling individuals to utilize newly developed coping skills. By incorporating mindfulness into their approach, individuals can disrupt the cycle, avoiding reliance on conventional coping methods that offer only fleeting relief, ultimately breaking free from continued misery."/>
        </a:ext>
      </dgm:extLst>
    </dgm:pt>
    <dgm:pt modelId="{A5EF0000-A3A9-4FE2-A2C2-F312502BB4B4}" type="parTrans" cxnId="{5F8669FF-F784-43AC-961B-8BA0B26091D3}">
      <dgm:prSet/>
      <dgm:spPr/>
      <dgm:t>
        <a:bodyPr/>
        <a:lstStyle/>
        <a:p>
          <a:endParaRPr lang="en-US"/>
        </a:p>
      </dgm:t>
    </dgm:pt>
    <dgm:pt modelId="{CE04A042-9ECD-4521-9901-CF0A853AE7FF}" type="sibTrans" cxnId="{5F8669FF-F784-43AC-961B-8BA0B26091D3}">
      <dgm:prSet/>
      <dgm:spPr>
        <a:solidFill>
          <a:schemeClr val="accent3"/>
        </a:solidFill>
      </dgm:spPr>
      <dgm:t>
        <a:bodyPr/>
        <a:lstStyle/>
        <a:p>
          <a:endParaRPr lang="en-US"/>
        </a:p>
      </dgm:t>
    </dgm:pt>
    <dgm:pt modelId="{9F42D5AA-D185-4315-9942-78AB41CB88D5}">
      <dgm:prSet custT="1"/>
      <dgm:spPr/>
      <dgm:t>
        <a:bodyPr lIns="0" tIns="0" rIns="0" bIns="0"/>
        <a:lstStyle/>
        <a:p>
          <a:r>
            <a:rPr lang="en-US" sz="2400" dirty="0"/>
            <a:t>Challenge</a:t>
          </a:r>
        </a:p>
      </dgm:t>
    </dgm:pt>
    <dgm:pt modelId="{649C0354-0BAB-4769-9A53-1B4263B3DA61}" type="parTrans" cxnId="{882FAD63-B452-432C-8180-3B3AEDFD8A4D}">
      <dgm:prSet/>
      <dgm:spPr/>
      <dgm:t>
        <a:bodyPr/>
        <a:lstStyle/>
        <a:p>
          <a:endParaRPr lang="en-US"/>
        </a:p>
      </dgm:t>
    </dgm:pt>
    <dgm:pt modelId="{EA2B258E-A4F6-4A58-B286-DC1865980D69}" type="sibTrans" cxnId="{882FAD63-B452-432C-8180-3B3AEDFD8A4D}">
      <dgm:prSet/>
      <dgm:spPr>
        <a:solidFill>
          <a:schemeClr val="accent3"/>
        </a:solidFill>
      </dgm:spPr>
      <dgm:t>
        <a:bodyPr/>
        <a:lstStyle/>
        <a:p>
          <a:endParaRPr lang="en-US"/>
        </a:p>
      </dgm:t>
    </dgm:pt>
    <dgm:pt modelId="{9F67869F-8A42-4037-B324-0668BC6C4D82}">
      <dgm:prSet custT="1"/>
      <dgm:spPr/>
      <dgm:t>
        <a:bodyPr lIns="0" tIns="0" rIns="0" bIns="0"/>
        <a:lstStyle/>
        <a:p>
          <a:r>
            <a:rPr lang="en-US" sz="2400" dirty="0"/>
            <a:t>Brief Relief</a:t>
          </a:r>
        </a:p>
      </dgm:t>
    </dgm:pt>
    <dgm:pt modelId="{AB4AED48-1322-4057-932F-E569D902C52B}" type="parTrans" cxnId="{22F45CD5-8A06-4D45-B033-FDC3FFF71294}">
      <dgm:prSet/>
      <dgm:spPr/>
      <dgm:t>
        <a:bodyPr/>
        <a:lstStyle/>
        <a:p>
          <a:endParaRPr lang="en-US"/>
        </a:p>
      </dgm:t>
    </dgm:pt>
    <dgm:pt modelId="{A4084173-5B4E-4D9A-BAF7-37C03E717222}" type="sibTrans" cxnId="{22F45CD5-8A06-4D45-B033-FDC3FFF71294}">
      <dgm:prSet/>
      <dgm:spPr>
        <a:solidFill>
          <a:schemeClr val="accent3"/>
        </a:solidFill>
      </dgm:spPr>
      <dgm:t>
        <a:bodyPr/>
        <a:lstStyle/>
        <a:p>
          <a:endParaRPr lang="en-US"/>
        </a:p>
      </dgm:t>
    </dgm:pt>
    <dgm:pt modelId="{585E6347-B4FD-4453-8474-481130BCE542}">
      <dgm:prSet custT="1"/>
      <dgm:spPr/>
      <dgm:t>
        <a:bodyPr lIns="0" tIns="0" rIns="0" bIns="0"/>
        <a:lstStyle/>
        <a:p>
          <a:r>
            <a:rPr lang="en-US" sz="2400" dirty="0"/>
            <a:t>Brief Relief</a:t>
          </a:r>
        </a:p>
      </dgm:t>
    </dgm:pt>
    <dgm:pt modelId="{6D6DEEE2-C4C7-4A99-B303-355BEF6E7203}" type="parTrans" cxnId="{52AD6E98-0721-42FD-978E-8D8406F270FE}">
      <dgm:prSet/>
      <dgm:spPr/>
      <dgm:t>
        <a:bodyPr/>
        <a:lstStyle/>
        <a:p>
          <a:endParaRPr lang="en-US"/>
        </a:p>
      </dgm:t>
    </dgm:pt>
    <dgm:pt modelId="{EFE5E62A-5B3F-44AB-854B-47DB434EC5B7}" type="sibTrans" cxnId="{52AD6E98-0721-42FD-978E-8D8406F270FE}">
      <dgm:prSet/>
      <dgm:spPr>
        <a:solidFill>
          <a:schemeClr val="accent3"/>
        </a:solidFill>
      </dgm:spPr>
      <dgm:t>
        <a:bodyPr/>
        <a:lstStyle/>
        <a:p>
          <a:endParaRPr lang="en-US">
            <a:ln>
              <a:solidFill>
                <a:schemeClr val="tx1"/>
              </a:solidFill>
            </a:ln>
            <a:solidFill>
              <a:schemeClr val="accent3"/>
            </a:solidFill>
          </a:endParaRPr>
        </a:p>
      </dgm:t>
    </dgm:pt>
    <dgm:pt modelId="{D3643E4F-B22B-4BA1-8A59-8A5E25FBCC91}" type="pres">
      <dgm:prSet presAssocID="{EBBEB0FB-E7D2-4485-8C5C-6561F9B922BB}" presName="Name0" presStyleCnt="0">
        <dgm:presLayoutVars>
          <dgm:dir/>
          <dgm:resizeHandles val="exact"/>
        </dgm:presLayoutVars>
      </dgm:prSet>
      <dgm:spPr/>
    </dgm:pt>
    <dgm:pt modelId="{275AD383-BD7E-4F4C-A495-69F01DEBE455}" type="pres">
      <dgm:prSet presAssocID="{E78A7A43-E24B-4A8D-8980-45DDB63004CF}" presName="node" presStyleLbl="node1" presStyleIdx="0" presStyleCnt="6" custScaleX="111635" custScaleY="116080">
        <dgm:presLayoutVars>
          <dgm:bulletEnabled val="1"/>
        </dgm:presLayoutVars>
      </dgm:prSet>
      <dgm:spPr/>
    </dgm:pt>
    <dgm:pt modelId="{570C233E-ED66-4F17-948E-500E94AAB5BC}" type="pres">
      <dgm:prSet presAssocID="{4953B123-253F-4A5E-8497-6B52C8CA2BDA}" presName="sibTrans" presStyleLbl="sibTrans2D1" presStyleIdx="0" presStyleCnt="5"/>
      <dgm:spPr/>
    </dgm:pt>
    <dgm:pt modelId="{E165F394-7ECA-4238-99E4-1A850A289449}" type="pres">
      <dgm:prSet presAssocID="{4953B123-253F-4A5E-8497-6B52C8CA2BDA}" presName="connectorText" presStyleLbl="sibTrans2D1" presStyleIdx="0" presStyleCnt="5"/>
      <dgm:spPr/>
    </dgm:pt>
    <dgm:pt modelId="{DDD53196-09C4-480C-AD9A-BAC6A287961F}" type="pres">
      <dgm:prSet presAssocID="{9F67869F-8A42-4037-B324-0668BC6C4D82}" presName="node" presStyleLbl="node1" presStyleIdx="1" presStyleCnt="6" custScaleX="111635" custScaleY="116080">
        <dgm:presLayoutVars>
          <dgm:bulletEnabled val="1"/>
        </dgm:presLayoutVars>
      </dgm:prSet>
      <dgm:spPr/>
    </dgm:pt>
    <dgm:pt modelId="{A9558D8E-D79F-45FC-AC7E-7CA11830F4FD}" type="pres">
      <dgm:prSet presAssocID="{A4084173-5B4E-4D9A-BAF7-37C03E717222}" presName="sibTrans" presStyleLbl="sibTrans2D1" presStyleIdx="1" presStyleCnt="5"/>
      <dgm:spPr/>
    </dgm:pt>
    <dgm:pt modelId="{2D78CF1F-976F-47CE-9052-906F16BBF312}" type="pres">
      <dgm:prSet presAssocID="{A4084173-5B4E-4D9A-BAF7-37C03E717222}" presName="connectorText" presStyleLbl="sibTrans2D1" presStyleIdx="1" presStyleCnt="5"/>
      <dgm:spPr/>
    </dgm:pt>
    <dgm:pt modelId="{92CC2FE6-5D32-4D41-A052-23BC415A3B20}" type="pres">
      <dgm:prSet presAssocID="{81BD6DAF-6F7C-4131-9269-FFD62979C50B}" presName="node" presStyleLbl="node1" presStyleIdx="2" presStyleCnt="6" custScaleX="111635" custScaleY="116080">
        <dgm:presLayoutVars>
          <dgm:bulletEnabled val="1"/>
        </dgm:presLayoutVars>
      </dgm:prSet>
      <dgm:spPr/>
    </dgm:pt>
    <dgm:pt modelId="{0E6E2F42-A49F-41B0-B46C-B28228C627B0}" type="pres">
      <dgm:prSet presAssocID="{CE04A042-9ECD-4521-9901-CF0A853AE7FF}" presName="sibTrans" presStyleLbl="sibTrans2D1" presStyleIdx="2" presStyleCnt="5"/>
      <dgm:spPr/>
    </dgm:pt>
    <dgm:pt modelId="{87BDA07E-BE4A-439D-B2DC-993D0FD7EE79}" type="pres">
      <dgm:prSet presAssocID="{CE04A042-9ECD-4521-9901-CF0A853AE7FF}" presName="connectorText" presStyleLbl="sibTrans2D1" presStyleIdx="2" presStyleCnt="5"/>
      <dgm:spPr/>
    </dgm:pt>
    <dgm:pt modelId="{EDA6E3A4-F94B-451F-B821-1C5AB5945714}" type="pres">
      <dgm:prSet presAssocID="{9F42D5AA-D185-4315-9942-78AB41CB88D5}" presName="node" presStyleLbl="node1" presStyleIdx="3" presStyleCnt="6" custScaleX="111635" custScaleY="116080">
        <dgm:presLayoutVars>
          <dgm:bulletEnabled val="1"/>
        </dgm:presLayoutVars>
      </dgm:prSet>
      <dgm:spPr/>
    </dgm:pt>
    <dgm:pt modelId="{A1B9DB78-9BDE-495C-B6AA-5532993B64A6}" type="pres">
      <dgm:prSet presAssocID="{EA2B258E-A4F6-4A58-B286-DC1865980D69}" presName="sibTrans" presStyleLbl="sibTrans2D1" presStyleIdx="3" presStyleCnt="5"/>
      <dgm:spPr/>
    </dgm:pt>
    <dgm:pt modelId="{F1BACB43-9243-40DA-8D0B-5D862A0848AF}" type="pres">
      <dgm:prSet presAssocID="{EA2B258E-A4F6-4A58-B286-DC1865980D69}" presName="connectorText" presStyleLbl="sibTrans2D1" presStyleIdx="3" presStyleCnt="5"/>
      <dgm:spPr/>
    </dgm:pt>
    <dgm:pt modelId="{86CF7E88-0027-4E56-BBE0-DB3FB2298182}" type="pres">
      <dgm:prSet presAssocID="{585E6347-B4FD-4453-8474-481130BCE542}" presName="node" presStyleLbl="node1" presStyleIdx="4" presStyleCnt="6" custScaleX="111635" custScaleY="116080">
        <dgm:presLayoutVars>
          <dgm:bulletEnabled val="1"/>
        </dgm:presLayoutVars>
      </dgm:prSet>
      <dgm:spPr/>
    </dgm:pt>
    <dgm:pt modelId="{BCD6B468-5ABA-4AB9-990D-EEBDDB8FB91F}" type="pres">
      <dgm:prSet presAssocID="{EFE5E62A-5B3F-44AB-854B-47DB434EC5B7}" presName="sibTrans" presStyleLbl="sibTrans2D1" presStyleIdx="4" presStyleCnt="5"/>
      <dgm:spPr/>
    </dgm:pt>
    <dgm:pt modelId="{EF0713C7-FA7E-4BC2-B1D7-9C5040D96C8A}" type="pres">
      <dgm:prSet presAssocID="{EFE5E62A-5B3F-44AB-854B-47DB434EC5B7}" presName="connectorText" presStyleLbl="sibTrans2D1" presStyleIdx="4" presStyleCnt="5"/>
      <dgm:spPr/>
    </dgm:pt>
    <dgm:pt modelId="{DAEB9350-1612-40CB-A1AF-8D4667195613}" type="pres">
      <dgm:prSet presAssocID="{BAAB501D-0437-4BD8-907F-22A72893C90F}" presName="node" presStyleLbl="node1" presStyleIdx="5" presStyleCnt="6" custScaleX="111437" custScaleY="131480">
        <dgm:presLayoutVars>
          <dgm:bulletEnabled val="1"/>
        </dgm:presLayoutVars>
      </dgm:prSet>
      <dgm:spPr>
        <a:prstGeom prst="doubleWave">
          <a:avLst/>
        </a:prstGeom>
      </dgm:spPr>
    </dgm:pt>
  </dgm:ptLst>
  <dgm:cxnLst>
    <dgm:cxn modelId="{01AD7E13-9E5C-4637-A350-4A27CDB672A8}" srcId="{EBBEB0FB-E7D2-4485-8C5C-6561F9B922BB}" destId="{E78A7A43-E24B-4A8D-8980-45DDB63004CF}" srcOrd="0" destOrd="0" parTransId="{DD84EBD9-F09C-45E7-BFE1-2816BE5C94B3}" sibTransId="{4953B123-253F-4A5E-8497-6B52C8CA2BDA}"/>
    <dgm:cxn modelId="{68F86731-C1A3-43DF-AAA7-55EB88E8344A}" type="presOf" srcId="{EA2B258E-A4F6-4A58-B286-DC1865980D69}" destId="{A1B9DB78-9BDE-495C-B6AA-5532993B64A6}" srcOrd="0" destOrd="0" presId="urn:microsoft.com/office/officeart/2005/8/layout/process1"/>
    <dgm:cxn modelId="{63A6B33B-785A-4A21-835F-99A05BC55423}" type="presOf" srcId="{EFE5E62A-5B3F-44AB-854B-47DB434EC5B7}" destId="{BCD6B468-5ABA-4AB9-990D-EEBDDB8FB91F}" srcOrd="0" destOrd="0" presId="urn:microsoft.com/office/officeart/2005/8/layout/process1"/>
    <dgm:cxn modelId="{3F21B140-3E9E-4E69-8AC1-A82B69936BAB}" type="presOf" srcId="{BAAB501D-0437-4BD8-907F-22A72893C90F}" destId="{DAEB9350-1612-40CB-A1AF-8D4667195613}" srcOrd="0" destOrd="0" presId="urn:microsoft.com/office/officeart/2005/8/layout/process1"/>
    <dgm:cxn modelId="{AE39DD41-EA1C-4A87-961C-9CF7B65471EC}" type="presOf" srcId="{4953B123-253F-4A5E-8497-6B52C8CA2BDA}" destId="{570C233E-ED66-4F17-948E-500E94AAB5BC}" srcOrd="0" destOrd="0" presId="urn:microsoft.com/office/officeart/2005/8/layout/process1"/>
    <dgm:cxn modelId="{87CD9043-B0EB-4D22-B942-F34B729CB9D3}" type="presOf" srcId="{EA2B258E-A4F6-4A58-B286-DC1865980D69}" destId="{F1BACB43-9243-40DA-8D0B-5D862A0848AF}" srcOrd="1" destOrd="0" presId="urn:microsoft.com/office/officeart/2005/8/layout/process1"/>
    <dgm:cxn modelId="{882FAD63-B452-432C-8180-3B3AEDFD8A4D}" srcId="{EBBEB0FB-E7D2-4485-8C5C-6561F9B922BB}" destId="{9F42D5AA-D185-4315-9942-78AB41CB88D5}" srcOrd="3" destOrd="0" parTransId="{649C0354-0BAB-4769-9A53-1B4263B3DA61}" sibTransId="{EA2B258E-A4F6-4A58-B286-DC1865980D69}"/>
    <dgm:cxn modelId="{B5378350-903A-4553-ABBC-02D7583FB225}" srcId="{EBBEB0FB-E7D2-4485-8C5C-6561F9B922BB}" destId="{BAAB501D-0437-4BD8-907F-22A72893C90F}" srcOrd="5" destOrd="0" parTransId="{4A25CE88-8681-4E66-9901-420A8B504E7A}" sibTransId="{44F5B261-7A89-482E-9F47-5B04E9B9DE5C}"/>
    <dgm:cxn modelId="{C4C97173-BBED-4428-B1B0-735F77A7BC4A}" type="presOf" srcId="{585E6347-B4FD-4453-8474-481130BCE542}" destId="{86CF7E88-0027-4E56-BBE0-DB3FB2298182}" srcOrd="0" destOrd="0" presId="urn:microsoft.com/office/officeart/2005/8/layout/process1"/>
    <dgm:cxn modelId="{00EA5079-4FA4-407F-A11E-A0A0A3A27205}" type="presOf" srcId="{9F42D5AA-D185-4315-9942-78AB41CB88D5}" destId="{EDA6E3A4-F94B-451F-B821-1C5AB5945714}" srcOrd="0" destOrd="0" presId="urn:microsoft.com/office/officeart/2005/8/layout/process1"/>
    <dgm:cxn modelId="{14D5A181-5908-4E6C-8B9D-7CC1719A6F7D}" type="presOf" srcId="{CE04A042-9ECD-4521-9901-CF0A853AE7FF}" destId="{0E6E2F42-A49F-41B0-B46C-B28228C627B0}" srcOrd="0" destOrd="0" presId="urn:microsoft.com/office/officeart/2005/8/layout/process1"/>
    <dgm:cxn modelId="{52AD6E98-0721-42FD-978E-8D8406F270FE}" srcId="{EBBEB0FB-E7D2-4485-8C5C-6561F9B922BB}" destId="{585E6347-B4FD-4453-8474-481130BCE542}" srcOrd="4" destOrd="0" parTransId="{6D6DEEE2-C4C7-4A99-B303-355BEF6E7203}" sibTransId="{EFE5E62A-5B3F-44AB-854B-47DB434EC5B7}"/>
    <dgm:cxn modelId="{AF346CB2-E201-4860-81A1-80E9D22458D3}" type="presOf" srcId="{81BD6DAF-6F7C-4131-9269-FFD62979C50B}" destId="{92CC2FE6-5D32-4D41-A052-23BC415A3B20}" srcOrd="0" destOrd="0" presId="urn:microsoft.com/office/officeart/2005/8/layout/process1"/>
    <dgm:cxn modelId="{A46F64B9-FE86-4EED-88E0-0955031E8CCB}" type="presOf" srcId="{E78A7A43-E24B-4A8D-8980-45DDB63004CF}" destId="{275AD383-BD7E-4F4C-A495-69F01DEBE455}" srcOrd="0" destOrd="0" presId="urn:microsoft.com/office/officeart/2005/8/layout/process1"/>
    <dgm:cxn modelId="{01BF66BE-1FDC-47C2-91AE-A767A89537E8}" type="presOf" srcId="{4953B123-253F-4A5E-8497-6B52C8CA2BDA}" destId="{E165F394-7ECA-4238-99E4-1A850A289449}" srcOrd="1" destOrd="0" presId="urn:microsoft.com/office/officeart/2005/8/layout/process1"/>
    <dgm:cxn modelId="{22F45CD5-8A06-4D45-B033-FDC3FFF71294}" srcId="{EBBEB0FB-E7D2-4485-8C5C-6561F9B922BB}" destId="{9F67869F-8A42-4037-B324-0668BC6C4D82}" srcOrd="1" destOrd="0" parTransId="{AB4AED48-1322-4057-932F-E569D902C52B}" sibTransId="{A4084173-5B4E-4D9A-BAF7-37C03E717222}"/>
    <dgm:cxn modelId="{8C786ADC-66E2-4C09-BBB4-6CC714AF8A4E}" type="presOf" srcId="{EBBEB0FB-E7D2-4485-8C5C-6561F9B922BB}" destId="{D3643E4F-B22B-4BA1-8A59-8A5E25FBCC91}" srcOrd="0" destOrd="0" presId="urn:microsoft.com/office/officeart/2005/8/layout/process1"/>
    <dgm:cxn modelId="{5B9E34E8-74B1-422D-83F5-2017C6B43B22}" type="presOf" srcId="{EFE5E62A-5B3F-44AB-854B-47DB434EC5B7}" destId="{EF0713C7-FA7E-4BC2-B1D7-9C5040D96C8A}" srcOrd="1" destOrd="0" presId="urn:microsoft.com/office/officeart/2005/8/layout/process1"/>
    <dgm:cxn modelId="{1D602AE9-1D22-4C72-A834-F2120361BBAF}" type="presOf" srcId="{CE04A042-9ECD-4521-9901-CF0A853AE7FF}" destId="{87BDA07E-BE4A-439D-B2DC-993D0FD7EE79}" srcOrd="1" destOrd="0" presId="urn:microsoft.com/office/officeart/2005/8/layout/process1"/>
    <dgm:cxn modelId="{13D91CEA-4AD3-48D8-9830-37F1BDFAC473}" type="presOf" srcId="{9F67869F-8A42-4037-B324-0668BC6C4D82}" destId="{DDD53196-09C4-480C-AD9A-BAC6A287961F}" srcOrd="0" destOrd="0" presId="urn:microsoft.com/office/officeart/2005/8/layout/process1"/>
    <dgm:cxn modelId="{124047EA-988D-427C-BB71-21065BEE7706}" type="presOf" srcId="{A4084173-5B4E-4D9A-BAF7-37C03E717222}" destId="{2D78CF1F-976F-47CE-9052-906F16BBF312}" srcOrd="1" destOrd="0" presId="urn:microsoft.com/office/officeart/2005/8/layout/process1"/>
    <dgm:cxn modelId="{19B70AFD-31B0-4BC6-8F85-1F7E375C6007}" type="presOf" srcId="{A4084173-5B4E-4D9A-BAF7-37C03E717222}" destId="{A9558D8E-D79F-45FC-AC7E-7CA11830F4FD}" srcOrd="0" destOrd="0" presId="urn:microsoft.com/office/officeart/2005/8/layout/process1"/>
    <dgm:cxn modelId="{5F8669FF-F784-43AC-961B-8BA0B26091D3}" srcId="{EBBEB0FB-E7D2-4485-8C5C-6561F9B922BB}" destId="{81BD6DAF-6F7C-4131-9269-FFD62979C50B}" srcOrd="2" destOrd="0" parTransId="{A5EF0000-A3A9-4FE2-A2C2-F312502BB4B4}" sibTransId="{CE04A042-9ECD-4521-9901-CF0A853AE7FF}"/>
    <dgm:cxn modelId="{11F9887E-5C3B-4459-AE78-28803FD3031B}" type="presParOf" srcId="{D3643E4F-B22B-4BA1-8A59-8A5E25FBCC91}" destId="{275AD383-BD7E-4F4C-A495-69F01DEBE455}" srcOrd="0" destOrd="0" presId="urn:microsoft.com/office/officeart/2005/8/layout/process1"/>
    <dgm:cxn modelId="{EBC861CE-EE08-4F3F-A054-A3426FD6E262}" type="presParOf" srcId="{D3643E4F-B22B-4BA1-8A59-8A5E25FBCC91}" destId="{570C233E-ED66-4F17-948E-500E94AAB5BC}" srcOrd="1" destOrd="0" presId="urn:microsoft.com/office/officeart/2005/8/layout/process1"/>
    <dgm:cxn modelId="{42035B02-7C67-4973-866E-EB4DE44081E1}" type="presParOf" srcId="{570C233E-ED66-4F17-948E-500E94AAB5BC}" destId="{E165F394-7ECA-4238-99E4-1A850A289449}" srcOrd="0" destOrd="0" presId="urn:microsoft.com/office/officeart/2005/8/layout/process1"/>
    <dgm:cxn modelId="{0DF493D7-A04B-4B44-8563-D81149B9A01C}" type="presParOf" srcId="{D3643E4F-B22B-4BA1-8A59-8A5E25FBCC91}" destId="{DDD53196-09C4-480C-AD9A-BAC6A287961F}" srcOrd="2" destOrd="0" presId="urn:microsoft.com/office/officeart/2005/8/layout/process1"/>
    <dgm:cxn modelId="{7AAD5377-609C-489D-9A22-1A0F596CC3BC}" type="presParOf" srcId="{D3643E4F-B22B-4BA1-8A59-8A5E25FBCC91}" destId="{A9558D8E-D79F-45FC-AC7E-7CA11830F4FD}" srcOrd="3" destOrd="0" presId="urn:microsoft.com/office/officeart/2005/8/layout/process1"/>
    <dgm:cxn modelId="{3A7F0ECC-AC03-40E2-8A3F-D2F261186879}" type="presParOf" srcId="{A9558D8E-D79F-45FC-AC7E-7CA11830F4FD}" destId="{2D78CF1F-976F-47CE-9052-906F16BBF312}" srcOrd="0" destOrd="0" presId="urn:microsoft.com/office/officeart/2005/8/layout/process1"/>
    <dgm:cxn modelId="{4AD45F3C-90F3-488C-8168-3E940EF5F044}" type="presParOf" srcId="{D3643E4F-B22B-4BA1-8A59-8A5E25FBCC91}" destId="{92CC2FE6-5D32-4D41-A052-23BC415A3B20}" srcOrd="4" destOrd="0" presId="urn:microsoft.com/office/officeart/2005/8/layout/process1"/>
    <dgm:cxn modelId="{0ACFFB77-ABF3-4071-8C46-64A60A97DC1E}" type="presParOf" srcId="{D3643E4F-B22B-4BA1-8A59-8A5E25FBCC91}" destId="{0E6E2F42-A49F-41B0-B46C-B28228C627B0}" srcOrd="5" destOrd="0" presId="urn:microsoft.com/office/officeart/2005/8/layout/process1"/>
    <dgm:cxn modelId="{541AD86C-657B-406B-B852-0B36E79045FC}" type="presParOf" srcId="{0E6E2F42-A49F-41B0-B46C-B28228C627B0}" destId="{87BDA07E-BE4A-439D-B2DC-993D0FD7EE79}" srcOrd="0" destOrd="0" presId="urn:microsoft.com/office/officeart/2005/8/layout/process1"/>
    <dgm:cxn modelId="{5305BDB3-CCF2-45DD-B9D4-62D80A225CB3}" type="presParOf" srcId="{D3643E4F-B22B-4BA1-8A59-8A5E25FBCC91}" destId="{EDA6E3A4-F94B-451F-B821-1C5AB5945714}" srcOrd="6" destOrd="0" presId="urn:microsoft.com/office/officeart/2005/8/layout/process1"/>
    <dgm:cxn modelId="{A2017E9B-C7DF-467B-9C6B-B01F4DB62797}" type="presParOf" srcId="{D3643E4F-B22B-4BA1-8A59-8A5E25FBCC91}" destId="{A1B9DB78-9BDE-495C-B6AA-5532993B64A6}" srcOrd="7" destOrd="0" presId="urn:microsoft.com/office/officeart/2005/8/layout/process1"/>
    <dgm:cxn modelId="{30E6ACCF-E0B9-4E25-9477-F7E7ED4C603C}" type="presParOf" srcId="{A1B9DB78-9BDE-495C-B6AA-5532993B64A6}" destId="{F1BACB43-9243-40DA-8D0B-5D862A0848AF}" srcOrd="0" destOrd="0" presId="urn:microsoft.com/office/officeart/2005/8/layout/process1"/>
    <dgm:cxn modelId="{CBDB1463-D509-4E13-845F-5F4E4633F0F2}" type="presParOf" srcId="{D3643E4F-B22B-4BA1-8A59-8A5E25FBCC91}" destId="{86CF7E88-0027-4E56-BBE0-DB3FB2298182}" srcOrd="8" destOrd="0" presId="urn:microsoft.com/office/officeart/2005/8/layout/process1"/>
    <dgm:cxn modelId="{631C3F71-6CCE-4152-952D-2F0340C93B80}" type="presParOf" srcId="{D3643E4F-B22B-4BA1-8A59-8A5E25FBCC91}" destId="{BCD6B468-5ABA-4AB9-990D-EEBDDB8FB91F}" srcOrd="9" destOrd="0" presId="urn:microsoft.com/office/officeart/2005/8/layout/process1"/>
    <dgm:cxn modelId="{D0609F30-FD77-4867-83A8-E3E373885D0C}" type="presParOf" srcId="{BCD6B468-5ABA-4AB9-990D-EEBDDB8FB91F}" destId="{EF0713C7-FA7E-4BC2-B1D7-9C5040D96C8A}" srcOrd="0" destOrd="0" presId="urn:microsoft.com/office/officeart/2005/8/layout/process1"/>
    <dgm:cxn modelId="{2F4C30F4-044B-4513-BEEF-E9DF6E27F916}" type="presParOf" srcId="{D3643E4F-B22B-4BA1-8A59-8A5E25FBCC91}" destId="{DAEB9350-1612-40CB-A1AF-8D4667195613}"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C40430-32AE-4B0F-9F17-32D242E64D62}"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DA0181A8-BB8F-4551-A051-7738373CC819}">
      <dgm:prSet phldrT="[Text]" custT="1"/>
      <dgm:spPr>
        <a:scene3d>
          <a:camera prst="orthographicFront"/>
          <a:lightRig rig="threePt" dir="t"/>
        </a:scene3d>
        <a:sp3d>
          <a:bevelT w="165100" prst="coolSlant"/>
        </a:sp3d>
      </dgm:spPr>
      <dgm:t>
        <a:bodyPr/>
        <a:lstStyle/>
        <a:p>
          <a:r>
            <a:rPr lang="en-US" sz="3600" b="1" dirty="0"/>
            <a:t>Biosocial Model </a:t>
          </a:r>
        </a:p>
      </dgm:t>
    </dgm:pt>
    <dgm:pt modelId="{9D376FC6-1F73-417F-863C-8827F4A358B7}" type="parTrans" cxnId="{67DD6066-4F72-484F-B006-CD68480638EC}">
      <dgm:prSet/>
      <dgm:spPr/>
      <dgm:t>
        <a:bodyPr/>
        <a:lstStyle/>
        <a:p>
          <a:endParaRPr lang="en-US"/>
        </a:p>
      </dgm:t>
    </dgm:pt>
    <dgm:pt modelId="{A958E73E-20CE-486A-BE77-AB2B4C02D2B2}" type="sibTrans" cxnId="{67DD6066-4F72-484F-B006-CD68480638EC}">
      <dgm:prSet/>
      <dgm:spPr/>
      <dgm:t>
        <a:bodyPr/>
        <a:lstStyle/>
        <a:p>
          <a:endParaRPr lang="en-US"/>
        </a:p>
      </dgm:t>
    </dgm:pt>
    <dgm:pt modelId="{CF29E511-40D7-4D1F-AF59-FB5EEFE8CEB3}">
      <dgm:prSet phldrT="[Text]" custT="1"/>
      <dgm:spPr>
        <a:scene3d>
          <a:camera prst="orthographicFront"/>
          <a:lightRig rig="threePt" dir="t"/>
        </a:scene3d>
        <a:sp3d>
          <a:bevelT w="165100" prst="coolSlant"/>
        </a:sp3d>
      </dgm:spPr>
      <dgm:t>
        <a:bodyPr/>
        <a:lstStyle/>
        <a:p>
          <a:r>
            <a:rPr lang="en-US" sz="3600" b="1" dirty="0"/>
            <a:t>Dialectics </a:t>
          </a:r>
        </a:p>
      </dgm:t>
    </dgm:pt>
    <dgm:pt modelId="{C8B599ED-C79A-4458-88F2-F1263DEBCF83}" type="sibTrans" cxnId="{0D5A957C-ED82-411C-88EC-F3D6299DDA97}">
      <dgm:prSet/>
      <dgm:spPr/>
      <dgm:t>
        <a:bodyPr/>
        <a:lstStyle/>
        <a:p>
          <a:endParaRPr lang="en-US"/>
        </a:p>
      </dgm:t>
    </dgm:pt>
    <dgm:pt modelId="{9C7510BD-16DD-4367-959A-B3633600C043}" type="parTrans" cxnId="{0D5A957C-ED82-411C-88EC-F3D6299DDA97}">
      <dgm:prSet/>
      <dgm:spPr/>
      <dgm:t>
        <a:bodyPr/>
        <a:lstStyle/>
        <a:p>
          <a:endParaRPr lang="en-US"/>
        </a:p>
      </dgm:t>
    </dgm:pt>
    <dgm:pt modelId="{47C5024A-3866-4649-922D-4EC9D47E9838}" type="pres">
      <dgm:prSet presAssocID="{4CC40430-32AE-4B0F-9F17-32D242E64D62}" presName="diagram" presStyleCnt="0">
        <dgm:presLayoutVars>
          <dgm:dir/>
          <dgm:resizeHandles val="exact"/>
        </dgm:presLayoutVars>
      </dgm:prSet>
      <dgm:spPr/>
    </dgm:pt>
    <dgm:pt modelId="{44C09CCF-D881-41CA-AA4C-FDEA8EA37C9B}" type="pres">
      <dgm:prSet presAssocID="{CF29E511-40D7-4D1F-AF59-FB5EEFE8CEB3}" presName="node" presStyleLbl="node1" presStyleIdx="0" presStyleCnt="2">
        <dgm:presLayoutVars>
          <dgm:bulletEnabled val="1"/>
        </dgm:presLayoutVars>
      </dgm:prSet>
      <dgm:spPr/>
    </dgm:pt>
    <dgm:pt modelId="{DB37E06F-6E9F-496A-B404-C1D5793EA7C3}" type="pres">
      <dgm:prSet presAssocID="{C8B599ED-C79A-4458-88F2-F1263DEBCF83}" presName="sibTrans" presStyleCnt="0"/>
      <dgm:spPr/>
    </dgm:pt>
    <dgm:pt modelId="{5CCC0ED5-8235-42C1-9E5B-2C21723CB9D6}" type="pres">
      <dgm:prSet presAssocID="{DA0181A8-BB8F-4551-A051-7738373CC819}" presName="node" presStyleLbl="node1" presStyleIdx="1" presStyleCnt="2">
        <dgm:presLayoutVars>
          <dgm:bulletEnabled val="1"/>
        </dgm:presLayoutVars>
      </dgm:prSet>
      <dgm:spPr/>
    </dgm:pt>
  </dgm:ptLst>
  <dgm:cxnLst>
    <dgm:cxn modelId="{67DD6066-4F72-484F-B006-CD68480638EC}" srcId="{4CC40430-32AE-4B0F-9F17-32D242E64D62}" destId="{DA0181A8-BB8F-4551-A051-7738373CC819}" srcOrd="1" destOrd="0" parTransId="{9D376FC6-1F73-417F-863C-8827F4A358B7}" sibTransId="{A958E73E-20CE-486A-BE77-AB2B4C02D2B2}"/>
    <dgm:cxn modelId="{0D5A957C-ED82-411C-88EC-F3D6299DDA97}" srcId="{4CC40430-32AE-4B0F-9F17-32D242E64D62}" destId="{CF29E511-40D7-4D1F-AF59-FB5EEFE8CEB3}" srcOrd="0" destOrd="0" parTransId="{9C7510BD-16DD-4367-959A-B3633600C043}" sibTransId="{C8B599ED-C79A-4458-88F2-F1263DEBCF83}"/>
    <dgm:cxn modelId="{F7F91C83-1ECF-4F17-A64D-10CACC96C918}" type="presOf" srcId="{DA0181A8-BB8F-4551-A051-7738373CC819}" destId="{5CCC0ED5-8235-42C1-9E5B-2C21723CB9D6}" srcOrd="0" destOrd="0" presId="urn:microsoft.com/office/officeart/2005/8/layout/default"/>
    <dgm:cxn modelId="{C91EEBD3-7721-4B69-8CB6-0656BC9C64C1}" type="presOf" srcId="{CF29E511-40D7-4D1F-AF59-FB5EEFE8CEB3}" destId="{44C09CCF-D881-41CA-AA4C-FDEA8EA37C9B}" srcOrd="0" destOrd="0" presId="urn:microsoft.com/office/officeart/2005/8/layout/default"/>
    <dgm:cxn modelId="{C6ABEEE6-424D-4DCC-83AF-5E229F0C1CC6}" type="presOf" srcId="{4CC40430-32AE-4B0F-9F17-32D242E64D62}" destId="{47C5024A-3866-4649-922D-4EC9D47E9838}" srcOrd="0" destOrd="0" presId="urn:microsoft.com/office/officeart/2005/8/layout/default"/>
    <dgm:cxn modelId="{A80C6051-552E-4155-A39B-B16F9EA66C8D}" type="presParOf" srcId="{47C5024A-3866-4649-922D-4EC9D47E9838}" destId="{44C09CCF-D881-41CA-AA4C-FDEA8EA37C9B}" srcOrd="0" destOrd="0" presId="urn:microsoft.com/office/officeart/2005/8/layout/default"/>
    <dgm:cxn modelId="{35C8F3F5-1F0B-4642-B85D-E00247D676AC}" type="presParOf" srcId="{47C5024A-3866-4649-922D-4EC9D47E9838}" destId="{DB37E06F-6E9F-496A-B404-C1D5793EA7C3}" srcOrd="1" destOrd="0" presId="urn:microsoft.com/office/officeart/2005/8/layout/default"/>
    <dgm:cxn modelId="{9958DC83-3403-40CF-8929-713E70289013}" type="presParOf" srcId="{47C5024A-3866-4649-922D-4EC9D47E9838}" destId="{5CCC0ED5-8235-42C1-9E5B-2C21723CB9D6}" srcOrd="2" destOrd="0" presId="urn:microsoft.com/office/officeart/2005/8/layout/default"/>
  </dgm:cxnLst>
  <dgm:bg>
    <a:effectLst>
      <a:glow rad="101600">
        <a:schemeClr val="accent3">
          <a:satMod val="175000"/>
          <a:alpha val="40000"/>
        </a:scheme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82DC28-41BA-438D-A838-522783661350}" type="doc">
      <dgm:prSet loTypeId="urn:microsoft.com/office/officeart/2005/8/layout/equation1" loCatId="process" qsTypeId="urn:microsoft.com/office/officeart/2005/8/quickstyle/simple2" qsCatId="simple" csTypeId="urn:microsoft.com/office/officeart/2005/8/colors/colorful2" csCatId="colorful" phldr="1"/>
      <dgm:spPr/>
    </dgm:pt>
    <dgm:pt modelId="{CDC2DE4A-5845-4AA6-9D31-FDA8207FECB1}">
      <dgm:prSet phldrT="[Text]" custT="1"/>
      <dgm:spPr/>
      <dgm:t>
        <a:bodyPr/>
        <a:lstStyle/>
        <a:p>
          <a:r>
            <a:rPr lang="en-US" sz="2600" b="0" dirty="0">
              <a:latin typeface="Source Sans Pro" panose="020B0503030403020204" pitchFamily="34" charset="0"/>
              <a:ea typeface="Source Sans Pro" panose="020B0503030403020204" pitchFamily="34" charset="0"/>
            </a:rPr>
            <a:t>Biologically-Based Emotional Sensitivity &amp; Impulsivity</a:t>
          </a:r>
        </a:p>
      </dgm:t>
      <dgm:extLst>
        <a:ext uri="{E40237B7-FDA0-4F09-8148-C483321AD2D9}">
          <dgm14:cNvPr xmlns:dgm14="http://schemas.microsoft.com/office/drawing/2010/diagram" id="0" name="" descr="&#10;"/>
        </a:ext>
      </dgm:extLst>
    </dgm:pt>
    <dgm:pt modelId="{3F601C2F-51E2-4273-B2C9-17201FB31F29}" type="parTrans" cxnId="{3202BD8F-3762-46FF-8535-72F440E10A58}">
      <dgm:prSet/>
      <dgm:spPr/>
      <dgm:t>
        <a:bodyPr/>
        <a:lstStyle/>
        <a:p>
          <a:endParaRPr lang="en-US" b="1"/>
        </a:p>
      </dgm:t>
    </dgm:pt>
    <dgm:pt modelId="{35EF78C8-24A2-4806-BAA6-E76E3911E9F1}" type="sibTrans" cxnId="{3202BD8F-3762-46FF-8535-72F440E10A58}">
      <dgm:prSet/>
      <dgm:spPr>
        <a:ln>
          <a:solidFill>
            <a:schemeClr val="tx1"/>
          </a:solidFill>
        </a:ln>
      </dgm:spPr>
      <dgm:t>
        <a:bodyPr/>
        <a:lstStyle/>
        <a:p>
          <a:endParaRPr lang="en-US" b="1" dirty="0"/>
        </a:p>
      </dgm:t>
    </dgm:pt>
    <dgm:pt modelId="{62201A54-A5DC-4809-94D2-371252078140}">
      <dgm:prSet phldrT="[Text]" custT="1"/>
      <dgm:spPr/>
      <dgm:t>
        <a:bodyPr/>
        <a:lstStyle/>
        <a:p>
          <a:r>
            <a:rPr lang="en-US" sz="2600" b="0" dirty="0">
              <a:latin typeface="Source Sans Pro" panose="020B0503030403020204" pitchFamily="34" charset="0"/>
              <a:ea typeface="Source Sans Pro" panose="020B0503030403020204" pitchFamily="34" charset="0"/>
            </a:rPr>
            <a:t>Pervasively Invalidating Environment</a:t>
          </a:r>
        </a:p>
      </dgm:t>
      <dgm:extLst>
        <a:ext uri="{E40237B7-FDA0-4F09-8148-C483321AD2D9}">
          <dgm14:cNvPr xmlns:dgm14="http://schemas.microsoft.com/office/drawing/2010/diagram" id="0" name="" descr="Biologically-based emotional sensitivity and impulsivity PLUS a&#10;pervasively invalidating environment EQUALS severe and pervasive emotional dysregulation&#10;"/>
        </a:ext>
      </dgm:extLst>
    </dgm:pt>
    <dgm:pt modelId="{72350106-5122-48F8-9E7B-3657164A9D63}" type="parTrans" cxnId="{DE91F7B6-B0EA-4827-9027-CD71A4598F2A}">
      <dgm:prSet/>
      <dgm:spPr/>
      <dgm:t>
        <a:bodyPr/>
        <a:lstStyle/>
        <a:p>
          <a:endParaRPr lang="en-US" b="1"/>
        </a:p>
      </dgm:t>
    </dgm:pt>
    <dgm:pt modelId="{61F0D6AC-2CC5-497E-9C0A-8A841E7019B2}" type="sibTrans" cxnId="{DE91F7B6-B0EA-4827-9027-CD71A4598F2A}">
      <dgm:prSet/>
      <dgm:spPr>
        <a:ln>
          <a:solidFill>
            <a:schemeClr val="tx1"/>
          </a:solidFill>
        </a:ln>
      </dgm:spPr>
      <dgm:t>
        <a:bodyPr/>
        <a:lstStyle/>
        <a:p>
          <a:endParaRPr lang="en-US" b="1" dirty="0"/>
        </a:p>
      </dgm:t>
    </dgm:pt>
    <dgm:pt modelId="{6D77C5EC-2B8E-4BAE-938E-C9C60F42EFB8}">
      <dgm:prSet phldrT="[Text]" custT="1"/>
      <dgm:spPr/>
      <dgm:t>
        <a:bodyPr/>
        <a:lstStyle/>
        <a:p>
          <a:r>
            <a:rPr lang="en-US" sz="2600" b="1" dirty="0">
              <a:latin typeface="Source Sans Pro" panose="020B0503030403020204" pitchFamily="34" charset="0"/>
              <a:ea typeface="Source Sans Pro" panose="020B0503030403020204" pitchFamily="34" charset="0"/>
            </a:rPr>
            <a:t>Severe &amp; Pervasive Emotional Dysregulation</a:t>
          </a:r>
        </a:p>
      </dgm:t>
      <dgm:extLst>
        <a:ext uri="{E40237B7-FDA0-4F09-8148-C483321AD2D9}">
          <dgm14:cNvPr xmlns:dgm14="http://schemas.microsoft.com/office/drawing/2010/diagram" id="0" name="" descr="Biologically-based emotional sensitivity and impulsivity PLUS a&#10;pervasively invalidating environment EQUALS severe and pervasive emotional dysregulation&#10;"/>
        </a:ext>
      </dgm:extLst>
    </dgm:pt>
    <dgm:pt modelId="{1B52237E-D2C6-4437-B4F7-5003D9210EAB}" type="parTrans" cxnId="{D84C9D0C-F987-4B86-83EB-CBAD7E68171D}">
      <dgm:prSet/>
      <dgm:spPr/>
      <dgm:t>
        <a:bodyPr/>
        <a:lstStyle/>
        <a:p>
          <a:endParaRPr lang="en-US" b="1"/>
        </a:p>
      </dgm:t>
    </dgm:pt>
    <dgm:pt modelId="{0221269F-8E4F-4D60-973A-ED59C7F6BA77}" type="sibTrans" cxnId="{D84C9D0C-F987-4B86-83EB-CBAD7E68171D}">
      <dgm:prSet/>
      <dgm:spPr/>
      <dgm:t>
        <a:bodyPr/>
        <a:lstStyle/>
        <a:p>
          <a:endParaRPr lang="en-US" b="1"/>
        </a:p>
      </dgm:t>
    </dgm:pt>
    <dgm:pt modelId="{1546975B-CFD6-409B-8AD6-F035EC7083E2}" type="pres">
      <dgm:prSet presAssocID="{A182DC28-41BA-438D-A838-522783661350}" presName="linearFlow" presStyleCnt="0">
        <dgm:presLayoutVars>
          <dgm:dir/>
          <dgm:resizeHandles val="exact"/>
        </dgm:presLayoutVars>
      </dgm:prSet>
      <dgm:spPr/>
    </dgm:pt>
    <dgm:pt modelId="{CB40DE04-0E34-47AC-B525-48C59ED83624}" type="pres">
      <dgm:prSet presAssocID="{CDC2DE4A-5845-4AA6-9D31-FDA8207FECB1}" presName="node" presStyleLbl="node1" presStyleIdx="0" presStyleCnt="3" custScaleX="130569" custScaleY="121975" custLinFactNeighborX="89978">
        <dgm:presLayoutVars>
          <dgm:bulletEnabled val="1"/>
        </dgm:presLayoutVars>
      </dgm:prSet>
      <dgm:spPr/>
    </dgm:pt>
    <dgm:pt modelId="{699CA50B-C1DF-41A1-AAB5-E0A2D2530A06}" type="pres">
      <dgm:prSet presAssocID="{35EF78C8-24A2-4806-BAA6-E76E3911E9F1}" presName="spacerL" presStyleCnt="0"/>
      <dgm:spPr/>
    </dgm:pt>
    <dgm:pt modelId="{1EF168AB-F757-492D-A9A7-1093BD32D1B2}" type="pres">
      <dgm:prSet presAssocID="{35EF78C8-24A2-4806-BAA6-E76E3911E9F1}" presName="sibTrans" presStyleLbl="sibTrans2D1" presStyleIdx="0" presStyleCnt="2"/>
      <dgm:spPr/>
    </dgm:pt>
    <dgm:pt modelId="{DF693425-4C83-4021-A39E-12CD15D31E87}" type="pres">
      <dgm:prSet presAssocID="{35EF78C8-24A2-4806-BAA6-E76E3911E9F1}" presName="spacerR" presStyleCnt="0"/>
      <dgm:spPr/>
    </dgm:pt>
    <dgm:pt modelId="{B1CCDBB1-CCD4-4238-8F4D-6F0F7DE401C1}" type="pres">
      <dgm:prSet presAssocID="{62201A54-A5DC-4809-94D2-371252078140}" presName="node" presStyleLbl="node1" presStyleIdx="1" presStyleCnt="3" custScaleX="131600" custScaleY="122711" custLinFactNeighborX="-64270">
        <dgm:presLayoutVars>
          <dgm:bulletEnabled val="1"/>
        </dgm:presLayoutVars>
      </dgm:prSet>
      <dgm:spPr/>
    </dgm:pt>
    <dgm:pt modelId="{6AFA433F-8CB6-49DE-84FA-09ECBF9F84FA}" type="pres">
      <dgm:prSet presAssocID="{61F0D6AC-2CC5-497E-9C0A-8A841E7019B2}" presName="spacerL" presStyleCnt="0"/>
      <dgm:spPr/>
    </dgm:pt>
    <dgm:pt modelId="{1E80797F-4EFE-48AE-93E0-71149CFBC226}" type="pres">
      <dgm:prSet presAssocID="{61F0D6AC-2CC5-497E-9C0A-8A841E7019B2}" presName="sibTrans" presStyleLbl="sibTrans2D1" presStyleIdx="1" presStyleCnt="2" custScaleX="60105" custScaleY="47859" custLinFactNeighborX="-64270"/>
      <dgm:spPr/>
    </dgm:pt>
    <dgm:pt modelId="{C3D12004-D9DD-4676-B03D-F5B5C332187C}" type="pres">
      <dgm:prSet presAssocID="{61F0D6AC-2CC5-497E-9C0A-8A841E7019B2}" presName="spacerR" presStyleCnt="0"/>
      <dgm:spPr/>
    </dgm:pt>
    <dgm:pt modelId="{702B958B-E4B8-464B-9FEE-53097F08CC24}" type="pres">
      <dgm:prSet presAssocID="{6D77C5EC-2B8E-4BAE-938E-C9C60F42EFB8}" presName="node" presStyleLbl="node1" presStyleIdx="2" presStyleCnt="3" custScaleX="140067" custScaleY="125651" custLinFactX="-230" custLinFactNeighborX="-100000">
        <dgm:presLayoutVars>
          <dgm:bulletEnabled val="1"/>
        </dgm:presLayoutVars>
      </dgm:prSet>
      <dgm:spPr/>
    </dgm:pt>
  </dgm:ptLst>
  <dgm:cxnLst>
    <dgm:cxn modelId="{D84C9D0C-F987-4B86-83EB-CBAD7E68171D}" srcId="{A182DC28-41BA-438D-A838-522783661350}" destId="{6D77C5EC-2B8E-4BAE-938E-C9C60F42EFB8}" srcOrd="2" destOrd="0" parTransId="{1B52237E-D2C6-4437-B4F7-5003D9210EAB}" sibTransId="{0221269F-8E4F-4D60-973A-ED59C7F6BA77}"/>
    <dgm:cxn modelId="{1BE9CF5D-F748-4C8E-99E3-9D6DE6320108}" type="presOf" srcId="{A182DC28-41BA-438D-A838-522783661350}" destId="{1546975B-CFD6-409B-8AD6-F035EC7083E2}" srcOrd="0" destOrd="0" presId="urn:microsoft.com/office/officeart/2005/8/layout/equation1"/>
    <dgm:cxn modelId="{332B8649-EC1B-45F4-916E-4159C4CC7289}" type="presOf" srcId="{CDC2DE4A-5845-4AA6-9D31-FDA8207FECB1}" destId="{CB40DE04-0E34-47AC-B525-48C59ED83624}" srcOrd="0" destOrd="0" presId="urn:microsoft.com/office/officeart/2005/8/layout/equation1"/>
    <dgm:cxn modelId="{812CF274-DB79-4D5E-B521-E765E97A7B69}" type="presOf" srcId="{35EF78C8-24A2-4806-BAA6-E76E3911E9F1}" destId="{1EF168AB-F757-492D-A9A7-1093BD32D1B2}" srcOrd="0" destOrd="0" presId="urn:microsoft.com/office/officeart/2005/8/layout/equation1"/>
    <dgm:cxn modelId="{3202BD8F-3762-46FF-8535-72F440E10A58}" srcId="{A182DC28-41BA-438D-A838-522783661350}" destId="{CDC2DE4A-5845-4AA6-9D31-FDA8207FECB1}" srcOrd="0" destOrd="0" parTransId="{3F601C2F-51E2-4273-B2C9-17201FB31F29}" sibTransId="{35EF78C8-24A2-4806-BAA6-E76E3911E9F1}"/>
    <dgm:cxn modelId="{DE91F7B6-B0EA-4827-9027-CD71A4598F2A}" srcId="{A182DC28-41BA-438D-A838-522783661350}" destId="{62201A54-A5DC-4809-94D2-371252078140}" srcOrd="1" destOrd="0" parTransId="{72350106-5122-48F8-9E7B-3657164A9D63}" sibTransId="{61F0D6AC-2CC5-497E-9C0A-8A841E7019B2}"/>
    <dgm:cxn modelId="{57571EE0-45C5-4C02-B51D-C127CBA988C3}" type="presOf" srcId="{6D77C5EC-2B8E-4BAE-938E-C9C60F42EFB8}" destId="{702B958B-E4B8-464B-9FEE-53097F08CC24}" srcOrd="0" destOrd="0" presId="urn:microsoft.com/office/officeart/2005/8/layout/equation1"/>
    <dgm:cxn modelId="{B79210EF-AB39-4A10-9F11-28E7F21371D6}" type="presOf" srcId="{61F0D6AC-2CC5-497E-9C0A-8A841E7019B2}" destId="{1E80797F-4EFE-48AE-93E0-71149CFBC226}" srcOrd="0" destOrd="0" presId="urn:microsoft.com/office/officeart/2005/8/layout/equation1"/>
    <dgm:cxn modelId="{7FC6DBFD-0DBA-47CD-8822-6C3AE3BE5370}" type="presOf" srcId="{62201A54-A5DC-4809-94D2-371252078140}" destId="{B1CCDBB1-CCD4-4238-8F4D-6F0F7DE401C1}" srcOrd="0" destOrd="0" presId="urn:microsoft.com/office/officeart/2005/8/layout/equation1"/>
    <dgm:cxn modelId="{062DB6BB-EF06-440D-B097-6F1CD4A08CD0}" type="presParOf" srcId="{1546975B-CFD6-409B-8AD6-F035EC7083E2}" destId="{CB40DE04-0E34-47AC-B525-48C59ED83624}" srcOrd="0" destOrd="0" presId="urn:microsoft.com/office/officeart/2005/8/layout/equation1"/>
    <dgm:cxn modelId="{31D71329-2CAA-403A-B9AA-33900C448FD3}" type="presParOf" srcId="{1546975B-CFD6-409B-8AD6-F035EC7083E2}" destId="{699CA50B-C1DF-41A1-AAB5-E0A2D2530A06}" srcOrd="1" destOrd="0" presId="urn:microsoft.com/office/officeart/2005/8/layout/equation1"/>
    <dgm:cxn modelId="{68F3ED36-D6CA-4263-8F43-DF50E103E059}" type="presParOf" srcId="{1546975B-CFD6-409B-8AD6-F035EC7083E2}" destId="{1EF168AB-F757-492D-A9A7-1093BD32D1B2}" srcOrd="2" destOrd="0" presId="urn:microsoft.com/office/officeart/2005/8/layout/equation1"/>
    <dgm:cxn modelId="{E8334B2E-E745-4937-9D41-87F8C3943824}" type="presParOf" srcId="{1546975B-CFD6-409B-8AD6-F035EC7083E2}" destId="{DF693425-4C83-4021-A39E-12CD15D31E87}" srcOrd="3" destOrd="0" presId="urn:microsoft.com/office/officeart/2005/8/layout/equation1"/>
    <dgm:cxn modelId="{3A7F8531-4A58-4AEF-AA75-C0D08DD3643A}" type="presParOf" srcId="{1546975B-CFD6-409B-8AD6-F035EC7083E2}" destId="{B1CCDBB1-CCD4-4238-8F4D-6F0F7DE401C1}" srcOrd="4" destOrd="0" presId="urn:microsoft.com/office/officeart/2005/8/layout/equation1"/>
    <dgm:cxn modelId="{97CE5C15-B09C-4511-A706-29C4BA9DE499}" type="presParOf" srcId="{1546975B-CFD6-409B-8AD6-F035EC7083E2}" destId="{6AFA433F-8CB6-49DE-84FA-09ECBF9F84FA}" srcOrd="5" destOrd="0" presId="urn:microsoft.com/office/officeart/2005/8/layout/equation1"/>
    <dgm:cxn modelId="{93DF094C-8993-464B-A43C-1E058B24D854}" type="presParOf" srcId="{1546975B-CFD6-409B-8AD6-F035EC7083E2}" destId="{1E80797F-4EFE-48AE-93E0-71149CFBC226}" srcOrd="6" destOrd="0" presId="urn:microsoft.com/office/officeart/2005/8/layout/equation1"/>
    <dgm:cxn modelId="{8041D5A7-2B57-43ED-A523-45B8AE71C10D}" type="presParOf" srcId="{1546975B-CFD6-409B-8AD6-F035EC7083E2}" destId="{C3D12004-D9DD-4676-B03D-F5B5C332187C}" srcOrd="7" destOrd="0" presId="urn:microsoft.com/office/officeart/2005/8/layout/equation1"/>
    <dgm:cxn modelId="{0B03BB91-061C-4ED7-B2A5-EF051430CF9A}" type="presParOf" srcId="{1546975B-CFD6-409B-8AD6-F035EC7083E2}" destId="{702B958B-E4B8-464B-9FEE-53097F08CC24}"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82D60B-2492-48EC-A98E-146FE60BD20C}" type="doc">
      <dgm:prSet loTypeId="urn:microsoft.com/office/officeart/2005/8/layout/matrix3" loCatId="matrix" qsTypeId="urn:microsoft.com/office/officeart/2005/8/quickstyle/simple2" qsCatId="simple" csTypeId="urn:microsoft.com/office/officeart/2005/8/colors/colorful3" csCatId="colorful" phldr="1"/>
      <dgm:spPr/>
      <dgm:t>
        <a:bodyPr/>
        <a:lstStyle/>
        <a:p>
          <a:endParaRPr lang="en-US"/>
        </a:p>
      </dgm:t>
    </dgm:pt>
    <dgm:pt modelId="{DAD694A4-3C06-4729-B553-4A52AB0C027E}">
      <dgm:prSet phldrT="[Text]"/>
      <dgm:spPr>
        <a:solidFill>
          <a:schemeClr val="accent6">
            <a:lumMod val="50000"/>
          </a:schemeClr>
        </a:solidFill>
      </dgm:spPr>
      <dgm:t>
        <a:bodyPr/>
        <a:lstStyle/>
        <a:p>
          <a:endParaRPr lang="en-US" b="1"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38D76C5-9244-4B67-8EAB-1DDAF3B82E6E}" type="parTrans" cxnId="{1515A4D4-D0CB-4047-935A-2C9B314C37EE}">
      <dgm:prSet/>
      <dgm:spPr/>
      <dgm:t>
        <a:bodyPr/>
        <a:lstStyle/>
        <a:p>
          <a:endParaRPr lang="en-US"/>
        </a:p>
      </dgm:t>
    </dgm:pt>
    <dgm:pt modelId="{67852859-D55C-4CA4-A11D-B81AAD37B1CB}" type="sibTrans" cxnId="{1515A4D4-D0CB-4047-935A-2C9B314C37EE}">
      <dgm:prSet/>
      <dgm:spPr/>
      <dgm:t>
        <a:bodyPr/>
        <a:lstStyle/>
        <a:p>
          <a:endParaRPr lang="en-US"/>
        </a:p>
      </dgm:t>
    </dgm:pt>
    <dgm:pt modelId="{E0657E15-7764-432B-AA8E-1768A061510E}">
      <dgm:prSet phldrT="[Text]"/>
      <dgm:spPr>
        <a:solidFill>
          <a:schemeClr val="tx1">
            <a:lumMod val="75000"/>
            <a:lumOff val="25000"/>
          </a:schemeClr>
        </a:solidFill>
      </dgm:spPr>
      <dgm:t>
        <a:bodyPr/>
        <a:lstStyle/>
        <a:p>
          <a:endParaRPr lang="en-US" b="1"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DD4A9B2-53DA-433C-BAC8-645E3B52839B}" type="parTrans" cxnId="{A861166E-C69C-4070-A991-C7E670D6BBE2}">
      <dgm:prSet/>
      <dgm:spPr/>
      <dgm:t>
        <a:bodyPr/>
        <a:lstStyle/>
        <a:p>
          <a:endParaRPr lang="en-US"/>
        </a:p>
      </dgm:t>
    </dgm:pt>
    <dgm:pt modelId="{24748631-A55A-4CA8-8CC7-9C417DAFF05A}" type="sibTrans" cxnId="{A861166E-C69C-4070-A991-C7E670D6BBE2}">
      <dgm:prSet/>
      <dgm:spPr/>
      <dgm:t>
        <a:bodyPr/>
        <a:lstStyle/>
        <a:p>
          <a:endParaRPr lang="en-US"/>
        </a:p>
      </dgm:t>
    </dgm:pt>
    <dgm:pt modelId="{348F30B8-5E7D-49EE-949C-ECBBD22D1040}">
      <dgm:prSet phldrT="[Text]"/>
      <dgm:spPr>
        <a:solidFill>
          <a:srgbClr val="0D973B"/>
        </a:solidFill>
      </dgm:spPr>
      <dgm:t>
        <a:bodyPr/>
        <a:lstStyle/>
        <a:p>
          <a:endParaRPr lang="en-US" b="1" dirty="0">
            <a:solidFill>
              <a:srgbClr val="0D973B"/>
            </a:solidFill>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98E45DE-2523-40D7-9E9A-6AE3CEFE19A0}" type="parTrans" cxnId="{08A0AFF8-C26D-41A4-B095-41B04A1F115C}">
      <dgm:prSet/>
      <dgm:spPr/>
      <dgm:t>
        <a:bodyPr/>
        <a:lstStyle/>
        <a:p>
          <a:endParaRPr lang="en-US"/>
        </a:p>
      </dgm:t>
    </dgm:pt>
    <dgm:pt modelId="{E5F7E759-CE92-4C1D-80CA-6F82E02708BE}" type="sibTrans" cxnId="{08A0AFF8-C26D-41A4-B095-41B04A1F115C}">
      <dgm:prSet/>
      <dgm:spPr/>
      <dgm:t>
        <a:bodyPr/>
        <a:lstStyle/>
        <a:p>
          <a:endParaRPr lang="en-US"/>
        </a:p>
      </dgm:t>
    </dgm:pt>
    <dgm:pt modelId="{88266D83-353E-4530-8F12-4CB31D77A549}">
      <dgm:prSet phldrT="[Text]"/>
      <dgm:spPr>
        <a:solidFill>
          <a:srgbClr val="7030A0"/>
        </a:solidFill>
      </dgm:spPr>
      <dgm:t>
        <a:bodyPr/>
        <a:lstStyle/>
        <a:p>
          <a:endParaRPr lang="en-US" b="1" dirty="0"/>
        </a:p>
      </dgm:t>
    </dgm:pt>
    <dgm:pt modelId="{A771F101-2ED5-49F3-8F48-D355416BE57E}" type="parTrans" cxnId="{C59F15A6-32C2-4CF6-A548-63983BAD9F9E}">
      <dgm:prSet/>
      <dgm:spPr/>
      <dgm:t>
        <a:bodyPr/>
        <a:lstStyle/>
        <a:p>
          <a:endParaRPr lang="en-US"/>
        </a:p>
      </dgm:t>
    </dgm:pt>
    <dgm:pt modelId="{6E4E88BA-E04B-4ABE-8204-F5269B91A14D}" type="sibTrans" cxnId="{C59F15A6-32C2-4CF6-A548-63983BAD9F9E}">
      <dgm:prSet/>
      <dgm:spPr/>
      <dgm:t>
        <a:bodyPr/>
        <a:lstStyle/>
        <a:p>
          <a:endParaRPr lang="en-US"/>
        </a:p>
      </dgm:t>
    </dgm:pt>
    <dgm:pt modelId="{2217D316-BEFB-4EE0-85D4-32C5D7B61F69}" type="pres">
      <dgm:prSet presAssocID="{5B82D60B-2492-48EC-A98E-146FE60BD20C}" presName="matrix" presStyleCnt="0">
        <dgm:presLayoutVars>
          <dgm:chMax val="1"/>
          <dgm:dir/>
          <dgm:resizeHandles val="exact"/>
        </dgm:presLayoutVars>
      </dgm:prSet>
      <dgm:spPr/>
    </dgm:pt>
    <dgm:pt modelId="{352DD67F-1776-43A9-9119-74385471D1E7}" type="pres">
      <dgm:prSet presAssocID="{5B82D60B-2492-48EC-A98E-146FE60BD20C}" presName="diamond" presStyleLbl="bgShp" presStyleIdx="0" presStyleCnt="1" custLinFactNeighborX="0" custLinFactNeighborY="10187"/>
      <dgm:spPr>
        <a:solidFill>
          <a:schemeClr val="bg1">
            <a:lumMod val="85000"/>
          </a:schemeClr>
        </a:solidFill>
      </dgm:spPr>
    </dgm:pt>
    <dgm:pt modelId="{C8AEBA83-C72C-458C-AD17-84630A87E99E}" type="pres">
      <dgm:prSet presAssocID="{5B82D60B-2492-48EC-A98E-146FE60BD20C}" presName="quad1" presStyleLbl="node1" presStyleIdx="0" presStyleCnt="4">
        <dgm:presLayoutVars>
          <dgm:chMax val="0"/>
          <dgm:chPref val="0"/>
          <dgm:bulletEnabled val="1"/>
        </dgm:presLayoutVars>
      </dgm:prSet>
      <dgm:spPr/>
    </dgm:pt>
    <dgm:pt modelId="{BA0728B4-6C22-40F2-8D8D-9DD0DD3E74FD}" type="pres">
      <dgm:prSet presAssocID="{5B82D60B-2492-48EC-A98E-146FE60BD20C}" presName="quad2" presStyleLbl="node1" presStyleIdx="1" presStyleCnt="4" custLinFactY="7501" custLinFactNeighborX="2621" custLinFactNeighborY="100000">
        <dgm:presLayoutVars>
          <dgm:chMax val="0"/>
          <dgm:chPref val="0"/>
          <dgm:bulletEnabled val="1"/>
        </dgm:presLayoutVars>
      </dgm:prSet>
      <dgm:spPr/>
    </dgm:pt>
    <dgm:pt modelId="{94968B96-B115-4F7B-801F-D6C4767F8778}" type="pres">
      <dgm:prSet presAssocID="{5B82D60B-2492-48EC-A98E-146FE60BD20C}" presName="quad3" presStyleLbl="node1" presStyleIdx="2" presStyleCnt="4">
        <dgm:presLayoutVars>
          <dgm:chMax val="0"/>
          <dgm:chPref val="0"/>
          <dgm:bulletEnabled val="1"/>
        </dgm:presLayoutVars>
      </dgm:prSet>
      <dgm:spPr/>
    </dgm:pt>
    <dgm:pt modelId="{1F740AE6-F90E-473E-ADEB-F39AC3259F80}" type="pres">
      <dgm:prSet presAssocID="{5B82D60B-2492-48EC-A98E-146FE60BD20C}" presName="quad4" presStyleLbl="node1" presStyleIdx="3" presStyleCnt="4" custLinFactY="-5570" custLinFactNeighborX="1946" custLinFactNeighborY="-100000">
        <dgm:presLayoutVars>
          <dgm:chMax val="0"/>
          <dgm:chPref val="0"/>
          <dgm:bulletEnabled val="1"/>
        </dgm:presLayoutVars>
      </dgm:prSet>
      <dgm:spPr/>
    </dgm:pt>
  </dgm:ptLst>
  <dgm:cxnLst>
    <dgm:cxn modelId="{76FFF017-02B2-47CA-95A1-E1FE486C7481}" type="presOf" srcId="{88266D83-353E-4530-8F12-4CB31D77A549}" destId="{1F740AE6-F90E-473E-ADEB-F39AC3259F80}" srcOrd="0" destOrd="0" presId="urn:microsoft.com/office/officeart/2005/8/layout/matrix3"/>
    <dgm:cxn modelId="{902EFA28-CB21-4292-B58D-1EBE5DFB31C3}" type="presOf" srcId="{E0657E15-7764-432B-AA8E-1768A061510E}" destId="{BA0728B4-6C22-40F2-8D8D-9DD0DD3E74FD}" srcOrd="0" destOrd="0" presId="urn:microsoft.com/office/officeart/2005/8/layout/matrix3"/>
    <dgm:cxn modelId="{A861166E-C69C-4070-A991-C7E670D6BBE2}" srcId="{5B82D60B-2492-48EC-A98E-146FE60BD20C}" destId="{E0657E15-7764-432B-AA8E-1768A061510E}" srcOrd="1" destOrd="0" parTransId="{BDD4A9B2-53DA-433C-BAC8-645E3B52839B}" sibTransId="{24748631-A55A-4CA8-8CC7-9C417DAFF05A}"/>
    <dgm:cxn modelId="{B6066271-7980-418E-9532-0DE5ED20B0B5}" type="presOf" srcId="{348F30B8-5E7D-49EE-949C-ECBBD22D1040}" destId="{94968B96-B115-4F7B-801F-D6C4767F8778}" srcOrd="0" destOrd="0" presId="urn:microsoft.com/office/officeart/2005/8/layout/matrix3"/>
    <dgm:cxn modelId="{82739856-3C9C-4E77-B60B-8F52FB358BEC}" type="presOf" srcId="{5B82D60B-2492-48EC-A98E-146FE60BD20C}" destId="{2217D316-BEFB-4EE0-85D4-32C5D7B61F69}" srcOrd="0" destOrd="0" presId="urn:microsoft.com/office/officeart/2005/8/layout/matrix3"/>
    <dgm:cxn modelId="{C59F15A6-32C2-4CF6-A548-63983BAD9F9E}" srcId="{5B82D60B-2492-48EC-A98E-146FE60BD20C}" destId="{88266D83-353E-4530-8F12-4CB31D77A549}" srcOrd="3" destOrd="0" parTransId="{A771F101-2ED5-49F3-8F48-D355416BE57E}" sibTransId="{6E4E88BA-E04B-4ABE-8204-F5269B91A14D}"/>
    <dgm:cxn modelId="{1515A4D4-D0CB-4047-935A-2C9B314C37EE}" srcId="{5B82D60B-2492-48EC-A98E-146FE60BD20C}" destId="{DAD694A4-3C06-4729-B553-4A52AB0C027E}" srcOrd="0" destOrd="0" parTransId="{838D76C5-9244-4B67-8EAB-1DDAF3B82E6E}" sibTransId="{67852859-D55C-4CA4-A11D-B81AAD37B1CB}"/>
    <dgm:cxn modelId="{D25C7DF1-9F92-4A42-80CC-07CB9107DE81}" type="presOf" srcId="{DAD694A4-3C06-4729-B553-4A52AB0C027E}" destId="{C8AEBA83-C72C-458C-AD17-84630A87E99E}" srcOrd="0" destOrd="0" presId="urn:microsoft.com/office/officeart/2005/8/layout/matrix3"/>
    <dgm:cxn modelId="{08A0AFF8-C26D-41A4-B095-41B04A1F115C}" srcId="{5B82D60B-2492-48EC-A98E-146FE60BD20C}" destId="{348F30B8-5E7D-49EE-949C-ECBBD22D1040}" srcOrd="2" destOrd="0" parTransId="{798E45DE-2523-40D7-9E9A-6AE3CEFE19A0}" sibTransId="{E5F7E759-CE92-4C1D-80CA-6F82E02708BE}"/>
    <dgm:cxn modelId="{6C0E0CFF-5443-4DFC-BF35-EB784B6B1667}" type="presParOf" srcId="{2217D316-BEFB-4EE0-85D4-32C5D7B61F69}" destId="{352DD67F-1776-43A9-9119-74385471D1E7}" srcOrd="0" destOrd="0" presId="urn:microsoft.com/office/officeart/2005/8/layout/matrix3"/>
    <dgm:cxn modelId="{DE66BD0B-3DD1-418E-B3E8-18FD774C3F3B}" type="presParOf" srcId="{2217D316-BEFB-4EE0-85D4-32C5D7B61F69}" destId="{C8AEBA83-C72C-458C-AD17-84630A87E99E}" srcOrd="1" destOrd="0" presId="urn:microsoft.com/office/officeart/2005/8/layout/matrix3"/>
    <dgm:cxn modelId="{8AD23128-16CE-475A-BC5A-2934A8206B09}" type="presParOf" srcId="{2217D316-BEFB-4EE0-85D4-32C5D7B61F69}" destId="{BA0728B4-6C22-40F2-8D8D-9DD0DD3E74FD}" srcOrd="2" destOrd="0" presId="urn:microsoft.com/office/officeart/2005/8/layout/matrix3"/>
    <dgm:cxn modelId="{BF819836-6D35-4F7B-99CD-6E3C2E92DB85}" type="presParOf" srcId="{2217D316-BEFB-4EE0-85D4-32C5D7B61F69}" destId="{94968B96-B115-4F7B-801F-D6C4767F8778}" srcOrd="3" destOrd="0" presId="urn:microsoft.com/office/officeart/2005/8/layout/matrix3"/>
    <dgm:cxn modelId="{FC6F7F23-FFE8-4C6D-8646-D9371B6565B9}" type="presParOf" srcId="{2217D316-BEFB-4EE0-85D4-32C5D7B61F69}" destId="{1F740AE6-F90E-473E-ADEB-F39AC3259F8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B82D60B-2492-48EC-A98E-146FE60BD20C}" type="doc">
      <dgm:prSet loTypeId="urn:microsoft.com/office/officeart/2005/8/layout/matrix3" loCatId="matrix" qsTypeId="urn:microsoft.com/office/officeart/2005/8/quickstyle/simple2" qsCatId="simple" csTypeId="urn:microsoft.com/office/officeart/2005/8/colors/colorful3" csCatId="colorful" phldr="1"/>
      <dgm:spPr/>
      <dgm:t>
        <a:bodyPr/>
        <a:lstStyle/>
        <a:p>
          <a:endParaRPr lang="en-US"/>
        </a:p>
      </dgm:t>
    </dgm:pt>
    <dgm:pt modelId="{DAD694A4-3C06-4729-B553-4A52AB0C027E}">
      <dgm:prSet phldrT="[Text]" custT="1"/>
      <dgm:spPr>
        <a:solidFill>
          <a:schemeClr val="accent6">
            <a:lumMod val="50000"/>
          </a:schemeClr>
        </a:solidFill>
      </dgm:spPr>
      <dgm:t>
        <a:bodyPr lIns="91440" tIns="0" rIns="91440" bIns="0"/>
        <a:lstStyle/>
        <a:p>
          <a:pPr>
            <a:spcAft>
              <a:spcPct val="35000"/>
            </a:spcAft>
          </a:pPr>
          <a:r>
            <a:rPr lang="en-US" sz="2800" b="1" i="0" u="sng" dirty="0"/>
            <a:t>Mindfulness</a:t>
          </a:r>
        </a:p>
        <a:p>
          <a:pPr>
            <a:spcAft>
              <a:spcPts val="600"/>
            </a:spcAft>
          </a:pPr>
          <a:r>
            <a:rPr lang="en-US" sz="2400" b="1" dirty="0"/>
            <a:t>Non-judgmental awareness of the present moment</a:t>
          </a:r>
        </a:p>
      </dgm:t>
    </dgm:pt>
    <dgm:pt modelId="{838D76C5-9244-4B67-8EAB-1DDAF3B82E6E}" type="parTrans" cxnId="{1515A4D4-D0CB-4047-935A-2C9B314C37EE}">
      <dgm:prSet/>
      <dgm:spPr/>
      <dgm:t>
        <a:bodyPr/>
        <a:lstStyle/>
        <a:p>
          <a:endParaRPr lang="en-US"/>
        </a:p>
      </dgm:t>
    </dgm:pt>
    <dgm:pt modelId="{67852859-D55C-4CA4-A11D-B81AAD37B1CB}" type="sibTrans" cxnId="{1515A4D4-D0CB-4047-935A-2C9B314C37EE}">
      <dgm:prSet/>
      <dgm:spPr/>
      <dgm:t>
        <a:bodyPr/>
        <a:lstStyle/>
        <a:p>
          <a:endParaRPr lang="en-US"/>
        </a:p>
      </dgm:t>
    </dgm:pt>
    <dgm:pt modelId="{E0657E15-7764-432B-AA8E-1768A061510E}">
      <dgm:prSet phldrT="[Text]" custT="1"/>
      <dgm:spPr>
        <a:solidFill>
          <a:schemeClr val="tx1">
            <a:lumMod val="75000"/>
            <a:lumOff val="25000"/>
          </a:schemeClr>
        </a:solidFill>
      </dgm:spPr>
      <dgm:t>
        <a:bodyPr lIns="0" tIns="0" rIns="0" bIns="0"/>
        <a:lstStyle/>
        <a:p>
          <a:r>
            <a:rPr lang="en-US" sz="2800" b="1" u="sng" dirty="0"/>
            <a:t>Distress Tolerance</a:t>
          </a:r>
        </a:p>
        <a:p>
          <a:r>
            <a:rPr lang="en-US" sz="2400" b="1" dirty="0"/>
            <a:t>Manage an emotional incident with greater calm and acceptance</a:t>
          </a:r>
        </a:p>
      </dgm:t>
      <dgm:extLst>
        <a:ext uri="{E40237B7-FDA0-4F09-8148-C483321AD2D9}">
          <dgm14:cNvPr xmlns:dgm14="http://schemas.microsoft.com/office/drawing/2010/diagram" id="0" name="" descr="A graphic that depicts the four DBT skills listed in 4 distinct squares.: Mindfulness, Interpersonal Effectivenjess, EMotion regulation, and distress tolerance. "/>
        </a:ext>
      </dgm:extLst>
    </dgm:pt>
    <dgm:pt modelId="{BDD4A9B2-53DA-433C-BAC8-645E3B52839B}" type="parTrans" cxnId="{A861166E-C69C-4070-A991-C7E670D6BBE2}">
      <dgm:prSet/>
      <dgm:spPr/>
      <dgm:t>
        <a:bodyPr/>
        <a:lstStyle/>
        <a:p>
          <a:endParaRPr lang="en-US"/>
        </a:p>
      </dgm:t>
    </dgm:pt>
    <dgm:pt modelId="{24748631-A55A-4CA8-8CC7-9C417DAFF05A}" type="sibTrans" cxnId="{A861166E-C69C-4070-A991-C7E670D6BBE2}">
      <dgm:prSet/>
      <dgm:spPr/>
      <dgm:t>
        <a:bodyPr/>
        <a:lstStyle/>
        <a:p>
          <a:endParaRPr lang="en-US"/>
        </a:p>
      </dgm:t>
    </dgm:pt>
    <dgm:pt modelId="{348F30B8-5E7D-49EE-949C-ECBBD22D1040}">
      <dgm:prSet phldrT="[Text]" custT="1"/>
      <dgm:spPr>
        <a:solidFill>
          <a:srgbClr val="0D973B"/>
        </a:solidFill>
      </dgm:spPr>
      <dgm:t>
        <a:bodyPr lIns="0" tIns="0" rIns="0" bIns="0"/>
        <a:lstStyle/>
        <a:p>
          <a:r>
            <a:rPr lang="en-US" sz="2800" b="1" u="sng" dirty="0"/>
            <a:t>Emotion Regulation</a:t>
          </a:r>
        </a:p>
        <a:p>
          <a:r>
            <a:rPr lang="en-US" sz="2400" b="1" dirty="0"/>
            <a:t>Understand, manage, and change intense emotions and reduce vulnerability to them</a:t>
          </a:r>
        </a:p>
      </dgm:t>
    </dgm:pt>
    <dgm:pt modelId="{798E45DE-2523-40D7-9E9A-6AE3CEFE19A0}" type="parTrans" cxnId="{08A0AFF8-C26D-41A4-B095-41B04A1F115C}">
      <dgm:prSet/>
      <dgm:spPr/>
      <dgm:t>
        <a:bodyPr/>
        <a:lstStyle/>
        <a:p>
          <a:endParaRPr lang="en-US"/>
        </a:p>
      </dgm:t>
    </dgm:pt>
    <dgm:pt modelId="{E5F7E759-CE92-4C1D-80CA-6F82E02708BE}" type="sibTrans" cxnId="{08A0AFF8-C26D-41A4-B095-41B04A1F115C}">
      <dgm:prSet/>
      <dgm:spPr/>
      <dgm:t>
        <a:bodyPr/>
        <a:lstStyle/>
        <a:p>
          <a:endParaRPr lang="en-US"/>
        </a:p>
      </dgm:t>
    </dgm:pt>
    <dgm:pt modelId="{88266D83-353E-4530-8F12-4CB31D77A549}">
      <dgm:prSet phldrT="[Text]" custT="1"/>
      <dgm:spPr>
        <a:solidFill>
          <a:srgbClr val="7030A0"/>
        </a:solidFill>
      </dgm:spPr>
      <dgm:t>
        <a:bodyPr lIns="0" tIns="0" rIns="0" bIns="0"/>
        <a:lstStyle/>
        <a:p>
          <a:r>
            <a:rPr lang="en-US" sz="2800" b="1" u="sng" dirty="0"/>
            <a:t>Interpersonal Effectiveness</a:t>
          </a:r>
        </a:p>
        <a:p>
          <a:r>
            <a:rPr lang="en-US" sz="2400" b="1" dirty="0"/>
            <a:t>Communicate assertively while strengthening relationships and maintaining self-respect</a:t>
          </a:r>
          <a:endParaRPr lang="en-US" sz="2200" b="1" dirty="0"/>
        </a:p>
      </dgm:t>
    </dgm:pt>
    <dgm:pt modelId="{A771F101-2ED5-49F3-8F48-D355416BE57E}" type="parTrans" cxnId="{C59F15A6-32C2-4CF6-A548-63983BAD9F9E}">
      <dgm:prSet/>
      <dgm:spPr/>
      <dgm:t>
        <a:bodyPr/>
        <a:lstStyle/>
        <a:p>
          <a:endParaRPr lang="en-US"/>
        </a:p>
      </dgm:t>
    </dgm:pt>
    <dgm:pt modelId="{6E4E88BA-E04B-4ABE-8204-F5269B91A14D}" type="sibTrans" cxnId="{C59F15A6-32C2-4CF6-A548-63983BAD9F9E}">
      <dgm:prSet/>
      <dgm:spPr/>
      <dgm:t>
        <a:bodyPr/>
        <a:lstStyle/>
        <a:p>
          <a:endParaRPr lang="en-US"/>
        </a:p>
      </dgm:t>
    </dgm:pt>
    <dgm:pt modelId="{2217D316-BEFB-4EE0-85D4-32C5D7B61F69}" type="pres">
      <dgm:prSet presAssocID="{5B82D60B-2492-48EC-A98E-146FE60BD20C}" presName="matrix" presStyleCnt="0">
        <dgm:presLayoutVars>
          <dgm:chMax val="1"/>
          <dgm:dir/>
          <dgm:resizeHandles val="exact"/>
        </dgm:presLayoutVars>
      </dgm:prSet>
      <dgm:spPr/>
    </dgm:pt>
    <dgm:pt modelId="{352DD67F-1776-43A9-9119-74385471D1E7}" type="pres">
      <dgm:prSet presAssocID="{5B82D60B-2492-48EC-A98E-146FE60BD20C}" presName="diamond" presStyleLbl="bgShp" presStyleIdx="0" presStyleCnt="1" custLinFactNeighborX="0" custLinFactNeighborY="10187"/>
      <dgm:spPr>
        <a:solidFill>
          <a:schemeClr val="bg1">
            <a:lumMod val="85000"/>
          </a:schemeClr>
        </a:solidFill>
      </dgm:spPr>
    </dgm:pt>
    <dgm:pt modelId="{C8AEBA83-C72C-458C-AD17-84630A87E99E}" type="pres">
      <dgm:prSet presAssocID="{5B82D60B-2492-48EC-A98E-146FE60BD20C}" presName="quad1" presStyleLbl="node1" presStyleIdx="0" presStyleCnt="4" custScaleX="229836" custScaleY="112665" custLinFactNeighborX="-65325" custLinFactNeighborY="-9052">
        <dgm:presLayoutVars>
          <dgm:chMax val="0"/>
          <dgm:chPref val="0"/>
          <dgm:bulletEnabled val="1"/>
        </dgm:presLayoutVars>
      </dgm:prSet>
      <dgm:spPr/>
    </dgm:pt>
    <dgm:pt modelId="{BA0728B4-6C22-40F2-8D8D-9DD0DD3E74FD}" type="pres">
      <dgm:prSet presAssocID="{5B82D60B-2492-48EC-A98E-146FE60BD20C}" presName="quad2" presStyleLbl="node1" presStyleIdx="1" presStyleCnt="4" custScaleX="229836" custScaleY="112665" custLinFactY="6756" custLinFactNeighborX="65325" custLinFactNeighborY="100000">
        <dgm:presLayoutVars>
          <dgm:chMax val="0"/>
          <dgm:chPref val="0"/>
          <dgm:bulletEnabled val="1"/>
        </dgm:presLayoutVars>
      </dgm:prSet>
      <dgm:spPr/>
    </dgm:pt>
    <dgm:pt modelId="{94968B96-B115-4F7B-801F-D6C4767F8778}" type="pres">
      <dgm:prSet presAssocID="{5B82D60B-2492-48EC-A98E-146FE60BD20C}" presName="quad3" presStyleLbl="node1" presStyleIdx="2" presStyleCnt="4" custScaleX="229836" custScaleY="112665" custLinFactNeighborX="-67462" custLinFactNeighborY="-1627">
        <dgm:presLayoutVars>
          <dgm:chMax val="0"/>
          <dgm:chPref val="0"/>
          <dgm:bulletEnabled val="1"/>
        </dgm:presLayoutVars>
      </dgm:prSet>
      <dgm:spPr/>
    </dgm:pt>
    <dgm:pt modelId="{1F740AE6-F90E-473E-ADEB-F39AC3259F80}" type="pres">
      <dgm:prSet presAssocID="{5B82D60B-2492-48EC-A98E-146FE60BD20C}" presName="quad4" presStyleLbl="node1" presStyleIdx="3" presStyleCnt="4" custScaleX="229836" custScaleY="112665" custLinFactY="-16471" custLinFactNeighborX="65429" custLinFactNeighborY="-100000">
        <dgm:presLayoutVars>
          <dgm:chMax val="0"/>
          <dgm:chPref val="0"/>
          <dgm:bulletEnabled val="1"/>
        </dgm:presLayoutVars>
      </dgm:prSet>
      <dgm:spPr/>
    </dgm:pt>
  </dgm:ptLst>
  <dgm:cxnLst>
    <dgm:cxn modelId="{76FFF017-02B2-47CA-95A1-E1FE486C7481}" type="presOf" srcId="{88266D83-353E-4530-8F12-4CB31D77A549}" destId="{1F740AE6-F90E-473E-ADEB-F39AC3259F80}" srcOrd="0" destOrd="0" presId="urn:microsoft.com/office/officeart/2005/8/layout/matrix3"/>
    <dgm:cxn modelId="{902EFA28-CB21-4292-B58D-1EBE5DFB31C3}" type="presOf" srcId="{E0657E15-7764-432B-AA8E-1768A061510E}" destId="{BA0728B4-6C22-40F2-8D8D-9DD0DD3E74FD}" srcOrd="0" destOrd="0" presId="urn:microsoft.com/office/officeart/2005/8/layout/matrix3"/>
    <dgm:cxn modelId="{A861166E-C69C-4070-A991-C7E670D6BBE2}" srcId="{5B82D60B-2492-48EC-A98E-146FE60BD20C}" destId="{E0657E15-7764-432B-AA8E-1768A061510E}" srcOrd="1" destOrd="0" parTransId="{BDD4A9B2-53DA-433C-BAC8-645E3B52839B}" sibTransId="{24748631-A55A-4CA8-8CC7-9C417DAFF05A}"/>
    <dgm:cxn modelId="{B6066271-7980-418E-9532-0DE5ED20B0B5}" type="presOf" srcId="{348F30B8-5E7D-49EE-949C-ECBBD22D1040}" destId="{94968B96-B115-4F7B-801F-D6C4767F8778}" srcOrd="0" destOrd="0" presId="urn:microsoft.com/office/officeart/2005/8/layout/matrix3"/>
    <dgm:cxn modelId="{82739856-3C9C-4E77-B60B-8F52FB358BEC}" type="presOf" srcId="{5B82D60B-2492-48EC-A98E-146FE60BD20C}" destId="{2217D316-BEFB-4EE0-85D4-32C5D7B61F69}" srcOrd="0" destOrd="0" presId="urn:microsoft.com/office/officeart/2005/8/layout/matrix3"/>
    <dgm:cxn modelId="{C59F15A6-32C2-4CF6-A548-63983BAD9F9E}" srcId="{5B82D60B-2492-48EC-A98E-146FE60BD20C}" destId="{88266D83-353E-4530-8F12-4CB31D77A549}" srcOrd="3" destOrd="0" parTransId="{A771F101-2ED5-49F3-8F48-D355416BE57E}" sibTransId="{6E4E88BA-E04B-4ABE-8204-F5269B91A14D}"/>
    <dgm:cxn modelId="{1515A4D4-D0CB-4047-935A-2C9B314C37EE}" srcId="{5B82D60B-2492-48EC-A98E-146FE60BD20C}" destId="{DAD694A4-3C06-4729-B553-4A52AB0C027E}" srcOrd="0" destOrd="0" parTransId="{838D76C5-9244-4B67-8EAB-1DDAF3B82E6E}" sibTransId="{67852859-D55C-4CA4-A11D-B81AAD37B1CB}"/>
    <dgm:cxn modelId="{D25C7DF1-9F92-4A42-80CC-07CB9107DE81}" type="presOf" srcId="{DAD694A4-3C06-4729-B553-4A52AB0C027E}" destId="{C8AEBA83-C72C-458C-AD17-84630A87E99E}" srcOrd="0" destOrd="0" presId="urn:microsoft.com/office/officeart/2005/8/layout/matrix3"/>
    <dgm:cxn modelId="{08A0AFF8-C26D-41A4-B095-41B04A1F115C}" srcId="{5B82D60B-2492-48EC-A98E-146FE60BD20C}" destId="{348F30B8-5E7D-49EE-949C-ECBBD22D1040}" srcOrd="2" destOrd="0" parTransId="{798E45DE-2523-40D7-9E9A-6AE3CEFE19A0}" sibTransId="{E5F7E759-CE92-4C1D-80CA-6F82E02708BE}"/>
    <dgm:cxn modelId="{6C0E0CFF-5443-4DFC-BF35-EB784B6B1667}" type="presParOf" srcId="{2217D316-BEFB-4EE0-85D4-32C5D7B61F69}" destId="{352DD67F-1776-43A9-9119-74385471D1E7}" srcOrd="0" destOrd="0" presId="urn:microsoft.com/office/officeart/2005/8/layout/matrix3"/>
    <dgm:cxn modelId="{DE66BD0B-3DD1-418E-B3E8-18FD774C3F3B}" type="presParOf" srcId="{2217D316-BEFB-4EE0-85D4-32C5D7B61F69}" destId="{C8AEBA83-C72C-458C-AD17-84630A87E99E}" srcOrd="1" destOrd="0" presId="urn:microsoft.com/office/officeart/2005/8/layout/matrix3"/>
    <dgm:cxn modelId="{8AD23128-16CE-475A-BC5A-2934A8206B09}" type="presParOf" srcId="{2217D316-BEFB-4EE0-85D4-32C5D7B61F69}" destId="{BA0728B4-6C22-40F2-8D8D-9DD0DD3E74FD}" srcOrd="2" destOrd="0" presId="urn:microsoft.com/office/officeart/2005/8/layout/matrix3"/>
    <dgm:cxn modelId="{BF819836-6D35-4F7B-99CD-6E3C2E92DB85}" type="presParOf" srcId="{2217D316-BEFB-4EE0-85D4-32C5D7B61F69}" destId="{94968B96-B115-4F7B-801F-D6C4767F8778}" srcOrd="3" destOrd="0" presId="urn:microsoft.com/office/officeart/2005/8/layout/matrix3"/>
    <dgm:cxn modelId="{FC6F7F23-FFE8-4C6D-8646-D9371B6565B9}" type="presParOf" srcId="{2217D316-BEFB-4EE0-85D4-32C5D7B61F69}" destId="{1F740AE6-F90E-473E-ADEB-F39AC3259F8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EBBEB0FB-E7D2-4485-8C5C-6561F9B922BB}" type="doc">
      <dgm:prSet loTypeId="urn:microsoft.com/office/officeart/2005/8/layout/process1" loCatId="process" qsTypeId="urn:microsoft.com/office/officeart/2005/8/quickstyle/simple1" qsCatId="simple" csTypeId="urn:microsoft.com/office/officeart/2005/8/colors/accent2_1" csCatId="accent2" phldr="1"/>
      <dgm:spPr/>
      <dgm:t>
        <a:bodyPr/>
        <a:lstStyle/>
        <a:p>
          <a:endParaRPr lang="en-US"/>
        </a:p>
      </dgm:t>
    </dgm:pt>
    <dgm:pt modelId="{E78A7A43-E24B-4A8D-8980-45DDB63004CF}">
      <dgm:prSet phldrT="[Text]" custT="1"/>
      <dgm:spPr/>
      <dgm:t>
        <a:bodyPr lIns="0" tIns="0" rIns="0" bIns="0"/>
        <a:lstStyle/>
        <a:p>
          <a:pPr>
            <a:buNone/>
          </a:pPr>
          <a:r>
            <a:rPr lang="en-US" sz="2400" dirty="0"/>
            <a:t>Challenge</a:t>
          </a:r>
        </a:p>
      </dgm:t>
    </dgm:pt>
    <dgm:pt modelId="{DD84EBD9-F09C-45E7-BFE1-2816BE5C94B3}" type="parTrans" cxnId="{01AD7E13-9E5C-4637-A350-4A27CDB672A8}">
      <dgm:prSet/>
      <dgm:spPr/>
      <dgm:t>
        <a:bodyPr/>
        <a:lstStyle/>
        <a:p>
          <a:endParaRPr lang="en-US"/>
        </a:p>
      </dgm:t>
    </dgm:pt>
    <dgm:pt modelId="{4953B123-253F-4A5E-8497-6B52C8CA2BDA}" type="sibTrans" cxnId="{01AD7E13-9E5C-4637-A350-4A27CDB672A8}">
      <dgm:prSet/>
      <dgm:spPr>
        <a:solidFill>
          <a:schemeClr val="accent3"/>
        </a:solidFill>
      </dgm:spPr>
      <dgm:t>
        <a:bodyPr/>
        <a:lstStyle/>
        <a:p>
          <a:endParaRPr lang="en-US"/>
        </a:p>
      </dgm:t>
    </dgm:pt>
    <dgm:pt modelId="{BAAB501D-0437-4BD8-907F-22A72893C90F}">
      <dgm:prSet phldrT="[Text]" custT="1"/>
      <dgm:spPr>
        <a:solidFill>
          <a:schemeClr val="tx2"/>
        </a:solidFill>
      </dgm:spPr>
      <dgm:t>
        <a:bodyPr lIns="0" tIns="0" rIns="0" bIns="0"/>
        <a:lstStyle/>
        <a:p>
          <a:r>
            <a:rPr lang="en-US" sz="2400" dirty="0"/>
            <a:t>Continued Misery</a:t>
          </a:r>
        </a:p>
      </dgm:t>
    </dgm:pt>
    <dgm:pt modelId="{4A25CE88-8681-4E66-9901-420A8B504E7A}" type="parTrans" cxnId="{B5378350-903A-4553-ABBC-02D7583FB225}">
      <dgm:prSet/>
      <dgm:spPr/>
      <dgm:t>
        <a:bodyPr/>
        <a:lstStyle/>
        <a:p>
          <a:endParaRPr lang="en-US"/>
        </a:p>
      </dgm:t>
    </dgm:pt>
    <dgm:pt modelId="{44F5B261-7A89-482E-9F47-5B04E9B9DE5C}" type="sibTrans" cxnId="{B5378350-903A-4553-ABBC-02D7583FB225}">
      <dgm:prSet/>
      <dgm:spPr/>
      <dgm:t>
        <a:bodyPr/>
        <a:lstStyle/>
        <a:p>
          <a:endParaRPr lang="en-US"/>
        </a:p>
      </dgm:t>
    </dgm:pt>
    <dgm:pt modelId="{81BD6DAF-6F7C-4131-9269-FFD62979C50B}">
      <dgm:prSet custT="1"/>
      <dgm:spPr/>
      <dgm:t>
        <a:bodyPr lIns="0" tIns="0" rIns="0" bIns="0"/>
        <a:lstStyle/>
        <a:p>
          <a:r>
            <a:rPr lang="en-US" sz="2400" dirty="0"/>
            <a:t>Misery</a:t>
          </a:r>
        </a:p>
      </dgm:t>
    </dgm:pt>
    <dgm:pt modelId="{A5EF0000-A3A9-4FE2-A2C2-F312502BB4B4}" type="parTrans" cxnId="{5F8669FF-F784-43AC-961B-8BA0B26091D3}">
      <dgm:prSet/>
      <dgm:spPr/>
      <dgm:t>
        <a:bodyPr/>
        <a:lstStyle/>
        <a:p>
          <a:endParaRPr lang="en-US"/>
        </a:p>
      </dgm:t>
    </dgm:pt>
    <dgm:pt modelId="{CE04A042-9ECD-4521-9901-CF0A853AE7FF}" type="sibTrans" cxnId="{5F8669FF-F784-43AC-961B-8BA0B26091D3}">
      <dgm:prSet/>
      <dgm:spPr>
        <a:solidFill>
          <a:schemeClr val="accent3"/>
        </a:solidFill>
      </dgm:spPr>
      <dgm:t>
        <a:bodyPr/>
        <a:lstStyle/>
        <a:p>
          <a:endParaRPr lang="en-US"/>
        </a:p>
      </dgm:t>
    </dgm:pt>
    <dgm:pt modelId="{9F42D5AA-D185-4315-9942-78AB41CB88D5}">
      <dgm:prSet custT="1"/>
      <dgm:spPr/>
      <dgm:t>
        <a:bodyPr lIns="0" tIns="0" rIns="0" bIns="0"/>
        <a:lstStyle/>
        <a:p>
          <a:r>
            <a:rPr lang="en-US" sz="2400" dirty="0"/>
            <a:t>Challenge</a:t>
          </a:r>
        </a:p>
      </dgm:t>
    </dgm:pt>
    <dgm:pt modelId="{649C0354-0BAB-4769-9A53-1B4263B3DA61}" type="parTrans" cxnId="{882FAD63-B452-432C-8180-3B3AEDFD8A4D}">
      <dgm:prSet/>
      <dgm:spPr/>
      <dgm:t>
        <a:bodyPr/>
        <a:lstStyle/>
        <a:p>
          <a:endParaRPr lang="en-US"/>
        </a:p>
      </dgm:t>
    </dgm:pt>
    <dgm:pt modelId="{EA2B258E-A4F6-4A58-B286-DC1865980D69}" type="sibTrans" cxnId="{882FAD63-B452-432C-8180-3B3AEDFD8A4D}">
      <dgm:prSet/>
      <dgm:spPr>
        <a:solidFill>
          <a:schemeClr val="accent3"/>
        </a:solidFill>
      </dgm:spPr>
      <dgm:t>
        <a:bodyPr/>
        <a:lstStyle/>
        <a:p>
          <a:endParaRPr lang="en-US"/>
        </a:p>
      </dgm:t>
    </dgm:pt>
    <dgm:pt modelId="{9F67869F-8A42-4037-B324-0668BC6C4D82}">
      <dgm:prSet custT="1"/>
      <dgm:spPr/>
      <dgm:t>
        <a:bodyPr lIns="0" tIns="0" rIns="0" bIns="0"/>
        <a:lstStyle/>
        <a:p>
          <a:r>
            <a:rPr lang="en-US" sz="2400" dirty="0"/>
            <a:t>Brief Relief</a:t>
          </a:r>
        </a:p>
      </dgm:t>
    </dgm:pt>
    <dgm:pt modelId="{AB4AED48-1322-4057-932F-E569D902C52B}" type="parTrans" cxnId="{22F45CD5-8A06-4D45-B033-FDC3FFF71294}">
      <dgm:prSet/>
      <dgm:spPr/>
      <dgm:t>
        <a:bodyPr/>
        <a:lstStyle/>
        <a:p>
          <a:endParaRPr lang="en-US"/>
        </a:p>
      </dgm:t>
    </dgm:pt>
    <dgm:pt modelId="{A4084173-5B4E-4D9A-BAF7-37C03E717222}" type="sibTrans" cxnId="{22F45CD5-8A06-4D45-B033-FDC3FFF71294}">
      <dgm:prSet/>
      <dgm:spPr>
        <a:solidFill>
          <a:schemeClr val="accent3"/>
        </a:solidFill>
      </dgm:spPr>
      <dgm:t>
        <a:bodyPr/>
        <a:lstStyle/>
        <a:p>
          <a:endParaRPr lang="en-US"/>
        </a:p>
      </dgm:t>
    </dgm:pt>
    <dgm:pt modelId="{585E6347-B4FD-4453-8474-481130BCE542}">
      <dgm:prSet custT="1"/>
      <dgm:spPr/>
      <dgm:t>
        <a:bodyPr lIns="0" tIns="0" rIns="0" bIns="0"/>
        <a:lstStyle/>
        <a:p>
          <a:r>
            <a:rPr lang="en-US" sz="2400" dirty="0"/>
            <a:t>Brief Relief</a:t>
          </a:r>
        </a:p>
      </dgm:t>
    </dgm:pt>
    <dgm:pt modelId="{6D6DEEE2-C4C7-4A99-B303-355BEF6E7203}" type="parTrans" cxnId="{52AD6E98-0721-42FD-978E-8D8406F270FE}">
      <dgm:prSet/>
      <dgm:spPr/>
      <dgm:t>
        <a:bodyPr/>
        <a:lstStyle/>
        <a:p>
          <a:endParaRPr lang="en-US"/>
        </a:p>
      </dgm:t>
    </dgm:pt>
    <dgm:pt modelId="{EFE5E62A-5B3F-44AB-854B-47DB434EC5B7}" type="sibTrans" cxnId="{52AD6E98-0721-42FD-978E-8D8406F270FE}">
      <dgm:prSet/>
      <dgm:spPr>
        <a:solidFill>
          <a:schemeClr val="accent3"/>
        </a:solidFill>
      </dgm:spPr>
      <dgm:t>
        <a:bodyPr/>
        <a:lstStyle/>
        <a:p>
          <a:endParaRPr lang="en-US">
            <a:ln>
              <a:solidFill>
                <a:schemeClr val="tx1"/>
              </a:solidFill>
            </a:ln>
            <a:solidFill>
              <a:schemeClr val="accent3"/>
            </a:solidFill>
          </a:endParaRPr>
        </a:p>
      </dgm:t>
    </dgm:pt>
    <dgm:pt modelId="{D3643E4F-B22B-4BA1-8A59-8A5E25FBCC91}" type="pres">
      <dgm:prSet presAssocID="{EBBEB0FB-E7D2-4485-8C5C-6561F9B922BB}" presName="Name0" presStyleCnt="0">
        <dgm:presLayoutVars>
          <dgm:dir/>
          <dgm:resizeHandles val="exact"/>
        </dgm:presLayoutVars>
      </dgm:prSet>
      <dgm:spPr/>
    </dgm:pt>
    <dgm:pt modelId="{275AD383-BD7E-4F4C-A495-69F01DEBE455}" type="pres">
      <dgm:prSet presAssocID="{E78A7A43-E24B-4A8D-8980-45DDB63004CF}" presName="node" presStyleLbl="node1" presStyleIdx="0" presStyleCnt="6" custScaleX="111635" custScaleY="116080">
        <dgm:presLayoutVars>
          <dgm:bulletEnabled val="1"/>
        </dgm:presLayoutVars>
      </dgm:prSet>
      <dgm:spPr/>
    </dgm:pt>
    <dgm:pt modelId="{570C233E-ED66-4F17-948E-500E94AAB5BC}" type="pres">
      <dgm:prSet presAssocID="{4953B123-253F-4A5E-8497-6B52C8CA2BDA}" presName="sibTrans" presStyleLbl="sibTrans2D1" presStyleIdx="0" presStyleCnt="5"/>
      <dgm:spPr/>
    </dgm:pt>
    <dgm:pt modelId="{E165F394-7ECA-4238-99E4-1A850A289449}" type="pres">
      <dgm:prSet presAssocID="{4953B123-253F-4A5E-8497-6B52C8CA2BDA}" presName="connectorText" presStyleLbl="sibTrans2D1" presStyleIdx="0" presStyleCnt="5"/>
      <dgm:spPr/>
    </dgm:pt>
    <dgm:pt modelId="{DDD53196-09C4-480C-AD9A-BAC6A287961F}" type="pres">
      <dgm:prSet presAssocID="{9F67869F-8A42-4037-B324-0668BC6C4D82}" presName="node" presStyleLbl="node1" presStyleIdx="1" presStyleCnt="6" custScaleX="111635" custScaleY="116080">
        <dgm:presLayoutVars>
          <dgm:bulletEnabled val="1"/>
        </dgm:presLayoutVars>
      </dgm:prSet>
      <dgm:spPr/>
    </dgm:pt>
    <dgm:pt modelId="{A9558D8E-D79F-45FC-AC7E-7CA11830F4FD}" type="pres">
      <dgm:prSet presAssocID="{A4084173-5B4E-4D9A-BAF7-37C03E717222}" presName="sibTrans" presStyleLbl="sibTrans2D1" presStyleIdx="1" presStyleCnt="5"/>
      <dgm:spPr/>
    </dgm:pt>
    <dgm:pt modelId="{2D78CF1F-976F-47CE-9052-906F16BBF312}" type="pres">
      <dgm:prSet presAssocID="{A4084173-5B4E-4D9A-BAF7-37C03E717222}" presName="connectorText" presStyleLbl="sibTrans2D1" presStyleIdx="1" presStyleCnt="5"/>
      <dgm:spPr/>
    </dgm:pt>
    <dgm:pt modelId="{92CC2FE6-5D32-4D41-A052-23BC415A3B20}" type="pres">
      <dgm:prSet presAssocID="{81BD6DAF-6F7C-4131-9269-FFD62979C50B}" presName="node" presStyleLbl="node1" presStyleIdx="2" presStyleCnt="6" custScaleX="111635" custScaleY="116080">
        <dgm:presLayoutVars>
          <dgm:bulletEnabled val="1"/>
        </dgm:presLayoutVars>
      </dgm:prSet>
      <dgm:spPr/>
    </dgm:pt>
    <dgm:pt modelId="{0E6E2F42-A49F-41B0-B46C-B28228C627B0}" type="pres">
      <dgm:prSet presAssocID="{CE04A042-9ECD-4521-9901-CF0A853AE7FF}" presName="sibTrans" presStyleLbl="sibTrans2D1" presStyleIdx="2" presStyleCnt="5"/>
      <dgm:spPr/>
    </dgm:pt>
    <dgm:pt modelId="{87BDA07E-BE4A-439D-B2DC-993D0FD7EE79}" type="pres">
      <dgm:prSet presAssocID="{CE04A042-9ECD-4521-9901-CF0A853AE7FF}" presName="connectorText" presStyleLbl="sibTrans2D1" presStyleIdx="2" presStyleCnt="5"/>
      <dgm:spPr/>
    </dgm:pt>
    <dgm:pt modelId="{EDA6E3A4-F94B-451F-B821-1C5AB5945714}" type="pres">
      <dgm:prSet presAssocID="{9F42D5AA-D185-4315-9942-78AB41CB88D5}" presName="node" presStyleLbl="node1" presStyleIdx="3" presStyleCnt="6" custScaleX="111635" custScaleY="116080">
        <dgm:presLayoutVars>
          <dgm:bulletEnabled val="1"/>
        </dgm:presLayoutVars>
      </dgm:prSet>
      <dgm:spPr/>
    </dgm:pt>
    <dgm:pt modelId="{A1B9DB78-9BDE-495C-B6AA-5532993B64A6}" type="pres">
      <dgm:prSet presAssocID="{EA2B258E-A4F6-4A58-B286-DC1865980D69}" presName="sibTrans" presStyleLbl="sibTrans2D1" presStyleIdx="3" presStyleCnt="5"/>
      <dgm:spPr/>
    </dgm:pt>
    <dgm:pt modelId="{F1BACB43-9243-40DA-8D0B-5D862A0848AF}" type="pres">
      <dgm:prSet presAssocID="{EA2B258E-A4F6-4A58-B286-DC1865980D69}" presName="connectorText" presStyleLbl="sibTrans2D1" presStyleIdx="3" presStyleCnt="5"/>
      <dgm:spPr/>
    </dgm:pt>
    <dgm:pt modelId="{86CF7E88-0027-4E56-BBE0-DB3FB2298182}" type="pres">
      <dgm:prSet presAssocID="{585E6347-B4FD-4453-8474-481130BCE542}" presName="node" presStyleLbl="node1" presStyleIdx="4" presStyleCnt="6" custScaleX="111635" custScaleY="116080">
        <dgm:presLayoutVars>
          <dgm:bulletEnabled val="1"/>
        </dgm:presLayoutVars>
      </dgm:prSet>
      <dgm:spPr/>
    </dgm:pt>
    <dgm:pt modelId="{BCD6B468-5ABA-4AB9-990D-EEBDDB8FB91F}" type="pres">
      <dgm:prSet presAssocID="{EFE5E62A-5B3F-44AB-854B-47DB434EC5B7}" presName="sibTrans" presStyleLbl="sibTrans2D1" presStyleIdx="4" presStyleCnt="5"/>
      <dgm:spPr/>
    </dgm:pt>
    <dgm:pt modelId="{EF0713C7-FA7E-4BC2-B1D7-9C5040D96C8A}" type="pres">
      <dgm:prSet presAssocID="{EFE5E62A-5B3F-44AB-854B-47DB434EC5B7}" presName="connectorText" presStyleLbl="sibTrans2D1" presStyleIdx="4" presStyleCnt="5"/>
      <dgm:spPr/>
    </dgm:pt>
    <dgm:pt modelId="{DAEB9350-1612-40CB-A1AF-8D4667195613}" type="pres">
      <dgm:prSet presAssocID="{BAAB501D-0437-4BD8-907F-22A72893C90F}" presName="node" presStyleLbl="node1" presStyleIdx="5" presStyleCnt="6" custScaleX="111437" custScaleY="131480">
        <dgm:presLayoutVars>
          <dgm:bulletEnabled val="1"/>
        </dgm:presLayoutVars>
      </dgm:prSet>
      <dgm:spPr>
        <a:prstGeom prst="doubleWave">
          <a:avLst/>
        </a:prstGeom>
      </dgm:spPr>
    </dgm:pt>
  </dgm:ptLst>
  <dgm:cxnLst>
    <dgm:cxn modelId="{01AD7E13-9E5C-4637-A350-4A27CDB672A8}" srcId="{EBBEB0FB-E7D2-4485-8C5C-6561F9B922BB}" destId="{E78A7A43-E24B-4A8D-8980-45DDB63004CF}" srcOrd="0" destOrd="0" parTransId="{DD84EBD9-F09C-45E7-BFE1-2816BE5C94B3}" sibTransId="{4953B123-253F-4A5E-8497-6B52C8CA2BDA}"/>
    <dgm:cxn modelId="{68F86731-C1A3-43DF-AAA7-55EB88E8344A}" type="presOf" srcId="{EA2B258E-A4F6-4A58-B286-DC1865980D69}" destId="{A1B9DB78-9BDE-495C-B6AA-5532993B64A6}" srcOrd="0" destOrd="0" presId="urn:microsoft.com/office/officeart/2005/8/layout/process1"/>
    <dgm:cxn modelId="{63A6B33B-785A-4A21-835F-99A05BC55423}" type="presOf" srcId="{EFE5E62A-5B3F-44AB-854B-47DB434EC5B7}" destId="{BCD6B468-5ABA-4AB9-990D-EEBDDB8FB91F}" srcOrd="0" destOrd="0" presId="urn:microsoft.com/office/officeart/2005/8/layout/process1"/>
    <dgm:cxn modelId="{3F21B140-3E9E-4E69-8AC1-A82B69936BAB}" type="presOf" srcId="{BAAB501D-0437-4BD8-907F-22A72893C90F}" destId="{DAEB9350-1612-40CB-A1AF-8D4667195613}" srcOrd="0" destOrd="0" presId="urn:microsoft.com/office/officeart/2005/8/layout/process1"/>
    <dgm:cxn modelId="{AE39DD41-EA1C-4A87-961C-9CF7B65471EC}" type="presOf" srcId="{4953B123-253F-4A5E-8497-6B52C8CA2BDA}" destId="{570C233E-ED66-4F17-948E-500E94AAB5BC}" srcOrd="0" destOrd="0" presId="urn:microsoft.com/office/officeart/2005/8/layout/process1"/>
    <dgm:cxn modelId="{87CD9043-B0EB-4D22-B942-F34B729CB9D3}" type="presOf" srcId="{EA2B258E-A4F6-4A58-B286-DC1865980D69}" destId="{F1BACB43-9243-40DA-8D0B-5D862A0848AF}" srcOrd="1" destOrd="0" presId="urn:microsoft.com/office/officeart/2005/8/layout/process1"/>
    <dgm:cxn modelId="{882FAD63-B452-432C-8180-3B3AEDFD8A4D}" srcId="{EBBEB0FB-E7D2-4485-8C5C-6561F9B922BB}" destId="{9F42D5AA-D185-4315-9942-78AB41CB88D5}" srcOrd="3" destOrd="0" parTransId="{649C0354-0BAB-4769-9A53-1B4263B3DA61}" sibTransId="{EA2B258E-A4F6-4A58-B286-DC1865980D69}"/>
    <dgm:cxn modelId="{B5378350-903A-4553-ABBC-02D7583FB225}" srcId="{EBBEB0FB-E7D2-4485-8C5C-6561F9B922BB}" destId="{BAAB501D-0437-4BD8-907F-22A72893C90F}" srcOrd="5" destOrd="0" parTransId="{4A25CE88-8681-4E66-9901-420A8B504E7A}" sibTransId="{44F5B261-7A89-482E-9F47-5B04E9B9DE5C}"/>
    <dgm:cxn modelId="{C4C97173-BBED-4428-B1B0-735F77A7BC4A}" type="presOf" srcId="{585E6347-B4FD-4453-8474-481130BCE542}" destId="{86CF7E88-0027-4E56-BBE0-DB3FB2298182}" srcOrd="0" destOrd="0" presId="urn:microsoft.com/office/officeart/2005/8/layout/process1"/>
    <dgm:cxn modelId="{00EA5079-4FA4-407F-A11E-A0A0A3A27205}" type="presOf" srcId="{9F42D5AA-D185-4315-9942-78AB41CB88D5}" destId="{EDA6E3A4-F94B-451F-B821-1C5AB5945714}" srcOrd="0" destOrd="0" presId="urn:microsoft.com/office/officeart/2005/8/layout/process1"/>
    <dgm:cxn modelId="{14D5A181-5908-4E6C-8B9D-7CC1719A6F7D}" type="presOf" srcId="{CE04A042-9ECD-4521-9901-CF0A853AE7FF}" destId="{0E6E2F42-A49F-41B0-B46C-B28228C627B0}" srcOrd="0" destOrd="0" presId="urn:microsoft.com/office/officeart/2005/8/layout/process1"/>
    <dgm:cxn modelId="{52AD6E98-0721-42FD-978E-8D8406F270FE}" srcId="{EBBEB0FB-E7D2-4485-8C5C-6561F9B922BB}" destId="{585E6347-B4FD-4453-8474-481130BCE542}" srcOrd="4" destOrd="0" parTransId="{6D6DEEE2-C4C7-4A99-B303-355BEF6E7203}" sibTransId="{EFE5E62A-5B3F-44AB-854B-47DB434EC5B7}"/>
    <dgm:cxn modelId="{AF346CB2-E201-4860-81A1-80E9D22458D3}" type="presOf" srcId="{81BD6DAF-6F7C-4131-9269-FFD62979C50B}" destId="{92CC2FE6-5D32-4D41-A052-23BC415A3B20}" srcOrd="0" destOrd="0" presId="urn:microsoft.com/office/officeart/2005/8/layout/process1"/>
    <dgm:cxn modelId="{A46F64B9-FE86-4EED-88E0-0955031E8CCB}" type="presOf" srcId="{E78A7A43-E24B-4A8D-8980-45DDB63004CF}" destId="{275AD383-BD7E-4F4C-A495-69F01DEBE455}" srcOrd="0" destOrd="0" presId="urn:microsoft.com/office/officeart/2005/8/layout/process1"/>
    <dgm:cxn modelId="{01BF66BE-1FDC-47C2-91AE-A767A89537E8}" type="presOf" srcId="{4953B123-253F-4A5E-8497-6B52C8CA2BDA}" destId="{E165F394-7ECA-4238-99E4-1A850A289449}" srcOrd="1" destOrd="0" presId="urn:microsoft.com/office/officeart/2005/8/layout/process1"/>
    <dgm:cxn modelId="{22F45CD5-8A06-4D45-B033-FDC3FFF71294}" srcId="{EBBEB0FB-E7D2-4485-8C5C-6561F9B922BB}" destId="{9F67869F-8A42-4037-B324-0668BC6C4D82}" srcOrd="1" destOrd="0" parTransId="{AB4AED48-1322-4057-932F-E569D902C52B}" sibTransId="{A4084173-5B4E-4D9A-BAF7-37C03E717222}"/>
    <dgm:cxn modelId="{8C786ADC-66E2-4C09-BBB4-6CC714AF8A4E}" type="presOf" srcId="{EBBEB0FB-E7D2-4485-8C5C-6561F9B922BB}" destId="{D3643E4F-B22B-4BA1-8A59-8A5E25FBCC91}" srcOrd="0" destOrd="0" presId="urn:microsoft.com/office/officeart/2005/8/layout/process1"/>
    <dgm:cxn modelId="{5B9E34E8-74B1-422D-83F5-2017C6B43B22}" type="presOf" srcId="{EFE5E62A-5B3F-44AB-854B-47DB434EC5B7}" destId="{EF0713C7-FA7E-4BC2-B1D7-9C5040D96C8A}" srcOrd="1" destOrd="0" presId="urn:microsoft.com/office/officeart/2005/8/layout/process1"/>
    <dgm:cxn modelId="{1D602AE9-1D22-4C72-A834-F2120361BBAF}" type="presOf" srcId="{CE04A042-9ECD-4521-9901-CF0A853AE7FF}" destId="{87BDA07E-BE4A-439D-B2DC-993D0FD7EE79}" srcOrd="1" destOrd="0" presId="urn:microsoft.com/office/officeart/2005/8/layout/process1"/>
    <dgm:cxn modelId="{13D91CEA-4AD3-48D8-9830-37F1BDFAC473}" type="presOf" srcId="{9F67869F-8A42-4037-B324-0668BC6C4D82}" destId="{DDD53196-09C4-480C-AD9A-BAC6A287961F}" srcOrd="0" destOrd="0" presId="urn:microsoft.com/office/officeart/2005/8/layout/process1"/>
    <dgm:cxn modelId="{124047EA-988D-427C-BB71-21065BEE7706}" type="presOf" srcId="{A4084173-5B4E-4D9A-BAF7-37C03E717222}" destId="{2D78CF1F-976F-47CE-9052-906F16BBF312}" srcOrd="1" destOrd="0" presId="urn:microsoft.com/office/officeart/2005/8/layout/process1"/>
    <dgm:cxn modelId="{19B70AFD-31B0-4BC6-8F85-1F7E375C6007}" type="presOf" srcId="{A4084173-5B4E-4D9A-BAF7-37C03E717222}" destId="{A9558D8E-D79F-45FC-AC7E-7CA11830F4FD}" srcOrd="0" destOrd="0" presId="urn:microsoft.com/office/officeart/2005/8/layout/process1"/>
    <dgm:cxn modelId="{5F8669FF-F784-43AC-961B-8BA0B26091D3}" srcId="{EBBEB0FB-E7D2-4485-8C5C-6561F9B922BB}" destId="{81BD6DAF-6F7C-4131-9269-FFD62979C50B}" srcOrd="2" destOrd="0" parTransId="{A5EF0000-A3A9-4FE2-A2C2-F312502BB4B4}" sibTransId="{CE04A042-9ECD-4521-9901-CF0A853AE7FF}"/>
    <dgm:cxn modelId="{11F9887E-5C3B-4459-AE78-28803FD3031B}" type="presParOf" srcId="{D3643E4F-B22B-4BA1-8A59-8A5E25FBCC91}" destId="{275AD383-BD7E-4F4C-A495-69F01DEBE455}" srcOrd="0" destOrd="0" presId="urn:microsoft.com/office/officeart/2005/8/layout/process1"/>
    <dgm:cxn modelId="{EBC861CE-EE08-4F3F-A054-A3426FD6E262}" type="presParOf" srcId="{D3643E4F-B22B-4BA1-8A59-8A5E25FBCC91}" destId="{570C233E-ED66-4F17-948E-500E94AAB5BC}" srcOrd="1" destOrd="0" presId="urn:microsoft.com/office/officeart/2005/8/layout/process1"/>
    <dgm:cxn modelId="{42035B02-7C67-4973-866E-EB4DE44081E1}" type="presParOf" srcId="{570C233E-ED66-4F17-948E-500E94AAB5BC}" destId="{E165F394-7ECA-4238-99E4-1A850A289449}" srcOrd="0" destOrd="0" presId="urn:microsoft.com/office/officeart/2005/8/layout/process1"/>
    <dgm:cxn modelId="{0DF493D7-A04B-4B44-8563-D81149B9A01C}" type="presParOf" srcId="{D3643E4F-B22B-4BA1-8A59-8A5E25FBCC91}" destId="{DDD53196-09C4-480C-AD9A-BAC6A287961F}" srcOrd="2" destOrd="0" presId="urn:microsoft.com/office/officeart/2005/8/layout/process1"/>
    <dgm:cxn modelId="{7AAD5377-609C-489D-9A22-1A0F596CC3BC}" type="presParOf" srcId="{D3643E4F-B22B-4BA1-8A59-8A5E25FBCC91}" destId="{A9558D8E-D79F-45FC-AC7E-7CA11830F4FD}" srcOrd="3" destOrd="0" presId="urn:microsoft.com/office/officeart/2005/8/layout/process1"/>
    <dgm:cxn modelId="{3A7F0ECC-AC03-40E2-8A3F-D2F261186879}" type="presParOf" srcId="{A9558D8E-D79F-45FC-AC7E-7CA11830F4FD}" destId="{2D78CF1F-976F-47CE-9052-906F16BBF312}" srcOrd="0" destOrd="0" presId="urn:microsoft.com/office/officeart/2005/8/layout/process1"/>
    <dgm:cxn modelId="{4AD45F3C-90F3-488C-8168-3E940EF5F044}" type="presParOf" srcId="{D3643E4F-B22B-4BA1-8A59-8A5E25FBCC91}" destId="{92CC2FE6-5D32-4D41-A052-23BC415A3B20}" srcOrd="4" destOrd="0" presId="urn:microsoft.com/office/officeart/2005/8/layout/process1"/>
    <dgm:cxn modelId="{0ACFFB77-ABF3-4071-8C46-64A60A97DC1E}" type="presParOf" srcId="{D3643E4F-B22B-4BA1-8A59-8A5E25FBCC91}" destId="{0E6E2F42-A49F-41B0-B46C-B28228C627B0}" srcOrd="5" destOrd="0" presId="urn:microsoft.com/office/officeart/2005/8/layout/process1"/>
    <dgm:cxn modelId="{541AD86C-657B-406B-B852-0B36E79045FC}" type="presParOf" srcId="{0E6E2F42-A49F-41B0-B46C-B28228C627B0}" destId="{87BDA07E-BE4A-439D-B2DC-993D0FD7EE79}" srcOrd="0" destOrd="0" presId="urn:microsoft.com/office/officeart/2005/8/layout/process1"/>
    <dgm:cxn modelId="{5305BDB3-CCF2-45DD-B9D4-62D80A225CB3}" type="presParOf" srcId="{D3643E4F-B22B-4BA1-8A59-8A5E25FBCC91}" destId="{EDA6E3A4-F94B-451F-B821-1C5AB5945714}" srcOrd="6" destOrd="0" presId="urn:microsoft.com/office/officeart/2005/8/layout/process1"/>
    <dgm:cxn modelId="{A2017E9B-C7DF-467B-9C6B-B01F4DB62797}" type="presParOf" srcId="{D3643E4F-B22B-4BA1-8A59-8A5E25FBCC91}" destId="{A1B9DB78-9BDE-495C-B6AA-5532993B64A6}" srcOrd="7" destOrd="0" presId="urn:microsoft.com/office/officeart/2005/8/layout/process1"/>
    <dgm:cxn modelId="{30E6ACCF-E0B9-4E25-9477-F7E7ED4C603C}" type="presParOf" srcId="{A1B9DB78-9BDE-495C-B6AA-5532993B64A6}" destId="{F1BACB43-9243-40DA-8D0B-5D862A0848AF}" srcOrd="0" destOrd="0" presId="urn:microsoft.com/office/officeart/2005/8/layout/process1"/>
    <dgm:cxn modelId="{CBDB1463-D509-4E13-845F-5F4E4633F0F2}" type="presParOf" srcId="{D3643E4F-B22B-4BA1-8A59-8A5E25FBCC91}" destId="{86CF7E88-0027-4E56-BBE0-DB3FB2298182}" srcOrd="8" destOrd="0" presId="urn:microsoft.com/office/officeart/2005/8/layout/process1"/>
    <dgm:cxn modelId="{631C3F71-6CCE-4152-952D-2F0340C93B80}" type="presParOf" srcId="{D3643E4F-B22B-4BA1-8A59-8A5E25FBCC91}" destId="{BCD6B468-5ABA-4AB9-990D-EEBDDB8FB91F}" srcOrd="9" destOrd="0" presId="urn:microsoft.com/office/officeart/2005/8/layout/process1"/>
    <dgm:cxn modelId="{D0609F30-FD77-4867-83A8-E3E373885D0C}" type="presParOf" srcId="{BCD6B468-5ABA-4AB9-990D-EEBDDB8FB91F}" destId="{EF0713C7-FA7E-4BC2-B1D7-9C5040D96C8A}" srcOrd="0" destOrd="0" presId="urn:microsoft.com/office/officeart/2005/8/layout/process1"/>
    <dgm:cxn modelId="{2F4C30F4-044B-4513-BEEF-E9DF6E27F916}" type="presParOf" srcId="{D3643E4F-B22B-4BA1-8A59-8A5E25FBCC91}" destId="{DAEB9350-1612-40CB-A1AF-8D4667195613}"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F496E3-25EE-4AFA-9117-6043148C607E}" type="doc">
      <dgm:prSet loTypeId="urn:microsoft.com/office/officeart/2005/8/layout/venn1" loCatId="relationship" qsTypeId="urn:microsoft.com/office/officeart/2005/8/quickstyle/simple2" qsCatId="simple" csTypeId="urn:microsoft.com/office/officeart/2005/8/colors/colorful2" csCatId="colorful" phldr="1"/>
      <dgm:spPr/>
    </dgm:pt>
    <dgm:pt modelId="{1EEE2F27-E17C-44CC-8037-3FABE1103566}">
      <dgm:prSet phldrT="[Text]"/>
      <dgm:spPr/>
      <dgm:t>
        <a:bodyPr/>
        <a:lstStyle/>
        <a:p>
          <a:pPr algn="l"/>
          <a:r>
            <a:rPr lang="en-US" b="1" dirty="0">
              <a:solidFill>
                <a:schemeClr val="tx1"/>
              </a:solidFill>
            </a:rPr>
            <a:t>Reasonable Mind</a:t>
          </a:r>
        </a:p>
      </dgm:t>
    </dgm:pt>
    <dgm:pt modelId="{37AD2F39-F659-4E89-ACFC-AD7A1D6B7894}" type="parTrans" cxnId="{D6F1640A-2744-4960-9D95-357A1AF39560}">
      <dgm:prSet/>
      <dgm:spPr/>
      <dgm:t>
        <a:bodyPr/>
        <a:lstStyle/>
        <a:p>
          <a:endParaRPr lang="en-US"/>
        </a:p>
      </dgm:t>
    </dgm:pt>
    <dgm:pt modelId="{3D4714D7-4B90-470F-A00C-92F5AADB8D8E}" type="sibTrans" cxnId="{D6F1640A-2744-4960-9D95-357A1AF39560}">
      <dgm:prSet/>
      <dgm:spPr/>
      <dgm:t>
        <a:bodyPr/>
        <a:lstStyle/>
        <a:p>
          <a:endParaRPr lang="en-US"/>
        </a:p>
      </dgm:t>
    </dgm:pt>
    <dgm:pt modelId="{5172FDE8-F65F-4C7F-8408-99BEA43CD47B}">
      <dgm:prSet phldrT="[Text]"/>
      <dgm:spPr/>
      <dgm:t>
        <a:bodyPr/>
        <a:lstStyle/>
        <a:p>
          <a:pPr algn="r">
            <a:lnSpc>
              <a:spcPct val="100000"/>
            </a:lnSpc>
            <a:spcAft>
              <a:spcPts val="600"/>
            </a:spcAft>
          </a:pPr>
          <a:r>
            <a:rPr lang="en-US" b="1" dirty="0"/>
            <a:t>Emotional Mind</a:t>
          </a:r>
        </a:p>
      </dgm:t>
    </dgm:pt>
    <dgm:pt modelId="{F9C2851F-CA07-4276-9E54-130794DE0856}" type="parTrans" cxnId="{85E7C69E-E4B3-405F-AEAA-070869FBDAB4}">
      <dgm:prSet/>
      <dgm:spPr/>
      <dgm:t>
        <a:bodyPr/>
        <a:lstStyle/>
        <a:p>
          <a:endParaRPr lang="en-US"/>
        </a:p>
      </dgm:t>
    </dgm:pt>
    <dgm:pt modelId="{80998CE2-51EC-4611-89B9-45DBC37395C5}" type="sibTrans" cxnId="{85E7C69E-E4B3-405F-AEAA-070869FBDAB4}">
      <dgm:prSet/>
      <dgm:spPr/>
      <dgm:t>
        <a:bodyPr/>
        <a:lstStyle/>
        <a:p>
          <a:endParaRPr lang="en-US"/>
        </a:p>
      </dgm:t>
    </dgm:pt>
    <dgm:pt modelId="{3BB13D0C-0410-49B0-8538-E8B72A00EC03}" type="pres">
      <dgm:prSet presAssocID="{16F496E3-25EE-4AFA-9117-6043148C607E}" presName="compositeShape" presStyleCnt="0">
        <dgm:presLayoutVars>
          <dgm:chMax val="7"/>
          <dgm:dir/>
          <dgm:resizeHandles val="exact"/>
        </dgm:presLayoutVars>
      </dgm:prSet>
      <dgm:spPr/>
    </dgm:pt>
    <dgm:pt modelId="{C06E9BEB-A28E-451A-B4A8-784F48600D2A}" type="pres">
      <dgm:prSet presAssocID="{1EEE2F27-E17C-44CC-8037-3FABE1103566}" presName="circ1" presStyleLbl="vennNode1" presStyleIdx="0" presStyleCnt="2" custScaleX="118092" custScaleY="76353" custLinFactNeighborX="-5134"/>
      <dgm:spPr/>
    </dgm:pt>
    <dgm:pt modelId="{7A45BA78-2C83-4C85-9168-B7332CEE78F7}" type="pres">
      <dgm:prSet presAssocID="{1EEE2F27-E17C-44CC-8037-3FABE1103566}" presName="circ1Tx" presStyleLbl="revTx" presStyleIdx="0" presStyleCnt="0">
        <dgm:presLayoutVars>
          <dgm:chMax val="0"/>
          <dgm:chPref val="0"/>
          <dgm:bulletEnabled val="1"/>
        </dgm:presLayoutVars>
      </dgm:prSet>
      <dgm:spPr/>
    </dgm:pt>
    <dgm:pt modelId="{6C5AD179-E552-47A5-9F20-8BFE5616C976}" type="pres">
      <dgm:prSet presAssocID="{5172FDE8-F65F-4C7F-8408-99BEA43CD47B}" presName="circ2" presStyleLbl="vennNode1" presStyleIdx="1" presStyleCnt="2" custScaleX="118088" custScaleY="76325" custLinFactNeighborX="8347" custLinFactNeighborY="96"/>
      <dgm:spPr/>
    </dgm:pt>
    <dgm:pt modelId="{4D4D9300-A1FA-40BA-8965-A2F2EDF60D42}" type="pres">
      <dgm:prSet presAssocID="{5172FDE8-F65F-4C7F-8408-99BEA43CD47B}" presName="circ2Tx" presStyleLbl="revTx" presStyleIdx="0" presStyleCnt="0">
        <dgm:presLayoutVars>
          <dgm:chMax val="0"/>
          <dgm:chPref val="0"/>
          <dgm:bulletEnabled val="1"/>
        </dgm:presLayoutVars>
      </dgm:prSet>
      <dgm:spPr/>
    </dgm:pt>
  </dgm:ptLst>
  <dgm:cxnLst>
    <dgm:cxn modelId="{D6F1640A-2744-4960-9D95-357A1AF39560}" srcId="{16F496E3-25EE-4AFA-9117-6043148C607E}" destId="{1EEE2F27-E17C-44CC-8037-3FABE1103566}" srcOrd="0" destOrd="0" parTransId="{37AD2F39-F659-4E89-ACFC-AD7A1D6B7894}" sibTransId="{3D4714D7-4B90-470F-A00C-92F5AADB8D8E}"/>
    <dgm:cxn modelId="{36EE0066-E3D9-4F28-9703-117823C6BD80}" type="presOf" srcId="{5172FDE8-F65F-4C7F-8408-99BEA43CD47B}" destId="{4D4D9300-A1FA-40BA-8965-A2F2EDF60D42}" srcOrd="1" destOrd="0" presId="urn:microsoft.com/office/officeart/2005/8/layout/venn1"/>
    <dgm:cxn modelId="{A64BA953-3A8E-41F0-9D00-735B5334875D}" type="presOf" srcId="{1EEE2F27-E17C-44CC-8037-3FABE1103566}" destId="{7A45BA78-2C83-4C85-9168-B7332CEE78F7}" srcOrd="1" destOrd="0" presId="urn:microsoft.com/office/officeart/2005/8/layout/venn1"/>
    <dgm:cxn modelId="{3406737B-72C0-4ACC-B565-EF8D51DB713B}" type="presOf" srcId="{5172FDE8-F65F-4C7F-8408-99BEA43CD47B}" destId="{6C5AD179-E552-47A5-9F20-8BFE5616C976}" srcOrd="0" destOrd="0" presId="urn:microsoft.com/office/officeart/2005/8/layout/venn1"/>
    <dgm:cxn modelId="{BDDD8F7D-6D25-4309-9F7A-3B46E0A08461}" type="presOf" srcId="{16F496E3-25EE-4AFA-9117-6043148C607E}" destId="{3BB13D0C-0410-49B0-8538-E8B72A00EC03}" srcOrd="0" destOrd="0" presId="urn:microsoft.com/office/officeart/2005/8/layout/venn1"/>
    <dgm:cxn modelId="{85E7C69E-E4B3-405F-AEAA-070869FBDAB4}" srcId="{16F496E3-25EE-4AFA-9117-6043148C607E}" destId="{5172FDE8-F65F-4C7F-8408-99BEA43CD47B}" srcOrd="1" destOrd="0" parTransId="{F9C2851F-CA07-4276-9E54-130794DE0856}" sibTransId="{80998CE2-51EC-4611-89B9-45DBC37395C5}"/>
    <dgm:cxn modelId="{DEED06E7-72E4-4F56-853B-258AAA6C1DCA}" type="presOf" srcId="{1EEE2F27-E17C-44CC-8037-3FABE1103566}" destId="{C06E9BEB-A28E-451A-B4A8-784F48600D2A}" srcOrd="0" destOrd="0" presId="urn:microsoft.com/office/officeart/2005/8/layout/venn1"/>
    <dgm:cxn modelId="{A4E4F76E-B109-43EE-ADB2-8B7529634524}" type="presParOf" srcId="{3BB13D0C-0410-49B0-8538-E8B72A00EC03}" destId="{C06E9BEB-A28E-451A-B4A8-784F48600D2A}" srcOrd="0" destOrd="0" presId="urn:microsoft.com/office/officeart/2005/8/layout/venn1"/>
    <dgm:cxn modelId="{A51D26DD-616E-4A14-92DB-F9E724E7910E}" type="presParOf" srcId="{3BB13D0C-0410-49B0-8538-E8B72A00EC03}" destId="{7A45BA78-2C83-4C85-9168-B7332CEE78F7}" srcOrd="1" destOrd="0" presId="urn:microsoft.com/office/officeart/2005/8/layout/venn1"/>
    <dgm:cxn modelId="{F5B21BAA-85A0-40EC-B638-D16FCD499840}" type="presParOf" srcId="{3BB13D0C-0410-49B0-8538-E8B72A00EC03}" destId="{6C5AD179-E552-47A5-9F20-8BFE5616C976}" srcOrd="2" destOrd="0" presId="urn:microsoft.com/office/officeart/2005/8/layout/venn1"/>
    <dgm:cxn modelId="{E1224968-B5BD-4D58-B659-4F835E46E613}" type="presParOf" srcId="{3BB13D0C-0410-49B0-8538-E8B72A00EC03}" destId="{4D4D9300-A1FA-40BA-8965-A2F2EDF60D42}"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9CA0EF-7618-475C-8F88-505BB82E21B0}" type="doc">
      <dgm:prSet loTypeId="urn:microsoft.com/office/officeart/2005/8/layout/pyramid1" loCatId="pyramid" qsTypeId="urn:microsoft.com/office/officeart/2005/8/quickstyle/simple1" qsCatId="simple" csTypeId="urn:microsoft.com/office/officeart/2005/8/colors/colorful4" csCatId="colorful" phldr="1"/>
      <dgm:spPr/>
    </dgm:pt>
    <dgm:pt modelId="{5C26E6EF-1E02-45F9-A4D3-87F31C1CAF02}">
      <dgm:prSet phldrT="[Text]" custT="1"/>
      <dgm:spPr>
        <a:ln>
          <a:solidFill>
            <a:schemeClr val="tx1"/>
          </a:solidFill>
        </a:ln>
      </dgm:spPr>
      <dgm:t>
        <a:bodyPr/>
        <a:lstStyle/>
        <a:p>
          <a:pPr>
            <a:lnSpc>
              <a:spcPct val="90000"/>
            </a:lnSpc>
            <a:spcBef>
              <a:spcPct val="0"/>
            </a:spcBef>
          </a:pPr>
          <a:endParaRPr lang="en-US" sz="3000" b="1" dirty="0"/>
        </a:p>
        <a:p>
          <a:pPr>
            <a:lnSpc>
              <a:spcPct val="270000"/>
            </a:lnSpc>
            <a:spcBef>
              <a:spcPts val="600"/>
            </a:spcBef>
          </a:pPr>
          <a:r>
            <a:rPr lang="en-US" sz="3000" b="1" dirty="0"/>
            <a:t>Participate</a:t>
          </a:r>
        </a:p>
      </dgm:t>
    </dgm:pt>
    <dgm:pt modelId="{DF241C3C-0C36-4FA7-8903-D0EA88DEF8B6}" type="parTrans" cxnId="{C6A292CD-D547-4901-AB5F-7F0C867CB787}">
      <dgm:prSet/>
      <dgm:spPr/>
      <dgm:t>
        <a:bodyPr/>
        <a:lstStyle/>
        <a:p>
          <a:endParaRPr lang="en-US" b="1"/>
        </a:p>
      </dgm:t>
    </dgm:pt>
    <dgm:pt modelId="{5B506497-8A47-4F29-A093-3DFB21A27100}" type="sibTrans" cxnId="{C6A292CD-D547-4901-AB5F-7F0C867CB787}">
      <dgm:prSet/>
      <dgm:spPr/>
      <dgm:t>
        <a:bodyPr/>
        <a:lstStyle/>
        <a:p>
          <a:endParaRPr lang="en-US" b="1"/>
        </a:p>
      </dgm:t>
    </dgm:pt>
    <dgm:pt modelId="{EA3EF3AA-D765-4074-8162-2421ADADD2E9}">
      <dgm:prSet phldrT="[Text]" custT="1"/>
      <dgm:spPr>
        <a:ln>
          <a:solidFill>
            <a:schemeClr val="tx1"/>
          </a:solidFill>
        </a:ln>
      </dgm:spPr>
      <dgm:t>
        <a:bodyPr/>
        <a:lstStyle/>
        <a:p>
          <a:r>
            <a:rPr lang="en-US" sz="3000" b="1" dirty="0"/>
            <a:t>Describe</a:t>
          </a:r>
        </a:p>
      </dgm:t>
    </dgm:pt>
    <dgm:pt modelId="{F816A988-E87D-48FC-BC1C-27662488DB2C}" type="parTrans" cxnId="{191B42E8-E434-4F8B-8160-52C50CA18068}">
      <dgm:prSet/>
      <dgm:spPr/>
      <dgm:t>
        <a:bodyPr/>
        <a:lstStyle/>
        <a:p>
          <a:endParaRPr lang="en-US" b="1"/>
        </a:p>
      </dgm:t>
    </dgm:pt>
    <dgm:pt modelId="{BECB07FE-BFCA-44E3-89A1-B58E9D37FDF6}" type="sibTrans" cxnId="{191B42E8-E434-4F8B-8160-52C50CA18068}">
      <dgm:prSet/>
      <dgm:spPr/>
      <dgm:t>
        <a:bodyPr/>
        <a:lstStyle/>
        <a:p>
          <a:endParaRPr lang="en-US" b="1"/>
        </a:p>
      </dgm:t>
    </dgm:pt>
    <dgm:pt modelId="{8430590C-2144-4F5D-9387-22A1B27E2DE3}">
      <dgm:prSet phldrT="[Text]" custT="1"/>
      <dgm:spPr>
        <a:ln>
          <a:solidFill>
            <a:schemeClr val="tx1"/>
          </a:solidFill>
        </a:ln>
      </dgm:spPr>
      <dgm:t>
        <a:bodyPr/>
        <a:lstStyle/>
        <a:p>
          <a:r>
            <a:rPr lang="en-US" sz="3000" b="1" dirty="0"/>
            <a:t>Observe</a:t>
          </a:r>
        </a:p>
      </dgm:t>
    </dgm:pt>
    <dgm:pt modelId="{78E944D2-F971-442A-94F2-8ECE9C17804D}" type="parTrans" cxnId="{9C7B28DE-D84E-4976-9674-07DB5594B6E9}">
      <dgm:prSet/>
      <dgm:spPr/>
      <dgm:t>
        <a:bodyPr/>
        <a:lstStyle/>
        <a:p>
          <a:endParaRPr lang="en-US" b="1"/>
        </a:p>
      </dgm:t>
    </dgm:pt>
    <dgm:pt modelId="{CB107810-8EFF-48AF-81F3-F25C4F8A6D73}" type="sibTrans" cxnId="{9C7B28DE-D84E-4976-9674-07DB5594B6E9}">
      <dgm:prSet/>
      <dgm:spPr/>
      <dgm:t>
        <a:bodyPr/>
        <a:lstStyle/>
        <a:p>
          <a:endParaRPr lang="en-US" b="1"/>
        </a:p>
      </dgm:t>
    </dgm:pt>
    <dgm:pt modelId="{CA9A1F9C-8886-4DC4-A3C6-55442FE8B248}" type="pres">
      <dgm:prSet presAssocID="{ED9CA0EF-7618-475C-8F88-505BB82E21B0}" presName="Name0" presStyleCnt="0">
        <dgm:presLayoutVars>
          <dgm:dir/>
          <dgm:animLvl val="lvl"/>
          <dgm:resizeHandles val="exact"/>
        </dgm:presLayoutVars>
      </dgm:prSet>
      <dgm:spPr/>
    </dgm:pt>
    <dgm:pt modelId="{6FE454C7-3E0A-46C7-B7CB-02CDB51D8A02}" type="pres">
      <dgm:prSet presAssocID="{5C26E6EF-1E02-45F9-A4D3-87F31C1CAF02}" presName="Name8" presStyleCnt="0"/>
      <dgm:spPr/>
    </dgm:pt>
    <dgm:pt modelId="{A2394522-6A4D-47B5-87ED-2FC04915E449}" type="pres">
      <dgm:prSet presAssocID="{5C26E6EF-1E02-45F9-A4D3-87F31C1CAF02}" presName="level" presStyleLbl="node1" presStyleIdx="0" presStyleCnt="3">
        <dgm:presLayoutVars>
          <dgm:chMax val="1"/>
          <dgm:bulletEnabled val="1"/>
        </dgm:presLayoutVars>
      </dgm:prSet>
      <dgm:spPr/>
    </dgm:pt>
    <dgm:pt modelId="{D9BB9A61-3E93-4A0E-9694-5A4EE5A804F7}" type="pres">
      <dgm:prSet presAssocID="{5C26E6EF-1E02-45F9-A4D3-87F31C1CAF02}" presName="levelTx" presStyleLbl="revTx" presStyleIdx="0" presStyleCnt="0">
        <dgm:presLayoutVars>
          <dgm:chMax val="1"/>
          <dgm:bulletEnabled val="1"/>
        </dgm:presLayoutVars>
      </dgm:prSet>
      <dgm:spPr/>
    </dgm:pt>
    <dgm:pt modelId="{4F57CC7E-3D0E-4AF8-9647-77F25919DE42}" type="pres">
      <dgm:prSet presAssocID="{EA3EF3AA-D765-4074-8162-2421ADADD2E9}" presName="Name8" presStyleCnt="0"/>
      <dgm:spPr/>
    </dgm:pt>
    <dgm:pt modelId="{589EEF36-4B0B-4480-8F7F-885557F7759C}" type="pres">
      <dgm:prSet presAssocID="{EA3EF3AA-D765-4074-8162-2421ADADD2E9}" presName="level" presStyleLbl="node1" presStyleIdx="1" presStyleCnt="3" custScaleY="55957">
        <dgm:presLayoutVars>
          <dgm:chMax val="1"/>
          <dgm:bulletEnabled val="1"/>
        </dgm:presLayoutVars>
      </dgm:prSet>
      <dgm:spPr/>
    </dgm:pt>
    <dgm:pt modelId="{A9627162-B886-4F08-BD31-CD88B2D0FFFE}" type="pres">
      <dgm:prSet presAssocID="{EA3EF3AA-D765-4074-8162-2421ADADD2E9}" presName="levelTx" presStyleLbl="revTx" presStyleIdx="0" presStyleCnt="0">
        <dgm:presLayoutVars>
          <dgm:chMax val="1"/>
          <dgm:bulletEnabled val="1"/>
        </dgm:presLayoutVars>
      </dgm:prSet>
      <dgm:spPr/>
    </dgm:pt>
    <dgm:pt modelId="{B13EF918-3E77-4889-B9AF-B3EEADF89EDE}" type="pres">
      <dgm:prSet presAssocID="{8430590C-2144-4F5D-9387-22A1B27E2DE3}" presName="Name8" presStyleCnt="0"/>
      <dgm:spPr/>
    </dgm:pt>
    <dgm:pt modelId="{8ECFCA72-63A2-47D4-9B5A-78D2B14CB55A}" type="pres">
      <dgm:prSet presAssocID="{8430590C-2144-4F5D-9387-22A1B27E2DE3}" presName="level" presStyleLbl="node1" presStyleIdx="2" presStyleCnt="3" custScaleY="59640">
        <dgm:presLayoutVars>
          <dgm:chMax val="1"/>
          <dgm:bulletEnabled val="1"/>
        </dgm:presLayoutVars>
      </dgm:prSet>
      <dgm:spPr/>
    </dgm:pt>
    <dgm:pt modelId="{E43D34F0-9B78-483C-879D-F7665C02917D}" type="pres">
      <dgm:prSet presAssocID="{8430590C-2144-4F5D-9387-22A1B27E2DE3}" presName="levelTx" presStyleLbl="revTx" presStyleIdx="0" presStyleCnt="0">
        <dgm:presLayoutVars>
          <dgm:chMax val="1"/>
          <dgm:bulletEnabled val="1"/>
        </dgm:presLayoutVars>
      </dgm:prSet>
      <dgm:spPr/>
    </dgm:pt>
  </dgm:ptLst>
  <dgm:cxnLst>
    <dgm:cxn modelId="{9ECB4735-3A8C-49F6-8481-5DD4B1BF4E6C}" type="presOf" srcId="{5C26E6EF-1E02-45F9-A4D3-87F31C1CAF02}" destId="{D9BB9A61-3E93-4A0E-9694-5A4EE5A804F7}" srcOrd="1" destOrd="0" presId="urn:microsoft.com/office/officeart/2005/8/layout/pyramid1"/>
    <dgm:cxn modelId="{C3D1C97B-E8C1-4713-A55E-FF3A7D8C34BB}" type="presOf" srcId="{5C26E6EF-1E02-45F9-A4D3-87F31C1CAF02}" destId="{A2394522-6A4D-47B5-87ED-2FC04915E449}" srcOrd="0" destOrd="0" presId="urn:microsoft.com/office/officeart/2005/8/layout/pyramid1"/>
    <dgm:cxn modelId="{7432A181-1FDC-4B51-9734-A170D36FD846}" type="presOf" srcId="{ED9CA0EF-7618-475C-8F88-505BB82E21B0}" destId="{CA9A1F9C-8886-4DC4-A3C6-55442FE8B248}" srcOrd="0" destOrd="0" presId="urn:microsoft.com/office/officeart/2005/8/layout/pyramid1"/>
    <dgm:cxn modelId="{C2F2F282-B51B-4DA3-B045-F4E5E2F0E0B1}" type="presOf" srcId="{8430590C-2144-4F5D-9387-22A1B27E2DE3}" destId="{8ECFCA72-63A2-47D4-9B5A-78D2B14CB55A}" srcOrd="0" destOrd="0" presId="urn:microsoft.com/office/officeart/2005/8/layout/pyramid1"/>
    <dgm:cxn modelId="{72D407B0-4E59-4F06-972F-2377A4274C03}" type="presOf" srcId="{8430590C-2144-4F5D-9387-22A1B27E2DE3}" destId="{E43D34F0-9B78-483C-879D-F7665C02917D}" srcOrd="1" destOrd="0" presId="urn:microsoft.com/office/officeart/2005/8/layout/pyramid1"/>
    <dgm:cxn modelId="{028FE4B2-0D85-4307-9170-7AC6DFF3073C}" type="presOf" srcId="{EA3EF3AA-D765-4074-8162-2421ADADD2E9}" destId="{589EEF36-4B0B-4480-8F7F-885557F7759C}" srcOrd="0" destOrd="0" presId="urn:microsoft.com/office/officeart/2005/8/layout/pyramid1"/>
    <dgm:cxn modelId="{CC7690BD-CA0B-403F-858B-5BB69302150D}" type="presOf" srcId="{EA3EF3AA-D765-4074-8162-2421ADADD2E9}" destId="{A9627162-B886-4F08-BD31-CD88B2D0FFFE}" srcOrd="1" destOrd="0" presId="urn:microsoft.com/office/officeart/2005/8/layout/pyramid1"/>
    <dgm:cxn modelId="{C6A292CD-D547-4901-AB5F-7F0C867CB787}" srcId="{ED9CA0EF-7618-475C-8F88-505BB82E21B0}" destId="{5C26E6EF-1E02-45F9-A4D3-87F31C1CAF02}" srcOrd="0" destOrd="0" parTransId="{DF241C3C-0C36-4FA7-8903-D0EA88DEF8B6}" sibTransId="{5B506497-8A47-4F29-A093-3DFB21A27100}"/>
    <dgm:cxn modelId="{9C7B28DE-D84E-4976-9674-07DB5594B6E9}" srcId="{ED9CA0EF-7618-475C-8F88-505BB82E21B0}" destId="{8430590C-2144-4F5D-9387-22A1B27E2DE3}" srcOrd="2" destOrd="0" parTransId="{78E944D2-F971-442A-94F2-8ECE9C17804D}" sibTransId="{CB107810-8EFF-48AF-81F3-F25C4F8A6D73}"/>
    <dgm:cxn modelId="{191B42E8-E434-4F8B-8160-52C50CA18068}" srcId="{ED9CA0EF-7618-475C-8F88-505BB82E21B0}" destId="{EA3EF3AA-D765-4074-8162-2421ADADD2E9}" srcOrd="1" destOrd="0" parTransId="{F816A988-E87D-48FC-BC1C-27662488DB2C}" sibTransId="{BECB07FE-BFCA-44E3-89A1-B58E9D37FDF6}"/>
    <dgm:cxn modelId="{CA5643EB-7841-4F2E-B0A9-28697481FBD5}" type="presParOf" srcId="{CA9A1F9C-8886-4DC4-A3C6-55442FE8B248}" destId="{6FE454C7-3E0A-46C7-B7CB-02CDB51D8A02}" srcOrd="0" destOrd="0" presId="urn:microsoft.com/office/officeart/2005/8/layout/pyramid1"/>
    <dgm:cxn modelId="{D8151C3B-A05E-4C7D-B55A-1CED2777EAD4}" type="presParOf" srcId="{6FE454C7-3E0A-46C7-B7CB-02CDB51D8A02}" destId="{A2394522-6A4D-47B5-87ED-2FC04915E449}" srcOrd="0" destOrd="0" presId="urn:microsoft.com/office/officeart/2005/8/layout/pyramid1"/>
    <dgm:cxn modelId="{A2F9CA45-C122-4B8A-AAB4-EEECD882F93C}" type="presParOf" srcId="{6FE454C7-3E0A-46C7-B7CB-02CDB51D8A02}" destId="{D9BB9A61-3E93-4A0E-9694-5A4EE5A804F7}" srcOrd="1" destOrd="0" presId="urn:microsoft.com/office/officeart/2005/8/layout/pyramid1"/>
    <dgm:cxn modelId="{798FEEB1-5CCC-41FE-91D3-B428F90A588B}" type="presParOf" srcId="{CA9A1F9C-8886-4DC4-A3C6-55442FE8B248}" destId="{4F57CC7E-3D0E-4AF8-9647-77F25919DE42}" srcOrd="1" destOrd="0" presId="urn:microsoft.com/office/officeart/2005/8/layout/pyramid1"/>
    <dgm:cxn modelId="{4948D23C-401D-49D4-9BEC-2A0467E4EAEC}" type="presParOf" srcId="{4F57CC7E-3D0E-4AF8-9647-77F25919DE42}" destId="{589EEF36-4B0B-4480-8F7F-885557F7759C}" srcOrd="0" destOrd="0" presId="urn:microsoft.com/office/officeart/2005/8/layout/pyramid1"/>
    <dgm:cxn modelId="{10232620-30C7-46D9-A2F6-4DABDA57D7E9}" type="presParOf" srcId="{4F57CC7E-3D0E-4AF8-9647-77F25919DE42}" destId="{A9627162-B886-4F08-BD31-CD88B2D0FFFE}" srcOrd="1" destOrd="0" presId="urn:microsoft.com/office/officeart/2005/8/layout/pyramid1"/>
    <dgm:cxn modelId="{19388683-E8DF-4012-8EB9-C2C5F37750AA}" type="presParOf" srcId="{CA9A1F9C-8886-4DC4-A3C6-55442FE8B248}" destId="{B13EF918-3E77-4889-B9AF-B3EEADF89EDE}" srcOrd="2" destOrd="0" presId="urn:microsoft.com/office/officeart/2005/8/layout/pyramid1"/>
    <dgm:cxn modelId="{7A04F36D-D8BD-41EA-8999-93708F71AE7D}" type="presParOf" srcId="{B13EF918-3E77-4889-B9AF-B3EEADF89EDE}" destId="{8ECFCA72-63A2-47D4-9B5A-78D2B14CB55A}" srcOrd="0" destOrd="0" presId="urn:microsoft.com/office/officeart/2005/8/layout/pyramid1"/>
    <dgm:cxn modelId="{0C784045-83C1-44B4-B913-61E42B659255}" type="presParOf" srcId="{B13EF918-3E77-4889-B9AF-B3EEADF89EDE}" destId="{E43D34F0-9B78-483C-879D-F7665C02917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DD67F-1776-43A9-9119-74385471D1E7}">
      <dsp:nvSpPr>
        <dsp:cNvPr id="0" name=""/>
        <dsp:cNvSpPr/>
      </dsp:nvSpPr>
      <dsp:spPr>
        <a:xfrm>
          <a:off x="3193257" y="0"/>
          <a:ext cx="4263219" cy="4263219"/>
        </a:xfrm>
        <a:prstGeom prst="diamond">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C8AEBA83-C72C-458C-AD17-84630A87E99E}">
      <dsp:nvSpPr>
        <dsp:cNvPr id="0" name=""/>
        <dsp:cNvSpPr/>
      </dsp:nvSpPr>
      <dsp:spPr>
        <a:xfrm>
          <a:off x="1432771" y="149214"/>
          <a:ext cx="3821380" cy="1873230"/>
        </a:xfrm>
        <a:prstGeom prst="roundRect">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0" rIns="91440" bIns="0" numCol="1" spcCol="1270" anchor="ctr" anchorCtr="0">
          <a:noAutofit/>
        </a:bodyPr>
        <a:lstStyle/>
        <a:p>
          <a:pPr marL="0" lvl="0" indent="0" algn="ctr" defTabSz="1244600">
            <a:lnSpc>
              <a:spcPct val="90000"/>
            </a:lnSpc>
            <a:spcBef>
              <a:spcPct val="0"/>
            </a:spcBef>
            <a:spcAft>
              <a:spcPct val="35000"/>
            </a:spcAft>
            <a:buNone/>
          </a:pPr>
          <a:r>
            <a:rPr lang="en-US" sz="2800" b="1" i="0" u="sng" kern="1200" dirty="0"/>
            <a:t>Mindfulness</a:t>
          </a:r>
        </a:p>
        <a:p>
          <a:pPr marL="0" lvl="0" indent="0" algn="ctr" defTabSz="1244600">
            <a:lnSpc>
              <a:spcPct val="90000"/>
            </a:lnSpc>
            <a:spcBef>
              <a:spcPct val="0"/>
            </a:spcBef>
            <a:spcAft>
              <a:spcPct val="35000"/>
            </a:spcAft>
            <a:buNone/>
          </a:pPr>
          <a:r>
            <a:rPr lang="en-US" sz="2400" b="1" i="0" u="none" kern="1200" dirty="0"/>
            <a:t>Live in the Moment</a:t>
          </a:r>
          <a:endParaRPr lang="en-US" sz="2400" b="1" u="none" kern="1200" dirty="0"/>
        </a:p>
      </dsp:txBody>
      <dsp:txXfrm>
        <a:off x="1524215" y="240658"/>
        <a:ext cx="3638492" cy="1690342"/>
      </dsp:txXfrm>
    </dsp:sp>
    <dsp:sp modelId="{BA0728B4-6C22-40F2-8D8D-9DD0DD3E74FD}">
      <dsp:nvSpPr>
        <dsp:cNvPr id="0" name=""/>
        <dsp:cNvSpPr/>
      </dsp:nvSpPr>
      <dsp:spPr>
        <a:xfrm>
          <a:off x="5395582" y="2074702"/>
          <a:ext cx="3821380" cy="1873230"/>
        </a:xfrm>
        <a:prstGeom prst="roundRect">
          <a:avLst/>
        </a:prstGeom>
        <a:solidFill>
          <a:schemeClr val="tx1">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t>Distress Tolerance</a:t>
          </a:r>
        </a:p>
        <a:p>
          <a:pPr marL="0" lvl="0" indent="0" algn="ctr" defTabSz="1244600">
            <a:lnSpc>
              <a:spcPct val="90000"/>
            </a:lnSpc>
            <a:spcBef>
              <a:spcPct val="0"/>
            </a:spcBef>
            <a:spcAft>
              <a:spcPct val="35000"/>
            </a:spcAft>
            <a:buNone/>
          </a:pPr>
          <a:r>
            <a:rPr lang="en-US" sz="2400" b="1" u="none" kern="1200" dirty="0"/>
            <a:t>Develop Coping Mechanisms for Stress</a:t>
          </a:r>
        </a:p>
      </dsp:txBody>
      <dsp:txXfrm>
        <a:off x="5487026" y="2166146"/>
        <a:ext cx="3638492" cy="1690342"/>
      </dsp:txXfrm>
    </dsp:sp>
    <dsp:sp modelId="{94968B96-B115-4F7B-801F-D6C4767F8778}">
      <dsp:nvSpPr>
        <dsp:cNvPr id="0" name=""/>
        <dsp:cNvSpPr/>
      </dsp:nvSpPr>
      <dsp:spPr>
        <a:xfrm>
          <a:off x="1397240" y="2063218"/>
          <a:ext cx="3821380" cy="1873230"/>
        </a:xfrm>
        <a:prstGeom prst="roundRect">
          <a:avLst/>
        </a:prstGeom>
        <a:solidFill>
          <a:srgbClr val="0D973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t>Emotion Regulation</a:t>
          </a:r>
        </a:p>
        <a:p>
          <a:pPr marL="0" lvl="0" indent="0" algn="ctr" defTabSz="1244600">
            <a:lnSpc>
              <a:spcPct val="90000"/>
            </a:lnSpc>
            <a:spcBef>
              <a:spcPct val="0"/>
            </a:spcBef>
            <a:spcAft>
              <a:spcPct val="35000"/>
            </a:spcAft>
            <a:buNone/>
          </a:pPr>
          <a:r>
            <a:rPr lang="en-US" sz="2400" b="1" u="none" kern="1200" dirty="0"/>
            <a:t>Regulate Emotions</a:t>
          </a:r>
        </a:p>
      </dsp:txBody>
      <dsp:txXfrm>
        <a:off x="1488684" y="2154662"/>
        <a:ext cx="3638492" cy="1690342"/>
      </dsp:txXfrm>
    </dsp:sp>
    <dsp:sp modelId="{1F740AE6-F90E-473E-ADEB-F39AC3259F80}">
      <dsp:nvSpPr>
        <dsp:cNvPr id="0" name=""/>
        <dsp:cNvSpPr/>
      </dsp:nvSpPr>
      <dsp:spPr>
        <a:xfrm>
          <a:off x="5397311" y="153758"/>
          <a:ext cx="3821380" cy="1873230"/>
        </a:xfrm>
        <a:prstGeom prst="roundRect">
          <a:avLst/>
        </a:prstGeom>
        <a:solidFill>
          <a:srgbClr val="7030A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t>Interpersonal Effectiveness</a:t>
          </a:r>
        </a:p>
        <a:p>
          <a:pPr marL="0" lvl="0" indent="0" algn="ctr" defTabSz="1244600">
            <a:lnSpc>
              <a:spcPct val="90000"/>
            </a:lnSpc>
            <a:spcBef>
              <a:spcPct val="0"/>
            </a:spcBef>
            <a:spcAft>
              <a:spcPct val="35000"/>
            </a:spcAft>
            <a:buNone/>
          </a:pPr>
          <a:r>
            <a:rPr lang="en-US" sz="2400" b="1" u="none" kern="1200" dirty="0"/>
            <a:t>Improve Interpersonal Relationships</a:t>
          </a:r>
        </a:p>
      </dsp:txBody>
      <dsp:txXfrm>
        <a:off x="5488755" y="245202"/>
        <a:ext cx="3638492" cy="16903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A2CD0-F1AE-4529-9120-FB2B238E2420}">
      <dsp:nvSpPr>
        <dsp:cNvPr id="0" name=""/>
        <dsp:cNvSpPr/>
      </dsp:nvSpPr>
      <dsp:spPr>
        <a:xfrm>
          <a:off x="1362" y="0"/>
          <a:ext cx="2904496" cy="163308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cap="none" spc="50" dirty="0">
              <a:ln w="0"/>
              <a:solidFill>
                <a:schemeClr val="bg2"/>
              </a:solidFill>
              <a:effectLst>
                <a:innerShdw blurRad="63500" dist="50800" dir="13500000">
                  <a:srgbClr val="000000">
                    <a:alpha val="50000"/>
                  </a:srgbClr>
                </a:innerShdw>
              </a:effectLst>
            </a:rPr>
            <a:t>Check the Facts</a:t>
          </a:r>
        </a:p>
      </dsp:txBody>
      <dsp:txXfrm>
        <a:off x="49194" y="47832"/>
        <a:ext cx="2808832" cy="1537424"/>
      </dsp:txXfrm>
    </dsp:sp>
    <dsp:sp modelId="{EF7FD606-AC00-48CA-998B-5F18FD3FBD5E}">
      <dsp:nvSpPr>
        <dsp:cNvPr id="0" name=""/>
        <dsp:cNvSpPr/>
      </dsp:nvSpPr>
      <dsp:spPr>
        <a:xfrm>
          <a:off x="3057039" y="532783"/>
          <a:ext cx="859437" cy="567521"/>
        </a:xfrm>
        <a:prstGeom prst="rightArrow">
          <a:avLst>
            <a:gd name="adj1" fmla="val 60000"/>
            <a:gd name="adj2" fmla="val 50000"/>
          </a:avLst>
        </a:prstGeom>
        <a:solidFill>
          <a:schemeClr val="dk2">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3057039" y="646287"/>
        <a:ext cx="689181" cy="340513"/>
      </dsp:txXfrm>
    </dsp:sp>
    <dsp:sp modelId="{9216B380-D0F4-4EC7-8E41-00F5E417F433}">
      <dsp:nvSpPr>
        <dsp:cNvPr id="0" name=""/>
        <dsp:cNvSpPr/>
      </dsp:nvSpPr>
      <dsp:spPr>
        <a:xfrm>
          <a:off x="4067656" y="0"/>
          <a:ext cx="2904496" cy="1633088"/>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cap="none" spc="50" dirty="0">
              <a:ln w="0"/>
              <a:solidFill>
                <a:schemeClr val="bg2"/>
              </a:solidFill>
              <a:effectLst>
                <a:innerShdw blurRad="63500" dist="50800" dir="13500000">
                  <a:srgbClr val="000000">
                    <a:alpha val="50000"/>
                  </a:srgbClr>
                </a:innerShdw>
              </a:effectLst>
            </a:rPr>
            <a:t>Problem Solving</a:t>
          </a:r>
        </a:p>
        <a:p>
          <a:pPr marL="0" lvl="0" indent="0" algn="ctr" defTabSz="1066800">
            <a:lnSpc>
              <a:spcPct val="90000"/>
            </a:lnSpc>
            <a:spcBef>
              <a:spcPct val="0"/>
            </a:spcBef>
            <a:spcAft>
              <a:spcPct val="35000"/>
            </a:spcAft>
            <a:buNone/>
          </a:pPr>
          <a:r>
            <a:rPr lang="en-US" sz="2400" b="1" kern="1200" cap="none" spc="50" dirty="0">
              <a:ln w="0"/>
              <a:solidFill>
                <a:schemeClr val="bg2"/>
              </a:solidFill>
              <a:effectLst>
                <a:innerShdw blurRad="63500" dist="50800" dir="13500000">
                  <a:srgbClr val="000000">
                    <a:alpha val="50000"/>
                  </a:srgbClr>
                </a:innerShdw>
              </a:effectLst>
            </a:rPr>
            <a:t>OR</a:t>
          </a:r>
        </a:p>
        <a:p>
          <a:pPr marL="0" lvl="0" indent="0" algn="ctr" defTabSz="1066800">
            <a:lnSpc>
              <a:spcPct val="90000"/>
            </a:lnSpc>
            <a:spcBef>
              <a:spcPct val="0"/>
            </a:spcBef>
            <a:spcAft>
              <a:spcPct val="35000"/>
            </a:spcAft>
            <a:buNone/>
          </a:pPr>
          <a:r>
            <a:rPr lang="en-US" sz="2400" b="1" i="1" kern="1200" cap="none" spc="50" dirty="0">
              <a:ln w="0"/>
              <a:solidFill>
                <a:schemeClr val="bg2"/>
              </a:solidFill>
              <a:effectLst>
                <a:innerShdw blurRad="63500" dist="50800" dir="13500000">
                  <a:srgbClr val="000000">
                    <a:alpha val="50000"/>
                  </a:srgbClr>
                </a:innerShdw>
              </a:effectLst>
            </a:rPr>
            <a:t>Opposite Action</a:t>
          </a:r>
        </a:p>
      </dsp:txBody>
      <dsp:txXfrm>
        <a:off x="4115488" y="47832"/>
        <a:ext cx="2808832" cy="15374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AD383-BD7E-4F4C-A495-69F01DEBE455}">
      <dsp:nvSpPr>
        <dsp:cNvPr id="0" name=""/>
        <dsp:cNvSpPr/>
      </dsp:nvSpPr>
      <dsp:spPr>
        <a:xfrm>
          <a:off x="5625"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Challenge</a:t>
          </a:r>
        </a:p>
      </dsp:txBody>
      <dsp:txXfrm>
        <a:off x="34393" y="1178209"/>
        <a:ext cx="1374377" cy="924664"/>
      </dsp:txXfrm>
    </dsp:sp>
    <dsp:sp modelId="{570C233E-ED66-4F17-948E-500E94AAB5BC}">
      <dsp:nvSpPr>
        <dsp:cNvPr id="0" name=""/>
        <dsp:cNvSpPr/>
      </dsp:nvSpPr>
      <dsp:spPr>
        <a:xfrm>
          <a:off x="1565806"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65806" y="1545110"/>
        <a:ext cx="190348" cy="190861"/>
      </dsp:txXfrm>
    </dsp:sp>
    <dsp:sp modelId="{DDD53196-09C4-480C-AD9A-BAC6A287961F}">
      <dsp:nvSpPr>
        <dsp:cNvPr id="0" name=""/>
        <dsp:cNvSpPr/>
      </dsp:nvSpPr>
      <dsp:spPr>
        <a:xfrm>
          <a:off x="1950608"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Brief Relief</a:t>
          </a:r>
        </a:p>
      </dsp:txBody>
      <dsp:txXfrm>
        <a:off x="1979376" y="1178209"/>
        <a:ext cx="1374377" cy="924664"/>
      </dsp:txXfrm>
    </dsp:sp>
    <dsp:sp modelId="{A9558D8E-D79F-45FC-AC7E-7CA11830F4FD}">
      <dsp:nvSpPr>
        <dsp:cNvPr id="0" name=""/>
        <dsp:cNvSpPr/>
      </dsp:nvSpPr>
      <dsp:spPr>
        <a:xfrm>
          <a:off x="3510789"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510789" y="1545110"/>
        <a:ext cx="190348" cy="190861"/>
      </dsp:txXfrm>
    </dsp:sp>
    <dsp:sp modelId="{92CC2FE6-5D32-4D41-A052-23BC415A3B20}">
      <dsp:nvSpPr>
        <dsp:cNvPr id="0" name=""/>
        <dsp:cNvSpPr/>
      </dsp:nvSpPr>
      <dsp:spPr>
        <a:xfrm>
          <a:off x="3895591"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Misery</a:t>
          </a:r>
        </a:p>
      </dsp:txBody>
      <dsp:txXfrm>
        <a:off x="3924359" y="1178209"/>
        <a:ext cx="1374377" cy="924664"/>
      </dsp:txXfrm>
    </dsp:sp>
    <dsp:sp modelId="{0E6E2F42-A49F-41B0-B46C-B28228C627B0}">
      <dsp:nvSpPr>
        <dsp:cNvPr id="0" name=""/>
        <dsp:cNvSpPr/>
      </dsp:nvSpPr>
      <dsp:spPr>
        <a:xfrm>
          <a:off x="5455772"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55772" y="1545110"/>
        <a:ext cx="190348" cy="190861"/>
      </dsp:txXfrm>
    </dsp:sp>
    <dsp:sp modelId="{EDA6E3A4-F94B-451F-B821-1C5AB5945714}">
      <dsp:nvSpPr>
        <dsp:cNvPr id="0" name=""/>
        <dsp:cNvSpPr/>
      </dsp:nvSpPr>
      <dsp:spPr>
        <a:xfrm>
          <a:off x="5840575"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Challenge</a:t>
          </a:r>
        </a:p>
      </dsp:txBody>
      <dsp:txXfrm>
        <a:off x="5869343" y="1178209"/>
        <a:ext cx="1374377" cy="924664"/>
      </dsp:txXfrm>
    </dsp:sp>
    <dsp:sp modelId="{A1B9DB78-9BDE-495C-B6AA-5532993B64A6}">
      <dsp:nvSpPr>
        <dsp:cNvPr id="0" name=""/>
        <dsp:cNvSpPr/>
      </dsp:nvSpPr>
      <dsp:spPr>
        <a:xfrm>
          <a:off x="7400756"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400756" y="1545110"/>
        <a:ext cx="190348" cy="190861"/>
      </dsp:txXfrm>
    </dsp:sp>
    <dsp:sp modelId="{86CF7E88-0027-4E56-BBE0-DB3FB2298182}">
      <dsp:nvSpPr>
        <dsp:cNvPr id="0" name=""/>
        <dsp:cNvSpPr/>
      </dsp:nvSpPr>
      <dsp:spPr>
        <a:xfrm>
          <a:off x="7785558"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Brief Relief</a:t>
          </a:r>
        </a:p>
      </dsp:txBody>
      <dsp:txXfrm>
        <a:off x="7814326" y="1178209"/>
        <a:ext cx="1374377" cy="924664"/>
      </dsp:txXfrm>
    </dsp:sp>
    <dsp:sp modelId="{BCD6B468-5ABA-4AB9-990D-EEBDDB8FB91F}">
      <dsp:nvSpPr>
        <dsp:cNvPr id="0" name=""/>
        <dsp:cNvSpPr/>
      </dsp:nvSpPr>
      <dsp:spPr>
        <a:xfrm>
          <a:off x="9345739"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n>
              <a:solidFill>
                <a:schemeClr val="tx1"/>
              </a:solidFill>
            </a:ln>
            <a:solidFill>
              <a:schemeClr val="accent3"/>
            </a:solidFill>
          </a:endParaRPr>
        </a:p>
      </dsp:txBody>
      <dsp:txXfrm>
        <a:off x="9345739" y="1545110"/>
        <a:ext cx="190348" cy="190861"/>
      </dsp:txXfrm>
    </dsp:sp>
    <dsp:sp modelId="{DAEB9350-1612-40CB-A1AF-8D4667195613}">
      <dsp:nvSpPr>
        <dsp:cNvPr id="0" name=""/>
        <dsp:cNvSpPr/>
      </dsp:nvSpPr>
      <dsp:spPr>
        <a:xfrm>
          <a:off x="9730541" y="1084288"/>
          <a:ext cx="1429373" cy="1112505"/>
        </a:xfrm>
        <a:prstGeom prst="doubleWave">
          <a:avLst/>
        </a:prstGeom>
        <a:solidFill>
          <a:schemeClr val="tx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Continued Misery</a:t>
          </a:r>
        </a:p>
      </dsp:txBody>
      <dsp:txXfrm>
        <a:off x="9730541" y="1223351"/>
        <a:ext cx="1429373" cy="834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09CCF-D881-41CA-AA4C-FDEA8EA37C9B}">
      <dsp:nvSpPr>
        <dsp:cNvPr id="0" name=""/>
        <dsp:cNvSpPr/>
      </dsp:nvSpPr>
      <dsp:spPr>
        <a:xfrm>
          <a:off x="1125" y="918196"/>
          <a:ext cx="4388534" cy="2633120"/>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a:sp3d>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Dialectics </a:t>
          </a:r>
        </a:p>
      </dsp:txBody>
      <dsp:txXfrm>
        <a:off x="1125" y="918196"/>
        <a:ext cx="4388534" cy="2633120"/>
      </dsp:txXfrm>
    </dsp:sp>
    <dsp:sp modelId="{5CCC0ED5-8235-42C1-9E5B-2C21723CB9D6}">
      <dsp:nvSpPr>
        <dsp:cNvPr id="0" name=""/>
        <dsp:cNvSpPr/>
      </dsp:nvSpPr>
      <dsp:spPr>
        <a:xfrm>
          <a:off x="4828513" y="918196"/>
          <a:ext cx="4388534" cy="2633120"/>
        </a:xfrm>
        <a:prstGeom prst="rect">
          <a:avLst/>
        </a:prstGeom>
        <a:solidFill>
          <a:schemeClr val="accent2">
            <a:hueOff val="-594855"/>
            <a:satOff val="-81702"/>
            <a:lumOff val="1411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a:sp3d>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Biosocial Model </a:t>
          </a:r>
        </a:p>
      </dsp:txBody>
      <dsp:txXfrm>
        <a:off x="4828513" y="918196"/>
        <a:ext cx="4388534" cy="2633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0DE04-0E34-47AC-B525-48C59ED83624}">
      <dsp:nvSpPr>
        <dsp:cNvPr id="0" name=""/>
        <dsp:cNvSpPr/>
      </dsp:nvSpPr>
      <dsp:spPr>
        <a:xfrm>
          <a:off x="162220" y="1158456"/>
          <a:ext cx="2848713" cy="2661211"/>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0" kern="1200" dirty="0">
              <a:latin typeface="Source Sans Pro" panose="020B0503030403020204" pitchFamily="34" charset="0"/>
              <a:ea typeface="Source Sans Pro" panose="020B0503030403020204" pitchFamily="34" charset="0"/>
            </a:rPr>
            <a:t>Biologically-Based Emotional Sensitivity &amp; Impulsivity</a:t>
          </a:r>
        </a:p>
      </dsp:txBody>
      <dsp:txXfrm>
        <a:off x="579404" y="1548181"/>
        <a:ext cx="2014345" cy="1881761"/>
      </dsp:txXfrm>
    </dsp:sp>
    <dsp:sp modelId="{1EF168AB-F757-492D-A9A7-1093BD32D1B2}">
      <dsp:nvSpPr>
        <dsp:cNvPr id="0" name=""/>
        <dsp:cNvSpPr/>
      </dsp:nvSpPr>
      <dsp:spPr>
        <a:xfrm>
          <a:off x="3028688" y="1856349"/>
          <a:ext cx="1265425" cy="1265425"/>
        </a:xfrm>
        <a:prstGeom prst="mathPlus">
          <a:avLst/>
        </a:prstGeom>
        <a:solidFill>
          <a:schemeClr val="accent2">
            <a:hueOff val="0"/>
            <a:satOff val="0"/>
            <a:lumOff val="0"/>
            <a:alphaOff val="0"/>
          </a:schemeClr>
        </a:solidFill>
        <a:ln>
          <a:solidFill>
            <a:schemeClr val="tx1"/>
          </a:solid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dirty="0"/>
        </a:p>
      </dsp:txBody>
      <dsp:txXfrm>
        <a:off x="3196420" y="2340248"/>
        <a:ext cx="929961" cy="297627"/>
      </dsp:txXfrm>
    </dsp:sp>
    <dsp:sp modelId="{B1CCDBB1-CCD4-4238-8F4D-6F0F7DE401C1}">
      <dsp:nvSpPr>
        <dsp:cNvPr id="0" name=""/>
        <dsp:cNvSpPr/>
      </dsp:nvSpPr>
      <dsp:spPr>
        <a:xfrm>
          <a:off x="4357413" y="1150427"/>
          <a:ext cx="2871207" cy="2677269"/>
        </a:xfrm>
        <a:prstGeom prst="ellipse">
          <a:avLst/>
        </a:prstGeom>
        <a:solidFill>
          <a:schemeClr val="accent2">
            <a:hueOff val="-297427"/>
            <a:satOff val="-40851"/>
            <a:lumOff val="705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0" kern="1200" dirty="0">
              <a:latin typeface="Source Sans Pro" panose="020B0503030403020204" pitchFamily="34" charset="0"/>
              <a:ea typeface="Source Sans Pro" panose="020B0503030403020204" pitchFamily="34" charset="0"/>
            </a:rPr>
            <a:t>Pervasively Invalidating Environment</a:t>
          </a:r>
        </a:p>
      </dsp:txBody>
      <dsp:txXfrm>
        <a:off x="4777892" y="1542504"/>
        <a:ext cx="2030249" cy="1893115"/>
      </dsp:txXfrm>
    </dsp:sp>
    <dsp:sp modelId="{1E80797F-4EFE-48AE-93E0-71149CFBC226}">
      <dsp:nvSpPr>
        <dsp:cNvPr id="0" name=""/>
        <dsp:cNvSpPr/>
      </dsp:nvSpPr>
      <dsp:spPr>
        <a:xfrm>
          <a:off x="7405780" y="2186251"/>
          <a:ext cx="760584" cy="605620"/>
        </a:xfrm>
        <a:prstGeom prst="mathEqual">
          <a:avLst/>
        </a:prstGeom>
        <a:solidFill>
          <a:schemeClr val="accent2">
            <a:hueOff val="-594855"/>
            <a:satOff val="-81702"/>
            <a:lumOff val="14117"/>
            <a:alphaOff val="0"/>
          </a:schemeClr>
        </a:solidFill>
        <a:ln>
          <a:solidFill>
            <a:schemeClr val="tx1"/>
          </a:solid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b="1" kern="1200" dirty="0"/>
        </a:p>
      </dsp:txBody>
      <dsp:txXfrm>
        <a:off x="7506595" y="2311009"/>
        <a:ext cx="558954" cy="356104"/>
      </dsp:txXfrm>
    </dsp:sp>
    <dsp:sp modelId="{702B958B-E4B8-464B-9FEE-53097F08CC24}">
      <dsp:nvSpPr>
        <dsp:cNvPr id="0" name=""/>
        <dsp:cNvSpPr/>
      </dsp:nvSpPr>
      <dsp:spPr>
        <a:xfrm>
          <a:off x="8275206" y="1118355"/>
          <a:ext cx="3055937" cy="2741413"/>
        </a:xfrm>
        <a:prstGeom prst="ellipse">
          <a:avLst/>
        </a:prstGeom>
        <a:solidFill>
          <a:schemeClr val="accent2">
            <a:hueOff val="-594855"/>
            <a:satOff val="-81702"/>
            <a:lumOff val="1411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Source Sans Pro" panose="020B0503030403020204" pitchFamily="34" charset="0"/>
              <a:ea typeface="Source Sans Pro" panose="020B0503030403020204" pitchFamily="34" charset="0"/>
            </a:rPr>
            <a:t>Severe &amp; Pervasive Emotional Dysregulation</a:t>
          </a:r>
        </a:p>
      </dsp:txBody>
      <dsp:txXfrm>
        <a:off x="8722738" y="1519826"/>
        <a:ext cx="2160873" cy="19384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DD67F-1776-43A9-9119-74385471D1E7}">
      <dsp:nvSpPr>
        <dsp:cNvPr id="0" name=""/>
        <dsp:cNvSpPr/>
      </dsp:nvSpPr>
      <dsp:spPr>
        <a:xfrm>
          <a:off x="1573462" y="0"/>
          <a:ext cx="5151449" cy="5151449"/>
        </a:xfrm>
        <a:prstGeom prst="diamond">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C8AEBA83-C72C-458C-AD17-84630A87E99E}">
      <dsp:nvSpPr>
        <dsp:cNvPr id="0" name=""/>
        <dsp:cNvSpPr/>
      </dsp:nvSpPr>
      <dsp:spPr>
        <a:xfrm>
          <a:off x="2062850" y="489387"/>
          <a:ext cx="2009065" cy="2009065"/>
        </a:xfrm>
        <a:prstGeom prst="roundRect">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dsp:txBody>
      <dsp:txXfrm>
        <a:off x="2160924" y="587461"/>
        <a:ext cx="1812917" cy="1812917"/>
      </dsp:txXfrm>
    </dsp:sp>
    <dsp:sp modelId="{BA0728B4-6C22-40F2-8D8D-9DD0DD3E74FD}">
      <dsp:nvSpPr>
        <dsp:cNvPr id="0" name=""/>
        <dsp:cNvSpPr/>
      </dsp:nvSpPr>
      <dsp:spPr>
        <a:xfrm>
          <a:off x="4279116" y="2649152"/>
          <a:ext cx="2009065" cy="2009065"/>
        </a:xfrm>
        <a:prstGeom prst="roundRect">
          <a:avLst/>
        </a:prstGeom>
        <a:solidFill>
          <a:schemeClr val="tx1">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dsp:txBody>
      <dsp:txXfrm>
        <a:off x="4377190" y="2747226"/>
        <a:ext cx="1812917" cy="1812917"/>
      </dsp:txXfrm>
    </dsp:sp>
    <dsp:sp modelId="{94968B96-B115-4F7B-801F-D6C4767F8778}">
      <dsp:nvSpPr>
        <dsp:cNvPr id="0" name=""/>
        <dsp:cNvSpPr/>
      </dsp:nvSpPr>
      <dsp:spPr>
        <a:xfrm>
          <a:off x="2062850" y="2652996"/>
          <a:ext cx="2009065" cy="2009065"/>
        </a:xfrm>
        <a:prstGeom prst="roundRect">
          <a:avLst/>
        </a:prstGeom>
        <a:solidFill>
          <a:srgbClr val="0D973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solidFill>
              <a:srgbClr val="0D973B"/>
            </a:solidFill>
          </a:endParaRPr>
        </a:p>
      </dsp:txBody>
      <dsp:txXfrm>
        <a:off x="2160924" y="2751070"/>
        <a:ext cx="1812917" cy="1812917"/>
      </dsp:txXfrm>
    </dsp:sp>
    <dsp:sp modelId="{1F740AE6-F90E-473E-ADEB-F39AC3259F80}">
      <dsp:nvSpPr>
        <dsp:cNvPr id="0" name=""/>
        <dsp:cNvSpPr/>
      </dsp:nvSpPr>
      <dsp:spPr>
        <a:xfrm>
          <a:off x="4265555" y="532026"/>
          <a:ext cx="2009065" cy="2009065"/>
        </a:xfrm>
        <a:prstGeom prst="roundRect">
          <a:avLst/>
        </a:prstGeom>
        <a:solidFill>
          <a:srgbClr val="7030A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dsp:txBody>
      <dsp:txXfrm>
        <a:off x="4363629" y="630100"/>
        <a:ext cx="1812917" cy="18129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DD67F-1776-43A9-9119-74385471D1E7}">
      <dsp:nvSpPr>
        <dsp:cNvPr id="0" name=""/>
        <dsp:cNvSpPr/>
      </dsp:nvSpPr>
      <dsp:spPr>
        <a:xfrm>
          <a:off x="2618651" y="0"/>
          <a:ext cx="5341156" cy="5341156"/>
        </a:xfrm>
        <a:prstGeom prst="diamond">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C8AEBA83-C72C-458C-AD17-84630A87E99E}">
      <dsp:nvSpPr>
        <dsp:cNvPr id="0" name=""/>
        <dsp:cNvSpPr/>
      </dsp:nvSpPr>
      <dsp:spPr>
        <a:xfrm>
          <a:off x="413033" y="186942"/>
          <a:ext cx="4787600" cy="2346869"/>
        </a:xfrm>
        <a:prstGeom prst="roundRect">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0" rIns="91440" bIns="0" numCol="1" spcCol="1270" anchor="ctr" anchorCtr="0">
          <a:noAutofit/>
        </a:bodyPr>
        <a:lstStyle/>
        <a:p>
          <a:pPr marL="0" lvl="0" indent="0" algn="ctr" defTabSz="1244600">
            <a:lnSpc>
              <a:spcPct val="90000"/>
            </a:lnSpc>
            <a:spcBef>
              <a:spcPct val="0"/>
            </a:spcBef>
            <a:spcAft>
              <a:spcPct val="35000"/>
            </a:spcAft>
            <a:buNone/>
          </a:pPr>
          <a:r>
            <a:rPr lang="en-US" sz="2800" b="1" i="0" u="sng" kern="1200" dirty="0"/>
            <a:t>Mindfulness</a:t>
          </a:r>
        </a:p>
        <a:p>
          <a:pPr marL="0" lvl="0" indent="0" algn="ctr" defTabSz="1244600">
            <a:lnSpc>
              <a:spcPct val="90000"/>
            </a:lnSpc>
            <a:spcBef>
              <a:spcPct val="0"/>
            </a:spcBef>
            <a:spcAft>
              <a:spcPts val="600"/>
            </a:spcAft>
            <a:buNone/>
          </a:pPr>
          <a:r>
            <a:rPr lang="en-US" sz="2400" b="1" kern="1200" dirty="0"/>
            <a:t>Non-judgmental awareness of the present moment</a:t>
          </a:r>
        </a:p>
      </dsp:txBody>
      <dsp:txXfrm>
        <a:off x="527598" y="301507"/>
        <a:ext cx="4558470" cy="2117739"/>
      </dsp:txXfrm>
    </dsp:sp>
    <dsp:sp modelId="{BA0728B4-6C22-40F2-8D8D-9DD0DD3E74FD}">
      <dsp:nvSpPr>
        <dsp:cNvPr id="0" name=""/>
        <dsp:cNvSpPr/>
      </dsp:nvSpPr>
      <dsp:spPr>
        <a:xfrm>
          <a:off x="5377824" y="2599282"/>
          <a:ext cx="4787600" cy="2346869"/>
        </a:xfrm>
        <a:prstGeom prst="roundRect">
          <a:avLst/>
        </a:prstGeom>
        <a:solidFill>
          <a:schemeClr val="tx1">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t>Distress Tolerance</a:t>
          </a:r>
        </a:p>
        <a:p>
          <a:pPr marL="0" lvl="0" indent="0" algn="ctr" defTabSz="1244600">
            <a:lnSpc>
              <a:spcPct val="90000"/>
            </a:lnSpc>
            <a:spcBef>
              <a:spcPct val="0"/>
            </a:spcBef>
            <a:spcAft>
              <a:spcPct val="35000"/>
            </a:spcAft>
            <a:buNone/>
          </a:pPr>
          <a:r>
            <a:rPr lang="en-US" sz="2400" b="1" kern="1200" dirty="0"/>
            <a:t>Manage an emotional incident with greater calm and acceptance</a:t>
          </a:r>
        </a:p>
      </dsp:txBody>
      <dsp:txXfrm>
        <a:off x="5492389" y="2713847"/>
        <a:ext cx="4558470" cy="2117739"/>
      </dsp:txXfrm>
    </dsp:sp>
    <dsp:sp modelId="{94968B96-B115-4F7B-801F-D6C4767F8778}">
      <dsp:nvSpPr>
        <dsp:cNvPr id="0" name=""/>
        <dsp:cNvSpPr/>
      </dsp:nvSpPr>
      <dsp:spPr>
        <a:xfrm>
          <a:off x="368518" y="2584894"/>
          <a:ext cx="4787600" cy="2346869"/>
        </a:xfrm>
        <a:prstGeom prst="roundRect">
          <a:avLst/>
        </a:prstGeom>
        <a:solidFill>
          <a:srgbClr val="0D973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t>Emotion Regulation</a:t>
          </a:r>
        </a:p>
        <a:p>
          <a:pPr marL="0" lvl="0" indent="0" algn="ctr" defTabSz="1244600">
            <a:lnSpc>
              <a:spcPct val="90000"/>
            </a:lnSpc>
            <a:spcBef>
              <a:spcPct val="0"/>
            </a:spcBef>
            <a:spcAft>
              <a:spcPct val="35000"/>
            </a:spcAft>
            <a:buNone/>
          </a:pPr>
          <a:r>
            <a:rPr lang="en-US" sz="2400" b="1" kern="1200" dirty="0"/>
            <a:t>Understand, manage, and change intense emotions and reduce vulnerability to them</a:t>
          </a:r>
        </a:p>
      </dsp:txBody>
      <dsp:txXfrm>
        <a:off x="483083" y="2699459"/>
        <a:ext cx="4558470" cy="2117739"/>
      </dsp:txXfrm>
    </dsp:sp>
    <dsp:sp modelId="{1F740AE6-F90E-473E-ADEB-F39AC3259F80}">
      <dsp:nvSpPr>
        <dsp:cNvPr id="0" name=""/>
        <dsp:cNvSpPr/>
      </dsp:nvSpPr>
      <dsp:spPr>
        <a:xfrm>
          <a:off x="5379991" y="192636"/>
          <a:ext cx="4787600" cy="2346869"/>
        </a:xfrm>
        <a:prstGeom prst="roundRect">
          <a:avLst/>
        </a:prstGeom>
        <a:solidFill>
          <a:srgbClr val="7030A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t>Interpersonal Effectiveness</a:t>
          </a:r>
        </a:p>
        <a:p>
          <a:pPr marL="0" lvl="0" indent="0" algn="ctr" defTabSz="1244600">
            <a:lnSpc>
              <a:spcPct val="90000"/>
            </a:lnSpc>
            <a:spcBef>
              <a:spcPct val="0"/>
            </a:spcBef>
            <a:spcAft>
              <a:spcPct val="35000"/>
            </a:spcAft>
            <a:buNone/>
          </a:pPr>
          <a:r>
            <a:rPr lang="en-US" sz="2400" b="1" kern="1200" dirty="0"/>
            <a:t>Communicate assertively while strengthening relationships and maintaining self-respect</a:t>
          </a:r>
          <a:endParaRPr lang="en-US" sz="2200" b="1" kern="1200" dirty="0"/>
        </a:p>
      </dsp:txBody>
      <dsp:txXfrm>
        <a:off x="5494556" y="307201"/>
        <a:ext cx="4558470" cy="21177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AD383-BD7E-4F4C-A495-69F01DEBE455}">
      <dsp:nvSpPr>
        <dsp:cNvPr id="0" name=""/>
        <dsp:cNvSpPr/>
      </dsp:nvSpPr>
      <dsp:spPr>
        <a:xfrm>
          <a:off x="5625"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Challenge</a:t>
          </a:r>
        </a:p>
      </dsp:txBody>
      <dsp:txXfrm>
        <a:off x="34393" y="1178209"/>
        <a:ext cx="1374377" cy="924664"/>
      </dsp:txXfrm>
    </dsp:sp>
    <dsp:sp modelId="{570C233E-ED66-4F17-948E-500E94AAB5BC}">
      <dsp:nvSpPr>
        <dsp:cNvPr id="0" name=""/>
        <dsp:cNvSpPr/>
      </dsp:nvSpPr>
      <dsp:spPr>
        <a:xfrm>
          <a:off x="1565806"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65806" y="1545110"/>
        <a:ext cx="190348" cy="190861"/>
      </dsp:txXfrm>
    </dsp:sp>
    <dsp:sp modelId="{DDD53196-09C4-480C-AD9A-BAC6A287961F}">
      <dsp:nvSpPr>
        <dsp:cNvPr id="0" name=""/>
        <dsp:cNvSpPr/>
      </dsp:nvSpPr>
      <dsp:spPr>
        <a:xfrm>
          <a:off x="1950608"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Brief Relief</a:t>
          </a:r>
        </a:p>
      </dsp:txBody>
      <dsp:txXfrm>
        <a:off x="1979376" y="1178209"/>
        <a:ext cx="1374377" cy="924664"/>
      </dsp:txXfrm>
    </dsp:sp>
    <dsp:sp modelId="{A9558D8E-D79F-45FC-AC7E-7CA11830F4FD}">
      <dsp:nvSpPr>
        <dsp:cNvPr id="0" name=""/>
        <dsp:cNvSpPr/>
      </dsp:nvSpPr>
      <dsp:spPr>
        <a:xfrm>
          <a:off x="3510789"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510789" y="1545110"/>
        <a:ext cx="190348" cy="190861"/>
      </dsp:txXfrm>
    </dsp:sp>
    <dsp:sp modelId="{92CC2FE6-5D32-4D41-A052-23BC415A3B20}">
      <dsp:nvSpPr>
        <dsp:cNvPr id="0" name=""/>
        <dsp:cNvSpPr/>
      </dsp:nvSpPr>
      <dsp:spPr>
        <a:xfrm>
          <a:off x="3895591"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Misery</a:t>
          </a:r>
        </a:p>
      </dsp:txBody>
      <dsp:txXfrm>
        <a:off x="3924359" y="1178209"/>
        <a:ext cx="1374377" cy="924664"/>
      </dsp:txXfrm>
    </dsp:sp>
    <dsp:sp modelId="{0E6E2F42-A49F-41B0-B46C-B28228C627B0}">
      <dsp:nvSpPr>
        <dsp:cNvPr id="0" name=""/>
        <dsp:cNvSpPr/>
      </dsp:nvSpPr>
      <dsp:spPr>
        <a:xfrm>
          <a:off x="5455772"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55772" y="1545110"/>
        <a:ext cx="190348" cy="190861"/>
      </dsp:txXfrm>
    </dsp:sp>
    <dsp:sp modelId="{EDA6E3A4-F94B-451F-B821-1C5AB5945714}">
      <dsp:nvSpPr>
        <dsp:cNvPr id="0" name=""/>
        <dsp:cNvSpPr/>
      </dsp:nvSpPr>
      <dsp:spPr>
        <a:xfrm>
          <a:off x="5840575"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Challenge</a:t>
          </a:r>
        </a:p>
      </dsp:txBody>
      <dsp:txXfrm>
        <a:off x="5869343" y="1178209"/>
        <a:ext cx="1374377" cy="924664"/>
      </dsp:txXfrm>
    </dsp:sp>
    <dsp:sp modelId="{A1B9DB78-9BDE-495C-B6AA-5532993B64A6}">
      <dsp:nvSpPr>
        <dsp:cNvPr id="0" name=""/>
        <dsp:cNvSpPr/>
      </dsp:nvSpPr>
      <dsp:spPr>
        <a:xfrm>
          <a:off x="7400756"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400756" y="1545110"/>
        <a:ext cx="190348" cy="190861"/>
      </dsp:txXfrm>
    </dsp:sp>
    <dsp:sp modelId="{86CF7E88-0027-4E56-BBE0-DB3FB2298182}">
      <dsp:nvSpPr>
        <dsp:cNvPr id="0" name=""/>
        <dsp:cNvSpPr/>
      </dsp:nvSpPr>
      <dsp:spPr>
        <a:xfrm>
          <a:off x="7785558"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Brief Relief</a:t>
          </a:r>
        </a:p>
      </dsp:txBody>
      <dsp:txXfrm>
        <a:off x="7814326" y="1178209"/>
        <a:ext cx="1374377" cy="924664"/>
      </dsp:txXfrm>
    </dsp:sp>
    <dsp:sp modelId="{BCD6B468-5ABA-4AB9-990D-EEBDDB8FB91F}">
      <dsp:nvSpPr>
        <dsp:cNvPr id="0" name=""/>
        <dsp:cNvSpPr/>
      </dsp:nvSpPr>
      <dsp:spPr>
        <a:xfrm>
          <a:off x="9345739"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n>
              <a:solidFill>
                <a:schemeClr val="tx1"/>
              </a:solidFill>
            </a:ln>
            <a:solidFill>
              <a:schemeClr val="accent3"/>
            </a:solidFill>
          </a:endParaRPr>
        </a:p>
      </dsp:txBody>
      <dsp:txXfrm>
        <a:off x="9345739" y="1545110"/>
        <a:ext cx="190348" cy="190861"/>
      </dsp:txXfrm>
    </dsp:sp>
    <dsp:sp modelId="{DAEB9350-1612-40CB-A1AF-8D4667195613}">
      <dsp:nvSpPr>
        <dsp:cNvPr id="0" name=""/>
        <dsp:cNvSpPr/>
      </dsp:nvSpPr>
      <dsp:spPr>
        <a:xfrm>
          <a:off x="9730541" y="1084288"/>
          <a:ext cx="1429373" cy="1112505"/>
        </a:xfrm>
        <a:prstGeom prst="doubleWave">
          <a:avLst/>
        </a:prstGeom>
        <a:solidFill>
          <a:schemeClr val="tx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Continued Misery</a:t>
          </a:r>
        </a:p>
      </dsp:txBody>
      <dsp:txXfrm>
        <a:off x="9730541" y="1223351"/>
        <a:ext cx="1429373" cy="8343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E9BEB-A28E-451A-B4A8-784F48600D2A}">
      <dsp:nvSpPr>
        <dsp:cNvPr id="0" name=""/>
        <dsp:cNvSpPr/>
      </dsp:nvSpPr>
      <dsp:spPr>
        <a:xfrm>
          <a:off x="288015" y="651929"/>
          <a:ext cx="6364201" cy="4114807"/>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2222500">
            <a:lnSpc>
              <a:spcPct val="90000"/>
            </a:lnSpc>
            <a:spcBef>
              <a:spcPct val="0"/>
            </a:spcBef>
            <a:spcAft>
              <a:spcPct val="35000"/>
            </a:spcAft>
            <a:buNone/>
          </a:pPr>
          <a:r>
            <a:rPr lang="en-US" sz="5000" b="1" kern="1200" dirty="0">
              <a:solidFill>
                <a:schemeClr val="tx1"/>
              </a:solidFill>
            </a:rPr>
            <a:t>Reasonable Mind</a:t>
          </a:r>
        </a:p>
      </dsp:txBody>
      <dsp:txXfrm>
        <a:off x="1176710" y="1137153"/>
        <a:ext cx="3669449" cy="3144359"/>
      </dsp:txXfrm>
    </dsp:sp>
    <dsp:sp modelId="{6C5AD179-E552-47A5-9F20-8BFE5616C976}">
      <dsp:nvSpPr>
        <dsp:cNvPr id="0" name=""/>
        <dsp:cNvSpPr/>
      </dsp:nvSpPr>
      <dsp:spPr>
        <a:xfrm>
          <a:off x="4898740" y="657857"/>
          <a:ext cx="6363986" cy="4113298"/>
        </a:xfrm>
        <a:prstGeom prst="ellipse">
          <a:avLst/>
        </a:prstGeom>
        <a:solidFill>
          <a:schemeClr val="accent2">
            <a:alpha val="50000"/>
            <a:hueOff val="-594855"/>
            <a:satOff val="-81702"/>
            <a:lumOff val="14117"/>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2222500">
            <a:lnSpc>
              <a:spcPct val="100000"/>
            </a:lnSpc>
            <a:spcBef>
              <a:spcPct val="0"/>
            </a:spcBef>
            <a:spcAft>
              <a:spcPts val="600"/>
            </a:spcAft>
            <a:buNone/>
          </a:pPr>
          <a:r>
            <a:rPr lang="en-US" sz="5000" b="1" kern="1200" dirty="0"/>
            <a:t>Emotional Mind</a:t>
          </a:r>
        </a:p>
      </dsp:txBody>
      <dsp:txXfrm>
        <a:off x="6704736" y="1142904"/>
        <a:ext cx="3669325" cy="31432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94522-6A4D-47B5-87ED-2FC04915E449}">
      <dsp:nvSpPr>
        <dsp:cNvPr id="0" name=""/>
        <dsp:cNvSpPr/>
      </dsp:nvSpPr>
      <dsp:spPr>
        <a:xfrm>
          <a:off x="1826315" y="0"/>
          <a:ext cx="3159798" cy="1950603"/>
        </a:xfrm>
        <a:prstGeom prst="trapezoid">
          <a:avLst>
            <a:gd name="adj" fmla="val 80995"/>
          </a:avLst>
        </a:prstGeom>
        <a:solidFill>
          <a:schemeClr val="accent4">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b="1" kern="1200" dirty="0"/>
        </a:p>
        <a:p>
          <a:pPr marL="0" lvl="0" indent="0" algn="ctr" defTabSz="1333500">
            <a:lnSpc>
              <a:spcPct val="270000"/>
            </a:lnSpc>
            <a:spcBef>
              <a:spcPct val="0"/>
            </a:spcBef>
            <a:spcAft>
              <a:spcPct val="35000"/>
            </a:spcAft>
            <a:buNone/>
          </a:pPr>
          <a:r>
            <a:rPr lang="en-US" sz="3000" b="1" kern="1200" dirty="0"/>
            <a:t>Participate</a:t>
          </a:r>
        </a:p>
      </dsp:txBody>
      <dsp:txXfrm>
        <a:off x="1826315" y="0"/>
        <a:ext cx="3159798" cy="1950603"/>
      </dsp:txXfrm>
    </dsp:sp>
    <dsp:sp modelId="{589EEF36-4B0B-4480-8F7F-885557F7759C}">
      <dsp:nvSpPr>
        <dsp:cNvPr id="0" name=""/>
        <dsp:cNvSpPr/>
      </dsp:nvSpPr>
      <dsp:spPr>
        <a:xfrm>
          <a:off x="942251" y="1950603"/>
          <a:ext cx="4927926" cy="1091499"/>
        </a:xfrm>
        <a:prstGeom prst="trapezoid">
          <a:avLst>
            <a:gd name="adj" fmla="val 80995"/>
          </a:avLst>
        </a:prstGeom>
        <a:solidFill>
          <a:schemeClr val="accent4">
            <a:hueOff val="4536800"/>
            <a:satOff val="-37225"/>
            <a:lumOff val="21274"/>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t>Describe</a:t>
          </a:r>
        </a:p>
      </dsp:txBody>
      <dsp:txXfrm>
        <a:off x="1804638" y="1950603"/>
        <a:ext cx="3203152" cy="1091499"/>
      </dsp:txXfrm>
    </dsp:sp>
    <dsp:sp modelId="{8ECFCA72-63A2-47D4-9B5A-78D2B14CB55A}">
      <dsp:nvSpPr>
        <dsp:cNvPr id="0" name=""/>
        <dsp:cNvSpPr/>
      </dsp:nvSpPr>
      <dsp:spPr>
        <a:xfrm>
          <a:off x="0" y="3042102"/>
          <a:ext cx="6812429" cy="1163340"/>
        </a:xfrm>
        <a:prstGeom prst="trapezoid">
          <a:avLst>
            <a:gd name="adj" fmla="val 80995"/>
          </a:avLst>
        </a:prstGeom>
        <a:solidFill>
          <a:schemeClr val="accent4">
            <a:hueOff val="9073599"/>
            <a:satOff val="-74450"/>
            <a:lumOff val="42548"/>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t>Observe</a:t>
          </a:r>
        </a:p>
      </dsp:txBody>
      <dsp:txXfrm>
        <a:off x="1192175" y="3042102"/>
        <a:ext cx="4428079" cy="116334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D391E2-8B33-03EA-FA6A-DED572C9B9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C6A25-240C-1BD3-F7E0-F0110404B3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E50299-2899-4CB9-8CA0-F011E1E2D90C}" type="datetimeFigureOut">
              <a:rPr lang="en-US" smtClean="0"/>
              <a:t>4/19/2024</a:t>
            </a:fld>
            <a:endParaRPr lang="en-US"/>
          </a:p>
        </p:txBody>
      </p:sp>
      <p:sp>
        <p:nvSpPr>
          <p:cNvPr id="4" name="Footer Placeholder 3">
            <a:extLst>
              <a:ext uri="{FF2B5EF4-FFF2-40B4-BE49-F238E27FC236}">
                <a16:creationId xmlns:a16="http://schemas.microsoft.com/office/drawing/2014/main" id="{302AB5D5-5340-DCCD-52C8-275B37B13E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EC2253-C85C-879C-61C7-3025B55E3A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B15AEA-C1DD-473E-9772-0CA2A6DCEE21}" type="slidenum">
              <a:rPr lang="en-US" smtClean="0"/>
              <a:t>‹#›</a:t>
            </a:fld>
            <a:endParaRPr lang="en-US"/>
          </a:p>
        </p:txBody>
      </p:sp>
    </p:spTree>
    <p:extLst>
      <p:ext uri="{BB962C8B-B14F-4D97-AF65-F5344CB8AC3E}">
        <p14:creationId xmlns:p14="http://schemas.microsoft.com/office/powerpoint/2010/main" val="125628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9E5CC-F58D-4216-B0F2-6382620FD3E2}"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9C70AD-FCA9-4FF6-8D0E-01E0C5ABAEF2}" type="slidenum">
              <a:rPr lang="en-US" smtClean="0"/>
              <a:t>‹#›</a:t>
            </a:fld>
            <a:endParaRPr lang="en-US"/>
          </a:p>
        </p:txBody>
      </p:sp>
    </p:spTree>
    <p:extLst>
      <p:ext uri="{BB962C8B-B14F-4D97-AF65-F5344CB8AC3E}">
        <p14:creationId xmlns:p14="http://schemas.microsoft.com/office/powerpoint/2010/main" val="2485604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b="0" u="sng" dirty="0"/>
              <a:t>Introduce yourself (trainer), then, you can add</a:t>
            </a:r>
            <a:r>
              <a:rPr lang="en-US" b="0" u="none" dirty="0"/>
              <a:t> </a:t>
            </a:r>
            <a:r>
              <a:rPr lang="en-US" b="0" i="0" u="none" dirty="0">
                <a:solidFill>
                  <a:srgbClr val="808080"/>
                </a:solidFill>
                <a:effectLst/>
                <a:latin typeface="Montserrat" panose="00000500000000000000" pitchFamily="2" charset="0"/>
              </a:rPr>
              <a:t>– </a:t>
            </a:r>
            <a:r>
              <a:rPr lang="en-US" i="0" dirty="0"/>
              <a:t>"</a:t>
            </a:r>
            <a:r>
              <a:rPr lang="en-US" sz="1200" dirty="0"/>
              <a:t>If you haven't already done so, go ahead and enter your name and agency into the chat box to document your attendance.</a:t>
            </a:r>
            <a:r>
              <a:rPr lang="en-US" i="0" dirty="0"/>
              <a:t>"</a:t>
            </a:r>
            <a:endParaRPr lang="en-US" dirty="0">
              <a:cs typeface="Calibri"/>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1</a:t>
            </a:fld>
            <a:endParaRPr lang="en-US"/>
          </a:p>
        </p:txBody>
      </p:sp>
    </p:spTree>
    <p:extLst>
      <p:ext uri="{BB962C8B-B14F-4D97-AF65-F5344CB8AC3E}">
        <p14:creationId xmlns:p14="http://schemas.microsoft.com/office/powerpoint/2010/main" val="1875006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u="sng" dirty="0"/>
              <a:t>Review the learning objectives with participants.</a:t>
            </a:r>
          </a:p>
        </p:txBody>
      </p:sp>
      <p:sp>
        <p:nvSpPr>
          <p:cNvPr id="4" name="Slide Number Placeholder 3"/>
          <p:cNvSpPr>
            <a:spLocks noGrp="1"/>
          </p:cNvSpPr>
          <p:nvPr>
            <p:ph type="sldNum" sz="quarter" idx="5"/>
          </p:nvPr>
        </p:nvSpPr>
        <p:spPr/>
        <p:txBody>
          <a:bodyPr/>
          <a:lstStyle/>
          <a:p>
            <a:fld id="{369C70AD-FCA9-4FF6-8D0E-01E0C5ABAEF2}" type="slidenum">
              <a:rPr lang="en-US" smtClean="0"/>
              <a:t>10</a:t>
            </a:fld>
            <a:endParaRPr lang="en-US"/>
          </a:p>
        </p:txBody>
      </p:sp>
    </p:spTree>
    <p:extLst>
      <p:ext uri="{BB962C8B-B14F-4D97-AF65-F5344CB8AC3E}">
        <p14:creationId xmlns:p14="http://schemas.microsoft.com/office/powerpoint/2010/main" val="37584903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All Bullets </a:t>
            </a:r>
            <a:r>
              <a:rPr lang="en-US" b="0" dirty="0"/>
              <a:t>– </a:t>
            </a:r>
            <a:r>
              <a:rPr lang="en-US" b="0" i="0" dirty="0"/>
              <a:t>"</a:t>
            </a:r>
            <a:r>
              <a:rPr lang="en-US" b="0" dirty="0"/>
              <a:t>The goals of emotion regulation are to reduce emotional suffering, understand and name emotions, decrease the frequency of unwanted emotions, decrease emotional vulnerability, and decrease emotional suffering.</a:t>
            </a:r>
            <a:r>
              <a:rPr lang="en-US" b="0" i="0" dirty="0"/>
              <a:t>"</a:t>
            </a:r>
            <a:endParaRPr lang="en-US" b="0" dirty="0"/>
          </a:p>
          <a:p>
            <a:pPr defTabSz="966612">
              <a:defRPr/>
            </a:pPr>
            <a:endParaRPr lang="en-US" b="0" dirty="0"/>
          </a:p>
          <a:p>
            <a:pPr marL="181240" indent="-181240" defTabSz="966612">
              <a:buFont typeface="Arial" panose="020B0604020202020204" pitchFamily="34" charset="0"/>
              <a:buChar char="•"/>
              <a:defRPr/>
            </a:pPr>
            <a:r>
              <a:rPr lang="en-US" b="0" i="0" dirty="0"/>
              <a:t>"</a:t>
            </a:r>
            <a:r>
              <a:rPr lang="en-US" b="0" dirty="0"/>
              <a:t>The goal is </a:t>
            </a:r>
            <a:r>
              <a:rPr lang="en-US" b="0" u="sng" dirty="0"/>
              <a:t>not</a:t>
            </a:r>
            <a:r>
              <a:rPr lang="en-US" b="0" dirty="0"/>
              <a:t> to eliminate emotions entirely, but to learn how to regulate them.</a:t>
            </a:r>
            <a:r>
              <a:rPr lang="en-US" b="0" i="0" dirty="0"/>
              <a:t>"</a:t>
            </a:r>
            <a:endParaRPr lang="en-US" b="0" dirty="0"/>
          </a:p>
          <a:p>
            <a:pPr marL="664546" lvl="1" indent="-181240" defTabSz="966612">
              <a:buFont typeface="Arial" panose="020B0604020202020204" pitchFamily="34" charset="0"/>
              <a:buChar char="•"/>
              <a:defRPr/>
            </a:pPr>
            <a:r>
              <a:rPr lang="en-US" b="0" i="0" dirty="0"/>
              <a:t>"</a:t>
            </a:r>
            <a:r>
              <a:rPr lang="en-US" b="0" dirty="0"/>
              <a:t>In doing this, we recognize that emotional responses can be automatic (e.g., if we see a bear, we'll have an automatic emotion - fear) and that emotions are not wholly good or bad. In fact, some emotions are helpful to us, specifically when they align with our goals or our interests (e.g., working on personal growth goals in areas that matter to us can align our emotions with feelings of satisfaction, self-confidence, and accomplishment.).</a:t>
            </a:r>
            <a:r>
              <a:rPr lang="en-US" b="0" i="0" dirty="0"/>
              <a:t>"</a:t>
            </a:r>
            <a:endParaRPr lang="en-US" b="0" dirty="0"/>
          </a:p>
          <a:p>
            <a:pPr defTabSz="966612">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100</a:t>
            </a:fld>
            <a:endParaRPr lang="en-US"/>
          </a:p>
        </p:txBody>
      </p:sp>
    </p:spTree>
    <p:extLst>
      <p:ext uri="{BB962C8B-B14F-4D97-AF65-F5344CB8AC3E}">
        <p14:creationId xmlns:p14="http://schemas.microsoft.com/office/powerpoint/2010/main" val="33463339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b="0" dirty="0"/>
              <a:t>"</a:t>
            </a:r>
            <a:r>
              <a:rPr lang="en-US" dirty="0"/>
              <a:t>Emotion regulation </a:t>
            </a:r>
            <a:r>
              <a:rPr lang="en-US" b="0" dirty="0"/>
              <a:t>skills ultimately teach us how to [</a:t>
            </a:r>
            <a:r>
              <a:rPr lang="en-US" b="0" u="sng" dirty="0"/>
              <a:t>read bullets</a:t>
            </a:r>
            <a:r>
              <a:rPr lang="en-US" b="0" dirty="0"/>
              <a:t>]."</a:t>
            </a:r>
          </a:p>
          <a:p>
            <a:pPr marL="0" indent="0" defTabSz="966612">
              <a:buFont typeface="Arial" panose="020B0604020202020204" pitchFamily="34" charset="0"/>
              <a:buNone/>
              <a:defRPr/>
            </a:pPr>
            <a:endParaRPr lang="en-US" b="0" dirty="0"/>
          </a:p>
          <a:p>
            <a:pPr marL="181240" indent="-181240" defTabSz="966612">
              <a:buFont typeface="Arial" panose="020B0604020202020204" pitchFamily="34" charset="0"/>
              <a:buChar char="•"/>
              <a:defRPr/>
            </a:pPr>
            <a:r>
              <a:rPr lang="en-US" b="0" dirty="0"/>
              <a:t>"Emotion mind refers to a state characterized by intense emotions, where thoughts and actions are heavily influenced by one's emotional experiences rather than rational thinking.“</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101</a:t>
            </a:fld>
            <a:endParaRPr lang="en-US"/>
          </a:p>
        </p:txBody>
      </p:sp>
    </p:spTree>
    <p:extLst>
      <p:ext uri="{BB962C8B-B14F-4D97-AF65-F5344CB8AC3E}">
        <p14:creationId xmlns:p14="http://schemas.microsoft.com/office/powerpoint/2010/main" val="34895104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dirty="0"/>
              <a:t>"Here are the foundational emotion regulation skills."</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"First, there’s learning how to </a:t>
            </a:r>
            <a:r>
              <a:rPr lang="en-US" i="1" dirty="0"/>
              <a:t>Understand Emotional Experiences </a:t>
            </a:r>
            <a:r>
              <a:rPr lang="en-US" b="0" dirty="0"/>
              <a:t>– this is important because</a:t>
            </a:r>
            <a:r>
              <a:rPr lang="en-US" dirty="0"/>
              <a:t> we must be able to label and understand our emotions to be able to cope with our emotions.</a:t>
            </a:r>
            <a:r>
              <a:rPr lang="en-US" b="0" dirty="0"/>
              <a:t>"</a:t>
            </a:r>
            <a:endParaRPr lang="en-US" dirty="0"/>
          </a:p>
          <a:p>
            <a:pPr marL="181240" indent="-181240" defTabSz="966612">
              <a:buFont typeface="Arial" panose="020B0604020202020204" pitchFamily="34" charset="0"/>
              <a:buChar char="•"/>
              <a:defRPr/>
            </a:pPr>
            <a:endParaRPr lang="en-US" dirty="0"/>
          </a:p>
          <a:p>
            <a:pPr marL="181240" indent="-181240" fontAlgn="ctr">
              <a:buFont typeface="Arial" panose="020B0604020202020204" pitchFamily="34" charset="0"/>
              <a:buChar char="•"/>
            </a:pPr>
            <a:r>
              <a:rPr lang="en-US" b="0" dirty="0"/>
              <a:t>"</a:t>
            </a:r>
            <a:r>
              <a:rPr lang="en-US" dirty="0"/>
              <a:t>Then, there’s learning how to </a:t>
            </a:r>
            <a:r>
              <a:rPr lang="en-US" i="1" dirty="0"/>
              <a:t>Change Emotional Responses</a:t>
            </a:r>
            <a:r>
              <a:rPr lang="en-US" dirty="0"/>
              <a:t> </a:t>
            </a:r>
            <a:r>
              <a:rPr lang="en-US" b="0" dirty="0"/>
              <a:t>–</a:t>
            </a:r>
            <a:r>
              <a:rPr lang="en-US" dirty="0"/>
              <a:t> we do this through tools such as </a:t>
            </a:r>
            <a:r>
              <a:rPr lang="en-US" i="1" dirty="0"/>
              <a:t>Checking the Facts</a:t>
            </a:r>
            <a:r>
              <a:rPr lang="en-US" dirty="0"/>
              <a:t>, </a:t>
            </a:r>
            <a:r>
              <a:rPr lang="en-US" i="1" dirty="0"/>
              <a:t>Opposite Action</a:t>
            </a:r>
            <a:r>
              <a:rPr lang="en-US" dirty="0"/>
              <a:t>, and </a:t>
            </a:r>
            <a:r>
              <a:rPr lang="en-US" i="1" dirty="0"/>
              <a:t>Problem-Solving</a:t>
            </a:r>
            <a:r>
              <a:rPr lang="en-US" dirty="0"/>
              <a:t>.</a:t>
            </a:r>
            <a:r>
              <a:rPr lang="en-US" b="0" dirty="0"/>
              <a:t>"</a:t>
            </a:r>
            <a:endParaRPr lang="en-US" dirty="0"/>
          </a:p>
          <a:p>
            <a:pPr marL="181240" indent="-181240" fontAlgn="ctr">
              <a:buFont typeface="Arial" panose="020B0604020202020204" pitchFamily="34" charset="0"/>
              <a:buChar char="•"/>
            </a:pPr>
            <a:endParaRPr lang="en-US" dirty="0"/>
          </a:p>
          <a:p>
            <a:pPr marL="181240" indent="-181240" fontAlgn="ctr">
              <a:buFont typeface="Arial" panose="020B0604020202020204" pitchFamily="34" charset="0"/>
              <a:buChar char="•"/>
            </a:pPr>
            <a:r>
              <a:rPr lang="en-US" b="0" dirty="0"/>
              <a:t>"</a:t>
            </a:r>
            <a:r>
              <a:rPr lang="en-US" dirty="0"/>
              <a:t>Lastly, there’s ABC PLEASE which is a skill that helps us manage difficult emotions.</a:t>
            </a:r>
            <a:r>
              <a:rPr lang="en-US" b="0" dirty="0"/>
              <a:t>"</a:t>
            </a: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102</a:t>
            </a:fld>
            <a:endParaRPr lang="en-US"/>
          </a:p>
        </p:txBody>
      </p:sp>
    </p:spTree>
    <p:extLst>
      <p:ext uri="{BB962C8B-B14F-4D97-AF65-F5344CB8AC3E}">
        <p14:creationId xmlns:p14="http://schemas.microsoft.com/office/powerpoint/2010/main" val="40329387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a:buFont typeface="Arial" panose="020B0604020202020204" pitchFamily="34" charset="0"/>
              <a:buChar char="•"/>
            </a:pPr>
            <a:r>
              <a:rPr lang="en-US" b="0" i="1" dirty="0"/>
              <a:t>Bullet 1 </a:t>
            </a:r>
            <a:r>
              <a:rPr lang="en-US" b="0" dirty="0"/>
              <a:t>– "The skill of </a:t>
            </a:r>
            <a:r>
              <a:rPr lang="en-US" b="0" i="1" dirty="0"/>
              <a:t>Understanding Emotional Experiences </a:t>
            </a:r>
            <a:r>
              <a:rPr lang="en-US" b="0" dirty="0"/>
              <a:t>involves helping individuals gain a deeper understanding of their emotions, including how to identify, label, and interpret them accurately."</a:t>
            </a:r>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r>
              <a:rPr lang="en-US" b="0" i="1" dirty="0"/>
              <a:t>Bullet 2 </a:t>
            </a:r>
            <a:r>
              <a:rPr lang="en-US" b="0" dirty="0"/>
              <a:t>– "This involves several key aspects such as </a:t>
            </a:r>
            <a:r>
              <a:rPr lang="en-US" sz="1300" dirty="0"/>
              <a:t>emotion identification, identifying emotional triggers, validating emotions</a:t>
            </a:r>
            <a:r>
              <a:rPr lang="en-US" b="0" dirty="0"/>
              <a:t>."</a:t>
            </a:r>
            <a:endParaRPr lang="en-US" sz="1300" dirty="0"/>
          </a:p>
          <a:p>
            <a:pPr marL="181240" indent="-181240">
              <a:buFont typeface="Arial" panose="020B0604020202020204" pitchFamily="34" charset="0"/>
              <a:buChar char="•"/>
            </a:pPr>
            <a:endParaRPr lang="en-US" sz="1300" dirty="0"/>
          </a:p>
          <a:p>
            <a:pPr marL="664546" lvl="1" indent="-181240">
              <a:buFont typeface="Arial" panose="020B0604020202020204" pitchFamily="34" charset="0"/>
              <a:buChar char="•"/>
            </a:pPr>
            <a:r>
              <a:rPr lang="en-US" b="0" i="1" dirty="0"/>
              <a:t>Sub-Bullet 1 </a:t>
            </a:r>
            <a:r>
              <a:rPr lang="en-US" b="0" dirty="0"/>
              <a:t>– "</a:t>
            </a:r>
            <a:r>
              <a:rPr lang="en-US" sz="1300" i="1" dirty="0"/>
              <a:t>Emotion identification </a:t>
            </a:r>
            <a:r>
              <a:rPr lang="en-US" sz="1300" dirty="0"/>
              <a:t>involves learning how to recognize, label, and communicate different emotions, including primary and secondary emotions and their function. It’s important to be able to identify and label our emotions because we can't regulate emotions if we don't know what it is that we're trying to regulate</a:t>
            </a:r>
            <a:r>
              <a:rPr lang="en-US" b="0" dirty="0"/>
              <a:t>."</a:t>
            </a:r>
            <a:endParaRPr lang="en-US" sz="1300" dirty="0"/>
          </a:p>
          <a:p>
            <a:pPr lvl="1"/>
            <a:endParaRPr lang="en-US" sz="1300" dirty="0"/>
          </a:p>
          <a:p>
            <a:pPr marL="664546" lvl="1" indent="-181240">
              <a:buFont typeface="Arial" panose="020B0604020202020204" pitchFamily="34" charset="0"/>
              <a:buChar char="•"/>
            </a:pPr>
            <a:r>
              <a:rPr lang="en-US" b="0" i="1" dirty="0"/>
              <a:t>Sub-Bullet 2 </a:t>
            </a:r>
            <a:r>
              <a:rPr lang="en-US" b="0" dirty="0"/>
              <a:t>– "</a:t>
            </a:r>
            <a:r>
              <a:rPr lang="en-US" sz="1300" dirty="0"/>
              <a:t>Through the process of </a:t>
            </a:r>
            <a:r>
              <a:rPr lang="en-US" sz="1300" i="1" dirty="0"/>
              <a:t>identifying emotional triggers</a:t>
            </a:r>
            <a:r>
              <a:rPr lang="en-US" sz="1300" dirty="0"/>
              <a:t>, we can determine what our specific triggers are and situations that lead to emotional reactions</a:t>
            </a:r>
            <a:r>
              <a:rPr lang="en-US" b="0" dirty="0"/>
              <a:t>."</a:t>
            </a:r>
            <a:endParaRPr lang="en-US" sz="1300" dirty="0"/>
          </a:p>
          <a:p>
            <a:pPr lvl="1"/>
            <a:endParaRPr lang="en-US" sz="1300" dirty="0"/>
          </a:p>
          <a:p>
            <a:pPr marL="664546" lvl="1" indent="-181240">
              <a:buFont typeface="Arial" panose="020B0604020202020204" pitchFamily="34" charset="0"/>
              <a:buChar char="•"/>
            </a:pPr>
            <a:r>
              <a:rPr lang="en-US" b="0" i="1" dirty="0"/>
              <a:t>Sub-Bullet 3 </a:t>
            </a:r>
            <a:r>
              <a:rPr lang="en-US" b="0" dirty="0"/>
              <a:t>– "</a:t>
            </a:r>
            <a:r>
              <a:rPr lang="en-US" sz="1300" dirty="0"/>
              <a:t>Through </a:t>
            </a:r>
            <a:r>
              <a:rPr lang="en-US" sz="1300" i="1" dirty="0"/>
              <a:t>validation of emotions</a:t>
            </a:r>
            <a:r>
              <a:rPr lang="en-US" sz="1300" dirty="0"/>
              <a:t>, we practice validating our own emotions, acknowledging that emotions are real and valid, even if they may not always be based on accurate interpretations of a situation</a:t>
            </a:r>
            <a:r>
              <a:rPr lang="en-US" b="0" dirty="0"/>
              <a:t>.“</a:t>
            </a:r>
          </a:p>
          <a:p>
            <a:pPr marL="664546" lvl="1" indent="-181240">
              <a:buFont typeface="Arial" panose="020B0604020202020204" pitchFamily="34" charset="0"/>
              <a:buChar char="•"/>
            </a:pPr>
            <a:endParaRPr lang="en-US" sz="1300" b="0" dirty="0"/>
          </a:p>
          <a:p>
            <a:pPr marL="0" indent="0">
              <a:buFont typeface="Arial" panose="020B0604020202020204" pitchFamily="34" charset="0"/>
              <a:buNone/>
            </a:pPr>
            <a:r>
              <a:rPr lang="en-US" sz="1400" b="1" i="0" dirty="0"/>
              <a:t>Photo Credit:</a:t>
            </a:r>
          </a:p>
          <a:p>
            <a:pPr marL="0" indent="0">
              <a:buFont typeface="Arial" panose="020B0604020202020204" pitchFamily="34" charset="0"/>
              <a:buNone/>
            </a:pPr>
            <a:r>
              <a:rPr lang="en-US" sz="1400" b="0" i="0" dirty="0"/>
              <a:t>Purchased Image, Adobe Stock.</a:t>
            </a:r>
            <a:endParaRPr lang="en-US" sz="1300" dirty="0"/>
          </a:p>
        </p:txBody>
      </p:sp>
      <p:sp>
        <p:nvSpPr>
          <p:cNvPr id="4" name="Slide Number Placeholder 3"/>
          <p:cNvSpPr>
            <a:spLocks noGrp="1"/>
          </p:cNvSpPr>
          <p:nvPr>
            <p:ph type="sldNum" sz="quarter" idx="5"/>
          </p:nvPr>
        </p:nvSpPr>
        <p:spPr/>
        <p:txBody>
          <a:bodyPr/>
          <a:lstStyle/>
          <a:p>
            <a:fld id="{369C70AD-FCA9-4FF6-8D0E-01E0C5ABAEF2}" type="slidenum">
              <a:rPr lang="en-US" smtClean="0"/>
              <a:t>103</a:t>
            </a:fld>
            <a:endParaRPr lang="en-US"/>
          </a:p>
        </p:txBody>
      </p:sp>
    </p:spTree>
    <p:extLst>
      <p:ext uri="{BB962C8B-B14F-4D97-AF65-F5344CB8AC3E}">
        <p14:creationId xmlns:p14="http://schemas.microsoft.com/office/powerpoint/2010/main" val="22287183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sz="1300" dirty="0"/>
          </a:p>
          <a:p>
            <a:pPr marL="181240" indent="-181240">
              <a:buFont typeface="Arial" panose="020B0604020202020204" pitchFamily="34" charset="0"/>
              <a:buChar char="•"/>
            </a:pPr>
            <a:r>
              <a:rPr lang="en-US" b="0" u="sng" dirty="0"/>
              <a:t>Introduce slide</a:t>
            </a:r>
            <a:r>
              <a:rPr lang="en-US" b="0" u="none" dirty="0"/>
              <a:t> </a:t>
            </a:r>
            <a:r>
              <a:rPr lang="en-US" b="0" dirty="0"/>
              <a:t>– "Again, emotion identification means learning to recognize, name, and express various feelings, including both primary and secondary emotions, and understanding why we feel them</a:t>
            </a:r>
            <a:r>
              <a:rPr lang="en-US" sz="1300" dirty="0"/>
              <a:t>. Identifying and naming our emotions is crucial because we can’t influence our feelings if we're not sure which ones we're dealing with.</a:t>
            </a:r>
            <a:r>
              <a:rPr lang="en-US" b="0" dirty="0"/>
              <a:t>"</a:t>
            </a:r>
            <a:endParaRPr lang="en-US" sz="1300" dirty="0"/>
          </a:p>
          <a:p>
            <a:pPr marL="181240" indent="-181240">
              <a:buFont typeface="Arial" panose="020B0604020202020204" pitchFamily="34" charset="0"/>
              <a:buChar char="•"/>
            </a:pPr>
            <a:endParaRPr lang="en-US" sz="1300" dirty="0"/>
          </a:p>
          <a:p>
            <a:pPr marL="181240" indent="-181240" defTabSz="966612">
              <a:buFont typeface="Arial" panose="020B0604020202020204" pitchFamily="34" charset="0"/>
              <a:buChar char="•"/>
              <a:defRPr/>
            </a:pPr>
            <a:r>
              <a:rPr lang="en-US" b="0" i="1" dirty="0"/>
              <a:t>Bullet 1 </a:t>
            </a:r>
            <a:r>
              <a:rPr lang="en-US" b="0" dirty="0"/>
              <a:t>– "</a:t>
            </a:r>
            <a:r>
              <a:rPr lang="en-US" dirty="0"/>
              <a:t>The process of </a:t>
            </a:r>
            <a:r>
              <a:rPr lang="en-US" sz="1300" dirty="0"/>
              <a:t>recognizing, labeling, and communicating different emotions</a:t>
            </a:r>
            <a:r>
              <a:rPr lang="en-US" dirty="0"/>
              <a:t> involves developing a deeper vocabulary of emotions – you can use an emotion wheel (such as the one pictured) which can help someone expand their emotion vocabulary</a:t>
            </a:r>
            <a:r>
              <a:rPr lang="en-US" sz="1300" dirty="0"/>
              <a:t>.</a:t>
            </a:r>
            <a:r>
              <a:rPr lang="en-US" b="0" dirty="0"/>
              <a:t>"</a:t>
            </a:r>
            <a:endParaRPr lang="en-US" dirty="0"/>
          </a:p>
          <a:p>
            <a:endParaRPr lang="en-US" dirty="0"/>
          </a:p>
          <a:p>
            <a:pPr marL="664546" lvl="1" indent="-181240">
              <a:buFont typeface="Arial" panose="020B0604020202020204" pitchFamily="34" charset="0"/>
              <a:buChar char="•"/>
            </a:pPr>
            <a:r>
              <a:rPr lang="en-US" b="0" i="1" dirty="0"/>
              <a:t>Sub-Bullet </a:t>
            </a:r>
            <a:r>
              <a:rPr lang="en-US" b="0" dirty="0"/>
              <a:t>–</a:t>
            </a:r>
            <a:r>
              <a:rPr lang="en-US" b="0" i="1" dirty="0"/>
              <a:t> </a:t>
            </a:r>
            <a:r>
              <a:rPr lang="en-US" b="0" dirty="0"/>
              <a:t>"</a:t>
            </a:r>
            <a:r>
              <a:rPr lang="en-US" dirty="0"/>
              <a:t>We also learn how to identify and label primary and secondary emotions </a:t>
            </a:r>
            <a:r>
              <a:rPr lang="en-US" b="0" dirty="0"/>
              <a:t>– p</a:t>
            </a:r>
            <a:r>
              <a:rPr lang="en-US" dirty="0"/>
              <a:t>rimary emotions are our first reaction (e.g., happiness, sadness, anger, fear) and secondary emotions represent a reaction to our primary emotion(s) that sometimes cover up the primary emotion(s) and make it difficult for us to know what the primary emotions is (i.e., complex emotions that arise in response to primary emotions, such as guilt or shame)</a:t>
            </a:r>
            <a:r>
              <a:rPr lang="en-US" sz="1300" dirty="0"/>
              <a:t>.</a:t>
            </a:r>
            <a:r>
              <a:rPr lang="en-US" b="0" dirty="0"/>
              <a:t>"</a:t>
            </a:r>
            <a:endParaRPr lang="en-US" dirty="0"/>
          </a:p>
          <a:p>
            <a:pPr marL="1147852" lvl="2" indent="-181240">
              <a:buFont typeface="Arial" panose="020B0604020202020204" pitchFamily="34" charset="0"/>
              <a:buChar char="•"/>
            </a:pPr>
            <a:r>
              <a:rPr lang="en-US" b="1" dirty="0"/>
              <a:t>Example: </a:t>
            </a:r>
            <a:r>
              <a:rPr lang="en-US" b="0" dirty="0"/>
              <a:t>"</a:t>
            </a:r>
            <a:r>
              <a:rPr lang="en-US" dirty="0"/>
              <a:t>Consider a situation where someone's friend cancels plans at the last minute (primary emotion: disappointment) and then realizes they won't be able to spend time with their friend for several weeks due to conflicting schedules (secondary emotion: anger). In this scenario, the primary emotion is the initial response to the canceled plans, while the secondary emotion (anger) emerges when they perceive a longer-term impact on their relationship</a:t>
            </a:r>
            <a:r>
              <a:rPr lang="en-US" sz="1300" dirty="0"/>
              <a:t>.</a:t>
            </a:r>
            <a:r>
              <a:rPr lang="en-US" b="0" dirty="0"/>
              <a:t>"</a:t>
            </a:r>
            <a:endParaRPr lang="en-US" dirty="0"/>
          </a:p>
          <a:p>
            <a:pPr marL="966612" lvl="2"/>
            <a:endParaRPr lang="en-US" dirty="0"/>
          </a:p>
          <a:p>
            <a:pPr marL="181240" indent="-181240">
              <a:buFont typeface="Arial" panose="020B0604020202020204" pitchFamily="34" charset="0"/>
              <a:buChar char="•"/>
            </a:pPr>
            <a:r>
              <a:rPr lang="en-US" b="0" i="1" dirty="0"/>
              <a:t>Bullet 2 </a:t>
            </a:r>
            <a:r>
              <a:rPr lang="en-US" b="0" dirty="0"/>
              <a:t>– "</a:t>
            </a:r>
            <a:r>
              <a:rPr lang="en-US" dirty="0"/>
              <a:t>We also learn the functions of emotions</a:t>
            </a:r>
            <a:r>
              <a:rPr lang="en-US" sz="1300" dirty="0"/>
              <a:t>.</a:t>
            </a:r>
            <a:r>
              <a:rPr lang="en-US" b="0" dirty="0"/>
              <a:t>"</a:t>
            </a:r>
            <a:endParaRPr lang="en-US" dirty="0"/>
          </a:p>
          <a:p>
            <a:pPr marL="664546" lvl="1" indent="-181240">
              <a:buFont typeface="Arial" panose="020B0604020202020204" pitchFamily="34" charset="0"/>
              <a:buChar char="•"/>
            </a:pPr>
            <a:r>
              <a:rPr lang="en-US" b="0" dirty="0"/>
              <a:t>"</a:t>
            </a:r>
            <a:r>
              <a:rPr lang="en-US" dirty="0"/>
              <a:t>In DBT, we learn that there are three major functions of emotions: </a:t>
            </a:r>
          </a:p>
          <a:p>
            <a:pPr marL="1147852" lvl="2" indent="-181240">
              <a:buFont typeface="Arial" panose="020B0604020202020204" pitchFamily="34" charset="0"/>
              <a:buChar char="•"/>
            </a:pPr>
            <a:r>
              <a:rPr lang="en-US" dirty="0"/>
              <a:t>1) to motivate us toward action (e.g., our </a:t>
            </a:r>
            <a:r>
              <a:rPr lang="en-US" b="0" i="0" dirty="0">
                <a:effectLst/>
              </a:rPr>
              <a:t>emotions make us do things, like protecting us when we're scared, making us happy when we enjoy something, or helping us solve problems when we're frustrated.)</a:t>
            </a:r>
          </a:p>
          <a:p>
            <a:pPr marL="1147852" lvl="2" indent="-181240">
              <a:buFont typeface="Arial" panose="020B0604020202020204" pitchFamily="34" charset="0"/>
              <a:buChar char="•"/>
            </a:pPr>
            <a:r>
              <a:rPr lang="en-US" dirty="0"/>
              <a:t>2) to help us communicate to others (e.g., </a:t>
            </a:r>
            <a:r>
              <a:rPr lang="en-US" b="0" i="0" dirty="0">
                <a:effectLst/>
              </a:rPr>
              <a:t>our emotions show others how we feel, both with our faces and our words, so they can understand us better and feel close to us).</a:t>
            </a:r>
            <a:endParaRPr lang="en-US" dirty="0"/>
          </a:p>
          <a:p>
            <a:pPr marL="1147852" lvl="2" indent="-181240">
              <a:buFont typeface="Arial" panose="020B0604020202020204" pitchFamily="34" charset="0"/>
              <a:buChar char="•"/>
            </a:pPr>
            <a:r>
              <a:rPr lang="en-US" dirty="0"/>
              <a:t>3) to help us communicate to ourselves (e.g., </a:t>
            </a:r>
            <a:r>
              <a:rPr lang="en-US" b="0" i="0" dirty="0">
                <a:effectLst/>
              </a:rPr>
              <a:t>our emotions make us stop and think about why we feel a certain way, and they help us figure out if our actions match our beliefs and values)</a:t>
            </a:r>
            <a:r>
              <a:rPr lang="en-US" dirty="0"/>
              <a:t>. </a:t>
            </a:r>
          </a:p>
          <a:p>
            <a:pPr marL="1631158" lvl="3" indent="-181240">
              <a:buFont typeface="Arial" panose="020B0604020202020204" pitchFamily="34" charset="0"/>
              <a:buChar char="•"/>
            </a:pPr>
            <a:r>
              <a:rPr lang="en-US" dirty="0"/>
              <a:t>Without proper emotional regulation, emotions cannot fully function as they are intended.</a:t>
            </a:r>
          </a:p>
          <a:p>
            <a:pPr marL="1631158" lvl="3" indent="-181240">
              <a:buFont typeface="Arial" panose="020B0604020202020204" pitchFamily="34" charset="0"/>
              <a:buChar char="•"/>
            </a:pPr>
            <a:r>
              <a:rPr lang="en-US" sz="1300" dirty="0"/>
              <a:t>Mindfulness techniques are used to enhance emotional awareness, which helps us to be able to observe our own responses and help us to describe the context of our emotions without judgment or avoidance. Through this process, we can then regulate our emotions.</a:t>
            </a:r>
            <a:r>
              <a:rPr lang="en-US" b="0" dirty="0"/>
              <a:t>“</a:t>
            </a:r>
          </a:p>
          <a:p>
            <a:pPr marL="0" indent="0">
              <a:buFont typeface="Arial" panose="020B0604020202020204" pitchFamily="34" charset="0"/>
              <a:buNone/>
            </a:pPr>
            <a:endParaRPr lang="en-US" sz="1400" b="1" i="0" dirty="0"/>
          </a:p>
          <a:p>
            <a:pPr marL="0" indent="0">
              <a:buFont typeface="Arial" panose="020B0604020202020204" pitchFamily="34" charset="0"/>
              <a:buNone/>
            </a:pPr>
            <a:r>
              <a:rPr lang="en-US" sz="1400" b="1" i="0" dirty="0"/>
              <a:t>Photo Credit:</a:t>
            </a:r>
          </a:p>
          <a:p>
            <a:pPr marL="0" indent="0">
              <a:buFont typeface="Arial" panose="020B0604020202020204" pitchFamily="34" charset="0"/>
              <a:buNone/>
            </a:pPr>
            <a:r>
              <a:rPr lang="en-US" sz="1400" b="0" i="0" dirty="0"/>
              <a:t>Purchased Image, Adobe Stock.</a:t>
            </a:r>
            <a:endParaRPr lang="en-US" sz="1300" b="0" dirty="0"/>
          </a:p>
          <a:p>
            <a:pPr marL="1631158" lvl="3" indent="-181240">
              <a:buFont typeface="Arial" panose="020B0604020202020204" pitchFamily="34" charset="0"/>
              <a:buChar char="•"/>
            </a:pPr>
            <a:endParaRPr lang="en-US" sz="1300" dirty="0"/>
          </a:p>
        </p:txBody>
      </p:sp>
      <p:sp>
        <p:nvSpPr>
          <p:cNvPr id="4" name="Slide Number Placeholder 3"/>
          <p:cNvSpPr>
            <a:spLocks noGrp="1"/>
          </p:cNvSpPr>
          <p:nvPr>
            <p:ph type="sldNum" sz="quarter" idx="5"/>
          </p:nvPr>
        </p:nvSpPr>
        <p:spPr/>
        <p:txBody>
          <a:bodyPr/>
          <a:lstStyle/>
          <a:p>
            <a:fld id="{369C70AD-FCA9-4FF6-8D0E-01E0C5ABAEF2}" type="slidenum">
              <a:rPr lang="en-US" smtClean="0"/>
              <a:t>104</a:t>
            </a:fld>
            <a:endParaRPr lang="en-US"/>
          </a:p>
        </p:txBody>
      </p:sp>
    </p:spTree>
    <p:extLst>
      <p:ext uri="{BB962C8B-B14F-4D97-AF65-F5344CB8AC3E}">
        <p14:creationId xmlns:p14="http://schemas.microsoft.com/office/powerpoint/2010/main" val="19541529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endParaRPr lang="en-US" dirty="0"/>
          </a:p>
          <a:p>
            <a:pPr marL="171450" indent="-171450">
              <a:buFont typeface="Arial" panose="020B0604020202020204" pitchFamily="34" charset="0"/>
              <a:buChar char="•"/>
            </a:pPr>
            <a:r>
              <a:rPr lang="en-US" b="0" i="1" dirty="0"/>
              <a:t>All Bullets </a:t>
            </a:r>
            <a:r>
              <a:rPr lang="en-US" b="0" dirty="0"/>
              <a:t>– "</a:t>
            </a:r>
            <a:r>
              <a:rPr lang="en-US" dirty="0"/>
              <a:t>Understanding and recognizing our emotions helps us figure out patterns and reflect on past experiences to find out what makes us feel a certain way. It also makes us more aware of subtle signs that tell us when our emotions might flare up, so we can manage our reactions better. Knowing why we feel the way we do helps us handle situations more thoughtfully and control our responses.</a:t>
            </a:r>
            <a:r>
              <a:rPr lang="en-US" b="0" dirty="0"/>
              <a:t>“</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105</a:t>
            </a:fld>
            <a:endParaRPr lang="en-US"/>
          </a:p>
        </p:txBody>
      </p:sp>
    </p:spTree>
    <p:extLst>
      <p:ext uri="{BB962C8B-B14F-4D97-AF65-F5344CB8AC3E}">
        <p14:creationId xmlns:p14="http://schemas.microsoft.com/office/powerpoint/2010/main" val="41800725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endParaRPr lang="en-US" dirty="0"/>
          </a:p>
          <a:p>
            <a:pPr marL="171450" indent="-171450">
              <a:buFont typeface="Arial" panose="020B0604020202020204" pitchFamily="34" charset="0"/>
              <a:buChar char="•"/>
            </a:pPr>
            <a:r>
              <a:rPr lang="en-US" b="0" i="1" dirty="0"/>
              <a:t>All Bullets </a:t>
            </a:r>
            <a:r>
              <a:rPr lang="en-US" b="0" dirty="0"/>
              <a:t>– "</a:t>
            </a:r>
            <a:r>
              <a:rPr lang="en-US" dirty="0"/>
              <a:t>Identifying emotions and their triggers is like giving our feelings a name and understanding why they happen. This process helps us validate our emotions by acknowledging that what we feel is real and has a reason. Recognizing emotional triggers allows us to connect our feelings to specific situations, reinforcing the legitimacy of our emotional responses and providing a basis for self-acceptance and understanding.</a:t>
            </a:r>
            <a:r>
              <a:rPr lang="en-US" b="0" dirty="0"/>
              <a:t>“</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106</a:t>
            </a:fld>
            <a:endParaRPr lang="en-US"/>
          </a:p>
        </p:txBody>
      </p:sp>
    </p:spTree>
    <p:extLst>
      <p:ext uri="{BB962C8B-B14F-4D97-AF65-F5344CB8AC3E}">
        <p14:creationId xmlns:p14="http://schemas.microsoft.com/office/powerpoint/2010/main" val="13078022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defTabSz="966612">
              <a:buFont typeface="Arial" panose="020B0604020202020204" pitchFamily="34" charset="0"/>
              <a:buChar char="•"/>
              <a:defRPr/>
            </a:pPr>
            <a:r>
              <a:rPr lang="en-US" b="0" i="1" dirty="0"/>
              <a:t>Bullets 1 </a:t>
            </a:r>
            <a:r>
              <a:rPr lang="en-US" b="0" i="0" dirty="0"/>
              <a:t>&amp;</a:t>
            </a:r>
            <a:r>
              <a:rPr lang="en-US" b="0" i="1" dirty="0"/>
              <a:t> 2 </a:t>
            </a:r>
            <a:r>
              <a:rPr lang="en-US" b="0" dirty="0"/>
              <a:t>– </a:t>
            </a:r>
            <a:r>
              <a:rPr lang="en-US" b="0" i="0" dirty="0">
                <a:effectLst/>
              </a:rPr>
              <a:t>"The </a:t>
            </a:r>
            <a:r>
              <a:rPr lang="en-US" b="0" i="1" dirty="0">
                <a:effectLst/>
              </a:rPr>
              <a:t>Change Emotional Responses </a:t>
            </a:r>
            <a:r>
              <a:rPr lang="en-US" b="0" i="0" dirty="0">
                <a:effectLst/>
              </a:rPr>
              <a:t>skill set in DBT provides individuals with a toolkit of strategies to address emotions in a constructive way. By learning these skills, individuals can reduce emotional suffering, avoid impulsive or harmful behaviors, and increase their emotional resilience. Ultimately, t</a:t>
            </a:r>
            <a:r>
              <a:rPr lang="en-US" dirty="0"/>
              <a:t>he goal is to empower individuals to respond to their emotions in ways that are healthier and more adaptive.</a:t>
            </a:r>
            <a:r>
              <a:rPr lang="en-US" b="0" i="0" dirty="0">
                <a:effectLst/>
              </a:rPr>
              <a:t>"</a:t>
            </a:r>
            <a:endParaRPr lang="en-US" dirty="0"/>
          </a:p>
          <a:p>
            <a:pPr defTabSz="966612">
              <a:defRPr/>
            </a:pPr>
            <a:endParaRPr lang="en-US" b="0" i="0" dirty="0">
              <a:effectLst/>
            </a:endParaRPr>
          </a:p>
          <a:p>
            <a:pPr marL="181240" indent="-181240">
              <a:buFont typeface="Arial" panose="020B0604020202020204" pitchFamily="34" charset="0"/>
              <a:buChar char="•"/>
            </a:pPr>
            <a:r>
              <a:rPr lang="en-US" b="0" i="0" dirty="0">
                <a:effectLst/>
              </a:rPr>
              <a:t>"</a:t>
            </a:r>
            <a:r>
              <a:rPr lang="en-US" dirty="0"/>
              <a:t>This skill set typically includes the following components:</a:t>
            </a:r>
          </a:p>
          <a:p>
            <a:pPr marL="664546" lvl="1" indent="-181240">
              <a:buFont typeface="Arial" panose="020B0604020202020204" pitchFamily="34" charset="0"/>
              <a:buChar char="•"/>
            </a:pPr>
            <a:r>
              <a:rPr lang="en-US" dirty="0"/>
              <a:t>You start with </a:t>
            </a:r>
            <a:r>
              <a:rPr lang="en-US" i="1" dirty="0"/>
              <a:t>Check the Facts</a:t>
            </a:r>
            <a:r>
              <a:rPr lang="en-US" dirty="0"/>
              <a:t>. After you check the facts, you move on to choosing between </a:t>
            </a:r>
            <a:r>
              <a:rPr lang="en-US" i="1" dirty="0"/>
              <a:t>Problem-Solving </a:t>
            </a:r>
            <a:r>
              <a:rPr lang="en-US" dirty="0"/>
              <a:t>or </a:t>
            </a:r>
            <a:r>
              <a:rPr lang="en-US" i="1" dirty="0"/>
              <a:t>Opposite Action.</a:t>
            </a:r>
            <a:r>
              <a:rPr lang="en-US" b="0" i="0" dirty="0">
                <a:effectLst/>
              </a:rPr>
              <a:t>"</a:t>
            </a:r>
            <a:endParaRPr lang="en-US" dirty="0"/>
          </a:p>
          <a:p>
            <a:endParaRPr lang="en-US" b="0" i="0" dirty="0">
              <a:effectLst/>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107</a:t>
            </a:fld>
            <a:endParaRPr lang="en-US"/>
          </a:p>
        </p:txBody>
      </p:sp>
    </p:spTree>
    <p:extLst>
      <p:ext uri="{BB962C8B-B14F-4D97-AF65-F5344CB8AC3E}">
        <p14:creationId xmlns:p14="http://schemas.microsoft.com/office/powerpoint/2010/main" val="20614702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b="0" i="0" dirty="0">
                <a:effectLst/>
              </a:rPr>
              <a:t>"</a:t>
            </a:r>
            <a:r>
              <a:rPr lang="en-US" b="0" dirty="0"/>
              <a:t>When you want to change an emotional response, y</a:t>
            </a:r>
            <a:r>
              <a:rPr lang="en-US" dirty="0"/>
              <a:t>ou start with </a:t>
            </a:r>
            <a:r>
              <a:rPr lang="en-US" i="1" dirty="0"/>
              <a:t>Check the Facts</a:t>
            </a:r>
            <a:r>
              <a:rPr lang="en-US" i="0" dirty="0"/>
              <a:t>. This</a:t>
            </a:r>
            <a:r>
              <a:rPr lang="en-US" i="1" dirty="0"/>
              <a:t> </a:t>
            </a:r>
            <a:r>
              <a:rPr lang="en-US" dirty="0"/>
              <a:t>is a skill that involves examining and evaluating thoughts and emotions in response to a situation objectively. It helps us challenge distorted thinking patterns and make more rational and evidence-based decisions, ultimately reducing emotional distress and improving their responses to challenging situations.</a:t>
            </a:r>
            <a:r>
              <a:rPr lang="en-US" b="0" i="0" dirty="0">
                <a:effectLst/>
              </a:rPr>
              <a:t>"</a:t>
            </a:r>
            <a:endParaRPr lang="en-US" dirty="0"/>
          </a:p>
          <a:p>
            <a:pPr algn="l"/>
            <a:endParaRPr lang="en-US" b="0" i="0" u="none" strike="noStrike" baseline="0" dirty="0"/>
          </a:p>
          <a:p>
            <a:pPr marL="181240" indent="-181240">
              <a:buFont typeface="Arial" panose="020B0604020202020204" pitchFamily="34" charset="0"/>
              <a:buChar char="•"/>
            </a:pPr>
            <a:r>
              <a:rPr lang="en-US" i="1" dirty="0"/>
              <a:t>All Bullets </a:t>
            </a:r>
            <a:r>
              <a:rPr lang="en-US" dirty="0"/>
              <a:t>– "Questions you would ask yourself to check the facts include [</a:t>
            </a:r>
            <a:r>
              <a:rPr lang="en-US" u="sng" dirty="0"/>
              <a:t>read bullets</a:t>
            </a:r>
            <a:r>
              <a:rPr lang="en-US" dirty="0"/>
              <a:t>]."</a:t>
            </a:r>
          </a:p>
          <a:p>
            <a:endParaRPr lang="en-US" dirty="0"/>
          </a:p>
          <a:p>
            <a:pPr marL="181240" indent="-181240" defTabSz="966612">
              <a:buFont typeface="Arial" panose="020B0604020202020204" pitchFamily="34" charset="0"/>
              <a:buChar char="•"/>
              <a:defRPr/>
            </a:pPr>
            <a:r>
              <a:rPr lang="en-US" dirty="0"/>
              <a:t>"Why is it important to check the facts?"</a:t>
            </a:r>
          </a:p>
          <a:p>
            <a:pPr marL="664546" lvl="1" indent="-181240">
              <a:buFont typeface="Arial" panose="020B0604020202020204" pitchFamily="34" charset="0"/>
              <a:buChar char="•"/>
            </a:pPr>
            <a:r>
              <a:rPr lang="en-US" dirty="0"/>
              <a:t>Beliefs about reality can cause powerful emotions</a:t>
            </a:r>
          </a:p>
          <a:p>
            <a:pPr marL="664546" lvl="1" indent="-181240">
              <a:buFont typeface="Arial" panose="020B0604020202020204" pitchFamily="34" charset="0"/>
              <a:buChar char="•"/>
            </a:pPr>
            <a:r>
              <a:rPr lang="en-US" dirty="0"/>
              <a:t>Faulty beliefs about reality can lead to emotional misery</a:t>
            </a:r>
          </a:p>
          <a:p>
            <a:pPr marL="664546" lvl="1" indent="-181240">
              <a:buFont typeface="Arial" panose="020B0604020202020204" pitchFamily="34" charset="0"/>
              <a:buChar char="•"/>
            </a:pPr>
            <a:r>
              <a:rPr lang="en-US" dirty="0"/>
              <a:t>Faulty beliefs about events can cause new problems</a:t>
            </a:r>
          </a:p>
          <a:p>
            <a:pPr marL="664546" lvl="1" indent="-181240">
              <a:buFont typeface="Arial" panose="020B0604020202020204" pitchFamily="34" charset="0"/>
              <a:buChar char="•"/>
            </a:pPr>
            <a:r>
              <a:rPr lang="en-US" dirty="0"/>
              <a:t>Thinking in absolutes can set off extreme emotions“</a:t>
            </a:r>
          </a:p>
          <a:p>
            <a:pPr marL="664546" lvl="1" indent="-181240">
              <a:buFont typeface="Arial" panose="020B0604020202020204" pitchFamily="34" charset="0"/>
              <a:buChar char="•"/>
            </a:pPr>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108</a:t>
            </a:fld>
            <a:endParaRPr lang="en-US"/>
          </a:p>
        </p:txBody>
      </p:sp>
    </p:spTree>
    <p:extLst>
      <p:ext uri="{BB962C8B-B14F-4D97-AF65-F5344CB8AC3E}">
        <p14:creationId xmlns:p14="http://schemas.microsoft.com/office/powerpoint/2010/main" val="24039688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t>Trainer Notes: </a:t>
            </a:r>
            <a:endParaRPr lang="en-US" sz="1300" u="sng" dirty="0"/>
          </a:p>
          <a:p>
            <a:pPr marL="181240" indent="-181240">
              <a:buFont typeface="Arial" panose="020B0604020202020204" pitchFamily="34" charset="0"/>
              <a:buChar char="•"/>
            </a:pPr>
            <a:r>
              <a:rPr lang="en-US" sz="1300" u="sng" dirty="0"/>
              <a:t>Introduce slide</a:t>
            </a:r>
            <a:r>
              <a:rPr lang="en-US" sz="1300" dirty="0"/>
              <a:t> – </a:t>
            </a:r>
            <a:r>
              <a:rPr lang="en-US" b="0" i="0" dirty="0">
                <a:effectLst/>
              </a:rPr>
              <a:t>"</a:t>
            </a:r>
            <a:r>
              <a:rPr lang="en-US" dirty="0"/>
              <a:t>After we’ve checked the facts, we move on to choosing between </a:t>
            </a:r>
            <a:r>
              <a:rPr lang="en-US" i="1" dirty="0"/>
              <a:t>Problem-Solving </a:t>
            </a:r>
            <a:r>
              <a:rPr lang="en-US" dirty="0"/>
              <a:t>or </a:t>
            </a:r>
            <a:r>
              <a:rPr lang="en-US" i="1" dirty="0"/>
              <a:t>Opposite Action.</a:t>
            </a:r>
            <a:r>
              <a:rPr lang="en-US" b="0" i="0" dirty="0">
                <a:effectLst/>
              </a:rPr>
              <a:t>"</a:t>
            </a:r>
            <a:endParaRPr lang="en-US" dirty="0"/>
          </a:p>
          <a:p>
            <a:endParaRPr lang="en-US" dirty="0"/>
          </a:p>
          <a:p>
            <a:pPr marL="181240" indent="-181240" defTabSz="966612">
              <a:buFont typeface="Arial" panose="020B0604020202020204" pitchFamily="34" charset="0"/>
              <a:buChar char="•"/>
              <a:defRPr/>
            </a:pPr>
            <a:r>
              <a:rPr lang="en-US" b="0" i="1" dirty="0"/>
              <a:t>Bullet 1 </a:t>
            </a:r>
            <a:r>
              <a:rPr lang="en-US" b="0" dirty="0"/>
              <a:t>– </a:t>
            </a:r>
            <a:r>
              <a:rPr lang="en-US" b="0" i="0" dirty="0">
                <a:effectLst/>
              </a:rPr>
              <a:t>"</a:t>
            </a:r>
            <a:r>
              <a:rPr lang="en-US" dirty="0"/>
              <a:t>You would engage in </a:t>
            </a:r>
            <a:r>
              <a:rPr lang="en-US" i="1" dirty="0"/>
              <a:t>Problem Solving </a:t>
            </a:r>
            <a:r>
              <a:rPr lang="en-US" dirty="0"/>
              <a:t>when the situation itself is causing the issue, and your emotions are appropriate for that situation.</a:t>
            </a:r>
            <a:r>
              <a:rPr lang="en-US" b="0" i="0" dirty="0">
                <a:effectLst/>
              </a:rPr>
              <a:t>"</a:t>
            </a:r>
          </a:p>
          <a:p>
            <a:pPr marL="664546" lvl="1" indent="-181240" defTabSz="966612">
              <a:buFont typeface="Arial" panose="020B0604020202020204" pitchFamily="34" charset="0"/>
              <a:buChar char="•"/>
              <a:defRPr/>
            </a:pPr>
            <a:r>
              <a:rPr lang="en-US" b="0" i="0" dirty="0">
                <a:effectLst/>
              </a:rPr>
              <a:t>Example: "Suppose you're having frequent conflicts with a close friend due to miscommunications and misunderstandings. You use problem-solving in DBT by initiating an open and honest conversation with your friend to identify the root causes of the conflicts and work together to find constructive solutions, improving your relationship."</a:t>
            </a:r>
            <a:endParaRPr lang="en-US" dirty="0"/>
          </a:p>
          <a:p>
            <a:endParaRPr lang="en-US" dirty="0"/>
          </a:p>
          <a:p>
            <a:pPr marL="181240" indent="-181240" defTabSz="966612">
              <a:buFont typeface="Arial" panose="020B0604020202020204" pitchFamily="34" charset="0"/>
              <a:buChar char="•"/>
              <a:defRPr/>
            </a:pPr>
            <a:r>
              <a:rPr lang="en-US" b="0" i="1" dirty="0"/>
              <a:t>Bullet  2 </a:t>
            </a:r>
            <a:r>
              <a:rPr lang="en-US" b="0" dirty="0"/>
              <a:t>– </a:t>
            </a:r>
            <a:r>
              <a:rPr lang="en-US" b="0" i="0" dirty="0">
                <a:effectLst/>
              </a:rPr>
              <a:t>"</a:t>
            </a:r>
            <a:r>
              <a:rPr lang="en-US" dirty="0"/>
              <a:t>You would take the </a:t>
            </a:r>
            <a:r>
              <a:rPr lang="en-US" i="1" dirty="0"/>
              <a:t>Opposite Action </a:t>
            </a:r>
            <a:r>
              <a:rPr lang="en-US" dirty="0"/>
              <a:t>when the emotion is mismatched with the facts, and having knowledge of the facts doesn't lead to a reduction in emotional distress or alter the emotion itself.</a:t>
            </a:r>
            <a:r>
              <a:rPr lang="en-US" b="0" i="0" dirty="0">
                <a:effectLst/>
              </a:rPr>
              <a:t>"</a:t>
            </a:r>
          </a:p>
          <a:p>
            <a:pPr marL="664546" lvl="1" indent="-181240" defTabSz="966612">
              <a:buFont typeface="Arial" panose="020B0604020202020204" pitchFamily="34" charset="0"/>
              <a:buChar char="•"/>
              <a:defRPr/>
            </a:pPr>
            <a:r>
              <a:rPr lang="en-US" b="0" i="0" dirty="0">
                <a:effectLst/>
              </a:rPr>
              <a:t>Example: "Suppose you're in a romantic relationship and you feel the urge to be critical and distant when you're upset with your partner, which is causing strain in the relationship. In DBT, you would use opposite action by choosing to express your feelings calmly, show affection, and work on resolving conflicts constructively, thus improving the quality of your relationship</a:t>
            </a:r>
            <a:r>
              <a:rPr lang="en-US" dirty="0"/>
              <a:t>.</a:t>
            </a:r>
            <a:r>
              <a:rPr lang="en-US" b="0" i="0" dirty="0">
                <a:effectLst/>
              </a:rPr>
              <a:t>“</a:t>
            </a:r>
          </a:p>
          <a:p>
            <a:pPr marL="664546" lvl="1" indent="-181240" defTabSz="966612">
              <a:buFont typeface="Arial" panose="020B0604020202020204" pitchFamily="34" charset="0"/>
              <a:buChar char="•"/>
              <a:defRPr/>
            </a:pPr>
            <a:endParaRPr lang="en-US" b="0" i="0" dirty="0">
              <a:effectLst/>
            </a:endParaRPr>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i="0" dirty="0">
              <a:effectLst/>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109</a:t>
            </a:fld>
            <a:endParaRPr lang="en-US"/>
          </a:p>
        </p:txBody>
      </p:sp>
    </p:spTree>
    <p:extLst>
      <p:ext uri="{BB962C8B-B14F-4D97-AF65-F5344CB8AC3E}">
        <p14:creationId xmlns:p14="http://schemas.microsoft.com/office/powerpoint/2010/main" val="3849384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"All of the materials that are provided and referenced throughout this training are taken from these two resources. These were created by the developer of DBT herself – Marsha Linehan."</a:t>
            </a:r>
          </a:p>
          <a:p>
            <a:pPr defTabSz="966612">
              <a:defRPr/>
            </a:pPr>
            <a:endParaRPr lang="en-US" b="0" i="0" dirty="0"/>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latin typeface="Circular"/>
              </a:rPr>
              <a:t>Linehan, M. M. (2014a). </a:t>
            </a:r>
            <a:r>
              <a:rPr lang="en-US" sz="1300" i="1" dirty="0">
                <a:latin typeface="inherit"/>
              </a:rPr>
              <a:t>DBT (R) skills training handouts and worksheets, second edition</a:t>
            </a:r>
            <a:r>
              <a:rPr lang="en-US" sz="1300" dirty="0">
                <a:latin typeface="Circular"/>
              </a:rPr>
              <a:t> (2nd ed.). New York, NY: Guilford Publications.</a:t>
            </a:r>
          </a:p>
          <a:p>
            <a:pPr marL="181240" indent="-181240" defTabSz="966612">
              <a:buFont typeface="Arial" panose="020B0604020202020204" pitchFamily="34" charset="0"/>
              <a:buChar char="•"/>
              <a:defRPr/>
            </a:pPr>
            <a:r>
              <a:rPr lang="en-US" sz="1300" dirty="0">
                <a:latin typeface="Circular"/>
              </a:rPr>
              <a:t>Linehan, M. M. (2014b). </a:t>
            </a:r>
            <a:r>
              <a:rPr lang="en-US" sz="1300" i="1" dirty="0">
                <a:latin typeface="inherit"/>
              </a:rPr>
              <a:t>DBT (R) Skills Training Manual, Second Edition</a:t>
            </a:r>
            <a:r>
              <a:rPr lang="en-US" sz="1300" dirty="0">
                <a:latin typeface="Circular"/>
              </a:rPr>
              <a:t> (2nd ed.). New York, NY: Guilford Publications.</a:t>
            </a: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a:t>
            </a:fld>
            <a:endParaRPr lang="en-US"/>
          </a:p>
        </p:txBody>
      </p:sp>
    </p:spTree>
    <p:extLst>
      <p:ext uri="{BB962C8B-B14F-4D97-AF65-F5344CB8AC3E}">
        <p14:creationId xmlns:p14="http://schemas.microsoft.com/office/powerpoint/2010/main" val="40698757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t>Trainer Notes: </a:t>
            </a:r>
            <a:endParaRPr lang="en-US" sz="1300" b="1" u="sng" dirty="0"/>
          </a:p>
          <a:p>
            <a:pPr marL="181240" indent="-181240" defTabSz="966612">
              <a:buFont typeface="Arial" panose="020B0604020202020204" pitchFamily="34" charset="0"/>
              <a:buChar char="•"/>
              <a:defRPr/>
            </a:pPr>
            <a:r>
              <a:rPr lang="en-US" sz="1300" u="sng" dirty="0"/>
              <a:t>Introduce slide</a:t>
            </a:r>
            <a:r>
              <a:rPr lang="en-US" sz="1300" dirty="0"/>
              <a:t> – "</a:t>
            </a:r>
            <a:r>
              <a:rPr lang="en-US" i="1" dirty="0"/>
              <a:t>Problem Solving </a:t>
            </a:r>
            <a:r>
              <a:rPr lang="en-US" dirty="0"/>
              <a:t>skills help us address the underlying issues or triggers of their emotional distress. This can involve identifying solutions to the problems contributing to our emotions or taking steps to change their circumstances</a:t>
            </a:r>
            <a:r>
              <a:rPr lang="en-US" sz="1300" dirty="0"/>
              <a:t>."</a:t>
            </a:r>
          </a:p>
          <a:p>
            <a:pPr algn="l"/>
            <a:endParaRPr lang="en-US" sz="1300" dirty="0"/>
          </a:p>
          <a:p>
            <a:pPr marL="181240" indent="-181240">
              <a:buFont typeface="Arial" panose="020B0604020202020204" pitchFamily="34" charset="0"/>
              <a:buChar char="•"/>
            </a:pPr>
            <a:r>
              <a:rPr lang="en-US" i="1" dirty="0"/>
              <a:t>All Bullets </a:t>
            </a:r>
            <a:r>
              <a:rPr lang="en-US" dirty="0"/>
              <a:t>– </a:t>
            </a:r>
            <a:r>
              <a:rPr lang="en-US" sz="1300" dirty="0"/>
              <a:t>"</a:t>
            </a:r>
            <a:r>
              <a:rPr lang="en-US" dirty="0"/>
              <a:t>There are various steps involved in problem solving which include [</a:t>
            </a:r>
            <a:r>
              <a:rPr lang="en-US" u="sng" dirty="0"/>
              <a:t>read bullets</a:t>
            </a:r>
            <a:r>
              <a:rPr lang="en-US" dirty="0"/>
              <a:t>].</a:t>
            </a:r>
            <a:r>
              <a:rPr lang="en-US" sz="1300" dirty="0"/>
              <a:t>"</a:t>
            </a:r>
            <a:endParaRPr lang="en-US" dirty="0"/>
          </a:p>
          <a:p>
            <a:pPr marL="0" indent="0">
              <a:buFont typeface="Arial" panose="020B0604020202020204" pitchFamily="34" charset="0"/>
              <a:buNone/>
            </a:pPr>
            <a:endParaRPr lang="en-US" dirty="0"/>
          </a:p>
          <a:p>
            <a:pPr algn="l"/>
            <a:r>
              <a:rPr lang="en-US" b="0" i="1" u="none" strike="noStrike" baseline="0" dirty="0"/>
              <a:t>---</a:t>
            </a:r>
          </a:p>
          <a:p>
            <a:pPr defTabSz="966612" fontAlgn="base">
              <a:defRPr/>
            </a:pPr>
            <a:r>
              <a:rPr lang="en-US" b="1" i="0" u="none" strike="noStrike" baseline="0" dirty="0">
                <a:effectLst/>
              </a:rPr>
              <a:t>Additional Notes: </a:t>
            </a:r>
            <a:endParaRPr lang="en-US" dirty="0"/>
          </a:p>
          <a:p>
            <a:pPr marL="181240" indent="-181240">
              <a:buFont typeface="Arial" panose="020B0604020202020204" pitchFamily="34" charset="0"/>
              <a:buChar char="•"/>
            </a:pPr>
            <a:r>
              <a:rPr lang="en-US" dirty="0"/>
              <a:t>Scenario that applies the problem-solving steps:</a:t>
            </a:r>
          </a:p>
          <a:p>
            <a:pPr marL="664546" lvl="1" indent="-181240">
              <a:buFont typeface="Arial" panose="020B0604020202020204" pitchFamily="34" charset="0"/>
              <a:buChar char="•"/>
            </a:pPr>
            <a:r>
              <a:rPr lang="en-US" dirty="0"/>
              <a:t>You've been consistently arriving late to work, and it's affecting your job performance and causing tension with your supervisor. You recognize that this is a problem that needs to be addressed.</a:t>
            </a:r>
          </a:p>
          <a:p>
            <a:pPr marL="1147852" lvl="2" indent="-181240">
              <a:buFont typeface="Arial" panose="020B0604020202020204" pitchFamily="34" charset="0"/>
              <a:buChar char="•"/>
            </a:pPr>
            <a:r>
              <a:rPr lang="en-US" b="1" dirty="0"/>
              <a:t>Figure out and describe the problem/situation</a:t>
            </a:r>
            <a:r>
              <a:rPr lang="en-US" dirty="0"/>
              <a:t>: The problem is your chronic lateness to work, which is jeopardizing your job and causing stress.</a:t>
            </a:r>
          </a:p>
          <a:p>
            <a:pPr marL="1147852" lvl="2" indent="-181240">
              <a:buFont typeface="Arial" panose="020B0604020202020204" pitchFamily="34" charset="0"/>
              <a:buChar char="•"/>
            </a:pPr>
            <a:r>
              <a:rPr lang="en-US" b="1" dirty="0"/>
              <a:t>Review the facts of the problem/situation</a:t>
            </a:r>
            <a:r>
              <a:rPr lang="en-US" dirty="0"/>
              <a:t>: You've been consistently late by at least 20 minutes, your supervisor has spoken to you about it, and you've received warnings.</a:t>
            </a:r>
          </a:p>
          <a:p>
            <a:pPr marL="1147852" lvl="2" indent="-181240">
              <a:buFont typeface="Arial" panose="020B0604020202020204" pitchFamily="34" charset="0"/>
              <a:buChar char="•"/>
            </a:pPr>
            <a:r>
              <a:rPr lang="en-US" b="1" dirty="0"/>
              <a:t>Identify your goals</a:t>
            </a:r>
            <a:r>
              <a:rPr lang="en-US" dirty="0"/>
              <a:t>: Your primary goal is to improve your punctuality and maintain a positive working relationship with your supervisor.</a:t>
            </a:r>
          </a:p>
          <a:p>
            <a:pPr marL="1147852" lvl="2" indent="-181240">
              <a:buFont typeface="Arial" panose="020B0604020202020204" pitchFamily="34" charset="0"/>
              <a:buChar char="•"/>
            </a:pPr>
            <a:r>
              <a:rPr lang="en-US" b="1" dirty="0"/>
              <a:t>Brainstorm solutions</a:t>
            </a:r>
            <a:r>
              <a:rPr lang="en-US" dirty="0"/>
              <a:t>: You consider various options, including setting multiple alarms, adjusting your morning routine, using public transportation with more reliable schedules, and speaking with your supervisor to discuss flexible work hours.</a:t>
            </a:r>
          </a:p>
          <a:p>
            <a:pPr marL="1147852" lvl="2" indent="-181240">
              <a:buFont typeface="Arial" panose="020B0604020202020204" pitchFamily="34" charset="0"/>
              <a:buChar char="•"/>
            </a:pPr>
            <a:r>
              <a:rPr lang="en-US" b="1" dirty="0"/>
              <a:t>Choose a solution that fits the goals and is likely to work</a:t>
            </a:r>
            <a:r>
              <a:rPr lang="en-US" dirty="0"/>
              <a:t>: After weighing the pros and cons of each solution, you decide to set multiple alarms, adjust your morning routine to allow for unforeseen delays, and communicate your commitment to improving your punctuality to your supervisor.</a:t>
            </a:r>
          </a:p>
          <a:p>
            <a:pPr marL="1147852" lvl="2" indent="-181240">
              <a:buFont typeface="Arial" panose="020B0604020202020204" pitchFamily="34" charset="0"/>
              <a:buChar char="•"/>
            </a:pPr>
            <a:r>
              <a:rPr lang="en-US" b="1" dirty="0"/>
              <a:t>Put the solution into action</a:t>
            </a:r>
            <a:r>
              <a:rPr lang="en-US" dirty="0"/>
              <a:t>: You start implementing your chosen solution by setting three alarms at different intervals, preparing your work items the night before, and being more mindful of your morning routine.</a:t>
            </a:r>
          </a:p>
          <a:p>
            <a:pPr marL="1147852" lvl="2" indent="-181240">
              <a:buFont typeface="Arial" panose="020B0604020202020204" pitchFamily="34" charset="0"/>
              <a:buChar char="•"/>
            </a:pPr>
            <a:r>
              <a:rPr lang="en-US" b="1" dirty="0"/>
              <a:t>Evaluate the results of using the solution</a:t>
            </a:r>
            <a:r>
              <a:rPr lang="en-US" dirty="0"/>
              <a:t>: Over the course of a few weeks, you consistently arrive on time to work. Your supervisor acknowledges your improvement, and the tension between you two subsides. Your job performance and overall job satisfaction also improve as a result of your increased punctuality and effective problem-solving.</a:t>
            </a:r>
          </a:p>
          <a:p>
            <a:pPr marL="1147852" lvl="2" indent="-181240">
              <a:buFont typeface="Arial" panose="020B0604020202020204" pitchFamily="34" charset="0"/>
              <a:buChar cha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110</a:t>
            </a:fld>
            <a:endParaRPr lang="en-US"/>
          </a:p>
        </p:txBody>
      </p:sp>
    </p:spTree>
    <p:extLst>
      <p:ext uri="{BB962C8B-B14F-4D97-AF65-F5344CB8AC3E}">
        <p14:creationId xmlns:p14="http://schemas.microsoft.com/office/powerpoint/2010/main" val="23348367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t>Trainer Notes: </a:t>
            </a:r>
            <a:endParaRPr lang="en-US" sz="1300" b="1" u="sng" dirty="0"/>
          </a:p>
          <a:p>
            <a:pPr marL="181240" indent="-181240" defTabSz="966612">
              <a:buFont typeface="Arial" panose="020B0604020202020204" pitchFamily="34" charset="0"/>
              <a:buChar char="•"/>
              <a:defRPr/>
            </a:pPr>
            <a:r>
              <a:rPr lang="en-US" sz="1300" u="sng" dirty="0"/>
              <a:t>Introduce slide</a:t>
            </a:r>
            <a:r>
              <a:rPr lang="en-US" sz="1300" dirty="0"/>
              <a:t> – "</a:t>
            </a:r>
            <a:r>
              <a:rPr lang="en-US" i="1" dirty="0"/>
              <a:t>Opposite Action </a:t>
            </a:r>
            <a:r>
              <a:rPr lang="en-US" i="0" dirty="0"/>
              <a:t>involves deliberately acting in a way that is opposite to the emotional urge or impulse that arises in response to a particular emotion. For example, if someone is feeling the urge to withdraw and isolate themselves due to sadness, </a:t>
            </a:r>
            <a:r>
              <a:rPr lang="en-US" i="1" dirty="0"/>
              <a:t>Opposite Action </a:t>
            </a:r>
            <a:r>
              <a:rPr lang="en-US" i="0" dirty="0"/>
              <a:t>might involve engaging in social activities or seeking support from others</a:t>
            </a:r>
            <a:r>
              <a:rPr lang="en-US" sz="1300" dirty="0"/>
              <a:t>. Taking opposite action is a valuable DBT skill for individuals to use when their emotional responses are not serving their best interests or are out of proportion to the situation. It empowers individuals to respond in a way that aligns with their goals and values, ultimately improving their emotional well-being and relationships."</a:t>
            </a:r>
          </a:p>
          <a:p>
            <a:pPr algn="l"/>
            <a:endParaRPr lang="en-US" sz="1300" dirty="0"/>
          </a:p>
          <a:p>
            <a:pPr marL="181240" indent="-181240">
              <a:buFont typeface="Arial" panose="020B0604020202020204" pitchFamily="34" charset="0"/>
              <a:buChar char="•"/>
            </a:pPr>
            <a:r>
              <a:rPr lang="en-US" i="1" dirty="0"/>
              <a:t>All Bullets </a:t>
            </a:r>
            <a:r>
              <a:rPr lang="en-US" dirty="0"/>
              <a:t>– </a:t>
            </a:r>
            <a:r>
              <a:rPr lang="en-US" sz="1300" dirty="0"/>
              <a:t>"</a:t>
            </a:r>
            <a:r>
              <a:rPr lang="en-US" dirty="0"/>
              <a:t>There are various guidelines involved in opposite action which include [</a:t>
            </a:r>
            <a:r>
              <a:rPr lang="en-US" u="sng" dirty="0"/>
              <a:t>read bullets</a:t>
            </a:r>
            <a:r>
              <a:rPr lang="en-US" dirty="0"/>
              <a:t>].</a:t>
            </a:r>
            <a:r>
              <a:rPr lang="en-US" sz="1300" dirty="0"/>
              <a:t>"</a:t>
            </a:r>
          </a:p>
          <a:p>
            <a:pPr marL="181240" indent="-181240">
              <a:buFont typeface="Arial" panose="020B0604020202020204" pitchFamily="34" charset="0"/>
              <a:buChar char="•"/>
            </a:pPr>
            <a:endParaRPr lang="en-US" sz="1300" dirty="0"/>
          </a:p>
          <a:p>
            <a:pPr marL="241653" indent="-241653">
              <a:buFont typeface="+mj-lt"/>
              <a:buAutoNum type="arabicPeriod"/>
            </a:pPr>
            <a:r>
              <a:rPr lang="en-US" b="1" i="0" dirty="0">
                <a:effectLst/>
              </a:rPr>
              <a:t>Identify the Emotion:</a:t>
            </a:r>
            <a:r>
              <a:rPr lang="en-US" b="0" i="0" dirty="0">
                <a:effectLst/>
              </a:rPr>
              <a:t> Recognize and acknowledge the emotion you are experiencing. It's essential to be aware of the specific emotion you want to address.</a:t>
            </a:r>
          </a:p>
          <a:p>
            <a:pPr marL="241653" indent="-241653">
              <a:buFont typeface="+mj-lt"/>
              <a:buAutoNum type="arabicPeriod"/>
            </a:pPr>
            <a:r>
              <a:rPr lang="en-US" b="1" i="0" dirty="0">
                <a:effectLst/>
              </a:rPr>
              <a:t>Review the Facts:</a:t>
            </a:r>
            <a:r>
              <a:rPr lang="en-US" b="0" i="0" dirty="0">
                <a:effectLst/>
              </a:rPr>
              <a:t> Examine the situation objectively and determine whether your emotional response is appropriate or disproportionate to the facts of the situation. Consider whether your emotional reaction aligns with reality.</a:t>
            </a:r>
          </a:p>
          <a:p>
            <a:pPr marL="241653" indent="-241653">
              <a:buFont typeface="+mj-lt"/>
              <a:buAutoNum type="arabicPeriod"/>
            </a:pPr>
            <a:r>
              <a:rPr lang="en-US" b="1" i="0" dirty="0">
                <a:effectLst/>
              </a:rPr>
              <a:t>Identify the Action Urged by Emotion:</a:t>
            </a:r>
            <a:r>
              <a:rPr lang="en-US" b="0" i="0" dirty="0">
                <a:effectLst/>
              </a:rPr>
              <a:t> Emotions often come with urges or impulses to behave in specific ways. Identify the action or behavior that your emotion is prompting you to take. For example, if you're feeling anger, the urge might be to yell or argue.</a:t>
            </a:r>
          </a:p>
          <a:p>
            <a:pPr marL="241653" indent="-241653">
              <a:buFont typeface="+mj-lt"/>
              <a:buAutoNum type="arabicPeriod"/>
            </a:pPr>
            <a:r>
              <a:rPr lang="en-US" b="1" i="0" dirty="0">
                <a:effectLst/>
              </a:rPr>
              <a:t>Consider the Opposite Action:</a:t>
            </a:r>
            <a:r>
              <a:rPr lang="en-US" b="0" i="0" dirty="0">
                <a:effectLst/>
              </a:rPr>
              <a:t> Deliberately choose to take an action that is opposite to the one urged by your emotion. This action should be consistent with the facts and in line with your overall goals and values. It may involve suppressing or altering your initial impulse.</a:t>
            </a:r>
          </a:p>
          <a:p>
            <a:pPr marL="241653" indent="-241653">
              <a:buFont typeface="+mj-lt"/>
              <a:buAutoNum type="arabicPeriod"/>
            </a:pPr>
            <a:r>
              <a:rPr lang="en-US" b="1" i="0" dirty="0">
                <a:effectLst/>
              </a:rPr>
              <a:t>Implement the Opposite Action:</a:t>
            </a:r>
            <a:r>
              <a:rPr lang="en-US" b="0" i="0" dirty="0">
                <a:effectLst/>
              </a:rPr>
              <a:t> Act on the opposite action you've identified. This can be challenging, as it requires going against your emotional instincts. However, it can be helpful to remind yourself of your goals and the potential benefits of taking this opposite action.</a:t>
            </a:r>
          </a:p>
          <a:p>
            <a:pPr marL="241653" indent="-241653">
              <a:buFont typeface="+mj-lt"/>
              <a:buAutoNum type="arabicPeriod"/>
            </a:pPr>
            <a:r>
              <a:rPr lang="en-US" b="1" i="0" dirty="0">
                <a:effectLst/>
              </a:rPr>
              <a:t>Practice Mindfulness:</a:t>
            </a:r>
            <a:r>
              <a:rPr lang="en-US" b="0" i="0" dirty="0">
                <a:effectLst/>
              </a:rPr>
              <a:t> As you engage in the opposite action, use mindfulness skills to stay present and aware of your thoughts, emotions, and bodily sensations. Observe any changes in your emotional intensity as you take the opposite action.</a:t>
            </a:r>
          </a:p>
          <a:p>
            <a:pPr marL="241653" indent="-241653">
              <a:buFont typeface="+mj-lt"/>
              <a:buAutoNum type="arabicPeriod"/>
            </a:pPr>
            <a:r>
              <a:rPr lang="en-US" b="1" i="0" dirty="0">
                <a:effectLst/>
              </a:rPr>
              <a:t>Repeat as Needed:</a:t>
            </a:r>
            <a:r>
              <a:rPr lang="en-US" b="0" i="0" dirty="0">
                <a:effectLst/>
              </a:rPr>
              <a:t> Sometimes, taking opposite action may need to be repeated multiple times to effectively manage your emotional response. Consistent practice can lead to a shift in your emotional experience.</a:t>
            </a:r>
          </a:p>
          <a:p>
            <a:endParaRPr lang="en-US" b="0" i="0" dirty="0">
              <a:effectLst/>
            </a:endParaRPr>
          </a:p>
          <a:p>
            <a:r>
              <a:rPr lang="en-US" b="0" i="0" dirty="0">
                <a:effectLst/>
              </a:rPr>
              <a:t>Additional Steps: </a:t>
            </a:r>
          </a:p>
          <a:p>
            <a:pPr marL="181240" indent="-181240">
              <a:buFont typeface="Arial" panose="020B0604020202020204" pitchFamily="34" charset="0"/>
              <a:buChar char="•"/>
            </a:pPr>
            <a:r>
              <a:rPr lang="en-US" b="0" i="0" dirty="0">
                <a:effectLst/>
              </a:rPr>
              <a:t>Evaluate the Results: After taking opposite action, assess the impact on your emotions and the situation. Consider whether the emotional intensity has decreased, whether the situation has improved, and whether your chosen action aligns with your long-term goals and values.</a:t>
            </a:r>
          </a:p>
          <a:p>
            <a:pPr marL="181240" indent="-181240">
              <a:buFont typeface="Arial" panose="020B0604020202020204" pitchFamily="34" charset="0"/>
              <a:buChar char="•"/>
            </a:pPr>
            <a:r>
              <a:rPr lang="en-US" b="0" i="0" dirty="0">
                <a:effectLst/>
              </a:rPr>
              <a:t>Adjust as Necessary: Depending on the outcomes and your ongoing emotional experience, be open to adjusting your approach. You may need to refine your opposite action or seek additional support or skills to manage your emotions effectively.</a:t>
            </a:r>
          </a:p>
          <a:p>
            <a:pPr marL="181240" indent="-181240">
              <a:buFont typeface="Arial" panose="020B0604020202020204" pitchFamily="34" charset="0"/>
              <a:buChar char="•"/>
            </a:pPr>
            <a:endParaRPr lang="en-US" b="0" i="0" dirty="0">
              <a:effectLst/>
            </a:endParaRPr>
          </a:p>
          <a:p>
            <a:pPr algn="l"/>
            <a:r>
              <a:rPr lang="en-US" b="0" i="1" u="none" strike="noStrike" baseline="0" dirty="0"/>
              <a:t>---</a:t>
            </a:r>
          </a:p>
          <a:p>
            <a:pPr defTabSz="966612" fontAlgn="base">
              <a:defRPr/>
            </a:pPr>
            <a:r>
              <a:rPr lang="en-US" b="1" i="0" u="none" strike="noStrike" baseline="0" dirty="0">
                <a:effectLst/>
              </a:rPr>
              <a:t>Additional Notes: </a:t>
            </a:r>
            <a:endParaRPr lang="en-US" dirty="0"/>
          </a:p>
          <a:p>
            <a:pPr marL="181240" indent="-181240">
              <a:buFont typeface="Arial" panose="020B0604020202020204" pitchFamily="34" charset="0"/>
              <a:buChar char="•"/>
            </a:pPr>
            <a:r>
              <a:rPr lang="en-US" dirty="0"/>
              <a:t>Scenario that applies the Opposite Action steps:</a:t>
            </a:r>
          </a:p>
          <a:p>
            <a:pPr marL="664546" lvl="1" indent="-181240">
              <a:buFont typeface="Arial" panose="020B0604020202020204" pitchFamily="34" charset="0"/>
              <a:buChar char="•"/>
            </a:pPr>
            <a:r>
              <a:rPr lang="en-US" dirty="0"/>
              <a:t>You're in a romantic relationship, and you've recently had an argument with your partner. You're feeling hurt and upset, and the emotion is urging you to withdraw and give your partner the silent treatment.</a:t>
            </a:r>
          </a:p>
          <a:p>
            <a:pPr marL="1147852" lvl="2" indent="-181240">
              <a:buFont typeface="Arial" panose="020B0604020202020204" pitchFamily="34" charset="0"/>
              <a:buChar char="•"/>
            </a:pPr>
            <a:r>
              <a:rPr lang="en-US" b="1" dirty="0"/>
              <a:t>Identify the Emotion</a:t>
            </a:r>
            <a:r>
              <a:rPr lang="en-US" dirty="0"/>
              <a:t>: You recognize that you are experiencing hurt and anger in response to the argument.</a:t>
            </a:r>
          </a:p>
          <a:p>
            <a:pPr marL="1147852" lvl="2" indent="-181240">
              <a:buFont typeface="Arial" panose="020B0604020202020204" pitchFamily="34" charset="0"/>
              <a:buChar char="•"/>
            </a:pPr>
            <a:r>
              <a:rPr lang="en-US" b="1" dirty="0"/>
              <a:t>Check the Facts</a:t>
            </a:r>
            <a:r>
              <a:rPr lang="en-US" dirty="0"/>
              <a:t>: You objectively assess the situation and remind yourself that despite the argument, you value your relationship with your partner and want to maintain a healthy connection.</a:t>
            </a:r>
          </a:p>
          <a:p>
            <a:pPr marL="1147852" lvl="2" indent="-181240">
              <a:buFont typeface="Arial" panose="020B0604020202020204" pitchFamily="34" charset="0"/>
              <a:buChar char="•"/>
            </a:pPr>
            <a:r>
              <a:rPr lang="en-US" b="1" dirty="0"/>
              <a:t>Identify the Action Urged by Emotion</a:t>
            </a:r>
            <a:r>
              <a:rPr lang="en-US" dirty="0"/>
              <a:t>: The emotions of hurt and anger are urging you to withdraw, ignore your partner, and avoid resolving the issue.</a:t>
            </a:r>
          </a:p>
          <a:p>
            <a:pPr marL="1147852" lvl="2" indent="-181240">
              <a:buFont typeface="Arial" panose="020B0604020202020204" pitchFamily="34" charset="0"/>
              <a:buChar char="•"/>
            </a:pPr>
            <a:r>
              <a:rPr lang="en-US" b="1" dirty="0"/>
              <a:t>Consider the Opposite Action</a:t>
            </a:r>
            <a:r>
              <a:rPr lang="en-US" dirty="0"/>
              <a:t>: You choose to take the opposite action by approaching your partner, expressing your feelings calmly and honestly, and actively working together to resolve the conflict.</a:t>
            </a:r>
          </a:p>
          <a:p>
            <a:pPr marL="1147852" lvl="2" indent="-181240">
              <a:buFont typeface="Arial" panose="020B0604020202020204" pitchFamily="34" charset="0"/>
              <a:buChar char="•"/>
            </a:pPr>
            <a:r>
              <a:rPr lang="en-US" b="1" dirty="0"/>
              <a:t>Implement the Opposite Action</a:t>
            </a:r>
            <a:r>
              <a:rPr lang="en-US" dirty="0"/>
              <a:t>: Despite the initial emotional discomfort, you initiate a conversation with your partner, explaining how you feel and expressing your desire to find a resolution. You actively engage in active listening and problem-solving.</a:t>
            </a:r>
          </a:p>
          <a:p>
            <a:endParaRPr lang="en-US" b="0" i="0" dirty="0">
              <a:effectLst/>
            </a:endParaRPr>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111</a:t>
            </a:fld>
            <a:endParaRPr lang="en-US"/>
          </a:p>
        </p:txBody>
      </p:sp>
    </p:spTree>
    <p:extLst>
      <p:ext uri="{BB962C8B-B14F-4D97-AF65-F5344CB8AC3E}">
        <p14:creationId xmlns:p14="http://schemas.microsoft.com/office/powerpoint/2010/main" val="242800553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t>
            </a:r>
            <a:r>
              <a:rPr lang="en-US" b="0" i="0" dirty="0">
                <a:effectLst/>
              </a:rPr>
              <a:t>This is an activity to examine how we can change our emotional responses using the tools we just discussed. We will discuss our observations afterwards.</a:t>
            </a:r>
            <a:r>
              <a:rPr lang="en-US" dirty="0"/>
              <a:t>"</a:t>
            </a:r>
          </a:p>
          <a:p>
            <a:pPr marL="302066" indent="-302066">
              <a:buFont typeface="Arial" panose="020B0604020202020204" pitchFamily="34" charset="0"/>
              <a:buChar char="•"/>
            </a:pP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 or two volunteers – to read (7 slides): </a:t>
            </a:r>
          </a:p>
          <a:p>
            <a:pPr marL="181240" indent="-181240">
              <a:buFont typeface="Arial" panose="020B0604020202020204" pitchFamily="34" charset="0"/>
              <a:buChar char="•"/>
            </a:pPr>
            <a:endParaRPr lang="en-US" b="0" i="0" u="none" dirty="0">
              <a:effectLst/>
            </a:endParaRPr>
          </a:p>
          <a:p>
            <a:pPr marL="181240" indent="-181240">
              <a:buFont typeface="Arial" panose="020B0604020202020204" pitchFamily="34" charset="0"/>
              <a:buChar char="•"/>
            </a:pPr>
            <a:r>
              <a:rPr lang="en-US" dirty="0"/>
              <a:t>"</a:t>
            </a:r>
            <a:r>
              <a:rPr lang="en-US" b="0" i="0" u="none" dirty="0">
                <a:effectLst/>
              </a:rPr>
              <a:t>Meet Alex, a 28-year-old who experiences social anxiety and often copes with his social anxiety by drinking alcohol. He has been invited to a networking event for professionals in his industry, but he's feeling extremely anxious about attending and knows that alcohol will be provided at the event. Alex knows that socializing and networking can be beneficial for his career, but his anxiety is making him want to decline the invitation and he is concerned that he won’t be able to overcome his urge to drink alcohol to cope with this social anxiety.</a:t>
            </a:r>
            <a:r>
              <a:rPr lang="en-US" dirty="0"/>
              <a:t>“</a:t>
            </a:r>
          </a:p>
          <a:p>
            <a:pPr marL="181240" indent="-181240">
              <a:buFont typeface="Arial" panose="020B0604020202020204" pitchFamily="34" charset="0"/>
              <a:buChar char="•"/>
            </a:pPr>
            <a:endParaRPr lang="en-US" b="0" i="0" u="none" dirty="0">
              <a:effectLst/>
            </a:endParaRPr>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i="0" u="none" dirty="0">
              <a:effectLst/>
            </a:endParaRP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112</a:t>
            </a:fld>
            <a:endParaRPr lang="en-US"/>
          </a:p>
        </p:txBody>
      </p:sp>
    </p:spTree>
    <p:extLst>
      <p:ext uri="{BB962C8B-B14F-4D97-AF65-F5344CB8AC3E}">
        <p14:creationId xmlns:p14="http://schemas.microsoft.com/office/powerpoint/2010/main" val="7561143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to read: </a:t>
            </a:r>
          </a:p>
          <a:p>
            <a:pPr marL="181240" indent="-181240">
              <a:buFont typeface="Arial" panose="020B0604020202020204" pitchFamily="34" charset="0"/>
              <a:buChar char="•"/>
            </a:pPr>
            <a:endParaRPr lang="en-US" b="0" i="0" u="none" dirty="0">
              <a:effectLst/>
            </a:endParaRPr>
          </a:p>
          <a:p>
            <a:pPr marL="181240" indent="-181240">
              <a:buFont typeface="Arial" panose="020B0604020202020204" pitchFamily="34" charset="0"/>
              <a:buChar char="•"/>
            </a:pPr>
            <a:r>
              <a:rPr lang="en-US" b="0" i="0" u="none" dirty="0">
                <a:effectLst/>
              </a:rPr>
              <a:t>Emotional Response: </a:t>
            </a:r>
            <a:r>
              <a:rPr lang="en-US" dirty="0"/>
              <a:t>"</a:t>
            </a:r>
            <a:r>
              <a:rPr lang="en-US" b="0" i="0" u="none" dirty="0">
                <a:effectLst/>
              </a:rPr>
              <a:t>Alex's initial emotional response is overwhelming anxiety. He's worried about being judged, saying something embarrassing, or not fitting in at the event. He’s also concerned that this anxiety would lead him to drink. He's inclined to decline the invitation and avoid the situation altogether.</a:t>
            </a:r>
            <a:r>
              <a:rPr lang="en-US" dirty="0"/>
              <a:t>“</a:t>
            </a:r>
          </a:p>
          <a:p>
            <a:pPr marL="181240" indent="-181240">
              <a:buFont typeface="Arial" panose="020B0604020202020204" pitchFamily="34" charset="0"/>
              <a:buChar cha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113</a:t>
            </a:fld>
            <a:endParaRPr lang="en-US"/>
          </a:p>
        </p:txBody>
      </p:sp>
    </p:spTree>
    <p:extLst>
      <p:ext uri="{BB962C8B-B14F-4D97-AF65-F5344CB8AC3E}">
        <p14:creationId xmlns:p14="http://schemas.microsoft.com/office/powerpoint/2010/main" val="31226971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to read: </a:t>
            </a:r>
          </a:p>
          <a:p>
            <a:pPr marL="181240" indent="-181240">
              <a:buFont typeface="Arial" panose="020B0604020202020204" pitchFamily="34" charset="0"/>
              <a:buChar char="•"/>
            </a:pPr>
            <a:endParaRPr lang="en-US" b="0" i="0" u="none" dirty="0">
              <a:effectLst/>
            </a:endParaRPr>
          </a:p>
          <a:p>
            <a:pPr marL="181240" indent="-181240">
              <a:buFont typeface="Arial" panose="020B0604020202020204" pitchFamily="34" charset="0"/>
              <a:buChar char="•"/>
            </a:pPr>
            <a:r>
              <a:rPr lang="en-US" dirty="0"/>
              <a:t>Checking the Facts: "Alex remembers the emotion regulation skills he learned. He decides to "check the facts" by examining the evidence for and against his anxiety-driven thoughts."</a:t>
            </a:r>
          </a:p>
          <a:p>
            <a:pPr marL="664546" lvl="1" indent="-181240">
              <a:buFont typeface="Arial" panose="020B0604020202020204" pitchFamily="34" charset="0"/>
              <a:buChar char="•"/>
            </a:pPr>
            <a:r>
              <a:rPr lang="en-US" b="1" dirty="0"/>
              <a:t>Thought 1</a:t>
            </a:r>
            <a:r>
              <a:rPr lang="en-US" dirty="0"/>
              <a:t>: "People will judge me."</a:t>
            </a:r>
          </a:p>
          <a:p>
            <a:pPr marL="1147852" lvl="2" indent="-181240">
              <a:buFont typeface="Arial" panose="020B0604020202020204" pitchFamily="34" charset="0"/>
              <a:buChar char="•"/>
            </a:pPr>
            <a:r>
              <a:rPr lang="en-US" b="1" dirty="0"/>
              <a:t>Fact: </a:t>
            </a:r>
            <a:r>
              <a:rPr lang="en-US" dirty="0"/>
              <a:t>Alex has attended similar events before and hasn't faced harsh judgment or negative experiences.</a:t>
            </a:r>
          </a:p>
          <a:p>
            <a:pPr marL="664546" lvl="1" indent="-181240">
              <a:buFont typeface="Arial" panose="020B0604020202020204" pitchFamily="34" charset="0"/>
              <a:buChar char="•"/>
            </a:pPr>
            <a:r>
              <a:rPr lang="en-US" b="1" dirty="0"/>
              <a:t>Thought 2: </a:t>
            </a:r>
            <a:r>
              <a:rPr lang="en-US" dirty="0"/>
              <a:t>"I'll say something embarrassing."</a:t>
            </a:r>
          </a:p>
          <a:p>
            <a:pPr lvl="2"/>
            <a:r>
              <a:rPr lang="en-US" b="1" dirty="0"/>
              <a:t>Fact: </a:t>
            </a:r>
            <a:r>
              <a:rPr lang="en-US" dirty="0"/>
              <a:t>While everyone makes occasional social blunders, most people are forgiving and understanding.</a:t>
            </a:r>
          </a:p>
          <a:p>
            <a:pPr marL="664546" lvl="1" indent="-181240">
              <a:buFont typeface="Arial" panose="020B0604020202020204" pitchFamily="34" charset="0"/>
              <a:buChar char="•"/>
            </a:pPr>
            <a:r>
              <a:rPr lang="en-US" b="1" dirty="0"/>
              <a:t>Thought 3: </a:t>
            </a:r>
            <a:r>
              <a:rPr lang="en-US" dirty="0"/>
              <a:t>"I won't fit in."</a:t>
            </a:r>
          </a:p>
          <a:p>
            <a:pPr marL="1147852" lvl="2" indent="-181240">
              <a:buFont typeface="Arial" panose="020B0604020202020204" pitchFamily="34" charset="0"/>
              <a:buChar char="•"/>
            </a:pPr>
            <a:r>
              <a:rPr lang="en-US" b="1" dirty="0"/>
              <a:t>Fact: </a:t>
            </a:r>
            <a:r>
              <a:rPr lang="en-US" dirty="0"/>
              <a:t>Alex has interests and experiences related to his industry, which can provide common ground for conversation.</a:t>
            </a: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114</a:t>
            </a:fld>
            <a:endParaRPr lang="en-US"/>
          </a:p>
        </p:txBody>
      </p:sp>
    </p:spTree>
    <p:extLst>
      <p:ext uri="{BB962C8B-B14F-4D97-AF65-F5344CB8AC3E}">
        <p14:creationId xmlns:p14="http://schemas.microsoft.com/office/powerpoint/2010/main" val="24098179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to read: </a:t>
            </a:r>
          </a:p>
          <a:p>
            <a:endParaRPr lang="en-US" dirty="0"/>
          </a:p>
          <a:p>
            <a:pPr marL="181240" indent="-181240">
              <a:buFont typeface="Arial" panose="020B0604020202020204" pitchFamily="34" charset="0"/>
              <a:buChar char="•"/>
            </a:pPr>
            <a:r>
              <a:rPr lang="en-US" b="1" dirty="0"/>
              <a:t>Opposite Action</a:t>
            </a:r>
            <a:r>
              <a:rPr lang="en-US" dirty="0"/>
              <a:t>: "After checking the facts, Alex recognizes that his anxiety-driven thoughts are largely based on cognitive distortions. To change his emotional response, he decides to apply the DBT skill of "opposite action." Instead of avoiding the networking event, he chooses to accept the invitation and actively engage in the experience.“</a:t>
            </a:r>
          </a:p>
          <a:p>
            <a:pPr marL="181240" indent="-181240">
              <a:buFont typeface="Arial" panose="020B0604020202020204" pitchFamily="34" charset="0"/>
              <a:buChar cha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115</a:t>
            </a:fld>
            <a:endParaRPr lang="en-US"/>
          </a:p>
        </p:txBody>
      </p:sp>
    </p:spTree>
    <p:extLst>
      <p:ext uri="{BB962C8B-B14F-4D97-AF65-F5344CB8AC3E}">
        <p14:creationId xmlns:p14="http://schemas.microsoft.com/office/powerpoint/2010/main" val="31582503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to read: </a:t>
            </a:r>
          </a:p>
          <a:p>
            <a:endParaRPr lang="en-US" dirty="0"/>
          </a:p>
          <a:p>
            <a:pPr marL="181240" indent="-181240" defTabSz="966612">
              <a:buFont typeface="Arial" panose="020B0604020202020204" pitchFamily="34" charset="0"/>
              <a:buChar char="•"/>
              <a:defRPr/>
            </a:pPr>
            <a:r>
              <a:rPr lang="en-US" dirty="0"/>
              <a:t>"Alex decides to plan ahead and identify some strategies to help him navigate his social anxiety and resist drinking while still enjoying social interactions:</a:t>
            </a:r>
          </a:p>
          <a:p>
            <a:pPr marL="664546" lvl="1" indent="-181240">
              <a:buFont typeface="Arial" panose="020B0604020202020204" pitchFamily="34" charset="0"/>
              <a:buChar char="•"/>
            </a:pPr>
            <a:r>
              <a:rPr lang="en-US" dirty="0"/>
              <a:t>Alex makes a list of conversation starters related to his industry to help him initiate discussions.</a:t>
            </a:r>
          </a:p>
          <a:p>
            <a:pPr marL="664546" lvl="1" indent="-181240">
              <a:buFont typeface="Arial" panose="020B0604020202020204" pitchFamily="34" charset="0"/>
              <a:buChar char="•"/>
            </a:pPr>
            <a:r>
              <a:rPr lang="en-US" dirty="0"/>
              <a:t>He practices deep, calming breaths and positive self-talk to boost his confidence before attending.</a:t>
            </a:r>
          </a:p>
          <a:p>
            <a:pPr marL="664546" lvl="1" indent="-181240">
              <a:buFont typeface="Arial" panose="020B0604020202020204" pitchFamily="34" charset="0"/>
              <a:buChar char="•"/>
            </a:pPr>
            <a:r>
              <a:rPr lang="en-US" dirty="0"/>
              <a:t>He decides to bring his own non-alcoholic beverages that he enjoys.</a:t>
            </a:r>
          </a:p>
          <a:p>
            <a:pPr marL="664546" lvl="1" indent="-181240" defTabSz="966612">
              <a:buFont typeface="Arial" panose="020B0604020202020204" pitchFamily="34" charset="0"/>
              <a:buChar char="•"/>
              <a:defRPr/>
            </a:pPr>
            <a:r>
              <a:rPr lang="en-US" dirty="0"/>
              <a:t>He plans to acknowledge his achievement and reward himself with something enjoyable that doesn’t involve alcohol after the event."</a:t>
            </a:r>
          </a:p>
          <a:p>
            <a:pPr marL="483306" lvl="1"/>
            <a:endParaRPr lang="en-US" dirty="0"/>
          </a:p>
          <a:p>
            <a:pPr marL="181240" indent="-181240" defTabSz="966612">
              <a:buFont typeface="Arial" panose="020B0604020202020204" pitchFamily="34" charset="0"/>
              <a:buChar char="•"/>
              <a:defRPr/>
            </a:pPr>
            <a:r>
              <a:rPr lang="en-US" dirty="0"/>
              <a:t>"At the event, when he feels the urge to withdraw, he makes an effort to approach others, introduce himself, and actively listen to their conversations. When he feels the urge to drink, he practices opposite action and other emotion regulation strategies that he’s learned to manage and cope with the emotions and triggers that often leads to these urges.“</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116</a:t>
            </a:fld>
            <a:endParaRPr lang="en-US"/>
          </a:p>
        </p:txBody>
      </p:sp>
    </p:spTree>
    <p:extLst>
      <p:ext uri="{BB962C8B-B14F-4D97-AF65-F5344CB8AC3E}">
        <p14:creationId xmlns:p14="http://schemas.microsoft.com/office/powerpoint/2010/main" val="19113622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to read: </a:t>
            </a:r>
          </a:p>
          <a:p>
            <a:endParaRPr lang="en-US" dirty="0"/>
          </a:p>
          <a:p>
            <a:pPr marL="181240" indent="-181240">
              <a:buFont typeface="Arial" panose="020B0604020202020204" pitchFamily="34" charset="0"/>
              <a:buChar char="•"/>
            </a:pPr>
            <a:r>
              <a:rPr lang="en-US" b="1" dirty="0"/>
              <a:t>Opposite Action</a:t>
            </a:r>
            <a:r>
              <a:rPr lang="en-US" dirty="0"/>
              <a:t>: "At the event, when Alex feels the urge to withdraw, he makes an effort to approach others, introduce himself, and actively listen to their conversations. When he feels the urge to drink, he practices "opposite action" and other emotion regulation strategies that he’s learned to manage and cope with the emotions and triggers that often lead to these urges.“</a:t>
            </a:r>
          </a:p>
          <a:p>
            <a:pPr marL="181240" indent="-181240">
              <a:buFont typeface="Arial" panose="020B0604020202020204" pitchFamily="34" charset="0"/>
              <a:buChar cha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117</a:t>
            </a:fld>
            <a:endParaRPr lang="en-US"/>
          </a:p>
        </p:txBody>
      </p:sp>
    </p:spTree>
    <p:extLst>
      <p:ext uri="{BB962C8B-B14F-4D97-AF65-F5344CB8AC3E}">
        <p14:creationId xmlns:p14="http://schemas.microsoft.com/office/powerpoint/2010/main" val="13488827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i="0" dirty="0">
              <a:effectLst/>
            </a:endParaRPr>
          </a:p>
          <a:p>
            <a:pPr marL="181240" indent="-181240">
              <a:buFont typeface="Arial" panose="020B0604020202020204" pitchFamily="34" charset="0"/>
              <a:buChar char="•"/>
            </a:pPr>
            <a:r>
              <a:rPr lang="en-US" b="0" i="0" u="sng" dirty="0">
                <a:effectLst/>
              </a:rPr>
              <a:t>Trainer </a:t>
            </a:r>
            <a:r>
              <a:rPr lang="en-US" b="0" u="sng" dirty="0"/>
              <a:t>– read through the vignette or ask for a volunteer to read: </a:t>
            </a:r>
          </a:p>
          <a:p>
            <a:pPr defTabSz="966612">
              <a:defRPr/>
            </a:pPr>
            <a:endParaRPr lang="en-US" dirty="0"/>
          </a:p>
          <a:p>
            <a:pPr marL="181240" indent="-181240" defTabSz="966612">
              <a:buFont typeface="Arial" panose="020B0604020202020204" pitchFamily="34" charset="0"/>
              <a:buChar char="•"/>
              <a:defRPr/>
            </a:pPr>
            <a:r>
              <a:rPr lang="en-US" b="1" dirty="0"/>
              <a:t>Changed Emotion Response: </a:t>
            </a:r>
            <a:r>
              <a:rPr lang="en-US" dirty="0"/>
              <a:t>"As Alex actively participates in the networking event and engages with others, he starts to feel more relaxed and less anxious. His initial anxiety gradually diminishes as he realizes that most people are friendly and open to conversation. By the end of the event, he even feels a sense of accomplishment and connection with some of the professionals he met."</a:t>
            </a:r>
          </a:p>
          <a:p>
            <a:pPr defTabSz="966612">
              <a:defRPr/>
            </a:pPr>
            <a:endParaRPr lang="en-US" dirty="0"/>
          </a:p>
          <a:p>
            <a:pPr marL="181240" indent="-181240" defTabSz="966612">
              <a:buFont typeface="Arial" panose="020B0604020202020204" pitchFamily="34" charset="0"/>
              <a:buChar char="•"/>
              <a:defRPr/>
            </a:pPr>
            <a:r>
              <a:rPr lang="en-US" dirty="0"/>
              <a:t>From script handout: "In this scenario, Alex effectively changes his emotional response from overwhelming anxiety to increased comfort and confidence by first checking the facts to challenge his distorted thoughts and then practicing "opposite action" by actively engaging in the situation he initially wanted to avoid. This demonstrates how DBT skills can help individuals manage and regulate their emotions in challenging social situations.“</a:t>
            </a:r>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dirty="0"/>
              <a:t>"Here, Alex shifts from overwhelming anxiety to increased comfort and confidence by "checking" the facts and practicing "opposite action." This showcases how DBT skills can help us manage emotions during challenging situations."</a:t>
            </a: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118</a:t>
            </a:fld>
            <a:endParaRPr lang="en-US"/>
          </a:p>
        </p:txBody>
      </p:sp>
    </p:spTree>
    <p:extLst>
      <p:ext uri="{BB962C8B-B14F-4D97-AF65-F5344CB8AC3E}">
        <p14:creationId xmlns:p14="http://schemas.microsoft.com/office/powerpoint/2010/main" val="387557727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u="sng" dirty="0"/>
              <a:t>Trainer – engage the group in a discussion based on the preceding activity, using these questions as a framework for discussion. </a:t>
            </a:r>
          </a:p>
          <a:p>
            <a:pPr marL="181240" indent="-181240">
              <a:buFont typeface="Arial" panose="020B0604020202020204" pitchFamily="34" charset="0"/>
              <a:buChar char="•"/>
            </a:pPr>
            <a:endParaRPr lang="en-US" b="0" u="sng"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119</a:t>
            </a:fld>
            <a:endParaRPr lang="en-US"/>
          </a:p>
        </p:txBody>
      </p:sp>
    </p:spTree>
    <p:extLst>
      <p:ext uri="{BB962C8B-B14F-4D97-AF65-F5344CB8AC3E}">
        <p14:creationId xmlns:p14="http://schemas.microsoft.com/office/powerpoint/2010/main" val="357205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sz="1300" dirty="0"/>
              <a:t>[</a:t>
            </a:r>
            <a:r>
              <a:rPr lang="en-US" sz="1300" u="sng" dirty="0"/>
              <a:t>read bullets</a:t>
            </a:r>
            <a:r>
              <a:rPr lang="en-US" sz="1300" dirty="0"/>
              <a:t>].</a:t>
            </a:r>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12</a:t>
            </a:fld>
            <a:endParaRPr lang="en-US"/>
          </a:p>
        </p:txBody>
      </p:sp>
    </p:spTree>
    <p:extLst>
      <p:ext uri="{BB962C8B-B14F-4D97-AF65-F5344CB8AC3E}">
        <p14:creationId xmlns:p14="http://schemas.microsoft.com/office/powerpoint/2010/main" val="26381680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Trainer Notes</a:t>
            </a:r>
            <a:r>
              <a:rPr lang="en-US" dirty="0"/>
              <a:t>: "</a:t>
            </a:r>
            <a:r>
              <a:rPr lang="en-US" b="0" i="0" dirty="0">
                <a:effectLst/>
              </a:rPr>
              <a:t>The ABC PLEASE skill is another mnemonic device that enables us to manage our emotional well-being by attending to our physical health and self-care. When we take good care of ourselves, we are less likely to be vulnerable to disease and emotional crisis. Use this skill when you want to improve your overall well-being. This skill is particularly helpful in moments when you're feeling overwhelmed by emotions, as it encourages you to take proactive steps to care for yourself physically and emotionally. By incorporating these self-care practices into your routine, you can enhance your ability to cope with emotional challenges and maintain better emotional balance.</a:t>
            </a:r>
            <a:r>
              <a:rPr lang="en-US" dirty="0"/>
              <a:t>"</a:t>
            </a:r>
          </a:p>
          <a:p>
            <a:pPr algn="l"/>
            <a:endParaRPr lang="en-US" dirty="0"/>
          </a:p>
          <a:p>
            <a:pPr marL="181240" indent="-181240">
              <a:buFont typeface="Arial" panose="020B0604020202020204" pitchFamily="34" charset="0"/>
              <a:buChar char="•"/>
            </a:pPr>
            <a:r>
              <a:rPr lang="en-US" dirty="0"/>
              <a:t>"</a:t>
            </a:r>
            <a:r>
              <a:rPr lang="en-US" b="0" i="0" dirty="0">
                <a:effectLst/>
              </a:rPr>
              <a:t>ABC PLEASE  stands for </a:t>
            </a:r>
            <a:r>
              <a:rPr lang="en-US" b="1" i="0" dirty="0">
                <a:effectLst/>
              </a:rPr>
              <a:t>A</a:t>
            </a:r>
            <a:r>
              <a:rPr lang="en-US" b="0" i="0" dirty="0">
                <a:effectLst/>
              </a:rPr>
              <a:t>ccumulate positives, </a:t>
            </a:r>
            <a:r>
              <a:rPr lang="en-US" b="1" i="0" dirty="0">
                <a:effectLst/>
              </a:rPr>
              <a:t>B</a:t>
            </a:r>
            <a:r>
              <a:rPr lang="en-US" b="0" i="0" dirty="0">
                <a:effectLst/>
              </a:rPr>
              <a:t>uild mastery, </a:t>
            </a:r>
            <a:r>
              <a:rPr lang="en-US" b="1" i="0" dirty="0">
                <a:effectLst/>
              </a:rPr>
              <a:t>C</a:t>
            </a:r>
            <a:r>
              <a:rPr lang="en-US" b="0" i="0" dirty="0">
                <a:effectLst/>
              </a:rPr>
              <a:t>ope ahead of time, treat </a:t>
            </a:r>
            <a:r>
              <a:rPr lang="en-US" b="1" i="0" dirty="0" err="1">
                <a:effectLst/>
              </a:rPr>
              <a:t>P</a:t>
            </a:r>
            <a:r>
              <a:rPr lang="en-US" b="0" i="0" dirty="0" err="1">
                <a:effectLst/>
              </a:rPr>
              <a:t>hysica</a:t>
            </a:r>
            <a:r>
              <a:rPr lang="en-US" b="1" i="0" dirty="0" err="1">
                <a:effectLst/>
              </a:rPr>
              <a:t>L</a:t>
            </a:r>
            <a:r>
              <a:rPr lang="en-US" b="0" i="0" dirty="0">
                <a:effectLst/>
              </a:rPr>
              <a:t> illness, balanced </a:t>
            </a:r>
            <a:r>
              <a:rPr lang="en-US" b="1" i="0" dirty="0">
                <a:effectLst/>
              </a:rPr>
              <a:t>E</a:t>
            </a:r>
            <a:r>
              <a:rPr lang="en-US" b="0" i="0" dirty="0">
                <a:effectLst/>
              </a:rPr>
              <a:t>ating, avoid mood-</a:t>
            </a:r>
            <a:r>
              <a:rPr lang="en-US" b="1" i="0" dirty="0">
                <a:effectLst/>
              </a:rPr>
              <a:t>A</a:t>
            </a:r>
            <a:r>
              <a:rPr lang="en-US" b="0" i="0" dirty="0">
                <a:effectLst/>
              </a:rPr>
              <a:t>ltering substances, maintain good </a:t>
            </a:r>
            <a:r>
              <a:rPr lang="en-US" b="1" i="0" dirty="0">
                <a:effectLst/>
              </a:rPr>
              <a:t>S</a:t>
            </a:r>
            <a:r>
              <a:rPr lang="en-US" b="0" i="0" dirty="0">
                <a:effectLst/>
              </a:rPr>
              <a:t>leep, and get </a:t>
            </a:r>
            <a:r>
              <a:rPr lang="en-US" b="1" i="0" dirty="0">
                <a:effectLst/>
              </a:rPr>
              <a:t>E</a:t>
            </a:r>
            <a:r>
              <a:rPr lang="en-US" b="0" i="0" dirty="0">
                <a:effectLst/>
              </a:rPr>
              <a:t>xercise.</a:t>
            </a:r>
            <a:r>
              <a:rPr lang="en-US" dirty="0"/>
              <a:t>"</a:t>
            </a:r>
          </a:p>
          <a:p>
            <a:pPr algn="l"/>
            <a:endParaRPr lang="en-US" b="0" dirty="0"/>
          </a:p>
          <a:p>
            <a:pPr algn="l"/>
            <a:endParaRPr lang="en-US" b="0" dirty="0"/>
          </a:p>
          <a:p>
            <a:pPr algn="l"/>
            <a:r>
              <a:rPr lang="en-US" b="0" dirty="0"/>
              <a:t>ABC </a:t>
            </a:r>
            <a:r>
              <a:rPr lang="en-US" b="0" i="0" dirty="0">
                <a:effectLst/>
              </a:rPr>
              <a:t>–</a:t>
            </a:r>
            <a:endParaRPr lang="en-US" b="0" dirty="0"/>
          </a:p>
          <a:p>
            <a:pPr marL="181240" indent="-181240">
              <a:buFont typeface="Arial" panose="020B0604020202020204" pitchFamily="34" charset="0"/>
              <a:buChar char="•"/>
            </a:pPr>
            <a:r>
              <a:rPr lang="en-US" b="1" i="0" u="sng" dirty="0">
                <a:effectLst/>
              </a:rPr>
              <a:t>A</a:t>
            </a:r>
            <a:r>
              <a:rPr lang="en-US" b="0" i="0" dirty="0">
                <a:effectLst/>
              </a:rPr>
              <a:t>ccumulate positive emotions by doing things that are pleasant. This includes increasing pleasant events in the present that lead to positive emotions in the short-term (e.g., having lunch with a friend, expressing </a:t>
            </a:r>
            <a:r>
              <a:rPr lang="en-US" b="0" i="0" u="none" strike="noStrike" baseline="0" dirty="0"/>
              <a:t>to someone how much you love them, playing with animals, </a:t>
            </a:r>
            <a:r>
              <a:rPr lang="en-US" b="0" i="0" dirty="0">
                <a:effectLst/>
              </a:rPr>
              <a:t>s</a:t>
            </a:r>
            <a:r>
              <a:rPr lang="en-US" b="0" i="0" u="none" strike="noStrike" baseline="0" dirty="0"/>
              <a:t>hooting pool, etc.)</a:t>
            </a:r>
            <a:r>
              <a:rPr lang="en-US" b="0" i="0" dirty="0">
                <a:effectLst/>
              </a:rPr>
              <a:t>. Focusing your attention on positive moments when they are happening is also important (i.e., avoid multitasking). Accumulating positive emotions for the long-term involves making changes in your life so that positive events will occur in the future; this can include avoiding the act of avoiding in addition to </a:t>
            </a:r>
            <a:r>
              <a:rPr lang="en-US" b="0" i="0" u="none" strike="noStrike" baseline="0" dirty="0">
                <a:effectLst/>
              </a:rPr>
              <a:t>i</a:t>
            </a:r>
            <a:r>
              <a:rPr lang="en-US" b="0" i="0" u="none" strike="noStrike" baseline="0" dirty="0"/>
              <a:t>dentifying values that are important to you and creating goals based on those values</a:t>
            </a:r>
            <a:r>
              <a:rPr lang="en-US" b="0" i="0" dirty="0">
                <a:effectLst/>
              </a:rPr>
              <a:t>.</a:t>
            </a:r>
          </a:p>
          <a:p>
            <a:pPr marL="181240" indent="-181240">
              <a:buFont typeface="Arial" panose="020B0604020202020204" pitchFamily="34" charset="0"/>
              <a:buChar char="•"/>
            </a:pPr>
            <a:r>
              <a:rPr lang="en-US" b="1" i="0" u="sng" dirty="0">
                <a:effectLst/>
              </a:rPr>
              <a:t>B</a:t>
            </a:r>
            <a:r>
              <a:rPr lang="en-US" b="0" i="0" dirty="0">
                <a:effectLst/>
              </a:rPr>
              <a:t>uild mastery by doing things we enjoy. Whether it is reading, cooking, cleaning, fixing a car, working a cross word puzzle, or playing a musical instrument. Practice these things to build master and in time we feel competent.</a:t>
            </a:r>
          </a:p>
          <a:p>
            <a:pPr marL="181240" indent="-181240">
              <a:buFont typeface="Arial" panose="020B0604020202020204" pitchFamily="34" charset="0"/>
              <a:buChar char="•"/>
            </a:pPr>
            <a:r>
              <a:rPr lang="en-US" b="1" i="0" u="sng" dirty="0">
                <a:effectLst/>
              </a:rPr>
              <a:t>C</a:t>
            </a:r>
            <a:r>
              <a:rPr lang="en-US" b="0" i="0" dirty="0">
                <a:effectLst/>
              </a:rPr>
              <a:t>ope Ahead by rehearsing a plan ahead of time so that we can be prepared to cope skillfully.</a:t>
            </a:r>
          </a:p>
          <a:p>
            <a:pPr marL="181240" indent="-181240">
              <a:buFont typeface="Arial" panose="020B0604020202020204" pitchFamily="34" charset="0"/>
              <a:buChar char="•"/>
            </a:pPr>
            <a:endParaRPr lang="en-US" b="0" i="0" dirty="0">
              <a:effectLst/>
            </a:endParaRPr>
          </a:p>
          <a:p>
            <a:pPr algn="l"/>
            <a:r>
              <a:rPr lang="en-US" b="0" i="0" dirty="0">
                <a:effectLst/>
              </a:rPr>
              <a:t>PLEASE –</a:t>
            </a:r>
          </a:p>
          <a:p>
            <a:pPr marL="181240" indent="-181240">
              <a:buFont typeface="Arial" panose="020B0604020202020204" pitchFamily="34" charset="0"/>
              <a:buChar char="•"/>
            </a:pPr>
            <a:r>
              <a:rPr lang="en-US" b="0" i="0" dirty="0">
                <a:effectLst/>
              </a:rPr>
              <a:t>Treat </a:t>
            </a:r>
            <a:r>
              <a:rPr lang="en-US" b="1" i="0" u="sng" dirty="0" err="1">
                <a:effectLst/>
              </a:rPr>
              <a:t>P</a:t>
            </a:r>
            <a:r>
              <a:rPr lang="en-US" b="0" i="0" dirty="0" err="1">
                <a:effectLst/>
              </a:rPr>
              <a:t>hysica</a:t>
            </a:r>
            <a:r>
              <a:rPr lang="en-US" b="1" i="0" u="sng" dirty="0" err="1">
                <a:effectLst/>
              </a:rPr>
              <a:t>L</a:t>
            </a:r>
            <a:r>
              <a:rPr lang="en-US" b="0" i="0" dirty="0">
                <a:effectLst/>
              </a:rPr>
              <a:t> Illness and take medications as prescribed.</a:t>
            </a:r>
          </a:p>
          <a:p>
            <a:pPr marL="181240" indent="-181240">
              <a:buFont typeface="Arial" panose="020B0604020202020204" pitchFamily="34" charset="0"/>
              <a:buChar char="•"/>
            </a:pPr>
            <a:r>
              <a:rPr lang="en-US" b="0" i="0" dirty="0">
                <a:effectLst/>
              </a:rPr>
              <a:t>Balance </a:t>
            </a:r>
            <a:r>
              <a:rPr lang="en-US" b="1" i="0" u="sng" dirty="0">
                <a:effectLst/>
              </a:rPr>
              <a:t>E</a:t>
            </a:r>
            <a:r>
              <a:rPr lang="en-US" b="0" i="0" dirty="0">
                <a:effectLst/>
              </a:rPr>
              <a:t>ating in order to avoid mood swings.</a:t>
            </a:r>
          </a:p>
          <a:p>
            <a:pPr marL="181240" indent="-181240">
              <a:buFont typeface="Arial" panose="020B0604020202020204" pitchFamily="34" charset="0"/>
              <a:buChar char="•"/>
            </a:pPr>
            <a:r>
              <a:rPr lang="en-US" b="0" i="0" dirty="0">
                <a:effectLst/>
              </a:rPr>
              <a:t>Avoid mood-</a:t>
            </a:r>
            <a:r>
              <a:rPr lang="en-US" b="1" i="0" u="sng" dirty="0">
                <a:effectLst/>
              </a:rPr>
              <a:t>A</a:t>
            </a:r>
            <a:r>
              <a:rPr lang="en-US" b="0" i="0" dirty="0">
                <a:effectLst/>
              </a:rPr>
              <a:t>ltering substances and have mood control.</a:t>
            </a:r>
          </a:p>
          <a:p>
            <a:pPr marL="181240" indent="-181240">
              <a:buFont typeface="Arial" panose="020B0604020202020204" pitchFamily="34" charset="0"/>
              <a:buChar char="•"/>
            </a:pPr>
            <a:r>
              <a:rPr lang="en-US" b="0" i="0" dirty="0">
                <a:effectLst/>
              </a:rPr>
              <a:t>Maintain good </a:t>
            </a:r>
            <a:r>
              <a:rPr lang="en-US" b="1" i="0" u="sng" dirty="0">
                <a:effectLst/>
              </a:rPr>
              <a:t>S</a:t>
            </a:r>
            <a:r>
              <a:rPr lang="en-US" b="0" i="0" dirty="0">
                <a:effectLst/>
              </a:rPr>
              <a:t>leep so you can enjoy your life.</a:t>
            </a:r>
          </a:p>
          <a:p>
            <a:pPr marL="181240" indent="-181240">
              <a:buFont typeface="Arial" panose="020B0604020202020204" pitchFamily="34" charset="0"/>
              <a:buChar char="•"/>
            </a:pPr>
            <a:r>
              <a:rPr lang="en-US" b="0" i="0" dirty="0">
                <a:effectLst/>
              </a:rPr>
              <a:t>Get </a:t>
            </a:r>
            <a:r>
              <a:rPr lang="en-US" b="1" i="0" u="sng" dirty="0">
                <a:effectLst/>
              </a:rPr>
              <a:t>E</a:t>
            </a:r>
            <a:r>
              <a:rPr lang="en-US" b="0" i="0" dirty="0">
                <a:effectLst/>
              </a:rPr>
              <a:t>xercise to maintain high spirits.</a:t>
            </a:r>
          </a:p>
          <a:p>
            <a:endParaRPr lang="en-US" b="0" i="0" dirty="0">
              <a:effectLst/>
            </a:endParaRPr>
          </a:p>
          <a:p>
            <a:endParaRPr lang="en-US" b="0" i="0" dirty="0">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b="0" i="0" dirty="0">
              <a:effectLst/>
            </a:endParaRPr>
          </a:p>
          <a:p>
            <a:pPr algn="l"/>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120</a:t>
            </a:fld>
            <a:endParaRPr lang="en-US"/>
          </a:p>
        </p:txBody>
      </p:sp>
    </p:spTree>
    <p:extLst>
      <p:ext uri="{BB962C8B-B14F-4D97-AF65-F5344CB8AC3E}">
        <p14:creationId xmlns:p14="http://schemas.microsoft.com/office/powerpoint/2010/main" val="25555551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p>
          <a:p>
            <a:pPr marL="181240" indent="-181240" defTabSz="966612">
              <a:buFont typeface="Arial" panose="020B0604020202020204" pitchFamily="34" charset="0"/>
              <a:buChar char="•"/>
              <a:defRPr/>
            </a:pPr>
            <a:r>
              <a:rPr lang="en-US" b="0" dirty="0"/>
              <a:t>"Let's review the last skill set in DBT, which relates to distress tolerance.</a:t>
            </a:r>
            <a:r>
              <a:rPr lang="en-US" b="0" i="0" dirty="0"/>
              <a:t>"</a:t>
            </a:r>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0" dirty="0">
                <a:effectLst/>
              </a:rPr>
              <a:t>"While e</a:t>
            </a:r>
            <a:r>
              <a:rPr lang="en-US" b="0" i="0" dirty="0"/>
              <a:t>motion regulation is the ability to effectively manage and respond to emotions, distress tolerance </a:t>
            </a:r>
            <a:r>
              <a:rPr lang="en-US" b="0" i="0" dirty="0">
                <a:effectLst/>
              </a:rPr>
              <a:t>refers to the ability to manage distress or crises that can arise from states of dysregulated emotion.</a:t>
            </a:r>
            <a:r>
              <a:rPr lang="en-US" b="0" i="0" dirty="0"/>
              <a:t>“</a:t>
            </a:r>
          </a:p>
          <a:p>
            <a:pPr marL="181240"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81240" indent="-181240" defTabSz="966612">
              <a:buFont typeface="Arial" panose="020B0604020202020204" pitchFamily="34" charset="0"/>
              <a:buChar char="•"/>
              <a:defRPr/>
            </a:pPr>
            <a:endParaRPr lang="en-US" b="0"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121</a:t>
            </a:fld>
            <a:endParaRPr lang="en-US"/>
          </a:p>
        </p:txBody>
      </p:sp>
    </p:spTree>
    <p:extLst>
      <p:ext uri="{BB962C8B-B14F-4D97-AF65-F5344CB8AC3E}">
        <p14:creationId xmlns:p14="http://schemas.microsoft.com/office/powerpoint/2010/main" val="37248683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255451" indent="-255451">
              <a:buFont typeface="Arial" panose="020B0604020202020204" pitchFamily="34" charset="0"/>
              <a:buChar char="•"/>
            </a:pPr>
            <a:r>
              <a:rPr lang="en-US" b="0" i="1" dirty="0"/>
              <a:t>Bullet 1 </a:t>
            </a:r>
            <a:r>
              <a:rPr lang="en-US" b="0" dirty="0"/>
              <a:t>– </a:t>
            </a:r>
            <a:r>
              <a:rPr lang="en-US" b="0" u="sng" dirty="0"/>
              <a:t>Read </a:t>
            </a:r>
            <a:r>
              <a:rPr lang="en-US" u="sng" dirty="0"/>
              <a:t>bullet and, </a:t>
            </a:r>
            <a:r>
              <a:rPr lang="en-US" b="0" u="sng" dirty="0"/>
              <a:t>then ,add</a:t>
            </a:r>
            <a:r>
              <a:rPr lang="en-US" b="0" u="none" dirty="0"/>
              <a:t> </a:t>
            </a:r>
            <a:r>
              <a:rPr lang="en-US" b="0" dirty="0"/>
              <a:t>– </a:t>
            </a:r>
            <a:r>
              <a:rPr lang="en-US" b="0" i="0" dirty="0"/>
              <a:t>"</a:t>
            </a:r>
            <a:r>
              <a:rPr lang="en-US" i="0" dirty="0"/>
              <a:t>Distress tolerance also refers to the ability of someone to navigate through an emotional incident without making it worse on themselves – such as relying on a substance. Individuals with low distress tolerance are easily overwhelmed by situations and turn to unhealthy ways of coping or reacting.</a:t>
            </a:r>
            <a:r>
              <a:rPr lang="en-US" b="0" i="0" dirty="0"/>
              <a:t>"</a:t>
            </a:r>
          </a:p>
          <a:p>
            <a:pPr marL="255451" indent="-255451">
              <a:buFont typeface="Arial" panose="020B0604020202020204" pitchFamily="34" charset="0"/>
              <a:buChar char="•"/>
            </a:pPr>
            <a:endParaRPr lang="en-US" b="0" i="0" dirty="0"/>
          </a:p>
          <a:p>
            <a:pPr marL="255451" indent="-255451" defTabSz="966612">
              <a:buFont typeface="Arial" panose="020B0604020202020204" pitchFamily="34" charset="0"/>
              <a:buChar char="•"/>
              <a:defRPr/>
            </a:pPr>
            <a:r>
              <a:rPr lang="en-US" b="0" i="1" dirty="0"/>
              <a:t>Bullet 2 </a:t>
            </a:r>
            <a:r>
              <a:rPr lang="en-US" b="0" dirty="0"/>
              <a:t>– </a:t>
            </a:r>
            <a:r>
              <a:rPr lang="en-US" i="0" u="sng" dirty="0"/>
              <a:t>Read bullet and,</a:t>
            </a:r>
            <a:r>
              <a:rPr lang="en-US" u="sng" dirty="0"/>
              <a:t> </a:t>
            </a:r>
            <a:r>
              <a:rPr lang="en-US" i="0" u="sng" dirty="0"/>
              <a:t>then ,add</a:t>
            </a:r>
            <a:r>
              <a:rPr lang="en-US" i="0" u="none" dirty="0"/>
              <a:t> </a:t>
            </a:r>
            <a:r>
              <a:rPr lang="en-US" i="0" dirty="0"/>
              <a:t>– A crisis is a critical and often intense situation or event characterized by a high level of uncertainty, stress, and difficulty with the potential for negative outcomes. A crisis can be a situation that is inherently stressful or one that an individual perceives as highly stressful.</a:t>
            </a:r>
            <a:r>
              <a:rPr lang="en-US" b="0" i="0" dirty="0"/>
              <a:t>"</a:t>
            </a:r>
          </a:p>
          <a:p>
            <a:pPr marL="255451" indent="-255451">
              <a:buFont typeface="Arial" panose="020B0604020202020204" pitchFamily="34" charset="0"/>
              <a:buChar char="•"/>
            </a:pPr>
            <a:endParaRPr lang="en-US" b="0" i="0" dirty="0"/>
          </a:p>
          <a:p>
            <a:pPr marL="255451" indent="-255451">
              <a:buFont typeface="Arial" panose="020B0604020202020204" pitchFamily="34" charset="0"/>
              <a:buChar char="•"/>
            </a:pPr>
            <a:r>
              <a:rPr lang="en-US" b="0" i="1" dirty="0"/>
              <a:t>Bullet 3 </a:t>
            </a:r>
            <a:r>
              <a:rPr lang="en-US" b="0" dirty="0"/>
              <a:t>– </a:t>
            </a:r>
            <a:r>
              <a:rPr lang="en-US" b="0" i="0" u="sng" dirty="0"/>
              <a:t>[r</a:t>
            </a:r>
            <a:r>
              <a:rPr lang="en-US" i="0" u="sng" dirty="0"/>
              <a:t>ead bullet]</a:t>
            </a:r>
            <a:r>
              <a:rPr lang="en-US" i="0" u="none" dirty="0"/>
              <a:t>.</a:t>
            </a:r>
          </a:p>
          <a:p>
            <a:pPr marL="255451" indent="-255451">
              <a:buFont typeface="Arial" panose="020B0604020202020204" pitchFamily="34" charset="0"/>
              <a:buChar char="•"/>
            </a:pPr>
            <a:endParaRPr lang="en-US" i="0" u="none"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i="0" u="none" dirty="0"/>
          </a:p>
        </p:txBody>
      </p:sp>
      <p:sp>
        <p:nvSpPr>
          <p:cNvPr id="4" name="Slide Number Placeholder 3"/>
          <p:cNvSpPr>
            <a:spLocks noGrp="1"/>
          </p:cNvSpPr>
          <p:nvPr>
            <p:ph type="sldNum" sz="quarter" idx="5"/>
          </p:nvPr>
        </p:nvSpPr>
        <p:spPr/>
        <p:txBody>
          <a:bodyPr/>
          <a:lstStyle/>
          <a:p>
            <a:fld id="{3D645E9C-706C-43E2-B372-35E05D6B81AE}" type="slidenum">
              <a:rPr lang="en-US" smtClean="0"/>
              <a:t>122</a:t>
            </a:fld>
            <a:endParaRPr lang="en-US" dirty="0"/>
          </a:p>
        </p:txBody>
      </p:sp>
    </p:spTree>
    <p:extLst>
      <p:ext uri="{BB962C8B-B14F-4D97-AF65-F5344CB8AC3E}">
        <p14:creationId xmlns:p14="http://schemas.microsoft.com/office/powerpoint/2010/main" val="303402550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Bullets 1 </a:t>
            </a:r>
            <a:r>
              <a:rPr lang="en-US" b="0" dirty="0"/>
              <a:t>&amp;</a:t>
            </a:r>
            <a:r>
              <a:rPr lang="en-US" b="0" i="1" dirty="0"/>
              <a:t> 2 </a:t>
            </a:r>
            <a:r>
              <a:rPr lang="en-US" b="0" dirty="0"/>
              <a:t>– "The goal of distress tolerance skills is to help us survive </a:t>
            </a:r>
            <a:r>
              <a:rPr lang="en-US" dirty="0"/>
              <a:t>crisis situations and get through painful moments without making them worse. This involves accepting reality as it is in the present moment </a:t>
            </a:r>
            <a:r>
              <a:rPr lang="en-US" b="0" dirty="0"/>
              <a:t>(</a:t>
            </a:r>
            <a:r>
              <a:rPr lang="en-US" b="0" i="1" u="none" dirty="0"/>
              <a:t>bullet 2</a:t>
            </a:r>
            <a:r>
              <a:rPr lang="en-US" b="0" u="none" dirty="0"/>
              <a:t>)</a:t>
            </a:r>
            <a:r>
              <a:rPr lang="en-US" u="none" dirty="0"/>
              <a:t>."</a:t>
            </a:r>
          </a:p>
          <a:p>
            <a:pPr marL="181240" indent="-181240" defTabSz="966612">
              <a:buFont typeface="Arial" panose="020B0604020202020204" pitchFamily="34" charset="0"/>
              <a:buChar char="•"/>
              <a:defRPr/>
            </a:pPr>
            <a:endParaRPr lang="en-US" u="none" dirty="0"/>
          </a:p>
          <a:p>
            <a:pPr marL="181240" indent="-181240" defTabSz="966612">
              <a:buFont typeface="Arial" panose="020B0604020202020204" pitchFamily="34" charset="0"/>
              <a:buChar char="•"/>
              <a:defRPr/>
            </a:pPr>
            <a:r>
              <a:rPr lang="en-US" b="0" i="1" dirty="0"/>
              <a:t>Bullet 3 </a:t>
            </a:r>
            <a:r>
              <a:rPr lang="en-US" b="0" dirty="0"/>
              <a:t>– </a:t>
            </a:r>
            <a:r>
              <a:rPr lang="en-US" dirty="0"/>
              <a:t>"This process also involves becoming more aware of how our emotions influence how we respond to distressing situations. </a:t>
            </a:r>
            <a:r>
              <a:rPr lang="en-US" b="0" i="0" dirty="0">
                <a:effectLst/>
              </a:rPr>
              <a:t>These skills also help us cope with our feelings when we don't know exactly what we want or need at that moment.</a:t>
            </a:r>
            <a:r>
              <a:rPr lang="en-US" dirty="0"/>
              <a:t>"</a:t>
            </a:r>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b="0" i="1" dirty="0"/>
              <a:t>Bullet 4 </a:t>
            </a:r>
            <a:r>
              <a:rPr lang="en-US" b="0" dirty="0"/>
              <a:t>– </a:t>
            </a:r>
            <a:r>
              <a:rPr lang="en-US" dirty="0"/>
              <a:t>"</a:t>
            </a:r>
            <a:r>
              <a:rPr lang="en-US" b="0" dirty="0"/>
              <a:t>Ultimately, practicing distress tolerance skills involves coming to terms with the fact that p</a:t>
            </a:r>
            <a:r>
              <a:rPr lang="en-US" dirty="0"/>
              <a:t>ain and distress are a part of life </a:t>
            </a:r>
            <a:r>
              <a:rPr lang="en-US" b="0" u="none" dirty="0"/>
              <a:t>and understanding that our attempts to avoid or suppress pain and distress can merely increase our suffering (</a:t>
            </a:r>
            <a:r>
              <a:rPr lang="en-US" b="0" i="1" u="none" dirty="0"/>
              <a:t>corresponding sub-bullet</a:t>
            </a:r>
            <a:r>
              <a:rPr lang="en-US" b="0" u="none" dirty="0"/>
              <a:t>)</a:t>
            </a:r>
            <a:r>
              <a:rPr lang="en-US" u="none" dirty="0"/>
              <a:t>."</a:t>
            </a:r>
          </a:p>
          <a:p>
            <a:pPr defTabSz="966612">
              <a:defRPr/>
            </a:pPr>
            <a:endParaRPr lang="en-US" u="none" dirty="0"/>
          </a:p>
        </p:txBody>
      </p:sp>
      <p:sp>
        <p:nvSpPr>
          <p:cNvPr id="4" name="Slide Number Placeholder 3"/>
          <p:cNvSpPr>
            <a:spLocks noGrp="1"/>
          </p:cNvSpPr>
          <p:nvPr>
            <p:ph type="sldNum" sz="quarter" idx="5"/>
          </p:nvPr>
        </p:nvSpPr>
        <p:spPr/>
        <p:txBody>
          <a:bodyPr/>
          <a:lstStyle/>
          <a:p>
            <a:fld id="{369C70AD-FCA9-4FF6-8D0E-01E0C5ABAEF2}" type="slidenum">
              <a:rPr lang="en-US" smtClean="0"/>
              <a:t>123</a:t>
            </a:fld>
            <a:endParaRPr lang="en-US" dirty="0"/>
          </a:p>
        </p:txBody>
      </p:sp>
    </p:spTree>
    <p:extLst>
      <p:ext uri="{BB962C8B-B14F-4D97-AF65-F5344CB8AC3E}">
        <p14:creationId xmlns:p14="http://schemas.microsoft.com/office/powerpoint/2010/main" val="106485413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b="0" i="0" dirty="0"/>
              <a:t>"</a:t>
            </a:r>
            <a:r>
              <a:rPr lang="en-US" dirty="0"/>
              <a:t>Distress tolerance </a:t>
            </a:r>
            <a:r>
              <a:rPr lang="en-US" b="0" dirty="0"/>
              <a:t>skills ultimately teach us how to [</a:t>
            </a:r>
            <a:r>
              <a:rPr lang="en-US" b="0" u="sng" dirty="0"/>
              <a:t>read bullets</a:t>
            </a:r>
            <a:r>
              <a:rPr lang="en-US" b="0" dirty="0"/>
              <a:t>]." </a:t>
            </a:r>
          </a:p>
          <a:p>
            <a:endParaRPr lang="en-US" dirty="0"/>
          </a:p>
          <a:p>
            <a:pPr marL="181240" indent="-181240" defTabSz="966612">
              <a:buFont typeface="Arial" panose="020B0604020202020204" pitchFamily="34" charset="0"/>
              <a:buChar char="•"/>
              <a:defRPr/>
            </a:pPr>
            <a:r>
              <a:rPr lang="en-US" b="0" i="0" dirty="0"/>
              <a:t>"</a:t>
            </a:r>
            <a:r>
              <a:rPr lang="en-US" i="0" dirty="0"/>
              <a:t>Ultimately, </a:t>
            </a:r>
            <a:r>
              <a:rPr lang="en-US" b="0" i="0" dirty="0">
                <a:effectLst/>
              </a:rPr>
              <a:t>we use distress tolerance skills during intense emotional or physical pain, when facing urges for harmful actions, or when we need to be productive but feel emotionally overwhelmed. These skills provide brief relief from pain and reduce the chances of impulsive actions to ease suffering.</a:t>
            </a:r>
            <a:r>
              <a:rPr lang="en-US" b="0" i="0" dirty="0"/>
              <a:t>“</a:t>
            </a:r>
          </a:p>
          <a:p>
            <a:pPr marL="181240"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dirty="0"/>
          </a:p>
          <a:p>
            <a:pPr defTabSz="966612">
              <a:defRPr/>
            </a:pPr>
            <a:endParaRPr lang="en-US" b="0" i="0" dirty="0"/>
          </a:p>
        </p:txBody>
      </p:sp>
      <p:sp>
        <p:nvSpPr>
          <p:cNvPr id="4" name="Slide Number Placeholder 3"/>
          <p:cNvSpPr>
            <a:spLocks noGrp="1"/>
          </p:cNvSpPr>
          <p:nvPr>
            <p:ph type="sldNum" sz="quarter" idx="5"/>
          </p:nvPr>
        </p:nvSpPr>
        <p:spPr/>
        <p:txBody>
          <a:bodyPr/>
          <a:lstStyle/>
          <a:p>
            <a:fld id="{369C70AD-FCA9-4FF6-8D0E-01E0C5ABAEF2}" type="slidenum">
              <a:rPr lang="en-US" smtClean="0"/>
              <a:t>124</a:t>
            </a:fld>
            <a:endParaRPr lang="en-US"/>
          </a:p>
        </p:txBody>
      </p:sp>
    </p:spTree>
    <p:extLst>
      <p:ext uri="{BB962C8B-B14F-4D97-AF65-F5344CB8AC3E}">
        <p14:creationId xmlns:p14="http://schemas.microsoft.com/office/powerpoint/2010/main" val="2286731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dirty="0"/>
              <a:t>"Here are the foundational distress tolerance skills."</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"There’s the STOP skill, the </a:t>
            </a:r>
            <a:r>
              <a:rPr lang="en-US" i="1" dirty="0"/>
              <a:t>Pros &amp; Cons </a:t>
            </a:r>
            <a:r>
              <a:rPr lang="en-US" dirty="0"/>
              <a:t>skill and the TIPP skill."</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"There’s also the ACCEPTS skill, the </a:t>
            </a:r>
            <a:r>
              <a:rPr lang="en-US" i="1" dirty="0"/>
              <a:t>Self-Soothing</a:t>
            </a:r>
            <a:r>
              <a:rPr lang="en-US" dirty="0"/>
              <a:t> skill, and the IMPROVE skill."</a:t>
            </a:r>
          </a:p>
        </p:txBody>
      </p:sp>
      <p:sp>
        <p:nvSpPr>
          <p:cNvPr id="4" name="Slide Number Placeholder 3"/>
          <p:cNvSpPr>
            <a:spLocks noGrp="1"/>
          </p:cNvSpPr>
          <p:nvPr>
            <p:ph type="sldNum" sz="quarter" idx="5"/>
          </p:nvPr>
        </p:nvSpPr>
        <p:spPr/>
        <p:txBody>
          <a:bodyPr/>
          <a:lstStyle/>
          <a:p>
            <a:fld id="{369C70AD-FCA9-4FF6-8D0E-01E0C5ABAEF2}" type="slidenum">
              <a:rPr lang="en-US" smtClean="0"/>
              <a:t>125</a:t>
            </a:fld>
            <a:endParaRPr lang="en-US"/>
          </a:p>
        </p:txBody>
      </p:sp>
    </p:spTree>
    <p:extLst>
      <p:ext uri="{BB962C8B-B14F-4D97-AF65-F5344CB8AC3E}">
        <p14:creationId xmlns:p14="http://schemas.microsoft.com/office/powerpoint/2010/main" val="12829379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a:buFont typeface="Arial" panose="020B0604020202020204" pitchFamily="34" charset="0"/>
              <a:buChar char="•"/>
            </a:pPr>
            <a:r>
              <a:rPr lang="en-US" i="0" dirty="0"/>
              <a:t>"</a:t>
            </a:r>
            <a:r>
              <a:rPr lang="en-US" dirty="0"/>
              <a:t>The STOP skill is a mnemonic device that stands for </a:t>
            </a:r>
            <a:r>
              <a:rPr lang="en-US" b="1" dirty="0"/>
              <a:t>S</a:t>
            </a:r>
            <a:r>
              <a:rPr lang="en-US" dirty="0"/>
              <a:t>top, </a:t>
            </a:r>
            <a:r>
              <a:rPr lang="en-US" b="1" dirty="0"/>
              <a:t>T</a:t>
            </a:r>
            <a:r>
              <a:rPr lang="en-US" dirty="0"/>
              <a:t>ake a Step Back, </a:t>
            </a:r>
            <a:r>
              <a:rPr lang="en-US" b="1" dirty="0"/>
              <a:t>O</a:t>
            </a:r>
            <a:r>
              <a:rPr lang="en-US" dirty="0"/>
              <a:t>bserve, and </a:t>
            </a:r>
            <a:r>
              <a:rPr lang="en-US" b="1" dirty="0"/>
              <a:t>P</a:t>
            </a:r>
            <a:r>
              <a:rPr lang="en-US" dirty="0"/>
              <a:t>roceed Mindfully. The purpose of the STOP skill is to help individuals pause and gain control over impulsive or emotionally charged reactions when facing distressing situations or strong emotions. It can help break the cycle of impulsive reactions to distress and gives us the opportunity to respond more skillfully and consciously. It's a valuable tool for managing intense emotions, preventing impulsive behaviors, and promoting greater self-control and emotional regulation."</a:t>
            </a:r>
          </a:p>
          <a:p>
            <a:endParaRPr lang="en-US" dirty="0"/>
          </a:p>
          <a:p>
            <a:pPr marL="664546" lvl="1" indent="-181240">
              <a:buFont typeface="Arial" panose="020B0604020202020204" pitchFamily="34" charset="0"/>
              <a:buChar char="•"/>
            </a:pPr>
            <a:r>
              <a:rPr lang="en-US" b="1" dirty="0"/>
              <a:t>S</a:t>
            </a:r>
            <a:r>
              <a:rPr lang="en-US" dirty="0"/>
              <a:t>top: The first step involves immediately stopping any impulsive or harmful actions or reactions. It's about hitting the "pause" button and interrupting the automatic response to distress.</a:t>
            </a:r>
          </a:p>
          <a:p>
            <a:pPr marL="664546" lvl="1" indent="-181240">
              <a:buFont typeface="Arial" panose="020B0604020202020204" pitchFamily="34" charset="0"/>
              <a:buChar char="•"/>
            </a:pPr>
            <a:r>
              <a:rPr lang="en-US" b="1" dirty="0"/>
              <a:t>T</a:t>
            </a:r>
            <a:r>
              <a:rPr lang="en-US" dirty="0"/>
              <a:t>ake a Step Back: After stopping, individuals are encouraged to take a physical or mental step back from the situation. This can involve physically moving away from the triggering environment or simply mentally distancing themselves from the intensity of the emotions or situation.</a:t>
            </a:r>
          </a:p>
          <a:p>
            <a:pPr marL="664546" lvl="1" indent="-181240">
              <a:buFont typeface="Arial" panose="020B0604020202020204" pitchFamily="34" charset="0"/>
              <a:buChar char="•"/>
            </a:pPr>
            <a:r>
              <a:rPr lang="en-US" b="1" dirty="0"/>
              <a:t>O</a:t>
            </a:r>
            <a:r>
              <a:rPr lang="en-US" dirty="0"/>
              <a:t>bserve: Once they've created some space, individuals are instructed to observe and describe the situation without judgment. This step involves noticing the facts of the situation, their own emotional and physical responses, and any thoughts or urges that arise.</a:t>
            </a:r>
          </a:p>
          <a:p>
            <a:pPr marL="664546" lvl="1" indent="-181240">
              <a:buFont typeface="Arial" panose="020B0604020202020204" pitchFamily="34" charset="0"/>
              <a:buChar char="•"/>
            </a:pPr>
            <a:r>
              <a:rPr lang="en-US" b="1" dirty="0"/>
              <a:t>P</a:t>
            </a:r>
            <a:r>
              <a:rPr lang="en-US" dirty="0"/>
              <a:t>roceed Mindfully: After observing, individuals are encouraged to proceed with mindfulness and intention. This means making a deliberate choice about how to respond to the situation rather than reacting impulsively. It involves using other distress tolerance skills or coping strategies to navigate the situation more effectively.</a:t>
            </a:r>
          </a:p>
          <a:p>
            <a:endParaRPr lang="en-US" dirty="0"/>
          </a:p>
          <a:p>
            <a:pPr defTabSz="966612" fontAlgn="base">
              <a:defRPr/>
            </a:pPr>
            <a:endParaRPr lang="en-US" b="0" i="0" dirty="0">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126</a:t>
            </a:fld>
            <a:endParaRPr lang="en-US"/>
          </a:p>
        </p:txBody>
      </p:sp>
    </p:spTree>
    <p:extLst>
      <p:ext uri="{BB962C8B-B14F-4D97-AF65-F5344CB8AC3E}">
        <p14:creationId xmlns:p14="http://schemas.microsoft.com/office/powerpoint/2010/main" val="218985052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a:buFont typeface="Arial" panose="020B0604020202020204" pitchFamily="34" charset="0"/>
              <a:buChar char="•"/>
            </a:pPr>
            <a:r>
              <a:rPr lang="en-US" i="0" dirty="0"/>
              <a:t>"</a:t>
            </a:r>
            <a:r>
              <a:rPr lang="en-US" dirty="0"/>
              <a:t>The </a:t>
            </a:r>
            <a:r>
              <a:rPr lang="en-US" i="1" dirty="0"/>
              <a:t>Pros and Cons </a:t>
            </a:r>
            <a:r>
              <a:rPr lang="en-US" dirty="0"/>
              <a:t>skill is a decision-making and problem-solving tool that helps individuals weigh the advantages and disadvantages of a particular choice or course of action. It is particularly useful for making informed decisions and avoiding impulsive or emotionally driven choices.</a:t>
            </a:r>
            <a:r>
              <a:rPr lang="en-US" i="0" dirty="0"/>
              <a:t>"</a:t>
            </a:r>
          </a:p>
          <a:p>
            <a:endParaRPr lang="en-US" dirty="0"/>
          </a:p>
          <a:p>
            <a:pPr marL="181240" indent="-181240">
              <a:buFont typeface="Arial" panose="020B0604020202020204" pitchFamily="34" charset="0"/>
              <a:buChar char="•"/>
            </a:pPr>
            <a:r>
              <a:rPr lang="en-US" i="0" dirty="0"/>
              <a:t>"</a:t>
            </a:r>
            <a:r>
              <a:rPr lang="en-US" dirty="0"/>
              <a:t>The purpose of this skill is to encourage individuals to take a step back, think rationally, and make more balanced and reasoned decisions, especially in situations where emotions may be running high.</a:t>
            </a:r>
            <a:r>
              <a:rPr lang="en-US" i="0" dirty="0"/>
              <a:t>"</a:t>
            </a:r>
          </a:p>
          <a:p>
            <a:pPr marL="181240" indent="-181240">
              <a:buFont typeface="Arial" panose="020B0604020202020204" pitchFamily="34" charset="0"/>
              <a:buChar char="•"/>
            </a:pPr>
            <a:endParaRPr lang="en-US" i="0" dirty="0"/>
          </a:p>
          <a:p>
            <a:pPr marL="181240" indent="-181240">
              <a:buFont typeface="Arial" panose="020B0604020202020204" pitchFamily="34" charset="0"/>
              <a:buChar char="•"/>
            </a:pPr>
            <a:r>
              <a:rPr lang="en-US" i="0" dirty="0"/>
              <a:t>"</a:t>
            </a:r>
            <a:r>
              <a:rPr lang="en-US" dirty="0"/>
              <a:t>Overall, the Pros and Cons skill in DBT is a valuable tool for helping individuals make more informed, balanced, and rational decisions in their lives. It can be particularly helpful in reducing impulsivity and promoting better problem-solving skills. However, like any skill, it may require practice to become proficient in its use.</a:t>
            </a:r>
            <a:r>
              <a:rPr lang="en-US" i="0" dirty="0"/>
              <a:t>"</a:t>
            </a:r>
            <a:endParaRPr lang="en-US" dirty="0"/>
          </a:p>
          <a:p>
            <a:endParaRPr lang="en-US" dirty="0"/>
          </a:p>
          <a:p>
            <a:pPr marL="181240" indent="-181240">
              <a:buFont typeface="Arial" panose="020B0604020202020204" pitchFamily="34" charset="0"/>
              <a:buChar char="•"/>
            </a:pPr>
            <a:r>
              <a:rPr lang="en-US" dirty="0"/>
              <a:t>The steps of the </a:t>
            </a:r>
            <a:r>
              <a:rPr lang="en-US" i="1" dirty="0"/>
              <a:t>Pros and Cons </a:t>
            </a:r>
            <a:r>
              <a:rPr lang="en-US" dirty="0"/>
              <a:t>skill involve:</a:t>
            </a:r>
          </a:p>
          <a:p>
            <a:pPr marL="664546" lvl="1" indent="-181240">
              <a:buFont typeface="Arial" panose="020B0604020202020204" pitchFamily="34" charset="0"/>
              <a:buChar char="•"/>
            </a:pPr>
            <a:r>
              <a:rPr lang="en-US" b="1" dirty="0"/>
              <a:t>Identify the Decision</a:t>
            </a:r>
            <a:r>
              <a:rPr lang="en-US" dirty="0"/>
              <a:t>: First, the individual identifies the specific decision or choice they are facing. This could be related to any aspect of their life, from relationships and work to personal goals and behaviors.</a:t>
            </a:r>
          </a:p>
          <a:p>
            <a:pPr marL="664546" lvl="1" indent="-181240">
              <a:buFont typeface="Arial" panose="020B0604020202020204" pitchFamily="34" charset="0"/>
              <a:buChar char="•"/>
            </a:pPr>
            <a:r>
              <a:rPr lang="en-US" b="1" dirty="0"/>
              <a:t>List the Pros</a:t>
            </a:r>
            <a:r>
              <a:rPr lang="en-US" dirty="0"/>
              <a:t>: The individual then makes a list of all the potential positive outcomes or benefits associated with making the choice in question. These are the "pros" or advantages.</a:t>
            </a:r>
          </a:p>
          <a:p>
            <a:pPr marL="664546" lvl="1" indent="-181240">
              <a:buFont typeface="Arial" panose="020B0604020202020204" pitchFamily="34" charset="0"/>
              <a:buChar char="•"/>
            </a:pPr>
            <a:r>
              <a:rPr lang="en-US" b="1" dirty="0"/>
              <a:t>List the Cons</a:t>
            </a:r>
            <a:r>
              <a:rPr lang="en-US" dirty="0"/>
              <a:t>: Next, the individual lists all the potential negative outcomes or drawbacks associated with making the choice. These are the "cons" or disadvantages.</a:t>
            </a:r>
          </a:p>
          <a:p>
            <a:pPr marL="664546" lvl="1" indent="-181240">
              <a:buFont typeface="Arial" panose="020B0604020202020204" pitchFamily="34" charset="0"/>
              <a:buChar char="•"/>
            </a:pPr>
            <a:r>
              <a:rPr lang="en-US" b="1" dirty="0"/>
              <a:t>Weigh the Pros and Cons</a:t>
            </a:r>
            <a:r>
              <a:rPr lang="en-US" dirty="0"/>
              <a:t>: Once the lists are complete, the individual objectively evaluates the relative importance and significance of each pro and con. Some factors may carry more weight than others in the decision-making process.</a:t>
            </a:r>
          </a:p>
          <a:p>
            <a:pPr marL="664546" lvl="1" indent="-181240">
              <a:buFont typeface="Arial" panose="020B0604020202020204" pitchFamily="34" charset="0"/>
              <a:buChar char="•"/>
            </a:pPr>
            <a:r>
              <a:rPr lang="en-US" b="1" dirty="0"/>
              <a:t>Make an Informed Decision</a:t>
            </a:r>
            <a:r>
              <a:rPr lang="en-US" dirty="0"/>
              <a:t>: After thoroughly considering the pros and cons, the individual can make a more informed and balanced decision based on a rational assessment of the potential outcomes.</a:t>
            </a:r>
          </a:p>
          <a:p>
            <a:endParaRPr lang="en-US" dirty="0"/>
          </a:p>
          <a:p>
            <a:pPr marL="181240" indent="-181240">
              <a:buFont typeface="Arial" panose="020B0604020202020204" pitchFamily="34" charset="0"/>
              <a:buChar char="•"/>
            </a:pPr>
            <a:r>
              <a:rPr lang="en-US" dirty="0"/>
              <a:t>There are pros and cons involved in using the </a:t>
            </a:r>
            <a:r>
              <a:rPr lang="en-US" i="1" dirty="0"/>
              <a:t>Pros and Cons </a:t>
            </a:r>
            <a:r>
              <a:rPr lang="en-US" dirty="0"/>
              <a:t>skill that include:</a:t>
            </a:r>
          </a:p>
          <a:p>
            <a:pPr marL="664546" lvl="1" indent="-181240">
              <a:buFont typeface="Arial" panose="020B0604020202020204" pitchFamily="34" charset="0"/>
              <a:buChar char="•"/>
            </a:pPr>
            <a:r>
              <a:rPr lang="en-US" dirty="0"/>
              <a:t>Pros:</a:t>
            </a:r>
          </a:p>
          <a:p>
            <a:pPr marL="1147852" lvl="2" indent="-181240">
              <a:buFont typeface="Arial" panose="020B0604020202020204" pitchFamily="34" charset="0"/>
              <a:buChar char="•"/>
            </a:pPr>
            <a:r>
              <a:rPr lang="en-US" b="1" dirty="0"/>
              <a:t>Encourages rational decision-making</a:t>
            </a:r>
            <a:r>
              <a:rPr lang="en-US" dirty="0"/>
              <a:t>: It helps individuals avoid impulsive, emotionally driven choices and instead make decisions based on careful consideration.</a:t>
            </a:r>
          </a:p>
          <a:p>
            <a:pPr marL="1147852" lvl="2" indent="-181240">
              <a:buFont typeface="Arial" panose="020B0604020202020204" pitchFamily="34" charset="0"/>
              <a:buChar char="•"/>
            </a:pPr>
            <a:r>
              <a:rPr lang="en-US" b="1" dirty="0"/>
              <a:t>Promotes self-awareness</a:t>
            </a:r>
            <a:r>
              <a:rPr lang="en-US" dirty="0"/>
              <a:t>: The skill encourages individuals to explore their values, priorities, and goals, fostering greater self-awareness.</a:t>
            </a:r>
          </a:p>
          <a:p>
            <a:pPr marL="1147852" lvl="2" indent="-181240">
              <a:buFont typeface="Arial" panose="020B0604020202020204" pitchFamily="34" charset="0"/>
              <a:buChar char="•"/>
            </a:pPr>
            <a:r>
              <a:rPr lang="en-US" b="1" dirty="0"/>
              <a:t>Reduces impulsivity</a:t>
            </a:r>
            <a:r>
              <a:rPr lang="en-US" dirty="0"/>
              <a:t>: By weighing the pros and cons, individuals are less likely to engage in impulsive or risky behaviors.</a:t>
            </a:r>
          </a:p>
          <a:p>
            <a:pPr marL="1147852" lvl="2" indent="-181240">
              <a:buFont typeface="Arial" panose="020B0604020202020204" pitchFamily="34" charset="0"/>
              <a:buChar char="•"/>
            </a:pPr>
            <a:r>
              <a:rPr lang="en-US" b="1" dirty="0"/>
              <a:t>Enhances problem-solving skills</a:t>
            </a:r>
            <a:r>
              <a:rPr lang="en-US" dirty="0"/>
              <a:t>: It provides a structured framework for solving problems and making decisions in various life situations.</a:t>
            </a:r>
          </a:p>
          <a:p>
            <a:pPr marL="664546" lvl="1" indent="-181240">
              <a:buFont typeface="Arial" panose="020B0604020202020204" pitchFamily="34" charset="0"/>
              <a:buChar char="•"/>
            </a:pPr>
            <a:r>
              <a:rPr lang="en-US" dirty="0"/>
              <a:t>Cons:</a:t>
            </a:r>
          </a:p>
          <a:p>
            <a:pPr marL="1147852" lvl="2" indent="-181240">
              <a:buFont typeface="Arial" panose="020B0604020202020204" pitchFamily="34" charset="0"/>
              <a:buChar char="•"/>
            </a:pPr>
            <a:r>
              <a:rPr lang="en-US" b="1" dirty="0"/>
              <a:t>May require practice</a:t>
            </a:r>
            <a:r>
              <a:rPr lang="en-US" dirty="0"/>
              <a:t>: Some individuals may initially find it challenging to identify and evaluate pros and cons objectively.</a:t>
            </a:r>
          </a:p>
          <a:p>
            <a:pPr marL="1147852" lvl="2" indent="-181240">
              <a:buFont typeface="Arial" panose="020B0604020202020204" pitchFamily="34" charset="0"/>
              <a:buChar char="•"/>
            </a:pPr>
            <a:r>
              <a:rPr lang="en-US" b="1" dirty="0"/>
              <a:t>Doesn't address all decision factors</a:t>
            </a:r>
            <a:r>
              <a:rPr lang="en-US" dirty="0"/>
              <a:t>: While it's a valuable tool, the Pros and Cons skill may not consider all factors influencing a decision, such as emotional considerations or ethical dilemmas.</a:t>
            </a:r>
          </a:p>
          <a:p>
            <a:pPr marL="1147852" lvl="2" indent="-181240">
              <a:buFont typeface="Arial" panose="020B0604020202020204" pitchFamily="34" charset="0"/>
              <a:buChar char="•"/>
            </a:pPr>
            <a:r>
              <a:rPr lang="en-US" b="1" dirty="0"/>
              <a:t>May not be suitable for every decision</a:t>
            </a:r>
            <a:r>
              <a:rPr lang="en-US" dirty="0"/>
              <a:t>: It's more effective for straightforward decisions and may not be as applicable for complex choices involving multiple variables.</a:t>
            </a:r>
          </a:p>
          <a:p>
            <a:pPr marL="966612" lvl="2"/>
            <a:endParaRPr lang="en-US" dirty="0"/>
          </a:p>
          <a:p>
            <a:endParaRPr lang="en-US" dirty="0"/>
          </a:p>
          <a:p>
            <a:pPr algn="l"/>
            <a:r>
              <a:rPr lang="en-US" b="0" i="1" u="none" strike="noStrike" baseline="0" dirty="0"/>
              <a:t>---</a:t>
            </a:r>
          </a:p>
          <a:p>
            <a:pPr defTabSz="966612" fontAlgn="base">
              <a:defRPr/>
            </a:pPr>
            <a:r>
              <a:rPr lang="en-US" b="1" i="0" u="none" strike="noStrike" baseline="0" dirty="0">
                <a:effectLst/>
              </a:rPr>
              <a:t>Additional Notes: </a:t>
            </a:r>
          </a:p>
          <a:p>
            <a:pPr marL="181240" indent="-181240">
              <a:buFont typeface="Arial" panose="020B0604020202020204" pitchFamily="34" charset="0"/>
              <a:buChar char="•"/>
            </a:pPr>
            <a:r>
              <a:rPr lang="en-US" dirty="0"/>
              <a:t>The </a:t>
            </a:r>
            <a:r>
              <a:rPr lang="en-US" i="1" dirty="0"/>
              <a:t>Pros and Cons </a:t>
            </a:r>
            <a:r>
              <a:rPr lang="en-US" dirty="0"/>
              <a:t>skill in substance use recovery can be applied as such: </a:t>
            </a:r>
          </a:p>
          <a:p>
            <a:endParaRPr lang="en-US" dirty="0"/>
          </a:p>
          <a:p>
            <a:pPr marL="181240" indent="-181240">
              <a:buFont typeface="Arial" panose="020B0604020202020204" pitchFamily="34" charset="0"/>
              <a:buChar char="•"/>
            </a:pPr>
            <a:r>
              <a:rPr lang="en-US" b="1" i="0" u="sng" dirty="0">
                <a:effectLst/>
              </a:rPr>
              <a:t>Substance Use - Pros and Cons</a:t>
            </a:r>
            <a:r>
              <a:rPr lang="en-US" b="1" i="0" dirty="0">
                <a:effectLst/>
              </a:rPr>
              <a:t>:</a:t>
            </a:r>
            <a:endParaRPr lang="en-US" b="0" i="0" dirty="0">
              <a:effectLst/>
            </a:endParaRPr>
          </a:p>
          <a:p>
            <a:pPr marL="664546" lvl="1" indent="-181240">
              <a:buFont typeface="Arial" panose="020B0604020202020204" pitchFamily="34" charset="0"/>
              <a:buChar char="•"/>
            </a:pPr>
            <a:r>
              <a:rPr lang="en-US" b="1" i="0" dirty="0">
                <a:effectLst/>
              </a:rPr>
              <a:t>Pros (Advantages):</a:t>
            </a:r>
            <a:endParaRPr lang="en-US" b="0" i="0" dirty="0">
              <a:effectLst/>
            </a:endParaRPr>
          </a:p>
          <a:p>
            <a:pPr marL="1147852" lvl="2" indent="-181240">
              <a:buFont typeface="Arial" panose="020B0604020202020204" pitchFamily="34" charset="0"/>
              <a:buChar char="•"/>
            </a:pPr>
            <a:r>
              <a:rPr lang="en-US" b="1" i="0" dirty="0">
                <a:effectLst/>
              </a:rPr>
              <a:t>Temporary Relief:</a:t>
            </a:r>
            <a:r>
              <a:rPr lang="en-US" b="0" i="0" dirty="0">
                <a:effectLst/>
              </a:rPr>
              <a:t> Using substances may provide temporary relief from stress, anxiety, or emotional pain.</a:t>
            </a:r>
          </a:p>
          <a:p>
            <a:pPr marL="1147852" lvl="2" indent="-181240">
              <a:buFont typeface="Arial" panose="020B0604020202020204" pitchFamily="34" charset="0"/>
              <a:buChar char="•"/>
            </a:pPr>
            <a:r>
              <a:rPr lang="en-US" b="1" i="0" dirty="0">
                <a:effectLst/>
              </a:rPr>
              <a:t>Social Interaction:</a:t>
            </a:r>
            <a:r>
              <a:rPr lang="en-US" b="0" i="0" dirty="0">
                <a:effectLst/>
              </a:rPr>
              <a:t> Substance use can facilitate social interaction in certain settings, making it easier to connect with others.</a:t>
            </a:r>
          </a:p>
          <a:p>
            <a:pPr marL="1147852" lvl="2" indent="-181240">
              <a:buFont typeface="Arial" panose="020B0604020202020204" pitchFamily="34" charset="0"/>
              <a:buChar char="•"/>
            </a:pPr>
            <a:r>
              <a:rPr lang="en-US" b="1" i="0" dirty="0">
                <a:effectLst/>
              </a:rPr>
              <a:t>Enhanced Mood:</a:t>
            </a:r>
            <a:r>
              <a:rPr lang="en-US" b="0" i="0" dirty="0">
                <a:effectLst/>
              </a:rPr>
              <a:t> Some substances can lead to feelings of euphoria and increased confidence.</a:t>
            </a:r>
          </a:p>
          <a:p>
            <a:pPr marL="1147852" lvl="2" indent="-181240">
              <a:buFont typeface="Arial" panose="020B0604020202020204" pitchFamily="34" charset="0"/>
              <a:buChar char="•"/>
            </a:pPr>
            <a:r>
              <a:rPr lang="en-US" b="1" i="0" dirty="0">
                <a:effectLst/>
              </a:rPr>
              <a:t>Creative Expression:</a:t>
            </a:r>
            <a:r>
              <a:rPr lang="en-US" b="0" i="0" dirty="0">
                <a:effectLst/>
              </a:rPr>
              <a:t> In some cases, individuals may believe that substance use enhances their creativity or artistic expression.</a:t>
            </a:r>
          </a:p>
          <a:p>
            <a:pPr marL="1147852" lvl="2" indent="-181240">
              <a:buFont typeface="Arial" panose="020B0604020202020204" pitchFamily="34" charset="0"/>
              <a:buChar char="•"/>
            </a:pPr>
            <a:r>
              <a:rPr lang="en-US" b="1" i="0" dirty="0">
                <a:effectLst/>
              </a:rPr>
              <a:t>Escapism:</a:t>
            </a:r>
            <a:r>
              <a:rPr lang="en-US" b="0" i="0" dirty="0">
                <a:effectLst/>
              </a:rPr>
              <a:t> Substance use may serve as a way to escape from challenging life circumstances or problems temporarily.</a:t>
            </a:r>
          </a:p>
          <a:p>
            <a:pPr marL="966612" lvl="2"/>
            <a:endParaRPr lang="en-US" b="0" i="0" dirty="0">
              <a:effectLst/>
            </a:endParaRPr>
          </a:p>
          <a:p>
            <a:pPr marL="664546" lvl="1" indent="-181240">
              <a:buFont typeface="Arial" panose="020B0604020202020204" pitchFamily="34" charset="0"/>
              <a:buChar char="•"/>
            </a:pPr>
            <a:r>
              <a:rPr lang="en-US" b="1" i="0" dirty="0">
                <a:effectLst/>
              </a:rPr>
              <a:t>Cons (Disadvantages):</a:t>
            </a:r>
            <a:endParaRPr lang="en-US" b="0" i="0" dirty="0">
              <a:effectLst/>
            </a:endParaRPr>
          </a:p>
          <a:p>
            <a:pPr marL="1147852" lvl="2" indent="-181240">
              <a:buFont typeface="Arial" panose="020B0604020202020204" pitchFamily="34" charset="0"/>
              <a:buChar char="•"/>
            </a:pPr>
            <a:r>
              <a:rPr lang="en-US" b="1" i="0" dirty="0">
                <a:effectLst/>
              </a:rPr>
              <a:t>Health Risks:</a:t>
            </a:r>
            <a:r>
              <a:rPr lang="en-US" b="0" i="0" dirty="0">
                <a:effectLst/>
              </a:rPr>
              <a:t> Substance use is associated with a range of physical and mental health risks, including addiction, overdose, and long-term health issues.</a:t>
            </a:r>
          </a:p>
          <a:p>
            <a:pPr marL="1147852" lvl="2" indent="-181240">
              <a:buFont typeface="Arial" panose="020B0604020202020204" pitchFamily="34" charset="0"/>
              <a:buChar char="•"/>
            </a:pPr>
            <a:r>
              <a:rPr lang="en-US" b="1" i="0" dirty="0">
                <a:effectLst/>
              </a:rPr>
              <a:t>Financial Burden:</a:t>
            </a:r>
            <a:r>
              <a:rPr lang="en-US" b="0" i="0" dirty="0">
                <a:effectLst/>
              </a:rPr>
              <a:t> Maintaining a substance use habit can be costly, leading to financial strain and potential debt.</a:t>
            </a:r>
          </a:p>
          <a:p>
            <a:pPr marL="1147852" lvl="2" indent="-181240">
              <a:buFont typeface="Arial" panose="020B0604020202020204" pitchFamily="34" charset="0"/>
              <a:buChar char="•"/>
            </a:pPr>
            <a:r>
              <a:rPr lang="en-US" b="1" i="0" dirty="0">
                <a:effectLst/>
              </a:rPr>
              <a:t>Legal Consequences:</a:t>
            </a:r>
            <a:r>
              <a:rPr lang="en-US" b="0" i="0" dirty="0">
                <a:effectLst/>
              </a:rPr>
              <a:t> Depending on the substance and local laws, substance use can result in legal troubles, including arrests and convictions.</a:t>
            </a:r>
          </a:p>
          <a:p>
            <a:pPr marL="1147852" lvl="2" indent="-181240">
              <a:buFont typeface="Arial" panose="020B0604020202020204" pitchFamily="34" charset="0"/>
              <a:buChar char="•"/>
            </a:pPr>
            <a:r>
              <a:rPr lang="en-US" b="1" i="0" dirty="0">
                <a:effectLst/>
              </a:rPr>
              <a:t>Damage to Relationships:</a:t>
            </a:r>
            <a:r>
              <a:rPr lang="en-US" b="0" i="0" dirty="0">
                <a:effectLst/>
              </a:rPr>
              <a:t> Substance use can strain relationships with family, friends, and colleagues due to erratic behavior, neglect, or conflict.</a:t>
            </a:r>
          </a:p>
          <a:p>
            <a:pPr marL="1147852" lvl="2" indent="-181240">
              <a:buFont typeface="Arial" panose="020B0604020202020204" pitchFamily="34" charset="0"/>
              <a:buChar char="•"/>
            </a:pPr>
            <a:r>
              <a:rPr lang="en-US" b="1" i="0" dirty="0">
                <a:effectLst/>
              </a:rPr>
              <a:t>Impaired Decision-Making:</a:t>
            </a:r>
            <a:r>
              <a:rPr lang="en-US" b="0" i="0" dirty="0">
                <a:effectLst/>
              </a:rPr>
              <a:t> Under the influence of substances, individuals may make poor decisions that have lasting negative consequences.</a:t>
            </a:r>
          </a:p>
          <a:p>
            <a:pPr marL="1147852" lvl="2" indent="-181240">
              <a:buFont typeface="Arial" panose="020B0604020202020204" pitchFamily="34" charset="0"/>
              <a:buChar char="•"/>
            </a:pPr>
            <a:r>
              <a:rPr lang="en-US" b="1" i="0" dirty="0">
                <a:effectLst/>
              </a:rPr>
              <a:t>Decline in Functionality:</a:t>
            </a:r>
            <a:r>
              <a:rPr lang="en-US" b="0" i="0" dirty="0">
                <a:effectLst/>
              </a:rPr>
              <a:t> Substance use often leads to a decline in overall functionality, impacting work, education, and daily life responsibilities.</a:t>
            </a:r>
          </a:p>
          <a:p>
            <a:pPr marL="1147852" lvl="2" indent="-181240">
              <a:buFont typeface="Arial" panose="020B0604020202020204" pitchFamily="34" charset="0"/>
              <a:buChar char="•"/>
            </a:pPr>
            <a:r>
              <a:rPr lang="en-US" b="1" i="0" dirty="0">
                <a:effectLst/>
              </a:rPr>
              <a:t>Tolerance and Dependence:</a:t>
            </a:r>
            <a:r>
              <a:rPr lang="en-US" b="0" i="0" dirty="0">
                <a:effectLst/>
              </a:rPr>
              <a:t> Over time, tolerance and dependence can develop, leading to a need for increasing amounts of the substance to achieve the desired effect.</a:t>
            </a:r>
          </a:p>
          <a:p>
            <a:pPr marL="1147852" lvl="2" indent="-181240">
              <a:buFont typeface="Arial" panose="020B0604020202020204" pitchFamily="34" charset="0"/>
              <a:buChar char="•"/>
            </a:pPr>
            <a:r>
              <a:rPr lang="en-US" b="1" i="0" dirty="0">
                <a:effectLst/>
              </a:rPr>
              <a:t>Withdrawal Symptoms:</a:t>
            </a:r>
            <a:r>
              <a:rPr lang="en-US" b="0" i="0" dirty="0">
                <a:effectLst/>
              </a:rPr>
              <a:t> Discontinuing substance use can result in uncomfortable and sometimes severe withdrawal symptoms.</a:t>
            </a:r>
          </a:p>
          <a:p>
            <a:pPr marL="1147852" lvl="2" indent="-181240">
              <a:buFont typeface="Arial" panose="020B0604020202020204" pitchFamily="34" charset="0"/>
              <a:buChar char="•"/>
            </a:pPr>
            <a:r>
              <a:rPr lang="en-US" b="1" i="0" dirty="0">
                <a:effectLst/>
              </a:rPr>
              <a:t>Emotional and Mental Health Issues:</a:t>
            </a:r>
            <a:r>
              <a:rPr lang="en-US" b="0" i="0" dirty="0">
                <a:effectLst/>
              </a:rPr>
              <a:t> Substance use can exacerbate or contribute to mental health disorders, such as depression, anxiety, and psychosis.</a:t>
            </a:r>
          </a:p>
          <a:p>
            <a:pPr marL="1147852" lvl="2" indent="-181240">
              <a:buFont typeface="Arial" panose="020B0604020202020204" pitchFamily="34" charset="0"/>
              <a:buChar char="•"/>
            </a:pPr>
            <a:r>
              <a:rPr lang="en-US" b="1" i="0" dirty="0">
                <a:effectLst/>
              </a:rPr>
              <a:t>Loss of Control:</a:t>
            </a:r>
            <a:r>
              <a:rPr lang="en-US" b="0" i="0" dirty="0">
                <a:effectLst/>
              </a:rPr>
              <a:t> Individuals may find it challenging to control or limit their substance use, even when they want to quit or cut back.</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1" i="0" u="sng" dirty="0">
                <a:effectLst/>
              </a:rPr>
              <a:t>Substance Use Abstinence - Pros and Cons:</a:t>
            </a:r>
            <a:endParaRPr lang="en-US" b="0" i="0" u="sng" dirty="0">
              <a:effectLst/>
            </a:endParaRPr>
          </a:p>
          <a:p>
            <a:pPr marL="664546" lvl="1" indent="-181240">
              <a:buFont typeface="Arial" panose="020B0604020202020204" pitchFamily="34" charset="0"/>
              <a:buChar char="•"/>
            </a:pPr>
            <a:r>
              <a:rPr lang="en-US" b="1" i="0" dirty="0">
                <a:effectLst/>
              </a:rPr>
              <a:t>Pros (Advantages) of Substance Use Abstinence:</a:t>
            </a:r>
            <a:endParaRPr lang="en-US" b="0" i="0" dirty="0">
              <a:effectLst/>
            </a:endParaRPr>
          </a:p>
          <a:p>
            <a:pPr marL="1147852" lvl="2" indent="-181240">
              <a:buFont typeface="Arial" panose="020B0604020202020204" pitchFamily="34" charset="0"/>
              <a:buChar char="•"/>
            </a:pPr>
            <a:r>
              <a:rPr lang="en-US" b="1" i="0" dirty="0">
                <a:effectLst/>
              </a:rPr>
              <a:t>Improved Health:</a:t>
            </a:r>
            <a:r>
              <a:rPr lang="en-US" b="0" i="0" dirty="0">
                <a:effectLst/>
              </a:rPr>
              <a:t> Abstaining from substance use leads to better physical and mental health, reducing the risk of addiction-related diseases and mental health disorders.</a:t>
            </a:r>
          </a:p>
          <a:p>
            <a:pPr marL="1147852" lvl="2" indent="-181240">
              <a:buFont typeface="Arial" panose="020B0604020202020204" pitchFamily="34" charset="0"/>
              <a:buChar char="•"/>
            </a:pPr>
            <a:r>
              <a:rPr lang="en-US" b="1" i="0" dirty="0">
                <a:effectLst/>
              </a:rPr>
              <a:t>Clarity and Focus:</a:t>
            </a:r>
            <a:r>
              <a:rPr lang="en-US" b="0" i="0" dirty="0">
                <a:effectLst/>
              </a:rPr>
              <a:t> Abstinence allows for improved cognitive function, better decision-making, and increased focus and productivity.</a:t>
            </a:r>
          </a:p>
          <a:p>
            <a:pPr marL="1147852" lvl="2" indent="-181240">
              <a:buFont typeface="Arial" panose="020B0604020202020204" pitchFamily="34" charset="0"/>
              <a:buChar char="•"/>
            </a:pPr>
            <a:r>
              <a:rPr lang="en-US" b="1" i="0" dirty="0">
                <a:effectLst/>
              </a:rPr>
              <a:t>Financial Stability:</a:t>
            </a:r>
            <a:r>
              <a:rPr lang="en-US" b="0" i="0" dirty="0">
                <a:effectLst/>
              </a:rPr>
              <a:t> Not spending money on substances leads to financial stability and less economic stress.</a:t>
            </a:r>
          </a:p>
          <a:p>
            <a:pPr marL="1147852" lvl="2" indent="-181240">
              <a:buFont typeface="Arial" panose="020B0604020202020204" pitchFamily="34" charset="0"/>
              <a:buChar char="•"/>
            </a:pPr>
            <a:r>
              <a:rPr lang="en-US" b="1" i="0" dirty="0">
                <a:effectLst/>
              </a:rPr>
              <a:t>Legal Compliance:</a:t>
            </a:r>
            <a:r>
              <a:rPr lang="en-US" b="0" i="0" dirty="0">
                <a:effectLst/>
              </a:rPr>
              <a:t> Abiding by laws related to substance use prevents legal troubles, including arrests and convictions.</a:t>
            </a:r>
          </a:p>
          <a:p>
            <a:pPr marL="1147852" lvl="2" indent="-181240">
              <a:buFont typeface="Arial" panose="020B0604020202020204" pitchFamily="34" charset="0"/>
              <a:buChar char="•"/>
            </a:pPr>
            <a:r>
              <a:rPr lang="en-US" b="1" i="0" dirty="0">
                <a:effectLst/>
              </a:rPr>
              <a:t>Strengthened Relationships:</a:t>
            </a:r>
            <a:r>
              <a:rPr lang="en-US" b="0" i="0" dirty="0">
                <a:effectLst/>
              </a:rPr>
              <a:t> Abstinence fosters healthier relationships with family, friends, and colleagues due to more reliable and responsible behavior.</a:t>
            </a:r>
          </a:p>
          <a:p>
            <a:pPr marL="1147852" lvl="2" indent="-181240">
              <a:buFont typeface="Arial" panose="020B0604020202020204" pitchFamily="34" charset="0"/>
              <a:buChar char="•"/>
            </a:pPr>
            <a:r>
              <a:rPr lang="en-US" b="1" i="0" dirty="0">
                <a:effectLst/>
              </a:rPr>
              <a:t>Improved Self-Esteem:</a:t>
            </a:r>
            <a:r>
              <a:rPr lang="en-US" b="0" i="0" dirty="0">
                <a:effectLst/>
              </a:rPr>
              <a:t> Abstaining from substances often leads to increased self-esteem and self-worth as individuals regain control over their lives.</a:t>
            </a:r>
          </a:p>
          <a:p>
            <a:pPr marL="1147852" lvl="2" indent="-181240">
              <a:buFont typeface="Arial" panose="020B0604020202020204" pitchFamily="34" charset="0"/>
              <a:buChar char="•"/>
            </a:pPr>
            <a:r>
              <a:rPr lang="en-US" b="1" i="0" dirty="0">
                <a:effectLst/>
              </a:rPr>
              <a:t>Emotional Stability:</a:t>
            </a:r>
            <a:r>
              <a:rPr lang="en-US" b="0" i="0" dirty="0">
                <a:effectLst/>
              </a:rPr>
              <a:t> Abstinence can result in improved emotional regulation and reduced mood swings.</a:t>
            </a:r>
          </a:p>
          <a:p>
            <a:pPr marL="1147852" lvl="2" indent="-181240">
              <a:buFont typeface="Arial" panose="020B0604020202020204" pitchFamily="34" charset="0"/>
              <a:buChar char="•"/>
            </a:pPr>
            <a:r>
              <a:rPr lang="en-US" b="1" i="0" dirty="0">
                <a:effectLst/>
              </a:rPr>
              <a:t>Enhanced Physical Fitness:</a:t>
            </a:r>
            <a:r>
              <a:rPr lang="en-US" b="0" i="0" dirty="0">
                <a:effectLst/>
              </a:rPr>
              <a:t> Sobriety allows individuals to engage in healthier lifestyle choices, leading to better physical fitness and overall well-being.</a:t>
            </a:r>
          </a:p>
          <a:p>
            <a:pPr marL="1147852" lvl="2" indent="-181240">
              <a:buFont typeface="Arial" panose="020B0604020202020204" pitchFamily="34" charset="0"/>
              <a:buChar char="•"/>
            </a:pPr>
            <a:r>
              <a:rPr lang="en-US" b="1" i="0" dirty="0">
                <a:effectLst/>
              </a:rPr>
              <a:t>Personal Growth:</a:t>
            </a:r>
            <a:r>
              <a:rPr lang="en-US" b="0" i="0" dirty="0">
                <a:effectLst/>
              </a:rPr>
              <a:t> Abstinence provides opportunities for personal growth, self-discovery, and the pursuit of life goals and aspirations.</a:t>
            </a:r>
          </a:p>
          <a:p>
            <a:pPr marL="1147852" lvl="2" indent="-181240">
              <a:buFont typeface="Arial" panose="020B0604020202020204" pitchFamily="34" charset="0"/>
              <a:buChar char="•"/>
            </a:pPr>
            <a:r>
              <a:rPr lang="en-US" b="1" i="0" dirty="0">
                <a:effectLst/>
              </a:rPr>
              <a:t>Decreased Risk:</a:t>
            </a:r>
            <a:r>
              <a:rPr lang="en-US" b="0" i="0" dirty="0">
                <a:effectLst/>
              </a:rPr>
              <a:t> Reduces the risk of accidents, injuries, and overdose associated with substance use.</a:t>
            </a:r>
          </a:p>
          <a:p>
            <a:pPr marL="181240" indent="-181240">
              <a:buFont typeface="Arial" panose="020B0604020202020204" pitchFamily="34" charset="0"/>
              <a:buChar char="•"/>
            </a:pPr>
            <a:endParaRPr lang="en-US" b="0" i="0" dirty="0">
              <a:effectLst/>
            </a:endParaRPr>
          </a:p>
          <a:p>
            <a:pPr marL="664546" lvl="1" indent="-181240">
              <a:buFont typeface="Arial" panose="020B0604020202020204" pitchFamily="34" charset="0"/>
              <a:buChar char="•"/>
            </a:pPr>
            <a:r>
              <a:rPr lang="en-US" b="1" i="0" dirty="0">
                <a:effectLst/>
              </a:rPr>
              <a:t>Cons (Challenges) of Substance Use Abstinence:</a:t>
            </a:r>
            <a:endParaRPr lang="en-US" b="0" i="0" dirty="0">
              <a:effectLst/>
            </a:endParaRPr>
          </a:p>
          <a:p>
            <a:pPr marL="1147852" lvl="2" indent="-181240">
              <a:buFont typeface="Arial" panose="020B0604020202020204" pitchFamily="34" charset="0"/>
              <a:buChar char="•"/>
            </a:pPr>
            <a:r>
              <a:rPr lang="en-US" b="1" i="0" dirty="0">
                <a:effectLst/>
              </a:rPr>
              <a:t>Initial Discomfort:</a:t>
            </a:r>
            <a:r>
              <a:rPr lang="en-US" b="0" i="0" dirty="0">
                <a:effectLst/>
              </a:rPr>
              <a:t> The early stages of abstinence can be challenging, with withdrawal symptoms and cravings for the substance.</a:t>
            </a:r>
          </a:p>
          <a:p>
            <a:pPr marL="1147852" lvl="2" indent="-181240">
              <a:buFont typeface="Arial" panose="020B0604020202020204" pitchFamily="34" charset="0"/>
              <a:buChar char="•"/>
            </a:pPr>
            <a:r>
              <a:rPr lang="en-US" b="1" i="0" dirty="0">
                <a:effectLst/>
              </a:rPr>
              <a:t>Social Pressures:</a:t>
            </a:r>
            <a:r>
              <a:rPr lang="en-US" b="0" i="0" dirty="0">
                <a:effectLst/>
              </a:rPr>
              <a:t> Abstinence may require navigating social situations where substance use is prevalent, potentially leading to feelings of isolation.</a:t>
            </a:r>
          </a:p>
          <a:p>
            <a:pPr marL="1147852" lvl="2" indent="-181240">
              <a:buFont typeface="Arial" panose="020B0604020202020204" pitchFamily="34" charset="0"/>
              <a:buChar char="•"/>
            </a:pPr>
            <a:r>
              <a:rPr lang="en-US" b="1" i="0" dirty="0">
                <a:effectLst/>
              </a:rPr>
              <a:t>Emotional Challenges:</a:t>
            </a:r>
            <a:r>
              <a:rPr lang="en-US" b="0" i="0" dirty="0">
                <a:effectLst/>
              </a:rPr>
              <a:t> Dealing with underlying emotional issues that were previously masked by substance use can be difficult.</a:t>
            </a:r>
          </a:p>
          <a:p>
            <a:pPr marL="1147852" lvl="2" indent="-181240">
              <a:buFont typeface="Arial" panose="020B0604020202020204" pitchFamily="34" charset="0"/>
              <a:buChar char="•"/>
            </a:pPr>
            <a:r>
              <a:rPr lang="en-US" b="1" i="0" dirty="0">
                <a:effectLst/>
              </a:rPr>
              <a:t>Relapse Risk:</a:t>
            </a:r>
            <a:r>
              <a:rPr lang="en-US" b="0" i="0" dirty="0">
                <a:effectLst/>
              </a:rPr>
              <a:t> Maintaining abstinence can be an ongoing struggle, with the risk of relapse always present.</a:t>
            </a:r>
          </a:p>
          <a:p>
            <a:pPr marL="1147852" lvl="2" indent="-181240">
              <a:buFont typeface="Arial" panose="020B0604020202020204" pitchFamily="34" charset="0"/>
              <a:buChar char="•"/>
            </a:pPr>
            <a:r>
              <a:rPr lang="en-US" b="1" i="0" dirty="0">
                <a:effectLst/>
              </a:rPr>
              <a:t>Coping Mechanism Replacement:</a:t>
            </a:r>
            <a:r>
              <a:rPr lang="en-US" b="0" i="0" dirty="0">
                <a:effectLst/>
              </a:rPr>
              <a:t> Individuals need to find alternative healthy coping mechanisms to replace the use of substances in managing stress and emotions.</a:t>
            </a:r>
          </a:p>
          <a:p>
            <a:pPr marL="1147852" lvl="2" indent="-181240">
              <a:buFont typeface="Arial" panose="020B0604020202020204" pitchFamily="34" charset="0"/>
              <a:buChar char="•"/>
            </a:pPr>
            <a:r>
              <a:rPr lang="en-US" b="1" i="0" dirty="0">
                <a:effectLst/>
              </a:rPr>
              <a:t>Peer Relationships:</a:t>
            </a:r>
            <a:r>
              <a:rPr lang="en-US" b="0" i="0" dirty="0">
                <a:effectLst/>
              </a:rPr>
              <a:t> Abstinence may strain relationships with friends who continue to use substances.</a:t>
            </a:r>
          </a:p>
          <a:p>
            <a:pPr marL="1147852" lvl="2" indent="-181240">
              <a:buFont typeface="Arial" panose="020B0604020202020204" pitchFamily="34" charset="0"/>
              <a:buChar char="•"/>
            </a:pPr>
            <a:r>
              <a:rPr lang="en-US" b="1" i="0" dirty="0">
                <a:effectLst/>
              </a:rPr>
              <a:t>Stigma:</a:t>
            </a:r>
            <a:r>
              <a:rPr lang="en-US" b="0" i="0" dirty="0">
                <a:effectLst/>
              </a:rPr>
              <a:t> Some individuals may experience stigma or judgment from others regarding their choice to remain abstinent.</a:t>
            </a:r>
          </a:p>
          <a:p>
            <a:pPr marL="1147852" lvl="2" indent="-181240">
              <a:buFont typeface="Arial" panose="020B0604020202020204" pitchFamily="34" charset="0"/>
              <a:buChar char="•"/>
            </a:pPr>
            <a:r>
              <a:rPr lang="en-US" b="1" i="0" dirty="0">
                <a:effectLst/>
              </a:rPr>
              <a:t>Long-Term Commitment:</a:t>
            </a:r>
            <a:r>
              <a:rPr lang="en-US" b="0" i="0" dirty="0">
                <a:effectLst/>
              </a:rPr>
              <a:t> Abstinence often requires a lifelong commitment, which can be challenging to maintain.</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127</a:t>
            </a:fld>
            <a:endParaRPr lang="en-US"/>
          </a:p>
        </p:txBody>
      </p:sp>
    </p:spTree>
    <p:extLst>
      <p:ext uri="{BB962C8B-B14F-4D97-AF65-F5344CB8AC3E}">
        <p14:creationId xmlns:p14="http://schemas.microsoft.com/office/powerpoint/2010/main" val="25326354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dirty="0"/>
              <a:t>"The TIPP skill is a mnemonic device that can help individuals quickly and effectively reduce intense emotional distress, especially in crisis situations. The TIPP skill is designed to be used briefly and in the moment when emotional distress is acute. It is not a long-term solution but can help individuals regain enough emotional equilibrium to engage in further distress tolerance or problem-solving skills effectively."</a:t>
            </a:r>
          </a:p>
          <a:p>
            <a:endParaRPr lang="en-US" dirty="0"/>
          </a:p>
          <a:p>
            <a:pPr marL="181240" indent="-181240" defTabSz="966612">
              <a:buFont typeface="Arial" panose="020B0604020202020204" pitchFamily="34" charset="0"/>
              <a:buChar char="•"/>
              <a:defRPr/>
            </a:pPr>
            <a:r>
              <a:rPr lang="en-US" dirty="0"/>
              <a:t>"TIPP stands for </a:t>
            </a:r>
            <a:r>
              <a:rPr lang="en-US" b="1" dirty="0"/>
              <a:t>T</a:t>
            </a:r>
            <a:r>
              <a:rPr lang="en-US" dirty="0"/>
              <a:t>emperature, </a:t>
            </a:r>
            <a:r>
              <a:rPr lang="en-US" b="1" dirty="0"/>
              <a:t>I</a:t>
            </a:r>
            <a:r>
              <a:rPr lang="en-US" dirty="0"/>
              <a:t>ntense Exercise, </a:t>
            </a:r>
            <a:r>
              <a:rPr lang="en-US" b="1" dirty="0"/>
              <a:t>P</a:t>
            </a:r>
            <a:r>
              <a:rPr lang="en-US" dirty="0"/>
              <a:t>aced Breathing, and </a:t>
            </a:r>
            <a:r>
              <a:rPr lang="en-US" b="1" dirty="0"/>
              <a:t>P</a:t>
            </a:r>
            <a:r>
              <a:rPr lang="en-US" dirty="0"/>
              <a:t>aired Muscle Relaxation."</a:t>
            </a:r>
          </a:p>
          <a:p>
            <a:endParaRPr lang="en-US" dirty="0"/>
          </a:p>
          <a:p>
            <a:pPr marL="664546" lvl="1" indent="-181240">
              <a:buFont typeface="Arial" panose="020B0604020202020204" pitchFamily="34" charset="0"/>
              <a:buChar char="•"/>
            </a:pPr>
            <a:r>
              <a:rPr lang="en-US" b="1" dirty="0"/>
              <a:t>T</a:t>
            </a:r>
            <a:r>
              <a:rPr lang="en-US" dirty="0"/>
              <a:t>emperature: This component involves using temperature to create a sudden and intense physical sensation that can help regulate emotions. These temperature-related techniques activate the body's "diving reflex," which can help reduce emotional arousal and bring a sense of calm. It includes methods like:</a:t>
            </a:r>
          </a:p>
          <a:p>
            <a:pPr marL="1147852" lvl="2" indent="-181240">
              <a:buFont typeface="Arial" panose="020B0604020202020204" pitchFamily="34" charset="0"/>
              <a:buChar char="•"/>
            </a:pPr>
            <a:r>
              <a:rPr lang="en-US" dirty="0"/>
              <a:t>Cold Water: Plunging your face into a bowl of ice water for a few seconds.</a:t>
            </a:r>
          </a:p>
          <a:p>
            <a:pPr marL="1147852" lvl="2" indent="-181240">
              <a:buFont typeface="Arial" panose="020B0604020202020204" pitchFamily="34" charset="0"/>
              <a:buChar char="•"/>
            </a:pPr>
            <a:r>
              <a:rPr lang="en-US" dirty="0"/>
              <a:t>Cold Pack: Placing a cold pack (or a bag of frozen peas) on your eyes or cheeks for a brief period.</a:t>
            </a:r>
          </a:p>
          <a:p>
            <a:pPr marL="1147852" lvl="2" indent="-181240">
              <a:buFont typeface="Arial" panose="020B0604020202020204" pitchFamily="34" charset="0"/>
              <a:buChar char="•"/>
            </a:pPr>
            <a:r>
              <a:rPr lang="en-US" dirty="0"/>
              <a:t>Hold Your Breath and Submerge: Holding your breath and immersing your face in cold water for a few moments.</a:t>
            </a:r>
          </a:p>
          <a:p>
            <a:pPr marL="966612" lvl="2"/>
            <a:endParaRPr lang="en-US" dirty="0"/>
          </a:p>
          <a:p>
            <a:pPr marL="664546" lvl="1" indent="-181240">
              <a:buFont typeface="Arial" panose="020B0604020202020204" pitchFamily="34" charset="0"/>
              <a:buChar char="•"/>
            </a:pPr>
            <a:r>
              <a:rPr lang="en-US" b="1" dirty="0"/>
              <a:t>I</a:t>
            </a:r>
            <a:r>
              <a:rPr lang="en-US" dirty="0"/>
              <a:t>ntense Exercise: Engaging in short bursts of intense physical activity can release endorphins and provide immediate relief from emotional distress. These activities can also help shift focus away from distressing thoughts and create a physical release of tension. Examples of intense exercises include:</a:t>
            </a:r>
          </a:p>
          <a:p>
            <a:pPr marL="1147852" lvl="2" indent="-181240">
              <a:buFont typeface="Arial" panose="020B0604020202020204" pitchFamily="34" charset="0"/>
              <a:buChar char="•"/>
            </a:pPr>
            <a:r>
              <a:rPr lang="en-US" dirty="0"/>
              <a:t>Sprinting: Running or jogging as fast as you can for a brief period.</a:t>
            </a:r>
          </a:p>
          <a:p>
            <a:pPr marL="1147852" lvl="2" indent="-181240">
              <a:buFont typeface="Arial" panose="020B0604020202020204" pitchFamily="34" charset="0"/>
              <a:buChar char="•"/>
            </a:pPr>
            <a:r>
              <a:rPr lang="en-US" dirty="0"/>
              <a:t>Jumping Jacks: Performing a quick set of jumping jacks to increase heart rate.</a:t>
            </a:r>
          </a:p>
          <a:p>
            <a:pPr marL="1147852" lvl="2" indent="-181240">
              <a:buFont typeface="Arial" panose="020B0604020202020204" pitchFamily="34" charset="0"/>
              <a:buChar char="•"/>
            </a:pPr>
            <a:r>
              <a:rPr lang="en-US" dirty="0"/>
              <a:t>Push-Ups or Burpees: Doing a series of push-ups or burpees in quick succession.</a:t>
            </a:r>
          </a:p>
          <a:p>
            <a:pPr marL="483306" lvl="1"/>
            <a:endParaRPr lang="en-US" dirty="0"/>
          </a:p>
          <a:p>
            <a:pPr marL="664546" lvl="1" indent="-181240" defTabSz="966612">
              <a:buFont typeface="Arial" panose="020B0604020202020204" pitchFamily="34" charset="0"/>
              <a:buChar char="•"/>
              <a:defRPr/>
            </a:pPr>
            <a:r>
              <a:rPr lang="en-US" b="1" dirty="0"/>
              <a:t>P</a:t>
            </a:r>
            <a:r>
              <a:rPr lang="en-US" dirty="0"/>
              <a:t>aced Breathing: Paced breathing encourages deep and controlled breaths, promoting relaxation. Controlled breathing techniques can also help regulate emotions by slowing down the heart rate and calming the nervous system. The specific technique for paced breathing involves:</a:t>
            </a:r>
          </a:p>
          <a:p>
            <a:pPr marL="1147852" lvl="2" indent="-181240">
              <a:buFont typeface="Arial" panose="020B0604020202020204" pitchFamily="34" charset="0"/>
              <a:buChar char="•"/>
            </a:pPr>
            <a:r>
              <a:rPr lang="en-US" dirty="0"/>
              <a:t>Breathing In: Inhaling deeply for a count of four seconds.</a:t>
            </a:r>
          </a:p>
          <a:p>
            <a:pPr marL="1147852" lvl="2" indent="-181240">
              <a:buFont typeface="Arial" panose="020B0604020202020204" pitchFamily="34" charset="0"/>
              <a:buChar char="•"/>
            </a:pPr>
            <a:r>
              <a:rPr lang="en-US" dirty="0"/>
              <a:t>Holding Breath: Holding your breath for four seconds.</a:t>
            </a:r>
          </a:p>
          <a:p>
            <a:pPr marL="1147852" lvl="2" indent="-181240">
              <a:buFont typeface="Arial" panose="020B0604020202020204" pitchFamily="34" charset="0"/>
              <a:buChar char="•"/>
            </a:pPr>
            <a:r>
              <a:rPr lang="en-US" dirty="0"/>
              <a:t>Breathing Out: Exhaling slowly and completely for a count of six seconds.</a:t>
            </a:r>
          </a:p>
          <a:p>
            <a:pPr marL="1147852" lvl="2" indent="-181240">
              <a:buFont typeface="Arial" panose="020B0604020202020204" pitchFamily="34" charset="0"/>
              <a:buChar char="•"/>
            </a:pPr>
            <a:r>
              <a:rPr lang="en-US" dirty="0"/>
              <a:t>Repeat: Continuing this pattern for several cycles until you feel more relaxed.</a:t>
            </a:r>
          </a:p>
          <a:p>
            <a:endParaRPr lang="en-US" dirty="0"/>
          </a:p>
          <a:p>
            <a:pPr marL="664546" lvl="1" indent="-181240" defTabSz="966612">
              <a:buFont typeface="Arial" panose="020B0604020202020204" pitchFamily="34" charset="0"/>
              <a:buChar char="•"/>
              <a:defRPr/>
            </a:pPr>
            <a:r>
              <a:rPr lang="en-US" b="1" dirty="0"/>
              <a:t>P</a:t>
            </a:r>
            <a:r>
              <a:rPr lang="en-US" dirty="0"/>
              <a:t>aired Muscle Relaxation: This component involves intentionally tensing and then relaxing different muscle groups in the body to release physical tension. Paired muscle relaxation can help individuals become more aware of and release physical tension associated with emotional distress. The process includes:</a:t>
            </a:r>
          </a:p>
          <a:p>
            <a:pPr marL="1147852" lvl="2" indent="-181240">
              <a:buFont typeface="Arial" panose="020B0604020202020204" pitchFamily="34" charset="0"/>
              <a:buChar char="•"/>
            </a:pPr>
            <a:r>
              <a:rPr lang="en-US" dirty="0"/>
              <a:t>Muscle Tension: Tightly contracting a muscle group (e.g., fists, arms, shoulders) for several seconds.</a:t>
            </a:r>
          </a:p>
          <a:p>
            <a:pPr marL="1147852" lvl="2" indent="-181240">
              <a:buFont typeface="Arial" panose="020B0604020202020204" pitchFamily="34" charset="0"/>
              <a:buChar char="•"/>
            </a:pPr>
            <a:r>
              <a:rPr lang="en-US" dirty="0"/>
              <a:t>Release: Suddenly letting go and allowing the muscle group to relax completely.</a:t>
            </a:r>
          </a:p>
          <a:p>
            <a:pPr marL="1147852" lvl="2" indent="-181240">
              <a:buFont typeface="Arial" panose="020B0604020202020204" pitchFamily="34" charset="0"/>
              <a:buChar char="•"/>
            </a:pPr>
            <a:r>
              <a:rPr lang="en-US" dirty="0"/>
              <a:t>Repeat: Moving through various muscle groups, repeating the tension and release process.</a:t>
            </a:r>
          </a:p>
          <a:p>
            <a:endParaRPr lang="en-US" dirty="0"/>
          </a:p>
          <a:p>
            <a:endParaRPr lang="en-US" dirty="0"/>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128</a:t>
            </a:fld>
            <a:endParaRPr lang="en-US"/>
          </a:p>
        </p:txBody>
      </p:sp>
    </p:spTree>
    <p:extLst>
      <p:ext uri="{BB962C8B-B14F-4D97-AF65-F5344CB8AC3E}">
        <p14:creationId xmlns:p14="http://schemas.microsoft.com/office/powerpoint/2010/main" val="37882623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"ACCEPTS </a:t>
            </a:r>
            <a:r>
              <a:rPr lang="en-US" b="0" i="0" dirty="0">
                <a:effectLst/>
              </a:rPr>
              <a:t>outlines strategies for distracting oneself from distressing emotions, giving them time to lessen in intensity, or fade away. It’s designed to help individuals cope with overwhelming emotions and situations without resorting to harmful or impulsive behaviors and offers a range of healthy coping strategies to manage distress and reduce the risk of impulsive or self-destructive behaviors when facing challenging emotions or situations.</a:t>
            </a:r>
            <a:r>
              <a:rPr lang="en-US" dirty="0"/>
              <a:t>"</a:t>
            </a:r>
            <a:endParaRPr lang="en-US" b="0" i="0" dirty="0"/>
          </a:p>
          <a:p>
            <a:pPr defTabSz="966612">
              <a:defRPr/>
            </a:pPr>
            <a:endParaRPr lang="en-US" b="0" i="0" dirty="0"/>
          </a:p>
          <a:p>
            <a:pPr marL="181240" indent="-181240" defTabSz="966612">
              <a:buFont typeface="Arial" panose="020B0604020202020204" pitchFamily="34" charset="0"/>
              <a:buChar char="•"/>
              <a:defRPr/>
            </a:pPr>
            <a:r>
              <a:rPr lang="en-US" dirty="0"/>
              <a:t>"</a:t>
            </a:r>
            <a:r>
              <a:rPr lang="en-US" b="0" i="0" dirty="0"/>
              <a:t>ACCEPTS stands for </a:t>
            </a:r>
            <a:r>
              <a:rPr lang="en-US" b="1" i="0" dirty="0"/>
              <a:t>A</a:t>
            </a:r>
            <a:r>
              <a:rPr lang="en-US" b="0" i="0" dirty="0"/>
              <a:t>ctivities, </a:t>
            </a:r>
            <a:r>
              <a:rPr lang="en-US" b="1" i="0" dirty="0"/>
              <a:t>C</a:t>
            </a:r>
            <a:r>
              <a:rPr lang="en-US" b="0" i="0" dirty="0"/>
              <a:t>ontributing, </a:t>
            </a:r>
            <a:r>
              <a:rPr lang="en-US" b="1" i="0" dirty="0"/>
              <a:t>C</a:t>
            </a:r>
            <a:r>
              <a:rPr lang="en-US" b="0" i="0" dirty="0"/>
              <a:t>omparisons, </a:t>
            </a:r>
            <a:r>
              <a:rPr lang="en-US" b="1" i="0" dirty="0"/>
              <a:t>E</a:t>
            </a:r>
            <a:r>
              <a:rPr lang="en-US" b="0" i="0" dirty="0"/>
              <a:t>motions, </a:t>
            </a:r>
            <a:r>
              <a:rPr lang="en-US" b="1" i="0" dirty="0"/>
              <a:t>P</a:t>
            </a:r>
            <a:r>
              <a:rPr lang="en-US" b="0" i="0" dirty="0"/>
              <a:t>ush away, </a:t>
            </a:r>
            <a:r>
              <a:rPr lang="en-US" b="1" i="0" dirty="0"/>
              <a:t>T</a:t>
            </a:r>
            <a:r>
              <a:rPr lang="en-US" b="0" i="0" dirty="0"/>
              <a:t>houghts, and </a:t>
            </a:r>
            <a:r>
              <a:rPr lang="en-US" b="1" i="0" dirty="0"/>
              <a:t>S</a:t>
            </a:r>
            <a:r>
              <a:rPr lang="en-US" b="0" i="0" dirty="0"/>
              <a:t>ensations.</a:t>
            </a:r>
            <a:r>
              <a:rPr lang="en-US" dirty="0"/>
              <a:t>"</a:t>
            </a:r>
            <a:endParaRPr lang="en-US" b="0" i="0" dirty="0"/>
          </a:p>
          <a:p>
            <a:endParaRPr lang="en-US" b="1" dirty="0"/>
          </a:p>
          <a:p>
            <a:pPr defTabSz="966612">
              <a:defRPr/>
            </a:pPr>
            <a:r>
              <a:rPr lang="en-US" b="0" i="0" dirty="0">
                <a:effectLst/>
              </a:rPr>
              <a:t>ACCEPTS–</a:t>
            </a:r>
            <a:endParaRPr lang="en-US" b="1" dirty="0"/>
          </a:p>
          <a:p>
            <a:pPr marL="181240" indent="-181240">
              <a:buFont typeface="Arial" panose="020B0604020202020204" pitchFamily="34" charset="0"/>
              <a:buChar char="•"/>
            </a:pPr>
            <a:r>
              <a:rPr lang="en-US" b="1" i="0" u="sng" dirty="0"/>
              <a:t>A</a:t>
            </a:r>
            <a:r>
              <a:rPr lang="en-US" i="0" dirty="0"/>
              <a:t> stands for engaging in activities. </a:t>
            </a:r>
            <a:r>
              <a:rPr lang="en-US" b="0" i="0" u="none" strike="noStrike" baseline="0" dirty="0"/>
              <a:t>Do an activity that requires thought and concentration. </a:t>
            </a:r>
            <a:r>
              <a:rPr lang="en" kern="0" dirty="0">
                <a:ea typeface="Fira Sans Extra Condensed"/>
                <a:cs typeface="Fira Sans Extra Condensed"/>
                <a:sym typeface="Fira Sans Extra Condensed"/>
              </a:rPr>
              <a:t>Engage in any healthy activity. Some ideas: Read a book, exercise, call a friend, clean, cook a new recipe. </a:t>
            </a:r>
            <a:endParaRPr lang="en-US" i="0" dirty="0"/>
          </a:p>
          <a:p>
            <a:pPr marL="181240" indent="-181240">
              <a:buFont typeface="Arial" panose="020B0604020202020204" pitchFamily="34" charset="0"/>
              <a:buChar char="•"/>
            </a:pPr>
            <a:r>
              <a:rPr lang="en-US" i="0" dirty="0"/>
              <a:t>The </a:t>
            </a:r>
            <a:r>
              <a:rPr lang="en-US" b="1" i="0" dirty="0"/>
              <a:t>first </a:t>
            </a:r>
            <a:r>
              <a:rPr lang="en-US" b="1" i="0" u="sng" dirty="0"/>
              <a:t>C</a:t>
            </a:r>
            <a:r>
              <a:rPr lang="en-US" i="0" dirty="0"/>
              <a:t> is for contributing  or doing something for someone else. </a:t>
            </a:r>
            <a:r>
              <a:rPr lang="en-US" kern="0" dirty="0">
                <a:ea typeface="Fira Sans Extra Condensed"/>
                <a:cs typeface="Fira Sans Extra Condensed"/>
                <a:sym typeface="Fira Sans Extra Condensed"/>
              </a:rPr>
              <a:t>Do something kind for someone. For example, cook food for a friend or relative, mow the neighbor's lawn, send an encouraging text. </a:t>
            </a:r>
            <a:endParaRPr lang="en-US" i="0" dirty="0"/>
          </a:p>
          <a:p>
            <a:pPr marL="181240" indent="-181240">
              <a:buFont typeface="Arial" panose="020B0604020202020204" pitchFamily="34" charset="0"/>
              <a:buChar char="•"/>
            </a:pPr>
            <a:r>
              <a:rPr lang="en-US" i="0" dirty="0"/>
              <a:t>The </a:t>
            </a:r>
            <a:r>
              <a:rPr lang="en-US" b="1" i="0" dirty="0"/>
              <a:t>second </a:t>
            </a:r>
            <a:r>
              <a:rPr lang="en-US" b="1" i="0" u="sng" dirty="0"/>
              <a:t>C</a:t>
            </a:r>
            <a:r>
              <a:rPr lang="en-US" b="1" i="0" dirty="0"/>
              <a:t> </a:t>
            </a:r>
            <a:r>
              <a:rPr lang="en-US" i="0" dirty="0"/>
              <a:t>stands for comparisons which entails either 1) juxtaposing a previous period of your life with your current one, or 2) juxtaposing a previous period of your life that was much worse with the one that you're in. </a:t>
            </a:r>
            <a:r>
              <a:rPr lang="en" kern="0" dirty="0">
                <a:ea typeface="Fira Sans Extra Condensed"/>
                <a:cs typeface="Fira Sans Extra Condensed"/>
                <a:sym typeface="Fira Sans Extra Condensed"/>
              </a:rPr>
              <a:t>Put your life in perspective. Ask yourself: Am I safe? Am I fed? Is there someone who cares about me?</a:t>
            </a:r>
            <a:endParaRPr lang="en-US" i="0" dirty="0"/>
          </a:p>
          <a:p>
            <a:pPr marL="181240" indent="-181240">
              <a:buFont typeface="Arial" panose="020B0604020202020204" pitchFamily="34" charset="0"/>
              <a:buChar char="•"/>
            </a:pPr>
            <a:r>
              <a:rPr lang="en-US" b="1" i="0" u="sng" dirty="0"/>
              <a:t>E</a:t>
            </a:r>
            <a:r>
              <a:rPr lang="en-US" i="0" dirty="0"/>
              <a:t> is for emotions which entails generating different emotions than the ones that you're feeling. </a:t>
            </a:r>
            <a:r>
              <a:rPr lang="en" kern="0" dirty="0">
                <a:ea typeface="Fira Sans Extra Condensed"/>
                <a:cs typeface="Fira Sans Extra Condensed"/>
                <a:sym typeface="Fira Sans Extra Condensed"/>
              </a:rPr>
              <a:t>Invoke the opposire emotion of your current feeling to reduce its intensity. If anxious, practice meditation. </a:t>
            </a:r>
            <a:r>
              <a:rPr lang="en-US" kern="0" dirty="0">
                <a:ea typeface="Fira Sans Extra Condensed"/>
                <a:cs typeface="Fira Sans Extra Condensed"/>
                <a:sym typeface="Fira Sans Extra Condensed"/>
              </a:rPr>
              <a:t>I</a:t>
            </a:r>
            <a:r>
              <a:rPr lang="en" kern="0" dirty="0">
                <a:ea typeface="Fira Sans Extra Condensed"/>
                <a:cs typeface="Fira Sans Extra Condensed"/>
                <a:sym typeface="Fira Sans Extra Condensed"/>
              </a:rPr>
              <a:t>f sad, watch a funny video. </a:t>
            </a:r>
            <a:endParaRPr lang="en-US" i="0" dirty="0"/>
          </a:p>
          <a:p>
            <a:pPr marL="181240" indent="-181240">
              <a:buFont typeface="Arial" panose="020B0604020202020204" pitchFamily="34" charset="0"/>
              <a:buChar char="•"/>
            </a:pPr>
            <a:r>
              <a:rPr lang="en-US" b="1" i="0" u="sng" dirty="0"/>
              <a:t>P</a:t>
            </a:r>
            <a:r>
              <a:rPr lang="en-US" i="0" dirty="0"/>
              <a:t> is for pushing away, sort of like putting the problem on a shelf. </a:t>
            </a:r>
            <a:r>
              <a:rPr lang="en" kern="0" dirty="0">
                <a:ea typeface="Fira Sans Extra Condensed"/>
                <a:cs typeface="Fira Sans Extra Condensed"/>
                <a:sym typeface="Fira Sans Extra Condensed"/>
              </a:rPr>
              <a:t>Push the problem out of your mind temporarily and set a time to come back to it. Distract yourself with other activities and get present. </a:t>
            </a:r>
            <a:endParaRPr lang="en-US" i="0" dirty="0"/>
          </a:p>
          <a:p>
            <a:pPr marL="181240" indent="-181240">
              <a:buFont typeface="Arial" panose="020B0604020202020204" pitchFamily="34" charset="0"/>
              <a:buChar char="•"/>
            </a:pPr>
            <a:r>
              <a:rPr lang="en-US" b="1" i="0" u="sng" dirty="0"/>
              <a:t>T</a:t>
            </a:r>
            <a:r>
              <a:rPr lang="en-US" i="0" dirty="0"/>
              <a:t> is for thoughts and involves engaging in thinking about  something like math problems, making a grocery list, making a holiday list, any thoughts that compete with the thoughts and emotions that are present during the time of the crisis. </a:t>
            </a:r>
            <a:r>
              <a:rPr lang="en" kern="0" dirty="0">
                <a:ea typeface="Fira Sans Extra Condensed"/>
                <a:cs typeface="Fira Sans Extra Condensed"/>
                <a:sym typeface="Fira Sans Extra Condensed"/>
              </a:rPr>
              <a:t>R</a:t>
            </a:r>
            <a:r>
              <a:rPr lang="en-US" kern="0" dirty="0">
                <a:ea typeface="Fira Sans Extra Condensed"/>
                <a:cs typeface="Fira Sans Extra Condensed"/>
                <a:sym typeface="Fira Sans Extra Condensed"/>
              </a:rPr>
              <a:t>e</a:t>
            </a:r>
            <a:r>
              <a:rPr lang="en" kern="0" dirty="0">
                <a:ea typeface="Fira Sans Extra Condensed"/>
                <a:cs typeface="Fira Sans Extra Condensed"/>
                <a:sym typeface="Fira Sans Extra Condensed"/>
              </a:rPr>
              <a:t>place negative, anxious thoughts with activities that keep the mind busy. For example, say the alphabet backwards or do a puzzle. </a:t>
            </a:r>
            <a:endParaRPr lang="en-US" i="0" dirty="0"/>
          </a:p>
          <a:p>
            <a:pPr marL="181240" indent="-181240">
              <a:buFont typeface="Arial" panose="020B0604020202020204" pitchFamily="34" charset="0"/>
              <a:buChar char="•"/>
            </a:pPr>
            <a:r>
              <a:rPr lang="en-US" i="0" dirty="0"/>
              <a:t>And </a:t>
            </a:r>
            <a:r>
              <a:rPr lang="en-US" b="1" i="0" u="sng" dirty="0"/>
              <a:t>S</a:t>
            </a:r>
            <a:r>
              <a:rPr lang="en-US" i="0" dirty="0"/>
              <a:t> is for sensations which involves using the five senses in order to ground yourself. </a:t>
            </a:r>
            <a:r>
              <a:rPr lang="en-US" kern="0" dirty="0">
                <a:ea typeface="Fira Sans Extra Condensed"/>
                <a:cs typeface="Fira Sans Extra Condensed"/>
                <a:sym typeface="Fira Sans Extra Condensed"/>
              </a:rPr>
              <a:t>Use your 5 senses to self-sooth. Some ideas: Take a warm bath, light a candle, play relaxing music, eat a comforting snack.</a:t>
            </a:r>
          </a:p>
          <a:p>
            <a:pPr marL="181240" indent="-181240">
              <a:buFont typeface="Arial" panose="020B0604020202020204" pitchFamily="34" charset="0"/>
              <a:buChar char="•"/>
            </a:pPr>
            <a:endParaRPr lang="en-US" kern="0" dirty="0">
              <a:ea typeface="Fira Sans Extra Condensed"/>
              <a:cs typeface="Fira Sans Extra Condensed"/>
              <a:sym typeface="Fira Sans Extra Condensed"/>
            </a:endParaRPr>
          </a:p>
          <a:p>
            <a:pPr marL="181240" indent="-181240" defTabSz="966612">
              <a:buFont typeface="Arial" panose="020B0604020202020204" pitchFamily="34" charset="0"/>
              <a:buChar char="•"/>
              <a:defRPr/>
            </a:pPr>
            <a:r>
              <a:rPr lang="en-US" b="1" kern="0" dirty="0">
                <a:ea typeface="Fira Sans Extra Condensed"/>
                <a:cs typeface="Fira Sans Extra Condensed"/>
                <a:sym typeface="Fira Sans Extra Condensed"/>
              </a:rPr>
              <a:t>Reminder</a:t>
            </a:r>
            <a:r>
              <a:rPr lang="en-US" kern="0" dirty="0">
                <a:ea typeface="Fira Sans Extra Condensed"/>
                <a:cs typeface="Fira Sans Extra Condensed"/>
                <a:sym typeface="Fira Sans Extra Condensed"/>
              </a:rPr>
              <a:t> – These ideas might not work for everyone. You can try them all and see which ones you like and which ones work best for you. For example, with C(</a:t>
            </a:r>
            <a:r>
              <a:rPr lang="en-US" kern="0" dirty="0" err="1">
                <a:ea typeface="Fira Sans Extra Condensed"/>
                <a:cs typeface="Fira Sans Extra Condensed"/>
                <a:sym typeface="Fira Sans Extra Condensed"/>
              </a:rPr>
              <a:t>omparisons</a:t>
            </a:r>
            <a:r>
              <a:rPr lang="en-US" kern="0" dirty="0">
                <a:ea typeface="Fira Sans Extra Condensed"/>
                <a:cs typeface="Fira Sans Extra Condensed"/>
                <a:sym typeface="Fira Sans Extra Condensed"/>
              </a:rPr>
              <a:t>), when it comes to comparing yourself to others, some people find it hard because it makes things worse. Thinking about your own suffering or the suffering of others can also be upsetting or unsettling for some people. It's important to figure out what works for you and what you're comfortable with.</a:t>
            </a:r>
          </a:p>
          <a:p>
            <a:endParaRPr lang="en-US" i="0" kern="0" dirty="0">
              <a:sym typeface="Fira Sans Extra Condensed"/>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b="0" i="0" dirty="0">
              <a:effectLst/>
            </a:endParaRPr>
          </a:p>
          <a:p>
            <a:endParaRPr lang="en-US" i="0" dirty="0"/>
          </a:p>
        </p:txBody>
      </p:sp>
      <p:sp>
        <p:nvSpPr>
          <p:cNvPr id="4" name="Slide Number Placeholder 3"/>
          <p:cNvSpPr>
            <a:spLocks noGrp="1"/>
          </p:cNvSpPr>
          <p:nvPr>
            <p:ph type="sldNum" sz="quarter" idx="5"/>
          </p:nvPr>
        </p:nvSpPr>
        <p:spPr/>
        <p:txBody>
          <a:bodyPr/>
          <a:lstStyle/>
          <a:p>
            <a:fld id="{3D645E9C-706C-43E2-B372-35E05D6B81AE}" type="slidenum">
              <a:rPr lang="en-US" smtClean="0"/>
              <a:t>129</a:t>
            </a:fld>
            <a:endParaRPr lang="en-US" dirty="0"/>
          </a:p>
        </p:txBody>
      </p:sp>
    </p:spTree>
    <p:extLst>
      <p:ext uri="{BB962C8B-B14F-4D97-AF65-F5344CB8AC3E}">
        <p14:creationId xmlns:p14="http://schemas.microsoft.com/office/powerpoint/2010/main" val="219621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"We have a lot of ground to cover today. We'll start our training by reviewing [</a:t>
            </a:r>
            <a:r>
              <a:rPr lang="en-US" b="0" u="sng" dirty="0"/>
              <a:t>list bullets 1, 2, 3, and 4</a:t>
            </a:r>
            <a:r>
              <a:rPr lang="en-US" b="0" dirty="0"/>
              <a:t>]. Then, mid-way through our training, we'll take a 30-minute lunch break, followed by a review of [</a:t>
            </a:r>
            <a:r>
              <a:rPr lang="en-US" b="0" u="sng" dirty="0"/>
              <a:t>list bullets 5, 6, 7, and 8</a:t>
            </a:r>
            <a:r>
              <a:rPr lang="en-US" b="0" dirty="0"/>
              <a:t>]."</a:t>
            </a:r>
            <a:endParaRPr lang="en-US" b="1" dirty="0"/>
          </a:p>
        </p:txBody>
      </p:sp>
      <p:sp>
        <p:nvSpPr>
          <p:cNvPr id="4" name="Slide Number Placeholder 3"/>
          <p:cNvSpPr>
            <a:spLocks noGrp="1"/>
          </p:cNvSpPr>
          <p:nvPr>
            <p:ph type="sldNum" sz="quarter" idx="10"/>
          </p:nvPr>
        </p:nvSpPr>
        <p:spPr/>
        <p:txBody>
          <a:bodyPr/>
          <a:lstStyle/>
          <a:p>
            <a:pPr>
              <a:defRPr/>
            </a:pPr>
            <a:fld id="{EDE5165B-1C64-4CD4-8E75-0A16F1553D18}" type="slidenum">
              <a:rPr lang="en-US" smtClean="0"/>
              <a:pPr>
                <a:defRPr/>
              </a:pPr>
              <a:t>13</a:t>
            </a:fld>
            <a:endParaRPr lang="en-US"/>
          </a:p>
        </p:txBody>
      </p:sp>
    </p:spTree>
    <p:extLst>
      <p:ext uri="{BB962C8B-B14F-4D97-AF65-F5344CB8AC3E}">
        <p14:creationId xmlns:p14="http://schemas.microsoft.com/office/powerpoint/2010/main" val="31106549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endParaRPr lang="en-US" dirty="0"/>
          </a:p>
          <a:p>
            <a:pPr marL="181240" indent="-181240">
              <a:buFont typeface="Arial" panose="020B0604020202020204" pitchFamily="34" charset="0"/>
              <a:buChar char="•"/>
            </a:pPr>
            <a:r>
              <a:rPr lang="en-US" dirty="0"/>
              <a:t>"The </a:t>
            </a:r>
            <a:r>
              <a:rPr lang="en-US" i="1" dirty="0"/>
              <a:t>Self-Soothing</a:t>
            </a:r>
            <a:r>
              <a:rPr lang="en-US" dirty="0"/>
              <a:t> skill helps individuals comfort themselves and find emotional relief during moments of distress. It involves engaging in activities or practices that provide a sense of calm, comfort, and emotional regulation. This skill also encourages individuals to develop a toolbox of comforting and nurturing activities that they can turn to in times of distress. It helps us regain emotional equilibrium and resilience, allowing us to face challenging situations with greater ease. Self-soothing is particularly valuable when we cannot change the source of our distress and need to cope effectively with our emotions."</a:t>
            </a:r>
          </a:p>
          <a:p>
            <a:endParaRPr lang="en-US" dirty="0"/>
          </a:p>
          <a:p>
            <a:pPr marL="181240" indent="-181240">
              <a:buFont typeface="Arial" panose="020B0604020202020204" pitchFamily="34" charset="0"/>
              <a:buChar char="•"/>
            </a:pPr>
            <a:r>
              <a:rPr lang="en-US" u="sng" dirty="0"/>
              <a:t>Components of Self-Soothing</a:t>
            </a:r>
            <a:r>
              <a:rPr lang="en-US" dirty="0"/>
              <a:t>:</a:t>
            </a:r>
          </a:p>
          <a:p>
            <a:pPr marL="664546" lvl="1" indent="-181240">
              <a:buFont typeface="Arial" panose="020B0604020202020204" pitchFamily="34" charset="0"/>
              <a:buChar char="•"/>
            </a:pPr>
            <a:r>
              <a:rPr lang="en-US" b="1" dirty="0"/>
              <a:t>Sensations</a:t>
            </a:r>
            <a:r>
              <a:rPr lang="en-US" dirty="0"/>
              <a:t>: Engaging in activities that involve pleasurable sensations, such as touch, taste, smell, or sound, to calm the nervous system and evoke positive emotions.</a:t>
            </a:r>
          </a:p>
          <a:p>
            <a:pPr marL="664546" lvl="1" indent="-181240">
              <a:buFont typeface="Arial" panose="020B0604020202020204" pitchFamily="34" charset="0"/>
              <a:buChar char="•"/>
            </a:pPr>
            <a:r>
              <a:rPr lang="en-US" b="1" dirty="0"/>
              <a:t>Distraction</a:t>
            </a:r>
            <a:r>
              <a:rPr lang="en-US" dirty="0"/>
              <a:t>: Using distractions to shift focus away from distressing thoughts or emotions temporarily, allowing for emotional regulation.</a:t>
            </a:r>
          </a:p>
          <a:p>
            <a:pPr marL="664546" lvl="1" indent="-181240">
              <a:buFont typeface="Arial" panose="020B0604020202020204" pitchFamily="34" charset="0"/>
              <a:buChar char="•"/>
            </a:pPr>
            <a:r>
              <a:rPr lang="en-US" dirty="0"/>
              <a:t>Nurturing and Comfort: Providing oneself with the care, kindness, and comfort that one would offer to a friend in distress, fostering self-compassion.</a:t>
            </a:r>
          </a:p>
          <a:p>
            <a:pPr marL="664546" lvl="1" indent="-181240">
              <a:buFont typeface="Arial" panose="020B0604020202020204" pitchFamily="34" charset="0"/>
              <a:buChar char="•"/>
            </a:pPr>
            <a:r>
              <a:rPr lang="en-US" b="1" dirty="0"/>
              <a:t>Nurturing and Comfort</a:t>
            </a:r>
            <a:r>
              <a:rPr lang="en-US" dirty="0"/>
              <a:t>: Providing oneself with the care, kindness, and comfort that one would offer to a friend in distress, fostering self-compassion.</a:t>
            </a:r>
          </a:p>
          <a:p>
            <a:endParaRPr lang="en-US" dirty="0"/>
          </a:p>
          <a:p>
            <a:pPr marL="181240" indent="-181240">
              <a:buFont typeface="Arial" panose="020B0604020202020204" pitchFamily="34" charset="0"/>
              <a:buChar char="•"/>
            </a:pPr>
            <a:r>
              <a:rPr lang="en-US" u="sng" dirty="0"/>
              <a:t>Examples of Self-Soothing Activities</a:t>
            </a:r>
            <a:r>
              <a:rPr lang="en-US" dirty="0"/>
              <a:t>:</a:t>
            </a:r>
          </a:p>
          <a:p>
            <a:pPr marL="664546" lvl="1" indent="-181240">
              <a:buFont typeface="Arial" panose="020B0604020202020204" pitchFamily="34" charset="0"/>
              <a:buChar char="•"/>
            </a:pPr>
            <a:r>
              <a:rPr lang="en-US" b="1" dirty="0"/>
              <a:t>Sensory Pleasures</a:t>
            </a:r>
            <a:r>
              <a:rPr lang="en-US" dirty="0"/>
              <a:t>: Engaging in activities that provide pleasurable sensations and engage the 5 senses (sight, hearing, taste, smell, and touch), such as taking a warm bath, savoring a favorite food, using scented candles or essential oils, or listening to soothing music.</a:t>
            </a:r>
          </a:p>
          <a:p>
            <a:pPr marL="664546" lvl="1" indent="-181240">
              <a:buFont typeface="Arial" panose="020B0604020202020204" pitchFamily="34" charset="0"/>
              <a:buChar char="•"/>
            </a:pPr>
            <a:r>
              <a:rPr lang="en-US" b="1" dirty="0"/>
              <a:t>Comforting Objects</a:t>
            </a:r>
            <a:r>
              <a:rPr lang="en-US" dirty="0"/>
              <a:t>: Holding onto or cuddling with a soft or comforting object, such as a stuffed animal or a cozy blanket.</a:t>
            </a:r>
          </a:p>
          <a:p>
            <a:pPr marL="664546" lvl="1" indent="-181240">
              <a:buFont typeface="Arial" panose="020B0604020202020204" pitchFamily="34" charset="0"/>
              <a:buChar char="•"/>
            </a:pPr>
            <a:r>
              <a:rPr lang="en-US" b="1" dirty="0"/>
              <a:t>Nature Connection</a:t>
            </a:r>
            <a:r>
              <a:rPr lang="en-US" dirty="0"/>
              <a:t>: Spending time in nature, whether it's going for a walk in the park, sitting in a garden, or simply gazing at the sky.</a:t>
            </a:r>
          </a:p>
          <a:p>
            <a:pPr marL="664546" lvl="1" indent="-181240">
              <a:buFont typeface="Arial" panose="020B0604020202020204" pitchFamily="34" charset="0"/>
              <a:buChar char="•"/>
            </a:pPr>
            <a:r>
              <a:rPr lang="en-US" b="1" dirty="0"/>
              <a:t>Self-Massage</a:t>
            </a:r>
            <a:r>
              <a:rPr lang="en-US" dirty="0"/>
              <a:t>: Using gentle self-massage techniques, like rubbing your temples or massaging your own hands or feet, to relax and release tension.</a:t>
            </a:r>
          </a:p>
          <a:p>
            <a:pPr marL="664546" lvl="1" indent="-181240">
              <a:buFont typeface="Arial" panose="020B0604020202020204" pitchFamily="34" charset="0"/>
              <a:buChar char="•"/>
            </a:pPr>
            <a:r>
              <a:rPr lang="en-US" b="1" dirty="0"/>
              <a:t>Breathing Exercises</a:t>
            </a:r>
            <a:r>
              <a:rPr lang="en-US" dirty="0"/>
              <a:t>: Practicing deep-breathing exercises or guided imagery to promote relaxation and reduce stress.</a:t>
            </a:r>
          </a:p>
          <a:p>
            <a:pPr marL="664546" lvl="1" indent="-181240">
              <a:buFont typeface="Arial" panose="020B0604020202020204" pitchFamily="34" charset="0"/>
              <a:buChar char="•"/>
            </a:pPr>
            <a:r>
              <a:rPr lang="en-US" b="1" dirty="0"/>
              <a:t>Mindful Eating</a:t>
            </a:r>
            <a:r>
              <a:rPr lang="en-US" dirty="0"/>
              <a:t>: Savoring the taste and texture of a favorite food or beverage mindfully, paying attention to each bite or sip.</a:t>
            </a:r>
          </a:p>
          <a:p>
            <a:pPr marL="664546" lvl="1" indent="-181240">
              <a:buFont typeface="Arial" panose="020B0604020202020204" pitchFamily="34" charset="0"/>
              <a:buChar char="•"/>
            </a:pPr>
            <a:r>
              <a:rPr lang="en-US" b="1" dirty="0"/>
              <a:t>Visualization</a:t>
            </a:r>
            <a:r>
              <a:rPr lang="en-US" dirty="0"/>
              <a:t>: Engaging in guided imagery exercises that transport you to a peaceful and calming mental place.</a:t>
            </a:r>
          </a:p>
          <a:p>
            <a:pPr marL="664546" lvl="1" indent="-181240">
              <a:buFont typeface="Arial" panose="020B0604020202020204" pitchFamily="34" charset="0"/>
              <a:buChar char="•"/>
            </a:pPr>
            <a:r>
              <a:rPr lang="en-US" b="1" dirty="0"/>
              <a:t>Positive Affirmations</a:t>
            </a:r>
            <a:r>
              <a:rPr lang="en-US" dirty="0"/>
              <a:t>: Repeating positive affirmations or comforting statements to yourself, such as "I am safe," "I can handle this," or "This too shall pass."</a:t>
            </a:r>
          </a:p>
          <a:p>
            <a:pPr marL="664546" lvl="1" indent="-181240">
              <a:buFont typeface="Arial" panose="020B0604020202020204" pitchFamily="34" charset="0"/>
              <a:buChar char="•"/>
            </a:pPr>
            <a:r>
              <a:rPr lang="en-US" b="1" dirty="0"/>
              <a:t>Grounding Techniques</a:t>
            </a:r>
            <a:r>
              <a:rPr lang="en-US" dirty="0"/>
              <a:t>: Using grounding exercises to stay connected to the present moment, like the 5-4-3-2-1 technique where you identify five things you can see, four things you can touch, three things you can hear, two things you can smell, and one thing you can taste.</a:t>
            </a:r>
          </a:p>
          <a:p>
            <a:pPr marL="664546" lvl="1" indent="-181240">
              <a:buFont typeface="Arial" panose="020B0604020202020204" pitchFamily="34" charset="0"/>
              <a:buChar char="•"/>
            </a:pPr>
            <a:r>
              <a:rPr lang="en-US" b="1" dirty="0"/>
              <a:t>Caring Gestures</a:t>
            </a:r>
            <a:r>
              <a:rPr lang="en-US" dirty="0"/>
              <a:t>: Treating yourself with care and kindness by engaging in self-care activities like taking a warm shower, practicing good hygiene, or giving yourself a gentle hug.</a:t>
            </a:r>
          </a:p>
          <a:p>
            <a:pPr marL="664546" lvl="1" indent="-181240">
              <a:buFont typeface="Arial" panose="020B0604020202020204" pitchFamily="34" charset="0"/>
              <a:buChar char="•"/>
            </a:pPr>
            <a:endParaRPr lang="en-US" dirty="0"/>
          </a:p>
          <a:p>
            <a:pPr marL="181240" indent="-181240" defTabSz="966612">
              <a:buFont typeface="Arial" panose="020B0604020202020204" pitchFamily="34" charset="0"/>
              <a:buChar char="•"/>
              <a:defRPr/>
            </a:pPr>
            <a:r>
              <a:rPr lang="en-US" b="1" kern="0" dirty="0">
                <a:ea typeface="Fira Sans Extra Condensed"/>
                <a:cs typeface="Fira Sans Extra Condensed"/>
                <a:sym typeface="Fira Sans Extra Condensed"/>
              </a:rPr>
              <a:t>Reminder</a:t>
            </a:r>
            <a:r>
              <a:rPr lang="en-US" kern="0" dirty="0">
                <a:ea typeface="Fira Sans Extra Condensed"/>
                <a:cs typeface="Fira Sans Extra Condensed"/>
                <a:sym typeface="Fira Sans Extra Condensed"/>
              </a:rPr>
              <a:t> – For the Sensations skill: </a:t>
            </a:r>
            <a:r>
              <a:rPr lang="en-US" b="0" i="0" dirty="0">
                <a:solidFill>
                  <a:srgbClr val="374151"/>
                </a:solidFill>
                <a:effectLst/>
                <a:latin typeface="Söhne"/>
              </a:rPr>
              <a:t>Engaging in activities that feel good, like touching, tasting, smelling, seeing, or hearing things, can be harmful for people with substance use issues or eating disorders. For example, it may bring back cravings (doing things that feel good can remind people of using substances or specific eating habits, bringing back the strong desire to do those things again).</a:t>
            </a:r>
          </a:p>
          <a:p>
            <a:pPr marL="181240" indent="-181240" defTabSz="966612">
              <a:buFont typeface="Arial" panose="020B0604020202020204" pitchFamily="34" charset="0"/>
              <a:buChar char="•"/>
              <a:defRPr/>
            </a:pPr>
            <a:endParaRPr lang="en-US" b="0" i="0" dirty="0">
              <a:solidFill>
                <a:srgbClr val="374151"/>
              </a:solidFill>
              <a:effectLst/>
              <a:latin typeface="Söhne"/>
            </a:endParaRPr>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130</a:t>
            </a:fld>
            <a:endParaRPr lang="en-US"/>
          </a:p>
        </p:txBody>
      </p:sp>
    </p:spTree>
    <p:extLst>
      <p:ext uri="{BB962C8B-B14F-4D97-AF65-F5344CB8AC3E}">
        <p14:creationId xmlns:p14="http://schemas.microsoft.com/office/powerpoint/2010/main" val="414948627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"The IMPROVE skill can be used to improve one’s mood and cope more effectively with emotional distress. It’s a valuable tool for individuals to use when they are experiencing intense emotional distress and need immediate relief. It encourages individuals to take active steps to improve their emotional state and regain a sense of control over their emotions."</a:t>
            </a:r>
          </a:p>
          <a:p>
            <a:pPr defTabSz="966612">
              <a:defRPr/>
            </a:pPr>
            <a:endParaRPr lang="en-US" dirty="0"/>
          </a:p>
          <a:p>
            <a:pPr marL="181240" indent="-181240" defTabSz="966612">
              <a:buFont typeface="Arial" panose="020B0604020202020204" pitchFamily="34" charset="0"/>
              <a:buChar char="•"/>
              <a:defRPr/>
            </a:pPr>
            <a:r>
              <a:rPr lang="en-US" dirty="0"/>
              <a:t>IMPROVE stands for:</a:t>
            </a:r>
          </a:p>
          <a:p>
            <a:pPr marL="664546" lvl="1" indent="-181240">
              <a:buFont typeface="Arial" panose="020B0604020202020204" pitchFamily="34" charset="0"/>
              <a:buChar char="•"/>
            </a:pPr>
            <a:r>
              <a:rPr lang="en-US" b="1" dirty="0"/>
              <a:t>I</a:t>
            </a:r>
            <a:r>
              <a:rPr lang="en-US" dirty="0"/>
              <a:t>magery: This component involves using your imagination to visualize a calming or peaceful place or situation. Close your eyes and imagine yourself in a serene environment, focusing on the sensory details, such as the sights, sounds, smells, and physical sensations. This can help shift your focus away from distressing thoughts and emotions.</a:t>
            </a:r>
          </a:p>
          <a:p>
            <a:pPr marL="664546" lvl="1" indent="-181240">
              <a:buFont typeface="Arial" panose="020B0604020202020204" pitchFamily="34" charset="0"/>
              <a:buChar char="•"/>
            </a:pPr>
            <a:r>
              <a:rPr lang="en-US" b="1" dirty="0"/>
              <a:t>M</a:t>
            </a:r>
            <a:r>
              <a:rPr lang="en-US" dirty="0"/>
              <a:t>eaning: Find meaning or purpose in the distressing situation. Ask yourself what lessons or personal growth opportunities can be gained from the experience. This can help reframe the situation in a more positive light.</a:t>
            </a:r>
          </a:p>
          <a:p>
            <a:pPr marL="664546" lvl="1" indent="-181240">
              <a:buFont typeface="Arial" panose="020B0604020202020204" pitchFamily="34" charset="0"/>
              <a:buChar char="•"/>
            </a:pPr>
            <a:r>
              <a:rPr lang="en-US" b="1" dirty="0"/>
              <a:t>P</a:t>
            </a:r>
            <a:r>
              <a:rPr lang="en-US" dirty="0"/>
              <a:t>rayer: Engage in a prayer or spiritual practice if you have a belief system that supports this. For some individuals, prayer can provide comfort and a sense of connection during times of distress.</a:t>
            </a:r>
          </a:p>
          <a:p>
            <a:pPr marL="664546" lvl="1" indent="-181240">
              <a:buFont typeface="Arial" panose="020B0604020202020204" pitchFamily="34" charset="0"/>
              <a:buChar char="•"/>
            </a:pPr>
            <a:r>
              <a:rPr lang="en-US" b="1" dirty="0"/>
              <a:t>R</a:t>
            </a:r>
            <a:r>
              <a:rPr lang="en-US" dirty="0"/>
              <a:t>elaxation: Practice relaxation techniques, such as deep breathing, progressive muscle relaxation, or guided imagery exercises. These techniques can help reduce physical tension and promote relaxation.</a:t>
            </a:r>
          </a:p>
          <a:p>
            <a:pPr marL="664546" lvl="1" indent="-181240">
              <a:buFont typeface="Arial" panose="020B0604020202020204" pitchFamily="34" charset="0"/>
              <a:buChar char="•"/>
            </a:pPr>
            <a:r>
              <a:rPr lang="en-US" b="1" dirty="0"/>
              <a:t>O</a:t>
            </a:r>
            <a:r>
              <a:rPr lang="en-US" dirty="0"/>
              <a:t>ne Thing in the Moment: Focus on doing one thing at a time and being fully present in the moment. Avoid multitasking or getting overwhelmed by thinking about the past or future. Stay grounded in the present.</a:t>
            </a:r>
          </a:p>
          <a:p>
            <a:pPr marL="664546" lvl="1" indent="-181240">
              <a:buFont typeface="Arial" panose="020B0604020202020204" pitchFamily="34" charset="0"/>
              <a:buChar char="•"/>
            </a:pPr>
            <a:r>
              <a:rPr lang="en-US" b="1" dirty="0"/>
              <a:t>V</a:t>
            </a:r>
            <a:r>
              <a:rPr lang="en-US" dirty="0"/>
              <a:t>acation (Brief): Take a brief mental vacation by intentionally distracting yourself from distressing thoughts and emotions. Engage in an activity or hobby that you enjoy or that requires your full attention, even if it's just for a short time.</a:t>
            </a:r>
          </a:p>
          <a:p>
            <a:pPr marL="664546" lvl="1" indent="-181240">
              <a:buFont typeface="Arial" panose="020B0604020202020204" pitchFamily="34" charset="0"/>
              <a:buChar char="•"/>
            </a:pPr>
            <a:r>
              <a:rPr lang="en-US" b="1" dirty="0"/>
              <a:t>E</a:t>
            </a:r>
            <a:r>
              <a:rPr lang="en-US" dirty="0"/>
              <a:t>ncouragement: Provide yourself with self-encouragement and positive self-talk. Use supportive and motivating statements to counteract negative or self-critical thoughts.</a:t>
            </a:r>
          </a:p>
          <a:p>
            <a:endParaRPr lang="en-US" dirty="0"/>
          </a:p>
          <a:p>
            <a:endParaRPr lang="en-US" dirty="0"/>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131</a:t>
            </a:fld>
            <a:endParaRPr lang="en-US"/>
          </a:p>
        </p:txBody>
      </p:sp>
    </p:spTree>
    <p:extLst>
      <p:ext uri="{BB962C8B-B14F-4D97-AF65-F5344CB8AC3E}">
        <p14:creationId xmlns:p14="http://schemas.microsoft.com/office/powerpoint/2010/main" val="417845271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dirty="0"/>
              <a:t>"We are now going to engage in an activity that provides you with an opportunity to use the distress tolerance skills we just reviewed. This activity is a simulation exercise where you are going to put yourself in the shoes of someone experiencing an intense craving during their commute from work."</a:t>
            </a:r>
          </a:p>
          <a:p>
            <a:pPr defTabSz="966612">
              <a:defRPr/>
            </a:pPr>
            <a:endParaRPr lang="en-US" dirty="0"/>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dirty="0"/>
              <a:t>Ask participants to take a few moments to recall the details of their commute from work </a:t>
            </a:r>
            <a:r>
              <a:rPr lang="en-US" b="0" u="sng" dirty="0"/>
              <a:t>(if you don’t commute to/from work, think of another regular commute that you take (commute to the grocery store, to a family member’s home or a friend’s home, to church, etc.) – what route do they take? What is their form of transportation? What routines do they engage in? What are landmarks that you would recognize on this route.</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81240" indent="-181240" defTabSz="966612">
              <a:buFont typeface="Arial" panose="020B0604020202020204" pitchFamily="34" charset="0"/>
              <a:buChar char="•"/>
              <a:defRPr/>
            </a:pPr>
            <a:r>
              <a:rPr lang="en-US" u="sng" dirty="0"/>
              <a:t>Begin activity: </a:t>
            </a:r>
          </a:p>
          <a:p>
            <a:pPr marL="664546" lvl="1" indent="-181240" defTabSz="966612">
              <a:buFont typeface="Arial" panose="020B0604020202020204" pitchFamily="34" charset="0"/>
              <a:buChar char="•"/>
              <a:defRPr/>
            </a:pPr>
            <a:r>
              <a:rPr lang="en-US" dirty="0"/>
              <a:t>Background: You have been in recovery for several weeks and have been making good progress. You have just left work (departure point), and you suddenly experience an overwhelming craving for your substance of choice. The craving is so intense that it's difficult to focus on anything else.</a:t>
            </a:r>
          </a:p>
          <a:p>
            <a:pPr marL="664546" lvl="1" indent="-181240" defTabSz="966612">
              <a:buFont typeface="Arial" panose="020B0604020202020204" pitchFamily="34" charset="0"/>
              <a:buChar char="•"/>
              <a:defRPr/>
            </a:pPr>
            <a:r>
              <a:rPr lang="en-US" dirty="0"/>
              <a:t>You have 1 minute (simulating a sense of urgency and emotional intensity) to manage this intense craving using the distress tolerance skills you've learned such as STOP, TIPP, ACCEPTS, STOP, self-soothing, etc.</a:t>
            </a:r>
          </a:p>
          <a:p>
            <a:pPr marL="664546" lvl="1" indent="-181240" defTabSz="966612">
              <a:buFont typeface="Arial" panose="020B0604020202020204" pitchFamily="34" charset="0"/>
              <a:buChar char="•"/>
              <a:defRPr/>
            </a:pPr>
            <a:r>
              <a:rPr lang="en-US" sz="1300" dirty="0"/>
              <a:t>Consider what </a:t>
            </a:r>
            <a:r>
              <a:rPr lang="en-US" sz="1300" u="sng" dirty="0"/>
              <a:t>you</a:t>
            </a:r>
            <a:r>
              <a:rPr lang="en-US" sz="1300" dirty="0"/>
              <a:t> would do given </a:t>
            </a:r>
            <a:r>
              <a:rPr lang="en-US" sz="1300" u="sng" dirty="0"/>
              <a:t>your</a:t>
            </a:r>
            <a:r>
              <a:rPr lang="en-US" sz="1300" dirty="0"/>
              <a:t> specific preferences and what would be possible for </a:t>
            </a:r>
            <a:r>
              <a:rPr lang="en-US" sz="1300" u="sng" dirty="0"/>
              <a:t>you</a:t>
            </a:r>
            <a:r>
              <a:rPr lang="en-US" sz="1300" dirty="0"/>
              <a:t> to do given </a:t>
            </a:r>
            <a:r>
              <a:rPr lang="en-US" sz="1300" u="sng" dirty="0"/>
              <a:t>your</a:t>
            </a:r>
            <a:r>
              <a:rPr lang="en-US" sz="1300" dirty="0"/>
              <a:t> specific commute from work </a:t>
            </a:r>
          </a:p>
          <a:p>
            <a:pPr marL="664546" lvl="1" indent="-181240" defTabSz="966612">
              <a:buFont typeface="Arial" panose="020B0604020202020204" pitchFamily="34" charset="0"/>
              <a:buChar char="•"/>
              <a:defRPr/>
            </a:pPr>
            <a:r>
              <a:rPr lang="en-US" u="sng" dirty="0"/>
              <a:t>TRAINER SETS A TIMER FOR 3 MINS</a:t>
            </a:r>
            <a:r>
              <a:rPr lang="en-US" dirty="0"/>
              <a:t>. </a:t>
            </a:r>
          </a:p>
          <a:p>
            <a:pPr marL="483306" lvl="1" defTabSz="966612">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132</a:t>
            </a:fld>
            <a:endParaRPr lang="en-US"/>
          </a:p>
        </p:txBody>
      </p:sp>
    </p:spTree>
    <p:extLst>
      <p:ext uri="{BB962C8B-B14F-4D97-AF65-F5344CB8AC3E}">
        <p14:creationId xmlns:p14="http://schemas.microsoft.com/office/powerpoint/2010/main" val="36830326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u="sng" dirty="0"/>
              <a:t>Trainer – engage the group in a discussion based on the preceding activity, using these questions as a framework for discussion. </a:t>
            </a:r>
          </a:p>
          <a:p>
            <a:pPr marL="181240" indent="-181240">
              <a:buFont typeface="Arial" panose="020B0604020202020204" pitchFamily="34" charset="0"/>
              <a:buChar char="•"/>
            </a:pPr>
            <a:endParaRPr lang="en-US" b="0" u="sng"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133</a:t>
            </a:fld>
            <a:endParaRPr lang="en-US"/>
          </a:p>
        </p:txBody>
      </p:sp>
    </p:spTree>
    <p:extLst>
      <p:ext uri="{BB962C8B-B14F-4D97-AF65-F5344CB8AC3E}">
        <p14:creationId xmlns:p14="http://schemas.microsoft.com/office/powerpoint/2010/main" val="37750365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u="sng" dirty="0"/>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"Radical Acceptance is one other principle involved in the Distress Tolerance skill set."</a:t>
            </a:r>
          </a:p>
          <a:p>
            <a:endParaRPr lang="en-US" dirty="0"/>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Bullet 1</a:t>
            </a:r>
            <a:r>
              <a:rPr lang="en-US" i="0" dirty="0"/>
              <a:t> &amp; </a:t>
            </a:r>
            <a:r>
              <a:rPr lang="en-US" i="1" dirty="0"/>
              <a:t>Sub-Bullet </a:t>
            </a:r>
            <a:r>
              <a:rPr lang="en-US" b="0" dirty="0"/>
              <a:t>– </a:t>
            </a:r>
            <a:r>
              <a:rPr lang="en-US" dirty="0"/>
              <a:t>"DBT offers four basic options for handling any challenge: stay miserable about the problem, solve the problem, find ways to feel better about the problem, or learn to accept the problem or situation (i.e., radical acceptance). As one of the four options we all have for handling any challenge, radical acceptance involves not resisting what you cannot change."</a:t>
            </a:r>
          </a:p>
          <a:p>
            <a:pPr marL="664546" lvl="1" indent="-181240" defTabSz="966612">
              <a:buFont typeface="Arial" panose="020B0604020202020204" pitchFamily="34" charset="0"/>
              <a:buChar char="•"/>
              <a:defRPr/>
            </a:pPr>
            <a:r>
              <a:rPr lang="en-US" dirty="0"/>
              <a:t>"Radical acceptance involves fully acknowledging and accepting the reality of a situation, even when it's painful or distressing. It doesn't mean condoning or agreeing with the situation, but rather acknowledging that it exists and letting go of resistance."</a:t>
            </a:r>
          </a:p>
          <a:p>
            <a:endParaRPr lang="en-US" dirty="0"/>
          </a:p>
          <a:p>
            <a:pPr marL="181240" indent="-181240" defTabSz="966612">
              <a:buFont typeface="Arial" panose="020B0604020202020204" pitchFamily="34" charset="0"/>
              <a:buChar char="•"/>
              <a:defRPr/>
            </a:pPr>
            <a:r>
              <a:rPr lang="en-US" b="0" i="0" dirty="0">
                <a:solidFill>
                  <a:srgbClr val="1F2526"/>
                </a:solidFill>
                <a:effectLst/>
              </a:rPr>
              <a:t>"As such, Radical Acceptance, as described by the creator of DBT herself (Marsha </a:t>
            </a:r>
            <a:r>
              <a:rPr lang="en-US" b="0" i="0" dirty="0">
                <a:effectLst/>
              </a:rPr>
              <a:t>Linehan) [</a:t>
            </a:r>
            <a:r>
              <a:rPr lang="en-US" b="0" i="0" u="sng" dirty="0">
                <a:effectLst/>
              </a:rPr>
              <a:t>read quote in box</a:t>
            </a:r>
            <a:r>
              <a:rPr lang="en-US" b="0" i="0" dirty="0">
                <a:effectLst/>
              </a:rPr>
              <a:t>]</a:t>
            </a:r>
            <a:r>
              <a:rPr lang="en-US" b="0" i="0" dirty="0"/>
              <a:t>.“</a:t>
            </a:r>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i="1" dirty="0"/>
              <a:t>Bullet 2 </a:t>
            </a:r>
            <a:r>
              <a:rPr lang="en-US" b="0" dirty="0"/>
              <a:t>– </a:t>
            </a:r>
            <a:r>
              <a:rPr lang="en-US" b="0" i="0" dirty="0">
                <a:solidFill>
                  <a:srgbClr val="1F2526"/>
                </a:solidFill>
                <a:effectLst/>
              </a:rPr>
              <a:t>"</a:t>
            </a:r>
            <a:r>
              <a:rPr lang="en-US" b="0" i="0" dirty="0"/>
              <a:t>Radical Acceptance does not refer to the idea of liking, agreeing with or approving of painful or distressing situations, emotions, or experiences. It also does not imply a passive resignation to difficult circumstances or a lack of effort to change things for the better.</a:t>
            </a:r>
          </a:p>
          <a:p>
            <a:pPr marL="664546" lvl="1" indent="-181240" defTabSz="966612">
              <a:buFont typeface="Arial" panose="020B0604020202020204" pitchFamily="34" charset="0"/>
              <a:buChar char="•"/>
              <a:defRPr/>
            </a:pPr>
            <a:r>
              <a:rPr lang="en-US" b="0" i="0" dirty="0"/>
              <a:t>Instead, Radical Acceptance involves acknowledging the reality of the present moment without judgment, even if it's painful, and from that place of acceptance, making informed and intentional choices about how to respond and navigate those challenges.</a:t>
            </a:r>
            <a:r>
              <a:rPr lang="en-US" b="0" i="0" dirty="0">
                <a:solidFill>
                  <a:srgbClr val="1F2526"/>
                </a:solidFill>
                <a:effectLst/>
              </a:rPr>
              <a:t>“</a:t>
            </a:r>
          </a:p>
          <a:p>
            <a:pPr marL="664546" lvl="1" indent="-181240" defTabSz="966612">
              <a:buFont typeface="Arial" panose="020B0604020202020204" pitchFamily="34" charset="0"/>
              <a:buChar char="•"/>
              <a:defRPr/>
            </a:pPr>
            <a:r>
              <a:rPr lang="en-US" b="0" i="0" dirty="0">
                <a:solidFill>
                  <a:srgbClr val="1F2526"/>
                </a:solidFill>
                <a:effectLst/>
              </a:rPr>
              <a:t>"</a:t>
            </a:r>
            <a:r>
              <a:rPr lang="en-US" b="0" i="0" dirty="0"/>
              <a:t>Moreover, Radical Acceptance does not mean accepting abuse or mistreatment from others. It encourages individuals to come to terms with difficult circumstances in order to effectively respond to them, but it does not condone or justify abusive behavior.</a:t>
            </a:r>
            <a:r>
              <a:rPr lang="en-US" b="0" i="0" dirty="0">
                <a:solidFill>
                  <a:srgbClr val="1F2526"/>
                </a:solidFill>
                <a:effectLst/>
              </a:rPr>
              <a:t>"</a:t>
            </a:r>
            <a:r>
              <a:rPr lang="en-US" b="0" i="0" dirty="0"/>
              <a:t>	</a:t>
            </a:r>
          </a:p>
          <a:p>
            <a:pPr marL="181240" indent="-181240" defTabSz="966612">
              <a:buFont typeface="Arial" panose="020B0604020202020204" pitchFamily="34" charset="0"/>
              <a:buChar char="•"/>
              <a:defRPr/>
            </a:pPr>
            <a:endParaRPr lang="en-US" b="0" i="0" dirty="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134</a:t>
            </a:fld>
            <a:endParaRPr lang="en-US"/>
          </a:p>
        </p:txBody>
      </p:sp>
    </p:spTree>
    <p:extLst>
      <p:ext uri="{BB962C8B-B14F-4D97-AF65-F5344CB8AC3E}">
        <p14:creationId xmlns:p14="http://schemas.microsoft.com/office/powerpoint/2010/main" val="218100648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endParaRPr lang="en-US" dirty="0"/>
          </a:p>
          <a:p>
            <a:pPr marL="181240" indent="-181240">
              <a:buFont typeface="Arial" panose="020B0604020202020204" pitchFamily="34" charset="0"/>
              <a:buChar char="•"/>
            </a:pPr>
            <a:r>
              <a:rPr lang="en-US" i="1" dirty="0"/>
              <a:t>Bullet 1 </a:t>
            </a:r>
            <a:r>
              <a:rPr lang="en-US" b="0" dirty="0"/>
              <a:t>– </a:t>
            </a:r>
            <a:r>
              <a:rPr lang="en-US" dirty="0"/>
              <a:t>"Radical Acceptance is about acknowledging and accepting the reality of a situation, including painful or distressing aspects, without judgment."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"Radical Acceptance centers on the reality that pain is unavoidable. Pain is nature's way of signaling that something is wrong, and pain can turn into suffering when we reject or deny reality. Moreover, refusing to accept reality can keep you stuck in painful emotions (such as unhappiness, bitterness, anger, sadness, or shame), which makes Radical Acceptance an essential feature of building distress tolerance."</a:t>
            </a:r>
            <a:endParaRPr lang="en-US" b="0" i="0" dirty="0"/>
          </a:p>
          <a:p>
            <a:pPr marL="181240" indent="-181240" defTabSz="966612">
              <a:buFont typeface="Arial" panose="020B0604020202020204" pitchFamily="34" charset="0"/>
              <a:buChar char="•"/>
              <a:defRPr/>
            </a:pPr>
            <a:endParaRPr lang="en-US" b="0" i="0" u="sng" dirty="0"/>
          </a:p>
          <a:p>
            <a:pPr marL="181240" indent="-181240" defTabSz="966612">
              <a:buFont typeface="Arial" panose="020B0604020202020204" pitchFamily="34" charset="0"/>
              <a:buChar char="•"/>
              <a:defRPr/>
            </a:pPr>
            <a:r>
              <a:rPr lang="en-US" i="1" dirty="0"/>
              <a:t>Ways to Apply Radical Acceptance </a:t>
            </a:r>
            <a:r>
              <a:rPr lang="en-US" b="0" dirty="0"/>
              <a:t>–</a:t>
            </a:r>
            <a:r>
              <a:rPr lang="en-US" i="1" dirty="0"/>
              <a:t> </a:t>
            </a:r>
            <a:r>
              <a:rPr lang="en-US" b="0" i="0" dirty="0">
                <a:effectLst/>
              </a:rPr>
              <a:t>"</a:t>
            </a:r>
            <a:r>
              <a:rPr lang="en-US" b="0" i="0" u="none" dirty="0"/>
              <a:t>Radical Acceptance can be applied in many ways. For example, observing when you're questioning or fighting reality ("it shouldn't be this way") and reminding yourself that an unpleasant reality is just as it is and cannot be changed.</a:t>
            </a:r>
            <a:r>
              <a:rPr lang="en-US" b="0" i="0" dirty="0">
                <a:effectLst/>
              </a:rPr>
              <a:t>"</a:t>
            </a:r>
            <a:endParaRPr lang="en-US" b="0" i="0" u="none" dirty="0"/>
          </a:p>
          <a:p>
            <a:pPr marL="664546" lvl="1" indent="-181240" defTabSz="966612">
              <a:buFont typeface="Arial" panose="020B0604020202020204" pitchFamily="34" charset="0"/>
              <a:buChar char="•"/>
              <a:defRPr/>
            </a:pPr>
            <a:r>
              <a:rPr lang="en-US" b="0" i="0" dirty="0">
                <a:effectLst/>
              </a:rPr>
              <a:t>"</a:t>
            </a:r>
            <a:r>
              <a:rPr lang="en-US" b="0" i="0" u="none" dirty="0"/>
              <a:t>Attend to body sensations as you think about what you need to accept and allow disappointment, sadness or grief to arise within you during this process.</a:t>
            </a:r>
            <a:r>
              <a:rPr lang="en-US" b="0" i="0" dirty="0">
                <a:effectLst/>
              </a:rPr>
              <a:t>"</a:t>
            </a:r>
            <a:endParaRPr lang="en-US" b="0" i="0" u="none" dirty="0"/>
          </a:p>
          <a:p>
            <a:pPr marL="664546" lvl="1" indent="-181240" defTabSz="966612">
              <a:buFont typeface="Arial" panose="020B0604020202020204" pitchFamily="34" charset="0"/>
              <a:buChar char="•"/>
              <a:defRPr/>
            </a:pPr>
            <a:r>
              <a:rPr lang="en-US" b="0" i="0" dirty="0">
                <a:effectLst/>
              </a:rPr>
              <a:t>"</a:t>
            </a:r>
            <a:r>
              <a:rPr lang="en-US" b="0" i="0" u="none" dirty="0"/>
              <a:t>You can also use accepting self-talk, relaxation techniques, mindfulness and acknowledge that life can be worth living even when there is pain.</a:t>
            </a:r>
            <a:r>
              <a:rPr lang="en-US" b="0" i="0" dirty="0">
                <a:effectLst/>
              </a:rPr>
              <a:t>"</a:t>
            </a:r>
            <a:endParaRPr lang="en-US" b="0" i="0" u="none" dirty="0"/>
          </a:p>
          <a:p>
            <a:pPr marL="664546" lvl="1" indent="-181240" defTabSz="966612">
              <a:buFont typeface="Arial" panose="020B0604020202020204" pitchFamily="34" charset="0"/>
              <a:buChar char="•"/>
              <a:defRPr/>
            </a:pPr>
            <a:r>
              <a:rPr lang="en-US" b="0" i="0" dirty="0">
                <a:effectLst/>
              </a:rPr>
              <a:t>"</a:t>
            </a:r>
            <a:r>
              <a:rPr lang="en-US" b="0" i="0" u="none" dirty="0"/>
              <a:t>Finally, you can remind yourself that </a:t>
            </a:r>
            <a:r>
              <a:rPr lang="en-US" b="0" i="0" u="none" dirty="0">
                <a:ea typeface="Calibri" panose="020F0502020204030204" pitchFamily="34" charset="0"/>
                <a:cs typeface="Calibri" panose="020F0502020204030204" pitchFamily="34" charset="0"/>
              </a:rPr>
              <a:t>'</a:t>
            </a:r>
            <a:r>
              <a:rPr lang="en-US" b="0" i="0" u="none" dirty="0"/>
              <a:t>it is what it is</a:t>
            </a:r>
            <a:r>
              <a:rPr lang="en-US" b="0" i="0" u="none" dirty="0">
                <a:ea typeface="Calibri" panose="020F0502020204030204" pitchFamily="34" charset="0"/>
                <a:cs typeface="Calibri" panose="020F0502020204030204" pitchFamily="34" charset="0"/>
              </a:rPr>
              <a:t>'</a:t>
            </a:r>
            <a:r>
              <a:rPr lang="en-US" b="0" i="0" u="none" dirty="0"/>
              <a:t> for now, and </a:t>
            </a:r>
            <a:r>
              <a:rPr lang="en-US" b="0" i="0" u="none" dirty="0">
                <a:ea typeface="Calibri" panose="020F0502020204030204" pitchFamily="34" charset="0"/>
                <a:cs typeface="Calibri" panose="020F0502020204030204" pitchFamily="34" charset="0"/>
              </a:rPr>
              <a:t>'</a:t>
            </a:r>
            <a:r>
              <a:rPr lang="en-US" b="0" i="0" u="none" dirty="0"/>
              <a:t>it won't last forever.</a:t>
            </a:r>
            <a:r>
              <a:rPr lang="en-US" b="0" i="0" u="none" dirty="0">
                <a:ea typeface="Calibri" panose="020F0502020204030204" pitchFamily="34" charset="0"/>
                <a:cs typeface="Calibri" panose="020F0502020204030204" pitchFamily="34" charset="0"/>
              </a:rPr>
              <a:t>'</a:t>
            </a:r>
            <a:r>
              <a:rPr lang="en-US" b="0" i="0" dirty="0"/>
              <a:t>"</a:t>
            </a:r>
          </a:p>
          <a:p>
            <a:pPr defTabSz="966612">
              <a:defRPr/>
            </a:pPr>
            <a:endParaRPr lang="en-US" b="0" i="0" dirty="0"/>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b="0" i="0" dirty="0">
              <a:effectLst/>
            </a:endParaRPr>
          </a:p>
          <a:p>
            <a:pPr marL="0" indent="0" defTabSz="966612">
              <a:buFont typeface="Arial" panose="020B0604020202020204" pitchFamily="34" charset="0"/>
              <a:buNone/>
              <a:defRPr/>
            </a:pPr>
            <a:endParaRPr lang="en-US" b="0" i="0" u="sng"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i="0" u="sng" dirty="0"/>
          </a:p>
        </p:txBody>
      </p:sp>
      <p:sp>
        <p:nvSpPr>
          <p:cNvPr id="4" name="Slide Number Placeholder 3"/>
          <p:cNvSpPr>
            <a:spLocks noGrp="1"/>
          </p:cNvSpPr>
          <p:nvPr>
            <p:ph type="sldNum" sz="quarter" idx="5"/>
          </p:nvPr>
        </p:nvSpPr>
        <p:spPr/>
        <p:txBody>
          <a:bodyPr/>
          <a:lstStyle/>
          <a:p>
            <a:fld id="{3D645E9C-706C-43E2-B372-35E05D6B81AE}" type="slidenum">
              <a:rPr lang="en-US" smtClean="0"/>
              <a:t>135</a:t>
            </a:fld>
            <a:endParaRPr lang="en-US" dirty="0"/>
          </a:p>
        </p:txBody>
      </p:sp>
    </p:spTree>
    <p:extLst>
      <p:ext uri="{BB962C8B-B14F-4D97-AF65-F5344CB8AC3E}">
        <p14:creationId xmlns:p14="http://schemas.microsoft.com/office/powerpoint/2010/main" val="364205824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dirty="0"/>
              <a:t>"In standard, manualized DBT treatment, there are various modes of treatment delivery</a:t>
            </a:r>
            <a:r>
              <a:rPr lang="en-US" i="0" dirty="0"/>
              <a:t>. For the purposes of this training, we'll provide an overview of the standard modes of delivery and focus more closely on DBT Skills Groups. This is because skills training is so central to DBT.</a:t>
            </a:r>
            <a:r>
              <a:rPr lang="en-US" dirty="0"/>
              <a:t>"</a:t>
            </a:r>
            <a:endParaRPr lang="en-US" i="0" dirty="0"/>
          </a:p>
          <a:p>
            <a:pPr marL="181240" indent="-181240" defTabSz="966612">
              <a:buFont typeface="Arial" panose="020B0604020202020204" pitchFamily="34" charset="0"/>
              <a:buChar char="•"/>
              <a:defRPr/>
            </a:pPr>
            <a:r>
              <a:rPr lang="en-US" dirty="0"/>
              <a:t>"</a:t>
            </a:r>
            <a:r>
              <a:rPr lang="en-US" i="0" dirty="0"/>
              <a:t>In any case, you can incorporate DBT into your treatment in whatever way works for you, your organization, and your clients' needs. YOU DON’T NEED TO FOLLOW THE STANDARD APPROACH.</a:t>
            </a:r>
            <a:r>
              <a:rPr lang="en-US" dirty="0"/>
              <a:t>“</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136</a:t>
            </a:fld>
            <a:endParaRPr lang="en-US"/>
          </a:p>
        </p:txBody>
      </p:sp>
    </p:spTree>
    <p:extLst>
      <p:ext uri="{BB962C8B-B14F-4D97-AF65-F5344CB8AC3E}">
        <p14:creationId xmlns:p14="http://schemas.microsoft.com/office/powerpoint/2010/main" val="287702834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81240" indent="-181240">
              <a:buFont typeface="Arial" panose="020B0604020202020204" pitchFamily="34" charset="0"/>
              <a:buChar char="•"/>
            </a:pPr>
            <a:r>
              <a:rPr lang="en-US" b="0" i="1" dirty="0"/>
              <a:t>Bullet 1 </a:t>
            </a:r>
            <a:r>
              <a:rPr lang="en-US" b="0" dirty="0"/>
              <a:t>– </a:t>
            </a:r>
            <a:r>
              <a:rPr lang="en-US" dirty="0"/>
              <a:t>"</a:t>
            </a:r>
            <a:r>
              <a:rPr lang="en-US" sz="1300" dirty="0"/>
              <a:t>These are the components of STANDARD, manualized DBT treatment. Delivery of treatment (ideal for outpatient settings but can be adapted for other settings). In this approach, DBT treatment is provided in three modes </a:t>
            </a:r>
            <a:r>
              <a:rPr lang="en-US" u="none" dirty="0"/>
              <a:t>– </a:t>
            </a:r>
            <a:r>
              <a:rPr lang="en-US" b="0" dirty="0"/>
              <a:t>Individual Sessions, Intersession Contact, and Group Sessions (</a:t>
            </a:r>
            <a:r>
              <a:rPr lang="en-US" b="0" i="1" dirty="0"/>
              <a:t>sub-bullets</a:t>
            </a:r>
            <a:r>
              <a:rPr lang="en-US" b="0" dirty="0"/>
              <a:t>). Again, you do not need to follow this standard approach if you want to apply DBT in your setting. You can choose to incorporate DBT in your individual sessions without implementing group sessions, or vice versa.</a:t>
            </a:r>
            <a:r>
              <a:rPr lang="en-US" dirty="0"/>
              <a: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"There aren’t a lot of agencies or people that deliver standard DBT treatment. For the typical clinician wanting to learn this intervention and these skills, it’s important that you know that you can apply the DBT skills in individual or group sessions, without intersession contact, for example."</a:t>
            </a:r>
          </a:p>
          <a:p>
            <a:pPr marL="181240" indent="-181240">
              <a:buFont typeface="Arial" panose="020B0604020202020204" pitchFamily="34" charset="0"/>
              <a:buChar char="•"/>
            </a:pPr>
            <a:endParaRPr lang="en-US" dirty="0"/>
          </a:p>
          <a:p>
            <a:pPr marL="181240" indent="-181240" defTabSz="966612">
              <a:buFont typeface="Arial" panose="020B0604020202020204" pitchFamily="34" charset="0"/>
              <a:buChar char="•"/>
              <a:defRPr/>
            </a:pPr>
            <a:r>
              <a:rPr lang="en-US" b="0" i="1" dirty="0"/>
              <a:t>Bullet 2 </a:t>
            </a:r>
            <a:r>
              <a:rPr lang="en-US" b="0" dirty="0"/>
              <a:t>– </a:t>
            </a:r>
            <a:r>
              <a:rPr lang="en-US" dirty="0"/>
              <a:t>"Standard DBT treatment also involves an important component called Pre-Treatment (designed to be delivered before anything else), which we'll review first</a:t>
            </a:r>
            <a:r>
              <a:rPr lang="en-US" b="0" dirty="0"/>
              <a:t>.</a:t>
            </a:r>
            <a:r>
              <a:rPr lang="en-US" dirty="0"/>
              <a:t>“</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p:txBody>
      </p:sp>
      <p:sp>
        <p:nvSpPr>
          <p:cNvPr id="4" name="Slide Number Placeholder 3"/>
          <p:cNvSpPr>
            <a:spLocks noGrp="1"/>
          </p:cNvSpPr>
          <p:nvPr>
            <p:ph type="sldNum" sz="quarter" idx="5"/>
          </p:nvPr>
        </p:nvSpPr>
        <p:spPr/>
        <p:txBody>
          <a:bodyPr/>
          <a:lstStyle/>
          <a:p>
            <a:fld id="{3D645E9C-706C-43E2-B372-35E05D6B81AE}" type="slidenum">
              <a:rPr lang="en-US" smtClean="0"/>
              <a:t>137</a:t>
            </a:fld>
            <a:endParaRPr lang="en-US" dirty="0"/>
          </a:p>
        </p:txBody>
      </p:sp>
    </p:spTree>
    <p:extLst>
      <p:ext uri="{BB962C8B-B14F-4D97-AF65-F5344CB8AC3E}">
        <p14:creationId xmlns:p14="http://schemas.microsoft.com/office/powerpoint/2010/main" val="338468943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dirty="0"/>
              <a:t>"Standard, manualized DBT treatment involves a period called Pre-Treatment.“</a:t>
            </a: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138</a:t>
            </a:fld>
            <a:endParaRPr lang="en-US"/>
          </a:p>
        </p:txBody>
      </p:sp>
    </p:spTree>
    <p:extLst>
      <p:ext uri="{BB962C8B-B14F-4D97-AF65-F5344CB8AC3E}">
        <p14:creationId xmlns:p14="http://schemas.microsoft.com/office/powerpoint/2010/main" val="120156978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a:buFont typeface="Arial" panose="020B0604020202020204" pitchFamily="34" charset="0"/>
              <a:buChar char="•"/>
              <a:defRPr/>
            </a:pPr>
            <a:r>
              <a:rPr lang="en-US" b="0" i="1" dirty="0"/>
              <a:t>Bullet 1 </a:t>
            </a:r>
            <a:r>
              <a:rPr lang="en-US" b="0" dirty="0"/>
              <a:t>– "In the standard version of DBT, there is a component called </a:t>
            </a:r>
            <a:r>
              <a:rPr lang="en-US" b="0" i="1" dirty="0"/>
              <a:t>Pre-Treatment</a:t>
            </a:r>
            <a:r>
              <a:rPr lang="en-US" b="0" dirty="0"/>
              <a:t>. "</a:t>
            </a:r>
          </a:p>
          <a:p>
            <a:pPr marL="181240" indent="-181240" defTabSz="966612">
              <a:buFont typeface="Arial" panose="020B0604020202020204" pitchFamily="34" charset="0"/>
              <a:buChar char="•"/>
              <a:defRPr/>
            </a:pPr>
            <a:endParaRPr lang="en-US" b="0" i="1" dirty="0"/>
          </a:p>
          <a:p>
            <a:pPr marL="181240" indent="-181240" defTabSz="966612">
              <a:buFont typeface="Arial" panose="020B0604020202020204" pitchFamily="34" charset="0"/>
              <a:buChar char="•"/>
              <a:defRPr/>
            </a:pPr>
            <a:r>
              <a:rPr lang="en-US" b="0" i="1" dirty="0"/>
              <a:t>Bullet 2 </a:t>
            </a:r>
            <a:r>
              <a:rPr lang="en-US" b="0" dirty="0"/>
              <a:t>– "The goals of Pre-Treatment are two-fold; </a:t>
            </a:r>
            <a:r>
              <a:rPr lang="en-US" u="none" dirty="0"/>
              <a:t>they involve determining whether you and the client can work together (</a:t>
            </a:r>
            <a:r>
              <a:rPr lang="en-US" i="1" u="none" dirty="0"/>
              <a:t>bullet 2, sub-bullet 1</a:t>
            </a:r>
            <a:r>
              <a:rPr lang="en-US" u="none" dirty="0"/>
              <a:t>) and</a:t>
            </a:r>
            <a:r>
              <a:rPr lang="en-US" b="0" dirty="0"/>
              <a:t> </a:t>
            </a:r>
            <a:r>
              <a:rPr lang="en-US" sz="1300" dirty="0"/>
              <a:t>whether DBT will be an effective and appropriate treatment for the client </a:t>
            </a:r>
            <a:r>
              <a:rPr lang="en-US" u="none" dirty="0"/>
              <a:t>(</a:t>
            </a:r>
            <a:r>
              <a:rPr lang="en-US" i="1" u="none" dirty="0"/>
              <a:t>bullet 2, sub-bullet 2</a:t>
            </a:r>
            <a:r>
              <a:rPr lang="en-US" u="none" dirty="0"/>
              <a:t>)</a:t>
            </a:r>
            <a:r>
              <a:rPr lang="en-US" sz="1300" dirty="0"/>
              <a:t>. </a:t>
            </a:r>
            <a:r>
              <a:rPr lang="en-US" b="0" dirty="0"/>
              <a:t>We will review more about what it looks like to assess </a:t>
            </a:r>
            <a:r>
              <a:rPr lang="en-US" sz="1300" dirty="0"/>
              <a:t>whether DBT will be an effective and appropriate treatment for the client in the coming slides.</a:t>
            </a:r>
            <a:r>
              <a:rPr lang="en-US" b="0" dirty="0"/>
              <a:t>"</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3 </a:t>
            </a:r>
            <a:r>
              <a:rPr lang="en-US" b="0" dirty="0"/>
              <a:t>– "Ultimately, these goals serve to reduce the risk of a client leaving DBT Treatment prematurely </a:t>
            </a:r>
            <a:r>
              <a:rPr lang="en-US" u="none" dirty="0"/>
              <a:t>(</a:t>
            </a:r>
            <a:r>
              <a:rPr lang="en-US" i="1" u="none" dirty="0"/>
              <a:t>bullet 3</a:t>
            </a:r>
            <a:r>
              <a:rPr lang="en-US" u="none" dirty="0"/>
              <a:t>)</a:t>
            </a:r>
            <a:r>
              <a:rPr lang="en-US" b="0" dirty="0"/>
              <a:t>.“</a:t>
            </a:r>
          </a:p>
          <a:p>
            <a:pPr marL="181240" indent="-181240" defTabSz="966612">
              <a:buFont typeface="Arial" panose="020B0604020202020204" pitchFamily="34" charset="0"/>
              <a:buChar char="•"/>
              <a:defRPr/>
            </a:pPr>
            <a:endParaRPr lang="en-US" sz="1300" b="0" dirty="0"/>
          </a:p>
          <a:p>
            <a:pPr marL="0" indent="0">
              <a:buFont typeface="Arial" panose="020B0604020202020204" pitchFamily="34" charset="0"/>
              <a:buNone/>
            </a:pPr>
            <a:r>
              <a:rPr lang="en-US" sz="1400" b="1" i="0" dirty="0"/>
              <a:t>Photo Credits:</a:t>
            </a:r>
          </a:p>
          <a:p>
            <a:pPr marL="0" indent="0">
              <a:buFont typeface="Arial" panose="020B0604020202020204" pitchFamily="34" charset="0"/>
              <a:buNone/>
            </a:pPr>
            <a:r>
              <a:rPr lang="en-US" sz="1400" b="0" i="0" dirty="0"/>
              <a:t>Purchased Images, Adobe Stock.</a:t>
            </a:r>
            <a:endParaRPr lang="en-US" sz="1300" dirty="0"/>
          </a:p>
          <a:p>
            <a:pPr defTabSz="966612">
              <a:defRPr/>
            </a:pPr>
            <a:endParaRPr lang="en-US" sz="1300" dirty="0"/>
          </a:p>
          <a:p>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139</a:t>
            </a:fld>
            <a:endParaRPr lang="en-US"/>
          </a:p>
        </p:txBody>
      </p:sp>
    </p:spTree>
    <p:extLst>
      <p:ext uri="{BB962C8B-B14F-4D97-AF65-F5344CB8AC3E}">
        <p14:creationId xmlns:p14="http://schemas.microsoft.com/office/powerpoint/2010/main" val="2207987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pPr marL="181240" indent="-181240">
              <a:buFont typeface="Arial" panose="020B0604020202020204" pitchFamily="34" charset="0"/>
              <a:buChar char="•"/>
            </a:pPr>
            <a:r>
              <a:rPr lang="en-US" b="0" dirty="0"/>
              <a:t>"We're going to start today's training with a mindfulness exercise, which is one of the four core skill areas involved in DBT. It's also common practice to begin and end DBT sessions with a mindfulness exercise (specifically DBT Skills Group Training sessions) as we'll review later in this training."</a:t>
            </a:r>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r>
              <a:rPr lang="en-US" b="0" dirty="0"/>
              <a:t>"Mindfulness exercises serve to help us focus our awareness on the present moment, while calmly acknowledging and accepting one's feelings, thoughts, and bodily sensations."</a:t>
            </a:r>
          </a:p>
          <a:p>
            <a:endParaRPr lang="en-US" b="0" dirty="0"/>
          </a:p>
          <a:p>
            <a:pPr marL="181240" indent="-181240" defTabSz="966612">
              <a:buFont typeface="Arial" panose="020B0604020202020204" pitchFamily="34" charset="0"/>
              <a:buChar char="•"/>
              <a:defRPr/>
            </a:pPr>
            <a:r>
              <a:rPr lang="en-US" b="0" u="sng" dirty="0"/>
              <a:t>Trainer can also add</a:t>
            </a:r>
            <a:r>
              <a:rPr lang="en-US" b="0" dirty="0"/>
              <a:t>: "We'll explore the practice of Mindfulness in more detail later in this training.“</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i="0" dirty="0">
              <a:cs typeface="Calibri"/>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14</a:t>
            </a:fld>
            <a:endParaRPr lang="en-US"/>
          </a:p>
        </p:txBody>
      </p:sp>
    </p:spTree>
    <p:extLst>
      <p:ext uri="{BB962C8B-B14F-4D97-AF65-F5344CB8AC3E}">
        <p14:creationId xmlns:p14="http://schemas.microsoft.com/office/powerpoint/2010/main" val="409710678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dirty="0"/>
              <a:t>"There are several objectives involved in Pre-Treatment</a:t>
            </a:r>
            <a:r>
              <a:rPr lang="en-US" b="0" dirty="0"/>
              <a:t>; they include:</a:t>
            </a:r>
            <a:endParaRPr lang="en-US" dirty="0"/>
          </a:p>
          <a:p>
            <a:pPr marL="664546" lvl="1" indent="-181240" defTabSz="966612">
              <a:buFont typeface="Arial" panose="020B0604020202020204" pitchFamily="34" charset="0"/>
              <a:buChar char="•"/>
              <a:defRPr/>
            </a:pPr>
            <a:r>
              <a:rPr lang="en-US" i="1" dirty="0"/>
              <a:t>Sub-Bullet 1 </a:t>
            </a:r>
            <a:r>
              <a:rPr lang="en-US" b="0" dirty="0"/>
              <a:t>– Orienting the client to the structure and philosophy of DBT, which involves reviewing what dialectical means</a:t>
            </a:r>
          </a:p>
          <a:p>
            <a:pPr marL="664546" lvl="1" indent="-181240" defTabSz="966612">
              <a:buFont typeface="Arial" panose="020B0604020202020204" pitchFamily="34" charset="0"/>
              <a:buChar char="•"/>
              <a:defRPr/>
            </a:pPr>
            <a:r>
              <a:rPr lang="en-US" i="1" dirty="0"/>
              <a:t>Sub-Bullet 2 </a:t>
            </a:r>
            <a:r>
              <a:rPr lang="en-US" b="0" dirty="0"/>
              <a:t>– Create values-based goals with the client, which can serve to unlock motivation for the client</a:t>
            </a:r>
          </a:p>
          <a:p>
            <a:pPr marL="664546" lvl="1" indent="-181240" defTabSz="966612">
              <a:buFont typeface="Arial" panose="020B0604020202020204" pitchFamily="34" charset="0"/>
              <a:buChar char="•"/>
              <a:defRPr/>
            </a:pPr>
            <a:r>
              <a:rPr lang="en-US" i="1" dirty="0"/>
              <a:t>Sub-Bullet 3 </a:t>
            </a:r>
            <a:r>
              <a:rPr lang="en-US" b="0" dirty="0"/>
              <a:t>– Provide information that informs the client's expectations about DBT Treatment, which involves being clear about the fact that DBT requires that you commit to practicing the skills learned in DBT outside of sessions</a:t>
            </a:r>
          </a:p>
          <a:p>
            <a:pPr marL="664546" lvl="1" indent="-181240" defTabSz="966612">
              <a:buFont typeface="Arial" panose="020B0604020202020204" pitchFamily="34" charset="0"/>
              <a:buChar char="•"/>
              <a:defRPr/>
            </a:pPr>
            <a:r>
              <a:rPr lang="en-US" i="1" dirty="0"/>
              <a:t>Sub-Bullet 4 </a:t>
            </a:r>
            <a:r>
              <a:rPr lang="en-US" b="0" dirty="0"/>
              <a:t>– Establish a therapy agreement with the client; this is similar to an agreement for services that clients often have to complete before receiving services and serves to provide the parameters of treatment and sets forth expectations of practitioner and client in a tangible format</a:t>
            </a:r>
          </a:p>
          <a:p>
            <a:pPr marL="664546" lvl="1" indent="-181240" defTabSz="966612">
              <a:buFont typeface="Arial" panose="020B0604020202020204" pitchFamily="34" charset="0"/>
              <a:buChar char="•"/>
              <a:defRPr/>
            </a:pPr>
            <a:r>
              <a:rPr lang="en-US" i="1" dirty="0"/>
              <a:t>Sub-Bullet 5 </a:t>
            </a:r>
            <a:r>
              <a:rPr lang="en-US" b="0" dirty="0"/>
              <a:t>– Assess history, current behaviors, and client's targets for behavior change; this is similar to assessments that are commonly done with clients prior to receiving services to help practitioners get a sense of the client's background, needs, risk and protective factors, etc. We'll review some questions that can inform your assessment approach and how to prioritize treatment target in your assessment on the next few slides."</a:t>
            </a:r>
          </a:p>
          <a:p>
            <a:pPr marL="664546" lvl="1"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dirty="0"/>
              <a:t>"</a:t>
            </a:r>
            <a:r>
              <a:rPr lang="en-US" sz="1300" dirty="0"/>
              <a:t>It's important to note that, in standard DBT, you can do up to 4 pre-treatment sessions but, again, you can adapt to your needs and the needs of your organization/client.</a:t>
            </a:r>
            <a:r>
              <a:rPr lang="en-US" b="0" dirty="0"/>
              <a:t>"</a:t>
            </a:r>
          </a:p>
          <a:p>
            <a:pPr marL="181240" indent="-181240" defTabSz="966612">
              <a:buFont typeface="Arial" panose="020B0604020202020204" pitchFamily="34" charset="0"/>
              <a:buChar char="•"/>
              <a:defRPr/>
            </a:pPr>
            <a:endParaRPr lang="en-US" sz="1300" dirty="0"/>
          </a:p>
          <a:p>
            <a:pPr marL="181240" indent="-181240" defTabSz="966612">
              <a:buFont typeface="Arial" panose="020B0604020202020204" pitchFamily="34" charset="0"/>
              <a:buChar char="•"/>
              <a:defRPr/>
            </a:pPr>
            <a:r>
              <a:rPr lang="en-US" dirty="0"/>
              <a:t>"</a:t>
            </a:r>
            <a:r>
              <a:rPr lang="en-US" b="0" dirty="0"/>
              <a:t>Ultimately, these objectives help practitioner and client assess </a:t>
            </a:r>
            <a:r>
              <a:rPr lang="en-US" sz="1300" dirty="0"/>
              <a:t>whether DBT will be an effective and appropriate treatment for the client.</a:t>
            </a:r>
            <a:r>
              <a:rPr lang="en-US" b="0" dirty="0"/>
              <a:t>"</a:t>
            </a:r>
            <a:endParaRPr lang="en-US" sz="1300" dirty="0"/>
          </a:p>
          <a:p>
            <a:endParaRPr lang="en-US" b="1" dirty="0"/>
          </a:p>
          <a:p>
            <a:pPr algn="l"/>
            <a:r>
              <a:rPr lang="en-US" b="0" i="1" u="none" strike="noStrike" baseline="0" dirty="0"/>
              <a:t>---</a:t>
            </a:r>
          </a:p>
          <a:p>
            <a:pPr defTabSz="966612" fontAlgn="base">
              <a:defRPr/>
            </a:pPr>
            <a:r>
              <a:rPr lang="en-US" b="1" i="0" u="none" strike="noStrike" baseline="0" dirty="0">
                <a:solidFill>
                  <a:srgbClr val="212121"/>
                </a:solidFill>
                <a:effectLst/>
              </a:rPr>
              <a:t>Additional Notes: </a:t>
            </a:r>
          </a:p>
          <a:p>
            <a:pPr marL="181240" indent="-181240" defTabSz="966612">
              <a:buFont typeface="Arial" panose="020B0604020202020204" pitchFamily="34" charset="0"/>
              <a:buChar char="•"/>
              <a:defRPr/>
            </a:pPr>
            <a:r>
              <a:rPr lang="en-US" b="0" dirty="0"/>
              <a:t>Pre-treatment was defined as being up to four sessions because of research needs, so this has become the standard, but it can vary. </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140</a:t>
            </a:fld>
            <a:endParaRPr lang="en-US"/>
          </a:p>
        </p:txBody>
      </p:sp>
    </p:spTree>
    <p:extLst>
      <p:ext uri="{BB962C8B-B14F-4D97-AF65-F5344CB8AC3E}">
        <p14:creationId xmlns:p14="http://schemas.microsoft.com/office/powerpoint/2010/main" val="387094114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a:t>
            </a:r>
            <a:r>
              <a:rPr lang="en-US" b="0" dirty="0"/>
              <a:t>In conducting your assessment of the client's suitability for DBT, it's important to assess their motivation and commitment to DBT Treatment; this is important, for example, because DBT is most effective if the client commits to practicing the skills they learn through DBT.</a:t>
            </a:r>
            <a:r>
              <a:rPr lang="en-US" dirty="0"/>
              <a:t>"</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1 </a:t>
            </a:r>
            <a:r>
              <a:rPr lang="en-US" b="0" dirty="0"/>
              <a:t>– </a:t>
            </a:r>
            <a:r>
              <a:rPr lang="en-US" dirty="0"/>
              <a:t>"As such, questions that can inform your assessment of the client's motivation and commitment for treatment include [</a:t>
            </a:r>
            <a:r>
              <a:rPr lang="en-US" u="sng" dirty="0"/>
              <a:t>read sub-bullets</a:t>
            </a:r>
            <a:r>
              <a:rPr lang="en-US"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141</a:t>
            </a:fld>
            <a:endParaRPr lang="en-US"/>
          </a:p>
        </p:txBody>
      </p:sp>
    </p:spTree>
    <p:extLst>
      <p:ext uri="{BB962C8B-B14F-4D97-AF65-F5344CB8AC3E}">
        <p14:creationId xmlns:p14="http://schemas.microsoft.com/office/powerpoint/2010/main" val="106054647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a:t>
            </a:r>
            <a:r>
              <a:rPr lang="en-US" b="0" dirty="0"/>
              <a:t>In your assessment of the client's suitability for DBT, you'll also work to </a:t>
            </a:r>
            <a:r>
              <a:rPr lang="en-US" b="0" dirty="0">
                <a:latin typeface="+mn-lt"/>
              </a:rPr>
              <a:t>prioritize treatment targets (identifying </a:t>
            </a:r>
            <a:r>
              <a:rPr lang="en-US" dirty="0">
                <a:latin typeface="+mn-lt"/>
              </a:rPr>
              <a:t>the exact behaviors that the client wants to change)</a:t>
            </a:r>
            <a:r>
              <a:rPr lang="en-US" b="0" dirty="0">
                <a:latin typeface="+mn-lt"/>
              </a:rPr>
              <a:t>. </a:t>
            </a:r>
            <a:r>
              <a:rPr lang="en-US" dirty="0">
                <a:latin typeface="+mn-lt"/>
              </a:rPr>
              <a:t>In prioritizing treatment targets, the client </a:t>
            </a:r>
            <a:r>
              <a:rPr lang="en-US" b="0" i="0" dirty="0">
                <a:effectLst/>
                <a:latin typeface="+mn-lt"/>
              </a:rPr>
              <a:t>can begin to increase behavioral skills that they'll learn (in individual sessions and groups) to address these target behaviors and increase their adaptive functioning.</a:t>
            </a:r>
            <a:r>
              <a:rPr lang="en-US" dirty="0">
                <a:latin typeface="+mn-lt"/>
              </a:rPr>
              <a:t>"</a:t>
            </a:r>
          </a:p>
          <a:p>
            <a:pPr defTabSz="966612">
              <a:defRPr/>
            </a:pPr>
            <a:endParaRPr lang="en-US" b="0" dirty="0">
              <a:latin typeface="+mn-lt"/>
            </a:endParaRPr>
          </a:p>
          <a:p>
            <a:pPr marL="181240" indent="-181240" defTabSz="966612">
              <a:buFont typeface="Arial" panose="020B0604020202020204" pitchFamily="34" charset="0"/>
              <a:buChar char="•"/>
              <a:defRPr/>
            </a:pPr>
            <a:r>
              <a:rPr lang="en-US" b="0" i="1" dirty="0"/>
              <a:t>Bullet 1 </a:t>
            </a:r>
            <a:r>
              <a:rPr lang="en-US" b="0" dirty="0"/>
              <a:t>– </a:t>
            </a:r>
            <a:r>
              <a:rPr lang="en-US" dirty="0"/>
              <a:t>"There are three categories of target behaviors that are described as the 'target hierarchy' in DBT. The DBT Target Hierarchy will help you </a:t>
            </a:r>
            <a:r>
              <a:rPr lang="en-US" b="0" i="0" dirty="0">
                <a:effectLst/>
              </a:rPr>
              <a:t>prioritize which target behaviors to address and manage your treatment time accordingly. For example, life-threatening behavior takes precedence for discussion over quality-of-life-interfering behavior, and imminent or forthcoming life-threatening behaviors take precedence for discussion over past patient self-harming behavior and urges. These treatment targets are hierarchically categorized as follows:</a:t>
            </a:r>
            <a:endParaRPr lang="en-US" dirty="0"/>
          </a:p>
          <a:p>
            <a:pPr marL="664546" lvl="1" indent="-181240" defTabSz="966612">
              <a:buFont typeface="Arial" panose="020B0604020202020204" pitchFamily="34" charset="0"/>
              <a:buChar char="•"/>
              <a:defRPr/>
            </a:pPr>
            <a:r>
              <a:rPr lang="en-US" i="1" dirty="0"/>
              <a:t>Sub-Bullet 1 </a:t>
            </a:r>
            <a:r>
              <a:rPr lang="en-US" b="0" dirty="0"/>
              <a:t>– </a:t>
            </a:r>
            <a:r>
              <a:rPr lang="en-US" sz="1300" dirty="0"/>
              <a:t>Life-threatening behavior, which can include self-harm</a:t>
            </a:r>
            <a:endParaRPr lang="en-US" b="0" dirty="0"/>
          </a:p>
          <a:p>
            <a:pPr marL="664546" lvl="1" indent="-181240" defTabSz="966612">
              <a:buFont typeface="Arial" panose="020B0604020202020204" pitchFamily="34" charset="0"/>
              <a:buChar char="•"/>
              <a:defRPr/>
            </a:pPr>
            <a:r>
              <a:rPr lang="en-US" i="1" dirty="0"/>
              <a:t>Sub-Bullet 2 </a:t>
            </a:r>
            <a:r>
              <a:rPr lang="en-US" b="0" dirty="0"/>
              <a:t>– </a:t>
            </a:r>
            <a:r>
              <a:rPr lang="en-US" sz="1300" dirty="0"/>
              <a:t>Therapy-interfering behavior, which can include </a:t>
            </a:r>
            <a:r>
              <a:rPr lang="en-US" dirty="0"/>
              <a:t>arriving late to a session (also missing sessions, not doing homework)</a:t>
            </a:r>
            <a:endParaRPr lang="en-US" b="0" dirty="0"/>
          </a:p>
          <a:p>
            <a:pPr marL="664546" lvl="1" indent="-181240" defTabSz="966612">
              <a:buFont typeface="Arial" panose="020B0604020202020204" pitchFamily="34" charset="0"/>
              <a:buChar char="•"/>
              <a:defRPr/>
            </a:pPr>
            <a:r>
              <a:rPr lang="en-US" i="1" dirty="0"/>
              <a:t>Sub-Bullet 3 </a:t>
            </a:r>
            <a:r>
              <a:rPr lang="en-US" b="0" dirty="0"/>
              <a:t>– </a:t>
            </a:r>
            <a:r>
              <a:rPr lang="en-US" sz="1300" dirty="0"/>
              <a:t>Quality-of-life-interfering behavior such as not adhering to a prescribed medication regiment (also </a:t>
            </a:r>
            <a:r>
              <a:rPr lang="en-US" b="0" dirty="0"/>
              <a:t>risky sexual behavior, binge-eating, oversleeping, substance use).</a:t>
            </a:r>
            <a:r>
              <a:rPr lang="en-US" dirty="0"/>
              <a:t>"</a:t>
            </a:r>
            <a:endParaRPr lang="en-US" b="0" dirty="0"/>
          </a:p>
          <a:p>
            <a:pPr marL="664546" lvl="1" indent="-181240" defTabSz="966612">
              <a:buFont typeface="Arial" panose="020B0604020202020204" pitchFamily="34" charset="0"/>
              <a:buChar char="•"/>
              <a:defRPr/>
            </a:pPr>
            <a:endParaRPr lang="en-US" sz="1300" dirty="0"/>
          </a:p>
          <a:p>
            <a:pPr marL="181240" indent="-181240" defTabSz="966612">
              <a:buFont typeface="Arial" panose="020B0604020202020204" pitchFamily="34" charset="0"/>
              <a:buChar char="•"/>
              <a:defRPr/>
            </a:pPr>
            <a:r>
              <a:rPr lang="en-US" b="0" i="1" dirty="0"/>
              <a:t>Bullet 2 </a:t>
            </a:r>
            <a:r>
              <a:rPr lang="en-US" b="0" dirty="0"/>
              <a:t>– </a:t>
            </a:r>
            <a:r>
              <a:rPr lang="en-US" dirty="0"/>
              <a:t>"Attention to multiple problems at once is possible using the DBT Target Hierarchy to guide intervention</a:t>
            </a:r>
            <a:r>
              <a:rPr lang="en-US" b="0" dirty="0"/>
              <a:t>.</a:t>
            </a:r>
            <a:r>
              <a:rPr lang="en-US" dirty="0"/>
              <a:t>"</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3 </a:t>
            </a:r>
            <a:r>
              <a:rPr lang="en-US" b="0" dirty="0"/>
              <a:t>– </a:t>
            </a:r>
            <a:r>
              <a:rPr lang="en-US" dirty="0"/>
              <a:t>" Homework can begin in Pre-Treatment by introducing the diary card, which we'll review next</a:t>
            </a:r>
            <a:r>
              <a:rPr lang="en-US" b="0" dirty="0"/>
              <a:t>.</a:t>
            </a:r>
            <a:r>
              <a:rPr lang="en-US" dirty="0"/>
              <a:t>“</a:t>
            </a:r>
          </a:p>
          <a:p>
            <a:pPr marL="181240" indent="-181240" defTabSz="966612">
              <a:buFont typeface="Arial" panose="020B0604020202020204" pitchFamily="34" charset="0"/>
              <a:buChar char="•"/>
              <a:defRPr/>
            </a:pPr>
            <a:endParaRPr lang="en-US" b="1"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142</a:t>
            </a:fld>
            <a:endParaRPr lang="en-US"/>
          </a:p>
        </p:txBody>
      </p:sp>
    </p:spTree>
    <p:extLst>
      <p:ext uri="{BB962C8B-B14F-4D97-AF65-F5344CB8AC3E}">
        <p14:creationId xmlns:p14="http://schemas.microsoft.com/office/powerpoint/2010/main" val="136160436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dirty="0"/>
              <a:t>"</a:t>
            </a:r>
            <a:r>
              <a:rPr lang="en-US" b="0" dirty="0"/>
              <a:t>Diary cards in DBT are structured self-monitoring tools that individuals use to track their emotions, behaviors, and the use of DBT skills. These cards are typically used as a part of the DBT program to enhance self-awareness, identify patterns of behavior, and measure progress in managing emotions and behaviors.</a:t>
            </a:r>
            <a:r>
              <a:rPr lang="en-US" dirty="0"/>
              <a:t>“</a:t>
            </a:r>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r>
              <a:rPr lang="en-US" dirty="0"/>
              <a:t>"</a:t>
            </a:r>
            <a:r>
              <a:rPr lang="en-US" b="0" dirty="0"/>
              <a:t>The use of diary cards is an essential aspect of DBT, as it promotes self-awareness, skill development, and accountability. They can be a valuable tool for individuals seeking to manage their emotions, reduce impulsive behaviors, and work towards their therapeutic goals.</a:t>
            </a:r>
            <a:r>
              <a:rPr lang="en-US" dirty="0"/>
              <a:t>"</a:t>
            </a:r>
            <a:endParaRPr lang="en-US" b="0" dirty="0"/>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r>
              <a:rPr lang="en-US" b="0" dirty="0"/>
              <a:t>Here's what diary cards typically include and when you should use them:</a:t>
            </a:r>
          </a:p>
          <a:p>
            <a:pPr marL="664546" lvl="1" indent="-181240">
              <a:buFont typeface="Arial" panose="020B0604020202020204" pitchFamily="34" charset="0"/>
              <a:buChar char="•"/>
            </a:pPr>
            <a:r>
              <a:rPr lang="en-US" b="0" u="sng" dirty="0"/>
              <a:t>Components of a Diary Card</a:t>
            </a:r>
            <a:r>
              <a:rPr lang="en-US" b="0" dirty="0"/>
              <a:t>:</a:t>
            </a:r>
          </a:p>
          <a:p>
            <a:pPr marL="1208265" lvl="2" indent="-241653">
              <a:buFont typeface="+mj-lt"/>
              <a:buAutoNum type="arabicPeriod"/>
            </a:pPr>
            <a:r>
              <a:rPr lang="en-US" b="1" u="none" dirty="0"/>
              <a:t>Emotions</a:t>
            </a:r>
            <a:r>
              <a:rPr lang="en-US" b="0" dirty="0"/>
              <a:t>: Individuals are asked to list and rate their emotions throughout the day. Emotions are typically categorized as primary emotions (e.g., anger, sadness, happiness) and secondary emotions (emotions that arise in response to primary emotions).</a:t>
            </a:r>
          </a:p>
          <a:p>
            <a:pPr marL="1208265" lvl="2" indent="-241653">
              <a:buFont typeface="+mj-lt"/>
              <a:buAutoNum type="arabicPeriod"/>
            </a:pPr>
            <a:r>
              <a:rPr lang="en-US" b="1" dirty="0"/>
              <a:t>Behaviors</a:t>
            </a:r>
            <a:r>
              <a:rPr lang="en-US" b="0" dirty="0"/>
              <a:t>: People track their behaviors, both positive and negative, and record any impulsive or problematic actions.</a:t>
            </a:r>
          </a:p>
          <a:p>
            <a:pPr marL="1208265" lvl="2" indent="-241653">
              <a:buFont typeface="+mj-lt"/>
              <a:buAutoNum type="arabicPeriod"/>
            </a:pPr>
            <a:r>
              <a:rPr lang="en-US" b="1" dirty="0"/>
              <a:t>Skills Use</a:t>
            </a:r>
            <a:r>
              <a:rPr lang="en-US" b="0" dirty="0"/>
              <a:t>: Diary cards include a section where individuals record their use of DBT skills. They note which skills they practiced and how effective they were in managing their emotions and behaviors.</a:t>
            </a:r>
          </a:p>
          <a:p>
            <a:pPr marL="1208265" lvl="2" indent="-241653">
              <a:buFont typeface="+mj-lt"/>
              <a:buAutoNum type="arabicPeriod"/>
            </a:pPr>
            <a:r>
              <a:rPr lang="en-US" b="1" dirty="0"/>
              <a:t>Daily Events</a:t>
            </a:r>
            <a:r>
              <a:rPr lang="en-US" b="0" dirty="0"/>
              <a:t>: Individuals describe significant events or triggers that occurred during the day, as well as any life events or stressors.</a:t>
            </a:r>
          </a:p>
          <a:p>
            <a:pPr marL="1208265" lvl="2" indent="-241653">
              <a:buFont typeface="+mj-lt"/>
              <a:buAutoNum type="arabicPeriod"/>
            </a:pPr>
            <a:r>
              <a:rPr lang="en-US" b="1" dirty="0"/>
              <a:t>Targets</a:t>
            </a:r>
            <a:r>
              <a:rPr lang="en-US" b="0" dirty="0"/>
              <a:t>: These are specific problematic behaviors or emotions that individuals are working on in therapy. Diary cards track progress in addressing these targets.</a:t>
            </a:r>
          </a:p>
          <a:p>
            <a:pPr marL="1208265" lvl="2" indent="-241653">
              <a:buFont typeface="+mj-lt"/>
              <a:buAutoNum type="arabicPeriod"/>
            </a:pPr>
            <a:r>
              <a:rPr lang="en-US" b="1" dirty="0"/>
              <a:t>Ratings</a:t>
            </a:r>
            <a:r>
              <a:rPr lang="en-US" b="0" dirty="0"/>
              <a:t>: Some diary cards include space for individuals to rate their overall emotional intensity or distress level at different times of the day.</a:t>
            </a:r>
          </a:p>
          <a:p>
            <a:pPr marL="181240" indent="-181240">
              <a:buFont typeface="Arial" panose="020B0604020202020204" pitchFamily="34" charset="0"/>
              <a:buChar char="•"/>
            </a:pPr>
            <a:endParaRPr lang="en-US" b="0" dirty="0"/>
          </a:p>
          <a:p>
            <a:pPr marL="664546" lvl="1" indent="-181240">
              <a:buFont typeface="Arial" panose="020B0604020202020204" pitchFamily="34" charset="0"/>
              <a:buChar char="•"/>
            </a:pPr>
            <a:r>
              <a:rPr lang="en-US" b="0" u="sng" dirty="0"/>
              <a:t>When to Use Diary Cards</a:t>
            </a:r>
            <a:r>
              <a:rPr lang="en-US" b="0" dirty="0"/>
              <a:t>:</a:t>
            </a:r>
          </a:p>
          <a:p>
            <a:pPr marL="1147852" lvl="2" indent="-181240">
              <a:buFont typeface="Arial" panose="020B0604020202020204" pitchFamily="34" charset="0"/>
              <a:buChar char="•"/>
            </a:pPr>
            <a:r>
              <a:rPr lang="en-US" b="0" dirty="0"/>
              <a:t>You should use diary cards as part of your ongoing DBT practice, and the frequency of use may vary depending on your treatment plan. Here are common situations when you might use diary cards:</a:t>
            </a:r>
          </a:p>
          <a:p>
            <a:pPr marL="1691571" lvl="3" indent="-241653">
              <a:buFont typeface="+mj-lt"/>
              <a:buAutoNum type="arabicPeriod"/>
            </a:pPr>
            <a:r>
              <a:rPr lang="en-US" b="1" dirty="0"/>
              <a:t>Daily Practice: </a:t>
            </a:r>
            <a:r>
              <a:rPr lang="en-US" b="0" dirty="0"/>
              <a:t>Many individuals in DBT are encouraged to fill out a diary card daily. This helps develop a routine for self-monitoring and skill practice.</a:t>
            </a:r>
          </a:p>
          <a:p>
            <a:pPr marL="1691571" lvl="3" indent="-241653">
              <a:buFont typeface="+mj-lt"/>
              <a:buAutoNum type="arabicPeriod"/>
            </a:pPr>
            <a:r>
              <a:rPr lang="en-US" b="1" dirty="0"/>
              <a:t>Between Therapy Sessions</a:t>
            </a:r>
            <a:r>
              <a:rPr lang="en-US" b="0" dirty="0"/>
              <a:t>: Diary cards provide a way to track your emotions, behaviors, and skill usage between therapy sessions, giving you and your therapist valuable information to discuss during sessions.</a:t>
            </a:r>
          </a:p>
          <a:p>
            <a:pPr marL="1691571" lvl="3" indent="-241653">
              <a:buFont typeface="+mj-lt"/>
              <a:buAutoNum type="arabicPeriod"/>
            </a:pPr>
            <a:r>
              <a:rPr lang="en-US" b="1" dirty="0"/>
              <a:t>During Crises</a:t>
            </a:r>
            <a:r>
              <a:rPr lang="en-US" b="0" dirty="0"/>
              <a:t>: Diary cards can be especially useful during crises or challenging emotional situations. They help you identify which skills to use and track their effectiveness.</a:t>
            </a:r>
          </a:p>
          <a:p>
            <a:pPr marL="1691571" lvl="3" indent="-241653">
              <a:buFont typeface="+mj-lt"/>
              <a:buAutoNum type="arabicPeriod"/>
            </a:pPr>
            <a:r>
              <a:rPr lang="en-US" b="1" dirty="0"/>
              <a:t>Working on Specific Targets</a:t>
            </a:r>
            <a:r>
              <a:rPr lang="en-US" b="0" dirty="0"/>
              <a:t>: If you have specific emotional or behavioral targets you're working on in therapy, diary cards help you monitor progress and setbacks in those areas.</a:t>
            </a:r>
          </a:p>
          <a:p>
            <a:pPr marL="1691571" lvl="3" indent="-241653">
              <a:buFont typeface="+mj-lt"/>
              <a:buAutoNum type="arabicPeriod"/>
            </a:pPr>
            <a:r>
              <a:rPr lang="en-US" b="1" dirty="0"/>
              <a:t>As Needed</a:t>
            </a:r>
            <a:r>
              <a:rPr lang="en-US" b="0" dirty="0"/>
              <a:t>: You can use diary cards as needed, depending on your treatment goals and the guidance of your therapist.</a:t>
            </a:r>
          </a:p>
          <a:p>
            <a:endParaRPr lang="en-US" dirty="0"/>
          </a:p>
          <a:p>
            <a:endParaRPr lang="en-US" b="0" i="0" dirty="0">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t>Linehan, M. M. (2014a). </a:t>
            </a:r>
            <a:r>
              <a:rPr lang="en-US" sz="1300" i="1" dirty="0"/>
              <a:t>DBT (R) skills training handouts and worksheets, second edition</a:t>
            </a:r>
            <a:r>
              <a:rPr lang="en-US" sz="1300" dirty="0"/>
              <a:t> (2nd ed.). New York, NY: Guilford Publications.</a:t>
            </a:r>
            <a:endParaRPr lang="en-US" i="0" dirty="0"/>
          </a:p>
        </p:txBody>
      </p:sp>
      <p:sp>
        <p:nvSpPr>
          <p:cNvPr id="4" name="Slide Number Placeholder 3"/>
          <p:cNvSpPr>
            <a:spLocks noGrp="1"/>
          </p:cNvSpPr>
          <p:nvPr>
            <p:ph type="sldNum" sz="quarter" idx="5"/>
          </p:nvPr>
        </p:nvSpPr>
        <p:spPr/>
        <p:txBody>
          <a:bodyPr/>
          <a:lstStyle/>
          <a:p>
            <a:pPr defTabSz="966612">
              <a:defRPr/>
            </a:pPr>
            <a:fld id="{369C70AD-FCA9-4FF6-8D0E-01E0C5ABAEF2}" type="slidenum">
              <a:rPr lang="en-US">
                <a:solidFill>
                  <a:prstClr val="black"/>
                </a:solidFill>
                <a:latin typeface="Calibri" panose="020F0502020204030204"/>
              </a:rPr>
              <a:pPr defTabSz="966612">
                <a:defRPr/>
              </a:pPr>
              <a:t>143</a:t>
            </a:fld>
            <a:endParaRPr lang="en-US">
              <a:solidFill>
                <a:prstClr val="black"/>
              </a:solidFill>
              <a:latin typeface="Calibri" panose="020F0502020204030204"/>
            </a:endParaRPr>
          </a:p>
        </p:txBody>
      </p:sp>
    </p:spTree>
    <p:extLst>
      <p:ext uri="{BB962C8B-B14F-4D97-AF65-F5344CB8AC3E}">
        <p14:creationId xmlns:p14="http://schemas.microsoft.com/office/powerpoint/2010/main" val="22467765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b="0" i="1" dirty="0"/>
              <a:t>Bullet 1 </a:t>
            </a:r>
            <a:r>
              <a:rPr lang="en-US" b="0" dirty="0"/>
              <a:t>– </a:t>
            </a:r>
            <a:r>
              <a:rPr lang="en-US" dirty="0"/>
              <a:t>"Providing psychoeducation about DBT in Pre-Treatment really serves to inform the client's expectations about treatment and their buy-in to treatment</a:t>
            </a:r>
            <a:r>
              <a:rPr lang="en-US" b="0" dirty="0"/>
              <a:t>.</a:t>
            </a:r>
            <a:r>
              <a:rPr lang="en-US" dirty="0"/>
              <a:t>"</a:t>
            </a:r>
          </a:p>
          <a:p>
            <a:pPr marL="664546" lvl="1" indent="-181240" defTabSz="966612">
              <a:buFont typeface="Arial" panose="020B0604020202020204" pitchFamily="34" charset="0"/>
              <a:buChar char="•"/>
              <a:defRPr/>
            </a:pPr>
            <a:r>
              <a:rPr lang="en-US" i="1" dirty="0"/>
              <a:t>Sub-Bullet 1 </a:t>
            </a:r>
            <a:r>
              <a:rPr lang="en-US" b="0" dirty="0"/>
              <a:t>– </a:t>
            </a:r>
            <a:r>
              <a:rPr lang="en-US" dirty="0"/>
              <a:t>"</a:t>
            </a:r>
            <a:r>
              <a:rPr lang="en-US" sz="1300" dirty="0"/>
              <a:t>Psychoeducation efforts should cover the what, why, and how of DBT(like what we reviewed earlier in the training)</a:t>
            </a:r>
            <a:r>
              <a:rPr lang="en-US" b="0" dirty="0"/>
              <a:t>.</a:t>
            </a:r>
            <a:r>
              <a:rPr lang="en-US" dirty="0"/>
              <a:t>"</a:t>
            </a:r>
            <a:endParaRPr lang="en-US" sz="1300" dirty="0"/>
          </a:p>
          <a:p>
            <a:pPr marL="664546" lvl="1" indent="-181240" defTabSz="966612">
              <a:buFont typeface="Arial" panose="020B0604020202020204" pitchFamily="34" charset="0"/>
              <a:buChar char="•"/>
              <a:defRPr/>
            </a:pPr>
            <a:r>
              <a:rPr lang="en-US" i="1" dirty="0"/>
              <a:t>Sub-Bullet 2 </a:t>
            </a:r>
            <a:r>
              <a:rPr lang="en-US" b="0" dirty="0"/>
              <a:t>– </a:t>
            </a:r>
            <a:r>
              <a:rPr lang="en-US" dirty="0"/>
              <a:t>"</a:t>
            </a:r>
            <a:r>
              <a:rPr lang="en-US" sz="1300" dirty="0"/>
              <a:t>Psychoeducation efforts should also cover why problematic behaviors develop and what keeps them active by referring to the Biosocial Model of DBT</a:t>
            </a:r>
            <a:r>
              <a:rPr lang="en-US" b="0" dirty="0"/>
              <a:t>.</a:t>
            </a:r>
            <a:r>
              <a:rPr lang="en-US" dirty="0"/>
              <a:t>“</a:t>
            </a:r>
          </a:p>
          <a:p>
            <a:pPr marL="664546" lvl="1" indent="-181240" defTabSz="966612">
              <a:buFont typeface="Arial" panose="020B0604020202020204" pitchFamily="34" charset="0"/>
              <a:buChar char="•"/>
              <a:defRPr/>
            </a:pPr>
            <a:endParaRPr lang="en-US" sz="1300" dirty="0"/>
          </a:p>
          <a:p>
            <a:pPr marL="0" indent="0">
              <a:buFont typeface="Arial" panose="020B0604020202020204" pitchFamily="34" charset="0"/>
              <a:buNone/>
            </a:pPr>
            <a:r>
              <a:rPr lang="en-US" sz="1400" b="1" i="0" dirty="0"/>
              <a:t>Photo Credit:</a:t>
            </a:r>
          </a:p>
          <a:p>
            <a:pPr marL="0" indent="0">
              <a:buFont typeface="Arial" panose="020B0604020202020204" pitchFamily="34" charset="0"/>
              <a:buNone/>
            </a:pPr>
            <a:r>
              <a:rPr lang="en-US" sz="1400" b="0" i="0" dirty="0"/>
              <a:t>Purchased Image, Adobe Stock.</a:t>
            </a:r>
            <a:endParaRPr lang="en-US" sz="1300" dirty="0"/>
          </a:p>
          <a:p>
            <a:pPr marL="664546" lvl="1" indent="-181240" defTabSz="966612">
              <a:buFont typeface="Arial" panose="020B0604020202020204" pitchFamily="34" charset="0"/>
              <a:buChar char="•"/>
              <a:defRPr/>
            </a:pPr>
            <a:endParaRPr lang="en-US" sz="1300" dirty="0"/>
          </a:p>
          <a:p>
            <a:pPr marL="181240" indent="-181240" defTabSz="966612">
              <a:buFont typeface="Arial" panose="020B0604020202020204" pitchFamily="34" charset="0"/>
              <a:buChar char="•"/>
              <a:defRPr/>
            </a:pPr>
            <a:endParaRPr lang="en-US" sz="130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144</a:t>
            </a:fld>
            <a:endParaRPr lang="en-US"/>
          </a:p>
        </p:txBody>
      </p:sp>
    </p:spTree>
    <p:extLst>
      <p:ext uri="{BB962C8B-B14F-4D97-AF65-F5344CB8AC3E}">
        <p14:creationId xmlns:p14="http://schemas.microsoft.com/office/powerpoint/2010/main" val="195768154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a:t>
            </a:r>
            <a:r>
              <a:rPr lang="en-US" b="0" dirty="0"/>
              <a:t>There are some factors that would make DBT a not-so-effective treatment for someone.</a:t>
            </a:r>
            <a:r>
              <a:rPr lang="en-US" dirty="0"/>
              <a:t>"</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1 </a:t>
            </a:r>
            <a:r>
              <a:rPr lang="en-US" b="0" dirty="0"/>
              <a:t>– </a:t>
            </a:r>
            <a:r>
              <a:rPr lang="en-US" dirty="0"/>
              <a:t>"Overall, DBT will not be effective for someone who does </a:t>
            </a:r>
            <a:r>
              <a:rPr lang="en-US" i="1" dirty="0"/>
              <a:t>not </a:t>
            </a:r>
            <a:r>
              <a:rPr lang="en-US" dirty="0"/>
              <a:t>believe that they have behaviors that need to change</a:t>
            </a:r>
            <a:r>
              <a:rPr lang="en-US" b="0" dirty="0"/>
              <a:t>.</a:t>
            </a:r>
            <a:r>
              <a:rPr lang="en-US" dirty="0"/>
              <a:t>"</a:t>
            </a:r>
          </a:p>
          <a:p>
            <a:pPr marL="664546" lvl="1" indent="-181240" defTabSz="966612">
              <a:buFont typeface="Arial" panose="020B0604020202020204" pitchFamily="34" charset="0"/>
              <a:buChar char="•"/>
              <a:defRPr/>
            </a:pPr>
            <a:r>
              <a:rPr lang="en-US" b="0" i="1" dirty="0"/>
              <a:t>Sub-Bullets </a:t>
            </a:r>
            <a:r>
              <a:rPr lang="en-US" b="0" dirty="0"/>
              <a:t>– </a:t>
            </a:r>
            <a:r>
              <a:rPr lang="en-US" dirty="0"/>
              <a:t>"</a:t>
            </a:r>
            <a:r>
              <a:rPr lang="en-US" b="0" dirty="0"/>
              <a:t>Ultimately, clients will </a:t>
            </a:r>
            <a:r>
              <a:rPr lang="en-US" sz="1300" dirty="0"/>
              <a:t>get the most out of DBT treatment if they 1) want to develop new skills, 2) are willing to acknowledge and work towards improving unhealthy behaviors, and 3) are committed to practice, practice, practice (</a:t>
            </a:r>
            <a:r>
              <a:rPr lang="en-US" sz="1300" i="1" dirty="0"/>
              <a:t>sub-sub-bullets</a:t>
            </a:r>
            <a:r>
              <a:rPr lang="en-US" sz="1300" dirty="0"/>
              <a:t>)</a:t>
            </a:r>
            <a:r>
              <a:rPr lang="en-US" b="0" dirty="0"/>
              <a:t>. If they are not willing to do these things, then DBT will not be an effective treatment for them.</a:t>
            </a:r>
            <a:r>
              <a:rPr lang="en-US" dirty="0"/>
              <a:t>“</a:t>
            </a:r>
          </a:p>
          <a:p>
            <a:pPr marL="664546" lvl="1"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145</a:t>
            </a:fld>
            <a:endParaRPr lang="en-US"/>
          </a:p>
        </p:txBody>
      </p:sp>
    </p:spTree>
    <p:extLst>
      <p:ext uri="{BB962C8B-B14F-4D97-AF65-F5344CB8AC3E}">
        <p14:creationId xmlns:p14="http://schemas.microsoft.com/office/powerpoint/2010/main" val="340693638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dirty="0"/>
              <a:t>"In standard, manualized DBT treatment, there are various modes of treatment delivery, which include individual sessions. We'll review a summary of what these sessions look like for if you decide to provide DBT treatment in individual sessions.“</a:t>
            </a: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146</a:t>
            </a:fld>
            <a:endParaRPr lang="en-US"/>
          </a:p>
        </p:txBody>
      </p:sp>
    </p:spTree>
    <p:extLst>
      <p:ext uri="{BB962C8B-B14F-4D97-AF65-F5344CB8AC3E}">
        <p14:creationId xmlns:p14="http://schemas.microsoft.com/office/powerpoint/2010/main" val="205413993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dirty="0"/>
              <a:t>"</a:t>
            </a:r>
            <a:r>
              <a:rPr lang="en-US" b="0" dirty="0"/>
              <a:t>Individual sessions in </a:t>
            </a:r>
            <a:r>
              <a:rPr lang="en-US" dirty="0"/>
              <a:t>standard, manualized DBT treatment serve two functions."</a:t>
            </a:r>
            <a:endParaRPr lang="en-US" sz="1300" dirty="0"/>
          </a:p>
          <a:p>
            <a:pPr marL="664546" lvl="1" indent="-181240" defTabSz="966612">
              <a:buFont typeface="Arial" panose="020B0604020202020204" pitchFamily="34" charset="0"/>
              <a:buChar char="•"/>
              <a:defRPr/>
            </a:pPr>
            <a:r>
              <a:rPr lang="en-US" i="1" dirty="0"/>
              <a:t>Sub-Bullet 1 </a:t>
            </a:r>
            <a:r>
              <a:rPr lang="en-US" b="0" dirty="0"/>
              <a:t>– </a:t>
            </a:r>
            <a:r>
              <a:rPr lang="en-US" dirty="0"/>
              <a:t>"First, clients can learn to apply the DBT skills to </a:t>
            </a:r>
            <a:r>
              <a:rPr lang="en-US" i="1" dirty="0"/>
              <a:t>specific</a:t>
            </a:r>
            <a:r>
              <a:rPr lang="en-US" dirty="0"/>
              <a:t> challenges and events in their lives which can, in turn, enhance motivation</a:t>
            </a:r>
            <a:r>
              <a:rPr lang="en-US" b="0" dirty="0"/>
              <a:t>.</a:t>
            </a:r>
            <a:r>
              <a:rPr lang="en-US" dirty="0"/>
              <a:t>"</a:t>
            </a:r>
            <a:endParaRPr lang="en-US" sz="1300" dirty="0"/>
          </a:p>
          <a:p>
            <a:pPr marL="664546" lvl="1" indent="-181240" defTabSz="966612">
              <a:buFont typeface="Arial" panose="020B0604020202020204" pitchFamily="34" charset="0"/>
              <a:buChar char="•"/>
              <a:defRPr/>
            </a:pPr>
            <a:r>
              <a:rPr lang="en-US" i="1" dirty="0"/>
              <a:t>Sub-Bullet 2 </a:t>
            </a:r>
            <a:r>
              <a:rPr lang="en-US" b="0" dirty="0"/>
              <a:t>– </a:t>
            </a:r>
            <a:r>
              <a:rPr lang="en-US" dirty="0"/>
              <a:t>"Second, in individual sessions, clients can learn strategies that can help them manage their </a:t>
            </a:r>
            <a:r>
              <a:rPr lang="en-US" i="1" dirty="0"/>
              <a:t>own</a:t>
            </a:r>
            <a:r>
              <a:rPr lang="en-US" dirty="0"/>
              <a:t> lives (these strategies are much like c</a:t>
            </a:r>
            <a:r>
              <a:rPr lang="en-US" b="0" dirty="0"/>
              <a:t>ase management strategies that are used in treatment settings). In learning these strategies, clients can begin to be like their own case manager and can become more skilled in managing their physical and social environments.</a:t>
            </a:r>
            <a:r>
              <a:rPr lang="en-US" dirty="0"/>
              <a:t>"</a:t>
            </a:r>
            <a:endParaRPr lang="en-US" b="0" dirty="0"/>
          </a:p>
          <a:p>
            <a:pPr marL="1147852" lvl="2" indent="-181240" defTabSz="966612">
              <a:buFont typeface="Arial" panose="020B0604020202020204" pitchFamily="34" charset="0"/>
              <a:buChar char="•"/>
              <a:defRPr/>
            </a:pPr>
            <a:r>
              <a:rPr lang="en-US" dirty="0"/>
              <a:t>"</a:t>
            </a:r>
            <a:r>
              <a:rPr lang="en-US" sz="1300" dirty="0"/>
              <a:t>These strategies include helping the client develop </a:t>
            </a:r>
            <a:r>
              <a:rPr lang="en-US" sz="1300" b="1" dirty="0"/>
              <a:t>problem-solving skills</a:t>
            </a:r>
            <a:r>
              <a:rPr lang="en-US" sz="1300" dirty="0"/>
              <a:t>.</a:t>
            </a:r>
            <a:r>
              <a:rPr lang="en-US" dirty="0"/>
              <a:t>"</a:t>
            </a:r>
            <a:endParaRPr lang="en-US" sz="1300" dirty="0"/>
          </a:p>
          <a:p>
            <a:pPr marL="1147852" lvl="2" indent="-181240" defTabSz="966612">
              <a:buFont typeface="Arial" panose="020B0604020202020204" pitchFamily="34" charset="0"/>
              <a:buChar char="•"/>
              <a:defRPr/>
            </a:pPr>
            <a:r>
              <a:rPr lang="en-US" dirty="0"/>
              <a:t>"</a:t>
            </a:r>
            <a:r>
              <a:rPr lang="en-US" sz="1300" dirty="0"/>
              <a:t>This strategies can also involve recognizing </a:t>
            </a:r>
            <a:r>
              <a:rPr lang="en-US" b="1" i="0" dirty="0">
                <a:effectLst/>
              </a:rPr>
              <a:t>dialectics</a:t>
            </a:r>
            <a:r>
              <a:rPr lang="en-US" b="0" i="0" dirty="0">
                <a:effectLst/>
              </a:rPr>
              <a:t> (opposites) in our daily lives and finding a balance with them (in essence, recognizing that two apparent opposites can be true at the same time)</a:t>
            </a:r>
            <a:r>
              <a:rPr lang="en-US" b="0" dirty="0"/>
              <a:t>. This is a helpful strategy for all of us and can serve to help us better manage our lives.</a:t>
            </a:r>
            <a:r>
              <a:rPr lang="en-US" b="0" i="0" dirty="0"/>
              <a:t>"</a:t>
            </a:r>
          </a:p>
          <a:p>
            <a:pPr marL="1147852" lvl="2" indent="-181240" defTabSz="966612">
              <a:buFont typeface="Arial" panose="020B0604020202020204" pitchFamily="34" charset="0"/>
              <a:buChar char="•"/>
              <a:defRPr/>
            </a:pPr>
            <a:r>
              <a:rPr lang="en-US" b="0" dirty="0"/>
              <a:t>"</a:t>
            </a:r>
            <a:r>
              <a:rPr lang="en-US" b="0" i="0" dirty="0"/>
              <a:t>Another skill entails practicing </a:t>
            </a:r>
            <a:r>
              <a:rPr lang="en-US" b="1" i="0" dirty="0"/>
              <a:t>validation</a:t>
            </a:r>
            <a:r>
              <a:rPr lang="en-US" b="0" i="0" dirty="0"/>
              <a:t> as a means </a:t>
            </a:r>
            <a:r>
              <a:rPr lang="en-US" b="0" i="0" dirty="0">
                <a:effectLst/>
              </a:rPr>
              <a:t>of exercising acceptance of others and ourselves</a:t>
            </a:r>
            <a:r>
              <a:rPr lang="en-US" b="0" dirty="0"/>
              <a:t>.</a:t>
            </a:r>
            <a:r>
              <a:rPr lang="en-US" b="0" i="0" dirty="0"/>
              <a:t>“</a:t>
            </a:r>
          </a:p>
          <a:p>
            <a:pPr marL="1147852" lvl="2"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pPr marL="1147852" lvl="2" indent="-181240" defTabSz="966612">
              <a:buFont typeface="Arial" panose="020B0604020202020204" pitchFamily="34" charset="0"/>
              <a:buChar char="•"/>
              <a:defRPr/>
            </a:pPr>
            <a:endParaRPr lang="en-US" b="0" i="0" dirty="0"/>
          </a:p>
        </p:txBody>
      </p:sp>
      <p:sp>
        <p:nvSpPr>
          <p:cNvPr id="4" name="Slide Number Placeholder 3"/>
          <p:cNvSpPr>
            <a:spLocks noGrp="1"/>
          </p:cNvSpPr>
          <p:nvPr>
            <p:ph type="sldNum" sz="quarter" idx="5"/>
          </p:nvPr>
        </p:nvSpPr>
        <p:spPr/>
        <p:txBody>
          <a:bodyPr/>
          <a:lstStyle/>
          <a:p>
            <a:pPr defTabSz="966612">
              <a:defRPr/>
            </a:pPr>
            <a:fld id="{369C70AD-FCA9-4FF6-8D0E-01E0C5ABAEF2}" type="slidenum">
              <a:rPr lang="en-US">
                <a:solidFill>
                  <a:prstClr val="black"/>
                </a:solidFill>
                <a:latin typeface="Calibri" panose="020F0502020204030204"/>
              </a:rPr>
              <a:pPr defTabSz="966612">
                <a:defRPr/>
              </a:pPr>
              <a:t>147</a:t>
            </a:fld>
            <a:endParaRPr lang="en-US">
              <a:solidFill>
                <a:prstClr val="black"/>
              </a:solidFill>
              <a:latin typeface="Calibri" panose="020F0502020204030204"/>
            </a:endParaRPr>
          </a:p>
        </p:txBody>
      </p:sp>
    </p:spTree>
    <p:extLst>
      <p:ext uri="{BB962C8B-B14F-4D97-AF65-F5344CB8AC3E}">
        <p14:creationId xmlns:p14="http://schemas.microsoft.com/office/powerpoint/2010/main" val="128545549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sz="1300" dirty="0"/>
              <a:t>[</a:t>
            </a:r>
            <a:r>
              <a:rPr lang="en-US" sz="1300" u="sng" dirty="0"/>
              <a:t>read bullet</a:t>
            </a:r>
            <a:r>
              <a:rPr lang="en-US" sz="1300" dirty="0"/>
              <a:t>].</a:t>
            </a:r>
          </a:p>
          <a:p>
            <a:pPr marL="181240" indent="-181240" defTabSz="966612">
              <a:buFont typeface="Arial" panose="020B0604020202020204" pitchFamily="34" charset="0"/>
              <a:buChar char="•"/>
              <a:defRPr/>
            </a:pPr>
            <a:endParaRPr lang="en-US" sz="1300" dirty="0"/>
          </a:p>
          <a:p>
            <a:pPr marL="181240" indent="-181240" defTabSz="966612">
              <a:buFont typeface="Arial" panose="020B0604020202020204" pitchFamily="34" charset="0"/>
              <a:buChar char="•"/>
              <a:defRPr/>
            </a:pPr>
            <a:r>
              <a:rPr lang="en-US" b="0" i="1" dirty="0"/>
              <a:t>Bullet 2 </a:t>
            </a:r>
            <a:r>
              <a:rPr lang="en-US" b="0" dirty="0"/>
              <a:t>– </a:t>
            </a:r>
            <a:r>
              <a:rPr lang="en-US" sz="1300" dirty="0"/>
              <a:t>[</a:t>
            </a:r>
            <a:r>
              <a:rPr lang="en-US" sz="1300" u="sng" dirty="0"/>
              <a:t>read bullet</a:t>
            </a:r>
            <a:r>
              <a:rPr lang="en-US" sz="1300" dirty="0"/>
              <a:t>].</a:t>
            </a:r>
          </a:p>
          <a:p>
            <a:pPr marL="181240" indent="-181240" defTabSz="966612">
              <a:buFont typeface="Arial" panose="020B0604020202020204" pitchFamily="34" charset="0"/>
              <a:buChar char="•"/>
              <a:defRPr/>
            </a:pPr>
            <a:endParaRPr lang="en-US" sz="1300" dirty="0"/>
          </a:p>
          <a:p>
            <a:pPr marL="181240" indent="-181240" defTabSz="966612">
              <a:buFont typeface="Arial" panose="020B0604020202020204" pitchFamily="34" charset="0"/>
              <a:buChar char="•"/>
              <a:defRPr/>
            </a:pPr>
            <a:r>
              <a:rPr lang="en-US" b="0" i="1" dirty="0"/>
              <a:t>Bullet 3 </a:t>
            </a:r>
            <a:r>
              <a:rPr lang="en-US" b="0" dirty="0"/>
              <a:t>– </a:t>
            </a:r>
            <a:r>
              <a:rPr lang="en-US" sz="1300" dirty="0"/>
              <a:t>[</a:t>
            </a:r>
            <a:r>
              <a:rPr lang="en-US" sz="1300" u="sng" dirty="0"/>
              <a:t>read bullet and corresponding sub-bullets</a:t>
            </a:r>
            <a:r>
              <a:rPr lang="en-US" sz="1300" dirty="0"/>
              <a:t>].</a:t>
            </a:r>
          </a:p>
          <a:p>
            <a:pPr marL="181240" indent="-181240" defTabSz="966612">
              <a:buFont typeface="Arial" panose="020B0604020202020204" pitchFamily="34" charset="0"/>
              <a:buChar char="•"/>
              <a:defRPr/>
            </a:pPr>
            <a:endParaRPr lang="en-US" sz="1300" dirty="0"/>
          </a:p>
          <a:p>
            <a:pPr marL="0" indent="0">
              <a:buFont typeface="Arial" panose="020B0604020202020204" pitchFamily="34" charset="0"/>
              <a:buNone/>
            </a:pPr>
            <a:r>
              <a:rPr lang="en-US" sz="1400" b="1" i="0" dirty="0"/>
              <a:t>Photo Credit:</a:t>
            </a:r>
          </a:p>
          <a:p>
            <a:pPr marL="0" indent="0">
              <a:buFont typeface="Arial" panose="020B0604020202020204" pitchFamily="34" charset="0"/>
              <a:buNone/>
            </a:pPr>
            <a:r>
              <a:rPr lang="en-US" sz="1400" b="0" i="0" dirty="0"/>
              <a:t>Purchased Image, Adobe Stock.</a:t>
            </a:r>
            <a:endParaRPr lang="en-US" sz="1300" dirty="0"/>
          </a:p>
          <a:p>
            <a:pPr marL="181240" indent="-181240" defTabSz="966612">
              <a:buFont typeface="Arial" panose="020B0604020202020204" pitchFamily="34" charset="0"/>
              <a:buChar char="•"/>
              <a:defRPr/>
            </a:pPr>
            <a:endParaRPr lang="en-US" sz="1300" dirty="0"/>
          </a:p>
          <a:p>
            <a:pPr marL="181240" indent="-181240" defTabSz="966612">
              <a:buFont typeface="Arial" panose="020B0604020202020204" pitchFamily="34" charset="0"/>
              <a:buChar char="•"/>
              <a:defRPr/>
            </a:pPr>
            <a:endParaRPr lang="en-US" sz="1300" dirty="0"/>
          </a:p>
          <a:p>
            <a:pPr marL="181240" indent="-18124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148</a:t>
            </a:fld>
            <a:endParaRPr lang="en-US"/>
          </a:p>
        </p:txBody>
      </p:sp>
    </p:spTree>
    <p:extLst>
      <p:ext uri="{BB962C8B-B14F-4D97-AF65-F5344CB8AC3E}">
        <p14:creationId xmlns:p14="http://schemas.microsoft.com/office/powerpoint/2010/main" val="382570791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a:t>
            </a:r>
            <a:r>
              <a:rPr lang="en-US" b="0" dirty="0"/>
              <a:t>Here is a template for what individual sessions can look like.</a:t>
            </a:r>
            <a:r>
              <a:rPr lang="en-US" dirty="0"/>
              <a:t>"</a:t>
            </a:r>
          </a:p>
          <a:p>
            <a:pPr marL="181240" indent="-181240" defTabSz="966612">
              <a:buFont typeface="Arial" panose="020B0604020202020204" pitchFamily="34" charset="0"/>
              <a:buChar char="•"/>
              <a:defRPr/>
            </a:pPr>
            <a:endParaRPr lang="en-US" b="0" dirty="0"/>
          </a:p>
          <a:p>
            <a:pPr marL="241653" indent="-241653" defTabSz="966612">
              <a:buFont typeface="+mj-lt"/>
              <a:buAutoNum type="arabicPeriod"/>
              <a:defRPr/>
            </a:pPr>
            <a:r>
              <a:rPr lang="en-US" b="0" i="1" dirty="0"/>
              <a:t>Bullet 1 </a:t>
            </a:r>
            <a:r>
              <a:rPr lang="en-US" b="0" dirty="0"/>
              <a:t>– </a:t>
            </a:r>
            <a:r>
              <a:rPr lang="en-US" dirty="0"/>
              <a:t>"You can start the session by reviewing the diary card</a:t>
            </a:r>
            <a:r>
              <a:rPr lang="en-US" b="0" dirty="0"/>
              <a:t>. Diary cards enable the client to share some of the experiences that came up for them during the preceding week and allows the client to discuss them in detail.</a:t>
            </a:r>
            <a:r>
              <a:rPr lang="en-US" dirty="0"/>
              <a:t>"</a:t>
            </a:r>
            <a:endParaRPr lang="en-US" b="0" i="0" dirty="0"/>
          </a:p>
          <a:p>
            <a:pPr marL="724959" lvl="1" indent="-241653" defTabSz="966612">
              <a:buFont typeface="Arial" panose="020B0604020202020204" pitchFamily="34" charset="0"/>
              <a:buChar char="•"/>
              <a:defRPr/>
            </a:pPr>
            <a:r>
              <a:rPr lang="en-US" b="0" i="1" dirty="0"/>
              <a:t>Sub-Bullet </a:t>
            </a:r>
            <a:r>
              <a:rPr lang="en-US" b="0" dirty="0"/>
              <a:t>– </a:t>
            </a:r>
            <a:r>
              <a:rPr lang="en-US" dirty="0"/>
              <a:t>"Now, it's likely that the client will have lots of experiences to share</a:t>
            </a:r>
            <a:r>
              <a:rPr lang="en-US" b="0" dirty="0"/>
              <a:t>. So, you'll want to use the target hierarchy (that we reviewed earlier).</a:t>
            </a:r>
            <a:r>
              <a:rPr lang="en-US" dirty="0"/>
              <a:t>"</a:t>
            </a:r>
          </a:p>
          <a:p>
            <a:pPr marL="1208265" lvl="2" indent="-241653" defTabSz="966612">
              <a:buFont typeface="Arial" panose="020B0604020202020204" pitchFamily="34" charset="0"/>
              <a:buChar char="•"/>
              <a:defRPr/>
            </a:pPr>
            <a:r>
              <a:rPr lang="en-US" dirty="0"/>
              <a:t>"</a:t>
            </a:r>
            <a:r>
              <a:rPr lang="en-US" b="0" dirty="0"/>
              <a:t>As a refresher, the DBT Target Hierarchy helps you prioritize which target behaviors to address and manage your treatment time accordingly. For example, life-threatening behavior takes precedence for discussion over quality-of-life-interfering behavior, and imminent or forthcoming life-threatening behaviors takes precedence for discussion over past patient self-harming behavior and urges.</a:t>
            </a:r>
            <a:r>
              <a:rPr lang="en-US" dirty="0"/>
              <a:t>"</a:t>
            </a:r>
          </a:p>
          <a:p>
            <a:pPr marL="1208265" lvl="2" indent="-241653" defTabSz="966612">
              <a:buFont typeface="Arial" panose="020B0604020202020204" pitchFamily="34" charset="0"/>
              <a:buChar char="•"/>
              <a:defRPr/>
            </a:pPr>
            <a:endParaRPr lang="en-US" b="1" dirty="0"/>
          </a:p>
          <a:p>
            <a:pPr marL="241653" indent="-241653" defTabSz="966612">
              <a:buFont typeface="+mj-lt"/>
              <a:buAutoNum type="arabicPeriod"/>
              <a:defRPr/>
            </a:pPr>
            <a:r>
              <a:rPr lang="en-US" b="0" i="1" dirty="0"/>
              <a:t>Bullet 2 </a:t>
            </a:r>
            <a:r>
              <a:rPr lang="en-US" b="0" dirty="0"/>
              <a:t>– </a:t>
            </a:r>
            <a:r>
              <a:rPr lang="en-US" dirty="0"/>
              <a:t>"</a:t>
            </a:r>
            <a:r>
              <a:rPr lang="en-US" b="0" dirty="0"/>
              <a:t>Then, you'll want to teach the client a new DBT skill or tool, or you can re-teach a previous skill that was taught if the client wants a refresher.</a:t>
            </a:r>
            <a:r>
              <a:rPr lang="en-US" dirty="0"/>
              <a:t>"</a:t>
            </a:r>
            <a:endParaRPr lang="en-US" b="0" dirty="0"/>
          </a:p>
          <a:p>
            <a:pPr marL="241653" indent="-241653" defTabSz="966612">
              <a:buFont typeface="+mj-lt"/>
              <a:buAutoNum type="arabicPeriod"/>
              <a:defRPr/>
            </a:pPr>
            <a:endParaRPr lang="en-US" b="0" dirty="0"/>
          </a:p>
          <a:p>
            <a:pPr marL="241653" indent="-241653" defTabSz="966612">
              <a:buFont typeface="+mj-lt"/>
              <a:buAutoNum type="arabicPeriod"/>
              <a:defRPr/>
            </a:pPr>
            <a:r>
              <a:rPr lang="en-US" b="0" i="1" dirty="0"/>
              <a:t>Bullet 3 </a:t>
            </a:r>
            <a:r>
              <a:rPr lang="en-US" b="0" dirty="0"/>
              <a:t>– </a:t>
            </a:r>
            <a:r>
              <a:rPr lang="en-US" dirty="0"/>
              <a:t>"</a:t>
            </a:r>
            <a:r>
              <a:rPr lang="en-US" b="0" dirty="0"/>
              <a:t>Lastly, you'll want to provide the client with homework – give them the means to practice the skills that they're learning in treatment outside in their day-to-day life.</a:t>
            </a:r>
            <a:r>
              <a:rPr lang="en-US" dirty="0"/>
              <a:t>“</a:t>
            </a:r>
          </a:p>
          <a:p>
            <a:pPr marL="241653" indent="-241653" defTabSz="966612">
              <a:buFont typeface="+mj-lt"/>
              <a:buAutoNum type="arabicPeriod"/>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149</a:t>
            </a:fld>
            <a:endParaRPr lang="en-US"/>
          </a:p>
        </p:txBody>
      </p:sp>
    </p:spTree>
    <p:extLst>
      <p:ext uri="{BB962C8B-B14F-4D97-AF65-F5344CB8AC3E}">
        <p14:creationId xmlns:p14="http://schemas.microsoft.com/office/powerpoint/2010/main" val="2909204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dirty="0"/>
              <a:t>"</a:t>
            </a:r>
            <a:r>
              <a:rPr lang="en-US" dirty="0"/>
              <a:t>This is a 5 minutes mindfulness exercise that involves taking slow, deep breaths while focusing your attention on the sensations of the breath. This practice can help us calm our minds, reduce stress, and promote relaxation within a short time frame.</a:t>
            </a:r>
            <a:r>
              <a:rPr lang="en-US" b="0" dirty="0"/>
              <a:t>"</a:t>
            </a:r>
            <a:r>
              <a:rPr lang="en-US" dirty="0"/>
              <a:t> </a:t>
            </a:r>
          </a:p>
          <a:p>
            <a:endParaRPr lang="en-US" dirty="0"/>
          </a:p>
          <a:p>
            <a:r>
              <a:rPr lang="en-US" dirty="0"/>
              <a:t>Closed captioning is available for this video.</a:t>
            </a:r>
          </a:p>
          <a:p>
            <a:endParaRPr lang="en-US" dirty="0"/>
          </a:p>
          <a:p>
            <a:pPr marL="181240" indent="-181240">
              <a:buFont typeface="Arial" panose="020B0604020202020204" pitchFamily="34" charset="0"/>
              <a:buChar char="•"/>
            </a:pPr>
            <a:r>
              <a:rPr lang="en-US" u="sng" dirty="0"/>
              <a:t>Trainer begins exercise. </a:t>
            </a:r>
          </a:p>
          <a:p>
            <a:pPr marL="181240" indent="-181240">
              <a:buFont typeface="Arial" panose="020B0604020202020204" pitchFamily="34" charset="0"/>
              <a:buChar char="•"/>
            </a:pPr>
            <a:endParaRPr lang="en-US" u="sng" dirty="0"/>
          </a:p>
          <a:p>
            <a:r>
              <a:rPr lang="en-US" u="none" dirty="0"/>
              <a:t>---</a:t>
            </a:r>
          </a:p>
          <a:p>
            <a:pPr defTabSz="966612">
              <a:defRPr/>
            </a:pPr>
            <a:r>
              <a:rPr lang="en-US" b="1" i="0" dirty="0"/>
              <a:t>Reference: </a:t>
            </a:r>
          </a:p>
          <a:p>
            <a:pPr marL="181240" indent="-181240" defTabSz="966612">
              <a:buFont typeface="Arial" panose="020B0604020202020204" pitchFamily="34" charset="0"/>
              <a:buChar char="•"/>
              <a:defRPr/>
            </a:pPr>
            <a:r>
              <a:rPr lang="en-US" dirty="0">
                <a:effectLst/>
              </a:rPr>
              <a:t>YouTube. (2020, August 17). </a:t>
            </a:r>
            <a:r>
              <a:rPr lang="en-US" i="1" dirty="0">
                <a:effectLst/>
              </a:rPr>
              <a:t>Mindful meditation: 5-minute deep breathing mindful relaxation</a:t>
            </a:r>
            <a:r>
              <a:rPr lang="en-US" dirty="0">
                <a:effectLst/>
              </a:rPr>
              <a:t>. YouTube. https://www.youtube.com/watch?v=he-tQOnDCWw </a:t>
            </a:r>
          </a:p>
          <a:p>
            <a:pPr marL="181240" indent="-181240" defTabSz="966612">
              <a:buFont typeface="Arial" panose="020B0604020202020204" pitchFamily="34" charset="0"/>
              <a:buChar char="•"/>
              <a:defRPr/>
            </a:pPr>
            <a:endParaRPr lang="en-US" dirty="0">
              <a:effectLst/>
            </a:endParaRPr>
          </a:p>
          <a:p>
            <a:pPr defTabSz="966612">
              <a:defRPr/>
            </a:pPr>
            <a:endParaRPr lang="en-US" b="1" i="0" dirty="0"/>
          </a:p>
          <a:p>
            <a:pPr marL="181240" indent="-181240">
              <a:buFont typeface="Arial" panose="020B0604020202020204" pitchFamily="34" charset="0"/>
              <a:buChar char="•"/>
            </a:pPr>
            <a:endParaRPr lang="en-US"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15</a:t>
            </a:fld>
            <a:endParaRPr lang="en-US"/>
          </a:p>
        </p:txBody>
      </p:sp>
    </p:spTree>
    <p:extLst>
      <p:ext uri="{BB962C8B-B14F-4D97-AF65-F5344CB8AC3E}">
        <p14:creationId xmlns:p14="http://schemas.microsoft.com/office/powerpoint/2010/main" val="122049780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u="sng" dirty="0"/>
              <a:t>Trainer – no need to play more than ~7.5 mins of the video demonstration.</a:t>
            </a:r>
          </a:p>
          <a:p>
            <a:pPr marL="181240" indent="-181240">
              <a:buFont typeface="Arial" panose="020B0604020202020204" pitchFamily="34" charset="0"/>
              <a:buChar char="•"/>
            </a:pPr>
            <a:endParaRPr lang="en-US"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Closed captioning is available for this video.</a:t>
            </a:r>
          </a:p>
          <a:p>
            <a:pPr marL="181240" indent="-181240">
              <a:buFont typeface="Arial" panose="020B0604020202020204" pitchFamily="34" charset="0"/>
              <a:buChar char="•"/>
            </a:pPr>
            <a:endParaRPr lang="en-US" u="sng" dirty="0"/>
          </a:p>
          <a:p>
            <a:r>
              <a:rPr lang="en-US" u="none" dirty="0"/>
              <a:t>---</a:t>
            </a:r>
          </a:p>
          <a:p>
            <a:pPr defTabSz="966612">
              <a:defRPr/>
            </a:pPr>
            <a:r>
              <a:rPr lang="en-US" b="1" i="0" dirty="0"/>
              <a:t>Reference: </a:t>
            </a:r>
          </a:p>
          <a:p>
            <a:pPr marL="181240" indent="-181240" defTabSz="966612">
              <a:buFont typeface="Arial" panose="020B0604020202020204" pitchFamily="34" charset="0"/>
              <a:buChar char="•"/>
              <a:defRPr/>
            </a:pPr>
            <a:r>
              <a:rPr lang="en-US" dirty="0">
                <a:effectLst/>
              </a:rPr>
              <a:t>YouTube. (2016, October 31). </a:t>
            </a:r>
            <a:r>
              <a:rPr lang="en-US" i="1" dirty="0">
                <a:effectLst/>
              </a:rPr>
              <a:t>Behavior theory: DBT clinical demonstration</a:t>
            </a:r>
            <a:r>
              <a:rPr lang="en-US" dirty="0">
                <a:effectLst/>
              </a:rPr>
              <a:t>. YouTube. https://www.youtube.com/watch?v=_gPcDRVALVo </a:t>
            </a:r>
          </a:p>
          <a:p>
            <a:pPr marL="181240" indent="-181240" defTabSz="966612">
              <a:buFont typeface="Arial" panose="020B0604020202020204" pitchFamily="34" charset="0"/>
              <a:buChar char="•"/>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150</a:t>
            </a:fld>
            <a:endParaRPr lang="en-US"/>
          </a:p>
        </p:txBody>
      </p:sp>
    </p:spTree>
    <p:extLst>
      <p:ext uri="{BB962C8B-B14F-4D97-AF65-F5344CB8AC3E}">
        <p14:creationId xmlns:p14="http://schemas.microsoft.com/office/powerpoint/2010/main" val="67755895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"Intersession contact is another way that DBT treatment is delivered in the standard protocol</a:t>
            </a:r>
            <a:r>
              <a:rPr lang="en-US" b="0" dirty="0"/>
              <a:t>.</a:t>
            </a:r>
            <a:r>
              <a:rPr lang="en-US" dirty="0"/>
              <a:t>“</a:t>
            </a:r>
          </a:p>
          <a:p>
            <a:pPr defTabSz="966612">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pPr defTabSz="966612">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151</a:t>
            </a:fld>
            <a:endParaRPr lang="en-US"/>
          </a:p>
        </p:txBody>
      </p:sp>
    </p:spTree>
    <p:extLst>
      <p:ext uri="{BB962C8B-B14F-4D97-AF65-F5344CB8AC3E}">
        <p14:creationId xmlns:p14="http://schemas.microsoft.com/office/powerpoint/2010/main" val="328427853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dirty="0"/>
              <a:t>"Intersession contact involves </a:t>
            </a:r>
            <a:r>
              <a:rPr lang="en-US" sz="1300" dirty="0"/>
              <a:t>any communication between practitioner and client other than that which takes place during designated individual sessions and group sessions (</a:t>
            </a:r>
            <a:r>
              <a:rPr lang="en-US" sz="1300" i="1" dirty="0"/>
              <a:t>sub-bullet</a:t>
            </a:r>
            <a:r>
              <a:rPr lang="en-US" sz="1300" dirty="0"/>
              <a:t>)</a:t>
            </a:r>
            <a:r>
              <a:rPr lang="en-US" b="0" dirty="0"/>
              <a:t>.</a:t>
            </a:r>
            <a:r>
              <a:rPr lang="en-US" dirty="0"/>
              <a:t>"</a:t>
            </a:r>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b="0" i="1" dirty="0"/>
              <a:t>Bullet 2 </a:t>
            </a:r>
            <a:r>
              <a:rPr lang="en-US" b="0" dirty="0"/>
              <a:t>– </a:t>
            </a:r>
            <a:r>
              <a:rPr lang="en-US" dirty="0"/>
              <a:t>"</a:t>
            </a:r>
            <a:r>
              <a:rPr lang="en-US" b="0" dirty="0"/>
              <a:t>The content of intersession contact sessions </a:t>
            </a:r>
            <a:r>
              <a:rPr lang="en-US" b="0" u="sng" dirty="0"/>
              <a:t>primarily</a:t>
            </a:r>
            <a:r>
              <a:rPr lang="en-US" b="0" u="none" dirty="0"/>
              <a:t> involves </a:t>
            </a:r>
            <a:r>
              <a:rPr lang="en-US" dirty="0"/>
              <a:t>generalizing the skills clients are learning in individual and/or group sessions to their everyday lives by </a:t>
            </a:r>
            <a:r>
              <a:rPr lang="en-US" b="0" dirty="0"/>
              <a:t>helping the them 1) identify specific skills to use and 2) exploring how to use these identified skills to navigate challenging everyday situations </a:t>
            </a:r>
            <a:r>
              <a:rPr lang="en-US" sz="1300" dirty="0"/>
              <a:t>(</a:t>
            </a:r>
            <a:r>
              <a:rPr lang="en-US" sz="1300" i="1" dirty="0"/>
              <a:t>sub-bullets</a:t>
            </a:r>
            <a:r>
              <a:rPr lang="en-US" sz="1300" dirty="0"/>
              <a:t>)</a:t>
            </a:r>
            <a:r>
              <a:rPr lang="en-US" b="0" dirty="0"/>
              <a:t>.</a:t>
            </a:r>
            <a:r>
              <a:rPr lang="en-US" dirty="0"/>
              <a:t>"</a:t>
            </a:r>
          </a:p>
          <a:p>
            <a:pPr marL="664546" lvl="1" indent="-181240" defTabSz="966612">
              <a:buFont typeface="Arial" panose="020B0604020202020204" pitchFamily="34" charset="0"/>
              <a:buChar char="•"/>
              <a:defRPr/>
            </a:pPr>
            <a:r>
              <a:rPr lang="en-US" dirty="0"/>
              <a:t>E.g., For example, when a client is overwhelmed following a difficult conversation with a loved one (or leading up to a difficult conversation). </a:t>
            </a:r>
          </a:p>
          <a:p>
            <a:pPr marL="483306" lvl="1" defTabSz="966612">
              <a:defRPr/>
            </a:pPr>
            <a:endParaRPr lang="en-US" dirty="0"/>
          </a:p>
          <a:p>
            <a:pPr marL="181240" indent="-181240" defTabSz="966612">
              <a:buFont typeface="Arial" panose="020B0604020202020204" pitchFamily="34" charset="0"/>
              <a:buChar char="•"/>
              <a:defRPr/>
            </a:pPr>
            <a:r>
              <a:rPr lang="en-US" b="0" i="1" dirty="0"/>
              <a:t>Bullet 3 </a:t>
            </a:r>
            <a:r>
              <a:rPr lang="en-US" b="0" dirty="0"/>
              <a:t>– </a:t>
            </a:r>
            <a:r>
              <a:rPr lang="en-US" dirty="0"/>
              <a:t>"</a:t>
            </a:r>
            <a:r>
              <a:rPr lang="en-US" sz="1300" dirty="0"/>
              <a:t>Intersession contact sessions can also </a:t>
            </a:r>
            <a:r>
              <a:rPr lang="en-US" sz="1300" i="1" dirty="0"/>
              <a:t>sometimes</a:t>
            </a:r>
            <a:r>
              <a:rPr lang="en-US" sz="1300" dirty="0"/>
              <a:t> focus on helping the client get through a crisis.</a:t>
            </a:r>
            <a:r>
              <a:rPr lang="en-US" dirty="0"/>
              <a:t>"</a:t>
            </a:r>
          </a:p>
          <a:p>
            <a:pPr marL="664546" lvl="1" indent="-181240" defTabSz="966612">
              <a:buFont typeface="Arial" panose="020B0604020202020204" pitchFamily="34" charset="0"/>
              <a:buChar char="•"/>
              <a:defRPr/>
            </a:pPr>
            <a:r>
              <a:rPr lang="en-US" dirty="0"/>
              <a:t>E.g., Clients can contact the practitioner when they are at their wit's end and at risk of harming themselves. </a:t>
            </a:r>
          </a:p>
          <a:p>
            <a:pPr marL="1147852" lvl="2" indent="-181240" defTabSz="966612">
              <a:buFont typeface="Arial" panose="020B0604020202020204" pitchFamily="34" charset="0"/>
              <a:buChar char="•"/>
              <a:defRPr/>
            </a:pPr>
            <a:r>
              <a:rPr lang="en-US" dirty="0"/>
              <a:t>"However, clients should be encouraged to get into the habit of contacting practitioners well before a suicidal crisis emerges. That way, you and the client can (a) focus on how to use skills to avert rather than simply how to manage a crisis, and (b) to avoid getting into a pattern of repeated crisis calls."</a:t>
            </a:r>
          </a:p>
          <a:p>
            <a:pPr marL="664546" lvl="1" indent="-181240" defTabSz="966612">
              <a:buFont typeface="Arial" panose="020B0604020202020204" pitchFamily="34" charset="0"/>
              <a:buChar char="•"/>
              <a:defRPr/>
            </a:pPr>
            <a:r>
              <a:rPr lang="en-US" dirty="0"/>
              <a:t>"</a:t>
            </a:r>
            <a:r>
              <a:rPr lang="en-US" b="0" i="0" dirty="0">
                <a:effectLst/>
              </a:rPr>
              <a:t>As is the case with any model of psychotherapy,  there may be times when a practitioner will need to fully assess a client for life-threatening behavior and potentially for hospitalization during an intersession contact session.</a:t>
            </a:r>
            <a:r>
              <a:rPr lang="en-US" dirty="0"/>
              <a:t>"</a:t>
            </a:r>
          </a:p>
          <a:p>
            <a:pPr marL="483306" lvl="1" defTabSz="966612">
              <a:defRPr/>
            </a:pPr>
            <a:endParaRPr lang="en-US" b="0" i="0" dirty="0">
              <a:effectLst/>
            </a:endParaRPr>
          </a:p>
          <a:p>
            <a:pPr marL="181240" indent="-181240" defTabSz="966612">
              <a:buFont typeface="Arial" panose="020B0604020202020204" pitchFamily="34" charset="0"/>
              <a:buChar char="•"/>
              <a:defRPr/>
            </a:pPr>
            <a:r>
              <a:rPr lang="en-US" dirty="0"/>
              <a:t>"This being said, there are limits that we want to set around intersession contact sessions that we'll get into shortly.“</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pPr marL="0" indent="0" defTabSz="966612">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152</a:t>
            </a:fld>
            <a:endParaRPr lang="en-US"/>
          </a:p>
        </p:txBody>
      </p:sp>
    </p:spTree>
    <p:extLst>
      <p:ext uri="{BB962C8B-B14F-4D97-AF65-F5344CB8AC3E}">
        <p14:creationId xmlns:p14="http://schemas.microsoft.com/office/powerpoint/2010/main" val="130017117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endParaRPr lang="en-US" dirty="0"/>
          </a:p>
          <a:p>
            <a:pPr marL="181240" indent="-181240" defTabSz="966612">
              <a:buFont typeface="Arial" panose="020B0604020202020204" pitchFamily="34" charset="0"/>
              <a:buChar char="•"/>
              <a:defRPr/>
            </a:pPr>
            <a:r>
              <a:rPr lang="en-US" b="0" i="1" dirty="0"/>
              <a:t>Bullet 1 </a:t>
            </a:r>
            <a:r>
              <a:rPr lang="en-US" b="0" dirty="0"/>
              <a:t>– </a:t>
            </a:r>
            <a:r>
              <a:rPr lang="en-US" dirty="0"/>
              <a:t>"Intersession contact can take place in different forms. It can be through telephone coaching, text message, or video conference, for example </a:t>
            </a:r>
            <a:r>
              <a:rPr lang="en-US" i="1" dirty="0"/>
              <a:t>(sub-bullets</a:t>
            </a:r>
            <a:r>
              <a:rPr lang="en-US" i="0" dirty="0"/>
              <a:t>)</a:t>
            </a:r>
            <a:r>
              <a:rPr lang="en-US" b="0" i="1" dirty="0"/>
              <a:t>.</a:t>
            </a:r>
            <a:r>
              <a:rPr lang="en-US" i="1" dirty="0"/>
              <a:t>"</a:t>
            </a:r>
          </a:p>
          <a:p>
            <a:pPr marL="664546" lvl="1" indent="-181240" defTabSz="966612">
              <a:buFont typeface="Arial" panose="020B0604020202020204" pitchFamily="34" charset="0"/>
              <a:buChar char="•"/>
              <a:defRPr/>
            </a:pPr>
            <a:r>
              <a:rPr lang="en-US" dirty="0"/>
              <a:t>"</a:t>
            </a:r>
            <a:r>
              <a:rPr lang="en-US" i="0" dirty="0"/>
              <a:t>This can be adapted, for example, in a residential program where it would be more appropriate for </a:t>
            </a:r>
            <a:r>
              <a:rPr lang="en-US" sz="1300" dirty="0"/>
              <a:t>clients to have access to someone between group/individual sessions.</a:t>
            </a:r>
            <a:r>
              <a:rPr lang="en-US" i="0" dirty="0"/>
              <a:t>"</a:t>
            </a:r>
          </a:p>
          <a:p>
            <a:pPr marL="1147852" lvl="2" indent="-181240" defTabSz="966612">
              <a:buFont typeface="Arial" panose="020B0604020202020204" pitchFamily="34" charset="0"/>
              <a:buChar char="•"/>
              <a:defRPr/>
            </a:pPr>
            <a:r>
              <a:rPr lang="en-US" dirty="0"/>
              <a:t>These sessions can also be adapted for adolescents (text messaging, for example). </a:t>
            </a:r>
          </a:p>
          <a:p>
            <a:pPr marL="1147852" lvl="2" indent="-181240" defTabSz="966612">
              <a:buFont typeface="Arial" panose="020B0604020202020204" pitchFamily="34" charset="0"/>
              <a:buChar char="•"/>
              <a:defRPr/>
            </a:pPr>
            <a:r>
              <a:rPr lang="en-US" dirty="0"/>
              <a:t>With any logistical barrier, it's important to work with one's team in order to come up with a plan for addressing this component of the standard DBT protocol.</a:t>
            </a:r>
          </a:p>
          <a:p>
            <a:pPr marL="664546" lvl="1"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b="0" i="1" dirty="0"/>
              <a:t>Bullet 2 </a:t>
            </a:r>
            <a:r>
              <a:rPr lang="en-US" b="0" dirty="0"/>
              <a:t>– </a:t>
            </a:r>
            <a:r>
              <a:rPr lang="en-US" dirty="0"/>
              <a:t>"Intersession contact is meant to be brief – it should not be treated as a full therapy session – and should take a maximum of 10 minutes</a:t>
            </a:r>
            <a:r>
              <a:rPr lang="en-US" b="0" dirty="0"/>
              <a:t>.</a:t>
            </a:r>
            <a:r>
              <a:rPr lang="en-US" dirty="0"/>
              <a:t>"</a:t>
            </a:r>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b="0" i="1" dirty="0"/>
              <a:t>Bullet 3 </a:t>
            </a:r>
            <a:r>
              <a:rPr lang="en-US" b="0" dirty="0"/>
              <a:t>– </a:t>
            </a:r>
            <a:r>
              <a:rPr lang="en-US" dirty="0"/>
              <a:t>"</a:t>
            </a:r>
            <a:r>
              <a:rPr lang="en-US" sz="1300" dirty="0"/>
              <a:t>Sessions can be scheduled </a:t>
            </a:r>
            <a:r>
              <a:rPr lang="en-US" sz="1300" i="1" dirty="0"/>
              <a:t>or</a:t>
            </a:r>
            <a:r>
              <a:rPr lang="en-US" sz="1300" dirty="0"/>
              <a:t> spontaneous</a:t>
            </a:r>
            <a:r>
              <a:rPr lang="en-US" b="0" dirty="0"/>
              <a:t>.</a:t>
            </a:r>
            <a:r>
              <a:rPr lang="en-US" dirty="0"/>
              <a:t>"</a:t>
            </a:r>
          </a:p>
          <a:p>
            <a:pPr marL="664546" lvl="1" indent="-181240" defTabSz="966612">
              <a:buFont typeface="Arial" panose="020B0604020202020204" pitchFamily="34" charset="0"/>
              <a:buChar char="•"/>
              <a:defRPr/>
            </a:pPr>
            <a:r>
              <a:rPr lang="en-US" dirty="0"/>
              <a:t>E.g., You can make Wednesdays from 1-2pm the timeframe that clients can contact you or you can have scheduled sessions per client</a:t>
            </a:r>
            <a:r>
              <a:rPr lang="en-US" b="0" dirty="0"/>
              <a:t>.</a:t>
            </a:r>
            <a:r>
              <a:rPr lang="en-US" dirty="0"/>
              <a:t>"</a:t>
            </a:r>
          </a:p>
          <a:p>
            <a:pPr marL="664546" lvl="1"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b="0" i="1" dirty="0"/>
              <a:t>Bullet 4 </a:t>
            </a:r>
            <a:r>
              <a:rPr lang="en-US" b="0" dirty="0"/>
              <a:t>– </a:t>
            </a:r>
            <a:r>
              <a:rPr lang="en-US" dirty="0"/>
              <a:t>"The other thing to note is that </a:t>
            </a:r>
            <a:r>
              <a:rPr lang="en-US" sz="1300" dirty="0"/>
              <a:t>a client does </a:t>
            </a:r>
            <a:r>
              <a:rPr lang="en-US" sz="1300" i="1" dirty="0"/>
              <a:t>not</a:t>
            </a:r>
            <a:r>
              <a:rPr lang="en-US" sz="1300" dirty="0"/>
              <a:t> have to be in crisis in order to contact the practitioner for an intersession contact session</a:t>
            </a:r>
            <a:r>
              <a:rPr lang="en-US" b="0" dirty="0"/>
              <a:t>.</a:t>
            </a:r>
            <a:r>
              <a:rPr lang="en-US" dirty="0"/>
              <a:t>"</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153</a:t>
            </a:fld>
            <a:endParaRPr lang="en-US"/>
          </a:p>
        </p:txBody>
      </p:sp>
    </p:spTree>
    <p:extLst>
      <p:ext uri="{BB962C8B-B14F-4D97-AF65-F5344CB8AC3E}">
        <p14:creationId xmlns:p14="http://schemas.microsoft.com/office/powerpoint/2010/main" val="163549019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a:t>
            </a:r>
            <a:r>
              <a:rPr lang="en-US" b="0" dirty="0"/>
              <a:t>Clients' preferences and tendencies related to intersession contact sessions will vary. Some will want to be in contact with you more than others. Some may not want to be in contact with you at all. It will also vary according to the practitioner's limits, and those limits will also vary based on their personality or may just vary day to day. Some practitioners may be more willing than others to receive calls while others may be more willing to engage via texting than via email, for example</a:t>
            </a:r>
            <a:r>
              <a:rPr lang="en-US" dirty="0"/>
              <a:t>. In any case, it's vital to set limits around these sessions.“</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dirty="0"/>
              <a:t>"</a:t>
            </a:r>
            <a:r>
              <a:rPr lang="en-US" b="0" dirty="0"/>
              <a:t>Some clinicians, especially those with less experience may feel the need to be readily available for DBT clients and this is a sure recipe for burnout. This work can also be taxing on the clinician and it’s really important that you have your own regular supervision or consultation to help you.</a:t>
            </a:r>
            <a:r>
              <a:rPr lang="en-US" dirty="0"/>
              <a:t>"</a:t>
            </a:r>
            <a:endParaRPr lang="en-US" b="0" dirty="0"/>
          </a:p>
          <a:p>
            <a:pPr defTabSz="966612">
              <a:defRPr/>
            </a:pPr>
            <a:endParaRPr lang="en-US" b="1" dirty="0"/>
          </a:p>
          <a:p>
            <a:pPr marL="181240" indent="-181240" defTabSz="966612">
              <a:buFont typeface="Arial" panose="020B0604020202020204" pitchFamily="34" charset="0"/>
              <a:buChar char="•"/>
              <a:defRPr/>
            </a:pPr>
            <a:r>
              <a:rPr lang="en-US" b="0" i="1" dirty="0"/>
              <a:t>Bullet 1 </a:t>
            </a:r>
            <a:r>
              <a:rPr lang="en-US" b="0" dirty="0"/>
              <a:t>– </a:t>
            </a:r>
            <a:r>
              <a:rPr lang="en-US" dirty="0"/>
              <a:t>"As mentioned, intersession contact sessions should not be treated as full individual sessions (they are only meant to be a maximum of 10 minutes)."</a:t>
            </a:r>
          </a:p>
          <a:p>
            <a:pPr defTabSz="966612">
              <a:defRPr/>
            </a:pPr>
            <a:endParaRPr lang="en-US" dirty="0"/>
          </a:p>
          <a:p>
            <a:pPr marL="181240" indent="-181240" defTabSz="966612">
              <a:buFont typeface="Arial" panose="020B0604020202020204" pitchFamily="34" charset="0"/>
              <a:buChar char="•"/>
              <a:defRPr/>
            </a:pPr>
            <a:r>
              <a:rPr lang="en-US" b="0" i="1" dirty="0"/>
              <a:t>Bullet 2 </a:t>
            </a:r>
            <a:r>
              <a:rPr lang="en-US" b="0" dirty="0"/>
              <a:t>– </a:t>
            </a:r>
            <a:r>
              <a:rPr lang="en-US" dirty="0"/>
              <a:t>"An essential process in DBT involves managing and setting limits around intersession contact sessions with clients</a:t>
            </a:r>
            <a:r>
              <a:rPr lang="en-US" b="0" dirty="0"/>
              <a:t>. In other words, we must set boundaries around these sessions. This will involves setting expectations about these sessions before your first session.</a:t>
            </a:r>
            <a:r>
              <a:rPr lang="en-US" dirty="0"/>
              <a:t>"</a:t>
            </a:r>
          </a:p>
          <a:p>
            <a:pPr marL="664546" lvl="1" indent="-181240" defTabSz="966612">
              <a:buFont typeface="Arial" panose="020B0604020202020204" pitchFamily="34" charset="0"/>
              <a:buChar char="•"/>
              <a:defRPr/>
            </a:pPr>
            <a:r>
              <a:rPr lang="en-US" dirty="0"/>
              <a:t>"Any boundary or limit-crossing would be considered a </a:t>
            </a:r>
            <a:r>
              <a:rPr lang="en-US" u="sng" dirty="0"/>
              <a:t>Therapy-Interfering Behavior</a:t>
            </a:r>
            <a:r>
              <a:rPr lang="en-US" u="none" dirty="0"/>
              <a:t>. We reviewed this when we discussed prioritizing treatment targets in DBT (i.e., the DBT Target Hierarchy)</a:t>
            </a:r>
            <a:r>
              <a:rPr lang="en-US" b="0" u="none" dirty="0"/>
              <a:t>.</a:t>
            </a:r>
            <a:r>
              <a:rPr lang="en-US" u="none" dirty="0"/>
              <a:t>“</a:t>
            </a:r>
          </a:p>
          <a:p>
            <a:pPr marL="664546" lvl="1" indent="-181240" defTabSz="966612">
              <a:buFont typeface="Arial" panose="020B0604020202020204" pitchFamily="34" charset="0"/>
              <a:buChar char="•"/>
              <a:defRPr/>
            </a:pPr>
            <a:endParaRPr lang="en-US" u="none"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154</a:t>
            </a:fld>
            <a:endParaRPr lang="en-US"/>
          </a:p>
        </p:txBody>
      </p:sp>
    </p:spTree>
    <p:extLst>
      <p:ext uri="{BB962C8B-B14F-4D97-AF65-F5344CB8AC3E}">
        <p14:creationId xmlns:p14="http://schemas.microsoft.com/office/powerpoint/2010/main" val="422388815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dirty="0"/>
              <a:t>"</a:t>
            </a:r>
            <a:r>
              <a:rPr lang="en-US" b="0" i="0" dirty="0">
                <a:effectLst/>
              </a:rPr>
              <a:t>The last component in the standard DBT protocol involves Group Sessions (AKA Group Skills Training). DBT skills training in a group setting teaches skills across the four main skill sets involved in DBT: mindfulness, interpersonal effectiveness, emotion regulation, and distress tolerance</a:t>
            </a:r>
            <a:r>
              <a:rPr lang="en-US" sz="1300" dirty="0"/>
              <a:t>. We’ll provide an overview here but </a:t>
            </a:r>
            <a:r>
              <a:rPr lang="en-US" i="0" dirty="0"/>
              <a:t>focus more closely on groups in a few moments because skills group training is so central to DBT.</a:t>
            </a:r>
            <a:r>
              <a:rPr lang="en-US" dirty="0"/>
              <a:t>"</a:t>
            </a:r>
            <a:endParaRPr lang="en-US" sz="1300" dirty="0"/>
          </a:p>
          <a:p>
            <a:pPr defTabSz="966612">
              <a:defRPr/>
            </a:pPr>
            <a:endParaRPr lang="en-US" sz="1300" dirty="0"/>
          </a:p>
          <a:p>
            <a:pPr marL="181240" indent="-181240" defTabSz="966612">
              <a:buFont typeface="Arial" panose="020B0604020202020204" pitchFamily="34" charset="0"/>
              <a:buChar char="•"/>
              <a:defRPr/>
            </a:pPr>
            <a:r>
              <a:rPr lang="en-US" dirty="0"/>
              <a:t>"</a:t>
            </a:r>
            <a:r>
              <a:rPr lang="en-US" sz="1300" dirty="0"/>
              <a:t>DBT skills group training functions to enable participants to practice the skills in a group setting. This group format allows participants to see reflections of themselves from the perspectives of others. It can also help clients practice interacting with other people in a safe space and enables them to learn about the effects that their way of communicating has on others.</a:t>
            </a:r>
            <a:r>
              <a:rPr lang="en-US" dirty="0"/>
              <a:t>“</a:t>
            </a:r>
          </a:p>
          <a:p>
            <a:pPr marL="181240" indent="-181240" defTabSz="966612">
              <a:buFont typeface="Arial" panose="020B0604020202020204" pitchFamily="34" charset="0"/>
              <a:buChar char="•"/>
              <a:defRPr/>
            </a:pPr>
            <a:endParaRPr lang="en-US" sz="1300" dirty="0"/>
          </a:p>
          <a:p>
            <a:pPr marL="0" indent="0">
              <a:buFont typeface="Arial" panose="020B0604020202020204" pitchFamily="34" charset="0"/>
              <a:buNone/>
            </a:pPr>
            <a:r>
              <a:rPr lang="en-US" sz="1400" b="1" i="0" dirty="0"/>
              <a:t>Photo Credit:</a:t>
            </a:r>
          </a:p>
          <a:p>
            <a:pPr marL="0" indent="0">
              <a:buFont typeface="Arial" panose="020B0604020202020204" pitchFamily="34" charset="0"/>
              <a:buNone/>
            </a:pPr>
            <a:r>
              <a:rPr lang="en-US" sz="1400" b="0" i="0" dirty="0"/>
              <a:t>Purchased Image, Adobe Stock.</a:t>
            </a:r>
            <a:endParaRPr lang="en-US" sz="1400" dirty="0"/>
          </a:p>
        </p:txBody>
      </p:sp>
      <p:sp>
        <p:nvSpPr>
          <p:cNvPr id="4" name="Slide Number Placeholder 3"/>
          <p:cNvSpPr>
            <a:spLocks noGrp="1"/>
          </p:cNvSpPr>
          <p:nvPr>
            <p:ph type="sldNum" sz="quarter" idx="5"/>
          </p:nvPr>
        </p:nvSpPr>
        <p:spPr/>
        <p:txBody>
          <a:bodyPr/>
          <a:lstStyle/>
          <a:p>
            <a:fld id="{369C70AD-FCA9-4FF6-8D0E-01E0C5ABAEF2}" type="slidenum">
              <a:rPr lang="en-US" smtClean="0"/>
              <a:t>155</a:t>
            </a:fld>
            <a:endParaRPr lang="en-US"/>
          </a:p>
        </p:txBody>
      </p:sp>
    </p:spTree>
    <p:extLst>
      <p:ext uri="{BB962C8B-B14F-4D97-AF65-F5344CB8AC3E}">
        <p14:creationId xmlns:p14="http://schemas.microsoft.com/office/powerpoint/2010/main" val="424341049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a:t>
            </a:r>
            <a:r>
              <a:rPr lang="en-US" b="1" dirty="0"/>
              <a:t> </a:t>
            </a:r>
            <a:r>
              <a:rPr lang="en-US" b="0" dirty="0">
                <a:latin typeface="+mn-lt"/>
              </a:rPr>
              <a:t>"DBT Group Skills training focuses entirely on skills acquisition and is provided </a:t>
            </a:r>
            <a:r>
              <a:rPr lang="en-US" b="0" i="0" dirty="0">
                <a:solidFill>
                  <a:srgbClr val="212121"/>
                </a:solidFill>
                <a:effectLst/>
                <a:latin typeface="+mn-lt"/>
              </a:rPr>
              <a:t>in a weekly group, run like a class.</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solidFill>
                  <a:srgbClr val="212121"/>
                </a:solidFill>
                <a:effectLst/>
                <a:latin typeface="+mn-lt"/>
              </a:rPr>
              <a:t>Bullet 2 </a:t>
            </a:r>
            <a:r>
              <a:rPr lang="en-US" b="0" dirty="0"/>
              <a:t>–</a:t>
            </a:r>
            <a:r>
              <a:rPr lang="en-US" b="1" dirty="0"/>
              <a:t> </a:t>
            </a:r>
            <a:r>
              <a:rPr lang="en-US" b="0" dirty="0">
                <a:latin typeface="+mn-lt"/>
              </a:rPr>
              <a:t>"These groups typically </a:t>
            </a:r>
            <a:r>
              <a:rPr lang="en-US" sz="1300" dirty="0"/>
              <a:t>take place over1 ½ hour to 2 ½ hour sessions</a:t>
            </a:r>
            <a:r>
              <a:rPr lang="en-US" b="0" i="0" dirty="0">
                <a:solidFill>
                  <a:srgbClr val="212121"/>
                </a:solidFill>
                <a:effectLst/>
                <a:latin typeface="+mn-lt"/>
              </a:rPr>
              <a:t>.</a:t>
            </a:r>
            <a:r>
              <a:rPr lang="en-US" i="0" dirty="0"/>
              <a:t>"</a:t>
            </a:r>
          </a:p>
          <a:p>
            <a:pPr marL="181240" indent="-181240" defTabSz="966612">
              <a:buFont typeface="Arial" panose="020B0604020202020204" pitchFamily="34" charset="0"/>
              <a:buChar char="•"/>
              <a:defRPr/>
            </a:pPr>
            <a:endParaRPr lang="en-US" b="0" i="0" dirty="0">
              <a:solidFill>
                <a:srgbClr val="212121"/>
              </a:solidFill>
              <a:effectLst/>
              <a:latin typeface="+mn-lt"/>
            </a:endParaRPr>
          </a:p>
          <a:p>
            <a:pPr marL="181240" indent="-181240" defTabSz="966612">
              <a:buFont typeface="Arial" panose="020B0604020202020204" pitchFamily="34" charset="0"/>
              <a:buChar char="•"/>
              <a:defRPr/>
            </a:pPr>
            <a:r>
              <a:rPr lang="en-US" b="0" i="1" dirty="0">
                <a:solidFill>
                  <a:srgbClr val="212121"/>
                </a:solidFill>
                <a:effectLst/>
                <a:latin typeface="+mn-lt"/>
              </a:rPr>
              <a:t>Bullet 3 </a:t>
            </a:r>
            <a:r>
              <a:rPr lang="en-US" b="0" dirty="0"/>
              <a:t>–</a:t>
            </a:r>
            <a:r>
              <a:rPr lang="en-US" b="1" dirty="0"/>
              <a:t> </a:t>
            </a:r>
            <a:r>
              <a:rPr lang="en-US" b="0" dirty="0">
                <a:latin typeface="+mn-lt"/>
              </a:rPr>
              <a:t>"</a:t>
            </a:r>
            <a:r>
              <a:rPr lang="en-US" sz="1300" dirty="0"/>
              <a:t>The length of group sessions can also depend on the size of the group itself which can vary between 3 to 10 participants</a:t>
            </a:r>
            <a:r>
              <a:rPr lang="en-US" b="0" i="0" dirty="0">
                <a:solidFill>
                  <a:srgbClr val="212121"/>
                </a:solidFill>
                <a:effectLst/>
                <a:latin typeface="+mn-lt"/>
              </a:rPr>
              <a:t>.</a:t>
            </a:r>
            <a:r>
              <a:rPr lang="en-US" i="0" dirty="0"/>
              <a:t>"</a:t>
            </a:r>
          </a:p>
          <a:p>
            <a:pPr defTabSz="966612">
              <a:defRPr/>
            </a:pPr>
            <a:endParaRPr lang="en-US" b="0" i="0" dirty="0">
              <a:solidFill>
                <a:srgbClr val="212121"/>
              </a:solidFill>
              <a:effectLst/>
              <a:latin typeface="+mn-lt"/>
            </a:endParaRPr>
          </a:p>
          <a:p>
            <a:pPr marL="181240" indent="-181240" defTabSz="966612">
              <a:buFont typeface="Arial" panose="020B0604020202020204" pitchFamily="34" charset="0"/>
              <a:buChar char="•"/>
              <a:defRPr/>
            </a:pPr>
            <a:r>
              <a:rPr lang="en-US" b="0" i="1" dirty="0">
                <a:solidFill>
                  <a:srgbClr val="212121"/>
                </a:solidFill>
                <a:effectLst/>
                <a:latin typeface="+mn-lt"/>
              </a:rPr>
              <a:t>Bullet 4 </a:t>
            </a:r>
            <a:r>
              <a:rPr lang="en-US" b="0" dirty="0"/>
              <a:t>–</a:t>
            </a:r>
            <a:r>
              <a:rPr lang="en-US" b="1" dirty="0"/>
              <a:t> </a:t>
            </a:r>
            <a:r>
              <a:rPr lang="en-US" b="0" dirty="0">
                <a:latin typeface="+mn-lt"/>
              </a:rPr>
              <a:t>"One component of group sessions is that</a:t>
            </a:r>
            <a:r>
              <a:rPr lang="en-US" sz="1300" dirty="0"/>
              <a:t> clients are provided homework assignments in which they practice the skills that are taught during the weekly group lesson</a:t>
            </a:r>
            <a:r>
              <a:rPr lang="en-US" b="0" i="0" dirty="0">
                <a:solidFill>
                  <a:srgbClr val="212121"/>
                </a:solidFill>
                <a:effectLst/>
                <a:latin typeface="+mn-lt"/>
              </a:rPr>
              <a:t>.</a:t>
            </a:r>
            <a:r>
              <a:rPr lang="en-US" i="0" dirty="0"/>
              <a:t>"</a:t>
            </a:r>
            <a:endParaRPr lang="en-US" b="0" i="0" dirty="0">
              <a:solidFill>
                <a:srgbClr val="212121"/>
              </a:solidFill>
              <a:effectLst/>
              <a:latin typeface="+mn-lt"/>
            </a:endParaRPr>
          </a:p>
          <a:p>
            <a:pPr marL="0" indent="0" defTabSz="966612">
              <a:buFont typeface="Arial" panose="020B0604020202020204" pitchFamily="34" charset="0"/>
              <a:buNone/>
              <a:defRPr/>
            </a:pPr>
            <a:endParaRPr lang="en-US" b="0" i="0" dirty="0">
              <a:solidFill>
                <a:srgbClr val="212121"/>
              </a:solidFill>
              <a:effectLst/>
              <a:latin typeface="+mn-lt"/>
            </a:endParaRPr>
          </a:p>
          <a:p>
            <a:pPr marL="181240" indent="-181240" defTabSz="966612">
              <a:buFont typeface="Arial" panose="020B0604020202020204" pitchFamily="34" charset="0"/>
              <a:buChar char="•"/>
              <a:defRPr/>
            </a:pPr>
            <a:r>
              <a:rPr lang="en-US" b="0" dirty="0">
                <a:latin typeface="+mn-lt"/>
              </a:rPr>
              <a:t>"</a:t>
            </a:r>
            <a:r>
              <a:rPr lang="en-US" dirty="0">
                <a:latin typeface="+mn-lt"/>
              </a:rPr>
              <a:t>Research suggests that group skills training is helpful in and of itself </a:t>
            </a:r>
            <a:r>
              <a:rPr lang="en-US" b="0" dirty="0">
                <a:latin typeface="+mn-lt"/>
              </a:rPr>
              <a:t>– </a:t>
            </a:r>
            <a:r>
              <a:rPr lang="en-US" dirty="0">
                <a:latin typeface="+mn-lt"/>
              </a:rPr>
              <a:t>independent of individual DBT Treatment.</a:t>
            </a:r>
            <a:r>
              <a:rPr lang="en-US" sz="1300" dirty="0"/>
              <a:t>.</a:t>
            </a:r>
            <a:r>
              <a:rPr lang="en-US" i="0" dirty="0">
                <a:latin typeface="+mn-lt"/>
              </a:rPr>
              <a:t>“</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pPr marL="181240" indent="-181240" defTabSz="966612">
              <a:buFont typeface="Arial" panose="020B0604020202020204" pitchFamily="34" charset="0"/>
              <a:buChar char="•"/>
              <a:defRPr/>
            </a:pPr>
            <a:endParaRPr lang="en-US" b="1" dirty="0">
              <a:latin typeface="+mn-lt"/>
            </a:endParaRP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156</a:t>
            </a:fld>
            <a:endParaRPr lang="en-US"/>
          </a:p>
        </p:txBody>
      </p:sp>
    </p:spTree>
    <p:extLst>
      <p:ext uri="{BB962C8B-B14F-4D97-AF65-F5344CB8AC3E}">
        <p14:creationId xmlns:p14="http://schemas.microsoft.com/office/powerpoint/2010/main" val="77630036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"There is a general structure involved in Group Skills Training sessions, which we'll review here</a:t>
            </a:r>
            <a:r>
              <a:rPr lang="en-US" sz="1300" dirty="0"/>
              <a:t>. We'll get into greater detail about the structure of groups shortly.</a:t>
            </a:r>
            <a:r>
              <a:rPr lang="en-US" i="0" dirty="0"/>
              <a:t>"</a:t>
            </a:r>
          </a:p>
          <a:p>
            <a:pPr marL="181240" indent="-181240" defTabSz="966612">
              <a:buFont typeface="Arial" panose="020B0604020202020204" pitchFamily="34" charset="0"/>
              <a:buChar char="•"/>
              <a:defRPr/>
            </a:pPr>
            <a:endParaRPr lang="en-US" i="0" dirty="0"/>
          </a:p>
          <a:p>
            <a:pPr marL="241653" indent="-241653" defTabSz="966612">
              <a:buFont typeface="+mj-lt"/>
              <a:buAutoNum type="arabicPeriod"/>
              <a:defRPr/>
            </a:pPr>
            <a:r>
              <a:rPr lang="en-US" dirty="0"/>
              <a:t>"In general, you want to start the group with a mindfulness exercise (like we did at the start of this training)</a:t>
            </a:r>
            <a:r>
              <a:rPr lang="en-US" sz="1300" dirty="0"/>
              <a:t>. This serves to help group members transition into a frame of mind ready for group.</a:t>
            </a:r>
            <a:r>
              <a:rPr lang="en-US" i="0" dirty="0"/>
              <a:t>"</a:t>
            </a:r>
          </a:p>
          <a:p>
            <a:pPr marL="241653" indent="-241653" defTabSz="966612">
              <a:buFont typeface="+mj-lt"/>
              <a:buAutoNum type="arabicPeriod"/>
              <a:defRPr/>
            </a:pPr>
            <a:endParaRPr lang="en-US" i="0" dirty="0"/>
          </a:p>
          <a:p>
            <a:pPr marL="241653" indent="-241653" defTabSz="966612">
              <a:buFont typeface="+mj-lt"/>
              <a:buAutoNum type="arabicPeriod"/>
              <a:defRPr/>
            </a:pPr>
            <a:r>
              <a:rPr lang="en-US" dirty="0"/>
              <a:t>"Then, you want to review the homework from the previous week (this won't necessarily be the case for the group orientation session)</a:t>
            </a:r>
            <a:r>
              <a:rPr lang="en-US" sz="1300" dirty="0"/>
              <a:t>.</a:t>
            </a:r>
            <a:r>
              <a:rPr lang="en-US" i="0" dirty="0"/>
              <a:t>"</a:t>
            </a:r>
          </a:p>
          <a:p>
            <a:pPr marL="241653" indent="-241653" defTabSz="966612">
              <a:buFont typeface="+mj-lt"/>
              <a:buAutoNum type="arabicPeriod"/>
              <a:defRPr/>
            </a:pPr>
            <a:endParaRPr lang="en-US" i="0" dirty="0"/>
          </a:p>
          <a:p>
            <a:pPr marL="241653" indent="-241653" defTabSz="966612">
              <a:buFont typeface="+mj-lt"/>
              <a:buAutoNum type="arabicPeriod"/>
              <a:defRPr/>
            </a:pPr>
            <a:r>
              <a:rPr lang="en-US" dirty="0"/>
              <a:t>"Then, you'll go into reviewing the new skill that you want to introduce for the session </a:t>
            </a:r>
            <a:r>
              <a:rPr lang="en-US" b="0" dirty="0"/>
              <a:t>– this will typically involve incorporating the use of handouts which provide information about the skill</a:t>
            </a:r>
            <a:r>
              <a:rPr lang="en-US" sz="1300" dirty="0"/>
              <a:t>.</a:t>
            </a:r>
            <a:r>
              <a:rPr lang="en-US" dirty="0"/>
              <a:t> You can end your lesson with a summary of the skill you just reviewed (repetition facilitates retention).</a:t>
            </a:r>
            <a:r>
              <a:rPr lang="en-US" b="0" i="0" dirty="0"/>
              <a:t>"</a:t>
            </a:r>
          </a:p>
          <a:p>
            <a:pPr marL="241653" indent="-241653" defTabSz="966612">
              <a:buFont typeface="+mj-lt"/>
              <a:buAutoNum type="arabicPeriod"/>
              <a:defRPr/>
            </a:pPr>
            <a:endParaRPr lang="en-US" b="0" i="0" dirty="0"/>
          </a:p>
          <a:p>
            <a:pPr marL="241653" indent="-241653" defTabSz="966612">
              <a:buFont typeface="+mj-lt"/>
              <a:buAutoNum type="arabicPeriod"/>
              <a:defRPr/>
            </a:pPr>
            <a:r>
              <a:rPr lang="en-US" dirty="0"/>
              <a:t>"Finally, you'll close the session by assigning homework (in the form of a worksheet)</a:t>
            </a:r>
            <a:r>
              <a:rPr lang="en-US" sz="1300" dirty="0"/>
              <a:t>. You also have the option to close with another mindfulness activity.</a:t>
            </a:r>
            <a:r>
              <a:rPr lang="en-US" i="0" dirty="0"/>
              <a:t>“</a:t>
            </a:r>
          </a:p>
          <a:p>
            <a:pPr marL="241653" indent="-241653" defTabSz="966612">
              <a:buFont typeface="+mj-lt"/>
              <a:buAutoNum type="arabicPeriod"/>
              <a:defRPr/>
            </a:pPr>
            <a:endParaRPr lang="en-US" b="1"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a:p>
            <a:pPr marL="241653" indent="-241653" defTabSz="966612">
              <a:buFont typeface="+mj-lt"/>
              <a:buAutoNum type="arabicPeriod"/>
              <a:defRPr/>
            </a:pPr>
            <a:endParaRPr lang="en-US" b="1" dirty="0"/>
          </a:p>
          <a:p>
            <a:pPr marL="241653" indent="-241653" defTabSz="966612">
              <a:buFont typeface="+mj-lt"/>
              <a:buAutoNum type="arabicPeriod"/>
              <a:defRPr/>
            </a:pPr>
            <a:endParaRPr lang="en-US" b="1" dirty="0"/>
          </a:p>
          <a:p>
            <a:pPr marL="241653" indent="-241653" defTabSz="966612">
              <a:buFont typeface="+mj-lt"/>
              <a:buAutoNum type="arabicPeriod"/>
              <a:defRPr/>
            </a:pPr>
            <a:endParaRPr lang="en-US" b="1" dirty="0"/>
          </a:p>
          <a:p>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157</a:t>
            </a:fld>
            <a:endParaRPr lang="en-US"/>
          </a:p>
        </p:txBody>
      </p:sp>
    </p:spTree>
    <p:extLst>
      <p:ext uri="{BB962C8B-B14F-4D97-AF65-F5344CB8AC3E}">
        <p14:creationId xmlns:p14="http://schemas.microsoft.com/office/powerpoint/2010/main" val="13532368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"DBT Group Skills Training is a very common form of DBT treatment delivery</a:t>
            </a:r>
            <a:r>
              <a:rPr lang="en-US" sz="1300" dirty="0"/>
              <a:t>. We're going to review the details that are involved in running groups of this kind next.</a:t>
            </a:r>
            <a:r>
              <a:rPr lang="en-US" i="0" dirty="0"/>
              <a:t>“</a:t>
            </a:r>
          </a:p>
          <a:p>
            <a:pPr defTabSz="966612">
              <a:defRPr/>
            </a:pPr>
            <a:endParaRPr lang="en-US"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pPr defTabSz="966612">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158</a:t>
            </a:fld>
            <a:endParaRPr lang="en-US"/>
          </a:p>
        </p:txBody>
      </p:sp>
    </p:spTree>
    <p:extLst>
      <p:ext uri="{BB962C8B-B14F-4D97-AF65-F5344CB8AC3E}">
        <p14:creationId xmlns:p14="http://schemas.microsoft.com/office/powerpoint/2010/main" val="122777295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"In preparing to run DBT group skills training, there are some physical materials that will be needed.</a:t>
            </a:r>
            <a:r>
              <a:rPr lang="en-US" i="0" dirty="0"/>
              <a:t>"</a:t>
            </a:r>
          </a:p>
          <a:p>
            <a:pPr defTabSz="966612">
              <a:defRPr/>
            </a:pPr>
            <a:endParaRPr lang="en-US" dirty="0"/>
          </a:p>
          <a:p>
            <a:pPr marL="181240" indent="-181240" defTabSz="966612">
              <a:buFont typeface="Arial" panose="020B0604020202020204" pitchFamily="34" charset="0"/>
              <a:buChar char="•"/>
              <a:defRPr/>
            </a:pPr>
            <a:r>
              <a:rPr lang="en-US" dirty="0"/>
              <a:t>"These materials include notebooks which each client should have for note-taking. A binder is also helpful for members to collect the handouts and worksheets distributed in group in one place. Extra pen and paper also comes in handy. A whiteboard, blackboard, or flip chart would also be helpful. It's also important to have copies of the handouts that you will be distributing to group members during group, in addition to copies of worksheets that you will assign to group members as homework at the end of the session.</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dirty="0"/>
              <a:t>"Like with many other group models, you should have group participants sit in a circle or around a table</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dirty="0"/>
              <a:t>"Now, what you really want to do is model behavior that you would find in a classroom setting</a:t>
            </a:r>
            <a:r>
              <a:rPr lang="en-US" sz="1300" dirty="0"/>
              <a:t>. This means setting boundaries for how people contribute to the discussion (i.e., we don't want people talking over each other).</a:t>
            </a:r>
            <a:r>
              <a:rPr lang="en-US" i="0" dirty="0"/>
              <a:t>"</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a:p>
            <a:pPr marL="181240" indent="-181240" defTabSz="966612">
              <a:buFont typeface="Arial" panose="020B0604020202020204" pitchFamily="34" charset="0"/>
              <a:buChar char="•"/>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159</a:t>
            </a:fld>
            <a:endParaRPr lang="en-US"/>
          </a:p>
        </p:txBody>
      </p:sp>
    </p:spTree>
    <p:extLst>
      <p:ext uri="{BB962C8B-B14F-4D97-AF65-F5344CB8AC3E}">
        <p14:creationId xmlns:p14="http://schemas.microsoft.com/office/powerpoint/2010/main" val="3723387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dirty="0"/>
              <a:t>"Let's start diving into today's training content by asking the question, what is DBT? In this section, we'll explore the origins of DBT and what DBT is used for."</a:t>
            </a:r>
          </a:p>
          <a:p>
            <a:endParaRPr lang="en-US" b="0" dirty="0"/>
          </a:p>
          <a:p>
            <a:pPr marL="181240" indent="-181240">
              <a:buFont typeface="Arial" panose="020B0604020202020204" pitchFamily="34" charset="0"/>
              <a:buChar char="•"/>
            </a:pPr>
            <a:r>
              <a:rPr lang="en-US" b="0" u="sng" dirty="0"/>
              <a:t>Ask participants to share any words or phrases that come up for them when asked, "What is DBT?</a:t>
            </a:r>
            <a:r>
              <a:rPr lang="en-US" b="0" dirty="0"/>
              <a:t>“</a:t>
            </a:r>
          </a:p>
          <a:p>
            <a:pPr marL="0" indent="0">
              <a:buFont typeface="Arial" panose="020B0604020202020204" pitchFamily="34" charset="0"/>
              <a:buNone/>
            </a:pPr>
            <a:endParaRPr lang="en-US" b="0" u="sng"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16</a:t>
            </a:fld>
            <a:endParaRPr lang="en-US"/>
          </a:p>
        </p:txBody>
      </p:sp>
    </p:spTree>
    <p:extLst>
      <p:ext uri="{BB962C8B-B14F-4D97-AF65-F5344CB8AC3E}">
        <p14:creationId xmlns:p14="http://schemas.microsoft.com/office/powerpoint/2010/main" val="109798602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"Prior to beginning participation in group skills training, participants should engage in an orientation</a:t>
            </a:r>
            <a:r>
              <a:rPr lang="en-US" sz="1300" dirty="0"/>
              <a:t>.</a:t>
            </a:r>
            <a:r>
              <a:rPr lang="en-US" i="0" dirty="0"/>
              <a:t>“</a:t>
            </a:r>
          </a:p>
          <a:p>
            <a:pPr defTabSz="966612">
              <a:defRPr/>
            </a:pPr>
            <a:endParaRPr lang="en-US"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pPr defTabSz="966612">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160</a:t>
            </a:fld>
            <a:endParaRPr lang="en-US"/>
          </a:p>
        </p:txBody>
      </p:sp>
    </p:spTree>
    <p:extLst>
      <p:ext uri="{BB962C8B-B14F-4D97-AF65-F5344CB8AC3E}">
        <p14:creationId xmlns:p14="http://schemas.microsoft.com/office/powerpoint/2010/main" val="69300597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a:t>
            </a:r>
            <a:r>
              <a:rPr lang="en-US" b="1" dirty="0"/>
              <a:t> </a:t>
            </a:r>
            <a:r>
              <a:rPr lang="en-US" dirty="0"/>
              <a:t>"During orientation, you should review the purpose of orientation itself</a:t>
            </a:r>
            <a:r>
              <a:rPr lang="en-US" sz="1300" dirty="0"/>
              <a:t>. Namely, orientation allows an opportunity for group </a:t>
            </a:r>
            <a:r>
              <a:rPr lang="en-US" dirty="0"/>
              <a:t>members to introduce themselves to one another and to the group leaders, and to orient group members to the structure of groups.</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2 </a:t>
            </a:r>
            <a:r>
              <a:rPr lang="en-US" b="0" dirty="0"/>
              <a:t>–</a:t>
            </a:r>
            <a:r>
              <a:rPr lang="en-US" b="1" dirty="0"/>
              <a:t> </a:t>
            </a:r>
            <a:r>
              <a:rPr lang="en-US" dirty="0"/>
              <a:t>"One way you can orient group members toward introductions is to ask each participant to introduce themselves with their name and a statement of why they are there</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3 </a:t>
            </a:r>
            <a:r>
              <a:rPr lang="en-US" b="0" dirty="0"/>
              <a:t>–</a:t>
            </a:r>
            <a:r>
              <a:rPr lang="en-US" b="1" dirty="0"/>
              <a:t> </a:t>
            </a:r>
            <a:r>
              <a:rPr lang="en-US" dirty="0"/>
              <a:t>"During orientation, group leaders should introduce themselves and give information about why they are leading skills training</a:t>
            </a:r>
            <a:r>
              <a:rPr lang="en-US" sz="1300" dirty="0"/>
              <a:t>.</a:t>
            </a:r>
            <a:r>
              <a:rPr lang="en-US" i="0" dirty="0"/>
              <a:t>"</a:t>
            </a:r>
            <a:endParaRPr lang="en-US" dirty="0"/>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4 </a:t>
            </a:r>
            <a:r>
              <a:rPr lang="en-US" b="0" dirty="0"/>
              <a:t>–</a:t>
            </a:r>
            <a:r>
              <a:rPr lang="en-US" b="1" dirty="0"/>
              <a:t> </a:t>
            </a:r>
            <a:r>
              <a:rPr lang="en-US" dirty="0"/>
              <a:t>"In orientation, you'll also orient members to the structural aspects of group such as the format of group (we'll review that more in depth shortly), the meeting times of group, and ground rules for group (which will likely include that </a:t>
            </a:r>
            <a:r>
              <a:rPr lang="en-US" sz="1300" dirty="0"/>
              <a:t>members should avoid talking over each other</a:t>
            </a:r>
            <a:r>
              <a:rPr lang="en-US" dirty="0"/>
              <a:t>)</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dirty="0"/>
              <a:t>"</a:t>
            </a:r>
            <a:r>
              <a:rPr lang="en-US" i="0" dirty="0"/>
              <a:t>Group skills training is structured for group members to initiate training by completing an orientation together. That being said, it's up to you whether you want to allow people to join as members later and if you want to do a 1:1 orientation with them to orient them to skills training.“</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a:p>
            <a:pPr marL="0" indent="0" defTabSz="966612">
              <a:buFont typeface="Arial" panose="020B0604020202020204" pitchFamily="34" charset="0"/>
              <a:buNone/>
              <a:defRPr/>
            </a:pP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161</a:t>
            </a:fld>
            <a:endParaRPr lang="en-US"/>
          </a:p>
        </p:txBody>
      </p:sp>
    </p:spTree>
    <p:extLst>
      <p:ext uri="{BB962C8B-B14F-4D97-AF65-F5344CB8AC3E}">
        <p14:creationId xmlns:p14="http://schemas.microsoft.com/office/powerpoint/2010/main" val="227768086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"As is the case for any group, it's important to set boundaries for your group from the get-go (i.e., during orientation). We'll review those here."</a:t>
            </a:r>
            <a:endParaRPr lang="en-US" b="0" dirty="0"/>
          </a:p>
          <a:p>
            <a:pPr defTabSz="966612">
              <a:defRPr/>
            </a:pPr>
            <a:endParaRPr lang="en-US" b="1" dirty="0"/>
          </a:p>
          <a:p>
            <a:pPr marL="181240" indent="-181240" defTabSz="966612">
              <a:buFont typeface="Arial" panose="020B0604020202020204" pitchFamily="34" charset="0"/>
              <a:buChar char="•"/>
              <a:defRPr/>
            </a:pPr>
            <a:r>
              <a:rPr lang="en-US" b="0" i="1" dirty="0"/>
              <a:t>Bullet 1 </a:t>
            </a:r>
            <a:r>
              <a:rPr lang="en-US" b="0" dirty="0"/>
              <a:t>– </a:t>
            </a:r>
            <a:r>
              <a:rPr lang="en-US" dirty="0"/>
              <a:t>"In the standardized DBT protocol, the </a:t>
            </a:r>
            <a:r>
              <a:rPr lang="en-US" b="0" i="0" dirty="0">
                <a:effectLst/>
              </a:rPr>
              <a:t>average length of time to review each module is roughly 6 weeks (but, of course, this can be adapted). T</a:t>
            </a:r>
            <a:r>
              <a:rPr lang="en-US" dirty="0"/>
              <a:t>he order of the modules in the manual is Mindfulness, Interpersonal Effectiveness, Emotion Regulation, and Distress Tolerance</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2 </a:t>
            </a:r>
            <a:r>
              <a:rPr lang="en-US" b="0" dirty="0"/>
              <a:t>– </a:t>
            </a:r>
            <a:r>
              <a:rPr lang="en-US" dirty="0"/>
              <a:t>"Other than the mindfulness exercise that takes place at beginning of sessions and the assignment of homework at the end of the sessions, session time is really split into two parts</a:t>
            </a:r>
            <a:r>
              <a:rPr lang="en-US" b="0" i="1" dirty="0"/>
              <a:t> </a:t>
            </a:r>
            <a:r>
              <a:rPr lang="en-US" b="0" dirty="0"/>
              <a:t>– half of</a:t>
            </a:r>
            <a:r>
              <a:rPr lang="en-US" dirty="0"/>
              <a:t> the session time is for reviewing homework and the other half is for learning new skills</a:t>
            </a:r>
            <a:r>
              <a:rPr lang="en-US" sz="1300" dirty="0"/>
              <a:t>. It's important to review this with group members during orientation.</a:t>
            </a:r>
            <a:r>
              <a:rPr lang="en-US" i="0" dirty="0"/>
              <a:t>"</a:t>
            </a:r>
            <a:endParaRPr lang="en-US" b="0" i="0" dirty="0"/>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3 </a:t>
            </a:r>
            <a:r>
              <a:rPr lang="en-US" b="0" dirty="0"/>
              <a:t>– </a:t>
            </a:r>
            <a:r>
              <a:rPr lang="en-US" dirty="0"/>
              <a:t>"You'll also want to make it clear that neither the time nor the structure of group allow for discussion of personal problems unrelated to using the DBT skills.</a:t>
            </a:r>
            <a:r>
              <a:rPr lang="en-US" i="0" dirty="0"/>
              <a:t>"</a:t>
            </a:r>
            <a:endParaRPr lang="en-US" b="0" i="0" dirty="0"/>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4 </a:t>
            </a:r>
            <a:r>
              <a:rPr lang="en-US" b="0" dirty="0"/>
              <a:t>– </a:t>
            </a:r>
            <a:r>
              <a:rPr lang="en-US" dirty="0"/>
              <a:t>"You can also discuss the use of intersession contact, specifying the boundaries and expectations involved</a:t>
            </a:r>
            <a:r>
              <a:rPr lang="en-US" sz="1300" dirty="0"/>
              <a:t>.</a:t>
            </a:r>
            <a:r>
              <a:rPr lang="en-US" i="0" dirty="0"/>
              <a:t>"</a:t>
            </a:r>
            <a:endParaRPr lang="en-US" b="0" i="0" dirty="0"/>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5 </a:t>
            </a:r>
            <a:r>
              <a:rPr lang="en-US" b="0" dirty="0"/>
              <a:t>– </a:t>
            </a:r>
            <a:r>
              <a:rPr lang="en-US" dirty="0"/>
              <a:t>"You'll then want to establish operational group rules (AKA group ground rules) with the group. These ground rules can be developed together with group members and reiterated at the start of every group</a:t>
            </a:r>
            <a:r>
              <a:rPr lang="en-US" sz="1300" dirty="0"/>
              <a:t>.</a:t>
            </a:r>
            <a:r>
              <a:rPr lang="en-US" i="0" dirty="0"/>
              <a:t>"</a:t>
            </a:r>
          </a:p>
          <a:p>
            <a:pPr marL="664546" lvl="1" indent="-181240" defTabSz="966612">
              <a:buFont typeface="Arial" panose="020B0604020202020204" pitchFamily="34" charset="0"/>
              <a:buChar char="•"/>
              <a:defRPr/>
            </a:pPr>
            <a:r>
              <a:rPr lang="en-US" b="0" i="0" dirty="0"/>
              <a:t>Common ground rules include:</a:t>
            </a:r>
          </a:p>
          <a:p>
            <a:pPr marL="1147852" lvl="2" indent="-181240" defTabSz="966612">
              <a:buFont typeface="Arial" panose="020B0604020202020204" pitchFamily="34" charset="0"/>
              <a:buChar char="•"/>
              <a:defRPr/>
            </a:pPr>
            <a:r>
              <a:rPr lang="en-US" b="0" i="0" dirty="0"/>
              <a:t>Come prepared and on time</a:t>
            </a:r>
          </a:p>
          <a:p>
            <a:pPr marL="1147852" lvl="2" indent="-181240" defTabSz="966612">
              <a:buFont typeface="Arial" panose="020B0604020202020204" pitchFamily="34" charset="0"/>
              <a:buChar char="•"/>
              <a:defRPr/>
            </a:pPr>
            <a:r>
              <a:rPr lang="en-US" b="0" i="0" dirty="0"/>
              <a:t>Respect fellow group members – critique ideas, not people </a:t>
            </a:r>
          </a:p>
          <a:p>
            <a:pPr marL="1147852" lvl="2" indent="-181240" defTabSz="966612">
              <a:buFont typeface="Arial" panose="020B0604020202020204" pitchFamily="34" charset="0"/>
              <a:buChar char="•"/>
              <a:defRPr/>
            </a:pPr>
            <a:r>
              <a:rPr lang="en-US" b="0" i="0" dirty="0"/>
              <a:t>Be an active listener; let people finish talking</a:t>
            </a:r>
          </a:p>
          <a:p>
            <a:pPr defTabSz="966612">
              <a:defRPr/>
            </a:pPr>
            <a:endParaRPr lang="en-US" b="0" i="0" dirty="0"/>
          </a:p>
          <a:p>
            <a:pPr marL="181240" indent="-181240" defTabSz="966612">
              <a:buFont typeface="Arial" panose="020B0604020202020204" pitchFamily="34" charset="0"/>
              <a:buChar char="•"/>
              <a:defRPr/>
            </a:pPr>
            <a:r>
              <a:rPr lang="en-US" b="0" i="1" dirty="0"/>
              <a:t>Bullet 6 </a:t>
            </a:r>
            <a:r>
              <a:rPr lang="en-US" b="0" dirty="0"/>
              <a:t>– </a:t>
            </a:r>
            <a:r>
              <a:rPr lang="en-US" dirty="0"/>
              <a:t>"And then, finally, during orientation you should review skills training guidelines and assumptions, which we'll review shortly</a:t>
            </a:r>
            <a:r>
              <a:rPr lang="en-US" sz="1300" dirty="0"/>
              <a:t>.</a:t>
            </a:r>
            <a:r>
              <a:rPr lang="en-US" i="0" dirty="0"/>
              <a:t>"</a:t>
            </a: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162</a:t>
            </a:fld>
            <a:endParaRPr lang="en-US"/>
          </a:p>
        </p:txBody>
      </p:sp>
    </p:spTree>
    <p:extLst>
      <p:ext uri="{BB962C8B-B14F-4D97-AF65-F5344CB8AC3E}">
        <p14:creationId xmlns:p14="http://schemas.microsoft.com/office/powerpoint/2010/main" val="347393165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"We reviewed the general structure involved in Group Skills Training sessions, but here we'll review the structure in</a:t>
            </a:r>
            <a:r>
              <a:rPr lang="en-US" sz="1300" dirty="0"/>
              <a:t> greater detail</a:t>
            </a:r>
            <a:r>
              <a:rPr lang="en-US" dirty="0"/>
              <a:t>. You'll want to review this structure with members over orientation so that members know what to expect at each session."</a:t>
            </a:r>
            <a:endParaRPr lang="en-US" b="0" dirty="0"/>
          </a:p>
          <a:p>
            <a:pPr defTabSz="966612">
              <a:defRPr/>
            </a:pPr>
            <a:endParaRPr lang="en-US" b="1" dirty="0"/>
          </a:p>
          <a:p>
            <a:pPr marL="241653" indent="-241653" defTabSz="966612">
              <a:buFont typeface="+mj-lt"/>
              <a:buAutoNum type="arabicPeriod"/>
              <a:defRPr/>
            </a:pPr>
            <a:r>
              <a:rPr lang="en-US" dirty="0"/>
              <a:t>"</a:t>
            </a:r>
            <a:r>
              <a:rPr lang="en-US" b="0" dirty="0"/>
              <a:t>Ongoing group sessions will begin with an activity. Often this is a mindfulness </a:t>
            </a:r>
            <a:r>
              <a:rPr lang="en-US" b="0" i="0" dirty="0">
                <a:effectLst/>
              </a:rPr>
              <a:t>exercise, but you can also use another activity that promotes a positive experience or positive thought process, like writing an affirmation or an appreciation. This ultimately serves </a:t>
            </a:r>
            <a:r>
              <a:rPr lang="en-US" sz="1300" dirty="0"/>
              <a:t>to help participants transition into a frame of mind ready for group</a:t>
            </a:r>
            <a:r>
              <a:rPr lang="en-US" dirty="0"/>
              <a:t>."</a:t>
            </a:r>
            <a:endParaRPr lang="en-US" sz="1300" dirty="0"/>
          </a:p>
          <a:p>
            <a:pPr marL="241653" indent="-241653" defTabSz="966612">
              <a:buFont typeface="+mj-lt"/>
              <a:buAutoNum type="arabicPeriod"/>
              <a:defRPr/>
            </a:pPr>
            <a:endParaRPr lang="en-US" b="0" i="0" dirty="0">
              <a:effectLst/>
            </a:endParaRPr>
          </a:p>
          <a:p>
            <a:pPr marL="281929" indent="-241653" defTabSz="966612">
              <a:spcAft>
                <a:spcPts val="317"/>
              </a:spcAft>
              <a:buFont typeface="+mj-lt"/>
              <a:buAutoNum type="arabicPeriod"/>
              <a:defRPr/>
            </a:pPr>
            <a:r>
              <a:rPr lang="en-US" dirty="0"/>
              <a:t>"You'll then want to discuss the homework that was assigned from the previous session. </a:t>
            </a:r>
            <a:r>
              <a:rPr lang="en-US" b="0" i="0" dirty="0">
                <a:effectLst/>
              </a:rPr>
              <a:t>Homework review also involves some troubleshooting to help members maximize their chances of being effective when practicing the skills they're learning.</a:t>
            </a:r>
            <a:r>
              <a:rPr lang="en-US" dirty="0"/>
              <a:t>"</a:t>
            </a:r>
          </a:p>
          <a:p>
            <a:pPr marL="765235" lvl="1" indent="-241653" defTabSz="966612">
              <a:spcAft>
                <a:spcPts val="317"/>
              </a:spcAft>
              <a:buFont typeface="Arial" panose="020B0604020202020204" pitchFamily="34" charset="0"/>
              <a:buChar char="•"/>
              <a:defRPr/>
            </a:pPr>
            <a:r>
              <a:rPr lang="en-US" dirty="0"/>
              <a:t>"</a:t>
            </a:r>
            <a:r>
              <a:rPr lang="en-US" b="0" i="0" dirty="0">
                <a:effectLst/>
              </a:rPr>
              <a:t>One reason for troubleshooting is that it provides each group member the chance to get input from all the other members and from the leaders. This process can be incredibly validating and supportive. Another reason is that group members get to share what worked and can inspire each other.</a:t>
            </a:r>
            <a:r>
              <a:rPr lang="en-US" dirty="0"/>
              <a:t>"</a:t>
            </a:r>
          </a:p>
          <a:p>
            <a:pPr marL="765235" lvl="1" indent="-241653" defTabSz="966612">
              <a:spcAft>
                <a:spcPts val="317"/>
              </a:spcAft>
              <a:buFont typeface="Arial" panose="020B0604020202020204" pitchFamily="34" charset="0"/>
              <a:buChar char="•"/>
              <a:defRPr/>
            </a:pPr>
            <a:r>
              <a:rPr lang="en-US" dirty="0"/>
              <a:t>"Members can also review their Diary Cards as part of this process (engaging in a troubleshooting process such as asking, 'what worked best and what didn't work so well?')."</a:t>
            </a:r>
            <a:r>
              <a:rPr lang="en-US" b="0" i="0" dirty="0">
                <a:effectLst/>
              </a:rPr>
              <a:t>The practitioner can ask general questions or make comments such as, "It looks like this was a hard week for you." By doing this, they allow participants to choose how much they want to talk about or disclose in group. The practitioner can also look for patterns of distress and ineffective coping.</a:t>
            </a:r>
            <a:r>
              <a:rPr lang="en-US" dirty="0"/>
              <a:t>"</a:t>
            </a:r>
          </a:p>
          <a:p>
            <a:pPr marL="765235" lvl="1" indent="-241653" defTabSz="966612">
              <a:spcAft>
                <a:spcPts val="317"/>
              </a:spcAft>
              <a:buFont typeface="Arial" panose="020B0604020202020204" pitchFamily="34" charset="0"/>
              <a:buChar char="•"/>
              <a:defRPr/>
            </a:pPr>
            <a:r>
              <a:rPr lang="en-US" dirty="0"/>
              <a:t>"For orientation, you can ask members to use their diary cards throughout the week so that those can be reviewed during your first session as the homework assigned from the previous week."</a:t>
            </a:r>
          </a:p>
          <a:p>
            <a:pPr marL="241653" indent="-241653" defTabSz="966612">
              <a:buFont typeface="+mj-lt"/>
              <a:buAutoNum type="arabicPeriod"/>
              <a:defRPr/>
            </a:pPr>
            <a:endParaRPr lang="en-US" b="0" dirty="0"/>
          </a:p>
          <a:p>
            <a:pPr marL="241653" indent="-241653" defTabSz="966612">
              <a:buFont typeface="+mj-lt"/>
              <a:buAutoNum type="arabicPeriod"/>
              <a:defRPr/>
            </a:pPr>
            <a:r>
              <a:rPr lang="en-US" dirty="0"/>
              <a:t>"Then, you can have a break (the length of the break can vary depending on your needs)."</a:t>
            </a:r>
          </a:p>
          <a:p>
            <a:pPr marL="241653" indent="-241653" defTabSz="966612">
              <a:buFont typeface="+mj-lt"/>
              <a:buAutoNum type="arabicPeriod"/>
              <a:defRPr/>
            </a:pPr>
            <a:endParaRPr lang="en-US" dirty="0"/>
          </a:p>
          <a:p>
            <a:pPr marL="241653" indent="-241653" defTabSz="966612">
              <a:buFont typeface="+mj-lt"/>
              <a:buAutoNum type="arabicPeriod"/>
              <a:defRPr/>
            </a:pPr>
            <a:r>
              <a:rPr lang="en-US" dirty="0"/>
              <a:t>"You'll then transition into teaching new skill or concept after which a discussion or group activity related to practicing the new skill can ensue. You'll also provide handouts related to the new skill (we'll take a look an example of a handout later in this training)."</a:t>
            </a:r>
          </a:p>
          <a:p>
            <a:pPr marL="241653" indent="-241653" defTabSz="966612">
              <a:buFont typeface="+mj-lt"/>
              <a:buAutoNum type="arabicPeriod"/>
              <a:defRPr/>
            </a:pPr>
            <a:endParaRPr lang="en-US" dirty="0"/>
          </a:p>
          <a:p>
            <a:pPr marL="241653" indent="-241653" defTabSz="966612">
              <a:buFont typeface="+mj-lt"/>
              <a:buAutoNum type="arabicPeriod"/>
              <a:defRPr/>
            </a:pPr>
            <a:r>
              <a:rPr lang="en-US" dirty="0"/>
              <a:t>"After the lesson, you will assign homework related to the newly-taught skill and provide a worksheet for the homework (we'll take a look an example of a worksheet later in this training)."</a:t>
            </a:r>
          </a:p>
          <a:p>
            <a:pPr marL="241653" indent="-241653" defTabSz="966612">
              <a:buFont typeface="+mj-lt"/>
              <a:buAutoNum type="arabicPeriod"/>
              <a:defRPr/>
            </a:pPr>
            <a:endParaRPr lang="en-US" dirty="0"/>
          </a:p>
          <a:p>
            <a:pPr marL="241653" indent="-241653" defTabSz="966612">
              <a:buFont typeface="+mj-lt"/>
              <a:buAutoNum type="arabicPeriod"/>
              <a:defRPr/>
            </a:pPr>
            <a:r>
              <a:rPr lang="en-US" dirty="0"/>
              <a:t> "And, if time allows, you can facilitate a wind-down activity (similar to an opening activity)."</a:t>
            </a:r>
          </a:p>
        </p:txBody>
      </p:sp>
      <p:sp>
        <p:nvSpPr>
          <p:cNvPr id="4" name="Slide Number Placeholder 3"/>
          <p:cNvSpPr>
            <a:spLocks noGrp="1"/>
          </p:cNvSpPr>
          <p:nvPr>
            <p:ph type="sldNum" sz="quarter" idx="5"/>
          </p:nvPr>
        </p:nvSpPr>
        <p:spPr/>
        <p:txBody>
          <a:bodyPr/>
          <a:lstStyle/>
          <a:p>
            <a:fld id="{369C70AD-FCA9-4FF6-8D0E-01E0C5ABAEF2}" type="slidenum">
              <a:rPr lang="en-US" smtClean="0"/>
              <a:t>163</a:t>
            </a:fld>
            <a:endParaRPr lang="en-US"/>
          </a:p>
        </p:txBody>
      </p:sp>
    </p:spTree>
    <p:extLst>
      <p:ext uri="{BB962C8B-B14F-4D97-AF65-F5344CB8AC3E}">
        <p14:creationId xmlns:p14="http://schemas.microsoft.com/office/powerpoint/2010/main" val="241140221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"There are a few things that you'll want to emphasize during orientation."</a:t>
            </a:r>
            <a:endParaRPr lang="en-US" b="0" dirty="0"/>
          </a:p>
          <a:p>
            <a:pPr defTabSz="966612">
              <a:defRPr/>
            </a:pPr>
            <a:endParaRPr lang="en-US" b="1" dirty="0"/>
          </a:p>
          <a:p>
            <a:pPr marL="181240" indent="-181240" defTabSz="966612">
              <a:buFont typeface="Arial" panose="020B0604020202020204" pitchFamily="34" charset="0"/>
              <a:buChar char="•"/>
              <a:defRPr/>
            </a:pPr>
            <a:r>
              <a:rPr lang="en-US" b="0" i="1" dirty="0"/>
              <a:t>Bullet 1 </a:t>
            </a:r>
            <a:r>
              <a:rPr lang="en-US" b="0" dirty="0"/>
              <a:t>– </a:t>
            </a:r>
            <a:r>
              <a:rPr lang="en-US" dirty="0"/>
              <a:t>"You'll want to emphasize the goals of skill training; you can refer to handout 4 to review these goals [</a:t>
            </a:r>
            <a:r>
              <a:rPr lang="en-US" u="sng" dirty="0"/>
              <a:t>briefly review handout</a:t>
            </a:r>
            <a:r>
              <a:rPr lang="en-US" dirty="0"/>
              <a:t>]."</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2 </a:t>
            </a:r>
            <a:r>
              <a:rPr lang="en-US" b="0" dirty="0"/>
              <a:t>– </a:t>
            </a:r>
            <a:r>
              <a:rPr lang="en-US" dirty="0"/>
              <a:t>"You'll also want to emphasize that DBT treatment is only as effective as the amount of practice that you're willing to put in</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dirty="0"/>
              <a:t>"You can refer to Handout #4 for additional review.</a:t>
            </a:r>
            <a:r>
              <a:rPr lang="en-US" i="0" dirty="0"/>
              <a:t>“</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i="0" dirty="0"/>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164</a:t>
            </a:fld>
            <a:endParaRPr lang="en-US"/>
          </a:p>
        </p:txBody>
      </p:sp>
    </p:spTree>
    <p:extLst>
      <p:ext uri="{BB962C8B-B14F-4D97-AF65-F5344CB8AC3E}">
        <p14:creationId xmlns:p14="http://schemas.microsoft.com/office/powerpoint/2010/main" val="344108522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"There are some guidelines involved in skills training that would be important to not only review during the orientation but to also refer to throughout group sessions</a:t>
            </a:r>
            <a:r>
              <a:rPr lang="en-US" sz="1300" dirty="0"/>
              <a:t>.</a:t>
            </a:r>
            <a:r>
              <a:rPr lang="en-US" i="0" dirty="0"/>
              <a:t>“</a:t>
            </a:r>
          </a:p>
          <a:p>
            <a:pPr defTabSz="966612">
              <a:defRPr/>
            </a:pPr>
            <a:endParaRPr lang="en-US"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pPr defTabSz="966612">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165</a:t>
            </a:fld>
            <a:endParaRPr lang="en-US"/>
          </a:p>
        </p:txBody>
      </p:sp>
    </p:spTree>
    <p:extLst>
      <p:ext uri="{BB962C8B-B14F-4D97-AF65-F5344CB8AC3E}">
        <p14:creationId xmlns:p14="http://schemas.microsoft.com/office/powerpoint/2010/main" val="283085191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dirty="0"/>
              <a:t>"Skills training guidelines cover the requirements and expectations for skills training</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2 </a:t>
            </a:r>
            <a:r>
              <a:rPr lang="en-US" b="0" dirty="0"/>
              <a:t>– </a:t>
            </a:r>
            <a:r>
              <a:rPr lang="en-US" dirty="0"/>
              <a:t>"You can briefly review group guidelines at the beginning of each session OR you can just have members refer to the handout when you refer to the group guidelines.</a:t>
            </a:r>
            <a:r>
              <a:rPr lang="en-US" i="0" dirty="0"/>
              <a:t>"</a:t>
            </a:r>
          </a:p>
          <a:p>
            <a:pPr marL="664546" lvl="1" indent="-181240" defTabSz="966612">
              <a:buFont typeface="Arial" panose="020B0604020202020204" pitchFamily="34" charset="0"/>
              <a:buChar char="•"/>
              <a:defRPr/>
            </a:pPr>
            <a:r>
              <a:rPr lang="en-US" dirty="0"/>
              <a:t>"</a:t>
            </a:r>
            <a:r>
              <a:rPr lang="en-US" i="0" dirty="0"/>
              <a:t>As you may have gleaned up until this point that there are a lot of </a:t>
            </a:r>
            <a:r>
              <a:rPr lang="en-US" dirty="0"/>
              <a:t>handouts and worksheets distributed in group </a:t>
            </a:r>
            <a:r>
              <a:rPr lang="en-US" b="0" dirty="0"/>
              <a:t>– </a:t>
            </a:r>
            <a:r>
              <a:rPr lang="en-US" dirty="0"/>
              <a:t> a binder is helpful for members to collect these materials in one place and have them for easy reference.</a:t>
            </a:r>
            <a:r>
              <a:rPr lang="en-US" i="0" dirty="0"/>
              <a:t>"</a:t>
            </a:r>
          </a:p>
          <a:p>
            <a:pPr marL="664546" lvl="1"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3 </a:t>
            </a:r>
            <a:r>
              <a:rPr lang="en-US" b="0" dirty="0"/>
              <a:t>– </a:t>
            </a:r>
            <a:r>
              <a:rPr lang="en-US" dirty="0"/>
              <a:t>"Finally, reiterating group guidelines can really serve to help maintain boundaries in group</a:t>
            </a:r>
            <a:r>
              <a:rPr lang="en-US" sz="1300" dirty="0"/>
              <a:t>.</a:t>
            </a:r>
            <a:r>
              <a:rPr lang="en-US" i="0" dirty="0"/>
              <a:t>“</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a:p>
            <a:pPr marL="181240" indent="-181240" defTabSz="966612">
              <a:buFont typeface="Arial" panose="020B0604020202020204" pitchFamily="34" charset="0"/>
              <a:buChar char="•"/>
              <a:defRPr/>
            </a:pPr>
            <a:endParaRPr lang="en-US" i="0" dirty="0"/>
          </a:p>
          <a:p>
            <a:pPr defTabSz="966612">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166</a:t>
            </a:fld>
            <a:endParaRPr lang="en-US"/>
          </a:p>
        </p:txBody>
      </p:sp>
    </p:spTree>
    <p:extLst>
      <p:ext uri="{BB962C8B-B14F-4D97-AF65-F5344CB8AC3E}">
        <p14:creationId xmlns:p14="http://schemas.microsoft.com/office/powerpoint/2010/main" val="311236890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b="0" dirty="0"/>
              <a:t>"Here are the Skills Training Guidelines. This information is also included in handout 5. [</a:t>
            </a:r>
            <a:r>
              <a:rPr lang="en-US" b="0" u="sng" dirty="0"/>
              <a:t>Then, list bullets</a:t>
            </a:r>
            <a:r>
              <a:rPr lang="en-US" b="0" dirty="0"/>
              <a:t>]</a:t>
            </a:r>
            <a:r>
              <a:rPr lang="en-US" sz="1300" dirty="0"/>
              <a:t>.</a:t>
            </a:r>
            <a:r>
              <a:rPr lang="en-US" i="0" dirty="0"/>
              <a:t>"</a:t>
            </a:r>
          </a:p>
          <a:p>
            <a:pPr defTabSz="966612">
              <a:defRPr/>
            </a:pPr>
            <a:endParaRPr lang="en-US" i="0" dirty="0"/>
          </a:p>
          <a:p>
            <a:pPr marL="241653" indent="-241653" defTabSz="966612">
              <a:buFont typeface="+mj-lt"/>
              <a:buAutoNum type="arabicPeriod"/>
              <a:defRPr/>
            </a:pPr>
            <a:r>
              <a:rPr lang="en-US" i="0" dirty="0"/>
              <a:t>Note - People can return to skills training. The only way out is to miss four scheduled sessions of skills training in a row (in this case, y</a:t>
            </a:r>
            <a:r>
              <a:rPr lang="en-US" b="0" i="0" dirty="0">
                <a:solidFill>
                  <a:srgbClr val="202124"/>
                </a:solidFill>
                <a:effectLst/>
                <a:latin typeface="Google Sans"/>
              </a:rPr>
              <a:t>ou've missed a large chunk of the content).</a:t>
            </a:r>
            <a:endParaRPr lang="en-US" i="0" dirty="0"/>
          </a:p>
          <a:p>
            <a:pPr marL="241653" indent="-241653" defTabSz="966612">
              <a:buFont typeface="+mj-lt"/>
              <a:buAutoNum type="arabicPeriod"/>
              <a:defRPr/>
            </a:pPr>
            <a:endParaRPr lang="en-US" i="0" dirty="0"/>
          </a:p>
          <a:p>
            <a:pPr marL="181240" indent="-181240" defTabSz="966612">
              <a:buFont typeface="Arial" panose="020B0604020202020204" pitchFamily="34" charset="0"/>
              <a:buChar char="•"/>
              <a:defRPr/>
            </a:pPr>
            <a:r>
              <a:rPr lang="en-US" dirty="0"/>
              <a:t>"You can refer to Handout #5 for additional review.</a:t>
            </a:r>
            <a:r>
              <a:rPr lang="en-US" i="0" dirty="0"/>
              <a:t>"</a:t>
            </a:r>
          </a:p>
          <a:p>
            <a:pPr defTabSz="966612">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167</a:t>
            </a:fld>
            <a:endParaRPr lang="en-US"/>
          </a:p>
        </p:txBody>
      </p:sp>
    </p:spTree>
    <p:extLst>
      <p:ext uri="{BB962C8B-B14F-4D97-AF65-F5344CB8AC3E}">
        <p14:creationId xmlns:p14="http://schemas.microsoft.com/office/powerpoint/2010/main" val="175655073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"There are some </a:t>
            </a:r>
            <a:r>
              <a:rPr lang="en-US" i="1" dirty="0"/>
              <a:t>Assumptions</a:t>
            </a:r>
            <a:r>
              <a:rPr lang="en-US" dirty="0"/>
              <a:t> </a:t>
            </a:r>
            <a:r>
              <a:rPr lang="en-US" b="0" dirty="0"/>
              <a:t>– </a:t>
            </a:r>
            <a:r>
              <a:rPr lang="en-US" b="0" i="0" dirty="0">
                <a:effectLst/>
              </a:rPr>
              <a:t>or beliefs that cannot be proved, but we agree to abide by anyway </a:t>
            </a:r>
            <a:r>
              <a:rPr lang="en-US" b="0" dirty="0"/>
              <a:t>– </a:t>
            </a:r>
            <a:r>
              <a:rPr lang="en-US" dirty="0"/>
              <a:t>involved in skills training that form the foundation of DBT skills training</a:t>
            </a:r>
            <a:r>
              <a:rPr lang="en-US" sz="1300" dirty="0"/>
              <a:t>.</a:t>
            </a:r>
            <a:r>
              <a:rPr lang="en-US" i="0" dirty="0"/>
              <a:t>“</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a:p>
            <a:pPr defTabSz="966612">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168</a:t>
            </a:fld>
            <a:endParaRPr lang="en-US"/>
          </a:p>
        </p:txBody>
      </p:sp>
    </p:spTree>
    <p:extLst>
      <p:ext uri="{BB962C8B-B14F-4D97-AF65-F5344CB8AC3E}">
        <p14:creationId xmlns:p14="http://schemas.microsoft.com/office/powerpoint/2010/main" val="105965278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dirty="0"/>
              <a:t>"</a:t>
            </a:r>
            <a:r>
              <a:rPr lang="en-US" b="0" dirty="0"/>
              <a:t>It's i</a:t>
            </a:r>
            <a:r>
              <a:rPr lang="en-US" dirty="0"/>
              <a:t>mportant to not only review these </a:t>
            </a:r>
            <a:r>
              <a:rPr lang="en-US" i="1" dirty="0"/>
              <a:t>Assumptions</a:t>
            </a:r>
            <a:r>
              <a:rPr lang="en-US" dirty="0"/>
              <a:t> during orientation but to also refer to them throughout group sessions</a:t>
            </a:r>
            <a:r>
              <a:rPr lang="en-US" sz="1300" dirty="0"/>
              <a:t>.</a:t>
            </a:r>
            <a:r>
              <a:rPr lang="en-US" i="0" dirty="0"/>
              <a:t>"</a:t>
            </a:r>
          </a:p>
          <a:p>
            <a:pPr defTabSz="966612">
              <a:defRPr/>
            </a:pPr>
            <a:endParaRPr lang="en-US" i="0" dirty="0"/>
          </a:p>
          <a:p>
            <a:pPr marL="181240" indent="-181240" defTabSz="966612">
              <a:buFont typeface="Arial" panose="020B0604020202020204" pitchFamily="34" charset="0"/>
              <a:buChar char="•"/>
              <a:defRPr/>
            </a:pPr>
            <a:r>
              <a:rPr lang="en-US" b="0" i="1" dirty="0"/>
              <a:t>Bullets 2 </a:t>
            </a:r>
            <a:r>
              <a:rPr lang="en-US" b="0" dirty="0"/>
              <a:t>&amp;</a:t>
            </a:r>
            <a:r>
              <a:rPr lang="en-US" b="0" i="1" dirty="0"/>
              <a:t> 3 </a:t>
            </a:r>
            <a:r>
              <a:rPr lang="en-US" b="0" dirty="0"/>
              <a:t>– </a:t>
            </a:r>
            <a:r>
              <a:rPr lang="en-US" dirty="0"/>
              <a:t>"</a:t>
            </a:r>
            <a:r>
              <a:rPr lang="en-US" i="0" dirty="0"/>
              <a:t>There are 7 </a:t>
            </a:r>
            <a:r>
              <a:rPr lang="en-US" i="1" dirty="0"/>
              <a:t>Assumptions,</a:t>
            </a:r>
            <a:r>
              <a:rPr lang="en-US" i="0" dirty="0"/>
              <a:t> and these underpin DBT skills training</a:t>
            </a:r>
            <a:r>
              <a:rPr lang="en-US" sz="1300" dirty="0"/>
              <a:t>.</a:t>
            </a:r>
            <a:r>
              <a:rPr lang="en-US" i="0" dirty="0"/>
              <a:t>“</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a:p>
            <a:pPr marL="181240" indent="-181240" defTabSz="966612">
              <a:buFont typeface="Arial" panose="020B0604020202020204" pitchFamily="34" charset="0"/>
              <a:buChar char="•"/>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169</a:t>
            </a:fld>
            <a:endParaRPr lang="en-US"/>
          </a:p>
        </p:txBody>
      </p:sp>
    </p:spTree>
    <p:extLst>
      <p:ext uri="{BB962C8B-B14F-4D97-AF65-F5344CB8AC3E}">
        <p14:creationId xmlns:p14="http://schemas.microsoft.com/office/powerpoint/2010/main" val="2340669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dirty="0"/>
              <a:t>"</a:t>
            </a:r>
            <a:r>
              <a:rPr lang="en-US" b="0" u="none" dirty="0"/>
              <a:t>Let’s start with the basics.</a:t>
            </a:r>
            <a:r>
              <a:rPr lang="en-US" b="0" dirty="0"/>
              <a:t>“</a:t>
            </a:r>
          </a:p>
          <a:p>
            <a:pPr marL="0" indent="0" defTabSz="966612">
              <a:buFont typeface="Arial" panose="020B0604020202020204" pitchFamily="34" charset="0"/>
              <a:buNone/>
              <a:defRPr/>
            </a:pPr>
            <a:endParaRPr lang="en-US" b="0" u="none"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u="none" dirty="0"/>
          </a:p>
        </p:txBody>
      </p:sp>
      <p:sp>
        <p:nvSpPr>
          <p:cNvPr id="4" name="Slide Number Placeholder 3"/>
          <p:cNvSpPr>
            <a:spLocks noGrp="1"/>
          </p:cNvSpPr>
          <p:nvPr>
            <p:ph type="sldNum" sz="quarter" idx="5"/>
          </p:nvPr>
        </p:nvSpPr>
        <p:spPr/>
        <p:txBody>
          <a:bodyPr/>
          <a:lstStyle/>
          <a:p>
            <a:fld id="{369C70AD-FCA9-4FF6-8D0E-01E0C5ABAEF2}" type="slidenum">
              <a:rPr lang="en-US" smtClean="0"/>
              <a:t>17</a:t>
            </a:fld>
            <a:endParaRPr lang="en-US"/>
          </a:p>
        </p:txBody>
      </p:sp>
    </p:spTree>
    <p:extLst>
      <p:ext uri="{BB962C8B-B14F-4D97-AF65-F5344CB8AC3E}">
        <p14:creationId xmlns:p14="http://schemas.microsoft.com/office/powerpoint/2010/main" val="412438800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t>
            </a:r>
            <a:r>
              <a:rPr lang="en-US" b="0" dirty="0"/>
              <a:t>Here are the </a:t>
            </a:r>
            <a:r>
              <a:rPr lang="en-US" b="0" i="1" dirty="0"/>
              <a:t>Assumptions </a:t>
            </a:r>
            <a:r>
              <a:rPr lang="en-US" b="0" dirty="0"/>
              <a:t>[</a:t>
            </a:r>
            <a:r>
              <a:rPr lang="en-US" b="0" u="sng" dirty="0"/>
              <a:t>read list</a:t>
            </a:r>
            <a:r>
              <a:rPr lang="en-US" b="0" dirty="0"/>
              <a:t>]</a:t>
            </a:r>
            <a:r>
              <a:rPr lang="en-US" i="0" dirty="0"/>
              <a:t>."</a:t>
            </a:r>
          </a:p>
          <a:p>
            <a:pPr defTabSz="966612">
              <a:defRPr/>
            </a:pPr>
            <a:endParaRPr lang="en-US" i="0" dirty="0"/>
          </a:p>
          <a:p>
            <a:pPr marL="362480" indent="-362480">
              <a:buFont typeface="+mj-lt"/>
              <a:buAutoNum type="arabicPeriod"/>
            </a:pPr>
            <a:r>
              <a:rPr lang="en-US" b="1" i="0" u="none" strike="noStrike" baseline="0" dirty="0"/>
              <a:t>People are doing the best they can. </a:t>
            </a:r>
            <a:r>
              <a:rPr lang="en-US" b="0" i="0" u="none" strike="noStrike" baseline="0" dirty="0"/>
              <a:t>People are doing the best that they can in this moment with the tools that they have. Each of us is a complex individual in this moment and we're all just doing the best that we can.</a:t>
            </a:r>
          </a:p>
          <a:p>
            <a:pPr marL="362480" indent="-362480">
              <a:buFont typeface="+mj-lt"/>
              <a:buAutoNum type="arabicPeriod"/>
            </a:pPr>
            <a:r>
              <a:rPr lang="en-US" b="1" i="0" u="none" strike="noStrike" baseline="0" dirty="0"/>
              <a:t>People want to improve. </a:t>
            </a:r>
            <a:r>
              <a:rPr lang="en-US" b="0" i="0" u="none" strike="noStrike" baseline="0" dirty="0"/>
              <a:t>The common characteristic of all people is that they want to improve their lives and be happy. All people at any given point in time are doing the best they can. Clients come to us because they want to improve/feel better. People use substances to feel good or to feel better; if substance use is a way of coping, how can we add to a person’s toolbox of skills to cope/how can DBT skills be integrated into their skill set to help them?</a:t>
            </a:r>
          </a:p>
          <a:p>
            <a:pPr marL="362480" indent="-362480">
              <a:buFont typeface="+mj-lt"/>
              <a:buAutoNum type="arabicPeriod"/>
            </a:pPr>
            <a:r>
              <a:rPr lang="en-US" b="1" i="0" u="none" strike="noStrike" baseline="0" dirty="0"/>
              <a:t>People need to do better, try harder, and be more motivated to change.</a:t>
            </a:r>
            <a:r>
              <a:rPr lang="en-US" b="0" i="0" u="none" strike="noStrike" baseline="0" dirty="0"/>
              <a:t> The fact that people are doing the best they can, and want to do even better, does not mean that these things are enough to solve the problem.</a:t>
            </a:r>
          </a:p>
          <a:p>
            <a:pPr marL="362480" indent="-362480" defTabSz="966612">
              <a:buFont typeface="+mj-lt"/>
              <a:buAutoNum type="arabicPeriod"/>
              <a:defRPr/>
            </a:pPr>
            <a:r>
              <a:rPr lang="en-US" b="1" i="0" u="none" strike="noStrike" baseline="0" dirty="0"/>
              <a:t>People may not have caused all of our own problems, but they have to solve them anyway.</a:t>
            </a:r>
            <a:r>
              <a:rPr lang="en-US" b="0" i="0" u="none" strike="noStrike" baseline="0" dirty="0"/>
              <a:t> People have to change their own behavioral responses and alter their environment for their life to change. </a:t>
            </a:r>
            <a:r>
              <a:rPr lang="en-US" dirty="0">
                <a:effectLst/>
              </a:rPr>
              <a:t>We can provide people with more tools and alternative tools in their toolbox to make these changes</a:t>
            </a:r>
            <a:r>
              <a:rPr lang="en-US" b="0" i="0" u="none" strike="noStrike" baseline="0" dirty="0">
                <a:effectLst/>
              </a:rPr>
              <a:t>.</a:t>
            </a:r>
            <a:endParaRPr lang="en-US" b="0" i="0" u="none" strike="noStrike" baseline="0" dirty="0"/>
          </a:p>
          <a:p>
            <a:pPr marL="362480" indent="-362480">
              <a:buFont typeface="+mj-lt"/>
              <a:buAutoNum type="arabicPeriod"/>
            </a:pPr>
            <a:r>
              <a:rPr lang="en-US" b="1" i="0" u="none" strike="noStrike" baseline="0" dirty="0"/>
              <a:t>New behavior has to be learned in all relevant contexts. </a:t>
            </a:r>
            <a:r>
              <a:rPr lang="en-US" b="0" i="0" u="none" strike="noStrike" baseline="0" dirty="0"/>
              <a:t>New behavioral skills have to be practiced in the situations where the skills are needed, not just in the situation where the skills are first learned. Interpersonal effectiveness skills can be practiced in various contexts. We can give clients opportunities to use skills and generalize them </a:t>
            </a:r>
            <a:r>
              <a:rPr lang="en-US" b="0" dirty="0"/>
              <a:t>–</a:t>
            </a:r>
            <a:r>
              <a:rPr lang="en-US" b="0" i="0" u="none" strike="noStrike" baseline="0" dirty="0"/>
              <a:t> they can practice interpersonal effectiveness skills by communicating with customer service even if they don't need to as a way to practice (clients can also address conflict with the practitioner a means to practice interpersonal effectiveness skills).</a:t>
            </a:r>
          </a:p>
          <a:p>
            <a:pPr marL="362480" indent="-362480">
              <a:buFont typeface="+mj-lt"/>
              <a:buAutoNum type="arabicPeriod"/>
            </a:pPr>
            <a:r>
              <a:rPr lang="en-US" b="1" i="0" u="none" strike="noStrike" baseline="0" dirty="0"/>
              <a:t>All behaviors (actions, thoughts, emotions) are caused. </a:t>
            </a:r>
            <a:r>
              <a:rPr lang="en-US" b="0" i="0" u="none" strike="noStrike" baseline="0" dirty="0"/>
              <a:t>There is always a cause or set of causes for our actions, thoughts, and emotions, even if we do not know what the causes are.</a:t>
            </a:r>
          </a:p>
          <a:p>
            <a:pPr marL="362480" indent="-362480">
              <a:buFont typeface="+mj-lt"/>
              <a:buAutoNum type="arabicPeriod"/>
            </a:pPr>
            <a:r>
              <a:rPr lang="en-US" b="1" i="0" u="none" strike="noStrike" baseline="0" dirty="0"/>
              <a:t>Figuring out and changing the causes of behavior work better than judging and blaming. </a:t>
            </a:r>
            <a:r>
              <a:rPr lang="en-US" b="0" i="0" u="none" strike="noStrike" baseline="0" dirty="0"/>
              <a:t>Judging and blaming are easier, but if we want to create change, we have to change the chains of events that cause unwanted behaviors and events.</a:t>
            </a:r>
            <a:endParaRPr lang="en-US" i="0" dirty="0"/>
          </a:p>
          <a:p>
            <a:endParaRPr lang="en-US" dirty="0"/>
          </a:p>
          <a:p>
            <a:pPr marL="181240" indent="-181240" defTabSz="966612">
              <a:buFont typeface="Arial" panose="020B0604020202020204" pitchFamily="34" charset="0"/>
              <a:buChar char="•"/>
              <a:defRPr/>
            </a:pPr>
            <a:r>
              <a:rPr lang="en-US" dirty="0"/>
              <a:t>"You can refer to Handout #6 for additional review.</a:t>
            </a:r>
            <a:r>
              <a:rPr lang="en-US" i="0" dirty="0"/>
              <a:t>"</a:t>
            </a:r>
          </a:p>
        </p:txBody>
      </p:sp>
      <p:sp>
        <p:nvSpPr>
          <p:cNvPr id="4" name="Slide Number Placeholder 3"/>
          <p:cNvSpPr>
            <a:spLocks noGrp="1"/>
          </p:cNvSpPr>
          <p:nvPr>
            <p:ph type="sldNum" sz="quarter" idx="5"/>
          </p:nvPr>
        </p:nvSpPr>
        <p:spPr/>
        <p:txBody>
          <a:bodyPr/>
          <a:lstStyle/>
          <a:p>
            <a:fld id="{369C70AD-FCA9-4FF6-8D0E-01E0C5ABAEF2}" type="slidenum">
              <a:rPr lang="en-US" smtClean="0"/>
              <a:t>170</a:t>
            </a:fld>
            <a:endParaRPr lang="en-US"/>
          </a:p>
        </p:txBody>
      </p:sp>
    </p:spTree>
    <p:extLst>
      <p:ext uri="{BB962C8B-B14F-4D97-AF65-F5344CB8AC3E}">
        <p14:creationId xmlns:p14="http://schemas.microsoft.com/office/powerpoint/2010/main" val="201533462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t>
            </a:r>
            <a:r>
              <a:rPr lang="en-US" b="0" dirty="0"/>
              <a:t>As we've reviewed, there are four skill sets involved in DBT skills training. These are Mindfulness, </a:t>
            </a:r>
            <a:r>
              <a:rPr lang="en-US" sz="1300" dirty="0"/>
              <a:t>Interpersonal Effectiveness, Emotion Regulation, and Distress Tolerance. These skills sets are comprised of various modules that have a structure.</a:t>
            </a:r>
            <a:r>
              <a:rPr lang="en-US" b="0" i="0" dirty="0"/>
              <a:t>“</a:t>
            </a:r>
          </a:p>
          <a:p>
            <a:pPr marL="0" indent="0">
              <a:buFont typeface="Arial" panose="020B0604020202020204" pitchFamily="34" charset="0"/>
              <a:buNone/>
            </a:pPr>
            <a:endParaRPr lang="en-US" sz="1400" b="1" i="0" dirty="0"/>
          </a:p>
          <a:p>
            <a:pPr marL="0" indent="0">
              <a:buFont typeface="Arial" panose="020B0604020202020204" pitchFamily="34" charset="0"/>
              <a:buNone/>
            </a:pPr>
            <a:r>
              <a:rPr lang="en-US" sz="1400" b="1" i="0" dirty="0"/>
              <a:t>Photo Credits:</a:t>
            </a:r>
          </a:p>
          <a:p>
            <a:pPr marL="0" indent="0">
              <a:buFont typeface="Arial" panose="020B0604020202020204" pitchFamily="34" charset="0"/>
              <a:buNone/>
            </a:pPr>
            <a:r>
              <a:rPr lang="en-US" sz="1400" b="0" i="0" dirty="0"/>
              <a:t>Purchased Images, Adobe Stock.</a:t>
            </a:r>
            <a:endParaRPr lang="en-US" sz="1400" dirty="0"/>
          </a:p>
          <a:p>
            <a:pPr defTabSz="966612">
              <a:defRPr/>
            </a:pPr>
            <a:endParaRPr lang="en-US" sz="1300" dirty="0"/>
          </a:p>
          <a:p>
            <a:pPr defTabSz="966612">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171</a:t>
            </a:fld>
            <a:endParaRPr lang="en-US"/>
          </a:p>
        </p:txBody>
      </p:sp>
    </p:spTree>
    <p:extLst>
      <p:ext uri="{BB962C8B-B14F-4D97-AF65-F5344CB8AC3E}">
        <p14:creationId xmlns:p14="http://schemas.microsoft.com/office/powerpoint/2010/main" val="30500241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"This is the structure of the modules </a:t>
            </a:r>
            <a:r>
              <a:rPr lang="en-US" b="0" dirty="0"/>
              <a:t>– they include [</a:t>
            </a:r>
            <a:r>
              <a:rPr lang="en-US" b="0" u="sng" dirty="0"/>
              <a:t>read list</a:t>
            </a:r>
            <a:r>
              <a:rPr lang="en-US" b="0" dirty="0"/>
              <a:t>]</a:t>
            </a:r>
            <a:r>
              <a:rPr lang="en-US" sz="1300" dirty="0"/>
              <a:t>.</a:t>
            </a:r>
            <a:r>
              <a:rPr lang="en-US" i="0" dirty="0"/>
              <a:t>"</a:t>
            </a:r>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172</a:t>
            </a:fld>
            <a:endParaRPr lang="en-US"/>
          </a:p>
        </p:txBody>
      </p:sp>
    </p:spTree>
    <p:extLst>
      <p:ext uri="{BB962C8B-B14F-4D97-AF65-F5344CB8AC3E}">
        <p14:creationId xmlns:p14="http://schemas.microsoft.com/office/powerpoint/2010/main" val="355464066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dirty="0"/>
              <a:t>"Teaching notes serve as your tool as group leaders</a:t>
            </a:r>
            <a:r>
              <a:rPr lang="en-US" sz="1300" dirty="0"/>
              <a:t> to lead the groups and lessons with fidelity. They are meant for you to consult before your group sessions.</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2 </a:t>
            </a:r>
            <a:r>
              <a:rPr lang="en-US" b="0" dirty="0"/>
              <a:t>– </a:t>
            </a:r>
            <a:r>
              <a:rPr lang="en-US" dirty="0"/>
              <a:t>"These teaching notes are organized by skill so each module in each skills set has teaching notes that correspond to them</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3 </a:t>
            </a:r>
            <a:r>
              <a:rPr lang="en-US" b="0" dirty="0"/>
              <a:t>– </a:t>
            </a:r>
            <a:r>
              <a:rPr lang="en-US" dirty="0"/>
              <a:t>"Teaching notes also have corresponding handouts and worksheets for clients so you know when and how to introduce these materials</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b="0" i="1" dirty="0"/>
              <a:t>Bullet 4 </a:t>
            </a:r>
            <a:r>
              <a:rPr lang="en-US" b="0" dirty="0"/>
              <a:t>– </a:t>
            </a:r>
            <a:r>
              <a:rPr lang="en-US" dirty="0"/>
              <a:t>"It's essential to review and refer to these teaching notes when you teach skill sets to ensure fidelity and to help you prepare for group sessions</a:t>
            </a:r>
            <a:r>
              <a:rPr lang="en-US" sz="1300" dirty="0"/>
              <a:t>.</a:t>
            </a:r>
            <a:r>
              <a:rPr lang="en-US" i="0" dirty="0"/>
              <a:t>“</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pPr marL="0" indent="0" defTabSz="966612">
              <a:buFont typeface="Arial" panose="020B0604020202020204" pitchFamily="34" charset="0"/>
              <a:buNone/>
              <a:defRPr/>
            </a:pP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173</a:t>
            </a:fld>
            <a:endParaRPr lang="en-US"/>
          </a:p>
        </p:txBody>
      </p:sp>
    </p:spTree>
    <p:extLst>
      <p:ext uri="{BB962C8B-B14F-4D97-AF65-F5344CB8AC3E}">
        <p14:creationId xmlns:p14="http://schemas.microsoft.com/office/powerpoint/2010/main" val="390581464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dirty="0"/>
              <a:t>"Handouts are meant to aid group members' learning when you teach a new skill</a:t>
            </a:r>
            <a:r>
              <a:rPr lang="en-US" sz="1300" dirty="0"/>
              <a:t>.</a:t>
            </a:r>
            <a:r>
              <a:rPr lang="en-US" i="0" dirty="0"/>
              <a:t>"</a:t>
            </a:r>
            <a:endParaRPr lang="en-US" b="0" dirty="0"/>
          </a:p>
          <a:p>
            <a:pPr marL="181240" indent="-181240" defTabSz="966612">
              <a:buFont typeface="Arial" panose="020B0604020202020204" pitchFamily="34" charset="0"/>
              <a:buChar char="•"/>
              <a:defRPr/>
            </a:pPr>
            <a:endParaRPr lang="en-US" b="0" i="1" dirty="0"/>
          </a:p>
          <a:p>
            <a:pPr marL="181240" indent="-181240" defTabSz="966612">
              <a:buFont typeface="Arial" panose="020B0604020202020204" pitchFamily="34" charset="0"/>
              <a:buChar char="•"/>
              <a:defRPr/>
            </a:pPr>
            <a:r>
              <a:rPr lang="en-US" b="0" i="1" dirty="0"/>
              <a:t>Bullet 1 </a:t>
            </a:r>
            <a:r>
              <a:rPr lang="en-US" b="0" dirty="0"/>
              <a:t>– </a:t>
            </a:r>
            <a:r>
              <a:rPr lang="en-US" dirty="0"/>
              <a:t>"</a:t>
            </a:r>
            <a:r>
              <a:rPr lang="en-US" sz="1300" dirty="0"/>
              <a:t>They can be given to clients when you're going to teach them a new skill and they can refer to them during your lesson.</a:t>
            </a:r>
            <a:r>
              <a:rPr lang="en-US" i="0" dirty="0"/>
              <a:t>"</a:t>
            </a:r>
          </a:p>
          <a:p>
            <a:pPr defTabSz="966612">
              <a:defRPr/>
            </a:pPr>
            <a:endParaRPr lang="en-US" i="0" dirty="0"/>
          </a:p>
          <a:p>
            <a:pPr marL="181240" indent="-181240" defTabSz="966612">
              <a:buFont typeface="Arial" panose="020B0604020202020204" pitchFamily="34" charset="0"/>
              <a:buChar char="•"/>
              <a:defRPr/>
            </a:pPr>
            <a:r>
              <a:rPr lang="en-US" b="0" i="1" dirty="0"/>
              <a:t>Bullet 2 </a:t>
            </a:r>
            <a:r>
              <a:rPr lang="en-US" b="0" dirty="0"/>
              <a:t>– </a:t>
            </a:r>
            <a:r>
              <a:rPr lang="en-US" dirty="0"/>
              <a:t>"Group members can also take these handouts home with them, and they can refer to them outside of training which helps aid retention and enables them to practice the skill outside of group sessions</a:t>
            </a:r>
            <a:r>
              <a:rPr lang="en-US" sz="1300" dirty="0"/>
              <a:t>.</a:t>
            </a:r>
            <a:r>
              <a:rPr lang="en-US" i="0" dirty="0"/>
              <a:t>"</a:t>
            </a:r>
          </a:p>
          <a:p>
            <a:pPr marL="181240" indent="-181240" defTabSz="966612">
              <a:buFont typeface="Arial" panose="020B0604020202020204" pitchFamily="34" charset="0"/>
              <a:buChar char="•"/>
              <a:defRPr/>
            </a:pPr>
            <a:endParaRPr lang="en-US" i="0" dirty="0"/>
          </a:p>
          <a:p>
            <a:pPr marL="181240" indent="-181240" defTabSz="966612">
              <a:buFont typeface="Arial" panose="020B0604020202020204" pitchFamily="34" charset="0"/>
              <a:buChar char="•"/>
              <a:defRPr/>
            </a:pPr>
            <a:r>
              <a:rPr lang="en-US" dirty="0"/>
              <a:t>"There are many handouts available for group members throughout skills training  (remember that each skill module has corresponding handouts). You may want to consider providing group members with binders so that they can collect handouts in a single place for easy reference</a:t>
            </a:r>
            <a:r>
              <a:rPr lang="en-US" sz="1300" dirty="0"/>
              <a:t>.</a:t>
            </a:r>
            <a:r>
              <a:rPr lang="en-US" i="0" dirty="0"/>
              <a:t>"</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pPr marL="181240" indent="-181240" defTabSz="966612">
              <a:buFont typeface="Arial" panose="020B0604020202020204" pitchFamily="34" charset="0"/>
              <a:buChar char="•"/>
              <a:defRPr/>
            </a:pP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174</a:t>
            </a:fld>
            <a:endParaRPr lang="en-US"/>
          </a:p>
        </p:txBody>
      </p:sp>
    </p:spTree>
    <p:extLst>
      <p:ext uri="{BB962C8B-B14F-4D97-AF65-F5344CB8AC3E}">
        <p14:creationId xmlns:p14="http://schemas.microsoft.com/office/powerpoint/2010/main" val="212192398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endParaRPr lang="en-US" i="0" dirty="0"/>
          </a:p>
          <a:p>
            <a:pPr marL="181240" indent="-181240" defTabSz="966612">
              <a:buFont typeface="Arial" panose="020B0604020202020204" pitchFamily="34" charset="0"/>
              <a:buChar char="•"/>
              <a:defRPr/>
            </a:pPr>
            <a:r>
              <a:rPr lang="en-US" b="0" i="1" dirty="0"/>
              <a:t>Bullet 1 </a:t>
            </a:r>
            <a:r>
              <a:rPr lang="en-US" b="0" dirty="0"/>
              <a:t>– </a:t>
            </a:r>
            <a:r>
              <a:rPr lang="en-US" dirty="0"/>
              <a:t>"Worksheets are provided at the end of group sessions as homework for members to practice the skill they just learned in session outside of session.</a:t>
            </a:r>
            <a:r>
              <a:rPr lang="en-US" i="0" dirty="0"/>
              <a:t>“</a:t>
            </a:r>
          </a:p>
          <a:p>
            <a:pPr marL="181240" indent="-181240" defTabSz="966612">
              <a:buFont typeface="Arial" panose="020B0604020202020204" pitchFamily="34" charset="0"/>
              <a:buChar char="•"/>
              <a:defRPr/>
            </a:pPr>
            <a:endParaRPr lang="en-US"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175</a:t>
            </a:fld>
            <a:endParaRPr lang="en-US"/>
          </a:p>
        </p:txBody>
      </p:sp>
    </p:spTree>
    <p:extLst>
      <p:ext uri="{BB962C8B-B14F-4D97-AF65-F5344CB8AC3E}">
        <p14:creationId xmlns:p14="http://schemas.microsoft.com/office/powerpoint/2010/main" val="202723008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"We are going to transition into a group activity</a:t>
            </a:r>
            <a:r>
              <a:rPr lang="en-US" b="0" i="0" dirty="0">
                <a:solidFill>
                  <a:srgbClr val="000000"/>
                </a:solidFill>
                <a:effectLst/>
                <a:latin typeface="Montserrat" panose="00000500000000000000" pitchFamily="2" charset="0"/>
              </a:rPr>
              <a:t>.</a:t>
            </a:r>
            <a:r>
              <a:rPr lang="en-US" dirty="0"/>
              <a:t>“</a:t>
            </a:r>
          </a:p>
          <a:p>
            <a:pPr defTabSz="966612">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176</a:t>
            </a:fld>
            <a:endParaRPr lang="en-US"/>
          </a:p>
        </p:txBody>
      </p:sp>
    </p:spTree>
    <p:extLst>
      <p:ext uri="{BB962C8B-B14F-4D97-AF65-F5344CB8AC3E}">
        <p14:creationId xmlns:p14="http://schemas.microsoft.com/office/powerpoint/2010/main" val="146487464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pPr marL="181240" indent="-181240">
              <a:buFont typeface="Arial" panose="020B0604020202020204" pitchFamily="34" charset="0"/>
              <a:buChar char="•"/>
            </a:pPr>
            <a:r>
              <a:rPr lang="en-US" b="0" u="none" dirty="0"/>
              <a:t>Emphasize</a:t>
            </a:r>
            <a:r>
              <a:rPr lang="en-US" b="1" u="none" dirty="0"/>
              <a:t> </a:t>
            </a:r>
            <a:r>
              <a:rPr lang="en-US" u="none" dirty="0"/>
              <a:t>that participants will need to identify a volunteer in their group who will be their notetaker and spokesperson – this volunteer will take notes of what's discussed and share the group's ideas in the larger group format following the break-out groups.</a:t>
            </a:r>
          </a:p>
        </p:txBody>
      </p:sp>
      <p:sp>
        <p:nvSpPr>
          <p:cNvPr id="4" name="Slide Number Placeholder 3"/>
          <p:cNvSpPr>
            <a:spLocks noGrp="1"/>
          </p:cNvSpPr>
          <p:nvPr>
            <p:ph type="sldNum" sz="quarter" idx="5"/>
          </p:nvPr>
        </p:nvSpPr>
        <p:spPr/>
        <p:txBody>
          <a:bodyPr/>
          <a:lstStyle/>
          <a:p>
            <a:fld id="{369C70AD-FCA9-4FF6-8D0E-01E0C5ABAEF2}" type="slidenum">
              <a:rPr lang="en-US" smtClean="0"/>
              <a:t>177</a:t>
            </a:fld>
            <a:endParaRPr lang="en-US"/>
          </a:p>
        </p:txBody>
      </p:sp>
    </p:spTree>
    <p:extLst>
      <p:ext uri="{BB962C8B-B14F-4D97-AF65-F5344CB8AC3E}">
        <p14:creationId xmlns:p14="http://schemas.microsoft.com/office/powerpoint/2010/main" val="393758718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u="sng" dirty="0"/>
              <a:t>Trainer – engage the group in a discussion based on the preceding activity, using these questions as a framework for discussion. </a:t>
            </a:r>
          </a:p>
          <a:p>
            <a:pPr marL="181240" indent="-181240">
              <a:buFont typeface="Arial" panose="020B0604020202020204" pitchFamily="34" charset="0"/>
              <a:buChar char="•"/>
            </a:pPr>
            <a:endParaRPr lang="en-US" b="0" u="sng" dirty="0"/>
          </a:p>
          <a:p>
            <a:pPr marL="181240" indent="-181240" defTabSz="966612">
              <a:buFont typeface="Arial" panose="020B0604020202020204" pitchFamily="34" charset="0"/>
              <a:buChar char="•"/>
              <a:defRPr/>
            </a:pPr>
            <a:r>
              <a:rPr lang="en-US" u="sng" dirty="0"/>
              <a:t>In individual DBT sessions </a:t>
            </a:r>
            <a:r>
              <a:rPr lang="en-US" b="1" u="sng" dirty="0"/>
              <a:t>without </a:t>
            </a:r>
            <a:r>
              <a:rPr lang="en-US" u="sng" dirty="0"/>
              <a:t>group training</a:t>
            </a:r>
            <a:r>
              <a:rPr lang="en-US" u="none" dirty="0"/>
              <a:t>, therapists focus on imparting the four specific skills that are central to DBT. These skills are practiced in sessions and applied to real-life situations. Therapists employ techniques such as role-playing and problem-solving to integrate DBT skills into the individual's daily life. While the absence of a group setting means that interpersonal dynamics are less emphasized, these sessions are personalized to address the unique challenges and goals of the individual.</a:t>
            </a:r>
          </a:p>
          <a:p>
            <a:pPr marL="181240" indent="-181240" defTabSz="966612">
              <a:buFont typeface="Arial" panose="020B0604020202020204" pitchFamily="34" charset="0"/>
              <a:buChar char="•"/>
              <a:defRPr/>
            </a:pPr>
            <a:endParaRPr lang="en-US" u="none" dirty="0"/>
          </a:p>
          <a:p>
            <a:pPr marL="181240" indent="-181240" defTabSz="966612">
              <a:buFont typeface="Arial" panose="020B0604020202020204" pitchFamily="34" charset="0"/>
              <a:buChar char="•"/>
              <a:defRPr/>
            </a:pPr>
            <a:r>
              <a:rPr lang="en-US" u="sng" dirty="0"/>
              <a:t>Implementing a DBT group </a:t>
            </a:r>
            <a:r>
              <a:rPr lang="en-US" b="1" u="sng" dirty="0"/>
              <a:t>without </a:t>
            </a:r>
            <a:r>
              <a:rPr lang="en-US" u="sng" dirty="0"/>
              <a:t>individual sessions </a:t>
            </a:r>
            <a:r>
              <a:rPr lang="en-US" u="none" dirty="0"/>
              <a:t>involves structured group activities focused on mindfulness, distress tolerance, and interpersonal skills. Members participate in skill-building exercises within the group setting, with limited individual check-ins for progress monitoring. However, without dedicated one-on-one sessions, the depth of personalized intervention for individual challenges may be constrained.</a:t>
            </a:r>
          </a:p>
          <a:p>
            <a:pPr marL="181240" indent="-181240">
              <a:buFont typeface="Arial" panose="020B0604020202020204" pitchFamily="34" charset="0"/>
              <a:buChar char="•"/>
            </a:pPr>
            <a:endParaRPr lang="en-US" b="0" u="sng" dirty="0"/>
          </a:p>
          <a:p>
            <a:pPr marL="181240" indent="-181240">
              <a:buFont typeface="Arial" panose="020B0604020202020204" pitchFamily="34" charset="0"/>
              <a:buChar char="•"/>
            </a:pPr>
            <a:r>
              <a:rPr lang="en-US" dirty="0"/>
              <a:t>Supporting someone in individual therapy who is also participating in a DBT skills training group involves reinforcing and personalizing the skills learned in the group setting. The therapist collaborates with the individual to apply DBT skills to their specific life challenges and goals. They may delve deeper into individualized concerns, provide additional guidance, and address any difficulties encountered during the group sessions. This approach ensures that the individual receives tailored support and reinforcement for incorporating DBT skills into their personal journey outside the group context.</a:t>
            </a:r>
          </a:p>
          <a:p>
            <a:pPr marL="181240" indent="-181240">
              <a:buFont typeface="Arial" panose="020B0604020202020204" pitchFamily="34" charset="0"/>
              <a:buChar cha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178</a:t>
            </a:fld>
            <a:endParaRPr lang="en-US"/>
          </a:p>
        </p:txBody>
      </p:sp>
    </p:spTree>
    <p:extLst>
      <p:ext uri="{BB962C8B-B14F-4D97-AF65-F5344CB8AC3E}">
        <p14:creationId xmlns:p14="http://schemas.microsoft.com/office/powerpoint/2010/main" val="2815380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u="none" dirty="0"/>
              <a:t>"</a:t>
            </a:r>
            <a:r>
              <a:rPr lang="en-US" b="0" u="none" dirty="0"/>
              <a:t>If you are going to run a group or implement any of the DBT skills into your work, you really need to purchase the manual.</a:t>
            </a:r>
            <a:r>
              <a:rPr lang="en-US" u="none" dirty="0"/>
              <a:t>"</a:t>
            </a:r>
          </a:p>
        </p:txBody>
      </p:sp>
      <p:sp>
        <p:nvSpPr>
          <p:cNvPr id="4" name="Slide Number Placeholder 3"/>
          <p:cNvSpPr>
            <a:spLocks noGrp="1"/>
          </p:cNvSpPr>
          <p:nvPr>
            <p:ph type="sldNum" sz="quarter" idx="5"/>
          </p:nvPr>
        </p:nvSpPr>
        <p:spPr/>
        <p:txBody>
          <a:bodyPr/>
          <a:lstStyle/>
          <a:p>
            <a:fld id="{369C70AD-FCA9-4FF6-8D0E-01E0C5ABAEF2}" type="slidenum">
              <a:rPr lang="en-US" smtClean="0"/>
              <a:t>179</a:t>
            </a:fld>
            <a:endParaRPr lang="en-US"/>
          </a:p>
        </p:txBody>
      </p:sp>
    </p:spTree>
    <p:extLst>
      <p:ext uri="{BB962C8B-B14F-4D97-AF65-F5344CB8AC3E}">
        <p14:creationId xmlns:p14="http://schemas.microsoft.com/office/powerpoint/2010/main" val="1493416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none" dirty="0"/>
              <a:t>"Let's briefly look at the history of DBT."</a:t>
            </a:r>
          </a:p>
          <a:p>
            <a:pPr defTabSz="966612">
              <a:defRPr/>
            </a:pPr>
            <a:endParaRPr lang="en-US" b="0" u="none" dirty="0"/>
          </a:p>
          <a:p>
            <a:pPr marL="181240" indent="-181240" defTabSz="966612">
              <a:buFont typeface="Arial" panose="020B0604020202020204" pitchFamily="34" charset="0"/>
              <a:buChar char="•"/>
              <a:defRPr/>
            </a:pPr>
            <a:r>
              <a:rPr lang="en-US" b="0" u="sng" dirty="0"/>
              <a:t>Read bullets; for Bullet 2's sub-bullet, you can add</a:t>
            </a:r>
            <a:r>
              <a:rPr lang="en-US" b="0" u="none" dirty="0"/>
              <a:t> </a:t>
            </a:r>
            <a:r>
              <a:rPr lang="en-US" b="0" i="0" dirty="0">
                <a:effectLst/>
              </a:rPr>
              <a:t>– </a:t>
            </a:r>
            <a:r>
              <a:rPr lang="en-US" b="0" u="none" dirty="0"/>
              <a:t>"</a:t>
            </a:r>
            <a:r>
              <a:rPr lang="en-US" b="0" dirty="0"/>
              <a:t>CBT focuses on identifying and challenging negative thought patterns and beliefs that contribute to emotional distress; while DBT incorporates elements of CBT, it adds a specific emphasis on emotional regulation and acceptance.</a:t>
            </a:r>
            <a:r>
              <a:rPr lang="en-US" b="0" u="none" dirty="0"/>
              <a:t>"</a:t>
            </a:r>
          </a:p>
          <a:p>
            <a:pPr defTabSz="966612">
              <a:defRPr/>
            </a:pPr>
            <a:endParaRPr lang="en-US" b="0" dirty="0"/>
          </a:p>
          <a:p>
            <a:pPr defTabSz="966612">
              <a:defRPr/>
            </a:pPr>
            <a:r>
              <a:rPr lang="en-US" b="0" dirty="0"/>
              <a:t>---</a:t>
            </a:r>
          </a:p>
          <a:p>
            <a:pPr defTabSz="966612">
              <a:defRPr/>
            </a:pPr>
            <a:r>
              <a:rPr lang="en-US" b="1" dirty="0"/>
              <a:t>Additional Notes:</a:t>
            </a:r>
          </a:p>
          <a:p>
            <a:pPr defTabSz="966612">
              <a:defRPr/>
            </a:pPr>
            <a:r>
              <a:rPr lang="en-US" b="0" dirty="0"/>
              <a:t>Other ways that DBT and CBT differ </a:t>
            </a:r>
            <a:r>
              <a:rPr lang="en-US" b="0" i="0" dirty="0">
                <a:effectLst/>
              </a:rPr>
              <a:t>–</a:t>
            </a:r>
          </a:p>
          <a:p>
            <a:pPr defTabSz="966612">
              <a:defRPr/>
            </a:pPr>
            <a:endParaRPr lang="en-US" b="0" dirty="0"/>
          </a:p>
          <a:p>
            <a:pPr marL="181240" indent="-181240" defTabSz="966612">
              <a:buFont typeface="Arial" panose="020B0604020202020204" pitchFamily="34" charset="0"/>
              <a:buChar char="•"/>
              <a:defRPr/>
            </a:pPr>
            <a:r>
              <a:rPr lang="en-US" b="0" u="sng" dirty="0"/>
              <a:t>Focus on Emotional Regulation: </a:t>
            </a:r>
            <a:r>
              <a:rPr lang="en-US" b="0" dirty="0"/>
              <a:t>While CBT addresses emotions, it doesn't have the same level of emphasis on teaching clients specific skills for emotional regulation as DBT does. DBT places a strong emphasis on teaching clients skills to manage intense emotions, tolerate distress, and improve interpersonal relationships</a:t>
            </a:r>
          </a:p>
          <a:p>
            <a:pPr marL="181240" indent="-181240" defTabSz="966612">
              <a:buFont typeface="Arial" panose="020B0604020202020204" pitchFamily="34" charset="0"/>
              <a:buChar char="•"/>
              <a:defRPr/>
            </a:pPr>
            <a:r>
              <a:rPr lang="en-US" b="0" u="sng" dirty="0"/>
              <a:t>Incorporation of Mindfulness</a:t>
            </a:r>
            <a:r>
              <a:rPr lang="en-US" b="0" dirty="0"/>
              <a:t>: CBT may incorporate mindfulness techniques, but it is not a core component of the therapy. Mindfulness is a central component of DBT, and clients are taught mindfulness skills to help them stay grounded, observe their thoughts and feelings without judgment, and reduce emotional reactivity.</a:t>
            </a:r>
          </a:p>
          <a:p>
            <a:pPr marL="181240" indent="-181240" defTabSz="966612">
              <a:buFont typeface="Arial" panose="020B0604020202020204" pitchFamily="34" charset="0"/>
              <a:buChar char="•"/>
              <a:defRPr/>
            </a:pPr>
            <a:r>
              <a:rPr lang="en-US" b="0" u="sng" dirty="0"/>
              <a:t>Dialectical Approach</a:t>
            </a:r>
            <a:r>
              <a:rPr lang="en-US" b="0" dirty="0"/>
              <a:t>: DBT introduces the dialectical philosophy, which encourages the synthesis of opposing viewpoints or ideas. This approach helps clients find a balance between acceptance and change, acknowledging their strengths and limitations. CBT is more focused on identifying and changing irrational or negative thought patterns.</a:t>
            </a:r>
          </a:p>
          <a:p>
            <a:pPr marL="181240" indent="-181240" defTabSz="966612">
              <a:buFont typeface="Arial" panose="020B0604020202020204" pitchFamily="34" charset="0"/>
              <a:buChar char="•"/>
              <a:defRPr/>
            </a:pPr>
            <a:r>
              <a:rPr lang="en-US" b="0" u="sng" dirty="0"/>
              <a:t>Therapeutic Strategies</a:t>
            </a:r>
            <a:r>
              <a:rPr lang="en-US" b="0" dirty="0"/>
              <a:t>: CBT primarily employs cognitive restructuring techniques to challenge and change irrational or negative thought patterns. It also involves behavioral strategies to modify actions and reactions. DBT includes a combination of cognitive and behavioral strategies, along with mindfulness techniques and validation strategies to help clients better regulate their emotions and develop healthier behaviors.</a:t>
            </a:r>
          </a:p>
          <a:p>
            <a:pPr marL="181240" indent="-181240" defTabSz="966612">
              <a:buFont typeface="Arial" panose="020B0604020202020204" pitchFamily="34" charset="0"/>
              <a:buChar char="•"/>
              <a:defRPr/>
            </a:pPr>
            <a:r>
              <a:rPr lang="en-US" b="0" u="sng" dirty="0"/>
              <a:t>Treatment Structure</a:t>
            </a:r>
            <a:r>
              <a:rPr lang="en-US" b="0" dirty="0"/>
              <a:t>: CBT is typically structured in a standard format with weekly sessions and a specific number of sessions planned based on the client's needs. DBT often includes individual therapy, group therapy, phone coaching between sessions, and skills training. It can be more intensive and structured, particularly for clients with severe emotional dysregulation.</a:t>
            </a:r>
          </a:p>
          <a:p>
            <a:pPr marL="0" indent="0" defTabSz="966612">
              <a:buFont typeface="Arial" panose="020B0604020202020204" pitchFamily="34" charset="0"/>
              <a:buNone/>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18</a:t>
            </a:fld>
            <a:endParaRPr lang="en-US"/>
          </a:p>
        </p:txBody>
      </p:sp>
    </p:spTree>
    <p:extLst>
      <p:ext uri="{BB962C8B-B14F-4D97-AF65-F5344CB8AC3E}">
        <p14:creationId xmlns:p14="http://schemas.microsoft.com/office/powerpoint/2010/main" val="263679527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pPr marL="181240" indent="-181240">
              <a:buFont typeface="Arial" panose="020B0604020202020204" pitchFamily="34" charset="0"/>
              <a:buChar char="•"/>
            </a:pPr>
            <a:r>
              <a:rPr lang="en-US" b="0" dirty="0"/>
              <a:t>"We're going to end today's training in the same way that we started it – with a mindfulness exercise. As we reviewed, it’s a common practice to begin and end DBT sessions, specifically DBT Skills Group Training sessions, with a mindfulness exercise.“</a:t>
            </a:r>
          </a:p>
          <a:p>
            <a:pPr marL="181240" indent="-181240">
              <a:buFont typeface="Arial" panose="020B0604020202020204" pitchFamily="34" charset="0"/>
              <a:buChar cha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180</a:t>
            </a:fld>
            <a:endParaRPr lang="en-US"/>
          </a:p>
        </p:txBody>
      </p:sp>
    </p:spTree>
    <p:extLst>
      <p:ext uri="{BB962C8B-B14F-4D97-AF65-F5344CB8AC3E}">
        <p14:creationId xmlns:p14="http://schemas.microsoft.com/office/powerpoint/2010/main" val="379824350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"This is a 5-minute exercise.“</a:t>
            </a:r>
          </a:p>
          <a:p>
            <a:endParaRPr lang="en-US" dirty="0"/>
          </a:p>
          <a:p>
            <a:pPr marL="181240" indent="-181240">
              <a:buFont typeface="Arial" panose="020B0604020202020204" pitchFamily="34" charset="0"/>
              <a:buChar char="•"/>
            </a:pPr>
            <a:r>
              <a:rPr lang="en-US" u="sng" dirty="0"/>
              <a:t>Trainer begins exercise. </a:t>
            </a:r>
          </a:p>
          <a:p>
            <a:endParaRPr lang="en-US" u="sng" dirty="0"/>
          </a:p>
          <a:p>
            <a:r>
              <a:rPr lang="en-US" u="none" dirty="0"/>
              <a:t>Closed captioning is available for this video.</a:t>
            </a:r>
          </a:p>
          <a:p>
            <a:endParaRPr lang="en-US" u="sng" dirty="0"/>
          </a:p>
          <a:p>
            <a:r>
              <a:rPr lang="en-US" u="none" dirty="0"/>
              <a:t>---</a:t>
            </a:r>
          </a:p>
          <a:p>
            <a:pPr defTabSz="966612">
              <a:defRPr/>
            </a:pPr>
            <a:r>
              <a:rPr lang="en-US" b="1" i="0" dirty="0"/>
              <a:t>Reference: </a:t>
            </a:r>
          </a:p>
          <a:p>
            <a:pPr marL="181240" indent="-181240">
              <a:buFont typeface="Arial" panose="020B0604020202020204" pitchFamily="34" charset="0"/>
              <a:buChar char="•"/>
            </a:pPr>
            <a:r>
              <a:rPr lang="en-US" dirty="0">
                <a:effectLst/>
              </a:rPr>
              <a:t>YouTube. (2021, March 7). </a:t>
            </a:r>
            <a:r>
              <a:rPr lang="en-US" i="1" dirty="0">
                <a:effectLst/>
              </a:rPr>
              <a:t>5 minute mindfulness meditation</a:t>
            </a:r>
            <a:r>
              <a:rPr lang="en-US" dirty="0">
                <a:effectLst/>
              </a:rPr>
              <a:t>. YouTube. https://www.youtube.com/watch?v=ssss7V1_eyA </a:t>
            </a:r>
          </a:p>
        </p:txBody>
      </p:sp>
      <p:sp>
        <p:nvSpPr>
          <p:cNvPr id="4" name="Slide Number Placeholder 3"/>
          <p:cNvSpPr>
            <a:spLocks noGrp="1"/>
          </p:cNvSpPr>
          <p:nvPr>
            <p:ph type="sldNum" sz="quarter" idx="5"/>
          </p:nvPr>
        </p:nvSpPr>
        <p:spPr/>
        <p:txBody>
          <a:bodyPr/>
          <a:lstStyle/>
          <a:p>
            <a:fld id="{369C70AD-FCA9-4FF6-8D0E-01E0C5ABAEF2}" type="slidenum">
              <a:rPr lang="en-US" smtClean="0"/>
              <a:t>181</a:t>
            </a:fld>
            <a:endParaRPr lang="en-US"/>
          </a:p>
        </p:txBody>
      </p:sp>
    </p:spTree>
    <p:extLst>
      <p:ext uri="{BB962C8B-B14F-4D97-AF65-F5344CB8AC3E}">
        <p14:creationId xmlns:p14="http://schemas.microsoft.com/office/powerpoint/2010/main" val="43039112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dirty="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If running out of time, this is a 1-minute exercise </a:t>
            </a:r>
            <a:r>
              <a:rPr lang="en-US" b="0" u="none" dirty="0"/>
              <a:t>– </a:t>
            </a:r>
            <a:r>
              <a:rPr lang="en-US" b="0" u="sng" dirty="0"/>
              <a:t>t</a:t>
            </a:r>
            <a:r>
              <a:rPr lang="en-US" u="sng" dirty="0"/>
              <a:t>rainer begins exercise. </a:t>
            </a:r>
          </a:p>
          <a:p>
            <a:endParaRPr lang="en-US" u="sng" dirty="0"/>
          </a:p>
          <a:p>
            <a:pPr marL="0" indent="0">
              <a:buFont typeface="Arial" panose="020B0604020202020204" pitchFamily="34" charset="0"/>
              <a:buNone/>
            </a:pPr>
            <a:r>
              <a:rPr lang="en-US" b="0" i="0" dirty="0"/>
              <a:t>Closed captioning is available for this video.</a:t>
            </a:r>
            <a:endParaRPr lang="en-US" b="0" dirty="0"/>
          </a:p>
          <a:p>
            <a:endParaRPr lang="en-US" u="sng" dirty="0"/>
          </a:p>
          <a:p>
            <a:r>
              <a:rPr lang="en-US" u="none" dirty="0"/>
              <a:t>---</a:t>
            </a:r>
          </a:p>
          <a:p>
            <a:pPr defTabSz="966612">
              <a:defRPr/>
            </a:pPr>
            <a:r>
              <a:rPr lang="en-US" b="1" i="0" dirty="0"/>
              <a:t>Reference: </a:t>
            </a:r>
          </a:p>
          <a:p>
            <a:r>
              <a:rPr lang="en-US" dirty="0">
                <a:effectLst/>
              </a:rPr>
              <a:t>YouTube. (2020a, March 29). </a:t>
            </a:r>
            <a:r>
              <a:rPr lang="en-US" i="1" dirty="0">
                <a:effectLst/>
              </a:rPr>
              <a:t>One minute relaxation</a:t>
            </a:r>
            <a:r>
              <a:rPr lang="en-US" dirty="0">
                <a:effectLst/>
              </a:rPr>
              <a:t>. YouTube. https://www.youtube.com/watch?v=4vDxcUK9v9k </a:t>
            </a:r>
          </a:p>
        </p:txBody>
      </p:sp>
      <p:sp>
        <p:nvSpPr>
          <p:cNvPr id="4" name="Slide Number Placeholder 3"/>
          <p:cNvSpPr>
            <a:spLocks noGrp="1"/>
          </p:cNvSpPr>
          <p:nvPr>
            <p:ph type="sldNum" sz="quarter" idx="5"/>
          </p:nvPr>
        </p:nvSpPr>
        <p:spPr/>
        <p:txBody>
          <a:bodyPr/>
          <a:lstStyle/>
          <a:p>
            <a:fld id="{369C70AD-FCA9-4FF6-8D0E-01E0C5ABAEF2}" type="slidenum">
              <a:rPr lang="en-US" smtClean="0"/>
              <a:t>182</a:t>
            </a:fld>
            <a:endParaRPr lang="en-US"/>
          </a:p>
        </p:txBody>
      </p:sp>
    </p:spTree>
    <p:extLst>
      <p:ext uri="{BB962C8B-B14F-4D97-AF65-F5344CB8AC3E}">
        <p14:creationId xmlns:p14="http://schemas.microsoft.com/office/powerpoint/2010/main" val="191359541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183</a:t>
            </a:fld>
            <a:endParaRPr lang="en-US"/>
          </a:p>
        </p:txBody>
      </p:sp>
    </p:spTree>
    <p:extLst>
      <p:ext uri="{BB962C8B-B14F-4D97-AF65-F5344CB8AC3E}">
        <p14:creationId xmlns:p14="http://schemas.microsoft.com/office/powerpoint/2010/main" val="97599123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E4A6E-24D8-4CAC-925B-3D9B81FCC699}" type="slidenum">
              <a:rPr lang="en-US" smtClean="0"/>
              <a:t>184</a:t>
            </a:fld>
            <a:endParaRPr lang="en-US" dirty="0"/>
          </a:p>
        </p:txBody>
      </p:sp>
    </p:spTree>
    <p:extLst>
      <p:ext uri="{BB962C8B-B14F-4D97-AF65-F5344CB8AC3E}">
        <p14:creationId xmlns:p14="http://schemas.microsoft.com/office/powerpoint/2010/main" val="39438596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814667" indent="-313333">
              <a:defRPr>
                <a:solidFill>
                  <a:schemeClr val="tx1"/>
                </a:solidFill>
                <a:latin typeface="Verdana" pitchFamily="34" charset="0"/>
              </a:defRPr>
            </a:lvl2pPr>
            <a:lvl3pPr marL="1253334" indent="-250667">
              <a:defRPr>
                <a:solidFill>
                  <a:schemeClr val="tx1"/>
                </a:solidFill>
                <a:latin typeface="Verdana" pitchFamily="34" charset="0"/>
              </a:defRPr>
            </a:lvl3pPr>
            <a:lvl4pPr marL="1754667" indent="-250667">
              <a:defRPr>
                <a:solidFill>
                  <a:schemeClr val="tx1"/>
                </a:solidFill>
                <a:latin typeface="Verdana" pitchFamily="34" charset="0"/>
              </a:defRPr>
            </a:lvl4pPr>
            <a:lvl5pPr marL="2256000" indent="-250667">
              <a:defRPr>
                <a:solidFill>
                  <a:schemeClr val="tx1"/>
                </a:solidFill>
                <a:latin typeface="Verdana" pitchFamily="34" charset="0"/>
              </a:defRPr>
            </a:lvl5pPr>
            <a:lvl6pPr marL="2757334" indent="-250667" eaLnBrk="0" fontAlgn="base" hangingPunct="0">
              <a:spcBef>
                <a:spcPct val="0"/>
              </a:spcBef>
              <a:spcAft>
                <a:spcPct val="0"/>
              </a:spcAft>
              <a:defRPr>
                <a:solidFill>
                  <a:schemeClr val="tx1"/>
                </a:solidFill>
                <a:latin typeface="Verdana" pitchFamily="34" charset="0"/>
              </a:defRPr>
            </a:lvl6pPr>
            <a:lvl7pPr marL="3258667" indent="-250667" eaLnBrk="0" fontAlgn="base" hangingPunct="0">
              <a:spcBef>
                <a:spcPct val="0"/>
              </a:spcBef>
              <a:spcAft>
                <a:spcPct val="0"/>
              </a:spcAft>
              <a:defRPr>
                <a:solidFill>
                  <a:schemeClr val="tx1"/>
                </a:solidFill>
                <a:latin typeface="Verdana" pitchFamily="34" charset="0"/>
              </a:defRPr>
            </a:lvl7pPr>
            <a:lvl8pPr marL="3760001" indent="-250667" eaLnBrk="0" fontAlgn="base" hangingPunct="0">
              <a:spcBef>
                <a:spcPct val="0"/>
              </a:spcBef>
              <a:spcAft>
                <a:spcPct val="0"/>
              </a:spcAft>
              <a:defRPr>
                <a:solidFill>
                  <a:schemeClr val="tx1"/>
                </a:solidFill>
                <a:latin typeface="Verdana" pitchFamily="34" charset="0"/>
              </a:defRPr>
            </a:lvl8pPr>
            <a:lvl9pPr marL="4261334" indent="-250667" eaLnBrk="0" fontAlgn="base" hangingPunct="0">
              <a:spcBef>
                <a:spcPct val="0"/>
              </a:spcBef>
              <a:spcAft>
                <a:spcPct val="0"/>
              </a:spcAft>
              <a:defRPr>
                <a:solidFill>
                  <a:schemeClr val="tx1"/>
                </a:solidFill>
                <a:latin typeface="Verdana" pitchFamily="34" charset="0"/>
              </a:defRPr>
            </a:lvl9pPr>
          </a:lstStyle>
          <a:p>
            <a:pPr defTabSz="1002667" fontAlgn="base">
              <a:spcBef>
                <a:spcPct val="0"/>
              </a:spcBef>
              <a:spcAft>
                <a:spcPct val="0"/>
              </a:spcAft>
              <a:defRPr/>
            </a:pPr>
            <a:fld id="{16A8E02E-AA0E-473C-B7D1-FE9BC63ECE37}" type="slidenum">
              <a:rPr lang="en-US" altLang="en-US">
                <a:solidFill>
                  <a:srgbClr val="000000"/>
                </a:solidFill>
                <a:latin typeface="Arial Narrow" pitchFamily="34" charset="0"/>
              </a:rPr>
              <a:pPr defTabSz="1002667" fontAlgn="base">
                <a:spcBef>
                  <a:spcPct val="0"/>
                </a:spcBef>
                <a:spcAft>
                  <a:spcPct val="0"/>
                </a:spcAft>
                <a:defRPr/>
              </a:pPr>
              <a:t>185</a:t>
            </a:fld>
            <a:endParaRPr lang="en-US" altLang="en-US">
              <a:solidFill>
                <a:srgbClr val="000000"/>
              </a:solidFill>
              <a:latin typeface="Arial Narrow" pitchFamily="34" charset="0"/>
            </a:endParaRPr>
          </a:p>
        </p:txBody>
      </p:sp>
      <p:sp>
        <p:nvSpPr>
          <p:cNvPr id="164867" name="Rectangle 2"/>
          <p:cNvSpPr>
            <a:spLocks noGrp="1" noRot="1" noChangeAspect="1" noChangeArrowheads="1" noTextEdit="1"/>
          </p:cNvSpPr>
          <p:nvPr>
            <p:ph type="sldImg"/>
          </p:nvPr>
        </p:nvSpPr>
        <p:spPr>
          <a:xfrm>
            <a:off x="841375" y="1239838"/>
            <a:ext cx="5949950" cy="334645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0" dirty="0"/>
              <a:t>Trainer Notes:</a:t>
            </a:r>
            <a:r>
              <a:rPr lang="en-US" i="1" dirty="0"/>
              <a:t> </a:t>
            </a:r>
            <a:r>
              <a:rPr lang="en-US" i="0" dirty="0"/>
              <a:t>"Here is the end code for today's training [</a:t>
            </a:r>
            <a:r>
              <a:rPr lang="en-US" i="0" u="sng" dirty="0"/>
              <a:t>say and repeat end code</a:t>
            </a:r>
            <a:r>
              <a:rPr lang="en-US" i="0" dirty="0"/>
              <a:t>]. You will need the end code when you complete the CE evaluation </a:t>
            </a:r>
            <a:r>
              <a:rPr lang="en-US" b="0" dirty="0"/>
              <a:t>"</a:t>
            </a:r>
            <a:endParaRPr lang="en-US" i="0" dirty="0"/>
          </a:p>
        </p:txBody>
      </p:sp>
    </p:spTree>
    <p:extLst>
      <p:ext uri="{BB962C8B-B14F-4D97-AF65-F5344CB8AC3E}">
        <p14:creationId xmlns:p14="http://schemas.microsoft.com/office/powerpoint/2010/main" val="34824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p>
          <a:p>
            <a:pPr marL="181240" indent="-181240">
              <a:spcAft>
                <a:spcPts val="634"/>
              </a:spcAft>
              <a:buFont typeface="Arial" panose="020B0604020202020204" pitchFamily="34" charset="0"/>
              <a:buChar char="•"/>
            </a:pPr>
            <a:r>
              <a:rPr lang="en-US" i="1" dirty="0"/>
              <a:t>Bullet 1 </a:t>
            </a:r>
            <a:r>
              <a:rPr lang="en-US" dirty="0"/>
              <a:t>– </a:t>
            </a:r>
            <a:r>
              <a:rPr lang="en-US" b="0" dirty="0"/>
              <a:t>"</a:t>
            </a:r>
            <a:r>
              <a:rPr lang="en-US" dirty="0"/>
              <a:t>The goal of DBT is to help individuals increase their resilience and develop coping skills to manage negative situations and emotions on their own.</a:t>
            </a:r>
            <a:r>
              <a:rPr lang="en-US" b="0" dirty="0"/>
              <a:t>"</a:t>
            </a:r>
            <a:endParaRPr lang="en-US" dirty="0"/>
          </a:p>
          <a:p>
            <a:pPr marL="664546" lvl="1" indent="-181240" defTabSz="966612">
              <a:spcAft>
                <a:spcPts val="634"/>
              </a:spcAft>
              <a:buFont typeface="Arial" panose="020B0604020202020204" pitchFamily="34" charset="0"/>
              <a:buChar char="•"/>
              <a:defRPr/>
            </a:pPr>
            <a:r>
              <a:rPr lang="en-US" i="1" dirty="0">
                <a:solidFill>
                  <a:prstClr val="black"/>
                </a:solidFill>
              </a:rPr>
              <a:t>Sub-Bullet </a:t>
            </a:r>
            <a:r>
              <a:rPr lang="en-US" dirty="0">
                <a:solidFill>
                  <a:prstClr val="black"/>
                </a:solidFill>
              </a:rPr>
              <a:t>– </a:t>
            </a:r>
            <a:r>
              <a:rPr lang="en-US" b="0" dirty="0"/>
              <a:t>"</a:t>
            </a:r>
            <a:r>
              <a:rPr lang="en-US" dirty="0"/>
              <a:t>This is done through helping individuals </a:t>
            </a:r>
            <a:r>
              <a:rPr lang="en-US" b="1" i="1" u="sng" dirty="0"/>
              <a:t>change</a:t>
            </a:r>
            <a:r>
              <a:rPr lang="en-US" i="1" dirty="0"/>
              <a:t> </a:t>
            </a:r>
            <a:r>
              <a:rPr lang="en-US" dirty="0"/>
              <a:t>patterns (behavioral, emotional, cognitive, and interpersonal) that cause problems in their daily life (</a:t>
            </a:r>
            <a:r>
              <a:rPr lang="en-US" dirty="0">
                <a:effectLst/>
                <a:ea typeface="Calibri" panose="020F0502020204030204" pitchFamily="34" charset="0"/>
                <a:cs typeface="Times New Roman" panose="02020603050405020304" pitchFamily="18" charset="0"/>
              </a:rPr>
              <a:t>e.g., an inability to manage strong emotions - which can lead to substance use, unhealthy or problematic relationships, etc.).</a:t>
            </a:r>
            <a:r>
              <a:rPr lang="en-US" b="0" dirty="0"/>
              <a:t>"</a:t>
            </a:r>
            <a:endParaRPr lang="en-US" dirty="0"/>
          </a:p>
          <a:p>
            <a:pPr marL="1147852" lvl="2" indent="-181240">
              <a:spcAft>
                <a:spcPts val="634"/>
              </a:spcAft>
              <a:buFont typeface="Arial" panose="020B0604020202020204" pitchFamily="34" charset="0"/>
              <a:buChar char="•"/>
            </a:pPr>
            <a:r>
              <a:rPr lang="en-US" i="1" dirty="0">
                <a:solidFill>
                  <a:prstClr val="black"/>
                </a:solidFill>
              </a:rPr>
              <a:t>Sub-sub-Bullet </a:t>
            </a:r>
            <a:r>
              <a:rPr lang="en-US" dirty="0">
                <a:solidFill>
                  <a:prstClr val="black"/>
                </a:solidFill>
              </a:rPr>
              <a:t>– </a:t>
            </a:r>
            <a:r>
              <a:rPr lang="en-US" b="0" dirty="0"/>
              <a:t>"</a:t>
            </a:r>
            <a:r>
              <a:rPr lang="en-US" b="1" i="1" u="sng" dirty="0"/>
              <a:t>Acceptance</a:t>
            </a:r>
            <a:r>
              <a:rPr lang="en-US" dirty="0"/>
              <a:t> is key for change. Before making changes, we must acknowledge the need for change. It goes beyond recognizing flaws; accepting ourselves and our judgmental thoughts is the first step to positive transformation.</a:t>
            </a:r>
            <a:r>
              <a:rPr lang="en-US" b="0" dirty="0"/>
              <a:t>."</a:t>
            </a:r>
          </a:p>
          <a:p>
            <a:pPr marL="966612" lvl="2">
              <a:spcAft>
                <a:spcPts val="634"/>
              </a:spcAft>
            </a:pPr>
            <a:endParaRPr lang="en-US" dirty="0"/>
          </a:p>
          <a:p>
            <a:pPr marL="181240" indent="-181240" defTabSz="966612">
              <a:spcAft>
                <a:spcPts val="634"/>
              </a:spcAft>
              <a:buFont typeface="Arial" panose="020B0604020202020204" pitchFamily="34" charset="0"/>
              <a:buChar char="•"/>
              <a:defRPr/>
            </a:pPr>
            <a:r>
              <a:rPr lang="en-US" i="1" dirty="0"/>
              <a:t>Bullet 2 </a:t>
            </a:r>
            <a:r>
              <a:rPr lang="en-US" dirty="0"/>
              <a:t>– </a:t>
            </a:r>
            <a:r>
              <a:rPr lang="en-US" b="0" dirty="0"/>
              <a:t>"</a:t>
            </a:r>
            <a:r>
              <a:rPr lang="en-US" dirty="0"/>
              <a:t>More specifically, the goal of DBT is to teach adaptive, effective ways to live in the present moment, regulate emotions, improve interpersonal relationships, and cope with di/stress (versus using maladaptive or impulsive behaviors).</a:t>
            </a:r>
            <a:r>
              <a:rPr lang="en-US" b="0" dirty="0"/>
              <a:t> </a:t>
            </a:r>
            <a:r>
              <a:rPr lang="en-US" dirty="0"/>
              <a:t>Ultimately, we meet the goals of DBT through DBT skills development.</a:t>
            </a:r>
            <a:r>
              <a:rPr lang="en-US" b="0" dirty="0"/>
              <a:t>"</a:t>
            </a:r>
            <a:endParaRPr lang="en-US" b="0" i="0" dirty="0">
              <a:solidFill>
                <a:schemeClr val="tx1"/>
              </a:solidFill>
            </a:endParaRPr>
          </a:p>
          <a:p>
            <a:pPr marL="664546" lvl="1" indent="-181240" defTabSz="966612">
              <a:spcAft>
                <a:spcPts val="634"/>
              </a:spcAft>
              <a:buFont typeface="Arial" panose="020B0604020202020204" pitchFamily="34" charset="0"/>
              <a:buChar char="•"/>
              <a:defRPr/>
            </a:pPr>
            <a:r>
              <a:rPr lang="en-US" i="1" dirty="0">
                <a:solidFill>
                  <a:prstClr val="black"/>
                </a:solidFill>
              </a:rPr>
              <a:t>Sub-Bullet </a:t>
            </a:r>
            <a:r>
              <a:rPr lang="en-US" dirty="0">
                <a:solidFill>
                  <a:prstClr val="black"/>
                </a:solidFill>
              </a:rPr>
              <a:t>– DBT is a skills-based intervention. Essentially, we l</a:t>
            </a:r>
            <a:r>
              <a:rPr lang="en-US" dirty="0"/>
              <a:t>earn, and build mastery of, new skills to replace the old skills because the old skills and behaviors are causing problems with how we’re functioning (at work, with family, in interpersonal relationships).</a:t>
            </a:r>
            <a:r>
              <a:rPr lang="en-US" b="0" dirty="0"/>
              <a:t>"</a:t>
            </a:r>
            <a:endParaRPr lang="en-US" sz="1300" dirty="0"/>
          </a:p>
          <a:p>
            <a:pPr marL="483306" lvl="1" defTabSz="966612">
              <a:spcAft>
                <a:spcPts val="634"/>
              </a:spcAft>
              <a:defRPr/>
            </a:pPr>
            <a:endParaRPr lang="en-US" dirty="0"/>
          </a:p>
          <a:p>
            <a:pPr marL="181240" indent="-181240" defTabSz="966612">
              <a:spcAft>
                <a:spcPts val="634"/>
              </a:spcAft>
              <a:buFont typeface="Arial" panose="020B0604020202020204" pitchFamily="34" charset="0"/>
              <a:buChar char="•"/>
              <a:defRPr/>
            </a:pPr>
            <a:r>
              <a:rPr lang="en-US" sz="1300" dirty="0"/>
              <a:t>"</a:t>
            </a:r>
            <a:r>
              <a:rPr lang="en-US" dirty="0"/>
              <a:t>The basic premise of DBT is that people who exhibit behaviors and tendencies (e.g., substance use) do not have the skills to be able to solve the problems that were leading to these behaviors. So, by helping someone build skills that have proven to promote positive change, these harmful behaviors will decrease.</a:t>
            </a:r>
            <a:r>
              <a:rPr lang="en-US" sz="1300" dirty="0"/>
              <a:t>"</a:t>
            </a:r>
            <a:endParaRPr lang="en-US" dirty="0"/>
          </a:p>
        </p:txBody>
      </p:sp>
      <p:sp>
        <p:nvSpPr>
          <p:cNvPr id="4" name="Slide Number Placeholder 3"/>
          <p:cNvSpPr>
            <a:spLocks noGrp="1"/>
          </p:cNvSpPr>
          <p:nvPr>
            <p:ph type="sldNum" sz="quarter" idx="5"/>
          </p:nvPr>
        </p:nvSpPr>
        <p:spPr/>
        <p:txBody>
          <a:bodyPr/>
          <a:lstStyle/>
          <a:p>
            <a:pPr defTabSz="1021806">
              <a:defRPr/>
            </a:pPr>
            <a:fld id="{369C70AD-FCA9-4FF6-8D0E-01E0C5ABAEF2}" type="slidenum">
              <a:rPr lang="en-US">
                <a:solidFill>
                  <a:prstClr val="black"/>
                </a:solidFill>
                <a:latin typeface="Calibri" panose="020F0502020204030204"/>
              </a:rPr>
              <a:pPr defTabSz="1021806">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97992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900" b="1">
                <a:solidFill>
                  <a:srgbClr val="FFCC00"/>
                </a:solidFill>
                <a:latin typeface="Arial" charset="0"/>
              </a:defRPr>
            </a:lvl1pPr>
            <a:lvl2pPr marL="814667" indent="-313333">
              <a:defRPr sz="4900" b="1">
                <a:solidFill>
                  <a:srgbClr val="FFCC00"/>
                </a:solidFill>
                <a:latin typeface="Arial" charset="0"/>
              </a:defRPr>
            </a:lvl2pPr>
            <a:lvl3pPr marL="1253334" indent="-250667">
              <a:defRPr sz="4900" b="1">
                <a:solidFill>
                  <a:srgbClr val="FFCC00"/>
                </a:solidFill>
                <a:latin typeface="Arial" charset="0"/>
              </a:defRPr>
            </a:lvl3pPr>
            <a:lvl4pPr marL="1754667" indent="-250667">
              <a:defRPr sz="4900" b="1">
                <a:solidFill>
                  <a:srgbClr val="FFCC00"/>
                </a:solidFill>
                <a:latin typeface="Arial" charset="0"/>
              </a:defRPr>
            </a:lvl4pPr>
            <a:lvl5pPr marL="2256000" indent="-250667">
              <a:defRPr sz="4900" b="1">
                <a:solidFill>
                  <a:srgbClr val="FFCC00"/>
                </a:solidFill>
                <a:latin typeface="Arial" charset="0"/>
              </a:defRPr>
            </a:lvl5pPr>
            <a:lvl6pPr marL="2757334" indent="-250667" algn="ctr" eaLnBrk="0" fontAlgn="base" hangingPunct="0">
              <a:lnSpc>
                <a:spcPct val="80000"/>
              </a:lnSpc>
              <a:spcBef>
                <a:spcPct val="0"/>
              </a:spcBef>
              <a:spcAft>
                <a:spcPct val="0"/>
              </a:spcAft>
              <a:defRPr sz="4900" b="1">
                <a:solidFill>
                  <a:srgbClr val="FFCC00"/>
                </a:solidFill>
                <a:latin typeface="Arial" charset="0"/>
              </a:defRPr>
            </a:lvl6pPr>
            <a:lvl7pPr marL="3258667" indent="-250667" algn="ctr" eaLnBrk="0" fontAlgn="base" hangingPunct="0">
              <a:lnSpc>
                <a:spcPct val="80000"/>
              </a:lnSpc>
              <a:spcBef>
                <a:spcPct val="0"/>
              </a:spcBef>
              <a:spcAft>
                <a:spcPct val="0"/>
              </a:spcAft>
              <a:defRPr sz="4900" b="1">
                <a:solidFill>
                  <a:srgbClr val="FFCC00"/>
                </a:solidFill>
                <a:latin typeface="Arial" charset="0"/>
              </a:defRPr>
            </a:lvl7pPr>
            <a:lvl8pPr marL="3760001" indent="-250667" algn="ctr" eaLnBrk="0" fontAlgn="base" hangingPunct="0">
              <a:lnSpc>
                <a:spcPct val="80000"/>
              </a:lnSpc>
              <a:spcBef>
                <a:spcPct val="0"/>
              </a:spcBef>
              <a:spcAft>
                <a:spcPct val="0"/>
              </a:spcAft>
              <a:defRPr sz="4900" b="1">
                <a:solidFill>
                  <a:srgbClr val="FFCC00"/>
                </a:solidFill>
                <a:latin typeface="Arial" charset="0"/>
              </a:defRPr>
            </a:lvl8pPr>
            <a:lvl9pPr marL="4261334" indent="-250667" algn="ctr" eaLnBrk="0" fontAlgn="base" hangingPunct="0">
              <a:lnSpc>
                <a:spcPct val="80000"/>
              </a:lnSpc>
              <a:spcBef>
                <a:spcPct val="0"/>
              </a:spcBef>
              <a:spcAft>
                <a:spcPct val="0"/>
              </a:spcAft>
              <a:defRPr sz="4900" b="1">
                <a:solidFill>
                  <a:srgbClr val="FFCC00"/>
                </a:solidFill>
                <a:latin typeface="Arial" charset="0"/>
              </a:defRPr>
            </a:lvl9pPr>
          </a:lstStyle>
          <a:p>
            <a:fld id="{A8C67211-884E-4BAB-922C-DD61DA0877DC}" type="slidenum">
              <a:rPr lang="en-US" altLang="en-US" sz="1300" b="0">
                <a:solidFill>
                  <a:schemeClr val="tx1"/>
                </a:solidFill>
              </a:rPr>
              <a:pPr/>
              <a:t>2</a:t>
            </a:fld>
            <a:endParaRPr lang="en-US" altLang="en-US" sz="1300" b="0">
              <a:solidFill>
                <a:schemeClr val="tx1"/>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Trainer Notes: </a:t>
            </a:r>
            <a:r>
              <a:rPr lang="en-US" altLang="en-US" b="0" u="sng" dirty="0"/>
              <a:t>You can re-introduce yourself (trainer), then, you can add</a:t>
            </a:r>
            <a:r>
              <a:rPr lang="en-US" altLang="en-US" b="0" u="none" dirty="0"/>
              <a:t> – </a:t>
            </a:r>
            <a:r>
              <a:rPr lang="en-US" b="0" dirty="0"/>
              <a:t>"</a:t>
            </a:r>
            <a:r>
              <a:rPr lang="en-US" b="0" i="0" dirty="0"/>
              <a:t>T</a:t>
            </a:r>
            <a:r>
              <a:rPr lang="en-US" i="0" dirty="0"/>
              <a:t>oday's training is scheduled to be approximately three hours, which can be a long time to sit at your computer. So, before we get started, I'll note that we will be taking a 15-minute break approximately halfway through our time together. This activity is eligible for Continuing Education credit. You will need a start and end code. The start code will be given on the next slide so take a moment to prepare yourself to document the start code.</a:t>
            </a:r>
            <a:r>
              <a:rPr lang="en-US" b="0" dirty="0"/>
              <a:t>"</a:t>
            </a:r>
            <a:r>
              <a:rPr lang="en-US" i="1" dirty="0"/>
              <a:t> </a:t>
            </a:r>
            <a:r>
              <a:rPr lang="en-US" dirty="0"/>
              <a:t>[</a:t>
            </a:r>
            <a:r>
              <a:rPr lang="en-US" u="sng" dirty="0"/>
              <a:t>give a few moments</a:t>
            </a:r>
            <a:r>
              <a:rPr lang="en-US" dirty="0"/>
              <a:t>].</a:t>
            </a:r>
            <a:endParaRPr lang="en-US" altLang="en-US" dirty="0"/>
          </a:p>
        </p:txBody>
      </p:sp>
    </p:spTree>
    <p:extLst>
      <p:ext uri="{BB962C8B-B14F-4D97-AF65-F5344CB8AC3E}">
        <p14:creationId xmlns:p14="http://schemas.microsoft.com/office/powerpoint/2010/main" val="3839454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ctr">
              <a:defRPr/>
            </a:pPr>
            <a:r>
              <a:rPr lang="en-US" b="1" dirty="0"/>
              <a:t>Trainer Notes: </a:t>
            </a:r>
          </a:p>
          <a:p>
            <a:pPr marL="181240" indent="-181240" defTabSz="966612" fontAlgn="ctr">
              <a:buFont typeface="Arial" panose="020B0604020202020204" pitchFamily="34" charset="0"/>
              <a:buChar char="•"/>
              <a:defRPr/>
            </a:pPr>
            <a:r>
              <a:rPr lang="en-US" b="0" dirty="0"/>
              <a:t>"</a:t>
            </a:r>
            <a:r>
              <a:rPr lang="en-US" dirty="0"/>
              <a:t>The goal of mindfulness skills is to live in the moment. Mindfulness helps us slow down and choose how we want to respond in any given situation with the goal of leading you to a more adaptive resolution.</a:t>
            </a:r>
            <a:r>
              <a:rPr lang="en-US" b="0" dirty="0"/>
              <a:t>"</a:t>
            </a:r>
            <a:endParaRPr lang="en-US" dirty="0"/>
          </a:p>
          <a:p>
            <a:pPr defTabSz="966612" fontAlgn="ctr">
              <a:defRPr/>
            </a:pPr>
            <a:endParaRPr lang="en-US" dirty="0"/>
          </a:p>
          <a:p>
            <a:pPr marL="181240" indent="-181240" defTabSz="966612" fontAlgn="ctr">
              <a:buFont typeface="Arial" panose="020B0604020202020204" pitchFamily="34" charset="0"/>
              <a:buChar char="•"/>
              <a:defRPr/>
            </a:pPr>
            <a:r>
              <a:rPr lang="en-US" b="0" dirty="0"/>
              <a:t>"</a:t>
            </a:r>
            <a:r>
              <a:rPr lang="en-US" dirty="0"/>
              <a:t>The goal of interpersonal effectiveness skills is to improve interpersonal relationships.</a:t>
            </a:r>
            <a:r>
              <a:rPr lang="en-US" b="0" dirty="0"/>
              <a:t>"</a:t>
            </a:r>
            <a:endParaRPr lang="en-US" dirty="0"/>
          </a:p>
          <a:p>
            <a:pPr marL="181240" indent="-181240" fontAlgn="ctr">
              <a:buFont typeface="Arial" panose="020B0604020202020204" pitchFamily="34" charset="0"/>
              <a:buChar char="•"/>
            </a:pPr>
            <a:endParaRPr lang="en-US" dirty="0"/>
          </a:p>
          <a:p>
            <a:pPr marL="181240" indent="-181240" defTabSz="966612" fontAlgn="ctr">
              <a:buFont typeface="Arial" panose="020B0604020202020204" pitchFamily="34" charset="0"/>
              <a:buChar char="•"/>
              <a:defRPr/>
            </a:pPr>
            <a:r>
              <a:rPr lang="en-US" b="0" dirty="0"/>
              <a:t>"</a:t>
            </a:r>
            <a:r>
              <a:rPr lang="en-US" dirty="0"/>
              <a:t>The goal of emotion regulation skills is to develop adaptive ways to regulate our emotions. We can use these skills when we observe that responding from emotions can potentially create more misery or turmoil in a situation.</a:t>
            </a:r>
            <a:r>
              <a:rPr lang="en-US" b="0" dirty="0"/>
              <a:t>"</a:t>
            </a:r>
            <a:endParaRPr lang="en-US" dirty="0"/>
          </a:p>
          <a:p>
            <a:pPr marL="181240" indent="-181240" fontAlgn="ctr">
              <a:buFont typeface="Arial" panose="020B0604020202020204" pitchFamily="34" charset="0"/>
              <a:buChar char="•"/>
            </a:pPr>
            <a:endParaRPr lang="en-US" dirty="0"/>
          </a:p>
          <a:p>
            <a:pPr marL="181240" indent="-181240" defTabSz="1021806" fontAlgn="ctr">
              <a:buFont typeface="Arial" panose="020B0604020202020204" pitchFamily="34" charset="0"/>
              <a:buChar char="•"/>
              <a:defRPr/>
            </a:pPr>
            <a:r>
              <a:rPr lang="en-US" b="0" dirty="0"/>
              <a:t>"</a:t>
            </a:r>
            <a:r>
              <a:rPr lang="en-US" dirty="0"/>
              <a:t>The goal of distress tolerance skills is to give people a new pattern – a new way of coping with intense emotional experiences and distressing/stressful situations.</a:t>
            </a:r>
            <a:r>
              <a:rPr lang="en-US" b="0" dirty="0"/>
              <a:t>"</a:t>
            </a:r>
          </a:p>
          <a:p>
            <a:pPr defTabSz="1021806" fontAlgn="ctr">
              <a:defRPr/>
            </a:pPr>
            <a:endParaRPr lang="en-US" b="0" dirty="0"/>
          </a:p>
          <a:p>
            <a:pPr marL="181240" indent="-181240" defTabSz="1021806" fontAlgn="ctr">
              <a:buFont typeface="Arial" panose="020B0604020202020204" pitchFamily="34" charset="0"/>
              <a:buChar char="•"/>
              <a:defRPr/>
            </a:pPr>
            <a:r>
              <a:rPr lang="en-US" b="0" dirty="0"/>
              <a:t>"</a:t>
            </a:r>
            <a:r>
              <a:rPr lang="en-US" dirty="0"/>
              <a:t>Remember that DBT is skills-based. So, in practicing these skills we can continually ask ourselves – </a:t>
            </a:r>
            <a:r>
              <a:rPr lang="en-US" dirty="0">
                <a:ea typeface="Calibri" panose="020F0502020204030204" pitchFamily="34" charset="0"/>
                <a:cs typeface="Calibri" panose="020F0502020204030204" pitchFamily="34" charset="0"/>
              </a:rPr>
              <a:t>'</a:t>
            </a:r>
            <a:r>
              <a:rPr lang="en-US" dirty="0"/>
              <a:t>Was I skillful in that situation? In what ways could I have been more skillful in that situation?</a:t>
            </a:r>
            <a:r>
              <a:rPr lang="en-US" dirty="0">
                <a:ea typeface="Calibri" panose="020F0502020204030204" pitchFamily="34" charset="0"/>
                <a:cs typeface="Calibri" panose="020F0502020204030204" pitchFamily="34" charset="0"/>
              </a:rPr>
              <a:t>'</a:t>
            </a:r>
            <a:r>
              <a:rPr lang="en-US" b="0" dirty="0"/>
              <a:t>"</a:t>
            </a:r>
            <a:r>
              <a:rPr lang="en-US" dirty="0"/>
              <a:t> </a:t>
            </a:r>
          </a:p>
          <a:p>
            <a:pPr marL="664546" lvl="1" indent="-181240" defTabSz="1021806" fontAlgn="ctr">
              <a:buFont typeface="Arial" panose="020B0604020202020204" pitchFamily="34" charset="0"/>
              <a:buChar char="•"/>
              <a:defRPr/>
            </a:pPr>
            <a:r>
              <a:rPr lang="en-US" b="0" dirty="0"/>
              <a:t>"</a:t>
            </a:r>
            <a:r>
              <a:rPr lang="en-US" dirty="0"/>
              <a:t>This can really help people take accountability for their actions and provides a pathway for improvement.</a:t>
            </a:r>
            <a:r>
              <a:rPr lang="en-US" b="0" dirty="0"/>
              <a:t>"</a:t>
            </a:r>
            <a:endParaRPr lang="en-US" dirty="0"/>
          </a:p>
        </p:txBody>
      </p:sp>
      <p:sp>
        <p:nvSpPr>
          <p:cNvPr id="4" name="Slide Number Placeholder 3"/>
          <p:cNvSpPr>
            <a:spLocks noGrp="1"/>
          </p:cNvSpPr>
          <p:nvPr>
            <p:ph type="sldNum" sz="quarter" idx="5"/>
          </p:nvPr>
        </p:nvSpPr>
        <p:spPr/>
        <p:txBody>
          <a:bodyPr/>
          <a:lstStyle/>
          <a:p>
            <a:pPr defTabSz="1021806">
              <a:defRPr/>
            </a:pPr>
            <a:fld id="{369C70AD-FCA9-4FF6-8D0E-01E0C5ABAEF2}" type="slidenum">
              <a:rPr lang="en-US">
                <a:solidFill>
                  <a:prstClr val="black"/>
                </a:solidFill>
                <a:latin typeface="Calibri" panose="020F0502020204030204"/>
              </a:rPr>
              <a:pPr defTabSz="1021806">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021385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ctr">
              <a:defRPr/>
            </a:pPr>
            <a:r>
              <a:rPr lang="en-US" sz="1300" b="1" dirty="0"/>
              <a:t>Trainer Notes: </a:t>
            </a:r>
          </a:p>
          <a:p>
            <a:pPr marL="181240" indent="-181240" fontAlgn="ctr">
              <a:buFont typeface="Arial" panose="020B0604020202020204" pitchFamily="34" charset="0"/>
              <a:buChar char="•"/>
            </a:pPr>
            <a:r>
              <a:rPr lang="en-US" b="0" dirty="0"/>
              <a:t>"</a:t>
            </a:r>
            <a:r>
              <a:rPr lang="en-US" dirty="0"/>
              <a:t>In DBT, acceptance and change are integrated to help individuals effectively manage their emotions and improve their lives. This approach helps individuals find a harmonious path toward emotional regulation and personal growth.</a:t>
            </a:r>
            <a:r>
              <a:rPr lang="en-US" b="0" dirty="0"/>
              <a:t>"</a:t>
            </a:r>
            <a:endParaRPr lang="en-US" dirty="0"/>
          </a:p>
          <a:p>
            <a:pPr marL="181240" indent="-181240" fontAlgn="ctr">
              <a:buFont typeface="Arial" panose="020B0604020202020204" pitchFamily="34" charset="0"/>
              <a:buChar char="•"/>
            </a:pPr>
            <a:endParaRPr lang="en-US" dirty="0"/>
          </a:p>
          <a:p>
            <a:pPr marL="181240" indent="-181240" fontAlgn="ctr">
              <a:buFont typeface="Arial" panose="020B0604020202020204" pitchFamily="34" charset="0"/>
              <a:buChar char="•"/>
            </a:pPr>
            <a:r>
              <a:rPr lang="en-US" b="0" dirty="0"/>
              <a:t>"</a:t>
            </a:r>
            <a:r>
              <a:rPr lang="en-US" b="1" dirty="0"/>
              <a:t>Acceptance</a:t>
            </a:r>
            <a:r>
              <a:rPr lang="en-US" dirty="0"/>
              <a:t> involves acknowledging and validating one's current experiences without judgment, fostering self-compassion, and reducing the struggle against distressing emotions. Acceptance, however, does not mean that you agree or approve (</a:t>
            </a:r>
            <a:r>
              <a:rPr lang="en-US" i="1" dirty="0"/>
              <a:t>more on this to come</a:t>
            </a:r>
            <a:r>
              <a:rPr lang="en-US" dirty="0"/>
              <a:t>).</a:t>
            </a:r>
            <a:r>
              <a:rPr lang="en-US" b="0" dirty="0"/>
              <a:t>"</a:t>
            </a:r>
            <a:endParaRPr lang="en-US" dirty="0"/>
          </a:p>
          <a:p>
            <a:pPr marL="181240" indent="-181240" fontAlgn="ctr">
              <a:buFont typeface="Arial" panose="020B0604020202020204" pitchFamily="34" charset="0"/>
              <a:buChar char="•"/>
            </a:pPr>
            <a:endParaRPr lang="en-US" dirty="0"/>
          </a:p>
          <a:p>
            <a:pPr marL="181240" indent="-181240" fontAlgn="ctr">
              <a:buFont typeface="Arial" panose="020B0604020202020204" pitchFamily="34" charset="0"/>
              <a:buChar char="•"/>
            </a:pPr>
            <a:r>
              <a:rPr lang="en-US" b="0" dirty="0"/>
              <a:t>"</a:t>
            </a:r>
            <a:r>
              <a:rPr lang="en-US" b="1" dirty="0"/>
              <a:t>Change</a:t>
            </a:r>
            <a:r>
              <a:rPr lang="en-US" dirty="0"/>
              <a:t> focuses on developing new coping skills and behaviors to create positive improvements in one's life while recognizing that change is a gradual process.</a:t>
            </a:r>
            <a:r>
              <a:rPr lang="en-US" b="0" dirty="0"/>
              <a:t>"</a:t>
            </a:r>
            <a:endParaRPr lang="en-US" dirty="0"/>
          </a:p>
          <a:p>
            <a:pPr marL="181240" indent="-181240" fontAlgn="ctr">
              <a:buFont typeface="Arial" panose="020B0604020202020204" pitchFamily="34" charset="0"/>
              <a:buChar char="•"/>
            </a:pPr>
            <a:endParaRPr lang="en-US" dirty="0"/>
          </a:p>
          <a:p>
            <a:pPr marL="181240" indent="-181240" fontAlgn="ctr">
              <a:buFont typeface="Arial" panose="020B0604020202020204" pitchFamily="34" charset="0"/>
              <a:buChar char="•"/>
            </a:pPr>
            <a:r>
              <a:rPr lang="en-US" b="0" dirty="0"/>
              <a:t>"</a:t>
            </a:r>
            <a:r>
              <a:rPr lang="en-US" dirty="0"/>
              <a:t>DBT emphasizes the importance of balancing these two principles, as clients are encouraged to accept themselves and their circumstances while actively working toward meaningful changes.</a:t>
            </a:r>
            <a:r>
              <a:rPr lang="en-US" b="0" dirty="0"/>
              <a:t>"</a:t>
            </a:r>
            <a:endParaRPr lang="en-US" dirty="0"/>
          </a:p>
          <a:p>
            <a:pPr marL="664546" lvl="1" indent="-181240" fontAlgn="ctr">
              <a:buFont typeface="Arial" panose="020B0604020202020204" pitchFamily="34" charset="0"/>
              <a:buChar char="•"/>
            </a:pPr>
            <a:r>
              <a:rPr lang="en-US" b="0" dirty="0"/>
              <a:t>"</a:t>
            </a:r>
            <a:r>
              <a:rPr lang="en-US" dirty="0"/>
              <a:t>One analogy involves that of a flat tire – if we don’t first accept that a tire is flat, we’re never going to change the flat tire.</a:t>
            </a:r>
            <a:r>
              <a:rPr lang="en-US" b="0" dirty="0"/>
              <a:t>"</a:t>
            </a:r>
            <a:endParaRPr lang="en-US" dirty="0"/>
          </a:p>
          <a:p>
            <a:pPr marL="664546" lvl="1" indent="-181240" defTabSz="966612" fontAlgn="ctr">
              <a:buFont typeface="Arial" panose="020B0604020202020204" pitchFamily="34" charset="0"/>
              <a:buChar char="•"/>
              <a:defRPr/>
            </a:pPr>
            <a:r>
              <a:rPr lang="en-US" b="0" dirty="0"/>
              <a:t>"</a:t>
            </a:r>
            <a:r>
              <a:rPr lang="en-US" dirty="0"/>
              <a:t>Another analogy – when sailing a sailboat, if we don’t first accept the conditions of the wind, how are we going to change our sails to set ourselves on the course that we want?</a:t>
            </a:r>
            <a:r>
              <a:rPr lang="en-US" b="0" dirty="0"/>
              <a:t>"</a:t>
            </a:r>
            <a:endParaRPr lang="en-US" dirty="0"/>
          </a:p>
          <a:p>
            <a:pPr marL="664546" lvl="1" indent="-181240" fontAlgn="ctr">
              <a:buFont typeface="Arial" panose="020B0604020202020204" pitchFamily="34" charset="0"/>
              <a:buChar char="•"/>
            </a:pPr>
            <a:endParaRPr lang="en-US" dirty="0"/>
          </a:p>
          <a:p>
            <a:pPr marL="181240" indent="-181240" fontAlgn="ctr">
              <a:buFont typeface="Arial" panose="020B0604020202020204" pitchFamily="34" charset="0"/>
              <a:buChar char="•"/>
            </a:pPr>
            <a:r>
              <a:rPr lang="en-US" b="0" dirty="0"/>
              <a:t>"</a:t>
            </a:r>
            <a:r>
              <a:rPr lang="en-US" dirty="0"/>
              <a:t>It’s important to address the ways in which we resist the circumstances of a current situation (this includes accepting our current limitations – emotional, relational, etc.) so that we can accept what needs to be changed and then make changes where needed.</a:t>
            </a:r>
            <a:r>
              <a:rPr lang="en-US" b="0" dirty="0"/>
              <a:t>"</a:t>
            </a:r>
            <a:endParaRPr lang="en-US" dirty="0"/>
          </a:p>
          <a:p>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p:txBody>
      </p:sp>
      <p:sp>
        <p:nvSpPr>
          <p:cNvPr id="4" name="Slide Number Placeholder 3"/>
          <p:cNvSpPr>
            <a:spLocks noGrp="1"/>
          </p:cNvSpPr>
          <p:nvPr>
            <p:ph type="sldNum" sz="quarter" idx="5"/>
          </p:nvPr>
        </p:nvSpPr>
        <p:spPr/>
        <p:txBody>
          <a:bodyPr/>
          <a:lstStyle/>
          <a:p>
            <a:pPr defTabSz="966612">
              <a:defRPr/>
            </a:pPr>
            <a:fld id="{369C70AD-FCA9-4FF6-8D0E-01E0C5ABAEF2}" type="slidenum">
              <a:rPr lang="en-US">
                <a:solidFill>
                  <a:prstClr val="black"/>
                </a:solidFill>
                <a:latin typeface="Calibri" panose="020F0502020204030204"/>
              </a:rPr>
              <a:pPr defTabSz="966612">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979865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highlight>
                <a:srgbClr val="FFFF00"/>
              </a:highlight>
            </a:endParaRPr>
          </a:p>
          <a:p>
            <a:pPr marL="181240" indent="-181240">
              <a:spcAft>
                <a:spcPts val="634"/>
              </a:spcAft>
              <a:buFont typeface="Arial" panose="020B0604020202020204" pitchFamily="34" charset="0"/>
              <a:buChar char="•"/>
            </a:pPr>
            <a:r>
              <a:rPr lang="en-US" i="1" dirty="0"/>
              <a:t>Bullet 1 </a:t>
            </a:r>
            <a:r>
              <a:rPr lang="en-US" dirty="0"/>
              <a:t>– </a:t>
            </a:r>
            <a:r>
              <a:rPr lang="en-US" b="0" dirty="0"/>
              <a:t>"</a:t>
            </a:r>
            <a:r>
              <a:rPr lang="en-US" dirty="0"/>
              <a:t>DBT is guided by the concepts of dialectics and the biosocial theory, which we will review shortly.</a:t>
            </a:r>
            <a:r>
              <a:rPr lang="en-US" b="0" dirty="0"/>
              <a:t>"</a:t>
            </a:r>
            <a:endParaRPr lang="en-US" i="1" dirty="0"/>
          </a:p>
          <a:p>
            <a:pPr marL="181240" indent="-181240" defTabSz="966612">
              <a:buFont typeface="Arial" panose="020B0604020202020204" pitchFamily="34" charset="0"/>
              <a:buChar char="•"/>
              <a:defRPr/>
            </a:pPr>
            <a:endParaRPr lang="en-US" i="1" dirty="0"/>
          </a:p>
          <a:p>
            <a:pPr marL="181240" indent="-181240" defTabSz="966612">
              <a:buFont typeface="Arial" panose="020B0604020202020204" pitchFamily="34" charset="0"/>
              <a:buChar char="•"/>
              <a:defRPr/>
            </a:pPr>
            <a:r>
              <a:rPr lang="en-US" i="1" dirty="0"/>
              <a:t>Bullet 2 </a:t>
            </a:r>
            <a:r>
              <a:rPr lang="en-US" dirty="0"/>
              <a:t>– </a:t>
            </a:r>
            <a:r>
              <a:rPr lang="en-US" b="0" dirty="0"/>
              <a:t>"</a:t>
            </a:r>
            <a:r>
              <a:rPr lang="en-US" dirty="0"/>
              <a:t>In general, the focus of DBT is on the need to learn skills to change behaviors that don't work (i.e., we’re working to identify the maladaptive behaviors and patterns in one’s life and replace those with adaptive behaviors based on different skills), which is essential to address problems that interfere with how we function in life (</a:t>
            </a:r>
            <a:r>
              <a:rPr lang="en-US" i="1" dirty="0"/>
              <a:t>sub-bullet</a:t>
            </a:r>
            <a:r>
              <a:rPr lang="en-US" dirty="0"/>
              <a:t>).</a:t>
            </a:r>
            <a:r>
              <a:rPr lang="en-US" b="0" dirty="0"/>
              <a:t>"</a:t>
            </a:r>
          </a:p>
          <a:p>
            <a:pPr defTabSz="966612">
              <a:defRPr/>
            </a:pPr>
            <a:endParaRPr lang="en-US" dirty="0"/>
          </a:p>
          <a:p>
            <a:pPr marL="181240" indent="-181240" defTabSz="966612">
              <a:buFont typeface="Arial" panose="020B0604020202020204" pitchFamily="34" charset="0"/>
              <a:buChar char="•"/>
              <a:defRPr/>
            </a:pPr>
            <a:r>
              <a:rPr lang="en-US" i="1" dirty="0"/>
              <a:t>Bullet 3 </a:t>
            </a:r>
            <a:r>
              <a:rPr lang="en-US" dirty="0"/>
              <a:t>– </a:t>
            </a:r>
            <a:r>
              <a:rPr lang="en-US" b="0" dirty="0"/>
              <a:t>"</a:t>
            </a:r>
            <a:r>
              <a:rPr lang="en-US" dirty="0"/>
              <a:t>DBT emphasizes the practitioner having an accepting, nonjudgmental, and validating approach – it’s important for us to understand the world that people are coming from and understand that their thoughts, feelings, and behaviors make sense given their current situation/experience without necessarily agreeing or approving of the person’s actions.</a:t>
            </a:r>
            <a:r>
              <a:rPr lang="en-US" b="0"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p:txBody>
      </p:sp>
      <p:sp>
        <p:nvSpPr>
          <p:cNvPr id="4" name="Slide Number Placeholder 3"/>
          <p:cNvSpPr>
            <a:spLocks noGrp="1"/>
          </p:cNvSpPr>
          <p:nvPr>
            <p:ph type="sldNum" sz="quarter" idx="5"/>
          </p:nvPr>
        </p:nvSpPr>
        <p:spPr/>
        <p:txBody>
          <a:bodyPr/>
          <a:lstStyle/>
          <a:p>
            <a:pPr defTabSz="1021806">
              <a:defRPr/>
            </a:pPr>
            <a:fld id="{369C70AD-FCA9-4FF6-8D0E-01E0C5ABAEF2}" type="slidenum">
              <a:rPr lang="en-US">
                <a:solidFill>
                  <a:prstClr val="black"/>
                </a:solidFill>
                <a:latin typeface="Calibri" panose="020F0502020204030204"/>
              </a:rPr>
              <a:pPr defTabSz="1021806">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584803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9672" y="4662250"/>
            <a:ext cx="7443536" cy="3969497"/>
          </a:xfrm>
        </p:spPr>
        <p:txBody>
          <a:bodyPr/>
          <a:lstStyle/>
          <a:p>
            <a:pPr defTabSz="966612" fontAlgn="ctr">
              <a:defRPr/>
            </a:pPr>
            <a:r>
              <a:rPr lang="en-US" sz="1300" b="1" dirty="0"/>
              <a:t>Trainer Notes: </a:t>
            </a:r>
            <a:endParaRPr lang="en-US" dirty="0"/>
          </a:p>
          <a:p>
            <a:pPr marL="181240" indent="-181240" defTabSz="966612" fontAlgn="ctr">
              <a:buFont typeface="Arial" panose="020B0604020202020204" pitchFamily="34" charset="0"/>
              <a:buChar char="•"/>
              <a:defRPr/>
            </a:pPr>
            <a:r>
              <a:rPr lang="en-US" b="0" dirty="0"/>
              <a:t>"</a:t>
            </a:r>
            <a:r>
              <a:rPr lang="en-US" dirty="0"/>
              <a:t>This image provides a visual conceptualization of the goal of DBT.</a:t>
            </a:r>
            <a:r>
              <a:rPr lang="en-US" b="0" dirty="0"/>
              <a:t>"</a:t>
            </a:r>
            <a:endParaRPr lang="en-US" dirty="0"/>
          </a:p>
          <a:p>
            <a:pPr fontAlgn="ctr"/>
            <a:endParaRPr lang="en-US" dirty="0"/>
          </a:p>
          <a:p>
            <a:pPr marL="181240" indent="-181240" defTabSz="966612" fontAlgn="ctr">
              <a:buFont typeface="Arial" panose="020B0604020202020204" pitchFamily="34" charset="0"/>
              <a:buChar char="•"/>
              <a:defRPr/>
            </a:pPr>
            <a:r>
              <a:rPr lang="en-US" b="0" dirty="0"/>
              <a:t>"</a:t>
            </a:r>
            <a:r>
              <a:rPr lang="en-US" dirty="0"/>
              <a:t>Often times a pattern exists if someone has ineffective skills for facing challenges.</a:t>
            </a:r>
            <a:r>
              <a:rPr lang="en-US" b="0" dirty="0"/>
              <a:t>"</a:t>
            </a:r>
          </a:p>
          <a:p>
            <a:pPr marL="830217" lvl="1" indent="-319314" defTabSz="966612" fontAlgn="ctr">
              <a:buFont typeface="Courier New" panose="02070309020205020404" pitchFamily="49" charset="0"/>
              <a:buChar char="o"/>
              <a:defRPr/>
            </a:pPr>
            <a:r>
              <a:rPr lang="en-US" dirty="0">
                <a:effectLst/>
                <a:ea typeface="Calibri" panose="020F0502020204030204" pitchFamily="34" charset="0"/>
                <a:cs typeface="Times New Roman" panose="02020603050405020304" pitchFamily="18" charset="0"/>
              </a:rPr>
              <a:t>A </a:t>
            </a:r>
            <a:r>
              <a:rPr lang="en-US" b="0" dirty="0"/>
              <a:t>"</a:t>
            </a:r>
            <a:r>
              <a:rPr lang="en-US" dirty="0">
                <a:effectLst/>
                <a:ea typeface="Calibri" panose="020F0502020204030204" pitchFamily="34" charset="0"/>
                <a:cs typeface="Times New Roman" panose="02020603050405020304" pitchFamily="18" charset="0"/>
              </a:rPr>
              <a:t>challenge</a:t>
            </a:r>
            <a:r>
              <a:rPr lang="en-US" b="0" dirty="0"/>
              <a:t>"</a:t>
            </a:r>
            <a:r>
              <a:rPr lang="en-US" dirty="0">
                <a:effectLst/>
                <a:ea typeface="Calibri" panose="020F0502020204030204" pitchFamily="34" charset="0"/>
                <a:cs typeface="Times New Roman" panose="02020603050405020304" pitchFamily="18" charset="0"/>
              </a:rPr>
              <a:t> could be a situation (workplace stress, family conflict, etc.), a person, feeling invalidated, feeling that something isn’t fair, having strong feelings without knowing what precipitated them, etc.).</a:t>
            </a:r>
            <a:endParaRPr lang="en-US" b="0" dirty="0"/>
          </a:p>
          <a:p>
            <a:pPr marL="830217" lvl="1" indent="-319314" defTabSz="966612" fontAlgn="ctr">
              <a:buFont typeface="Courier New" panose="02070309020205020404" pitchFamily="49" charset="0"/>
              <a:buChar char="o"/>
              <a:defRPr/>
            </a:pPr>
            <a:r>
              <a:rPr lang="en-US" b="0" dirty="0"/>
              <a:t>"</a:t>
            </a:r>
            <a:r>
              <a:rPr lang="en-US" dirty="0"/>
              <a:t>Upon facing a challenge, a person will turn to their usual coping (e.g., self-harm, ghosting ppl, substance use, yelling at a family member). This coping may provide some short-term relief, but it’s not a lasting way to cope or act. Someone may feel miserable about the way that they handled that challenge.</a:t>
            </a:r>
            <a:r>
              <a:rPr lang="en-US" b="0" dirty="0"/>
              <a:t>"</a:t>
            </a:r>
            <a:endParaRPr lang="en-US" dirty="0"/>
          </a:p>
          <a:p>
            <a:pPr marL="1313523" lvl="2" indent="-319314" defTabSz="966612" fontAlgn="ctr">
              <a:buFont typeface="Courier New" panose="02070309020205020404" pitchFamily="49" charset="0"/>
              <a:buChar char="o"/>
              <a:defRPr/>
            </a:pPr>
            <a:r>
              <a:rPr lang="en-US" b="0" dirty="0"/>
              <a:t>"</a:t>
            </a:r>
            <a:r>
              <a:rPr lang="en-US" dirty="0"/>
              <a:t>Responding from a place of emotional dysregulation can create more misery or turmoil in a situation.</a:t>
            </a:r>
            <a:r>
              <a:rPr lang="en-US" b="0" dirty="0"/>
              <a:t>"</a:t>
            </a:r>
          </a:p>
          <a:p>
            <a:pPr marL="1313523" lvl="2" indent="-319314" defTabSz="966612" fontAlgn="ctr">
              <a:buFont typeface="Courier New" panose="02070309020205020404" pitchFamily="49" charset="0"/>
              <a:buChar char="o"/>
              <a:defRPr/>
            </a:pPr>
            <a:r>
              <a:rPr lang="en-US" b="0" dirty="0"/>
              <a:t>"Without recognizing and accepting that a change needs to happen, no change is made, and so the cycle goes on to </a:t>
            </a:r>
            <a:r>
              <a:rPr lang="en-US" b="0" i="1" u="none" dirty="0"/>
              <a:t>continued misery</a:t>
            </a:r>
            <a:r>
              <a:rPr lang="en-US" b="0" dirty="0"/>
              <a:t>."</a:t>
            </a:r>
            <a:endParaRPr lang="en-US" dirty="0"/>
          </a:p>
          <a:p>
            <a:pPr marL="510903" lvl="1" fontAlgn="ctr"/>
            <a:endParaRPr lang="en-US" dirty="0"/>
          </a:p>
          <a:p>
            <a:pPr marL="346911" indent="-319314" defTabSz="966612" fontAlgn="ctr">
              <a:buFont typeface="Arial" panose="020B0604020202020204" pitchFamily="34" charset="0"/>
              <a:buChar char="•"/>
              <a:defRPr/>
            </a:pPr>
            <a:r>
              <a:rPr lang="en-US" b="0" dirty="0"/>
              <a:t>"</a:t>
            </a:r>
            <a:r>
              <a:rPr lang="en-US" dirty="0"/>
              <a:t>DBT helps people develop a new pattern – a new way of coping with challenges that arise.</a:t>
            </a:r>
            <a:r>
              <a:rPr lang="en-US" b="0" dirty="0"/>
              <a:t>"</a:t>
            </a:r>
            <a:endParaRPr lang="en-US" dirty="0"/>
          </a:p>
          <a:p>
            <a:pPr marL="830217" lvl="1" indent="-319314" defTabSz="966612" fontAlgn="ctr">
              <a:buFont typeface="Courier New" panose="02070309020205020404" pitchFamily="49" charset="0"/>
              <a:buChar char="o"/>
              <a:defRPr/>
            </a:pPr>
            <a:r>
              <a:rPr lang="en-US" b="0" dirty="0"/>
              <a:t>"</a:t>
            </a:r>
            <a:r>
              <a:rPr lang="en-US" dirty="0"/>
              <a:t>In this new pattern, we use the skills of mindfulness to help us slow down and choose how we want to respond in any given situation. This approach can lead you to a more adaptive resolution and allows you to be able to choose the more adaptive skills that we learn in DBT (e.g., distress tolerance, emotion regulation, interpersonal effectiveness).</a:t>
            </a:r>
            <a:r>
              <a:rPr lang="en-US" b="0" dirty="0"/>
              <a:t>"</a:t>
            </a:r>
            <a:endParaRPr lang="en-US" dirty="0"/>
          </a:p>
          <a:p>
            <a:pPr marL="1313523" lvl="2" indent="-319314" defTabSz="966612" fontAlgn="ctr">
              <a:buFont typeface="Courier New" panose="02070309020205020404" pitchFamily="49" charset="0"/>
              <a:buChar char="o"/>
              <a:defRPr/>
            </a:pPr>
            <a:r>
              <a:rPr lang="en-US" b="0" dirty="0"/>
              <a:t>"</a:t>
            </a:r>
            <a:r>
              <a:rPr lang="en-US" dirty="0"/>
              <a:t>In this new way of coping with challenges, we can then move forward toward "A life worth living" – a phrase coined by the developer of DBT (Marsha Linehan).</a:t>
            </a:r>
            <a:r>
              <a:rPr lang="en-US" b="0" dirty="0"/>
              <a:t>"</a:t>
            </a:r>
            <a:endParaRPr lang="en-US" dirty="0"/>
          </a:p>
          <a:p>
            <a:pPr marL="1796829" lvl="3" indent="-319314" defTabSz="966612" fontAlgn="ctr">
              <a:buFont typeface="Courier New" panose="02070309020205020404" pitchFamily="49" charset="0"/>
              <a:buChar char="o"/>
              <a:defRPr/>
            </a:pPr>
            <a:r>
              <a:rPr lang="en-US" b="0" dirty="0"/>
              <a:t>"</a:t>
            </a:r>
            <a:r>
              <a:rPr lang="en-US" dirty="0"/>
              <a:t>This idea of a ’life worth living‘ – which refers to a state in which someone can experience joy and satisfaction in their life, despite facing difficult challenges – is central to the foundation of DBT.</a:t>
            </a:r>
            <a:r>
              <a:rPr lang="en-US" b="0" dirty="0"/>
              <a:t>"</a:t>
            </a:r>
            <a:endParaRPr lang="en-US" dirty="0"/>
          </a:p>
          <a:p>
            <a:pPr defTabSz="1021806">
              <a:defRPr/>
            </a:pPr>
            <a:r>
              <a:rPr lang="en-US" dirty="0"/>
              <a:t>---</a:t>
            </a:r>
          </a:p>
          <a:p>
            <a:pPr defTabSz="1021806">
              <a:defRPr/>
            </a:pPr>
            <a:r>
              <a:rPr lang="en-US" b="1" dirty="0"/>
              <a:t>Reference: </a:t>
            </a:r>
          </a:p>
          <a:p>
            <a:pPr marL="191589" indent="-191589" fontAlgn="ctr">
              <a:buFont typeface="Arial" panose="020B0604020202020204" pitchFamily="34" charset="0"/>
              <a:buChar char="•"/>
            </a:pPr>
            <a:r>
              <a:rPr lang="en-US" i="1" dirty="0"/>
              <a:t>WHAT IS DIALECTICAL BEHAVIOR THERAPY (DBT)?</a:t>
            </a:r>
            <a:r>
              <a:rPr lang="en-US" dirty="0"/>
              <a:t>.</a:t>
            </a:r>
            <a:r>
              <a:rPr lang="en-US" i="1" dirty="0"/>
              <a:t> </a:t>
            </a:r>
            <a:r>
              <a:rPr lang="en-US" dirty="0"/>
              <a:t>What is DBT? - the DBT provider directory. (n.d.). https://dbtproviders.com/what_is_dbt.php?51 </a:t>
            </a:r>
          </a:p>
          <a:p>
            <a:endParaRPr lang="en-US" dirty="0"/>
          </a:p>
        </p:txBody>
      </p:sp>
      <p:sp>
        <p:nvSpPr>
          <p:cNvPr id="4" name="Slide Number Placeholder 3"/>
          <p:cNvSpPr>
            <a:spLocks noGrp="1"/>
          </p:cNvSpPr>
          <p:nvPr>
            <p:ph type="sldNum" sz="quarter" idx="5"/>
          </p:nvPr>
        </p:nvSpPr>
        <p:spPr/>
        <p:txBody>
          <a:bodyPr/>
          <a:lstStyle/>
          <a:p>
            <a:pPr defTabSz="1021806">
              <a:defRPr/>
            </a:pPr>
            <a:fld id="{369C70AD-FCA9-4FF6-8D0E-01E0C5ABAEF2}" type="slidenum">
              <a:rPr lang="en-US">
                <a:solidFill>
                  <a:prstClr val="black"/>
                </a:solidFill>
                <a:latin typeface="Calibri" panose="020F0502020204030204"/>
              </a:rPr>
              <a:pPr defTabSz="1021806">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535264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r>
              <a:rPr lang="en-US" b="0" dirty="0"/>
              <a:t>"There are specific characteristics of DBT that act as themes  that you will see woven throughout various aspects of DBT. Let’s briefly review those.“</a:t>
            </a:r>
          </a:p>
          <a:p>
            <a:pPr defTabSz="1021806">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dirty="0"/>
          </a:p>
          <a:p>
            <a:pPr defTabSz="1021806">
              <a:defRPr/>
            </a:pPr>
            <a:endParaRPr lang="en-US" b="0" dirty="0"/>
          </a:p>
        </p:txBody>
      </p:sp>
      <p:sp>
        <p:nvSpPr>
          <p:cNvPr id="4" name="Slide Number Placeholder 3"/>
          <p:cNvSpPr>
            <a:spLocks noGrp="1"/>
          </p:cNvSpPr>
          <p:nvPr>
            <p:ph type="sldNum" sz="quarter" idx="5"/>
          </p:nvPr>
        </p:nvSpPr>
        <p:spPr/>
        <p:txBody>
          <a:bodyPr/>
          <a:lstStyle/>
          <a:p>
            <a:pPr defTabSz="1021806">
              <a:defRPr/>
            </a:pPr>
            <a:fld id="{369C70AD-FCA9-4FF6-8D0E-01E0C5ABAEF2}" type="slidenum">
              <a:rPr lang="en-US">
                <a:solidFill>
                  <a:prstClr val="black"/>
                </a:solidFill>
                <a:latin typeface="Calibri" panose="020F0502020204030204"/>
              </a:rPr>
              <a:pPr defTabSz="1021806">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689040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b="0" i="0" dirty="0">
                <a:effectLst/>
              </a:rPr>
              <a:t>DBT works to help people examine their cognitive processes, or their ways of thinking (mental processes). Part of this involves helping individuals identify thoughts and beliefs that make life inherently harder, such as [</a:t>
            </a:r>
            <a:r>
              <a:rPr lang="en-US" b="0" i="0" u="sng" dirty="0">
                <a:effectLst/>
              </a:rPr>
              <a:t>read sub-bullets</a:t>
            </a:r>
            <a:r>
              <a:rPr lang="en-US" b="0" i="0" u="none" dirty="0">
                <a:effectLst/>
              </a:rPr>
              <a:t>].</a:t>
            </a:r>
            <a:r>
              <a:rPr lang="en-US" b="0" dirty="0"/>
              <a:t>"</a:t>
            </a:r>
          </a:p>
          <a:p>
            <a:pPr marL="181240" indent="-181240" defTabSz="966612">
              <a:buFont typeface="Arial" panose="020B0604020202020204" pitchFamily="34" charset="0"/>
              <a:buChar char="•"/>
              <a:defRPr/>
            </a:pPr>
            <a:endParaRPr lang="en-US" b="0" i="0" u="none" dirty="0">
              <a:effectLst/>
            </a:endParaRPr>
          </a:p>
          <a:p>
            <a:pPr marL="181240" indent="-181240" defTabSz="966612">
              <a:buFont typeface="Arial" panose="020B0604020202020204" pitchFamily="34" charset="0"/>
              <a:buChar char="•"/>
              <a:defRPr/>
            </a:pPr>
            <a:r>
              <a:rPr lang="en-US" b="0" i="1" dirty="0"/>
              <a:t>Bullet 2 </a:t>
            </a:r>
            <a:r>
              <a:rPr lang="en-US" b="0" dirty="0"/>
              <a:t>– "</a:t>
            </a:r>
            <a:r>
              <a:rPr lang="en-US" b="0" i="0" dirty="0">
                <a:effectLst/>
              </a:rPr>
              <a:t>In engaging in this process, individuals can begin to develop new ways of thinking that make it easier to cope through difficult circumstances. The cognitive component that we're reviewing here, you may notice, represents DBT's overlap with CBT</a:t>
            </a:r>
            <a:r>
              <a:rPr lang="en-US" b="0" dirty="0"/>
              <a:t>."</a:t>
            </a:r>
          </a:p>
          <a:p>
            <a:pPr defTabSz="966612">
              <a:defRPr/>
            </a:pPr>
            <a:endParaRPr lang="en-US" b="0" dirty="0"/>
          </a:p>
          <a:p>
            <a:pPr marL="181240" indent="-181240" defTabSz="966612">
              <a:buFont typeface="Arial" panose="020B0604020202020204" pitchFamily="34" charset="0"/>
              <a:buChar char="•"/>
              <a:defRPr/>
            </a:pPr>
            <a:r>
              <a:rPr lang="en-US" b="0" dirty="0"/>
              <a:t>Additional Note: "</a:t>
            </a:r>
            <a:r>
              <a:rPr lang="en-US" b="0" i="0" dirty="0">
                <a:effectLst/>
              </a:rPr>
              <a:t>Like CBT, DBT focuses on helping people change unhelpful ways of thinking and behaving, but it differs from CBT in that it also focuses on </a:t>
            </a:r>
            <a:r>
              <a:rPr lang="en-US" b="1" i="0" dirty="0">
                <a:effectLst/>
              </a:rPr>
              <a:t>self-acceptance</a:t>
            </a:r>
            <a:r>
              <a:rPr lang="en-US" b="0" i="0" dirty="0">
                <a:effectLst/>
              </a:rPr>
              <a:t> (and accepting the reality of your life). DBT also usually involves more group work than CBT.</a:t>
            </a:r>
            <a:r>
              <a:rPr lang="en-US" b="0"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25</a:t>
            </a:fld>
            <a:endParaRPr lang="en-US"/>
          </a:p>
        </p:txBody>
      </p:sp>
    </p:spTree>
    <p:extLst>
      <p:ext uri="{BB962C8B-B14F-4D97-AF65-F5344CB8AC3E}">
        <p14:creationId xmlns:p14="http://schemas.microsoft.com/office/powerpoint/2010/main" val="1392028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p>
          <a:p>
            <a:pPr marL="191589" indent="-191589" defTabSz="1021806">
              <a:buFont typeface="Arial" panose="020B0604020202020204" pitchFamily="34" charset="0"/>
              <a:buChar char="•"/>
              <a:defRPr/>
            </a:pPr>
            <a:r>
              <a:rPr lang="en-US" b="0" i="1" dirty="0"/>
              <a:t>Bullet 1 </a:t>
            </a:r>
            <a:r>
              <a:rPr lang="en-US" b="0" dirty="0"/>
              <a:t>– "As you may have noticed already, DBT is focused on shifting focus away from people’s deficits, or weaknesses, by taking a no-blame and no-shame approach."</a:t>
            </a:r>
          </a:p>
          <a:p>
            <a:pPr marL="191589" indent="-191589" defTabSz="1021806">
              <a:buFont typeface="Arial" panose="020B0604020202020204" pitchFamily="34" charset="0"/>
              <a:buChar char="•"/>
              <a:defRPr/>
            </a:pPr>
            <a:endParaRPr lang="en-US" b="0" dirty="0"/>
          </a:p>
          <a:p>
            <a:pPr marL="191589" indent="-191589" defTabSz="1021806">
              <a:buFont typeface="Arial" panose="020B0604020202020204" pitchFamily="34" charset="0"/>
              <a:buChar char="•"/>
              <a:defRPr/>
            </a:pPr>
            <a:r>
              <a:rPr lang="en-US" b="0" i="1" dirty="0"/>
              <a:t>Bullet 2 </a:t>
            </a:r>
            <a:r>
              <a:rPr lang="en-US" b="0" dirty="0"/>
              <a:t>– "Another way that DBT is support-oriented is that it helps individuals identify their personal strengths."</a:t>
            </a:r>
          </a:p>
          <a:p>
            <a:pPr marL="674895" lvl="1" indent="-191589" defTabSz="1021806">
              <a:buFont typeface="Arial" panose="020B0604020202020204" pitchFamily="34" charset="0"/>
              <a:buChar char="•"/>
              <a:defRPr/>
            </a:pPr>
            <a:r>
              <a:rPr lang="en-US" b="0" dirty="0"/>
              <a:t>"DBT also aims to build up those strengths to improve a person’s self-esteem and self-image. This also helps </a:t>
            </a:r>
            <a:r>
              <a:rPr lang="en-US" b="0" i="0" dirty="0">
                <a:effectLst/>
              </a:rPr>
              <a:t>the individual accept their feelings as a valid part of their lived day-to-day experiences, but not to let those feelings take over</a:t>
            </a:r>
            <a:r>
              <a:rPr lang="en-US" b="0" dirty="0"/>
              <a:t>."</a:t>
            </a:r>
          </a:p>
          <a:p>
            <a:pPr marL="0" indent="0" defTabSz="966612">
              <a:buFont typeface="Arial" panose="020B0604020202020204" pitchFamily="34" charset="0"/>
              <a:buNone/>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26</a:t>
            </a:fld>
            <a:endParaRPr lang="en-US"/>
          </a:p>
        </p:txBody>
      </p:sp>
    </p:spTree>
    <p:extLst>
      <p:ext uri="{BB962C8B-B14F-4D97-AF65-F5344CB8AC3E}">
        <p14:creationId xmlns:p14="http://schemas.microsoft.com/office/powerpoint/2010/main" val="1844171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91589" indent="-191589">
              <a:buFont typeface="Arial" panose="020B0604020202020204" pitchFamily="34" charset="0"/>
              <a:buChar char="•"/>
            </a:pPr>
            <a:r>
              <a:rPr lang="en-US" b="0" i="1" dirty="0"/>
              <a:t>Bullet 1 </a:t>
            </a:r>
            <a:r>
              <a:rPr lang="en-US" b="0" dirty="0"/>
              <a:t>– "DBT is also collaborative. One of the ways that this manifests in DBT treatment is that people are encouraged to address any problems that may arise in the relationship with the DBT practitioner. DBT therapy is a bit different than more traditional talk therapy d/t the high amount of collaboration."</a:t>
            </a:r>
          </a:p>
          <a:p>
            <a:pPr marL="191589" indent="-191589">
              <a:buFont typeface="Arial" panose="020B0604020202020204" pitchFamily="34" charset="0"/>
              <a:buChar char="•"/>
            </a:pPr>
            <a:endParaRPr lang="en-US" b="0" dirty="0"/>
          </a:p>
          <a:p>
            <a:pPr marL="191589" indent="-191589">
              <a:buFont typeface="Arial" panose="020B0604020202020204" pitchFamily="34" charset="0"/>
              <a:buChar char="•"/>
            </a:pPr>
            <a:r>
              <a:rPr lang="en-US" b="0" i="1" dirty="0"/>
              <a:t>Bullet 2 </a:t>
            </a:r>
            <a:r>
              <a:rPr lang="en-US" b="0" dirty="0"/>
              <a:t>– "Another way that DBT is collaborative is that, as practitioners, we agree to not treat clients as fragile. We understand that we need treat them with the belief that they can speak on their own behalf and are the experts of their own lives. We also </a:t>
            </a:r>
            <a:r>
              <a:rPr lang="en-US" b="0" i="0" dirty="0">
                <a:solidFill>
                  <a:srgbClr val="374151"/>
                </a:solidFill>
                <a:effectLst/>
                <a:latin typeface="Söhne"/>
              </a:rPr>
              <a:t>don't always try to directly change things in a person's environment.</a:t>
            </a:r>
            <a:r>
              <a:rPr lang="en-US" b="0" dirty="0"/>
              <a:t>"</a:t>
            </a:r>
          </a:p>
          <a:p>
            <a:pPr marL="674895" lvl="1" indent="-191589">
              <a:buFont typeface="Arial" panose="020B0604020202020204" pitchFamily="34" charset="0"/>
              <a:buChar char="•"/>
            </a:pPr>
            <a:r>
              <a:rPr lang="en-US" b="0" dirty="0"/>
              <a:t>"For example, instead of telling someone what to do or feel right away, you might first listen and understand the person's feelings without immediately trying to fix everything. This way, the person feels heard before figuring out what to do next."</a:t>
            </a:r>
          </a:p>
          <a:p>
            <a:pPr marL="702492" lvl="1" indent="-191589" defTabSz="1021806">
              <a:buFont typeface="Arial" panose="020B0604020202020204" pitchFamily="34" charset="0"/>
              <a:buChar char="•"/>
              <a:defRPr/>
            </a:pPr>
            <a:r>
              <a:rPr lang="en-US" b="0" dirty="0"/>
              <a:t>"In DBT, practitioners avoid directly changing things in a person's surroundings unless there's a really good reason. They step in only if the short-term benefit is more important than the long-term learning for the client. This intervention happens only when there's a clear and urgent need to prioritize the client's immediate safety or well-being over their long-term growth, like in situations of suicidal thoughts, self-harm, abuse, immediate risk of losing basic needs like housing, and so on.</a:t>
            </a:r>
          </a:p>
          <a:p>
            <a:pPr marL="1185798" lvl="2" indent="-191589" defTabSz="1021806">
              <a:buFont typeface="Arial" panose="020B0604020202020204" pitchFamily="34" charset="0"/>
              <a:buChar char="•"/>
              <a:defRPr/>
            </a:pPr>
            <a:r>
              <a:rPr lang="en-US" b="0" dirty="0"/>
              <a:t>"In all other circumstances the practitioner coaches the client on how to intervene in the environment to solve the problem themselves (this is the </a:t>
            </a:r>
            <a:r>
              <a:rPr lang="en-US" b="0" dirty="0">
                <a:latin typeface="Calibri" panose="020F0502020204030204" pitchFamily="34" charset="0"/>
                <a:ea typeface="Calibri" panose="020F0502020204030204" pitchFamily="34" charset="0"/>
                <a:cs typeface="Calibri" panose="020F0502020204030204" pitchFamily="34" charset="0"/>
              </a:rPr>
              <a:t>'</a:t>
            </a:r>
            <a:r>
              <a:rPr lang="en-US" b="0" dirty="0"/>
              <a:t>consultation to the client</a:t>
            </a:r>
            <a:r>
              <a:rPr lang="en-US" b="0" dirty="0">
                <a:latin typeface="Calibri" panose="020F0502020204030204" pitchFamily="34" charset="0"/>
                <a:ea typeface="Calibri" panose="020F0502020204030204" pitchFamily="34" charset="0"/>
                <a:cs typeface="Calibri" panose="020F0502020204030204" pitchFamily="34" charset="0"/>
              </a:rPr>
              <a:t>'</a:t>
            </a:r>
            <a:r>
              <a:rPr lang="en-US" b="0" dirty="0"/>
              <a:t> approach)."</a:t>
            </a:r>
          </a:p>
          <a:p>
            <a:pPr marL="1021806" lvl="2" defTabSz="1021806">
              <a:defRPr/>
            </a:pPr>
            <a:endParaRPr lang="en-US" b="0" dirty="0"/>
          </a:p>
          <a:p>
            <a:pPr marL="191589" indent="-191589" defTabSz="1021806">
              <a:buFont typeface="Arial" panose="020B0604020202020204" pitchFamily="34" charset="0"/>
              <a:buChar char="•"/>
              <a:defRPr/>
            </a:pPr>
            <a:r>
              <a:rPr lang="en-US" b="0" i="1" dirty="0"/>
              <a:t>Bullet 3 </a:t>
            </a:r>
            <a:r>
              <a:rPr lang="en-US" b="0" dirty="0"/>
              <a:t>– "Finally, through close collaboration with the client, DBT treatment can involve homework assignments, role-playing tasks, and practice opportunities for coping skills.“</a:t>
            </a:r>
          </a:p>
          <a:p>
            <a:pPr marL="0" indent="0" defTabSz="1021806">
              <a:buFont typeface="Arial" panose="020B0604020202020204" pitchFamily="34" charset="0"/>
              <a:buNone/>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27</a:t>
            </a:fld>
            <a:endParaRPr lang="en-US"/>
          </a:p>
        </p:txBody>
      </p:sp>
    </p:spTree>
    <p:extLst>
      <p:ext uri="{BB962C8B-B14F-4D97-AF65-F5344CB8AC3E}">
        <p14:creationId xmlns:p14="http://schemas.microsoft.com/office/powerpoint/2010/main" val="2620946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91589" indent="-191589" defTabSz="1021806">
              <a:buFont typeface="Arial" panose="020B0604020202020204" pitchFamily="34" charset="0"/>
              <a:buChar char="•"/>
              <a:defRPr/>
            </a:pPr>
            <a:r>
              <a:rPr lang="en-US" b="0" u="sng" dirty="0"/>
              <a:t>Introduce slide</a:t>
            </a:r>
            <a:r>
              <a:rPr lang="en-US" b="0" u="none" dirty="0"/>
              <a:t> </a:t>
            </a:r>
            <a:r>
              <a:rPr lang="en-US" b="0" dirty="0"/>
              <a:t>– "</a:t>
            </a:r>
            <a:r>
              <a:rPr lang="en-US" dirty="0"/>
              <a:t>Let’s summarize what DBT is here.</a:t>
            </a:r>
            <a:r>
              <a:rPr lang="en-US" b="0" dirty="0"/>
              <a:t>"</a:t>
            </a:r>
          </a:p>
          <a:p>
            <a:pPr marL="191589" indent="-191589">
              <a:buFont typeface="Arial" panose="020B0604020202020204" pitchFamily="34" charset="0"/>
              <a:buChar char="•"/>
            </a:pPr>
            <a:endParaRPr lang="en-US" dirty="0"/>
          </a:p>
          <a:p>
            <a:pPr marL="676656" lvl="1" indent="-191589" defTabSz="1021806">
              <a:buFont typeface="Arial" panose="020B0604020202020204" pitchFamily="34" charset="0"/>
              <a:buChar char="•"/>
              <a:defRPr/>
            </a:pPr>
            <a:r>
              <a:rPr lang="en-US" i="1" dirty="0"/>
              <a:t>Sub-Bullet 1 </a:t>
            </a:r>
            <a:r>
              <a:rPr lang="en-US" dirty="0"/>
              <a:t>– </a:t>
            </a:r>
            <a:r>
              <a:rPr lang="en-US" b="0" u="sng" dirty="0"/>
              <a:t>read bullet and, then, add:</a:t>
            </a:r>
            <a:r>
              <a:rPr lang="en-US" b="0" u="none" dirty="0"/>
              <a:t> </a:t>
            </a:r>
            <a:r>
              <a:rPr lang="en-US" b="0" dirty="0"/>
              <a:t>"Again, these skills sets are: Mindfulness, Interpersonal Effectiveness, Emotion Regulation, Distress Tolerance. Practice of these skills is essential to make lasting positive changes (</a:t>
            </a:r>
            <a:r>
              <a:rPr lang="en-US" b="0" i="1" dirty="0"/>
              <a:t>sub-bullet</a:t>
            </a:r>
            <a:r>
              <a:rPr lang="en-US" b="0" dirty="0"/>
              <a:t>)."</a:t>
            </a:r>
          </a:p>
          <a:p>
            <a:pPr marL="1133856" lvl="3" indent="-191589" defTabSz="1021806">
              <a:buFont typeface="Arial" panose="020B0604020202020204" pitchFamily="34" charset="0"/>
              <a:buChar char="•"/>
              <a:defRPr/>
            </a:pPr>
            <a:r>
              <a:rPr lang="en-US" b="0" dirty="0"/>
              <a:t>"</a:t>
            </a:r>
            <a:r>
              <a:rPr lang="en-US" dirty="0"/>
              <a:t>We’ll talk about these four DBT skill sets in more depth later in this training.</a:t>
            </a:r>
            <a:r>
              <a:rPr lang="en-US" b="0" dirty="0"/>
              <a:t>"</a:t>
            </a:r>
            <a:endParaRPr lang="en-US" dirty="0"/>
          </a:p>
          <a:p>
            <a:pPr marL="676656" lvl="1" defTabSz="1021806">
              <a:defRPr/>
            </a:pPr>
            <a:endParaRPr lang="en-US" b="0" u="sng" dirty="0"/>
          </a:p>
          <a:p>
            <a:pPr marL="676656" lvl="1" indent="-191589" defTabSz="1021806">
              <a:buFont typeface="Arial" panose="020B0604020202020204" pitchFamily="34" charset="0"/>
              <a:buChar char="•"/>
              <a:defRPr/>
            </a:pPr>
            <a:r>
              <a:rPr lang="en-US" i="1" u="none" dirty="0"/>
              <a:t>Sub-Bullet 2 </a:t>
            </a:r>
            <a:r>
              <a:rPr lang="en-US" u="none" dirty="0"/>
              <a:t>– </a:t>
            </a:r>
            <a:r>
              <a:rPr lang="en-US" b="0" u="sng" dirty="0"/>
              <a:t>read bullet and, then, add:</a:t>
            </a:r>
            <a:r>
              <a:rPr lang="en-US" b="0" u="none" dirty="0"/>
              <a:t> </a:t>
            </a:r>
            <a:r>
              <a:rPr lang="en-US" b="0" dirty="0"/>
              <a:t>"</a:t>
            </a:r>
            <a:r>
              <a:rPr lang="en-US" b="0" u="none" dirty="0"/>
              <a:t>DBT is focused on finding the balance between acceptance with change</a:t>
            </a:r>
            <a:r>
              <a:rPr lang="en-US" dirty="0"/>
              <a:t>.</a:t>
            </a:r>
            <a:r>
              <a:rPr lang="en-US" b="0" dirty="0"/>
              <a:t>"</a:t>
            </a:r>
            <a:endParaRPr lang="en-US" u="none" dirty="0"/>
          </a:p>
          <a:p>
            <a:pPr marL="676656" defTabSz="1021806">
              <a:defRPr/>
            </a:pPr>
            <a:endParaRPr lang="en-US" u="sng" dirty="0"/>
          </a:p>
          <a:p>
            <a:pPr marL="676656" lvl="1" indent="-191589" defTabSz="1021806">
              <a:buFont typeface="Arial" panose="020B0604020202020204" pitchFamily="34" charset="0"/>
              <a:buChar char="•"/>
              <a:defRPr/>
            </a:pPr>
            <a:r>
              <a:rPr lang="en-US" i="1" dirty="0"/>
              <a:t>Sub-Bullet 3 </a:t>
            </a:r>
            <a:r>
              <a:rPr lang="en-US" dirty="0"/>
              <a:t>– </a:t>
            </a:r>
            <a:r>
              <a:rPr lang="en-US" b="0" u="sng" dirty="0"/>
              <a:t>read bullet and, then, add:</a:t>
            </a:r>
            <a:r>
              <a:rPr lang="en-US" b="0" u="none" dirty="0"/>
              <a:t> </a:t>
            </a:r>
            <a:r>
              <a:rPr lang="en-US" b="0" dirty="0"/>
              <a:t>"</a:t>
            </a:r>
            <a:r>
              <a:rPr lang="en-US" b="0" i="0" dirty="0">
                <a:effectLst/>
              </a:rPr>
              <a:t>DBT focuses on helping people change unhelpful ways of thinking and behaving; it’s also oriented toward helping individuals identify and cultivate support and learning through collaboration.</a:t>
            </a:r>
            <a:r>
              <a:rPr lang="en-US" b="0" dirty="0"/>
              <a:t>"</a:t>
            </a:r>
            <a:endParaRPr lang="en-US" u="sng" dirty="0"/>
          </a:p>
          <a:p>
            <a:pPr marL="676656" defTabSz="1021806">
              <a:defRPr/>
            </a:pPr>
            <a:endParaRPr lang="en-US" u="sng" dirty="0"/>
          </a:p>
          <a:p>
            <a:pPr marL="676656" lvl="1" indent="-191589" defTabSz="1021806">
              <a:buFont typeface="Arial" panose="020B0604020202020204" pitchFamily="34" charset="0"/>
              <a:buChar char="•"/>
              <a:defRPr/>
            </a:pPr>
            <a:r>
              <a:rPr lang="en-US" i="1" dirty="0"/>
              <a:t>Sub-Bullet 4 </a:t>
            </a:r>
            <a:r>
              <a:rPr lang="en-US" dirty="0"/>
              <a:t>– </a:t>
            </a:r>
            <a:r>
              <a:rPr lang="en-US" b="0" u="sng" dirty="0"/>
              <a:t>read bullet and, then, add:</a:t>
            </a:r>
            <a:r>
              <a:rPr lang="en-US" b="0" u="none" dirty="0"/>
              <a:t> </a:t>
            </a:r>
            <a:r>
              <a:rPr lang="en-US" b="0" dirty="0"/>
              <a:t>"</a:t>
            </a:r>
            <a:r>
              <a:rPr lang="en-US" b="0" u="none" dirty="0"/>
              <a:t>This is why DBT was initially developed for people with borderline personality disorder, but has since been shown to be effective for other mental health conditions as well, such as substance use disorders.</a:t>
            </a:r>
            <a:r>
              <a:rPr lang="en-US" b="0" dirty="0"/>
              <a:t>"</a:t>
            </a:r>
            <a:endParaRPr lang="en-US" b="0" u="none" dirty="0"/>
          </a:p>
          <a:p>
            <a:pPr marL="676656" defTabSz="1021806">
              <a:defRPr/>
            </a:pPr>
            <a:endParaRPr lang="en-US" u="sng" dirty="0"/>
          </a:p>
          <a:p>
            <a:pPr marL="676656" indent="-181240" defTabSz="966612">
              <a:buFont typeface="Arial" panose="020B0604020202020204" pitchFamily="34" charset="0"/>
              <a:buChar char="•"/>
              <a:defRPr/>
            </a:pPr>
            <a:r>
              <a:rPr lang="en-US" i="1" dirty="0"/>
              <a:t>Bullet 2 </a:t>
            </a:r>
            <a:r>
              <a:rPr lang="en-US" dirty="0"/>
              <a:t>– </a:t>
            </a:r>
            <a:r>
              <a:rPr lang="en-US" b="0" dirty="0"/>
              <a:t>"</a:t>
            </a:r>
            <a:r>
              <a:rPr lang="en-US" dirty="0"/>
              <a:t>Standard</a:t>
            </a:r>
            <a:r>
              <a:rPr lang="en-US" b="0" dirty="0"/>
              <a:t> delivery of DBT involves: individual sessions, intersession contact, and group sessions focused on skills training. </a:t>
            </a:r>
            <a:r>
              <a:rPr lang="en-US" b="0"/>
              <a:t>However, </a:t>
            </a:r>
            <a:r>
              <a:rPr lang="en-US" i="0"/>
              <a:t>DBT is very adaptable in its delivery.</a:t>
            </a:r>
            <a:r>
              <a:rPr lang="en-US" b="0"/>
              <a:t>"</a:t>
            </a:r>
            <a:endParaRPr lang="en-US" i="0"/>
          </a:p>
        </p:txBody>
      </p:sp>
      <p:sp>
        <p:nvSpPr>
          <p:cNvPr id="4" name="Slide Number Placeholder 3"/>
          <p:cNvSpPr>
            <a:spLocks noGrp="1"/>
          </p:cNvSpPr>
          <p:nvPr>
            <p:ph type="sldNum" sz="quarter" idx="5"/>
          </p:nvPr>
        </p:nvSpPr>
        <p:spPr/>
        <p:txBody>
          <a:bodyPr/>
          <a:lstStyle/>
          <a:p>
            <a:fld id="{369C70AD-FCA9-4FF6-8D0E-01E0C5ABAEF2}" type="slidenum">
              <a:rPr lang="en-US" smtClean="0"/>
              <a:t>28</a:t>
            </a:fld>
            <a:endParaRPr lang="en-US"/>
          </a:p>
        </p:txBody>
      </p:sp>
    </p:spTree>
    <p:extLst>
      <p:ext uri="{BB962C8B-B14F-4D97-AF65-F5344CB8AC3E}">
        <p14:creationId xmlns:p14="http://schemas.microsoft.com/office/powerpoint/2010/main" val="1637499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endParaRPr lang="en-US" i="1" dirty="0"/>
          </a:p>
          <a:p>
            <a:pPr marL="181240" indent="-181240">
              <a:buFont typeface="Arial" panose="020B0604020202020204" pitchFamily="34" charset="0"/>
              <a:buChar char="•"/>
            </a:pPr>
            <a:r>
              <a:rPr lang="en-US" i="1" dirty="0"/>
              <a:t>Bullet 1 </a:t>
            </a:r>
            <a:r>
              <a:rPr lang="en-US" b="0" dirty="0"/>
              <a:t>–</a:t>
            </a:r>
            <a:r>
              <a:rPr lang="en-US" dirty="0"/>
              <a:t> </a:t>
            </a:r>
            <a:r>
              <a:rPr lang="en-US" b="0" dirty="0"/>
              <a:t>"</a:t>
            </a:r>
            <a:r>
              <a:rPr lang="en-US" dirty="0"/>
              <a:t>The intervention is very adaptable and can be used in a variety of settings.</a:t>
            </a:r>
            <a:r>
              <a:rPr lang="en-US" b="0" dirty="0"/>
              <a:t>"</a:t>
            </a:r>
            <a:endParaRPr lang="en-US" dirty="0"/>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i="1" dirty="0"/>
              <a:t>Bullet 2 </a:t>
            </a:r>
            <a:r>
              <a:rPr lang="en-US" dirty="0"/>
              <a:t>– </a:t>
            </a:r>
            <a:r>
              <a:rPr lang="en-US" b="0" dirty="0"/>
              <a:t>"</a:t>
            </a:r>
            <a:r>
              <a:rPr lang="en-US" dirty="0"/>
              <a:t>There are a variety of interventions that you can use (i.e., four different skill sets).</a:t>
            </a:r>
            <a:r>
              <a:rPr lang="en-US" b="0" dirty="0"/>
              <a:t>"</a:t>
            </a:r>
            <a:endParaRPr lang="en-US" dirty="0"/>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i="1" dirty="0"/>
              <a:t>Bullet 3 </a:t>
            </a:r>
            <a:r>
              <a:rPr lang="en-US" dirty="0"/>
              <a:t>– </a:t>
            </a:r>
            <a:r>
              <a:rPr lang="en-US" b="0" dirty="0"/>
              <a:t>"</a:t>
            </a:r>
            <a:r>
              <a:rPr lang="en-US" dirty="0"/>
              <a:t>DBT is teachable and practical (especially because it’s skills-based) – it’s easy for clients to understand – you can introduce the skills to clients and see results quickly.</a:t>
            </a:r>
            <a:r>
              <a:rPr lang="en-US" b="0" dirty="0"/>
              <a:t>"</a:t>
            </a:r>
            <a:endParaRPr lang="en-US" dirty="0"/>
          </a:p>
          <a:p>
            <a:pPr marL="181240" indent="-181240">
              <a:buFont typeface="Arial" panose="020B0604020202020204" pitchFamily="34" charset="0"/>
              <a:buChar char="•"/>
            </a:pPr>
            <a:endParaRPr lang="en-US" dirty="0"/>
          </a:p>
          <a:p>
            <a:pPr marL="181240" indent="-181240" defTabSz="966612">
              <a:buFont typeface="Arial" panose="020B0604020202020204" pitchFamily="34" charset="0"/>
              <a:buChar char="•"/>
              <a:defRPr/>
            </a:pPr>
            <a:r>
              <a:rPr lang="en-US" i="1" dirty="0"/>
              <a:t>Bullet 4 </a:t>
            </a:r>
            <a:r>
              <a:rPr lang="en-US" b="0" dirty="0"/>
              <a:t>–</a:t>
            </a:r>
            <a:r>
              <a:rPr lang="en-US" dirty="0"/>
              <a:t> </a:t>
            </a:r>
            <a:r>
              <a:rPr lang="en-US" b="0" dirty="0"/>
              <a:t>"DBT</a:t>
            </a:r>
            <a:r>
              <a:rPr lang="en-US" dirty="0"/>
              <a:t> is accessible to all levels of clinicians and non-clinicians; you don’t have to be a licensed clinician (e.g., case managers and SUD counselors can use it).</a:t>
            </a:r>
            <a:r>
              <a:rPr lang="en-US" b="0" dirty="0"/>
              <a:t>“</a:t>
            </a:r>
          </a:p>
          <a:p>
            <a:pPr marL="0" indent="0" defTabSz="966612">
              <a:buFont typeface="Arial" panose="020B0604020202020204" pitchFamily="34" charset="0"/>
              <a:buNone/>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29</a:t>
            </a:fld>
            <a:endParaRPr lang="en-US"/>
          </a:p>
        </p:txBody>
      </p:sp>
    </p:spTree>
    <p:extLst>
      <p:ext uri="{BB962C8B-B14F-4D97-AF65-F5344CB8AC3E}">
        <p14:creationId xmlns:p14="http://schemas.microsoft.com/office/powerpoint/2010/main" val="109978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814667" indent="-313333">
              <a:defRPr>
                <a:solidFill>
                  <a:schemeClr val="tx1"/>
                </a:solidFill>
                <a:latin typeface="Verdana" pitchFamily="34" charset="0"/>
              </a:defRPr>
            </a:lvl2pPr>
            <a:lvl3pPr marL="1253334" indent="-250667">
              <a:defRPr>
                <a:solidFill>
                  <a:schemeClr val="tx1"/>
                </a:solidFill>
                <a:latin typeface="Verdana" pitchFamily="34" charset="0"/>
              </a:defRPr>
            </a:lvl3pPr>
            <a:lvl4pPr marL="1754667" indent="-250667">
              <a:defRPr>
                <a:solidFill>
                  <a:schemeClr val="tx1"/>
                </a:solidFill>
                <a:latin typeface="Verdana" pitchFamily="34" charset="0"/>
              </a:defRPr>
            </a:lvl4pPr>
            <a:lvl5pPr marL="2256000" indent="-250667">
              <a:defRPr>
                <a:solidFill>
                  <a:schemeClr val="tx1"/>
                </a:solidFill>
                <a:latin typeface="Verdana" pitchFamily="34" charset="0"/>
              </a:defRPr>
            </a:lvl5pPr>
            <a:lvl6pPr marL="2757334" indent="-250667" eaLnBrk="0" fontAlgn="base" hangingPunct="0">
              <a:spcBef>
                <a:spcPct val="0"/>
              </a:spcBef>
              <a:spcAft>
                <a:spcPct val="0"/>
              </a:spcAft>
              <a:defRPr>
                <a:solidFill>
                  <a:schemeClr val="tx1"/>
                </a:solidFill>
                <a:latin typeface="Verdana" pitchFamily="34" charset="0"/>
              </a:defRPr>
            </a:lvl6pPr>
            <a:lvl7pPr marL="3258667" indent="-250667" eaLnBrk="0" fontAlgn="base" hangingPunct="0">
              <a:spcBef>
                <a:spcPct val="0"/>
              </a:spcBef>
              <a:spcAft>
                <a:spcPct val="0"/>
              </a:spcAft>
              <a:defRPr>
                <a:solidFill>
                  <a:schemeClr val="tx1"/>
                </a:solidFill>
                <a:latin typeface="Verdana" pitchFamily="34" charset="0"/>
              </a:defRPr>
            </a:lvl7pPr>
            <a:lvl8pPr marL="3760001" indent="-250667" eaLnBrk="0" fontAlgn="base" hangingPunct="0">
              <a:spcBef>
                <a:spcPct val="0"/>
              </a:spcBef>
              <a:spcAft>
                <a:spcPct val="0"/>
              </a:spcAft>
              <a:defRPr>
                <a:solidFill>
                  <a:schemeClr val="tx1"/>
                </a:solidFill>
                <a:latin typeface="Verdana" pitchFamily="34" charset="0"/>
              </a:defRPr>
            </a:lvl8pPr>
            <a:lvl9pPr marL="4261334" indent="-250667" eaLnBrk="0" fontAlgn="base" hangingPunct="0">
              <a:spcBef>
                <a:spcPct val="0"/>
              </a:spcBef>
              <a:spcAft>
                <a:spcPct val="0"/>
              </a:spcAft>
              <a:defRPr>
                <a:solidFill>
                  <a:schemeClr val="tx1"/>
                </a:solidFill>
                <a:latin typeface="Verdana" pitchFamily="34" charset="0"/>
              </a:defRPr>
            </a:lvl9pPr>
          </a:lstStyle>
          <a:p>
            <a:pPr defTabSz="1002667" fontAlgn="base">
              <a:spcBef>
                <a:spcPct val="0"/>
              </a:spcBef>
              <a:spcAft>
                <a:spcPct val="0"/>
              </a:spcAft>
              <a:defRPr/>
            </a:pPr>
            <a:fld id="{16A8E02E-AA0E-473C-B7D1-FE9BC63ECE37}" type="slidenum">
              <a:rPr lang="en-US" altLang="en-US">
                <a:solidFill>
                  <a:srgbClr val="000000"/>
                </a:solidFill>
                <a:latin typeface="Arial Narrow" pitchFamily="34" charset="0"/>
              </a:rPr>
              <a:pPr defTabSz="1002667" fontAlgn="base">
                <a:spcBef>
                  <a:spcPct val="0"/>
                </a:spcBef>
                <a:spcAft>
                  <a:spcPct val="0"/>
                </a:spcAft>
                <a:defRPr/>
              </a:pPr>
              <a:t>3</a:t>
            </a:fld>
            <a:endParaRPr lang="en-US" altLang="en-US">
              <a:solidFill>
                <a:srgbClr val="000000"/>
              </a:solidFill>
              <a:latin typeface="Arial Narrow" pitchFamily="34" charset="0"/>
            </a:endParaRPr>
          </a:p>
        </p:txBody>
      </p:sp>
      <p:sp>
        <p:nvSpPr>
          <p:cNvPr id="164867" name="Rectangle 2"/>
          <p:cNvSpPr>
            <a:spLocks noGrp="1" noRot="1" noChangeAspect="1" noChangeArrowheads="1" noTextEdit="1"/>
          </p:cNvSpPr>
          <p:nvPr>
            <p:ph type="sldImg"/>
          </p:nvPr>
        </p:nvSpPr>
        <p:spPr>
          <a:xfrm>
            <a:off x="841375" y="1239838"/>
            <a:ext cx="5949950" cy="334645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0" dirty="0"/>
              <a:t>Trainer Notes:</a:t>
            </a:r>
            <a:r>
              <a:rPr lang="en-US" i="1" dirty="0"/>
              <a:t> </a:t>
            </a:r>
            <a:r>
              <a:rPr lang="en-US" i="0" dirty="0"/>
              <a:t>"As stated, this activity eligible for Continuing Education credit. </a:t>
            </a:r>
            <a:r>
              <a:rPr lang="en-US" altLang="en-US" i="0" dirty="0">
                <a:cs typeface="Calibri"/>
              </a:rPr>
              <a:t>Y</a:t>
            </a:r>
            <a:r>
              <a:rPr lang="en-US" i="0" dirty="0"/>
              <a:t>ou will need a start and end code when you complete the CE evaluation. Here is the start code</a:t>
            </a:r>
            <a:r>
              <a:rPr lang="en-US" b="0" dirty="0"/>
              <a:t> </a:t>
            </a:r>
            <a:r>
              <a:rPr lang="en-US" i="0" dirty="0"/>
              <a:t>[</a:t>
            </a:r>
            <a:r>
              <a:rPr lang="en-US" i="0" u="sng" dirty="0"/>
              <a:t>say and repeat start code</a:t>
            </a:r>
            <a:r>
              <a:rPr lang="en-US" i="0" dirty="0"/>
              <a:t>].</a:t>
            </a:r>
            <a:r>
              <a:rPr lang="en-US" b="0" dirty="0"/>
              <a:t>"</a:t>
            </a:r>
            <a:r>
              <a:rPr lang="en-US" i="0" dirty="0"/>
              <a:t> </a:t>
            </a:r>
          </a:p>
        </p:txBody>
      </p:sp>
    </p:spTree>
    <p:extLst>
      <p:ext uri="{BB962C8B-B14F-4D97-AF65-F5344CB8AC3E}">
        <p14:creationId xmlns:p14="http://schemas.microsoft.com/office/powerpoint/2010/main" val="306744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dirty="0"/>
              <a:t>"There are some fundamental concepts that provide the framework for understanding and addressing emotional dysregulation and related challenges. We’ll review those next.“</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30</a:t>
            </a:fld>
            <a:endParaRPr lang="en-US"/>
          </a:p>
        </p:txBody>
      </p:sp>
    </p:spTree>
    <p:extLst>
      <p:ext uri="{BB962C8B-B14F-4D97-AF65-F5344CB8AC3E}">
        <p14:creationId xmlns:p14="http://schemas.microsoft.com/office/powerpoint/2010/main" val="1120102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b="0" dirty="0"/>
              <a:t>"Dialectics is a crucial idea in DBT. It's really important because it forms the basis of the whole therapy approach. It helps us understand emotions better and find a balance between accepting ourselves and making positive changes. This is key to dealing with emotional struggles and improving our overall emotional well-being."</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"The Biosocial Model in DBT is a way of explaining why emotional struggles happen. It helps us see how things like biology and life experiences can lead to emotional challenges. Understanding this model guides therapists in helping people and sets the path for recovery."</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"Putting together dialectics and the biosocial model, DBT gives us a complete plan to boost emotional well-being and overall functioning."</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31</a:t>
            </a:fld>
            <a:endParaRPr lang="en-US"/>
          </a:p>
        </p:txBody>
      </p:sp>
    </p:spTree>
    <p:extLst>
      <p:ext uri="{BB962C8B-B14F-4D97-AF65-F5344CB8AC3E}">
        <p14:creationId xmlns:p14="http://schemas.microsoft.com/office/powerpoint/2010/main" val="2204982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b="0" dirty="0"/>
              <a:t>"Let’s start by exploring dialectics.“</a:t>
            </a:r>
          </a:p>
          <a:p>
            <a:pPr defTabSz="966612">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32</a:t>
            </a:fld>
            <a:endParaRPr lang="en-US"/>
          </a:p>
        </p:txBody>
      </p:sp>
    </p:spTree>
    <p:extLst>
      <p:ext uri="{BB962C8B-B14F-4D97-AF65-F5344CB8AC3E}">
        <p14:creationId xmlns:p14="http://schemas.microsoft.com/office/powerpoint/2010/main" val="615588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 1 </a:t>
            </a:r>
            <a:r>
              <a:rPr lang="en-US" b="0" i="0" dirty="0"/>
              <a:t>&amp;</a:t>
            </a:r>
            <a:r>
              <a:rPr lang="en-US" b="0" i="1" dirty="0"/>
              <a:t> Sub-Bullet </a:t>
            </a:r>
            <a:r>
              <a:rPr lang="en-US" sz="1300" dirty="0"/>
              <a:t>–</a:t>
            </a:r>
            <a:r>
              <a:rPr lang="en-US" b="0" dirty="0"/>
              <a:t> "Dialectics is a philosophical idea and, in DBT, it refers to the </a:t>
            </a:r>
            <a:r>
              <a:rPr lang="en-US" sz="1300" dirty="0"/>
              <a:t>integration of opposing ideas or concepts.</a:t>
            </a:r>
            <a:r>
              <a:rPr lang="en-US" b="0" dirty="0"/>
              <a:t>"</a:t>
            </a:r>
          </a:p>
          <a:p>
            <a:pPr defTabSz="966612">
              <a:defRPr/>
            </a:pPr>
            <a:endParaRPr lang="en-US" b="0" u="sng" dirty="0"/>
          </a:p>
          <a:p>
            <a:pPr marL="181240" indent="-181240" defTabSz="966612">
              <a:buFont typeface="Arial" panose="020B0604020202020204" pitchFamily="34" charset="0"/>
              <a:buChar char="•"/>
              <a:defRPr/>
            </a:pPr>
            <a:r>
              <a:rPr lang="en-US" b="0" i="1" dirty="0"/>
              <a:t>Bullet 2 </a:t>
            </a:r>
            <a:r>
              <a:rPr lang="en-US" sz="1300" dirty="0"/>
              <a:t>–</a:t>
            </a:r>
            <a:r>
              <a:rPr lang="en-US" b="0" dirty="0"/>
              <a:t> </a:t>
            </a:r>
            <a:r>
              <a:rPr lang="en-US" b="0" u="sng" dirty="0"/>
              <a:t>read bullet and, then, add:</a:t>
            </a:r>
            <a:r>
              <a:rPr lang="en-US" b="0" u="none" dirty="0"/>
              <a:t> </a:t>
            </a:r>
            <a:r>
              <a:rPr lang="en-US" b="0" dirty="0"/>
              <a:t>"</a:t>
            </a:r>
            <a:r>
              <a:rPr lang="en-US" b="0" u="none" dirty="0"/>
              <a:t>Dialectics </a:t>
            </a:r>
            <a:r>
              <a:rPr lang="en-US" b="0" dirty="0"/>
              <a:t>seeks to find a middle ground between these inherent contradictions that are all around us."</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Examples of how we apply dialectics in our everyday life:</a:t>
            </a:r>
          </a:p>
          <a:p>
            <a:pPr marL="638440" lvl="1" indent="-181240" defTabSz="966612">
              <a:buFont typeface="Arial" panose="020B0604020202020204" pitchFamily="34" charset="0"/>
              <a:buChar char="•"/>
              <a:defRPr/>
            </a:pPr>
            <a:r>
              <a:rPr lang="en-US" b="0" dirty="0"/>
              <a:t>Dialectics in DBT is like a balancing act in real life, where you try to juggle your job and personal time to have a successful career and a happy personal life.</a:t>
            </a:r>
          </a:p>
          <a:p>
            <a:pPr marL="638440" lvl="1" indent="-181240" defTabSz="966612">
              <a:buFont typeface="Arial" panose="020B0604020202020204" pitchFamily="34" charset="0"/>
              <a:buChar char="•"/>
              <a:defRPr/>
            </a:pPr>
            <a:r>
              <a:rPr lang="en-US" b="0" dirty="0"/>
              <a:t>When it comes to our finances, we practice dialectics when figuring out how to save money for the future while still enjoying life in the present.</a:t>
            </a:r>
          </a:p>
          <a:p>
            <a:pPr marL="638440" lvl="1" indent="-181240" defTabSz="966612">
              <a:buFont typeface="Arial" panose="020B0604020202020204" pitchFamily="34" charset="0"/>
              <a:buChar char="•"/>
              <a:defRPr/>
            </a:pPr>
            <a:r>
              <a:rPr lang="en-US" b="0" dirty="0"/>
              <a:t>When it comes to dealing with people, it's a bit like finding the right mix between being social and having some time alone – you need both to feel good.</a:t>
            </a:r>
          </a:p>
          <a:p>
            <a:pPr marL="638440" lvl="1" indent="-181240" defTabSz="966612">
              <a:buFont typeface="Arial" panose="020B0604020202020204" pitchFamily="34" charset="0"/>
              <a:buChar char="•"/>
              <a:defRPr/>
            </a:pPr>
            <a:r>
              <a:rPr lang="en-US" b="0" dirty="0"/>
              <a:t>Handling a difficult family member involves finding a balance between setting boundaries to take care of yourself and keeping communication open to understand each other and solve problems.</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33</a:t>
            </a:fld>
            <a:endParaRPr lang="en-US" dirty="0"/>
          </a:p>
        </p:txBody>
      </p:sp>
    </p:spTree>
    <p:extLst>
      <p:ext uri="{BB962C8B-B14F-4D97-AF65-F5344CB8AC3E}">
        <p14:creationId xmlns:p14="http://schemas.microsoft.com/office/powerpoint/2010/main" val="3789524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sz="1300" dirty="0"/>
              <a:t>"</a:t>
            </a:r>
            <a:r>
              <a:rPr lang="en-US" b="0" dirty="0"/>
              <a:t>Dialectical thinking encourages individuals to hold and reconcile two opposing ideas or viewpoints rather than thinking in black-and-white terms, </a:t>
            </a:r>
            <a:r>
              <a:rPr lang="en-US" sz="1300" dirty="0"/>
              <a:t>acknowledging the ways in which these viewpoints potentially overlap or don’t overlap, and recognizing that each viewpoint holds valuable truths."</a:t>
            </a:r>
          </a:p>
          <a:p>
            <a:pPr marL="664546" lvl="1" indent="-181240" defTabSz="966612">
              <a:buFont typeface="Arial" panose="020B0604020202020204" pitchFamily="34" charset="0"/>
              <a:buChar char="•"/>
              <a:defRPr/>
            </a:pPr>
            <a:r>
              <a:rPr lang="en-US" sz="1300" dirty="0"/>
              <a:t>"</a:t>
            </a:r>
            <a:r>
              <a:rPr lang="en-US" b="0" dirty="0"/>
              <a:t>For example, a person could be trying their best AND, at the same time, they could be working to do better.</a:t>
            </a:r>
            <a:r>
              <a:rPr lang="en-US" sz="1300" dirty="0"/>
              <a:t>"</a:t>
            </a:r>
          </a:p>
          <a:p>
            <a:pPr marL="664546" lvl="1" indent="-181240" defTabSz="966612">
              <a:buFont typeface="Arial" panose="020B0604020202020204" pitchFamily="34" charset="0"/>
              <a:buChar char="•"/>
              <a:defRPr/>
            </a:pPr>
            <a:r>
              <a:rPr lang="en-US" sz="1300" dirty="0"/>
              <a:t>"Interpersonal conflicts are incredibly difficult </a:t>
            </a:r>
            <a:r>
              <a:rPr lang="en-US" sz="1300" b="1" dirty="0"/>
              <a:t>and</a:t>
            </a:r>
            <a:r>
              <a:rPr lang="en-US" sz="1300" dirty="0"/>
              <a:t>, at the same time, they can present important opportunities for growth or improvement."</a:t>
            </a:r>
            <a:endParaRPr lang="en-US" b="0" dirty="0"/>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2 </a:t>
            </a:r>
            <a:r>
              <a:rPr lang="en-US" b="0" dirty="0"/>
              <a:t>– </a:t>
            </a:r>
            <a:r>
              <a:rPr lang="en-US" sz="1300" dirty="0"/>
              <a:t>"One of the central dialectics in DBT is the balance between acceptance and change. In DBT, we highlight the need to balance acceptance of the present moment with the pursuit of change and growth. This balance between acceptance and change is at the core of DBT."</a:t>
            </a:r>
          </a:p>
          <a:p>
            <a:pPr marL="664546" lvl="1" indent="-181240" defTabSz="966612">
              <a:buFont typeface="Arial" panose="020B0604020202020204" pitchFamily="34" charset="0"/>
              <a:buChar char="•"/>
              <a:defRPr/>
            </a:pPr>
            <a:r>
              <a:rPr lang="en-US" sz="1300" dirty="0"/>
              <a:t>"</a:t>
            </a:r>
            <a:r>
              <a:rPr lang="en-US" b="0" dirty="0"/>
              <a:t>For example, in DBT, clients are encouraged to simultaneously accept themselves, their emotions, and their current circumstances (acceptance) while also actively working on making positive changes in their lives or </a:t>
            </a:r>
            <a:r>
              <a:rPr lang="en-US" sz="1300" dirty="0"/>
              <a:t>changing their perceptions or ideas about how things </a:t>
            </a:r>
            <a:r>
              <a:rPr lang="en-US" sz="1300" i="1" dirty="0"/>
              <a:t>should</a:t>
            </a:r>
            <a:r>
              <a:rPr lang="en-US" sz="1300" dirty="0"/>
              <a:t> be </a:t>
            </a:r>
            <a:r>
              <a:rPr lang="en-US" b="0" dirty="0"/>
              <a:t>(change)</a:t>
            </a:r>
            <a:r>
              <a:rPr lang="en-US" sz="1300" dirty="0"/>
              <a:t>."</a:t>
            </a:r>
          </a:p>
          <a:p>
            <a:pPr marL="664546" lvl="1" indent="-181240" defTabSz="966612">
              <a:buFont typeface="Arial" panose="020B0604020202020204" pitchFamily="34" charset="0"/>
              <a:buChar char="•"/>
              <a:defRPr/>
            </a:pPr>
            <a:r>
              <a:rPr lang="en-US" sz="1300" i="1" dirty="0"/>
              <a:t>Sub-Bullet 1 </a:t>
            </a:r>
            <a:r>
              <a:rPr lang="en-US" b="0" dirty="0"/>
              <a:t>– </a:t>
            </a:r>
            <a:r>
              <a:rPr lang="en-US" sz="1300" dirty="0"/>
              <a:t>“In addition, according to dialectics, everything is composed of opposites; therefore, change happens when we accept the co-existence of these opposites."</a:t>
            </a:r>
          </a:p>
          <a:p>
            <a:pPr marL="664546" lvl="1" indent="-181240" defTabSz="966612">
              <a:buFont typeface="Arial" panose="020B0604020202020204" pitchFamily="34" charset="0"/>
              <a:buChar char="•"/>
              <a:defRPr/>
            </a:pPr>
            <a:r>
              <a:rPr lang="en-US" sz="1300" i="1" dirty="0"/>
              <a:t>Sub-Bullet 2 </a:t>
            </a:r>
            <a:r>
              <a:rPr lang="en-US" b="0" dirty="0"/>
              <a:t>– </a:t>
            </a:r>
            <a:r>
              <a:rPr lang="en-US" sz="1300" dirty="0"/>
              <a:t>“Lasty, w</a:t>
            </a:r>
            <a:r>
              <a:rPr lang="en-US" dirty="0"/>
              <a:t>hile change is often desired, there are times when acceptance of the present moment or one's emotions is more helpful.</a:t>
            </a:r>
            <a:r>
              <a:rPr lang="en-US" sz="1300" dirty="0"/>
              <a:t>"</a:t>
            </a:r>
          </a:p>
          <a:p>
            <a:pPr defTabSz="966612">
              <a:defRPr/>
            </a:pPr>
            <a:endParaRPr lang="en-US" sz="1300" dirty="0">
              <a:solidFill>
                <a:srgbClr val="374151"/>
              </a:solidFill>
              <a:latin typeface="Söhne"/>
            </a:endParaRPr>
          </a:p>
          <a:p>
            <a:pPr defTabSz="966612">
              <a:defRPr/>
            </a:pPr>
            <a:endParaRPr lang="en-US" sz="1300" dirty="0">
              <a:solidFill>
                <a:prstClr val="black"/>
              </a:solidFill>
              <a:latin typeface="Calibri" panose="020F0502020204030204"/>
            </a:endParaRPr>
          </a:p>
          <a:p>
            <a:pPr defTabSz="966612">
              <a:defRPr/>
            </a:pPr>
            <a:r>
              <a:rPr lang="en-US" sz="1300" dirty="0">
                <a:solidFill>
                  <a:prstClr val="black"/>
                </a:solidFill>
                <a:latin typeface="Calibri" panose="020F0502020204030204"/>
              </a:rPr>
              <a:t>---</a:t>
            </a:r>
          </a:p>
          <a:p>
            <a:pPr defTabSz="966612">
              <a:defRPr/>
            </a:pPr>
            <a:r>
              <a:rPr lang="en-US" sz="1300" b="1" dirty="0">
                <a:solidFill>
                  <a:prstClr val="black"/>
                </a:solidFill>
                <a:latin typeface="Calibri" panose="020F0502020204030204"/>
              </a:rPr>
              <a:t>Additional Notes: </a:t>
            </a:r>
          </a:p>
          <a:p>
            <a:pPr marL="181240" indent="-181240" defTabSz="966612">
              <a:buFont typeface="Arial" panose="020B0604020202020204" pitchFamily="34" charset="0"/>
              <a:buChar char="•"/>
              <a:defRPr/>
            </a:pPr>
            <a:r>
              <a:rPr lang="en-US" sz="1300" dirty="0"/>
              <a:t>These examples illustrate how dialectical situations are common in various aspects of life and how finding a balance between opposing forces or needs can lead to more effective decision-making and problem-solving:</a:t>
            </a:r>
          </a:p>
          <a:p>
            <a:pPr marL="664546" lvl="1" indent="-181240" defTabSz="966612">
              <a:buFont typeface="Arial" panose="020B0604020202020204" pitchFamily="34" charset="0"/>
              <a:buChar char="•"/>
              <a:defRPr/>
            </a:pPr>
            <a:r>
              <a:rPr lang="en-US" sz="1300" u="sng" dirty="0"/>
              <a:t>Balancing Autonomy and Interdependence in Relationships</a:t>
            </a:r>
            <a:r>
              <a:rPr lang="en-US" sz="1300" dirty="0"/>
              <a:t>: In a healthy romantic relationship, individuals must balance their need for autonomy and independence with their need for emotional connection and interdependence.</a:t>
            </a:r>
          </a:p>
          <a:p>
            <a:pPr marL="664546" lvl="1" indent="-181240" defTabSz="966612">
              <a:buFont typeface="Arial" panose="020B0604020202020204" pitchFamily="34" charset="0"/>
              <a:buChar char="•"/>
              <a:defRPr/>
            </a:pPr>
            <a:r>
              <a:rPr lang="en-US" sz="1300" u="sng" dirty="0"/>
              <a:t>Acceptance and Change in Therapy</a:t>
            </a:r>
            <a:r>
              <a:rPr lang="en-US" sz="1300" dirty="0"/>
              <a:t>: In therapy, clients often grapple with the dialectic of accepting themselves as they are while simultaneously working toward personal growth and change.</a:t>
            </a:r>
          </a:p>
          <a:p>
            <a:pPr marL="664546" lvl="1" indent="-181240" defTabSz="966612">
              <a:buFont typeface="Arial" panose="020B0604020202020204" pitchFamily="34" charset="0"/>
              <a:buChar char="•"/>
              <a:defRPr/>
            </a:pPr>
            <a:r>
              <a:rPr lang="en-US" sz="1300" u="sng" dirty="0"/>
              <a:t>Freedom and Responsibility in Parenting</a:t>
            </a:r>
            <a:r>
              <a:rPr lang="en-US" sz="1300" dirty="0"/>
              <a:t>: Parents must navigate the dialectic of granting their children the freedom to make choices and learn from their mistakes while also ensuring their safety and well-being.</a:t>
            </a:r>
          </a:p>
          <a:p>
            <a:pPr marL="664546" lvl="1" indent="-181240" defTabSz="966612">
              <a:buFont typeface="Arial" panose="020B0604020202020204" pitchFamily="34" charset="0"/>
              <a:buChar char="•"/>
              <a:defRPr/>
            </a:pPr>
            <a:r>
              <a:rPr lang="en-US" sz="1300" u="sng" dirty="0"/>
              <a:t>Managing Urges and Maintaining Recovery in Addiction</a:t>
            </a:r>
            <a:r>
              <a:rPr lang="en-US" sz="1300" dirty="0"/>
              <a:t>: Individuals in recovery from addiction face the dialectic of managing strong urges to use substances while maintaining their commitment to abstinence.</a:t>
            </a:r>
          </a:p>
          <a:p>
            <a:pPr marL="664546" lvl="1" indent="-181240" defTabSz="966612">
              <a:buFont typeface="Arial" panose="020B0604020202020204" pitchFamily="34" charset="0"/>
              <a:buChar char="•"/>
              <a:defRPr/>
            </a:pPr>
            <a:r>
              <a:rPr lang="en-US" sz="1300" u="sng" dirty="0"/>
              <a:t>Work-Life Balance</a:t>
            </a:r>
            <a:r>
              <a:rPr lang="en-US" sz="1300" dirty="0"/>
              <a:t>: Balancing the demands of a career (often involving long hours and high stress) with a desire for a fulfilling personal life and leisure time presents a dialectical challenge.</a:t>
            </a:r>
          </a:p>
        </p:txBody>
      </p:sp>
      <p:sp>
        <p:nvSpPr>
          <p:cNvPr id="4" name="Slide Number Placeholder 3"/>
          <p:cNvSpPr>
            <a:spLocks noGrp="1"/>
          </p:cNvSpPr>
          <p:nvPr>
            <p:ph type="sldNum" sz="quarter" idx="5"/>
          </p:nvPr>
        </p:nvSpPr>
        <p:spPr/>
        <p:txBody>
          <a:bodyPr/>
          <a:lstStyle/>
          <a:p>
            <a:fld id="{369C70AD-FCA9-4FF6-8D0E-01E0C5ABAEF2}" type="slidenum">
              <a:rPr lang="en-US" smtClean="0"/>
              <a:t>34</a:t>
            </a:fld>
            <a:endParaRPr lang="en-US" dirty="0"/>
          </a:p>
        </p:txBody>
      </p:sp>
    </p:spTree>
    <p:extLst>
      <p:ext uri="{BB962C8B-B14F-4D97-AF65-F5344CB8AC3E}">
        <p14:creationId xmlns:p14="http://schemas.microsoft.com/office/powerpoint/2010/main" val="3936741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Read bullets and, then, add</a:t>
            </a:r>
            <a:r>
              <a:rPr lang="en-US" b="0" i="0" u="none" dirty="0"/>
              <a:t> </a:t>
            </a:r>
            <a:r>
              <a:rPr lang="en-US" b="0" i="0" dirty="0">
                <a:solidFill>
                  <a:srgbClr val="808080"/>
                </a:solidFill>
                <a:effectLst/>
                <a:latin typeface="Montserrat" panose="00000500000000000000" pitchFamily="2" charset="0"/>
              </a:rPr>
              <a:t>– </a:t>
            </a:r>
            <a:r>
              <a:rPr lang="en-US" sz="1300" dirty="0"/>
              <a:t>"</a:t>
            </a:r>
            <a:r>
              <a:rPr lang="en-US" dirty="0"/>
              <a:t>Imagine </a:t>
            </a:r>
            <a:r>
              <a:rPr lang="en-US" sz="1300" dirty="0"/>
              <a:t>a person struggling with depression who often experiences intense self-criticism and a pervasive sense of hopelessness. Dialectical thinking in therapy might involve demonstrating acceptance by acknowledging both the person's pain and suffering (acceptance) while at the same time also encouraging them to work towards change and finding ways to improve their mental well-being (change).“</a:t>
            </a:r>
          </a:p>
          <a:p>
            <a:pPr defTabSz="966612">
              <a:defRPr/>
            </a:pPr>
            <a:endParaRPr lang="en-US" sz="1300" dirty="0"/>
          </a:p>
          <a:p>
            <a:pPr marL="181240" indent="-181240" defTabSz="966612">
              <a:buFont typeface="Arial" panose="020B0604020202020204" pitchFamily="34" charset="0"/>
              <a:buChar char="•"/>
              <a:defRPr/>
            </a:pPr>
            <a:r>
              <a:rPr lang="en-US" sz="1300" dirty="0"/>
              <a:t>Another example to consider: "Consider an individual who has been struggling with alcohol use for many years. Dialectical thinking might involve recognizing the individual's desire for immediate relief and escape through alcohol (acceptance of the coping mechanism) while also emphasizing the importance of long-term sobriety and improved health (change). The therapist works with the person to validate the need for relief and stress reduction while introducing strategies for managing cravings, developing healthier coping mechanisms, and setting goals for a substance-free life.“</a:t>
            </a:r>
          </a:p>
          <a:p>
            <a:pPr marL="181240" indent="-181240" defTabSz="966612">
              <a:buFont typeface="Arial" panose="020B0604020202020204" pitchFamily="34" charset="0"/>
              <a:buChar char="•"/>
              <a:defRPr/>
            </a:pPr>
            <a:endParaRPr lang="en-US" sz="1300" dirty="0"/>
          </a:p>
          <a:p>
            <a:pPr marL="664546" lvl="1" indent="-181240" defTabSz="966612">
              <a:buFont typeface="Arial" panose="020B0604020202020204" pitchFamily="34" charset="0"/>
              <a:buChar char="•"/>
              <a:defRPr/>
            </a:pPr>
            <a:r>
              <a:rPr lang="en-US" sz="1300" dirty="0"/>
              <a:t>For many in SUD treatment, dialectical thinking will involve acknowledge the role of substances as a coping mechanism and the challenges they face in giving it up, all while promoting the long-term goal of recovery and improved well-being. It encourages a balanced approach that validates the immediate need for relief while working toward lasting change.“</a:t>
            </a:r>
            <a:endParaRPr lang="en-US" sz="1300" b="0" dirty="0"/>
          </a:p>
          <a:p>
            <a:pPr marL="0" indent="0">
              <a:buFont typeface="Arial" panose="020B0604020202020204" pitchFamily="34" charset="0"/>
              <a:buNone/>
            </a:pPr>
            <a:endParaRPr lang="en-US" sz="1400" b="1" i="0" dirty="0"/>
          </a:p>
          <a:p>
            <a:pPr marL="0" indent="0">
              <a:buFont typeface="Arial" panose="020B0604020202020204" pitchFamily="34" charset="0"/>
              <a:buNone/>
            </a:pPr>
            <a:r>
              <a:rPr lang="en-US" sz="1400" b="1" i="0" dirty="0"/>
              <a:t>Photo Credit:</a:t>
            </a:r>
          </a:p>
          <a:p>
            <a:pPr marL="0" indent="0">
              <a:buFont typeface="Arial" panose="020B0604020202020204" pitchFamily="34" charset="0"/>
              <a:buNone/>
            </a:pPr>
            <a:r>
              <a:rPr lang="en-US" sz="1400" b="0" i="0" dirty="0"/>
              <a:t>Purchased Image, Adobe Stock.</a:t>
            </a:r>
            <a:endParaRPr lang="en-US" sz="1300" dirty="0"/>
          </a:p>
        </p:txBody>
      </p:sp>
      <p:sp>
        <p:nvSpPr>
          <p:cNvPr id="4" name="Slide Number Placeholder 3"/>
          <p:cNvSpPr>
            <a:spLocks noGrp="1"/>
          </p:cNvSpPr>
          <p:nvPr>
            <p:ph type="sldNum" sz="quarter" idx="5"/>
          </p:nvPr>
        </p:nvSpPr>
        <p:spPr/>
        <p:txBody>
          <a:bodyPr/>
          <a:lstStyle/>
          <a:p>
            <a:fld id="{369C70AD-FCA9-4FF6-8D0E-01E0C5ABAEF2}" type="slidenum">
              <a:rPr lang="en-US" smtClean="0"/>
              <a:t>35</a:t>
            </a:fld>
            <a:endParaRPr lang="en-US"/>
          </a:p>
        </p:txBody>
      </p:sp>
    </p:spTree>
    <p:extLst>
      <p:ext uri="{BB962C8B-B14F-4D97-AF65-F5344CB8AC3E}">
        <p14:creationId xmlns:p14="http://schemas.microsoft.com/office/powerpoint/2010/main" val="325680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sz="1300" dirty="0"/>
              <a:t>"The goal of taking a dialectical approach is to find balance and flow rather than opposition. This involves understanding that what is effective in this moment might not be effective in the next."</a:t>
            </a:r>
          </a:p>
          <a:p>
            <a:pPr marL="181240" indent="-181240">
              <a:buFont typeface="Arial" panose="020B0604020202020204" pitchFamily="34" charset="0"/>
              <a:buChar char="•"/>
            </a:pPr>
            <a:endParaRPr lang="en-US" dirty="0"/>
          </a:p>
          <a:p>
            <a:pPr marL="181240" indent="-181240" defTabSz="966612">
              <a:buFont typeface="Arial" panose="020B0604020202020204" pitchFamily="34" charset="0"/>
              <a:buChar char="•"/>
              <a:defRPr/>
            </a:pPr>
            <a:r>
              <a:rPr lang="en-US" b="0" i="1" dirty="0"/>
              <a:t>Bullet 2 </a:t>
            </a:r>
            <a:r>
              <a:rPr lang="en-US" b="0" dirty="0"/>
              <a:t>– </a:t>
            </a:r>
            <a:r>
              <a:rPr lang="en-US" sz="1300" dirty="0"/>
              <a:t>"A dialectical approach assists us in acknowledging that change is an ongoing process, and new contradictions can emerge. In this way, we are</a:t>
            </a:r>
            <a:r>
              <a:rPr lang="en-US" dirty="0"/>
              <a:t> better able to move through difficult situations with fluidity, or movement, and through collaboration. This requires us to pay attention to the moment and reorient ourselves towards the context of the moment.</a:t>
            </a:r>
            <a:r>
              <a:rPr lang="en-US" sz="1300" dirty="0"/>
              <a:t>"</a:t>
            </a:r>
          </a:p>
          <a:p>
            <a:endParaRPr lang="en-US" dirty="0"/>
          </a:p>
          <a:p>
            <a:pPr marL="181240" indent="-181240">
              <a:buFont typeface="Arial" panose="020B0604020202020204" pitchFamily="34" charset="0"/>
              <a:buChar char="•"/>
            </a:pPr>
            <a:r>
              <a:rPr lang="en-US" i="1" dirty="0"/>
              <a:t>Bullet 3 </a:t>
            </a:r>
            <a:r>
              <a:rPr lang="en-US" i="0" dirty="0"/>
              <a:t>and</a:t>
            </a:r>
            <a:r>
              <a:rPr lang="en-US" i="1" dirty="0"/>
              <a:t> Sub-Bullet</a:t>
            </a:r>
            <a:r>
              <a:rPr lang="en-US" dirty="0"/>
              <a:t>– </a:t>
            </a:r>
            <a:r>
              <a:rPr lang="en-US" sz="1300" dirty="0"/>
              <a:t>"</a:t>
            </a:r>
            <a:r>
              <a:rPr lang="en-US" dirty="0"/>
              <a:t>This approach involves validating our experiences and emotions (and those of others), even when those experiences seem contradictory. It emphasizes that emotions and perspectives are valid, regardless of their apparent contradictions.</a:t>
            </a:r>
            <a:r>
              <a:rPr lang="en-US" sz="1300" dirty="0"/>
              <a:t> " (</a:t>
            </a:r>
            <a:r>
              <a:rPr lang="en-US" sz="1300" i="1" dirty="0"/>
              <a:t>more about validation in a few moments</a:t>
            </a:r>
            <a:r>
              <a:rPr lang="en-US" sz="1300" dirty="0"/>
              <a:t>)</a:t>
            </a:r>
          </a:p>
          <a:p>
            <a:pPr marL="664546" lvl="1" indent="-181240">
              <a:buFont typeface="Arial" panose="020B0604020202020204" pitchFamily="34" charset="0"/>
              <a:buChar char="•"/>
            </a:pPr>
            <a:r>
              <a:rPr lang="en-US" sz="1300" dirty="0"/>
              <a:t>"</a:t>
            </a:r>
            <a:r>
              <a:rPr lang="en-US" b="0" i="0" dirty="0">
                <a:effectLst/>
              </a:rPr>
              <a:t>Dialectical thinking encourages individuals to act in a way that is consistent with their long-term goals and values while acknowledging and addressing immediate emotional needs and distress.</a:t>
            </a:r>
            <a:r>
              <a:rPr lang="en-US" sz="1300" dirty="0"/>
              <a:t>“</a:t>
            </a:r>
          </a:p>
          <a:p>
            <a:pPr marL="664546" lvl="1" indent="-181240">
              <a:buFont typeface="Arial" panose="020B0604020202020204" pitchFamily="34" charset="0"/>
              <a:buChar char="•"/>
            </a:pPr>
            <a:r>
              <a:rPr lang="en-US" sz="1300" dirty="0"/>
              <a:t>"</a:t>
            </a:r>
            <a:r>
              <a:rPr lang="en-US" b="0" i="0" dirty="0">
                <a:effectLst/>
              </a:rPr>
              <a:t>In relationships, dialectics promote finding common ground and resolving conflicts by understanding and validating both sides of an issue.</a:t>
            </a:r>
            <a:r>
              <a:rPr lang="en-US" sz="1300" dirty="0"/>
              <a:t>“</a:t>
            </a:r>
          </a:p>
          <a:p>
            <a:pPr marL="664546" lvl="1" indent="-181240">
              <a:buFont typeface="Arial" panose="020B0604020202020204" pitchFamily="34" charset="0"/>
              <a:buChar char="•"/>
            </a:pPr>
            <a:r>
              <a:rPr lang="en-US" sz="1300" dirty="0"/>
              <a:t>"</a:t>
            </a:r>
            <a:r>
              <a:rPr lang="en-US" b="0" i="0" dirty="0">
                <a:effectLst/>
              </a:rPr>
              <a:t>In therapy, dialectics guide the therapeutic process, allowing for the validation of the client's experiences and emotions while also working toward behavioral change and emotional regulation.</a:t>
            </a:r>
            <a:r>
              <a:rPr lang="en-US" sz="1300" dirty="0"/>
              <a:t>"</a:t>
            </a:r>
          </a:p>
          <a:p>
            <a:pPr marL="664546" lvl="1" indent="-181240">
              <a:buFont typeface="Arial" panose="020B0604020202020204" pitchFamily="34" charset="0"/>
              <a:buChar char="•"/>
            </a:pPr>
            <a:endParaRPr lang="en-US" sz="1300" dirty="0"/>
          </a:p>
          <a:p>
            <a:pPr marL="181240" indent="-181240" defTabSz="966612">
              <a:buFont typeface="Arial" panose="020B0604020202020204" pitchFamily="34" charset="0"/>
              <a:buChar char="•"/>
              <a:defRPr/>
            </a:pPr>
            <a:r>
              <a:rPr lang="en-US" b="0" i="0" dirty="0">
                <a:effectLst/>
              </a:rPr>
              <a:t>One way to begin incorporating dialectics in our day-to-day life is by making an intentional shift between using "but" and "and" in our language (which can, in turn, create a shift in our thinking). </a:t>
            </a:r>
          </a:p>
          <a:p>
            <a:pPr marL="664546" lvl="1" indent="-181240">
              <a:buFont typeface="Arial" panose="020B0604020202020204" pitchFamily="34" charset="0"/>
              <a:buChar char="•"/>
            </a:pPr>
            <a:r>
              <a:rPr lang="en-US" b="0" i="0" dirty="0">
                <a:effectLst/>
              </a:rPr>
              <a:t>The word "BUT" makes us pay more attention to the second part of a sentence, usually because it says something different or opposite to what came before the "BUT.“</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i="0" dirty="0">
              <a:effectLst/>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36</a:t>
            </a:fld>
            <a:endParaRPr lang="en-US"/>
          </a:p>
        </p:txBody>
      </p:sp>
    </p:spTree>
    <p:extLst>
      <p:ext uri="{BB962C8B-B14F-4D97-AF65-F5344CB8AC3E}">
        <p14:creationId xmlns:p14="http://schemas.microsoft.com/office/powerpoint/2010/main" val="208703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dirty="0"/>
              <a:t>"The Biosocial model in DBT is a theoretical framework that helps explain the development of emotional dysregulation and related challenges. According to the biosocial model, emotional dysregulation results from the interaction between biological vulnerabilities and an invalidating environment. "</a:t>
            </a:r>
          </a:p>
          <a:p>
            <a:pPr defTabSz="966612">
              <a:defRPr/>
            </a:pPr>
            <a:endParaRPr lang="en-US" dirty="0"/>
          </a:p>
          <a:p>
            <a:pPr marL="181240" indent="-181240" defTabSz="966612">
              <a:buFont typeface="Arial" panose="020B0604020202020204" pitchFamily="34" charset="0"/>
              <a:buChar char="•"/>
              <a:defRPr/>
            </a:pPr>
            <a:r>
              <a:rPr lang="en-US" dirty="0"/>
              <a:t>"In this way, the biosocial model is a 'no-blame' model – we are not blaming people for having the symptoms that they're living with but, rather, we understand that these symptoms often have underlying biological and environmental causes that a person did not have control over.“</a:t>
            </a:r>
          </a:p>
          <a:p>
            <a:pPr marL="0" indent="0" defTabSz="966612">
              <a:buFont typeface="Arial" panose="020B0604020202020204" pitchFamily="34" charset="0"/>
              <a:buNone/>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37</a:t>
            </a:fld>
            <a:endParaRPr lang="en-US"/>
          </a:p>
        </p:txBody>
      </p:sp>
    </p:spTree>
    <p:extLst>
      <p:ext uri="{BB962C8B-B14F-4D97-AF65-F5344CB8AC3E}">
        <p14:creationId xmlns:p14="http://schemas.microsoft.com/office/powerpoint/2010/main" val="1740866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p>
          <a:p>
            <a:pPr marL="181240" indent="-181240">
              <a:buFont typeface="Arial" panose="020B0604020202020204" pitchFamily="34" charset="0"/>
              <a:buChar char="•"/>
            </a:pPr>
            <a:r>
              <a:rPr lang="en-US" b="0" i="1" dirty="0"/>
              <a:t>Bullet 1 </a:t>
            </a:r>
            <a:r>
              <a:rPr lang="en-US" b="0" dirty="0"/>
              <a:t>– "Again, [</a:t>
            </a:r>
            <a:r>
              <a:rPr lang="en-US" b="0" u="sng" dirty="0"/>
              <a:t>read Bullet 1</a:t>
            </a:r>
            <a:r>
              <a:rPr lang="en-US" b="0" dirty="0"/>
              <a:t>]. In other words, behaviors are caused by BOTH biological and social/environmental factors."</a:t>
            </a:r>
          </a:p>
          <a:p>
            <a:pPr marL="181240" indent="-181240">
              <a:buFont typeface="Arial" panose="020B0604020202020204" pitchFamily="34" charset="0"/>
              <a:buChar char="•"/>
            </a:pPr>
            <a:endParaRPr lang="en-US" b="0" dirty="0"/>
          </a:p>
          <a:p>
            <a:pPr marL="181240" indent="-181240" defTabSz="966612">
              <a:buFont typeface="Arial" panose="020B0604020202020204" pitchFamily="34" charset="0"/>
              <a:buChar char="•"/>
              <a:defRPr/>
            </a:pPr>
            <a:r>
              <a:rPr lang="en-US" b="0" i="1" dirty="0"/>
              <a:t>Bullet 2 </a:t>
            </a:r>
            <a:r>
              <a:rPr lang="en-US" b="0" dirty="0"/>
              <a:t>– "In the case of pervasive emotional dysregulation, the biosocial model asserts that there are two causes for this."</a:t>
            </a:r>
          </a:p>
          <a:p>
            <a:pPr marL="664546" lvl="1" indent="-181240" defTabSz="966612">
              <a:buFont typeface="Arial" panose="020B0604020202020204" pitchFamily="34" charset="0"/>
              <a:buChar char="•"/>
              <a:defRPr/>
            </a:pPr>
            <a:r>
              <a:rPr lang="en-US" b="0" dirty="0"/>
              <a:t>“The first is </a:t>
            </a:r>
            <a:r>
              <a:rPr lang="en-US" b="1" dirty="0"/>
              <a:t>emotional sensitivity </a:t>
            </a:r>
            <a:r>
              <a:rPr lang="en-US" b="0" dirty="0"/>
              <a:t>shaped by biology. Namely, there are biological causes for different levels of emotional sensitivity.“</a:t>
            </a:r>
          </a:p>
          <a:p>
            <a:pPr marL="1147852" lvl="2" indent="-181240" defTabSz="966612">
              <a:buFont typeface="Arial" panose="020B0604020202020204" pitchFamily="34" charset="0"/>
              <a:buChar char="•"/>
              <a:defRPr/>
            </a:pPr>
            <a:r>
              <a:rPr lang="en-US" b="0" dirty="0"/>
              <a:t>"Because of this, </a:t>
            </a:r>
            <a:r>
              <a:rPr lang="en-US" dirty="0"/>
              <a:t>some people come into the world genetically predisposed to feel things more strongly than others. Some can shrug things off easily while others feel hurts deeply.</a:t>
            </a:r>
            <a:r>
              <a:rPr lang="en-US" b="0" dirty="0"/>
              <a:t>"</a:t>
            </a:r>
            <a:endParaRPr lang="en-US" dirty="0"/>
          </a:p>
          <a:p>
            <a:pPr marL="1147852" lvl="2" indent="-181240" defTabSz="966612">
              <a:buFont typeface="Arial" panose="020B0604020202020204" pitchFamily="34" charset="0"/>
              <a:buChar char="•"/>
              <a:defRPr/>
            </a:pPr>
            <a:r>
              <a:rPr lang="en-US" b="0" dirty="0"/>
              <a:t>"</a:t>
            </a:r>
            <a:r>
              <a:rPr lang="en-US" dirty="0"/>
              <a:t>Ultimately, biological factors can influence your sensitivity even before you are born (emotional sensitivity is inborn)</a:t>
            </a:r>
            <a:r>
              <a:rPr lang="en-US" b="0" dirty="0"/>
              <a:t>."</a:t>
            </a:r>
          </a:p>
          <a:p>
            <a:pPr marL="664546" lvl="1" indent="-181240" defTabSz="966612">
              <a:buFont typeface="Arial" panose="020B0604020202020204" pitchFamily="34" charset="0"/>
              <a:buChar char="•"/>
              <a:defRPr/>
            </a:pPr>
            <a:r>
              <a:rPr lang="en-US" dirty="0"/>
              <a:t>"The second cause of pervasive emotional dysregulation is one that is social/environmental in nature. </a:t>
            </a:r>
            <a:r>
              <a:rPr lang="en-US" b="0" dirty="0"/>
              <a:t>Namely, the person was brought up in an </a:t>
            </a:r>
            <a:r>
              <a:rPr lang="en-US" b="1" dirty="0"/>
              <a:t>invalidating environment </a:t>
            </a:r>
            <a:r>
              <a:rPr lang="en-US" dirty="0"/>
              <a:t>– an environment in which a person did not </a:t>
            </a:r>
            <a:r>
              <a:rPr lang="en-US" b="0" dirty="0">
                <a:latin typeface="Calibri" panose="020F0502020204030204" pitchFamily="34" charset="0"/>
                <a:ea typeface="Calibri" panose="020F0502020204030204" pitchFamily="34" charset="0"/>
                <a:cs typeface="Calibri" panose="020F0502020204030204" pitchFamily="34" charset="0"/>
              </a:rPr>
              <a:t>'</a:t>
            </a:r>
            <a:r>
              <a:rPr lang="en-US" dirty="0"/>
              <a:t>fit in</a:t>
            </a:r>
            <a:r>
              <a:rPr lang="en-US" b="0" dirty="0">
                <a:latin typeface="Calibri" panose="020F0502020204030204" pitchFamily="34" charset="0"/>
                <a:ea typeface="Calibri" panose="020F0502020204030204" pitchFamily="34" charset="0"/>
                <a:cs typeface="Calibri" panose="020F0502020204030204" pitchFamily="34" charset="0"/>
              </a:rPr>
              <a:t>'</a:t>
            </a:r>
            <a:r>
              <a:rPr lang="en-US" b="0" dirty="0"/>
              <a:t> </a:t>
            </a:r>
            <a:r>
              <a:rPr lang="en-US" dirty="0"/>
              <a:t>(i.e., the environment did not necessarily have to be abusive)</a:t>
            </a:r>
            <a:r>
              <a:rPr lang="en-US" b="0" dirty="0"/>
              <a:t>. It means that when someone expressed their experiences, they were not validated; instead, their experiences were often punished and/or trivialized. Invalidation can also be expressed by telling someone that their feelings are wrong or incorrect, by minimizing their feelings, or by ignoring their experiences."</a:t>
            </a:r>
          </a:p>
          <a:p>
            <a:pPr marL="1147852" lvl="2" indent="-181240" defTabSz="966612">
              <a:buFont typeface="Arial" panose="020B0604020202020204" pitchFamily="34" charset="0"/>
              <a:buChar char="•"/>
              <a:defRPr/>
            </a:pPr>
            <a:r>
              <a:rPr lang="en-US" dirty="0"/>
              <a:t>"Invalidating environments communicate to a child that there are two ways to express emotions:</a:t>
            </a:r>
          </a:p>
          <a:p>
            <a:pPr marL="1631158" lvl="3" indent="-181240" defTabSz="966612">
              <a:buFont typeface="Arial" panose="020B0604020202020204" pitchFamily="34" charset="0"/>
              <a:buChar char="•"/>
              <a:defRPr/>
            </a:pPr>
            <a:r>
              <a:rPr lang="en-US" dirty="0"/>
              <a:t>1) Suppress your emotions – individuals learn that they shouldn't trust themselves, there's a fear of emotions and no means to regulate emotions because they didn't learn how to do this.</a:t>
            </a:r>
          </a:p>
          <a:p>
            <a:pPr marL="1631158" lvl="3" indent="-181240" defTabSz="966612">
              <a:buFont typeface="Arial" panose="020B0604020202020204" pitchFamily="34" charset="0"/>
              <a:buChar char="•"/>
              <a:defRPr/>
            </a:pPr>
            <a:r>
              <a:rPr lang="en-US" dirty="0"/>
              <a:t>2) Express your emotions in extreme ways – the message is that expressing emotions in an extreme way will help you (and is the only way to) get your needs met. When adults exhibit these behaviors, they are often learned behaviors from childhood.“</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38</a:t>
            </a:fld>
            <a:endParaRPr lang="en-US"/>
          </a:p>
        </p:txBody>
      </p:sp>
    </p:spTree>
    <p:extLst>
      <p:ext uri="{BB962C8B-B14F-4D97-AF65-F5344CB8AC3E}">
        <p14:creationId xmlns:p14="http://schemas.microsoft.com/office/powerpoint/2010/main" val="3447744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b="0" dirty="0"/>
              <a:t>"Here is a visual representation where </a:t>
            </a:r>
            <a:r>
              <a:rPr lang="en-US" dirty="0"/>
              <a:t>we see that biologically-based emotional sensitivity plus a pervasively invalidating environment equals pervasive emotional dysregulation.</a:t>
            </a:r>
            <a:r>
              <a:rPr lang="en-US" b="0" dirty="0"/>
              <a:t>"</a:t>
            </a:r>
            <a:endParaRPr lang="en-US" dirty="0"/>
          </a:p>
          <a:p>
            <a:pPr defTabSz="966612">
              <a:defRPr/>
            </a:pPr>
            <a:endParaRPr lang="en-US" b="0" dirty="0"/>
          </a:p>
          <a:p>
            <a:pPr marL="181240" indent="-181240" defTabSz="966612">
              <a:buFont typeface="Arial" panose="020B0604020202020204" pitchFamily="34" charset="0"/>
              <a:buChar char="•"/>
              <a:defRPr/>
            </a:pPr>
            <a:r>
              <a:rPr lang="en-US" b="0" dirty="0"/>
              <a:t>"According to the biosocial model of DBT, behaviors are a natural reaction that occur in response to environmental reinforcers that take place over time. Behaviors are not simply caused completely by their environment or completely by a person’s emotional predispositions."</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"By addressing both the biological vulnerabilities and the impact of an invalidating environment, DBT aims to help individuals develop effective coping strategies and emotional regulation skills."</a:t>
            </a:r>
          </a:p>
        </p:txBody>
      </p:sp>
      <p:sp>
        <p:nvSpPr>
          <p:cNvPr id="4" name="Slide Number Placeholder 3"/>
          <p:cNvSpPr>
            <a:spLocks noGrp="1"/>
          </p:cNvSpPr>
          <p:nvPr>
            <p:ph type="sldNum" sz="quarter" idx="5"/>
          </p:nvPr>
        </p:nvSpPr>
        <p:spPr/>
        <p:txBody>
          <a:bodyPr/>
          <a:lstStyle/>
          <a:p>
            <a:fld id="{369C70AD-FCA9-4FF6-8D0E-01E0C5ABAEF2}" type="slidenum">
              <a:rPr lang="en-US" smtClean="0"/>
              <a:t>39</a:t>
            </a:fld>
            <a:endParaRPr lang="en-US"/>
          </a:p>
        </p:txBody>
      </p:sp>
    </p:spTree>
    <p:extLst>
      <p:ext uri="{BB962C8B-B14F-4D97-AF65-F5344CB8AC3E}">
        <p14:creationId xmlns:p14="http://schemas.microsoft.com/office/powerpoint/2010/main" val="3714154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Trainer Notes:</a:t>
            </a:r>
            <a:r>
              <a:rPr lang="en-US" b="0" i="1" dirty="0">
                <a:cs typeface="Calibri"/>
              </a:rPr>
              <a:t> </a:t>
            </a:r>
            <a:endParaRPr lang="en-US" dirty="0"/>
          </a:p>
          <a:p>
            <a:pPr marL="171450" indent="-171450">
              <a:buFont typeface="Arial" panose="020B0604020202020204" pitchFamily="34" charset="0"/>
              <a:buChar char="•"/>
            </a:pPr>
            <a:r>
              <a:rPr lang="en-US" b="0" i="0" dirty="0"/>
              <a:t>"</a:t>
            </a:r>
            <a:r>
              <a:rPr lang="en-US" dirty="0"/>
              <a:t>The University of California prohibits the use of AI features (including meeting summaries) in virtual meetings and webinars, so if you enable these features, you’ll be asked to turn them off.</a:t>
            </a:r>
            <a:r>
              <a:rPr lang="en-US" b="0" i="0" dirty="0"/>
              <a:t>“</a:t>
            </a:r>
          </a:p>
          <a:p>
            <a:pPr marL="0" indent="0">
              <a:buFont typeface="Arial" panose="020B0604020202020204" pitchFamily="34" charset="0"/>
              <a:buNone/>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p:txBody>
      </p:sp>
      <p:sp>
        <p:nvSpPr>
          <p:cNvPr id="4" name="Slide Number Placeholder 3"/>
          <p:cNvSpPr>
            <a:spLocks noGrp="1"/>
          </p:cNvSpPr>
          <p:nvPr>
            <p:ph type="sldNum" sz="quarter" idx="5"/>
          </p:nvPr>
        </p:nvSpPr>
        <p:spPr/>
        <p:txBody>
          <a:bodyPr/>
          <a:lstStyle/>
          <a:p>
            <a:fld id="{369C70AD-FCA9-4FF6-8D0E-01E0C5ABAEF2}" type="slidenum">
              <a:rPr lang="en-US" smtClean="0"/>
              <a:t>4</a:t>
            </a:fld>
            <a:endParaRPr lang="en-US"/>
          </a:p>
        </p:txBody>
      </p:sp>
    </p:spTree>
    <p:extLst>
      <p:ext uri="{BB962C8B-B14F-4D97-AF65-F5344CB8AC3E}">
        <p14:creationId xmlns:p14="http://schemas.microsoft.com/office/powerpoint/2010/main" val="2170694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sz="1200" dirty="0"/>
              <a:t>"</a:t>
            </a:r>
            <a:r>
              <a:rPr lang="en-US" dirty="0"/>
              <a:t>Let’s now talk about the role of validation in DBT.</a:t>
            </a:r>
            <a:r>
              <a:rPr lang="en-US" sz="1200" dirty="0"/>
              <a:t>“</a:t>
            </a:r>
          </a:p>
          <a:p>
            <a:pPr marL="0" indent="0" defTabSz="966612">
              <a:buFont typeface="Arial" panose="020B0604020202020204" pitchFamily="34" charset="0"/>
              <a:buNone/>
              <a:defRPr/>
            </a:pPr>
            <a:endParaRPr lang="en-US" sz="120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40</a:t>
            </a:fld>
            <a:endParaRPr lang="en-US"/>
          </a:p>
        </p:txBody>
      </p:sp>
    </p:spTree>
    <p:extLst>
      <p:ext uri="{BB962C8B-B14F-4D97-AF65-F5344CB8AC3E}">
        <p14:creationId xmlns:p14="http://schemas.microsoft.com/office/powerpoint/2010/main" val="3986956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a:buFont typeface="Arial" panose="020B0604020202020204" pitchFamily="34" charset="0"/>
              <a:buChar char="•"/>
            </a:pPr>
            <a:r>
              <a:rPr lang="en-US" i="1" dirty="0"/>
              <a:t>Bullet 1 </a:t>
            </a:r>
            <a:r>
              <a:rPr lang="en-US" dirty="0"/>
              <a:t>– [read Bullet ]. </a:t>
            </a:r>
          </a:p>
          <a:p>
            <a:pPr marL="664546" lvl="1" indent="-181240">
              <a:buFont typeface="Arial" panose="020B0604020202020204" pitchFamily="34" charset="0"/>
              <a:buChar char="•"/>
            </a:pPr>
            <a:r>
              <a:rPr lang="en-US" i="1" dirty="0"/>
              <a:t>Sub-Bullet</a:t>
            </a:r>
            <a:r>
              <a:rPr lang="en-US" dirty="0"/>
              <a:t>: </a:t>
            </a:r>
            <a:r>
              <a:rPr lang="en-US" sz="1300" dirty="0"/>
              <a:t>"</a:t>
            </a:r>
            <a:r>
              <a:rPr lang="en-US" dirty="0"/>
              <a:t>Validation is very important to DBT because it helps create a supportive and nonjudgmental therapeutic environment for our clients. Validation strategies can involve supportive communication, reflective listening, cheerleading, and accepting a person's perception of reality (accepting that this perception makes sense given their current situation/experience without necessarily agreeing or approving of the person’s perception of reality).</a:t>
            </a:r>
            <a:r>
              <a:rPr lang="en-US" sz="1300" dirty="0"/>
              <a:t>"</a:t>
            </a:r>
            <a:endParaRPr lang="en-US" dirty="0"/>
          </a:p>
          <a:p>
            <a:pPr marL="664546" lvl="1" indent="-181240">
              <a:buFont typeface="Arial" panose="020B0604020202020204" pitchFamily="34" charset="0"/>
              <a:buChar char="•"/>
            </a:pPr>
            <a:endParaRPr lang="en-US" dirty="0"/>
          </a:p>
          <a:p>
            <a:pPr marL="181240" indent="-181240">
              <a:buFont typeface="Arial" panose="020B0604020202020204" pitchFamily="34" charset="0"/>
              <a:buChar char="•"/>
            </a:pPr>
            <a:r>
              <a:rPr lang="en-US" i="1" dirty="0"/>
              <a:t>Bullet 2 </a:t>
            </a:r>
            <a:r>
              <a:rPr lang="en-US" dirty="0"/>
              <a:t>– </a:t>
            </a:r>
            <a:r>
              <a:rPr lang="en-US" sz="1300" dirty="0"/>
              <a:t>"</a:t>
            </a:r>
            <a:r>
              <a:rPr lang="en-US" dirty="0"/>
              <a:t>People often resist the idea of validation because they think it involves admitting that you agree or approve (which is untrue). Validation simply means that you're hearing the person and that you </a:t>
            </a:r>
            <a:r>
              <a:rPr lang="en-US" i="1" dirty="0"/>
              <a:t>see</a:t>
            </a:r>
            <a:r>
              <a:rPr lang="en-US" dirty="0"/>
              <a:t> them.</a:t>
            </a:r>
            <a:r>
              <a:rPr lang="en-US" sz="1300" dirty="0"/>
              <a:t>"</a:t>
            </a:r>
            <a:endParaRPr lang="en-US" dirty="0"/>
          </a:p>
          <a:p>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41</a:t>
            </a:fld>
            <a:endParaRPr lang="en-US"/>
          </a:p>
        </p:txBody>
      </p:sp>
    </p:spTree>
    <p:extLst>
      <p:ext uri="{BB962C8B-B14F-4D97-AF65-F5344CB8AC3E}">
        <p14:creationId xmlns:p14="http://schemas.microsoft.com/office/powerpoint/2010/main" val="104605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sz="1300" dirty="0"/>
              <a:t>"</a:t>
            </a:r>
            <a:r>
              <a:rPr lang="en-US" dirty="0"/>
              <a:t>Validation can be practiced externally (toward others), but what is the use of validating others?</a:t>
            </a:r>
            <a:r>
              <a:rPr lang="en-US" sz="1300" dirty="0"/>
              <a:t>"</a:t>
            </a:r>
          </a:p>
          <a:p>
            <a:pPr defTabSz="966612">
              <a:defRPr/>
            </a:pPr>
            <a:endParaRPr lang="en-US" dirty="0"/>
          </a:p>
          <a:p>
            <a:pPr marL="181240" indent="-181240" defTabSz="966612">
              <a:buFont typeface="Arial" panose="020B0604020202020204" pitchFamily="34" charset="0"/>
              <a:buChar char="•"/>
              <a:defRPr/>
            </a:pPr>
            <a:r>
              <a:rPr lang="en-US" i="1" dirty="0"/>
              <a:t>Bullet 1 </a:t>
            </a:r>
            <a:r>
              <a:rPr lang="en-US" dirty="0"/>
              <a:t>– [read bullet].</a:t>
            </a:r>
          </a:p>
          <a:p>
            <a:pPr marL="664546" lvl="1" indent="-181240" defTabSz="966612">
              <a:buFont typeface="Arial" panose="020B0604020202020204" pitchFamily="34" charset="0"/>
              <a:buChar char="•"/>
              <a:defRPr/>
            </a:pPr>
            <a:r>
              <a:rPr lang="en-US" sz="1300" dirty="0"/>
              <a:t>"All of us know what it feels like to be invalidated</a:t>
            </a:r>
            <a:r>
              <a:rPr lang="en-US" dirty="0"/>
              <a:t> and some of us grew up in environments where we were invalidated frequently. We can use these experiences to encourage ourselves to take the time to learn about others’ lived experiences and realities (how they experience their lives), which can help us more easily accept them and validate them.</a:t>
            </a:r>
            <a:r>
              <a:rPr lang="en-US" sz="1300" dirty="0"/>
              <a:t>"</a:t>
            </a:r>
            <a:endParaRPr lang="en-US" dirty="0"/>
          </a:p>
          <a:p>
            <a:pPr marL="1147852" lvl="2" indent="-181240" defTabSz="966612">
              <a:buFont typeface="Arial" panose="020B0604020202020204" pitchFamily="34" charset="0"/>
              <a:buChar char="•"/>
              <a:defRPr/>
            </a:pPr>
            <a:r>
              <a:rPr lang="en-US" sz="1300" dirty="0"/>
              <a:t>"</a:t>
            </a:r>
            <a:r>
              <a:rPr lang="en-US" dirty="0"/>
              <a:t>In engaging in this process with clients, we can help them identify the skills that will be most helpful to them and, when they're struggling to develop these skills and we feel frustrated by this, we can return to a place of acceptance and validation.</a:t>
            </a:r>
            <a:r>
              <a:rPr lang="en-US" sz="1300" dirty="0"/>
              <a:t>"</a:t>
            </a:r>
            <a:endParaRPr lang="en-US" dirty="0"/>
          </a:p>
          <a:p>
            <a:endParaRPr lang="en-US" dirty="0"/>
          </a:p>
          <a:p>
            <a:pPr marL="181240" indent="-181240" defTabSz="966612">
              <a:buFont typeface="Arial" panose="020B0604020202020204" pitchFamily="34" charset="0"/>
              <a:buChar char="•"/>
              <a:defRPr/>
            </a:pPr>
            <a:r>
              <a:rPr lang="en-US" i="1" dirty="0"/>
              <a:t>Bullet 2 </a:t>
            </a:r>
            <a:r>
              <a:rPr lang="en-US" dirty="0"/>
              <a:t>– </a:t>
            </a:r>
            <a:r>
              <a:rPr lang="en-US" sz="1300" u="sng" dirty="0">
                <a:solidFill>
                  <a:prstClr val="black"/>
                </a:solidFill>
                <a:latin typeface="Calibri" panose="020F0502020204030204"/>
              </a:rPr>
              <a:t>Validating others requires that we</a:t>
            </a:r>
            <a:r>
              <a:rPr lang="en-US" sz="1300" dirty="0">
                <a:solidFill>
                  <a:prstClr val="black"/>
                </a:solidFill>
                <a:latin typeface="Calibri" panose="020F0502020204030204"/>
              </a:rPr>
              <a:t>:</a:t>
            </a:r>
          </a:p>
          <a:p>
            <a:pPr marL="664546" lvl="1" indent="-181240" defTabSz="966612" fontAlgn="ctr">
              <a:buFont typeface="Arial" panose="020B0604020202020204" pitchFamily="34" charset="0"/>
              <a:buChar char="•"/>
              <a:defRPr/>
            </a:pPr>
            <a:r>
              <a:rPr lang="en-US" sz="1300" b="1" dirty="0">
                <a:solidFill>
                  <a:prstClr val="black"/>
                </a:solidFill>
                <a:latin typeface="Calibri" panose="020F0502020204030204"/>
              </a:rPr>
              <a:t>Show interest and be awake</a:t>
            </a:r>
          </a:p>
          <a:p>
            <a:pPr marL="1208265" lvl="2" indent="-241653" defTabSz="966612" fontAlgn="ctr">
              <a:buFont typeface="+mj-lt"/>
              <a:buAutoNum type="alphaLcParenR"/>
              <a:defRPr/>
            </a:pPr>
            <a:r>
              <a:rPr lang="en-US" sz="1300" dirty="0">
                <a:solidFill>
                  <a:prstClr val="black"/>
                </a:solidFill>
                <a:latin typeface="Calibri" panose="020F0502020204030204"/>
              </a:rPr>
              <a:t>Give people the respect of listening to them</a:t>
            </a:r>
          </a:p>
          <a:p>
            <a:pPr marL="1208265" lvl="2" indent="-241653" defTabSz="966612" fontAlgn="ctr">
              <a:buFont typeface="+mj-lt"/>
              <a:buAutoNum type="alphaLcParenR"/>
              <a:defRPr/>
            </a:pPr>
            <a:r>
              <a:rPr lang="en-US" sz="1300" dirty="0">
                <a:solidFill>
                  <a:prstClr val="black"/>
                </a:solidFill>
                <a:latin typeface="Calibri" panose="020F0502020204030204"/>
              </a:rPr>
              <a:t>Be mindful of our body language</a:t>
            </a:r>
          </a:p>
          <a:p>
            <a:pPr marL="1208265" lvl="2" indent="-241653" defTabSz="966612" fontAlgn="ctr">
              <a:buFont typeface="+mj-lt"/>
              <a:buAutoNum type="alphaLcParenR"/>
              <a:defRPr/>
            </a:pPr>
            <a:r>
              <a:rPr lang="en-US" sz="1300" dirty="0">
                <a:solidFill>
                  <a:prstClr val="black"/>
                </a:solidFill>
                <a:latin typeface="Calibri" panose="020F0502020204030204"/>
              </a:rPr>
              <a:t>Not checking our phone or just taking notes intensely</a:t>
            </a:r>
          </a:p>
          <a:p>
            <a:pPr marL="724959" lvl="1" indent="-241653" defTabSz="966612" fontAlgn="ctr">
              <a:buFont typeface="Arial" panose="020B0604020202020204" pitchFamily="34" charset="0"/>
              <a:buChar char="•"/>
              <a:defRPr/>
            </a:pPr>
            <a:r>
              <a:rPr lang="en-US" sz="1300" b="1" dirty="0">
                <a:solidFill>
                  <a:prstClr val="black"/>
                </a:solidFill>
                <a:latin typeface="Calibri" panose="020F0502020204030204"/>
              </a:rPr>
              <a:t>Accurately reflect</a:t>
            </a:r>
          </a:p>
          <a:p>
            <a:pPr marL="1208265" lvl="2" indent="-241653" defTabSz="966612" fontAlgn="ctr">
              <a:buFont typeface="+mj-lt"/>
              <a:buAutoNum type="alphaLcParenR"/>
              <a:defRPr/>
            </a:pPr>
            <a:r>
              <a:rPr lang="en-US" sz="1300" dirty="0">
                <a:solidFill>
                  <a:prstClr val="black"/>
                </a:solidFill>
                <a:latin typeface="Calibri" panose="020F0502020204030204"/>
              </a:rPr>
              <a:t>Reflect what the person is saying in combination with other forms of validation (i.e. body language that communicates you are present and listening)</a:t>
            </a:r>
          </a:p>
          <a:p>
            <a:pPr marL="1208265" lvl="2" indent="-241653" defTabSz="966612" fontAlgn="ctr">
              <a:buFont typeface="+mj-lt"/>
              <a:buAutoNum type="alphaLcParenR"/>
              <a:defRPr/>
            </a:pPr>
            <a:r>
              <a:rPr lang="en-US" sz="1300" dirty="0">
                <a:solidFill>
                  <a:prstClr val="black"/>
                </a:solidFill>
                <a:latin typeface="Calibri" panose="020F0502020204030204"/>
              </a:rPr>
              <a:t>Check for accuracy</a:t>
            </a:r>
          </a:p>
          <a:p>
            <a:pPr marL="724959" lvl="1" indent="-241653" defTabSz="966612" fontAlgn="ctr">
              <a:buFont typeface="Arial" panose="020B0604020202020204" pitchFamily="34" charset="0"/>
              <a:buChar char="•"/>
              <a:defRPr/>
            </a:pPr>
            <a:r>
              <a:rPr lang="en-US" sz="1300" b="1" dirty="0">
                <a:solidFill>
                  <a:prstClr val="black"/>
                </a:solidFill>
                <a:latin typeface="Calibri" panose="020F0502020204030204"/>
              </a:rPr>
              <a:t>Put yourself in their position</a:t>
            </a:r>
          </a:p>
          <a:p>
            <a:pPr marL="1208265" lvl="2" indent="-241653" defTabSz="966612" fontAlgn="ctr">
              <a:buFont typeface="+mj-lt"/>
              <a:buAutoNum type="alphaLcParenR"/>
              <a:defRPr/>
            </a:pPr>
            <a:r>
              <a:rPr lang="en-US" sz="1300" dirty="0">
                <a:solidFill>
                  <a:prstClr val="black"/>
                </a:solidFill>
                <a:latin typeface="Calibri" panose="020F0502020204030204"/>
              </a:rPr>
              <a:t>Imagine what it is like to be that person</a:t>
            </a:r>
          </a:p>
          <a:p>
            <a:pPr marL="1208265" lvl="2" indent="-241653" defTabSz="966612" fontAlgn="ctr">
              <a:buFont typeface="+mj-lt"/>
              <a:buAutoNum type="alphaLcParenR"/>
              <a:defRPr/>
            </a:pPr>
            <a:r>
              <a:rPr lang="en-US" sz="1300" dirty="0">
                <a:solidFill>
                  <a:prstClr val="black"/>
                </a:solidFill>
                <a:latin typeface="Calibri" panose="020F0502020204030204"/>
              </a:rPr>
              <a:t>Read their expressed emotions and thoughts</a:t>
            </a:r>
          </a:p>
          <a:p>
            <a:pPr marL="1208265" lvl="2" indent="-241653" defTabSz="966612" fontAlgn="ctr">
              <a:buFont typeface="+mj-lt"/>
              <a:buAutoNum type="alphaLcParenR"/>
              <a:defRPr/>
            </a:pPr>
            <a:r>
              <a:rPr lang="en-US" sz="1300" dirty="0">
                <a:solidFill>
                  <a:prstClr val="black"/>
                </a:solidFill>
                <a:latin typeface="Calibri" panose="020F0502020204030204"/>
              </a:rPr>
              <a:t>Check for accuracy</a:t>
            </a:r>
          </a:p>
          <a:p>
            <a:pPr marL="1691571" lvl="3" indent="-241653" defTabSz="966612" fontAlgn="ctr">
              <a:buFont typeface="Arial" panose="020B0604020202020204" pitchFamily="34" charset="0"/>
              <a:buChar char="•"/>
              <a:defRPr/>
            </a:pPr>
            <a:r>
              <a:rPr lang="en-US" sz="1300" dirty="0">
                <a:solidFill>
                  <a:prstClr val="black"/>
                </a:solidFill>
                <a:latin typeface="Calibri" panose="020F0502020204030204"/>
              </a:rPr>
              <a:t>Accurately reflecting looks like summarizing with genuine care and understanding what you've heard from the other person regarding their emotions (be aware and avoid sarcasm)</a:t>
            </a:r>
          </a:p>
          <a:p>
            <a:pPr marL="724959" lvl="1" indent="-241653" defTabSz="966612" fontAlgn="ctr">
              <a:buFont typeface="Arial" panose="020B0604020202020204" pitchFamily="34" charset="0"/>
              <a:buChar char="•"/>
              <a:defRPr/>
            </a:pPr>
            <a:r>
              <a:rPr lang="en-US" sz="1300" b="1" dirty="0">
                <a:solidFill>
                  <a:prstClr val="black"/>
                </a:solidFill>
                <a:latin typeface="Calibri" panose="020F0502020204030204"/>
              </a:rPr>
              <a:t>Consider and validate based on the person’s history</a:t>
            </a:r>
          </a:p>
          <a:p>
            <a:pPr marL="1208265" lvl="2" indent="-241653" defTabSz="966612" fontAlgn="ctr">
              <a:buFont typeface="+mj-lt"/>
              <a:buAutoNum type="alphaLcParenR"/>
              <a:defRPr/>
            </a:pPr>
            <a:r>
              <a:rPr lang="en-US" sz="1300" dirty="0">
                <a:solidFill>
                  <a:prstClr val="black"/>
                </a:solidFill>
                <a:latin typeface="Calibri" panose="020F0502020204030204"/>
              </a:rPr>
              <a:t>Understand the behavior within the context of the client's experience</a:t>
            </a:r>
          </a:p>
          <a:p>
            <a:pPr marL="1208265" lvl="2" indent="-241653" defTabSz="966612" fontAlgn="ctr">
              <a:buFont typeface="+mj-lt"/>
              <a:buAutoNum type="alphaLcParenR"/>
              <a:defRPr/>
            </a:pPr>
            <a:r>
              <a:rPr lang="en-US" sz="1300" dirty="0">
                <a:solidFill>
                  <a:prstClr val="black"/>
                </a:solidFill>
                <a:latin typeface="Calibri" panose="020F0502020204030204"/>
              </a:rPr>
              <a:t>We know about our client (we’ve listened to them during the intake and sessions leading up to this moment) and taking all this into account, how can we then best respond?</a:t>
            </a:r>
          </a:p>
          <a:p>
            <a:pPr marL="1691571" lvl="3" indent="-241653" defTabSz="966612" fontAlgn="ctr">
              <a:buFont typeface="Arial" panose="020B0604020202020204" pitchFamily="34" charset="0"/>
              <a:buChar char="•"/>
              <a:defRPr/>
            </a:pPr>
            <a:r>
              <a:rPr lang="en-US" sz="1300" dirty="0">
                <a:solidFill>
                  <a:prstClr val="black"/>
                </a:solidFill>
                <a:latin typeface="Calibri" panose="020F0502020204030204"/>
              </a:rPr>
              <a:t>Taking extra steps to understand the context of the person's situation, emotions, circumstances, etc. </a:t>
            </a:r>
          </a:p>
          <a:p>
            <a:pPr marL="724959" lvl="1" indent="-241653" defTabSz="966612" fontAlgn="ctr">
              <a:buFont typeface="Arial" panose="020B0604020202020204" pitchFamily="34" charset="0"/>
              <a:buChar char="•"/>
              <a:defRPr/>
            </a:pPr>
            <a:r>
              <a:rPr lang="en-US" sz="1300" b="1" dirty="0">
                <a:solidFill>
                  <a:prstClr val="black"/>
                </a:solidFill>
                <a:latin typeface="Calibri" panose="020F0502020204030204"/>
              </a:rPr>
              <a:t>Consider and validate based on the person’s current circumstances</a:t>
            </a:r>
          </a:p>
          <a:p>
            <a:pPr marL="1208265" lvl="2" indent="-241653" defTabSz="966612" fontAlgn="ctr">
              <a:buFont typeface="+mj-lt"/>
              <a:buAutoNum type="alphaLcParenR"/>
              <a:defRPr/>
            </a:pPr>
            <a:r>
              <a:rPr lang="en-US" sz="1300" dirty="0">
                <a:solidFill>
                  <a:prstClr val="black"/>
                </a:solidFill>
                <a:latin typeface="Calibri" panose="020F0502020204030204"/>
              </a:rPr>
              <a:t>We can validate that the behavior makes sense given the circumstances</a:t>
            </a:r>
          </a:p>
          <a:p>
            <a:pPr marL="1208265" lvl="2" indent="-241653" defTabSz="966612" fontAlgn="ctr">
              <a:buFont typeface="+mj-lt"/>
              <a:buAutoNum type="alphaLcParenR"/>
              <a:defRPr/>
            </a:pPr>
            <a:r>
              <a:rPr lang="en-US" sz="1300" dirty="0">
                <a:solidFill>
                  <a:prstClr val="black"/>
                </a:solidFill>
                <a:latin typeface="Calibri" panose="020F0502020204030204"/>
              </a:rPr>
              <a:t>We communicate empathy and understanding</a:t>
            </a:r>
          </a:p>
          <a:p>
            <a:pPr marL="664546" lvl="1" indent="-181240" defTabSz="966612" fontAlgn="ctr">
              <a:buFont typeface="Arial" panose="020B0604020202020204" pitchFamily="34" charset="0"/>
              <a:buChar char="•"/>
              <a:defRPr/>
            </a:pPr>
            <a:r>
              <a:rPr lang="en-US" sz="1300" b="1" dirty="0">
                <a:solidFill>
                  <a:prstClr val="black"/>
                </a:solidFill>
                <a:latin typeface="Calibri" panose="020F0502020204030204"/>
              </a:rPr>
              <a:t>Express Radical Genuineness</a:t>
            </a:r>
          </a:p>
          <a:p>
            <a:pPr marL="1208265" lvl="2" indent="-241653" defTabSz="966612" fontAlgn="ctr">
              <a:buFont typeface="+mj-lt"/>
              <a:buAutoNum type="alphaLcParenR"/>
              <a:defRPr/>
            </a:pPr>
            <a:r>
              <a:rPr lang="en-US" sz="1300" dirty="0">
                <a:solidFill>
                  <a:prstClr val="black"/>
                </a:solidFill>
                <a:latin typeface="Calibri" panose="020F0502020204030204"/>
              </a:rPr>
              <a:t>Involves the therapist  demonstrating themselves as a human and an equal with the client</a:t>
            </a:r>
          </a:p>
          <a:p>
            <a:pPr marL="1208265" lvl="2" indent="-241653" defTabSz="966612" fontAlgn="ctr">
              <a:buFont typeface="+mj-lt"/>
              <a:buAutoNum type="alphaLcParenR"/>
              <a:defRPr/>
            </a:pPr>
            <a:r>
              <a:rPr lang="en-US" sz="1300" dirty="0">
                <a:solidFill>
                  <a:prstClr val="black"/>
                </a:solidFill>
                <a:latin typeface="Calibri" panose="020F0502020204030204"/>
              </a:rPr>
              <a:t>It involves engaging in an authentic manner and not taking themselves to seriously or ignoring the obvious</a:t>
            </a:r>
          </a:p>
          <a:p>
            <a:pPr marL="1208265" lvl="2" indent="-241653" defTabSz="966612" fontAlgn="ctr">
              <a:buFont typeface="+mj-lt"/>
              <a:buAutoNum type="alphaLcParenR"/>
              <a:defRPr/>
            </a:pPr>
            <a:r>
              <a:rPr lang="en-US" sz="1300" dirty="0">
                <a:solidFill>
                  <a:prstClr val="black"/>
                </a:solidFill>
                <a:latin typeface="Calibri" panose="020F0502020204030204"/>
              </a:rPr>
              <a:t>We communicate from an open and non-defensive place</a:t>
            </a:r>
          </a:p>
          <a:p>
            <a:pPr marL="1208265" lvl="2" indent="-241653" defTabSz="966612" fontAlgn="ctr">
              <a:buFont typeface="+mj-lt"/>
              <a:buAutoNum type="alphaLcParenR"/>
              <a:defRPr/>
            </a:pPr>
            <a:r>
              <a:rPr lang="en-US" sz="1300" dirty="0">
                <a:solidFill>
                  <a:prstClr val="black"/>
                </a:solidFill>
                <a:latin typeface="Calibri" panose="020F0502020204030204"/>
              </a:rPr>
              <a:t>Be a human, not a robot</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42</a:t>
            </a:fld>
            <a:endParaRPr lang="en-US"/>
          </a:p>
        </p:txBody>
      </p:sp>
    </p:spTree>
    <p:extLst>
      <p:ext uri="{BB962C8B-B14F-4D97-AF65-F5344CB8AC3E}">
        <p14:creationId xmlns:p14="http://schemas.microsoft.com/office/powerpoint/2010/main" val="118585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u="sng" dirty="0"/>
              <a:t>Introduce slide</a:t>
            </a:r>
            <a:r>
              <a:rPr lang="en-US" u="none" dirty="0"/>
              <a:t> </a:t>
            </a:r>
            <a:r>
              <a:rPr lang="en-US" dirty="0"/>
              <a:t>– "Validation can also be practiced internally (toward ourselves)."</a:t>
            </a:r>
          </a:p>
          <a:p>
            <a:pPr defTabSz="966612">
              <a:defRPr/>
            </a:pPr>
            <a:endParaRPr lang="en-US" dirty="0"/>
          </a:p>
          <a:p>
            <a:pPr marL="181240" indent="-181240" defTabSz="966612">
              <a:buFont typeface="Arial" panose="020B0604020202020204" pitchFamily="34" charset="0"/>
              <a:buChar char="•"/>
              <a:defRPr/>
            </a:pPr>
            <a:r>
              <a:rPr lang="en-US" i="1" dirty="0"/>
              <a:t>Bullet 1 </a:t>
            </a:r>
            <a:r>
              <a:rPr lang="en-US" dirty="0"/>
              <a:t>– </a:t>
            </a:r>
            <a:r>
              <a:rPr lang="en-US" sz="1300" dirty="0"/>
              <a:t>[</a:t>
            </a:r>
            <a:r>
              <a:rPr lang="en-US" dirty="0"/>
              <a:t>read bullet].</a:t>
            </a:r>
          </a:p>
          <a:p>
            <a:pPr defTabSz="966612">
              <a:defRPr/>
            </a:pPr>
            <a:endParaRPr lang="en-US" dirty="0"/>
          </a:p>
          <a:p>
            <a:pPr marL="181240" indent="-181240" defTabSz="966612">
              <a:buFont typeface="Arial" panose="020B0604020202020204" pitchFamily="34" charset="0"/>
              <a:buChar char="•"/>
              <a:defRPr/>
            </a:pPr>
            <a:r>
              <a:rPr lang="en-US" i="1" dirty="0"/>
              <a:t>Bullet 2 </a:t>
            </a:r>
            <a:r>
              <a:rPr lang="en-US" dirty="0"/>
              <a:t>– </a:t>
            </a:r>
            <a:r>
              <a:rPr lang="en-US" sz="1300" dirty="0"/>
              <a:t>[</a:t>
            </a:r>
            <a:r>
              <a:rPr lang="en-US" dirty="0"/>
              <a:t>read bullet].</a:t>
            </a:r>
          </a:p>
          <a:p>
            <a:pPr marL="664546" lvl="1" indent="-181240" defTabSz="966612">
              <a:buFont typeface="Arial" panose="020B0604020202020204" pitchFamily="34" charset="0"/>
              <a:buChar char="•"/>
              <a:defRPr/>
            </a:pPr>
            <a:r>
              <a:rPr lang="en-US" sz="1300" dirty="0"/>
              <a:t>"</a:t>
            </a:r>
            <a:r>
              <a:rPr lang="en-US" dirty="0"/>
              <a:t>Invalidating ourselves can involve statements like,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I shouldn’t feel this way; My feelings are stupid; I’m crazy for feeling this way; etc.</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a:t>
            </a:r>
          </a:p>
          <a:p>
            <a:pPr marL="1147852" lvl="2" indent="-181240" defTabSz="966612">
              <a:buFont typeface="Arial" panose="020B0604020202020204" pitchFamily="34" charset="0"/>
              <a:buChar char="•"/>
              <a:defRPr/>
            </a:pPr>
            <a:r>
              <a:rPr lang="en-US" sz="1300" dirty="0"/>
              <a:t>"</a:t>
            </a:r>
            <a:r>
              <a:rPr lang="en-US" dirty="0"/>
              <a:t>Often, when we frequently invalidate ourselves, we tend to look to others to figure out what we feel (and if it’s valid) and how we should respond.</a:t>
            </a:r>
            <a:r>
              <a:rPr lang="en-US" sz="1300" dirty="0"/>
              <a:t>"</a:t>
            </a:r>
            <a:endParaRPr lang="en-US" dirty="0"/>
          </a:p>
          <a:p>
            <a:pPr marL="664546" lvl="1" indent="-181240" defTabSz="966612">
              <a:buFont typeface="Arial" panose="020B0604020202020204" pitchFamily="34" charset="0"/>
              <a:buChar char="•"/>
              <a:defRPr/>
            </a:pPr>
            <a:r>
              <a:rPr lang="en-US" sz="1300" dirty="0"/>
              <a:t>"</a:t>
            </a:r>
            <a:r>
              <a:rPr lang="en-US" dirty="0"/>
              <a:t>When someone invalidates you, it can involve statements like, </a:t>
            </a:r>
            <a:r>
              <a:rPr lang="en-US" dirty="0">
                <a:latin typeface="Calibri" panose="020F0502020204030204" pitchFamily="34" charset="0"/>
                <a:ea typeface="Calibri" panose="020F0502020204030204" pitchFamily="34" charset="0"/>
                <a:cs typeface="Calibri" panose="020F0502020204030204" pitchFamily="34" charset="0"/>
              </a:rPr>
              <a:t>'YOU</a:t>
            </a:r>
            <a:r>
              <a:rPr lang="en-US" dirty="0"/>
              <a:t> shouldn’t feel this way; YOUR feelings are stupid; YOU’RE crazy for feeling this way; etc.</a:t>
            </a:r>
            <a:r>
              <a:rPr lang="en-US" dirty="0">
                <a:latin typeface="Calibri" panose="020F0502020204030204" pitchFamily="34" charset="0"/>
                <a:ea typeface="Calibri" panose="020F0502020204030204" pitchFamily="34" charset="0"/>
                <a:cs typeface="Calibri" panose="020F0502020204030204" pitchFamily="34" charset="0"/>
              </a:rPr>
              <a:t>'</a:t>
            </a:r>
            <a:r>
              <a:rPr lang="en-US" sz="1300" dirty="0"/>
              <a:t>"</a:t>
            </a:r>
            <a:endParaRPr lang="en-US" dirty="0"/>
          </a:p>
          <a:p>
            <a:pPr marL="1147852" lvl="2" indent="-181240" defTabSz="966612">
              <a:buFont typeface="Arial" panose="020B0604020202020204" pitchFamily="34" charset="0"/>
              <a:buChar char="•"/>
              <a:defRPr/>
            </a:pPr>
            <a:r>
              <a:rPr lang="en-US" sz="1300" dirty="0"/>
              <a:t>"</a:t>
            </a:r>
            <a:r>
              <a:rPr lang="en-US" dirty="0"/>
              <a:t>Experiencing frequent invalidation from others can lead someone to believe that they can’t trust themselves (they tend to trust others more than they trust themselves). When everything you feel gets blamed, shamed, or minimized you learn that your internal world doesn’t make sense and you can't trust it, so you need to look to others to figure out what's happening (for validation).</a:t>
            </a:r>
            <a:r>
              <a:rPr lang="en-US" sz="1300" dirty="0"/>
              <a:t>"</a:t>
            </a:r>
          </a:p>
          <a:p>
            <a:pPr marL="1147852" lvl="2" indent="-181240" defTabSz="966612">
              <a:buFont typeface="Arial" panose="020B0604020202020204" pitchFamily="34" charset="0"/>
              <a:buChar char="•"/>
              <a:defRPr/>
            </a:pPr>
            <a:r>
              <a:rPr lang="en-US" sz="1300" dirty="0"/>
              <a:t>"</a:t>
            </a:r>
            <a:r>
              <a:rPr lang="en-US" dirty="0"/>
              <a:t>When others invalidate us, we also spend a lot of time/energy trying to prove to others that our experiences are real and make sense (which can result in crises and conflict).</a:t>
            </a:r>
            <a:r>
              <a:rPr lang="en-US" sz="1300" dirty="0"/>
              <a:t>"</a:t>
            </a:r>
            <a:endParaRPr lang="en-US" dirty="0"/>
          </a:p>
          <a:p>
            <a:pPr defTabSz="966612">
              <a:defRPr/>
            </a:pPr>
            <a:endParaRPr lang="en-US" dirty="0"/>
          </a:p>
          <a:p>
            <a:pPr marL="181240" indent="-181240" defTabSz="966612">
              <a:buFont typeface="Arial" panose="020B0604020202020204" pitchFamily="34" charset="0"/>
              <a:buChar char="•"/>
              <a:defRPr/>
            </a:pPr>
            <a:r>
              <a:rPr lang="en-US" i="1" dirty="0"/>
              <a:t>Bullet 3 </a:t>
            </a:r>
            <a:r>
              <a:rPr lang="en-US" dirty="0"/>
              <a:t>– </a:t>
            </a:r>
            <a:r>
              <a:rPr lang="en-US" sz="1300" dirty="0"/>
              <a:t>"</a:t>
            </a:r>
            <a:r>
              <a:rPr lang="en-US" dirty="0"/>
              <a:t>When we invalidate ourselves, we can:</a:t>
            </a:r>
          </a:p>
          <a:p>
            <a:pPr marL="664546" lvl="1" indent="-181240" defTabSz="966612">
              <a:buFont typeface="Arial" panose="020B0604020202020204" pitchFamily="34" charset="0"/>
              <a:buChar char="•"/>
              <a:defRPr/>
            </a:pPr>
            <a:r>
              <a:rPr lang="en-US" dirty="0"/>
              <a:t>Let go of self-judgment (which typically leads to shame)</a:t>
            </a:r>
          </a:p>
          <a:p>
            <a:pPr marL="664546" lvl="1" indent="-181240" defTabSz="966612">
              <a:buFont typeface="Arial" panose="020B0604020202020204" pitchFamily="34" charset="0"/>
              <a:buChar char="•"/>
              <a:defRPr/>
            </a:pPr>
            <a:r>
              <a:rPr lang="en-US" dirty="0"/>
              <a:t>Notice shame (if you haven’t truly gone against your values then let go of the shame by finding an alternative, primary emotion)</a:t>
            </a:r>
          </a:p>
          <a:p>
            <a:pPr marL="664546" lvl="1" indent="-181240" defTabSz="966612">
              <a:buFont typeface="Arial" panose="020B0604020202020204" pitchFamily="34" charset="0"/>
              <a:buChar char="•"/>
              <a:defRPr/>
            </a:pPr>
            <a:r>
              <a:rPr lang="en-US" dirty="0"/>
              <a:t>Describe the situation with facts. </a:t>
            </a:r>
          </a:p>
          <a:p>
            <a:pPr marL="1147852" lvl="2" indent="-181240" defTabSz="966612">
              <a:buFont typeface="Arial" panose="020B0604020202020204" pitchFamily="34" charset="0"/>
              <a:buChar char="•"/>
              <a:defRPr/>
            </a:pPr>
            <a:r>
              <a:rPr lang="en-US" dirty="0"/>
              <a:t>When in doubt, imagine that someone you care about and respect is in your situation - how would you respond to them? Respond that way to yourself.</a:t>
            </a:r>
            <a:r>
              <a:rPr lang="en-US" sz="1300" dirty="0"/>
              <a:t>"</a:t>
            </a:r>
            <a:endParaRPr lang="en-US" dirty="0"/>
          </a:p>
          <a:p>
            <a:pPr marL="1147852" lvl="2"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i="1" dirty="0"/>
              <a:t>Bullet 4 </a:t>
            </a:r>
            <a:r>
              <a:rPr lang="en-US" dirty="0"/>
              <a:t>– </a:t>
            </a:r>
            <a:r>
              <a:rPr lang="en-US" sz="1300" dirty="0"/>
              <a:t>"</a:t>
            </a:r>
            <a:r>
              <a:rPr lang="en-US" dirty="0"/>
              <a:t>When we experience invalidation from others we can: </a:t>
            </a:r>
          </a:p>
          <a:p>
            <a:pPr marL="664546" lvl="1" indent="-181240" defTabSz="966612">
              <a:buFont typeface="Arial" panose="020B0604020202020204" pitchFamily="34" charset="0"/>
              <a:buChar char="•"/>
              <a:defRPr/>
            </a:pPr>
            <a:r>
              <a:rPr lang="en-US" dirty="0"/>
              <a:t>Remember that judgments are judgments and not facts</a:t>
            </a:r>
          </a:p>
          <a:p>
            <a:pPr marL="664546" lvl="1" indent="-181240" defTabSz="966612">
              <a:buFont typeface="Arial" panose="020B0604020202020204" pitchFamily="34" charset="0"/>
              <a:buChar char="•"/>
              <a:defRPr/>
            </a:pPr>
            <a:r>
              <a:rPr lang="en-US" dirty="0"/>
              <a:t>Recall that just because others don’t understand our experiences does not make our experiences invalid </a:t>
            </a:r>
          </a:p>
          <a:p>
            <a:pPr marL="664546" lvl="1" indent="-181240" defTabSz="966612">
              <a:buFont typeface="Arial" panose="020B0604020202020204" pitchFamily="34" charset="0"/>
              <a:buChar char="•"/>
              <a:defRPr/>
            </a:pPr>
            <a:r>
              <a:rPr lang="en-US" dirty="0"/>
              <a:t>Practice self-validation and acknowledge that it is difficult and painful to be invalidated by someone else.</a:t>
            </a:r>
            <a:r>
              <a:rPr lang="en-US" sz="1300" dirty="0"/>
              <a:t>"</a:t>
            </a:r>
            <a:endParaRPr lang="en-US" dirty="0"/>
          </a:p>
          <a:p>
            <a:pPr marL="664546" lvl="1"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sz="1300" dirty="0"/>
              <a:t>"All of us know what it feels like to be invalidated</a:t>
            </a:r>
            <a:r>
              <a:rPr lang="en-US" dirty="0"/>
              <a:t> and some of us grew up in environments where we were invalidated frequently. We can use these experiences to encourage ourselves to take the time to learn about others’ lived experiences and realities (how they experience their lives), which can help us more easily accept them and validate them.</a:t>
            </a:r>
            <a:r>
              <a:rPr lang="en-US" sz="1300" dirty="0"/>
              <a:t>"</a:t>
            </a:r>
            <a:endParaRPr lang="en-US" dirty="0"/>
          </a:p>
          <a:p>
            <a:pPr marL="1147852" lvl="2" indent="-181240" defTabSz="966612">
              <a:buFont typeface="Arial" panose="020B0604020202020204" pitchFamily="34" charset="0"/>
              <a:buChar char="•"/>
              <a:defRPr/>
            </a:pPr>
            <a:r>
              <a:rPr lang="en-US" sz="1300" dirty="0"/>
              <a:t>"</a:t>
            </a:r>
            <a:r>
              <a:rPr lang="en-US" dirty="0"/>
              <a:t>In engaging in this process with clients, we can help them identify the skills that will be most helpful to them and, when they're struggling to develop these skills and we feel frustrated by this, we can return to a place of acceptance and validation.</a:t>
            </a:r>
            <a:r>
              <a:rPr lang="en-US" sz="1300" dirty="0"/>
              <a:t>"</a:t>
            </a:r>
          </a:p>
          <a:p>
            <a:pPr marL="664546" lvl="1" indent="-181240" defTabSz="966612">
              <a:buFont typeface="Arial" panose="020B0604020202020204" pitchFamily="34" charset="0"/>
              <a:buChar char="•"/>
              <a:defRPr/>
            </a:pPr>
            <a:endParaRPr lang="en-US" dirty="0"/>
          </a:p>
          <a:p>
            <a:pPr marL="664546" lvl="1"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43</a:t>
            </a:fld>
            <a:endParaRPr lang="en-US"/>
          </a:p>
        </p:txBody>
      </p:sp>
    </p:spTree>
    <p:extLst>
      <p:ext uri="{BB962C8B-B14F-4D97-AF65-F5344CB8AC3E}">
        <p14:creationId xmlns:p14="http://schemas.microsoft.com/office/powerpoint/2010/main" val="1002685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dirty="0"/>
              <a:t>"Let's take a look at how DBT is helpful.</a:t>
            </a:r>
            <a:r>
              <a:rPr lang="en-US" b="0" dirty="0"/>
              <a:t>“</a:t>
            </a:r>
          </a:p>
          <a:p>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44</a:t>
            </a:fld>
            <a:endParaRPr lang="en-US"/>
          </a:p>
        </p:txBody>
      </p:sp>
    </p:spTree>
    <p:extLst>
      <p:ext uri="{BB962C8B-B14F-4D97-AF65-F5344CB8AC3E}">
        <p14:creationId xmlns:p14="http://schemas.microsoft.com/office/powerpoint/2010/main" val="3968481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r>
              <a:rPr lang="en-US" b="0" dirty="0"/>
              <a:t>"Here is a list of mental health conditions for which DBT has been proven to be effective [</a:t>
            </a:r>
            <a:r>
              <a:rPr lang="en-US" b="0" u="sng" dirty="0"/>
              <a:t>read bullets</a:t>
            </a:r>
            <a:r>
              <a:rPr lang="en-US" b="0" dirty="0"/>
              <a:t>]. DBT has also been shown to be effective for adolescents </a:t>
            </a:r>
            <a:r>
              <a:rPr lang="en-US" b="0" i="1" u="sng" dirty="0"/>
              <a:t>and</a:t>
            </a:r>
            <a:r>
              <a:rPr lang="en-US" b="0" dirty="0"/>
              <a:t> adults. So, here you can see DBT’s potential for being effective for those who may be experiencing more than one of these conditions.“</a:t>
            </a:r>
          </a:p>
          <a:p>
            <a:pPr defTabSz="1021806">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45</a:t>
            </a:fld>
            <a:endParaRPr lang="en-US"/>
          </a:p>
        </p:txBody>
      </p:sp>
    </p:spTree>
    <p:extLst>
      <p:ext uri="{BB962C8B-B14F-4D97-AF65-F5344CB8AC3E}">
        <p14:creationId xmlns:p14="http://schemas.microsoft.com/office/powerpoint/2010/main" val="3601958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sz="1300" dirty="0"/>
              <a:t>"There are specific behaviors </a:t>
            </a:r>
            <a:r>
              <a:rPr lang="en-US" b="0" dirty="0"/>
              <a:t>– </a:t>
            </a:r>
            <a:r>
              <a:rPr lang="en-US" sz="1300" dirty="0"/>
              <a:t>known as dysregulated behaviors </a:t>
            </a:r>
            <a:r>
              <a:rPr lang="en-US" b="0" dirty="0"/>
              <a:t>– that DBT is specifically beneficial for. Let's review those."</a:t>
            </a:r>
          </a:p>
          <a:p>
            <a:endParaRPr lang="en-US" b="0" dirty="0"/>
          </a:p>
          <a:p>
            <a:pPr marL="181240" indent="-181240">
              <a:buFont typeface="Arial" panose="020B0604020202020204" pitchFamily="34" charset="0"/>
              <a:buChar char="•"/>
            </a:pPr>
            <a:r>
              <a:rPr lang="en-US" b="0" i="1" dirty="0"/>
              <a:t>Bullet 1 </a:t>
            </a:r>
            <a:r>
              <a:rPr lang="en-US" b="0" dirty="0"/>
              <a:t>– </a:t>
            </a:r>
            <a:r>
              <a:rPr lang="en-US" sz="1300" dirty="0"/>
              <a:t>"</a:t>
            </a:r>
            <a:r>
              <a:rPr lang="en-US" b="0" dirty="0"/>
              <a:t>Emotion dysregulation refers to difficulties in effectively recognizing, managing, and responding to one's own emotions. It may manifest in various ways, such as experiencing intense emotional reactions, struggling to modulate emotions, or having difficulty returning to a baseline emotional state after a distressing event. It can involve many emotions, including sadness, intense anger, irritability, and frustration."</a:t>
            </a:r>
          </a:p>
          <a:p>
            <a:pPr marL="664546" lvl="1" indent="-181240" defTabSz="966612">
              <a:buFont typeface="Arial" panose="020B0604020202020204" pitchFamily="34" charset="0"/>
              <a:buChar char="•"/>
              <a:defRPr/>
            </a:pPr>
            <a:r>
              <a:rPr lang="en-US" dirty="0"/>
              <a:t>Example: Mark's wife canceled their dinner plans at the last minute, and he responded by angrily slamming doors and shouting. Later, he felt intense guilt and shame for his outburst, but couldn't shake his mood swings throughout the evening.</a:t>
            </a:r>
          </a:p>
          <a:p>
            <a:pPr marL="664546" lvl="1"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sz="1300" i="1" dirty="0"/>
              <a:t>Bullet 2 </a:t>
            </a:r>
            <a:r>
              <a:rPr lang="en-US" b="0" dirty="0"/>
              <a:t>– </a:t>
            </a:r>
            <a:r>
              <a:rPr lang="en-US" sz="1300" dirty="0"/>
              <a:t>"</a:t>
            </a:r>
            <a:r>
              <a:rPr lang="en-US" b="0" dirty="0"/>
              <a:t>Interpersonal dysregulation r</a:t>
            </a:r>
            <a:r>
              <a:rPr lang="en-US" sz="1300" dirty="0"/>
              <a:t>efers to difficulties in managing and maintaining stable and healthy relationships with others. It involves challenges in regulating one's emotions, reactions, and behaviors in social interactions and can lead to issues such as frequent conflicts, unstable relationships, and difficulty forming and maintaining connections with others. It can involve </a:t>
            </a:r>
            <a:r>
              <a:rPr lang="en-US" b="0" i="1" dirty="0">
                <a:effectLst/>
              </a:rPr>
              <a:t>splitting</a:t>
            </a:r>
            <a:r>
              <a:rPr lang="en-US" b="0" i="0" dirty="0">
                <a:effectLst/>
              </a:rPr>
              <a:t> (e.g., viewing everything and everyone in black and white, 'absolute' terms such as good/bad, right/wrong) or alternating between idealizing and devaluing close relationships (e.g., sometimes hating people who are close to you and wanting distance but feeling dependent on them at other times).</a:t>
            </a:r>
            <a:r>
              <a:rPr lang="en-US" b="0" dirty="0"/>
              <a:t>“</a:t>
            </a:r>
          </a:p>
          <a:p>
            <a:pPr marL="664546" lvl="1" indent="-181240" defTabSz="966612">
              <a:buFont typeface="Arial" panose="020B0604020202020204" pitchFamily="34" charset="0"/>
              <a:buChar char="•"/>
              <a:defRPr/>
            </a:pPr>
            <a:r>
              <a:rPr lang="en-US" b="0" dirty="0"/>
              <a:t>Example: Sara, who struggles with interpersonal dysregulation, got into a heated argument with her best friend over a minor disagreement, causing a rift in their friendship. The next day, she desperately tried to reconcile, alternating between excessively apologizing and becoming defensive, further straining the relationship.</a:t>
            </a:r>
          </a:p>
          <a:p>
            <a:pPr marL="181240" indent="-181240" defTabSz="966612">
              <a:buFont typeface="Arial" panose="020B0604020202020204" pitchFamily="34" charset="0"/>
              <a:buChar char="•"/>
              <a:defRPr/>
            </a:pPr>
            <a:endParaRPr lang="en-US" b="0" i="0" dirty="0">
              <a:effectLst/>
            </a:endParaRPr>
          </a:p>
          <a:p>
            <a:pPr marL="181240" indent="-181240">
              <a:buFont typeface="Arial" panose="020B0604020202020204" pitchFamily="34" charset="0"/>
              <a:buChar char="•"/>
            </a:pPr>
            <a:r>
              <a:rPr lang="en-US" sz="1300" i="1" dirty="0"/>
              <a:t>Bullet 3 </a:t>
            </a:r>
            <a:r>
              <a:rPr lang="en-US" b="0" dirty="0"/>
              <a:t>– </a:t>
            </a:r>
            <a:r>
              <a:rPr lang="en-US" sz="1300" dirty="0"/>
              <a:t>"Behavior dysregulation refers to difficulties in controlling or managing one's behaviors in a way that is consistent with social norms and personal goals. It often involves impulsive or maladaptive actions and can manifest as behaviors that are extreme, unpredictable, or inconsistent with a person's values or intentions (such as </a:t>
            </a:r>
            <a:r>
              <a:rPr lang="en-US" b="0" dirty="0"/>
              <a:t>self-injury, substance use, and risky sexual activity)."</a:t>
            </a:r>
            <a:endParaRPr lang="en-US" sz="1300" dirty="0"/>
          </a:p>
          <a:p>
            <a:pPr marL="664546" lvl="1" indent="-181240">
              <a:buFont typeface="Arial" panose="020B0604020202020204" pitchFamily="34" charset="0"/>
              <a:buChar char="•"/>
            </a:pPr>
            <a:r>
              <a:rPr lang="en-US" sz="1300" dirty="0"/>
              <a:t>Example 1: John, struggling with behavior dysregulation, impulsively quit his job in a fit of frustration after a minor disagreement with his supervisor, even though he had been planning to discuss the issue calmly later that day. This impulsive action led to financial strain and further distress for John.</a:t>
            </a:r>
          </a:p>
          <a:p>
            <a:pPr marL="664546" lvl="1" indent="-181240">
              <a:buFont typeface="Arial" panose="020B0604020202020204" pitchFamily="34" charset="0"/>
              <a:buChar char="•"/>
            </a:pPr>
            <a:r>
              <a:rPr lang="en-US" sz="1300" dirty="0"/>
              <a:t>Example 2: After a particularly stressful day, Mark, struggling with behavior dysregulation, impulsively purchased and consumed a large quantity of alcohol despite being committed to abstinence for several months. This impulsive act not only jeopardized his recovery but also led to significant personal and legal consequences.</a:t>
            </a:r>
          </a:p>
          <a:p>
            <a:pPr marL="483306" lvl="1"/>
            <a:endParaRPr lang="en-US" b="0" dirty="0"/>
          </a:p>
          <a:p>
            <a:pPr marL="181240" indent="-181240">
              <a:buFont typeface="Arial" panose="020B0604020202020204" pitchFamily="34" charset="0"/>
              <a:buChar char="•"/>
            </a:pPr>
            <a:r>
              <a:rPr lang="en-US" b="0" kern="1200" dirty="0">
                <a:effectLst/>
                <a:ea typeface="+mn-ea"/>
                <a:cs typeface="+mn-cs"/>
              </a:rPr>
              <a:t>Bullet 4 </a:t>
            </a:r>
            <a:r>
              <a:rPr lang="en-US" b="0" dirty="0"/>
              <a:t>–  </a:t>
            </a:r>
            <a:r>
              <a:rPr lang="en-US" b="0" kern="1200" dirty="0">
                <a:effectLst/>
                <a:ea typeface="+mn-ea"/>
                <a:cs typeface="+mn-cs"/>
              </a:rPr>
              <a:t>"</a:t>
            </a:r>
            <a:r>
              <a:rPr lang="en-US" b="0" dirty="0"/>
              <a:t>Self dysregulation refers to an unstable sense of self, a lack of identity, and a sense of emptiness. It can affect someone’s ability to form and maintain a consistent sense of self-identity which may lead them to adopt different roles or personas in different situations or with different people, making it challenging to establish a stable self-concept.“</a:t>
            </a:r>
          </a:p>
          <a:p>
            <a:pPr marL="664546" lvl="1" indent="-181240">
              <a:buFont typeface="Arial" panose="020B0604020202020204" pitchFamily="34" charset="0"/>
              <a:buChar char="•"/>
            </a:pPr>
            <a:r>
              <a:rPr lang="en-US" b="0" dirty="0"/>
              <a:t>Example 1: In the midst of an argument with her partner, Emily rapidly shifted from feeling intense anger to sudden self-loathing, berating herself for being a terrible person and threatening harmful behaviors. Her inability to maintain a stable self-identity and manage her emotional responses strained her relationship and heightened her emotional distress.</a:t>
            </a:r>
          </a:p>
          <a:p>
            <a:pPr marL="664546" lvl="1" indent="-181240">
              <a:buFont typeface="Arial" panose="020B0604020202020204" pitchFamily="34" charset="0"/>
              <a:buChar char="•"/>
            </a:pPr>
            <a:r>
              <a:rPr lang="en-US" b="0" dirty="0"/>
              <a:t>Example 2: Jason constantly seeks validation and approval from his friends, often adopting their interests, values, and opinions as his own to gain their acceptance. This chronic instability in self-identity and an overwhelming need for external validation has led to confusion in his relationships and a persistent sense of emptiness within himself.</a:t>
            </a:r>
          </a:p>
          <a:p>
            <a:pPr marL="664546" lvl="1" indent="-181240">
              <a:buFont typeface="Arial" panose="020B0604020202020204" pitchFamily="34" charset="0"/>
              <a:buChar char="•"/>
            </a:pPr>
            <a:endParaRPr lang="en-US" b="0" dirty="0"/>
          </a:p>
          <a:p>
            <a:pPr marL="181240" indent="-181240">
              <a:buFont typeface="Arial" panose="020B0604020202020204" pitchFamily="34" charset="0"/>
              <a:buChar char="•"/>
            </a:pPr>
            <a:r>
              <a:rPr lang="en-US" sz="1300" i="1" dirty="0"/>
              <a:t>Bullet 5 </a:t>
            </a:r>
            <a:r>
              <a:rPr lang="en-US" b="0" dirty="0"/>
              <a:t>–  </a:t>
            </a:r>
            <a:r>
              <a:rPr lang="en-US" sz="1300" dirty="0"/>
              <a:t>"Cognitive dysregulation refers to difficulties in regulating and managing cognitive processes, including thinking, perception, and attention. It involves disruptions in the ability to control one's thoughts and cognitive functions in a way that is adaptive, organized, and aligned with one's goals and the demands of a situation. </a:t>
            </a:r>
            <a:r>
              <a:rPr lang="en-US" b="0" dirty="0"/>
              <a:t>Cognitive dysregulation can manifest in various forms including distortions in thinking, paranoia, and dissociative responses that are made worse by stressful situations.“</a:t>
            </a:r>
          </a:p>
          <a:p>
            <a:pPr marL="0" indent="0">
              <a:buFont typeface="Arial" panose="020B0604020202020204" pitchFamily="34" charset="0"/>
              <a:buNone/>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p:txBody>
      </p:sp>
      <p:sp>
        <p:nvSpPr>
          <p:cNvPr id="4" name="Slide Number Placeholder 3"/>
          <p:cNvSpPr>
            <a:spLocks noGrp="1"/>
          </p:cNvSpPr>
          <p:nvPr>
            <p:ph type="sldNum" sz="quarter" idx="10"/>
          </p:nvPr>
        </p:nvSpPr>
        <p:spPr/>
        <p:txBody>
          <a:bodyPr/>
          <a:lstStyle/>
          <a:p>
            <a:fld id="{9F313D64-67BB-4AFD-BD68-E48F4A96EE35}" type="slidenum">
              <a:rPr lang="en-US" smtClean="0"/>
              <a:t>46</a:t>
            </a:fld>
            <a:endParaRPr lang="en-US" dirty="0"/>
          </a:p>
        </p:txBody>
      </p:sp>
    </p:spTree>
    <p:extLst>
      <p:ext uri="{BB962C8B-B14F-4D97-AF65-F5344CB8AC3E}">
        <p14:creationId xmlns:p14="http://schemas.microsoft.com/office/powerpoint/2010/main" val="3074834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"DBT can really be beneficial for everyone – let's review some general benefits of DBT.“</a:t>
            </a:r>
          </a:p>
          <a:p>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47</a:t>
            </a:fld>
            <a:endParaRPr lang="en-US"/>
          </a:p>
        </p:txBody>
      </p:sp>
    </p:spTree>
    <p:extLst>
      <p:ext uri="{BB962C8B-B14F-4D97-AF65-F5344CB8AC3E}">
        <p14:creationId xmlns:p14="http://schemas.microsoft.com/office/powerpoint/2010/main" val="2560894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dirty="0"/>
              <a:t>:</a:t>
            </a:r>
          </a:p>
          <a:p>
            <a:pPr marL="181240" indent="-181240">
              <a:buFont typeface="Arial" panose="020B0604020202020204" pitchFamily="34" charset="0"/>
              <a:buChar char="•"/>
            </a:pPr>
            <a:r>
              <a:rPr lang="en-US" b="0" i="1" dirty="0"/>
              <a:t>Bullet 1 </a:t>
            </a:r>
            <a:r>
              <a:rPr lang="en-US" b="0" dirty="0"/>
              <a:t>– </a:t>
            </a:r>
            <a:r>
              <a:rPr lang="en-US" dirty="0"/>
              <a:t>"A good support network is key when dealing with mental health challenges. Many types of therapy don't put an emphasis on teaching skills to interact interpersonally. DBT takes a different approach by helping you improve relationships, thereby helping the </a:t>
            </a:r>
            <a:r>
              <a:rPr lang="en-US" i="1" dirty="0"/>
              <a:t>whole person</a:t>
            </a:r>
            <a:r>
              <a:rPr lang="en-US" dirty="0"/>
              <a:t> (</a:t>
            </a:r>
            <a:r>
              <a:rPr lang="en-US" i="1" dirty="0"/>
              <a:t>bullet 1 &amp; sub-bullet</a:t>
            </a:r>
            <a:r>
              <a:rPr lang="en-US" dirty="0"/>
              <a:t>).</a:t>
            </a:r>
            <a:r>
              <a:rPr lang="en-US" b="0" dirty="0"/>
              <a:t>"</a:t>
            </a:r>
          </a:p>
          <a:p>
            <a:pPr marL="181240" indent="-181240">
              <a:buFont typeface="Arial" panose="020B0604020202020204" pitchFamily="34" charset="0"/>
              <a:buChar char="•"/>
            </a:pPr>
            <a:endParaRPr lang="en-US" b="0" dirty="0"/>
          </a:p>
          <a:p>
            <a:pPr marL="181240" indent="-181240" defTabSz="966612">
              <a:buFont typeface="Arial" panose="020B0604020202020204" pitchFamily="34" charset="0"/>
              <a:buChar char="•"/>
              <a:defRPr/>
            </a:pPr>
            <a:r>
              <a:rPr lang="en-US" b="0" i="1" dirty="0"/>
              <a:t>Bullet 2 </a:t>
            </a:r>
            <a:r>
              <a:rPr lang="en-US" b="0" dirty="0"/>
              <a:t>– </a:t>
            </a:r>
            <a:r>
              <a:rPr lang="en-US" dirty="0"/>
              <a:t>"Although the aim of DBT is to improve the symptoms of people living with mental health conditions, it doesn't end there. The skills learned through DBT can be applied to many other areas of life too </a:t>
            </a:r>
            <a:r>
              <a:rPr lang="en-US" sz="1300" dirty="0"/>
              <a:t>— including in one's work, home and social life </a:t>
            </a:r>
            <a:r>
              <a:rPr lang="en-US" dirty="0"/>
              <a:t>(</a:t>
            </a:r>
            <a:r>
              <a:rPr lang="en-US" i="1" dirty="0"/>
              <a:t>bullet 2 and sub-bullet</a:t>
            </a:r>
            <a:r>
              <a:rPr lang="en-US" dirty="0"/>
              <a:t>).</a:t>
            </a:r>
            <a:r>
              <a:rPr lang="en-US" b="0" dirty="0"/>
              <a: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0" i="1" dirty="0"/>
              <a:t>Bullet 3 </a:t>
            </a:r>
            <a:r>
              <a:rPr lang="en-US" b="0" dirty="0"/>
              <a:t>– </a:t>
            </a:r>
            <a:r>
              <a:rPr lang="en-US" dirty="0"/>
              <a:t>"One of the main focuses of DBT is to improve  a person's quality of life. The truth is, we can't always change what happens to us. For some, mental health challenges will be a part of life forever — and acceptance of this fact is, therefore, key to moving forward. For those experiencing intense and disruptive emotions, quality of life can be impacted quite severely. Here, the distress tolerance and emotion regulation skills really come into their own (we'll review those momentarily).</a:t>
            </a:r>
            <a:r>
              <a:rPr lang="en-US" b="0" dirty="0"/>
              <a:t>"</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48</a:t>
            </a:fld>
            <a:endParaRPr lang="en-US"/>
          </a:p>
        </p:txBody>
      </p:sp>
    </p:spTree>
    <p:extLst>
      <p:ext uri="{BB962C8B-B14F-4D97-AF65-F5344CB8AC3E}">
        <p14:creationId xmlns:p14="http://schemas.microsoft.com/office/powerpoint/2010/main" val="3290447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"Other general benefits of DBT include [</a:t>
            </a:r>
            <a:r>
              <a:rPr lang="en-US" b="0" u="sng" dirty="0"/>
              <a:t>read bullets</a:t>
            </a:r>
            <a:r>
              <a:rPr lang="en-US" b="0" dirty="0"/>
              <a:t>].“</a:t>
            </a:r>
          </a:p>
          <a:p>
            <a:endParaRPr lang="en-US" b="0" dirty="0"/>
          </a:p>
          <a:p>
            <a:pPr marL="181240" indent="-181240" defTabSz="966612">
              <a:buFont typeface="Arial" panose="020B0604020202020204" pitchFamily="34" charset="0"/>
              <a:buChar char="•"/>
              <a:defRPr/>
            </a:pPr>
            <a:r>
              <a:rPr lang="en-US" sz="1300" i="1" dirty="0">
                <a:latin typeface="Calibri" panose="020F0502020204030204" pitchFamily="34" charset="0"/>
              </a:rPr>
              <a:t>Bullet 2 </a:t>
            </a:r>
            <a:r>
              <a:rPr lang="en-US" b="0" dirty="0"/>
              <a:t>– "</a:t>
            </a:r>
            <a:r>
              <a:rPr lang="en-US" sz="1300" dirty="0">
                <a:latin typeface="Calibri" panose="020F0502020204030204" pitchFamily="34" charset="0"/>
              </a:rPr>
              <a:t>The behavioral components of DBT involve distress tolerance, emotion regulation, and interpersonal effectiveness skills.</a:t>
            </a:r>
            <a:r>
              <a:rPr lang="en-US" b="0" dirty="0"/>
              <a:t>"</a:t>
            </a:r>
            <a:endParaRPr lang="en-US" sz="1300" dirty="0">
              <a:latin typeface="Calibri" panose="020F0502020204030204" pitchFamily="34" charset="0"/>
            </a:endParaRPr>
          </a:p>
          <a:p>
            <a:pPr marL="181240" indent="-181240" defTabSz="966612">
              <a:buFont typeface="Arial" panose="020B0604020202020204" pitchFamily="34" charset="0"/>
              <a:buChar char="•"/>
              <a:defRPr/>
            </a:pPr>
            <a:endParaRPr lang="en-US" sz="1300" dirty="0">
              <a:latin typeface="Calibri" panose="020F0502020204030204" pitchFamily="34" charset="0"/>
            </a:endParaRPr>
          </a:p>
          <a:p>
            <a:pPr marL="181240" indent="-181240" defTabSz="966612">
              <a:buFont typeface="Arial" panose="020B0604020202020204" pitchFamily="34" charset="0"/>
              <a:buChar char="•"/>
              <a:defRPr/>
            </a:pPr>
            <a:r>
              <a:rPr lang="en-US" sz="1300" i="1" dirty="0">
                <a:latin typeface="Calibri" panose="020F0502020204030204" pitchFamily="34" charset="0"/>
              </a:rPr>
              <a:t>Bullets 3 </a:t>
            </a:r>
            <a:r>
              <a:rPr lang="en-US" b="0" dirty="0"/>
              <a:t>– "</a:t>
            </a:r>
            <a:r>
              <a:rPr lang="en-US" sz="1300" dirty="0">
                <a:latin typeface="Calibri" panose="020F0502020204030204" pitchFamily="34" charset="0"/>
              </a:rPr>
              <a:t>The cognitive components of DBT involve mindfulness and dialectical thinking.</a:t>
            </a:r>
            <a:r>
              <a:rPr lang="en-US" b="0" dirty="0"/>
              <a:t>"</a:t>
            </a:r>
            <a:endParaRPr lang="en-US" sz="1300" dirty="0">
              <a:latin typeface="Calibri" panose="020F0502020204030204" pitchFamily="34" charset="0"/>
            </a:endParaRPr>
          </a:p>
          <a:p>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49</a:t>
            </a:fld>
            <a:endParaRPr lang="en-US"/>
          </a:p>
        </p:txBody>
      </p:sp>
    </p:spTree>
    <p:extLst>
      <p:ext uri="{BB962C8B-B14F-4D97-AF65-F5344CB8AC3E}">
        <p14:creationId xmlns:p14="http://schemas.microsoft.com/office/powerpoint/2010/main" val="318782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cs typeface="Calibri"/>
              </a:rPr>
              <a:t>Trainer Notes:</a:t>
            </a:r>
            <a:r>
              <a:rPr lang="en-US" b="0" i="1" dirty="0">
                <a:cs typeface="Calibri"/>
              </a:rPr>
              <a:t> </a:t>
            </a:r>
          </a:p>
          <a:p>
            <a:pPr marL="181240" indent="-181240" defTabSz="966612">
              <a:buFont typeface="Arial" panose="020B0604020202020204" pitchFamily="34" charset="0"/>
              <a:buChar char="•"/>
              <a:defRPr/>
            </a:pPr>
            <a:r>
              <a:rPr lang="en-US" b="0" i="0" dirty="0"/>
              <a:t>"We'd </a:t>
            </a:r>
            <a:r>
              <a:rPr lang="en-US" i="0" dirty="0"/>
              <a:t>like this to be an interactive training as much as possible, so there will be several ways in which you can actively participate today.</a:t>
            </a:r>
            <a:r>
              <a:rPr lang="en-US" b="0" dirty="0"/>
              <a:t>"</a:t>
            </a:r>
            <a:endParaRPr lang="en-US" i="0" dirty="0"/>
          </a:p>
          <a:p>
            <a:pPr marL="181240" indent="-181240" defTabSz="966612">
              <a:buFont typeface="Arial" panose="020B0604020202020204" pitchFamily="34" charset="0"/>
              <a:buChar char="•"/>
              <a:defRPr/>
            </a:pPr>
            <a:r>
              <a:rPr lang="en-US" b="0" i="0" dirty="0"/>
              <a:t>"</a:t>
            </a:r>
            <a:r>
              <a:rPr lang="en-US" i="0" dirty="0"/>
              <a:t>We'll ask you to contribute to various discussions by entering into the chat and may also ask you to un-mute yourself to contribute to a discussion throughout this training. You will also have the opportunity to put questions/thoughts/observations into the chat. We won't necessarily address your question or comment immediately, but we'll usually get to it when we finish presenting a slide.</a:t>
            </a:r>
            <a:r>
              <a:rPr lang="en-US" b="0" dirty="0"/>
              <a:t>"</a:t>
            </a:r>
            <a:endParaRPr lang="en-US" i="0" dirty="0"/>
          </a:p>
          <a:p>
            <a:pPr marL="181240" indent="-181240" defTabSz="966612">
              <a:buFont typeface="Arial" panose="020B0604020202020204" pitchFamily="34" charset="0"/>
              <a:buChar char="•"/>
              <a:defRPr/>
            </a:pPr>
            <a:r>
              <a:rPr lang="en-US" b="0" i="0" dirty="0"/>
              <a:t>"</a:t>
            </a:r>
            <a:r>
              <a:rPr lang="en-US" i="0" dirty="0"/>
              <a:t>Later in this training, we’ll also be doing various activities together. It's especially important to be on camera with a working microphone at those times.</a:t>
            </a:r>
            <a:r>
              <a:rPr lang="en-US" b="0" dirty="0"/>
              <a:t>“</a:t>
            </a:r>
          </a:p>
          <a:p>
            <a:pPr marL="181240" indent="-181240" defTabSz="966612">
              <a:buFont typeface="Arial" panose="020B0604020202020204" pitchFamily="34" charset="0"/>
              <a:buChar char="•"/>
              <a:defRPr/>
            </a:pPr>
            <a:endParaRPr lang="en-US" b="0" i="0" dirty="0">
              <a:cs typeface="Calibri"/>
            </a:endParaRPr>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i="0" dirty="0">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5</a:t>
            </a:fld>
            <a:endParaRPr lang="en-US"/>
          </a:p>
        </p:txBody>
      </p:sp>
    </p:spTree>
    <p:extLst>
      <p:ext uri="{BB962C8B-B14F-4D97-AF65-F5344CB8AC3E}">
        <p14:creationId xmlns:p14="http://schemas.microsoft.com/office/powerpoint/2010/main" val="930503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"Lastly, these are the outcomes that are typically observed and experienced by those who apply DBT in their lives [</a:t>
            </a:r>
            <a:r>
              <a:rPr lang="en-US" b="0" u="sng" dirty="0"/>
              <a:t>read list</a:t>
            </a:r>
            <a:r>
              <a:rPr lang="en-US" b="0" dirty="0"/>
              <a:t>]."</a:t>
            </a:r>
          </a:p>
          <a:p>
            <a:endParaRPr lang="en-US" b="0" dirty="0"/>
          </a:p>
          <a:p>
            <a:r>
              <a:rPr lang="en-US" b="0" dirty="0"/>
              <a:t>*NOTE: the downward facing arrows indicate a decrease, while the upward-facing arrows represent an increase*</a:t>
            </a:r>
          </a:p>
          <a:p>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50</a:t>
            </a:fld>
            <a:endParaRPr lang="en-US"/>
          </a:p>
        </p:txBody>
      </p:sp>
    </p:spTree>
    <p:extLst>
      <p:ext uri="{BB962C8B-B14F-4D97-AF65-F5344CB8AC3E}">
        <p14:creationId xmlns:p14="http://schemas.microsoft.com/office/powerpoint/2010/main" val="1099595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"Let's look at the limitations of DBT, which are important to be aware of:"</a:t>
            </a:r>
          </a:p>
          <a:p>
            <a:endParaRPr lang="en-US" b="0" dirty="0"/>
          </a:p>
          <a:p>
            <a:pPr marL="181240" indent="-181240">
              <a:buFont typeface="Arial" panose="020B0604020202020204" pitchFamily="34" charset="0"/>
              <a:buChar char="•"/>
            </a:pPr>
            <a:r>
              <a:rPr lang="en-US" b="0" i="1" dirty="0"/>
              <a:t>Bullet 1 </a:t>
            </a:r>
            <a:r>
              <a:rPr lang="en-US" b="0" dirty="0"/>
              <a:t>– [</a:t>
            </a:r>
            <a:r>
              <a:rPr lang="en-US" b="0" u="sng" dirty="0"/>
              <a:t>read bullet]</a:t>
            </a:r>
            <a:r>
              <a:rPr lang="en-US" b="0" u="none" dirty="0"/>
              <a:t>.</a:t>
            </a:r>
          </a:p>
          <a:p>
            <a:pPr marL="181240" indent="-181240">
              <a:buFont typeface="Arial" panose="020B0604020202020204" pitchFamily="34" charset="0"/>
              <a:buChar char="•"/>
            </a:pPr>
            <a:endParaRPr lang="en-US" b="0" u="sng" dirty="0"/>
          </a:p>
          <a:p>
            <a:pPr marL="181240" indent="-181240">
              <a:buFont typeface="Arial" panose="020B0604020202020204" pitchFamily="34" charset="0"/>
              <a:buChar char="•"/>
            </a:pPr>
            <a:r>
              <a:rPr lang="en-US" b="0" i="1" dirty="0"/>
              <a:t>Bullet 2 </a:t>
            </a:r>
            <a:r>
              <a:rPr lang="en-US" b="0" dirty="0"/>
              <a:t>– </a:t>
            </a:r>
            <a:r>
              <a:rPr lang="en-US" b="0" u="sng" dirty="0"/>
              <a:t>read bullet and, then, add:</a:t>
            </a:r>
            <a:r>
              <a:rPr lang="en-US" b="0" u="none" dirty="0"/>
              <a:t> </a:t>
            </a:r>
            <a:r>
              <a:rPr lang="en-US" b="0" dirty="0"/>
              <a:t>"for some clients, trauma processing </a:t>
            </a:r>
            <a:r>
              <a:rPr lang="en-US" dirty="0"/>
              <a:t>may be a necessary component of treatment  to recover from a traumatic experience(s) entirely.</a:t>
            </a:r>
            <a:r>
              <a:rPr lang="en-US" b="0" dirty="0"/>
              <a: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0" i="1" dirty="0"/>
              <a:t>Bullet 3 </a:t>
            </a:r>
            <a:r>
              <a:rPr lang="en-US" b="0" dirty="0"/>
              <a:t>– </a:t>
            </a:r>
            <a:r>
              <a:rPr lang="en-US" b="0" u="sng" dirty="0"/>
              <a:t>read bullet and, then, add</a:t>
            </a:r>
            <a:r>
              <a:rPr lang="en-US" b="0" dirty="0"/>
              <a:t>: </a:t>
            </a:r>
            <a:r>
              <a:rPr lang="en-US" dirty="0"/>
              <a:t>"Unfortunately, this can be difficult to do when a person is feeling very low and downhearted (or is actively using substances).</a:t>
            </a:r>
            <a:r>
              <a:rPr lang="en-US" b="0" dirty="0"/>
              <a:t>“</a:t>
            </a:r>
          </a:p>
          <a:p>
            <a:pPr marL="181240" indent="-181240">
              <a:buFont typeface="Arial" panose="020B0604020202020204" pitchFamily="34" charset="0"/>
              <a:buChar char="•"/>
            </a:pPr>
            <a:endParaRPr lang="en-US" b="0" dirty="0"/>
          </a:p>
          <a:p>
            <a:pPr marL="181240" indent="-181240" defTabSz="966612">
              <a:buFont typeface="Arial" panose="020B0604020202020204" pitchFamily="34" charset="0"/>
              <a:buChar char="•"/>
              <a:defRPr/>
            </a:pPr>
            <a:r>
              <a:rPr lang="en-US" b="0" i="1" dirty="0"/>
              <a:t>Bullet 4 </a:t>
            </a:r>
            <a:r>
              <a:rPr lang="en-US" b="0" dirty="0"/>
              <a:t>– "Lastly, </a:t>
            </a:r>
            <a:r>
              <a:rPr lang="en-US" sz="1300" dirty="0"/>
              <a:t>clients may possess excellent skills, but they can still find themselves in situations with exceptionally challenging individuals and circumstances.</a:t>
            </a:r>
            <a:r>
              <a:rPr lang="en-US" b="0" dirty="0"/>
              <a:t>"</a:t>
            </a:r>
            <a:endParaRPr lang="en-US" dirty="0"/>
          </a:p>
          <a:p>
            <a:endParaRPr lang="en-US" dirty="0"/>
          </a:p>
          <a:p>
            <a:endParaRPr lang="en-US" dirty="0"/>
          </a:p>
          <a:p>
            <a:r>
              <a:rPr lang="en-US" b="0" dirty="0"/>
              <a:t>---</a:t>
            </a:r>
          </a:p>
          <a:p>
            <a:r>
              <a:rPr lang="en-US" b="1" dirty="0"/>
              <a:t>Additional Notes: </a:t>
            </a:r>
            <a:endParaRPr lang="en-US" b="0" dirty="0"/>
          </a:p>
          <a:p>
            <a:pPr marL="181240" indent="-181240">
              <a:buFont typeface="Arial" panose="020B0604020202020204" pitchFamily="34" charset="0"/>
              <a:buChar char="•"/>
            </a:pPr>
            <a:r>
              <a:rPr lang="en-US" dirty="0"/>
              <a:t>Other limitations of DBT </a:t>
            </a:r>
            <a:r>
              <a:rPr lang="en-US" b="0" dirty="0"/>
              <a:t>– </a:t>
            </a:r>
            <a:endParaRPr lang="en-US" dirty="0"/>
          </a:p>
          <a:p>
            <a:pPr marL="664546" lvl="1" indent="-181240">
              <a:buFont typeface="Arial" panose="020B0604020202020204" pitchFamily="34" charset="0"/>
              <a:buChar char="•"/>
            </a:pPr>
            <a:r>
              <a:rPr lang="en-US" dirty="0"/>
              <a:t>Certain facets of DBT are derived from Eastern religious philosophies; therefore, some clients whose religious values are Western (e.g., Christianity, Judaism, and Islam) may object to Zen Buddhist teachings.</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51</a:t>
            </a:fld>
            <a:endParaRPr lang="en-US"/>
          </a:p>
        </p:txBody>
      </p:sp>
    </p:spTree>
    <p:extLst>
      <p:ext uri="{BB962C8B-B14F-4D97-AF65-F5344CB8AC3E}">
        <p14:creationId xmlns:p14="http://schemas.microsoft.com/office/powerpoint/2010/main" val="308813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endParaRPr lang="en-US" b="0" dirty="0"/>
          </a:p>
          <a:p>
            <a:pPr marL="181240" indent="-181240">
              <a:buFont typeface="Arial" panose="020B0604020202020204" pitchFamily="34" charset="0"/>
              <a:buChar char="•"/>
            </a:pPr>
            <a:r>
              <a:rPr lang="en-US" b="0" u="sng" strike="noStrike" dirty="0"/>
              <a:t>Ask participants to share any words or phrases that come up when asked, "How can DBT be useful for those in SUD treatment?</a:t>
            </a:r>
            <a:r>
              <a:rPr lang="en-US" b="0" strike="noStrike" dirty="0"/>
              <a:t>“</a:t>
            </a:r>
          </a:p>
          <a:p>
            <a:pPr marL="181240" indent="-181240">
              <a:buFont typeface="Arial" panose="020B0604020202020204" pitchFamily="34" charset="0"/>
              <a:buChar char="•"/>
            </a:pPr>
            <a:endParaRPr lang="en-US" b="0" strike="noStrike"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strike="noStrike" dirty="0"/>
          </a:p>
        </p:txBody>
      </p:sp>
      <p:sp>
        <p:nvSpPr>
          <p:cNvPr id="4" name="Slide Number Placeholder 3"/>
          <p:cNvSpPr>
            <a:spLocks noGrp="1"/>
          </p:cNvSpPr>
          <p:nvPr>
            <p:ph type="sldNum" sz="quarter" idx="5"/>
          </p:nvPr>
        </p:nvSpPr>
        <p:spPr/>
        <p:txBody>
          <a:bodyPr/>
          <a:lstStyle/>
          <a:p>
            <a:fld id="{369C70AD-FCA9-4FF6-8D0E-01E0C5ABAEF2}" type="slidenum">
              <a:rPr lang="en-US" smtClean="0"/>
              <a:t>52</a:t>
            </a:fld>
            <a:endParaRPr lang="en-US"/>
          </a:p>
        </p:txBody>
      </p:sp>
    </p:spTree>
    <p:extLst>
      <p:ext uri="{BB962C8B-B14F-4D97-AF65-F5344CB8AC3E}">
        <p14:creationId xmlns:p14="http://schemas.microsoft.com/office/powerpoint/2010/main" val="1789807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dirty="0"/>
              <a:t>"Let’s review the foundations of DBT in SUD treatment.</a:t>
            </a:r>
            <a:r>
              <a:rPr lang="en-US" b="0" dirty="0"/>
              <a:t>“</a:t>
            </a:r>
          </a:p>
          <a:p>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53</a:t>
            </a:fld>
            <a:endParaRPr lang="en-US"/>
          </a:p>
        </p:txBody>
      </p:sp>
    </p:spTree>
    <p:extLst>
      <p:ext uri="{BB962C8B-B14F-4D97-AF65-F5344CB8AC3E}">
        <p14:creationId xmlns:p14="http://schemas.microsoft.com/office/powerpoint/2010/main" val="15587714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91589" indent="-191589" defTabSz="1021806">
              <a:spcBef>
                <a:spcPts val="670"/>
              </a:spcBef>
              <a:spcAft>
                <a:spcPts val="670"/>
              </a:spcAft>
              <a:buFont typeface="Arial" panose="020B0604020202020204" pitchFamily="34" charset="0"/>
              <a:buChar char="•"/>
              <a:defRPr/>
            </a:pPr>
            <a:r>
              <a:rPr lang="en-US" b="0" i="1" dirty="0"/>
              <a:t>Bullet 1 </a:t>
            </a:r>
            <a:r>
              <a:rPr lang="en-US" dirty="0"/>
              <a:t>–</a:t>
            </a:r>
            <a:r>
              <a:rPr lang="en-US" b="0" dirty="0"/>
              <a:t> "The main idea behind using DBT for substance use disorders is that individuals lack the skills needed to cope with or solve the problems that were causing them to turn to substances. So, by helping someone build skills that have proven to promote positive change, substance use can decrease."</a:t>
            </a:r>
          </a:p>
          <a:p>
            <a:pPr marL="191589" indent="-191589" defTabSz="1021806">
              <a:spcBef>
                <a:spcPts val="670"/>
              </a:spcBef>
              <a:spcAft>
                <a:spcPts val="670"/>
              </a:spcAft>
              <a:buFont typeface="Arial" panose="020B0604020202020204" pitchFamily="34" charset="0"/>
              <a:buChar char="•"/>
              <a:defRPr/>
            </a:pPr>
            <a:r>
              <a:rPr lang="en-US" b="0" i="1" dirty="0"/>
              <a:t>Bullet 2 </a:t>
            </a:r>
            <a:r>
              <a:rPr lang="en-US" b="0" dirty="0"/>
              <a:t>– "In learning the </a:t>
            </a:r>
            <a:r>
              <a:rPr lang="en-US" dirty="0"/>
              <a:t>adaptive skills of DBT in the areas of Mindfulness, Interpersonal Effectiveness, Emotion Regulation, Distress Tolerance, a person can reduce their need to engage in substance use as a maladaptive coping behavior</a:t>
            </a:r>
            <a:r>
              <a:rPr lang="en-US" b="0" dirty="0"/>
              <a:t>."</a:t>
            </a:r>
            <a:endParaRPr lang="en-US" dirty="0"/>
          </a:p>
          <a:p>
            <a:pPr marL="191589" indent="-191589" defTabSz="1021806">
              <a:spcBef>
                <a:spcPts val="670"/>
              </a:spcBef>
              <a:spcAft>
                <a:spcPts val="670"/>
              </a:spcAft>
              <a:buFont typeface="Arial" panose="020B0604020202020204" pitchFamily="34" charset="0"/>
              <a:buChar char="•"/>
              <a:defRPr/>
            </a:pPr>
            <a:r>
              <a:rPr lang="en-US" i="1" dirty="0"/>
              <a:t>Bullet 3 </a:t>
            </a:r>
            <a:r>
              <a:rPr lang="en-US" dirty="0"/>
              <a:t>– "Research has shown that DBT has shown favorable outcomes in treating addiction and substance use by diminishing cravings and mitigating impulsive and harmful behaviors</a:t>
            </a:r>
            <a:r>
              <a:rPr lang="en-US" b="0" dirty="0"/>
              <a:t>."</a:t>
            </a:r>
            <a:endParaRPr lang="en-US" dirty="0"/>
          </a:p>
          <a:p>
            <a:pPr marL="191589" indent="-191589" defTabSz="1021806">
              <a:spcBef>
                <a:spcPts val="670"/>
              </a:spcBef>
              <a:spcAft>
                <a:spcPts val="670"/>
              </a:spcAft>
              <a:buFont typeface="Arial" panose="020B0604020202020204" pitchFamily="34" charset="0"/>
              <a:buChar char="•"/>
              <a:defRPr/>
            </a:pPr>
            <a:r>
              <a:rPr lang="en-US" i="1" dirty="0"/>
              <a:t>Bullet 4 </a:t>
            </a:r>
            <a:r>
              <a:rPr lang="en-US" dirty="0"/>
              <a:t>– "As such, DBT can, thus, be an effective therapeutic intervention in substance use disorder treatment</a:t>
            </a:r>
            <a:r>
              <a:rPr lang="en-US" b="0" dirty="0"/>
              <a:t>."</a:t>
            </a:r>
          </a:p>
          <a:p>
            <a:pPr defTabSz="966612">
              <a:spcBef>
                <a:spcPts val="634"/>
              </a:spcBef>
              <a:spcAft>
                <a:spcPts val="634"/>
              </a:spcAft>
              <a:defRPr/>
            </a:pPr>
            <a:endParaRPr lang="en-US" b="0" dirty="0"/>
          </a:p>
          <a:p>
            <a:pPr defTabSz="966612">
              <a:defRPr/>
            </a:pPr>
            <a:r>
              <a:rPr lang="en-US" b="0" i="0" dirty="0"/>
              <a:t>---</a:t>
            </a:r>
          </a:p>
          <a:p>
            <a:pPr defTabSz="966612">
              <a:defRPr/>
            </a:pPr>
            <a:r>
              <a:rPr lang="en-US" b="1" i="0" dirty="0"/>
              <a:t>Reference:</a:t>
            </a:r>
          </a:p>
          <a:p>
            <a:pPr marL="181240" indent="-181240" defTabSz="966612">
              <a:buFont typeface="Arial" panose="020B0604020202020204" pitchFamily="34" charset="0"/>
              <a:buChar char="•"/>
              <a:defRPr/>
            </a:pPr>
            <a:r>
              <a:rPr lang="en-US" b="0" dirty="0" err="1"/>
              <a:t>Dimeff</a:t>
            </a:r>
            <a:r>
              <a:rPr lang="en-US" b="0" dirty="0"/>
              <a:t>, &amp; Linehan, M. M. (2008). </a:t>
            </a:r>
            <a:r>
              <a:rPr lang="en-US" b="0" i="1" dirty="0"/>
              <a:t>Dialectical Behavior Therapy for Substance Abusers</a:t>
            </a:r>
            <a:r>
              <a:rPr lang="en-US" b="0" dirty="0"/>
              <a:t>. Addiction Science &amp; Clinical Practice, 4(2), 39–47. https://doi.org/10.1151/ascp084239</a:t>
            </a:r>
          </a:p>
          <a:p>
            <a:pPr defTabSz="966612">
              <a:spcBef>
                <a:spcPts val="634"/>
              </a:spcBef>
              <a:spcAft>
                <a:spcPts val="634"/>
              </a:spcAft>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54</a:t>
            </a:fld>
            <a:endParaRPr lang="en-US"/>
          </a:p>
        </p:txBody>
      </p:sp>
    </p:spTree>
    <p:extLst>
      <p:ext uri="{BB962C8B-B14F-4D97-AF65-F5344CB8AC3E}">
        <p14:creationId xmlns:p14="http://schemas.microsoft.com/office/powerpoint/2010/main" val="30983604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p>
          <a:p>
            <a:pPr marL="181240" indent="-181240" defTabSz="966612">
              <a:buFont typeface="Arial" panose="020B0604020202020204" pitchFamily="34" charset="0"/>
              <a:buChar char="•"/>
              <a:defRPr/>
            </a:pPr>
            <a:r>
              <a:rPr lang="en-US" sz="1300" u="sng" dirty="0">
                <a:solidFill>
                  <a:prstClr val="black"/>
                </a:solidFill>
                <a:latin typeface="Calibri" panose="020F0502020204030204"/>
              </a:rPr>
              <a:t>Introduce slide</a:t>
            </a:r>
            <a:r>
              <a:rPr lang="en-US" sz="1300" dirty="0">
                <a:solidFill>
                  <a:prstClr val="black"/>
                </a:solidFill>
                <a:latin typeface="Calibri" panose="020F0502020204030204"/>
              </a:rPr>
              <a:t> – </a:t>
            </a:r>
            <a:r>
              <a:rPr lang="en-US" b="0" dirty="0"/>
              <a:t>"DBT anchors its approach to the treatment of SUDs in </a:t>
            </a:r>
            <a:r>
              <a:rPr lang="en-US" b="0" i="1" dirty="0"/>
              <a:t>Dialectical Abstinence</a:t>
            </a:r>
            <a:r>
              <a:rPr lang="en-US" b="0" i="0" dirty="0"/>
              <a:t>.</a:t>
            </a:r>
            <a:r>
              <a:rPr lang="en-US" b="0" dirty="0"/>
              <a:t>"</a:t>
            </a:r>
            <a:endParaRPr lang="en-US" b="0" i="0" dirty="0"/>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dirty="0"/>
              <a:t>"</a:t>
            </a:r>
            <a:r>
              <a:rPr lang="en-US" b="0" i="0" dirty="0"/>
              <a:t>Dialectical Abstinence is a concept in DBT that emphasizes finding a balanced approach to abstinence in the context of SUD treatment. It's based on the idea that people with SUDs often struggle with the concept of abstinence, and a one-size-fits-all approach may not be effective for everyone.</a:t>
            </a:r>
            <a:r>
              <a:rPr lang="en-US" b="0" dirty="0"/>
              <a:t>"</a:t>
            </a:r>
            <a:r>
              <a:rPr lang="en-US" b="0" i="0" dirty="0"/>
              <a:t> </a:t>
            </a:r>
          </a:p>
          <a:p>
            <a:pPr defTabSz="966612">
              <a:defRPr/>
            </a:pPr>
            <a:endParaRPr lang="en-US" b="0" dirty="0"/>
          </a:p>
          <a:p>
            <a:pPr marL="181240" indent="-181240" defTabSz="966612">
              <a:buFont typeface="Arial" panose="020B0604020202020204" pitchFamily="34" charset="0"/>
              <a:buChar char="•"/>
              <a:defRPr/>
            </a:pPr>
            <a:r>
              <a:rPr lang="en-US" b="0" dirty="0"/>
              <a:t>"</a:t>
            </a:r>
            <a:r>
              <a:rPr lang="en-US" b="0" i="0" dirty="0"/>
              <a:t>The traditional notion of "abstinence" in SUD treatment refers to completely ceasing substance use. Many SUD treatment programs emphasize that lasting recovery requires a life entirely free of substances.</a:t>
            </a:r>
            <a:r>
              <a:rPr lang="en-US" b="0" dirty="0"/>
              <a:t>"</a:t>
            </a:r>
            <a:endParaRPr lang="en-US" b="0" i="0" dirty="0"/>
          </a:p>
          <a:p>
            <a:pPr marL="664546" lvl="1" indent="-181240" defTabSz="966612">
              <a:buFont typeface="Arial" panose="020B0604020202020204" pitchFamily="34" charset="0"/>
              <a:buChar char="•"/>
              <a:defRPr/>
            </a:pPr>
            <a:r>
              <a:rPr lang="en-US" b="0" dirty="0"/>
              <a:t>"</a:t>
            </a:r>
            <a:r>
              <a:rPr lang="en-US" b="0" i="0" dirty="0"/>
              <a:t>DBT for SUDs also values the concept of abstinence but acknowledges that lapses can occur. In this context, dialectical abstinence incorporates a harm reduction approach, which removes the expectation of absolute perfection and </a:t>
            </a:r>
            <a:r>
              <a:rPr lang="en-US" b="0" dirty="0"/>
              <a:t>minimizes the negative consequences of substance use</a:t>
            </a:r>
            <a:r>
              <a:rPr lang="en-US" b="0" i="0" dirty="0"/>
              <a:t>. </a:t>
            </a:r>
            <a:r>
              <a:rPr lang="en-US" b="0" dirty="0"/>
              <a:t>Harm reduction strategies may include education on safer substance use practices, access to clean needles, or overdose prevention strategies."</a:t>
            </a:r>
            <a:endParaRPr lang="en-US" b="0" i="0" dirty="0"/>
          </a:p>
          <a:p>
            <a:pPr marL="1147852" lvl="2" indent="-181240" defTabSz="966612">
              <a:buFont typeface="Arial" panose="020B0604020202020204" pitchFamily="34" charset="0"/>
              <a:buChar char="•"/>
              <a:defRPr/>
            </a:pPr>
            <a:r>
              <a:rPr lang="en-US" b="0" dirty="0"/>
              <a:t>"</a:t>
            </a:r>
            <a:r>
              <a:rPr lang="en-US" b="0" i="0" dirty="0"/>
              <a:t>By blending abstinence with harm reduction, dialectical abstinence aims to minimize harm when setbacks happen and guides individuals back toward the path of abstinence.</a:t>
            </a:r>
            <a:r>
              <a:rPr lang="en-US" b="0" dirty="0"/>
              <a:t>"</a:t>
            </a:r>
          </a:p>
        </p:txBody>
      </p:sp>
      <p:sp>
        <p:nvSpPr>
          <p:cNvPr id="4" name="Slide Number Placeholder 3"/>
          <p:cNvSpPr>
            <a:spLocks noGrp="1"/>
          </p:cNvSpPr>
          <p:nvPr>
            <p:ph type="sldNum" sz="quarter" idx="5"/>
          </p:nvPr>
        </p:nvSpPr>
        <p:spPr/>
        <p:txBody>
          <a:bodyPr/>
          <a:lstStyle/>
          <a:p>
            <a:fld id="{369C70AD-FCA9-4FF6-8D0E-01E0C5ABAEF2}" type="slidenum">
              <a:rPr lang="en-US" smtClean="0"/>
              <a:t>55</a:t>
            </a:fld>
            <a:endParaRPr lang="en-US"/>
          </a:p>
        </p:txBody>
      </p:sp>
    </p:spTree>
    <p:extLst>
      <p:ext uri="{BB962C8B-B14F-4D97-AF65-F5344CB8AC3E}">
        <p14:creationId xmlns:p14="http://schemas.microsoft.com/office/powerpoint/2010/main" val="12570537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p>
          <a:p>
            <a:pPr marL="181240" indent="-181240">
              <a:buFont typeface="Arial" panose="020B0604020202020204" pitchFamily="34" charset="0"/>
              <a:buChar char="•"/>
            </a:pPr>
            <a:r>
              <a:rPr lang="en-US" b="0" i="1" dirty="0"/>
              <a:t>Bullet 1 </a:t>
            </a:r>
            <a:r>
              <a:rPr lang="en-US" dirty="0"/>
              <a:t>–</a:t>
            </a:r>
            <a:r>
              <a:rPr lang="en-US" b="0" dirty="0"/>
              <a:t> </a:t>
            </a:r>
            <a:r>
              <a:rPr lang="en-US" b="0" u="sng" dirty="0"/>
              <a:t>read bullet and, then, add</a:t>
            </a:r>
            <a:r>
              <a:rPr lang="en-US" b="0" dirty="0"/>
              <a:t>: "Dialectical Abstinence acknowledges that complete abstinence may not be immediately achievable or appropriate for everyone, and that harm reduction strategies can play a valuable role in improving an individual's health and well-being while working toward their recovery goals. This approach is rooted in the dialectical philosophy of finding a balance between opposing forces and adapting to the client's unique needs."</a:t>
            </a:r>
          </a:p>
          <a:p>
            <a:endParaRPr lang="en-US" b="0" dirty="0"/>
          </a:p>
          <a:p>
            <a:r>
              <a:rPr lang="en-US" b="0" dirty="0"/>
              <a:t>---</a:t>
            </a:r>
          </a:p>
          <a:p>
            <a:r>
              <a:rPr lang="en-US" b="1" dirty="0"/>
              <a:t>Additional Notes: </a:t>
            </a:r>
            <a:endParaRPr lang="en-US" b="0" dirty="0"/>
          </a:p>
          <a:p>
            <a:pPr marL="181240" indent="-181240">
              <a:buFont typeface="Arial" panose="020B0604020202020204" pitchFamily="34" charset="0"/>
              <a:buChar char="•"/>
            </a:pPr>
            <a:r>
              <a:rPr lang="en-US" b="0" dirty="0"/>
              <a:t>Other key points of Dialectical Abstinence in DBT include:</a:t>
            </a:r>
          </a:p>
          <a:p>
            <a:pPr marL="664546" lvl="1" indent="-181240">
              <a:buFont typeface="Arial" panose="020B0604020202020204" pitchFamily="34" charset="0"/>
              <a:buChar char="•"/>
            </a:pPr>
            <a:r>
              <a:rPr lang="en-US" b="0" dirty="0"/>
              <a:t>Meeting the Client Where They Are </a:t>
            </a:r>
            <a:r>
              <a:rPr lang="en-US" dirty="0"/>
              <a:t>–</a:t>
            </a:r>
            <a:r>
              <a:rPr lang="en-US" b="0" dirty="0"/>
              <a:t> Practicing Dialectical Abstinence involves meeting clients where they are in their recovery journey. This means acknowledging the client's current level of readiness for change and working with them to set realistic goals. For some, this might mean reducing the frequency or quantity of substance use initially, with the ultimate goal of abstinence.</a:t>
            </a:r>
          </a:p>
          <a:p>
            <a:pPr marL="664546" lvl="1" indent="-181240">
              <a:buFont typeface="Arial" panose="020B0604020202020204" pitchFamily="34" charset="0"/>
              <a:buChar char="•"/>
            </a:pPr>
            <a:r>
              <a:rPr lang="en-US" b="0" dirty="0"/>
              <a:t>Individualized Treatment Plans </a:t>
            </a:r>
            <a:r>
              <a:rPr lang="en-US" dirty="0"/>
              <a:t>–</a:t>
            </a:r>
            <a:r>
              <a:rPr lang="en-US" b="0" dirty="0"/>
              <a:t> Dialectical Abstinence emphasizes the importance of tailoring treatment plans to the individual's unique needs and circumstances. Treatment plans are not rigidly defined but are flexible and adaptable to the client's progress and changing goals.</a:t>
            </a:r>
          </a:p>
          <a:p>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56</a:t>
            </a:fld>
            <a:endParaRPr lang="en-US"/>
          </a:p>
        </p:txBody>
      </p:sp>
    </p:spTree>
    <p:extLst>
      <p:ext uri="{BB962C8B-B14F-4D97-AF65-F5344CB8AC3E}">
        <p14:creationId xmlns:p14="http://schemas.microsoft.com/office/powerpoint/2010/main" val="439766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i="1" dirty="0"/>
              <a:t>Bullet 1 </a:t>
            </a:r>
            <a:r>
              <a:rPr lang="en-US" i="0" dirty="0"/>
              <a:t>&amp;</a:t>
            </a:r>
            <a:r>
              <a:rPr lang="en-US" i="1" dirty="0"/>
              <a:t> Sub-Bullet </a:t>
            </a:r>
            <a:r>
              <a:rPr lang="en-US" dirty="0"/>
              <a:t>– [</a:t>
            </a:r>
            <a:r>
              <a:rPr lang="en-US" u="sng" dirty="0"/>
              <a:t>read bullets</a:t>
            </a:r>
            <a:r>
              <a:rPr lang="en-US" dirty="0"/>
              <a:t>].</a:t>
            </a:r>
          </a:p>
          <a:p>
            <a:pPr marL="181240" indent="-181240">
              <a:buFont typeface="Arial" panose="020B0604020202020204" pitchFamily="34" charset="0"/>
              <a:buChar char="•"/>
            </a:pPr>
            <a:endParaRPr lang="en-US" dirty="0"/>
          </a:p>
          <a:p>
            <a:pPr marL="181240" indent="-181240" defTabSz="966612">
              <a:buFont typeface="Arial" panose="020B0604020202020204" pitchFamily="34" charset="0"/>
              <a:buChar char="•"/>
              <a:defRPr/>
            </a:pPr>
            <a:r>
              <a:rPr lang="en-US" i="1" dirty="0"/>
              <a:t>Bullet 2 </a:t>
            </a:r>
            <a:r>
              <a:rPr lang="en-US" i="0" dirty="0"/>
              <a:t>&amp;</a:t>
            </a:r>
            <a:r>
              <a:rPr lang="en-US" i="1" dirty="0"/>
              <a:t> Sub-Bullet </a:t>
            </a:r>
            <a:r>
              <a:rPr lang="en-US" dirty="0"/>
              <a:t>– [</a:t>
            </a:r>
            <a:r>
              <a:rPr lang="en-US" u="sng" dirty="0"/>
              <a:t>read bullets</a:t>
            </a:r>
            <a:r>
              <a:rPr lang="en-US" dirty="0"/>
              <a:t>].</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57</a:t>
            </a:fld>
            <a:endParaRPr lang="en-US"/>
          </a:p>
        </p:txBody>
      </p:sp>
    </p:spTree>
    <p:extLst>
      <p:ext uri="{BB962C8B-B14F-4D97-AF65-F5344CB8AC3E}">
        <p14:creationId xmlns:p14="http://schemas.microsoft.com/office/powerpoint/2010/main" val="39386013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a:buFont typeface="Arial" panose="020B0604020202020204" pitchFamily="34" charset="0"/>
              <a:buChar char="•"/>
            </a:pPr>
            <a:r>
              <a:rPr lang="en-US" i="1" dirty="0"/>
              <a:t>Bullet 1 </a:t>
            </a:r>
            <a:r>
              <a:rPr lang="en-US" dirty="0"/>
              <a:t>– </a:t>
            </a:r>
            <a:r>
              <a:rPr lang="en-US" sz="1300" dirty="0"/>
              <a:t>"</a:t>
            </a:r>
            <a:r>
              <a:rPr lang="en-US" dirty="0"/>
              <a:t>These are some strategies to practice walking the middle path in SUD treatment.</a:t>
            </a:r>
            <a:r>
              <a:rPr lang="en-US" sz="1300" dirty="0"/>
              <a:t>"</a:t>
            </a:r>
            <a:endParaRPr lang="en-US" dirty="0"/>
          </a:p>
          <a:p>
            <a:endParaRPr lang="en-US" dirty="0"/>
          </a:p>
          <a:p>
            <a:pPr marL="664546" lvl="1" indent="-181240">
              <a:buFont typeface="Arial" panose="020B0604020202020204" pitchFamily="34" charset="0"/>
              <a:buChar char="•"/>
            </a:pPr>
            <a:r>
              <a:rPr lang="en-US" b="1" dirty="0"/>
              <a:t>Acknowledge Ambivalence</a:t>
            </a:r>
            <a:r>
              <a:rPr lang="en-US" dirty="0"/>
              <a:t>: Recognize that ambivalence about change is normal in the recovery process. It's okay to have mixed feelings about quitting substances. Understand that you may have both a desire to quit AND a desire to continue using (or a craving to use).</a:t>
            </a:r>
          </a:p>
          <a:p>
            <a:pPr marL="664546" lvl="1" indent="-181240">
              <a:buFont typeface="Arial" panose="020B0604020202020204" pitchFamily="34" charset="0"/>
              <a:buChar char="•"/>
            </a:pPr>
            <a:r>
              <a:rPr lang="en-US" b="1" dirty="0"/>
              <a:t>Practice Mindfulness</a:t>
            </a:r>
            <a:r>
              <a:rPr lang="en-US" dirty="0"/>
              <a:t>: Utilize mindfulness skills to stay present in the moment when experiencing cravings or urges. Instead of giving in to the urge or suppressing it, observe the craving without judgment. This allows you to make a more conscious choice.</a:t>
            </a:r>
          </a:p>
          <a:p>
            <a:pPr marL="664546" lvl="1" indent="-181240">
              <a:buFont typeface="Arial" panose="020B0604020202020204" pitchFamily="34" charset="0"/>
              <a:buChar char="•"/>
            </a:pPr>
            <a:r>
              <a:rPr lang="en-US" b="1" dirty="0"/>
              <a:t>Set Realistic Goals</a:t>
            </a:r>
            <a:r>
              <a:rPr lang="en-US" dirty="0"/>
              <a:t>: Consider setting small, achievable goals for yourself rather than focusing solely on abstinence. For example, you might start by reducing your substance use or creating a harm reduction plan. The key is to make gradual progress.</a:t>
            </a:r>
          </a:p>
          <a:p>
            <a:pPr marL="664546" lvl="1" indent="-181240">
              <a:buFont typeface="Arial" panose="020B0604020202020204" pitchFamily="34" charset="0"/>
              <a:buChar char="•"/>
            </a:pPr>
            <a:r>
              <a:rPr lang="en-US" b="1" dirty="0"/>
              <a:t>Harm Reduction Strategies</a:t>
            </a:r>
            <a:r>
              <a:rPr lang="en-US" dirty="0"/>
              <a:t>: Explore harm reduction strategies that prioritize reducing the negative consequences of substance use while working toward abstinence. This might include safe injection practices, using clean needles, or setting limits on use.</a:t>
            </a:r>
          </a:p>
          <a:p>
            <a:pPr marL="664546" lvl="1" indent="-181240">
              <a:buFont typeface="Arial" panose="020B0604020202020204" pitchFamily="34" charset="0"/>
              <a:buChar char="•"/>
            </a:pPr>
            <a:r>
              <a:rPr lang="en-US" b="1" dirty="0"/>
              <a:t>Seek Support</a:t>
            </a:r>
            <a:r>
              <a:rPr lang="en-US" dirty="0"/>
              <a:t>: Engage with a support network that understands your goals and can provide non-judgmental encouragement. This could include a therapist, a support group, or close friends and family who support your recovery journey.</a:t>
            </a:r>
          </a:p>
          <a:p>
            <a:pPr marL="664546" lvl="1" indent="-181240">
              <a:buFont typeface="Arial" panose="020B0604020202020204" pitchFamily="34" charset="0"/>
              <a:buChar char="•"/>
            </a:pPr>
            <a:r>
              <a:rPr lang="en-US" b="1" dirty="0"/>
              <a:t>Build Coping Skills</a:t>
            </a:r>
            <a:r>
              <a:rPr lang="en-US" dirty="0"/>
              <a:t>: Focus on developing healthier coping skills to manage stress, emotional pain, and triggers. DBT skills such as distress tolerance, emotion regulation, and interpersonal effectiveness can be particularly useful.</a:t>
            </a:r>
          </a:p>
          <a:p>
            <a:endParaRPr lang="en-US" dirty="0"/>
          </a:p>
          <a:p>
            <a:pPr algn="l"/>
            <a:r>
              <a:rPr lang="en-US" b="0" i="1" u="none" strike="noStrike" baseline="0" dirty="0"/>
              <a:t>---</a:t>
            </a:r>
          </a:p>
          <a:p>
            <a:pPr defTabSz="966612" fontAlgn="base">
              <a:defRPr/>
            </a:pPr>
            <a:r>
              <a:rPr lang="en-US" b="1" i="0" u="none" strike="noStrike" baseline="0" dirty="0">
                <a:solidFill>
                  <a:srgbClr val="212121"/>
                </a:solidFill>
                <a:effectLst/>
              </a:rPr>
              <a:t>Additional Notes: </a:t>
            </a:r>
          </a:p>
          <a:p>
            <a:pPr marL="181240" indent="-181240">
              <a:buFont typeface="Arial" panose="020B0604020202020204" pitchFamily="34" charset="0"/>
              <a:buChar char="•"/>
            </a:pPr>
            <a:r>
              <a:rPr lang="en-US" sz="1300" dirty="0"/>
              <a:t>Other strategies to practice </a:t>
            </a:r>
            <a:r>
              <a:rPr lang="en-US" sz="1300" i="1" dirty="0"/>
              <a:t>Walking the Middle Path </a:t>
            </a:r>
            <a:r>
              <a:rPr lang="en-US" sz="1300" dirty="0"/>
              <a:t>in SUD treatment:</a:t>
            </a:r>
            <a:endParaRPr lang="en-US" dirty="0"/>
          </a:p>
          <a:p>
            <a:pPr marL="664546" lvl="1" indent="-181240" defTabSz="966612">
              <a:buFont typeface="Arial" panose="020B0604020202020204" pitchFamily="34" charset="0"/>
              <a:buChar char="•"/>
              <a:defRPr/>
            </a:pPr>
            <a:r>
              <a:rPr lang="en-US" dirty="0"/>
              <a:t>Identify Triggers: Work with a therapist or counselor to identify your specific triggers for substance use. These could be emotional triggers, environmental cues, or certain people. Understanding your triggers helps you prepare for potential challenges.</a:t>
            </a:r>
          </a:p>
          <a:p>
            <a:pPr marL="664546" lvl="1" indent="-181240" defTabSz="966612">
              <a:buFont typeface="Arial" panose="020B0604020202020204" pitchFamily="34" charset="0"/>
              <a:buChar char="•"/>
              <a:defRPr/>
            </a:pPr>
            <a:r>
              <a:rPr lang="en-US" dirty="0"/>
              <a:t>Create a Safety Plan: Develop a safety plan that outlines what to do in case of relapse or intense cravings. Having a plan in place can prevent full-blown relapse and help you get back on track more quickly.</a:t>
            </a:r>
          </a:p>
          <a:p>
            <a:pPr marL="664546" lvl="1" indent="-181240">
              <a:buFont typeface="Arial" panose="020B0604020202020204" pitchFamily="34" charset="0"/>
              <a:buChar char="•"/>
            </a:pPr>
            <a:r>
              <a:rPr lang="en-US" dirty="0"/>
              <a:t>Monitor Progress: Keep a journal to track your substance use patterns, triggers, and emotions. Regularly reviewing your progress can help you make informed decisions about your treatment plan.</a:t>
            </a:r>
          </a:p>
          <a:p>
            <a:pPr marL="664546" lvl="1" indent="-181240">
              <a:buFont typeface="Arial" panose="020B0604020202020204" pitchFamily="34" charset="0"/>
              <a:buChar char="•"/>
            </a:pPr>
            <a:r>
              <a:rPr lang="en-US" dirty="0"/>
              <a:t>Therapeutic Guidance: Consider seeking DBT or other evidence-based therapy specifically tailored to substance use disorders. A trained therapist can help you navigate the challenges of walking the middle path in recovery.</a:t>
            </a:r>
          </a:p>
          <a:p>
            <a:pPr defTabSz="966612">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58</a:t>
            </a:fld>
            <a:endParaRPr lang="en-US"/>
          </a:p>
        </p:txBody>
      </p:sp>
    </p:spTree>
    <p:extLst>
      <p:ext uri="{BB962C8B-B14F-4D97-AF65-F5344CB8AC3E}">
        <p14:creationId xmlns:p14="http://schemas.microsoft.com/office/powerpoint/2010/main" val="23752563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dirty="0"/>
              <a:t>"Emotion regulation is one's ability to influence their emotional experiences using both internal and external processes</a:t>
            </a:r>
            <a:r>
              <a:rPr lang="en-US" sz="1300" dirty="0"/>
              <a:t>.</a:t>
            </a:r>
            <a:r>
              <a:rPr lang="en-US" b="0" dirty="0"/>
              <a:t>"</a:t>
            </a:r>
            <a:endParaRPr lang="en-US" b="0" i="0" dirty="0">
              <a:solidFill>
                <a:srgbClr val="202124"/>
              </a:solidFill>
              <a:effectLst/>
              <a:latin typeface="Roboto" panose="02000000000000000000" pitchFamily="2" charset="0"/>
            </a:endParaRPr>
          </a:p>
          <a:p>
            <a:endParaRPr lang="en-US" b="0" dirty="0"/>
          </a:p>
          <a:p>
            <a:pPr marL="181240" indent="-181240" defTabSz="966612">
              <a:buFont typeface="Arial" panose="020B0604020202020204" pitchFamily="34" charset="0"/>
              <a:buChar char="•"/>
              <a:defRPr/>
            </a:pPr>
            <a:r>
              <a:rPr lang="en-US" b="0" dirty="0"/>
              <a:t>"Research suggests that people </a:t>
            </a:r>
            <a:r>
              <a:rPr lang="en-US" dirty="0"/>
              <a:t>with substance use disorders have greater difficulties in emotion regulation than people without substance use disorders. Further, deficits in emotion regulation are linked to substance use disorders and other addictive behaviors</a:t>
            </a:r>
            <a:r>
              <a:rPr lang="en-US" sz="1300" dirty="0"/>
              <a:t>.</a:t>
            </a:r>
            <a:r>
              <a:rPr lang="en-US" b="0" dirty="0"/>
              <a:t>"</a:t>
            </a:r>
          </a:p>
          <a:p>
            <a:pPr marL="181240" indent="-181240" defTabSz="966612">
              <a:buFont typeface="Arial" panose="020B0604020202020204" pitchFamily="34" charset="0"/>
              <a:buChar char="•"/>
              <a:defRPr/>
            </a:pPr>
            <a:endParaRPr lang="en-US" b="0" i="0" dirty="0">
              <a:effectLst/>
            </a:endParaRPr>
          </a:p>
          <a:p>
            <a:pPr marL="181240" indent="-181240" defTabSz="966612">
              <a:buFont typeface="Arial" panose="020B0604020202020204" pitchFamily="34" charset="0"/>
              <a:buChar char="•"/>
              <a:defRPr/>
            </a:pPr>
            <a:r>
              <a:rPr lang="en-US" b="0" dirty="0"/>
              <a:t>"</a:t>
            </a:r>
            <a:r>
              <a:rPr lang="en-US" b="0" i="0" dirty="0">
                <a:effectLst/>
              </a:rPr>
              <a:t>Let’s take a look at how DBT conceptualizes emotion </a:t>
            </a:r>
            <a:r>
              <a:rPr lang="en-US" b="1" i="0" u="sng" dirty="0">
                <a:effectLst/>
              </a:rPr>
              <a:t>dys</a:t>
            </a:r>
            <a:r>
              <a:rPr lang="en-US" b="0" i="0" dirty="0">
                <a:effectLst/>
              </a:rPr>
              <a:t>regulation in the context of SUDs.</a:t>
            </a:r>
            <a:r>
              <a:rPr lang="en-US" b="0" dirty="0"/>
              <a:t>“</a:t>
            </a:r>
          </a:p>
          <a:p>
            <a:pPr marL="181240" indent="-181240" defTabSz="966612">
              <a:buFont typeface="Arial" panose="020B0604020202020204" pitchFamily="34" charset="0"/>
              <a:buChar char="•"/>
              <a:defRPr/>
            </a:pPr>
            <a:endParaRPr lang="en-US" b="0" i="0" dirty="0">
              <a:effectLst/>
            </a:endParaRPr>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i="0" dirty="0">
              <a:effectLst/>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59</a:t>
            </a:fld>
            <a:endParaRPr lang="en-US"/>
          </a:p>
        </p:txBody>
      </p:sp>
    </p:spTree>
    <p:extLst>
      <p:ext uri="{BB962C8B-B14F-4D97-AF65-F5344CB8AC3E}">
        <p14:creationId xmlns:p14="http://schemas.microsoft.com/office/powerpoint/2010/main" val="1042696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Trainer Notes: </a:t>
            </a:r>
          </a:p>
          <a:p>
            <a:pPr marL="181240" indent="-181240">
              <a:buFont typeface="Arial" panose="020B0604020202020204" pitchFamily="34" charset="0"/>
              <a:buChar char="•"/>
              <a:defRPr/>
            </a:pPr>
            <a:r>
              <a:rPr lang="en-US" dirty="0">
                <a:cs typeface="Calibri"/>
              </a:rPr>
              <a:t>"These instructions will not apply to most of you, BUT if you joined by phone today, there are the instructions for linking your audio and video.</a:t>
            </a:r>
            <a:r>
              <a:rPr lang="en-US" b="0" dirty="0"/>
              <a:t>"</a:t>
            </a:r>
            <a:endParaRPr lang="en-US" dirty="0">
              <a:cs typeface="Calibri"/>
            </a:endParaRPr>
          </a:p>
          <a:p>
            <a:pPr marL="181240" indent="-181240">
              <a:buFont typeface="Arial" panose="020B0604020202020204" pitchFamily="34" charset="0"/>
              <a:buChar char="•"/>
              <a:defRPr/>
            </a:pPr>
            <a:r>
              <a:rPr lang="en-US" dirty="0">
                <a:cs typeface="Calibri"/>
              </a:rPr>
              <a:t>"Essentially, you'll want to click on the </a:t>
            </a:r>
            <a:r>
              <a:rPr lang="en-US" i="1" dirty="0">
                <a:cs typeface="Calibri"/>
              </a:rPr>
              <a:t>Join Audio </a:t>
            </a:r>
            <a:r>
              <a:rPr lang="en-US" dirty="0">
                <a:cs typeface="Calibri"/>
              </a:rPr>
              <a:t>button located on the bottom left portion of your Zoom window (on the tool bar). This will pull up instructions for you to dial in on your phone in addition to your participant ID – when you dial in on your phone, you'll need to enter </a:t>
            </a:r>
            <a:r>
              <a:rPr lang="en-US" i="1" dirty="0">
                <a:cs typeface="Calibri"/>
              </a:rPr>
              <a:t>pound</a:t>
            </a:r>
            <a:r>
              <a:rPr lang="en-US" dirty="0">
                <a:cs typeface="Calibri"/>
              </a:rPr>
              <a:t>, your </a:t>
            </a:r>
            <a:r>
              <a:rPr lang="en-US" i="1" dirty="0">
                <a:cs typeface="Calibri"/>
              </a:rPr>
              <a:t>participant ID</a:t>
            </a:r>
            <a:r>
              <a:rPr lang="en-US" dirty="0">
                <a:cs typeface="Calibri"/>
              </a:rPr>
              <a:t>, and then </a:t>
            </a:r>
            <a:r>
              <a:rPr lang="en-US" i="1" dirty="0">
                <a:cs typeface="Calibri"/>
              </a:rPr>
              <a:t>pound</a:t>
            </a:r>
            <a:r>
              <a:rPr lang="en-US" dirty="0">
                <a:cs typeface="Calibri"/>
              </a:rPr>
              <a:t> again.</a:t>
            </a:r>
            <a:r>
              <a:rPr lang="en-US" b="0" dirty="0"/>
              <a:t>"</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a:t>
            </a:fld>
            <a:endParaRPr lang="en-US"/>
          </a:p>
        </p:txBody>
      </p:sp>
    </p:spTree>
    <p:extLst>
      <p:ext uri="{BB962C8B-B14F-4D97-AF65-F5344CB8AC3E}">
        <p14:creationId xmlns:p14="http://schemas.microsoft.com/office/powerpoint/2010/main" val="140379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p>
          <a:p>
            <a:pPr marL="191589" indent="-191589" defTabSz="1021806">
              <a:buFont typeface="Arial" panose="020B0604020202020204" pitchFamily="34" charset="0"/>
              <a:buChar char="•"/>
              <a:defRPr/>
            </a:pPr>
            <a:r>
              <a:rPr lang="en-US" b="0" i="1" dirty="0"/>
              <a:t>Bullet 1 </a:t>
            </a:r>
            <a:r>
              <a:rPr lang="en-US" b="0" dirty="0"/>
              <a:t>– [</a:t>
            </a:r>
            <a:r>
              <a:rPr lang="en-US" b="0" u="sng" dirty="0"/>
              <a:t>read bullet</a:t>
            </a:r>
            <a:r>
              <a:rPr lang="en-US" b="0" dirty="0"/>
              <a:t>].</a:t>
            </a:r>
          </a:p>
          <a:p>
            <a:pPr marL="191589" indent="-191589" defTabSz="1021806">
              <a:buFont typeface="Arial" panose="020B0604020202020204" pitchFamily="34" charset="0"/>
              <a:buChar char="•"/>
              <a:defRPr/>
            </a:pPr>
            <a:endParaRPr lang="en-US" b="0" dirty="0"/>
          </a:p>
          <a:p>
            <a:pPr marL="191589" indent="-191589" defTabSz="1021806">
              <a:buFont typeface="Arial" panose="020B0604020202020204" pitchFamily="34" charset="0"/>
              <a:buChar char="•"/>
              <a:defRPr/>
            </a:pPr>
            <a:r>
              <a:rPr lang="en-US" b="0" i="1" dirty="0"/>
              <a:t>Bullet 2 </a:t>
            </a:r>
            <a:r>
              <a:rPr lang="en-US" b="0" dirty="0"/>
              <a:t>– </a:t>
            </a:r>
            <a:r>
              <a:rPr lang="en-US" b="0" u="sng" dirty="0"/>
              <a:t>read bullet and sub-bullet and, then, add</a:t>
            </a:r>
            <a:r>
              <a:rPr lang="en-US" b="0" dirty="0"/>
              <a:t>:</a:t>
            </a:r>
          </a:p>
          <a:p>
            <a:pPr marL="674895" lvl="1" indent="-191589" defTabSz="1021806">
              <a:buFont typeface="Arial" panose="020B0604020202020204" pitchFamily="34" charset="0"/>
              <a:buChar char="•"/>
              <a:defRPr/>
            </a:pPr>
            <a:r>
              <a:rPr lang="en-US" sz="1300" dirty="0"/>
              <a:t>"Individuals with emotion dysregulation may experience emotions more intensely than others. They may become overwhelmed by their feelings, leading to impulsive behaviors or emotional outbursts."</a:t>
            </a:r>
          </a:p>
          <a:p>
            <a:pPr marL="674895" lvl="1" indent="-191589" defTabSz="1021806">
              <a:buFont typeface="Arial" panose="020B0604020202020204" pitchFamily="34" charset="0"/>
              <a:buChar char="•"/>
              <a:defRPr/>
            </a:pPr>
            <a:r>
              <a:rPr lang="en-US" sz="1300" dirty="0"/>
              <a:t>"Some individuals with emotion dysregulation might attempt to suppress or avoid their emotions altogether, which can lead to emotional numbness or detachment."</a:t>
            </a:r>
          </a:p>
          <a:p>
            <a:pPr marL="674895" lvl="1" indent="-191589" defTabSz="1021806">
              <a:buFont typeface="Arial" panose="020B0604020202020204" pitchFamily="34" charset="0"/>
              <a:buChar char="•"/>
              <a:defRPr/>
            </a:pPr>
            <a:r>
              <a:rPr lang="en-US" sz="1300" dirty="0"/>
              <a:t>"People with emotion dysregulation may also struggle to use healthy coping strategies to regulate their emotions. They might not know how to calm themselves down when upset or how to soothe themselves when distressed."</a:t>
            </a:r>
          </a:p>
          <a:p>
            <a:pPr defTabSz="1021806">
              <a:defRPr/>
            </a:pPr>
            <a:endParaRPr lang="en-US" b="0" dirty="0"/>
          </a:p>
          <a:p>
            <a:r>
              <a:rPr lang="en-US" b="0" dirty="0"/>
              <a:t>---</a:t>
            </a:r>
          </a:p>
          <a:p>
            <a:r>
              <a:rPr lang="en-US" b="1" dirty="0"/>
              <a:t>Additional Notes: </a:t>
            </a:r>
            <a:endParaRPr lang="en-US" sz="1300" dirty="0"/>
          </a:p>
          <a:p>
            <a:pPr marL="191589" indent="-191589" defTabSz="1021806">
              <a:buFont typeface="Arial" panose="020B0604020202020204" pitchFamily="34" charset="0"/>
              <a:buChar char="•"/>
              <a:defRPr/>
            </a:pPr>
            <a:r>
              <a:rPr lang="en-US" sz="1300" dirty="0"/>
              <a:t>Other common features of emotion dysregulation include:</a:t>
            </a:r>
          </a:p>
          <a:p>
            <a:pPr marL="674895" lvl="1" indent="-191589" defTabSz="1021806">
              <a:buFont typeface="Arial" panose="020B0604020202020204" pitchFamily="34" charset="0"/>
              <a:buChar char="•"/>
              <a:defRPr/>
            </a:pPr>
            <a:r>
              <a:rPr lang="en-US" sz="1300" u="sng" dirty="0"/>
              <a:t>Difficulty in Identifying Emotions</a:t>
            </a:r>
            <a:r>
              <a:rPr lang="en-US" sz="1300" dirty="0"/>
              <a:t>: People with emotion dysregulation may have trouble accurately identifying and labeling their emotions. They might use vague terms like "feeling bad" rather than specific emotional words like "angry" or "anxious."</a:t>
            </a:r>
          </a:p>
          <a:p>
            <a:pPr marL="674895" lvl="1" indent="-191589" defTabSz="1021806">
              <a:buFont typeface="Arial" panose="020B0604020202020204" pitchFamily="34" charset="0"/>
              <a:buChar char="•"/>
              <a:defRPr/>
            </a:pPr>
            <a:r>
              <a:rPr lang="en-US" sz="1300" u="sng" dirty="0"/>
              <a:t>Impulsive Behavior</a:t>
            </a:r>
            <a:r>
              <a:rPr lang="en-US" sz="1300" dirty="0"/>
              <a:t>: Emotion dysregulation can lead to impulsive actions as individuals struggle to cope with their emotions. This might involve impulsive spending, substance use, self-harm, or other risky behaviors.</a:t>
            </a:r>
          </a:p>
          <a:p>
            <a:pPr marL="674895" lvl="1" indent="-191589" defTabSz="1021806">
              <a:buFont typeface="Arial" panose="020B0604020202020204" pitchFamily="34" charset="0"/>
              <a:buChar char="•"/>
              <a:defRPr/>
            </a:pPr>
            <a:r>
              <a:rPr lang="en-US" sz="1300" u="sng" dirty="0"/>
              <a:t>Quick Emotional Shifts</a:t>
            </a:r>
            <a:r>
              <a:rPr lang="en-US" sz="1300" dirty="0"/>
              <a:t>: Emotional states can change rapidly, often in response to external triggers or perceived threats. This volatility can make it challenging to maintain stable emotional well-being.</a:t>
            </a:r>
          </a:p>
          <a:p>
            <a:pPr marL="674895" lvl="1" indent="-191589" defTabSz="1021806">
              <a:buFont typeface="Arial" panose="020B0604020202020204" pitchFamily="34" charset="0"/>
              <a:buChar char="•"/>
              <a:defRPr/>
            </a:pPr>
            <a:r>
              <a:rPr lang="en-US" sz="1300" u="sng" dirty="0"/>
              <a:t>Relationship Problems</a:t>
            </a:r>
            <a:r>
              <a:rPr lang="en-US" sz="1300" dirty="0"/>
              <a:t>: Difficulty regulating emotions can strain interpersonal relationships. Frequent mood swings, emotional outbursts, or a lack of emotional responsiveness can make it hard for others to connect with or understand the individual.</a:t>
            </a:r>
          </a:p>
          <a:p>
            <a:pPr marL="483306" lvl="1" indent="0" defTabSz="1021806">
              <a:buFont typeface="Arial" panose="020B0604020202020204" pitchFamily="34" charset="0"/>
              <a:buNone/>
              <a:defRPr/>
            </a:pPr>
            <a:endParaRPr lang="en-US" sz="130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60</a:t>
            </a:fld>
            <a:endParaRPr lang="en-US"/>
          </a:p>
        </p:txBody>
      </p:sp>
    </p:spTree>
    <p:extLst>
      <p:ext uri="{BB962C8B-B14F-4D97-AF65-F5344CB8AC3E}">
        <p14:creationId xmlns:p14="http://schemas.microsoft.com/office/powerpoint/2010/main" val="32175208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p>
          <a:p>
            <a:pPr marL="191589" indent="-191589" defTabSz="1021806">
              <a:buFont typeface="Arial" panose="020B0604020202020204" pitchFamily="34" charset="0"/>
              <a:buChar char="•"/>
              <a:defRPr/>
            </a:pPr>
            <a:r>
              <a:rPr lang="en-US" b="0" u="sng" dirty="0"/>
              <a:t>Introduce slide</a:t>
            </a:r>
            <a:r>
              <a:rPr lang="en-US" b="0" u="none" dirty="0"/>
              <a:t> </a:t>
            </a:r>
            <a:r>
              <a:rPr lang="en-US" b="0" dirty="0"/>
              <a:t>– "The premise of DBT is that…. [</a:t>
            </a:r>
            <a:r>
              <a:rPr lang="en-US" b="0" u="sng" dirty="0"/>
              <a:t>read Bullet 1 &amp; Sub-Bullet</a:t>
            </a:r>
            <a:r>
              <a:rPr lang="en-US" b="0" dirty="0"/>
              <a:t>]."</a:t>
            </a:r>
          </a:p>
          <a:p>
            <a:pPr marL="674895" lvl="1" indent="-191589" defTabSz="1021806">
              <a:buFont typeface="Arial" panose="020B0604020202020204" pitchFamily="34" charset="0"/>
              <a:buChar char="•"/>
              <a:defRPr/>
            </a:pPr>
            <a:r>
              <a:rPr lang="en-US" b="0" dirty="0"/>
              <a:t>"In other words, emotion dysregulation can lead to impulsive actions as individuals struggle to cope with their emotions. This might involve substance use or other behaviors such as impulsive spending, self-harm, or other risky behaviors.“</a:t>
            </a:r>
          </a:p>
          <a:p>
            <a:pPr marL="674895" lvl="1" indent="-191589" defTabSz="1021806">
              <a:buFont typeface="Arial" panose="020B0604020202020204" pitchFamily="34" charset="0"/>
              <a:buChar char="•"/>
              <a:defRPr/>
            </a:pPr>
            <a:r>
              <a:rPr lang="en-US" b="0" dirty="0"/>
              <a:t>"Emotion dysregulation operates like a powerful emotional engine in a car, with no brakes – DBT works to help people build that brake system."</a:t>
            </a:r>
          </a:p>
          <a:p>
            <a:pPr marL="674895" lvl="1" indent="-191589" defTabSz="1021806">
              <a:buFont typeface="Arial" panose="020B0604020202020204" pitchFamily="34" charset="0"/>
              <a:buChar char="•"/>
              <a:defRPr/>
            </a:pPr>
            <a:endParaRPr lang="en-US" b="0" dirty="0"/>
          </a:p>
          <a:p>
            <a:pPr marL="191589" indent="-191589" defTabSz="1021806">
              <a:buFont typeface="Arial" panose="020B0604020202020204" pitchFamily="34" charset="0"/>
              <a:buChar char="•"/>
              <a:defRPr/>
            </a:pPr>
            <a:r>
              <a:rPr lang="en-US" b="0" i="1" dirty="0"/>
              <a:t>Bullet 2 </a:t>
            </a:r>
            <a:r>
              <a:rPr lang="en-US" b="0" dirty="0"/>
              <a:t>– </a:t>
            </a:r>
            <a:r>
              <a:rPr lang="en-US" b="0" u="sng" dirty="0"/>
              <a:t>Read Bullet 2 and, then, add:</a:t>
            </a:r>
            <a:r>
              <a:rPr lang="en-US" b="0" u="none" dirty="0"/>
              <a:t> </a:t>
            </a:r>
            <a:r>
              <a:rPr lang="en-US" b="0" dirty="0"/>
              <a:t>"As such, DBT targets substance use as a symptom of emotion dysregulation."</a:t>
            </a:r>
          </a:p>
          <a:p>
            <a:pPr defTabSz="1021806">
              <a:defRPr/>
            </a:pPr>
            <a:endParaRPr lang="en-US" b="1" dirty="0"/>
          </a:p>
          <a:p>
            <a:pPr marL="191589" indent="-191589" defTabSz="1021806">
              <a:buFont typeface="Arial" panose="020B0604020202020204" pitchFamily="34" charset="0"/>
              <a:buChar char="•"/>
              <a:defRPr/>
            </a:pPr>
            <a:r>
              <a:rPr lang="en-US" b="0" i="1" dirty="0"/>
              <a:t>Bullet 3 </a:t>
            </a:r>
            <a:r>
              <a:rPr lang="en-US" b="0" dirty="0"/>
              <a:t>– </a:t>
            </a:r>
            <a:r>
              <a:rPr lang="en-US" b="0" u="sng" dirty="0"/>
              <a:t>Read Bullet 3 and, then, add:</a:t>
            </a:r>
            <a:r>
              <a:rPr lang="en-US" b="0" u="none" dirty="0"/>
              <a:t> </a:t>
            </a:r>
            <a:r>
              <a:rPr lang="en-US" sz="1300" dirty="0"/>
              <a:t>"Skills also serve to help people regulate their behavior, environment, physiology, and cognitions.</a:t>
            </a:r>
            <a:r>
              <a:rPr lang="en-US" b="0" dirty="0"/>
              <a:t>“</a:t>
            </a:r>
          </a:p>
          <a:p>
            <a:pPr marL="191589" indent="-191589" defTabSz="1021806">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61</a:t>
            </a:fld>
            <a:endParaRPr lang="en-US"/>
          </a:p>
        </p:txBody>
      </p:sp>
    </p:spTree>
    <p:extLst>
      <p:ext uri="{BB962C8B-B14F-4D97-AF65-F5344CB8AC3E}">
        <p14:creationId xmlns:p14="http://schemas.microsoft.com/office/powerpoint/2010/main" val="9442453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i="1" dirty="0"/>
              <a:t>Bullet 1 </a:t>
            </a:r>
            <a:r>
              <a:rPr lang="en-US" dirty="0"/>
              <a:t>– </a:t>
            </a:r>
            <a:r>
              <a:rPr lang="en-US" u="sng" dirty="0"/>
              <a:t>read bullet and, then, add</a:t>
            </a:r>
            <a:r>
              <a:rPr lang="en-US" dirty="0"/>
              <a:t>: "</a:t>
            </a:r>
            <a:r>
              <a:rPr lang="en-US" sz="1300" dirty="0"/>
              <a:t>Individuals learn to respond to emotions more skillfully, reducing impulsive reactions and fostering emotional balance and resilience.</a:t>
            </a:r>
            <a:r>
              <a:rPr lang="en-US" dirty="0"/>
              <a:t>"</a:t>
            </a:r>
            <a:endParaRPr lang="en-US" sz="1300" dirty="0"/>
          </a:p>
          <a:p>
            <a:endParaRPr lang="en-US" dirty="0"/>
          </a:p>
          <a:p>
            <a:pPr marL="181240" indent="-181240" defTabSz="966612">
              <a:buFont typeface="Arial" panose="020B0604020202020204" pitchFamily="34" charset="0"/>
              <a:buChar char="•"/>
              <a:defRPr/>
            </a:pPr>
            <a:r>
              <a:rPr lang="en-US" i="1" dirty="0"/>
              <a:t>Bullet 2 </a:t>
            </a:r>
            <a:r>
              <a:rPr lang="en-US" dirty="0"/>
              <a:t>– </a:t>
            </a:r>
            <a:r>
              <a:rPr lang="en-US" u="sng" dirty="0"/>
              <a:t>read bullet and, then, add</a:t>
            </a:r>
            <a:r>
              <a:rPr lang="en-US" dirty="0"/>
              <a:t>: "</a:t>
            </a:r>
            <a:r>
              <a:rPr lang="en-US" sz="1300" dirty="0"/>
              <a:t>These skills empower individuals to engage in healthier, more satisfying interactions, which can mitigate emotional distress and contribute to emotional regulation.</a:t>
            </a:r>
            <a:r>
              <a:rPr lang="en-US" dirty="0"/>
              <a:t>"</a:t>
            </a:r>
            <a:endParaRPr lang="en-US" sz="1300" dirty="0"/>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i="1" dirty="0"/>
              <a:t>Bullet 3 </a:t>
            </a:r>
            <a:r>
              <a:rPr lang="en-US" dirty="0"/>
              <a:t>– </a:t>
            </a:r>
            <a:r>
              <a:rPr lang="en-US" u="sng" dirty="0"/>
              <a:t>read bullet and, then, add</a:t>
            </a:r>
            <a:r>
              <a:rPr lang="en-US" dirty="0"/>
              <a:t>: "By learning techniques to reduce emotional intensity, cope with distressing emotions, and respond adaptively to triggers, individuals can gain greater control over their emotional experiences and reduce instances of emotion dysregulation."</a:t>
            </a:r>
          </a:p>
          <a:p>
            <a:pPr defTabSz="966612">
              <a:defRPr/>
            </a:pPr>
            <a:endParaRPr lang="en-US" dirty="0"/>
          </a:p>
          <a:p>
            <a:pPr marL="181240" indent="-181240" defTabSz="966612">
              <a:buFont typeface="Arial" panose="020B0604020202020204" pitchFamily="34" charset="0"/>
              <a:buChar char="•"/>
              <a:defRPr/>
            </a:pPr>
            <a:r>
              <a:rPr lang="en-US" i="1" dirty="0"/>
              <a:t>Bullet 4 </a:t>
            </a:r>
            <a:r>
              <a:rPr lang="en-US" dirty="0"/>
              <a:t>– </a:t>
            </a:r>
            <a:r>
              <a:rPr lang="en-US" u="sng" dirty="0"/>
              <a:t>read bullet and, then, add</a:t>
            </a:r>
            <a:r>
              <a:rPr lang="en-US" dirty="0"/>
              <a:t>: "These skills enable individuals to endure emotional discomfort, ride out emotional storms, and make healthier choices in response to challenging emotions."</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62</a:t>
            </a:fld>
            <a:endParaRPr lang="en-US"/>
          </a:p>
        </p:txBody>
      </p:sp>
    </p:spTree>
    <p:extLst>
      <p:ext uri="{BB962C8B-B14F-4D97-AF65-F5344CB8AC3E}">
        <p14:creationId xmlns:p14="http://schemas.microsoft.com/office/powerpoint/2010/main" val="8954890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"Let’s review the benefits of DBT in SUD treatment.</a:t>
            </a:r>
            <a:r>
              <a:rPr lang="en-US" b="0" dirty="0"/>
              <a:t>“</a:t>
            </a:r>
          </a:p>
          <a:p>
            <a:pPr defTabSz="966612">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63</a:t>
            </a:fld>
            <a:endParaRPr lang="en-US"/>
          </a:p>
        </p:txBody>
      </p:sp>
    </p:spTree>
    <p:extLst>
      <p:ext uri="{BB962C8B-B14F-4D97-AF65-F5344CB8AC3E}">
        <p14:creationId xmlns:p14="http://schemas.microsoft.com/office/powerpoint/2010/main" val="28934452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u="sng" dirty="0"/>
              <a:t>Introduce slide</a:t>
            </a:r>
            <a:r>
              <a:rPr lang="en-US" dirty="0"/>
              <a:t> –</a:t>
            </a:r>
            <a:r>
              <a:rPr lang="en-US" b="0" dirty="0"/>
              <a:t> "</a:t>
            </a:r>
            <a:r>
              <a:rPr lang="en-US" dirty="0"/>
              <a:t>Research has shown that the function of the DBT skills overlap to address both the etiology and function of substance misuse. As such, DBT can help those with substance use disorders in several ways.</a:t>
            </a:r>
            <a:r>
              <a:rPr lang="en-US" b="0" dirty="0"/>
              <a:t>"</a:t>
            </a:r>
          </a:p>
          <a:p>
            <a:endParaRPr lang="en-US" dirty="0"/>
          </a:p>
          <a:p>
            <a:pPr marL="664546" lvl="1" indent="-181240" defTabSz="966612">
              <a:buFont typeface="Arial" panose="020B0604020202020204" pitchFamily="34" charset="0"/>
              <a:buChar char="•"/>
              <a:defRPr/>
            </a:pPr>
            <a:r>
              <a:rPr lang="en-US" b="0" i="1" dirty="0"/>
              <a:t>Bullet 1 </a:t>
            </a:r>
            <a:r>
              <a:rPr lang="en-US" dirty="0"/>
              <a:t>–</a:t>
            </a:r>
            <a:r>
              <a:rPr lang="en-US" b="0" dirty="0"/>
              <a:t> "</a:t>
            </a:r>
            <a:r>
              <a:rPr lang="en-US" dirty="0"/>
              <a:t>Mindfulness skills </a:t>
            </a:r>
            <a:r>
              <a:rPr lang="en-US" b="0" i="0" dirty="0">
                <a:effectLst/>
              </a:rPr>
              <a:t>allow clients to recognize and tolerate the negative emotions that can cause cravings</a:t>
            </a:r>
            <a:r>
              <a:rPr lang="en-US" dirty="0"/>
              <a:t>.</a:t>
            </a:r>
            <a:r>
              <a:rPr lang="en-US" b="0" dirty="0"/>
              <a:t>"</a:t>
            </a:r>
            <a:endParaRPr lang="en-US" b="0" i="0" dirty="0">
              <a:effectLst/>
            </a:endParaRPr>
          </a:p>
          <a:p>
            <a:pPr marL="664546" lvl="1" indent="-181240">
              <a:buFont typeface="Arial" panose="020B0604020202020204" pitchFamily="34" charset="0"/>
              <a:buChar char="•"/>
            </a:pPr>
            <a:endParaRPr lang="en-US" b="0" i="0" dirty="0">
              <a:effectLst/>
            </a:endParaRPr>
          </a:p>
          <a:p>
            <a:pPr marL="664546" lvl="1" indent="-181240" defTabSz="966612">
              <a:buFont typeface="Arial" panose="020B0604020202020204" pitchFamily="34" charset="0"/>
              <a:buChar char="•"/>
              <a:defRPr/>
            </a:pPr>
            <a:r>
              <a:rPr lang="en-US" b="0" i="1" dirty="0"/>
              <a:t>Bullet 2 </a:t>
            </a:r>
            <a:r>
              <a:rPr lang="en-US" b="0" dirty="0"/>
              <a:t>– "Interpersonal effectiveness helps clients build healthy interpersonal relationships which are essential in maintaining long-term recovery from SU; these skills can also help clients foster community and social supports to aid in their recovery</a:t>
            </a:r>
            <a:r>
              <a:rPr lang="en-US" dirty="0"/>
              <a:t>.</a:t>
            </a:r>
            <a:r>
              <a:rPr lang="en-US" b="0" dirty="0"/>
              <a:t>"</a:t>
            </a:r>
          </a:p>
          <a:p>
            <a:pPr marL="664546" lvl="1" indent="-181240" defTabSz="966612">
              <a:buFont typeface="Arial" panose="020B0604020202020204" pitchFamily="34" charset="0"/>
              <a:buChar char="•"/>
              <a:defRPr/>
            </a:pPr>
            <a:endParaRPr lang="en-US" b="1" i="0" dirty="0">
              <a:effectLst/>
            </a:endParaRPr>
          </a:p>
          <a:p>
            <a:pPr marL="664546" lvl="1" indent="-181240" defTabSz="966612">
              <a:buFont typeface="Arial" panose="020B0604020202020204" pitchFamily="34" charset="0"/>
              <a:buChar char="•"/>
              <a:defRPr/>
            </a:pPr>
            <a:r>
              <a:rPr lang="en-US" b="0" i="1" dirty="0"/>
              <a:t>Bullet 3 </a:t>
            </a:r>
            <a:r>
              <a:rPr lang="en-US" dirty="0"/>
              <a:t>–</a:t>
            </a:r>
            <a:r>
              <a:rPr lang="en-US" b="0" dirty="0"/>
              <a:t> "</a:t>
            </a:r>
            <a:r>
              <a:rPr lang="en-US" b="0" i="0" u="none" dirty="0">
                <a:effectLst/>
              </a:rPr>
              <a:t>Emotional regulation skills have a general mitigating effect on the need to use substances to cope with difficult emotions.</a:t>
            </a:r>
            <a:r>
              <a:rPr lang="en-US" b="0" dirty="0"/>
              <a:t>"</a:t>
            </a:r>
          </a:p>
          <a:p>
            <a:pPr marL="664546" lvl="1" indent="-181240" defTabSz="966612">
              <a:buFont typeface="Arial" panose="020B0604020202020204" pitchFamily="34" charset="0"/>
              <a:buChar char="•"/>
              <a:defRPr/>
            </a:pPr>
            <a:endParaRPr lang="en-US" b="0" i="0" dirty="0">
              <a:effectLst/>
            </a:endParaRPr>
          </a:p>
          <a:p>
            <a:pPr marL="664546" lvl="1" indent="-181240" defTabSz="966612">
              <a:buFont typeface="Arial" panose="020B0604020202020204" pitchFamily="34" charset="0"/>
              <a:buChar char="•"/>
              <a:defRPr/>
            </a:pPr>
            <a:r>
              <a:rPr lang="en-US" b="0" i="1" dirty="0"/>
              <a:t>Bullet 4 </a:t>
            </a:r>
            <a:r>
              <a:rPr lang="en-US" b="0" dirty="0"/>
              <a:t>– "</a:t>
            </a:r>
            <a:r>
              <a:rPr lang="en-US" b="0" i="0" dirty="0">
                <a:effectLst/>
              </a:rPr>
              <a:t>Distress tolerance skills can help </a:t>
            </a:r>
            <a:r>
              <a:rPr lang="en-US" b="0" dirty="0"/>
              <a:t>lessen one’s need to manage or escape intense emotional experiences and stressors with substances."</a:t>
            </a:r>
          </a:p>
        </p:txBody>
      </p:sp>
      <p:sp>
        <p:nvSpPr>
          <p:cNvPr id="4" name="Slide Number Placeholder 3"/>
          <p:cNvSpPr>
            <a:spLocks noGrp="1"/>
          </p:cNvSpPr>
          <p:nvPr>
            <p:ph type="sldNum" sz="quarter" idx="5"/>
          </p:nvPr>
        </p:nvSpPr>
        <p:spPr/>
        <p:txBody>
          <a:bodyPr/>
          <a:lstStyle/>
          <a:p>
            <a:fld id="{3D645E9C-706C-43E2-B372-35E05D6B81AE}" type="slidenum">
              <a:rPr lang="en-US" smtClean="0"/>
              <a:t>64</a:t>
            </a:fld>
            <a:endParaRPr lang="en-US" dirty="0"/>
          </a:p>
        </p:txBody>
      </p:sp>
    </p:spTree>
    <p:extLst>
      <p:ext uri="{BB962C8B-B14F-4D97-AF65-F5344CB8AC3E}">
        <p14:creationId xmlns:p14="http://schemas.microsoft.com/office/powerpoint/2010/main" val="793452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sz="1300" dirty="0"/>
              <a:t>[</a:t>
            </a:r>
            <a:r>
              <a:rPr lang="en-US" sz="1300" u="sng" dirty="0"/>
              <a:t>Read </a:t>
            </a:r>
            <a:r>
              <a:rPr lang="en-US" sz="1300" u="sng"/>
              <a:t>bullets</a:t>
            </a:r>
            <a:r>
              <a:rPr lang="en-US" sz="1300"/>
              <a:t>].</a:t>
            </a:r>
            <a:endParaRPr lang="en-US" sz="1300" dirty="0"/>
          </a:p>
          <a:p>
            <a:pPr marL="181240" indent="-181240" defTabSz="966612">
              <a:buFont typeface="Arial" panose="020B0604020202020204" pitchFamily="34" charset="0"/>
              <a:buChar char="•"/>
              <a:defRPr/>
            </a:pPr>
            <a:endParaRPr lang="en-US" b="0" dirty="0"/>
          </a:p>
        </p:txBody>
      </p:sp>
      <p:sp>
        <p:nvSpPr>
          <p:cNvPr id="4" name="Slide Number Placeholder 3"/>
          <p:cNvSpPr>
            <a:spLocks noGrp="1"/>
          </p:cNvSpPr>
          <p:nvPr>
            <p:ph type="sldNum" sz="quarter" idx="5"/>
          </p:nvPr>
        </p:nvSpPr>
        <p:spPr/>
        <p:txBody>
          <a:bodyPr/>
          <a:lstStyle/>
          <a:p>
            <a:fld id="{3D645E9C-706C-43E2-B372-35E05D6B81AE}" type="slidenum">
              <a:rPr lang="en-US" smtClean="0"/>
              <a:t>65</a:t>
            </a:fld>
            <a:endParaRPr lang="en-US" dirty="0"/>
          </a:p>
        </p:txBody>
      </p:sp>
    </p:spTree>
    <p:extLst>
      <p:ext uri="{BB962C8B-B14F-4D97-AF65-F5344CB8AC3E}">
        <p14:creationId xmlns:p14="http://schemas.microsoft.com/office/powerpoint/2010/main" val="31081646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"Let’s now dive into the Four DBT skill sets.“</a:t>
            </a:r>
          </a:p>
          <a:p>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66</a:t>
            </a:fld>
            <a:endParaRPr lang="en-US"/>
          </a:p>
        </p:txBody>
      </p:sp>
    </p:spTree>
    <p:extLst>
      <p:ext uri="{BB962C8B-B14F-4D97-AF65-F5344CB8AC3E}">
        <p14:creationId xmlns:p14="http://schemas.microsoft.com/office/powerpoint/2010/main" val="2625674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u="sng" dirty="0"/>
              <a:t>Read bullets and, t</a:t>
            </a:r>
            <a:r>
              <a:rPr lang="en-US" b="0" i="0" u="sng" dirty="0"/>
              <a:t>hen, you can add</a:t>
            </a:r>
            <a:r>
              <a:rPr lang="en-US" b="0" u="sng" dirty="0"/>
              <a:t>:</a:t>
            </a:r>
            <a:r>
              <a:rPr lang="en-US" b="0" u="none" dirty="0"/>
              <a:t> </a:t>
            </a:r>
            <a:r>
              <a:rPr lang="en-US" b="0" dirty="0"/>
              <a:t>"There is a visually-helpful i</a:t>
            </a:r>
            <a:r>
              <a:rPr lang="en-US" dirty="0"/>
              <a:t>nfographic on the next slid</a:t>
            </a:r>
            <a:r>
              <a:rPr lang="en-US" b="0" dirty="0"/>
              <a:t>e.“</a:t>
            </a:r>
          </a:p>
          <a:p>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dirty="0"/>
          </a:p>
        </p:txBody>
      </p:sp>
      <p:sp>
        <p:nvSpPr>
          <p:cNvPr id="4" name="Slide Number Placeholder 3"/>
          <p:cNvSpPr>
            <a:spLocks noGrp="1"/>
          </p:cNvSpPr>
          <p:nvPr>
            <p:ph type="sldNum" sz="quarter" idx="5"/>
          </p:nvPr>
        </p:nvSpPr>
        <p:spPr/>
        <p:txBody>
          <a:bodyPr/>
          <a:lstStyle/>
          <a:p>
            <a:fld id="{3D645E9C-706C-43E2-B372-35E05D6B81AE}" type="slidenum">
              <a:rPr lang="en-US" smtClean="0"/>
              <a:t>67</a:t>
            </a:fld>
            <a:endParaRPr lang="en-US" dirty="0"/>
          </a:p>
        </p:txBody>
      </p:sp>
    </p:spTree>
    <p:extLst>
      <p:ext uri="{BB962C8B-B14F-4D97-AF65-F5344CB8AC3E}">
        <p14:creationId xmlns:p14="http://schemas.microsoft.com/office/powerpoint/2010/main" val="37222743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dirty="0"/>
          </a:p>
          <a:p>
            <a:pPr marL="241653" indent="-241653" defTabSz="966612">
              <a:buFont typeface="+mj-lt"/>
              <a:buAutoNum type="arabicPeriod"/>
              <a:defRPr/>
            </a:pPr>
            <a:r>
              <a:rPr lang="en-US" b="0" dirty="0"/>
              <a:t>"Mindfulness skills help us to develop non-judgmental awareness of the present moment which can improve our ability to non-judgmentally observe and accept whatever is occurring (both internally and externally) in the moment."</a:t>
            </a:r>
          </a:p>
          <a:p>
            <a:pPr marL="241653" indent="-241653" defTabSz="966612">
              <a:buFont typeface="+mj-lt"/>
              <a:buAutoNum type="arabicPeriod"/>
              <a:defRPr/>
            </a:pPr>
            <a:endParaRPr lang="en-US" b="0" dirty="0"/>
          </a:p>
          <a:p>
            <a:pPr marL="241653" indent="-241653" defTabSz="966612">
              <a:buFont typeface="+mj-lt"/>
              <a:buAutoNum type="arabicPeriod"/>
              <a:defRPr/>
            </a:pPr>
            <a:r>
              <a:rPr lang="en-US" b="0" dirty="0"/>
              <a:t>"Interpersonal effectiveness skills help us develop techniques to communicate with others in a way that is assertive, maintains our self-respect, and strengthens our relationships."</a:t>
            </a:r>
          </a:p>
          <a:p>
            <a:pPr marL="241653" indent="-241653" defTabSz="966612">
              <a:buFont typeface="+mj-lt"/>
              <a:buAutoNum type="arabicPeriod"/>
              <a:defRPr/>
            </a:pPr>
            <a:endParaRPr lang="en-US" b="0" dirty="0"/>
          </a:p>
          <a:p>
            <a:pPr marL="241653" indent="-241653" defTabSz="966612">
              <a:buFont typeface="+mj-lt"/>
              <a:buAutoNum type="arabicPeriod"/>
              <a:defRPr/>
            </a:pPr>
            <a:r>
              <a:rPr lang="en-US" b="0" dirty="0"/>
              <a:t>"Emotion regulation skills involve strategies to understand, manage, and change intense emotions and reduce our vulnerability to them. These skills </a:t>
            </a:r>
            <a:r>
              <a:rPr lang="en-US" sz="1300" dirty="0">
                <a:latin typeface="Calibri" panose="020F0502020204030204" pitchFamily="34" charset="0"/>
              </a:rPr>
              <a:t>can help to reduce the intensity of painful feelings that are experienced in response to painful events </a:t>
            </a:r>
            <a:r>
              <a:rPr lang="en-US" b="0" dirty="0"/>
              <a:t>and can help decrease the ways in which emotion </a:t>
            </a:r>
            <a:r>
              <a:rPr lang="en-US" b="0" i="1" dirty="0"/>
              <a:t>dysregulation</a:t>
            </a:r>
            <a:r>
              <a:rPr lang="en-US" b="0" dirty="0"/>
              <a:t> may be contributing to problems in our life</a:t>
            </a:r>
            <a:r>
              <a:rPr lang="en-US" sz="1300" dirty="0">
                <a:latin typeface="Calibri" panose="020F0502020204030204" pitchFamily="34" charset="0"/>
              </a:rPr>
              <a:t>.</a:t>
            </a:r>
            <a:r>
              <a:rPr lang="en-US" b="0" dirty="0"/>
              <a:t>"</a:t>
            </a:r>
          </a:p>
          <a:p>
            <a:pPr marL="241653" indent="-241653" defTabSz="966612">
              <a:buFont typeface="+mj-lt"/>
              <a:buAutoNum type="arabicPeriod"/>
              <a:defRPr/>
            </a:pPr>
            <a:endParaRPr lang="en-US" b="0" dirty="0"/>
          </a:p>
          <a:p>
            <a:pPr marL="241653" indent="-241653" defTabSz="966612">
              <a:buFont typeface="+mj-lt"/>
              <a:buAutoNum type="arabicPeriod"/>
              <a:defRPr/>
            </a:pPr>
            <a:r>
              <a:rPr lang="en-US" b="0" dirty="0"/>
              <a:t>"Distress tolerance skills are aimed at helping us manage an emotional incident with greater calm and acceptance and increase our tolerance of negative emotions rather than trying to escape from them with harmful behavior. These skills can help give someone </a:t>
            </a:r>
            <a:r>
              <a:rPr lang="en-US" sz="1300" dirty="0">
                <a:latin typeface="Calibri" panose="020F0502020204030204" pitchFamily="34" charset="0"/>
              </a:rPr>
              <a:t>more control over urges to engage in impulsive behaviors (such as substance use).</a:t>
            </a:r>
            <a:r>
              <a:rPr lang="en-US" b="0" dirty="0"/>
              <a:t>"</a:t>
            </a:r>
          </a:p>
        </p:txBody>
      </p:sp>
      <p:sp>
        <p:nvSpPr>
          <p:cNvPr id="4" name="Slide Number Placeholder 3"/>
          <p:cNvSpPr>
            <a:spLocks noGrp="1"/>
          </p:cNvSpPr>
          <p:nvPr>
            <p:ph type="sldNum" sz="quarter" idx="5"/>
          </p:nvPr>
        </p:nvSpPr>
        <p:spPr/>
        <p:txBody>
          <a:bodyPr/>
          <a:lstStyle/>
          <a:p>
            <a:fld id="{3D645E9C-706C-43E2-B372-35E05D6B81AE}" type="slidenum">
              <a:rPr lang="en-US" smtClean="0"/>
              <a:t>68</a:t>
            </a:fld>
            <a:endParaRPr lang="en-US" dirty="0"/>
          </a:p>
        </p:txBody>
      </p:sp>
    </p:spTree>
    <p:extLst>
      <p:ext uri="{BB962C8B-B14F-4D97-AF65-F5344CB8AC3E}">
        <p14:creationId xmlns:p14="http://schemas.microsoft.com/office/powerpoint/2010/main" val="1395115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"Let's start by reviewing the skills involved in the area of mindfulness.“</a:t>
            </a:r>
          </a:p>
          <a:p>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69</a:t>
            </a:fld>
            <a:endParaRPr lang="en-US"/>
          </a:p>
        </p:txBody>
      </p:sp>
    </p:spTree>
    <p:extLst>
      <p:ext uri="{BB962C8B-B14F-4D97-AF65-F5344CB8AC3E}">
        <p14:creationId xmlns:p14="http://schemas.microsoft.com/office/powerpoint/2010/main" val="3783606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 </a:t>
            </a:r>
            <a:r>
              <a:rPr lang="en-US" dirty="0"/>
              <a:t>"We respectfully acknowledge that we live and work in territories where Indigenous nations and Tribal groups are traditional stewards of the land. Please join us in supporting efforts to affirm Tribal sovereignty across what is now known as California and in displaying respect, honor and gratitude for all Indigenous people. If you don't know what Native land you are on, use the resource on the slide to find out. I am on </a:t>
            </a:r>
            <a:r>
              <a:rPr lang="en-US" u="sng" dirty="0"/>
              <a:t>[insert what land you're on</a:t>
            </a:r>
            <a:r>
              <a:rPr lang="en-US" dirty="0"/>
              <a:t>]</a:t>
            </a:r>
            <a:r>
              <a:rPr lang="en-US" b="0" dirty="0"/>
              <a:t>"</a:t>
            </a:r>
            <a:r>
              <a:rPr lang="en-US" dirty="0"/>
              <a:t> (note: the UCLA campus is on Chumash and Tongva land).</a:t>
            </a:r>
          </a:p>
          <a:p>
            <a:endParaRPr lang="en-US" dirty="0">
              <a:cs typeface="Calibri"/>
            </a:endParaRPr>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cs typeface="Calibri"/>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7</a:t>
            </a:fld>
            <a:endParaRPr lang="en-US"/>
          </a:p>
        </p:txBody>
      </p:sp>
    </p:spTree>
    <p:extLst>
      <p:ext uri="{BB962C8B-B14F-4D97-AF65-F5344CB8AC3E}">
        <p14:creationId xmlns:p14="http://schemas.microsoft.com/office/powerpoint/2010/main" val="10842745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b="0" dirty="0"/>
              <a:t>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"Mindfulness as a practice has gained popularity over the last few years. In fact, there are now many popular 'mindfulness apps' that you can use to help you practice mindfulness in your day-to-day life."</a:t>
            </a:r>
          </a:p>
          <a:p>
            <a:pPr defTabSz="966612">
              <a:defRPr/>
            </a:pPr>
            <a:endParaRPr lang="en-US" b="0" dirty="0"/>
          </a:p>
          <a:p>
            <a:pPr marL="181240" indent="-181240" defTabSz="966612">
              <a:buFont typeface="Arial" panose="020B0604020202020204" pitchFamily="34" charset="0"/>
              <a:buChar char="•"/>
              <a:defRPr/>
            </a:pPr>
            <a:r>
              <a:rPr lang="en-US" b="0" i="1" dirty="0"/>
              <a:t>Bullets 1 &amp; 2 </a:t>
            </a:r>
            <a:r>
              <a:rPr lang="en-US" b="0" dirty="0"/>
              <a:t>– </a:t>
            </a:r>
            <a:r>
              <a:rPr lang="en-US" b="0" u="sng" dirty="0"/>
              <a:t>read bullets and, then, add: </a:t>
            </a:r>
          </a:p>
          <a:p>
            <a:pPr marL="664546" lvl="1" indent="-181240" defTabSz="966612">
              <a:buFont typeface="Arial" panose="020B0604020202020204" pitchFamily="34" charset="0"/>
              <a:buChar char="•"/>
              <a:defRPr/>
            </a:pPr>
            <a:r>
              <a:rPr lang="en-US" b="0" dirty="0"/>
              <a:t>"Mindfulness is sometimes equated with meditation, but there is a difference between the two."</a:t>
            </a:r>
          </a:p>
          <a:p>
            <a:pPr marL="1147852" lvl="2" indent="-181240" defTabSz="966612">
              <a:buFont typeface="Arial" panose="020B0604020202020204" pitchFamily="34" charset="0"/>
              <a:buChar char="•"/>
              <a:defRPr/>
            </a:pPr>
            <a:r>
              <a:rPr lang="en-US" b="0" dirty="0"/>
              <a:t>"Meditation is a skill usually practiced for a specific amount of time. It is also often practiced in a seated position–but not always–and involves focusing or clearing your mind using a combination of mental and physical techniques – like paced breathing."</a:t>
            </a:r>
          </a:p>
          <a:p>
            <a:pPr marL="664546" lvl="1" indent="-181240" defTabSz="966612">
              <a:buFont typeface="Arial" panose="020B0604020202020204" pitchFamily="34" charset="0"/>
              <a:buChar char="•"/>
              <a:defRPr/>
            </a:pPr>
            <a:r>
              <a:rPr lang="en-US" b="0" dirty="0"/>
              <a:t>"Mindfulness can be practiced both informally (at any time/place) and formally (i.e., during meditation). </a:t>
            </a:r>
            <a:r>
              <a:rPr lang="en-US" dirty="0"/>
              <a:t>Some examples of mindfulness include mindful eating (i.e., focusing on your body-related sensations when you eat and the taste/texture/temperature of the food), mindful walking (i.e., noticing your bodily movements and your surroundings while walking), and doing one thing at a time, taking time to take in and notice your individual lived experience with a single task."</a:t>
            </a:r>
          </a:p>
          <a:p>
            <a:pPr defTabSz="966612">
              <a:defRPr/>
            </a:pPr>
            <a:endParaRPr lang="en-US" b="0" dirty="0"/>
          </a:p>
          <a:p>
            <a:pPr marL="181240" indent="-181240" defTabSz="966612">
              <a:buFont typeface="Arial" panose="020B0604020202020204" pitchFamily="34" charset="0"/>
              <a:buChar char="•"/>
              <a:defRPr/>
            </a:pPr>
            <a:r>
              <a:rPr lang="en-US" b="0" i="1" dirty="0"/>
              <a:t>Bullet 3 </a:t>
            </a:r>
            <a:r>
              <a:rPr lang="en-US" b="0" dirty="0"/>
              <a:t>– </a:t>
            </a:r>
            <a:r>
              <a:rPr lang="en-US" b="0" u="sng" dirty="0"/>
              <a:t>read bullet and, then, add:</a:t>
            </a:r>
            <a:r>
              <a:rPr lang="en-US" b="0" u="none" dirty="0"/>
              <a:t> </a:t>
            </a:r>
            <a:r>
              <a:rPr lang="en-US" dirty="0"/>
              <a:t>"Mindfulness ultimately enables us to take notice of the </a:t>
            </a:r>
            <a:r>
              <a:rPr lang="en-US" b="1" dirty="0"/>
              <a:t>fleeting, brief nature of emotions</a:t>
            </a:r>
            <a:r>
              <a:rPr lang="en-US" dirty="0"/>
              <a:t>, and this can diminish the power that emotions can have in directing our actions. Through this process, we learn that we don’t have to identify with our emotions, and we can choose how our emotions will influence the way we respond in any given situation."</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70</a:t>
            </a:fld>
            <a:endParaRPr lang="en-US"/>
          </a:p>
        </p:txBody>
      </p:sp>
    </p:spTree>
    <p:extLst>
      <p:ext uri="{BB962C8B-B14F-4D97-AF65-F5344CB8AC3E}">
        <p14:creationId xmlns:p14="http://schemas.microsoft.com/office/powerpoint/2010/main" val="22560640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9672" y="4662250"/>
            <a:ext cx="7443536" cy="3969497"/>
          </a:xfrm>
        </p:spPr>
        <p:txBody>
          <a:bodyPr/>
          <a:lstStyle/>
          <a:p>
            <a:pPr defTabSz="966612" fontAlgn="ctr">
              <a:defRPr/>
            </a:pPr>
            <a:r>
              <a:rPr lang="en-US" sz="1300" b="1" dirty="0"/>
              <a:t>Trainer Notes: </a:t>
            </a:r>
            <a:r>
              <a:rPr lang="en-US" dirty="0"/>
              <a:t>"</a:t>
            </a:r>
            <a:r>
              <a:rPr lang="en-US" sz="1300" dirty="0"/>
              <a:t>Here’s a review of the goal of Mindfulness to enable us to be able to choose how to respond in any given situation.</a:t>
            </a:r>
            <a:r>
              <a:rPr lang="en-US" dirty="0"/>
              <a:t>"</a:t>
            </a:r>
            <a:endParaRPr lang="en-US" sz="1300" dirty="0"/>
          </a:p>
          <a:p>
            <a:pPr defTabSz="966612" fontAlgn="ctr">
              <a:defRPr/>
            </a:pPr>
            <a:r>
              <a:rPr lang="en-US" sz="1300" dirty="0"/>
              <a:t> </a:t>
            </a:r>
            <a:endParaRPr lang="en-US" b="0" dirty="0"/>
          </a:p>
          <a:p>
            <a:pPr marL="181240" indent="-181240" defTabSz="966612" fontAlgn="ctr">
              <a:buFont typeface="Arial" panose="020B0604020202020204" pitchFamily="34" charset="0"/>
              <a:buChar char="•"/>
              <a:defRPr/>
            </a:pPr>
            <a:r>
              <a:rPr lang="en-US" b="0" dirty="0"/>
              <a:t>"</a:t>
            </a:r>
            <a:r>
              <a:rPr lang="en-US" dirty="0"/>
              <a:t>This image provides a visual conceptualization of the goal of DBT.</a:t>
            </a:r>
            <a:r>
              <a:rPr lang="en-US" b="0" dirty="0"/>
              <a:t>"</a:t>
            </a:r>
            <a:endParaRPr lang="en-US" dirty="0"/>
          </a:p>
          <a:p>
            <a:pPr fontAlgn="ctr"/>
            <a:endParaRPr lang="en-US" dirty="0"/>
          </a:p>
          <a:p>
            <a:pPr marL="181240" indent="-181240" defTabSz="966612" fontAlgn="ctr">
              <a:buFont typeface="Arial" panose="020B0604020202020204" pitchFamily="34" charset="0"/>
              <a:buChar char="•"/>
              <a:defRPr/>
            </a:pPr>
            <a:r>
              <a:rPr lang="en-US" b="0" dirty="0"/>
              <a:t>"</a:t>
            </a:r>
            <a:r>
              <a:rPr lang="en-US" dirty="0"/>
              <a:t>Often times a pattern exists if someone has ineffective skills for facing challenges.</a:t>
            </a:r>
            <a:r>
              <a:rPr lang="en-US" b="0" dirty="0"/>
              <a:t>"</a:t>
            </a:r>
            <a:endParaRPr lang="en-US" dirty="0"/>
          </a:p>
          <a:p>
            <a:pPr marL="830217" lvl="1" indent="-319314" defTabSz="966612" fontAlgn="ctr">
              <a:buFont typeface="Courier New" panose="02070309020205020404" pitchFamily="49" charset="0"/>
              <a:buChar char="o"/>
              <a:defRPr/>
            </a:pPr>
            <a:r>
              <a:rPr lang="en-US" b="0" dirty="0"/>
              <a:t>"</a:t>
            </a:r>
            <a:r>
              <a:rPr lang="en-US" dirty="0"/>
              <a:t>Upon facing a challenge, a person will turn to their usual coping (e.g., self-harm, ghosting ppl, substance use, yelling at a family member). This coping may provide some short-term relief, but it’s not a lasting way to cope or act. Someone may feel miserable about the way that they handled that challenge.</a:t>
            </a:r>
            <a:r>
              <a:rPr lang="en-US" b="0" dirty="0"/>
              <a:t>"</a:t>
            </a:r>
            <a:endParaRPr lang="en-US" dirty="0"/>
          </a:p>
          <a:p>
            <a:pPr marL="1313523" lvl="2" indent="-319314" defTabSz="966612" fontAlgn="ctr">
              <a:buFont typeface="Courier New" panose="02070309020205020404" pitchFamily="49" charset="0"/>
              <a:buChar char="o"/>
              <a:defRPr/>
            </a:pPr>
            <a:r>
              <a:rPr lang="en-US" b="0" dirty="0"/>
              <a:t>"</a:t>
            </a:r>
            <a:r>
              <a:rPr lang="en-US" dirty="0"/>
              <a:t>Responding from a place of emotional dysregulation can create more misery or turmoil in a situation.</a:t>
            </a:r>
            <a:r>
              <a:rPr lang="en-US" b="0" dirty="0"/>
              <a:t>"</a:t>
            </a:r>
          </a:p>
          <a:p>
            <a:pPr marL="1313523" lvl="2" indent="-319314" defTabSz="966612" fontAlgn="ctr">
              <a:buFont typeface="Courier New" panose="02070309020205020404" pitchFamily="49" charset="0"/>
              <a:buChar char="o"/>
              <a:defRPr/>
            </a:pPr>
            <a:r>
              <a:rPr lang="en-US" b="0" dirty="0"/>
              <a:t>"Without recognizing and accepting that a change needs to happen, no change is made, and so the cycle continued to </a:t>
            </a:r>
            <a:r>
              <a:rPr lang="en-US" b="0" i="1" u="none" dirty="0"/>
              <a:t>continued misery</a:t>
            </a:r>
            <a:r>
              <a:rPr lang="en-US" b="0" dirty="0"/>
              <a:t>."</a:t>
            </a:r>
            <a:endParaRPr lang="en-US" dirty="0"/>
          </a:p>
          <a:p>
            <a:pPr marL="510903" lvl="1" fontAlgn="ctr"/>
            <a:endParaRPr lang="en-US" dirty="0"/>
          </a:p>
          <a:p>
            <a:pPr marL="346911" indent="-319314" defTabSz="966612" fontAlgn="ctr">
              <a:buFont typeface="Arial" panose="020B0604020202020204" pitchFamily="34" charset="0"/>
              <a:buChar char="•"/>
              <a:defRPr/>
            </a:pPr>
            <a:r>
              <a:rPr lang="en-US" b="0" dirty="0"/>
              <a:t>"</a:t>
            </a:r>
            <a:r>
              <a:rPr lang="en-US" dirty="0"/>
              <a:t>DBT helps people develop a new pattern – a new way of coping with challenges that arise.</a:t>
            </a:r>
            <a:r>
              <a:rPr lang="en-US" b="0" dirty="0"/>
              <a:t>"</a:t>
            </a:r>
            <a:endParaRPr lang="en-US" dirty="0"/>
          </a:p>
          <a:p>
            <a:pPr marL="830217" lvl="1" indent="-319314" defTabSz="966612" fontAlgn="ctr">
              <a:buFont typeface="Courier New" panose="02070309020205020404" pitchFamily="49" charset="0"/>
              <a:buChar char="o"/>
              <a:defRPr/>
            </a:pPr>
            <a:r>
              <a:rPr lang="en-US" b="0" dirty="0"/>
              <a:t>"</a:t>
            </a:r>
            <a:r>
              <a:rPr lang="en-US" dirty="0"/>
              <a:t>In this new pattern, we use the skills of mindfulness to help us slow down and choose how we want to respond in any given situation. This approach can lead you to a more adaptive resolution and allows you to be able to choose the more adaptive skills that we learn in DBT (e.g., distress tolerance, emotion regulation, interpersonal effectiveness).</a:t>
            </a:r>
            <a:r>
              <a:rPr lang="en-US" b="0" dirty="0"/>
              <a:t>"</a:t>
            </a:r>
            <a:endParaRPr lang="en-US" dirty="0"/>
          </a:p>
          <a:p>
            <a:pPr marL="1313523" lvl="2" indent="-319314" defTabSz="966612" fontAlgn="ctr">
              <a:buFont typeface="Courier New" panose="02070309020205020404" pitchFamily="49" charset="0"/>
              <a:buChar char="o"/>
              <a:defRPr/>
            </a:pPr>
            <a:r>
              <a:rPr lang="en-US" b="0" dirty="0"/>
              <a:t>"</a:t>
            </a:r>
            <a:r>
              <a:rPr lang="en-US" dirty="0"/>
              <a:t>In this new way of coping with challenges, we can then move forward toward "A life worth living" – a phrase coined by the developer of DBT (Marsha Linehan).</a:t>
            </a:r>
            <a:r>
              <a:rPr lang="en-US" b="0" dirty="0"/>
              <a:t>"</a:t>
            </a:r>
            <a:endParaRPr lang="en-US" dirty="0"/>
          </a:p>
          <a:p>
            <a:pPr marL="1796829" lvl="3" indent="-319314" defTabSz="966612" fontAlgn="ctr">
              <a:buFont typeface="Courier New" panose="02070309020205020404" pitchFamily="49" charset="0"/>
              <a:buChar char="o"/>
              <a:defRPr/>
            </a:pPr>
            <a:r>
              <a:rPr lang="en-US" b="0" dirty="0"/>
              <a:t>"</a:t>
            </a:r>
            <a:r>
              <a:rPr lang="en-US" dirty="0"/>
              <a:t>This idea of a ’life worth living‘ – which refers to a state in which someone can experience joy and satisfaction in their life, despite facing difficult challenges – is central to the foundation of DBT.</a:t>
            </a:r>
            <a:r>
              <a:rPr lang="en-US" b="0" dirty="0"/>
              <a:t> "</a:t>
            </a:r>
            <a:endParaRPr lang="en-US" dirty="0"/>
          </a:p>
          <a:p>
            <a:pPr defTabSz="1021806">
              <a:defRPr/>
            </a:pPr>
            <a:r>
              <a:rPr lang="en-US" dirty="0"/>
              <a:t>---</a:t>
            </a:r>
          </a:p>
          <a:p>
            <a:pPr defTabSz="1021806">
              <a:defRPr/>
            </a:pPr>
            <a:r>
              <a:rPr lang="en-US" b="1" dirty="0"/>
              <a:t>Reference: </a:t>
            </a:r>
          </a:p>
          <a:p>
            <a:pPr marL="191589" indent="-191589" fontAlgn="ctr">
              <a:buFont typeface="Arial" panose="020B0604020202020204" pitchFamily="34" charset="0"/>
              <a:buChar char="•"/>
            </a:pPr>
            <a:r>
              <a:rPr lang="en-US" i="1" dirty="0"/>
              <a:t>WHAT IS DIALECTICAL BEHAVIOR THERAPY (DBT)?</a:t>
            </a:r>
            <a:r>
              <a:rPr lang="en-US" dirty="0"/>
              <a:t>.</a:t>
            </a:r>
            <a:r>
              <a:rPr lang="en-US" i="1" dirty="0"/>
              <a:t> </a:t>
            </a:r>
            <a:r>
              <a:rPr lang="en-US" dirty="0"/>
              <a:t>What is DBT? - the DBT provider directory. (n.d.). https://dbtproviders.com/what_is_dbt.php?51 </a:t>
            </a:r>
          </a:p>
          <a:p>
            <a:endParaRPr lang="en-US" dirty="0"/>
          </a:p>
        </p:txBody>
      </p:sp>
      <p:sp>
        <p:nvSpPr>
          <p:cNvPr id="4" name="Slide Number Placeholder 3"/>
          <p:cNvSpPr>
            <a:spLocks noGrp="1"/>
          </p:cNvSpPr>
          <p:nvPr>
            <p:ph type="sldNum" sz="quarter" idx="5"/>
          </p:nvPr>
        </p:nvSpPr>
        <p:spPr/>
        <p:txBody>
          <a:bodyPr/>
          <a:lstStyle/>
          <a:p>
            <a:pPr defTabSz="1021806">
              <a:defRPr/>
            </a:pPr>
            <a:fld id="{369C70AD-FCA9-4FF6-8D0E-01E0C5ABAEF2}" type="slidenum">
              <a:rPr lang="en-US">
                <a:solidFill>
                  <a:prstClr val="black"/>
                </a:solidFill>
                <a:latin typeface="Calibri" panose="020F0502020204030204"/>
              </a:rPr>
              <a:pPr defTabSz="1021806">
                <a:defRPr/>
              </a:pPr>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4603589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Bullets 1, 2, &amp; 3 </a:t>
            </a:r>
            <a:r>
              <a:rPr lang="en-US" b="0" dirty="0"/>
              <a:t>– "People from various communities (including indigenous groups) have practiced mindfulness for thousands of years, often as part of a spiritual practice (such as in Zen Buddhism)."</a:t>
            </a:r>
          </a:p>
          <a:p>
            <a:pPr defTabSz="966612">
              <a:defRPr/>
            </a:pPr>
            <a:endParaRPr lang="en-US" b="0" dirty="0"/>
          </a:p>
          <a:p>
            <a:pPr marL="181240" indent="-181240" defTabSz="966612">
              <a:buFont typeface="Arial" panose="020B0604020202020204" pitchFamily="34" charset="0"/>
              <a:buChar char="•"/>
              <a:defRPr/>
            </a:pPr>
            <a:r>
              <a:rPr lang="en-US" b="0" dirty="0"/>
              <a:t>"The application of mindfulness to psychological health in Western medical and mental health contexts is a more recent phenomenon that has popularized mindfulness as a practice that can help people manage their stress and improve their overall well-being — and a wealth of research shows it's effective."</a:t>
            </a:r>
          </a:p>
          <a:p>
            <a:pPr marL="664546" lvl="1" indent="-181240" defTabSz="966612">
              <a:buFont typeface="Arial" panose="020B0604020202020204" pitchFamily="34" charset="0"/>
              <a:buChar char="•"/>
              <a:defRPr/>
            </a:pPr>
            <a:r>
              <a:rPr lang="en-US" b="0" dirty="0"/>
              <a:t>"In fact, psychologists and neuroscientists have found that practicing mindfulness changes our brain and biology in positive ways, improving mental and physical health."</a:t>
            </a:r>
          </a:p>
          <a:p>
            <a:endParaRPr lang="en-US" b="0" dirty="0"/>
          </a:p>
          <a:p>
            <a:r>
              <a:rPr lang="en-US" b="0" dirty="0"/>
              <a:t>---</a:t>
            </a:r>
          </a:p>
          <a:p>
            <a:r>
              <a:rPr lang="en-US" b="1" dirty="0"/>
              <a:t>Additional Notes: </a:t>
            </a:r>
            <a:endParaRPr lang="en-US" b="0" dirty="0"/>
          </a:p>
          <a:p>
            <a:pPr marL="181240" indent="-181240" defTabSz="966612">
              <a:buFont typeface="Arial" panose="020B0604020202020204" pitchFamily="34" charset="0"/>
              <a:buChar char="•"/>
              <a:defRPr/>
            </a:pPr>
            <a:r>
              <a:rPr lang="en-US" b="0" dirty="0"/>
              <a:t>Of note: "Studies that investigated the effects of mindfulness have shown that it can lead to higher levels of self-compassion and overall sense of well-being, and significantly lower levels of psychological symptoms, rumination, thought suppression, fear of emotion, and difficulties with emotion regulation." (</a:t>
            </a:r>
            <a:r>
              <a:rPr lang="en-US" b="0" i="1" dirty="0"/>
              <a:t>Article cited below</a:t>
            </a:r>
            <a:r>
              <a:rPr lang="en-US" b="0" dirty="0"/>
              <a:t>) Additionally, neuroscientists have shown through various studies that practicing mindfulness affects brain areas related to perception, body awareness, pain tolerance, emotion regulation, introspection, complex thinking, and sense of self." (</a:t>
            </a:r>
            <a:r>
              <a:rPr lang="en-US" b="0" i="1" dirty="0"/>
              <a:t>Article cited below</a:t>
            </a:r>
            <a:r>
              <a:rPr lang="en-US" b="0" dirty="0"/>
              <a:t>) </a:t>
            </a:r>
          </a:p>
          <a:p>
            <a:endParaRPr lang="en-US" b="1" dirty="0"/>
          </a:p>
          <a:p>
            <a:pPr marL="181240" indent="-181240">
              <a:buFont typeface="Arial" panose="020B0604020202020204" pitchFamily="34" charset="0"/>
              <a:buChar char="•"/>
            </a:pPr>
            <a:r>
              <a:rPr lang="en-US" b="0" dirty="0"/>
              <a:t>Mindfulness is a construct that originates in Buddhism but has been integrated into Western medicine and psychology (there is now a psychological conceptualization of mindfulness).</a:t>
            </a:r>
          </a:p>
          <a:p>
            <a:endParaRPr lang="en-US" b="1" dirty="0"/>
          </a:p>
          <a:p>
            <a:r>
              <a:rPr lang="en-US" b="1" dirty="0"/>
              <a:t>Reference: </a:t>
            </a:r>
          </a:p>
          <a:p>
            <a:pPr marL="181240" indent="-181240">
              <a:buFont typeface="Arial" panose="020B0604020202020204" pitchFamily="34" charset="0"/>
              <a:buChar char="•"/>
            </a:pPr>
            <a:r>
              <a:rPr lang="en-US" b="0" dirty="0"/>
              <a:t>Keng SL, </a:t>
            </a:r>
            <a:r>
              <a:rPr lang="en-US" b="0" dirty="0" err="1"/>
              <a:t>Smoski</a:t>
            </a:r>
            <a:r>
              <a:rPr lang="en-US" b="0" dirty="0"/>
              <a:t> MJ, Robins CJ. Effects of mindfulness on psychological health: a review of empirical studies. Clin Psychol Rev. 2011 Aug;31(6):1041-56. </a:t>
            </a:r>
            <a:r>
              <a:rPr lang="en-US" b="0" dirty="0" err="1"/>
              <a:t>doi</a:t>
            </a:r>
            <a:r>
              <a:rPr lang="en-US" b="0" dirty="0"/>
              <a:t>: 10.1016/j.cpr.2011.04.006. </a:t>
            </a:r>
            <a:r>
              <a:rPr lang="en-US" b="0" dirty="0" err="1"/>
              <a:t>Epub</a:t>
            </a:r>
            <a:r>
              <a:rPr lang="en-US" b="0" dirty="0"/>
              <a:t> 2011 May 13. PMID: 21802619; PMCID: PMC3679190.</a:t>
            </a:r>
          </a:p>
          <a:p>
            <a:endParaRPr lang="en-US" b="0" dirty="0"/>
          </a:p>
          <a:p>
            <a:pPr marL="181240" indent="-181240">
              <a:buFont typeface="Arial" panose="020B0604020202020204" pitchFamily="34" charset="0"/>
              <a:buChar char="•"/>
            </a:pPr>
            <a:r>
              <a:rPr lang="en-US" b="0" i="0" dirty="0">
                <a:effectLst/>
              </a:rPr>
              <a:t>Wheeler, M.S., </a:t>
            </a:r>
            <a:r>
              <a:rPr lang="en-US" b="0" i="0" dirty="0" err="1">
                <a:effectLst/>
              </a:rPr>
              <a:t>Arnkoff</a:t>
            </a:r>
            <a:r>
              <a:rPr lang="en-US" b="0" i="0" dirty="0">
                <a:effectLst/>
              </a:rPr>
              <a:t>, D.B. &amp; Glass, C.R. The Neuroscience of Mindfulness: How Mindfulness Alters the Brain and Facilitates Emotion Regulation. </a:t>
            </a:r>
            <a:r>
              <a:rPr lang="en-US" b="0" i="1" dirty="0">
                <a:effectLst/>
              </a:rPr>
              <a:t>Mindfulness</a:t>
            </a:r>
            <a:r>
              <a:rPr lang="en-US" b="0" i="0" dirty="0">
                <a:effectLst/>
              </a:rPr>
              <a:t> </a:t>
            </a:r>
            <a:r>
              <a:rPr lang="en-US" b="1" i="0" dirty="0">
                <a:effectLst/>
              </a:rPr>
              <a:t>8</a:t>
            </a:r>
            <a:r>
              <a:rPr lang="en-US" b="0" i="0" dirty="0">
                <a:effectLst/>
              </a:rPr>
              <a:t>, 1471–1487 (2017). https://doi.org/10.1007/s12671-017-0742-x</a:t>
            </a:r>
          </a:p>
          <a:p>
            <a:pPr marL="181240" indent="-181240">
              <a:buFont typeface="Arial" panose="020B0604020202020204" pitchFamily="34" charset="0"/>
              <a:buChar char="•"/>
            </a:pPr>
            <a:endParaRPr lang="en-US" b="0" i="0" dirty="0">
              <a:effectLst/>
            </a:endParaRPr>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72</a:t>
            </a:fld>
            <a:endParaRPr lang="en-US"/>
          </a:p>
        </p:txBody>
      </p:sp>
    </p:spTree>
    <p:extLst>
      <p:ext uri="{BB962C8B-B14F-4D97-AF65-F5344CB8AC3E}">
        <p14:creationId xmlns:p14="http://schemas.microsoft.com/office/powerpoint/2010/main" val="14126901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"Each skill area involved in DBT has a series of goals associated with them. In the case of mindfulness, the goals are to [</a:t>
            </a:r>
            <a:r>
              <a:rPr lang="en-US" b="0" u="sng" dirty="0"/>
              <a:t>read bullets</a:t>
            </a:r>
            <a:r>
              <a:rPr lang="en-US" b="0"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73</a:t>
            </a:fld>
            <a:endParaRPr lang="en-US"/>
          </a:p>
        </p:txBody>
      </p:sp>
    </p:spTree>
    <p:extLst>
      <p:ext uri="{BB962C8B-B14F-4D97-AF65-F5344CB8AC3E}">
        <p14:creationId xmlns:p14="http://schemas.microsoft.com/office/powerpoint/2010/main" val="23399887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i="0" dirty="0"/>
              <a:t>Mindfulness skills serve as a foundation for many of the other skills taught in DBT. Mindfulness helps individuals develop the awareness and attention needed to effectively practice other skills like emotion regulation, distress tolerance, and interpersonal effectiveness.</a:t>
            </a:r>
            <a:r>
              <a:rPr lang="en-US" b="0" dirty="0"/>
              <a:t>“</a:t>
            </a:r>
          </a:p>
          <a:p>
            <a:pPr marL="181240" indent="-181240" defTabSz="966612">
              <a:buFont typeface="Arial" panose="020B0604020202020204" pitchFamily="34" charset="0"/>
              <a:buChar char="•"/>
              <a:defRPr/>
            </a:pPr>
            <a:endParaRPr lang="en-US" b="0" i="0" dirty="0"/>
          </a:p>
          <a:p>
            <a:pPr marL="181240" indent="-181240">
              <a:buFont typeface="Arial" panose="020B0604020202020204" pitchFamily="34" charset="0"/>
              <a:buChar char="•"/>
            </a:pPr>
            <a:r>
              <a:rPr lang="en-US" b="0" i="1" dirty="0"/>
              <a:t>Bullet 2 </a:t>
            </a:r>
            <a:r>
              <a:rPr lang="en-US" b="0" dirty="0"/>
              <a:t>– "Mindfulness skills teach us how to [</a:t>
            </a:r>
            <a:r>
              <a:rPr lang="en-US" b="0" u="sng" dirty="0"/>
              <a:t>read sub-bullets</a:t>
            </a:r>
            <a:r>
              <a:rPr lang="en-US" b="0" dirty="0"/>
              <a:t>].“</a:t>
            </a:r>
          </a:p>
          <a:p>
            <a:pPr marL="181240" indent="-181240">
              <a:buFont typeface="Arial" panose="020B0604020202020204" pitchFamily="34" charset="0"/>
              <a:buChar char="•"/>
            </a:pPr>
            <a:endParaRPr lang="en-US" b="0" dirty="0"/>
          </a:p>
          <a:p>
            <a:pPr marL="181240" indent="-181240" defTabSz="966612">
              <a:buFont typeface="Arial" panose="020B0604020202020204" pitchFamily="34" charset="0"/>
              <a:buChar char="•"/>
              <a:defRPr/>
            </a:pPr>
            <a:r>
              <a:rPr lang="en-US" b="0" i="1" dirty="0"/>
              <a:t>Bullet 3 </a:t>
            </a:r>
            <a:r>
              <a:rPr lang="en-US" b="0" dirty="0"/>
              <a:t>– "As we reviewed earlier, mindfulness is b</a:t>
            </a:r>
            <a:r>
              <a:rPr lang="en-US" dirty="0"/>
              <a:t>ased on a blend of Eastern and Western spiritual traditions.</a:t>
            </a:r>
            <a:r>
              <a:rPr lang="en-US" b="0" dirty="0"/>
              <a:t>"</a:t>
            </a:r>
            <a:endParaRPr lang="en-US" dirty="0"/>
          </a:p>
          <a:p>
            <a:pPr marL="181240" indent="-181240">
              <a:buFont typeface="Arial" panose="020B0604020202020204" pitchFamily="34" charset="0"/>
              <a:buChar char="•"/>
            </a:pPr>
            <a:endParaRPr lang="en-US" b="1"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74</a:t>
            </a:fld>
            <a:endParaRPr lang="en-US"/>
          </a:p>
        </p:txBody>
      </p:sp>
    </p:spTree>
    <p:extLst>
      <p:ext uri="{BB962C8B-B14F-4D97-AF65-F5344CB8AC3E}">
        <p14:creationId xmlns:p14="http://schemas.microsoft.com/office/powerpoint/2010/main" val="10605144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dirty="0"/>
              <a:t>"We will be reviewing foundational skills in each skill set in this training. For mindfulness, the foundational skills are [</a:t>
            </a:r>
            <a:r>
              <a:rPr lang="en-US" b="0" u="sng" dirty="0"/>
              <a:t>read bubbles</a:t>
            </a:r>
            <a:r>
              <a:rPr lang="en-US" b="0" dirty="0"/>
              <a:t>]."</a:t>
            </a: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75</a:t>
            </a:fld>
            <a:endParaRPr lang="en-US"/>
          </a:p>
        </p:txBody>
      </p:sp>
    </p:spTree>
    <p:extLst>
      <p:ext uri="{BB962C8B-B14F-4D97-AF65-F5344CB8AC3E}">
        <p14:creationId xmlns:p14="http://schemas.microsoft.com/office/powerpoint/2010/main" val="17519177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241653" indent="-241653" defTabSz="966612">
              <a:buFont typeface="Arial" panose="020B0604020202020204" pitchFamily="34" charset="0"/>
              <a:buChar char="•"/>
              <a:defRPr/>
            </a:pPr>
            <a:r>
              <a:rPr lang="en-US" b="0" u="sng" dirty="0"/>
              <a:t>Introduce slide</a:t>
            </a:r>
            <a:r>
              <a:rPr lang="en-US" b="0" u="none" dirty="0"/>
              <a:t> </a:t>
            </a:r>
            <a:r>
              <a:rPr lang="en-US" b="0" dirty="0"/>
              <a:t>–  "Let’s start by reviewing </a:t>
            </a:r>
            <a:r>
              <a:rPr lang="en-US" b="0" i="1" dirty="0"/>
              <a:t>The States of Mind</a:t>
            </a:r>
            <a:r>
              <a:rPr lang="en-US" b="0" dirty="0"/>
              <a:t>."</a:t>
            </a:r>
          </a:p>
          <a:p>
            <a:pPr marL="241653" indent="-241653"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"In DBT, the concept of "states of mind" is used to describe different emotional and cognitive states that individuals may experience. These states of mind can influence a person's thoughts, emotions, and behaviors. DBT identifies three primary states of mind. These are the </a:t>
            </a:r>
            <a:r>
              <a:rPr lang="en-US" b="0" i="1" dirty="0"/>
              <a:t>Reasonable Mind</a:t>
            </a:r>
            <a:r>
              <a:rPr lang="en-US" b="0" dirty="0"/>
              <a:t>, the </a:t>
            </a:r>
            <a:r>
              <a:rPr lang="en-US" b="0" i="1" dirty="0"/>
              <a:t>Emotional Mind</a:t>
            </a:r>
            <a:r>
              <a:rPr lang="en-US" b="0" dirty="0"/>
              <a:t>, and </a:t>
            </a:r>
            <a:r>
              <a:rPr lang="en-US" b="0" i="1" dirty="0"/>
              <a:t>Wise Mind </a:t>
            </a:r>
            <a:r>
              <a:rPr lang="en-US" b="0" dirty="0"/>
              <a:t>– the state of mind that combines both the Reasonable and </a:t>
            </a:r>
            <a:r>
              <a:rPr lang="en-US" b="0" i="0" dirty="0"/>
              <a:t>Emotional Mind</a:t>
            </a:r>
            <a:r>
              <a:rPr lang="en-US" b="0" dirty="0"/>
              <a:t>."</a:t>
            </a:r>
          </a:p>
          <a:p>
            <a:pPr marL="181240" indent="-181240" defTabSz="966612">
              <a:buFont typeface="Arial" panose="020B0604020202020204" pitchFamily="34" charset="0"/>
              <a:buChar char="•"/>
              <a:defRPr/>
            </a:pPr>
            <a:endParaRPr lang="en-US" b="0" dirty="0"/>
          </a:p>
          <a:p>
            <a:pPr marL="241653" indent="-241653" defTabSz="966612">
              <a:buFont typeface="Arial" panose="020B0604020202020204" pitchFamily="34" charset="0"/>
              <a:buChar char="•"/>
              <a:defRPr/>
            </a:pPr>
            <a:r>
              <a:rPr lang="en-US" b="0" i="0" u="none" strike="noStrike" baseline="0" dirty="0"/>
              <a:t>"When operating with our </a:t>
            </a:r>
            <a:r>
              <a:rPr lang="en-US" b="0" i="1" u="none" strike="noStrike" baseline="0" dirty="0"/>
              <a:t>Reasonable Mind, </a:t>
            </a:r>
            <a:r>
              <a:rPr lang="en-US" b="0" i="0" u="none" strike="noStrike" baseline="0" dirty="0"/>
              <a:t>our thoughts and behaviors are ruled by facts, reason, logic, and pragmatics; emotions take a back-seat. In </a:t>
            </a:r>
            <a:r>
              <a:rPr lang="en-US" b="0" i="1" u="none" strike="noStrike" baseline="0" dirty="0"/>
              <a:t>Reasonable Mind</a:t>
            </a:r>
            <a:r>
              <a:rPr lang="en-US" b="0" i="0" u="none" strike="noStrike" baseline="0" dirty="0"/>
              <a:t>, individuals are more likely to make decisions based on facts, evidence, and objective analysis.</a:t>
            </a:r>
            <a:r>
              <a:rPr lang="en-US" b="0" dirty="0"/>
              <a:t>"</a:t>
            </a:r>
            <a:endParaRPr lang="en-US" b="0" i="0" u="none" strike="noStrike" baseline="0" dirty="0"/>
          </a:p>
          <a:p>
            <a:pPr marL="785372" lvl="1" indent="-302066" defTabSz="966612">
              <a:buFont typeface="Arial" panose="020B0604020202020204" pitchFamily="34" charset="0"/>
              <a:buChar char="•"/>
              <a:defRPr/>
            </a:pPr>
            <a:r>
              <a:rPr lang="en-US" b="0" i="0" u="none" strike="noStrike" baseline="0" dirty="0"/>
              <a:t>"A good example of someone who is very often operating with their </a:t>
            </a:r>
            <a:r>
              <a:rPr lang="en-US" b="0" i="1" u="none" strike="noStrike" baseline="0" dirty="0"/>
              <a:t>Reasonable Mind </a:t>
            </a:r>
            <a:r>
              <a:rPr lang="en-US" b="0" i="0" u="none" strike="noStrike" baseline="0" dirty="0"/>
              <a:t>is Sheldon from the TV series </a:t>
            </a:r>
            <a:r>
              <a:rPr lang="en-US" b="0" i="1" u="none" strike="noStrike" baseline="0" dirty="0"/>
              <a:t>The Big Bang Theory</a:t>
            </a:r>
            <a:r>
              <a:rPr lang="en-US" b="0" i="0" u="none" strike="noStrike" baseline="0" dirty="0"/>
              <a:t>. He presents as very factual, analytical, dry, and emotionally-detached." </a:t>
            </a:r>
          </a:p>
          <a:p>
            <a:pPr marL="785372" lvl="1" indent="-302066" defTabSz="966612">
              <a:buFont typeface="Arial" panose="020B0604020202020204" pitchFamily="34" charset="0"/>
              <a:buChar char="•"/>
              <a:defRPr/>
            </a:pPr>
            <a:r>
              <a:rPr lang="en-US" b="0" i="0" u="none" strike="noStrike" baseline="0" dirty="0"/>
              <a:t>"There are times in our lives when we want to be operating with our </a:t>
            </a:r>
            <a:r>
              <a:rPr lang="en-US" b="0" i="1" u="none" strike="noStrike" baseline="0" dirty="0"/>
              <a:t>Reasonable Mind</a:t>
            </a:r>
            <a:r>
              <a:rPr lang="en-US" b="0" i="0" u="none" strike="noStrike" baseline="0" dirty="0"/>
              <a:t>; one example is when we are completing tasks at work or managing our finances."</a:t>
            </a:r>
          </a:p>
          <a:p>
            <a:pPr marL="785372" lvl="1" indent="-302066" defTabSz="966612">
              <a:buFont typeface="Arial" panose="020B0604020202020204" pitchFamily="34" charset="0"/>
              <a:buChar char="•"/>
              <a:defRPr/>
            </a:pPr>
            <a:r>
              <a:rPr lang="en-US" b="0" i="0" u="none" strike="noStrike" baseline="0" dirty="0"/>
              <a:t>"At the same time, overreliance on "reasonable mind" may lead to emotional suppression.</a:t>
            </a:r>
            <a:r>
              <a:rPr lang="en-US" b="0" dirty="0"/>
              <a:t>"</a:t>
            </a:r>
            <a:endParaRPr lang="en-US" b="0" i="0" u="none" strike="noStrike" baseline="0" dirty="0"/>
          </a:p>
          <a:p>
            <a:pPr marL="785372" lvl="1" indent="-302066" defTabSz="966612">
              <a:buFont typeface="Arial" panose="020B0604020202020204" pitchFamily="34" charset="0"/>
              <a:buChar char="•"/>
              <a:defRPr/>
            </a:pPr>
            <a:r>
              <a:rPr lang="en-US" b="1" i="0" u="sng" strike="noStrike" baseline="0" dirty="0"/>
              <a:t>Optional Interactive Activity:</a:t>
            </a:r>
            <a:r>
              <a:rPr lang="en-US" b="0" i="0" u="none" strike="noStrike" baseline="0" dirty="0"/>
              <a:t> </a:t>
            </a:r>
            <a:r>
              <a:rPr lang="en-US" b="0" i="1" u="none" strike="noStrike" baseline="0" dirty="0"/>
              <a:t>In your own words – what are some of the pros and cons of operating fully with our Reasonable Mind?</a:t>
            </a:r>
          </a:p>
          <a:p>
            <a:pPr marL="483306" lvl="1" defTabSz="966612">
              <a:defRPr/>
            </a:pPr>
            <a:endParaRPr lang="en-US" b="0" i="0" u="none" strike="noStrike" baseline="0" dirty="0"/>
          </a:p>
          <a:p>
            <a:pPr marL="241653" indent="-241653" defTabSz="966612">
              <a:buFont typeface="Arial" panose="020B0604020202020204" pitchFamily="34" charset="0"/>
              <a:buChar char="•"/>
              <a:defRPr/>
            </a:pPr>
            <a:r>
              <a:rPr lang="en-US" b="0" i="0" u="none" strike="noStrike" baseline="0" dirty="0"/>
              <a:t>"When fully operating with our </a:t>
            </a:r>
            <a:r>
              <a:rPr lang="en-US" b="0" i="1" u="none" strike="noStrike" baseline="0" dirty="0"/>
              <a:t>Emotional Mind, </a:t>
            </a:r>
            <a:r>
              <a:rPr lang="en-US" b="0" i="0" u="none" strike="noStrike" baseline="0" dirty="0"/>
              <a:t>we are ruled by our moods, feelings, and we may be impulsive or have urges to do things that don't feel like us or say things that we may not mean due to intense feelings and a sense of urgency. Facts, reason, and logic take the back-seat. Some examples of when we operate fully with our </a:t>
            </a:r>
            <a:r>
              <a:rPr lang="en-US" b="0" i="1" u="none" strike="noStrike" baseline="0" dirty="0"/>
              <a:t>Emotional Mind </a:t>
            </a:r>
            <a:r>
              <a:rPr lang="en-US" b="0" i="0" u="none" strike="noStrike" baseline="0" dirty="0"/>
              <a:t>could be when we've said something hurtful to a loved one in the heat of the moment. </a:t>
            </a:r>
          </a:p>
          <a:p>
            <a:pPr marL="724959" lvl="1" indent="-241653" defTabSz="966612">
              <a:buFont typeface="Arial" panose="020B0604020202020204" pitchFamily="34" charset="0"/>
              <a:buChar char="•"/>
              <a:defRPr/>
            </a:pPr>
            <a:r>
              <a:rPr lang="en-US" b="0" i="0" u="none" strike="noStrike" baseline="0" dirty="0"/>
              <a:t>"One TV character who emulates the characteristics of </a:t>
            </a:r>
            <a:r>
              <a:rPr lang="en-US" b="0" i="1" u="none" strike="noStrike" baseline="0" dirty="0"/>
              <a:t>Emotional Mind </a:t>
            </a:r>
            <a:r>
              <a:rPr lang="en-US" b="0" i="0" u="none" strike="noStrike" baseline="0" dirty="0"/>
              <a:t>is Ted Mosby from the TV series </a:t>
            </a:r>
            <a:r>
              <a:rPr lang="en-US" b="0" i="1" u="none" strike="noStrike" baseline="0" dirty="0"/>
              <a:t>How I Met Your Mother. </a:t>
            </a:r>
            <a:r>
              <a:rPr lang="en-US" b="0" i="0" u="none" strike="noStrike" baseline="0" dirty="0"/>
              <a:t>Ted's character frequently experiences intense emotional reactions to breakups and romantic disappointments. He can be emotionally reactive during conflicts and disagreements with his friends </a:t>
            </a:r>
            <a:r>
              <a:rPr lang="en-US" b="0" i="0" dirty="0">
                <a:solidFill>
                  <a:srgbClr val="374151"/>
                </a:solidFill>
                <a:effectLst/>
                <a:latin typeface="Söhne"/>
              </a:rPr>
              <a:t>and his career choices and aspirations are often influenced by his emotional desires</a:t>
            </a:r>
            <a:r>
              <a:rPr lang="en-US" b="0" i="0" u="none" strike="noStrike" baseline="0" dirty="0"/>
              <a:t>."</a:t>
            </a:r>
          </a:p>
          <a:p>
            <a:pPr marL="724959" lvl="1" indent="-241653" defTabSz="966612">
              <a:buFont typeface="Arial" panose="020B0604020202020204" pitchFamily="34" charset="0"/>
              <a:buChar char="•"/>
              <a:defRPr/>
            </a:pPr>
            <a:r>
              <a:rPr lang="en-US" b="0" i="0" u="none" strike="noStrike" baseline="0" dirty="0"/>
              <a:t>"Our emotions are important, and they can be beneficial. For example, emotions can help us foster connection with others and a sense of belonging. Emotions also motivate us to act (e.g., you may seek out social activities or hobbies that provide you with a sense of joy if you feel sad)."</a:t>
            </a:r>
          </a:p>
          <a:p>
            <a:pPr marL="724959" lvl="1" indent="-241653" defTabSz="966612">
              <a:buFont typeface="Arial" panose="020B0604020202020204" pitchFamily="34" charset="0"/>
              <a:buChar char="•"/>
              <a:defRPr/>
            </a:pPr>
            <a:r>
              <a:rPr lang="en-US" b="0" i="0" u="none" strike="noStrike" baseline="0" dirty="0"/>
              <a:t>"At the same time, operating fully with our </a:t>
            </a:r>
            <a:r>
              <a:rPr lang="en-US" b="0" i="1" u="none" strike="noStrike" baseline="0" dirty="0"/>
              <a:t>Emotional Mind </a:t>
            </a:r>
            <a:r>
              <a:rPr lang="en-US" b="0" i="0" u="none" strike="noStrike" baseline="0" dirty="0"/>
              <a:t>can really cloud our judgement and lead to impulsive reactions or decisions.</a:t>
            </a:r>
            <a:r>
              <a:rPr lang="en-US" b="0" dirty="0"/>
              <a:t>"</a:t>
            </a:r>
            <a:endParaRPr lang="en-US" b="0" i="0" u="none" strike="noStrike" baseline="0" dirty="0"/>
          </a:p>
          <a:p>
            <a:pPr marL="785372" lvl="1" indent="-302066" defTabSz="966612">
              <a:buFont typeface="Arial" panose="020B0604020202020204" pitchFamily="34" charset="0"/>
              <a:buChar char="•"/>
              <a:defRPr/>
            </a:pPr>
            <a:r>
              <a:rPr lang="en-US" b="1" i="0" u="sng" strike="noStrike" baseline="0" dirty="0"/>
              <a:t>Optional Interactive Activity</a:t>
            </a:r>
            <a:r>
              <a:rPr lang="en-US" b="0" i="0" u="sng" strike="noStrike" baseline="0" dirty="0"/>
              <a:t>:</a:t>
            </a:r>
            <a:r>
              <a:rPr lang="en-US" b="0" i="0" u="none" strike="noStrike" baseline="0" dirty="0"/>
              <a:t> </a:t>
            </a:r>
            <a:r>
              <a:rPr lang="en-US" b="0" i="1" u="none" strike="noStrike" baseline="0" dirty="0"/>
              <a:t>In your own words – what some of the pros and cons could be of operating fully with our Emotional Mind?</a:t>
            </a:r>
            <a:endParaRPr lang="en-US" b="0" i="0" u="none" strike="noStrike" baseline="0" dirty="0">
              <a:effectLst/>
            </a:endParaRPr>
          </a:p>
          <a:p>
            <a:pPr marL="483306" lvl="1" defTabSz="966612">
              <a:defRPr/>
            </a:pPr>
            <a:endParaRPr lang="en-US" b="0" i="0" u="none" strike="noStrike" baseline="0" dirty="0"/>
          </a:p>
          <a:p>
            <a:pPr marL="241653" indent="-241653" defTabSz="966612">
              <a:buFont typeface="Arial" panose="020B0604020202020204" pitchFamily="34" charset="0"/>
              <a:buChar char="•"/>
              <a:defRPr/>
            </a:pPr>
            <a:r>
              <a:rPr lang="en-US" b="0" i="0" u="none" strike="noStrike" baseline="0" dirty="0"/>
              <a:t>"Our </a:t>
            </a:r>
            <a:r>
              <a:rPr lang="en-US" b="0" i="1" u="none" strike="noStrike" baseline="0" dirty="0"/>
              <a:t>Wise Mind </a:t>
            </a:r>
            <a:r>
              <a:rPr lang="en-US" b="0" i="0" u="none" strike="noStrike" baseline="0" dirty="0"/>
              <a:t>involves seeing the value of both reason and emotion; thinking about things by considering both emotions and rationality and striving for this balance."</a:t>
            </a:r>
          </a:p>
          <a:p>
            <a:pPr marL="724959" lvl="1" indent="-241653" defTabSz="966612">
              <a:buFont typeface="Arial" panose="020B0604020202020204" pitchFamily="34" charset="0"/>
              <a:buChar char="•"/>
              <a:defRPr/>
            </a:pPr>
            <a:r>
              <a:rPr lang="en-US" b="0" i="0" u="none" strike="noStrike" baseline="0" dirty="0"/>
              <a:t>"It's a natural human tendency to operate from a place of pure reason or pure emotion. However, when we are viewing the world through either lens, we miss out on the big picture."</a:t>
            </a:r>
          </a:p>
          <a:p>
            <a:pPr marL="724959" lvl="1" indent="-241653" defTabSz="966612">
              <a:buFont typeface="Arial" panose="020B0604020202020204" pitchFamily="34" charset="0"/>
              <a:buChar char="•"/>
              <a:defRPr/>
            </a:pPr>
            <a:r>
              <a:rPr lang="en-US" b="0" i="0" u="none" strike="noStrike" baseline="0" dirty="0"/>
              <a:t>"In order to live the most effective and balanced lives possible, it is advantageous to learn how to integrate reason </a:t>
            </a:r>
            <a:r>
              <a:rPr lang="en-US" b="0" i="0" u="sng" strike="noStrike" baseline="0" dirty="0"/>
              <a:t>with</a:t>
            </a:r>
            <a:r>
              <a:rPr lang="en-US" b="0" i="0" u="none" strike="noStrike" baseline="0" dirty="0"/>
              <a:t> emotion. This integration is what </a:t>
            </a:r>
            <a:r>
              <a:rPr lang="en-US" b="0" i="1" u="none" strike="noStrike" baseline="0" dirty="0"/>
              <a:t>Wise Mind </a:t>
            </a:r>
            <a:r>
              <a:rPr lang="en-US" b="0" i="0" u="none" strike="noStrike" baseline="0" dirty="0"/>
              <a:t>is all about."</a:t>
            </a:r>
          </a:p>
          <a:p>
            <a:pPr marL="724959" lvl="1" indent="-241653" defTabSz="966612">
              <a:buFont typeface="Arial" panose="020B0604020202020204" pitchFamily="34" charset="0"/>
              <a:buChar char="•"/>
              <a:defRPr/>
            </a:pPr>
            <a:r>
              <a:rPr lang="en-US" b="0" i="0" u="none" strike="noStrike" baseline="0" dirty="0"/>
              <a:t>"An important goal of mindfulness in DBT is to activate </a:t>
            </a:r>
            <a:r>
              <a:rPr lang="en-US" b="0" i="1" u="none" strike="noStrike" baseline="0" dirty="0"/>
              <a:t>Wise Mind</a:t>
            </a:r>
            <a:r>
              <a:rPr lang="en-US" b="0" i="0" u="none" strike="noStrike" baseline="0" dirty="0"/>
              <a:t>."</a:t>
            </a:r>
            <a:endParaRPr lang="en-US" b="0" dirty="0"/>
          </a:p>
          <a:p>
            <a:pPr marL="724959" lvl="1" indent="-241653" defTabSz="966612">
              <a:buFont typeface="Arial" panose="020B0604020202020204" pitchFamily="34" charset="0"/>
              <a:buChar char="•"/>
              <a:defRPr/>
            </a:pPr>
            <a:r>
              <a:rPr lang="en-US" b="0" i="0" dirty="0">
                <a:solidFill>
                  <a:srgbClr val="374151"/>
                </a:solidFill>
                <a:effectLst/>
                <a:latin typeface="Söhne"/>
              </a:rPr>
              <a:t>A TV character who emulates the concept of </a:t>
            </a:r>
            <a:r>
              <a:rPr lang="en-US" b="0" i="1" dirty="0">
                <a:solidFill>
                  <a:srgbClr val="374151"/>
                </a:solidFill>
                <a:effectLst/>
                <a:latin typeface="Söhne"/>
              </a:rPr>
              <a:t>Wise Mind</a:t>
            </a:r>
            <a:r>
              <a:rPr lang="en-US" i="1" dirty="0"/>
              <a:t> </a:t>
            </a:r>
            <a:r>
              <a:rPr lang="en-US" i="0" dirty="0"/>
              <a:t>is Dr. </a:t>
            </a:r>
            <a:r>
              <a:rPr lang="en-US" dirty="0"/>
              <a:t>Temperance Brennan from the TV series </a:t>
            </a:r>
            <a:r>
              <a:rPr lang="en-US" i="1" dirty="0"/>
              <a:t>Bones</a:t>
            </a:r>
            <a:r>
              <a:rPr lang="en-US" dirty="0"/>
              <a:t>, portrayed by Emily Deschanel. Dr. Brennan is a forensic anthropologist known for her exceptional logical and scientific reasoning skills, but she also demonstrates a balanced and thoughtful approach to solving complex cases.</a:t>
            </a:r>
          </a:p>
          <a:p>
            <a:pPr defTabSz="966612">
              <a:defRPr/>
            </a:pPr>
            <a:endParaRPr lang="en-US" sz="1900" i="1" dirty="0">
              <a:latin typeface="Arial" panose="020B0604020202020204" pitchFamily="34" charset="0"/>
            </a:endParaRPr>
          </a:p>
          <a:p>
            <a:pPr defTabSz="966612">
              <a:defRPr/>
            </a:pPr>
            <a:r>
              <a:rPr lang="en-US" i="1" dirty="0"/>
              <a:t>---</a:t>
            </a:r>
            <a:endParaRPr lang="en-US" dirty="0"/>
          </a:p>
          <a:p>
            <a:pPr defTabSz="966612" fontAlgn="base">
              <a:defRPr/>
            </a:pPr>
            <a:r>
              <a:rPr lang="en-US" b="1" dirty="0"/>
              <a:t>Additional Notes: </a:t>
            </a:r>
            <a:endParaRPr lang="en-US" dirty="0"/>
          </a:p>
          <a:p>
            <a:pPr defTabSz="966612" fontAlgn="base">
              <a:defRPr/>
            </a:pPr>
            <a:r>
              <a:rPr lang="en-US" dirty="0"/>
              <a:t>More on the benefits of emotions – </a:t>
            </a:r>
          </a:p>
          <a:p>
            <a:pPr marL="664546" lvl="1" indent="-181240" defTabSz="966612" fontAlgn="base">
              <a:buFont typeface="Arial" panose="020B0604020202020204" pitchFamily="34" charset="0"/>
              <a:buChar char="•"/>
              <a:defRPr/>
            </a:pPr>
            <a:r>
              <a:rPr lang="en-US" dirty="0"/>
              <a:t>Emotions can signal to us what our values are. Emotions can also help us avoid danger – they can prepare the body to take action. The amygdala, in particular, is responsible for triggering emotional responses that prepare your body to cope with things like fear and anger. Sometimes this fear can trigger the body's fight-or-flight response, which leads to several physiological responses that prepare the body to either stay and face the danger or flee to safety. Additionally, emotions can help us make decisions (emotions have a major influence on the decisions we make, from what we decide to have for breakfast to which candidates we choose to vote for in political elections). Moreover, emotional intelligence, or your ability to understand and manage emotions, has been shown to play an important role in decision-making.</a:t>
            </a:r>
          </a:p>
          <a:p>
            <a:pPr marL="664546" lvl="1" indent="-181240" defTabSz="966612" fontAlgn="base">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76</a:t>
            </a:fld>
            <a:endParaRPr lang="en-US"/>
          </a:p>
        </p:txBody>
      </p:sp>
    </p:spTree>
    <p:extLst>
      <p:ext uri="{BB962C8B-B14F-4D97-AF65-F5344CB8AC3E}">
        <p14:creationId xmlns:p14="http://schemas.microsoft.com/office/powerpoint/2010/main" val="38362856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dirty="0"/>
              <a:t>"The </a:t>
            </a:r>
            <a:r>
              <a:rPr lang="en-US" i="1" dirty="0">
                <a:latin typeface="Calibri" panose="020F0502020204030204" pitchFamily="34" charset="0"/>
                <a:ea typeface="Calibri" panose="020F0502020204030204" pitchFamily="34" charset="0"/>
                <a:cs typeface="Calibri" panose="020F0502020204030204" pitchFamily="34" charset="0"/>
              </a:rPr>
              <a:t>What S</a:t>
            </a:r>
            <a:r>
              <a:rPr lang="en-US" i="1" dirty="0"/>
              <a:t>kill </a:t>
            </a:r>
            <a:r>
              <a:rPr lang="en-US" dirty="0"/>
              <a:t>is a crucial aspect of developing mindfulness skills. This skill guides individuals on what to focus on when practicing mindfulness. It helps you focus your attention and practice being fully present in the moment and is designed to increase your awareness and understanding of your experience (switching off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autopilot</a:t>
            </a:r>
            <a:r>
              <a:rPr lang="en-US" dirty="0">
                <a:latin typeface="Calibri" panose="020F0502020204030204" pitchFamily="34" charset="0"/>
                <a:ea typeface="Calibri" panose="020F0502020204030204" pitchFamily="34" charset="0"/>
                <a:cs typeface="Calibri" panose="020F0502020204030204" pitchFamily="34" charset="0"/>
              </a:rPr>
              <a:t>' mode</a:t>
            </a:r>
            <a:r>
              <a:rPr lang="en-US" dirty="0"/>
              <a:t>). This skill can help you access </a:t>
            </a:r>
            <a:r>
              <a:rPr lang="en-US" i="1" dirty="0"/>
              <a:t>Wise Mind</a:t>
            </a:r>
            <a:r>
              <a:rPr lang="en-US" dirty="0"/>
              <a:t>." </a:t>
            </a:r>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dirty="0"/>
              <a:t>"The </a:t>
            </a:r>
            <a:r>
              <a:rPr lang="en-US" i="1" dirty="0">
                <a:latin typeface="Calibri" panose="020F0502020204030204" pitchFamily="34" charset="0"/>
                <a:ea typeface="Calibri" panose="020F0502020204030204" pitchFamily="34" charset="0"/>
                <a:cs typeface="Calibri" panose="020F0502020204030204" pitchFamily="34" charset="0"/>
              </a:rPr>
              <a:t>What S</a:t>
            </a:r>
            <a:r>
              <a:rPr lang="en-US" i="1" dirty="0"/>
              <a:t>kill </a:t>
            </a:r>
            <a:r>
              <a:rPr lang="en-US" dirty="0"/>
              <a:t>stands for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Observe,</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Describe,</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and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Participate</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The steps in this skill are meant to be done, in order, one at a time."</a:t>
            </a:r>
          </a:p>
          <a:p>
            <a:pPr defTabSz="966612">
              <a:defRPr/>
            </a:pPr>
            <a:endParaRPr lang="en-US" dirty="0"/>
          </a:p>
          <a:p>
            <a:pPr marL="181240" indent="-181240" defTabSz="966612">
              <a:buFont typeface="Arial" panose="020B0604020202020204" pitchFamily="34" charset="0"/>
              <a:buChar char="•"/>
              <a:defRPr/>
            </a:pPr>
            <a:r>
              <a:rPr lang="en-US" b="1" dirty="0"/>
              <a:t>Observe</a:t>
            </a:r>
            <a:r>
              <a:rPr lang="en-US" dirty="0"/>
              <a:t>: "</a:t>
            </a:r>
            <a:r>
              <a:rPr lang="en-US" i="1" dirty="0"/>
              <a:t>Observe </a:t>
            </a:r>
            <a:r>
              <a:rPr lang="en-US" dirty="0"/>
              <a:t>involves paying attention to your internal and external experiences in the present moment (the opposite of multitasking) without judgment. </a:t>
            </a:r>
            <a:r>
              <a:rPr lang="en-US" sz="1300" dirty="0">
                <a:latin typeface="Calibri" panose="020F0502020204030204" pitchFamily="34" charset="0"/>
              </a:rPr>
              <a:t>It involves attending to your external experiences or internal experiences (e.g., emotional responses) without trying to escape them when they feel painful or staying in them when they feel good.</a:t>
            </a:r>
            <a:r>
              <a:rPr lang="en-US" dirty="0"/>
              <a:t>"</a:t>
            </a:r>
            <a:endParaRPr lang="en-US" sz="1300" dirty="0">
              <a:latin typeface="Calibri" panose="020F0502020204030204" pitchFamily="34" charset="0"/>
            </a:endParaRPr>
          </a:p>
          <a:p>
            <a:pPr marL="664546" lvl="1" indent="-181240">
              <a:buFont typeface="Arial" panose="020B0604020202020204" pitchFamily="34" charset="0"/>
              <a:buChar char="•"/>
            </a:pPr>
            <a:r>
              <a:rPr lang="en-US" dirty="0"/>
              <a:t>"It's about noticing sensory experiences, thoughts, and emotions as they occur. For example, observing the colors, shapes, and textures of objects in your environment or noticing the sensations in your body during a specific activity."</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1" dirty="0"/>
              <a:t>Describe</a:t>
            </a:r>
            <a:r>
              <a:rPr lang="en-US" dirty="0"/>
              <a:t>: "</a:t>
            </a:r>
            <a:r>
              <a:rPr lang="en-US" i="1" dirty="0"/>
              <a:t>Describe</a:t>
            </a:r>
            <a:r>
              <a:rPr lang="en-US" dirty="0"/>
              <a:t> is about putting your observations into words. It involves labeling what you observe in a non-judgmental and factual way. For instance, you might describe your feelings as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anxious</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or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excited</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without adding judgments or interpretations."</a:t>
            </a:r>
          </a:p>
          <a:p>
            <a:pPr marL="664546" lvl="1" indent="-181240">
              <a:buFont typeface="Arial" panose="020B0604020202020204" pitchFamily="34" charset="0"/>
              <a:buChar char="•"/>
            </a:pPr>
            <a:r>
              <a:rPr lang="en-US" dirty="0"/>
              <a:t>"The ability to describe our emotions is important for how we communicate them and for our sense of self-control."</a:t>
            </a:r>
          </a:p>
          <a:p>
            <a:pPr marL="664546" lvl="1" indent="-181240">
              <a:buFont typeface="Arial" panose="020B0604020202020204" pitchFamily="34" charset="0"/>
              <a:buChar char="•"/>
            </a:pPr>
            <a:r>
              <a:rPr lang="en-US" dirty="0"/>
              <a:t>"When we take the time to observe and describe what's happening, it can help us recognize if we are experiencing emotional distress or other things that are coming up for us (e.g., confusion, sadness, etc.)."</a:t>
            </a:r>
          </a:p>
          <a:p>
            <a:pPr marL="664546" lvl="1" indent="-181240">
              <a:buFont typeface="Arial" panose="020B0604020202020204" pitchFamily="34" charset="0"/>
              <a:buChar char="•"/>
            </a:pPr>
            <a:r>
              <a:rPr lang="en-US" dirty="0"/>
              <a:t>"This process helps us to avoid  mistaking our emotions for absolute truths and responding from this place."</a:t>
            </a:r>
          </a:p>
          <a:p>
            <a:endParaRPr lang="en-US" dirty="0"/>
          </a:p>
          <a:p>
            <a:pPr marL="181240" indent="-181240" defTabSz="966612">
              <a:buFont typeface="Arial" panose="020B0604020202020204" pitchFamily="34" charset="0"/>
              <a:buChar char="•"/>
              <a:defRPr/>
            </a:pPr>
            <a:r>
              <a:rPr lang="en-US" b="1" dirty="0"/>
              <a:t>Participate</a:t>
            </a:r>
            <a:r>
              <a:rPr lang="en-US" dirty="0"/>
              <a:t>: "After you’ve observed your experiences and described your observations, you can then participate fully in the present moment which means immersing yourself in the activity you're engaged in without distraction or judgment (this represents the </a:t>
            </a:r>
            <a:r>
              <a:rPr lang="en-US" sz="1300" dirty="0">
                <a:latin typeface="Calibri" panose="020F0502020204030204" pitchFamily="34" charset="0"/>
              </a:rPr>
              <a:t>ultimate goal of mindfulness)</a:t>
            </a:r>
            <a:r>
              <a:rPr lang="en-US" dirty="0"/>
              <a:t>. It's about being completely present in your actions and experiences</a:t>
            </a:r>
            <a:r>
              <a:rPr lang="en-US" dirty="0">
                <a:latin typeface="Calibri" panose="020F0502020204030204" pitchFamily="34" charset="0"/>
              </a:rPr>
              <a:t>. It means being actively involved in the task or situation at hand rather than going through the motions passively. This process fosters a sense of connection to the moment.</a:t>
            </a:r>
            <a:r>
              <a:rPr lang="en-US" dirty="0"/>
              <a:t>"</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77</a:t>
            </a:fld>
            <a:endParaRPr lang="en-US"/>
          </a:p>
        </p:txBody>
      </p:sp>
    </p:spTree>
    <p:extLst>
      <p:ext uri="{BB962C8B-B14F-4D97-AF65-F5344CB8AC3E}">
        <p14:creationId xmlns:p14="http://schemas.microsoft.com/office/powerpoint/2010/main" val="24763370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a:buFont typeface="Arial" panose="020B0604020202020204" pitchFamily="34" charset="0"/>
              <a:buChar char="•"/>
            </a:pPr>
            <a:r>
              <a:rPr lang="en-US" dirty="0"/>
              <a:t>"</a:t>
            </a:r>
            <a:r>
              <a:rPr lang="en-US" i="0" dirty="0"/>
              <a:t>T</a:t>
            </a:r>
            <a:r>
              <a:rPr lang="en-US" dirty="0"/>
              <a:t>he </a:t>
            </a:r>
            <a:r>
              <a:rPr lang="en-US" i="1" dirty="0"/>
              <a:t>How Skill </a:t>
            </a:r>
            <a:r>
              <a:rPr lang="en-US" dirty="0"/>
              <a:t>for mindfulness is an essential component of practicing mindfulness effectively. This skill provides a framework for engaging in mindfulness activities and </a:t>
            </a:r>
            <a:r>
              <a:rPr lang="en-US" b="0" i="0" dirty="0">
                <a:solidFill>
                  <a:srgbClr val="374151"/>
                </a:solidFill>
                <a:effectLst/>
                <a:latin typeface="Söhne"/>
              </a:rPr>
              <a:t>cultivating a state of mindful awareness</a:t>
            </a:r>
            <a:r>
              <a:rPr lang="en-US" dirty="0"/>
              <a: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"The </a:t>
            </a:r>
            <a:r>
              <a:rPr lang="en-US" i="1" dirty="0"/>
              <a:t>How Skill </a:t>
            </a:r>
            <a:r>
              <a:rPr lang="en-US" dirty="0"/>
              <a:t>involves steps for practicing mindfulness </a:t>
            </a:r>
            <a:r>
              <a:rPr lang="en-US" i="1" dirty="0"/>
              <a:t>Non-Judgmentally</a:t>
            </a:r>
            <a:r>
              <a:rPr lang="en-US" dirty="0"/>
              <a:t>, </a:t>
            </a:r>
            <a:r>
              <a:rPr lang="en-US" i="1" dirty="0"/>
              <a:t>One-Mindfully</a:t>
            </a:r>
            <a:r>
              <a:rPr lang="en-US" dirty="0"/>
              <a:t>, and </a:t>
            </a:r>
            <a:r>
              <a:rPr lang="en-US" i="1" dirty="0"/>
              <a:t>Effectively</a:t>
            </a:r>
            <a:r>
              <a:rPr lang="en-US" dirty="0"/>
              <a:t>."</a:t>
            </a:r>
          </a:p>
          <a:p>
            <a:endParaRPr lang="en-US" dirty="0"/>
          </a:p>
          <a:p>
            <a:pPr marL="181240" indent="-181240">
              <a:buFont typeface="Arial" panose="020B0604020202020204" pitchFamily="34" charset="0"/>
              <a:buChar char="•"/>
            </a:pPr>
            <a:r>
              <a:rPr lang="en-US" b="1" dirty="0"/>
              <a:t>Non-Judgmentally</a:t>
            </a:r>
            <a:r>
              <a:rPr lang="en-US" dirty="0"/>
              <a:t>: "This means we observe our experiences without judgment. It involves letting go of evaluations such as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good</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or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bad</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and instead adopting a neutral and accepting attitude toward the present moment."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1" dirty="0"/>
              <a:t>One-Mindfully</a:t>
            </a:r>
            <a:r>
              <a:rPr lang="en-US" dirty="0"/>
              <a:t>: "This means we focus our attention on one thing at a time. It involves giving our full concentration to the task or experience at hand, avoiding multitasking or distractions. This skill helps us stay fully engaged in the present moment."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1" dirty="0"/>
              <a:t>Effectively: </a:t>
            </a:r>
            <a:r>
              <a:rPr lang="en-US" dirty="0"/>
              <a:t>"Effectiveness in mindfulness refers to using mindfulness skills that are most appropriate for the situation. It involves doing what works to achieve your goals while maintaining mindfulness. Effectiveness in mindfulness helps individuals choose the right mindfulness technique for the situation."</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"These </a:t>
            </a:r>
            <a:r>
              <a:rPr lang="en-US" i="1" dirty="0"/>
              <a:t>How Skill </a:t>
            </a:r>
            <a:r>
              <a:rPr lang="en-US" dirty="0"/>
              <a:t>complements the </a:t>
            </a:r>
            <a:r>
              <a:rPr lang="en-US" i="1" dirty="0">
                <a:latin typeface="Calibri" panose="020F0502020204030204" pitchFamily="34" charset="0"/>
                <a:ea typeface="Calibri" panose="020F0502020204030204" pitchFamily="34" charset="0"/>
                <a:cs typeface="Calibri" panose="020F0502020204030204" pitchFamily="34" charset="0"/>
              </a:rPr>
              <a:t>What S</a:t>
            </a:r>
            <a:r>
              <a:rPr lang="en-US" i="1" dirty="0"/>
              <a:t>kill </a:t>
            </a:r>
            <a:r>
              <a:rPr lang="en-US" dirty="0"/>
              <a:t>in DBT, which are focused on observing, describing, and participating in the present moment. By incorporating the "How Skills," individuals can deepen their mindfulness practice and approach their experiences with a non-judgmental, focused, and effective mindset, which can lead to improved emotional regulation and well-being."</a:t>
            </a:r>
          </a:p>
        </p:txBody>
      </p:sp>
      <p:sp>
        <p:nvSpPr>
          <p:cNvPr id="4" name="Slide Number Placeholder 3"/>
          <p:cNvSpPr>
            <a:spLocks noGrp="1"/>
          </p:cNvSpPr>
          <p:nvPr>
            <p:ph type="sldNum" sz="quarter" idx="5"/>
          </p:nvPr>
        </p:nvSpPr>
        <p:spPr/>
        <p:txBody>
          <a:bodyPr/>
          <a:lstStyle/>
          <a:p>
            <a:fld id="{369C70AD-FCA9-4FF6-8D0E-01E0C5ABAEF2}" type="slidenum">
              <a:rPr lang="en-US" smtClean="0"/>
              <a:t>78</a:t>
            </a:fld>
            <a:endParaRPr lang="en-US"/>
          </a:p>
        </p:txBody>
      </p:sp>
    </p:spTree>
    <p:extLst>
      <p:ext uri="{BB962C8B-B14F-4D97-AF65-F5344CB8AC3E}">
        <p14:creationId xmlns:p14="http://schemas.microsoft.com/office/powerpoint/2010/main" val="31877298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t>
            </a:r>
            <a:r>
              <a:rPr lang="en-US" b="0" i="0" dirty="0">
                <a:solidFill>
                  <a:srgbClr val="191D34"/>
                </a:solidFill>
                <a:effectLst/>
              </a:rPr>
              <a:t>This is an activity to practice mindfulness and activate </a:t>
            </a:r>
            <a:r>
              <a:rPr lang="en-US" b="0" i="1" dirty="0">
                <a:solidFill>
                  <a:srgbClr val="191D34"/>
                </a:solidFill>
                <a:effectLst/>
              </a:rPr>
              <a:t>Wise Mind</a:t>
            </a:r>
            <a:r>
              <a:rPr lang="en-US" b="0" i="0" dirty="0">
                <a:solidFill>
                  <a:srgbClr val="191D34"/>
                </a:solidFill>
                <a:effectLst/>
              </a:rPr>
              <a:t>. We will discuss our observations afterwards.</a:t>
            </a:r>
            <a:r>
              <a:rPr lang="en-US" dirty="0"/>
              <a:t>“</a:t>
            </a:r>
          </a:p>
          <a:p>
            <a:pPr marL="302066" indent="-302066">
              <a:buFont typeface="Arial" panose="020B0604020202020204" pitchFamily="34" charset="0"/>
              <a:buChar char="•"/>
            </a:pPr>
            <a:endParaRPr lang="en-US" b="0" i="0" dirty="0">
              <a:solidFill>
                <a:srgbClr val="191D34"/>
              </a:solidFill>
              <a:effectLst/>
            </a:endParaRPr>
          </a:p>
          <a:p>
            <a:pPr marL="181240" indent="-181240">
              <a:buFont typeface="Arial" panose="020B0604020202020204" pitchFamily="34" charset="0"/>
              <a:buChar char="•"/>
            </a:pPr>
            <a:r>
              <a:rPr lang="en-US" b="0" i="0" u="sng" dirty="0">
                <a:solidFill>
                  <a:srgbClr val="191D34"/>
                </a:solidFill>
                <a:effectLst/>
              </a:rPr>
              <a:t>Trainer </a:t>
            </a:r>
            <a:r>
              <a:rPr lang="en-US" b="0" u="sng" dirty="0"/>
              <a:t>– read through the mindfulness visualization exercise.</a:t>
            </a:r>
            <a:endParaRPr lang="en-US" b="0" i="0" dirty="0">
              <a:solidFill>
                <a:srgbClr val="191D34"/>
              </a:solidFill>
              <a:effectLst/>
            </a:endParaRPr>
          </a:p>
          <a:p>
            <a:pPr marL="181240" indent="-181240">
              <a:buFont typeface="Arial" panose="020B0604020202020204" pitchFamily="34" charset="0"/>
              <a:buChar char="•"/>
            </a:pPr>
            <a:endParaRPr lang="en-US" b="0" i="0" dirty="0">
              <a:solidFill>
                <a:srgbClr val="191D34"/>
              </a:solidFill>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latin typeface="Circular"/>
              </a:rPr>
              <a:t>Linehan, M. M. (2014a). </a:t>
            </a:r>
            <a:r>
              <a:rPr lang="en-US" sz="1300" i="1" dirty="0">
                <a:latin typeface="inherit"/>
              </a:rPr>
              <a:t>DBT (R) skills training handouts and worksheets, second edition</a:t>
            </a:r>
            <a:r>
              <a:rPr lang="en-US" sz="1300" dirty="0">
                <a:latin typeface="Circular"/>
              </a:rPr>
              <a:t> (2nd ed.). New York, NY: Guilford Publications.</a:t>
            </a:r>
            <a:endParaRPr lang="en-US" b="0" i="0" dirty="0">
              <a:solidFill>
                <a:srgbClr val="212529"/>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79</a:t>
            </a:fld>
            <a:endParaRPr lang="en-US"/>
          </a:p>
        </p:txBody>
      </p:sp>
    </p:spTree>
    <p:extLst>
      <p:ext uri="{BB962C8B-B14F-4D97-AF65-F5344CB8AC3E}">
        <p14:creationId xmlns:p14="http://schemas.microsoft.com/office/powerpoint/2010/main" val="761185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dirty="0"/>
              <a:t> "Language matters. What we say and how we say it inspires the hope and belief that recovery is possible for everyone. We use affirming, respectful, person-first language that promotes evidence-based care. </a:t>
            </a:r>
            <a:r>
              <a:rPr lang="en-US" i="0" dirty="0"/>
              <a:t>For example, instead of saying alcoholic, we say 'person with an alcohol use d/o' or you may hear us use the term 'person with a substance use disorder' rather than the terms 'addict' or 'junkie' </a:t>
            </a:r>
            <a:r>
              <a:rPr lang="en-US" sz="1200" i="0" dirty="0"/>
              <a:t>–</a:t>
            </a:r>
            <a:r>
              <a:rPr lang="en-US" i="0" dirty="0"/>
              <a:t> in this way we are recovery-oriented and person-centered in our work.</a:t>
            </a:r>
            <a:r>
              <a:rPr lang="en-US" b="0" dirty="0"/>
              <a:t>"</a:t>
            </a:r>
            <a:endParaRPr lang="en-US" i="0" dirty="0"/>
          </a:p>
          <a:p>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955E9-5FEE-4540-B73C-9D910BFB7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541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u="sng" dirty="0"/>
              <a:t>Trainer – engage the group in a discussion based on the preceding activity, using these questions as a framework for discussion. </a:t>
            </a:r>
          </a:p>
          <a:p>
            <a:pPr marL="181240" indent="-181240">
              <a:buFont typeface="Arial" panose="020B0604020202020204" pitchFamily="34" charset="0"/>
              <a:buChar char="•"/>
            </a:pPr>
            <a:endParaRPr lang="en-US" b="0" u="sng" dirty="0"/>
          </a:p>
          <a:p>
            <a:pPr marL="181240" indent="-181240">
              <a:buFont typeface="Arial" panose="020B0604020202020204" pitchFamily="34" charset="0"/>
              <a:buChar char="•"/>
            </a:pPr>
            <a:r>
              <a:rPr lang="en-US" b="0" u="none" dirty="0"/>
              <a:t>Note: People often find mindfulness exercises challenging, especially when first learning, and it's common to feel more anxious instead of feeling calmer or accessing wise mind. Learning mindfulness can be tough, especially for people with trauma histories. It might bring up uncomfortable memories or overwhelming thoughts. Take it slow and be patient, understanding that it takes time to get the hang of it. Remember, it's okay to find it hard; the point is to observe without judging. You can also make it more comfortable by moving around or changing how you sit.</a:t>
            </a:r>
          </a:p>
          <a:p>
            <a:pPr marL="181240" indent="-181240">
              <a:buFont typeface="Arial" panose="020B0604020202020204" pitchFamily="34" charset="0"/>
              <a:buChar char="•"/>
            </a:pPr>
            <a:endParaRPr lang="en-US" b="0" u="none" dirty="0"/>
          </a:p>
          <a:p>
            <a:pPr marL="181240" indent="-181240">
              <a:buFont typeface="Arial" panose="020B0604020202020204" pitchFamily="34" charset="0"/>
              <a:buChar char="•"/>
            </a:pPr>
            <a:endParaRPr lang="en-US" b="0" u="none"/>
          </a:p>
          <a:p>
            <a:pPr marL="181240" indent="-181240">
              <a:buFont typeface="Arial" panose="020B0604020202020204" pitchFamily="34" charset="0"/>
              <a:buChar char="•"/>
            </a:pPr>
            <a:endParaRPr lang="en-US" b="0" u="none" dirty="0"/>
          </a:p>
          <a:p>
            <a:pPr marL="181240" indent="-181240">
              <a:buFont typeface="Arial" panose="020B0604020202020204" pitchFamily="34" charset="0"/>
              <a:buChar char="•"/>
            </a:pPr>
            <a:endParaRPr lang="en-US" b="0" u="none" dirty="0"/>
          </a:p>
          <a:p>
            <a:pPr marL="181240" indent="-181240">
              <a:buFont typeface="Arial" panose="020B0604020202020204" pitchFamily="34" charset="0"/>
              <a:buChar char="•"/>
            </a:pPr>
            <a:endParaRPr lang="en-US" b="0" u="none" dirty="0"/>
          </a:p>
          <a:p>
            <a:pPr marL="181240" indent="-181240">
              <a:buFont typeface="Arial" panose="020B0604020202020204" pitchFamily="34" charset="0"/>
              <a:buChar char="•"/>
            </a:pPr>
            <a:endParaRPr lang="en-US" u="none" dirty="0"/>
          </a:p>
        </p:txBody>
      </p:sp>
      <p:sp>
        <p:nvSpPr>
          <p:cNvPr id="4" name="Slide Number Placeholder 3"/>
          <p:cNvSpPr>
            <a:spLocks noGrp="1"/>
          </p:cNvSpPr>
          <p:nvPr>
            <p:ph type="sldNum" sz="quarter" idx="5"/>
          </p:nvPr>
        </p:nvSpPr>
        <p:spPr/>
        <p:txBody>
          <a:bodyPr/>
          <a:lstStyle/>
          <a:p>
            <a:fld id="{369C70AD-FCA9-4FF6-8D0E-01E0C5ABAEF2}" type="slidenum">
              <a:rPr lang="en-US" smtClean="0"/>
              <a:t>80</a:t>
            </a:fld>
            <a:endParaRPr lang="en-US"/>
          </a:p>
        </p:txBody>
      </p:sp>
    </p:spTree>
    <p:extLst>
      <p:ext uri="{BB962C8B-B14F-4D97-AF65-F5344CB8AC3E}">
        <p14:creationId xmlns:p14="http://schemas.microsoft.com/office/powerpoint/2010/main" val="23587758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a:buFont typeface="Arial" panose="020B0604020202020204" pitchFamily="34" charset="0"/>
              <a:buChar char="•"/>
            </a:pPr>
            <a:r>
              <a:rPr lang="en-US" b="0" i="1" dirty="0"/>
              <a:t>Bullet 1 </a:t>
            </a:r>
            <a:r>
              <a:rPr lang="en-US" b="0" dirty="0"/>
              <a:t>– "</a:t>
            </a:r>
            <a:r>
              <a:rPr lang="en-US" dirty="0"/>
              <a:t>Practicing mindfulness is challenging. It involves the transition from a state of mind</a:t>
            </a:r>
            <a:r>
              <a:rPr lang="en-US" b="1" u="sng" dirty="0"/>
              <a:t>less</a:t>
            </a:r>
            <a:r>
              <a:rPr lang="en-US" dirty="0"/>
              <a:t>ness to a state of mind</a:t>
            </a:r>
            <a:r>
              <a:rPr lang="en-US" b="1" u="sng" dirty="0"/>
              <a:t>ful</a:t>
            </a:r>
            <a:r>
              <a:rPr lang="en-US" dirty="0"/>
              <a:t>ness which is </a:t>
            </a:r>
            <a:r>
              <a:rPr lang="en-US" u="sng" dirty="0"/>
              <a:t>not</a:t>
            </a:r>
            <a:r>
              <a:rPr lang="en-US" dirty="0"/>
              <a:t> an easy process!</a:t>
            </a:r>
            <a:r>
              <a:rPr lang="en-US" b="0" dirty="0"/>
              <a:t>"</a:t>
            </a:r>
            <a:endParaRPr lang="en-US" dirty="0"/>
          </a:p>
          <a:p>
            <a:pPr marL="664546" lvl="1" indent="-181240">
              <a:buFont typeface="Arial" panose="020B0604020202020204" pitchFamily="34" charset="0"/>
              <a:buChar char="•"/>
            </a:pPr>
            <a:r>
              <a:rPr lang="en-US" b="0" dirty="0"/>
              <a:t>"</a:t>
            </a:r>
            <a:r>
              <a:rPr lang="en-US" dirty="0"/>
              <a:t>The more we practice being mindful, the easier it becomes, but it requires repeated practice.</a:t>
            </a:r>
            <a:r>
              <a:rPr lang="en-US" b="0" dirty="0"/>
              <a:t>"</a:t>
            </a:r>
            <a:endParaRPr lang="en-US" dirty="0"/>
          </a:p>
          <a:p>
            <a:pPr marL="664546" lvl="1" indent="-181240">
              <a:buFont typeface="Arial" panose="020B0604020202020204" pitchFamily="34" charset="0"/>
              <a:buChar char="•"/>
            </a:pPr>
            <a:r>
              <a:rPr lang="en-US" b="0" dirty="0"/>
              <a:t>"</a:t>
            </a:r>
            <a:r>
              <a:rPr lang="en-US" dirty="0"/>
              <a:t>When we're not focused on the present, we're not being mindful </a:t>
            </a:r>
            <a:r>
              <a:rPr lang="en-US" b="0" dirty="0"/>
              <a:t>– this is a good cue to ourselves to step in and practice mindfulness."</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0" i="1" dirty="0"/>
              <a:t>Bullet 2 </a:t>
            </a:r>
            <a:r>
              <a:rPr lang="en-US" b="0" i="0" dirty="0"/>
              <a:t>&amp; </a:t>
            </a:r>
            <a:r>
              <a:rPr lang="en-US" b="0" i="1" dirty="0"/>
              <a:t>Sub-Bullet </a:t>
            </a:r>
            <a:r>
              <a:rPr lang="en-US" b="0" dirty="0"/>
              <a:t>– "When difficult emotions or challenges arise: step back, n</a:t>
            </a:r>
            <a:r>
              <a:rPr lang="en-US" dirty="0"/>
              <a:t>otice what’s happening, let go, bring yourself back, and repeat as needed.</a:t>
            </a:r>
            <a:r>
              <a:rPr lang="en-US" b="0" dirty="0"/>
              <a:t>“</a:t>
            </a:r>
          </a:p>
          <a:p>
            <a:pPr marL="181240" indent="-181240">
              <a:buFont typeface="Arial" panose="020B0604020202020204" pitchFamily="34" charset="0"/>
              <a:buChar cha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81</a:t>
            </a:fld>
            <a:endParaRPr lang="en-US"/>
          </a:p>
        </p:txBody>
      </p:sp>
    </p:spTree>
    <p:extLst>
      <p:ext uri="{BB962C8B-B14F-4D97-AF65-F5344CB8AC3E}">
        <p14:creationId xmlns:p14="http://schemas.microsoft.com/office/powerpoint/2010/main" val="16819147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"Let's now review the skills involved in the area of interpersonal effectiveness. These skills are truly applicable to everyone because we all navigate relationships that require good communication and social skills.“</a:t>
            </a:r>
          </a:p>
          <a:p>
            <a:pPr defTabSz="966612">
              <a:defRP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p:txBody>
      </p:sp>
      <p:sp>
        <p:nvSpPr>
          <p:cNvPr id="4" name="Slide Number Placeholder 3"/>
          <p:cNvSpPr>
            <a:spLocks noGrp="1"/>
          </p:cNvSpPr>
          <p:nvPr>
            <p:ph type="sldNum" sz="quarter" idx="5"/>
          </p:nvPr>
        </p:nvSpPr>
        <p:spPr/>
        <p:txBody>
          <a:bodyPr/>
          <a:lstStyle/>
          <a:p>
            <a:fld id="{369C70AD-FCA9-4FF6-8D0E-01E0C5ABAEF2}" type="slidenum">
              <a:rPr lang="en-US" smtClean="0"/>
              <a:t>82</a:t>
            </a:fld>
            <a:endParaRPr lang="en-US"/>
          </a:p>
        </p:txBody>
      </p:sp>
    </p:spTree>
    <p:extLst>
      <p:ext uri="{BB962C8B-B14F-4D97-AF65-F5344CB8AC3E}">
        <p14:creationId xmlns:p14="http://schemas.microsoft.com/office/powerpoint/2010/main" val="29554688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b="0" u="sng" dirty="0"/>
              <a:t>read bullet</a:t>
            </a:r>
            <a:r>
              <a:rPr lang="en-US" b="0" dirty="0"/>
              <a:t>].</a:t>
            </a:r>
            <a:endParaRPr lang="en-US" b="0" i="0" dirty="0"/>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2 </a:t>
            </a:r>
            <a:r>
              <a:rPr lang="en-US" b="0" dirty="0"/>
              <a:t>– [</a:t>
            </a:r>
            <a:r>
              <a:rPr lang="en-US" b="0" u="sng" dirty="0"/>
              <a:t>read bullet</a:t>
            </a:r>
            <a:r>
              <a:rPr lang="en-US" b="0" dirty="0"/>
              <a:t>].</a:t>
            </a:r>
            <a:endParaRPr lang="en-US" b="0" i="0" dirty="0"/>
          </a:p>
          <a:p>
            <a:pPr marL="181240"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a:p>
            <a:pPr marL="1147852" lvl="2" indent="-181240" defTabSz="966612">
              <a:buFont typeface="Arial" panose="020B0604020202020204" pitchFamily="34" charset="0"/>
              <a:buChar char="•"/>
              <a:defRPr/>
            </a:pPr>
            <a:endParaRPr lang="en-US" b="0" i="0" dirty="0"/>
          </a:p>
        </p:txBody>
      </p:sp>
      <p:sp>
        <p:nvSpPr>
          <p:cNvPr id="4" name="Slide Number Placeholder 3"/>
          <p:cNvSpPr>
            <a:spLocks noGrp="1"/>
          </p:cNvSpPr>
          <p:nvPr>
            <p:ph type="sldNum" sz="quarter" idx="5"/>
          </p:nvPr>
        </p:nvSpPr>
        <p:spPr/>
        <p:txBody>
          <a:bodyPr/>
          <a:lstStyle/>
          <a:p>
            <a:fld id="{369C70AD-FCA9-4FF6-8D0E-01E0C5ABAEF2}" type="slidenum">
              <a:rPr lang="en-US" smtClean="0"/>
              <a:t>83</a:t>
            </a:fld>
            <a:endParaRPr lang="en-US"/>
          </a:p>
        </p:txBody>
      </p:sp>
    </p:spTree>
    <p:extLst>
      <p:ext uri="{BB962C8B-B14F-4D97-AF65-F5344CB8AC3E}">
        <p14:creationId xmlns:p14="http://schemas.microsoft.com/office/powerpoint/2010/main" val="3368906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a:t>
            </a:r>
            <a:r>
              <a:rPr lang="en-US" b="0" i="0" dirty="0"/>
              <a:t> &amp; </a:t>
            </a:r>
            <a:r>
              <a:rPr lang="en-US" b="0" i="1" dirty="0"/>
              <a:t>Sub-Bullets </a:t>
            </a:r>
            <a:r>
              <a:rPr lang="en-US" b="0" dirty="0"/>
              <a:t>– "Ultimately, the goals of interpersonal effectiveness involve achieving effectiveness in meeting our objectives (e.g., needs) or goals in any given situation. This involves making requests of others and saying no to requests </a:t>
            </a:r>
            <a:r>
              <a:rPr lang="en-US" b="0" u="sng" dirty="0"/>
              <a:t>effectively</a:t>
            </a:r>
            <a:r>
              <a:rPr lang="en-US" b="0" dirty="0"/>
              <a:t>.</a:t>
            </a:r>
            <a:r>
              <a:rPr lang="en-US" b="0" i="0" dirty="0"/>
              <a:t>"</a:t>
            </a:r>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2 </a:t>
            </a:r>
            <a:r>
              <a:rPr lang="en-US" b="0" i="0" dirty="0"/>
              <a:t>&amp; </a:t>
            </a:r>
            <a:r>
              <a:rPr lang="en-US" b="0" i="1" dirty="0"/>
              <a:t>Sub-Bullets </a:t>
            </a:r>
            <a:r>
              <a:rPr lang="en-US" b="0" dirty="0"/>
              <a:t>– "Interpersonal effectiveness also involves achieving effectiveness in our relationships by obtaining or maintaining positive relationships, strengthening current relationships and ending destructive ones, and maintaining or improving self-respect/liking for self.</a:t>
            </a:r>
            <a:r>
              <a:rPr lang="en-US" b="0" i="0" dirty="0"/>
              <a:t>"</a:t>
            </a:r>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3 </a:t>
            </a:r>
            <a:r>
              <a:rPr lang="en-US" b="0" dirty="0"/>
              <a:t>– "Lastly, interpersonal effectiveness entails </a:t>
            </a:r>
            <a:r>
              <a:rPr lang="en-US" b="0" i="0" dirty="0"/>
              <a:t>helping us achieve what is referred to as </a:t>
            </a:r>
            <a:r>
              <a:rPr lang="en-US" b="0" i="1" dirty="0"/>
              <a:t>Walking the Middle Path </a:t>
            </a:r>
            <a:r>
              <a:rPr lang="en-US" b="0" i="0" dirty="0"/>
              <a:t>– this means recognizing the extremes in any given situation and making an effort to take the Middle Path (a more balanced stance). In other words, </a:t>
            </a:r>
            <a:r>
              <a:rPr lang="en-US" b="0" i="1" dirty="0"/>
              <a:t>Walking the Middle Path </a:t>
            </a:r>
            <a:r>
              <a:rPr lang="en-US" b="0" i="0" dirty="0"/>
              <a:t>involves avoiding thinking in terms of black and white and instead look for the grey.</a:t>
            </a:r>
            <a:r>
              <a:rPr lang="en-US" b="0" dirty="0"/>
              <a:t>"</a:t>
            </a:r>
            <a:endParaRPr lang="en-US" b="0" i="0" dirty="0"/>
          </a:p>
          <a:p>
            <a:pPr marL="664546" lvl="1" indent="-181240" defTabSz="966612">
              <a:buFont typeface="Arial" panose="020B0604020202020204" pitchFamily="34" charset="0"/>
              <a:buChar char="•"/>
              <a:defRPr/>
            </a:pPr>
            <a:r>
              <a:rPr lang="en-US" b="0" dirty="0"/>
              <a:t>"</a:t>
            </a:r>
            <a:r>
              <a:rPr lang="en-US" b="0" i="0" dirty="0"/>
              <a:t>Another way of thinking about </a:t>
            </a:r>
            <a:r>
              <a:rPr lang="en-US" b="0" i="1" dirty="0"/>
              <a:t>Walking the Middle Path </a:t>
            </a:r>
            <a:r>
              <a:rPr lang="en-US" b="0" i="0" dirty="0"/>
              <a:t>is that it describes reaching a place where we replace </a:t>
            </a:r>
            <a:r>
              <a:rPr lang="en-US" b="0" i="0" dirty="0">
                <a:latin typeface="Calibri" panose="020F0502020204030204" pitchFamily="34" charset="0"/>
                <a:ea typeface="Calibri" panose="020F0502020204030204" pitchFamily="34" charset="0"/>
                <a:cs typeface="Calibri" panose="020F0502020204030204" pitchFamily="34" charset="0"/>
              </a:rPr>
              <a:t>'</a:t>
            </a:r>
            <a:r>
              <a:rPr lang="en-US" b="0" i="0" dirty="0"/>
              <a:t>either-or</a:t>
            </a:r>
            <a:r>
              <a:rPr lang="en-US" b="0" i="0" dirty="0">
                <a:latin typeface="Calibri" panose="020F0502020204030204" pitchFamily="34" charset="0"/>
                <a:ea typeface="Calibri" panose="020F0502020204030204" pitchFamily="34" charset="0"/>
                <a:cs typeface="Calibri" panose="020F0502020204030204" pitchFamily="34" charset="0"/>
              </a:rPr>
              <a:t>'</a:t>
            </a:r>
            <a:r>
              <a:rPr lang="en-US" b="0" i="0" dirty="0"/>
              <a:t> thinking with collaborative </a:t>
            </a:r>
            <a:r>
              <a:rPr lang="en-US" b="0" i="0" dirty="0">
                <a:latin typeface="Calibri" panose="020F0502020204030204" pitchFamily="34" charset="0"/>
                <a:ea typeface="Calibri" panose="020F0502020204030204" pitchFamily="34" charset="0"/>
                <a:cs typeface="Calibri" panose="020F0502020204030204" pitchFamily="34" charset="0"/>
              </a:rPr>
              <a:t>'</a:t>
            </a:r>
            <a:r>
              <a:rPr lang="en-US" b="0" i="0" dirty="0"/>
              <a:t>both-</a:t>
            </a:r>
            <a:r>
              <a:rPr lang="en-US" b="0" i="0" u="sng" dirty="0"/>
              <a:t>and</a:t>
            </a:r>
            <a:r>
              <a:rPr lang="en-US" b="0" i="0" dirty="0">
                <a:latin typeface="Calibri" panose="020F0502020204030204" pitchFamily="34" charset="0"/>
                <a:ea typeface="Calibri" panose="020F0502020204030204" pitchFamily="34" charset="0"/>
                <a:cs typeface="Calibri" panose="020F0502020204030204" pitchFamily="34" charset="0"/>
              </a:rPr>
              <a:t>'</a:t>
            </a:r>
            <a:r>
              <a:rPr lang="en-US" b="0" i="0" dirty="0"/>
              <a:t> thinking.</a:t>
            </a:r>
            <a:r>
              <a:rPr lang="en-US" b="0" dirty="0"/>
              <a:t>“</a:t>
            </a:r>
          </a:p>
          <a:p>
            <a:pPr marL="664546" lvl="1"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p:txBody>
      </p:sp>
      <p:sp>
        <p:nvSpPr>
          <p:cNvPr id="4" name="Slide Number Placeholder 3"/>
          <p:cNvSpPr>
            <a:spLocks noGrp="1"/>
          </p:cNvSpPr>
          <p:nvPr>
            <p:ph type="sldNum" sz="quarter" idx="5"/>
          </p:nvPr>
        </p:nvSpPr>
        <p:spPr/>
        <p:txBody>
          <a:bodyPr/>
          <a:lstStyle/>
          <a:p>
            <a:fld id="{3D645E9C-706C-43E2-B372-35E05D6B81AE}" type="slidenum">
              <a:rPr lang="en-US" smtClean="0"/>
              <a:t>84</a:t>
            </a:fld>
            <a:endParaRPr lang="en-US" dirty="0"/>
          </a:p>
        </p:txBody>
      </p:sp>
    </p:spTree>
    <p:extLst>
      <p:ext uri="{BB962C8B-B14F-4D97-AF65-F5344CB8AC3E}">
        <p14:creationId xmlns:p14="http://schemas.microsoft.com/office/powerpoint/2010/main" val="36714023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b="0" dirty="0"/>
              <a:t>"Interpersonal effectiveness skills ultimately teach us how to [</a:t>
            </a:r>
            <a:r>
              <a:rPr lang="en-US" b="0" u="sng" dirty="0"/>
              <a:t>read bullets</a:t>
            </a:r>
            <a:r>
              <a:rPr lang="en-US" b="0" dirty="0"/>
              <a:t>]." </a:t>
            </a:r>
          </a:p>
          <a:p>
            <a:pPr defTabSz="966612">
              <a:defRPr/>
            </a:pPr>
            <a:endParaRPr lang="en-US" b="0" i="0" dirty="0"/>
          </a:p>
          <a:p>
            <a:pPr marL="181240" indent="-181240" fontAlgn="ctr">
              <a:buFont typeface="Arial" panose="020B0604020202020204" pitchFamily="34" charset="0"/>
              <a:buChar char="•"/>
            </a:pPr>
            <a:r>
              <a:rPr lang="en-US" b="0" dirty="0"/>
              <a:t>"</a:t>
            </a:r>
            <a:r>
              <a:rPr lang="en-US" dirty="0">
                <a:effectLst/>
              </a:rPr>
              <a:t>These skills ultimately help people to develop assertiveness skills.</a:t>
            </a:r>
            <a:r>
              <a:rPr lang="en-US" b="0" dirty="0"/>
              <a:t>"</a:t>
            </a:r>
          </a:p>
          <a:p>
            <a:pPr marL="181240" indent="-181240" fontAlgn="ctr">
              <a:buFont typeface="Arial" panose="020B0604020202020204" pitchFamily="34" charset="0"/>
              <a:buChar char="•"/>
            </a:pPr>
            <a:endParaRPr lang="en-US" dirty="0">
              <a:effectLst/>
            </a:endParaRPr>
          </a:p>
          <a:p>
            <a:pPr marL="181240" indent="-181240" defTabSz="966612" fontAlgn="ctr">
              <a:buFont typeface="Arial" panose="020B0604020202020204" pitchFamily="34" charset="0"/>
              <a:buChar char="•"/>
              <a:defRPr/>
            </a:pPr>
            <a:r>
              <a:rPr lang="en-US" b="0" dirty="0"/>
              <a:t>"</a:t>
            </a:r>
            <a:r>
              <a:rPr lang="en-US" dirty="0">
                <a:effectLst/>
              </a:rPr>
              <a:t>These are NOT skills to get people to agree with how we feel. They are skills that reinforce that our viewpoints deserve validation. We can express how we feel, and another person may not agree with it, and this is ok.</a:t>
            </a:r>
            <a:r>
              <a:rPr lang="en-US" b="0" dirty="0"/>
              <a:t>"</a:t>
            </a:r>
          </a:p>
          <a:p>
            <a:pPr marL="664546" lvl="1" indent="-181240" fontAlgn="ctr">
              <a:buFont typeface="Arial" panose="020B0604020202020204" pitchFamily="34" charset="0"/>
              <a:buChar char="•"/>
            </a:pPr>
            <a:r>
              <a:rPr lang="en-US" b="0" dirty="0">
                <a:effectLst/>
              </a:rPr>
              <a:t>Validation refers to the act of acknowledging and accepting another person's thoughts, feelings, experiences, or perspective as valid, genuine, and real. Validation does not mean you agree or approve.</a:t>
            </a:r>
            <a:r>
              <a:rPr lang="en-US" b="0" dirty="0"/>
              <a:t>"</a:t>
            </a:r>
            <a:endParaRPr lang="en-US" b="0" dirty="0">
              <a:effectLst/>
            </a:endParaRPr>
          </a:p>
          <a:p>
            <a:pPr marL="1147852" lvl="2" indent="-181240" fontAlgn="ctr">
              <a:buFont typeface="Arial" panose="020B0604020202020204" pitchFamily="34" charset="0"/>
              <a:buChar char="•"/>
            </a:pPr>
            <a:r>
              <a:rPr lang="en-US" b="0" dirty="0"/>
              <a:t>"</a:t>
            </a:r>
            <a:r>
              <a:rPr lang="en-US" dirty="0">
                <a:effectLst/>
              </a:rPr>
              <a:t>Validation is a fundamental component of effective communication and building positive relationships. Validation communicates to the other person that their thoughts and emotions are understood and respected, even if they may differ from your own.</a:t>
            </a:r>
            <a:r>
              <a:rPr lang="en-US" b="0" dirty="0"/>
              <a:t>"</a:t>
            </a:r>
          </a:p>
          <a:p>
            <a:pPr marL="1147852" lvl="2" indent="-181240" fontAlgn="ctr">
              <a:buFont typeface="Arial" panose="020B0604020202020204" pitchFamily="34" charset="0"/>
              <a:buChar char="•"/>
            </a:pPr>
            <a:endParaRPr lang="en-US" dirty="0">
              <a:effectLst/>
            </a:endParaRPr>
          </a:p>
          <a:p>
            <a:pPr marL="302066" indent="-302066" fontAlgn="ctr">
              <a:buFont typeface="Arial" panose="020B0604020202020204" pitchFamily="34" charset="0"/>
              <a:buChar char="•"/>
            </a:pPr>
            <a:r>
              <a:rPr lang="en-US" b="0" dirty="0"/>
              <a:t>"</a:t>
            </a:r>
            <a:r>
              <a:rPr lang="en-US" b="0" dirty="0">
                <a:effectLst/>
              </a:rPr>
              <a:t>Our goal in teaching interpersonal effectiveness skills is to help clients become more comfortable with these skills and give them opportunities to practice these skills (these opportunities could be with us – the practitioner – with other clients, in group, with their therapist, psychiatrist, etc.).</a:t>
            </a:r>
            <a:r>
              <a:rPr lang="en-US" b="0" dirty="0"/>
              <a:t>“</a:t>
            </a:r>
          </a:p>
          <a:p>
            <a:pPr marL="302066" indent="-302066" fontAlgn="ctr">
              <a:buFont typeface="Arial" panose="020B0604020202020204" pitchFamily="34" charset="0"/>
              <a:buChar cha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p:txBody>
      </p:sp>
      <p:sp>
        <p:nvSpPr>
          <p:cNvPr id="4" name="Slide Number Placeholder 3"/>
          <p:cNvSpPr>
            <a:spLocks noGrp="1"/>
          </p:cNvSpPr>
          <p:nvPr>
            <p:ph type="sldNum" sz="quarter" idx="5"/>
          </p:nvPr>
        </p:nvSpPr>
        <p:spPr/>
        <p:txBody>
          <a:bodyPr/>
          <a:lstStyle/>
          <a:p>
            <a:fld id="{3D645E9C-706C-43E2-B372-35E05D6B81AE}" type="slidenum">
              <a:rPr lang="en-US" smtClean="0"/>
              <a:t>85</a:t>
            </a:fld>
            <a:endParaRPr lang="en-US" dirty="0"/>
          </a:p>
        </p:txBody>
      </p:sp>
    </p:spTree>
    <p:extLst>
      <p:ext uri="{BB962C8B-B14F-4D97-AF65-F5344CB8AC3E}">
        <p14:creationId xmlns:p14="http://schemas.microsoft.com/office/powerpoint/2010/main" val="23359639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dirty="0"/>
              <a:t>"Here are the foundational interpersonal effectiveness skills."</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"They are the DEAR MAN skill, the GIVE skill, and the FAST skill."</a:t>
            </a:r>
          </a:p>
          <a:p>
            <a:pPr marL="181240" indent="-18124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86</a:t>
            </a:fld>
            <a:endParaRPr lang="en-US"/>
          </a:p>
        </p:txBody>
      </p:sp>
    </p:spTree>
    <p:extLst>
      <p:ext uri="{BB962C8B-B14F-4D97-AF65-F5344CB8AC3E}">
        <p14:creationId xmlns:p14="http://schemas.microsoft.com/office/powerpoint/2010/main" val="2395613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Trainer Notes</a:t>
            </a:r>
            <a:r>
              <a:rPr lang="en-US" dirty="0"/>
              <a:t>: </a:t>
            </a:r>
          </a:p>
          <a:p>
            <a:pPr marL="181240" indent="-181240">
              <a:buFont typeface="Arial" panose="020B0604020202020204" pitchFamily="34" charset="0"/>
              <a:buChar char="•"/>
            </a:pPr>
            <a:r>
              <a:rPr lang="en-US" dirty="0"/>
              <a:t>"The </a:t>
            </a:r>
            <a:r>
              <a:rPr lang="en-US" b="0" i="0" dirty="0">
                <a:effectLst/>
              </a:rPr>
              <a:t>DEAR MAN skill is a mnemonic device that teaches a strategy for effective communication. Using this skill, clients learn to express their needs and wants in a way that is respectful to themselves and others, increasing the likelihood of positive outcomes. You can use the DEAR MAN skill in a variety of situations when you need to assert yourself, express your needs, or address a concern with someone. </a:t>
            </a:r>
          </a:p>
          <a:p>
            <a:endParaRPr lang="en-US" b="0" i="0" dirty="0">
              <a:effectLst/>
            </a:endParaRPr>
          </a:p>
          <a:p>
            <a:pPr marL="181240" indent="-181240">
              <a:buFont typeface="Arial" panose="020B0604020202020204" pitchFamily="34" charset="0"/>
              <a:buChar char="•"/>
            </a:pPr>
            <a:r>
              <a:rPr lang="en-US" dirty="0"/>
              <a:t>"</a:t>
            </a:r>
            <a:r>
              <a:rPr lang="en-US" b="0" i="0" dirty="0">
                <a:effectLst/>
              </a:rPr>
              <a:t>DEAR MAN stands for </a:t>
            </a:r>
            <a:r>
              <a:rPr lang="en-US" b="1" i="0" dirty="0">
                <a:effectLst/>
              </a:rPr>
              <a:t>D</a:t>
            </a:r>
            <a:r>
              <a:rPr lang="en-US" b="0" i="0" dirty="0">
                <a:effectLst/>
              </a:rPr>
              <a:t>escribe, </a:t>
            </a:r>
            <a:r>
              <a:rPr lang="en-US" b="1" i="0" dirty="0">
                <a:effectLst/>
              </a:rPr>
              <a:t>E</a:t>
            </a:r>
            <a:r>
              <a:rPr lang="en-US" b="0" i="0" dirty="0">
                <a:effectLst/>
              </a:rPr>
              <a:t>xpress, </a:t>
            </a:r>
            <a:r>
              <a:rPr lang="en-US" b="1" i="0" dirty="0">
                <a:effectLst/>
              </a:rPr>
              <a:t>A</a:t>
            </a:r>
            <a:r>
              <a:rPr lang="en-US" b="0" i="0" dirty="0">
                <a:effectLst/>
              </a:rPr>
              <a:t>ssert, </a:t>
            </a:r>
            <a:r>
              <a:rPr lang="en-US" b="1" i="0" dirty="0">
                <a:effectLst/>
              </a:rPr>
              <a:t>R</a:t>
            </a:r>
            <a:r>
              <a:rPr lang="en-US" b="0" i="0" dirty="0">
                <a:effectLst/>
              </a:rPr>
              <a:t>einforce; and </a:t>
            </a:r>
            <a:r>
              <a:rPr lang="en-US" b="1" i="0" dirty="0">
                <a:effectLst/>
              </a:rPr>
              <a:t>M</a:t>
            </a:r>
            <a:r>
              <a:rPr lang="en-US" b="0" i="0" dirty="0">
                <a:effectLst/>
              </a:rPr>
              <a:t>indful, </a:t>
            </a:r>
            <a:r>
              <a:rPr lang="en-US" b="1" i="0" dirty="0">
                <a:effectLst/>
              </a:rPr>
              <a:t>A</a:t>
            </a:r>
            <a:r>
              <a:rPr lang="en-US" b="0" i="0" dirty="0">
                <a:effectLst/>
              </a:rPr>
              <a:t>ppear confident, and </a:t>
            </a:r>
            <a:r>
              <a:rPr lang="en-US" b="1" i="0" dirty="0">
                <a:effectLst/>
              </a:rPr>
              <a:t>N</a:t>
            </a:r>
            <a:r>
              <a:rPr lang="en-US" b="0" i="0" dirty="0">
                <a:effectLst/>
              </a:rPr>
              <a:t>egotiate</a:t>
            </a:r>
            <a:r>
              <a:rPr lang="en-US" dirty="0"/>
              <a:t>."</a:t>
            </a:r>
            <a:endParaRPr lang="en-US" b="0" dirty="0"/>
          </a:p>
          <a:p>
            <a:pPr algn="l"/>
            <a:endParaRPr lang="en-US" b="0" dirty="0"/>
          </a:p>
          <a:p>
            <a:pPr algn="l"/>
            <a:r>
              <a:rPr lang="en-US" b="0" i="0" dirty="0">
                <a:effectLst/>
              </a:rPr>
              <a:t>DEAR MAN –</a:t>
            </a:r>
          </a:p>
          <a:p>
            <a:pPr marL="181240" indent="-181240" defTabSz="966612" fontAlgn="base">
              <a:buFont typeface="Arial" panose="020B0604020202020204" pitchFamily="34" charset="0"/>
              <a:buChar char="•"/>
              <a:defRPr/>
            </a:pPr>
            <a:r>
              <a:rPr lang="en-US" b="1" i="0" u="sng" dirty="0">
                <a:effectLst/>
              </a:rPr>
              <a:t>D</a:t>
            </a:r>
            <a:r>
              <a:rPr lang="en-US" b="0" i="0" u="none" dirty="0">
                <a:effectLst/>
              </a:rPr>
              <a:t>escribe</a:t>
            </a:r>
            <a:r>
              <a:rPr lang="en-US" b="0" i="0" dirty="0">
                <a:effectLst/>
              </a:rPr>
              <a:t> – the current situation (if necessary). Stick to the facts. Tell the person exactly what you are reacting to.</a:t>
            </a:r>
          </a:p>
          <a:p>
            <a:pPr marL="181240" indent="-181240" defTabSz="966612" fontAlgn="base">
              <a:buFont typeface="Arial" panose="020B0604020202020204" pitchFamily="34" charset="0"/>
              <a:buChar char="•"/>
              <a:defRPr/>
            </a:pPr>
            <a:r>
              <a:rPr lang="en-US" b="1" i="0" u="sng" dirty="0">
                <a:effectLst/>
              </a:rPr>
              <a:t>E</a:t>
            </a:r>
            <a:r>
              <a:rPr lang="en-US" b="0" i="0" u="none" dirty="0">
                <a:effectLst/>
              </a:rPr>
              <a:t>xpress</a:t>
            </a:r>
            <a:r>
              <a:rPr lang="en-US" b="0" i="0" dirty="0">
                <a:effectLst/>
              </a:rPr>
              <a:t> – your feelings and opinions about the situation. Don't assume that the other person knows how you feel.</a:t>
            </a:r>
          </a:p>
          <a:p>
            <a:pPr marL="181240" indent="-181240" defTabSz="966612" fontAlgn="base">
              <a:buFont typeface="Arial" panose="020B0604020202020204" pitchFamily="34" charset="0"/>
              <a:buChar char="•"/>
              <a:defRPr/>
            </a:pPr>
            <a:r>
              <a:rPr lang="en-US" b="1" i="0" u="sng" dirty="0">
                <a:effectLst/>
              </a:rPr>
              <a:t>A</a:t>
            </a:r>
            <a:r>
              <a:rPr lang="en-US" b="0" i="0" u="none" dirty="0">
                <a:effectLst/>
              </a:rPr>
              <a:t>ssert</a:t>
            </a:r>
            <a:r>
              <a:rPr lang="en-US" b="0" i="0" dirty="0">
                <a:effectLst/>
              </a:rPr>
              <a:t> – yourself by asking for what you want or saying "No" clearly. Do not assume that others will figure out what you want. Remember that others cannot read your mind.</a:t>
            </a:r>
          </a:p>
          <a:p>
            <a:pPr marL="181240" indent="-181240" defTabSz="966612" fontAlgn="base">
              <a:buFont typeface="Arial" panose="020B0604020202020204" pitchFamily="34" charset="0"/>
              <a:buChar char="•"/>
              <a:defRPr/>
            </a:pPr>
            <a:r>
              <a:rPr lang="en-US" b="1" i="0" u="sng" dirty="0">
                <a:effectLst/>
              </a:rPr>
              <a:t>R</a:t>
            </a:r>
            <a:r>
              <a:rPr lang="en-US" b="0" i="0" u="none" dirty="0">
                <a:effectLst/>
              </a:rPr>
              <a:t>einforce </a:t>
            </a:r>
            <a:r>
              <a:rPr lang="en-US" b="0" i="0" dirty="0">
                <a:effectLst/>
              </a:rPr>
              <a:t>– (reward) the person ahead of time (so to speak) by explaining positive effects of getting what you want or need. If necessary, also clarify the negative consequences of not getting what you want or need.</a:t>
            </a:r>
          </a:p>
          <a:p>
            <a:pPr marL="181240" indent="-181240" defTabSz="966612" fontAlgn="base">
              <a:buFont typeface="Arial" panose="020B0604020202020204" pitchFamily="34" charset="0"/>
              <a:buChar char="•"/>
              <a:defRPr/>
            </a:pPr>
            <a:r>
              <a:rPr lang="en-US" b="1" i="0" u="sng" dirty="0">
                <a:effectLst/>
              </a:rPr>
              <a:t>M</a:t>
            </a:r>
            <a:r>
              <a:rPr lang="en-US" b="0" i="0" u="none" dirty="0">
                <a:effectLst/>
              </a:rPr>
              <a:t>indful</a:t>
            </a:r>
            <a:r>
              <a:rPr lang="en-US" b="0" i="0" dirty="0">
                <a:effectLst/>
              </a:rPr>
              <a:t> – keep your focus on your goals. Maintain your position. Don't be distracted. Don't get off the topic. Speak like a "Broken record." Keep asking for what you want. Or say "No" and express your opinion over and over and over. Just keep replaying the same thing again and again. Ignore attacks. If the other person attacks, threatens, or tries to change the subject, ignore the threats, comments, or attempts to divert you. Do not respond to attacks. Ignore distractions. Just keep making your point.</a:t>
            </a:r>
          </a:p>
          <a:p>
            <a:pPr marL="181240" indent="-181240" defTabSz="966612" fontAlgn="base">
              <a:buFont typeface="Arial" panose="020B0604020202020204" pitchFamily="34" charset="0"/>
              <a:buChar char="•"/>
              <a:defRPr/>
            </a:pPr>
            <a:r>
              <a:rPr lang="en-US" b="1" i="0" u="sng" dirty="0">
                <a:effectLst/>
              </a:rPr>
              <a:t>A</a:t>
            </a:r>
            <a:r>
              <a:rPr lang="en-US" b="0" i="0" u="none" dirty="0">
                <a:effectLst/>
              </a:rPr>
              <a:t>ppear </a:t>
            </a:r>
            <a:r>
              <a:rPr lang="en-US" b="0" i="0" dirty="0">
                <a:effectLst/>
              </a:rPr>
              <a:t>– confident, effective, and competent. Use a confident voice tone and physical manner; make good eye contact. No stammering, whispering, staring at the floor, retreating.</a:t>
            </a:r>
            <a:endParaRPr lang="en-US" b="1" i="0" u="sng" dirty="0">
              <a:effectLst/>
            </a:endParaRPr>
          </a:p>
          <a:p>
            <a:pPr marL="181240" indent="-181240" defTabSz="966612" fontAlgn="base">
              <a:buFont typeface="Arial" panose="020B0604020202020204" pitchFamily="34" charset="0"/>
              <a:buChar char="•"/>
              <a:defRPr/>
            </a:pPr>
            <a:r>
              <a:rPr lang="en-US" b="1" i="0" u="sng" dirty="0">
                <a:effectLst/>
              </a:rPr>
              <a:t>N</a:t>
            </a:r>
            <a:r>
              <a:rPr lang="en-US" b="0" i="0" u="none" dirty="0">
                <a:effectLst/>
              </a:rPr>
              <a:t>egotiate</a:t>
            </a:r>
            <a:r>
              <a:rPr lang="en-US" b="1" i="0" u="none" dirty="0">
                <a:effectLst/>
              </a:rPr>
              <a:t> </a:t>
            </a:r>
            <a:r>
              <a:rPr lang="en-US" b="0" i="0" dirty="0">
                <a:effectLst/>
              </a:rPr>
              <a:t>– be willing to give to get. Offer and ask for other solutions to the problem. Reduce your request. Say no, but offer to do something else or to solve the problem another way. Focus on what will work.</a:t>
            </a:r>
          </a:p>
          <a:p>
            <a:pPr marL="181240" indent="-181240" defTabSz="966612" fontAlgn="base">
              <a:buFont typeface="Arial" panose="020B0604020202020204" pitchFamily="34" charset="0"/>
              <a:buChar char="•"/>
              <a:defRPr/>
            </a:pPr>
            <a:endParaRPr lang="en-US" b="0" i="0" dirty="0">
              <a:effectLst/>
            </a:endParaRPr>
          </a:p>
          <a:p>
            <a:pPr marL="181240" indent="-181240" defTabSz="966612" fontAlgn="base">
              <a:buFont typeface="Arial" panose="020B0604020202020204" pitchFamily="34" charset="0"/>
              <a:buChar char="•"/>
              <a:defRPr/>
            </a:pPr>
            <a:r>
              <a:rPr lang="en-US" b="1" i="0" dirty="0">
                <a:effectLst/>
              </a:rPr>
              <a:t>Reminder </a:t>
            </a:r>
            <a:r>
              <a:rPr lang="en-US" kern="0" dirty="0">
                <a:ea typeface="Fira Sans Extra Condensed"/>
                <a:cs typeface="Fira Sans Extra Condensed"/>
                <a:sym typeface="Fira Sans Extra Condensed"/>
              </a:rPr>
              <a:t>–</a:t>
            </a:r>
            <a:r>
              <a:rPr lang="en-US" b="0" i="0" dirty="0">
                <a:effectLst/>
              </a:rPr>
              <a:t> The "R" for "Reinforce" can</a:t>
            </a:r>
            <a:r>
              <a:rPr lang="en-US" b="0" i="0" dirty="0">
                <a:solidFill>
                  <a:srgbClr val="343541"/>
                </a:solidFill>
                <a:effectLst/>
                <a:latin typeface="Söhne"/>
              </a:rPr>
              <a:t> be confusing for people. It can sometimes be interpreted by clients as threatening someone if they don’t get what they want. </a:t>
            </a:r>
            <a:r>
              <a:rPr lang="en-US" b="0" i="0" dirty="0">
                <a:effectLst/>
              </a:rPr>
              <a:t>But Reinforce doesn't mean threatening; it's about recognizing and rewarding positive behavior. It's like giving a thumbs up to encourage more good stuff.</a:t>
            </a:r>
          </a:p>
          <a:p>
            <a:pPr marL="664546" lvl="1" indent="-181240" defTabSz="966612" fontAlgn="base">
              <a:buFont typeface="Arial" panose="020B0604020202020204" pitchFamily="34" charset="0"/>
              <a:buChar char="•"/>
              <a:defRPr/>
            </a:pPr>
            <a:r>
              <a:rPr lang="en-US" b="0" i="0" dirty="0">
                <a:effectLst/>
              </a:rPr>
              <a:t>Explanation: When you're using DEAR MAN to talk about what you need or stand up for yourself, reinforcing is about saying something positive to make the other person feel good and keep the positivity going.</a:t>
            </a:r>
          </a:p>
          <a:p>
            <a:pPr marL="664546" lvl="1" indent="-181240" defTabSz="966612" fontAlgn="base">
              <a:buFont typeface="Arial" panose="020B0604020202020204" pitchFamily="34" charset="0"/>
              <a:buChar char="•"/>
              <a:defRPr/>
            </a:pPr>
            <a:r>
              <a:rPr lang="en-US" b="0" i="0" dirty="0">
                <a:effectLst/>
              </a:rPr>
              <a:t>Example: Picture this - You're working with a classmate on a project, and you want them to help out more. You might say:</a:t>
            </a:r>
          </a:p>
          <a:p>
            <a:pPr marL="1147852" lvl="2" indent="-181240" defTabSz="966612" fontAlgn="base">
              <a:buFont typeface="Arial" panose="020B0604020202020204" pitchFamily="34" charset="0"/>
              <a:buChar char="•"/>
              <a:defRPr/>
            </a:pPr>
            <a:r>
              <a:rPr lang="en-US" b="0" i="0" dirty="0">
                <a:effectLst/>
              </a:rPr>
              <a:t>"Hey, I noticed when we worked together before, our project turned out awesome. I really liked how both of us brought our strengths to the table. I think if we team up again on this new project, we can make something great. Your ideas are valuable, and I believe we make a great team."</a:t>
            </a:r>
          </a:p>
          <a:p>
            <a:pPr marL="1631158" lvl="3" indent="-181240" defTabSz="966612" fontAlgn="base">
              <a:buFont typeface="Arial" panose="020B0604020202020204" pitchFamily="34" charset="0"/>
              <a:buChar char="•"/>
              <a:defRPr/>
            </a:pPr>
            <a:r>
              <a:rPr lang="en-US" b="0" i="0" dirty="0">
                <a:effectLst/>
              </a:rPr>
              <a:t>Here, you're giving a pat on the back, saying good things about how well you worked together before. It's all about making the other person feel good and more likely to help out again. Remember, it's about being positive, not threatening.</a:t>
            </a:r>
          </a:p>
          <a:p>
            <a:pPr defTabSz="966612" fontAlgn="base">
              <a:defRPr/>
            </a:pPr>
            <a:endParaRPr lang="en-US" b="0" i="0" dirty="0">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b="0" i="0" dirty="0">
                <a:effectLst/>
              </a:rPr>
              <a:t>Linehan, M. M. (2014a). </a:t>
            </a:r>
            <a:r>
              <a:rPr lang="en-US" b="0" i="1" dirty="0">
                <a:effectLst/>
              </a:rPr>
              <a:t>DBT (R) skills training handouts and worksheets, second edition</a:t>
            </a:r>
            <a:r>
              <a:rPr lang="en-US" b="0" i="0" dirty="0">
                <a:effectLst/>
              </a:rPr>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87</a:t>
            </a:fld>
            <a:endParaRPr lang="en-US"/>
          </a:p>
        </p:txBody>
      </p:sp>
    </p:spTree>
    <p:extLst>
      <p:ext uri="{BB962C8B-B14F-4D97-AF65-F5344CB8AC3E}">
        <p14:creationId xmlns:p14="http://schemas.microsoft.com/office/powerpoint/2010/main" val="42529493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p>
          <a:p>
            <a:pPr marL="181240" indent="-181240" defTabSz="966612">
              <a:buFont typeface="Arial" panose="020B0604020202020204" pitchFamily="34" charset="0"/>
              <a:buChar char="•"/>
              <a:defRPr/>
            </a:pPr>
            <a:r>
              <a:rPr lang="en-US" b="0" i="1" dirty="0"/>
              <a:t>Bullet 1 </a:t>
            </a:r>
            <a:r>
              <a:rPr lang="en-US" b="0" dirty="0"/>
              <a:t>– </a:t>
            </a:r>
            <a:r>
              <a:rPr lang="en-US" dirty="0"/>
              <a:t>"</a:t>
            </a:r>
            <a:r>
              <a:rPr lang="en-US" b="0" dirty="0"/>
              <a:t>When we use DEAR MAN, we’re assuming that o</a:t>
            </a:r>
            <a:r>
              <a:rPr lang="en-US" dirty="0"/>
              <a:t>thers cannot read our mind and it’s our responsibility to communicate our needs to others."</a:t>
            </a:r>
            <a:endParaRPr lang="en-US" b="0" dirty="0"/>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2 </a:t>
            </a:r>
            <a:r>
              <a:rPr lang="en-US" b="0" dirty="0"/>
              <a:t>– </a:t>
            </a:r>
            <a:r>
              <a:rPr lang="en-US" dirty="0"/>
              <a:t>"</a:t>
            </a:r>
            <a:r>
              <a:rPr lang="en-US" b="0" dirty="0"/>
              <a:t>In using DEAR MAN, we also recognize the fact that effective communication of our wants and needs requires work, time, and practice.</a:t>
            </a:r>
            <a:r>
              <a:rPr lang="en-US" dirty="0"/>
              <a:t>"</a:t>
            </a:r>
          </a:p>
          <a:p>
            <a:pPr marL="664546" lvl="1" indent="-181240" defTabSz="966612">
              <a:buFont typeface="Arial" panose="020B0604020202020204" pitchFamily="34" charset="0"/>
              <a:buChar char="•"/>
              <a:defRPr/>
            </a:pPr>
            <a:r>
              <a:rPr lang="en-US" b="0" i="0" dirty="0"/>
              <a:t>Ideas for practicing DEAR MAN:</a:t>
            </a:r>
          </a:p>
          <a:p>
            <a:pPr marL="1147852" lvl="2" indent="-181240" defTabSz="966612">
              <a:buFont typeface="Arial" panose="020B0604020202020204" pitchFamily="34" charset="0"/>
              <a:buChar char="•"/>
              <a:defRPr/>
            </a:pPr>
            <a:r>
              <a:rPr lang="en-US" b="0" i="0" dirty="0"/>
              <a:t>Go to the store and ask for help finding something</a:t>
            </a:r>
          </a:p>
          <a:p>
            <a:pPr marL="1147852" lvl="2" indent="-181240" defTabSz="966612">
              <a:buFont typeface="Arial" panose="020B0604020202020204" pitchFamily="34" charset="0"/>
              <a:buChar char="•"/>
              <a:defRPr/>
            </a:pPr>
            <a:r>
              <a:rPr lang="en-US" b="0" i="0" dirty="0"/>
              <a:t>Ask a person to stop doing something that bothers you</a:t>
            </a:r>
          </a:p>
          <a:p>
            <a:pPr marL="1147852" lvl="2" indent="-181240" defTabSz="966612">
              <a:buFont typeface="Arial" panose="020B0604020202020204" pitchFamily="34" charset="0"/>
              <a:buChar char="•"/>
              <a:defRPr/>
            </a:pPr>
            <a:r>
              <a:rPr lang="en-US" b="0" i="0" dirty="0"/>
              <a:t>Disagree with someone's opinion</a:t>
            </a:r>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3 </a:t>
            </a:r>
            <a:r>
              <a:rPr lang="en-US" b="0" dirty="0"/>
              <a:t>– </a:t>
            </a:r>
            <a:r>
              <a:rPr lang="en-US" dirty="0"/>
              <a:t>"</a:t>
            </a:r>
            <a:r>
              <a:rPr lang="en-US" b="0" dirty="0"/>
              <a:t>We also acknowledge that sometimes we will use DEAR MAN (and use it effectively) and we still may be in a situation where we may not get our requests or needs met.</a:t>
            </a:r>
            <a:r>
              <a:rPr lang="en-US" dirty="0"/>
              <a:t>"</a:t>
            </a:r>
            <a:endParaRPr lang="en-US" b="0" i="0" dirty="0"/>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4 </a:t>
            </a:r>
            <a:r>
              <a:rPr lang="en-US" b="0" dirty="0"/>
              <a:t>– </a:t>
            </a:r>
            <a:r>
              <a:rPr lang="en-US" dirty="0"/>
              <a:t>"</a:t>
            </a:r>
            <a:r>
              <a:rPr lang="en-US" b="0" dirty="0"/>
              <a:t>It is also essential to consider your objectives carefully when using the DEAR MAN skill because doing so ensures that your communication is purposeful and effective. Taking the time to clarify your goals helps you express your needs and boundaries more clearly, increasing the likelihood of a positive outcome in your interactions with others.</a:t>
            </a:r>
            <a:r>
              <a:rPr lang="en-US" dirty="0"/>
              <a:t>“</a:t>
            </a:r>
          </a:p>
          <a:p>
            <a:pPr marL="181240"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88</a:t>
            </a:fld>
            <a:endParaRPr lang="en-US"/>
          </a:p>
        </p:txBody>
      </p:sp>
    </p:spTree>
    <p:extLst>
      <p:ext uri="{BB962C8B-B14F-4D97-AF65-F5344CB8AC3E}">
        <p14:creationId xmlns:p14="http://schemas.microsoft.com/office/powerpoint/2010/main" val="34201570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p>
          <a:p>
            <a:pPr marL="181240" indent="-181240" defTabSz="966612">
              <a:buFont typeface="Arial" panose="020B0604020202020204" pitchFamily="34" charset="0"/>
              <a:buChar char="•"/>
              <a:defRPr/>
            </a:pPr>
            <a:r>
              <a:rPr lang="en-US" b="0" i="1" dirty="0"/>
              <a:t>Bullet 1 </a:t>
            </a:r>
            <a:r>
              <a:rPr lang="en-US" b="0" i="0" dirty="0"/>
              <a:t>&amp;</a:t>
            </a:r>
            <a:r>
              <a:rPr lang="en-US" b="0" i="1" dirty="0"/>
              <a:t> Sub-Bullets </a:t>
            </a:r>
            <a:r>
              <a:rPr lang="en-US" b="0" dirty="0"/>
              <a:t>– [</a:t>
            </a:r>
            <a:r>
              <a:rPr lang="en-US" b="0" u="sng" dirty="0"/>
              <a:t>read bullets</a:t>
            </a:r>
            <a:r>
              <a:rPr lang="en-US" b="0" dirty="0"/>
              <a:t>].</a:t>
            </a:r>
          </a:p>
          <a:p>
            <a:pPr marL="181240"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p:txBody>
      </p:sp>
      <p:sp>
        <p:nvSpPr>
          <p:cNvPr id="4" name="Slide Number Placeholder 3"/>
          <p:cNvSpPr>
            <a:spLocks noGrp="1"/>
          </p:cNvSpPr>
          <p:nvPr>
            <p:ph type="sldNum" sz="quarter" idx="5"/>
          </p:nvPr>
        </p:nvSpPr>
        <p:spPr/>
        <p:txBody>
          <a:bodyPr/>
          <a:lstStyle/>
          <a:p>
            <a:fld id="{369C70AD-FCA9-4FF6-8D0E-01E0C5ABAEF2}" type="slidenum">
              <a:rPr lang="en-US" smtClean="0"/>
              <a:t>89</a:t>
            </a:fld>
            <a:endParaRPr lang="en-US"/>
          </a:p>
        </p:txBody>
      </p:sp>
    </p:spTree>
    <p:extLst>
      <p:ext uri="{BB962C8B-B14F-4D97-AF65-F5344CB8AC3E}">
        <p14:creationId xmlns:p14="http://schemas.microsoft.com/office/powerpoint/2010/main" val="403266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C70AD-FCA9-4FF6-8D0E-01E0C5ABAEF2}" type="slidenum">
              <a:rPr lang="en-US" smtClean="0"/>
              <a:t>9</a:t>
            </a:fld>
            <a:endParaRPr lang="en-US"/>
          </a:p>
        </p:txBody>
      </p:sp>
    </p:spTree>
    <p:extLst>
      <p:ext uri="{BB962C8B-B14F-4D97-AF65-F5344CB8AC3E}">
        <p14:creationId xmlns:p14="http://schemas.microsoft.com/office/powerpoint/2010/main" val="9192593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endParaRPr lang="en-US" b="0" i="0" u="none" strike="noStrike" baseline="0" dirty="0"/>
          </a:p>
          <a:p>
            <a:pPr marL="302066" indent="-302066">
              <a:buFont typeface="Arial" panose="020B0604020202020204" pitchFamily="34" charset="0"/>
              <a:buChar char="•"/>
            </a:pPr>
            <a:r>
              <a:rPr lang="en-US" dirty="0"/>
              <a:t>"</a:t>
            </a:r>
            <a:r>
              <a:rPr lang="en-US" b="0" i="0" u="none" strike="noStrike" baseline="0" dirty="0"/>
              <a:t>The GIVE skill is a mnemonic device designed to help individuals improve their communication and maintain healthy relationships. The GIVE skill is particularly valuable in situations where you need to address sensitive topics, communicate assertively, or navigate challenging interpersonal dynamics. It helps create a more positive and effective communication style, enhancing your ability to maintain healthy relationships and resolve conflicts constructively.</a:t>
            </a:r>
            <a:r>
              <a:rPr lang="en-US" dirty="0"/>
              <a:t>"</a:t>
            </a:r>
            <a:endParaRPr lang="en-US" b="0" i="0" u="none" strike="noStrike" baseline="0" dirty="0"/>
          </a:p>
          <a:p>
            <a:endParaRPr lang="en-US" b="0" i="0" u="none" strike="noStrike" baseline="0" dirty="0"/>
          </a:p>
          <a:p>
            <a:pPr marL="302066" indent="-302066" defTabSz="966612">
              <a:buFont typeface="Arial" panose="020B0604020202020204" pitchFamily="34" charset="0"/>
              <a:buChar char="•"/>
              <a:defRPr/>
            </a:pPr>
            <a:r>
              <a:rPr lang="en-US" dirty="0"/>
              <a:t>"</a:t>
            </a:r>
            <a:r>
              <a:rPr lang="en-US" b="0" i="0" u="none" strike="noStrike" baseline="0" dirty="0"/>
              <a:t>GIVE stands for </a:t>
            </a:r>
            <a:r>
              <a:rPr lang="en-US" b="1" i="0" u="none" strike="noStrike" baseline="0" dirty="0"/>
              <a:t>G</a:t>
            </a:r>
            <a:r>
              <a:rPr lang="en-US" b="0" i="0" u="none" strike="noStrike" baseline="0" dirty="0"/>
              <a:t>entle, (act) </a:t>
            </a:r>
            <a:r>
              <a:rPr lang="en-US" b="1" i="0" u="none" strike="noStrike" baseline="0" dirty="0"/>
              <a:t>I</a:t>
            </a:r>
            <a:r>
              <a:rPr lang="en-US" b="0" i="0" u="none" strike="noStrike" baseline="0" dirty="0"/>
              <a:t>nterested, </a:t>
            </a:r>
            <a:r>
              <a:rPr lang="en-US" b="1" i="0" u="none" strike="noStrike" baseline="0" dirty="0"/>
              <a:t>V</a:t>
            </a:r>
            <a:r>
              <a:rPr lang="en-US" b="0" i="0" u="none" strike="noStrike" baseline="0" dirty="0"/>
              <a:t>alidate, and </a:t>
            </a:r>
            <a:r>
              <a:rPr lang="en-US" b="1" i="0" u="none" strike="noStrike" baseline="0" dirty="0"/>
              <a:t>E</a:t>
            </a:r>
            <a:r>
              <a:rPr lang="en-US" b="0" i="0" u="none" strike="noStrike" baseline="0" dirty="0"/>
              <a:t>asy manner.</a:t>
            </a:r>
            <a:r>
              <a:rPr lang="en-US" dirty="0"/>
              <a:t>"</a:t>
            </a:r>
            <a:endParaRPr lang="en-US" b="0" i="0" u="none" strike="noStrike" baseline="0" dirty="0"/>
          </a:p>
          <a:p>
            <a:endParaRPr lang="en-US" b="0" i="0" u="none" strike="noStrike" baseline="0" dirty="0"/>
          </a:p>
          <a:p>
            <a:endParaRPr lang="en-US" b="0" i="0" u="none" strike="noStrike" baseline="0" dirty="0"/>
          </a:p>
          <a:p>
            <a:r>
              <a:rPr lang="en-US" b="0" i="0" u="none" strike="noStrike" baseline="0" dirty="0"/>
              <a:t>GIVE </a:t>
            </a:r>
            <a:r>
              <a:rPr lang="en-US" b="0" dirty="0"/>
              <a:t>–</a:t>
            </a:r>
            <a:endParaRPr lang="en-US" b="0" i="0" u="none" strike="noStrike" baseline="0" dirty="0"/>
          </a:p>
          <a:p>
            <a:pPr marL="181240" indent="-181240" defTabSz="966612" fontAlgn="ctr">
              <a:buFont typeface="Arial" panose="020B0604020202020204" pitchFamily="34" charset="0"/>
              <a:buChar char="•"/>
              <a:defRPr/>
            </a:pPr>
            <a:r>
              <a:rPr lang="en-US" b="1" u="sng" dirty="0">
                <a:effectLst/>
              </a:rPr>
              <a:t>G</a:t>
            </a:r>
            <a:r>
              <a:rPr lang="en-US" b="0" dirty="0">
                <a:effectLst/>
              </a:rPr>
              <a:t>entle</a:t>
            </a:r>
            <a:r>
              <a:rPr lang="en-US" b="0" i="0" u="none" strike="noStrike" baseline="0" dirty="0"/>
              <a:t> </a:t>
            </a:r>
            <a:r>
              <a:rPr lang="en-US" b="0" dirty="0"/>
              <a:t>–</a:t>
            </a:r>
            <a:r>
              <a:rPr lang="en-US" b="0" i="0" u="none" strike="noStrike" baseline="0" dirty="0">
                <a:effectLst/>
              </a:rPr>
              <a:t> </a:t>
            </a:r>
            <a:r>
              <a:rPr lang="en-US" dirty="0">
                <a:effectLst/>
              </a:rPr>
              <a:t>be gentle in your communication, both in your words and your demeanor. Avoid harshness, criticism, or hostility. Instead, approach the conversation with kindness and respect.</a:t>
            </a:r>
          </a:p>
          <a:p>
            <a:pPr marL="181240" indent="-181240" defTabSz="966612" fontAlgn="ctr">
              <a:buFont typeface="Arial" panose="020B0604020202020204" pitchFamily="34" charset="0"/>
              <a:buChar char="•"/>
              <a:defRPr/>
            </a:pPr>
            <a:r>
              <a:rPr lang="en-US" dirty="0">
                <a:effectLst/>
              </a:rPr>
              <a:t>Act</a:t>
            </a:r>
            <a:r>
              <a:rPr lang="en-US" b="1" dirty="0">
                <a:effectLst/>
              </a:rPr>
              <a:t> </a:t>
            </a:r>
            <a:r>
              <a:rPr lang="en-US" b="1" u="sng" dirty="0">
                <a:effectLst/>
              </a:rPr>
              <a:t>I</a:t>
            </a:r>
            <a:r>
              <a:rPr lang="en-US" b="0" dirty="0">
                <a:effectLst/>
              </a:rPr>
              <a:t>nterested</a:t>
            </a:r>
            <a:r>
              <a:rPr lang="en-US" b="0" i="0" u="none" strike="noStrike" baseline="0" dirty="0"/>
              <a:t> </a:t>
            </a:r>
            <a:r>
              <a:rPr lang="en-US" b="0" dirty="0"/>
              <a:t>–</a:t>
            </a:r>
            <a:r>
              <a:rPr lang="en-US" dirty="0">
                <a:effectLst/>
              </a:rPr>
              <a:t> listen and don't interrupt, don't talk over them, don't make assumptions about what the person is going to say. Choose to have a positive interaction with them even if you're not interested in what they're saying.</a:t>
            </a:r>
          </a:p>
          <a:p>
            <a:pPr marL="181240" indent="-181240" fontAlgn="ctr">
              <a:buFont typeface="Arial" panose="020B0604020202020204" pitchFamily="34" charset="0"/>
              <a:buChar char="•"/>
            </a:pPr>
            <a:r>
              <a:rPr lang="en-US" b="1" u="sng" dirty="0">
                <a:effectLst/>
              </a:rPr>
              <a:t>V</a:t>
            </a:r>
            <a:r>
              <a:rPr lang="en-US" b="0" dirty="0">
                <a:effectLst/>
              </a:rPr>
              <a:t>alidate</a:t>
            </a:r>
            <a:r>
              <a:rPr lang="en-US" b="1" dirty="0">
                <a:effectLst/>
              </a:rPr>
              <a:t> </a:t>
            </a:r>
            <a:r>
              <a:rPr lang="en-US" b="0" dirty="0"/>
              <a:t>–</a:t>
            </a:r>
            <a:r>
              <a:rPr lang="en-US" dirty="0">
                <a:effectLst/>
              </a:rPr>
              <a:t> validation is a key component of effective communication. Acknowledge the other person's emotions and experiences, even if you don't agree with them. Repeat what the other person is saying. Validate both verbally and non-verbally.</a:t>
            </a:r>
          </a:p>
          <a:p>
            <a:pPr marL="181240" indent="-181240" fontAlgn="ctr">
              <a:buFont typeface="Arial" panose="020B0604020202020204" pitchFamily="34" charset="0"/>
              <a:buChar char="•"/>
            </a:pPr>
            <a:r>
              <a:rPr lang="en-US" b="1" u="sng" dirty="0">
                <a:effectLst/>
              </a:rPr>
              <a:t>E</a:t>
            </a:r>
            <a:r>
              <a:rPr lang="en-US" b="0" dirty="0">
                <a:effectLst/>
              </a:rPr>
              <a:t>asy manner </a:t>
            </a:r>
            <a:r>
              <a:rPr lang="en-US" b="0" dirty="0"/>
              <a:t>–</a:t>
            </a:r>
            <a:r>
              <a:rPr lang="en-US" dirty="0">
                <a:effectLst/>
              </a:rPr>
              <a:t> maintain an easygoing and non-confrontational manner. Avoid being defensive, argumentative, or confrontational. Use humor, be easy-going, watch your demeanor.</a:t>
            </a:r>
          </a:p>
          <a:p>
            <a:pPr marL="181240" indent="-181240" fontAlgn="ctr">
              <a:buFont typeface="Arial" panose="020B0604020202020204" pitchFamily="34" charset="0"/>
              <a:buChar char="•"/>
            </a:pPr>
            <a:endParaRPr lang="en-US" dirty="0">
              <a:effectLst/>
            </a:endParaRPr>
          </a:p>
          <a:p>
            <a:pPr defTabSz="966612" fontAlgn="base">
              <a:defRPr/>
            </a:pPr>
            <a:endParaRPr lang="en-US" b="0" i="0" dirty="0">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b="0" i="0" dirty="0">
                <a:effectLst/>
              </a:rPr>
              <a:t>Linehan, M. M. (2014a). </a:t>
            </a:r>
            <a:r>
              <a:rPr lang="en-US" b="0" i="1" dirty="0">
                <a:effectLst/>
              </a:rPr>
              <a:t>DBT (R) skills training handouts and worksheets, second edition</a:t>
            </a:r>
            <a:r>
              <a:rPr lang="en-US" b="0" i="0" dirty="0">
                <a:effectLst/>
              </a:rPr>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90</a:t>
            </a:fld>
            <a:endParaRPr lang="en-US"/>
          </a:p>
        </p:txBody>
      </p:sp>
    </p:spTree>
    <p:extLst>
      <p:ext uri="{BB962C8B-B14F-4D97-AF65-F5344CB8AC3E}">
        <p14:creationId xmlns:p14="http://schemas.microsoft.com/office/powerpoint/2010/main" val="38027111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p>
          <a:p>
            <a:pPr marL="181240" indent="-181240" defTabSz="966612">
              <a:buFont typeface="Arial" panose="020B0604020202020204" pitchFamily="34" charset="0"/>
              <a:buChar char="•"/>
              <a:defRPr/>
            </a:pPr>
            <a:r>
              <a:rPr lang="en-US" b="0" i="1" dirty="0"/>
              <a:t>Bullet 1 </a:t>
            </a:r>
            <a:r>
              <a:rPr lang="en-US" b="0" i="0" dirty="0"/>
              <a:t>&amp;</a:t>
            </a:r>
            <a:r>
              <a:rPr lang="en-US" b="0" i="1" dirty="0"/>
              <a:t> Sub-Bullets </a:t>
            </a:r>
            <a:r>
              <a:rPr lang="en-US" b="0" dirty="0"/>
              <a:t>– [</a:t>
            </a:r>
            <a:r>
              <a:rPr lang="en-US" b="0" u="sng" dirty="0"/>
              <a:t>read bullets</a:t>
            </a:r>
            <a:r>
              <a:rPr lang="en-US" b="0"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91</a:t>
            </a:fld>
            <a:endParaRPr lang="en-US"/>
          </a:p>
        </p:txBody>
      </p:sp>
    </p:spTree>
    <p:extLst>
      <p:ext uri="{BB962C8B-B14F-4D97-AF65-F5344CB8AC3E}">
        <p14:creationId xmlns:p14="http://schemas.microsoft.com/office/powerpoint/2010/main" val="29149564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p>
          <a:p>
            <a:pPr marL="181240" indent="-181240" defTabSz="966612">
              <a:buFont typeface="Arial" panose="020B0604020202020204" pitchFamily="34" charset="0"/>
              <a:buChar char="•"/>
              <a:defRPr/>
            </a:pPr>
            <a:r>
              <a:rPr lang="en-US" dirty="0"/>
              <a:t>"</a:t>
            </a:r>
            <a:r>
              <a:rPr lang="en-US" b="0" i="0" u="none" strike="noStrike" baseline="0" dirty="0"/>
              <a:t>The FAST skill is a mnemonic device that provides a structured approach for maintaining your self-respect and sticking to your values while communicating assertively in difficult or challenging situations. FAST is especially useful in situations where you want to assert your boundaries, make requests, or communicate your needs effectively without compromising your self-respect or values. It promotes healthy and assertive communication while helping you maintain a balanced and respectful approach in your interactions with others.</a:t>
            </a:r>
            <a:r>
              <a:rPr lang="en-US" dirty="0"/>
              <a:t>"</a:t>
            </a:r>
            <a:endParaRPr lang="en-US" b="0" i="0" u="none" strike="noStrike" baseline="0" dirty="0"/>
          </a:p>
          <a:p>
            <a:pPr defTabSz="966612">
              <a:defRPr/>
            </a:pPr>
            <a:endParaRPr lang="en-US" b="0" i="0" u="none" strike="noStrike" baseline="0" dirty="0"/>
          </a:p>
          <a:p>
            <a:pPr marL="181240" indent="-181240" defTabSz="966612">
              <a:buFont typeface="Arial" panose="020B0604020202020204" pitchFamily="34" charset="0"/>
              <a:buChar char="•"/>
              <a:defRPr/>
            </a:pPr>
            <a:r>
              <a:rPr lang="en-US" dirty="0"/>
              <a:t>"</a:t>
            </a:r>
            <a:r>
              <a:rPr lang="en-US" b="0" i="0" u="none" strike="noStrike" baseline="0" dirty="0"/>
              <a:t>FAST stands for (be) </a:t>
            </a:r>
            <a:r>
              <a:rPr lang="en-US" b="1" i="0" u="none" strike="noStrike" baseline="0" dirty="0"/>
              <a:t>F</a:t>
            </a:r>
            <a:r>
              <a:rPr lang="en-US" b="0" i="0" u="none" strike="noStrike" baseline="0" dirty="0"/>
              <a:t>air, (no) </a:t>
            </a:r>
            <a:r>
              <a:rPr lang="en-US" b="1" i="0" u="none" strike="noStrike" baseline="0" dirty="0"/>
              <a:t>A</a:t>
            </a:r>
            <a:r>
              <a:rPr lang="en-US" b="0" i="0" u="none" strike="noStrike" baseline="0" dirty="0"/>
              <a:t>pologies, </a:t>
            </a:r>
            <a:r>
              <a:rPr lang="en-US" b="1" i="0" u="none" strike="noStrike" baseline="0" dirty="0"/>
              <a:t>S</a:t>
            </a:r>
            <a:r>
              <a:rPr lang="en-US" b="0" i="0" u="none" strike="noStrike" baseline="0" dirty="0"/>
              <a:t>tick to values, and (be) </a:t>
            </a:r>
            <a:r>
              <a:rPr lang="en-US" b="1" i="0" u="none" strike="noStrike" baseline="0" dirty="0"/>
              <a:t>T</a:t>
            </a:r>
            <a:r>
              <a:rPr lang="en-US" b="0" i="0" u="none" strike="noStrike" baseline="0" dirty="0"/>
              <a:t>ruthful.</a:t>
            </a:r>
            <a:r>
              <a:rPr lang="en-US" dirty="0"/>
              <a:t>"</a:t>
            </a:r>
            <a:endParaRPr lang="en-US" b="0" i="0" u="none" strike="noStrike" baseline="0" dirty="0"/>
          </a:p>
          <a:p>
            <a:endParaRPr lang="en-US" b="0" i="0" u="none" strike="noStrike" baseline="0" dirty="0"/>
          </a:p>
          <a:p>
            <a:r>
              <a:rPr lang="en-US" b="0" i="0" u="none" strike="noStrike" baseline="0" dirty="0"/>
              <a:t>FAST </a:t>
            </a:r>
            <a:r>
              <a:rPr lang="en-US" b="0" dirty="0"/>
              <a:t>–</a:t>
            </a:r>
            <a:endParaRPr lang="en-US" b="0" i="0" u="none" strike="noStrike" baseline="0" dirty="0"/>
          </a:p>
          <a:p>
            <a:pPr marL="181240" indent="-181240" defTabSz="966612" fontAlgn="ctr">
              <a:buFont typeface="Arial" panose="020B0604020202020204" pitchFamily="34" charset="0"/>
              <a:buChar char="•"/>
              <a:defRPr/>
            </a:pPr>
            <a:r>
              <a:rPr lang="en-US" b="1" u="sng" dirty="0">
                <a:effectLst/>
              </a:rPr>
              <a:t>F</a:t>
            </a:r>
            <a:r>
              <a:rPr lang="en-US" b="0" dirty="0">
                <a:effectLst/>
              </a:rPr>
              <a:t>air</a:t>
            </a:r>
            <a:r>
              <a:rPr lang="en-US" b="0" i="0" u="none" strike="noStrike" baseline="0" dirty="0"/>
              <a:t> </a:t>
            </a:r>
            <a:r>
              <a:rPr lang="en-US" b="0" dirty="0"/>
              <a:t>–</a:t>
            </a:r>
            <a:r>
              <a:rPr lang="en-US" b="0" i="0" u="none" strike="noStrike" baseline="0" dirty="0">
                <a:effectLst/>
              </a:rPr>
              <a:t> </a:t>
            </a:r>
            <a:r>
              <a:rPr lang="en-US" dirty="0">
                <a:effectLst/>
              </a:rPr>
              <a:t>be fair in your communication. This means treating the other person with respect and considering their perspective and needs, even as you assert your own.</a:t>
            </a:r>
          </a:p>
          <a:p>
            <a:pPr marL="181240" indent="-181240" defTabSz="966612" fontAlgn="ctr">
              <a:buFont typeface="Arial" panose="020B0604020202020204" pitchFamily="34" charset="0"/>
              <a:buChar char="•"/>
              <a:defRPr/>
            </a:pPr>
            <a:r>
              <a:rPr lang="en-US" b="0" u="none" kern="0" dirty="0">
                <a:ea typeface="Fira Sans Extra Condensed"/>
                <a:cs typeface="Fira Sans Extra Condensed"/>
                <a:sym typeface="Fira Sans Extra Condensed"/>
              </a:rPr>
              <a:t>(No) </a:t>
            </a:r>
            <a:r>
              <a:rPr lang="en-US" b="1" u="sng" kern="0" dirty="0">
                <a:ea typeface="Fira Sans Extra Condensed"/>
                <a:cs typeface="Fira Sans Extra Condensed"/>
                <a:sym typeface="Fira Sans Extra Condensed"/>
              </a:rPr>
              <a:t>A</a:t>
            </a:r>
            <a:r>
              <a:rPr lang="en-US" b="0" dirty="0"/>
              <a:t>pologies</a:t>
            </a:r>
            <a:r>
              <a:rPr lang="en-US" b="1" dirty="0"/>
              <a:t> </a:t>
            </a:r>
            <a:r>
              <a:rPr lang="en-US" b="0" dirty="0"/>
              <a:t>–</a:t>
            </a:r>
            <a:r>
              <a:rPr lang="en-US" dirty="0">
                <a:effectLst/>
              </a:rPr>
              <a:t> don't apologize unless it's necessary. Avoid over-apologizing or apologizing for asserting yourself or stating your needs. Save apologies for when you genuinely need to take responsibility for something.</a:t>
            </a:r>
          </a:p>
          <a:p>
            <a:pPr marL="181240" indent="-181240" fontAlgn="ctr">
              <a:buFont typeface="Arial" panose="020B0604020202020204" pitchFamily="34" charset="0"/>
              <a:buChar char="•"/>
            </a:pPr>
            <a:r>
              <a:rPr lang="en" b="1" u="sng" kern="0" dirty="0">
                <a:ea typeface="Fira Sans Extra Condensed"/>
                <a:cs typeface="Fira Sans Extra Condensed"/>
                <a:sym typeface="Fira Sans Extra Condensed"/>
              </a:rPr>
              <a:t>S</a:t>
            </a:r>
            <a:r>
              <a:rPr lang="en" b="0" kern="0" dirty="0">
                <a:ea typeface="Fira Sans Extra Condensed"/>
                <a:cs typeface="Fira Sans Extra Condensed"/>
                <a:sym typeface="Fira Sans Extra Condensed"/>
              </a:rPr>
              <a:t>tick to V</a:t>
            </a:r>
            <a:r>
              <a:rPr lang="en-US" b="0" kern="0" dirty="0">
                <a:ea typeface="Fira Sans Extra Condensed"/>
                <a:cs typeface="Fira Sans Extra Condensed"/>
                <a:sym typeface="Fira Sans Extra Condensed"/>
              </a:rPr>
              <a:t>a</a:t>
            </a:r>
            <a:r>
              <a:rPr lang="en" b="0" kern="0" dirty="0">
                <a:ea typeface="Fira Sans Extra Condensed"/>
                <a:cs typeface="Fira Sans Extra Condensed"/>
                <a:sym typeface="Fira Sans Extra Condensed"/>
              </a:rPr>
              <a:t>lues</a:t>
            </a:r>
            <a:r>
              <a:rPr lang="en-US" b="0" dirty="0">
                <a:effectLst/>
              </a:rPr>
              <a:t> </a:t>
            </a:r>
            <a:r>
              <a:rPr lang="en-US" b="0" dirty="0"/>
              <a:t>–</a:t>
            </a:r>
            <a:r>
              <a:rPr lang="en-US" dirty="0">
                <a:effectLst/>
              </a:rPr>
              <a:t> stick to your values and priorities. Stay true to what is important to you, even in the face of pressure or criticism.</a:t>
            </a:r>
          </a:p>
          <a:p>
            <a:pPr marL="181240" indent="-181240" fontAlgn="ctr">
              <a:buFont typeface="Arial" panose="020B0604020202020204" pitchFamily="34" charset="0"/>
              <a:buChar char="•"/>
            </a:pPr>
            <a:r>
              <a:rPr lang="en-US" b="0" u="none" kern="0" dirty="0">
                <a:ea typeface="Fira Sans Extra Condensed"/>
                <a:cs typeface="Fira Sans Extra Condensed"/>
                <a:sym typeface="Fira Sans Extra Condensed"/>
              </a:rPr>
              <a:t>(Be) </a:t>
            </a:r>
            <a:r>
              <a:rPr lang="en-US" b="1" u="sng" kern="0" dirty="0">
                <a:ea typeface="Fira Sans Extra Condensed"/>
                <a:cs typeface="Fira Sans Extra Condensed"/>
                <a:sym typeface="Fira Sans Extra Condensed"/>
              </a:rPr>
              <a:t>T</a:t>
            </a:r>
            <a:r>
              <a:rPr lang="en-US" b="0" kern="0" dirty="0">
                <a:ea typeface="Fira Sans Extra Condensed"/>
                <a:cs typeface="Fira Sans Extra Condensed"/>
                <a:sym typeface="Fira Sans Extra Condensed"/>
              </a:rPr>
              <a:t>ruthful</a:t>
            </a:r>
            <a:r>
              <a:rPr lang="en-US" b="1" kern="0" dirty="0">
                <a:ea typeface="Fira Sans Extra Condensed"/>
                <a:cs typeface="Fira Sans Extra Condensed"/>
                <a:sym typeface="Fira Sans Extra Condensed"/>
              </a:rPr>
              <a:t> </a:t>
            </a:r>
            <a:r>
              <a:rPr lang="en-US" b="0" dirty="0"/>
              <a:t>–</a:t>
            </a:r>
            <a:r>
              <a:rPr lang="en-US" dirty="0">
                <a:effectLst/>
              </a:rPr>
              <a:t> be truthful and honest in your communication. Speak the truth but do so with kindness and respect.</a:t>
            </a:r>
          </a:p>
          <a:p>
            <a:endParaRPr lang="en-US" dirty="0"/>
          </a:p>
          <a:p>
            <a:pPr defTabSz="966612" fontAlgn="base">
              <a:defRPr/>
            </a:pPr>
            <a:endParaRPr lang="en-US" b="0" i="0" dirty="0">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b="0" i="0" dirty="0">
                <a:effectLst/>
              </a:rPr>
              <a:t>Linehan, M. M. (2014a). </a:t>
            </a:r>
            <a:r>
              <a:rPr lang="en-US" b="0" i="1" dirty="0">
                <a:effectLst/>
              </a:rPr>
              <a:t>DBT (R) skills training handouts and worksheets, second edition</a:t>
            </a:r>
            <a:r>
              <a:rPr lang="en-US" b="0" i="0" dirty="0">
                <a:effectLst/>
              </a:rPr>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92</a:t>
            </a:fld>
            <a:endParaRPr lang="en-US"/>
          </a:p>
        </p:txBody>
      </p:sp>
    </p:spTree>
    <p:extLst>
      <p:ext uri="{BB962C8B-B14F-4D97-AF65-F5344CB8AC3E}">
        <p14:creationId xmlns:p14="http://schemas.microsoft.com/office/powerpoint/2010/main" val="27307781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p>
          <a:p>
            <a:pPr marL="181240" indent="-181240" defTabSz="966612">
              <a:buFont typeface="Arial" panose="020B0604020202020204" pitchFamily="34" charset="0"/>
              <a:buChar char="•"/>
              <a:defRPr/>
            </a:pPr>
            <a:r>
              <a:rPr lang="en-US" b="0" i="1" dirty="0"/>
              <a:t>Bullet 1 </a:t>
            </a:r>
            <a:r>
              <a:rPr lang="en-US" b="0" i="0" dirty="0"/>
              <a:t>&amp;</a:t>
            </a:r>
            <a:r>
              <a:rPr lang="en-US" b="0" i="1" dirty="0"/>
              <a:t> Sub-Bullets </a:t>
            </a:r>
            <a:r>
              <a:rPr lang="en-US" b="0" dirty="0"/>
              <a:t>– [</a:t>
            </a:r>
            <a:r>
              <a:rPr lang="en-US" b="0" u="sng" dirty="0"/>
              <a:t>read bullets</a:t>
            </a:r>
            <a:r>
              <a:rPr lang="en-US" b="0"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93</a:t>
            </a:fld>
            <a:endParaRPr lang="en-US"/>
          </a:p>
        </p:txBody>
      </p:sp>
    </p:spTree>
    <p:extLst>
      <p:ext uri="{BB962C8B-B14F-4D97-AF65-F5344CB8AC3E}">
        <p14:creationId xmlns:p14="http://schemas.microsoft.com/office/powerpoint/2010/main" val="18586829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p>
          <a:p>
            <a:pPr marL="181240" indent="-181240" defTabSz="966612">
              <a:buFont typeface="Arial" panose="020B0604020202020204" pitchFamily="34" charset="0"/>
              <a:buChar char="•"/>
              <a:defRPr/>
            </a:pPr>
            <a:r>
              <a:rPr lang="en-US" sz="1300" dirty="0"/>
              <a:t>This is a role-playing activity designed to help participants gain a deeper understanding of how interpersonal effectiveness skills can be used (specifically the DEAR MAN skill). </a:t>
            </a:r>
          </a:p>
          <a:p>
            <a:pPr marL="181240" indent="-181240" defTabSz="966612">
              <a:buFont typeface="Arial" panose="020B0604020202020204" pitchFamily="34" charset="0"/>
              <a:buChar char="•"/>
              <a:defRPr/>
            </a:pPr>
            <a:endParaRPr lang="en-US" sz="1300" dirty="0"/>
          </a:p>
          <a:p>
            <a:pPr marL="181240" indent="-181240">
              <a:buFont typeface="Arial" panose="020B0604020202020204" pitchFamily="34" charset="0"/>
              <a:buChar char="•"/>
            </a:pPr>
            <a:r>
              <a:rPr lang="en-US" b="0" u="sng" dirty="0"/>
              <a:t>Trainer – ask two volunteers to play the roles in this scenario (Alex and Sarah). </a:t>
            </a:r>
            <a:r>
              <a:rPr lang="en-US" sz="1300" u="sng" dirty="0"/>
              <a:t>Inform participants that the context of this scenario is as follows: Sarah is talking to her roommate, Alex, about their shared responsibility for cleaning the apartment.</a:t>
            </a:r>
          </a:p>
          <a:p>
            <a:pPr defTabSz="966612">
              <a:defRPr/>
            </a:pPr>
            <a:endParaRPr lang="en-US" sz="1300" u="sng" dirty="0"/>
          </a:p>
          <a:p>
            <a:pPr defTabSz="966612">
              <a:defRPr/>
            </a:pPr>
            <a:endParaRPr lang="en-US" sz="1300" u="sng"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94</a:t>
            </a:fld>
            <a:endParaRPr lang="en-US"/>
          </a:p>
        </p:txBody>
      </p:sp>
    </p:spTree>
    <p:extLst>
      <p:ext uri="{BB962C8B-B14F-4D97-AF65-F5344CB8AC3E}">
        <p14:creationId xmlns:p14="http://schemas.microsoft.com/office/powerpoint/2010/main" val="38745048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dirty="0"/>
              <a:t>This is a role-playing activity designed to help participants gain a deeper understanding of how interpersonal effectiveness skills can be used (specifically the DEAR MAN skill). </a:t>
            </a:r>
          </a:p>
          <a:p>
            <a:endParaRPr lang="en-US" dirty="0"/>
          </a:p>
          <a:p>
            <a:pPr marL="181240" indent="-181240" defTabSz="966612">
              <a:buFont typeface="Arial" panose="020B0604020202020204" pitchFamily="34" charset="0"/>
              <a:buChar char="•"/>
              <a:defRPr/>
            </a:pPr>
            <a:r>
              <a:rPr lang="en-US" sz="1300" dirty="0"/>
              <a:t>"Sarah effectively uses the DEAR MAN skill to share her concerns about the apartment cleaning schedule. This approach ensures a respectful and assertive tone, increasing the likelihood of a productive conversation and reaching an agreement with Alex."</a:t>
            </a:r>
          </a:p>
          <a:p>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95</a:t>
            </a:fld>
            <a:endParaRPr lang="en-US"/>
          </a:p>
        </p:txBody>
      </p:sp>
    </p:spTree>
    <p:extLst>
      <p:ext uri="{BB962C8B-B14F-4D97-AF65-F5344CB8AC3E}">
        <p14:creationId xmlns:p14="http://schemas.microsoft.com/office/powerpoint/2010/main" val="23974928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u="sng" dirty="0"/>
              <a:t>Trainer – engage the group in a discussion based on the preceding activity, using these questions as a framework for discussion. </a:t>
            </a:r>
          </a:p>
          <a:p>
            <a:pPr marL="181240" indent="-181240">
              <a:buFont typeface="Arial" panose="020B0604020202020204" pitchFamily="34" charset="0"/>
              <a:buChar char="•"/>
            </a:pPr>
            <a:endParaRPr lang="en-US" b="0" u="sng"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96</a:t>
            </a:fld>
            <a:endParaRPr lang="en-US"/>
          </a:p>
        </p:txBody>
      </p:sp>
    </p:spTree>
    <p:extLst>
      <p:ext uri="{BB962C8B-B14F-4D97-AF65-F5344CB8AC3E}">
        <p14:creationId xmlns:p14="http://schemas.microsoft.com/office/powerpoint/2010/main" val="39590581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a:r>
            <a:r>
              <a:rPr lang="en-US" i="0" dirty="0"/>
              <a:t>We'll start back in 30 minutes</a:t>
            </a:r>
            <a:r>
              <a:rPr lang="en-US" dirty="0"/>
              <a:t>"</a:t>
            </a:r>
            <a:r>
              <a:rPr lang="en-US" i="0" dirty="0"/>
              <a:t> [</a:t>
            </a:r>
            <a:r>
              <a:rPr lang="en-US" i="0" u="sng" dirty="0"/>
              <a:t>note exact time participants should return</a:t>
            </a:r>
            <a:r>
              <a:rPr lang="en-US" i="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For virtual trainings - </a:t>
            </a:r>
            <a:r>
              <a:rPr lang="en-US" dirty="0"/>
              <a:t>"</a:t>
            </a:r>
            <a:r>
              <a:rPr lang="en-US" i="0" dirty="0"/>
              <a:t>Feel free to turn off your webcam, but don't disconnect from the meeting.</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955E9-5FEE-4540-B73C-9D910BFB7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573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dirty="0"/>
              <a:t>"Let's move on to reviewing the skills involved in the area of emotion regulation.</a:t>
            </a:r>
            <a:r>
              <a:rPr lang="en-US" b="0" i="0" dirty="0"/>
              <a:t>“</a:t>
            </a:r>
          </a:p>
          <a:p>
            <a:pPr marL="181240"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p:txBody>
      </p:sp>
      <p:sp>
        <p:nvSpPr>
          <p:cNvPr id="4" name="Slide Number Placeholder 3"/>
          <p:cNvSpPr>
            <a:spLocks noGrp="1"/>
          </p:cNvSpPr>
          <p:nvPr>
            <p:ph type="sldNum" sz="quarter" idx="5"/>
          </p:nvPr>
        </p:nvSpPr>
        <p:spPr/>
        <p:txBody>
          <a:bodyPr/>
          <a:lstStyle/>
          <a:p>
            <a:fld id="{369C70AD-FCA9-4FF6-8D0E-01E0C5ABAEF2}" type="slidenum">
              <a:rPr lang="en-US" smtClean="0"/>
              <a:t>98</a:t>
            </a:fld>
            <a:endParaRPr lang="en-US"/>
          </a:p>
        </p:txBody>
      </p:sp>
    </p:spTree>
    <p:extLst>
      <p:ext uri="{BB962C8B-B14F-4D97-AF65-F5344CB8AC3E}">
        <p14:creationId xmlns:p14="http://schemas.microsoft.com/office/powerpoint/2010/main" val="15433792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241653" indent="-241653" defTabSz="966612">
              <a:buFont typeface="Arial" panose="020B0604020202020204" pitchFamily="34" charset="0"/>
              <a:buChar char="•"/>
              <a:defRPr/>
            </a:pPr>
            <a:r>
              <a:rPr lang="en-US" b="0" i="1" dirty="0"/>
              <a:t>Bullet 1 </a:t>
            </a:r>
            <a:r>
              <a:rPr lang="en-US" b="0" dirty="0"/>
              <a:t>– </a:t>
            </a:r>
            <a:r>
              <a:rPr lang="en-US" b="0" i="0" dirty="0"/>
              <a:t>"</a:t>
            </a:r>
            <a:r>
              <a:rPr lang="en-US" i="0" dirty="0"/>
              <a:t>Emotion Regulation skills serve to help us r</a:t>
            </a:r>
            <a:r>
              <a:rPr lang="en-US" dirty="0"/>
              <a:t>educe emotional vulnerability and suffering by better regulating our emotions</a:t>
            </a:r>
            <a:r>
              <a:rPr lang="en-US" i="0" dirty="0"/>
              <a:t>.</a:t>
            </a:r>
            <a:r>
              <a:rPr lang="en-US" b="0" i="0" dirty="0"/>
              <a:t>"</a:t>
            </a:r>
          </a:p>
          <a:p>
            <a:pPr marL="241653" indent="-241653" defTabSz="966612">
              <a:buFont typeface="Arial" panose="020B0604020202020204" pitchFamily="34" charset="0"/>
              <a:buChar char="•"/>
              <a:defRPr/>
            </a:pPr>
            <a:endParaRPr lang="en-US" i="0" dirty="0"/>
          </a:p>
          <a:p>
            <a:pPr marL="241653" indent="-241653" defTabSz="966612">
              <a:buFont typeface="Arial" panose="020B0604020202020204" pitchFamily="34" charset="0"/>
              <a:buChar char="•"/>
              <a:defRPr/>
            </a:pPr>
            <a:r>
              <a:rPr lang="en-US" b="0" i="1" dirty="0"/>
              <a:t>Bullet 2 </a:t>
            </a:r>
            <a:r>
              <a:rPr lang="en-US" b="0" dirty="0"/>
              <a:t>– </a:t>
            </a:r>
            <a:r>
              <a:rPr lang="en-US" b="0" i="0" dirty="0"/>
              <a:t>"</a:t>
            </a:r>
            <a:r>
              <a:rPr lang="en-US" b="0" i="0" u="none" dirty="0"/>
              <a:t>T</a:t>
            </a:r>
            <a:r>
              <a:rPr lang="en-US" i="0" u="none" dirty="0"/>
              <a:t>his is done by understanding and naming emotions</a:t>
            </a:r>
            <a:r>
              <a:rPr lang="en-US" b="0" i="0" u="none" dirty="0"/>
              <a:t>. T</a:t>
            </a:r>
            <a:r>
              <a:rPr lang="en-US" i="0" u="none" dirty="0"/>
              <a:t>his process involves [</a:t>
            </a:r>
            <a:r>
              <a:rPr lang="en-US" i="0" u="sng" dirty="0"/>
              <a:t>read corresponding sub-bullets</a:t>
            </a:r>
            <a:r>
              <a:rPr lang="en-US" i="0" u="none" dirty="0"/>
              <a:t>].</a:t>
            </a:r>
            <a:r>
              <a:rPr lang="en-US" b="0" i="0" dirty="0"/>
              <a:t>"</a:t>
            </a:r>
          </a:p>
          <a:p>
            <a:pPr marL="241653" indent="-241653" defTabSz="966612">
              <a:buFont typeface="Arial" panose="020B0604020202020204" pitchFamily="34" charset="0"/>
              <a:buChar char="•"/>
              <a:defRPr/>
            </a:pPr>
            <a:endParaRPr lang="en-US" b="0" i="0" dirty="0"/>
          </a:p>
          <a:p>
            <a:pPr marL="241653" indent="-241653" defTabSz="966612">
              <a:buFont typeface="Arial" panose="020B0604020202020204" pitchFamily="34" charset="0"/>
              <a:buChar char="•"/>
              <a:defRPr/>
            </a:pPr>
            <a:r>
              <a:rPr lang="en-US" b="0" i="1" dirty="0"/>
              <a:t>Bullet 3 </a:t>
            </a:r>
            <a:r>
              <a:rPr lang="en-US" b="0" dirty="0"/>
              <a:t>– </a:t>
            </a:r>
            <a:r>
              <a:rPr lang="en-US" b="0" i="0" dirty="0"/>
              <a:t>"Ultimately, through exercising Emotion Regulation skills, we can change </a:t>
            </a:r>
            <a:r>
              <a:rPr lang="en-US" sz="1300" dirty="0"/>
              <a:t>our responses to unpleasant and undesired emotions</a:t>
            </a:r>
            <a:r>
              <a:rPr lang="en-US" b="0" i="0" dirty="0"/>
              <a:t>."</a:t>
            </a:r>
          </a:p>
          <a:p>
            <a:pPr defTabSz="966612">
              <a:defRPr/>
            </a:pPr>
            <a:endParaRPr lang="en-US" b="0"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p>
        </p:txBody>
      </p:sp>
      <p:sp>
        <p:nvSpPr>
          <p:cNvPr id="4" name="Slide Number Placeholder 3"/>
          <p:cNvSpPr>
            <a:spLocks noGrp="1"/>
          </p:cNvSpPr>
          <p:nvPr>
            <p:ph type="sldNum" sz="quarter" idx="5"/>
          </p:nvPr>
        </p:nvSpPr>
        <p:spPr/>
        <p:txBody>
          <a:bodyPr/>
          <a:lstStyle/>
          <a:p>
            <a:fld id="{369C70AD-FCA9-4FF6-8D0E-01E0C5ABAEF2}" type="slidenum">
              <a:rPr lang="en-US" smtClean="0"/>
              <a:t>99</a:t>
            </a:fld>
            <a:endParaRPr lang="en-US"/>
          </a:p>
        </p:txBody>
      </p:sp>
    </p:spTree>
    <p:extLst>
      <p:ext uri="{BB962C8B-B14F-4D97-AF65-F5344CB8AC3E}">
        <p14:creationId xmlns:p14="http://schemas.microsoft.com/office/powerpoint/2010/main" val="3203252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266913" y="2655800"/>
            <a:ext cx="7743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7733" b="1"/>
            </a:lvl1pPr>
            <a:lvl2pPr lvl="1">
              <a:spcBef>
                <a:spcPts val="0"/>
              </a:spcBef>
              <a:spcAft>
                <a:spcPts val="0"/>
              </a:spcAft>
              <a:buSzPts val="5800"/>
              <a:buNone/>
              <a:defRPr sz="7733" b="1"/>
            </a:lvl2pPr>
            <a:lvl3pPr lvl="2">
              <a:spcBef>
                <a:spcPts val="0"/>
              </a:spcBef>
              <a:spcAft>
                <a:spcPts val="0"/>
              </a:spcAft>
              <a:buSzPts val="5800"/>
              <a:buNone/>
              <a:defRPr sz="7733" b="1"/>
            </a:lvl3pPr>
            <a:lvl4pPr lvl="3">
              <a:spcBef>
                <a:spcPts val="0"/>
              </a:spcBef>
              <a:spcAft>
                <a:spcPts val="0"/>
              </a:spcAft>
              <a:buSzPts val="5800"/>
              <a:buNone/>
              <a:defRPr sz="7733" b="1"/>
            </a:lvl4pPr>
            <a:lvl5pPr lvl="4">
              <a:spcBef>
                <a:spcPts val="0"/>
              </a:spcBef>
              <a:spcAft>
                <a:spcPts val="0"/>
              </a:spcAft>
              <a:buSzPts val="5800"/>
              <a:buNone/>
              <a:defRPr sz="7733" b="1"/>
            </a:lvl5pPr>
            <a:lvl6pPr lvl="5">
              <a:spcBef>
                <a:spcPts val="0"/>
              </a:spcBef>
              <a:spcAft>
                <a:spcPts val="0"/>
              </a:spcAft>
              <a:buSzPts val="5800"/>
              <a:buNone/>
              <a:defRPr sz="7733" b="1"/>
            </a:lvl6pPr>
            <a:lvl7pPr lvl="6">
              <a:spcBef>
                <a:spcPts val="0"/>
              </a:spcBef>
              <a:spcAft>
                <a:spcPts val="0"/>
              </a:spcAft>
              <a:buSzPts val="5800"/>
              <a:buNone/>
              <a:defRPr sz="7733" b="1"/>
            </a:lvl7pPr>
            <a:lvl8pPr lvl="7">
              <a:spcBef>
                <a:spcPts val="0"/>
              </a:spcBef>
              <a:spcAft>
                <a:spcPts val="0"/>
              </a:spcAft>
              <a:buSzPts val="5800"/>
              <a:buNone/>
              <a:defRPr sz="7733" b="1"/>
            </a:lvl8pPr>
            <a:lvl9pPr lvl="8">
              <a:spcBef>
                <a:spcPts val="0"/>
              </a:spcBef>
              <a:spcAft>
                <a:spcPts val="0"/>
              </a:spcAft>
              <a:buSzPts val="5800"/>
              <a:buNone/>
              <a:defRPr sz="7733" b="1"/>
            </a:lvl9pPr>
          </a:lstStyle>
          <a:p>
            <a:r>
              <a:rPr lang="en-US" dirty="0"/>
              <a:t>Click to edit Master title style</a:t>
            </a:r>
            <a:endParaRPr dirty="0"/>
          </a:p>
        </p:txBody>
      </p:sp>
      <p:sp>
        <p:nvSpPr>
          <p:cNvPr id="11" name="Google Shape;11;p2"/>
          <p:cNvSpPr/>
          <p:nvPr/>
        </p:nvSpPr>
        <p:spPr>
          <a:xfrm>
            <a:off x="9783375" y="617343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0386991" y="5576535"/>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857671" y="4444464"/>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695069" y="656503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81688" y="67751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39280" y="3605307"/>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48720" y="85746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676313" y="144115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085359" y="4833763"/>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43811" y="5582348"/>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11084" y="2128745"/>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861977" y="301904"/>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23323" y="2667459"/>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567031" y="517173"/>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685372" y="609006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0913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6" y="2286005"/>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85" y="2286005"/>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91851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6" y="2286006"/>
            <a:ext cx="5151119" cy="761999"/>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6"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7" y="2286006"/>
            <a:ext cx="5151123" cy="761999"/>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7" y="3048000"/>
            <a:ext cx="5151123"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10430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5224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58453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7"/>
            <a:ext cx="3810000" cy="1524003"/>
          </a:xfrm>
        </p:spPr>
        <p:txBody>
          <a:bodyPr anchor="t" anchorCtr="0"/>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6"/>
            <a:ext cx="3810000" cy="3810001"/>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922899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6" y="762000"/>
            <a:ext cx="3809999" cy="1524000"/>
          </a:xfrm>
        </p:spPr>
        <p:txBody>
          <a:bodyPr anchor="t" anchorCtr="0"/>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5" y="762001"/>
            <a:ext cx="6021388" cy="5334000"/>
          </a:xfrm>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6" y="2286000"/>
            <a:ext cx="3809999" cy="3810000"/>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1507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994810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9" y="762005"/>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6" y="762005"/>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00446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sz="4400" b="1">
                <a:solidFill>
                  <a:schemeClr val="accent2"/>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Placeholder 3">
            <a:extLst>
              <a:ext uri="{FF2B5EF4-FFF2-40B4-BE49-F238E27FC236}">
                <a16:creationId xmlns:a16="http://schemas.microsoft.com/office/drawing/2014/main" id="{E64B08EC-C2DC-57AD-2121-DECC3D32CA87}"/>
              </a:ext>
            </a:extLst>
          </p:cNvPr>
          <p:cNvSpPr>
            <a:spLocks noGrp="1"/>
          </p:cNvSpPr>
          <p:nvPr>
            <p:ph type="sldNum" idx="10"/>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891047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978898"/>
            <a:ext cx="9144000" cy="2105367"/>
          </a:xfrm>
        </p:spPr>
        <p:txBody>
          <a:bodyPr anchor="t">
            <a:normAutofit/>
          </a:bodyPr>
          <a:lstStyle>
            <a:lvl1pPr algn="ctr">
              <a:defRPr sz="5400" b="1" cap="none" baseline="0">
                <a:solidFill>
                  <a:schemeClr val="accent2"/>
                </a:solidFill>
              </a:defRPr>
            </a:lvl1pPr>
          </a:lstStyle>
          <a:p>
            <a:r>
              <a:rPr lang="en-US" dirty="0"/>
              <a:t>Click to edit Master title style</a:t>
            </a:r>
            <a:endParaRPr dirty="0"/>
          </a:p>
        </p:txBody>
      </p:sp>
      <p:sp>
        <p:nvSpPr>
          <p:cNvPr id="3" name="Text Placeholder 2"/>
          <p:cNvSpPr>
            <a:spLocks noGrp="1"/>
          </p:cNvSpPr>
          <p:nvPr>
            <p:ph type="body" idx="1"/>
          </p:nvPr>
        </p:nvSpPr>
        <p:spPr>
          <a:xfrm>
            <a:off x="1524000" y="4084265"/>
            <a:ext cx="9144000"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16BB1A-897F-8D44-41B3-02039C3B8388}"/>
              </a:ext>
            </a:extLst>
          </p:cNvPr>
          <p:cNvSpPr>
            <a:spLocks noGrp="1"/>
          </p:cNvSpPr>
          <p:nvPr>
            <p:ph type="sldNum" idx="10"/>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28535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t">
            <a:normAutofit/>
          </a:bodyPr>
          <a:lstStyle>
            <a:lvl1pPr algn="ctr">
              <a:defRPr sz="5400" b="1">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4">
            <a:extLst>
              <a:ext uri="{FF2B5EF4-FFF2-40B4-BE49-F238E27FC236}">
                <a16:creationId xmlns:a16="http://schemas.microsoft.com/office/drawing/2014/main" id="{F86C8B36-0490-4C10-450C-58C57F14587A}"/>
              </a:ext>
            </a:extLst>
          </p:cNvPr>
          <p:cNvSpPr txBox="1">
            <a:spLocks/>
          </p:cNvSpPr>
          <p:nvPr userDrawn="1"/>
        </p:nvSpPr>
        <p:spPr>
          <a:xfrm>
            <a:off x="11205845" y="6333135"/>
            <a:ext cx="731600" cy="524800"/>
          </a:xfrm>
          <a:prstGeom prst="rect">
            <a:avLst/>
          </a:prstGeom>
          <a:noFill/>
          <a:ln>
            <a:noFill/>
          </a:ln>
        </p:spPr>
        <p:txBody>
          <a:bodyPr spcFirstLastPara="1" wrap="square" lIns="91425" tIns="91425" rIns="91425" bIns="91425" anchor="t" anchorCtr="0">
            <a:noAutofit/>
          </a:bodyPr>
          <a:lstStyle>
            <a:defPPr>
              <a:defRPr lang="en-US"/>
            </a:defPPr>
            <a:lvl1pPr marL="0" lvl="0" algn="r" defTabSz="914400" rtl="0" eaLnBrk="1" latinLnBrk="0" hangingPunct="1">
              <a:buNone/>
              <a:defRPr sz="1733" b="1" kern="1200">
                <a:solidFill>
                  <a:schemeClr val="tx1"/>
                </a:solidFill>
                <a:latin typeface="Source Sans Pro"/>
                <a:ea typeface="Source Sans Pro"/>
                <a:cs typeface="Source Sans Pro"/>
                <a:sym typeface="Source Sans Pro"/>
              </a:defRPr>
            </a:lvl1pPr>
            <a:lvl2pPr marL="457200" lvl="1" algn="r" defTabSz="914400" rtl="0" eaLnBrk="1" latinLnBrk="0" hangingPunct="1">
              <a:buNone/>
              <a:defRPr sz="1733" b="1" kern="1200">
                <a:solidFill>
                  <a:schemeClr val="accent1"/>
                </a:solidFill>
                <a:latin typeface="Source Sans Pro"/>
                <a:ea typeface="Source Sans Pro"/>
                <a:cs typeface="Source Sans Pro"/>
                <a:sym typeface="Source Sans Pro"/>
              </a:defRPr>
            </a:lvl2pPr>
            <a:lvl3pPr marL="914400" lvl="2" algn="r" defTabSz="914400" rtl="0" eaLnBrk="1" latinLnBrk="0" hangingPunct="1">
              <a:buNone/>
              <a:defRPr sz="1733" b="1" kern="1200">
                <a:solidFill>
                  <a:schemeClr val="accent1"/>
                </a:solidFill>
                <a:latin typeface="Source Sans Pro"/>
                <a:ea typeface="Source Sans Pro"/>
                <a:cs typeface="Source Sans Pro"/>
                <a:sym typeface="Source Sans Pro"/>
              </a:defRPr>
            </a:lvl3pPr>
            <a:lvl4pPr marL="1371600" lvl="3" algn="r" defTabSz="914400" rtl="0" eaLnBrk="1" latinLnBrk="0" hangingPunct="1">
              <a:buNone/>
              <a:defRPr sz="1733" b="1" kern="1200">
                <a:solidFill>
                  <a:schemeClr val="accent1"/>
                </a:solidFill>
                <a:latin typeface="Source Sans Pro"/>
                <a:ea typeface="Source Sans Pro"/>
                <a:cs typeface="Source Sans Pro"/>
                <a:sym typeface="Source Sans Pro"/>
              </a:defRPr>
            </a:lvl4pPr>
            <a:lvl5pPr marL="1828800" lvl="4" algn="r" defTabSz="914400" rtl="0" eaLnBrk="1" latinLnBrk="0" hangingPunct="1">
              <a:buNone/>
              <a:defRPr sz="1733" b="1" kern="1200">
                <a:solidFill>
                  <a:schemeClr val="accent1"/>
                </a:solidFill>
                <a:latin typeface="Source Sans Pro"/>
                <a:ea typeface="Source Sans Pro"/>
                <a:cs typeface="Source Sans Pro"/>
                <a:sym typeface="Source Sans Pro"/>
              </a:defRPr>
            </a:lvl5pPr>
            <a:lvl6pPr marL="2286000" lvl="5" algn="r" defTabSz="914400" rtl="0" eaLnBrk="1" latinLnBrk="0" hangingPunct="1">
              <a:buNone/>
              <a:defRPr sz="1733" b="1" kern="1200">
                <a:solidFill>
                  <a:schemeClr val="accent1"/>
                </a:solidFill>
                <a:latin typeface="Source Sans Pro"/>
                <a:ea typeface="Source Sans Pro"/>
                <a:cs typeface="Source Sans Pro"/>
                <a:sym typeface="Source Sans Pro"/>
              </a:defRPr>
            </a:lvl6pPr>
            <a:lvl7pPr marL="2743200" lvl="6" algn="r" defTabSz="914400" rtl="0" eaLnBrk="1" latinLnBrk="0" hangingPunct="1">
              <a:buNone/>
              <a:defRPr sz="1733" b="1" kern="1200">
                <a:solidFill>
                  <a:schemeClr val="accent1"/>
                </a:solidFill>
                <a:latin typeface="Source Sans Pro"/>
                <a:ea typeface="Source Sans Pro"/>
                <a:cs typeface="Source Sans Pro"/>
                <a:sym typeface="Source Sans Pro"/>
              </a:defRPr>
            </a:lvl7pPr>
            <a:lvl8pPr marL="3200400" lvl="7" algn="r" defTabSz="914400" rtl="0" eaLnBrk="1" latinLnBrk="0" hangingPunct="1">
              <a:buNone/>
              <a:defRPr sz="1733" b="1" kern="1200">
                <a:solidFill>
                  <a:schemeClr val="accent1"/>
                </a:solidFill>
                <a:latin typeface="Source Sans Pro"/>
                <a:ea typeface="Source Sans Pro"/>
                <a:cs typeface="Source Sans Pro"/>
                <a:sym typeface="Source Sans Pro"/>
              </a:defRPr>
            </a:lvl8pPr>
            <a:lvl9pPr marL="3657600" lvl="8" algn="r" defTabSz="914400" rtl="0" eaLnBrk="1" latinLnBrk="0" hangingPunct="1">
              <a:buNone/>
              <a:defRPr sz="1733" b="1" kern="1200">
                <a:solidFill>
                  <a:schemeClr val="accent1"/>
                </a:solidFill>
                <a:latin typeface="Source Sans Pro"/>
                <a:ea typeface="Source Sans Pro"/>
                <a:cs typeface="Source Sans Pro"/>
                <a:sym typeface="Source Sans Pro"/>
              </a:defRPr>
            </a:lvl9pPr>
          </a:lstStyle>
          <a:p>
            <a:fld id="{8F82E0A0-C266-4798-8C8F-B9F91E9DA37E}" type="slidenum">
              <a:rPr lang="en-US" smtClean="0"/>
              <a:pPr/>
              <a:t>‹#›</a:t>
            </a:fld>
            <a:endParaRPr lang="en-US" dirty="0"/>
          </a:p>
        </p:txBody>
      </p:sp>
    </p:spTree>
    <p:extLst>
      <p:ext uri="{BB962C8B-B14F-4D97-AF65-F5344CB8AC3E}">
        <p14:creationId xmlns:p14="http://schemas.microsoft.com/office/powerpoint/2010/main" val="3644186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nchor="ctr" anchorCtr="0"/>
          <a:lstStyle>
            <a:lvl1pPr algn="ctr">
              <a:defRPr sz="4400" b="1">
                <a:solidFill>
                  <a:schemeClr val="accent2"/>
                </a:solidFill>
              </a:defRPr>
            </a:lvl1pPr>
          </a:lstStyle>
          <a:p>
            <a:pPr eaLnBrk="1" latinLnBrk="1" hangingPunct="1"/>
            <a:r>
              <a:rPr lang="en-US" dirty="0"/>
              <a:t>Click to edit Master title style</a:t>
            </a:r>
            <a:endParaRPr dirty="0"/>
          </a:p>
        </p:txBody>
      </p:sp>
      <p:sp>
        <p:nvSpPr>
          <p:cNvPr id="7" name="Rectangle 6"/>
          <p:cNvSpPr>
            <a:spLocks noGrp="1"/>
          </p:cNvSpPr>
          <p:nvPr>
            <p:ph sz="quarter" idx="13"/>
          </p:nvPr>
        </p:nvSpPr>
        <p:spPr>
          <a:xfrm>
            <a:off x="812800" y="1803400"/>
            <a:ext cx="10871200" cy="43688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
        <p:nvSpPr>
          <p:cNvPr id="6" name="Slide Number Placeholder 5">
            <a:extLst>
              <a:ext uri="{FF2B5EF4-FFF2-40B4-BE49-F238E27FC236}">
                <a16:creationId xmlns:a16="http://schemas.microsoft.com/office/drawing/2014/main" id="{3D89DB5A-8992-3B6B-45F6-FE881A0AE0DF}"/>
              </a:ext>
            </a:extLst>
          </p:cNvPr>
          <p:cNvSpPr>
            <a:spLocks noGrp="1"/>
          </p:cNvSpPr>
          <p:nvPr>
            <p:ph type="sldNum" idx="14"/>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942301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eaLnBrk="1" latinLnBrk="0" hangingPunct="1">
              <a:buNone/>
              <a:defRPr kumimoji="0" sz="5600" b="0">
                <a:solidFill>
                  <a:schemeClr val="accent2"/>
                </a:solidFill>
              </a:defRPr>
            </a:lvl1pPr>
            <a:extLst/>
          </a:lstStyle>
          <a:p>
            <a:pPr eaLnBrk="1" latinLnBrk="1" hangingPunct="1"/>
            <a:r>
              <a:rPr lang="en-US" dirty="0"/>
              <a:t>Click to edit Master title style</a:t>
            </a:r>
            <a:endParaRPr dirty="0"/>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333"/>
              </a:spcAft>
              <a:buNone/>
              <a:defRPr kumimoji="0" sz="2400"/>
            </a:lvl1pPr>
            <a:lvl2pPr eaLnBrk="1" latinLnBrk="0" hangingPunct="1">
              <a:buNone/>
              <a:defRPr kumimoji="0" sz="1600"/>
            </a:lvl2pPr>
            <a:lvl3pPr eaLnBrk="1" latinLnBrk="0" hangingPunct="1">
              <a:buNone/>
              <a:defRPr kumimoji="0" sz="1333"/>
            </a:lvl3pPr>
            <a:lvl4pPr eaLnBrk="1" latinLnBrk="0" hangingPunct="1">
              <a:buNone/>
              <a:defRPr kumimoji="0" sz="1200"/>
            </a:lvl4pPr>
            <a:lvl5pPr eaLnBrk="1" latinLnBrk="0" hangingPunct="1">
              <a:buNone/>
              <a:defRPr kumimoji="0" sz="1200"/>
            </a:lvl5pPr>
            <a:extLst/>
          </a:lstStyle>
          <a:p>
            <a:pPr lvl="0" eaLnBrk="1" latinLnBrk="1" hangingPunct="1"/>
            <a:r>
              <a:rPr lang="en-US"/>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
        <p:nvSpPr>
          <p:cNvPr id="4" name="Slide Number Placeholder 3">
            <a:extLst>
              <a:ext uri="{FF2B5EF4-FFF2-40B4-BE49-F238E27FC236}">
                <a16:creationId xmlns:a16="http://schemas.microsoft.com/office/drawing/2014/main" id="{5A79C413-1152-0DFC-696C-D247D3575633}"/>
              </a:ext>
            </a:extLst>
          </p:cNvPr>
          <p:cNvSpPr>
            <a:spLocks noGrp="1"/>
          </p:cNvSpPr>
          <p:nvPr>
            <p:ph type="sldNum" idx="14"/>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043327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1800"/>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77908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223440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5"/>
            <a:ext cx="10668000" cy="3038475"/>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9"/>
            <a:ext cx="10668000" cy="1506537"/>
          </a:xfrm>
        </p:spPr>
        <p:txBody>
          <a:bodyPr/>
          <a:lstStyle>
            <a:lvl1pPr marL="0" indent="0">
              <a:buNone/>
              <a:defRPr sz="1800">
                <a:solidFill>
                  <a:schemeClr val="tx1">
                    <a:tint val="75000"/>
                  </a:schemeClr>
                </a:solidFill>
              </a:defRPr>
            </a:lvl1pPr>
            <a:lvl2pPr marL="342883" indent="0">
              <a:buNone/>
              <a:defRPr sz="1500">
                <a:solidFill>
                  <a:schemeClr val="tx1">
                    <a:tint val="75000"/>
                  </a:schemeClr>
                </a:solidFill>
              </a:defRPr>
            </a:lvl2pPr>
            <a:lvl3pPr marL="685766" indent="0">
              <a:buNone/>
              <a:defRPr sz="1351">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4"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923995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8200" y="410827"/>
            <a:ext cx="10095600" cy="936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048200" y="1682267"/>
            <a:ext cx="10095600" cy="4764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12058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b="1">
                <a:solidFill>
                  <a:schemeClr val="tx1"/>
                </a:solidFill>
                <a:latin typeface="Source Sans Pro"/>
                <a:ea typeface="Source Sans Pro"/>
                <a:cs typeface="Source Sans Pro"/>
                <a:sym typeface="Source Sans Pro"/>
              </a:defRPr>
            </a:lvl1pPr>
            <a:lvl2pPr lvl="1" algn="r">
              <a:buNone/>
              <a:defRPr sz="1733" b="1">
                <a:solidFill>
                  <a:schemeClr val="accent1"/>
                </a:solidFill>
                <a:latin typeface="Source Sans Pro"/>
                <a:ea typeface="Source Sans Pro"/>
                <a:cs typeface="Source Sans Pro"/>
                <a:sym typeface="Source Sans Pro"/>
              </a:defRPr>
            </a:lvl2pPr>
            <a:lvl3pPr lvl="2" algn="r">
              <a:buNone/>
              <a:defRPr sz="1733" b="1">
                <a:solidFill>
                  <a:schemeClr val="accent1"/>
                </a:solidFill>
                <a:latin typeface="Source Sans Pro"/>
                <a:ea typeface="Source Sans Pro"/>
                <a:cs typeface="Source Sans Pro"/>
                <a:sym typeface="Source Sans Pro"/>
              </a:defRPr>
            </a:lvl3pPr>
            <a:lvl4pPr lvl="3" algn="r">
              <a:buNone/>
              <a:defRPr sz="1733" b="1">
                <a:solidFill>
                  <a:schemeClr val="accent1"/>
                </a:solidFill>
                <a:latin typeface="Source Sans Pro"/>
                <a:ea typeface="Source Sans Pro"/>
                <a:cs typeface="Source Sans Pro"/>
                <a:sym typeface="Source Sans Pro"/>
              </a:defRPr>
            </a:lvl4pPr>
            <a:lvl5pPr lvl="4" algn="r">
              <a:buNone/>
              <a:defRPr sz="1733" b="1">
                <a:solidFill>
                  <a:schemeClr val="accent1"/>
                </a:solidFill>
                <a:latin typeface="Source Sans Pro"/>
                <a:ea typeface="Source Sans Pro"/>
                <a:cs typeface="Source Sans Pro"/>
                <a:sym typeface="Source Sans Pro"/>
              </a:defRPr>
            </a:lvl5pPr>
            <a:lvl6pPr lvl="5" algn="r">
              <a:buNone/>
              <a:defRPr sz="1733" b="1">
                <a:solidFill>
                  <a:schemeClr val="accent1"/>
                </a:solidFill>
                <a:latin typeface="Source Sans Pro"/>
                <a:ea typeface="Source Sans Pro"/>
                <a:cs typeface="Source Sans Pro"/>
                <a:sym typeface="Source Sans Pro"/>
              </a:defRPr>
            </a:lvl6pPr>
            <a:lvl7pPr lvl="6" algn="r">
              <a:buNone/>
              <a:defRPr sz="1733" b="1">
                <a:solidFill>
                  <a:schemeClr val="accent1"/>
                </a:solidFill>
                <a:latin typeface="Source Sans Pro"/>
                <a:ea typeface="Source Sans Pro"/>
                <a:cs typeface="Source Sans Pro"/>
                <a:sym typeface="Source Sans Pro"/>
              </a:defRPr>
            </a:lvl7pPr>
            <a:lvl8pPr lvl="7" algn="r">
              <a:buNone/>
              <a:defRPr sz="1733" b="1">
                <a:solidFill>
                  <a:schemeClr val="accent1"/>
                </a:solidFill>
                <a:latin typeface="Source Sans Pro"/>
                <a:ea typeface="Source Sans Pro"/>
                <a:cs typeface="Source Sans Pro"/>
                <a:sym typeface="Source Sans Pro"/>
              </a:defRPr>
            </a:lvl8pPr>
            <a:lvl9pPr lvl="8" algn="r">
              <a:buNone/>
              <a:defRPr sz="1733" b="1">
                <a:solidFill>
                  <a:schemeClr val="accent1"/>
                </a:solidFill>
                <a:latin typeface="Source Sans Pro"/>
                <a:ea typeface="Source Sans Pro"/>
                <a:cs typeface="Source Sans Pro"/>
                <a:sym typeface="Source Sans Pro"/>
              </a:defRPr>
            </a:lvl9pPr>
          </a:lstStyle>
          <a:p>
            <a:fld id="{07CE569E-9B7C-4CB9-AB80-C0841F922CFF}" type="slidenum">
              <a:rPr lang="en-US" smtClean="0"/>
              <a:pPr/>
              <a:t>‹#›</a:t>
            </a:fld>
            <a:endParaRPr lang="en-US"/>
          </a:p>
        </p:txBody>
      </p:sp>
    </p:spTree>
    <p:extLst>
      <p:ext uri="{BB962C8B-B14F-4D97-AF65-F5344CB8AC3E}">
        <p14:creationId xmlns:p14="http://schemas.microsoft.com/office/powerpoint/2010/main" val="3742788015"/>
      </p:ext>
    </p:extLst>
  </p:cSld>
  <p:clrMap bg1="lt1" tx1="dk1" bg2="dk2" tx2="lt2" accent1="accent1" accent2="accent2" accent3="accent3" accent4="accent4" accent5="accent5" accent6="accent6" hlink="hlink" folHlink="folHlink"/>
  <p:sldLayoutIdLst>
    <p:sldLayoutId id="2147483719" r:id="rId1"/>
    <p:sldLayoutId id="2147483721" r:id="rId2"/>
    <p:sldLayoutId id="2147483723" r:id="rId3"/>
    <p:sldLayoutId id="2147483751" r:id="rId4"/>
    <p:sldLayoutId id="2147483752" r:id="rId5"/>
    <p:sldLayoutId id="2147483753"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4ABFBEA-4EB0-4D02-A2C0-1733CD3D6F12}"/>
              </a:ext>
            </a:extLst>
          </p:cNvPr>
          <p:cNvSpPr/>
          <p:nvPr/>
        </p:nvSpPr>
        <p:spPr>
          <a:xfrm>
            <a:off x="1" y="688127"/>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75">
              <a:solidFill>
                <a:prstClr val="white"/>
              </a:solidFill>
              <a:latin typeface="Avenir Next LT Pro" panose="020B0504020202020204" pitchFamily="34" charset="0"/>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5"/>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6"/>
            <a:ext cx="2040835" cy="365125"/>
          </a:xfrm>
          <a:prstGeom prst="rect">
            <a:avLst/>
          </a:prstGeom>
        </p:spPr>
        <p:txBody>
          <a:bodyPr vert="horz" lIns="91440" tIns="45720" rIns="91440" bIns="45720" rtlCol="0" anchor="ctr"/>
          <a:lstStyle>
            <a:lvl1pPr algn="r">
              <a:defRPr sz="900">
                <a:solidFill>
                  <a:schemeClr val="tx1">
                    <a:tint val="75000"/>
                    <a:alpha val="70000"/>
                  </a:schemeClr>
                </a:solidFill>
              </a:defRPr>
            </a:lvl1pPr>
          </a:lstStyle>
          <a:p>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2001" y="6356356"/>
            <a:ext cx="6612835" cy="365125"/>
          </a:xfrm>
          <a:prstGeom prst="rect">
            <a:avLst/>
          </a:prstGeom>
        </p:spPr>
        <p:txBody>
          <a:bodyPr vert="horz" lIns="91440" tIns="45720" rIns="91440" bIns="45720" rtlCol="0" anchor="ctr"/>
          <a:lstStyle>
            <a:lvl1pPr algn="l">
              <a:defRPr sz="900">
                <a:solidFill>
                  <a:schemeClr val="tx1">
                    <a:tint val="75000"/>
                    <a:alpha val="70000"/>
                  </a:schemeClr>
                </a:solidFill>
              </a:defRPr>
            </a:lvl1pPr>
          </a:lstStyle>
          <a:p>
            <a:endParaRPr lang="en-US"/>
          </a:p>
        </p:txBody>
      </p:sp>
      <p:sp>
        <p:nvSpPr>
          <p:cNvPr id="8" name="Rectangle 4">
            <a:extLst>
              <a:ext uri="{FF2B5EF4-FFF2-40B4-BE49-F238E27FC236}">
                <a16:creationId xmlns:a16="http://schemas.microsoft.com/office/drawing/2014/main" id="{628E66D7-275F-992A-0D57-BD70AAD838BC}"/>
              </a:ext>
            </a:extLst>
          </p:cNvPr>
          <p:cNvSpPr txBox="1">
            <a:spLocks/>
          </p:cNvSpPr>
          <p:nvPr userDrawn="1"/>
        </p:nvSpPr>
        <p:spPr>
          <a:xfrm>
            <a:off x="11205845" y="6333135"/>
            <a:ext cx="731600" cy="524800"/>
          </a:xfrm>
          <a:prstGeom prst="rect">
            <a:avLst/>
          </a:prstGeom>
          <a:noFill/>
          <a:ln>
            <a:noFill/>
          </a:ln>
        </p:spPr>
        <p:txBody>
          <a:bodyPr spcFirstLastPara="1" wrap="square" lIns="91425" tIns="91425" rIns="91425" bIns="91425" anchor="t" anchorCtr="0">
            <a:noAutofit/>
          </a:bodyPr>
          <a:lstStyle>
            <a:defPPr>
              <a:defRPr lang="en-US"/>
            </a:defPPr>
            <a:lvl1pPr marL="0" lvl="0" algn="r" defTabSz="914400" rtl="0" eaLnBrk="1" latinLnBrk="0" hangingPunct="1">
              <a:buNone/>
              <a:defRPr sz="1733" b="1" kern="1200">
                <a:solidFill>
                  <a:schemeClr val="tx1"/>
                </a:solidFill>
                <a:latin typeface="Source Sans Pro"/>
                <a:ea typeface="Source Sans Pro"/>
                <a:cs typeface="Source Sans Pro"/>
                <a:sym typeface="Source Sans Pro"/>
              </a:defRPr>
            </a:lvl1pPr>
            <a:lvl2pPr marL="457200" lvl="1" algn="r" defTabSz="914400" rtl="0" eaLnBrk="1" latinLnBrk="0" hangingPunct="1">
              <a:buNone/>
              <a:defRPr sz="1733" b="1" kern="1200">
                <a:solidFill>
                  <a:schemeClr val="accent1"/>
                </a:solidFill>
                <a:latin typeface="Source Sans Pro"/>
                <a:ea typeface="Source Sans Pro"/>
                <a:cs typeface="Source Sans Pro"/>
                <a:sym typeface="Source Sans Pro"/>
              </a:defRPr>
            </a:lvl2pPr>
            <a:lvl3pPr marL="914400" lvl="2" algn="r" defTabSz="914400" rtl="0" eaLnBrk="1" latinLnBrk="0" hangingPunct="1">
              <a:buNone/>
              <a:defRPr sz="1733" b="1" kern="1200">
                <a:solidFill>
                  <a:schemeClr val="accent1"/>
                </a:solidFill>
                <a:latin typeface="Source Sans Pro"/>
                <a:ea typeface="Source Sans Pro"/>
                <a:cs typeface="Source Sans Pro"/>
                <a:sym typeface="Source Sans Pro"/>
              </a:defRPr>
            </a:lvl3pPr>
            <a:lvl4pPr marL="1371600" lvl="3" algn="r" defTabSz="914400" rtl="0" eaLnBrk="1" latinLnBrk="0" hangingPunct="1">
              <a:buNone/>
              <a:defRPr sz="1733" b="1" kern="1200">
                <a:solidFill>
                  <a:schemeClr val="accent1"/>
                </a:solidFill>
                <a:latin typeface="Source Sans Pro"/>
                <a:ea typeface="Source Sans Pro"/>
                <a:cs typeface="Source Sans Pro"/>
                <a:sym typeface="Source Sans Pro"/>
              </a:defRPr>
            </a:lvl4pPr>
            <a:lvl5pPr marL="1828800" lvl="4" algn="r" defTabSz="914400" rtl="0" eaLnBrk="1" latinLnBrk="0" hangingPunct="1">
              <a:buNone/>
              <a:defRPr sz="1733" b="1" kern="1200">
                <a:solidFill>
                  <a:schemeClr val="accent1"/>
                </a:solidFill>
                <a:latin typeface="Source Sans Pro"/>
                <a:ea typeface="Source Sans Pro"/>
                <a:cs typeface="Source Sans Pro"/>
                <a:sym typeface="Source Sans Pro"/>
              </a:defRPr>
            </a:lvl5pPr>
            <a:lvl6pPr marL="2286000" lvl="5" algn="r" defTabSz="914400" rtl="0" eaLnBrk="1" latinLnBrk="0" hangingPunct="1">
              <a:buNone/>
              <a:defRPr sz="1733" b="1" kern="1200">
                <a:solidFill>
                  <a:schemeClr val="accent1"/>
                </a:solidFill>
                <a:latin typeface="Source Sans Pro"/>
                <a:ea typeface="Source Sans Pro"/>
                <a:cs typeface="Source Sans Pro"/>
                <a:sym typeface="Source Sans Pro"/>
              </a:defRPr>
            </a:lvl6pPr>
            <a:lvl7pPr marL="2743200" lvl="6" algn="r" defTabSz="914400" rtl="0" eaLnBrk="1" latinLnBrk="0" hangingPunct="1">
              <a:buNone/>
              <a:defRPr sz="1733" b="1" kern="1200">
                <a:solidFill>
                  <a:schemeClr val="accent1"/>
                </a:solidFill>
                <a:latin typeface="Source Sans Pro"/>
                <a:ea typeface="Source Sans Pro"/>
                <a:cs typeface="Source Sans Pro"/>
                <a:sym typeface="Source Sans Pro"/>
              </a:defRPr>
            </a:lvl7pPr>
            <a:lvl8pPr marL="3200400" lvl="7" algn="r" defTabSz="914400" rtl="0" eaLnBrk="1" latinLnBrk="0" hangingPunct="1">
              <a:buNone/>
              <a:defRPr sz="1733" b="1" kern="1200">
                <a:solidFill>
                  <a:schemeClr val="accent1"/>
                </a:solidFill>
                <a:latin typeface="Source Sans Pro"/>
                <a:ea typeface="Source Sans Pro"/>
                <a:cs typeface="Source Sans Pro"/>
                <a:sym typeface="Source Sans Pro"/>
              </a:defRPr>
            </a:lvl8pPr>
            <a:lvl9pPr marL="3657600" lvl="8" algn="r" defTabSz="914400" rtl="0" eaLnBrk="1" latinLnBrk="0" hangingPunct="1">
              <a:buNone/>
              <a:defRPr sz="1733" b="1" kern="1200">
                <a:solidFill>
                  <a:schemeClr val="accent1"/>
                </a:solidFill>
                <a:latin typeface="Source Sans Pro"/>
                <a:ea typeface="Source Sans Pro"/>
                <a:cs typeface="Source Sans Pro"/>
                <a:sym typeface="Source Sans Pro"/>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F82E0A0-C266-4798-8C8F-B9F91E9DA37E}"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733" b="1" i="0" u="none" strike="noStrike" kern="1200" cap="none" spc="0" normalizeH="0" baseline="0" noProof="0" dirty="0">
              <a:ln>
                <a:noFill/>
              </a:ln>
              <a:solidFill>
                <a:srgbClr val="263238"/>
              </a:solidFill>
              <a:effectLst/>
              <a:uLnTx/>
              <a:uFillTx/>
              <a:latin typeface="Source Sans Pro"/>
              <a:ea typeface="Source Sans Pro"/>
              <a:sym typeface="Source Sans Pro"/>
            </a:endParaRPr>
          </a:p>
        </p:txBody>
      </p:sp>
    </p:spTree>
    <p:extLst>
      <p:ext uri="{BB962C8B-B14F-4D97-AF65-F5344CB8AC3E}">
        <p14:creationId xmlns:p14="http://schemas.microsoft.com/office/powerpoint/2010/main" val="376622650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125000"/>
        </a:lnSpc>
        <a:spcBef>
          <a:spcPts val="751"/>
        </a:spcBef>
        <a:buFont typeface="Arial" panose="020B0604020202020204" pitchFamily="34" charset="0"/>
        <a:buChar char="•"/>
        <a:defRPr sz="2100" kern="1200">
          <a:solidFill>
            <a:schemeClr val="tx1">
              <a:alpha val="70000"/>
            </a:schemeClr>
          </a:solidFill>
          <a:latin typeface="+mn-lt"/>
          <a:ea typeface="+mn-ea"/>
          <a:cs typeface="+mn-cs"/>
        </a:defRPr>
      </a:lvl1pPr>
      <a:lvl2pPr marL="514324" indent="-171442" algn="l" defTabSz="685766" rtl="0" eaLnBrk="1" latinLnBrk="0" hangingPunct="1">
        <a:lnSpc>
          <a:spcPct val="125000"/>
        </a:lnSpc>
        <a:spcBef>
          <a:spcPts val="375"/>
        </a:spcBef>
        <a:buFont typeface="Arial" panose="020B0604020202020204" pitchFamily="34" charset="0"/>
        <a:buChar char="•"/>
        <a:defRPr sz="1800" kern="1200">
          <a:solidFill>
            <a:schemeClr val="tx1">
              <a:alpha val="70000"/>
            </a:schemeClr>
          </a:solidFill>
          <a:latin typeface="+mn-lt"/>
          <a:ea typeface="+mn-ea"/>
          <a:cs typeface="+mn-cs"/>
        </a:defRPr>
      </a:lvl2pPr>
      <a:lvl3pPr marL="857207" indent="-171442" algn="l" defTabSz="685766" rtl="0" eaLnBrk="1" latinLnBrk="0" hangingPunct="1">
        <a:lnSpc>
          <a:spcPct val="125000"/>
        </a:lnSpc>
        <a:spcBef>
          <a:spcPts val="375"/>
        </a:spcBef>
        <a:buFont typeface="Arial" panose="020B0604020202020204" pitchFamily="34" charset="0"/>
        <a:buChar char="•"/>
        <a:defRPr sz="1500" kern="1200">
          <a:solidFill>
            <a:schemeClr val="tx1">
              <a:alpha val="70000"/>
            </a:schemeClr>
          </a:solidFill>
          <a:latin typeface="+mn-lt"/>
          <a:ea typeface="+mn-ea"/>
          <a:cs typeface="+mn-cs"/>
        </a:defRPr>
      </a:lvl3pPr>
      <a:lvl4pPr marL="1200090" indent="-171442" algn="l" defTabSz="685766" rtl="0" eaLnBrk="1" latinLnBrk="0" hangingPunct="1">
        <a:lnSpc>
          <a:spcPct val="125000"/>
        </a:lnSpc>
        <a:spcBef>
          <a:spcPts val="375"/>
        </a:spcBef>
        <a:buFont typeface="Arial" panose="020B0604020202020204" pitchFamily="34" charset="0"/>
        <a:buChar char="•"/>
        <a:defRPr sz="1351" kern="1200">
          <a:solidFill>
            <a:schemeClr val="tx1">
              <a:alpha val="70000"/>
            </a:schemeClr>
          </a:solidFill>
          <a:latin typeface="+mn-lt"/>
          <a:ea typeface="+mn-ea"/>
          <a:cs typeface="+mn-cs"/>
        </a:defRPr>
      </a:lvl4pPr>
      <a:lvl5pPr marL="1542973" indent="-171442" algn="l" defTabSz="685766" rtl="0" eaLnBrk="1" latinLnBrk="0" hangingPunct="1">
        <a:lnSpc>
          <a:spcPct val="125000"/>
        </a:lnSpc>
        <a:spcBef>
          <a:spcPts val="375"/>
        </a:spcBef>
        <a:buFont typeface="Arial" panose="020B0604020202020204" pitchFamily="34" charset="0"/>
        <a:buChar char="•"/>
        <a:defRPr sz="1351" kern="1200">
          <a:solidFill>
            <a:schemeClr val="tx1">
              <a:alpha val="70000"/>
            </a:schemeClr>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1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he-tQOnDCWw?feature=oembed" TargetMode="External"/><Relationship Id="rId4" Type="http://schemas.openxmlformats.org/officeDocument/2006/relationships/image" Target="../media/image14.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video" Target="https://www.youtube.com/embed/_gPcDRVALVo?feature=oembed" TargetMode="External"/><Relationship Id="rId4" Type="http://schemas.openxmlformats.org/officeDocument/2006/relationships/image" Target="../media/image95.jpeg"/></Relationships>
</file>

<file path=ppt/slides/_rels/slide1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2.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6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72.xml"/><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73.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74.xml"/><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75.xml"/><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video" Target="https://www.youtube.com/embed/ssss7V1_eyA?feature=oembed" TargetMode="External"/><Relationship Id="rId4" Type="http://schemas.openxmlformats.org/officeDocument/2006/relationships/image" Target="../media/image113.jpe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video" Target="https://www.youtube.com/embed/4vDxcUK9v9k?feature=oembed" TargetMode="External"/><Relationship Id="rId4" Type="http://schemas.openxmlformats.org/officeDocument/2006/relationships/image" Target="../media/image114.jpe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34.jpeg"/><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57.png"/><Relationship Id="rId5" Type="http://schemas.openxmlformats.org/officeDocument/2006/relationships/diagramQuickStyle" Target="../diagrams/quickStyle5.xml"/><Relationship Id="rId10" Type="http://schemas.openxmlformats.org/officeDocument/2006/relationships/image" Target="../media/image56.png"/><Relationship Id="rId4" Type="http://schemas.openxmlformats.org/officeDocument/2006/relationships/diagramLayout" Target="../diagrams/layout5.xml"/><Relationship Id="rId9"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s://native-land.ca/"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62.png"/></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F963DB56-21C4-4F3E-A0C5-227FC21981CE}"/>
              </a:ext>
            </a:extLst>
          </p:cNvPr>
          <p:cNvSpPr txBox="1">
            <a:spLocks noGrp="1" noChangeArrowheads="1"/>
          </p:cNvSpPr>
          <p:nvPr>
            <p:ph type="title" idx="4294967295"/>
          </p:nvPr>
        </p:nvSpPr>
        <p:spPr>
          <a:xfrm>
            <a:off x="613717" y="1683322"/>
            <a:ext cx="10964562" cy="19504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mj-lt"/>
                <a:ea typeface="+mj-ea"/>
                <a:cs typeface="+mj-cs"/>
              </a:rPr>
              <a:t>Dialectical Behavioral Therapy (DBT)</a:t>
            </a:r>
            <a:br>
              <a:rPr kumimoji="0" lang="en-US" altLang="en-US" sz="4400" b="1" i="0" u="none" strike="noStrike" kern="1200" cap="none" spc="0" normalizeH="0" baseline="0" noProof="0" dirty="0">
                <a:ln>
                  <a:noFill/>
                </a:ln>
                <a:solidFill>
                  <a:schemeClr val="tx1"/>
                </a:solidFill>
                <a:effectLst/>
                <a:uLnTx/>
                <a:uFillTx/>
                <a:latin typeface="+mj-lt"/>
                <a:ea typeface="+mj-ea"/>
                <a:cs typeface="+mj-cs"/>
              </a:rPr>
            </a:br>
            <a:r>
              <a:rPr lang="en-US" altLang="en-US" sz="4400" b="1" dirty="0"/>
              <a:t>i</a:t>
            </a:r>
            <a:r>
              <a:rPr kumimoji="0" lang="en-US" altLang="en-US" sz="4400" b="1" i="0" u="none" strike="noStrike" kern="1200" cap="none" spc="0" normalizeH="0" baseline="0" noProof="0" dirty="0">
                <a:ln>
                  <a:noFill/>
                </a:ln>
                <a:solidFill>
                  <a:schemeClr val="tx1"/>
                </a:solidFill>
                <a:effectLst/>
                <a:uLnTx/>
                <a:uFillTx/>
                <a:latin typeface="+mj-lt"/>
                <a:ea typeface="+mj-ea"/>
                <a:cs typeface="+mj-cs"/>
              </a:rPr>
              <a:t>n Substance Use Disorder (SUD) Treatment</a:t>
            </a:r>
          </a:p>
        </p:txBody>
      </p:sp>
      <p:sp>
        <p:nvSpPr>
          <p:cNvPr id="5" name="Subtitle 4"/>
          <p:cNvSpPr>
            <a:spLocks noGrp="1"/>
          </p:cNvSpPr>
          <p:nvPr>
            <p:ph idx="4294967295"/>
          </p:nvPr>
        </p:nvSpPr>
        <p:spPr>
          <a:xfrm>
            <a:off x="1219198" y="3473579"/>
            <a:ext cx="9753600" cy="2065643"/>
          </a:xfrm>
        </p:spPr>
        <p:txBody>
          <a:bodyPr anchor="ctr" anchorCtr="0">
            <a:normAutofit/>
          </a:bodyPr>
          <a:lstStyle/>
          <a:p>
            <a:pPr marL="0" indent="0" algn="ctr">
              <a:spcBef>
                <a:spcPct val="0"/>
              </a:spcBef>
              <a:buNone/>
            </a:pPr>
            <a:r>
              <a:rPr lang="en-US" sz="3200" dirty="0"/>
              <a:t>Welcome to today's virtual training. </a:t>
            </a:r>
            <a:br>
              <a:rPr lang="en-US" sz="3200" dirty="0"/>
            </a:br>
            <a:r>
              <a:rPr lang="en-US" sz="3200" dirty="0"/>
              <a:t>As we wait for others to join, kindly enter your name and agency into the chat box to document your attendance.</a:t>
            </a:r>
          </a:p>
        </p:txBody>
      </p:sp>
      <p:pic>
        <p:nvPicPr>
          <p:cNvPr id="11" name="Picture 10">
            <a:extLst>
              <a:ext uri="{FF2B5EF4-FFF2-40B4-BE49-F238E27FC236}">
                <a16:creationId xmlns:a16="http://schemas.microsoft.com/office/drawing/2014/main" id="{A610AD60-18DA-41E7-866A-5FF9C4A8EDB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11" y="6106330"/>
            <a:ext cx="4501249" cy="617837"/>
          </a:xfrm>
          <a:prstGeom prst="rect">
            <a:avLst/>
          </a:prstGeom>
        </p:spPr>
      </p:pic>
      <p:pic>
        <p:nvPicPr>
          <p:cNvPr id="3" name="Picture 2">
            <a:extLst>
              <a:ext uri="{FF2B5EF4-FFF2-40B4-BE49-F238E27FC236}">
                <a16:creationId xmlns:a16="http://schemas.microsoft.com/office/drawing/2014/main" id="{7030C9BD-2BDA-F78A-C688-2A35D03E209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4112" y="146759"/>
            <a:ext cx="2722536" cy="1135128"/>
          </a:xfrm>
          <a:prstGeom prst="rect">
            <a:avLst/>
          </a:prstGeom>
        </p:spPr>
      </p:pic>
    </p:spTree>
    <p:extLst>
      <p:ext uri="{BB962C8B-B14F-4D97-AF65-F5344CB8AC3E}">
        <p14:creationId xmlns:p14="http://schemas.microsoft.com/office/powerpoint/2010/main" val="3253188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6641"/>
            <a:ext cx="10515600" cy="947890"/>
          </a:xfrm>
        </p:spPr>
        <p:txBody>
          <a:bodyPr/>
          <a:lstStyle/>
          <a:p>
            <a:pPr algn="ctr"/>
            <a:r>
              <a:rPr lang="en-US" sz="4400" b="1" dirty="0"/>
              <a:t>Learning Objectives</a:t>
            </a:r>
          </a:p>
        </p:txBody>
      </p:sp>
      <p:sp>
        <p:nvSpPr>
          <p:cNvPr id="3" name="Content Placeholder 2"/>
          <p:cNvSpPr>
            <a:spLocks noGrp="1"/>
          </p:cNvSpPr>
          <p:nvPr>
            <p:ph idx="1"/>
          </p:nvPr>
        </p:nvSpPr>
        <p:spPr>
          <a:xfrm>
            <a:off x="838200" y="1334531"/>
            <a:ext cx="10515600" cy="4998604"/>
          </a:xfrm>
        </p:spPr>
        <p:txBody>
          <a:bodyPr>
            <a:normAutofit fontScale="25000" lnSpcReduction="20000"/>
          </a:bodyPr>
          <a:lstStyle/>
          <a:p>
            <a:pPr>
              <a:spcAft>
                <a:spcPts val="600"/>
              </a:spcAft>
            </a:pPr>
            <a:r>
              <a:rPr lang="en-US" sz="12000" dirty="0"/>
              <a:t>At the end of this training, participants will be able to:</a:t>
            </a:r>
          </a:p>
          <a:p>
            <a:pPr lvl="1">
              <a:spcBef>
                <a:spcPts val="600"/>
              </a:spcBef>
              <a:buSzPct val="100000"/>
              <a:buFont typeface="Arial" panose="020B0604020202020204" pitchFamily="34" charset="0"/>
              <a:buChar char="•"/>
            </a:pPr>
            <a:r>
              <a:rPr lang="en-US" sz="11200" dirty="0"/>
              <a:t>Distinguish two (2) specific behaviors that DBT is designed to treat and the origins of DBT</a:t>
            </a:r>
          </a:p>
          <a:p>
            <a:pPr lvl="1">
              <a:spcBef>
                <a:spcPts val="600"/>
              </a:spcBef>
              <a:buSzPct val="100000"/>
              <a:buFont typeface="Arial" panose="020B0604020202020204" pitchFamily="34" charset="0"/>
              <a:buChar char="•"/>
            </a:pPr>
            <a:r>
              <a:rPr lang="en-US" sz="11200" dirty="0"/>
              <a:t>Describe the four (4) groups of skills utilized in DBT (Mindfulness, Interpersonal Effectiveness, Emotion Regulation, and Distress Tolerance)</a:t>
            </a:r>
          </a:p>
          <a:p>
            <a:pPr lvl="1">
              <a:spcBef>
                <a:spcPts val="600"/>
              </a:spcBef>
              <a:buSzPct val="100000"/>
              <a:buFont typeface="Arial" panose="020B0604020202020204" pitchFamily="34" charset="0"/>
              <a:buChar char="•"/>
            </a:pPr>
            <a:r>
              <a:rPr lang="en-US" sz="11200" dirty="0"/>
              <a:t>Identify two (2) ways in which DBT skills can be useful for substance use disorders</a:t>
            </a:r>
          </a:p>
          <a:p>
            <a:pPr lvl="1">
              <a:spcBef>
                <a:spcPts val="600"/>
              </a:spcBef>
              <a:buSzPct val="100000"/>
              <a:buFont typeface="Arial" panose="020B0604020202020204" pitchFamily="34" charset="0"/>
              <a:buChar char="•"/>
            </a:pPr>
            <a:r>
              <a:rPr lang="en-US" sz="11200" dirty="0"/>
              <a:t>Apply one (1) specific DBT Skill pertaining to one of the four (4) DBT skills</a:t>
            </a:r>
          </a:p>
          <a:p>
            <a:pPr lvl="1">
              <a:spcBef>
                <a:spcPts val="600"/>
              </a:spcBef>
              <a:buSzPct val="100000"/>
              <a:buFont typeface="Arial" panose="020B0604020202020204" pitchFamily="34" charset="0"/>
              <a:buChar char="•"/>
            </a:pPr>
            <a:r>
              <a:rPr lang="en-US" sz="11200" dirty="0"/>
              <a:t>Explain two (2) specific ways in which DBT can be integrated </a:t>
            </a:r>
            <a:r>
              <a:rPr lang="en-US" sz="11200"/>
              <a:t>into an SUD treatment </a:t>
            </a:r>
            <a:r>
              <a:rPr lang="en-US" sz="11200" dirty="0"/>
              <a:t>setting</a:t>
            </a:r>
          </a:p>
        </p:txBody>
      </p:sp>
      <p:sp>
        <p:nvSpPr>
          <p:cNvPr id="4" name="Slide Number Placeholder 3">
            <a:extLst>
              <a:ext uri="{FF2B5EF4-FFF2-40B4-BE49-F238E27FC236}">
                <a16:creationId xmlns:a16="http://schemas.microsoft.com/office/drawing/2014/main" id="{22CB8AB2-218D-10B8-8D6E-C20428E6806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10</a:t>
            </a:fld>
            <a:endParaRPr lang="en-US"/>
          </a:p>
        </p:txBody>
      </p:sp>
    </p:spTree>
    <p:extLst>
      <p:ext uri="{BB962C8B-B14F-4D97-AF65-F5344CB8AC3E}">
        <p14:creationId xmlns:p14="http://schemas.microsoft.com/office/powerpoint/2010/main" val="23546077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B9128-0161-D360-C4F1-FAE5F36F3E46}"/>
              </a:ext>
            </a:extLst>
          </p:cNvPr>
          <p:cNvSpPr>
            <a:spLocks noGrp="1"/>
          </p:cNvSpPr>
          <p:nvPr>
            <p:ph type="title"/>
          </p:nvPr>
        </p:nvSpPr>
        <p:spPr/>
        <p:txBody>
          <a:bodyPr/>
          <a:lstStyle/>
          <a:p>
            <a:r>
              <a:rPr lang="en-US" sz="4400" b="1" dirty="0"/>
              <a:t>Goals of Emotion Regulation</a:t>
            </a:r>
          </a:p>
        </p:txBody>
      </p:sp>
      <p:sp>
        <p:nvSpPr>
          <p:cNvPr id="3" name="Content Placeholder 2">
            <a:extLst>
              <a:ext uri="{FF2B5EF4-FFF2-40B4-BE49-F238E27FC236}">
                <a16:creationId xmlns:a16="http://schemas.microsoft.com/office/drawing/2014/main" id="{E4B6B33C-567E-F21F-5CBD-F9A3CCD370B8}"/>
              </a:ext>
            </a:extLst>
          </p:cNvPr>
          <p:cNvSpPr>
            <a:spLocks noGrp="1"/>
          </p:cNvSpPr>
          <p:nvPr>
            <p:ph idx="1"/>
          </p:nvPr>
        </p:nvSpPr>
        <p:spPr/>
        <p:txBody>
          <a:bodyPr/>
          <a:lstStyle/>
          <a:p>
            <a:pPr>
              <a:spcAft>
                <a:spcPts val="600"/>
              </a:spcAft>
            </a:pPr>
            <a:r>
              <a:rPr lang="en-US" dirty="0"/>
              <a:t>Reduce emotional suffering</a:t>
            </a:r>
          </a:p>
          <a:p>
            <a:pPr>
              <a:spcAft>
                <a:spcPts val="600"/>
              </a:spcAft>
            </a:pPr>
            <a:r>
              <a:rPr lang="en-US" dirty="0"/>
              <a:t>Understand and name emotions</a:t>
            </a:r>
          </a:p>
          <a:p>
            <a:pPr>
              <a:spcAft>
                <a:spcPts val="600"/>
              </a:spcAft>
            </a:pPr>
            <a:r>
              <a:rPr lang="en-US" dirty="0"/>
              <a:t>Decrease the frequency of unwanted emotions</a:t>
            </a:r>
          </a:p>
          <a:p>
            <a:pPr>
              <a:spcAft>
                <a:spcPts val="600"/>
              </a:spcAft>
            </a:pPr>
            <a:r>
              <a:rPr lang="en-US" dirty="0"/>
              <a:t>Reduce emotional vulnerability</a:t>
            </a:r>
          </a:p>
          <a:p>
            <a:pPr>
              <a:spcAft>
                <a:spcPts val="600"/>
              </a:spcAft>
            </a:pPr>
            <a:r>
              <a:rPr lang="en-US" dirty="0"/>
              <a:t>Decrease emotional suffering</a:t>
            </a:r>
          </a:p>
        </p:txBody>
      </p:sp>
      <p:grpSp>
        <p:nvGrpSpPr>
          <p:cNvPr id="5" name="Group 4">
            <a:extLst>
              <a:ext uri="{FF2B5EF4-FFF2-40B4-BE49-F238E27FC236}">
                <a16:creationId xmlns:a16="http://schemas.microsoft.com/office/drawing/2014/main" id="{7787286A-AE4D-4202-5DFB-9B49CADF6E8B}"/>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B73EE272-360E-D78E-CBB8-4CDCC4CCF08A}"/>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DC2CC139-5902-D573-BDB4-25E04E6BB258}"/>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Slide Number Placeholder 7">
            <a:extLst>
              <a:ext uri="{FF2B5EF4-FFF2-40B4-BE49-F238E27FC236}">
                <a16:creationId xmlns:a16="http://schemas.microsoft.com/office/drawing/2014/main" id="{BB2D1BB4-7B1C-DFAE-37B9-593C97B2B96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100</a:t>
            </a:fld>
            <a:endParaRPr lang="en-US"/>
          </a:p>
        </p:txBody>
      </p:sp>
      <p:sp>
        <p:nvSpPr>
          <p:cNvPr id="4" name="TextBox 3">
            <a:extLst>
              <a:ext uri="{FF2B5EF4-FFF2-40B4-BE49-F238E27FC236}">
                <a16:creationId xmlns:a16="http://schemas.microsoft.com/office/drawing/2014/main" id="{1D289034-64BD-9996-92F4-76975763774F}"/>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0" name="Picture 9">
            <a:extLst>
              <a:ext uri="{FF2B5EF4-FFF2-40B4-BE49-F238E27FC236}">
                <a16:creationId xmlns:a16="http://schemas.microsoft.com/office/drawing/2014/main" id="{3BDE04CB-FD62-788C-5EFA-E7FDA4EDA0E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49" t="24187" r="58689" b="61108"/>
          <a:stretch/>
        </p:blipFill>
        <p:spPr>
          <a:xfrm>
            <a:off x="2912532" y="5355029"/>
            <a:ext cx="6357685" cy="978106"/>
          </a:xfrm>
          <a:prstGeom prst="rect">
            <a:avLst/>
          </a:prstGeom>
        </p:spPr>
      </p:pic>
    </p:spTree>
    <p:extLst>
      <p:ext uri="{BB962C8B-B14F-4D97-AF65-F5344CB8AC3E}">
        <p14:creationId xmlns:p14="http://schemas.microsoft.com/office/powerpoint/2010/main" val="8282883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F993-4465-454A-4D96-662CFB110C4D}"/>
              </a:ext>
            </a:extLst>
          </p:cNvPr>
          <p:cNvSpPr>
            <a:spLocks noGrp="1"/>
          </p:cNvSpPr>
          <p:nvPr>
            <p:ph type="title"/>
          </p:nvPr>
        </p:nvSpPr>
        <p:spPr/>
        <p:txBody>
          <a:bodyPr/>
          <a:lstStyle/>
          <a:p>
            <a:r>
              <a:rPr lang="en-US" dirty="0"/>
              <a:t>Emotion Regulation Skills</a:t>
            </a:r>
          </a:p>
        </p:txBody>
      </p:sp>
      <p:sp>
        <p:nvSpPr>
          <p:cNvPr id="3" name="Content Placeholder 2">
            <a:extLst>
              <a:ext uri="{FF2B5EF4-FFF2-40B4-BE49-F238E27FC236}">
                <a16:creationId xmlns:a16="http://schemas.microsoft.com/office/drawing/2014/main" id="{DC7A2046-7488-9D83-AFAF-3F6044217EFD}"/>
              </a:ext>
            </a:extLst>
          </p:cNvPr>
          <p:cNvSpPr>
            <a:spLocks noGrp="1"/>
          </p:cNvSpPr>
          <p:nvPr>
            <p:ph idx="1"/>
          </p:nvPr>
        </p:nvSpPr>
        <p:spPr>
          <a:xfrm>
            <a:off x="1048200" y="1394000"/>
            <a:ext cx="10095600" cy="4764800"/>
          </a:xfrm>
        </p:spPr>
        <p:txBody>
          <a:bodyPr/>
          <a:lstStyle/>
          <a:p>
            <a:pPr>
              <a:spcAft>
                <a:spcPts val="600"/>
              </a:spcAft>
            </a:pPr>
            <a:r>
              <a:rPr lang="en-US" sz="3200" dirty="0"/>
              <a:t>These skills teach us how to:</a:t>
            </a:r>
          </a:p>
          <a:p>
            <a:pPr lvl="2">
              <a:spcAft>
                <a:spcPts val="600"/>
              </a:spcAft>
            </a:pPr>
            <a:r>
              <a:rPr lang="en-US" sz="2800" dirty="0"/>
              <a:t>Manage our emotions</a:t>
            </a:r>
          </a:p>
          <a:p>
            <a:pPr lvl="2">
              <a:spcAft>
                <a:spcPts val="600"/>
              </a:spcAft>
            </a:pPr>
            <a:r>
              <a:rPr lang="en-US" sz="2800" dirty="0"/>
              <a:t>Accept that emotions are part of the human experience</a:t>
            </a:r>
          </a:p>
          <a:p>
            <a:pPr lvl="2">
              <a:spcAft>
                <a:spcPts val="600"/>
              </a:spcAft>
            </a:pPr>
            <a:r>
              <a:rPr lang="en-US" sz="2800" dirty="0"/>
              <a:t>Identify the function of emotions</a:t>
            </a:r>
          </a:p>
          <a:p>
            <a:pPr lvl="2">
              <a:spcAft>
                <a:spcPts val="600"/>
              </a:spcAft>
            </a:pPr>
            <a:r>
              <a:rPr lang="en-US" sz="2800" dirty="0"/>
              <a:t>Reduce the intensity of our emotions</a:t>
            </a:r>
          </a:p>
          <a:p>
            <a:pPr lvl="2">
              <a:spcAft>
                <a:spcPts val="600"/>
              </a:spcAft>
            </a:pPr>
            <a:r>
              <a:rPr lang="en-US" sz="2800" dirty="0"/>
              <a:t>Reduce our vulnerability to </a:t>
            </a:r>
            <a:r>
              <a:rPr lang="en-US" sz="2800" i="1" dirty="0"/>
              <a:t>Emotion Mind</a:t>
            </a:r>
          </a:p>
        </p:txBody>
      </p:sp>
      <p:sp>
        <p:nvSpPr>
          <p:cNvPr id="4" name="Slide Number Placeholder 3">
            <a:extLst>
              <a:ext uri="{FF2B5EF4-FFF2-40B4-BE49-F238E27FC236}">
                <a16:creationId xmlns:a16="http://schemas.microsoft.com/office/drawing/2014/main" id="{578615D1-4BD1-A9D8-3DCF-4C7EA7E86CE6}"/>
              </a:ext>
            </a:extLst>
          </p:cNvPr>
          <p:cNvSpPr>
            <a:spLocks noGrp="1"/>
          </p:cNvSpPr>
          <p:nvPr>
            <p:ph type="sldNum" idx="10"/>
          </p:nvPr>
        </p:nvSpPr>
        <p:spPr/>
        <p:txBody>
          <a:bodyPr/>
          <a:lstStyle/>
          <a:p>
            <a:fld id="{07CE569E-9B7C-4CB9-AB80-C0841F922CFF}" type="slidenum">
              <a:rPr lang="en-US" smtClean="0"/>
              <a:pPr/>
              <a:t>101</a:t>
            </a:fld>
            <a:endParaRPr lang="en-US"/>
          </a:p>
        </p:txBody>
      </p:sp>
      <p:sp>
        <p:nvSpPr>
          <p:cNvPr id="5" name="TextBox 4">
            <a:extLst>
              <a:ext uri="{FF2B5EF4-FFF2-40B4-BE49-F238E27FC236}">
                <a16:creationId xmlns:a16="http://schemas.microsoft.com/office/drawing/2014/main" id="{43253495-D1F1-DCEA-638A-AD4A19921EFC}"/>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5612A926-EFCC-40FB-27EA-A71AFA9D8245}"/>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230C69D9-84AB-5EB7-A186-5BB9531B8EB7}"/>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7DDC0D56-8D68-1855-5F99-E758394B99D1}"/>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0" name="Picture 9">
            <a:extLst>
              <a:ext uri="{FF2B5EF4-FFF2-40B4-BE49-F238E27FC236}">
                <a16:creationId xmlns:a16="http://schemas.microsoft.com/office/drawing/2014/main" id="{137D340B-A9BD-087C-9FE6-0BD699ED7D6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818" t="27978" r="12548" b="54536"/>
          <a:stretch/>
        </p:blipFill>
        <p:spPr>
          <a:xfrm>
            <a:off x="3127947" y="5161567"/>
            <a:ext cx="5936105" cy="1337046"/>
          </a:xfrm>
          <a:prstGeom prst="rect">
            <a:avLst/>
          </a:prstGeom>
        </p:spPr>
      </p:pic>
    </p:spTree>
    <p:extLst>
      <p:ext uri="{BB962C8B-B14F-4D97-AF65-F5344CB8AC3E}">
        <p14:creationId xmlns:p14="http://schemas.microsoft.com/office/powerpoint/2010/main" val="35002474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C9EC-0319-B042-0A16-1D9012EC3D0B}"/>
              </a:ext>
            </a:extLst>
          </p:cNvPr>
          <p:cNvSpPr>
            <a:spLocks noGrp="1"/>
          </p:cNvSpPr>
          <p:nvPr>
            <p:ph type="title"/>
          </p:nvPr>
        </p:nvSpPr>
        <p:spPr/>
        <p:txBody>
          <a:bodyPr/>
          <a:lstStyle/>
          <a:p>
            <a:r>
              <a:rPr lang="en-US" sz="4000" dirty="0"/>
              <a:t>Foundational Emotion Regulation Skills</a:t>
            </a:r>
          </a:p>
        </p:txBody>
      </p:sp>
      <p:grpSp>
        <p:nvGrpSpPr>
          <p:cNvPr id="6" name="Group 5">
            <a:extLst>
              <a:ext uri="{FF2B5EF4-FFF2-40B4-BE49-F238E27FC236}">
                <a16:creationId xmlns:a16="http://schemas.microsoft.com/office/drawing/2014/main" id="{1B0E7DA5-E0CB-C4EC-FE0D-D6013F338206}"/>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F1E00AF2-BC7F-48BF-D7BA-91B35A19C614}"/>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85DC2464-EFBC-2AEC-CD3F-BB5F97AAAD3F}"/>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grpSp>
        <p:nvGrpSpPr>
          <p:cNvPr id="14" name="Group 13" descr="This graphic depicts the three foundational emotion regulation skills. The first skill is &quot;Understanding Emotional Experiences.&quot; The second skill, &quot;Changing Emotional Responses,&quot; encompasses &quot;Checking the Facts,&quot; &quot;Opposite Action,&quot; and &quot;Problem Solving.&quot; The third skill is represented by the mnemonic &quot;ABC PLEASE.&quot;">
            <a:extLst>
              <a:ext uri="{FF2B5EF4-FFF2-40B4-BE49-F238E27FC236}">
                <a16:creationId xmlns:a16="http://schemas.microsoft.com/office/drawing/2014/main" id="{5FB04D7A-94A8-536F-7D16-EEEB392CF5DC}"/>
              </a:ext>
            </a:extLst>
          </p:cNvPr>
          <p:cNvGrpSpPr/>
          <p:nvPr/>
        </p:nvGrpSpPr>
        <p:grpSpPr>
          <a:xfrm>
            <a:off x="2031900" y="1651281"/>
            <a:ext cx="8128199" cy="4072863"/>
            <a:chOff x="2692545" y="1535802"/>
            <a:chExt cx="7124590" cy="3530295"/>
          </a:xfrm>
        </p:grpSpPr>
        <p:sp>
          <p:nvSpPr>
            <p:cNvPr id="15" name="Rectangle 14">
              <a:extLst>
                <a:ext uri="{FF2B5EF4-FFF2-40B4-BE49-F238E27FC236}">
                  <a16:creationId xmlns:a16="http://schemas.microsoft.com/office/drawing/2014/main" id="{AAF33EB7-07F4-EB25-69AF-9A7207A0E2BF}"/>
                </a:ext>
              </a:extLst>
            </p:cNvPr>
            <p:cNvSpPr/>
            <p:nvPr/>
          </p:nvSpPr>
          <p:spPr>
            <a:xfrm>
              <a:off x="2692545" y="1816242"/>
              <a:ext cx="7040901" cy="478800"/>
            </a:xfrm>
            <a:prstGeom prst="rect">
              <a:avLst/>
            </a:prstGeom>
            <a:ln>
              <a:solidFill>
                <a:schemeClr val="accent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DCE9F454-CDF6-DF8D-48D4-D2B69C898739}"/>
                </a:ext>
              </a:extLst>
            </p:cNvPr>
            <p:cNvSpPr/>
            <p:nvPr/>
          </p:nvSpPr>
          <p:spPr>
            <a:xfrm>
              <a:off x="3167517" y="1535802"/>
              <a:ext cx="6649618" cy="560880"/>
            </a:xfrm>
            <a:custGeom>
              <a:avLst/>
              <a:gdLst>
                <a:gd name="connsiteX0" fmla="*/ 0 w 6649618"/>
                <a:gd name="connsiteY0" fmla="*/ 93482 h 560880"/>
                <a:gd name="connsiteX1" fmla="*/ 93482 w 6649618"/>
                <a:gd name="connsiteY1" fmla="*/ 0 h 560880"/>
                <a:gd name="connsiteX2" fmla="*/ 6556136 w 6649618"/>
                <a:gd name="connsiteY2" fmla="*/ 0 h 560880"/>
                <a:gd name="connsiteX3" fmla="*/ 6649618 w 6649618"/>
                <a:gd name="connsiteY3" fmla="*/ 93482 h 560880"/>
                <a:gd name="connsiteX4" fmla="*/ 6649618 w 6649618"/>
                <a:gd name="connsiteY4" fmla="*/ 467398 h 560880"/>
                <a:gd name="connsiteX5" fmla="*/ 6556136 w 6649618"/>
                <a:gd name="connsiteY5" fmla="*/ 560880 h 560880"/>
                <a:gd name="connsiteX6" fmla="*/ 93482 w 6649618"/>
                <a:gd name="connsiteY6" fmla="*/ 560880 h 560880"/>
                <a:gd name="connsiteX7" fmla="*/ 0 w 6649618"/>
                <a:gd name="connsiteY7" fmla="*/ 467398 h 560880"/>
                <a:gd name="connsiteX8" fmla="*/ 0 w 6649618"/>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9618" h="560880">
                  <a:moveTo>
                    <a:pt x="0" y="93482"/>
                  </a:moveTo>
                  <a:cubicBezTo>
                    <a:pt x="0" y="41853"/>
                    <a:pt x="41853" y="0"/>
                    <a:pt x="93482" y="0"/>
                  </a:cubicBezTo>
                  <a:lnTo>
                    <a:pt x="6556136" y="0"/>
                  </a:lnTo>
                  <a:cubicBezTo>
                    <a:pt x="6607765" y="0"/>
                    <a:pt x="6649618" y="41853"/>
                    <a:pt x="6649618" y="93482"/>
                  </a:cubicBezTo>
                  <a:lnTo>
                    <a:pt x="6649618" y="467398"/>
                  </a:lnTo>
                  <a:cubicBezTo>
                    <a:pt x="6649618" y="519027"/>
                    <a:pt x="6607765" y="560880"/>
                    <a:pt x="6556136" y="560880"/>
                  </a:cubicBezTo>
                  <a:lnTo>
                    <a:pt x="93482" y="560880"/>
                  </a:lnTo>
                  <a:cubicBezTo>
                    <a:pt x="41853" y="560880"/>
                    <a:pt x="0" y="519027"/>
                    <a:pt x="0" y="467398"/>
                  </a:cubicBezTo>
                  <a:lnTo>
                    <a:pt x="0" y="93482"/>
                  </a:lnTo>
                  <a:close/>
                </a:path>
              </a:pathLst>
            </a:custGeom>
            <a:solidFill>
              <a:schemeClr val="accent3">
                <a:lumMod val="20000"/>
                <a:lumOff val="80000"/>
              </a:schemeClr>
            </a:solidFill>
            <a:ln>
              <a:solidFill>
                <a:schemeClr val="accent3"/>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278720" tIns="27380" rIns="278720" bIns="273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2">
                      <a:lumMod val="50000"/>
                    </a:schemeClr>
                  </a:solidFill>
                </a:rPr>
                <a:t>Understand Emotional Experiences</a:t>
              </a:r>
            </a:p>
          </p:txBody>
        </p:sp>
        <p:sp>
          <p:nvSpPr>
            <p:cNvPr id="17" name="Freeform: Shape 16">
              <a:extLst>
                <a:ext uri="{FF2B5EF4-FFF2-40B4-BE49-F238E27FC236}">
                  <a16:creationId xmlns:a16="http://schemas.microsoft.com/office/drawing/2014/main" id="{0CF9BCCA-2D6C-5215-0683-658FC266BAF0}"/>
                </a:ext>
              </a:extLst>
            </p:cNvPr>
            <p:cNvSpPr/>
            <p:nvPr/>
          </p:nvSpPr>
          <p:spPr>
            <a:xfrm>
              <a:off x="2692545" y="2678082"/>
              <a:ext cx="7040901" cy="1526174"/>
            </a:xfrm>
            <a:custGeom>
              <a:avLst/>
              <a:gdLst>
                <a:gd name="connsiteX0" fmla="*/ 0 w 7040901"/>
                <a:gd name="connsiteY0" fmla="*/ 0 h 1526174"/>
                <a:gd name="connsiteX1" fmla="*/ 7040901 w 7040901"/>
                <a:gd name="connsiteY1" fmla="*/ 0 h 1526174"/>
                <a:gd name="connsiteX2" fmla="*/ 7040901 w 7040901"/>
                <a:gd name="connsiteY2" fmla="*/ 1526174 h 1526174"/>
                <a:gd name="connsiteX3" fmla="*/ 0 w 7040901"/>
                <a:gd name="connsiteY3" fmla="*/ 1526174 h 1526174"/>
                <a:gd name="connsiteX4" fmla="*/ 0 w 7040901"/>
                <a:gd name="connsiteY4" fmla="*/ 0 h 152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901" h="1526174">
                  <a:moveTo>
                    <a:pt x="0" y="0"/>
                  </a:moveTo>
                  <a:lnTo>
                    <a:pt x="7040901" y="0"/>
                  </a:lnTo>
                  <a:lnTo>
                    <a:pt x="7040901" y="1526174"/>
                  </a:lnTo>
                  <a:lnTo>
                    <a:pt x="0" y="1526174"/>
                  </a:lnTo>
                  <a:lnTo>
                    <a:pt x="0" y="0"/>
                  </a:lnTo>
                  <a:close/>
                </a:path>
              </a:pathLst>
            </a:custGeom>
            <a:ln>
              <a:solidFill>
                <a:schemeClr val="accent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7263" tIns="395732" rIns="737263" bIns="170688" numCol="1" spcCol="1270" anchor="t" anchorCtr="0">
              <a:noAutofit/>
            </a:bodyPr>
            <a:lstStyle/>
            <a:p>
              <a:pPr marL="228600" lvl="1" indent="-228600" algn="l" defTabSz="1066800">
                <a:spcBef>
                  <a:spcPts val="1800"/>
                </a:spcBef>
                <a:buChar char="•"/>
              </a:pPr>
              <a:r>
                <a:rPr lang="en-US" sz="2400" b="1" i="1" kern="1200" dirty="0">
                  <a:solidFill>
                    <a:schemeClr val="bg2">
                      <a:lumMod val="50000"/>
                    </a:schemeClr>
                  </a:solidFill>
                </a:rPr>
                <a:t>Check the Facts</a:t>
              </a:r>
            </a:p>
            <a:p>
              <a:pPr marL="228600" lvl="1" indent="-228600" algn="l" defTabSz="1066800">
                <a:lnSpc>
                  <a:spcPct val="90000"/>
                </a:lnSpc>
                <a:spcBef>
                  <a:spcPts val="600"/>
                </a:spcBef>
                <a:buChar char="•"/>
              </a:pPr>
              <a:r>
                <a:rPr lang="en-US" sz="2400" b="1" i="1" kern="1200" dirty="0">
                  <a:solidFill>
                    <a:schemeClr val="bg2">
                      <a:lumMod val="50000"/>
                    </a:schemeClr>
                  </a:solidFill>
                </a:rPr>
                <a:t>Opposite Action</a:t>
              </a:r>
            </a:p>
            <a:p>
              <a:pPr marL="228600" lvl="1" indent="-228600" algn="l" defTabSz="1066800">
                <a:lnSpc>
                  <a:spcPct val="90000"/>
                </a:lnSpc>
                <a:spcBef>
                  <a:spcPts val="600"/>
                </a:spcBef>
                <a:buChar char="•"/>
              </a:pPr>
              <a:r>
                <a:rPr lang="en-US" sz="2400" b="1" i="1" kern="1200" dirty="0">
                  <a:solidFill>
                    <a:schemeClr val="bg2">
                      <a:lumMod val="50000"/>
                    </a:schemeClr>
                  </a:solidFill>
                </a:rPr>
                <a:t>Problem Solving</a:t>
              </a:r>
            </a:p>
          </p:txBody>
        </p:sp>
        <p:sp>
          <p:nvSpPr>
            <p:cNvPr id="18" name="Freeform: Shape 17">
              <a:extLst>
                <a:ext uri="{FF2B5EF4-FFF2-40B4-BE49-F238E27FC236}">
                  <a16:creationId xmlns:a16="http://schemas.microsoft.com/office/drawing/2014/main" id="{1FCAEC76-9EA4-B457-A013-420DC2F351C4}"/>
                </a:ext>
              </a:extLst>
            </p:cNvPr>
            <p:cNvSpPr/>
            <p:nvPr/>
          </p:nvSpPr>
          <p:spPr>
            <a:xfrm>
              <a:off x="3167517" y="2397642"/>
              <a:ext cx="6649618" cy="560880"/>
            </a:xfrm>
            <a:custGeom>
              <a:avLst/>
              <a:gdLst>
                <a:gd name="connsiteX0" fmla="*/ 0 w 6649618"/>
                <a:gd name="connsiteY0" fmla="*/ 93482 h 560880"/>
                <a:gd name="connsiteX1" fmla="*/ 93482 w 6649618"/>
                <a:gd name="connsiteY1" fmla="*/ 0 h 560880"/>
                <a:gd name="connsiteX2" fmla="*/ 6556136 w 6649618"/>
                <a:gd name="connsiteY2" fmla="*/ 0 h 560880"/>
                <a:gd name="connsiteX3" fmla="*/ 6649618 w 6649618"/>
                <a:gd name="connsiteY3" fmla="*/ 93482 h 560880"/>
                <a:gd name="connsiteX4" fmla="*/ 6649618 w 6649618"/>
                <a:gd name="connsiteY4" fmla="*/ 467398 h 560880"/>
                <a:gd name="connsiteX5" fmla="*/ 6556136 w 6649618"/>
                <a:gd name="connsiteY5" fmla="*/ 560880 h 560880"/>
                <a:gd name="connsiteX6" fmla="*/ 93482 w 6649618"/>
                <a:gd name="connsiteY6" fmla="*/ 560880 h 560880"/>
                <a:gd name="connsiteX7" fmla="*/ 0 w 6649618"/>
                <a:gd name="connsiteY7" fmla="*/ 467398 h 560880"/>
                <a:gd name="connsiteX8" fmla="*/ 0 w 6649618"/>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9618" h="560880">
                  <a:moveTo>
                    <a:pt x="0" y="93482"/>
                  </a:moveTo>
                  <a:cubicBezTo>
                    <a:pt x="0" y="41853"/>
                    <a:pt x="41853" y="0"/>
                    <a:pt x="93482" y="0"/>
                  </a:cubicBezTo>
                  <a:lnTo>
                    <a:pt x="6556136" y="0"/>
                  </a:lnTo>
                  <a:cubicBezTo>
                    <a:pt x="6607765" y="0"/>
                    <a:pt x="6649618" y="41853"/>
                    <a:pt x="6649618" y="93482"/>
                  </a:cubicBezTo>
                  <a:lnTo>
                    <a:pt x="6649618" y="467398"/>
                  </a:lnTo>
                  <a:cubicBezTo>
                    <a:pt x="6649618" y="519027"/>
                    <a:pt x="6607765" y="560880"/>
                    <a:pt x="6556136" y="560880"/>
                  </a:cubicBezTo>
                  <a:lnTo>
                    <a:pt x="93482" y="560880"/>
                  </a:lnTo>
                  <a:cubicBezTo>
                    <a:pt x="41853" y="560880"/>
                    <a:pt x="0" y="519027"/>
                    <a:pt x="0" y="467398"/>
                  </a:cubicBezTo>
                  <a:lnTo>
                    <a:pt x="0" y="93482"/>
                  </a:lnTo>
                  <a:close/>
                </a:path>
              </a:pathLst>
            </a:custGeom>
            <a:solidFill>
              <a:schemeClr val="accent3">
                <a:lumMod val="20000"/>
                <a:lumOff val="80000"/>
              </a:schemeClr>
            </a:solidFill>
            <a:ln>
              <a:solidFill>
                <a:schemeClr val="accent3"/>
              </a:solidFill>
            </a:ln>
          </p:spPr>
          <p:style>
            <a:lnRef idx="2">
              <a:scrgbClr r="0" g="0" b="0"/>
            </a:lnRef>
            <a:fillRef idx="1">
              <a:scrgbClr r="0" g="0" b="0"/>
            </a:fillRef>
            <a:effectRef idx="0">
              <a:schemeClr val="accent5">
                <a:hueOff val="-22001"/>
                <a:satOff val="23099"/>
                <a:lumOff val="-3725"/>
                <a:alphaOff val="0"/>
              </a:schemeClr>
            </a:effectRef>
            <a:fontRef idx="minor">
              <a:schemeClr val="lt1"/>
            </a:fontRef>
          </p:style>
          <p:txBody>
            <a:bodyPr spcFirstLastPara="0" vert="horz" wrap="square" lIns="278720" tIns="27380" rIns="278720" bIns="273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2">
                      <a:lumMod val="50000"/>
                    </a:schemeClr>
                  </a:solidFill>
                </a:rPr>
                <a:t>Change Emotional Reponses </a:t>
              </a:r>
            </a:p>
          </p:txBody>
        </p:sp>
        <p:sp>
          <p:nvSpPr>
            <p:cNvPr id="19" name="Freeform: Shape 18">
              <a:extLst>
                <a:ext uri="{FF2B5EF4-FFF2-40B4-BE49-F238E27FC236}">
                  <a16:creationId xmlns:a16="http://schemas.microsoft.com/office/drawing/2014/main" id="{084B5720-F2D7-790F-7C08-DF11B0AB1D3F}"/>
                </a:ext>
              </a:extLst>
            </p:cNvPr>
            <p:cNvSpPr/>
            <p:nvPr/>
          </p:nvSpPr>
          <p:spPr>
            <a:xfrm>
              <a:off x="2692545" y="4587297"/>
              <a:ext cx="7048880" cy="478800"/>
            </a:xfrm>
            <a:custGeom>
              <a:avLst/>
              <a:gdLst>
                <a:gd name="connsiteX0" fmla="*/ 0 w 7048880"/>
                <a:gd name="connsiteY0" fmla="*/ 0 h 478800"/>
                <a:gd name="connsiteX1" fmla="*/ 7048880 w 7048880"/>
                <a:gd name="connsiteY1" fmla="*/ 0 h 478800"/>
                <a:gd name="connsiteX2" fmla="*/ 7048880 w 7048880"/>
                <a:gd name="connsiteY2" fmla="*/ 478800 h 478800"/>
                <a:gd name="connsiteX3" fmla="*/ 0 w 7048880"/>
                <a:gd name="connsiteY3" fmla="*/ 478800 h 478800"/>
                <a:gd name="connsiteX4" fmla="*/ 0 w 7048880"/>
                <a:gd name="connsiteY4" fmla="*/ 0 h 47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880" h="478800">
                  <a:moveTo>
                    <a:pt x="0" y="0"/>
                  </a:moveTo>
                  <a:lnTo>
                    <a:pt x="7048880" y="0"/>
                  </a:lnTo>
                  <a:lnTo>
                    <a:pt x="7048880" y="478800"/>
                  </a:lnTo>
                  <a:lnTo>
                    <a:pt x="0" y="478800"/>
                  </a:lnTo>
                  <a:lnTo>
                    <a:pt x="0" y="0"/>
                  </a:lnTo>
                  <a:close/>
                </a:path>
              </a:pathLst>
            </a:custGeom>
            <a:ln>
              <a:solidFill>
                <a:schemeClr val="accent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7263" tIns="395732" rIns="737263" bIns="170688" numCol="1" spcCol="1270" anchor="t" anchorCtr="0">
              <a:noAutofit/>
            </a:bodyPr>
            <a:lstStyle/>
            <a:p>
              <a:pPr marL="228600" lvl="1" indent="-228600" algn="l" defTabSz="1066800">
                <a:lnSpc>
                  <a:spcPct val="90000"/>
                </a:lnSpc>
                <a:spcBef>
                  <a:spcPct val="0"/>
                </a:spcBef>
                <a:spcAft>
                  <a:spcPct val="15000"/>
                </a:spcAft>
                <a:buChar char="•"/>
              </a:pPr>
              <a:endParaRPr lang="en-US" sz="2400" b="1" kern="1200">
                <a:solidFill>
                  <a:schemeClr val="bg2">
                    <a:lumMod val="50000"/>
                  </a:schemeClr>
                </a:solidFill>
              </a:endParaRPr>
            </a:p>
          </p:txBody>
        </p:sp>
        <p:sp>
          <p:nvSpPr>
            <p:cNvPr id="20" name="Freeform: Shape 19">
              <a:extLst>
                <a:ext uri="{FF2B5EF4-FFF2-40B4-BE49-F238E27FC236}">
                  <a16:creationId xmlns:a16="http://schemas.microsoft.com/office/drawing/2014/main" id="{B5261AF3-EFAC-E700-42CE-5C31867B1000}"/>
                </a:ext>
              </a:extLst>
            </p:cNvPr>
            <p:cNvSpPr/>
            <p:nvPr/>
          </p:nvSpPr>
          <p:spPr>
            <a:xfrm>
              <a:off x="3167517" y="4306857"/>
              <a:ext cx="6649618" cy="560880"/>
            </a:xfrm>
            <a:custGeom>
              <a:avLst/>
              <a:gdLst>
                <a:gd name="connsiteX0" fmla="*/ 0 w 6649618"/>
                <a:gd name="connsiteY0" fmla="*/ 93482 h 560880"/>
                <a:gd name="connsiteX1" fmla="*/ 93482 w 6649618"/>
                <a:gd name="connsiteY1" fmla="*/ 0 h 560880"/>
                <a:gd name="connsiteX2" fmla="*/ 6556136 w 6649618"/>
                <a:gd name="connsiteY2" fmla="*/ 0 h 560880"/>
                <a:gd name="connsiteX3" fmla="*/ 6649618 w 6649618"/>
                <a:gd name="connsiteY3" fmla="*/ 93482 h 560880"/>
                <a:gd name="connsiteX4" fmla="*/ 6649618 w 6649618"/>
                <a:gd name="connsiteY4" fmla="*/ 467398 h 560880"/>
                <a:gd name="connsiteX5" fmla="*/ 6556136 w 6649618"/>
                <a:gd name="connsiteY5" fmla="*/ 560880 h 560880"/>
                <a:gd name="connsiteX6" fmla="*/ 93482 w 6649618"/>
                <a:gd name="connsiteY6" fmla="*/ 560880 h 560880"/>
                <a:gd name="connsiteX7" fmla="*/ 0 w 6649618"/>
                <a:gd name="connsiteY7" fmla="*/ 467398 h 560880"/>
                <a:gd name="connsiteX8" fmla="*/ 0 w 6649618"/>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9618" h="560880">
                  <a:moveTo>
                    <a:pt x="0" y="93482"/>
                  </a:moveTo>
                  <a:cubicBezTo>
                    <a:pt x="0" y="41853"/>
                    <a:pt x="41853" y="0"/>
                    <a:pt x="93482" y="0"/>
                  </a:cubicBezTo>
                  <a:lnTo>
                    <a:pt x="6556136" y="0"/>
                  </a:lnTo>
                  <a:cubicBezTo>
                    <a:pt x="6607765" y="0"/>
                    <a:pt x="6649618" y="41853"/>
                    <a:pt x="6649618" y="93482"/>
                  </a:cubicBezTo>
                  <a:lnTo>
                    <a:pt x="6649618" y="467398"/>
                  </a:lnTo>
                  <a:cubicBezTo>
                    <a:pt x="6649618" y="519027"/>
                    <a:pt x="6607765" y="560880"/>
                    <a:pt x="6556136" y="560880"/>
                  </a:cubicBezTo>
                  <a:lnTo>
                    <a:pt x="93482" y="560880"/>
                  </a:lnTo>
                  <a:cubicBezTo>
                    <a:pt x="41853" y="560880"/>
                    <a:pt x="0" y="519027"/>
                    <a:pt x="0" y="467398"/>
                  </a:cubicBezTo>
                  <a:lnTo>
                    <a:pt x="0" y="93482"/>
                  </a:lnTo>
                  <a:close/>
                </a:path>
              </a:pathLst>
            </a:custGeom>
            <a:solidFill>
              <a:schemeClr val="accent3">
                <a:lumMod val="20000"/>
                <a:lumOff val="80000"/>
              </a:schemeClr>
            </a:solidFill>
            <a:ln>
              <a:solidFill>
                <a:schemeClr val="accent3"/>
              </a:solidFill>
            </a:ln>
          </p:spPr>
          <p:style>
            <a:lnRef idx="2">
              <a:scrgbClr r="0" g="0" b="0"/>
            </a:lnRef>
            <a:fillRef idx="1">
              <a:scrgbClr r="0" g="0" b="0"/>
            </a:fillRef>
            <a:effectRef idx="0">
              <a:schemeClr val="accent5">
                <a:hueOff val="-44002"/>
                <a:satOff val="46197"/>
                <a:lumOff val="-7451"/>
                <a:alphaOff val="0"/>
              </a:schemeClr>
            </a:effectRef>
            <a:fontRef idx="minor">
              <a:schemeClr val="lt1"/>
            </a:fontRef>
          </p:style>
          <p:txBody>
            <a:bodyPr spcFirstLastPara="0" vert="horz" wrap="square" lIns="278720" tIns="27380" rIns="278720" bIns="273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2">
                      <a:lumMod val="50000"/>
                    </a:schemeClr>
                  </a:solidFill>
                </a:rPr>
                <a:t>ABC PLEASE</a:t>
              </a:r>
            </a:p>
          </p:txBody>
        </p:sp>
      </p:grpSp>
      <p:sp>
        <p:nvSpPr>
          <p:cNvPr id="4" name="Slide Number Placeholder 3">
            <a:extLst>
              <a:ext uri="{FF2B5EF4-FFF2-40B4-BE49-F238E27FC236}">
                <a16:creationId xmlns:a16="http://schemas.microsoft.com/office/drawing/2014/main" id="{D969CFDB-8EC8-D66A-C8EC-73E95EDDD77E}"/>
              </a:ext>
            </a:extLst>
          </p:cNvPr>
          <p:cNvSpPr>
            <a:spLocks noGrp="1"/>
          </p:cNvSpPr>
          <p:nvPr>
            <p:ph type="sldNum" idx="10"/>
          </p:nvPr>
        </p:nvSpPr>
        <p:spPr/>
        <p:txBody>
          <a:bodyPr/>
          <a:lstStyle/>
          <a:p>
            <a:fld id="{07CE569E-9B7C-4CB9-AB80-C0841F922CFF}" type="slidenum">
              <a:rPr lang="en-US" smtClean="0"/>
              <a:pPr/>
              <a:t>102</a:t>
            </a:fld>
            <a:endParaRPr lang="en-US"/>
          </a:p>
        </p:txBody>
      </p:sp>
      <p:sp>
        <p:nvSpPr>
          <p:cNvPr id="5" name="TextBox 4">
            <a:extLst>
              <a:ext uri="{FF2B5EF4-FFF2-40B4-BE49-F238E27FC236}">
                <a16:creationId xmlns:a16="http://schemas.microsoft.com/office/drawing/2014/main" id="{643E39B2-F82B-2C32-B5C8-D5A4768B140E}"/>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41454149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AC9E-B8EE-EDC3-47D7-DB8437B33F5E}"/>
              </a:ext>
            </a:extLst>
          </p:cNvPr>
          <p:cNvSpPr>
            <a:spLocks noGrp="1"/>
          </p:cNvSpPr>
          <p:nvPr>
            <p:ph type="title"/>
          </p:nvPr>
        </p:nvSpPr>
        <p:spPr>
          <a:xfrm>
            <a:off x="853145" y="600606"/>
            <a:ext cx="10485709" cy="936800"/>
          </a:xfrm>
        </p:spPr>
        <p:txBody>
          <a:bodyPr/>
          <a:lstStyle/>
          <a:p>
            <a:r>
              <a:rPr lang="en-US" i="1" dirty="0"/>
              <a:t>Understand Emotional Experiences</a:t>
            </a:r>
          </a:p>
        </p:txBody>
      </p:sp>
      <p:sp>
        <p:nvSpPr>
          <p:cNvPr id="3" name="Content Placeholder 2">
            <a:extLst>
              <a:ext uri="{FF2B5EF4-FFF2-40B4-BE49-F238E27FC236}">
                <a16:creationId xmlns:a16="http://schemas.microsoft.com/office/drawing/2014/main" id="{4E9DD2EA-7A72-5267-9BD1-78205BB74741}"/>
              </a:ext>
            </a:extLst>
          </p:cNvPr>
          <p:cNvSpPr>
            <a:spLocks noGrp="1"/>
          </p:cNvSpPr>
          <p:nvPr>
            <p:ph idx="1"/>
          </p:nvPr>
        </p:nvSpPr>
        <p:spPr/>
        <p:txBody>
          <a:bodyPr/>
          <a:lstStyle/>
          <a:p>
            <a:r>
              <a:rPr lang="en-US" sz="2800" dirty="0"/>
              <a:t>This skill focuses on helping individuals gain a deeper understanding of their emotions, including how to identify, label, and interpret them accurately</a:t>
            </a:r>
          </a:p>
          <a:p>
            <a:r>
              <a:rPr lang="en-US" sz="2800" dirty="0"/>
              <a:t>Understanding emotional experiences involves several key aspects:</a:t>
            </a:r>
          </a:p>
          <a:p>
            <a:pPr lvl="2"/>
            <a:r>
              <a:rPr lang="en-US" sz="2400" b="1" dirty="0"/>
              <a:t>Emotion Identification</a:t>
            </a:r>
          </a:p>
          <a:p>
            <a:pPr lvl="2"/>
            <a:r>
              <a:rPr lang="en-US" sz="2400" b="1" dirty="0"/>
              <a:t>Identifying Emotional Triggers</a:t>
            </a:r>
          </a:p>
          <a:p>
            <a:pPr lvl="2"/>
            <a:r>
              <a:rPr lang="en-US" sz="2400" b="1" dirty="0"/>
              <a:t>Validation of Emotions</a:t>
            </a:r>
            <a:endParaRPr lang="en-US" b="1" dirty="0"/>
          </a:p>
          <a:p>
            <a:pPr lvl="2"/>
            <a:endParaRPr lang="en-US" sz="2200" dirty="0"/>
          </a:p>
        </p:txBody>
      </p:sp>
      <p:sp>
        <p:nvSpPr>
          <p:cNvPr id="4" name="Slide Number Placeholder 3">
            <a:extLst>
              <a:ext uri="{FF2B5EF4-FFF2-40B4-BE49-F238E27FC236}">
                <a16:creationId xmlns:a16="http://schemas.microsoft.com/office/drawing/2014/main" id="{7E0A2122-9225-28D6-4248-487BA4A49261}"/>
              </a:ext>
            </a:extLst>
          </p:cNvPr>
          <p:cNvSpPr>
            <a:spLocks noGrp="1"/>
          </p:cNvSpPr>
          <p:nvPr>
            <p:ph type="sldNum" idx="10"/>
          </p:nvPr>
        </p:nvSpPr>
        <p:spPr/>
        <p:txBody>
          <a:bodyPr/>
          <a:lstStyle/>
          <a:p>
            <a:fld id="{07CE569E-9B7C-4CB9-AB80-C0841F922CFF}" type="slidenum">
              <a:rPr lang="en-US" smtClean="0"/>
              <a:pPr/>
              <a:t>103</a:t>
            </a:fld>
            <a:endParaRPr lang="en-US"/>
          </a:p>
        </p:txBody>
      </p:sp>
      <p:sp>
        <p:nvSpPr>
          <p:cNvPr id="5" name="TextBox 4">
            <a:extLst>
              <a:ext uri="{FF2B5EF4-FFF2-40B4-BE49-F238E27FC236}">
                <a16:creationId xmlns:a16="http://schemas.microsoft.com/office/drawing/2014/main" id="{8C9DC609-4E5A-EF08-BBE3-F058FFEB0EC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3ABEF583-2BEB-A90A-F0C3-F13779F5753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42A7ED7D-9AF3-9BAE-C7F3-63A7529B5F10}"/>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712A3ED5-1038-9992-43C2-BAEE9E87ED7D}"/>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0" name="Picture 9">
            <a:extLst>
              <a:ext uri="{FF2B5EF4-FFF2-40B4-BE49-F238E27FC236}">
                <a16:creationId xmlns:a16="http://schemas.microsoft.com/office/drawing/2014/main" id="{A73334D5-74B4-7C67-0F0E-B73628E4760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9057"/>
          <a:stretch/>
        </p:blipFill>
        <p:spPr>
          <a:xfrm>
            <a:off x="7002008" y="3931920"/>
            <a:ext cx="4141792" cy="2511110"/>
          </a:xfrm>
          <a:prstGeom prst="rect">
            <a:avLst/>
          </a:prstGeom>
        </p:spPr>
      </p:pic>
    </p:spTree>
    <p:extLst>
      <p:ext uri="{BB962C8B-B14F-4D97-AF65-F5344CB8AC3E}">
        <p14:creationId xmlns:p14="http://schemas.microsoft.com/office/powerpoint/2010/main" val="9704857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AC9E-B8EE-EDC3-47D7-DB8437B33F5E}"/>
              </a:ext>
            </a:extLst>
          </p:cNvPr>
          <p:cNvSpPr>
            <a:spLocks noGrp="1"/>
          </p:cNvSpPr>
          <p:nvPr>
            <p:ph type="title"/>
          </p:nvPr>
        </p:nvSpPr>
        <p:spPr>
          <a:xfrm>
            <a:off x="1092321" y="410827"/>
            <a:ext cx="10007358" cy="1233199"/>
          </a:xfrm>
        </p:spPr>
        <p:txBody>
          <a:bodyPr/>
          <a:lstStyle/>
          <a:p>
            <a:r>
              <a:rPr lang="en-US" i="1" dirty="0"/>
              <a:t>Understand Emotional Experiences </a:t>
            </a:r>
            <a:r>
              <a:rPr lang="en-US" b="0" i="1" dirty="0"/>
              <a:t>–</a:t>
            </a:r>
            <a:r>
              <a:rPr lang="en-US" b="0" dirty="0"/>
              <a:t> </a:t>
            </a:r>
            <a:r>
              <a:rPr lang="en-US" i="1" dirty="0"/>
              <a:t> Emotion Identification</a:t>
            </a:r>
          </a:p>
        </p:txBody>
      </p:sp>
      <p:grpSp>
        <p:nvGrpSpPr>
          <p:cNvPr id="6" name="Group 5">
            <a:extLst>
              <a:ext uri="{FF2B5EF4-FFF2-40B4-BE49-F238E27FC236}">
                <a16:creationId xmlns:a16="http://schemas.microsoft.com/office/drawing/2014/main" id="{3ABEF583-2BEB-A90A-F0C3-F13779F5753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42A7ED7D-9AF3-9BAE-C7F3-63A7529B5F10}"/>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712A3ED5-1038-9992-43C2-BAEE9E87ED7D}"/>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13" name="Content Placeholder 12">
            <a:extLst>
              <a:ext uri="{FF2B5EF4-FFF2-40B4-BE49-F238E27FC236}">
                <a16:creationId xmlns:a16="http://schemas.microsoft.com/office/drawing/2014/main" id="{8C01E04C-2132-0539-5C1F-C822847A7DE8}"/>
              </a:ext>
            </a:extLst>
          </p:cNvPr>
          <p:cNvSpPr>
            <a:spLocks noGrp="1"/>
          </p:cNvSpPr>
          <p:nvPr>
            <p:ph idx="1"/>
          </p:nvPr>
        </p:nvSpPr>
        <p:spPr>
          <a:xfrm>
            <a:off x="793097" y="1741187"/>
            <a:ext cx="6072924" cy="4494784"/>
          </a:xfrm>
        </p:spPr>
        <p:txBody>
          <a:bodyPr/>
          <a:lstStyle/>
          <a:p>
            <a:pPr>
              <a:spcAft>
                <a:spcPts val="600"/>
              </a:spcAft>
            </a:pPr>
            <a:r>
              <a:rPr lang="en-US" sz="2800" dirty="0"/>
              <a:t>Recognizing and labeling emotions requires us to expand our emotional vocabulary </a:t>
            </a:r>
          </a:p>
          <a:p>
            <a:pPr lvl="2">
              <a:spcAft>
                <a:spcPts val="600"/>
              </a:spcAft>
            </a:pPr>
            <a:r>
              <a:rPr lang="en-US" dirty="0"/>
              <a:t>This includes primary emotions and secondary emotions</a:t>
            </a:r>
          </a:p>
          <a:p>
            <a:pPr>
              <a:spcAft>
                <a:spcPts val="600"/>
              </a:spcAft>
            </a:pPr>
            <a:r>
              <a:rPr lang="en-US" sz="2800" dirty="0"/>
              <a:t>Three major functions of emotions</a:t>
            </a:r>
          </a:p>
          <a:p>
            <a:pPr lvl="2"/>
            <a:r>
              <a:rPr lang="en-US" dirty="0"/>
              <a:t>To motivate us toward action</a:t>
            </a:r>
          </a:p>
          <a:p>
            <a:pPr lvl="2"/>
            <a:r>
              <a:rPr lang="en-US" dirty="0"/>
              <a:t>To help us communicate to others</a:t>
            </a:r>
          </a:p>
          <a:p>
            <a:pPr lvl="2"/>
            <a:r>
              <a:rPr lang="en-US" dirty="0"/>
              <a:t>To help us communicate to ourselves</a:t>
            </a:r>
          </a:p>
        </p:txBody>
      </p:sp>
      <p:pic>
        <p:nvPicPr>
          <p:cNvPr id="9" name="Picture 8" descr="The image displays a rainbow-colored circle, resembling an emotion wheel, with various emotions listed around its circumference.">
            <a:extLst>
              <a:ext uri="{FF2B5EF4-FFF2-40B4-BE49-F238E27FC236}">
                <a16:creationId xmlns:a16="http://schemas.microsoft.com/office/drawing/2014/main" id="{6FC1C38B-CE6F-AF54-3E21-A59912D9BDBE}"/>
              </a:ext>
            </a:extLst>
          </p:cNvPr>
          <p:cNvPicPr>
            <a:picLocks noChangeAspect="1"/>
          </p:cNvPicPr>
          <p:nvPr/>
        </p:nvPicPr>
        <p:blipFill rotWithShape="1">
          <a:blip r:embed="rId3">
            <a:extLst>
              <a:ext uri="{28A0092B-C50C-407E-A947-70E740481C1C}">
                <a14:useLocalDpi xmlns:a14="http://schemas.microsoft.com/office/drawing/2010/main" val="0"/>
              </a:ext>
            </a:extLst>
          </a:blip>
          <a:srcRect l="10889" t="10850" r="9684" b="10444"/>
          <a:stretch/>
        </p:blipFill>
        <p:spPr>
          <a:xfrm>
            <a:off x="7231821" y="1838350"/>
            <a:ext cx="4339824" cy="4300459"/>
          </a:xfrm>
          <a:prstGeom prst="ellipse">
            <a:avLst/>
          </a:prstGeom>
        </p:spPr>
      </p:pic>
      <p:sp>
        <p:nvSpPr>
          <p:cNvPr id="4" name="Slide Number Placeholder 3">
            <a:extLst>
              <a:ext uri="{FF2B5EF4-FFF2-40B4-BE49-F238E27FC236}">
                <a16:creationId xmlns:a16="http://schemas.microsoft.com/office/drawing/2014/main" id="{7E0A2122-9225-28D6-4248-487BA4A49261}"/>
              </a:ext>
            </a:extLst>
          </p:cNvPr>
          <p:cNvSpPr>
            <a:spLocks noGrp="1"/>
          </p:cNvSpPr>
          <p:nvPr>
            <p:ph type="sldNum" idx="10"/>
          </p:nvPr>
        </p:nvSpPr>
        <p:spPr/>
        <p:txBody>
          <a:bodyPr/>
          <a:lstStyle/>
          <a:p>
            <a:fld id="{07CE569E-9B7C-4CB9-AB80-C0841F922CFF}" type="slidenum">
              <a:rPr lang="en-US" smtClean="0"/>
              <a:pPr/>
              <a:t>104</a:t>
            </a:fld>
            <a:endParaRPr lang="en-US"/>
          </a:p>
        </p:txBody>
      </p:sp>
      <p:sp>
        <p:nvSpPr>
          <p:cNvPr id="5" name="TextBox 4">
            <a:extLst>
              <a:ext uri="{FF2B5EF4-FFF2-40B4-BE49-F238E27FC236}">
                <a16:creationId xmlns:a16="http://schemas.microsoft.com/office/drawing/2014/main" id="{8C9DC609-4E5A-EF08-BBE3-F058FFEB0EC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69692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72B4-A857-F490-EBDF-56828A5A0FCC}"/>
              </a:ext>
            </a:extLst>
          </p:cNvPr>
          <p:cNvSpPr>
            <a:spLocks noGrp="1"/>
          </p:cNvSpPr>
          <p:nvPr>
            <p:ph type="title"/>
          </p:nvPr>
        </p:nvSpPr>
        <p:spPr>
          <a:xfrm>
            <a:off x="1048200" y="410826"/>
            <a:ext cx="10095600" cy="1314882"/>
          </a:xfrm>
        </p:spPr>
        <p:txBody>
          <a:bodyPr/>
          <a:lstStyle/>
          <a:p>
            <a:r>
              <a:rPr lang="en-US" i="1" dirty="0"/>
              <a:t>Understand Emotional Experiences </a:t>
            </a:r>
            <a:r>
              <a:rPr lang="en-US" b="0" i="1" dirty="0"/>
              <a:t>–</a:t>
            </a:r>
            <a:r>
              <a:rPr lang="en-US" b="0" dirty="0"/>
              <a:t> </a:t>
            </a:r>
            <a:r>
              <a:rPr lang="en-US" i="1" dirty="0"/>
              <a:t> Identifying Emotional Triggers</a:t>
            </a:r>
            <a:endParaRPr lang="en-US" dirty="0"/>
          </a:p>
        </p:txBody>
      </p:sp>
      <p:sp>
        <p:nvSpPr>
          <p:cNvPr id="3" name="Content Placeholder 2">
            <a:extLst>
              <a:ext uri="{FF2B5EF4-FFF2-40B4-BE49-F238E27FC236}">
                <a16:creationId xmlns:a16="http://schemas.microsoft.com/office/drawing/2014/main" id="{5AA307EF-F7F7-42CF-9E1F-21BF03E7E4D4}"/>
              </a:ext>
            </a:extLst>
          </p:cNvPr>
          <p:cNvSpPr>
            <a:spLocks noGrp="1"/>
          </p:cNvSpPr>
          <p:nvPr>
            <p:ph idx="1"/>
          </p:nvPr>
        </p:nvSpPr>
        <p:spPr>
          <a:xfrm>
            <a:off x="855404" y="1828800"/>
            <a:ext cx="10481191" cy="4618266"/>
          </a:xfrm>
        </p:spPr>
        <p:txBody>
          <a:bodyPr/>
          <a:lstStyle/>
          <a:p>
            <a:pPr>
              <a:spcAft>
                <a:spcPts val="600"/>
              </a:spcAft>
            </a:pPr>
            <a:r>
              <a:rPr lang="en-US" sz="2800" dirty="0"/>
              <a:t>Understanding our emotions also helps us identify patterns and reflect on past experiences to discern the triggers of specific feelings</a:t>
            </a:r>
          </a:p>
          <a:p>
            <a:pPr lvl="2"/>
            <a:r>
              <a:rPr lang="en-US" sz="2600" dirty="0"/>
              <a:t>We can also become more aware of subtle signs that tell us when our emotions might flare up, so we can manage our reactions better</a:t>
            </a:r>
          </a:p>
          <a:p>
            <a:r>
              <a:rPr lang="en-US" sz="2800" dirty="0"/>
              <a:t>Knowing why we feel the way we do helps us handle situations more thoughtfully and manage our responses</a:t>
            </a:r>
          </a:p>
        </p:txBody>
      </p:sp>
      <p:sp>
        <p:nvSpPr>
          <p:cNvPr id="4" name="Slide Number Placeholder 3">
            <a:extLst>
              <a:ext uri="{FF2B5EF4-FFF2-40B4-BE49-F238E27FC236}">
                <a16:creationId xmlns:a16="http://schemas.microsoft.com/office/drawing/2014/main" id="{C5EC0E66-EA31-E216-8C47-8786547EC25C}"/>
              </a:ext>
            </a:extLst>
          </p:cNvPr>
          <p:cNvSpPr>
            <a:spLocks noGrp="1"/>
          </p:cNvSpPr>
          <p:nvPr>
            <p:ph type="sldNum" idx="10"/>
          </p:nvPr>
        </p:nvSpPr>
        <p:spPr/>
        <p:txBody>
          <a:bodyPr/>
          <a:lstStyle/>
          <a:p>
            <a:fld id="{07CE569E-9B7C-4CB9-AB80-C0841F922CFF}" type="slidenum">
              <a:rPr lang="en-US" smtClean="0"/>
              <a:pPr/>
              <a:t>105</a:t>
            </a:fld>
            <a:endParaRPr lang="en-US"/>
          </a:p>
        </p:txBody>
      </p:sp>
      <p:grpSp>
        <p:nvGrpSpPr>
          <p:cNvPr id="5" name="Group 4">
            <a:extLst>
              <a:ext uri="{FF2B5EF4-FFF2-40B4-BE49-F238E27FC236}">
                <a16:creationId xmlns:a16="http://schemas.microsoft.com/office/drawing/2014/main" id="{D64469D0-E780-EBC3-CC74-05D404139A97}"/>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7747F7A6-E8CA-C45D-18E9-9CC6BA36017F}"/>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64C1EA90-F843-94B2-A19A-53B583ACB944}"/>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TextBox 7">
            <a:extLst>
              <a:ext uri="{FF2B5EF4-FFF2-40B4-BE49-F238E27FC236}">
                <a16:creationId xmlns:a16="http://schemas.microsoft.com/office/drawing/2014/main" id="{64C78DCD-AC09-6100-D441-BA5777C6B5C7}"/>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2" name="Picture 11">
            <a:extLst>
              <a:ext uri="{FF2B5EF4-FFF2-40B4-BE49-F238E27FC236}">
                <a16:creationId xmlns:a16="http://schemas.microsoft.com/office/drawing/2014/main" id="{8E0BD8A6-AD7D-CD13-0932-924A2444239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5811" t="5267" r="4098" b="80805"/>
          <a:stretch/>
        </p:blipFill>
        <p:spPr>
          <a:xfrm>
            <a:off x="4261671" y="5793922"/>
            <a:ext cx="3668656" cy="653144"/>
          </a:xfrm>
          <a:prstGeom prst="rect">
            <a:avLst/>
          </a:prstGeom>
        </p:spPr>
      </p:pic>
    </p:spTree>
    <p:extLst>
      <p:ext uri="{BB962C8B-B14F-4D97-AF65-F5344CB8AC3E}">
        <p14:creationId xmlns:p14="http://schemas.microsoft.com/office/powerpoint/2010/main" val="5689690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72B4-A857-F490-EBDF-56828A5A0FCC}"/>
              </a:ext>
            </a:extLst>
          </p:cNvPr>
          <p:cNvSpPr>
            <a:spLocks noGrp="1"/>
          </p:cNvSpPr>
          <p:nvPr>
            <p:ph type="title"/>
          </p:nvPr>
        </p:nvSpPr>
        <p:spPr>
          <a:xfrm>
            <a:off x="1048200" y="410826"/>
            <a:ext cx="10095600" cy="1168349"/>
          </a:xfrm>
        </p:spPr>
        <p:txBody>
          <a:bodyPr/>
          <a:lstStyle/>
          <a:p>
            <a:r>
              <a:rPr lang="en-US" i="1" dirty="0"/>
              <a:t>Understand Emotional Experiences </a:t>
            </a:r>
            <a:r>
              <a:rPr lang="en-US" b="0" i="1" dirty="0"/>
              <a:t>–</a:t>
            </a:r>
            <a:r>
              <a:rPr lang="en-US" b="0" dirty="0"/>
              <a:t> </a:t>
            </a:r>
            <a:r>
              <a:rPr lang="en-US" i="1" dirty="0"/>
              <a:t> Validation of Emotions</a:t>
            </a:r>
            <a:endParaRPr lang="en-US" dirty="0"/>
          </a:p>
        </p:txBody>
      </p:sp>
      <p:sp>
        <p:nvSpPr>
          <p:cNvPr id="3" name="Content Placeholder 2">
            <a:extLst>
              <a:ext uri="{FF2B5EF4-FFF2-40B4-BE49-F238E27FC236}">
                <a16:creationId xmlns:a16="http://schemas.microsoft.com/office/drawing/2014/main" id="{5AA307EF-F7F7-42CF-9E1F-21BF03E7E4D4}"/>
              </a:ext>
            </a:extLst>
          </p:cNvPr>
          <p:cNvSpPr>
            <a:spLocks noGrp="1"/>
          </p:cNvSpPr>
          <p:nvPr>
            <p:ph idx="1"/>
          </p:nvPr>
        </p:nvSpPr>
        <p:spPr>
          <a:xfrm>
            <a:off x="793097" y="1682267"/>
            <a:ext cx="10571589" cy="4764800"/>
          </a:xfrm>
        </p:spPr>
        <p:txBody>
          <a:bodyPr/>
          <a:lstStyle/>
          <a:p>
            <a:pPr>
              <a:spcAft>
                <a:spcPts val="600"/>
              </a:spcAft>
            </a:pPr>
            <a:r>
              <a:rPr lang="en-US" sz="2800" dirty="0"/>
              <a:t>Identifying our emotions and their triggers is akin to giving our feelings a name and understanding why they happen</a:t>
            </a:r>
          </a:p>
          <a:p>
            <a:pPr lvl="2"/>
            <a:r>
              <a:rPr lang="en-US" sz="2600" dirty="0"/>
              <a:t>This process helps us validate our emotions by acknowledging that what we feel is </a:t>
            </a:r>
            <a:r>
              <a:rPr lang="en-US" sz="2600" b="1" u="sng" dirty="0"/>
              <a:t>real and has a reason</a:t>
            </a:r>
          </a:p>
          <a:p>
            <a:pPr>
              <a:spcAft>
                <a:spcPts val="600"/>
              </a:spcAft>
            </a:pPr>
            <a:r>
              <a:rPr lang="en-US" sz="2800" dirty="0"/>
              <a:t>In recognizing emotional triggers, we can connect our feelings to specific situations</a:t>
            </a:r>
          </a:p>
          <a:p>
            <a:pPr lvl="2"/>
            <a:r>
              <a:rPr lang="en-US" sz="2600" dirty="0"/>
              <a:t>This reinforces the legitimacy of our emotional responses and provides a basis for self-acceptance and understanding</a:t>
            </a:r>
          </a:p>
        </p:txBody>
      </p:sp>
      <p:sp>
        <p:nvSpPr>
          <p:cNvPr id="4" name="Slide Number Placeholder 3">
            <a:extLst>
              <a:ext uri="{FF2B5EF4-FFF2-40B4-BE49-F238E27FC236}">
                <a16:creationId xmlns:a16="http://schemas.microsoft.com/office/drawing/2014/main" id="{C5EC0E66-EA31-E216-8C47-8786547EC25C}"/>
              </a:ext>
            </a:extLst>
          </p:cNvPr>
          <p:cNvSpPr>
            <a:spLocks noGrp="1"/>
          </p:cNvSpPr>
          <p:nvPr>
            <p:ph type="sldNum" idx="10"/>
          </p:nvPr>
        </p:nvSpPr>
        <p:spPr/>
        <p:txBody>
          <a:bodyPr/>
          <a:lstStyle/>
          <a:p>
            <a:fld id="{07CE569E-9B7C-4CB9-AB80-C0841F922CFF}" type="slidenum">
              <a:rPr lang="en-US" smtClean="0"/>
              <a:pPr/>
              <a:t>106</a:t>
            </a:fld>
            <a:endParaRPr lang="en-US"/>
          </a:p>
        </p:txBody>
      </p:sp>
      <p:grpSp>
        <p:nvGrpSpPr>
          <p:cNvPr id="5" name="Group 4">
            <a:extLst>
              <a:ext uri="{FF2B5EF4-FFF2-40B4-BE49-F238E27FC236}">
                <a16:creationId xmlns:a16="http://schemas.microsoft.com/office/drawing/2014/main" id="{D64469D0-E780-EBC3-CC74-05D404139A97}"/>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7747F7A6-E8CA-C45D-18E9-9CC6BA36017F}"/>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64C1EA90-F843-94B2-A19A-53B583ACB944}"/>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TextBox 7">
            <a:extLst>
              <a:ext uri="{FF2B5EF4-FFF2-40B4-BE49-F238E27FC236}">
                <a16:creationId xmlns:a16="http://schemas.microsoft.com/office/drawing/2014/main" id="{64C78DCD-AC09-6100-D441-BA5777C6B5C7}"/>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9" name="Picture 8">
            <a:extLst>
              <a:ext uri="{FF2B5EF4-FFF2-40B4-BE49-F238E27FC236}">
                <a16:creationId xmlns:a16="http://schemas.microsoft.com/office/drawing/2014/main" id="{A21E3F75-6647-6C87-638F-19CC0EA5191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249" t="61216" r="57660" b="24856"/>
          <a:stretch/>
        </p:blipFill>
        <p:spPr>
          <a:xfrm>
            <a:off x="4261671" y="5793922"/>
            <a:ext cx="3668656" cy="653144"/>
          </a:xfrm>
          <a:prstGeom prst="rect">
            <a:avLst/>
          </a:prstGeom>
        </p:spPr>
      </p:pic>
    </p:spTree>
    <p:extLst>
      <p:ext uri="{BB962C8B-B14F-4D97-AF65-F5344CB8AC3E}">
        <p14:creationId xmlns:p14="http://schemas.microsoft.com/office/powerpoint/2010/main" val="32154997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D6AD-2FD0-FB65-3FEA-EB47FAC548F9}"/>
              </a:ext>
            </a:extLst>
          </p:cNvPr>
          <p:cNvSpPr>
            <a:spLocks noGrp="1"/>
          </p:cNvSpPr>
          <p:nvPr>
            <p:ph type="title"/>
          </p:nvPr>
        </p:nvSpPr>
        <p:spPr/>
        <p:txBody>
          <a:bodyPr/>
          <a:lstStyle/>
          <a:p>
            <a:r>
              <a:rPr lang="en-US" i="1" dirty="0"/>
              <a:t>Change Emotional Responses</a:t>
            </a:r>
          </a:p>
        </p:txBody>
      </p:sp>
      <p:sp>
        <p:nvSpPr>
          <p:cNvPr id="3" name="Content Placeholder 2">
            <a:extLst>
              <a:ext uri="{FF2B5EF4-FFF2-40B4-BE49-F238E27FC236}">
                <a16:creationId xmlns:a16="http://schemas.microsoft.com/office/drawing/2014/main" id="{B51D09BF-CED6-BE99-CBE9-B23B80FB5CD3}"/>
              </a:ext>
            </a:extLst>
          </p:cNvPr>
          <p:cNvSpPr>
            <a:spLocks noGrp="1"/>
          </p:cNvSpPr>
          <p:nvPr>
            <p:ph idx="1"/>
          </p:nvPr>
        </p:nvSpPr>
        <p:spPr>
          <a:xfrm>
            <a:off x="1048200" y="1347627"/>
            <a:ext cx="10095600" cy="2798293"/>
          </a:xfrm>
        </p:spPr>
        <p:txBody>
          <a:bodyPr/>
          <a:lstStyle/>
          <a:p>
            <a:r>
              <a:rPr lang="en-US" dirty="0"/>
              <a:t>Designed to help individuals learn how to effectively manage and modify their emotional reactions when they experience intense or distressing emotions</a:t>
            </a:r>
          </a:p>
          <a:p>
            <a:r>
              <a:rPr lang="en-US" dirty="0"/>
              <a:t>The goal is to empower individuals to respond to their emotions in ways that are healthier and more adaptive</a:t>
            </a:r>
          </a:p>
        </p:txBody>
      </p:sp>
      <p:graphicFrame>
        <p:nvGraphicFramePr>
          <p:cNvPr id="5" name="Diagram 4" descr="This graphic demonstrates the relationship between the skill of &quot;Check the Facts&quot; and its role in facilitating either &quot;Problem Solving&quot; or &quot;Opposite Action.&quot; The words &quot;Check the Facts&quot; are enclosed within a rectangle icon, with an arrow pointing towards another rectangle box containing &quot;Problem Solving&quot; or &quot;Opposite Action.&quot; This illustrates that &quot;Check the Facts&quot; is a necessary step that leads to either engaging in problem-solving or implementing opposite action.">
            <a:extLst>
              <a:ext uri="{FF2B5EF4-FFF2-40B4-BE49-F238E27FC236}">
                <a16:creationId xmlns:a16="http://schemas.microsoft.com/office/drawing/2014/main" id="{D796B94C-BCF4-6A9E-B244-A83A2A032EE0}"/>
              </a:ext>
            </a:extLst>
          </p:cNvPr>
          <p:cNvGraphicFramePr/>
          <p:nvPr>
            <p:extLst>
              <p:ext uri="{D42A27DB-BD31-4B8C-83A1-F6EECF244321}">
                <p14:modId xmlns:p14="http://schemas.microsoft.com/office/powerpoint/2010/main" val="1866769826"/>
              </p:ext>
            </p:extLst>
          </p:nvPr>
        </p:nvGraphicFramePr>
        <p:xfrm>
          <a:off x="2609242" y="4266176"/>
          <a:ext cx="6973515" cy="1633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9AB98A1-FFB5-5D67-C3BF-B08B6BE3B509}"/>
              </a:ext>
            </a:extLst>
          </p:cNvPr>
          <p:cNvSpPr>
            <a:spLocks noGrp="1"/>
          </p:cNvSpPr>
          <p:nvPr>
            <p:ph type="sldNum" idx="10"/>
          </p:nvPr>
        </p:nvSpPr>
        <p:spPr/>
        <p:txBody>
          <a:bodyPr/>
          <a:lstStyle/>
          <a:p>
            <a:fld id="{07CE569E-9B7C-4CB9-AB80-C0841F922CFF}" type="slidenum">
              <a:rPr lang="en-US" smtClean="0"/>
              <a:pPr/>
              <a:t>107</a:t>
            </a:fld>
            <a:endParaRPr lang="en-US"/>
          </a:p>
        </p:txBody>
      </p:sp>
      <p:sp>
        <p:nvSpPr>
          <p:cNvPr id="6" name="TextBox 5">
            <a:extLst>
              <a:ext uri="{FF2B5EF4-FFF2-40B4-BE49-F238E27FC236}">
                <a16:creationId xmlns:a16="http://schemas.microsoft.com/office/drawing/2014/main" id="{E23060AF-E6D0-7395-302E-01581D59C62D}"/>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7" name="Group 6">
            <a:extLst>
              <a:ext uri="{FF2B5EF4-FFF2-40B4-BE49-F238E27FC236}">
                <a16:creationId xmlns:a16="http://schemas.microsoft.com/office/drawing/2014/main" id="{BE00E381-8C13-C789-4853-F1C47CDB2C99}"/>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8" name="Rectangle: Rounded Corners 7">
              <a:extLst>
                <a:ext uri="{FF2B5EF4-FFF2-40B4-BE49-F238E27FC236}">
                  <a16:creationId xmlns:a16="http://schemas.microsoft.com/office/drawing/2014/main" id="{343D075A-BDF2-1A75-5F59-3237DE8036A9}"/>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25451EDB-6E5F-FD61-77A5-2B909407C4FA}"/>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19139029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6B49-9747-0B4A-5568-8BE73CC48BE5}"/>
              </a:ext>
            </a:extLst>
          </p:cNvPr>
          <p:cNvSpPr>
            <a:spLocks noGrp="1"/>
          </p:cNvSpPr>
          <p:nvPr>
            <p:ph type="title"/>
          </p:nvPr>
        </p:nvSpPr>
        <p:spPr>
          <a:xfrm>
            <a:off x="1048200" y="410826"/>
            <a:ext cx="10095600" cy="1213021"/>
          </a:xfrm>
        </p:spPr>
        <p:txBody>
          <a:bodyPr/>
          <a:lstStyle/>
          <a:p>
            <a:r>
              <a:rPr lang="en-US" i="1" dirty="0"/>
              <a:t>Change Emotional Responses </a:t>
            </a:r>
            <a:r>
              <a:rPr lang="en-US" b="0" i="1" dirty="0"/>
              <a:t>–</a:t>
            </a:r>
            <a:r>
              <a:rPr lang="en-US" i="1" dirty="0"/>
              <a:t>Check the Facts</a:t>
            </a:r>
            <a:endParaRPr lang="en-US" dirty="0"/>
          </a:p>
        </p:txBody>
      </p:sp>
      <p:sp>
        <p:nvSpPr>
          <p:cNvPr id="3" name="Content Placeholder 2">
            <a:extLst>
              <a:ext uri="{FF2B5EF4-FFF2-40B4-BE49-F238E27FC236}">
                <a16:creationId xmlns:a16="http://schemas.microsoft.com/office/drawing/2014/main" id="{025FBC42-9EFC-24BE-4B29-6EA3788B86CA}"/>
              </a:ext>
            </a:extLst>
          </p:cNvPr>
          <p:cNvSpPr>
            <a:spLocks noGrp="1"/>
          </p:cNvSpPr>
          <p:nvPr>
            <p:ph idx="1"/>
          </p:nvPr>
        </p:nvSpPr>
        <p:spPr>
          <a:xfrm>
            <a:off x="1048200" y="1781503"/>
            <a:ext cx="10095600" cy="4330924"/>
          </a:xfrm>
        </p:spPr>
        <p:txBody>
          <a:bodyPr/>
          <a:lstStyle/>
          <a:p>
            <a:pPr>
              <a:spcAft>
                <a:spcPts val="600"/>
              </a:spcAft>
            </a:pPr>
            <a:r>
              <a:rPr lang="en-US" dirty="0"/>
              <a:t>What is the emotion I want to change?</a:t>
            </a:r>
          </a:p>
          <a:p>
            <a:pPr>
              <a:spcAft>
                <a:spcPts val="600"/>
              </a:spcAft>
            </a:pPr>
            <a:r>
              <a:rPr lang="en-US" dirty="0"/>
              <a:t>What is the event promoting my emotion?</a:t>
            </a:r>
          </a:p>
          <a:p>
            <a:pPr>
              <a:spcAft>
                <a:spcPts val="600"/>
              </a:spcAft>
            </a:pPr>
            <a:r>
              <a:rPr lang="en-US" dirty="0"/>
              <a:t>What are my interpretations, thoughts, and assumptions about the event?</a:t>
            </a:r>
          </a:p>
          <a:p>
            <a:pPr>
              <a:spcAft>
                <a:spcPts val="600"/>
              </a:spcAft>
            </a:pPr>
            <a:r>
              <a:rPr lang="en-US" dirty="0"/>
              <a:t>Am I assuming a threat?</a:t>
            </a:r>
          </a:p>
          <a:p>
            <a:pPr>
              <a:spcAft>
                <a:spcPts val="600"/>
              </a:spcAft>
            </a:pPr>
            <a:r>
              <a:rPr lang="en-US" dirty="0"/>
              <a:t>What’s the catastrophe?</a:t>
            </a:r>
          </a:p>
          <a:p>
            <a:pPr>
              <a:spcAft>
                <a:spcPts val="600"/>
              </a:spcAft>
            </a:pPr>
            <a:r>
              <a:rPr lang="en-US" dirty="0"/>
              <a:t>Does my emotion and/or its intensity fit the actual events?</a:t>
            </a:r>
          </a:p>
        </p:txBody>
      </p:sp>
      <p:sp>
        <p:nvSpPr>
          <p:cNvPr id="4" name="Slide Number Placeholder 3">
            <a:extLst>
              <a:ext uri="{FF2B5EF4-FFF2-40B4-BE49-F238E27FC236}">
                <a16:creationId xmlns:a16="http://schemas.microsoft.com/office/drawing/2014/main" id="{2CED473B-233B-2E2A-14AF-94F0AE8D878D}"/>
              </a:ext>
            </a:extLst>
          </p:cNvPr>
          <p:cNvSpPr>
            <a:spLocks noGrp="1"/>
          </p:cNvSpPr>
          <p:nvPr>
            <p:ph type="sldNum" idx="10"/>
          </p:nvPr>
        </p:nvSpPr>
        <p:spPr/>
        <p:txBody>
          <a:bodyPr/>
          <a:lstStyle/>
          <a:p>
            <a:fld id="{07CE569E-9B7C-4CB9-AB80-C0841F922CFF}" type="slidenum">
              <a:rPr lang="en-US" smtClean="0"/>
              <a:pPr/>
              <a:t>108</a:t>
            </a:fld>
            <a:endParaRPr lang="en-US"/>
          </a:p>
        </p:txBody>
      </p:sp>
      <p:sp>
        <p:nvSpPr>
          <p:cNvPr id="5" name="TextBox 4">
            <a:extLst>
              <a:ext uri="{FF2B5EF4-FFF2-40B4-BE49-F238E27FC236}">
                <a16:creationId xmlns:a16="http://schemas.microsoft.com/office/drawing/2014/main" id="{836BF160-8633-9DC7-B377-0E10D60DD754}"/>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35895559-14B0-9163-A6E6-9F720A94AB89}"/>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9D366F79-1596-8C1A-6871-92959AB92236}"/>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1F5520B5-CDDB-4D2B-70DD-F059BCD73186}"/>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6" name="Picture 15">
            <a:extLst>
              <a:ext uri="{FF2B5EF4-FFF2-40B4-BE49-F238E27FC236}">
                <a16:creationId xmlns:a16="http://schemas.microsoft.com/office/drawing/2014/main" id="{4CCDF352-DBC1-9F9F-9CC4-1540325AC40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5719" t="80023" r="36156" b="5615"/>
          <a:stretch/>
        </p:blipFill>
        <p:spPr>
          <a:xfrm>
            <a:off x="6377940" y="4066642"/>
            <a:ext cx="4461376" cy="876250"/>
          </a:xfrm>
          <a:prstGeom prst="rect">
            <a:avLst/>
          </a:prstGeom>
        </p:spPr>
      </p:pic>
    </p:spTree>
    <p:extLst>
      <p:ext uri="{BB962C8B-B14F-4D97-AF65-F5344CB8AC3E}">
        <p14:creationId xmlns:p14="http://schemas.microsoft.com/office/powerpoint/2010/main" val="19384345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20EF-AF8E-6EC4-DC06-16F51A728AE8}"/>
              </a:ext>
            </a:extLst>
          </p:cNvPr>
          <p:cNvSpPr>
            <a:spLocks noGrp="1"/>
          </p:cNvSpPr>
          <p:nvPr>
            <p:ph type="title"/>
          </p:nvPr>
        </p:nvSpPr>
        <p:spPr>
          <a:xfrm>
            <a:off x="1048200" y="410827"/>
            <a:ext cx="10095600" cy="1271440"/>
          </a:xfrm>
        </p:spPr>
        <p:txBody>
          <a:bodyPr/>
          <a:lstStyle/>
          <a:p>
            <a:r>
              <a:rPr lang="en-US" i="1" dirty="0"/>
              <a:t>Change Emotional Responses </a:t>
            </a:r>
            <a:r>
              <a:rPr lang="en-US" b="0" i="1" dirty="0"/>
              <a:t>–</a:t>
            </a:r>
            <a:r>
              <a:rPr lang="en-US" b="0" dirty="0"/>
              <a:t> </a:t>
            </a:r>
            <a:r>
              <a:rPr lang="en-US" i="1" dirty="0"/>
              <a:t>Problem Solving vs. Opposite Action</a:t>
            </a:r>
            <a:endParaRPr lang="en-US" dirty="0"/>
          </a:p>
        </p:txBody>
      </p:sp>
      <p:sp>
        <p:nvSpPr>
          <p:cNvPr id="3" name="Content Placeholder 2">
            <a:extLst>
              <a:ext uri="{FF2B5EF4-FFF2-40B4-BE49-F238E27FC236}">
                <a16:creationId xmlns:a16="http://schemas.microsoft.com/office/drawing/2014/main" id="{43AA2C43-4299-8139-3CE4-434FF0195372}"/>
              </a:ext>
            </a:extLst>
          </p:cNvPr>
          <p:cNvSpPr>
            <a:spLocks noGrp="1"/>
          </p:cNvSpPr>
          <p:nvPr>
            <p:ph idx="1"/>
          </p:nvPr>
        </p:nvSpPr>
        <p:spPr>
          <a:xfrm>
            <a:off x="1048200" y="1970689"/>
            <a:ext cx="10095600" cy="4006777"/>
          </a:xfrm>
        </p:spPr>
        <p:txBody>
          <a:bodyPr/>
          <a:lstStyle/>
          <a:p>
            <a:r>
              <a:rPr lang="en-US" dirty="0"/>
              <a:t>Engage in </a:t>
            </a:r>
            <a:r>
              <a:rPr lang="en-US" i="1" dirty="0"/>
              <a:t>Problem Solving </a:t>
            </a:r>
            <a:r>
              <a:rPr lang="en-US" dirty="0"/>
              <a:t>when your emotions </a:t>
            </a:r>
            <a:r>
              <a:rPr lang="en-US" b="1" dirty="0"/>
              <a:t>are appropriate</a:t>
            </a:r>
            <a:r>
              <a:rPr lang="en-US" dirty="0"/>
              <a:t> for that situation and the situation itself is causing the issue</a:t>
            </a:r>
          </a:p>
          <a:p>
            <a:pPr marL="38100" indent="0" algn="ctr">
              <a:spcAft>
                <a:spcPts val="1200"/>
              </a:spcAft>
              <a:buNone/>
            </a:pPr>
            <a:r>
              <a:rPr lang="en-US" b="1" u="sng" dirty="0"/>
              <a:t>OR</a:t>
            </a:r>
          </a:p>
          <a:p>
            <a:pPr>
              <a:spcAft>
                <a:spcPts val="600"/>
              </a:spcAft>
            </a:pPr>
            <a:r>
              <a:rPr lang="en-US" dirty="0"/>
              <a:t>Take the </a:t>
            </a:r>
            <a:r>
              <a:rPr lang="en-US" i="1" dirty="0"/>
              <a:t>Opposite Action</a:t>
            </a:r>
            <a:r>
              <a:rPr lang="en-US" dirty="0"/>
              <a:t> when your feelings </a:t>
            </a:r>
            <a:r>
              <a:rPr lang="en-US" b="1" dirty="0"/>
              <a:t>don't match </a:t>
            </a:r>
            <a:r>
              <a:rPr lang="en-US" dirty="0"/>
              <a:t>what's really happening, and even knowing the facts doesn't make you feel better or change how you feel</a:t>
            </a:r>
          </a:p>
        </p:txBody>
      </p:sp>
      <p:sp>
        <p:nvSpPr>
          <p:cNvPr id="4" name="Slide Number Placeholder 3">
            <a:extLst>
              <a:ext uri="{FF2B5EF4-FFF2-40B4-BE49-F238E27FC236}">
                <a16:creationId xmlns:a16="http://schemas.microsoft.com/office/drawing/2014/main" id="{5F5D1FAE-574C-A8F4-9DF0-85C97C2BF350}"/>
              </a:ext>
            </a:extLst>
          </p:cNvPr>
          <p:cNvSpPr>
            <a:spLocks noGrp="1"/>
          </p:cNvSpPr>
          <p:nvPr>
            <p:ph type="sldNum" idx="10"/>
          </p:nvPr>
        </p:nvSpPr>
        <p:spPr/>
        <p:txBody>
          <a:bodyPr/>
          <a:lstStyle/>
          <a:p>
            <a:fld id="{07CE569E-9B7C-4CB9-AB80-C0841F922CFF}" type="slidenum">
              <a:rPr lang="en-US" smtClean="0"/>
              <a:pPr/>
              <a:t>109</a:t>
            </a:fld>
            <a:endParaRPr lang="en-US"/>
          </a:p>
        </p:txBody>
      </p:sp>
      <p:sp>
        <p:nvSpPr>
          <p:cNvPr id="7" name="TextBox 6">
            <a:extLst>
              <a:ext uri="{FF2B5EF4-FFF2-40B4-BE49-F238E27FC236}">
                <a16:creationId xmlns:a16="http://schemas.microsoft.com/office/drawing/2014/main" id="{00F00E03-F58B-0B6D-0BC1-926F98076072}"/>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8" name="Group 7">
            <a:extLst>
              <a:ext uri="{FF2B5EF4-FFF2-40B4-BE49-F238E27FC236}">
                <a16:creationId xmlns:a16="http://schemas.microsoft.com/office/drawing/2014/main" id="{AFFFF07B-97D0-6005-CD39-8FBAAFF8605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9" name="Rectangle: Rounded Corners 8">
              <a:extLst>
                <a:ext uri="{FF2B5EF4-FFF2-40B4-BE49-F238E27FC236}">
                  <a16:creationId xmlns:a16="http://schemas.microsoft.com/office/drawing/2014/main" id="{7B934D79-45F1-AB40-7C9E-877FFE8EE57C}"/>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40A444F6-31C2-AB12-D659-AF8AF6F0476D}"/>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5" name="Picture 4">
            <a:extLst>
              <a:ext uri="{FF2B5EF4-FFF2-40B4-BE49-F238E27FC236}">
                <a16:creationId xmlns:a16="http://schemas.microsoft.com/office/drawing/2014/main" id="{169E5BA9-3D53-159F-00EA-DA8C1E1E954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708" t="23580" r="73893" b="61463"/>
          <a:stretch/>
        </p:blipFill>
        <p:spPr>
          <a:xfrm>
            <a:off x="4559339" y="5760835"/>
            <a:ext cx="3073321" cy="789323"/>
          </a:xfrm>
          <a:prstGeom prst="rect">
            <a:avLst/>
          </a:prstGeom>
        </p:spPr>
      </p:pic>
    </p:spTree>
    <p:extLst>
      <p:ext uri="{BB962C8B-B14F-4D97-AF65-F5344CB8AC3E}">
        <p14:creationId xmlns:p14="http://schemas.microsoft.com/office/powerpoint/2010/main" val="1771279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2A53-6D1E-42F7-991C-F5C468F89955}"/>
              </a:ext>
            </a:extLst>
          </p:cNvPr>
          <p:cNvSpPr>
            <a:spLocks noGrp="1"/>
          </p:cNvSpPr>
          <p:nvPr>
            <p:ph type="title"/>
          </p:nvPr>
        </p:nvSpPr>
        <p:spPr>
          <a:xfrm>
            <a:off x="1110872" y="491820"/>
            <a:ext cx="9970251" cy="882298"/>
          </a:xfrm>
        </p:spPr>
        <p:txBody>
          <a:bodyPr/>
          <a:lstStyle/>
          <a:p>
            <a:r>
              <a:rPr lang="en-US" dirty="0"/>
              <a:t>Reference Materials</a:t>
            </a:r>
          </a:p>
        </p:txBody>
      </p:sp>
      <p:pic>
        <p:nvPicPr>
          <p:cNvPr id="1026" name="Picture 2" descr="DBT Skills Training Handouts and Worksheets: Second Edition and DBT Skills Training Manual: Second Edition">
            <a:extLst>
              <a:ext uri="{FF2B5EF4-FFF2-40B4-BE49-F238E27FC236}">
                <a16:creationId xmlns:a16="http://schemas.microsoft.com/office/drawing/2014/main" id="{6BD2EE44-F289-4425-A93E-DBFAD6582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188" y="1374118"/>
            <a:ext cx="7019624" cy="507764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226A7A7-29A8-D30C-F793-63CDC81C3D77}"/>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11</a:t>
            </a:fld>
            <a:endParaRPr lang="en-US"/>
          </a:p>
        </p:txBody>
      </p:sp>
      <p:sp>
        <p:nvSpPr>
          <p:cNvPr id="5" name="TextBox 4">
            <a:extLst>
              <a:ext uri="{FF2B5EF4-FFF2-40B4-BE49-F238E27FC236}">
                <a16:creationId xmlns:a16="http://schemas.microsoft.com/office/drawing/2014/main" id="{9870BD03-C408-8419-E5DD-D941CC3C7D6A}"/>
              </a:ext>
            </a:extLst>
          </p:cNvPr>
          <p:cNvSpPr txBox="1"/>
          <p:nvPr/>
        </p:nvSpPr>
        <p:spPr>
          <a:xfrm>
            <a:off x="-1" y="6550158"/>
            <a:ext cx="4080681"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 Linehan, 2014b</a:t>
            </a:r>
          </a:p>
        </p:txBody>
      </p:sp>
    </p:spTree>
    <p:extLst>
      <p:ext uri="{BB962C8B-B14F-4D97-AF65-F5344CB8AC3E}">
        <p14:creationId xmlns:p14="http://schemas.microsoft.com/office/powerpoint/2010/main" val="4100633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58D8B-1C1C-9F41-AE8A-5C80A76B28F7}"/>
              </a:ext>
            </a:extLst>
          </p:cNvPr>
          <p:cNvSpPr>
            <a:spLocks noGrp="1"/>
          </p:cNvSpPr>
          <p:nvPr>
            <p:ph type="title"/>
          </p:nvPr>
        </p:nvSpPr>
        <p:spPr>
          <a:xfrm>
            <a:off x="1048200" y="410827"/>
            <a:ext cx="10095600" cy="1307614"/>
          </a:xfrm>
        </p:spPr>
        <p:txBody>
          <a:bodyPr/>
          <a:lstStyle/>
          <a:p>
            <a:r>
              <a:rPr lang="en-US" i="1" dirty="0"/>
              <a:t>Change Emotional Responses </a:t>
            </a:r>
            <a:r>
              <a:rPr lang="en-US" b="0" dirty="0"/>
              <a:t>– </a:t>
            </a:r>
            <a:r>
              <a:rPr lang="en-US" i="1" dirty="0"/>
              <a:t>Problem Solving</a:t>
            </a:r>
          </a:p>
        </p:txBody>
      </p:sp>
      <p:sp>
        <p:nvSpPr>
          <p:cNvPr id="3" name="Content Placeholder 2">
            <a:extLst>
              <a:ext uri="{FF2B5EF4-FFF2-40B4-BE49-F238E27FC236}">
                <a16:creationId xmlns:a16="http://schemas.microsoft.com/office/drawing/2014/main" id="{84F0D4F3-A37A-0B8B-5893-C3C71847CA01}"/>
              </a:ext>
            </a:extLst>
          </p:cNvPr>
          <p:cNvSpPr>
            <a:spLocks noGrp="1"/>
          </p:cNvSpPr>
          <p:nvPr>
            <p:ph idx="1"/>
          </p:nvPr>
        </p:nvSpPr>
        <p:spPr>
          <a:xfrm>
            <a:off x="1048200" y="1718441"/>
            <a:ext cx="10095600" cy="4393986"/>
          </a:xfrm>
        </p:spPr>
        <p:txBody>
          <a:bodyPr/>
          <a:lstStyle/>
          <a:p>
            <a:pPr marL="552450" indent="-514350">
              <a:buClr>
                <a:schemeClr val="accent3">
                  <a:lumMod val="60000"/>
                  <a:lumOff val="40000"/>
                </a:schemeClr>
              </a:buClr>
              <a:buSzPct val="115000"/>
              <a:buFont typeface="+mj-lt"/>
              <a:buAutoNum type="arabicPeriod"/>
            </a:pPr>
            <a:r>
              <a:rPr lang="en-US" dirty="0"/>
              <a:t>Figure out and describe the problem/situation</a:t>
            </a:r>
          </a:p>
          <a:p>
            <a:pPr marL="552450" indent="-514350">
              <a:buClr>
                <a:schemeClr val="accent3">
                  <a:lumMod val="60000"/>
                  <a:lumOff val="40000"/>
                </a:schemeClr>
              </a:buClr>
              <a:buSzPct val="115000"/>
              <a:buFont typeface="+mj-lt"/>
              <a:buAutoNum type="arabicPeriod"/>
            </a:pPr>
            <a:r>
              <a:rPr lang="en-US" dirty="0"/>
              <a:t>Review the facts of the problem/situation</a:t>
            </a:r>
          </a:p>
          <a:p>
            <a:pPr marL="552450" indent="-514350">
              <a:buClr>
                <a:schemeClr val="accent3">
                  <a:lumMod val="60000"/>
                  <a:lumOff val="40000"/>
                </a:schemeClr>
              </a:buClr>
              <a:buSzPct val="115000"/>
              <a:buFont typeface="+mj-lt"/>
              <a:buAutoNum type="arabicPeriod"/>
            </a:pPr>
            <a:r>
              <a:rPr lang="en-US" dirty="0"/>
              <a:t>Identify your goals</a:t>
            </a:r>
          </a:p>
          <a:p>
            <a:pPr marL="552450" indent="-514350">
              <a:buClr>
                <a:schemeClr val="accent3">
                  <a:lumMod val="60000"/>
                  <a:lumOff val="40000"/>
                </a:schemeClr>
              </a:buClr>
              <a:buSzPct val="115000"/>
              <a:buFont typeface="+mj-lt"/>
              <a:buAutoNum type="arabicPeriod"/>
            </a:pPr>
            <a:r>
              <a:rPr lang="en-US" dirty="0"/>
              <a:t>Brainstorm solutions</a:t>
            </a:r>
          </a:p>
          <a:p>
            <a:pPr marL="552450" indent="-514350">
              <a:buClr>
                <a:schemeClr val="accent3">
                  <a:lumMod val="60000"/>
                  <a:lumOff val="40000"/>
                </a:schemeClr>
              </a:buClr>
              <a:buSzPct val="115000"/>
              <a:buFont typeface="+mj-lt"/>
              <a:buAutoNum type="arabicPeriod"/>
            </a:pPr>
            <a:r>
              <a:rPr lang="en-US" dirty="0"/>
              <a:t>Choose a solution that fits the goals and is likely to work</a:t>
            </a:r>
          </a:p>
          <a:p>
            <a:pPr marL="552450" indent="-514350">
              <a:buClr>
                <a:schemeClr val="accent3">
                  <a:lumMod val="60000"/>
                  <a:lumOff val="40000"/>
                </a:schemeClr>
              </a:buClr>
              <a:buSzPct val="115000"/>
              <a:buFont typeface="+mj-lt"/>
              <a:buAutoNum type="arabicPeriod"/>
            </a:pPr>
            <a:r>
              <a:rPr lang="en-US" dirty="0"/>
              <a:t>Put the solution into action</a:t>
            </a:r>
          </a:p>
          <a:p>
            <a:pPr marL="552450" indent="-514350">
              <a:buClr>
                <a:schemeClr val="accent3">
                  <a:lumMod val="60000"/>
                  <a:lumOff val="40000"/>
                </a:schemeClr>
              </a:buClr>
              <a:buSzPct val="115000"/>
              <a:buFont typeface="+mj-lt"/>
              <a:buAutoNum type="arabicPeriod"/>
            </a:pPr>
            <a:r>
              <a:rPr lang="en-US" dirty="0"/>
              <a:t>Evaluate the results of using the solution</a:t>
            </a:r>
          </a:p>
        </p:txBody>
      </p:sp>
      <p:sp>
        <p:nvSpPr>
          <p:cNvPr id="4" name="Slide Number Placeholder 3">
            <a:extLst>
              <a:ext uri="{FF2B5EF4-FFF2-40B4-BE49-F238E27FC236}">
                <a16:creationId xmlns:a16="http://schemas.microsoft.com/office/drawing/2014/main" id="{FD8BBCFB-B758-7D52-CE33-6F8F63CAF34E}"/>
              </a:ext>
            </a:extLst>
          </p:cNvPr>
          <p:cNvSpPr>
            <a:spLocks noGrp="1"/>
          </p:cNvSpPr>
          <p:nvPr>
            <p:ph type="sldNum" idx="10"/>
          </p:nvPr>
        </p:nvSpPr>
        <p:spPr/>
        <p:txBody>
          <a:bodyPr/>
          <a:lstStyle/>
          <a:p>
            <a:fld id="{07CE569E-9B7C-4CB9-AB80-C0841F922CFF}" type="slidenum">
              <a:rPr lang="en-US" smtClean="0"/>
              <a:pPr/>
              <a:t>110</a:t>
            </a:fld>
            <a:endParaRPr lang="en-US"/>
          </a:p>
        </p:txBody>
      </p:sp>
      <p:sp>
        <p:nvSpPr>
          <p:cNvPr id="5" name="TextBox 4">
            <a:extLst>
              <a:ext uri="{FF2B5EF4-FFF2-40B4-BE49-F238E27FC236}">
                <a16:creationId xmlns:a16="http://schemas.microsoft.com/office/drawing/2014/main" id="{FBFF2EA5-6CA3-E2BE-D205-F9F77B74A4AE}"/>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4EDD8480-9748-0BAB-7749-0D8C58DC4D99}"/>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4A552B41-85DC-A6FD-008D-3DE96248AC08}"/>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B540680D-0DC4-D7B8-D76A-242552C729B1}"/>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a:extLst>
              <a:ext uri="{FF2B5EF4-FFF2-40B4-BE49-F238E27FC236}">
                <a16:creationId xmlns:a16="http://schemas.microsoft.com/office/drawing/2014/main" id="{33B3D28E-261D-DC5A-E0C8-11BE539B35C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6844" t="5616" r="4656" b="80023"/>
          <a:stretch/>
        </p:blipFill>
        <p:spPr>
          <a:xfrm>
            <a:off x="3996690" y="5727977"/>
            <a:ext cx="4198620" cy="813792"/>
          </a:xfrm>
          <a:prstGeom prst="rect">
            <a:avLst/>
          </a:prstGeom>
        </p:spPr>
      </p:pic>
    </p:spTree>
    <p:extLst>
      <p:ext uri="{BB962C8B-B14F-4D97-AF65-F5344CB8AC3E}">
        <p14:creationId xmlns:p14="http://schemas.microsoft.com/office/powerpoint/2010/main" val="36109757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89AA-DF6E-8F02-832D-5D645839FEC9}"/>
              </a:ext>
            </a:extLst>
          </p:cNvPr>
          <p:cNvSpPr>
            <a:spLocks noGrp="1"/>
          </p:cNvSpPr>
          <p:nvPr>
            <p:ph type="title"/>
          </p:nvPr>
        </p:nvSpPr>
        <p:spPr>
          <a:xfrm>
            <a:off x="1048200" y="410826"/>
            <a:ext cx="10095600" cy="1228787"/>
          </a:xfrm>
        </p:spPr>
        <p:txBody>
          <a:bodyPr/>
          <a:lstStyle/>
          <a:p>
            <a:r>
              <a:rPr lang="en-US" i="1" dirty="0"/>
              <a:t>Change Emotional Responses </a:t>
            </a:r>
            <a:r>
              <a:rPr lang="en-US" b="0" i="1" dirty="0"/>
              <a:t>–</a:t>
            </a:r>
            <a:r>
              <a:rPr lang="en-US" b="0" dirty="0"/>
              <a:t> </a:t>
            </a:r>
            <a:r>
              <a:rPr lang="en-US" i="1" dirty="0"/>
              <a:t>Opposite Action</a:t>
            </a:r>
          </a:p>
        </p:txBody>
      </p:sp>
      <p:sp>
        <p:nvSpPr>
          <p:cNvPr id="3" name="Content Placeholder 2">
            <a:extLst>
              <a:ext uri="{FF2B5EF4-FFF2-40B4-BE49-F238E27FC236}">
                <a16:creationId xmlns:a16="http://schemas.microsoft.com/office/drawing/2014/main" id="{745D99E7-F75E-3CD1-629B-6E204FA722BA}"/>
              </a:ext>
            </a:extLst>
          </p:cNvPr>
          <p:cNvSpPr>
            <a:spLocks noGrp="1"/>
          </p:cNvSpPr>
          <p:nvPr>
            <p:ph idx="1"/>
          </p:nvPr>
        </p:nvSpPr>
        <p:spPr>
          <a:xfrm>
            <a:off x="1154720" y="1761565"/>
            <a:ext cx="9882559" cy="4571570"/>
          </a:xfrm>
        </p:spPr>
        <p:txBody>
          <a:bodyPr/>
          <a:lstStyle/>
          <a:p>
            <a:pPr marL="495300" indent="-457200">
              <a:buClr>
                <a:schemeClr val="accent3">
                  <a:lumMod val="60000"/>
                  <a:lumOff val="40000"/>
                </a:schemeClr>
              </a:buClr>
              <a:buSzPct val="115000"/>
              <a:buFont typeface="+mj-lt"/>
              <a:buAutoNum type="arabicPeriod"/>
            </a:pPr>
            <a:r>
              <a:rPr lang="en-US" sz="2600" dirty="0"/>
              <a:t>Identify and name the emotion you want to change</a:t>
            </a:r>
          </a:p>
          <a:p>
            <a:pPr marL="495300" indent="-457200">
              <a:buClr>
                <a:schemeClr val="accent3">
                  <a:lumMod val="60000"/>
                  <a:lumOff val="40000"/>
                </a:schemeClr>
              </a:buClr>
              <a:buSzPct val="115000"/>
              <a:buFont typeface="+mj-lt"/>
              <a:buAutoNum type="arabicPeriod"/>
            </a:pPr>
            <a:r>
              <a:rPr lang="en-US" sz="2600" dirty="0"/>
              <a:t>Review the facts – are your emotions justified by the facts? Does the intensity of your emotion fit the facts?</a:t>
            </a:r>
          </a:p>
          <a:p>
            <a:pPr marL="495300" indent="-457200">
              <a:spcAft>
                <a:spcPts val="600"/>
              </a:spcAft>
              <a:buClr>
                <a:schemeClr val="accent3">
                  <a:lumMod val="60000"/>
                  <a:lumOff val="40000"/>
                </a:schemeClr>
              </a:buClr>
              <a:buSzPct val="115000"/>
              <a:buFont typeface="+mj-lt"/>
              <a:buAutoNum type="arabicPeriod"/>
            </a:pPr>
            <a:r>
              <a:rPr lang="en-US" sz="2600" dirty="0"/>
              <a:t>Identify the action urged by emotion</a:t>
            </a:r>
          </a:p>
          <a:p>
            <a:pPr lvl="1">
              <a:buClr>
                <a:schemeClr val="accent3">
                  <a:lumMod val="60000"/>
                  <a:lumOff val="40000"/>
                </a:schemeClr>
              </a:buClr>
              <a:buSzPct val="115000"/>
              <a:buFont typeface="Wingdings" panose="05000000000000000000" pitchFamily="2" charset="2"/>
              <a:buChar char="§"/>
            </a:pPr>
            <a:r>
              <a:rPr lang="en-US" dirty="0"/>
              <a:t>Ask your </a:t>
            </a:r>
            <a:r>
              <a:rPr lang="en-US" i="1" dirty="0"/>
              <a:t>Wise Mind </a:t>
            </a:r>
            <a:r>
              <a:rPr lang="en-US" dirty="0"/>
              <a:t>– is it effective to act on or express this emotion?</a:t>
            </a:r>
          </a:p>
          <a:p>
            <a:pPr marL="495300" indent="-457200">
              <a:buClr>
                <a:schemeClr val="accent3">
                  <a:lumMod val="60000"/>
                  <a:lumOff val="40000"/>
                </a:schemeClr>
              </a:buClr>
              <a:buSzPct val="115000"/>
              <a:buFont typeface="+mj-lt"/>
              <a:buAutoNum type="arabicPeriod"/>
            </a:pPr>
            <a:r>
              <a:rPr lang="en-US" sz="2600" dirty="0"/>
              <a:t>Consider the Opposite Action</a:t>
            </a:r>
          </a:p>
          <a:p>
            <a:pPr marL="495300" indent="-457200">
              <a:buClr>
                <a:schemeClr val="accent3">
                  <a:lumMod val="60000"/>
                  <a:lumOff val="40000"/>
                </a:schemeClr>
              </a:buClr>
              <a:buSzPct val="115000"/>
              <a:buFont typeface="+mj-lt"/>
              <a:buAutoNum type="arabicPeriod"/>
            </a:pPr>
            <a:r>
              <a:rPr lang="en-US" sz="2600" dirty="0"/>
              <a:t>Implement the Opposite Action</a:t>
            </a:r>
          </a:p>
          <a:p>
            <a:pPr marL="495300" indent="-457200">
              <a:buClr>
                <a:schemeClr val="accent3">
                  <a:lumMod val="60000"/>
                  <a:lumOff val="40000"/>
                </a:schemeClr>
              </a:buClr>
              <a:buSzPct val="115000"/>
              <a:buFont typeface="+mj-lt"/>
              <a:buAutoNum type="arabicPeriod"/>
            </a:pPr>
            <a:r>
              <a:rPr lang="en-US" sz="2600" dirty="0"/>
              <a:t>Practice mindfulness</a:t>
            </a:r>
          </a:p>
          <a:p>
            <a:pPr marL="495300" indent="-457200">
              <a:buClr>
                <a:schemeClr val="accent3">
                  <a:lumMod val="60000"/>
                  <a:lumOff val="40000"/>
                </a:schemeClr>
              </a:buClr>
              <a:buSzPct val="115000"/>
              <a:buFont typeface="+mj-lt"/>
              <a:buAutoNum type="arabicPeriod"/>
            </a:pPr>
            <a:r>
              <a:rPr lang="en-US" sz="2600" dirty="0"/>
              <a:t>Repeat as needed</a:t>
            </a:r>
          </a:p>
        </p:txBody>
      </p:sp>
      <p:sp>
        <p:nvSpPr>
          <p:cNvPr id="4" name="Slide Number Placeholder 3">
            <a:extLst>
              <a:ext uri="{FF2B5EF4-FFF2-40B4-BE49-F238E27FC236}">
                <a16:creationId xmlns:a16="http://schemas.microsoft.com/office/drawing/2014/main" id="{45FB2A82-AA55-4B9E-E85F-1D5944E7C74F}"/>
              </a:ext>
            </a:extLst>
          </p:cNvPr>
          <p:cNvSpPr>
            <a:spLocks noGrp="1"/>
          </p:cNvSpPr>
          <p:nvPr>
            <p:ph type="sldNum" idx="10"/>
          </p:nvPr>
        </p:nvSpPr>
        <p:spPr/>
        <p:txBody>
          <a:bodyPr/>
          <a:lstStyle/>
          <a:p>
            <a:fld id="{07CE569E-9B7C-4CB9-AB80-C0841F922CFF}" type="slidenum">
              <a:rPr lang="en-US" smtClean="0"/>
              <a:pPr/>
              <a:t>111</a:t>
            </a:fld>
            <a:endParaRPr lang="en-US"/>
          </a:p>
        </p:txBody>
      </p:sp>
      <p:sp>
        <p:nvSpPr>
          <p:cNvPr id="5" name="TextBox 4">
            <a:extLst>
              <a:ext uri="{FF2B5EF4-FFF2-40B4-BE49-F238E27FC236}">
                <a16:creationId xmlns:a16="http://schemas.microsoft.com/office/drawing/2014/main" id="{244A3F52-1F51-AF21-A0FA-C05201CAAF77}"/>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230E63FF-AD60-8D76-FF46-BCF0B6F1AB1B}"/>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7" name="Rectangle: Rounded Corners 6">
              <a:extLst>
                <a:ext uri="{FF2B5EF4-FFF2-40B4-BE49-F238E27FC236}">
                  <a16:creationId xmlns:a16="http://schemas.microsoft.com/office/drawing/2014/main" id="{3D1A00A8-AAE7-84EE-3D0B-799AAA2ACD3A}"/>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B37CF615-3935-02E5-6F69-CFE2D9DC0370}"/>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a:extLst>
              <a:ext uri="{FF2B5EF4-FFF2-40B4-BE49-F238E27FC236}">
                <a16:creationId xmlns:a16="http://schemas.microsoft.com/office/drawing/2014/main" id="{C4658BB5-392B-6101-2845-022E265B0CC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725" t="60007" r="59355" b="23175"/>
          <a:stretch/>
        </p:blipFill>
        <p:spPr>
          <a:xfrm>
            <a:off x="5128714" y="5218387"/>
            <a:ext cx="6015086" cy="1083227"/>
          </a:xfrm>
          <a:prstGeom prst="rect">
            <a:avLst/>
          </a:prstGeom>
        </p:spPr>
      </p:pic>
    </p:spTree>
    <p:extLst>
      <p:ext uri="{BB962C8B-B14F-4D97-AF65-F5344CB8AC3E}">
        <p14:creationId xmlns:p14="http://schemas.microsoft.com/office/powerpoint/2010/main" val="28698919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D1C2-701B-D109-CE4A-ACC8E214E088}"/>
              </a:ext>
            </a:extLst>
          </p:cNvPr>
          <p:cNvSpPr>
            <a:spLocks noGrp="1"/>
          </p:cNvSpPr>
          <p:nvPr>
            <p:ph type="title"/>
          </p:nvPr>
        </p:nvSpPr>
        <p:spPr>
          <a:xfrm>
            <a:off x="801939" y="611456"/>
            <a:ext cx="10588120" cy="799333"/>
          </a:xfrm>
        </p:spPr>
        <p:txBody>
          <a:bodyPr/>
          <a:lstStyle/>
          <a:p>
            <a:r>
              <a:rPr lang="en-US" sz="4000" dirty="0"/>
              <a:t>Activity –</a:t>
            </a:r>
            <a:r>
              <a:rPr lang="en-US" sz="4000" i="1" dirty="0"/>
              <a:t>Change Emotional Responses </a:t>
            </a:r>
            <a:r>
              <a:rPr lang="en-US" sz="4000" dirty="0"/>
              <a:t>(1)</a:t>
            </a:r>
          </a:p>
        </p:txBody>
      </p:sp>
      <p:sp>
        <p:nvSpPr>
          <p:cNvPr id="3" name="Content Placeholder 2">
            <a:extLst>
              <a:ext uri="{FF2B5EF4-FFF2-40B4-BE49-F238E27FC236}">
                <a16:creationId xmlns:a16="http://schemas.microsoft.com/office/drawing/2014/main" id="{39C45E7A-2F3B-02AE-8AD2-6BEEA6C58A98}"/>
              </a:ext>
            </a:extLst>
          </p:cNvPr>
          <p:cNvSpPr>
            <a:spLocks noGrp="1"/>
          </p:cNvSpPr>
          <p:nvPr>
            <p:ph idx="1"/>
          </p:nvPr>
        </p:nvSpPr>
        <p:spPr>
          <a:xfrm>
            <a:off x="793097" y="1548256"/>
            <a:ext cx="7371189" cy="4330030"/>
          </a:xfrm>
        </p:spPr>
        <p:txBody>
          <a:bodyPr/>
          <a:lstStyle/>
          <a:p>
            <a:pPr algn="just">
              <a:spcBef>
                <a:spcPts val="0"/>
              </a:spcBef>
              <a:spcAft>
                <a:spcPts val="300"/>
              </a:spcAft>
            </a:pPr>
            <a:r>
              <a:rPr lang="en-US" sz="2400" dirty="0"/>
              <a:t>Meet </a:t>
            </a:r>
            <a:r>
              <a:rPr lang="en-US" sz="2400" b="1" dirty="0"/>
              <a:t>Alex</a:t>
            </a:r>
            <a:r>
              <a:rPr lang="en-US" sz="2400" dirty="0"/>
              <a:t>, a 28-year-old who experiences social anxiety and often copes with his social anxiety by drinking alcohol. He has been invited to a networking event for professionals in his industry, but he’s feeling extremely anxious about attending and knows that alcohol will be provided at the event. Alex knows that socializing and networking can be beneficial for his career, but his anxiety is making him want to decline the invitation and he is concerned that he won’t be able to overcome his urge to drink alcohol to cope with this social anxiety.</a:t>
            </a:r>
          </a:p>
        </p:txBody>
      </p:sp>
      <p:grpSp>
        <p:nvGrpSpPr>
          <p:cNvPr id="5" name="Group 4">
            <a:extLst>
              <a:ext uri="{FF2B5EF4-FFF2-40B4-BE49-F238E27FC236}">
                <a16:creationId xmlns:a16="http://schemas.microsoft.com/office/drawing/2014/main" id="{CC77538F-E9BE-C342-D8DE-53E87DFA6CFE}"/>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2197C2F7-569F-D7A8-2F19-A157E7A13EDF}"/>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C12B662F-A88C-DA32-28B4-BABDA1CE6D9B}"/>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0" name="Picture 9" descr="A person smiling at the camera">
            <a:extLst>
              <a:ext uri="{FF2B5EF4-FFF2-40B4-BE49-F238E27FC236}">
                <a16:creationId xmlns:a16="http://schemas.microsoft.com/office/drawing/2014/main" id="{2374EA45-1D44-207F-8C60-BEF8BA922B7B}"/>
              </a:ext>
            </a:extLst>
          </p:cNvPr>
          <p:cNvPicPr>
            <a:picLocks noChangeAspect="1"/>
          </p:cNvPicPr>
          <p:nvPr/>
        </p:nvPicPr>
        <p:blipFill rotWithShape="1">
          <a:blip r:embed="rId3">
            <a:extLst>
              <a:ext uri="{28A0092B-C50C-407E-A947-70E740481C1C}">
                <a14:useLocalDpi xmlns:a14="http://schemas.microsoft.com/office/drawing/2010/main" val="0"/>
              </a:ext>
            </a:extLst>
          </a:blip>
          <a:srcRect l="16650" r="16650"/>
          <a:stretch/>
        </p:blipFill>
        <p:spPr>
          <a:xfrm>
            <a:off x="8403645" y="2204887"/>
            <a:ext cx="2995258" cy="2995258"/>
          </a:xfrm>
          <a:prstGeom prst="flowChartConnector">
            <a:avLst/>
          </a:prstGeom>
          <a:ln>
            <a:noFill/>
          </a:ln>
          <a:effectLst>
            <a:softEdge rad="112500"/>
          </a:effectLst>
        </p:spPr>
      </p:pic>
      <p:sp>
        <p:nvSpPr>
          <p:cNvPr id="8" name="TextBox 7">
            <a:extLst>
              <a:ext uri="{FF2B5EF4-FFF2-40B4-BE49-F238E27FC236}">
                <a16:creationId xmlns:a16="http://schemas.microsoft.com/office/drawing/2014/main" id="{EF2742EA-F2B1-C08C-D803-B0811EEAF2AB}"/>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ACACE90D-692C-B51B-FBDE-7AD32CA8D5E6}"/>
              </a:ext>
            </a:extLst>
          </p:cNvPr>
          <p:cNvSpPr>
            <a:spLocks noGrp="1"/>
          </p:cNvSpPr>
          <p:nvPr>
            <p:ph type="sldNum" idx="10"/>
          </p:nvPr>
        </p:nvSpPr>
        <p:spPr/>
        <p:txBody>
          <a:bodyPr/>
          <a:lstStyle/>
          <a:p>
            <a:fld id="{07CE569E-9B7C-4CB9-AB80-C0841F922CFF}" type="slidenum">
              <a:rPr lang="en-US" smtClean="0"/>
              <a:pPr/>
              <a:t>112</a:t>
            </a:fld>
            <a:endParaRPr lang="en-US"/>
          </a:p>
        </p:txBody>
      </p:sp>
    </p:spTree>
    <p:extLst>
      <p:ext uri="{BB962C8B-B14F-4D97-AF65-F5344CB8AC3E}">
        <p14:creationId xmlns:p14="http://schemas.microsoft.com/office/powerpoint/2010/main" val="38811831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D1C2-701B-D109-CE4A-ACC8E214E088}"/>
              </a:ext>
            </a:extLst>
          </p:cNvPr>
          <p:cNvSpPr>
            <a:spLocks noGrp="1"/>
          </p:cNvSpPr>
          <p:nvPr>
            <p:ph type="title"/>
          </p:nvPr>
        </p:nvSpPr>
        <p:spPr>
          <a:xfrm>
            <a:off x="801940" y="686454"/>
            <a:ext cx="10588120" cy="840526"/>
          </a:xfrm>
        </p:spPr>
        <p:txBody>
          <a:bodyPr/>
          <a:lstStyle/>
          <a:p>
            <a:r>
              <a:rPr lang="en-US" sz="4000" dirty="0"/>
              <a:t>Activity –</a:t>
            </a:r>
            <a:r>
              <a:rPr lang="en-US" sz="4000" i="1" dirty="0"/>
              <a:t>Change Emotional Responses </a:t>
            </a:r>
            <a:r>
              <a:rPr lang="en-US" sz="4000" dirty="0"/>
              <a:t>(2)</a:t>
            </a:r>
          </a:p>
        </p:txBody>
      </p:sp>
      <p:sp>
        <p:nvSpPr>
          <p:cNvPr id="3" name="Content Placeholder 2">
            <a:extLst>
              <a:ext uri="{FF2B5EF4-FFF2-40B4-BE49-F238E27FC236}">
                <a16:creationId xmlns:a16="http://schemas.microsoft.com/office/drawing/2014/main" id="{39C45E7A-2F3B-02AE-8AD2-6BEEA6C58A98}"/>
              </a:ext>
            </a:extLst>
          </p:cNvPr>
          <p:cNvSpPr>
            <a:spLocks noGrp="1"/>
          </p:cNvSpPr>
          <p:nvPr>
            <p:ph idx="1"/>
          </p:nvPr>
        </p:nvSpPr>
        <p:spPr>
          <a:xfrm>
            <a:off x="938785" y="1789611"/>
            <a:ext cx="5906152" cy="3749040"/>
          </a:xfrm>
        </p:spPr>
        <p:txBody>
          <a:bodyPr/>
          <a:lstStyle/>
          <a:p>
            <a:pPr algn="just">
              <a:spcAft>
                <a:spcPts val="600"/>
              </a:spcAft>
            </a:pPr>
            <a:r>
              <a:rPr lang="en-US" sz="2400" b="1" dirty="0"/>
              <a:t>Emotional Response: </a:t>
            </a:r>
            <a:r>
              <a:rPr lang="en-US" sz="2400" dirty="0"/>
              <a:t>Alex's initial emotional response is overwhelming anxiety. He's worried about being judged, saying something embarrassing, or not fitting in at the event. He’s also concerned that this anxiety would lead him to drink. He's inclined to decline the invitation and avoid the situation altogether.</a:t>
            </a:r>
          </a:p>
        </p:txBody>
      </p:sp>
      <p:grpSp>
        <p:nvGrpSpPr>
          <p:cNvPr id="5" name="Group 4">
            <a:extLst>
              <a:ext uri="{FF2B5EF4-FFF2-40B4-BE49-F238E27FC236}">
                <a16:creationId xmlns:a16="http://schemas.microsoft.com/office/drawing/2014/main" id="{CC77538F-E9BE-C342-D8DE-53E87DFA6CFE}"/>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2197C2F7-569F-D7A8-2F19-A157E7A13EDF}"/>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C12B662F-A88C-DA32-28B4-BABDA1CE6D9B}"/>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0" name="Picture 9" descr="A person in a green shirt">
            <a:extLst>
              <a:ext uri="{FF2B5EF4-FFF2-40B4-BE49-F238E27FC236}">
                <a16:creationId xmlns:a16="http://schemas.microsoft.com/office/drawing/2014/main" id="{A7B69201-C5C9-27C9-5F01-E0F3B8E4D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698" y="1984545"/>
            <a:ext cx="4042518" cy="3359171"/>
          </a:xfrm>
          <a:prstGeom prst="flowChartConnector">
            <a:avLst/>
          </a:prstGeom>
          <a:ln>
            <a:noFill/>
          </a:ln>
          <a:effectLst>
            <a:softEdge rad="112500"/>
          </a:effectLst>
        </p:spPr>
      </p:pic>
      <p:sp>
        <p:nvSpPr>
          <p:cNvPr id="8" name="TextBox 7">
            <a:extLst>
              <a:ext uri="{FF2B5EF4-FFF2-40B4-BE49-F238E27FC236}">
                <a16:creationId xmlns:a16="http://schemas.microsoft.com/office/drawing/2014/main" id="{44F6FB65-0B57-0010-EBC1-2318D28C00BD}"/>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ACACE90D-692C-B51B-FBDE-7AD32CA8D5E6}"/>
              </a:ext>
            </a:extLst>
          </p:cNvPr>
          <p:cNvSpPr>
            <a:spLocks noGrp="1"/>
          </p:cNvSpPr>
          <p:nvPr>
            <p:ph type="sldNum" idx="10"/>
          </p:nvPr>
        </p:nvSpPr>
        <p:spPr/>
        <p:txBody>
          <a:bodyPr/>
          <a:lstStyle/>
          <a:p>
            <a:fld id="{07CE569E-9B7C-4CB9-AB80-C0841F922CFF}" type="slidenum">
              <a:rPr lang="en-US" smtClean="0"/>
              <a:pPr/>
              <a:t>113</a:t>
            </a:fld>
            <a:endParaRPr lang="en-US"/>
          </a:p>
        </p:txBody>
      </p:sp>
    </p:spTree>
    <p:extLst>
      <p:ext uri="{BB962C8B-B14F-4D97-AF65-F5344CB8AC3E}">
        <p14:creationId xmlns:p14="http://schemas.microsoft.com/office/powerpoint/2010/main" val="12832467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D1C2-701B-D109-CE4A-ACC8E214E088}"/>
              </a:ext>
            </a:extLst>
          </p:cNvPr>
          <p:cNvSpPr>
            <a:spLocks noGrp="1"/>
          </p:cNvSpPr>
          <p:nvPr>
            <p:ph type="title"/>
          </p:nvPr>
        </p:nvSpPr>
        <p:spPr>
          <a:xfrm>
            <a:off x="801939" y="300203"/>
            <a:ext cx="10588120" cy="755295"/>
          </a:xfrm>
        </p:spPr>
        <p:txBody>
          <a:bodyPr/>
          <a:lstStyle/>
          <a:p>
            <a:r>
              <a:rPr lang="en-US" sz="4000" dirty="0"/>
              <a:t>Activity –</a:t>
            </a:r>
            <a:r>
              <a:rPr lang="en-US" sz="4000" i="1" dirty="0"/>
              <a:t>Change Emotional Responses </a:t>
            </a:r>
            <a:r>
              <a:rPr lang="en-US" sz="4000" dirty="0"/>
              <a:t>(3)</a:t>
            </a:r>
          </a:p>
        </p:txBody>
      </p:sp>
      <p:sp>
        <p:nvSpPr>
          <p:cNvPr id="3" name="Content Placeholder 2">
            <a:extLst>
              <a:ext uri="{FF2B5EF4-FFF2-40B4-BE49-F238E27FC236}">
                <a16:creationId xmlns:a16="http://schemas.microsoft.com/office/drawing/2014/main" id="{39C45E7A-2F3B-02AE-8AD2-6BEEA6C58A98}"/>
              </a:ext>
            </a:extLst>
          </p:cNvPr>
          <p:cNvSpPr>
            <a:spLocks noGrp="1"/>
          </p:cNvSpPr>
          <p:nvPr>
            <p:ph idx="1"/>
          </p:nvPr>
        </p:nvSpPr>
        <p:spPr>
          <a:xfrm>
            <a:off x="701137" y="1125302"/>
            <a:ext cx="7045365" cy="5175288"/>
          </a:xfrm>
        </p:spPr>
        <p:txBody>
          <a:bodyPr/>
          <a:lstStyle/>
          <a:p>
            <a:pPr>
              <a:spcBef>
                <a:spcPts val="0"/>
              </a:spcBef>
              <a:spcAft>
                <a:spcPts val="600"/>
              </a:spcAft>
            </a:pPr>
            <a:r>
              <a:rPr lang="en-US" sz="2500" dirty="0"/>
              <a:t>Thought 1: "People will judge me."</a:t>
            </a:r>
          </a:p>
          <a:p>
            <a:pPr marL="914400" lvl="2"/>
            <a:r>
              <a:rPr lang="en-US" b="1" dirty="0"/>
              <a:t>Fact: </a:t>
            </a:r>
            <a:r>
              <a:rPr lang="en-US" dirty="0"/>
              <a:t>Alex has attended similar events before and hasn't faced harsh judgment or negative experiences.</a:t>
            </a:r>
          </a:p>
          <a:p>
            <a:pPr>
              <a:spcAft>
                <a:spcPts val="600"/>
              </a:spcAft>
            </a:pPr>
            <a:r>
              <a:rPr lang="en-US" sz="2500" dirty="0"/>
              <a:t>Thought 2: "I'll say something embarrassing."</a:t>
            </a:r>
          </a:p>
          <a:p>
            <a:pPr marL="914400" lvl="2"/>
            <a:r>
              <a:rPr lang="en-US" b="1" dirty="0"/>
              <a:t>Fact: </a:t>
            </a:r>
            <a:r>
              <a:rPr lang="en-US" dirty="0"/>
              <a:t>While everyone makes occasional social blunders, most people are forgiving and understanding.</a:t>
            </a:r>
          </a:p>
          <a:p>
            <a:pPr>
              <a:spcAft>
                <a:spcPts val="600"/>
              </a:spcAft>
            </a:pPr>
            <a:r>
              <a:rPr lang="en-US" sz="2500" dirty="0"/>
              <a:t>Thought 3: "I won't fit in."</a:t>
            </a:r>
          </a:p>
          <a:p>
            <a:pPr marL="914400" lvl="2"/>
            <a:r>
              <a:rPr lang="en-US" b="1" dirty="0"/>
              <a:t>Fact: </a:t>
            </a:r>
            <a:r>
              <a:rPr lang="en-US" dirty="0"/>
              <a:t>Alex has interests and experiences related to his industry, which can provide common ground for conversation.</a:t>
            </a:r>
          </a:p>
        </p:txBody>
      </p:sp>
      <p:grpSp>
        <p:nvGrpSpPr>
          <p:cNvPr id="5" name="Group 4">
            <a:extLst>
              <a:ext uri="{FF2B5EF4-FFF2-40B4-BE49-F238E27FC236}">
                <a16:creationId xmlns:a16="http://schemas.microsoft.com/office/drawing/2014/main" id="{CC77538F-E9BE-C342-D8DE-53E87DFA6CFE}"/>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2197C2F7-569F-D7A8-2F19-A157E7A13EDF}"/>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C12B662F-A88C-DA32-28B4-BABDA1CE6D9B}"/>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0" name="Picture 9" descr="A person holding his hand out">
            <a:extLst>
              <a:ext uri="{FF2B5EF4-FFF2-40B4-BE49-F238E27FC236}">
                <a16:creationId xmlns:a16="http://schemas.microsoft.com/office/drawing/2014/main" id="{5C34F00A-1E32-32BB-A174-6A1235ECA089}"/>
              </a:ext>
            </a:extLst>
          </p:cNvPr>
          <p:cNvPicPr>
            <a:picLocks noChangeAspect="1"/>
          </p:cNvPicPr>
          <p:nvPr/>
        </p:nvPicPr>
        <p:blipFill rotWithShape="1">
          <a:blip r:embed="rId3">
            <a:extLst>
              <a:ext uri="{28A0092B-C50C-407E-A947-70E740481C1C}">
                <a14:useLocalDpi xmlns:a14="http://schemas.microsoft.com/office/drawing/2010/main" val="0"/>
              </a:ext>
            </a:extLst>
          </a:blip>
          <a:srcRect r="36285"/>
          <a:stretch/>
        </p:blipFill>
        <p:spPr>
          <a:xfrm flipH="1">
            <a:off x="7968181" y="1851489"/>
            <a:ext cx="3237664" cy="3722914"/>
          </a:xfrm>
          <a:prstGeom prst="rect">
            <a:avLst/>
          </a:prstGeom>
          <a:ln>
            <a:noFill/>
          </a:ln>
          <a:effectLst>
            <a:softEdge rad="112500"/>
          </a:effectLst>
        </p:spPr>
      </p:pic>
      <p:sp>
        <p:nvSpPr>
          <p:cNvPr id="8" name="TextBox 7">
            <a:extLst>
              <a:ext uri="{FF2B5EF4-FFF2-40B4-BE49-F238E27FC236}">
                <a16:creationId xmlns:a16="http://schemas.microsoft.com/office/drawing/2014/main" id="{DE9D1DFB-E96B-01B2-44AD-89A8A37147A1}"/>
              </a:ext>
            </a:extLst>
          </p:cNvPr>
          <p:cNvSpPr txBox="1"/>
          <p:nvPr/>
        </p:nvSpPr>
        <p:spPr>
          <a:xfrm>
            <a:off x="2228628" y="6308352"/>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ACACE90D-692C-B51B-FBDE-7AD32CA8D5E6}"/>
              </a:ext>
            </a:extLst>
          </p:cNvPr>
          <p:cNvSpPr>
            <a:spLocks noGrp="1"/>
          </p:cNvSpPr>
          <p:nvPr>
            <p:ph type="sldNum" idx="10"/>
          </p:nvPr>
        </p:nvSpPr>
        <p:spPr/>
        <p:txBody>
          <a:bodyPr/>
          <a:lstStyle/>
          <a:p>
            <a:fld id="{07CE569E-9B7C-4CB9-AB80-C0841F922CFF}" type="slidenum">
              <a:rPr lang="en-US" smtClean="0"/>
              <a:pPr/>
              <a:t>114</a:t>
            </a:fld>
            <a:endParaRPr lang="en-US"/>
          </a:p>
        </p:txBody>
      </p:sp>
    </p:spTree>
    <p:extLst>
      <p:ext uri="{BB962C8B-B14F-4D97-AF65-F5344CB8AC3E}">
        <p14:creationId xmlns:p14="http://schemas.microsoft.com/office/powerpoint/2010/main" val="17511018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616898E2-9B3A-F888-DF63-ECDF4437F475}"/>
              </a:ext>
            </a:extLst>
          </p:cNvPr>
          <p:cNvSpPr>
            <a:spLocks noGrp="1"/>
          </p:cNvSpPr>
          <p:nvPr>
            <p:ph type="title"/>
          </p:nvPr>
        </p:nvSpPr>
        <p:spPr>
          <a:xfrm>
            <a:off x="801940" y="524865"/>
            <a:ext cx="10588120" cy="936800"/>
          </a:xfrm>
        </p:spPr>
        <p:txBody>
          <a:bodyPr/>
          <a:lstStyle/>
          <a:p>
            <a:r>
              <a:rPr lang="en-US" sz="4000" dirty="0"/>
              <a:t>Activity –</a:t>
            </a:r>
            <a:r>
              <a:rPr lang="en-US" sz="4000" i="1" dirty="0"/>
              <a:t>Change Emotional Responses </a:t>
            </a:r>
            <a:r>
              <a:rPr lang="en-US" sz="4000" dirty="0"/>
              <a:t>(4)</a:t>
            </a:r>
          </a:p>
        </p:txBody>
      </p:sp>
      <p:sp>
        <p:nvSpPr>
          <p:cNvPr id="3" name="Content Placeholder 2">
            <a:extLst>
              <a:ext uri="{FF2B5EF4-FFF2-40B4-BE49-F238E27FC236}">
                <a16:creationId xmlns:a16="http://schemas.microsoft.com/office/drawing/2014/main" id="{39C45E7A-2F3B-02AE-8AD2-6BEEA6C58A98}"/>
              </a:ext>
            </a:extLst>
          </p:cNvPr>
          <p:cNvSpPr>
            <a:spLocks noGrp="1"/>
          </p:cNvSpPr>
          <p:nvPr>
            <p:ph idx="1"/>
          </p:nvPr>
        </p:nvSpPr>
        <p:spPr>
          <a:xfrm>
            <a:off x="821219" y="1786015"/>
            <a:ext cx="6040711" cy="3999930"/>
          </a:xfrm>
        </p:spPr>
        <p:txBody>
          <a:bodyPr/>
          <a:lstStyle/>
          <a:p>
            <a:r>
              <a:rPr lang="en-US" sz="2400" b="1" dirty="0"/>
              <a:t>Opposite Action: </a:t>
            </a:r>
            <a:r>
              <a:rPr lang="en-US" sz="2400" dirty="0"/>
              <a:t>After checking the facts, Alex recognizes that his anxiety-driven thoughts are largely based on cognitive distortions. To change his emotional response, he decides to apply the DBT skill of "opposite action." Instead of avoiding the networking event, he chooses to accept the invitation and actively engage in the experience.</a:t>
            </a:r>
          </a:p>
        </p:txBody>
      </p:sp>
      <p:grpSp>
        <p:nvGrpSpPr>
          <p:cNvPr id="5" name="Group 4">
            <a:extLst>
              <a:ext uri="{FF2B5EF4-FFF2-40B4-BE49-F238E27FC236}">
                <a16:creationId xmlns:a16="http://schemas.microsoft.com/office/drawing/2014/main" id="{4EA57072-67DC-E01B-4EE8-7286C50A835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0D1A68DF-6E88-717C-94D1-C6DE086512C5}"/>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919EFDA9-551C-0F70-1DE4-4B85EEBC1A34}"/>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descr="A person with his eyes closed.">
            <a:extLst>
              <a:ext uri="{FF2B5EF4-FFF2-40B4-BE49-F238E27FC236}">
                <a16:creationId xmlns:a16="http://schemas.microsoft.com/office/drawing/2014/main" id="{809FA291-3C60-5EEC-8979-A33EF3114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528" y="2175642"/>
            <a:ext cx="4480317" cy="3101414"/>
          </a:xfrm>
          <a:prstGeom prst="ellipse">
            <a:avLst/>
          </a:prstGeom>
          <a:ln>
            <a:noFill/>
          </a:ln>
          <a:effectLst>
            <a:softEdge rad="112500"/>
          </a:effectLst>
        </p:spPr>
      </p:pic>
      <p:sp>
        <p:nvSpPr>
          <p:cNvPr id="2" name="TextBox 1">
            <a:extLst>
              <a:ext uri="{FF2B5EF4-FFF2-40B4-BE49-F238E27FC236}">
                <a16:creationId xmlns:a16="http://schemas.microsoft.com/office/drawing/2014/main" id="{2BEA8E8C-4A85-3D9B-F3CA-B6888BA1F60C}"/>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ACACE90D-692C-B51B-FBDE-7AD32CA8D5E6}"/>
              </a:ext>
            </a:extLst>
          </p:cNvPr>
          <p:cNvSpPr>
            <a:spLocks noGrp="1"/>
          </p:cNvSpPr>
          <p:nvPr>
            <p:ph type="sldNum" idx="10"/>
          </p:nvPr>
        </p:nvSpPr>
        <p:spPr/>
        <p:txBody>
          <a:bodyPr/>
          <a:lstStyle/>
          <a:p>
            <a:fld id="{07CE569E-9B7C-4CB9-AB80-C0841F922CFF}" type="slidenum">
              <a:rPr lang="en-US" smtClean="0"/>
              <a:pPr/>
              <a:t>115</a:t>
            </a:fld>
            <a:endParaRPr lang="en-US"/>
          </a:p>
        </p:txBody>
      </p:sp>
    </p:spTree>
    <p:extLst>
      <p:ext uri="{BB962C8B-B14F-4D97-AF65-F5344CB8AC3E}">
        <p14:creationId xmlns:p14="http://schemas.microsoft.com/office/powerpoint/2010/main" val="11808727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616898E2-9B3A-F888-DF63-ECDF4437F475}"/>
              </a:ext>
            </a:extLst>
          </p:cNvPr>
          <p:cNvSpPr>
            <a:spLocks noGrp="1"/>
          </p:cNvSpPr>
          <p:nvPr>
            <p:ph type="title"/>
          </p:nvPr>
        </p:nvSpPr>
        <p:spPr>
          <a:xfrm>
            <a:off x="801939" y="332603"/>
            <a:ext cx="10588120" cy="695491"/>
          </a:xfrm>
        </p:spPr>
        <p:txBody>
          <a:bodyPr/>
          <a:lstStyle/>
          <a:p>
            <a:r>
              <a:rPr lang="en-US" sz="4000" dirty="0"/>
              <a:t>Activity –</a:t>
            </a:r>
            <a:r>
              <a:rPr lang="en-US" sz="4000" i="1" dirty="0"/>
              <a:t>Change Emotional Responses </a:t>
            </a:r>
            <a:r>
              <a:rPr lang="en-US" sz="4000" dirty="0"/>
              <a:t>(5)</a:t>
            </a:r>
          </a:p>
        </p:txBody>
      </p:sp>
      <p:grpSp>
        <p:nvGrpSpPr>
          <p:cNvPr id="5" name="Group 4">
            <a:extLst>
              <a:ext uri="{FF2B5EF4-FFF2-40B4-BE49-F238E27FC236}">
                <a16:creationId xmlns:a16="http://schemas.microsoft.com/office/drawing/2014/main" id="{4EA57072-67DC-E01B-4EE8-7286C50A835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0D1A68DF-6E88-717C-94D1-C6DE086512C5}"/>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919EFDA9-551C-0F70-1DE4-4B85EEBC1A34}"/>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10" name="Content Placeholder 2">
            <a:extLst>
              <a:ext uri="{FF2B5EF4-FFF2-40B4-BE49-F238E27FC236}">
                <a16:creationId xmlns:a16="http://schemas.microsoft.com/office/drawing/2014/main" id="{7F452564-7CBF-01AD-D5FC-C334C1E91B42}"/>
              </a:ext>
            </a:extLst>
          </p:cNvPr>
          <p:cNvSpPr txBox="1">
            <a:spLocks/>
          </p:cNvSpPr>
          <p:nvPr/>
        </p:nvSpPr>
        <p:spPr>
          <a:xfrm>
            <a:off x="706724" y="1130806"/>
            <a:ext cx="9983687" cy="12517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eaLnBrk="1" hangingPunct="1">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457200" marR="0" lvl="0" indent="-419100" algn="l" defTabSz="914400" rtl="0" eaLnBrk="1" fontAlgn="auto" latinLnBrk="0" hangingPunct="1">
              <a:lnSpc>
                <a:spcPct val="100000"/>
              </a:lnSpc>
              <a:spcBef>
                <a:spcPts val="0"/>
              </a:spcBef>
              <a:spcAft>
                <a:spcPts val="600"/>
              </a:spcAft>
              <a:buClr>
                <a:srgbClr val="F2D712"/>
              </a:buClr>
              <a:buSzPts val="3000"/>
              <a:buFont typeface="Source Sans Pro"/>
              <a:buChar char="◎"/>
              <a:tabLst/>
              <a:defRPr/>
            </a:pPr>
            <a:r>
              <a:rPr kumimoji="0" lang="en-US" sz="2600" i="0" u="none" strike="noStrike" kern="0" cap="none" spc="0" normalizeH="0" baseline="0" noProof="0" dirty="0">
                <a:ln>
                  <a:noFill/>
                </a:ln>
                <a:solidFill>
                  <a:srgbClr val="263238"/>
                </a:solidFill>
                <a:effectLst/>
                <a:uLnTx/>
                <a:uFillTx/>
                <a:latin typeface="Source Sans Pro"/>
                <a:ea typeface="Source Sans Pro"/>
                <a:sym typeface="Source Sans Pro"/>
              </a:rPr>
              <a:t>Alex decides to plan ahead and identify some strategies to help him navigate his social anxiety and resist drinking while still enjoying social interactions:</a:t>
            </a:r>
          </a:p>
        </p:txBody>
      </p:sp>
      <p:sp>
        <p:nvSpPr>
          <p:cNvPr id="11" name="Content Placeholder 2">
            <a:extLst>
              <a:ext uri="{FF2B5EF4-FFF2-40B4-BE49-F238E27FC236}">
                <a16:creationId xmlns:a16="http://schemas.microsoft.com/office/drawing/2014/main" id="{4136E22E-AC70-7553-32CB-7590E29206A0}"/>
              </a:ext>
            </a:extLst>
          </p:cNvPr>
          <p:cNvSpPr txBox="1">
            <a:spLocks/>
          </p:cNvSpPr>
          <p:nvPr/>
        </p:nvSpPr>
        <p:spPr>
          <a:xfrm>
            <a:off x="620355" y="2441801"/>
            <a:ext cx="7474898" cy="34987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eaLnBrk="1" hangingPunct="1">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914400" marR="0" lvl="2" indent="-381000" algn="l" defTabSz="914400" rtl="0" eaLnBrk="1" fontAlgn="auto" latinLnBrk="0" hangingPunct="1">
              <a:lnSpc>
                <a:spcPct val="100000"/>
              </a:lnSpc>
              <a:spcBef>
                <a:spcPts val="0"/>
              </a:spcBef>
              <a:spcAft>
                <a:spcPts val="300"/>
              </a:spcAft>
              <a:buClr>
                <a:srgbClr val="F2D712"/>
              </a:buClr>
              <a:buSzPts val="2400"/>
              <a:buFont typeface="Source Sans Pro"/>
              <a:buChar char="◉"/>
              <a:tabLst/>
              <a:defRPr/>
            </a:pPr>
            <a:r>
              <a:rPr lang="en-US" dirty="0"/>
              <a:t>Alex makes a list of conversation starters related to his industry to help him initiate discussions</a:t>
            </a:r>
          </a:p>
          <a:p>
            <a:pPr marL="914400" marR="0" lvl="2" indent="-381000" algn="l" defTabSz="914400" rtl="0" eaLnBrk="1" fontAlgn="auto" latinLnBrk="0" hangingPunct="1">
              <a:lnSpc>
                <a:spcPct val="100000"/>
              </a:lnSpc>
              <a:spcBef>
                <a:spcPts val="0"/>
              </a:spcBef>
              <a:spcAft>
                <a:spcPts val="0"/>
              </a:spcAft>
              <a:buClr>
                <a:srgbClr val="F2D712"/>
              </a:buClr>
              <a:buSzPts val="2400"/>
              <a:buFont typeface="Source Sans Pro"/>
              <a:buChar char="◉"/>
              <a:tabLst/>
              <a:defRPr/>
            </a:pPr>
            <a:r>
              <a:rPr lang="en-US" dirty="0"/>
              <a:t>He practices deep, calming breaths and positive </a:t>
            </a:r>
          </a:p>
          <a:p>
            <a:pPr marL="914400" marR="0" lvl="2" indent="0" algn="l" defTabSz="914400" rtl="0" eaLnBrk="1" fontAlgn="auto" latinLnBrk="0" hangingPunct="1">
              <a:lnSpc>
                <a:spcPct val="100000"/>
              </a:lnSpc>
              <a:spcBef>
                <a:spcPts val="0"/>
              </a:spcBef>
              <a:spcAft>
                <a:spcPts val="300"/>
              </a:spcAft>
              <a:buClr>
                <a:srgbClr val="F2D712"/>
              </a:buClr>
              <a:buSzPts val="2400"/>
              <a:buNone/>
              <a:tabLst/>
              <a:defRPr/>
            </a:pPr>
            <a:r>
              <a:rPr lang="en-US" dirty="0"/>
              <a:t>self-talk to boost his confidence before attending</a:t>
            </a:r>
          </a:p>
          <a:p>
            <a:pPr marL="914400" marR="0" lvl="2" indent="-381000" algn="l" defTabSz="914400" rtl="0" eaLnBrk="1" fontAlgn="auto" latinLnBrk="0" hangingPunct="1">
              <a:lnSpc>
                <a:spcPct val="100000"/>
              </a:lnSpc>
              <a:spcBef>
                <a:spcPts val="0"/>
              </a:spcBef>
              <a:spcAft>
                <a:spcPts val="0"/>
              </a:spcAft>
              <a:buClr>
                <a:srgbClr val="F2D712"/>
              </a:buClr>
              <a:buSzPts val="2400"/>
              <a:buFont typeface="Source Sans Pro"/>
              <a:buChar char="◉"/>
              <a:tabLst/>
              <a:defRPr/>
            </a:pPr>
            <a:r>
              <a:rPr lang="en-US" dirty="0"/>
              <a:t>He decides to bring his own non-alcoholic </a:t>
            </a:r>
          </a:p>
          <a:p>
            <a:pPr marL="914400" lvl="4" indent="0">
              <a:spcAft>
                <a:spcPts val="300"/>
              </a:spcAft>
              <a:buClr>
                <a:srgbClr val="F2D712"/>
              </a:buClr>
              <a:buSzPts val="2400"/>
              <a:buNone/>
              <a:defRPr/>
            </a:pPr>
            <a:r>
              <a:rPr lang="en-US" sz="2400" dirty="0"/>
              <a:t>beverages that he enjoys</a:t>
            </a:r>
          </a:p>
          <a:p>
            <a:pPr marL="914400" marR="0" lvl="2" indent="-381000" algn="l" defTabSz="914400" rtl="0" eaLnBrk="1" fontAlgn="auto" latinLnBrk="0" hangingPunct="1">
              <a:lnSpc>
                <a:spcPct val="100000"/>
              </a:lnSpc>
              <a:spcBef>
                <a:spcPts val="0"/>
              </a:spcBef>
              <a:spcAft>
                <a:spcPts val="0"/>
              </a:spcAft>
              <a:buClr>
                <a:srgbClr val="F2D712"/>
              </a:buClr>
              <a:buSzPts val="2400"/>
              <a:buFont typeface="Source Sans Pro"/>
              <a:buChar char="◉"/>
              <a:tabLst/>
              <a:defRPr/>
            </a:pPr>
            <a:r>
              <a:rPr lang="en-US" dirty="0"/>
              <a:t>He plans to acknowledge his achievement and reward himself with something enjoyable that doesn’t involve alcohol after the event</a:t>
            </a:r>
          </a:p>
          <a:p>
            <a:pPr marL="914400" marR="0" lvl="2" indent="-381000" algn="l" defTabSz="914400" rtl="0" eaLnBrk="1" fontAlgn="auto" latinLnBrk="0" hangingPunct="1">
              <a:lnSpc>
                <a:spcPct val="100000"/>
              </a:lnSpc>
              <a:spcBef>
                <a:spcPts val="0"/>
              </a:spcBef>
              <a:spcAft>
                <a:spcPts val="0"/>
              </a:spcAft>
              <a:buClr>
                <a:srgbClr val="F2D712"/>
              </a:buClr>
              <a:buSzPts val="2400"/>
              <a:buFont typeface="Source Sans Pro"/>
              <a:buChar char="◉"/>
              <a:tabLst/>
              <a:defRPr/>
            </a:pPr>
            <a:endParaRPr kumimoji="0" lang="en-US" sz="2400" b="0" i="0" u="none" strike="noStrike" kern="0" cap="none" spc="0" normalizeH="0" baseline="0" noProof="0" dirty="0">
              <a:ln>
                <a:noFill/>
              </a:ln>
              <a:solidFill>
                <a:srgbClr val="263238"/>
              </a:solidFill>
              <a:effectLst/>
              <a:uLnTx/>
              <a:uFillTx/>
              <a:latin typeface="Source Sans Pro"/>
              <a:ea typeface="Source Sans Pro"/>
              <a:sym typeface="Source Sans Pro"/>
            </a:endParaRPr>
          </a:p>
        </p:txBody>
      </p:sp>
      <p:pic>
        <p:nvPicPr>
          <p:cNvPr id="9" name="Picture 8" descr="A person holding a phone">
            <a:extLst>
              <a:ext uri="{FF2B5EF4-FFF2-40B4-BE49-F238E27FC236}">
                <a16:creationId xmlns:a16="http://schemas.microsoft.com/office/drawing/2014/main" id="{25CE0E9A-EE67-1F7E-2832-ACFD1CF2F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5253" y="2462205"/>
            <a:ext cx="3436638" cy="3185375"/>
          </a:xfrm>
          <a:prstGeom prst="ellipse">
            <a:avLst/>
          </a:prstGeom>
          <a:ln>
            <a:noFill/>
          </a:ln>
          <a:effectLst>
            <a:softEdge rad="112500"/>
          </a:effectLst>
        </p:spPr>
      </p:pic>
      <p:sp>
        <p:nvSpPr>
          <p:cNvPr id="2" name="TextBox 1">
            <a:extLst>
              <a:ext uri="{FF2B5EF4-FFF2-40B4-BE49-F238E27FC236}">
                <a16:creationId xmlns:a16="http://schemas.microsoft.com/office/drawing/2014/main" id="{19D60A17-C280-8F44-B027-E929623ACB00}"/>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ACACE90D-692C-B51B-FBDE-7AD32CA8D5E6}"/>
              </a:ext>
            </a:extLst>
          </p:cNvPr>
          <p:cNvSpPr>
            <a:spLocks noGrp="1"/>
          </p:cNvSpPr>
          <p:nvPr>
            <p:ph type="sldNum" idx="10"/>
          </p:nvPr>
        </p:nvSpPr>
        <p:spPr/>
        <p:txBody>
          <a:bodyPr/>
          <a:lstStyle/>
          <a:p>
            <a:fld id="{07CE569E-9B7C-4CB9-AB80-C0841F922CFF}" type="slidenum">
              <a:rPr lang="en-US" smtClean="0"/>
              <a:pPr/>
              <a:t>116</a:t>
            </a:fld>
            <a:endParaRPr lang="en-US"/>
          </a:p>
        </p:txBody>
      </p:sp>
    </p:spTree>
    <p:extLst>
      <p:ext uri="{BB962C8B-B14F-4D97-AF65-F5344CB8AC3E}">
        <p14:creationId xmlns:p14="http://schemas.microsoft.com/office/powerpoint/2010/main" val="3288594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616898E2-9B3A-F888-DF63-ECDF4437F475}"/>
              </a:ext>
            </a:extLst>
          </p:cNvPr>
          <p:cNvSpPr>
            <a:spLocks noGrp="1"/>
          </p:cNvSpPr>
          <p:nvPr>
            <p:ph type="title"/>
          </p:nvPr>
        </p:nvSpPr>
        <p:spPr>
          <a:xfrm>
            <a:off x="801940" y="524865"/>
            <a:ext cx="10588120" cy="936800"/>
          </a:xfrm>
        </p:spPr>
        <p:txBody>
          <a:bodyPr/>
          <a:lstStyle/>
          <a:p>
            <a:r>
              <a:rPr lang="en-US" sz="4000" dirty="0"/>
              <a:t>Activity –</a:t>
            </a:r>
            <a:r>
              <a:rPr lang="en-US" sz="4000" i="1" dirty="0"/>
              <a:t>Change Emotional Responses </a:t>
            </a:r>
            <a:r>
              <a:rPr lang="en-US" sz="4000" dirty="0"/>
              <a:t>(6)</a:t>
            </a:r>
          </a:p>
        </p:txBody>
      </p:sp>
      <p:grpSp>
        <p:nvGrpSpPr>
          <p:cNvPr id="5" name="Group 4">
            <a:extLst>
              <a:ext uri="{FF2B5EF4-FFF2-40B4-BE49-F238E27FC236}">
                <a16:creationId xmlns:a16="http://schemas.microsoft.com/office/drawing/2014/main" id="{4EA57072-67DC-E01B-4EE8-7286C50A835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0D1A68DF-6E88-717C-94D1-C6DE086512C5}"/>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919EFDA9-551C-0F70-1DE4-4B85EEBC1A34}"/>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12" name="Content Placeholder 2">
            <a:extLst>
              <a:ext uri="{FF2B5EF4-FFF2-40B4-BE49-F238E27FC236}">
                <a16:creationId xmlns:a16="http://schemas.microsoft.com/office/drawing/2014/main" id="{B966E83C-A948-9079-5E12-719AE1A0B8D8}"/>
              </a:ext>
            </a:extLst>
          </p:cNvPr>
          <p:cNvSpPr txBox="1">
            <a:spLocks/>
          </p:cNvSpPr>
          <p:nvPr/>
        </p:nvSpPr>
        <p:spPr>
          <a:xfrm>
            <a:off x="905329" y="1589556"/>
            <a:ext cx="5820199" cy="41254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eaLnBrk="1" hangingPunct="1">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457200" marR="0" lvl="0" indent="-419100" algn="l" defTabSz="914400" rtl="0" eaLnBrk="1" fontAlgn="auto" latinLnBrk="0" hangingPunct="1">
              <a:lnSpc>
                <a:spcPct val="100000"/>
              </a:lnSpc>
              <a:spcBef>
                <a:spcPts val="0"/>
              </a:spcBef>
              <a:spcAft>
                <a:spcPts val="0"/>
              </a:spcAft>
              <a:buClr>
                <a:srgbClr val="F2D712"/>
              </a:buClr>
              <a:buSzPts val="3000"/>
              <a:buFont typeface="Source Sans Pro"/>
              <a:buChar char="◎"/>
              <a:tabLst/>
              <a:defRPr/>
            </a:pPr>
            <a:r>
              <a:rPr kumimoji="0" lang="en-US" sz="2500" i="0" u="none" strike="noStrike" kern="0" cap="none" spc="0" normalizeH="0" baseline="0" noProof="0" dirty="0">
                <a:ln>
                  <a:noFill/>
                </a:ln>
                <a:solidFill>
                  <a:srgbClr val="263238"/>
                </a:solidFill>
                <a:effectLst/>
                <a:uLnTx/>
                <a:uFillTx/>
                <a:latin typeface="Source Sans Pro"/>
                <a:ea typeface="Source Sans Pro"/>
                <a:sym typeface="Source Sans Pro"/>
              </a:rPr>
              <a:t>At the event, when Alex feels the urge to withdraw, he makes an effort to approach others, introduce himself, and actively listen to their conversations. When he feels the urge to drink, he practices "opposite action" and other emotion regulation strategies that he’s learned to manage and cope with the emotions and triggers that often lead to these urges</a:t>
            </a:r>
          </a:p>
        </p:txBody>
      </p:sp>
      <p:pic>
        <p:nvPicPr>
          <p:cNvPr id="9" name="Picture 8" descr="A person with his eyes closed">
            <a:extLst>
              <a:ext uri="{FF2B5EF4-FFF2-40B4-BE49-F238E27FC236}">
                <a16:creationId xmlns:a16="http://schemas.microsoft.com/office/drawing/2014/main" id="{809FA291-3C60-5EEC-8979-A33EF3114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528" y="2175642"/>
            <a:ext cx="4480317" cy="3101414"/>
          </a:xfrm>
          <a:prstGeom prst="ellipse">
            <a:avLst/>
          </a:prstGeom>
          <a:ln>
            <a:noFill/>
          </a:ln>
          <a:effectLst>
            <a:softEdge rad="112500"/>
          </a:effectLst>
        </p:spPr>
      </p:pic>
      <p:sp>
        <p:nvSpPr>
          <p:cNvPr id="2" name="TextBox 1">
            <a:extLst>
              <a:ext uri="{FF2B5EF4-FFF2-40B4-BE49-F238E27FC236}">
                <a16:creationId xmlns:a16="http://schemas.microsoft.com/office/drawing/2014/main" id="{2BEA8E8C-4A85-3D9B-F3CA-B6888BA1F60C}"/>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ACACE90D-692C-B51B-FBDE-7AD32CA8D5E6}"/>
              </a:ext>
            </a:extLst>
          </p:cNvPr>
          <p:cNvSpPr>
            <a:spLocks noGrp="1"/>
          </p:cNvSpPr>
          <p:nvPr>
            <p:ph type="sldNum" idx="10"/>
          </p:nvPr>
        </p:nvSpPr>
        <p:spPr/>
        <p:txBody>
          <a:bodyPr/>
          <a:lstStyle/>
          <a:p>
            <a:fld id="{07CE569E-9B7C-4CB9-AB80-C0841F922CFF}" type="slidenum">
              <a:rPr lang="en-US" smtClean="0"/>
              <a:pPr/>
              <a:t>117</a:t>
            </a:fld>
            <a:endParaRPr lang="en-US"/>
          </a:p>
        </p:txBody>
      </p:sp>
    </p:spTree>
    <p:extLst>
      <p:ext uri="{BB962C8B-B14F-4D97-AF65-F5344CB8AC3E}">
        <p14:creationId xmlns:p14="http://schemas.microsoft.com/office/powerpoint/2010/main" val="32748202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DF4E934-29FF-8F22-8298-568634B8618A}"/>
              </a:ext>
            </a:extLst>
          </p:cNvPr>
          <p:cNvSpPr>
            <a:spLocks noGrp="1"/>
          </p:cNvSpPr>
          <p:nvPr>
            <p:ph type="title"/>
          </p:nvPr>
        </p:nvSpPr>
        <p:spPr>
          <a:xfrm>
            <a:off x="801940" y="524865"/>
            <a:ext cx="10588120" cy="936800"/>
          </a:xfrm>
        </p:spPr>
        <p:txBody>
          <a:bodyPr/>
          <a:lstStyle/>
          <a:p>
            <a:r>
              <a:rPr lang="en-US" sz="4000" dirty="0"/>
              <a:t>Activity –</a:t>
            </a:r>
            <a:r>
              <a:rPr lang="en-US" sz="4000" i="1" dirty="0"/>
              <a:t>Change Emotional Responses </a:t>
            </a:r>
            <a:r>
              <a:rPr lang="en-US" sz="4000" dirty="0"/>
              <a:t>(7)</a:t>
            </a:r>
          </a:p>
        </p:txBody>
      </p:sp>
      <p:sp>
        <p:nvSpPr>
          <p:cNvPr id="3" name="Content Placeholder 2">
            <a:extLst>
              <a:ext uri="{FF2B5EF4-FFF2-40B4-BE49-F238E27FC236}">
                <a16:creationId xmlns:a16="http://schemas.microsoft.com/office/drawing/2014/main" id="{74420716-D606-189A-0C63-BEF557FFB0E3}"/>
              </a:ext>
            </a:extLst>
          </p:cNvPr>
          <p:cNvSpPr>
            <a:spLocks noGrp="1"/>
          </p:cNvSpPr>
          <p:nvPr>
            <p:ph idx="1"/>
          </p:nvPr>
        </p:nvSpPr>
        <p:spPr>
          <a:xfrm>
            <a:off x="927899" y="1566865"/>
            <a:ext cx="5796527" cy="4516250"/>
          </a:xfrm>
        </p:spPr>
        <p:txBody>
          <a:bodyPr/>
          <a:lstStyle/>
          <a:p>
            <a:r>
              <a:rPr lang="en-US" sz="2400" b="1" dirty="0"/>
              <a:t>Changed Emotion Response</a:t>
            </a:r>
            <a:r>
              <a:rPr lang="en-US" sz="2400" dirty="0"/>
              <a:t>: As Alex actively participates in the networking event and engages with others, he starts to feel more relaxed and less anxious. His initial anxiety gradually diminishes as he realizes that most people are friendly and open to conversation. By the end of the event, he even feels a sense of accomplishment and connection with some of the professionals he met.</a:t>
            </a:r>
          </a:p>
        </p:txBody>
      </p:sp>
      <p:grpSp>
        <p:nvGrpSpPr>
          <p:cNvPr id="5" name="Group 4">
            <a:extLst>
              <a:ext uri="{FF2B5EF4-FFF2-40B4-BE49-F238E27FC236}">
                <a16:creationId xmlns:a16="http://schemas.microsoft.com/office/drawing/2014/main" id="{50E4DACF-A505-869A-1BEA-87F5150126CD}"/>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00AF636A-9B43-CB89-E802-018B8D8E9B90}"/>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9053B30E-9DFB-AE64-85B5-5395ED519F50}"/>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1" name="Picture 10" descr="A person holding a white speech bubble">
            <a:extLst>
              <a:ext uri="{FF2B5EF4-FFF2-40B4-BE49-F238E27FC236}">
                <a16:creationId xmlns:a16="http://schemas.microsoft.com/office/drawing/2014/main" id="{68669FB5-2732-0D76-BA3D-160D80091889}"/>
              </a:ext>
            </a:extLst>
          </p:cNvPr>
          <p:cNvPicPr>
            <a:picLocks noChangeAspect="1"/>
          </p:cNvPicPr>
          <p:nvPr/>
        </p:nvPicPr>
        <p:blipFill rotWithShape="1">
          <a:blip r:embed="rId3">
            <a:extLst>
              <a:ext uri="{28A0092B-C50C-407E-A947-70E740481C1C}">
                <a14:useLocalDpi xmlns:a14="http://schemas.microsoft.com/office/drawing/2010/main" val="0"/>
              </a:ext>
            </a:extLst>
          </a:blip>
          <a:srcRect l="11315" r="10675"/>
          <a:stretch/>
        </p:blipFill>
        <p:spPr>
          <a:xfrm>
            <a:off x="6899237" y="2136853"/>
            <a:ext cx="3993463" cy="3414422"/>
          </a:xfrm>
          <a:prstGeom prst="rect">
            <a:avLst/>
          </a:prstGeom>
          <a:ln>
            <a:noFill/>
          </a:ln>
          <a:effectLst>
            <a:softEdge rad="112500"/>
          </a:effectLst>
        </p:spPr>
      </p:pic>
      <p:sp>
        <p:nvSpPr>
          <p:cNvPr id="2" name="TextBox 1">
            <a:extLst>
              <a:ext uri="{FF2B5EF4-FFF2-40B4-BE49-F238E27FC236}">
                <a16:creationId xmlns:a16="http://schemas.microsoft.com/office/drawing/2014/main" id="{A767023A-2560-2FB5-CE19-3B4FAFC45C7D}"/>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7C28E2D5-4A7B-B488-B9DF-918A64DAE0D0}"/>
              </a:ext>
            </a:extLst>
          </p:cNvPr>
          <p:cNvSpPr>
            <a:spLocks noGrp="1"/>
          </p:cNvSpPr>
          <p:nvPr>
            <p:ph type="sldNum" idx="10"/>
          </p:nvPr>
        </p:nvSpPr>
        <p:spPr/>
        <p:txBody>
          <a:bodyPr/>
          <a:lstStyle/>
          <a:p>
            <a:fld id="{07CE569E-9B7C-4CB9-AB80-C0841F922CFF}" type="slidenum">
              <a:rPr lang="en-US" smtClean="0"/>
              <a:pPr/>
              <a:t>118</a:t>
            </a:fld>
            <a:endParaRPr lang="en-US"/>
          </a:p>
        </p:txBody>
      </p:sp>
    </p:spTree>
    <p:extLst>
      <p:ext uri="{BB962C8B-B14F-4D97-AF65-F5344CB8AC3E}">
        <p14:creationId xmlns:p14="http://schemas.microsoft.com/office/powerpoint/2010/main" val="24475510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EE54B-2E6F-AE46-A169-D43AD9844651}"/>
              </a:ext>
            </a:extLst>
          </p:cNvPr>
          <p:cNvSpPr>
            <a:spLocks noGrp="1"/>
          </p:cNvSpPr>
          <p:nvPr>
            <p:ph type="title"/>
          </p:nvPr>
        </p:nvSpPr>
        <p:spPr>
          <a:xfrm>
            <a:off x="1048200" y="478062"/>
            <a:ext cx="10095600" cy="1081175"/>
          </a:xfrm>
        </p:spPr>
        <p:txBody>
          <a:bodyPr/>
          <a:lstStyle/>
          <a:p>
            <a:r>
              <a:rPr lang="en-US" sz="4000" i="1" dirty="0"/>
              <a:t>Change an Emotional Response </a:t>
            </a:r>
            <a:r>
              <a:rPr lang="en-US" sz="4000" dirty="0"/>
              <a:t>Activity – Discussion</a:t>
            </a:r>
          </a:p>
        </p:txBody>
      </p:sp>
      <p:sp>
        <p:nvSpPr>
          <p:cNvPr id="3" name="Content Placeholder 2">
            <a:extLst>
              <a:ext uri="{FF2B5EF4-FFF2-40B4-BE49-F238E27FC236}">
                <a16:creationId xmlns:a16="http://schemas.microsoft.com/office/drawing/2014/main" id="{7C9B046E-C8B3-CEF0-B6E0-F52EE4264446}"/>
              </a:ext>
            </a:extLst>
          </p:cNvPr>
          <p:cNvSpPr>
            <a:spLocks noGrp="1"/>
          </p:cNvSpPr>
          <p:nvPr>
            <p:ph idx="1"/>
          </p:nvPr>
        </p:nvSpPr>
        <p:spPr>
          <a:xfrm>
            <a:off x="1048200" y="1682267"/>
            <a:ext cx="10095600" cy="2917594"/>
          </a:xfrm>
        </p:spPr>
        <p:txBody>
          <a:bodyPr/>
          <a:lstStyle/>
          <a:p>
            <a:pPr marL="552450" indent="-514350">
              <a:buClr>
                <a:schemeClr val="accent3">
                  <a:lumMod val="60000"/>
                  <a:lumOff val="40000"/>
                </a:schemeClr>
              </a:buClr>
              <a:buFont typeface="+mj-lt"/>
              <a:buAutoNum type="arabicPeriod"/>
            </a:pPr>
            <a:r>
              <a:rPr lang="en-US" sz="2800" dirty="0">
                <a:latin typeface="Source Sans Pro" panose="020B0503030403020204" pitchFamily="34" charset="0"/>
                <a:ea typeface="Source Sans Pro" panose="020B0503030403020204" pitchFamily="34" charset="0"/>
              </a:rPr>
              <a:t>What does </a:t>
            </a:r>
            <a:r>
              <a:rPr lang="en-US" sz="3200" b="0" i="0" dirty="0">
                <a:solidFill>
                  <a:srgbClr val="374151"/>
                </a:solidFill>
                <a:effectLst/>
                <a:latin typeface="Source Sans Pro" panose="020B0503030403020204" pitchFamily="34" charset="0"/>
                <a:ea typeface="Source Sans Pro" panose="020B0503030403020204" pitchFamily="34" charset="0"/>
              </a:rPr>
              <a:t>"</a:t>
            </a:r>
            <a:r>
              <a:rPr lang="en-US" sz="2800" dirty="0">
                <a:latin typeface="Source Sans Pro" panose="020B0503030403020204" pitchFamily="34" charset="0"/>
                <a:ea typeface="Source Sans Pro" panose="020B0503030403020204" pitchFamily="34" charset="0"/>
              </a:rPr>
              <a:t>checking the facts</a:t>
            </a:r>
            <a:r>
              <a:rPr lang="en-US" sz="3200" b="0" i="0" dirty="0">
                <a:solidFill>
                  <a:srgbClr val="374151"/>
                </a:solidFill>
                <a:effectLst/>
                <a:latin typeface="Source Sans Pro" panose="020B0503030403020204" pitchFamily="34" charset="0"/>
                <a:ea typeface="Source Sans Pro" panose="020B0503030403020204" pitchFamily="34" charset="0"/>
              </a:rPr>
              <a:t>"</a:t>
            </a:r>
            <a:r>
              <a:rPr lang="en-US" sz="2800" dirty="0">
                <a:latin typeface="Source Sans Pro" panose="020B0503030403020204" pitchFamily="34" charset="0"/>
                <a:ea typeface="Source Sans Pro" panose="020B0503030403020204" pitchFamily="34" charset="0"/>
              </a:rPr>
              <a:t> and </a:t>
            </a:r>
            <a:r>
              <a:rPr lang="en-US" sz="3200" b="0" i="0" dirty="0">
                <a:solidFill>
                  <a:srgbClr val="374151"/>
                </a:solidFill>
                <a:effectLst/>
                <a:latin typeface="Source Sans Pro" panose="020B0503030403020204" pitchFamily="34" charset="0"/>
                <a:ea typeface="Source Sans Pro" panose="020B0503030403020204" pitchFamily="34" charset="0"/>
              </a:rPr>
              <a:t>"</a:t>
            </a:r>
            <a:r>
              <a:rPr lang="en-US" sz="2800" dirty="0">
                <a:latin typeface="Source Sans Pro" panose="020B0503030403020204" pitchFamily="34" charset="0"/>
                <a:ea typeface="Source Sans Pro" panose="020B0503030403020204" pitchFamily="34" charset="0"/>
              </a:rPr>
              <a:t>opposite action</a:t>
            </a:r>
            <a:r>
              <a:rPr lang="en-US" sz="3200" b="0" i="0" dirty="0">
                <a:solidFill>
                  <a:srgbClr val="374151"/>
                </a:solidFill>
                <a:effectLst/>
                <a:latin typeface="Source Sans Pro" panose="020B0503030403020204" pitchFamily="34" charset="0"/>
                <a:ea typeface="Source Sans Pro" panose="020B0503030403020204" pitchFamily="34" charset="0"/>
              </a:rPr>
              <a:t>"</a:t>
            </a:r>
            <a:r>
              <a:rPr lang="en-US" sz="2800" dirty="0">
                <a:latin typeface="Source Sans Pro" panose="020B0503030403020204" pitchFamily="34" charset="0"/>
                <a:ea typeface="Source Sans Pro" panose="020B0503030403020204" pitchFamily="34" charset="0"/>
              </a:rPr>
              <a:t> mean in your own words?</a:t>
            </a:r>
          </a:p>
          <a:p>
            <a:pPr marL="552450" indent="-514350">
              <a:buClr>
                <a:schemeClr val="accent3">
                  <a:lumMod val="60000"/>
                  <a:lumOff val="40000"/>
                </a:schemeClr>
              </a:buClr>
              <a:buFont typeface="+mj-lt"/>
              <a:buAutoNum type="arabicPeriod"/>
            </a:pPr>
            <a:r>
              <a:rPr lang="en-US" sz="2800" dirty="0">
                <a:latin typeface="Source Sans Pro" panose="020B0503030403020204" pitchFamily="34" charset="0"/>
                <a:ea typeface="Source Sans Pro" panose="020B0503030403020204" pitchFamily="34" charset="0"/>
              </a:rPr>
              <a:t>How could these skills be beneficial to those in SUD treatment?</a:t>
            </a:r>
          </a:p>
        </p:txBody>
      </p:sp>
      <p:grpSp>
        <p:nvGrpSpPr>
          <p:cNvPr id="5" name="Group 4">
            <a:extLst>
              <a:ext uri="{FF2B5EF4-FFF2-40B4-BE49-F238E27FC236}">
                <a16:creationId xmlns:a16="http://schemas.microsoft.com/office/drawing/2014/main" id="{9B56772D-4C7A-CA0C-A227-B601C233E74E}"/>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72F3AB2E-059B-C868-74D0-5211CBA87384}"/>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19AE3750-EB53-C5BF-71B2-CFDFAFBFEA51}"/>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8" name="Picture 7">
            <a:extLst>
              <a:ext uri="{FF2B5EF4-FFF2-40B4-BE49-F238E27FC236}">
                <a16:creationId xmlns:a16="http://schemas.microsoft.com/office/drawing/2014/main" id="{CF853E70-4DDA-73D6-B14C-E1CAE5E146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241" y="3913094"/>
            <a:ext cx="3047518" cy="2176893"/>
          </a:xfrm>
          <a:prstGeom prst="rect">
            <a:avLst/>
          </a:prstGeom>
        </p:spPr>
      </p:pic>
      <p:sp>
        <p:nvSpPr>
          <p:cNvPr id="10" name="TextBox 9">
            <a:extLst>
              <a:ext uri="{FF2B5EF4-FFF2-40B4-BE49-F238E27FC236}">
                <a16:creationId xmlns:a16="http://schemas.microsoft.com/office/drawing/2014/main" id="{9F85030A-DE2F-1440-8F26-3DECC0AF2B07}"/>
              </a:ext>
            </a:extLst>
          </p:cNvPr>
          <p:cNvSpPr txBox="1"/>
          <p:nvPr/>
        </p:nvSpPr>
        <p:spPr>
          <a:xfrm>
            <a:off x="2228628" y="6226464"/>
            <a:ext cx="7734743" cy="461665"/>
          </a:xfrm>
          <a:prstGeom prst="rect">
            <a:avLst/>
          </a:prstGeom>
          <a:noFill/>
        </p:spPr>
        <p:txBody>
          <a:bodyPr wrap="square">
            <a:spAutoFit/>
          </a:bodyPr>
          <a:lstStyle/>
          <a:p>
            <a:pPr algn="ctr" fontAlgn="base">
              <a:defRPr/>
            </a:pPr>
            <a:r>
              <a:rPr lang="en-US" sz="2400" b="1" dirty="0">
                <a:highlight>
                  <a:srgbClr val="FFFF00"/>
                </a:highlight>
              </a:rPr>
              <a:t>“Meet Alex” Available for Reference – Handout #2</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1FD0BDD5-9A81-782F-11C2-38967A211BC4}"/>
              </a:ext>
            </a:extLst>
          </p:cNvPr>
          <p:cNvSpPr>
            <a:spLocks noGrp="1"/>
          </p:cNvSpPr>
          <p:nvPr>
            <p:ph type="sldNum" idx="10"/>
          </p:nvPr>
        </p:nvSpPr>
        <p:spPr/>
        <p:txBody>
          <a:bodyPr/>
          <a:lstStyle/>
          <a:p>
            <a:fld id="{07CE569E-9B7C-4CB9-AB80-C0841F922CFF}" type="slidenum">
              <a:rPr lang="en-US" smtClean="0"/>
              <a:pPr/>
              <a:t>119</a:t>
            </a:fld>
            <a:endParaRPr lang="en-US"/>
          </a:p>
        </p:txBody>
      </p:sp>
    </p:spTree>
    <p:extLst>
      <p:ext uri="{BB962C8B-B14F-4D97-AF65-F5344CB8AC3E}">
        <p14:creationId xmlns:p14="http://schemas.microsoft.com/office/powerpoint/2010/main" val="2862686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2A53-6D1E-42F7-991C-F5C468F89955}"/>
              </a:ext>
            </a:extLst>
          </p:cNvPr>
          <p:cNvSpPr>
            <a:spLocks noGrp="1"/>
          </p:cNvSpPr>
          <p:nvPr>
            <p:ph type="title"/>
          </p:nvPr>
        </p:nvSpPr>
        <p:spPr>
          <a:xfrm>
            <a:off x="1110874" y="491820"/>
            <a:ext cx="9970251" cy="882298"/>
          </a:xfrm>
        </p:spPr>
        <p:txBody>
          <a:bodyPr/>
          <a:lstStyle/>
          <a:p>
            <a:r>
              <a:rPr lang="en-US" dirty="0"/>
              <a:t>Disclosure</a:t>
            </a:r>
          </a:p>
        </p:txBody>
      </p:sp>
      <p:sp>
        <p:nvSpPr>
          <p:cNvPr id="3" name="Slide Number Placeholder 2">
            <a:extLst>
              <a:ext uri="{FF2B5EF4-FFF2-40B4-BE49-F238E27FC236}">
                <a16:creationId xmlns:a16="http://schemas.microsoft.com/office/drawing/2014/main" id="{3226A7A7-29A8-D30C-F793-63CDC81C3D77}"/>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12</a:t>
            </a:fld>
            <a:endParaRPr lang="en-US"/>
          </a:p>
        </p:txBody>
      </p:sp>
      <p:sp>
        <p:nvSpPr>
          <p:cNvPr id="4" name="Content Placeholder 2">
            <a:extLst>
              <a:ext uri="{FF2B5EF4-FFF2-40B4-BE49-F238E27FC236}">
                <a16:creationId xmlns:a16="http://schemas.microsoft.com/office/drawing/2014/main" id="{A6CE618E-24FB-73BE-2798-F2584B20227A}"/>
              </a:ext>
            </a:extLst>
          </p:cNvPr>
          <p:cNvSpPr>
            <a:spLocks noGrp="1"/>
          </p:cNvSpPr>
          <p:nvPr>
            <p:ph idx="1"/>
          </p:nvPr>
        </p:nvSpPr>
        <p:spPr>
          <a:xfrm>
            <a:off x="838200" y="1374118"/>
            <a:ext cx="10515600" cy="5188046"/>
          </a:xfrm>
        </p:spPr>
        <p:txBody>
          <a:bodyPr>
            <a:normAutofit/>
          </a:bodyPr>
          <a:lstStyle/>
          <a:p>
            <a:pPr>
              <a:spcAft>
                <a:spcPts val="600"/>
              </a:spcAft>
            </a:pPr>
            <a:r>
              <a:rPr lang="en-US" sz="3200" dirty="0"/>
              <a:t>The use of photocopied materials from the </a:t>
            </a:r>
            <a:r>
              <a:rPr lang="en-US" sz="3200" i="1" dirty="0"/>
              <a:t>DBT Skills Training Manual </a:t>
            </a:r>
            <a:r>
              <a:rPr lang="en-US" sz="3200" dirty="0"/>
              <a:t>and </a:t>
            </a:r>
            <a:r>
              <a:rPr lang="en-US" sz="3200" i="1" dirty="0"/>
              <a:t>DBT Skills Training Handouts and Worksheets </a:t>
            </a:r>
            <a:r>
              <a:rPr lang="en-US" sz="3200" dirty="0"/>
              <a:t>in this training does </a:t>
            </a:r>
            <a:r>
              <a:rPr lang="en-US" sz="3200" b="1" u="sng" dirty="0"/>
              <a:t>not</a:t>
            </a:r>
            <a:r>
              <a:rPr lang="en-US" sz="3200" b="1" dirty="0"/>
              <a:t> </a:t>
            </a:r>
            <a:r>
              <a:rPr lang="en-US" sz="3200" dirty="0"/>
              <a:t>grant training participants permission to photocopy or otherwise reproduce these materials.  </a:t>
            </a:r>
          </a:p>
          <a:p>
            <a:r>
              <a:rPr lang="en-US" sz="3200" dirty="0"/>
              <a:t>If you wish to use these resources for personal use or use with clients after this training, you will need to purchase a copy of the </a:t>
            </a:r>
            <a:r>
              <a:rPr lang="en-US" sz="3200" i="1" dirty="0"/>
              <a:t>DBT Skills Training Manual </a:t>
            </a:r>
            <a:r>
              <a:rPr lang="en-US" sz="3200" dirty="0"/>
              <a:t>and/or </a:t>
            </a:r>
            <a:r>
              <a:rPr lang="en-US" sz="3200" i="1" dirty="0"/>
              <a:t>DBT Skills Training Handouts and Worksheets</a:t>
            </a:r>
            <a:r>
              <a:rPr lang="en-US" sz="3200" dirty="0"/>
              <a:t>.</a:t>
            </a:r>
          </a:p>
          <a:p>
            <a:endParaRPr lang="en-US" sz="3400" dirty="0"/>
          </a:p>
          <a:p>
            <a:endParaRPr lang="en-US" sz="3200" dirty="0"/>
          </a:p>
        </p:txBody>
      </p:sp>
    </p:spTree>
    <p:extLst>
      <p:ext uri="{BB962C8B-B14F-4D97-AF65-F5344CB8AC3E}">
        <p14:creationId xmlns:p14="http://schemas.microsoft.com/office/powerpoint/2010/main" val="31293678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20754-69AA-C97C-0E42-59EBCA477C1A}"/>
              </a:ext>
            </a:extLst>
          </p:cNvPr>
          <p:cNvSpPr>
            <a:spLocks noGrp="1"/>
          </p:cNvSpPr>
          <p:nvPr>
            <p:ph type="title"/>
          </p:nvPr>
        </p:nvSpPr>
        <p:spPr>
          <a:xfrm>
            <a:off x="696533" y="341344"/>
            <a:ext cx="10798933" cy="993680"/>
          </a:xfrm>
        </p:spPr>
        <p:txBody>
          <a:bodyPr/>
          <a:lstStyle/>
          <a:p>
            <a:r>
              <a:rPr lang="en-US" sz="4400" b="1" dirty="0"/>
              <a:t>The </a:t>
            </a:r>
            <a:r>
              <a:rPr lang="en-US" sz="4400" b="1" i="1" dirty="0"/>
              <a:t>ABC PLEASE </a:t>
            </a:r>
            <a:r>
              <a:rPr lang="en-US" sz="4400" b="1" dirty="0"/>
              <a:t> Skill</a:t>
            </a:r>
            <a:endParaRPr lang="en-US" sz="4400" b="1" i="1" dirty="0"/>
          </a:p>
        </p:txBody>
      </p:sp>
      <p:grpSp>
        <p:nvGrpSpPr>
          <p:cNvPr id="3" name="Group 2">
            <a:extLst>
              <a:ext uri="{FF2B5EF4-FFF2-40B4-BE49-F238E27FC236}">
                <a16:creationId xmlns:a16="http://schemas.microsoft.com/office/drawing/2014/main" id="{E329AC46-E31E-D003-C0F8-CF7C90EF43AA}"/>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5" name="Rectangle: Rounded Corners 4">
              <a:extLst>
                <a:ext uri="{FF2B5EF4-FFF2-40B4-BE49-F238E27FC236}">
                  <a16:creationId xmlns:a16="http://schemas.microsoft.com/office/drawing/2014/main" id="{6AA2A887-80D8-DBF6-5A72-90AC2DB46B3A}"/>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A199B11E-E503-23E6-14B7-DD7954D14BF8}"/>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graphicFrame>
        <p:nvGraphicFramePr>
          <p:cNvPr id="10" name="Table 23" descr="The graphic highlights the mnemonic skill &quot;ABC&quot; and expands on the meaning of each letter:&#10;&#10;A - Accumulate positives: Engage in activities or behaviors that bring positivity and fulfillment into your life.&#10;B - Build mastery: Develop and enhance your skills and competencies in various areas.&#10;C - Cope ahead: Anticipate and prepare for potential challenges or difficult situations proactively.&#10;&#10;This mnemonic skill, &quot;ABC,&quot; provides a structured approach to building resilience and managing stress effectively.">
            <a:extLst>
              <a:ext uri="{FF2B5EF4-FFF2-40B4-BE49-F238E27FC236}">
                <a16:creationId xmlns:a16="http://schemas.microsoft.com/office/drawing/2014/main" id="{8AF316DD-3CCD-A16B-E95C-3E82D56915BB}"/>
              </a:ext>
            </a:extLst>
          </p:cNvPr>
          <p:cNvGraphicFramePr>
            <a:graphicFrameLocks noGrp="1"/>
          </p:cNvGraphicFramePr>
          <p:nvPr>
            <p:extLst>
              <p:ext uri="{D42A27DB-BD31-4B8C-83A1-F6EECF244321}">
                <p14:modId xmlns:p14="http://schemas.microsoft.com/office/powerpoint/2010/main" val="4292406573"/>
              </p:ext>
            </p:extLst>
          </p:nvPr>
        </p:nvGraphicFramePr>
        <p:xfrm>
          <a:off x="2576200" y="1597654"/>
          <a:ext cx="7039600" cy="1968471"/>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510393">
                  <a:extLst>
                    <a:ext uri="{9D8B030D-6E8A-4147-A177-3AD203B41FA5}">
                      <a16:colId xmlns:a16="http://schemas.microsoft.com/office/drawing/2014/main" val="12985927"/>
                    </a:ext>
                  </a:extLst>
                </a:gridCol>
                <a:gridCol w="6529207">
                  <a:extLst>
                    <a:ext uri="{9D8B030D-6E8A-4147-A177-3AD203B41FA5}">
                      <a16:colId xmlns:a16="http://schemas.microsoft.com/office/drawing/2014/main" val="928559061"/>
                    </a:ext>
                  </a:extLst>
                </a:gridCol>
              </a:tblGrid>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A</a:t>
                      </a:r>
                      <a:r>
                        <a:rPr lang="en-US" sz="2400" b="1" kern="0" dirty="0">
                          <a:solidFill>
                            <a:schemeClr val="bg2">
                              <a:lumMod val="75000"/>
                            </a:schemeClr>
                          </a:solidFill>
                          <a:ea typeface="Fira Sans Extra Condensed"/>
                          <a:cs typeface="Fira Sans Extra Condensed"/>
                          <a:sym typeface="Fira Sans Extra Condensed"/>
                        </a:rPr>
                        <a:t>ccumulate </a:t>
                      </a:r>
                      <a:r>
                        <a:rPr lang="en-US" sz="2400" b="0" kern="0" dirty="0">
                          <a:solidFill>
                            <a:schemeClr val="bg2">
                              <a:lumMod val="75000"/>
                            </a:schemeClr>
                          </a:solidFill>
                          <a:ea typeface="Fira Sans Extra Condensed"/>
                          <a:cs typeface="Fira Sans Extra Condensed"/>
                          <a:sym typeface="Fira Sans Extra Condensed"/>
                        </a:rPr>
                        <a:t>positive emotions</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B</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B</a:t>
                      </a:r>
                      <a:r>
                        <a:rPr lang="en-US" sz="2400" b="1" u="none" dirty="0">
                          <a:solidFill>
                            <a:schemeClr val="bg2">
                              <a:lumMod val="75000"/>
                            </a:schemeClr>
                          </a:solidFill>
                        </a:rPr>
                        <a:t>uild </a:t>
                      </a:r>
                      <a:r>
                        <a:rPr lang="en-US" sz="2400" b="0" u="none" dirty="0">
                          <a:solidFill>
                            <a:schemeClr val="bg2">
                              <a:lumMod val="75000"/>
                            </a:schemeClr>
                          </a:solidFill>
                        </a:rPr>
                        <a:t>mastery</a:t>
                      </a: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61463">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C</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C</a:t>
                      </a:r>
                      <a:r>
                        <a:rPr lang="en" sz="2400" b="1" kern="0" dirty="0">
                          <a:solidFill>
                            <a:schemeClr val="bg2">
                              <a:lumMod val="75000"/>
                            </a:schemeClr>
                          </a:solidFill>
                          <a:ea typeface="Fira Sans Extra Condensed"/>
                          <a:cs typeface="Fira Sans Extra Condensed"/>
                          <a:sym typeface="Fira Sans Extra Condensed"/>
                        </a:rPr>
                        <a:t>ope </a:t>
                      </a:r>
                      <a:r>
                        <a:rPr lang="en-US" sz="2400" b="0" kern="0" dirty="0">
                          <a:solidFill>
                            <a:schemeClr val="bg2">
                              <a:lumMod val="75000"/>
                            </a:schemeClr>
                          </a:solidFill>
                          <a:ea typeface="Fira Sans Extra Condensed"/>
                          <a:cs typeface="Fira Sans Extra Condensed"/>
                          <a:sym typeface="Fira Sans Extra Condensed"/>
                        </a:rPr>
                        <a:t>ahead of time with emotional situations </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bl>
          </a:graphicData>
        </a:graphic>
      </p:graphicFrame>
      <p:graphicFrame>
        <p:nvGraphicFramePr>
          <p:cNvPr id="11" name="Table 10" descr="The graphic presents the mnemonic skill &quot;PLEASE&quot; and expands on the meaning of each letter:&#10;&#10;P and L - Treat Physical Illness: Address any physical illnesses or ailments promptly to ensure overall well-being.&#10;E - Balance Eating: Maintain balanced eating habits by consuming regular, nutritious meals and avoiding excessive or unhealthy food choices.&#10;A - Avoid Mood-Altering Substances: Steer clear of substances that can alter mood, such as alcohol or drugs, to promote emotional stability.&#10;S - Maintain Good Sleep: Prioritize maintaining a regular sleep schedule and practicing good sleep hygiene to support physical and mental health.&#10;E - Get Exercise: Incorporate regular physical exercise into your routine to promote overall well-being and manage stress effectively.&#10;&#10;This mnemonic skill, &quot;PLEASE,&quot; underscores the importance of self-care practices for emotional regulation and overall health.">
            <a:extLst>
              <a:ext uri="{FF2B5EF4-FFF2-40B4-BE49-F238E27FC236}">
                <a16:creationId xmlns:a16="http://schemas.microsoft.com/office/drawing/2014/main" id="{9A44B88B-0A64-954C-B0F7-A5A4C2E6030F}"/>
              </a:ext>
            </a:extLst>
          </p:cNvPr>
          <p:cNvGraphicFramePr>
            <a:graphicFrameLocks noGrp="1"/>
          </p:cNvGraphicFramePr>
          <p:nvPr>
            <p:extLst>
              <p:ext uri="{D42A27DB-BD31-4B8C-83A1-F6EECF244321}">
                <p14:modId xmlns:p14="http://schemas.microsoft.com/office/powerpoint/2010/main" val="909937754"/>
              </p:ext>
            </p:extLst>
          </p:nvPr>
        </p:nvGraphicFramePr>
        <p:xfrm>
          <a:off x="2576200" y="3888461"/>
          <a:ext cx="7039600" cy="1753137"/>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2212848">
                  <a:extLst>
                    <a:ext uri="{9D8B030D-6E8A-4147-A177-3AD203B41FA5}">
                      <a16:colId xmlns:a16="http://schemas.microsoft.com/office/drawing/2014/main" val="1054077878"/>
                    </a:ext>
                  </a:extLst>
                </a:gridCol>
                <a:gridCol w="4826752">
                  <a:extLst>
                    <a:ext uri="{9D8B030D-6E8A-4147-A177-3AD203B41FA5}">
                      <a16:colId xmlns:a16="http://schemas.microsoft.com/office/drawing/2014/main" val="1110074094"/>
                    </a:ext>
                  </a:extLst>
                </a:gridCol>
              </a:tblGrid>
              <a:tr h="1753137">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PLEASE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400" b="0" u="none" kern="0" dirty="0">
                          <a:solidFill>
                            <a:schemeClr val="bg2">
                              <a:lumMod val="75000"/>
                            </a:schemeClr>
                          </a:solidFill>
                          <a:ea typeface="Fira Sans Extra Condensed"/>
                          <a:cs typeface="Fira Sans Extra Condensed"/>
                          <a:sym typeface="Fira Sans Extra Condensed"/>
                        </a:rPr>
                        <a:t>Treat </a:t>
                      </a:r>
                      <a:r>
                        <a:rPr lang="en-US" sz="2400" b="1" u="sng" kern="0" dirty="0" err="1">
                          <a:solidFill>
                            <a:schemeClr val="bg2">
                              <a:lumMod val="75000"/>
                            </a:schemeClr>
                          </a:solidFill>
                          <a:ea typeface="Fira Sans Extra Condensed"/>
                          <a:cs typeface="Fira Sans Extra Condensed"/>
                          <a:sym typeface="Fira Sans Extra Condensed"/>
                        </a:rPr>
                        <a:t>P</a:t>
                      </a:r>
                      <a:r>
                        <a:rPr lang="en-US" sz="2400" b="0" u="none" kern="0" dirty="0" err="1">
                          <a:solidFill>
                            <a:schemeClr val="bg2">
                              <a:lumMod val="75000"/>
                            </a:schemeClr>
                          </a:solidFill>
                          <a:ea typeface="Fira Sans Extra Condensed"/>
                          <a:cs typeface="Fira Sans Extra Condensed"/>
                          <a:sym typeface="Fira Sans Extra Condensed"/>
                        </a:rPr>
                        <a:t>hysica</a:t>
                      </a:r>
                      <a:r>
                        <a:rPr lang="en-US" sz="2400" b="1" u="sng" kern="0" dirty="0" err="1">
                          <a:solidFill>
                            <a:schemeClr val="bg2">
                              <a:lumMod val="75000"/>
                            </a:schemeClr>
                          </a:solidFill>
                          <a:ea typeface="Fira Sans Extra Condensed"/>
                          <a:cs typeface="Fira Sans Extra Condensed"/>
                          <a:sym typeface="Fira Sans Extra Condensed"/>
                        </a:rPr>
                        <a:t>L</a:t>
                      </a:r>
                      <a:r>
                        <a:rPr lang="en-US" sz="2400" b="0" u="none" kern="0" dirty="0">
                          <a:solidFill>
                            <a:schemeClr val="bg2">
                              <a:lumMod val="75000"/>
                            </a:schemeClr>
                          </a:solidFill>
                          <a:ea typeface="Fira Sans Extra Condensed"/>
                          <a:cs typeface="Fira Sans Extra Condensed"/>
                          <a:sym typeface="Fira Sans Extra Condensed"/>
                        </a:rPr>
                        <a:t> illness, balance </a:t>
                      </a:r>
                      <a:r>
                        <a:rPr lang="en-US" sz="2400" b="1" u="sng" kern="0" dirty="0">
                          <a:solidFill>
                            <a:schemeClr val="bg2">
                              <a:lumMod val="75000"/>
                            </a:schemeClr>
                          </a:solidFill>
                          <a:ea typeface="Fira Sans Extra Condensed"/>
                          <a:cs typeface="Fira Sans Extra Condensed"/>
                          <a:sym typeface="Fira Sans Extra Condensed"/>
                        </a:rPr>
                        <a:t>E</a:t>
                      </a:r>
                      <a:r>
                        <a:rPr lang="en-US" sz="2400" b="0" u="none" kern="0" dirty="0">
                          <a:solidFill>
                            <a:schemeClr val="bg2">
                              <a:lumMod val="75000"/>
                            </a:schemeClr>
                          </a:solidFill>
                          <a:ea typeface="Fira Sans Extra Condensed"/>
                          <a:cs typeface="Fira Sans Extra Condensed"/>
                          <a:sym typeface="Fira Sans Extra Condensed"/>
                        </a:rPr>
                        <a:t>ating, avoid mood-</a:t>
                      </a:r>
                      <a:r>
                        <a:rPr lang="en-US" sz="2400" b="1" u="sng" kern="0" dirty="0">
                          <a:solidFill>
                            <a:schemeClr val="bg2">
                              <a:lumMod val="75000"/>
                            </a:schemeClr>
                          </a:solidFill>
                          <a:ea typeface="Fira Sans Extra Condensed"/>
                          <a:cs typeface="Fira Sans Extra Condensed"/>
                          <a:sym typeface="Fira Sans Extra Condensed"/>
                        </a:rPr>
                        <a:t>A</a:t>
                      </a:r>
                      <a:r>
                        <a:rPr lang="en-US" sz="2400" b="0" u="none" kern="0" dirty="0">
                          <a:solidFill>
                            <a:schemeClr val="bg2">
                              <a:lumMod val="75000"/>
                            </a:schemeClr>
                          </a:solidFill>
                          <a:ea typeface="Fira Sans Extra Condensed"/>
                          <a:cs typeface="Fira Sans Extra Condensed"/>
                          <a:sym typeface="Fira Sans Extra Condensed"/>
                        </a:rPr>
                        <a:t>ltering substances, maintain good </a:t>
                      </a:r>
                      <a:r>
                        <a:rPr lang="en-US" sz="2400" b="1" u="sng" kern="0" dirty="0">
                          <a:solidFill>
                            <a:schemeClr val="bg2">
                              <a:lumMod val="75000"/>
                            </a:schemeClr>
                          </a:solidFill>
                          <a:ea typeface="Fira Sans Extra Condensed"/>
                          <a:cs typeface="Fira Sans Extra Condensed"/>
                          <a:sym typeface="Fira Sans Extra Condensed"/>
                        </a:rPr>
                        <a:t>S</a:t>
                      </a:r>
                      <a:r>
                        <a:rPr lang="en-US" sz="2400" b="0" u="none" kern="0" dirty="0">
                          <a:solidFill>
                            <a:schemeClr val="bg2">
                              <a:lumMod val="75000"/>
                            </a:schemeClr>
                          </a:solidFill>
                          <a:ea typeface="Fira Sans Extra Condensed"/>
                          <a:cs typeface="Fira Sans Extra Condensed"/>
                          <a:sym typeface="Fira Sans Extra Condensed"/>
                        </a:rPr>
                        <a:t>leep, and get </a:t>
                      </a:r>
                      <a:r>
                        <a:rPr lang="en-US" sz="2400" b="1" u="sng" kern="0" dirty="0">
                          <a:solidFill>
                            <a:schemeClr val="bg2">
                              <a:lumMod val="75000"/>
                            </a:schemeClr>
                          </a:solidFill>
                          <a:ea typeface="Fira Sans Extra Condensed"/>
                          <a:cs typeface="Fira Sans Extra Condensed"/>
                          <a:sym typeface="Fira Sans Extra Condensed"/>
                        </a:rPr>
                        <a:t>E</a:t>
                      </a:r>
                      <a:r>
                        <a:rPr lang="en-US" sz="2400" b="0" u="none" kern="0" dirty="0">
                          <a:solidFill>
                            <a:schemeClr val="bg2">
                              <a:lumMod val="75000"/>
                            </a:schemeClr>
                          </a:solidFill>
                          <a:ea typeface="Fira Sans Extra Condensed"/>
                          <a:cs typeface="Fira Sans Extra Condensed"/>
                          <a:sym typeface="Fira Sans Extra Condensed"/>
                        </a:rPr>
                        <a:t>xercise</a:t>
                      </a:r>
                      <a:endParaRPr lang="en-US" sz="2400" b="0" u="none"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18705"/>
                  </a:ext>
                </a:extLst>
              </a:tr>
            </a:tbl>
          </a:graphicData>
        </a:graphic>
      </p:graphicFrame>
      <p:sp>
        <p:nvSpPr>
          <p:cNvPr id="7" name="Slide Number Placeholder 6">
            <a:extLst>
              <a:ext uri="{FF2B5EF4-FFF2-40B4-BE49-F238E27FC236}">
                <a16:creationId xmlns:a16="http://schemas.microsoft.com/office/drawing/2014/main" id="{D05E3729-2E0C-60BD-A971-182BA3615242}"/>
              </a:ext>
              <a:ext uri="{C183D7F6-B498-43B3-948B-1728B52AA6E4}">
                <adec:decorative xmlns:adec="http://schemas.microsoft.com/office/drawing/2017/decorative" val="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120</a:t>
            </a:fld>
            <a:endParaRPr lang="en-US"/>
          </a:p>
        </p:txBody>
      </p:sp>
      <p:sp>
        <p:nvSpPr>
          <p:cNvPr id="8" name="TextBox 7">
            <a:extLst>
              <a:ext uri="{FF2B5EF4-FFF2-40B4-BE49-F238E27FC236}">
                <a16:creationId xmlns:a16="http://schemas.microsoft.com/office/drawing/2014/main" id="{452E1D9C-3BFF-A863-C108-6EDD9DFB2F41}"/>
              </a:ext>
              <a:ext uri="{C183D7F6-B498-43B3-948B-1728B52AA6E4}">
                <adec:decorative xmlns:adec="http://schemas.microsoft.com/office/drawing/2017/decorative" val="1"/>
              </a:ext>
            </a:extLst>
          </p:cNvPr>
          <p:cNvSpPr txBox="1"/>
          <p:nvPr/>
        </p:nvSpPr>
        <p:spPr>
          <a:xfrm>
            <a:off x="0" y="6550158"/>
            <a:ext cx="2011680"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Linehan, 2014a</a:t>
            </a:r>
          </a:p>
        </p:txBody>
      </p:sp>
    </p:spTree>
    <p:extLst>
      <p:ext uri="{BB962C8B-B14F-4D97-AF65-F5344CB8AC3E}">
        <p14:creationId xmlns:p14="http://schemas.microsoft.com/office/powerpoint/2010/main" val="18932398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54289-22F7-43F4-7148-D0F6264FFF8C}"/>
              </a:ext>
            </a:extLst>
          </p:cNvPr>
          <p:cNvSpPr>
            <a:spLocks noGrp="1"/>
          </p:cNvSpPr>
          <p:nvPr>
            <p:ph type="title"/>
          </p:nvPr>
        </p:nvSpPr>
        <p:spPr>
          <a:xfrm>
            <a:off x="1524000" y="2376316"/>
            <a:ext cx="9144000" cy="2105367"/>
          </a:xfrm>
        </p:spPr>
        <p:txBody>
          <a:bodyPr>
            <a:normAutofit/>
          </a:bodyPr>
          <a:lstStyle/>
          <a:p>
            <a:r>
              <a:rPr lang="en-US" sz="5400" b="1" dirty="0"/>
              <a:t>Distress Tolerance</a:t>
            </a:r>
          </a:p>
        </p:txBody>
      </p:sp>
      <p:sp>
        <p:nvSpPr>
          <p:cNvPr id="5" name="Rectangle: Rounded Corners 4">
            <a:extLst>
              <a:ext uri="{FF2B5EF4-FFF2-40B4-BE49-F238E27FC236}">
                <a16:creationId xmlns:a16="http://schemas.microsoft.com/office/drawing/2014/main" id="{6929000A-FE2D-B690-A427-71A4485F1AD2}"/>
              </a:ext>
              <a:ext uri="{C183D7F6-B498-43B3-948B-1728B52AA6E4}">
                <adec:decorative xmlns:adec="http://schemas.microsoft.com/office/drawing/2017/decorative" val="1"/>
              </a:ext>
            </a:extLst>
          </p:cNvPr>
          <p:cNvSpPr/>
          <p:nvPr/>
        </p:nvSpPr>
        <p:spPr>
          <a:xfrm>
            <a:off x="5091467" y="3477150"/>
            <a:ext cx="2009065" cy="2009065"/>
          </a:xfrm>
          <a:prstGeom prst="roundRect">
            <a:avLst/>
          </a:prstGeom>
          <a:solidFill>
            <a:schemeClr val="tx1">
              <a:lumMod val="75000"/>
              <a:lumOff val="25000"/>
            </a:schemeClr>
          </a:solid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30D05269-5C1E-E0A7-166C-4EC9ACA38666}"/>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121</a:t>
            </a:fld>
            <a:endParaRPr lang="en-US"/>
          </a:p>
        </p:txBody>
      </p:sp>
      <p:pic>
        <p:nvPicPr>
          <p:cNvPr id="8" name="Picture 7">
            <a:extLst>
              <a:ext uri="{FF2B5EF4-FFF2-40B4-BE49-F238E27FC236}">
                <a16:creationId xmlns:a16="http://schemas.microsoft.com/office/drawing/2014/main" id="{196B5B47-A614-A33C-B0A9-CB2AA3BD78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766" y="3479667"/>
            <a:ext cx="1855766" cy="2006548"/>
          </a:xfrm>
          <a:prstGeom prst="rect">
            <a:avLst/>
          </a:prstGeom>
        </p:spPr>
      </p:pic>
    </p:spTree>
    <p:extLst>
      <p:ext uri="{BB962C8B-B14F-4D97-AF65-F5344CB8AC3E}">
        <p14:creationId xmlns:p14="http://schemas.microsoft.com/office/powerpoint/2010/main" val="9391550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FE66-7ABD-4F1A-9363-453057530F73}"/>
              </a:ext>
            </a:extLst>
          </p:cNvPr>
          <p:cNvSpPr>
            <a:spLocks noGrp="1"/>
          </p:cNvSpPr>
          <p:nvPr>
            <p:ph type="title"/>
          </p:nvPr>
        </p:nvSpPr>
        <p:spPr/>
        <p:txBody>
          <a:bodyPr/>
          <a:lstStyle/>
          <a:p>
            <a:r>
              <a:rPr lang="en-US" sz="4400" b="1" dirty="0"/>
              <a:t>Distress Tolerance Overview</a:t>
            </a:r>
          </a:p>
        </p:txBody>
      </p:sp>
      <p:sp>
        <p:nvSpPr>
          <p:cNvPr id="3" name="Content Placeholder 2">
            <a:extLst>
              <a:ext uri="{FF2B5EF4-FFF2-40B4-BE49-F238E27FC236}">
                <a16:creationId xmlns:a16="http://schemas.microsoft.com/office/drawing/2014/main" id="{8AD190DA-3A87-4A4E-96F3-0D44A852857F}"/>
              </a:ext>
            </a:extLst>
          </p:cNvPr>
          <p:cNvSpPr>
            <a:spLocks noGrp="1"/>
          </p:cNvSpPr>
          <p:nvPr>
            <p:ph idx="1"/>
          </p:nvPr>
        </p:nvSpPr>
        <p:spPr>
          <a:xfrm>
            <a:off x="1110874" y="1347627"/>
            <a:ext cx="9970251" cy="4618065"/>
          </a:xfrm>
        </p:spPr>
        <p:txBody>
          <a:bodyPr/>
          <a:lstStyle/>
          <a:p>
            <a:pPr>
              <a:spcAft>
                <a:spcPts val="1200"/>
              </a:spcAft>
            </a:pPr>
            <a:r>
              <a:rPr lang="en-US" sz="2800" dirty="0"/>
              <a:t>Distress tolerance involves learning how to cope with intense emotions and crises in a healthy way when you can't control the source of distress</a:t>
            </a:r>
          </a:p>
          <a:p>
            <a:pPr>
              <a:spcAft>
                <a:spcPts val="1200"/>
              </a:spcAft>
            </a:pPr>
            <a:r>
              <a:rPr lang="en-US" sz="2800" dirty="0"/>
              <a:t>It helps us handle crises calmly, improving outcomes through greater acceptance</a:t>
            </a:r>
          </a:p>
          <a:p>
            <a:pPr>
              <a:spcAft>
                <a:spcPts val="1200"/>
              </a:spcAft>
            </a:pPr>
            <a:r>
              <a:rPr lang="en-US" sz="2800" dirty="0"/>
              <a:t>Distress tolerance empowers us to face challenges with resilience and adaptive responses, enabling us to avoid impulsive reactions</a:t>
            </a:r>
          </a:p>
        </p:txBody>
      </p:sp>
      <p:grpSp>
        <p:nvGrpSpPr>
          <p:cNvPr id="4" name="Group 3">
            <a:extLst>
              <a:ext uri="{FF2B5EF4-FFF2-40B4-BE49-F238E27FC236}">
                <a16:creationId xmlns:a16="http://schemas.microsoft.com/office/drawing/2014/main" id="{DE8EF464-C97C-2562-5EDF-5A6D16C0C654}"/>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5" name="Rectangle: Rounded Corners 4">
              <a:extLst>
                <a:ext uri="{FF2B5EF4-FFF2-40B4-BE49-F238E27FC236}">
                  <a16:creationId xmlns:a16="http://schemas.microsoft.com/office/drawing/2014/main" id="{DC7EDE85-994E-0AEA-C08A-1857DDB0C944}"/>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83FC5937-E1EF-70D2-E57D-F11A136C8BBB}"/>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7" name="Slide Number Placeholder 6">
            <a:extLst>
              <a:ext uri="{FF2B5EF4-FFF2-40B4-BE49-F238E27FC236}">
                <a16:creationId xmlns:a16="http://schemas.microsoft.com/office/drawing/2014/main" id="{FFAC5212-A98E-494E-62B6-CB2863BD7F8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122</a:t>
            </a:fld>
            <a:endParaRPr lang="en-US"/>
          </a:p>
        </p:txBody>
      </p:sp>
      <p:sp>
        <p:nvSpPr>
          <p:cNvPr id="8" name="TextBox 7">
            <a:extLst>
              <a:ext uri="{FF2B5EF4-FFF2-40B4-BE49-F238E27FC236}">
                <a16:creationId xmlns:a16="http://schemas.microsoft.com/office/drawing/2014/main" id="{B1EC0DDB-5437-00C0-E3CE-E1B6ECF791B4}"/>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0" name="Picture 9">
            <a:extLst>
              <a:ext uri="{FF2B5EF4-FFF2-40B4-BE49-F238E27FC236}">
                <a16:creationId xmlns:a16="http://schemas.microsoft.com/office/drawing/2014/main" id="{C4754E9F-4BB6-0540-AC31-BEB1D4092E3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2757" t="68508" r="13309" b="17537"/>
          <a:stretch/>
        </p:blipFill>
        <p:spPr>
          <a:xfrm>
            <a:off x="3886370" y="5613358"/>
            <a:ext cx="4419258" cy="936800"/>
          </a:xfrm>
          <a:prstGeom prst="rect">
            <a:avLst/>
          </a:prstGeom>
        </p:spPr>
      </p:pic>
    </p:spTree>
    <p:extLst>
      <p:ext uri="{BB962C8B-B14F-4D97-AF65-F5344CB8AC3E}">
        <p14:creationId xmlns:p14="http://schemas.microsoft.com/office/powerpoint/2010/main" val="14271916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noAutofit/>
          </a:bodyPr>
          <a:lstStyle/>
          <a:p>
            <a:r>
              <a:rPr lang="en-US" sz="4400" b="1" dirty="0"/>
              <a:t>Goals of Distress Tolerance</a:t>
            </a:r>
          </a:p>
        </p:txBody>
      </p:sp>
      <p:sp>
        <p:nvSpPr>
          <p:cNvPr id="3" name="Content Placeholder 2"/>
          <p:cNvSpPr>
            <a:spLocks noGrp="1"/>
          </p:cNvSpPr>
          <p:nvPr>
            <p:ph sz="quarter" idx="13"/>
          </p:nvPr>
        </p:nvSpPr>
        <p:spPr>
          <a:xfrm>
            <a:off x="812800" y="1347627"/>
            <a:ext cx="10871200" cy="4985508"/>
          </a:xfrm>
        </p:spPr>
        <p:txBody>
          <a:bodyPr>
            <a:normAutofit fontScale="92500"/>
          </a:bodyPr>
          <a:lstStyle/>
          <a:p>
            <a:pPr>
              <a:spcAft>
                <a:spcPts val="600"/>
              </a:spcAft>
            </a:pPr>
            <a:r>
              <a:rPr lang="en-US" dirty="0"/>
              <a:t>Survive crisis situations and get through painful moments without making them worse</a:t>
            </a:r>
          </a:p>
          <a:p>
            <a:pPr>
              <a:spcAft>
                <a:spcPts val="600"/>
              </a:spcAft>
            </a:pPr>
            <a:r>
              <a:rPr lang="en-US" dirty="0"/>
              <a:t>Accept reality as it is in the moment</a:t>
            </a:r>
          </a:p>
          <a:p>
            <a:pPr>
              <a:spcAft>
                <a:spcPts val="600"/>
              </a:spcAft>
            </a:pPr>
            <a:r>
              <a:rPr lang="en-US" dirty="0"/>
              <a:t>Become more aware of how emotions influence our responses to distressing situations</a:t>
            </a:r>
          </a:p>
          <a:p>
            <a:pPr>
              <a:spcAft>
                <a:spcPts val="600"/>
              </a:spcAft>
            </a:pPr>
            <a:r>
              <a:rPr lang="en-US" dirty="0"/>
              <a:t>Differentiate between addressing a problem and distracting from reality</a:t>
            </a:r>
          </a:p>
          <a:p>
            <a:pPr>
              <a:spcAft>
                <a:spcPts val="600"/>
              </a:spcAft>
            </a:pPr>
            <a:r>
              <a:rPr lang="en-US" dirty="0"/>
              <a:t>Recognize that pain and distress are a part of life</a:t>
            </a:r>
          </a:p>
          <a:p>
            <a:pPr lvl="2">
              <a:buClr>
                <a:srgbClr val="F2D712"/>
              </a:buClr>
              <a:defRPr/>
            </a:pPr>
            <a:r>
              <a:rPr lang="en-US" sz="2800" dirty="0"/>
              <a:t>Trying to avoid or suppress pain/distress can increase suffering</a:t>
            </a:r>
          </a:p>
        </p:txBody>
      </p:sp>
      <p:grpSp>
        <p:nvGrpSpPr>
          <p:cNvPr id="4" name="Group 3">
            <a:extLst>
              <a:ext uri="{FF2B5EF4-FFF2-40B4-BE49-F238E27FC236}">
                <a16:creationId xmlns:a16="http://schemas.microsoft.com/office/drawing/2014/main" id="{3EE2F29B-1912-DB16-D526-E0AF3C5B372A}"/>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5" name="Rectangle: Rounded Corners 4">
              <a:extLst>
                <a:ext uri="{FF2B5EF4-FFF2-40B4-BE49-F238E27FC236}">
                  <a16:creationId xmlns:a16="http://schemas.microsoft.com/office/drawing/2014/main" id="{FA3BF3A7-1433-1D85-6310-4D487734978B}"/>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4CFFB31E-B7E2-2EE5-2280-78C3015267A1}"/>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7" name="Slide Number Placeholder 6">
            <a:extLst>
              <a:ext uri="{FF2B5EF4-FFF2-40B4-BE49-F238E27FC236}">
                <a16:creationId xmlns:a16="http://schemas.microsoft.com/office/drawing/2014/main" id="{7CD5A8FF-2C9C-99F7-235A-A954C12AA503}"/>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123</a:t>
            </a:fld>
            <a:endParaRPr lang="en-US" dirty="0"/>
          </a:p>
        </p:txBody>
      </p:sp>
      <p:sp>
        <p:nvSpPr>
          <p:cNvPr id="8" name="TextBox 7">
            <a:extLst>
              <a:ext uri="{FF2B5EF4-FFF2-40B4-BE49-F238E27FC236}">
                <a16:creationId xmlns:a16="http://schemas.microsoft.com/office/drawing/2014/main" id="{0BB29CCF-1080-C736-E152-A912CB529149}"/>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5572649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DBF64-B935-0A7B-10FD-9F69B4F95477}"/>
              </a:ext>
            </a:extLst>
          </p:cNvPr>
          <p:cNvSpPr>
            <a:spLocks noGrp="1"/>
          </p:cNvSpPr>
          <p:nvPr>
            <p:ph type="title"/>
          </p:nvPr>
        </p:nvSpPr>
        <p:spPr>
          <a:xfrm>
            <a:off x="1048200" y="410827"/>
            <a:ext cx="10095600" cy="775865"/>
          </a:xfrm>
        </p:spPr>
        <p:txBody>
          <a:bodyPr/>
          <a:lstStyle/>
          <a:p>
            <a:r>
              <a:rPr lang="en-US" dirty="0"/>
              <a:t>Distress Tolerance Skills</a:t>
            </a:r>
          </a:p>
        </p:txBody>
      </p:sp>
      <p:sp>
        <p:nvSpPr>
          <p:cNvPr id="3" name="Content Placeholder 2">
            <a:extLst>
              <a:ext uri="{FF2B5EF4-FFF2-40B4-BE49-F238E27FC236}">
                <a16:creationId xmlns:a16="http://schemas.microsoft.com/office/drawing/2014/main" id="{0B1924AC-CE12-99B7-54C9-713A13ECFD3B}"/>
              </a:ext>
            </a:extLst>
          </p:cNvPr>
          <p:cNvSpPr>
            <a:spLocks noGrp="1"/>
          </p:cNvSpPr>
          <p:nvPr>
            <p:ph sz="quarter" idx="13"/>
          </p:nvPr>
        </p:nvSpPr>
        <p:spPr>
          <a:xfrm>
            <a:off x="812800" y="1186693"/>
            <a:ext cx="10871200" cy="4985508"/>
          </a:xfrm>
        </p:spPr>
        <p:txBody>
          <a:bodyPr/>
          <a:lstStyle/>
          <a:p>
            <a:pPr>
              <a:spcBef>
                <a:spcPts val="0"/>
              </a:spcBef>
              <a:spcAft>
                <a:spcPts val="600"/>
              </a:spcAft>
            </a:pPr>
            <a:r>
              <a:rPr lang="en-US" sz="2600" dirty="0"/>
              <a:t>These skills teach:</a:t>
            </a:r>
          </a:p>
          <a:p>
            <a:pPr lvl="2">
              <a:spcAft>
                <a:spcPts val="300"/>
              </a:spcAft>
            </a:pPr>
            <a:r>
              <a:rPr lang="en-US" dirty="0"/>
              <a:t>Techniques for tolerating painful events</a:t>
            </a:r>
          </a:p>
          <a:p>
            <a:pPr lvl="2">
              <a:spcAft>
                <a:spcPts val="300"/>
              </a:spcAft>
            </a:pPr>
            <a:r>
              <a:rPr lang="en-US" dirty="0"/>
              <a:t>Techniques for managing painful urges and emotions</a:t>
            </a:r>
          </a:p>
          <a:p>
            <a:pPr>
              <a:spcAft>
                <a:spcPts val="600"/>
              </a:spcAft>
            </a:pPr>
            <a:r>
              <a:rPr lang="en-US" sz="2600" dirty="0">
                <a:latin typeface="Source Sans Pro" panose="020B0503030403020204" pitchFamily="34" charset="0"/>
                <a:ea typeface="Source Sans Pro" panose="020B0503030403020204" pitchFamily="34" charset="0"/>
              </a:rPr>
              <a:t>Distress tolerance skills are applicable when we either cannot solve a problem </a:t>
            </a:r>
            <a:r>
              <a:rPr lang="en-US" sz="2600" u="sng" dirty="0">
                <a:latin typeface="Source Sans Pro" panose="020B0503030403020204" pitchFamily="34" charset="0"/>
                <a:ea typeface="Source Sans Pro" panose="020B0503030403020204" pitchFamily="34" charset="0"/>
              </a:rPr>
              <a:t>OR</a:t>
            </a:r>
            <a:r>
              <a:rPr lang="en-US" sz="2600" dirty="0">
                <a:latin typeface="Source Sans Pro" panose="020B0503030403020204" pitchFamily="34" charset="0"/>
                <a:ea typeface="Source Sans Pro" panose="020B0503030403020204" pitchFamily="34" charset="0"/>
              </a:rPr>
              <a:t> we </a:t>
            </a:r>
            <a:r>
              <a:rPr lang="en-US" sz="2600" i="1" dirty="0">
                <a:latin typeface="Source Sans Pro" panose="020B0503030403020204" pitchFamily="34" charset="0"/>
                <a:ea typeface="Source Sans Pro" panose="020B0503030403020204" pitchFamily="34" charset="0"/>
              </a:rPr>
              <a:t>can</a:t>
            </a:r>
            <a:r>
              <a:rPr lang="en-US" sz="2600" dirty="0">
                <a:latin typeface="Source Sans Pro" panose="020B0503030403020204" pitchFamily="34" charset="0"/>
                <a:ea typeface="Source Sans Pro" panose="020B0503030403020204" pitchFamily="34" charset="0"/>
              </a:rPr>
              <a:t> solve it, but the timing isn't right to problem-solve</a:t>
            </a:r>
            <a:endParaRPr lang="en-US" sz="2600" dirty="0"/>
          </a:p>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kumimoji="0" lang="en-US" sz="2600" b="0" i="0" u="none" strike="noStrike" kern="0" cap="none" spc="0" normalizeH="0" baseline="0" noProof="0" dirty="0">
                <a:ln>
                  <a:noFill/>
                </a:ln>
                <a:solidFill>
                  <a:srgbClr val="263238"/>
                </a:solidFill>
                <a:effectLst/>
                <a:uLnTx/>
                <a:uFillTx/>
                <a:latin typeface="Source Sans Pro"/>
                <a:ea typeface="Source Sans Pro"/>
                <a:sym typeface="Source Sans Pro"/>
              </a:rPr>
              <a:t>Distress tolerance skills are helpful when:</a:t>
            </a:r>
          </a:p>
          <a:p>
            <a:pPr marL="1371600" marR="0" lvl="2" indent="-381000" algn="l" defTabSz="914400" rtl="0" eaLnBrk="1" fontAlgn="auto" latinLnBrk="0" hangingPunct="1">
              <a:lnSpc>
                <a:spcPct val="100000"/>
              </a:lnSpc>
              <a:spcBef>
                <a:spcPts val="0"/>
              </a:spcBef>
              <a:spcAft>
                <a:spcPts val="300"/>
              </a:spcAft>
              <a:buClr>
                <a:srgbClr val="F2D712"/>
              </a:buClr>
              <a:buSzPts val="2400"/>
              <a:buFont typeface="Source Sans Pro"/>
              <a:buChar char="◉"/>
              <a:tabLst/>
              <a:defRPr/>
            </a:pPr>
            <a:r>
              <a:rPr kumimoji="0" lang="en-US" sz="2400" b="0" i="0" u="none" strike="noStrike" kern="0" cap="none" spc="0" normalizeH="0" baseline="0" noProof="0" dirty="0">
                <a:ln>
                  <a:noFill/>
                </a:ln>
                <a:solidFill>
                  <a:srgbClr val="263238"/>
                </a:solidFill>
                <a:effectLst/>
                <a:uLnTx/>
                <a:uFillTx/>
                <a:latin typeface="Source Sans Pro"/>
                <a:ea typeface="Source Sans Pro"/>
                <a:sym typeface="Source Sans Pro"/>
              </a:rPr>
              <a:t>Intense physical and/or emotional pain is present</a:t>
            </a:r>
          </a:p>
          <a:p>
            <a:pPr marL="1371600" marR="0" lvl="2" indent="-381000" algn="l" defTabSz="914400" rtl="0" eaLnBrk="1" fontAlgn="auto" latinLnBrk="0" hangingPunct="1">
              <a:lnSpc>
                <a:spcPct val="100000"/>
              </a:lnSpc>
              <a:spcBef>
                <a:spcPts val="0"/>
              </a:spcBef>
              <a:spcAft>
                <a:spcPts val="300"/>
              </a:spcAft>
              <a:buClr>
                <a:srgbClr val="F2D712"/>
              </a:buClr>
              <a:buSzPts val="2400"/>
              <a:buFont typeface="Source Sans Pro"/>
              <a:buChar char="◉"/>
              <a:tabLst/>
              <a:defRPr/>
            </a:pPr>
            <a:r>
              <a:rPr kumimoji="0" lang="en-US" sz="2400" b="0" i="0" u="none" strike="noStrike" kern="0" cap="none" spc="0" normalizeH="0" baseline="0" noProof="0" dirty="0">
                <a:ln>
                  <a:noFill/>
                </a:ln>
                <a:solidFill>
                  <a:srgbClr val="263238"/>
                </a:solidFill>
                <a:effectLst/>
                <a:uLnTx/>
                <a:uFillTx/>
                <a:latin typeface="Source Sans Pro"/>
                <a:ea typeface="Source Sans Pro"/>
                <a:sym typeface="Source Sans Pro"/>
              </a:rPr>
              <a:t>Emotional pain is too strong, and it feels overwhelming</a:t>
            </a:r>
          </a:p>
          <a:p>
            <a:pPr marL="1371600" marR="0" lvl="2" indent="-381000" algn="l" defTabSz="914400" rtl="0" eaLnBrk="1" fontAlgn="auto" latinLnBrk="0" hangingPunct="1">
              <a:lnSpc>
                <a:spcPct val="100000"/>
              </a:lnSpc>
              <a:spcBef>
                <a:spcPts val="0"/>
              </a:spcBef>
              <a:spcAft>
                <a:spcPts val="300"/>
              </a:spcAft>
              <a:buClr>
                <a:srgbClr val="F2D712"/>
              </a:buClr>
              <a:buSzPts val="2400"/>
              <a:buFont typeface="Source Sans Pro"/>
              <a:buChar char="◉"/>
              <a:tabLst/>
              <a:defRPr/>
            </a:pPr>
            <a:r>
              <a:rPr kumimoji="0" lang="en-US" sz="2400" b="0" i="0" u="none" strike="noStrike" kern="0" cap="none" spc="0" normalizeH="0" baseline="0" noProof="0" dirty="0">
                <a:ln>
                  <a:noFill/>
                </a:ln>
                <a:solidFill>
                  <a:srgbClr val="263238"/>
                </a:solidFill>
                <a:effectLst/>
                <a:uLnTx/>
                <a:uFillTx/>
                <a:latin typeface="Source Sans Pro"/>
                <a:ea typeface="Source Sans Pro"/>
                <a:sym typeface="Source Sans Pro"/>
              </a:rPr>
              <a:t>Strong urges to engage in impulsive behaviors are present</a:t>
            </a:r>
          </a:p>
        </p:txBody>
      </p:sp>
      <p:sp>
        <p:nvSpPr>
          <p:cNvPr id="4" name="Slide Number Placeholder 3">
            <a:extLst>
              <a:ext uri="{FF2B5EF4-FFF2-40B4-BE49-F238E27FC236}">
                <a16:creationId xmlns:a16="http://schemas.microsoft.com/office/drawing/2014/main" id="{78720C43-6C2D-2C7D-0B12-2E989385CBBD}"/>
              </a:ext>
            </a:extLst>
          </p:cNvPr>
          <p:cNvSpPr>
            <a:spLocks noGrp="1"/>
          </p:cNvSpPr>
          <p:nvPr>
            <p:ph type="sldNum" idx="14"/>
          </p:nvPr>
        </p:nvSpPr>
        <p:spPr/>
        <p:txBody>
          <a:bodyPr/>
          <a:lstStyle/>
          <a:p>
            <a:fld id="{07CE569E-9B7C-4CB9-AB80-C0841F922CFF}" type="slidenum">
              <a:rPr lang="en-US" smtClean="0"/>
              <a:pPr/>
              <a:t>124</a:t>
            </a:fld>
            <a:endParaRPr lang="en-US"/>
          </a:p>
        </p:txBody>
      </p:sp>
      <p:sp>
        <p:nvSpPr>
          <p:cNvPr id="5" name="TextBox 4">
            <a:extLst>
              <a:ext uri="{FF2B5EF4-FFF2-40B4-BE49-F238E27FC236}">
                <a16:creationId xmlns:a16="http://schemas.microsoft.com/office/drawing/2014/main" id="{660C8B6B-AB6D-91AD-73A7-5FF384E689EF}"/>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62E6D094-13DA-F0AA-1CFD-5B5B0D3D3BF6}"/>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7" name="Rectangle: Rounded Corners 6">
              <a:extLst>
                <a:ext uri="{FF2B5EF4-FFF2-40B4-BE49-F238E27FC236}">
                  <a16:creationId xmlns:a16="http://schemas.microsoft.com/office/drawing/2014/main" id="{2C05DE87-7E27-889F-67EB-46BC45D23DD8}"/>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68F4E45F-8270-6378-2B73-FCF38CAA81D4}"/>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a:extLst>
              <a:ext uri="{FF2B5EF4-FFF2-40B4-BE49-F238E27FC236}">
                <a16:creationId xmlns:a16="http://schemas.microsoft.com/office/drawing/2014/main" id="{49F27CFB-66BA-D9C0-37A9-7F233DEB40F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3015" t="66383" r="56985" b="17537"/>
          <a:stretch/>
        </p:blipFill>
        <p:spPr>
          <a:xfrm>
            <a:off x="3506975" y="5481809"/>
            <a:ext cx="5482850" cy="1068349"/>
          </a:xfrm>
          <a:prstGeom prst="rect">
            <a:avLst/>
          </a:prstGeom>
        </p:spPr>
      </p:pic>
    </p:spTree>
    <p:extLst>
      <p:ext uri="{BB962C8B-B14F-4D97-AF65-F5344CB8AC3E}">
        <p14:creationId xmlns:p14="http://schemas.microsoft.com/office/powerpoint/2010/main" val="26479800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5099-7C33-9C6A-A7E6-E466F590C3FF}"/>
              </a:ext>
            </a:extLst>
          </p:cNvPr>
          <p:cNvSpPr>
            <a:spLocks noGrp="1"/>
          </p:cNvSpPr>
          <p:nvPr>
            <p:ph type="title"/>
          </p:nvPr>
        </p:nvSpPr>
        <p:spPr>
          <a:xfrm>
            <a:off x="1048200" y="410827"/>
            <a:ext cx="10095600" cy="1236386"/>
          </a:xfrm>
        </p:spPr>
        <p:txBody>
          <a:bodyPr/>
          <a:lstStyle/>
          <a:p>
            <a:r>
              <a:rPr lang="en-US" dirty="0"/>
              <a:t>Foundational Distress Tolerance Skills</a:t>
            </a:r>
          </a:p>
        </p:txBody>
      </p:sp>
      <p:grpSp>
        <p:nvGrpSpPr>
          <p:cNvPr id="12" name="Group 11" descr="In this graphic, three of the six foundational distress tolerance skills are highlighted. Each skill is presented in its own square: the mnemonic &quot;STOP,&quot; &quot;Pros and Cons,&quot; and the mnemonic &quot;TIPP.&quot;">
            <a:extLst>
              <a:ext uri="{FF2B5EF4-FFF2-40B4-BE49-F238E27FC236}">
                <a16:creationId xmlns:a16="http://schemas.microsoft.com/office/drawing/2014/main" id="{22E07FA1-E6EF-9203-AC84-726CC86AE1A6}"/>
              </a:ext>
            </a:extLst>
          </p:cNvPr>
          <p:cNvGrpSpPr/>
          <p:nvPr/>
        </p:nvGrpSpPr>
        <p:grpSpPr>
          <a:xfrm>
            <a:off x="1859281" y="2066946"/>
            <a:ext cx="3944290" cy="3582663"/>
            <a:chOff x="1877390" y="1803995"/>
            <a:chExt cx="3944290" cy="3406094"/>
          </a:xfrm>
          <a:effectLst>
            <a:outerShdw blurRad="50800" dist="38100" algn="l" rotWithShape="0">
              <a:prstClr val="black">
                <a:alpha val="40000"/>
              </a:prstClr>
            </a:outerShdw>
          </a:effectLst>
        </p:grpSpPr>
        <p:sp>
          <p:nvSpPr>
            <p:cNvPr id="13" name="Freeform: Shape 12">
              <a:extLst>
                <a:ext uri="{FF2B5EF4-FFF2-40B4-BE49-F238E27FC236}">
                  <a16:creationId xmlns:a16="http://schemas.microsoft.com/office/drawing/2014/main" id="{E9D46659-0662-55F0-9620-72815E4F9E38}"/>
                </a:ext>
              </a:extLst>
            </p:cNvPr>
            <p:cNvSpPr/>
            <p:nvPr/>
          </p:nvSpPr>
          <p:spPr>
            <a:xfrm>
              <a:off x="1877390" y="1803995"/>
              <a:ext cx="3944290" cy="869334"/>
            </a:xfrm>
            <a:custGeom>
              <a:avLst/>
              <a:gdLst>
                <a:gd name="connsiteX0" fmla="*/ 0 w 2070000"/>
                <a:gd name="connsiteY0" fmla="*/ 0 h 1407914"/>
                <a:gd name="connsiteX1" fmla="*/ 2070000 w 2070000"/>
                <a:gd name="connsiteY1" fmla="*/ 0 h 1407914"/>
                <a:gd name="connsiteX2" fmla="*/ 2070000 w 2070000"/>
                <a:gd name="connsiteY2" fmla="*/ 1407914 h 1407914"/>
                <a:gd name="connsiteX3" fmla="*/ 0 w 2070000"/>
                <a:gd name="connsiteY3" fmla="*/ 1407914 h 1407914"/>
                <a:gd name="connsiteX4" fmla="*/ 0 w 2070000"/>
                <a:gd name="connsiteY4" fmla="*/ 0 h 140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000" h="1407914">
                  <a:moveTo>
                    <a:pt x="0" y="0"/>
                  </a:moveTo>
                  <a:lnTo>
                    <a:pt x="2070000" y="0"/>
                  </a:lnTo>
                  <a:lnTo>
                    <a:pt x="2070000" y="1407914"/>
                  </a:lnTo>
                  <a:lnTo>
                    <a:pt x="0" y="1407914"/>
                  </a:lnTo>
                  <a:lnTo>
                    <a:pt x="0" y="0"/>
                  </a:lnTo>
                  <a:close/>
                </a:path>
              </a:pathLst>
            </a:custGeom>
            <a:ln>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29540" tIns="129540" rIns="129540" bIns="129540" numCol="1" spcCol="1270" anchor="ctr" anchorCtr="0">
              <a:noAutofit/>
            </a:bodyPr>
            <a:lstStyle/>
            <a:p>
              <a:pPr marL="0" lvl="0" indent="0" algn="ctr" defTabSz="2266950">
                <a:lnSpc>
                  <a:spcPct val="90000"/>
                </a:lnSpc>
                <a:spcBef>
                  <a:spcPct val="0"/>
                </a:spcBef>
                <a:spcAft>
                  <a:spcPct val="35000"/>
                </a:spcAft>
                <a:buNone/>
              </a:pPr>
              <a:r>
                <a:rPr lang="en-US" sz="4400" b="1" kern="1200" cap="none" spc="50" dirty="0">
                  <a:ln w="0"/>
                  <a:solidFill>
                    <a:schemeClr val="bg2"/>
                  </a:solidFill>
                  <a:effectLst>
                    <a:innerShdw blurRad="63500" dist="50800" dir="13500000">
                      <a:srgbClr val="000000">
                        <a:alpha val="50000"/>
                      </a:srgbClr>
                    </a:innerShdw>
                  </a:effectLst>
                </a:rPr>
                <a:t>STOP</a:t>
              </a:r>
            </a:p>
          </p:txBody>
        </p:sp>
        <p:sp>
          <p:nvSpPr>
            <p:cNvPr id="14" name="Freeform: Shape 13">
              <a:extLst>
                <a:ext uri="{FF2B5EF4-FFF2-40B4-BE49-F238E27FC236}">
                  <a16:creationId xmlns:a16="http://schemas.microsoft.com/office/drawing/2014/main" id="{FD96D8E3-5D25-4F5E-3EFB-D0C55A3115C7}"/>
                </a:ext>
              </a:extLst>
            </p:cNvPr>
            <p:cNvSpPr/>
            <p:nvPr/>
          </p:nvSpPr>
          <p:spPr>
            <a:xfrm>
              <a:off x="1877390" y="3072375"/>
              <a:ext cx="3944290" cy="869334"/>
            </a:xfrm>
            <a:custGeom>
              <a:avLst/>
              <a:gdLst>
                <a:gd name="connsiteX0" fmla="*/ 0 w 4230000"/>
                <a:gd name="connsiteY0" fmla="*/ 0 h 1407914"/>
                <a:gd name="connsiteX1" fmla="*/ 4230000 w 4230000"/>
                <a:gd name="connsiteY1" fmla="*/ 0 h 1407914"/>
                <a:gd name="connsiteX2" fmla="*/ 4230000 w 4230000"/>
                <a:gd name="connsiteY2" fmla="*/ 1407914 h 1407914"/>
                <a:gd name="connsiteX3" fmla="*/ 0 w 4230000"/>
                <a:gd name="connsiteY3" fmla="*/ 1407914 h 1407914"/>
                <a:gd name="connsiteX4" fmla="*/ 0 w 4230000"/>
                <a:gd name="connsiteY4" fmla="*/ 0 h 140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0000" h="1407914">
                  <a:moveTo>
                    <a:pt x="0" y="0"/>
                  </a:moveTo>
                  <a:lnTo>
                    <a:pt x="4230000" y="0"/>
                  </a:lnTo>
                  <a:lnTo>
                    <a:pt x="4230000" y="1407914"/>
                  </a:lnTo>
                  <a:lnTo>
                    <a:pt x="0" y="1407914"/>
                  </a:lnTo>
                  <a:lnTo>
                    <a:pt x="0" y="0"/>
                  </a:lnTo>
                  <a:close/>
                </a:path>
              </a:pathLst>
            </a:custGeom>
            <a:ln>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29540" tIns="129540" rIns="129540" bIns="129540" numCol="1" spcCol="1270" anchor="ctr" anchorCtr="0">
              <a:noAutofit/>
            </a:bodyPr>
            <a:lstStyle/>
            <a:p>
              <a:pPr marL="0" lvl="0" indent="0" algn="ctr" defTabSz="2266950">
                <a:lnSpc>
                  <a:spcPct val="90000"/>
                </a:lnSpc>
                <a:spcBef>
                  <a:spcPct val="0"/>
                </a:spcBef>
                <a:spcAft>
                  <a:spcPct val="35000"/>
                </a:spcAft>
                <a:buNone/>
              </a:pPr>
              <a:r>
                <a:rPr lang="en-US" sz="4400" b="1" kern="1200" cap="none" spc="50" dirty="0">
                  <a:ln w="0"/>
                  <a:solidFill>
                    <a:schemeClr val="bg2"/>
                  </a:solidFill>
                  <a:effectLst>
                    <a:innerShdw blurRad="63500" dist="50800" dir="13500000">
                      <a:srgbClr val="000000">
                        <a:alpha val="50000"/>
                      </a:srgbClr>
                    </a:innerShdw>
                  </a:effectLst>
                </a:rPr>
                <a:t>Pros &amp; Cons</a:t>
              </a:r>
            </a:p>
          </p:txBody>
        </p:sp>
        <p:sp>
          <p:nvSpPr>
            <p:cNvPr id="15" name="Freeform: Shape 14">
              <a:extLst>
                <a:ext uri="{FF2B5EF4-FFF2-40B4-BE49-F238E27FC236}">
                  <a16:creationId xmlns:a16="http://schemas.microsoft.com/office/drawing/2014/main" id="{11289249-8DA3-412F-F542-E520A999416A}"/>
                </a:ext>
              </a:extLst>
            </p:cNvPr>
            <p:cNvSpPr/>
            <p:nvPr/>
          </p:nvSpPr>
          <p:spPr>
            <a:xfrm>
              <a:off x="1877390" y="4340755"/>
              <a:ext cx="3944290" cy="869334"/>
            </a:xfrm>
            <a:custGeom>
              <a:avLst/>
              <a:gdLst>
                <a:gd name="connsiteX0" fmla="*/ 0 w 1755000"/>
                <a:gd name="connsiteY0" fmla="*/ 0 h 1407914"/>
                <a:gd name="connsiteX1" fmla="*/ 1755000 w 1755000"/>
                <a:gd name="connsiteY1" fmla="*/ 0 h 1407914"/>
                <a:gd name="connsiteX2" fmla="*/ 1755000 w 1755000"/>
                <a:gd name="connsiteY2" fmla="*/ 1407914 h 1407914"/>
                <a:gd name="connsiteX3" fmla="*/ 0 w 1755000"/>
                <a:gd name="connsiteY3" fmla="*/ 1407914 h 1407914"/>
                <a:gd name="connsiteX4" fmla="*/ 0 w 1755000"/>
                <a:gd name="connsiteY4" fmla="*/ 0 h 140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000" h="1407914">
                  <a:moveTo>
                    <a:pt x="0" y="0"/>
                  </a:moveTo>
                  <a:lnTo>
                    <a:pt x="1755000" y="0"/>
                  </a:lnTo>
                  <a:lnTo>
                    <a:pt x="1755000" y="1407914"/>
                  </a:lnTo>
                  <a:lnTo>
                    <a:pt x="0" y="1407914"/>
                  </a:lnTo>
                  <a:lnTo>
                    <a:pt x="0" y="0"/>
                  </a:lnTo>
                  <a:close/>
                </a:path>
              </a:pathLst>
            </a:custGeom>
            <a:ln>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29540" tIns="129540" rIns="129540" bIns="129540" numCol="1" spcCol="1270" anchor="ctr" anchorCtr="0">
              <a:noAutofit/>
            </a:bodyPr>
            <a:lstStyle/>
            <a:p>
              <a:pPr marL="0" lvl="0" indent="0" algn="ctr" defTabSz="2266950">
                <a:lnSpc>
                  <a:spcPct val="90000"/>
                </a:lnSpc>
                <a:spcBef>
                  <a:spcPct val="0"/>
                </a:spcBef>
                <a:spcAft>
                  <a:spcPct val="35000"/>
                </a:spcAft>
                <a:buNone/>
              </a:pPr>
              <a:r>
                <a:rPr lang="en-US" sz="4400" b="1" kern="1200" cap="none" spc="50" dirty="0">
                  <a:ln w="0"/>
                  <a:solidFill>
                    <a:schemeClr val="bg2"/>
                  </a:solidFill>
                  <a:effectLst>
                    <a:innerShdw blurRad="63500" dist="50800" dir="13500000">
                      <a:srgbClr val="000000">
                        <a:alpha val="50000"/>
                      </a:srgbClr>
                    </a:innerShdw>
                  </a:effectLst>
                </a:rPr>
                <a:t>TIPP</a:t>
              </a:r>
            </a:p>
          </p:txBody>
        </p:sp>
      </p:grpSp>
      <p:grpSp>
        <p:nvGrpSpPr>
          <p:cNvPr id="7" name="Group 6" descr="In this graphic, three of the six foundational distress tolerance skills are highlighted. Each skill is presented in its own square: the mnemonic &quot;ACCEPTS,&quot; &quot;Self-Soothing,&quot; and the mnemonic &quot;IMPROVE.&quot;">
            <a:extLst>
              <a:ext uri="{FF2B5EF4-FFF2-40B4-BE49-F238E27FC236}">
                <a16:creationId xmlns:a16="http://schemas.microsoft.com/office/drawing/2014/main" id="{FAF1DA29-95DB-CB36-197E-2F5AF6120F9C}"/>
              </a:ext>
            </a:extLst>
          </p:cNvPr>
          <p:cNvGrpSpPr/>
          <p:nvPr/>
        </p:nvGrpSpPr>
        <p:grpSpPr>
          <a:xfrm>
            <a:off x="6066502" y="1920635"/>
            <a:ext cx="4295714" cy="4368800"/>
            <a:chOff x="6066502" y="1589549"/>
            <a:chExt cx="4295714" cy="4368800"/>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36F3F61C-B349-5041-704B-0D36B62EACE5}"/>
                </a:ext>
              </a:extLst>
            </p:cNvPr>
            <p:cNvSpPr/>
            <p:nvPr/>
          </p:nvSpPr>
          <p:spPr>
            <a:xfrm>
              <a:off x="6066502" y="1589549"/>
              <a:ext cx="4266217" cy="4368800"/>
            </a:xfrm>
            <a:prstGeom prst="rect">
              <a:avLst/>
            </a:prstGeom>
            <a:ln>
              <a:prstDash val="dash"/>
            </a:ln>
          </p:spPr>
          <p:txBody>
            <a:bodyPr/>
            <a:lstStyle/>
            <a:p>
              <a:endParaRPr lang="en-US" sz="4400"/>
            </a:p>
          </p:txBody>
        </p:sp>
        <p:sp>
          <p:nvSpPr>
            <p:cNvPr id="9" name="Freeform: Shape 8">
              <a:extLst>
                <a:ext uri="{FF2B5EF4-FFF2-40B4-BE49-F238E27FC236}">
                  <a16:creationId xmlns:a16="http://schemas.microsoft.com/office/drawing/2014/main" id="{5D84AF13-B004-8148-A0D0-AA2D5E491402}"/>
                </a:ext>
              </a:extLst>
            </p:cNvPr>
            <p:cNvSpPr/>
            <p:nvPr/>
          </p:nvSpPr>
          <p:spPr>
            <a:xfrm>
              <a:off x="6095999" y="1735859"/>
              <a:ext cx="4236719" cy="914400"/>
            </a:xfrm>
            <a:custGeom>
              <a:avLst/>
              <a:gdLst>
                <a:gd name="connsiteX0" fmla="*/ 0 w 3150000"/>
                <a:gd name="connsiteY0" fmla="*/ 0 h 1407914"/>
                <a:gd name="connsiteX1" fmla="*/ 3150000 w 3150000"/>
                <a:gd name="connsiteY1" fmla="*/ 0 h 1407914"/>
                <a:gd name="connsiteX2" fmla="*/ 3150000 w 3150000"/>
                <a:gd name="connsiteY2" fmla="*/ 1407914 h 1407914"/>
                <a:gd name="connsiteX3" fmla="*/ 0 w 3150000"/>
                <a:gd name="connsiteY3" fmla="*/ 1407914 h 1407914"/>
                <a:gd name="connsiteX4" fmla="*/ 0 w 3150000"/>
                <a:gd name="connsiteY4" fmla="*/ 0 h 140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00" h="1407914">
                  <a:moveTo>
                    <a:pt x="0" y="0"/>
                  </a:moveTo>
                  <a:lnTo>
                    <a:pt x="3150000" y="0"/>
                  </a:lnTo>
                  <a:lnTo>
                    <a:pt x="3150000" y="1407914"/>
                  </a:lnTo>
                  <a:lnTo>
                    <a:pt x="0" y="1407914"/>
                  </a:lnTo>
                  <a:lnTo>
                    <a:pt x="0" y="0"/>
                  </a:lnTo>
                  <a:close/>
                </a:path>
              </a:pathLst>
            </a:custGeom>
            <a:ln>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US" sz="4400" b="1" kern="1200" cap="none" spc="50" dirty="0">
                  <a:ln w="0"/>
                  <a:solidFill>
                    <a:schemeClr val="bg2"/>
                  </a:solidFill>
                  <a:effectLst>
                    <a:innerShdw blurRad="63500" dist="50800" dir="13500000">
                      <a:srgbClr val="000000">
                        <a:alpha val="50000"/>
                      </a:srgbClr>
                    </a:innerShdw>
                  </a:effectLst>
                </a:rPr>
                <a:t>ACCEPTS</a:t>
              </a:r>
            </a:p>
          </p:txBody>
        </p:sp>
        <p:sp>
          <p:nvSpPr>
            <p:cNvPr id="10" name="Freeform: Shape 9">
              <a:extLst>
                <a:ext uri="{FF2B5EF4-FFF2-40B4-BE49-F238E27FC236}">
                  <a16:creationId xmlns:a16="http://schemas.microsoft.com/office/drawing/2014/main" id="{4B12A272-4A23-1BF5-93F4-BE7BBE9121B5}"/>
                </a:ext>
              </a:extLst>
            </p:cNvPr>
            <p:cNvSpPr/>
            <p:nvPr/>
          </p:nvSpPr>
          <p:spPr>
            <a:xfrm>
              <a:off x="6096000" y="3069991"/>
              <a:ext cx="4218610" cy="914400"/>
            </a:xfrm>
            <a:custGeom>
              <a:avLst/>
              <a:gdLst>
                <a:gd name="connsiteX0" fmla="*/ 0 w 4230000"/>
                <a:gd name="connsiteY0" fmla="*/ 0 h 1407914"/>
                <a:gd name="connsiteX1" fmla="*/ 4230000 w 4230000"/>
                <a:gd name="connsiteY1" fmla="*/ 0 h 1407914"/>
                <a:gd name="connsiteX2" fmla="*/ 4230000 w 4230000"/>
                <a:gd name="connsiteY2" fmla="*/ 1407914 h 1407914"/>
                <a:gd name="connsiteX3" fmla="*/ 0 w 4230000"/>
                <a:gd name="connsiteY3" fmla="*/ 1407914 h 1407914"/>
                <a:gd name="connsiteX4" fmla="*/ 0 w 4230000"/>
                <a:gd name="connsiteY4" fmla="*/ 0 h 140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0000" h="1407914">
                  <a:moveTo>
                    <a:pt x="0" y="0"/>
                  </a:moveTo>
                  <a:lnTo>
                    <a:pt x="4230000" y="0"/>
                  </a:lnTo>
                  <a:lnTo>
                    <a:pt x="4230000" y="1407914"/>
                  </a:lnTo>
                  <a:lnTo>
                    <a:pt x="0" y="1407914"/>
                  </a:lnTo>
                  <a:lnTo>
                    <a:pt x="0" y="0"/>
                  </a:lnTo>
                  <a:close/>
                </a:path>
              </a:pathLst>
            </a:custGeom>
            <a:ln>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US" sz="4400" b="1" kern="1200" cap="none" spc="50" dirty="0">
                  <a:ln w="0"/>
                  <a:solidFill>
                    <a:schemeClr val="bg2"/>
                  </a:solidFill>
                  <a:effectLst>
                    <a:innerShdw blurRad="63500" dist="50800" dir="13500000">
                      <a:srgbClr val="000000">
                        <a:alpha val="50000"/>
                      </a:srgbClr>
                    </a:innerShdw>
                  </a:effectLst>
                </a:rPr>
                <a:t>Self-Soothing</a:t>
              </a:r>
            </a:p>
          </p:txBody>
        </p:sp>
        <p:sp>
          <p:nvSpPr>
            <p:cNvPr id="11" name="Freeform: Shape 10">
              <a:extLst>
                <a:ext uri="{FF2B5EF4-FFF2-40B4-BE49-F238E27FC236}">
                  <a16:creationId xmlns:a16="http://schemas.microsoft.com/office/drawing/2014/main" id="{2284DD58-2EEB-EED8-5C89-CDD67A0AE8F9}"/>
                </a:ext>
              </a:extLst>
            </p:cNvPr>
            <p:cNvSpPr/>
            <p:nvPr/>
          </p:nvSpPr>
          <p:spPr>
            <a:xfrm>
              <a:off x="6095999" y="4404123"/>
              <a:ext cx="4266217" cy="914400"/>
            </a:xfrm>
            <a:custGeom>
              <a:avLst/>
              <a:gdLst>
                <a:gd name="connsiteX0" fmla="*/ 0 w 3060000"/>
                <a:gd name="connsiteY0" fmla="*/ 0 h 1407914"/>
                <a:gd name="connsiteX1" fmla="*/ 3060000 w 3060000"/>
                <a:gd name="connsiteY1" fmla="*/ 0 h 1407914"/>
                <a:gd name="connsiteX2" fmla="*/ 3060000 w 3060000"/>
                <a:gd name="connsiteY2" fmla="*/ 1407914 h 1407914"/>
                <a:gd name="connsiteX3" fmla="*/ 0 w 3060000"/>
                <a:gd name="connsiteY3" fmla="*/ 1407914 h 1407914"/>
                <a:gd name="connsiteX4" fmla="*/ 0 w 3060000"/>
                <a:gd name="connsiteY4" fmla="*/ 0 h 140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000" h="1407914">
                  <a:moveTo>
                    <a:pt x="0" y="0"/>
                  </a:moveTo>
                  <a:lnTo>
                    <a:pt x="3060000" y="0"/>
                  </a:lnTo>
                  <a:lnTo>
                    <a:pt x="3060000" y="1407914"/>
                  </a:lnTo>
                  <a:lnTo>
                    <a:pt x="0" y="1407914"/>
                  </a:lnTo>
                  <a:lnTo>
                    <a:pt x="0" y="0"/>
                  </a:lnTo>
                  <a:close/>
                </a:path>
              </a:pathLst>
            </a:custGeom>
            <a:ln cmpd="sng">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US" sz="4400" b="1" kern="1200" cap="none" spc="50" dirty="0">
                  <a:ln w="0"/>
                  <a:solidFill>
                    <a:schemeClr val="bg2"/>
                  </a:solidFill>
                  <a:effectLst>
                    <a:innerShdw blurRad="63500" dist="50800" dir="13500000">
                      <a:srgbClr val="000000">
                        <a:alpha val="50000"/>
                      </a:srgbClr>
                    </a:innerShdw>
                  </a:effectLst>
                </a:rPr>
                <a:t>IMPROVE</a:t>
              </a:r>
            </a:p>
          </p:txBody>
        </p:sp>
      </p:grpSp>
      <p:sp>
        <p:nvSpPr>
          <p:cNvPr id="4" name="Slide Number Placeholder 3">
            <a:extLst>
              <a:ext uri="{FF2B5EF4-FFF2-40B4-BE49-F238E27FC236}">
                <a16:creationId xmlns:a16="http://schemas.microsoft.com/office/drawing/2014/main" id="{D0A2A1EE-6B19-DC96-9177-9F72B0CA1975}"/>
              </a:ext>
            </a:extLst>
          </p:cNvPr>
          <p:cNvSpPr>
            <a:spLocks noGrp="1"/>
          </p:cNvSpPr>
          <p:nvPr>
            <p:ph type="sldNum" idx="14"/>
          </p:nvPr>
        </p:nvSpPr>
        <p:spPr/>
        <p:txBody>
          <a:bodyPr/>
          <a:lstStyle/>
          <a:p>
            <a:fld id="{07CE569E-9B7C-4CB9-AB80-C0841F922CFF}" type="slidenum">
              <a:rPr lang="en-US" smtClean="0"/>
              <a:pPr/>
              <a:t>125</a:t>
            </a:fld>
            <a:endParaRPr lang="en-US"/>
          </a:p>
        </p:txBody>
      </p:sp>
      <p:sp>
        <p:nvSpPr>
          <p:cNvPr id="16" name="TextBox 15">
            <a:extLst>
              <a:ext uri="{FF2B5EF4-FFF2-40B4-BE49-F238E27FC236}">
                <a16:creationId xmlns:a16="http://schemas.microsoft.com/office/drawing/2014/main" id="{587CD2FC-07C8-42BC-A14B-8A335DFC589A}"/>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17" name="Group 16">
            <a:extLst>
              <a:ext uri="{FF2B5EF4-FFF2-40B4-BE49-F238E27FC236}">
                <a16:creationId xmlns:a16="http://schemas.microsoft.com/office/drawing/2014/main" id="{A017E88F-3C3E-9B56-FDFE-CE687C360B90}"/>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18" name="Rectangle: Rounded Corners 17">
              <a:extLst>
                <a:ext uri="{FF2B5EF4-FFF2-40B4-BE49-F238E27FC236}">
                  <a16:creationId xmlns:a16="http://schemas.microsoft.com/office/drawing/2014/main" id="{AE57A8D4-D11E-DBCC-2618-C4C47AF6841C}"/>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19" name="Rectangle: Rounded Corners 4">
              <a:extLst>
                <a:ext uri="{FF2B5EF4-FFF2-40B4-BE49-F238E27FC236}">
                  <a16:creationId xmlns:a16="http://schemas.microsoft.com/office/drawing/2014/main" id="{FC908871-1C46-E6F1-F9BA-243452C41C01}"/>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4831860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5FF1-6E82-7C9A-A92C-4D224E0BADDC}"/>
              </a:ext>
            </a:extLst>
          </p:cNvPr>
          <p:cNvSpPr>
            <a:spLocks noGrp="1"/>
          </p:cNvSpPr>
          <p:nvPr>
            <p:ph type="title"/>
          </p:nvPr>
        </p:nvSpPr>
        <p:spPr/>
        <p:txBody>
          <a:bodyPr/>
          <a:lstStyle/>
          <a:p>
            <a:r>
              <a:rPr lang="en-US" dirty="0"/>
              <a:t>The </a:t>
            </a:r>
            <a:r>
              <a:rPr lang="en-US" i="1" dirty="0"/>
              <a:t>STOP </a:t>
            </a:r>
            <a:r>
              <a:rPr lang="en-US" dirty="0"/>
              <a:t>Skill</a:t>
            </a:r>
          </a:p>
        </p:txBody>
      </p:sp>
      <p:graphicFrame>
        <p:nvGraphicFramePr>
          <p:cNvPr id="7" name="Table 23" descr="The graphic lists the mnemonic skill &quot;STOP&quot; and elaborates on the meaning of each letter:&#10;&#10;S - Stop: Pause or interrupt the current action or train of thought.&#10;T - Take a Step Back: Physically or mentally step back from the situation.&#10;O - Observe: Notice and observe what is happening internally and externally.&#10;P - Proceed Mindfully: Continue with awareness and intentionality.&#10;&#10;This mnemonic helps individuals in distressing situations to pause, gain perspective, and respond effectively.">
            <a:extLst>
              <a:ext uri="{FF2B5EF4-FFF2-40B4-BE49-F238E27FC236}">
                <a16:creationId xmlns:a16="http://schemas.microsoft.com/office/drawing/2014/main" id="{7DFF20EA-4888-9E71-62B1-7DDE1B0A9657}"/>
              </a:ext>
            </a:extLst>
          </p:cNvPr>
          <p:cNvGraphicFramePr>
            <a:graphicFrameLocks noGrp="1"/>
          </p:cNvGraphicFramePr>
          <p:nvPr>
            <p:extLst>
              <p:ext uri="{D42A27DB-BD31-4B8C-83A1-F6EECF244321}">
                <p14:modId xmlns:p14="http://schemas.microsoft.com/office/powerpoint/2010/main" val="2953559635"/>
              </p:ext>
            </p:extLst>
          </p:nvPr>
        </p:nvGraphicFramePr>
        <p:xfrm>
          <a:off x="1500629" y="1347627"/>
          <a:ext cx="9190741" cy="4901184"/>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66356">
                  <a:extLst>
                    <a:ext uri="{9D8B030D-6E8A-4147-A177-3AD203B41FA5}">
                      <a16:colId xmlns:a16="http://schemas.microsoft.com/office/drawing/2014/main" val="12985927"/>
                    </a:ext>
                  </a:extLst>
                </a:gridCol>
                <a:gridCol w="8524385">
                  <a:extLst>
                    <a:ext uri="{9D8B030D-6E8A-4147-A177-3AD203B41FA5}">
                      <a16:colId xmlns:a16="http://schemas.microsoft.com/office/drawing/2014/main" val="928559061"/>
                    </a:ext>
                  </a:extLst>
                </a:gridCol>
              </a:tblGrid>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S</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S</a:t>
                      </a:r>
                      <a:r>
                        <a:rPr lang="en-US" sz="2400" b="1" kern="0" dirty="0">
                          <a:solidFill>
                            <a:schemeClr val="bg2">
                              <a:lumMod val="75000"/>
                            </a:schemeClr>
                          </a:solidFill>
                          <a:ea typeface="Fira Sans Extra Condensed"/>
                          <a:cs typeface="Fira Sans Extra Condensed"/>
                          <a:sym typeface="Fira Sans Extra Condensed"/>
                        </a:rPr>
                        <a:t>top </a:t>
                      </a:r>
                      <a:r>
                        <a:rPr lang="en-US" sz="2400" b="0" kern="0" dirty="0">
                          <a:solidFill>
                            <a:schemeClr val="bg2">
                              <a:lumMod val="75000"/>
                            </a:schemeClr>
                          </a:solidFill>
                          <a:ea typeface="Fira Sans Extra Condensed"/>
                          <a:cs typeface="Fira Sans Extra Condensed"/>
                          <a:sym typeface="Fira Sans Extra Condensed"/>
                        </a:rPr>
                        <a:t>– immediately stop any impulsive or harmful actions or reactions; hit the "pause" button and interrupt the automatic response to distress</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T</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T</a:t>
                      </a:r>
                      <a:r>
                        <a:rPr lang="en-US" sz="2400" b="1" dirty="0">
                          <a:solidFill>
                            <a:schemeClr val="bg2">
                              <a:lumMod val="75000"/>
                            </a:schemeClr>
                          </a:solidFill>
                        </a:rPr>
                        <a:t>ake a Step Back </a:t>
                      </a:r>
                      <a:r>
                        <a:rPr lang="en-US" sz="2400" b="0" dirty="0">
                          <a:solidFill>
                            <a:schemeClr val="bg2">
                              <a:lumMod val="75000"/>
                            </a:schemeClr>
                          </a:solidFill>
                        </a:rPr>
                        <a:t>– take a physical or mental step back from the situation; this can involve physically moving away from the triggering environment or simply mentally distancing themselves from the intensity of the emotions or situation</a:t>
                      </a: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O</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O</a:t>
                      </a:r>
                      <a:r>
                        <a:rPr lang="en" sz="2400" b="1" kern="0" dirty="0">
                          <a:solidFill>
                            <a:schemeClr val="bg2">
                              <a:lumMod val="75000"/>
                            </a:schemeClr>
                          </a:solidFill>
                          <a:ea typeface="Fira Sans Extra Condensed"/>
                          <a:cs typeface="Fira Sans Extra Condensed"/>
                          <a:sym typeface="Fira Sans Extra Condensed"/>
                        </a:rPr>
                        <a:t>bserve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observe and describe the situation without judgment; notice the facts of the situation, your own emotional and physical responses, and any thoughts or urges that arise</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P</a:t>
                      </a:r>
                      <a:r>
                        <a:rPr lang="en-US" sz="2400" b="1" kern="0" dirty="0">
                          <a:solidFill>
                            <a:schemeClr val="bg2">
                              <a:lumMod val="75000"/>
                            </a:schemeClr>
                          </a:solidFill>
                          <a:ea typeface="Fira Sans Extra Condensed"/>
                          <a:cs typeface="Fira Sans Extra Condensed"/>
                          <a:sym typeface="Fira Sans Extra Condensed"/>
                        </a:rPr>
                        <a:t>roceed Mindfully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proceed with mindfulness and intention; make a deliberate choice about how to respond to the situation rather than reacting impulsively </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4" name="Slide Number Placeholder 3">
            <a:extLst>
              <a:ext uri="{FF2B5EF4-FFF2-40B4-BE49-F238E27FC236}">
                <a16:creationId xmlns:a16="http://schemas.microsoft.com/office/drawing/2014/main" id="{E038F739-FCBA-A770-8C23-EA94754C2F7E}"/>
              </a:ext>
            </a:extLst>
          </p:cNvPr>
          <p:cNvSpPr>
            <a:spLocks noGrp="1"/>
          </p:cNvSpPr>
          <p:nvPr>
            <p:ph type="sldNum" idx="14"/>
          </p:nvPr>
        </p:nvSpPr>
        <p:spPr/>
        <p:txBody>
          <a:bodyPr/>
          <a:lstStyle/>
          <a:p>
            <a:fld id="{07CE569E-9B7C-4CB9-AB80-C0841F922CFF}" type="slidenum">
              <a:rPr lang="en-US" smtClean="0"/>
              <a:pPr/>
              <a:t>126</a:t>
            </a:fld>
            <a:endParaRPr lang="en-US"/>
          </a:p>
        </p:txBody>
      </p:sp>
      <p:sp>
        <p:nvSpPr>
          <p:cNvPr id="8" name="TextBox 7">
            <a:extLst>
              <a:ext uri="{FF2B5EF4-FFF2-40B4-BE49-F238E27FC236}">
                <a16:creationId xmlns:a16="http://schemas.microsoft.com/office/drawing/2014/main" id="{5E944C85-98C5-0DE7-01B7-8ACF2D94DC8A}"/>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9" name="Group 8">
            <a:extLst>
              <a:ext uri="{FF2B5EF4-FFF2-40B4-BE49-F238E27FC236}">
                <a16:creationId xmlns:a16="http://schemas.microsoft.com/office/drawing/2014/main" id="{93241D06-93CD-BB66-7D8A-99620B8505CA}"/>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10" name="Rectangle: Rounded Corners 9">
              <a:extLst>
                <a:ext uri="{FF2B5EF4-FFF2-40B4-BE49-F238E27FC236}">
                  <a16:creationId xmlns:a16="http://schemas.microsoft.com/office/drawing/2014/main" id="{0AA4258D-5E9D-63AA-E5FD-74C283022F34}"/>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11" name="Rectangle: Rounded Corners 4">
              <a:extLst>
                <a:ext uri="{FF2B5EF4-FFF2-40B4-BE49-F238E27FC236}">
                  <a16:creationId xmlns:a16="http://schemas.microsoft.com/office/drawing/2014/main" id="{B3E189D3-337C-0EAB-4A4F-94EDFFE8543F}"/>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5015724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3DE7-9305-AFB6-1D0E-1C08F39B9BA9}"/>
              </a:ext>
            </a:extLst>
          </p:cNvPr>
          <p:cNvSpPr>
            <a:spLocks noGrp="1"/>
          </p:cNvSpPr>
          <p:nvPr>
            <p:ph type="title"/>
          </p:nvPr>
        </p:nvSpPr>
        <p:spPr/>
        <p:txBody>
          <a:bodyPr/>
          <a:lstStyle/>
          <a:p>
            <a:r>
              <a:rPr lang="en-US" dirty="0"/>
              <a:t>The </a:t>
            </a:r>
            <a:r>
              <a:rPr lang="en-US" i="1" dirty="0"/>
              <a:t>Pros &amp; Cons </a:t>
            </a:r>
            <a:r>
              <a:rPr lang="en-US" dirty="0"/>
              <a:t>Skill</a:t>
            </a:r>
          </a:p>
        </p:txBody>
      </p:sp>
      <p:sp>
        <p:nvSpPr>
          <p:cNvPr id="3" name="Content Placeholder 2">
            <a:extLst>
              <a:ext uri="{FF2B5EF4-FFF2-40B4-BE49-F238E27FC236}">
                <a16:creationId xmlns:a16="http://schemas.microsoft.com/office/drawing/2014/main" id="{DB7F0039-7F8F-5E14-6229-570EB9F543B9}"/>
              </a:ext>
            </a:extLst>
          </p:cNvPr>
          <p:cNvSpPr>
            <a:spLocks noGrp="1"/>
          </p:cNvSpPr>
          <p:nvPr>
            <p:ph sz="quarter" idx="13"/>
          </p:nvPr>
        </p:nvSpPr>
        <p:spPr>
          <a:xfrm>
            <a:off x="921531" y="1961700"/>
            <a:ext cx="4924323" cy="3974384"/>
          </a:xfrm>
        </p:spPr>
        <p:txBody>
          <a:bodyPr/>
          <a:lstStyle/>
          <a:p>
            <a:pPr>
              <a:spcAft>
                <a:spcPts val="600"/>
              </a:spcAft>
            </a:pPr>
            <a:r>
              <a:rPr lang="en-US" sz="2600" dirty="0"/>
              <a:t>The purpose of this skill is to encourage individuals to:</a:t>
            </a:r>
          </a:p>
          <a:p>
            <a:pPr lvl="2"/>
            <a:r>
              <a:rPr lang="en-US" dirty="0"/>
              <a:t>Take a step back</a:t>
            </a:r>
          </a:p>
          <a:p>
            <a:pPr lvl="2"/>
            <a:r>
              <a:rPr lang="en-US" dirty="0"/>
              <a:t>Think rationally</a:t>
            </a:r>
          </a:p>
          <a:p>
            <a:pPr lvl="2">
              <a:spcAft>
                <a:spcPts val="600"/>
              </a:spcAft>
            </a:pPr>
            <a:r>
              <a:rPr lang="en-US" dirty="0"/>
              <a:t>Make more balanced and reasoned decisions</a:t>
            </a:r>
          </a:p>
          <a:p>
            <a:pPr>
              <a:spcBef>
                <a:spcPts val="0"/>
              </a:spcBef>
            </a:pPr>
            <a:r>
              <a:rPr lang="en-US" sz="2600" dirty="0"/>
              <a:t>This is especially important in situations where emotions may be running high</a:t>
            </a:r>
          </a:p>
        </p:txBody>
      </p:sp>
      <p:graphicFrame>
        <p:nvGraphicFramePr>
          <p:cNvPr id="6" name="Table 6" descr="The graphic demonstrates the process of using the Pros and Cons Skill. It lists the pros of using substances, including Temporary Relief and Enhanced Mood, and the cons, such as Loss of Control and Withdrawal Symptoms. Additionally, it outlines the pros of not using substances, such as Improved Self-esteem and Financial Stability, along with the cons, including Initial Discomfort and Emotional Challenges. The Pros and Cons Skill serves as a decision-making and problem-solving tool, aiding individuals in assessing the advantages and disadvantages of various options to make informed decisions and avoid impulsive choices.">
            <a:extLst>
              <a:ext uri="{FF2B5EF4-FFF2-40B4-BE49-F238E27FC236}">
                <a16:creationId xmlns:a16="http://schemas.microsoft.com/office/drawing/2014/main" id="{CEF232C6-0375-5C26-259F-4F27CD295372}"/>
              </a:ext>
            </a:extLst>
          </p:cNvPr>
          <p:cNvGraphicFramePr>
            <a:graphicFrameLocks noGrp="1"/>
          </p:cNvGraphicFramePr>
          <p:nvPr>
            <p:extLst>
              <p:ext uri="{D42A27DB-BD31-4B8C-83A1-F6EECF244321}">
                <p14:modId xmlns:p14="http://schemas.microsoft.com/office/powerpoint/2010/main" val="2408593840"/>
              </p:ext>
            </p:extLst>
          </p:nvPr>
        </p:nvGraphicFramePr>
        <p:xfrm>
          <a:off x="6081470" y="1961700"/>
          <a:ext cx="5188999" cy="3974384"/>
        </p:xfrm>
        <a:graphic>
          <a:graphicData uri="http://schemas.openxmlformats.org/drawingml/2006/table">
            <a:tbl>
              <a:tblPr firstRow="1" bandRow="1">
                <a:tableStyleId>{5C22544A-7EE6-4342-B048-85BDC9FD1C3A}</a:tableStyleId>
              </a:tblPr>
              <a:tblGrid>
                <a:gridCol w="948303">
                  <a:extLst>
                    <a:ext uri="{9D8B030D-6E8A-4147-A177-3AD203B41FA5}">
                      <a16:colId xmlns:a16="http://schemas.microsoft.com/office/drawing/2014/main" val="3625822635"/>
                    </a:ext>
                  </a:extLst>
                </a:gridCol>
                <a:gridCol w="2067340">
                  <a:extLst>
                    <a:ext uri="{9D8B030D-6E8A-4147-A177-3AD203B41FA5}">
                      <a16:colId xmlns:a16="http://schemas.microsoft.com/office/drawing/2014/main" val="2011464034"/>
                    </a:ext>
                  </a:extLst>
                </a:gridCol>
                <a:gridCol w="2173356">
                  <a:extLst>
                    <a:ext uri="{9D8B030D-6E8A-4147-A177-3AD203B41FA5}">
                      <a16:colId xmlns:a16="http://schemas.microsoft.com/office/drawing/2014/main" val="2785774024"/>
                    </a:ext>
                  </a:extLst>
                </a:gridCol>
              </a:tblGrid>
              <a:tr h="865424">
                <a:tc>
                  <a:txBody>
                    <a:bodyPr/>
                    <a:lstStyle/>
                    <a:p>
                      <a:endParaRPr lang="en-US" sz="24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tx1"/>
                          </a:solidFill>
                          <a:latin typeface="+mn-lt"/>
                        </a:rPr>
                        <a:t>Using Substances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tx1"/>
                          </a:solidFill>
                          <a:latin typeface="+mn-lt"/>
                        </a:rPr>
                        <a:t>Not Using Substances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0400856"/>
                  </a:ext>
                </a:extLst>
              </a:tr>
              <a:tr h="1545948">
                <a:tc>
                  <a:txBody>
                    <a:bodyPr/>
                    <a:lstStyle/>
                    <a:p>
                      <a:r>
                        <a:rPr lang="en-US" sz="2400" b="1" dirty="0">
                          <a:solidFill>
                            <a:schemeClr val="tx1"/>
                          </a:solidFill>
                          <a:latin typeface="+mn-lt"/>
                        </a:rPr>
                        <a:t>Pros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400" b="0" dirty="0">
                          <a:solidFill>
                            <a:schemeClr val="tx1"/>
                          </a:solidFill>
                          <a:latin typeface="+mn-lt"/>
                        </a:rPr>
                        <a:t>Temporary Relief</a:t>
                      </a:r>
                    </a:p>
                    <a:p>
                      <a:pPr marL="342900" indent="-342900">
                        <a:buFont typeface="Arial" panose="020B0604020202020204" pitchFamily="34" charset="0"/>
                        <a:buChar char="•"/>
                      </a:pPr>
                      <a:r>
                        <a:rPr lang="en-US" sz="2400" b="0" dirty="0">
                          <a:solidFill>
                            <a:schemeClr val="tx1"/>
                          </a:solidFill>
                          <a:latin typeface="+mn-lt"/>
                        </a:rPr>
                        <a:t>Enhanced Mood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400" b="0" dirty="0">
                          <a:solidFill>
                            <a:schemeClr val="tx1"/>
                          </a:solidFill>
                          <a:latin typeface="+mn-lt"/>
                        </a:rPr>
                        <a:t>Improved self-esteem</a:t>
                      </a:r>
                    </a:p>
                    <a:p>
                      <a:pPr marL="342900" indent="-342900">
                        <a:buFont typeface="Arial" panose="020B0604020202020204" pitchFamily="34" charset="0"/>
                        <a:buChar char="•"/>
                      </a:pPr>
                      <a:r>
                        <a:rPr lang="en-US" sz="2400" b="0" dirty="0">
                          <a:solidFill>
                            <a:schemeClr val="tx1"/>
                          </a:solidFill>
                          <a:latin typeface="+mn-lt"/>
                        </a:rPr>
                        <a:t>Financial stability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2004438"/>
                  </a:ext>
                </a:extLst>
              </a:tr>
              <a:tr h="1545948">
                <a:tc>
                  <a:txBody>
                    <a:bodyPr/>
                    <a:lstStyle/>
                    <a:p>
                      <a:r>
                        <a:rPr lang="en-US" sz="2400" b="1" dirty="0">
                          <a:solidFill>
                            <a:schemeClr val="tx1"/>
                          </a:solidFill>
                          <a:latin typeface="+mn-lt"/>
                        </a:rPr>
                        <a:t>Cons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400" b="0" i="0" dirty="0">
                          <a:solidFill>
                            <a:srgbClr val="374151"/>
                          </a:solidFill>
                          <a:effectLst/>
                          <a:latin typeface="+mn-lt"/>
                        </a:rPr>
                        <a:t>Loss of Control</a:t>
                      </a:r>
                    </a:p>
                    <a:p>
                      <a:pPr marL="342900" indent="-342900">
                        <a:buFont typeface="Arial" panose="020B0604020202020204" pitchFamily="34" charset="0"/>
                        <a:buChar char="•"/>
                      </a:pPr>
                      <a:r>
                        <a:rPr lang="en-US" sz="2400" b="0" i="0" dirty="0">
                          <a:solidFill>
                            <a:srgbClr val="374151"/>
                          </a:solidFill>
                          <a:effectLst/>
                          <a:latin typeface="+mn-lt"/>
                        </a:rPr>
                        <a:t>Withdrawal Symptoms</a:t>
                      </a:r>
                      <a:endParaRPr lang="en-US" sz="24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400" b="0" dirty="0">
                          <a:solidFill>
                            <a:schemeClr val="tx1"/>
                          </a:solidFill>
                          <a:latin typeface="+mn-lt"/>
                        </a:rPr>
                        <a:t>Initial Discomfort</a:t>
                      </a:r>
                    </a:p>
                    <a:p>
                      <a:pPr marL="342900" indent="-342900">
                        <a:buFont typeface="Arial" panose="020B0604020202020204" pitchFamily="34" charset="0"/>
                        <a:buChar char="•"/>
                      </a:pPr>
                      <a:r>
                        <a:rPr lang="en-US" sz="2400" b="0" dirty="0">
                          <a:solidFill>
                            <a:schemeClr val="tx1"/>
                          </a:solidFill>
                          <a:latin typeface="+mn-lt"/>
                        </a:rPr>
                        <a:t>Emotional Challenges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9465470"/>
                  </a:ext>
                </a:extLst>
              </a:tr>
            </a:tbl>
          </a:graphicData>
        </a:graphic>
      </p:graphicFrame>
      <p:sp>
        <p:nvSpPr>
          <p:cNvPr id="4" name="Slide Number Placeholder 3">
            <a:extLst>
              <a:ext uri="{FF2B5EF4-FFF2-40B4-BE49-F238E27FC236}">
                <a16:creationId xmlns:a16="http://schemas.microsoft.com/office/drawing/2014/main" id="{8739C097-C70F-7D87-99DA-67A21808B17D}"/>
              </a:ext>
            </a:extLst>
          </p:cNvPr>
          <p:cNvSpPr>
            <a:spLocks noGrp="1"/>
          </p:cNvSpPr>
          <p:nvPr>
            <p:ph type="sldNum" idx="14"/>
          </p:nvPr>
        </p:nvSpPr>
        <p:spPr/>
        <p:txBody>
          <a:bodyPr/>
          <a:lstStyle/>
          <a:p>
            <a:fld id="{07CE569E-9B7C-4CB9-AB80-C0841F922CFF}" type="slidenum">
              <a:rPr lang="en-US" smtClean="0"/>
              <a:pPr/>
              <a:t>127</a:t>
            </a:fld>
            <a:endParaRPr lang="en-US"/>
          </a:p>
        </p:txBody>
      </p:sp>
      <p:sp>
        <p:nvSpPr>
          <p:cNvPr id="5" name="TextBox 4">
            <a:extLst>
              <a:ext uri="{FF2B5EF4-FFF2-40B4-BE49-F238E27FC236}">
                <a16:creationId xmlns:a16="http://schemas.microsoft.com/office/drawing/2014/main" id="{666D6F1D-3851-50A3-8079-2F11841828A6}"/>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7" name="Group 6">
            <a:extLst>
              <a:ext uri="{FF2B5EF4-FFF2-40B4-BE49-F238E27FC236}">
                <a16:creationId xmlns:a16="http://schemas.microsoft.com/office/drawing/2014/main" id="{460CD2C4-2914-AEE4-CD8E-39049273D98E}"/>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8" name="Rectangle: Rounded Corners 7">
              <a:extLst>
                <a:ext uri="{FF2B5EF4-FFF2-40B4-BE49-F238E27FC236}">
                  <a16:creationId xmlns:a16="http://schemas.microsoft.com/office/drawing/2014/main" id="{D2A7C1D5-5B8B-9F19-E08C-D3E20B2CFFAF}"/>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D79AE40F-CD3B-12D4-7DEB-E5E0E676ABD8}"/>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19564616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3F74-D405-7B39-FDC8-D2542478ACD8}"/>
              </a:ext>
            </a:extLst>
          </p:cNvPr>
          <p:cNvSpPr>
            <a:spLocks noGrp="1"/>
          </p:cNvSpPr>
          <p:nvPr>
            <p:ph type="title"/>
          </p:nvPr>
        </p:nvSpPr>
        <p:spPr/>
        <p:txBody>
          <a:bodyPr/>
          <a:lstStyle/>
          <a:p>
            <a:r>
              <a:rPr lang="en-US" dirty="0"/>
              <a:t>The </a:t>
            </a:r>
            <a:r>
              <a:rPr lang="en-US" i="1" dirty="0"/>
              <a:t>TIPP</a:t>
            </a:r>
            <a:r>
              <a:rPr lang="en-US" dirty="0"/>
              <a:t> Skill</a:t>
            </a:r>
          </a:p>
        </p:txBody>
      </p:sp>
      <p:graphicFrame>
        <p:nvGraphicFramePr>
          <p:cNvPr id="6" name="Table 23" descr="The graphic introduces the mnemonic skill &quot;TIPP&quot; and offers an explanation for each letter:&#10;&#10;T - Temperature: Modify your body temperature to regulate emotions, such as taking a cold shower or holding an ice pack.&#10;I - Intense Exercise: Engage in intense physical exercise to help regulate emotions and release tension.&#10;P - Paced Breathing: Practice paced breathing techniques to calm the nervous system and regulate emotions.&#10;P - Paired Muscle Relaxation: Perform muscle relaxation exercises, such as progressive muscle relaxation, to reduce tension and promote relaxation.&#10;&#10;This mnemonic skill, &quot;TIPP,&quot; provides effective strategies for quickly regulating emotions and managing distressing situations.">
            <a:extLst>
              <a:ext uri="{FF2B5EF4-FFF2-40B4-BE49-F238E27FC236}">
                <a16:creationId xmlns:a16="http://schemas.microsoft.com/office/drawing/2014/main" id="{B1A95D5E-4A3B-29D1-EF21-51FF9F9AE792}"/>
              </a:ext>
            </a:extLst>
          </p:cNvPr>
          <p:cNvGraphicFramePr>
            <a:graphicFrameLocks noGrp="1"/>
          </p:cNvGraphicFramePr>
          <p:nvPr>
            <p:extLst>
              <p:ext uri="{D42A27DB-BD31-4B8C-83A1-F6EECF244321}">
                <p14:modId xmlns:p14="http://schemas.microsoft.com/office/powerpoint/2010/main" val="478943222"/>
              </p:ext>
            </p:extLst>
          </p:nvPr>
        </p:nvGraphicFramePr>
        <p:xfrm>
          <a:off x="1987223" y="1347627"/>
          <a:ext cx="8217553" cy="4535424"/>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05249">
                  <a:extLst>
                    <a:ext uri="{9D8B030D-6E8A-4147-A177-3AD203B41FA5}">
                      <a16:colId xmlns:a16="http://schemas.microsoft.com/office/drawing/2014/main" val="12985927"/>
                    </a:ext>
                  </a:extLst>
                </a:gridCol>
                <a:gridCol w="7612304">
                  <a:extLst>
                    <a:ext uri="{9D8B030D-6E8A-4147-A177-3AD203B41FA5}">
                      <a16:colId xmlns:a16="http://schemas.microsoft.com/office/drawing/2014/main" val="928559061"/>
                    </a:ext>
                  </a:extLst>
                </a:gridCol>
              </a:tblGrid>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T</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T</a:t>
                      </a:r>
                      <a:r>
                        <a:rPr lang="en-US" sz="2400" b="1" kern="0" dirty="0">
                          <a:solidFill>
                            <a:schemeClr val="bg2">
                              <a:lumMod val="75000"/>
                            </a:schemeClr>
                          </a:solidFill>
                          <a:ea typeface="Fira Sans Extra Condensed"/>
                          <a:cs typeface="Fira Sans Extra Condensed"/>
                          <a:sym typeface="Fira Sans Extra Condensed"/>
                        </a:rPr>
                        <a:t>emperature </a:t>
                      </a:r>
                      <a:r>
                        <a:rPr lang="en-US" sz="2400" b="0" kern="0" dirty="0">
                          <a:solidFill>
                            <a:schemeClr val="bg2">
                              <a:lumMod val="75000"/>
                            </a:schemeClr>
                          </a:solidFill>
                          <a:ea typeface="Fira Sans Extra Condensed"/>
                          <a:cs typeface="Fira Sans Extra Condensed"/>
                          <a:sym typeface="Fira Sans Extra Condensed"/>
                        </a:rPr>
                        <a:t>– using temperature to create a sudden and intense physical sensation that can help regulate emotions</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I</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I</a:t>
                      </a:r>
                      <a:r>
                        <a:rPr lang="en-US" sz="2400" b="1" u="none" dirty="0">
                          <a:solidFill>
                            <a:schemeClr val="bg2">
                              <a:lumMod val="75000"/>
                            </a:schemeClr>
                          </a:solidFill>
                        </a:rPr>
                        <a:t>n</a:t>
                      </a:r>
                      <a:r>
                        <a:rPr lang="en-US" sz="2400" b="1" dirty="0">
                          <a:solidFill>
                            <a:schemeClr val="bg2">
                              <a:lumMod val="75000"/>
                            </a:schemeClr>
                          </a:solidFill>
                        </a:rPr>
                        <a:t>tense Exercise </a:t>
                      </a:r>
                      <a:r>
                        <a:rPr lang="en-US" sz="2400" b="0" dirty="0">
                          <a:solidFill>
                            <a:schemeClr val="bg2">
                              <a:lumMod val="75000"/>
                            </a:schemeClr>
                          </a:solidFill>
                        </a:rPr>
                        <a:t>– engage in short bursts of intense physical activity can release endorphins and provide immediate relief from emotional distress</a:t>
                      </a: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P</a:t>
                      </a:r>
                      <a:r>
                        <a:rPr lang="en" sz="2400" b="1" u="none" kern="0" dirty="0">
                          <a:solidFill>
                            <a:schemeClr val="bg2">
                              <a:lumMod val="75000"/>
                            </a:schemeClr>
                          </a:solidFill>
                          <a:ea typeface="Fira Sans Extra Condensed"/>
                          <a:cs typeface="Fira Sans Extra Condensed"/>
                          <a:sym typeface="Fira Sans Extra Condensed"/>
                        </a:rPr>
                        <a:t>aced Breathing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Controlled breathing techniques can help regulate emotions by slowing down the heart rate and calming the nervous system</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P</a:t>
                      </a:r>
                      <a:r>
                        <a:rPr lang="en-US" sz="2400" b="1" u="none" kern="0" dirty="0">
                          <a:solidFill>
                            <a:schemeClr val="bg2">
                              <a:lumMod val="75000"/>
                            </a:schemeClr>
                          </a:solidFill>
                          <a:ea typeface="Fira Sans Extra Condensed"/>
                          <a:cs typeface="Fira Sans Extra Condensed"/>
                          <a:sym typeface="Fira Sans Extra Condensed"/>
                        </a:rPr>
                        <a:t>aired</a:t>
                      </a:r>
                      <a:r>
                        <a:rPr lang="en-US" sz="2400" b="1" kern="0" dirty="0">
                          <a:solidFill>
                            <a:schemeClr val="bg2">
                              <a:lumMod val="75000"/>
                            </a:schemeClr>
                          </a:solidFill>
                          <a:ea typeface="Fira Sans Extra Condensed"/>
                          <a:cs typeface="Fira Sans Extra Condensed"/>
                          <a:sym typeface="Fira Sans Extra Condensed"/>
                        </a:rPr>
                        <a:t> Muscle Relaxation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intentionally tense and then relax different muscle groups in the body to release physical tension</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4" name="Slide Number Placeholder 3">
            <a:extLst>
              <a:ext uri="{FF2B5EF4-FFF2-40B4-BE49-F238E27FC236}">
                <a16:creationId xmlns:a16="http://schemas.microsoft.com/office/drawing/2014/main" id="{1EABDA12-E2C8-039D-8E98-816AB95741BB}"/>
              </a:ext>
            </a:extLst>
          </p:cNvPr>
          <p:cNvSpPr>
            <a:spLocks noGrp="1"/>
          </p:cNvSpPr>
          <p:nvPr>
            <p:ph type="sldNum" idx="14"/>
          </p:nvPr>
        </p:nvSpPr>
        <p:spPr/>
        <p:txBody>
          <a:bodyPr/>
          <a:lstStyle/>
          <a:p>
            <a:fld id="{07CE569E-9B7C-4CB9-AB80-C0841F922CFF}" type="slidenum">
              <a:rPr lang="en-US" smtClean="0"/>
              <a:pPr/>
              <a:t>128</a:t>
            </a:fld>
            <a:endParaRPr lang="en-US"/>
          </a:p>
        </p:txBody>
      </p:sp>
      <p:sp>
        <p:nvSpPr>
          <p:cNvPr id="5" name="TextBox 4">
            <a:extLst>
              <a:ext uri="{FF2B5EF4-FFF2-40B4-BE49-F238E27FC236}">
                <a16:creationId xmlns:a16="http://schemas.microsoft.com/office/drawing/2014/main" id="{9075D8DF-CED4-C3EA-C441-50E11ECEDD84}"/>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7" name="Group 6">
            <a:extLst>
              <a:ext uri="{FF2B5EF4-FFF2-40B4-BE49-F238E27FC236}">
                <a16:creationId xmlns:a16="http://schemas.microsoft.com/office/drawing/2014/main" id="{7979FC31-1F84-41A2-17F5-48AA5A7B26C7}"/>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8" name="Rectangle: Rounded Corners 7">
              <a:extLst>
                <a:ext uri="{FF2B5EF4-FFF2-40B4-BE49-F238E27FC236}">
                  <a16:creationId xmlns:a16="http://schemas.microsoft.com/office/drawing/2014/main" id="{FFF7B812-D2D4-D72C-D970-3ADD272F45F5}"/>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136EBA79-5AC7-A2C1-B97E-A428D1C452E1}"/>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3323265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AC212-1588-4CEB-BD31-532E9DCCD92A}"/>
              </a:ext>
            </a:extLst>
          </p:cNvPr>
          <p:cNvSpPr>
            <a:spLocks noGrp="1"/>
          </p:cNvSpPr>
          <p:nvPr>
            <p:ph type="title"/>
          </p:nvPr>
        </p:nvSpPr>
        <p:spPr>
          <a:xfrm>
            <a:off x="755952" y="256324"/>
            <a:ext cx="10680093" cy="765998"/>
          </a:xfrm>
        </p:spPr>
        <p:txBody>
          <a:bodyPr/>
          <a:lstStyle/>
          <a:p>
            <a:r>
              <a:rPr lang="en-US" sz="4400" b="1" dirty="0"/>
              <a:t>The</a:t>
            </a:r>
            <a:r>
              <a:rPr lang="en-US" sz="4400" b="1" i="1" dirty="0"/>
              <a:t> ACCEPTS</a:t>
            </a:r>
            <a:r>
              <a:rPr lang="en-US" sz="4400" b="1" dirty="0"/>
              <a:t>  Skill</a:t>
            </a:r>
          </a:p>
        </p:txBody>
      </p:sp>
      <p:grpSp>
        <p:nvGrpSpPr>
          <p:cNvPr id="3" name="Group 2">
            <a:extLst>
              <a:ext uri="{FF2B5EF4-FFF2-40B4-BE49-F238E27FC236}">
                <a16:creationId xmlns:a16="http://schemas.microsoft.com/office/drawing/2014/main" id="{F42B7A91-C3E3-EE81-10C5-BBF2EA0EB623}"/>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15" name="Rectangle: Rounded Corners 14">
              <a:extLst>
                <a:ext uri="{FF2B5EF4-FFF2-40B4-BE49-F238E27FC236}">
                  <a16:creationId xmlns:a16="http://schemas.microsoft.com/office/drawing/2014/main" id="{6E485AFE-1432-4FC5-8811-842E372791D5}"/>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solidFill>
                  <a:schemeClr val="tx1">
                    <a:lumMod val="75000"/>
                    <a:lumOff val="25000"/>
                  </a:schemeClr>
                </a:solidFill>
              </a:endParaRPr>
            </a:p>
          </p:txBody>
        </p:sp>
        <p:sp>
          <p:nvSpPr>
            <p:cNvPr id="20" name="Rectangle: Rounded Corners 4">
              <a:extLst>
                <a:ext uri="{FF2B5EF4-FFF2-40B4-BE49-F238E27FC236}">
                  <a16:creationId xmlns:a16="http://schemas.microsoft.com/office/drawing/2014/main" id="{C76F647A-90D6-E441-C523-71C7379824C1}"/>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solidFill>
                  <a:schemeClr val="tx1">
                    <a:lumMod val="75000"/>
                    <a:lumOff val="25000"/>
                  </a:schemeClr>
                </a:solidFill>
              </a:endParaRPr>
            </a:p>
          </p:txBody>
        </p:sp>
      </p:grpSp>
      <p:graphicFrame>
        <p:nvGraphicFramePr>
          <p:cNvPr id="23" name="Table 23" descr="The graphic features the mnemonic skill &quot;ACCEPTS&quot; and provides an explanation for each letter:&#10;&#10;A - Activities: Engage in activities that distract from distressing thoughts or emotions, such as hobbies, exercise, or socializing.&#10;C - Contributing: Participate in activities that involve helping others or contributing to a cause, fostering a sense of purpose and fulfillment.&#10;C - Comparisons: Compare your current situation to one that is less distressing, reminding yourself that things could be worse.&#10;E - Emotions: Create or evoke a different emotion through activities like watching a funny movie, listening to uplifting music, or practicing relaxation techniques.&#10;P - Pushing away: Temporarily put aside distressing thoughts or emotions by mentally pushing them away or setting them aside for later.&#10;T - Thoughts: Redirect attention from distressing thoughts by engaging in cognitive activities such as puzzles, games, or reading.&#10;S - Sensations: Focus on physical sensations that are pleasant or neutral, such as taking a warm bath, enjoying a massage, or savoring a favorite food.&#10;&#10;This mnemonic skill, &quot;ACCEPTS,&quot; offers a variety of strategies to cope with distressing situations and emotions effectively.">
            <a:extLst>
              <a:ext uri="{FF2B5EF4-FFF2-40B4-BE49-F238E27FC236}">
                <a16:creationId xmlns:a16="http://schemas.microsoft.com/office/drawing/2014/main" id="{780B0345-2654-DCAD-0E18-4681DA839CB4}"/>
              </a:ext>
            </a:extLst>
          </p:cNvPr>
          <p:cNvGraphicFramePr>
            <a:graphicFrameLocks noGrp="1"/>
          </p:cNvGraphicFramePr>
          <p:nvPr>
            <p:extLst>
              <p:ext uri="{D42A27DB-BD31-4B8C-83A1-F6EECF244321}">
                <p14:modId xmlns:p14="http://schemas.microsoft.com/office/powerpoint/2010/main" val="4288047037"/>
              </p:ext>
            </p:extLst>
          </p:nvPr>
        </p:nvGraphicFramePr>
        <p:xfrm>
          <a:off x="1834217" y="1097904"/>
          <a:ext cx="8523562" cy="5376672"/>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37723">
                  <a:extLst>
                    <a:ext uri="{9D8B030D-6E8A-4147-A177-3AD203B41FA5}">
                      <a16:colId xmlns:a16="http://schemas.microsoft.com/office/drawing/2014/main" val="12985927"/>
                    </a:ext>
                  </a:extLst>
                </a:gridCol>
                <a:gridCol w="7885839">
                  <a:extLst>
                    <a:ext uri="{9D8B030D-6E8A-4147-A177-3AD203B41FA5}">
                      <a16:colId xmlns:a16="http://schemas.microsoft.com/office/drawing/2014/main" val="928559061"/>
                    </a:ext>
                  </a:extLst>
                </a:gridCol>
              </a:tblGrid>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A</a:t>
                      </a:r>
                      <a:r>
                        <a:rPr lang="en-US" sz="2400" b="1" kern="0" dirty="0">
                          <a:solidFill>
                            <a:schemeClr val="bg2">
                              <a:lumMod val="75000"/>
                            </a:schemeClr>
                          </a:solidFill>
                          <a:ea typeface="Fira Sans Extra Condensed"/>
                          <a:cs typeface="Fira Sans Extra Condensed"/>
                          <a:sym typeface="Fira Sans Extra Condensed"/>
                        </a:rPr>
                        <a:t>ctivities </a:t>
                      </a:r>
                      <a:r>
                        <a:rPr lang="en-US" sz="2400" b="0" kern="0" dirty="0">
                          <a:solidFill>
                            <a:schemeClr val="bg2">
                              <a:lumMod val="75000"/>
                            </a:schemeClr>
                          </a:solidFill>
                          <a:ea typeface="Fira Sans Extra Condensed"/>
                          <a:cs typeface="Fira Sans Extra Condensed"/>
                          <a:sym typeface="Fira Sans Extra Condensed"/>
                        </a:rPr>
                        <a:t>– Do an activity that requires thought and concentration</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C</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C</a:t>
                      </a:r>
                      <a:r>
                        <a:rPr lang="en-US" sz="2400" b="1" dirty="0">
                          <a:solidFill>
                            <a:schemeClr val="bg2">
                              <a:lumMod val="75000"/>
                            </a:schemeClr>
                          </a:solidFill>
                        </a:rPr>
                        <a:t>ontributing </a:t>
                      </a:r>
                      <a:r>
                        <a:rPr lang="en-US" sz="2400" b="0" dirty="0">
                          <a:solidFill>
                            <a:schemeClr val="bg2">
                              <a:lumMod val="75000"/>
                            </a:schemeClr>
                          </a:solidFill>
                        </a:rPr>
                        <a:t>– Do something that allows you to focus on another person</a:t>
                      </a: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C</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C</a:t>
                      </a:r>
                      <a:r>
                        <a:rPr lang="en" sz="2400" b="1" kern="0" dirty="0">
                          <a:solidFill>
                            <a:schemeClr val="bg2">
                              <a:lumMod val="75000"/>
                            </a:schemeClr>
                          </a:solidFill>
                          <a:ea typeface="Fira Sans Extra Condensed"/>
                          <a:cs typeface="Fira Sans Extra Condensed"/>
                          <a:sym typeface="Fira Sans Extra Condensed"/>
                        </a:rPr>
                        <a:t>omparisons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Put your situation in perspective by comparing it to something more painful or distressing</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E</a:t>
                      </a:r>
                      <a:r>
                        <a:rPr lang="en-US" sz="2400" b="1" kern="0" dirty="0">
                          <a:solidFill>
                            <a:schemeClr val="bg2">
                              <a:lumMod val="75000"/>
                            </a:schemeClr>
                          </a:solidFill>
                          <a:ea typeface="Fira Sans Extra Condensed"/>
                          <a:cs typeface="Fira Sans Extra Condensed"/>
                          <a:sym typeface="Fira Sans Extra Condensed"/>
                        </a:rPr>
                        <a:t>motions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Do something to create a new emotion that will compete with your distressing emotion</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P</a:t>
                      </a:r>
                      <a:r>
                        <a:rPr lang="en" sz="2400" b="1" kern="0" dirty="0">
                          <a:solidFill>
                            <a:schemeClr val="bg2">
                              <a:lumMod val="75000"/>
                            </a:schemeClr>
                          </a:solidFill>
                          <a:ea typeface="Fira Sans Extra Condensed"/>
                          <a:cs typeface="Fira Sans Extra Condensed"/>
                          <a:sym typeface="Fira Sans Extra Condensed"/>
                        </a:rPr>
                        <a:t>ush Away </a:t>
                      </a:r>
                      <a:r>
                        <a:rPr lang="en"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Avoid a painful situation or block it from your mind using a technique such as imagery</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239599"/>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T</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T</a:t>
                      </a:r>
                      <a:r>
                        <a:rPr lang="en" sz="2400" b="1" kern="0" dirty="0">
                          <a:solidFill>
                            <a:schemeClr val="bg2">
                              <a:lumMod val="75000"/>
                            </a:schemeClr>
                          </a:solidFill>
                          <a:ea typeface="Fira Sans Extra Condensed"/>
                          <a:cs typeface="Fira Sans Extra Condensed"/>
                          <a:sym typeface="Fira Sans Extra Condensed"/>
                        </a:rPr>
                        <a:t>houghts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Use a mental strategy or an activity to shift your thoughts to something neutral</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59001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S</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S</a:t>
                      </a:r>
                      <a:r>
                        <a:rPr lang="en-US" sz="2400" b="1" kern="0" dirty="0">
                          <a:solidFill>
                            <a:schemeClr val="bg2">
                              <a:lumMod val="75000"/>
                            </a:schemeClr>
                          </a:solidFill>
                          <a:ea typeface="Fira Sans Extra Condensed"/>
                          <a:cs typeface="Fira Sans Extra Condensed"/>
                          <a:sym typeface="Fira Sans Extra Condensed"/>
                        </a:rPr>
                        <a:t>ensations </a:t>
                      </a:r>
                      <a:r>
                        <a:rPr lang="en-US" sz="2400" b="0" kern="0" dirty="0">
                          <a:solidFill>
                            <a:schemeClr val="bg2">
                              <a:lumMod val="75000"/>
                            </a:schemeClr>
                          </a:solidFill>
                          <a:ea typeface="Fira Sans Extra Condensed"/>
                          <a:cs typeface="Fira Sans Extra Condensed"/>
                          <a:sym typeface="Fira Sans Extra Condensed"/>
                        </a:rPr>
                        <a:t>– Find safe physical sensations to distract you from distressing emotions</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076931"/>
                  </a:ext>
                </a:extLst>
              </a:tr>
            </a:tbl>
          </a:graphicData>
        </a:graphic>
      </p:graphicFrame>
      <p:sp>
        <p:nvSpPr>
          <p:cNvPr id="21" name="Slide Number Placeholder 20">
            <a:extLst>
              <a:ext uri="{FF2B5EF4-FFF2-40B4-BE49-F238E27FC236}">
                <a16:creationId xmlns:a16="http://schemas.microsoft.com/office/drawing/2014/main" id="{B304CDD5-9117-BE22-025B-031AA8F6279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129</a:t>
            </a:fld>
            <a:endParaRPr lang="en-US"/>
          </a:p>
        </p:txBody>
      </p:sp>
      <p:sp>
        <p:nvSpPr>
          <p:cNvPr id="22" name="TextBox 21">
            <a:extLst>
              <a:ext uri="{FF2B5EF4-FFF2-40B4-BE49-F238E27FC236}">
                <a16:creationId xmlns:a16="http://schemas.microsoft.com/office/drawing/2014/main" id="{A99AC81B-F6D4-A793-D9DB-D6C181661E5A}"/>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a:t>
            </a:r>
          </a:p>
        </p:txBody>
      </p:sp>
    </p:spTree>
    <p:extLst>
      <p:ext uri="{BB962C8B-B14F-4D97-AF65-F5344CB8AC3E}">
        <p14:creationId xmlns:p14="http://schemas.microsoft.com/office/powerpoint/2010/main" val="1839616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48199" y="250520"/>
            <a:ext cx="10095600" cy="849860"/>
          </a:xfrm>
        </p:spPr>
        <p:txBody>
          <a:bodyPr anchor="ctr" anchorCtr="0"/>
          <a:lstStyle/>
          <a:p>
            <a:pPr algn="ctr" eaLnBrk="1" hangingPunct="1"/>
            <a:r>
              <a:rPr lang="en-US" sz="4400" b="1" dirty="0"/>
              <a:t>Agenda</a:t>
            </a:r>
          </a:p>
        </p:txBody>
      </p:sp>
      <p:sp>
        <p:nvSpPr>
          <p:cNvPr id="5123" name="Content Placeholder 2"/>
          <p:cNvSpPr>
            <a:spLocks noGrp="1"/>
          </p:cNvSpPr>
          <p:nvPr>
            <p:ph idx="1"/>
          </p:nvPr>
        </p:nvSpPr>
        <p:spPr>
          <a:xfrm>
            <a:off x="496955" y="914400"/>
            <a:ext cx="11198087" cy="5772017"/>
          </a:xfrm>
        </p:spPr>
        <p:txBody>
          <a:bodyPr numCol="2" spcCol="182880">
            <a:normAutofit/>
          </a:bodyPr>
          <a:lstStyle/>
          <a:p>
            <a:pPr marL="514350" indent="-514350" eaLnBrk="1" hangingPunct="1">
              <a:buSzPct val="100000"/>
              <a:buFont typeface="+mj-lt"/>
              <a:buAutoNum type="arabicPeriod"/>
            </a:pPr>
            <a:r>
              <a:rPr lang="en-US" sz="2800" b="1" dirty="0"/>
              <a:t>Opening Mindfulness Exercise</a:t>
            </a:r>
          </a:p>
          <a:p>
            <a:pPr marL="514350" indent="-514350" eaLnBrk="1" hangingPunct="1">
              <a:buSzPct val="100000"/>
              <a:buFont typeface="+mj-lt"/>
              <a:buAutoNum type="arabicPeriod"/>
            </a:pPr>
            <a:r>
              <a:rPr lang="en-US" sz="2800" b="1" dirty="0"/>
              <a:t>An Overview of DBT</a:t>
            </a:r>
          </a:p>
          <a:p>
            <a:pPr marL="971550" lvl="1" indent="-514350">
              <a:buFont typeface="Wingdings" panose="05000000000000000000" pitchFamily="2" charset="2"/>
              <a:buChar char="§"/>
            </a:pPr>
            <a:r>
              <a:rPr lang="en-US" dirty="0"/>
              <a:t>The Basics of DBT</a:t>
            </a:r>
          </a:p>
          <a:p>
            <a:pPr marL="971550" lvl="1" indent="-514350">
              <a:buFont typeface="Wingdings" panose="05000000000000000000" pitchFamily="2" charset="2"/>
              <a:buChar char="§"/>
            </a:pPr>
            <a:r>
              <a:rPr lang="en-US" dirty="0"/>
              <a:t>Fundamentals of DBT</a:t>
            </a:r>
          </a:p>
          <a:p>
            <a:pPr marL="1428750" lvl="2" indent="-514350">
              <a:buFont typeface="Arial" panose="020B0604020202020204" pitchFamily="34" charset="0"/>
              <a:buChar char="•"/>
            </a:pPr>
            <a:r>
              <a:rPr lang="en-US" dirty="0"/>
              <a:t>Dialectics</a:t>
            </a:r>
          </a:p>
          <a:p>
            <a:pPr marL="1428750" lvl="2" indent="-514350">
              <a:buFont typeface="Arial" panose="020B0604020202020204" pitchFamily="34" charset="0"/>
              <a:buChar char="•"/>
            </a:pPr>
            <a:r>
              <a:rPr lang="en-US" dirty="0"/>
              <a:t>The Biosocial Model</a:t>
            </a:r>
          </a:p>
          <a:p>
            <a:pPr marL="1428750" lvl="2" indent="-514350">
              <a:buFont typeface="Arial" panose="020B0604020202020204" pitchFamily="34" charset="0"/>
              <a:buChar char="•"/>
            </a:pPr>
            <a:r>
              <a:rPr lang="en-US"/>
              <a:t>The Role of Validation in DBT</a:t>
            </a:r>
            <a:endParaRPr lang="en-US" dirty="0"/>
          </a:p>
          <a:p>
            <a:pPr marL="971550" lvl="1" indent="-514350">
              <a:buFont typeface="Wingdings" panose="05000000000000000000" pitchFamily="2" charset="2"/>
              <a:buChar char="§"/>
            </a:pPr>
            <a:r>
              <a:rPr lang="en-US" dirty="0"/>
              <a:t>How is DBT Helpful?</a:t>
            </a:r>
          </a:p>
          <a:p>
            <a:pPr marL="971550" lvl="1" indent="-514350">
              <a:buFont typeface="Wingdings" panose="05000000000000000000" pitchFamily="2" charset="2"/>
              <a:buChar char="§"/>
            </a:pPr>
            <a:r>
              <a:rPr lang="en-US" dirty="0"/>
              <a:t>Benefits of DBT</a:t>
            </a:r>
            <a:endParaRPr lang="en-US" b="1" dirty="0"/>
          </a:p>
          <a:p>
            <a:pPr marL="514350" indent="-514350" eaLnBrk="1" hangingPunct="1">
              <a:buSzPct val="100000"/>
              <a:buFont typeface="+mj-lt"/>
              <a:buAutoNum type="arabicPeriod"/>
            </a:pPr>
            <a:r>
              <a:rPr lang="en-US" sz="2800" b="1" dirty="0"/>
              <a:t>Using DBT in SUD Treatment</a:t>
            </a:r>
          </a:p>
          <a:p>
            <a:pPr marL="971550" lvl="1" indent="-514350">
              <a:buFont typeface="Wingdings" panose="05000000000000000000" pitchFamily="2" charset="2"/>
              <a:buChar char="§"/>
            </a:pPr>
            <a:r>
              <a:rPr lang="en-US" dirty="0"/>
              <a:t>Foundations of DBT in SUD Treatment</a:t>
            </a:r>
          </a:p>
          <a:p>
            <a:pPr marL="971550" lvl="1" indent="-514350">
              <a:buFont typeface="Wingdings" panose="05000000000000000000" pitchFamily="2" charset="2"/>
              <a:buChar char="§"/>
            </a:pPr>
            <a:r>
              <a:rPr lang="en-US" dirty="0"/>
              <a:t>The Role of Emotion Dysregulation in SUDs</a:t>
            </a:r>
          </a:p>
          <a:p>
            <a:pPr marL="971550" lvl="1" indent="-514350">
              <a:buFont typeface="Wingdings" panose="05000000000000000000" pitchFamily="2" charset="2"/>
              <a:buChar char="§"/>
            </a:pPr>
            <a:r>
              <a:rPr lang="en-US" dirty="0"/>
              <a:t>Benefits of DBT in SUD Treatment</a:t>
            </a:r>
          </a:p>
          <a:p>
            <a:pPr marL="514350" indent="-514350" eaLnBrk="1" hangingPunct="1">
              <a:buSzPct val="100000"/>
              <a:buFont typeface="+mj-lt"/>
              <a:buAutoNum type="arabicPeriod"/>
            </a:pPr>
            <a:r>
              <a:rPr lang="en-US" sz="2800" b="1" dirty="0"/>
              <a:t>The DBT Skills</a:t>
            </a:r>
          </a:p>
          <a:p>
            <a:pPr marL="971550" lvl="1" indent="-514350">
              <a:buFont typeface="Wingdings" panose="05000000000000000000" pitchFamily="2" charset="2"/>
              <a:buChar char="§"/>
            </a:pPr>
            <a:r>
              <a:rPr lang="en-US" dirty="0"/>
              <a:t>Mindfulness</a:t>
            </a:r>
          </a:p>
          <a:p>
            <a:pPr marL="971550" lvl="1" indent="-514350">
              <a:buFont typeface="Wingdings" panose="05000000000000000000" pitchFamily="2" charset="2"/>
              <a:buChar char="§"/>
            </a:pPr>
            <a:r>
              <a:rPr lang="en-US" dirty="0"/>
              <a:t>Interpersonal Effectiveness</a:t>
            </a:r>
          </a:p>
          <a:p>
            <a:pPr marL="514350" marR="0" lvl="0" indent="-514350" algn="l" defTabSz="914400" rtl="0" eaLnBrk="1" fontAlgn="auto" latinLnBrk="0" hangingPunct="1">
              <a:lnSpc>
                <a:spcPct val="100000"/>
              </a:lnSpc>
              <a:spcBef>
                <a:spcPts val="600"/>
              </a:spcBef>
              <a:spcAft>
                <a:spcPts val="0"/>
              </a:spcAft>
              <a:buClr>
                <a:srgbClr val="F2D712"/>
              </a:buClr>
              <a:buSzPts val="3000"/>
              <a:buFont typeface="Wingdings" panose="05000000000000000000" pitchFamily="2" charset="2"/>
              <a:buChar char="§"/>
              <a:tabLst/>
              <a:defRPr/>
            </a:pPr>
            <a:r>
              <a:rPr kumimoji="0" lang="en-US" sz="2800" b="1" i="0" u="none" kern="0" cap="none" spc="0" normalizeH="0" baseline="0" noProof="0" dirty="0">
                <a:ln>
                  <a:noFill/>
                </a:ln>
                <a:solidFill>
                  <a:srgbClr val="0D973B"/>
                </a:solidFill>
                <a:effectLst/>
                <a:uLnTx/>
                <a:uFillTx/>
                <a:latin typeface="Source Sans Pro"/>
                <a:ea typeface="Source Sans Pro"/>
                <a:sym typeface="Source Sans Pro"/>
              </a:rPr>
              <a:t>LUNCH BREAK</a:t>
            </a:r>
            <a:endParaRPr lang="en-US" sz="2800" dirty="0"/>
          </a:p>
          <a:p>
            <a:pPr marL="971550" lvl="1" indent="-514350">
              <a:buFont typeface="Wingdings" panose="05000000000000000000" pitchFamily="2" charset="2"/>
              <a:buChar char="§"/>
            </a:pPr>
            <a:r>
              <a:rPr lang="en-US" dirty="0"/>
              <a:t>Emotion Regulation</a:t>
            </a:r>
          </a:p>
          <a:p>
            <a:pPr marL="971550" lvl="1" indent="-514350">
              <a:buFont typeface="Wingdings" panose="05000000000000000000" pitchFamily="2" charset="2"/>
              <a:buChar char="§"/>
            </a:pPr>
            <a:r>
              <a:rPr lang="en-US" dirty="0"/>
              <a:t>Distress Tolerance</a:t>
            </a:r>
          </a:p>
          <a:p>
            <a:pPr marL="514350" indent="-514350" eaLnBrk="1" hangingPunct="1">
              <a:buSzPct val="100000"/>
              <a:buFont typeface="+mj-lt"/>
              <a:buAutoNum type="arabicPeriod" startAt="5"/>
            </a:pPr>
            <a:r>
              <a:rPr lang="en-US" sz="2800" b="1" dirty="0"/>
              <a:t>Modes of DBT Delivery</a:t>
            </a:r>
          </a:p>
          <a:p>
            <a:pPr marL="514350" indent="-514350" eaLnBrk="1" hangingPunct="1">
              <a:buSzPct val="100000"/>
              <a:buFont typeface="+mj-lt"/>
              <a:buAutoNum type="arabicPeriod" startAt="6"/>
            </a:pPr>
            <a:r>
              <a:rPr lang="en-US" sz="2800" b="1" dirty="0"/>
              <a:t>Components of DBT Skills Group Training</a:t>
            </a:r>
          </a:p>
          <a:p>
            <a:pPr marL="514350" indent="-514350" eaLnBrk="1" hangingPunct="1">
              <a:buSzPct val="100000"/>
              <a:buFont typeface="+mj-lt"/>
              <a:buAutoNum type="arabicPeriod" startAt="6"/>
            </a:pPr>
            <a:r>
              <a:rPr lang="en-US" sz="2800" b="1" dirty="0"/>
              <a:t>Group Activity</a:t>
            </a:r>
          </a:p>
          <a:p>
            <a:pPr marL="514350" indent="-514350" eaLnBrk="1" hangingPunct="1">
              <a:buSzPct val="100000"/>
              <a:buFont typeface="+mj-lt"/>
              <a:buAutoNum type="arabicPeriod" startAt="6"/>
            </a:pPr>
            <a:r>
              <a:rPr lang="en-US" sz="2800" b="1" dirty="0"/>
              <a:t>Closing Mindfulness Exercise</a:t>
            </a:r>
          </a:p>
        </p:txBody>
      </p:sp>
      <p:sp>
        <p:nvSpPr>
          <p:cNvPr id="3" name="Slide Number Placeholder 2">
            <a:extLst>
              <a:ext uri="{FF2B5EF4-FFF2-40B4-BE49-F238E27FC236}">
                <a16:creationId xmlns:a16="http://schemas.microsoft.com/office/drawing/2014/main" id="{2B77E40C-5850-6E87-7F3E-612645565086}"/>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13</a:t>
            </a:fld>
            <a:endParaRPr 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425D-ACD5-189E-6184-0AC9108E1285}"/>
              </a:ext>
            </a:extLst>
          </p:cNvPr>
          <p:cNvSpPr>
            <a:spLocks noGrp="1"/>
          </p:cNvSpPr>
          <p:nvPr>
            <p:ph type="title"/>
          </p:nvPr>
        </p:nvSpPr>
        <p:spPr>
          <a:xfrm>
            <a:off x="1048200" y="410827"/>
            <a:ext cx="10095600" cy="719777"/>
          </a:xfrm>
        </p:spPr>
        <p:txBody>
          <a:bodyPr/>
          <a:lstStyle/>
          <a:p>
            <a:r>
              <a:rPr lang="en-US" dirty="0"/>
              <a:t>The </a:t>
            </a:r>
            <a:r>
              <a:rPr lang="en-US" i="1" dirty="0"/>
              <a:t>Self-Soothing</a:t>
            </a:r>
            <a:r>
              <a:rPr lang="en-US" dirty="0"/>
              <a:t> Skill </a:t>
            </a:r>
          </a:p>
        </p:txBody>
      </p:sp>
      <p:sp>
        <p:nvSpPr>
          <p:cNvPr id="3" name="Content Placeholder 2">
            <a:extLst>
              <a:ext uri="{FF2B5EF4-FFF2-40B4-BE49-F238E27FC236}">
                <a16:creationId xmlns:a16="http://schemas.microsoft.com/office/drawing/2014/main" id="{0AFE70C7-EC20-9086-6CA9-00897BCF5533}"/>
              </a:ext>
            </a:extLst>
          </p:cNvPr>
          <p:cNvSpPr>
            <a:spLocks noGrp="1"/>
          </p:cNvSpPr>
          <p:nvPr>
            <p:ph idx="1"/>
          </p:nvPr>
        </p:nvSpPr>
        <p:spPr>
          <a:xfrm>
            <a:off x="1048200" y="1130604"/>
            <a:ext cx="10095600" cy="5202531"/>
          </a:xfrm>
        </p:spPr>
        <p:txBody>
          <a:bodyPr/>
          <a:lstStyle/>
          <a:p>
            <a:r>
              <a:rPr lang="en-US" sz="2400" dirty="0"/>
              <a:t>This skill helps individuals in self-comfort and emotional relief during distress by engaging in calming activities or practices</a:t>
            </a:r>
          </a:p>
          <a:p>
            <a:pPr>
              <a:spcAft>
                <a:spcPts val="600"/>
              </a:spcAft>
            </a:pPr>
            <a:r>
              <a:rPr lang="en-US" sz="2400" dirty="0"/>
              <a:t>Components of self-soothing include: </a:t>
            </a:r>
          </a:p>
          <a:p>
            <a:pPr lvl="2"/>
            <a:r>
              <a:rPr lang="en-US" b="1" dirty="0"/>
              <a:t>Sensations: </a:t>
            </a:r>
            <a:r>
              <a:rPr lang="en-US" dirty="0"/>
              <a:t>Engaging in activities that involve pleasurable sensations, such as touch, taste, smell, sight, or sound</a:t>
            </a:r>
          </a:p>
          <a:p>
            <a:pPr lvl="2"/>
            <a:r>
              <a:rPr lang="en-US" b="1" dirty="0"/>
              <a:t>Distraction: </a:t>
            </a:r>
            <a:r>
              <a:rPr lang="en-US" dirty="0"/>
              <a:t>Using distractions to shift focus away from distressing thoughts or emotions temporarily</a:t>
            </a:r>
          </a:p>
          <a:p>
            <a:pPr lvl="2"/>
            <a:r>
              <a:rPr lang="en-US" b="1" dirty="0"/>
              <a:t>Nurturing and Comfort: </a:t>
            </a:r>
            <a:r>
              <a:rPr lang="en-US" dirty="0"/>
              <a:t>Providing oneself with the care, kindness, and comfort that one would offer to a friend in distress</a:t>
            </a:r>
          </a:p>
          <a:p>
            <a:r>
              <a:rPr lang="en-US" sz="2400" dirty="0"/>
              <a:t>Encourages individuals to develop a toolbox of comforting and nurturing activities that they can turn to in times of distress</a:t>
            </a:r>
          </a:p>
        </p:txBody>
      </p:sp>
      <p:sp>
        <p:nvSpPr>
          <p:cNvPr id="4" name="Slide Number Placeholder 3">
            <a:extLst>
              <a:ext uri="{FF2B5EF4-FFF2-40B4-BE49-F238E27FC236}">
                <a16:creationId xmlns:a16="http://schemas.microsoft.com/office/drawing/2014/main" id="{C4139697-7A4F-0742-33F6-135071D14A63}"/>
              </a:ext>
            </a:extLst>
          </p:cNvPr>
          <p:cNvSpPr>
            <a:spLocks noGrp="1"/>
          </p:cNvSpPr>
          <p:nvPr>
            <p:ph type="sldNum" idx="10"/>
          </p:nvPr>
        </p:nvSpPr>
        <p:spPr/>
        <p:txBody>
          <a:bodyPr/>
          <a:lstStyle/>
          <a:p>
            <a:fld id="{07CE569E-9B7C-4CB9-AB80-C0841F922CFF}" type="slidenum">
              <a:rPr lang="en-US" smtClean="0"/>
              <a:pPr/>
              <a:t>130</a:t>
            </a:fld>
            <a:endParaRPr lang="en-US"/>
          </a:p>
        </p:txBody>
      </p:sp>
      <p:sp>
        <p:nvSpPr>
          <p:cNvPr id="5" name="TextBox 4">
            <a:extLst>
              <a:ext uri="{FF2B5EF4-FFF2-40B4-BE49-F238E27FC236}">
                <a16:creationId xmlns:a16="http://schemas.microsoft.com/office/drawing/2014/main" id="{41799B07-647E-C0EA-C9C4-613086336B06}"/>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52FCAC55-86BC-7351-9162-E6DBF492CC14}"/>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7" name="Rectangle: Rounded Corners 6">
              <a:extLst>
                <a:ext uri="{FF2B5EF4-FFF2-40B4-BE49-F238E27FC236}">
                  <a16:creationId xmlns:a16="http://schemas.microsoft.com/office/drawing/2014/main" id="{5BA095D0-9A37-7624-FC09-2BD5E26A5128}"/>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A02EBDCA-A696-EC3B-1A7B-4D3B1941F86F}"/>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10" name="Picture 9">
            <a:extLst>
              <a:ext uri="{FF2B5EF4-FFF2-40B4-BE49-F238E27FC236}">
                <a16:creationId xmlns:a16="http://schemas.microsoft.com/office/drawing/2014/main" id="{86B6A125-121C-1059-2220-54D9F1ED220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7721" t="18751" r="25441" b="65473"/>
          <a:stretch/>
        </p:blipFill>
        <p:spPr>
          <a:xfrm>
            <a:off x="3307938" y="5818126"/>
            <a:ext cx="5576124" cy="868139"/>
          </a:xfrm>
          <a:prstGeom prst="rect">
            <a:avLst/>
          </a:prstGeom>
        </p:spPr>
      </p:pic>
    </p:spTree>
    <p:extLst>
      <p:ext uri="{BB962C8B-B14F-4D97-AF65-F5344CB8AC3E}">
        <p14:creationId xmlns:p14="http://schemas.microsoft.com/office/powerpoint/2010/main" val="25061206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2738-AE3F-3CDB-C808-DB0F6E86DFFB}"/>
              </a:ext>
            </a:extLst>
          </p:cNvPr>
          <p:cNvSpPr>
            <a:spLocks noGrp="1"/>
          </p:cNvSpPr>
          <p:nvPr>
            <p:ph type="title"/>
          </p:nvPr>
        </p:nvSpPr>
        <p:spPr>
          <a:xfrm>
            <a:off x="1048200" y="313935"/>
            <a:ext cx="10095600" cy="781312"/>
          </a:xfrm>
        </p:spPr>
        <p:txBody>
          <a:bodyPr/>
          <a:lstStyle/>
          <a:p>
            <a:r>
              <a:rPr lang="en-US" dirty="0"/>
              <a:t>The </a:t>
            </a:r>
            <a:r>
              <a:rPr lang="en-US" i="1" dirty="0"/>
              <a:t>IMPROVE</a:t>
            </a:r>
            <a:r>
              <a:rPr lang="en-US" dirty="0"/>
              <a:t> Skill</a:t>
            </a:r>
          </a:p>
        </p:txBody>
      </p:sp>
      <p:grpSp>
        <p:nvGrpSpPr>
          <p:cNvPr id="6" name="Group 5">
            <a:extLst>
              <a:ext uri="{FF2B5EF4-FFF2-40B4-BE49-F238E27FC236}">
                <a16:creationId xmlns:a16="http://schemas.microsoft.com/office/drawing/2014/main" id="{2EBEE901-8A62-5E44-6A09-8ECF83C2BD7C}"/>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7" name="Rectangle: Rounded Corners 6">
              <a:extLst>
                <a:ext uri="{FF2B5EF4-FFF2-40B4-BE49-F238E27FC236}">
                  <a16:creationId xmlns:a16="http://schemas.microsoft.com/office/drawing/2014/main" id="{F69852D6-D2DE-1CDC-AAA5-875A2A3C4E24}"/>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2E0E3F33-5BAC-7FD1-2C28-32067CC709F8}"/>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graphicFrame>
        <p:nvGraphicFramePr>
          <p:cNvPr id="9" name="Table 23" descr="The graphic showcases the mnemonic skill &quot;IMPROVE&quot; and provides an explanation for each letter:&#10;&#10;I - Imagery: Engage in guided imagery exercises to visualize calming or pleasant scenes.&#10;M - Meaning: Find meaning or purpose in the situation to cope with distress more effectively.&#10;P - Prayer: Use prayer or spiritual practices to find solace and support during difficult times.&#10;R - Relaxation: Practice relaxation techniques such as deep breathing, progressive muscle relaxation, or mindfulness meditation.&#10;O - One thing in the moment: Focus on one thing in the present moment to ground yourself and alleviate distress.&#10;V - Vacation: Take a mental vacation by temporarily stepping away from the situation or engaging in activities that provide a break from stress.&#10;E - Encouragement: Offer yourself words of encouragement and self-compassion to bolster your resilience and coping abilities.&#10;&#10;This mnemonic skill, &quot;IMPROVE,&quot; offers a comprehensive set of strategies to enhance emotional well-being and cope with distressing situations effectively.">
            <a:extLst>
              <a:ext uri="{FF2B5EF4-FFF2-40B4-BE49-F238E27FC236}">
                <a16:creationId xmlns:a16="http://schemas.microsoft.com/office/drawing/2014/main" id="{2E7A907A-C41F-89B9-87FF-41DF41D500CC}"/>
              </a:ext>
            </a:extLst>
          </p:cNvPr>
          <p:cNvGraphicFramePr>
            <a:graphicFrameLocks noGrp="1"/>
          </p:cNvGraphicFramePr>
          <p:nvPr>
            <p:extLst>
              <p:ext uri="{D42A27DB-BD31-4B8C-83A1-F6EECF244321}">
                <p14:modId xmlns:p14="http://schemas.microsoft.com/office/powerpoint/2010/main" val="1925794058"/>
              </p:ext>
            </p:extLst>
          </p:nvPr>
        </p:nvGraphicFramePr>
        <p:xfrm>
          <a:off x="976859" y="1192139"/>
          <a:ext cx="10238282" cy="5212080"/>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742307">
                  <a:extLst>
                    <a:ext uri="{9D8B030D-6E8A-4147-A177-3AD203B41FA5}">
                      <a16:colId xmlns:a16="http://schemas.microsoft.com/office/drawing/2014/main" val="12985927"/>
                    </a:ext>
                  </a:extLst>
                </a:gridCol>
                <a:gridCol w="9495975">
                  <a:extLst>
                    <a:ext uri="{9D8B030D-6E8A-4147-A177-3AD203B41FA5}">
                      <a16:colId xmlns:a16="http://schemas.microsoft.com/office/drawing/2014/main" val="928559061"/>
                    </a:ext>
                  </a:extLst>
                </a:gridCol>
              </a:tblGrid>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I</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I</a:t>
                      </a:r>
                      <a:r>
                        <a:rPr lang="en-US" sz="2400" b="1" kern="0" dirty="0">
                          <a:solidFill>
                            <a:schemeClr val="bg2">
                              <a:lumMod val="75000"/>
                            </a:schemeClr>
                          </a:solidFill>
                          <a:ea typeface="Fira Sans Extra Condensed"/>
                          <a:cs typeface="Fira Sans Extra Condensed"/>
                          <a:sym typeface="Fira Sans Extra Condensed"/>
                        </a:rPr>
                        <a:t>magery </a:t>
                      </a:r>
                      <a:r>
                        <a:rPr lang="en-US" sz="2400" b="0" kern="0" dirty="0">
                          <a:solidFill>
                            <a:schemeClr val="bg2">
                              <a:lumMod val="75000"/>
                            </a:schemeClr>
                          </a:solidFill>
                          <a:ea typeface="Fira Sans Extra Condensed"/>
                          <a:cs typeface="Fira Sans Extra Condensed"/>
                          <a:sym typeface="Fira Sans Extra Condensed"/>
                        </a:rPr>
                        <a:t>– use your imagination to visualize a calming or peaceful place or situation</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497731">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M</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M</a:t>
                      </a:r>
                      <a:r>
                        <a:rPr lang="en-US" sz="2400" b="1" u="none" dirty="0">
                          <a:solidFill>
                            <a:schemeClr val="bg2">
                              <a:lumMod val="75000"/>
                            </a:schemeClr>
                          </a:solidFill>
                        </a:rPr>
                        <a:t>eaning </a:t>
                      </a:r>
                      <a:r>
                        <a:rPr lang="en-US" sz="2400" b="0" dirty="0">
                          <a:solidFill>
                            <a:schemeClr val="bg2">
                              <a:lumMod val="75000"/>
                            </a:schemeClr>
                          </a:solidFill>
                        </a:rPr>
                        <a:t>– find meaning or purpose in the distressing situation</a:t>
                      </a: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P</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P</a:t>
                      </a:r>
                      <a:r>
                        <a:rPr lang="en" sz="2400" b="1" u="none" kern="0" dirty="0">
                          <a:solidFill>
                            <a:schemeClr val="bg2">
                              <a:lumMod val="75000"/>
                            </a:schemeClr>
                          </a:solidFill>
                          <a:ea typeface="Fira Sans Extra Condensed"/>
                          <a:cs typeface="Fira Sans Extra Condensed"/>
                          <a:sym typeface="Fira Sans Extra Condensed"/>
                        </a:rPr>
                        <a:t>rayer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engage in a prayer or spiritual practice if you have a belief system that supports this</a:t>
                      </a:r>
                      <a:endParaRPr lang="en-US" sz="2400" b="0" dirty="0">
                        <a:solidFill>
                          <a:schemeClr val="bg2">
                            <a:lumMod val="75000"/>
                          </a:schemeClr>
                        </a:solidFil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R</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R</a:t>
                      </a:r>
                      <a:r>
                        <a:rPr lang="en-US" sz="2400" b="1" u="none" kern="0" dirty="0">
                          <a:solidFill>
                            <a:schemeClr val="bg2">
                              <a:lumMod val="75000"/>
                            </a:schemeClr>
                          </a:solidFill>
                          <a:ea typeface="Fira Sans Extra Condensed"/>
                          <a:cs typeface="Fira Sans Extra Condensed"/>
                          <a:sym typeface="Fira Sans Extra Condensed"/>
                        </a:rPr>
                        <a:t>elaxation </a:t>
                      </a:r>
                      <a:r>
                        <a:rPr lang="en-US" sz="2400" b="0" kern="0" dirty="0">
                          <a:solidFill>
                            <a:schemeClr val="bg2">
                              <a:lumMod val="75000"/>
                            </a:schemeClr>
                          </a:solidFill>
                          <a:ea typeface="Fira Sans Extra Condensed"/>
                          <a:cs typeface="Fira Sans Extra Condensed"/>
                          <a:sym typeface="Fira Sans Extra Condensed"/>
                        </a:rPr>
                        <a:t>– practice relaxation techniques, such as deep breathing, progressive muscle relaxation, or guided imagery exercises</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O</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O</a:t>
                      </a:r>
                      <a:r>
                        <a:rPr lang="en-US" sz="2400" b="1" u="none" kern="0" dirty="0">
                          <a:solidFill>
                            <a:schemeClr val="bg2">
                              <a:lumMod val="75000"/>
                            </a:schemeClr>
                          </a:solidFill>
                          <a:ea typeface="Fira Sans Extra Condensed"/>
                          <a:cs typeface="Fira Sans Extra Condensed"/>
                          <a:sym typeface="Fira Sans Extra Condensed"/>
                        </a:rPr>
                        <a:t>ne Thing in the Moment </a:t>
                      </a:r>
                      <a:r>
                        <a:rPr lang="en-US" sz="2400" b="0" kern="0" dirty="0">
                          <a:solidFill>
                            <a:schemeClr val="bg2">
                              <a:lumMod val="75000"/>
                            </a:schemeClr>
                          </a:solidFill>
                          <a:ea typeface="Fira Sans Extra Condensed"/>
                          <a:cs typeface="Fira Sans Extra Condensed"/>
                          <a:sym typeface="Fira Sans Extra Condensed"/>
                        </a:rPr>
                        <a:t>– focus on doing one thing at a time and being fully present in the moment. </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437519"/>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V</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V</a:t>
                      </a:r>
                      <a:r>
                        <a:rPr lang="en-US" sz="2400" b="1" u="none" kern="0" dirty="0">
                          <a:solidFill>
                            <a:schemeClr val="bg2">
                              <a:lumMod val="75000"/>
                            </a:schemeClr>
                          </a:solidFill>
                          <a:ea typeface="Fira Sans Extra Condensed"/>
                          <a:cs typeface="Fira Sans Extra Condensed"/>
                          <a:sym typeface="Fira Sans Extra Condensed"/>
                        </a:rPr>
                        <a:t>acation (Brief) </a:t>
                      </a:r>
                      <a:r>
                        <a:rPr lang="en-US" sz="2400" b="0" kern="0" dirty="0">
                          <a:solidFill>
                            <a:schemeClr val="bg2">
                              <a:lumMod val="75000"/>
                            </a:schemeClr>
                          </a:solidFill>
                          <a:ea typeface="Fira Sans Extra Condensed"/>
                          <a:cs typeface="Fira Sans Extra Condensed"/>
                          <a:sym typeface="Fira Sans Extra Condensed"/>
                        </a:rPr>
                        <a:t>– take a brief mental vacation by intentionally distracting yourself from distressing thoughts and emotions</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590262"/>
                  </a:ext>
                </a:extLst>
              </a:tr>
              <a:tr h="757646">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E</a:t>
                      </a:r>
                      <a:r>
                        <a:rPr lang="en-US" sz="2400" b="1" u="none" kern="0" dirty="0">
                          <a:solidFill>
                            <a:schemeClr val="bg2">
                              <a:lumMod val="75000"/>
                            </a:schemeClr>
                          </a:solidFill>
                          <a:ea typeface="Fira Sans Extra Condensed"/>
                          <a:cs typeface="Fira Sans Extra Condensed"/>
                          <a:sym typeface="Fira Sans Extra Condensed"/>
                        </a:rPr>
                        <a:t>ncouragement </a:t>
                      </a:r>
                      <a:r>
                        <a:rPr lang="en-US" sz="2400" b="0" kern="0" dirty="0">
                          <a:solidFill>
                            <a:schemeClr val="bg2">
                              <a:lumMod val="75000"/>
                            </a:schemeClr>
                          </a:solidFill>
                          <a:ea typeface="Fira Sans Extra Condensed"/>
                          <a:cs typeface="Fira Sans Extra Condensed"/>
                          <a:sym typeface="Fira Sans Extra Condensed"/>
                        </a:rPr>
                        <a:t>– provide yourself with self-encouragement and positive self-talk</a:t>
                      </a:r>
                      <a:endParaRPr lang="en-US" sz="2400" b="0" kern="0" dirty="0">
                        <a:solidFill>
                          <a:schemeClr val="bg2">
                            <a:lumMod val="75000"/>
                          </a:schemeClr>
                        </a:solidFill>
                        <a:cs typeface="Arial"/>
                        <a:sym typeface="Arial"/>
                      </a:endParaRPr>
                    </a:p>
                  </a:txBody>
                  <a:tcPr marR="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7377031"/>
                  </a:ext>
                </a:extLst>
              </a:tr>
            </a:tbl>
          </a:graphicData>
        </a:graphic>
      </p:graphicFrame>
      <p:sp>
        <p:nvSpPr>
          <p:cNvPr id="4" name="Slide Number Placeholder 3">
            <a:extLst>
              <a:ext uri="{FF2B5EF4-FFF2-40B4-BE49-F238E27FC236}">
                <a16:creationId xmlns:a16="http://schemas.microsoft.com/office/drawing/2014/main" id="{EBEDC946-AE8B-C54E-DB2A-0C70BE57752C}"/>
              </a:ext>
            </a:extLst>
          </p:cNvPr>
          <p:cNvSpPr>
            <a:spLocks noGrp="1"/>
          </p:cNvSpPr>
          <p:nvPr>
            <p:ph type="sldNum" idx="10"/>
          </p:nvPr>
        </p:nvSpPr>
        <p:spPr/>
        <p:txBody>
          <a:bodyPr/>
          <a:lstStyle/>
          <a:p>
            <a:fld id="{07CE569E-9B7C-4CB9-AB80-C0841F922CFF}" type="slidenum">
              <a:rPr lang="en-US" smtClean="0"/>
              <a:pPr/>
              <a:t>131</a:t>
            </a:fld>
            <a:endParaRPr lang="en-US"/>
          </a:p>
        </p:txBody>
      </p:sp>
      <p:sp>
        <p:nvSpPr>
          <p:cNvPr id="5" name="TextBox 4">
            <a:extLst>
              <a:ext uri="{FF2B5EF4-FFF2-40B4-BE49-F238E27FC236}">
                <a16:creationId xmlns:a16="http://schemas.microsoft.com/office/drawing/2014/main" id="{049A7A43-6B03-F5C1-3885-85D85DA02CD8}"/>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2781483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CEEC-C608-0B45-88DD-C11898BDBBBA}"/>
              </a:ext>
            </a:extLst>
          </p:cNvPr>
          <p:cNvSpPr>
            <a:spLocks noGrp="1"/>
          </p:cNvSpPr>
          <p:nvPr>
            <p:ph type="title"/>
          </p:nvPr>
        </p:nvSpPr>
        <p:spPr/>
        <p:txBody>
          <a:bodyPr/>
          <a:lstStyle/>
          <a:p>
            <a:r>
              <a:rPr lang="en-US" dirty="0"/>
              <a:t>Activity – Distress Tolerance Skills</a:t>
            </a:r>
          </a:p>
        </p:txBody>
      </p:sp>
      <p:sp>
        <p:nvSpPr>
          <p:cNvPr id="3" name="Content Placeholder 2">
            <a:extLst>
              <a:ext uri="{FF2B5EF4-FFF2-40B4-BE49-F238E27FC236}">
                <a16:creationId xmlns:a16="http://schemas.microsoft.com/office/drawing/2014/main" id="{59A80298-AAE4-1E9D-700E-3656349382CA}"/>
              </a:ext>
            </a:extLst>
          </p:cNvPr>
          <p:cNvSpPr>
            <a:spLocks noGrp="1"/>
          </p:cNvSpPr>
          <p:nvPr>
            <p:ph idx="1"/>
          </p:nvPr>
        </p:nvSpPr>
        <p:spPr>
          <a:xfrm>
            <a:off x="1048200" y="1347627"/>
            <a:ext cx="10095600" cy="4764800"/>
          </a:xfrm>
        </p:spPr>
        <p:txBody>
          <a:bodyPr/>
          <a:lstStyle/>
          <a:p>
            <a:pPr>
              <a:spcAft>
                <a:spcPts val="600"/>
              </a:spcAft>
            </a:pPr>
            <a:r>
              <a:rPr lang="en-US" sz="2400" dirty="0"/>
              <a:t>Background: You have been in recovery for several weeks and have been making good progress.</a:t>
            </a:r>
          </a:p>
          <a:p>
            <a:pPr>
              <a:spcAft>
                <a:spcPts val="600"/>
              </a:spcAft>
            </a:pPr>
            <a:r>
              <a:rPr lang="en-US" sz="2400" dirty="0"/>
              <a:t> You have just left work, and you suddenly experience an overwhelming craving for your substance of choice. The craving is so intense that it's difficult to focus on anything else.</a:t>
            </a:r>
          </a:p>
          <a:p>
            <a:pPr>
              <a:spcAft>
                <a:spcPts val="600"/>
              </a:spcAft>
            </a:pPr>
            <a:r>
              <a:rPr lang="en-US" sz="2400" dirty="0"/>
              <a:t>You have </a:t>
            </a:r>
            <a:r>
              <a:rPr lang="en-US" sz="2400" b="1" u="sng" dirty="0"/>
              <a:t>1 minute </a:t>
            </a:r>
            <a:r>
              <a:rPr lang="en-US" sz="2400" dirty="0"/>
              <a:t>to manage this intense craving using the distress tolerance skills you've learned such as STOP, TIPP, ACCEPTS, STOP, self-soothing, etc.</a:t>
            </a:r>
          </a:p>
          <a:p>
            <a:pPr>
              <a:spcAft>
                <a:spcPts val="600"/>
              </a:spcAft>
            </a:pPr>
            <a:r>
              <a:rPr lang="en-US" sz="2400" dirty="0"/>
              <a:t>Consider what </a:t>
            </a:r>
            <a:r>
              <a:rPr lang="en-US" sz="2400" u="sng" dirty="0"/>
              <a:t>you</a:t>
            </a:r>
            <a:r>
              <a:rPr lang="en-US" sz="2400" dirty="0"/>
              <a:t> would do given </a:t>
            </a:r>
            <a:r>
              <a:rPr lang="en-US" sz="2400" u="sng" dirty="0"/>
              <a:t>your</a:t>
            </a:r>
            <a:r>
              <a:rPr lang="en-US" sz="2400" dirty="0"/>
              <a:t> specific preferences and what would be possible for </a:t>
            </a:r>
            <a:r>
              <a:rPr lang="en-US" sz="2400" u="sng" dirty="0"/>
              <a:t>you</a:t>
            </a:r>
            <a:r>
              <a:rPr lang="en-US" sz="2400" dirty="0"/>
              <a:t> to do given </a:t>
            </a:r>
            <a:r>
              <a:rPr lang="en-US" sz="2400" u="sng" dirty="0"/>
              <a:t>your</a:t>
            </a:r>
            <a:r>
              <a:rPr lang="en-US" sz="2400" dirty="0"/>
              <a:t> specific commute from work </a:t>
            </a:r>
          </a:p>
          <a:p>
            <a:pPr>
              <a:spcAft>
                <a:spcPts val="600"/>
              </a:spcAft>
            </a:pPr>
            <a:endParaRPr lang="en-US" sz="2400" dirty="0"/>
          </a:p>
        </p:txBody>
      </p:sp>
      <p:sp>
        <p:nvSpPr>
          <p:cNvPr id="4" name="Slide Number Placeholder 3">
            <a:extLst>
              <a:ext uri="{FF2B5EF4-FFF2-40B4-BE49-F238E27FC236}">
                <a16:creationId xmlns:a16="http://schemas.microsoft.com/office/drawing/2014/main" id="{E890E3B7-6DB0-A151-95E7-CFB920465624}"/>
              </a:ext>
            </a:extLst>
          </p:cNvPr>
          <p:cNvSpPr>
            <a:spLocks noGrp="1"/>
          </p:cNvSpPr>
          <p:nvPr>
            <p:ph type="sldNum" idx="10"/>
          </p:nvPr>
        </p:nvSpPr>
        <p:spPr/>
        <p:txBody>
          <a:bodyPr/>
          <a:lstStyle/>
          <a:p>
            <a:fld id="{07CE569E-9B7C-4CB9-AB80-C0841F922CFF}" type="slidenum">
              <a:rPr lang="en-US" smtClean="0"/>
              <a:pPr/>
              <a:t>132</a:t>
            </a:fld>
            <a:endParaRPr lang="en-US"/>
          </a:p>
        </p:txBody>
      </p:sp>
      <p:grpSp>
        <p:nvGrpSpPr>
          <p:cNvPr id="5" name="Group 4">
            <a:extLst>
              <a:ext uri="{FF2B5EF4-FFF2-40B4-BE49-F238E27FC236}">
                <a16:creationId xmlns:a16="http://schemas.microsoft.com/office/drawing/2014/main" id="{9F0D6315-11FB-CF72-DD82-402F85C8A1AC}"/>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6" name="Rectangle: Rounded Corners 5">
              <a:extLst>
                <a:ext uri="{FF2B5EF4-FFF2-40B4-BE49-F238E27FC236}">
                  <a16:creationId xmlns:a16="http://schemas.microsoft.com/office/drawing/2014/main" id="{8D7C5773-6CA9-CAB6-702E-45647A283E44}"/>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E1DB729A-C8FC-3DE8-987A-1ECEFF8CF7F1}"/>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12949271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922A-85B6-5990-A47F-E85DC267CAD7}"/>
              </a:ext>
            </a:extLst>
          </p:cNvPr>
          <p:cNvSpPr>
            <a:spLocks noGrp="1"/>
          </p:cNvSpPr>
          <p:nvPr>
            <p:ph type="title"/>
          </p:nvPr>
        </p:nvSpPr>
        <p:spPr>
          <a:xfrm>
            <a:off x="1048200" y="410827"/>
            <a:ext cx="10095600" cy="1271440"/>
          </a:xfrm>
        </p:spPr>
        <p:txBody>
          <a:bodyPr/>
          <a:lstStyle/>
          <a:p>
            <a:r>
              <a:rPr lang="en-US" sz="4000" dirty="0"/>
              <a:t>Distress Tolerance Skills Activity – Discussion </a:t>
            </a:r>
          </a:p>
        </p:txBody>
      </p:sp>
      <p:sp>
        <p:nvSpPr>
          <p:cNvPr id="3" name="Content Placeholder 2">
            <a:extLst>
              <a:ext uri="{FF2B5EF4-FFF2-40B4-BE49-F238E27FC236}">
                <a16:creationId xmlns:a16="http://schemas.microsoft.com/office/drawing/2014/main" id="{CABFB873-7203-0AE0-5133-C1E7166898A4}"/>
              </a:ext>
            </a:extLst>
          </p:cNvPr>
          <p:cNvSpPr>
            <a:spLocks noGrp="1"/>
          </p:cNvSpPr>
          <p:nvPr>
            <p:ph idx="1"/>
          </p:nvPr>
        </p:nvSpPr>
        <p:spPr>
          <a:xfrm>
            <a:off x="1048200" y="1682267"/>
            <a:ext cx="10095600" cy="2998915"/>
          </a:xfrm>
        </p:spPr>
        <p:txBody>
          <a:bodyPr/>
          <a:lstStyle/>
          <a:p>
            <a:pPr marL="552450" indent="-514350">
              <a:buClr>
                <a:schemeClr val="accent3">
                  <a:lumMod val="60000"/>
                  <a:lumOff val="40000"/>
                </a:schemeClr>
              </a:buClr>
              <a:buFont typeface="+mj-lt"/>
              <a:buAutoNum type="arabicPeriod"/>
            </a:pPr>
            <a:r>
              <a:rPr lang="en-US" sz="2800" dirty="0"/>
              <a:t>Which distress tolerance skills did you choose to use during the simulation, and why did you select them?</a:t>
            </a:r>
          </a:p>
          <a:p>
            <a:pPr marL="552450" indent="-514350">
              <a:buClr>
                <a:schemeClr val="accent3">
                  <a:lumMod val="60000"/>
                  <a:lumOff val="40000"/>
                </a:schemeClr>
              </a:buClr>
              <a:buFont typeface="+mj-lt"/>
              <a:buAutoNum type="arabicPeriod"/>
            </a:pPr>
            <a:r>
              <a:rPr lang="en-US" sz="2800" dirty="0"/>
              <a:t>How might you help your clients apply distress tolerance skills to cope with cravings and difficult moments in their recovery journey?</a:t>
            </a:r>
          </a:p>
        </p:txBody>
      </p:sp>
      <p:sp>
        <p:nvSpPr>
          <p:cNvPr id="4" name="Slide Number Placeholder 3">
            <a:extLst>
              <a:ext uri="{FF2B5EF4-FFF2-40B4-BE49-F238E27FC236}">
                <a16:creationId xmlns:a16="http://schemas.microsoft.com/office/drawing/2014/main" id="{05B9223B-45AC-98D6-E1C3-1446F4F4D98F}"/>
              </a:ext>
            </a:extLst>
          </p:cNvPr>
          <p:cNvSpPr>
            <a:spLocks noGrp="1"/>
          </p:cNvSpPr>
          <p:nvPr>
            <p:ph type="sldNum" idx="10"/>
          </p:nvPr>
        </p:nvSpPr>
        <p:spPr/>
        <p:txBody>
          <a:bodyPr/>
          <a:lstStyle/>
          <a:p>
            <a:fld id="{07CE569E-9B7C-4CB9-AB80-C0841F922CFF}" type="slidenum">
              <a:rPr lang="en-US" smtClean="0"/>
              <a:pPr/>
              <a:t>133</a:t>
            </a:fld>
            <a:endParaRPr lang="en-US"/>
          </a:p>
        </p:txBody>
      </p:sp>
      <p:grpSp>
        <p:nvGrpSpPr>
          <p:cNvPr id="5" name="Group 4">
            <a:extLst>
              <a:ext uri="{FF2B5EF4-FFF2-40B4-BE49-F238E27FC236}">
                <a16:creationId xmlns:a16="http://schemas.microsoft.com/office/drawing/2014/main" id="{1D2F2BE6-21E5-A138-57E7-6E76828DBFA0}"/>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6" name="Rectangle: Rounded Corners 5">
              <a:extLst>
                <a:ext uri="{FF2B5EF4-FFF2-40B4-BE49-F238E27FC236}">
                  <a16:creationId xmlns:a16="http://schemas.microsoft.com/office/drawing/2014/main" id="{1236A07A-2C18-64E9-9F4F-41DEEE0E8065}"/>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3B5C393E-DD67-33A3-2217-885A7CD6C0A0}"/>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8" name="Picture 7">
            <a:extLst>
              <a:ext uri="{FF2B5EF4-FFF2-40B4-BE49-F238E27FC236}">
                <a16:creationId xmlns:a16="http://schemas.microsoft.com/office/drawing/2014/main" id="{1E62CE98-CB7F-C1D5-40D8-281F7D6920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17286" y="4681182"/>
            <a:ext cx="2957428" cy="2112541"/>
          </a:xfrm>
          <a:prstGeom prst="rect">
            <a:avLst/>
          </a:prstGeom>
        </p:spPr>
      </p:pic>
    </p:spTree>
    <p:extLst>
      <p:ext uri="{BB962C8B-B14F-4D97-AF65-F5344CB8AC3E}">
        <p14:creationId xmlns:p14="http://schemas.microsoft.com/office/powerpoint/2010/main" val="22191313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74D0-ACBE-E5DC-2B62-292F202968E1}"/>
              </a:ext>
            </a:extLst>
          </p:cNvPr>
          <p:cNvSpPr>
            <a:spLocks noGrp="1"/>
          </p:cNvSpPr>
          <p:nvPr>
            <p:ph type="title"/>
          </p:nvPr>
        </p:nvSpPr>
        <p:spPr/>
        <p:txBody>
          <a:bodyPr/>
          <a:lstStyle/>
          <a:p>
            <a:r>
              <a:rPr lang="en-US" dirty="0"/>
              <a:t>Radical Acceptance (1)</a:t>
            </a:r>
          </a:p>
        </p:txBody>
      </p:sp>
      <p:sp>
        <p:nvSpPr>
          <p:cNvPr id="6" name="Google Shape;2320;p46" descr="The box features a quote from Marsha Linehan, the developer of DBT, on the concept of radical acceptance:&#10;&#10;&quot;Radical acceptance rests on letting go the illusion of control and a willingness to notice and accept things as they are right now, without judging.&quot; &#10;&#10;This quote encapsulates the essence of radical acceptance, emphasizing the importance of relinquishing the desire for control and embracing a non-judgmental awareness of the present moment.">
            <a:extLst>
              <a:ext uri="{FF2B5EF4-FFF2-40B4-BE49-F238E27FC236}">
                <a16:creationId xmlns:a16="http://schemas.microsoft.com/office/drawing/2014/main" id="{B64B8175-9462-0EB1-EEED-3AF7719C9A87}"/>
              </a:ext>
            </a:extLst>
          </p:cNvPr>
          <p:cNvSpPr txBox="1"/>
          <p:nvPr/>
        </p:nvSpPr>
        <p:spPr>
          <a:xfrm>
            <a:off x="1453738" y="1911916"/>
            <a:ext cx="3078506" cy="3840480"/>
          </a:xfrm>
          <a:custGeom>
            <a:avLst/>
            <a:gdLst>
              <a:gd name="connsiteX0" fmla="*/ 0 w 3078506"/>
              <a:gd name="connsiteY0" fmla="*/ 0 h 3840480"/>
              <a:gd name="connsiteX1" fmla="*/ 615701 w 3078506"/>
              <a:gd name="connsiteY1" fmla="*/ 0 h 3840480"/>
              <a:gd name="connsiteX2" fmla="*/ 1200617 w 3078506"/>
              <a:gd name="connsiteY2" fmla="*/ 0 h 3840480"/>
              <a:gd name="connsiteX3" fmla="*/ 1816319 w 3078506"/>
              <a:gd name="connsiteY3" fmla="*/ 0 h 3840480"/>
              <a:gd name="connsiteX4" fmla="*/ 2493590 w 3078506"/>
              <a:gd name="connsiteY4" fmla="*/ 0 h 3840480"/>
              <a:gd name="connsiteX5" fmla="*/ 3078506 w 3078506"/>
              <a:gd name="connsiteY5" fmla="*/ 0 h 3840480"/>
              <a:gd name="connsiteX6" fmla="*/ 3078506 w 3078506"/>
              <a:gd name="connsiteY6" fmla="*/ 716890 h 3840480"/>
              <a:gd name="connsiteX7" fmla="*/ 3078506 w 3078506"/>
              <a:gd name="connsiteY7" fmla="*/ 1356970 h 3840480"/>
              <a:gd name="connsiteX8" fmla="*/ 3078506 w 3078506"/>
              <a:gd name="connsiteY8" fmla="*/ 2073859 h 3840480"/>
              <a:gd name="connsiteX9" fmla="*/ 3078506 w 3078506"/>
              <a:gd name="connsiteY9" fmla="*/ 2675534 h 3840480"/>
              <a:gd name="connsiteX10" fmla="*/ 3078506 w 3078506"/>
              <a:gd name="connsiteY10" fmla="*/ 3840480 h 3840480"/>
              <a:gd name="connsiteX11" fmla="*/ 2401235 w 3078506"/>
              <a:gd name="connsiteY11" fmla="*/ 3840480 h 3840480"/>
              <a:gd name="connsiteX12" fmla="*/ 1816319 w 3078506"/>
              <a:gd name="connsiteY12" fmla="*/ 3840480 h 3840480"/>
              <a:gd name="connsiteX13" fmla="*/ 1139047 w 3078506"/>
              <a:gd name="connsiteY13" fmla="*/ 3840480 h 3840480"/>
              <a:gd name="connsiteX14" fmla="*/ 0 w 3078506"/>
              <a:gd name="connsiteY14" fmla="*/ 3840480 h 3840480"/>
              <a:gd name="connsiteX15" fmla="*/ 0 w 3078506"/>
              <a:gd name="connsiteY15" fmla="*/ 3315614 h 3840480"/>
              <a:gd name="connsiteX16" fmla="*/ 0 w 3078506"/>
              <a:gd name="connsiteY16" fmla="*/ 2675534 h 3840480"/>
              <a:gd name="connsiteX17" fmla="*/ 0 w 3078506"/>
              <a:gd name="connsiteY17" fmla="*/ 2073859 h 3840480"/>
              <a:gd name="connsiteX18" fmla="*/ 0 w 3078506"/>
              <a:gd name="connsiteY18" fmla="*/ 1433779 h 3840480"/>
              <a:gd name="connsiteX19" fmla="*/ 0 w 3078506"/>
              <a:gd name="connsiteY19" fmla="*/ 832104 h 3840480"/>
              <a:gd name="connsiteX20" fmla="*/ 0 w 3078506"/>
              <a:gd name="connsiteY20" fmla="*/ 0 h 384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78506" h="3840480" extrusionOk="0">
                <a:moveTo>
                  <a:pt x="0" y="0"/>
                </a:moveTo>
                <a:cubicBezTo>
                  <a:pt x="176380" y="9929"/>
                  <a:pt x="362126" y="1693"/>
                  <a:pt x="615701" y="0"/>
                </a:cubicBezTo>
                <a:cubicBezTo>
                  <a:pt x="869276" y="-1693"/>
                  <a:pt x="914549" y="15901"/>
                  <a:pt x="1200617" y="0"/>
                </a:cubicBezTo>
                <a:cubicBezTo>
                  <a:pt x="1486685" y="-15901"/>
                  <a:pt x="1569475" y="16797"/>
                  <a:pt x="1816319" y="0"/>
                </a:cubicBezTo>
                <a:cubicBezTo>
                  <a:pt x="2063163" y="-16797"/>
                  <a:pt x="2179960" y="5550"/>
                  <a:pt x="2493590" y="0"/>
                </a:cubicBezTo>
                <a:cubicBezTo>
                  <a:pt x="2807220" y="-5550"/>
                  <a:pt x="2811615" y="-19367"/>
                  <a:pt x="3078506" y="0"/>
                </a:cubicBezTo>
                <a:cubicBezTo>
                  <a:pt x="3085924" y="285672"/>
                  <a:pt x="3095978" y="416186"/>
                  <a:pt x="3078506" y="716890"/>
                </a:cubicBezTo>
                <a:cubicBezTo>
                  <a:pt x="3061035" y="1017594"/>
                  <a:pt x="3068393" y="1070997"/>
                  <a:pt x="3078506" y="1356970"/>
                </a:cubicBezTo>
                <a:cubicBezTo>
                  <a:pt x="3088619" y="1642943"/>
                  <a:pt x="3099777" y="1850031"/>
                  <a:pt x="3078506" y="2073859"/>
                </a:cubicBezTo>
                <a:cubicBezTo>
                  <a:pt x="3057235" y="2297687"/>
                  <a:pt x="3099526" y="2418620"/>
                  <a:pt x="3078506" y="2675534"/>
                </a:cubicBezTo>
                <a:cubicBezTo>
                  <a:pt x="3057486" y="2932449"/>
                  <a:pt x="3070367" y="3351335"/>
                  <a:pt x="3078506" y="3840480"/>
                </a:cubicBezTo>
                <a:cubicBezTo>
                  <a:pt x="2804163" y="3824807"/>
                  <a:pt x="2719296" y="3862955"/>
                  <a:pt x="2401235" y="3840480"/>
                </a:cubicBezTo>
                <a:cubicBezTo>
                  <a:pt x="2083174" y="3818005"/>
                  <a:pt x="2016496" y="3812312"/>
                  <a:pt x="1816319" y="3840480"/>
                </a:cubicBezTo>
                <a:cubicBezTo>
                  <a:pt x="1616142" y="3868648"/>
                  <a:pt x="1330067" y="3860086"/>
                  <a:pt x="1139047" y="3840480"/>
                </a:cubicBezTo>
                <a:cubicBezTo>
                  <a:pt x="948027" y="3820874"/>
                  <a:pt x="503400" y="3878425"/>
                  <a:pt x="0" y="3840480"/>
                </a:cubicBezTo>
                <a:cubicBezTo>
                  <a:pt x="-3992" y="3686638"/>
                  <a:pt x="-18929" y="3443787"/>
                  <a:pt x="0" y="3315614"/>
                </a:cubicBezTo>
                <a:cubicBezTo>
                  <a:pt x="18929" y="3187441"/>
                  <a:pt x="-5347" y="2892403"/>
                  <a:pt x="0" y="2675534"/>
                </a:cubicBezTo>
                <a:cubicBezTo>
                  <a:pt x="5347" y="2458665"/>
                  <a:pt x="-5331" y="2318345"/>
                  <a:pt x="0" y="2073859"/>
                </a:cubicBezTo>
                <a:cubicBezTo>
                  <a:pt x="5331" y="1829374"/>
                  <a:pt x="-14719" y="1636392"/>
                  <a:pt x="0" y="1433779"/>
                </a:cubicBezTo>
                <a:cubicBezTo>
                  <a:pt x="14719" y="1231166"/>
                  <a:pt x="2463" y="953874"/>
                  <a:pt x="0" y="832104"/>
                </a:cubicBezTo>
                <a:cubicBezTo>
                  <a:pt x="-2463" y="710335"/>
                  <a:pt x="-21677" y="374972"/>
                  <a:pt x="0" y="0"/>
                </a:cubicBezTo>
                <a:close/>
              </a:path>
            </a:pathLst>
          </a:custGeom>
          <a:noFill/>
          <a:ln w="9525" cap="flat" cmpd="sng">
            <a:solidFill>
              <a:srgbClr val="000000"/>
            </a:solidFill>
            <a:prstDash val="solid"/>
            <a:round/>
            <a:headEnd type="none" w="sm" len="sm"/>
            <a:tailEnd type="none" w="sm" len="sm"/>
            <a:extLst>
              <a:ext uri="{C807C97D-BFC1-408E-A445-0C87EB9F89A2}">
                <ask:lineSketchStyleProps xmlns:ask="http://schemas.microsoft.com/office/drawing/2018/sketchyshapes" sd="3263008860">
                  <a:prstGeom prst="rect">
                    <a:avLst/>
                  </a:prstGeom>
                  <ask:type>
                    <ask:lineSketchFreehand/>
                  </ask:type>
                </ask:lineSketchStyleProps>
              </a:ext>
            </a:extLst>
          </a:ln>
        </p:spPr>
        <p:txBody>
          <a:bodyPr spcFirstLastPara="1" wrap="square" lIns="182880" tIns="274320" rIns="182880" bIns="274320" anchor="t" anchorCtr="0">
            <a:spAutoFit/>
          </a:bodyPr>
          <a:lstStyle/>
          <a:p>
            <a:pPr marL="0" lvl="0" indent="0" algn="ctr" rtl="0">
              <a:spcBef>
                <a:spcPts val="0"/>
              </a:spcBef>
              <a:spcAft>
                <a:spcPts val="0"/>
              </a:spcAft>
              <a:buNone/>
            </a:pPr>
            <a:r>
              <a:rPr lang="en" sz="2800" i="1" dirty="0">
                <a:latin typeface="Fira Sans Extra Condensed"/>
                <a:ea typeface="Fira Sans Extra Condensed"/>
                <a:cs typeface="Fira Sans Extra Condensed"/>
                <a:sym typeface="Fira Sans Extra Condensed"/>
              </a:rPr>
              <a:t>"</a:t>
            </a:r>
            <a:r>
              <a:rPr lang="en" sz="2400" i="1" dirty="0">
                <a:latin typeface="Fira Sans Extra Condensed"/>
                <a:ea typeface="Fira Sans Extra Condensed"/>
                <a:cs typeface="Fira Sans Extra Condensed"/>
                <a:sym typeface="Fira Sans Extra Condensed"/>
              </a:rPr>
              <a:t>Radical acceptance rests on letting go the illusion of control and a willingness to notice and accept things as they are right now, without judging." </a:t>
            </a:r>
            <a:endParaRPr sz="2400" i="1" dirty="0">
              <a:latin typeface="Fira Sans Extra Condensed"/>
              <a:ea typeface="Fira Sans Extra Condensed"/>
              <a:cs typeface="Fira Sans Extra Condensed"/>
              <a:sym typeface="Fira Sans Extra Condensed"/>
            </a:endParaRPr>
          </a:p>
          <a:p>
            <a:pPr marL="0" lvl="0" indent="0" algn="r" rtl="0">
              <a:spcBef>
                <a:spcPts val="1000"/>
              </a:spcBef>
              <a:spcAft>
                <a:spcPts val="0"/>
              </a:spcAft>
              <a:buNone/>
            </a:pPr>
            <a:r>
              <a:rPr lang="en" sz="2400" i="1" dirty="0">
                <a:latin typeface="Fira Sans Extra Condensed"/>
                <a:ea typeface="Fira Sans Extra Condensed"/>
                <a:cs typeface="Fira Sans Extra Condensed"/>
                <a:sym typeface="Fira Sans Extra Condensed"/>
              </a:rPr>
              <a:t>— Marsha Linehan</a:t>
            </a:r>
            <a:endParaRPr sz="2400" dirty="0">
              <a:latin typeface="Fira Sans Extra Condensed"/>
              <a:ea typeface="Fira Sans Extra Condensed"/>
              <a:cs typeface="Fira Sans Extra Condensed"/>
              <a:sym typeface="Fira Sans Extra Condensed"/>
            </a:endParaRPr>
          </a:p>
        </p:txBody>
      </p:sp>
      <p:sp>
        <p:nvSpPr>
          <p:cNvPr id="3" name="Content Placeholder 2">
            <a:extLst>
              <a:ext uri="{FF2B5EF4-FFF2-40B4-BE49-F238E27FC236}">
                <a16:creationId xmlns:a16="http://schemas.microsoft.com/office/drawing/2014/main" id="{3E7B949B-C0BE-C64E-42D0-0FE3D6B8262C}"/>
              </a:ext>
            </a:extLst>
          </p:cNvPr>
          <p:cNvSpPr>
            <a:spLocks noGrp="1"/>
          </p:cNvSpPr>
          <p:nvPr>
            <p:ph idx="1"/>
          </p:nvPr>
        </p:nvSpPr>
        <p:spPr>
          <a:xfrm>
            <a:off x="4665266" y="1716344"/>
            <a:ext cx="6072996" cy="4231624"/>
          </a:xfrm>
        </p:spPr>
        <p:txBody>
          <a:bodyPr/>
          <a:lstStyle/>
          <a:p>
            <a:pPr>
              <a:spcAft>
                <a:spcPts val="600"/>
              </a:spcAft>
            </a:pPr>
            <a:r>
              <a:rPr lang="en-US" sz="2600" dirty="0"/>
              <a:t>Radical Acceptance is one of the four options we all have for handling any challenge</a:t>
            </a:r>
          </a:p>
          <a:p>
            <a:pPr lvl="2"/>
            <a:r>
              <a:rPr lang="en-US" dirty="0"/>
              <a:t> In addition to 1) solving the problem, 2) finding ways to feel better about the problem, 3) or staying miserable</a:t>
            </a:r>
          </a:p>
          <a:p>
            <a:r>
              <a:rPr lang="en-US" sz="2600" dirty="0"/>
              <a:t>Radical Acceptance does </a:t>
            </a:r>
            <a:r>
              <a:rPr lang="en-US" sz="2600" b="1" u="sng" dirty="0"/>
              <a:t>not</a:t>
            </a:r>
            <a:r>
              <a:rPr lang="en-US" sz="2600" dirty="0"/>
              <a:t> equate to approval, agreement, or endorsement</a:t>
            </a:r>
          </a:p>
        </p:txBody>
      </p:sp>
      <p:sp>
        <p:nvSpPr>
          <p:cNvPr id="4" name="Slide Number Placeholder 3">
            <a:extLst>
              <a:ext uri="{FF2B5EF4-FFF2-40B4-BE49-F238E27FC236}">
                <a16:creationId xmlns:a16="http://schemas.microsoft.com/office/drawing/2014/main" id="{E8010641-6356-1573-9E91-A2C68EC2AC3C}"/>
              </a:ext>
            </a:extLst>
          </p:cNvPr>
          <p:cNvSpPr>
            <a:spLocks noGrp="1"/>
          </p:cNvSpPr>
          <p:nvPr>
            <p:ph type="sldNum" idx="10"/>
          </p:nvPr>
        </p:nvSpPr>
        <p:spPr/>
        <p:txBody>
          <a:bodyPr/>
          <a:lstStyle/>
          <a:p>
            <a:fld id="{07CE569E-9B7C-4CB9-AB80-C0841F922CFF}" type="slidenum">
              <a:rPr lang="en-US" smtClean="0"/>
              <a:pPr/>
              <a:t>134</a:t>
            </a:fld>
            <a:endParaRPr lang="en-US"/>
          </a:p>
        </p:txBody>
      </p:sp>
      <p:sp>
        <p:nvSpPr>
          <p:cNvPr id="5" name="TextBox 4">
            <a:extLst>
              <a:ext uri="{FF2B5EF4-FFF2-40B4-BE49-F238E27FC236}">
                <a16:creationId xmlns:a16="http://schemas.microsoft.com/office/drawing/2014/main" id="{95C1B9CA-0DA8-D598-290B-7C9CA9895E80}"/>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a:t>
            </a:r>
          </a:p>
        </p:txBody>
      </p:sp>
      <p:grpSp>
        <p:nvGrpSpPr>
          <p:cNvPr id="7" name="Group 6">
            <a:extLst>
              <a:ext uri="{FF2B5EF4-FFF2-40B4-BE49-F238E27FC236}">
                <a16:creationId xmlns:a16="http://schemas.microsoft.com/office/drawing/2014/main" id="{E508DF29-2AF8-02CF-F894-3E2553A2B3F4}"/>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8" name="Rectangle: Rounded Corners 7">
              <a:extLst>
                <a:ext uri="{FF2B5EF4-FFF2-40B4-BE49-F238E27FC236}">
                  <a16:creationId xmlns:a16="http://schemas.microsoft.com/office/drawing/2014/main" id="{715BBB73-4159-0ED1-0633-EE83C8771198}"/>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A1A99328-FF4B-2AD2-215F-6BE98990D950}"/>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2214296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FE66-7ABD-4F1A-9363-453057530F73}"/>
              </a:ext>
            </a:extLst>
          </p:cNvPr>
          <p:cNvSpPr>
            <a:spLocks noGrp="1"/>
          </p:cNvSpPr>
          <p:nvPr>
            <p:ph type="title"/>
          </p:nvPr>
        </p:nvSpPr>
        <p:spPr/>
        <p:txBody>
          <a:bodyPr/>
          <a:lstStyle/>
          <a:p>
            <a:r>
              <a:rPr lang="en-US" sz="4400" b="1" dirty="0"/>
              <a:t>Radical Acceptance (2)</a:t>
            </a:r>
          </a:p>
        </p:txBody>
      </p:sp>
      <p:sp>
        <p:nvSpPr>
          <p:cNvPr id="8" name="Google Shape;2320;p46" descr="The box contains the following statement:&#10;&#10;&quot;Suffering can arise from your response to pain and the way you interpret it, whereas pain itself is an unavoidable experience that cannot be chosen or avoided.&quot;&#10;&#10;This statement underscores the distinction between pain, which is inevitable, and suffering, which is influenced by our reactions and interpretations of that pain.">
            <a:extLst>
              <a:ext uri="{FF2B5EF4-FFF2-40B4-BE49-F238E27FC236}">
                <a16:creationId xmlns:a16="http://schemas.microsoft.com/office/drawing/2014/main" id="{AEB11BB5-0109-2388-6F42-495384378D49}"/>
              </a:ext>
            </a:extLst>
          </p:cNvPr>
          <p:cNvSpPr txBox="1"/>
          <p:nvPr/>
        </p:nvSpPr>
        <p:spPr>
          <a:xfrm>
            <a:off x="1596044" y="1649977"/>
            <a:ext cx="3325091" cy="4431983"/>
          </a:xfrm>
          <a:custGeom>
            <a:avLst/>
            <a:gdLst>
              <a:gd name="connsiteX0" fmla="*/ 0 w 3325091"/>
              <a:gd name="connsiteY0" fmla="*/ 0 h 4431983"/>
              <a:gd name="connsiteX1" fmla="*/ 598516 w 3325091"/>
              <a:gd name="connsiteY1" fmla="*/ 0 h 4431983"/>
              <a:gd name="connsiteX2" fmla="*/ 1330036 w 3325091"/>
              <a:gd name="connsiteY2" fmla="*/ 0 h 4431983"/>
              <a:gd name="connsiteX3" fmla="*/ 1895302 w 3325091"/>
              <a:gd name="connsiteY3" fmla="*/ 0 h 4431983"/>
              <a:gd name="connsiteX4" fmla="*/ 2560320 w 3325091"/>
              <a:gd name="connsiteY4" fmla="*/ 0 h 4431983"/>
              <a:gd name="connsiteX5" fmla="*/ 3325091 w 3325091"/>
              <a:gd name="connsiteY5" fmla="*/ 0 h 4431983"/>
              <a:gd name="connsiteX6" fmla="*/ 3325091 w 3325091"/>
              <a:gd name="connsiteY6" fmla="*/ 633140 h 4431983"/>
              <a:gd name="connsiteX7" fmla="*/ 3325091 w 3325091"/>
              <a:gd name="connsiteY7" fmla="*/ 1266281 h 4431983"/>
              <a:gd name="connsiteX8" fmla="*/ 3325091 w 3325091"/>
              <a:gd name="connsiteY8" fmla="*/ 1943741 h 4431983"/>
              <a:gd name="connsiteX9" fmla="*/ 3325091 w 3325091"/>
              <a:gd name="connsiteY9" fmla="*/ 2488242 h 4431983"/>
              <a:gd name="connsiteX10" fmla="*/ 3325091 w 3325091"/>
              <a:gd name="connsiteY10" fmla="*/ 3210022 h 4431983"/>
              <a:gd name="connsiteX11" fmla="*/ 3325091 w 3325091"/>
              <a:gd name="connsiteY11" fmla="*/ 3798843 h 4431983"/>
              <a:gd name="connsiteX12" fmla="*/ 3325091 w 3325091"/>
              <a:gd name="connsiteY12" fmla="*/ 4431983 h 4431983"/>
              <a:gd name="connsiteX13" fmla="*/ 2660073 w 3325091"/>
              <a:gd name="connsiteY13" fmla="*/ 4431983 h 4431983"/>
              <a:gd name="connsiteX14" fmla="*/ 1928553 w 3325091"/>
              <a:gd name="connsiteY14" fmla="*/ 4431983 h 4431983"/>
              <a:gd name="connsiteX15" fmla="*/ 1263535 w 3325091"/>
              <a:gd name="connsiteY15" fmla="*/ 4431983 h 4431983"/>
              <a:gd name="connsiteX16" fmla="*/ 598516 w 3325091"/>
              <a:gd name="connsiteY16" fmla="*/ 4431983 h 4431983"/>
              <a:gd name="connsiteX17" fmla="*/ 0 w 3325091"/>
              <a:gd name="connsiteY17" fmla="*/ 4431983 h 4431983"/>
              <a:gd name="connsiteX18" fmla="*/ 0 w 3325091"/>
              <a:gd name="connsiteY18" fmla="*/ 3798843 h 4431983"/>
              <a:gd name="connsiteX19" fmla="*/ 0 w 3325091"/>
              <a:gd name="connsiteY19" fmla="*/ 3254342 h 4431983"/>
              <a:gd name="connsiteX20" fmla="*/ 0 w 3325091"/>
              <a:gd name="connsiteY20" fmla="*/ 2754161 h 4431983"/>
              <a:gd name="connsiteX21" fmla="*/ 0 w 3325091"/>
              <a:gd name="connsiteY21" fmla="*/ 2076701 h 4431983"/>
              <a:gd name="connsiteX22" fmla="*/ 0 w 3325091"/>
              <a:gd name="connsiteY22" fmla="*/ 1576520 h 4431983"/>
              <a:gd name="connsiteX23" fmla="*/ 0 w 3325091"/>
              <a:gd name="connsiteY23" fmla="*/ 854740 h 4431983"/>
              <a:gd name="connsiteX24" fmla="*/ 0 w 3325091"/>
              <a:gd name="connsiteY24" fmla="*/ 0 h 443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25091" h="4431983" extrusionOk="0">
                <a:moveTo>
                  <a:pt x="0" y="0"/>
                </a:moveTo>
                <a:cubicBezTo>
                  <a:pt x="168488" y="29570"/>
                  <a:pt x="330226" y="20614"/>
                  <a:pt x="598516" y="0"/>
                </a:cubicBezTo>
                <a:cubicBezTo>
                  <a:pt x="866806" y="-20614"/>
                  <a:pt x="1090157" y="21205"/>
                  <a:pt x="1330036" y="0"/>
                </a:cubicBezTo>
                <a:cubicBezTo>
                  <a:pt x="1569915" y="-21205"/>
                  <a:pt x="1683431" y="14840"/>
                  <a:pt x="1895302" y="0"/>
                </a:cubicBezTo>
                <a:cubicBezTo>
                  <a:pt x="2107173" y="-14840"/>
                  <a:pt x="2253831" y="-21905"/>
                  <a:pt x="2560320" y="0"/>
                </a:cubicBezTo>
                <a:cubicBezTo>
                  <a:pt x="2866809" y="21905"/>
                  <a:pt x="2995252" y="-22126"/>
                  <a:pt x="3325091" y="0"/>
                </a:cubicBezTo>
                <a:cubicBezTo>
                  <a:pt x="3341207" y="279982"/>
                  <a:pt x="3308150" y="372406"/>
                  <a:pt x="3325091" y="633140"/>
                </a:cubicBezTo>
                <a:cubicBezTo>
                  <a:pt x="3342032" y="893874"/>
                  <a:pt x="3298233" y="1107968"/>
                  <a:pt x="3325091" y="1266281"/>
                </a:cubicBezTo>
                <a:cubicBezTo>
                  <a:pt x="3351949" y="1424594"/>
                  <a:pt x="3331188" y="1714392"/>
                  <a:pt x="3325091" y="1943741"/>
                </a:cubicBezTo>
                <a:cubicBezTo>
                  <a:pt x="3318994" y="2173090"/>
                  <a:pt x="3348555" y="2311535"/>
                  <a:pt x="3325091" y="2488242"/>
                </a:cubicBezTo>
                <a:cubicBezTo>
                  <a:pt x="3301627" y="2664949"/>
                  <a:pt x="3308911" y="3046056"/>
                  <a:pt x="3325091" y="3210022"/>
                </a:cubicBezTo>
                <a:cubicBezTo>
                  <a:pt x="3341271" y="3373988"/>
                  <a:pt x="3325591" y="3623971"/>
                  <a:pt x="3325091" y="3798843"/>
                </a:cubicBezTo>
                <a:cubicBezTo>
                  <a:pt x="3324591" y="3973715"/>
                  <a:pt x="3324802" y="4278879"/>
                  <a:pt x="3325091" y="4431983"/>
                </a:cubicBezTo>
                <a:cubicBezTo>
                  <a:pt x="3172840" y="4433000"/>
                  <a:pt x="2964099" y="4445819"/>
                  <a:pt x="2660073" y="4431983"/>
                </a:cubicBezTo>
                <a:cubicBezTo>
                  <a:pt x="2356047" y="4418147"/>
                  <a:pt x="2090369" y="4425802"/>
                  <a:pt x="1928553" y="4431983"/>
                </a:cubicBezTo>
                <a:cubicBezTo>
                  <a:pt x="1766737" y="4438164"/>
                  <a:pt x="1479153" y="4465106"/>
                  <a:pt x="1263535" y="4431983"/>
                </a:cubicBezTo>
                <a:cubicBezTo>
                  <a:pt x="1047917" y="4398860"/>
                  <a:pt x="833903" y="4453162"/>
                  <a:pt x="598516" y="4431983"/>
                </a:cubicBezTo>
                <a:cubicBezTo>
                  <a:pt x="363129" y="4410804"/>
                  <a:pt x="202127" y="4449513"/>
                  <a:pt x="0" y="4431983"/>
                </a:cubicBezTo>
                <a:cubicBezTo>
                  <a:pt x="-13779" y="4163486"/>
                  <a:pt x="5348" y="4000432"/>
                  <a:pt x="0" y="3798843"/>
                </a:cubicBezTo>
                <a:cubicBezTo>
                  <a:pt x="-5348" y="3597254"/>
                  <a:pt x="5978" y="3436772"/>
                  <a:pt x="0" y="3254342"/>
                </a:cubicBezTo>
                <a:cubicBezTo>
                  <a:pt x="-5978" y="3071912"/>
                  <a:pt x="-23154" y="3001064"/>
                  <a:pt x="0" y="2754161"/>
                </a:cubicBezTo>
                <a:cubicBezTo>
                  <a:pt x="23154" y="2507258"/>
                  <a:pt x="2838" y="2301534"/>
                  <a:pt x="0" y="2076701"/>
                </a:cubicBezTo>
                <a:cubicBezTo>
                  <a:pt x="-2838" y="1851868"/>
                  <a:pt x="-23842" y="1722362"/>
                  <a:pt x="0" y="1576520"/>
                </a:cubicBezTo>
                <a:cubicBezTo>
                  <a:pt x="23842" y="1430678"/>
                  <a:pt x="-715" y="1147118"/>
                  <a:pt x="0" y="854740"/>
                </a:cubicBezTo>
                <a:cubicBezTo>
                  <a:pt x="715" y="562362"/>
                  <a:pt x="-37281" y="283285"/>
                  <a:pt x="0" y="0"/>
                </a:cubicBezTo>
                <a:close/>
              </a:path>
            </a:pathLst>
          </a:custGeom>
          <a:noFill/>
          <a:ln w="9525" cap="flat" cmpd="sng">
            <a:solidFill>
              <a:srgbClr val="000000"/>
            </a:solidFill>
            <a:prstDash val="solid"/>
            <a:round/>
            <a:headEnd type="none" w="sm" len="sm"/>
            <a:tailEnd type="none" w="sm" len="sm"/>
            <a:extLst>
              <a:ext uri="{C807C97D-BFC1-408E-A445-0C87EB9F89A2}">
                <ask:lineSketchStyleProps xmlns:ask="http://schemas.microsoft.com/office/drawing/2018/sketchyshapes" sd="3329945673">
                  <a:prstGeom prst="rect">
                    <a:avLst/>
                  </a:prstGeom>
                  <ask:type>
                    <ask:lineSketchFreehand/>
                  </ask:type>
                </ask:lineSketchStyleProps>
              </a:ext>
            </a:extLst>
          </a:ln>
        </p:spPr>
        <p:txBody>
          <a:bodyPr spcFirstLastPara="1" wrap="square" lIns="182880" tIns="274320" rIns="182880" bIns="274320" anchor="ctr" anchorCtr="0">
            <a:spAutoFit/>
          </a:bodyPr>
          <a:lstStyle/>
          <a:p>
            <a:pPr marL="0" lvl="0" indent="0" algn="r" rtl="0">
              <a:spcBef>
                <a:spcPts val="0"/>
              </a:spcBef>
              <a:spcAft>
                <a:spcPts val="0"/>
              </a:spcAft>
              <a:buNone/>
            </a:pPr>
            <a:r>
              <a:rPr lang="en-US" sz="2800" i="1" dirty="0">
                <a:latin typeface="Fira Sans Extra Condensed"/>
                <a:ea typeface="Fira Sans Extra Condensed"/>
                <a:cs typeface="Fira Sans Extra Condensed"/>
                <a:sym typeface="Fira Sans Extra Condensed"/>
              </a:rPr>
              <a:t>Suffering can arise from your response to pain and the way you interpret it, whereas pain itself is an unavoidable experience that cannot be chosen or avoided.</a:t>
            </a:r>
            <a:endParaRPr sz="2800" dirty="0">
              <a:latin typeface="Fira Sans Extra Condensed"/>
              <a:ea typeface="Fira Sans Extra Condensed"/>
              <a:cs typeface="Fira Sans Extra Condensed"/>
              <a:sym typeface="Fira Sans Extra Condensed"/>
            </a:endParaRPr>
          </a:p>
        </p:txBody>
      </p:sp>
      <p:sp>
        <p:nvSpPr>
          <p:cNvPr id="3" name="Content Placeholder 2">
            <a:extLst>
              <a:ext uri="{FF2B5EF4-FFF2-40B4-BE49-F238E27FC236}">
                <a16:creationId xmlns:a16="http://schemas.microsoft.com/office/drawing/2014/main" id="{8AD190DA-3A87-4A4E-96F3-0D44A852857F}"/>
              </a:ext>
            </a:extLst>
          </p:cNvPr>
          <p:cNvSpPr>
            <a:spLocks noGrp="1"/>
          </p:cNvSpPr>
          <p:nvPr>
            <p:ph idx="1"/>
          </p:nvPr>
        </p:nvSpPr>
        <p:spPr>
          <a:xfrm>
            <a:off x="4921135" y="1585857"/>
            <a:ext cx="5974080" cy="4560224"/>
          </a:xfrm>
        </p:spPr>
        <p:txBody>
          <a:bodyPr/>
          <a:lstStyle/>
          <a:p>
            <a:pPr>
              <a:spcAft>
                <a:spcPts val="600"/>
              </a:spcAft>
            </a:pPr>
            <a:r>
              <a:rPr lang="en-US" sz="2600" dirty="0"/>
              <a:t>Radical acceptance is the acknowledgement of reality as it is – not as we wish it were nor as we think it should be – but as it is in the present moment with all its flaws</a:t>
            </a:r>
          </a:p>
        </p:txBody>
      </p:sp>
      <p:grpSp>
        <p:nvGrpSpPr>
          <p:cNvPr id="4" name="Group 3">
            <a:extLst>
              <a:ext uri="{FF2B5EF4-FFF2-40B4-BE49-F238E27FC236}">
                <a16:creationId xmlns:a16="http://schemas.microsoft.com/office/drawing/2014/main" id="{DE8EF464-C97C-2562-5EDF-5A6D16C0C654}"/>
              </a:ext>
              <a:ext uri="{C183D7F6-B498-43B3-948B-1728B52AA6E4}">
                <adec:decorative xmlns:adec="http://schemas.microsoft.com/office/drawing/2017/decorative" val="1"/>
              </a:ext>
            </a:extLst>
          </p:cNvPr>
          <p:cNvGrpSpPr/>
          <p:nvPr/>
        </p:nvGrpSpPr>
        <p:grpSpPr>
          <a:xfrm>
            <a:off x="222287" y="200515"/>
            <a:ext cx="576072" cy="420624"/>
            <a:chOff x="4226459" y="489387"/>
            <a:chExt cx="2009065" cy="2009065"/>
          </a:xfrm>
          <a:solidFill>
            <a:schemeClr val="tx1">
              <a:lumMod val="75000"/>
              <a:lumOff val="25000"/>
            </a:schemeClr>
          </a:solidFill>
        </p:grpSpPr>
        <p:sp>
          <p:nvSpPr>
            <p:cNvPr id="5" name="Rectangle: Rounded Corners 4">
              <a:extLst>
                <a:ext uri="{FF2B5EF4-FFF2-40B4-BE49-F238E27FC236}">
                  <a16:creationId xmlns:a16="http://schemas.microsoft.com/office/drawing/2014/main" id="{DC7EDE85-994E-0AEA-C08A-1857DDB0C944}"/>
                </a:ext>
              </a:extLst>
            </p:cNvPr>
            <p:cNvSpPr/>
            <p:nvPr/>
          </p:nvSpPr>
          <p:spPr>
            <a:xfrm>
              <a:off x="4226459" y="489387"/>
              <a:ext cx="2009065" cy="2009065"/>
            </a:xfrm>
            <a:prstGeom prst="roundRect">
              <a:avLst/>
            </a:prstGeom>
            <a:grpFill/>
          </p:spPr>
          <p:style>
            <a:lnRef idx="3">
              <a:schemeClr val="lt1">
                <a:hueOff val="0"/>
                <a:satOff val="0"/>
                <a:lumOff val="0"/>
                <a:alphaOff val="0"/>
              </a:schemeClr>
            </a:lnRef>
            <a:fillRef idx="1">
              <a:scrgbClr r="0" g="0" b="0"/>
            </a:fillRef>
            <a:effectRef idx="1">
              <a:schemeClr val="accent3">
                <a:hueOff val="-2935317"/>
                <a:satOff val="23767"/>
                <a:lumOff val="1634"/>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83FC5937-E1EF-70D2-E57D-F11A136C8BBB}"/>
                </a:ext>
              </a:extLst>
            </p:cNvPr>
            <p:cNvSpPr txBox="1"/>
            <p:nvPr/>
          </p:nvSpPr>
          <p:spPr>
            <a:xfrm>
              <a:off x="4324533" y="587461"/>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7" name="Slide Number Placeholder 6">
            <a:extLst>
              <a:ext uri="{FF2B5EF4-FFF2-40B4-BE49-F238E27FC236}">
                <a16:creationId xmlns:a16="http://schemas.microsoft.com/office/drawing/2014/main" id="{FFAC5212-A98E-494E-62B6-CB2863BD7F8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135</a:t>
            </a:fld>
            <a:endParaRPr lang="en-US"/>
          </a:p>
        </p:txBody>
      </p:sp>
      <p:sp>
        <p:nvSpPr>
          <p:cNvPr id="9" name="TextBox 8">
            <a:extLst>
              <a:ext uri="{FF2B5EF4-FFF2-40B4-BE49-F238E27FC236}">
                <a16:creationId xmlns:a16="http://schemas.microsoft.com/office/drawing/2014/main" id="{3CBC2CC6-2F0D-ACB9-2D7F-6D969679B5B3}"/>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a:t>
            </a:r>
          </a:p>
        </p:txBody>
      </p:sp>
      <p:pic>
        <p:nvPicPr>
          <p:cNvPr id="11" name="Picture 10">
            <a:extLst>
              <a:ext uri="{FF2B5EF4-FFF2-40B4-BE49-F238E27FC236}">
                <a16:creationId xmlns:a16="http://schemas.microsoft.com/office/drawing/2014/main" id="{5288CCCE-7CB7-1214-772D-3928BD2C734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8598" t="5990" r="18363" b="5990"/>
          <a:stretch/>
        </p:blipFill>
        <p:spPr>
          <a:xfrm>
            <a:off x="7174929" y="3970973"/>
            <a:ext cx="2225615" cy="2175108"/>
          </a:xfrm>
          <a:prstGeom prst="rect">
            <a:avLst/>
          </a:prstGeom>
        </p:spPr>
      </p:pic>
    </p:spTree>
    <p:extLst>
      <p:ext uri="{BB962C8B-B14F-4D97-AF65-F5344CB8AC3E}">
        <p14:creationId xmlns:p14="http://schemas.microsoft.com/office/powerpoint/2010/main" val="24690405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750277" y="524579"/>
            <a:ext cx="10691446" cy="1387348"/>
          </a:xfrm>
        </p:spPr>
        <p:txBody>
          <a:bodyPr/>
          <a:lstStyle/>
          <a:p>
            <a:pPr algn="ctr"/>
            <a:r>
              <a:rPr lang="en-US" sz="6000" b="1" dirty="0">
                <a:solidFill>
                  <a:schemeClr val="accent3"/>
                </a:solidFill>
              </a:rPr>
              <a:t>Modes of DBT Delivery</a:t>
            </a:r>
          </a:p>
        </p:txBody>
      </p:sp>
      <p:pic>
        <p:nvPicPr>
          <p:cNvPr id="3" name="Picture 2">
            <a:extLst>
              <a:ext uri="{FF2B5EF4-FFF2-40B4-BE49-F238E27FC236}">
                <a16:creationId xmlns:a16="http://schemas.microsoft.com/office/drawing/2014/main" id="{9BB29B73-817E-A944-4A6E-A9F818CDAC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8167" y="1966474"/>
            <a:ext cx="5675666" cy="3689182"/>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990519BF-8D20-F89C-4E51-CD3BCCED606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136</a:t>
            </a:fld>
            <a:endParaRPr lang="en-US" dirty="0"/>
          </a:p>
        </p:txBody>
      </p:sp>
    </p:spTree>
    <p:extLst>
      <p:ext uri="{BB962C8B-B14F-4D97-AF65-F5344CB8AC3E}">
        <p14:creationId xmlns:p14="http://schemas.microsoft.com/office/powerpoint/2010/main" val="21459086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6253-1F91-4A85-A564-9E241E0B8DFD}"/>
              </a:ext>
            </a:extLst>
          </p:cNvPr>
          <p:cNvSpPr>
            <a:spLocks noGrp="1"/>
          </p:cNvSpPr>
          <p:nvPr>
            <p:ph type="title"/>
          </p:nvPr>
        </p:nvSpPr>
        <p:spPr>
          <a:xfrm>
            <a:off x="573337" y="686118"/>
            <a:ext cx="11045326" cy="936800"/>
          </a:xfrm>
        </p:spPr>
        <p:txBody>
          <a:bodyPr/>
          <a:lstStyle/>
          <a:p>
            <a:r>
              <a:rPr lang="en-US" sz="4400" b="1" dirty="0"/>
              <a:t>Components of </a:t>
            </a:r>
            <a:r>
              <a:rPr lang="en-US" sz="4400" u="sng" dirty="0"/>
              <a:t>Standard</a:t>
            </a:r>
            <a:r>
              <a:rPr lang="en-US" sz="4400" b="1" dirty="0"/>
              <a:t> DBT Treatment Delivery</a:t>
            </a:r>
          </a:p>
        </p:txBody>
      </p:sp>
      <p:sp>
        <p:nvSpPr>
          <p:cNvPr id="3" name="Content Placeholder 2">
            <a:extLst>
              <a:ext uri="{FF2B5EF4-FFF2-40B4-BE49-F238E27FC236}">
                <a16:creationId xmlns:a16="http://schemas.microsoft.com/office/drawing/2014/main" id="{7BF3783C-B496-4D76-8F71-3B86B9BDAE2A}"/>
              </a:ext>
            </a:extLst>
          </p:cNvPr>
          <p:cNvSpPr>
            <a:spLocks noGrp="1"/>
          </p:cNvSpPr>
          <p:nvPr>
            <p:ph idx="1"/>
          </p:nvPr>
        </p:nvSpPr>
        <p:spPr>
          <a:xfrm>
            <a:off x="892747" y="2037640"/>
            <a:ext cx="10406506" cy="3880773"/>
          </a:xfrm>
        </p:spPr>
        <p:txBody>
          <a:bodyPr/>
          <a:lstStyle/>
          <a:p>
            <a:pPr>
              <a:spcAft>
                <a:spcPts val="600"/>
              </a:spcAft>
            </a:pPr>
            <a:r>
              <a:rPr lang="en-US" sz="2600" dirty="0"/>
              <a:t>Standard (outpatient) DBT Treatment is typically delivered through the following modes:</a:t>
            </a:r>
          </a:p>
          <a:p>
            <a:pPr lvl="2"/>
            <a:r>
              <a:rPr lang="en-US" b="1" dirty="0"/>
              <a:t>Individual Sessions</a:t>
            </a:r>
          </a:p>
          <a:p>
            <a:pPr lvl="2"/>
            <a:r>
              <a:rPr lang="en-US" b="1" dirty="0"/>
              <a:t>Intersession Contact </a:t>
            </a:r>
          </a:p>
          <a:p>
            <a:pPr lvl="2">
              <a:spcAft>
                <a:spcPts val="600"/>
              </a:spcAft>
            </a:pPr>
            <a:r>
              <a:rPr lang="en-US" b="1" dirty="0"/>
              <a:t>Group Sessions</a:t>
            </a:r>
          </a:p>
          <a:p>
            <a:r>
              <a:rPr lang="en-US" sz="2600" dirty="0"/>
              <a:t>Standard DBT Treatment also involves an important component called </a:t>
            </a:r>
            <a:r>
              <a:rPr lang="en-US" sz="2600" b="1" dirty="0"/>
              <a:t>Pre-Treatment</a:t>
            </a:r>
            <a:endParaRPr lang="en-US" sz="2400" b="1" dirty="0"/>
          </a:p>
          <a:p>
            <a:endParaRPr lang="en-US" dirty="0"/>
          </a:p>
        </p:txBody>
      </p:sp>
      <p:sp>
        <p:nvSpPr>
          <p:cNvPr id="4" name="Slide Number Placeholder 3">
            <a:extLst>
              <a:ext uri="{FF2B5EF4-FFF2-40B4-BE49-F238E27FC236}">
                <a16:creationId xmlns:a16="http://schemas.microsoft.com/office/drawing/2014/main" id="{0A0BCF50-23B4-707D-43C5-C30FFDC580E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137</a:t>
            </a:fld>
            <a:endParaRPr lang="en-US"/>
          </a:p>
        </p:txBody>
      </p:sp>
      <p:pic>
        <p:nvPicPr>
          <p:cNvPr id="6" name="Picture 5">
            <a:extLst>
              <a:ext uri="{FF2B5EF4-FFF2-40B4-BE49-F238E27FC236}">
                <a16:creationId xmlns:a16="http://schemas.microsoft.com/office/drawing/2014/main" id="{9CF5992C-AD1C-F1C3-4248-2FF29080062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72184" b="13701"/>
          <a:stretch/>
        </p:blipFill>
        <p:spPr>
          <a:xfrm>
            <a:off x="3657321" y="5048099"/>
            <a:ext cx="7961342" cy="1123783"/>
          </a:xfrm>
          <a:prstGeom prst="rect">
            <a:avLst/>
          </a:prstGeom>
        </p:spPr>
      </p:pic>
      <p:sp>
        <p:nvSpPr>
          <p:cNvPr id="5" name="TextBox 4">
            <a:extLst>
              <a:ext uri="{FF2B5EF4-FFF2-40B4-BE49-F238E27FC236}">
                <a16:creationId xmlns:a16="http://schemas.microsoft.com/office/drawing/2014/main" id="{AA336CAE-24C3-0C6E-E3D2-479247CFFF2E}"/>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24561283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with their hands up">
            <a:extLst>
              <a:ext uri="{FF2B5EF4-FFF2-40B4-BE49-F238E27FC236}">
                <a16:creationId xmlns:a16="http://schemas.microsoft.com/office/drawing/2014/main" id="{D57334F7-3480-B971-643D-E3FCDA98D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712" y="2376316"/>
            <a:ext cx="7044575" cy="3963775"/>
          </a:xfrm>
          <a:prstGeom prst="rect">
            <a:avLst/>
          </a:prstGeom>
        </p:spPr>
      </p:pic>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Pre-Treatment</a:t>
            </a:r>
          </a:p>
        </p:txBody>
      </p:sp>
      <p:sp>
        <p:nvSpPr>
          <p:cNvPr id="3" name="Slide Number Placeholder 2">
            <a:extLst>
              <a:ext uri="{FF2B5EF4-FFF2-40B4-BE49-F238E27FC236}">
                <a16:creationId xmlns:a16="http://schemas.microsoft.com/office/drawing/2014/main" id="{C16786E3-BAC4-88B9-4D73-49EC9BC08CF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138</a:t>
            </a:fld>
            <a:endParaRPr lang="en-US"/>
          </a:p>
        </p:txBody>
      </p:sp>
    </p:spTree>
    <p:extLst>
      <p:ext uri="{BB962C8B-B14F-4D97-AF65-F5344CB8AC3E}">
        <p14:creationId xmlns:p14="http://schemas.microsoft.com/office/powerpoint/2010/main" val="14446730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1048200" y="296562"/>
            <a:ext cx="10095600" cy="1495908"/>
          </a:xfrm>
        </p:spPr>
        <p:txBody>
          <a:bodyPr/>
          <a:lstStyle/>
          <a:p>
            <a:r>
              <a:rPr lang="en-US" sz="4400" b="1" dirty="0"/>
              <a:t>The Goals of Pre-Treatment</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891280" y="1568335"/>
            <a:ext cx="10314565" cy="4764800"/>
          </a:xfrm>
        </p:spPr>
        <p:txBody>
          <a:bodyPr/>
          <a:lstStyle/>
          <a:p>
            <a:r>
              <a:rPr lang="en-US" dirty="0"/>
              <a:t>The structure of standard DBT Treatment involves a Pre-Treatment component</a:t>
            </a:r>
          </a:p>
          <a:p>
            <a:r>
              <a:rPr lang="en-US" dirty="0"/>
              <a:t>The goals of Pre-Treatment are for practitioner and client to:</a:t>
            </a:r>
          </a:p>
          <a:p>
            <a:pPr lvl="2"/>
            <a:r>
              <a:rPr lang="en-US" sz="2600" dirty="0"/>
              <a:t>Determine that they can work together</a:t>
            </a:r>
          </a:p>
          <a:p>
            <a:pPr lvl="2"/>
            <a:r>
              <a:rPr lang="en-US" sz="2600" u="sng" dirty="0"/>
              <a:t>Assess whether DBT will be an effective and appropriate treatment for the client</a:t>
            </a:r>
          </a:p>
          <a:p>
            <a:r>
              <a:rPr lang="en-US" dirty="0"/>
              <a:t>Pre-Treatment goals are aimed at reducing the risk of the client leaving treatment prematurely</a:t>
            </a:r>
          </a:p>
        </p:txBody>
      </p:sp>
      <p:sp>
        <p:nvSpPr>
          <p:cNvPr id="5" name="Slide Number Placeholder 4">
            <a:extLst>
              <a:ext uri="{FF2B5EF4-FFF2-40B4-BE49-F238E27FC236}">
                <a16:creationId xmlns:a16="http://schemas.microsoft.com/office/drawing/2014/main" id="{A30ED1E6-7A66-073F-0B7E-2F73137FC8F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139</a:t>
            </a:fld>
            <a:endParaRPr lang="en-US"/>
          </a:p>
        </p:txBody>
      </p:sp>
      <p:sp>
        <p:nvSpPr>
          <p:cNvPr id="4" name="TextBox 3">
            <a:extLst>
              <a:ext uri="{FF2B5EF4-FFF2-40B4-BE49-F238E27FC236}">
                <a16:creationId xmlns:a16="http://schemas.microsoft.com/office/drawing/2014/main" id="{D1F02EAD-10E9-2748-AC16-C2DDCD3AC64A}"/>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1" name="Picture 10">
            <a:extLst>
              <a:ext uri="{FF2B5EF4-FFF2-40B4-BE49-F238E27FC236}">
                <a16:creationId xmlns:a16="http://schemas.microsoft.com/office/drawing/2014/main" id="{A03582D3-7F43-7F67-208A-70BAD414596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099" t="21998" r="73750" b="60543"/>
          <a:stretch/>
        </p:blipFill>
        <p:spPr>
          <a:xfrm>
            <a:off x="4569468" y="5624623"/>
            <a:ext cx="3053064" cy="925535"/>
          </a:xfrm>
          <a:prstGeom prst="rect">
            <a:avLst/>
          </a:prstGeom>
        </p:spPr>
      </p:pic>
    </p:spTree>
    <p:extLst>
      <p:ext uri="{BB962C8B-B14F-4D97-AF65-F5344CB8AC3E}">
        <p14:creationId xmlns:p14="http://schemas.microsoft.com/office/powerpoint/2010/main" val="2057866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1048199" y="757259"/>
            <a:ext cx="10095600" cy="1176941"/>
          </a:xfrm>
        </p:spPr>
        <p:txBody>
          <a:bodyPr/>
          <a:lstStyle/>
          <a:p>
            <a:pPr algn="ctr"/>
            <a:r>
              <a:rPr lang="en-US" sz="6000" b="1" dirty="0">
                <a:solidFill>
                  <a:schemeClr val="accent3"/>
                </a:solidFill>
              </a:rPr>
              <a:t>Opening Mindfulness Exercise</a:t>
            </a:r>
          </a:p>
        </p:txBody>
      </p:sp>
      <p:pic>
        <p:nvPicPr>
          <p:cNvPr id="6" name="Picture 5">
            <a:extLst>
              <a:ext uri="{FF2B5EF4-FFF2-40B4-BE49-F238E27FC236}">
                <a16:creationId xmlns:a16="http://schemas.microsoft.com/office/drawing/2014/main" id="{A390AF32-06AF-B125-27A9-A01DE4C261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2916" y="2266254"/>
            <a:ext cx="5726167" cy="3834487"/>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0BE2E1CB-342F-A9AF-4B51-3DA784E02AC9}"/>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14</a:t>
            </a:fld>
            <a:endParaRPr lang="en-US" dirty="0"/>
          </a:p>
        </p:txBody>
      </p:sp>
    </p:spTree>
    <p:extLst>
      <p:ext uri="{BB962C8B-B14F-4D97-AF65-F5344CB8AC3E}">
        <p14:creationId xmlns:p14="http://schemas.microsoft.com/office/powerpoint/2010/main" val="27933265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854300" y="410933"/>
            <a:ext cx="10483400" cy="1066993"/>
          </a:xfrm>
        </p:spPr>
        <p:txBody>
          <a:bodyPr/>
          <a:lstStyle/>
          <a:p>
            <a:r>
              <a:rPr lang="en-US" sz="4400" b="1" dirty="0"/>
              <a:t>Objectives Involved in Pre-Treatment</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1048200" y="1477926"/>
            <a:ext cx="10095600" cy="4969141"/>
          </a:xfrm>
        </p:spPr>
        <p:txBody>
          <a:bodyPr/>
          <a:lstStyle/>
          <a:p>
            <a:pPr>
              <a:spcAft>
                <a:spcPts val="600"/>
              </a:spcAft>
            </a:pPr>
            <a:r>
              <a:rPr lang="en-US" dirty="0"/>
              <a:t>During Pre-Treatment*, practitioners:</a:t>
            </a:r>
          </a:p>
          <a:p>
            <a:pPr lvl="2"/>
            <a:r>
              <a:rPr lang="en-US" sz="2600" dirty="0"/>
              <a:t>Orient the client to the structure and philosophy of DBT</a:t>
            </a:r>
          </a:p>
          <a:p>
            <a:pPr lvl="2"/>
            <a:r>
              <a:rPr lang="en-US" sz="2600" dirty="0"/>
              <a:t>Create values-based goals with the client</a:t>
            </a:r>
          </a:p>
          <a:p>
            <a:pPr lvl="2"/>
            <a:r>
              <a:rPr lang="en-US" sz="2600" dirty="0"/>
              <a:t>Provide information that informs the client's expectations about DBT Treatment</a:t>
            </a:r>
          </a:p>
          <a:p>
            <a:pPr lvl="2"/>
            <a:r>
              <a:rPr lang="en-US" sz="2600" dirty="0"/>
              <a:t>Establish a therapy agreement with the client</a:t>
            </a:r>
          </a:p>
          <a:p>
            <a:pPr lvl="2"/>
            <a:r>
              <a:rPr lang="en-US" sz="2600" dirty="0"/>
              <a:t>Assess history, current behaviors, and client's targets for behavior change</a:t>
            </a:r>
          </a:p>
          <a:p>
            <a:pPr marL="990600" lvl="2" indent="0">
              <a:buNone/>
            </a:pPr>
            <a:endParaRPr lang="en-US" dirty="0"/>
          </a:p>
          <a:p>
            <a:pPr marL="76200" indent="0">
              <a:buNone/>
            </a:pPr>
            <a:endParaRPr lang="en-US" sz="2400" dirty="0"/>
          </a:p>
          <a:p>
            <a:pPr marL="76200" indent="0" algn="ctr">
              <a:buNone/>
            </a:pPr>
            <a:r>
              <a:rPr lang="en-US" sz="2400" dirty="0"/>
              <a:t>*Up to 4 Pre-Treatment sessions in the standard DBT Treatment model</a:t>
            </a:r>
          </a:p>
        </p:txBody>
      </p:sp>
      <p:sp>
        <p:nvSpPr>
          <p:cNvPr id="5" name="Slide Number Placeholder 4">
            <a:extLst>
              <a:ext uri="{FF2B5EF4-FFF2-40B4-BE49-F238E27FC236}">
                <a16:creationId xmlns:a16="http://schemas.microsoft.com/office/drawing/2014/main" id="{2115E22A-1D9C-735D-88B7-CA8F0FFC2FC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140</a:t>
            </a:fld>
            <a:endParaRPr lang="en-US"/>
          </a:p>
        </p:txBody>
      </p:sp>
      <p:sp>
        <p:nvSpPr>
          <p:cNvPr id="4" name="TextBox 3">
            <a:extLst>
              <a:ext uri="{FF2B5EF4-FFF2-40B4-BE49-F238E27FC236}">
                <a16:creationId xmlns:a16="http://schemas.microsoft.com/office/drawing/2014/main" id="{EB6A30A6-D461-2EE9-55B9-8E354E61A635}"/>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7" name="Picture 6">
            <a:extLst>
              <a:ext uri="{FF2B5EF4-FFF2-40B4-BE49-F238E27FC236}">
                <a16:creationId xmlns:a16="http://schemas.microsoft.com/office/drawing/2014/main" id="{5DE9565F-BB67-421F-73F4-3EDC5141B54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5145" t="60997" r="27006" b="23585"/>
          <a:stretch/>
        </p:blipFill>
        <p:spPr>
          <a:xfrm>
            <a:off x="5390706" y="4848448"/>
            <a:ext cx="4614531" cy="723014"/>
          </a:xfrm>
          <a:prstGeom prst="rect">
            <a:avLst/>
          </a:prstGeom>
        </p:spPr>
      </p:pic>
    </p:spTree>
    <p:extLst>
      <p:ext uri="{BB962C8B-B14F-4D97-AF65-F5344CB8AC3E}">
        <p14:creationId xmlns:p14="http://schemas.microsoft.com/office/powerpoint/2010/main" val="32825201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3288-B5DF-F8A5-94E2-AA07917A7D49}"/>
              </a:ext>
            </a:extLst>
          </p:cNvPr>
          <p:cNvSpPr>
            <a:spLocks noGrp="1"/>
          </p:cNvSpPr>
          <p:nvPr>
            <p:ph type="title"/>
          </p:nvPr>
        </p:nvSpPr>
        <p:spPr>
          <a:xfrm>
            <a:off x="1048200" y="500768"/>
            <a:ext cx="10095600" cy="1271440"/>
          </a:xfrm>
        </p:spPr>
        <p:txBody>
          <a:bodyPr/>
          <a:lstStyle/>
          <a:p>
            <a:r>
              <a:rPr lang="en-US" dirty="0"/>
              <a:t>Assessing Motivation and Commitment for DBT Treatment</a:t>
            </a:r>
          </a:p>
        </p:txBody>
      </p:sp>
      <p:sp>
        <p:nvSpPr>
          <p:cNvPr id="3" name="Content Placeholder 2">
            <a:extLst>
              <a:ext uri="{FF2B5EF4-FFF2-40B4-BE49-F238E27FC236}">
                <a16:creationId xmlns:a16="http://schemas.microsoft.com/office/drawing/2014/main" id="{87DAA540-76C0-E292-E0AE-5F1BF1C17C8B}"/>
              </a:ext>
            </a:extLst>
          </p:cNvPr>
          <p:cNvSpPr>
            <a:spLocks noGrp="1"/>
          </p:cNvSpPr>
          <p:nvPr>
            <p:ph idx="1"/>
          </p:nvPr>
        </p:nvSpPr>
        <p:spPr>
          <a:xfrm>
            <a:off x="1048200" y="1949085"/>
            <a:ext cx="10095600" cy="4408147"/>
          </a:xfrm>
        </p:spPr>
        <p:txBody>
          <a:bodyPr/>
          <a:lstStyle/>
          <a:p>
            <a:pPr>
              <a:spcAft>
                <a:spcPts val="1200"/>
              </a:spcAft>
            </a:pPr>
            <a:r>
              <a:rPr lang="en-US" dirty="0"/>
              <a:t>Questions that can inform your assessment of the client's motivation and commitment include:</a:t>
            </a:r>
          </a:p>
          <a:p>
            <a:pPr lvl="2"/>
            <a:r>
              <a:rPr lang="en-US" sz="2600" dirty="0"/>
              <a:t>Can we agree on what the focus will be?</a:t>
            </a:r>
          </a:p>
          <a:p>
            <a:pPr lvl="2"/>
            <a:r>
              <a:rPr lang="en-US" sz="2600" dirty="0"/>
              <a:t>Can we agree to work together?</a:t>
            </a:r>
          </a:p>
          <a:p>
            <a:pPr lvl="2"/>
            <a:r>
              <a:rPr lang="en-US" sz="2600" dirty="0"/>
              <a:t>Why does the client want to do this work? Why not? What will get in the way?</a:t>
            </a:r>
          </a:p>
          <a:p>
            <a:pPr lvl="2"/>
            <a:r>
              <a:rPr lang="en-US" sz="2600" dirty="0"/>
              <a:t>What are the client's goals? Are the client's goals within my own limits?</a:t>
            </a:r>
          </a:p>
        </p:txBody>
      </p:sp>
      <p:sp>
        <p:nvSpPr>
          <p:cNvPr id="5" name="Slide Number Placeholder 4">
            <a:extLst>
              <a:ext uri="{FF2B5EF4-FFF2-40B4-BE49-F238E27FC236}">
                <a16:creationId xmlns:a16="http://schemas.microsoft.com/office/drawing/2014/main" id="{E085BAB2-B873-C8C9-B252-63AAC447F40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141</a:t>
            </a:fld>
            <a:endParaRPr lang="en-US"/>
          </a:p>
        </p:txBody>
      </p:sp>
      <p:sp>
        <p:nvSpPr>
          <p:cNvPr id="4" name="TextBox 3">
            <a:extLst>
              <a:ext uri="{FF2B5EF4-FFF2-40B4-BE49-F238E27FC236}">
                <a16:creationId xmlns:a16="http://schemas.microsoft.com/office/drawing/2014/main" id="{D065E98B-5F36-9251-4B7A-370556EAB0B0}"/>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7" name="Picture 6">
            <a:extLst>
              <a:ext uri="{FF2B5EF4-FFF2-40B4-BE49-F238E27FC236}">
                <a16:creationId xmlns:a16="http://schemas.microsoft.com/office/drawing/2014/main" id="{B229CBF1-F06F-4F3B-2C79-676964E7A3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256" t="3406" r="28750" b="79135"/>
          <a:stretch/>
        </p:blipFill>
        <p:spPr>
          <a:xfrm>
            <a:off x="4239732" y="5661395"/>
            <a:ext cx="3712535" cy="890546"/>
          </a:xfrm>
          <a:prstGeom prst="rect">
            <a:avLst/>
          </a:prstGeom>
        </p:spPr>
      </p:pic>
    </p:spTree>
    <p:extLst>
      <p:ext uri="{BB962C8B-B14F-4D97-AF65-F5344CB8AC3E}">
        <p14:creationId xmlns:p14="http://schemas.microsoft.com/office/powerpoint/2010/main" val="35391632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9CC1-2250-E846-61E1-95E577383FE9}"/>
              </a:ext>
            </a:extLst>
          </p:cNvPr>
          <p:cNvSpPr>
            <a:spLocks noGrp="1"/>
          </p:cNvSpPr>
          <p:nvPr>
            <p:ph type="title"/>
          </p:nvPr>
        </p:nvSpPr>
        <p:spPr>
          <a:xfrm>
            <a:off x="1048200" y="221484"/>
            <a:ext cx="10095600" cy="1187591"/>
          </a:xfrm>
        </p:spPr>
        <p:txBody>
          <a:bodyPr/>
          <a:lstStyle/>
          <a:p>
            <a:r>
              <a:rPr lang="en-US" dirty="0"/>
              <a:t>Prioritizing Treatment Targets</a:t>
            </a:r>
          </a:p>
        </p:txBody>
      </p:sp>
      <p:sp>
        <p:nvSpPr>
          <p:cNvPr id="3" name="Content Placeholder 2">
            <a:extLst>
              <a:ext uri="{FF2B5EF4-FFF2-40B4-BE49-F238E27FC236}">
                <a16:creationId xmlns:a16="http://schemas.microsoft.com/office/drawing/2014/main" id="{F6F03EF3-47C5-468F-137B-112523F1E88B}"/>
              </a:ext>
            </a:extLst>
          </p:cNvPr>
          <p:cNvSpPr>
            <a:spLocks noGrp="1"/>
          </p:cNvSpPr>
          <p:nvPr>
            <p:ph idx="1"/>
          </p:nvPr>
        </p:nvSpPr>
        <p:spPr>
          <a:xfrm>
            <a:off x="1048200" y="1265274"/>
            <a:ext cx="10095600" cy="4902969"/>
          </a:xfrm>
        </p:spPr>
        <p:txBody>
          <a:bodyPr/>
          <a:lstStyle/>
          <a:p>
            <a:pPr>
              <a:spcBef>
                <a:spcPts val="0"/>
              </a:spcBef>
              <a:spcAft>
                <a:spcPts val="600"/>
              </a:spcAft>
            </a:pPr>
            <a:r>
              <a:rPr lang="en-US" sz="2800" dirty="0"/>
              <a:t>In DBT, there are 3 categories of treatment targets (i.e., target behaviors the client wants to change): </a:t>
            </a:r>
          </a:p>
          <a:p>
            <a:pPr marL="1504950" lvl="2" indent="-514350">
              <a:buSzPct val="100000"/>
              <a:buFont typeface="+mj-lt"/>
              <a:buAutoNum type="arabicPeriod"/>
            </a:pPr>
            <a:r>
              <a:rPr lang="en-US" sz="2600" dirty="0"/>
              <a:t>Life-Threatening Behavior </a:t>
            </a:r>
            <a:r>
              <a:rPr lang="en-US" dirty="0"/>
              <a:t>(e.g., </a:t>
            </a:r>
            <a:r>
              <a:rPr lang="en-US" sz="2400" dirty="0"/>
              <a:t>Self-harm)</a:t>
            </a:r>
          </a:p>
          <a:p>
            <a:pPr marL="1504950" lvl="2" indent="-514350">
              <a:buSzPct val="100000"/>
              <a:buFont typeface="+mj-lt"/>
              <a:buAutoNum type="arabicPeriod"/>
            </a:pPr>
            <a:r>
              <a:rPr lang="en-US" sz="2600" dirty="0"/>
              <a:t>Therapy-Interfering Behavior </a:t>
            </a:r>
            <a:r>
              <a:rPr lang="en-US" dirty="0"/>
              <a:t>(e.g., </a:t>
            </a:r>
            <a:r>
              <a:rPr lang="en-US" sz="2400" dirty="0"/>
              <a:t>Arriving late to a session)</a:t>
            </a:r>
          </a:p>
          <a:p>
            <a:pPr marL="1504950" lvl="2" indent="-514350">
              <a:buSzPct val="100000"/>
              <a:buFont typeface="+mj-lt"/>
              <a:buAutoNum type="arabicPeriod"/>
            </a:pPr>
            <a:r>
              <a:rPr lang="en-US" sz="2600" dirty="0"/>
              <a:t>Quality-of-Life-Interfering Behavior </a:t>
            </a:r>
            <a:r>
              <a:rPr lang="en-US" dirty="0"/>
              <a:t>(e.g., </a:t>
            </a:r>
            <a:r>
              <a:rPr lang="en-US" sz="2400" dirty="0"/>
              <a:t>Not adhering to prescribed medication regimen)</a:t>
            </a:r>
          </a:p>
          <a:p>
            <a:r>
              <a:rPr lang="en-US" sz="2800" dirty="0"/>
              <a:t>Attention to multiple problems at once is possible using the DBT Target Hierarchy to guide intervention</a:t>
            </a:r>
          </a:p>
          <a:p>
            <a:r>
              <a:rPr lang="en-US" sz="2800" dirty="0"/>
              <a:t>Homework can begin in Pre-Treatment by introducing the diary card</a:t>
            </a:r>
          </a:p>
        </p:txBody>
      </p:sp>
      <p:sp>
        <p:nvSpPr>
          <p:cNvPr id="5" name="Slide Number Placeholder 4">
            <a:extLst>
              <a:ext uri="{FF2B5EF4-FFF2-40B4-BE49-F238E27FC236}">
                <a16:creationId xmlns:a16="http://schemas.microsoft.com/office/drawing/2014/main" id="{9EAE1DAC-3F69-CB74-9CF7-B6FB3AA9663F}"/>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142</a:t>
            </a:fld>
            <a:endParaRPr lang="en-US"/>
          </a:p>
        </p:txBody>
      </p:sp>
      <p:sp>
        <p:nvSpPr>
          <p:cNvPr id="4" name="TextBox 3">
            <a:extLst>
              <a:ext uri="{FF2B5EF4-FFF2-40B4-BE49-F238E27FC236}">
                <a16:creationId xmlns:a16="http://schemas.microsoft.com/office/drawing/2014/main" id="{46F9C27A-F9FB-C443-9972-C2FCAE0DD24B}"/>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7" name="Picture 6">
            <a:extLst>
              <a:ext uri="{FF2B5EF4-FFF2-40B4-BE49-F238E27FC236}">
                <a16:creationId xmlns:a16="http://schemas.microsoft.com/office/drawing/2014/main" id="{127C21E3-59F3-BD7F-EDA7-0943AFF2E92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6346" r="16192" b="64487"/>
          <a:stretch/>
        </p:blipFill>
        <p:spPr>
          <a:xfrm>
            <a:off x="3134832" y="5613431"/>
            <a:ext cx="5922335" cy="936727"/>
          </a:xfrm>
          <a:prstGeom prst="rect">
            <a:avLst/>
          </a:prstGeom>
        </p:spPr>
      </p:pic>
    </p:spTree>
    <p:extLst>
      <p:ext uri="{BB962C8B-B14F-4D97-AF65-F5344CB8AC3E}">
        <p14:creationId xmlns:p14="http://schemas.microsoft.com/office/powerpoint/2010/main" val="5471428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8EBF-4958-5374-09C0-C239691C21B7}"/>
              </a:ext>
            </a:extLst>
          </p:cNvPr>
          <p:cNvSpPr>
            <a:spLocks noGrp="1"/>
          </p:cNvSpPr>
          <p:nvPr>
            <p:ph type="title"/>
          </p:nvPr>
        </p:nvSpPr>
        <p:spPr/>
        <p:txBody>
          <a:bodyPr/>
          <a:lstStyle/>
          <a:p>
            <a:r>
              <a:rPr lang="en-US" dirty="0"/>
              <a:t>Diary Card</a:t>
            </a:r>
          </a:p>
        </p:txBody>
      </p:sp>
      <p:pic>
        <p:nvPicPr>
          <p:cNvPr id="7" name="Picture 6" descr="An image depicting the Diary Card handout. ">
            <a:extLst>
              <a:ext uri="{FF2B5EF4-FFF2-40B4-BE49-F238E27FC236}">
                <a16:creationId xmlns:a16="http://schemas.microsoft.com/office/drawing/2014/main" id="{BC4F453C-17BB-75E9-5A3D-E19D18638F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4101" y="1376577"/>
            <a:ext cx="3771900" cy="4599501"/>
          </a:xfrm>
          <a:prstGeom prst="rect">
            <a:avLst/>
          </a:prstGeom>
          <a:ln>
            <a:solidFill>
              <a:schemeClr val="tx1"/>
            </a:solidFill>
          </a:ln>
        </p:spPr>
      </p:pic>
      <p:pic>
        <p:nvPicPr>
          <p:cNvPr id="8" name="Picture 7" descr="A second image depicting the Diary Card handout. ">
            <a:extLst>
              <a:ext uri="{FF2B5EF4-FFF2-40B4-BE49-F238E27FC236}">
                <a16:creationId xmlns:a16="http://schemas.microsoft.com/office/drawing/2014/main" id="{A8E7EFBB-E0E2-F8DD-2EBE-421A98025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76577"/>
            <a:ext cx="3771899" cy="4599501"/>
          </a:xfrm>
          <a:prstGeom prst="rect">
            <a:avLst/>
          </a:prstGeom>
          <a:ln>
            <a:solidFill>
              <a:schemeClr val="tx1"/>
            </a:solidFill>
          </a:ln>
        </p:spPr>
      </p:pic>
      <p:sp>
        <p:nvSpPr>
          <p:cNvPr id="4" name="TextBox 3">
            <a:extLst>
              <a:ext uri="{FF2B5EF4-FFF2-40B4-BE49-F238E27FC236}">
                <a16:creationId xmlns:a16="http://schemas.microsoft.com/office/drawing/2014/main" id="{C0F4ADFA-67F6-F455-7947-63FD964AA450}"/>
              </a:ext>
            </a:extLst>
          </p:cNvPr>
          <p:cNvSpPr txBox="1"/>
          <p:nvPr/>
        </p:nvSpPr>
        <p:spPr>
          <a:xfrm>
            <a:off x="3046379" y="6133870"/>
            <a:ext cx="6099242" cy="46166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highlight>
                  <a:srgbClr val="FFFF00"/>
                </a:highlight>
                <a:uLnTx/>
                <a:uFillTx/>
                <a:latin typeface="Arial"/>
                <a:ea typeface="+mn-ea"/>
                <a:cs typeface="+mn-cs"/>
              </a:rPr>
              <a:t>Available for Reference – Handout #3</a:t>
            </a:r>
          </a:p>
        </p:txBody>
      </p:sp>
      <p:sp>
        <p:nvSpPr>
          <p:cNvPr id="5" name="Slide Number Placeholder 4">
            <a:extLst>
              <a:ext uri="{FF2B5EF4-FFF2-40B4-BE49-F238E27FC236}">
                <a16:creationId xmlns:a16="http://schemas.microsoft.com/office/drawing/2014/main" id="{379E9DB9-D098-41C6-C434-066E8624E678}"/>
              </a:ext>
            </a:extLst>
          </p:cNvPr>
          <p:cNvSpPr>
            <a:spLocks noGrp="1"/>
          </p:cNvSpPr>
          <p:nvPr>
            <p:ph type="sldNum" sz="quarter" idx="10"/>
          </p:nvPr>
        </p:nvSpPr>
        <p:spPr>
          <a:xfrm>
            <a:off x="11205845" y="6333135"/>
            <a:ext cx="731600" cy="52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97D63-7139-4E87-8041-5F6955B3B167}"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
        <p:nvSpPr>
          <p:cNvPr id="3" name="TextBox 2">
            <a:extLst>
              <a:ext uri="{FF2B5EF4-FFF2-40B4-BE49-F238E27FC236}">
                <a16:creationId xmlns:a16="http://schemas.microsoft.com/office/drawing/2014/main" id="{2046B176-FC94-0394-1143-D42822D95BE1}"/>
              </a:ext>
              <a:ext uri="{C183D7F6-B498-43B3-948B-1728B52AA6E4}">
                <adec:decorative xmlns:adec="http://schemas.microsoft.com/office/drawing/2017/decorative" val="1"/>
              </a:ext>
            </a:extLst>
          </p:cNvPr>
          <p:cNvSpPr txBox="1"/>
          <p:nvPr/>
        </p:nvSpPr>
        <p:spPr>
          <a:xfrm>
            <a:off x="0" y="6550158"/>
            <a:ext cx="201168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263238"/>
                </a:solidFill>
                <a:effectLst/>
                <a:uLnTx/>
                <a:uFillTx/>
                <a:latin typeface="Circular"/>
                <a:ea typeface="+mn-ea"/>
                <a:cs typeface="+mn-cs"/>
              </a:rPr>
              <a:t>SOURCE: Linehan, 2014a</a:t>
            </a:r>
          </a:p>
        </p:txBody>
      </p:sp>
    </p:spTree>
    <p:extLst>
      <p:ext uri="{BB962C8B-B14F-4D97-AF65-F5344CB8AC3E}">
        <p14:creationId xmlns:p14="http://schemas.microsoft.com/office/powerpoint/2010/main" val="420102752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CFDA7-9D17-2C30-4E60-A0F744153E9A}"/>
              </a:ext>
            </a:extLst>
          </p:cNvPr>
          <p:cNvSpPr>
            <a:spLocks noGrp="1"/>
          </p:cNvSpPr>
          <p:nvPr>
            <p:ph type="title"/>
          </p:nvPr>
        </p:nvSpPr>
        <p:spPr>
          <a:xfrm>
            <a:off x="1048200" y="695640"/>
            <a:ext cx="10095600" cy="936800"/>
          </a:xfrm>
        </p:spPr>
        <p:txBody>
          <a:bodyPr/>
          <a:lstStyle/>
          <a:p>
            <a:r>
              <a:rPr lang="en-US" dirty="0"/>
              <a:t>DBT Psychoeducation</a:t>
            </a:r>
          </a:p>
        </p:txBody>
      </p:sp>
      <p:sp>
        <p:nvSpPr>
          <p:cNvPr id="3" name="Content Placeholder 2">
            <a:extLst>
              <a:ext uri="{FF2B5EF4-FFF2-40B4-BE49-F238E27FC236}">
                <a16:creationId xmlns:a16="http://schemas.microsoft.com/office/drawing/2014/main" id="{9087B942-3D69-3A1B-60C5-0EE711D14C99}"/>
              </a:ext>
            </a:extLst>
          </p:cNvPr>
          <p:cNvSpPr>
            <a:spLocks noGrp="1"/>
          </p:cNvSpPr>
          <p:nvPr>
            <p:ph idx="1"/>
          </p:nvPr>
        </p:nvSpPr>
        <p:spPr>
          <a:xfrm>
            <a:off x="781050" y="1806957"/>
            <a:ext cx="10706100" cy="4072931"/>
          </a:xfrm>
        </p:spPr>
        <p:txBody>
          <a:bodyPr/>
          <a:lstStyle/>
          <a:p>
            <a:pPr>
              <a:spcAft>
                <a:spcPts val="600"/>
              </a:spcAft>
            </a:pPr>
            <a:r>
              <a:rPr lang="en-US" dirty="0"/>
              <a:t>During Pre-Treatment, it's important to provide psychoeducation about:</a:t>
            </a:r>
          </a:p>
          <a:p>
            <a:pPr lvl="2"/>
            <a:r>
              <a:rPr lang="en-US" sz="2800" dirty="0"/>
              <a:t>DBT: what, why, how</a:t>
            </a:r>
          </a:p>
          <a:p>
            <a:pPr lvl="2"/>
            <a:r>
              <a:rPr lang="en-US" sz="2800" dirty="0"/>
              <a:t>Problematic behaviors: why do they develop, what keeps them active</a:t>
            </a:r>
          </a:p>
          <a:p>
            <a:pPr lvl="3">
              <a:buClr>
                <a:schemeClr val="accent4"/>
              </a:buClr>
              <a:buSzPct val="100000"/>
              <a:buFont typeface="Arial" panose="020B0604020202020204" pitchFamily="34" charset="0"/>
              <a:buChar char="•"/>
            </a:pPr>
            <a:r>
              <a:rPr lang="en-US" sz="2600" dirty="0"/>
              <a:t>Refer to the Biosocial Model of DBT</a:t>
            </a:r>
          </a:p>
        </p:txBody>
      </p:sp>
      <p:sp>
        <p:nvSpPr>
          <p:cNvPr id="5" name="Slide Number Placeholder 4">
            <a:extLst>
              <a:ext uri="{FF2B5EF4-FFF2-40B4-BE49-F238E27FC236}">
                <a16:creationId xmlns:a16="http://schemas.microsoft.com/office/drawing/2014/main" id="{45C8D0F4-6E46-6ADB-3E63-83E7331A23F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144</a:t>
            </a:fld>
            <a:endParaRPr lang="en-US"/>
          </a:p>
        </p:txBody>
      </p:sp>
      <p:pic>
        <p:nvPicPr>
          <p:cNvPr id="12" name="Picture 11">
            <a:extLst>
              <a:ext uri="{FF2B5EF4-FFF2-40B4-BE49-F238E27FC236}">
                <a16:creationId xmlns:a16="http://schemas.microsoft.com/office/drawing/2014/main" id="{6E90D718-9880-9160-7622-01BBF55314E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3804" r="31094" b="13793"/>
          <a:stretch/>
        </p:blipFill>
        <p:spPr>
          <a:xfrm>
            <a:off x="7951373" y="4368223"/>
            <a:ext cx="3254472" cy="1964912"/>
          </a:xfrm>
          <a:prstGeom prst="rect">
            <a:avLst/>
          </a:prstGeom>
        </p:spPr>
      </p:pic>
      <p:sp>
        <p:nvSpPr>
          <p:cNvPr id="4" name="TextBox 3">
            <a:extLst>
              <a:ext uri="{FF2B5EF4-FFF2-40B4-BE49-F238E27FC236}">
                <a16:creationId xmlns:a16="http://schemas.microsoft.com/office/drawing/2014/main" id="{FB75321E-42B8-AE85-680F-8900AC984168}"/>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3716342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1048200" y="318188"/>
            <a:ext cx="10095600" cy="1495908"/>
          </a:xfrm>
        </p:spPr>
        <p:txBody>
          <a:bodyPr/>
          <a:lstStyle/>
          <a:p>
            <a:r>
              <a:rPr lang="en-US" sz="4400" b="1" dirty="0"/>
              <a:t>Contraindications for DBT Treatment</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1048200" y="1509823"/>
            <a:ext cx="10095600" cy="4937244"/>
          </a:xfrm>
        </p:spPr>
        <p:txBody>
          <a:bodyPr/>
          <a:lstStyle/>
          <a:p>
            <a:pPr>
              <a:spcAft>
                <a:spcPts val="600"/>
              </a:spcAft>
            </a:pPr>
            <a:r>
              <a:rPr lang="en-US" dirty="0"/>
              <a:t>DBT will not work for someone who 100% does not believe that they have behaviors that need to change</a:t>
            </a:r>
          </a:p>
          <a:p>
            <a:pPr lvl="2">
              <a:spcAft>
                <a:spcPts val="600"/>
              </a:spcAft>
            </a:pPr>
            <a:r>
              <a:rPr lang="en-US" sz="2800" dirty="0"/>
              <a:t>Clients will get the most out of this treatment if they:</a:t>
            </a:r>
          </a:p>
          <a:p>
            <a:pPr lvl="3">
              <a:buClr>
                <a:schemeClr val="accent4"/>
              </a:buClr>
              <a:buSzPct val="100000"/>
              <a:buFont typeface="Arial" panose="020B0604020202020204" pitchFamily="34" charset="0"/>
              <a:buChar char="•"/>
            </a:pPr>
            <a:r>
              <a:rPr lang="en-US" sz="2600" dirty="0"/>
              <a:t>Want to develop new skills</a:t>
            </a:r>
          </a:p>
          <a:p>
            <a:pPr lvl="3">
              <a:buClr>
                <a:schemeClr val="accent4"/>
              </a:buClr>
              <a:buSzPct val="100000"/>
              <a:buFont typeface="Arial" panose="020B0604020202020204" pitchFamily="34" charset="0"/>
              <a:buChar char="•"/>
            </a:pPr>
            <a:r>
              <a:rPr lang="en-US" sz="2600" dirty="0"/>
              <a:t>Are willing to acknowledge and work towards improving unhealthy behaviors</a:t>
            </a:r>
          </a:p>
          <a:p>
            <a:pPr lvl="3">
              <a:buClr>
                <a:schemeClr val="accent4"/>
              </a:buClr>
              <a:buSzPct val="100000"/>
              <a:buFont typeface="Arial" panose="020B0604020202020204" pitchFamily="34" charset="0"/>
              <a:buChar char="•"/>
            </a:pPr>
            <a:r>
              <a:rPr lang="en-US" sz="2600" dirty="0"/>
              <a:t>Are committed to practice, practice, practice</a:t>
            </a:r>
          </a:p>
        </p:txBody>
      </p:sp>
      <p:sp>
        <p:nvSpPr>
          <p:cNvPr id="5" name="Slide Number Placeholder 4">
            <a:extLst>
              <a:ext uri="{FF2B5EF4-FFF2-40B4-BE49-F238E27FC236}">
                <a16:creationId xmlns:a16="http://schemas.microsoft.com/office/drawing/2014/main" id="{2F8B0CF2-8938-9BE6-5EC9-5366F47BD894}"/>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145</a:t>
            </a:fld>
            <a:endParaRPr lang="en-US"/>
          </a:p>
        </p:txBody>
      </p:sp>
      <p:pic>
        <p:nvPicPr>
          <p:cNvPr id="4" name="Picture 3">
            <a:extLst>
              <a:ext uri="{FF2B5EF4-FFF2-40B4-BE49-F238E27FC236}">
                <a16:creationId xmlns:a16="http://schemas.microsoft.com/office/drawing/2014/main" id="{CC33713F-49CE-B657-9954-8EA272F7A93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72184" b="13701"/>
          <a:stretch/>
        </p:blipFill>
        <p:spPr>
          <a:xfrm>
            <a:off x="2115329" y="5323284"/>
            <a:ext cx="7961342" cy="1123783"/>
          </a:xfrm>
          <a:prstGeom prst="rect">
            <a:avLst/>
          </a:prstGeom>
        </p:spPr>
      </p:pic>
      <p:sp>
        <p:nvSpPr>
          <p:cNvPr id="6" name="TextBox 5">
            <a:extLst>
              <a:ext uri="{FF2B5EF4-FFF2-40B4-BE49-F238E27FC236}">
                <a16:creationId xmlns:a16="http://schemas.microsoft.com/office/drawing/2014/main" id="{429F8CFB-3F89-39AD-D28B-AC52C24D5250}"/>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0152935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Individual Sessions</a:t>
            </a:r>
          </a:p>
        </p:txBody>
      </p:sp>
      <p:pic>
        <p:nvPicPr>
          <p:cNvPr id="4" name="Picture 3">
            <a:extLst>
              <a:ext uri="{FF2B5EF4-FFF2-40B4-BE49-F238E27FC236}">
                <a16:creationId xmlns:a16="http://schemas.microsoft.com/office/drawing/2014/main" id="{987ECFD8-35D8-E86E-88F0-9B8553437E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3428" b="23428"/>
          <a:stretch/>
        </p:blipFill>
        <p:spPr>
          <a:xfrm>
            <a:off x="2793896" y="3428999"/>
            <a:ext cx="6604207" cy="2105367"/>
          </a:xfrm>
          <a:prstGeom prst="rect">
            <a:avLst/>
          </a:prstGeom>
        </p:spPr>
      </p:pic>
      <p:sp>
        <p:nvSpPr>
          <p:cNvPr id="3" name="Slide Number Placeholder 2">
            <a:extLst>
              <a:ext uri="{FF2B5EF4-FFF2-40B4-BE49-F238E27FC236}">
                <a16:creationId xmlns:a16="http://schemas.microsoft.com/office/drawing/2014/main" id="{C16786E3-BAC4-88B9-4D73-49EC9BC08CF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146</a:t>
            </a:fld>
            <a:endParaRPr lang="en-US"/>
          </a:p>
        </p:txBody>
      </p:sp>
    </p:spTree>
    <p:extLst>
      <p:ext uri="{BB962C8B-B14F-4D97-AF65-F5344CB8AC3E}">
        <p14:creationId xmlns:p14="http://schemas.microsoft.com/office/powerpoint/2010/main" val="4535170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896894" y="600534"/>
            <a:ext cx="10398212" cy="941395"/>
          </a:xfrm>
        </p:spPr>
        <p:txBody>
          <a:bodyPr/>
          <a:lstStyle/>
          <a:p>
            <a:r>
              <a:rPr lang="en-US" sz="4400" b="1" dirty="0"/>
              <a:t>DBT Treatment in Individual Sessions</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1048200" y="1467293"/>
            <a:ext cx="10095600" cy="4865842"/>
          </a:xfrm>
        </p:spPr>
        <p:txBody>
          <a:bodyPr/>
          <a:lstStyle/>
          <a:p>
            <a:pPr>
              <a:spcBef>
                <a:spcPts val="0"/>
              </a:spcBef>
              <a:spcAft>
                <a:spcPts val="600"/>
              </a:spcAft>
            </a:pPr>
            <a:r>
              <a:rPr lang="en-US" sz="2600" dirty="0"/>
              <a:t>Individual sessions are a mode of DBT Treatment delivery that serve two functions:</a:t>
            </a:r>
          </a:p>
          <a:p>
            <a:pPr marL="990600" lvl="1" indent="-457200">
              <a:spcAft>
                <a:spcPts val="600"/>
              </a:spcAft>
              <a:buFont typeface="+mj-lt"/>
              <a:buAutoNum type="arabicPeriod"/>
            </a:pPr>
            <a:r>
              <a:rPr lang="en-US" b="1" dirty="0"/>
              <a:t>Enhance Motivation: </a:t>
            </a:r>
            <a:r>
              <a:rPr lang="en-US" dirty="0"/>
              <a:t>Clients can learn to apply the DBT skills to specific challenges and events in their lives</a:t>
            </a:r>
          </a:p>
          <a:p>
            <a:pPr marL="990600" lvl="1" indent="-457200">
              <a:spcAft>
                <a:spcPts val="600"/>
              </a:spcAft>
              <a:buFont typeface="+mj-lt"/>
              <a:buAutoNum type="arabicPeriod"/>
            </a:pPr>
            <a:r>
              <a:rPr lang="en-US" sz="2000" b="1" dirty="0"/>
              <a:t>​</a:t>
            </a:r>
            <a:r>
              <a:rPr lang="en-US" b="1" dirty="0"/>
              <a:t>Structure the Environment with Case Management Strategies: </a:t>
            </a:r>
            <a:r>
              <a:rPr lang="en-US" dirty="0"/>
              <a:t>Clients can manage their own life, such as their physical and social environments, by applying case management strategies to learn how to be their own case manager</a:t>
            </a:r>
          </a:p>
          <a:p>
            <a:pPr lvl="3">
              <a:spcAft>
                <a:spcPts val="600"/>
              </a:spcAft>
              <a:buClr>
                <a:schemeClr val="accent4"/>
              </a:buClr>
              <a:buFont typeface="Wingdings" panose="05000000000000000000" pitchFamily="2" charset="2"/>
              <a:buChar char="§"/>
            </a:pPr>
            <a:r>
              <a:rPr lang="en-US" sz="2400" dirty="0"/>
              <a:t>Problem-solving skills</a:t>
            </a:r>
          </a:p>
          <a:p>
            <a:pPr lvl="3">
              <a:spcAft>
                <a:spcPts val="600"/>
              </a:spcAft>
              <a:buClr>
                <a:schemeClr val="accent4"/>
              </a:buClr>
              <a:buFont typeface="Wingdings" panose="05000000000000000000" pitchFamily="2" charset="2"/>
              <a:buChar char="§"/>
            </a:pPr>
            <a:r>
              <a:rPr lang="en-US" sz="2400" dirty="0"/>
              <a:t>Dialectics</a:t>
            </a:r>
          </a:p>
          <a:p>
            <a:pPr lvl="3">
              <a:spcAft>
                <a:spcPts val="600"/>
              </a:spcAft>
              <a:buClr>
                <a:schemeClr val="accent4"/>
              </a:buClr>
              <a:buFont typeface="Wingdings" panose="05000000000000000000" pitchFamily="2" charset="2"/>
              <a:buChar char="§"/>
            </a:pPr>
            <a:r>
              <a:rPr lang="en-US" sz="2400" dirty="0"/>
              <a:t>Validation</a:t>
            </a:r>
          </a:p>
          <a:p>
            <a:pPr marL="1447800" lvl="2" indent="-457200">
              <a:spcAft>
                <a:spcPts val="600"/>
              </a:spcAft>
              <a:buFont typeface="+mj-lt"/>
              <a:buAutoNum type="arabicPeriod"/>
            </a:pPr>
            <a:endParaRPr lang="en-US" dirty="0"/>
          </a:p>
        </p:txBody>
      </p:sp>
      <p:pic>
        <p:nvPicPr>
          <p:cNvPr id="7" name="Picture 6" descr="A collection of icons of people">
            <a:extLst>
              <a:ext uri="{FF2B5EF4-FFF2-40B4-BE49-F238E27FC236}">
                <a16:creationId xmlns:a16="http://schemas.microsoft.com/office/drawing/2014/main" id="{6ABD17FD-F9DB-A4F7-BA65-EFC5881C29B6}"/>
              </a:ext>
            </a:extLst>
          </p:cNvPr>
          <p:cNvPicPr>
            <a:picLocks noChangeAspect="1"/>
          </p:cNvPicPr>
          <p:nvPr/>
        </p:nvPicPr>
        <p:blipFill rotWithShape="1">
          <a:blip r:embed="rId3">
            <a:extLst>
              <a:ext uri="{28A0092B-C50C-407E-A947-70E740481C1C}">
                <a14:useLocalDpi xmlns:a14="http://schemas.microsoft.com/office/drawing/2010/main" val="0"/>
              </a:ext>
            </a:extLst>
          </a:blip>
          <a:srcRect l="41954" t="29655" r="41149" b="54253"/>
          <a:stretch/>
        </p:blipFill>
        <p:spPr>
          <a:xfrm>
            <a:off x="9133245" y="4808444"/>
            <a:ext cx="2438400" cy="1741714"/>
          </a:xfrm>
          <a:prstGeom prst="rect">
            <a:avLst/>
          </a:prstGeom>
        </p:spPr>
      </p:pic>
      <p:sp>
        <p:nvSpPr>
          <p:cNvPr id="5" name="Slide Number Placeholder 4">
            <a:extLst>
              <a:ext uri="{FF2B5EF4-FFF2-40B4-BE49-F238E27FC236}">
                <a16:creationId xmlns:a16="http://schemas.microsoft.com/office/drawing/2014/main" id="{BF97F398-ED85-4651-F916-1A666D67B102}"/>
              </a:ext>
            </a:extLst>
          </p:cNvPr>
          <p:cNvSpPr>
            <a:spLocks noGrp="1"/>
          </p:cNvSpPr>
          <p:nvPr>
            <p:ph type="sldNum" sz="quarter" idx="10"/>
          </p:nvPr>
        </p:nvSpPr>
        <p:spPr>
          <a:xfrm>
            <a:off x="11205845" y="6333135"/>
            <a:ext cx="731600" cy="52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97D63-7139-4E87-8041-5F6955B3B167}"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
        <p:nvSpPr>
          <p:cNvPr id="4" name="TextBox 3">
            <a:extLst>
              <a:ext uri="{FF2B5EF4-FFF2-40B4-BE49-F238E27FC236}">
                <a16:creationId xmlns:a16="http://schemas.microsoft.com/office/drawing/2014/main" id="{974F9E7B-4D3B-D894-2759-6179DA655DA6}"/>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263238"/>
                </a:solidFill>
                <a:effectLst/>
                <a:uLnTx/>
                <a:uFillTx/>
                <a:latin typeface="Circular"/>
                <a:ea typeface="+mn-ea"/>
                <a:cs typeface="+mn-cs"/>
              </a:rPr>
              <a:t>SOURCE: Linehan, 2014a</a:t>
            </a:r>
          </a:p>
        </p:txBody>
      </p:sp>
    </p:spTree>
    <p:extLst>
      <p:ext uri="{BB962C8B-B14F-4D97-AF65-F5344CB8AC3E}">
        <p14:creationId xmlns:p14="http://schemas.microsoft.com/office/powerpoint/2010/main" val="10836496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750748" y="371513"/>
            <a:ext cx="10690503" cy="1352355"/>
          </a:xfrm>
        </p:spPr>
        <p:txBody>
          <a:bodyPr/>
          <a:lstStyle/>
          <a:p>
            <a:r>
              <a:rPr lang="en-US" sz="4400" b="1" dirty="0"/>
              <a:t>The Structure of DBT Individual Sessions (1)</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1048199" y="1794325"/>
            <a:ext cx="10095600" cy="4444077"/>
          </a:xfrm>
        </p:spPr>
        <p:txBody>
          <a:bodyPr/>
          <a:lstStyle/>
          <a:p>
            <a:r>
              <a:rPr lang="en-US" sz="2800" dirty="0"/>
              <a:t>In the standard DBT Treatment model, individual sessions take place once a week for as long as the client is in DBT treatment, and they run concurrently with DBT group skills training</a:t>
            </a:r>
          </a:p>
          <a:p>
            <a:r>
              <a:rPr lang="en-US" sz="2800" dirty="0"/>
              <a:t>Sessions can last approximately 1 hour</a:t>
            </a:r>
          </a:p>
          <a:p>
            <a:pPr>
              <a:spcAft>
                <a:spcPts val="600"/>
              </a:spcAft>
            </a:pPr>
            <a:r>
              <a:rPr lang="en-US" sz="2800" dirty="0"/>
              <a:t>The tone set in sessions should be that of warmth and hope in a straightforward manner</a:t>
            </a:r>
          </a:p>
          <a:p>
            <a:pPr lvl="2">
              <a:spcAft>
                <a:spcPts val="600"/>
              </a:spcAft>
            </a:pPr>
            <a:r>
              <a:rPr lang="en-US" sz="2600" dirty="0"/>
              <a:t>Remember the Characteristics of DBT:</a:t>
            </a:r>
          </a:p>
          <a:p>
            <a:pPr lvl="3">
              <a:buClr>
                <a:schemeClr val="accent4"/>
              </a:buClr>
              <a:buSzPct val="100000"/>
              <a:buFont typeface="Arial" panose="020B0604020202020204" pitchFamily="34" charset="0"/>
              <a:buChar char="•"/>
            </a:pPr>
            <a:r>
              <a:rPr lang="en-US" sz="2400" b="1" dirty="0"/>
              <a:t>Support-Oriented</a:t>
            </a:r>
          </a:p>
          <a:p>
            <a:pPr lvl="3">
              <a:buClr>
                <a:schemeClr val="accent4"/>
              </a:buClr>
              <a:buSzPct val="100000"/>
              <a:buFont typeface="Arial" panose="020B0604020202020204" pitchFamily="34" charset="0"/>
              <a:buChar char="•"/>
            </a:pPr>
            <a:r>
              <a:rPr lang="en-US" sz="2400" b="1" dirty="0"/>
              <a:t>Collaborative</a:t>
            </a:r>
            <a:endParaRPr lang="en-US" sz="2000" dirty="0"/>
          </a:p>
          <a:p>
            <a:endParaRPr lang="en-US" sz="2600" dirty="0"/>
          </a:p>
        </p:txBody>
      </p:sp>
      <p:pic>
        <p:nvPicPr>
          <p:cNvPr id="7" name="Picture 6" descr="An icon of a brain with a heart inside">
            <a:extLst>
              <a:ext uri="{FF2B5EF4-FFF2-40B4-BE49-F238E27FC236}">
                <a16:creationId xmlns:a16="http://schemas.microsoft.com/office/drawing/2014/main" id="{D6AE131A-907C-EA08-7E04-B849BC01DB1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79023" t="77367" r="3151" b="5417"/>
          <a:stretch/>
        </p:blipFill>
        <p:spPr>
          <a:xfrm>
            <a:off x="8403146" y="4615752"/>
            <a:ext cx="2142915" cy="1552193"/>
          </a:xfrm>
          <a:prstGeom prst="rect">
            <a:avLst/>
          </a:prstGeom>
        </p:spPr>
      </p:pic>
      <p:sp>
        <p:nvSpPr>
          <p:cNvPr id="5" name="Slide Number Placeholder 4">
            <a:extLst>
              <a:ext uri="{FF2B5EF4-FFF2-40B4-BE49-F238E27FC236}">
                <a16:creationId xmlns:a16="http://schemas.microsoft.com/office/drawing/2014/main" id="{1A57ED38-CAA0-ED24-88FF-5923AB2CF1AA}"/>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148</a:t>
            </a:fld>
            <a:endParaRPr lang="en-US"/>
          </a:p>
        </p:txBody>
      </p:sp>
      <p:sp>
        <p:nvSpPr>
          <p:cNvPr id="4" name="TextBox 3">
            <a:extLst>
              <a:ext uri="{FF2B5EF4-FFF2-40B4-BE49-F238E27FC236}">
                <a16:creationId xmlns:a16="http://schemas.microsoft.com/office/drawing/2014/main" id="{A9D30C4F-092E-F2BF-C5B4-D49A0F20F418}"/>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0967264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621313" y="416483"/>
            <a:ext cx="10950332" cy="1349687"/>
          </a:xfrm>
        </p:spPr>
        <p:txBody>
          <a:bodyPr/>
          <a:lstStyle/>
          <a:p>
            <a:r>
              <a:rPr lang="en-US" sz="4400" b="1" dirty="0"/>
              <a:t>The Structure of DBT Individual Sessions (2)</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1048200" y="1899932"/>
            <a:ext cx="10095600" cy="4534018"/>
          </a:xfrm>
        </p:spPr>
        <p:txBody>
          <a:bodyPr/>
          <a:lstStyle/>
          <a:p>
            <a:pPr marL="381000" indent="-342900" algn="l">
              <a:buFont typeface="+mj-lt"/>
              <a:buAutoNum type="arabicPeriod"/>
            </a:pPr>
            <a:r>
              <a:rPr lang="en-US" sz="3200" b="0" i="0" u="none" strike="noStrike" baseline="0" dirty="0">
                <a:latin typeface="Source Sans Pro" panose="020B0503030403020204" pitchFamily="34" charset="0"/>
                <a:ea typeface="Source Sans Pro" panose="020B0503030403020204" pitchFamily="34" charset="0"/>
              </a:rPr>
              <a:t>Review Diary Card</a:t>
            </a:r>
          </a:p>
          <a:p>
            <a:pPr lvl="1">
              <a:buSzPct val="100000"/>
              <a:buFont typeface="Wingdings" panose="05000000000000000000" pitchFamily="2" charset="2"/>
              <a:buChar char="§"/>
            </a:pPr>
            <a:r>
              <a:rPr lang="en-US" sz="2800" b="0" i="0" u="none" strike="noStrike" baseline="0" dirty="0">
                <a:latin typeface="Source Sans Pro" panose="020B0503030403020204" pitchFamily="34" charset="0"/>
                <a:ea typeface="Source Sans Pro" panose="020B0503030403020204" pitchFamily="34" charset="0"/>
              </a:rPr>
              <a:t>Notice, while using target hierarchy:</a:t>
            </a:r>
          </a:p>
          <a:p>
            <a:pPr lvl="2">
              <a:buSzPct val="100000"/>
              <a:buFont typeface="Arial" panose="020B0604020202020204" pitchFamily="34" charset="0"/>
              <a:buChar char="•"/>
            </a:pPr>
            <a:r>
              <a:rPr lang="en-US" sz="2600" b="0" i="0" u="none" strike="noStrike" baseline="0" dirty="0">
                <a:latin typeface="Source Sans Pro" panose="020B0503030403020204" pitchFamily="34" charset="0"/>
                <a:ea typeface="Source Sans Pro" panose="020B0503030403020204" pitchFamily="34" charset="0"/>
              </a:rPr>
              <a:t>What is the most distressing experience this week?</a:t>
            </a:r>
          </a:p>
          <a:p>
            <a:pPr algn="l">
              <a:buFont typeface="+mj-lt"/>
              <a:buAutoNum type="arabicPeriod"/>
            </a:pPr>
            <a:r>
              <a:rPr lang="en-US" sz="3200" b="0" i="0" u="none" strike="noStrike" baseline="0" dirty="0">
                <a:latin typeface="Source Sans Pro" panose="020B0503030403020204" pitchFamily="34" charset="0"/>
                <a:ea typeface="Source Sans Pro" panose="020B0503030403020204" pitchFamily="34" charset="0"/>
              </a:rPr>
              <a:t>Teach DBT skills/tools</a:t>
            </a:r>
            <a:endParaRPr lang="en-US" sz="1400" b="0" i="0" u="none" strike="noStrike" baseline="0" dirty="0">
              <a:latin typeface="Source Sans Pro" panose="020B0503030403020204" pitchFamily="34" charset="0"/>
              <a:ea typeface="Source Sans Pro" panose="020B0503030403020204" pitchFamily="34" charset="0"/>
            </a:endParaRPr>
          </a:p>
          <a:p>
            <a:pPr algn="l">
              <a:buFont typeface="+mj-lt"/>
              <a:buAutoNum type="arabicPeriod"/>
            </a:pPr>
            <a:r>
              <a:rPr lang="en-US" sz="3200" b="0" u="none" strike="noStrike" baseline="0" dirty="0">
                <a:latin typeface="Source Sans Pro" panose="020B0503030403020204" pitchFamily="34" charset="0"/>
                <a:ea typeface="Source Sans Pro" panose="020B0503030403020204" pitchFamily="34" charset="0"/>
              </a:rPr>
              <a:t>Provide homework</a:t>
            </a:r>
            <a:endParaRPr lang="en-US" sz="3200" dirty="0">
              <a:latin typeface="Source Sans Pro" panose="020B0503030403020204" pitchFamily="34" charset="0"/>
              <a:ea typeface="Source Sans Pro" panose="020B0503030403020204" pitchFamily="34" charset="0"/>
            </a:endParaRPr>
          </a:p>
        </p:txBody>
      </p:sp>
      <p:pic>
        <p:nvPicPr>
          <p:cNvPr id="6" name="Picture 5" descr="A collection of icons of people">
            <a:extLst>
              <a:ext uri="{FF2B5EF4-FFF2-40B4-BE49-F238E27FC236}">
                <a16:creationId xmlns:a16="http://schemas.microsoft.com/office/drawing/2014/main" id="{F6242ACC-93CB-A605-DE5F-A030B2B7C11B}"/>
              </a:ext>
            </a:extLst>
          </p:cNvPr>
          <p:cNvPicPr>
            <a:picLocks noChangeAspect="1"/>
          </p:cNvPicPr>
          <p:nvPr/>
        </p:nvPicPr>
        <p:blipFill rotWithShape="1">
          <a:blip r:embed="rId3">
            <a:extLst>
              <a:ext uri="{28A0092B-C50C-407E-A947-70E740481C1C}">
                <a14:useLocalDpi xmlns:a14="http://schemas.microsoft.com/office/drawing/2010/main" val="0"/>
              </a:ext>
            </a:extLst>
          </a:blip>
          <a:srcRect l="43679" t="76175" r="42873" b="4144"/>
          <a:stretch/>
        </p:blipFill>
        <p:spPr>
          <a:xfrm>
            <a:off x="7850833" y="3669489"/>
            <a:ext cx="2215993" cy="2432197"/>
          </a:xfrm>
          <a:prstGeom prst="rect">
            <a:avLst/>
          </a:prstGeom>
        </p:spPr>
      </p:pic>
      <p:sp>
        <p:nvSpPr>
          <p:cNvPr id="5" name="Slide Number Placeholder 4">
            <a:extLst>
              <a:ext uri="{FF2B5EF4-FFF2-40B4-BE49-F238E27FC236}">
                <a16:creationId xmlns:a16="http://schemas.microsoft.com/office/drawing/2014/main" id="{226DE1A4-C8F1-46B8-67D4-0B03BEB89CA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149</a:t>
            </a:fld>
            <a:endParaRPr lang="en-US"/>
          </a:p>
        </p:txBody>
      </p:sp>
      <p:sp>
        <p:nvSpPr>
          <p:cNvPr id="4" name="TextBox 3">
            <a:extLst>
              <a:ext uri="{FF2B5EF4-FFF2-40B4-BE49-F238E27FC236}">
                <a16:creationId xmlns:a16="http://schemas.microsoft.com/office/drawing/2014/main" id="{AF1F79A1-0964-2016-9D9F-7839C38239BD}"/>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2790078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40A6E-18B2-4090-B5FC-94FD1E134FA0}"/>
              </a:ext>
            </a:extLst>
          </p:cNvPr>
          <p:cNvSpPr>
            <a:spLocks noGrp="1"/>
          </p:cNvSpPr>
          <p:nvPr>
            <p:ph type="title"/>
          </p:nvPr>
        </p:nvSpPr>
        <p:spPr>
          <a:xfrm>
            <a:off x="838200" y="232389"/>
            <a:ext cx="10515600" cy="1537071"/>
          </a:xfrm>
        </p:spPr>
        <p:txBody>
          <a:bodyPr anchor="ctr" anchorCtr="0"/>
          <a:lstStyle/>
          <a:p>
            <a:pPr algn="ctr"/>
            <a:r>
              <a:rPr lang="en-US" sz="4400" b="1" dirty="0"/>
              <a:t>Deep Breathing Mindful Relaxation Exercise</a:t>
            </a:r>
          </a:p>
        </p:txBody>
      </p:sp>
      <p:pic>
        <p:nvPicPr>
          <p:cNvPr id="8" name="Online Media 7" title="Mindful Meditation: 5-Minute Deep Breathing Mindful Relaxation">
            <a:hlinkClick r:id="" action="ppaction://media"/>
            <a:extLst>
              <a:ext uri="{FF2B5EF4-FFF2-40B4-BE49-F238E27FC236}">
                <a16:creationId xmlns:a16="http://schemas.microsoft.com/office/drawing/2014/main" id="{2D00827B-7176-E596-DBB3-C6D449675E68}"/>
              </a:ext>
            </a:extLst>
          </p:cNvPr>
          <p:cNvPicPr>
            <a:picLocks noGrp="1" noRot="1" noChangeAspect="1"/>
          </p:cNvPicPr>
          <p:nvPr>
            <p:ph idx="1"/>
            <a:videoFile r:link="rId1"/>
          </p:nvPr>
        </p:nvPicPr>
        <p:blipFill>
          <a:blip r:embed="rId4"/>
          <a:stretch>
            <a:fillRect/>
          </a:stretch>
        </p:blipFill>
        <p:spPr>
          <a:xfrm>
            <a:off x="2283918" y="1769460"/>
            <a:ext cx="7624164" cy="4307251"/>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EAC33C14-7930-ED0D-C5F5-5879AC2D9D47}"/>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15</a:t>
            </a:fld>
            <a:endParaRPr lang="en-US"/>
          </a:p>
        </p:txBody>
      </p:sp>
      <p:sp>
        <p:nvSpPr>
          <p:cNvPr id="6" name="TextBox 5">
            <a:extLst>
              <a:ext uri="{FF2B5EF4-FFF2-40B4-BE49-F238E27FC236}">
                <a16:creationId xmlns:a16="http://schemas.microsoft.com/office/drawing/2014/main" id="{17468FEA-540C-8959-CB4A-F622E7EB4F53}"/>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Nicklaus Children's Hospital Psychology Department, 2020</a:t>
            </a:r>
          </a:p>
        </p:txBody>
      </p:sp>
    </p:spTree>
    <p:extLst>
      <p:ext uri="{BB962C8B-B14F-4D97-AF65-F5344CB8AC3E}">
        <p14:creationId xmlns:p14="http://schemas.microsoft.com/office/powerpoint/2010/main" val="561463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17FB-D311-1F0C-95BE-8C5F056B5FC4}"/>
              </a:ext>
            </a:extLst>
          </p:cNvPr>
          <p:cNvSpPr>
            <a:spLocks noGrp="1"/>
          </p:cNvSpPr>
          <p:nvPr>
            <p:ph type="title"/>
          </p:nvPr>
        </p:nvSpPr>
        <p:spPr>
          <a:xfrm>
            <a:off x="881514" y="368124"/>
            <a:ext cx="10428974" cy="828513"/>
          </a:xfrm>
        </p:spPr>
        <p:txBody>
          <a:bodyPr/>
          <a:lstStyle/>
          <a:p>
            <a:r>
              <a:rPr lang="en-US" sz="4000" dirty="0"/>
              <a:t>Demonstration – DBT Individual Session</a:t>
            </a:r>
          </a:p>
        </p:txBody>
      </p:sp>
      <p:pic>
        <p:nvPicPr>
          <p:cNvPr id="6" name="Online Media 5" title="Behavior Theory:  DBT Clinical Demonstration">
            <a:hlinkClick r:id="" action="ppaction://media"/>
            <a:extLst>
              <a:ext uri="{FF2B5EF4-FFF2-40B4-BE49-F238E27FC236}">
                <a16:creationId xmlns:a16="http://schemas.microsoft.com/office/drawing/2014/main" id="{DBAB9AA6-4986-FEB5-C084-D08076BE4400}"/>
              </a:ext>
            </a:extLst>
          </p:cNvPr>
          <p:cNvPicPr>
            <a:picLocks noRot="1" noChangeAspect="1"/>
          </p:cNvPicPr>
          <p:nvPr>
            <a:videoFile r:link="rId1"/>
          </p:nvPr>
        </p:nvPicPr>
        <p:blipFill>
          <a:blip r:embed="rId4"/>
          <a:stretch>
            <a:fillRect/>
          </a:stretch>
        </p:blipFill>
        <p:spPr>
          <a:xfrm>
            <a:off x="1515269" y="1352550"/>
            <a:ext cx="9151144" cy="4748212"/>
          </a:xfrm>
          <a:prstGeom prst="rect">
            <a:avLst/>
          </a:prstGeom>
        </p:spPr>
      </p:pic>
      <p:sp>
        <p:nvSpPr>
          <p:cNvPr id="3" name="TextBox 2">
            <a:extLst>
              <a:ext uri="{FF2B5EF4-FFF2-40B4-BE49-F238E27FC236}">
                <a16:creationId xmlns:a16="http://schemas.microsoft.com/office/drawing/2014/main" id="{F38A8DBE-109B-D98C-8906-0D192AA2642E}"/>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Florida Atlantic University School of Social Work, 2016</a:t>
            </a:r>
          </a:p>
        </p:txBody>
      </p:sp>
      <p:sp>
        <p:nvSpPr>
          <p:cNvPr id="4" name="Slide Number Placeholder 3">
            <a:extLst>
              <a:ext uri="{FF2B5EF4-FFF2-40B4-BE49-F238E27FC236}">
                <a16:creationId xmlns:a16="http://schemas.microsoft.com/office/drawing/2014/main" id="{B2D674CC-5A34-A3D3-1A76-30889B22AD4A}"/>
              </a:ext>
            </a:extLst>
          </p:cNvPr>
          <p:cNvSpPr>
            <a:spLocks noGrp="1"/>
          </p:cNvSpPr>
          <p:nvPr>
            <p:ph type="sldNum" idx="10"/>
          </p:nvPr>
        </p:nvSpPr>
        <p:spPr/>
        <p:txBody>
          <a:bodyPr/>
          <a:lstStyle/>
          <a:p>
            <a:fld id="{07CE569E-9B7C-4CB9-AB80-C0841F922CFF}" type="slidenum">
              <a:rPr lang="en-US" smtClean="0"/>
              <a:pPr/>
              <a:t>150</a:t>
            </a:fld>
            <a:endParaRPr lang="en-US"/>
          </a:p>
        </p:txBody>
      </p:sp>
    </p:spTree>
    <p:extLst>
      <p:ext uri="{BB962C8B-B14F-4D97-AF65-F5344CB8AC3E}">
        <p14:creationId xmlns:p14="http://schemas.microsoft.com/office/powerpoint/2010/main" val="9693021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6E1F04-E661-F10E-EAF2-BCE3F678E51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6566" b="16566"/>
          <a:stretch/>
        </p:blipFill>
        <p:spPr>
          <a:xfrm>
            <a:off x="1804664" y="3428999"/>
            <a:ext cx="8582669" cy="2131577"/>
          </a:xfrm>
          <a:prstGeom prst="rect">
            <a:avLst/>
          </a:prstGeom>
        </p:spPr>
      </p:pic>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991891" y="2376316"/>
            <a:ext cx="10208217" cy="2105367"/>
          </a:xfrm>
        </p:spPr>
        <p:txBody>
          <a:bodyPr>
            <a:normAutofit/>
          </a:bodyPr>
          <a:lstStyle/>
          <a:p>
            <a:r>
              <a:rPr lang="en-US" sz="5400" b="1" dirty="0"/>
              <a:t>Intersession Contact</a:t>
            </a:r>
          </a:p>
        </p:txBody>
      </p:sp>
      <p:sp>
        <p:nvSpPr>
          <p:cNvPr id="3" name="Slide Number Placeholder 2">
            <a:extLst>
              <a:ext uri="{FF2B5EF4-FFF2-40B4-BE49-F238E27FC236}">
                <a16:creationId xmlns:a16="http://schemas.microsoft.com/office/drawing/2014/main" id="{E025CFE5-2910-5F38-FDF8-63CCD256738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151</a:t>
            </a:fld>
            <a:endParaRPr lang="en-US"/>
          </a:p>
        </p:txBody>
      </p:sp>
    </p:spTree>
    <p:extLst>
      <p:ext uri="{BB962C8B-B14F-4D97-AF65-F5344CB8AC3E}">
        <p14:creationId xmlns:p14="http://schemas.microsoft.com/office/powerpoint/2010/main" val="288123664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D270-E8E7-024A-72BB-8D534E72A17A}"/>
              </a:ext>
            </a:extLst>
          </p:cNvPr>
          <p:cNvSpPr>
            <a:spLocks noGrp="1"/>
          </p:cNvSpPr>
          <p:nvPr>
            <p:ph type="title"/>
          </p:nvPr>
        </p:nvSpPr>
        <p:spPr>
          <a:xfrm>
            <a:off x="1048198" y="257998"/>
            <a:ext cx="10095600" cy="1262698"/>
          </a:xfrm>
        </p:spPr>
        <p:txBody>
          <a:bodyPr/>
          <a:lstStyle/>
          <a:p>
            <a:r>
              <a:rPr lang="en-US" dirty="0"/>
              <a:t>What is Intersession Contact?</a:t>
            </a:r>
          </a:p>
        </p:txBody>
      </p:sp>
      <p:sp>
        <p:nvSpPr>
          <p:cNvPr id="3" name="Content Placeholder 2">
            <a:extLst>
              <a:ext uri="{FF2B5EF4-FFF2-40B4-BE49-F238E27FC236}">
                <a16:creationId xmlns:a16="http://schemas.microsoft.com/office/drawing/2014/main" id="{4DFF34A7-0481-701D-9057-1FB909615226}"/>
              </a:ext>
            </a:extLst>
          </p:cNvPr>
          <p:cNvSpPr>
            <a:spLocks noGrp="1"/>
          </p:cNvSpPr>
          <p:nvPr>
            <p:ph idx="1"/>
          </p:nvPr>
        </p:nvSpPr>
        <p:spPr>
          <a:xfrm>
            <a:off x="779485" y="1318438"/>
            <a:ext cx="10633025" cy="4987650"/>
          </a:xfrm>
        </p:spPr>
        <p:txBody>
          <a:bodyPr/>
          <a:lstStyle/>
          <a:p>
            <a:pPr>
              <a:spcBef>
                <a:spcPts val="0"/>
              </a:spcBef>
              <a:spcAft>
                <a:spcPts val="600"/>
              </a:spcAft>
            </a:pPr>
            <a:r>
              <a:rPr lang="en-US" sz="2800" dirty="0"/>
              <a:t>Intersession Contact:</a:t>
            </a:r>
          </a:p>
          <a:p>
            <a:pPr lvl="2">
              <a:spcAft>
                <a:spcPts val="600"/>
              </a:spcAft>
            </a:pPr>
            <a:r>
              <a:rPr lang="en-US" sz="2600" dirty="0"/>
              <a:t>Includes any communication between practitioner and client other than that which occurs during designated individual and group sessions</a:t>
            </a:r>
            <a:endParaRPr lang="en-US" sz="2000" dirty="0"/>
          </a:p>
          <a:p>
            <a:pPr>
              <a:spcAft>
                <a:spcPts val="600"/>
              </a:spcAft>
            </a:pPr>
            <a:r>
              <a:rPr lang="en-US" sz="2800" dirty="0"/>
              <a:t>These sessions primarily focus on:</a:t>
            </a:r>
          </a:p>
          <a:p>
            <a:pPr marL="1371600" marR="0" lvl="2"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dirty="0"/>
              <a:t>Helping the client identify skills to use</a:t>
            </a:r>
          </a:p>
          <a:p>
            <a:pPr marL="1371600" marR="0" lvl="2"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dirty="0"/>
              <a:t>Exploring how to use identified skills to navigate challenging everyday situations</a:t>
            </a:r>
          </a:p>
          <a:p>
            <a:pPr>
              <a:spcAft>
                <a:spcPts val="600"/>
              </a:spcAft>
            </a:pPr>
            <a:r>
              <a:rPr lang="en-US" sz="2800" dirty="0"/>
              <a:t>Intersession Contact can also </a:t>
            </a:r>
            <a:r>
              <a:rPr lang="en-US" sz="2800" i="1" dirty="0"/>
              <a:t>sometimes</a:t>
            </a:r>
            <a:r>
              <a:rPr lang="en-US" sz="2800" dirty="0"/>
              <a:t> involve helping a client through a crisis</a:t>
            </a:r>
          </a:p>
        </p:txBody>
      </p:sp>
      <p:pic>
        <p:nvPicPr>
          <p:cNvPr id="6" name="Picture 5" descr="An icon of two hands reaching toward each other">
            <a:extLst>
              <a:ext uri="{FF2B5EF4-FFF2-40B4-BE49-F238E27FC236}">
                <a16:creationId xmlns:a16="http://schemas.microsoft.com/office/drawing/2014/main" id="{0F6F9F99-2AB8-BC58-3F97-FB254C2BA886}"/>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3399" t="75932" r="77345" b="5600"/>
          <a:stretch/>
        </p:blipFill>
        <p:spPr>
          <a:xfrm>
            <a:off x="9100013" y="3153152"/>
            <a:ext cx="1760742" cy="1266498"/>
          </a:xfrm>
          <a:prstGeom prst="rect">
            <a:avLst/>
          </a:prstGeom>
        </p:spPr>
      </p:pic>
      <p:sp>
        <p:nvSpPr>
          <p:cNvPr id="5" name="Slide Number Placeholder 4">
            <a:extLst>
              <a:ext uri="{FF2B5EF4-FFF2-40B4-BE49-F238E27FC236}">
                <a16:creationId xmlns:a16="http://schemas.microsoft.com/office/drawing/2014/main" id="{8CC8B63B-6872-D9E1-D90B-4BFBA3DCB9EF}"/>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152</a:t>
            </a:fld>
            <a:endParaRPr lang="en-US"/>
          </a:p>
        </p:txBody>
      </p:sp>
      <p:sp>
        <p:nvSpPr>
          <p:cNvPr id="4" name="TextBox 3">
            <a:extLst>
              <a:ext uri="{FF2B5EF4-FFF2-40B4-BE49-F238E27FC236}">
                <a16:creationId xmlns:a16="http://schemas.microsoft.com/office/drawing/2014/main" id="{9F265FB9-AAD9-25A7-F415-48F59E41B7E6}"/>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423197153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D270-E8E7-024A-72BB-8D534E72A17A}"/>
              </a:ext>
            </a:extLst>
          </p:cNvPr>
          <p:cNvSpPr>
            <a:spLocks noGrp="1"/>
          </p:cNvSpPr>
          <p:nvPr>
            <p:ph type="title"/>
          </p:nvPr>
        </p:nvSpPr>
        <p:spPr>
          <a:xfrm>
            <a:off x="219298" y="437248"/>
            <a:ext cx="11753400" cy="842216"/>
          </a:xfrm>
        </p:spPr>
        <p:txBody>
          <a:bodyPr/>
          <a:lstStyle/>
          <a:p>
            <a:r>
              <a:rPr lang="en-US" dirty="0"/>
              <a:t>Structure of Intersession Contact</a:t>
            </a:r>
          </a:p>
        </p:txBody>
      </p:sp>
      <p:sp>
        <p:nvSpPr>
          <p:cNvPr id="3" name="Content Placeholder 2">
            <a:extLst>
              <a:ext uri="{FF2B5EF4-FFF2-40B4-BE49-F238E27FC236}">
                <a16:creationId xmlns:a16="http://schemas.microsoft.com/office/drawing/2014/main" id="{4DFF34A7-0481-701D-9057-1FB909615226}"/>
              </a:ext>
            </a:extLst>
          </p:cNvPr>
          <p:cNvSpPr>
            <a:spLocks noGrp="1"/>
          </p:cNvSpPr>
          <p:nvPr>
            <p:ph idx="1"/>
          </p:nvPr>
        </p:nvSpPr>
        <p:spPr>
          <a:xfrm>
            <a:off x="837985" y="1279464"/>
            <a:ext cx="10516027" cy="5053671"/>
          </a:xfrm>
        </p:spPr>
        <p:txBody>
          <a:bodyPr/>
          <a:lstStyle/>
          <a:p>
            <a:pPr>
              <a:spcAft>
                <a:spcPts val="600"/>
              </a:spcAft>
            </a:pPr>
            <a:r>
              <a:rPr lang="en-US" sz="2800" dirty="0"/>
              <a:t>Intersession Contact can occur in different forms:</a:t>
            </a:r>
          </a:p>
          <a:p>
            <a:pPr lvl="2"/>
            <a:r>
              <a:rPr lang="en-US" sz="2800" dirty="0"/>
              <a:t>Telephone coaching</a:t>
            </a:r>
          </a:p>
          <a:p>
            <a:pPr lvl="2"/>
            <a:r>
              <a:rPr lang="en-US" sz="2800" dirty="0"/>
              <a:t>Text messaging</a:t>
            </a:r>
          </a:p>
          <a:p>
            <a:pPr lvl="2"/>
            <a:r>
              <a:rPr lang="en-US" sz="2800" dirty="0"/>
              <a:t>Video conference</a:t>
            </a:r>
          </a:p>
          <a:p>
            <a:pPr lvl="3">
              <a:buClr>
                <a:schemeClr val="accent4"/>
              </a:buClr>
              <a:buSzPct val="100000"/>
              <a:buFont typeface="Arial" panose="020B0604020202020204" pitchFamily="34" charset="0"/>
              <a:buChar char="•"/>
            </a:pPr>
            <a:r>
              <a:rPr lang="en-US" sz="2600" dirty="0"/>
              <a:t>In a residential program, clients would have access to someone between group/individual sessions</a:t>
            </a:r>
          </a:p>
          <a:p>
            <a:r>
              <a:rPr lang="en-US" sz="2800" dirty="0"/>
              <a:t>Sessions are brief (max: 10 mins)</a:t>
            </a:r>
          </a:p>
          <a:p>
            <a:r>
              <a:rPr lang="en-US" sz="2800" dirty="0"/>
              <a:t>Sessions can be scheduled </a:t>
            </a:r>
            <a:r>
              <a:rPr lang="en-US" sz="2800" i="1" dirty="0"/>
              <a:t>or</a:t>
            </a:r>
            <a:r>
              <a:rPr lang="en-US" sz="2800" dirty="0"/>
              <a:t> spontaneous</a:t>
            </a:r>
          </a:p>
          <a:p>
            <a:r>
              <a:rPr lang="en-US" sz="2800" dirty="0"/>
              <a:t>A client does </a:t>
            </a:r>
            <a:r>
              <a:rPr lang="en-US" sz="2800" i="1" dirty="0"/>
              <a:t>not</a:t>
            </a:r>
            <a:r>
              <a:rPr lang="en-US" sz="2800" dirty="0"/>
              <a:t> have to be in crisis in order to contact the practitioner</a:t>
            </a:r>
          </a:p>
        </p:txBody>
      </p:sp>
      <p:pic>
        <p:nvPicPr>
          <p:cNvPr id="7" name="Picture 6" descr="A collection of icons of people">
            <a:extLst>
              <a:ext uri="{FF2B5EF4-FFF2-40B4-BE49-F238E27FC236}">
                <a16:creationId xmlns:a16="http://schemas.microsoft.com/office/drawing/2014/main" id="{5609B760-62C5-71C6-ABF5-F4183FFCB445}"/>
              </a:ext>
            </a:extLst>
          </p:cNvPr>
          <p:cNvPicPr>
            <a:picLocks noChangeAspect="1"/>
          </p:cNvPicPr>
          <p:nvPr/>
        </p:nvPicPr>
        <p:blipFill rotWithShape="1">
          <a:blip r:embed="rId3">
            <a:extLst>
              <a:ext uri="{28A0092B-C50C-407E-A947-70E740481C1C}">
                <a14:useLocalDpi xmlns:a14="http://schemas.microsoft.com/office/drawing/2010/main" val="0"/>
              </a:ext>
            </a:extLst>
          </a:blip>
          <a:srcRect l="21599" t="32995" r="60885" b="55480"/>
          <a:stretch/>
        </p:blipFill>
        <p:spPr>
          <a:xfrm>
            <a:off x="7186596" y="2012044"/>
            <a:ext cx="2185103" cy="1078334"/>
          </a:xfrm>
          <a:prstGeom prst="rect">
            <a:avLst/>
          </a:prstGeom>
        </p:spPr>
      </p:pic>
      <p:sp>
        <p:nvSpPr>
          <p:cNvPr id="5" name="Slide Number Placeholder 4">
            <a:extLst>
              <a:ext uri="{FF2B5EF4-FFF2-40B4-BE49-F238E27FC236}">
                <a16:creationId xmlns:a16="http://schemas.microsoft.com/office/drawing/2014/main" id="{0BB225F5-3FDD-9489-80CC-347445A252D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153</a:t>
            </a:fld>
            <a:endParaRPr lang="en-US"/>
          </a:p>
        </p:txBody>
      </p:sp>
      <p:sp>
        <p:nvSpPr>
          <p:cNvPr id="4" name="TextBox 3">
            <a:extLst>
              <a:ext uri="{FF2B5EF4-FFF2-40B4-BE49-F238E27FC236}">
                <a16:creationId xmlns:a16="http://schemas.microsoft.com/office/drawing/2014/main" id="{55C1AF0E-9280-A474-7AD0-EA5093BC7F57}"/>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3707781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381D-3396-42CC-1AAF-EE2A2F446D8C}"/>
              </a:ext>
            </a:extLst>
          </p:cNvPr>
          <p:cNvSpPr>
            <a:spLocks noGrp="1"/>
          </p:cNvSpPr>
          <p:nvPr>
            <p:ph type="title"/>
          </p:nvPr>
        </p:nvSpPr>
        <p:spPr>
          <a:xfrm>
            <a:off x="1048200" y="745467"/>
            <a:ext cx="10095600" cy="936800"/>
          </a:xfrm>
        </p:spPr>
        <p:txBody>
          <a:bodyPr/>
          <a:lstStyle/>
          <a:p>
            <a:r>
              <a:rPr lang="en-US" dirty="0"/>
              <a:t>Setting Limits Around Intersession Contact</a:t>
            </a:r>
          </a:p>
        </p:txBody>
      </p:sp>
      <p:sp>
        <p:nvSpPr>
          <p:cNvPr id="3" name="Content Placeholder 2">
            <a:extLst>
              <a:ext uri="{FF2B5EF4-FFF2-40B4-BE49-F238E27FC236}">
                <a16:creationId xmlns:a16="http://schemas.microsoft.com/office/drawing/2014/main" id="{8EA3DEA1-BDFD-CC02-831C-98A9E8C0B4CC}"/>
              </a:ext>
            </a:extLst>
          </p:cNvPr>
          <p:cNvSpPr>
            <a:spLocks noGrp="1"/>
          </p:cNvSpPr>
          <p:nvPr>
            <p:ph idx="1"/>
          </p:nvPr>
        </p:nvSpPr>
        <p:spPr>
          <a:xfrm>
            <a:off x="1048200" y="1924493"/>
            <a:ext cx="10095600" cy="4408642"/>
          </a:xfrm>
        </p:spPr>
        <p:txBody>
          <a:bodyPr/>
          <a:lstStyle/>
          <a:p>
            <a:r>
              <a:rPr lang="en-US" dirty="0"/>
              <a:t>Intersession Contact does </a:t>
            </a:r>
            <a:r>
              <a:rPr lang="en-US" b="1" u="sng" dirty="0"/>
              <a:t>not</a:t>
            </a:r>
            <a:r>
              <a:rPr lang="en-US" b="1" dirty="0"/>
              <a:t> </a:t>
            </a:r>
            <a:r>
              <a:rPr lang="en-US" dirty="0"/>
              <a:t>involve full individual sessions and should not be treated as such</a:t>
            </a:r>
          </a:p>
          <a:p>
            <a:pPr>
              <a:spcAft>
                <a:spcPts val="600"/>
              </a:spcAft>
            </a:pPr>
            <a:r>
              <a:rPr lang="en-US" dirty="0"/>
              <a:t>Being able to manage and set limits around this is a key feature in DBT</a:t>
            </a:r>
          </a:p>
          <a:p>
            <a:pPr lvl="2"/>
            <a:r>
              <a:rPr lang="en-US" sz="2800" dirty="0"/>
              <a:t>Any violation or problems that arise related to this would be treated as </a:t>
            </a:r>
            <a:r>
              <a:rPr lang="en-US" sz="2800" i="1" dirty="0"/>
              <a:t>Therapy-Interfering Behavior</a:t>
            </a:r>
          </a:p>
        </p:txBody>
      </p:sp>
      <p:pic>
        <p:nvPicPr>
          <p:cNvPr id="7" name="Picture 6" descr="A collection of icons of people">
            <a:extLst>
              <a:ext uri="{FF2B5EF4-FFF2-40B4-BE49-F238E27FC236}">
                <a16:creationId xmlns:a16="http://schemas.microsoft.com/office/drawing/2014/main" id="{E1E3F1EA-A574-6CB1-7E67-8DD73A391F8A}"/>
              </a:ext>
            </a:extLst>
          </p:cNvPr>
          <p:cNvPicPr>
            <a:picLocks noChangeAspect="1"/>
          </p:cNvPicPr>
          <p:nvPr/>
        </p:nvPicPr>
        <p:blipFill rotWithShape="1">
          <a:blip r:embed="rId3">
            <a:extLst>
              <a:ext uri="{28A0092B-C50C-407E-A947-70E740481C1C}">
                <a14:useLocalDpi xmlns:a14="http://schemas.microsoft.com/office/drawing/2010/main" val="0"/>
              </a:ext>
            </a:extLst>
          </a:blip>
          <a:srcRect l="79147" t="51766" r="3904" b="27171"/>
          <a:stretch/>
        </p:blipFill>
        <p:spPr>
          <a:xfrm>
            <a:off x="5321085" y="5265353"/>
            <a:ext cx="1549830" cy="1444482"/>
          </a:xfrm>
          <a:prstGeom prst="rect">
            <a:avLst/>
          </a:prstGeom>
        </p:spPr>
      </p:pic>
      <p:sp>
        <p:nvSpPr>
          <p:cNvPr id="5" name="Slide Number Placeholder 4">
            <a:extLst>
              <a:ext uri="{FF2B5EF4-FFF2-40B4-BE49-F238E27FC236}">
                <a16:creationId xmlns:a16="http://schemas.microsoft.com/office/drawing/2014/main" id="{2BA9593C-9EF3-7831-94E4-4ED9A4D493B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154</a:t>
            </a:fld>
            <a:endParaRPr lang="en-US"/>
          </a:p>
        </p:txBody>
      </p:sp>
      <p:sp>
        <p:nvSpPr>
          <p:cNvPr id="4" name="TextBox 3">
            <a:extLst>
              <a:ext uri="{FF2B5EF4-FFF2-40B4-BE49-F238E27FC236}">
                <a16:creationId xmlns:a16="http://schemas.microsoft.com/office/drawing/2014/main" id="{C0AD3A46-8B07-08C3-FB64-FF3A777ABD56}"/>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3714377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Group Sessions</a:t>
            </a:r>
          </a:p>
        </p:txBody>
      </p:sp>
      <p:pic>
        <p:nvPicPr>
          <p:cNvPr id="6" name="Picture 5" descr="A group of people sitting around a table">
            <a:extLst>
              <a:ext uri="{FF2B5EF4-FFF2-40B4-BE49-F238E27FC236}">
                <a16:creationId xmlns:a16="http://schemas.microsoft.com/office/drawing/2014/main" id="{77E9DABD-155F-D4AC-C3D1-4C61B958F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95" y="3429000"/>
            <a:ext cx="6373009" cy="2562525"/>
          </a:xfrm>
          <a:prstGeom prst="rect">
            <a:avLst/>
          </a:prstGeom>
        </p:spPr>
      </p:pic>
      <p:sp>
        <p:nvSpPr>
          <p:cNvPr id="3" name="Slide Number Placeholder 2">
            <a:extLst>
              <a:ext uri="{FF2B5EF4-FFF2-40B4-BE49-F238E27FC236}">
                <a16:creationId xmlns:a16="http://schemas.microsoft.com/office/drawing/2014/main" id="{CBD01D58-EBDA-F683-E4C1-621541614AD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155</a:t>
            </a:fld>
            <a:endParaRPr lang="en-US"/>
          </a:p>
        </p:txBody>
      </p:sp>
    </p:spTree>
    <p:extLst>
      <p:ext uri="{BB962C8B-B14F-4D97-AF65-F5344CB8AC3E}">
        <p14:creationId xmlns:p14="http://schemas.microsoft.com/office/powerpoint/2010/main" val="329115800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9F09-4504-6C7B-5148-611B32AFCB39}"/>
              </a:ext>
            </a:extLst>
          </p:cNvPr>
          <p:cNvSpPr>
            <a:spLocks noGrp="1"/>
          </p:cNvSpPr>
          <p:nvPr>
            <p:ph type="title"/>
          </p:nvPr>
        </p:nvSpPr>
        <p:spPr>
          <a:xfrm>
            <a:off x="1048200" y="410827"/>
            <a:ext cx="10095600" cy="1226587"/>
          </a:xfrm>
        </p:spPr>
        <p:txBody>
          <a:bodyPr/>
          <a:lstStyle/>
          <a:p>
            <a:r>
              <a:rPr lang="en-US" dirty="0"/>
              <a:t>DBT Treatment in Group Skills Training Sessions</a:t>
            </a:r>
          </a:p>
        </p:txBody>
      </p:sp>
      <p:sp>
        <p:nvSpPr>
          <p:cNvPr id="3" name="Content Placeholder 2">
            <a:extLst>
              <a:ext uri="{FF2B5EF4-FFF2-40B4-BE49-F238E27FC236}">
                <a16:creationId xmlns:a16="http://schemas.microsoft.com/office/drawing/2014/main" id="{262F94A6-9E3D-8456-3298-7D9756F6A583}"/>
              </a:ext>
            </a:extLst>
          </p:cNvPr>
          <p:cNvSpPr>
            <a:spLocks noGrp="1"/>
          </p:cNvSpPr>
          <p:nvPr>
            <p:ph idx="1"/>
          </p:nvPr>
        </p:nvSpPr>
        <p:spPr>
          <a:xfrm>
            <a:off x="725978" y="1754372"/>
            <a:ext cx="10740043" cy="4692801"/>
          </a:xfrm>
        </p:spPr>
        <p:txBody>
          <a:bodyPr/>
          <a:lstStyle/>
          <a:p>
            <a:pPr>
              <a:spcAft>
                <a:spcPts val="600"/>
              </a:spcAft>
            </a:pPr>
            <a:r>
              <a:rPr lang="en-US" sz="2600" dirty="0"/>
              <a:t>DBT Group Skills training focuses </a:t>
            </a:r>
            <a:r>
              <a:rPr lang="en-US" sz="2600" b="1" i="1" u="sng" dirty="0"/>
              <a:t>entirely</a:t>
            </a:r>
            <a:r>
              <a:rPr lang="en-US" sz="2600" dirty="0"/>
              <a:t> on skills acquisition and practice and functions as a weekly group, run like a class, during which the four DBT Skills are taught and practiced </a:t>
            </a:r>
          </a:p>
          <a:p>
            <a:pPr>
              <a:spcAft>
                <a:spcPts val="600"/>
              </a:spcAft>
            </a:pPr>
            <a:r>
              <a:rPr lang="en-US" sz="2600" dirty="0"/>
              <a:t>Group skills training typically occurs over 1 ½ hour to 2 ½ hours</a:t>
            </a:r>
          </a:p>
          <a:p>
            <a:pPr>
              <a:spcAft>
                <a:spcPts val="600"/>
              </a:spcAft>
            </a:pPr>
            <a:r>
              <a:rPr lang="en-US" sz="2600" dirty="0"/>
              <a:t>Group size can vary (between 3 to 10 participants) which can determine the length of group sessions</a:t>
            </a:r>
          </a:p>
          <a:p>
            <a:pPr>
              <a:spcAft>
                <a:spcPts val="600"/>
              </a:spcAft>
            </a:pPr>
            <a:r>
              <a:rPr lang="en-US" sz="2600" dirty="0"/>
              <a:t>During group sessions, clients are provided homework assignments in which they practice the skills taught during the weekly group lesson</a:t>
            </a:r>
            <a:endParaRPr lang="en-US" dirty="0"/>
          </a:p>
        </p:txBody>
      </p:sp>
      <p:pic>
        <p:nvPicPr>
          <p:cNvPr id="7" name="Picture 6" descr="A set of icons of people.">
            <a:extLst>
              <a:ext uri="{FF2B5EF4-FFF2-40B4-BE49-F238E27FC236}">
                <a16:creationId xmlns:a16="http://schemas.microsoft.com/office/drawing/2014/main" id="{C48421B3-84EC-E002-036C-D573C893F21C}"/>
              </a:ext>
            </a:extLst>
          </p:cNvPr>
          <p:cNvPicPr>
            <a:picLocks noChangeAspect="1"/>
          </p:cNvPicPr>
          <p:nvPr/>
        </p:nvPicPr>
        <p:blipFill rotWithShape="1">
          <a:blip r:embed="rId3">
            <a:extLst>
              <a:ext uri="{28A0092B-C50C-407E-A947-70E740481C1C}">
                <a14:useLocalDpi xmlns:a14="http://schemas.microsoft.com/office/drawing/2010/main" val="0"/>
              </a:ext>
            </a:extLst>
          </a:blip>
          <a:srcRect l="30000" t="68901" r="57180" b="10375"/>
          <a:stretch/>
        </p:blipFill>
        <p:spPr>
          <a:xfrm>
            <a:off x="5314506" y="5571119"/>
            <a:ext cx="1562986" cy="1148316"/>
          </a:xfrm>
          <a:prstGeom prst="rect">
            <a:avLst/>
          </a:prstGeom>
        </p:spPr>
      </p:pic>
      <p:sp>
        <p:nvSpPr>
          <p:cNvPr id="5" name="Slide Number Placeholder 4">
            <a:extLst>
              <a:ext uri="{FF2B5EF4-FFF2-40B4-BE49-F238E27FC236}">
                <a16:creationId xmlns:a16="http://schemas.microsoft.com/office/drawing/2014/main" id="{86325F43-9C35-69F3-73B0-11F6F5F6921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156</a:t>
            </a:fld>
            <a:endParaRPr lang="en-US"/>
          </a:p>
        </p:txBody>
      </p:sp>
      <p:sp>
        <p:nvSpPr>
          <p:cNvPr id="4" name="TextBox 3">
            <a:extLst>
              <a:ext uri="{FF2B5EF4-FFF2-40B4-BE49-F238E27FC236}">
                <a16:creationId xmlns:a16="http://schemas.microsoft.com/office/drawing/2014/main" id="{454176C5-E696-842B-06CA-637BC238E424}"/>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7111751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685800"/>
            <a:ext cx="10871200" cy="1341120"/>
          </a:xfrm>
        </p:spPr>
        <p:txBody>
          <a:bodyPr>
            <a:noAutofit/>
          </a:bodyPr>
          <a:lstStyle/>
          <a:p>
            <a:pPr algn="ctr"/>
            <a:r>
              <a:rPr lang="en-US" sz="4400" b="1" dirty="0">
                <a:solidFill>
                  <a:schemeClr val="accent2"/>
                </a:solidFill>
              </a:rPr>
              <a:t>General Structure of Group Skills Training Sessions</a:t>
            </a:r>
          </a:p>
        </p:txBody>
      </p:sp>
      <p:sp>
        <p:nvSpPr>
          <p:cNvPr id="3" name="Text Placeholder 2"/>
          <p:cNvSpPr>
            <a:spLocks noGrp="1"/>
          </p:cNvSpPr>
          <p:nvPr>
            <p:ph type="body" idx="1"/>
          </p:nvPr>
        </p:nvSpPr>
        <p:spPr>
          <a:xfrm>
            <a:off x="1333799" y="2380989"/>
            <a:ext cx="2133600" cy="2303745"/>
          </a:xfrm>
          <a:solidFill>
            <a:schemeClr val="accent6"/>
          </a:solidFill>
        </p:spPr>
        <p:txBody>
          <a:bodyPr/>
          <a:lstStyle/>
          <a:p>
            <a:r>
              <a:rPr lang="en-US" b="1" dirty="0"/>
              <a:t>Each class is structured similarly:</a:t>
            </a:r>
          </a:p>
          <a:p>
            <a:endParaRPr lang="en-US" dirty="0"/>
          </a:p>
        </p:txBody>
      </p:sp>
      <p:sp>
        <p:nvSpPr>
          <p:cNvPr id="4" name="Content Placeholder 3"/>
          <p:cNvSpPr>
            <a:spLocks noGrp="1"/>
          </p:cNvSpPr>
          <p:nvPr>
            <p:ph sz="quarter" idx="13"/>
          </p:nvPr>
        </p:nvSpPr>
        <p:spPr>
          <a:xfrm>
            <a:off x="3670599" y="2280781"/>
            <a:ext cx="7727507" cy="2642093"/>
          </a:xfrm>
        </p:spPr>
        <p:txBody>
          <a:bodyPr/>
          <a:lstStyle/>
          <a:p>
            <a:pPr marL="742950" indent="-742950">
              <a:buFont typeface="+mj-lt"/>
              <a:buAutoNum type="arabicPeriod"/>
            </a:pPr>
            <a:r>
              <a:rPr lang="en-US" dirty="0"/>
              <a:t>Mindfulness exercise</a:t>
            </a:r>
          </a:p>
          <a:p>
            <a:pPr marL="742950" indent="-742950">
              <a:buFont typeface="+mj-lt"/>
              <a:buAutoNum type="arabicPeriod"/>
            </a:pPr>
            <a:r>
              <a:rPr lang="en-US" dirty="0"/>
              <a:t>Homework review</a:t>
            </a:r>
          </a:p>
          <a:p>
            <a:pPr marL="742950" indent="-742950">
              <a:buFont typeface="+mj-lt"/>
              <a:buAutoNum type="arabicPeriod"/>
            </a:pPr>
            <a:r>
              <a:rPr lang="en-US" dirty="0"/>
              <a:t>Teach new skill(s)</a:t>
            </a:r>
          </a:p>
          <a:p>
            <a:pPr marL="742950" indent="-742950">
              <a:buFont typeface="+mj-lt"/>
              <a:buAutoNum type="arabicPeriod"/>
            </a:pPr>
            <a:r>
              <a:rPr lang="en-US" dirty="0"/>
              <a:t>Assignment of homework</a:t>
            </a:r>
          </a:p>
        </p:txBody>
      </p:sp>
      <p:pic>
        <p:nvPicPr>
          <p:cNvPr id="9" name="Picture 8">
            <a:extLst>
              <a:ext uri="{FF2B5EF4-FFF2-40B4-BE49-F238E27FC236}">
                <a16:creationId xmlns:a16="http://schemas.microsoft.com/office/drawing/2014/main" id="{FF04F26A-D2F1-502E-44B2-4493CDBF6ED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165" t="76778" r="66441" b="1852"/>
          <a:stretch/>
        </p:blipFill>
        <p:spPr>
          <a:xfrm>
            <a:off x="3556525" y="5299853"/>
            <a:ext cx="5078950" cy="1420247"/>
          </a:xfrm>
          <a:prstGeom prst="rect">
            <a:avLst/>
          </a:prstGeom>
        </p:spPr>
      </p:pic>
      <p:sp>
        <p:nvSpPr>
          <p:cNvPr id="5" name="Slide Number Placeholder 4">
            <a:extLst>
              <a:ext uri="{FF2B5EF4-FFF2-40B4-BE49-F238E27FC236}">
                <a16:creationId xmlns:a16="http://schemas.microsoft.com/office/drawing/2014/main" id="{3B3C473A-3FD8-BEDB-B90F-E2B12D0FF50D}"/>
              </a:ext>
            </a:extLst>
          </p:cNvPr>
          <p:cNvSpPr>
            <a:spLocks noGrp="1"/>
          </p:cNvSpPr>
          <p:nvPr>
            <p:ph type="sldNum" sz="quarter" idx="14"/>
          </p:nvPr>
        </p:nvSpPr>
        <p:spPr>
          <a:xfrm>
            <a:off x="11205845" y="6333135"/>
            <a:ext cx="731600" cy="524800"/>
          </a:xfrm>
        </p:spPr>
        <p:txBody>
          <a:bodyPr/>
          <a:lstStyle/>
          <a:p>
            <a:fld id="{A3F7CB7D-F184-43C7-B6FD-03D728E1BBFF}" type="slidenum">
              <a:rPr lang="en-US" smtClean="0"/>
              <a:pPr/>
              <a:t>157</a:t>
            </a:fld>
            <a:endParaRPr lang="en-US" dirty="0"/>
          </a:p>
        </p:txBody>
      </p:sp>
      <p:sp>
        <p:nvSpPr>
          <p:cNvPr id="6" name="TextBox 5">
            <a:extLst>
              <a:ext uri="{FF2B5EF4-FFF2-40B4-BE49-F238E27FC236}">
                <a16:creationId xmlns:a16="http://schemas.microsoft.com/office/drawing/2014/main" id="{43F17B5A-26B7-C399-6942-93D26D9C2733}"/>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0838180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750276" y="337810"/>
            <a:ext cx="10691446" cy="1899138"/>
          </a:xfrm>
        </p:spPr>
        <p:txBody>
          <a:bodyPr/>
          <a:lstStyle/>
          <a:p>
            <a:pPr algn="ctr"/>
            <a:r>
              <a:rPr lang="en-US" sz="6000" b="1" dirty="0">
                <a:solidFill>
                  <a:schemeClr val="accent3"/>
                </a:solidFill>
              </a:rPr>
              <a:t>Components of DBT Skills Group Training</a:t>
            </a:r>
          </a:p>
        </p:txBody>
      </p:sp>
      <p:pic>
        <p:nvPicPr>
          <p:cNvPr id="6" name="Picture 5">
            <a:extLst>
              <a:ext uri="{FF2B5EF4-FFF2-40B4-BE49-F238E27FC236}">
                <a16:creationId xmlns:a16="http://schemas.microsoft.com/office/drawing/2014/main" id="{5BAF11FE-E771-022E-0D47-00FA49748C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8189" y="2536320"/>
            <a:ext cx="7535622" cy="3081531"/>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4B80A849-D693-9A14-C31D-D13ABEE10EF3}"/>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158</a:t>
            </a:fld>
            <a:endParaRPr lang="en-US" dirty="0"/>
          </a:p>
        </p:txBody>
      </p:sp>
    </p:spTree>
    <p:extLst>
      <p:ext uri="{BB962C8B-B14F-4D97-AF65-F5344CB8AC3E}">
        <p14:creationId xmlns:p14="http://schemas.microsoft.com/office/powerpoint/2010/main" val="4405080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Up The Group</a:t>
            </a:r>
          </a:p>
        </p:txBody>
      </p:sp>
      <p:sp>
        <p:nvSpPr>
          <p:cNvPr id="3" name="Content Placeholder 2"/>
          <p:cNvSpPr>
            <a:spLocks noGrp="1"/>
          </p:cNvSpPr>
          <p:nvPr>
            <p:ph sz="quarter" idx="13"/>
          </p:nvPr>
        </p:nvSpPr>
        <p:spPr>
          <a:xfrm>
            <a:off x="812800" y="1347627"/>
            <a:ext cx="10871200" cy="4824573"/>
          </a:xfrm>
        </p:spPr>
        <p:txBody>
          <a:bodyPr>
            <a:normAutofit/>
          </a:bodyPr>
          <a:lstStyle/>
          <a:p>
            <a:pPr>
              <a:spcBef>
                <a:spcPts val="0"/>
              </a:spcBef>
              <a:spcAft>
                <a:spcPts val="600"/>
              </a:spcAft>
              <a:buFont typeface="Wingdings" panose="05000000000000000000" pitchFamily="2" charset="2"/>
              <a:buChar char="q"/>
            </a:pPr>
            <a:r>
              <a:rPr lang="en-US" sz="2800" dirty="0"/>
              <a:t>Every client should have a notebook </a:t>
            </a:r>
          </a:p>
          <a:p>
            <a:pPr lvl="1">
              <a:spcBef>
                <a:spcPts val="600"/>
              </a:spcBef>
              <a:spcAft>
                <a:spcPts val="600"/>
              </a:spcAft>
              <a:buFont typeface="Wingdings" panose="05000000000000000000" pitchFamily="2" charset="2"/>
              <a:buChar char="q"/>
            </a:pPr>
            <a:r>
              <a:rPr lang="en-US" sz="2800" dirty="0"/>
              <a:t>Binders for handouts/worksheets</a:t>
            </a:r>
          </a:p>
          <a:p>
            <a:pPr>
              <a:spcAft>
                <a:spcPts val="600"/>
              </a:spcAft>
              <a:buFont typeface="Wingdings" panose="05000000000000000000" pitchFamily="2" charset="2"/>
              <a:buChar char="q"/>
            </a:pPr>
            <a:r>
              <a:rPr lang="en-US" sz="2800" dirty="0"/>
              <a:t>Have extra pen and paper available</a:t>
            </a:r>
          </a:p>
          <a:p>
            <a:pPr>
              <a:spcAft>
                <a:spcPts val="600"/>
              </a:spcAft>
              <a:buFont typeface="Wingdings" panose="05000000000000000000" pitchFamily="2" charset="2"/>
              <a:buChar char="q"/>
            </a:pPr>
            <a:r>
              <a:rPr lang="en-US" sz="2800" dirty="0"/>
              <a:t>Use a white board, black board or flip chart</a:t>
            </a:r>
          </a:p>
          <a:p>
            <a:pPr>
              <a:spcAft>
                <a:spcPts val="600"/>
              </a:spcAft>
              <a:buFont typeface="Wingdings" panose="05000000000000000000" pitchFamily="2" charset="2"/>
              <a:buChar char="q"/>
            </a:pPr>
            <a:r>
              <a:rPr lang="en-US" sz="2800" dirty="0"/>
              <a:t>Copies of handouts and worksheets</a:t>
            </a:r>
          </a:p>
          <a:p>
            <a:pPr>
              <a:spcAft>
                <a:spcPts val="600"/>
              </a:spcAft>
              <a:buFont typeface="Wingdings" panose="05000000000000000000" pitchFamily="2" charset="2"/>
              <a:buChar char="q"/>
            </a:pPr>
            <a:r>
              <a:rPr lang="en-US" sz="2800" dirty="0"/>
              <a:t>Sit in a circle or around a table</a:t>
            </a:r>
          </a:p>
          <a:p>
            <a:pPr>
              <a:spcAft>
                <a:spcPts val="600"/>
              </a:spcAft>
              <a:buFont typeface="Wingdings" panose="05000000000000000000" pitchFamily="2" charset="2"/>
              <a:buChar char="q"/>
            </a:pPr>
            <a:r>
              <a:rPr lang="en-US" sz="2800" dirty="0"/>
              <a:t>Model behavior appropriate for a classroom setting</a:t>
            </a:r>
          </a:p>
        </p:txBody>
      </p:sp>
      <p:pic>
        <p:nvPicPr>
          <p:cNvPr id="7" name="Picture 6">
            <a:extLst>
              <a:ext uri="{FF2B5EF4-FFF2-40B4-BE49-F238E27FC236}">
                <a16:creationId xmlns:a16="http://schemas.microsoft.com/office/drawing/2014/main" id="{2E1EB477-C781-5B3B-6905-4C29C26D646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22936" r="27457" b="58909"/>
          <a:stretch/>
        </p:blipFill>
        <p:spPr>
          <a:xfrm>
            <a:off x="4171950" y="5576223"/>
            <a:ext cx="3848100" cy="1191954"/>
          </a:xfrm>
          <a:prstGeom prst="rect">
            <a:avLst/>
          </a:prstGeom>
        </p:spPr>
      </p:pic>
      <p:sp>
        <p:nvSpPr>
          <p:cNvPr id="4" name="Slide Number Placeholder 3">
            <a:extLst>
              <a:ext uri="{FF2B5EF4-FFF2-40B4-BE49-F238E27FC236}">
                <a16:creationId xmlns:a16="http://schemas.microsoft.com/office/drawing/2014/main" id="{370FBDA3-7AB6-5535-49AB-917A5B9F13DB}"/>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159</a:t>
            </a:fld>
            <a:endParaRPr lang="en-US" dirty="0"/>
          </a:p>
        </p:txBody>
      </p:sp>
      <p:sp>
        <p:nvSpPr>
          <p:cNvPr id="5" name="TextBox 4">
            <a:extLst>
              <a:ext uri="{FF2B5EF4-FFF2-40B4-BE49-F238E27FC236}">
                <a16:creationId xmlns:a16="http://schemas.microsoft.com/office/drawing/2014/main" id="{2765AAD6-9DFD-9617-FC72-F53FDFD4B3AA}"/>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893353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1048200" y="740473"/>
            <a:ext cx="10095600" cy="936800"/>
          </a:xfrm>
        </p:spPr>
        <p:txBody>
          <a:bodyPr/>
          <a:lstStyle/>
          <a:p>
            <a:pPr algn="ctr"/>
            <a:r>
              <a:rPr lang="en-US" sz="6000" b="1" dirty="0">
                <a:solidFill>
                  <a:schemeClr val="accent3"/>
                </a:solidFill>
              </a:rPr>
              <a:t>An Overview of DBT</a:t>
            </a:r>
          </a:p>
        </p:txBody>
      </p:sp>
      <p:pic>
        <p:nvPicPr>
          <p:cNvPr id="3" name="Picture 2">
            <a:extLst>
              <a:ext uri="{FF2B5EF4-FFF2-40B4-BE49-F238E27FC236}">
                <a16:creationId xmlns:a16="http://schemas.microsoft.com/office/drawing/2014/main" id="{6A5B9C46-7074-2588-F9B0-46BF042C01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4312" y="1933998"/>
            <a:ext cx="5123375" cy="3846994"/>
          </a:xfrm>
          <a:prstGeom prst="rect">
            <a:avLst/>
          </a:prstGeom>
        </p:spPr>
      </p:pic>
      <p:sp>
        <p:nvSpPr>
          <p:cNvPr id="4" name="Slide Number Placeholder 3">
            <a:extLst>
              <a:ext uri="{FF2B5EF4-FFF2-40B4-BE49-F238E27FC236}">
                <a16:creationId xmlns:a16="http://schemas.microsoft.com/office/drawing/2014/main" id="{9705F3AD-CAED-D15C-3867-24A6355D997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16</a:t>
            </a:fld>
            <a:endParaRPr lang="en-US" dirty="0"/>
          </a:p>
        </p:txBody>
      </p:sp>
    </p:spTree>
    <p:extLst>
      <p:ext uri="{BB962C8B-B14F-4D97-AF65-F5344CB8AC3E}">
        <p14:creationId xmlns:p14="http://schemas.microsoft.com/office/powerpoint/2010/main" val="27480039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57F3F5-B385-B6BF-F899-1FEF99DD98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0655" b="10655"/>
          <a:stretch/>
        </p:blipFill>
        <p:spPr>
          <a:xfrm>
            <a:off x="3667710" y="3815437"/>
            <a:ext cx="4856580" cy="2767572"/>
          </a:xfrm>
          <a:prstGeom prst="rect">
            <a:avLst/>
          </a:prstGeom>
        </p:spPr>
      </p:pic>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Orientation to Group Skills Training</a:t>
            </a:r>
          </a:p>
        </p:txBody>
      </p:sp>
      <p:sp>
        <p:nvSpPr>
          <p:cNvPr id="3" name="Slide Number Placeholder 2">
            <a:extLst>
              <a:ext uri="{FF2B5EF4-FFF2-40B4-BE49-F238E27FC236}">
                <a16:creationId xmlns:a16="http://schemas.microsoft.com/office/drawing/2014/main" id="{8A388BD4-94A5-0BF3-815C-430D28ECD2B3}"/>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160</a:t>
            </a:fld>
            <a:endParaRPr lang="en-US"/>
          </a:p>
        </p:txBody>
      </p:sp>
    </p:spTree>
    <p:extLst>
      <p:ext uri="{BB962C8B-B14F-4D97-AF65-F5344CB8AC3E}">
        <p14:creationId xmlns:p14="http://schemas.microsoft.com/office/powerpoint/2010/main" val="28922611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Purpose of Orientation</a:t>
            </a:r>
          </a:p>
        </p:txBody>
      </p:sp>
      <p:sp>
        <p:nvSpPr>
          <p:cNvPr id="6" name="Content Placeholder 5"/>
          <p:cNvSpPr>
            <a:spLocks noGrp="1"/>
          </p:cNvSpPr>
          <p:nvPr>
            <p:ph sz="quarter" idx="13"/>
          </p:nvPr>
        </p:nvSpPr>
        <p:spPr>
          <a:xfrm>
            <a:off x="812800" y="1347627"/>
            <a:ext cx="10871200" cy="5099546"/>
          </a:xfrm>
        </p:spPr>
        <p:txBody>
          <a:bodyPr>
            <a:normAutofit/>
          </a:bodyPr>
          <a:lstStyle/>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lang="en-US" dirty="0">
                <a:solidFill>
                  <a:srgbClr val="263238"/>
                </a:solidFill>
              </a:rPr>
              <a:t>To </a:t>
            </a:r>
            <a:r>
              <a:rPr lang="en-US" dirty="0"/>
              <a:t>introduce members to one another and to the group leaders, and to orient group members to the structure of groups</a:t>
            </a:r>
          </a:p>
          <a:p>
            <a:pPr lvl="2">
              <a:spcBef>
                <a:spcPts val="600"/>
              </a:spcBef>
              <a:buClr>
                <a:srgbClr val="F2D712"/>
              </a:buClr>
              <a:defRPr/>
            </a:pPr>
            <a:r>
              <a:rPr lang="en-US" sz="2800" dirty="0">
                <a:solidFill>
                  <a:srgbClr val="263238"/>
                </a:solidFill>
              </a:rPr>
              <a:t>E</a:t>
            </a:r>
            <a:r>
              <a:rPr lang="en-US" sz="2800" dirty="0"/>
              <a:t>ach participant should introduce themselves with their name and provide a statement about why they are there</a:t>
            </a:r>
          </a:p>
          <a:p>
            <a:pPr lvl="2">
              <a:buClr>
                <a:srgbClr val="F2D712"/>
              </a:buClr>
              <a:defRPr/>
            </a:pPr>
            <a:r>
              <a:rPr lang="en-US" sz="2800" dirty="0"/>
              <a:t>Leaders: introduce yourself and give information about yourself </a:t>
            </a:r>
          </a:p>
          <a:p>
            <a:pPr lvl="2">
              <a:buClr>
                <a:srgbClr val="F2D712"/>
              </a:buClr>
              <a:defRPr/>
            </a:pPr>
            <a:r>
              <a:rPr lang="en-US" sz="2800" dirty="0"/>
              <a:t>Orient members to the structural aspects of group (e.g., format, meeting times, and ground rules)</a:t>
            </a:r>
          </a:p>
        </p:txBody>
      </p:sp>
      <p:sp>
        <p:nvSpPr>
          <p:cNvPr id="2" name="Slide Number Placeholder 1">
            <a:extLst>
              <a:ext uri="{FF2B5EF4-FFF2-40B4-BE49-F238E27FC236}">
                <a16:creationId xmlns:a16="http://schemas.microsoft.com/office/drawing/2014/main" id="{3D78FDE9-C507-6EF4-FA4F-AC222BFD0901}"/>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161</a:t>
            </a:fld>
            <a:endParaRPr lang="en-US" dirty="0"/>
          </a:p>
        </p:txBody>
      </p:sp>
      <p:sp>
        <p:nvSpPr>
          <p:cNvPr id="3" name="TextBox 2">
            <a:extLst>
              <a:ext uri="{FF2B5EF4-FFF2-40B4-BE49-F238E27FC236}">
                <a16:creationId xmlns:a16="http://schemas.microsoft.com/office/drawing/2014/main" id="{CDC9287D-8FAD-9FD1-2FF6-9B16B1868AD4}"/>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7" name="Picture 6">
            <a:extLst>
              <a:ext uri="{FF2B5EF4-FFF2-40B4-BE49-F238E27FC236}">
                <a16:creationId xmlns:a16="http://schemas.microsoft.com/office/drawing/2014/main" id="{C8568F2A-7103-9AA5-A5E2-7C2ADD23D64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7500" t="19415" r="44360" b="66672"/>
          <a:stretch/>
        </p:blipFill>
        <p:spPr>
          <a:xfrm>
            <a:off x="4550812" y="5688419"/>
            <a:ext cx="3090376" cy="861739"/>
          </a:xfrm>
          <a:prstGeom prst="rect">
            <a:avLst/>
          </a:prstGeom>
        </p:spPr>
      </p:pic>
    </p:spTree>
    <p:extLst>
      <p:ext uri="{BB962C8B-B14F-4D97-AF65-F5344CB8AC3E}">
        <p14:creationId xmlns:p14="http://schemas.microsoft.com/office/powerpoint/2010/main" val="19820093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421604"/>
            <a:ext cx="10871200" cy="971036"/>
          </a:xfrm>
        </p:spPr>
        <p:txBody>
          <a:bodyPr>
            <a:noAutofit/>
          </a:bodyPr>
          <a:lstStyle/>
          <a:p>
            <a:pPr algn="ctr"/>
            <a:r>
              <a:rPr lang="en-US" dirty="0"/>
              <a:t>Setting Boundaries During Orientation</a:t>
            </a:r>
          </a:p>
        </p:txBody>
      </p:sp>
      <p:sp>
        <p:nvSpPr>
          <p:cNvPr id="4" name="Content Placeholder 3"/>
          <p:cNvSpPr>
            <a:spLocks noGrp="1"/>
          </p:cNvSpPr>
          <p:nvPr>
            <p:ph sz="quarter" idx="13"/>
          </p:nvPr>
        </p:nvSpPr>
        <p:spPr>
          <a:xfrm>
            <a:off x="1062074" y="1381862"/>
            <a:ext cx="10067851" cy="5054534"/>
          </a:xfrm>
        </p:spPr>
        <p:txBody>
          <a:bodyPr>
            <a:normAutofit/>
          </a:bodyPr>
          <a:lstStyle/>
          <a:p>
            <a:pPr>
              <a:spcBef>
                <a:spcPts val="0"/>
              </a:spcBef>
              <a:spcAft>
                <a:spcPts val="600"/>
              </a:spcAft>
              <a:buFont typeface="Wingdings" charset="2"/>
              <a:buChar char="q"/>
            </a:pPr>
            <a:r>
              <a:rPr lang="en-US" sz="2400" dirty="0"/>
              <a:t>Describe order and length of modules</a:t>
            </a:r>
          </a:p>
          <a:p>
            <a:pPr>
              <a:spcAft>
                <a:spcPts val="600"/>
              </a:spcAft>
              <a:buFont typeface="Wingdings" charset="2"/>
              <a:buChar char="q"/>
            </a:pPr>
            <a:r>
              <a:rPr lang="en-US" sz="2400" dirty="0"/>
              <a:t>Review structure of group/use of session time (half is for reviewing homework and half is  for learning new skills)</a:t>
            </a:r>
          </a:p>
          <a:p>
            <a:pPr>
              <a:spcAft>
                <a:spcPts val="600"/>
              </a:spcAft>
              <a:buFont typeface="Wingdings" charset="2"/>
              <a:buChar char="q"/>
            </a:pPr>
            <a:r>
              <a:rPr lang="en-US" sz="2400" dirty="0"/>
              <a:t>Make it clear that neither the time nor the structure of group allow for discussion of personal problems unrelated to using behavioral skills</a:t>
            </a:r>
          </a:p>
          <a:p>
            <a:pPr>
              <a:spcAft>
                <a:spcPts val="600"/>
              </a:spcAft>
              <a:buFont typeface="Wingdings" charset="2"/>
              <a:buChar char="q"/>
            </a:pPr>
            <a:r>
              <a:rPr lang="en-US" sz="2400" dirty="0"/>
              <a:t>Discuss use of intersession contact</a:t>
            </a:r>
          </a:p>
          <a:p>
            <a:pPr>
              <a:spcAft>
                <a:spcPts val="600"/>
              </a:spcAft>
              <a:buFont typeface="Wingdings" charset="2"/>
              <a:buChar char="q"/>
            </a:pPr>
            <a:r>
              <a:rPr lang="en-US" sz="2400" dirty="0"/>
              <a:t>Establish operational group rules/guidelines (AKA Group Ground Rules/Guidelines or Community Guidelines)</a:t>
            </a:r>
          </a:p>
          <a:p>
            <a:pPr>
              <a:spcAft>
                <a:spcPts val="600"/>
              </a:spcAft>
              <a:buFont typeface="Wingdings" charset="2"/>
              <a:buChar char="q"/>
            </a:pPr>
            <a:r>
              <a:rPr lang="en-US" sz="2400" dirty="0"/>
              <a:t>Review Skills Training Guidelines and Assumptions</a:t>
            </a:r>
          </a:p>
        </p:txBody>
      </p:sp>
      <p:sp>
        <p:nvSpPr>
          <p:cNvPr id="3" name="Slide Number Placeholder 2">
            <a:extLst>
              <a:ext uri="{FF2B5EF4-FFF2-40B4-BE49-F238E27FC236}">
                <a16:creationId xmlns:a16="http://schemas.microsoft.com/office/drawing/2014/main" id="{7482806B-C13A-F26B-F2A5-98974C101C77}"/>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162</a:t>
            </a:fld>
            <a:endParaRPr lang="en-US" dirty="0"/>
          </a:p>
        </p:txBody>
      </p:sp>
      <p:sp>
        <p:nvSpPr>
          <p:cNvPr id="5" name="TextBox 4">
            <a:extLst>
              <a:ext uri="{FF2B5EF4-FFF2-40B4-BE49-F238E27FC236}">
                <a16:creationId xmlns:a16="http://schemas.microsoft.com/office/drawing/2014/main" id="{49FB1CF6-C96D-7690-66E8-AA8799FD30DC}"/>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7" name="Picture 6">
            <a:extLst>
              <a:ext uri="{FF2B5EF4-FFF2-40B4-BE49-F238E27FC236}">
                <a16:creationId xmlns:a16="http://schemas.microsoft.com/office/drawing/2014/main" id="{B1CF02FD-AF24-5156-6D67-70CABC2DA33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6860" t="33567" r="37646" b="50000"/>
          <a:stretch/>
        </p:blipFill>
        <p:spPr>
          <a:xfrm>
            <a:off x="9777816" y="4545494"/>
            <a:ext cx="1711842" cy="1861288"/>
          </a:xfrm>
          <a:prstGeom prst="rect">
            <a:avLst/>
          </a:prstGeom>
        </p:spPr>
      </p:pic>
    </p:spTree>
    <p:extLst>
      <p:ext uri="{BB962C8B-B14F-4D97-AF65-F5344CB8AC3E}">
        <p14:creationId xmlns:p14="http://schemas.microsoft.com/office/powerpoint/2010/main" val="187240381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E658-225F-A930-BB99-B2F2EA502D15}"/>
              </a:ext>
            </a:extLst>
          </p:cNvPr>
          <p:cNvSpPr>
            <a:spLocks noGrp="1"/>
          </p:cNvSpPr>
          <p:nvPr>
            <p:ph type="title"/>
          </p:nvPr>
        </p:nvSpPr>
        <p:spPr>
          <a:xfrm>
            <a:off x="1048199" y="255552"/>
            <a:ext cx="10095600" cy="936800"/>
          </a:xfrm>
        </p:spPr>
        <p:txBody>
          <a:bodyPr/>
          <a:lstStyle/>
          <a:p>
            <a:r>
              <a:rPr lang="en-US" dirty="0"/>
              <a:t>The Structure of DBT Group Sessions</a:t>
            </a:r>
          </a:p>
        </p:txBody>
      </p:sp>
      <p:sp>
        <p:nvSpPr>
          <p:cNvPr id="3" name="Content Placeholder 2">
            <a:extLst>
              <a:ext uri="{FF2B5EF4-FFF2-40B4-BE49-F238E27FC236}">
                <a16:creationId xmlns:a16="http://schemas.microsoft.com/office/drawing/2014/main" id="{D9D6F4C2-0E3F-BB88-87AA-F51710C0BEAE}"/>
              </a:ext>
            </a:extLst>
          </p:cNvPr>
          <p:cNvSpPr>
            <a:spLocks noGrp="1"/>
          </p:cNvSpPr>
          <p:nvPr>
            <p:ph idx="1"/>
          </p:nvPr>
        </p:nvSpPr>
        <p:spPr>
          <a:xfrm>
            <a:off x="940603" y="1158552"/>
            <a:ext cx="10310791" cy="5174583"/>
          </a:xfrm>
        </p:spPr>
        <p:txBody>
          <a:bodyPr/>
          <a:lstStyle/>
          <a:p>
            <a:pPr marL="552450" indent="-514350">
              <a:spcBef>
                <a:spcPts val="0"/>
              </a:spcBef>
              <a:buFont typeface="+mj-lt"/>
              <a:buAutoNum type="arabicPeriod"/>
            </a:pPr>
            <a:r>
              <a:rPr lang="en-US" sz="2600" dirty="0"/>
              <a:t>Begin by presenting an opening activity (e.g., a mindfulness exercise) to help members transition into a frame of mind ready for group</a:t>
            </a:r>
          </a:p>
          <a:p>
            <a:pPr marL="552450" indent="-514350">
              <a:spcAft>
                <a:spcPts val="300"/>
              </a:spcAft>
              <a:buFont typeface="+mj-lt"/>
              <a:buAutoNum type="arabicPeriod"/>
            </a:pPr>
            <a:r>
              <a:rPr lang="en-US" sz="2600" dirty="0"/>
              <a:t>Discuss homework assignments from previous session</a:t>
            </a:r>
          </a:p>
          <a:p>
            <a:pPr marL="1009650" lvl="1" indent="-514350">
              <a:spcBef>
                <a:spcPts val="300"/>
              </a:spcBef>
              <a:spcAft>
                <a:spcPts val="300"/>
              </a:spcAft>
              <a:buFont typeface="Wingdings" panose="05000000000000000000" pitchFamily="2" charset="2"/>
              <a:buChar char="§"/>
            </a:pPr>
            <a:r>
              <a:rPr lang="en-US" dirty="0"/>
              <a:t>Review Diary Cards</a:t>
            </a:r>
          </a:p>
          <a:p>
            <a:pPr lvl="2">
              <a:buFont typeface="Arial" panose="020B0604020202020204" pitchFamily="34" charset="0"/>
              <a:buChar char="•"/>
            </a:pPr>
            <a:r>
              <a:rPr lang="en-US" dirty="0"/>
              <a:t>What worked best and what didn't work so well?</a:t>
            </a:r>
            <a:endParaRPr lang="en-US" sz="2000" dirty="0"/>
          </a:p>
          <a:p>
            <a:pPr marL="552450" indent="-514350">
              <a:buFont typeface="+mj-lt"/>
              <a:buAutoNum type="arabicPeriod"/>
            </a:pPr>
            <a:r>
              <a:rPr lang="en-US" sz="2600" dirty="0"/>
              <a:t>BREAK</a:t>
            </a:r>
          </a:p>
          <a:p>
            <a:pPr marL="552450" indent="-514350">
              <a:buFont typeface="+mj-lt"/>
              <a:buAutoNum type="arabicPeriod"/>
            </a:pPr>
            <a:r>
              <a:rPr lang="en-US" sz="2600" dirty="0"/>
              <a:t>A new skill or concept is taught, and discussions or group activities related to practicing the new skill can ensue</a:t>
            </a:r>
          </a:p>
          <a:p>
            <a:pPr marL="1009650" lvl="1" indent="-514350"/>
            <a:r>
              <a:rPr lang="en-US" dirty="0"/>
              <a:t>Provide handouts </a:t>
            </a:r>
          </a:p>
          <a:p>
            <a:pPr marL="552450" indent="-514350">
              <a:buFont typeface="+mj-lt"/>
              <a:buAutoNum type="arabicPeriod"/>
            </a:pPr>
            <a:r>
              <a:rPr lang="en-US" sz="2600" dirty="0"/>
              <a:t>Homework is assigned related to the newly-taught skill</a:t>
            </a:r>
          </a:p>
          <a:p>
            <a:pPr marL="1009650" lvl="1" indent="-514350"/>
            <a:r>
              <a:rPr lang="en-US" dirty="0"/>
              <a:t>Provide worksheets</a:t>
            </a:r>
          </a:p>
          <a:p>
            <a:pPr marL="552450" indent="-514350">
              <a:buFont typeface="+mj-lt"/>
              <a:buAutoNum type="arabicPeriod"/>
            </a:pPr>
            <a:r>
              <a:rPr lang="en-US" sz="2600" dirty="0"/>
              <a:t>Wind-down activity such as a mindfulness exercise (if time permits)</a:t>
            </a:r>
          </a:p>
        </p:txBody>
      </p:sp>
      <p:sp>
        <p:nvSpPr>
          <p:cNvPr id="5" name="Slide Number Placeholder 4">
            <a:extLst>
              <a:ext uri="{FF2B5EF4-FFF2-40B4-BE49-F238E27FC236}">
                <a16:creationId xmlns:a16="http://schemas.microsoft.com/office/drawing/2014/main" id="{F0D2FA3B-C3F9-301A-288C-0CE9CCB5072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163</a:t>
            </a:fld>
            <a:endParaRPr lang="en-US"/>
          </a:p>
        </p:txBody>
      </p:sp>
      <p:sp>
        <p:nvSpPr>
          <p:cNvPr id="4" name="TextBox 3">
            <a:extLst>
              <a:ext uri="{FF2B5EF4-FFF2-40B4-BE49-F238E27FC236}">
                <a16:creationId xmlns:a16="http://schemas.microsoft.com/office/drawing/2014/main" id="{2D847E2F-555B-7DDB-BF21-6AB2C1CAF9A5}"/>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888010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1048200" y="410826"/>
            <a:ext cx="10095600" cy="1392573"/>
          </a:xfrm>
        </p:spPr>
        <p:txBody>
          <a:bodyPr>
            <a:noAutofit/>
          </a:bodyPr>
          <a:lstStyle/>
          <a:p>
            <a:pPr algn="ctr"/>
            <a:r>
              <a:rPr lang="en-US" dirty="0"/>
              <a:t>Matters of Emphasis During Orientation</a:t>
            </a:r>
          </a:p>
        </p:txBody>
      </p:sp>
      <p:sp>
        <p:nvSpPr>
          <p:cNvPr id="4" name="Content Placeholder 3"/>
          <p:cNvSpPr>
            <a:spLocks noGrp="1"/>
          </p:cNvSpPr>
          <p:nvPr>
            <p:ph sz="quarter" idx="13"/>
          </p:nvPr>
        </p:nvSpPr>
        <p:spPr>
          <a:xfrm>
            <a:off x="812800" y="1803400"/>
            <a:ext cx="10871200" cy="3835400"/>
          </a:xfrm>
        </p:spPr>
        <p:txBody>
          <a:bodyPr>
            <a:normAutofit/>
          </a:bodyPr>
          <a:lstStyle/>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Goals of Skills Training*</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Practice commitment (practice, practice, practice)</a:t>
            </a:r>
          </a:p>
        </p:txBody>
      </p:sp>
      <p:sp>
        <p:nvSpPr>
          <p:cNvPr id="3" name="TextBox 2">
            <a:extLst>
              <a:ext uri="{FF2B5EF4-FFF2-40B4-BE49-F238E27FC236}">
                <a16:creationId xmlns:a16="http://schemas.microsoft.com/office/drawing/2014/main" id="{FEC88591-A25C-C7BD-4F04-EE5B1D4C0665}"/>
              </a:ext>
            </a:extLst>
          </p:cNvPr>
          <p:cNvSpPr txBox="1"/>
          <p:nvPr/>
        </p:nvSpPr>
        <p:spPr>
          <a:xfrm>
            <a:off x="1876816" y="6262507"/>
            <a:ext cx="8743167" cy="461665"/>
          </a:xfrm>
          <a:prstGeom prst="rect">
            <a:avLst/>
          </a:prstGeom>
          <a:noFill/>
        </p:spPr>
        <p:txBody>
          <a:bodyPr wrap="square" rtlCol="0">
            <a:spAutoFit/>
          </a:bodyPr>
          <a:lstStyle/>
          <a:p>
            <a:pPr algn="ctr" fontAlgn="base">
              <a:defRPr/>
            </a:pPr>
            <a:r>
              <a:rPr lang="en-US" sz="2400" b="1" dirty="0">
                <a:highlight>
                  <a:srgbClr val="FFFF00"/>
                </a:highlight>
              </a:rPr>
              <a:t>*Available for Reference – Handout #4</a:t>
            </a:r>
            <a:endParaRPr lang="en-US" sz="2400" b="1" i="0" dirty="0">
              <a:effectLst/>
              <a:highlight>
                <a:srgbClr val="FFFF00"/>
              </a:highlight>
            </a:endParaRPr>
          </a:p>
        </p:txBody>
      </p:sp>
      <p:pic>
        <p:nvPicPr>
          <p:cNvPr id="8" name="Picture 7">
            <a:extLst>
              <a:ext uri="{FF2B5EF4-FFF2-40B4-BE49-F238E27FC236}">
                <a16:creationId xmlns:a16="http://schemas.microsoft.com/office/drawing/2014/main" id="{715DB7A0-432A-94C7-A778-94411EC1208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0930" t="21623" r="12763" b="58556"/>
          <a:stretch/>
        </p:blipFill>
        <p:spPr>
          <a:xfrm>
            <a:off x="3104713" y="3721100"/>
            <a:ext cx="5982573" cy="1256254"/>
          </a:xfrm>
          <a:prstGeom prst="rect">
            <a:avLst/>
          </a:prstGeom>
        </p:spPr>
      </p:pic>
      <p:sp>
        <p:nvSpPr>
          <p:cNvPr id="5" name="Slide Number Placeholder 4">
            <a:extLst>
              <a:ext uri="{FF2B5EF4-FFF2-40B4-BE49-F238E27FC236}">
                <a16:creationId xmlns:a16="http://schemas.microsoft.com/office/drawing/2014/main" id="{02E4F103-7A58-A17F-5C62-B5D64DECC4CB}"/>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164</a:t>
            </a:fld>
            <a:endParaRPr lang="en-US" dirty="0"/>
          </a:p>
        </p:txBody>
      </p:sp>
      <p:sp>
        <p:nvSpPr>
          <p:cNvPr id="6" name="TextBox 5">
            <a:extLst>
              <a:ext uri="{FF2B5EF4-FFF2-40B4-BE49-F238E27FC236}">
                <a16:creationId xmlns:a16="http://schemas.microsoft.com/office/drawing/2014/main" id="{EFD9F5BC-C33E-1CD7-4800-01B60411D12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2983894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Skills Training Guidelines</a:t>
            </a:r>
          </a:p>
        </p:txBody>
      </p:sp>
      <p:pic>
        <p:nvPicPr>
          <p:cNvPr id="4" name="Picture 3">
            <a:extLst>
              <a:ext uri="{FF2B5EF4-FFF2-40B4-BE49-F238E27FC236}">
                <a16:creationId xmlns:a16="http://schemas.microsoft.com/office/drawing/2014/main" id="{A7792944-D45E-5A66-EE32-C5F85AF906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879" b="879"/>
          <a:stretch/>
        </p:blipFill>
        <p:spPr>
          <a:xfrm>
            <a:off x="2709620" y="3583983"/>
            <a:ext cx="6772759" cy="2506852"/>
          </a:xfrm>
          <a:prstGeom prst="rect">
            <a:avLst/>
          </a:prstGeom>
        </p:spPr>
      </p:pic>
      <p:sp>
        <p:nvSpPr>
          <p:cNvPr id="3" name="Slide Number Placeholder 2">
            <a:extLst>
              <a:ext uri="{FF2B5EF4-FFF2-40B4-BE49-F238E27FC236}">
                <a16:creationId xmlns:a16="http://schemas.microsoft.com/office/drawing/2014/main" id="{FAE681CF-836A-68A9-4A7C-6AB1CE9E2576}"/>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165</a:t>
            </a:fld>
            <a:endParaRPr lang="en-US"/>
          </a:p>
        </p:txBody>
      </p:sp>
    </p:spTree>
    <p:extLst>
      <p:ext uri="{BB962C8B-B14F-4D97-AF65-F5344CB8AC3E}">
        <p14:creationId xmlns:p14="http://schemas.microsoft.com/office/powerpoint/2010/main" val="304328509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200" y="410826"/>
            <a:ext cx="10095600" cy="1392573"/>
          </a:xfrm>
        </p:spPr>
        <p:txBody>
          <a:bodyPr>
            <a:noAutofit/>
          </a:bodyPr>
          <a:lstStyle/>
          <a:p>
            <a:pPr algn="ctr"/>
            <a:r>
              <a:rPr lang="en-US" dirty="0"/>
              <a:t>Skills Training Guidelines (1)</a:t>
            </a:r>
          </a:p>
        </p:txBody>
      </p:sp>
      <p:sp>
        <p:nvSpPr>
          <p:cNvPr id="4" name="Content Placeholder 3"/>
          <p:cNvSpPr>
            <a:spLocks noGrp="1"/>
          </p:cNvSpPr>
          <p:nvPr>
            <p:ph sz="quarter" idx="13"/>
          </p:nvPr>
        </p:nvSpPr>
        <p:spPr>
          <a:xfrm>
            <a:off x="812800" y="1612669"/>
            <a:ext cx="10871200" cy="4559531"/>
          </a:xfrm>
        </p:spPr>
        <p:txBody>
          <a:bodyPr/>
          <a:lstStyle/>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lang="en-US" dirty="0"/>
              <a:t>In a DBT group, members are asked to adhere to a number of group guidelines</a:t>
            </a:r>
          </a:p>
          <a:p>
            <a:pPr marL="1371600" marR="0" lvl="2" indent="-381000" algn="l" defTabSz="914400" rtl="0" eaLnBrk="1" fontAlgn="auto" latinLnBrk="0" hangingPunct="1">
              <a:lnSpc>
                <a:spcPct val="100000"/>
              </a:lnSpc>
              <a:spcBef>
                <a:spcPts val="0"/>
              </a:spcBef>
              <a:spcAft>
                <a:spcPts val="0"/>
              </a:spcAft>
              <a:buClr>
                <a:srgbClr val="F2D712"/>
              </a:buClr>
              <a:buSzPts val="2400"/>
              <a:buFont typeface="Source Sans Pro"/>
              <a:buChar char="◉"/>
              <a:tabLst/>
              <a:defRPr/>
            </a:pPr>
            <a:r>
              <a:rPr lang="en-US" sz="2800" dirty="0"/>
              <a:t>Guidelines cover the requirements and expectations for skills training</a:t>
            </a:r>
          </a:p>
          <a:p>
            <a:pPr>
              <a:buClr>
                <a:srgbClr val="F2D712"/>
              </a:buClr>
              <a:defRPr/>
            </a:pPr>
            <a:r>
              <a:rPr lang="en-US" dirty="0"/>
              <a:t>You can briefly review group guidelines at the beginning of each session </a:t>
            </a:r>
          </a:p>
          <a:p>
            <a:pPr>
              <a:buClr>
                <a:srgbClr val="F2D712"/>
              </a:buClr>
              <a:defRPr/>
            </a:pPr>
            <a:r>
              <a:rPr lang="en-US" dirty="0"/>
              <a:t>Reiterating group guidelines serves to maintain boundaries</a:t>
            </a:r>
          </a:p>
        </p:txBody>
      </p:sp>
      <p:pic>
        <p:nvPicPr>
          <p:cNvPr id="7" name="Picture 6">
            <a:extLst>
              <a:ext uri="{FF2B5EF4-FFF2-40B4-BE49-F238E27FC236}">
                <a16:creationId xmlns:a16="http://schemas.microsoft.com/office/drawing/2014/main" id="{6010A8AD-6408-C4B6-2130-C17941621BD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422" t="60054" r="50000" b="22579"/>
          <a:stretch/>
        </p:blipFill>
        <p:spPr>
          <a:xfrm>
            <a:off x="4262284" y="5510533"/>
            <a:ext cx="3667431" cy="1085002"/>
          </a:xfrm>
          <a:prstGeom prst="rect">
            <a:avLst/>
          </a:prstGeom>
        </p:spPr>
      </p:pic>
      <p:sp>
        <p:nvSpPr>
          <p:cNvPr id="3" name="Slide Number Placeholder 2">
            <a:extLst>
              <a:ext uri="{FF2B5EF4-FFF2-40B4-BE49-F238E27FC236}">
                <a16:creationId xmlns:a16="http://schemas.microsoft.com/office/drawing/2014/main" id="{8AB980F3-10E9-6759-E0A3-21C8D750BE91}"/>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166</a:t>
            </a:fld>
            <a:endParaRPr lang="en-US" dirty="0"/>
          </a:p>
        </p:txBody>
      </p:sp>
      <p:sp>
        <p:nvSpPr>
          <p:cNvPr id="5" name="TextBox 4">
            <a:extLst>
              <a:ext uri="{FF2B5EF4-FFF2-40B4-BE49-F238E27FC236}">
                <a16:creationId xmlns:a16="http://schemas.microsoft.com/office/drawing/2014/main" id="{A4A7AA70-108E-A2C0-5210-82CA677186E3}"/>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201266658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200" y="410827"/>
            <a:ext cx="10095600" cy="1113174"/>
          </a:xfrm>
        </p:spPr>
        <p:txBody>
          <a:bodyPr>
            <a:noAutofit/>
          </a:bodyPr>
          <a:lstStyle/>
          <a:p>
            <a:pPr algn="ctr"/>
            <a:r>
              <a:rPr lang="en-US" dirty="0"/>
              <a:t>Skills Training Guidelines (2)</a:t>
            </a:r>
          </a:p>
        </p:txBody>
      </p:sp>
      <p:sp>
        <p:nvSpPr>
          <p:cNvPr id="4" name="Content Placeholder 3"/>
          <p:cNvSpPr>
            <a:spLocks noGrp="1"/>
          </p:cNvSpPr>
          <p:nvPr>
            <p:ph sz="quarter" idx="13"/>
          </p:nvPr>
        </p:nvSpPr>
        <p:spPr>
          <a:xfrm>
            <a:off x="812799" y="1524001"/>
            <a:ext cx="10871200" cy="4511040"/>
          </a:xfrm>
        </p:spPr>
        <p:txBody>
          <a:bodyPr/>
          <a:lstStyle/>
          <a:p>
            <a:pPr marL="533400" indent="-457200">
              <a:buFont typeface="+mj-lt"/>
              <a:buAutoNum type="arabicPeriod"/>
            </a:pPr>
            <a:r>
              <a:rPr lang="en-US" sz="2800" dirty="0">
                <a:latin typeface="Source Sans Pro" panose="020B0503030403020204" pitchFamily="34" charset="0"/>
                <a:ea typeface="Source Sans Pro" panose="020B0503030403020204" pitchFamily="34" charset="0"/>
              </a:rPr>
              <a:t>Participants who drop out of skills training are </a:t>
            </a:r>
            <a:r>
              <a:rPr lang="en-US" sz="2800" i="1" dirty="0">
                <a:latin typeface="Source Sans Pro" panose="020B0503030403020204" pitchFamily="34" charset="0"/>
                <a:ea typeface="Source Sans Pro" panose="020B0503030403020204" pitchFamily="34" charset="0"/>
              </a:rPr>
              <a:t>not</a:t>
            </a:r>
            <a:r>
              <a:rPr lang="en-US" sz="2800" dirty="0">
                <a:latin typeface="Source Sans Pro" panose="020B0503030403020204" pitchFamily="34" charset="0"/>
                <a:ea typeface="Source Sans Pro" panose="020B0503030403020204" pitchFamily="34" charset="0"/>
              </a:rPr>
              <a:t> out of skills training </a:t>
            </a:r>
            <a:r>
              <a:rPr lang="en-US" sz="2400" dirty="0">
                <a:latin typeface="Source Sans Pro" panose="020B0503030403020204" pitchFamily="34" charset="0"/>
                <a:ea typeface="Source Sans Pro" panose="020B0503030403020204" pitchFamily="34" charset="0"/>
              </a:rPr>
              <a:t>(t</a:t>
            </a:r>
            <a:r>
              <a:rPr lang="en-US" sz="2400" i="0" dirty="0"/>
              <a:t>he only way out is to miss four scheduled sessions of skills training in a row)</a:t>
            </a:r>
            <a:endParaRPr lang="en-US" sz="2400" dirty="0">
              <a:latin typeface="Source Sans Pro" panose="020B0503030403020204" pitchFamily="34" charset="0"/>
              <a:ea typeface="Source Sans Pro" panose="020B0503030403020204" pitchFamily="34" charset="0"/>
            </a:endParaRPr>
          </a:p>
          <a:p>
            <a:pPr marL="590550" indent="-514350">
              <a:buFont typeface="+mj-lt"/>
              <a:buAutoNum type="arabicPeriod"/>
            </a:pPr>
            <a:r>
              <a:rPr lang="en-US" sz="2800" dirty="0">
                <a:latin typeface="Source Sans Pro" panose="020B0503030403020204" pitchFamily="34" charset="0"/>
                <a:ea typeface="Source Sans Pro" panose="020B0503030403020204" pitchFamily="34" charset="0"/>
              </a:rPr>
              <a:t>Participants who join the skills training group support each other</a:t>
            </a:r>
          </a:p>
          <a:p>
            <a:pPr marL="590550" indent="-514350">
              <a:buFont typeface="+mj-lt"/>
              <a:buAutoNum type="arabicPeriod"/>
            </a:pPr>
            <a:r>
              <a:rPr lang="en-US" sz="2800" i="0" u="none" strike="noStrike" baseline="0" dirty="0">
                <a:latin typeface="Source Sans Pro" panose="020B0503030403020204" pitchFamily="34" charset="0"/>
                <a:ea typeface="Source Sans Pro" panose="020B0503030403020204" pitchFamily="34" charset="0"/>
              </a:rPr>
              <a:t>Participants who join the skills training group call ahead of time if they are going to be late or miss a session</a:t>
            </a:r>
          </a:p>
          <a:p>
            <a:pPr marL="552450" indent="-514350" algn="l">
              <a:buFont typeface="+mj-lt"/>
              <a:buAutoNum type="arabicPeriod"/>
            </a:pPr>
            <a:r>
              <a:rPr lang="en-US" sz="2800" dirty="0">
                <a:latin typeface="Source Sans Pro" panose="020B0503030403020204" pitchFamily="34" charset="0"/>
                <a:ea typeface="Source Sans Pro" panose="020B0503030403020204" pitchFamily="34" charset="0"/>
              </a:rPr>
              <a:t>Participants do not tempt others to engage in "problem behaviors"</a:t>
            </a:r>
          </a:p>
          <a:p>
            <a:pPr marL="552450" indent="-514350" algn="l">
              <a:buFont typeface="+mj-lt"/>
              <a:buAutoNum type="arabicPeriod"/>
            </a:pPr>
            <a:r>
              <a:rPr lang="en-US" sz="2800" dirty="0">
                <a:latin typeface="Source Sans Pro" panose="020B0503030403020204" pitchFamily="34" charset="0"/>
                <a:ea typeface="Source Sans Pro" panose="020B0503030403020204" pitchFamily="34" charset="0"/>
              </a:rPr>
              <a:t>Participants do not form confidential relationships with each other outside of skills training sessions</a:t>
            </a:r>
            <a:endParaRPr lang="en-US" dirty="0"/>
          </a:p>
          <a:p>
            <a:endParaRPr lang="en-US" dirty="0"/>
          </a:p>
        </p:txBody>
      </p:sp>
      <p:sp>
        <p:nvSpPr>
          <p:cNvPr id="3" name="TextBox 2">
            <a:extLst>
              <a:ext uri="{FF2B5EF4-FFF2-40B4-BE49-F238E27FC236}">
                <a16:creationId xmlns:a16="http://schemas.microsoft.com/office/drawing/2014/main" id="{20AA6DF7-7F72-45DF-B4FE-E368447598CA}"/>
              </a:ext>
            </a:extLst>
          </p:cNvPr>
          <p:cNvSpPr txBox="1"/>
          <p:nvPr/>
        </p:nvSpPr>
        <p:spPr>
          <a:xfrm>
            <a:off x="1876816" y="6262507"/>
            <a:ext cx="8743167" cy="461665"/>
          </a:xfrm>
          <a:prstGeom prst="rect">
            <a:avLst/>
          </a:prstGeom>
          <a:noFill/>
        </p:spPr>
        <p:txBody>
          <a:bodyPr wrap="square" rtlCol="0">
            <a:spAutoFit/>
          </a:bodyPr>
          <a:lstStyle/>
          <a:p>
            <a:pPr algn="ctr" fontAlgn="base">
              <a:defRPr/>
            </a:pPr>
            <a:r>
              <a:rPr lang="en-US" sz="2400" b="1" dirty="0">
                <a:highlight>
                  <a:srgbClr val="FFFF00"/>
                </a:highlight>
              </a:rPr>
              <a:t>Available for Reference – Handout #5</a:t>
            </a:r>
            <a:endParaRPr lang="en-US" sz="2400" b="1" i="0" dirty="0">
              <a:effectLst/>
              <a:highlight>
                <a:srgbClr val="FFFF00"/>
              </a:highlight>
            </a:endParaRPr>
          </a:p>
        </p:txBody>
      </p:sp>
      <p:sp>
        <p:nvSpPr>
          <p:cNvPr id="5" name="Slide Number Placeholder 4">
            <a:extLst>
              <a:ext uri="{FF2B5EF4-FFF2-40B4-BE49-F238E27FC236}">
                <a16:creationId xmlns:a16="http://schemas.microsoft.com/office/drawing/2014/main" id="{F4A95069-CEAC-E0C1-D31F-4A2C9B1C54DF}"/>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167</a:t>
            </a:fld>
            <a:endParaRPr lang="en-US" dirty="0"/>
          </a:p>
        </p:txBody>
      </p:sp>
      <p:sp>
        <p:nvSpPr>
          <p:cNvPr id="6" name="TextBox 5">
            <a:extLst>
              <a:ext uri="{FF2B5EF4-FFF2-40B4-BE49-F238E27FC236}">
                <a16:creationId xmlns:a16="http://schemas.microsoft.com/office/drawing/2014/main" id="{68EF4ECA-F1DD-4F1D-D1DB-62BB23B9D0AE}"/>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81687850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Skills Training Assumptions</a:t>
            </a:r>
          </a:p>
        </p:txBody>
      </p:sp>
      <p:pic>
        <p:nvPicPr>
          <p:cNvPr id="4" name="Picture 3">
            <a:extLst>
              <a:ext uri="{FF2B5EF4-FFF2-40B4-BE49-F238E27FC236}">
                <a16:creationId xmlns:a16="http://schemas.microsoft.com/office/drawing/2014/main" id="{20257BFA-11D0-99F3-2DDE-4CE289E156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6620" r="6620"/>
          <a:stretch/>
        </p:blipFill>
        <p:spPr>
          <a:xfrm>
            <a:off x="2993036" y="4076111"/>
            <a:ext cx="6205928" cy="2248214"/>
          </a:xfrm>
          <a:prstGeom prst="rect">
            <a:avLst/>
          </a:prstGeom>
        </p:spPr>
      </p:pic>
      <p:sp>
        <p:nvSpPr>
          <p:cNvPr id="3" name="Slide Number Placeholder 2">
            <a:extLst>
              <a:ext uri="{FF2B5EF4-FFF2-40B4-BE49-F238E27FC236}">
                <a16:creationId xmlns:a16="http://schemas.microsoft.com/office/drawing/2014/main" id="{F6B98803-5AA8-4DAB-90A4-516D618FCE6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168</a:t>
            </a:fld>
            <a:endParaRPr lang="en-US"/>
          </a:p>
        </p:txBody>
      </p:sp>
    </p:spTree>
    <p:extLst>
      <p:ext uri="{BB962C8B-B14F-4D97-AF65-F5344CB8AC3E}">
        <p14:creationId xmlns:p14="http://schemas.microsoft.com/office/powerpoint/2010/main" val="417106287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200" y="589178"/>
            <a:ext cx="10095600" cy="936800"/>
          </a:xfrm>
        </p:spPr>
        <p:txBody>
          <a:bodyPr>
            <a:normAutofit/>
          </a:bodyPr>
          <a:lstStyle/>
          <a:p>
            <a:pPr algn="ctr"/>
            <a:r>
              <a:rPr lang="en-US" dirty="0"/>
              <a:t>Skills Training Assumptions (1)</a:t>
            </a:r>
          </a:p>
        </p:txBody>
      </p:sp>
      <p:sp>
        <p:nvSpPr>
          <p:cNvPr id="3" name="Content Placeholder 2"/>
          <p:cNvSpPr>
            <a:spLocks noGrp="1"/>
          </p:cNvSpPr>
          <p:nvPr>
            <p:ph sz="quarter" idx="13"/>
          </p:nvPr>
        </p:nvSpPr>
        <p:spPr>
          <a:xfrm>
            <a:off x="793750" y="1706562"/>
            <a:ext cx="10604500" cy="4368800"/>
          </a:xfrm>
        </p:spPr>
        <p:txBody>
          <a:bodyPr>
            <a:noAutofit/>
          </a:bodyPr>
          <a:lstStyle/>
          <a:p>
            <a:pPr>
              <a:buClr>
                <a:srgbClr val="F2D712"/>
              </a:buClr>
              <a:defRPr/>
            </a:pPr>
            <a:r>
              <a:rPr lang="en-US" sz="2800" dirty="0"/>
              <a:t>Skills training assumptions should be introduced during orientation and reintroduced/reviewed in ongoing group skills training sessions</a:t>
            </a:r>
            <a:endParaRPr lang="en-US" sz="2400" dirty="0"/>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sz="2800" dirty="0"/>
              <a:t>There are seven assumptions </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sz="2800" dirty="0"/>
              <a:t>These assumptions underpin DBT skills training</a:t>
            </a:r>
          </a:p>
        </p:txBody>
      </p:sp>
      <p:pic>
        <p:nvPicPr>
          <p:cNvPr id="6" name="Picture 5">
            <a:extLst>
              <a:ext uri="{FF2B5EF4-FFF2-40B4-BE49-F238E27FC236}">
                <a16:creationId xmlns:a16="http://schemas.microsoft.com/office/drawing/2014/main" id="{97276DB7-80A1-F93C-5D33-EFDF58894AA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1953" t="3006" r="11289" b="77017"/>
          <a:stretch/>
        </p:blipFill>
        <p:spPr>
          <a:xfrm>
            <a:off x="1048200" y="4527059"/>
            <a:ext cx="10206211" cy="1677190"/>
          </a:xfrm>
          <a:prstGeom prst="rect">
            <a:avLst/>
          </a:prstGeom>
        </p:spPr>
      </p:pic>
      <p:sp>
        <p:nvSpPr>
          <p:cNvPr id="4" name="Slide Number Placeholder 3">
            <a:extLst>
              <a:ext uri="{FF2B5EF4-FFF2-40B4-BE49-F238E27FC236}">
                <a16:creationId xmlns:a16="http://schemas.microsoft.com/office/drawing/2014/main" id="{7632E321-8002-E74A-EA04-1DD7D1D1675F}"/>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169</a:t>
            </a:fld>
            <a:endParaRPr lang="en-US" dirty="0"/>
          </a:p>
        </p:txBody>
      </p:sp>
      <p:sp>
        <p:nvSpPr>
          <p:cNvPr id="5" name="TextBox 4">
            <a:extLst>
              <a:ext uri="{FF2B5EF4-FFF2-40B4-BE49-F238E27FC236}">
                <a16:creationId xmlns:a16="http://schemas.microsoft.com/office/drawing/2014/main" id="{638A0CFF-D263-2EA3-9C29-DA9F746E4E96}"/>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044638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drawing of a person's head with gears">
            <a:extLst>
              <a:ext uri="{FF2B5EF4-FFF2-40B4-BE49-F238E27FC236}">
                <a16:creationId xmlns:a16="http://schemas.microsoft.com/office/drawing/2014/main" id="{185994E7-5479-0590-B27A-43C397E70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188" y="3285563"/>
            <a:ext cx="4171623" cy="2904136"/>
          </a:xfrm>
          <a:prstGeom prst="rect">
            <a:avLst/>
          </a:prstGeom>
        </p:spPr>
      </p:pic>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1524000" y="2376316"/>
            <a:ext cx="9144000" cy="2105367"/>
          </a:xfrm>
        </p:spPr>
        <p:txBody>
          <a:bodyPr anchor="t">
            <a:normAutofit/>
          </a:bodyPr>
          <a:lstStyle/>
          <a:p>
            <a:r>
              <a:rPr lang="en-US" sz="5400" b="1" dirty="0"/>
              <a:t>The Basics of DBT</a:t>
            </a:r>
          </a:p>
        </p:txBody>
      </p:sp>
      <p:sp>
        <p:nvSpPr>
          <p:cNvPr id="3" name="Slide Number Placeholder 2">
            <a:extLst>
              <a:ext uri="{FF2B5EF4-FFF2-40B4-BE49-F238E27FC236}">
                <a16:creationId xmlns:a16="http://schemas.microsoft.com/office/drawing/2014/main" id="{17C397BA-B68A-AD37-C9F4-231046497D7E}"/>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17</a:t>
            </a:fld>
            <a:endParaRPr lang="en-US"/>
          </a:p>
        </p:txBody>
      </p:sp>
    </p:spTree>
    <p:extLst>
      <p:ext uri="{BB962C8B-B14F-4D97-AF65-F5344CB8AC3E}">
        <p14:creationId xmlns:p14="http://schemas.microsoft.com/office/powerpoint/2010/main" val="42127295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200" y="353677"/>
            <a:ext cx="10095600" cy="936800"/>
          </a:xfrm>
        </p:spPr>
        <p:txBody>
          <a:bodyPr>
            <a:normAutofit/>
          </a:bodyPr>
          <a:lstStyle/>
          <a:p>
            <a:pPr algn="ctr"/>
            <a:r>
              <a:rPr lang="en-US" dirty="0"/>
              <a:t>Skills Training Assumptions (2)</a:t>
            </a:r>
          </a:p>
        </p:txBody>
      </p:sp>
      <p:sp>
        <p:nvSpPr>
          <p:cNvPr id="3" name="Content Placeholder 2"/>
          <p:cNvSpPr>
            <a:spLocks noGrp="1"/>
          </p:cNvSpPr>
          <p:nvPr>
            <p:ph sz="quarter" idx="13"/>
          </p:nvPr>
        </p:nvSpPr>
        <p:spPr>
          <a:xfrm>
            <a:off x="1048200" y="1271427"/>
            <a:ext cx="10157645" cy="5099546"/>
          </a:xfrm>
        </p:spPr>
        <p:txBody>
          <a:bodyPr>
            <a:noAutofit/>
          </a:bodyPr>
          <a:lstStyle/>
          <a:p>
            <a:pPr marL="552450" indent="-514350">
              <a:spcBef>
                <a:spcPts val="0"/>
              </a:spcBef>
              <a:buFont typeface="+mj-lt"/>
              <a:buAutoNum type="arabicPeriod"/>
            </a:pPr>
            <a:r>
              <a:rPr lang="en-US" sz="2600" dirty="0"/>
              <a:t>People are doing the best they can</a:t>
            </a:r>
          </a:p>
          <a:p>
            <a:pPr marL="552450" indent="-514350">
              <a:buFont typeface="+mj-lt"/>
              <a:buAutoNum type="arabicPeriod"/>
            </a:pPr>
            <a:r>
              <a:rPr lang="en-US" sz="2600" dirty="0"/>
              <a:t>People want to improve</a:t>
            </a:r>
          </a:p>
          <a:p>
            <a:pPr marL="552450" indent="-514350">
              <a:buFont typeface="+mj-lt"/>
              <a:buAutoNum type="arabicPeriod"/>
            </a:pPr>
            <a:r>
              <a:rPr lang="en-US" sz="2600" dirty="0"/>
              <a:t>People need to be better, try harder, and be more motivated to change</a:t>
            </a:r>
          </a:p>
          <a:p>
            <a:pPr marL="552450" indent="-514350">
              <a:buFont typeface="+mj-lt"/>
              <a:buAutoNum type="arabicPeriod"/>
            </a:pPr>
            <a:r>
              <a:rPr lang="en-US" sz="2600" dirty="0"/>
              <a:t>People may not have caused all of their own problems, but they have to solve them anyway</a:t>
            </a:r>
          </a:p>
          <a:p>
            <a:pPr marL="552450" indent="-514350">
              <a:buFont typeface="+mj-lt"/>
              <a:buAutoNum type="arabicPeriod"/>
            </a:pPr>
            <a:r>
              <a:rPr lang="en-US" sz="2600" dirty="0"/>
              <a:t>New behaviors must be learned in all relevant contexts</a:t>
            </a:r>
          </a:p>
          <a:p>
            <a:pPr marL="552450" indent="-514350">
              <a:buFont typeface="+mj-lt"/>
              <a:buAutoNum type="arabicPeriod"/>
            </a:pPr>
            <a:r>
              <a:rPr lang="en-US" sz="2600" dirty="0"/>
              <a:t>All behaviors (actions, thoughts, emotions) are caused</a:t>
            </a:r>
          </a:p>
          <a:p>
            <a:pPr marL="552450" indent="-514350">
              <a:buFont typeface="+mj-lt"/>
              <a:buAutoNum type="arabicPeriod"/>
            </a:pPr>
            <a:r>
              <a:rPr lang="en-US" sz="2600" dirty="0"/>
              <a:t>Figuring out and changing the causes of behaviors work better than judging and blaming</a:t>
            </a:r>
          </a:p>
        </p:txBody>
      </p:sp>
      <p:sp>
        <p:nvSpPr>
          <p:cNvPr id="5" name="TextBox 4">
            <a:extLst>
              <a:ext uri="{FF2B5EF4-FFF2-40B4-BE49-F238E27FC236}">
                <a16:creationId xmlns:a16="http://schemas.microsoft.com/office/drawing/2014/main" id="{C07DC021-D38E-6F44-E3F1-7C4EA24A4A50}"/>
              </a:ext>
            </a:extLst>
          </p:cNvPr>
          <p:cNvSpPr txBox="1"/>
          <p:nvPr/>
        </p:nvSpPr>
        <p:spPr>
          <a:xfrm>
            <a:off x="1876816" y="6262507"/>
            <a:ext cx="8743167" cy="461665"/>
          </a:xfrm>
          <a:prstGeom prst="rect">
            <a:avLst/>
          </a:prstGeom>
          <a:noFill/>
        </p:spPr>
        <p:txBody>
          <a:bodyPr wrap="square" rtlCol="0">
            <a:spAutoFit/>
          </a:bodyPr>
          <a:lstStyle/>
          <a:p>
            <a:pPr algn="ctr" fontAlgn="base">
              <a:defRPr/>
            </a:pPr>
            <a:r>
              <a:rPr lang="en-US" sz="2400" b="1" dirty="0">
                <a:highlight>
                  <a:srgbClr val="FFFF00"/>
                </a:highlight>
              </a:rPr>
              <a:t>Available for Reference – Handout #6</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EA7FEF39-8A06-36B6-2329-8188C56E6C3C}"/>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170</a:t>
            </a:fld>
            <a:endParaRPr lang="en-US" dirty="0"/>
          </a:p>
        </p:txBody>
      </p:sp>
      <p:sp>
        <p:nvSpPr>
          <p:cNvPr id="6" name="TextBox 5">
            <a:extLst>
              <a:ext uri="{FF2B5EF4-FFF2-40B4-BE49-F238E27FC236}">
                <a16:creationId xmlns:a16="http://schemas.microsoft.com/office/drawing/2014/main" id="{2349D5B5-FA6C-3053-8EC5-CC97B4303AEE}"/>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23499675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et of icons of people and objects">
            <a:extLst>
              <a:ext uri="{FF2B5EF4-FFF2-40B4-BE49-F238E27FC236}">
                <a16:creationId xmlns:a16="http://schemas.microsoft.com/office/drawing/2014/main" id="{E3DFC4EB-0113-CC74-38AC-1B21658BF894}"/>
              </a:ext>
            </a:extLst>
          </p:cNvPr>
          <p:cNvPicPr>
            <a:picLocks noChangeAspect="1"/>
          </p:cNvPicPr>
          <p:nvPr/>
        </p:nvPicPr>
        <p:blipFill rotWithShape="1">
          <a:blip r:embed="rId3">
            <a:extLst>
              <a:ext uri="{28A0092B-C50C-407E-A947-70E740481C1C}">
                <a14:useLocalDpi xmlns:a14="http://schemas.microsoft.com/office/drawing/2010/main" val="0"/>
              </a:ext>
            </a:extLst>
          </a:blip>
          <a:srcRect b="62004"/>
          <a:stretch/>
        </p:blipFill>
        <p:spPr>
          <a:xfrm>
            <a:off x="1524000" y="4079927"/>
            <a:ext cx="9183892" cy="1585914"/>
          </a:xfrm>
          <a:prstGeom prst="rect">
            <a:avLst/>
          </a:prstGeom>
        </p:spPr>
      </p:pic>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Modules for Skills Training</a:t>
            </a:r>
          </a:p>
        </p:txBody>
      </p:sp>
      <p:sp>
        <p:nvSpPr>
          <p:cNvPr id="3" name="Slide Number Placeholder 2">
            <a:extLst>
              <a:ext uri="{FF2B5EF4-FFF2-40B4-BE49-F238E27FC236}">
                <a16:creationId xmlns:a16="http://schemas.microsoft.com/office/drawing/2014/main" id="{377AA7F9-C260-1198-DF20-129E32E6E4A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171</a:t>
            </a:fld>
            <a:endParaRPr lang="en-US"/>
          </a:p>
        </p:txBody>
      </p:sp>
    </p:spTree>
    <p:extLst>
      <p:ext uri="{BB962C8B-B14F-4D97-AF65-F5344CB8AC3E}">
        <p14:creationId xmlns:p14="http://schemas.microsoft.com/office/powerpoint/2010/main" val="147079001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Modules Structure</a:t>
            </a:r>
          </a:p>
        </p:txBody>
      </p:sp>
      <p:sp>
        <p:nvSpPr>
          <p:cNvPr id="5" name="Content Placeholder 4"/>
          <p:cNvSpPr>
            <a:spLocks noGrp="1"/>
          </p:cNvSpPr>
          <p:nvPr>
            <p:ph sz="quarter" idx="13"/>
          </p:nvPr>
        </p:nvSpPr>
        <p:spPr>
          <a:xfrm>
            <a:off x="812800" y="1347627"/>
            <a:ext cx="10871200" cy="4824573"/>
          </a:xfrm>
        </p:spPr>
        <p:txBody>
          <a:bodyPr/>
          <a:lstStyle/>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Teaching Notes (for group leaders only)</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Client Handouts (for learning)</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Client Worksheets (for homework)</a:t>
            </a:r>
          </a:p>
        </p:txBody>
      </p:sp>
      <p:pic>
        <p:nvPicPr>
          <p:cNvPr id="7" name="Picture 6" descr="A line drawing of a person touching a person's shoulder">
            <a:extLst>
              <a:ext uri="{FF2B5EF4-FFF2-40B4-BE49-F238E27FC236}">
                <a16:creationId xmlns:a16="http://schemas.microsoft.com/office/drawing/2014/main" id="{01E4C451-785B-0D48-4352-C2BA310A5FA0}"/>
              </a:ext>
            </a:extLst>
          </p:cNvPr>
          <p:cNvPicPr>
            <a:picLocks noChangeAspect="1"/>
          </p:cNvPicPr>
          <p:nvPr/>
        </p:nvPicPr>
        <p:blipFill rotWithShape="1">
          <a:blip r:embed="rId3">
            <a:extLst>
              <a:ext uri="{28A0092B-C50C-407E-A947-70E740481C1C}">
                <a14:useLocalDpi xmlns:a14="http://schemas.microsoft.com/office/drawing/2010/main" val="0"/>
              </a:ext>
            </a:extLst>
          </a:blip>
          <a:srcRect t="29466"/>
          <a:stretch/>
        </p:blipFill>
        <p:spPr>
          <a:xfrm>
            <a:off x="3150393" y="3619304"/>
            <a:ext cx="5891213" cy="2770187"/>
          </a:xfrm>
          <a:prstGeom prst="rect">
            <a:avLst/>
          </a:prstGeom>
        </p:spPr>
      </p:pic>
      <p:sp>
        <p:nvSpPr>
          <p:cNvPr id="2" name="Slide Number Placeholder 1">
            <a:extLst>
              <a:ext uri="{FF2B5EF4-FFF2-40B4-BE49-F238E27FC236}">
                <a16:creationId xmlns:a16="http://schemas.microsoft.com/office/drawing/2014/main" id="{933951E9-C9A8-64C0-B3BE-17EFD284D324}"/>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172</a:t>
            </a:fld>
            <a:endParaRPr lang="en-US" dirty="0"/>
          </a:p>
        </p:txBody>
      </p:sp>
      <p:sp>
        <p:nvSpPr>
          <p:cNvPr id="3" name="TextBox 2">
            <a:extLst>
              <a:ext uri="{FF2B5EF4-FFF2-40B4-BE49-F238E27FC236}">
                <a16:creationId xmlns:a16="http://schemas.microsoft.com/office/drawing/2014/main" id="{EAE0DF8D-80BC-7396-752F-947FD3F19D08}"/>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9990270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Teaching Notes</a:t>
            </a:r>
          </a:p>
        </p:txBody>
      </p:sp>
      <p:sp>
        <p:nvSpPr>
          <p:cNvPr id="5" name="Content Placeholder 4"/>
          <p:cNvSpPr>
            <a:spLocks noGrp="1"/>
          </p:cNvSpPr>
          <p:nvPr>
            <p:ph sz="quarter" idx="13"/>
          </p:nvPr>
        </p:nvSpPr>
        <p:spPr>
          <a:xfrm>
            <a:off x="660400" y="1347627"/>
            <a:ext cx="10871200" cy="4368800"/>
          </a:xfrm>
        </p:spPr>
        <p:txBody>
          <a:bodyPr/>
          <a:lstStyle/>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Created for consultation in teaching DBT skills</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Organized by skill</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Teaching notes have corresponding handouts and worksheets</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Essential to review and refer to when teaching skills</a:t>
            </a:r>
          </a:p>
        </p:txBody>
      </p:sp>
      <p:pic>
        <p:nvPicPr>
          <p:cNvPr id="6" name="Picture 5" descr="A group of people in a meeting">
            <a:extLst>
              <a:ext uri="{FF2B5EF4-FFF2-40B4-BE49-F238E27FC236}">
                <a16:creationId xmlns:a16="http://schemas.microsoft.com/office/drawing/2014/main" id="{6F988F75-9E9F-8C7E-EACD-7CF476CAAAB9}"/>
              </a:ext>
            </a:extLst>
          </p:cNvPr>
          <p:cNvPicPr>
            <a:picLocks noChangeAspect="1"/>
          </p:cNvPicPr>
          <p:nvPr/>
        </p:nvPicPr>
        <p:blipFill rotWithShape="1">
          <a:blip r:embed="rId3">
            <a:extLst>
              <a:ext uri="{28A0092B-C50C-407E-A947-70E740481C1C}">
                <a14:useLocalDpi xmlns:a14="http://schemas.microsoft.com/office/drawing/2010/main" val="0"/>
              </a:ext>
            </a:extLst>
          </a:blip>
          <a:srcRect t="13310" b="10832"/>
          <a:stretch/>
        </p:blipFill>
        <p:spPr>
          <a:xfrm>
            <a:off x="3867230" y="3911123"/>
            <a:ext cx="4457539" cy="2536050"/>
          </a:xfrm>
          <a:prstGeom prst="rect">
            <a:avLst/>
          </a:prstGeom>
        </p:spPr>
      </p:pic>
      <p:sp>
        <p:nvSpPr>
          <p:cNvPr id="2" name="Slide Number Placeholder 1">
            <a:extLst>
              <a:ext uri="{FF2B5EF4-FFF2-40B4-BE49-F238E27FC236}">
                <a16:creationId xmlns:a16="http://schemas.microsoft.com/office/drawing/2014/main" id="{1AC3C880-13ED-C787-37E1-91F80CD85714}"/>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173</a:t>
            </a:fld>
            <a:endParaRPr lang="en-US" dirty="0"/>
          </a:p>
        </p:txBody>
      </p:sp>
      <p:sp>
        <p:nvSpPr>
          <p:cNvPr id="3" name="TextBox 2">
            <a:extLst>
              <a:ext uri="{FF2B5EF4-FFF2-40B4-BE49-F238E27FC236}">
                <a16:creationId xmlns:a16="http://schemas.microsoft.com/office/drawing/2014/main" id="{2503BD31-4D59-5785-4C71-492861F6C80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91891984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Client Handouts</a:t>
            </a:r>
          </a:p>
        </p:txBody>
      </p:sp>
      <p:sp>
        <p:nvSpPr>
          <p:cNvPr id="5" name="Content Placeholder 4"/>
          <p:cNvSpPr>
            <a:spLocks noGrp="1"/>
          </p:cNvSpPr>
          <p:nvPr>
            <p:ph sz="quarter" idx="13"/>
          </p:nvPr>
        </p:nvSpPr>
        <p:spPr>
          <a:xfrm>
            <a:off x="970667" y="1327333"/>
            <a:ext cx="10250666" cy="4809074"/>
          </a:xfrm>
        </p:spPr>
        <p:txBody>
          <a:bodyPr/>
          <a:lstStyle/>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Good tool for group leaders to refer to during sessions</a:t>
            </a:r>
          </a:p>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Handouts can be referred to by group members when not in group sessions</a:t>
            </a:r>
          </a:p>
        </p:txBody>
      </p:sp>
      <p:pic>
        <p:nvPicPr>
          <p:cNvPr id="6" name="Picture 5" descr="A few people sitting at a table">
            <a:extLst>
              <a:ext uri="{FF2B5EF4-FFF2-40B4-BE49-F238E27FC236}">
                <a16:creationId xmlns:a16="http://schemas.microsoft.com/office/drawing/2014/main" id="{E34EAA96-507A-1D01-3D17-050D320AAFD0}"/>
              </a:ext>
            </a:extLst>
          </p:cNvPr>
          <p:cNvPicPr>
            <a:picLocks noChangeAspect="1"/>
          </p:cNvPicPr>
          <p:nvPr/>
        </p:nvPicPr>
        <p:blipFill rotWithShape="1">
          <a:blip r:embed="rId3">
            <a:extLst>
              <a:ext uri="{28A0092B-C50C-407E-A947-70E740481C1C}">
                <a14:useLocalDpi xmlns:a14="http://schemas.microsoft.com/office/drawing/2010/main" val="0"/>
              </a:ext>
            </a:extLst>
          </a:blip>
          <a:srcRect t="44256"/>
          <a:stretch/>
        </p:blipFill>
        <p:spPr>
          <a:xfrm>
            <a:off x="2686373" y="3795498"/>
            <a:ext cx="6819254" cy="2005107"/>
          </a:xfrm>
          <a:prstGeom prst="rect">
            <a:avLst/>
          </a:prstGeom>
        </p:spPr>
      </p:pic>
      <p:sp>
        <p:nvSpPr>
          <p:cNvPr id="2" name="Slide Number Placeholder 1">
            <a:extLst>
              <a:ext uri="{FF2B5EF4-FFF2-40B4-BE49-F238E27FC236}">
                <a16:creationId xmlns:a16="http://schemas.microsoft.com/office/drawing/2014/main" id="{FDCB3B69-4CE6-38F4-AB5C-E5C022534100}"/>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174</a:t>
            </a:fld>
            <a:endParaRPr lang="en-US" dirty="0"/>
          </a:p>
        </p:txBody>
      </p:sp>
      <p:sp>
        <p:nvSpPr>
          <p:cNvPr id="3" name="TextBox 2">
            <a:extLst>
              <a:ext uri="{FF2B5EF4-FFF2-40B4-BE49-F238E27FC236}">
                <a16:creationId xmlns:a16="http://schemas.microsoft.com/office/drawing/2014/main" id="{238A5858-EE74-85B2-F22C-0AD16DFE0117}"/>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0876516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Client Worksheets</a:t>
            </a:r>
          </a:p>
        </p:txBody>
      </p:sp>
      <p:sp>
        <p:nvSpPr>
          <p:cNvPr id="5" name="Content Placeholder 4"/>
          <p:cNvSpPr>
            <a:spLocks noGrp="1"/>
          </p:cNvSpPr>
          <p:nvPr>
            <p:ph sz="quarter" idx="13"/>
          </p:nvPr>
        </p:nvSpPr>
        <p:spPr>
          <a:xfrm>
            <a:off x="1230267" y="1347627"/>
            <a:ext cx="10036265" cy="4824573"/>
          </a:xfrm>
        </p:spPr>
        <p:txBody>
          <a:bodyPr/>
          <a:lstStyle/>
          <a:p>
            <a:pPr marL="457200" marR="0" lvl="0" indent="-419100" algn="l" defTabSz="914400" rtl="0" eaLnBrk="1" fontAlgn="auto" latinLnBrk="0" hangingPunct="1">
              <a:lnSpc>
                <a:spcPct val="100000"/>
              </a:lnSpc>
              <a:spcBef>
                <a:spcPts val="600"/>
              </a:spcBef>
              <a:spcAft>
                <a:spcPts val="0"/>
              </a:spcAft>
              <a:buClr>
                <a:srgbClr val="F2D712"/>
              </a:buClr>
              <a:buSzPts val="3000"/>
              <a:buFont typeface="Source Sans Pro"/>
              <a:buChar char="◎"/>
              <a:tabLst/>
              <a:defRPr/>
            </a:pPr>
            <a:r>
              <a:rPr lang="en-US" dirty="0"/>
              <a:t>Provide an opportunity for members to practice the skills they're learning in group</a:t>
            </a:r>
          </a:p>
        </p:txBody>
      </p:sp>
      <p:sp>
        <p:nvSpPr>
          <p:cNvPr id="2" name="Slide Number Placeholder 1">
            <a:extLst>
              <a:ext uri="{FF2B5EF4-FFF2-40B4-BE49-F238E27FC236}">
                <a16:creationId xmlns:a16="http://schemas.microsoft.com/office/drawing/2014/main" id="{50AE6F14-1F8C-0798-50FC-C628642B7252}"/>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175</a:t>
            </a:fld>
            <a:endParaRPr lang="en-US" dirty="0"/>
          </a:p>
        </p:txBody>
      </p:sp>
      <p:pic>
        <p:nvPicPr>
          <p:cNvPr id="7" name="Picture 6">
            <a:extLst>
              <a:ext uri="{FF2B5EF4-FFF2-40B4-BE49-F238E27FC236}">
                <a16:creationId xmlns:a16="http://schemas.microsoft.com/office/drawing/2014/main" id="{C307E0C7-1FCA-D3D0-29C5-82979BB8C94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6296" b="19322"/>
          <a:stretch/>
        </p:blipFill>
        <p:spPr>
          <a:xfrm>
            <a:off x="2561339" y="3429000"/>
            <a:ext cx="7374122" cy="2505129"/>
          </a:xfrm>
          <a:prstGeom prst="rect">
            <a:avLst/>
          </a:prstGeom>
        </p:spPr>
      </p:pic>
      <p:sp>
        <p:nvSpPr>
          <p:cNvPr id="3" name="TextBox 2">
            <a:extLst>
              <a:ext uri="{FF2B5EF4-FFF2-40B4-BE49-F238E27FC236}">
                <a16:creationId xmlns:a16="http://schemas.microsoft.com/office/drawing/2014/main" id="{CEE17EFE-7BA3-8DA6-53D3-2B0A1A815053}"/>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8196264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938A-A35B-ADE4-1433-6FE1F05F919C}"/>
              </a:ext>
            </a:extLst>
          </p:cNvPr>
          <p:cNvSpPr>
            <a:spLocks noGrp="1"/>
          </p:cNvSpPr>
          <p:nvPr>
            <p:ph type="title"/>
          </p:nvPr>
        </p:nvSpPr>
        <p:spPr>
          <a:xfrm>
            <a:off x="1524000" y="2376316"/>
            <a:ext cx="9144000" cy="2105367"/>
          </a:xfrm>
        </p:spPr>
        <p:txBody>
          <a:bodyPr>
            <a:normAutofit/>
          </a:bodyPr>
          <a:lstStyle/>
          <a:p>
            <a:r>
              <a:rPr lang="en-US" sz="5400" b="1" dirty="0"/>
              <a:t>Group Activity</a:t>
            </a:r>
          </a:p>
        </p:txBody>
      </p:sp>
      <p:pic>
        <p:nvPicPr>
          <p:cNvPr id="4" name="Picture 3">
            <a:extLst>
              <a:ext uri="{FF2B5EF4-FFF2-40B4-BE49-F238E27FC236}">
                <a16:creationId xmlns:a16="http://schemas.microsoft.com/office/drawing/2014/main" id="{A23753B1-3B70-C5D2-DA36-5B9BD70506E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1079" b="21079"/>
          <a:stretch/>
        </p:blipFill>
        <p:spPr>
          <a:xfrm>
            <a:off x="3701793" y="3512103"/>
            <a:ext cx="4788414" cy="1939159"/>
          </a:xfrm>
          <a:prstGeom prst="rect">
            <a:avLst/>
          </a:prstGeom>
        </p:spPr>
      </p:pic>
      <p:sp>
        <p:nvSpPr>
          <p:cNvPr id="3" name="Slide Number Placeholder 2">
            <a:extLst>
              <a:ext uri="{FF2B5EF4-FFF2-40B4-BE49-F238E27FC236}">
                <a16:creationId xmlns:a16="http://schemas.microsoft.com/office/drawing/2014/main" id="{65E2E6A2-B8F4-545D-7AA5-4BAFBFD97C54}"/>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176</a:t>
            </a:fld>
            <a:endParaRPr lang="en-US"/>
          </a:p>
        </p:txBody>
      </p:sp>
    </p:spTree>
    <p:extLst>
      <p:ext uri="{BB962C8B-B14F-4D97-AF65-F5344CB8AC3E}">
        <p14:creationId xmlns:p14="http://schemas.microsoft.com/office/powerpoint/2010/main" val="34233710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9F70A-CF16-7CB5-B6EF-B52F8E1F067B}"/>
              </a:ext>
            </a:extLst>
          </p:cNvPr>
          <p:cNvSpPr>
            <a:spLocks noGrp="1"/>
          </p:cNvSpPr>
          <p:nvPr>
            <p:ph type="title"/>
          </p:nvPr>
        </p:nvSpPr>
        <p:spPr>
          <a:xfrm>
            <a:off x="874208" y="372415"/>
            <a:ext cx="10443584" cy="936800"/>
          </a:xfrm>
        </p:spPr>
        <p:txBody>
          <a:bodyPr/>
          <a:lstStyle/>
          <a:p>
            <a:r>
              <a:rPr lang="en-US" sz="4400" b="1" dirty="0"/>
              <a:t>Group Activity Instructions</a:t>
            </a:r>
          </a:p>
        </p:txBody>
      </p:sp>
      <p:sp>
        <p:nvSpPr>
          <p:cNvPr id="3" name="Content Placeholder 2">
            <a:extLst>
              <a:ext uri="{FF2B5EF4-FFF2-40B4-BE49-F238E27FC236}">
                <a16:creationId xmlns:a16="http://schemas.microsoft.com/office/drawing/2014/main" id="{901998AF-D2FE-165D-820C-0C7B018EB8CD}"/>
              </a:ext>
            </a:extLst>
          </p:cNvPr>
          <p:cNvSpPr>
            <a:spLocks noGrp="1"/>
          </p:cNvSpPr>
          <p:nvPr>
            <p:ph idx="1"/>
          </p:nvPr>
        </p:nvSpPr>
        <p:spPr>
          <a:xfrm>
            <a:off x="700216" y="1347733"/>
            <a:ext cx="10617576" cy="5099334"/>
          </a:xfrm>
        </p:spPr>
        <p:txBody>
          <a:bodyPr/>
          <a:lstStyle/>
          <a:p>
            <a:pPr>
              <a:spcAft>
                <a:spcPts val="600"/>
              </a:spcAft>
            </a:pPr>
            <a:r>
              <a:rPr lang="en-US" sz="2600" dirty="0"/>
              <a:t>You will be divided into small groups of approximately 4-6 people (take note of which breakout group you're in)</a:t>
            </a:r>
          </a:p>
          <a:p>
            <a:pPr>
              <a:spcAft>
                <a:spcPts val="600"/>
              </a:spcAft>
            </a:pPr>
            <a:r>
              <a:rPr lang="en-US" sz="2600" dirty="0"/>
              <a:t>Take a moment to introduce yourselves to each other</a:t>
            </a:r>
          </a:p>
          <a:p>
            <a:pPr>
              <a:spcAft>
                <a:spcPts val="600"/>
              </a:spcAft>
            </a:pPr>
            <a:r>
              <a:rPr lang="en-US" sz="2600" dirty="0"/>
              <a:t>Identify a volunteer in your break-out group who will be the notetaker and spokesperson – this person will take notes of what's discussed and share the break-out group's ideas in the larger group format following the activity​</a:t>
            </a:r>
          </a:p>
          <a:p>
            <a:pPr>
              <a:spcAft>
                <a:spcPts val="600"/>
              </a:spcAft>
            </a:pPr>
            <a:r>
              <a:rPr lang="en-US" sz="2600" dirty="0"/>
              <a:t>Groups will have 10 minutes to address a list of discussion questions on the following slide</a:t>
            </a:r>
          </a:p>
          <a:p>
            <a:endParaRPr lang="en-US" dirty="0"/>
          </a:p>
        </p:txBody>
      </p:sp>
      <p:sp>
        <p:nvSpPr>
          <p:cNvPr id="5" name="Slide Number Placeholder 4">
            <a:extLst>
              <a:ext uri="{FF2B5EF4-FFF2-40B4-BE49-F238E27FC236}">
                <a16:creationId xmlns:a16="http://schemas.microsoft.com/office/drawing/2014/main" id="{EEE399B9-C4C3-0CB6-44E0-D6837F6081A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177</a:t>
            </a:fld>
            <a:endParaRPr lang="en-US"/>
          </a:p>
        </p:txBody>
      </p:sp>
    </p:spTree>
    <p:extLst>
      <p:ext uri="{BB962C8B-B14F-4D97-AF65-F5344CB8AC3E}">
        <p14:creationId xmlns:p14="http://schemas.microsoft.com/office/powerpoint/2010/main" val="930898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83AA86-3CAA-D521-4F99-F2A4230FD3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5928" y="4656901"/>
            <a:ext cx="2880143" cy="2057335"/>
          </a:xfrm>
          <a:prstGeom prst="rect">
            <a:avLst/>
          </a:prstGeom>
        </p:spPr>
      </p:pic>
      <p:sp>
        <p:nvSpPr>
          <p:cNvPr id="2" name="Title 1">
            <a:extLst>
              <a:ext uri="{FF2B5EF4-FFF2-40B4-BE49-F238E27FC236}">
                <a16:creationId xmlns:a16="http://schemas.microsoft.com/office/drawing/2014/main" id="{068B9CA4-FAD7-BD51-CDFB-195A39EECD6E}"/>
              </a:ext>
            </a:extLst>
          </p:cNvPr>
          <p:cNvSpPr>
            <a:spLocks noGrp="1"/>
          </p:cNvSpPr>
          <p:nvPr>
            <p:ph type="title"/>
          </p:nvPr>
        </p:nvSpPr>
        <p:spPr>
          <a:xfrm>
            <a:off x="1048201" y="487062"/>
            <a:ext cx="10095600" cy="1055988"/>
          </a:xfrm>
        </p:spPr>
        <p:txBody>
          <a:bodyPr/>
          <a:lstStyle/>
          <a:p>
            <a:r>
              <a:rPr lang="en-US" dirty="0"/>
              <a:t>Group Activity </a:t>
            </a:r>
            <a:r>
              <a:rPr lang="en-US" b="1" dirty="0"/>
              <a:t>Discussion Questions</a:t>
            </a:r>
          </a:p>
        </p:txBody>
      </p:sp>
      <p:sp>
        <p:nvSpPr>
          <p:cNvPr id="3" name="Content Placeholder 2">
            <a:extLst>
              <a:ext uri="{FF2B5EF4-FFF2-40B4-BE49-F238E27FC236}">
                <a16:creationId xmlns:a16="http://schemas.microsoft.com/office/drawing/2014/main" id="{9B0C8CAB-723B-2905-F455-231DEE465DC9}"/>
              </a:ext>
            </a:extLst>
          </p:cNvPr>
          <p:cNvSpPr>
            <a:spLocks noGrp="1"/>
          </p:cNvSpPr>
          <p:nvPr>
            <p:ph idx="1"/>
          </p:nvPr>
        </p:nvSpPr>
        <p:spPr>
          <a:xfrm>
            <a:off x="1048200" y="1661490"/>
            <a:ext cx="10095600" cy="3877790"/>
          </a:xfrm>
        </p:spPr>
        <p:txBody>
          <a:bodyPr numCol="1" spcCol="274320"/>
          <a:lstStyle/>
          <a:p>
            <a:pPr marL="552450" indent="-514350">
              <a:spcBef>
                <a:spcPts val="0"/>
              </a:spcBef>
              <a:spcAft>
                <a:spcPts val="600"/>
              </a:spcAft>
              <a:buClr>
                <a:schemeClr val="accent3">
                  <a:lumMod val="60000"/>
                  <a:lumOff val="40000"/>
                </a:schemeClr>
              </a:buClr>
              <a:buSzPct val="115000"/>
              <a:buFont typeface="+mj-lt"/>
              <a:buAutoNum type="arabicPeriod"/>
            </a:pPr>
            <a:r>
              <a:rPr lang="en-US" sz="3200" dirty="0"/>
              <a:t>How might DBT be beneficial to the individuals that you work with or the community you serve?</a:t>
            </a:r>
          </a:p>
          <a:p>
            <a:pPr marL="552450" indent="-514350">
              <a:spcAft>
                <a:spcPts val="600"/>
              </a:spcAft>
              <a:buClr>
                <a:schemeClr val="accent3">
                  <a:lumMod val="60000"/>
                  <a:lumOff val="40000"/>
                </a:schemeClr>
              </a:buClr>
              <a:buSzPct val="115000"/>
              <a:buFont typeface="+mj-lt"/>
              <a:buAutoNum type="arabicPeriod" startAt="2"/>
            </a:pPr>
            <a:r>
              <a:rPr lang="en-US" sz="3200" dirty="0"/>
              <a:t>How might you integrate DBT into your existing treatment setting?</a:t>
            </a:r>
          </a:p>
        </p:txBody>
      </p:sp>
      <p:sp>
        <p:nvSpPr>
          <p:cNvPr id="5" name="Slide Number Placeholder 4">
            <a:extLst>
              <a:ext uri="{FF2B5EF4-FFF2-40B4-BE49-F238E27FC236}">
                <a16:creationId xmlns:a16="http://schemas.microsoft.com/office/drawing/2014/main" id="{2B62C083-D7E9-E6E4-3B93-07E1C5F821F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178</a:t>
            </a:fld>
            <a:endParaRPr lang="en-US"/>
          </a:p>
        </p:txBody>
      </p:sp>
    </p:spTree>
    <p:extLst>
      <p:ext uri="{BB962C8B-B14F-4D97-AF65-F5344CB8AC3E}">
        <p14:creationId xmlns:p14="http://schemas.microsoft.com/office/powerpoint/2010/main" val="3307075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9FB6790-558F-9178-27A7-8EDC5C9F1FF8}"/>
              </a:ext>
            </a:extLst>
          </p:cNvPr>
          <p:cNvSpPr txBox="1">
            <a:spLocks noGrp="1"/>
          </p:cNvSpPr>
          <p:nvPr>
            <p:ph type="title" idx="4294967295"/>
          </p:nvPr>
        </p:nvSpPr>
        <p:spPr>
          <a:xfrm>
            <a:off x="652765" y="323082"/>
            <a:ext cx="10886465" cy="128089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2000"/>
              <a:buFont typeface="Roboto Slab"/>
              <a:buNone/>
              <a:defRPr sz="4400" b="1" i="0" u="none" strike="noStrike" cap="none">
                <a:solidFill>
                  <a:schemeClr val="accent2"/>
                </a:solidFill>
                <a:latin typeface="Roboto Slab"/>
                <a:ea typeface="Roboto Slab"/>
                <a:cs typeface="Roboto Slab"/>
                <a:sym typeface="Roboto Slab"/>
              </a:defRPr>
            </a:lvl1pPr>
            <a:lvl2pPr marR="0" lvl="1"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chemeClr val="accent1"/>
              </a:buClr>
              <a:buSzPts val="2000"/>
              <a:buFont typeface="Roboto Slab"/>
              <a:buNone/>
              <a:tabLst/>
              <a:defRPr/>
            </a:pPr>
            <a:r>
              <a:rPr kumimoji="0" lang="en-US" sz="4400" b="1" i="0" u="none" strike="noStrike" kern="0" cap="none" spc="0" normalizeH="0" baseline="0" noProof="0" dirty="0">
                <a:ln>
                  <a:noFill/>
                </a:ln>
                <a:solidFill>
                  <a:schemeClr val="accent2"/>
                </a:solidFill>
                <a:effectLst/>
                <a:uLnTx/>
                <a:uFillTx/>
                <a:latin typeface="Roboto Slab"/>
                <a:ea typeface="Roboto Slab"/>
                <a:cs typeface="Roboto Slab"/>
                <a:sym typeface="Roboto Slab"/>
              </a:rPr>
              <a:t>Resources for Continued Learning</a:t>
            </a:r>
          </a:p>
        </p:txBody>
      </p:sp>
      <p:sp>
        <p:nvSpPr>
          <p:cNvPr id="11" name="Content Placeholder 3">
            <a:extLst>
              <a:ext uri="{FF2B5EF4-FFF2-40B4-BE49-F238E27FC236}">
                <a16:creationId xmlns:a16="http://schemas.microsoft.com/office/drawing/2014/main" id="{AE4827AD-B422-8C53-C253-68BD3843B8A3}"/>
              </a:ext>
            </a:extLst>
          </p:cNvPr>
          <p:cNvSpPr txBox="1">
            <a:spLocks/>
          </p:cNvSpPr>
          <p:nvPr/>
        </p:nvSpPr>
        <p:spPr>
          <a:xfrm>
            <a:off x="652764" y="1445853"/>
            <a:ext cx="10886465" cy="473488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419100" algn="l" rtl="0" eaLnBrk="1" hangingPunct="1">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eaLnBrk="1" hangingPunct="1">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eaLnBrk="1" hangingPunct="1">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a:spcAft>
                <a:spcPts val="600"/>
              </a:spcAft>
            </a:pPr>
            <a:r>
              <a:rPr lang="en-US" kern="0" dirty="0">
                <a:solidFill>
                  <a:srgbClr val="212121"/>
                </a:solidFill>
                <a:latin typeface="BlinkMacSystemFont"/>
              </a:rPr>
              <a:t>Linehan, M. M. (2014a). </a:t>
            </a:r>
            <a:r>
              <a:rPr lang="en-US" i="1" kern="0" dirty="0">
                <a:solidFill>
                  <a:srgbClr val="212121"/>
                </a:solidFill>
                <a:latin typeface="BlinkMacSystemFont"/>
              </a:rPr>
              <a:t>DBT (R) Skills Training Handouts and Worksheets, Second Edition </a:t>
            </a:r>
            <a:r>
              <a:rPr lang="en-US" kern="0" dirty="0">
                <a:solidFill>
                  <a:srgbClr val="212121"/>
                </a:solidFill>
                <a:latin typeface="BlinkMacSystemFont"/>
              </a:rPr>
              <a:t>(2nd ed.). New York, NY: Guilford Publications.</a:t>
            </a:r>
          </a:p>
          <a:p>
            <a:pPr>
              <a:spcAft>
                <a:spcPts val="600"/>
              </a:spcAft>
            </a:pPr>
            <a:r>
              <a:rPr lang="en-US" kern="0" dirty="0">
                <a:solidFill>
                  <a:srgbClr val="212121"/>
                </a:solidFill>
                <a:latin typeface="BlinkMacSystemFont"/>
              </a:rPr>
              <a:t>Linehan, M. M. (2014b). </a:t>
            </a:r>
            <a:r>
              <a:rPr lang="en-US" i="1" kern="0" dirty="0">
                <a:solidFill>
                  <a:srgbClr val="212121"/>
                </a:solidFill>
                <a:latin typeface="BlinkMacSystemFont"/>
              </a:rPr>
              <a:t>DBT (R) Skills Training Manual, Second Edition </a:t>
            </a:r>
            <a:r>
              <a:rPr lang="en-US" kern="0" dirty="0">
                <a:solidFill>
                  <a:srgbClr val="212121"/>
                </a:solidFill>
                <a:latin typeface="BlinkMacSystemFont"/>
              </a:rPr>
              <a:t>(2nd ed.). New York, NY: Guilford Publications.</a:t>
            </a:r>
          </a:p>
          <a:p>
            <a:pPr>
              <a:spcAft>
                <a:spcPts val="600"/>
              </a:spcAft>
            </a:pPr>
            <a:r>
              <a:rPr lang="en-US" kern="0" dirty="0" err="1">
                <a:solidFill>
                  <a:srgbClr val="212121"/>
                </a:solidFill>
                <a:latin typeface="BlinkMacSystemFont"/>
              </a:rPr>
              <a:t>Dimeff</a:t>
            </a:r>
            <a:r>
              <a:rPr lang="en-US" kern="0" dirty="0">
                <a:solidFill>
                  <a:srgbClr val="212121"/>
                </a:solidFill>
                <a:latin typeface="BlinkMacSystemFont"/>
              </a:rPr>
              <a:t>, &amp; Linehan, M. M. (2008). </a:t>
            </a:r>
            <a:r>
              <a:rPr lang="en-US" i="1" kern="0" dirty="0">
                <a:solidFill>
                  <a:srgbClr val="212121"/>
                </a:solidFill>
                <a:latin typeface="BlinkMacSystemFont"/>
              </a:rPr>
              <a:t>Dialectical Behavior Therapy for Substance Abusers</a:t>
            </a:r>
            <a:r>
              <a:rPr lang="en-US" kern="0" dirty="0">
                <a:solidFill>
                  <a:srgbClr val="212121"/>
                </a:solidFill>
                <a:latin typeface="BlinkMacSystemFont"/>
              </a:rPr>
              <a:t>. Addiction Science &amp; Clinical Practice, 4(2), 39–47. https://doi.org/10.1151/ascp084239</a:t>
            </a:r>
          </a:p>
        </p:txBody>
      </p:sp>
      <p:sp>
        <p:nvSpPr>
          <p:cNvPr id="5" name="Slide Number Placeholder 4">
            <a:extLst>
              <a:ext uri="{FF2B5EF4-FFF2-40B4-BE49-F238E27FC236}">
                <a16:creationId xmlns:a16="http://schemas.microsoft.com/office/drawing/2014/main" id="{2B62C083-D7E9-E6E4-3B93-07E1C5F821F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179</a:t>
            </a:fld>
            <a:endParaRPr lang="en-US"/>
          </a:p>
        </p:txBody>
      </p:sp>
    </p:spTree>
    <p:extLst>
      <p:ext uri="{BB962C8B-B14F-4D97-AF65-F5344CB8AC3E}">
        <p14:creationId xmlns:p14="http://schemas.microsoft.com/office/powerpoint/2010/main" val="4036755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709526-15DE-0CEC-9CBE-69FCACD2FE5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19" b="1519"/>
          <a:stretch/>
        </p:blipFill>
        <p:spPr>
          <a:xfrm>
            <a:off x="2691389" y="374440"/>
            <a:ext cx="1179338" cy="1143051"/>
          </a:xfrm>
          <a:prstGeom prst="rect">
            <a:avLst/>
          </a:prstGeom>
        </p:spPr>
      </p:pic>
      <p:sp>
        <p:nvSpPr>
          <p:cNvPr id="2" name="Title 1">
            <a:extLst>
              <a:ext uri="{FF2B5EF4-FFF2-40B4-BE49-F238E27FC236}">
                <a16:creationId xmlns:a16="http://schemas.microsoft.com/office/drawing/2014/main" id="{1F6F74CD-62DC-4CCE-9F3D-2102FE7F4A8D}"/>
              </a:ext>
            </a:extLst>
          </p:cNvPr>
          <p:cNvSpPr>
            <a:spLocks noGrp="1"/>
          </p:cNvSpPr>
          <p:nvPr>
            <p:ph type="title"/>
          </p:nvPr>
        </p:nvSpPr>
        <p:spPr>
          <a:xfrm>
            <a:off x="838200" y="389189"/>
            <a:ext cx="10515600" cy="1143050"/>
          </a:xfrm>
        </p:spPr>
        <p:txBody>
          <a:bodyPr anchor="ctr" anchorCtr="0"/>
          <a:lstStyle/>
          <a:p>
            <a:r>
              <a:rPr lang="en-US" sz="4400" b="1" dirty="0"/>
              <a:t>History of DBT</a:t>
            </a:r>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838200" y="1532240"/>
            <a:ext cx="10515600" cy="4824110"/>
          </a:xfrm>
        </p:spPr>
        <p:txBody>
          <a:bodyPr>
            <a:normAutofit/>
          </a:bodyPr>
          <a:lstStyle/>
          <a:p>
            <a:r>
              <a:rPr lang="en-US" sz="2600" dirty="0"/>
              <a:t>Created in the 1970s by Psychologist Dr. Marcia Linehan</a:t>
            </a:r>
          </a:p>
          <a:p>
            <a:r>
              <a:rPr lang="en-US" sz="2600" dirty="0"/>
              <a:t>An evidence-based treatment model that emphasizes skills-building</a:t>
            </a:r>
          </a:p>
          <a:p>
            <a:pPr lvl="1">
              <a:buClr>
                <a:srgbClr val="F2D712"/>
              </a:buClr>
              <a:buFont typeface="Source Sans Pro"/>
              <a:buChar char="◉"/>
              <a:defRPr/>
            </a:pPr>
            <a:r>
              <a:rPr lang="en-US" dirty="0"/>
              <a:t>A modified form of cognitive behavior therapy that integrates emotion regulation and distress tolerance skill-building with a focus on acceptance and mindful awareness</a:t>
            </a:r>
          </a:p>
          <a:p>
            <a:r>
              <a:rPr lang="en-US" sz="2600" dirty="0">
                <a:ea typeface="Calibri" panose="020F0502020204030204" pitchFamily="34" charset="0"/>
                <a:cs typeface="Times New Roman" panose="02020603050405020304" pitchFamily="18" charset="0"/>
              </a:rPr>
              <a:t>O</a:t>
            </a:r>
            <a:r>
              <a:rPr lang="en-US" sz="2600" dirty="0">
                <a:effectLst/>
                <a:ea typeface="Calibri" panose="020F0502020204030204" pitchFamily="34" charset="0"/>
                <a:cs typeface="Times New Roman" panose="02020603050405020304" pitchFamily="18" charset="0"/>
              </a:rPr>
              <a:t>riginally developed to reduce suicide attempts and non-suicidal self-injury behaviors</a:t>
            </a:r>
          </a:p>
          <a:p>
            <a:r>
              <a:rPr lang="en-US" sz="2600" dirty="0">
                <a:ea typeface="Calibri" panose="020F0502020204030204" pitchFamily="34" charset="0"/>
                <a:cs typeface="Times New Roman" panose="02020603050405020304" pitchFamily="18" charset="0"/>
              </a:rPr>
              <a:t>F</a:t>
            </a:r>
            <a:r>
              <a:rPr lang="en-US" sz="2600" dirty="0">
                <a:effectLst/>
                <a:ea typeface="Calibri" panose="020F0502020204030204" pitchFamily="34" charset="0"/>
                <a:cs typeface="Times New Roman" panose="02020603050405020304" pitchFamily="18" charset="0"/>
              </a:rPr>
              <a:t>urther adapted to treat Borderline Personality Disorder (BPD)</a:t>
            </a:r>
          </a:p>
          <a:p>
            <a:r>
              <a:rPr lang="en-US" sz="2600" dirty="0">
                <a:effectLst/>
                <a:ea typeface="Calibri" panose="020F0502020204030204" pitchFamily="34" charset="0"/>
                <a:cs typeface="Times New Roman" panose="02020603050405020304" pitchFamily="18" charset="0"/>
              </a:rPr>
              <a:t>DBT has since proven to be effective for treating and managing a wide range of mental health conditions, </a:t>
            </a:r>
            <a:r>
              <a:rPr lang="en-US" sz="2600" b="1" dirty="0">
                <a:effectLst/>
                <a:ea typeface="Calibri" panose="020F0502020204030204" pitchFamily="34" charset="0"/>
                <a:cs typeface="Times New Roman" panose="02020603050405020304" pitchFamily="18" charset="0"/>
              </a:rPr>
              <a:t>including </a:t>
            </a:r>
            <a:r>
              <a:rPr lang="en-US" sz="2600" b="1" u="sng" dirty="0">
                <a:effectLst/>
                <a:ea typeface="Calibri" panose="020F0502020204030204" pitchFamily="34" charset="0"/>
                <a:cs typeface="Times New Roman" panose="02020603050405020304" pitchFamily="18" charset="0"/>
              </a:rPr>
              <a:t>Substance Use Disorders</a:t>
            </a:r>
          </a:p>
          <a:p>
            <a:endParaRPr lang="en-US" dirty="0"/>
          </a:p>
        </p:txBody>
      </p:sp>
      <p:sp>
        <p:nvSpPr>
          <p:cNvPr id="5" name="Slide Number Placeholder 4">
            <a:extLst>
              <a:ext uri="{FF2B5EF4-FFF2-40B4-BE49-F238E27FC236}">
                <a16:creationId xmlns:a16="http://schemas.microsoft.com/office/drawing/2014/main" id="{5E1DC9B4-BF0C-95D2-D0D6-78D4E565284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18</a:t>
            </a:fld>
            <a:endParaRPr lang="en-US"/>
          </a:p>
        </p:txBody>
      </p:sp>
    </p:spTree>
    <p:extLst>
      <p:ext uri="{BB962C8B-B14F-4D97-AF65-F5344CB8AC3E}">
        <p14:creationId xmlns:p14="http://schemas.microsoft.com/office/powerpoint/2010/main" val="262428719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1048199" y="710889"/>
            <a:ext cx="10095600" cy="936800"/>
          </a:xfrm>
        </p:spPr>
        <p:txBody>
          <a:bodyPr/>
          <a:lstStyle/>
          <a:p>
            <a:pPr algn="ctr"/>
            <a:r>
              <a:rPr lang="en-US" sz="6000" dirty="0">
                <a:solidFill>
                  <a:schemeClr val="accent3"/>
                </a:solidFill>
              </a:rPr>
              <a:t>Closing </a:t>
            </a:r>
            <a:r>
              <a:rPr lang="en-US" sz="6000" b="1" dirty="0">
                <a:solidFill>
                  <a:schemeClr val="accent3"/>
                </a:solidFill>
              </a:rPr>
              <a:t>Mindfulness Exercise</a:t>
            </a:r>
          </a:p>
        </p:txBody>
      </p:sp>
      <p:pic>
        <p:nvPicPr>
          <p:cNvPr id="6" name="Picture 5">
            <a:extLst>
              <a:ext uri="{FF2B5EF4-FFF2-40B4-BE49-F238E27FC236}">
                <a16:creationId xmlns:a16="http://schemas.microsoft.com/office/drawing/2014/main" id="{A390AF32-06AF-B125-27A9-A01DE4C261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2915" y="2090759"/>
            <a:ext cx="5726167" cy="3834487"/>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0BE2E1CB-342F-A9AF-4B51-3DA784E02AC9}"/>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180</a:t>
            </a:fld>
            <a:endParaRPr lang="en-US" dirty="0"/>
          </a:p>
        </p:txBody>
      </p:sp>
    </p:spTree>
    <p:extLst>
      <p:ext uri="{BB962C8B-B14F-4D97-AF65-F5344CB8AC3E}">
        <p14:creationId xmlns:p14="http://schemas.microsoft.com/office/powerpoint/2010/main" val="220480269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31BF-CE1B-9BE0-99C1-86C6374B19C7}"/>
              </a:ext>
            </a:extLst>
          </p:cNvPr>
          <p:cNvSpPr>
            <a:spLocks noGrp="1"/>
          </p:cNvSpPr>
          <p:nvPr>
            <p:ph type="title"/>
          </p:nvPr>
        </p:nvSpPr>
        <p:spPr/>
        <p:txBody>
          <a:bodyPr/>
          <a:lstStyle/>
          <a:p>
            <a:r>
              <a:rPr lang="en-US" dirty="0"/>
              <a:t>Mindfulness Meditation Exercise </a:t>
            </a:r>
          </a:p>
        </p:txBody>
      </p:sp>
      <p:pic>
        <p:nvPicPr>
          <p:cNvPr id="6" name="Online Media 5" descr="5 Minute Mindfulness Meditation">
            <a:hlinkClick r:id="" action="ppaction://media"/>
            <a:extLst>
              <a:ext uri="{FF2B5EF4-FFF2-40B4-BE49-F238E27FC236}">
                <a16:creationId xmlns:a16="http://schemas.microsoft.com/office/drawing/2014/main" id="{F62BCD31-8320-0BC9-C4A9-1D626F9BCCE6}"/>
              </a:ext>
              <a:ext uri="{C183D7F6-B498-43B3-948B-1728B52AA6E4}">
                <adec:decorative xmlns:adec="http://schemas.microsoft.com/office/drawing/2017/decorative" val="0"/>
              </a:ext>
            </a:extLst>
          </p:cNvPr>
          <p:cNvPicPr>
            <a:picLocks noRot="1" noChangeAspect="1"/>
          </p:cNvPicPr>
          <p:nvPr>
            <a:videoFile r:link="rId1"/>
          </p:nvPr>
        </p:nvPicPr>
        <p:blipFill>
          <a:blip r:embed="rId4"/>
          <a:stretch>
            <a:fillRect/>
          </a:stretch>
        </p:blipFill>
        <p:spPr>
          <a:xfrm>
            <a:off x="2373036" y="1503859"/>
            <a:ext cx="7445928" cy="4206949"/>
          </a:xfrm>
          <a:prstGeom prst="rect">
            <a:avLst/>
          </a:prstGeom>
        </p:spPr>
      </p:pic>
      <p:sp>
        <p:nvSpPr>
          <p:cNvPr id="4" name="Slide Number Placeholder 3">
            <a:extLst>
              <a:ext uri="{FF2B5EF4-FFF2-40B4-BE49-F238E27FC236}">
                <a16:creationId xmlns:a16="http://schemas.microsoft.com/office/drawing/2014/main" id="{CA30C1BA-0BD2-EDDF-9242-20EE1326D280}"/>
              </a:ext>
            </a:extLst>
          </p:cNvPr>
          <p:cNvSpPr>
            <a:spLocks noGrp="1"/>
          </p:cNvSpPr>
          <p:nvPr>
            <p:ph type="sldNum" idx="10"/>
          </p:nvPr>
        </p:nvSpPr>
        <p:spPr/>
        <p:txBody>
          <a:bodyPr/>
          <a:lstStyle/>
          <a:p>
            <a:fld id="{07CE569E-9B7C-4CB9-AB80-C0841F922CFF}" type="slidenum">
              <a:rPr lang="en-US" smtClean="0"/>
              <a:pPr/>
              <a:t>181</a:t>
            </a:fld>
            <a:endParaRPr lang="en-US"/>
          </a:p>
        </p:txBody>
      </p:sp>
      <p:sp>
        <p:nvSpPr>
          <p:cNvPr id="5" name="TextBox 4">
            <a:extLst>
              <a:ext uri="{FF2B5EF4-FFF2-40B4-BE49-F238E27FC236}">
                <a16:creationId xmlns:a16="http://schemas.microsoft.com/office/drawing/2014/main" id="{E852205E-95AA-6794-BA1C-E0B5C1AB6EB1}"/>
              </a:ext>
              <a:ext uri="{C183D7F6-B498-43B3-948B-1728B52AA6E4}">
                <adec:decorative xmlns:adec="http://schemas.microsoft.com/office/drawing/2017/decorative" val="1"/>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Great Meditation, 2021</a:t>
            </a:r>
          </a:p>
        </p:txBody>
      </p:sp>
    </p:spTree>
    <p:extLst>
      <p:ext uri="{BB962C8B-B14F-4D97-AF65-F5344CB8AC3E}">
        <p14:creationId xmlns:p14="http://schemas.microsoft.com/office/powerpoint/2010/main" val="144101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31BF-CE1B-9BE0-99C1-86C6374B19C7}"/>
              </a:ext>
            </a:extLst>
          </p:cNvPr>
          <p:cNvSpPr>
            <a:spLocks noGrp="1"/>
          </p:cNvSpPr>
          <p:nvPr>
            <p:ph type="title"/>
          </p:nvPr>
        </p:nvSpPr>
        <p:spPr>
          <a:xfrm>
            <a:off x="1048200" y="518364"/>
            <a:ext cx="10095600" cy="936800"/>
          </a:xfrm>
        </p:spPr>
        <p:txBody>
          <a:bodyPr/>
          <a:lstStyle/>
          <a:p>
            <a:r>
              <a:rPr lang="en-US" dirty="0"/>
              <a:t>Mindfulness Meditation Exercise (2) </a:t>
            </a:r>
          </a:p>
        </p:txBody>
      </p:sp>
      <p:pic>
        <p:nvPicPr>
          <p:cNvPr id="3" name="Online Media 2" descr="One minute relaxation">
            <a:hlinkClick r:id="" action="ppaction://media"/>
            <a:extLst>
              <a:ext uri="{FF2B5EF4-FFF2-40B4-BE49-F238E27FC236}">
                <a16:creationId xmlns:a16="http://schemas.microsoft.com/office/drawing/2014/main" id="{48ACADA2-8BE8-7A10-F964-F8F8269B702C}"/>
              </a:ext>
              <a:ext uri="{C183D7F6-B498-43B3-948B-1728B52AA6E4}">
                <adec:decorative xmlns:adec="http://schemas.microsoft.com/office/drawing/2017/decorative" val="0"/>
              </a:ext>
            </a:extLst>
          </p:cNvPr>
          <p:cNvPicPr>
            <a:picLocks noRot="1" noChangeAspect="1"/>
          </p:cNvPicPr>
          <p:nvPr>
            <a:videoFile r:link="rId1"/>
          </p:nvPr>
        </p:nvPicPr>
        <p:blipFill>
          <a:blip r:embed="rId4"/>
          <a:stretch>
            <a:fillRect/>
          </a:stretch>
        </p:blipFill>
        <p:spPr>
          <a:xfrm>
            <a:off x="2186760" y="1620253"/>
            <a:ext cx="7818480" cy="4417451"/>
          </a:xfrm>
          <a:prstGeom prst="rect">
            <a:avLst/>
          </a:prstGeom>
        </p:spPr>
      </p:pic>
      <p:sp>
        <p:nvSpPr>
          <p:cNvPr id="4" name="Slide Number Placeholder 3">
            <a:extLst>
              <a:ext uri="{FF2B5EF4-FFF2-40B4-BE49-F238E27FC236}">
                <a16:creationId xmlns:a16="http://schemas.microsoft.com/office/drawing/2014/main" id="{CA30C1BA-0BD2-EDDF-9242-20EE1326D280}"/>
              </a:ext>
            </a:extLst>
          </p:cNvPr>
          <p:cNvSpPr>
            <a:spLocks noGrp="1"/>
          </p:cNvSpPr>
          <p:nvPr>
            <p:ph type="sldNum" idx="10"/>
          </p:nvPr>
        </p:nvSpPr>
        <p:spPr/>
        <p:txBody>
          <a:bodyPr/>
          <a:lstStyle/>
          <a:p>
            <a:fld id="{07CE569E-9B7C-4CB9-AB80-C0841F922CFF}" type="slidenum">
              <a:rPr lang="en-US" smtClean="0"/>
              <a:pPr/>
              <a:t>182</a:t>
            </a:fld>
            <a:endParaRPr lang="en-US"/>
          </a:p>
        </p:txBody>
      </p:sp>
      <p:sp>
        <p:nvSpPr>
          <p:cNvPr id="5" name="TextBox 4">
            <a:extLst>
              <a:ext uri="{FF2B5EF4-FFF2-40B4-BE49-F238E27FC236}">
                <a16:creationId xmlns:a16="http://schemas.microsoft.com/office/drawing/2014/main" id="{E852205E-95AA-6794-BA1C-E0B5C1AB6EB1}"/>
              </a:ext>
              <a:ext uri="{C183D7F6-B498-43B3-948B-1728B52AA6E4}">
                <adec:decorative xmlns:adec="http://schemas.microsoft.com/office/drawing/2017/decorative" val="1"/>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en-US" sz="1600" b="0" i="0" dirty="0" err="1">
                <a:effectLst/>
                <a:latin typeface="Circular"/>
              </a:rPr>
              <a:t>JigsawYMH</a:t>
            </a:r>
            <a:r>
              <a:rPr lang="en-US" sz="1600" b="0" i="0" dirty="0">
                <a:effectLst/>
                <a:latin typeface="Circular"/>
              </a:rPr>
              <a:t>, 2020</a:t>
            </a:r>
          </a:p>
        </p:txBody>
      </p:sp>
    </p:spTree>
    <p:extLst>
      <p:ext uri="{BB962C8B-B14F-4D97-AF65-F5344CB8AC3E}">
        <p14:creationId xmlns:p14="http://schemas.microsoft.com/office/powerpoint/2010/main" val="3926389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1048200" y="410827"/>
            <a:ext cx="10095600" cy="675023"/>
          </a:xfrm>
        </p:spPr>
        <p:txBody>
          <a:bodyPr/>
          <a:lstStyle/>
          <a:p>
            <a:r>
              <a:rPr lang="en-US" dirty="0"/>
              <a:t>Evaluation </a:t>
            </a:r>
          </a:p>
        </p:txBody>
      </p:sp>
      <p:sp>
        <p:nvSpPr>
          <p:cNvPr id="3" name="Content Placeholder 2"/>
          <p:cNvSpPr>
            <a:spLocks noGrp="1"/>
          </p:cNvSpPr>
          <p:nvPr>
            <p:ph idx="1"/>
          </p:nvPr>
        </p:nvSpPr>
        <p:spPr>
          <a:xfrm>
            <a:off x="684036" y="1146014"/>
            <a:ext cx="10459764" cy="5614495"/>
          </a:xfrm>
        </p:spPr>
        <p:txBody>
          <a:bodyPr>
            <a:normAutofit/>
          </a:bodyPr>
          <a:lstStyle/>
          <a:p>
            <a:endParaRPr lang="en-US" sz="3400" dirty="0"/>
          </a:p>
        </p:txBody>
      </p:sp>
    </p:spTree>
    <p:extLst>
      <p:ext uri="{BB962C8B-B14F-4D97-AF65-F5344CB8AC3E}">
        <p14:creationId xmlns:p14="http://schemas.microsoft.com/office/powerpoint/2010/main" val="284449480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Continuing Education (CE) Credit</a:t>
            </a:r>
          </a:p>
        </p:txBody>
      </p:sp>
      <p:sp>
        <p:nvSpPr>
          <p:cNvPr id="3" name="Content Placeholder 2"/>
          <p:cNvSpPr>
            <a:spLocks noGrp="1"/>
          </p:cNvSpPr>
          <p:nvPr>
            <p:ph idx="1"/>
          </p:nvPr>
        </p:nvSpPr>
        <p:spPr>
          <a:xfrm>
            <a:off x="1048200" y="1347628"/>
            <a:ext cx="10095600" cy="5099440"/>
          </a:xfrm>
        </p:spPr>
        <p:txBody>
          <a:bodyPr>
            <a:normAutofit/>
          </a:bodyPr>
          <a:lstStyle/>
          <a:p>
            <a:endParaRPr lang="en-US" sz="2800" dirty="0"/>
          </a:p>
        </p:txBody>
      </p:sp>
    </p:spTree>
    <p:extLst>
      <p:ext uri="{BB962C8B-B14F-4D97-AF65-F5344CB8AC3E}">
        <p14:creationId xmlns:p14="http://schemas.microsoft.com/office/powerpoint/2010/main" val="414742805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676400" y="533400"/>
            <a:ext cx="8839200" cy="914400"/>
          </a:xfrm>
        </p:spPr>
        <p:txBody>
          <a:bodyPr>
            <a:normAutofit fontScale="90000"/>
          </a:bodyPr>
          <a:lstStyle/>
          <a:p>
            <a:pPr algn="ctr" eaLnBrk="1" hangingPunct="1"/>
            <a:r>
              <a:rPr lang="en-US" altLang="en-US" sz="6000" b="1" dirty="0"/>
              <a:t>END CODE </a:t>
            </a:r>
          </a:p>
        </p:txBody>
      </p:sp>
      <p:sp>
        <p:nvSpPr>
          <p:cNvPr id="109571" name="Rectangle 3"/>
          <p:cNvSpPr>
            <a:spLocks noGrp="1" noChangeArrowheads="1"/>
          </p:cNvSpPr>
          <p:nvPr>
            <p:ph idx="1"/>
          </p:nvPr>
        </p:nvSpPr>
        <p:spPr>
          <a:xfrm>
            <a:off x="1524000" y="2057400"/>
            <a:ext cx="9144000" cy="3810000"/>
          </a:xfrm>
        </p:spPr>
        <p:txBody>
          <a:bodyPr/>
          <a:lstStyle/>
          <a:p>
            <a:pPr algn="ctr">
              <a:lnSpc>
                <a:spcPct val="90000"/>
              </a:lnSpc>
              <a:buNone/>
            </a:pPr>
            <a:r>
              <a:rPr lang="en-US" altLang="en-US" sz="8000" dirty="0">
                <a:latin typeface="+mj-lt"/>
              </a:rPr>
              <a:t>XXXX</a:t>
            </a:r>
          </a:p>
          <a:p>
            <a:pPr algn="ctr" eaLnBrk="1" hangingPunct="1">
              <a:lnSpc>
                <a:spcPct val="90000"/>
              </a:lnSpc>
              <a:buFont typeface="Wingdings 2" pitchFamily="18" charset="2"/>
              <a:buNone/>
            </a:pPr>
            <a:endParaRPr lang="en-US" altLang="en-US" sz="8000" dirty="0">
              <a:latin typeface="+mj-lt"/>
            </a:endParaRPr>
          </a:p>
          <a:p>
            <a:pPr algn="ctr" eaLnBrk="1" hangingPunct="1">
              <a:lnSpc>
                <a:spcPct val="90000"/>
              </a:lnSpc>
              <a:buNone/>
            </a:pPr>
            <a:r>
              <a:rPr lang="en-US" altLang="en-US" sz="3200" dirty="0">
                <a:latin typeface="+mj-lt"/>
              </a:rPr>
              <a:t>You will be asked to enter the start and end codes in the CE Evaluation.</a:t>
            </a:r>
          </a:p>
          <a:p>
            <a:pPr algn="ctr" eaLnBrk="1" hangingPunct="1">
              <a:lnSpc>
                <a:spcPct val="90000"/>
              </a:lnSpc>
              <a:buFont typeface="Wingdings 2" pitchFamily="18" charset="2"/>
              <a:buNone/>
            </a:pPr>
            <a:endParaRPr lang="en-US" altLang="en-US" sz="8000" dirty="0">
              <a:latin typeface="+mj-lt"/>
            </a:endParaRPr>
          </a:p>
        </p:txBody>
      </p:sp>
      <p:sp>
        <p:nvSpPr>
          <p:cNvPr id="2" name="Slide Number Placeholder 1">
            <a:extLst>
              <a:ext uri="{FF2B5EF4-FFF2-40B4-BE49-F238E27FC236}">
                <a16:creationId xmlns:a16="http://schemas.microsoft.com/office/drawing/2014/main" id="{41F5C505-1782-4E7E-2353-5D02C8C1495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185</a:t>
            </a:fld>
            <a:endParaRPr lang="en-US" dirty="0"/>
          </a:p>
        </p:txBody>
      </p:sp>
    </p:spTree>
    <p:extLst>
      <p:ext uri="{BB962C8B-B14F-4D97-AF65-F5344CB8AC3E}">
        <p14:creationId xmlns:p14="http://schemas.microsoft.com/office/powerpoint/2010/main" val="3558741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B738-9BD9-3FF1-48B6-BC8ABC5F1180}"/>
              </a:ext>
              <a:ext uri="{C183D7F6-B498-43B3-948B-1728B52AA6E4}">
                <adec:decorative xmlns:adec="http://schemas.microsoft.com/office/drawing/2017/decorative" val="0"/>
              </a:ext>
            </a:extLst>
          </p:cNvPr>
          <p:cNvSpPr>
            <a:spLocks noGrp="1"/>
          </p:cNvSpPr>
          <p:nvPr>
            <p:ph type="title"/>
          </p:nvPr>
        </p:nvSpPr>
        <p:spPr/>
        <p:txBody>
          <a:bodyPr/>
          <a:lstStyle/>
          <a:p>
            <a:r>
              <a:rPr lang="en-US" dirty="0"/>
              <a:t>The Overarching Goal of DBT</a:t>
            </a:r>
          </a:p>
        </p:txBody>
      </p:sp>
      <p:sp>
        <p:nvSpPr>
          <p:cNvPr id="3" name="Content Placeholder 2">
            <a:extLst>
              <a:ext uri="{FF2B5EF4-FFF2-40B4-BE49-F238E27FC236}">
                <a16:creationId xmlns:a16="http://schemas.microsoft.com/office/drawing/2014/main" id="{3631C90E-097A-C627-123C-E2FD85BF0775}"/>
              </a:ext>
            </a:extLst>
          </p:cNvPr>
          <p:cNvSpPr>
            <a:spLocks noGrp="1"/>
          </p:cNvSpPr>
          <p:nvPr>
            <p:ph sz="quarter" idx="13"/>
          </p:nvPr>
        </p:nvSpPr>
        <p:spPr>
          <a:xfrm>
            <a:off x="660400" y="1347627"/>
            <a:ext cx="10871200" cy="4985508"/>
          </a:xfrm>
        </p:spPr>
        <p:txBody>
          <a:bodyPr/>
          <a:lstStyle/>
          <a:p>
            <a:pPr>
              <a:spcAft>
                <a:spcPts val="600"/>
              </a:spcAft>
            </a:pPr>
            <a:r>
              <a:rPr lang="en-US" dirty="0"/>
              <a:t>To increase resilience and develop coping skills to manage negative situations and emotions on our own</a:t>
            </a:r>
          </a:p>
          <a:p>
            <a:pPr lvl="2"/>
            <a:r>
              <a:rPr lang="en-US" sz="2600" dirty="0"/>
              <a:t>This is done by </a:t>
            </a:r>
            <a:r>
              <a:rPr lang="en-US" sz="2600" b="1" i="1" u="sng" dirty="0"/>
              <a:t>changing</a:t>
            </a:r>
            <a:r>
              <a:rPr lang="en-US" sz="2600" i="1" dirty="0"/>
              <a:t> </a:t>
            </a:r>
            <a:r>
              <a:rPr lang="en-US" sz="2600" dirty="0"/>
              <a:t>patterns that cause problems in our daily lives</a:t>
            </a:r>
          </a:p>
          <a:p>
            <a:pPr lvl="3">
              <a:spcAft>
                <a:spcPts val="600"/>
              </a:spcAft>
              <a:buClr>
                <a:schemeClr val="accent4"/>
              </a:buClr>
              <a:buSzPct val="100000"/>
              <a:buFont typeface="Arial" panose="020B0604020202020204" pitchFamily="34" charset="0"/>
              <a:buChar char="•"/>
            </a:pPr>
            <a:r>
              <a:rPr lang="en-US" sz="2400" b="1" i="1" u="sng" dirty="0"/>
              <a:t>Acceptance</a:t>
            </a:r>
            <a:r>
              <a:rPr lang="en-US" sz="2400" dirty="0"/>
              <a:t> is necessary for change to occur</a:t>
            </a:r>
          </a:p>
          <a:p>
            <a:pPr>
              <a:spcAft>
                <a:spcPts val="600"/>
              </a:spcAft>
            </a:pPr>
            <a:r>
              <a:rPr lang="en-US" dirty="0"/>
              <a:t>To learn adaptive, effective ways to live in the present moment, regulate emotions, improve interpersonal relationships, and cope with di/stress</a:t>
            </a:r>
          </a:p>
          <a:p>
            <a:pPr lvl="2"/>
            <a:r>
              <a:rPr lang="en-US" sz="2600" dirty="0"/>
              <a:t>Individuals learn and build mastery of </a:t>
            </a:r>
            <a:r>
              <a:rPr lang="en-US" sz="2600" u="sng" dirty="0"/>
              <a:t>new</a:t>
            </a:r>
            <a:r>
              <a:rPr lang="en-US" sz="2600" dirty="0"/>
              <a:t> </a:t>
            </a:r>
            <a:r>
              <a:rPr lang="en-US" sz="2600" b="1" dirty="0"/>
              <a:t>skills </a:t>
            </a:r>
            <a:r>
              <a:rPr lang="en-US" sz="2600" dirty="0"/>
              <a:t>to replace the old skills that are ineffective</a:t>
            </a:r>
          </a:p>
          <a:p>
            <a:pPr lvl="1"/>
            <a:endParaRPr lang="en-US" sz="2600" dirty="0"/>
          </a:p>
          <a:p>
            <a:pPr lvl="1"/>
            <a:endParaRPr lang="en-US" sz="2600" dirty="0"/>
          </a:p>
        </p:txBody>
      </p:sp>
      <p:sp>
        <p:nvSpPr>
          <p:cNvPr id="4" name="Slide Number Placeholder 3">
            <a:extLst>
              <a:ext uri="{FF2B5EF4-FFF2-40B4-BE49-F238E27FC236}">
                <a16:creationId xmlns:a16="http://schemas.microsoft.com/office/drawing/2014/main" id="{38DCD31A-65CE-11E5-1590-6B0F45CBEED3}"/>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
        <p:nvSpPr>
          <p:cNvPr id="5" name="TextBox 4">
            <a:extLst>
              <a:ext uri="{FF2B5EF4-FFF2-40B4-BE49-F238E27FC236}">
                <a16:creationId xmlns:a16="http://schemas.microsoft.com/office/drawing/2014/main" id="{04370B1A-90C8-8065-4838-8CB11CED9FDF}"/>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263238"/>
                </a:solidFill>
                <a:effectLst/>
                <a:uLnTx/>
                <a:uFillTx/>
                <a:latin typeface="Circular"/>
                <a:ea typeface="+mn-ea"/>
                <a:cs typeface="+mn-cs"/>
              </a:rPr>
              <a:t>SOURCE: Linehan, 2014b</a:t>
            </a:r>
          </a:p>
        </p:txBody>
      </p:sp>
    </p:spTree>
    <p:extLst>
      <p:ext uri="{BB962C8B-B14F-4D97-AF65-F5344CB8AC3E}">
        <p14:creationId xmlns:p14="http://schemas.microsoft.com/office/powerpoint/2010/main" val="2795295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67629B3-160A-8ED9-AC86-BB45D8A22CFF}"/>
              </a:ext>
            </a:extLst>
          </p:cNvPr>
          <p:cNvSpPr txBox="1">
            <a:spLocks noGrp="1" noChangeArrowheads="1"/>
          </p:cNvSpPr>
          <p:nvPr>
            <p:ph type="title" idx="4294967295"/>
          </p:nvPr>
        </p:nvSpPr>
        <p:spPr>
          <a:xfrm>
            <a:off x="711445" y="1272106"/>
            <a:ext cx="10769104" cy="1646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3900" b="1" i="0" u="none" strike="noStrike" kern="1200" cap="none" spc="0" normalizeH="0" baseline="0" noProof="0" dirty="0">
                <a:ln>
                  <a:noFill/>
                </a:ln>
                <a:solidFill>
                  <a:schemeClr val="tx1"/>
                </a:solidFill>
                <a:effectLst/>
                <a:uLnTx/>
                <a:uFillTx/>
                <a:latin typeface="+mj-lt"/>
                <a:ea typeface="+mj-ea"/>
                <a:cs typeface="+mj-cs"/>
              </a:rPr>
              <a:t>Dialectical Behavioral Therapy</a:t>
            </a:r>
            <a:br>
              <a:rPr kumimoji="0" lang="en-US" altLang="en-US" sz="3900" b="1" i="0" u="none" strike="noStrike" kern="1200" cap="none" spc="0" normalizeH="0" baseline="0" noProof="0" dirty="0">
                <a:ln>
                  <a:noFill/>
                </a:ln>
                <a:solidFill>
                  <a:schemeClr val="tx1"/>
                </a:solidFill>
                <a:effectLst/>
                <a:uLnTx/>
                <a:uFillTx/>
                <a:latin typeface="+mj-lt"/>
                <a:ea typeface="+mj-ea"/>
                <a:cs typeface="+mj-cs"/>
              </a:rPr>
            </a:br>
            <a:r>
              <a:rPr kumimoji="0" lang="en-US" altLang="en-US" sz="3900" b="1" i="0" u="none" strike="noStrike" kern="1200" cap="none" spc="0" normalizeH="0" baseline="0" noProof="0" dirty="0">
                <a:ln>
                  <a:noFill/>
                </a:ln>
                <a:solidFill>
                  <a:schemeClr val="tx1"/>
                </a:solidFill>
                <a:effectLst/>
                <a:uLnTx/>
                <a:uFillTx/>
                <a:latin typeface="+mj-lt"/>
                <a:ea typeface="+mj-ea"/>
                <a:cs typeface="+mj-cs"/>
              </a:rPr>
              <a:t>in Substance Use Disorder Treatment</a:t>
            </a:r>
          </a:p>
        </p:txBody>
      </p:sp>
      <p:sp>
        <p:nvSpPr>
          <p:cNvPr id="3075" name="Rectangle 3">
            <a:extLst>
              <a:ext uri="{C183D7F6-B498-43B3-948B-1728B52AA6E4}">
                <adec:decorative xmlns:adec="http://schemas.microsoft.com/office/drawing/2017/decorative" val="0"/>
              </a:ext>
            </a:extLst>
          </p:cNvPr>
          <p:cNvSpPr>
            <a:spLocks noChangeArrowheads="1"/>
          </p:cNvSpPr>
          <p:nvPr/>
        </p:nvSpPr>
        <p:spPr bwMode="auto">
          <a:xfrm>
            <a:off x="659024" y="2918481"/>
            <a:ext cx="10873946" cy="331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eaLnBrk="1" hangingPunct="1">
              <a:spcBef>
                <a:spcPts val="0"/>
              </a:spcBef>
              <a:spcAft>
                <a:spcPts val="1200"/>
              </a:spcAft>
              <a:buFontTx/>
              <a:buNone/>
            </a:pPr>
            <a:r>
              <a:rPr lang="en-US" altLang="en-US" dirty="0">
                <a:solidFill>
                  <a:schemeClr val="tx1"/>
                </a:solidFill>
                <a:latin typeface="+mn-lt"/>
              </a:rPr>
              <a:t>[INSERT TRAINER NAME &amp; CREDENTIALS]</a:t>
            </a:r>
          </a:p>
          <a:p>
            <a:pPr algn="ctr" eaLnBrk="1" hangingPunct="1">
              <a:spcBef>
                <a:spcPts val="0"/>
              </a:spcBef>
              <a:spcAft>
                <a:spcPts val="400"/>
              </a:spcAft>
              <a:buFontTx/>
              <a:buNone/>
            </a:pPr>
            <a:r>
              <a:rPr lang="en-US" altLang="en-US" sz="2800" dirty="0">
                <a:solidFill>
                  <a:schemeClr val="tx1"/>
                </a:solidFill>
                <a:latin typeface="+mn-lt"/>
              </a:rPr>
              <a:t>Integrated Substance Abuse Programs (ISAP)</a:t>
            </a:r>
          </a:p>
          <a:p>
            <a:pPr algn="ctr" eaLnBrk="1" hangingPunct="1">
              <a:spcBef>
                <a:spcPts val="0"/>
              </a:spcBef>
              <a:buFontTx/>
              <a:buNone/>
            </a:pPr>
            <a:r>
              <a:rPr lang="en-US" altLang="en-US" sz="2400" dirty="0">
                <a:solidFill>
                  <a:schemeClr val="tx1"/>
                </a:solidFill>
                <a:latin typeface="+mn-lt"/>
              </a:rPr>
              <a:t>Dept. of Psychiatry &amp; Biobehavioral Sciences, </a:t>
            </a:r>
          </a:p>
          <a:p>
            <a:pPr algn="ctr" eaLnBrk="1" hangingPunct="1">
              <a:spcBef>
                <a:spcPts val="0"/>
              </a:spcBef>
              <a:spcAft>
                <a:spcPts val="800"/>
              </a:spcAft>
              <a:buFontTx/>
              <a:buNone/>
            </a:pPr>
            <a:r>
              <a:rPr lang="en-US" altLang="en-US" sz="2400" dirty="0">
                <a:solidFill>
                  <a:schemeClr val="tx1"/>
                </a:solidFill>
                <a:latin typeface="+mn-lt"/>
              </a:rPr>
              <a:t>David Geffen School of Medicine at UCLA</a:t>
            </a:r>
          </a:p>
          <a:p>
            <a:pPr algn="ctr">
              <a:spcAft>
                <a:spcPts val="600"/>
              </a:spcAft>
              <a:buNone/>
            </a:pPr>
            <a:r>
              <a:rPr lang="en-US" altLang="en-US" sz="2800" dirty="0">
                <a:solidFill>
                  <a:schemeClr val="tx1"/>
                </a:solidFill>
                <a:latin typeface="+mn-lt"/>
              </a:rPr>
              <a:t>Pacific Southwest Addiction Technology Transfer Center</a:t>
            </a:r>
          </a:p>
          <a:p>
            <a:pPr algn="ctr" eaLnBrk="1" hangingPunct="1">
              <a:buFontTx/>
              <a:buNone/>
            </a:pPr>
            <a:r>
              <a:rPr lang="en-US" altLang="en-US" sz="2400" dirty="0">
                <a:solidFill>
                  <a:schemeClr val="tx1"/>
                </a:solidFill>
                <a:latin typeface="+mn-lt"/>
              </a:rPr>
              <a:t>www.uclaisap.org	 www.psattc.org	</a:t>
            </a:r>
          </a:p>
        </p:txBody>
      </p:sp>
      <p:pic>
        <p:nvPicPr>
          <p:cNvPr id="5" name="Picture 4">
            <a:extLst>
              <a:ext uri="{FF2B5EF4-FFF2-40B4-BE49-F238E27FC236}">
                <a16:creationId xmlns:a16="http://schemas.microsoft.com/office/drawing/2014/main" id="{8A54441D-052E-C85D-B036-E55B0B6442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7242" y="77484"/>
            <a:ext cx="2722536" cy="1135128"/>
          </a:xfrm>
          <a:prstGeom prst="rect">
            <a:avLst/>
          </a:prstGeom>
        </p:spPr>
      </p:pic>
      <p:pic>
        <p:nvPicPr>
          <p:cNvPr id="6" name="Picture 5">
            <a:extLst>
              <a:ext uri="{FF2B5EF4-FFF2-40B4-BE49-F238E27FC236}">
                <a16:creationId xmlns:a16="http://schemas.microsoft.com/office/drawing/2014/main" id="{8A44A045-2B98-ABC6-84A8-D4C45FBFD7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93" y="6195075"/>
            <a:ext cx="4501249" cy="6178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498C-E2BD-840B-F8F5-CF20A3208A3B}"/>
              </a:ext>
            </a:extLst>
          </p:cNvPr>
          <p:cNvSpPr>
            <a:spLocks noGrp="1"/>
          </p:cNvSpPr>
          <p:nvPr>
            <p:ph type="title"/>
          </p:nvPr>
        </p:nvSpPr>
        <p:spPr>
          <a:xfrm>
            <a:off x="1048200" y="563538"/>
            <a:ext cx="10095600" cy="936800"/>
          </a:xfrm>
        </p:spPr>
        <p:txBody>
          <a:bodyPr/>
          <a:lstStyle/>
          <a:p>
            <a:r>
              <a:rPr lang="en-US" dirty="0"/>
              <a:t>The Goals of the DBT Skills</a:t>
            </a:r>
          </a:p>
        </p:txBody>
      </p:sp>
      <p:graphicFrame>
        <p:nvGraphicFramePr>
          <p:cNvPr id="9" name="Diagram 8" descr="The graphic features four squares representing the core DBT skills and their respective functions:&#10;&#10;1. Mindfulness: Live in the moment without judgment.&#10;2. Interpersonal Effectiveness: Improve relationships and communication.&#10;3. Emotion Regulation: Manage and regulate emotions effectively.&#10;4. Distress Tolerance: Develop coping mechanisms for stress and crisis situations.">
            <a:extLst>
              <a:ext uri="{FF2B5EF4-FFF2-40B4-BE49-F238E27FC236}">
                <a16:creationId xmlns:a16="http://schemas.microsoft.com/office/drawing/2014/main" id="{F53D18F7-1B91-B37A-500E-A236F43FA9F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74162219"/>
              </p:ext>
            </p:extLst>
          </p:nvPr>
        </p:nvGraphicFramePr>
        <p:xfrm>
          <a:off x="771133" y="1762538"/>
          <a:ext cx="10649734" cy="4263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974E137-7416-5381-5167-9532BECB4B22}"/>
              </a:ext>
            </a:extLst>
          </p:cNvPr>
          <p:cNvSpPr txBox="1"/>
          <p:nvPr/>
        </p:nvSpPr>
        <p:spPr>
          <a:xfrm>
            <a:off x="0" y="6550158"/>
            <a:ext cx="357225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263238"/>
                </a:solidFill>
                <a:effectLst/>
                <a:uLnTx/>
                <a:uFillTx/>
                <a:latin typeface="Circular"/>
                <a:ea typeface="+mn-ea"/>
                <a:cs typeface="+mn-cs"/>
              </a:rPr>
              <a:t>SOURCE: Linehan, 2014b</a:t>
            </a:r>
          </a:p>
        </p:txBody>
      </p:sp>
      <p:sp>
        <p:nvSpPr>
          <p:cNvPr id="4" name="Slide Number Placeholder 3">
            <a:extLst>
              <a:ext uri="{FF2B5EF4-FFF2-40B4-BE49-F238E27FC236}">
                <a16:creationId xmlns:a16="http://schemas.microsoft.com/office/drawing/2014/main" id="{C3D73A97-DC2F-84DC-521E-FF087AE41F01}"/>
              </a:ext>
            </a:extLst>
          </p:cNvPr>
          <p:cNvSpPr>
            <a:spLocks noGrp="1"/>
          </p:cNvSpPr>
          <p:nvPr>
            <p:ph type="sldNum" idx="10"/>
          </p:nvPr>
        </p:nvSpPr>
        <p:spPr/>
        <p:txBody>
          <a:bodyPr/>
          <a:lstStyle/>
          <a:p>
            <a:fld id="{07CE569E-9B7C-4CB9-AB80-C0841F922CFF}" type="slidenum">
              <a:rPr lang="en-US" smtClean="0"/>
              <a:pPr/>
              <a:t>20</a:t>
            </a:fld>
            <a:endParaRPr lang="en-US"/>
          </a:p>
        </p:txBody>
      </p:sp>
    </p:spTree>
    <p:extLst>
      <p:ext uri="{BB962C8B-B14F-4D97-AF65-F5344CB8AC3E}">
        <p14:creationId xmlns:p14="http://schemas.microsoft.com/office/powerpoint/2010/main" val="512182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18BC-88F0-FB86-CBED-E6D36EEB63E5}"/>
              </a:ext>
            </a:extLst>
          </p:cNvPr>
          <p:cNvSpPr>
            <a:spLocks noGrp="1"/>
          </p:cNvSpPr>
          <p:nvPr>
            <p:ph type="title"/>
          </p:nvPr>
        </p:nvSpPr>
        <p:spPr/>
        <p:txBody>
          <a:bodyPr/>
          <a:lstStyle/>
          <a:p>
            <a:r>
              <a:rPr lang="en-US" dirty="0"/>
              <a:t>Balancing Acceptance </a:t>
            </a:r>
            <a:r>
              <a:rPr lang="en-US" i="1" dirty="0"/>
              <a:t>and</a:t>
            </a:r>
            <a:r>
              <a:rPr lang="en-US" dirty="0"/>
              <a:t> Change</a:t>
            </a:r>
          </a:p>
        </p:txBody>
      </p:sp>
      <p:pic>
        <p:nvPicPr>
          <p:cNvPr id="5" name="Picture 4" descr="A close-up of a tire">
            <a:extLst>
              <a:ext uri="{FF2B5EF4-FFF2-40B4-BE49-F238E27FC236}">
                <a16:creationId xmlns:a16="http://schemas.microsoft.com/office/drawing/2014/main" id="{0D004CB2-4C8C-FF07-3DD4-58A486409E04}"/>
              </a:ext>
            </a:extLst>
          </p:cNvPr>
          <p:cNvPicPr>
            <a:picLocks noChangeAspect="1"/>
          </p:cNvPicPr>
          <p:nvPr/>
        </p:nvPicPr>
        <p:blipFill rotWithShape="1">
          <a:blip r:embed="rId3">
            <a:extLst>
              <a:ext uri="{28A0092B-C50C-407E-A947-70E740481C1C}">
                <a14:useLocalDpi xmlns:a14="http://schemas.microsoft.com/office/drawing/2010/main" val="0"/>
              </a:ext>
            </a:extLst>
          </a:blip>
          <a:srcRect t="13931" b="14977"/>
          <a:stretch/>
        </p:blipFill>
        <p:spPr>
          <a:xfrm>
            <a:off x="1344969" y="2209800"/>
            <a:ext cx="4994871" cy="3550920"/>
          </a:xfrm>
          <a:prstGeom prst="rect">
            <a:avLst/>
          </a:prstGeom>
        </p:spPr>
      </p:pic>
      <p:pic>
        <p:nvPicPr>
          <p:cNvPr id="7" name="Picture 6" descr="A sailboat with a white sail">
            <a:extLst>
              <a:ext uri="{FF2B5EF4-FFF2-40B4-BE49-F238E27FC236}">
                <a16:creationId xmlns:a16="http://schemas.microsoft.com/office/drawing/2014/main" id="{C531BB7A-4F2F-F619-15E1-1E7EDA175EDD}"/>
              </a:ext>
            </a:extLst>
          </p:cNvPr>
          <p:cNvPicPr>
            <a:picLocks noChangeAspect="1"/>
          </p:cNvPicPr>
          <p:nvPr/>
        </p:nvPicPr>
        <p:blipFill rotWithShape="1">
          <a:blip r:embed="rId4">
            <a:extLst>
              <a:ext uri="{28A0092B-C50C-407E-A947-70E740481C1C}">
                <a14:useLocalDpi xmlns:a14="http://schemas.microsoft.com/office/drawing/2010/main" val="0"/>
              </a:ext>
            </a:extLst>
          </a:blip>
          <a:srcRect l="9318" t="4275" r="7225" b="6410"/>
          <a:stretch/>
        </p:blipFill>
        <p:spPr>
          <a:xfrm>
            <a:off x="6568440" y="1699588"/>
            <a:ext cx="3794760" cy="4061132"/>
          </a:xfrm>
          <a:prstGeom prst="rect">
            <a:avLst/>
          </a:prstGeom>
        </p:spPr>
      </p:pic>
      <p:sp>
        <p:nvSpPr>
          <p:cNvPr id="4" name="Slide Number Placeholder 3">
            <a:extLst>
              <a:ext uri="{FF2B5EF4-FFF2-40B4-BE49-F238E27FC236}">
                <a16:creationId xmlns:a16="http://schemas.microsoft.com/office/drawing/2014/main" id="{02D7D2DA-0E23-04CF-684C-76FDCE4CEE2B}"/>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Tree>
    <p:extLst>
      <p:ext uri="{BB962C8B-B14F-4D97-AF65-F5344CB8AC3E}">
        <p14:creationId xmlns:p14="http://schemas.microsoft.com/office/powerpoint/2010/main" val="1762082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0F88-C830-8940-FA3A-769B57262864}"/>
              </a:ext>
            </a:extLst>
          </p:cNvPr>
          <p:cNvSpPr>
            <a:spLocks noGrp="1"/>
          </p:cNvSpPr>
          <p:nvPr>
            <p:ph type="title"/>
          </p:nvPr>
        </p:nvSpPr>
        <p:spPr>
          <a:xfrm>
            <a:off x="1048200" y="412243"/>
            <a:ext cx="10095600" cy="936800"/>
          </a:xfrm>
        </p:spPr>
        <p:txBody>
          <a:bodyPr/>
          <a:lstStyle/>
          <a:p>
            <a:r>
              <a:rPr lang="en-US" dirty="0"/>
              <a:t>General Concepts and Focus of DBT</a:t>
            </a:r>
          </a:p>
        </p:txBody>
      </p:sp>
      <p:sp>
        <p:nvSpPr>
          <p:cNvPr id="3" name="Content Placeholder 2">
            <a:extLst>
              <a:ext uri="{FF2B5EF4-FFF2-40B4-BE49-F238E27FC236}">
                <a16:creationId xmlns:a16="http://schemas.microsoft.com/office/drawing/2014/main" id="{26718464-D5BE-7BA3-1E69-FEBC38B047D1}"/>
              </a:ext>
            </a:extLst>
          </p:cNvPr>
          <p:cNvSpPr>
            <a:spLocks noGrp="1"/>
          </p:cNvSpPr>
          <p:nvPr>
            <p:ph sz="quarter" idx="13"/>
          </p:nvPr>
        </p:nvSpPr>
        <p:spPr>
          <a:xfrm>
            <a:off x="851647" y="1349043"/>
            <a:ext cx="10780372" cy="4548530"/>
          </a:xfrm>
        </p:spPr>
        <p:txBody>
          <a:bodyPr/>
          <a:lstStyle/>
          <a:p>
            <a:pPr>
              <a:spcAft>
                <a:spcPts val="600"/>
              </a:spcAft>
            </a:pPr>
            <a:r>
              <a:rPr lang="en-US" sz="2800" dirty="0"/>
              <a:t>DBT is guided by the concepts of dialectics and the biosocial theory</a:t>
            </a:r>
          </a:p>
          <a:p>
            <a:pPr>
              <a:spcAft>
                <a:spcPts val="600"/>
              </a:spcAft>
            </a:pPr>
            <a:r>
              <a:rPr lang="en-US" sz="2800" dirty="0"/>
              <a:t>The focus is on the need to learn skills to modulate behaviors that are ineffective</a:t>
            </a:r>
          </a:p>
          <a:p>
            <a:pPr lvl="2"/>
            <a:r>
              <a:rPr lang="en-US" sz="2600" dirty="0"/>
              <a:t>Essential to address problems that interfere with how we function in life</a:t>
            </a:r>
          </a:p>
          <a:p>
            <a:r>
              <a:rPr lang="en-US" sz="2800" dirty="0"/>
              <a:t>Emphasis on the practitioner having an accepting, nonjudgmental, and validating approach</a:t>
            </a:r>
          </a:p>
          <a:p>
            <a:endParaRPr lang="en-US" dirty="0"/>
          </a:p>
          <a:p>
            <a:endParaRPr lang="en-US" dirty="0"/>
          </a:p>
        </p:txBody>
      </p:sp>
      <p:sp>
        <p:nvSpPr>
          <p:cNvPr id="4" name="Slide Number Placeholder 3">
            <a:extLst>
              <a:ext uri="{FF2B5EF4-FFF2-40B4-BE49-F238E27FC236}">
                <a16:creationId xmlns:a16="http://schemas.microsoft.com/office/drawing/2014/main" id="{D8AB79BF-BFEC-2999-BBDC-7835F13F6713}"/>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
        <p:nvSpPr>
          <p:cNvPr id="5" name="TextBox 4">
            <a:extLst>
              <a:ext uri="{FF2B5EF4-FFF2-40B4-BE49-F238E27FC236}">
                <a16:creationId xmlns:a16="http://schemas.microsoft.com/office/drawing/2014/main" id="{7D1EB341-B52E-361D-CCDE-5C165492555B}"/>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263238"/>
                </a:solidFill>
                <a:effectLst/>
                <a:uLnTx/>
                <a:uFillTx/>
                <a:latin typeface="Circular"/>
                <a:ea typeface="+mn-ea"/>
                <a:cs typeface="+mn-cs"/>
              </a:rPr>
              <a:t>SOURCE: Linehan, 2014b</a:t>
            </a:r>
          </a:p>
        </p:txBody>
      </p:sp>
      <p:pic>
        <p:nvPicPr>
          <p:cNvPr id="11" name="Picture 10">
            <a:extLst>
              <a:ext uri="{FF2B5EF4-FFF2-40B4-BE49-F238E27FC236}">
                <a16:creationId xmlns:a16="http://schemas.microsoft.com/office/drawing/2014/main" id="{04D59EE8-A428-16A7-9B1C-759EBA899F8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 t="17809" r="80734" b="64711"/>
          <a:stretch/>
        </p:blipFill>
        <p:spPr>
          <a:xfrm>
            <a:off x="4017801" y="5429924"/>
            <a:ext cx="4156397" cy="1370860"/>
          </a:xfrm>
          <a:prstGeom prst="rect">
            <a:avLst/>
          </a:prstGeom>
        </p:spPr>
      </p:pic>
    </p:spTree>
    <p:extLst>
      <p:ext uri="{BB962C8B-B14F-4D97-AF65-F5344CB8AC3E}">
        <p14:creationId xmlns:p14="http://schemas.microsoft.com/office/powerpoint/2010/main" val="1388397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35D3-54D5-EEBA-09C2-E49FA573DFD8}"/>
              </a:ext>
            </a:extLst>
          </p:cNvPr>
          <p:cNvSpPr>
            <a:spLocks noGrp="1"/>
          </p:cNvSpPr>
          <p:nvPr>
            <p:ph type="title"/>
          </p:nvPr>
        </p:nvSpPr>
        <p:spPr/>
        <p:txBody>
          <a:bodyPr/>
          <a:lstStyle/>
          <a:p>
            <a:r>
              <a:rPr lang="en-US" dirty="0"/>
              <a:t>Visualizing the Goal of DBT</a:t>
            </a:r>
          </a:p>
        </p:txBody>
      </p:sp>
      <p:graphicFrame>
        <p:nvGraphicFramePr>
          <p:cNvPr id="10" name="Content Placeholder 9" descr="This image illustrates a cyclical sequence of events triggered by a challenge. Initially, the challenge prompts the individual to employ their typical coping mechanisms, leading to temporary relief. However, despite this respite, the cycle persists, resulting in prolonged distress. The objective is to introduce mindfulness as an alternative response to challenges, enabling individuals to utilize newly developed coping skills. By incorporating mindfulness into their approach, individuals can disrupt the cycle, avoiding reliance on conventional coping methods that offer only fleeting relief, ultimately breaking free from continued misery.">
            <a:extLst>
              <a:ext uri="{FF2B5EF4-FFF2-40B4-BE49-F238E27FC236}">
                <a16:creationId xmlns:a16="http://schemas.microsoft.com/office/drawing/2014/main" id="{7CDC005B-B437-7C2A-C7A5-538D27EE315F}"/>
              </a:ext>
              <a:ext uri="{C183D7F6-B498-43B3-948B-1728B52AA6E4}">
                <adec:decorative xmlns:adec="http://schemas.microsoft.com/office/drawing/2017/decorative" val="0"/>
              </a:ext>
            </a:extLst>
          </p:cNvPr>
          <p:cNvGraphicFramePr>
            <a:graphicFrameLocks noGrp="1"/>
          </p:cNvGraphicFramePr>
          <p:nvPr>
            <p:ph sz="quarter" idx="13"/>
            <p:extLst>
              <p:ext uri="{D42A27DB-BD31-4B8C-83A1-F6EECF244321}">
                <p14:modId xmlns:p14="http://schemas.microsoft.com/office/powerpoint/2010/main" val="976501196"/>
              </p:ext>
            </p:extLst>
          </p:nvPr>
        </p:nvGraphicFramePr>
        <p:xfrm>
          <a:off x="513229" y="3000145"/>
          <a:ext cx="11165541" cy="3281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allout: Up Arrow 12">
            <a:extLst>
              <a:ext uri="{FF2B5EF4-FFF2-40B4-BE49-F238E27FC236}">
                <a16:creationId xmlns:a16="http://schemas.microsoft.com/office/drawing/2014/main" id="{42E000EC-6774-08BE-792A-D38D7BC7E59E}"/>
              </a:ext>
              <a:ext uri="{C183D7F6-B498-43B3-948B-1728B52AA6E4}">
                <adec:decorative xmlns:adec="http://schemas.microsoft.com/office/drawing/2017/decorative" val="1"/>
              </a:ext>
            </a:extLst>
          </p:cNvPr>
          <p:cNvSpPr/>
          <p:nvPr/>
        </p:nvSpPr>
        <p:spPr>
          <a:xfrm>
            <a:off x="1597511" y="4997117"/>
            <a:ext cx="1163369" cy="1284111"/>
          </a:xfrm>
          <a:prstGeom prst="upArrowCallou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3238"/>
                </a:solidFill>
                <a:effectLst/>
                <a:uLnTx/>
                <a:uFillTx/>
                <a:latin typeface="Arial"/>
                <a:ea typeface="+mn-ea"/>
                <a:cs typeface="+mn-cs"/>
              </a:rPr>
              <a:t>Usual Coping</a:t>
            </a:r>
          </a:p>
        </p:txBody>
      </p:sp>
      <p:sp>
        <p:nvSpPr>
          <p:cNvPr id="14" name="Callout: Up Arrow 13">
            <a:extLst>
              <a:ext uri="{FF2B5EF4-FFF2-40B4-BE49-F238E27FC236}">
                <a16:creationId xmlns:a16="http://schemas.microsoft.com/office/drawing/2014/main" id="{45D697CE-A3F3-A26F-1B21-5D42A9812AD3}"/>
              </a:ext>
              <a:ext uri="{C183D7F6-B498-43B3-948B-1728B52AA6E4}">
                <adec:decorative xmlns:adec="http://schemas.microsoft.com/office/drawing/2017/decorative" val="1"/>
              </a:ext>
            </a:extLst>
          </p:cNvPr>
          <p:cNvSpPr/>
          <p:nvPr/>
        </p:nvSpPr>
        <p:spPr>
          <a:xfrm>
            <a:off x="7451963" y="5043267"/>
            <a:ext cx="1163369" cy="1284111"/>
          </a:xfrm>
          <a:prstGeom prst="upArrowCallou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3238"/>
                </a:solidFill>
                <a:effectLst/>
                <a:uLnTx/>
                <a:uFillTx/>
                <a:latin typeface="Arial"/>
                <a:ea typeface="+mn-ea"/>
                <a:cs typeface="+mn-cs"/>
              </a:rPr>
              <a:t>Usual Coping</a:t>
            </a:r>
          </a:p>
        </p:txBody>
      </p:sp>
      <p:sp>
        <p:nvSpPr>
          <p:cNvPr id="17" name="Rectangle: Rounded Corners 16">
            <a:extLst>
              <a:ext uri="{FF2B5EF4-FFF2-40B4-BE49-F238E27FC236}">
                <a16:creationId xmlns:a16="http://schemas.microsoft.com/office/drawing/2014/main" id="{275D666D-FA12-F8D8-0E1E-4B99C49A5568}"/>
              </a:ext>
              <a:ext uri="{C183D7F6-B498-43B3-948B-1728B52AA6E4}">
                <adec:decorative xmlns:adec="http://schemas.microsoft.com/office/drawing/2017/decorative" val="1"/>
              </a:ext>
            </a:extLst>
          </p:cNvPr>
          <p:cNvSpPr/>
          <p:nvPr/>
        </p:nvSpPr>
        <p:spPr>
          <a:xfrm>
            <a:off x="8126805" y="2395328"/>
            <a:ext cx="1573064" cy="1215430"/>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uLnTx/>
                <a:uFillTx/>
                <a:latin typeface="Arial"/>
                <a:ea typeface="+mn-ea"/>
                <a:cs typeface="+mn-cs"/>
              </a:rPr>
              <a:t>New Coping Skills</a:t>
            </a:r>
          </a:p>
        </p:txBody>
      </p:sp>
      <p:sp>
        <p:nvSpPr>
          <p:cNvPr id="18" name="Arrow: Up 17">
            <a:extLst>
              <a:ext uri="{FF2B5EF4-FFF2-40B4-BE49-F238E27FC236}">
                <a16:creationId xmlns:a16="http://schemas.microsoft.com/office/drawing/2014/main" id="{11C1D8B2-F5CF-8623-8B73-B9610FC2F0DE}"/>
              </a:ext>
              <a:ext uri="{C183D7F6-B498-43B3-948B-1728B52AA6E4}">
                <adec:decorative xmlns:adec="http://schemas.microsoft.com/office/drawing/2017/decorative" val="1"/>
              </a:ext>
            </a:extLst>
          </p:cNvPr>
          <p:cNvSpPr/>
          <p:nvPr/>
        </p:nvSpPr>
        <p:spPr>
          <a:xfrm rot="5400000">
            <a:off x="9742948" y="2893254"/>
            <a:ext cx="457200" cy="389485"/>
          </a:xfrm>
          <a:prstGeom prst="up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Double Wave 18">
            <a:extLst>
              <a:ext uri="{FF2B5EF4-FFF2-40B4-BE49-F238E27FC236}">
                <a16:creationId xmlns:a16="http://schemas.microsoft.com/office/drawing/2014/main" id="{41EFB375-633F-D84E-2DFC-489DD9390EA4}"/>
              </a:ext>
              <a:ext uri="{C183D7F6-B498-43B3-948B-1728B52AA6E4}">
                <adec:decorative xmlns:adec="http://schemas.microsoft.com/office/drawing/2017/decorative" val="1"/>
              </a:ext>
            </a:extLst>
          </p:cNvPr>
          <p:cNvSpPr/>
          <p:nvPr/>
        </p:nvSpPr>
        <p:spPr>
          <a:xfrm>
            <a:off x="10243229" y="2063123"/>
            <a:ext cx="1435541" cy="1874042"/>
          </a:xfrm>
          <a:prstGeom prst="doubleWave">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uLnTx/>
                <a:uFillTx/>
                <a:latin typeface="Arial"/>
                <a:ea typeface="+mn-ea"/>
                <a:cs typeface="+mn-cs"/>
              </a:rPr>
              <a:t>"A Life Worth Living"</a:t>
            </a:r>
          </a:p>
        </p:txBody>
      </p:sp>
      <p:sp>
        <p:nvSpPr>
          <p:cNvPr id="20" name="Arrow: Bent 19">
            <a:extLst>
              <a:ext uri="{FF2B5EF4-FFF2-40B4-BE49-F238E27FC236}">
                <a16:creationId xmlns:a16="http://schemas.microsoft.com/office/drawing/2014/main" id="{165D3A22-FE6B-A519-724F-C26923B407EA}"/>
              </a:ext>
              <a:ext uri="{C183D7F6-B498-43B3-948B-1728B52AA6E4}">
                <adec:decorative xmlns:adec="http://schemas.microsoft.com/office/drawing/2017/decorative" val="1"/>
              </a:ext>
            </a:extLst>
          </p:cNvPr>
          <p:cNvSpPr/>
          <p:nvPr/>
        </p:nvSpPr>
        <p:spPr>
          <a:xfrm>
            <a:off x="6951755" y="2747193"/>
            <a:ext cx="1000416" cy="1390507"/>
          </a:xfrm>
          <a:prstGeom prst="bentArrow">
            <a:avLst>
              <a:gd name="adj1" fmla="val 25000"/>
              <a:gd name="adj2" fmla="val 25000"/>
              <a:gd name="adj3" fmla="val 25000"/>
              <a:gd name="adj4"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3238"/>
              </a:solidFill>
              <a:effectLst/>
              <a:uLnTx/>
              <a:uFillTx/>
              <a:latin typeface="Arial"/>
              <a:ea typeface="+mn-ea"/>
              <a:cs typeface="+mn-cs"/>
            </a:endParaRPr>
          </a:p>
        </p:txBody>
      </p:sp>
      <p:sp>
        <p:nvSpPr>
          <p:cNvPr id="28" name="Flowchart: Sequential Access Storage 27">
            <a:extLst>
              <a:ext uri="{FF2B5EF4-FFF2-40B4-BE49-F238E27FC236}">
                <a16:creationId xmlns:a16="http://schemas.microsoft.com/office/drawing/2014/main" id="{8D777252-4DEA-194D-D850-8CBF0CEFACC5}"/>
              </a:ext>
              <a:ext uri="{C183D7F6-B498-43B3-948B-1728B52AA6E4}">
                <adec:decorative xmlns:adec="http://schemas.microsoft.com/office/drawing/2017/decorative" val="1"/>
              </a:ext>
            </a:extLst>
          </p:cNvPr>
          <p:cNvSpPr/>
          <p:nvPr/>
        </p:nvSpPr>
        <p:spPr>
          <a:xfrm>
            <a:off x="3572256" y="1534666"/>
            <a:ext cx="3465760" cy="1571259"/>
          </a:xfrm>
          <a:prstGeom prst="flowChartMagneticTap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uLnTx/>
                <a:uFillTx/>
                <a:latin typeface="Arial"/>
                <a:ea typeface="+mn-ea"/>
                <a:cs typeface="+mn-cs"/>
              </a:rPr>
              <a:t>Mindfulness lets you decide how to respond</a:t>
            </a:r>
          </a:p>
        </p:txBody>
      </p:sp>
      <p:sp>
        <p:nvSpPr>
          <p:cNvPr id="4" name="Slide Number Placeholder 3">
            <a:extLst>
              <a:ext uri="{FF2B5EF4-FFF2-40B4-BE49-F238E27FC236}">
                <a16:creationId xmlns:a16="http://schemas.microsoft.com/office/drawing/2014/main" id="{5FDB2E46-3F04-234D-62D6-E5193F77843A}"/>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
        <p:nvSpPr>
          <p:cNvPr id="3" name="TextBox 2">
            <a:extLst>
              <a:ext uri="{FF2B5EF4-FFF2-40B4-BE49-F238E27FC236}">
                <a16:creationId xmlns:a16="http://schemas.microsoft.com/office/drawing/2014/main" id="{806C3ABE-0075-288D-9E9C-2305A78DB665}"/>
              </a:ext>
              <a:ext uri="{C183D7F6-B498-43B3-948B-1728B52AA6E4}">
                <adec:decorative xmlns:adec="http://schemas.microsoft.com/office/drawing/2017/decorative" val="1"/>
              </a:ext>
            </a:extLst>
          </p:cNvPr>
          <p:cNvSpPr txBox="1"/>
          <p:nvPr/>
        </p:nvSpPr>
        <p:spPr>
          <a:xfrm>
            <a:off x="0" y="6550158"/>
            <a:ext cx="462098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263238"/>
                </a:solidFill>
                <a:effectLst/>
                <a:uLnTx/>
                <a:uFillTx/>
                <a:latin typeface="Circular"/>
                <a:ea typeface="+mn-ea"/>
                <a:cs typeface="+mn-cs"/>
              </a:rPr>
              <a:t>SOURCE: Adapted from https://dbtproviders.com</a:t>
            </a:r>
          </a:p>
        </p:txBody>
      </p:sp>
    </p:spTree>
    <p:extLst>
      <p:ext uri="{BB962C8B-B14F-4D97-AF65-F5344CB8AC3E}">
        <p14:creationId xmlns:p14="http://schemas.microsoft.com/office/powerpoint/2010/main" val="2906361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1B2FC7-206A-4742-891E-534E1340B951}"/>
              </a:ext>
            </a:extLst>
          </p:cNvPr>
          <p:cNvSpPr>
            <a:spLocks noGrp="1"/>
          </p:cNvSpPr>
          <p:nvPr>
            <p:ph type="body" idx="1"/>
          </p:nvPr>
        </p:nvSpPr>
        <p:spPr>
          <a:xfrm>
            <a:off x="1761302" y="3399004"/>
            <a:ext cx="7417813" cy="1828855"/>
          </a:xfrm>
        </p:spPr>
        <p:txBody>
          <a:bodyPr>
            <a:noAutofit/>
          </a:bodyPr>
          <a:lstStyle/>
          <a:p>
            <a:pPr marL="647593" lvl="1">
              <a:spcBef>
                <a:spcPts val="300"/>
              </a:spcBef>
              <a:spcAft>
                <a:spcPts val="300"/>
              </a:spcAft>
              <a:buClr>
                <a:srgbClr val="F2D712"/>
              </a:buClr>
              <a:defRPr/>
            </a:pPr>
            <a:r>
              <a:rPr lang="en-US" sz="3200" dirty="0">
                <a:solidFill>
                  <a:schemeClr val="tx1"/>
                </a:solidFill>
              </a:rPr>
              <a:t>Cognitive-Based</a:t>
            </a:r>
          </a:p>
          <a:p>
            <a:pPr marL="647593" lvl="1">
              <a:spcBef>
                <a:spcPts val="300"/>
              </a:spcBef>
              <a:spcAft>
                <a:spcPts val="300"/>
              </a:spcAft>
              <a:buClr>
                <a:srgbClr val="F2D712"/>
              </a:buClr>
              <a:defRPr/>
            </a:pPr>
            <a:r>
              <a:rPr lang="en-US" sz="3200" dirty="0">
                <a:solidFill>
                  <a:schemeClr val="tx1"/>
                </a:solidFill>
              </a:rPr>
              <a:t>Support-Oriented</a:t>
            </a:r>
          </a:p>
          <a:p>
            <a:pPr marL="647593" lvl="1">
              <a:spcBef>
                <a:spcPts val="300"/>
              </a:spcBef>
              <a:spcAft>
                <a:spcPts val="300"/>
              </a:spcAft>
              <a:buClr>
                <a:srgbClr val="F2D712"/>
              </a:buClr>
              <a:defRPr/>
            </a:pPr>
            <a:r>
              <a:rPr lang="en-US" sz="3200" dirty="0">
                <a:solidFill>
                  <a:schemeClr val="tx1"/>
                </a:solidFill>
              </a:rPr>
              <a:t>Collaborative</a:t>
            </a:r>
          </a:p>
        </p:txBody>
      </p:sp>
      <p:pic>
        <p:nvPicPr>
          <p:cNvPr id="8" name="Picture 7">
            <a:extLst>
              <a:ext uri="{FF2B5EF4-FFF2-40B4-BE49-F238E27FC236}">
                <a16:creationId xmlns:a16="http://schemas.microsoft.com/office/drawing/2014/main" id="{13C6B628-4909-D9F1-9EA3-91AC93826B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0014" r="20014"/>
          <a:stretch/>
        </p:blipFill>
        <p:spPr>
          <a:xfrm>
            <a:off x="1734290" y="3941874"/>
            <a:ext cx="767467" cy="767828"/>
          </a:xfrm>
          <a:prstGeom prst="rect">
            <a:avLst/>
          </a:prstGeom>
        </p:spPr>
      </p:pic>
      <p:pic>
        <p:nvPicPr>
          <p:cNvPr id="6" name="Picture 5">
            <a:extLst>
              <a:ext uri="{FF2B5EF4-FFF2-40B4-BE49-F238E27FC236}">
                <a16:creationId xmlns:a16="http://schemas.microsoft.com/office/drawing/2014/main" id="{5AA72776-CF22-58E6-68F6-512611C361F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6313" b="579"/>
          <a:stretch/>
        </p:blipFill>
        <p:spPr>
          <a:xfrm>
            <a:off x="1681397" y="4639459"/>
            <a:ext cx="857432" cy="712593"/>
          </a:xfrm>
          <a:prstGeom prst="rect">
            <a:avLst/>
          </a:prstGeom>
        </p:spPr>
      </p:pic>
      <p:sp>
        <p:nvSpPr>
          <p:cNvPr id="2" name="Title 1">
            <a:extLst>
              <a:ext uri="{FF2B5EF4-FFF2-40B4-BE49-F238E27FC236}">
                <a16:creationId xmlns:a16="http://schemas.microsoft.com/office/drawing/2014/main" id="{AF9879E5-F67A-4416-9B3D-06AD90768460}"/>
              </a:ext>
            </a:extLst>
          </p:cNvPr>
          <p:cNvSpPr>
            <a:spLocks noGrp="1"/>
          </p:cNvSpPr>
          <p:nvPr>
            <p:ph type="title"/>
          </p:nvPr>
        </p:nvSpPr>
        <p:spPr>
          <a:xfrm>
            <a:off x="1368014" y="2376316"/>
            <a:ext cx="9455972" cy="2105367"/>
          </a:xfrm>
        </p:spPr>
        <p:txBody>
          <a:bodyPr anchor="t" anchorCtr="0">
            <a:normAutofit/>
          </a:bodyPr>
          <a:lstStyle/>
          <a:p>
            <a:r>
              <a:rPr lang="en-US" sz="5400" b="1" dirty="0"/>
              <a:t>The Characteristics of DBT</a:t>
            </a:r>
          </a:p>
        </p:txBody>
      </p:sp>
      <p:pic>
        <p:nvPicPr>
          <p:cNvPr id="10" name="Picture 9">
            <a:extLst>
              <a:ext uri="{FF2B5EF4-FFF2-40B4-BE49-F238E27FC236}">
                <a16:creationId xmlns:a16="http://schemas.microsoft.com/office/drawing/2014/main" id="{F4174060-CBF6-0C2D-E215-F50BC31D0AFF}"/>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6893" t="7924" r="57162" b="60759"/>
          <a:stretch/>
        </p:blipFill>
        <p:spPr>
          <a:xfrm>
            <a:off x="1773659" y="3411361"/>
            <a:ext cx="589656" cy="643446"/>
          </a:xfrm>
          <a:prstGeom prst="rect">
            <a:avLst/>
          </a:prstGeom>
        </p:spPr>
      </p:pic>
      <p:sp>
        <p:nvSpPr>
          <p:cNvPr id="5" name="Slide Number Placeholder 4">
            <a:extLst>
              <a:ext uri="{FF2B5EF4-FFF2-40B4-BE49-F238E27FC236}">
                <a16:creationId xmlns:a16="http://schemas.microsoft.com/office/drawing/2014/main" id="{2E596B7C-7B6E-5E17-880C-8917FC02B807}"/>
              </a:ext>
            </a:extLst>
          </p:cNvPr>
          <p:cNvSpPr>
            <a:spLocks noGrp="1"/>
          </p:cNvSpPr>
          <p:nvPr>
            <p:ph type="sldNum" sz="quarter" idx="10"/>
          </p:nvPr>
        </p:nvSpPr>
        <p:spPr>
          <a:xfrm>
            <a:off x="11205845" y="6333135"/>
            <a:ext cx="731600" cy="52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97D63-7139-4E87-8041-5F6955B3B167}"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Tree>
    <p:extLst>
      <p:ext uri="{BB962C8B-B14F-4D97-AF65-F5344CB8AC3E}">
        <p14:creationId xmlns:p14="http://schemas.microsoft.com/office/powerpoint/2010/main" val="302901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B4D78-ABBD-48C0-B272-F63085ACD259}"/>
              </a:ext>
            </a:extLst>
          </p:cNvPr>
          <p:cNvSpPr>
            <a:spLocks noGrp="1"/>
          </p:cNvSpPr>
          <p:nvPr>
            <p:ph type="title"/>
          </p:nvPr>
        </p:nvSpPr>
        <p:spPr/>
        <p:txBody>
          <a:bodyPr anchor="ctr" anchorCtr="0"/>
          <a:lstStyle/>
          <a:p>
            <a:r>
              <a:rPr lang="en-US" sz="4400" b="1" dirty="0"/>
              <a:t>Cognitive-Based</a:t>
            </a:r>
          </a:p>
        </p:txBody>
      </p:sp>
      <p:sp>
        <p:nvSpPr>
          <p:cNvPr id="3" name="Content Placeholder 2">
            <a:extLst>
              <a:ext uri="{FF2B5EF4-FFF2-40B4-BE49-F238E27FC236}">
                <a16:creationId xmlns:a16="http://schemas.microsoft.com/office/drawing/2014/main" id="{63C4AF4C-39D2-40CC-B1FF-F15E57CBA83B}"/>
              </a:ext>
            </a:extLst>
          </p:cNvPr>
          <p:cNvSpPr>
            <a:spLocks noGrp="1"/>
          </p:cNvSpPr>
          <p:nvPr>
            <p:ph idx="1"/>
          </p:nvPr>
        </p:nvSpPr>
        <p:spPr>
          <a:xfrm>
            <a:off x="838200" y="1514126"/>
            <a:ext cx="10515600" cy="4819009"/>
          </a:xfrm>
        </p:spPr>
        <p:txBody>
          <a:bodyPr>
            <a:normAutofit/>
          </a:bodyPr>
          <a:lstStyle/>
          <a:p>
            <a:pPr>
              <a:spcAft>
                <a:spcPts val="600"/>
              </a:spcAft>
            </a:pPr>
            <a:r>
              <a:rPr lang="en-US" sz="3200" dirty="0"/>
              <a:t>Individuals are assisted through the process of identifying thoughts and beliefs that make life harder, such as:</a:t>
            </a:r>
          </a:p>
          <a:p>
            <a:pPr lvl="1">
              <a:spcBef>
                <a:spcPts val="600"/>
              </a:spcBef>
              <a:buClr>
                <a:srgbClr val="F2D712"/>
              </a:buClr>
              <a:buFont typeface="Source Sans Pro"/>
              <a:buChar char="◉"/>
              <a:defRPr/>
            </a:pPr>
            <a:r>
              <a:rPr lang="en-US" sz="2800" dirty="0"/>
              <a:t>"I have to be perfect."</a:t>
            </a:r>
          </a:p>
          <a:p>
            <a:pPr lvl="1">
              <a:buClr>
                <a:srgbClr val="F2D712"/>
              </a:buClr>
              <a:buFont typeface="Source Sans Pro"/>
              <a:buChar char="◉"/>
              <a:defRPr/>
            </a:pPr>
            <a:r>
              <a:rPr lang="en-US" sz="2800" dirty="0"/>
              <a:t>"I'm never going to be good at anything."</a:t>
            </a:r>
          </a:p>
          <a:p>
            <a:pPr lvl="1">
              <a:spcAft>
                <a:spcPts val="600"/>
              </a:spcAft>
              <a:buClr>
                <a:srgbClr val="F2D712"/>
              </a:buClr>
              <a:buFont typeface="Source Sans Pro"/>
              <a:buChar char="◉"/>
              <a:defRPr/>
            </a:pPr>
            <a:r>
              <a:rPr lang="en-US" sz="2800" dirty="0"/>
              <a:t>"I'm a failure so why even try?"</a:t>
            </a:r>
          </a:p>
          <a:p>
            <a:r>
              <a:rPr lang="en-US" sz="3200" dirty="0"/>
              <a:t>This process can help them develop new ways of thinking that can make it easier to cope through difficult circumstances</a:t>
            </a:r>
          </a:p>
        </p:txBody>
      </p:sp>
      <p:pic>
        <p:nvPicPr>
          <p:cNvPr id="5" name="Picture 4">
            <a:extLst>
              <a:ext uri="{FF2B5EF4-FFF2-40B4-BE49-F238E27FC236}">
                <a16:creationId xmlns:a16="http://schemas.microsoft.com/office/drawing/2014/main" id="{2FB05CD7-95AC-7548-47F6-5997CFFBB2D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628" r="4628"/>
          <a:stretch/>
        </p:blipFill>
        <p:spPr>
          <a:xfrm>
            <a:off x="2730841" y="364941"/>
            <a:ext cx="855585" cy="1028571"/>
          </a:xfrm>
          <a:prstGeom prst="rect">
            <a:avLst/>
          </a:prstGeom>
        </p:spPr>
      </p:pic>
      <p:sp>
        <p:nvSpPr>
          <p:cNvPr id="6" name="Slide Number Placeholder 5">
            <a:extLst>
              <a:ext uri="{FF2B5EF4-FFF2-40B4-BE49-F238E27FC236}">
                <a16:creationId xmlns:a16="http://schemas.microsoft.com/office/drawing/2014/main" id="{7CFFAB85-61E7-DA3E-FEF4-2574D27EC1C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25</a:t>
            </a:fld>
            <a:endParaRPr lang="en-US"/>
          </a:p>
        </p:txBody>
      </p:sp>
      <p:sp>
        <p:nvSpPr>
          <p:cNvPr id="4" name="TextBox 3">
            <a:extLst>
              <a:ext uri="{FF2B5EF4-FFF2-40B4-BE49-F238E27FC236}">
                <a16:creationId xmlns:a16="http://schemas.microsoft.com/office/drawing/2014/main" id="{6D5EB8D5-457B-A037-8892-60361E5B22EA}"/>
              </a:ext>
              <a:ext uri="{C183D7F6-B498-43B3-948B-1728B52AA6E4}">
                <adec:decorative xmlns:adec="http://schemas.microsoft.com/office/drawing/2017/decorative" val="1"/>
              </a:ext>
            </a:extLst>
          </p:cNvPr>
          <p:cNvSpPr txBox="1"/>
          <p:nvPr/>
        </p:nvSpPr>
        <p:spPr>
          <a:xfrm>
            <a:off x="0" y="6550158"/>
            <a:ext cx="3572256"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Linehan, 2014b</a:t>
            </a:r>
          </a:p>
        </p:txBody>
      </p:sp>
    </p:spTree>
    <p:extLst>
      <p:ext uri="{BB962C8B-B14F-4D97-AF65-F5344CB8AC3E}">
        <p14:creationId xmlns:p14="http://schemas.microsoft.com/office/powerpoint/2010/main" val="458433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8018-9A03-4CB8-A289-C6E768CD4233}"/>
              </a:ext>
            </a:extLst>
          </p:cNvPr>
          <p:cNvSpPr>
            <a:spLocks noGrp="1"/>
          </p:cNvSpPr>
          <p:nvPr>
            <p:ph type="title"/>
          </p:nvPr>
        </p:nvSpPr>
        <p:spPr/>
        <p:txBody>
          <a:bodyPr anchor="ctr" anchorCtr="0"/>
          <a:lstStyle/>
          <a:p>
            <a:r>
              <a:rPr lang="en-US" sz="4400" b="1" dirty="0"/>
              <a:t>Support-Oriented</a:t>
            </a:r>
          </a:p>
        </p:txBody>
      </p:sp>
      <p:sp>
        <p:nvSpPr>
          <p:cNvPr id="3" name="Content Placeholder 2">
            <a:extLst>
              <a:ext uri="{FF2B5EF4-FFF2-40B4-BE49-F238E27FC236}">
                <a16:creationId xmlns:a16="http://schemas.microsoft.com/office/drawing/2014/main" id="{B366B357-18D2-46DC-A76F-4037D0ACFFBB}"/>
              </a:ext>
            </a:extLst>
          </p:cNvPr>
          <p:cNvSpPr>
            <a:spLocks noGrp="1"/>
          </p:cNvSpPr>
          <p:nvPr>
            <p:ph idx="1"/>
          </p:nvPr>
        </p:nvSpPr>
        <p:spPr/>
        <p:txBody>
          <a:bodyPr>
            <a:normAutofit/>
          </a:bodyPr>
          <a:lstStyle/>
          <a:p>
            <a:pPr>
              <a:spcAft>
                <a:spcPts val="600"/>
              </a:spcAft>
            </a:pPr>
            <a:r>
              <a:rPr lang="en-US" sz="3200" dirty="0"/>
              <a:t>DBT treatment helps individuals identify their personal strengths</a:t>
            </a:r>
          </a:p>
          <a:p>
            <a:r>
              <a:rPr lang="en-US" sz="3200" dirty="0"/>
              <a:t>DBT can also assist someone to build their self-esteem and improve their self-image</a:t>
            </a:r>
          </a:p>
        </p:txBody>
      </p:sp>
      <p:pic>
        <p:nvPicPr>
          <p:cNvPr id="5" name="Picture 4">
            <a:extLst>
              <a:ext uri="{FF2B5EF4-FFF2-40B4-BE49-F238E27FC236}">
                <a16:creationId xmlns:a16="http://schemas.microsoft.com/office/drawing/2014/main" id="{A48C1C91-E41B-5624-D8FE-77B6A85B1E6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4" r="24"/>
          <a:stretch/>
        </p:blipFill>
        <p:spPr>
          <a:xfrm>
            <a:off x="2631989" y="327366"/>
            <a:ext cx="1103201" cy="1103721"/>
          </a:xfrm>
          <a:prstGeom prst="rect">
            <a:avLst/>
          </a:prstGeom>
        </p:spPr>
      </p:pic>
      <p:sp>
        <p:nvSpPr>
          <p:cNvPr id="6" name="Slide Number Placeholder 5">
            <a:extLst>
              <a:ext uri="{FF2B5EF4-FFF2-40B4-BE49-F238E27FC236}">
                <a16:creationId xmlns:a16="http://schemas.microsoft.com/office/drawing/2014/main" id="{E4C0D014-5B31-0D12-B79C-FFCA0D31BBDF}"/>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26</a:t>
            </a:fld>
            <a:endParaRPr lang="en-US"/>
          </a:p>
        </p:txBody>
      </p:sp>
      <p:sp>
        <p:nvSpPr>
          <p:cNvPr id="4" name="TextBox 3">
            <a:extLst>
              <a:ext uri="{FF2B5EF4-FFF2-40B4-BE49-F238E27FC236}">
                <a16:creationId xmlns:a16="http://schemas.microsoft.com/office/drawing/2014/main" id="{CA34DAB7-9D9A-D0BC-27CF-3B30E046EC52}"/>
              </a:ext>
              <a:ext uri="{C183D7F6-B498-43B3-948B-1728B52AA6E4}">
                <adec:decorative xmlns:adec="http://schemas.microsoft.com/office/drawing/2017/decorative" val="1"/>
              </a:ext>
            </a:extLst>
          </p:cNvPr>
          <p:cNvSpPr txBox="1"/>
          <p:nvPr/>
        </p:nvSpPr>
        <p:spPr>
          <a:xfrm>
            <a:off x="0" y="6550158"/>
            <a:ext cx="3572256"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Linehan, 2014b</a:t>
            </a:r>
          </a:p>
        </p:txBody>
      </p:sp>
    </p:spTree>
    <p:extLst>
      <p:ext uri="{BB962C8B-B14F-4D97-AF65-F5344CB8AC3E}">
        <p14:creationId xmlns:p14="http://schemas.microsoft.com/office/powerpoint/2010/main" val="3027966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28D1D-CB0C-F167-EA36-D63BE99E8B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579" b="579"/>
          <a:stretch/>
        </p:blipFill>
        <p:spPr>
          <a:xfrm>
            <a:off x="3188041" y="174633"/>
            <a:ext cx="1141589" cy="1128360"/>
          </a:xfrm>
          <a:prstGeom prst="rect">
            <a:avLst/>
          </a:prstGeom>
        </p:spPr>
      </p:pic>
      <p:sp>
        <p:nvSpPr>
          <p:cNvPr id="2" name="Title 1">
            <a:extLst>
              <a:ext uri="{FF2B5EF4-FFF2-40B4-BE49-F238E27FC236}">
                <a16:creationId xmlns:a16="http://schemas.microsoft.com/office/drawing/2014/main" id="{23A016A9-AB7B-4969-9B95-ECB3B7B69EA4}"/>
              </a:ext>
            </a:extLst>
          </p:cNvPr>
          <p:cNvSpPr>
            <a:spLocks noGrp="1"/>
          </p:cNvSpPr>
          <p:nvPr>
            <p:ph type="title"/>
          </p:nvPr>
        </p:nvSpPr>
        <p:spPr>
          <a:xfrm>
            <a:off x="1048200" y="304408"/>
            <a:ext cx="10095600" cy="936800"/>
          </a:xfrm>
        </p:spPr>
        <p:txBody>
          <a:bodyPr anchor="ctr" anchorCtr="0"/>
          <a:lstStyle/>
          <a:p>
            <a:r>
              <a:rPr lang="en-US" sz="4400" b="1" dirty="0"/>
              <a:t>Collaborative</a:t>
            </a:r>
          </a:p>
        </p:txBody>
      </p:sp>
      <p:sp>
        <p:nvSpPr>
          <p:cNvPr id="3" name="Content Placeholder 2">
            <a:extLst>
              <a:ext uri="{FF2B5EF4-FFF2-40B4-BE49-F238E27FC236}">
                <a16:creationId xmlns:a16="http://schemas.microsoft.com/office/drawing/2014/main" id="{435FBA9B-555D-4C2B-BDD9-62A09675EE02}"/>
              </a:ext>
            </a:extLst>
          </p:cNvPr>
          <p:cNvSpPr>
            <a:spLocks noGrp="1"/>
          </p:cNvSpPr>
          <p:nvPr>
            <p:ph idx="1"/>
          </p:nvPr>
        </p:nvSpPr>
        <p:spPr>
          <a:xfrm>
            <a:off x="1048200" y="1241208"/>
            <a:ext cx="10095600" cy="4715795"/>
          </a:xfrm>
        </p:spPr>
        <p:txBody>
          <a:bodyPr/>
          <a:lstStyle/>
          <a:p>
            <a:pPr>
              <a:spcAft>
                <a:spcPts val="600"/>
              </a:spcAft>
            </a:pPr>
            <a:r>
              <a:rPr lang="en-US" sz="2800" dirty="0"/>
              <a:t>DBT fosters a relationship between practitioner and client</a:t>
            </a:r>
          </a:p>
          <a:p>
            <a:pPr lvl="1">
              <a:spcAft>
                <a:spcPts val="600"/>
              </a:spcAft>
              <a:buClr>
                <a:srgbClr val="F2D712"/>
              </a:buClr>
              <a:buFont typeface="Source Sans Pro"/>
              <a:buChar char="◉"/>
              <a:defRPr/>
            </a:pPr>
            <a:r>
              <a:rPr lang="en-US" sz="2600" dirty="0"/>
              <a:t>Clients are encouraged to address any problems that may arise in their relationship with the practitioner</a:t>
            </a:r>
          </a:p>
          <a:p>
            <a:pPr>
              <a:spcAft>
                <a:spcPts val="600"/>
              </a:spcAft>
            </a:pPr>
            <a:r>
              <a:rPr lang="en-US" sz="2800" dirty="0"/>
              <a:t>"Consultation to the client" approach</a:t>
            </a:r>
          </a:p>
          <a:p>
            <a:pPr marL="914400" marR="0" lvl="1"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dirty="0"/>
              <a:t>Shifts the practitioner away from directly intervening in the environment</a:t>
            </a:r>
          </a:p>
          <a:p>
            <a:pPr>
              <a:spcAft>
                <a:spcPts val="600"/>
              </a:spcAft>
            </a:pPr>
            <a:r>
              <a:rPr lang="en-US" sz="2800" dirty="0"/>
              <a:t>DBT can involve homework assignments, role-playing tasks, and practice opportunities for coping skills</a:t>
            </a:r>
          </a:p>
          <a:p>
            <a:pPr marL="914400" marR="0" lvl="1"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dirty="0"/>
              <a:t>All of this is done through close collaboration</a:t>
            </a:r>
          </a:p>
        </p:txBody>
      </p:sp>
      <p:sp>
        <p:nvSpPr>
          <p:cNvPr id="6" name="Slide Number Placeholder 5">
            <a:extLst>
              <a:ext uri="{FF2B5EF4-FFF2-40B4-BE49-F238E27FC236}">
                <a16:creationId xmlns:a16="http://schemas.microsoft.com/office/drawing/2014/main" id="{9631B3D6-9BD0-897E-4D15-6AB97E281BD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27</a:t>
            </a:fld>
            <a:endParaRPr lang="en-US"/>
          </a:p>
        </p:txBody>
      </p:sp>
      <p:sp>
        <p:nvSpPr>
          <p:cNvPr id="4" name="TextBox 3">
            <a:extLst>
              <a:ext uri="{FF2B5EF4-FFF2-40B4-BE49-F238E27FC236}">
                <a16:creationId xmlns:a16="http://schemas.microsoft.com/office/drawing/2014/main" id="{F833514D-6BEA-4C4B-6480-E4C9F49D4F4E}"/>
              </a:ext>
              <a:ext uri="{C183D7F6-B498-43B3-948B-1728B52AA6E4}">
                <adec:decorative xmlns:adec="http://schemas.microsoft.com/office/drawing/2017/decorative" val="1"/>
              </a:ext>
            </a:extLst>
          </p:cNvPr>
          <p:cNvSpPr txBox="1"/>
          <p:nvPr/>
        </p:nvSpPr>
        <p:spPr>
          <a:xfrm>
            <a:off x="0" y="6550158"/>
            <a:ext cx="3572256"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Linehan, 2014b</a:t>
            </a:r>
          </a:p>
        </p:txBody>
      </p:sp>
    </p:spTree>
    <p:extLst>
      <p:ext uri="{BB962C8B-B14F-4D97-AF65-F5344CB8AC3E}">
        <p14:creationId xmlns:p14="http://schemas.microsoft.com/office/powerpoint/2010/main" val="278721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A180-3846-4AB1-EFCD-AE0F87A24A9D}"/>
              </a:ext>
            </a:extLst>
          </p:cNvPr>
          <p:cNvSpPr>
            <a:spLocks noGrp="1"/>
          </p:cNvSpPr>
          <p:nvPr>
            <p:ph type="title"/>
          </p:nvPr>
        </p:nvSpPr>
        <p:spPr>
          <a:xfrm>
            <a:off x="1048200" y="313845"/>
            <a:ext cx="10095600" cy="936800"/>
          </a:xfrm>
        </p:spPr>
        <p:txBody>
          <a:bodyPr/>
          <a:lstStyle/>
          <a:p>
            <a:r>
              <a:rPr lang="en-US" dirty="0"/>
              <a:t>In Summary</a:t>
            </a:r>
          </a:p>
        </p:txBody>
      </p:sp>
      <p:sp>
        <p:nvSpPr>
          <p:cNvPr id="3" name="Slide Number Placeholder 2">
            <a:extLst>
              <a:ext uri="{FF2B5EF4-FFF2-40B4-BE49-F238E27FC236}">
                <a16:creationId xmlns:a16="http://schemas.microsoft.com/office/drawing/2014/main" id="{2CF3A8D0-C519-FC16-3865-64D587C35234}"/>
              </a:ext>
              <a:ext uri="{C183D7F6-B498-43B3-948B-1728B52AA6E4}">
                <adec:decorative xmlns:adec="http://schemas.microsoft.com/office/drawing/2017/decorative" val="1"/>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28</a:t>
            </a:fld>
            <a:endParaRPr lang="en-US" dirty="0"/>
          </a:p>
        </p:txBody>
      </p:sp>
      <p:sp>
        <p:nvSpPr>
          <p:cNvPr id="4" name="Content Placeholder 3">
            <a:extLst>
              <a:ext uri="{FF2B5EF4-FFF2-40B4-BE49-F238E27FC236}">
                <a16:creationId xmlns:a16="http://schemas.microsoft.com/office/drawing/2014/main" id="{3CB0567C-88D8-CF22-686D-2A45948CF42B}"/>
              </a:ext>
            </a:extLst>
          </p:cNvPr>
          <p:cNvSpPr>
            <a:spLocks noGrp="1"/>
          </p:cNvSpPr>
          <p:nvPr>
            <p:ph sz="quarter" idx="13"/>
          </p:nvPr>
        </p:nvSpPr>
        <p:spPr>
          <a:xfrm>
            <a:off x="457477" y="1214535"/>
            <a:ext cx="11277045" cy="5329620"/>
          </a:xfrm>
        </p:spPr>
        <p:txBody>
          <a:bodyPr/>
          <a:lstStyle/>
          <a:p>
            <a:pPr>
              <a:spcBef>
                <a:spcPts val="0"/>
              </a:spcBef>
              <a:spcAft>
                <a:spcPts val="600"/>
              </a:spcAft>
            </a:pPr>
            <a:r>
              <a:rPr lang="en-US" sz="2800" b="1" u="sng" dirty="0"/>
              <a:t>DBT is…</a:t>
            </a:r>
          </a:p>
          <a:p>
            <a:pPr marL="914400" marR="0" lvl="1"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dirty="0">
                <a:solidFill>
                  <a:srgbClr val="343536"/>
                </a:solidFill>
                <a:latin typeface="Source Sans Pro" panose="020B0503030403020204" pitchFamily="34" charset="0"/>
                <a:ea typeface="Source Sans Pro" panose="020B0503030403020204" pitchFamily="34" charset="0"/>
              </a:rPr>
              <a:t>Skills-based and involves four specific skill sets</a:t>
            </a:r>
          </a:p>
          <a:p>
            <a:pPr lvl="2">
              <a:spcAft>
                <a:spcPts val="600"/>
              </a:spcAft>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Practice and repetition of the DBT skills is essential</a:t>
            </a:r>
            <a:endParaRPr lang="en-US" sz="2600" dirty="0">
              <a:latin typeface="Source Sans Pro" panose="020B0503030403020204" pitchFamily="34" charset="0"/>
              <a:ea typeface="Source Sans Pro" panose="020B0503030403020204" pitchFamily="34" charset="0"/>
            </a:endParaRPr>
          </a:p>
          <a:p>
            <a:pPr marL="914400" marR="0" lvl="1"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dirty="0">
                <a:solidFill>
                  <a:schemeClr val="tx1"/>
                </a:solidFill>
                <a:latin typeface="Source Sans Pro" panose="020B0503030403020204" pitchFamily="34" charset="0"/>
                <a:ea typeface="Source Sans Pro" panose="020B0503030403020204" pitchFamily="34" charset="0"/>
              </a:rPr>
              <a:t>Focused on helping people </a:t>
            </a:r>
            <a:r>
              <a:rPr lang="en-US" sz="2600" i="1" dirty="0">
                <a:solidFill>
                  <a:schemeClr val="tx1"/>
                </a:solidFill>
                <a:latin typeface="Source Sans Pro" panose="020B0503030403020204" pitchFamily="34" charset="0"/>
                <a:ea typeface="Source Sans Pro" panose="020B0503030403020204" pitchFamily="34" charset="0"/>
              </a:rPr>
              <a:t>u</a:t>
            </a:r>
            <a:r>
              <a:rPr lang="en-US" sz="2600" b="0" i="1" dirty="0">
                <a:solidFill>
                  <a:schemeClr val="tx1"/>
                </a:solidFill>
                <a:effectLst/>
                <a:latin typeface="Source Sans Pro" panose="020B0503030403020204" pitchFamily="34" charset="0"/>
                <a:ea typeface="Source Sans Pro" panose="020B0503030403020204" pitchFamily="34" charset="0"/>
              </a:rPr>
              <a:t>nderstand</a:t>
            </a:r>
            <a:r>
              <a:rPr lang="en-US" sz="2600" b="0" i="0" dirty="0">
                <a:solidFill>
                  <a:schemeClr val="tx1"/>
                </a:solidFill>
                <a:effectLst/>
                <a:latin typeface="Source Sans Pro" panose="020B0503030403020204" pitchFamily="34" charset="0"/>
                <a:ea typeface="Source Sans Pro" panose="020B0503030403020204" pitchFamily="34" charset="0"/>
              </a:rPr>
              <a:t> and </a:t>
            </a:r>
            <a:r>
              <a:rPr lang="en-US" sz="2600" b="1" i="1" u="sng" dirty="0">
                <a:solidFill>
                  <a:schemeClr val="tx1"/>
                </a:solidFill>
                <a:effectLst/>
                <a:latin typeface="Source Sans Pro" panose="020B0503030403020204" pitchFamily="34" charset="0"/>
                <a:ea typeface="Source Sans Pro" panose="020B0503030403020204" pitchFamily="34" charset="0"/>
              </a:rPr>
              <a:t>accept</a:t>
            </a:r>
            <a:r>
              <a:rPr lang="en-US" sz="2600" b="0" i="0" dirty="0">
                <a:solidFill>
                  <a:schemeClr val="tx1"/>
                </a:solidFill>
                <a:effectLst/>
                <a:latin typeface="Source Sans Pro" panose="020B0503030403020204" pitchFamily="34" charset="0"/>
                <a:ea typeface="Source Sans Pro" panose="020B0503030403020204" pitchFamily="34" charset="0"/>
              </a:rPr>
              <a:t> their difficult feelings and </a:t>
            </a:r>
            <a:r>
              <a:rPr lang="en-US" sz="2600" dirty="0">
                <a:solidFill>
                  <a:schemeClr val="tx1"/>
                </a:solidFill>
                <a:latin typeface="Source Sans Pro" panose="020B0503030403020204" pitchFamily="34" charset="0"/>
                <a:ea typeface="Source Sans Pro" panose="020B0503030403020204" pitchFamily="34" charset="0"/>
              </a:rPr>
              <a:t>unhelpful behaviors, and learn </a:t>
            </a:r>
            <a:r>
              <a:rPr lang="en-US" sz="2600" b="0" i="0" dirty="0">
                <a:solidFill>
                  <a:schemeClr val="tx1"/>
                </a:solidFill>
                <a:effectLst/>
                <a:latin typeface="Source Sans Pro" panose="020B0503030403020204" pitchFamily="34" charset="0"/>
                <a:ea typeface="Source Sans Pro" panose="020B0503030403020204" pitchFamily="34" charset="0"/>
              </a:rPr>
              <a:t>skills to manage these feelings and behaviors so that they can make positive </a:t>
            </a:r>
            <a:r>
              <a:rPr lang="en-US" sz="2600" b="1" i="1" u="sng" dirty="0">
                <a:solidFill>
                  <a:schemeClr val="tx1"/>
                </a:solidFill>
                <a:effectLst/>
                <a:latin typeface="Source Sans Pro" panose="020B0503030403020204" pitchFamily="34" charset="0"/>
                <a:ea typeface="Source Sans Pro" panose="020B0503030403020204" pitchFamily="34" charset="0"/>
              </a:rPr>
              <a:t>changes</a:t>
            </a:r>
            <a:r>
              <a:rPr lang="en-US" sz="2600" b="0" i="0" dirty="0">
                <a:solidFill>
                  <a:schemeClr val="tx1"/>
                </a:solidFill>
                <a:effectLst/>
                <a:latin typeface="Source Sans Pro" panose="020B0503030403020204" pitchFamily="34" charset="0"/>
                <a:ea typeface="Source Sans Pro" panose="020B0503030403020204" pitchFamily="34" charset="0"/>
              </a:rPr>
              <a:t> in their life</a:t>
            </a:r>
          </a:p>
          <a:p>
            <a:pPr lvl="1">
              <a:spcAft>
                <a:spcPts val="600"/>
              </a:spcAft>
              <a:buClr>
                <a:srgbClr val="F2D712"/>
              </a:buClr>
              <a:buFont typeface="Source Sans Pro"/>
              <a:buChar char="◉"/>
              <a:defRPr/>
            </a:pPr>
            <a:r>
              <a:rPr lang="en-US" sz="2600" dirty="0">
                <a:latin typeface="Source Sans Pro" panose="020B0503030403020204" pitchFamily="34" charset="0"/>
                <a:ea typeface="Source Sans Pro" panose="020B0503030403020204" pitchFamily="34" charset="0"/>
              </a:rPr>
              <a:t>Cognitive-based, support-oriented, and collaborative</a:t>
            </a:r>
          </a:p>
          <a:p>
            <a:pPr marL="914400" marR="0" lvl="1"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b="0" i="0" dirty="0">
                <a:solidFill>
                  <a:srgbClr val="343536"/>
                </a:solidFill>
                <a:effectLst/>
                <a:latin typeface="Source Sans Pro" panose="020B0503030403020204" pitchFamily="34" charset="0"/>
                <a:ea typeface="Source Sans Pro" panose="020B0503030403020204" pitchFamily="34" charset="0"/>
              </a:rPr>
              <a:t>Especially effective for people who have difficulty managing and regulating their emotions</a:t>
            </a:r>
          </a:p>
          <a:p>
            <a:pPr>
              <a:spcBef>
                <a:spcPts val="0"/>
              </a:spcBef>
            </a:pPr>
            <a:r>
              <a:rPr lang="en-US" sz="2800" dirty="0"/>
              <a:t>Standard DBT Treatment Delivery: Individual Sessions, Intersession Contact, Group Sessions</a:t>
            </a:r>
          </a:p>
        </p:txBody>
      </p:sp>
      <p:sp>
        <p:nvSpPr>
          <p:cNvPr id="7" name="TextBox 6">
            <a:extLst>
              <a:ext uri="{FF2B5EF4-FFF2-40B4-BE49-F238E27FC236}">
                <a16:creationId xmlns:a16="http://schemas.microsoft.com/office/drawing/2014/main" id="{9286DF1D-449B-DA1B-1594-113CF130E148}"/>
              </a:ext>
            </a:extLst>
          </p:cNvPr>
          <p:cNvSpPr txBox="1"/>
          <p:nvPr/>
        </p:nvSpPr>
        <p:spPr>
          <a:xfrm>
            <a:off x="0" y="6550158"/>
            <a:ext cx="3572256"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Linehan, 2014b</a:t>
            </a:r>
          </a:p>
        </p:txBody>
      </p:sp>
    </p:spTree>
    <p:extLst>
      <p:ext uri="{BB962C8B-B14F-4D97-AF65-F5344CB8AC3E}">
        <p14:creationId xmlns:p14="http://schemas.microsoft.com/office/powerpoint/2010/main" val="3438937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A6DFF-441E-7057-A850-6635FCF6E671}"/>
              </a:ext>
            </a:extLst>
          </p:cNvPr>
          <p:cNvSpPr>
            <a:spLocks noGrp="1"/>
          </p:cNvSpPr>
          <p:nvPr>
            <p:ph type="title"/>
          </p:nvPr>
        </p:nvSpPr>
        <p:spPr/>
        <p:txBody>
          <a:bodyPr/>
          <a:lstStyle/>
          <a:p>
            <a:r>
              <a:rPr lang="en-US" dirty="0"/>
              <a:t>Why Choose DBT?</a:t>
            </a:r>
          </a:p>
        </p:txBody>
      </p:sp>
      <p:sp>
        <p:nvSpPr>
          <p:cNvPr id="3" name="Content Placeholder 2">
            <a:extLst>
              <a:ext uri="{FF2B5EF4-FFF2-40B4-BE49-F238E27FC236}">
                <a16:creationId xmlns:a16="http://schemas.microsoft.com/office/drawing/2014/main" id="{247ED4B0-449A-0689-2909-FB4E41782DA2}"/>
              </a:ext>
            </a:extLst>
          </p:cNvPr>
          <p:cNvSpPr>
            <a:spLocks noGrp="1"/>
          </p:cNvSpPr>
          <p:nvPr>
            <p:ph sz="quarter" idx="13"/>
          </p:nvPr>
        </p:nvSpPr>
        <p:spPr>
          <a:xfrm>
            <a:off x="660400" y="1347627"/>
            <a:ext cx="10871200" cy="4368800"/>
          </a:xfrm>
        </p:spPr>
        <p:txBody>
          <a:bodyPr/>
          <a:lstStyle/>
          <a:p>
            <a:r>
              <a:rPr lang="en-US" dirty="0"/>
              <a:t>Applicable and adaptable across various settings and populations</a:t>
            </a:r>
          </a:p>
          <a:p>
            <a:r>
              <a:rPr lang="en-US" dirty="0"/>
              <a:t>There are a variety of therapeutic techniques/interventions to choose from (the four DBT skill sets)</a:t>
            </a:r>
          </a:p>
          <a:p>
            <a:r>
              <a:rPr lang="en-US" dirty="0"/>
              <a:t>DBT is teachable and practical</a:t>
            </a:r>
          </a:p>
          <a:p>
            <a:r>
              <a:rPr lang="en-US" dirty="0"/>
              <a:t>DBT is accessible to all levels of clinicians/non-clinicians</a:t>
            </a:r>
          </a:p>
        </p:txBody>
      </p:sp>
      <p:sp>
        <p:nvSpPr>
          <p:cNvPr id="4" name="Slide Number Placeholder 3">
            <a:extLst>
              <a:ext uri="{FF2B5EF4-FFF2-40B4-BE49-F238E27FC236}">
                <a16:creationId xmlns:a16="http://schemas.microsoft.com/office/drawing/2014/main" id="{80EDC024-BE52-DCB2-FE6C-35AE230EA5DA}"/>
              </a:ext>
            </a:extLst>
          </p:cNvPr>
          <p:cNvSpPr>
            <a:spLocks noGrp="1"/>
          </p:cNvSpPr>
          <p:nvPr>
            <p:ph type="sldNum" idx="14"/>
          </p:nvPr>
        </p:nvSpPr>
        <p:spPr/>
        <p:txBody>
          <a:bodyPr/>
          <a:lstStyle/>
          <a:p>
            <a:fld id="{07CE569E-9B7C-4CB9-AB80-C0841F922CFF}" type="slidenum">
              <a:rPr lang="en-US" smtClean="0"/>
              <a:pPr/>
              <a:t>29</a:t>
            </a:fld>
            <a:endParaRPr lang="en-US"/>
          </a:p>
        </p:txBody>
      </p:sp>
      <p:pic>
        <p:nvPicPr>
          <p:cNvPr id="6" name="Picture 5">
            <a:extLst>
              <a:ext uri="{FF2B5EF4-FFF2-40B4-BE49-F238E27FC236}">
                <a16:creationId xmlns:a16="http://schemas.microsoft.com/office/drawing/2014/main" id="{92002336-286F-94CF-A3EB-23A5823E009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1583" b="13114"/>
          <a:stretch/>
        </p:blipFill>
        <p:spPr>
          <a:xfrm>
            <a:off x="6680238" y="4652332"/>
            <a:ext cx="4463562" cy="1943203"/>
          </a:xfrm>
          <a:prstGeom prst="rect">
            <a:avLst/>
          </a:prstGeom>
        </p:spPr>
      </p:pic>
    </p:spTree>
    <p:extLst>
      <p:ext uri="{BB962C8B-B14F-4D97-AF65-F5344CB8AC3E}">
        <p14:creationId xmlns:p14="http://schemas.microsoft.com/office/powerpoint/2010/main" val="675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676400" y="533400"/>
            <a:ext cx="8839200" cy="914400"/>
          </a:xfrm>
        </p:spPr>
        <p:txBody>
          <a:bodyPr>
            <a:normAutofit fontScale="90000"/>
          </a:bodyPr>
          <a:lstStyle/>
          <a:p>
            <a:pPr algn="ctr" eaLnBrk="1" hangingPunct="1"/>
            <a:r>
              <a:rPr lang="en-US" altLang="en-US" sz="6000" b="1" dirty="0">
                <a:solidFill>
                  <a:schemeClr val="accent2"/>
                </a:solidFill>
              </a:rPr>
              <a:t>START CODE </a:t>
            </a:r>
          </a:p>
        </p:txBody>
      </p:sp>
      <p:sp>
        <p:nvSpPr>
          <p:cNvPr id="109571" name="Rectangle 3"/>
          <p:cNvSpPr>
            <a:spLocks noGrp="1" noChangeArrowheads="1"/>
          </p:cNvSpPr>
          <p:nvPr>
            <p:ph idx="1"/>
          </p:nvPr>
        </p:nvSpPr>
        <p:spPr>
          <a:xfrm>
            <a:off x="1524000" y="2057400"/>
            <a:ext cx="9144000" cy="3810000"/>
          </a:xfrm>
        </p:spPr>
        <p:txBody>
          <a:bodyPr/>
          <a:lstStyle/>
          <a:p>
            <a:pPr algn="ctr">
              <a:lnSpc>
                <a:spcPct val="90000"/>
              </a:lnSpc>
              <a:buNone/>
            </a:pPr>
            <a:r>
              <a:rPr lang="en-US" altLang="en-US" sz="8000" dirty="0">
                <a:latin typeface="+mj-lt"/>
              </a:rPr>
              <a:t>XXXX</a:t>
            </a:r>
          </a:p>
          <a:p>
            <a:pPr algn="ctr" eaLnBrk="1" hangingPunct="1">
              <a:lnSpc>
                <a:spcPct val="90000"/>
              </a:lnSpc>
              <a:buFont typeface="Wingdings 2" pitchFamily="18" charset="2"/>
              <a:buNone/>
            </a:pPr>
            <a:endParaRPr lang="en-US" altLang="en-US" sz="8000" dirty="0">
              <a:latin typeface="+mj-lt"/>
            </a:endParaRPr>
          </a:p>
          <a:p>
            <a:pPr algn="ctr" eaLnBrk="1" hangingPunct="1">
              <a:lnSpc>
                <a:spcPct val="90000"/>
              </a:lnSpc>
              <a:buNone/>
            </a:pPr>
            <a:r>
              <a:rPr lang="en-US" altLang="en-US" sz="3200" dirty="0">
                <a:latin typeface="+mj-lt"/>
              </a:rPr>
              <a:t>You will be asked to enter the start and end codes in the CE Evaluation.</a:t>
            </a:r>
          </a:p>
          <a:p>
            <a:pPr algn="ctr" eaLnBrk="1" hangingPunct="1">
              <a:lnSpc>
                <a:spcPct val="90000"/>
              </a:lnSpc>
              <a:buFont typeface="Wingdings 2" pitchFamily="18" charset="2"/>
              <a:buNone/>
            </a:pPr>
            <a:endParaRPr lang="en-US" altLang="en-US" sz="8000" dirty="0">
              <a:latin typeface="+mj-lt"/>
            </a:endParaRPr>
          </a:p>
        </p:txBody>
      </p:sp>
      <p:sp>
        <p:nvSpPr>
          <p:cNvPr id="2" name="Slide Number Placeholder 1">
            <a:extLst>
              <a:ext uri="{FF2B5EF4-FFF2-40B4-BE49-F238E27FC236}">
                <a16:creationId xmlns:a16="http://schemas.microsoft.com/office/drawing/2014/main" id="{17B8BAA5-A20F-179C-2442-4963B36192C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a:t>
            </a:fld>
            <a:endParaRPr lang="en-US" dirty="0"/>
          </a:p>
        </p:txBody>
      </p:sp>
    </p:spTree>
    <p:extLst>
      <p:ext uri="{BB962C8B-B14F-4D97-AF65-F5344CB8AC3E}">
        <p14:creationId xmlns:p14="http://schemas.microsoft.com/office/powerpoint/2010/main" val="1537663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1524000" y="2376316"/>
            <a:ext cx="9144000" cy="2105367"/>
          </a:xfrm>
        </p:spPr>
        <p:txBody>
          <a:bodyPr anchor="t">
            <a:normAutofit/>
          </a:bodyPr>
          <a:lstStyle/>
          <a:p>
            <a:r>
              <a:rPr lang="en-US" sz="5400" b="1" dirty="0"/>
              <a:t>Fundamentals of DBT</a:t>
            </a:r>
          </a:p>
        </p:txBody>
      </p:sp>
      <p:pic>
        <p:nvPicPr>
          <p:cNvPr id="5" name="Picture 4">
            <a:extLst>
              <a:ext uri="{FF2B5EF4-FFF2-40B4-BE49-F238E27FC236}">
                <a16:creationId xmlns:a16="http://schemas.microsoft.com/office/drawing/2014/main" id="{9666268F-F49E-BE48-DD99-0FE57FDEC57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6917" t="15672" r="17787" b="16917"/>
          <a:stretch/>
        </p:blipFill>
        <p:spPr>
          <a:xfrm>
            <a:off x="5300413" y="3429000"/>
            <a:ext cx="1591173" cy="1642089"/>
          </a:xfrm>
          <a:prstGeom prst="rect">
            <a:avLst/>
          </a:prstGeom>
        </p:spPr>
      </p:pic>
      <p:pic>
        <p:nvPicPr>
          <p:cNvPr id="7" name="Picture 6">
            <a:extLst>
              <a:ext uri="{FF2B5EF4-FFF2-40B4-BE49-F238E27FC236}">
                <a16:creationId xmlns:a16="http://schemas.microsoft.com/office/drawing/2014/main" id="{A2ACF7EE-081F-73C0-46AA-9DC7F3E1A4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10309" b="10309"/>
          <a:stretch/>
        </p:blipFill>
        <p:spPr>
          <a:xfrm>
            <a:off x="5817922" y="4040197"/>
            <a:ext cx="556156" cy="441486"/>
          </a:xfrm>
          <a:prstGeom prst="pie">
            <a:avLst>
              <a:gd name="adj1" fmla="val 0"/>
              <a:gd name="adj2" fmla="val 21572272"/>
            </a:avLst>
          </a:prstGeom>
          <a:noFill/>
        </p:spPr>
      </p:pic>
      <p:sp>
        <p:nvSpPr>
          <p:cNvPr id="3" name="Slide Number Placeholder 2">
            <a:extLst>
              <a:ext uri="{FF2B5EF4-FFF2-40B4-BE49-F238E27FC236}">
                <a16:creationId xmlns:a16="http://schemas.microsoft.com/office/drawing/2014/main" id="{17C397BA-B68A-AD37-C9F4-231046497D7E}"/>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30</a:t>
            </a:fld>
            <a:endParaRPr lang="en-US"/>
          </a:p>
        </p:txBody>
      </p:sp>
    </p:spTree>
    <p:extLst>
      <p:ext uri="{BB962C8B-B14F-4D97-AF65-F5344CB8AC3E}">
        <p14:creationId xmlns:p14="http://schemas.microsoft.com/office/powerpoint/2010/main" val="1487957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6799-AAD7-6ABF-9513-E6D0C4277609}"/>
              </a:ext>
            </a:extLst>
          </p:cNvPr>
          <p:cNvSpPr>
            <a:spLocks noGrp="1"/>
          </p:cNvSpPr>
          <p:nvPr>
            <p:ph type="title"/>
          </p:nvPr>
        </p:nvSpPr>
        <p:spPr>
          <a:xfrm>
            <a:off x="1048199" y="572460"/>
            <a:ext cx="10095600" cy="936800"/>
          </a:xfrm>
        </p:spPr>
        <p:txBody>
          <a:bodyPr/>
          <a:lstStyle/>
          <a:p>
            <a:r>
              <a:rPr lang="en-US" dirty="0"/>
              <a:t>Concepts/Theories Involved in DBT</a:t>
            </a:r>
          </a:p>
        </p:txBody>
      </p:sp>
      <p:graphicFrame>
        <p:nvGraphicFramePr>
          <p:cNvPr id="8" name="Content Placeholder 7" descr="Two visually distinct decorative boxes are depicted in the image. The first box is labeled 'Dialectics', while the second box is labeled 'Biosocial Model'.">
            <a:extLst>
              <a:ext uri="{FF2B5EF4-FFF2-40B4-BE49-F238E27FC236}">
                <a16:creationId xmlns:a16="http://schemas.microsoft.com/office/drawing/2014/main" id="{6E25577A-63F6-C19C-EC08-BDE0893510D2}"/>
              </a:ext>
            </a:extLst>
          </p:cNvPr>
          <p:cNvGraphicFramePr>
            <a:graphicFrameLocks noGrp="1"/>
          </p:cNvGraphicFramePr>
          <p:nvPr>
            <p:ph idx="1"/>
            <p:extLst>
              <p:ext uri="{D42A27DB-BD31-4B8C-83A1-F6EECF244321}">
                <p14:modId xmlns:p14="http://schemas.microsoft.com/office/powerpoint/2010/main" val="2602890798"/>
              </p:ext>
            </p:extLst>
          </p:nvPr>
        </p:nvGraphicFramePr>
        <p:xfrm>
          <a:off x="1486913" y="1347627"/>
          <a:ext cx="9218173" cy="4469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9690DC52-EB8B-DCA1-1E5A-BB0BE10758B5}"/>
              </a:ext>
            </a:extLst>
          </p:cNvPr>
          <p:cNvSpPr>
            <a:spLocks noGrp="1"/>
          </p:cNvSpPr>
          <p:nvPr>
            <p:ph type="sldNum" idx="10"/>
          </p:nvPr>
        </p:nvSpPr>
        <p:spPr/>
        <p:txBody>
          <a:bodyPr/>
          <a:lstStyle/>
          <a:p>
            <a:fld id="{07CE569E-9B7C-4CB9-AB80-C0841F922CFF}" type="slidenum">
              <a:rPr lang="en-US" smtClean="0"/>
              <a:pPr/>
              <a:t>31</a:t>
            </a:fld>
            <a:endParaRPr lang="en-US"/>
          </a:p>
        </p:txBody>
      </p:sp>
    </p:spTree>
    <p:extLst>
      <p:ext uri="{BB962C8B-B14F-4D97-AF65-F5344CB8AC3E}">
        <p14:creationId xmlns:p14="http://schemas.microsoft.com/office/powerpoint/2010/main" val="4034645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5390E6-FADC-B9D9-AAE5-3D100CB7146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1595" t="5454" r="12500" b="78409"/>
          <a:stretch/>
        </p:blipFill>
        <p:spPr>
          <a:xfrm>
            <a:off x="4995369" y="3428999"/>
            <a:ext cx="2201261" cy="2313734"/>
          </a:xfrm>
          <a:prstGeom prst="rect">
            <a:avLst/>
          </a:prstGeom>
        </p:spPr>
      </p:pic>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1523999" y="2376315"/>
            <a:ext cx="9144000" cy="2105367"/>
          </a:xfrm>
        </p:spPr>
        <p:txBody>
          <a:bodyPr anchor="t">
            <a:normAutofit/>
          </a:bodyPr>
          <a:lstStyle/>
          <a:p>
            <a:r>
              <a:rPr lang="en-US" sz="5400" b="1" dirty="0"/>
              <a:t>Dialectics</a:t>
            </a:r>
          </a:p>
        </p:txBody>
      </p:sp>
      <p:sp>
        <p:nvSpPr>
          <p:cNvPr id="3" name="Slide Number Placeholder 2">
            <a:extLst>
              <a:ext uri="{FF2B5EF4-FFF2-40B4-BE49-F238E27FC236}">
                <a16:creationId xmlns:a16="http://schemas.microsoft.com/office/drawing/2014/main" id="{17C397BA-B68A-AD37-C9F4-231046497D7E}"/>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32</a:t>
            </a:fld>
            <a:endParaRPr lang="en-US"/>
          </a:p>
        </p:txBody>
      </p:sp>
    </p:spTree>
    <p:extLst>
      <p:ext uri="{BB962C8B-B14F-4D97-AF65-F5344CB8AC3E}">
        <p14:creationId xmlns:p14="http://schemas.microsoft.com/office/powerpoint/2010/main" val="2767083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74CD-62DC-4CCE-9F3D-2102FE7F4A8D}"/>
              </a:ext>
            </a:extLst>
          </p:cNvPr>
          <p:cNvSpPr>
            <a:spLocks noGrp="1"/>
          </p:cNvSpPr>
          <p:nvPr>
            <p:ph type="title"/>
          </p:nvPr>
        </p:nvSpPr>
        <p:spPr>
          <a:xfrm>
            <a:off x="838200" y="389188"/>
            <a:ext cx="10515600" cy="1325563"/>
          </a:xfrm>
        </p:spPr>
        <p:txBody>
          <a:bodyPr anchor="ctr" anchorCtr="0"/>
          <a:lstStyle/>
          <a:p>
            <a:r>
              <a:rPr lang="en-US" sz="4400" b="1" dirty="0"/>
              <a:t>What is Dialectics?</a:t>
            </a:r>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838200" y="1506071"/>
            <a:ext cx="10515600" cy="4669877"/>
          </a:xfrm>
        </p:spPr>
        <p:txBody>
          <a:bodyPr>
            <a:noAutofit/>
          </a:bodyPr>
          <a:lstStyle/>
          <a:p>
            <a:pPr>
              <a:spcBef>
                <a:spcPts val="0"/>
              </a:spcBef>
              <a:spcAft>
                <a:spcPts val="600"/>
              </a:spcAft>
            </a:pPr>
            <a:r>
              <a:rPr lang="en-US" sz="2800" dirty="0"/>
              <a:t>DBT is based on a philosophical idea called "dialectics" </a:t>
            </a:r>
          </a:p>
          <a:p>
            <a:pPr lvl="1">
              <a:spcBef>
                <a:spcPts val="600"/>
              </a:spcBef>
              <a:spcAft>
                <a:spcPts val="600"/>
              </a:spcAft>
              <a:buClr>
                <a:srgbClr val="F2D712"/>
              </a:buClr>
              <a:buFont typeface="Source Sans Pro"/>
              <a:buChar char="◉"/>
              <a:defRPr/>
            </a:pPr>
            <a:r>
              <a:rPr lang="en-US" sz="2600" dirty="0"/>
              <a:t>Dialectics in DBT refers to a synthesis or integration of opposing ideas or concepts</a:t>
            </a:r>
          </a:p>
          <a:p>
            <a:pPr>
              <a:spcAft>
                <a:spcPts val="600"/>
              </a:spcAft>
              <a:buClr>
                <a:srgbClr val="F2D712"/>
              </a:buClr>
              <a:buFont typeface="Source Sans Pro"/>
              <a:buChar char="◉"/>
              <a:defRPr/>
            </a:pPr>
            <a:r>
              <a:rPr lang="en-US" sz="2800" dirty="0"/>
              <a:t>Dialectics acknowledges that contradictions and tensions are inherent and can emerge within us and in our surroundings, including between people, in the world, and within various situations</a:t>
            </a:r>
          </a:p>
        </p:txBody>
      </p:sp>
      <p:sp>
        <p:nvSpPr>
          <p:cNvPr id="5" name="Slide Number Placeholder 4">
            <a:extLst>
              <a:ext uri="{FF2B5EF4-FFF2-40B4-BE49-F238E27FC236}">
                <a16:creationId xmlns:a16="http://schemas.microsoft.com/office/drawing/2014/main" id="{3019DCEF-0014-E1E8-CF63-E039BABD9EF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33</a:t>
            </a:fld>
            <a:endParaRPr lang="en-US"/>
          </a:p>
        </p:txBody>
      </p:sp>
      <p:sp>
        <p:nvSpPr>
          <p:cNvPr id="4" name="TextBox 3">
            <a:extLst>
              <a:ext uri="{FF2B5EF4-FFF2-40B4-BE49-F238E27FC236}">
                <a16:creationId xmlns:a16="http://schemas.microsoft.com/office/drawing/2014/main" id="{51D205C3-AF1C-C7C8-F5D5-789C50C4B54D}"/>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pic>
        <p:nvPicPr>
          <p:cNvPr id="9" name="Picture 8">
            <a:extLst>
              <a:ext uri="{FF2B5EF4-FFF2-40B4-BE49-F238E27FC236}">
                <a16:creationId xmlns:a16="http://schemas.microsoft.com/office/drawing/2014/main" id="{4E96BCF6-EDDD-577E-AFCA-8CB2728B24F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83" t="20834" r="3187" b="11943"/>
          <a:stretch/>
        </p:blipFill>
        <p:spPr>
          <a:xfrm>
            <a:off x="6934200" y="4790876"/>
            <a:ext cx="4419600" cy="1928559"/>
          </a:xfrm>
          <a:prstGeom prst="rect">
            <a:avLst/>
          </a:prstGeom>
        </p:spPr>
      </p:pic>
    </p:spTree>
    <p:extLst>
      <p:ext uri="{BB962C8B-B14F-4D97-AF65-F5344CB8AC3E}">
        <p14:creationId xmlns:p14="http://schemas.microsoft.com/office/powerpoint/2010/main" val="3923947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74CD-62DC-4CCE-9F3D-2102FE7F4A8D}"/>
              </a:ext>
            </a:extLst>
          </p:cNvPr>
          <p:cNvSpPr>
            <a:spLocks noGrp="1"/>
          </p:cNvSpPr>
          <p:nvPr>
            <p:ph type="title"/>
          </p:nvPr>
        </p:nvSpPr>
        <p:spPr>
          <a:xfrm>
            <a:off x="838200" y="389189"/>
            <a:ext cx="10515600" cy="887161"/>
          </a:xfrm>
        </p:spPr>
        <p:txBody>
          <a:bodyPr anchor="ctr" anchorCtr="0"/>
          <a:lstStyle/>
          <a:p>
            <a:r>
              <a:rPr lang="en-US" sz="4400" b="1" dirty="0"/>
              <a:t>Dialectical</a:t>
            </a:r>
            <a:r>
              <a:rPr lang="en-US" dirty="0"/>
              <a:t> Thinking</a:t>
            </a:r>
            <a:r>
              <a:rPr lang="en-US" sz="4400" b="1" dirty="0"/>
              <a:t> in DBT</a:t>
            </a:r>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838200" y="1276350"/>
            <a:ext cx="10515600" cy="4934466"/>
          </a:xfrm>
        </p:spPr>
        <p:txBody>
          <a:bodyPr>
            <a:noAutofit/>
          </a:bodyPr>
          <a:lstStyle/>
          <a:p>
            <a:pPr>
              <a:spcAft>
                <a:spcPts val="600"/>
              </a:spcAft>
            </a:pPr>
            <a:r>
              <a:rPr lang="en-US" sz="2800" dirty="0"/>
              <a:t>Two opposing ideas can coexist simultaneously, acknowledging how they potentially overlap or don’t overlap, with each viewpoint holding valuable truths</a:t>
            </a:r>
          </a:p>
          <a:p>
            <a:pPr>
              <a:spcAft>
                <a:spcPts val="600"/>
              </a:spcAft>
            </a:pPr>
            <a:r>
              <a:rPr lang="en-US" sz="2600" dirty="0"/>
              <a:t>Dialectics help us find a way of bringing together and balancing </a:t>
            </a:r>
            <a:r>
              <a:rPr lang="en-US" sz="2600" u="sng" dirty="0"/>
              <a:t>acceptance</a:t>
            </a:r>
            <a:r>
              <a:rPr lang="en-US" sz="2600" dirty="0"/>
              <a:t> and </a:t>
            </a:r>
            <a:r>
              <a:rPr lang="en-US" sz="2600" u="sng" dirty="0"/>
              <a:t>change</a:t>
            </a:r>
          </a:p>
          <a:p>
            <a:pPr lvl="2">
              <a:spcAft>
                <a:spcPts val="600"/>
              </a:spcAft>
            </a:pPr>
            <a:r>
              <a:rPr lang="en-US" dirty="0"/>
              <a:t>According to dialectics, everything is composed of opposites; therefore, change happens when we accept the co-existence of these opposites</a:t>
            </a:r>
          </a:p>
          <a:p>
            <a:pPr lvl="2">
              <a:spcAft>
                <a:spcPts val="600"/>
              </a:spcAft>
            </a:pPr>
            <a:r>
              <a:rPr lang="en-US" dirty="0"/>
              <a:t>While change is often desired, there are times when acceptance of the present moment or one's emotions is more helpful</a:t>
            </a:r>
          </a:p>
        </p:txBody>
      </p:sp>
      <p:sp>
        <p:nvSpPr>
          <p:cNvPr id="5" name="Slide Number Placeholder 4">
            <a:extLst>
              <a:ext uri="{FF2B5EF4-FFF2-40B4-BE49-F238E27FC236}">
                <a16:creationId xmlns:a16="http://schemas.microsoft.com/office/drawing/2014/main" id="{3019DCEF-0014-E1E8-CF63-E039BABD9EF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34</a:t>
            </a:fld>
            <a:endParaRPr lang="en-US"/>
          </a:p>
        </p:txBody>
      </p:sp>
      <p:sp>
        <p:nvSpPr>
          <p:cNvPr id="4" name="TextBox 3">
            <a:extLst>
              <a:ext uri="{FF2B5EF4-FFF2-40B4-BE49-F238E27FC236}">
                <a16:creationId xmlns:a16="http://schemas.microsoft.com/office/drawing/2014/main" id="{51D205C3-AF1C-C7C8-F5D5-789C50C4B54D}"/>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2506630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6D9E-4455-05B4-46C5-CF3211B7A468}"/>
              </a:ext>
            </a:extLst>
          </p:cNvPr>
          <p:cNvSpPr>
            <a:spLocks noGrp="1"/>
          </p:cNvSpPr>
          <p:nvPr>
            <p:ph type="title"/>
          </p:nvPr>
        </p:nvSpPr>
        <p:spPr>
          <a:xfrm>
            <a:off x="1048199" y="472045"/>
            <a:ext cx="10095600" cy="936800"/>
          </a:xfrm>
        </p:spPr>
        <p:txBody>
          <a:bodyPr anchor="ctr" anchorCtr="0"/>
          <a:lstStyle/>
          <a:p>
            <a:r>
              <a:rPr lang="en-US" sz="4400" b="1" dirty="0"/>
              <a:t>Applying Dialectics in DBT</a:t>
            </a:r>
          </a:p>
        </p:txBody>
      </p:sp>
      <p:sp>
        <p:nvSpPr>
          <p:cNvPr id="3" name="Content Placeholder 2">
            <a:extLst>
              <a:ext uri="{FF2B5EF4-FFF2-40B4-BE49-F238E27FC236}">
                <a16:creationId xmlns:a16="http://schemas.microsoft.com/office/drawing/2014/main" id="{9EDE43C3-7DFA-D511-54DD-CBF2836BCBEA}"/>
              </a:ext>
            </a:extLst>
          </p:cNvPr>
          <p:cNvSpPr>
            <a:spLocks noGrp="1"/>
          </p:cNvSpPr>
          <p:nvPr>
            <p:ph idx="1"/>
          </p:nvPr>
        </p:nvSpPr>
        <p:spPr>
          <a:xfrm>
            <a:off x="838893" y="1408845"/>
            <a:ext cx="10514213" cy="4797083"/>
          </a:xfrm>
        </p:spPr>
        <p:txBody>
          <a:bodyPr/>
          <a:lstStyle/>
          <a:p>
            <a:pPr>
              <a:spcAft>
                <a:spcPts val="600"/>
              </a:spcAft>
            </a:pPr>
            <a:r>
              <a:rPr lang="en-US" sz="2600" dirty="0"/>
              <a:t>In DBT, clients learn that truth and reality can be reached when opposing thoughts and feelings come together</a:t>
            </a:r>
          </a:p>
          <a:p>
            <a:pPr>
              <a:spcAft>
                <a:spcPts val="600"/>
              </a:spcAft>
            </a:pPr>
            <a:r>
              <a:rPr lang="en-US" sz="2600" dirty="0"/>
              <a:t>DBT also allows clients to discuss and explore the truth about the negative emotions they may be feeling in a particular moment</a:t>
            </a:r>
          </a:p>
          <a:p>
            <a:pPr>
              <a:spcAft>
                <a:spcPts val="600"/>
              </a:spcAft>
            </a:pPr>
            <a:r>
              <a:rPr lang="en-US" sz="2600" dirty="0"/>
              <a:t> DBT helps clients strike a balance between acceptance of:</a:t>
            </a:r>
          </a:p>
          <a:p>
            <a:pPr lvl="2">
              <a:spcAft>
                <a:spcPts val="600"/>
              </a:spcAft>
            </a:pPr>
            <a:r>
              <a:rPr lang="en-US" dirty="0"/>
              <a:t>1) Who they are and the challenges they face </a:t>
            </a:r>
            <a:r>
              <a:rPr lang="en-US" b="1" u="sng" dirty="0"/>
              <a:t>and</a:t>
            </a:r>
          </a:p>
          <a:p>
            <a:pPr lvl="2">
              <a:spcAft>
                <a:spcPts val="600"/>
              </a:spcAft>
            </a:pPr>
            <a:r>
              <a:rPr lang="en-US" dirty="0"/>
              <a:t>2) the benefits of change</a:t>
            </a:r>
          </a:p>
        </p:txBody>
      </p:sp>
      <p:sp>
        <p:nvSpPr>
          <p:cNvPr id="5" name="Slide Number Placeholder 4">
            <a:extLst>
              <a:ext uri="{FF2B5EF4-FFF2-40B4-BE49-F238E27FC236}">
                <a16:creationId xmlns:a16="http://schemas.microsoft.com/office/drawing/2014/main" id="{428BB0EF-8C13-B46E-0546-0B138BE6521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35</a:t>
            </a:fld>
            <a:endParaRPr lang="en-US"/>
          </a:p>
        </p:txBody>
      </p:sp>
      <p:sp>
        <p:nvSpPr>
          <p:cNvPr id="4" name="TextBox 3">
            <a:extLst>
              <a:ext uri="{FF2B5EF4-FFF2-40B4-BE49-F238E27FC236}">
                <a16:creationId xmlns:a16="http://schemas.microsoft.com/office/drawing/2014/main" id="{11961D18-C795-5D7B-B3D2-1F143D0BA7E6}"/>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pic>
        <p:nvPicPr>
          <p:cNvPr id="7" name="Picture 6">
            <a:extLst>
              <a:ext uri="{FF2B5EF4-FFF2-40B4-BE49-F238E27FC236}">
                <a16:creationId xmlns:a16="http://schemas.microsoft.com/office/drawing/2014/main" id="{7EF7A3EB-BA2F-CBAB-3E85-2D9B708F447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944" t="25562" r="2743" b="26554"/>
          <a:stretch/>
        </p:blipFill>
        <p:spPr>
          <a:xfrm>
            <a:off x="5781384" y="4634148"/>
            <a:ext cx="5362415" cy="1815050"/>
          </a:xfrm>
          <a:prstGeom prst="rect">
            <a:avLst/>
          </a:prstGeom>
        </p:spPr>
      </p:pic>
    </p:spTree>
    <p:extLst>
      <p:ext uri="{BB962C8B-B14F-4D97-AF65-F5344CB8AC3E}">
        <p14:creationId xmlns:p14="http://schemas.microsoft.com/office/powerpoint/2010/main" val="2661977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8CFD-9D5E-6155-EFC9-B55748E1315B}"/>
              </a:ext>
            </a:extLst>
          </p:cNvPr>
          <p:cNvSpPr>
            <a:spLocks noGrp="1"/>
          </p:cNvSpPr>
          <p:nvPr>
            <p:ph type="title"/>
          </p:nvPr>
        </p:nvSpPr>
        <p:spPr/>
        <p:txBody>
          <a:bodyPr/>
          <a:lstStyle/>
          <a:p>
            <a:r>
              <a:rPr lang="en-US" dirty="0"/>
              <a:t>The Dialectical Approach</a:t>
            </a:r>
          </a:p>
        </p:txBody>
      </p:sp>
      <p:sp>
        <p:nvSpPr>
          <p:cNvPr id="3" name="Content Placeholder 2">
            <a:extLst>
              <a:ext uri="{FF2B5EF4-FFF2-40B4-BE49-F238E27FC236}">
                <a16:creationId xmlns:a16="http://schemas.microsoft.com/office/drawing/2014/main" id="{2AC4EC4A-B528-134A-66B5-1B6732B30384}"/>
              </a:ext>
            </a:extLst>
          </p:cNvPr>
          <p:cNvSpPr>
            <a:spLocks noGrp="1"/>
          </p:cNvSpPr>
          <p:nvPr>
            <p:ph idx="1"/>
          </p:nvPr>
        </p:nvSpPr>
        <p:spPr>
          <a:xfrm>
            <a:off x="1048200" y="1366186"/>
            <a:ext cx="10095600" cy="4764800"/>
          </a:xfrm>
        </p:spPr>
        <p:txBody>
          <a:bodyPr/>
          <a:lstStyle/>
          <a:p>
            <a:pPr>
              <a:spcAft>
                <a:spcPts val="600"/>
              </a:spcAft>
            </a:pPr>
            <a:r>
              <a:rPr lang="en-US" sz="2800" dirty="0"/>
              <a:t>The goal of taking a dialectical approach is to find balance and flow rather than opposition</a:t>
            </a:r>
          </a:p>
          <a:p>
            <a:pPr algn="l">
              <a:spcAft>
                <a:spcPts val="600"/>
              </a:spcAft>
            </a:pPr>
            <a:r>
              <a:rPr lang="en-US" sz="2800" dirty="0"/>
              <a:t>A dialectical approach assists us in acknowledging that change is an ongoing process, and new contradictions can emerge</a:t>
            </a:r>
          </a:p>
          <a:p>
            <a:pPr>
              <a:spcAft>
                <a:spcPts val="600"/>
              </a:spcAft>
            </a:pPr>
            <a:r>
              <a:rPr lang="en-US" sz="2800" dirty="0"/>
              <a:t>This approach involves </a:t>
            </a:r>
            <a:r>
              <a:rPr lang="en-US" sz="2800" b="1" dirty="0"/>
              <a:t>validating </a:t>
            </a:r>
            <a:r>
              <a:rPr lang="en-US" sz="2800" dirty="0"/>
              <a:t>our experiences and emotions (and those of others), even when those experiences seem contradictory</a:t>
            </a:r>
          </a:p>
          <a:p>
            <a:pPr lvl="2">
              <a:spcAft>
                <a:spcPts val="600"/>
              </a:spcAft>
            </a:pPr>
            <a:r>
              <a:rPr lang="en-US" sz="2600" dirty="0"/>
              <a:t>It emphasizes that emotions and perspectives are </a:t>
            </a:r>
            <a:r>
              <a:rPr lang="en-US" sz="2600" b="1" dirty="0"/>
              <a:t>valid</a:t>
            </a:r>
            <a:r>
              <a:rPr lang="en-US" sz="2600" dirty="0"/>
              <a:t>, regardless of their apparent contradictions</a:t>
            </a:r>
          </a:p>
        </p:txBody>
      </p:sp>
      <p:sp>
        <p:nvSpPr>
          <p:cNvPr id="4" name="Slide Number Placeholder 3">
            <a:extLst>
              <a:ext uri="{FF2B5EF4-FFF2-40B4-BE49-F238E27FC236}">
                <a16:creationId xmlns:a16="http://schemas.microsoft.com/office/drawing/2014/main" id="{E32B653B-F355-20D9-6A5F-1081111198BC}"/>
              </a:ext>
            </a:extLst>
          </p:cNvPr>
          <p:cNvSpPr>
            <a:spLocks noGrp="1"/>
          </p:cNvSpPr>
          <p:nvPr>
            <p:ph type="sldNum" idx="10"/>
          </p:nvPr>
        </p:nvSpPr>
        <p:spPr/>
        <p:txBody>
          <a:bodyPr/>
          <a:lstStyle/>
          <a:p>
            <a:fld id="{07CE569E-9B7C-4CB9-AB80-C0841F922CFF}" type="slidenum">
              <a:rPr lang="en-US" smtClean="0"/>
              <a:pPr/>
              <a:t>36</a:t>
            </a:fld>
            <a:endParaRPr lang="en-US"/>
          </a:p>
        </p:txBody>
      </p:sp>
      <p:pic>
        <p:nvPicPr>
          <p:cNvPr id="5" name="Picture 4" descr="A black line drawing of a head">
            <a:extLst>
              <a:ext uri="{FF2B5EF4-FFF2-40B4-BE49-F238E27FC236}">
                <a16:creationId xmlns:a16="http://schemas.microsoft.com/office/drawing/2014/main" id="{7063AC5C-F1C1-6621-726D-1811A662D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4679" y="4959927"/>
            <a:ext cx="1366967" cy="1487141"/>
          </a:xfrm>
          <a:prstGeom prst="rect">
            <a:avLst/>
          </a:prstGeom>
        </p:spPr>
      </p:pic>
    </p:spTree>
    <p:extLst>
      <p:ext uri="{BB962C8B-B14F-4D97-AF65-F5344CB8AC3E}">
        <p14:creationId xmlns:p14="http://schemas.microsoft.com/office/powerpoint/2010/main" val="553430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944880" y="2376316"/>
            <a:ext cx="10302240" cy="2105367"/>
          </a:xfrm>
        </p:spPr>
        <p:txBody>
          <a:bodyPr anchor="t">
            <a:normAutofit/>
          </a:bodyPr>
          <a:lstStyle/>
          <a:p>
            <a:pPr algn="ctr"/>
            <a:r>
              <a:rPr lang="en-US" sz="5400" b="1" dirty="0"/>
              <a:t>The Biosocial Model of DBT </a:t>
            </a:r>
          </a:p>
        </p:txBody>
      </p:sp>
      <p:pic>
        <p:nvPicPr>
          <p:cNvPr id="5" name="Picture 4">
            <a:extLst>
              <a:ext uri="{FF2B5EF4-FFF2-40B4-BE49-F238E27FC236}">
                <a16:creationId xmlns:a16="http://schemas.microsoft.com/office/drawing/2014/main" id="{39C9D735-D7F1-5B7D-0BD7-01AA08CCC12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0067" t="18185" r="30871" b="19927"/>
          <a:stretch/>
        </p:blipFill>
        <p:spPr>
          <a:xfrm>
            <a:off x="5086004" y="3429000"/>
            <a:ext cx="2019992" cy="1920240"/>
          </a:xfrm>
          <a:prstGeom prst="rect">
            <a:avLst/>
          </a:prstGeom>
        </p:spPr>
      </p:pic>
      <p:sp>
        <p:nvSpPr>
          <p:cNvPr id="3" name="Slide Number Placeholder 2">
            <a:extLst>
              <a:ext uri="{FF2B5EF4-FFF2-40B4-BE49-F238E27FC236}">
                <a16:creationId xmlns:a16="http://schemas.microsoft.com/office/drawing/2014/main" id="{93204FB8-7B8C-5CA3-0911-DF19B882E92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37</a:t>
            </a:fld>
            <a:endParaRPr lang="en-US"/>
          </a:p>
        </p:txBody>
      </p:sp>
    </p:spTree>
    <p:extLst>
      <p:ext uri="{BB962C8B-B14F-4D97-AF65-F5344CB8AC3E}">
        <p14:creationId xmlns:p14="http://schemas.microsoft.com/office/powerpoint/2010/main" val="2119667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A771-BB81-4EC8-9C7D-3E933E41382D}"/>
              </a:ext>
            </a:extLst>
          </p:cNvPr>
          <p:cNvSpPr>
            <a:spLocks noGrp="1"/>
          </p:cNvSpPr>
          <p:nvPr>
            <p:ph type="title"/>
          </p:nvPr>
        </p:nvSpPr>
        <p:spPr>
          <a:xfrm>
            <a:off x="1048200" y="534395"/>
            <a:ext cx="10095600" cy="610253"/>
          </a:xfrm>
        </p:spPr>
        <p:txBody>
          <a:bodyPr anchor="ctr" anchorCtr="0"/>
          <a:lstStyle/>
          <a:p>
            <a:r>
              <a:rPr lang="en-US" sz="4400" b="1" dirty="0"/>
              <a:t>The Biosocial Model of DBT (1)</a:t>
            </a:r>
            <a:endParaRPr lang="en-US" sz="4400" dirty="0"/>
          </a:p>
        </p:txBody>
      </p:sp>
      <p:sp>
        <p:nvSpPr>
          <p:cNvPr id="7" name="Content Placeholder 6">
            <a:extLst>
              <a:ext uri="{FF2B5EF4-FFF2-40B4-BE49-F238E27FC236}">
                <a16:creationId xmlns:a16="http://schemas.microsoft.com/office/drawing/2014/main" id="{9F617601-8604-4C4D-AE8A-E6AE8C2DDDCA}"/>
              </a:ext>
            </a:extLst>
          </p:cNvPr>
          <p:cNvSpPr>
            <a:spLocks noGrp="1"/>
          </p:cNvSpPr>
          <p:nvPr>
            <p:ph idx="1"/>
          </p:nvPr>
        </p:nvSpPr>
        <p:spPr>
          <a:xfrm>
            <a:off x="1048200" y="1295633"/>
            <a:ext cx="10095600" cy="5090970"/>
          </a:xfrm>
        </p:spPr>
        <p:txBody>
          <a:bodyPr/>
          <a:lstStyle/>
          <a:p>
            <a:pPr>
              <a:spcAft>
                <a:spcPts val="600"/>
              </a:spcAft>
            </a:pPr>
            <a:r>
              <a:rPr lang="en-US" sz="2800" dirty="0"/>
              <a:t>DBT's biosocial model is the theory of how behaviors emerge and are maintained through the life span</a:t>
            </a:r>
          </a:p>
          <a:p>
            <a:pPr>
              <a:spcAft>
                <a:spcPts val="600"/>
              </a:spcAft>
            </a:pPr>
            <a:r>
              <a:rPr lang="en-US" sz="2800" dirty="0"/>
              <a:t>Pervasive emotional dysregulation is caused by:</a:t>
            </a:r>
          </a:p>
          <a:p>
            <a:pPr marL="971550" lvl="1" indent="-514350">
              <a:buSzPct val="100000"/>
              <a:buFont typeface="+mj-lt"/>
              <a:buAutoNum type="arabicPeriod"/>
            </a:pPr>
            <a:r>
              <a:rPr lang="en-US" sz="2600" u="sng" dirty="0"/>
              <a:t>Inborn </a:t>
            </a:r>
            <a:r>
              <a:rPr lang="en-US" sz="2600" b="1" u="sng" dirty="0"/>
              <a:t>emotional sensitivity</a:t>
            </a:r>
          </a:p>
          <a:p>
            <a:pPr lvl="2">
              <a:spcAft>
                <a:spcPts val="600"/>
              </a:spcAft>
            </a:pPr>
            <a:r>
              <a:rPr lang="en-US" sz="2400" dirty="0"/>
              <a:t>There are biological causes for different levels of emotional sensitivity</a:t>
            </a:r>
          </a:p>
          <a:p>
            <a:pPr marL="971550" lvl="1" indent="-514350">
              <a:buSzPct val="100000"/>
              <a:buFont typeface="+mj-lt"/>
              <a:buAutoNum type="arabicPeriod"/>
            </a:pPr>
            <a:r>
              <a:rPr lang="en-US" sz="2600" u="sng" dirty="0"/>
              <a:t>Being raised in an </a:t>
            </a:r>
            <a:r>
              <a:rPr lang="en-US" sz="2600" b="1" u="sng" dirty="0"/>
              <a:t>invalidating environment</a:t>
            </a:r>
          </a:p>
          <a:p>
            <a:pPr lvl="2"/>
            <a:r>
              <a:rPr lang="en-US" sz="2400" dirty="0"/>
              <a:t>An environment in which someone receives the message that their way of being does not "fit in " or make sense</a:t>
            </a:r>
          </a:p>
          <a:p>
            <a:pPr lvl="2"/>
            <a:r>
              <a:rPr lang="en-US" dirty="0"/>
              <a:t>When someone expresses their experiences, they're not validated; instead, their experiences are often punished and/or trivialized</a:t>
            </a:r>
          </a:p>
        </p:txBody>
      </p:sp>
      <p:sp>
        <p:nvSpPr>
          <p:cNvPr id="3" name="Slide Number Placeholder 2">
            <a:extLst>
              <a:ext uri="{FF2B5EF4-FFF2-40B4-BE49-F238E27FC236}">
                <a16:creationId xmlns:a16="http://schemas.microsoft.com/office/drawing/2014/main" id="{B605C36C-4B4F-2133-2229-4A3CFEF231F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38</a:t>
            </a:fld>
            <a:endParaRPr lang="en-US"/>
          </a:p>
        </p:txBody>
      </p:sp>
      <p:sp>
        <p:nvSpPr>
          <p:cNvPr id="4" name="TextBox 3">
            <a:extLst>
              <a:ext uri="{FF2B5EF4-FFF2-40B4-BE49-F238E27FC236}">
                <a16:creationId xmlns:a16="http://schemas.microsoft.com/office/drawing/2014/main" id="{3A2C2561-8B68-80C9-1E2F-41BB3DF6468E}"/>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pic>
        <p:nvPicPr>
          <p:cNvPr id="5" name="Picture 4">
            <a:extLst>
              <a:ext uri="{FF2B5EF4-FFF2-40B4-BE49-F238E27FC236}">
                <a16:creationId xmlns:a16="http://schemas.microsoft.com/office/drawing/2014/main" id="{ABF9AE73-C583-E64F-4E06-2E081FE4FE0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713" t="5294" r="81086" b="82348"/>
          <a:stretch/>
        </p:blipFill>
        <p:spPr>
          <a:xfrm>
            <a:off x="9203004" y="2289661"/>
            <a:ext cx="1135095" cy="987762"/>
          </a:xfrm>
          <a:prstGeom prst="rect">
            <a:avLst/>
          </a:prstGeom>
        </p:spPr>
      </p:pic>
    </p:spTree>
    <p:extLst>
      <p:ext uri="{BB962C8B-B14F-4D97-AF65-F5344CB8AC3E}">
        <p14:creationId xmlns:p14="http://schemas.microsoft.com/office/powerpoint/2010/main" val="319595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A771-BB81-4EC8-9C7D-3E933E41382D}"/>
              </a:ext>
            </a:extLst>
          </p:cNvPr>
          <p:cNvSpPr>
            <a:spLocks noGrp="1"/>
          </p:cNvSpPr>
          <p:nvPr>
            <p:ph type="title"/>
          </p:nvPr>
        </p:nvSpPr>
        <p:spPr>
          <a:xfrm>
            <a:off x="838200" y="531771"/>
            <a:ext cx="10515600" cy="846455"/>
          </a:xfrm>
        </p:spPr>
        <p:txBody>
          <a:bodyPr anchor="ctr" anchorCtr="0"/>
          <a:lstStyle/>
          <a:p>
            <a:r>
              <a:rPr lang="en-US" sz="4400" b="1" dirty="0"/>
              <a:t>The Biosocial Model Equation</a:t>
            </a:r>
            <a:endParaRPr lang="en-US" sz="4400" dirty="0"/>
          </a:p>
        </p:txBody>
      </p:sp>
      <p:graphicFrame>
        <p:nvGraphicFramePr>
          <p:cNvPr id="5" name="Content Placeholder 3" descr="The icon represents the equation of severe and pervasive emotional dysregulation. It shows two circles: one representing biologically-based emotional sensitivity and impulsivity, and the other representing a pervasively invalidating environment. Together, these elements combine to form severe and pervasive emotional dysregulation, depicted in another circle.">
            <a:extLst>
              <a:ext uri="{FF2B5EF4-FFF2-40B4-BE49-F238E27FC236}">
                <a16:creationId xmlns:a16="http://schemas.microsoft.com/office/drawing/2014/main" id="{78735EBE-6E55-477D-81FE-E5950C8A1D87}"/>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848995229"/>
              </p:ext>
            </p:extLst>
          </p:nvPr>
        </p:nvGraphicFramePr>
        <p:xfrm>
          <a:off x="337931" y="1077437"/>
          <a:ext cx="11516138" cy="4978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F80E8E93-FA1E-6702-72C6-3FD2CD3EE14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39</a:t>
            </a:fld>
            <a:endParaRPr lang="en-US"/>
          </a:p>
        </p:txBody>
      </p:sp>
      <p:sp>
        <p:nvSpPr>
          <p:cNvPr id="4" name="TextBox 3">
            <a:extLst>
              <a:ext uri="{FF2B5EF4-FFF2-40B4-BE49-F238E27FC236}">
                <a16:creationId xmlns:a16="http://schemas.microsoft.com/office/drawing/2014/main" id="{83E1EB43-999E-FA0F-6470-FAFA894EE023}"/>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3988630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4670-82C8-AD61-F291-64FDC796D23F}"/>
              </a:ext>
            </a:extLst>
          </p:cNvPr>
          <p:cNvSpPr>
            <a:spLocks noGrp="1"/>
          </p:cNvSpPr>
          <p:nvPr>
            <p:ph type="title"/>
          </p:nvPr>
        </p:nvSpPr>
        <p:spPr/>
        <p:txBody>
          <a:bodyPr/>
          <a:lstStyle/>
          <a:p>
            <a:pPr algn="ctr"/>
            <a:r>
              <a:rPr lang="en-US" b="1" dirty="0">
                <a:solidFill>
                  <a:schemeClr val="tx1"/>
                </a:solidFill>
                <a:latin typeface="+mn-lt"/>
              </a:rPr>
              <a:t>Notice: AI Features in Trainings</a:t>
            </a:r>
          </a:p>
        </p:txBody>
      </p:sp>
      <p:sp>
        <p:nvSpPr>
          <p:cNvPr id="3" name="Content Placeholder 2">
            <a:extLst>
              <a:ext uri="{FF2B5EF4-FFF2-40B4-BE49-F238E27FC236}">
                <a16:creationId xmlns:a16="http://schemas.microsoft.com/office/drawing/2014/main" id="{6404B198-C409-1A90-10A9-5DE4D0092FE8}"/>
              </a:ext>
            </a:extLst>
          </p:cNvPr>
          <p:cNvSpPr>
            <a:spLocks noGrp="1"/>
          </p:cNvSpPr>
          <p:nvPr>
            <p:ph idx="1"/>
          </p:nvPr>
        </p:nvSpPr>
        <p:spPr>
          <a:xfrm>
            <a:off x="5033552" y="1938836"/>
            <a:ext cx="6572134" cy="3991701"/>
          </a:xfrm>
        </p:spPr>
        <p:txBody>
          <a:bodyPr>
            <a:normAutofit fontScale="92500" lnSpcReduction="20000"/>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Per University of California policy, the use of artificial intelligence (AI) features, such as meeting summaries, are not allowed in virtual meetings and webinars.</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Attendees who enable AI features will be asked to turn them off or they may be removed from the training. </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Thank you for your understanding as we navigate this new frontier!</a:t>
            </a:r>
          </a:p>
        </p:txBody>
      </p:sp>
      <p:pic>
        <p:nvPicPr>
          <p:cNvPr id="5" name="Picture 4">
            <a:extLst>
              <a:ext uri="{FF2B5EF4-FFF2-40B4-BE49-F238E27FC236}">
                <a16:creationId xmlns:a16="http://schemas.microsoft.com/office/drawing/2014/main" id="{40AB109C-9FD4-FB69-DB08-7772DD6C46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45" y="2161521"/>
            <a:ext cx="4243090" cy="2828492"/>
          </a:xfrm>
          <a:prstGeom prst="rect">
            <a:avLst/>
          </a:prstGeom>
        </p:spPr>
      </p:pic>
      <p:sp>
        <p:nvSpPr>
          <p:cNvPr id="4" name="Slide Number Placeholder 3">
            <a:extLst>
              <a:ext uri="{FF2B5EF4-FFF2-40B4-BE49-F238E27FC236}">
                <a16:creationId xmlns:a16="http://schemas.microsoft.com/office/drawing/2014/main" id="{FFA62E95-6F79-5E88-5317-CD9240632478}"/>
              </a:ext>
            </a:extLst>
          </p:cNvPr>
          <p:cNvSpPr>
            <a:spLocks noGrp="1"/>
          </p:cNvSpPr>
          <p:nvPr>
            <p:ph type="sldNum" idx="10"/>
          </p:nvPr>
        </p:nvSpPr>
        <p:spPr/>
        <p:txBody>
          <a:bodyPr/>
          <a:lstStyle/>
          <a:p>
            <a:fld id="{07CE569E-9B7C-4CB9-AB80-C0841F922CFF}" type="slidenum">
              <a:rPr lang="en-US" smtClean="0"/>
              <a:pPr/>
              <a:t>4</a:t>
            </a:fld>
            <a:endParaRPr lang="en-US"/>
          </a:p>
        </p:txBody>
      </p:sp>
    </p:spTree>
    <p:extLst>
      <p:ext uri="{BB962C8B-B14F-4D97-AF65-F5344CB8AC3E}">
        <p14:creationId xmlns:p14="http://schemas.microsoft.com/office/powerpoint/2010/main" val="3444784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944880" y="2376316"/>
            <a:ext cx="10302240" cy="2105367"/>
          </a:xfrm>
        </p:spPr>
        <p:txBody>
          <a:bodyPr anchor="t">
            <a:normAutofit/>
          </a:bodyPr>
          <a:lstStyle/>
          <a:p>
            <a:pPr algn="ctr"/>
            <a:r>
              <a:rPr lang="en-US" sz="5400" b="1" dirty="0"/>
              <a:t>The Role of Validation in DBT</a:t>
            </a:r>
          </a:p>
        </p:txBody>
      </p:sp>
      <p:sp>
        <p:nvSpPr>
          <p:cNvPr id="3" name="Slide Number Placeholder 2">
            <a:extLst>
              <a:ext uri="{FF2B5EF4-FFF2-40B4-BE49-F238E27FC236}">
                <a16:creationId xmlns:a16="http://schemas.microsoft.com/office/drawing/2014/main" id="{93204FB8-7B8C-5CA3-0911-DF19B882E92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40</a:t>
            </a:fld>
            <a:endParaRPr lang="en-US"/>
          </a:p>
        </p:txBody>
      </p:sp>
      <p:pic>
        <p:nvPicPr>
          <p:cNvPr id="6" name="Picture 5">
            <a:extLst>
              <a:ext uri="{FF2B5EF4-FFF2-40B4-BE49-F238E27FC236}">
                <a16:creationId xmlns:a16="http://schemas.microsoft.com/office/drawing/2014/main" id="{6AA13E23-374D-8C1C-3C67-E2D7AB803B1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5637" t="9688" r="32091" b="61965"/>
          <a:stretch/>
        </p:blipFill>
        <p:spPr>
          <a:xfrm>
            <a:off x="5130338" y="3429000"/>
            <a:ext cx="1931324" cy="2478534"/>
          </a:xfrm>
          <a:prstGeom prst="rect">
            <a:avLst/>
          </a:prstGeom>
        </p:spPr>
      </p:pic>
    </p:spTree>
    <p:extLst>
      <p:ext uri="{BB962C8B-B14F-4D97-AF65-F5344CB8AC3E}">
        <p14:creationId xmlns:p14="http://schemas.microsoft.com/office/powerpoint/2010/main" val="1065568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FA7-4513-6B5F-FECF-6DF8D3552C2E}"/>
              </a:ext>
            </a:extLst>
          </p:cNvPr>
          <p:cNvSpPr>
            <a:spLocks noGrp="1"/>
          </p:cNvSpPr>
          <p:nvPr>
            <p:ph type="title"/>
          </p:nvPr>
        </p:nvSpPr>
        <p:spPr/>
        <p:txBody>
          <a:bodyPr/>
          <a:lstStyle/>
          <a:p>
            <a:r>
              <a:rPr lang="en-US" dirty="0"/>
              <a:t>Validation in DBT</a:t>
            </a:r>
          </a:p>
        </p:txBody>
      </p:sp>
      <p:sp>
        <p:nvSpPr>
          <p:cNvPr id="3" name="Content Placeholder 2">
            <a:extLst>
              <a:ext uri="{FF2B5EF4-FFF2-40B4-BE49-F238E27FC236}">
                <a16:creationId xmlns:a16="http://schemas.microsoft.com/office/drawing/2014/main" id="{8F3FC3D6-B8C0-7B8A-A8A5-863DBDF7DC4F}"/>
              </a:ext>
            </a:extLst>
          </p:cNvPr>
          <p:cNvSpPr>
            <a:spLocks noGrp="1"/>
          </p:cNvSpPr>
          <p:nvPr>
            <p:ph idx="1"/>
          </p:nvPr>
        </p:nvSpPr>
        <p:spPr>
          <a:xfrm>
            <a:off x="1048200" y="1347627"/>
            <a:ext cx="9350859" cy="4622867"/>
          </a:xfrm>
        </p:spPr>
        <p:txBody>
          <a:bodyPr/>
          <a:lstStyle/>
          <a:p>
            <a:pPr>
              <a:spcAft>
                <a:spcPts val="600"/>
              </a:spcAft>
            </a:pPr>
            <a:r>
              <a:rPr lang="en-US" dirty="0"/>
              <a:t>Validation is a fundamental practice in DBT that involves acknowledging and accepting an individual's thoughts, feelings, and behaviors as </a:t>
            </a:r>
            <a:r>
              <a:rPr lang="en-US" b="1" dirty="0"/>
              <a:t>valid</a:t>
            </a:r>
            <a:r>
              <a:rPr lang="en-US" dirty="0"/>
              <a:t> and </a:t>
            </a:r>
            <a:r>
              <a:rPr lang="en-US" b="1" dirty="0"/>
              <a:t>understandable</a:t>
            </a:r>
            <a:r>
              <a:rPr lang="en-US" dirty="0"/>
              <a:t>, </a:t>
            </a:r>
            <a:r>
              <a:rPr lang="en-US" u="sng" dirty="0"/>
              <a:t>given </a:t>
            </a:r>
            <a:r>
              <a:rPr lang="en-US" i="1" u="sng" dirty="0"/>
              <a:t>their</a:t>
            </a:r>
            <a:r>
              <a:rPr lang="en-US" u="sng" dirty="0"/>
              <a:t> unique experiences and perspectives</a:t>
            </a:r>
          </a:p>
          <a:p>
            <a:pPr lvl="2">
              <a:spcBef>
                <a:spcPts val="600"/>
              </a:spcBef>
              <a:spcAft>
                <a:spcPts val="600"/>
              </a:spcAft>
            </a:pPr>
            <a:r>
              <a:rPr lang="en-US" sz="2800" dirty="0"/>
              <a:t>Validation is an essential component of creating a supportive and nonjudgmental therapeutic environment</a:t>
            </a:r>
          </a:p>
          <a:p>
            <a:pPr>
              <a:spcAft>
                <a:spcPts val="600"/>
              </a:spcAft>
            </a:pPr>
            <a:r>
              <a:rPr lang="en-US" dirty="0"/>
              <a:t>Validation does </a:t>
            </a:r>
            <a:r>
              <a:rPr lang="en-US" b="1" i="1" u="sng" dirty="0"/>
              <a:t>not</a:t>
            </a:r>
            <a:r>
              <a:rPr lang="en-US" dirty="0"/>
              <a:t> mean you agree or approve</a:t>
            </a:r>
          </a:p>
        </p:txBody>
      </p:sp>
      <p:sp>
        <p:nvSpPr>
          <p:cNvPr id="4" name="Slide Number Placeholder 3">
            <a:extLst>
              <a:ext uri="{FF2B5EF4-FFF2-40B4-BE49-F238E27FC236}">
                <a16:creationId xmlns:a16="http://schemas.microsoft.com/office/drawing/2014/main" id="{BBEC861E-7DBF-8A6C-4687-F194E238018B}"/>
              </a:ext>
            </a:extLst>
          </p:cNvPr>
          <p:cNvSpPr>
            <a:spLocks noGrp="1"/>
          </p:cNvSpPr>
          <p:nvPr>
            <p:ph type="sldNum" idx="10"/>
          </p:nvPr>
        </p:nvSpPr>
        <p:spPr/>
        <p:txBody>
          <a:bodyPr/>
          <a:lstStyle/>
          <a:p>
            <a:fld id="{07CE569E-9B7C-4CB9-AB80-C0841F922CFF}" type="slidenum">
              <a:rPr lang="en-US" smtClean="0"/>
              <a:pPr/>
              <a:t>41</a:t>
            </a:fld>
            <a:endParaRPr lang="en-US"/>
          </a:p>
        </p:txBody>
      </p:sp>
      <p:pic>
        <p:nvPicPr>
          <p:cNvPr id="6" name="Picture 5">
            <a:extLst>
              <a:ext uri="{FF2B5EF4-FFF2-40B4-BE49-F238E27FC236}">
                <a16:creationId xmlns:a16="http://schemas.microsoft.com/office/drawing/2014/main" id="{F82D17D2-6BA7-204A-2564-1B4DBA0580E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03628" y="2788920"/>
            <a:ext cx="1346094" cy="3544215"/>
          </a:xfrm>
          <a:prstGeom prst="rect">
            <a:avLst/>
          </a:prstGeom>
        </p:spPr>
      </p:pic>
      <p:sp>
        <p:nvSpPr>
          <p:cNvPr id="5" name="TextBox 4">
            <a:extLst>
              <a:ext uri="{FF2B5EF4-FFF2-40B4-BE49-F238E27FC236}">
                <a16:creationId xmlns:a16="http://schemas.microsoft.com/office/drawing/2014/main" id="{D2C537C5-B958-4CEA-5188-49DDA3C8FDE4}"/>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1521602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FA7-4513-6B5F-FECF-6DF8D3552C2E}"/>
              </a:ext>
            </a:extLst>
          </p:cNvPr>
          <p:cNvSpPr>
            <a:spLocks noGrp="1"/>
          </p:cNvSpPr>
          <p:nvPr>
            <p:ph type="title"/>
          </p:nvPr>
        </p:nvSpPr>
        <p:spPr/>
        <p:txBody>
          <a:bodyPr/>
          <a:lstStyle/>
          <a:p>
            <a:r>
              <a:rPr lang="en-US" dirty="0"/>
              <a:t>Why Validate Others?</a:t>
            </a:r>
          </a:p>
        </p:txBody>
      </p:sp>
      <p:sp>
        <p:nvSpPr>
          <p:cNvPr id="3" name="Content Placeholder 2">
            <a:extLst>
              <a:ext uri="{FF2B5EF4-FFF2-40B4-BE49-F238E27FC236}">
                <a16:creationId xmlns:a16="http://schemas.microsoft.com/office/drawing/2014/main" id="{8F3FC3D6-B8C0-7B8A-A8A5-863DBDF7DC4F}"/>
              </a:ext>
            </a:extLst>
          </p:cNvPr>
          <p:cNvSpPr>
            <a:spLocks noGrp="1"/>
          </p:cNvSpPr>
          <p:nvPr>
            <p:ph idx="1"/>
          </p:nvPr>
        </p:nvSpPr>
        <p:spPr>
          <a:xfrm>
            <a:off x="1048199" y="1347627"/>
            <a:ext cx="10157645" cy="5099440"/>
          </a:xfrm>
        </p:spPr>
        <p:txBody>
          <a:bodyPr/>
          <a:lstStyle/>
          <a:p>
            <a:pPr>
              <a:spcBef>
                <a:spcPts val="0"/>
              </a:spcBef>
            </a:pPr>
            <a:r>
              <a:rPr lang="en-US" sz="2800" dirty="0"/>
              <a:t>We validate </a:t>
            </a:r>
            <a:r>
              <a:rPr lang="en-US" sz="2800" i="1" dirty="0"/>
              <a:t>others</a:t>
            </a:r>
            <a:r>
              <a:rPr lang="en-US" sz="2800" dirty="0"/>
              <a:t> because it helps improve our relationships and calms intense situations so that we can problem-solve</a:t>
            </a:r>
          </a:p>
          <a:p>
            <a:pPr>
              <a:spcAft>
                <a:spcPts val="600"/>
              </a:spcAft>
            </a:pPr>
            <a:r>
              <a:rPr lang="en-US" sz="2800" dirty="0"/>
              <a:t>Validating others requires that we: </a:t>
            </a:r>
          </a:p>
          <a:p>
            <a:pPr lvl="2">
              <a:spcAft>
                <a:spcPts val="600"/>
              </a:spcAft>
            </a:pPr>
            <a:r>
              <a:rPr lang="en-US" sz="2600" dirty="0"/>
              <a:t>Show interest and “be awake”</a:t>
            </a:r>
          </a:p>
          <a:p>
            <a:pPr lvl="2">
              <a:spcAft>
                <a:spcPts val="600"/>
              </a:spcAft>
            </a:pPr>
            <a:r>
              <a:rPr lang="en-US" sz="2600" dirty="0"/>
              <a:t>Accurately reflect</a:t>
            </a:r>
          </a:p>
          <a:p>
            <a:pPr lvl="2">
              <a:spcAft>
                <a:spcPts val="600"/>
              </a:spcAft>
            </a:pPr>
            <a:r>
              <a:rPr lang="en-US" sz="2600" dirty="0"/>
              <a:t>Put yourself in their position</a:t>
            </a:r>
          </a:p>
          <a:p>
            <a:pPr lvl="2">
              <a:spcAft>
                <a:spcPts val="600"/>
              </a:spcAft>
            </a:pPr>
            <a:r>
              <a:rPr lang="en-US" sz="2600" dirty="0"/>
              <a:t>Consider and validate based on the person’s history</a:t>
            </a:r>
          </a:p>
          <a:p>
            <a:pPr lvl="2">
              <a:spcAft>
                <a:spcPts val="600"/>
              </a:spcAft>
            </a:pPr>
            <a:r>
              <a:rPr lang="en-US" sz="2600" dirty="0"/>
              <a:t>Consider and validate based on the person’s current circumstances</a:t>
            </a:r>
          </a:p>
          <a:p>
            <a:pPr lvl="2">
              <a:spcAft>
                <a:spcPts val="600"/>
              </a:spcAft>
            </a:pPr>
            <a:r>
              <a:rPr lang="en-US" sz="2600" dirty="0"/>
              <a:t>Express “Radical Genuineness” </a:t>
            </a:r>
          </a:p>
          <a:p>
            <a:pPr lvl="2"/>
            <a:endParaRPr lang="en-US" dirty="0"/>
          </a:p>
        </p:txBody>
      </p:sp>
      <p:sp>
        <p:nvSpPr>
          <p:cNvPr id="4" name="Slide Number Placeholder 3">
            <a:extLst>
              <a:ext uri="{FF2B5EF4-FFF2-40B4-BE49-F238E27FC236}">
                <a16:creationId xmlns:a16="http://schemas.microsoft.com/office/drawing/2014/main" id="{BBEC861E-7DBF-8A6C-4687-F194E238018B}"/>
              </a:ext>
            </a:extLst>
          </p:cNvPr>
          <p:cNvSpPr>
            <a:spLocks noGrp="1"/>
          </p:cNvSpPr>
          <p:nvPr>
            <p:ph type="sldNum" idx="10"/>
          </p:nvPr>
        </p:nvSpPr>
        <p:spPr/>
        <p:txBody>
          <a:bodyPr/>
          <a:lstStyle/>
          <a:p>
            <a:fld id="{07CE569E-9B7C-4CB9-AB80-C0841F922CFF}" type="slidenum">
              <a:rPr lang="en-US" smtClean="0"/>
              <a:pPr/>
              <a:t>42</a:t>
            </a:fld>
            <a:endParaRPr lang="en-US"/>
          </a:p>
        </p:txBody>
      </p:sp>
      <p:sp>
        <p:nvSpPr>
          <p:cNvPr id="5" name="TextBox 4">
            <a:extLst>
              <a:ext uri="{FF2B5EF4-FFF2-40B4-BE49-F238E27FC236}">
                <a16:creationId xmlns:a16="http://schemas.microsoft.com/office/drawing/2014/main" id="{B533FD6D-CB64-6026-647B-2C354E140B85}"/>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4052670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FA7-4513-6B5F-FECF-6DF8D3552C2E}"/>
              </a:ext>
            </a:extLst>
          </p:cNvPr>
          <p:cNvSpPr>
            <a:spLocks noGrp="1"/>
          </p:cNvSpPr>
          <p:nvPr>
            <p:ph type="title"/>
          </p:nvPr>
        </p:nvSpPr>
        <p:spPr/>
        <p:txBody>
          <a:bodyPr/>
          <a:lstStyle/>
          <a:p>
            <a:r>
              <a:rPr lang="en-US" dirty="0"/>
              <a:t>Why Self-Validate?</a:t>
            </a:r>
          </a:p>
        </p:txBody>
      </p:sp>
      <p:sp>
        <p:nvSpPr>
          <p:cNvPr id="3" name="Content Placeholder 2">
            <a:extLst>
              <a:ext uri="{FF2B5EF4-FFF2-40B4-BE49-F238E27FC236}">
                <a16:creationId xmlns:a16="http://schemas.microsoft.com/office/drawing/2014/main" id="{8F3FC3D6-B8C0-7B8A-A8A5-863DBDF7DC4F}"/>
              </a:ext>
            </a:extLst>
          </p:cNvPr>
          <p:cNvSpPr>
            <a:spLocks noGrp="1"/>
          </p:cNvSpPr>
          <p:nvPr>
            <p:ph idx="1"/>
          </p:nvPr>
        </p:nvSpPr>
        <p:spPr>
          <a:xfrm>
            <a:off x="771526" y="1252584"/>
            <a:ext cx="10772774" cy="5099440"/>
          </a:xfrm>
        </p:spPr>
        <p:txBody>
          <a:bodyPr/>
          <a:lstStyle/>
          <a:p>
            <a:r>
              <a:rPr lang="en-US" sz="2600" dirty="0"/>
              <a:t>We </a:t>
            </a:r>
            <a:r>
              <a:rPr lang="en-US" sz="2600" i="1" dirty="0"/>
              <a:t>self-validate</a:t>
            </a:r>
            <a:r>
              <a:rPr lang="en-US" sz="2600" dirty="0"/>
              <a:t> because it quiets defensive/fearful emotions, enabling us to problem-solve and let go of pain and exhaustion</a:t>
            </a:r>
          </a:p>
          <a:p>
            <a:r>
              <a:rPr lang="en-US" sz="2600" dirty="0"/>
              <a:t>Self-validation is helpful when we invalidate ourselves or others invalidate us</a:t>
            </a:r>
          </a:p>
          <a:p>
            <a:pPr>
              <a:spcAft>
                <a:spcPts val="300"/>
              </a:spcAft>
            </a:pPr>
            <a:r>
              <a:rPr lang="en-US" sz="2600" dirty="0"/>
              <a:t>When we invalidate </a:t>
            </a:r>
            <a:r>
              <a:rPr lang="en-US" sz="2600" i="1" dirty="0"/>
              <a:t>ourselves</a:t>
            </a:r>
            <a:r>
              <a:rPr lang="en-US" sz="2600" dirty="0"/>
              <a:t>:</a:t>
            </a:r>
          </a:p>
          <a:p>
            <a:pPr lvl="2"/>
            <a:r>
              <a:rPr lang="en-US" dirty="0"/>
              <a:t>Let go of self-judgement</a:t>
            </a:r>
          </a:p>
          <a:p>
            <a:pPr lvl="2"/>
            <a:r>
              <a:rPr lang="en-US" dirty="0"/>
              <a:t>Notice shame</a:t>
            </a:r>
          </a:p>
          <a:p>
            <a:pPr lvl="2"/>
            <a:r>
              <a:rPr lang="en-US" dirty="0"/>
              <a:t>Describe the situation (with facts)</a:t>
            </a:r>
          </a:p>
          <a:p>
            <a:pPr>
              <a:spcAft>
                <a:spcPts val="300"/>
              </a:spcAft>
            </a:pPr>
            <a:r>
              <a:rPr lang="en-US" sz="2600" dirty="0"/>
              <a:t>How to manage invalidation from </a:t>
            </a:r>
            <a:r>
              <a:rPr lang="en-US" sz="2600" i="1" dirty="0"/>
              <a:t>others</a:t>
            </a:r>
            <a:r>
              <a:rPr lang="en-US" sz="2600" dirty="0"/>
              <a:t>:</a:t>
            </a:r>
          </a:p>
          <a:p>
            <a:pPr lvl="2"/>
            <a:r>
              <a:rPr lang="en-US" dirty="0"/>
              <a:t>Remember that judgments are judgments and </a:t>
            </a:r>
            <a:r>
              <a:rPr lang="en-US" u="sng" dirty="0"/>
              <a:t>not</a:t>
            </a:r>
            <a:r>
              <a:rPr lang="en-US" dirty="0"/>
              <a:t> facts</a:t>
            </a:r>
          </a:p>
          <a:p>
            <a:pPr lvl="2"/>
            <a:r>
              <a:rPr lang="en-US" dirty="0"/>
              <a:t>Remember that others are not in our shoes</a:t>
            </a:r>
          </a:p>
          <a:p>
            <a:pPr lvl="2"/>
            <a:r>
              <a:rPr lang="en-US" dirty="0"/>
              <a:t>Acknowledge that it is difficult and painful to be invalidated by others</a:t>
            </a:r>
          </a:p>
          <a:p>
            <a:pPr lvl="2"/>
            <a:endParaRPr lang="en-US" dirty="0"/>
          </a:p>
        </p:txBody>
      </p:sp>
      <p:sp>
        <p:nvSpPr>
          <p:cNvPr id="4" name="Slide Number Placeholder 3">
            <a:extLst>
              <a:ext uri="{FF2B5EF4-FFF2-40B4-BE49-F238E27FC236}">
                <a16:creationId xmlns:a16="http://schemas.microsoft.com/office/drawing/2014/main" id="{BBEC861E-7DBF-8A6C-4687-F194E238018B}"/>
              </a:ext>
            </a:extLst>
          </p:cNvPr>
          <p:cNvSpPr>
            <a:spLocks noGrp="1"/>
          </p:cNvSpPr>
          <p:nvPr>
            <p:ph type="sldNum" idx="10"/>
          </p:nvPr>
        </p:nvSpPr>
        <p:spPr/>
        <p:txBody>
          <a:bodyPr/>
          <a:lstStyle/>
          <a:p>
            <a:fld id="{07CE569E-9B7C-4CB9-AB80-C0841F922CFF}" type="slidenum">
              <a:rPr lang="en-US" smtClean="0"/>
              <a:pPr/>
              <a:t>43</a:t>
            </a:fld>
            <a:endParaRPr lang="en-US"/>
          </a:p>
        </p:txBody>
      </p:sp>
      <p:sp>
        <p:nvSpPr>
          <p:cNvPr id="5" name="TextBox 4">
            <a:extLst>
              <a:ext uri="{FF2B5EF4-FFF2-40B4-BE49-F238E27FC236}">
                <a16:creationId xmlns:a16="http://schemas.microsoft.com/office/drawing/2014/main" id="{A594355A-2BBC-C586-1352-5D4A69F3C58D}"/>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1954760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7FECC77-72B3-9F8D-35A7-C5621429B248}"/>
              </a:ext>
            </a:extLst>
          </p:cNvPr>
          <p:cNvSpPr txBox="1">
            <a:spLocks noGrp="1"/>
          </p:cNvSpPr>
          <p:nvPr>
            <p:ph type="title" idx="4294967295"/>
          </p:nvPr>
        </p:nvSpPr>
        <p:spPr>
          <a:xfrm>
            <a:off x="1524000" y="2376316"/>
            <a:ext cx="9144000" cy="210536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accent1"/>
              </a:buClr>
              <a:buSzPts val="2000"/>
              <a:buFont typeface="Roboto Slab"/>
              <a:buNone/>
              <a:defRPr sz="6000" b="0" i="0" u="none" strike="noStrike" cap="none" baseline="0">
                <a:solidFill>
                  <a:schemeClr val="accent1"/>
                </a:solidFill>
                <a:latin typeface="Roboto Slab"/>
                <a:ea typeface="Roboto Slab"/>
                <a:cs typeface="Roboto Slab"/>
                <a:sym typeface="Roboto Slab"/>
              </a:defRPr>
            </a:lvl1pPr>
            <a:lvl2pPr marR="0" lvl="1"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chemeClr val="accent1"/>
              </a:buClr>
              <a:buSzPts val="2000"/>
              <a:buFont typeface="Roboto Slab"/>
              <a:buNone/>
              <a:tabLst/>
              <a:defRPr/>
            </a:pPr>
            <a:r>
              <a:rPr kumimoji="0" lang="en-US" sz="5400" b="1" i="0" u="none" strike="noStrike" kern="0" cap="none" spc="0" normalizeH="0" baseline="0" noProof="0" dirty="0">
                <a:ln>
                  <a:noFill/>
                </a:ln>
                <a:solidFill>
                  <a:schemeClr val="accent2"/>
                </a:solidFill>
                <a:effectLst/>
                <a:uLnTx/>
                <a:uFillTx/>
                <a:latin typeface="Roboto Slab"/>
                <a:ea typeface="Roboto Slab"/>
                <a:cs typeface="Roboto Slab"/>
                <a:sym typeface="Roboto Slab"/>
              </a:rPr>
              <a:t>How is DBT Helpful?</a:t>
            </a:r>
          </a:p>
        </p:txBody>
      </p:sp>
      <p:pic>
        <p:nvPicPr>
          <p:cNvPr id="5" name="Picture 4">
            <a:extLst>
              <a:ext uri="{FF2B5EF4-FFF2-40B4-BE49-F238E27FC236}">
                <a16:creationId xmlns:a16="http://schemas.microsoft.com/office/drawing/2014/main" id="{6B81F953-6719-4FF5-3C7E-0275E49C86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9262" t="16895" r="18317" b="-2"/>
          <a:stretch/>
        </p:blipFill>
        <p:spPr>
          <a:xfrm>
            <a:off x="5026226" y="3429000"/>
            <a:ext cx="2139548" cy="2849697"/>
          </a:xfrm>
          <a:prstGeom prst="rect">
            <a:avLst/>
          </a:prstGeom>
        </p:spPr>
      </p:pic>
      <p:sp>
        <p:nvSpPr>
          <p:cNvPr id="2" name="Slide Number Placeholder 1">
            <a:extLst>
              <a:ext uri="{FF2B5EF4-FFF2-40B4-BE49-F238E27FC236}">
                <a16:creationId xmlns:a16="http://schemas.microsoft.com/office/drawing/2014/main" id="{70F9EE40-F6CA-06D5-3E00-1771333E842F}"/>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44</a:t>
            </a:fld>
            <a:endParaRPr lang="en-US"/>
          </a:p>
        </p:txBody>
      </p:sp>
    </p:spTree>
    <p:extLst>
      <p:ext uri="{BB962C8B-B14F-4D97-AF65-F5344CB8AC3E}">
        <p14:creationId xmlns:p14="http://schemas.microsoft.com/office/powerpoint/2010/main" val="3438196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FA56A3-1372-A11A-3270-E96D2821A1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748" y="2847860"/>
            <a:ext cx="5536097" cy="2479192"/>
          </a:xfrm>
          <a:prstGeom prst="rect">
            <a:avLst/>
          </a:prstGeom>
        </p:spPr>
      </p:pic>
      <p:sp>
        <p:nvSpPr>
          <p:cNvPr id="2" name="Title 1">
            <a:extLst>
              <a:ext uri="{FF2B5EF4-FFF2-40B4-BE49-F238E27FC236}">
                <a16:creationId xmlns:a16="http://schemas.microsoft.com/office/drawing/2014/main" id="{BDCCEAE8-AF56-40B1-8E24-E18A2B39ACB2}"/>
              </a:ext>
            </a:extLst>
          </p:cNvPr>
          <p:cNvSpPr>
            <a:spLocks noGrp="1"/>
          </p:cNvSpPr>
          <p:nvPr>
            <p:ph type="title"/>
          </p:nvPr>
        </p:nvSpPr>
        <p:spPr/>
        <p:txBody>
          <a:bodyPr anchor="ctr" anchorCtr="0"/>
          <a:lstStyle/>
          <a:p>
            <a:r>
              <a:rPr lang="en-US" sz="4400" b="1" dirty="0"/>
              <a:t>Mental Health Conditions</a:t>
            </a:r>
            <a:endParaRPr lang="en-US" sz="4400" dirty="0"/>
          </a:p>
        </p:txBody>
      </p:sp>
      <p:sp>
        <p:nvSpPr>
          <p:cNvPr id="3" name="Content Placeholder 2">
            <a:extLst>
              <a:ext uri="{FF2B5EF4-FFF2-40B4-BE49-F238E27FC236}">
                <a16:creationId xmlns:a16="http://schemas.microsoft.com/office/drawing/2014/main" id="{BA6C5BDC-6D6D-4DE4-A6A9-129CA2AACE59}"/>
              </a:ext>
            </a:extLst>
          </p:cNvPr>
          <p:cNvSpPr>
            <a:spLocks noGrp="1"/>
          </p:cNvSpPr>
          <p:nvPr>
            <p:ph idx="1"/>
          </p:nvPr>
        </p:nvSpPr>
        <p:spPr>
          <a:xfrm>
            <a:off x="838200" y="1530948"/>
            <a:ext cx="10515600" cy="4802187"/>
          </a:xfrm>
        </p:spPr>
        <p:txBody>
          <a:bodyPr>
            <a:normAutofit lnSpcReduction="10000"/>
          </a:bodyPr>
          <a:lstStyle/>
          <a:p>
            <a:pPr>
              <a:spcAft>
                <a:spcPts val="600"/>
              </a:spcAft>
            </a:pPr>
            <a:r>
              <a:rPr lang="en-US" sz="2800" dirty="0">
                <a:effectLst/>
                <a:ea typeface="Calibri" panose="020F0502020204030204" pitchFamily="34" charset="0"/>
                <a:cs typeface="Times New Roman" panose="02020603050405020304" pitchFamily="18" charset="0"/>
              </a:rPr>
              <a:t>DBT has proven to be effective for treating and managing a wide range of mental health conditions</a:t>
            </a:r>
            <a:r>
              <a:rPr lang="en-US" dirty="0"/>
              <a:t>, including:</a:t>
            </a:r>
            <a:endParaRPr lang="en-US" sz="2600" dirty="0"/>
          </a:p>
          <a:p>
            <a:pPr lvl="2"/>
            <a:r>
              <a:rPr lang="en-US" sz="2600" dirty="0"/>
              <a:t>Borderline Personality Disorder</a:t>
            </a:r>
          </a:p>
          <a:p>
            <a:pPr lvl="2"/>
            <a:r>
              <a:rPr lang="en-US" sz="2600" u="sng" dirty="0"/>
              <a:t>Substance use disorders</a:t>
            </a:r>
          </a:p>
          <a:p>
            <a:pPr lvl="2"/>
            <a:r>
              <a:rPr lang="en-US" sz="2600" dirty="0"/>
              <a:t>Suicidal behavior</a:t>
            </a:r>
          </a:p>
          <a:p>
            <a:pPr lvl="2"/>
            <a:r>
              <a:rPr lang="en-US" sz="2600" dirty="0"/>
              <a:t>PTSD</a:t>
            </a:r>
          </a:p>
          <a:p>
            <a:pPr lvl="2"/>
            <a:r>
              <a:rPr lang="en-US" sz="2600" dirty="0"/>
              <a:t>Self-harm</a:t>
            </a:r>
          </a:p>
          <a:p>
            <a:pPr lvl="2"/>
            <a:r>
              <a:rPr lang="en-US" sz="2600" dirty="0"/>
              <a:t>Depression</a:t>
            </a:r>
          </a:p>
          <a:p>
            <a:pPr lvl="2"/>
            <a:r>
              <a:rPr lang="en-US" sz="2600" dirty="0"/>
              <a:t>Anxiety</a:t>
            </a:r>
          </a:p>
          <a:p>
            <a:pPr lvl="2"/>
            <a:r>
              <a:rPr lang="en-US" sz="2600" dirty="0"/>
              <a:t>Eating disorders (specifically binge eating disorder and bulimia)</a:t>
            </a:r>
          </a:p>
          <a:p>
            <a:r>
              <a:rPr lang="en-US" dirty="0"/>
              <a:t>Effective for both adolescents and adults</a:t>
            </a:r>
          </a:p>
          <a:p>
            <a:endParaRPr lang="en-US" dirty="0"/>
          </a:p>
        </p:txBody>
      </p:sp>
      <p:sp>
        <p:nvSpPr>
          <p:cNvPr id="5" name="Slide Number Placeholder 4">
            <a:extLst>
              <a:ext uri="{FF2B5EF4-FFF2-40B4-BE49-F238E27FC236}">
                <a16:creationId xmlns:a16="http://schemas.microsoft.com/office/drawing/2014/main" id="{B6F37007-655A-368B-F0F1-FC7CCF78DC03}"/>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45</a:t>
            </a:fld>
            <a:endParaRPr lang="en-US"/>
          </a:p>
        </p:txBody>
      </p:sp>
      <p:sp>
        <p:nvSpPr>
          <p:cNvPr id="4" name="TextBox 3">
            <a:extLst>
              <a:ext uri="{FF2B5EF4-FFF2-40B4-BE49-F238E27FC236}">
                <a16:creationId xmlns:a16="http://schemas.microsoft.com/office/drawing/2014/main" id="{AFF26F75-CE4B-B6C9-E90F-5892469A6892}"/>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1833690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73150"/>
          </a:xfrm>
        </p:spPr>
        <p:txBody>
          <a:bodyPr anchor="ctr" anchorCtr="0"/>
          <a:lstStyle/>
          <a:p>
            <a:r>
              <a:rPr lang="en-US" sz="4400" b="1" dirty="0"/>
              <a:t>Treatment of Dysregulated Behaviors</a:t>
            </a:r>
          </a:p>
        </p:txBody>
      </p:sp>
      <p:sp>
        <p:nvSpPr>
          <p:cNvPr id="3" name="Content Placeholder 2"/>
          <p:cNvSpPr>
            <a:spLocks noGrp="1"/>
          </p:cNvSpPr>
          <p:nvPr>
            <p:ph sz="quarter" idx="13"/>
          </p:nvPr>
        </p:nvSpPr>
        <p:spPr>
          <a:xfrm>
            <a:off x="697395" y="1438274"/>
            <a:ext cx="10797209" cy="5054600"/>
          </a:xfrm>
        </p:spPr>
        <p:txBody>
          <a:bodyPr>
            <a:normAutofit fontScale="70000" lnSpcReduction="20000"/>
          </a:bodyPr>
          <a:lstStyle/>
          <a:p>
            <a:pPr>
              <a:lnSpc>
                <a:spcPct val="120000"/>
              </a:lnSpc>
            </a:pPr>
            <a:r>
              <a:rPr lang="en-US" sz="3700" b="1" dirty="0"/>
              <a:t>Emotion Dysregulation</a:t>
            </a:r>
          </a:p>
          <a:p>
            <a:pPr lvl="2">
              <a:lnSpc>
                <a:spcPct val="120000"/>
              </a:lnSpc>
              <a:spcBef>
                <a:spcPts val="600"/>
              </a:spcBef>
            </a:pPr>
            <a:r>
              <a:rPr lang="en-US" sz="3400" dirty="0"/>
              <a:t>Affective lability, irritability, and intense anger</a:t>
            </a:r>
          </a:p>
          <a:p>
            <a:pPr>
              <a:lnSpc>
                <a:spcPct val="120000"/>
              </a:lnSpc>
            </a:pPr>
            <a:r>
              <a:rPr lang="en-US" sz="3700" b="1" dirty="0"/>
              <a:t>Interpersonal Dysregulation</a:t>
            </a:r>
          </a:p>
          <a:p>
            <a:pPr lvl="2">
              <a:lnSpc>
                <a:spcPct val="120000"/>
              </a:lnSpc>
              <a:spcBef>
                <a:spcPts val="600"/>
              </a:spcBef>
            </a:pPr>
            <a:r>
              <a:rPr lang="en-US" sz="3400" dirty="0"/>
              <a:t>Fear of abandonment, splitting, idealization and devaluation</a:t>
            </a:r>
          </a:p>
          <a:p>
            <a:pPr>
              <a:lnSpc>
                <a:spcPct val="120000"/>
              </a:lnSpc>
            </a:pPr>
            <a:r>
              <a:rPr lang="en-US" sz="3700" b="1" dirty="0"/>
              <a:t>Behavior Dysregulation</a:t>
            </a:r>
          </a:p>
          <a:p>
            <a:pPr lvl="2">
              <a:lnSpc>
                <a:spcPct val="120000"/>
              </a:lnSpc>
              <a:spcBef>
                <a:spcPts val="600"/>
              </a:spcBef>
            </a:pPr>
            <a:r>
              <a:rPr lang="en-US" sz="3400" dirty="0"/>
              <a:t>Suicidal behaviors, other self-injurious behaviors, and impulsivity</a:t>
            </a:r>
          </a:p>
          <a:p>
            <a:pPr>
              <a:lnSpc>
                <a:spcPct val="120000"/>
              </a:lnSpc>
            </a:pPr>
            <a:r>
              <a:rPr lang="en-US" sz="3700" b="1" dirty="0"/>
              <a:t>Self Dysregulation</a:t>
            </a:r>
          </a:p>
          <a:p>
            <a:pPr lvl="2">
              <a:lnSpc>
                <a:spcPct val="120000"/>
              </a:lnSpc>
              <a:spcBef>
                <a:spcPts val="600"/>
              </a:spcBef>
            </a:pPr>
            <a:r>
              <a:rPr lang="en-US" sz="3400" dirty="0"/>
              <a:t>Emptiness, identity disturbance</a:t>
            </a:r>
          </a:p>
          <a:p>
            <a:pPr>
              <a:lnSpc>
                <a:spcPct val="120000"/>
              </a:lnSpc>
            </a:pPr>
            <a:r>
              <a:rPr lang="en-US" sz="3700" b="1" dirty="0"/>
              <a:t>Cognitive Dysregulation</a:t>
            </a:r>
            <a:endParaRPr lang="en-US" sz="3700" dirty="0"/>
          </a:p>
          <a:p>
            <a:pPr lvl="2">
              <a:lnSpc>
                <a:spcPct val="120000"/>
              </a:lnSpc>
              <a:spcBef>
                <a:spcPts val="600"/>
              </a:spcBef>
            </a:pPr>
            <a:r>
              <a:rPr lang="en-US" sz="3400" dirty="0"/>
              <a:t>Dissociation and paranoia, distortions in thinking</a:t>
            </a:r>
          </a:p>
        </p:txBody>
      </p:sp>
      <p:sp>
        <p:nvSpPr>
          <p:cNvPr id="4" name="Slide Number Placeholder 3">
            <a:extLst>
              <a:ext uri="{FF2B5EF4-FFF2-40B4-BE49-F238E27FC236}">
                <a16:creationId xmlns:a16="http://schemas.microsoft.com/office/drawing/2014/main" id="{629165D9-BBAB-5D11-11D9-C1592A990EE7}"/>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46</a:t>
            </a:fld>
            <a:endParaRPr lang="en-US" dirty="0"/>
          </a:p>
        </p:txBody>
      </p:sp>
      <p:pic>
        <p:nvPicPr>
          <p:cNvPr id="18" name="Picture 17">
            <a:extLst>
              <a:ext uri="{FF2B5EF4-FFF2-40B4-BE49-F238E27FC236}">
                <a16:creationId xmlns:a16="http://schemas.microsoft.com/office/drawing/2014/main" id="{9A200E37-A66C-3B85-34D4-083673F490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379" y="4540447"/>
            <a:ext cx="1081378" cy="1038124"/>
          </a:xfrm>
          <a:prstGeom prst="rect">
            <a:avLst/>
          </a:prstGeom>
        </p:spPr>
      </p:pic>
      <p:pic>
        <p:nvPicPr>
          <p:cNvPr id="20" name="Picture 19">
            <a:extLst>
              <a:ext uri="{FF2B5EF4-FFF2-40B4-BE49-F238E27FC236}">
                <a16:creationId xmlns:a16="http://schemas.microsoft.com/office/drawing/2014/main" id="{1BAA0D9D-5D4F-C5DB-744D-C5C73745C4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252" y="4540447"/>
            <a:ext cx="971123" cy="948712"/>
          </a:xfrm>
          <a:prstGeom prst="rect">
            <a:avLst/>
          </a:prstGeom>
        </p:spPr>
      </p:pic>
      <p:pic>
        <p:nvPicPr>
          <p:cNvPr id="22" name="Picture 21">
            <a:extLst>
              <a:ext uri="{FF2B5EF4-FFF2-40B4-BE49-F238E27FC236}">
                <a16:creationId xmlns:a16="http://schemas.microsoft.com/office/drawing/2014/main" id="{7C1AE269-5E27-3589-31E1-B4DEEE6FA1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1943" y="4540447"/>
            <a:ext cx="971123" cy="948712"/>
          </a:xfrm>
          <a:prstGeom prst="rect">
            <a:avLst/>
          </a:prstGeom>
        </p:spPr>
      </p:pic>
      <p:sp>
        <p:nvSpPr>
          <p:cNvPr id="5" name="TextBox 4">
            <a:extLst>
              <a:ext uri="{FF2B5EF4-FFF2-40B4-BE49-F238E27FC236}">
                <a16:creationId xmlns:a16="http://schemas.microsoft.com/office/drawing/2014/main" id="{31E72063-45FD-DF4C-F0E0-A4FACFF38810}"/>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2095910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CC41-B805-3384-0F83-11BF45312B63}"/>
              </a:ext>
            </a:extLst>
          </p:cNvPr>
          <p:cNvSpPr>
            <a:spLocks noGrp="1"/>
          </p:cNvSpPr>
          <p:nvPr>
            <p:ph type="title"/>
          </p:nvPr>
        </p:nvSpPr>
        <p:spPr>
          <a:xfrm>
            <a:off x="1524000" y="2376316"/>
            <a:ext cx="9144000" cy="2105367"/>
          </a:xfrm>
        </p:spPr>
        <p:txBody>
          <a:bodyPr/>
          <a:lstStyle/>
          <a:p>
            <a:r>
              <a:rPr lang="en-US" b="1" dirty="0"/>
              <a:t>Benefits of DBT</a:t>
            </a:r>
          </a:p>
        </p:txBody>
      </p:sp>
      <p:pic>
        <p:nvPicPr>
          <p:cNvPr id="11" name="Picture 10">
            <a:extLst>
              <a:ext uri="{FF2B5EF4-FFF2-40B4-BE49-F238E27FC236}">
                <a16:creationId xmlns:a16="http://schemas.microsoft.com/office/drawing/2014/main" id="{6BB72B76-03BD-DBE5-C247-753BE3A23A3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6951" t="16256" r="16755" b="13314"/>
          <a:stretch/>
        </p:blipFill>
        <p:spPr>
          <a:xfrm>
            <a:off x="5009879" y="3429000"/>
            <a:ext cx="2172242" cy="2306806"/>
          </a:xfrm>
          <a:prstGeom prst="rect">
            <a:avLst/>
          </a:prstGeom>
        </p:spPr>
      </p:pic>
      <p:sp>
        <p:nvSpPr>
          <p:cNvPr id="3" name="Slide Number Placeholder 2">
            <a:extLst>
              <a:ext uri="{FF2B5EF4-FFF2-40B4-BE49-F238E27FC236}">
                <a16:creationId xmlns:a16="http://schemas.microsoft.com/office/drawing/2014/main" id="{EBFFF995-281F-2299-57D3-71E1CA169C3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47</a:t>
            </a:fld>
            <a:endParaRPr lang="en-US"/>
          </a:p>
        </p:txBody>
      </p:sp>
    </p:spTree>
    <p:extLst>
      <p:ext uri="{BB962C8B-B14F-4D97-AF65-F5344CB8AC3E}">
        <p14:creationId xmlns:p14="http://schemas.microsoft.com/office/powerpoint/2010/main" val="1061495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3095-C2B1-46D9-ABD1-AB158B6AB963}"/>
              </a:ext>
            </a:extLst>
          </p:cNvPr>
          <p:cNvSpPr>
            <a:spLocks noGrp="1"/>
          </p:cNvSpPr>
          <p:nvPr>
            <p:ph type="title"/>
          </p:nvPr>
        </p:nvSpPr>
        <p:spPr/>
        <p:txBody>
          <a:bodyPr anchor="ctr" anchorCtr="0"/>
          <a:lstStyle/>
          <a:p>
            <a:r>
              <a:rPr lang="en-US" sz="4400" b="1" dirty="0"/>
              <a:t>DBT Benefits (1)</a:t>
            </a:r>
            <a:endParaRPr lang="en-US" sz="4400" dirty="0"/>
          </a:p>
        </p:txBody>
      </p:sp>
      <p:sp>
        <p:nvSpPr>
          <p:cNvPr id="3" name="Content Placeholder 2">
            <a:extLst>
              <a:ext uri="{FF2B5EF4-FFF2-40B4-BE49-F238E27FC236}">
                <a16:creationId xmlns:a16="http://schemas.microsoft.com/office/drawing/2014/main" id="{831C1C24-8A70-43B4-AC37-0610EFB1D9A7}"/>
              </a:ext>
            </a:extLst>
          </p:cNvPr>
          <p:cNvSpPr>
            <a:spLocks noGrp="1"/>
          </p:cNvSpPr>
          <p:nvPr>
            <p:ph idx="1"/>
          </p:nvPr>
        </p:nvSpPr>
        <p:spPr>
          <a:xfrm>
            <a:off x="651856" y="1347627"/>
            <a:ext cx="10888287" cy="4985508"/>
          </a:xfrm>
        </p:spPr>
        <p:txBody>
          <a:bodyPr>
            <a:normAutofit fontScale="92500"/>
          </a:bodyPr>
          <a:lstStyle/>
          <a:p>
            <a:pPr marL="514350" indent="-514350">
              <a:buFont typeface="+mj-lt"/>
              <a:buAutoNum type="arabicPeriod"/>
            </a:pPr>
            <a:r>
              <a:rPr lang="en-US" sz="2800" b="1" dirty="0"/>
              <a:t>DBT Skills are Applicable in Many Areas of Life</a:t>
            </a:r>
          </a:p>
          <a:p>
            <a:pPr lvl="1">
              <a:spcBef>
                <a:spcPts val="600"/>
              </a:spcBef>
              <a:spcAft>
                <a:spcPts val="600"/>
              </a:spcAft>
              <a:buFont typeface="Wingdings" panose="05000000000000000000" pitchFamily="2" charset="2"/>
              <a:buChar char="§"/>
            </a:pPr>
            <a:r>
              <a:rPr lang="en-US" sz="2600" dirty="0"/>
              <a:t>Mindfulness, when mastered, is associated with overall health and well-being, extending its benefits to various facets of life, including work, home, and social interactions.</a:t>
            </a:r>
          </a:p>
          <a:p>
            <a:pPr marL="552450" indent="-514350">
              <a:buFont typeface="+mj-lt"/>
              <a:buAutoNum type="arabicPeriod"/>
            </a:pPr>
            <a:r>
              <a:rPr lang="en-US" sz="2800" b="1" dirty="0"/>
              <a:t>DBT Can Help Improve Relationships</a:t>
            </a:r>
            <a:endParaRPr lang="en-US" sz="2800" dirty="0"/>
          </a:p>
          <a:p>
            <a:pPr lvl="1">
              <a:spcBef>
                <a:spcPts val="600"/>
              </a:spcBef>
              <a:spcAft>
                <a:spcPts val="600"/>
              </a:spcAft>
              <a:buFont typeface="Wingdings" panose="05000000000000000000" pitchFamily="2" charset="2"/>
              <a:buChar char="§"/>
            </a:pPr>
            <a:r>
              <a:rPr lang="en-US" sz="2600" dirty="0"/>
              <a:t>In DBT, the importance of our social connections in facing challenges is crucial. Building positive relationships with mutual respect and trust can profoundly impact your overall health and well-being.</a:t>
            </a:r>
          </a:p>
          <a:p>
            <a:pPr marL="781050" indent="-742950">
              <a:buFont typeface="+mj-lt"/>
              <a:buAutoNum type="arabicPeriod"/>
            </a:pPr>
            <a:r>
              <a:rPr lang="en-US" sz="2800" b="1" dirty="0"/>
              <a:t>DBT Can Improve One's Quality of Life</a:t>
            </a:r>
          </a:p>
          <a:p>
            <a:pPr lvl="1">
              <a:spcBef>
                <a:spcPts val="600"/>
              </a:spcBef>
              <a:spcAft>
                <a:spcPts val="600"/>
              </a:spcAft>
              <a:buFont typeface="Wingdings" panose="05000000000000000000" pitchFamily="2" charset="2"/>
              <a:buChar char="§"/>
            </a:pPr>
            <a:r>
              <a:rPr lang="en-US" sz="2600" dirty="0"/>
              <a:t>DBT aims to improve your life by helping you make positive changes. It also emphasizes that facing challenges is normal and okay during this journey.</a:t>
            </a:r>
          </a:p>
        </p:txBody>
      </p:sp>
      <p:sp>
        <p:nvSpPr>
          <p:cNvPr id="5" name="Slide Number Placeholder 4">
            <a:extLst>
              <a:ext uri="{FF2B5EF4-FFF2-40B4-BE49-F238E27FC236}">
                <a16:creationId xmlns:a16="http://schemas.microsoft.com/office/drawing/2014/main" id="{F5848E07-6BA7-DB8F-CECA-F64635D4CC18}"/>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48</a:t>
            </a:fld>
            <a:endParaRPr lang="en-US"/>
          </a:p>
        </p:txBody>
      </p:sp>
      <p:sp>
        <p:nvSpPr>
          <p:cNvPr id="4" name="TextBox 3">
            <a:extLst>
              <a:ext uri="{FF2B5EF4-FFF2-40B4-BE49-F238E27FC236}">
                <a16:creationId xmlns:a16="http://schemas.microsoft.com/office/drawing/2014/main" id="{BAC20C7F-170E-93FC-BB19-73837CA318AD}"/>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1365245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FB3E0-56FC-4EEB-BA71-938D6060BFAB}"/>
              </a:ext>
            </a:extLst>
          </p:cNvPr>
          <p:cNvSpPr>
            <a:spLocks noGrp="1"/>
          </p:cNvSpPr>
          <p:nvPr>
            <p:ph type="title"/>
          </p:nvPr>
        </p:nvSpPr>
        <p:spPr>
          <a:xfrm>
            <a:off x="1048198" y="346402"/>
            <a:ext cx="10095600" cy="936800"/>
          </a:xfrm>
        </p:spPr>
        <p:txBody>
          <a:bodyPr anchor="ctr" anchorCtr="0"/>
          <a:lstStyle/>
          <a:p>
            <a:r>
              <a:rPr lang="en-US" sz="4400" b="1" dirty="0"/>
              <a:t>DBT Benefits (2)</a:t>
            </a:r>
          </a:p>
        </p:txBody>
      </p:sp>
      <p:sp>
        <p:nvSpPr>
          <p:cNvPr id="3" name="Content Placeholder 2">
            <a:extLst>
              <a:ext uri="{FF2B5EF4-FFF2-40B4-BE49-F238E27FC236}">
                <a16:creationId xmlns:a16="http://schemas.microsoft.com/office/drawing/2014/main" id="{843A85EB-C211-4C49-A91A-7F9C943A7C06}"/>
              </a:ext>
            </a:extLst>
          </p:cNvPr>
          <p:cNvSpPr>
            <a:spLocks noGrp="1"/>
          </p:cNvSpPr>
          <p:nvPr>
            <p:ph idx="1"/>
          </p:nvPr>
        </p:nvSpPr>
        <p:spPr>
          <a:xfrm>
            <a:off x="871103" y="1283202"/>
            <a:ext cx="10449790" cy="5228396"/>
          </a:xfrm>
        </p:spPr>
        <p:txBody>
          <a:bodyPr>
            <a:noAutofit/>
          </a:bodyPr>
          <a:lstStyle/>
          <a:p>
            <a:pPr>
              <a:spcAft>
                <a:spcPts val="600"/>
              </a:spcAft>
            </a:pPr>
            <a:r>
              <a:rPr lang="en-US" sz="2600" b="1" dirty="0"/>
              <a:t>Acceptance and change: </a:t>
            </a:r>
            <a:r>
              <a:rPr lang="en-US" sz="2400" dirty="0"/>
              <a:t>Discover techniques to accept and handle different life situations, emotions, and yourself, and develop skills for positive change in your actions and interactions</a:t>
            </a:r>
          </a:p>
          <a:p>
            <a:pPr>
              <a:spcAft>
                <a:spcPts val="600"/>
              </a:spcAft>
            </a:pPr>
            <a:r>
              <a:rPr lang="en-US" sz="2600" b="1" dirty="0"/>
              <a:t>Behavioral: </a:t>
            </a:r>
            <a:r>
              <a:rPr lang="en-US" sz="2400" dirty="0"/>
              <a:t>Analyze and replace destructive behavior patterns</a:t>
            </a:r>
          </a:p>
          <a:p>
            <a:pPr>
              <a:spcAft>
                <a:spcPts val="600"/>
              </a:spcAft>
            </a:pPr>
            <a:r>
              <a:rPr lang="en-US" sz="2600" b="1" dirty="0"/>
              <a:t>Cognitive:</a:t>
            </a:r>
            <a:r>
              <a:rPr lang="en-US" sz="2600" dirty="0"/>
              <a:t> </a:t>
            </a:r>
            <a:r>
              <a:rPr lang="en-US" sz="2400" dirty="0"/>
              <a:t>Shift focus towards changing unhelpful thoughts and beliefs. </a:t>
            </a:r>
          </a:p>
          <a:p>
            <a:pPr>
              <a:spcAft>
                <a:spcPts val="600"/>
              </a:spcAft>
            </a:pPr>
            <a:r>
              <a:rPr lang="en-US" sz="2600" b="1" dirty="0"/>
              <a:t>Collaboration: </a:t>
            </a:r>
            <a:r>
              <a:rPr lang="en-US" sz="2400" dirty="0"/>
              <a:t>Foster collaboration by communicating effectively and working as a team</a:t>
            </a:r>
          </a:p>
          <a:p>
            <a:pPr>
              <a:spcAft>
                <a:spcPts val="600"/>
              </a:spcAft>
            </a:pPr>
            <a:r>
              <a:rPr lang="en-US" sz="2600" b="1" dirty="0"/>
              <a:t>Skill sets: </a:t>
            </a:r>
            <a:r>
              <a:rPr lang="en-US" sz="2400" dirty="0"/>
              <a:t>Learn new skills to enhance your capabilities</a:t>
            </a:r>
          </a:p>
          <a:p>
            <a:pPr>
              <a:spcAft>
                <a:spcPts val="600"/>
              </a:spcAft>
            </a:pPr>
            <a:r>
              <a:rPr lang="en-US" sz="2600" b="1" dirty="0"/>
              <a:t>Support: </a:t>
            </a:r>
            <a:r>
              <a:rPr lang="en-US" sz="2400" dirty="0"/>
              <a:t>Be encouraged to recognize one's positive strengths and attributes and develop and use them</a:t>
            </a:r>
          </a:p>
        </p:txBody>
      </p:sp>
      <p:sp>
        <p:nvSpPr>
          <p:cNvPr id="5" name="Slide Number Placeholder 4">
            <a:extLst>
              <a:ext uri="{FF2B5EF4-FFF2-40B4-BE49-F238E27FC236}">
                <a16:creationId xmlns:a16="http://schemas.microsoft.com/office/drawing/2014/main" id="{5C5DF2A5-3103-EBF9-F0A4-63E46587AA44}"/>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49</a:t>
            </a:fld>
            <a:endParaRPr lang="en-US"/>
          </a:p>
        </p:txBody>
      </p:sp>
      <p:sp>
        <p:nvSpPr>
          <p:cNvPr id="4" name="TextBox 3">
            <a:extLst>
              <a:ext uri="{FF2B5EF4-FFF2-40B4-BE49-F238E27FC236}">
                <a16:creationId xmlns:a16="http://schemas.microsoft.com/office/drawing/2014/main" id="{E786F12F-8D05-2014-041B-3B61A064A61D}"/>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1131107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642" b="32633"/>
          <a:stretch/>
        </p:blipFill>
        <p:spPr>
          <a:xfrm>
            <a:off x="0" y="4193949"/>
            <a:ext cx="12198326" cy="2658198"/>
          </a:xfrm>
          <a:prstGeom prst="rect">
            <a:avLst/>
          </a:prstGeom>
        </p:spPr>
      </p:pic>
      <p:sp>
        <p:nvSpPr>
          <p:cNvPr id="7" name="Title 6"/>
          <p:cNvSpPr>
            <a:spLocks noGrp="1"/>
          </p:cNvSpPr>
          <p:nvPr>
            <p:ph type="title"/>
          </p:nvPr>
        </p:nvSpPr>
        <p:spPr>
          <a:xfrm>
            <a:off x="390333" y="205464"/>
            <a:ext cx="11342094" cy="1280890"/>
          </a:xfrm>
        </p:spPr>
        <p:txBody>
          <a:bodyPr/>
          <a:lstStyle/>
          <a:p>
            <a:r>
              <a:rPr lang="en-US" dirty="0">
                <a:solidFill>
                  <a:schemeClr val="tx1"/>
                </a:solidFill>
                <a:latin typeface="Calibri"/>
                <a:cs typeface="Calibri"/>
              </a:rPr>
              <a:t>Thank you for joining us today!</a:t>
            </a:r>
          </a:p>
        </p:txBody>
      </p:sp>
      <p:sp>
        <p:nvSpPr>
          <p:cNvPr id="8" name="Content Placeholder 7"/>
          <p:cNvSpPr>
            <a:spLocks noGrp="1"/>
          </p:cNvSpPr>
          <p:nvPr>
            <p:ph idx="1"/>
          </p:nvPr>
        </p:nvSpPr>
        <p:spPr>
          <a:xfrm>
            <a:off x="618147" y="1285059"/>
            <a:ext cx="10955706" cy="2525166"/>
          </a:xfrm>
        </p:spPr>
        <p:txBody>
          <a:bodyPr vert="horz" lIns="91440" tIns="45720" rIns="91440" bIns="45720" rtlCol="0" anchor="t">
            <a:normAutofit fontScale="92500"/>
          </a:bodyPr>
          <a:lstStyle/>
          <a:p>
            <a:pPr>
              <a:spcAft>
                <a:spcPts val="1000"/>
              </a:spcAft>
            </a:pPr>
            <a:r>
              <a:rPr lang="en-US" dirty="0">
                <a:solidFill>
                  <a:schemeClr val="tx1"/>
                </a:solidFill>
                <a:latin typeface="Calibri"/>
                <a:cs typeface="Calibri"/>
              </a:rPr>
              <a:t>Today's session is an INTERACTIVE TRAINING!</a:t>
            </a:r>
            <a:endParaRPr lang="en-US" dirty="0"/>
          </a:p>
          <a:p>
            <a:pPr>
              <a:spcAft>
                <a:spcPts val="1000"/>
              </a:spcAft>
            </a:pPr>
            <a:r>
              <a:rPr lang="en-US" dirty="0">
                <a:solidFill>
                  <a:schemeClr val="tx1"/>
                </a:solidFill>
                <a:latin typeface="Calibri"/>
                <a:cs typeface="Calibri"/>
              </a:rPr>
              <a:t>To fully participate, please ensure that your camera is on and you are connected to audio prior to the start of the training</a:t>
            </a:r>
          </a:p>
          <a:p>
            <a:pPr>
              <a:spcAft>
                <a:spcPts val="1000"/>
              </a:spcAft>
            </a:pPr>
            <a:r>
              <a:rPr lang="en-US" dirty="0">
                <a:solidFill>
                  <a:schemeClr val="tx1"/>
                </a:solidFill>
                <a:latin typeface="Calibri"/>
                <a:cs typeface="Calibri"/>
              </a:rPr>
              <a:t>If you require assistance, you can send a chat to UCLA TECH SUPPORT</a:t>
            </a:r>
          </a:p>
        </p:txBody>
      </p:sp>
      <p:sp>
        <p:nvSpPr>
          <p:cNvPr id="2" name="Slide Number Placeholder 1">
            <a:extLst>
              <a:ext uri="{FF2B5EF4-FFF2-40B4-BE49-F238E27FC236}">
                <a16:creationId xmlns:a16="http://schemas.microsoft.com/office/drawing/2014/main" id="{3465A682-250E-5468-533B-BE425BB5FE4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solidFill>
                  <a:schemeClr val="bg1"/>
                </a:solidFill>
              </a:rPr>
              <a:t>5</a:t>
            </a:fld>
            <a:endParaRPr lang="en-US" dirty="0">
              <a:solidFill>
                <a:schemeClr val="bg1"/>
              </a:solidFill>
            </a:endParaRPr>
          </a:p>
        </p:txBody>
      </p:sp>
    </p:spTree>
    <p:extLst>
      <p:ext uri="{BB962C8B-B14F-4D97-AF65-F5344CB8AC3E}">
        <p14:creationId xmlns:p14="http://schemas.microsoft.com/office/powerpoint/2010/main" val="3158863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30E5B8-0931-E398-D126-EAB7556B87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5624" r="5624"/>
          <a:stretch/>
        </p:blipFill>
        <p:spPr>
          <a:xfrm>
            <a:off x="6781800" y="3389230"/>
            <a:ext cx="4647656" cy="2856587"/>
          </a:xfrm>
          <a:prstGeom prst="rect">
            <a:avLst/>
          </a:prstGeom>
        </p:spPr>
      </p:pic>
      <p:sp>
        <p:nvSpPr>
          <p:cNvPr id="2" name="Title 1"/>
          <p:cNvSpPr>
            <a:spLocks noGrp="1"/>
          </p:cNvSpPr>
          <p:nvPr>
            <p:ph type="title"/>
          </p:nvPr>
        </p:nvSpPr>
        <p:spPr/>
        <p:txBody>
          <a:bodyPr anchor="ctr" anchorCtr="0">
            <a:normAutofit/>
          </a:bodyPr>
          <a:lstStyle/>
          <a:p>
            <a:r>
              <a:rPr lang="en-US" sz="4400" b="1" dirty="0"/>
              <a:t>Typical DBT Outcomes</a:t>
            </a:r>
          </a:p>
        </p:txBody>
      </p:sp>
      <p:sp>
        <p:nvSpPr>
          <p:cNvPr id="6" name="Content Placeholder 5" descr="Decreased suicidal attempts, self-injury&#10;Decreased substance misuse, binge-eating disorder&#10;Decreased hospitalizations, emergency-care&#10;Decreased drop-out from treatment&#10;Decreased anger &amp; hopelessness&#10;Increased social adjustment &amp; self-esteem&#10;Decreased costs of treatment"/>
          <p:cNvSpPr>
            <a:spLocks noGrp="1"/>
          </p:cNvSpPr>
          <p:nvPr>
            <p:ph sz="quarter" idx="13"/>
          </p:nvPr>
        </p:nvSpPr>
        <p:spPr>
          <a:xfrm>
            <a:off x="828298" y="1550083"/>
            <a:ext cx="10871200" cy="4695734"/>
          </a:xfrm>
        </p:spPr>
        <p:txBody>
          <a:bodyPr>
            <a:noAutofit/>
          </a:bodyPr>
          <a:lstStyle/>
          <a:p>
            <a:pPr marL="914400" lvl="2" indent="0">
              <a:spcAft>
                <a:spcPts val="600"/>
              </a:spcAft>
              <a:buNone/>
            </a:pPr>
            <a:r>
              <a:rPr lang="en-US" sz="2800" dirty="0"/>
              <a:t>Suicidal attempts, self-injury</a:t>
            </a:r>
          </a:p>
          <a:p>
            <a:pPr marL="914400" lvl="2" indent="0">
              <a:lnSpc>
                <a:spcPct val="140000"/>
              </a:lnSpc>
              <a:spcAft>
                <a:spcPts val="600"/>
              </a:spcAft>
              <a:buNone/>
            </a:pPr>
            <a:r>
              <a:rPr lang="en-US" sz="2800" dirty="0"/>
              <a:t>Substance misuse, binge-eating disorder</a:t>
            </a:r>
          </a:p>
          <a:p>
            <a:pPr marL="914400" lvl="2" indent="0">
              <a:lnSpc>
                <a:spcPct val="140000"/>
              </a:lnSpc>
              <a:spcAft>
                <a:spcPts val="600"/>
              </a:spcAft>
              <a:buNone/>
            </a:pPr>
            <a:r>
              <a:rPr lang="en-US" sz="2800" dirty="0"/>
              <a:t>Hospitalizations, emergency-care</a:t>
            </a:r>
          </a:p>
          <a:p>
            <a:pPr marL="914400" lvl="2" indent="0">
              <a:lnSpc>
                <a:spcPct val="140000"/>
              </a:lnSpc>
              <a:spcAft>
                <a:spcPts val="500"/>
              </a:spcAft>
              <a:buNone/>
            </a:pPr>
            <a:r>
              <a:rPr lang="en-US" sz="2800" dirty="0"/>
              <a:t>Drop-out from treatment</a:t>
            </a:r>
          </a:p>
          <a:p>
            <a:pPr marL="914400" lvl="2" indent="0">
              <a:lnSpc>
                <a:spcPct val="140000"/>
              </a:lnSpc>
              <a:spcAft>
                <a:spcPts val="600"/>
              </a:spcAft>
              <a:buNone/>
            </a:pPr>
            <a:r>
              <a:rPr lang="en-US" sz="2800" dirty="0"/>
              <a:t>Anger &amp; hopelessness</a:t>
            </a:r>
          </a:p>
          <a:p>
            <a:pPr marL="914400" lvl="2" indent="0">
              <a:lnSpc>
                <a:spcPct val="140000"/>
              </a:lnSpc>
              <a:spcAft>
                <a:spcPts val="600"/>
              </a:spcAft>
              <a:buNone/>
            </a:pPr>
            <a:r>
              <a:rPr lang="en-US" sz="2800" dirty="0"/>
              <a:t>Social adjustment &amp; self-esteem</a:t>
            </a:r>
          </a:p>
          <a:p>
            <a:pPr marL="914400" lvl="2" indent="0">
              <a:lnSpc>
                <a:spcPct val="140000"/>
              </a:lnSpc>
              <a:spcAft>
                <a:spcPts val="600"/>
              </a:spcAft>
              <a:buNone/>
            </a:pPr>
            <a:r>
              <a:rPr lang="en-US" sz="2800" dirty="0"/>
              <a:t>Costs of treatment</a:t>
            </a:r>
          </a:p>
        </p:txBody>
      </p:sp>
      <p:sp>
        <p:nvSpPr>
          <p:cNvPr id="8" name="Down Arrow 7">
            <a:extLst>
              <a:ext uri="{C183D7F6-B498-43B3-948B-1728B52AA6E4}">
                <adec:decorative xmlns:adec="http://schemas.microsoft.com/office/drawing/2017/decorative" val="1"/>
              </a:ext>
            </a:extLst>
          </p:cNvPr>
          <p:cNvSpPr/>
          <p:nvPr/>
        </p:nvSpPr>
        <p:spPr>
          <a:xfrm>
            <a:off x="1263868" y="1657535"/>
            <a:ext cx="396240" cy="45212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Down Arrow 14">
            <a:extLst>
              <a:ext uri="{C183D7F6-B498-43B3-948B-1728B52AA6E4}">
                <adec:decorative xmlns:adec="http://schemas.microsoft.com/office/drawing/2017/decorative" val="1"/>
              </a:ext>
            </a:extLst>
          </p:cNvPr>
          <p:cNvSpPr/>
          <p:nvPr/>
        </p:nvSpPr>
        <p:spPr>
          <a:xfrm>
            <a:off x="1263868" y="2297761"/>
            <a:ext cx="396240" cy="45212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Down Arrow 15">
            <a:extLst>
              <a:ext uri="{C183D7F6-B498-43B3-948B-1728B52AA6E4}">
                <adec:decorative xmlns:adec="http://schemas.microsoft.com/office/drawing/2017/decorative" val="1"/>
              </a:ext>
            </a:extLst>
          </p:cNvPr>
          <p:cNvSpPr/>
          <p:nvPr/>
        </p:nvSpPr>
        <p:spPr>
          <a:xfrm>
            <a:off x="1263868" y="2937987"/>
            <a:ext cx="396240" cy="45212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Down Arrow 16">
            <a:extLst>
              <a:ext uri="{C183D7F6-B498-43B3-948B-1728B52AA6E4}">
                <adec:decorative xmlns:adec="http://schemas.microsoft.com/office/drawing/2017/decorative" val="1"/>
              </a:ext>
            </a:extLst>
          </p:cNvPr>
          <p:cNvSpPr/>
          <p:nvPr/>
        </p:nvSpPr>
        <p:spPr>
          <a:xfrm>
            <a:off x="1238019" y="3573755"/>
            <a:ext cx="396240" cy="45212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8" name="Down Arrow 17">
            <a:extLst>
              <a:ext uri="{C183D7F6-B498-43B3-948B-1728B52AA6E4}">
                <adec:decorative xmlns:adec="http://schemas.microsoft.com/office/drawing/2017/decorative" val="1"/>
              </a:ext>
            </a:extLst>
          </p:cNvPr>
          <p:cNvSpPr/>
          <p:nvPr/>
        </p:nvSpPr>
        <p:spPr>
          <a:xfrm>
            <a:off x="1234440" y="4248421"/>
            <a:ext cx="396240" cy="45212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9" name="Down Arrow 18">
            <a:extLst>
              <a:ext uri="{C183D7F6-B498-43B3-948B-1728B52AA6E4}">
                <adec:decorative xmlns:adec="http://schemas.microsoft.com/office/drawing/2017/decorative" val="1"/>
              </a:ext>
            </a:extLst>
          </p:cNvPr>
          <p:cNvSpPr/>
          <p:nvPr/>
        </p:nvSpPr>
        <p:spPr>
          <a:xfrm>
            <a:off x="1234440" y="5636325"/>
            <a:ext cx="396240" cy="45212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0" name="Up Arrow 19">
            <a:extLst>
              <a:ext uri="{C183D7F6-B498-43B3-948B-1728B52AA6E4}">
                <adec:decorative xmlns:adec="http://schemas.microsoft.com/office/drawing/2017/decorative" val="1"/>
              </a:ext>
            </a:extLst>
          </p:cNvPr>
          <p:cNvSpPr/>
          <p:nvPr/>
        </p:nvSpPr>
        <p:spPr>
          <a:xfrm>
            <a:off x="1202908" y="4888647"/>
            <a:ext cx="457200" cy="489585"/>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79A432F8-6CCD-EC3C-6CED-16C0D2095CF4}"/>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50</a:t>
            </a:fld>
            <a:endParaRPr lang="en-US" dirty="0"/>
          </a:p>
        </p:txBody>
      </p:sp>
      <p:sp>
        <p:nvSpPr>
          <p:cNvPr id="5" name="TextBox 4">
            <a:extLst>
              <a:ext uri="{FF2B5EF4-FFF2-40B4-BE49-F238E27FC236}">
                <a16:creationId xmlns:a16="http://schemas.microsoft.com/office/drawing/2014/main" id="{AE407B33-A3B8-1DDC-D7A5-6CA542B00195}"/>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142292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F2C2D-EF0A-51BF-3EC2-CCD560149442}"/>
              </a:ext>
            </a:extLst>
          </p:cNvPr>
          <p:cNvSpPr>
            <a:spLocks noGrp="1"/>
          </p:cNvSpPr>
          <p:nvPr>
            <p:ph type="title"/>
          </p:nvPr>
        </p:nvSpPr>
        <p:spPr/>
        <p:txBody>
          <a:bodyPr/>
          <a:lstStyle/>
          <a:p>
            <a:r>
              <a:rPr lang="en-US" sz="4400" b="1" dirty="0"/>
              <a:t>Limitations of DBT</a:t>
            </a:r>
          </a:p>
        </p:txBody>
      </p:sp>
      <p:sp>
        <p:nvSpPr>
          <p:cNvPr id="4" name="Content Placeholder 3">
            <a:extLst>
              <a:ext uri="{FF2B5EF4-FFF2-40B4-BE49-F238E27FC236}">
                <a16:creationId xmlns:a16="http://schemas.microsoft.com/office/drawing/2014/main" id="{F83788F5-565F-D867-ABED-976D3A123E93}"/>
              </a:ext>
            </a:extLst>
          </p:cNvPr>
          <p:cNvSpPr>
            <a:spLocks noGrp="1"/>
          </p:cNvSpPr>
          <p:nvPr>
            <p:ph sz="quarter" idx="13"/>
          </p:nvPr>
        </p:nvSpPr>
        <p:spPr>
          <a:xfrm>
            <a:off x="660159" y="1347627"/>
            <a:ext cx="10871200" cy="4212389"/>
          </a:xfrm>
        </p:spPr>
        <p:txBody>
          <a:bodyPr/>
          <a:lstStyle/>
          <a:p>
            <a:pPr>
              <a:spcBef>
                <a:spcPts val="0"/>
              </a:spcBef>
              <a:spcAft>
                <a:spcPts val="600"/>
              </a:spcAft>
            </a:pPr>
            <a:r>
              <a:rPr lang="en-US" sz="2800" dirty="0"/>
              <a:t>DBT involves homework and worksheets that may not be well-suited for everyone</a:t>
            </a:r>
          </a:p>
          <a:p>
            <a:pPr>
              <a:spcAft>
                <a:spcPts val="600"/>
              </a:spcAft>
            </a:pPr>
            <a:r>
              <a:rPr lang="en-US" sz="2800" dirty="0"/>
              <a:t>There is no formal trauma processing in DBT</a:t>
            </a:r>
          </a:p>
          <a:p>
            <a:pPr>
              <a:spcAft>
                <a:spcPts val="600"/>
              </a:spcAft>
            </a:pPr>
            <a:r>
              <a:rPr lang="en-US" sz="2800" dirty="0"/>
              <a:t>DBT requires a strong level of commitment to treatment</a:t>
            </a:r>
          </a:p>
          <a:p>
            <a:pPr marL="914400" marR="0" lvl="1" indent="-381000" algn="l" defTabSz="914400" rtl="0" eaLnBrk="1" fontAlgn="auto" latinLnBrk="0" hangingPunct="1">
              <a:lnSpc>
                <a:spcPct val="100000"/>
              </a:lnSpc>
              <a:spcBef>
                <a:spcPts val="600"/>
              </a:spcBef>
              <a:spcAft>
                <a:spcPts val="600"/>
              </a:spcAft>
              <a:buClr>
                <a:srgbClr val="F2D712"/>
              </a:buClr>
              <a:buSzPts val="2400"/>
              <a:buFont typeface="Source Sans Pro"/>
              <a:buChar char="◉"/>
              <a:tabLst/>
              <a:defRPr/>
            </a:pPr>
            <a:r>
              <a:rPr lang="en-US" sz="2600" dirty="0"/>
              <a:t>Clients are expected to put into practice what they have learned</a:t>
            </a:r>
          </a:p>
          <a:p>
            <a:pPr indent="-381000">
              <a:spcAft>
                <a:spcPts val="600"/>
              </a:spcAft>
              <a:buClr>
                <a:srgbClr val="F2D712"/>
              </a:buClr>
              <a:buSzPts val="2400"/>
              <a:buFont typeface="Source Sans Pro"/>
              <a:buChar char="◉"/>
              <a:defRPr/>
            </a:pPr>
            <a:r>
              <a:rPr lang="en-US" sz="2800" dirty="0"/>
              <a:t>Clients may possess excellent skills, but they can still find themselves in situations with exceptionally challenging individuals and circumstances</a:t>
            </a:r>
          </a:p>
        </p:txBody>
      </p:sp>
      <p:pic>
        <p:nvPicPr>
          <p:cNvPr id="5" name="Picture 4">
            <a:extLst>
              <a:ext uri="{FF2B5EF4-FFF2-40B4-BE49-F238E27FC236}">
                <a16:creationId xmlns:a16="http://schemas.microsoft.com/office/drawing/2014/main" id="{733C9EEF-4664-FB81-8BD3-F3487E673A6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788" t="12481" r="19348" b="5698"/>
          <a:stretch/>
        </p:blipFill>
        <p:spPr>
          <a:xfrm>
            <a:off x="5528085" y="5220699"/>
            <a:ext cx="1135829" cy="1551802"/>
          </a:xfrm>
          <a:prstGeom prst="rect">
            <a:avLst/>
          </a:prstGeom>
        </p:spPr>
      </p:pic>
      <p:sp>
        <p:nvSpPr>
          <p:cNvPr id="6" name="Slide Number Placeholder 5">
            <a:extLst>
              <a:ext uri="{FF2B5EF4-FFF2-40B4-BE49-F238E27FC236}">
                <a16:creationId xmlns:a16="http://schemas.microsoft.com/office/drawing/2014/main" id="{F93376F8-10A5-9473-100C-8875657EE7F7}"/>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51</a:t>
            </a:fld>
            <a:endParaRPr lang="en-US" dirty="0"/>
          </a:p>
        </p:txBody>
      </p:sp>
    </p:spTree>
    <p:extLst>
      <p:ext uri="{BB962C8B-B14F-4D97-AF65-F5344CB8AC3E}">
        <p14:creationId xmlns:p14="http://schemas.microsoft.com/office/powerpoint/2010/main" val="2601737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511443" y="740473"/>
            <a:ext cx="11426001" cy="936800"/>
          </a:xfrm>
        </p:spPr>
        <p:txBody>
          <a:bodyPr/>
          <a:lstStyle/>
          <a:p>
            <a:pPr algn="ctr"/>
            <a:r>
              <a:rPr lang="en-US" sz="6000" dirty="0">
                <a:solidFill>
                  <a:schemeClr val="accent3"/>
                </a:solidFill>
              </a:rPr>
              <a:t>Using </a:t>
            </a:r>
            <a:r>
              <a:rPr lang="en-US" sz="6000" b="1" dirty="0">
                <a:solidFill>
                  <a:schemeClr val="accent3"/>
                </a:solidFill>
              </a:rPr>
              <a:t>DBT in SUD Treatment</a:t>
            </a:r>
          </a:p>
        </p:txBody>
      </p:sp>
      <p:pic>
        <p:nvPicPr>
          <p:cNvPr id="6" name="Picture 5" descr="A painting of a person's head">
            <a:extLst>
              <a:ext uri="{FF2B5EF4-FFF2-40B4-BE49-F238E27FC236}">
                <a16:creationId xmlns:a16="http://schemas.microsoft.com/office/drawing/2014/main" id="{A4754DB5-B8AB-5070-6817-D0C2EB054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971" y="2040903"/>
            <a:ext cx="5232058" cy="3928601"/>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9705F3AD-CAED-D15C-3867-24A6355D997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52</a:t>
            </a:fld>
            <a:endParaRPr lang="en-US" dirty="0"/>
          </a:p>
        </p:txBody>
      </p:sp>
    </p:spTree>
    <p:extLst>
      <p:ext uri="{BB962C8B-B14F-4D97-AF65-F5344CB8AC3E}">
        <p14:creationId xmlns:p14="http://schemas.microsoft.com/office/powerpoint/2010/main" val="816066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741729" y="2091784"/>
            <a:ext cx="10708540" cy="2105367"/>
          </a:xfrm>
        </p:spPr>
        <p:txBody>
          <a:bodyPr anchor="t">
            <a:normAutofit/>
          </a:bodyPr>
          <a:lstStyle/>
          <a:p>
            <a:r>
              <a:rPr lang="en-US" dirty="0"/>
              <a:t>Foundations of </a:t>
            </a:r>
            <a:r>
              <a:rPr lang="en-US" sz="5400" b="1" dirty="0"/>
              <a:t>DBT in SUD Treatment</a:t>
            </a:r>
          </a:p>
        </p:txBody>
      </p:sp>
      <p:sp>
        <p:nvSpPr>
          <p:cNvPr id="3" name="Slide Number Placeholder 2">
            <a:extLst>
              <a:ext uri="{FF2B5EF4-FFF2-40B4-BE49-F238E27FC236}">
                <a16:creationId xmlns:a16="http://schemas.microsoft.com/office/drawing/2014/main" id="{109AA03E-0FD0-35F1-C9E9-AE76DFFB763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53</a:t>
            </a:fld>
            <a:endParaRPr lang="en-US"/>
          </a:p>
        </p:txBody>
      </p:sp>
      <p:pic>
        <p:nvPicPr>
          <p:cNvPr id="4" name="Picture 3">
            <a:extLst>
              <a:ext uri="{FF2B5EF4-FFF2-40B4-BE49-F238E27FC236}">
                <a16:creationId xmlns:a16="http://schemas.microsoft.com/office/drawing/2014/main" id="{039B5FE2-CA11-4DAB-F807-9B8675042A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953" t="60565" r="81262" b="22938"/>
          <a:stretch/>
        </p:blipFill>
        <p:spPr>
          <a:xfrm>
            <a:off x="5253457" y="3878830"/>
            <a:ext cx="1685084" cy="2016575"/>
          </a:xfrm>
          <a:prstGeom prst="rect">
            <a:avLst/>
          </a:prstGeom>
        </p:spPr>
      </p:pic>
    </p:spTree>
    <p:extLst>
      <p:ext uri="{BB962C8B-B14F-4D97-AF65-F5344CB8AC3E}">
        <p14:creationId xmlns:p14="http://schemas.microsoft.com/office/powerpoint/2010/main" val="318850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74CD-62DC-4CCE-9F3D-2102FE7F4A8D}"/>
              </a:ext>
            </a:extLst>
          </p:cNvPr>
          <p:cNvSpPr>
            <a:spLocks noGrp="1"/>
          </p:cNvSpPr>
          <p:nvPr>
            <p:ph type="title"/>
          </p:nvPr>
        </p:nvSpPr>
        <p:spPr>
          <a:xfrm>
            <a:off x="718734" y="260578"/>
            <a:ext cx="10754532" cy="1081800"/>
          </a:xfrm>
        </p:spPr>
        <p:txBody>
          <a:bodyPr anchor="ctr" anchorCtr="0"/>
          <a:lstStyle/>
          <a:p>
            <a:r>
              <a:rPr lang="en-US" sz="4400" b="1" dirty="0"/>
              <a:t>Rationale for DBT in SUD Treatment</a:t>
            </a:r>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838200" y="1237957"/>
            <a:ext cx="10515600" cy="5200961"/>
          </a:xfrm>
        </p:spPr>
        <p:txBody>
          <a:bodyPr>
            <a:noAutofit/>
          </a:bodyPr>
          <a:lstStyle/>
          <a:p>
            <a:pPr>
              <a:spcAft>
                <a:spcPts val="600"/>
              </a:spcAft>
            </a:pPr>
            <a:r>
              <a:rPr lang="en-US" sz="2600" dirty="0"/>
              <a:t>DBT identifies substance use as a </a:t>
            </a:r>
            <a:r>
              <a:rPr lang="en-US" sz="2600" b="1" dirty="0"/>
              <a:t>maladaptive</a:t>
            </a:r>
            <a:r>
              <a:rPr lang="en-US" sz="2600" dirty="0"/>
              <a:t> coping behavior</a:t>
            </a:r>
          </a:p>
          <a:p>
            <a:pPr>
              <a:spcAft>
                <a:spcPts val="600"/>
              </a:spcAft>
            </a:pPr>
            <a:r>
              <a:rPr lang="en-US" sz="2600" dirty="0"/>
              <a:t>DBT involves developing and practicing </a:t>
            </a:r>
            <a:r>
              <a:rPr lang="en-US" sz="2600" b="1" dirty="0"/>
              <a:t>adaptive</a:t>
            </a:r>
            <a:r>
              <a:rPr lang="en-US" sz="2600" dirty="0"/>
              <a:t> skills in the areas of Mindfulness, Interpersonal Effectiveness, Emotion Regulation, Distress Tolerance</a:t>
            </a:r>
          </a:p>
          <a:p>
            <a:pPr lvl="1">
              <a:spcAft>
                <a:spcPts val="600"/>
              </a:spcAft>
            </a:pPr>
            <a:r>
              <a:rPr lang="en-US" dirty="0"/>
              <a:t>Goal: These new skills function to reduce the need to engage in substance use as a coping behavior</a:t>
            </a:r>
          </a:p>
          <a:p>
            <a:pPr>
              <a:spcAft>
                <a:spcPts val="600"/>
              </a:spcAft>
            </a:pPr>
            <a:r>
              <a:rPr lang="en-US" sz="2600" dirty="0"/>
              <a:t>DBT has shown favorable outcomes in treating addiction and substance use by reducing cravings and curbing impulsive and harmful behaviors</a:t>
            </a:r>
          </a:p>
          <a:p>
            <a:pPr>
              <a:spcAft>
                <a:spcPts val="600"/>
              </a:spcAft>
            </a:pPr>
            <a:r>
              <a:rPr lang="en-US" sz="2600" dirty="0"/>
              <a:t>DBT can, thus, be an effective therapeutic intervention in substance use disorder treatment</a:t>
            </a:r>
          </a:p>
        </p:txBody>
      </p:sp>
      <p:sp>
        <p:nvSpPr>
          <p:cNvPr id="5" name="Slide Number Placeholder 4">
            <a:extLst>
              <a:ext uri="{FF2B5EF4-FFF2-40B4-BE49-F238E27FC236}">
                <a16:creationId xmlns:a16="http://schemas.microsoft.com/office/drawing/2014/main" id="{3019DCEF-0014-E1E8-CF63-E039BABD9EF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54</a:t>
            </a:fld>
            <a:endParaRPr lang="en-US"/>
          </a:p>
        </p:txBody>
      </p:sp>
      <p:sp>
        <p:nvSpPr>
          <p:cNvPr id="4" name="TextBox 3">
            <a:extLst>
              <a:ext uri="{FF2B5EF4-FFF2-40B4-BE49-F238E27FC236}">
                <a16:creationId xmlns:a16="http://schemas.microsoft.com/office/drawing/2014/main" id="{C8626495-2FD3-09F5-C985-72DD2A400F92}"/>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nn-NO" sz="1600" b="0" i="0" dirty="0">
                <a:effectLst/>
                <a:latin typeface="Circular"/>
              </a:rPr>
              <a:t>Dimeff &amp; Linehan, 2008</a:t>
            </a:r>
            <a:endParaRPr lang="en-US" sz="1600" b="0" i="0" dirty="0">
              <a:effectLst/>
              <a:latin typeface="Circular"/>
            </a:endParaRPr>
          </a:p>
        </p:txBody>
      </p:sp>
    </p:spTree>
    <p:extLst>
      <p:ext uri="{BB962C8B-B14F-4D97-AF65-F5344CB8AC3E}">
        <p14:creationId xmlns:p14="http://schemas.microsoft.com/office/powerpoint/2010/main" val="258102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A771-BB81-4EC8-9C7D-3E933E41382D}"/>
              </a:ext>
            </a:extLst>
          </p:cNvPr>
          <p:cNvSpPr>
            <a:spLocks noGrp="1"/>
          </p:cNvSpPr>
          <p:nvPr>
            <p:ph type="title"/>
          </p:nvPr>
        </p:nvSpPr>
        <p:spPr>
          <a:xfrm>
            <a:off x="888310" y="648493"/>
            <a:ext cx="10415380" cy="936800"/>
          </a:xfrm>
        </p:spPr>
        <p:txBody>
          <a:bodyPr anchor="ctr" anchorCtr="0"/>
          <a:lstStyle/>
          <a:p>
            <a:r>
              <a:rPr lang="en-US" sz="4400" b="1" dirty="0"/>
              <a:t>Dialectical Abstinence (1)</a:t>
            </a:r>
            <a:endParaRPr lang="en-US" sz="4400" dirty="0"/>
          </a:p>
        </p:txBody>
      </p:sp>
      <p:grpSp>
        <p:nvGrpSpPr>
          <p:cNvPr id="20" name="Group 19" descr="A symbol depicting how dialectical abstinence integrates a harm reduction approach to abstaining from and recovering from addiction. The main and largest circle contains the term &quot;Dialectical Abstinence,&quot; with two additional circles linked to it. One of these circles bears the word &quot;Abstinence,&quot; while the other contains &quot;Harm Reduction,&quot; illustrating the interconnectedness of these concepts with dialectical abstinence.">
            <a:extLst>
              <a:ext uri="{FF2B5EF4-FFF2-40B4-BE49-F238E27FC236}">
                <a16:creationId xmlns:a16="http://schemas.microsoft.com/office/drawing/2014/main" id="{8AECB0C5-5468-D1D4-F201-01CCA3CD9E69}"/>
              </a:ext>
            </a:extLst>
          </p:cNvPr>
          <p:cNvGrpSpPr/>
          <p:nvPr/>
        </p:nvGrpSpPr>
        <p:grpSpPr>
          <a:xfrm rot="16200000">
            <a:off x="2235936" y="1306430"/>
            <a:ext cx="3494899" cy="5374455"/>
            <a:chOff x="2797412" y="889245"/>
            <a:chExt cx="4171388" cy="4934806"/>
          </a:xfrm>
        </p:grpSpPr>
        <p:sp>
          <p:nvSpPr>
            <p:cNvPr id="21" name="Freeform: Shape 20">
              <a:extLst>
                <a:ext uri="{FF2B5EF4-FFF2-40B4-BE49-F238E27FC236}">
                  <a16:creationId xmlns:a16="http://schemas.microsoft.com/office/drawing/2014/main" id="{01C64576-1537-2A93-175E-960D2B773351}"/>
                </a:ext>
              </a:extLst>
            </p:cNvPr>
            <p:cNvSpPr/>
            <p:nvPr/>
          </p:nvSpPr>
          <p:spPr>
            <a:xfrm rot="1758552">
              <a:off x="4582978" y="4234260"/>
              <a:ext cx="963021" cy="68027"/>
            </a:xfrm>
            <a:custGeom>
              <a:avLst/>
              <a:gdLst/>
              <a:ahLst/>
              <a:cxnLst/>
              <a:rect l="0" t="0" r="0" b="0"/>
              <a:pathLst>
                <a:path>
                  <a:moveTo>
                    <a:pt x="0" y="34013"/>
                  </a:moveTo>
                  <a:lnTo>
                    <a:pt x="963021" y="34013"/>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81E2F06F-B430-35B9-0335-FF457D52A24C}"/>
                </a:ext>
              </a:extLst>
            </p:cNvPr>
            <p:cNvSpPr/>
            <p:nvPr/>
          </p:nvSpPr>
          <p:spPr>
            <a:xfrm rot="19841448">
              <a:off x="4582978" y="2555711"/>
              <a:ext cx="963021" cy="68027"/>
            </a:xfrm>
            <a:custGeom>
              <a:avLst/>
              <a:gdLst/>
              <a:ahLst/>
              <a:cxnLst/>
              <a:rect l="0" t="0" r="0" b="0"/>
              <a:pathLst>
                <a:path>
                  <a:moveTo>
                    <a:pt x="0" y="34013"/>
                  </a:moveTo>
                  <a:lnTo>
                    <a:pt x="963021" y="34013"/>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Oval 22">
              <a:extLst>
                <a:ext uri="{FF2B5EF4-FFF2-40B4-BE49-F238E27FC236}">
                  <a16:creationId xmlns:a16="http://schemas.microsoft.com/office/drawing/2014/main" id="{36C923F6-88B0-B1A4-2FAF-0CFB69663FD9}"/>
                </a:ext>
              </a:extLst>
            </p:cNvPr>
            <p:cNvSpPr/>
            <p:nvPr/>
          </p:nvSpPr>
          <p:spPr>
            <a:xfrm rot="5400000">
              <a:off x="1884232" y="2305396"/>
              <a:ext cx="3966118" cy="2139757"/>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pPr algn="ctr"/>
              <a:r>
                <a:rPr lang="en-US" sz="4000" b="1" i="1" dirty="0"/>
                <a:t>Dialectical Abstinence</a:t>
              </a:r>
            </a:p>
          </p:txBody>
        </p:sp>
        <p:sp>
          <p:nvSpPr>
            <p:cNvPr id="24" name="Freeform: Shape 23">
              <a:extLst>
                <a:ext uri="{FF2B5EF4-FFF2-40B4-BE49-F238E27FC236}">
                  <a16:creationId xmlns:a16="http://schemas.microsoft.com/office/drawing/2014/main" id="{9A9C3436-F31B-AE1C-466C-9C2B0B8CEFCB}"/>
                </a:ext>
              </a:extLst>
            </p:cNvPr>
            <p:cNvSpPr/>
            <p:nvPr/>
          </p:nvSpPr>
          <p:spPr>
            <a:xfrm rot="5400000">
              <a:off x="5008962" y="1218377"/>
              <a:ext cx="2288968" cy="1630703"/>
            </a:xfrm>
            <a:custGeom>
              <a:avLst/>
              <a:gdLst>
                <a:gd name="connsiteX0" fmla="*/ 0 w 1843087"/>
                <a:gd name="connsiteY0" fmla="*/ 921544 h 1843087"/>
                <a:gd name="connsiteX1" fmla="*/ 921544 w 1843087"/>
                <a:gd name="connsiteY1" fmla="*/ 0 h 1843087"/>
                <a:gd name="connsiteX2" fmla="*/ 1843088 w 1843087"/>
                <a:gd name="connsiteY2" fmla="*/ 921544 h 1843087"/>
                <a:gd name="connsiteX3" fmla="*/ 921544 w 1843087"/>
                <a:gd name="connsiteY3" fmla="*/ 1843088 h 1843087"/>
                <a:gd name="connsiteX4" fmla="*/ 0 w 1843087"/>
                <a:gd name="connsiteY4" fmla="*/ 921544 h 184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87" h="1843087">
                  <a:moveTo>
                    <a:pt x="0" y="921544"/>
                  </a:moveTo>
                  <a:cubicBezTo>
                    <a:pt x="0" y="412589"/>
                    <a:pt x="412589" y="0"/>
                    <a:pt x="921544" y="0"/>
                  </a:cubicBezTo>
                  <a:cubicBezTo>
                    <a:pt x="1430499" y="0"/>
                    <a:pt x="1843088" y="412589"/>
                    <a:pt x="1843088" y="921544"/>
                  </a:cubicBezTo>
                  <a:cubicBezTo>
                    <a:pt x="1843088" y="1430499"/>
                    <a:pt x="1430499" y="1843088"/>
                    <a:pt x="921544" y="1843088"/>
                  </a:cubicBezTo>
                  <a:cubicBezTo>
                    <a:pt x="412589" y="1843088"/>
                    <a:pt x="0" y="1430499"/>
                    <a:pt x="0" y="921544"/>
                  </a:cubicBezTo>
                  <a:close/>
                </a:path>
              </a:pathLst>
            </a:custGeom>
            <a:solidFill>
              <a:schemeClr val="accent1"/>
            </a:solidFill>
          </p:spPr>
          <p:style>
            <a:lnRef idx="3">
              <a:schemeClr val="lt1">
                <a:hueOff val="0"/>
                <a:satOff val="0"/>
                <a:lumOff val="0"/>
                <a:alphaOff val="0"/>
              </a:schemeClr>
            </a:lnRef>
            <a:fillRef idx="1">
              <a:schemeClr val="accent3">
                <a:hueOff val="-4402975"/>
                <a:satOff val="35651"/>
                <a:lumOff val="2451"/>
                <a:alphaOff val="0"/>
              </a:schemeClr>
            </a:fillRef>
            <a:effectRef idx="1">
              <a:schemeClr val="accent3">
                <a:hueOff val="-4402975"/>
                <a:satOff val="35651"/>
                <a:lumOff val="2451"/>
                <a:alphaOff val="0"/>
              </a:schemeClr>
            </a:effectRef>
            <a:fontRef idx="minor">
              <a:schemeClr val="lt1"/>
            </a:fontRef>
          </p:style>
          <p:txBody>
            <a:bodyPr spcFirstLastPara="0" vert="horz" wrap="square" lIns="295949" tIns="295949" rIns="295949" bIns="295949" numCol="1" spcCol="1270" anchor="ctr" anchorCtr="0">
              <a:noAutofit/>
            </a:bodyPr>
            <a:lstStyle/>
            <a:p>
              <a:pPr marL="0" lvl="0" indent="0" algn="ctr" defTabSz="1822450">
                <a:lnSpc>
                  <a:spcPct val="90000"/>
                </a:lnSpc>
                <a:spcBef>
                  <a:spcPct val="0"/>
                </a:spcBef>
                <a:spcAft>
                  <a:spcPct val="35000"/>
                </a:spcAft>
                <a:buNone/>
              </a:pPr>
              <a:r>
                <a:rPr lang="en-US" sz="2800" kern="1200" dirty="0"/>
                <a:t>Abstinence</a:t>
              </a:r>
            </a:p>
          </p:txBody>
        </p:sp>
        <p:sp>
          <p:nvSpPr>
            <p:cNvPr id="25" name="Freeform: Shape 24">
              <a:extLst>
                <a:ext uri="{FF2B5EF4-FFF2-40B4-BE49-F238E27FC236}">
                  <a16:creationId xmlns:a16="http://schemas.microsoft.com/office/drawing/2014/main" id="{10B83636-FD0C-D659-1BDC-CFD72B923FF2}"/>
                </a:ext>
              </a:extLst>
            </p:cNvPr>
            <p:cNvSpPr/>
            <p:nvPr/>
          </p:nvSpPr>
          <p:spPr>
            <a:xfrm rot="5400000">
              <a:off x="5007394" y="3862646"/>
              <a:ext cx="2292105" cy="1630706"/>
            </a:xfrm>
            <a:custGeom>
              <a:avLst/>
              <a:gdLst>
                <a:gd name="connsiteX0" fmla="*/ 0 w 1843087"/>
                <a:gd name="connsiteY0" fmla="*/ 921544 h 1843087"/>
                <a:gd name="connsiteX1" fmla="*/ 921544 w 1843087"/>
                <a:gd name="connsiteY1" fmla="*/ 0 h 1843087"/>
                <a:gd name="connsiteX2" fmla="*/ 1843088 w 1843087"/>
                <a:gd name="connsiteY2" fmla="*/ 921544 h 1843087"/>
                <a:gd name="connsiteX3" fmla="*/ 921544 w 1843087"/>
                <a:gd name="connsiteY3" fmla="*/ 1843088 h 1843087"/>
                <a:gd name="connsiteX4" fmla="*/ 0 w 1843087"/>
                <a:gd name="connsiteY4" fmla="*/ 921544 h 184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87" h="1843087">
                  <a:moveTo>
                    <a:pt x="0" y="921544"/>
                  </a:moveTo>
                  <a:cubicBezTo>
                    <a:pt x="0" y="412589"/>
                    <a:pt x="412589" y="0"/>
                    <a:pt x="921544" y="0"/>
                  </a:cubicBezTo>
                  <a:cubicBezTo>
                    <a:pt x="1430499" y="0"/>
                    <a:pt x="1843088" y="412589"/>
                    <a:pt x="1843088" y="921544"/>
                  </a:cubicBezTo>
                  <a:cubicBezTo>
                    <a:pt x="1843088" y="1430499"/>
                    <a:pt x="1430499" y="1843088"/>
                    <a:pt x="921544" y="1843088"/>
                  </a:cubicBezTo>
                  <a:cubicBezTo>
                    <a:pt x="412589" y="1843088"/>
                    <a:pt x="0" y="1430499"/>
                    <a:pt x="0" y="921544"/>
                  </a:cubicBezTo>
                  <a:close/>
                </a:path>
              </a:pathLst>
            </a:custGeom>
            <a:solidFill>
              <a:schemeClr val="accent2"/>
            </a:solid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spcFirstLastPara="0" vert="horz" wrap="square" lIns="295949" tIns="295949" rIns="295949" bIns="295949" numCol="1" spcCol="1270" anchor="ctr" anchorCtr="0">
              <a:noAutofit/>
            </a:bodyPr>
            <a:lstStyle/>
            <a:p>
              <a:pPr marL="0" lvl="0" indent="0" algn="ctr" defTabSz="1822450">
                <a:lnSpc>
                  <a:spcPct val="90000"/>
                </a:lnSpc>
                <a:spcBef>
                  <a:spcPct val="0"/>
                </a:spcBef>
                <a:spcAft>
                  <a:spcPct val="35000"/>
                </a:spcAft>
                <a:buNone/>
              </a:pPr>
              <a:r>
                <a:rPr lang="en-US" sz="2800" kern="1200" dirty="0"/>
                <a:t>Harm Reduction</a:t>
              </a:r>
            </a:p>
          </p:txBody>
        </p:sp>
      </p:grpSp>
      <p:sp>
        <p:nvSpPr>
          <p:cNvPr id="7" name="Content Placeholder 6" descr="A box icon featuring the phrase &quot;A concept in DBT that emphasizes finding a balanced approach to abstinence in the context of SUD treatment,&quot; referring to the concept of Dialectical Abstinence.">
            <a:extLst>
              <a:ext uri="{FF2B5EF4-FFF2-40B4-BE49-F238E27FC236}">
                <a16:creationId xmlns:a16="http://schemas.microsoft.com/office/drawing/2014/main" id="{9F617601-8604-4C4D-AE8A-E6AE8C2DDDCA}"/>
              </a:ext>
            </a:extLst>
          </p:cNvPr>
          <p:cNvSpPr>
            <a:spLocks noGrp="1"/>
          </p:cNvSpPr>
          <p:nvPr>
            <p:ph idx="1"/>
          </p:nvPr>
        </p:nvSpPr>
        <p:spPr>
          <a:xfrm>
            <a:off x="7466994" y="2131127"/>
            <a:ext cx="3428849" cy="3634470"/>
          </a:xfrm>
          <a:custGeom>
            <a:avLst/>
            <a:gdLst>
              <a:gd name="connsiteX0" fmla="*/ 0 w 3428849"/>
              <a:gd name="connsiteY0" fmla="*/ 0 h 3634470"/>
              <a:gd name="connsiteX1" fmla="*/ 617193 w 3428849"/>
              <a:gd name="connsiteY1" fmla="*/ 0 h 3634470"/>
              <a:gd name="connsiteX2" fmla="*/ 1200097 w 3428849"/>
              <a:gd name="connsiteY2" fmla="*/ 0 h 3634470"/>
              <a:gd name="connsiteX3" fmla="*/ 1783001 w 3428849"/>
              <a:gd name="connsiteY3" fmla="*/ 0 h 3634470"/>
              <a:gd name="connsiteX4" fmla="*/ 2400194 w 3428849"/>
              <a:gd name="connsiteY4" fmla="*/ 0 h 3634470"/>
              <a:gd name="connsiteX5" fmla="*/ 3428849 w 3428849"/>
              <a:gd name="connsiteY5" fmla="*/ 0 h 3634470"/>
              <a:gd name="connsiteX6" fmla="*/ 3428849 w 3428849"/>
              <a:gd name="connsiteY6" fmla="*/ 569400 h 3634470"/>
              <a:gd name="connsiteX7" fmla="*/ 3428849 w 3428849"/>
              <a:gd name="connsiteY7" fmla="*/ 1102456 h 3634470"/>
              <a:gd name="connsiteX8" fmla="*/ 3428849 w 3428849"/>
              <a:gd name="connsiteY8" fmla="*/ 1635512 h 3634470"/>
              <a:gd name="connsiteX9" fmla="*/ 3428849 w 3428849"/>
              <a:gd name="connsiteY9" fmla="*/ 2277601 h 3634470"/>
              <a:gd name="connsiteX10" fmla="*/ 3428849 w 3428849"/>
              <a:gd name="connsiteY10" fmla="*/ 2774312 h 3634470"/>
              <a:gd name="connsiteX11" fmla="*/ 3428849 w 3428849"/>
              <a:gd name="connsiteY11" fmla="*/ 3634470 h 3634470"/>
              <a:gd name="connsiteX12" fmla="*/ 2845945 w 3428849"/>
              <a:gd name="connsiteY12" fmla="*/ 3634470 h 3634470"/>
              <a:gd name="connsiteX13" fmla="*/ 2160175 w 3428849"/>
              <a:gd name="connsiteY13" fmla="*/ 3634470 h 3634470"/>
              <a:gd name="connsiteX14" fmla="*/ 1405828 w 3428849"/>
              <a:gd name="connsiteY14" fmla="*/ 3634470 h 3634470"/>
              <a:gd name="connsiteX15" fmla="*/ 754347 w 3428849"/>
              <a:gd name="connsiteY15" fmla="*/ 3634470 h 3634470"/>
              <a:gd name="connsiteX16" fmla="*/ 0 w 3428849"/>
              <a:gd name="connsiteY16" fmla="*/ 3634470 h 3634470"/>
              <a:gd name="connsiteX17" fmla="*/ 0 w 3428849"/>
              <a:gd name="connsiteY17" fmla="*/ 2956036 h 3634470"/>
              <a:gd name="connsiteX18" fmla="*/ 0 w 3428849"/>
              <a:gd name="connsiteY18" fmla="*/ 2313946 h 3634470"/>
              <a:gd name="connsiteX19" fmla="*/ 0 w 3428849"/>
              <a:gd name="connsiteY19" fmla="*/ 1817235 h 3634470"/>
              <a:gd name="connsiteX20" fmla="*/ 0 w 3428849"/>
              <a:gd name="connsiteY20" fmla="*/ 1175145 h 3634470"/>
              <a:gd name="connsiteX21" fmla="*/ 0 w 3428849"/>
              <a:gd name="connsiteY21" fmla="*/ 569400 h 3634470"/>
              <a:gd name="connsiteX22" fmla="*/ 0 w 3428849"/>
              <a:gd name="connsiteY22" fmla="*/ 0 h 36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28849" h="3634470" extrusionOk="0">
                <a:moveTo>
                  <a:pt x="0" y="0"/>
                </a:moveTo>
                <a:cubicBezTo>
                  <a:pt x="192928" y="28754"/>
                  <a:pt x="389682" y="23631"/>
                  <a:pt x="617193" y="0"/>
                </a:cubicBezTo>
                <a:cubicBezTo>
                  <a:pt x="844704" y="-23631"/>
                  <a:pt x="927421" y="9166"/>
                  <a:pt x="1200097" y="0"/>
                </a:cubicBezTo>
                <a:cubicBezTo>
                  <a:pt x="1472773" y="-9166"/>
                  <a:pt x="1618364" y="-1972"/>
                  <a:pt x="1783001" y="0"/>
                </a:cubicBezTo>
                <a:cubicBezTo>
                  <a:pt x="1947638" y="1972"/>
                  <a:pt x="2109548" y="-5038"/>
                  <a:pt x="2400194" y="0"/>
                </a:cubicBezTo>
                <a:cubicBezTo>
                  <a:pt x="2690840" y="5038"/>
                  <a:pt x="3092984" y="-10019"/>
                  <a:pt x="3428849" y="0"/>
                </a:cubicBezTo>
                <a:cubicBezTo>
                  <a:pt x="3430271" y="123044"/>
                  <a:pt x="3419968" y="412901"/>
                  <a:pt x="3428849" y="569400"/>
                </a:cubicBezTo>
                <a:cubicBezTo>
                  <a:pt x="3437730" y="725899"/>
                  <a:pt x="3435086" y="972379"/>
                  <a:pt x="3428849" y="1102456"/>
                </a:cubicBezTo>
                <a:cubicBezTo>
                  <a:pt x="3422612" y="1232533"/>
                  <a:pt x="3451579" y="1384990"/>
                  <a:pt x="3428849" y="1635512"/>
                </a:cubicBezTo>
                <a:cubicBezTo>
                  <a:pt x="3406119" y="1886034"/>
                  <a:pt x="3418574" y="2081153"/>
                  <a:pt x="3428849" y="2277601"/>
                </a:cubicBezTo>
                <a:cubicBezTo>
                  <a:pt x="3439124" y="2474049"/>
                  <a:pt x="3430965" y="2613257"/>
                  <a:pt x="3428849" y="2774312"/>
                </a:cubicBezTo>
                <a:cubicBezTo>
                  <a:pt x="3426733" y="2935367"/>
                  <a:pt x="3394577" y="3395410"/>
                  <a:pt x="3428849" y="3634470"/>
                </a:cubicBezTo>
                <a:cubicBezTo>
                  <a:pt x="3297235" y="3643929"/>
                  <a:pt x="3136731" y="3625868"/>
                  <a:pt x="2845945" y="3634470"/>
                </a:cubicBezTo>
                <a:cubicBezTo>
                  <a:pt x="2555159" y="3643072"/>
                  <a:pt x="2330736" y="3627904"/>
                  <a:pt x="2160175" y="3634470"/>
                </a:cubicBezTo>
                <a:cubicBezTo>
                  <a:pt x="1989614" y="3641037"/>
                  <a:pt x="1732629" y="3671890"/>
                  <a:pt x="1405828" y="3634470"/>
                </a:cubicBezTo>
                <a:cubicBezTo>
                  <a:pt x="1079027" y="3597050"/>
                  <a:pt x="958189" y="3639699"/>
                  <a:pt x="754347" y="3634470"/>
                </a:cubicBezTo>
                <a:cubicBezTo>
                  <a:pt x="550505" y="3629241"/>
                  <a:pt x="375228" y="3636101"/>
                  <a:pt x="0" y="3634470"/>
                </a:cubicBezTo>
                <a:cubicBezTo>
                  <a:pt x="29891" y="3380446"/>
                  <a:pt x="-16092" y="3143591"/>
                  <a:pt x="0" y="2956036"/>
                </a:cubicBezTo>
                <a:cubicBezTo>
                  <a:pt x="16092" y="2768481"/>
                  <a:pt x="7664" y="2604144"/>
                  <a:pt x="0" y="2313946"/>
                </a:cubicBezTo>
                <a:cubicBezTo>
                  <a:pt x="-7664" y="2023748"/>
                  <a:pt x="-6373" y="1921135"/>
                  <a:pt x="0" y="1817235"/>
                </a:cubicBezTo>
                <a:cubicBezTo>
                  <a:pt x="6373" y="1713335"/>
                  <a:pt x="-5870" y="1484199"/>
                  <a:pt x="0" y="1175145"/>
                </a:cubicBezTo>
                <a:cubicBezTo>
                  <a:pt x="5870" y="866091"/>
                  <a:pt x="27838" y="742965"/>
                  <a:pt x="0" y="569400"/>
                </a:cubicBezTo>
                <a:cubicBezTo>
                  <a:pt x="-27838" y="395835"/>
                  <a:pt x="-12776" y="155395"/>
                  <a:pt x="0" y="0"/>
                </a:cubicBezTo>
                <a:close/>
              </a:path>
            </a:pathLst>
          </a:custGeom>
          <a:solidFill>
            <a:schemeClr val="accent5"/>
          </a:solidFill>
          <a:ln>
            <a:solidFill>
              <a:schemeClr val="tx1"/>
            </a:solidFill>
            <a:extLst>
              <a:ext uri="{C807C97D-BFC1-408E-A445-0C87EB9F89A2}">
                <ask:lineSketchStyleProps xmlns:ask="http://schemas.microsoft.com/office/drawing/2018/sketchyshapes" sd="4060778222">
                  <ask:type>
                    <ask:lineSketchFreehand/>
                  </ask:type>
                </ask:lineSketchStyleProps>
              </a:ext>
            </a:extLst>
          </a:ln>
        </p:spPr>
        <p:txBody>
          <a:bodyPr lIns="182880" tIns="182880" rIns="182880" bIns="182880"/>
          <a:lstStyle/>
          <a:p>
            <a:pPr marL="38100" indent="0" algn="ctr">
              <a:spcAft>
                <a:spcPts val="600"/>
              </a:spcAft>
              <a:buNone/>
            </a:pPr>
            <a:r>
              <a:rPr lang="en-US" dirty="0"/>
              <a:t>A concept in DBT that emphasizes finding a balanced approach to abstinence in the context of SUD treatment</a:t>
            </a:r>
          </a:p>
          <a:p>
            <a:pPr>
              <a:spcAft>
                <a:spcPts val="600"/>
              </a:spcAft>
            </a:pPr>
            <a:endParaRPr lang="en-US" i="1" dirty="0"/>
          </a:p>
        </p:txBody>
      </p:sp>
      <p:sp>
        <p:nvSpPr>
          <p:cNvPr id="3" name="Slide Number Placeholder 2">
            <a:extLst>
              <a:ext uri="{FF2B5EF4-FFF2-40B4-BE49-F238E27FC236}">
                <a16:creationId xmlns:a16="http://schemas.microsoft.com/office/drawing/2014/main" id="{B605C36C-4B4F-2133-2229-4A3CFEF231F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55</a:t>
            </a:fld>
            <a:endParaRPr lang="en-US"/>
          </a:p>
        </p:txBody>
      </p:sp>
      <p:sp>
        <p:nvSpPr>
          <p:cNvPr id="4" name="TextBox 3">
            <a:extLst>
              <a:ext uri="{FF2B5EF4-FFF2-40B4-BE49-F238E27FC236}">
                <a16:creationId xmlns:a16="http://schemas.microsoft.com/office/drawing/2014/main" id="{EDB8277E-80AF-0E61-81D2-73A14FC87519}"/>
              </a:ext>
              <a:ext uri="{C183D7F6-B498-43B3-948B-1728B52AA6E4}">
                <adec:decorative xmlns:adec="http://schemas.microsoft.com/office/drawing/2017/decorative" val="1"/>
              </a:ext>
            </a:extLst>
          </p:cNvPr>
          <p:cNvSpPr txBox="1"/>
          <p:nvPr/>
        </p:nvSpPr>
        <p:spPr>
          <a:xfrm>
            <a:off x="0" y="6550158"/>
            <a:ext cx="3572256"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a:t>
            </a:r>
            <a:r>
              <a:rPr lang="nn-NO" sz="1400" b="0" i="0">
                <a:effectLst/>
                <a:latin typeface="Circular"/>
              </a:rPr>
              <a:t>Dimeff &amp; </a:t>
            </a:r>
            <a:r>
              <a:rPr lang="nn-NO" sz="1400" b="0" i="0" dirty="0">
                <a:effectLst/>
                <a:latin typeface="Circular"/>
              </a:rPr>
              <a:t>Linehan,2008</a:t>
            </a:r>
            <a:endParaRPr lang="en-US" sz="1400" b="0" i="0" dirty="0">
              <a:effectLst/>
              <a:latin typeface="Circular"/>
            </a:endParaRPr>
          </a:p>
        </p:txBody>
      </p:sp>
    </p:spTree>
    <p:extLst>
      <p:ext uri="{BB962C8B-B14F-4D97-AF65-F5344CB8AC3E}">
        <p14:creationId xmlns:p14="http://schemas.microsoft.com/office/powerpoint/2010/main" val="2237553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A771-BB81-4EC8-9C7D-3E933E41382D}"/>
              </a:ext>
            </a:extLst>
          </p:cNvPr>
          <p:cNvSpPr>
            <a:spLocks noGrp="1"/>
          </p:cNvSpPr>
          <p:nvPr>
            <p:ph type="title"/>
          </p:nvPr>
        </p:nvSpPr>
        <p:spPr>
          <a:xfrm>
            <a:off x="888310" y="533251"/>
            <a:ext cx="10415380" cy="936800"/>
          </a:xfrm>
        </p:spPr>
        <p:txBody>
          <a:bodyPr anchor="ctr" anchorCtr="0"/>
          <a:lstStyle/>
          <a:p>
            <a:r>
              <a:rPr lang="en-US" sz="4400" b="1" dirty="0"/>
              <a:t>Dialectical Abstinence (2)</a:t>
            </a:r>
            <a:endParaRPr lang="en-US" sz="4400" dirty="0"/>
          </a:p>
        </p:txBody>
      </p:sp>
      <p:sp>
        <p:nvSpPr>
          <p:cNvPr id="7" name="Content Placeholder 6">
            <a:extLst>
              <a:ext uri="{FF2B5EF4-FFF2-40B4-BE49-F238E27FC236}">
                <a16:creationId xmlns:a16="http://schemas.microsoft.com/office/drawing/2014/main" id="{9F617601-8604-4C4D-AE8A-E6AE8C2DDDCA}"/>
              </a:ext>
            </a:extLst>
          </p:cNvPr>
          <p:cNvSpPr>
            <a:spLocks noGrp="1"/>
          </p:cNvSpPr>
          <p:nvPr>
            <p:ph idx="1"/>
          </p:nvPr>
        </p:nvSpPr>
        <p:spPr>
          <a:xfrm>
            <a:off x="810970" y="1464620"/>
            <a:ext cx="10570059" cy="5090970"/>
          </a:xfrm>
        </p:spPr>
        <p:txBody>
          <a:bodyPr/>
          <a:lstStyle/>
          <a:p>
            <a:pPr>
              <a:spcAft>
                <a:spcPts val="600"/>
              </a:spcAft>
            </a:pPr>
            <a:r>
              <a:rPr lang="en-US" sz="2800" b="0" i="0" dirty="0">
                <a:solidFill>
                  <a:srgbClr val="2B2C2A"/>
                </a:solidFill>
                <a:effectLst/>
                <a:latin typeface="Source Sans Pro" panose="020B0503030403020204" pitchFamily="34" charset="0"/>
                <a:ea typeface="Source Sans Pro" panose="020B0503030403020204" pitchFamily="34" charset="0"/>
              </a:rPr>
              <a:t>Dialectical Abstinence acknowledges the complex and personalized nature of substance use disorder recovery</a:t>
            </a:r>
          </a:p>
          <a:p>
            <a:pPr>
              <a:spcAft>
                <a:spcPts val="600"/>
              </a:spcAft>
            </a:pPr>
            <a:r>
              <a:rPr lang="en-US" sz="2800" b="0" i="0" dirty="0">
                <a:solidFill>
                  <a:srgbClr val="2B2C2A"/>
                </a:solidFill>
                <a:effectLst/>
                <a:latin typeface="Source Sans Pro" panose="020B0503030403020204" pitchFamily="34" charset="0"/>
                <a:ea typeface="Source Sans Pro" panose="020B0503030403020204" pitchFamily="34" charset="0"/>
              </a:rPr>
              <a:t>Dialectical Abstinence promotes a balance between complete substance abstinence and harm reduction strategies</a:t>
            </a:r>
          </a:p>
          <a:p>
            <a:pPr lvl="2">
              <a:spcAft>
                <a:spcPts val="600"/>
              </a:spcAft>
            </a:pPr>
            <a:r>
              <a:rPr lang="en-US" sz="2600" b="0" i="0" dirty="0">
                <a:solidFill>
                  <a:srgbClr val="2B2C2A"/>
                </a:solidFill>
                <a:effectLst/>
                <a:latin typeface="Source Sans Pro" panose="020B0503030403020204" pitchFamily="34" charset="0"/>
                <a:ea typeface="Source Sans Pro" panose="020B0503030403020204" pitchFamily="34" charset="0"/>
              </a:rPr>
              <a:t>Instead of viewing abstinence as an all-or-nothing goal, Dialectical Abstinence acknowledges that some individuals may need to start with harm reduction and work toward abstinence over time</a:t>
            </a:r>
          </a:p>
          <a:p>
            <a:pPr>
              <a:spcAft>
                <a:spcPts val="600"/>
              </a:spcAft>
            </a:pPr>
            <a:endParaRPr lang="en-US" b="0" i="0" dirty="0">
              <a:solidFill>
                <a:srgbClr val="2B2C2A"/>
              </a:solidFill>
              <a:effectLst/>
              <a:latin typeface="linehan_sanserif_book"/>
            </a:endParaRPr>
          </a:p>
          <a:p>
            <a:pPr>
              <a:spcAft>
                <a:spcPts val="600"/>
              </a:spcAft>
            </a:pPr>
            <a:endParaRPr lang="en-US" b="0" i="0" dirty="0">
              <a:solidFill>
                <a:srgbClr val="2B2C2A"/>
              </a:solidFill>
              <a:effectLst/>
              <a:latin typeface="linehan_sanserif_book"/>
            </a:endParaRPr>
          </a:p>
          <a:p>
            <a:pPr>
              <a:spcAft>
                <a:spcPts val="600"/>
              </a:spcAft>
            </a:pPr>
            <a:endParaRPr lang="en-US" i="1" dirty="0"/>
          </a:p>
        </p:txBody>
      </p:sp>
      <p:pic>
        <p:nvPicPr>
          <p:cNvPr id="6" name="Picture 5">
            <a:extLst>
              <a:ext uri="{FF2B5EF4-FFF2-40B4-BE49-F238E27FC236}">
                <a16:creationId xmlns:a16="http://schemas.microsoft.com/office/drawing/2014/main" id="{EDD39B68-19C9-693F-5F71-55550124ACF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055" t="70922" r="10662" b="12340"/>
          <a:stretch/>
        </p:blipFill>
        <p:spPr>
          <a:xfrm>
            <a:off x="3343072" y="5555050"/>
            <a:ext cx="5505856" cy="1029097"/>
          </a:xfrm>
          <a:prstGeom prst="rect">
            <a:avLst/>
          </a:prstGeom>
        </p:spPr>
      </p:pic>
      <p:sp>
        <p:nvSpPr>
          <p:cNvPr id="3" name="Slide Number Placeholder 2">
            <a:extLst>
              <a:ext uri="{FF2B5EF4-FFF2-40B4-BE49-F238E27FC236}">
                <a16:creationId xmlns:a16="http://schemas.microsoft.com/office/drawing/2014/main" id="{B605C36C-4B4F-2133-2229-4A3CFEF231F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56</a:t>
            </a:fld>
            <a:endParaRPr lang="en-US"/>
          </a:p>
        </p:txBody>
      </p:sp>
      <p:sp>
        <p:nvSpPr>
          <p:cNvPr id="4" name="TextBox 3">
            <a:extLst>
              <a:ext uri="{FF2B5EF4-FFF2-40B4-BE49-F238E27FC236}">
                <a16:creationId xmlns:a16="http://schemas.microsoft.com/office/drawing/2014/main" id="{EDB8277E-80AF-0E61-81D2-73A14FC87519}"/>
              </a:ext>
              <a:ext uri="{C183D7F6-B498-43B3-948B-1728B52AA6E4}">
                <adec:decorative xmlns:adec="http://schemas.microsoft.com/office/drawing/2017/decorative" val="1"/>
              </a:ext>
            </a:extLst>
          </p:cNvPr>
          <p:cNvSpPr txBox="1"/>
          <p:nvPr/>
        </p:nvSpPr>
        <p:spPr>
          <a:xfrm>
            <a:off x="0" y="6550158"/>
            <a:ext cx="3572256"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a:t>
            </a:r>
            <a:r>
              <a:rPr lang="nn-NO" sz="1400" b="0" i="0">
                <a:effectLst/>
                <a:latin typeface="Circular"/>
              </a:rPr>
              <a:t>Dimeff &amp; </a:t>
            </a:r>
            <a:r>
              <a:rPr lang="nn-NO" sz="1400" b="0" i="0" dirty="0">
                <a:effectLst/>
                <a:latin typeface="Circular"/>
              </a:rPr>
              <a:t>Linehan,2008</a:t>
            </a:r>
            <a:endParaRPr lang="en-US" sz="1400" b="0" i="0" dirty="0">
              <a:effectLst/>
              <a:latin typeface="Circular"/>
            </a:endParaRPr>
          </a:p>
        </p:txBody>
      </p:sp>
    </p:spTree>
    <p:extLst>
      <p:ext uri="{BB962C8B-B14F-4D97-AF65-F5344CB8AC3E}">
        <p14:creationId xmlns:p14="http://schemas.microsoft.com/office/powerpoint/2010/main" val="6273728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6467-2565-E482-7AD7-DD4B3DD45924}"/>
              </a:ext>
            </a:extLst>
          </p:cNvPr>
          <p:cNvSpPr>
            <a:spLocks noGrp="1"/>
          </p:cNvSpPr>
          <p:nvPr>
            <p:ph type="title"/>
          </p:nvPr>
        </p:nvSpPr>
        <p:spPr>
          <a:xfrm>
            <a:off x="1048200" y="410827"/>
            <a:ext cx="10095600" cy="808373"/>
          </a:xfrm>
        </p:spPr>
        <p:txBody>
          <a:bodyPr/>
          <a:lstStyle/>
          <a:p>
            <a:r>
              <a:rPr lang="en-US" i="1" dirty="0"/>
              <a:t>Walking the Middle Path</a:t>
            </a:r>
          </a:p>
        </p:txBody>
      </p:sp>
      <p:sp>
        <p:nvSpPr>
          <p:cNvPr id="3" name="Content Placeholder 2">
            <a:extLst>
              <a:ext uri="{FF2B5EF4-FFF2-40B4-BE49-F238E27FC236}">
                <a16:creationId xmlns:a16="http://schemas.microsoft.com/office/drawing/2014/main" id="{CA2F347C-4334-DDFC-119F-A1A9F4B99779}"/>
              </a:ext>
            </a:extLst>
          </p:cNvPr>
          <p:cNvSpPr>
            <a:spLocks noGrp="1"/>
          </p:cNvSpPr>
          <p:nvPr>
            <p:ph idx="1"/>
          </p:nvPr>
        </p:nvSpPr>
        <p:spPr>
          <a:xfrm>
            <a:off x="1048200" y="1219200"/>
            <a:ext cx="10095600" cy="5099440"/>
          </a:xfrm>
        </p:spPr>
        <p:txBody>
          <a:bodyPr/>
          <a:lstStyle/>
          <a:p>
            <a:pPr>
              <a:spcAft>
                <a:spcPts val="600"/>
              </a:spcAft>
            </a:pPr>
            <a:r>
              <a:rPr lang="en-US" sz="2600" dirty="0"/>
              <a:t>In DBT, Walking the Middle Path involves balancing opposing positions and avoiding black-and-white thinking</a:t>
            </a:r>
          </a:p>
          <a:p>
            <a:pPr lvl="2">
              <a:spcBef>
                <a:spcPts val="600"/>
              </a:spcBef>
              <a:spcAft>
                <a:spcPts val="600"/>
              </a:spcAft>
            </a:pPr>
            <a:r>
              <a:rPr lang="en-US" dirty="0"/>
              <a:t>It encourages a flexible and adaptive approach to situations and relationships</a:t>
            </a:r>
          </a:p>
          <a:p>
            <a:pPr>
              <a:spcAft>
                <a:spcPts val="600"/>
              </a:spcAft>
            </a:pPr>
            <a:r>
              <a:rPr lang="en-US" sz="2600" dirty="0"/>
              <a:t>Practicing </a:t>
            </a:r>
            <a:r>
              <a:rPr lang="en-US" sz="2600" i="1" dirty="0"/>
              <a:t>Walking the Middle Path </a:t>
            </a:r>
            <a:r>
              <a:rPr lang="en-US" sz="2600" dirty="0"/>
              <a:t>in DBT when addressing SUDs is crucial for individuals striving to find a balanced and effective approach to recovery</a:t>
            </a:r>
          </a:p>
          <a:p>
            <a:pPr lvl="2">
              <a:spcBef>
                <a:spcPts val="600"/>
              </a:spcBef>
            </a:pPr>
            <a:r>
              <a:rPr lang="en-US" dirty="0"/>
              <a:t>In SUD treatment, the </a:t>
            </a:r>
            <a:r>
              <a:rPr lang="en-US" i="1" dirty="0"/>
              <a:t>Walking the Middle Path </a:t>
            </a:r>
            <a:r>
              <a:rPr lang="en-US" dirty="0"/>
              <a:t>refers to finding a balance between abstinence and continued substance use</a:t>
            </a:r>
          </a:p>
        </p:txBody>
      </p:sp>
      <p:sp>
        <p:nvSpPr>
          <p:cNvPr id="4" name="Slide Number Placeholder 3">
            <a:extLst>
              <a:ext uri="{FF2B5EF4-FFF2-40B4-BE49-F238E27FC236}">
                <a16:creationId xmlns:a16="http://schemas.microsoft.com/office/drawing/2014/main" id="{1471BF9C-E1A3-92E2-0827-9878FEF3DD98}"/>
              </a:ext>
            </a:extLst>
          </p:cNvPr>
          <p:cNvSpPr>
            <a:spLocks noGrp="1"/>
          </p:cNvSpPr>
          <p:nvPr>
            <p:ph type="sldNum" idx="10"/>
          </p:nvPr>
        </p:nvSpPr>
        <p:spPr/>
        <p:txBody>
          <a:bodyPr/>
          <a:lstStyle/>
          <a:p>
            <a:fld id="{07CE569E-9B7C-4CB9-AB80-C0841F922CFF}" type="slidenum">
              <a:rPr lang="en-US" smtClean="0"/>
              <a:pPr/>
              <a:t>57</a:t>
            </a:fld>
            <a:endParaRPr lang="en-US"/>
          </a:p>
        </p:txBody>
      </p:sp>
      <p:sp>
        <p:nvSpPr>
          <p:cNvPr id="5" name="TextBox 4">
            <a:extLst>
              <a:ext uri="{FF2B5EF4-FFF2-40B4-BE49-F238E27FC236}">
                <a16:creationId xmlns:a16="http://schemas.microsoft.com/office/drawing/2014/main" id="{CA80B799-A7E3-5F9C-B278-87B8233527A0}"/>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0" name="Picture 9">
            <a:extLst>
              <a:ext uri="{FF2B5EF4-FFF2-40B4-BE49-F238E27FC236}">
                <a16:creationId xmlns:a16="http://schemas.microsoft.com/office/drawing/2014/main" id="{A5B02281-954F-DFA6-B73F-28AE6FC126D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466" t="9059" r="12489" b="76178"/>
          <a:stretch/>
        </p:blipFill>
        <p:spPr>
          <a:xfrm>
            <a:off x="3575304" y="5745576"/>
            <a:ext cx="5041392" cy="953671"/>
          </a:xfrm>
          <a:prstGeom prst="rect">
            <a:avLst/>
          </a:prstGeom>
        </p:spPr>
      </p:pic>
    </p:spTree>
    <p:extLst>
      <p:ext uri="{BB962C8B-B14F-4D97-AF65-F5344CB8AC3E}">
        <p14:creationId xmlns:p14="http://schemas.microsoft.com/office/powerpoint/2010/main" val="665139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6467-2565-E482-7AD7-DD4B3DD45924}"/>
              </a:ext>
            </a:extLst>
          </p:cNvPr>
          <p:cNvSpPr>
            <a:spLocks noGrp="1"/>
          </p:cNvSpPr>
          <p:nvPr>
            <p:ph type="title"/>
          </p:nvPr>
        </p:nvSpPr>
        <p:spPr>
          <a:xfrm>
            <a:off x="1048200" y="410827"/>
            <a:ext cx="10095600" cy="808373"/>
          </a:xfrm>
        </p:spPr>
        <p:txBody>
          <a:bodyPr/>
          <a:lstStyle/>
          <a:p>
            <a:r>
              <a:rPr lang="en-US" i="1" dirty="0"/>
              <a:t>Walking the Middle Path </a:t>
            </a:r>
            <a:r>
              <a:rPr lang="en-US" dirty="0"/>
              <a:t>&amp; SUDs</a:t>
            </a:r>
          </a:p>
        </p:txBody>
      </p:sp>
      <p:sp>
        <p:nvSpPr>
          <p:cNvPr id="3" name="Content Placeholder 2">
            <a:extLst>
              <a:ext uri="{FF2B5EF4-FFF2-40B4-BE49-F238E27FC236}">
                <a16:creationId xmlns:a16="http://schemas.microsoft.com/office/drawing/2014/main" id="{CA2F347C-4334-DDFC-119F-A1A9F4B99779}"/>
              </a:ext>
            </a:extLst>
          </p:cNvPr>
          <p:cNvSpPr>
            <a:spLocks noGrp="1"/>
          </p:cNvSpPr>
          <p:nvPr>
            <p:ph idx="1"/>
          </p:nvPr>
        </p:nvSpPr>
        <p:spPr>
          <a:xfrm>
            <a:off x="1048200" y="1219200"/>
            <a:ext cx="10095600" cy="5099440"/>
          </a:xfrm>
        </p:spPr>
        <p:txBody>
          <a:bodyPr/>
          <a:lstStyle/>
          <a:p>
            <a:pPr>
              <a:spcAft>
                <a:spcPts val="600"/>
              </a:spcAft>
            </a:pPr>
            <a:r>
              <a:rPr lang="en-US" sz="2600" dirty="0"/>
              <a:t>Here are some strategies to practice </a:t>
            </a:r>
            <a:r>
              <a:rPr lang="en-US" sz="2600" i="1" dirty="0"/>
              <a:t>Walking the Middle Path </a:t>
            </a:r>
            <a:r>
              <a:rPr lang="en-US" sz="2600" dirty="0"/>
              <a:t>in SUD treatment:</a:t>
            </a:r>
          </a:p>
          <a:p>
            <a:pPr lvl="2">
              <a:spcBef>
                <a:spcPts val="600"/>
              </a:spcBef>
            </a:pPr>
            <a:r>
              <a:rPr lang="en-US" dirty="0"/>
              <a:t>Acknowledge ambivalence</a:t>
            </a:r>
          </a:p>
          <a:p>
            <a:pPr lvl="2"/>
            <a:r>
              <a:rPr lang="en-US" dirty="0"/>
              <a:t>Practice mindfulness</a:t>
            </a:r>
          </a:p>
          <a:p>
            <a:pPr lvl="2"/>
            <a:r>
              <a:rPr lang="en-US" dirty="0"/>
              <a:t>Set realistic goals</a:t>
            </a:r>
          </a:p>
          <a:p>
            <a:pPr lvl="2"/>
            <a:r>
              <a:rPr lang="en-US" dirty="0"/>
              <a:t>Explore harm reduction strategies</a:t>
            </a:r>
          </a:p>
          <a:p>
            <a:pPr lvl="2"/>
            <a:r>
              <a:rPr lang="en-US" dirty="0"/>
              <a:t>Seek support</a:t>
            </a:r>
          </a:p>
          <a:p>
            <a:pPr lvl="2">
              <a:spcAft>
                <a:spcPts val="600"/>
              </a:spcAft>
            </a:pPr>
            <a:r>
              <a:rPr lang="en-US" dirty="0"/>
              <a:t>Build coping skills</a:t>
            </a:r>
          </a:p>
          <a:p>
            <a:pPr>
              <a:spcAft>
                <a:spcPts val="600"/>
              </a:spcAft>
            </a:pPr>
            <a:r>
              <a:rPr lang="en-US" sz="2600" i="1" dirty="0"/>
              <a:t>Walking the Middle Path</a:t>
            </a:r>
            <a:r>
              <a:rPr lang="en-US" sz="2600" dirty="0"/>
              <a:t> in SUD treatment means finding a personalized recovery journey, whether it leads to abstinence or harm reduction, recognizing that each person's recovery is unique</a:t>
            </a:r>
          </a:p>
          <a:p>
            <a:pPr>
              <a:spcAft>
                <a:spcPts val="600"/>
              </a:spcAft>
            </a:pPr>
            <a:endParaRPr lang="en-US" dirty="0"/>
          </a:p>
        </p:txBody>
      </p:sp>
      <p:sp>
        <p:nvSpPr>
          <p:cNvPr id="4" name="Slide Number Placeholder 3">
            <a:extLst>
              <a:ext uri="{FF2B5EF4-FFF2-40B4-BE49-F238E27FC236}">
                <a16:creationId xmlns:a16="http://schemas.microsoft.com/office/drawing/2014/main" id="{1471BF9C-E1A3-92E2-0827-9878FEF3DD98}"/>
              </a:ext>
            </a:extLst>
          </p:cNvPr>
          <p:cNvSpPr>
            <a:spLocks noGrp="1"/>
          </p:cNvSpPr>
          <p:nvPr>
            <p:ph type="sldNum" idx="10"/>
          </p:nvPr>
        </p:nvSpPr>
        <p:spPr/>
        <p:txBody>
          <a:bodyPr/>
          <a:lstStyle/>
          <a:p>
            <a:fld id="{07CE569E-9B7C-4CB9-AB80-C0841F922CFF}" type="slidenum">
              <a:rPr lang="en-US" smtClean="0"/>
              <a:pPr/>
              <a:t>58</a:t>
            </a:fld>
            <a:endParaRPr lang="en-US"/>
          </a:p>
        </p:txBody>
      </p:sp>
      <p:sp>
        <p:nvSpPr>
          <p:cNvPr id="5" name="TextBox 4">
            <a:extLst>
              <a:ext uri="{FF2B5EF4-FFF2-40B4-BE49-F238E27FC236}">
                <a16:creationId xmlns:a16="http://schemas.microsoft.com/office/drawing/2014/main" id="{CA80B799-A7E3-5F9C-B278-87B8233527A0}"/>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0" name="Picture 9">
            <a:extLst>
              <a:ext uri="{FF2B5EF4-FFF2-40B4-BE49-F238E27FC236}">
                <a16:creationId xmlns:a16="http://schemas.microsoft.com/office/drawing/2014/main" id="{42BF8452-3E50-240C-F5F5-92B86A445F4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2578" b="15911"/>
          <a:stretch/>
        </p:blipFill>
        <p:spPr>
          <a:xfrm>
            <a:off x="7097268" y="2514645"/>
            <a:ext cx="3924300" cy="1609254"/>
          </a:xfrm>
          <a:prstGeom prst="rect">
            <a:avLst/>
          </a:prstGeom>
        </p:spPr>
      </p:pic>
    </p:spTree>
    <p:extLst>
      <p:ext uri="{BB962C8B-B14F-4D97-AF65-F5344CB8AC3E}">
        <p14:creationId xmlns:p14="http://schemas.microsoft.com/office/powerpoint/2010/main" val="38050961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8FFA6-E61B-DE9E-DC87-DDFCB723080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2454" t="4293" r="24539" b="81469"/>
          <a:stretch/>
        </p:blipFill>
        <p:spPr>
          <a:xfrm>
            <a:off x="5134264" y="4004090"/>
            <a:ext cx="1923467" cy="2105368"/>
          </a:xfrm>
          <a:prstGeom prst="rect">
            <a:avLst/>
          </a:prstGeom>
        </p:spPr>
      </p:pic>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741728" y="2033752"/>
            <a:ext cx="10708540" cy="2447931"/>
          </a:xfrm>
        </p:spPr>
        <p:txBody>
          <a:bodyPr anchor="t" anchorCtr="0">
            <a:normAutofit/>
          </a:bodyPr>
          <a:lstStyle/>
          <a:p>
            <a:r>
              <a:rPr lang="en-US" sz="5400" b="1" dirty="0"/>
              <a:t>The Role of Emotion Dysregulation in SUDs</a:t>
            </a:r>
          </a:p>
        </p:txBody>
      </p:sp>
      <p:sp>
        <p:nvSpPr>
          <p:cNvPr id="3" name="Slide Number Placeholder 2">
            <a:extLst>
              <a:ext uri="{FF2B5EF4-FFF2-40B4-BE49-F238E27FC236}">
                <a16:creationId xmlns:a16="http://schemas.microsoft.com/office/drawing/2014/main" id="{109AA03E-0FD0-35F1-C9E9-AE76DFFB763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59</a:t>
            </a:fld>
            <a:endParaRPr lang="en-US"/>
          </a:p>
        </p:txBody>
      </p:sp>
    </p:spTree>
    <p:extLst>
      <p:ext uri="{BB962C8B-B14F-4D97-AF65-F5344CB8AC3E}">
        <p14:creationId xmlns:p14="http://schemas.microsoft.com/office/powerpoint/2010/main" val="1785901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404FA0-D393-43EB-BD5F-6735E2B877F4}"/>
              </a:ext>
            </a:extLst>
          </p:cNvPr>
          <p:cNvSpPr txBox="1">
            <a:spLocks noGrp="1"/>
          </p:cNvSpPr>
          <p:nvPr>
            <p:ph type="title" idx="4294967295"/>
          </p:nvPr>
        </p:nvSpPr>
        <p:spPr>
          <a:xfrm>
            <a:off x="2152650" y="421300"/>
            <a:ext cx="7886700" cy="10524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Calibri"/>
              </a:rPr>
              <a:t>Linking Your Audio and Video:</a:t>
            </a:r>
          </a:p>
        </p:txBody>
      </p:sp>
      <p:sp>
        <p:nvSpPr>
          <p:cNvPr id="5" name="Content Placeholder 7">
            <a:extLst>
              <a:ext uri="{FF2B5EF4-FFF2-40B4-BE49-F238E27FC236}">
                <a16:creationId xmlns:a16="http://schemas.microsoft.com/office/drawing/2014/main" id="{C9B04CB9-FEFC-45A1-89B7-F21E20B1F3BD}"/>
              </a:ext>
            </a:extLst>
          </p:cNvPr>
          <p:cNvSpPr txBox="1">
            <a:spLocks/>
          </p:cNvSpPr>
          <p:nvPr/>
        </p:nvSpPr>
        <p:spPr>
          <a:xfrm>
            <a:off x="1589045" y="1484456"/>
            <a:ext cx="3247004" cy="5068744"/>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If you joined by phone and your phone is not connected to your video, follow these steps:</a:t>
            </a:r>
          </a:p>
          <a:p>
            <a:pPr lvl="1"/>
            <a:r>
              <a:rPr lang="en-US" dirty="0">
                <a:cs typeface="Calibri"/>
              </a:rPr>
              <a:t>STEP 1: Click on Join Audio (located bottom left)</a:t>
            </a:r>
          </a:p>
          <a:p>
            <a:pPr lvl="1"/>
            <a:r>
              <a:rPr lang="en-US" dirty="0">
                <a:cs typeface="Calibri"/>
              </a:rPr>
              <a:t>STEP 2: enter #participant ID# on your phone. </a:t>
            </a:r>
          </a:p>
          <a:p>
            <a:pPr lvl="2"/>
            <a:r>
              <a:rPr lang="en-US" sz="1800" dirty="0">
                <a:cs typeface="Calibri"/>
              </a:rPr>
              <a:t>Example above #59#</a:t>
            </a:r>
          </a:p>
          <a:p>
            <a:endParaRPr lang="en-US" dirty="0"/>
          </a:p>
          <a:p>
            <a:endParaRPr lang="en-US" dirty="0"/>
          </a:p>
        </p:txBody>
      </p:sp>
      <p:pic>
        <p:nvPicPr>
          <p:cNvPr id="9" name="Picture 8" descr="A screenshot of a video call">
            <a:extLst>
              <a:ext uri="{FF2B5EF4-FFF2-40B4-BE49-F238E27FC236}">
                <a16:creationId xmlns:a16="http://schemas.microsoft.com/office/drawing/2014/main" id="{3E142C2B-324C-407A-8AB4-190965C9F0C8}"/>
              </a:ext>
            </a:extLst>
          </p:cNvPr>
          <p:cNvPicPr>
            <a:picLocks noChangeAspect="1"/>
          </p:cNvPicPr>
          <p:nvPr/>
        </p:nvPicPr>
        <p:blipFill>
          <a:blip r:embed="rId3"/>
          <a:stretch>
            <a:fillRect/>
          </a:stretch>
        </p:blipFill>
        <p:spPr>
          <a:xfrm>
            <a:off x="4951642" y="2133600"/>
            <a:ext cx="5696481" cy="4050030"/>
          </a:xfrm>
          <a:prstGeom prst="rect">
            <a:avLst/>
          </a:prstGeom>
        </p:spPr>
      </p:pic>
    </p:spTree>
    <p:extLst>
      <p:ext uri="{BB962C8B-B14F-4D97-AF65-F5344CB8AC3E}">
        <p14:creationId xmlns:p14="http://schemas.microsoft.com/office/powerpoint/2010/main" val="3441789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74CD-62DC-4CCE-9F3D-2102FE7F4A8D}"/>
              </a:ext>
            </a:extLst>
          </p:cNvPr>
          <p:cNvSpPr>
            <a:spLocks noGrp="1"/>
          </p:cNvSpPr>
          <p:nvPr>
            <p:ph type="title"/>
          </p:nvPr>
        </p:nvSpPr>
        <p:spPr>
          <a:xfrm>
            <a:off x="838200" y="389189"/>
            <a:ext cx="10515600" cy="926027"/>
          </a:xfrm>
        </p:spPr>
        <p:txBody>
          <a:bodyPr anchor="ctr" anchorCtr="0"/>
          <a:lstStyle/>
          <a:p>
            <a:r>
              <a:rPr lang="en-US" sz="4400" b="1" dirty="0"/>
              <a:t>Emotion Regulation </a:t>
            </a:r>
            <a:r>
              <a:rPr lang="en-US" dirty="0"/>
              <a:t>Vs </a:t>
            </a:r>
            <a:r>
              <a:rPr lang="en-US" sz="4400" b="1" dirty="0"/>
              <a:t>Dys</a:t>
            </a:r>
            <a:r>
              <a:rPr lang="en-US" dirty="0"/>
              <a:t>r</a:t>
            </a:r>
            <a:r>
              <a:rPr lang="en-US" sz="4400" b="1" dirty="0"/>
              <a:t>egulation</a:t>
            </a:r>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735806" y="1457325"/>
            <a:ext cx="10720388" cy="4875810"/>
          </a:xfrm>
        </p:spPr>
        <p:txBody>
          <a:bodyPr numCol="2">
            <a:normAutofit/>
          </a:bodyPr>
          <a:lstStyle/>
          <a:p>
            <a:pPr>
              <a:spcAft>
                <a:spcPts val="600"/>
              </a:spcAft>
            </a:pPr>
            <a:r>
              <a:rPr lang="en-US" sz="2800" b="1" u="sng" dirty="0"/>
              <a:t>Emotion regulation</a:t>
            </a:r>
            <a:r>
              <a:rPr lang="en-US" sz="2800" b="1" dirty="0"/>
              <a:t> </a:t>
            </a:r>
            <a:r>
              <a:rPr lang="en-US" sz="2800" dirty="0"/>
              <a:t>refers to the ability to effectively monitor, evaluate, and modify one's emotional responses in a way that is adaptive and conducive to well-being</a:t>
            </a:r>
          </a:p>
          <a:p>
            <a:pPr>
              <a:spcAft>
                <a:spcPts val="600"/>
              </a:spcAft>
            </a:pPr>
            <a:endParaRPr lang="en-US" sz="2800" dirty="0"/>
          </a:p>
          <a:p>
            <a:pPr>
              <a:spcAft>
                <a:spcPts val="600"/>
              </a:spcAft>
            </a:pPr>
            <a:endParaRPr lang="en-US" sz="2800" dirty="0"/>
          </a:p>
          <a:p>
            <a:pPr>
              <a:spcAft>
                <a:spcPts val="600"/>
              </a:spcAft>
            </a:pPr>
            <a:endParaRPr lang="en-US" sz="2800" dirty="0"/>
          </a:p>
          <a:p>
            <a:pPr>
              <a:spcAft>
                <a:spcPts val="600"/>
              </a:spcAft>
            </a:pPr>
            <a:r>
              <a:rPr lang="en-US" sz="2800" b="1" u="sng" dirty="0"/>
              <a:t>Emotion </a:t>
            </a:r>
            <a:r>
              <a:rPr lang="en-US" sz="2800" b="1" i="1" u="sng" dirty="0"/>
              <a:t>dys</a:t>
            </a:r>
            <a:r>
              <a:rPr lang="en-US" sz="2800" b="1" u="sng" dirty="0"/>
              <a:t>regulation</a:t>
            </a:r>
            <a:r>
              <a:rPr lang="en-US" sz="2800" b="1" dirty="0"/>
              <a:t> </a:t>
            </a:r>
            <a:r>
              <a:rPr lang="en-US" sz="2800" dirty="0"/>
              <a:t>refers to the inability to effectively recognize, manage and respond to one's own emotions</a:t>
            </a:r>
          </a:p>
          <a:p>
            <a:pPr lvl="2">
              <a:spcAft>
                <a:spcPts val="600"/>
              </a:spcAft>
            </a:pPr>
            <a:r>
              <a:rPr lang="en-US" sz="2600" dirty="0"/>
              <a:t>It involves a lack of adaptive emotional regulation skills</a:t>
            </a:r>
          </a:p>
        </p:txBody>
      </p:sp>
      <p:sp>
        <p:nvSpPr>
          <p:cNvPr id="5" name="Slide Number Placeholder 4">
            <a:extLst>
              <a:ext uri="{FF2B5EF4-FFF2-40B4-BE49-F238E27FC236}">
                <a16:creationId xmlns:a16="http://schemas.microsoft.com/office/drawing/2014/main" id="{5E1DC9B4-BF0C-95D2-D0D6-78D4E565284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60</a:t>
            </a:fld>
            <a:endParaRPr lang="en-US"/>
          </a:p>
        </p:txBody>
      </p:sp>
      <p:sp>
        <p:nvSpPr>
          <p:cNvPr id="7" name="TextBox 6">
            <a:extLst>
              <a:ext uri="{FF2B5EF4-FFF2-40B4-BE49-F238E27FC236}">
                <a16:creationId xmlns:a16="http://schemas.microsoft.com/office/drawing/2014/main" id="{BF8F239D-01C0-FF2C-8416-05EDAD697100}"/>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nn-NO" sz="1600" b="0" i="0" dirty="0">
                <a:effectLst/>
                <a:latin typeface="Circular"/>
              </a:rPr>
              <a:t>Dimeff &amp; Linehan,2008</a:t>
            </a:r>
            <a:endParaRPr lang="en-US" sz="1600" b="0" i="0" dirty="0">
              <a:effectLst/>
              <a:latin typeface="Circular"/>
            </a:endParaRPr>
          </a:p>
        </p:txBody>
      </p:sp>
      <p:pic>
        <p:nvPicPr>
          <p:cNvPr id="12" name="Picture 11">
            <a:extLst>
              <a:ext uri="{FF2B5EF4-FFF2-40B4-BE49-F238E27FC236}">
                <a16:creationId xmlns:a16="http://schemas.microsoft.com/office/drawing/2014/main" id="{18926AD6-A34E-97C3-16C6-4A1141EAD1E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861" t="43542" r="3889" b="42917"/>
          <a:stretch/>
        </p:blipFill>
        <p:spPr>
          <a:xfrm>
            <a:off x="2609835" y="4831616"/>
            <a:ext cx="1114426" cy="928687"/>
          </a:xfrm>
          <a:prstGeom prst="rect">
            <a:avLst/>
          </a:prstGeom>
        </p:spPr>
      </p:pic>
      <p:pic>
        <p:nvPicPr>
          <p:cNvPr id="14" name="Picture 13">
            <a:extLst>
              <a:ext uri="{FF2B5EF4-FFF2-40B4-BE49-F238E27FC236}">
                <a16:creationId xmlns:a16="http://schemas.microsoft.com/office/drawing/2014/main" id="{8676383F-3C99-B6BF-3C34-30DB96A8D0C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43403" t="80208" r="42847" b="4489"/>
          <a:stretch/>
        </p:blipFill>
        <p:spPr>
          <a:xfrm>
            <a:off x="3948101" y="4715791"/>
            <a:ext cx="942975" cy="1049470"/>
          </a:xfrm>
          <a:prstGeom prst="rect">
            <a:avLst/>
          </a:prstGeom>
        </p:spPr>
      </p:pic>
      <p:pic>
        <p:nvPicPr>
          <p:cNvPr id="16" name="Picture 15">
            <a:extLst>
              <a:ext uri="{FF2B5EF4-FFF2-40B4-BE49-F238E27FC236}">
                <a16:creationId xmlns:a16="http://schemas.microsoft.com/office/drawing/2014/main" id="{28E3F4FD-171F-8D88-065D-48C0F614704F}"/>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40903" t="22342" r="22430" b="60990"/>
          <a:stretch/>
        </p:blipFill>
        <p:spPr>
          <a:xfrm>
            <a:off x="7148529" y="4617253"/>
            <a:ext cx="2514600" cy="1143050"/>
          </a:xfrm>
          <a:prstGeom prst="rect">
            <a:avLst/>
          </a:prstGeom>
        </p:spPr>
      </p:pic>
      <p:pic>
        <p:nvPicPr>
          <p:cNvPr id="18" name="Picture 17">
            <a:extLst>
              <a:ext uri="{FF2B5EF4-FFF2-40B4-BE49-F238E27FC236}">
                <a16:creationId xmlns:a16="http://schemas.microsoft.com/office/drawing/2014/main" id="{C0BD8D7F-93A2-FF4A-8455-7E54513C7845}"/>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5416" t="81666" r="80834" b="4792"/>
          <a:stretch/>
        </p:blipFill>
        <p:spPr>
          <a:xfrm>
            <a:off x="1514464" y="4776182"/>
            <a:ext cx="942975" cy="928687"/>
          </a:xfrm>
          <a:prstGeom prst="rect">
            <a:avLst/>
          </a:prstGeom>
        </p:spPr>
      </p:pic>
      <p:pic>
        <p:nvPicPr>
          <p:cNvPr id="20" name="Picture 19">
            <a:extLst>
              <a:ext uri="{FF2B5EF4-FFF2-40B4-BE49-F238E27FC236}">
                <a16:creationId xmlns:a16="http://schemas.microsoft.com/office/drawing/2014/main" id="{A69B6F1C-0E34-0741-925F-157D9981BA32}"/>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2778" t="81042" r="60972" b="5416"/>
          <a:stretch/>
        </p:blipFill>
        <p:spPr>
          <a:xfrm>
            <a:off x="9694084" y="4715791"/>
            <a:ext cx="1114426" cy="928687"/>
          </a:xfrm>
          <a:prstGeom prst="rect">
            <a:avLst/>
          </a:prstGeom>
        </p:spPr>
      </p:pic>
    </p:spTree>
    <p:extLst>
      <p:ext uri="{BB962C8B-B14F-4D97-AF65-F5344CB8AC3E}">
        <p14:creationId xmlns:p14="http://schemas.microsoft.com/office/powerpoint/2010/main" val="3124850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74CD-62DC-4CCE-9F3D-2102FE7F4A8D}"/>
              </a:ext>
            </a:extLst>
          </p:cNvPr>
          <p:cNvSpPr>
            <a:spLocks noGrp="1"/>
          </p:cNvSpPr>
          <p:nvPr>
            <p:ph type="title"/>
          </p:nvPr>
        </p:nvSpPr>
        <p:spPr>
          <a:xfrm>
            <a:off x="695145" y="389190"/>
            <a:ext cx="10801709" cy="1143050"/>
          </a:xfrm>
        </p:spPr>
        <p:txBody>
          <a:bodyPr anchor="ctr" anchorCtr="0"/>
          <a:lstStyle/>
          <a:p>
            <a:r>
              <a:rPr lang="en-US" sz="4400" b="1" dirty="0"/>
              <a:t>Emotion Dys</a:t>
            </a:r>
            <a:r>
              <a:rPr lang="en-US" dirty="0"/>
              <a:t>r</a:t>
            </a:r>
            <a:r>
              <a:rPr lang="en-US" sz="4400" b="1" dirty="0"/>
              <a:t>egulation and Impulsivity</a:t>
            </a:r>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838200" y="1532240"/>
            <a:ext cx="10515600" cy="4824110"/>
          </a:xfrm>
        </p:spPr>
        <p:txBody>
          <a:bodyPr>
            <a:normAutofit/>
          </a:bodyPr>
          <a:lstStyle/>
          <a:p>
            <a:pPr>
              <a:spcAft>
                <a:spcPts val="600"/>
              </a:spcAft>
            </a:pPr>
            <a:r>
              <a:rPr lang="en-US" sz="2800" i="1" dirty="0"/>
              <a:t>Emotion</a:t>
            </a:r>
            <a:r>
              <a:rPr lang="en-US" sz="2800" dirty="0"/>
              <a:t> </a:t>
            </a:r>
            <a:r>
              <a:rPr lang="en-US" sz="2800" b="1" i="1" dirty="0"/>
              <a:t>dys</a:t>
            </a:r>
            <a:r>
              <a:rPr lang="en-US" sz="2800" i="1" dirty="0"/>
              <a:t>regulation </a:t>
            </a:r>
            <a:r>
              <a:rPr lang="en-US" sz="2800" dirty="0"/>
              <a:t>is central to the impulsivity that operates in maladaptive behaviors such as substance use</a:t>
            </a:r>
          </a:p>
          <a:p>
            <a:pPr lvl="2">
              <a:spcAft>
                <a:spcPts val="600"/>
              </a:spcAft>
            </a:pPr>
            <a:r>
              <a:rPr lang="en-US" dirty="0"/>
              <a:t>Difficulties with impulse control underlie substance use</a:t>
            </a:r>
          </a:p>
          <a:p>
            <a:pPr>
              <a:spcAft>
                <a:spcPts val="600"/>
              </a:spcAft>
            </a:pPr>
            <a:r>
              <a:rPr lang="en-US" sz="2800" dirty="0"/>
              <a:t>Substance use is most often a coping strategy for emotion dysregulation</a:t>
            </a:r>
          </a:p>
          <a:p>
            <a:pPr>
              <a:spcAft>
                <a:spcPts val="600"/>
              </a:spcAft>
            </a:pPr>
            <a:r>
              <a:rPr lang="en-US" sz="2800" dirty="0"/>
              <a:t>In DBT,  individuals engage in skills training to regulate their emotions and thereby decrease the motivation to use substances.</a:t>
            </a:r>
          </a:p>
        </p:txBody>
      </p:sp>
      <p:sp>
        <p:nvSpPr>
          <p:cNvPr id="5" name="Slide Number Placeholder 4">
            <a:extLst>
              <a:ext uri="{FF2B5EF4-FFF2-40B4-BE49-F238E27FC236}">
                <a16:creationId xmlns:a16="http://schemas.microsoft.com/office/drawing/2014/main" id="{5E1DC9B4-BF0C-95D2-D0D6-78D4E565284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61</a:t>
            </a:fld>
            <a:endParaRPr lang="en-US"/>
          </a:p>
        </p:txBody>
      </p:sp>
      <p:pic>
        <p:nvPicPr>
          <p:cNvPr id="4" name="Picture 3">
            <a:extLst>
              <a:ext uri="{FF2B5EF4-FFF2-40B4-BE49-F238E27FC236}">
                <a16:creationId xmlns:a16="http://schemas.microsoft.com/office/drawing/2014/main" id="{A63CEEA7-B5E7-ED91-0D22-BB344061F79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4306" t="70508" r="9366" b="12994"/>
          <a:stretch/>
        </p:blipFill>
        <p:spPr>
          <a:xfrm>
            <a:off x="3766088" y="5539223"/>
            <a:ext cx="4659824" cy="1063023"/>
          </a:xfrm>
          <a:prstGeom prst="rect">
            <a:avLst/>
          </a:prstGeom>
        </p:spPr>
      </p:pic>
      <p:sp>
        <p:nvSpPr>
          <p:cNvPr id="7" name="TextBox 6">
            <a:extLst>
              <a:ext uri="{FF2B5EF4-FFF2-40B4-BE49-F238E27FC236}">
                <a16:creationId xmlns:a16="http://schemas.microsoft.com/office/drawing/2014/main" id="{BF8F239D-01C0-FF2C-8416-05EDAD697100}"/>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nn-NO" sz="1600" b="0" i="0" dirty="0">
                <a:effectLst/>
                <a:latin typeface="Circular"/>
              </a:rPr>
              <a:t>Dimeff &amp; Linehan,2008</a:t>
            </a:r>
            <a:endParaRPr lang="en-US" sz="1600" b="0" i="0" dirty="0">
              <a:effectLst/>
              <a:latin typeface="Circular"/>
            </a:endParaRPr>
          </a:p>
        </p:txBody>
      </p:sp>
    </p:spTree>
    <p:extLst>
      <p:ext uri="{BB962C8B-B14F-4D97-AF65-F5344CB8AC3E}">
        <p14:creationId xmlns:p14="http://schemas.microsoft.com/office/powerpoint/2010/main" val="36808022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A964-3DDC-CCC5-45B7-0B193EFD67DB}"/>
              </a:ext>
            </a:extLst>
          </p:cNvPr>
          <p:cNvSpPr>
            <a:spLocks noGrp="1"/>
          </p:cNvSpPr>
          <p:nvPr>
            <p:ph type="title"/>
          </p:nvPr>
        </p:nvSpPr>
        <p:spPr>
          <a:xfrm>
            <a:off x="274234" y="410827"/>
            <a:ext cx="11643531" cy="936800"/>
          </a:xfrm>
        </p:spPr>
        <p:txBody>
          <a:bodyPr/>
          <a:lstStyle/>
          <a:p>
            <a:r>
              <a:rPr lang="en-US" dirty="0"/>
              <a:t>Emotion Dysregulation and the DBT Skills</a:t>
            </a:r>
          </a:p>
        </p:txBody>
      </p:sp>
      <p:sp>
        <p:nvSpPr>
          <p:cNvPr id="3" name="Content Placeholder 2">
            <a:extLst>
              <a:ext uri="{FF2B5EF4-FFF2-40B4-BE49-F238E27FC236}">
                <a16:creationId xmlns:a16="http://schemas.microsoft.com/office/drawing/2014/main" id="{0D332861-3A1F-2620-8D9D-46CC5545280D}"/>
              </a:ext>
            </a:extLst>
          </p:cNvPr>
          <p:cNvSpPr>
            <a:spLocks noGrp="1"/>
          </p:cNvSpPr>
          <p:nvPr>
            <p:ph idx="1"/>
          </p:nvPr>
        </p:nvSpPr>
        <p:spPr>
          <a:xfrm>
            <a:off x="683078" y="1347627"/>
            <a:ext cx="10825842" cy="4764800"/>
          </a:xfrm>
        </p:spPr>
        <p:txBody>
          <a:bodyPr/>
          <a:lstStyle/>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kumimoji="0" lang="en-US" sz="2600" b="1" i="0" u="sng" strike="noStrike" kern="0" cap="none" spc="0" normalizeH="0" baseline="0" noProof="0" dirty="0">
                <a:ln>
                  <a:noFill/>
                </a:ln>
                <a:solidFill>
                  <a:srgbClr val="ACDBF8">
                    <a:lumMod val="50000"/>
                  </a:srgbClr>
                </a:solidFill>
                <a:effectLst/>
                <a:uLnTx/>
                <a:uFillTx/>
                <a:latin typeface="Source Sans Pro"/>
                <a:ea typeface="Source Sans Pro"/>
                <a:sym typeface="Source Sans Pro"/>
              </a:rPr>
              <a:t>Mindfulness skills</a:t>
            </a:r>
            <a:r>
              <a:rPr kumimoji="0" lang="en-US" sz="2600" b="1" i="0" u="none" strike="noStrike" kern="0" cap="none" spc="0" normalizeH="0" baseline="0" noProof="0" dirty="0">
                <a:ln>
                  <a:noFill/>
                </a:ln>
                <a:solidFill>
                  <a:srgbClr val="ACDBF8">
                    <a:lumMod val="50000"/>
                  </a:srgbClr>
                </a:solidFill>
                <a:effectLst/>
                <a:uLnTx/>
                <a:uFillTx/>
                <a:latin typeface="Source Sans Pro"/>
                <a:ea typeface="Source Sans Pro"/>
                <a:sym typeface="Source Sans Pro"/>
              </a:rPr>
              <a:t> </a:t>
            </a:r>
            <a:r>
              <a:rPr lang="en-US" sz="2600" dirty="0"/>
              <a:t>promote emotional awareness and acceptance, allowing individuals to recognize and navigate their emotions without judgment</a:t>
            </a:r>
          </a:p>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kumimoji="0" lang="en-US" sz="2600" b="1" i="0" u="sng" strike="noStrike" kern="0" cap="none" spc="0" normalizeH="0" baseline="0" noProof="0" dirty="0">
                <a:ln>
                  <a:noFill/>
                </a:ln>
                <a:solidFill>
                  <a:srgbClr val="7030A0"/>
                </a:solidFill>
                <a:effectLst/>
                <a:uLnTx/>
                <a:uFillTx/>
                <a:latin typeface="Source Sans Pro"/>
                <a:ea typeface="Source Sans Pro"/>
                <a:sym typeface="Source Sans Pro"/>
              </a:rPr>
              <a:t>Interpersonal Effectiveness</a:t>
            </a:r>
            <a:r>
              <a:rPr lang="en-US" sz="2600" dirty="0"/>
              <a:t> teach individuals how to communicate their needs and boundaries effectively in relationships, reducing conflicts and emotional triggers</a:t>
            </a:r>
          </a:p>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kumimoji="0" lang="en-US" sz="2600" b="1" i="0" u="sng" strike="noStrike" kern="0" cap="none" spc="0" normalizeH="0" baseline="0" noProof="0" dirty="0">
                <a:ln>
                  <a:noFill/>
                </a:ln>
                <a:solidFill>
                  <a:srgbClr val="0D973B"/>
                </a:solidFill>
                <a:effectLst/>
                <a:uLnTx/>
                <a:uFillTx/>
                <a:latin typeface="Source Sans Pro"/>
                <a:ea typeface="Source Sans Pro"/>
                <a:sym typeface="Source Sans Pro"/>
              </a:rPr>
              <a:t>Emotion Regulation skills</a:t>
            </a:r>
            <a:r>
              <a:rPr kumimoji="0" lang="en-US" sz="2600" b="1" i="0" u="none" strike="noStrike" kern="0" cap="none" spc="0" normalizeH="0" baseline="0" noProof="0" dirty="0">
                <a:ln>
                  <a:noFill/>
                </a:ln>
                <a:solidFill>
                  <a:srgbClr val="0D973B"/>
                </a:solidFill>
                <a:effectLst/>
                <a:uLnTx/>
                <a:uFillTx/>
                <a:latin typeface="Source Sans Pro"/>
                <a:ea typeface="Source Sans Pro"/>
                <a:sym typeface="Source Sans Pro"/>
              </a:rPr>
              <a:t> </a:t>
            </a:r>
            <a:r>
              <a:rPr lang="en-US" sz="2600" dirty="0"/>
              <a:t>provide individuals with the tools and strategies to manage and modulate their emotional responses effectively </a:t>
            </a:r>
          </a:p>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kumimoji="0" lang="en-US" sz="2600" b="1" i="0" u="sng" strike="noStrike" kern="0" cap="none" spc="0" normalizeH="0" baseline="0" noProof="0" dirty="0">
                <a:ln>
                  <a:noFill/>
                </a:ln>
                <a:solidFill>
                  <a:srgbClr val="263238">
                    <a:lumMod val="75000"/>
                    <a:lumOff val="25000"/>
                  </a:srgbClr>
                </a:solidFill>
                <a:effectLst/>
                <a:uLnTx/>
                <a:uFillTx/>
                <a:latin typeface="Source Sans Pro"/>
                <a:ea typeface="Source Sans Pro"/>
                <a:sym typeface="Source Sans Pro"/>
              </a:rPr>
              <a:t>Distress Tolerance skills</a:t>
            </a:r>
            <a:r>
              <a:rPr kumimoji="0" lang="en-US" sz="2600" b="0" i="0" u="none" strike="noStrike" kern="0" cap="none" spc="0" normalizeH="0" baseline="0" noProof="0" dirty="0">
                <a:ln>
                  <a:noFill/>
                </a:ln>
                <a:solidFill>
                  <a:srgbClr val="263238">
                    <a:lumMod val="75000"/>
                    <a:lumOff val="25000"/>
                  </a:srgbClr>
                </a:solidFill>
                <a:effectLst/>
                <a:uLnTx/>
                <a:uFillTx/>
                <a:latin typeface="Source Sans Pro"/>
                <a:ea typeface="Source Sans Pro"/>
                <a:sym typeface="Source Sans Pro"/>
              </a:rPr>
              <a:t> </a:t>
            </a:r>
            <a:r>
              <a:rPr kumimoji="0" lang="en-US" sz="2600" b="0" i="0" u="none" strike="noStrike" kern="0" cap="none" spc="0" normalizeH="0" baseline="0" noProof="0" dirty="0">
                <a:ln>
                  <a:noFill/>
                </a:ln>
                <a:solidFill>
                  <a:srgbClr val="263238"/>
                </a:solidFill>
                <a:effectLst/>
                <a:uLnTx/>
                <a:uFillTx/>
                <a:latin typeface="Source Sans Pro"/>
                <a:ea typeface="Source Sans Pro"/>
                <a:sym typeface="Source Sans Pro"/>
              </a:rPr>
              <a:t>are valuable for managing emotion dysregulation by teaching individuals how to cope with intense and distressing emotions without resorting to impulsive or harmful behaviors</a:t>
            </a:r>
            <a:endParaRPr lang="en-US" sz="2600" dirty="0"/>
          </a:p>
        </p:txBody>
      </p:sp>
      <p:sp>
        <p:nvSpPr>
          <p:cNvPr id="4" name="Slide Number Placeholder 3">
            <a:extLst>
              <a:ext uri="{FF2B5EF4-FFF2-40B4-BE49-F238E27FC236}">
                <a16:creationId xmlns:a16="http://schemas.microsoft.com/office/drawing/2014/main" id="{C748674B-C5AC-48EE-4345-A4BCC8A2C6FF}"/>
              </a:ext>
            </a:extLst>
          </p:cNvPr>
          <p:cNvSpPr>
            <a:spLocks noGrp="1"/>
          </p:cNvSpPr>
          <p:nvPr>
            <p:ph type="sldNum" idx="10"/>
          </p:nvPr>
        </p:nvSpPr>
        <p:spPr/>
        <p:txBody>
          <a:bodyPr/>
          <a:lstStyle/>
          <a:p>
            <a:fld id="{07CE569E-9B7C-4CB9-AB80-C0841F922CFF}" type="slidenum">
              <a:rPr lang="en-US" smtClean="0"/>
              <a:pPr/>
              <a:t>62</a:t>
            </a:fld>
            <a:endParaRPr lang="en-US"/>
          </a:p>
        </p:txBody>
      </p:sp>
    </p:spTree>
    <p:extLst>
      <p:ext uri="{BB962C8B-B14F-4D97-AF65-F5344CB8AC3E}">
        <p14:creationId xmlns:p14="http://schemas.microsoft.com/office/powerpoint/2010/main" val="3298992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0E32B-7DE9-C839-10D3-6960D40D3E7F}"/>
              </a:ext>
            </a:extLst>
          </p:cNvPr>
          <p:cNvSpPr>
            <a:spLocks noGrp="1"/>
          </p:cNvSpPr>
          <p:nvPr>
            <p:ph type="title"/>
          </p:nvPr>
        </p:nvSpPr>
        <p:spPr>
          <a:xfrm>
            <a:off x="926213" y="2171402"/>
            <a:ext cx="10339571" cy="2105367"/>
          </a:xfrm>
        </p:spPr>
        <p:txBody>
          <a:bodyPr>
            <a:normAutofit/>
          </a:bodyPr>
          <a:lstStyle/>
          <a:p>
            <a:r>
              <a:rPr lang="en-US" sz="5400" b="1" dirty="0"/>
              <a:t>Benefits of DBT in SUD Treatment</a:t>
            </a:r>
            <a:endParaRPr lang="en-US" dirty="0"/>
          </a:p>
        </p:txBody>
      </p:sp>
      <p:sp>
        <p:nvSpPr>
          <p:cNvPr id="4" name="Slide Number Placeholder 3">
            <a:extLst>
              <a:ext uri="{FF2B5EF4-FFF2-40B4-BE49-F238E27FC236}">
                <a16:creationId xmlns:a16="http://schemas.microsoft.com/office/drawing/2014/main" id="{3A68DD6B-39A5-B9C1-1D69-D911330D56EC}"/>
              </a:ext>
            </a:extLst>
          </p:cNvPr>
          <p:cNvSpPr>
            <a:spLocks noGrp="1"/>
          </p:cNvSpPr>
          <p:nvPr>
            <p:ph type="sldNum" idx="10"/>
          </p:nvPr>
        </p:nvSpPr>
        <p:spPr/>
        <p:txBody>
          <a:bodyPr/>
          <a:lstStyle/>
          <a:p>
            <a:fld id="{07CE569E-9B7C-4CB9-AB80-C0841F922CFF}" type="slidenum">
              <a:rPr lang="en-US" smtClean="0"/>
              <a:pPr/>
              <a:t>63</a:t>
            </a:fld>
            <a:endParaRPr lang="en-US"/>
          </a:p>
        </p:txBody>
      </p:sp>
      <p:pic>
        <p:nvPicPr>
          <p:cNvPr id="7" name="Picture 6">
            <a:extLst>
              <a:ext uri="{FF2B5EF4-FFF2-40B4-BE49-F238E27FC236}">
                <a16:creationId xmlns:a16="http://schemas.microsoft.com/office/drawing/2014/main" id="{A82C8ECE-6631-3656-A52C-78C9A0B606CF}"/>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7F7F7"/>
              </a:clrFrom>
              <a:clrTo>
                <a:srgbClr val="F7F7F7">
                  <a:alpha val="0"/>
                </a:srgbClr>
              </a:clrTo>
            </a:clrChange>
            <a:alphaModFix/>
            <a:extLst>
              <a:ext uri="{28A0092B-C50C-407E-A947-70E740481C1C}">
                <a14:useLocalDpi xmlns:a14="http://schemas.microsoft.com/office/drawing/2010/main" val="0"/>
              </a:ext>
            </a:extLst>
          </a:blip>
          <a:srcRect l="19033" t="78789" r="72432" b="10002"/>
          <a:stretch/>
        </p:blipFill>
        <p:spPr>
          <a:xfrm>
            <a:off x="5262697" y="4276769"/>
            <a:ext cx="1666605" cy="1751057"/>
          </a:xfrm>
          <a:prstGeom prst="rect">
            <a:avLst/>
          </a:prstGeom>
        </p:spPr>
      </p:pic>
    </p:spTree>
    <p:extLst>
      <p:ext uri="{BB962C8B-B14F-4D97-AF65-F5344CB8AC3E}">
        <p14:creationId xmlns:p14="http://schemas.microsoft.com/office/powerpoint/2010/main" val="7235942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605B3D-DE0D-E7C1-B67B-CDD99E7697FB}"/>
              </a:ext>
            </a:extLst>
          </p:cNvPr>
          <p:cNvSpPr txBox="1">
            <a:spLocks noGrp="1"/>
          </p:cNvSpPr>
          <p:nvPr>
            <p:ph type="title" idx="4294967295"/>
          </p:nvPr>
        </p:nvSpPr>
        <p:spPr>
          <a:xfrm>
            <a:off x="492365" y="368189"/>
            <a:ext cx="11207261" cy="658696"/>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2000"/>
              <a:buFont typeface="Roboto Slab"/>
              <a:buNone/>
              <a:defRPr sz="4400" b="1" i="0" u="none" strike="noStrike" cap="none">
                <a:solidFill>
                  <a:schemeClr val="accent2"/>
                </a:solidFill>
                <a:latin typeface="Roboto Slab"/>
                <a:ea typeface="Roboto Slab"/>
                <a:cs typeface="Roboto Slab"/>
                <a:sym typeface="Roboto Slab"/>
              </a:defRPr>
            </a:lvl1pPr>
            <a:lvl2pPr marR="0" lvl="1"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chemeClr val="accent1"/>
              </a:buClr>
              <a:buSzPts val="2000"/>
              <a:buFont typeface="Roboto Slab"/>
              <a:buNone/>
              <a:tabLst/>
              <a:defRPr/>
            </a:pPr>
            <a:r>
              <a:rPr kumimoji="0" lang="en-US" sz="4400" b="1" i="0" u="none" strike="noStrike" kern="0" cap="none" spc="0" normalizeH="0" baseline="0" noProof="0" dirty="0">
                <a:ln>
                  <a:noFill/>
                </a:ln>
                <a:solidFill>
                  <a:schemeClr val="accent2"/>
                </a:solidFill>
                <a:effectLst/>
                <a:uLnTx/>
                <a:uFillTx/>
                <a:latin typeface="Roboto Slab"/>
                <a:ea typeface="Roboto Slab"/>
                <a:cs typeface="Roboto Slab"/>
                <a:sym typeface="Roboto Slab"/>
              </a:rPr>
              <a:t>Benefits of DBT for SUD (1)</a:t>
            </a:r>
          </a:p>
        </p:txBody>
      </p:sp>
      <p:sp>
        <p:nvSpPr>
          <p:cNvPr id="3" name="Content Placeholder 2">
            <a:extLst>
              <a:ext uri="{FF2B5EF4-FFF2-40B4-BE49-F238E27FC236}">
                <a16:creationId xmlns:a16="http://schemas.microsoft.com/office/drawing/2014/main" id="{E8748BA9-021C-4D3F-A629-C94F7B9360A6}"/>
              </a:ext>
            </a:extLst>
          </p:cNvPr>
          <p:cNvSpPr>
            <a:spLocks noGrp="1"/>
          </p:cNvSpPr>
          <p:nvPr>
            <p:ph idx="1"/>
          </p:nvPr>
        </p:nvSpPr>
        <p:spPr>
          <a:xfrm>
            <a:off x="474781" y="1257967"/>
            <a:ext cx="11242430" cy="5007322"/>
          </a:xfrm>
        </p:spPr>
        <p:txBody>
          <a:bodyPr>
            <a:normAutofit fontScale="85000" lnSpcReduction="20000"/>
          </a:bodyPr>
          <a:lstStyle/>
          <a:p>
            <a:pPr>
              <a:spcAft>
                <a:spcPts val="600"/>
              </a:spcAft>
            </a:pPr>
            <a:r>
              <a:rPr lang="en-US" b="1" u="sng" dirty="0">
                <a:solidFill>
                  <a:schemeClr val="accent6">
                    <a:lumMod val="50000"/>
                  </a:schemeClr>
                </a:solidFill>
              </a:rPr>
              <a:t>Mindfulness skills</a:t>
            </a:r>
            <a:r>
              <a:rPr lang="en-US" b="1" dirty="0">
                <a:solidFill>
                  <a:schemeClr val="accent6">
                    <a:lumMod val="50000"/>
                  </a:schemeClr>
                </a:solidFill>
              </a:rPr>
              <a:t> </a:t>
            </a:r>
            <a:r>
              <a:rPr lang="en-US" dirty="0"/>
              <a:t>and practices assist individuals in finding peace in the present moment, aiding them in recognizing and tolerating negative emotions that may trigger cravings</a:t>
            </a:r>
          </a:p>
          <a:p>
            <a:pPr>
              <a:spcAft>
                <a:spcPts val="600"/>
              </a:spcAft>
            </a:pPr>
            <a:r>
              <a:rPr lang="en-US" b="1" u="sng" dirty="0">
                <a:solidFill>
                  <a:srgbClr val="7030A0"/>
                </a:solidFill>
              </a:rPr>
              <a:t>Interpersonal Effectiveness</a:t>
            </a:r>
            <a:r>
              <a:rPr lang="en-US" dirty="0">
                <a:solidFill>
                  <a:srgbClr val="7030A0"/>
                </a:solidFill>
              </a:rPr>
              <a:t> </a:t>
            </a:r>
            <a:r>
              <a:rPr lang="en-US" dirty="0"/>
              <a:t>and communication skills help people to more effectively communicate their experiences, needs, and boundaries, among other things</a:t>
            </a:r>
          </a:p>
          <a:p>
            <a:pPr lvl="2">
              <a:spcAft>
                <a:spcPts val="600"/>
              </a:spcAft>
            </a:pPr>
            <a:r>
              <a:rPr lang="en-US" sz="2800" dirty="0"/>
              <a:t>Building healthy interpersonal relationships is essential in maintaining long-term recovery</a:t>
            </a:r>
          </a:p>
          <a:p>
            <a:pPr>
              <a:spcAft>
                <a:spcPts val="600"/>
              </a:spcAft>
            </a:pPr>
            <a:r>
              <a:rPr lang="en-US" b="1" u="sng" dirty="0">
                <a:solidFill>
                  <a:srgbClr val="0D973B"/>
                </a:solidFill>
              </a:rPr>
              <a:t>Emotion Regulation skills</a:t>
            </a:r>
            <a:r>
              <a:rPr lang="en-US" b="1" dirty="0">
                <a:solidFill>
                  <a:srgbClr val="0D973B"/>
                </a:solidFill>
              </a:rPr>
              <a:t> </a:t>
            </a:r>
            <a:r>
              <a:rPr lang="en-US" dirty="0"/>
              <a:t>help people cope with difficult emotions in healthy ways and can decrease the need to use substances to cope</a:t>
            </a:r>
          </a:p>
          <a:p>
            <a:r>
              <a:rPr lang="en-US" b="1" u="sng" dirty="0">
                <a:solidFill>
                  <a:schemeClr val="tx1">
                    <a:lumMod val="75000"/>
                    <a:lumOff val="25000"/>
                  </a:schemeClr>
                </a:solidFill>
              </a:rPr>
              <a:t>Distress Tolerance skills</a:t>
            </a:r>
            <a:r>
              <a:rPr lang="en-US" dirty="0">
                <a:solidFill>
                  <a:schemeClr val="tx1">
                    <a:lumMod val="75000"/>
                    <a:lumOff val="25000"/>
                  </a:schemeClr>
                </a:solidFill>
              </a:rPr>
              <a:t> </a:t>
            </a:r>
            <a:r>
              <a:rPr lang="en-US" dirty="0"/>
              <a:t>give people a greater capacity to manage intense emotional experiences and stressors, thereby lessening the need to manage or escape them with substances</a:t>
            </a:r>
          </a:p>
        </p:txBody>
      </p:sp>
      <p:sp>
        <p:nvSpPr>
          <p:cNvPr id="5" name="Slide Number Placeholder 4">
            <a:extLst>
              <a:ext uri="{FF2B5EF4-FFF2-40B4-BE49-F238E27FC236}">
                <a16:creationId xmlns:a16="http://schemas.microsoft.com/office/drawing/2014/main" id="{E3B45DA5-AEFE-D808-9099-865A38EB58F7}"/>
              </a:ext>
            </a:extLst>
          </p:cNvPr>
          <p:cNvSpPr>
            <a:spLocks noGrp="1"/>
          </p:cNvSpPr>
          <p:nvPr>
            <p:ph type="sldNum" idx="10"/>
          </p:nvPr>
        </p:nvSpPr>
        <p:spPr/>
        <p:txBody>
          <a:bodyPr/>
          <a:lstStyle/>
          <a:p>
            <a:fld id="{07CE569E-9B7C-4CB9-AB80-C0841F922CFF}" type="slidenum">
              <a:rPr lang="en-US" smtClean="0"/>
              <a:pPr/>
              <a:t>64</a:t>
            </a:fld>
            <a:endParaRPr lang="en-US"/>
          </a:p>
        </p:txBody>
      </p:sp>
      <p:sp>
        <p:nvSpPr>
          <p:cNvPr id="4" name="TextBox 3">
            <a:extLst>
              <a:ext uri="{FF2B5EF4-FFF2-40B4-BE49-F238E27FC236}">
                <a16:creationId xmlns:a16="http://schemas.microsoft.com/office/drawing/2014/main" id="{3F7A3873-B548-B40A-DDEC-6990B1B4CAC8}"/>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nn-NO" sz="1600" b="0" i="0" dirty="0">
                <a:effectLst/>
                <a:latin typeface="Circular"/>
              </a:rPr>
              <a:t>Dimeff &amp; Linehan, 2008</a:t>
            </a:r>
            <a:endParaRPr lang="en-US" sz="1600" b="0" i="0" dirty="0">
              <a:effectLst/>
              <a:latin typeface="Circular"/>
            </a:endParaRPr>
          </a:p>
        </p:txBody>
      </p:sp>
    </p:spTree>
    <p:extLst>
      <p:ext uri="{BB962C8B-B14F-4D97-AF65-F5344CB8AC3E}">
        <p14:creationId xmlns:p14="http://schemas.microsoft.com/office/powerpoint/2010/main" val="27193397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048C-2F64-477F-BE3C-585790C297E0}"/>
              </a:ext>
            </a:extLst>
          </p:cNvPr>
          <p:cNvSpPr>
            <a:spLocks noGrp="1"/>
          </p:cNvSpPr>
          <p:nvPr>
            <p:ph type="title"/>
          </p:nvPr>
        </p:nvSpPr>
        <p:spPr>
          <a:xfrm>
            <a:off x="492369" y="625828"/>
            <a:ext cx="11207261" cy="658696"/>
          </a:xfrm>
        </p:spPr>
        <p:txBody>
          <a:bodyPr>
            <a:noAutofit/>
          </a:bodyPr>
          <a:lstStyle/>
          <a:p>
            <a:r>
              <a:rPr lang="en-US" dirty="0"/>
              <a:t>Benefits of DBT for SUD (2)</a:t>
            </a:r>
          </a:p>
        </p:txBody>
      </p:sp>
      <p:sp>
        <p:nvSpPr>
          <p:cNvPr id="3" name="Content Placeholder 2">
            <a:extLst>
              <a:ext uri="{FF2B5EF4-FFF2-40B4-BE49-F238E27FC236}">
                <a16:creationId xmlns:a16="http://schemas.microsoft.com/office/drawing/2014/main" id="{9E64E335-1F7B-44A2-BAD6-755E246C8C68}"/>
              </a:ext>
            </a:extLst>
          </p:cNvPr>
          <p:cNvSpPr>
            <a:spLocks noGrp="1"/>
          </p:cNvSpPr>
          <p:nvPr>
            <p:ph idx="1"/>
          </p:nvPr>
        </p:nvSpPr>
        <p:spPr>
          <a:xfrm>
            <a:off x="364384" y="1393036"/>
            <a:ext cx="11207261" cy="5048610"/>
          </a:xfrm>
        </p:spPr>
        <p:txBody>
          <a:bodyPr>
            <a:normAutofit lnSpcReduction="10000"/>
          </a:bodyPr>
          <a:lstStyle/>
          <a:p>
            <a:pPr>
              <a:spcAft>
                <a:spcPts val="600"/>
              </a:spcAft>
            </a:pPr>
            <a:r>
              <a:rPr lang="en-US" dirty="0"/>
              <a:t>DBT can also help those with Substance Use Disorders by:</a:t>
            </a:r>
          </a:p>
          <a:p>
            <a:pPr lvl="2">
              <a:spcBef>
                <a:spcPts val="600"/>
              </a:spcBef>
              <a:spcAft>
                <a:spcPts val="600"/>
              </a:spcAft>
            </a:pPr>
            <a:r>
              <a:rPr lang="en-US" sz="2800" dirty="0"/>
              <a:t>Fostering a positive self-image and confidence in personal strengths for sustained recovery</a:t>
            </a:r>
          </a:p>
          <a:p>
            <a:pPr lvl="2">
              <a:spcBef>
                <a:spcPts val="600"/>
              </a:spcBef>
              <a:spcAft>
                <a:spcPts val="600"/>
              </a:spcAft>
            </a:pPr>
            <a:r>
              <a:rPr lang="en-US" sz="2800" dirty="0"/>
              <a:t>Supporting behavior and environment changes to reduce (re)lapse risks</a:t>
            </a:r>
          </a:p>
          <a:p>
            <a:pPr lvl="2">
              <a:spcBef>
                <a:spcPts val="600"/>
              </a:spcBef>
              <a:spcAft>
                <a:spcPts val="600"/>
              </a:spcAft>
            </a:pPr>
            <a:r>
              <a:rPr lang="en-US" sz="2800" dirty="0"/>
              <a:t>Guiding individuals in removing relapse triggers, like unhealthy relationships or drug-associated places</a:t>
            </a:r>
          </a:p>
          <a:p>
            <a:pPr lvl="2">
              <a:spcBef>
                <a:spcPts val="600"/>
              </a:spcBef>
              <a:spcAft>
                <a:spcPts val="600"/>
              </a:spcAft>
            </a:pPr>
            <a:r>
              <a:rPr lang="en-US" sz="2800" dirty="0"/>
              <a:t>Identifying, challenging, and addressing black-and-white thinking and catastrophizing to promote nuanced thinking in stressful situations</a:t>
            </a:r>
          </a:p>
        </p:txBody>
      </p:sp>
      <p:sp>
        <p:nvSpPr>
          <p:cNvPr id="4" name="TextBox 3">
            <a:extLst>
              <a:ext uri="{FF2B5EF4-FFF2-40B4-BE49-F238E27FC236}">
                <a16:creationId xmlns:a16="http://schemas.microsoft.com/office/drawing/2014/main" id="{4AAF195A-45F6-9D9B-B325-1DF09ADC1DEC}"/>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nn-NO" sz="1600" b="0" i="0" dirty="0">
                <a:effectLst/>
                <a:latin typeface="Circular"/>
              </a:rPr>
              <a:t>Dimeff &amp; Linehan, 2008</a:t>
            </a:r>
            <a:endParaRPr lang="en-US" sz="1600" b="0" i="0" dirty="0">
              <a:effectLst/>
              <a:latin typeface="Circular"/>
            </a:endParaRPr>
          </a:p>
        </p:txBody>
      </p:sp>
      <p:sp>
        <p:nvSpPr>
          <p:cNvPr id="5" name="Slide Number Placeholder 4">
            <a:extLst>
              <a:ext uri="{FF2B5EF4-FFF2-40B4-BE49-F238E27FC236}">
                <a16:creationId xmlns:a16="http://schemas.microsoft.com/office/drawing/2014/main" id="{4D5B507E-D771-80B8-CB02-F387284181F5}"/>
              </a:ext>
            </a:extLst>
          </p:cNvPr>
          <p:cNvSpPr>
            <a:spLocks noGrp="1"/>
          </p:cNvSpPr>
          <p:nvPr>
            <p:ph type="sldNum" idx="10"/>
          </p:nvPr>
        </p:nvSpPr>
        <p:spPr/>
        <p:txBody>
          <a:bodyPr/>
          <a:lstStyle/>
          <a:p>
            <a:fld id="{07CE569E-9B7C-4CB9-AB80-C0841F922CFF}" type="slidenum">
              <a:rPr lang="en-US" smtClean="0"/>
              <a:pPr/>
              <a:t>65</a:t>
            </a:fld>
            <a:endParaRPr lang="en-US"/>
          </a:p>
        </p:txBody>
      </p:sp>
    </p:spTree>
    <p:extLst>
      <p:ext uri="{BB962C8B-B14F-4D97-AF65-F5344CB8AC3E}">
        <p14:creationId xmlns:p14="http://schemas.microsoft.com/office/powerpoint/2010/main" val="8506707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1048199" y="406986"/>
            <a:ext cx="10095600" cy="936800"/>
          </a:xfrm>
        </p:spPr>
        <p:txBody>
          <a:bodyPr/>
          <a:lstStyle/>
          <a:p>
            <a:pPr algn="ctr"/>
            <a:r>
              <a:rPr lang="en-US" sz="6000" b="1" dirty="0">
                <a:solidFill>
                  <a:schemeClr val="accent3"/>
                </a:solidFill>
              </a:rPr>
              <a:t>The DBT Skills</a:t>
            </a:r>
          </a:p>
        </p:txBody>
      </p:sp>
      <p:graphicFrame>
        <p:nvGraphicFramePr>
          <p:cNvPr id="9" name="Diagram 8">
            <a:extLst>
              <a:ext uri="{FF2B5EF4-FFF2-40B4-BE49-F238E27FC236}">
                <a16:creationId xmlns:a16="http://schemas.microsoft.com/office/drawing/2014/main" id="{7A68A107-EEEE-7281-1DC8-C8C7C12B7446}"/>
              </a:ext>
              <a:ext uri="{C183D7F6-B498-43B3-948B-1728B52AA6E4}">
                <adec:decorative xmlns:adec="http://schemas.microsoft.com/office/drawing/2017/decorative" val="1"/>
              </a:ext>
            </a:extLst>
          </p:cNvPr>
          <p:cNvGraphicFramePr/>
          <p:nvPr/>
        </p:nvGraphicFramePr>
        <p:xfrm>
          <a:off x="1946812" y="1444086"/>
          <a:ext cx="8298375" cy="5151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CFC4046-869C-FF83-1019-11DCA7EA31C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66</a:t>
            </a:fld>
            <a:endParaRPr lang="en-US" dirty="0"/>
          </a:p>
        </p:txBody>
      </p:sp>
      <p:pic>
        <p:nvPicPr>
          <p:cNvPr id="23" name="Picture 22">
            <a:extLst>
              <a:ext uri="{FF2B5EF4-FFF2-40B4-BE49-F238E27FC236}">
                <a16:creationId xmlns:a16="http://schemas.microsoft.com/office/drawing/2014/main" id="{64767A09-1556-7687-BB6D-13547A1EA52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9391" y="4108942"/>
            <a:ext cx="1855766" cy="2006548"/>
          </a:xfrm>
          <a:prstGeom prst="rect">
            <a:avLst/>
          </a:prstGeom>
        </p:spPr>
      </p:pic>
      <p:pic>
        <p:nvPicPr>
          <p:cNvPr id="27" name="Picture 26">
            <a:extLst>
              <a:ext uri="{FF2B5EF4-FFF2-40B4-BE49-F238E27FC236}">
                <a16:creationId xmlns:a16="http://schemas.microsoft.com/office/drawing/2014/main" id="{C2AEE4D5-17E7-3ED9-C835-65CB3C100F7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4308" y="2029464"/>
            <a:ext cx="1966715" cy="1894032"/>
          </a:xfrm>
          <a:prstGeom prst="rect">
            <a:avLst/>
          </a:prstGeom>
        </p:spPr>
      </p:pic>
      <p:pic>
        <p:nvPicPr>
          <p:cNvPr id="31" name="Picture 30">
            <a:extLst>
              <a:ext uri="{FF2B5EF4-FFF2-40B4-BE49-F238E27FC236}">
                <a16:creationId xmlns:a16="http://schemas.microsoft.com/office/drawing/2014/main" id="{CE4CDA0D-B101-EE9C-D62F-B238D8C2103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0979" y="1943175"/>
            <a:ext cx="2342890" cy="2165767"/>
          </a:xfrm>
          <a:prstGeom prst="rect">
            <a:avLst/>
          </a:prstGeom>
        </p:spPr>
      </p:pic>
      <p:pic>
        <p:nvPicPr>
          <p:cNvPr id="35" name="Picture 34">
            <a:extLst>
              <a:ext uri="{FF2B5EF4-FFF2-40B4-BE49-F238E27FC236}">
                <a16:creationId xmlns:a16="http://schemas.microsoft.com/office/drawing/2014/main" id="{AABBA5CB-D180-6EFC-36AA-E4643B9A98E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4175" y="3914317"/>
            <a:ext cx="2026969" cy="2119807"/>
          </a:xfrm>
          <a:prstGeom prst="rect">
            <a:avLst/>
          </a:prstGeom>
        </p:spPr>
      </p:pic>
    </p:spTree>
    <p:extLst>
      <p:ext uri="{BB962C8B-B14F-4D97-AF65-F5344CB8AC3E}">
        <p14:creationId xmlns:p14="http://schemas.microsoft.com/office/powerpoint/2010/main" val="3783053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F781F2-C428-192D-B114-5961ED82AB8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4288"/>
          <a:stretch/>
        </p:blipFill>
        <p:spPr>
          <a:xfrm>
            <a:off x="2707559" y="3814943"/>
            <a:ext cx="8246038" cy="2325083"/>
          </a:xfrm>
          <a:prstGeom prst="rect">
            <a:avLst/>
          </a:prstGeom>
        </p:spPr>
      </p:pic>
      <p:sp>
        <p:nvSpPr>
          <p:cNvPr id="2" name="Title 1">
            <a:extLst>
              <a:ext uri="{FF2B5EF4-FFF2-40B4-BE49-F238E27FC236}">
                <a16:creationId xmlns:a16="http://schemas.microsoft.com/office/drawing/2014/main" id="{952D6253-1F91-4A85-A564-9E241E0B8DFD}"/>
              </a:ext>
            </a:extLst>
          </p:cNvPr>
          <p:cNvSpPr>
            <a:spLocks noGrp="1"/>
          </p:cNvSpPr>
          <p:nvPr>
            <p:ph type="title"/>
          </p:nvPr>
        </p:nvSpPr>
        <p:spPr/>
        <p:txBody>
          <a:bodyPr/>
          <a:lstStyle/>
          <a:p>
            <a:r>
              <a:rPr lang="en-US" sz="4400" b="1" dirty="0"/>
              <a:t>The DBT Skills (1)</a:t>
            </a:r>
          </a:p>
        </p:txBody>
      </p:sp>
      <p:sp>
        <p:nvSpPr>
          <p:cNvPr id="3" name="Content Placeholder 2">
            <a:extLst>
              <a:ext uri="{FF2B5EF4-FFF2-40B4-BE49-F238E27FC236}">
                <a16:creationId xmlns:a16="http://schemas.microsoft.com/office/drawing/2014/main" id="{7BF3783C-B496-4D76-8F71-3B86B9BDAE2A}"/>
              </a:ext>
            </a:extLst>
          </p:cNvPr>
          <p:cNvSpPr>
            <a:spLocks noGrp="1"/>
          </p:cNvSpPr>
          <p:nvPr>
            <p:ph idx="1"/>
          </p:nvPr>
        </p:nvSpPr>
        <p:spPr>
          <a:xfrm>
            <a:off x="892747" y="1803440"/>
            <a:ext cx="10406506" cy="3880773"/>
          </a:xfrm>
        </p:spPr>
        <p:txBody>
          <a:bodyPr/>
          <a:lstStyle/>
          <a:p>
            <a:pPr>
              <a:spcAft>
                <a:spcPts val="1200"/>
              </a:spcAft>
            </a:pPr>
            <a:r>
              <a:rPr lang="en-US" sz="2800" dirty="0"/>
              <a:t>At its core, DBT helps people build skills in four key areas:</a:t>
            </a:r>
          </a:p>
          <a:p>
            <a:pPr lvl="2"/>
            <a:r>
              <a:rPr lang="en-US" sz="3200" b="1" dirty="0">
                <a:solidFill>
                  <a:schemeClr val="accent6">
                    <a:lumMod val="50000"/>
                  </a:schemeClr>
                </a:solidFill>
              </a:rPr>
              <a:t>Mindfulness</a:t>
            </a:r>
          </a:p>
          <a:p>
            <a:pPr lvl="2"/>
            <a:r>
              <a:rPr lang="en-US" sz="3200" b="1" dirty="0">
                <a:solidFill>
                  <a:srgbClr val="7030A0"/>
                </a:solidFill>
              </a:rPr>
              <a:t>Interpersonal Effectiveness</a:t>
            </a:r>
          </a:p>
          <a:p>
            <a:pPr lvl="2"/>
            <a:r>
              <a:rPr lang="en-US" sz="3200" b="1" dirty="0">
                <a:solidFill>
                  <a:srgbClr val="0D973B"/>
                </a:solidFill>
              </a:rPr>
              <a:t>Emotion Regulation</a:t>
            </a:r>
          </a:p>
          <a:p>
            <a:pPr lvl="2"/>
            <a:r>
              <a:rPr lang="en-US" sz="3200" b="1" dirty="0">
                <a:solidFill>
                  <a:schemeClr val="tx1">
                    <a:lumMod val="75000"/>
                    <a:lumOff val="25000"/>
                  </a:schemeClr>
                </a:solidFill>
              </a:rPr>
              <a:t>Distress Tolerance</a:t>
            </a:r>
          </a:p>
          <a:p>
            <a:pPr lvl="1"/>
            <a:endParaRPr lang="en-US" b="1" dirty="0"/>
          </a:p>
          <a:p>
            <a:pPr lvl="1"/>
            <a:endParaRPr lang="en-US" sz="2400" b="1" dirty="0"/>
          </a:p>
          <a:p>
            <a:endParaRPr lang="en-US" dirty="0"/>
          </a:p>
        </p:txBody>
      </p:sp>
      <p:sp>
        <p:nvSpPr>
          <p:cNvPr id="4" name="Slide Number Placeholder 3">
            <a:extLst>
              <a:ext uri="{FF2B5EF4-FFF2-40B4-BE49-F238E27FC236}">
                <a16:creationId xmlns:a16="http://schemas.microsoft.com/office/drawing/2014/main" id="{A28AE086-048A-EEFE-85C7-6FD406F70C96}"/>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67</a:t>
            </a:fld>
            <a:endParaRPr lang="en-US"/>
          </a:p>
        </p:txBody>
      </p:sp>
    </p:spTree>
    <p:extLst>
      <p:ext uri="{BB962C8B-B14F-4D97-AF65-F5344CB8AC3E}">
        <p14:creationId xmlns:p14="http://schemas.microsoft.com/office/powerpoint/2010/main" val="184613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0141-A820-4588-9294-49A71149B29F}"/>
              </a:ext>
            </a:extLst>
          </p:cNvPr>
          <p:cNvSpPr>
            <a:spLocks noGrp="1"/>
          </p:cNvSpPr>
          <p:nvPr>
            <p:ph type="title"/>
          </p:nvPr>
        </p:nvSpPr>
        <p:spPr>
          <a:xfrm>
            <a:off x="1110869" y="257930"/>
            <a:ext cx="9970251" cy="808848"/>
          </a:xfrm>
        </p:spPr>
        <p:txBody>
          <a:bodyPr/>
          <a:lstStyle/>
          <a:p>
            <a:r>
              <a:rPr lang="en-US" sz="4400" b="1" dirty="0"/>
              <a:t>The DBT Skills (2)</a:t>
            </a:r>
          </a:p>
        </p:txBody>
      </p:sp>
      <p:graphicFrame>
        <p:nvGraphicFramePr>
          <p:cNvPr id="5" name="Diagram 4" descr="The graphic illustrates the four DBT skills: Mindfulness, Interpersonal Effectiveness, Emotion Regulation, and Distress Tolerance, each represented in its own square.">
            <a:extLst>
              <a:ext uri="{FF2B5EF4-FFF2-40B4-BE49-F238E27FC236}">
                <a16:creationId xmlns:a16="http://schemas.microsoft.com/office/drawing/2014/main" id="{A697B979-630A-846D-4AEE-63693069633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32912810"/>
              </p:ext>
            </p:extLst>
          </p:nvPr>
        </p:nvGraphicFramePr>
        <p:xfrm>
          <a:off x="806766" y="1066778"/>
          <a:ext cx="10578459" cy="5341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Slide Number Placeholder 11">
            <a:extLst>
              <a:ext uri="{FF2B5EF4-FFF2-40B4-BE49-F238E27FC236}">
                <a16:creationId xmlns:a16="http://schemas.microsoft.com/office/drawing/2014/main" id="{29DA1854-D1FA-D211-4F83-20EBC03B510D}"/>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68</a:t>
            </a:fld>
            <a:endParaRPr lang="en-US"/>
          </a:p>
        </p:txBody>
      </p:sp>
    </p:spTree>
    <p:extLst>
      <p:ext uri="{BB962C8B-B14F-4D97-AF65-F5344CB8AC3E}">
        <p14:creationId xmlns:p14="http://schemas.microsoft.com/office/powerpoint/2010/main" val="27686032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C2E6-C8AC-C702-BF78-1974967F3D3B}"/>
              </a:ext>
            </a:extLst>
          </p:cNvPr>
          <p:cNvSpPr>
            <a:spLocks noGrp="1"/>
          </p:cNvSpPr>
          <p:nvPr>
            <p:ph type="title"/>
          </p:nvPr>
        </p:nvSpPr>
        <p:spPr>
          <a:xfrm>
            <a:off x="1524000" y="2376316"/>
            <a:ext cx="9144000" cy="2105367"/>
          </a:xfrm>
        </p:spPr>
        <p:txBody>
          <a:bodyPr>
            <a:normAutofit/>
          </a:bodyPr>
          <a:lstStyle/>
          <a:p>
            <a:r>
              <a:rPr lang="en-US" sz="5400" b="1" dirty="0"/>
              <a:t>Mindfulness</a:t>
            </a:r>
          </a:p>
        </p:txBody>
      </p:sp>
      <p:grpSp>
        <p:nvGrpSpPr>
          <p:cNvPr id="3" name="Group 2">
            <a:extLst>
              <a:ext uri="{FF2B5EF4-FFF2-40B4-BE49-F238E27FC236}">
                <a16:creationId xmlns:a16="http://schemas.microsoft.com/office/drawing/2014/main" id="{013A4094-4DDE-AB31-D9F8-D3DA26227E29}"/>
              </a:ext>
              <a:ext uri="{C183D7F6-B498-43B3-948B-1728B52AA6E4}">
                <adec:decorative xmlns:adec="http://schemas.microsoft.com/office/drawing/2017/decorative" val="1"/>
              </a:ext>
            </a:extLst>
          </p:cNvPr>
          <p:cNvGrpSpPr/>
          <p:nvPr/>
        </p:nvGrpSpPr>
        <p:grpSpPr>
          <a:xfrm>
            <a:off x="5091467" y="3477150"/>
            <a:ext cx="2009065" cy="2009065"/>
            <a:chOff x="2062850" y="489387"/>
            <a:chExt cx="2009065" cy="2009065"/>
          </a:xfrm>
        </p:grpSpPr>
        <p:sp>
          <p:nvSpPr>
            <p:cNvPr id="5" name="Rectangle: Rounded Corners 4">
              <a:extLst>
                <a:ext uri="{FF2B5EF4-FFF2-40B4-BE49-F238E27FC236}">
                  <a16:creationId xmlns:a16="http://schemas.microsoft.com/office/drawing/2014/main" id="{1164F686-0B58-CC16-0D82-017E82F9BC1B}"/>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3B7611B3-E067-F36D-4739-18FB0B5778C6}"/>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4" name="Slide Number Placeholder 3">
            <a:extLst>
              <a:ext uri="{FF2B5EF4-FFF2-40B4-BE49-F238E27FC236}">
                <a16:creationId xmlns:a16="http://schemas.microsoft.com/office/drawing/2014/main" id="{60E3F668-F5DA-095E-B055-6D314539AA4D}"/>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69</a:t>
            </a:fld>
            <a:endParaRPr lang="en-US"/>
          </a:p>
        </p:txBody>
      </p:sp>
      <p:pic>
        <p:nvPicPr>
          <p:cNvPr id="8" name="Picture 7">
            <a:extLst>
              <a:ext uri="{FF2B5EF4-FFF2-40B4-BE49-F238E27FC236}">
                <a16:creationId xmlns:a16="http://schemas.microsoft.com/office/drawing/2014/main" id="{853B216F-30D5-18BC-0EC0-950DE2DEE9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641" y="3534666"/>
            <a:ext cx="1966715" cy="1894032"/>
          </a:xfrm>
          <a:prstGeom prst="rect">
            <a:avLst/>
          </a:prstGeom>
        </p:spPr>
      </p:pic>
    </p:spTree>
    <p:extLst>
      <p:ext uri="{BB962C8B-B14F-4D97-AF65-F5344CB8AC3E}">
        <p14:creationId xmlns:p14="http://schemas.microsoft.com/office/powerpoint/2010/main" val="389551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BC6E5C-CB1B-47C9-BC5C-71EE5D5C82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CA57B226-F78D-4145-9D86-C073DC0DE605}"/>
              </a:ext>
            </a:extLst>
          </p:cNvPr>
          <p:cNvSpPr txBox="1">
            <a:spLocks noGrp="1"/>
          </p:cNvSpPr>
          <p:nvPr>
            <p:ph type="title" idx="4294967295"/>
          </p:nvPr>
        </p:nvSpPr>
        <p:spPr>
          <a:xfrm>
            <a:off x="1866499" y="916338"/>
            <a:ext cx="8459002" cy="622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j-ea"/>
                <a:cs typeface="+mj-cs"/>
              </a:rPr>
              <a:t>Indigenous Land Acknowledgement</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8" name="Content Placeholder 6">
            <a:extLst>
              <a:ext uri="{FF2B5EF4-FFF2-40B4-BE49-F238E27FC236}">
                <a16:creationId xmlns:a16="http://schemas.microsoft.com/office/drawing/2014/main" id="{44C67F51-896C-491A-AA3B-D065860256B0}"/>
              </a:ext>
            </a:extLst>
          </p:cNvPr>
          <p:cNvSpPr txBox="1">
            <a:spLocks/>
          </p:cNvSpPr>
          <p:nvPr/>
        </p:nvSpPr>
        <p:spPr>
          <a:xfrm>
            <a:off x="1012658" y="1804027"/>
            <a:ext cx="10166684" cy="4234743"/>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3840" marR="0" lvl="0" indent="-173840" algn="l" defTabSz="685835" rtl="0" eaLnBrk="1" fontAlgn="auto" latinLnBrk="0" hangingPunct="1">
              <a:lnSpc>
                <a:spcPct val="90000"/>
              </a:lnSpc>
              <a:spcBef>
                <a:spcPts val="900"/>
              </a:spcBef>
              <a:spcAft>
                <a:spcPts val="150"/>
              </a:spcAft>
              <a:buClr>
                <a:srgbClr val="E48312"/>
              </a:buClr>
              <a:buSzPct val="100000"/>
              <a:buFont typeface="Wingdings" panose="05000000000000000000" pitchFamily="2" charset="2"/>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We respectfully acknowledge that we live and work in territories where Indigenous nations and Tribal groups are traditional stewards of the land. </a:t>
            </a:r>
          </a:p>
          <a:p>
            <a:pPr marL="173840" marR="0" lvl="0" indent="-173840" algn="l" defTabSz="685835" rtl="0" eaLnBrk="1" fontAlgn="auto" latinLnBrk="0" hangingPunct="1">
              <a:lnSpc>
                <a:spcPct val="90000"/>
              </a:lnSpc>
              <a:spcBef>
                <a:spcPts val="900"/>
              </a:spcBef>
              <a:spcAft>
                <a:spcPts val="150"/>
              </a:spcAft>
              <a:buClr>
                <a:srgbClr val="E48312"/>
              </a:buClr>
              <a:buSzPct val="100000"/>
              <a:buFont typeface="Wingdings" panose="05000000000000000000" pitchFamily="2" charset="2"/>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Please join us in supporting efforts to affirm Tribal sovereignty across what is now known as California and in displaying respect, honor and gratitude for all Indigenous people.</a:t>
            </a:r>
          </a:p>
        </p:txBody>
      </p:sp>
      <p:sp>
        <p:nvSpPr>
          <p:cNvPr id="9" name="Rectangle 8">
            <a:extLst>
              <a:ext uri="{FF2B5EF4-FFF2-40B4-BE49-F238E27FC236}">
                <a16:creationId xmlns:a16="http://schemas.microsoft.com/office/drawing/2014/main" id="{45BA6E40-EF9A-47F3-A9CB-5D565E630B11}"/>
              </a:ext>
            </a:extLst>
          </p:cNvPr>
          <p:cNvSpPr/>
          <p:nvPr/>
        </p:nvSpPr>
        <p:spPr>
          <a:xfrm>
            <a:off x="2652963" y="4619124"/>
            <a:ext cx="6886073" cy="1685077"/>
          </a:xfrm>
          <a:prstGeom prst="rect">
            <a:avLst/>
          </a:prstGeom>
        </p:spPr>
        <p:txBody>
          <a:bodyPr wrap="square">
            <a:spAutoFit/>
          </a:bodyPr>
          <a:lstStyle/>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Whose land are you on? </a:t>
            </a:r>
          </a:p>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panose="020F0502020204030204"/>
                <a:ea typeface="+mn-ea"/>
                <a:cs typeface="+mn-cs"/>
              </a:rPr>
              <a:t>Option 1: Text your zip code to 1-855-917-5263</a:t>
            </a:r>
          </a:p>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panose="020F0502020204030204"/>
                <a:ea typeface="+mn-ea"/>
                <a:cs typeface="+mn-cs"/>
              </a:rPr>
              <a:t>Option 2: Enter your location at</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https://native-land.ca</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panose="020F0502020204030204"/>
                <a:ea typeface="+mn-ea"/>
                <a:cs typeface="+mn-cs"/>
              </a:rPr>
              <a:t>Option 3: Access Native Land website via QR Code:</a:t>
            </a:r>
          </a:p>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QR code to take participant to the Native Land website">
            <a:extLst>
              <a:ext uri="{FF2B5EF4-FFF2-40B4-BE49-F238E27FC236}">
                <a16:creationId xmlns:a16="http://schemas.microsoft.com/office/drawing/2014/main" id="{8A053A67-04A1-4472-9A70-097635EA66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5159" y="4353693"/>
            <a:ext cx="1920412" cy="1920412"/>
          </a:xfrm>
          <a:prstGeom prst="rect">
            <a:avLst/>
          </a:prstGeom>
        </p:spPr>
      </p:pic>
    </p:spTree>
    <p:extLst>
      <p:ext uri="{BB962C8B-B14F-4D97-AF65-F5344CB8AC3E}">
        <p14:creationId xmlns:p14="http://schemas.microsoft.com/office/powerpoint/2010/main" val="17995829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99EB26-BFCB-38BB-E723-A7670550B29B}"/>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6" name="Rectangle: Rounded Corners 5">
              <a:extLst>
                <a:ext uri="{FF2B5EF4-FFF2-40B4-BE49-F238E27FC236}">
                  <a16:creationId xmlns:a16="http://schemas.microsoft.com/office/drawing/2014/main" id="{E37FC0E5-98EA-C701-4D48-1F9A81B8CE32}"/>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566AD3D6-B86C-D19E-89F6-702D5EFADF45}"/>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2" name="Title 1">
            <a:extLst>
              <a:ext uri="{FF2B5EF4-FFF2-40B4-BE49-F238E27FC236}">
                <a16:creationId xmlns:a16="http://schemas.microsoft.com/office/drawing/2014/main" id="{48E1124C-E7ED-C2EB-93D6-1907013A9956}"/>
              </a:ext>
            </a:extLst>
          </p:cNvPr>
          <p:cNvSpPr>
            <a:spLocks noGrp="1"/>
          </p:cNvSpPr>
          <p:nvPr>
            <p:ph type="title"/>
          </p:nvPr>
        </p:nvSpPr>
        <p:spPr/>
        <p:txBody>
          <a:bodyPr/>
          <a:lstStyle/>
          <a:p>
            <a:r>
              <a:rPr lang="en-US" sz="4400" b="1" dirty="0"/>
              <a:t>Mindfulness Overview</a:t>
            </a:r>
          </a:p>
        </p:txBody>
      </p:sp>
      <p:sp>
        <p:nvSpPr>
          <p:cNvPr id="3" name="Content Placeholder 2">
            <a:extLst>
              <a:ext uri="{FF2B5EF4-FFF2-40B4-BE49-F238E27FC236}">
                <a16:creationId xmlns:a16="http://schemas.microsoft.com/office/drawing/2014/main" id="{7FF3522A-EB99-2C68-D7B0-7BF1A3ED5AC6}"/>
              </a:ext>
            </a:extLst>
          </p:cNvPr>
          <p:cNvSpPr>
            <a:spLocks noGrp="1"/>
          </p:cNvSpPr>
          <p:nvPr>
            <p:ph idx="1"/>
          </p:nvPr>
        </p:nvSpPr>
        <p:spPr>
          <a:xfrm>
            <a:off x="1048200" y="1386288"/>
            <a:ext cx="10095600" cy="4822318"/>
          </a:xfrm>
        </p:spPr>
        <p:txBody>
          <a:bodyPr/>
          <a:lstStyle/>
          <a:p>
            <a:pPr>
              <a:spcAft>
                <a:spcPts val="600"/>
              </a:spcAft>
            </a:pPr>
            <a:r>
              <a:rPr lang="en-US" sz="2800" dirty="0"/>
              <a:t>Mindfulness is the intentional focus on the present moment without judgment or attachment to the moment</a:t>
            </a:r>
          </a:p>
          <a:p>
            <a:pPr>
              <a:spcAft>
                <a:spcPts val="600"/>
              </a:spcAft>
            </a:pPr>
            <a:r>
              <a:rPr lang="en-US" sz="2800" dirty="0"/>
              <a:t>Mindfulness involves finding peace in the present moment, directing attention to the current experience, and staying grounded without dwelling on the past or worrying about the future</a:t>
            </a:r>
          </a:p>
          <a:p>
            <a:pPr>
              <a:spcAft>
                <a:spcPts val="600"/>
              </a:spcAft>
            </a:pPr>
            <a:r>
              <a:rPr lang="en-US" sz="2800" dirty="0"/>
              <a:t>Mindfulness is a helpful tool that helps people take a step back from intense feelings if they feel overwhelmed by their emotions</a:t>
            </a:r>
          </a:p>
        </p:txBody>
      </p:sp>
      <p:sp>
        <p:nvSpPr>
          <p:cNvPr id="8" name="Slide Number Placeholder 7">
            <a:extLst>
              <a:ext uri="{FF2B5EF4-FFF2-40B4-BE49-F238E27FC236}">
                <a16:creationId xmlns:a16="http://schemas.microsoft.com/office/drawing/2014/main" id="{AA7D60B7-FC2F-DF28-8850-EC6B838BA1B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70</a:t>
            </a:fld>
            <a:endParaRPr lang="en-US"/>
          </a:p>
        </p:txBody>
      </p:sp>
      <p:sp>
        <p:nvSpPr>
          <p:cNvPr id="4" name="TextBox 3">
            <a:extLst>
              <a:ext uri="{FF2B5EF4-FFF2-40B4-BE49-F238E27FC236}">
                <a16:creationId xmlns:a16="http://schemas.microsoft.com/office/drawing/2014/main" id="{66BB92ED-F0E5-8B39-3FB9-FBF59B3B036F}"/>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7675306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35D3-54D5-EEBA-09C2-E49FA573DFD8}"/>
              </a:ext>
            </a:extLst>
          </p:cNvPr>
          <p:cNvSpPr>
            <a:spLocks noGrp="1"/>
          </p:cNvSpPr>
          <p:nvPr>
            <p:ph type="title"/>
          </p:nvPr>
        </p:nvSpPr>
        <p:spPr>
          <a:xfrm>
            <a:off x="882648" y="410069"/>
            <a:ext cx="10426701" cy="936800"/>
          </a:xfrm>
        </p:spPr>
        <p:txBody>
          <a:bodyPr/>
          <a:lstStyle/>
          <a:p>
            <a:r>
              <a:rPr lang="en-US" dirty="0"/>
              <a:t>Callback - Visualizing the Goal of DBT</a:t>
            </a:r>
          </a:p>
        </p:txBody>
      </p:sp>
      <p:graphicFrame>
        <p:nvGraphicFramePr>
          <p:cNvPr id="10" name="Content Placeholder 9" descr="This image illustrates a cyclical sequence of events triggered by a challenge. Initially, the challenge prompts the individual to employ their typical coping mechanisms, leading to temporary relief. However, despite this respite, the cycle persists, resulting in prolonged distress. The objective is to introduce mindfulness as an alternative response to challenges, enabling individuals to utilize newly developed coping skills. By incorporating mindfulness into their approach, individuals can disrupt the cycle, avoiding reliance on conventional coping methods that offer only fleeting relief, ultimately breaking free from continued misery.">
            <a:extLst>
              <a:ext uri="{FF2B5EF4-FFF2-40B4-BE49-F238E27FC236}">
                <a16:creationId xmlns:a16="http://schemas.microsoft.com/office/drawing/2014/main" id="{7CDC005B-B437-7C2A-C7A5-538D27EE315F}"/>
              </a:ext>
            </a:extLst>
          </p:cNvPr>
          <p:cNvGraphicFramePr>
            <a:graphicFrameLocks noGrp="1"/>
          </p:cNvGraphicFramePr>
          <p:nvPr>
            <p:ph sz="quarter" idx="13"/>
            <p:extLst>
              <p:ext uri="{D42A27DB-BD31-4B8C-83A1-F6EECF244321}">
                <p14:modId xmlns:p14="http://schemas.microsoft.com/office/powerpoint/2010/main" val="2555840146"/>
              </p:ext>
            </p:extLst>
          </p:nvPr>
        </p:nvGraphicFramePr>
        <p:xfrm>
          <a:off x="513229" y="3000145"/>
          <a:ext cx="11165541" cy="3281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FDB2E46-3F04-234D-62D6-E5193F77843A}"/>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
        <p:nvSpPr>
          <p:cNvPr id="3" name="TextBox 2">
            <a:extLst>
              <a:ext uri="{FF2B5EF4-FFF2-40B4-BE49-F238E27FC236}">
                <a16:creationId xmlns:a16="http://schemas.microsoft.com/office/drawing/2014/main" id="{806C3ABE-0075-288D-9E9C-2305A78DB665}"/>
              </a:ext>
              <a:ext uri="{C183D7F6-B498-43B3-948B-1728B52AA6E4}">
                <adec:decorative xmlns:adec="http://schemas.microsoft.com/office/drawing/2017/decorative" val="1"/>
              </a:ext>
            </a:extLst>
          </p:cNvPr>
          <p:cNvSpPr txBox="1"/>
          <p:nvPr/>
        </p:nvSpPr>
        <p:spPr>
          <a:xfrm>
            <a:off x="0" y="6550158"/>
            <a:ext cx="462098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263238"/>
                </a:solidFill>
                <a:effectLst/>
                <a:uLnTx/>
                <a:uFillTx/>
                <a:latin typeface="Circular"/>
                <a:ea typeface="+mn-ea"/>
                <a:cs typeface="+mn-cs"/>
              </a:rPr>
              <a:t>SOURCE: Adapted from https://dbtproviders.com</a:t>
            </a:r>
          </a:p>
        </p:txBody>
      </p:sp>
      <p:sp>
        <p:nvSpPr>
          <p:cNvPr id="13" name="Callout: Up Arrow 12">
            <a:extLst>
              <a:ext uri="{FF2B5EF4-FFF2-40B4-BE49-F238E27FC236}">
                <a16:creationId xmlns:a16="http://schemas.microsoft.com/office/drawing/2014/main" id="{42E000EC-6774-08BE-792A-D38D7BC7E59E}"/>
              </a:ext>
              <a:ext uri="{C183D7F6-B498-43B3-948B-1728B52AA6E4}">
                <adec:decorative xmlns:adec="http://schemas.microsoft.com/office/drawing/2017/decorative" val="1"/>
              </a:ext>
            </a:extLst>
          </p:cNvPr>
          <p:cNvSpPr/>
          <p:nvPr/>
        </p:nvSpPr>
        <p:spPr>
          <a:xfrm>
            <a:off x="1597511" y="4997117"/>
            <a:ext cx="1163369" cy="1284111"/>
          </a:xfrm>
          <a:prstGeom prst="upArrowCallou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3238"/>
                </a:solidFill>
                <a:effectLst/>
                <a:uLnTx/>
                <a:uFillTx/>
                <a:latin typeface="Arial"/>
                <a:ea typeface="+mn-ea"/>
                <a:cs typeface="+mn-cs"/>
              </a:rPr>
              <a:t>Usual Coping</a:t>
            </a:r>
          </a:p>
        </p:txBody>
      </p:sp>
      <p:sp>
        <p:nvSpPr>
          <p:cNvPr id="14" name="Callout: Up Arrow 13">
            <a:extLst>
              <a:ext uri="{FF2B5EF4-FFF2-40B4-BE49-F238E27FC236}">
                <a16:creationId xmlns:a16="http://schemas.microsoft.com/office/drawing/2014/main" id="{45D697CE-A3F3-A26F-1B21-5D42A9812AD3}"/>
              </a:ext>
              <a:ext uri="{C183D7F6-B498-43B3-948B-1728B52AA6E4}">
                <adec:decorative xmlns:adec="http://schemas.microsoft.com/office/drawing/2017/decorative" val="1"/>
              </a:ext>
            </a:extLst>
          </p:cNvPr>
          <p:cNvSpPr/>
          <p:nvPr/>
        </p:nvSpPr>
        <p:spPr>
          <a:xfrm>
            <a:off x="7451963" y="5043267"/>
            <a:ext cx="1163369" cy="1284111"/>
          </a:xfrm>
          <a:prstGeom prst="upArrowCallou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3238"/>
                </a:solidFill>
                <a:effectLst/>
                <a:uLnTx/>
                <a:uFillTx/>
                <a:latin typeface="Arial"/>
                <a:ea typeface="+mn-ea"/>
                <a:cs typeface="+mn-cs"/>
              </a:rPr>
              <a:t>Usual Coping</a:t>
            </a:r>
          </a:p>
        </p:txBody>
      </p:sp>
      <p:sp>
        <p:nvSpPr>
          <p:cNvPr id="17" name="Rectangle: Rounded Corners 16">
            <a:extLst>
              <a:ext uri="{FF2B5EF4-FFF2-40B4-BE49-F238E27FC236}">
                <a16:creationId xmlns:a16="http://schemas.microsoft.com/office/drawing/2014/main" id="{275D666D-FA12-F8D8-0E1E-4B99C49A5568}"/>
              </a:ext>
              <a:ext uri="{C183D7F6-B498-43B3-948B-1728B52AA6E4}">
                <adec:decorative xmlns:adec="http://schemas.microsoft.com/office/drawing/2017/decorative" val="1"/>
              </a:ext>
            </a:extLst>
          </p:cNvPr>
          <p:cNvSpPr/>
          <p:nvPr/>
        </p:nvSpPr>
        <p:spPr>
          <a:xfrm>
            <a:off x="8126805" y="2395328"/>
            <a:ext cx="1573064" cy="1215430"/>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uLnTx/>
                <a:uFillTx/>
                <a:latin typeface="Arial"/>
                <a:ea typeface="+mn-ea"/>
                <a:cs typeface="+mn-cs"/>
              </a:rPr>
              <a:t>New Coping Skills</a:t>
            </a:r>
          </a:p>
        </p:txBody>
      </p:sp>
      <p:sp>
        <p:nvSpPr>
          <p:cNvPr id="18" name="Arrow: Up 17">
            <a:extLst>
              <a:ext uri="{FF2B5EF4-FFF2-40B4-BE49-F238E27FC236}">
                <a16:creationId xmlns:a16="http://schemas.microsoft.com/office/drawing/2014/main" id="{11C1D8B2-F5CF-8623-8B73-B9610FC2F0DE}"/>
              </a:ext>
              <a:ext uri="{C183D7F6-B498-43B3-948B-1728B52AA6E4}">
                <adec:decorative xmlns:adec="http://schemas.microsoft.com/office/drawing/2017/decorative" val="1"/>
              </a:ext>
            </a:extLst>
          </p:cNvPr>
          <p:cNvSpPr/>
          <p:nvPr/>
        </p:nvSpPr>
        <p:spPr>
          <a:xfrm rot="5400000">
            <a:off x="9742948" y="2893254"/>
            <a:ext cx="457200" cy="389485"/>
          </a:xfrm>
          <a:prstGeom prst="up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Double Wave 18">
            <a:extLst>
              <a:ext uri="{FF2B5EF4-FFF2-40B4-BE49-F238E27FC236}">
                <a16:creationId xmlns:a16="http://schemas.microsoft.com/office/drawing/2014/main" id="{41EFB375-633F-D84E-2DFC-489DD9390EA4}"/>
              </a:ext>
              <a:ext uri="{C183D7F6-B498-43B3-948B-1728B52AA6E4}">
                <adec:decorative xmlns:adec="http://schemas.microsoft.com/office/drawing/2017/decorative" val="1"/>
              </a:ext>
            </a:extLst>
          </p:cNvPr>
          <p:cNvSpPr/>
          <p:nvPr/>
        </p:nvSpPr>
        <p:spPr>
          <a:xfrm>
            <a:off x="10243229" y="2063123"/>
            <a:ext cx="1435541" cy="1874042"/>
          </a:xfrm>
          <a:prstGeom prst="doubleWave">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uLnTx/>
                <a:uFillTx/>
                <a:latin typeface="Arial"/>
                <a:ea typeface="+mn-ea"/>
                <a:cs typeface="+mn-cs"/>
              </a:rPr>
              <a:t>"A Life Worth Living"</a:t>
            </a:r>
          </a:p>
        </p:txBody>
      </p:sp>
      <p:sp>
        <p:nvSpPr>
          <p:cNvPr id="20" name="Arrow: Bent 19">
            <a:extLst>
              <a:ext uri="{FF2B5EF4-FFF2-40B4-BE49-F238E27FC236}">
                <a16:creationId xmlns:a16="http://schemas.microsoft.com/office/drawing/2014/main" id="{165D3A22-FE6B-A519-724F-C26923B407EA}"/>
              </a:ext>
              <a:ext uri="{C183D7F6-B498-43B3-948B-1728B52AA6E4}">
                <adec:decorative xmlns:adec="http://schemas.microsoft.com/office/drawing/2017/decorative" val="1"/>
              </a:ext>
            </a:extLst>
          </p:cNvPr>
          <p:cNvSpPr/>
          <p:nvPr/>
        </p:nvSpPr>
        <p:spPr>
          <a:xfrm>
            <a:off x="6951755" y="2747193"/>
            <a:ext cx="1000416" cy="1390507"/>
          </a:xfrm>
          <a:prstGeom prst="bentArrow">
            <a:avLst>
              <a:gd name="adj1" fmla="val 25000"/>
              <a:gd name="adj2" fmla="val 25000"/>
              <a:gd name="adj3" fmla="val 25000"/>
              <a:gd name="adj4"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3238"/>
              </a:solidFill>
              <a:effectLst/>
              <a:uLnTx/>
              <a:uFillTx/>
              <a:latin typeface="Arial"/>
              <a:ea typeface="+mn-ea"/>
              <a:cs typeface="+mn-cs"/>
            </a:endParaRPr>
          </a:p>
        </p:txBody>
      </p:sp>
      <p:sp>
        <p:nvSpPr>
          <p:cNvPr id="28" name="Flowchart: Sequential Access Storage 27">
            <a:extLst>
              <a:ext uri="{FF2B5EF4-FFF2-40B4-BE49-F238E27FC236}">
                <a16:creationId xmlns:a16="http://schemas.microsoft.com/office/drawing/2014/main" id="{8D777252-4DEA-194D-D850-8CBF0CEFACC5}"/>
              </a:ext>
              <a:ext uri="{C183D7F6-B498-43B3-948B-1728B52AA6E4}">
                <adec:decorative xmlns:adec="http://schemas.microsoft.com/office/drawing/2017/decorative" val="1"/>
              </a:ext>
            </a:extLst>
          </p:cNvPr>
          <p:cNvSpPr/>
          <p:nvPr/>
        </p:nvSpPr>
        <p:spPr>
          <a:xfrm>
            <a:off x="3572256" y="1534666"/>
            <a:ext cx="3465760" cy="1571259"/>
          </a:xfrm>
          <a:prstGeom prst="flowChartMagneticTap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uLnTx/>
                <a:uFillTx/>
                <a:latin typeface="Arial"/>
                <a:ea typeface="+mn-ea"/>
                <a:cs typeface="+mn-cs"/>
              </a:rPr>
              <a:t>Mindfulness lets you decide how to respond</a:t>
            </a:r>
          </a:p>
        </p:txBody>
      </p:sp>
      <p:grpSp>
        <p:nvGrpSpPr>
          <p:cNvPr id="5" name="Group 4">
            <a:extLst>
              <a:ext uri="{FF2B5EF4-FFF2-40B4-BE49-F238E27FC236}">
                <a16:creationId xmlns:a16="http://schemas.microsoft.com/office/drawing/2014/main" id="{4EF84E2E-C862-153D-ECA3-15EDFF357EF8}"/>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6" name="Rectangle: Rounded Corners 5">
              <a:extLst>
                <a:ext uri="{FF2B5EF4-FFF2-40B4-BE49-F238E27FC236}">
                  <a16:creationId xmlns:a16="http://schemas.microsoft.com/office/drawing/2014/main" id="{999C25F7-7EE8-900C-4207-915B375F6D7A}"/>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364285E8-9E02-F985-65B8-26273AB91F1E}"/>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4641849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96C73C-D158-A66C-EBD1-30156F2B9C65}"/>
              </a:ext>
            </a:extLst>
          </p:cNvPr>
          <p:cNvSpPr>
            <a:spLocks noGrp="1"/>
          </p:cNvSpPr>
          <p:nvPr>
            <p:ph type="title"/>
          </p:nvPr>
        </p:nvSpPr>
        <p:spPr/>
        <p:txBody>
          <a:bodyPr/>
          <a:lstStyle/>
          <a:p>
            <a:r>
              <a:rPr lang="en-US" sz="4400" b="1" dirty="0"/>
              <a:t>Origins of Mindfulness</a:t>
            </a:r>
          </a:p>
        </p:txBody>
      </p:sp>
      <p:sp>
        <p:nvSpPr>
          <p:cNvPr id="4" name="Content Placeholder 3">
            <a:extLst>
              <a:ext uri="{FF2B5EF4-FFF2-40B4-BE49-F238E27FC236}">
                <a16:creationId xmlns:a16="http://schemas.microsoft.com/office/drawing/2014/main" id="{CDDB9E2A-D410-8E57-B09F-BE9F976370BF}"/>
              </a:ext>
            </a:extLst>
          </p:cNvPr>
          <p:cNvSpPr>
            <a:spLocks noGrp="1"/>
          </p:cNvSpPr>
          <p:nvPr>
            <p:ph idx="1"/>
          </p:nvPr>
        </p:nvSpPr>
        <p:spPr/>
        <p:txBody>
          <a:bodyPr/>
          <a:lstStyle/>
          <a:p>
            <a:pPr>
              <a:spcAft>
                <a:spcPts val="600"/>
              </a:spcAft>
            </a:pPr>
            <a:r>
              <a:rPr lang="en-US" dirty="0"/>
              <a:t>Mindfulness is derived from Eastern religious philosophies</a:t>
            </a:r>
          </a:p>
          <a:p>
            <a:pPr marL="914400" marR="0" lvl="1"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800" dirty="0"/>
              <a:t>Specifically based on Zen Buddhist teachings</a:t>
            </a:r>
          </a:p>
          <a:p>
            <a:pPr>
              <a:spcAft>
                <a:spcPts val="600"/>
              </a:spcAft>
            </a:pPr>
            <a:r>
              <a:rPr lang="en-US" dirty="0"/>
              <a:t>Practiced in various religious and secular traditions—from Hinduism to yoga — and in other spiritual practices</a:t>
            </a:r>
          </a:p>
          <a:p>
            <a:pPr>
              <a:spcAft>
                <a:spcPts val="600"/>
              </a:spcAft>
            </a:pPr>
            <a:r>
              <a:rPr lang="en-US" dirty="0"/>
              <a:t>Also practiced among indigenous communities </a:t>
            </a:r>
          </a:p>
        </p:txBody>
      </p:sp>
      <p:grpSp>
        <p:nvGrpSpPr>
          <p:cNvPr id="5" name="Group 4">
            <a:extLst>
              <a:ext uri="{FF2B5EF4-FFF2-40B4-BE49-F238E27FC236}">
                <a16:creationId xmlns:a16="http://schemas.microsoft.com/office/drawing/2014/main" id="{B97E7304-6DDE-626F-0C66-E79EED6467C4}"/>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6" name="Rectangle: Rounded Corners 5">
              <a:extLst>
                <a:ext uri="{FF2B5EF4-FFF2-40B4-BE49-F238E27FC236}">
                  <a16:creationId xmlns:a16="http://schemas.microsoft.com/office/drawing/2014/main" id="{D3E12B0A-D147-8031-DDE3-6228AE567569}"/>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E7599518-9861-F49C-7452-549539B05306}"/>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Slide Number Placeholder 7">
            <a:extLst>
              <a:ext uri="{FF2B5EF4-FFF2-40B4-BE49-F238E27FC236}">
                <a16:creationId xmlns:a16="http://schemas.microsoft.com/office/drawing/2014/main" id="{9CE94D9B-378D-3B1A-26E9-A97FFBF5B48A}"/>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72</a:t>
            </a:fld>
            <a:endParaRPr lang="en-US"/>
          </a:p>
        </p:txBody>
      </p:sp>
      <p:pic>
        <p:nvPicPr>
          <p:cNvPr id="9" name="Picture 8">
            <a:extLst>
              <a:ext uri="{FF2B5EF4-FFF2-40B4-BE49-F238E27FC236}">
                <a16:creationId xmlns:a16="http://schemas.microsoft.com/office/drawing/2014/main" id="{4D480CC6-E434-B37B-E71E-1DA92B8C27A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444" t="60292" r="59583" b="24542"/>
          <a:stretch/>
        </p:blipFill>
        <p:spPr>
          <a:xfrm>
            <a:off x="2488366" y="5163092"/>
            <a:ext cx="7215267" cy="1170043"/>
          </a:xfrm>
          <a:prstGeom prst="rect">
            <a:avLst/>
          </a:prstGeom>
        </p:spPr>
      </p:pic>
    </p:spTree>
    <p:extLst>
      <p:ext uri="{BB962C8B-B14F-4D97-AF65-F5344CB8AC3E}">
        <p14:creationId xmlns:p14="http://schemas.microsoft.com/office/powerpoint/2010/main" val="22836138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8CC4-7E77-E62F-3D8E-659E2F2158DA}"/>
              </a:ext>
            </a:extLst>
          </p:cNvPr>
          <p:cNvSpPr>
            <a:spLocks noGrp="1"/>
          </p:cNvSpPr>
          <p:nvPr>
            <p:ph type="title"/>
          </p:nvPr>
        </p:nvSpPr>
        <p:spPr/>
        <p:txBody>
          <a:bodyPr/>
          <a:lstStyle/>
          <a:p>
            <a:r>
              <a:rPr lang="en-US" b="1" dirty="0"/>
              <a:t>Goals of Mindfulness</a:t>
            </a:r>
          </a:p>
        </p:txBody>
      </p:sp>
      <p:sp>
        <p:nvSpPr>
          <p:cNvPr id="3" name="Content Placeholder 2">
            <a:extLst>
              <a:ext uri="{FF2B5EF4-FFF2-40B4-BE49-F238E27FC236}">
                <a16:creationId xmlns:a16="http://schemas.microsoft.com/office/drawing/2014/main" id="{A428FEE6-C151-4839-CF05-B99A75FB270E}"/>
              </a:ext>
            </a:extLst>
          </p:cNvPr>
          <p:cNvSpPr>
            <a:spLocks noGrp="1"/>
          </p:cNvSpPr>
          <p:nvPr>
            <p:ph idx="1"/>
          </p:nvPr>
        </p:nvSpPr>
        <p:spPr>
          <a:xfrm>
            <a:off x="1048200" y="1463041"/>
            <a:ext cx="10095600" cy="4984026"/>
          </a:xfrm>
        </p:spPr>
        <p:txBody>
          <a:bodyPr/>
          <a:lstStyle/>
          <a:p>
            <a:pPr>
              <a:spcAft>
                <a:spcPts val="600"/>
              </a:spcAft>
            </a:pPr>
            <a:r>
              <a:rPr lang="en-US" dirty="0"/>
              <a:t>Reduce suffering</a:t>
            </a:r>
          </a:p>
          <a:p>
            <a:pPr>
              <a:spcAft>
                <a:spcPts val="600"/>
              </a:spcAft>
            </a:pPr>
            <a:r>
              <a:rPr lang="en-US" dirty="0"/>
              <a:t>Increase happiness and joy</a:t>
            </a:r>
          </a:p>
          <a:p>
            <a:pPr>
              <a:spcAft>
                <a:spcPts val="600"/>
              </a:spcAft>
            </a:pPr>
            <a:r>
              <a:rPr lang="en-US" dirty="0"/>
              <a:t>Help us experience reality as it is</a:t>
            </a:r>
          </a:p>
          <a:p>
            <a:pPr>
              <a:spcAft>
                <a:spcPts val="600"/>
              </a:spcAft>
            </a:pPr>
            <a:r>
              <a:rPr lang="en-US" dirty="0"/>
              <a:t>Reduce pain and stress</a:t>
            </a:r>
          </a:p>
          <a:p>
            <a:pPr>
              <a:spcAft>
                <a:spcPts val="600"/>
              </a:spcAft>
            </a:pPr>
            <a:r>
              <a:rPr lang="en-US" dirty="0"/>
              <a:t>Improve physical health</a:t>
            </a:r>
          </a:p>
          <a:p>
            <a:pPr>
              <a:spcAft>
                <a:spcPts val="600"/>
              </a:spcAft>
            </a:pPr>
            <a:r>
              <a:rPr lang="en-US" dirty="0"/>
              <a:t>Improve relationships</a:t>
            </a:r>
          </a:p>
          <a:p>
            <a:pPr>
              <a:spcAft>
                <a:spcPts val="600"/>
              </a:spcAft>
            </a:pPr>
            <a:r>
              <a:rPr lang="en-US" dirty="0"/>
              <a:t>Decrease reactivity</a:t>
            </a:r>
          </a:p>
        </p:txBody>
      </p:sp>
      <p:pic>
        <p:nvPicPr>
          <p:cNvPr id="7" name="Picture 6" descr="A person doing yoga">
            <a:extLst>
              <a:ext uri="{FF2B5EF4-FFF2-40B4-BE49-F238E27FC236}">
                <a16:creationId xmlns:a16="http://schemas.microsoft.com/office/drawing/2014/main" id="{A705E240-D253-4562-CA3A-570ECC822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733" y="1995091"/>
            <a:ext cx="4555067" cy="4555067"/>
          </a:xfrm>
          <a:prstGeom prst="rect">
            <a:avLst/>
          </a:prstGeom>
        </p:spPr>
      </p:pic>
      <p:sp>
        <p:nvSpPr>
          <p:cNvPr id="5" name="Slide Number Placeholder 4">
            <a:extLst>
              <a:ext uri="{FF2B5EF4-FFF2-40B4-BE49-F238E27FC236}">
                <a16:creationId xmlns:a16="http://schemas.microsoft.com/office/drawing/2014/main" id="{44D3185C-8EDF-F61D-98D4-41709FFF098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73</a:t>
            </a:fld>
            <a:endParaRPr lang="en-US"/>
          </a:p>
        </p:txBody>
      </p:sp>
      <p:sp>
        <p:nvSpPr>
          <p:cNvPr id="4" name="TextBox 3">
            <a:extLst>
              <a:ext uri="{FF2B5EF4-FFF2-40B4-BE49-F238E27FC236}">
                <a16:creationId xmlns:a16="http://schemas.microsoft.com/office/drawing/2014/main" id="{CA20FBE8-DD75-4098-12F8-B5D1C818FA2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8" name="Group 7">
            <a:extLst>
              <a:ext uri="{FF2B5EF4-FFF2-40B4-BE49-F238E27FC236}">
                <a16:creationId xmlns:a16="http://schemas.microsoft.com/office/drawing/2014/main" id="{F780754B-A785-C8B6-0E19-923B0F53831B}"/>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9" name="Rectangle: Rounded Corners 8">
              <a:extLst>
                <a:ext uri="{FF2B5EF4-FFF2-40B4-BE49-F238E27FC236}">
                  <a16:creationId xmlns:a16="http://schemas.microsoft.com/office/drawing/2014/main" id="{D6B19FD7-F2E4-66D0-2518-065B01474EE4}"/>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57836674-6DC2-097B-E88A-E0737AC069B0}"/>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1627999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8CC4-7E77-E62F-3D8E-659E2F2158DA}"/>
              </a:ext>
            </a:extLst>
          </p:cNvPr>
          <p:cNvSpPr>
            <a:spLocks noGrp="1"/>
          </p:cNvSpPr>
          <p:nvPr>
            <p:ph type="title"/>
          </p:nvPr>
        </p:nvSpPr>
        <p:spPr/>
        <p:txBody>
          <a:bodyPr/>
          <a:lstStyle/>
          <a:p>
            <a:r>
              <a:rPr lang="en-US" b="1" dirty="0"/>
              <a:t>Mindfulness Skills</a:t>
            </a:r>
          </a:p>
        </p:txBody>
      </p:sp>
      <p:sp>
        <p:nvSpPr>
          <p:cNvPr id="3" name="Content Placeholder 2">
            <a:extLst>
              <a:ext uri="{FF2B5EF4-FFF2-40B4-BE49-F238E27FC236}">
                <a16:creationId xmlns:a16="http://schemas.microsoft.com/office/drawing/2014/main" id="{A428FEE6-C151-4839-CF05-B99A75FB270E}"/>
              </a:ext>
            </a:extLst>
          </p:cNvPr>
          <p:cNvSpPr>
            <a:spLocks noGrp="1"/>
          </p:cNvSpPr>
          <p:nvPr>
            <p:ph idx="1"/>
          </p:nvPr>
        </p:nvSpPr>
        <p:spPr>
          <a:xfrm>
            <a:off x="1017176" y="1347627"/>
            <a:ext cx="10157645" cy="5099440"/>
          </a:xfrm>
        </p:spPr>
        <p:txBody>
          <a:bodyPr/>
          <a:lstStyle/>
          <a:p>
            <a:pPr>
              <a:spcAft>
                <a:spcPts val="600"/>
              </a:spcAft>
            </a:pPr>
            <a:r>
              <a:rPr lang="en-US" dirty="0"/>
              <a:t>Mindfulness skills are typically the first skills introduced, and they serve as a foundation for the rest of the DBT skills</a:t>
            </a:r>
          </a:p>
          <a:p>
            <a:pPr>
              <a:spcAft>
                <a:spcPts val="600"/>
              </a:spcAft>
            </a:pPr>
            <a:r>
              <a:rPr lang="en-US" dirty="0"/>
              <a:t>Mindfulness skills teach how to:</a:t>
            </a:r>
          </a:p>
          <a:p>
            <a:pPr lvl="2">
              <a:spcAft>
                <a:spcPts val="600"/>
              </a:spcAft>
            </a:pPr>
            <a:r>
              <a:rPr lang="en-US" sz="2800" dirty="0"/>
              <a:t>Observe and experience reality as it is</a:t>
            </a:r>
          </a:p>
          <a:p>
            <a:pPr lvl="2">
              <a:spcAft>
                <a:spcPts val="600"/>
              </a:spcAft>
            </a:pPr>
            <a:r>
              <a:rPr lang="en-US" sz="2800" dirty="0"/>
              <a:t>Be less judgmental</a:t>
            </a:r>
          </a:p>
          <a:p>
            <a:pPr lvl="2">
              <a:spcAft>
                <a:spcPts val="600"/>
              </a:spcAft>
            </a:pPr>
            <a:r>
              <a:rPr lang="en-US" sz="2800" dirty="0"/>
              <a:t>Live in this moment effectively</a:t>
            </a:r>
          </a:p>
          <a:p>
            <a:pPr>
              <a:spcAft>
                <a:spcPts val="600"/>
              </a:spcAft>
            </a:pPr>
            <a:r>
              <a:rPr lang="en-US" dirty="0"/>
              <a:t>Based on a blend of Eastern and Western spiritual traditions</a:t>
            </a:r>
          </a:p>
        </p:txBody>
      </p:sp>
      <p:sp>
        <p:nvSpPr>
          <p:cNvPr id="5" name="Slide Number Placeholder 4">
            <a:extLst>
              <a:ext uri="{FF2B5EF4-FFF2-40B4-BE49-F238E27FC236}">
                <a16:creationId xmlns:a16="http://schemas.microsoft.com/office/drawing/2014/main" id="{44D3185C-8EDF-F61D-98D4-41709FFF098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74</a:t>
            </a:fld>
            <a:endParaRPr lang="en-US"/>
          </a:p>
        </p:txBody>
      </p:sp>
      <p:sp>
        <p:nvSpPr>
          <p:cNvPr id="4" name="TextBox 3">
            <a:extLst>
              <a:ext uri="{FF2B5EF4-FFF2-40B4-BE49-F238E27FC236}">
                <a16:creationId xmlns:a16="http://schemas.microsoft.com/office/drawing/2014/main" id="{342EBE78-6B32-7C6D-95A3-492309C2FDB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7" name="Picture 6">
            <a:extLst>
              <a:ext uri="{FF2B5EF4-FFF2-40B4-BE49-F238E27FC236}">
                <a16:creationId xmlns:a16="http://schemas.microsoft.com/office/drawing/2014/main" id="{B8C0FA2D-523D-B800-5EDD-8136E25971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384" t="80023" r="28231" b="8226"/>
          <a:stretch/>
        </p:blipFill>
        <p:spPr>
          <a:xfrm>
            <a:off x="3830343" y="5611619"/>
            <a:ext cx="4531313" cy="721516"/>
          </a:xfrm>
          <a:prstGeom prst="rect">
            <a:avLst/>
          </a:prstGeom>
        </p:spPr>
      </p:pic>
      <p:grpSp>
        <p:nvGrpSpPr>
          <p:cNvPr id="8" name="Group 7">
            <a:extLst>
              <a:ext uri="{FF2B5EF4-FFF2-40B4-BE49-F238E27FC236}">
                <a16:creationId xmlns:a16="http://schemas.microsoft.com/office/drawing/2014/main" id="{9D53CDDA-1850-A624-4345-F3EA050A1555}"/>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9" name="Rectangle: Rounded Corners 8">
              <a:extLst>
                <a:ext uri="{FF2B5EF4-FFF2-40B4-BE49-F238E27FC236}">
                  <a16:creationId xmlns:a16="http://schemas.microsoft.com/office/drawing/2014/main" id="{64219F83-336B-FD6F-587E-0ECDE00BA1C6}"/>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6115EB64-4053-4510-C087-F94097DAB64E}"/>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6971469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8CC4-7E77-E62F-3D8E-659E2F2158DA}"/>
              </a:ext>
            </a:extLst>
          </p:cNvPr>
          <p:cNvSpPr>
            <a:spLocks noGrp="1"/>
          </p:cNvSpPr>
          <p:nvPr>
            <p:ph type="title"/>
          </p:nvPr>
        </p:nvSpPr>
        <p:spPr/>
        <p:txBody>
          <a:bodyPr/>
          <a:lstStyle/>
          <a:p>
            <a:r>
              <a:rPr lang="en-US" b="1" dirty="0"/>
              <a:t>Foundational Mindfulness Skills</a:t>
            </a:r>
          </a:p>
        </p:txBody>
      </p:sp>
      <p:grpSp>
        <p:nvGrpSpPr>
          <p:cNvPr id="6" name="Group 5" descr="A visual representation featuring three circular icons representing the fundamental mindfulness skills. One circle contains the phrase &quot;The States of Mind,&quot; while the others are labeled &quot;The 'What' Skills&quot; and &quot;The 'How' Skills.&quot; This graphic ultimately illustrates the core elements of mindfulness practice.">
            <a:extLst>
              <a:ext uri="{FF2B5EF4-FFF2-40B4-BE49-F238E27FC236}">
                <a16:creationId xmlns:a16="http://schemas.microsoft.com/office/drawing/2014/main" id="{9076FD59-78DD-3BC0-D00D-FC6DE86B55A5}"/>
              </a:ext>
            </a:extLst>
          </p:cNvPr>
          <p:cNvGrpSpPr/>
          <p:nvPr/>
        </p:nvGrpSpPr>
        <p:grpSpPr>
          <a:xfrm>
            <a:off x="1509760" y="2290049"/>
            <a:ext cx="9172480" cy="2652601"/>
            <a:chOff x="2033366" y="2523132"/>
            <a:chExt cx="8125267" cy="1811734"/>
          </a:xfrm>
        </p:grpSpPr>
        <p:sp>
          <p:nvSpPr>
            <p:cNvPr id="7" name="Freeform: Shape 6">
              <a:extLst>
                <a:ext uri="{FF2B5EF4-FFF2-40B4-BE49-F238E27FC236}">
                  <a16:creationId xmlns:a16="http://schemas.microsoft.com/office/drawing/2014/main" id="{B9324E70-3E8F-F930-CB8B-D6BEA91A62C4}"/>
                </a:ext>
              </a:extLst>
            </p:cNvPr>
            <p:cNvSpPr/>
            <p:nvPr/>
          </p:nvSpPr>
          <p:spPr>
            <a:xfrm>
              <a:off x="2033366" y="2523132"/>
              <a:ext cx="2280567" cy="1811734"/>
            </a:xfrm>
            <a:custGeom>
              <a:avLst/>
              <a:gdLst>
                <a:gd name="connsiteX0" fmla="*/ 0 w 2280567"/>
                <a:gd name="connsiteY0" fmla="*/ 905867 h 1811734"/>
                <a:gd name="connsiteX1" fmla="*/ 1140283 w 2280567"/>
                <a:gd name="connsiteY1" fmla="*/ 0 h 1811734"/>
                <a:gd name="connsiteX2" fmla="*/ 2280567 w 2280567"/>
                <a:gd name="connsiteY2" fmla="*/ 905867 h 1811734"/>
                <a:gd name="connsiteX3" fmla="*/ 1140283 w 2280567"/>
                <a:gd name="connsiteY3" fmla="*/ 1811734 h 1811734"/>
                <a:gd name="connsiteX4" fmla="*/ 0 w 2280567"/>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67" h="1811734" fill="none" extrusionOk="0">
                  <a:moveTo>
                    <a:pt x="0" y="905867"/>
                  </a:moveTo>
                  <a:cubicBezTo>
                    <a:pt x="29372" y="439038"/>
                    <a:pt x="490288" y="-6913"/>
                    <a:pt x="1140283" y="0"/>
                  </a:cubicBezTo>
                  <a:cubicBezTo>
                    <a:pt x="1808928" y="-20648"/>
                    <a:pt x="2168059" y="476668"/>
                    <a:pt x="2280567" y="905867"/>
                  </a:cubicBezTo>
                  <a:cubicBezTo>
                    <a:pt x="2269916" y="1264247"/>
                    <a:pt x="1829715" y="1879686"/>
                    <a:pt x="1140283" y="1811734"/>
                  </a:cubicBezTo>
                  <a:cubicBezTo>
                    <a:pt x="421418" y="1724379"/>
                    <a:pt x="-4580" y="1375746"/>
                    <a:pt x="0" y="905867"/>
                  </a:cubicBezTo>
                  <a:close/>
                </a:path>
                <a:path w="2280567" h="1811734" stroke="0" extrusionOk="0">
                  <a:moveTo>
                    <a:pt x="0" y="905867"/>
                  </a:moveTo>
                  <a:cubicBezTo>
                    <a:pt x="-15186" y="454996"/>
                    <a:pt x="541865" y="171260"/>
                    <a:pt x="1140283" y="0"/>
                  </a:cubicBezTo>
                  <a:cubicBezTo>
                    <a:pt x="1721015" y="-23230"/>
                    <a:pt x="2295643" y="392391"/>
                    <a:pt x="2280567" y="905867"/>
                  </a:cubicBezTo>
                  <a:cubicBezTo>
                    <a:pt x="2255671" y="1338216"/>
                    <a:pt x="1777511" y="1792280"/>
                    <a:pt x="1140283" y="1811734"/>
                  </a:cubicBezTo>
                  <a:cubicBezTo>
                    <a:pt x="516992" y="1841229"/>
                    <a:pt x="-45373" y="1320588"/>
                    <a:pt x="0" y="905867"/>
                  </a:cubicBezTo>
                  <a:close/>
                </a:path>
              </a:pathLst>
            </a:custGeom>
            <a:ln w="57150">
              <a:solidFill>
                <a:schemeClr val="accent6"/>
              </a:solidFill>
              <a:extLst>
                <a:ext uri="{C807C97D-BFC1-408E-A445-0C87EB9F89A2}">
                  <ask:lineSketchStyleProps xmlns:ask="http://schemas.microsoft.com/office/drawing/2018/sketchyshapes" sd="917493384">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k:type>
                      <ask:lineSketchScribble/>
                    </ask:type>
                  </ask:lineSketchStyleProps>
                </a:ext>
              </a:extLst>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13582" tIns="313582" rIns="313582" bIns="313582" numCol="1" spcCol="1270" anchor="ctr" anchorCtr="0">
              <a:noAutofit/>
            </a:bodyPr>
            <a:lstStyle/>
            <a:p>
              <a:pPr marL="0" lvl="0" indent="0" algn="ctr" defTabSz="1689100">
                <a:lnSpc>
                  <a:spcPct val="90000"/>
                </a:lnSpc>
                <a:spcBef>
                  <a:spcPct val="0"/>
                </a:spcBef>
                <a:spcAft>
                  <a:spcPct val="35000"/>
                </a:spcAft>
                <a:buNone/>
              </a:pPr>
              <a:r>
                <a:rPr lang="en-US" sz="3800" b="1" kern="1200" dirty="0"/>
                <a:t>The States of Mind</a:t>
              </a:r>
            </a:p>
          </p:txBody>
        </p:sp>
        <p:sp>
          <p:nvSpPr>
            <p:cNvPr id="9" name="Freeform: Shape 8">
              <a:extLst>
                <a:ext uri="{FF2B5EF4-FFF2-40B4-BE49-F238E27FC236}">
                  <a16:creationId xmlns:a16="http://schemas.microsoft.com/office/drawing/2014/main" id="{A8CBFE03-ECEE-1EA1-4171-D4D8168B97CB}"/>
                </a:ext>
              </a:extLst>
            </p:cNvPr>
            <p:cNvSpPr/>
            <p:nvPr/>
          </p:nvSpPr>
          <p:spPr>
            <a:xfrm>
              <a:off x="4955716" y="2523132"/>
              <a:ext cx="2280567" cy="1811734"/>
            </a:xfrm>
            <a:custGeom>
              <a:avLst/>
              <a:gdLst>
                <a:gd name="connsiteX0" fmla="*/ 0 w 2280567"/>
                <a:gd name="connsiteY0" fmla="*/ 905867 h 1811734"/>
                <a:gd name="connsiteX1" fmla="*/ 1140283 w 2280567"/>
                <a:gd name="connsiteY1" fmla="*/ 0 h 1811734"/>
                <a:gd name="connsiteX2" fmla="*/ 2280567 w 2280567"/>
                <a:gd name="connsiteY2" fmla="*/ 905867 h 1811734"/>
                <a:gd name="connsiteX3" fmla="*/ 1140283 w 2280567"/>
                <a:gd name="connsiteY3" fmla="*/ 1811734 h 1811734"/>
                <a:gd name="connsiteX4" fmla="*/ 0 w 2280567"/>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67" h="1811734" fill="none" extrusionOk="0">
                  <a:moveTo>
                    <a:pt x="0" y="905867"/>
                  </a:moveTo>
                  <a:cubicBezTo>
                    <a:pt x="-21317" y="426053"/>
                    <a:pt x="465764" y="7095"/>
                    <a:pt x="1140283" y="0"/>
                  </a:cubicBezTo>
                  <a:cubicBezTo>
                    <a:pt x="1894556" y="72054"/>
                    <a:pt x="2250993" y="406850"/>
                    <a:pt x="2280567" y="905867"/>
                  </a:cubicBezTo>
                  <a:cubicBezTo>
                    <a:pt x="2259625" y="1389188"/>
                    <a:pt x="1923371" y="1772988"/>
                    <a:pt x="1140283" y="1811734"/>
                  </a:cubicBezTo>
                  <a:cubicBezTo>
                    <a:pt x="501570" y="1782695"/>
                    <a:pt x="-86839" y="1493694"/>
                    <a:pt x="0" y="905867"/>
                  </a:cubicBezTo>
                  <a:close/>
                </a:path>
                <a:path w="2280567" h="1811734" stroke="0" extrusionOk="0">
                  <a:moveTo>
                    <a:pt x="0" y="905867"/>
                  </a:moveTo>
                  <a:cubicBezTo>
                    <a:pt x="-59175" y="470906"/>
                    <a:pt x="527126" y="-28956"/>
                    <a:pt x="1140283" y="0"/>
                  </a:cubicBezTo>
                  <a:cubicBezTo>
                    <a:pt x="1818156" y="-126737"/>
                    <a:pt x="2422031" y="430729"/>
                    <a:pt x="2280567" y="905867"/>
                  </a:cubicBezTo>
                  <a:cubicBezTo>
                    <a:pt x="2381955" y="1445747"/>
                    <a:pt x="1722439" y="1805288"/>
                    <a:pt x="1140283" y="1811734"/>
                  </a:cubicBezTo>
                  <a:cubicBezTo>
                    <a:pt x="520516" y="1750852"/>
                    <a:pt x="-46407" y="1546967"/>
                    <a:pt x="0" y="905867"/>
                  </a:cubicBezTo>
                  <a:close/>
                </a:path>
              </a:pathLst>
            </a:custGeom>
            <a:ln w="57150">
              <a:solidFill>
                <a:schemeClr val="accent6"/>
              </a:solidFill>
              <a:extLst>
                <a:ext uri="{C807C97D-BFC1-408E-A445-0C87EB9F89A2}">
                  <ask:lineSketchStyleProps xmlns:ask="http://schemas.microsoft.com/office/drawing/2018/sketchyshapes" sd="3066130187">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k:type>
                      <ask:lineSketchScribble/>
                    </ask:type>
                  </ask:lineSketchStyleProps>
                </a:ext>
              </a:extLst>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13582" tIns="313582" rIns="313582" bIns="313582" numCol="1" spcCol="1270" anchor="ctr" anchorCtr="0">
              <a:noAutofit/>
            </a:bodyPr>
            <a:lstStyle/>
            <a:p>
              <a:pPr marL="0" lvl="0" indent="0" algn="ctr" defTabSz="1689100">
                <a:lnSpc>
                  <a:spcPct val="90000"/>
                </a:lnSpc>
                <a:spcBef>
                  <a:spcPct val="0"/>
                </a:spcBef>
                <a:spcAft>
                  <a:spcPct val="35000"/>
                </a:spcAft>
                <a:buNone/>
              </a:pPr>
              <a:r>
                <a:rPr lang="en-US" sz="3800" b="1" kern="1200" dirty="0"/>
                <a:t>The “What” Skills</a:t>
              </a:r>
            </a:p>
          </p:txBody>
        </p:sp>
        <p:sp>
          <p:nvSpPr>
            <p:cNvPr id="11" name="Freeform: Shape 10">
              <a:extLst>
                <a:ext uri="{FF2B5EF4-FFF2-40B4-BE49-F238E27FC236}">
                  <a16:creationId xmlns:a16="http://schemas.microsoft.com/office/drawing/2014/main" id="{5BC566EC-EA1F-606D-C122-0BC75F73F41F}"/>
                </a:ext>
              </a:extLst>
            </p:cNvPr>
            <p:cNvSpPr/>
            <p:nvPr/>
          </p:nvSpPr>
          <p:spPr>
            <a:xfrm>
              <a:off x="7878066" y="2523132"/>
              <a:ext cx="2280567" cy="1811734"/>
            </a:xfrm>
            <a:custGeom>
              <a:avLst/>
              <a:gdLst>
                <a:gd name="connsiteX0" fmla="*/ 0 w 2280567"/>
                <a:gd name="connsiteY0" fmla="*/ 905867 h 1811734"/>
                <a:gd name="connsiteX1" fmla="*/ 1140283 w 2280567"/>
                <a:gd name="connsiteY1" fmla="*/ 0 h 1811734"/>
                <a:gd name="connsiteX2" fmla="*/ 2280567 w 2280567"/>
                <a:gd name="connsiteY2" fmla="*/ 905867 h 1811734"/>
                <a:gd name="connsiteX3" fmla="*/ 1140283 w 2280567"/>
                <a:gd name="connsiteY3" fmla="*/ 1811734 h 1811734"/>
                <a:gd name="connsiteX4" fmla="*/ 0 w 2280567"/>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67" h="1811734" fill="none" extrusionOk="0">
                  <a:moveTo>
                    <a:pt x="0" y="905867"/>
                  </a:moveTo>
                  <a:cubicBezTo>
                    <a:pt x="-59195" y="321909"/>
                    <a:pt x="544876" y="7867"/>
                    <a:pt x="1140283" y="0"/>
                  </a:cubicBezTo>
                  <a:cubicBezTo>
                    <a:pt x="1755701" y="10865"/>
                    <a:pt x="2353746" y="326108"/>
                    <a:pt x="2280567" y="905867"/>
                  </a:cubicBezTo>
                  <a:cubicBezTo>
                    <a:pt x="2107059" y="1332917"/>
                    <a:pt x="1864337" y="1868904"/>
                    <a:pt x="1140283" y="1811734"/>
                  </a:cubicBezTo>
                  <a:cubicBezTo>
                    <a:pt x="536827" y="1884890"/>
                    <a:pt x="147554" y="1380437"/>
                    <a:pt x="0" y="905867"/>
                  </a:cubicBezTo>
                  <a:close/>
                </a:path>
                <a:path w="2280567" h="1811734" stroke="0" extrusionOk="0">
                  <a:moveTo>
                    <a:pt x="0" y="905867"/>
                  </a:moveTo>
                  <a:cubicBezTo>
                    <a:pt x="146541" y="503133"/>
                    <a:pt x="637611" y="-94279"/>
                    <a:pt x="1140283" y="0"/>
                  </a:cubicBezTo>
                  <a:cubicBezTo>
                    <a:pt x="1788732" y="-16218"/>
                    <a:pt x="2321190" y="540623"/>
                    <a:pt x="2280567" y="905867"/>
                  </a:cubicBezTo>
                  <a:cubicBezTo>
                    <a:pt x="2260427" y="1440465"/>
                    <a:pt x="1769016" y="1964515"/>
                    <a:pt x="1140283" y="1811734"/>
                  </a:cubicBezTo>
                  <a:cubicBezTo>
                    <a:pt x="410800" y="1829841"/>
                    <a:pt x="96117" y="1407781"/>
                    <a:pt x="0" y="905867"/>
                  </a:cubicBezTo>
                  <a:close/>
                </a:path>
              </a:pathLst>
            </a:custGeom>
            <a:ln w="57150">
              <a:solidFill>
                <a:schemeClr val="accent6"/>
              </a:solidFill>
              <a:extLst>
                <a:ext uri="{C807C97D-BFC1-408E-A445-0C87EB9F89A2}">
                  <ask:lineSketchStyleProps xmlns:ask="http://schemas.microsoft.com/office/drawing/2018/sketchyshapes" sd="3345764692">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k:type>
                      <ask:lineSketchScribble/>
                    </ask:type>
                  </ask:lineSketchStyleProps>
                </a:ext>
              </a:extLst>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13582" tIns="313582" rIns="313582" bIns="313582" numCol="1" spcCol="1270" anchor="ctr" anchorCtr="0">
              <a:noAutofit/>
            </a:bodyPr>
            <a:lstStyle/>
            <a:p>
              <a:pPr marL="0" lvl="0" indent="0" algn="ctr" defTabSz="1689100">
                <a:lnSpc>
                  <a:spcPct val="90000"/>
                </a:lnSpc>
                <a:spcBef>
                  <a:spcPct val="0"/>
                </a:spcBef>
                <a:spcAft>
                  <a:spcPct val="35000"/>
                </a:spcAft>
                <a:buNone/>
              </a:pPr>
              <a:r>
                <a:rPr lang="en-US" sz="3800" b="1" kern="1200" dirty="0"/>
                <a:t>The “How” Skills</a:t>
              </a:r>
            </a:p>
          </p:txBody>
        </p:sp>
      </p:grpSp>
      <p:sp>
        <p:nvSpPr>
          <p:cNvPr id="5" name="Slide Number Placeholder 4">
            <a:extLst>
              <a:ext uri="{FF2B5EF4-FFF2-40B4-BE49-F238E27FC236}">
                <a16:creationId xmlns:a16="http://schemas.microsoft.com/office/drawing/2014/main" id="{44D3185C-8EDF-F61D-98D4-41709FFF098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75</a:t>
            </a:fld>
            <a:endParaRPr lang="en-US"/>
          </a:p>
        </p:txBody>
      </p:sp>
      <p:sp>
        <p:nvSpPr>
          <p:cNvPr id="12" name="TextBox 11">
            <a:extLst>
              <a:ext uri="{FF2B5EF4-FFF2-40B4-BE49-F238E27FC236}">
                <a16:creationId xmlns:a16="http://schemas.microsoft.com/office/drawing/2014/main" id="{63E858E0-80D4-4359-9D59-ED2F28B0A15B}"/>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13" name="Group 12">
            <a:extLst>
              <a:ext uri="{FF2B5EF4-FFF2-40B4-BE49-F238E27FC236}">
                <a16:creationId xmlns:a16="http://schemas.microsoft.com/office/drawing/2014/main" id="{4EB54B37-1483-B32F-2BF7-8CB44DBC815F}"/>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14" name="Rectangle: Rounded Corners 13">
              <a:extLst>
                <a:ext uri="{FF2B5EF4-FFF2-40B4-BE49-F238E27FC236}">
                  <a16:creationId xmlns:a16="http://schemas.microsoft.com/office/drawing/2014/main" id="{8E428A94-8312-3545-C191-CE3D704AAD47}"/>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15" name="Rectangle: Rounded Corners 4">
              <a:extLst>
                <a:ext uri="{FF2B5EF4-FFF2-40B4-BE49-F238E27FC236}">
                  <a16:creationId xmlns:a16="http://schemas.microsoft.com/office/drawing/2014/main" id="{1FDE53CA-E93E-C821-16FF-D28E5DEBD620}"/>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13365823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sz="4400" b="1" dirty="0"/>
              <a:t>The States of Mind</a:t>
            </a:r>
            <a:endParaRPr lang="en-US" sz="4400" b="1" i="1" dirty="0"/>
          </a:p>
        </p:txBody>
      </p:sp>
      <p:graphicFrame>
        <p:nvGraphicFramePr>
          <p:cNvPr id="12" name="Diagram 11" descr="A visual representation featuring two circles overlapping to represent the concept of &quot;States of Mind.&quot; One circle is labeled &quot;Reasonable Mind,&quot; and the other is labeled &quot;Emotional Mind.&quot; Where the circles intersect, the word &quot;Wise Mind&quot; is displayed. This graphic illustrates how the notion of &quot;Wise Mind&quot; integrates and encompasses both Reasonable Mind and Emotional Mind.">
            <a:extLst>
              <a:ext uri="{FF2B5EF4-FFF2-40B4-BE49-F238E27FC236}">
                <a16:creationId xmlns:a16="http://schemas.microsoft.com/office/drawing/2014/main" id="{60D7DB4E-479C-7C1F-BF7D-B5C463BB38FE}"/>
              </a:ext>
            </a:extLst>
          </p:cNvPr>
          <p:cNvGraphicFramePr/>
          <p:nvPr>
            <p:extLst>
              <p:ext uri="{D42A27DB-BD31-4B8C-83A1-F6EECF244321}">
                <p14:modId xmlns:p14="http://schemas.microsoft.com/office/powerpoint/2010/main" val="1496713729"/>
              </p:ext>
            </p:extLst>
          </p:nvPr>
        </p:nvGraphicFramePr>
        <p:xfrm>
          <a:off x="457069" y="1028506"/>
          <a:ext cx="1137758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C183D7F6-B498-43B3-948B-1728B52AA6E4}">
                <adec:decorative xmlns:adec="http://schemas.microsoft.com/office/drawing/2017/decorative" val="1"/>
              </a:ext>
            </a:extLst>
          </p:cNvPr>
          <p:cNvSpPr txBox="1"/>
          <p:nvPr/>
        </p:nvSpPr>
        <p:spPr>
          <a:xfrm>
            <a:off x="5637823" y="3311493"/>
            <a:ext cx="1173740" cy="1077218"/>
          </a:xfrm>
          <a:prstGeom prst="rect">
            <a:avLst/>
          </a:prstGeom>
          <a:noFill/>
        </p:spPr>
        <p:txBody>
          <a:bodyPr wrap="square" rtlCol="0">
            <a:spAutoFit/>
          </a:bodyPr>
          <a:lstStyle/>
          <a:p>
            <a:pPr algn="ctr"/>
            <a:r>
              <a:rPr lang="en-US" sz="3200" b="1" i="1" dirty="0">
                <a:solidFill>
                  <a:schemeClr val="bg1"/>
                </a:solidFill>
              </a:rPr>
              <a:t>Wise</a:t>
            </a:r>
          </a:p>
          <a:p>
            <a:pPr algn="ctr"/>
            <a:r>
              <a:rPr lang="en-US" sz="3200" b="1" i="1" dirty="0">
                <a:solidFill>
                  <a:schemeClr val="bg1"/>
                </a:solidFill>
              </a:rPr>
              <a:t>Mind</a:t>
            </a:r>
          </a:p>
        </p:txBody>
      </p:sp>
      <p:grpSp>
        <p:nvGrpSpPr>
          <p:cNvPr id="3" name="Group 2">
            <a:extLst>
              <a:ext uri="{FF2B5EF4-FFF2-40B4-BE49-F238E27FC236}">
                <a16:creationId xmlns:a16="http://schemas.microsoft.com/office/drawing/2014/main" id="{9868BF0D-B90B-7B96-8859-9459F52DF062}"/>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5" name="Rectangle: Rounded Corners 4">
              <a:extLst>
                <a:ext uri="{FF2B5EF4-FFF2-40B4-BE49-F238E27FC236}">
                  <a16:creationId xmlns:a16="http://schemas.microsoft.com/office/drawing/2014/main" id="{02F3973A-9E75-3B8F-FF2C-F42A04739722}"/>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CD923B0B-D2FB-154C-0B7F-207973F79850}"/>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9" name="Slide Number Placeholder 8">
            <a:extLst>
              <a:ext uri="{FF2B5EF4-FFF2-40B4-BE49-F238E27FC236}">
                <a16:creationId xmlns:a16="http://schemas.microsoft.com/office/drawing/2014/main" id="{B379B16B-8F6B-ECD3-8F82-9047A86D922A}"/>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76</a:t>
            </a:fld>
            <a:endParaRPr lang="en-US" dirty="0"/>
          </a:p>
        </p:txBody>
      </p:sp>
      <p:pic>
        <p:nvPicPr>
          <p:cNvPr id="38" name="Picture 37">
            <a:extLst>
              <a:ext uri="{FF2B5EF4-FFF2-40B4-BE49-F238E27FC236}">
                <a16:creationId xmlns:a16="http://schemas.microsoft.com/office/drawing/2014/main" id="{2AA834C5-156B-674E-E797-CA3D7CB1DCAF}"/>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056309" y="3568536"/>
            <a:ext cx="2311488" cy="1936652"/>
          </a:xfrm>
          <a:prstGeom prst="rect">
            <a:avLst/>
          </a:prstGeom>
        </p:spPr>
      </p:pic>
      <p:pic>
        <p:nvPicPr>
          <p:cNvPr id="40" name="Picture 39">
            <a:extLst>
              <a:ext uri="{FF2B5EF4-FFF2-40B4-BE49-F238E27FC236}">
                <a16:creationId xmlns:a16="http://schemas.microsoft.com/office/drawing/2014/main" id="{9266265C-DDDF-4B05-2D56-B7BB405CF8A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7947" y="3568536"/>
            <a:ext cx="1907746" cy="1936652"/>
          </a:xfrm>
          <a:prstGeom prst="rect">
            <a:avLst/>
          </a:prstGeom>
        </p:spPr>
      </p:pic>
      <p:sp>
        <p:nvSpPr>
          <p:cNvPr id="4" name="TextBox 3">
            <a:extLst>
              <a:ext uri="{FF2B5EF4-FFF2-40B4-BE49-F238E27FC236}">
                <a16:creationId xmlns:a16="http://schemas.microsoft.com/office/drawing/2014/main" id="{BA1E4210-D45C-46C4-4219-C41152EA36CA}"/>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8209270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9C87-05F5-A29F-6E11-390E9D7232A2}"/>
              </a:ext>
            </a:extLst>
          </p:cNvPr>
          <p:cNvSpPr>
            <a:spLocks noGrp="1"/>
          </p:cNvSpPr>
          <p:nvPr>
            <p:ph type="title"/>
          </p:nvPr>
        </p:nvSpPr>
        <p:spPr/>
        <p:txBody>
          <a:bodyPr/>
          <a:lstStyle/>
          <a:p>
            <a:r>
              <a:rPr lang="en-US" dirty="0"/>
              <a:t>The “What” Skill</a:t>
            </a:r>
          </a:p>
        </p:txBody>
      </p:sp>
      <p:grpSp>
        <p:nvGrpSpPr>
          <p:cNvPr id="6" name="Group 5">
            <a:extLst>
              <a:ext uri="{FF2B5EF4-FFF2-40B4-BE49-F238E27FC236}">
                <a16:creationId xmlns:a16="http://schemas.microsoft.com/office/drawing/2014/main" id="{6DA51FC7-33E9-B41B-F789-C974016AA043}"/>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7" name="Rectangle: Rounded Corners 6">
              <a:extLst>
                <a:ext uri="{FF2B5EF4-FFF2-40B4-BE49-F238E27FC236}">
                  <a16:creationId xmlns:a16="http://schemas.microsoft.com/office/drawing/2014/main" id="{2DC06968-EC52-EF8D-10C7-D16613810E8D}"/>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80E0670A-59B2-4813-33BC-3B0B7CE48487}"/>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graphicFrame>
        <p:nvGraphicFramePr>
          <p:cNvPr id="9" name="Diagram 8" descr="This icon represents a mindfulness skill known as the &quot;What Skill.&quot; It features a triangle divided into three sections: &quot;Observe&quot; at the bottom, &quot;Describe&quot; in the middle, and &quot;Participate&quot; at the top. The graphic illustrates the sequential steps and processes involved in the &quot;What Skill,&quot; emphasizing that &quot;Observe&quot; serves as a foundational step leading to &quot;Describe,&quot; and then ultimately to &quot;Participate.&quot;">
            <a:extLst>
              <a:ext uri="{FF2B5EF4-FFF2-40B4-BE49-F238E27FC236}">
                <a16:creationId xmlns:a16="http://schemas.microsoft.com/office/drawing/2014/main" id="{51EE490A-1FF2-3366-F609-6F056D867EE7}"/>
              </a:ext>
            </a:extLst>
          </p:cNvPr>
          <p:cNvGraphicFramePr/>
          <p:nvPr>
            <p:extLst>
              <p:ext uri="{D42A27DB-BD31-4B8C-83A1-F6EECF244321}">
                <p14:modId xmlns:p14="http://schemas.microsoft.com/office/powerpoint/2010/main" val="1868304984"/>
              </p:ext>
            </p:extLst>
          </p:nvPr>
        </p:nvGraphicFramePr>
        <p:xfrm>
          <a:off x="2689785" y="1657912"/>
          <a:ext cx="6812430" cy="4205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DC68598-27BE-8DF5-466E-AA53926D44FE}"/>
              </a:ext>
            </a:extLst>
          </p:cNvPr>
          <p:cNvSpPr>
            <a:spLocks noGrp="1"/>
          </p:cNvSpPr>
          <p:nvPr>
            <p:ph type="sldNum" idx="14"/>
          </p:nvPr>
        </p:nvSpPr>
        <p:spPr/>
        <p:txBody>
          <a:bodyPr/>
          <a:lstStyle/>
          <a:p>
            <a:fld id="{07CE569E-9B7C-4CB9-AB80-C0841F922CFF}" type="slidenum">
              <a:rPr lang="en-US" smtClean="0"/>
              <a:pPr/>
              <a:t>77</a:t>
            </a:fld>
            <a:endParaRPr lang="en-US"/>
          </a:p>
        </p:txBody>
      </p:sp>
      <p:sp>
        <p:nvSpPr>
          <p:cNvPr id="5" name="TextBox 4">
            <a:extLst>
              <a:ext uri="{FF2B5EF4-FFF2-40B4-BE49-F238E27FC236}">
                <a16:creationId xmlns:a16="http://schemas.microsoft.com/office/drawing/2014/main" id="{1E9A2CC6-EFCC-84B2-C430-FA63387D3FF5}"/>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7710913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9C87-05F5-A29F-6E11-390E9D7232A2}"/>
              </a:ext>
            </a:extLst>
          </p:cNvPr>
          <p:cNvSpPr>
            <a:spLocks noGrp="1"/>
          </p:cNvSpPr>
          <p:nvPr>
            <p:ph type="title"/>
          </p:nvPr>
        </p:nvSpPr>
        <p:spPr/>
        <p:txBody>
          <a:bodyPr/>
          <a:lstStyle/>
          <a:p>
            <a:r>
              <a:rPr lang="en-US" dirty="0"/>
              <a:t>The “How” Skill</a:t>
            </a:r>
          </a:p>
        </p:txBody>
      </p:sp>
      <p:grpSp>
        <p:nvGrpSpPr>
          <p:cNvPr id="10" name="Group 9" descr="This is a graphic with 3 rectangle icons depicted. One icon has listed the word &quot;Non-Judgmentally&quot;, the second has the term &quot;One-Mindfully&quot;, and the third is &quot;Effectively&quot;. ">
            <a:extLst>
              <a:ext uri="{FF2B5EF4-FFF2-40B4-BE49-F238E27FC236}">
                <a16:creationId xmlns:a16="http://schemas.microsoft.com/office/drawing/2014/main" id="{EEF6C67B-E209-6AA2-2676-A3137D2002B9}"/>
              </a:ext>
            </a:extLst>
          </p:cNvPr>
          <p:cNvGrpSpPr/>
          <p:nvPr/>
        </p:nvGrpSpPr>
        <p:grpSpPr>
          <a:xfrm>
            <a:off x="2999464" y="1781460"/>
            <a:ext cx="6193071" cy="3874273"/>
            <a:chOff x="2937361" y="1803433"/>
            <a:chExt cx="7229348" cy="4368731"/>
          </a:xfrm>
        </p:grpSpPr>
        <p:sp>
          <p:nvSpPr>
            <p:cNvPr id="11" name="Freeform: Shape 10">
              <a:extLst>
                <a:ext uri="{FF2B5EF4-FFF2-40B4-BE49-F238E27FC236}">
                  <a16:creationId xmlns:a16="http://schemas.microsoft.com/office/drawing/2014/main" id="{0B695071-B968-C230-AFE0-04943E83FECC}"/>
                </a:ext>
              </a:extLst>
            </p:cNvPr>
            <p:cNvSpPr/>
            <p:nvPr/>
          </p:nvSpPr>
          <p:spPr>
            <a:xfrm rot="21600000">
              <a:off x="2937361" y="1803433"/>
              <a:ext cx="7229348" cy="1214545"/>
            </a:xfrm>
            <a:custGeom>
              <a:avLst/>
              <a:gdLst>
                <a:gd name="connsiteX0" fmla="*/ 0 w 7229348"/>
                <a:gd name="connsiteY0" fmla="*/ 0 h 1214543"/>
                <a:gd name="connsiteX1" fmla="*/ 6622077 w 7229348"/>
                <a:gd name="connsiteY1" fmla="*/ 0 h 1214543"/>
                <a:gd name="connsiteX2" fmla="*/ 7229348 w 7229348"/>
                <a:gd name="connsiteY2" fmla="*/ 607272 h 1214543"/>
                <a:gd name="connsiteX3" fmla="*/ 6622077 w 7229348"/>
                <a:gd name="connsiteY3" fmla="*/ 1214543 h 1214543"/>
                <a:gd name="connsiteX4" fmla="*/ 0 w 7229348"/>
                <a:gd name="connsiteY4" fmla="*/ 1214543 h 1214543"/>
                <a:gd name="connsiteX5" fmla="*/ 0 w 7229348"/>
                <a:gd name="connsiteY5" fmla="*/ 0 h 121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9348" h="1214543">
                  <a:moveTo>
                    <a:pt x="7229348" y="1214542"/>
                  </a:moveTo>
                  <a:lnTo>
                    <a:pt x="607271" y="1214542"/>
                  </a:lnTo>
                  <a:lnTo>
                    <a:pt x="0" y="607271"/>
                  </a:lnTo>
                  <a:lnTo>
                    <a:pt x="607271" y="1"/>
                  </a:lnTo>
                  <a:lnTo>
                    <a:pt x="7229348" y="1"/>
                  </a:lnTo>
                  <a:lnTo>
                    <a:pt x="7229348" y="1214542"/>
                  </a:lnTo>
                  <a:close/>
                </a:path>
              </a:pathLst>
            </a:custGeom>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39216" tIns="220981" rIns="412496" bIns="220981" numCol="1" spcCol="1270" anchor="ctr" anchorCtr="0">
              <a:noAutofit/>
            </a:bodyPr>
            <a:lstStyle/>
            <a:p>
              <a:pPr marL="0" lvl="0" indent="0" algn="ctr" defTabSz="2578100">
                <a:lnSpc>
                  <a:spcPct val="90000"/>
                </a:lnSpc>
                <a:spcBef>
                  <a:spcPct val="0"/>
                </a:spcBef>
                <a:spcAft>
                  <a:spcPct val="35000"/>
                </a:spcAft>
                <a:buNone/>
              </a:pPr>
              <a:r>
                <a:rPr lang="en-US" sz="4000" b="1" i="0" u="none" strike="noStrike" baseline="0" dirty="0">
                  <a:solidFill>
                    <a:schemeClr val="tx2">
                      <a:lumMod val="25000"/>
                    </a:schemeClr>
                  </a:solidFill>
                  <a:latin typeface="ArialNova"/>
                </a:rPr>
                <a:t>Non-Judgmentally</a:t>
              </a:r>
              <a:endParaRPr lang="en-US" sz="4000" b="1" kern="1200" dirty="0">
                <a:solidFill>
                  <a:schemeClr val="tx2">
                    <a:lumMod val="25000"/>
                  </a:schemeClr>
                </a:solidFill>
              </a:endParaRPr>
            </a:p>
          </p:txBody>
        </p:sp>
        <p:sp>
          <p:nvSpPr>
            <p:cNvPr id="13" name="Freeform: Shape 12" descr="This graphic consists of three rectangle icons. The first one lists &quot;Non-Judgmentally,&quot; the second lists &quot;One-Mindfully,&quot; and the third lists &quot;Effectively.&quot; These elements represent the How Skill for mindfulness, which is a crucial aspect of practicing mindfulness effectively. The illustration underscores that these three aspects are to be practiced simultaneously, rather than sequentially. This skill offers a framework for engaging in mindfulness activities and fostering a state of mindful awareness.">
              <a:extLst>
                <a:ext uri="{FF2B5EF4-FFF2-40B4-BE49-F238E27FC236}">
                  <a16:creationId xmlns:a16="http://schemas.microsoft.com/office/drawing/2014/main" id="{E1959A0B-E0B7-78B1-B1A3-020B3A6598E2}"/>
                </a:ext>
              </a:extLst>
            </p:cNvPr>
            <p:cNvSpPr/>
            <p:nvPr/>
          </p:nvSpPr>
          <p:spPr>
            <a:xfrm rot="21600000">
              <a:off x="2937361" y="3380528"/>
              <a:ext cx="7229348" cy="1214544"/>
            </a:xfrm>
            <a:custGeom>
              <a:avLst/>
              <a:gdLst>
                <a:gd name="connsiteX0" fmla="*/ 0 w 7229348"/>
                <a:gd name="connsiteY0" fmla="*/ 0 h 1214543"/>
                <a:gd name="connsiteX1" fmla="*/ 6622077 w 7229348"/>
                <a:gd name="connsiteY1" fmla="*/ 0 h 1214543"/>
                <a:gd name="connsiteX2" fmla="*/ 7229348 w 7229348"/>
                <a:gd name="connsiteY2" fmla="*/ 607272 h 1214543"/>
                <a:gd name="connsiteX3" fmla="*/ 6622077 w 7229348"/>
                <a:gd name="connsiteY3" fmla="*/ 1214543 h 1214543"/>
                <a:gd name="connsiteX4" fmla="*/ 0 w 7229348"/>
                <a:gd name="connsiteY4" fmla="*/ 1214543 h 1214543"/>
                <a:gd name="connsiteX5" fmla="*/ 0 w 7229348"/>
                <a:gd name="connsiteY5" fmla="*/ 0 h 121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9348" h="1214543">
                  <a:moveTo>
                    <a:pt x="7229348" y="1214542"/>
                  </a:moveTo>
                  <a:lnTo>
                    <a:pt x="607271" y="1214542"/>
                  </a:lnTo>
                  <a:lnTo>
                    <a:pt x="0" y="607271"/>
                  </a:lnTo>
                  <a:lnTo>
                    <a:pt x="607271" y="1"/>
                  </a:lnTo>
                  <a:lnTo>
                    <a:pt x="7229348" y="1"/>
                  </a:lnTo>
                  <a:lnTo>
                    <a:pt x="7229348" y="1214542"/>
                  </a:lnTo>
                  <a:close/>
                </a:path>
              </a:pathLst>
            </a:custGeom>
            <a:ln>
              <a:solidFill>
                <a:schemeClr val="tx1"/>
              </a:solidFill>
            </a:ln>
          </p:spPr>
          <p:style>
            <a:lnRef idx="2">
              <a:schemeClr val="lt1">
                <a:hueOff val="0"/>
                <a:satOff val="0"/>
                <a:lumOff val="0"/>
                <a:alphaOff val="0"/>
              </a:schemeClr>
            </a:lnRef>
            <a:fillRef idx="1">
              <a:schemeClr val="accent4">
                <a:hueOff val="4536800"/>
                <a:satOff val="-37225"/>
                <a:lumOff val="21274"/>
                <a:alphaOff val="0"/>
              </a:schemeClr>
            </a:fillRef>
            <a:effectRef idx="0">
              <a:schemeClr val="accent4">
                <a:hueOff val="4536800"/>
                <a:satOff val="-37225"/>
                <a:lumOff val="21274"/>
                <a:alphaOff val="0"/>
              </a:schemeClr>
            </a:effectRef>
            <a:fontRef idx="minor">
              <a:schemeClr val="lt1"/>
            </a:fontRef>
          </p:style>
          <p:txBody>
            <a:bodyPr spcFirstLastPara="0" vert="horz" wrap="square" lIns="839216" tIns="220980" rIns="412496" bIns="220981" numCol="1" spcCol="1270" anchor="ctr" anchorCtr="0">
              <a:noAutofit/>
            </a:bodyPr>
            <a:lstStyle/>
            <a:p>
              <a:pPr marL="0" lvl="0" indent="0" algn="ctr" defTabSz="2578100">
                <a:lnSpc>
                  <a:spcPct val="90000"/>
                </a:lnSpc>
                <a:spcBef>
                  <a:spcPct val="0"/>
                </a:spcBef>
                <a:spcAft>
                  <a:spcPct val="35000"/>
                </a:spcAft>
                <a:buNone/>
              </a:pPr>
              <a:r>
                <a:rPr lang="en-US" sz="4000" b="1" i="0" u="none" strike="noStrike" baseline="0" dirty="0">
                  <a:solidFill>
                    <a:schemeClr val="tx2">
                      <a:lumMod val="25000"/>
                    </a:schemeClr>
                  </a:solidFill>
                  <a:latin typeface="ArialNova"/>
                </a:rPr>
                <a:t>One-Mindfully</a:t>
              </a:r>
              <a:endParaRPr lang="en-US" sz="4000" b="1" kern="1200" dirty="0">
                <a:solidFill>
                  <a:schemeClr val="tx2">
                    <a:lumMod val="25000"/>
                  </a:schemeClr>
                </a:solidFill>
              </a:endParaRPr>
            </a:p>
          </p:txBody>
        </p:sp>
        <p:sp>
          <p:nvSpPr>
            <p:cNvPr id="15" name="Freeform: Shape 14">
              <a:extLst>
                <a:ext uri="{FF2B5EF4-FFF2-40B4-BE49-F238E27FC236}">
                  <a16:creationId xmlns:a16="http://schemas.microsoft.com/office/drawing/2014/main" id="{B941F05E-B088-5F7C-7904-1CD2816680B9}"/>
                </a:ext>
              </a:extLst>
            </p:cNvPr>
            <p:cNvSpPr/>
            <p:nvPr/>
          </p:nvSpPr>
          <p:spPr>
            <a:xfrm rot="21600000">
              <a:off x="2937361" y="4957621"/>
              <a:ext cx="7229348" cy="1214543"/>
            </a:xfrm>
            <a:custGeom>
              <a:avLst/>
              <a:gdLst>
                <a:gd name="connsiteX0" fmla="*/ 0 w 7229348"/>
                <a:gd name="connsiteY0" fmla="*/ 0 h 1214543"/>
                <a:gd name="connsiteX1" fmla="*/ 6622077 w 7229348"/>
                <a:gd name="connsiteY1" fmla="*/ 0 h 1214543"/>
                <a:gd name="connsiteX2" fmla="*/ 7229348 w 7229348"/>
                <a:gd name="connsiteY2" fmla="*/ 607272 h 1214543"/>
                <a:gd name="connsiteX3" fmla="*/ 6622077 w 7229348"/>
                <a:gd name="connsiteY3" fmla="*/ 1214543 h 1214543"/>
                <a:gd name="connsiteX4" fmla="*/ 0 w 7229348"/>
                <a:gd name="connsiteY4" fmla="*/ 1214543 h 1214543"/>
                <a:gd name="connsiteX5" fmla="*/ 0 w 7229348"/>
                <a:gd name="connsiteY5" fmla="*/ 0 h 121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9348" h="1214543">
                  <a:moveTo>
                    <a:pt x="7229348" y="1214542"/>
                  </a:moveTo>
                  <a:lnTo>
                    <a:pt x="607271" y="1214542"/>
                  </a:lnTo>
                  <a:lnTo>
                    <a:pt x="0" y="607271"/>
                  </a:lnTo>
                  <a:lnTo>
                    <a:pt x="607271" y="1"/>
                  </a:lnTo>
                  <a:lnTo>
                    <a:pt x="7229348" y="1"/>
                  </a:lnTo>
                  <a:lnTo>
                    <a:pt x="7229348" y="1214542"/>
                  </a:lnTo>
                  <a:close/>
                </a:path>
              </a:pathLst>
            </a:custGeom>
            <a:ln>
              <a:solidFill>
                <a:schemeClr val="tx1"/>
              </a:solidFill>
            </a:ln>
          </p:spPr>
          <p:style>
            <a:lnRef idx="2">
              <a:schemeClr val="lt1">
                <a:hueOff val="0"/>
                <a:satOff val="0"/>
                <a:lumOff val="0"/>
                <a:alphaOff val="0"/>
              </a:schemeClr>
            </a:lnRef>
            <a:fillRef idx="1">
              <a:schemeClr val="accent4">
                <a:hueOff val="9073599"/>
                <a:satOff val="-74450"/>
                <a:lumOff val="42548"/>
                <a:alphaOff val="0"/>
              </a:schemeClr>
            </a:fillRef>
            <a:effectRef idx="0">
              <a:schemeClr val="accent4">
                <a:hueOff val="9073599"/>
                <a:satOff val="-74450"/>
                <a:lumOff val="42548"/>
                <a:alphaOff val="0"/>
              </a:schemeClr>
            </a:effectRef>
            <a:fontRef idx="minor">
              <a:schemeClr val="lt1"/>
            </a:fontRef>
          </p:style>
          <p:txBody>
            <a:bodyPr spcFirstLastPara="0" vert="horz" wrap="square" lIns="839216" tIns="220980" rIns="412496" bIns="220980" numCol="1" spcCol="1270" anchor="ctr" anchorCtr="0">
              <a:noAutofit/>
            </a:bodyPr>
            <a:lstStyle/>
            <a:p>
              <a:pPr marL="0" lvl="0" indent="0" algn="ctr" defTabSz="2578100">
                <a:lnSpc>
                  <a:spcPct val="90000"/>
                </a:lnSpc>
                <a:spcBef>
                  <a:spcPct val="0"/>
                </a:spcBef>
                <a:spcAft>
                  <a:spcPct val="35000"/>
                </a:spcAft>
                <a:buNone/>
              </a:pPr>
              <a:r>
                <a:rPr lang="en-US" sz="4000" b="1" i="0" u="none" strike="noStrike" baseline="0" dirty="0">
                  <a:solidFill>
                    <a:schemeClr val="tx2">
                      <a:lumMod val="25000"/>
                    </a:schemeClr>
                  </a:solidFill>
                  <a:latin typeface="ArialNova"/>
                </a:rPr>
                <a:t>Effectively</a:t>
              </a:r>
              <a:endParaRPr lang="en-US" sz="4000" b="1" kern="1200" dirty="0">
                <a:solidFill>
                  <a:schemeClr val="tx2">
                    <a:lumMod val="25000"/>
                  </a:schemeClr>
                </a:solidFill>
              </a:endParaRPr>
            </a:p>
          </p:txBody>
        </p:sp>
      </p:grpSp>
      <p:sp>
        <p:nvSpPr>
          <p:cNvPr id="4" name="Slide Number Placeholder 3">
            <a:extLst>
              <a:ext uri="{FF2B5EF4-FFF2-40B4-BE49-F238E27FC236}">
                <a16:creationId xmlns:a16="http://schemas.microsoft.com/office/drawing/2014/main" id="{9DC68598-27BE-8DF5-466E-AA53926D44FE}"/>
              </a:ext>
            </a:extLst>
          </p:cNvPr>
          <p:cNvSpPr>
            <a:spLocks noGrp="1"/>
          </p:cNvSpPr>
          <p:nvPr>
            <p:ph type="sldNum" idx="14"/>
          </p:nvPr>
        </p:nvSpPr>
        <p:spPr/>
        <p:txBody>
          <a:bodyPr/>
          <a:lstStyle/>
          <a:p>
            <a:fld id="{07CE569E-9B7C-4CB9-AB80-C0841F922CFF}" type="slidenum">
              <a:rPr lang="en-US" smtClean="0"/>
              <a:pPr/>
              <a:t>78</a:t>
            </a:fld>
            <a:endParaRPr lang="en-US"/>
          </a:p>
        </p:txBody>
      </p:sp>
      <p:sp>
        <p:nvSpPr>
          <p:cNvPr id="5" name="TextBox 4">
            <a:extLst>
              <a:ext uri="{FF2B5EF4-FFF2-40B4-BE49-F238E27FC236}">
                <a16:creationId xmlns:a16="http://schemas.microsoft.com/office/drawing/2014/main" id="{1E9A2CC6-EFCC-84B2-C430-FA63387D3FF5}"/>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6DA51FC7-33E9-B41B-F789-C974016AA043}"/>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7" name="Rectangle: Rounded Corners 6">
              <a:extLst>
                <a:ext uri="{FF2B5EF4-FFF2-40B4-BE49-F238E27FC236}">
                  <a16:creationId xmlns:a16="http://schemas.microsoft.com/office/drawing/2014/main" id="{2DC06968-EC52-EF8D-10C7-D16613810E8D}"/>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80E0670A-59B2-4813-33BC-3B0B7CE48487}"/>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4802509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60AE-42AF-9463-E19D-4C29240E0F8A}"/>
              </a:ext>
            </a:extLst>
          </p:cNvPr>
          <p:cNvSpPr>
            <a:spLocks noGrp="1"/>
          </p:cNvSpPr>
          <p:nvPr>
            <p:ph type="title"/>
          </p:nvPr>
        </p:nvSpPr>
        <p:spPr>
          <a:xfrm>
            <a:off x="1048200" y="601141"/>
            <a:ext cx="10095600" cy="936800"/>
          </a:xfrm>
        </p:spPr>
        <p:txBody>
          <a:bodyPr anchor="ctr" anchorCtr="0"/>
          <a:lstStyle/>
          <a:p>
            <a:r>
              <a:rPr lang="en-US" dirty="0"/>
              <a:t>Activity –</a:t>
            </a:r>
            <a:r>
              <a:rPr lang="en-US" sz="4400" b="1" i="1" dirty="0"/>
              <a:t>Wise Mind</a:t>
            </a:r>
            <a:endParaRPr lang="en-US" sz="4400" b="1" dirty="0"/>
          </a:p>
        </p:txBody>
      </p:sp>
      <p:sp>
        <p:nvSpPr>
          <p:cNvPr id="3" name="Content Placeholder 2">
            <a:extLst>
              <a:ext uri="{FF2B5EF4-FFF2-40B4-BE49-F238E27FC236}">
                <a16:creationId xmlns:a16="http://schemas.microsoft.com/office/drawing/2014/main" id="{EECA60CE-5485-3239-7D8A-1D1C167B8C02}"/>
              </a:ext>
            </a:extLst>
          </p:cNvPr>
          <p:cNvSpPr>
            <a:spLocks noGrp="1"/>
          </p:cNvSpPr>
          <p:nvPr>
            <p:ph idx="1"/>
          </p:nvPr>
        </p:nvSpPr>
        <p:spPr>
          <a:xfrm>
            <a:off x="688313" y="1618001"/>
            <a:ext cx="10865224" cy="4618267"/>
          </a:xfrm>
        </p:spPr>
        <p:txBody>
          <a:bodyPr/>
          <a:lstStyle/>
          <a:p>
            <a:pPr>
              <a:spcAft>
                <a:spcPts val="600"/>
              </a:spcAft>
            </a:pPr>
            <a:r>
              <a:rPr lang="en-US" sz="2400" b="1" dirty="0"/>
              <a:t>Stone flake on the lake. </a:t>
            </a:r>
            <a:r>
              <a:rPr lang="en-US" sz="2400" dirty="0"/>
              <a:t>Imagine that you are by a clear blue lake on a beautiful sunny day. Then imagine that you are a small flake of stone, flat and light. Imagine that you have been tossed out onto the lake and are now gently, slowly, floating through the calm, clear blue water to the lake's smooth, sandy bottom.</a:t>
            </a:r>
          </a:p>
          <a:p>
            <a:pPr>
              <a:spcAft>
                <a:spcPts val="600"/>
              </a:spcAft>
            </a:pPr>
            <a:r>
              <a:rPr lang="en-US" sz="2400" dirty="0"/>
              <a:t>Notice what you see, what you feel as you float down, perhaps in slow circles, floating toward the bottom. As you reach the bottom of the lake, settle your attention there within yourself.</a:t>
            </a:r>
          </a:p>
          <a:p>
            <a:pPr>
              <a:spcAft>
                <a:spcPts val="600"/>
              </a:spcAft>
            </a:pPr>
            <a:r>
              <a:rPr lang="en-US" sz="2400" dirty="0"/>
              <a:t>Notice the serenity of the lake; become aware of the calmness and quiet deep within.</a:t>
            </a:r>
          </a:p>
          <a:p>
            <a:pPr>
              <a:spcAft>
                <a:spcPts val="600"/>
              </a:spcAft>
            </a:pPr>
            <a:r>
              <a:rPr lang="en-US" sz="2400" dirty="0"/>
              <a:t>As you reach the center of your self, settle your attention there.</a:t>
            </a:r>
          </a:p>
        </p:txBody>
      </p:sp>
      <p:grpSp>
        <p:nvGrpSpPr>
          <p:cNvPr id="5" name="Group 4">
            <a:extLst>
              <a:ext uri="{FF2B5EF4-FFF2-40B4-BE49-F238E27FC236}">
                <a16:creationId xmlns:a16="http://schemas.microsoft.com/office/drawing/2014/main" id="{1BAD357D-9F37-9762-9DF7-4DD0CED81461}"/>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6" name="Rectangle: Rounded Corners 5">
              <a:extLst>
                <a:ext uri="{FF2B5EF4-FFF2-40B4-BE49-F238E27FC236}">
                  <a16:creationId xmlns:a16="http://schemas.microsoft.com/office/drawing/2014/main" id="{32F5F2FB-DDA7-98D4-817B-C849192DBBEE}"/>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606CAEB6-2E05-CA49-7F5E-27412F0481BF}"/>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Slide Number Placeholder 7">
            <a:extLst>
              <a:ext uri="{FF2B5EF4-FFF2-40B4-BE49-F238E27FC236}">
                <a16:creationId xmlns:a16="http://schemas.microsoft.com/office/drawing/2014/main" id="{2C2BED7A-EA25-0CC2-E235-5E828DB295C4}"/>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79</a:t>
            </a:fld>
            <a:endParaRPr lang="en-US"/>
          </a:p>
        </p:txBody>
      </p:sp>
      <p:sp>
        <p:nvSpPr>
          <p:cNvPr id="9" name="TextBox 8">
            <a:extLst>
              <a:ext uri="{FF2B5EF4-FFF2-40B4-BE49-F238E27FC236}">
                <a16:creationId xmlns:a16="http://schemas.microsoft.com/office/drawing/2014/main" id="{7599B615-F945-453B-74B3-F9283DE4477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898718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1"/>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venir Next LT Pro"/>
              <a:ea typeface="+mn-ea"/>
              <a:cs typeface="+mn-cs"/>
              <a:sym typeface="Arial"/>
            </a:endParaRPr>
          </a:p>
        </p:txBody>
      </p:sp>
      <p:pic>
        <p:nvPicPr>
          <p:cNvPr id="4" name="Picture 3">
            <a:extLst>
              <a:ext uri="{FF2B5EF4-FFF2-40B4-BE49-F238E27FC236}">
                <a16:creationId xmlns:a16="http://schemas.microsoft.com/office/drawing/2014/main" id="{AB8B5E48-F9C0-6291-A8A1-66CDCAA59D5E}"/>
              </a:ext>
              <a:ext uri="{C183D7F6-B498-43B3-948B-1728B52AA6E4}">
                <adec:decorative xmlns:adec="http://schemas.microsoft.com/office/drawing/2017/decorative" val="1"/>
              </a:ext>
            </a:extLst>
          </p:cNvPr>
          <p:cNvPicPr>
            <a:picLocks noChangeAspect="1"/>
          </p:cNvPicPr>
          <p:nvPr/>
        </p:nvPicPr>
        <p:blipFill rotWithShape="1">
          <a:blip r:embed="rId3">
            <a:duotone>
              <a:schemeClr val="accent5">
                <a:shade val="45000"/>
                <a:satMod val="135000"/>
              </a:schemeClr>
              <a:prstClr val="white"/>
            </a:duotone>
          </a:blip>
          <a:srcRect l="22671" r="18219"/>
          <a:stretch/>
        </p:blipFill>
        <p:spPr>
          <a:xfrm>
            <a:off x="-9509" y="-10710"/>
            <a:ext cx="6105509" cy="6868711"/>
          </a:xfrm>
          <a:custGeom>
            <a:avLst/>
            <a:gdLst/>
            <a:ahLst/>
            <a:cxnLst/>
            <a:rect l="l" t="t" r="r" b="b"/>
            <a:pathLst>
              <a:path w="6096000" h="6858000">
                <a:moveTo>
                  <a:pt x="0" y="0"/>
                </a:moveTo>
                <a:lnTo>
                  <a:pt x="2758239" y="0"/>
                </a:lnTo>
                <a:lnTo>
                  <a:pt x="2916747" y="218181"/>
                </a:lnTo>
                <a:cubicBezTo>
                  <a:pt x="3525935" y="1023180"/>
                  <a:pt x="4281133" y="1818277"/>
                  <a:pt x="4839749" y="2631787"/>
                </a:cubicBezTo>
                <a:cubicBezTo>
                  <a:pt x="5571203" y="3696928"/>
                  <a:pt x="6122704" y="4799581"/>
                  <a:pt x="6095001" y="5672947"/>
                </a:cubicBezTo>
                <a:cubicBezTo>
                  <a:pt x="6083564" y="6040467"/>
                  <a:pt x="5972980" y="6348559"/>
                  <a:pt x="5792922" y="6612444"/>
                </a:cubicBezTo>
                <a:cubicBezTo>
                  <a:pt x="5755410" y="6667420"/>
                  <a:pt x="5714882" y="6720477"/>
                  <a:pt x="5671607" y="6771753"/>
                </a:cubicBezTo>
                <a:lnTo>
                  <a:pt x="5591643" y="6858000"/>
                </a:lnTo>
                <a:lnTo>
                  <a:pt x="0" y="6858000"/>
                </a:lnTo>
                <a:close/>
              </a:path>
            </a:pathLst>
          </a:custGeom>
        </p:spPr>
      </p:pic>
      <p:sp>
        <p:nvSpPr>
          <p:cNvPr id="11" name="Freeform: Shape 10">
            <a:extLst>
              <a:ext uri="{FF2B5EF4-FFF2-40B4-BE49-F238E27FC236}">
                <a16:creationId xmlns:a16="http://schemas.microsoft.com/office/drawing/2014/main" id="{55F5D1E8-E605-4EFC-8912-6E191F84F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89134">
            <a:off x="3324450" y="1198421"/>
            <a:ext cx="2977239" cy="4461167"/>
          </a:xfrm>
          <a:custGeom>
            <a:avLst/>
            <a:gdLst>
              <a:gd name="connsiteX0" fmla="*/ 4594048 w 9861488"/>
              <a:gd name="connsiteY0" fmla="*/ 11458472 h 11458472"/>
              <a:gd name="connsiteX1" fmla="*/ 0 w 9861488"/>
              <a:gd name="connsiteY1" fmla="*/ 5948221 h 11458472"/>
              <a:gd name="connsiteX2" fmla="*/ 1863 w 9861488"/>
              <a:gd name="connsiteY2" fmla="*/ 5698862 h 11458472"/>
              <a:gd name="connsiteX3" fmla="*/ 320025 w 9861488"/>
              <a:gd name="connsiteY3" fmla="*/ 3799836 h 11458472"/>
              <a:gd name="connsiteX4" fmla="*/ 3430486 w 9861488"/>
              <a:gd name="connsiteY4" fmla="*/ 295907 h 11458472"/>
              <a:gd name="connsiteX5" fmla="*/ 3863859 w 9861488"/>
              <a:gd name="connsiteY5" fmla="*/ 55612 h 11458472"/>
              <a:gd name="connsiteX6" fmla="*/ 3969651 w 9861488"/>
              <a:gd name="connsiteY6" fmla="*/ 0 h 11458472"/>
              <a:gd name="connsiteX7" fmla="*/ 9861488 w 9861488"/>
              <a:gd name="connsiteY7" fmla="*/ 7066862 h 11458472"/>
              <a:gd name="connsiteX8" fmla="*/ 4594048 w 9861488"/>
              <a:gd name="connsiteY8" fmla="*/ 11458472 h 11458472"/>
              <a:gd name="connsiteX0" fmla="*/ 0 w 9861488"/>
              <a:gd name="connsiteY0" fmla="*/ 5948221 h 11549912"/>
              <a:gd name="connsiteX1" fmla="*/ 1863 w 9861488"/>
              <a:gd name="connsiteY1" fmla="*/ 5698862 h 11549912"/>
              <a:gd name="connsiteX2" fmla="*/ 320025 w 9861488"/>
              <a:gd name="connsiteY2" fmla="*/ 3799836 h 11549912"/>
              <a:gd name="connsiteX3" fmla="*/ 3430486 w 9861488"/>
              <a:gd name="connsiteY3" fmla="*/ 295907 h 11549912"/>
              <a:gd name="connsiteX4" fmla="*/ 3863859 w 9861488"/>
              <a:gd name="connsiteY4" fmla="*/ 55612 h 11549912"/>
              <a:gd name="connsiteX5" fmla="*/ 3969651 w 9861488"/>
              <a:gd name="connsiteY5" fmla="*/ 0 h 11549912"/>
              <a:gd name="connsiteX6" fmla="*/ 9861488 w 9861488"/>
              <a:gd name="connsiteY6" fmla="*/ 7066862 h 11549912"/>
              <a:gd name="connsiteX7" fmla="*/ 4685488 w 9861488"/>
              <a:gd name="connsiteY7" fmla="*/ 11549912 h 11549912"/>
              <a:gd name="connsiteX0" fmla="*/ 0 w 9861488"/>
              <a:gd name="connsiteY0" fmla="*/ 5948221 h 7066862"/>
              <a:gd name="connsiteX1" fmla="*/ 1863 w 9861488"/>
              <a:gd name="connsiteY1" fmla="*/ 5698862 h 7066862"/>
              <a:gd name="connsiteX2" fmla="*/ 320025 w 9861488"/>
              <a:gd name="connsiteY2" fmla="*/ 3799836 h 7066862"/>
              <a:gd name="connsiteX3" fmla="*/ 3430486 w 9861488"/>
              <a:gd name="connsiteY3" fmla="*/ 295907 h 7066862"/>
              <a:gd name="connsiteX4" fmla="*/ 3863859 w 9861488"/>
              <a:gd name="connsiteY4" fmla="*/ 55612 h 7066862"/>
              <a:gd name="connsiteX5" fmla="*/ 3969651 w 9861488"/>
              <a:gd name="connsiteY5" fmla="*/ 0 h 7066862"/>
              <a:gd name="connsiteX6" fmla="*/ 9861488 w 9861488"/>
              <a:gd name="connsiteY6" fmla="*/ 7066862 h 7066862"/>
              <a:gd name="connsiteX0" fmla="*/ 0 w 3969651"/>
              <a:gd name="connsiteY0" fmla="*/ 5948221 h 5948221"/>
              <a:gd name="connsiteX1" fmla="*/ 1863 w 3969651"/>
              <a:gd name="connsiteY1" fmla="*/ 5698862 h 5948221"/>
              <a:gd name="connsiteX2" fmla="*/ 320025 w 3969651"/>
              <a:gd name="connsiteY2" fmla="*/ 3799836 h 5948221"/>
              <a:gd name="connsiteX3" fmla="*/ 3430486 w 3969651"/>
              <a:gd name="connsiteY3" fmla="*/ 295907 h 5948221"/>
              <a:gd name="connsiteX4" fmla="*/ 3863859 w 3969651"/>
              <a:gd name="connsiteY4" fmla="*/ 55612 h 5948221"/>
              <a:gd name="connsiteX5" fmla="*/ 3969651 w 3969651"/>
              <a:gd name="connsiteY5" fmla="*/ 0 h 594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9651" h="5948221">
                <a:moveTo>
                  <a:pt x="0" y="5948221"/>
                </a:moveTo>
                <a:lnTo>
                  <a:pt x="1863" y="5698862"/>
                </a:lnTo>
                <a:cubicBezTo>
                  <a:pt x="27184" y="5017139"/>
                  <a:pt x="133214" y="4368297"/>
                  <a:pt x="320025" y="3799836"/>
                </a:cubicBezTo>
                <a:cubicBezTo>
                  <a:pt x="810579" y="2305232"/>
                  <a:pt x="2027133" y="1118138"/>
                  <a:pt x="3430486" y="295907"/>
                </a:cubicBezTo>
                <a:cubicBezTo>
                  <a:pt x="3545941" y="228312"/>
                  <a:pt x="3692079" y="146862"/>
                  <a:pt x="3863859" y="55612"/>
                </a:cubicBezTo>
                <a:lnTo>
                  <a:pt x="3969651"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Avenir Next LT Pro Light"/>
              <a:ea typeface="+mn-ea"/>
              <a:cs typeface="+mn-cs"/>
              <a:sym typeface="Arial"/>
            </a:endParaRPr>
          </a:p>
        </p:txBody>
      </p:sp>
      <p:sp>
        <p:nvSpPr>
          <p:cNvPr id="2" name="Title 1">
            <a:extLst>
              <a:ext uri="{FF2B5EF4-FFF2-40B4-BE49-F238E27FC236}">
                <a16:creationId xmlns:a16="http://schemas.microsoft.com/office/drawing/2014/main" id="{F013DBD7-87CE-A78C-D9E3-E6787206ACB7}"/>
              </a:ext>
            </a:extLst>
          </p:cNvPr>
          <p:cNvSpPr>
            <a:spLocks noGrp="1"/>
          </p:cNvSpPr>
          <p:nvPr>
            <p:ph type="ctrTitle"/>
          </p:nvPr>
        </p:nvSpPr>
        <p:spPr>
          <a:xfrm>
            <a:off x="6285524" y="3454514"/>
            <a:ext cx="5520843" cy="915791"/>
          </a:xfrm>
        </p:spPr>
        <p:txBody>
          <a:bodyPr>
            <a:noAutofit/>
          </a:bodyPr>
          <a:lstStyle/>
          <a:p>
            <a:r>
              <a:rPr lang="en-US" sz="5867" b="1" dirty="0">
                <a:latin typeface="Aharoni" panose="02010803020104030203" pitchFamily="2" charset="-79"/>
                <a:cs typeface="Aharoni" panose="02010803020104030203" pitchFamily="2" charset="-79"/>
              </a:rPr>
              <a:t>PEOPLE FIRST</a:t>
            </a:r>
          </a:p>
        </p:txBody>
      </p:sp>
      <p:sp>
        <p:nvSpPr>
          <p:cNvPr id="3" name="Subtitle 2">
            <a:extLst>
              <a:ext uri="{FF2B5EF4-FFF2-40B4-BE49-F238E27FC236}">
                <a16:creationId xmlns:a16="http://schemas.microsoft.com/office/drawing/2014/main" id="{0A6A1838-75EE-9096-15CC-3CA96CF3C815}"/>
              </a:ext>
            </a:extLst>
          </p:cNvPr>
          <p:cNvSpPr>
            <a:spLocks noGrp="1"/>
          </p:cNvSpPr>
          <p:nvPr>
            <p:ph type="subTitle" idx="1"/>
          </p:nvPr>
        </p:nvSpPr>
        <p:spPr>
          <a:xfrm>
            <a:off x="5016605" y="621293"/>
            <a:ext cx="7175396" cy="2687604"/>
          </a:xfrm>
        </p:spPr>
        <p:txBody>
          <a:bodyPr>
            <a:noAutofit/>
          </a:bodyPr>
          <a:lstStyle/>
          <a:p>
            <a:r>
              <a:rPr lang="en-US" sz="2133" b="1" dirty="0"/>
              <a:t>What we say and how we say it inspires the hope and belief that recovery is possible for everyone.</a:t>
            </a:r>
          </a:p>
          <a:p>
            <a:endParaRPr lang="en-US" sz="933" b="1" dirty="0"/>
          </a:p>
          <a:p>
            <a:r>
              <a:rPr lang="en-US" sz="2133" b="1" dirty="0"/>
              <a:t>Affirming, respectful, and culturally-informed language promotes evidence-based care.</a:t>
            </a:r>
          </a:p>
        </p:txBody>
      </p:sp>
      <p:sp>
        <p:nvSpPr>
          <p:cNvPr id="12" name="TextBox 11">
            <a:extLst>
              <a:ext uri="{FF2B5EF4-FFF2-40B4-BE49-F238E27FC236}">
                <a16:creationId xmlns:a16="http://schemas.microsoft.com/office/drawing/2014/main" id="{82BC913F-0BE4-5A13-5D84-A96052C03A2E}"/>
              </a:ext>
            </a:extLst>
          </p:cNvPr>
          <p:cNvSpPr txBox="1"/>
          <p:nvPr/>
        </p:nvSpPr>
        <p:spPr>
          <a:xfrm>
            <a:off x="6438369" y="4661538"/>
            <a:ext cx="5215152" cy="1405449"/>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000000"/>
                </a:solidFill>
                <a:effectLst/>
                <a:uLnTx/>
                <a:uFillTx/>
                <a:latin typeface="Avenir Next LT Pro"/>
                <a:ea typeface="+mn-ea"/>
                <a:cs typeface="Arial"/>
                <a:sym typeface="Arial"/>
              </a:rPr>
              <a:t>Language Matters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a:ln>
                  <a:noFill/>
                </a:ln>
                <a:solidFill>
                  <a:srgbClr val="000000"/>
                </a:solidFill>
                <a:effectLst/>
                <a:uLnTx/>
                <a:uFillTx/>
                <a:latin typeface="Avenir Next LT Pro"/>
                <a:ea typeface="+mn-ea"/>
                <a:cs typeface="Arial"/>
                <a:sym typeface="Arial"/>
              </a:rPr>
              <a:t>in treatment, in conversation, in connection.  </a:t>
            </a:r>
            <a:endParaRPr kumimoji="0" lang="en-US" sz="4267" b="0" i="1" u="none" strike="noStrike" kern="1200" cap="none" spc="0" normalizeH="0" baseline="0" noProof="0">
              <a:ln>
                <a:noFill/>
              </a:ln>
              <a:solidFill>
                <a:srgbClr val="000000"/>
              </a:solidFill>
              <a:effectLst/>
              <a:uLnTx/>
              <a:uFillTx/>
              <a:latin typeface="Avenir Next LT Pro"/>
              <a:ea typeface="+mn-ea"/>
              <a:cs typeface="Arial"/>
              <a:sym typeface="Arial"/>
            </a:endParaRPr>
          </a:p>
        </p:txBody>
      </p:sp>
      <p:pic>
        <p:nvPicPr>
          <p:cNvPr id="1026" name="Picture 2">
            <a:extLst>
              <a:ext uri="{FF2B5EF4-FFF2-40B4-BE49-F238E27FC236}">
                <a16:creationId xmlns:a16="http://schemas.microsoft.com/office/drawing/2014/main" id="{3B64D123-7CCD-F8C4-0D7A-864204239CFF}"/>
              </a:ext>
              <a:ext uri="{C183D7F6-B498-43B3-948B-1728B52AA6E4}">
                <adec:decorative xmlns:adec="http://schemas.microsoft.com/office/drawing/2017/decorative" val="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1000"/>
                    </a14:imgEffect>
                  </a14:imgLayer>
                </a14:imgProps>
              </a:ext>
              <a:ext uri="{28A0092B-C50C-407E-A947-70E740481C1C}">
                <a14:useLocalDpi xmlns:a14="http://schemas.microsoft.com/office/drawing/2010/main" val="0"/>
              </a:ext>
            </a:extLst>
          </a:blip>
          <a:srcRect/>
          <a:stretch>
            <a:fillRect/>
          </a:stretch>
        </p:blipFill>
        <p:spPr bwMode="auto">
          <a:xfrm>
            <a:off x="1653776" y="5013266"/>
            <a:ext cx="2778939" cy="115864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279F470-2C6F-4054-FC4E-EC0B594879FF}"/>
              </a:ext>
            </a:extLst>
          </p:cNvPr>
          <p:cNvSpPr>
            <a:spLocks noGrp="1"/>
          </p:cNvSpPr>
          <p:nvPr>
            <p:ph type="sldNum" sz="quarter" idx="12"/>
          </p:nvPr>
        </p:nvSpPr>
        <p:spPr/>
        <p:txBody>
          <a:bodyPr/>
          <a:lstStyle/>
          <a:p>
            <a:fld id="{07CE569E-9B7C-4CB9-AB80-C0841F922CFF}" type="slidenum">
              <a:rPr lang="en-US" smtClean="0"/>
              <a:t>8</a:t>
            </a:fld>
            <a:endParaRPr lang="en-US"/>
          </a:p>
        </p:txBody>
      </p:sp>
    </p:spTree>
    <p:extLst>
      <p:ext uri="{BB962C8B-B14F-4D97-AF65-F5344CB8AC3E}">
        <p14:creationId xmlns:p14="http://schemas.microsoft.com/office/powerpoint/2010/main" val="32809739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CFE8A-F1E8-101F-ADAC-D5D98020CEE7}"/>
              </a:ext>
            </a:extLst>
          </p:cNvPr>
          <p:cNvSpPr>
            <a:spLocks noGrp="1"/>
          </p:cNvSpPr>
          <p:nvPr>
            <p:ph type="title"/>
          </p:nvPr>
        </p:nvSpPr>
        <p:spPr>
          <a:xfrm>
            <a:off x="1048200" y="584765"/>
            <a:ext cx="10095600" cy="790176"/>
          </a:xfrm>
        </p:spPr>
        <p:txBody>
          <a:bodyPr/>
          <a:lstStyle/>
          <a:p>
            <a:r>
              <a:rPr kumimoji="0" lang="en-US" b="1" i="1" u="none" strike="noStrike" kern="0" cap="none" spc="0" normalizeH="0" baseline="0" noProof="0" dirty="0">
                <a:ln>
                  <a:noFill/>
                </a:ln>
                <a:solidFill>
                  <a:srgbClr val="0053A3"/>
                </a:solidFill>
                <a:effectLst/>
                <a:uLnTx/>
                <a:uFillTx/>
                <a:latin typeface="Roboto Slab"/>
                <a:ea typeface="Roboto Slab"/>
                <a:cs typeface="Roboto Slab"/>
                <a:sym typeface="Roboto Slab"/>
              </a:rPr>
              <a:t>Wise Mind </a:t>
            </a:r>
            <a:r>
              <a:rPr kumimoji="0" lang="en-US" b="1" i="0" u="none" strike="noStrike" kern="0" cap="none" spc="0" normalizeH="0" baseline="0" noProof="0" dirty="0">
                <a:ln>
                  <a:noFill/>
                </a:ln>
                <a:solidFill>
                  <a:srgbClr val="0053A3"/>
                </a:solidFill>
                <a:effectLst/>
                <a:uLnTx/>
                <a:uFillTx/>
                <a:latin typeface="Roboto Slab"/>
                <a:ea typeface="Roboto Slab"/>
                <a:cs typeface="Roboto Slab"/>
                <a:sym typeface="Roboto Slab"/>
              </a:rPr>
              <a:t>Activity – Discussion</a:t>
            </a:r>
            <a:endParaRPr lang="en-US" sz="4800" dirty="0"/>
          </a:p>
        </p:txBody>
      </p:sp>
      <p:sp>
        <p:nvSpPr>
          <p:cNvPr id="3" name="Content Placeholder 2">
            <a:extLst>
              <a:ext uri="{FF2B5EF4-FFF2-40B4-BE49-F238E27FC236}">
                <a16:creationId xmlns:a16="http://schemas.microsoft.com/office/drawing/2014/main" id="{4088063E-47C2-F651-3E01-A3BAA2F010F7}"/>
              </a:ext>
            </a:extLst>
          </p:cNvPr>
          <p:cNvSpPr>
            <a:spLocks noGrp="1"/>
          </p:cNvSpPr>
          <p:nvPr>
            <p:ph idx="1"/>
          </p:nvPr>
        </p:nvSpPr>
        <p:spPr>
          <a:xfrm>
            <a:off x="825462" y="1417979"/>
            <a:ext cx="10534795" cy="3417492"/>
          </a:xfrm>
        </p:spPr>
        <p:txBody>
          <a:bodyPr/>
          <a:lstStyle/>
          <a:p>
            <a:pPr marL="495300" indent="-457200">
              <a:spcAft>
                <a:spcPts val="600"/>
              </a:spcAft>
              <a:buClr>
                <a:schemeClr val="accent3">
                  <a:lumMod val="60000"/>
                  <a:lumOff val="40000"/>
                </a:schemeClr>
              </a:buClr>
              <a:buSzPct val="115000"/>
              <a:buFont typeface="+mj-lt"/>
              <a:buAutoNum type="arabicPeriod"/>
            </a:pPr>
            <a:r>
              <a:rPr lang="en-US" sz="2600" dirty="0"/>
              <a:t>How does your body feel and what's going on in your mind/thoughts when you’re in </a:t>
            </a:r>
            <a:r>
              <a:rPr lang="en-US" sz="2600" i="1" dirty="0"/>
              <a:t>Wise Mind</a:t>
            </a:r>
            <a:r>
              <a:rPr lang="en-US" sz="2600" dirty="0"/>
              <a:t>? What do you notice there or not there?</a:t>
            </a:r>
          </a:p>
          <a:p>
            <a:pPr marL="495300" indent="-457200">
              <a:spcAft>
                <a:spcPts val="600"/>
              </a:spcAft>
              <a:buClr>
                <a:schemeClr val="accent3">
                  <a:lumMod val="60000"/>
                  <a:lumOff val="40000"/>
                </a:schemeClr>
              </a:buClr>
              <a:buSzPct val="115000"/>
              <a:buFont typeface="+mj-lt"/>
              <a:buAutoNum type="arabicPeriod"/>
            </a:pPr>
            <a:r>
              <a:rPr lang="en-US" sz="2600" dirty="0"/>
              <a:t>How does </a:t>
            </a:r>
            <a:r>
              <a:rPr lang="en-US" sz="2600" i="1" dirty="0"/>
              <a:t>Wise Mind </a:t>
            </a:r>
            <a:r>
              <a:rPr lang="en-US" sz="2600" dirty="0"/>
              <a:t>differ from </a:t>
            </a:r>
            <a:r>
              <a:rPr lang="en-US" sz="2600" i="1" dirty="0"/>
              <a:t>Emotional Mind </a:t>
            </a:r>
            <a:r>
              <a:rPr lang="en-US" sz="2600" dirty="0"/>
              <a:t>and </a:t>
            </a:r>
            <a:r>
              <a:rPr lang="en-US" sz="2600" i="1" dirty="0"/>
              <a:t>Reasonable Mind</a:t>
            </a:r>
            <a:r>
              <a:rPr lang="en-US" sz="2600" dirty="0"/>
              <a:t>, and why is it crucial in the recovery from substance use disorders?</a:t>
            </a:r>
          </a:p>
        </p:txBody>
      </p:sp>
      <p:sp>
        <p:nvSpPr>
          <p:cNvPr id="4" name="Slide Number Placeholder 3">
            <a:extLst>
              <a:ext uri="{FF2B5EF4-FFF2-40B4-BE49-F238E27FC236}">
                <a16:creationId xmlns:a16="http://schemas.microsoft.com/office/drawing/2014/main" id="{772C2B89-67D1-F0EF-DF28-9735D8AF214C}"/>
              </a:ext>
            </a:extLst>
          </p:cNvPr>
          <p:cNvSpPr>
            <a:spLocks noGrp="1"/>
          </p:cNvSpPr>
          <p:nvPr>
            <p:ph type="sldNum" idx="10"/>
          </p:nvPr>
        </p:nvSpPr>
        <p:spPr/>
        <p:txBody>
          <a:bodyPr/>
          <a:lstStyle/>
          <a:p>
            <a:fld id="{07CE569E-9B7C-4CB9-AB80-C0841F922CFF}" type="slidenum">
              <a:rPr lang="en-US" smtClean="0"/>
              <a:pPr/>
              <a:t>80</a:t>
            </a:fld>
            <a:endParaRPr lang="en-US"/>
          </a:p>
        </p:txBody>
      </p:sp>
      <p:pic>
        <p:nvPicPr>
          <p:cNvPr id="6" name="Picture 5">
            <a:extLst>
              <a:ext uri="{FF2B5EF4-FFF2-40B4-BE49-F238E27FC236}">
                <a16:creationId xmlns:a16="http://schemas.microsoft.com/office/drawing/2014/main" id="{908F6971-D1A9-81C5-D776-9ADE72FC4EE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77150" y="4878509"/>
            <a:ext cx="2831417" cy="1979426"/>
          </a:xfrm>
          <a:prstGeom prst="rect">
            <a:avLst/>
          </a:prstGeom>
        </p:spPr>
      </p:pic>
      <p:grpSp>
        <p:nvGrpSpPr>
          <p:cNvPr id="5" name="Group 4">
            <a:extLst>
              <a:ext uri="{FF2B5EF4-FFF2-40B4-BE49-F238E27FC236}">
                <a16:creationId xmlns:a16="http://schemas.microsoft.com/office/drawing/2014/main" id="{61A99AFC-0840-7B2D-162E-15C810BF0DCA}"/>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10" name="Rectangle: Rounded Corners 9">
              <a:extLst>
                <a:ext uri="{FF2B5EF4-FFF2-40B4-BE49-F238E27FC236}">
                  <a16:creationId xmlns:a16="http://schemas.microsoft.com/office/drawing/2014/main" id="{39D2AD18-DC3C-000D-5D54-CD9D13907F18}"/>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11" name="Rectangle: Rounded Corners 4">
              <a:extLst>
                <a:ext uri="{FF2B5EF4-FFF2-40B4-BE49-F238E27FC236}">
                  <a16:creationId xmlns:a16="http://schemas.microsoft.com/office/drawing/2014/main" id="{71B3718E-B146-4D8E-7511-2AC49D1D07D5}"/>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159136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D7BB1-4CEC-EE5B-AB5A-65857419E734}"/>
              </a:ext>
            </a:extLst>
          </p:cNvPr>
          <p:cNvSpPr>
            <a:spLocks noGrp="1"/>
          </p:cNvSpPr>
          <p:nvPr>
            <p:ph type="title"/>
          </p:nvPr>
        </p:nvSpPr>
        <p:spPr/>
        <p:txBody>
          <a:bodyPr/>
          <a:lstStyle/>
          <a:p>
            <a:r>
              <a:rPr lang="en-US" dirty="0"/>
              <a:t>Practicing Mindfulness</a:t>
            </a:r>
          </a:p>
        </p:txBody>
      </p:sp>
      <p:grpSp>
        <p:nvGrpSpPr>
          <p:cNvPr id="7" name="Group 6">
            <a:extLst>
              <a:ext uri="{FF2B5EF4-FFF2-40B4-BE49-F238E27FC236}">
                <a16:creationId xmlns:a16="http://schemas.microsoft.com/office/drawing/2014/main" id="{5D0FA005-71AE-9B3E-A96D-099048B0FE80}"/>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8" name="Rectangle: Rounded Corners 7">
              <a:extLst>
                <a:ext uri="{FF2B5EF4-FFF2-40B4-BE49-F238E27FC236}">
                  <a16:creationId xmlns:a16="http://schemas.microsoft.com/office/drawing/2014/main" id="{C9381DD4-3064-6B3F-1CB2-7AC0C2D733DE}"/>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51713276-EC20-2D97-049B-A7DF119D0CA4}"/>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14" name="Content Placeholder 13">
            <a:extLst>
              <a:ext uri="{FF2B5EF4-FFF2-40B4-BE49-F238E27FC236}">
                <a16:creationId xmlns:a16="http://schemas.microsoft.com/office/drawing/2014/main" id="{D0A68777-CF54-0ACE-E213-FD9BF26876B3}"/>
              </a:ext>
            </a:extLst>
          </p:cNvPr>
          <p:cNvSpPr>
            <a:spLocks noGrp="1"/>
          </p:cNvSpPr>
          <p:nvPr>
            <p:ph idx="1"/>
          </p:nvPr>
        </p:nvSpPr>
        <p:spPr>
          <a:xfrm>
            <a:off x="1048200" y="1347627"/>
            <a:ext cx="10095600" cy="5099440"/>
          </a:xfrm>
        </p:spPr>
        <p:txBody>
          <a:bodyPr/>
          <a:lstStyle/>
          <a:p>
            <a:pPr algn="just">
              <a:spcAft>
                <a:spcPts val="600"/>
              </a:spcAft>
            </a:pPr>
            <a:r>
              <a:rPr lang="en-US" dirty="0"/>
              <a:t>Mindfulness practice involves the transition from a state of mindlessness to a state of mindfulness (this is not an easy process!)</a:t>
            </a:r>
          </a:p>
          <a:p>
            <a:pPr>
              <a:spcAft>
                <a:spcPts val="600"/>
              </a:spcAft>
            </a:pPr>
            <a:r>
              <a:rPr lang="en-US" dirty="0"/>
              <a:t>When challenges arise:</a:t>
            </a:r>
          </a:p>
          <a:p>
            <a:pPr lvl="2"/>
            <a:r>
              <a:rPr lang="en-US" sz="2800" dirty="0"/>
              <a:t>Step back</a:t>
            </a:r>
          </a:p>
          <a:p>
            <a:pPr lvl="2"/>
            <a:r>
              <a:rPr lang="en-US" sz="2800" dirty="0"/>
              <a:t>Notice</a:t>
            </a:r>
          </a:p>
          <a:p>
            <a:pPr lvl="2"/>
            <a:r>
              <a:rPr lang="en-US" sz="2800" dirty="0"/>
              <a:t>Let go</a:t>
            </a:r>
          </a:p>
          <a:p>
            <a:pPr lvl="2"/>
            <a:r>
              <a:rPr lang="en-US" sz="2800" dirty="0"/>
              <a:t>Repeat</a:t>
            </a:r>
          </a:p>
          <a:p>
            <a:endParaRPr lang="en-US" dirty="0"/>
          </a:p>
        </p:txBody>
      </p:sp>
      <p:pic>
        <p:nvPicPr>
          <p:cNvPr id="16" name="Picture 15" descr="A person sitting in a lotus position">
            <a:extLst>
              <a:ext uri="{FF2B5EF4-FFF2-40B4-BE49-F238E27FC236}">
                <a16:creationId xmlns:a16="http://schemas.microsoft.com/office/drawing/2014/main" id="{A71D1FA4-1C7B-77FD-EF2C-79910DB56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297" y="2621678"/>
            <a:ext cx="5105503" cy="3403668"/>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58936968-8F23-6545-BF96-E05F232C8642}"/>
              </a:ext>
            </a:extLst>
          </p:cNvPr>
          <p:cNvSpPr>
            <a:spLocks noGrp="1"/>
          </p:cNvSpPr>
          <p:nvPr>
            <p:ph type="sldNum" idx="10"/>
          </p:nvPr>
        </p:nvSpPr>
        <p:spPr/>
        <p:txBody>
          <a:bodyPr/>
          <a:lstStyle/>
          <a:p>
            <a:fld id="{07CE569E-9B7C-4CB9-AB80-C0841F922CFF}" type="slidenum">
              <a:rPr lang="en-US" smtClean="0"/>
              <a:pPr/>
              <a:t>81</a:t>
            </a:fld>
            <a:endParaRPr lang="en-US"/>
          </a:p>
        </p:txBody>
      </p:sp>
    </p:spTree>
    <p:extLst>
      <p:ext uri="{BB962C8B-B14F-4D97-AF65-F5344CB8AC3E}">
        <p14:creationId xmlns:p14="http://schemas.microsoft.com/office/powerpoint/2010/main" val="8876101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7BC1-BB46-960D-A109-D3A13194C5FD}"/>
              </a:ext>
            </a:extLst>
          </p:cNvPr>
          <p:cNvSpPr>
            <a:spLocks noGrp="1"/>
          </p:cNvSpPr>
          <p:nvPr>
            <p:ph type="title"/>
          </p:nvPr>
        </p:nvSpPr>
        <p:spPr>
          <a:xfrm>
            <a:off x="982980" y="2376316"/>
            <a:ext cx="10226040" cy="2105367"/>
          </a:xfrm>
        </p:spPr>
        <p:txBody>
          <a:bodyPr>
            <a:normAutofit/>
          </a:bodyPr>
          <a:lstStyle/>
          <a:p>
            <a:r>
              <a:rPr lang="en-US" sz="5400" b="1" dirty="0"/>
              <a:t>Interpersonal Effectiveness</a:t>
            </a:r>
          </a:p>
        </p:txBody>
      </p:sp>
      <p:sp>
        <p:nvSpPr>
          <p:cNvPr id="5" name="Rectangle: Rounded Corners 4">
            <a:extLst>
              <a:ext uri="{FF2B5EF4-FFF2-40B4-BE49-F238E27FC236}">
                <a16:creationId xmlns:a16="http://schemas.microsoft.com/office/drawing/2014/main" id="{77CBF9AD-1043-8A9A-3B52-EAB98881A4C5}"/>
              </a:ext>
              <a:ext uri="{C183D7F6-B498-43B3-948B-1728B52AA6E4}">
                <adec:decorative xmlns:adec="http://schemas.microsoft.com/office/drawing/2017/decorative" val="1"/>
              </a:ext>
            </a:extLst>
          </p:cNvPr>
          <p:cNvSpPr/>
          <p:nvPr/>
        </p:nvSpPr>
        <p:spPr>
          <a:xfrm>
            <a:off x="5091467" y="3477150"/>
            <a:ext cx="2009065" cy="2009065"/>
          </a:xfrm>
          <a:prstGeom prst="roundRect">
            <a:avLst/>
          </a:prstGeom>
          <a:solidFill>
            <a:srgbClr val="7030A0"/>
          </a:solid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33CD38D1-71C0-BE0D-1BDB-7DC453CE5813}"/>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82</a:t>
            </a:fld>
            <a:endParaRPr lang="en-US"/>
          </a:p>
        </p:txBody>
      </p:sp>
      <p:pic>
        <p:nvPicPr>
          <p:cNvPr id="8" name="Picture 7">
            <a:extLst>
              <a:ext uri="{FF2B5EF4-FFF2-40B4-BE49-F238E27FC236}">
                <a16:creationId xmlns:a16="http://schemas.microsoft.com/office/drawing/2014/main" id="{ACB9A40B-0D86-DB38-9B15-ED30C45DFB9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467" y="3477150"/>
            <a:ext cx="2342890" cy="2165767"/>
          </a:xfrm>
          <a:prstGeom prst="rect">
            <a:avLst/>
          </a:prstGeom>
        </p:spPr>
      </p:pic>
    </p:spTree>
    <p:extLst>
      <p:ext uri="{BB962C8B-B14F-4D97-AF65-F5344CB8AC3E}">
        <p14:creationId xmlns:p14="http://schemas.microsoft.com/office/powerpoint/2010/main" val="29187747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10D03-44C6-320A-11D0-9002D3B40D10}"/>
              </a:ext>
            </a:extLst>
          </p:cNvPr>
          <p:cNvSpPr>
            <a:spLocks noGrp="1"/>
          </p:cNvSpPr>
          <p:nvPr>
            <p:ph type="title"/>
          </p:nvPr>
        </p:nvSpPr>
        <p:spPr>
          <a:xfrm>
            <a:off x="856382" y="600712"/>
            <a:ext cx="10479236" cy="936800"/>
          </a:xfrm>
        </p:spPr>
        <p:txBody>
          <a:bodyPr/>
          <a:lstStyle/>
          <a:p>
            <a:r>
              <a:rPr lang="en-US" sz="4400" b="1" dirty="0"/>
              <a:t>Interpersonal Effectiveness Overview</a:t>
            </a:r>
          </a:p>
        </p:txBody>
      </p:sp>
      <p:sp>
        <p:nvSpPr>
          <p:cNvPr id="3" name="Content Placeholder 2">
            <a:extLst>
              <a:ext uri="{FF2B5EF4-FFF2-40B4-BE49-F238E27FC236}">
                <a16:creationId xmlns:a16="http://schemas.microsoft.com/office/drawing/2014/main" id="{5BB7E181-7F80-918B-BAFF-E78D185A09A9}"/>
              </a:ext>
            </a:extLst>
          </p:cNvPr>
          <p:cNvSpPr>
            <a:spLocks noGrp="1"/>
          </p:cNvSpPr>
          <p:nvPr>
            <p:ph idx="1"/>
          </p:nvPr>
        </p:nvSpPr>
        <p:spPr>
          <a:xfrm>
            <a:off x="952291" y="1568335"/>
            <a:ext cx="10287418" cy="4764800"/>
          </a:xfrm>
        </p:spPr>
        <p:txBody>
          <a:bodyPr/>
          <a:lstStyle/>
          <a:p>
            <a:pPr>
              <a:spcAft>
                <a:spcPts val="600"/>
              </a:spcAft>
            </a:pPr>
            <a:r>
              <a:rPr lang="en-US" dirty="0"/>
              <a:t>Interpersonal effectiveness fosters healthier and more satisfying connections, reducing distress and conflict in relationships</a:t>
            </a:r>
          </a:p>
          <a:p>
            <a:pPr>
              <a:spcAft>
                <a:spcPts val="600"/>
              </a:spcAft>
            </a:pPr>
            <a:r>
              <a:rPr lang="en-US" dirty="0"/>
              <a:t>Interpersonal effectiveness equips individuals to tackle communication challenges, enhancing their skills in navigating social interactions and resolving conflicts more adeptly</a:t>
            </a:r>
          </a:p>
        </p:txBody>
      </p:sp>
      <p:grpSp>
        <p:nvGrpSpPr>
          <p:cNvPr id="5" name="Group 4">
            <a:extLst>
              <a:ext uri="{FF2B5EF4-FFF2-40B4-BE49-F238E27FC236}">
                <a16:creationId xmlns:a16="http://schemas.microsoft.com/office/drawing/2014/main" id="{8ABE5A1E-D41A-33F0-5F4B-6FA500F6C1C1}"/>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27697F33-0F04-6642-7B87-B2A2742B0D4A}"/>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F8152FF9-0040-3CBB-4B31-1F9DF35FE57E}"/>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Slide Number Placeholder 7">
            <a:extLst>
              <a:ext uri="{FF2B5EF4-FFF2-40B4-BE49-F238E27FC236}">
                <a16:creationId xmlns:a16="http://schemas.microsoft.com/office/drawing/2014/main" id="{855AF6E2-129B-E811-5110-B75C17D917FD}"/>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83</a:t>
            </a:fld>
            <a:endParaRPr lang="en-US"/>
          </a:p>
        </p:txBody>
      </p:sp>
      <p:pic>
        <p:nvPicPr>
          <p:cNvPr id="4" name="Picture 3">
            <a:extLst>
              <a:ext uri="{FF2B5EF4-FFF2-40B4-BE49-F238E27FC236}">
                <a16:creationId xmlns:a16="http://schemas.microsoft.com/office/drawing/2014/main" id="{5668D66A-183A-35D0-CB00-39FA18B8D5A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1486" t="60545" r="42695" b="23184"/>
          <a:stretch/>
        </p:blipFill>
        <p:spPr>
          <a:xfrm>
            <a:off x="6432174" y="4871229"/>
            <a:ext cx="1349003" cy="1387548"/>
          </a:xfrm>
          <a:prstGeom prst="rect">
            <a:avLst/>
          </a:prstGeom>
        </p:spPr>
      </p:pic>
      <p:pic>
        <p:nvPicPr>
          <p:cNvPr id="9" name="Picture 8">
            <a:extLst>
              <a:ext uri="{FF2B5EF4-FFF2-40B4-BE49-F238E27FC236}">
                <a16:creationId xmlns:a16="http://schemas.microsoft.com/office/drawing/2014/main" id="{5BD5C3B2-6A1B-E84E-92E4-8845A47FBA6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1111" t="21436" r="22957" b="62293"/>
          <a:stretch/>
        </p:blipFill>
        <p:spPr>
          <a:xfrm>
            <a:off x="8141677" y="4869739"/>
            <a:ext cx="3064168" cy="1387549"/>
          </a:xfrm>
          <a:prstGeom prst="rect">
            <a:avLst/>
          </a:prstGeom>
        </p:spPr>
      </p:pic>
      <p:sp>
        <p:nvSpPr>
          <p:cNvPr id="10" name="TextBox 9">
            <a:extLst>
              <a:ext uri="{FF2B5EF4-FFF2-40B4-BE49-F238E27FC236}">
                <a16:creationId xmlns:a16="http://schemas.microsoft.com/office/drawing/2014/main" id="{25F17983-01E3-E971-A43C-0596ABCBA25B}"/>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558647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FE66-7ABD-4F1A-9363-453057530F73}"/>
              </a:ext>
            </a:extLst>
          </p:cNvPr>
          <p:cNvSpPr>
            <a:spLocks noGrp="1"/>
          </p:cNvSpPr>
          <p:nvPr>
            <p:ph type="title"/>
          </p:nvPr>
        </p:nvSpPr>
        <p:spPr>
          <a:xfrm>
            <a:off x="898853" y="455798"/>
            <a:ext cx="10394292" cy="936800"/>
          </a:xfrm>
        </p:spPr>
        <p:txBody>
          <a:bodyPr/>
          <a:lstStyle/>
          <a:p>
            <a:r>
              <a:rPr lang="en-US" sz="4400" b="1" dirty="0"/>
              <a:t>Goals of Interpersonal Effectiveness</a:t>
            </a:r>
          </a:p>
        </p:txBody>
      </p:sp>
      <p:sp>
        <p:nvSpPr>
          <p:cNvPr id="3" name="Content Placeholder 2">
            <a:extLst>
              <a:ext uri="{FF2B5EF4-FFF2-40B4-BE49-F238E27FC236}">
                <a16:creationId xmlns:a16="http://schemas.microsoft.com/office/drawing/2014/main" id="{8AD190DA-3A87-4A4E-96F3-0D44A852857F}"/>
              </a:ext>
            </a:extLst>
          </p:cNvPr>
          <p:cNvSpPr>
            <a:spLocks noGrp="1"/>
          </p:cNvSpPr>
          <p:nvPr>
            <p:ph idx="1"/>
          </p:nvPr>
        </p:nvSpPr>
        <p:spPr>
          <a:xfrm>
            <a:off x="898853" y="1392598"/>
            <a:ext cx="10394292" cy="4940537"/>
          </a:xfrm>
        </p:spPr>
        <p:txBody>
          <a:bodyPr/>
          <a:lstStyle/>
          <a:p>
            <a:pPr>
              <a:spcAft>
                <a:spcPts val="600"/>
              </a:spcAft>
            </a:pPr>
            <a:r>
              <a:rPr lang="en-US" sz="3200" dirty="0"/>
              <a:t>Be skillful in meeting our objectives with others</a:t>
            </a:r>
          </a:p>
          <a:p>
            <a:pPr lvl="2">
              <a:buClr>
                <a:srgbClr val="F2D712"/>
              </a:buClr>
              <a:defRPr/>
            </a:pPr>
            <a:r>
              <a:rPr lang="en-US" sz="2800" dirty="0"/>
              <a:t>Making requests of others effectively</a:t>
            </a:r>
          </a:p>
          <a:p>
            <a:pPr marL="1371600" marR="0" lvl="2"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800" dirty="0"/>
              <a:t>Saying no to requests effectively</a:t>
            </a:r>
          </a:p>
          <a:p>
            <a:pPr>
              <a:spcAft>
                <a:spcPts val="600"/>
              </a:spcAft>
            </a:pPr>
            <a:r>
              <a:rPr lang="en-US" sz="3200" dirty="0"/>
              <a:t>Achieve relationship effectiveness</a:t>
            </a:r>
          </a:p>
          <a:p>
            <a:pPr lvl="2"/>
            <a:r>
              <a:rPr lang="en-US" sz="2800" dirty="0"/>
              <a:t>Obtaining or maintaining positive relationships</a:t>
            </a:r>
          </a:p>
          <a:p>
            <a:pPr lvl="2"/>
            <a:r>
              <a:rPr lang="en-US" sz="2800" dirty="0"/>
              <a:t>Strengthening current relationships and ending destructive ones</a:t>
            </a:r>
          </a:p>
          <a:p>
            <a:pPr lvl="2">
              <a:spcAft>
                <a:spcPts val="600"/>
              </a:spcAft>
            </a:pPr>
            <a:r>
              <a:rPr lang="en-US" sz="2800" dirty="0"/>
              <a:t>Maintaining or improving self-respect/liking for self</a:t>
            </a:r>
          </a:p>
          <a:p>
            <a:pPr>
              <a:spcAft>
                <a:spcPts val="600"/>
              </a:spcAft>
            </a:pPr>
            <a:r>
              <a:rPr lang="en-US" sz="3200" i="1" dirty="0"/>
              <a:t>Walking the Middle Path</a:t>
            </a:r>
            <a:endParaRPr lang="en-US" sz="4000" i="1" dirty="0"/>
          </a:p>
        </p:txBody>
      </p:sp>
      <p:grpSp>
        <p:nvGrpSpPr>
          <p:cNvPr id="4" name="Group 3">
            <a:extLst>
              <a:ext uri="{FF2B5EF4-FFF2-40B4-BE49-F238E27FC236}">
                <a16:creationId xmlns:a16="http://schemas.microsoft.com/office/drawing/2014/main" id="{6A3E4537-2DCE-3B64-D477-28EA44875E97}"/>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5" name="Rectangle: Rounded Corners 4">
              <a:extLst>
                <a:ext uri="{FF2B5EF4-FFF2-40B4-BE49-F238E27FC236}">
                  <a16:creationId xmlns:a16="http://schemas.microsoft.com/office/drawing/2014/main" id="{3A5083A0-C865-6A5E-9A11-A06203683537}"/>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00652C0F-A117-51BD-7732-9B6DAFB66489}"/>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7" name="Slide Number Placeholder 6">
            <a:extLst>
              <a:ext uri="{FF2B5EF4-FFF2-40B4-BE49-F238E27FC236}">
                <a16:creationId xmlns:a16="http://schemas.microsoft.com/office/drawing/2014/main" id="{0091AF43-D41F-1AC3-57D4-0DF727629548}"/>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84</a:t>
            </a:fld>
            <a:endParaRPr lang="en-US"/>
          </a:p>
        </p:txBody>
      </p:sp>
      <p:sp>
        <p:nvSpPr>
          <p:cNvPr id="8" name="TextBox 7">
            <a:extLst>
              <a:ext uri="{FF2B5EF4-FFF2-40B4-BE49-F238E27FC236}">
                <a16:creationId xmlns:a16="http://schemas.microsoft.com/office/drawing/2014/main" id="{2BC4A5BE-1F31-92E1-AD27-9116C012A5C8}"/>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9" name="Picture 8">
            <a:extLst>
              <a:ext uri="{FF2B5EF4-FFF2-40B4-BE49-F238E27FC236}">
                <a16:creationId xmlns:a16="http://schemas.microsoft.com/office/drawing/2014/main" id="{D93C3870-9A0F-B1B7-CE5D-EAC306C2F5A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6700" t="41875" r="13300" b="42265"/>
          <a:stretch/>
        </p:blipFill>
        <p:spPr>
          <a:xfrm>
            <a:off x="7912607" y="2566750"/>
            <a:ext cx="3195702" cy="974689"/>
          </a:xfrm>
          <a:prstGeom prst="rect">
            <a:avLst/>
          </a:prstGeom>
        </p:spPr>
      </p:pic>
    </p:spTree>
    <p:extLst>
      <p:ext uri="{BB962C8B-B14F-4D97-AF65-F5344CB8AC3E}">
        <p14:creationId xmlns:p14="http://schemas.microsoft.com/office/powerpoint/2010/main" val="3999744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FE66-7ABD-4F1A-9363-453057530F73}"/>
              </a:ext>
            </a:extLst>
          </p:cNvPr>
          <p:cNvSpPr>
            <a:spLocks noGrp="1"/>
          </p:cNvSpPr>
          <p:nvPr>
            <p:ph type="title"/>
          </p:nvPr>
        </p:nvSpPr>
        <p:spPr>
          <a:xfrm>
            <a:off x="898853" y="455798"/>
            <a:ext cx="10394292" cy="936800"/>
          </a:xfrm>
        </p:spPr>
        <p:txBody>
          <a:bodyPr/>
          <a:lstStyle/>
          <a:p>
            <a:r>
              <a:rPr lang="en-US" sz="4400" b="1" dirty="0"/>
              <a:t>Interpersonal Effectiveness Skills</a:t>
            </a:r>
          </a:p>
        </p:txBody>
      </p:sp>
      <p:sp>
        <p:nvSpPr>
          <p:cNvPr id="3" name="Content Placeholder 2">
            <a:extLst>
              <a:ext uri="{FF2B5EF4-FFF2-40B4-BE49-F238E27FC236}">
                <a16:creationId xmlns:a16="http://schemas.microsoft.com/office/drawing/2014/main" id="{8AD190DA-3A87-4A4E-96F3-0D44A852857F}"/>
              </a:ext>
            </a:extLst>
          </p:cNvPr>
          <p:cNvSpPr>
            <a:spLocks noGrp="1"/>
          </p:cNvSpPr>
          <p:nvPr>
            <p:ph idx="1"/>
          </p:nvPr>
        </p:nvSpPr>
        <p:spPr>
          <a:xfrm>
            <a:off x="898853" y="1392598"/>
            <a:ext cx="10394292" cy="4762017"/>
          </a:xfrm>
        </p:spPr>
        <p:txBody>
          <a:bodyPr/>
          <a:lstStyle/>
          <a:p>
            <a:pPr>
              <a:spcBef>
                <a:spcPts val="0"/>
              </a:spcBef>
              <a:spcAft>
                <a:spcPts val="600"/>
              </a:spcAft>
            </a:pPr>
            <a:r>
              <a:rPr lang="en-US" sz="2800" dirty="0"/>
              <a:t>These skills teach us how to:</a:t>
            </a:r>
          </a:p>
          <a:p>
            <a:pPr lvl="2">
              <a:spcBef>
                <a:spcPts val="600"/>
              </a:spcBef>
              <a:spcAft>
                <a:spcPts val="600"/>
              </a:spcAft>
            </a:pPr>
            <a:r>
              <a:rPr lang="en-US" sz="2600" dirty="0"/>
              <a:t>Manage conflict in relationships effectively</a:t>
            </a:r>
          </a:p>
          <a:p>
            <a:pPr lvl="2">
              <a:spcAft>
                <a:spcPts val="600"/>
              </a:spcAft>
            </a:pPr>
            <a:r>
              <a:rPr lang="en-US" sz="2600" dirty="0"/>
              <a:t>Maintain and improve relationships</a:t>
            </a:r>
          </a:p>
          <a:p>
            <a:pPr lvl="2">
              <a:spcAft>
                <a:spcPts val="600"/>
              </a:spcAft>
            </a:pPr>
            <a:r>
              <a:rPr lang="en-US" sz="2600" dirty="0"/>
              <a:t>Set boundaries and limits</a:t>
            </a:r>
          </a:p>
          <a:p>
            <a:pPr lvl="2">
              <a:spcAft>
                <a:spcPts val="600"/>
              </a:spcAft>
            </a:pPr>
            <a:r>
              <a:rPr lang="en-US" sz="2600" dirty="0"/>
              <a:t>End destructive relationships</a:t>
            </a:r>
          </a:p>
          <a:p>
            <a:pPr lvl="2">
              <a:spcAft>
                <a:spcPts val="600"/>
              </a:spcAft>
            </a:pPr>
            <a:r>
              <a:rPr lang="en-US" sz="2600" dirty="0"/>
              <a:t>Maintain positive relationships</a:t>
            </a:r>
          </a:p>
          <a:p>
            <a:pPr>
              <a:spcAft>
                <a:spcPts val="600"/>
              </a:spcAft>
            </a:pPr>
            <a:r>
              <a:rPr lang="en-US" sz="2800" dirty="0"/>
              <a:t>Interpersonal Effectiveness skills also teach us how to balance acceptance and change in ourselves and others by </a:t>
            </a:r>
            <a:r>
              <a:rPr lang="en-US" sz="2800" i="1" dirty="0"/>
              <a:t>Walking the Middle Path</a:t>
            </a:r>
          </a:p>
        </p:txBody>
      </p:sp>
      <p:grpSp>
        <p:nvGrpSpPr>
          <p:cNvPr id="4" name="Group 3">
            <a:extLst>
              <a:ext uri="{FF2B5EF4-FFF2-40B4-BE49-F238E27FC236}">
                <a16:creationId xmlns:a16="http://schemas.microsoft.com/office/drawing/2014/main" id="{6A3E4537-2DCE-3B64-D477-28EA44875E97}"/>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5" name="Rectangle: Rounded Corners 4">
              <a:extLst>
                <a:ext uri="{FF2B5EF4-FFF2-40B4-BE49-F238E27FC236}">
                  <a16:creationId xmlns:a16="http://schemas.microsoft.com/office/drawing/2014/main" id="{3A5083A0-C865-6A5E-9A11-A06203683537}"/>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00652C0F-A117-51BD-7732-9B6DAFB66489}"/>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7" name="Slide Number Placeholder 6">
            <a:extLst>
              <a:ext uri="{FF2B5EF4-FFF2-40B4-BE49-F238E27FC236}">
                <a16:creationId xmlns:a16="http://schemas.microsoft.com/office/drawing/2014/main" id="{0091AF43-D41F-1AC3-57D4-0DF727629548}"/>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85</a:t>
            </a:fld>
            <a:endParaRPr lang="en-US"/>
          </a:p>
        </p:txBody>
      </p:sp>
      <p:pic>
        <p:nvPicPr>
          <p:cNvPr id="10" name="Picture 9">
            <a:extLst>
              <a:ext uri="{FF2B5EF4-FFF2-40B4-BE49-F238E27FC236}">
                <a16:creationId xmlns:a16="http://schemas.microsoft.com/office/drawing/2014/main" id="{448350BE-D27E-24F4-A88A-56CD03C42F4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6594" b="15992"/>
          <a:stretch/>
        </p:blipFill>
        <p:spPr>
          <a:xfrm>
            <a:off x="7379716" y="2767784"/>
            <a:ext cx="3826129" cy="1537580"/>
          </a:xfrm>
          <a:prstGeom prst="rect">
            <a:avLst/>
          </a:prstGeom>
        </p:spPr>
      </p:pic>
      <p:sp>
        <p:nvSpPr>
          <p:cNvPr id="8" name="TextBox 7">
            <a:extLst>
              <a:ext uri="{FF2B5EF4-FFF2-40B4-BE49-F238E27FC236}">
                <a16:creationId xmlns:a16="http://schemas.microsoft.com/office/drawing/2014/main" id="{586D2BBB-782B-CBDA-B8B3-D063CC18742E}"/>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709039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8CC4-7E77-E62F-3D8E-659E2F2158DA}"/>
              </a:ext>
            </a:extLst>
          </p:cNvPr>
          <p:cNvSpPr>
            <a:spLocks noGrp="1"/>
          </p:cNvSpPr>
          <p:nvPr>
            <p:ph type="title"/>
          </p:nvPr>
        </p:nvSpPr>
        <p:spPr>
          <a:xfrm>
            <a:off x="662354" y="600712"/>
            <a:ext cx="10867292" cy="936800"/>
          </a:xfrm>
        </p:spPr>
        <p:txBody>
          <a:bodyPr/>
          <a:lstStyle/>
          <a:p>
            <a:r>
              <a:rPr lang="en-US" b="1" dirty="0"/>
              <a:t>Foundational Interpersonal Effectiveness Skills</a:t>
            </a:r>
          </a:p>
        </p:txBody>
      </p:sp>
      <p:grpSp>
        <p:nvGrpSpPr>
          <p:cNvPr id="6" name="Group 5" descr="This graphic features three circles illustrating the foundational interpersonal effectiveness skills. The first circle lists the mnemonic device &quot;DEAR MAN,&quot; the second lists &quot;GIVE,&quot; and the third lists &quot;FAST.&quot; These mnemonics represent key strategies for effective interpersonal communication and interaction.">
            <a:extLst>
              <a:ext uri="{FF2B5EF4-FFF2-40B4-BE49-F238E27FC236}">
                <a16:creationId xmlns:a16="http://schemas.microsoft.com/office/drawing/2014/main" id="{9076FD59-78DD-3BC0-D00D-FC6DE86B55A5}"/>
              </a:ext>
            </a:extLst>
          </p:cNvPr>
          <p:cNvGrpSpPr/>
          <p:nvPr/>
        </p:nvGrpSpPr>
        <p:grpSpPr>
          <a:xfrm>
            <a:off x="1509760" y="2290049"/>
            <a:ext cx="9172480" cy="2652601"/>
            <a:chOff x="2033366" y="2523132"/>
            <a:chExt cx="8125267" cy="1811734"/>
          </a:xfrm>
        </p:grpSpPr>
        <p:sp>
          <p:nvSpPr>
            <p:cNvPr id="7" name="Freeform: Shape 6">
              <a:extLst>
                <a:ext uri="{FF2B5EF4-FFF2-40B4-BE49-F238E27FC236}">
                  <a16:creationId xmlns:a16="http://schemas.microsoft.com/office/drawing/2014/main" id="{B9324E70-3E8F-F930-CB8B-D6BEA91A62C4}"/>
                </a:ext>
              </a:extLst>
            </p:cNvPr>
            <p:cNvSpPr/>
            <p:nvPr/>
          </p:nvSpPr>
          <p:spPr>
            <a:xfrm>
              <a:off x="2033366" y="2523132"/>
              <a:ext cx="2280567" cy="1811734"/>
            </a:xfrm>
            <a:custGeom>
              <a:avLst/>
              <a:gdLst>
                <a:gd name="connsiteX0" fmla="*/ 0 w 2280567"/>
                <a:gd name="connsiteY0" fmla="*/ 905867 h 1811734"/>
                <a:gd name="connsiteX1" fmla="*/ 1140283 w 2280567"/>
                <a:gd name="connsiteY1" fmla="*/ 0 h 1811734"/>
                <a:gd name="connsiteX2" fmla="*/ 2280567 w 2280567"/>
                <a:gd name="connsiteY2" fmla="*/ 905867 h 1811734"/>
                <a:gd name="connsiteX3" fmla="*/ 1140283 w 2280567"/>
                <a:gd name="connsiteY3" fmla="*/ 1811734 h 1811734"/>
                <a:gd name="connsiteX4" fmla="*/ 0 w 2280567"/>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67" h="1811734" fill="none" extrusionOk="0">
                  <a:moveTo>
                    <a:pt x="0" y="905867"/>
                  </a:moveTo>
                  <a:cubicBezTo>
                    <a:pt x="29372" y="439038"/>
                    <a:pt x="490288" y="-6913"/>
                    <a:pt x="1140283" y="0"/>
                  </a:cubicBezTo>
                  <a:cubicBezTo>
                    <a:pt x="1808928" y="-20648"/>
                    <a:pt x="2168059" y="476668"/>
                    <a:pt x="2280567" y="905867"/>
                  </a:cubicBezTo>
                  <a:cubicBezTo>
                    <a:pt x="2269916" y="1264247"/>
                    <a:pt x="1829715" y="1879686"/>
                    <a:pt x="1140283" y="1811734"/>
                  </a:cubicBezTo>
                  <a:cubicBezTo>
                    <a:pt x="421418" y="1724379"/>
                    <a:pt x="-4580" y="1375746"/>
                    <a:pt x="0" y="905867"/>
                  </a:cubicBezTo>
                  <a:close/>
                </a:path>
                <a:path w="2280567" h="1811734" stroke="0" extrusionOk="0">
                  <a:moveTo>
                    <a:pt x="0" y="905867"/>
                  </a:moveTo>
                  <a:cubicBezTo>
                    <a:pt x="-15186" y="454996"/>
                    <a:pt x="541865" y="171260"/>
                    <a:pt x="1140283" y="0"/>
                  </a:cubicBezTo>
                  <a:cubicBezTo>
                    <a:pt x="1721015" y="-23230"/>
                    <a:pt x="2295643" y="392391"/>
                    <a:pt x="2280567" y="905867"/>
                  </a:cubicBezTo>
                  <a:cubicBezTo>
                    <a:pt x="2255671" y="1338216"/>
                    <a:pt x="1777511" y="1792280"/>
                    <a:pt x="1140283" y="1811734"/>
                  </a:cubicBezTo>
                  <a:cubicBezTo>
                    <a:pt x="516992" y="1841229"/>
                    <a:pt x="-45373" y="1320588"/>
                    <a:pt x="0" y="905867"/>
                  </a:cubicBezTo>
                  <a:close/>
                </a:path>
              </a:pathLst>
            </a:custGeom>
            <a:ln w="57150">
              <a:solidFill>
                <a:schemeClr val="accent3">
                  <a:lumMod val="60000"/>
                  <a:lumOff val="40000"/>
                </a:schemeClr>
              </a:solidFill>
              <a:extLst>
                <a:ext uri="{C807C97D-BFC1-408E-A445-0C87EB9F89A2}">
                  <ask:lineSketchStyleProps xmlns:ask="http://schemas.microsoft.com/office/drawing/2018/sketchyshapes" sd="917493384">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k:type>
                      <ask:lineSketchScribble/>
                    </ask:type>
                  </ask:lineSketchStyleProps>
                </a:ext>
              </a:extLst>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13582" tIns="313582" rIns="313582" bIns="313582" numCol="1" spcCol="1270" anchor="ctr" anchorCtr="0">
              <a:noAutofit/>
            </a:bodyPr>
            <a:lstStyle/>
            <a:p>
              <a:pPr marL="0" lvl="0" indent="0" algn="ctr" defTabSz="1689100">
                <a:lnSpc>
                  <a:spcPct val="90000"/>
                </a:lnSpc>
                <a:spcBef>
                  <a:spcPct val="0"/>
                </a:spcBef>
                <a:spcAft>
                  <a:spcPct val="35000"/>
                </a:spcAft>
                <a:buNone/>
              </a:pPr>
              <a:r>
                <a:rPr lang="en-US" sz="4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DEAR MAN</a:t>
              </a:r>
            </a:p>
          </p:txBody>
        </p:sp>
        <p:sp>
          <p:nvSpPr>
            <p:cNvPr id="9" name="Freeform: Shape 8">
              <a:extLst>
                <a:ext uri="{FF2B5EF4-FFF2-40B4-BE49-F238E27FC236}">
                  <a16:creationId xmlns:a16="http://schemas.microsoft.com/office/drawing/2014/main" id="{A8CBFE03-ECEE-1EA1-4171-D4D8168B97CB}"/>
                </a:ext>
              </a:extLst>
            </p:cNvPr>
            <p:cNvSpPr/>
            <p:nvPr/>
          </p:nvSpPr>
          <p:spPr>
            <a:xfrm>
              <a:off x="4955716" y="2523132"/>
              <a:ext cx="2280567" cy="1811734"/>
            </a:xfrm>
            <a:custGeom>
              <a:avLst/>
              <a:gdLst>
                <a:gd name="connsiteX0" fmla="*/ 0 w 2280567"/>
                <a:gd name="connsiteY0" fmla="*/ 905867 h 1811734"/>
                <a:gd name="connsiteX1" fmla="*/ 1140283 w 2280567"/>
                <a:gd name="connsiteY1" fmla="*/ 0 h 1811734"/>
                <a:gd name="connsiteX2" fmla="*/ 2280567 w 2280567"/>
                <a:gd name="connsiteY2" fmla="*/ 905867 h 1811734"/>
                <a:gd name="connsiteX3" fmla="*/ 1140283 w 2280567"/>
                <a:gd name="connsiteY3" fmla="*/ 1811734 h 1811734"/>
                <a:gd name="connsiteX4" fmla="*/ 0 w 2280567"/>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67" h="1811734" fill="none" extrusionOk="0">
                  <a:moveTo>
                    <a:pt x="0" y="905867"/>
                  </a:moveTo>
                  <a:cubicBezTo>
                    <a:pt x="-21317" y="426053"/>
                    <a:pt x="465764" y="7095"/>
                    <a:pt x="1140283" y="0"/>
                  </a:cubicBezTo>
                  <a:cubicBezTo>
                    <a:pt x="1894556" y="72054"/>
                    <a:pt x="2250993" y="406850"/>
                    <a:pt x="2280567" y="905867"/>
                  </a:cubicBezTo>
                  <a:cubicBezTo>
                    <a:pt x="2259625" y="1389188"/>
                    <a:pt x="1923371" y="1772988"/>
                    <a:pt x="1140283" y="1811734"/>
                  </a:cubicBezTo>
                  <a:cubicBezTo>
                    <a:pt x="501570" y="1782695"/>
                    <a:pt x="-86839" y="1493694"/>
                    <a:pt x="0" y="905867"/>
                  </a:cubicBezTo>
                  <a:close/>
                </a:path>
                <a:path w="2280567" h="1811734" stroke="0" extrusionOk="0">
                  <a:moveTo>
                    <a:pt x="0" y="905867"/>
                  </a:moveTo>
                  <a:cubicBezTo>
                    <a:pt x="-59175" y="470906"/>
                    <a:pt x="527126" y="-28956"/>
                    <a:pt x="1140283" y="0"/>
                  </a:cubicBezTo>
                  <a:cubicBezTo>
                    <a:pt x="1818156" y="-126737"/>
                    <a:pt x="2422031" y="430729"/>
                    <a:pt x="2280567" y="905867"/>
                  </a:cubicBezTo>
                  <a:cubicBezTo>
                    <a:pt x="2381955" y="1445747"/>
                    <a:pt x="1722439" y="1805288"/>
                    <a:pt x="1140283" y="1811734"/>
                  </a:cubicBezTo>
                  <a:cubicBezTo>
                    <a:pt x="520516" y="1750852"/>
                    <a:pt x="-46407" y="1546967"/>
                    <a:pt x="0" y="905867"/>
                  </a:cubicBezTo>
                  <a:close/>
                </a:path>
              </a:pathLst>
            </a:custGeom>
            <a:ln w="57150">
              <a:solidFill>
                <a:schemeClr val="accent3">
                  <a:lumMod val="60000"/>
                  <a:lumOff val="40000"/>
                </a:schemeClr>
              </a:solidFill>
              <a:extLst>
                <a:ext uri="{C807C97D-BFC1-408E-A445-0C87EB9F89A2}">
                  <ask:lineSketchStyleProps xmlns:ask="http://schemas.microsoft.com/office/drawing/2018/sketchyshapes" sd="3066130187">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k:type>
                      <ask:lineSketchScribble/>
                    </ask:type>
                  </ask:lineSketchStyleProps>
                </a:ext>
              </a:extLst>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13582" tIns="313582" rIns="313582" bIns="313582" numCol="1" spcCol="1270" anchor="ctr" anchorCtr="0">
              <a:noAutofit/>
            </a:bodyPr>
            <a:lstStyle/>
            <a:p>
              <a:pPr marL="0" lvl="0" indent="0" algn="ctr" defTabSz="1689100">
                <a:lnSpc>
                  <a:spcPct val="90000"/>
                </a:lnSpc>
                <a:spcBef>
                  <a:spcPct val="0"/>
                </a:spcBef>
                <a:spcAft>
                  <a:spcPct val="35000"/>
                </a:spcAft>
                <a:buNone/>
              </a:pPr>
              <a:r>
                <a:rPr lang="en-US" sz="4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GIVE</a:t>
              </a:r>
            </a:p>
          </p:txBody>
        </p:sp>
        <p:sp>
          <p:nvSpPr>
            <p:cNvPr id="11" name="Freeform: Shape 10">
              <a:extLst>
                <a:ext uri="{FF2B5EF4-FFF2-40B4-BE49-F238E27FC236}">
                  <a16:creationId xmlns:a16="http://schemas.microsoft.com/office/drawing/2014/main" id="{5BC566EC-EA1F-606D-C122-0BC75F73F41F}"/>
                </a:ext>
              </a:extLst>
            </p:cNvPr>
            <p:cNvSpPr/>
            <p:nvPr/>
          </p:nvSpPr>
          <p:spPr>
            <a:xfrm>
              <a:off x="7878066" y="2523132"/>
              <a:ext cx="2280567" cy="1811734"/>
            </a:xfrm>
            <a:custGeom>
              <a:avLst/>
              <a:gdLst>
                <a:gd name="connsiteX0" fmla="*/ 0 w 2280567"/>
                <a:gd name="connsiteY0" fmla="*/ 905867 h 1811734"/>
                <a:gd name="connsiteX1" fmla="*/ 1140283 w 2280567"/>
                <a:gd name="connsiteY1" fmla="*/ 0 h 1811734"/>
                <a:gd name="connsiteX2" fmla="*/ 2280567 w 2280567"/>
                <a:gd name="connsiteY2" fmla="*/ 905867 h 1811734"/>
                <a:gd name="connsiteX3" fmla="*/ 1140283 w 2280567"/>
                <a:gd name="connsiteY3" fmla="*/ 1811734 h 1811734"/>
                <a:gd name="connsiteX4" fmla="*/ 0 w 2280567"/>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67" h="1811734" fill="none" extrusionOk="0">
                  <a:moveTo>
                    <a:pt x="0" y="905867"/>
                  </a:moveTo>
                  <a:cubicBezTo>
                    <a:pt x="-59195" y="321909"/>
                    <a:pt x="544876" y="7867"/>
                    <a:pt x="1140283" y="0"/>
                  </a:cubicBezTo>
                  <a:cubicBezTo>
                    <a:pt x="1755701" y="10865"/>
                    <a:pt x="2353746" y="326108"/>
                    <a:pt x="2280567" y="905867"/>
                  </a:cubicBezTo>
                  <a:cubicBezTo>
                    <a:pt x="2107059" y="1332917"/>
                    <a:pt x="1864337" y="1868904"/>
                    <a:pt x="1140283" y="1811734"/>
                  </a:cubicBezTo>
                  <a:cubicBezTo>
                    <a:pt x="536827" y="1884890"/>
                    <a:pt x="147554" y="1380437"/>
                    <a:pt x="0" y="905867"/>
                  </a:cubicBezTo>
                  <a:close/>
                </a:path>
                <a:path w="2280567" h="1811734" stroke="0" extrusionOk="0">
                  <a:moveTo>
                    <a:pt x="0" y="905867"/>
                  </a:moveTo>
                  <a:cubicBezTo>
                    <a:pt x="146541" y="503133"/>
                    <a:pt x="637611" y="-94279"/>
                    <a:pt x="1140283" y="0"/>
                  </a:cubicBezTo>
                  <a:cubicBezTo>
                    <a:pt x="1788732" y="-16218"/>
                    <a:pt x="2321190" y="540623"/>
                    <a:pt x="2280567" y="905867"/>
                  </a:cubicBezTo>
                  <a:cubicBezTo>
                    <a:pt x="2260427" y="1440465"/>
                    <a:pt x="1769016" y="1964515"/>
                    <a:pt x="1140283" y="1811734"/>
                  </a:cubicBezTo>
                  <a:cubicBezTo>
                    <a:pt x="410800" y="1829841"/>
                    <a:pt x="96117" y="1407781"/>
                    <a:pt x="0" y="905867"/>
                  </a:cubicBezTo>
                  <a:close/>
                </a:path>
              </a:pathLst>
            </a:custGeom>
            <a:ln w="57150">
              <a:solidFill>
                <a:schemeClr val="accent3">
                  <a:lumMod val="60000"/>
                  <a:lumOff val="40000"/>
                </a:schemeClr>
              </a:solidFill>
              <a:extLst>
                <a:ext uri="{C807C97D-BFC1-408E-A445-0C87EB9F89A2}">
                  <ask:lineSketchStyleProps xmlns:ask="http://schemas.microsoft.com/office/drawing/2018/sketchyshapes" sd="3345764692">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k:type>
                      <ask:lineSketchScribble/>
                    </ask:type>
                  </ask:lineSketchStyleProps>
                </a:ext>
              </a:extLst>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13582" tIns="313582" rIns="313582" bIns="313582" numCol="1" spcCol="1270" anchor="ctr" anchorCtr="0">
              <a:noAutofit/>
            </a:bodyPr>
            <a:lstStyle/>
            <a:p>
              <a:pPr marL="0" lvl="0" indent="0" algn="ctr" defTabSz="1689100">
                <a:lnSpc>
                  <a:spcPct val="90000"/>
                </a:lnSpc>
                <a:spcBef>
                  <a:spcPct val="0"/>
                </a:spcBef>
                <a:spcAft>
                  <a:spcPct val="35000"/>
                </a:spcAft>
                <a:buNone/>
              </a:pPr>
              <a:r>
                <a:rPr lang="en-US" sz="4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FAST</a:t>
              </a:r>
            </a:p>
          </p:txBody>
        </p:sp>
      </p:grpSp>
      <p:sp>
        <p:nvSpPr>
          <p:cNvPr id="5" name="Slide Number Placeholder 4">
            <a:extLst>
              <a:ext uri="{FF2B5EF4-FFF2-40B4-BE49-F238E27FC236}">
                <a16:creationId xmlns:a16="http://schemas.microsoft.com/office/drawing/2014/main" id="{44D3185C-8EDF-F61D-98D4-41709FFF098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86</a:t>
            </a:fld>
            <a:endParaRPr lang="en-US"/>
          </a:p>
        </p:txBody>
      </p:sp>
      <p:sp>
        <p:nvSpPr>
          <p:cNvPr id="12" name="TextBox 11">
            <a:extLst>
              <a:ext uri="{FF2B5EF4-FFF2-40B4-BE49-F238E27FC236}">
                <a16:creationId xmlns:a16="http://schemas.microsoft.com/office/drawing/2014/main" id="{63E858E0-80D4-4359-9D59-ED2F28B0A15B}"/>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3" name="Group 2">
            <a:extLst>
              <a:ext uri="{FF2B5EF4-FFF2-40B4-BE49-F238E27FC236}">
                <a16:creationId xmlns:a16="http://schemas.microsoft.com/office/drawing/2014/main" id="{895A70E1-FE46-5BBB-B29A-83229FD54856}"/>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4" name="Rectangle: Rounded Corners 3">
              <a:extLst>
                <a:ext uri="{FF2B5EF4-FFF2-40B4-BE49-F238E27FC236}">
                  <a16:creationId xmlns:a16="http://schemas.microsoft.com/office/drawing/2014/main" id="{86734023-9ABA-37D0-4733-137199EE6964}"/>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9DDD033D-4F72-BE83-CEE9-AB102451036E}"/>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4953934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CA0E-CC26-4145-16F3-B6B25463066F}"/>
              </a:ext>
            </a:extLst>
          </p:cNvPr>
          <p:cNvSpPr>
            <a:spLocks noGrp="1"/>
          </p:cNvSpPr>
          <p:nvPr>
            <p:ph type="title"/>
          </p:nvPr>
        </p:nvSpPr>
        <p:spPr>
          <a:xfrm>
            <a:off x="712272" y="351247"/>
            <a:ext cx="10767451" cy="796633"/>
          </a:xfrm>
        </p:spPr>
        <p:txBody>
          <a:bodyPr anchor="ctr" anchorCtr="0"/>
          <a:lstStyle/>
          <a:p>
            <a:r>
              <a:rPr lang="en-US" b="1" dirty="0"/>
              <a:t>The</a:t>
            </a:r>
            <a:r>
              <a:rPr lang="en-US" b="1" i="1" dirty="0"/>
              <a:t> DEAR MAN </a:t>
            </a:r>
            <a:r>
              <a:rPr lang="en-US" b="1" dirty="0"/>
              <a:t>Skill</a:t>
            </a:r>
          </a:p>
        </p:txBody>
      </p:sp>
      <p:grpSp>
        <p:nvGrpSpPr>
          <p:cNvPr id="3" name="Group 2">
            <a:extLst>
              <a:ext uri="{FF2B5EF4-FFF2-40B4-BE49-F238E27FC236}">
                <a16:creationId xmlns:a16="http://schemas.microsoft.com/office/drawing/2014/main" id="{493B36AF-3F6B-8E75-7234-633D4184FC5E}"/>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16" name="Rectangle: Rounded Corners 15">
              <a:extLst>
                <a:ext uri="{FF2B5EF4-FFF2-40B4-BE49-F238E27FC236}">
                  <a16:creationId xmlns:a16="http://schemas.microsoft.com/office/drawing/2014/main" id="{2A758294-5ED9-39C2-C839-AC3AF63C8AC7}"/>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17" name="Rectangle: Rounded Corners 4">
              <a:extLst>
                <a:ext uri="{FF2B5EF4-FFF2-40B4-BE49-F238E27FC236}">
                  <a16:creationId xmlns:a16="http://schemas.microsoft.com/office/drawing/2014/main" id="{4A33EB2B-AD89-BEAA-7B56-F86B570F1987}"/>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graphicFrame>
        <p:nvGraphicFramePr>
          <p:cNvPr id="4" name="Table 23" descr="The graphic features the mnemonic skill &quot;DEAR MAN&quot; and provides an explanation for each letter:&#10;&#10;D - Describe the situation: Provide a factual description of the situation.&#10;E - Express your feelings: Clearly express your emotions about the situation.&#10;A - Assert yourself: Clearly state your needs, wants, or opinions.&#10;R - Reinforce: Reinforce the benefits or consequences of complying with your request.&#10;M - Stay Mindful: Stay focused on your goals during the interaction.&#10;A - Appear confident: Maintain confident body language and tone of voice.&#10;N - Negotiate: Be willing to negotiate or find a compromise if necessary.&#10;&#10;This mnemonic skill, &quot;DEAR MAN,&quot; is a helpful tool for effective communication and assertiveness in interpersonal interactions.">
            <a:extLst>
              <a:ext uri="{FF2B5EF4-FFF2-40B4-BE49-F238E27FC236}">
                <a16:creationId xmlns:a16="http://schemas.microsoft.com/office/drawing/2014/main" id="{1B8D4947-F2C2-8B0A-302F-4A99323B014A}"/>
              </a:ext>
            </a:extLst>
          </p:cNvPr>
          <p:cNvGraphicFramePr>
            <a:graphicFrameLocks noGrp="1"/>
          </p:cNvGraphicFramePr>
          <p:nvPr>
            <p:extLst>
              <p:ext uri="{D42A27DB-BD31-4B8C-83A1-F6EECF244321}">
                <p14:modId xmlns:p14="http://schemas.microsoft.com/office/powerpoint/2010/main" val="1796393138"/>
              </p:ext>
            </p:extLst>
          </p:nvPr>
        </p:nvGraphicFramePr>
        <p:xfrm>
          <a:off x="1469400" y="1205919"/>
          <a:ext cx="9253196" cy="2779776"/>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70885">
                  <a:extLst>
                    <a:ext uri="{9D8B030D-6E8A-4147-A177-3AD203B41FA5}">
                      <a16:colId xmlns:a16="http://schemas.microsoft.com/office/drawing/2014/main" val="12985927"/>
                    </a:ext>
                  </a:extLst>
                </a:gridCol>
                <a:gridCol w="8582311">
                  <a:extLst>
                    <a:ext uri="{9D8B030D-6E8A-4147-A177-3AD203B41FA5}">
                      <a16:colId xmlns:a16="http://schemas.microsoft.com/office/drawing/2014/main" val="928559061"/>
                    </a:ext>
                  </a:extLst>
                </a:gridCol>
              </a:tblGrid>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D</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D</a:t>
                      </a:r>
                      <a:r>
                        <a:rPr lang="en-US" sz="2400" b="1" kern="0" dirty="0">
                          <a:solidFill>
                            <a:schemeClr val="bg2">
                              <a:lumMod val="75000"/>
                            </a:schemeClr>
                          </a:solidFill>
                          <a:ea typeface="Fira Sans Extra Condensed"/>
                          <a:cs typeface="Fira Sans Extra Condensed"/>
                          <a:sym typeface="Fira Sans Extra Condensed"/>
                        </a:rPr>
                        <a:t>escribe </a:t>
                      </a:r>
                      <a:r>
                        <a:rPr lang="en-US" sz="2400" b="0" kern="0" dirty="0">
                          <a:solidFill>
                            <a:schemeClr val="bg2">
                              <a:lumMod val="75000"/>
                            </a:schemeClr>
                          </a:solidFill>
                          <a:ea typeface="Fira Sans Extra Condensed"/>
                          <a:cs typeface="Fira Sans Extra Condensed"/>
                          <a:sym typeface="Fira Sans Extra Condensed"/>
                        </a:rPr>
                        <a:t>– the current situation</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E</a:t>
                      </a:r>
                      <a:r>
                        <a:rPr lang="en-US" sz="2400" b="1" dirty="0">
                          <a:solidFill>
                            <a:schemeClr val="bg2">
                              <a:lumMod val="75000"/>
                            </a:schemeClr>
                          </a:solidFill>
                        </a:rPr>
                        <a:t>xpress </a:t>
                      </a:r>
                      <a:r>
                        <a:rPr lang="en-US" sz="2400" b="0" dirty="0">
                          <a:solidFill>
                            <a:schemeClr val="bg2">
                              <a:lumMod val="75000"/>
                            </a:schemeClr>
                          </a:solidFill>
                        </a:rPr>
                        <a:t>– your feelings and opinions about the situation</a:t>
                      </a: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61463">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A</a:t>
                      </a:r>
                      <a:r>
                        <a:rPr lang="en" sz="2400" b="1" kern="0" dirty="0">
                          <a:solidFill>
                            <a:schemeClr val="bg2">
                              <a:lumMod val="75000"/>
                            </a:schemeClr>
                          </a:solidFill>
                          <a:ea typeface="Fira Sans Extra Condensed"/>
                          <a:cs typeface="Fira Sans Extra Condensed"/>
                          <a:sym typeface="Fira Sans Extra Condensed"/>
                        </a:rPr>
                        <a:t>ssert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yourself by asking for what you want or saying "No" clearly</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61463">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R</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R</a:t>
                      </a:r>
                      <a:r>
                        <a:rPr lang="en-US" sz="2400" b="1" kern="0" dirty="0">
                          <a:solidFill>
                            <a:schemeClr val="bg2">
                              <a:lumMod val="75000"/>
                            </a:schemeClr>
                          </a:solidFill>
                          <a:ea typeface="Fira Sans Extra Condensed"/>
                          <a:cs typeface="Fira Sans Extra Condensed"/>
                          <a:sym typeface="Fira Sans Extra Condensed"/>
                        </a:rPr>
                        <a:t>einforce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(reward) the person ahead of time (so to speak) by explaining positive effects of getting what you want or need</a:t>
                      </a:r>
                      <a:endParaRPr lang="en-US" sz="2400" b="0" kern="0" dirty="0">
                        <a:solidFill>
                          <a:schemeClr val="bg2">
                            <a:lumMod val="75000"/>
                          </a:schemeClr>
                        </a:solidFill>
                        <a:cs typeface="Arial"/>
                        <a:sym typeface="Aria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19" name="TextBox 18">
            <a:extLst>
              <a:ext uri="{FF2B5EF4-FFF2-40B4-BE49-F238E27FC236}">
                <a16:creationId xmlns:a16="http://schemas.microsoft.com/office/drawing/2014/main" id="{115909A2-5D1B-4C55-6A58-9BF0C3D56612}"/>
              </a:ext>
            </a:extLst>
          </p:cNvPr>
          <p:cNvSpPr txBox="1"/>
          <p:nvPr/>
        </p:nvSpPr>
        <p:spPr>
          <a:xfrm>
            <a:off x="3046379" y="6133870"/>
            <a:ext cx="6099242" cy="461665"/>
          </a:xfrm>
          <a:prstGeom prst="rect">
            <a:avLst/>
          </a:prstGeom>
          <a:noFill/>
        </p:spPr>
        <p:txBody>
          <a:bodyPr wrap="square">
            <a:spAutoFit/>
          </a:bodyPr>
          <a:lstStyle/>
          <a:p>
            <a:pPr algn="ctr" fontAlgn="base">
              <a:defRPr/>
            </a:pPr>
            <a:r>
              <a:rPr lang="en-US" sz="2400" b="1" dirty="0">
                <a:highlight>
                  <a:srgbClr val="FFFF00"/>
                </a:highlight>
              </a:rPr>
              <a:t>Available for Reference – Handout #1</a:t>
            </a:r>
            <a:endParaRPr lang="en-US" sz="2400" b="1" i="0" dirty="0">
              <a:effectLst/>
              <a:highlight>
                <a:srgbClr val="FFFF00"/>
              </a:highlight>
            </a:endParaRPr>
          </a:p>
        </p:txBody>
      </p:sp>
      <p:sp>
        <p:nvSpPr>
          <p:cNvPr id="18" name="Slide Number Placeholder 17">
            <a:extLst>
              <a:ext uri="{FF2B5EF4-FFF2-40B4-BE49-F238E27FC236}">
                <a16:creationId xmlns:a16="http://schemas.microsoft.com/office/drawing/2014/main" id="{07D9280E-8A30-029C-91A3-D3EB0AD287D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87</a:t>
            </a:fld>
            <a:endParaRPr lang="en-US"/>
          </a:p>
        </p:txBody>
      </p:sp>
      <p:sp>
        <p:nvSpPr>
          <p:cNvPr id="7" name="TextBox 6">
            <a:extLst>
              <a:ext uri="{FF2B5EF4-FFF2-40B4-BE49-F238E27FC236}">
                <a16:creationId xmlns:a16="http://schemas.microsoft.com/office/drawing/2014/main" id="{46961C06-C956-11B7-3B60-8C309AF3D620}"/>
              </a:ext>
              <a:ext uri="{C183D7F6-B498-43B3-948B-1728B52AA6E4}">
                <adec:decorative xmlns:adec="http://schemas.microsoft.com/office/drawing/2017/decorative" val="1"/>
              </a:ext>
            </a:extLst>
          </p:cNvPr>
          <p:cNvSpPr txBox="1"/>
          <p:nvPr/>
        </p:nvSpPr>
        <p:spPr>
          <a:xfrm>
            <a:off x="0" y="6550158"/>
            <a:ext cx="246184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aphicFrame>
        <p:nvGraphicFramePr>
          <p:cNvPr id="5" name="Table 4">
            <a:extLst>
              <a:ext uri="{FF2B5EF4-FFF2-40B4-BE49-F238E27FC236}">
                <a16:creationId xmlns:a16="http://schemas.microsoft.com/office/drawing/2014/main" id="{28031D73-0CD3-F075-CF94-3220A92046C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46757590"/>
              </p:ext>
            </p:extLst>
          </p:nvPr>
        </p:nvGraphicFramePr>
        <p:xfrm>
          <a:off x="1469400" y="4207281"/>
          <a:ext cx="9253196" cy="1810512"/>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70885">
                  <a:extLst>
                    <a:ext uri="{9D8B030D-6E8A-4147-A177-3AD203B41FA5}">
                      <a16:colId xmlns:a16="http://schemas.microsoft.com/office/drawing/2014/main" val="1054077878"/>
                    </a:ext>
                  </a:extLst>
                </a:gridCol>
                <a:gridCol w="8582311">
                  <a:extLst>
                    <a:ext uri="{9D8B030D-6E8A-4147-A177-3AD203B41FA5}">
                      <a16:colId xmlns:a16="http://schemas.microsoft.com/office/drawing/2014/main" val="1110074094"/>
                    </a:ext>
                  </a:extLst>
                </a:gridCol>
              </a:tblGrid>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M</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M</a:t>
                      </a:r>
                      <a:r>
                        <a:rPr lang="en" sz="2400" b="1" u="none" kern="0" dirty="0">
                          <a:solidFill>
                            <a:schemeClr val="bg2">
                              <a:lumMod val="75000"/>
                            </a:schemeClr>
                          </a:solidFill>
                          <a:ea typeface="Fira Sans Extra Condensed"/>
                          <a:cs typeface="Fira Sans Extra Condensed"/>
                          <a:sym typeface="Fira Sans Extra Condensed"/>
                        </a:rPr>
                        <a:t>indful </a:t>
                      </a:r>
                      <a:r>
                        <a:rPr lang="en"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keep your focus on your goals</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18705"/>
                  </a:ext>
                </a:extLst>
              </a:tr>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A</a:t>
                      </a:r>
                      <a:r>
                        <a:rPr lang="en" sz="2400" b="1" kern="0" dirty="0">
                          <a:solidFill>
                            <a:schemeClr val="bg2">
                              <a:lumMod val="75000"/>
                            </a:schemeClr>
                          </a:solidFill>
                          <a:ea typeface="Fira Sans Extra Condensed"/>
                          <a:cs typeface="Fira Sans Extra Condensed"/>
                          <a:sym typeface="Fira Sans Extra Condensed"/>
                        </a:rPr>
                        <a:t>ppear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confident, effective, and competent</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1986676"/>
                  </a:ext>
                </a:extLst>
              </a:tr>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N</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N</a:t>
                      </a:r>
                      <a:r>
                        <a:rPr lang="en-US" sz="2400" b="1" kern="0" dirty="0">
                          <a:solidFill>
                            <a:schemeClr val="bg2">
                              <a:lumMod val="75000"/>
                            </a:schemeClr>
                          </a:solidFill>
                          <a:ea typeface="Fira Sans Extra Condensed"/>
                          <a:cs typeface="Fira Sans Extra Condensed"/>
                          <a:sym typeface="Fira Sans Extra Condensed"/>
                        </a:rPr>
                        <a:t>egotiate </a:t>
                      </a:r>
                      <a:r>
                        <a:rPr lang="en-US" sz="2400" b="0" kern="0" dirty="0">
                          <a:solidFill>
                            <a:schemeClr val="bg2">
                              <a:lumMod val="75000"/>
                            </a:schemeClr>
                          </a:solidFill>
                          <a:ea typeface="Fira Sans Extra Condensed"/>
                          <a:cs typeface="Fira Sans Extra Condensed"/>
                          <a:sym typeface="Fira Sans Extra Condensed"/>
                        </a:rPr>
                        <a:t>– be willing to give to get</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213801"/>
                  </a:ext>
                </a:extLst>
              </a:tr>
            </a:tbl>
          </a:graphicData>
        </a:graphic>
      </p:graphicFrame>
    </p:spTree>
    <p:extLst>
      <p:ext uri="{BB962C8B-B14F-4D97-AF65-F5344CB8AC3E}">
        <p14:creationId xmlns:p14="http://schemas.microsoft.com/office/powerpoint/2010/main" val="32923498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E3DF-E29B-50D3-64B0-8EAC1DA75626}"/>
              </a:ext>
            </a:extLst>
          </p:cNvPr>
          <p:cNvSpPr>
            <a:spLocks noGrp="1"/>
          </p:cNvSpPr>
          <p:nvPr>
            <p:ph type="title"/>
          </p:nvPr>
        </p:nvSpPr>
        <p:spPr>
          <a:xfrm>
            <a:off x="1470538" y="410933"/>
            <a:ext cx="9250921" cy="1271440"/>
          </a:xfrm>
        </p:spPr>
        <p:txBody>
          <a:bodyPr/>
          <a:lstStyle/>
          <a:p>
            <a:r>
              <a:rPr lang="en-US" dirty="0"/>
              <a:t>Assumptions &amp; Guidelines of </a:t>
            </a:r>
            <a:r>
              <a:rPr lang="en-US" i="1" dirty="0"/>
              <a:t>DEAR MAN</a:t>
            </a:r>
          </a:p>
        </p:txBody>
      </p:sp>
      <p:sp>
        <p:nvSpPr>
          <p:cNvPr id="3" name="Content Placeholder 2">
            <a:extLst>
              <a:ext uri="{FF2B5EF4-FFF2-40B4-BE49-F238E27FC236}">
                <a16:creationId xmlns:a16="http://schemas.microsoft.com/office/drawing/2014/main" id="{51A7FDF2-6026-BA46-8262-409C26A8183B}"/>
              </a:ext>
            </a:extLst>
          </p:cNvPr>
          <p:cNvSpPr>
            <a:spLocks noGrp="1"/>
          </p:cNvSpPr>
          <p:nvPr>
            <p:ph idx="1"/>
          </p:nvPr>
        </p:nvSpPr>
        <p:spPr>
          <a:xfrm>
            <a:off x="938627" y="1811413"/>
            <a:ext cx="10314744" cy="4618267"/>
          </a:xfrm>
        </p:spPr>
        <p:txBody>
          <a:bodyPr/>
          <a:lstStyle/>
          <a:p>
            <a:pPr>
              <a:spcBef>
                <a:spcPts val="0"/>
              </a:spcBef>
              <a:spcAft>
                <a:spcPts val="600"/>
              </a:spcAft>
            </a:pPr>
            <a:r>
              <a:rPr lang="en-US" dirty="0"/>
              <a:t>Others cannot read your mind</a:t>
            </a:r>
          </a:p>
          <a:p>
            <a:pPr>
              <a:spcAft>
                <a:spcPts val="600"/>
              </a:spcAft>
            </a:pPr>
            <a:r>
              <a:rPr lang="en-US" dirty="0"/>
              <a:t>Effective communication of your wants and needs requires work, time, and practice</a:t>
            </a:r>
          </a:p>
          <a:p>
            <a:pPr>
              <a:spcAft>
                <a:spcPts val="600"/>
              </a:spcAft>
            </a:pPr>
            <a:r>
              <a:rPr lang="en-US" i="1" dirty="0"/>
              <a:t>DEAR MAN </a:t>
            </a:r>
            <a:r>
              <a:rPr lang="en-US" dirty="0"/>
              <a:t>does not always work even when done effectively</a:t>
            </a:r>
          </a:p>
          <a:p>
            <a:pPr>
              <a:spcAft>
                <a:spcPts val="600"/>
              </a:spcAft>
            </a:pPr>
            <a:r>
              <a:rPr lang="en-US" dirty="0"/>
              <a:t>Consider your objectives carefully when using </a:t>
            </a:r>
            <a:r>
              <a:rPr lang="en-US" i="1" dirty="0"/>
              <a:t>DEAR MAN</a:t>
            </a:r>
          </a:p>
        </p:txBody>
      </p:sp>
      <p:sp>
        <p:nvSpPr>
          <p:cNvPr id="4" name="Slide Number Placeholder 3">
            <a:extLst>
              <a:ext uri="{FF2B5EF4-FFF2-40B4-BE49-F238E27FC236}">
                <a16:creationId xmlns:a16="http://schemas.microsoft.com/office/drawing/2014/main" id="{5F79837F-5096-7BA4-717C-78D8FBF2BE52}"/>
              </a:ext>
            </a:extLst>
          </p:cNvPr>
          <p:cNvSpPr>
            <a:spLocks noGrp="1"/>
          </p:cNvSpPr>
          <p:nvPr>
            <p:ph type="sldNum" idx="10"/>
          </p:nvPr>
        </p:nvSpPr>
        <p:spPr/>
        <p:txBody>
          <a:bodyPr/>
          <a:lstStyle/>
          <a:p>
            <a:fld id="{07CE569E-9B7C-4CB9-AB80-C0841F922CFF}" type="slidenum">
              <a:rPr lang="en-US" smtClean="0"/>
              <a:pPr/>
              <a:t>88</a:t>
            </a:fld>
            <a:endParaRPr lang="en-US"/>
          </a:p>
        </p:txBody>
      </p:sp>
      <p:grpSp>
        <p:nvGrpSpPr>
          <p:cNvPr id="5" name="Group 4">
            <a:extLst>
              <a:ext uri="{FF2B5EF4-FFF2-40B4-BE49-F238E27FC236}">
                <a16:creationId xmlns:a16="http://schemas.microsoft.com/office/drawing/2014/main" id="{0B9C96C9-09D4-964E-90D6-CC3F2A45155D}"/>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F87A5F0E-FDD2-683B-F921-D1CDA5DDB5ED}"/>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A570298F-0728-2CCA-74D5-17EA5A2A3463}"/>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a:extLst>
              <a:ext uri="{FF2B5EF4-FFF2-40B4-BE49-F238E27FC236}">
                <a16:creationId xmlns:a16="http://schemas.microsoft.com/office/drawing/2014/main" id="{1306D761-AB33-7DE3-AE8F-022E8F53631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63" t="22032" r="3119" b="12144"/>
          <a:stretch/>
        </p:blipFill>
        <p:spPr>
          <a:xfrm>
            <a:off x="3979246" y="4997530"/>
            <a:ext cx="4233507" cy="1776484"/>
          </a:xfrm>
          <a:prstGeom prst="rect">
            <a:avLst/>
          </a:prstGeom>
        </p:spPr>
      </p:pic>
      <p:sp>
        <p:nvSpPr>
          <p:cNvPr id="8" name="TextBox 7">
            <a:extLst>
              <a:ext uri="{FF2B5EF4-FFF2-40B4-BE49-F238E27FC236}">
                <a16:creationId xmlns:a16="http://schemas.microsoft.com/office/drawing/2014/main" id="{B7B72920-B604-BFC0-12EB-D7C5A0B50144}"/>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41936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797B-6961-02CC-DEF9-5EC4BC3DF471}"/>
              </a:ext>
            </a:extLst>
          </p:cNvPr>
          <p:cNvSpPr>
            <a:spLocks noGrp="1"/>
          </p:cNvSpPr>
          <p:nvPr>
            <p:ph type="title"/>
          </p:nvPr>
        </p:nvSpPr>
        <p:spPr/>
        <p:txBody>
          <a:bodyPr/>
          <a:lstStyle/>
          <a:p>
            <a:r>
              <a:rPr lang="en-US" dirty="0"/>
              <a:t>Using </a:t>
            </a:r>
            <a:r>
              <a:rPr lang="en-US" i="1" dirty="0"/>
              <a:t>DEAR MAN</a:t>
            </a:r>
          </a:p>
        </p:txBody>
      </p:sp>
      <p:sp>
        <p:nvSpPr>
          <p:cNvPr id="3" name="Content Placeholder 2">
            <a:extLst>
              <a:ext uri="{FF2B5EF4-FFF2-40B4-BE49-F238E27FC236}">
                <a16:creationId xmlns:a16="http://schemas.microsoft.com/office/drawing/2014/main" id="{E9FB25A3-B95E-1E56-4D96-EA2D8501E0A0}"/>
              </a:ext>
            </a:extLst>
          </p:cNvPr>
          <p:cNvSpPr>
            <a:spLocks noGrp="1"/>
          </p:cNvSpPr>
          <p:nvPr>
            <p:ph idx="1"/>
          </p:nvPr>
        </p:nvSpPr>
        <p:spPr>
          <a:xfrm>
            <a:off x="974674" y="1347627"/>
            <a:ext cx="10242652" cy="4764800"/>
          </a:xfrm>
        </p:spPr>
        <p:txBody>
          <a:bodyPr/>
          <a:lstStyle/>
          <a:p>
            <a:pPr>
              <a:spcBef>
                <a:spcPts val="0"/>
              </a:spcBef>
              <a:spcAft>
                <a:spcPts val="600"/>
              </a:spcAft>
            </a:pPr>
            <a:r>
              <a:rPr lang="en-US" sz="3200" i="1" dirty="0"/>
              <a:t>DEAR MAN is </a:t>
            </a:r>
            <a:r>
              <a:rPr lang="en-US" sz="3200" dirty="0"/>
              <a:t>particularly helpful in situations where you want to:</a:t>
            </a:r>
          </a:p>
          <a:p>
            <a:pPr lvl="2">
              <a:spcAft>
                <a:spcPts val="600"/>
              </a:spcAft>
            </a:pPr>
            <a:r>
              <a:rPr lang="en-US" sz="3000" dirty="0"/>
              <a:t>Establish boundaries when needed</a:t>
            </a:r>
          </a:p>
          <a:p>
            <a:pPr lvl="2">
              <a:spcAft>
                <a:spcPts val="600"/>
              </a:spcAft>
            </a:pPr>
            <a:r>
              <a:rPr lang="en-US" sz="3000" dirty="0"/>
              <a:t>Seek assistance or behavioral changes from someone</a:t>
            </a:r>
          </a:p>
          <a:p>
            <a:pPr lvl="2">
              <a:spcAft>
                <a:spcPts val="600"/>
              </a:spcAft>
            </a:pPr>
            <a:r>
              <a:rPr lang="en-US" sz="3000" dirty="0"/>
              <a:t>Articulate feelings and concerns</a:t>
            </a:r>
          </a:p>
          <a:p>
            <a:pPr lvl="2">
              <a:spcAft>
                <a:spcPts val="600"/>
              </a:spcAft>
            </a:pPr>
            <a:r>
              <a:rPr lang="en-US" sz="3000" dirty="0"/>
              <a:t>Handle conflicts calmly and assertively</a:t>
            </a:r>
          </a:p>
          <a:p>
            <a:pPr lvl="2">
              <a:spcAft>
                <a:spcPts val="600"/>
              </a:spcAft>
            </a:pPr>
            <a:r>
              <a:rPr lang="en-US" sz="3000" dirty="0"/>
              <a:t>Communicate needs with respect and openness for constructive dialogue</a:t>
            </a:r>
          </a:p>
        </p:txBody>
      </p:sp>
      <p:sp>
        <p:nvSpPr>
          <p:cNvPr id="4" name="Slide Number Placeholder 3">
            <a:extLst>
              <a:ext uri="{FF2B5EF4-FFF2-40B4-BE49-F238E27FC236}">
                <a16:creationId xmlns:a16="http://schemas.microsoft.com/office/drawing/2014/main" id="{7E698222-B6F8-249F-86B2-7D2E34F7493E}"/>
              </a:ext>
            </a:extLst>
          </p:cNvPr>
          <p:cNvSpPr>
            <a:spLocks noGrp="1"/>
          </p:cNvSpPr>
          <p:nvPr>
            <p:ph type="sldNum" idx="10"/>
          </p:nvPr>
        </p:nvSpPr>
        <p:spPr/>
        <p:txBody>
          <a:bodyPr/>
          <a:lstStyle/>
          <a:p>
            <a:fld id="{07CE569E-9B7C-4CB9-AB80-C0841F922CFF}" type="slidenum">
              <a:rPr lang="en-US" smtClean="0"/>
              <a:pPr/>
              <a:t>89</a:t>
            </a:fld>
            <a:endParaRPr lang="en-US"/>
          </a:p>
        </p:txBody>
      </p:sp>
      <p:grpSp>
        <p:nvGrpSpPr>
          <p:cNvPr id="5" name="Group 4">
            <a:extLst>
              <a:ext uri="{FF2B5EF4-FFF2-40B4-BE49-F238E27FC236}">
                <a16:creationId xmlns:a16="http://schemas.microsoft.com/office/drawing/2014/main" id="{21D29754-87E1-6509-2F0D-70C47E64F846}"/>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BBAB58E7-162E-ABED-5631-345F0020B7C1}"/>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A1166A5C-7AC4-3FC1-D145-7BAFE2226475}"/>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a:extLst>
              <a:ext uri="{FF2B5EF4-FFF2-40B4-BE49-F238E27FC236}">
                <a16:creationId xmlns:a16="http://schemas.microsoft.com/office/drawing/2014/main" id="{9D84874C-44E9-F488-67BB-1A22DDC0CC6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544" t="5615" r="19501" b="79444"/>
          <a:stretch/>
        </p:blipFill>
        <p:spPr>
          <a:xfrm>
            <a:off x="3563521" y="5834458"/>
            <a:ext cx="5064957" cy="787621"/>
          </a:xfrm>
          <a:prstGeom prst="rect">
            <a:avLst/>
          </a:prstGeom>
        </p:spPr>
      </p:pic>
      <p:sp>
        <p:nvSpPr>
          <p:cNvPr id="8" name="TextBox 7">
            <a:extLst>
              <a:ext uri="{FF2B5EF4-FFF2-40B4-BE49-F238E27FC236}">
                <a16:creationId xmlns:a16="http://schemas.microsoft.com/office/drawing/2014/main" id="{2591DBC3-4301-88FA-6D01-30B1E8FB2279}"/>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298036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275C89-86C8-4385-791C-BD6AACC95D2B}"/>
              </a:ext>
            </a:extLst>
          </p:cNvPr>
          <p:cNvSpPr txBox="1">
            <a:spLocks noGrp="1"/>
          </p:cNvSpPr>
          <p:nvPr>
            <p:ph type="title" idx="4294967295"/>
          </p:nvPr>
        </p:nvSpPr>
        <p:spPr>
          <a:xfrm>
            <a:off x="1634310" y="2367171"/>
            <a:ext cx="8923380"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[INSERT MONTH RECOGNITIONS SLIDE]</a:t>
            </a:r>
          </a:p>
        </p:txBody>
      </p:sp>
    </p:spTree>
    <p:extLst>
      <p:ext uri="{BB962C8B-B14F-4D97-AF65-F5344CB8AC3E}">
        <p14:creationId xmlns:p14="http://schemas.microsoft.com/office/powerpoint/2010/main" val="31350527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43BC-26C8-3508-607A-3BA4626DBDA8}"/>
              </a:ext>
            </a:extLst>
          </p:cNvPr>
          <p:cNvSpPr>
            <a:spLocks noGrp="1"/>
          </p:cNvSpPr>
          <p:nvPr>
            <p:ph type="title"/>
          </p:nvPr>
        </p:nvSpPr>
        <p:spPr/>
        <p:txBody>
          <a:bodyPr/>
          <a:lstStyle/>
          <a:p>
            <a:r>
              <a:rPr lang="en-US" dirty="0"/>
              <a:t>The </a:t>
            </a:r>
            <a:r>
              <a:rPr lang="en-US" i="1" dirty="0"/>
              <a:t>GIVE </a:t>
            </a:r>
            <a:r>
              <a:rPr lang="en-US" dirty="0"/>
              <a:t>Skill</a:t>
            </a:r>
          </a:p>
        </p:txBody>
      </p:sp>
      <p:graphicFrame>
        <p:nvGraphicFramePr>
          <p:cNvPr id="5" name="Table 23" descr="The graphic showcases the mnemonic skill &quot;GIVE&quot; and explains the meaning of each letter:&#10;&#10;G - Gentle: Approach the situation with a gentle and non-confrontational demeanor.&#10;I - Interested: Show genuine interest and attentiveness in the other person's perspective or feelings.&#10;V - Validate: Acknowledge the other person's feelings or point of view, even if you don't agree with them.&#10;E - Easy Manner: Maintain a calm and relaxed demeanor throughout the interaction.&#10;&#10;This mnemonic skill, &quot;GIVE,&quot; is a valuable tool for improving interpersonal communication and fostering positive relationships.">
            <a:extLst>
              <a:ext uri="{FF2B5EF4-FFF2-40B4-BE49-F238E27FC236}">
                <a16:creationId xmlns:a16="http://schemas.microsoft.com/office/drawing/2014/main" id="{C7E29765-6191-CA33-4CDB-5028AEB4299F}"/>
              </a:ext>
            </a:extLst>
          </p:cNvPr>
          <p:cNvGraphicFramePr>
            <a:graphicFrameLocks noGrp="1"/>
          </p:cNvGraphicFramePr>
          <p:nvPr>
            <p:extLst>
              <p:ext uri="{D42A27DB-BD31-4B8C-83A1-F6EECF244321}">
                <p14:modId xmlns:p14="http://schemas.microsoft.com/office/powerpoint/2010/main" val="784022570"/>
              </p:ext>
            </p:extLst>
          </p:nvPr>
        </p:nvGraphicFramePr>
        <p:xfrm>
          <a:off x="1469402" y="1347627"/>
          <a:ext cx="9253196" cy="4389120"/>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70885">
                  <a:extLst>
                    <a:ext uri="{9D8B030D-6E8A-4147-A177-3AD203B41FA5}">
                      <a16:colId xmlns:a16="http://schemas.microsoft.com/office/drawing/2014/main" val="12985927"/>
                    </a:ext>
                  </a:extLst>
                </a:gridCol>
                <a:gridCol w="8582311">
                  <a:extLst>
                    <a:ext uri="{9D8B030D-6E8A-4147-A177-3AD203B41FA5}">
                      <a16:colId xmlns:a16="http://schemas.microsoft.com/office/drawing/2014/main" val="928559061"/>
                    </a:ext>
                  </a:extLst>
                </a:gridCol>
              </a:tblGrid>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G</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0" u="none" kern="0" dirty="0">
                          <a:solidFill>
                            <a:schemeClr val="bg2">
                              <a:lumMod val="75000"/>
                            </a:schemeClr>
                          </a:solidFill>
                          <a:ea typeface="Fira Sans Extra Condensed"/>
                          <a:cs typeface="Fira Sans Extra Condensed"/>
                          <a:sym typeface="Fira Sans Extra Condensed"/>
                        </a:rPr>
                        <a:t>(Be) </a:t>
                      </a:r>
                      <a:r>
                        <a:rPr lang="en-US" sz="2400" b="1" u="sng" kern="0" dirty="0">
                          <a:solidFill>
                            <a:schemeClr val="bg2">
                              <a:lumMod val="75000"/>
                            </a:schemeClr>
                          </a:solidFill>
                          <a:ea typeface="Fira Sans Extra Condensed"/>
                          <a:cs typeface="Fira Sans Extra Condensed"/>
                          <a:sym typeface="Fira Sans Extra Condensed"/>
                        </a:rPr>
                        <a:t>G</a:t>
                      </a:r>
                      <a:r>
                        <a:rPr lang="en-US" sz="2400" b="1" kern="0" dirty="0">
                          <a:solidFill>
                            <a:schemeClr val="bg2">
                              <a:lumMod val="75000"/>
                            </a:schemeClr>
                          </a:solidFill>
                          <a:ea typeface="Fira Sans Extra Condensed"/>
                          <a:cs typeface="Fira Sans Extra Condensed"/>
                          <a:sym typeface="Fira Sans Extra Condensed"/>
                        </a:rPr>
                        <a:t>entle </a:t>
                      </a:r>
                      <a:r>
                        <a:rPr lang="en-US" sz="2400" b="0" kern="0" dirty="0">
                          <a:solidFill>
                            <a:schemeClr val="bg2">
                              <a:lumMod val="75000"/>
                            </a:schemeClr>
                          </a:solidFill>
                          <a:ea typeface="Fira Sans Extra Condensed"/>
                          <a:cs typeface="Fira Sans Extra Condensed"/>
                          <a:sym typeface="Fira Sans Extra Condensed"/>
                        </a:rPr>
                        <a:t>– Be nice and respectful (no attacks, no threats, no judging, and no sneering).</a:t>
                      </a:r>
                      <a:endParaRPr lang="en-US" sz="2400" b="0" dirty="0">
                        <a:solidFill>
                          <a:schemeClr val="bg2">
                            <a:lumMod val="75000"/>
                          </a:schemeClr>
                        </a:solidFill>
                      </a:endParaRPr>
                    </a:p>
                  </a:txBody>
                  <a:tcPr marL="18288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I</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0" u="none" kern="0" dirty="0">
                          <a:solidFill>
                            <a:schemeClr val="bg2">
                              <a:lumMod val="75000"/>
                            </a:schemeClr>
                          </a:solidFill>
                          <a:ea typeface="Fira Sans Extra Condensed"/>
                          <a:cs typeface="Fira Sans Extra Condensed"/>
                          <a:sym typeface="Fira Sans Extra Condensed"/>
                        </a:rPr>
                        <a:t>(Act) </a:t>
                      </a:r>
                      <a:r>
                        <a:rPr lang="en-US" sz="2400" b="1" u="sng" kern="0" dirty="0">
                          <a:solidFill>
                            <a:schemeClr val="bg2">
                              <a:lumMod val="75000"/>
                            </a:schemeClr>
                          </a:solidFill>
                          <a:ea typeface="Fira Sans Extra Condensed"/>
                          <a:cs typeface="Fira Sans Extra Condensed"/>
                          <a:sym typeface="Fira Sans Extra Condensed"/>
                        </a:rPr>
                        <a:t>I</a:t>
                      </a:r>
                      <a:r>
                        <a:rPr lang="en-US" sz="2400" b="1" dirty="0">
                          <a:solidFill>
                            <a:schemeClr val="bg2">
                              <a:lumMod val="75000"/>
                            </a:schemeClr>
                          </a:solidFill>
                        </a:rPr>
                        <a:t>nterested </a:t>
                      </a:r>
                      <a:r>
                        <a:rPr lang="en-US" sz="2400" b="0" dirty="0">
                          <a:solidFill>
                            <a:schemeClr val="bg2">
                              <a:lumMod val="75000"/>
                            </a:schemeClr>
                          </a:solidFill>
                        </a:rPr>
                        <a:t>– Listen and appear interested in the other person (listen to the other person’s point of view).</a:t>
                      </a:r>
                    </a:p>
                  </a:txBody>
                  <a:tcPr marL="18288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V</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V</a:t>
                      </a:r>
                      <a:r>
                        <a:rPr lang="en" sz="2400" b="1" kern="0" dirty="0">
                          <a:solidFill>
                            <a:schemeClr val="bg2">
                              <a:lumMod val="75000"/>
                            </a:schemeClr>
                          </a:solidFill>
                          <a:ea typeface="Fira Sans Extra Condensed"/>
                          <a:cs typeface="Fira Sans Extra Condensed"/>
                          <a:sym typeface="Fira Sans Extra Condensed"/>
                        </a:rPr>
                        <a:t>alidate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With words and actions, show that you understand the other person’s feelings and thoughts about the situation.</a:t>
                      </a:r>
                      <a:endParaRPr lang="en-US" sz="2400" b="0" dirty="0">
                        <a:solidFill>
                          <a:schemeClr val="bg2">
                            <a:lumMod val="75000"/>
                          </a:schemeClr>
                        </a:solidFill>
                      </a:endParaRPr>
                    </a:p>
                  </a:txBody>
                  <a:tcPr marL="18288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u="none" kern="0" dirty="0">
                          <a:solidFill>
                            <a:schemeClr val="bg2">
                              <a:lumMod val="75000"/>
                            </a:schemeClr>
                          </a:solidFill>
                          <a:ea typeface="Fira Sans Extra Condensed"/>
                          <a:cs typeface="Fira Sans Extra Condensed"/>
                          <a:sym typeface="Fira Sans Extra Condensed"/>
                        </a:rPr>
                        <a:t>(Use an) </a:t>
                      </a:r>
                      <a:r>
                        <a:rPr lang="en-US" sz="2400" b="1" u="sng" kern="0" dirty="0">
                          <a:solidFill>
                            <a:schemeClr val="bg2">
                              <a:lumMod val="75000"/>
                            </a:schemeClr>
                          </a:solidFill>
                          <a:ea typeface="Fira Sans Extra Condensed"/>
                          <a:cs typeface="Fira Sans Extra Condensed"/>
                          <a:sym typeface="Fira Sans Extra Condensed"/>
                        </a:rPr>
                        <a:t>E</a:t>
                      </a:r>
                      <a:r>
                        <a:rPr lang="en-US" sz="2400" b="1" kern="0" dirty="0">
                          <a:solidFill>
                            <a:schemeClr val="bg2">
                              <a:lumMod val="75000"/>
                            </a:schemeClr>
                          </a:solidFill>
                          <a:ea typeface="Fira Sans Extra Condensed"/>
                          <a:cs typeface="Fira Sans Extra Condensed"/>
                          <a:sym typeface="Fira Sans Extra Condensed"/>
                        </a:rPr>
                        <a:t>asy manner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Use a little humor, smile, ease the person along, and be light-hearted.</a:t>
                      </a:r>
                      <a:endParaRPr lang="en-US" sz="2400" b="0" kern="0" dirty="0">
                        <a:solidFill>
                          <a:schemeClr val="bg2">
                            <a:lumMod val="75000"/>
                          </a:schemeClr>
                        </a:solidFill>
                        <a:cs typeface="Arial"/>
                        <a:sym typeface="Arial"/>
                      </a:endParaRPr>
                    </a:p>
                  </a:txBody>
                  <a:tcPr marL="18288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4" name="Slide Number Placeholder 3">
            <a:extLst>
              <a:ext uri="{FF2B5EF4-FFF2-40B4-BE49-F238E27FC236}">
                <a16:creationId xmlns:a16="http://schemas.microsoft.com/office/drawing/2014/main" id="{D824D678-CE08-4CD9-9A20-1DAF1284B467}"/>
              </a:ext>
            </a:extLst>
          </p:cNvPr>
          <p:cNvSpPr>
            <a:spLocks noGrp="1"/>
          </p:cNvSpPr>
          <p:nvPr>
            <p:ph type="sldNum" idx="10"/>
          </p:nvPr>
        </p:nvSpPr>
        <p:spPr/>
        <p:txBody>
          <a:bodyPr/>
          <a:lstStyle/>
          <a:p>
            <a:fld id="{07CE569E-9B7C-4CB9-AB80-C0841F922CFF}" type="slidenum">
              <a:rPr lang="en-US" smtClean="0"/>
              <a:pPr/>
              <a:t>90</a:t>
            </a:fld>
            <a:endParaRPr lang="en-US"/>
          </a:p>
        </p:txBody>
      </p:sp>
      <p:sp>
        <p:nvSpPr>
          <p:cNvPr id="6" name="TextBox 5">
            <a:extLst>
              <a:ext uri="{FF2B5EF4-FFF2-40B4-BE49-F238E27FC236}">
                <a16:creationId xmlns:a16="http://schemas.microsoft.com/office/drawing/2014/main" id="{124BCE51-AB19-FD1F-3A0E-63B33C81CC65}"/>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7" name="Group 6">
            <a:extLst>
              <a:ext uri="{FF2B5EF4-FFF2-40B4-BE49-F238E27FC236}">
                <a16:creationId xmlns:a16="http://schemas.microsoft.com/office/drawing/2014/main" id="{1B737221-84D8-582F-8408-9F50A856B6D9}"/>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8" name="Rectangle: Rounded Corners 7">
              <a:extLst>
                <a:ext uri="{FF2B5EF4-FFF2-40B4-BE49-F238E27FC236}">
                  <a16:creationId xmlns:a16="http://schemas.microsoft.com/office/drawing/2014/main" id="{90EB49D3-A92F-B29F-FC42-BF4033A66AEF}"/>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606DC6E2-BC20-F171-2C6D-34AFDEF31382}"/>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4820448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797B-6961-02CC-DEF9-5EC4BC3DF471}"/>
              </a:ext>
            </a:extLst>
          </p:cNvPr>
          <p:cNvSpPr>
            <a:spLocks noGrp="1"/>
          </p:cNvSpPr>
          <p:nvPr>
            <p:ph type="title"/>
          </p:nvPr>
        </p:nvSpPr>
        <p:spPr>
          <a:xfrm>
            <a:off x="1048200" y="410827"/>
            <a:ext cx="10095600" cy="832757"/>
          </a:xfrm>
        </p:spPr>
        <p:txBody>
          <a:bodyPr/>
          <a:lstStyle/>
          <a:p>
            <a:r>
              <a:rPr lang="en-US" dirty="0"/>
              <a:t>Using </a:t>
            </a:r>
            <a:r>
              <a:rPr lang="en-US" i="1" dirty="0"/>
              <a:t>GIVE</a:t>
            </a:r>
          </a:p>
        </p:txBody>
      </p:sp>
      <p:sp>
        <p:nvSpPr>
          <p:cNvPr id="3" name="Content Placeholder 2">
            <a:extLst>
              <a:ext uri="{FF2B5EF4-FFF2-40B4-BE49-F238E27FC236}">
                <a16:creationId xmlns:a16="http://schemas.microsoft.com/office/drawing/2014/main" id="{E9FB25A3-B95E-1E56-4D96-EA2D8501E0A0}"/>
              </a:ext>
            </a:extLst>
          </p:cNvPr>
          <p:cNvSpPr>
            <a:spLocks noGrp="1"/>
          </p:cNvSpPr>
          <p:nvPr>
            <p:ph idx="1"/>
          </p:nvPr>
        </p:nvSpPr>
        <p:spPr>
          <a:xfrm>
            <a:off x="959792" y="1243584"/>
            <a:ext cx="10272415" cy="4764800"/>
          </a:xfrm>
        </p:spPr>
        <p:txBody>
          <a:bodyPr/>
          <a:lstStyle/>
          <a:p>
            <a:pPr>
              <a:spcAft>
                <a:spcPts val="600"/>
              </a:spcAft>
            </a:pPr>
            <a:r>
              <a:rPr lang="en-US" dirty="0"/>
              <a:t>You can use the GIVE skill in a variety of interpersonal situations, especially when you want to:</a:t>
            </a:r>
          </a:p>
          <a:p>
            <a:pPr lvl="2">
              <a:spcAft>
                <a:spcPts val="600"/>
              </a:spcAft>
            </a:pPr>
            <a:r>
              <a:rPr lang="en-US" sz="2800" dirty="0"/>
              <a:t>Address conflicts positively and respectfully</a:t>
            </a:r>
          </a:p>
          <a:p>
            <a:pPr lvl="2">
              <a:spcAft>
                <a:spcPts val="600"/>
              </a:spcAft>
            </a:pPr>
            <a:r>
              <a:rPr lang="en-US" sz="2800" dirty="0"/>
              <a:t>Express thoughts and needs for understanding</a:t>
            </a:r>
          </a:p>
          <a:p>
            <a:pPr lvl="2">
              <a:spcAft>
                <a:spcPts val="600"/>
              </a:spcAft>
            </a:pPr>
            <a:r>
              <a:rPr lang="en-US" sz="2800" dirty="0"/>
              <a:t>Enhance relationships through open and empathetic communication</a:t>
            </a:r>
          </a:p>
          <a:p>
            <a:pPr lvl="2">
              <a:spcAft>
                <a:spcPts val="600"/>
              </a:spcAft>
            </a:pPr>
            <a:r>
              <a:rPr lang="en-US" sz="2800" dirty="0"/>
              <a:t>Prevent escalation or defensiveness in challenging discussions</a:t>
            </a:r>
          </a:p>
          <a:p>
            <a:pPr lvl="2">
              <a:spcAft>
                <a:spcPts val="600"/>
              </a:spcAft>
            </a:pPr>
            <a:r>
              <a:rPr lang="en-US" sz="2800" dirty="0"/>
              <a:t>Cultivate rapport and trust with kindness and respect</a:t>
            </a:r>
          </a:p>
        </p:txBody>
      </p:sp>
      <p:sp>
        <p:nvSpPr>
          <p:cNvPr id="4" name="Slide Number Placeholder 3">
            <a:extLst>
              <a:ext uri="{FF2B5EF4-FFF2-40B4-BE49-F238E27FC236}">
                <a16:creationId xmlns:a16="http://schemas.microsoft.com/office/drawing/2014/main" id="{7E698222-B6F8-249F-86B2-7D2E34F7493E}"/>
              </a:ext>
            </a:extLst>
          </p:cNvPr>
          <p:cNvSpPr>
            <a:spLocks noGrp="1"/>
          </p:cNvSpPr>
          <p:nvPr>
            <p:ph type="sldNum" idx="10"/>
          </p:nvPr>
        </p:nvSpPr>
        <p:spPr/>
        <p:txBody>
          <a:bodyPr/>
          <a:lstStyle/>
          <a:p>
            <a:fld id="{07CE569E-9B7C-4CB9-AB80-C0841F922CFF}" type="slidenum">
              <a:rPr lang="en-US" smtClean="0"/>
              <a:pPr/>
              <a:t>91</a:t>
            </a:fld>
            <a:endParaRPr lang="en-US"/>
          </a:p>
        </p:txBody>
      </p:sp>
      <p:grpSp>
        <p:nvGrpSpPr>
          <p:cNvPr id="5" name="Group 4">
            <a:extLst>
              <a:ext uri="{FF2B5EF4-FFF2-40B4-BE49-F238E27FC236}">
                <a16:creationId xmlns:a16="http://schemas.microsoft.com/office/drawing/2014/main" id="{21D29754-87E1-6509-2F0D-70C47E64F846}"/>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BBAB58E7-162E-ABED-5631-345F0020B7C1}"/>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A1166A5C-7AC4-3FC1-D145-7BAFE2226475}"/>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a:extLst>
              <a:ext uri="{FF2B5EF4-FFF2-40B4-BE49-F238E27FC236}">
                <a16:creationId xmlns:a16="http://schemas.microsoft.com/office/drawing/2014/main" id="{DF95EB1C-A74E-C511-C192-0F11257FCD9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5200" t="23936" r="27100" b="60205"/>
          <a:stretch/>
        </p:blipFill>
        <p:spPr>
          <a:xfrm>
            <a:off x="3797807" y="5884481"/>
            <a:ext cx="4596384" cy="743712"/>
          </a:xfrm>
          <a:prstGeom prst="rect">
            <a:avLst/>
          </a:prstGeom>
        </p:spPr>
      </p:pic>
      <p:sp>
        <p:nvSpPr>
          <p:cNvPr id="8" name="TextBox 7">
            <a:extLst>
              <a:ext uri="{FF2B5EF4-FFF2-40B4-BE49-F238E27FC236}">
                <a16:creationId xmlns:a16="http://schemas.microsoft.com/office/drawing/2014/main" id="{3D2F1341-5BC6-2DE5-BED6-74A02A174B89}"/>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29002632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F2A7-F2B9-BF6B-3732-3B8D45859F5D}"/>
              </a:ext>
            </a:extLst>
          </p:cNvPr>
          <p:cNvSpPr>
            <a:spLocks noGrp="1"/>
          </p:cNvSpPr>
          <p:nvPr>
            <p:ph type="title"/>
          </p:nvPr>
        </p:nvSpPr>
        <p:spPr/>
        <p:txBody>
          <a:bodyPr/>
          <a:lstStyle/>
          <a:p>
            <a:r>
              <a:rPr lang="en-US" dirty="0"/>
              <a:t>The</a:t>
            </a:r>
            <a:r>
              <a:rPr lang="en-US" i="1" dirty="0"/>
              <a:t> FAST </a:t>
            </a:r>
            <a:r>
              <a:rPr lang="en-US" dirty="0"/>
              <a:t>Skill</a:t>
            </a:r>
          </a:p>
        </p:txBody>
      </p:sp>
      <p:graphicFrame>
        <p:nvGraphicFramePr>
          <p:cNvPr id="5" name="Table 23" descr="The graphic presents the mnemonic skill &quot;FAST&quot; and provides an explanation for each letter:&#10;&#10;F - Fair: Be fair to yourself and others in your interactions.&#10;A - Apologies: Avoid over-apologizing or apologizing for things that are not your fault.&#10;S - Stick to values: Stay true to your values and principles.&#10;T - Truthful: Be honest and truthful in your communication and actions.&#10;&#10;This mnemonic skill, &quot;FAST,&quot; serves as a guideline for maintaining healthy boundaries and fostering effective communication in relationships.">
            <a:extLst>
              <a:ext uri="{FF2B5EF4-FFF2-40B4-BE49-F238E27FC236}">
                <a16:creationId xmlns:a16="http://schemas.microsoft.com/office/drawing/2014/main" id="{888F618E-D604-FD1D-DAE1-6A9E2421914E}"/>
              </a:ext>
            </a:extLst>
          </p:cNvPr>
          <p:cNvGraphicFramePr>
            <a:graphicFrameLocks noGrp="1"/>
          </p:cNvGraphicFramePr>
          <p:nvPr>
            <p:extLst>
              <p:ext uri="{D42A27DB-BD31-4B8C-83A1-F6EECF244321}">
                <p14:modId xmlns:p14="http://schemas.microsoft.com/office/powerpoint/2010/main" val="4219127240"/>
              </p:ext>
            </p:extLst>
          </p:nvPr>
        </p:nvGraphicFramePr>
        <p:xfrm>
          <a:off x="1469402" y="1347627"/>
          <a:ext cx="9253196" cy="4572000"/>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70885">
                  <a:extLst>
                    <a:ext uri="{9D8B030D-6E8A-4147-A177-3AD203B41FA5}">
                      <a16:colId xmlns:a16="http://schemas.microsoft.com/office/drawing/2014/main" val="12985927"/>
                    </a:ext>
                  </a:extLst>
                </a:gridCol>
                <a:gridCol w="8582311">
                  <a:extLst>
                    <a:ext uri="{9D8B030D-6E8A-4147-A177-3AD203B41FA5}">
                      <a16:colId xmlns:a16="http://schemas.microsoft.com/office/drawing/2014/main" val="928559061"/>
                    </a:ext>
                  </a:extLst>
                </a:gridCol>
              </a:tblGrid>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F</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0" u="none" kern="0" dirty="0">
                          <a:solidFill>
                            <a:schemeClr val="bg2">
                              <a:lumMod val="75000"/>
                            </a:schemeClr>
                          </a:solidFill>
                          <a:ea typeface="Fira Sans Extra Condensed"/>
                          <a:cs typeface="Fira Sans Extra Condensed"/>
                          <a:sym typeface="Fira Sans Extra Condensed"/>
                        </a:rPr>
                        <a:t>(Be) </a:t>
                      </a:r>
                      <a:r>
                        <a:rPr lang="en-US" sz="2400" b="1" u="sng" kern="0" dirty="0">
                          <a:solidFill>
                            <a:schemeClr val="bg2">
                              <a:lumMod val="75000"/>
                            </a:schemeClr>
                          </a:solidFill>
                          <a:ea typeface="Fira Sans Extra Condensed"/>
                          <a:cs typeface="Fira Sans Extra Condensed"/>
                          <a:sym typeface="Fira Sans Extra Condensed"/>
                        </a:rPr>
                        <a:t>F</a:t>
                      </a:r>
                      <a:r>
                        <a:rPr lang="en-US" sz="2400" b="1" kern="0" dirty="0">
                          <a:solidFill>
                            <a:schemeClr val="bg2">
                              <a:lumMod val="75000"/>
                            </a:schemeClr>
                          </a:solidFill>
                          <a:ea typeface="Fira Sans Extra Condensed"/>
                          <a:cs typeface="Fira Sans Extra Condensed"/>
                          <a:sym typeface="Fira Sans Extra Condensed"/>
                        </a:rPr>
                        <a:t>air </a:t>
                      </a:r>
                      <a:r>
                        <a:rPr lang="en-US" sz="2400" b="0" kern="0" dirty="0">
                          <a:solidFill>
                            <a:schemeClr val="bg2">
                              <a:lumMod val="75000"/>
                            </a:schemeClr>
                          </a:solidFill>
                          <a:ea typeface="Fira Sans Extra Condensed"/>
                          <a:cs typeface="Fira Sans Extra Condensed"/>
                          <a:sym typeface="Fira Sans Extra Condensed"/>
                        </a:rPr>
                        <a:t>– Be fair to yourself and to the other person. Remember to validate your own feelings and wishes, as well as the other person’s.</a:t>
                      </a:r>
                      <a:endParaRPr lang="en-US" sz="2400" b="0" dirty="0">
                        <a:solidFill>
                          <a:schemeClr val="bg2">
                            <a:lumMod val="75000"/>
                          </a:schemeClr>
                        </a:solidFill>
                      </a:endParaRPr>
                    </a:p>
                  </a:txBody>
                  <a:tcPr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0" u="none" kern="0" dirty="0">
                          <a:solidFill>
                            <a:schemeClr val="bg2">
                              <a:lumMod val="75000"/>
                            </a:schemeClr>
                          </a:solidFill>
                          <a:ea typeface="Fira Sans Extra Condensed"/>
                          <a:cs typeface="Fira Sans Extra Condensed"/>
                          <a:sym typeface="Fira Sans Extra Condensed"/>
                        </a:rPr>
                        <a:t>(No) </a:t>
                      </a:r>
                      <a:r>
                        <a:rPr lang="en-US" sz="2400" b="1" u="sng" kern="0" dirty="0">
                          <a:solidFill>
                            <a:schemeClr val="bg2">
                              <a:lumMod val="75000"/>
                            </a:schemeClr>
                          </a:solidFill>
                          <a:ea typeface="Fira Sans Extra Condensed"/>
                          <a:cs typeface="Fira Sans Extra Condensed"/>
                          <a:sym typeface="Fira Sans Extra Condensed"/>
                        </a:rPr>
                        <a:t>A</a:t>
                      </a:r>
                      <a:r>
                        <a:rPr lang="en-US" sz="2400" b="1" dirty="0">
                          <a:solidFill>
                            <a:schemeClr val="bg2">
                              <a:lumMod val="75000"/>
                            </a:schemeClr>
                          </a:solidFill>
                        </a:rPr>
                        <a:t>pologies </a:t>
                      </a:r>
                      <a:r>
                        <a:rPr lang="en-US" sz="2400" b="0" dirty="0">
                          <a:solidFill>
                            <a:schemeClr val="bg2">
                              <a:lumMod val="75000"/>
                            </a:schemeClr>
                          </a:solidFill>
                        </a:rPr>
                        <a:t>– Don’t over-apologize. No apologizing for being alive or for making a request at all. No apologies for having an opinion, for disagreeing.</a:t>
                      </a:r>
                    </a:p>
                  </a:txBody>
                  <a:tcPr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S</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S</a:t>
                      </a:r>
                      <a:r>
                        <a:rPr lang="en" sz="2400" b="1" kern="0" dirty="0">
                          <a:solidFill>
                            <a:schemeClr val="bg2">
                              <a:lumMod val="75000"/>
                            </a:schemeClr>
                          </a:solidFill>
                          <a:ea typeface="Fira Sans Extra Condensed"/>
                          <a:cs typeface="Fira Sans Extra Condensed"/>
                          <a:sym typeface="Fira Sans Extra Condensed"/>
                        </a:rPr>
                        <a:t>tick to V</a:t>
                      </a:r>
                      <a:r>
                        <a:rPr lang="en-US" sz="2400" b="1" kern="0" dirty="0">
                          <a:solidFill>
                            <a:schemeClr val="bg2">
                              <a:lumMod val="75000"/>
                            </a:schemeClr>
                          </a:solidFill>
                          <a:ea typeface="Fira Sans Extra Condensed"/>
                          <a:cs typeface="Fira Sans Extra Condensed"/>
                          <a:sym typeface="Fira Sans Extra Condensed"/>
                        </a:rPr>
                        <a:t>a</a:t>
                      </a:r>
                      <a:r>
                        <a:rPr lang="en" sz="2400" b="1" kern="0" dirty="0">
                          <a:solidFill>
                            <a:schemeClr val="bg2">
                              <a:lumMod val="75000"/>
                            </a:schemeClr>
                          </a:solidFill>
                          <a:ea typeface="Fira Sans Extra Condensed"/>
                          <a:cs typeface="Fira Sans Extra Condensed"/>
                          <a:sym typeface="Fira Sans Extra Condensed"/>
                        </a:rPr>
                        <a:t>lues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Stick to your own values. Don’t sell out your values or integrity for reasons that aren’t very important.</a:t>
                      </a:r>
                      <a:endParaRPr lang="en-US" sz="2400" b="0" dirty="0">
                        <a:solidFill>
                          <a:schemeClr val="bg2">
                            <a:lumMod val="75000"/>
                          </a:schemeClr>
                        </a:solidFill>
                      </a:endParaRPr>
                    </a:p>
                  </a:txBody>
                  <a:tcPr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T</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u="none" kern="0" dirty="0">
                          <a:solidFill>
                            <a:schemeClr val="bg2">
                              <a:lumMod val="75000"/>
                            </a:schemeClr>
                          </a:solidFill>
                          <a:ea typeface="Fira Sans Extra Condensed"/>
                          <a:cs typeface="Fira Sans Extra Condensed"/>
                          <a:sym typeface="Fira Sans Extra Condensed"/>
                        </a:rPr>
                        <a:t>(Be) </a:t>
                      </a:r>
                      <a:r>
                        <a:rPr lang="en-US" sz="2400" b="1" u="sng" kern="0" dirty="0">
                          <a:solidFill>
                            <a:schemeClr val="bg2">
                              <a:lumMod val="75000"/>
                            </a:schemeClr>
                          </a:solidFill>
                          <a:ea typeface="Fira Sans Extra Condensed"/>
                          <a:cs typeface="Fira Sans Extra Condensed"/>
                          <a:sym typeface="Fira Sans Extra Condensed"/>
                        </a:rPr>
                        <a:t>T</a:t>
                      </a:r>
                      <a:r>
                        <a:rPr lang="en-US" sz="2400" b="1" kern="0" dirty="0">
                          <a:solidFill>
                            <a:schemeClr val="bg2">
                              <a:lumMod val="75000"/>
                            </a:schemeClr>
                          </a:solidFill>
                          <a:ea typeface="Fira Sans Extra Condensed"/>
                          <a:cs typeface="Fira Sans Extra Condensed"/>
                          <a:sym typeface="Fira Sans Extra Condensed"/>
                        </a:rPr>
                        <a:t>ruthful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Don’t lie. Don’t act helpless when you are not.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baseline="0" dirty="0">
                          <a:solidFill>
                            <a:schemeClr val="bg2">
                              <a:lumMod val="75000"/>
                            </a:schemeClr>
                          </a:solidFill>
                        </a:rPr>
                        <a:t>Don’t exaggerate or make up excuses.</a:t>
                      </a:r>
                      <a:endParaRPr lang="en-US" sz="2400" b="0" kern="0" dirty="0">
                        <a:solidFill>
                          <a:schemeClr val="bg2">
                            <a:lumMod val="75000"/>
                          </a:schemeClr>
                        </a:solidFill>
                        <a:cs typeface="Arial"/>
                        <a:sym typeface="Arial"/>
                      </a:endParaRPr>
                    </a:p>
                  </a:txBody>
                  <a:tcPr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4" name="Slide Number Placeholder 3">
            <a:extLst>
              <a:ext uri="{FF2B5EF4-FFF2-40B4-BE49-F238E27FC236}">
                <a16:creationId xmlns:a16="http://schemas.microsoft.com/office/drawing/2014/main" id="{9EC149A2-7723-4902-6D81-73A4165206D8}"/>
              </a:ext>
            </a:extLst>
          </p:cNvPr>
          <p:cNvSpPr>
            <a:spLocks noGrp="1"/>
          </p:cNvSpPr>
          <p:nvPr>
            <p:ph type="sldNum" idx="10"/>
          </p:nvPr>
        </p:nvSpPr>
        <p:spPr/>
        <p:txBody>
          <a:bodyPr/>
          <a:lstStyle/>
          <a:p>
            <a:fld id="{07CE569E-9B7C-4CB9-AB80-C0841F922CFF}" type="slidenum">
              <a:rPr lang="en-US" smtClean="0"/>
              <a:pPr/>
              <a:t>92</a:t>
            </a:fld>
            <a:endParaRPr lang="en-US"/>
          </a:p>
        </p:txBody>
      </p:sp>
      <p:sp>
        <p:nvSpPr>
          <p:cNvPr id="6" name="TextBox 5">
            <a:extLst>
              <a:ext uri="{FF2B5EF4-FFF2-40B4-BE49-F238E27FC236}">
                <a16:creationId xmlns:a16="http://schemas.microsoft.com/office/drawing/2014/main" id="{020A4B57-65DE-9A38-DD4A-7752EB7B276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7" name="Group 6">
            <a:extLst>
              <a:ext uri="{FF2B5EF4-FFF2-40B4-BE49-F238E27FC236}">
                <a16:creationId xmlns:a16="http://schemas.microsoft.com/office/drawing/2014/main" id="{2176637F-0BF3-1932-C64B-5B0E55D36786}"/>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8" name="Rectangle: Rounded Corners 7">
              <a:extLst>
                <a:ext uri="{FF2B5EF4-FFF2-40B4-BE49-F238E27FC236}">
                  <a16:creationId xmlns:a16="http://schemas.microsoft.com/office/drawing/2014/main" id="{8C7D6F6D-9D89-9083-99E5-2C0535611050}"/>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8145F668-6B04-E1F4-F3F4-0CFDB6E40548}"/>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2368208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797B-6961-02CC-DEF9-5EC4BC3DF471}"/>
              </a:ext>
            </a:extLst>
          </p:cNvPr>
          <p:cNvSpPr>
            <a:spLocks noGrp="1"/>
          </p:cNvSpPr>
          <p:nvPr>
            <p:ph type="title"/>
          </p:nvPr>
        </p:nvSpPr>
        <p:spPr>
          <a:xfrm>
            <a:off x="1048200" y="410827"/>
            <a:ext cx="10095600" cy="857141"/>
          </a:xfrm>
        </p:spPr>
        <p:txBody>
          <a:bodyPr/>
          <a:lstStyle/>
          <a:p>
            <a:r>
              <a:rPr lang="en-US" dirty="0"/>
              <a:t>Using </a:t>
            </a:r>
            <a:r>
              <a:rPr lang="en-US" i="1" dirty="0"/>
              <a:t>FAST</a:t>
            </a:r>
          </a:p>
        </p:txBody>
      </p:sp>
      <p:sp>
        <p:nvSpPr>
          <p:cNvPr id="3" name="Content Placeholder 2">
            <a:extLst>
              <a:ext uri="{FF2B5EF4-FFF2-40B4-BE49-F238E27FC236}">
                <a16:creationId xmlns:a16="http://schemas.microsoft.com/office/drawing/2014/main" id="{E9FB25A3-B95E-1E56-4D96-EA2D8501E0A0}"/>
              </a:ext>
            </a:extLst>
          </p:cNvPr>
          <p:cNvSpPr>
            <a:spLocks noGrp="1"/>
          </p:cNvSpPr>
          <p:nvPr>
            <p:ph idx="1"/>
          </p:nvPr>
        </p:nvSpPr>
        <p:spPr>
          <a:xfrm>
            <a:off x="936336" y="1356013"/>
            <a:ext cx="10319328" cy="4764800"/>
          </a:xfrm>
        </p:spPr>
        <p:txBody>
          <a:bodyPr/>
          <a:lstStyle/>
          <a:p>
            <a:pPr>
              <a:spcBef>
                <a:spcPts val="0"/>
              </a:spcBef>
              <a:spcAft>
                <a:spcPts val="600"/>
              </a:spcAft>
            </a:pPr>
            <a:r>
              <a:rPr lang="en-US" sz="2800" dirty="0"/>
              <a:t>You can use the FAST skill in various interpersonal situations when you need to:</a:t>
            </a:r>
          </a:p>
          <a:p>
            <a:pPr lvl="2">
              <a:spcAft>
                <a:spcPts val="600"/>
              </a:spcAft>
            </a:pPr>
            <a:r>
              <a:rPr lang="en-US" sz="2600" dirty="0"/>
              <a:t>Communicate assertively while maintaining respect for yourself and the other person</a:t>
            </a:r>
          </a:p>
          <a:p>
            <a:pPr lvl="2">
              <a:spcAft>
                <a:spcPts val="600"/>
              </a:spcAft>
            </a:pPr>
            <a:r>
              <a:rPr lang="en-US" sz="2600" dirty="0"/>
              <a:t>Stick to your values and priorities, even in challenging conversations</a:t>
            </a:r>
          </a:p>
          <a:p>
            <a:pPr lvl="2">
              <a:spcAft>
                <a:spcPts val="600"/>
              </a:spcAft>
            </a:pPr>
            <a:r>
              <a:rPr lang="en-US" sz="2600" dirty="0"/>
              <a:t>Avoid excessive apologizing, especially when it's not warranted</a:t>
            </a:r>
          </a:p>
          <a:p>
            <a:pPr lvl="2">
              <a:spcAft>
                <a:spcPts val="600"/>
              </a:spcAft>
            </a:pPr>
            <a:r>
              <a:rPr lang="en-US" sz="2600" dirty="0"/>
              <a:t>Express yourself honestly and openly, without being aggressive or confrontational</a:t>
            </a:r>
          </a:p>
        </p:txBody>
      </p:sp>
      <p:sp>
        <p:nvSpPr>
          <p:cNvPr id="4" name="Slide Number Placeholder 3">
            <a:extLst>
              <a:ext uri="{FF2B5EF4-FFF2-40B4-BE49-F238E27FC236}">
                <a16:creationId xmlns:a16="http://schemas.microsoft.com/office/drawing/2014/main" id="{7E698222-B6F8-249F-86B2-7D2E34F7493E}"/>
              </a:ext>
            </a:extLst>
          </p:cNvPr>
          <p:cNvSpPr>
            <a:spLocks noGrp="1"/>
          </p:cNvSpPr>
          <p:nvPr>
            <p:ph type="sldNum" idx="10"/>
          </p:nvPr>
        </p:nvSpPr>
        <p:spPr/>
        <p:txBody>
          <a:bodyPr/>
          <a:lstStyle/>
          <a:p>
            <a:fld id="{07CE569E-9B7C-4CB9-AB80-C0841F922CFF}" type="slidenum">
              <a:rPr lang="en-US" smtClean="0"/>
              <a:pPr/>
              <a:t>93</a:t>
            </a:fld>
            <a:endParaRPr lang="en-US"/>
          </a:p>
        </p:txBody>
      </p:sp>
      <p:grpSp>
        <p:nvGrpSpPr>
          <p:cNvPr id="5" name="Group 4">
            <a:extLst>
              <a:ext uri="{FF2B5EF4-FFF2-40B4-BE49-F238E27FC236}">
                <a16:creationId xmlns:a16="http://schemas.microsoft.com/office/drawing/2014/main" id="{21D29754-87E1-6509-2F0D-70C47E64F846}"/>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BBAB58E7-162E-ABED-5631-345F0020B7C1}"/>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A1166A5C-7AC4-3FC1-D145-7BAFE2226475}"/>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TextBox 7">
            <a:extLst>
              <a:ext uri="{FF2B5EF4-FFF2-40B4-BE49-F238E27FC236}">
                <a16:creationId xmlns:a16="http://schemas.microsoft.com/office/drawing/2014/main" id="{1F76C467-05E4-E8BF-61AE-A826438B75B0}"/>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0" name="Picture 9">
            <a:extLst>
              <a:ext uri="{FF2B5EF4-FFF2-40B4-BE49-F238E27FC236}">
                <a16:creationId xmlns:a16="http://schemas.microsoft.com/office/drawing/2014/main" id="{70DCB8BD-301C-C6C0-6AA1-8836695888B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476" t="5991" r="25000" b="75238"/>
          <a:stretch/>
        </p:blipFill>
        <p:spPr>
          <a:xfrm>
            <a:off x="3111900" y="5501987"/>
            <a:ext cx="5968200" cy="1208560"/>
          </a:xfrm>
          <a:prstGeom prst="rect">
            <a:avLst/>
          </a:prstGeom>
        </p:spPr>
      </p:pic>
    </p:spTree>
    <p:extLst>
      <p:ext uri="{BB962C8B-B14F-4D97-AF65-F5344CB8AC3E}">
        <p14:creationId xmlns:p14="http://schemas.microsoft.com/office/powerpoint/2010/main" val="31308312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C1927-AA77-FC1F-0D68-E26E74D9B026}"/>
              </a:ext>
            </a:extLst>
          </p:cNvPr>
          <p:cNvSpPr>
            <a:spLocks noGrp="1"/>
          </p:cNvSpPr>
          <p:nvPr>
            <p:ph type="title"/>
          </p:nvPr>
        </p:nvSpPr>
        <p:spPr>
          <a:xfrm>
            <a:off x="1048200" y="452482"/>
            <a:ext cx="10095600" cy="936800"/>
          </a:xfrm>
        </p:spPr>
        <p:txBody>
          <a:bodyPr/>
          <a:lstStyle/>
          <a:p>
            <a:r>
              <a:rPr lang="en-US" dirty="0"/>
              <a:t>Activity – </a:t>
            </a:r>
            <a:r>
              <a:rPr lang="en-US" sz="4400" b="1" i="1" dirty="0"/>
              <a:t>DEAR MAN </a:t>
            </a:r>
            <a:r>
              <a:rPr lang="en-US" sz="4400" b="1" dirty="0"/>
              <a:t>(1)</a:t>
            </a:r>
            <a:endParaRPr lang="en-US" dirty="0"/>
          </a:p>
        </p:txBody>
      </p:sp>
      <p:sp>
        <p:nvSpPr>
          <p:cNvPr id="3" name="Content Placeholder 2">
            <a:extLst>
              <a:ext uri="{FF2B5EF4-FFF2-40B4-BE49-F238E27FC236}">
                <a16:creationId xmlns:a16="http://schemas.microsoft.com/office/drawing/2014/main" id="{0DBAEE9A-5B2D-BF97-3B44-7CB35FF6E1EA}"/>
              </a:ext>
            </a:extLst>
          </p:cNvPr>
          <p:cNvSpPr>
            <a:spLocks noGrp="1"/>
          </p:cNvSpPr>
          <p:nvPr>
            <p:ph idx="1"/>
          </p:nvPr>
        </p:nvSpPr>
        <p:spPr>
          <a:xfrm>
            <a:off x="555812" y="1389282"/>
            <a:ext cx="11080376" cy="4675839"/>
          </a:xfrm>
        </p:spPr>
        <p:txBody>
          <a:bodyPr/>
          <a:lstStyle/>
          <a:p>
            <a:pPr>
              <a:spcAft>
                <a:spcPts val="600"/>
              </a:spcAft>
              <a:buFont typeface="Wingdings" panose="05000000000000000000" pitchFamily="2" charset="2"/>
              <a:buChar char="§"/>
            </a:pPr>
            <a:r>
              <a:rPr lang="en-US" sz="2400" b="1" dirty="0">
                <a:solidFill>
                  <a:srgbClr val="0066FF"/>
                </a:solidFill>
              </a:rPr>
              <a:t>Sarah:</a:t>
            </a:r>
            <a:r>
              <a:rPr lang="en-US" sz="2400" b="1" dirty="0">
                <a:solidFill>
                  <a:srgbClr val="00B050"/>
                </a:solidFill>
              </a:rPr>
              <a:t> </a:t>
            </a:r>
            <a:r>
              <a:rPr lang="en-US" sz="2400" dirty="0"/>
              <a:t>(Taking a deep breath to prepare herself) </a:t>
            </a:r>
            <a:r>
              <a:rPr lang="en-US" sz="2400" i="1" dirty="0"/>
              <a:t>Hey Alex, do you got a second to chat about our apartment cleaning?</a:t>
            </a:r>
          </a:p>
          <a:p>
            <a:pPr>
              <a:spcAft>
                <a:spcPts val="600"/>
              </a:spcAft>
              <a:buFont typeface="Wingdings" panose="05000000000000000000" pitchFamily="2" charset="2"/>
              <a:buChar char="§"/>
            </a:pPr>
            <a:r>
              <a:rPr lang="en-US" sz="2400" b="1" dirty="0">
                <a:solidFill>
                  <a:srgbClr val="FF9900"/>
                </a:solidFill>
              </a:rPr>
              <a:t>Alex: </a:t>
            </a:r>
            <a:r>
              <a:rPr lang="en-US" sz="2400" dirty="0"/>
              <a:t>(Looking a bit distracted) </a:t>
            </a:r>
            <a:r>
              <a:rPr lang="en-US" sz="2400" i="1" dirty="0"/>
              <a:t>Oh, yeah, sure. What's up?</a:t>
            </a:r>
          </a:p>
          <a:p>
            <a:pPr>
              <a:spcAft>
                <a:spcPts val="600"/>
              </a:spcAft>
              <a:buFont typeface="Wingdings" panose="05000000000000000000" pitchFamily="2" charset="2"/>
              <a:buChar char="§"/>
            </a:pPr>
            <a:r>
              <a:rPr lang="en-US" sz="2400" b="1" dirty="0">
                <a:solidFill>
                  <a:srgbClr val="0066FF"/>
                </a:solidFill>
              </a:rPr>
              <a:t>Sarah: </a:t>
            </a:r>
            <a:r>
              <a:rPr lang="en-US" sz="2400" dirty="0"/>
              <a:t>(Using DEAR MAN) </a:t>
            </a:r>
            <a:r>
              <a:rPr lang="en-US" sz="2400" i="1" dirty="0"/>
              <a:t>I've been feeling a bit stressed about the cleanliness of our place lately. Can we chat about coming up with a better plan to keep things in order?</a:t>
            </a:r>
          </a:p>
          <a:p>
            <a:pPr>
              <a:spcAft>
                <a:spcPts val="600"/>
              </a:spcAft>
              <a:buFont typeface="Wingdings" panose="05000000000000000000" pitchFamily="2" charset="2"/>
              <a:buChar char="§"/>
            </a:pPr>
            <a:r>
              <a:rPr lang="en-US" sz="2400" b="1" dirty="0">
                <a:solidFill>
                  <a:srgbClr val="FF9900"/>
                </a:solidFill>
              </a:rPr>
              <a:t>Alex: </a:t>
            </a:r>
            <a:r>
              <a:rPr lang="en-US" sz="2400" dirty="0"/>
              <a:t>(Nods) </a:t>
            </a:r>
            <a:r>
              <a:rPr lang="en-US" sz="2400" i="1" dirty="0"/>
              <a:t>Sure.</a:t>
            </a:r>
          </a:p>
          <a:p>
            <a:pPr>
              <a:spcAft>
                <a:spcPts val="600"/>
              </a:spcAft>
              <a:buFont typeface="Wingdings" panose="05000000000000000000" pitchFamily="2" charset="2"/>
              <a:buChar char="§"/>
            </a:pPr>
            <a:r>
              <a:rPr lang="en-US" sz="2400" b="1" dirty="0">
                <a:solidFill>
                  <a:srgbClr val="0066FF"/>
                </a:solidFill>
              </a:rPr>
              <a:t>Sarah: </a:t>
            </a:r>
            <a:r>
              <a:rPr lang="en-US" sz="2400" dirty="0"/>
              <a:t>(Continuing with DEAR MAN) </a:t>
            </a:r>
            <a:r>
              <a:rPr lang="en-US" sz="2400" i="1" dirty="0"/>
              <a:t>What do you think about taking turns with specific chores each week? It'll keep the apartment in check, be fair for both of us and hopefully cut down on any future issues and prevent future conflict.</a:t>
            </a:r>
          </a:p>
        </p:txBody>
      </p:sp>
      <p:grpSp>
        <p:nvGrpSpPr>
          <p:cNvPr id="5" name="Group 4">
            <a:extLst>
              <a:ext uri="{FF2B5EF4-FFF2-40B4-BE49-F238E27FC236}">
                <a16:creationId xmlns:a16="http://schemas.microsoft.com/office/drawing/2014/main" id="{04F0033D-B298-CD60-BAF3-932FB06D6866}"/>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6E2B6633-1FF1-936D-5679-CA54E1746121}"/>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83550B19-3CE0-CAB6-5BE6-3E2D977976E0}"/>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TextBox 7">
            <a:extLst>
              <a:ext uri="{FF2B5EF4-FFF2-40B4-BE49-F238E27FC236}">
                <a16:creationId xmlns:a16="http://schemas.microsoft.com/office/drawing/2014/main" id="{A24E0C50-C265-848A-DF07-40AAB48D3D6A}"/>
              </a:ext>
              <a:ext uri="{C183D7F6-B498-43B3-948B-1728B52AA6E4}">
                <adec:decorative xmlns:adec="http://schemas.microsoft.com/office/drawing/2017/decorative" val="0"/>
              </a:ext>
            </a:extLst>
          </p:cNvPr>
          <p:cNvSpPr txBox="1"/>
          <p:nvPr/>
        </p:nvSpPr>
        <p:spPr>
          <a:xfrm>
            <a:off x="2354666" y="6174685"/>
            <a:ext cx="7482668" cy="461665"/>
          </a:xfrm>
          <a:prstGeom prst="rect">
            <a:avLst/>
          </a:prstGeom>
          <a:noFill/>
        </p:spPr>
        <p:txBody>
          <a:bodyPr wrap="square">
            <a:spAutoFit/>
          </a:bodyPr>
          <a:lstStyle/>
          <a:p>
            <a:pPr algn="ctr" fontAlgn="base">
              <a:defRPr/>
            </a:pPr>
            <a:r>
              <a:rPr lang="en-US" sz="2400" b="1" i="1" dirty="0">
                <a:highlight>
                  <a:srgbClr val="FFFF00"/>
                </a:highlight>
              </a:rPr>
              <a:t>DEAR MAN </a:t>
            </a:r>
            <a:r>
              <a:rPr lang="en-US" sz="2400" b="1" dirty="0">
                <a:highlight>
                  <a:srgbClr val="FFFF00"/>
                </a:highlight>
              </a:rPr>
              <a:t>Available for Reference – Handout #1</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4E3B7FA4-287E-A032-B5D2-31F39FD7D950}"/>
              </a:ext>
            </a:extLst>
          </p:cNvPr>
          <p:cNvSpPr>
            <a:spLocks noGrp="1"/>
          </p:cNvSpPr>
          <p:nvPr>
            <p:ph type="sldNum" idx="10"/>
          </p:nvPr>
        </p:nvSpPr>
        <p:spPr/>
        <p:txBody>
          <a:bodyPr/>
          <a:lstStyle/>
          <a:p>
            <a:fld id="{07CE569E-9B7C-4CB9-AB80-C0841F922CFF}" type="slidenum">
              <a:rPr lang="en-US" smtClean="0"/>
              <a:pPr/>
              <a:t>94</a:t>
            </a:fld>
            <a:endParaRPr lang="en-US"/>
          </a:p>
        </p:txBody>
      </p:sp>
    </p:spTree>
    <p:extLst>
      <p:ext uri="{BB962C8B-B14F-4D97-AF65-F5344CB8AC3E}">
        <p14:creationId xmlns:p14="http://schemas.microsoft.com/office/powerpoint/2010/main" val="31326471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C1927-AA77-FC1F-0D68-E26E74D9B026}"/>
              </a:ext>
            </a:extLst>
          </p:cNvPr>
          <p:cNvSpPr>
            <a:spLocks noGrp="1"/>
          </p:cNvSpPr>
          <p:nvPr>
            <p:ph type="title"/>
          </p:nvPr>
        </p:nvSpPr>
        <p:spPr>
          <a:xfrm>
            <a:off x="1048199" y="411214"/>
            <a:ext cx="10095600" cy="936800"/>
          </a:xfrm>
        </p:spPr>
        <p:txBody>
          <a:bodyPr/>
          <a:lstStyle/>
          <a:p>
            <a:r>
              <a:rPr lang="en-US" dirty="0"/>
              <a:t>Activity –</a:t>
            </a:r>
            <a:r>
              <a:rPr lang="en-US" sz="4400" b="1" i="1" dirty="0"/>
              <a:t>DEAR MAN </a:t>
            </a:r>
            <a:r>
              <a:rPr lang="en-US" sz="4400" b="1" dirty="0"/>
              <a:t>(2)</a:t>
            </a:r>
            <a:endParaRPr lang="en-US" dirty="0"/>
          </a:p>
        </p:txBody>
      </p:sp>
      <p:sp>
        <p:nvSpPr>
          <p:cNvPr id="3" name="Content Placeholder 2">
            <a:extLst>
              <a:ext uri="{FF2B5EF4-FFF2-40B4-BE49-F238E27FC236}">
                <a16:creationId xmlns:a16="http://schemas.microsoft.com/office/drawing/2014/main" id="{0DBAEE9A-5B2D-BF97-3B44-7CB35FF6E1EA}"/>
              </a:ext>
            </a:extLst>
          </p:cNvPr>
          <p:cNvSpPr>
            <a:spLocks noGrp="1"/>
          </p:cNvSpPr>
          <p:nvPr>
            <p:ph idx="1"/>
          </p:nvPr>
        </p:nvSpPr>
        <p:spPr>
          <a:xfrm>
            <a:off x="656664" y="1348014"/>
            <a:ext cx="10878671" cy="4826671"/>
          </a:xfrm>
        </p:spPr>
        <p:txBody>
          <a:bodyPr/>
          <a:lstStyle/>
          <a:p>
            <a:pPr>
              <a:spcAft>
                <a:spcPts val="600"/>
              </a:spcAft>
              <a:buFont typeface="Wingdings" panose="05000000000000000000" pitchFamily="2" charset="2"/>
              <a:buChar char="§"/>
            </a:pPr>
            <a:r>
              <a:rPr lang="en-US" sz="2400" b="1" dirty="0">
                <a:solidFill>
                  <a:srgbClr val="E6AF00"/>
                </a:solidFill>
              </a:rPr>
              <a:t>Alex: </a:t>
            </a:r>
            <a:r>
              <a:rPr lang="en-US" sz="2400" dirty="0"/>
              <a:t>(Pauses to think) </a:t>
            </a:r>
            <a:r>
              <a:rPr lang="en-US" sz="2400" i="1" dirty="0"/>
              <a:t>That sounds reasonable.</a:t>
            </a:r>
            <a:endParaRPr lang="en-US" sz="2400" b="1" dirty="0"/>
          </a:p>
          <a:p>
            <a:pPr>
              <a:spcAft>
                <a:spcPts val="600"/>
              </a:spcAft>
              <a:buFont typeface="Wingdings" panose="05000000000000000000" pitchFamily="2" charset="2"/>
              <a:buChar char="§"/>
            </a:pPr>
            <a:r>
              <a:rPr lang="en-US" sz="2400" b="1" dirty="0">
                <a:solidFill>
                  <a:srgbClr val="0066FF"/>
                </a:solidFill>
              </a:rPr>
              <a:t>Sarah: </a:t>
            </a:r>
            <a:r>
              <a:rPr lang="en-US" sz="2400" dirty="0"/>
              <a:t>(Continuing with DEAR MAN) </a:t>
            </a:r>
            <a:r>
              <a:rPr lang="en-US" sz="2400" i="1" dirty="0"/>
              <a:t>I also think it’s important for us to be open about any cleaning issues or concerns. If we see something isn't working with the schedule, let's talk about it and make adjustments together. What do you think?</a:t>
            </a:r>
          </a:p>
          <a:p>
            <a:pPr>
              <a:spcAft>
                <a:spcPts val="600"/>
              </a:spcAft>
              <a:buFont typeface="Wingdings" panose="05000000000000000000" pitchFamily="2" charset="2"/>
              <a:buChar char="§"/>
            </a:pPr>
            <a:r>
              <a:rPr lang="en-US" sz="2400" b="1" dirty="0">
                <a:solidFill>
                  <a:srgbClr val="E6AF00"/>
                </a:solidFill>
              </a:rPr>
              <a:t>Alex: </a:t>
            </a:r>
            <a:r>
              <a:rPr lang="en-US" sz="2400" dirty="0"/>
              <a:t>(Nods again) </a:t>
            </a:r>
            <a:r>
              <a:rPr lang="en-US" sz="2400" i="1" dirty="0"/>
              <a:t>Yeah, that makes sense.</a:t>
            </a:r>
          </a:p>
          <a:p>
            <a:pPr>
              <a:spcAft>
                <a:spcPts val="600"/>
              </a:spcAft>
              <a:buFont typeface="Wingdings" panose="05000000000000000000" pitchFamily="2" charset="2"/>
              <a:buChar char="§"/>
            </a:pPr>
            <a:r>
              <a:rPr lang="en-US" sz="2400" b="1" dirty="0">
                <a:solidFill>
                  <a:srgbClr val="0066FF"/>
                </a:solidFill>
              </a:rPr>
              <a:t>Sarah: </a:t>
            </a:r>
            <a:r>
              <a:rPr lang="en-US" sz="2400" dirty="0"/>
              <a:t>(Finishing DEAR MAN) </a:t>
            </a:r>
            <a:r>
              <a:rPr lang="en-US" sz="2400" i="1" dirty="0"/>
              <a:t>Thanks for being open to discussing this, Alex. Having a clean and comfy living space is important to me, and I think this plan could make a real difference. What are your thoughts on it?</a:t>
            </a:r>
          </a:p>
          <a:p>
            <a:pPr>
              <a:spcAft>
                <a:spcPts val="600"/>
              </a:spcAft>
              <a:buFont typeface="Wingdings" panose="05000000000000000000" pitchFamily="2" charset="2"/>
              <a:buChar char="§"/>
            </a:pPr>
            <a:r>
              <a:rPr lang="en-US" sz="2400" b="1" dirty="0">
                <a:solidFill>
                  <a:srgbClr val="E6AF00"/>
                </a:solidFill>
              </a:rPr>
              <a:t>Alex: </a:t>
            </a:r>
            <a:r>
              <a:rPr lang="en-US" sz="2400" dirty="0"/>
              <a:t>(Smiles) </a:t>
            </a:r>
            <a:r>
              <a:rPr lang="en-US" sz="2400" i="1" dirty="0"/>
              <a:t>I agree, Sarah. Let's give it a try. Thanks for bringing this up.</a:t>
            </a:r>
          </a:p>
        </p:txBody>
      </p:sp>
      <p:grpSp>
        <p:nvGrpSpPr>
          <p:cNvPr id="5" name="Group 4">
            <a:extLst>
              <a:ext uri="{FF2B5EF4-FFF2-40B4-BE49-F238E27FC236}">
                <a16:creationId xmlns:a16="http://schemas.microsoft.com/office/drawing/2014/main" id="{5299D097-51EA-E1B0-7E1B-AE6C51D47535}"/>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6E01DE76-AF08-CC3F-B8BD-CBE08792DD1C}"/>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C7084F1F-4556-A11B-EAB5-1D2B9A1F3E07}"/>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TextBox 7">
            <a:extLst>
              <a:ext uri="{FF2B5EF4-FFF2-40B4-BE49-F238E27FC236}">
                <a16:creationId xmlns:a16="http://schemas.microsoft.com/office/drawing/2014/main" id="{859D4851-3CC7-27E3-401F-C37CEA58796D}"/>
              </a:ext>
            </a:extLst>
          </p:cNvPr>
          <p:cNvSpPr txBox="1"/>
          <p:nvPr/>
        </p:nvSpPr>
        <p:spPr>
          <a:xfrm>
            <a:off x="2354666" y="6174685"/>
            <a:ext cx="7482668" cy="461665"/>
          </a:xfrm>
          <a:prstGeom prst="rect">
            <a:avLst/>
          </a:prstGeom>
          <a:noFill/>
        </p:spPr>
        <p:txBody>
          <a:bodyPr wrap="square">
            <a:spAutoFit/>
          </a:bodyPr>
          <a:lstStyle/>
          <a:p>
            <a:pPr algn="ctr" fontAlgn="base">
              <a:defRPr/>
            </a:pPr>
            <a:r>
              <a:rPr lang="en-US" sz="2400" b="1" i="1" dirty="0">
                <a:highlight>
                  <a:srgbClr val="FFFF00"/>
                </a:highlight>
              </a:rPr>
              <a:t>DEAR MAN </a:t>
            </a:r>
            <a:r>
              <a:rPr lang="en-US" sz="2400" b="1" dirty="0">
                <a:highlight>
                  <a:srgbClr val="FFFF00"/>
                </a:highlight>
              </a:rPr>
              <a:t>Available for Reference – Handout #1</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4E3B7FA4-287E-A032-B5D2-31F39FD7D950}"/>
              </a:ext>
            </a:extLst>
          </p:cNvPr>
          <p:cNvSpPr>
            <a:spLocks noGrp="1"/>
          </p:cNvSpPr>
          <p:nvPr>
            <p:ph type="sldNum" idx="10"/>
          </p:nvPr>
        </p:nvSpPr>
        <p:spPr/>
        <p:txBody>
          <a:bodyPr/>
          <a:lstStyle/>
          <a:p>
            <a:fld id="{07CE569E-9B7C-4CB9-AB80-C0841F922CFF}" type="slidenum">
              <a:rPr lang="en-US" smtClean="0"/>
              <a:pPr/>
              <a:t>95</a:t>
            </a:fld>
            <a:endParaRPr lang="en-US"/>
          </a:p>
        </p:txBody>
      </p:sp>
    </p:spTree>
    <p:extLst>
      <p:ext uri="{BB962C8B-B14F-4D97-AF65-F5344CB8AC3E}">
        <p14:creationId xmlns:p14="http://schemas.microsoft.com/office/powerpoint/2010/main" val="28125251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8F6971-D1A9-81C5-D776-9ADE72FC4EE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44235" y="4461425"/>
            <a:ext cx="2103526" cy="1502584"/>
          </a:xfrm>
          <a:prstGeom prst="rect">
            <a:avLst/>
          </a:prstGeom>
        </p:spPr>
      </p:pic>
      <p:sp>
        <p:nvSpPr>
          <p:cNvPr id="2" name="Title 1">
            <a:extLst>
              <a:ext uri="{FF2B5EF4-FFF2-40B4-BE49-F238E27FC236}">
                <a16:creationId xmlns:a16="http://schemas.microsoft.com/office/drawing/2014/main" id="{56DCFE8A-F1E8-101F-ADAC-D5D98020CEE7}"/>
              </a:ext>
            </a:extLst>
          </p:cNvPr>
          <p:cNvSpPr>
            <a:spLocks noGrp="1"/>
          </p:cNvSpPr>
          <p:nvPr>
            <p:ph type="title"/>
          </p:nvPr>
        </p:nvSpPr>
        <p:spPr>
          <a:xfrm>
            <a:off x="1048200" y="410827"/>
            <a:ext cx="10095600" cy="869241"/>
          </a:xfrm>
        </p:spPr>
        <p:txBody>
          <a:bodyPr/>
          <a:lstStyle/>
          <a:p>
            <a:r>
              <a:rPr kumimoji="0" lang="en-US" b="1" i="1" u="none" strike="noStrike" kern="0" cap="none" spc="0" normalizeH="0" baseline="0" noProof="0" dirty="0">
                <a:ln>
                  <a:noFill/>
                </a:ln>
                <a:solidFill>
                  <a:srgbClr val="0053A3"/>
                </a:solidFill>
                <a:effectLst/>
                <a:uLnTx/>
                <a:uFillTx/>
                <a:latin typeface="Roboto Slab"/>
                <a:ea typeface="Roboto Slab"/>
                <a:cs typeface="Roboto Slab"/>
                <a:sym typeface="Roboto Slab"/>
              </a:rPr>
              <a:t>DEAR MAN </a:t>
            </a:r>
            <a:r>
              <a:rPr kumimoji="0" lang="en-US" b="1" i="0" u="none" strike="noStrike" kern="0" cap="none" spc="0" normalizeH="0" baseline="0" noProof="0" dirty="0">
                <a:ln>
                  <a:noFill/>
                </a:ln>
                <a:solidFill>
                  <a:srgbClr val="0053A3"/>
                </a:solidFill>
                <a:effectLst/>
                <a:uLnTx/>
                <a:uFillTx/>
                <a:latin typeface="Roboto Slab"/>
                <a:ea typeface="Roboto Slab"/>
                <a:cs typeface="Roboto Slab"/>
                <a:sym typeface="Roboto Slab"/>
              </a:rPr>
              <a:t>Activity – Discussion</a:t>
            </a:r>
            <a:endParaRPr lang="en-US" sz="4800" dirty="0"/>
          </a:p>
        </p:txBody>
      </p:sp>
      <p:sp>
        <p:nvSpPr>
          <p:cNvPr id="3" name="Content Placeholder 2">
            <a:extLst>
              <a:ext uri="{FF2B5EF4-FFF2-40B4-BE49-F238E27FC236}">
                <a16:creationId xmlns:a16="http://schemas.microsoft.com/office/drawing/2014/main" id="{4088063E-47C2-F651-3E01-A3BAA2F010F7}"/>
              </a:ext>
            </a:extLst>
          </p:cNvPr>
          <p:cNvSpPr>
            <a:spLocks noGrp="1"/>
          </p:cNvSpPr>
          <p:nvPr>
            <p:ph idx="1"/>
          </p:nvPr>
        </p:nvSpPr>
        <p:spPr>
          <a:xfrm>
            <a:off x="735013" y="1280068"/>
            <a:ext cx="10721971" cy="3181357"/>
          </a:xfrm>
        </p:spPr>
        <p:txBody>
          <a:bodyPr numCol="1" spcCol="274320"/>
          <a:lstStyle/>
          <a:p>
            <a:pPr>
              <a:spcAft>
                <a:spcPts val="600"/>
              </a:spcAft>
              <a:buClr>
                <a:schemeClr val="accent3">
                  <a:lumMod val="60000"/>
                  <a:lumOff val="40000"/>
                </a:schemeClr>
              </a:buClr>
              <a:buSzPct val="115000"/>
              <a:buFont typeface="+mj-lt"/>
              <a:buAutoNum type="arabicPeriod"/>
            </a:pPr>
            <a:r>
              <a:rPr lang="en-US" sz="2600" dirty="0"/>
              <a:t>How does teaching DEAR MAN benefit clients in substance use treatment, and how does it support their recovery?</a:t>
            </a:r>
          </a:p>
          <a:p>
            <a:pPr>
              <a:spcAft>
                <a:spcPts val="600"/>
              </a:spcAft>
              <a:buClr>
                <a:schemeClr val="accent3">
                  <a:lumMod val="60000"/>
                  <a:lumOff val="40000"/>
                </a:schemeClr>
              </a:buClr>
              <a:buSzPct val="115000"/>
              <a:buFont typeface="+mj-lt"/>
              <a:buAutoNum type="arabicPeriod"/>
            </a:pPr>
            <a:r>
              <a:rPr lang="en-US" sz="2600" dirty="0"/>
              <a:t>What kind of challenges can arise when introducing DEAR MAN to clients who are new to the skill, and how do you create a safe and supportive environment for them to learn and use DEAR MAN, especially if they're hesitant or resistant?</a:t>
            </a:r>
          </a:p>
        </p:txBody>
      </p:sp>
      <p:grpSp>
        <p:nvGrpSpPr>
          <p:cNvPr id="7" name="Group 6">
            <a:extLst>
              <a:ext uri="{FF2B5EF4-FFF2-40B4-BE49-F238E27FC236}">
                <a16:creationId xmlns:a16="http://schemas.microsoft.com/office/drawing/2014/main" id="{D61D1604-0D35-626D-C560-0922F6EF2CF2}"/>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8" name="Rectangle: Rounded Corners 7">
              <a:extLst>
                <a:ext uri="{FF2B5EF4-FFF2-40B4-BE49-F238E27FC236}">
                  <a16:creationId xmlns:a16="http://schemas.microsoft.com/office/drawing/2014/main" id="{F9BC279F-589B-B2BF-BD29-DAAC61C8D739}"/>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CC7BF038-0E5C-687D-2209-8F34EEB9977E}"/>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10" name="TextBox 9">
            <a:extLst>
              <a:ext uri="{FF2B5EF4-FFF2-40B4-BE49-F238E27FC236}">
                <a16:creationId xmlns:a16="http://schemas.microsoft.com/office/drawing/2014/main" id="{AF989452-D1CE-C24C-E5F1-D18F3AB51713}"/>
              </a:ext>
            </a:extLst>
          </p:cNvPr>
          <p:cNvSpPr txBox="1"/>
          <p:nvPr/>
        </p:nvSpPr>
        <p:spPr>
          <a:xfrm>
            <a:off x="2354666" y="6174685"/>
            <a:ext cx="7482668" cy="461665"/>
          </a:xfrm>
          <a:prstGeom prst="rect">
            <a:avLst/>
          </a:prstGeom>
          <a:noFill/>
        </p:spPr>
        <p:txBody>
          <a:bodyPr wrap="square">
            <a:spAutoFit/>
          </a:bodyPr>
          <a:lstStyle/>
          <a:p>
            <a:pPr algn="ctr" fontAlgn="base">
              <a:defRPr/>
            </a:pPr>
            <a:r>
              <a:rPr lang="en-US" sz="2400" b="1" i="1" dirty="0">
                <a:highlight>
                  <a:srgbClr val="FFFF00"/>
                </a:highlight>
              </a:rPr>
              <a:t>DEAR MAN </a:t>
            </a:r>
            <a:r>
              <a:rPr lang="en-US" sz="2400" b="1" dirty="0">
                <a:highlight>
                  <a:srgbClr val="FFFF00"/>
                </a:highlight>
              </a:rPr>
              <a:t>Available for Reference – Handout #1</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772C2B89-67D1-F0EF-DF28-9735D8AF214C}"/>
              </a:ext>
            </a:extLst>
          </p:cNvPr>
          <p:cNvSpPr>
            <a:spLocks noGrp="1"/>
          </p:cNvSpPr>
          <p:nvPr>
            <p:ph type="sldNum" idx="10"/>
          </p:nvPr>
        </p:nvSpPr>
        <p:spPr/>
        <p:txBody>
          <a:bodyPr/>
          <a:lstStyle/>
          <a:p>
            <a:fld id="{07CE569E-9B7C-4CB9-AB80-C0841F922CFF}" type="slidenum">
              <a:rPr lang="en-US" smtClean="0"/>
              <a:pPr/>
              <a:t>96</a:t>
            </a:fld>
            <a:endParaRPr lang="en-US"/>
          </a:p>
        </p:txBody>
      </p:sp>
    </p:spTree>
    <p:extLst>
      <p:ext uri="{BB962C8B-B14F-4D97-AF65-F5344CB8AC3E}">
        <p14:creationId xmlns:p14="http://schemas.microsoft.com/office/powerpoint/2010/main" val="27877096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1A03E-A03A-43E6-AD69-7F429733E7DA}"/>
              </a:ext>
            </a:extLst>
          </p:cNvPr>
          <p:cNvSpPr>
            <a:spLocks noGrp="1"/>
          </p:cNvSpPr>
          <p:nvPr>
            <p:ph type="title"/>
          </p:nvPr>
        </p:nvSpPr>
        <p:spPr>
          <a:xfrm>
            <a:off x="650500" y="344190"/>
            <a:ext cx="10891000" cy="804665"/>
          </a:xfrm>
        </p:spPr>
        <p:txBody>
          <a:bodyPr>
            <a:normAutofit fontScale="90000"/>
          </a:bodyPr>
          <a:lstStyle/>
          <a:p>
            <a:r>
              <a:rPr lang="en-US" dirty="0">
                <a:latin typeface="Calibri"/>
                <a:cs typeface="Calibri"/>
              </a:rPr>
              <a:t>LUNCH BREAK</a:t>
            </a:r>
            <a:endParaRPr lang="en-US" dirty="0">
              <a:solidFill>
                <a:schemeClr val="accent2"/>
              </a:solidFill>
              <a:latin typeface="Calibri"/>
              <a:cs typeface="Calibri"/>
            </a:endParaRPr>
          </a:p>
        </p:txBody>
      </p:sp>
      <p:sp>
        <p:nvSpPr>
          <p:cNvPr id="9" name="Subtitle 2">
            <a:extLst>
              <a:ext uri="{FF2B5EF4-FFF2-40B4-BE49-F238E27FC236}">
                <a16:creationId xmlns:a16="http://schemas.microsoft.com/office/drawing/2014/main" id="{F3347B4D-EAB0-49CC-81F5-4780BA759113}"/>
              </a:ext>
            </a:extLst>
          </p:cNvPr>
          <p:cNvSpPr txBox="1">
            <a:spLocks/>
          </p:cNvSpPr>
          <p:nvPr/>
        </p:nvSpPr>
        <p:spPr>
          <a:xfrm>
            <a:off x="6802805" y="1772844"/>
            <a:ext cx="4403040" cy="361188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3200" b="1" dirty="0">
                <a:latin typeface="Calibri" panose="020F0502020204030204"/>
                <a:cs typeface="Calibri"/>
              </a:rPr>
              <a:t>Up Next:</a:t>
            </a:r>
            <a:endParaRPr lang="en-US" sz="3200" b="1" dirty="0">
              <a:latin typeface="Calibri" panose="020F0502020204030204"/>
              <a:ea typeface="Calibri"/>
              <a:cs typeface="Calibri"/>
            </a:endParaRPr>
          </a:p>
          <a:p>
            <a:r>
              <a:rPr lang="en-US" sz="2600" dirty="0">
                <a:latin typeface="Calibri"/>
                <a:ea typeface="+mn-lt"/>
                <a:cs typeface="Calibri"/>
              </a:rPr>
              <a:t>The DBT Skills </a:t>
            </a:r>
            <a:r>
              <a:rPr lang="en-US" sz="2600" b="1" dirty="0">
                <a:latin typeface="Calibri"/>
                <a:ea typeface="+mn-lt"/>
                <a:cs typeface="Calibri"/>
              </a:rPr>
              <a:t>(cont'd)</a:t>
            </a:r>
            <a:endParaRPr lang="en-US" sz="2600" b="1" dirty="0">
              <a:latin typeface="Calibri"/>
              <a:cs typeface="Calibri"/>
            </a:endParaRPr>
          </a:p>
          <a:p>
            <a:pPr lvl="1"/>
            <a:r>
              <a:rPr lang="en-US" dirty="0">
                <a:latin typeface="Calibri"/>
                <a:cs typeface="Calibri"/>
              </a:rPr>
              <a:t>Distress Tolerance</a:t>
            </a:r>
          </a:p>
          <a:p>
            <a:pPr lvl="1"/>
            <a:r>
              <a:rPr lang="en-US" dirty="0">
                <a:latin typeface="Calibri"/>
                <a:cs typeface="Calibri"/>
              </a:rPr>
              <a:t>Emotion Regulation</a:t>
            </a:r>
          </a:p>
          <a:p>
            <a:r>
              <a:rPr lang="en-US" sz="2600" dirty="0">
                <a:latin typeface="Calibri" panose="020F0502020204030204"/>
                <a:cs typeface="Calibri"/>
              </a:rPr>
              <a:t>Modes of DBT Delivery</a:t>
            </a:r>
            <a:endParaRPr lang="en-US" sz="2600" dirty="0">
              <a:latin typeface="Calibri" panose="020F0502020204030204"/>
              <a:ea typeface="Calibri"/>
              <a:cs typeface="Calibri"/>
            </a:endParaRPr>
          </a:p>
          <a:p>
            <a:r>
              <a:rPr lang="en-US" sz="2600" dirty="0">
                <a:latin typeface="Calibri" panose="020F0502020204030204"/>
                <a:cs typeface="Calibri"/>
              </a:rPr>
              <a:t>Components of DBT Skills Group Training</a:t>
            </a:r>
          </a:p>
          <a:p>
            <a:r>
              <a:rPr lang="en-US" sz="2600" dirty="0">
                <a:latin typeface="Calibri" panose="020F0502020204030204"/>
                <a:cs typeface="Calibri"/>
              </a:rPr>
              <a:t>Closing Mindfulness Exercise</a:t>
            </a:r>
          </a:p>
        </p:txBody>
      </p:sp>
      <p:sp>
        <p:nvSpPr>
          <p:cNvPr id="2" name="Slide Number Placeholder 1">
            <a:extLst>
              <a:ext uri="{FF2B5EF4-FFF2-40B4-BE49-F238E27FC236}">
                <a16:creationId xmlns:a16="http://schemas.microsoft.com/office/drawing/2014/main" id="{2D5339AC-E49A-5B5A-2965-8DA81BA07694}"/>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97</a:t>
            </a:fld>
            <a:endParaRPr lang="en-US"/>
          </a:p>
        </p:txBody>
      </p:sp>
      <p:pic>
        <p:nvPicPr>
          <p:cNvPr id="6" name="Picture 5">
            <a:extLst>
              <a:ext uri="{FF2B5EF4-FFF2-40B4-BE49-F238E27FC236}">
                <a16:creationId xmlns:a16="http://schemas.microsoft.com/office/drawing/2014/main" id="{3257B233-916D-4D21-A885-0A5E93197E3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829"/>
          <a:stretch/>
        </p:blipFill>
        <p:spPr>
          <a:xfrm>
            <a:off x="986155" y="1473265"/>
            <a:ext cx="5589164" cy="3911468"/>
          </a:xfrm>
          <a:prstGeom prst="rect">
            <a:avLst/>
          </a:prstGeom>
          <a:ln>
            <a:noFill/>
          </a:ln>
          <a:effectLst>
            <a:softEdge rad="112500"/>
          </a:effectLst>
        </p:spPr>
      </p:pic>
    </p:spTree>
    <p:extLst>
      <p:ext uri="{BB962C8B-B14F-4D97-AF65-F5344CB8AC3E}">
        <p14:creationId xmlns:p14="http://schemas.microsoft.com/office/powerpoint/2010/main" val="28123133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E25F-FD7E-FE16-1CBB-06263DC34778}"/>
              </a:ext>
            </a:extLst>
          </p:cNvPr>
          <p:cNvSpPr>
            <a:spLocks noGrp="1"/>
          </p:cNvSpPr>
          <p:nvPr>
            <p:ph type="title"/>
          </p:nvPr>
        </p:nvSpPr>
        <p:spPr>
          <a:xfrm>
            <a:off x="1524000" y="2376316"/>
            <a:ext cx="9144000" cy="2105367"/>
          </a:xfrm>
        </p:spPr>
        <p:txBody>
          <a:bodyPr>
            <a:normAutofit/>
          </a:bodyPr>
          <a:lstStyle/>
          <a:p>
            <a:r>
              <a:rPr lang="en-US" sz="5400" b="1" dirty="0"/>
              <a:t>Emotion Regulation</a:t>
            </a:r>
          </a:p>
        </p:txBody>
      </p:sp>
      <p:sp>
        <p:nvSpPr>
          <p:cNvPr id="5" name="Rectangle: Rounded Corners 4">
            <a:extLst>
              <a:ext uri="{FF2B5EF4-FFF2-40B4-BE49-F238E27FC236}">
                <a16:creationId xmlns:a16="http://schemas.microsoft.com/office/drawing/2014/main" id="{DB03CC4A-3B64-2667-B415-D8FE77800F5D}"/>
              </a:ext>
              <a:ext uri="{C183D7F6-B498-43B3-948B-1728B52AA6E4}">
                <adec:decorative xmlns:adec="http://schemas.microsoft.com/office/drawing/2017/decorative" val="1"/>
              </a:ext>
            </a:extLst>
          </p:cNvPr>
          <p:cNvSpPr/>
          <p:nvPr/>
        </p:nvSpPr>
        <p:spPr>
          <a:xfrm>
            <a:off x="5091467" y="3477150"/>
            <a:ext cx="2009065" cy="2009065"/>
          </a:xfrm>
          <a:prstGeom prst="roundRect">
            <a:avLst/>
          </a:prstGeom>
          <a:solidFill>
            <a:srgbClr val="0D973B"/>
          </a:solid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E1215FE0-4717-D113-F707-5FE7B63A452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98</a:t>
            </a:fld>
            <a:endParaRPr lang="en-US"/>
          </a:p>
        </p:txBody>
      </p:sp>
      <p:pic>
        <p:nvPicPr>
          <p:cNvPr id="8" name="Picture 7">
            <a:extLst>
              <a:ext uri="{FF2B5EF4-FFF2-40B4-BE49-F238E27FC236}">
                <a16:creationId xmlns:a16="http://schemas.microsoft.com/office/drawing/2014/main" id="{C90CBE95-55F5-65AC-C2A7-F55CBD494D4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467" y="3322164"/>
            <a:ext cx="2026969" cy="2119807"/>
          </a:xfrm>
          <a:prstGeom prst="rect">
            <a:avLst/>
          </a:prstGeom>
        </p:spPr>
      </p:pic>
    </p:spTree>
    <p:extLst>
      <p:ext uri="{BB962C8B-B14F-4D97-AF65-F5344CB8AC3E}">
        <p14:creationId xmlns:p14="http://schemas.microsoft.com/office/powerpoint/2010/main" val="11715092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9DC5-2C14-2B94-EFFB-AE30B94A11D8}"/>
              </a:ext>
            </a:extLst>
          </p:cNvPr>
          <p:cNvSpPr>
            <a:spLocks noGrp="1"/>
          </p:cNvSpPr>
          <p:nvPr>
            <p:ph type="title"/>
          </p:nvPr>
        </p:nvSpPr>
        <p:spPr/>
        <p:txBody>
          <a:bodyPr/>
          <a:lstStyle/>
          <a:p>
            <a:r>
              <a:rPr lang="en-US" sz="4400" b="1" dirty="0"/>
              <a:t>Emotion Regulation Overview</a:t>
            </a:r>
          </a:p>
        </p:txBody>
      </p:sp>
      <p:sp>
        <p:nvSpPr>
          <p:cNvPr id="3" name="Content Placeholder 2">
            <a:extLst>
              <a:ext uri="{FF2B5EF4-FFF2-40B4-BE49-F238E27FC236}">
                <a16:creationId xmlns:a16="http://schemas.microsoft.com/office/drawing/2014/main" id="{FBAA06C6-B0DD-B941-A4C7-25117DC29F2A}"/>
              </a:ext>
            </a:extLst>
          </p:cNvPr>
          <p:cNvSpPr>
            <a:spLocks noGrp="1"/>
          </p:cNvSpPr>
          <p:nvPr>
            <p:ph idx="1"/>
          </p:nvPr>
        </p:nvSpPr>
        <p:spPr>
          <a:xfrm>
            <a:off x="1048200" y="1384315"/>
            <a:ext cx="10095600" cy="4402667"/>
          </a:xfrm>
        </p:spPr>
        <p:txBody>
          <a:bodyPr/>
          <a:lstStyle/>
          <a:p>
            <a:pPr>
              <a:spcAft>
                <a:spcPts val="600"/>
              </a:spcAft>
            </a:pPr>
            <a:r>
              <a:rPr lang="en-US" sz="2800" dirty="0"/>
              <a:t>Emotion regulation involves reducing our emotional vulnerability and suffering by better regulating our emotions</a:t>
            </a:r>
          </a:p>
          <a:p>
            <a:pPr>
              <a:spcAft>
                <a:spcPts val="600"/>
              </a:spcAft>
            </a:pPr>
            <a:r>
              <a:rPr lang="en-US" sz="2800" dirty="0"/>
              <a:t>This is done through understanding and naming emotions</a:t>
            </a:r>
          </a:p>
          <a:p>
            <a:pPr lvl="2">
              <a:buClr>
                <a:srgbClr val="F2D712"/>
              </a:buClr>
              <a:defRPr/>
            </a:pPr>
            <a:r>
              <a:rPr lang="en-US" sz="2600" dirty="0"/>
              <a:t>Identify emotions (observe and describe)</a:t>
            </a:r>
          </a:p>
          <a:p>
            <a:pPr lvl="2">
              <a:buClr>
                <a:srgbClr val="F2D712"/>
              </a:buClr>
              <a:defRPr/>
            </a:pPr>
            <a:r>
              <a:rPr lang="en-US" sz="2600" dirty="0"/>
              <a:t>Understand the function of emotions</a:t>
            </a:r>
          </a:p>
          <a:p>
            <a:pPr lvl="2">
              <a:spcAft>
                <a:spcPts val="600"/>
              </a:spcAft>
              <a:buClr>
                <a:srgbClr val="F2D712"/>
              </a:buClr>
              <a:defRPr/>
            </a:pPr>
            <a:r>
              <a:rPr lang="en-US" sz="2600" dirty="0"/>
              <a:t>Identify obstacles to changing emotions</a:t>
            </a:r>
          </a:p>
          <a:p>
            <a:pPr>
              <a:spcAft>
                <a:spcPts val="600"/>
              </a:spcAft>
            </a:pPr>
            <a:r>
              <a:rPr lang="en-US" sz="2800" dirty="0"/>
              <a:t>Through emotion regulation, we can change our responses to unpleasant and undesired emotions</a:t>
            </a:r>
          </a:p>
        </p:txBody>
      </p:sp>
      <p:grpSp>
        <p:nvGrpSpPr>
          <p:cNvPr id="5" name="Group 4">
            <a:extLst>
              <a:ext uri="{FF2B5EF4-FFF2-40B4-BE49-F238E27FC236}">
                <a16:creationId xmlns:a16="http://schemas.microsoft.com/office/drawing/2014/main" id="{81FCBA45-5DD3-ECB4-827B-856DD5734F48}"/>
              </a:ext>
              <a:ext uri="{C183D7F6-B498-43B3-948B-1728B52AA6E4}">
                <adec:decorative xmlns:adec="http://schemas.microsoft.com/office/drawing/2017/decorative" val="1"/>
              </a:ext>
            </a:extLst>
          </p:cNvPr>
          <p:cNvGrpSpPr/>
          <p:nvPr/>
        </p:nvGrpSpPr>
        <p:grpSpPr>
          <a:xfrm>
            <a:off x="245147" y="200515"/>
            <a:ext cx="576072" cy="420624"/>
            <a:chOff x="2062850" y="2652996"/>
            <a:chExt cx="2009065" cy="2009065"/>
          </a:xfrm>
          <a:solidFill>
            <a:srgbClr val="0D973B"/>
          </a:solidFill>
        </p:grpSpPr>
        <p:sp>
          <p:nvSpPr>
            <p:cNvPr id="6" name="Rectangle: Rounded Corners 5">
              <a:extLst>
                <a:ext uri="{FF2B5EF4-FFF2-40B4-BE49-F238E27FC236}">
                  <a16:creationId xmlns:a16="http://schemas.microsoft.com/office/drawing/2014/main" id="{DD24A0D3-4C20-E042-02F8-4E6F604D7301}"/>
                </a:ext>
              </a:extLst>
            </p:cNvPr>
            <p:cNvSpPr/>
            <p:nvPr/>
          </p:nvSpPr>
          <p:spPr>
            <a:xfrm>
              <a:off x="2062850" y="2652996"/>
              <a:ext cx="2009065" cy="2009065"/>
            </a:xfrm>
            <a:prstGeom prst="roundRect">
              <a:avLst/>
            </a:prstGeom>
            <a:grpFill/>
          </p:spPr>
          <p:style>
            <a:lnRef idx="3">
              <a:schemeClr val="lt1">
                <a:hueOff val="0"/>
                <a:satOff val="0"/>
                <a:lumOff val="0"/>
                <a:alphaOff val="0"/>
              </a:schemeClr>
            </a:lnRef>
            <a:fillRef idx="1">
              <a:schemeClr val="accent3">
                <a:hueOff val="-5870634"/>
                <a:satOff val="47535"/>
                <a:lumOff val="3269"/>
                <a:alphaOff val="0"/>
              </a:schemeClr>
            </a:fillRef>
            <a:effectRef idx="1">
              <a:schemeClr val="accent3">
                <a:hueOff val="-5870634"/>
                <a:satOff val="47535"/>
                <a:lumOff val="3269"/>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D245DFE8-3B3E-E876-7F5E-B9BB99A2D2D2}"/>
                </a:ext>
              </a:extLst>
            </p:cNvPr>
            <p:cNvSpPr txBox="1"/>
            <p:nvPr/>
          </p:nvSpPr>
          <p:spPr>
            <a:xfrm>
              <a:off x="2160924"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Slide Number Placeholder 7">
            <a:extLst>
              <a:ext uri="{FF2B5EF4-FFF2-40B4-BE49-F238E27FC236}">
                <a16:creationId xmlns:a16="http://schemas.microsoft.com/office/drawing/2014/main" id="{EADCB004-CD46-5E75-185A-BF19C393194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99</a:t>
            </a:fld>
            <a:endParaRPr lang="en-US"/>
          </a:p>
        </p:txBody>
      </p:sp>
      <p:sp>
        <p:nvSpPr>
          <p:cNvPr id="4" name="TextBox 3">
            <a:extLst>
              <a:ext uri="{FF2B5EF4-FFF2-40B4-BE49-F238E27FC236}">
                <a16:creationId xmlns:a16="http://schemas.microsoft.com/office/drawing/2014/main" id="{0719F48E-462D-37C6-8CE4-31E9A680EAC9}"/>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0" name="Picture 9">
            <a:extLst>
              <a:ext uri="{FF2B5EF4-FFF2-40B4-BE49-F238E27FC236}">
                <a16:creationId xmlns:a16="http://schemas.microsoft.com/office/drawing/2014/main" id="{7F6E0D6D-D7D2-B212-962F-06A0C4093DF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5779" t="5615" r="4590" b="78371"/>
          <a:stretch/>
        </p:blipFill>
        <p:spPr>
          <a:xfrm>
            <a:off x="3274682" y="5422538"/>
            <a:ext cx="5642636" cy="1172997"/>
          </a:xfrm>
          <a:prstGeom prst="rect">
            <a:avLst/>
          </a:prstGeom>
        </p:spPr>
      </p:pic>
    </p:spTree>
    <p:extLst>
      <p:ext uri="{BB962C8B-B14F-4D97-AF65-F5344CB8AC3E}">
        <p14:creationId xmlns:p14="http://schemas.microsoft.com/office/powerpoint/2010/main" val="1274039256"/>
      </p:ext>
    </p:extLst>
  </p:cSld>
  <p:clrMapOvr>
    <a:masterClrMapping/>
  </p:clrMapOvr>
</p:sld>
</file>

<file path=ppt/theme/theme1.xml><?xml version="1.0" encoding="utf-8"?>
<a:theme xmlns:a="http://schemas.openxmlformats.org/drawingml/2006/main" name="Cordelia">
  <a:themeElements>
    <a:clrScheme name="Custom 1">
      <a:dk1>
        <a:srgbClr val="263238"/>
      </a:dk1>
      <a:lt1>
        <a:srgbClr val="FFFFFF"/>
      </a:lt1>
      <a:dk2>
        <a:srgbClr val="607D8B"/>
      </a:dk2>
      <a:lt2>
        <a:srgbClr val="ECEFF1"/>
      </a:lt2>
      <a:accent1>
        <a:srgbClr val="0091EA"/>
      </a:accent1>
      <a:accent2>
        <a:srgbClr val="0053A3"/>
      </a:accent2>
      <a:accent3>
        <a:srgbClr val="607D8B"/>
      </a:accent3>
      <a:accent4>
        <a:srgbClr val="F2D712"/>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delia" id="{8DF67707-1DB1-4F33-9DDA-1A36497BE613}" vid="{17D8A23E-E8CA-48B3-B19F-B3D4B4C9DCC1}"/>
    </a:ext>
  </a:extLst>
</a:theme>
</file>

<file path=ppt/theme/theme2.xml><?xml version="1.0" encoding="utf-8"?>
<a:theme xmlns:a="http://schemas.openxmlformats.org/drawingml/2006/main" name="2_Pebble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18743</TotalTime>
  <Words>42107</Words>
  <Application>Microsoft Office PowerPoint</Application>
  <PresentationFormat>Widescreen</PresentationFormat>
  <Paragraphs>3251</Paragraphs>
  <Slides>185</Slides>
  <Notes>185</Notes>
  <HiddenSlides>1</HiddenSlides>
  <MMClips>4</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185</vt:i4>
      </vt:variant>
    </vt:vector>
  </HeadingPairs>
  <TitlesOfParts>
    <vt:vector size="211" baseType="lpstr">
      <vt:lpstr>Aharoni</vt:lpstr>
      <vt:lpstr>-apple-system</vt:lpstr>
      <vt:lpstr>Arial</vt:lpstr>
      <vt:lpstr>Arial Narrow</vt:lpstr>
      <vt:lpstr>ArialNova</vt:lpstr>
      <vt:lpstr>Avenir Next LT Pro</vt:lpstr>
      <vt:lpstr>Avenir Next LT Pro Light</vt:lpstr>
      <vt:lpstr>BlinkMacSystemFont</vt:lpstr>
      <vt:lpstr>Calibri</vt:lpstr>
      <vt:lpstr>Calibri Light</vt:lpstr>
      <vt:lpstr>Circular</vt:lpstr>
      <vt:lpstr>Courier New</vt:lpstr>
      <vt:lpstr>Fira Sans Extra Condensed</vt:lpstr>
      <vt:lpstr>Google Sans</vt:lpstr>
      <vt:lpstr>inherit</vt:lpstr>
      <vt:lpstr>linehan_sanserif_book</vt:lpstr>
      <vt:lpstr>Montserrat</vt:lpstr>
      <vt:lpstr>Roboto</vt:lpstr>
      <vt:lpstr>Roboto Slab</vt:lpstr>
      <vt:lpstr>Sitka Subheading</vt:lpstr>
      <vt:lpstr>Söhne</vt:lpstr>
      <vt:lpstr>Source Sans Pro</vt:lpstr>
      <vt:lpstr>Wingdings</vt:lpstr>
      <vt:lpstr>Wingdings 2</vt:lpstr>
      <vt:lpstr>Cordelia</vt:lpstr>
      <vt:lpstr>2_PebbleVTI</vt:lpstr>
      <vt:lpstr>Dialectical Behavioral Therapy (DBT) in Substance Use Disorder (SUD) Treatment</vt:lpstr>
      <vt:lpstr>Dialectical Behavioral Therapy in Substance Use Disorder Treatment</vt:lpstr>
      <vt:lpstr>START CODE </vt:lpstr>
      <vt:lpstr>Notice: AI Features in Trainings</vt:lpstr>
      <vt:lpstr>Thank you for joining us today!</vt:lpstr>
      <vt:lpstr>Linking Your Audio and Video:</vt:lpstr>
      <vt:lpstr>Indigenous Land Acknowledgement</vt:lpstr>
      <vt:lpstr>PEOPLE FIRST</vt:lpstr>
      <vt:lpstr>[INSERT MONTH RECOGNITIONS SLIDE]</vt:lpstr>
      <vt:lpstr>Learning Objectives</vt:lpstr>
      <vt:lpstr>Reference Materials</vt:lpstr>
      <vt:lpstr>Disclosure</vt:lpstr>
      <vt:lpstr>Agenda</vt:lpstr>
      <vt:lpstr>Opening Mindfulness Exercise</vt:lpstr>
      <vt:lpstr>Deep Breathing Mindful Relaxation Exercise</vt:lpstr>
      <vt:lpstr>An Overview of DBT</vt:lpstr>
      <vt:lpstr>The Basics of DBT</vt:lpstr>
      <vt:lpstr>History of DBT</vt:lpstr>
      <vt:lpstr>The Overarching Goal of DBT</vt:lpstr>
      <vt:lpstr>The Goals of the DBT Skills</vt:lpstr>
      <vt:lpstr>Balancing Acceptance and Change</vt:lpstr>
      <vt:lpstr>General Concepts and Focus of DBT</vt:lpstr>
      <vt:lpstr>Visualizing the Goal of DBT</vt:lpstr>
      <vt:lpstr>The Characteristics of DBT</vt:lpstr>
      <vt:lpstr>Cognitive-Based</vt:lpstr>
      <vt:lpstr>Support-Oriented</vt:lpstr>
      <vt:lpstr>Collaborative</vt:lpstr>
      <vt:lpstr>In Summary</vt:lpstr>
      <vt:lpstr>Why Choose DBT?</vt:lpstr>
      <vt:lpstr>Fundamentals of DBT</vt:lpstr>
      <vt:lpstr>Concepts/Theories Involved in DBT</vt:lpstr>
      <vt:lpstr>Dialectics</vt:lpstr>
      <vt:lpstr>What is Dialectics?</vt:lpstr>
      <vt:lpstr>Dialectical Thinking in DBT</vt:lpstr>
      <vt:lpstr>Applying Dialectics in DBT</vt:lpstr>
      <vt:lpstr>The Dialectical Approach</vt:lpstr>
      <vt:lpstr>The Biosocial Model of DBT </vt:lpstr>
      <vt:lpstr>The Biosocial Model of DBT (1)</vt:lpstr>
      <vt:lpstr>The Biosocial Model Equation</vt:lpstr>
      <vt:lpstr>The Role of Validation in DBT</vt:lpstr>
      <vt:lpstr>Validation in DBT</vt:lpstr>
      <vt:lpstr>Why Validate Others?</vt:lpstr>
      <vt:lpstr>Why Self-Validate?</vt:lpstr>
      <vt:lpstr>How is DBT Helpful?</vt:lpstr>
      <vt:lpstr>Mental Health Conditions</vt:lpstr>
      <vt:lpstr>Treatment of Dysregulated Behaviors</vt:lpstr>
      <vt:lpstr>Benefits of DBT</vt:lpstr>
      <vt:lpstr>DBT Benefits (1)</vt:lpstr>
      <vt:lpstr>DBT Benefits (2)</vt:lpstr>
      <vt:lpstr>Typical DBT Outcomes</vt:lpstr>
      <vt:lpstr>Limitations of DBT</vt:lpstr>
      <vt:lpstr>Using DBT in SUD Treatment</vt:lpstr>
      <vt:lpstr>Foundations of DBT in SUD Treatment</vt:lpstr>
      <vt:lpstr>Rationale for DBT in SUD Treatment</vt:lpstr>
      <vt:lpstr>Dialectical Abstinence (1)</vt:lpstr>
      <vt:lpstr>Dialectical Abstinence (2)</vt:lpstr>
      <vt:lpstr>Walking the Middle Path</vt:lpstr>
      <vt:lpstr>Walking the Middle Path &amp; SUDs</vt:lpstr>
      <vt:lpstr>The Role of Emotion Dysregulation in SUDs</vt:lpstr>
      <vt:lpstr>Emotion Regulation Vs Dysregulation</vt:lpstr>
      <vt:lpstr>Emotion Dysregulation and Impulsivity</vt:lpstr>
      <vt:lpstr>Emotion Dysregulation and the DBT Skills</vt:lpstr>
      <vt:lpstr>Benefits of DBT in SUD Treatment</vt:lpstr>
      <vt:lpstr>Benefits of DBT for SUD (1)</vt:lpstr>
      <vt:lpstr>Benefits of DBT for SUD (2)</vt:lpstr>
      <vt:lpstr>The DBT Skills</vt:lpstr>
      <vt:lpstr>The DBT Skills (1)</vt:lpstr>
      <vt:lpstr>The DBT Skills (2)</vt:lpstr>
      <vt:lpstr>Mindfulness</vt:lpstr>
      <vt:lpstr>Mindfulness Overview</vt:lpstr>
      <vt:lpstr>Callback - Visualizing the Goal of DBT</vt:lpstr>
      <vt:lpstr>Origins of Mindfulness</vt:lpstr>
      <vt:lpstr>Goals of Mindfulness</vt:lpstr>
      <vt:lpstr>Mindfulness Skills</vt:lpstr>
      <vt:lpstr>Foundational Mindfulness Skills</vt:lpstr>
      <vt:lpstr>The States of Mind</vt:lpstr>
      <vt:lpstr>The “What” Skill</vt:lpstr>
      <vt:lpstr>The “How” Skill</vt:lpstr>
      <vt:lpstr>Activity –Wise Mind</vt:lpstr>
      <vt:lpstr>Wise Mind Activity – Discussion</vt:lpstr>
      <vt:lpstr>Practicing Mindfulness</vt:lpstr>
      <vt:lpstr>Interpersonal Effectiveness</vt:lpstr>
      <vt:lpstr>Interpersonal Effectiveness Overview</vt:lpstr>
      <vt:lpstr>Goals of Interpersonal Effectiveness</vt:lpstr>
      <vt:lpstr>Interpersonal Effectiveness Skills</vt:lpstr>
      <vt:lpstr>Foundational Interpersonal Effectiveness Skills</vt:lpstr>
      <vt:lpstr>The DEAR MAN Skill</vt:lpstr>
      <vt:lpstr>Assumptions &amp; Guidelines of DEAR MAN</vt:lpstr>
      <vt:lpstr>Using DEAR MAN</vt:lpstr>
      <vt:lpstr>The GIVE Skill</vt:lpstr>
      <vt:lpstr>Using GIVE</vt:lpstr>
      <vt:lpstr>The FAST Skill</vt:lpstr>
      <vt:lpstr>Using FAST</vt:lpstr>
      <vt:lpstr>Activity – DEAR MAN (1)</vt:lpstr>
      <vt:lpstr>Activity –DEAR MAN (2)</vt:lpstr>
      <vt:lpstr>DEAR MAN Activity – Discussion</vt:lpstr>
      <vt:lpstr>LUNCH BREAK</vt:lpstr>
      <vt:lpstr>Emotion Regulation</vt:lpstr>
      <vt:lpstr>Emotion Regulation Overview</vt:lpstr>
      <vt:lpstr>Goals of Emotion Regulation</vt:lpstr>
      <vt:lpstr>Emotion Regulation Skills</vt:lpstr>
      <vt:lpstr>Foundational Emotion Regulation Skills</vt:lpstr>
      <vt:lpstr>Understand Emotional Experiences</vt:lpstr>
      <vt:lpstr>Understand Emotional Experiences –  Emotion Identification</vt:lpstr>
      <vt:lpstr>Understand Emotional Experiences –  Identifying Emotional Triggers</vt:lpstr>
      <vt:lpstr>Understand Emotional Experiences –  Validation of Emotions</vt:lpstr>
      <vt:lpstr>Change Emotional Responses</vt:lpstr>
      <vt:lpstr>Change Emotional Responses –Check the Facts</vt:lpstr>
      <vt:lpstr>Change Emotional Responses – Problem Solving vs. Opposite Action</vt:lpstr>
      <vt:lpstr>Change Emotional Responses – Problem Solving</vt:lpstr>
      <vt:lpstr>Change Emotional Responses – Opposite Action</vt:lpstr>
      <vt:lpstr>Activity –Change Emotional Responses (1)</vt:lpstr>
      <vt:lpstr>Activity –Change Emotional Responses (2)</vt:lpstr>
      <vt:lpstr>Activity –Change Emotional Responses (3)</vt:lpstr>
      <vt:lpstr>Activity –Change Emotional Responses (4)</vt:lpstr>
      <vt:lpstr>Activity –Change Emotional Responses (5)</vt:lpstr>
      <vt:lpstr>Activity –Change Emotional Responses (6)</vt:lpstr>
      <vt:lpstr>Activity –Change Emotional Responses (7)</vt:lpstr>
      <vt:lpstr>Change an Emotional Response Activity – Discussion</vt:lpstr>
      <vt:lpstr>The ABC PLEASE  Skill</vt:lpstr>
      <vt:lpstr>Distress Tolerance</vt:lpstr>
      <vt:lpstr>Distress Tolerance Overview</vt:lpstr>
      <vt:lpstr>Goals of Distress Tolerance</vt:lpstr>
      <vt:lpstr>Distress Tolerance Skills</vt:lpstr>
      <vt:lpstr>Foundational Distress Tolerance Skills</vt:lpstr>
      <vt:lpstr>The STOP Skill</vt:lpstr>
      <vt:lpstr>The Pros &amp; Cons Skill</vt:lpstr>
      <vt:lpstr>The TIPP Skill</vt:lpstr>
      <vt:lpstr>The ACCEPTS  Skill</vt:lpstr>
      <vt:lpstr>The Self-Soothing Skill </vt:lpstr>
      <vt:lpstr>The IMPROVE Skill</vt:lpstr>
      <vt:lpstr>Activity – Distress Tolerance Skills</vt:lpstr>
      <vt:lpstr>Distress Tolerance Skills Activity – Discussion </vt:lpstr>
      <vt:lpstr>Radical Acceptance (1)</vt:lpstr>
      <vt:lpstr>Radical Acceptance (2)</vt:lpstr>
      <vt:lpstr>Modes of DBT Delivery</vt:lpstr>
      <vt:lpstr>Components of Standard DBT Treatment Delivery</vt:lpstr>
      <vt:lpstr>Pre-Treatment</vt:lpstr>
      <vt:lpstr>The Goals of Pre-Treatment</vt:lpstr>
      <vt:lpstr>Objectives Involved in Pre-Treatment</vt:lpstr>
      <vt:lpstr>Assessing Motivation and Commitment for DBT Treatment</vt:lpstr>
      <vt:lpstr>Prioritizing Treatment Targets</vt:lpstr>
      <vt:lpstr>Diary Card</vt:lpstr>
      <vt:lpstr>DBT Psychoeducation</vt:lpstr>
      <vt:lpstr>Contraindications for DBT Treatment</vt:lpstr>
      <vt:lpstr>Individual Sessions</vt:lpstr>
      <vt:lpstr>DBT Treatment in Individual Sessions</vt:lpstr>
      <vt:lpstr>The Structure of DBT Individual Sessions (1)</vt:lpstr>
      <vt:lpstr>The Structure of DBT Individual Sessions (2)</vt:lpstr>
      <vt:lpstr>Demonstration – DBT Individual Session</vt:lpstr>
      <vt:lpstr>Intersession Contact</vt:lpstr>
      <vt:lpstr>What is Intersession Contact?</vt:lpstr>
      <vt:lpstr>Structure of Intersession Contact</vt:lpstr>
      <vt:lpstr>Setting Limits Around Intersession Contact</vt:lpstr>
      <vt:lpstr>Group Sessions</vt:lpstr>
      <vt:lpstr>DBT Treatment in Group Skills Training Sessions</vt:lpstr>
      <vt:lpstr>General Structure of Group Skills Training Sessions</vt:lpstr>
      <vt:lpstr>Components of DBT Skills Group Training</vt:lpstr>
      <vt:lpstr>Setting Up The Group</vt:lpstr>
      <vt:lpstr>Orientation to Group Skills Training</vt:lpstr>
      <vt:lpstr>Purpose of Orientation</vt:lpstr>
      <vt:lpstr>Setting Boundaries During Orientation</vt:lpstr>
      <vt:lpstr>The Structure of DBT Group Sessions</vt:lpstr>
      <vt:lpstr>Matters of Emphasis During Orientation</vt:lpstr>
      <vt:lpstr>Skills Training Guidelines</vt:lpstr>
      <vt:lpstr>Skills Training Guidelines (1)</vt:lpstr>
      <vt:lpstr>Skills Training Guidelines (2)</vt:lpstr>
      <vt:lpstr>Skills Training Assumptions</vt:lpstr>
      <vt:lpstr>Skills Training Assumptions (1)</vt:lpstr>
      <vt:lpstr>Skills Training Assumptions (2)</vt:lpstr>
      <vt:lpstr>Modules for Skills Training</vt:lpstr>
      <vt:lpstr>Modules Structure</vt:lpstr>
      <vt:lpstr>Teaching Notes</vt:lpstr>
      <vt:lpstr>Client Handouts</vt:lpstr>
      <vt:lpstr>Client Worksheets</vt:lpstr>
      <vt:lpstr>Group Activity</vt:lpstr>
      <vt:lpstr>Group Activity Instructions</vt:lpstr>
      <vt:lpstr>Group Activity Discussion Questions</vt:lpstr>
      <vt:lpstr>Resources for Continued Learning</vt:lpstr>
      <vt:lpstr>Closing Mindfulness Exercise</vt:lpstr>
      <vt:lpstr>Mindfulness Meditation Exercise </vt:lpstr>
      <vt:lpstr>Mindfulness Meditation Exercise (2) </vt:lpstr>
      <vt:lpstr>Evaluation </vt:lpstr>
      <vt:lpstr>Continuing Education (CE) Credit</vt:lpstr>
      <vt:lpstr>END CODE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Santamaria, Samantha</dc:creator>
  <cp:lastModifiedBy>Rutkowski, Beth</cp:lastModifiedBy>
  <cp:revision>659</cp:revision>
  <dcterms:created xsi:type="dcterms:W3CDTF">2022-11-17T21:50:58Z</dcterms:created>
  <dcterms:modified xsi:type="dcterms:W3CDTF">2024-04-19T14:41:40Z</dcterms:modified>
</cp:coreProperties>
</file>