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58" r:id="rId2"/>
  </p:sldMasterIdLst>
  <p:notesMasterIdLst>
    <p:notesMasterId r:id="rId104"/>
  </p:notesMasterIdLst>
  <p:handoutMasterIdLst>
    <p:handoutMasterId r:id="rId105"/>
  </p:handoutMasterIdLst>
  <p:sldIdLst>
    <p:sldId id="257" r:id="rId3"/>
    <p:sldId id="348" r:id="rId4"/>
    <p:sldId id="445" r:id="rId5"/>
    <p:sldId id="2148" r:id="rId6"/>
    <p:sldId id="261" r:id="rId7"/>
    <p:sldId id="2015" r:id="rId8"/>
    <p:sldId id="1987" r:id="rId9"/>
    <p:sldId id="2175" r:id="rId10"/>
    <p:sldId id="2174" r:id="rId11"/>
    <p:sldId id="2158" r:id="rId12"/>
    <p:sldId id="269" r:id="rId13"/>
    <p:sldId id="2058" r:id="rId14"/>
    <p:sldId id="2145" r:id="rId15"/>
    <p:sldId id="2019" r:id="rId16"/>
    <p:sldId id="1962" r:id="rId17"/>
    <p:sldId id="1963" r:id="rId18"/>
    <p:sldId id="2083" r:id="rId19"/>
    <p:sldId id="1976" r:id="rId20"/>
    <p:sldId id="2085" r:id="rId21"/>
    <p:sldId id="2086" r:id="rId22"/>
    <p:sldId id="2160" r:id="rId23"/>
    <p:sldId id="2161" r:id="rId24"/>
    <p:sldId id="2087" r:id="rId25"/>
    <p:sldId id="2084" r:id="rId26"/>
    <p:sldId id="1982" r:id="rId27"/>
    <p:sldId id="1981" r:id="rId28"/>
    <p:sldId id="1983" r:id="rId29"/>
    <p:sldId id="2057" r:id="rId30"/>
    <p:sldId id="2075" r:id="rId31"/>
    <p:sldId id="1997" r:id="rId32"/>
    <p:sldId id="2077" r:id="rId33"/>
    <p:sldId id="2082" r:id="rId34"/>
    <p:sldId id="2162" r:id="rId35"/>
    <p:sldId id="2093" r:id="rId36"/>
    <p:sldId id="1989" r:id="rId37"/>
    <p:sldId id="2159" r:id="rId38"/>
    <p:sldId id="1998" r:id="rId39"/>
    <p:sldId id="1979" r:id="rId40"/>
    <p:sldId id="1980" r:id="rId41"/>
    <p:sldId id="2167" r:id="rId42"/>
    <p:sldId id="2166" r:id="rId43"/>
    <p:sldId id="2168" r:id="rId44"/>
    <p:sldId id="2169" r:id="rId45"/>
    <p:sldId id="1972" r:id="rId46"/>
    <p:sldId id="1977" r:id="rId47"/>
    <p:sldId id="299" r:id="rId48"/>
    <p:sldId id="1999" r:id="rId49"/>
    <p:sldId id="1985" r:id="rId50"/>
    <p:sldId id="1984" r:id="rId51"/>
    <p:sldId id="300" r:id="rId52"/>
    <p:sldId id="2031" r:id="rId53"/>
    <p:sldId id="2067" r:id="rId54"/>
    <p:sldId id="2069" r:id="rId55"/>
    <p:sldId id="2062" r:id="rId56"/>
    <p:sldId id="2066" r:id="rId57"/>
    <p:sldId id="2089" r:id="rId58"/>
    <p:sldId id="2108" r:id="rId59"/>
    <p:sldId id="2137" r:id="rId60"/>
    <p:sldId id="2063" r:id="rId61"/>
    <p:sldId id="2064" r:id="rId62"/>
    <p:sldId id="2090" r:id="rId63"/>
    <p:sldId id="2091" r:id="rId64"/>
    <p:sldId id="2070" r:id="rId65"/>
    <p:sldId id="263" r:id="rId66"/>
    <p:sldId id="260" r:id="rId67"/>
    <p:sldId id="2154" r:id="rId68"/>
    <p:sldId id="1991" r:id="rId69"/>
    <p:sldId id="2000" r:id="rId70"/>
    <p:sldId id="262" r:id="rId71"/>
    <p:sldId id="1992" r:id="rId72"/>
    <p:sldId id="2005" r:id="rId73"/>
    <p:sldId id="2095" r:id="rId74"/>
    <p:sldId id="2008" r:id="rId75"/>
    <p:sldId id="2004" r:id="rId76"/>
    <p:sldId id="2096" r:id="rId77"/>
    <p:sldId id="2097" r:id="rId78"/>
    <p:sldId id="308" r:id="rId79"/>
    <p:sldId id="2107" r:id="rId80"/>
    <p:sldId id="2098" r:id="rId81"/>
    <p:sldId id="2011" r:id="rId82"/>
    <p:sldId id="2187" r:id="rId83"/>
    <p:sldId id="2099" r:id="rId84"/>
    <p:sldId id="1993" r:id="rId85"/>
    <p:sldId id="2002" r:id="rId86"/>
    <p:sldId id="2003" r:id="rId87"/>
    <p:sldId id="2100" r:id="rId88"/>
    <p:sldId id="2101" r:id="rId89"/>
    <p:sldId id="2010" r:id="rId90"/>
    <p:sldId id="2111" r:id="rId91"/>
    <p:sldId id="2134" r:id="rId92"/>
    <p:sldId id="2102" r:id="rId93"/>
    <p:sldId id="2135" r:id="rId94"/>
    <p:sldId id="2103" r:id="rId95"/>
    <p:sldId id="2136" r:id="rId96"/>
    <p:sldId id="2104" r:id="rId97"/>
    <p:sldId id="2106" r:id="rId98"/>
    <p:sldId id="2132" r:id="rId99"/>
    <p:sldId id="2155" r:id="rId100"/>
    <p:sldId id="2157" r:id="rId101"/>
    <p:sldId id="2172" r:id="rId102"/>
    <p:sldId id="2156" r:id="rId10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EC508B-B14F-CF27-067C-E672A5400B69}" name="Samantha Santamaria" initials="SS" userId="S::ssantam1@jh.edu::89a199a5-4681-44f7-bf51-c6cfd609cd3a" providerId="AD"/>
  <p188:author id="{18B58BF2-0CDF-18EF-9CF5-74702F5E37D5}" name="Santamaria, Samantha" initials="SS" userId="S::SamanthaSantamaria@mednet.ucla.edu::2e4bbe8c-77d1-43a2-b6a2-70e516ba84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73B"/>
    <a:srgbClr val="005C2A"/>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59" autoAdjust="0"/>
    <p:restoredTop sz="62849" autoAdjust="0"/>
  </p:normalViewPr>
  <p:slideViewPr>
    <p:cSldViewPr snapToGrid="0">
      <p:cViewPr varScale="1">
        <p:scale>
          <a:sx n="71" d="100"/>
          <a:sy n="71" d="100"/>
        </p:scale>
        <p:origin x="1638"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3578"/>
    </p:cViewPr>
  </p:sorterViewPr>
  <p:notesViewPr>
    <p:cSldViewPr snapToGrid="0">
      <p:cViewPr varScale="1">
        <p:scale>
          <a:sx n="73" d="100"/>
          <a:sy n="73" d="100"/>
        </p:scale>
        <p:origin x="2958"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microsoft.com/office/2018/10/relationships/authors" Targe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2D60B-2492-48EC-A98E-146FE60BD20C}" type="doc">
      <dgm:prSet loTypeId="urn:microsoft.com/office/officeart/2005/8/layout/matrix3" loCatId="matrix" qsTypeId="urn:microsoft.com/office/officeart/2005/8/quickstyle/simple2" qsCatId="simple" csTypeId="urn:microsoft.com/office/officeart/2005/8/colors/colorful3" csCatId="colorful" phldr="1"/>
      <dgm:spPr/>
      <dgm:t>
        <a:bodyPr/>
        <a:lstStyle/>
        <a:p>
          <a:endParaRPr lang="en-US"/>
        </a:p>
      </dgm:t>
    </dgm:pt>
    <dgm:pt modelId="{DAD694A4-3C06-4729-B553-4A52AB0C027E}">
      <dgm:prSet phldrT="[Text]" custT="1"/>
      <dgm:spPr>
        <a:solidFill>
          <a:schemeClr val="accent6">
            <a:lumMod val="50000"/>
          </a:schemeClr>
        </a:solidFill>
      </dgm:spPr>
      <dgm:t>
        <a:bodyPr lIns="91440" tIns="0" rIns="91440" bIns="0"/>
        <a:lstStyle/>
        <a:p>
          <a:pPr>
            <a:spcAft>
              <a:spcPct val="35000"/>
            </a:spcAft>
          </a:pPr>
          <a:r>
            <a:rPr lang="en-US" sz="2800" b="1" i="0" u="sng" dirty="0"/>
            <a:t>Mindfulness</a:t>
          </a:r>
        </a:p>
        <a:p>
          <a:pPr>
            <a:spcAft>
              <a:spcPct val="35000"/>
            </a:spcAft>
          </a:pPr>
          <a:r>
            <a:rPr lang="en-US" sz="2400" b="1" i="0" u="none" dirty="0"/>
            <a:t>Live in the Moment</a:t>
          </a:r>
          <a:endParaRPr lang="en-US" sz="2400" b="1" u="none" dirty="0"/>
        </a:p>
      </dgm:t>
    </dgm:pt>
    <dgm:pt modelId="{838D76C5-9244-4B67-8EAB-1DDAF3B82E6E}" type="parTrans" cxnId="{1515A4D4-D0CB-4047-935A-2C9B314C37EE}">
      <dgm:prSet/>
      <dgm:spPr/>
      <dgm:t>
        <a:bodyPr/>
        <a:lstStyle/>
        <a:p>
          <a:endParaRPr lang="en-US" sz="2800" u="none"/>
        </a:p>
      </dgm:t>
    </dgm:pt>
    <dgm:pt modelId="{67852859-D55C-4CA4-A11D-B81AAD37B1CB}" type="sibTrans" cxnId="{1515A4D4-D0CB-4047-935A-2C9B314C37EE}">
      <dgm:prSet/>
      <dgm:spPr/>
      <dgm:t>
        <a:bodyPr/>
        <a:lstStyle/>
        <a:p>
          <a:endParaRPr lang="en-US" sz="2800" u="none"/>
        </a:p>
      </dgm:t>
    </dgm:pt>
    <dgm:pt modelId="{E0657E15-7764-432B-AA8E-1768A061510E}">
      <dgm:prSet phldrT="[Text]" custT="1"/>
      <dgm:spPr>
        <a:solidFill>
          <a:schemeClr val="tx1">
            <a:lumMod val="75000"/>
            <a:lumOff val="25000"/>
          </a:schemeClr>
        </a:solidFill>
      </dgm:spPr>
      <dgm:t>
        <a:bodyPr lIns="0" tIns="0" rIns="0" bIns="0"/>
        <a:lstStyle/>
        <a:p>
          <a:r>
            <a:rPr lang="en-US" sz="2800" b="1" u="sng" dirty="0"/>
            <a:t>Distress Tolerance</a:t>
          </a:r>
        </a:p>
        <a:p>
          <a:r>
            <a:rPr lang="en-US" sz="2400" b="1" u="none" dirty="0"/>
            <a:t>Develop Coping Mechanisms for Stress</a:t>
          </a:r>
        </a:p>
      </dgm:t>
    </dgm:pt>
    <dgm:pt modelId="{BDD4A9B2-53DA-433C-BAC8-645E3B52839B}" type="parTrans" cxnId="{A861166E-C69C-4070-A991-C7E670D6BBE2}">
      <dgm:prSet/>
      <dgm:spPr/>
      <dgm:t>
        <a:bodyPr/>
        <a:lstStyle/>
        <a:p>
          <a:endParaRPr lang="en-US" sz="2800" u="none"/>
        </a:p>
      </dgm:t>
    </dgm:pt>
    <dgm:pt modelId="{24748631-A55A-4CA8-8CC7-9C417DAFF05A}" type="sibTrans" cxnId="{A861166E-C69C-4070-A991-C7E670D6BBE2}">
      <dgm:prSet/>
      <dgm:spPr/>
      <dgm:t>
        <a:bodyPr/>
        <a:lstStyle/>
        <a:p>
          <a:endParaRPr lang="en-US" sz="2800" u="none"/>
        </a:p>
      </dgm:t>
    </dgm:pt>
    <dgm:pt modelId="{348F30B8-5E7D-49EE-949C-ECBBD22D1040}">
      <dgm:prSet phldrT="[Text]" custT="1"/>
      <dgm:spPr>
        <a:solidFill>
          <a:srgbClr val="0D973B"/>
        </a:solidFill>
      </dgm:spPr>
      <dgm:t>
        <a:bodyPr lIns="0" tIns="0" rIns="0" bIns="0"/>
        <a:lstStyle/>
        <a:p>
          <a:r>
            <a:rPr lang="en-US" sz="2800" b="1" u="sng" dirty="0"/>
            <a:t>Emotion Regulation</a:t>
          </a:r>
        </a:p>
        <a:p>
          <a:r>
            <a:rPr lang="en-US" sz="2400" b="1" u="none" dirty="0"/>
            <a:t>Regulate Emotions</a:t>
          </a:r>
        </a:p>
      </dgm:t>
    </dgm:pt>
    <dgm:pt modelId="{798E45DE-2523-40D7-9E9A-6AE3CEFE19A0}" type="parTrans" cxnId="{08A0AFF8-C26D-41A4-B095-41B04A1F115C}">
      <dgm:prSet/>
      <dgm:spPr/>
      <dgm:t>
        <a:bodyPr/>
        <a:lstStyle/>
        <a:p>
          <a:endParaRPr lang="en-US" sz="2800" u="none"/>
        </a:p>
      </dgm:t>
    </dgm:pt>
    <dgm:pt modelId="{E5F7E759-CE92-4C1D-80CA-6F82E02708BE}" type="sibTrans" cxnId="{08A0AFF8-C26D-41A4-B095-41B04A1F115C}">
      <dgm:prSet/>
      <dgm:spPr/>
      <dgm:t>
        <a:bodyPr/>
        <a:lstStyle/>
        <a:p>
          <a:endParaRPr lang="en-US" sz="2800" u="none"/>
        </a:p>
      </dgm:t>
    </dgm:pt>
    <dgm:pt modelId="{88266D83-353E-4530-8F12-4CB31D77A549}">
      <dgm:prSet phldrT="[Text]" custT="1"/>
      <dgm:spPr>
        <a:solidFill>
          <a:srgbClr val="7030A0"/>
        </a:solidFill>
      </dgm:spPr>
      <dgm:t>
        <a:bodyPr lIns="0" tIns="0" rIns="0" bIns="0"/>
        <a:lstStyle/>
        <a:p>
          <a:r>
            <a:rPr lang="en-US" sz="2800" b="1" u="sng" dirty="0"/>
            <a:t>Interpersonal Effectiveness</a:t>
          </a:r>
        </a:p>
        <a:p>
          <a:r>
            <a:rPr lang="en-US" sz="2400" b="1" u="none" dirty="0"/>
            <a:t>Improve Interpersonal Relationships</a:t>
          </a:r>
        </a:p>
      </dgm:t>
    </dgm:pt>
    <dgm:pt modelId="{A771F101-2ED5-49F3-8F48-D355416BE57E}" type="parTrans" cxnId="{C59F15A6-32C2-4CF6-A548-63983BAD9F9E}">
      <dgm:prSet/>
      <dgm:spPr/>
      <dgm:t>
        <a:bodyPr/>
        <a:lstStyle/>
        <a:p>
          <a:endParaRPr lang="en-US" sz="2800" u="none"/>
        </a:p>
      </dgm:t>
    </dgm:pt>
    <dgm:pt modelId="{6E4E88BA-E04B-4ABE-8204-F5269B91A14D}" type="sibTrans" cxnId="{C59F15A6-32C2-4CF6-A548-63983BAD9F9E}">
      <dgm:prSet/>
      <dgm:spPr/>
      <dgm:t>
        <a:bodyPr/>
        <a:lstStyle/>
        <a:p>
          <a:endParaRPr lang="en-US" sz="2800" u="none"/>
        </a:p>
      </dgm:t>
    </dgm:pt>
    <dgm:pt modelId="{2217D316-BEFB-4EE0-85D4-32C5D7B61F69}" type="pres">
      <dgm:prSet presAssocID="{5B82D60B-2492-48EC-A98E-146FE60BD20C}" presName="matrix" presStyleCnt="0">
        <dgm:presLayoutVars>
          <dgm:chMax val="1"/>
          <dgm:dir/>
          <dgm:resizeHandles val="exact"/>
        </dgm:presLayoutVars>
      </dgm:prSet>
      <dgm:spPr/>
    </dgm:pt>
    <dgm:pt modelId="{352DD67F-1776-43A9-9119-74385471D1E7}" type="pres">
      <dgm:prSet presAssocID="{5B82D60B-2492-48EC-A98E-146FE60BD20C}" presName="diamond" presStyleLbl="bgShp" presStyleIdx="0" presStyleCnt="1" custLinFactNeighborX="0" custLinFactNeighborY="10187"/>
      <dgm:spPr>
        <a:solidFill>
          <a:schemeClr val="bg1">
            <a:lumMod val="85000"/>
          </a:schemeClr>
        </a:solidFill>
      </dgm:spPr>
    </dgm:pt>
    <dgm:pt modelId="{C8AEBA83-C72C-458C-AD17-84630A87E99E}" type="pres">
      <dgm:prSet presAssocID="{5B82D60B-2492-48EC-A98E-146FE60BD20C}" presName="quad1" presStyleLbl="node1" presStyleIdx="0" presStyleCnt="4" custScaleX="229836" custScaleY="112665" custLinFactNeighborX="-65325" custLinFactNeighborY="-9052">
        <dgm:presLayoutVars>
          <dgm:chMax val="0"/>
          <dgm:chPref val="0"/>
          <dgm:bulletEnabled val="1"/>
        </dgm:presLayoutVars>
      </dgm:prSet>
      <dgm:spPr/>
    </dgm:pt>
    <dgm:pt modelId="{BA0728B4-6C22-40F2-8D8D-9DD0DD3E74FD}" type="pres">
      <dgm:prSet presAssocID="{5B82D60B-2492-48EC-A98E-146FE60BD20C}" presName="quad2" presStyleLbl="node1" presStyleIdx="1" presStyleCnt="4" custScaleX="229836" custScaleY="112665" custLinFactY="6756" custLinFactNeighborX="65325" custLinFactNeighborY="100000">
        <dgm:presLayoutVars>
          <dgm:chMax val="0"/>
          <dgm:chPref val="0"/>
          <dgm:bulletEnabled val="1"/>
        </dgm:presLayoutVars>
      </dgm:prSet>
      <dgm:spPr/>
    </dgm:pt>
    <dgm:pt modelId="{94968B96-B115-4F7B-801F-D6C4767F8778}" type="pres">
      <dgm:prSet presAssocID="{5B82D60B-2492-48EC-A98E-146FE60BD20C}" presName="quad3" presStyleLbl="node1" presStyleIdx="2" presStyleCnt="4" custScaleX="229836" custScaleY="112665" custLinFactNeighborX="-67462" custLinFactNeighborY="-1627">
        <dgm:presLayoutVars>
          <dgm:chMax val="0"/>
          <dgm:chPref val="0"/>
          <dgm:bulletEnabled val="1"/>
        </dgm:presLayoutVars>
      </dgm:prSet>
      <dgm:spPr/>
    </dgm:pt>
    <dgm:pt modelId="{1F740AE6-F90E-473E-ADEB-F39AC3259F80}" type="pres">
      <dgm:prSet presAssocID="{5B82D60B-2492-48EC-A98E-146FE60BD20C}" presName="quad4" presStyleLbl="node1" presStyleIdx="3" presStyleCnt="4" custScaleX="229836" custScaleY="112665" custLinFactY="-16471" custLinFactNeighborX="65429" custLinFactNeighborY="-100000">
        <dgm:presLayoutVars>
          <dgm:chMax val="0"/>
          <dgm:chPref val="0"/>
          <dgm:bulletEnabled val="1"/>
        </dgm:presLayoutVars>
      </dgm:prSet>
      <dgm:spPr/>
    </dgm:pt>
  </dgm:ptLst>
  <dgm:cxnLst>
    <dgm:cxn modelId="{76FFF017-02B2-47CA-95A1-E1FE486C7481}" type="presOf" srcId="{88266D83-353E-4530-8F12-4CB31D77A549}" destId="{1F740AE6-F90E-473E-ADEB-F39AC3259F80}" srcOrd="0" destOrd="0" presId="urn:microsoft.com/office/officeart/2005/8/layout/matrix3"/>
    <dgm:cxn modelId="{902EFA28-CB21-4292-B58D-1EBE5DFB31C3}" type="presOf" srcId="{E0657E15-7764-432B-AA8E-1768A061510E}" destId="{BA0728B4-6C22-40F2-8D8D-9DD0DD3E74FD}" srcOrd="0" destOrd="0" presId="urn:microsoft.com/office/officeart/2005/8/layout/matrix3"/>
    <dgm:cxn modelId="{A861166E-C69C-4070-A991-C7E670D6BBE2}" srcId="{5B82D60B-2492-48EC-A98E-146FE60BD20C}" destId="{E0657E15-7764-432B-AA8E-1768A061510E}" srcOrd="1" destOrd="0" parTransId="{BDD4A9B2-53DA-433C-BAC8-645E3B52839B}" sibTransId="{24748631-A55A-4CA8-8CC7-9C417DAFF05A}"/>
    <dgm:cxn modelId="{B6066271-7980-418E-9532-0DE5ED20B0B5}" type="presOf" srcId="{348F30B8-5E7D-49EE-949C-ECBBD22D1040}" destId="{94968B96-B115-4F7B-801F-D6C4767F8778}" srcOrd="0" destOrd="0" presId="urn:microsoft.com/office/officeart/2005/8/layout/matrix3"/>
    <dgm:cxn modelId="{82739856-3C9C-4E77-B60B-8F52FB358BEC}" type="presOf" srcId="{5B82D60B-2492-48EC-A98E-146FE60BD20C}" destId="{2217D316-BEFB-4EE0-85D4-32C5D7B61F69}" srcOrd="0" destOrd="0" presId="urn:microsoft.com/office/officeart/2005/8/layout/matrix3"/>
    <dgm:cxn modelId="{C59F15A6-32C2-4CF6-A548-63983BAD9F9E}" srcId="{5B82D60B-2492-48EC-A98E-146FE60BD20C}" destId="{88266D83-353E-4530-8F12-4CB31D77A549}" srcOrd="3" destOrd="0" parTransId="{A771F101-2ED5-49F3-8F48-D355416BE57E}" sibTransId="{6E4E88BA-E04B-4ABE-8204-F5269B91A14D}"/>
    <dgm:cxn modelId="{1515A4D4-D0CB-4047-935A-2C9B314C37EE}" srcId="{5B82D60B-2492-48EC-A98E-146FE60BD20C}" destId="{DAD694A4-3C06-4729-B553-4A52AB0C027E}" srcOrd="0" destOrd="0" parTransId="{838D76C5-9244-4B67-8EAB-1DDAF3B82E6E}" sibTransId="{67852859-D55C-4CA4-A11D-B81AAD37B1CB}"/>
    <dgm:cxn modelId="{D25C7DF1-9F92-4A42-80CC-07CB9107DE81}" type="presOf" srcId="{DAD694A4-3C06-4729-B553-4A52AB0C027E}" destId="{C8AEBA83-C72C-458C-AD17-84630A87E99E}" srcOrd="0" destOrd="0" presId="urn:microsoft.com/office/officeart/2005/8/layout/matrix3"/>
    <dgm:cxn modelId="{08A0AFF8-C26D-41A4-B095-41B04A1F115C}" srcId="{5B82D60B-2492-48EC-A98E-146FE60BD20C}" destId="{348F30B8-5E7D-49EE-949C-ECBBD22D1040}" srcOrd="2" destOrd="0" parTransId="{798E45DE-2523-40D7-9E9A-6AE3CEFE19A0}" sibTransId="{E5F7E759-CE92-4C1D-80CA-6F82E02708BE}"/>
    <dgm:cxn modelId="{6C0E0CFF-5443-4DFC-BF35-EB784B6B1667}" type="presParOf" srcId="{2217D316-BEFB-4EE0-85D4-32C5D7B61F69}" destId="{352DD67F-1776-43A9-9119-74385471D1E7}" srcOrd="0" destOrd="0" presId="urn:microsoft.com/office/officeart/2005/8/layout/matrix3"/>
    <dgm:cxn modelId="{DE66BD0B-3DD1-418E-B3E8-18FD774C3F3B}" type="presParOf" srcId="{2217D316-BEFB-4EE0-85D4-32C5D7B61F69}" destId="{C8AEBA83-C72C-458C-AD17-84630A87E99E}" srcOrd="1" destOrd="0" presId="urn:microsoft.com/office/officeart/2005/8/layout/matrix3"/>
    <dgm:cxn modelId="{8AD23128-16CE-475A-BC5A-2934A8206B09}" type="presParOf" srcId="{2217D316-BEFB-4EE0-85D4-32C5D7B61F69}" destId="{BA0728B4-6C22-40F2-8D8D-9DD0DD3E74FD}" srcOrd="2" destOrd="0" presId="urn:microsoft.com/office/officeart/2005/8/layout/matrix3"/>
    <dgm:cxn modelId="{BF819836-6D35-4F7B-99CD-6E3C2E92DB85}" type="presParOf" srcId="{2217D316-BEFB-4EE0-85D4-32C5D7B61F69}" destId="{94968B96-B115-4F7B-801F-D6C4767F8778}" srcOrd="3" destOrd="0" presId="urn:microsoft.com/office/officeart/2005/8/layout/matrix3"/>
    <dgm:cxn modelId="{FC6F7F23-FFE8-4C6D-8646-D9371B6565B9}" type="presParOf" srcId="{2217D316-BEFB-4EE0-85D4-32C5D7B61F69}" destId="{1F740AE6-F90E-473E-ADEB-F39AC3259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BBEB0FB-E7D2-4485-8C5C-6561F9B922BB}"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E78A7A43-E24B-4A8D-8980-45DDB63004CF}">
      <dgm:prSet phldrT="[Text]" custT="1"/>
      <dgm:spPr/>
      <dgm:t>
        <a:bodyPr lIns="0" tIns="0" rIns="0" bIns="0"/>
        <a:lstStyle/>
        <a:p>
          <a:pPr>
            <a:buNone/>
          </a:pPr>
          <a:r>
            <a:rPr lang="en-US" sz="2400" dirty="0"/>
            <a:t>Challenge</a:t>
          </a:r>
        </a:p>
      </dgm:t>
    </dgm:pt>
    <dgm:pt modelId="{DD84EBD9-F09C-45E7-BFE1-2816BE5C94B3}" type="parTrans" cxnId="{01AD7E13-9E5C-4637-A350-4A27CDB672A8}">
      <dgm:prSet/>
      <dgm:spPr/>
      <dgm:t>
        <a:bodyPr/>
        <a:lstStyle/>
        <a:p>
          <a:endParaRPr lang="en-US"/>
        </a:p>
      </dgm:t>
    </dgm:pt>
    <dgm:pt modelId="{4953B123-253F-4A5E-8497-6B52C8CA2BDA}" type="sibTrans" cxnId="{01AD7E13-9E5C-4637-A350-4A27CDB672A8}">
      <dgm:prSet/>
      <dgm:spPr>
        <a:solidFill>
          <a:schemeClr val="accent3"/>
        </a:solidFill>
      </dgm:spPr>
      <dgm:t>
        <a:bodyPr/>
        <a:lstStyle/>
        <a:p>
          <a:endParaRPr lang="en-US"/>
        </a:p>
      </dgm:t>
    </dgm:pt>
    <dgm:pt modelId="{BAAB501D-0437-4BD8-907F-22A72893C90F}">
      <dgm:prSet phldrT="[Text]" custT="1"/>
      <dgm:spPr>
        <a:solidFill>
          <a:schemeClr val="tx2"/>
        </a:solidFill>
      </dgm:spPr>
      <dgm:t>
        <a:bodyPr lIns="0" tIns="0" rIns="0" bIns="0"/>
        <a:lstStyle/>
        <a:p>
          <a:r>
            <a:rPr lang="en-US" sz="2400" dirty="0"/>
            <a:t>Continued Misery</a:t>
          </a:r>
        </a:p>
      </dgm:t>
    </dgm:pt>
    <dgm:pt modelId="{4A25CE88-8681-4E66-9901-420A8B504E7A}" type="parTrans" cxnId="{B5378350-903A-4553-ABBC-02D7583FB225}">
      <dgm:prSet/>
      <dgm:spPr/>
      <dgm:t>
        <a:bodyPr/>
        <a:lstStyle/>
        <a:p>
          <a:endParaRPr lang="en-US"/>
        </a:p>
      </dgm:t>
    </dgm:pt>
    <dgm:pt modelId="{44F5B261-7A89-482E-9F47-5B04E9B9DE5C}" type="sibTrans" cxnId="{B5378350-903A-4553-ABBC-02D7583FB225}">
      <dgm:prSet/>
      <dgm:spPr/>
      <dgm:t>
        <a:bodyPr/>
        <a:lstStyle/>
        <a:p>
          <a:endParaRPr lang="en-US"/>
        </a:p>
      </dgm:t>
    </dgm:pt>
    <dgm:pt modelId="{81BD6DAF-6F7C-4131-9269-FFD62979C50B}">
      <dgm:prSet custT="1"/>
      <dgm:spPr/>
      <dgm:t>
        <a:bodyPr lIns="0" tIns="0" rIns="0" bIns="0"/>
        <a:lstStyle/>
        <a:p>
          <a:r>
            <a:rPr lang="en-US" sz="2400" dirty="0"/>
            <a:t>Misery</a:t>
          </a:r>
        </a:p>
      </dgm:t>
      <dgm:extLst>
        <a:ext uri="{E40237B7-FDA0-4F09-8148-C483321AD2D9}">
          <dgm14:cNvPr xmlns:dgm14="http://schemas.microsoft.com/office/drawing/2010/diagram" id="0" name="" descr="This image illustrates a cyclical sequence of events triggered by a challenge. Initially, the challenge prompts the individual to employ their typical coping mechanisms, leading to temporary relief. However, despite this respite, the cycle persists, resulting in prolonged distress. The objective is to introduce mindfulness as an alternative response to challenges, enabling individuals to utilize newly developed coping skills. By incorporating mindfulness into their approach, individuals can disrupt the cycle, avoiding reliance on conventional coping methods that offer only fleeting relief, ultimately breaking free from continued misery."/>
        </a:ext>
      </dgm:extLst>
    </dgm:pt>
    <dgm:pt modelId="{A5EF0000-A3A9-4FE2-A2C2-F312502BB4B4}" type="parTrans" cxnId="{5F8669FF-F784-43AC-961B-8BA0B26091D3}">
      <dgm:prSet/>
      <dgm:spPr/>
      <dgm:t>
        <a:bodyPr/>
        <a:lstStyle/>
        <a:p>
          <a:endParaRPr lang="en-US"/>
        </a:p>
      </dgm:t>
    </dgm:pt>
    <dgm:pt modelId="{CE04A042-9ECD-4521-9901-CF0A853AE7FF}" type="sibTrans" cxnId="{5F8669FF-F784-43AC-961B-8BA0B26091D3}">
      <dgm:prSet/>
      <dgm:spPr>
        <a:solidFill>
          <a:schemeClr val="accent3"/>
        </a:solidFill>
      </dgm:spPr>
      <dgm:t>
        <a:bodyPr/>
        <a:lstStyle/>
        <a:p>
          <a:endParaRPr lang="en-US"/>
        </a:p>
      </dgm:t>
    </dgm:pt>
    <dgm:pt modelId="{9F42D5AA-D185-4315-9942-78AB41CB88D5}">
      <dgm:prSet custT="1"/>
      <dgm:spPr/>
      <dgm:t>
        <a:bodyPr lIns="0" tIns="0" rIns="0" bIns="0"/>
        <a:lstStyle/>
        <a:p>
          <a:r>
            <a:rPr lang="en-US" sz="2400" dirty="0"/>
            <a:t>Challenge</a:t>
          </a:r>
        </a:p>
      </dgm:t>
    </dgm:pt>
    <dgm:pt modelId="{649C0354-0BAB-4769-9A53-1B4263B3DA61}" type="parTrans" cxnId="{882FAD63-B452-432C-8180-3B3AEDFD8A4D}">
      <dgm:prSet/>
      <dgm:spPr/>
      <dgm:t>
        <a:bodyPr/>
        <a:lstStyle/>
        <a:p>
          <a:endParaRPr lang="en-US"/>
        </a:p>
      </dgm:t>
    </dgm:pt>
    <dgm:pt modelId="{EA2B258E-A4F6-4A58-B286-DC1865980D69}" type="sibTrans" cxnId="{882FAD63-B452-432C-8180-3B3AEDFD8A4D}">
      <dgm:prSet/>
      <dgm:spPr>
        <a:solidFill>
          <a:schemeClr val="accent3"/>
        </a:solidFill>
      </dgm:spPr>
      <dgm:t>
        <a:bodyPr/>
        <a:lstStyle/>
        <a:p>
          <a:endParaRPr lang="en-US"/>
        </a:p>
      </dgm:t>
    </dgm:pt>
    <dgm:pt modelId="{9F67869F-8A42-4037-B324-0668BC6C4D82}">
      <dgm:prSet custT="1"/>
      <dgm:spPr/>
      <dgm:t>
        <a:bodyPr lIns="0" tIns="0" rIns="0" bIns="0"/>
        <a:lstStyle/>
        <a:p>
          <a:r>
            <a:rPr lang="en-US" sz="2400" dirty="0"/>
            <a:t>Brief Relief</a:t>
          </a:r>
        </a:p>
      </dgm:t>
    </dgm:pt>
    <dgm:pt modelId="{AB4AED48-1322-4057-932F-E569D902C52B}" type="parTrans" cxnId="{22F45CD5-8A06-4D45-B033-FDC3FFF71294}">
      <dgm:prSet/>
      <dgm:spPr/>
      <dgm:t>
        <a:bodyPr/>
        <a:lstStyle/>
        <a:p>
          <a:endParaRPr lang="en-US"/>
        </a:p>
      </dgm:t>
    </dgm:pt>
    <dgm:pt modelId="{A4084173-5B4E-4D9A-BAF7-37C03E717222}" type="sibTrans" cxnId="{22F45CD5-8A06-4D45-B033-FDC3FFF71294}">
      <dgm:prSet/>
      <dgm:spPr>
        <a:solidFill>
          <a:schemeClr val="accent3"/>
        </a:solidFill>
      </dgm:spPr>
      <dgm:t>
        <a:bodyPr/>
        <a:lstStyle/>
        <a:p>
          <a:endParaRPr lang="en-US"/>
        </a:p>
      </dgm:t>
    </dgm:pt>
    <dgm:pt modelId="{585E6347-B4FD-4453-8474-481130BCE542}">
      <dgm:prSet custT="1"/>
      <dgm:spPr/>
      <dgm:t>
        <a:bodyPr lIns="0" tIns="0" rIns="0" bIns="0"/>
        <a:lstStyle/>
        <a:p>
          <a:r>
            <a:rPr lang="en-US" sz="2400" dirty="0"/>
            <a:t>Brief Relief</a:t>
          </a:r>
        </a:p>
      </dgm:t>
    </dgm:pt>
    <dgm:pt modelId="{6D6DEEE2-C4C7-4A99-B303-355BEF6E7203}" type="parTrans" cxnId="{52AD6E98-0721-42FD-978E-8D8406F270FE}">
      <dgm:prSet/>
      <dgm:spPr/>
      <dgm:t>
        <a:bodyPr/>
        <a:lstStyle/>
        <a:p>
          <a:endParaRPr lang="en-US"/>
        </a:p>
      </dgm:t>
    </dgm:pt>
    <dgm:pt modelId="{EFE5E62A-5B3F-44AB-854B-47DB434EC5B7}" type="sibTrans" cxnId="{52AD6E98-0721-42FD-978E-8D8406F270FE}">
      <dgm:prSet/>
      <dgm:spPr>
        <a:solidFill>
          <a:schemeClr val="accent3"/>
        </a:solidFill>
      </dgm:spPr>
      <dgm:t>
        <a:bodyPr/>
        <a:lstStyle/>
        <a:p>
          <a:endParaRPr lang="en-US">
            <a:ln>
              <a:solidFill>
                <a:schemeClr val="tx1"/>
              </a:solidFill>
            </a:ln>
            <a:solidFill>
              <a:schemeClr val="accent3"/>
            </a:solidFill>
          </a:endParaRPr>
        </a:p>
      </dgm:t>
    </dgm:pt>
    <dgm:pt modelId="{D3643E4F-B22B-4BA1-8A59-8A5E25FBCC91}" type="pres">
      <dgm:prSet presAssocID="{EBBEB0FB-E7D2-4485-8C5C-6561F9B922BB}" presName="Name0" presStyleCnt="0">
        <dgm:presLayoutVars>
          <dgm:dir/>
          <dgm:resizeHandles val="exact"/>
        </dgm:presLayoutVars>
      </dgm:prSet>
      <dgm:spPr/>
    </dgm:pt>
    <dgm:pt modelId="{275AD383-BD7E-4F4C-A495-69F01DEBE455}" type="pres">
      <dgm:prSet presAssocID="{E78A7A43-E24B-4A8D-8980-45DDB63004CF}" presName="node" presStyleLbl="node1" presStyleIdx="0" presStyleCnt="6" custScaleX="111635" custScaleY="116080">
        <dgm:presLayoutVars>
          <dgm:bulletEnabled val="1"/>
        </dgm:presLayoutVars>
      </dgm:prSet>
      <dgm:spPr/>
    </dgm:pt>
    <dgm:pt modelId="{570C233E-ED66-4F17-948E-500E94AAB5BC}" type="pres">
      <dgm:prSet presAssocID="{4953B123-253F-4A5E-8497-6B52C8CA2BDA}" presName="sibTrans" presStyleLbl="sibTrans2D1" presStyleIdx="0" presStyleCnt="5"/>
      <dgm:spPr/>
    </dgm:pt>
    <dgm:pt modelId="{E165F394-7ECA-4238-99E4-1A850A289449}" type="pres">
      <dgm:prSet presAssocID="{4953B123-253F-4A5E-8497-6B52C8CA2BDA}" presName="connectorText" presStyleLbl="sibTrans2D1" presStyleIdx="0" presStyleCnt="5"/>
      <dgm:spPr/>
    </dgm:pt>
    <dgm:pt modelId="{DDD53196-09C4-480C-AD9A-BAC6A287961F}" type="pres">
      <dgm:prSet presAssocID="{9F67869F-8A42-4037-B324-0668BC6C4D82}" presName="node" presStyleLbl="node1" presStyleIdx="1" presStyleCnt="6" custScaleX="111635" custScaleY="116080">
        <dgm:presLayoutVars>
          <dgm:bulletEnabled val="1"/>
        </dgm:presLayoutVars>
      </dgm:prSet>
      <dgm:spPr/>
    </dgm:pt>
    <dgm:pt modelId="{A9558D8E-D79F-45FC-AC7E-7CA11830F4FD}" type="pres">
      <dgm:prSet presAssocID="{A4084173-5B4E-4D9A-BAF7-37C03E717222}" presName="sibTrans" presStyleLbl="sibTrans2D1" presStyleIdx="1" presStyleCnt="5"/>
      <dgm:spPr/>
    </dgm:pt>
    <dgm:pt modelId="{2D78CF1F-976F-47CE-9052-906F16BBF312}" type="pres">
      <dgm:prSet presAssocID="{A4084173-5B4E-4D9A-BAF7-37C03E717222}" presName="connectorText" presStyleLbl="sibTrans2D1" presStyleIdx="1" presStyleCnt="5"/>
      <dgm:spPr/>
    </dgm:pt>
    <dgm:pt modelId="{92CC2FE6-5D32-4D41-A052-23BC415A3B20}" type="pres">
      <dgm:prSet presAssocID="{81BD6DAF-6F7C-4131-9269-FFD62979C50B}" presName="node" presStyleLbl="node1" presStyleIdx="2" presStyleCnt="6" custScaleX="111635" custScaleY="116080">
        <dgm:presLayoutVars>
          <dgm:bulletEnabled val="1"/>
        </dgm:presLayoutVars>
      </dgm:prSet>
      <dgm:spPr/>
    </dgm:pt>
    <dgm:pt modelId="{0E6E2F42-A49F-41B0-B46C-B28228C627B0}" type="pres">
      <dgm:prSet presAssocID="{CE04A042-9ECD-4521-9901-CF0A853AE7FF}" presName="sibTrans" presStyleLbl="sibTrans2D1" presStyleIdx="2" presStyleCnt="5"/>
      <dgm:spPr/>
    </dgm:pt>
    <dgm:pt modelId="{87BDA07E-BE4A-439D-B2DC-993D0FD7EE79}" type="pres">
      <dgm:prSet presAssocID="{CE04A042-9ECD-4521-9901-CF0A853AE7FF}" presName="connectorText" presStyleLbl="sibTrans2D1" presStyleIdx="2" presStyleCnt="5"/>
      <dgm:spPr/>
    </dgm:pt>
    <dgm:pt modelId="{EDA6E3A4-F94B-451F-B821-1C5AB5945714}" type="pres">
      <dgm:prSet presAssocID="{9F42D5AA-D185-4315-9942-78AB41CB88D5}" presName="node" presStyleLbl="node1" presStyleIdx="3" presStyleCnt="6" custScaleX="111635" custScaleY="116080">
        <dgm:presLayoutVars>
          <dgm:bulletEnabled val="1"/>
        </dgm:presLayoutVars>
      </dgm:prSet>
      <dgm:spPr/>
    </dgm:pt>
    <dgm:pt modelId="{A1B9DB78-9BDE-495C-B6AA-5532993B64A6}" type="pres">
      <dgm:prSet presAssocID="{EA2B258E-A4F6-4A58-B286-DC1865980D69}" presName="sibTrans" presStyleLbl="sibTrans2D1" presStyleIdx="3" presStyleCnt="5"/>
      <dgm:spPr/>
    </dgm:pt>
    <dgm:pt modelId="{F1BACB43-9243-40DA-8D0B-5D862A0848AF}" type="pres">
      <dgm:prSet presAssocID="{EA2B258E-A4F6-4A58-B286-DC1865980D69}" presName="connectorText" presStyleLbl="sibTrans2D1" presStyleIdx="3" presStyleCnt="5"/>
      <dgm:spPr/>
    </dgm:pt>
    <dgm:pt modelId="{86CF7E88-0027-4E56-BBE0-DB3FB2298182}" type="pres">
      <dgm:prSet presAssocID="{585E6347-B4FD-4453-8474-481130BCE542}" presName="node" presStyleLbl="node1" presStyleIdx="4" presStyleCnt="6" custScaleX="111635" custScaleY="116080">
        <dgm:presLayoutVars>
          <dgm:bulletEnabled val="1"/>
        </dgm:presLayoutVars>
      </dgm:prSet>
      <dgm:spPr/>
    </dgm:pt>
    <dgm:pt modelId="{BCD6B468-5ABA-4AB9-990D-EEBDDB8FB91F}" type="pres">
      <dgm:prSet presAssocID="{EFE5E62A-5B3F-44AB-854B-47DB434EC5B7}" presName="sibTrans" presStyleLbl="sibTrans2D1" presStyleIdx="4" presStyleCnt="5"/>
      <dgm:spPr/>
    </dgm:pt>
    <dgm:pt modelId="{EF0713C7-FA7E-4BC2-B1D7-9C5040D96C8A}" type="pres">
      <dgm:prSet presAssocID="{EFE5E62A-5B3F-44AB-854B-47DB434EC5B7}" presName="connectorText" presStyleLbl="sibTrans2D1" presStyleIdx="4" presStyleCnt="5"/>
      <dgm:spPr/>
    </dgm:pt>
    <dgm:pt modelId="{DAEB9350-1612-40CB-A1AF-8D4667195613}" type="pres">
      <dgm:prSet presAssocID="{BAAB501D-0437-4BD8-907F-22A72893C90F}" presName="node" presStyleLbl="node1" presStyleIdx="5" presStyleCnt="6" custScaleX="111437" custScaleY="131480">
        <dgm:presLayoutVars>
          <dgm:bulletEnabled val="1"/>
        </dgm:presLayoutVars>
      </dgm:prSet>
      <dgm:spPr>
        <a:prstGeom prst="doubleWave">
          <a:avLst/>
        </a:prstGeom>
      </dgm:spPr>
    </dgm:pt>
  </dgm:ptLst>
  <dgm:cxnLst>
    <dgm:cxn modelId="{01AD7E13-9E5C-4637-A350-4A27CDB672A8}" srcId="{EBBEB0FB-E7D2-4485-8C5C-6561F9B922BB}" destId="{E78A7A43-E24B-4A8D-8980-45DDB63004CF}" srcOrd="0" destOrd="0" parTransId="{DD84EBD9-F09C-45E7-BFE1-2816BE5C94B3}" sibTransId="{4953B123-253F-4A5E-8497-6B52C8CA2BDA}"/>
    <dgm:cxn modelId="{68F86731-C1A3-43DF-AAA7-55EB88E8344A}" type="presOf" srcId="{EA2B258E-A4F6-4A58-B286-DC1865980D69}" destId="{A1B9DB78-9BDE-495C-B6AA-5532993B64A6}" srcOrd="0" destOrd="0" presId="urn:microsoft.com/office/officeart/2005/8/layout/process1"/>
    <dgm:cxn modelId="{63A6B33B-785A-4A21-835F-99A05BC55423}" type="presOf" srcId="{EFE5E62A-5B3F-44AB-854B-47DB434EC5B7}" destId="{BCD6B468-5ABA-4AB9-990D-EEBDDB8FB91F}" srcOrd="0" destOrd="0" presId="urn:microsoft.com/office/officeart/2005/8/layout/process1"/>
    <dgm:cxn modelId="{3F21B140-3E9E-4E69-8AC1-A82B69936BAB}" type="presOf" srcId="{BAAB501D-0437-4BD8-907F-22A72893C90F}" destId="{DAEB9350-1612-40CB-A1AF-8D4667195613}" srcOrd="0" destOrd="0" presId="urn:microsoft.com/office/officeart/2005/8/layout/process1"/>
    <dgm:cxn modelId="{AE39DD41-EA1C-4A87-961C-9CF7B65471EC}" type="presOf" srcId="{4953B123-253F-4A5E-8497-6B52C8CA2BDA}" destId="{570C233E-ED66-4F17-948E-500E94AAB5BC}" srcOrd="0" destOrd="0" presId="urn:microsoft.com/office/officeart/2005/8/layout/process1"/>
    <dgm:cxn modelId="{87CD9043-B0EB-4D22-B942-F34B729CB9D3}" type="presOf" srcId="{EA2B258E-A4F6-4A58-B286-DC1865980D69}" destId="{F1BACB43-9243-40DA-8D0B-5D862A0848AF}" srcOrd="1" destOrd="0" presId="urn:microsoft.com/office/officeart/2005/8/layout/process1"/>
    <dgm:cxn modelId="{882FAD63-B452-432C-8180-3B3AEDFD8A4D}" srcId="{EBBEB0FB-E7D2-4485-8C5C-6561F9B922BB}" destId="{9F42D5AA-D185-4315-9942-78AB41CB88D5}" srcOrd="3" destOrd="0" parTransId="{649C0354-0BAB-4769-9A53-1B4263B3DA61}" sibTransId="{EA2B258E-A4F6-4A58-B286-DC1865980D69}"/>
    <dgm:cxn modelId="{B5378350-903A-4553-ABBC-02D7583FB225}" srcId="{EBBEB0FB-E7D2-4485-8C5C-6561F9B922BB}" destId="{BAAB501D-0437-4BD8-907F-22A72893C90F}" srcOrd="5" destOrd="0" parTransId="{4A25CE88-8681-4E66-9901-420A8B504E7A}" sibTransId="{44F5B261-7A89-482E-9F47-5B04E9B9DE5C}"/>
    <dgm:cxn modelId="{C4C97173-BBED-4428-B1B0-735F77A7BC4A}" type="presOf" srcId="{585E6347-B4FD-4453-8474-481130BCE542}" destId="{86CF7E88-0027-4E56-BBE0-DB3FB2298182}" srcOrd="0" destOrd="0" presId="urn:microsoft.com/office/officeart/2005/8/layout/process1"/>
    <dgm:cxn modelId="{00EA5079-4FA4-407F-A11E-A0A0A3A27205}" type="presOf" srcId="{9F42D5AA-D185-4315-9942-78AB41CB88D5}" destId="{EDA6E3A4-F94B-451F-B821-1C5AB5945714}" srcOrd="0" destOrd="0" presId="urn:microsoft.com/office/officeart/2005/8/layout/process1"/>
    <dgm:cxn modelId="{14D5A181-5908-4E6C-8B9D-7CC1719A6F7D}" type="presOf" srcId="{CE04A042-9ECD-4521-9901-CF0A853AE7FF}" destId="{0E6E2F42-A49F-41B0-B46C-B28228C627B0}" srcOrd="0" destOrd="0" presId="urn:microsoft.com/office/officeart/2005/8/layout/process1"/>
    <dgm:cxn modelId="{52AD6E98-0721-42FD-978E-8D8406F270FE}" srcId="{EBBEB0FB-E7D2-4485-8C5C-6561F9B922BB}" destId="{585E6347-B4FD-4453-8474-481130BCE542}" srcOrd="4" destOrd="0" parTransId="{6D6DEEE2-C4C7-4A99-B303-355BEF6E7203}" sibTransId="{EFE5E62A-5B3F-44AB-854B-47DB434EC5B7}"/>
    <dgm:cxn modelId="{AF346CB2-E201-4860-81A1-80E9D22458D3}" type="presOf" srcId="{81BD6DAF-6F7C-4131-9269-FFD62979C50B}" destId="{92CC2FE6-5D32-4D41-A052-23BC415A3B20}" srcOrd="0" destOrd="0" presId="urn:microsoft.com/office/officeart/2005/8/layout/process1"/>
    <dgm:cxn modelId="{A46F64B9-FE86-4EED-88E0-0955031E8CCB}" type="presOf" srcId="{E78A7A43-E24B-4A8D-8980-45DDB63004CF}" destId="{275AD383-BD7E-4F4C-A495-69F01DEBE455}" srcOrd="0" destOrd="0" presId="urn:microsoft.com/office/officeart/2005/8/layout/process1"/>
    <dgm:cxn modelId="{01BF66BE-1FDC-47C2-91AE-A767A89537E8}" type="presOf" srcId="{4953B123-253F-4A5E-8497-6B52C8CA2BDA}" destId="{E165F394-7ECA-4238-99E4-1A850A289449}" srcOrd="1" destOrd="0" presId="urn:microsoft.com/office/officeart/2005/8/layout/process1"/>
    <dgm:cxn modelId="{22F45CD5-8A06-4D45-B033-FDC3FFF71294}" srcId="{EBBEB0FB-E7D2-4485-8C5C-6561F9B922BB}" destId="{9F67869F-8A42-4037-B324-0668BC6C4D82}" srcOrd="1" destOrd="0" parTransId="{AB4AED48-1322-4057-932F-E569D902C52B}" sibTransId="{A4084173-5B4E-4D9A-BAF7-37C03E717222}"/>
    <dgm:cxn modelId="{8C786ADC-66E2-4C09-BBB4-6CC714AF8A4E}" type="presOf" srcId="{EBBEB0FB-E7D2-4485-8C5C-6561F9B922BB}" destId="{D3643E4F-B22B-4BA1-8A59-8A5E25FBCC91}" srcOrd="0" destOrd="0" presId="urn:microsoft.com/office/officeart/2005/8/layout/process1"/>
    <dgm:cxn modelId="{5B9E34E8-74B1-422D-83F5-2017C6B43B22}" type="presOf" srcId="{EFE5E62A-5B3F-44AB-854B-47DB434EC5B7}" destId="{EF0713C7-FA7E-4BC2-B1D7-9C5040D96C8A}" srcOrd="1" destOrd="0" presId="urn:microsoft.com/office/officeart/2005/8/layout/process1"/>
    <dgm:cxn modelId="{1D602AE9-1D22-4C72-A834-F2120361BBAF}" type="presOf" srcId="{CE04A042-9ECD-4521-9901-CF0A853AE7FF}" destId="{87BDA07E-BE4A-439D-B2DC-993D0FD7EE79}" srcOrd="1" destOrd="0" presId="urn:microsoft.com/office/officeart/2005/8/layout/process1"/>
    <dgm:cxn modelId="{13D91CEA-4AD3-48D8-9830-37F1BDFAC473}" type="presOf" srcId="{9F67869F-8A42-4037-B324-0668BC6C4D82}" destId="{DDD53196-09C4-480C-AD9A-BAC6A287961F}" srcOrd="0" destOrd="0" presId="urn:microsoft.com/office/officeart/2005/8/layout/process1"/>
    <dgm:cxn modelId="{124047EA-988D-427C-BB71-21065BEE7706}" type="presOf" srcId="{A4084173-5B4E-4D9A-BAF7-37C03E717222}" destId="{2D78CF1F-976F-47CE-9052-906F16BBF312}" srcOrd="1" destOrd="0" presId="urn:microsoft.com/office/officeart/2005/8/layout/process1"/>
    <dgm:cxn modelId="{19B70AFD-31B0-4BC6-8F85-1F7E375C6007}" type="presOf" srcId="{A4084173-5B4E-4D9A-BAF7-37C03E717222}" destId="{A9558D8E-D79F-45FC-AC7E-7CA11830F4FD}" srcOrd="0" destOrd="0" presId="urn:microsoft.com/office/officeart/2005/8/layout/process1"/>
    <dgm:cxn modelId="{5F8669FF-F784-43AC-961B-8BA0B26091D3}" srcId="{EBBEB0FB-E7D2-4485-8C5C-6561F9B922BB}" destId="{81BD6DAF-6F7C-4131-9269-FFD62979C50B}" srcOrd="2" destOrd="0" parTransId="{A5EF0000-A3A9-4FE2-A2C2-F312502BB4B4}" sibTransId="{CE04A042-9ECD-4521-9901-CF0A853AE7FF}"/>
    <dgm:cxn modelId="{11F9887E-5C3B-4459-AE78-28803FD3031B}" type="presParOf" srcId="{D3643E4F-B22B-4BA1-8A59-8A5E25FBCC91}" destId="{275AD383-BD7E-4F4C-A495-69F01DEBE455}" srcOrd="0" destOrd="0" presId="urn:microsoft.com/office/officeart/2005/8/layout/process1"/>
    <dgm:cxn modelId="{EBC861CE-EE08-4F3F-A054-A3426FD6E262}" type="presParOf" srcId="{D3643E4F-B22B-4BA1-8A59-8A5E25FBCC91}" destId="{570C233E-ED66-4F17-948E-500E94AAB5BC}" srcOrd="1" destOrd="0" presId="urn:microsoft.com/office/officeart/2005/8/layout/process1"/>
    <dgm:cxn modelId="{42035B02-7C67-4973-866E-EB4DE44081E1}" type="presParOf" srcId="{570C233E-ED66-4F17-948E-500E94AAB5BC}" destId="{E165F394-7ECA-4238-99E4-1A850A289449}" srcOrd="0" destOrd="0" presId="urn:microsoft.com/office/officeart/2005/8/layout/process1"/>
    <dgm:cxn modelId="{0DF493D7-A04B-4B44-8563-D81149B9A01C}" type="presParOf" srcId="{D3643E4F-B22B-4BA1-8A59-8A5E25FBCC91}" destId="{DDD53196-09C4-480C-AD9A-BAC6A287961F}" srcOrd="2" destOrd="0" presId="urn:microsoft.com/office/officeart/2005/8/layout/process1"/>
    <dgm:cxn modelId="{7AAD5377-609C-489D-9A22-1A0F596CC3BC}" type="presParOf" srcId="{D3643E4F-B22B-4BA1-8A59-8A5E25FBCC91}" destId="{A9558D8E-D79F-45FC-AC7E-7CA11830F4FD}" srcOrd="3" destOrd="0" presId="urn:microsoft.com/office/officeart/2005/8/layout/process1"/>
    <dgm:cxn modelId="{3A7F0ECC-AC03-40E2-8A3F-D2F261186879}" type="presParOf" srcId="{A9558D8E-D79F-45FC-AC7E-7CA11830F4FD}" destId="{2D78CF1F-976F-47CE-9052-906F16BBF312}" srcOrd="0" destOrd="0" presId="urn:microsoft.com/office/officeart/2005/8/layout/process1"/>
    <dgm:cxn modelId="{4AD45F3C-90F3-488C-8168-3E940EF5F044}" type="presParOf" srcId="{D3643E4F-B22B-4BA1-8A59-8A5E25FBCC91}" destId="{92CC2FE6-5D32-4D41-A052-23BC415A3B20}" srcOrd="4" destOrd="0" presId="urn:microsoft.com/office/officeart/2005/8/layout/process1"/>
    <dgm:cxn modelId="{0ACFFB77-ABF3-4071-8C46-64A60A97DC1E}" type="presParOf" srcId="{D3643E4F-B22B-4BA1-8A59-8A5E25FBCC91}" destId="{0E6E2F42-A49F-41B0-B46C-B28228C627B0}" srcOrd="5" destOrd="0" presId="urn:microsoft.com/office/officeart/2005/8/layout/process1"/>
    <dgm:cxn modelId="{541AD86C-657B-406B-B852-0B36E79045FC}" type="presParOf" srcId="{0E6E2F42-A49F-41B0-B46C-B28228C627B0}" destId="{87BDA07E-BE4A-439D-B2DC-993D0FD7EE79}" srcOrd="0" destOrd="0" presId="urn:microsoft.com/office/officeart/2005/8/layout/process1"/>
    <dgm:cxn modelId="{5305BDB3-CCF2-45DD-B9D4-62D80A225CB3}" type="presParOf" srcId="{D3643E4F-B22B-4BA1-8A59-8A5E25FBCC91}" destId="{EDA6E3A4-F94B-451F-B821-1C5AB5945714}" srcOrd="6" destOrd="0" presId="urn:microsoft.com/office/officeart/2005/8/layout/process1"/>
    <dgm:cxn modelId="{A2017E9B-C7DF-467B-9C6B-B01F4DB62797}" type="presParOf" srcId="{D3643E4F-B22B-4BA1-8A59-8A5E25FBCC91}" destId="{A1B9DB78-9BDE-495C-B6AA-5532993B64A6}" srcOrd="7" destOrd="0" presId="urn:microsoft.com/office/officeart/2005/8/layout/process1"/>
    <dgm:cxn modelId="{30E6ACCF-E0B9-4E25-9477-F7E7ED4C603C}" type="presParOf" srcId="{A1B9DB78-9BDE-495C-B6AA-5532993B64A6}" destId="{F1BACB43-9243-40DA-8D0B-5D862A0848AF}" srcOrd="0" destOrd="0" presId="urn:microsoft.com/office/officeart/2005/8/layout/process1"/>
    <dgm:cxn modelId="{CBDB1463-D509-4E13-845F-5F4E4633F0F2}" type="presParOf" srcId="{D3643E4F-B22B-4BA1-8A59-8A5E25FBCC91}" destId="{86CF7E88-0027-4E56-BBE0-DB3FB2298182}" srcOrd="8" destOrd="0" presId="urn:microsoft.com/office/officeart/2005/8/layout/process1"/>
    <dgm:cxn modelId="{631C3F71-6CCE-4152-952D-2F0340C93B80}" type="presParOf" srcId="{D3643E4F-B22B-4BA1-8A59-8A5E25FBCC91}" destId="{BCD6B468-5ABA-4AB9-990D-EEBDDB8FB91F}" srcOrd="9" destOrd="0" presId="urn:microsoft.com/office/officeart/2005/8/layout/process1"/>
    <dgm:cxn modelId="{D0609F30-FD77-4867-83A8-E3E373885D0C}" type="presParOf" srcId="{BCD6B468-5ABA-4AB9-990D-EEBDDB8FB91F}" destId="{EF0713C7-FA7E-4BC2-B1D7-9C5040D96C8A}" srcOrd="0" destOrd="0" presId="urn:microsoft.com/office/officeart/2005/8/layout/process1"/>
    <dgm:cxn modelId="{2F4C30F4-044B-4513-BEEF-E9DF6E27F916}" type="presParOf" srcId="{D3643E4F-B22B-4BA1-8A59-8A5E25FBCC91}" destId="{DAEB9350-1612-40CB-A1AF-8D4667195613}"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C40430-32AE-4B0F-9F17-32D242E64D62}"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DA0181A8-BB8F-4551-A051-7738373CC819}">
      <dgm:prSet phldrT="[Text]" custT="1"/>
      <dgm:spPr>
        <a:scene3d>
          <a:camera prst="orthographicFront"/>
          <a:lightRig rig="threePt" dir="t"/>
        </a:scene3d>
        <a:sp3d>
          <a:bevelT w="165100" prst="coolSlant"/>
        </a:sp3d>
      </dgm:spPr>
      <dgm:t>
        <a:bodyPr/>
        <a:lstStyle/>
        <a:p>
          <a:r>
            <a:rPr lang="en-US" sz="3600" b="1" dirty="0"/>
            <a:t>Biosocial Model </a:t>
          </a:r>
        </a:p>
      </dgm:t>
    </dgm:pt>
    <dgm:pt modelId="{9D376FC6-1F73-417F-863C-8827F4A358B7}" type="parTrans" cxnId="{67DD6066-4F72-484F-B006-CD68480638EC}">
      <dgm:prSet/>
      <dgm:spPr/>
      <dgm:t>
        <a:bodyPr/>
        <a:lstStyle/>
        <a:p>
          <a:endParaRPr lang="en-US"/>
        </a:p>
      </dgm:t>
    </dgm:pt>
    <dgm:pt modelId="{A958E73E-20CE-486A-BE77-AB2B4C02D2B2}" type="sibTrans" cxnId="{67DD6066-4F72-484F-B006-CD68480638EC}">
      <dgm:prSet/>
      <dgm:spPr/>
      <dgm:t>
        <a:bodyPr/>
        <a:lstStyle/>
        <a:p>
          <a:endParaRPr lang="en-US"/>
        </a:p>
      </dgm:t>
    </dgm:pt>
    <dgm:pt modelId="{CF29E511-40D7-4D1F-AF59-FB5EEFE8CEB3}">
      <dgm:prSet phldrT="[Text]" custT="1"/>
      <dgm:spPr>
        <a:scene3d>
          <a:camera prst="orthographicFront"/>
          <a:lightRig rig="threePt" dir="t"/>
        </a:scene3d>
        <a:sp3d>
          <a:bevelT w="165100" prst="coolSlant"/>
        </a:sp3d>
      </dgm:spPr>
      <dgm:t>
        <a:bodyPr/>
        <a:lstStyle/>
        <a:p>
          <a:r>
            <a:rPr lang="en-US" sz="3600" b="1" dirty="0"/>
            <a:t>Dialectics </a:t>
          </a:r>
        </a:p>
      </dgm:t>
    </dgm:pt>
    <dgm:pt modelId="{C8B599ED-C79A-4458-88F2-F1263DEBCF83}" type="sibTrans" cxnId="{0D5A957C-ED82-411C-88EC-F3D6299DDA97}">
      <dgm:prSet/>
      <dgm:spPr/>
      <dgm:t>
        <a:bodyPr/>
        <a:lstStyle/>
        <a:p>
          <a:endParaRPr lang="en-US"/>
        </a:p>
      </dgm:t>
    </dgm:pt>
    <dgm:pt modelId="{9C7510BD-16DD-4367-959A-B3633600C043}" type="parTrans" cxnId="{0D5A957C-ED82-411C-88EC-F3D6299DDA97}">
      <dgm:prSet/>
      <dgm:spPr/>
      <dgm:t>
        <a:bodyPr/>
        <a:lstStyle/>
        <a:p>
          <a:endParaRPr lang="en-US"/>
        </a:p>
      </dgm:t>
    </dgm:pt>
    <dgm:pt modelId="{47C5024A-3866-4649-922D-4EC9D47E9838}" type="pres">
      <dgm:prSet presAssocID="{4CC40430-32AE-4B0F-9F17-32D242E64D62}" presName="diagram" presStyleCnt="0">
        <dgm:presLayoutVars>
          <dgm:dir/>
          <dgm:resizeHandles val="exact"/>
        </dgm:presLayoutVars>
      </dgm:prSet>
      <dgm:spPr/>
    </dgm:pt>
    <dgm:pt modelId="{44C09CCF-D881-41CA-AA4C-FDEA8EA37C9B}" type="pres">
      <dgm:prSet presAssocID="{CF29E511-40D7-4D1F-AF59-FB5EEFE8CEB3}" presName="node" presStyleLbl="node1" presStyleIdx="0" presStyleCnt="2">
        <dgm:presLayoutVars>
          <dgm:bulletEnabled val="1"/>
        </dgm:presLayoutVars>
      </dgm:prSet>
      <dgm:spPr/>
    </dgm:pt>
    <dgm:pt modelId="{DB37E06F-6E9F-496A-B404-C1D5793EA7C3}" type="pres">
      <dgm:prSet presAssocID="{C8B599ED-C79A-4458-88F2-F1263DEBCF83}" presName="sibTrans" presStyleCnt="0"/>
      <dgm:spPr/>
    </dgm:pt>
    <dgm:pt modelId="{5CCC0ED5-8235-42C1-9E5B-2C21723CB9D6}" type="pres">
      <dgm:prSet presAssocID="{DA0181A8-BB8F-4551-A051-7738373CC819}" presName="node" presStyleLbl="node1" presStyleIdx="1" presStyleCnt="2">
        <dgm:presLayoutVars>
          <dgm:bulletEnabled val="1"/>
        </dgm:presLayoutVars>
      </dgm:prSet>
      <dgm:spPr/>
    </dgm:pt>
  </dgm:ptLst>
  <dgm:cxnLst>
    <dgm:cxn modelId="{67DD6066-4F72-484F-B006-CD68480638EC}" srcId="{4CC40430-32AE-4B0F-9F17-32D242E64D62}" destId="{DA0181A8-BB8F-4551-A051-7738373CC819}" srcOrd="1" destOrd="0" parTransId="{9D376FC6-1F73-417F-863C-8827F4A358B7}" sibTransId="{A958E73E-20CE-486A-BE77-AB2B4C02D2B2}"/>
    <dgm:cxn modelId="{0D5A957C-ED82-411C-88EC-F3D6299DDA97}" srcId="{4CC40430-32AE-4B0F-9F17-32D242E64D62}" destId="{CF29E511-40D7-4D1F-AF59-FB5EEFE8CEB3}" srcOrd="0" destOrd="0" parTransId="{9C7510BD-16DD-4367-959A-B3633600C043}" sibTransId="{C8B599ED-C79A-4458-88F2-F1263DEBCF83}"/>
    <dgm:cxn modelId="{F7F91C83-1ECF-4F17-A64D-10CACC96C918}" type="presOf" srcId="{DA0181A8-BB8F-4551-A051-7738373CC819}" destId="{5CCC0ED5-8235-42C1-9E5B-2C21723CB9D6}" srcOrd="0" destOrd="0" presId="urn:microsoft.com/office/officeart/2005/8/layout/default"/>
    <dgm:cxn modelId="{C91EEBD3-7721-4B69-8CB6-0656BC9C64C1}" type="presOf" srcId="{CF29E511-40D7-4D1F-AF59-FB5EEFE8CEB3}" destId="{44C09CCF-D881-41CA-AA4C-FDEA8EA37C9B}" srcOrd="0" destOrd="0" presId="urn:microsoft.com/office/officeart/2005/8/layout/default"/>
    <dgm:cxn modelId="{C6ABEEE6-424D-4DCC-83AF-5E229F0C1CC6}" type="presOf" srcId="{4CC40430-32AE-4B0F-9F17-32D242E64D62}" destId="{47C5024A-3866-4649-922D-4EC9D47E9838}" srcOrd="0" destOrd="0" presId="urn:microsoft.com/office/officeart/2005/8/layout/default"/>
    <dgm:cxn modelId="{A80C6051-552E-4155-A39B-B16F9EA66C8D}" type="presParOf" srcId="{47C5024A-3866-4649-922D-4EC9D47E9838}" destId="{44C09CCF-D881-41CA-AA4C-FDEA8EA37C9B}" srcOrd="0" destOrd="0" presId="urn:microsoft.com/office/officeart/2005/8/layout/default"/>
    <dgm:cxn modelId="{35C8F3F5-1F0B-4642-B85D-E00247D676AC}" type="presParOf" srcId="{47C5024A-3866-4649-922D-4EC9D47E9838}" destId="{DB37E06F-6E9F-496A-B404-C1D5793EA7C3}" srcOrd="1" destOrd="0" presId="urn:microsoft.com/office/officeart/2005/8/layout/default"/>
    <dgm:cxn modelId="{9958DC83-3403-40CF-8929-713E70289013}" type="presParOf" srcId="{47C5024A-3866-4649-922D-4EC9D47E9838}" destId="{5CCC0ED5-8235-42C1-9E5B-2C21723CB9D6}" srcOrd="2" destOrd="0" presId="urn:microsoft.com/office/officeart/2005/8/layout/default"/>
  </dgm:cxnLst>
  <dgm:bg>
    <a:effectLst>
      <a:glow rad="101600">
        <a:schemeClr val="accent3">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82DC28-41BA-438D-A838-522783661350}" type="doc">
      <dgm:prSet loTypeId="urn:microsoft.com/office/officeart/2005/8/layout/equation1" loCatId="process" qsTypeId="urn:microsoft.com/office/officeart/2005/8/quickstyle/simple2" qsCatId="simple" csTypeId="urn:microsoft.com/office/officeart/2005/8/colors/colorful2" csCatId="colorful" phldr="1"/>
      <dgm:spPr/>
    </dgm:pt>
    <dgm:pt modelId="{CDC2DE4A-5845-4AA6-9D31-FDA8207FECB1}">
      <dgm:prSet phldrT="[Text]" custT="1"/>
      <dgm:spPr/>
      <dgm:t>
        <a:bodyPr/>
        <a:lstStyle/>
        <a:p>
          <a:r>
            <a:rPr lang="en-US" sz="2600" b="0" dirty="0">
              <a:latin typeface="Source Sans Pro" panose="020B0503030403020204" pitchFamily="34" charset="0"/>
              <a:ea typeface="Source Sans Pro" panose="020B0503030403020204" pitchFamily="34" charset="0"/>
            </a:rPr>
            <a:t>Biologically-Based Emotional Sensitivity &amp; Impulsivity</a:t>
          </a:r>
        </a:p>
      </dgm:t>
      <dgm:extLst>
        <a:ext uri="{E40237B7-FDA0-4F09-8148-C483321AD2D9}">
          <dgm14:cNvPr xmlns:dgm14="http://schemas.microsoft.com/office/drawing/2010/diagram" id="0" name="" descr="&#10;"/>
        </a:ext>
      </dgm:extLst>
    </dgm:pt>
    <dgm:pt modelId="{3F601C2F-51E2-4273-B2C9-17201FB31F29}" type="parTrans" cxnId="{3202BD8F-3762-46FF-8535-72F440E10A58}">
      <dgm:prSet/>
      <dgm:spPr/>
      <dgm:t>
        <a:bodyPr/>
        <a:lstStyle/>
        <a:p>
          <a:endParaRPr lang="en-US" b="1"/>
        </a:p>
      </dgm:t>
    </dgm:pt>
    <dgm:pt modelId="{35EF78C8-24A2-4806-BAA6-E76E3911E9F1}" type="sibTrans" cxnId="{3202BD8F-3762-46FF-8535-72F440E10A58}">
      <dgm:prSet/>
      <dgm:spPr>
        <a:ln>
          <a:solidFill>
            <a:schemeClr val="tx1"/>
          </a:solidFill>
        </a:ln>
      </dgm:spPr>
      <dgm:t>
        <a:bodyPr/>
        <a:lstStyle/>
        <a:p>
          <a:endParaRPr lang="en-US" b="1" dirty="0"/>
        </a:p>
      </dgm:t>
    </dgm:pt>
    <dgm:pt modelId="{62201A54-A5DC-4809-94D2-371252078140}">
      <dgm:prSet phldrT="[Text]" custT="1"/>
      <dgm:spPr/>
      <dgm:t>
        <a:bodyPr/>
        <a:lstStyle/>
        <a:p>
          <a:r>
            <a:rPr lang="en-US" sz="2600" b="0" dirty="0">
              <a:latin typeface="Source Sans Pro" panose="020B0503030403020204" pitchFamily="34" charset="0"/>
              <a:ea typeface="Source Sans Pro" panose="020B0503030403020204" pitchFamily="34" charset="0"/>
            </a:rPr>
            <a:t>Pervasively Invalidating Environment</a:t>
          </a:r>
        </a:p>
      </dgm:t>
      <dgm:extLst>
        <a:ext uri="{E40237B7-FDA0-4F09-8148-C483321AD2D9}">
          <dgm14:cNvPr xmlns:dgm14="http://schemas.microsoft.com/office/drawing/2010/diagram" id="0" name="" descr="Biologically-based emotional sensitivity and impulsivity PLUS a&#10;pervasively invalidating environment EQUALS severe and pervasive emotional dysregulation&#10;"/>
        </a:ext>
      </dgm:extLst>
    </dgm:pt>
    <dgm:pt modelId="{72350106-5122-48F8-9E7B-3657164A9D63}" type="parTrans" cxnId="{DE91F7B6-B0EA-4827-9027-CD71A4598F2A}">
      <dgm:prSet/>
      <dgm:spPr/>
      <dgm:t>
        <a:bodyPr/>
        <a:lstStyle/>
        <a:p>
          <a:endParaRPr lang="en-US" b="1"/>
        </a:p>
      </dgm:t>
    </dgm:pt>
    <dgm:pt modelId="{61F0D6AC-2CC5-497E-9C0A-8A841E7019B2}" type="sibTrans" cxnId="{DE91F7B6-B0EA-4827-9027-CD71A4598F2A}">
      <dgm:prSet/>
      <dgm:spPr>
        <a:ln>
          <a:solidFill>
            <a:schemeClr val="tx1"/>
          </a:solidFill>
        </a:ln>
      </dgm:spPr>
      <dgm:t>
        <a:bodyPr/>
        <a:lstStyle/>
        <a:p>
          <a:endParaRPr lang="en-US" b="1" dirty="0"/>
        </a:p>
      </dgm:t>
    </dgm:pt>
    <dgm:pt modelId="{6D77C5EC-2B8E-4BAE-938E-C9C60F42EFB8}">
      <dgm:prSet phldrT="[Text]" custT="1"/>
      <dgm:spPr/>
      <dgm:t>
        <a:bodyPr/>
        <a:lstStyle/>
        <a:p>
          <a:r>
            <a:rPr lang="en-US" sz="2600" b="1" dirty="0">
              <a:latin typeface="Source Sans Pro" panose="020B0503030403020204" pitchFamily="34" charset="0"/>
              <a:ea typeface="Source Sans Pro" panose="020B0503030403020204" pitchFamily="34" charset="0"/>
            </a:rPr>
            <a:t>Severe &amp; Pervasive Emotional Dysregulation</a:t>
          </a:r>
        </a:p>
      </dgm:t>
      <dgm:extLst>
        <a:ext uri="{E40237B7-FDA0-4F09-8148-C483321AD2D9}">
          <dgm14:cNvPr xmlns:dgm14="http://schemas.microsoft.com/office/drawing/2010/diagram" id="0" name="" descr="Biologically-based emotional sensitivity and impulsivity PLUS a&#10;pervasively invalidating environment EQUALS severe and pervasive emotional dysregulation&#10;"/>
        </a:ext>
      </dgm:extLst>
    </dgm:pt>
    <dgm:pt modelId="{1B52237E-D2C6-4437-B4F7-5003D9210EAB}" type="parTrans" cxnId="{D84C9D0C-F987-4B86-83EB-CBAD7E68171D}">
      <dgm:prSet/>
      <dgm:spPr/>
      <dgm:t>
        <a:bodyPr/>
        <a:lstStyle/>
        <a:p>
          <a:endParaRPr lang="en-US" b="1"/>
        </a:p>
      </dgm:t>
    </dgm:pt>
    <dgm:pt modelId="{0221269F-8E4F-4D60-973A-ED59C7F6BA77}" type="sibTrans" cxnId="{D84C9D0C-F987-4B86-83EB-CBAD7E68171D}">
      <dgm:prSet/>
      <dgm:spPr/>
      <dgm:t>
        <a:bodyPr/>
        <a:lstStyle/>
        <a:p>
          <a:endParaRPr lang="en-US" b="1"/>
        </a:p>
      </dgm:t>
    </dgm:pt>
    <dgm:pt modelId="{1546975B-CFD6-409B-8AD6-F035EC7083E2}" type="pres">
      <dgm:prSet presAssocID="{A182DC28-41BA-438D-A838-522783661350}" presName="linearFlow" presStyleCnt="0">
        <dgm:presLayoutVars>
          <dgm:dir/>
          <dgm:resizeHandles val="exact"/>
        </dgm:presLayoutVars>
      </dgm:prSet>
      <dgm:spPr/>
    </dgm:pt>
    <dgm:pt modelId="{CB40DE04-0E34-47AC-B525-48C59ED83624}" type="pres">
      <dgm:prSet presAssocID="{CDC2DE4A-5845-4AA6-9D31-FDA8207FECB1}" presName="node" presStyleLbl="node1" presStyleIdx="0" presStyleCnt="3" custScaleX="130569" custScaleY="121975" custLinFactNeighborX="89978">
        <dgm:presLayoutVars>
          <dgm:bulletEnabled val="1"/>
        </dgm:presLayoutVars>
      </dgm:prSet>
      <dgm:spPr/>
    </dgm:pt>
    <dgm:pt modelId="{699CA50B-C1DF-41A1-AAB5-E0A2D2530A06}" type="pres">
      <dgm:prSet presAssocID="{35EF78C8-24A2-4806-BAA6-E76E3911E9F1}" presName="spacerL" presStyleCnt="0"/>
      <dgm:spPr/>
    </dgm:pt>
    <dgm:pt modelId="{1EF168AB-F757-492D-A9A7-1093BD32D1B2}" type="pres">
      <dgm:prSet presAssocID="{35EF78C8-24A2-4806-BAA6-E76E3911E9F1}" presName="sibTrans" presStyleLbl="sibTrans2D1" presStyleIdx="0" presStyleCnt="2"/>
      <dgm:spPr/>
    </dgm:pt>
    <dgm:pt modelId="{DF693425-4C83-4021-A39E-12CD15D31E87}" type="pres">
      <dgm:prSet presAssocID="{35EF78C8-24A2-4806-BAA6-E76E3911E9F1}" presName="spacerR" presStyleCnt="0"/>
      <dgm:spPr/>
    </dgm:pt>
    <dgm:pt modelId="{B1CCDBB1-CCD4-4238-8F4D-6F0F7DE401C1}" type="pres">
      <dgm:prSet presAssocID="{62201A54-A5DC-4809-94D2-371252078140}" presName="node" presStyleLbl="node1" presStyleIdx="1" presStyleCnt="3" custScaleX="131600" custScaleY="122711" custLinFactNeighborX="-64270">
        <dgm:presLayoutVars>
          <dgm:bulletEnabled val="1"/>
        </dgm:presLayoutVars>
      </dgm:prSet>
      <dgm:spPr/>
    </dgm:pt>
    <dgm:pt modelId="{6AFA433F-8CB6-49DE-84FA-09ECBF9F84FA}" type="pres">
      <dgm:prSet presAssocID="{61F0D6AC-2CC5-497E-9C0A-8A841E7019B2}" presName="spacerL" presStyleCnt="0"/>
      <dgm:spPr/>
    </dgm:pt>
    <dgm:pt modelId="{1E80797F-4EFE-48AE-93E0-71149CFBC226}" type="pres">
      <dgm:prSet presAssocID="{61F0D6AC-2CC5-497E-9C0A-8A841E7019B2}" presName="sibTrans" presStyleLbl="sibTrans2D1" presStyleIdx="1" presStyleCnt="2" custScaleX="60105" custScaleY="47859" custLinFactNeighborX="-64270"/>
      <dgm:spPr/>
    </dgm:pt>
    <dgm:pt modelId="{C3D12004-D9DD-4676-B03D-F5B5C332187C}" type="pres">
      <dgm:prSet presAssocID="{61F0D6AC-2CC5-497E-9C0A-8A841E7019B2}" presName="spacerR" presStyleCnt="0"/>
      <dgm:spPr/>
    </dgm:pt>
    <dgm:pt modelId="{702B958B-E4B8-464B-9FEE-53097F08CC24}" type="pres">
      <dgm:prSet presAssocID="{6D77C5EC-2B8E-4BAE-938E-C9C60F42EFB8}" presName="node" presStyleLbl="node1" presStyleIdx="2" presStyleCnt="3" custScaleX="140067" custScaleY="125651" custLinFactX="-230" custLinFactNeighborX="-100000">
        <dgm:presLayoutVars>
          <dgm:bulletEnabled val="1"/>
        </dgm:presLayoutVars>
      </dgm:prSet>
      <dgm:spPr/>
    </dgm:pt>
  </dgm:ptLst>
  <dgm:cxnLst>
    <dgm:cxn modelId="{D84C9D0C-F987-4B86-83EB-CBAD7E68171D}" srcId="{A182DC28-41BA-438D-A838-522783661350}" destId="{6D77C5EC-2B8E-4BAE-938E-C9C60F42EFB8}" srcOrd="2" destOrd="0" parTransId="{1B52237E-D2C6-4437-B4F7-5003D9210EAB}" sibTransId="{0221269F-8E4F-4D60-973A-ED59C7F6BA77}"/>
    <dgm:cxn modelId="{1BE9CF5D-F748-4C8E-99E3-9D6DE6320108}" type="presOf" srcId="{A182DC28-41BA-438D-A838-522783661350}" destId="{1546975B-CFD6-409B-8AD6-F035EC7083E2}" srcOrd="0" destOrd="0" presId="urn:microsoft.com/office/officeart/2005/8/layout/equation1"/>
    <dgm:cxn modelId="{332B8649-EC1B-45F4-916E-4159C4CC7289}" type="presOf" srcId="{CDC2DE4A-5845-4AA6-9D31-FDA8207FECB1}" destId="{CB40DE04-0E34-47AC-B525-48C59ED83624}" srcOrd="0" destOrd="0" presId="urn:microsoft.com/office/officeart/2005/8/layout/equation1"/>
    <dgm:cxn modelId="{812CF274-DB79-4D5E-B521-E765E97A7B69}" type="presOf" srcId="{35EF78C8-24A2-4806-BAA6-E76E3911E9F1}" destId="{1EF168AB-F757-492D-A9A7-1093BD32D1B2}" srcOrd="0" destOrd="0" presId="urn:microsoft.com/office/officeart/2005/8/layout/equation1"/>
    <dgm:cxn modelId="{3202BD8F-3762-46FF-8535-72F440E10A58}" srcId="{A182DC28-41BA-438D-A838-522783661350}" destId="{CDC2DE4A-5845-4AA6-9D31-FDA8207FECB1}" srcOrd="0" destOrd="0" parTransId="{3F601C2F-51E2-4273-B2C9-17201FB31F29}" sibTransId="{35EF78C8-24A2-4806-BAA6-E76E3911E9F1}"/>
    <dgm:cxn modelId="{DE91F7B6-B0EA-4827-9027-CD71A4598F2A}" srcId="{A182DC28-41BA-438D-A838-522783661350}" destId="{62201A54-A5DC-4809-94D2-371252078140}" srcOrd="1" destOrd="0" parTransId="{72350106-5122-48F8-9E7B-3657164A9D63}" sibTransId="{61F0D6AC-2CC5-497E-9C0A-8A841E7019B2}"/>
    <dgm:cxn modelId="{57571EE0-45C5-4C02-B51D-C127CBA988C3}" type="presOf" srcId="{6D77C5EC-2B8E-4BAE-938E-C9C60F42EFB8}" destId="{702B958B-E4B8-464B-9FEE-53097F08CC24}" srcOrd="0" destOrd="0" presId="urn:microsoft.com/office/officeart/2005/8/layout/equation1"/>
    <dgm:cxn modelId="{B79210EF-AB39-4A10-9F11-28E7F21371D6}" type="presOf" srcId="{61F0D6AC-2CC5-497E-9C0A-8A841E7019B2}" destId="{1E80797F-4EFE-48AE-93E0-71149CFBC226}" srcOrd="0" destOrd="0" presId="urn:microsoft.com/office/officeart/2005/8/layout/equation1"/>
    <dgm:cxn modelId="{7FC6DBFD-0DBA-47CD-8822-6C3AE3BE5370}" type="presOf" srcId="{62201A54-A5DC-4809-94D2-371252078140}" destId="{B1CCDBB1-CCD4-4238-8F4D-6F0F7DE401C1}" srcOrd="0" destOrd="0" presId="urn:microsoft.com/office/officeart/2005/8/layout/equation1"/>
    <dgm:cxn modelId="{062DB6BB-EF06-440D-B097-6F1CD4A08CD0}" type="presParOf" srcId="{1546975B-CFD6-409B-8AD6-F035EC7083E2}" destId="{CB40DE04-0E34-47AC-B525-48C59ED83624}" srcOrd="0" destOrd="0" presId="urn:microsoft.com/office/officeart/2005/8/layout/equation1"/>
    <dgm:cxn modelId="{31D71329-2CAA-403A-B9AA-33900C448FD3}" type="presParOf" srcId="{1546975B-CFD6-409B-8AD6-F035EC7083E2}" destId="{699CA50B-C1DF-41A1-AAB5-E0A2D2530A06}" srcOrd="1" destOrd="0" presId="urn:microsoft.com/office/officeart/2005/8/layout/equation1"/>
    <dgm:cxn modelId="{68F3ED36-D6CA-4263-8F43-DF50E103E059}" type="presParOf" srcId="{1546975B-CFD6-409B-8AD6-F035EC7083E2}" destId="{1EF168AB-F757-492D-A9A7-1093BD32D1B2}" srcOrd="2" destOrd="0" presId="urn:microsoft.com/office/officeart/2005/8/layout/equation1"/>
    <dgm:cxn modelId="{E8334B2E-E745-4937-9D41-87F8C3943824}" type="presParOf" srcId="{1546975B-CFD6-409B-8AD6-F035EC7083E2}" destId="{DF693425-4C83-4021-A39E-12CD15D31E87}" srcOrd="3" destOrd="0" presId="urn:microsoft.com/office/officeart/2005/8/layout/equation1"/>
    <dgm:cxn modelId="{3A7F8531-4A58-4AEF-AA75-C0D08DD3643A}" type="presParOf" srcId="{1546975B-CFD6-409B-8AD6-F035EC7083E2}" destId="{B1CCDBB1-CCD4-4238-8F4D-6F0F7DE401C1}" srcOrd="4" destOrd="0" presId="urn:microsoft.com/office/officeart/2005/8/layout/equation1"/>
    <dgm:cxn modelId="{97CE5C15-B09C-4511-A706-29C4BA9DE499}" type="presParOf" srcId="{1546975B-CFD6-409B-8AD6-F035EC7083E2}" destId="{6AFA433F-8CB6-49DE-84FA-09ECBF9F84FA}" srcOrd="5" destOrd="0" presId="urn:microsoft.com/office/officeart/2005/8/layout/equation1"/>
    <dgm:cxn modelId="{93DF094C-8993-464B-A43C-1E058B24D854}" type="presParOf" srcId="{1546975B-CFD6-409B-8AD6-F035EC7083E2}" destId="{1E80797F-4EFE-48AE-93E0-71149CFBC226}" srcOrd="6" destOrd="0" presId="urn:microsoft.com/office/officeart/2005/8/layout/equation1"/>
    <dgm:cxn modelId="{8041D5A7-2B57-43ED-A523-45B8AE71C10D}" type="presParOf" srcId="{1546975B-CFD6-409B-8AD6-F035EC7083E2}" destId="{C3D12004-D9DD-4676-B03D-F5B5C332187C}" srcOrd="7" destOrd="0" presId="urn:microsoft.com/office/officeart/2005/8/layout/equation1"/>
    <dgm:cxn modelId="{0B03BB91-061C-4ED7-B2A5-EF051430CF9A}" type="presParOf" srcId="{1546975B-CFD6-409B-8AD6-F035EC7083E2}" destId="{702B958B-E4B8-464B-9FEE-53097F08CC2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82D60B-2492-48EC-A98E-146FE60BD20C}" type="doc">
      <dgm:prSet loTypeId="urn:microsoft.com/office/officeart/2005/8/layout/matrix3" loCatId="matrix" qsTypeId="urn:microsoft.com/office/officeart/2005/8/quickstyle/simple2" qsCatId="simple" csTypeId="urn:microsoft.com/office/officeart/2005/8/colors/colorful3" csCatId="colorful" phldr="1"/>
      <dgm:spPr/>
      <dgm:t>
        <a:bodyPr/>
        <a:lstStyle/>
        <a:p>
          <a:endParaRPr lang="en-US"/>
        </a:p>
      </dgm:t>
    </dgm:pt>
    <dgm:pt modelId="{DAD694A4-3C06-4729-B553-4A52AB0C027E}">
      <dgm:prSet phldrT="[Text]"/>
      <dgm:spPr>
        <a:solidFill>
          <a:schemeClr val="accent6">
            <a:lumMod val="50000"/>
          </a:schemeClr>
        </a:solidFill>
      </dgm:spPr>
      <dgm:t>
        <a:bodyPr/>
        <a:lstStyle/>
        <a:p>
          <a:endParaRPr lang="en-US" b="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38D76C5-9244-4B67-8EAB-1DDAF3B82E6E}" type="parTrans" cxnId="{1515A4D4-D0CB-4047-935A-2C9B314C37EE}">
      <dgm:prSet/>
      <dgm:spPr/>
      <dgm:t>
        <a:bodyPr/>
        <a:lstStyle/>
        <a:p>
          <a:endParaRPr lang="en-US"/>
        </a:p>
      </dgm:t>
    </dgm:pt>
    <dgm:pt modelId="{67852859-D55C-4CA4-A11D-B81AAD37B1CB}" type="sibTrans" cxnId="{1515A4D4-D0CB-4047-935A-2C9B314C37EE}">
      <dgm:prSet/>
      <dgm:spPr/>
      <dgm:t>
        <a:bodyPr/>
        <a:lstStyle/>
        <a:p>
          <a:endParaRPr lang="en-US"/>
        </a:p>
      </dgm:t>
    </dgm:pt>
    <dgm:pt modelId="{E0657E15-7764-432B-AA8E-1768A061510E}">
      <dgm:prSet phldrT="[Text]"/>
      <dgm:spPr>
        <a:solidFill>
          <a:schemeClr val="tx1">
            <a:lumMod val="75000"/>
            <a:lumOff val="25000"/>
          </a:schemeClr>
        </a:solidFill>
      </dgm:spPr>
      <dgm:t>
        <a:bodyPr/>
        <a:lstStyle/>
        <a:p>
          <a:endParaRPr lang="en-US" b="1" dirty="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DD4A9B2-53DA-433C-BAC8-645E3B52839B}" type="parTrans" cxnId="{A861166E-C69C-4070-A991-C7E670D6BBE2}">
      <dgm:prSet/>
      <dgm:spPr/>
      <dgm:t>
        <a:bodyPr/>
        <a:lstStyle/>
        <a:p>
          <a:endParaRPr lang="en-US"/>
        </a:p>
      </dgm:t>
    </dgm:pt>
    <dgm:pt modelId="{24748631-A55A-4CA8-8CC7-9C417DAFF05A}" type="sibTrans" cxnId="{A861166E-C69C-4070-A991-C7E670D6BBE2}">
      <dgm:prSet/>
      <dgm:spPr/>
      <dgm:t>
        <a:bodyPr/>
        <a:lstStyle/>
        <a:p>
          <a:endParaRPr lang="en-US"/>
        </a:p>
      </dgm:t>
    </dgm:pt>
    <dgm:pt modelId="{348F30B8-5E7D-49EE-949C-ECBBD22D1040}">
      <dgm:prSet phldrT="[Text]"/>
      <dgm:spPr>
        <a:solidFill>
          <a:srgbClr val="0D973B"/>
        </a:solidFill>
      </dgm:spPr>
      <dgm:t>
        <a:bodyPr/>
        <a:lstStyle/>
        <a:p>
          <a:endParaRPr lang="en-US" b="1" dirty="0">
            <a:solidFill>
              <a:srgbClr val="0D973B"/>
            </a:solidFill>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98E45DE-2523-40D7-9E9A-6AE3CEFE19A0}" type="parTrans" cxnId="{08A0AFF8-C26D-41A4-B095-41B04A1F115C}">
      <dgm:prSet/>
      <dgm:spPr/>
      <dgm:t>
        <a:bodyPr/>
        <a:lstStyle/>
        <a:p>
          <a:endParaRPr lang="en-US"/>
        </a:p>
      </dgm:t>
    </dgm:pt>
    <dgm:pt modelId="{E5F7E759-CE92-4C1D-80CA-6F82E02708BE}" type="sibTrans" cxnId="{08A0AFF8-C26D-41A4-B095-41B04A1F115C}">
      <dgm:prSet/>
      <dgm:spPr/>
      <dgm:t>
        <a:bodyPr/>
        <a:lstStyle/>
        <a:p>
          <a:endParaRPr lang="en-US"/>
        </a:p>
      </dgm:t>
    </dgm:pt>
    <dgm:pt modelId="{88266D83-353E-4530-8F12-4CB31D77A549}">
      <dgm:prSet phldrT="[Text]"/>
      <dgm:spPr>
        <a:solidFill>
          <a:srgbClr val="7030A0"/>
        </a:solidFill>
      </dgm:spPr>
      <dgm:t>
        <a:bodyPr/>
        <a:lstStyle/>
        <a:p>
          <a:endParaRPr lang="en-US" b="1" dirty="0"/>
        </a:p>
      </dgm:t>
    </dgm:pt>
    <dgm:pt modelId="{A771F101-2ED5-49F3-8F48-D355416BE57E}" type="parTrans" cxnId="{C59F15A6-32C2-4CF6-A548-63983BAD9F9E}">
      <dgm:prSet/>
      <dgm:spPr/>
      <dgm:t>
        <a:bodyPr/>
        <a:lstStyle/>
        <a:p>
          <a:endParaRPr lang="en-US"/>
        </a:p>
      </dgm:t>
    </dgm:pt>
    <dgm:pt modelId="{6E4E88BA-E04B-4ABE-8204-F5269B91A14D}" type="sibTrans" cxnId="{C59F15A6-32C2-4CF6-A548-63983BAD9F9E}">
      <dgm:prSet/>
      <dgm:spPr/>
      <dgm:t>
        <a:bodyPr/>
        <a:lstStyle/>
        <a:p>
          <a:endParaRPr lang="en-US"/>
        </a:p>
      </dgm:t>
    </dgm:pt>
    <dgm:pt modelId="{2217D316-BEFB-4EE0-85D4-32C5D7B61F69}" type="pres">
      <dgm:prSet presAssocID="{5B82D60B-2492-48EC-A98E-146FE60BD20C}" presName="matrix" presStyleCnt="0">
        <dgm:presLayoutVars>
          <dgm:chMax val="1"/>
          <dgm:dir/>
          <dgm:resizeHandles val="exact"/>
        </dgm:presLayoutVars>
      </dgm:prSet>
      <dgm:spPr/>
    </dgm:pt>
    <dgm:pt modelId="{352DD67F-1776-43A9-9119-74385471D1E7}" type="pres">
      <dgm:prSet presAssocID="{5B82D60B-2492-48EC-A98E-146FE60BD20C}" presName="diamond" presStyleLbl="bgShp" presStyleIdx="0" presStyleCnt="1" custLinFactNeighborX="0" custLinFactNeighborY="10187"/>
      <dgm:spPr>
        <a:solidFill>
          <a:schemeClr val="bg1">
            <a:lumMod val="85000"/>
          </a:schemeClr>
        </a:solidFill>
      </dgm:spPr>
    </dgm:pt>
    <dgm:pt modelId="{C8AEBA83-C72C-458C-AD17-84630A87E99E}" type="pres">
      <dgm:prSet presAssocID="{5B82D60B-2492-48EC-A98E-146FE60BD20C}" presName="quad1" presStyleLbl="node1" presStyleIdx="0" presStyleCnt="4">
        <dgm:presLayoutVars>
          <dgm:chMax val="0"/>
          <dgm:chPref val="0"/>
          <dgm:bulletEnabled val="1"/>
        </dgm:presLayoutVars>
      </dgm:prSet>
      <dgm:spPr/>
    </dgm:pt>
    <dgm:pt modelId="{BA0728B4-6C22-40F2-8D8D-9DD0DD3E74FD}" type="pres">
      <dgm:prSet presAssocID="{5B82D60B-2492-48EC-A98E-146FE60BD20C}" presName="quad2" presStyleLbl="node1" presStyleIdx="1" presStyleCnt="4" custLinFactY="7501" custLinFactNeighborX="2621" custLinFactNeighborY="100000">
        <dgm:presLayoutVars>
          <dgm:chMax val="0"/>
          <dgm:chPref val="0"/>
          <dgm:bulletEnabled val="1"/>
        </dgm:presLayoutVars>
      </dgm:prSet>
      <dgm:spPr/>
    </dgm:pt>
    <dgm:pt modelId="{94968B96-B115-4F7B-801F-D6C4767F8778}" type="pres">
      <dgm:prSet presAssocID="{5B82D60B-2492-48EC-A98E-146FE60BD20C}" presName="quad3" presStyleLbl="node1" presStyleIdx="2" presStyleCnt="4">
        <dgm:presLayoutVars>
          <dgm:chMax val="0"/>
          <dgm:chPref val="0"/>
          <dgm:bulletEnabled val="1"/>
        </dgm:presLayoutVars>
      </dgm:prSet>
      <dgm:spPr/>
    </dgm:pt>
    <dgm:pt modelId="{1F740AE6-F90E-473E-ADEB-F39AC3259F80}" type="pres">
      <dgm:prSet presAssocID="{5B82D60B-2492-48EC-A98E-146FE60BD20C}" presName="quad4" presStyleLbl="node1" presStyleIdx="3" presStyleCnt="4" custLinFactY="-5570" custLinFactNeighborX="1946" custLinFactNeighborY="-100000">
        <dgm:presLayoutVars>
          <dgm:chMax val="0"/>
          <dgm:chPref val="0"/>
          <dgm:bulletEnabled val="1"/>
        </dgm:presLayoutVars>
      </dgm:prSet>
      <dgm:spPr/>
    </dgm:pt>
  </dgm:ptLst>
  <dgm:cxnLst>
    <dgm:cxn modelId="{76FFF017-02B2-47CA-95A1-E1FE486C7481}" type="presOf" srcId="{88266D83-353E-4530-8F12-4CB31D77A549}" destId="{1F740AE6-F90E-473E-ADEB-F39AC3259F80}" srcOrd="0" destOrd="0" presId="urn:microsoft.com/office/officeart/2005/8/layout/matrix3"/>
    <dgm:cxn modelId="{902EFA28-CB21-4292-B58D-1EBE5DFB31C3}" type="presOf" srcId="{E0657E15-7764-432B-AA8E-1768A061510E}" destId="{BA0728B4-6C22-40F2-8D8D-9DD0DD3E74FD}" srcOrd="0" destOrd="0" presId="urn:microsoft.com/office/officeart/2005/8/layout/matrix3"/>
    <dgm:cxn modelId="{A861166E-C69C-4070-A991-C7E670D6BBE2}" srcId="{5B82D60B-2492-48EC-A98E-146FE60BD20C}" destId="{E0657E15-7764-432B-AA8E-1768A061510E}" srcOrd="1" destOrd="0" parTransId="{BDD4A9B2-53DA-433C-BAC8-645E3B52839B}" sibTransId="{24748631-A55A-4CA8-8CC7-9C417DAFF05A}"/>
    <dgm:cxn modelId="{B6066271-7980-418E-9532-0DE5ED20B0B5}" type="presOf" srcId="{348F30B8-5E7D-49EE-949C-ECBBD22D1040}" destId="{94968B96-B115-4F7B-801F-D6C4767F8778}" srcOrd="0" destOrd="0" presId="urn:microsoft.com/office/officeart/2005/8/layout/matrix3"/>
    <dgm:cxn modelId="{82739856-3C9C-4E77-B60B-8F52FB358BEC}" type="presOf" srcId="{5B82D60B-2492-48EC-A98E-146FE60BD20C}" destId="{2217D316-BEFB-4EE0-85D4-32C5D7B61F69}" srcOrd="0" destOrd="0" presId="urn:microsoft.com/office/officeart/2005/8/layout/matrix3"/>
    <dgm:cxn modelId="{C59F15A6-32C2-4CF6-A548-63983BAD9F9E}" srcId="{5B82D60B-2492-48EC-A98E-146FE60BD20C}" destId="{88266D83-353E-4530-8F12-4CB31D77A549}" srcOrd="3" destOrd="0" parTransId="{A771F101-2ED5-49F3-8F48-D355416BE57E}" sibTransId="{6E4E88BA-E04B-4ABE-8204-F5269B91A14D}"/>
    <dgm:cxn modelId="{1515A4D4-D0CB-4047-935A-2C9B314C37EE}" srcId="{5B82D60B-2492-48EC-A98E-146FE60BD20C}" destId="{DAD694A4-3C06-4729-B553-4A52AB0C027E}" srcOrd="0" destOrd="0" parTransId="{838D76C5-9244-4B67-8EAB-1DDAF3B82E6E}" sibTransId="{67852859-D55C-4CA4-A11D-B81AAD37B1CB}"/>
    <dgm:cxn modelId="{D25C7DF1-9F92-4A42-80CC-07CB9107DE81}" type="presOf" srcId="{DAD694A4-3C06-4729-B553-4A52AB0C027E}" destId="{C8AEBA83-C72C-458C-AD17-84630A87E99E}" srcOrd="0" destOrd="0" presId="urn:microsoft.com/office/officeart/2005/8/layout/matrix3"/>
    <dgm:cxn modelId="{08A0AFF8-C26D-41A4-B095-41B04A1F115C}" srcId="{5B82D60B-2492-48EC-A98E-146FE60BD20C}" destId="{348F30B8-5E7D-49EE-949C-ECBBD22D1040}" srcOrd="2" destOrd="0" parTransId="{798E45DE-2523-40D7-9E9A-6AE3CEFE19A0}" sibTransId="{E5F7E759-CE92-4C1D-80CA-6F82E02708BE}"/>
    <dgm:cxn modelId="{6C0E0CFF-5443-4DFC-BF35-EB784B6B1667}" type="presParOf" srcId="{2217D316-BEFB-4EE0-85D4-32C5D7B61F69}" destId="{352DD67F-1776-43A9-9119-74385471D1E7}" srcOrd="0" destOrd="0" presId="urn:microsoft.com/office/officeart/2005/8/layout/matrix3"/>
    <dgm:cxn modelId="{DE66BD0B-3DD1-418E-B3E8-18FD774C3F3B}" type="presParOf" srcId="{2217D316-BEFB-4EE0-85D4-32C5D7B61F69}" destId="{C8AEBA83-C72C-458C-AD17-84630A87E99E}" srcOrd="1" destOrd="0" presId="urn:microsoft.com/office/officeart/2005/8/layout/matrix3"/>
    <dgm:cxn modelId="{8AD23128-16CE-475A-BC5A-2934A8206B09}" type="presParOf" srcId="{2217D316-BEFB-4EE0-85D4-32C5D7B61F69}" destId="{BA0728B4-6C22-40F2-8D8D-9DD0DD3E74FD}" srcOrd="2" destOrd="0" presId="urn:microsoft.com/office/officeart/2005/8/layout/matrix3"/>
    <dgm:cxn modelId="{BF819836-6D35-4F7B-99CD-6E3C2E92DB85}" type="presParOf" srcId="{2217D316-BEFB-4EE0-85D4-32C5D7B61F69}" destId="{94968B96-B115-4F7B-801F-D6C4767F8778}" srcOrd="3" destOrd="0" presId="urn:microsoft.com/office/officeart/2005/8/layout/matrix3"/>
    <dgm:cxn modelId="{FC6F7F23-FFE8-4C6D-8646-D9371B6565B9}" type="presParOf" srcId="{2217D316-BEFB-4EE0-85D4-32C5D7B61F69}" destId="{1F740AE6-F90E-473E-ADEB-F39AC3259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B82D60B-2492-48EC-A98E-146FE60BD20C}" type="doc">
      <dgm:prSet loTypeId="urn:microsoft.com/office/officeart/2005/8/layout/matrix3" loCatId="matrix" qsTypeId="urn:microsoft.com/office/officeart/2005/8/quickstyle/simple2" qsCatId="simple" csTypeId="urn:microsoft.com/office/officeart/2005/8/colors/colorful3" csCatId="colorful" phldr="1"/>
      <dgm:spPr/>
      <dgm:t>
        <a:bodyPr/>
        <a:lstStyle/>
        <a:p>
          <a:endParaRPr lang="en-US"/>
        </a:p>
      </dgm:t>
    </dgm:pt>
    <dgm:pt modelId="{DAD694A4-3C06-4729-B553-4A52AB0C027E}">
      <dgm:prSet phldrT="[Text]" custT="1"/>
      <dgm:spPr>
        <a:solidFill>
          <a:schemeClr val="accent6">
            <a:lumMod val="50000"/>
          </a:schemeClr>
        </a:solidFill>
      </dgm:spPr>
      <dgm:t>
        <a:bodyPr lIns="91440" tIns="0" rIns="91440" bIns="0"/>
        <a:lstStyle/>
        <a:p>
          <a:pPr>
            <a:spcAft>
              <a:spcPct val="35000"/>
            </a:spcAft>
          </a:pPr>
          <a:r>
            <a:rPr lang="en-US" sz="2800" b="1" i="0" u="sng" dirty="0"/>
            <a:t>Mindfulness</a:t>
          </a:r>
        </a:p>
        <a:p>
          <a:pPr>
            <a:spcAft>
              <a:spcPts val="600"/>
            </a:spcAft>
          </a:pPr>
          <a:r>
            <a:rPr lang="en-US" sz="2400" b="1" dirty="0"/>
            <a:t>Non-judgmental awareness of the present moment</a:t>
          </a:r>
        </a:p>
      </dgm:t>
    </dgm:pt>
    <dgm:pt modelId="{838D76C5-9244-4B67-8EAB-1DDAF3B82E6E}" type="parTrans" cxnId="{1515A4D4-D0CB-4047-935A-2C9B314C37EE}">
      <dgm:prSet/>
      <dgm:spPr/>
      <dgm:t>
        <a:bodyPr/>
        <a:lstStyle/>
        <a:p>
          <a:endParaRPr lang="en-US"/>
        </a:p>
      </dgm:t>
    </dgm:pt>
    <dgm:pt modelId="{67852859-D55C-4CA4-A11D-B81AAD37B1CB}" type="sibTrans" cxnId="{1515A4D4-D0CB-4047-935A-2C9B314C37EE}">
      <dgm:prSet/>
      <dgm:spPr/>
      <dgm:t>
        <a:bodyPr/>
        <a:lstStyle/>
        <a:p>
          <a:endParaRPr lang="en-US"/>
        </a:p>
      </dgm:t>
    </dgm:pt>
    <dgm:pt modelId="{E0657E15-7764-432B-AA8E-1768A061510E}">
      <dgm:prSet phldrT="[Text]" custT="1"/>
      <dgm:spPr>
        <a:solidFill>
          <a:schemeClr val="tx1">
            <a:lumMod val="75000"/>
            <a:lumOff val="25000"/>
          </a:schemeClr>
        </a:solidFill>
      </dgm:spPr>
      <dgm:t>
        <a:bodyPr lIns="0" tIns="0" rIns="0" bIns="0"/>
        <a:lstStyle/>
        <a:p>
          <a:r>
            <a:rPr lang="en-US" sz="2800" b="1" u="sng" dirty="0"/>
            <a:t>Distress Tolerance</a:t>
          </a:r>
        </a:p>
        <a:p>
          <a:r>
            <a:rPr lang="en-US" sz="2400" b="1" dirty="0"/>
            <a:t>Manage an emotional incident with greater calm and acceptance</a:t>
          </a:r>
        </a:p>
      </dgm:t>
      <dgm:extLst>
        <a:ext uri="{E40237B7-FDA0-4F09-8148-C483321AD2D9}">
          <dgm14:cNvPr xmlns:dgm14="http://schemas.microsoft.com/office/drawing/2010/diagram" id="0" name="" descr="A graphic that depicts the four DBT skills listed in 4 distinct squares.: Mindfulness, Interpersonal Effectivenjess, EMotion regulation, and distress tolerance. "/>
        </a:ext>
      </dgm:extLst>
    </dgm:pt>
    <dgm:pt modelId="{BDD4A9B2-53DA-433C-BAC8-645E3B52839B}" type="parTrans" cxnId="{A861166E-C69C-4070-A991-C7E670D6BBE2}">
      <dgm:prSet/>
      <dgm:spPr/>
      <dgm:t>
        <a:bodyPr/>
        <a:lstStyle/>
        <a:p>
          <a:endParaRPr lang="en-US"/>
        </a:p>
      </dgm:t>
    </dgm:pt>
    <dgm:pt modelId="{24748631-A55A-4CA8-8CC7-9C417DAFF05A}" type="sibTrans" cxnId="{A861166E-C69C-4070-A991-C7E670D6BBE2}">
      <dgm:prSet/>
      <dgm:spPr/>
      <dgm:t>
        <a:bodyPr/>
        <a:lstStyle/>
        <a:p>
          <a:endParaRPr lang="en-US"/>
        </a:p>
      </dgm:t>
    </dgm:pt>
    <dgm:pt modelId="{348F30B8-5E7D-49EE-949C-ECBBD22D1040}">
      <dgm:prSet phldrT="[Text]" custT="1"/>
      <dgm:spPr>
        <a:solidFill>
          <a:srgbClr val="0D973B"/>
        </a:solidFill>
      </dgm:spPr>
      <dgm:t>
        <a:bodyPr lIns="0" tIns="0" rIns="0" bIns="0"/>
        <a:lstStyle/>
        <a:p>
          <a:r>
            <a:rPr lang="en-US" sz="2800" b="1" u="sng" dirty="0"/>
            <a:t>Emotion Regulation</a:t>
          </a:r>
        </a:p>
        <a:p>
          <a:r>
            <a:rPr lang="en-US" sz="2400" b="1" dirty="0"/>
            <a:t>Understand, manage, and change intense emotions and reduce vulnerability to them</a:t>
          </a:r>
        </a:p>
      </dgm:t>
    </dgm:pt>
    <dgm:pt modelId="{798E45DE-2523-40D7-9E9A-6AE3CEFE19A0}" type="parTrans" cxnId="{08A0AFF8-C26D-41A4-B095-41B04A1F115C}">
      <dgm:prSet/>
      <dgm:spPr/>
      <dgm:t>
        <a:bodyPr/>
        <a:lstStyle/>
        <a:p>
          <a:endParaRPr lang="en-US"/>
        </a:p>
      </dgm:t>
    </dgm:pt>
    <dgm:pt modelId="{E5F7E759-CE92-4C1D-80CA-6F82E02708BE}" type="sibTrans" cxnId="{08A0AFF8-C26D-41A4-B095-41B04A1F115C}">
      <dgm:prSet/>
      <dgm:spPr/>
      <dgm:t>
        <a:bodyPr/>
        <a:lstStyle/>
        <a:p>
          <a:endParaRPr lang="en-US"/>
        </a:p>
      </dgm:t>
    </dgm:pt>
    <dgm:pt modelId="{88266D83-353E-4530-8F12-4CB31D77A549}">
      <dgm:prSet phldrT="[Text]" custT="1"/>
      <dgm:spPr>
        <a:solidFill>
          <a:srgbClr val="7030A0"/>
        </a:solidFill>
      </dgm:spPr>
      <dgm:t>
        <a:bodyPr lIns="0" tIns="0" rIns="0" bIns="0"/>
        <a:lstStyle/>
        <a:p>
          <a:r>
            <a:rPr lang="en-US" sz="2800" b="1" u="sng" dirty="0"/>
            <a:t>Interpersonal Effectiveness</a:t>
          </a:r>
        </a:p>
        <a:p>
          <a:r>
            <a:rPr lang="en-US" sz="2400" b="1" dirty="0"/>
            <a:t>Communicate assertively while strengthening relationships and maintaining self-respect</a:t>
          </a:r>
          <a:endParaRPr lang="en-US" sz="2200" b="1" dirty="0"/>
        </a:p>
      </dgm:t>
    </dgm:pt>
    <dgm:pt modelId="{A771F101-2ED5-49F3-8F48-D355416BE57E}" type="parTrans" cxnId="{C59F15A6-32C2-4CF6-A548-63983BAD9F9E}">
      <dgm:prSet/>
      <dgm:spPr/>
      <dgm:t>
        <a:bodyPr/>
        <a:lstStyle/>
        <a:p>
          <a:endParaRPr lang="en-US"/>
        </a:p>
      </dgm:t>
    </dgm:pt>
    <dgm:pt modelId="{6E4E88BA-E04B-4ABE-8204-F5269B91A14D}" type="sibTrans" cxnId="{C59F15A6-32C2-4CF6-A548-63983BAD9F9E}">
      <dgm:prSet/>
      <dgm:spPr/>
      <dgm:t>
        <a:bodyPr/>
        <a:lstStyle/>
        <a:p>
          <a:endParaRPr lang="en-US"/>
        </a:p>
      </dgm:t>
    </dgm:pt>
    <dgm:pt modelId="{2217D316-BEFB-4EE0-85D4-32C5D7B61F69}" type="pres">
      <dgm:prSet presAssocID="{5B82D60B-2492-48EC-A98E-146FE60BD20C}" presName="matrix" presStyleCnt="0">
        <dgm:presLayoutVars>
          <dgm:chMax val="1"/>
          <dgm:dir/>
          <dgm:resizeHandles val="exact"/>
        </dgm:presLayoutVars>
      </dgm:prSet>
      <dgm:spPr/>
    </dgm:pt>
    <dgm:pt modelId="{352DD67F-1776-43A9-9119-74385471D1E7}" type="pres">
      <dgm:prSet presAssocID="{5B82D60B-2492-48EC-A98E-146FE60BD20C}" presName="diamond" presStyleLbl="bgShp" presStyleIdx="0" presStyleCnt="1" custLinFactNeighborX="0" custLinFactNeighborY="10187"/>
      <dgm:spPr>
        <a:solidFill>
          <a:schemeClr val="bg1">
            <a:lumMod val="85000"/>
          </a:schemeClr>
        </a:solidFill>
      </dgm:spPr>
    </dgm:pt>
    <dgm:pt modelId="{C8AEBA83-C72C-458C-AD17-84630A87E99E}" type="pres">
      <dgm:prSet presAssocID="{5B82D60B-2492-48EC-A98E-146FE60BD20C}" presName="quad1" presStyleLbl="node1" presStyleIdx="0" presStyleCnt="4" custScaleX="229836" custScaleY="112665" custLinFactNeighborX="-65325" custLinFactNeighborY="-9052">
        <dgm:presLayoutVars>
          <dgm:chMax val="0"/>
          <dgm:chPref val="0"/>
          <dgm:bulletEnabled val="1"/>
        </dgm:presLayoutVars>
      </dgm:prSet>
      <dgm:spPr/>
    </dgm:pt>
    <dgm:pt modelId="{BA0728B4-6C22-40F2-8D8D-9DD0DD3E74FD}" type="pres">
      <dgm:prSet presAssocID="{5B82D60B-2492-48EC-A98E-146FE60BD20C}" presName="quad2" presStyleLbl="node1" presStyleIdx="1" presStyleCnt="4" custScaleX="229836" custScaleY="112665" custLinFactY="6756" custLinFactNeighborX="65325" custLinFactNeighborY="100000">
        <dgm:presLayoutVars>
          <dgm:chMax val="0"/>
          <dgm:chPref val="0"/>
          <dgm:bulletEnabled val="1"/>
        </dgm:presLayoutVars>
      </dgm:prSet>
      <dgm:spPr/>
    </dgm:pt>
    <dgm:pt modelId="{94968B96-B115-4F7B-801F-D6C4767F8778}" type="pres">
      <dgm:prSet presAssocID="{5B82D60B-2492-48EC-A98E-146FE60BD20C}" presName="quad3" presStyleLbl="node1" presStyleIdx="2" presStyleCnt="4" custScaleX="229836" custScaleY="112665" custLinFactNeighborX="-67462" custLinFactNeighborY="-1627">
        <dgm:presLayoutVars>
          <dgm:chMax val="0"/>
          <dgm:chPref val="0"/>
          <dgm:bulletEnabled val="1"/>
        </dgm:presLayoutVars>
      </dgm:prSet>
      <dgm:spPr/>
    </dgm:pt>
    <dgm:pt modelId="{1F740AE6-F90E-473E-ADEB-F39AC3259F80}" type="pres">
      <dgm:prSet presAssocID="{5B82D60B-2492-48EC-A98E-146FE60BD20C}" presName="quad4" presStyleLbl="node1" presStyleIdx="3" presStyleCnt="4" custScaleX="229836" custScaleY="112665" custLinFactY="-16471" custLinFactNeighborX="65429" custLinFactNeighborY="-100000">
        <dgm:presLayoutVars>
          <dgm:chMax val="0"/>
          <dgm:chPref val="0"/>
          <dgm:bulletEnabled val="1"/>
        </dgm:presLayoutVars>
      </dgm:prSet>
      <dgm:spPr/>
    </dgm:pt>
  </dgm:ptLst>
  <dgm:cxnLst>
    <dgm:cxn modelId="{76FFF017-02B2-47CA-95A1-E1FE486C7481}" type="presOf" srcId="{88266D83-353E-4530-8F12-4CB31D77A549}" destId="{1F740AE6-F90E-473E-ADEB-F39AC3259F80}" srcOrd="0" destOrd="0" presId="urn:microsoft.com/office/officeart/2005/8/layout/matrix3"/>
    <dgm:cxn modelId="{902EFA28-CB21-4292-B58D-1EBE5DFB31C3}" type="presOf" srcId="{E0657E15-7764-432B-AA8E-1768A061510E}" destId="{BA0728B4-6C22-40F2-8D8D-9DD0DD3E74FD}" srcOrd="0" destOrd="0" presId="urn:microsoft.com/office/officeart/2005/8/layout/matrix3"/>
    <dgm:cxn modelId="{A861166E-C69C-4070-A991-C7E670D6BBE2}" srcId="{5B82D60B-2492-48EC-A98E-146FE60BD20C}" destId="{E0657E15-7764-432B-AA8E-1768A061510E}" srcOrd="1" destOrd="0" parTransId="{BDD4A9B2-53DA-433C-BAC8-645E3B52839B}" sibTransId="{24748631-A55A-4CA8-8CC7-9C417DAFF05A}"/>
    <dgm:cxn modelId="{B6066271-7980-418E-9532-0DE5ED20B0B5}" type="presOf" srcId="{348F30B8-5E7D-49EE-949C-ECBBD22D1040}" destId="{94968B96-B115-4F7B-801F-D6C4767F8778}" srcOrd="0" destOrd="0" presId="urn:microsoft.com/office/officeart/2005/8/layout/matrix3"/>
    <dgm:cxn modelId="{82739856-3C9C-4E77-B60B-8F52FB358BEC}" type="presOf" srcId="{5B82D60B-2492-48EC-A98E-146FE60BD20C}" destId="{2217D316-BEFB-4EE0-85D4-32C5D7B61F69}" srcOrd="0" destOrd="0" presId="urn:microsoft.com/office/officeart/2005/8/layout/matrix3"/>
    <dgm:cxn modelId="{C59F15A6-32C2-4CF6-A548-63983BAD9F9E}" srcId="{5B82D60B-2492-48EC-A98E-146FE60BD20C}" destId="{88266D83-353E-4530-8F12-4CB31D77A549}" srcOrd="3" destOrd="0" parTransId="{A771F101-2ED5-49F3-8F48-D355416BE57E}" sibTransId="{6E4E88BA-E04B-4ABE-8204-F5269B91A14D}"/>
    <dgm:cxn modelId="{1515A4D4-D0CB-4047-935A-2C9B314C37EE}" srcId="{5B82D60B-2492-48EC-A98E-146FE60BD20C}" destId="{DAD694A4-3C06-4729-B553-4A52AB0C027E}" srcOrd="0" destOrd="0" parTransId="{838D76C5-9244-4B67-8EAB-1DDAF3B82E6E}" sibTransId="{67852859-D55C-4CA4-A11D-B81AAD37B1CB}"/>
    <dgm:cxn modelId="{D25C7DF1-9F92-4A42-80CC-07CB9107DE81}" type="presOf" srcId="{DAD694A4-3C06-4729-B553-4A52AB0C027E}" destId="{C8AEBA83-C72C-458C-AD17-84630A87E99E}" srcOrd="0" destOrd="0" presId="urn:microsoft.com/office/officeart/2005/8/layout/matrix3"/>
    <dgm:cxn modelId="{08A0AFF8-C26D-41A4-B095-41B04A1F115C}" srcId="{5B82D60B-2492-48EC-A98E-146FE60BD20C}" destId="{348F30B8-5E7D-49EE-949C-ECBBD22D1040}" srcOrd="2" destOrd="0" parTransId="{798E45DE-2523-40D7-9E9A-6AE3CEFE19A0}" sibTransId="{E5F7E759-CE92-4C1D-80CA-6F82E02708BE}"/>
    <dgm:cxn modelId="{6C0E0CFF-5443-4DFC-BF35-EB784B6B1667}" type="presParOf" srcId="{2217D316-BEFB-4EE0-85D4-32C5D7B61F69}" destId="{352DD67F-1776-43A9-9119-74385471D1E7}" srcOrd="0" destOrd="0" presId="urn:microsoft.com/office/officeart/2005/8/layout/matrix3"/>
    <dgm:cxn modelId="{DE66BD0B-3DD1-418E-B3E8-18FD774C3F3B}" type="presParOf" srcId="{2217D316-BEFB-4EE0-85D4-32C5D7B61F69}" destId="{C8AEBA83-C72C-458C-AD17-84630A87E99E}" srcOrd="1" destOrd="0" presId="urn:microsoft.com/office/officeart/2005/8/layout/matrix3"/>
    <dgm:cxn modelId="{8AD23128-16CE-475A-BC5A-2934A8206B09}" type="presParOf" srcId="{2217D316-BEFB-4EE0-85D4-32C5D7B61F69}" destId="{BA0728B4-6C22-40F2-8D8D-9DD0DD3E74FD}" srcOrd="2" destOrd="0" presId="urn:microsoft.com/office/officeart/2005/8/layout/matrix3"/>
    <dgm:cxn modelId="{BF819836-6D35-4F7B-99CD-6E3C2E92DB85}" type="presParOf" srcId="{2217D316-BEFB-4EE0-85D4-32C5D7B61F69}" destId="{94968B96-B115-4F7B-801F-D6C4767F8778}" srcOrd="3" destOrd="0" presId="urn:microsoft.com/office/officeart/2005/8/layout/matrix3"/>
    <dgm:cxn modelId="{FC6F7F23-FFE8-4C6D-8646-D9371B6565B9}" type="presParOf" srcId="{2217D316-BEFB-4EE0-85D4-32C5D7B61F69}" destId="{1F740AE6-F90E-473E-ADEB-F39AC3259F8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BBEB0FB-E7D2-4485-8C5C-6561F9B922BB}" type="doc">
      <dgm:prSet loTypeId="urn:microsoft.com/office/officeart/2005/8/layout/process1" loCatId="process" qsTypeId="urn:microsoft.com/office/officeart/2005/8/quickstyle/simple1" qsCatId="simple" csTypeId="urn:microsoft.com/office/officeart/2005/8/colors/accent2_1" csCatId="accent2" phldr="1"/>
      <dgm:spPr/>
      <dgm:t>
        <a:bodyPr/>
        <a:lstStyle/>
        <a:p>
          <a:endParaRPr lang="en-US"/>
        </a:p>
      </dgm:t>
    </dgm:pt>
    <dgm:pt modelId="{E78A7A43-E24B-4A8D-8980-45DDB63004CF}">
      <dgm:prSet phldrT="[Text]" custT="1"/>
      <dgm:spPr/>
      <dgm:t>
        <a:bodyPr lIns="0" tIns="0" rIns="0" bIns="0"/>
        <a:lstStyle/>
        <a:p>
          <a:pPr>
            <a:buNone/>
          </a:pPr>
          <a:r>
            <a:rPr lang="en-US" sz="2400" dirty="0"/>
            <a:t>Challenge</a:t>
          </a:r>
        </a:p>
      </dgm:t>
    </dgm:pt>
    <dgm:pt modelId="{DD84EBD9-F09C-45E7-BFE1-2816BE5C94B3}" type="parTrans" cxnId="{01AD7E13-9E5C-4637-A350-4A27CDB672A8}">
      <dgm:prSet/>
      <dgm:spPr/>
      <dgm:t>
        <a:bodyPr/>
        <a:lstStyle/>
        <a:p>
          <a:endParaRPr lang="en-US"/>
        </a:p>
      </dgm:t>
    </dgm:pt>
    <dgm:pt modelId="{4953B123-253F-4A5E-8497-6B52C8CA2BDA}" type="sibTrans" cxnId="{01AD7E13-9E5C-4637-A350-4A27CDB672A8}">
      <dgm:prSet/>
      <dgm:spPr>
        <a:solidFill>
          <a:schemeClr val="accent3"/>
        </a:solidFill>
      </dgm:spPr>
      <dgm:t>
        <a:bodyPr/>
        <a:lstStyle/>
        <a:p>
          <a:endParaRPr lang="en-US"/>
        </a:p>
      </dgm:t>
    </dgm:pt>
    <dgm:pt modelId="{BAAB501D-0437-4BD8-907F-22A72893C90F}">
      <dgm:prSet phldrT="[Text]" custT="1"/>
      <dgm:spPr>
        <a:solidFill>
          <a:schemeClr val="tx2"/>
        </a:solidFill>
      </dgm:spPr>
      <dgm:t>
        <a:bodyPr lIns="0" tIns="0" rIns="0" bIns="0"/>
        <a:lstStyle/>
        <a:p>
          <a:r>
            <a:rPr lang="en-US" sz="2400" dirty="0"/>
            <a:t>Continued Misery</a:t>
          </a:r>
        </a:p>
      </dgm:t>
    </dgm:pt>
    <dgm:pt modelId="{4A25CE88-8681-4E66-9901-420A8B504E7A}" type="parTrans" cxnId="{B5378350-903A-4553-ABBC-02D7583FB225}">
      <dgm:prSet/>
      <dgm:spPr/>
      <dgm:t>
        <a:bodyPr/>
        <a:lstStyle/>
        <a:p>
          <a:endParaRPr lang="en-US"/>
        </a:p>
      </dgm:t>
    </dgm:pt>
    <dgm:pt modelId="{44F5B261-7A89-482E-9F47-5B04E9B9DE5C}" type="sibTrans" cxnId="{B5378350-903A-4553-ABBC-02D7583FB225}">
      <dgm:prSet/>
      <dgm:spPr/>
      <dgm:t>
        <a:bodyPr/>
        <a:lstStyle/>
        <a:p>
          <a:endParaRPr lang="en-US"/>
        </a:p>
      </dgm:t>
    </dgm:pt>
    <dgm:pt modelId="{81BD6DAF-6F7C-4131-9269-FFD62979C50B}">
      <dgm:prSet custT="1"/>
      <dgm:spPr/>
      <dgm:t>
        <a:bodyPr lIns="0" tIns="0" rIns="0" bIns="0"/>
        <a:lstStyle/>
        <a:p>
          <a:r>
            <a:rPr lang="en-US" sz="2400" dirty="0"/>
            <a:t>Misery</a:t>
          </a:r>
        </a:p>
      </dgm:t>
    </dgm:pt>
    <dgm:pt modelId="{A5EF0000-A3A9-4FE2-A2C2-F312502BB4B4}" type="parTrans" cxnId="{5F8669FF-F784-43AC-961B-8BA0B26091D3}">
      <dgm:prSet/>
      <dgm:spPr/>
      <dgm:t>
        <a:bodyPr/>
        <a:lstStyle/>
        <a:p>
          <a:endParaRPr lang="en-US"/>
        </a:p>
      </dgm:t>
    </dgm:pt>
    <dgm:pt modelId="{CE04A042-9ECD-4521-9901-CF0A853AE7FF}" type="sibTrans" cxnId="{5F8669FF-F784-43AC-961B-8BA0B26091D3}">
      <dgm:prSet/>
      <dgm:spPr>
        <a:solidFill>
          <a:schemeClr val="accent3"/>
        </a:solidFill>
      </dgm:spPr>
      <dgm:t>
        <a:bodyPr/>
        <a:lstStyle/>
        <a:p>
          <a:endParaRPr lang="en-US"/>
        </a:p>
      </dgm:t>
    </dgm:pt>
    <dgm:pt modelId="{9F42D5AA-D185-4315-9942-78AB41CB88D5}">
      <dgm:prSet custT="1"/>
      <dgm:spPr/>
      <dgm:t>
        <a:bodyPr lIns="0" tIns="0" rIns="0" bIns="0"/>
        <a:lstStyle/>
        <a:p>
          <a:r>
            <a:rPr lang="en-US" sz="2400" dirty="0"/>
            <a:t>Challenge</a:t>
          </a:r>
        </a:p>
      </dgm:t>
    </dgm:pt>
    <dgm:pt modelId="{649C0354-0BAB-4769-9A53-1B4263B3DA61}" type="parTrans" cxnId="{882FAD63-B452-432C-8180-3B3AEDFD8A4D}">
      <dgm:prSet/>
      <dgm:spPr/>
      <dgm:t>
        <a:bodyPr/>
        <a:lstStyle/>
        <a:p>
          <a:endParaRPr lang="en-US"/>
        </a:p>
      </dgm:t>
    </dgm:pt>
    <dgm:pt modelId="{EA2B258E-A4F6-4A58-B286-DC1865980D69}" type="sibTrans" cxnId="{882FAD63-B452-432C-8180-3B3AEDFD8A4D}">
      <dgm:prSet/>
      <dgm:spPr>
        <a:solidFill>
          <a:schemeClr val="accent3"/>
        </a:solidFill>
      </dgm:spPr>
      <dgm:t>
        <a:bodyPr/>
        <a:lstStyle/>
        <a:p>
          <a:endParaRPr lang="en-US"/>
        </a:p>
      </dgm:t>
    </dgm:pt>
    <dgm:pt modelId="{9F67869F-8A42-4037-B324-0668BC6C4D82}">
      <dgm:prSet custT="1"/>
      <dgm:spPr/>
      <dgm:t>
        <a:bodyPr lIns="0" tIns="0" rIns="0" bIns="0"/>
        <a:lstStyle/>
        <a:p>
          <a:r>
            <a:rPr lang="en-US" sz="2400" dirty="0"/>
            <a:t>Brief Relief</a:t>
          </a:r>
        </a:p>
      </dgm:t>
    </dgm:pt>
    <dgm:pt modelId="{AB4AED48-1322-4057-932F-E569D902C52B}" type="parTrans" cxnId="{22F45CD5-8A06-4D45-B033-FDC3FFF71294}">
      <dgm:prSet/>
      <dgm:spPr/>
      <dgm:t>
        <a:bodyPr/>
        <a:lstStyle/>
        <a:p>
          <a:endParaRPr lang="en-US"/>
        </a:p>
      </dgm:t>
    </dgm:pt>
    <dgm:pt modelId="{A4084173-5B4E-4D9A-BAF7-37C03E717222}" type="sibTrans" cxnId="{22F45CD5-8A06-4D45-B033-FDC3FFF71294}">
      <dgm:prSet/>
      <dgm:spPr>
        <a:solidFill>
          <a:schemeClr val="accent3"/>
        </a:solidFill>
      </dgm:spPr>
      <dgm:t>
        <a:bodyPr/>
        <a:lstStyle/>
        <a:p>
          <a:endParaRPr lang="en-US"/>
        </a:p>
      </dgm:t>
    </dgm:pt>
    <dgm:pt modelId="{585E6347-B4FD-4453-8474-481130BCE542}">
      <dgm:prSet custT="1"/>
      <dgm:spPr/>
      <dgm:t>
        <a:bodyPr lIns="0" tIns="0" rIns="0" bIns="0"/>
        <a:lstStyle/>
        <a:p>
          <a:r>
            <a:rPr lang="en-US" sz="2400" dirty="0"/>
            <a:t>Brief Relief</a:t>
          </a:r>
        </a:p>
      </dgm:t>
    </dgm:pt>
    <dgm:pt modelId="{6D6DEEE2-C4C7-4A99-B303-355BEF6E7203}" type="parTrans" cxnId="{52AD6E98-0721-42FD-978E-8D8406F270FE}">
      <dgm:prSet/>
      <dgm:spPr/>
      <dgm:t>
        <a:bodyPr/>
        <a:lstStyle/>
        <a:p>
          <a:endParaRPr lang="en-US"/>
        </a:p>
      </dgm:t>
    </dgm:pt>
    <dgm:pt modelId="{EFE5E62A-5B3F-44AB-854B-47DB434EC5B7}" type="sibTrans" cxnId="{52AD6E98-0721-42FD-978E-8D8406F270FE}">
      <dgm:prSet/>
      <dgm:spPr>
        <a:solidFill>
          <a:schemeClr val="accent3"/>
        </a:solidFill>
      </dgm:spPr>
      <dgm:t>
        <a:bodyPr/>
        <a:lstStyle/>
        <a:p>
          <a:endParaRPr lang="en-US">
            <a:ln>
              <a:solidFill>
                <a:schemeClr val="tx1"/>
              </a:solidFill>
            </a:ln>
            <a:solidFill>
              <a:schemeClr val="accent3"/>
            </a:solidFill>
          </a:endParaRPr>
        </a:p>
      </dgm:t>
    </dgm:pt>
    <dgm:pt modelId="{D3643E4F-B22B-4BA1-8A59-8A5E25FBCC91}" type="pres">
      <dgm:prSet presAssocID="{EBBEB0FB-E7D2-4485-8C5C-6561F9B922BB}" presName="Name0" presStyleCnt="0">
        <dgm:presLayoutVars>
          <dgm:dir/>
          <dgm:resizeHandles val="exact"/>
        </dgm:presLayoutVars>
      </dgm:prSet>
      <dgm:spPr/>
    </dgm:pt>
    <dgm:pt modelId="{275AD383-BD7E-4F4C-A495-69F01DEBE455}" type="pres">
      <dgm:prSet presAssocID="{E78A7A43-E24B-4A8D-8980-45DDB63004CF}" presName="node" presStyleLbl="node1" presStyleIdx="0" presStyleCnt="6" custScaleX="111635" custScaleY="116080">
        <dgm:presLayoutVars>
          <dgm:bulletEnabled val="1"/>
        </dgm:presLayoutVars>
      </dgm:prSet>
      <dgm:spPr/>
    </dgm:pt>
    <dgm:pt modelId="{570C233E-ED66-4F17-948E-500E94AAB5BC}" type="pres">
      <dgm:prSet presAssocID="{4953B123-253F-4A5E-8497-6B52C8CA2BDA}" presName="sibTrans" presStyleLbl="sibTrans2D1" presStyleIdx="0" presStyleCnt="5"/>
      <dgm:spPr/>
    </dgm:pt>
    <dgm:pt modelId="{E165F394-7ECA-4238-99E4-1A850A289449}" type="pres">
      <dgm:prSet presAssocID="{4953B123-253F-4A5E-8497-6B52C8CA2BDA}" presName="connectorText" presStyleLbl="sibTrans2D1" presStyleIdx="0" presStyleCnt="5"/>
      <dgm:spPr/>
    </dgm:pt>
    <dgm:pt modelId="{DDD53196-09C4-480C-AD9A-BAC6A287961F}" type="pres">
      <dgm:prSet presAssocID="{9F67869F-8A42-4037-B324-0668BC6C4D82}" presName="node" presStyleLbl="node1" presStyleIdx="1" presStyleCnt="6" custScaleX="111635" custScaleY="116080">
        <dgm:presLayoutVars>
          <dgm:bulletEnabled val="1"/>
        </dgm:presLayoutVars>
      </dgm:prSet>
      <dgm:spPr/>
    </dgm:pt>
    <dgm:pt modelId="{A9558D8E-D79F-45FC-AC7E-7CA11830F4FD}" type="pres">
      <dgm:prSet presAssocID="{A4084173-5B4E-4D9A-BAF7-37C03E717222}" presName="sibTrans" presStyleLbl="sibTrans2D1" presStyleIdx="1" presStyleCnt="5"/>
      <dgm:spPr/>
    </dgm:pt>
    <dgm:pt modelId="{2D78CF1F-976F-47CE-9052-906F16BBF312}" type="pres">
      <dgm:prSet presAssocID="{A4084173-5B4E-4D9A-BAF7-37C03E717222}" presName="connectorText" presStyleLbl="sibTrans2D1" presStyleIdx="1" presStyleCnt="5"/>
      <dgm:spPr/>
    </dgm:pt>
    <dgm:pt modelId="{92CC2FE6-5D32-4D41-A052-23BC415A3B20}" type="pres">
      <dgm:prSet presAssocID="{81BD6DAF-6F7C-4131-9269-FFD62979C50B}" presName="node" presStyleLbl="node1" presStyleIdx="2" presStyleCnt="6" custScaleX="111635" custScaleY="116080">
        <dgm:presLayoutVars>
          <dgm:bulletEnabled val="1"/>
        </dgm:presLayoutVars>
      </dgm:prSet>
      <dgm:spPr/>
    </dgm:pt>
    <dgm:pt modelId="{0E6E2F42-A49F-41B0-B46C-B28228C627B0}" type="pres">
      <dgm:prSet presAssocID="{CE04A042-9ECD-4521-9901-CF0A853AE7FF}" presName="sibTrans" presStyleLbl="sibTrans2D1" presStyleIdx="2" presStyleCnt="5"/>
      <dgm:spPr/>
    </dgm:pt>
    <dgm:pt modelId="{87BDA07E-BE4A-439D-B2DC-993D0FD7EE79}" type="pres">
      <dgm:prSet presAssocID="{CE04A042-9ECD-4521-9901-CF0A853AE7FF}" presName="connectorText" presStyleLbl="sibTrans2D1" presStyleIdx="2" presStyleCnt="5"/>
      <dgm:spPr/>
    </dgm:pt>
    <dgm:pt modelId="{EDA6E3A4-F94B-451F-B821-1C5AB5945714}" type="pres">
      <dgm:prSet presAssocID="{9F42D5AA-D185-4315-9942-78AB41CB88D5}" presName="node" presStyleLbl="node1" presStyleIdx="3" presStyleCnt="6" custScaleX="111635" custScaleY="116080">
        <dgm:presLayoutVars>
          <dgm:bulletEnabled val="1"/>
        </dgm:presLayoutVars>
      </dgm:prSet>
      <dgm:spPr/>
    </dgm:pt>
    <dgm:pt modelId="{A1B9DB78-9BDE-495C-B6AA-5532993B64A6}" type="pres">
      <dgm:prSet presAssocID="{EA2B258E-A4F6-4A58-B286-DC1865980D69}" presName="sibTrans" presStyleLbl="sibTrans2D1" presStyleIdx="3" presStyleCnt="5"/>
      <dgm:spPr/>
    </dgm:pt>
    <dgm:pt modelId="{F1BACB43-9243-40DA-8D0B-5D862A0848AF}" type="pres">
      <dgm:prSet presAssocID="{EA2B258E-A4F6-4A58-B286-DC1865980D69}" presName="connectorText" presStyleLbl="sibTrans2D1" presStyleIdx="3" presStyleCnt="5"/>
      <dgm:spPr/>
    </dgm:pt>
    <dgm:pt modelId="{86CF7E88-0027-4E56-BBE0-DB3FB2298182}" type="pres">
      <dgm:prSet presAssocID="{585E6347-B4FD-4453-8474-481130BCE542}" presName="node" presStyleLbl="node1" presStyleIdx="4" presStyleCnt="6" custScaleX="111635" custScaleY="116080">
        <dgm:presLayoutVars>
          <dgm:bulletEnabled val="1"/>
        </dgm:presLayoutVars>
      </dgm:prSet>
      <dgm:spPr/>
    </dgm:pt>
    <dgm:pt modelId="{BCD6B468-5ABA-4AB9-990D-EEBDDB8FB91F}" type="pres">
      <dgm:prSet presAssocID="{EFE5E62A-5B3F-44AB-854B-47DB434EC5B7}" presName="sibTrans" presStyleLbl="sibTrans2D1" presStyleIdx="4" presStyleCnt="5"/>
      <dgm:spPr/>
    </dgm:pt>
    <dgm:pt modelId="{EF0713C7-FA7E-4BC2-B1D7-9C5040D96C8A}" type="pres">
      <dgm:prSet presAssocID="{EFE5E62A-5B3F-44AB-854B-47DB434EC5B7}" presName="connectorText" presStyleLbl="sibTrans2D1" presStyleIdx="4" presStyleCnt="5"/>
      <dgm:spPr/>
    </dgm:pt>
    <dgm:pt modelId="{DAEB9350-1612-40CB-A1AF-8D4667195613}" type="pres">
      <dgm:prSet presAssocID="{BAAB501D-0437-4BD8-907F-22A72893C90F}" presName="node" presStyleLbl="node1" presStyleIdx="5" presStyleCnt="6" custScaleX="111437" custScaleY="131480">
        <dgm:presLayoutVars>
          <dgm:bulletEnabled val="1"/>
        </dgm:presLayoutVars>
      </dgm:prSet>
      <dgm:spPr>
        <a:prstGeom prst="doubleWave">
          <a:avLst/>
        </a:prstGeom>
      </dgm:spPr>
    </dgm:pt>
  </dgm:ptLst>
  <dgm:cxnLst>
    <dgm:cxn modelId="{01AD7E13-9E5C-4637-A350-4A27CDB672A8}" srcId="{EBBEB0FB-E7D2-4485-8C5C-6561F9B922BB}" destId="{E78A7A43-E24B-4A8D-8980-45DDB63004CF}" srcOrd="0" destOrd="0" parTransId="{DD84EBD9-F09C-45E7-BFE1-2816BE5C94B3}" sibTransId="{4953B123-253F-4A5E-8497-6B52C8CA2BDA}"/>
    <dgm:cxn modelId="{68F86731-C1A3-43DF-AAA7-55EB88E8344A}" type="presOf" srcId="{EA2B258E-A4F6-4A58-B286-DC1865980D69}" destId="{A1B9DB78-9BDE-495C-B6AA-5532993B64A6}" srcOrd="0" destOrd="0" presId="urn:microsoft.com/office/officeart/2005/8/layout/process1"/>
    <dgm:cxn modelId="{63A6B33B-785A-4A21-835F-99A05BC55423}" type="presOf" srcId="{EFE5E62A-5B3F-44AB-854B-47DB434EC5B7}" destId="{BCD6B468-5ABA-4AB9-990D-EEBDDB8FB91F}" srcOrd="0" destOrd="0" presId="urn:microsoft.com/office/officeart/2005/8/layout/process1"/>
    <dgm:cxn modelId="{3F21B140-3E9E-4E69-8AC1-A82B69936BAB}" type="presOf" srcId="{BAAB501D-0437-4BD8-907F-22A72893C90F}" destId="{DAEB9350-1612-40CB-A1AF-8D4667195613}" srcOrd="0" destOrd="0" presId="urn:microsoft.com/office/officeart/2005/8/layout/process1"/>
    <dgm:cxn modelId="{AE39DD41-EA1C-4A87-961C-9CF7B65471EC}" type="presOf" srcId="{4953B123-253F-4A5E-8497-6B52C8CA2BDA}" destId="{570C233E-ED66-4F17-948E-500E94AAB5BC}" srcOrd="0" destOrd="0" presId="urn:microsoft.com/office/officeart/2005/8/layout/process1"/>
    <dgm:cxn modelId="{87CD9043-B0EB-4D22-B942-F34B729CB9D3}" type="presOf" srcId="{EA2B258E-A4F6-4A58-B286-DC1865980D69}" destId="{F1BACB43-9243-40DA-8D0B-5D862A0848AF}" srcOrd="1" destOrd="0" presId="urn:microsoft.com/office/officeart/2005/8/layout/process1"/>
    <dgm:cxn modelId="{882FAD63-B452-432C-8180-3B3AEDFD8A4D}" srcId="{EBBEB0FB-E7D2-4485-8C5C-6561F9B922BB}" destId="{9F42D5AA-D185-4315-9942-78AB41CB88D5}" srcOrd="3" destOrd="0" parTransId="{649C0354-0BAB-4769-9A53-1B4263B3DA61}" sibTransId="{EA2B258E-A4F6-4A58-B286-DC1865980D69}"/>
    <dgm:cxn modelId="{B5378350-903A-4553-ABBC-02D7583FB225}" srcId="{EBBEB0FB-E7D2-4485-8C5C-6561F9B922BB}" destId="{BAAB501D-0437-4BD8-907F-22A72893C90F}" srcOrd="5" destOrd="0" parTransId="{4A25CE88-8681-4E66-9901-420A8B504E7A}" sibTransId="{44F5B261-7A89-482E-9F47-5B04E9B9DE5C}"/>
    <dgm:cxn modelId="{C4C97173-BBED-4428-B1B0-735F77A7BC4A}" type="presOf" srcId="{585E6347-B4FD-4453-8474-481130BCE542}" destId="{86CF7E88-0027-4E56-BBE0-DB3FB2298182}" srcOrd="0" destOrd="0" presId="urn:microsoft.com/office/officeart/2005/8/layout/process1"/>
    <dgm:cxn modelId="{00EA5079-4FA4-407F-A11E-A0A0A3A27205}" type="presOf" srcId="{9F42D5AA-D185-4315-9942-78AB41CB88D5}" destId="{EDA6E3A4-F94B-451F-B821-1C5AB5945714}" srcOrd="0" destOrd="0" presId="urn:microsoft.com/office/officeart/2005/8/layout/process1"/>
    <dgm:cxn modelId="{14D5A181-5908-4E6C-8B9D-7CC1719A6F7D}" type="presOf" srcId="{CE04A042-9ECD-4521-9901-CF0A853AE7FF}" destId="{0E6E2F42-A49F-41B0-B46C-B28228C627B0}" srcOrd="0" destOrd="0" presId="urn:microsoft.com/office/officeart/2005/8/layout/process1"/>
    <dgm:cxn modelId="{52AD6E98-0721-42FD-978E-8D8406F270FE}" srcId="{EBBEB0FB-E7D2-4485-8C5C-6561F9B922BB}" destId="{585E6347-B4FD-4453-8474-481130BCE542}" srcOrd="4" destOrd="0" parTransId="{6D6DEEE2-C4C7-4A99-B303-355BEF6E7203}" sibTransId="{EFE5E62A-5B3F-44AB-854B-47DB434EC5B7}"/>
    <dgm:cxn modelId="{AF346CB2-E201-4860-81A1-80E9D22458D3}" type="presOf" srcId="{81BD6DAF-6F7C-4131-9269-FFD62979C50B}" destId="{92CC2FE6-5D32-4D41-A052-23BC415A3B20}" srcOrd="0" destOrd="0" presId="urn:microsoft.com/office/officeart/2005/8/layout/process1"/>
    <dgm:cxn modelId="{A46F64B9-FE86-4EED-88E0-0955031E8CCB}" type="presOf" srcId="{E78A7A43-E24B-4A8D-8980-45DDB63004CF}" destId="{275AD383-BD7E-4F4C-A495-69F01DEBE455}" srcOrd="0" destOrd="0" presId="urn:microsoft.com/office/officeart/2005/8/layout/process1"/>
    <dgm:cxn modelId="{01BF66BE-1FDC-47C2-91AE-A767A89537E8}" type="presOf" srcId="{4953B123-253F-4A5E-8497-6B52C8CA2BDA}" destId="{E165F394-7ECA-4238-99E4-1A850A289449}" srcOrd="1" destOrd="0" presId="urn:microsoft.com/office/officeart/2005/8/layout/process1"/>
    <dgm:cxn modelId="{22F45CD5-8A06-4D45-B033-FDC3FFF71294}" srcId="{EBBEB0FB-E7D2-4485-8C5C-6561F9B922BB}" destId="{9F67869F-8A42-4037-B324-0668BC6C4D82}" srcOrd="1" destOrd="0" parTransId="{AB4AED48-1322-4057-932F-E569D902C52B}" sibTransId="{A4084173-5B4E-4D9A-BAF7-37C03E717222}"/>
    <dgm:cxn modelId="{8C786ADC-66E2-4C09-BBB4-6CC714AF8A4E}" type="presOf" srcId="{EBBEB0FB-E7D2-4485-8C5C-6561F9B922BB}" destId="{D3643E4F-B22B-4BA1-8A59-8A5E25FBCC91}" srcOrd="0" destOrd="0" presId="urn:microsoft.com/office/officeart/2005/8/layout/process1"/>
    <dgm:cxn modelId="{5B9E34E8-74B1-422D-83F5-2017C6B43B22}" type="presOf" srcId="{EFE5E62A-5B3F-44AB-854B-47DB434EC5B7}" destId="{EF0713C7-FA7E-4BC2-B1D7-9C5040D96C8A}" srcOrd="1" destOrd="0" presId="urn:microsoft.com/office/officeart/2005/8/layout/process1"/>
    <dgm:cxn modelId="{1D602AE9-1D22-4C72-A834-F2120361BBAF}" type="presOf" srcId="{CE04A042-9ECD-4521-9901-CF0A853AE7FF}" destId="{87BDA07E-BE4A-439D-B2DC-993D0FD7EE79}" srcOrd="1" destOrd="0" presId="urn:microsoft.com/office/officeart/2005/8/layout/process1"/>
    <dgm:cxn modelId="{13D91CEA-4AD3-48D8-9830-37F1BDFAC473}" type="presOf" srcId="{9F67869F-8A42-4037-B324-0668BC6C4D82}" destId="{DDD53196-09C4-480C-AD9A-BAC6A287961F}" srcOrd="0" destOrd="0" presId="urn:microsoft.com/office/officeart/2005/8/layout/process1"/>
    <dgm:cxn modelId="{124047EA-988D-427C-BB71-21065BEE7706}" type="presOf" srcId="{A4084173-5B4E-4D9A-BAF7-37C03E717222}" destId="{2D78CF1F-976F-47CE-9052-906F16BBF312}" srcOrd="1" destOrd="0" presId="urn:microsoft.com/office/officeart/2005/8/layout/process1"/>
    <dgm:cxn modelId="{19B70AFD-31B0-4BC6-8F85-1F7E375C6007}" type="presOf" srcId="{A4084173-5B4E-4D9A-BAF7-37C03E717222}" destId="{A9558D8E-D79F-45FC-AC7E-7CA11830F4FD}" srcOrd="0" destOrd="0" presId="urn:microsoft.com/office/officeart/2005/8/layout/process1"/>
    <dgm:cxn modelId="{5F8669FF-F784-43AC-961B-8BA0B26091D3}" srcId="{EBBEB0FB-E7D2-4485-8C5C-6561F9B922BB}" destId="{81BD6DAF-6F7C-4131-9269-FFD62979C50B}" srcOrd="2" destOrd="0" parTransId="{A5EF0000-A3A9-4FE2-A2C2-F312502BB4B4}" sibTransId="{CE04A042-9ECD-4521-9901-CF0A853AE7FF}"/>
    <dgm:cxn modelId="{11F9887E-5C3B-4459-AE78-28803FD3031B}" type="presParOf" srcId="{D3643E4F-B22B-4BA1-8A59-8A5E25FBCC91}" destId="{275AD383-BD7E-4F4C-A495-69F01DEBE455}" srcOrd="0" destOrd="0" presId="urn:microsoft.com/office/officeart/2005/8/layout/process1"/>
    <dgm:cxn modelId="{EBC861CE-EE08-4F3F-A054-A3426FD6E262}" type="presParOf" srcId="{D3643E4F-B22B-4BA1-8A59-8A5E25FBCC91}" destId="{570C233E-ED66-4F17-948E-500E94AAB5BC}" srcOrd="1" destOrd="0" presId="urn:microsoft.com/office/officeart/2005/8/layout/process1"/>
    <dgm:cxn modelId="{42035B02-7C67-4973-866E-EB4DE44081E1}" type="presParOf" srcId="{570C233E-ED66-4F17-948E-500E94AAB5BC}" destId="{E165F394-7ECA-4238-99E4-1A850A289449}" srcOrd="0" destOrd="0" presId="urn:microsoft.com/office/officeart/2005/8/layout/process1"/>
    <dgm:cxn modelId="{0DF493D7-A04B-4B44-8563-D81149B9A01C}" type="presParOf" srcId="{D3643E4F-B22B-4BA1-8A59-8A5E25FBCC91}" destId="{DDD53196-09C4-480C-AD9A-BAC6A287961F}" srcOrd="2" destOrd="0" presId="urn:microsoft.com/office/officeart/2005/8/layout/process1"/>
    <dgm:cxn modelId="{7AAD5377-609C-489D-9A22-1A0F596CC3BC}" type="presParOf" srcId="{D3643E4F-B22B-4BA1-8A59-8A5E25FBCC91}" destId="{A9558D8E-D79F-45FC-AC7E-7CA11830F4FD}" srcOrd="3" destOrd="0" presId="urn:microsoft.com/office/officeart/2005/8/layout/process1"/>
    <dgm:cxn modelId="{3A7F0ECC-AC03-40E2-8A3F-D2F261186879}" type="presParOf" srcId="{A9558D8E-D79F-45FC-AC7E-7CA11830F4FD}" destId="{2D78CF1F-976F-47CE-9052-906F16BBF312}" srcOrd="0" destOrd="0" presId="urn:microsoft.com/office/officeart/2005/8/layout/process1"/>
    <dgm:cxn modelId="{4AD45F3C-90F3-488C-8168-3E940EF5F044}" type="presParOf" srcId="{D3643E4F-B22B-4BA1-8A59-8A5E25FBCC91}" destId="{92CC2FE6-5D32-4D41-A052-23BC415A3B20}" srcOrd="4" destOrd="0" presId="urn:microsoft.com/office/officeart/2005/8/layout/process1"/>
    <dgm:cxn modelId="{0ACFFB77-ABF3-4071-8C46-64A60A97DC1E}" type="presParOf" srcId="{D3643E4F-B22B-4BA1-8A59-8A5E25FBCC91}" destId="{0E6E2F42-A49F-41B0-B46C-B28228C627B0}" srcOrd="5" destOrd="0" presId="urn:microsoft.com/office/officeart/2005/8/layout/process1"/>
    <dgm:cxn modelId="{541AD86C-657B-406B-B852-0B36E79045FC}" type="presParOf" srcId="{0E6E2F42-A49F-41B0-B46C-B28228C627B0}" destId="{87BDA07E-BE4A-439D-B2DC-993D0FD7EE79}" srcOrd="0" destOrd="0" presId="urn:microsoft.com/office/officeart/2005/8/layout/process1"/>
    <dgm:cxn modelId="{5305BDB3-CCF2-45DD-B9D4-62D80A225CB3}" type="presParOf" srcId="{D3643E4F-B22B-4BA1-8A59-8A5E25FBCC91}" destId="{EDA6E3A4-F94B-451F-B821-1C5AB5945714}" srcOrd="6" destOrd="0" presId="urn:microsoft.com/office/officeart/2005/8/layout/process1"/>
    <dgm:cxn modelId="{A2017E9B-C7DF-467B-9C6B-B01F4DB62797}" type="presParOf" srcId="{D3643E4F-B22B-4BA1-8A59-8A5E25FBCC91}" destId="{A1B9DB78-9BDE-495C-B6AA-5532993B64A6}" srcOrd="7" destOrd="0" presId="urn:microsoft.com/office/officeart/2005/8/layout/process1"/>
    <dgm:cxn modelId="{30E6ACCF-E0B9-4E25-9477-F7E7ED4C603C}" type="presParOf" srcId="{A1B9DB78-9BDE-495C-B6AA-5532993B64A6}" destId="{F1BACB43-9243-40DA-8D0B-5D862A0848AF}" srcOrd="0" destOrd="0" presId="urn:microsoft.com/office/officeart/2005/8/layout/process1"/>
    <dgm:cxn modelId="{CBDB1463-D509-4E13-845F-5F4E4633F0F2}" type="presParOf" srcId="{D3643E4F-B22B-4BA1-8A59-8A5E25FBCC91}" destId="{86CF7E88-0027-4E56-BBE0-DB3FB2298182}" srcOrd="8" destOrd="0" presId="urn:microsoft.com/office/officeart/2005/8/layout/process1"/>
    <dgm:cxn modelId="{631C3F71-6CCE-4152-952D-2F0340C93B80}" type="presParOf" srcId="{D3643E4F-B22B-4BA1-8A59-8A5E25FBCC91}" destId="{BCD6B468-5ABA-4AB9-990D-EEBDDB8FB91F}" srcOrd="9" destOrd="0" presId="urn:microsoft.com/office/officeart/2005/8/layout/process1"/>
    <dgm:cxn modelId="{D0609F30-FD77-4867-83A8-E3E373885D0C}" type="presParOf" srcId="{BCD6B468-5ABA-4AB9-990D-EEBDDB8FB91F}" destId="{EF0713C7-FA7E-4BC2-B1D7-9C5040D96C8A}" srcOrd="0" destOrd="0" presId="urn:microsoft.com/office/officeart/2005/8/layout/process1"/>
    <dgm:cxn modelId="{2F4C30F4-044B-4513-BEEF-E9DF6E27F916}" type="presParOf" srcId="{D3643E4F-B22B-4BA1-8A59-8A5E25FBCC91}" destId="{DAEB9350-1612-40CB-A1AF-8D4667195613}"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F496E3-25EE-4AFA-9117-6043148C607E}" type="doc">
      <dgm:prSet loTypeId="urn:microsoft.com/office/officeart/2005/8/layout/venn1" loCatId="relationship" qsTypeId="urn:microsoft.com/office/officeart/2005/8/quickstyle/simple2" qsCatId="simple" csTypeId="urn:microsoft.com/office/officeart/2005/8/colors/colorful2" csCatId="colorful" phldr="1"/>
      <dgm:spPr/>
    </dgm:pt>
    <dgm:pt modelId="{1EEE2F27-E17C-44CC-8037-3FABE1103566}">
      <dgm:prSet phldrT="[Text]"/>
      <dgm:spPr/>
      <dgm:t>
        <a:bodyPr/>
        <a:lstStyle/>
        <a:p>
          <a:pPr algn="l"/>
          <a:r>
            <a:rPr lang="en-US" b="1" dirty="0">
              <a:solidFill>
                <a:schemeClr val="tx1"/>
              </a:solidFill>
            </a:rPr>
            <a:t>Reasonable Mind</a:t>
          </a:r>
        </a:p>
      </dgm:t>
    </dgm:pt>
    <dgm:pt modelId="{37AD2F39-F659-4E89-ACFC-AD7A1D6B7894}" type="parTrans" cxnId="{D6F1640A-2744-4960-9D95-357A1AF39560}">
      <dgm:prSet/>
      <dgm:spPr/>
      <dgm:t>
        <a:bodyPr/>
        <a:lstStyle/>
        <a:p>
          <a:endParaRPr lang="en-US"/>
        </a:p>
      </dgm:t>
    </dgm:pt>
    <dgm:pt modelId="{3D4714D7-4B90-470F-A00C-92F5AADB8D8E}" type="sibTrans" cxnId="{D6F1640A-2744-4960-9D95-357A1AF39560}">
      <dgm:prSet/>
      <dgm:spPr/>
      <dgm:t>
        <a:bodyPr/>
        <a:lstStyle/>
        <a:p>
          <a:endParaRPr lang="en-US"/>
        </a:p>
      </dgm:t>
    </dgm:pt>
    <dgm:pt modelId="{5172FDE8-F65F-4C7F-8408-99BEA43CD47B}">
      <dgm:prSet phldrT="[Text]"/>
      <dgm:spPr/>
      <dgm:t>
        <a:bodyPr/>
        <a:lstStyle/>
        <a:p>
          <a:pPr algn="r">
            <a:lnSpc>
              <a:spcPct val="100000"/>
            </a:lnSpc>
            <a:spcAft>
              <a:spcPts val="600"/>
            </a:spcAft>
          </a:pPr>
          <a:r>
            <a:rPr lang="en-US" b="1" dirty="0"/>
            <a:t>Emotional Mind</a:t>
          </a:r>
        </a:p>
      </dgm:t>
    </dgm:pt>
    <dgm:pt modelId="{F9C2851F-CA07-4276-9E54-130794DE0856}" type="parTrans" cxnId="{85E7C69E-E4B3-405F-AEAA-070869FBDAB4}">
      <dgm:prSet/>
      <dgm:spPr/>
      <dgm:t>
        <a:bodyPr/>
        <a:lstStyle/>
        <a:p>
          <a:endParaRPr lang="en-US"/>
        </a:p>
      </dgm:t>
    </dgm:pt>
    <dgm:pt modelId="{80998CE2-51EC-4611-89B9-45DBC37395C5}" type="sibTrans" cxnId="{85E7C69E-E4B3-405F-AEAA-070869FBDAB4}">
      <dgm:prSet/>
      <dgm:spPr/>
      <dgm:t>
        <a:bodyPr/>
        <a:lstStyle/>
        <a:p>
          <a:endParaRPr lang="en-US"/>
        </a:p>
      </dgm:t>
    </dgm:pt>
    <dgm:pt modelId="{3BB13D0C-0410-49B0-8538-E8B72A00EC03}" type="pres">
      <dgm:prSet presAssocID="{16F496E3-25EE-4AFA-9117-6043148C607E}" presName="compositeShape" presStyleCnt="0">
        <dgm:presLayoutVars>
          <dgm:chMax val="7"/>
          <dgm:dir/>
          <dgm:resizeHandles val="exact"/>
        </dgm:presLayoutVars>
      </dgm:prSet>
      <dgm:spPr/>
    </dgm:pt>
    <dgm:pt modelId="{C06E9BEB-A28E-451A-B4A8-784F48600D2A}" type="pres">
      <dgm:prSet presAssocID="{1EEE2F27-E17C-44CC-8037-3FABE1103566}" presName="circ1" presStyleLbl="vennNode1" presStyleIdx="0" presStyleCnt="2" custScaleX="118092" custScaleY="76353" custLinFactNeighborX="-5134"/>
      <dgm:spPr/>
    </dgm:pt>
    <dgm:pt modelId="{7A45BA78-2C83-4C85-9168-B7332CEE78F7}" type="pres">
      <dgm:prSet presAssocID="{1EEE2F27-E17C-44CC-8037-3FABE1103566}" presName="circ1Tx" presStyleLbl="revTx" presStyleIdx="0" presStyleCnt="0">
        <dgm:presLayoutVars>
          <dgm:chMax val="0"/>
          <dgm:chPref val="0"/>
          <dgm:bulletEnabled val="1"/>
        </dgm:presLayoutVars>
      </dgm:prSet>
      <dgm:spPr/>
    </dgm:pt>
    <dgm:pt modelId="{6C5AD179-E552-47A5-9F20-8BFE5616C976}" type="pres">
      <dgm:prSet presAssocID="{5172FDE8-F65F-4C7F-8408-99BEA43CD47B}" presName="circ2" presStyleLbl="vennNode1" presStyleIdx="1" presStyleCnt="2" custScaleX="118088" custScaleY="76325" custLinFactNeighborX="8347" custLinFactNeighborY="96"/>
      <dgm:spPr/>
    </dgm:pt>
    <dgm:pt modelId="{4D4D9300-A1FA-40BA-8965-A2F2EDF60D42}" type="pres">
      <dgm:prSet presAssocID="{5172FDE8-F65F-4C7F-8408-99BEA43CD47B}" presName="circ2Tx" presStyleLbl="revTx" presStyleIdx="0" presStyleCnt="0">
        <dgm:presLayoutVars>
          <dgm:chMax val="0"/>
          <dgm:chPref val="0"/>
          <dgm:bulletEnabled val="1"/>
        </dgm:presLayoutVars>
      </dgm:prSet>
      <dgm:spPr/>
    </dgm:pt>
  </dgm:ptLst>
  <dgm:cxnLst>
    <dgm:cxn modelId="{D6F1640A-2744-4960-9D95-357A1AF39560}" srcId="{16F496E3-25EE-4AFA-9117-6043148C607E}" destId="{1EEE2F27-E17C-44CC-8037-3FABE1103566}" srcOrd="0" destOrd="0" parTransId="{37AD2F39-F659-4E89-ACFC-AD7A1D6B7894}" sibTransId="{3D4714D7-4B90-470F-A00C-92F5AADB8D8E}"/>
    <dgm:cxn modelId="{36EE0066-E3D9-4F28-9703-117823C6BD80}" type="presOf" srcId="{5172FDE8-F65F-4C7F-8408-99BEA43CD47B}" destId="{4D4D9300-A1FA-40BA-8965-A2F2EDF60D42}" srcOrd="1" destOrd="0" presId="urn:microsoft.com/office/officeart/2005/8/layout/venn1"/>
    <dgm:cxn modelId="{A64BA953-3A8E-41F0-9D00-735B5334875D}" type="presOf" srcId="{1EEE2F27-E17C-44CC-8037-3FABE1103566}" destId="{7A45BA78-2C83-4C85-9168-B7332CEE78F7}" srcOrd="1" destOrd="0" presId="urn:microsoft.com/office/officeart/2005/8/layout/venn1"/>
    <dgm:cxn modelId="{3406737B-72C0-4ACC-B565-EF8D51DB713B}" type="presOf" srcId="{5172FDE8-F65F-4C7F-8408-99BEA43CD47B}" destId="{6C5AD179-E552-47A5-9F20-8BFE5616C976}" srcOrd="0" destOrd="0" presId="urn:microsoft.com/office/officeart/2005/8/layout/venn1"/>
    <dgm:cxn modelId="{BDDD8F7D-6D25-4309-9F7A-3B46E0A08461}" type="presOf" srcId="{16F496E3-25EE-4AFA-9117-6043148C607E}" destId="{3BB13D0C-0410-49B0-8538-E8B72A00EC03}" srcOrd="0" destOrd="0" presId="urn:microsoft.com/office/officeart/2005/8/layout/venn1"/>
    <dgm:cxn modelId="{85E7C69E-E4B3-405F-AEAA-070869FBDAB4}" srcId="{16F496E3-25EE-4AFA-9117-6043148C607E}" destId="{5172FDE8-F65F-4C7F-8408-99BEA43CD47B}" srcOrd="1" destOrd="0" parTransId="{F9C2851F-CA07-4276-9E54-130794DE0856}" sibTransId="{80998CE2-51EC-4611-89B9-45DBC37395C5}"/>
    <dgm:cxn modelId="{DEED06E7-72E4-4F56-853B-258AAA6C1DCA}" type="presOf" srcId="{1EEE2F27-E17C-44CC-8037-3FABE1103566}" destId="{C06E9BEB-A28E-451A-B4A8-784F48600D2A}" srcOrd="0" destOrd="0" presId="urn:microsoft.com/office/officeart/2005/8/layout/venn1"/>
    <dgm:cxn modelId="{A4E4F76E-B109-43EE-ADB2-8B7529634524}" type="presParOf" srcId="{3BB13D0C-0410-49B0-8538-E8B72A00EC03}" destId="{C06E9BEB-A28E-451A-B4A8-784F48600D2A}" srcOrd="0" destOrd="0" presId="urn:microsoft.com/office/officeart/2005/8/layout/venn1"/>
    <dgm:cxn modelId="{A51D26DD-616E-4A14-92DB-F9E724E7910E}" type="presParOf" srcId="{3BB13D0C-0410-49B0-8538-E8B72A00EC03}" destId="{7A45BA78-2C83-4C85-9168-B7332CEE78F7}" srcOrd="1" destOrd="0" presId="urn:microsoft.com/office/officeart/2005/8/layout/venn1"/>
    <dgm:cxn modelId="{F5B21BAA-85A0-40EC-B638-D16FCD499840}" type="presParOf" srcId="{3BB13D0C-0410-49B0-8538-E8B72A00EC03}" destId="{6C5AD179-E552-47A5-9F20-8BFE5616C976}" srcOrd="2" destOrd="0" presId="urn:microsoft.com/office/officeart/2005/8/layout/venn1"/>
    <dgm:cxn modelId="{E1224968-B5BD-4D58-B659-4F835E46E613}" type="presParOf" srcId="{3BB13D0C-0410-49B0-8538-E8B72A00EC03}" destId="{4D4D9300-A1FA-40BA-8965-A2F2EDF60D4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9CA0EF-7618-475C-8F88-505BB82E21B0}" type="doc">
      <dgm:prSet loTypeId="urn:microsoft.com/office/officeart/2005/8/layout/pyramid1" loCatId="pyramid" qsTypeId="urn:microsoft.com/office/officeart/2005/8/quickstyle/simple1" qsCatId="simple" csTypeId="urn:microsoft.com/office/officeart/2005/8/colors/colorful4" csCatId="colorful" phldr="1"/>
      <dgm:spPr/>
    </dgm:pt>
    <dgm:pt modelId="{5C26E6EF-1E02-45F9-A4D3-87F31C1CAF02}">
      <dgm:prSet phldrT="[Text]" custT="1"/>
      <dgm:spPr>
        <a:ln>
          <a:solidFill>
            <a:schemeClr val="tx1"/>
          </a:solidFill>
        </a:ln>
      </dgm:spPr>
      <dgm:t>
        <a:bodyPr/>
        <a:lstStyle/>
        <a:p>
          <a:pPr>
            <a:lnSpc>
              <a:spcPct val="90000"/>
            </a:lnSpc>
            <a:spcBef>
              <a:spcPct val="0"/>
            </a:spcBef>
          </a:pPr>
          <a:endParaRPr lang="en-US" sz="3000" b="1" dirty="0"/>
        </a:p>
        <a:p>
          <a:pPr>
            <a:lnSpc>
              <a:spcPct val="270000"/>
            </a:lnSpc>
            <a:spcBef>
              <a:spcPts val="600"/>
            </a:spcBef>
          </a:pPr>
          <a:r>
            <a:rPr lang="en-US" sz="3000" b="1" dirty="0"/>
            <a:t>Participate</a:t>
          </a:r>
        </a:p>
      </dgm:t>
    </dgm:pt>
    <dgm:pt modelId="{DF241C3C-0C36-4FA7-8903-D0EA88DEF8B6}" type="parTrans" cxnId="{C6A292CD-D547-4901-AB5F-7F0C867CB787}">
      <dgm:prSet/>
      <dgm:spPr/>
      <dgm:t>
        <a:bodyPr/>
        <a:lstStyle/>
        <a:p>
          <a:endParaRPr lang="en-US" b="1"/>
        </a:p>
      </dgm:t>
    </dgm:pt>
    <dgm:pt modelId="{5B506497-8A47-4F29-A093-3DFB21A27100}" type="sibTrans" cxnId="{C6A292CD-D547-4901-AB5F-7F0C867CB787}">
      <dgm:prSet/>
      <dgm:spPr/>
      <dgm:t>
        <a:bodyPr/>
        <a:lstStyle/>
        <a:p>
          <a:endParaRPr lang="en-US" b="1"/>
        </a:p>
      </dgm:t>
    </dgm:pt>
    <dgm:pt modelId="{EA3EF3AA-D765-4074-8162-2421ADADD2E9}">
      <dgm:prSet phldrT="[Text]" custT="1"/>
      <dgm:spPr>
        <a:ln>
          <a:solidFill>
            <a:schemeClr val="tx1"/>
          </a:solidFill>
        </a:ln>
      </dgm:spPr>
      <dgm:t>
        <a:bodyPr/>
        <a:lstStyle/>
        <a:p>
          <a:r>
            <a:rPr lang="en-US" sz="3000" b="1" dirty="0"/>
            <a:t>Describe</a:t>
          </a:r>
        </a:p>
      </dgm:t>
    </dgm:pt>
    <dgm:pt modelId="{F816A988-E87D-48FC-BC1C-27662488DB2C}" type="parTrans" cxnId="{191B42E8-E434-4F8B-8160-52C50CA18068}">
      <dgm:prSet/>
      <dgm:spPr/>
      <dgm:t>
        <a:bodyPr/>
        <a:lstStyle/>
        <a:p>
          <a:endParaRPr lang="en-US" b="1"/>
        </a:p>
      </dgm:t>
    </dgm:pt>
    <dgm:pt modelId="{BECB07FE-BFCA-44E3-89A1-B58E9D37FDF6}" type="sibTrans" cxnId="{191B42E8-E434-4F8B-8160-52C50CA18068}">
      <dgm:prSet/>
      <dgm:spPr/>
      <dgm:t>
        <a:bodyPr/>
        <a:lstStyle/>
        <a:p>
          <a:endParaRPr lang="en-US" b="1"/>
        </a:p>
      </dgm:t>
    </dgm:pt>
    <dgm:pt modelId="{8430590C-2144-4F5D-9387-22A1B27E2DE3}">
      <dgm:prSet phldrT="[Text]" custT="1"/>
      <dgm:spPr>
        <a:ln>
          <a:solidFill>
            <a:schemeClr val="tx1"/>
          </a:solidFill>
        </a:ln>
      </dgm:spPr>
      <dgm:t>
        <a:bodyPr/>
        <a:lstStyle/>
        <a:p>
          <a:r>
            <a:rPr lang="en-US" sz="3000" b="1" dirty="0"/>
            <a:t>Observe</a:t>
          </a:r>
        </a:p>
      </dgm:t>
    </dgm:pt>
    <dgm:pt modelId="{78E944D2-F971-442A-94F2-8ECE9C17804D}" type="parTrans" cxnId="{9C7B28DE-D84E-4976-9674-07DB5594B6E9}">
      <dgm:prSet/>
      <dgm:spPr/>
      <dgm:t>
        <a:bodyPr/>
        <a:lstStyle/>
        <a:p>
          <a:endParaRPr lang="en-US" b="1"/>
        </a:p>
      </dgm:t>
    </dgm:pt>
    <dgm:pt modelId="{CB107810-8EFF-48AF-81F3-F25C4F8A6D73}" type="sibTrans" cxnId="{9C7B28DE-D84E-4976-9674-07DB5594B6E9}">
      <dgm:prSet/>
      <dgm:spPr/>
      <dgm:t>
        <a:bodyPr/>
        <a:lstStyle/>
        <a:p>
          <a:endParaRPr lang="en-US" b="1"/>
        </a:p>
      </dgm:t>
    </dgm:pt>
    <dgm:pt modelId="{CA9A1F9C-8886-4DC4-A3C6-55442FE8B248}" type="pres">
      <dgm:prSet presAssocID="{ED9CA0EF-7618-475C-8F88-505BB82E21B0}" presName="Name0" presStyleCnt="0">
        <dgm:presLayoutVars>
          <dgm:dir/>
          <dgm:animLvl val="lvl"/>
          <dgm:resizeHandles val="exact"/>
        </dgm:presLayoutVars>
      </dgm:prSet>
      <dgm:spPr/>
    </dgm:pt>
    <dgm:pt modelId="{6FE454C7-3E0A-46C7-B7CB-02CDB51D8A02}" type="pres">
      <dgm:prSet presAssocID="{5C26E6EF-1E02-45F9-A4D3-87F31C1CAF02}" presName="Name8" presStyleCnt="0"/>
      <dgm:spPr/>
    </dgm:pt>
    <dgm:pt modelId="{A2394522-6A4D-47B5-87ED-2FC04915E449}" type="pres">
      <dgm:prSet presAssocID="{5C26E6EF-1E02-45F9-A4D3-87F31C1CAF02}" presName="level" presStyleLbl="node1" presStyleIdx="0" presStyleCnt="3">
        <dgm:presLayoutVars>
          <dgm:chMax val="1"/>
          <dgm:bulletEnabled val="1"/>
        </dgm:presLayoutVars>
      </dgm:prSet>
      <dgm:spPr/>
    </dgm:pt>
    <dgm:pt modelId="{D9BB9A61-3E93-4A0E-9694-5A4EE5A804F7}" type="pres">
      <dgm:prSet presAssocID="{5C26E6EF-1E02-45F9-A4D3-87F31C1CAF02}" presName="levelTx" presStyleLbl="revTx" presStyleIdx="0" presStyleCnt="0">
        <dgm:presLayoutVars>
          <dgm:chMax val="1"/>
          <dgm:bulletEnabled val="1"/>
        </dgm:presLayoutVars>
      </dgm:prSet>
      <dgm:spPr/>
    </dgm:pt>
    <dgm:pt modelId="{4F57CC7E-3D0E-4AF8-9647-77F25919DE42}" type="pres">
      <dgm:prSet presAssocID="{EA3EF3AA-D765-4074-8162-2421ADADD2E9}" presName="Name8" presStyleCnt="0"/>
      <dgm:spPr/>
    </dgm:pt>
    <dgm:pt modelId="{589EEF36-4B0B-4480-8F7F-885557F7759C}" type="pres">
      <dgm:prSet presAssocID="{EA3EF3AA-D765-4074-8162-2421ADADD2E9}" presName="level" presStyleLbl="node1" presStyleIdx="1" presStyleCnt="3" custScaleY="55957">
        <dgm:presLayoutVars>
          <dgm:chMax val="1"/>
          <dgm:bulletEnabled val="1"/>
        </dgm:presLayoutVars>
      </dgm:prSet>
      <dgm:spPr/>
    </dgm:pt>
    <dgm:pt modelId="{A9627162-B886-4F08-BD31-CD88B2D0FFFE}" type="pres">
      <dgm:prSet presAssocID="{EA3EF3AA-D765-4074-8162-2421ADADD2E9}" presName="levelTx" presStyleLbl="revTx" presStyleIdx="0" presStyleCnt="0">
        <dgm:presLayoutVars>
          <dgm:chMax val="1"/>
          <dgm:bulletEnabled val="1"/>
        </dgm:presLayoutVars>
      </dgm:prSet>
      <dgm:spPr/>
    </dgm:pt>
    <dgm:pt modelId="{B13EF918-3E77-4889-B9AF-B3EEADF89EDE}" type="pres">
      <dgm:prSet presAssocID="{8430590C-2144-4F5D-9387-22A1B27E2DE3}" presName="Name8" presStyleCnt="0"/>
      <dgm:spPr/>
    </dgm:pt>
    <dgm:pt modelId="{8ECFCA72-63A2-47D4-9B5A-78D2B14CB55A}" type="pres">
      <dgm:prSet presAssocID="{8430590C-2144-4F5D-9387-22A1B27E2DE3}" presName="level" presStyleLbl="node1" presStyleIdx="2" presStyleCnt="3" custScaleY="59640">
        <dgm:presLayoutVars>
          <dgm:chMax val="1"/>
          <dgm:bulletEnabled val="1"/>
        </dgm:presLayoutVars>
      </dgm:prSet>
      <dgm:spPr/>
    </dgm:pt>
    <dgm:pt modelId="{E43D34F0-9B78-483C-879D-F7665C02917D}" type="pres">
      <dgm:prSet presAssocID="{8430590C-2144-4F5D-9387-22A1B27E2DE3}" presName="levelTx" presStyleLbl="revTx" presStyleIdx="0" presStyleCnt="0">
        <dgm:presLayoutVars>
          <dgm:chMax val="1"/>
          <dgm:bulletEnabled val="1"/>
        </dgm:presLayoutVars>
      </dgm:prSet>
      <dgm:spPr/>
    </dgm:pt>
  </dgm:ptLst>
  <dgm:cxnLst>
    <dgm:cxn modelId="{9ECB4735-3A8C-49F6-8481-5DD4B1BF4E6C}" type="presOf" srcId="{5C26E6EF-1E02-45F9-A4D3-87F31C1CAF02}" destId="{D9BB9A61-3E93-4A0E-9694-5A4EE5A804F7}" srcOrd="1" destOrd="0" presId="urn:microsoft.com/office/officeart/2005/8/layout/pyramid1"/>
    <dgm:cxn modelId="{C3D1C97B-E8C1-4713-A55E-FF3A7D8C34BB}" type="presOf" srcId="{5C26E6EF-1E02-45F9-A4D3-87F31C1CAF02}" destId="{A2394522-6A4D-47B5-87ED-2FC04915E449}" srcOrd="0" destOrd="0" presId="urn:microsoft.com/office/officeart/2005/8/layout/pyramid1"/>
    <dgm:cxn modelId="{7432A181-1FDC-4B51-9734-A170D36FD846}" type="presOf" srcId="{ED9CA0EF-7618-475C-8F88-505BB82E21B0}" destId="{CA9A1F9C-8886-4DC4-A3C6-55442FE8B248}" srcOrd="0" destOrd="0" presId="urn:microsoft.com/office/officeart/2005/8/layout/pyramid1"/>
    <dgm:cxn modelId="{C2F2F282-B51B-4DA3-B045-F4E5E2F0E0B1}" type="presOf" srcId="{8430590C-2144-4F5D-9387-22A1B27E2DE3}" destId="{8ECFCA72-63A2-47D4-9B5A-78D2B14CB55A}" srcOrd="0" destOrd="0" presId="urn:microsoft.com/office/officeart/2005/8/layout/pyramid1"/>
    <dgm:cxn modelId="{72D407B0-4E59-4F06-972F-2377A4274C03}" type="presOf" srcId="{8430590C-2144-4F5D-9387-22A1B27E2DE3}" destId="{E43D34F0-9B78-483C-879D-F7665C02917D}" srcOrd="1" destOrd="0" presId="urn:microsoft.com/office/officeart/2005/8/layout/pyramid1"/>
    <dgm:cxn modelId="{028FE4B2-0D85-4307-9170-7AC6DFF3073C}" type="presOf" srcId="{EA3EF3AA-D765-4074-8162-2421ADADD2E9}" destId="{589EEF36-4B0B-4480-8F7F-885557F7759C}" srcOrd="0" destOrd="0" presId="urn:microsoft.com/office/officeart/2005/8/layout/pyramid1"/>
    <dgm:cxn modelId="{CC7690BD-CA0B-403F-858B-5BB69302150D}" type="presOf" srcId="{EA3EF3AA-D765-4074-8162-2421ADADD2E9}" destId="{A9627162-B886-4F08-BD31-CD88B2D0FFFE}" srcOrd="1" destOrd="0" presId="urn:microsoft.com/office/officeart/2005/8/layout/pyramid1"/>
    <dgm:cxn modelId="{C6A292CD-D547-4901-AB5F-7F0C867CB787}" srcId="{ED9CA0EF-7618-475C-8F88-505BB82E21B0}" destId="{5C26E6EF-1E02-45F9-A4D3-87F31C1CAF02}" srcOrd="0" destOrd="0" parTransId="{DF241C3C-0C36-4FA7-8903-D0EA88DEF8B6}" sibTransId="{5B506497-8A47-4F29-A093-3DFB21A27100}"/>
    <dgm:cxn modelId="{9C7B28DE-D84E-4976-9674-07DB5594B6E9}" srcId="{ED9CA0EF-7618-475C-8F88-505BB82E21B0}" destId="{8430590C-2144-4F5D-9387-22A1B27E2DE3}" srcOrd="2" destOrd="0" parTransId="{78E944D2-F971-442A-94F2-8ECE9C17804D}" sibTransId="{CB107810-8EFF-48AF-81F3-F25C4F8A6D73}"/>
    <dgm:cxn modelId="{191B42E8-E434-4F8B-8160-52C50CA18068}" srcId="{ED9CA0EF-7618-475C-8F88-505BB82E21B0}" destId="{EA3EF3AA-D765-4074-8162-2421ADADD2E9}" srcOrd="1" destOrd="0" parTransId="{F816A988-E87D-48FC-BC1C-27662488DB2C}" sibTransId="{BECB07FE-BFCA-44E3-89A1-B58E9D37FDF6}"/>
    <dgm:cxn modelId="{CA5643EB-7841-4F2E-B0A9-28697481FBD5}" type="presParOf" srcId="{CA9A1F9C-8886-4DC4-A3C6-55442FE8B248}" destId="{6FE454C7-3E0A-46C7-B7CB-02CDB51D8A02}" srcOrd="0" destOrd="0" presId="urn:microsoft.com/office/officeart/2005/8/layout/pyramid1"/>
    <dgm:cxn modelId="{D8151C3B-A05E-4C7D-B55A-1CED2777EAD4}" type="presParOf" srcId="{6FE454C7-3E0A-46C7-B7CB-02CDB51D8A02}" destId="{A2394522-6A4D-47B5-87ED-2FC04915E449}" srcOrd="0" destOrd="0" presId="urn:microsoft.com/office/officeart/2005/8/layout/pyramid1"/>
    <dgm:cxn modelId="{A2F9CA45-C122-4B8A-AAB4-EEECD882F93C}" type="presParOf" srcId="{6FE454C7-3E0A-46C7-B7CB-02CDB51D8A02}" destId="{D9BB9A61-3E93-4A0E-9694-5A4EE5A804F7}" srcOrd="1" destOrd="0" presId="urn:microsoft.com/office/officeart/2005/8/layout/pyramid1"/>
    <dgm:cxn modelId="{798FEEB1-5CCC-41FE-91D3-B428F90A588B}" type="presParOf" srcId="{CA9A1F9C-8886-4DC4-A3C6-55442FE8B248}" destId="{4F57CC7E-3D0E-4AF8-9647-77F25919DE42}" srcOrd="1" destOrd="0" presId="urn:microsoft.com/office/officeart/2005/8/layout/pyramid1"/>
    <dgm:cxn modelId="{4948D23C-401D-49D4-9BEC-2A0467E4EAEC}" type="presParOf" srcId="{4F57CC7E-3D0E-4AF8-9647-77F25919DE42}" destId="{589EEF36-4B0B-4480-8F7F-885557F7759C}" srcOrd="0" destOrd="0" presId="urn:microsoft.com/office/officeart/2005/8/layout/pyramid1"/>
    <dgm:cxn modelId="{10232620-30C7-46D9-A2F6-4DABDA57D7E9}" type="presParOf" srcId="{4F57CC7E-3D0E-4AF8-9647-77F25919DE42}" destId="{A9627162-B886-4F08-BD31-CD88B2D0FFFE}" srcOrd="1" destOrd="0" presId="urn:microsoft.com/office/officeart/2005/8/layout/pyramid1"/>
    <dgm:cxn modelId="{19388683-E8DF-4012-8EB9-C2C5F37750AA}" type="presParOf" srcId="{CA9A1F9C-8886-4DC4-A3C6-55442FE8B248}" destId="{B13EF918-3E77-4889-B9AF-B3EEADF89EDE}" srcOrd="2" destOrd="0" presId="urn:microsoft.com/office/officeart/2005/8/layout/pyramid1"/>
    <dgm:cxn modelId="{7A04F36D-D8BD-41EA-8999-93708F71AE7D}" type="presParOf" srcId="{B13EF918-3E77-4889-B9AF-B3EEADF89EDE}" destId="{8ECFCA72-63A2-47D4-9B5A-78D2B14CB55A}" srcOrd="0" destOrd="0" presId="urn:microsoft.com/office/officeart/2005/8/layout/pyramid1"/>
    <dgm:cxn modelId="{0C784045-83C1-44B4-B913-61E42B659255}" type="presParOf" srcId="{B13EF918-3E77-4889-B9AF-B3EEADF89EDE}" destId="{E43D34F0-9B78-483C-879D-F7665C02917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DD67F-1776-43A9-9119-74385471D1E7}">
      <dsp:nvSpPr>
        <dsp:cNvPr id="0" name=""/>
        <dsp:cNvSpPr/>
      </dsp:nvSpPr>
      <dsp:spPr>
        <a:xfrm>
          <a:off x="3193257" y="0"/>
          <a:ext cx="4263219" cy="4263219"/>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C8AEBA83-C72C-458C-AD17-84630A87E99E}">
      <dsp:nvSpPr>
        <dsp:cNvPr id="0" name=""/>
        <dsp:cNvSpPr/>
      </dsp:nvSpPr>
      <dsp:spPr>
        <a:xfrm>
          <a:off x="1432771" y="149214"/>
          <a:ext cx="3821380" cy="1873230"/>
        </a:xfrm>
        <a:prstGeom prst="round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1244600">
            <a:lnSpc>
              <a:spcPct val="90000"/>
            </a:lnSpc>
            <a:spcBef>
              <a:spcPct val="0"/>
            </a:spcBef>
            <a:spcAft>
              <a:spcPct val="35000"/>
            </a:spcAft>
            <a:buNone/>
          </a:pPr>
          <a:r>
            <a:rPr lang="en-US" sz="2800" b="1" i="0" u="sng" kern="1200" dirty="0"/>
            <a:t>Mindfulness</a:t>
          </a:r>
        </a:p>
        <a:p>
          <a:pPr marL="0" lvl="0" indent="0" algn="ctr" defTabSz="1244600">
            <a:lnSpc>
              <a:spcPct val="90000"/>
            </a:lnSpc>
            <a:spcBef>
              <a:spcPct val="0"/>
            </a:spcBef>
            <a:spcAft>
              <a:spcPct val="35000"/>
            </a:spcAft>
            <a:buNone/>
          </a:pPr>
          <a:r>
            <a:rPr lang="en-US" sz="2400" b="1" i="0" u="none" kern="1200" dirty="0"/>
            <a:t>Live in the Moment</a:t>
          </a:r>
          <a:endParaRPr lang="en-US" sz="2400" b="1" u="none" kern="1200" dirty="0"/>
        </a:p>
      </dsp:txBody>
      <dsp:txXfrm>
        <a:off x="1524215" y="240658"/>
        <a:ext cx="3638492" cy="1690342"/>
      </dsp:txXfrm>
    </dsp:sp>
    <dsp:sp modelId="{BA0728B4-6C22-40F2-8D8D-9DD0DD3E74FD}">
      <dsp:nvSpPr>
        <dsp:cNvPr id="0" name=""/>
        <dsp:cNvSpPr/>
      </dsp:nvSpPr>
      <dsp:spPr>
        <a:xfrm>
          <a:off x="5395582" y="2074702"/>
          <a:ext cx="3821380" cy="1873230"/>
        </a:xfrm>
        <a:prstGeom prst="roundRect">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Distress Tolerance</a:t>
          </a:r>
        </a:p>
        <a:p>
          <a:pPr marL="0" lvl="0" indent="0" algn="ctr" defTabSz="1244600">
            <a:lnSpc>
              <a:spcPct val="90000"/>
            </a:lnSpc>
            <a:spcBef>
              <a:spcPct val="0"/>
            </a:spcBef>
            <a:spcAft>
              <a:spcPct val="35000"/>
            </a:spcAft>
            <a:buNone/>
          </a:pPr>
          <a:r>
            <a:rPr lang="en-US" sz="2400" b="1" u="none" kern="1200" dirty="0"/>
            <a:t>Develop Coping Mechanisms for Stress</a:t>
          </a:r>
        </a:p>
      </dsp:txBody>
      <dsp:txXfrm>
        <a:off x="5487026" y="2166146"/>
        <a:ext cx="3638492" cy="1690342"/>
      </dsp:txXfrm>
    </dsp:sp>
    <dsp:sp modelId="{94968B96-B115-4F7B-801F-D6C4767F8778}">
      <dsp:nvSpPr>
        <dsp:cNvPr id="0" name=""/>
        <dsp:cNvSpPr/>
      </dsp:nvSpPr>
      <dsp:spPr>
        <a:xfrm>
          <a:off x="1397240" y="2063218"/>
          <a:ext cx="3821380" cy="1873230"/>
        </a:xfrm>
        <a:prstGeom prst="roundRect">
          <a:avLst/>
        </a:prstGeom>
        <a:solidFill>
          <a:srgbClr val="0D973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Emotion Regulation</a:t>
          </a:r>
        </a:p>
        <a:p>
          <a:pPr marL="0" lvl="0" indent="0" algn="ctr" defTabSz="1244600">
            <a:lnSpc>
              <a:spcPct val="90000"/>
            </a:lnSpc>
            <a:spcBef>
              <a:spcPct val="0"/>
            </a:spcBef>
            <a:spcAft>
              <a:spcPct val="35000"/>
            </a:spcAft>
            <a:buNone/>
          </a:pPr>
          <a:r>
            <a:rPr lang="en-US" sz="2400" b="1" u="none" kern="1200" dirty="0"/>
            <a:t>Regulate Emotions</a:t>
          </a:r>
        </a:p>
      </dsp:txBody>
      <dsp:txXfrm>
        <a:off x="1488684" y="2154662"/>
        <a:ext cx="3638492" cy="1690342"/>
      </dsp:txXfrm>
    </dsp:sp>
    <dsp:sp modelId="{1F740AE6-F90E-473E-ADEB-F39AC3259F80}">
      <dsp:nvSpPr>
        <dsp:cNvPr id="0" name=""/>
        <dsp:cNvSpPr/>
      </dsp:nvSpPr>
      <dsp:spPr>
        <a:xfrm>
          <a:off x="5397311" y="153758"/>
          <a:ext cx="3821380" cy="1873230"/>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Interpersonal Effectiveness</a:t>
          </a:r>
        </a:p>
        <a:p>
          <a:pPr marL="0" lvl="0" indent="0" algn="ctr" defTabSz="1244600">
            <a:lnSpc>
              <a:spcPct val="90000"/>
            </a:lnSpc>
            <a:spcBef>
              <a:spcPct val="0"/>
            </a:spcBef>
            <a:spcAft>
              <a:spcPct val="35000"/>
            </a:spcAft>
            <a:buNone/>
          </a:pPr>
          <a:r>
            <a:rPr lang="en-US" sz="2400" b="1" u="none" kern="1200" dirty="0"/>
            <a:t>Improve Interpersonal Relationships</a:t>
          </a:r>
        </a:p>
      </dsp:txBody>
      <dsp:txXfrm>
        <a:off x="5488755" y="245202"/>
        <a:ext cx="3638492" cy="1690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AD383-BD7E-4F4C-A495-69F01DEBE455}">
      <dsp:nvSpPr>
        <dsp:cNvPr id="0" name=""/>
        <dsp:cNvSpPr/>
      </dsp:nvSpPr>
      <dsp:spPr>
        <a:xfrm>
          <a:off x="562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34393" y="1178209"/>
        <a:ext cx="1374377" cy="924664"/>
      </dsp:txXfrm>
    </dsp:sp>
    <dsp:sp modelId="{570C233E-ED66-4F17-948E-500E94AAB5BC}">
      <dsp:nvSpPr>
        <dsp:cNvPr id="0" name=""/>
        <dsp:cNvSpPr/>
      </dsp:nvSpPr>
      <dsp:spPr>
        <a:xfrm>
          <a:off x="156580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65806" y="1545110"/>
        <a:ext cx="190348" cy="190861"/>
      </dsp:txXfrm>
    </dsp:sp>
    <dsp:sp modelId="{DDD53196-09C4-480C-AD9A-BAC6A287961F}">
      <dsp:nvSpPr>
        <dsp:cNvPr id="0" name=""/>
        <dsp:cNvSpPr/>
      </dsp:nvSpPr>
      <dsp:spPr>
        <a:xfrm>
          <a:off x="195060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1979376" y="1178209"/>
        <a:ext cx="1374377" cy="924664"/>
      </dsp:txXfrm>
    </dsp:sp>
    <dsp:sp modelId="{A9558D8E-D79F-45FC-AC7E-7CA11830F4FD}">
      <dsp:nvSpPr>
        <dsp:cNvPr id="0" name=""/>
        <dsp:cNvSpPr/>
      </dsp:nvSpPr>
      <dsp:spPr>
        <a:xfrm>
          <a:off x="351078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10789" y="1545110"/>
        <a:ext cx="190348" cy="190861"/>
      </dsp:txXfrm>
    </dsp:sp>
    <dsp:sp modelId="{92CC2FE6-5D32-4D41-A052-23BC415A3B20}">
      <dsp:nvSpPr>
        <dsp:cNvPr id="0" name=""/>
        <dsp:cNvSpPr/>
      </dsp:nvSpPr>
      <dsp:spPr>
        <a:xfrm>
          <a:off x="3895591"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Misery</a:t>
          </a:r>
        </a:p>
      </dsp:txBody>
      <dsp:txXfrm>
        <a:off x="3924359" y="1178209"/>
        <a:ext cx="1374377" cy="924664"/>
      </dsp:txXfrm>
    </dsp:sp>
    <dsp:sp modelId="{0E6E2F42-A49F-41B0-B46C-B28228C627B0}">
      <dsp:nvSpPr>
        <dsp:cNvPr id="0" name=""/>
        <dsp:cNvSpPr/>
      </dsp:nvSpPr>
      <dsp:spPr>
        <a:xfrm>
          <a:off x="5455772"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5772" y="1545110"/>
        <a:ext cx="190348" cy="190861"/>
      </dsp:txXfrm>
    </dsp:sp>
    <dsp:sp modelId="{EDA6E3A4-F94B-451F-B821-1C5AB5945714}">
      <dsp:nvSpPr>
        <dsp:cNvPr id="0" name=""/>
        <dsp:cNvSpPr/>
      </dsp:nvSpPr>
      <dsp:spPr>
        <a:xfrm>
          <a:off x="584057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5869343" y="1178209"/>
        <a:ext cx="1374377" cy="924664"/>
      </dsp:txXfrm>
    </dsp:sp>
    <dsp:sp modelId="{A1B9DB78-9BDE-495C-B6AA-5532993B64A6}">
      <dsp:nvSpPr>
        <dsp:cNvPr id="0" name=""/>
        <dsp:cNvSpPr/>
      </dsp:nvSpPr>
      <dsp:spPr>
        <a:xfrm>
          <a:off x="740075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00756" y="1545110"/>
        <a:ext cx="190348" cy="190861"/>
      </dsp:txXfrm>
    </dsp:sp>
    <dsp:sp modelId="{86CF7E88-0027-4E56-BBE0-DB3FB2298182}">
      <dsp:nvSpPr>
        <dsp:cNvPr id="0" name=""/>
        <dsp:cNvSpPr/>
      </dsp:nvSpPr>
      <dsp:spPr>
        <a:xfrm>
          <a:off x="778555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7814326" y="1178209"/>
        <a:ext cx="1374377" cy="924664"/>
      </dsp:txXfrm>
    </dsp:sp>
    <dsp:sp modelId="{BCD6B468-5ABA-4AB9-990D-EEBDDB8FB91F}">
      <dsp:nvSpPr>
        <dsp:cNvPr id="0" name=""/>
        <dsp:cNvSpPr/>
      </dsp:nvSpPr>
      <dsp:spPr>
        <a:xfrm>
          <a:off x="934573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n>
              <a:solidFill>
                <a:schemeClr val="tx1"/>
              </a:solidFill>
            </a:ln>
            <a:solidFill>
              <a:schemeClr val="accent3"/>
            </a:solidFill>
          </a:endParaRPr>
        </a:p>
      </dsp:txBody>
      <dsp:txXfrm>
        <a:off x="9345739" y="1545110"/>
        <a:ext cx="190348" cy="190861"/>
      </dsp:txXfrm>
    </dsp:sp>
    <dsp:sp modelId="{DAEB9350-1612-40CB-A1AF-8D4667195613}">
      <dsp:nvSpPr>
        <dsp:cNvPr id="0" name=""/>
        <dsp:cNvSpPr/>
      </dsp:nvSpPr>
      <dsp:spPr>
        <a:xfrm>
          <a:off x="9730541" y="1084288"/>
          <a:ext cx="1429373" cy="1112505"/>
        </a:xfrm>
        <a:prstGeom prst="doubleWave">
          <a:avLst/>
        </a:prstGeom>
        <a:solidFill>
          <a:schemeClr val="tx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Continued Misery</a:t>
          </a:r>
        </a:p>
      </dsp:txBody>
      <dsp:txXfrm>
        <a:off x="9730541" y="1223351"/>
        <a:ext cx="1429373" cy="834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09CCF-D881-41CA-AA4C-FDEA8EA37C9B}">
      <dsp:nvSpPr>
        <dsp:cNvPr id="0" name=""/>
        <dsp:cNvSpPr/>
      </dsp:nvSpPr>
      <dsp:spPr>
        <a:xfrm>
          <a:off x="1125" y="918196"/>
          <a:ext cx="4388534" cy="2633120"/>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Dialectics </a:t>
          </a:r>
        </a:p>
      </dsp:txBody>
      <dsp:txXfrm>
        <a:off x="1125" y="918196"/>
        <a:ext cx="4388534" cy="2633120"/>
      </dsp:txXfrm>
    </dsp:sp>
    <dsp:sp modelId="{5CCC0ED5-8235-42C1-9E5B-2C21723CB9D6}">
      <dsp:nvSpPr>
        <dsp:cNvPr id="0" name=""/>
        <dsp:cNvSpPr/>
      </dsp:nvSpPr>
      <dsp:spPr>
        <a:xfrm>
          <a:off x="4828513" y="918196"/>
          <a:ext cx="4388534" cy="2633120"/>
        </a:xfrm>
        <a:prstGeom prst="rect">
          <a:avLst/>
        </a:prstGeom>
        <a:solidFill>
          <a:schemeClr val="accent2">
            <a:hueOff val="-594855"/>
            <a:satOff val="-81702"/>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threePt" dir="t"/>
        </a:scene3d>
        <a:sp3d>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Biosocial Model </a:t>
          </a:r>
        </a:p>
      </dsp:txBody>
      <dsp:txXfrm>
        <a:off x="4828513" y="918196"/>
        <a:ext cx="4388534" cy="2633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0DE04-0E34-47AC-B525-48C59ED83624}">
      <dsp:nvSpPr>
        <dsp:cNvPr id="0" name=""/>
        <dsp:cNvSpPr/>
      </dsp:nvSpPr>
      <dsp:spPr>
        <a:xfrm>
          <a:off x="162220" y="1158456"/>
          <a:ext cx="2848713" cy="2661211"/>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0" kern="1200" dirty="0">
              <a:latin typeface="Source Sans Pro" panose="020B0503030403020204" pitchFamily="34" charset="0"/>
              <a:ea typeface="Source Sans Pro" panose="020B0503030403020204" pitchFamily="34" charset="0"/>
            </a:rPr>
            <a:t>Biologically-Based Emotional Sensitivity &amp; Impulsivity</a:t>
          </a:r>
        </a:p>
      </dsp:txBody>
      <dsp:txXfrm>
        <a:off x="579404" y="1548181"/>
        <a:ext cx="2014345" cy="1881761"/>
      </dsp:txXfrm>
    </dsp:sp>
    <dsp:sp modelId="{1EF168AB-F757-492D-A9A7-1093BD32D1B2}">
      <dsp:nvSpPr>
        <dsp:cNvPr id="0" name=""/>
        <dsp:cNvSpPr/>
      </dsp:nvSpPr>
      <dsp:spPr>
        <a:xfrm>
          <a:off x="3028688" y="1856349"/>
          <a:ext cx="1265425" cy="1265425"/>
        </a:xfrm>
        <a:prstGeom prst="mathPlus">
          <a:avLst/>
        </a:prstGeom>
        <a:solidFill>
          <a:schemeClr val="accent2">
            <a:hueOff val="0"/>
            <a:satOff val="0"/>
            <a:lumOff val="0"/>
            <a:alphaOff val="0"/>
          </a:schemeClr>
        </a:solidFill>
        <a:ln>
          <a:solidFill>
            <a:schemeClr val="tx1"/>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3196420" y="2340248"/>
        <a:ext cx="929961" cy="297627"/>
      </dsp:txXfrm>
    </dsp:sp>
    <dsp:sp modelId="{B1CCDBB1-CCD4-4238-8F4D-6F0F7DE401C1}">
      <dsp:nvSpPr>
        <dsp:cNvPr id="0" name=""/>
        <dsp:cNvSpPr/>
      </dsp:nvSpPr>
      <dsp:spPr>
        <a:xfrm>
          <a:off x="4357413" y="1150427"/>
          <a:ext cx="2871207" cy="2677269"/>
        </a:xfrm>
        <a:prstGeom prst="ellipse">
          <a:avLst/>
        </a:prstGeom>
        <a:solidFill>
          <a:schemeClr val="accent2">
            <a:hueOff val="-297427"/>
            <a:satOff val="-40851"/>
            <a:lumOff val="70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0" kern="1200" dirty="0">
              <a:latin typeface="Source Sans Pro" panose="020B0503030403020204" pitchFamily="34" charset="0"/>
              <a:ea typeface="Source Sans Pro" panose="020B0503030403020204" pitchFamily="34" charset="0"/>
            </a:rPr>
            <a:t>Pervasively Invalidating Environment</a:t>
          </a:r>
        </a:p>
      </dsp:txBody>
      <dsp:txXfrm>
        <a:off x="4777892" y="1542504"/>
        <a:ext cx="2030249" cy="1893115"/>
      </dsp:txXfrm>
    </dsp:sp>
    <dsp:sp modelId="{1E80797F-4EFE-48AE-93E0-71149CFBC226}">
      <dsp:nvSpPr>
        <dsp:cNvPr id="0" name=""/>
        <dsp:cNvSpPr/>
      </dsp:nvSpPr>
      <dsp:spPr>
        <a:xfrm>
          <a:off x="7405780" y="2186251"/>
          <a:ext cx="760584" cy="605620"/>
        </a:xfrm>
        <a:prstGeom prst="mathEqual">
          <a:avLst/>
        </a:prstGeom>
        <a:solidFill>
          <a:schemeClr val="accent2">
            <a:hueOff val="-594855"/>
            <a:satOff val="-81702"/>
            <a:lumOff val="14117"/>
            <a:alphaOff val="0"/>
          </a:schemeClr>
        </a:solidFill>
        <a:ln>
          <a:solidFill>
            <a:schemeClr val="tx1"/>
          </a:solid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b="1" kern="1200" dirty="0"/>
        </a:p>
      </dsp:txBody>
      <dsp:txXfrm>
        <a:off x="7506595" y="2311009"/>
        <a:ext cx="558954" cy="356104"/>
      </dsp:txXfrm>
    </dsp:sp>
    <dsp:sp modelId="{702B958B-E4B8-464B-9FEE-53097F08CC24}">
      <dsp:nvSpPr>
        <dsp:cNvPr id="0" name=""/>
        <dsp:cNvSpPr/>
      </dsp:nvSpPr>
      <dsp:spPr>
        <a:xfrm>
          <a:off x="8275206" y="1118355"/>
          <a:ext cx="3055937" cy="2741413"/>
        </a:xfrm>
        <a:prstGeom prst="ellipse">
          <a:avLst/>
        </a:prstGeom>
        <a:solidFill>
          <a:schemeClr val="accent2">
            <a:hueOff val="-594855"/>
            <a:satOff val="-81702"/>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Source Sans Pro" panose="020B0503030403020204" pitchFamily="34" charset="0"/>
              <a:ea typeface="Source Sans Pro" panose="020B0503030403020204" pitchFamily="34" charset="0"/>
            </a:rPr>
            <a:t>Severe &amp; Pervasive Emotional Dysregulation</a:t>
          </a:r>
        </a:p>
      </dsp:txBody>
      <dsp:txXfrm>
        <a:off x="8722738" y="1519826"/>
        <a:ext cx="2160873" cy="1938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DD67F-1776-43A9-9119-74385471D1E7}">
      <dsp:nvSpPr>
        <dsp:cNvPr id="0" name=""/>
        <dsp:cNvSpPr/>
      </dsp:nvSpPr>
      <dsp:spPr>
        <a:xfrm>
          <a:off x="1573462" y="0"/>
          <a:ext cx="5151449" cy="5151449"/>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C8AEBA83-C72C-458C-AD17-84630A87E99E}">
      <dsp:nvSpPr>
        <dsp:cNvPr id="0" name=""/>
        <dsp:cNvSpPr/>
      </dsp:nvSpPr>
      <dsp:spPr>
        <a:xfrm>
          <a:off x="2062850" y="489387"/>
          <a:ext cx="2009065" cy="2009065"/>
        </a:xfrm>
        <a:prstGeom prst="round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2160924" y="587461"/>
        <a:ext cx="1812917" cy="1812917"/>
      </dsp:txXfrm>
    </dsp:sp>
    <dsp:sp modelId="{BA0728B4-6C22-40F2-8D8D-9DD0DD3E74FD}">
      <dsp:nvSpPr>
        <dsp:cNvPr id="0" name=""/>
        <dsp:cNvSpPr/>
      </dsp:nvSpPr>
      <dsp:spPr>
        <a:xfrm>
          <a:off x="4279116" y="2649152"/>
          <a:ext cx="2009065" cy="2009065"/>
        </a:xfrm>
        <a:prstGeom prst="roundRect">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4377190" y="2747226"/>
        <a:ext cx="1812917" cy="1812917"/>
      </dsp:txXfrm>
    </dsp:sp>
    <dsp:sp modelId="{94968B96-B115-4F7B-801F-D6C4767F8778}">
      <dsp:nvSpPr>
        <dsp:cNvPr id="0" name=""/>
        <dsp:cNvSpPr/>
      </dsp:nvSpPr>
      <dsp:spPr>
        <a:xfrm>
          <a:off x="2062850" y="2652996"/>
          <a:ext cx="2009065" cy="2009065"/>
        </a:xfrm>
        <a:prstGeom prst="roundRect">
          <a:avLst/>
        </a:prstGeom>
        <a:solidFill>
          <a:srgbClr val="0D973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solidFill>
              <a:srgbClr val="0D973B"/>
            </a:solidFill>
          </a:endParaRPr>
        </a:p>
      </dsp:txBody>
      <dsp:txXfrm>
        <a:off x="2160924" y="2751070"/>
        <a:ext cx="1812917" cy="1812917"/>
      </dsp:txXfrm>
    </dsp:sp>
    <dsp:sp modelId="{1F740AE6-F90E-473E-ADEB-F39AC3259F80}">
      <dsp:nvSpPr>
        <dsp:cNvPr id="0" name=""/>
        <dsp:cNvSpPr/>
      </dsp:nvSpPr>
      <dsp:spPr>
        <a:xfrm>
          <a:off x="4265555" y="532026"/>
          <a:ext cx="2009065" cy="2009065"/>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dsp:txBody>
      <dsp:txXfrm>
        <a:off x="4363629" y="630100"/>
        <a:ext cx="1812917" cy="18129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DD67F-1776-43A9-9119-74385471D1E7}">
      <dsp:nvSpPr>
        <dsp:cNvPr id="0" name=""/>
        <dsp:cNvSpPr/>
      </dsp:nvSpPr>
      <dsp:spPr>
        <a:xfrm>
          <a:off x="2618651" y="0"/>
          <a:ext cx="5341156" cy="5341156"/>
        </a:xfrm>
        <a:prstGeom prst="diamond">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C8AEBA83-C72C-458C-AD17-84630A87E99E}">
      <dsp:nvSpPr>
        <dsp:cNvPr id="0" name=""/>
        <dsp:cNvSpPr/>
      </dsp:nvSpPr>
      <dsp:spPr>
        <a:xfrm>
          <a:off x="413033" y="186942"/>
          <a:ext cx="4787600" cy="2346869"/>
        </a:xfrm>
        <a:prstGeom prst="roundRect">
          <a:avLst/>
        </a:prstGeom>
        <a:solidFill>
          <a:schemeClr val="accent6">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0" rIns="91440" bIns="0" numCol="1" spcCol="1270" anchor="ctr" anchorCtr="0">
          <a:noAutofit/>
        </a:bodyPr>
        <a:lstStyle/>
        <a:p>
          <a:pPr marL="0" lvl="0" indent="0" algn="ctr" defTabSz="1244600">
            <a:lnSpc>
              <a:spcPct val="90000"/>
            </a:lnSpc>
            <a:spcBef>
              <a:spcPct val="0"/>
            </a:spcBef>
            <a:spcAft>
              <a:spcPct val="35000"/>
            </a:spcAft>
            <a:buNone/>
          </a:pPr>
          <a:r>
            <a:rPr lang="en-US" sz="2800" b="1" i="0" u="sng" kern="1200" dirty="0"/>
            <a:t>Mindfulness</a:t>
          </a:r>
        </a:p>
        <a:p>
          <a:pPr marL="0" lvl="0" indent="0" algn="ctr" defTabSz="1244600">
            <a:lnSpc>
              <a:spcPct val="90000"/>
            </a:lnSpc>
            <a:spcBef>
              <a:spcPct val="0"/>
            </a:spcBef>
            <a:spcAft>
              <a:spcPts val="600"/>
            </a:spcAft>
            <a:buNone/>
          </a:pPr>
          <a:r>
            <a:rPr lang="en-US" sz="2400" b="1" kern="1200" dirty="0"/>
            <a:t>Non-judgmental awareness of the present moment</a:t>
          </a:r>
        </a:p>
      </dsp:txBody>
      <dsp:txXfrm>
        <a:off x="527598" y="301507"/>
        <a:ext cx="4558470" cy="2117739"/>
      </dsp:txXfrm>
    </dsp:sp>
    <dsp:sp modelId="{BA0728B4-6C22-40F2-8D8D-9DD0DD3E74FD}">
      <dsp:nvSpPr>
        <dsp:cNvPr id="0" name=""/>
        <dsp:cNvSpPr/>
      </dsp:nvSpPr>
      <dsp:spPr>
        <a:xfrm>
          <a:off x="5377824" y="2599282"/>
          <a:ext cx="4787600" cy="2346869"/>
        </a:xfrm>
        <a:prstGeom prst="roundRect">
          <a:avLst/>
        </a:prstGeom>
        <a:solidFill>
          <a:schemeClr val="tx1">
            <a:lumMod val="75000"/>
            <a:lumOff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Distress Tolerance</a:t>
          </a:r>
        </a:p>
        <a:p>
          <a:pPr marL="0" lvl="0" indent="0" algn="ctr" defTabSz="1244600">
            <a:lnSpc>
              <a:spcPct val="90000"/>
            </a:lnSpc>
            <a:spcBef>
              <a:spcPct val="0"/>
            </a:spcBef>
            <a:spcAft>
              <a:spcPct val="35000"/>
            </a:spcAft>
            <a:buNone/>
          </a:pPr>
          <a:r>
            <a:rPr lang="en-US" sz="2400" b="1" kern="1200" dirty="0"/>
            <a:t>Manage an emotional incident with greater calm and acceptance</a:t>
          </a:r>
        </a:p>
      </dsp:txBody>
      <dsp:txXfrm>
        <a:off x="5492389" y="2713847"/>
        <a:ext cx="4558470" cy="2117739"/>
      </dsp:txXfrm>
    </dsp:sp>
    <dsp:sp modelId="{94968B96-B115-4F7B-801F-D6C4767F8778}">
      <dsp:nvSpPr>
        <dsp:cNvPr id="0" name=""/>
        <dsp:cNvSpPr/>
      </dsp:nvSpPr>
      <dsp:spPr>
        <a:xfrm>
          <a:off x="368518" y="2584894"/>
          <a:ext cx="4787600" cy="2346869"/>
        </a:xfrm>
        <a:prstGeom prst="roundRect">
          <a:avLst/>
        </a:prstGeom>
        <a:solidFill>
          <a:srgbClr val="0D973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Emotion Regulation</a:t>
          </a:r>
        </a:p>
        <a:p>
          <a:pPr marL="0" lvl="0" indent="0" algn="ctr" defTabSz="1244600">
            <a:lnSpc>
              <a:spcPct val="90000"/>
            </a:lnSpc>
            <a:spcBef>
              <a:spcPct val="0"/>
            </a:spcBef>
            <a:spcAft>
              <a:spcPct val="35000"/>
            </a:spcAft>
            <a:buNone/>
          </a:pPr>
          <a:r>
            <a:rPr lang="en-US" sz="2400" b="1" kern="1200" dirty="0"/>
            <a:t>Understand, manage, and change intense emotions and reduce vulnerability to them</a:t>
          </a:r>
        </a:p>
      </dsp:txBody>
      <dsp:txXfrm>
        <a:off x="483083" y="2699459"/>
        <a:ext cx="4558470" cy="2117739"/>
      </dsp:txXfrm>
    </dsp:sp>
    <dsp:sp modelId="{1F740AE6-F90E-473E-ADEB-F39AC3259F80}">
      <dsp:nvSpPr>
        <dsp:cNvPr id="0" name=""/>
        <dsp:cNvSpPr/>
      </dsp:nvSpPr>
      <dsp:spPr>
        <a:xfrm>
          <a:off x="5379991" y="192636"/>
          <a:ext cx="4787600" cy="2346869"/>
        </a:xfrm>
        <a:prstGeom prst="roundRect">
          <a:avLst/>
        </a:prstGeom>
        <a:solidFill>
          <a:srgbClr val="7030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t>Interpersonal Effectiveness</a:t>
          </a:r>
        </a:p>
        <a:p>
          <a:pPr marL="0" lvl="0" indent="0" algn="ctr" defTabSz="1244600">
            <a:lnSpc>
              <a:spcPct val="90000"/>
            </a:lnSpc>
            <a:spcBef>
              <a:spcPct val="0"/>
            </a:spcBef>
            <a:spcAft>
              <a:spcPct val="35000"/>
            </a:spcAft>
            <a:buNone/>
          </a:pPr>
          <a:r>
            <a:rPr lang="en-US" sz="2400" b="1" kern="1200" dirty="0"/>
            <a:t>Communicate assertively while strengthening relationships and maintaining self-respect</a:t>
          </a:r>
          <a:endParaRPr lang="en-US" sz="2200" b="1" kern="1200" dirty="0"/>
        </a:p>
      </dsp:txBody>
      <dsp:txXfrm>
        <a:off x="5494556" y="307201"/>
        <a:ext cx="4558470" cy="21177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AD383-BD7E-4F4C-A495-69F01DEBE455}">
      <dsp:nvSpPr>
        <dsp:cNvPr id="0" name=""/>
        <dsp:cNvSpPr/>
      </dsp:nvSpPr>
      <dsp:spPr>
        <a:xfrm>
          <a:off x="562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34393" y="1178209"/>
        <a:ext cx="1374377" cy="924664"/>
      </dsp:txXfrm>
    </dsp:sp>
    <dsp:sp modelId="{570C233E-ED66-4F17-948E-500E94AAB5BC}">
      <dsp:nvSpPr>
        <dsp:cNvPr id="0" name=""/>
        <dsp:cNvSpPr/>
      </dsp:nvSpPr>
      <dsp:spPr>
        <a:xfrm>
          <a:off x="156580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65806" y="1545110"/>
        <a:ext cx="190348" cy="190861"/>
      </dsp:txXfrm>
    </dsp:sp>
    <dsp:sp modelId="{DDD53196-09C4-480C-AD9A-BAC6A287961F}">
      <dsp:nvSpPr>
        <dsp:cNvPr id="0" name=""/>
        <dsp:cNvSpPr/>
      </dsp:nvSpPr>
      <dsp:spPr>
        <a:xfrm>
          <a:off x="195060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1979376" y="1178209"/>
        <a:ext cx="1374377" cy="924664"/>
      </dsp:txXfrm>
    </dsp:sp>
    <dsp:sp modelId="{A9558D8E-D79F-45FC-AC7E-7CA11830F4FD}">
      <dsp:nvSpPr>
        <dsp:cNvPr id="0" name=""/>
        <dsp:cNvSpPr/>
      </dsp:nvSpPr>
      <dsp:spPr>
        <a:xfrm>
          <a:off x="351078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10789" y="1545110"/>
        <a:ext cx="190348" cy="190861"/>
      </dsp:txXfrm>
    </dsp:sp>
    <dsp:sp modelId="{92CC2FE6-5D32-4D41-A052-23BC415A3B20}">
      <dsp:nvSpPr>
        <dsp:cNvPr id="0" name=""/>
        <dsp:cNvSpPr/>
      </dsp:nvSpPr>
      <dsp:spPr>
        <a:xfrm>
          <a:off x="3895591"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Misery</a:t>
          </a:r>
        </a:p>
      </dsp:txBody>
      <dsp:txXfrm>
        <a:off x="3924359" y="1178209"/>
        <a:ext cx="1374377" cy="924664"/>
      </dsp:txXfrm>
    </dsp:sp>
    <dsp:sp modelId="{0E6E2F42-A49F-41B0-B46C-B28228C627B0}">
      <dsp:nvSpPr>
        <dsp:cNvPr id="0" name=""/>
        <dsp:cNvSpPr/>
      </dsp:nvSpPr>
      <dsp:spPr>
        <a:xfrm>
          <a:off x="5455772"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5772" y="1545110"/>
        <a:ext cx="190348" cy="190861"/>
      </dsp:txXfrm>
    </dsp:sp>
    <dsp:sp modelId="{EDA6E3A4-F94B-451F-B821-1C5AB5945714}">
      <dsp:nvSpPr>
        <dsp:cNvPr id="0" name=""/>
        <dsp:cNvSpPr/>
      </dsp:nvSpPr>
      <dsp:spPr>
        <a:xfrm>
          <a:off x="5840575"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Challenge</a:t>
          </a:r>
        </a:p>
      </dsp:txBody>
      <dsp:txXfrm>
        <a:off x="5869343" y="1178209"/>
        <a:ext cx="1374377" cy="924664"/>
      </dsp:txXfrm>
    </dsp:sp>
    <dsp:sp modelId="{A1B9DB78-9BDE-495C-B6AA-5532993B64A6}">
      <dsp:nvSpPr>
        <dsp:cNvPr id="0" name=""/>
        <dsp:cNvSpPr/>
      </dsp:nvSpPr>
      <dsp:spPr>
        <a:xfrm>
          <a:off x="7400756"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00756" y="1545110"/>
        <a:ext cx="190348" cy="190861"/>
      </dsp:txXfrm>
    </dsp:sp>
    <dsp:sp modelId="{86CF7E88-0027-4E56-BBE0-DB3FB2298182}">
      <dsp:nvSpPr>
        <dsp:cNvPr id="0" name=""/>
        <dsp:cNvSpPr/>
      </dsp:nvSpPr>
      <dsp:spPr>
        <a:xfrm>
          <a:off x="7785558" y="1149441"/>
          <a:ext cx="1431913" cy="98220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Brief Relief</a:t>
          </a:r>
        </a:p>
      </dsp:txBody>
      <dsp:txXfrm>
        <a:off x="7814326" y="1178209"/>
        <a:ext cx="1374377" cy="924664"/>
      </dsp:txXfrm>
    </dsp:sp>
    <dsp:sp modelId="{BCD6B468-5ABA-4AB9-990D-EEBDDB8FB91F}">
      <dsp:nvSpPr>
        <dsp:cNvPr id="0" name=""/>
        <dsp:cNvSpPr/>
      </dsp:nvSpPr>
      <dsp:spPr>
        <a:xfrm>
          <a:off x="9345739" y="1481489"/>
          <a:ext cx="271926" cy="318103"/>
        </a:xfrm>
        <a:prstGeom prst="rightArrow">
          <a:avLst>
            <a:gd name="adj1" fmla="val 60000"/>
            <a:gd name="adj2" fmla="val 50000"/>
          </a:avLst>
        </a:prstGeom>
        <a:solidFill>
          <a:schemeClr val="accent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n>
              <a:solidFill>
                <a:schemeClr val="tx1"/>
              </a:solidFill>
            </a:ln>
            <a:solidFill>
              <a:schemeClr val="accent3"/>
            </a:solidFill>
          </a:endParaRPr>
        </a:p>
      </dsp:txBody>
      <dsp:txXfrm>
        <a:off x="9345739" y="1545110"/>
        <a:ext cx="190348" cy="190861"/>
      </dsp:txXfrm>
    </dsp:sp>
    <dsp:sp modelId="{DAEB9350-1612-40CB-A1AF-8D4667195613}">
      <dsp:nvSpPr>
        <dsp:cNvPr id="0" name=""/>
        <dsp:cNvSpPr/>
      </dsp:nvSpPr>
      <dsp:spPr>
        <a:xfrm>
          <a:off x="9730541" y="1084288"/>
          <a:ext cx="1429373" cy="1112505"/>
        </a:xfrm>
        <a:prstGeom prst="doubleWave">
          <a:avLst/>
        </a:prstGeom>
        <a:solidFill>
          <a:schemeClr val="tx2"/>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Continued Misery</a:t>
          </a:r>
        </a:p>
      </dsp:txBody>
      <dsp:txXfrm>
        <a:off x="9730541" y="1223351"/>
        <a:ext cx="1429373" cy="8343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E9BEB-A28E-451A-B4A8-784F48600D2A}">
      <dsp:nvSpPr>
        <dsp:cNvPr id="0" name=""/>
        <dsp:cNvSpPr/>
      </dsp:nvSpPr>
      <dsp:spPr>
        <a:xfrm>
          <a:off x="288015" y="651929"/>
          <a:ext cx="6364201" cy="4114807"/>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2222500">
            <a:lnSpc>
              <a:spcPct val="90000"/>
            </a:lnSpc>
            <a:spcBef>
              <a:spcPct val="0"/>
            </a:spcBef>
            <a:spcAft>
              <a:spcPct val="35000"/>
            </a:spcAft>
            <a:buNone/>
          </a:pPr>
          <a:r>
            <a:rPr lang="en-US" sz="5000" b="1" kern="1200" dirty="0">
              <a:solidFill>
                <a:schemeClr val="tx1"/>
              </a:solidFill>
            </a:rPr>
            <a:t>Reasonable Mind</a:t>
          </a:r>
        </a:p>
      </dsp:txBody>
      <dsp:txXfrm>
        <a:off x="1176710" y="1137153"/>
        <a:ext cx="3669449" cy="3144359"/>
      </dsp:txXfrm>
    </dsp:sp>
    <dsp:sp modelId="{6C5AD179-E552-47A5-9F20-8BFE5616C976}">
      <dsp:nvSpPr>
        <dsp:cNvPr id="0" name=""/>
        <dsp:cNvSpPr/>
      </dsp:nvSpPr>
      <dsp:spPr>
        <a:xfrm>
          <a:off x="4898740" y="657857"/>
          <a:ext cx="6363986" cy="4113298"/>
        </a:xfrm>
        <a:prstGeom prst="ellipse">
          <a:avLst/>
        </a:prstGeom>
        <a:solidFill>
          <a:schemeClr val="accent2">
            <a:alpha val="50000"/>
            <a:hueOff val="-594855"/>
            <a:satOff val="-81702"/>
            <a:lumOff val="14117"/>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2222500">
            <a:lnSpc>
              <a:spcPct val="100000"/>
            </a:lnSpc>
            <a:spcBef>
              <a:spcPct val="0"/>
            </a:spcBef>
            <a:spcAft>
              <a:spcPts val="600"/>
            </a:spcAft>
            <a:buNone/>
          </a:pPr>
          <a:r>
            <a:rPr lang="en-US" sz="5000" b="1" kern="1200" dirty="0"/>
            <a:t>Emotional Mind</a:t>
          </a:r>
        </a:p>
      </dsp:txBody>
      <dsp:txXfrm>
        <a:off x="6704736" y="1142904"/>
        <a:ext cx="3669325" cy="3143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94522-6A4D-47B5-87ED-2FC04915E449}">
      <dsp:nvSpPr>
        <dsp:cNvPr id="0" name=""/>
        <dsp:cNvSpPr/>
      </dsp:nvSpPr>
      <dsp:spPr>
        <a:xfrm>
          <a:off x="1826315" y="0"/>
          <a:ext cx="3159798" cy="1950603"/>
        </a:xfrm>
        <a:prstGeom prst="trapezoid">
          <a:avLst>
            <a:gd name="adj" fmla="val 80995"/>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b="1" kern="1200" dirty="0"/>
        </a:p>
        <a:p>
          <a:pPr marL="0" lvl="0" indent="0" algn="ctr" defTabSz="1333500">
            <a:lnSpc>
              <a:spcPct val="270000"/>
            </a:lnSpc>
            <a:spcBef>
              <a:spcPct val="0"/>
            </a:spcBef>
            <a:spcAft>
              <a:spcPct val="35000"/>
            </a:spcAft>
            <a:buNone/>
          </a:pPr>
          <a:r>
            <a:rPr lang="en-US" sz="3000" b="1" kern="1200" dirty="0"/>
            <a:t>Participate</a:t>
          </a:r>
        </a:p>
      </dsp:txBody>
      <dsp:txXfrm>
        <a:off x="1826315" y="0"/>
        <a:ext cx="3159798" cy="1950603"/>
      </dsp:txXfrm>
    </dsp:sp>
    <dsp:sp modelId="{589EEF36-4B0B-4480-8F7F-885557F7759C}">
      <dsp:nvSpPr>
        <dsp:cNvPr id="0" name=""/>
        <dsp:cNvSpPr/>
      </dsp:nvSpPr>
      <dsp:spPr>
        <a:xfrm>
          <a:off x="942251" y="1950603"/>
          <a:ext cx="4927926" cy="1091499"/>
        </a:xfrm>
        <a:prstGeom prst="trapezoid">
          <a:avLst>
            <a:gd name="adj" fmla="val 80995"/>
          </a:avLst>
        </a:prstGeom>
        <a:solidFill>
          <a:schemeClr val="accent4">
            <a:hueOff val="4536800"/>
            <a:satOff val="-37225"/>
            <a:lumOff val="21274"/>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Describe</a:t>
          </a:r>
        </a:p>
      </dsp:txBody>
      <dsp:txXfrm>
        <a:off x="1804638" y="1950603"/>
        <a:ext cx="3203152" cy="1091499"/>
      </dsp:txXfrm>
    </dsp:sp>
    <dsp:sp modelId="{8ECFCA72-63A2-47D4-9B5A-78D2B14CB55A}">
      <dsp:nvSpPr>
        <dsp:cNvPr id="0" name=""/>
        <dsp:cNvSpPr/>
      </dsp:nvSpPr>
      <dsp:spPr>
        <a:xfrm>
          <a:off x="0" y="3042102"/>
          <a:ext cx="6812429" cy="1163340"/>
        </a:xfrm>
        <a:prstGeom prst="trapezoid">
          <a:avLst>
            <a:gd name="adj" fmla="val 80995"/>
          </a:avLst>
        </a:prstGeom>
        <a:solidFill>
          <a:schemeClr val="accent4">
            <a:hueOff val="9073599"/>
            <a:satOff val="-74450"/>
            <a:lumOff val="42548"/>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Observe</a:t>
          </a:r>
        </a:p>
      </dsp:txBody>
      <dsp:txXfrm>
        <a:off x="1192175" y="3042102"/>
        <a:ext cx="4428079" cy="116334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D391E2-8B33-03EA-FA6A-DED572C9B903}"/>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5C4C6A25-240C-1BD3-F7E0-F0110404B33F}"/>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9E50299-2899-4CB9-8CA0-F011E1E2D90C}" type="datetimeFigureOut">
              <a:rPr lang="en-US" smtClean="0"/>
              <a:t>4/19/2024</a:t>
            </a:fld>
            <a:endParaRPr lang="en-US"/>
          </a:p>
        </p:txBody>
      </p:sp>
      <p:sp>
        <p:nvSpPr>
          <p:cNvPr id="4" name="Footer Placeholder 3">
            <a:extLst>
              <a:ext uri="{FF2B5EF4-FFF2-40B4-BE49-F238E27FC236}">
                <a16:creationId xmlns:a16="http://schemas.microsoft.com/office/drawing/2014/main" id="{302AB5D5-5340-DCCD-52C8-275B37B13EAF}"/>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5EC2253-C85C-879C-61C7-3025B55E3A9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3B15AEA-C1DD-473E-9772-0CA2A6DCEE21}" type="slidenum">
              <a:rPr lang="en-US" smtClean="0"/>
              <a:t>‹#›</a:t>
            </a:fld>
            <a:endParaRPr lang="en-US"/>
          </a:p>
        </p:txBody>
      </p:sp>
    </p:spTree>
    <p:extLst>
      <p:ext uri="{BB962C8B-B14F-4D97-AF65-F5344CB8AC3E}">
        <p14:creationId xmlns:p14="http://schemas.microsoft.com/office/powerpoint/2010/main" val="125628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D79E5CC-F58D-4216-B0F2-6382620FD3E2}" type="datetimeFigureOut">
              <a:rPr lang="en-US" smtClean="0"/>
              <a:t>4/19/2024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69C70AD-FCA9-4FF6-8D0E-01E0C5ABAEF2}" type="slidenum">
              <a:rPr lang="en-US" smtClean="0"/>
              <a:t>‹#›</a:t>
            </a:fld>
            <a:endParaRPr lang="en-US"/>
          </a:p>
        </p:txBody>
      </p:sp>
    </p:spTree>
    <p:extLst>
      <p:ext uri="{BB962C8B-B14F-4D97-AF65-F5344CB8AC3E}">
        <p14:creationId xmlns:p14="http://schemas.microsoft.com/office/powerpoint/2010/main" val="248560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u="sng" dirty="0"/>
              <a:t>Introduce yourself (trainer), then, you can add</a:t>
            </a:r>
            <a:r>
              <a:rPr lang="en-US" b="0" u="none" dirty="0"/>
              <a:t> </a:t>
            </a:r>
            <a:r>
              <a:rPr lang="en-US" b="0" i="0" u="none" dirty="0">
                <a:solidFill>
                  <a:srgbClr val="808080"/>
                </a:solidFill>
                <a:effectLst/>
                <a:latin typeface="Montserrat" panose="00000500000000000000" pitchFamily="2" charset="0"/>
              </a:rPr>
              <a:t>– </a:t>
            </a:r>
            <a:r>
              <a:rPr lang="en-US" i="0" dirty="0"/>
              <a:t>"</a:t>
            </a:r>
            <a:r>
              <a:rPr lang="en-US" sz="1200" dirty="0"/>
              <a:t>If you haven't already done so, go ahead and enter your name and agency into the chat box to document your attendance.</a:t>
            </a:r>
            <a:r>
              <a:rPr lang="en-US" i="0" dirty="0"/>
              <a:t>"</a:t>
            </a:r>
            <a:endParaRPr lang="en-US"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a:t>
            </a:fld>
            <a:endParaRPr lang="en-US"/>
          </a:p>
        </p:txBody>
      </p:sp>
    </p:spTree>
    <p:extLst>
      <p:ext uri="{BB962C8B-B14F-4D97-AF65-F5344CB8AC3E}">
        <p14:creationId xmlns:p14="http://schemas.microsoft.com/office/powerpoint/2010/main" val="1875006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u="sng" dirty="0"/>
              <a:t>Review the learning objectives with participants.</a:t>
            </a:r>
          </a:p>
        </p:txBody>
      </p:sp>
      <p:sp>
        <p:nvSpPr>
          <p:cNvPr id="4" name="Slide Number Placeholder 3"/>
          <p:cNvSpPr>
            <a:spLocks noGrp="1"/>
          </p:cNvSpPr>
          <p:nvPr>
            <p:ph type="sldNum" sz="quarter" idx="5"/>
          </p:nvPr>
        </p:nvSpPr>
        <p:spPr/>
        <p:txBody>
          <a:bodyPr/>
          <a:lstStyle/>
          <a:p>
            <a:fld id="{369C70AD-FCA9-4FF6-8D0E-01E0C5ABAEF2}" type="slidenum">
              <a:rPr lang="en-US" smtClean="0"/>
              <a:t>10</a:t>
            </a:fld>
            <a:endParaRPr lang="en-US"/>
          </a:p>
        </p:txBody>
      </p:sp>
    </p:spTree>
    <p:extLst>
      <p:ext uri="{BB962C8B-B14F-4D97-AF65-F5344CB8AC3E}">
        <p14:creationId xmlns:p14="http://schemas.microsoft.com/office/powerpoint/2010/main" val="37584903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endParaRPr lang="en-US"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If running out of time, this is a 1-minute exercise </a:t>
            </a:r>
            <a:r>
              <a:rPr lang="en-US" b="0" u="none" dirty="0"/>
              <a:t>– </a:t>
            </a:r>
            <a:r>
              <a:rPr lang="en-US" b="0" u="sng" dirty="0"/>
              <a:t>t</a:t>
            </a:r>
            <a:r>
              <a:rPr lang="en-US" u="sng" dirty="0"/>
              <a:t>rainer begins exercise. </a:t>
            </a:r>
          </a:p>
          <a:p>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Closed captioning is available for this video.</a:t>
            </a:r>
          </a:p>
          <a:p>
            <a:endParaRPr lang="en-US" u="none" dirty="0"/>
          </a:p>
          <a:p>
            <a:r>
              <a:rPr lang="en-US" u="none" dirty="0"/>
              <a:t>---</a:t>
            </a:r>
          </a:p>
          <a:p>
            <a:pPr defTabSz="966612">
              <a:defRPr/>
            </a:pPr>
            <a:r>
              <a:rPr lang="en-US" b="1" i="0" dirty="0"/>
              <a:t>Reference: </a:t>
            </a:r>
          </a:p>
          <a:p>
            <a:pPr marL="171450" indent="-171450" defTabSz="966612">
              <a:buFont typeface="Arial" panose="020B0604020202020204" pitchFamily="34" charset="0"/>
              <a:buChar char="•"/>
              <a:defRPr/>
            </a:pPr>
            <a:r>
              <a:rPr lang="en-US" b="0" i="0" dirty="0"/>
              <a:t>YouTube. (2020, March 31). </a:t>
            </a:r>
            <a:r>
              <a:rPr lang="en-US" b="0" i="1" dirty="0"/>
              <a:t>One minute guided meditation | </a:t>
            </a:r>
            <a:r>
              <a:rPr lang="en-US" b="0" i="1" dirty="0" err="1"/>
              <a:t>Medbridge</a:t>
            </a:r>
            <a:r>
              <a:rPr lang="en-US" b="0" i="0" dirty="0"/>
              <a:t>. YouTube. https://www.youtube.com/watch?v=kI4bDaZ83g4&amp;t=13s </a:t>
            </a:r>
          </a:p>
        </p:txBody>
      </p:sp>
      <p:sp>
        <p:nvSpPr>
          <p:cNvPr id="4" name="Slide Number Placeholder 3"/>
          <p:cNvSpPr>
            <a:spLocks noGrp="1"/>
          </p:cNvSpPr>
          <p:nvPr>
            <p:ph type="sldNum" sz="quarter" idx="5"/>
          </p:nvPr>
        </p:nvSpPr>
        <p:spPr/>
        <p:txBody>
          <a:bodyPr/>
          <a:lstStyle/>
          <a:p>
            <a:fld id="{369C70AD-FCA9-4FF6-8D0E-01E0C5ABAEF2}" type="slidenum">
              <a:rPr lang="en-US" smtClean="0"/>
              <a:t>100</a:t>
            </a:fld>
            <a:endParaRPr lang="en-US"/>
          </a:p>
        </p:txBody>
      </p:sp>
    </p:spTree>
    <p:extLst>
      <p:ext uri="{BB962C8B-B14F-4D97-AF65-F5344CB8AC3E}">
        <p14:creationId xmlns:p14="http://schemas.microsoft.com/office/powerpoint/2010/main" val="19135954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101</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"Here is the end code for today's training [</a:t>
            </a:r>
            <a:r>
              <a:rPr lang="en-US" i="0" u="sng" dirty="0"/>
              <a:t>say and repeat end code</a:t>
            </a:r>
            <a:r>
              <a:rPr lang="en-US" i="0" dirty="0"/>
              <a:t>]. You will need the end code when you complete the CE evaluation.</a:t>
            </a:r>
            <a:r>
              <a:rPr lang="en-US" b="0" dirty="0"/>
              <a:t>“</a:t>
            </a:r>
          </a:p>
          <a:p>
            <a:endParaRPr lang="en-US" b="0" i="0" dirty="0"/>
          </a:p>
          <a:p>
            <a:r>
              <a:rPr lang="en-US" b="0" i="0" dirty="0"/>
              <a:t>You will be registered for part2 on our end once we’ve confirmed your attendance for part 1 of this training. </a:t>
            </a:r>
          </a:p>
        </p:txBody>
      </p:sp>
    </p:spTree>
    <p:extLst>
      <p:ext uri="{BB962C8B-B14F-4D97-AF65-F5344CB8AC3E}">
        <p14:creationId xmlns:p14="http://schemas.microsoft.com/office/powerpoint/2010/main" val="292363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"All of the materials that are provided and referenced throughout this training are taken from these two resources. These were created by the developer of DBT herself – Marsha Linehan."</a:t>
            </a:r>
          </a:p>
          <a:p>
            <a:pPr defTabSz="966612">
              <a:defRPr/>
            </a:pPr>
            <a:endParaRPr lang="en-US" b="0" i="0" dirty="0"/>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latin typeface="Circular"/>
              </a:rPr>
              <a:t>Linehan, M. M. (2014a). </a:t>
            </a:r>
            <a:r>
              <a:rPr lang="en-US" sz="1300" i="1" dirty="0">
                <a:latin typeface="inherit"/>
              </a:rPr>
              <a:t>DBT (R) skills training handouts and worksheets, second edition</a:t>
            </a:r>
            <a:r>
              <a:rPr lang="en-US" sz="1300" dirty="0">
                <a:latin typeface="Circular"/>
              </a:rPr>
              <a:t> (2nd ed.). New York, NY: Guilford Publications.</a:t>
            </a:r>
          </a:p>
          <a:p>
            <a:pPr marL="181240" indent="-181240" defTabSz="966612">
              <a:buFont typeface="Arial" panose="020B0604020202020204" pitchFamily="34" charset="0"/>
              <a:buChar char="•"/>
              <a:defRPr/>
            </a:pPr>
            <a:r>
              <a:rPr lang="en-US" sz="1300" dirty="0">
                <a:latin typeface="Circular"/>
              </a:rPr>
              <a:t>Linehan, M. M. (2014b). </a:t>
            </a:r>
            <a:r>
              <a:rPr lang="en-US" sz="1300" i="1" dirty="0">
                <a:latin typeface="inherit"/>
              </a:rPr>
              <a:t>DBT (R) Skills Training Manual, Second Edition</a:t>
            </a:r>
            <a:r>
              <a:rPr lang="en-US" sz="1300" dirty="0">
                <a:latin typeface="Circular"/>
              </a:rPr>
              <a:t> (2nd ed.). New York, NY: Guilford Publications.</a:t>
            </a:r>
            <a:endParaRPr lang="en-US" i="0"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11</a:t>
            </a:fld>
            <a:endParaRPr lang="en-US"/>
          </a:p>
        </p:txBody>
      </p:sp>
    </p:spTree>
    <p:extLst>
      <p:ext uri="{BB962C8B-B14F-4D97-AF65-F5344CB8AC3E}">
        <p14:creationId xmlns:p14="http://schemas.microsoft.com/office/powerpoint/2010/main" val="406987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sz="1300" dirty="0"/>
              <a:t>[</a:t>
            </a:r>
            <a:r>
              <a:rPr lang="en-US" sz="1300" u="sng" dirty="0"/>
              <a:t>read bullets</a:t>
            </a:r>
            <a:r>
              <a:rPr lang="en-US" sz="1300" dirty="0"/>
              <a:t>].</a:t>
            </a:r>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12</a:t>
            </a:fld>
            <a:endParaRPr lang="en-US"/>
          </a:p>
        </p:txBody>
      </p:sp>
    </p:spTree>
    <p:extLst>
      <p:ext uri="{BB962C8B-B14F-4D97-AF65-F5344CB8AC3E}">
        <p14:creationId xmlns:p14="http://schemas.microsoft.com/office/powerpoint/2010/main" val="2638168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"We have a lot of ground to cover today. We'll start our training by reviewing [</a:t>
            </a:r>
            <a:r>
              <a:rPr lang="en-US" b="0" u="sng" dirty="0"/>
              <a:t>list bullets 1, 2, and 3</a:t>
            </a:r>
            <a:r>
              <a:rPr lang="en-US" b="0" dirty="0"/>
              <a:t>]. Then, mid-way through our training, we'll take a 15-minute break, followed by a review of two of the four DBT skills – Mindfulness and Interpersonal Effectiveness. The other two skills will be reviewed in Part 2. We’ll then wrap up today’s training with a closing mindfulness exercise."</a:t>
            </a:r>
            <a:endParaRPr lang="en-US" b="1" dirty="0"/>
          </a:p>
        </p:txBody>
      </p:sp>
      <p:sp>
        <p:nvSpPr>
          <p:cNvPr id="4" name="Slide Number Placeholder 3"/>
          <p:cNvSpPr>
            <a:spLocks noGrp="1"/>
          </p:cNvSpPr>
          <p:nvPr>
            <p:ph type="sldNum" sz="quarter" idx="10"/>
          </p:nvPr>
        </p:nvSpPr>
        <p:spPr/>
        <p:txBody>
          <a:bodyPr/>
          <a:lstStyle/>
          <a:p>
            <a:pPr>
              <a:defRPr/>
            </a:pPr>
            <a:fld id="{EDE5165B-1C64-4CD4-8E75-0A16F1553D18}" type="slidenum">
              <a:rPr lang="en-US" smtClean="0"/>
              <a:pPr>
                <a:defRPr/>
              </a:pPr>
              <a:t>13</a:t>
            </a:fld>
            <a:endParaRPr lang="en-US"/>
          </a:p>
        </p:txBody>
      </p:sp>
    </p:spTree>
    <p:extLst>
      <p:ext uri="{BB962C8B-B14F-4D97-AF65-F5344CB8AC3E}">
        <p14:creationId xmlns:p14="http://schemas.microsoft.com/office/powerpoint/2010/main" val="42338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start today's training with a mindfulness exercise, which is one of the four core skill areas involved in DBT. It's also common practice to begin and end DBT sessions with a mindfulness exercise (specifically DBT Skills Group Training sessions) as we'll review later in this training."</a:t>
            </a:r>
          </a:p>
          <a:p>
            <a:pPr marL="181240" indent="-181240">
              <a:buFont typeface="Arial" panose="020B0604020202020204" pitchFamily="34" charset="0"/>
              <a:buChar char="•"/>
            </a:pPr>
            <a:endParaRPr lang="en-US" b="0" dirty="0"/>
          </a:p>
          <a:p>
            <a:pPr marL="181240" indent="-181240">
              <a:buFont typeface="Arial" panose="020B0604020202020204" pitchFamily="34" charset="0"/>
              <a:buChar char="•"/>
            </a:pPr>
            <a:r>
              <a:rPr lang="en-US" b="0" dirty="0"/>
              <a:t>"Mindfulness exercises serve to help us focus our awareness on the present moment, while calmly acknowledging and accepting one's feelings, thoughts, and bodily sensations."</a:t>
            </a:r>
          </a:p>
          <a:p>
            <a:endParaRPr lang="en-US" b="0" dirty="0"/>
          </a:p>
          <a:p>
            <a:pPr marL="181240" indent="-181240" defTabSz="966612">
              <a:buFont typeface="Arial" panose="020B0604020202020204" pitchFamily="34" charset="0"/>
              <a:buChar char="•"/>
              <a:defRPr/>
            </a:pPr>
            <a:r>
              <a:rPr lang="en-US" b="0" u="sng" dirty="0"/>
              <a:t>Trainer can also add</a:t>
            </a:r>
            <a:r>
              <a:rPr lang="en-US" b="0" dirty="0"/>
              <a:t>: "We'll explore the practice of Mindfulness in more detail later in this training.“</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i="0"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14</a:t>
            </a:fld>
            <a:endParaRPr lang="en-US"/>
          </a:p>
        </p:txBody>
      </p:sp>
    </p:spTree>
    <p:extLst>
      <p:ext uri="{BB962C8B-B14F-4D97-AF65-F5344CB8AC3E}">
        <p14:creationId xmlns:p14="http://schemas.microsoft.com/office/powerpoint/2010/main" val="409710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dirty="0"/>
              <a:t>"</a:t>
            </a:r>
            <a:r>
              <a:rPr lang="en-US" dirty="0"/>
              <a:t>This is a 5 minutes mindfulness exercise that involves taking slow, deep breaths while focusing your attention on the sensations of the breath. This practice can help us calm our minds, reduce stress, and promote relaxation within a short time frame.</a:t>
            </a:r>
            <a:r>
              <a:rPr lang="en-US" b="0" dirty="0"/>
              <a: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Closed captioning is available for this video.</a:t>
            </a:r>
          </a:p>
          <a:p>
            <a:endParaRPr lang="en-US" dirty="0"/>
          </a:p>
          <a:p>
            <a:pPr marL="181240" indent="-181240">
              <a:buFont typeface="Arial" panose="020B0604020202020204" pitchFamily="34" charset="0"/>
              <a:buChar char="•"/>
            </a:pPr>
            <a:r>
              <a:rPr lang="en-US" u="sng" dirty="0"/>
              <a:t>Trainer begins exercise. </a:t>
            </a:r>
          </a:p>
          <a:p>
            <a:pPr marL="181240" indent="-181240">
              <a:buFont typeface="Arial" panose="020B0604020202020204" pitchFamily="34" charset="0"/>
              <a:buChar char="•"/>
            </a:pPr>
            <a:endParaRPr lang="en-US" u="sng" dirty="0"/>
          </a:p>
          <a:p>
            <a:r>
              <a:rPr lang="en-US" u="none" dirty="0"/>
              <a:t>---</a:t>
            </a:r>
          </a:p>
          <a:p>
            <a:pPr defTabSz="966612">
              <a:defRPr/>
            </a:pPr>
            <a:r>
              <a:rPr lang="en-US" b="1" i="0" dirty="0"/>
              <a:t>Reference: </a:t>
            </a:r>
          </a:p>
          <a:p>
            <a:pPr marL="181240" indent="-181240" defTabSz="966612">
              <a:buFont typeface="Arial" panose="020B0604020202020204" pitchFamily="34" charset="0"/>
              <a:buChar char="•"/>
              <a:defRPr/>
            </a:pPr>
            <a:r>
              <a:rPr lang="en-US" dirty="0">
                <a:effectLst/>
              </a:rPr>
              <a:t>YouTube. (2020, August 17). </a:t>
            </a:r>
            <a:r>
              <a:rPr lang="en-US" i="1" dirty="0">
                <a:effectLst/>
              </a:rPr>
              <a:t>Mindful meditation: 5-minute deep breathing mindful relaxation</a:t>
            </a:r>
            <a:r>
              <a:rPr lang="en-US" dirty="0">
                <a:effectLst/>
              </a:rPr>
              <a:t>. YouTube. https://www.youtube.com/watch?v=he-tQOnDCWw </a:t>
            </a:r>
          </a:p>
          <a:p>
            <a:pPr marL="181240" indent="-181240" defTabSz="966612">
              <a:buFont typeface="Arial" panose="020B0604020202020204" pitchFamily="34" charset="0"/>
              <a:buChar char="•"/>
              <a:defRPr/>
            </a:pPr>
            <a:endParaRPr lang="en-US" dirty="0">
              <a:effectLst/>
            </a:endParaRPr>
          </a:p>
          <a:p>
            <a:pPr defTabSz="966612">
              <a:defRPr/>
            </a:pPr>
            <a:endParaRPr lang="en-US" b="1" i="0" dirty="0"/>
          </a:p>
          <a:p>
            <a:pPr marL="181240" indent="-181240">
              <a:buFont typeface="Arial" panose="020B0604020202020204" pitchFamily="34" charset="0"/>
              <a:buChar char="•"/>
            </a:pPr>
            <a:endParaRPr lang="en-US"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15</a:t>
            </a:fld>
            <a:endParaRPr lang="en-US"/>
          </a:p>
        </p:txBody>
      </p:sp>
    </p:spTree>
    <p:extLst>
      <p:ext uri="{BB962C8B-B14F-4D97-AF65-F5344CB8AC3E}">
        <p14:creationId xmlns:p14="http://schemas.microsoft.com/office/powerpoint/2010/main" val="1220497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dirty="0"/>
              <a:t>"Let's start diving into today's training content by asking the question, what is DBT? In this section, we'll explore the origins of DBT and what DBT is used for."</a:t>
            </a:r>
          </a:p>
          <a:p>
            <a:endParaRPr lang="en-US" b="0" dirty="0"/>
          </a:p>
          <a:p>
            <a:pPr marL="181240" indent="-181240">
              <a:buFont typeface="Arial" panose="020B0604020202020204" pitchFamily="34" charset="0"/>
              <a:buChar char="•"/>
            </a:pPr>
            <a:r>
              <a:rPr lang="en-US" b="0" u="sng" dirty="0"/>
              <a:t>Ask participants to share any words or phrases that come up for them when asked, "What is DBT?</a:t>
            </a:r>
            <a:r>
              <a:rPr lang="en-US" b="0" dirty="0"/>
              <a:t>“</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16</a:t>
            </a:fld>
            <a:endParaRPr lang="en-US"/>
          </a:p>
        </p:txBody>
      </p:sp>
    </p:spTree>
    <p:extLst>
      <p:ext uri="{BB962C8B-B14F-4D97-AF65-F5344CB8AC3E}">
        <p14:creationId xmlns:p14="http://schemas.microsoft.com/office/powerpoint/2010/main" val="109798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dirty="0"/>
              <a:t>"</a:t>
            </a:r>
            <a:r>
              <a:rPr lang="en-US" b="0" u="none" dirty="0"/>
              <a:t>Let’s start with the basics.</a:t>
            </a:r>
            <a:r>
              <a:rPr lang="en-US" b="0" dirty="0"/>
              <a:t>“</a:t>
            </a:r>
          </a:p>
          <a:p>
            <a:pPr marL="181240" indent="-181240" defTabSz="966612">
              <a:buFont typeface="Arial" panose="020B0604020202020204" pitchFamily="34" charset="0"/>
              <a:buChar char="•"/>
              <a:defRPr/>
            </a:pPr>
            <a:endParaRPr lang="en-US" b="0" u="non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17</a:t>
            </a:fld>
            <a:endParaRPr lang="en-US"/>
          </a:p>
        </p:txBody>
      </p:sp>
    </p:spTree>
    <p:extLst>
      <p:ext uri="{BB962C8B-B14F-4D97-AF65-F5344CB8AC3E}">
        <p14:creationId xmlns:p14="http://schemas.microsoft.com/office/powerpoint/2010/main" val="4124388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none" dirty="0"/>
              <a:t>"Let's briefly look at the history of DBT."</a:t>
            </a:r>
          </a:p>
          <a:p>
            <a:pPr defTabSz="966612">
              <a:defRPr/>
            </a:pPr>
            <a:endParaRPr lang="en-US" b="0" u="none" dirty="0"/>
          </a:p>
          <a:p>
            <a:pPr marL="181240" indent="-181240" defTabSz="966612">
              <a:buFont typeface="Arial" panose="020B0604020202020204" pitchFamily="34" charset="0"/>
              <a:buChar char="•"/>
              <a:defRPr/>
            </a:pPr>
            <a:r>
              <a:rPr lang="en-US" b="0" u="sng" dirty="0"/>
              <a:t>Read bullets; for Bullet 2's sub-bullet, you can add</a:t>
            </a:r>
            <a:r>
              <a:rPr lang="en-US" b="0" u="none" dirty="0"/>
              <a:t> </a:t>
            </a:r>
            <a:r>
              <a:rPr lang="en-US" b="0" i="0" dirty="0">
                <a:effectLst/>
              </a:rPr>
              <a:t>– </a:t>
            </a:r>
            <a:r>
              <a:rPr lang="en-US" b="0" u="none" dirty="0"/>
              <a:t>"</a:t>
            </a:r>
            <a:r>
              <a:rPr lang="en-US" b="0" dirty="0"/>
              <a:t>CBT focuses on identifying and challenging negative thought patterns and beliefs that contribute to emotional distress; while DBT incorporates elements of CBT, it adds a specific emphasis on emotional regulation and acceptance.</a:t>
            </a:r>
            <a:r>
              <a:rPr lang="en-US" b="0" u="none" dirty="0"/>
              <a:t>"</a:t>
            </a:r>
          </a:p>
          <a:p>
            <a:pPr defTabSz="966612">
              <a:defRPr/>
            </a:pPr>
            <a:endParaRPr lang="en-US" b="0" dirty="0"/>
          </a:p>
          <a:p>
            <a:pPr defTabSz="966612">
              <a:defRPr/>
            </a:pPr>
            <a:r>
              <a:rPr lang="en-US" b="0" dirty="0"/>
              <a:t>---</a:t>
            </a:r>
          </a:p>
          <a:p>
            <a:pPr defTabSz="966612">
              <a:defRPr/>
            </a:pPr>
            <a:r>
              <a:rPr lang="en-US" b="1" dirty="0"/>
              <a:t>Additional Notes:</a:t>
            </a:r>
          </a:p>
          <a:p>
            <a:pPr defTabSz="966612">
              <a:defRPr/>
            </a:pPr>
            <a:r>
              <a:rPr lang="en-US" b="0" dirty="0"/>
              <a:t>Other ways that DBT and CBT differ </a:t>
            </a:r>
            <a:r>
              <a:rPr lang="en-US" b="0" i="0" dirty="0">
                <a:effectLst/>
              </a:rPr>
              <a:t>–</a:t>
            </a:r>
          </a:p>
          <a:p>
            <a:pPr defTabSz="966612">
              <a:defRPr/>
            </a:pPr>
            <a:endParaRPr lang="en-US" b="0" dirty="0"/>
          </a:p>
          <a:p>
            <a:pPr marL="181240" indent="-181240" defTabSz="966612">
              <a:buFont typeface="Arial" panose="020B0604020202020204" pitchFamily="34" charset="0"/>
              <a:buChar char="•"/>
              <a:defRPr/>
            </a:pPr>
            <a:r>
              <a:rPr lang="en-US" b="0" u="sng" dirty="0"/>
              <a:t>Focus on Emotional Regulation: </a:t>
            </a:r>
            <a:r>
              <a:rPr lang="en-US" b="0" dirty="0"/>
              <a:t>While CBT addresses emotions, it doesn't have the same level of emphasis on teaching clients specific skills for emotional regulation as DBT does. DBT places a strong emphasis on teaching clients skills to manage intense emotions, tolerate distress, and improve interpersonal relationships</a:t>
            </a:r>
          </a:p>
          <a:p>
            <a:pPr marL="181240" indent="-181240" defTabSz="966612">
              <a:buFont typeface="Arial" panose="020B0604020202020204" pitchFamily="34" charset="0"/>
              <a:buChar char="•"/>
              <a:defRPr/>
            </a:pPr>
            <a:r>
              <a:rPr lang="en-US" b="0" u="sng" dirty="0"/>
              <a:t>Incorporation of Mindfulness</a:t>
            </a:r>
            <a:r>
              <a:rPr lang="en-US" b="0" dirty="0"/>
              <a:t>: CBT may incorporate mindfulness techniques, but it is not a core component of the therapy. Mindfulness is a central component of DBT, and clients are taught mindfulness skills to help them stay grounded, observe their thoughts and feelings without judgment, and reduce emotional reactivity.</a:t>
            </a:r>
          </a:p>
          <a:p>
            <a:pPr marL="181240" indent="-181240" defTabSz="966612">
              <a:buFont typeface="Arial" panose="020B0604020202020204" pitchFamily="34" charset="0"/>
              <a:buChar char="•"/>
              <a:defRPr/>
            </a:pPr>
            <a:r>
              <a:rPr lang="en-US" b="0" u="sng" dirty="0"/>
              <a:t>Dialectical Approach</a:t>
            </a:r>
            <a:r>
              <a:rPr lang="en-US" b="0" dirty="0"/>
              <a:t>: DBT introduces the dialectical philosophy, which encourages the synthesis of opposing viewpoints or ideas. This approach helps clients find a balance between acceptance and change, acknowledging their strengths and limitations. CBT is more focused on identifying and changing irrational or negative thought patterns.</a:t>
            </a:r>
          </a:p>
          <a:p>
            <a:pPr marL="181240" indent="-181240" defTabSz="966612">
              <a:buFont typeface="Arial" panose="020B0604020202020204" pitchFamily="34" charset="0"/>
              <a:buChar char="•"/>
              <a:defRPr/>
            </a:pPr>
            <a:r>
              <a:rPr lang="en-US" b="0" u="sng" dirty="0"/>
              <a:t>Therapeutic Strategies</a:t>
            </a:r>
            <a:r>
              <a:rPr lang="en-US" b="0" dirty="0"/>
              <a:t>: CBT primarily employs cognitive restructuring techniques to challenge and change irrational or negative thought patterns. It also involves behavioral strategies to modify actions and reactions. DBT includes a combination of cognitive and behavioral strategies, along with mindfulness techniques and validation strategies to help clients better regulate their emotions and develop healthier behaviors.</a:t>
            </a:r>
          </a:p>
          <a:p>
            <a:pPr marL="181240" indent="-181240" defTabSz="966612">
              <a:buFont typeface="Arial" panose="020B0604020202020204" pitchFamily="34" charset="0"/>
              <a:buChar char="•"/>
              <a:defRPr/>
            </a:pPr>
            <a:r>
              <a:rPr lang="en-US" b="0" u="sng" dirty="0"/>
              <a:t>Treatment Structure</a:t>
            </a:r>
            <a:r>
              <a:rPr lang="en-US" b="0" dirty="0"/>
              <a:t>: CBT is typically structured in a standard format with weekly sessions and a specific number of sessions planned based on the client's needs. DBT often includes individual therapy, group therapy, phone coaching between sessions, and skills training. It can be more intensive and structured, particularly for clients with severe emotional dysregulation.</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18</a:t>
            </a:fld>
            <a:endParaRPr lang="en-US"/>
          </a:p>
        </p:txBody>
      </p:sp>
    </p:spTree>
    <p:extLst>
      <p:ext uri="{BB962C8B-B14F-4D97-AF65-F5344CB8AC3E}">
        <p14:creationId xmlns:p14="http://schemas.microsoft.com/office/powerpoint/2010/main" val="2636795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81240" indent="-181240">
              <a:spcAft>
                <a:spcPts val="634"/>
              </a:spcAft>
              <a:buFont typeface="Arial" panose="020B0604020202020204" pitchFamily="34" charset="0"/>
              <a:buChar char="•"/>
            </a:pPr>
            <a:r>
              <a:rPr lang="en-US" i="1" dirty="0"/>
              <a:t>Bullet 1 </a:t>
            </a:r>
            <a:r>
              <a:rPr lang="en-US" dirty="0"/>
              <a:t>– </a:t>
            </a:r>
            <a:r>
              <a:rPr lang="en-US" b="0" dirty="0"/>
              <a:t>"</a:t>
            </a:r>
            <a:r>
              <a:rPr lang="en-US" dirty="0"/>
              <a:t>The goal of DBT is to help individuals increase their resilience and develop coping skills to manage negative situations and emotions on their own.</a:t>
            </a:r>
            <a:r>
              <a:rPr lang="en-US" b="0" dirty="0"/>
              <a:t>"</a:t>
            </a:r>
            <a:endParaRPr lang="en-US" dirty="0"/>
          </a:p>
          <a:p>
            <a:pPr marL="664546" lvl="1" indent="-181240" defTabSz="966612">
              <a:spcAft>
                <a:spcPts val="634"/>
              </a:spcAft>
              <a:buFont typeface="Arial" panose="020B0604020202020204" pitchFamily="34" charset="0"/>
              <a:buChar char="•"/>
              <a:defRPr/>
            </a:pPr>
            <a:r>
              <a:rPr lang="en-US" i="1" dirty="0">
                <a:solidFill>
                  <a:prstClr val="black"/>
                </a:solidFill>
              </a:rPr>
              <a:t>Sub-Bullet </a:t>
            </a:r>
            <a:r>
              <a:rPr lang="en-US" dirty="0">
                <a:solidFill>
                  <a:prstClr val="black"/>
                </a:solidFill>
              </a:rPr>
              <a:t>– </a:t>
            </a:r>
            <a:r>
              <a:rPr lang="en-US" b="0" dirty="0"/>
              <a:t>"</a:t>
            </a:r>
            <a:r>
              <a:rPr lang="en-US" dirty="0"/>
              <a:t>This is done through helping individuals </a:t>
            </a:r>
            <a:r>
              <a:rPr lang="en-US" b="1" i="1" u="sng" dirty="0"/>
              <a:t>change</a:t>
            </a:r>
            <a:r>
              <a:rPr lang="en-US" i="1" dirty="0"/>
              <a:t> </a:t>
            </a:r>
            <a:r>
              <a:rPr lang="en-US" dirty="0"/>
              <a:t>patterns (behavioral, emotional, cognitive, and interpersonal) that cause problems in their daily life (</a:t>
            </a:r>
            <a:r>
              <a:rPr lang="en-US" dirty="0">
                <a:effectLst/>
                <a:ea typeface="Calibri" panose="020F0502020204030204" pitchFamily="34" charset="0"/>
                <a:cs typeface="Times New Roman" panose="02020603050405020304" pitchFamily="18" charset="0"/>
              </a:rPr>
              <a:t>e.g., an inability to manage strong emotions - which can lead to substance use, unhealthy or problematic relationships, etc.).</a:t>
            </a:r>
            <a:r>
              <a:rPr lang="en-US" b="0" dirty="0"/>
              <a:t>"</a:t>
            </a:r>
            <a:endParaRPr lang="en-US" dirty="0"/>
          </a:p>
          <a:p>
            <a:pPr marL="1147852" lvl="2" indent="-181240">
              <a:spcAft>
                <a:spcPts val="634"/>
              </a:spcAft>
              <a:buFont typeface="Arial" panose="020B0604020202020204" pitchFamily="34" charset="0"/>
              <a:buChar char="•"/>
            </a:pPr>
            <a:r>
              <a:rPr lang="en-US" i="1" dirty="0">
                <a:solidFill>
                  <a:prstClr val="black"/>
                </a:solidFill>
              </a:rPr>
              <a:t>Sub-sub-Bullet </a:t>
            </a:r>
            <a:r>
              <a:rPr lang="en-US" dirty="0">
                <a:solidFill>
                  <a:prstClr val="black"/>
                </a:solidFill>
              </a:rPr>
              <a:t>– </a:t>
            </a:r>
            <a:r>
              <a:rPr lang="en-US" b="0" dirty="0"/>
              <a:t>"</a:t>
            </a:r>
            <a:r>
              <a:rPr lang="en-US" b="1" i="1" u="sng" dirty="0"/>
              <a:t>Acceptance</a:t>
            </a:r>
            <a:r>
              <a:rPr lang="en-US" dirty="0"/>
              <a:t> is key for change. Before making changes, we must acknowledge the need for change. It goes beyond recognizing flaws; accepting ourselves and our judgmental thoughts is the first step to positive transformation.</a:t>
            </a:r>
            <a:r>
              <a:rPr lang="en-US" b="0" dirty="0"/>
              <a:t>."</a:t>
            </a:r>
          </a:p>
          <a:p>
            <a:pPr marL="966612" lvl="2">
              <a:spcAft>
                <a:spcPts val="634"/>
              </a:spcAft>
            </a:pPr>
            <a:endParaRPr lang="en-US" dirty="0"/>
          </a:p>
          <a:p>
            <a:pPr marL="181240" indent="-181240" defTabSz="966612">
              <a:spcAft>
                <a:spcPts val="634"/>
              </a:spcAft>
              <a:buFont typeface="Arial" panose="020B0604020202020204" pitchFamily="34" charset="0"/>
              <a:buChar char="•"/>
              <a:defRPr/>
            </a:pPr>
            <a:r>
              <a:rPr lang="en-US" i="1" dirty="0"/>
              <a:t>Bullet 2 </a:t>
            </a:r>
            <a:r>
              <a:rPr lang="en-US" dirty="0"/>
              <a:t>– </a:t>
            </a:r>
            <a:r>
              <a:rPr lang="en-US" b="0" dirty="0"/>
              <a:t>"</a:t>
            </a:r>
            <a:r>
              <a:rPr lang="en-US" dirty="0"/>
              <a:t>More specifically, the goal of DBT is to teach adaptive, effective ways to live in the present moment, regulate emotions, improve interpersonal relationships, and cope with di/stress (versus using maladaptive or impulsive behaviors).</a:t>
            </a:r>
            <a:r>
              <a:rPr lang="en-US" b="0" dirty="0"/>
              <a:t> </a:t>
            </a:r>
            <a:r>
              <a:rPr lang="en-US" dirty="0"/>
              <a:t>Ultimately, we meet the goals of DBT through DBT skills development.</a:t>
            </a:r>
            <a:r>
              <a:rPr lang="en-US" b="0" dirty="0"/>
              <a:t>"</a:t>
            </a:r>
            <a:endParaRPr lang="en-US" b="0" i="0" dirty="0">
              <a:solidFill>
                <a:schemeClr val="tx1"/>
              </a:solidFill>
            </a:endParaRPr>
          </a:p>
          <a:p>
            <a:pPr marL="664546" lvl="1" indent="-181240" defTabSz="966612">
              <a:spcAft>
                <a:spcPts val="634"/>
              </a:spcAft>
              <a:buFont typeface="Arial" panose="020B0604020202020204" pitchFamily="34" charset="0"/>
              <a:buChar char="•"/>
              <a:defRPr/>
            </a:pPr>
            <a:r>
              <a:rPr lang="en-US" i="1" dirty="0">
                <a:solidFill>
                  <a:prstClr val="black"/>
                </a:solidFill>
              </a:rPr>
              <a:t>Sub-Bullet </a:t>
            </a:r>
            <a:r>
              <a:rPr lang="en-US" dirty="0">
                <a:solidFill>
                  <a:prstClr val="black"/>
                </a:solidFill>
              </a:rPr>
              <a:t>– DBT is a skills-based intervention. Essentially, we l</a:t>
            </a:r>
            <a:r>
              <a:rPr lang="en-US" dirty="0"/>
              <a:t>earn, and build mastery of, new skills to replace the old skills because the old skills and behaviors are causing problems with how we’re functioning (at work, with family, in interpersonal relationships).</a:t>
            </a:r>
            <a:r>
              <a:rPr lang="en-US" b="0" dirty="0"/>
              <a:t>"</a:t>
            </a:r>
            <a:endParaRPr lang="en-US" sz="1300" dirty="0"/>
          </a:p>
          <a:p>
            <a:pPr marL="483306" lvl="1" defTabSz="966612">
              <a:spcAft>
                <a:spcPts val="634"/>
              </a:spcAft>
              <a:defRPr/>
            </a:pPr>
            <a:endParaRPr lang="en-US" dirty="0"/>
          </a:p>
          <a:p>
            <a:pPr marL="181240" indent="-181240" defTabSz="966612">
              <a:spcAft>
                <a:spcPts val="634"/>
              </a:spcAft>
              <a:buFont typeface="Arial" panose="020B0604020202020204" pitchFamily="34" charset="0"/>
              <a:buChar char="•"/>
              <a:defRPr/>
            </a:pPr>
            <a:r>
              <a:rPr lang="en-US" sz="1300" dirty="0"/>
              <a:t>"</a:t>
            </a:r>
            <a:r>
              <a:rPr lang="en-US" dirty="0"/>
              <a:t>The basic premise of DBT is that people who exhibit behaviors and tendencies (e.g., substance use) do not have the skills to be able to solve the problems that were leading to these behaviors. So, by helping someone build skills that have proven to promote positive change, these harmful behaviors will decrease.</a:t>
            </a:r>
            <a:r>
              <a:rPr lang="en-US" sz="1300" dirty="0"/>
              <a:t>"</a:t>
            </a:r>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979923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900" b="1">
                <a:solidFill>
                  <a:srgbClr val="FFCC00"/>
                </a:solidFill>
                <a:latin typeface="Arial" charset="0"/>
              </a:defRPr>
            </a:lvl1pPr>
            <a:lvl2pPr marL="814667" indent="-313333">
              <a:defRPr sz="4900" b="1">
                <a:solidFill>
                  <a:srgbClr val="FFCC00"/>
                </a:solidFill>
                <a:latin typeface="Arial" charset="0"/>
              </a:defRPr>
            </a:lvl2pPr>
            <a:lvl3pPr marL="1253334" indent="-250667">
              <a:defRPr sz="4900" b="1">
                <a:solidFill>
                  <a:srgbClr val="FFCC00"/>
                </a:solidFill>
                <a:latin typeface="Arial" charset="0"/>
              </a:defRPr>
            </a:lvl3pPr>
            <a:lvl4pPr marL="1754667" indent="-250667">
              <a:defRPr sz="4900" b="1">
                <a:solidFill>
                  <a:srgbClr val="FFCC00"/>
                </a:solidFill>
                <a:latin typeface="Arial" charset="0"/>
              </a:defRPr>
            </a:lvl4pPr>
            <a:lvl5pPr marL="2256000" indent="-250667">
              <a:defRPr sz="4900" b="1">
                <a:solidFill>
                  <a:srgbClr val="FFCC00"/>
                </a:solidFill>
                <a:latin typeface="Arial" charset="0"/>
              </a:defRPr>
            </a:lvl5pPr>
            <a:lvl6pPr marL="2757334" indent="-250667" algn="ctr" eaLnBrk="0" fontAlgn="base" hangingPunct="0">
              <a:lnSpc>
                <a:spcPct val="80000"/>
              </a:lnSpc>
              <a:spcBef>
                <a:spcPct val="0"/>
              </a:spcBef>
              <a:spcAft>
                <a:spcPct val="0"/>
              </a:spcAft>
              <a:defRPr sz="4900" b="1">
                <a:solidFill>
                  <a:srgbClr val="FFCC00"/>
                </a:solidFill>
                <a:latin typeface="Arial" charset="0"/>
              </a:defRPr>
            </a:lvl6pPr>
            <a:lvl7pPr marL="3258667" indent="-250667" algn="ctr" eaLnBrk="0" fontAlgn="base" hangingPunct="0">
              <a:lnSpc>
                <a:spcPct val="80000"/>
              </a:lnSpc>
              <a:spcBef>
                <a:spcPct val="0"/>
              </a:spcBef>
              <a:spcAft>
                <a:spcPct val="0"/>
              </a:spcAft>
              <a:defRPr sz="4900" b="1">
                <a:solidFill>
                  <a:srgbClr val="FFCC00"/>
                </a:solidFill>
                <a:latin typeface="Arial" charset="0"/>
              </a:defRPr>
            </a:lvl7pPr>
            <a:lvl8pPr marL="3760001" indent="-250667" algn="ctr" eaLnBrk="0" fontAlgn="base" hangingPunct="0">
              <a:lnSpc>
                <a:spcPct val="80000"/>
              </a:lnSpc>
              <a:spcBef>
                <a:spcPct val="0"/>
              </a:spcBef>
              <a:spcAft>
                <a:spcPct val="0"/>
              </a:spcAft>
              <a:defRPr sz="4900" b="1">
                <a:solidFill>
                  <a:srgbClr val="FFCC00"/>
                </a:solidFill>
                <a:latin typeface="Arial" charset="0"/>
              </a:defRPr>
            </a:lvl8pPr>
            <a:lvl9pPr marL="4261334" indent="-250667" algn="ctr" eaLnBrk="0" fontAlgn="base" hangingPunct="0">
              <a:lnSpc>
                <a:spcPct val="80000"/>
              </a:lnSpc>
              <a:spcBef>
                <a:spcPct val="0"/>
              </a:spcBef>
              <a:spcAft>
                <a:spcPct val="0"/>
              </a:spcAft>
              <a:defRPr sz="4900" b="1">
                <a:solidFill>
                  <a:srgbClr val="FFCC00"/>
                </a:solidFill>
                <a:latin typeface="Arial" charset="0"/>
              </a:defRPr>
            </a:lvl9pPr>
          </a:lstStyle>
          <a:p>
            <a:fld id="{A8C67211-884E-4BAB-922C-DD61DA0877DC}" type="slidenum">
              <a:rPr lang="en-US" altLang="en-US" sz="1300" b="0">
                <a:solidFill>
                  <a:schemeClr val="tx1"/>
                </a:solidFill>
              </a:rPr>
              <a:pPr/>
              <a:t>2</a:t>
            </a:fld>
            <a:endParaRPr lang="en-US" altLang="en-US" sz="1300" b="0">
              <a:solidFill>
                <a:schemeClr val="tx1"/>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Trainer Notes: </a:t>
            </a:r>
            <a:r>
              <a:rPr lang="en-US" altLang="en-US" b="0" u="sng" dirty="0"/>
              <a:t>You can re-introduce yourself (trainer), then, you can add</a:t>
            </a:r>
            <a:r>
              <a:rPr lang="en-US" altLang="en-US" b="0" u="none" dirty="0"/>
              <a:t> – </a:t>
            </a:r>
            <a:r>
              <a:rPr lang="en-US" b="0" dirty="0"/>
              <a:t>"</a:t>
            </a:r>
            <a:r>
              <a:rPr lang="en-US" b="0" i="0" dirty="0"/>
              <a:t>T</a:t>
            </a:r>
            <a:r>
              <a:rPr lang="en-US" i="0" dirty="0"/>
              <a:t>oday's training is scheduled to be approximately three hours, which can be a long time to sit at your computer. So, before we get started, I'll note that we will be taking a 15-minute break approximately halfway through our time together. This activity is eligible for Continuing Education credit. You will need a start and end code. The start code will be given on the next slide so take a moment to prepare yourself to document the start code.</a:t>
            </a:r>
            <a:r>
              <a:rPr lang="en-US" b="0" dirty="0"/>
              <a:t>"</a:t>
            </a:r>
            <a:r>
              <a:rPr lang="en-US" i="1" dirty="0"/>
              <a:t> </a:t>
            </a:r>
            <a:r>
              <a:rPr lang="en-US" dirty="0"/>
              <a:t>[</a:t>
            </a:r>
            <a:r>
              <a:rPr lang="en-US" u="sng" dirty="0"/>
              <a:t>give a few moments</a:t>
            </a:r>
            <a:r>
              <a:rPr lang="en-US" dirty="0"/>
              <a:t>].</a:t>
            </a:r>
            <a:endParaRPr lang="en-US" altLang="en-US" dirty="0"/>
          </a:p>
        </p:txBody>
      </p:sp>
    </p:spTree>
    <p:extLst>
      <p:ext uri="{BB962C8B-B14F-4D97-AF65-F5344CB8AC3E}">
        <p14:creationId xmlns:p14="http://schemas.microsoft.com/office/powerpoint/2010/main" val="383945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ctr">
              <a:defRPr/>
            </a:pPr>
            <a:r>
              <a:rPr lang="en-US" b="1" dirty="0"/>
              <a:t>Trainer Notes: </a:t>
            </a:r>
          </a:p>
          <a:p>
            <a:pPr marL="181240" indent="-181240" defTabSz="966612" fontAlgn="ctr">
              <a:buFont typeface="Arial" panose="020B0604020202020204" pitchFamily="34" charset="0"/>
              <a:buChar char="•"/>
              <a:defRPr/>
            </a:pPr>
            <a:r>
              <a:rPr lang="en-US" b="0" dirty="0"/>
              <a:t>"</a:t>
            </a:r>
            <a:r>
              <a:rPr lang="en-US" dirty="0"/>
              <a:t>The goal of mindfulness skills is to live in the moment. Mindfulness helps us slow down and choose how we want to respond in any given situation with the goal of leading you to a more adaptive resolution.</a:t>
            </a:r>
            <a:r>
              <a:rPr lang="en-US" b="0" dirty="0"/>
              <a:t>"</a:t>
            </a:r>
            <a:endParaRPr lang="en-US" dirty="0"/>
          </a:p>
          <a:p>
            <a:pPr defTabSz="966612" fontAlgn="ctr">
              <a:defRPr/>
            </a:pPr>
            <a:endParaRPr lang="en-US" dirty="0"/>
          </a:p>
          <a:p>
            <a:pPr marL="181240" indent="-181240" defTabSz="966612" fontAlgn="ctr">
              <a:buFont typeface="Arial" panose="020B0604020202020204" pitchFamily="34" charset="0"/>
              <a:buChar char="•"/>
              <a:defRPr/>
            </a:pPr>
            <a:r>
              <a:rPr lang="en-US" b="0" dirty="0"/>
              <a:t>"</a:t>
            </a:r>
            <a:r>
              <a:rPr lang="en-US" dirty="0"/>
              <a:t>The goal of interpersonal effectiveness skills is to improve interpersonal relationships.</a:t>
            </a:r>
            <a:r>
              <a:rPr lang="en-US" b="0" dirty="0"/>
              <a:t>"</a:t>
            </a:r>
            <a:endParaRPr lang="en-US" dirty="0"/>
          </a:p>
          <a:p>
            <a:pPr marL="181240" indent="-181240" fontAlgn="ctr">
              <a:buFont typeface="Arial" panose="020B0604020202020204" pitchFamily="34" charset="0"/>
              <a:buChar char="•"/>
            </a:pPr>
            <a:endParaRPr lang="en-US" dirty="0"/>
          </a:p>
          <a:p>
            <a:pPr marL="181240" indent="-181240" defTabSz="966612" fontAlgn="ctr">
              <a:buFont typeface="Arial" panose="020B0604020202020204" pitchFamily="34" charset="0"/>
              <a:buChar char="•"/>
              <a:defRPr/>
            </a:pPr>
            <a:r>
              <a:rPr lang="en-US" b="0" dirty="0"/>
              <a:t>"</a:t>
            </a:r>
            <a:r>
              <a:rPr lang="en-US" dirty="0"/>
              <a:t>The goal of emotion regulation skills is to develop adaptive ways to regulate our emotions. We can use these skills when we observe that responding from emotions can potentially create more misery or turmoil in a situation.</a:t>
            </a:r>
            <a:r>
              <a:rPr lang="en-US" b="0" dirty="0"/>
              <a:t>"</a:t>
            </a:r>
            <a:endParaRPr lang="en-US" dirty="0"/>
          </a:p>
          <a:p>
            <a:pPr marL="181240" indent="-181240" fontAlgn="ctr">
              <a:buFont typeface="Arial" panose="020B0604020202020204" pitchFamily="34" charset="0"/>
              <a:buChar char="•"/>
            </a:pPr>
            <a:endParaRPr lang="en-US" dirty="0"/>
          </a:p>
          <a:p>
            <a:pPr marL="181240" indent="-181240" defTabSz="1021806" fontAlgn="ctr">
              <a:buFont typeface="Arial" panose="020B0604020202020204" pitchFamily="34" charset="0"/>
              <a:buChar char="•"/>
              <a:defRPr/>
            </a:pPr>
            <a:r>
              <a:rPr lang="en-US" b="0" dirty="0"/>
              <a:t>"</a:t>
            </a:r>
            <a:r>
              <a:rPr lang="en-US" dirty="0"/>
              <a:t>The goal of distress tolerance skills is to give people a new pattern – a new way of coping with intense emotional experiences and distressing/stressful situations.</a:t>
            </a:r>
            <a:r>
              <a:rPr lang="en-US" b="0" dirty="0"/>
              <a:t>"</a:t>
            </a:r>
          </a:p>
          <a:p>
            <a:pPr defTabSz="1021806" fontAlgn="ctr">
              <a:defRPr/>
            </a:pPr>
            <a:endParaRPr lang="en-US" b="0" dirty="0"/>
          </a:p>
          <a:p>
            <a:pPr marL="181240" indent="-181240" defTabSz="1021806" fontAlgn="ctr">
              <a:buFont typeface="Arial" panose="020B0604020202020204" pitchFamily="34" charset="0"/>
              <a:buChar char="•"/>
              <a:defRPr/>
            </a:pPr>
            <a:r>
              <a:rPr lang="en-US" b="0" dirty="0"/>
              <a:t>"</a:t>
            </a:r>
            <a:r>
              <a:rPr lang="en-US" dirty="0"/>
              <a:t>Remember that DBT is skills-based. So, in practicing these skills we can continually ask ourselves – </a:t>
            </a:r>
            <a:r>
              <a:rPr lang="en-US" dirty="0">
                <a:ea typeface="Calibri" panose="020F0502020204030204" pitchFamily="34" charset="0"/>
                <a:cs typeface="Calibri" panose="020F0502020204030204" pitchFamily="34" charset="0"/>
              </a:rPr>
              <a:t>'</a:t>
            </a:r>
            <a:r>
              <a:rPr lang="en-US" dirty="0"/>
              <a:t>Was I skillful in that situation? In what ways could I have been more skillful in that situation?</a:t>
            </a:r>
            <a:r>
              <a:rPr lang="en-US" dirty="0">
                <a:ea typeface="Calibri" panose="020F0502020204030204" pitchFamily="34" charset="0"/>
                <a:cs typeface="Calibri" panose="020F0502020204030204" pitchFamily="34" charset="0"/>
              </a:rPr>
              <a:t>'</a:t>
            </a:r>
            <a:r>
              <a:rPr lang="en-US" b="0" dirty="0"/>
              <a:t>"</a:t>
            </a:r>
            <a:r>
              <a:rPr lang="en-US" dirty="0"/>
              <a:t> </a:t>
            </a:r>
          </a:p>
          <a:p>
            <a:pPr marL="664546" lvl="1" indent="-181240" defTabSz="1021806" fontAlgn="ctr">
              <a:buFont typeface="Arial" panose="020B0604020202020204" pitchFamily="34" charset="0"/>
              <a:buChar char="•"/>
              <a:defRPr/>
            </a:pPr>
            <a:r>
              <a:rPr lang="en-US" b="0" dirty="0"/>
              <a:t>"</a:t>
            </a:r>
            <a:r>
              <a:rPr lang="en-US" dirty="0"/>
              <a:t>This can really help people take accountability for their actions and provides a pathway for improvement.</a:t>
            </a:r>
            <a:r>
              <a:rPr lang="en-US" b="0" dirty="0"/>
              <a:t>"</a:t>
            </a:r>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02138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ctr">
              <a:defRPr/>
            </a:pPr>
            <a:r>
              <a:rPr lang="en-US" sz="1300" b="1" dirty="0"/>
              <a:t>Trainer Notes: </a:t>
            </a:r>
          </a:p>
          <a:p>
            <a:pPr marL="181240" indent="-181240" fontAlgn="ctr">
              <a:buFont typeface="Arial" panose="020B0604020202020204" pitchFamily="34" charset="0"/>
              <a:buChar char="•"/>
            </a:pPr>
            <a:r>
              <a:rPr lang="en-US" b="0" dirty="0"/>
              <a:t>"</a:t>
            </a:r>
            <a:r>
              <a:rPr lang="en-US" dirty="0"/>
              <a:t>In DBT, acceptance and change are integrated to help individuals effectively manage their emotions and improve their lives. This approach helps individuals find a harmonious path toward emotional regulation and personal growth.</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b="1" dirty="0"/>
              <a:t>Acceptance</a:t>
            </a:r>
            <a:r>
              <a:rPr lang="en-US" dirty="0"/>
              <a:t> involves acknowledging and validating one's current experiences without judgment, fostering self-compassion, and reducing the struggle against distressing emotions. Acceptance, however, does not mean that you agree or approve (</a:t>
            </a:r>
            <a:r>
              <a:rPr lang="en-US" i="1" dirty="0"/>
              <a:t>more on this to come</a:t>
            </a:r>
            <a:r>
              <a:rPr lang="en-US" dirty="0"/>
              <a:t>).</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b="1" dirty="0"/>
              <a:t>Change</a:t>
            </a:r>
            <a:r>
              <a:rPr lang="en-US" dirty="0"/>
              <a:t> focuses on developing new coping skills and behaviors to create positive improvements in one's life while recognizing that change is a gradual process.</a:t>
            </a:r>
            <a:r>
              <a:rPr lang="en-US" b="0" dirty="0"/>
              <a:t>"</a:t>
            </a:r>
            <a:endParaRPr lang="en-US" dirty="0"/>
          </a:p>
          <a:p>
            <a:pPr marL="181240"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dirty="0"/>
              <a:t>DBT emphasizes the importance of balancing these two principles, as clients are encouraged to accept themselves and their circumstances while actively working toward meaningful changes.</a:t>
            </a:r>
            <a:r>
              <a:rPr lang="en-US" b="0" dirty="0"/>
              <a:t>"</a:t>
            </a:r>
            <a:endParaRPr lang="en-US" dirty="0"/>
          </a:p>
          <a:p>
            <a:pPr marL="664546" lvl="1" indent="-181240" fontAlgn="ctr">
              <a:buFont typeface="Arial" panose="020B0604020202020204" pitchFamily="34" charset="0"/>
              <a:buChar char="•"/>
            </a:pPr>
            <a:r>
              <a:rPr lang="en-US" b="0" dirty="0"/>
              <a:t>"</a:t>
            </a:r>
            <a:r>
              <a:rPr lang="en-US" dirty="0"/>
              <a:t>One analogy involves that of a flat tire – if we don’t first accept that a tire is flat, we’re never going to change the flat tire.</a:t>
            </a:r>
            <a:r>
              <a:rPr lang="en-US" b="0" dirty="0"/>
              <a:t>"</a:t>
            </a:r>
            <a:endParaRPr lang="en-US" dirty="0"/>
          </a:p>
          <a:p>
            <a:pPr marL="664546" lvl="1" indent="-181240" defTabSz="966612" fontAlgn="ctr">
              <a:buFont typeface="Arial" panose="020B0604020202020204" pitchFamily="34" charset="0"/>
              <a:buChar char="•"/>
              <a:defRPr/>
            </a:pPr>
            <a:r>
              <a:rPr lang="en-US" b="0" dirty="0"/>
              <a:t>"</a:t>
            </a:r>
            <a:r>
              <a:rPr lang="en-US" dirty="0"/>
              <a:t>Another analogy – when sailing a sailboat, if we don’t first accept the conditions of the wind, how are we going to change our sails to set ourselves on the course that we want?</a:t>
            </a:r>
            <a:r>
              <a:rPr lang="en-US" b="0" dirty="0"/>
              <a:t>"</a:t>
            </a:r>
            <a:endParaRPr lang="en-US" dirty="0"/>
          </a:p>
          <a:p>
            <a:pPr marL="664546" lvl="1" indent="-181240" fontAlgn="ctr">
              <a:buFont typeface="Arial" panose="020B0604020202020204" pitchFamily="34" charset="0"/>
              <a:buChar char="•"/>
            </a:pPr>
            <a:endParaRPr lang="en-US" dirty="0"/>
          </a:p>
          <a:p>
            <a:pPr marL="181240" indent="-181240" fontAlgn="ctr">
              <a:buFont typeface="Arial" panose="020B0604020202020204" pitchFamily="34" charset="0"/>
              <a:buChar char="•"/>
            </a:pPr>
            <a:r>
              <a:rPr lang="en-US" b="0" dirty="0"/>
              <a:t>"</a:t>
            </a:r>
            <a:r>
              <a:rPr lang="en-US" dirty="0"/>
              <a:t>It’s important to address the ways in which we resist the circumstances of a current situation (this includes accepting our current limitations – emotional, relational, etc.) so that we can accept what needs to be changed and then make changes where needed.</a:t>
            </a:r>
            <a:r>
              <a:rPr lang="en-US" b="0" dirty="0"/>
              <a:t>"</a:t>
            </a:r>
            <a:endParaRPr lang="en-US" dirty="0"/>
          </a:p>
          <a:p>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endParaRPr lang="en-US" dirty="0"/>
          </a:p>
        </p:txBody>
      </p:sp>
      <p:sp>
        <p:nvSpPr>
          <p:cNvPr id="4" name="Slide Number Placeholder 3"/>
          <p:cNvSpPr>
            <a:spLocks noGrp="1"/>
          </p:cNvSpPr>
          <p:nvPr>
            <p:ph type="sldNum" sz="quarter" idx="5"/>
          </p:nvPr>
        </p:nvSpPr>
        <p:spPr/>
        <p:txBody>
          <a:bodyPr/>
          <a:lstStyle/>
          <a:p>
            <a:pPr defTabSz="966612">
              <a:defRPr/>
            </a:pPr>
            <a:fld id="{369C70AD-FCA9-4FF6-8D0E-01E0C5ABAEF2}" type="slidenum">
              <a:rPr lang="en-US">
                <a:solidFill>
                  <a:prstClr val="black"/>
                </a:solidFill>
                <a:latin typeface="Calibri" panose="020F0502020204030204"/>
              </a:rPr>
              <a:pPr defTabSz="96661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979865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highlight>
                <a:srgbClr val="FFFF00"/>
              </a:highlight>
            </a:endParaRPr>
          </a:p>
          <a:p>
            <a:pPr marL="181240" indent="-181240">
              <a:spcAft>
                <a:spcPts val="634"/>
              </a:spcAft>
              <a:buFont typeface="Arial" panose="020B0604020202020204" pitchFamily="34" charset="0"/>
              <a:buChar char="•"/>
            </a:pPr>
            <a:r>
              <a:rPr lang="en-US" i="1" dirty="0"/>
              <a:t>Bullet 1 </a:t>
            </a:r>
            <a:r>
              <a:rPr lang="en-US" dirty="0"/>
              <a:t>– </a:t>
            </a:r>
            <a:r>
              <a:rPr lang="en-US" b="0" dirty="0"/>
              <a:t>"</a:t>
            </a:r>
            <a:r>
              <a:rPr lang="en-US" dirty="0"/>
              <a:t>DBT is guided by the concepts of dialectics and the biosocial theory, which we will review shortly.</a:t>
            </a:r>
            <a:r>
              <a:rPr lang="en-US" b="0" dirty="0"/>
              <a:t>"</a:t>
            </a:r>
            <a:endParaRPr lang="en-US" i="1" dirty="0"/>
          </a:p>
          <a:p>
            <a:pPr marL="181240" indent="-181240" defTabSz="966612">
              <a:buFont typeface="Arial" panose="020B0604020202020204" pitchFamily="34" charset="0"/>
              <a:buChar char="•"/>
              <a:defRPr/>
            </a:pPr>
            <a:endParaRPr lang="en-US" i="1" dirty="0"/>
          </a:p>
          <a:p>
            <a:pPr marL="181240" indent="-181240" defTabSz="966612">
              <a:buFont typeface="Arial" panose="020B0604020202020204" pitchFamily="34" charset="0"/>
              <a:buChar char="•"/>
              <a:defRPr/>
            </a:pPr>
            <a:r>
              <a:rPr lang="en-US" i="1" dirty="0"/>
              <a:t>Bullet 2 </a:t>
            </a:r>
            <a:r>
              <a:rPr lang="en-US" dirty="0"/>
              <a:t>– </a:t>
            </a:r>
            <a:r>
              <a:rPr lang="en-US" b="0" dirty="0"/>
              <a:t>"</a:t>
            </a:r>
            <a:r>
              <a:rPr lang="en-US" dirty="0"/>
              <a:t>In general, the focus of DBT is on the need to learn skills to change behaviors that don't work (i.e., we’re working to identify the maladaptive behaviors and patterns in one’s life and replace those with adaptive behaviors based on different skills), which is essential to address problems that interfere with how we function in life (</a:t>
            </a:r>
            <a:r>
              <a:rPr lang="en-US" i="1" dirty="0"/>
              <a:t>sub-bullet</a:t>
            </a:r>
            <a:r>
              <a:rPr lang="en-US" dirty="0"/>
              <a:t>).</a:t>
            </a:r>
            <a:r>
              <a:rPr lang="en-US" b="0" dirty="0"/>
              <a:t>"</a:t>
            </a:r>
          </a:p>
          <a:p>
            <a:pPr defTabSz="966612">
              <a:defRPr/>
            </a:pPr>
            <a:endParaRPr lang="en-US" dirty="0"/>
          </a:p>
          <a:p>
            <a:pPr marL="181240" indent="-181240" defTabSz="966612">
              <a:buFont typeface="Arial" panose="020B0604020202020204" pitchFamily="34" charset="0"/>
              <a:buChar char="•"/>
              <a:defRPr/>
            </a:pPr>
            <a:r>
              <a:rPr lang="en-US" i="1" dirty="0"/>
              <a:t>Bullet 3 </a:t>
            </a:r>
            <a:r>
              <a:rPr lang="en-US" dirty="0"/>
              <a:t>– </a:t>
            </a:r>
            <a:r>
              <a:rPr lang="en-US" b="0" dirty="0"/>
              <a:t>"</a:t>
            </a:r>
            <a:r>
              <a:rPr lang="en-US" dirty="0"/>
              <a:t>DBT emphasizes the practitioner having an accepting, nonjudgmental, and validating approach – it’s important for us to understand the world that people are coming from and understand that their thoughts, feelings, and behaviors make sense given their current situation/experience without necessarily agreeing or approving of the person’s actions.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584803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672" y="4662250"/>
            <a:ext cx="7443536" cy="3969497"/>
          </a:xfrm>
        </p:spPr>
        <p:txBody>
          <a:bodyPr/>
          <a:lstStyle/>
          <a:p>
            <a:pPr defTabSz="966612" fontAlgn="ctr">
              <a:defRPr/>
            </a:pPr>
            <a:r>
              <a:rPr lang="en-US" sz="1300" b="1" dirty="0"/>
              <a:t>Trainer Notes: </a:t>
            </a:r>
            <a:endParaRPr lang="en-US" dirty="0"/>
          </a:p>
          <a:p>
            <a:pPr marL="181240" indent="-181240" defTabSz="966612" fontAlgn="ctr">
              <a:buFont typeface="Arial" panose="020B0604020202020204" pitchFamily="34" charset="0"/>
              <a:buChar char="•"/>
              <a:defRPr/>
            </a:pPr>
            <a:r>
              <a:rPr lang="en-US" b="0" dirty="0"/>
              <a:t>"</a:t>
            </a:r>
            <a:r>
              <a:rPr lang="en-US" dirty="0"/>
              <a:t>This image provides a visual conceptualization of the goal of DBT.</a:t>
            </a:r>
            <a:r>
              <a:rPr lang="en-US" b="0" dirty="0"/>
              <a:t>"</a:t>
            </a:r>
            <a:endParaRPr lang="en-US" dirty="0"/>
          </a:p>
          <a:p>
            <a:pPr fontAlgn="ctr"/>
            <a:endParaRPr lang="en-US" dirty="0"/>
          </a:p>
          <a:p>
            <a:pPr marL="181240" indent="-181240" defTabSz="966612" fontAlgn="ctr">
              <a:buFont typeface="Arial" panose="020B0604020202020204" pitchFamily="34" charset="0"/>
              <a:buChar char="•"/>
              <a:defRPr/>
            </a:pPr>
            <a:r>
              <a:rPr lang="en-US" b="0" dirty="0"/>
              <a:t>"</a:t>
            </a:r>
            <a:r>
              <a:rPr lang="en-US" dirty="0"/>
              <a:t>Often times a pattern exists if someone has ineffective skills for facing challenges.</a:t>
            </a:r>
            <a:r>
              <a:rPr lang="en-US" b="0" dirty="0"/>
              <a:t>"</a:t>
            </a:r>
          </a:p>
          <a:p>
            <a:pPr marL="830217" lvl="1" indent="-319314" defTabSz="966612" fontAlgn="ctr">
              <a:buFont typeface="Courier New" panose="02070309020205020404" pitchFamily="49" charset="0"/>
              <a:buChar char="o"/>
              <a:defRPr/>
            </a:pPr>
            <a:r>
              <a:rPr lang="en-US" dirty="0">
                <a:effectLst/>
                <a:ea typeface="Calibri" panose="020F0502020204030204" pitchFamily="34" charset="0"/>
                <a:cs typeface="Times New Roman" panose="02020603050405020304" pitchFamily="18" charset="0"/>
              </a:rPr>
              <a:t>A </a:t>
            </a:r>
            <a:r>
              <a:rPr lang="en-US" b="0" dirty="0"/>
              <a:t>"</a:t>
            </a:r>
            <a:r>
              <a:rPr lang="en-US" dirty="0">
                <a:effectLst/>
                <a:ea typeface="Calibri" panose="020F0502020204030204" pitchFamily="34" charset="0"/>
                <a:cs typeface="Times New Roman" panose="02020603050405020304" pitchFamily="18" charset="0"/>
              </a:rPr>
              <a:t>challenge</a:t>
            </a:r>
            <a:r>
              <a:rPr lang="en-US" b="0" dirty="0"/>
              <a:t>"</a:t>
            </a:r>
            <a:r>
              <a:rPr lang="en-US" dirty="0">
                <a:effectLst/>
                <a:ea typeface="Calibri" panose="020F0502020204030204" pitchFamily="34" charset="0"/>
                <a:cs typeface="Times New Roman" panose="02020603050405020304" pitchFamily="18" charset="0"/>
              </a:rPr>
              <a:t> could be a situation (workplace stress, family conflict, etc.), a person, feeling invalidated, feeling that something isn’t fair, having strong feelings without knowing what precipitated them, etc.).</a:t>
            </a:r>
            <a:endParaRPr lang="en-US" b="0" dirty="0"/>
          </a:p>
          <a:p>
            <a:pPr marL="830217" lvl="1" indent="-319314" defTabSz="966612" fontAlgn="ctr">
              <a:buFont typeface="Courier New" panose="02070309020205020404" pitchFamily="49" charset="0"/>
              <a:buChar char="o"/>
              <a:defRPr/>
            </a:pPr>
            <a:r>
              <a:rPr lang="en-US" b="0" dirty="0"/>
              <a:t>"</a:t>
            </a:r>
            <a:r>
              <a:rPr lang="en-US" dirty="0"/>
              <a:t>Upon facing a challenge, a person will turn to their usual coping (e.g., self-harm, ghosting ppl, substance use, yelling at a family member). This coping may provide some short-term relief, but it’s not a lasting way to cope or act. Someone may feel miserable about the way that they handled that challenge.</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Responding from a place of emotional dysregulation can create more misery or turmoil in a situation.</a:t>
            </a:r>
            <a:r>
              <a:rPr lang="en-US" b="0" dirty="0"/>
              <a:t>"</a:t>
            </a:r>
          </a:p>
          <a:p>
            <a:pPr marL="1313523" lvl="2" indent="-319314" defTabSz="966612" fontAlgn="ctr">
              <a:buFont typeface="Courier New" panose="02070309020205020404" pitchFamily="49" charset="0"/>
              <a:buChar char="o"/>
              <a:defRPr/>
            </a:pPr>
            <a:r>
              <a:rPr lang="en-US" b="0" dirty="0"/>
              <a:t>"Without recognizing and accepting that a change needs to happen, no change is made, and so the cycle goes on to </a:t>
            </a:r>
            <a:r>
              <a:rPr lang="en-US" b="0" i="1" u="none" dirty="0"/>
              <a:t>continued misery</a:t>
            </a:r>
            <a:r>
              <a:rPr lang="en-US" b="0" dirty="0"/>
              <a:t>."</a:t>
            </a:r>
            <a:endParaRPr lang="en-US" dirty="0"/>
          </a:p>
          <a:p>
            <a:pPr marL="510903" lvl="1" fontAlgn="ctr"/>
            <a:endParaRPr lang="en-US" dirty="0"/>
          </a:p>
          <a:p>
            <a:pPr marL="346911" indent="-319314" defTabSz="966612" fontAlgn="ctr">
              <a:buFont typeface="Arial" panose="020B0604020202020204" pitchFamily="34" charset="0"/>
              <a:buChar char="•"/>
              <a:defRPr/>
            </a:pPr>
            <a:r>
              <a:rPr lang="en-US" b="0" dirty="0"/>
              <a:t>"</a:t>
            </a:r>
            <a:r>
              <a:rPr lang="en-US" dirty="0"/>
              <a:t>DBT helps people develop a new pattern – a new way of coping with challenges that arise.</a:t>
            </a:r>
            <a:r>
              <a:rPr lang="en-US" b="0" dirty="0"/>
              <a:t>"</a:t>
            </a:r>
            <a:endParaRPr lang="en-US" dirty="0"/>
          </a:p>
          <a:p>
            <a:pPr marL="830217" lvl="1" indent="-319314" defTabSz="966612" fontAlgn="ctr">
              <a:buFont typeface="Courier New" panose="02070309020205020404" pitchFamily="49" charset="0"/>
              <a:buChar char="o"/>
              <a:defRPr/>
            </a:pPr>
            <a:r>
              <a:rPr lang="en-US" b="0" dirty="0"/>
              <a:t>"</a:t>
            </a:r>
            <a:r>
              <a:rPr lang="en-US" dirty="0"/>
              <a:t>In this new pattern, we use the skills of mindfulness to help us slow down and choose how we want to respond in any given situation. This approach can lead you to a more adaptive resolution and allows you to be able to choose the more adaptive skills that we learn in DBT (e.g., distress tolerance, emotion regulation, interpersonal effectiveness).</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In this new way of coping with challenges, we can then move forward toward "A life worth living" – a phrase coined by the developer of DBT (Marsha Linehan).</a:t>
            </a:r>
            <a:r>
              <a:rPr lang="en-US" b="0" dirty="0"/>
              <a:t>"</a:t>
            </a:r>
            <a:endParaRPr lang="en-US" dirty="0"/>
          </a:p>
          <a:p>
            <a:pPr marL="1796829" lvl="3" indent="-319314" defTabSz="966612" fontAlgn="ctr">
              <a:buFont typeface="Courier New" panose="02070309020205020404" pitchFamily="49" charset="0"/>
              <a:buChar char="o"/>
              <a:defRPr/>
            </a:pPr>
            <a:r>
              <a:rPr lang="en-US" b="0" dirty="0"/>
              <a:t>"</a:t>
            </a:r>
            <a:r>
              <a:rPr lang="en-US" dirty="0"/>
              <a:t>This idea of a ’life worth living‘ – which refers to a state in which someone can experience joy and satisfaction in their life, despite facing difficult challenges – is central to the foundation of DBT.</a:t>
            </a:r>
            <a:r>
              <a:rPr lang="en-US" b="0" dirty="0"/>
              <a:t>"</a:t>
            </a:r>
            <a:endParaRPr lang="en-US" dirty="0"/>
          </a:p>
          <a:p>
            <a:pPr defTabSz="1021806">
              <a:defRPr/>
            </a:pPr>
            <a:r>
              <a:rPr lang="en-US" dirty="0"/>
              <a:t>---</a:t>
            </a:r>
          </a:p>
          <a:p>
            <a:pPr defTabSz="1021806">
              <a:defRPr/>
            </a:pPr>
            <a:r>
              <a:rPr lang="en-US" b="1" dirty="0"/>
              <a:t>Reference: </a:t>
            </a:r>
          </a:p>
          <a:p>
            <a:pPr marL="191589" indent="-191589" fontAlgn="ctr">
              <a:buFont typeface="Arial" panose="020B0604020202020204" pitchFamily="34" charset="0"/>
              <a:buChar char="•"/>
            </a:pPr>
            <a:r>
              <a:rPr lang="en-US" i="1" dirty="0"/>
              <a:t>WHAT IS DIALECTICAL BEHAVIOR THERAPY (DBT)?</a:t>
            </a:r>
            <a:r>
              <a:rPr lang="en-US" dirty="0"/>
              <a:t>.</a:t>
            </a:r>
            <a:r>
              <a:rPr lang="en-US" i="1" dirty="0"/>
              <a:t> </a:t>
            </a:r>
            <a:r>
              <a:rPr lang="en-US" dirty="0"/>
              <a:t>What is DBT? - the DBT provider directory. (n.d.). https://dbtproviders.com/what_is_dbt.php?51 </a:t>
            </a:r>
          </a:p>
          <a:p>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535264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r>
              <a:rPr lang="en-US" b="0" dirty="0"/>
              <a:t>"There are specific characteristics of DBT that act as themes  that you will see woven throughout various aspects of DBT. Let’s briefly review those.“</a:t>
            </a:r>
          </a:p>
          <a:p>
            <a:pPr defTabSz="1021806">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defTabSz="1021806">
              <a:defRPr/>
            </a:pPr>
            <a:endParaRPr lang="en-US" b="0" dirty="0"/>
          </a:p>
          <a:p>
            <a:pPr defTabSz="1021806">
              <a:defRPr/>
            </a:pPr>
            <a:endParaRPr lang="en-US" b="0"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689040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b="0" i="0" dirty="0">
                <a:effectLst/>
              </a:rPr>
              <a:t>DBT works to help people examine their cognitive processes, or their ways of thinking (mental processes). Part of this involves helping individuals identify thoughts and beliefs that make life inherently harder, such as [</a:t>
            </a:r>
            <a:r>
              <a:rPr lang="en-US" b="0" i="0" u="sng" dirty="0">
                <a:effectLst/>
              </a:rPr>
              <a:t>read sub-bullets</a:t>
            </a:r>
            <a:r>
              <a:rPr lang="en-US" b="0" i="0" u="none" dirty="0">
                <a:effectLst/>
              </a:rPr>
              <a:t>].</a:t>
            </a:r>
            <a:r>
              <a:rPr lang="en-US" b="0" dirty="0"/>
              <a:t>"</a:t>
            </a:r>
          </a:p>
          <a:p>
            <a:pPr marL="181240" indent="-181240" defTabSz="966612">
              <a:buFont typeface="Arial" panose="020B0604020202020204" pitchFamily="34" charset="0"/>
              <a:buChar char="•"/>
              <a:defRPr/>
            </a:pPr>
            <a:endParaRPr lang="en-US" b="0" i="0" u="none" dirty="0">
              <a:effectLst/>
            </a:endParaRPr>
          </a:p>
          <a:p>
            <a:pPr marL="181240" indent="-181240" defTabSz="966612">
              <a:buFont typeface="Arial" panose="020B0604020202020204" pitchFamily="34" charset="0"/>
              <a:buChar char="•"/>
              <a:defRPr/>
            </a:pPr>
            <a:r>
              <a:rPr lang="en-US" b="0" i="1" dirty="0"/>
              <a:t>Bullet 2 </a:t>
            </a:r>
            <a:r>
              <a:rPr lang="en-US" b="0" dirty="0"/>
              <a:t>– "</a:t>
            </a:r>
            <a:r>
              <a:rPr lang="en-US" b="0" i="0" dirty="0">
                <a:effectLst/>
              </a:rPr>
              <a:t>In engaging in this process, individuals can begin to develop new ways of thinking that make it easier to cope through difficult circumstances. The cognitive component that we're reviewing here, you may notice, represents DBT's overlap with CBT</a:t>
            </a:r>
            <a:r>
              <a:rPr lang="en-US" b="0" dirty="0"/>
              <a:t>."</a:t>
            </a:r>
          </a:p>
          <a:p>
            <a:pPr defTabSz="966612">
              <a:defRPr/>
            </a:pPr>
            <a:endParaRPr lang="en-US" b="0" dirty="0"/>
          </a:p>
          <a:p>
            <a:pPr marL="181240" indent="-181240" defTabSz="966612">
              <a:buFont typeface="Arial" panose="020B0604020202020204" pitchFamily="34" charset="0"/>
              <a:buChar char="•"/>
              <a:defRPr/>
            </a:pPr>
            <a:r>
              <a:rPr lang="en-US" b="0" dirty="0"/>
              <a:t>Additional Note: "</a:t>
            </a:r>
            <a:r>
              <a:rPr lang="en-US" b="0" i="0" dirty="0">
                <a:effectLst/>
              </a:rPr>
              <a:t>Like CBT, DBT focuses on helping people change unhelpful ways of thinking and behaving, but it differs from CBT in that it also focuses on </a:t>
            </a:r>
            <a:r>
              <a:rPr lang="en-US" b="1" i="0" dirty="0">
                <a:effectLst/>
              </a:rPr>
              <a:t>self-acceptance</a:t>
            </a:r>
            <a:r>
              <a:rPr lang="en-US" b="0" i="0" dirty="0">
                <a:effectLst/>
              </a:rPr>
              <a:t> (and accepting the reality of your life). DBT also usually involves more group work than CBT.</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marL="0" indent="0" defTabSz="966612">
              <a:buFont typeface="Arial" panose="020B0604020202020204" pitchFamily="34" charset="0"/>
              <a:buNone/>
              <a:defRPr/>
            </a:pPr>
            <a:endParaRPr lang="en-US" b="0"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25</a:t>
            </a:fld>
            <a:endParaRPr lang="en-US"/>
          </a:p>
        </p:txBody>
      </p:sp>
    </p:spTree>
    <p:extLst>
      <p:ext uri="{BB962C8B-B14F-4D97-AF65-F5344CB8AC3E}">
        <p14:creationId xmlns:p14="http://schemas.microsoft.com/office/powerpoint/2010/main" val="1392028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91589" indent="-191589" defTabSz="1021806">
              <a:buFont typeface="Arial" panose="020B0604020202020204" pitchFamily="34" charset="0"/>
              <a:buChar char="•"/>
              <a:defRPr/>
            </a:pPr>
            <a:r>
              <a:rPr lang="en-US" b="0" i="1" dirty="0"/>
              <a:t>Bullet 1 </a:t>
            </a:r>
            <a:r>
              <a:rPr lang="en-US" b="0" dirty="0"/>
              <a:t>– "As you may have noticed already, DBT is focused on shifting focus away from people’s deficits, or weaknesses, by taking a no-blame and no-shame approach."</a:t>
            </a:r>
          </a:p>
          <a:p>
            <a:pPr marL="191589" indent="-191589" defTabSz="1021806">
              <a:buFont typeface="Arial" panose="020B0604020202020204" pitchFamily="34" charset="0"/>
              <a:buChar char="•"/>
              <a:defRPr/>
            </a:pPr>
            <a:endParaRPr lang="en-US" b="0" dirty="0"/>
          </a:p>
          <a:p>
            <a:pPr marL="191589" indent="-191589" defTabSz="1021806">
              <a:buFont typeface="Arial" panose="020B0604020202020204" pitchFamily="34" charset="0"/>
              <a:buChar char="•"/>
              <a:defRPr/>
            </a:pPr>
            <a:r>
              <a:rPr lang="en-US" b="0" i="1" dirty="0"/>
              <a:t>Bullet 2 </a:t>
            </a:r>
            <a:r>
              <a:rPr lang="en-US" b="0" dirty="0"/>
              <a:t>– "Another way that DBT is support-oriented is that it helps individuals identify their personal strengths."</a:t>
            </a:r>
          </a:p>
          <a:p>
            <a:pPr marL="674895" lvl="1" indent="-191589" defTabSz="1021806">
              <a:buFont typeface="Arial" panose="020B0604020202020204" pitchFamily="34" charset="0"/>
              <a:buChar char="•"/>
              <a:defRPr/>
            </a:pPr>
            <a:r>
              <a:rPr lang="en-US" b="0" dirty="0"/>
              <a:t>"DBT also aims to build up those strengths to improve a person’s self-esteem and self-image. This also helps </a:t>
            </a:r>
            <a:r>
              <a:rPr lang="en-US" b="0" i="0" dirty="0">
                <a:effectLst/>
              </a:rPr>
              <a:t>the individual accept their feelings as a valid part of their lived day-to-day experiences, but not to let those feelings take over</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marL="0" indent="0" defTabSz="966612">
              <a:buFont typeface="Arial" panose="020B0604020202020204" pitchFamily="34" charset="0"/>
              <a:buNone/>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26</a:t>
            </a:fld>
            <a:endParaRPr lang="en-US"/>
          </a:p>
        </p:txBody>
      </p:sp>
    </p:spTree>
    <p:extLst>
      <p:ext uri="{BB962C8B-B14F-4D97-AF65-F5344CB8AC3E}">
        <p14:creationId xmlns:p14="http://schemas.microsoft.com/office/powerpoint/2010/main" val="1844171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91589" indent="-191589">
              <a:buFont typeface="Arial" panose="020B0604020202020204" pitchFamily="34" charset="0"/>
              <a:buChar char="•"/>
            </a:pPr>
            <a:r>
              <a:rPr lang="en-US" b="0" i="1" dirty="0"/>
              <a:t>Bullet 1 </a:t>
            </a:r>
            <a:r>
              <a:rPr lang="en-US" b="0" dirty="0"/>
              <a:t>– "DBT is also collaborative. One of the ways that this manifests in DBT treatment is that people are encouraged to address any problems that may arise in the relationship with the DBT practitioner. DBT therapy is a bit different than more traditional talk therapy d/t the high amount of collaboration."</a:t>
            </a:r>
          </a:p>
          <a:p>
            <a:pPr marL="191589" indent="-191589">
              <a:buFont typeface="Arial" panose="020B0604020202020204" pitchFamily="34" charset="0"/>
              <a:buChar char="•"/>
            </a:pPr>
            <a:endParaRPr lang="en-US" b="0" dirty="0"/>
          </a:p>
          <a:p>
            <a:pPr marL="191589" indent="-191589">
              <a:buFont typeface="Arial" panose="020B0604020202020204" pitchFamily="34" charset="0"/>
              <a:buChar char="•"/>
            </a:pPr>
            <a:r>
              <a:rPr lang="en-US" b="0" i="1" dirty="0"/>
              <a:t>Bullet 2 </a:t>
            </a:r>
            <a:r>
              <a:rPr lang="en-US" b="0" dirty="0"/>
              <a:t>– "Another way that DBT is collaborative is that, as practitioners, we agree to not treat clients as fragile. We understand that we need treat them with the belief that they can speak on their own behalf and are the experts of their own lives. We also </a:t>
            </a:r>
            <a:r>
              <a:rPr lang="en-US" b="0" i="0" dirty="0">
                <a:solidFill>
                  <a:srgbClr val="374151"/>
                </a:solidFill>
                <a:effectLst/>
                <a:latin typeface="Söhne"/>
              </a:rPr>
              <a:t>don't always try to directly change things in a person's environment.</a:t>
            </a:r>
            <a:r>
              <a:rPr lang="en-US" b="0" dirty="0"/>
              <a:t>"</a:t>
            </a:r>
          </a:p>
          <a:p>
            <a:pPr marL="674895" lvl="1" indent="-191589">
              <a:buFont typeface="Arial" panose="020B0604020202020204" pitchFamily="34" charset="0"/>
              <a:buChar char="•"/>
            </a:pPr>
            <a:r>
              <a:rPr lang="en-US" b="0" dirty="0"/>
              <a:t>"For example, instead of telling someone what to do or feel right away, you might first listen and understand the person's feelings without immediately trying to fix everything. This way, the person feels heard before figuring out what to do next."</a:t>
            </a:r>
          </a:p>
          <a:p>
            <a:pPr marL="702492" lvl="1" indent="-191589" defTabSz="1021806">
              <a:buFont typeface="Arial" panose="020B0604020202020204" pitchFamily="34" charset="0"/>
              <a:buChar char="•"/>
              <a:defRPr/>
            </a:pPr>
            <a:r>
              <a:rPr lang="en-US" b="0" dirty="0"/>
              <a:t>"In DBT, practitioners avoid directly changing things in a person's surroundings unless there's a really good reason. They step in only if the short-term benefit is more important than the long-term learning for the client. This intervention happens only when there's a clear and urgent need to prioritize the client's immediate safety or well-being over their long-term growth, like in situations of suicidal thoughts, self-harm, abuse, immediate risk of losing basic needs like housing, and so on.</a:t>
            </a:r>
          </a:p>
          <a:p>
            <a:pPr marL="1185798" lvl="2" indent="-191589" defTabSz="1021806">
              <a:buFont typeface="Arial" panose="020B0604020202020204" pitchFamily="34" charset="0"/>
              <a:buChar char="•"/>
              <a:defRPr/>
            </a:pPr>
            <a:r>
              <a:rPr lang="en-US" b="0" dirty="0"/>
              <a:t>"In all other circumstances the practitioner coaches the client on how to intervene in the environment to solve the problem themselves (this is the </a:t>
            </a:r>
            <a:r>
              <a:rPr lang="en-US" b="0" dirty="0">
                <a:latin typeface="Calibri" panose="020F0502020204030204" pitchFamily="34" charset="0"/>
                <a:ea typeface="Calibri" panose="020F0502020204030204" pitchFamily="34" charset="0"/>
                <a:cs typeface="Calibri" panose="020F0502020204030204" pitchFamily="34" charset="0"/>
              </a:rPr>
              <a:t>'</a:t>
            </a:r>
            <a:r>
              <a:rPr lang="en-US" b="0" dirty="0"/>
              <a:t>consultation to the client</a:t>
            </a:r>
            <a:r>
              <a:rPr lang="en-US" b="0" dirty="0">
                <a:latin typeface="Calibri" panose="020F0502020204030204" pitchFamily="34" charset="0"/>
                <a:ea typeface="Calibri" panose="020F0502020204030204" pitchFamily="34" charset="0"/>
                <a:cs typeface="Calibri" panose="020F0502020204030204" pitchFamily="34" charset="0"/>
              </a:rPr>
              <a:t>'</a:t>
            </a:r>
            <a:r>
              <a:rPr lang="en-US" b="0" dirty="0"/>
              <a:t> approach)."</a:t>
            </a:r>
          </a:p>
          <a:p>
            <a:pPr marL="1021806" lvl="2" defTabSz="1021806">
              <a:defRPr/>
            </a:pPr>
            <a:endParaRPr lang="en-US" b="0" dirty="0"/>
          </a:p>
          <a:p>
            <a:pPr marL="191589" indent="-191589" defTabSz="1021806">
              <a:buFont typeface="Arial" panose="020B0604020202020204" pitchFamily="34" charset="0"/>
              <a:buChar char="•"/>
              <a:defRPr/>
            </a:pPr>
            <a:r>
              <a:rPr lang="en-US" b="0" i="1" dirty="0"/>
              <a:t>Bullet 3 </a:t>
            </a:r>
            <a:r>
              <a:rPr lang="en-US" b="0" dirty="0"/>
              <a:t>– "Finally, through close collaboration with the client, DBT treatment can involve homework assignments, role-playing tasks, and practice opportunities for coping skills.“</a:t>
            </a:r>
          </a:p>
          <a:p>
            <a:pPr marL="191589" indent="-191589" defTabSz="1021806">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27</a:t>
            </a:fld>
            <a:endParaRPr lang="en-US"/>
          </a:p>
        </p:txBody>
      </p:sp>
    </p:spTree>
    <p:extLst>
      <p:ext uri="{BB962C8B-B14F-4D97-AF65-F5344CB8AC3E}">
        <p14:creationId xmlns:p14="http://schemas.microsoft.com/office/powerpoint/2010/main" val="2620946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p>
          <a:p>
            <a:pPr marL="191589" indent="-191589" defTabSz="1021806">
              <a:buFont typeface="Arial" panose="020B0604020202020204" pitchFamily="34" charset="0"/>
              <a:buChar char="•"/>
              <a:defRPr/>
            </a:pPr>
            <a:r>
              <a:rPr lang="en-US" b="0" u="sng" dirty="0"/>
              <a:t>Introduce slide</a:t>
            </a:r>
            <a:r>
              <a:rPr lang="en-US" b="0" u="none" dirty="0"/>
              <a:t> </a:t>
            </a:r>
            <a:r>
              <a:rPr lang="en-US" b="0" dirty="0"/>
              <a:t>– "</a:t>
            </a:r>
            <a:r>
              <a:rPr lang="en-US" dirty="0"/>
              <a:t>Let’s summarize what DBT is here.</a:t>
            </a:r>
            <a:r>
              <a:rPr lang="en-US" b="0" dirty="0"/>
              <a:t>"</a:t>
            </a:r>
          </a:p>
          <a:p>
            <a:pPr marL="191589" indent="-191589">
              <a:buFont typeface="Arial" panose="020B0604020202020204" pitchFamily="34" charset="0"/>
              <a:buChar char="•"/>
            </a:pPr>
            <a:endParaRPr lang="en-US" dirty="0"/>
          </a:p>
          <a:p>
            <a:pPr marL="676656" lvl="1" indent="-191589" defTabSz="1021806">
              <a:buFont typeface="Arial" panose="020B0604020202020204" pitchFamily="34" charset="0"/>
              <a:buChar char="•"/>
              <a:defRPr/>
            </a:pPr>
            <a:r>
              <a:rPr lang="en-US" i="1" dirty="0"/>
              <a:t>Sub-Bullet 1 </a:t>
            </a:r>
            <a:r>
              <a:rPr lang="en-US" dirty="0"/>
              <a:t>– </a:t>
            </a:r>
            <a:r>
              <a:rPr lang="en-US" b="0" u="sng" dirty="0"/>
              <a:t>read bullet and, then, add:</a:t>
            </a:r>
            <a:r>
              <a:rPr lang="en-US" b="0" u="none" dirty="0"/>
              <a:t> </a:t>
            </a:r>
            <a:r>
              <a:rPr lang="en-US" b="0" dirty="0"/>
              <a:t>"Again, these skills sets are: Mindfulness, Interpersonal Effectiveness, Emotion Regulation, Distress Tolerance. Practice of these skills is essential to make lasting positive changes (</a:t>
            </a:r>
            <a:r>
              <a:rPr lang="en-US" b="0" i="1" dirty="0"/>
              <a:t>sub-bullet</a:t>
            </a:r>
            <a:r>
              <a:rPr lang="en-US" b="0" dirty="0"/>
              <a:t>)."</a:t>
            </a:r>
          </a:p>
          <a:p>
            <a:pPr marL="1133856" lvl="3" indent="-191589" defTabSz="1021806">
              <a:buFont typeface="Arial" panose="020B0604020202020204" pitchFamily="34" charset="0"/>
              <a:buChar char="•"/>
              <a:defRPr/>
            </a:pPr>
            <a:r>
              <a:rPr lang="en-US" b="0" dirty="0"/>
              <a:t>"</a:t>
            </a:r>
            <a:r>
              <a:rPr lang="en-US" dirty="0"/>
              <a:t>We’ll talk about these four DBT skill sets in more depth later in this training.</a:t>
            </a:r>
            <a:r>
              <a:rPr lang="en-US" b="0" dirty="0"/>
              <a:t>"</a:t>
            </a:r>
            <a:endParaRPr lang="en-US" dirty="0"/>
          </a:p>
          <a:p>
            <a:pPr marL="676656" lvl="1" defTabSz="1021806">
              <a:defRPr/>
            </a:pPr>
            <a:endParaRPr lang="en-US" b="0" u="sng" dirty="0"/>
          </a:p>
          <a:p>
            <a:pPr marL="676656" lvl="1" indent="-191589" defTabSz="1021806">
              <a:buFont typeface="Arial" panose="020B0604020202020204" pitchFamily="34" charset="0"/>
              <a:buChar char="•"/>
              <a:defRPr/>
            </a:pPr>
            <a:r>
              <a:rPr lang="en-US" i="1" u="none" dirty="0"/>
              <a:t>Sub-Bullet 2 </a:t>
            </a:r>
            <a:r>
              <a:rPr lang="en-US" u="none" dirty="0"/>
              <a:t>– </a:t>
            </a:r>
            <a:r>
              <a:rPr lang="en-US" b="0" u="sng" dirty="0"/>
              <a:t>read bullet and, then, add:</a:t>
            </a:r>
            <a:r>
              <a:rPr lang="en-US" b="0" u="none" dirty="0"/>
              <a:t> </a:t>
            </a:r>
            <a:r>
              <a:rPr lang="en-US" b="0" dirty="0"/>
              <a:t>"</a:t>
            </a:r>
            <a:r>
              <a:rPr lang="en-US" b="0" u="none" dirty="0"/>
              <a:t>DBT is focused on finding the balance between acceptance with change</a:t>
            </a:r>
            <a:r>
              <a:rPr lang="en-US" dirty="0"/>
              <a:t>.</a:t>
            </a:r>
            <a:r>
              <a:rPr lang="en-US" b="0" dirty="0"/>
              <a:t>"</a:t>
            </a:r>
            <a:endParaRPr lang="en-US" u="none" dirty="0"/>
          </a:p>
          <a:p>
            <a:pPr marL="676656" defTabSz="1021806">
              <a:defRPr/>
            </a:pPr>
            <a:endParaRPr lang="en-US" u="sng" dirty="0"/>
          </a:p>
          <a:p>
            <a:pPr marL="676656" lvl="1" indent="-191589" defTabSz="1021806">
              <a:buFont typeface="Arial" panose="020B0604020202020204" pitchFamily="34" charset="0"/>
              <a:buChar char="•"/>
              <a:defRPr/>
            </a:pPr>
            <a:r>
              <a:rPr lang="en-US" i="1" dirty="0"/>
              <a:t>Sub-Bullet 3 </a:t>
            </a:r>
            <a:r>
              <a:rPr lang="en-US" dirty="0"/>
              <a:t>– </a:t>
            </a:r>
            <a:r>
              <a:rPr lang="en-US" b="0" u="sng" dirty="0"/>
              <a:t>read bullet and, then, add:</a:t>
            </a:r>
            <a:r>
              <a:rPr lang="en-US" b="0" u="none" dirty="0"/>
              <a:t> </a:t>
            </a:r>
            <a:r>
              <a:rPr lang="en-US" b="0" dirty="0"/>
              <a:t>"</a:t>
            </a:r>
            <a:r>
              <a:rPr lang="en-US" b="0" i="0" dirty="0">
                <a:effectLst/>
              </a:rPr>
              <a:t>DBT focuses on helping people change unhelpful ways of thinking and behaving; it’s also oriented toward helping individuals identify and cultivate support and learning through collaboration.</a:t>
            </a:r>
            <a:r>
              <a:rPr lang="en-US" b="0" dirty="0"/>
              <a:t>"</a:t>
            </a:r>
            <a:endParaRPr lang="en-US" u="sng" dirty="0"/>
          </a:p>
          <a:p>
            <a:pPr marL="676656" defTabSz="1021806">
              <a:defRPr/>
            </a:pPr>
            <a:endParaRPr lang="en-US" u="sng" dirty="0"/>
          </a:p>
          <a:p>
            <a:pPr marL="676656" lvl="1" indent="-191589" defTabSz="1021806">
              <a:buFont typeface="Arial" panose="020B0604020202020204" pitchFamily="34" charset="0"/>
              <a:buChar char="•"/>
              <a:defRPr/>
            </a:pPr>
            <a:r>
              <a:rPr lang="en-US" i="1" dirty="0"/>
              <a:t>Sub-Bullet 4 </a:t>
            </a:r>
            <a:r>
              <a:rPr lang="en-US" dirty="0"/>
              <a:t>– </a:t>
            </a:r>
            <a:r>
              <a:rPr lang="en-US" b="0" u="sng" dirty="0"/>
              <a:t>read bullet and, then, add:</a:t>
            </a:r>
            <a:r>
              <a:rPr lang="en-US" b="0" u="none" dirty="0"/>
              <a:t> </a:t>
            </a:r>
            <a:r>
              <a:rPr lang="en-US" b="0" dirty="0"/>
              <a:t>"</a:t>
            </a:r>
            <a:r>
              <a:rPr lang="en-US" b="0" u="none" dirty="0"/>
              <a:t>This is why DBT was initially developed for people with borderline personality disorder, but has since been shown to be effective for other mental health conditions as well, such as substance use disorders.</a:t>
            </a:r>
            <a:r>
              <a:rPr lang="en-US" b="0" dirty="0"/>
              <a:t>"</a:t>
            </a:r>
            <a:endParaRPr lang="en-US" b="0" u="none" dirty="0"/>
          </a:p>
          <a:p>
            <a:pPr marL="676656" defTabSz="1021806">
              <a:defRPr/>
            </a:pPr>
            <a:endParaRPr lang="en-US" u="sng" dirty="0"/>
          </a:p>
          <a:p>
            <a:pPr marL="676656" indent="-181240" defTabSz="966612">
              <a:buFont typeface="Arial" panose="020B0604020202020204" pitchFamily="34" charset="0"/>
              <a:buChar char="•"/>
              <a:defRPr/>
            </a:pPr>
            <a:r>
              <a:rPr lang="en-US" i="1" dirty="0"/>
              <a:t>Bullet 2 </a:t>
            </a:r>
            <a:r>
              <a:rPr lang="en-US" dirty="0"/>
              <a:t>– </a:t>
            </a:r>
            <a:r>
              <a:rPr lang="en-US" b="0" dirty="0"/>
              <a:t>"</a:t>
            </a:r>
            <a:r>
              <a:rPr lang="en-US" dirty="0"/>
              <a:t>Standard</a:t>
            </a:r>
            <a:r>
              <a:rPr lang="en-US" b="0" dirty="0"/>
              <a:t> delivery of DBT involves: individual sessions, intersession contact, and group sessions focused on skills training. </a:t>
            </a:r>
            <a:r>
              <a:rPr lang="en-US" b="0"/>
              <a:t>However, </a:t>
            </a:r>
            <a:r>
              <a:rPr lang="en-US" i="0"/>
              <a:t>DBT is very adaptable in its delivery.</a:t>
            </a:r>
            <a:r>
              <a:rPr lang="en-US" b="0"/>
              <a:t>"</a:t>
            </a:r>
            <a:endParaRPr lang="en-US" i="0"/>
          </a:p>
        </p:txBody>
      </p:sp>
      <p:sp>
        <p:nvSpPr>
          <p:cNvPr id="4" name="Slide Number Placeholder 3"/>
          <p:cNvSpPr>
            <a:spLocks noGrp="1"/>
          </p:cNvSpPr>
          <p:nvPr>
            <p:ph type="sldNum" sz="quarter" idx="5"/>
          </p:nvPr>
        </p:nvSpPr>
        <p:spPr/>
        <p:txBody>
          <a:bodyPr/>
          <a:lstStyle/>
          <a:p>
            <a:fld id="{369C70AD-FCA9-4FF6-8D0E-01E0C5ABAEF2}" type="slidenum">
              <a:rPr lang="en-US" smtClean="0"/>
              <a:t>28</a:t>
            </a:fld>
            <a:endParaRPr lang="en-US"/>
          </a:p>
        </p:txBody>
      </p:sp>
    </p:spTree>
    <p:extLst>
      <p:ext uri="{BB962C8B-B14F-4D97-AF65-F5344CB8AC3E}">
        <p14:creationId xmlns:p14="http://schemas.microsoft.com/office/powerpoint/2010/main" val="163749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endParaRPr lang="en-US" i="1" dirty="0"/>
          </a:p>
          <a:p>
            <a:pPr marL="181240" indent="-181240">
              <a:buFont typeface="Arial" panose="020B0604020202020204" pitchFamily="34" charset="0"/>
              <a:buChar char="•"/>
            </a:pPr>
            <a:r>
              <a:rPr lang="en-US" i="1" dirty="0"/>
              <a:t>Bullet 1 </a:t>
            </a:r>
            <a:r>
              <a:rPr lang="en-US" b="0" dirty="0"/>
              <a:t>–</a:t>
            </a:r>
            <a:r>
              <a:rPr lang="en-US" dirty="0"/>
              <a:t> </a:t>
            </a:r>
            <a:r>
              <a:rPr lang="en-US" b="0" dirty="0"/>
              <a:t>"</a:t>
            </a:r>
            <a:r>
              <a:rPr lang="en-US" dirty="0"/>
              <a:t>The intervention is very adaptable and can be used in a variety of settings.</a:t>
            </a:r>
            <a:r>
              <a:rPr lang="en-US" b="0" dirty="0"/>
              <a:t>"</a:t>
            </a: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i="1" dirty="0"/>
              <a:t>Bullet 2 </a:t>
            </a:r>
            <a:r>
              <a:rPr lang="en-US" dirty="0"/>
              <a:t>– </a:t>
            </a:r>
            <a:r>
              <a:rPr lang="en-US" b="0" dirty="0"/>
              <a:t>"</a:t>
            </a:r>
            <a:r>
              <a:rPr lang="en-US" dirty="0"/>
              <a:t>There are a variety of interventions that you can use (i.e., four different skill sets).</a:t>
            </a:r>
            <a:r>
              <a:rPr lang="en-US" b="0" dirty="0"/>
              <a:t>"</a:t>
            </a: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i="1" dirty="0"/>
              <a:t>Bullet 3 </a:t>
            </a:r>
            <a:r>
              <a:rPr lang="en-US" dirty="0"/>
              <a:t>– </a:t>
            </a:r>
            <a:r>
              <a:rPr lang="en-US" b="0" dirty="0"/>
              <a:t>"</a:t>
            </a:r>
            <a:r>
              <a:rPr lang="en-US" dirty="0"/>
              <a:t>DBT is teachable and practical (especially because it’s skills-based) – it’s easy for clients to understand – you can introduce the skills to clients and see results quickly.</a:t>
            </a:r>
            <a:r>
              <a:rPr lang="en-US" b="0" dirty="0"/>
              <a:t>"</a:t>
            </a:r>
            <a:endParaRPr lang="en-US" dirty="0"/>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i="1" dirty="0"/>
              <a:t>Bullet 4 </a:t>
            </a:r>
            <a:r>
              <a:rPr lang="en-US" b="0" dirty="0"/>
              <a:t>–</a:t>
            </a:r>
            <a:r>
              <a:rPr lang="en-US" dirty="0"/>
              <a:t> </a:t>
            </a:r>
            <a:r>
              <a:rPr lang="en-US" b="0" dirty="0"/>
              <a:t>"DBT</a:t>
            </a:r>
            <a:r>
              <a:rPr lang="en-US" dirty="0"/>
              <a:t> is accessible to all levels of clinicians and non-clinicians; you don’t have to be a licensed clinician (e.g., case managers and SUD counselors can use it).</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29</a:t>
            </a:fld>
            <a:endParaRPr lang="en-US"/>
          </a:p>
        </p:txBody>
      </p:sp>
    </p:spTree>
    <p:extLst>
      <p:ext uri="{BB962C8B-B14F-4D97-AF65-F5344CB8AC3E}">
        <p14:creationId xmlns:p14="http://schemas.microsoft.com/office/powerpoint/2010/main" val="109978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814667" indent="-313333">
              <a:defRPr>
                <a:solidFill>
                  <a:schemeClr val="tx1"/>
                </a:solidFill>
                <a:latin typeface="Verdana" pitchFamily="34" charset="0"/>
              </a:defRPr>
            </a:lvl2pPr>
            <a:lvl3pPr marL="1253334" indent="-250667">
              <a:defRPr>
                <a:solidFill>
                  <a:schemeClr val="tx1"/>
                </a:solidFill>
                <a:latin typeface="Verdana" pitchFamily="34" charset="0"/>
              </a:defRPr>
            </a:lvl3pPr>
            <a:lvl4pPr marL="1754667" indent="-250667">
              <a:defRPr>
                <a:solidFill>
                  <a:schemeClr val="tx1"/>
                </a:solidFill>
                <a:latin typeface="Verdana" pitchFamily="34" charset="0"/>
              </a:defRPr>
            </a:lvl4pPr>
            <a:lvl5pPr marL="2256000" indent="-250667">
              <a:defRPr>
                <a:solidFill>
                  <a:schemeClr val="tx1"/>
                </a:solidFill>
                <a:latin typeface="Verdana" pitchFamily="34" charset="0"/>
              </a:defRPr>
            </a:lvl5pPr>
            <a:lvl6pPr marL="2757334" indent="-250667" eaLnBrk="0" fontAlgn="base" hangingPunct="0">
              <a:spcBef>
                <a:spcPct val="0"/>
              </a:spcBef>
              <a:spcAft>
                <a:spcPct val="0"/>
              </a:spcAft>
              <a:defRPr>
                <a:solidFill>
                  <a:schemeClr val="tx1"/>
                </a:solidFill>
                <a:latin typeface="Verdana" pitchFamily="34" charset="0"/>
              </a:defRPr>
            </a:lvl6pPr>
            <a:lvl7pPr marL="3258667" indent="-250667" eaLnBrk="0" fontAlgn="base" hangingPunct="0">
              <a:spcBef>
                <a:spcPct val="0"/>
              </a:spcBef>
              <a:spcAft>
                <a:spcPct val="0"/>
              </a:spcAft>
              <a:defRPr>
                <a:solidFill>
                  <a:schemeClr val="tx1"/>
                </a:solidFill>
                <a:latin typeface="Verdana" pitchFamily="34" charset="0"/>
              </a:defRPr>
            </a:lvl7pPr>
            <a:lvl8pPr marL="3760001" indent="-250667" eaLnBrk="0" fontAlgn="base" hangingPunct="0">
              <a:spcBef>
                <a:spcPct val="0"/>
              </a:spcBef>
              <a:spcAft>
                <a:spcPct val="0"/>
              </a:spcAft>
              <a:defRPr>
                <a:solidFill>
                  <a:schemeClr val="tx1"/>
                </a:solidFill>
                <a:latin typeface="Verdana" pitchFamily="34" charset="0"/>
              </a:defRPr>
            </a:lvl8pPr>
            <a:lvl9pPr marL="4261334" indent="-250667" eaLnBrk="0" fontAlgn="base" hangingPunct="0">
              <a:spcBef>
                <a:spcPct val="0"/>
              </a:spcBef>
              <a:spcAft>
                <a:spcPct val="0"/>
              </a:spcAft>
              <a:defRPr>
                <a:solidFill>
                  <a:schemeClr val="tx1"/>
                </a:solidFill>
                <a:latin typeface="Verdana" pitchFamily="34" charset="0"/>
              </a:defRPr>
            </a:lvl9pPr>
          </a:lstStyle>
          <a:p>
            <a:pPr defTabSz="1002667" fontAlgn="base">
              <a:spcBef>
                <a:spcPct val="0"/>
              </a:spcBef>
              <a:spcAft>
                <a:spcPct val="0"/>
              </a:spcAft>
              <a:defRPr/>
            </a:pPr>
            <a:fld id="{16A8E02E-AA0E-473C-B7D1-FE9BC63ECE37}" type="slidenum">
              <a:rPr lang="en-US" altLang="en-US">
                <a:solidFill>
                  <a:srgbClr val="000000"/>
                </a:solidFill>
                <a:latin typeface="Arial Narrow" pitchFamily="34" charset="0"/>
              </a:rPr>
              <a:pPr defTabSz="1002667" fontAlgn="base">
                <a:spcBef>
                  <a:spcPct val="0"/>
                </a:spcBef>
                <a:spcAft>
                  <a:spcPct val="0"/>
                </a:spcAft>
                <a:defRPr/>
              </a:pPr>
              <a:t>3</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841375" y="1239838"/>
            <a:ext cx="5949950" cy="334645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0" dirty="0"/>
              <a:t>Trainer Notes:</a:t>
            </a:r>
            <a:r>
              <a:rPr lang="en-US" i="1" dirty="0"/>
              <a:t> </a:t>
            </a:r>
            <a:r>
              <a:rPr lang="en-US" i="0" dirty="0"/>
              <a:t>"As stated, this activity eligible for Continuing Education credit. </a:t>
            </a:r>
            <a:r>
              <a:rPr lang="en-US" altLang="en-US" i="0" dirty="0">
                <a:cs typeface="Calibri"/>
              </a:rPr>
              <a:t>Y</a:t>
            </a:r>
            <a:r>
              <a:rPr lang="en-US" i="0" dirty="0"/>
              <a:t>ou will need a start and end code when you complete the CE evaluation. Here is the start code</a:t>
            </a:r>
            <a:r>
              <a:rPr lang="en-US" b="0" dirty="0"/>
              <a:t> </a:t>
            </a:r>
            <a:r>
              <a:rPr lang="en-US" i="0" dirty="0"/>
              <a:t>[</a:t>
            </a:r>
            <a:r>
              <a:rPr lang="en-US" i="0" u="sng" dirty="0"/>
              <a:t>say and repeat start code</a:t>
            </a:r>
            <a:r>
              <a:rPr lang="en-US" i="0" dirty="0"/>
              <a:t>].</a:t>
            </a:r>
            <a:r>
              <a:rPr lang="en-US" b="0" dirty="0"/>
              <a:t>"</a:t>
            </a:r>
            <a:r>
              <a:rPr lang="en-US" i="0" dirty="0"/>
              <a:t> </a:t>
            </a:r>
          </a:p>
        </p:txBody>
      </p:sp>
    </p:spTree>
    <p:extLst>
      <p:ext uri="{BB962C8B-B14F-4D97-AF65-F5344CB8AC3E}">
        <p14:creationId xmlns:p14="http://schemas.microsoft.com/office/powerpoint/2010/main" val="306744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dirty="0"/>
              <a:t>"There are some fundamental concepts that provide the framework for understanding and addressing emotional dysregulation and related challenges. We’ll review those next.“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30</a:t>
            </a:fld>
            <a:endParaRPr lang="en-US"/>
          </a:p>
        </p:txBody>
      </p:sp>
    </p:spTree>
    <p:extLst>
      <p:ext uri="{BB962C8B-B14F-4D97-AF65-F5344CB8AC3E}">
        <p14:creationId xmlns:p14="http://schemas.microsoft.com/office/powerpoint/2010/main" val="112010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b="0" dirty="0"/>
              <a:t>"Dialectics is a crucial idea in DBT. It's really important because it forms the basis of the whole therapy approach. It helps us understand emotions better and find a balance between accepting ourselves and making positive changes. This is key to dealing with emotional struggles and improving our overall emotional well-being."</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"The Biosocial Model in DBT is a way of explaining why emotional struggles happen. It helps us see how things like biology and life experiences can lead to emotional challenges. Understanding this model guides therapists in helping people and sets the path for recovery."</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"Putting together dialectics and the biosocial model, DBT gives us a complete plan to boost emotional well-being and overall functioning."</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31</a:t>
            </a:fld>
            <a:endParaRPr lang="en-US"/>
          </a:p>
        </p:txBody>
      </p:sp>
    </p:spTree>
    <p:extLst>
      <p:ext uri="{BB962C8B-B14F-4D97-AF65-F5344CB8AC3E}">
        <p14:creationId xmlns:p14="http://schemas.microsoft.com/office/powerpoint/2010/main" val="2204982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"Let’s start by exploring dialectics.“</a:t>
            </a:r>
            <a:br>
              <a:rPr lang="en-US" b="0" dirty="0"/>
            </a:b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32</a:t>
            </a:fld>
            <a:endParaRPr lang="en-US"/>
          </a:p>
        </p:txBody>
      </p:sp>
    </p:spTree>
    <p:extLst>
      <p:ext uri="{BB962C8B-B14F-4D97-AF65-F5344CB8AC3E}">
        <p14:creationId xmlns:p14="http://schemas.microsoft.com/office/powerpoint/2010/main" val="615588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 </a:t>
            </a:r>
            <a:r>
              <a:rPr lang="en-US" sz="1300" dirty="0"/>
              <a:t>–</a:t>
            </a:r>
            <a:r>
              <a:rPr lang="en-US" b="0" dirty="0"/>
              <a:t> "Dialectics is a philosophical idea and, in DBT, it refers to the </a:t>
            </a:r>
            <a:r>
              <a:rPr lang="en-US" sz="1300" dirty="0"/>
              <a:t>integration of opposing ideas or concepts.</a:t>
            </a:r>
            <a:r>
              <a:rPr lang="en-US" b="0" dirty="0"/>
              <a:t>"</a:t>
            </a:r>
          </a:p>
          <a:p>
            <a:pPr defTabSz="966612">
              <a:defRPr/>
            </a:pPr>
            <a:endParaRPr lang="en-US" b="0" u="sng" dirty="0"/>
          </a:p>
          <a:p>
            <a:pPr marL="181240" indent="-181240" defTabSz="966612">
              <a:buFont typeface="Arial" panose="020B0604020202020204" pitchFamily="34" charset="0"/>
              <a:buChar char="•"/>
              <a:defRPr/>
            </a:pPr>
            <a:r>
              <a:rPr lang="en-US" b="0" i="1" dirty="0"/>
              <a:t>Bullet 2 </a:t>
            </a:r>
            <a:r>
              <a:rPr lang="en-US" sz="1300" dirty="0"/>
              <a:t>–</a:t>
            </a:r>
            <a:r>
              <a:rPr lang="en-US" b="0" dirty="0"/>
              <a:t> </a:t>
            </a:r>
            <a:r>
              <a:rPr lang="en-US" b="0" u="sng" dirty="0"/>
              <a:t>read bullet and, then, add:</a:t>
            </a:r>
            <a:r>
              <a:rPr lang="en-US" b="0" u="none" dirty="0"/>
              <a:t> </a:t>
            </a:r>
            <a:r>
              <a:rPr lang="en-US" b="0" dirty="0"/>
              <a:t>"</a:t>
            </a:r>
            <a:r>
              <a:rPr lang="en-US" b="0" u="none" dirty="0"/>
              <a:t>Dialectics </a:t>
            </a:r>
            <a:r>
              <a:rPr lang="en-US" b="0" dirty="0"/>
              <a:t>seeks to find a middle ground between these inherent contradictions that are all around us."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Examples of how we apply dialectics in our everyday life:</a:t>
            </a:r>
          </a:p>
          <a:p>
            <a:pPr marL="638440" lvl="1" indent="-181240" defTabSz="966612">
              <a:buFont typeface="Arial" panose="020B0604020202020204" pitchFamily="34" charset="0"/>
              <a:buChar char="•"/>
              <a:defRPr/>
            </a:pPr>
            <a:r>
              <a:rPr lang="en-US" b="0" dirty="0"/>
              <a:t>Dialectics in DBT is like a balancing act in real life, where you try to juggle your job and personal time to have a successful career and a happy personal life.</a:t>
            </a:r>
          </a:p>
          <a:p>
            <a:pPr marL="638440" lvl="1" indent="-181240" defTabSz="966612">
              <a:buFont typeface="Arial" panose="020B0604020202020204" pitchFamily="34" charset="0"/>
              <a:buChar char="•"/>
              <a:defRPr/>
            </a:pPr>
            <a:r>
              <a:rPr lang="en-US" b="0" dirty="0"/>
              <a:t>When it comes to our finances, we practice dialectics when figuring out how to save money for the future while still enjoying life in the present.</a:t>
            </a:r>
          </a:p>
          <a:p>
            <a:pPr marL="638440" lvl="1" indent="-181240" defTabSz="966612">
              <a:buFont typeface="Arial" panose="020B0604020202020204" pitchFamily="34" charset="0"/>
              <a:buChar char="•"/>
              <a:defRPr/>
            </a:pPr>
            <a:r>
              <a:rPr lang="en-US" b="0" dirty="0"/>
              <a:t>When it comes to dealing with people, it's a bit like finding the right mix between being social and having some time alone – you need both to feel good.</a:t>
            </a:r>
          </a:p>
          <a:p>
            <a:pPr marL="638440" lvl="1" indent="-181240" defTabSz="966612">
              <a:buFont typeface="Arial" panose="020B0604020202020204" pitchFamily="34" charset="0"/>
              <a:buChar char="•"/>
              <a:defRPr/>
            </a:pPr>
            <a:r>
              <a:rPr lang="en-US" b="0" dirty="0"/>
              <a:t>Handling a difficult family member involves finding a balance between setting boundaries to take care of yourself and keeping communication open to understand each other and solve problems.</a:t>
            </a:r>
          </a:p>
          <a:p>
            <a:pPr marL="638440" lvl="1"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33</a:t>
            </a:fld>
            <a:endParaRPr lang="en-US" dirty="0"/>
          </a:p>
        </p:txBody>
      </p:sp>
    </p:spTree>
    <p:extLst>
      <p:ext uri="{BB962C8B-B14F-4D97-AF65-F5344CB8AC3E}">
        <p14:creationId xmlns:p14="http://schemas.microsoft.com/office/powerpoint/2010/main" val="3789524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sz="1300" dirty="0"/>
              <a:t>"</a:t>
            </a:r>
            <a:r>
              <a:rPr lang="en-US" b="0" dirty="0"/>
              <a:t>Dialectical thinking encourages individuals to hold and reconcile two opposing ideas or viewpoints rather than thinking in black-and-white terms, </a:t>
            </a:r>
            <a:r>
              <a:rPr lang="en-US" sz="1300" dirty="0"/>
              <a:t>acknowledging the ways in which these viewpoints potentially overlap or don’t overlap, and recognizing that each viewpoint holds valuable truths."</a:t>
            </a:r>
          </a:p>
          <a:p>
            <a:pPr marL="664546" lvl="1" indent="-181240" defTabSz="966612">
              <a:buFont typeface="Arial" panose="020B0604020202020204" pitchFamily="34" charset="0"/>
              <a:buChar char="•"/>
              <a:defRPr/>
            </a:pPr>
            <a:r>
              <a:rPr lang="en-US" sz="1300" dirty="0"/>
              <a:t>"</a:t>
            </a:r>
            <a:r>
              <a:rPr lang="en-US" b="0" dirty="0"/>
              <a:t>For example, a person could be trying their best AND, at the same time, they could be working to do better.</a:t>
            </a:r>
            <a:r>
              <a:rPr lang="en-US" sz="1300" dirty="0"/>
              <a:t>"</a:t>
            </a:r>
          </a:p>
          <a:p>
            <a:pPr marL="664546" lvl="1" indent="-181240" defTabSz="966612">
              <a:buFont typeface="Arial" panose="020B0604020202020204" pitchFamily="34" charset="0"/>
              <a:buChar char="•"/>
              <a:defRPr/>
            </a:pPr>
            <a:r>
              <a:rPr lang="en-US" sz="1300" dirty="0"/>
              <a:t>"Interpersonal conflicts are incredibly difficult </a:t>
            </a:r>
            <a:r>
              <a:rPr lang="en-US" sz="1300" b="1" dirty="0"/>
              <a:t>and</a:t>
            </a:r>
            <a:r>
              <a:rPr lang="en-US" sz="1300" dirty="0"/>
              <a:t>, at the same time, they can present important opportunities for growth or improvement."</a:t>
            </a:r>
            <a:endParaRPr lang="en-US" b="0" dirty="0"/>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sz="1300" dirty="0"/>
              <a:t>"One of the central dialectics in DBT is the balance between acceptance and change. In DBT, we highlight the need to balance acceptance of the present moment with the pursuit of change and growth. This balance between acceptance and change is at the core of DBT."</a:t>
            </a:r>
          </a:p>
          <a:p>
            <a:pPr marL="664546" lvl="1" indent="-181240" defTabSz="966612">
              <a:buFont typeface="Arial" panose="020B0604020202020204" pitchFamily="34" charset="0"/>
              <a:buChar char="•"/>
              <a:defRPr/>
            </a:pPr>
            <a:r>
              <a:rPr lang="en-US" sz="1300" dirty="0"/>
              <a:t>"</a:t>
            </a:r>
            <a:r>
              <a:rPr lang="en-US" b="0" dirty="0"/>
              <a:t>For example, in DBT, clients are encouraged to simultaneously accept themselves, their emotions, and their current circumstances (acceptance) while also actively working on making positive changes in their lives or </a:t>
            </a:r>
            <a:r>
              <a:rPr lang="en-US" sz="1300" dirty="0"/>
              <a:t>changing their perceptions or ideas about how things </a:t>
            </a:r>
            <a:r>
              <a:rPr lang="en-US" sz="1300" i="1" dirty="0"/>
              <a:t>should</a:t>
            </a:r>
            <a:r>
              <a:rPr lang="en-US" sz="1300" dirty="0"/>
              <a:t> be </a:t>
            </a:r>
            <a:r>
              <a:rPr lang="en-US" b="0" dirty="0"/>
              <a:t>(change)</a:t>
            </a:r>
            <a:r>
              <a:rPr lang="en-US" sz="1300" dirty="0"/>
              <a:t>."</a:t>
            </a:r>
          </a:p>
          <a:p>
            <a:pPr marL="664546" lvl="1" indent="-181240" defTabSz="966612">
              <a:buFont typeface="Arial" panose="020B0604020202020204" pitchFamily="34" charset="0"/>
              <a:buChar char="•"/>
              <a:defRPr/>
            </a:pPr>
            <a:r>
              <a:rPr lang="en-US" sz="1300" i="1" dirty="0"/>
              <a:t>Sub-Bullet 1 </a:t>
            </a:r>
            <a:r>
              <a:rPr lang="en-US" b="0" dirty="0"/>
              <a:t>– </a:t>
            </a:r>
            <a:r>
              <a:rPr lang="en-US" sz="1300" dirty="0"/>
              <a:t>“In addition, according to dialectics, everything is composed of opposites; therefore, change happens when we accept the co-existence of these opposites."</a:t>
            </a:r>
          </a:p>
          <a:p>
            <a:pPr marL="664546" lvl="1" indent="-181240" defTabSz="966612">
              <a:buFont typeface="Arial" panose="020B0604020202020204" pitchFamily="34" charset="0"/>
              <a:buChar char="•"/>
              <a:defRPr/>
            </a:pPr>
            <a:r>
              <a:rPr lang="en-US" sz="1300" i="1" dirty="0"/>
              <a:t>Sub-Bullet 2 </a:t>
            </a:r>
            <a:r>
              <a:rPr lang="en-US" b="0" dirty="0"/>
              <a:t>– </a:t>
            </a:r>
            <a:r>
              <a:rPr lang="en-US" sz="1300" dirty="0"/>
              <a:t>“Lasty, w</a:t>
            </a:r>
            <a:r>
              <a:rPr lang="en-US" dirty="0"/>
              <a:t>hile change is often desired, there are times when acceptance of the present moment or one's emotions is more helpful.</a:t>
            </a:r>
            <a:r>
              <a:rPr lang="en-US" sz="1300" dirty="0"/>
              <a:t>"</a:t>
            </a:r>
          </a:p>
          <a:p>
            <a:pPr defTabSz="966612">
              <a:defRPr/>
            </a:pPr>
            <a:endParaRPr lang="en-US" sz="1300" dirty="0">
              <a:solidFill>
                <a:srgbClr val="374151"/>
              </a:solidFill>
              <a:latin typeface="Söhne"/>
            </a:endParaRPr>
          </a:p>
          <a:p>
            <a:pPr defTabSz="966612">
              <a:defRPr/>
            </a:pPr>
            <a:endParaRPr lang="en-US" sz="1300" dirty="0">
              <a:solidFill>
                <a:prstClr val="black"/>
              </a:solidFill>
              <a:latin typeface="Calibri" panose="020F0502020204030204"/>
            </a:endParaRPr>
          </a:p>
          <a:p>
            <a:pPr defTabSz="966612">
              <a:defRPr/>
            </a:pPr>
            <a:r>
              <a:rPr lang="en-US" sz="1300" dirty="0">
                <a:solidFill>
                  <a:prstClr val="black"/>
                </a:solidFill>
                <a:latin typeface="Calibri" panose="020F0502020204030204"/>
              </a:rPr>
              <a:t>---</a:t>
            </a:r>
          </a:p>
          <a:p>
            <a:pPr defTabSz="966612">
              <a:defRPr/>
            </a:pPr>
            <a:r>
              <a:rPr lang="en-US" sz="1300" b="1" dirty="0">
                <a:solidFill>
                  <a:prstClr val="black"/>
                </a:solidFill>
                <a:latin typeface="Calibri" panose="020F0502020204030204"/>
              </a:rPr>
              <a:t>Additional Notes: </a:t>
            </a:r>
          </a:p>
          <a:p>
            <a:pPr marL="181240" indent="-181240" defTabSz="966612">
              <a:buFont typeface="Arial" panose="020B0604020202020204" pitchFamily="34" charset="0"/>
              <a:buChar char="•"/>
              <a:defRPr/>
            </a:pPr>
            <a:r>
              <a:rPr lang="en-US" sz="1300" dirty="0"/>
              <a:t>These examples illustrate how dialectical situations are common in various aspects of life and how finding a balance between opposing forces or needs can lead to more effective decision-making and problem-solving:</a:t>
            </a:r>
          </a:p>
          <a:p>
            <a:pPr marL="664546" lvl="1" indent="-181240" defTabSz="966612">
              <a:buFont typeface="Arial" panose="020B0604020202020204" pitchFamily="34" charset="0"/>
              <a:buChar char="•"/>
              <a:defRPr/>
            </a:pPr>
            <a:r>
              <a:rPr lang="en-US" sz="1300" u="sng" dirty="0"/>
              <a:t>Balancing Autonomy and Interdependence in Relationships</a:t>
            </a:r>
            <a:r>
              <a:rPr lang="en-US" sz="1300" dirty="0"/>
              <a:t>: In a healthy romantic relationship, individuals must balance their need for autonomy and independence with their need for emotional connection and interdependence.</a:t>
            </a:r>
          </a:p>
          <a:p>
            <a:pPr marL="664546" lvl="1" indent="-181240" defTabSz="966612">
              <a:buFont typeface="Arial" panose="020B0604020202020204" pitchFamily="34" charset="0"/>
              <a:buChar char="•"/>
              <a:defRPr/>
            </a:pPr>
            <a:r>
              <a:rPr lang="en-US" sz="1300" u="sng" dirty="0"/>
              <a:t>Acceptance and Change in Therapy</a:t>
            </a:r>
            <a:r>
              <a:rPr lang="en-US" sz="1300" dirty="0"/>
              <a:t>: In therapy, clients often grapple with the dialectic of accepting themselves as they are while simultaneously working toward personal growth and change.</a:t>
            </a:r>
          </a:p>
          <a:p>
            <a:pPr marL="664546" lvl="1" indent="-181240" defTabSz="966612">
              <a:buFont typeface="Arial" panose="020B0604020202020204" pitchFamily="34" charset="0"/>
              <a:buChar char="•"/>
              <a:defRPr/>
            </a:pPr>
            <a:r>
              <a:rPr lang="en-US" sz="1300" u="sng" dirty="0"/>
              <a:t>Freedom and Responsibility in Parenting</a:t>
            </a:r>
            <a:r>
              <a:rPr lang="en-US" sz="1300" dirty="0"/>
              <a:t>: Parents must navigate the dialectic of granting their children the freedom to make choices and learn from their mistakes while also ensuring their safety and well-being.</a:t>
            </a:r>
          </a:p>
          <a:p>
            <a:pPr marL="664546" lvl="1" indent="-181240" defTabSz="966612">
              <a:buFont typeface="Arial" panose="020B0604020202020204" pitchFamily="34" charset="0"/>
              <a:buChar char="•"/>
              <a:defRPr/>
            </a:pPr>
            <a:r>
              <a:rPr lang="en-US" sz="1300" u="sng" dirty="0"/>
              <a:t>Managing Urges and Maintaining Recovery in Addiction</a:t>
            </a:r>
            <a:r>
              <a:rPr lang="en-US" sz="1300" dirty="0"/>
              <a:t>: Individuals in recovery from addiction face the dialectic of managing strong urges to use substances while maintaining their commitment to abstinence.</a:t>
            </a:r>
          </a:p>
          <a:p>
            <a:pPr marL="664546" lvl="1" indent="-181240" defTabSz="966612">
              <a:buFont typeface="Arial" panose="020B0604020202020204" pitchFamily="34" charset="0"/>
              <a:buChar char="•"/>
              <a:defRPr/>
            </a:pPr>
            <a:r>
              <a:rPr lang="en-US" sz="1300" u="sng" dirty="0"/>
              <a:t>Work-Life Balance</a:t>
            </a:r>
            <a:r>
              <a:rPr lang="en-US" sz="1300" dirty="0"/>
              <a:t>: Balancing the demands of a career (often involving long hours and high stress) with a desire for a fulfilling personal life and leisure time presents a dialectical challenge.</a:t>
            </a:r>
          </a:p>
        </p:txBody>
      </p:sp>
      <p:sp>
        <p:nvSpPr>
          <p:cNvPr id="4" name="Slide Number Placeholder 3"/>
          <p:cNvSpPr>
            <a:spLocks noGrp="1"/>
          </p:cNvSpPr>
          <p:nvPr>
            <p:ph type="sldNum" sz="quarter" idx="5"/>
          </p:nvPr>
        </p:nvSpPr>
        <p:spPr/>
        <p:txBody>
          <a:bodyPr/>
          <a:lstStyle/>
          <a:p>
            <a:fld id="{369C70AD-FCA9-4FF6-8D0E-01E0C5ABAEF2}" type="slidenum">
              <a:rPr lang="en-US" smtClean="0"/>
              <a:t>34</a:t>
            </a:fld>
            <a:endParaRPr lang="en-US" dirty="0"/>
          </a:p>
        </p:txBody>
      </p:sp>
    </p:spTree>
    <p:extLst>
      <p:ext uri="{BB962C8B-B14F-4D97-AF65-F5344CB8AC3E}">
        <p14:creationId xmlns:p14="http://schemas.microsoft.com/office/powerpoint/2010/main" val="3936741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Read bullets and, then, add</a:t>
            </a:r>
            <a:r>
              <a:rPr lang="en-US" b="0" i="0" u="none" dirty="0"/>
              <a:t> </a:t>
            </a:r>
            <a:r>
              <a:rPr lang="en-US" b="0" i="0" dirty="0">
                <a:solidFill>
                  <a:srgbClr val="808080"/>
                </a:solidFill>
                <a:effectLst/>
                <a:latin typeface="Montserrat" panose="00000500000000000000" pitchFamily="2" charset="0"/>
              </a:rPr>
              <a:t>– </a:t>
            </a:r>
            <a:r>
              <a:rPr lang="en-US" sz="1300" dirty="0"/>
              <a:t>"</a:t>
            </a:r>
            <a:r>
              <a:rPr lang="en-US" dirty="0"/>
              <a:t>Imagine </a:t>
            </a:r>
            <a:r>
              <a:rPr lang="en-US" sz="1300" dirty="0"/>
              <a:t>a person struggling with depression who often experiences intense self-criticism and a pervasive sense of hopelessness. Dialectical thinking in therapy might involve demonstrating acceptance by acknowledging both the person's pain and suffering (acceptance) while at the same time also encouraging them to work towards change and finding ways to improve their mental well-being (change).“</a:t>
            </a:r>
          </a:p>
          <a:p>
            <a:pPr defTabSz="966612">
              <a:defRPr/>
            </a:pPr>
            <a:endParaRPr lang="en-US" sz="1300" dirty="0"/>
          </a:p>
          <a:p>
            <a:pPr marL="181240" indent="-181240" defTabSz="966612">
              <a:buFont typeface="Arial" panose="020B0604020202020204" pitchFamily="34" charset="0"/>
              <a:buChar char="•"/>
              <a:defRPr/>
            </a:pPr>
            <a:r>
              <a:rPr lang="en-US" sz="1300" dirty="0"/>
              <a:t>Another example to consider: "Consider an individual who has been struggling with alcohol use for many years. Dialectical thinking might involve recognizing the individual's desire for immediate relief and escape through alcohol (acceptance of the coping mechanism) while also emphasizing the importance of long-term sobriety and improved health (change). The therapist works with the person to validate the need for relief and stress reduction while introducing strategies for managing cravings, developing healthier coping mechanisms, and setting goals for a substance-free life.“</a:t>
            </a:r>
          </a:p>
          <a:p>
            <a:pPr marL="181240" indent="-181240" defTabSz="966612">
              <a:buFont typeface="Arial" panose="020B0604020202020204" pitchFamily="34" charset="0"/>
              <a:buChar char="•"/>
              <a:defRPr/>
            </a:pPr>
            <a:endParaRPr lang="en-US" sz="1300" dirty="0"/>
          </a:p>
          <a:p>
            <a:pPr marL="664546" lvl="1" indent="-181240" defTabSz="966612">
              <a:buFont typeface="Arial" panose="020B0604020202020204" pitchFamily="34" charset="0"/>
              <a:buChar char="•"/>
              <a:defRPr/>
            </a:pPr>
            <a:r>
              <a:rPr lang="en-US" sz="1300" dirty="0"/>
              <a:t>For many in SUD treatment, dialectical thinking will involve acknowledge the role of substances as a coping mechanism and the challenges they face in giving it up, all while promoting the long-term goal of recovery and improved well-being. It encourages a balanced approach that validates the immediate need for relief while working toward lasting change.“</a:t>
            </a:r>
          </a:p>
          <a:p>
            <a:pPr marL="664546" lvl="1" indent="-181240" defTabSz="966612">
              <a:buFont typeface="Arial" panose="020B0604020202020204" pitchFamily="34" charset="0"/>
              <a:buChar char="•"/>
              <a:defRPr/>
            </a:pPr>
            <a:endParaRPr lang="en-US" sz="1300"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35</a:t>
            </a:fld>
            <a:endParaRPr lang="en-US"/>
          </a:p>
        </p:txBody>
      </p:sp>
    </p:spTree>
    <p:extLst>
      <p:ext uri="{BB962C8B-B14F-4D97-AF65-F5344CB8AC3E}">
        <p14:creationId xmlns:p14="http://schemas.microsoft.com/office/powerpoint/2010/main" val="325680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sz="1300" dirty="0"/>
              <a:t>"The goal of taking a dialectical approach is to find balance and flow rather than opposition. This involves understanding that what is effective in this moment might not be effective in the next."</a:t>
            </a:r>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b="0" i="1" dirty="0"/>
              <a:t>Bullet 2 </a:t>
            </a:r>
            <a:r>
              <a:rPr lang="en-US" b="0" dirty="0"/>
              <a:t>– </a:t>
            </a:r>
            <a:r>
              <a:rPr lang="en-US" sz="1300" dirty="0"/>
              <a:t>"A dialectical approach assists us in acknowledging that change is an ongoing process, and new contradictions can emerge. In this way, we are</a:t>
            </a:r>
            <a:r>
              <a:rPr lang="en-US" dirty="0"/>
              <a:t> better able to move through difficult situations with fluidity, or movement, and through collaboration. This requires us to pay attention to the moment and reorient ourselves towards the context of the moment.</a:t>
            </a:r>
            <a:r>
              <a:rPr lang="en-US" sz="1300" dirty="0"/>
              <a:t>"</a:t>
            </a:r>
          </a:p>
          <a:p>
            <a:endParaRPr lang="en-US" dirty="0"/>
          </a:p>
          <a:p>
            <a:pPr marL="181240" indent="-181240">
              <a:buFont typeface="Arial" panose="020B0604020202020204" pitchFamily="34" charset="0"/>
              <a:buChar char="•"/>
            </a:pPr>
            <a:r>
              <a:rPr lang="en-US" i="1" dirty="0"/>
              <a:t>Bullet 3 </a:t>
            </a:r>
            <a:r>
              <a:rPr lang="en-US" i="0" dirty="0"/>
              <a:t>and</a:t>
            </a:r>
            <a:r>
              <a:rPr lang="en-US" i="1" dirty="0"/>
              <a:t> Sub-Bullet</a:t>
            </a:r>
            <a:r>
              <a:rPr lang="en-US" dirty="0"/>
              <a:t>– </a:t>
            </a:r>
            <a:r>
              <a:rPr lang="en-US" sz="1300" dirty="0"/>
              <a:t>"</a:t>
            </a:r>
            <a:r>
              <a:rPr lang="en-US" dirty="0"/>
              <a:t>This approach involves validating our experiences and emotions (and those of others), even when those experiences seem contradictory. It emphasizes that emotions and perspectives are valid, regardless of their apparent contradictions.</a:t>
            </a:r>
            <a:r>
              <a:rPr lang="en-US" sz="1300" dirty="0"/>
              <a:t> " (</a:t>
            </a:r>
            <a:r>
              <a:rPr lang="en-US" sz="1300" i="1" dirty="0"/>
              <a:t>more about validation in a few moments</a:t>
            </a:r>
            <a:r>
              <a:rPr lang="en-US" sz="1300" dirty="0"/>
              <a:t>)</a:t>
            </a:r>
          </a:p>
          <a:p>
            <a:pPr marL="664546" lvl="1" indent="-181240">
              <a:buFont typeface="Arial" panose="020B0604020202020204" pitchFamily="34" charset="0"/>
              <a:buChar char="•"/>
            </a:pPr>
            <a:r>
              <a:rPr lang="en-US" sz="1300" dirty="0"/>
              <a:t>"</a:t>
            </a:r>
            <a:r>
              <a:rPr lang="en-US" b="0" i="0" dirty="0">
                <a:effectLst/>
              </a:rPr>
              <a:t>Dialectical thinking encourages individuals to act in a way that is consistent with their long-term goals and values while acknowledging and addressing immediate emotional needs and distress.</a:t>
            </a:r>
            <a:r>
              <a:rPr lang="en-US" sz="1300" dirty="0"/>
              <a:t>“</a:t>
            </a:r>
          </a:p>
          <a:p>
            <a:pPr marL="664546" lvl="1" indent="-181240">
              <a:buFont typeface="Arial" panose="020B0604020202020204" pitchFamily="34" charset="0"/>
              <a:buChar char="•"/>
            </a:pPr>
            <a:r>
              <a:rPr lang="en-US" sz="1300" dirty="0"/>
              <a:t>"</a:t>
            </a:r>
            <a:r>
              <a:rPr lang="en-US" b="0" i="0" dirty="0">
                <a:effectLst/>
              </a:rPr>
              <a:t>In relationships, dialectics promote finding common ground and resolving conflicts by understanding and validating both sides of an issue.</a:t>
            </a:r>
            <a:r>
              <a:rPr lang="en-US" sz="1300" dirty="0"/>
              <a:t>“</a:t>
            </a:r>
          </a:p>
          <a:p>
            <a:pPr marL="664546" lvl="1" indent="-181240">
              <a:buFont typeface="Arial" panose="020B0604020202020204" pitchFamily="34" charset="0"/>
              <a:buChar char="•"/>
            </a:pPr>
            <a:r>
              <a:rPr lang="en-US" sz="1300" dirty="0"/>
              <a:t>"</a:t>
            </a:r>
            <a:r>
              <a:rPr lang="en-US" b="0" i="0" dirty="0">
                <a:effectLst/>
              </a:rPr>
              <a:t>In therapy, dialectics guide the therapeutic process, allowing for the validation of the client's experiences and emotions while also working toward behavioral change and emotional regulation.</a:t>
            </a:r>
            <a:r>
              <a:rPr lang="en-US" sz="1300" dirty="0"/>
              <a:t>"</a:t>
            </a:r>
          </a:p>
          <a:p>
            <a:pPr marL="664546" lvl="1" indent="-181240">
              <a:buFont typeface="Arial" panose="020B0604020202020204" pitchFamily="34" charset="0"/>
              <a:buChar char="•"/>
            </a:pPr>
            <a:endParaRPr lang="en-US" sz="1300" dirty="0"/>
          </a:p>
          <a:p>
            <a:pPr marL="181240" indent="-181240" defTabSz="966612">
              <a:buFont typeface="Arial" panose="020B0604020202020204" pitchFamily="34" charset="0"/>
              <a:buChar char="•"/>
              <a:defRPr/>
            </a:pPr>
            <a:r>
              <a:rPr lang="en-US" b="0" i="0" dirty="0">
                <a:effectLst/>
              </a:rPr>
              <a:t>One way to begin incorporating dialectics in our day-to-day life is by making an intentional shift between using "but" and "and" in our language (which can, in turn, create a shift in our thinking). </a:t>
            </a:r>
          </a:p>
          <a:p>
            <a:pPr marL="664546" lvl="1" indent="-181240">
              <a:buFont typeface="Arial" panose="020B0604020202020204" pitchFamily="34" charset="0"/>
              <a:buChar char="•"/>
            </a:pPr>
            <a:r>
              <a:rPr lang="en-US" b="0" i="0" dirty="0">
                <a:effectLst/>
              </a:rPr>
              <a:t>The word "BUT" makes us pay more attention to the second part of a sentence, usually because it says something different or opposite to what came before the "BUT.“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36</a:t>
            </a:fld>
            <a:endParaRPr lang="en-US"/>
          </a:p>
        </p:txBody>
      </p:sp>
    </p:spTree>
    <p:extLst>
      <p:ext uri="{BB962C8B-B14F-4D97-AF65-F5344CB8AC3E}">
        <p14:creationId xmlns:p14="http://schemas.microsoft.com/office/powerpoint/2010/main" val="208703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dirty="0"/>
              <a:t>"The Biosocial model in DBT is a theoretical framework that helps explain the development of emotional dysregulation and related challenges. According to the biosocial model, emotional dysregulation results from the interaction between biological vulnerabilities and an invalidating environment. "</a:t>
            </a:r>
          </a:p>
          <a:p>
            <a:pPr defTabSz="966612">
              <a:defRPr/>
            </a:pPr>
            <a:endParaRPr lang="en-US" dirty="0"/>
          </a:p>
          <a:p>
            <a:pPr marL="181240" indent="-181240" defTabSz="966612">
              <a:buFont typeface="Arial" panose="020B0604020202020204" pitchFamily="34" charset="0"/>
              <a:buChar char="•"/>
              <a:defRPr/>
            </a:pPr>
            <a:r>
              <a:rPr lang="en-US" dirty="0"/>
              <a:t>"In this way, the biosocial model is a 'no-blame' model – we are not blaming people for having the symptoms that they're living with but, rather, we understand that these symptoms often have underlying biological and environmental causes that a person did not have control over.“</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37</a:t>
            </a:fld>
            <a:endParaRPr lang="en-US"/>
          </a:p>
        </p:txBody>
      </p:sp>
    </p:spTree>
    <p:extLst>
      <p:ext uri="{BB962C8B-B14F-4D97-AF65-F5344CB8AC3E}">
        <p14:creationId xmlns:p14="http://schemas.microsoft.com/office/powerpoint/2010/main" val="1740866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a:buFont typeface="Arial" panose="020B0604020202020204" pitchFamily="34" charset="0"/>
              <a:buChar char="•"/>
            </a:pPr>
            <a:r>
              <a:rPr lang="en-US" b="0" i="1" dirty="0"/>
              <a:t>Bullet 1 </a:t>
            </a:r>
            <a:r>
              <a:rPr lang="en-US" b="0" dirty="0"/>
              <a:t>– "Again, [</a:t>
            </a:r>
            <a:r>
              <a:rPr lang="en-US" b="0" u="sng" dirty="0"/>
              <a:t>read Bullet 1</a:t>
            </a:r>
            <a:r>
              <a:rPr lang="en-US" b="0" dirty="0"/>
              <a:t>]. In other words, behaviors are caused by BOTH biological and social/environmental factors."</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2 </a:t>
            </a:r>
            <a:r>
              <a:rPr lang="en-US" b="0" dirty="0"/>
              <a:t>– "In the case of pervasive emotional dysregulation, the biosocial model asserts that there are two causes for this."</a:t>
            </a:r>
          </a:p>
          <a:p>
            <a:pPr marL="664546" lvl="1" indent="-181240" defTabSz="966612">
              <a:buFont typeface="Arial" panose="020B0604020202020204" pitchFamily="34" charset="0"/>
              <a:buChar char="•"/>
              <a:defRPr/>
            </a:pPr>
            <a:r>
              <a:rPr lang="en-US" b="0" dirty="0"/>
              <a:t>“The first is </a:t>
            </a:r>
            <a:r>
              <a:rPr lang="en-US" b="1" dirty="0"/>
              <a:t>emotional sensitivity </a:t>
            </a:r>
            <a:r>
              <a:rPr lang="en-US" b="0" dirty="0"/>
              <a:t>shaped by biology. Namely, there are biological causes for different levels of emotional sensitivity.“</a:t>
            </a:r>
          </a:p>
          <a:p>
            <a:pPr marL="1147852" lvl="2" indent="-181240" defTabSz="966612">
              <a:buFont typeface="Arial" panose="020B0604020202020204" pitchFamily="34" charset="0"/>
              <a:buChar char="•"/>
              <a:defRPr/>
            </a:pPr>
            <a:r>
              <a:rPr lang="en-US" b="0" dirty="0"/>
              <a:t>"Because of this, </a:t>
            </a:r>
            <a:r>
              <a:rPr lang="en-US" dirty="0"/>
              <a:t>some people come into the world genetically predisposed to feel things more strongly than others. Some can shrug things off easily while others feel hurts deeply.</a:t>
            </a:r>
            <a:r>
              <a:rPr lang="en-US" b="0" dirty="0"/>
              <a:t>"</a:t>
            </a:r>
            <a:endParaRPr lang="en-US" dirty="0"/>
          </a:p>
          <a:p>
            <a:pPr marL="1147852" lvl="2" indent="-181240" defTabSz="966612">
              <a:buFont typeface="Arial" panose="020B0604020202020204" pitchFamily="34" charset="0"/>
              <a:buChar char="•"/>
              <a:defRPr/>
            </a:pPr>
            <a:r>
              <a:rPr lang="en-US" b="0" dirty="0"/>
              <a:t>"</a:t>
            </a:r>
            <a:r>
              <a:rPr lang="en-US" dirty="0"/>
              <a:t>Ultimately, biological factors can influence your sensitivity even before you are born (emotional sensitivity is inborn)</a:t>
            </a:r>
            <a:r>
              <a:rPr lang="en-US" b="0" dirty="0"/>
              <a:t>."</a:t>
            </a:r>
          </a:p>
          <a:p>
            <a:pPr marL="664546" lvl="1" indent="-181240" defTabSz="966612">
              <a:buFont typeface="Arial" panose="020B0604020202020204" pitchFamily="34" charset="0"/>
              <a:buChar char="•"/>
              <a:defRPr/>
            </a:pPr>
            <a:r>
              <a:rPr lang="en-US" dirty="0"/>
              <a:t>"The second cause of pervasive emotional dysregulation is one that is social/environmental in nature. </a:t>
            </a:r>
            <a:r>
              <a:rPr lang="en-US" b="0" dirty="0"/>
              <a:t>Namely, the person was brought up in an </a:t>
            </a:r>
            <a:r>
              <a:rPr lang="en-US" b="1" dirty="0"/>
              <a:t>invalidating environment </a:t>
            </a:r>
            <a:r>
              <a:rPr lang="en-US" dirty="0"/>
              <a:t>– an environment in which a person did not </a:t>
            </a:r>
            <a:r>
              <a:rPr lang="en-US" b="0" dirty="0">
                <a:latin typeface="Calibri" panose="020F0502020204030204" pitchFamily="34" charset="0"/>
                <a:ea typeface="Calibri" panose="020F0502020204030204" pitchFamily="34" charset="0"/>
                <a:cs typeface="Calibri" panose="020F0502020204030204" pitchFamily="34" charset="0"/>
              </a:rPr>
              <a:t>'</a:t>
            </a:r>
            <a:r>
              <a:rPr lang="en-US" dirty="0"/>
              <a:t>fit in</a:t>
            </a:r>
            <a:r>
              <a:rPr lang="en-US" b="0" dirty="0">
                <a:latin typeface="Calibri" panose="020F0502020204030204" pitchFamily="34" charset="0"/>
                <a:ea typeface="Calibri" panose="020F0502020204030204" pitchFamily="34" charset="0"/>
                <a:cs typeface="Calibri" panose="020F0502020204030204" pitchFamily="34" charset="0"/>
              </a:rPr>
              <a:t>'</a:t>
            </a:r>
            <a:r>
              <a:rPr lang="en-US" b="0" dirty="0"/>
              <a:t> </a:t>
            </a:r>
            <a:r>
              <a:rPr lang="en-US" dirty="0"/>
              <a:t>(i.e., the environment did not necessarily have to be abusive)</a:t>
            </a:r>
            <a:r>
              <a:rPr lang="en-US" b="0" dirty="0"/>
              <a:t>. It means that when someone expressed their experiences, they were not validated; instead, their experiences were often punished and/or trivialized. Invalidation can also be expressed by telling someone that their feelings are wrong or incorrect, by minimizing their feelings, or by ignoring their experiences."</a:t>
            </a:r>
          </a:p>
          <a:p>
            <a:pPr marL="1147852" lvl="2" indent="-181240" defTabSz="966612">
              <a:buFont typeface="Arial" panose="020B0604020202020204" pitchFamily="34" charset="0"/>
              <a:buChar char="•"/>
              <a:defRPr/>
            </a:pPr>
            <a:r>
              <a:rPr lang="en-US" dirty="0"/>
              <a:t>"Invalidating environments communicate to a child that there are two ways to express emotions:</a:t>
            </a:r>
          </a:p>
          <a:p>
            <a:pPr marL="1631158" lvl="3" indent="-181240" defTabSz="966612">
              <a:buFont typeface="Arial" panose="020B0604020202020204" pitchFamily="34" charset="0"/>
              <a:buChar char="•"/>
              <a:defRPr/>
            </a:pPr>
            <a:r>
              <a:rPr lang="en-US" dirty="0"/>
              <a:t>1) Suppress your emotions – individuals learn that they shouldn't trust themselves, there's a fear of emotions and no means to regulate emotions because they didn't learn how to do this.</a:t>
            </a:r>
          </a:p>
          <a:p>
            <a:pPr marL="1631158" lvl="3" indent="-181240" defTabSz="966612">
              <a:buFont typeface="Arial" panose="020B0604020202020204" pitchFamily="34" charset="0"/>
              <a:buChar char="•"/>
              <a:defRPr/>
            </a:pPr>
            <a:r>
              <a:rPr lang="en-US" dirty="0"/>
              <a:t>2) Express your emotions in extreme ways – the message is that expressing emotions in an extreme way will help you (and is the only way to) get your needs met. When adults exhibit these behaviors, they are often learned behaviors from childhood.“</a:t>
            </a:r>
          </a:p>
          <a:p>
            <a:pPr marL="1631158" lvl="3"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38</a:t>
            </a:fld>
            <a:endParaRPr lang="en-US"/>
          </a:p>
        </p:txBody>
      </p:sp>
    </p:spTree>
    <p:extLst>
      <p:ext uri="{BB962C8B-B14F-4D97-AF65-F5344CB8AC3E}">
        <p14:creationId xmlns:p14="http://schemas.microsoft.com/office/powerpoint/2010/main" val="3447744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"Here is a visual representation where </a:t>
            </a:r>
            <a:r>
              <a:rPr lang="en-US" dirty="0"/>
              <a:t>we see that biologically-based emotional sensitivity plus a pervasively invalidating environment equals pervasive emotional dysregulation.</a:t>
            </a:r>
            <a:r>
              <a:rPr lang="en-US" b="0" dirty="0"/>
              <a:t>"</a:t>
            </a:r>
            <a:endParaRPr lang="en-US" dirty="0"/>
          </a:p>
          <a:p>
            <a:pPr defTabSz="966612">
              <a:defRPr/>
            </a:pPr>
            <a:endParaRPr lang="en-US" b="0" dirty="0"/>
          </a:p>
          <a:p>
            <a:pPr marL="181240" indent="-181240" defTabSz="966612">
              <a:buFont typeface="Arial" panose="020B0604020202020204" pitchFamily="34" charset="0"/>
              <a:buChar char="•"/>
              <a:defRPr/>
            </a:pPr>
            <a:r>
              <a:rPr lang="en-US" b="0" dirty="0"/>
              <a:t>"According to the biosocial model of DBT, behaviors are a natural reaction that occur in response to environmental reinforcers that take place over time. Behaviors are not simply caused completely by their environment or completely by a person’s emotional predispositions."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"By addressing both the biological vulnerabilities and the impact of an invalidating environment, DBT aims to help individuals develop effective coping strategies and emotional regulation skills."</a:t>
            </a:r>
          </a:p>
        </p:txBody>
      </p:sp>
      <p:sp>
        <p:nvSpPr>
          <p:cNvPr id="4" name="Slide Number Placeholder 3"/>
          <p:cNvSpPr>
            <a:spLocks noGrp="1"/>
          </p:cNvSpPr>
          <p:nvPr>
            <p:ph type="sldNum" sz="quarter" idx="5"/>
          </p:nvPr>
        </p:nvSpPr>
        <p:spPr/>
        <p:txBody>
          <a:bodyPr/>
          <a:lstStyle/>
          <a:p>
            <a:fld id="{369C70AD-FCA9-4FF6-8D0E-01E0C5ABAEF2}" type="slidenum">
              <a:rPr lang="en-US" smtClean="0"/>
              <a:t>39</a:t>
            </a:fld>
            <a:endParaRPr lang="en-US"/>
          </a:p>
        </p:txBody>
      </p:sp>
    </p:spTree>
    <p:extLst>
      <p:ext uri="{BB962C8B-B14F-4D97-AF65-F5344CB8AC3E}">
        <p14:creationId xmlns:p14="http://schemas.microsoft.com/office/powerpoint/2010/main" val="3714154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Trainer Notes:</a:t>
            </a:r>
            <a:r>
              <a:rPr lang="en-US" b="0" i="1" dirty="0">
                <a:cs typeface="Calibri"/>
              </a:rPr>
              <a:t> </a:t>
            </a:r>
            <a:endParaRPr lang="en-US" dirty="0"/>
          </a:p>
          <a:p>
            <a:pPr marL="171450" indent="-171450">
              <a:buFont typeface="Arial" panose="020B0604020202020204" pitchFamily="34" charset="0"/>
              <a:buChar char="•"/>
            </a:pPr>
            <a:r>
              <a:rPr lang="en-US" b="0" i="0" dirty="0"/>
              <a:t>"</a:t>
            </a:r>
            <a:r>
              <a:rPr lang="en-US" dirty="0"/>
              <a:t>The University of California prohibits the use of AI features (including meeting summaries) in virtual meetings and webinars, so if you enable these features, you’ll be asked to turn them off.</a:t>
            </a:r>
            <a:r>
              <a:rPr lang="en-US" b="0" i="0" dirty="0"/>
              <a:t>“</a:t>
            </a:r>
          </a:p>
          <a:p>
            <a:pPr marL="171450" indent="-171450">
              <a:buFont typeface="Arial" panose="020B0604020202020204" pitchFamily="34" charset="0"/>
              <a:buChar cha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p:txBody>
      </p:sp>
      <p:sp>
        <p:nvSpPr>
          <p:cNvPr id="4" name="Slide Number Placeholder 3"/>
          <p:cNvSpPr>
            <a:spLocks noGrp="1"/>
          </p:cNvSpPr>
          <p:nvPr>
            <p:ph type="sldNum" sz="quarter" idx="5"/>
          </p:nvPr>
        </p:nvSpPr>
        <p:spPr/>
        <p:txBody>
          <a:bodyPr/>
          <a:lstStyle/>
          <a:p>
            <a:fld id="{369C70AD-FCA9-4FF6-8D0E-01E0C5ABAEF2}" type="slidenum">
              <a:rPr lang="en-US" smtClean="0"/>
              <a:t>4</a:t>
            </a:fld>
            <a:endParaRPr lang="en-US"/>
          </a:p>
        </p:txBody>
      </p:sp>
    </p:spTree>
    <p:extLst>
      <p:ext uri="{BB962C8B-B14F-4D97-AF65-F5344CB8AC3E}">
        <p14:creationId xmlns:p14="http://schemas.microsoft.com/office/powerpoint/2010/main" val="2170694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sz="1200" dirty="0"/>
              <a:t>"</a:t>
            </a:r>
            <a:r>
              <a:rPr lang="en-US" dirty="0"/>
              <a:t>Let’s now talk about the role of validation in DBT.</a:t>
            </a:r>
            <a:r>
              <a:rPr lang="en-US" sz="1200" dirty="0"/>
              <a:t>“</a:t>
            </a:r>
          </a:p>
          <a:p>
            <a:pPr marL="181240" indent="-181240" defTabSz="966612">
              <a:buFont typeface="Arial" panose="020B0604020202020204" pitchFamily="34" charset="0"/>
              <a:buChar char="•"/>
              <a:defRPr/>
            </a:pPr>
            <a:endParaRPr lang="en-US" sz="120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40</a:t>
            </a:fld>
            <a:endParaRPr lang="en-US"/>
          </a:p>
        </p:txBody>
      </p:sp>
    </p:spTree>
    <p:extLst>
      <p:ext uri="{BB962C8B-B14F-4D97-AF65-F5344CB8AC3E}">
        <p14:creationId xmlns:p14="http://schemas.microsoft.com/office/powerpoint/2010/main" val="3986956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a:buFont typeface="Arial" panose="020B0604020202020204" pitchFamily="34" charset="0"/>
              <a:buChar char="•"/>
            </a:pPr>
            <a:r>
              <a:rPr lang="en-US" i="1" dirty="0"/>
              <a:t>Bullet 1 </a:t>
            </a:r>
            <a:r>
              <a:rPr lang="en-US" dirty="0"/>
              <a:t>– [read Bullet ]. </a:t>
            </a:r>
          </a:p>
          <a:p>
            <a:pPr marL="664546" lvl="1" indent="-181240">
              <a:buFont typeface="Arial" panose="020B0604020202020204" pitchFamily="34" charset="0"/>
              <a:buChar char="•"/>
            </a:pPr>
            <a:r>
              <a:rPr lang="en-US" i="1" dirty="0"/>
              <a:t>Sub-Bullet</a:t>
            </a:r>
            <a:r>
              <a:rPr lang="en-US" dirty="0"/>
              <a:t>: </a:t>
            </a:r>
            <a:r>
              <a:rPr lang="en-US" sz="1300" dirty="0"/>
              <a:t>"</a:t>
            </a:r>
            <a:r>
              <a:rPr lang="en-US" dirty="0"/>
              <a:t>Validation is very important to DBT because it helps create a supportive and nonjudgmental therapeutic environment for our clients. Validation strategies can involve supportive communication, reflective listening, cheerleading, and accepting a person's perception of reality (accepting that this perception makes sense given their current situation/experience without necessarily agreeing or approving of the person’s perception of reality).</a:t>
            </a:r>
            <a:r>
              <a:rPr lang="en-US" sz="1300" dirty="0"/>
              <a:t>"</a:t>
            </a:r>
            <a:endParaRPr lang="en-US" dirty="0"/>
          </a:p>
          <a:p>
            <a:pPr marL="664546" lvl="1" indent="-181240">
              <a:buFont typeface="Arial" panose="020B0604020202020204" pitchFamily="34" charset="0"/>
              <a:buChar char="•"/>
            </a:pPr>
            <a:endParaRPr lang="en-US" dirty="0"/>
          </a:p>
          <a:p>
            <a:pPr marL="181240" indent="-181240">
              <a:buFont typeface="Arial" panose="020B0604020202020204" pitchFamily="34" charset="0"/>
              <a:buChar char="•"/>
            </a:pPr>
            <a:r>
              <a:rPr lang="en-US" i="1" dirty="0"/>
              <a:t>Bullet 2 </a:t>
            </a:r>
            <a:r>
              <a:rPr lang="en-US" dirty="0"/>
              <a:t>– </a:t>
            </a:r>
            <a:r>
              <a:rPr lang="en-US" sz="1300" dirty="0"/>
              <a:t>"</a:t>
            </a:r>
            <a:r>
              <a:rPr lang="en-US" dirty="0"/>
              <a:t>People often resist the idea of validation because they think it involves admitting that you agree or approve (which is untrue). Validation simply means that you're hearing the person and that you </a:t>
            </a:r>
            <a:r>
              <a:rPr lang="en-US" i="1" dirty="0"/>
              <a:t>see</a:t>
            </a:r>
            <a:r>
              <a:rPr lang="en-US" dirty="0"/>
              <a:t> them.</a:t>
            </a:r>
            <a:r>
              <a:rPr lang="en-US" sz="1300" dirty="0"/>
              <a:t>“</a:t>
            </a:r>
          </a:p>
          <a:p>
            <a:pPr marL="181240" indent="-181240">
              <a:buFont typeface="Arial" panose="020B0604020202020204" pitchFamily="34" charset="0"/>
              <a:buChar char="•"/>
            </a:pPr>
            <a:endParaRPr lang="en-US" sz="130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41</a:t>
            </a:fld>
            <a:endParaRPr lang="en-US"/>
          </a:p>
        </p:txBody>
      </p:sp>
    </p:spTree>
    <p:extLst>
      <p:ext uri="{BB962C8B-B14F-4D97-AF65-F5344CB8AC3E}">
        <p14:creationId xmlns:p14="http://schemas.microsoft.com/office/powerpoint/2010/main" val="104605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sz="1300" dirty="0"/>
              <a:t>"</a:t>
            </a:r>
            <a:r>
              <a:rPr lang="en-US" dirty="0"/>
              <a:t>Validation can be practiced externally (toward others), but what is the use of validating others?</a:t>
            </a:r>
            <a:r>
              <a:rPr lang="en-US" sz="1300" dirty="0"/>
              <a:t>"</a:t>
            </a:r>
          </a:p>
          <a:p>
            <a:pPr defTabSz="966612">
              <a:defRPr/>
            </a:pPr>
            <a:endParaRPr lang="en-US" dirty="0"/>
          </a:p>
          <a:p>
            <a:pPr marL="181240" indent="-181240" defTabSz="966612">
              <a:buFont typeface="Arial" panose="020B0604020202020204" pitchFamily="34" charset="0"/>
              <a:buChar char="•"/>
              <a:defRPr/>
            </a:pPr>
            <a:r>
              <a:rPr lang="en-US" i="1" dirty="0"/>
              <a:t>Bullet 1 </a:t>
            </a:r>
            <a:r>
              <a:rPr lang="en-US" dirty="0"/>
              <a:t>– [read bullet].</a:t>
            </a:r>
          </a:p>
          <a:p>
            <a:pPr marL="664546" lvl="1" indent="-181240" defTabSz="966612">
              <a:buFont typeface="Arial" panose="020B0604020202020204" pitchFamily="34" charset="0"/>
              <a:buChar char="•"/>
              <a:defRPr/>
            </a:pPr>
            <a:r>
              <a:rPr lang="en-US" sz="1300" dirty="0"/>
              <a:t>"All of us know what it feels like to be invalidated</a:t>
            </a:r>
            <a:r>
              <a:rPr lang="en-US" dirty="0"/>
              <a:t> and some of us grew up in environments where we were invalidated frequently. We can use these experiences to encourage ourselves to take the time to learn about others’ lived experiences and realities (how they experience their lives), which can help us more easily accept them and validate them.</a:t>
            </a:r>
            <a:r>
              <a:rPr lang="en-US" sz="1300" dirty="0"/>
              <a:t>"</a:t>
            </a:r>
            <a:endParaRPr lang="en-US" dirty="0"/>
          </a:p>
          <a:p>
            <a:pPr marL="1147852" lvl="2" indent="-181240" defTabSz="966612">
              <a:buFont typeface="Arial" panose="020B0604020202020204" pitchFamily="34" charset="0"/>
              <a:buChar char="•"/>
              <a:defRPr/>
            </a:pPr>
            <a:r>
              <a:rPr lang="en-US" sz="1300" dirty="0"/>
              <a:t>"</a:t>
            </a:r>
            <a:r>
              <a:rPr lang="en-US" dirty="0"/>
              <a:t>In engaging in this process with clients, we can help them identify the skills that will be most helpful to them and, when they're struggling to develop these skills and we feel frustrated by this, we can return to a place of acceptance and validation.</a:t>
            </a:r>
            <a:r>
              <a:rPr lang="en-US" sz="1300" dirty="0"/>
              <a:t>"</a:t>
            </a:r>
            <a:endParaRPr lang="en-US" dirty="0"/>
          </a:p>
          <a:p>
            <a:endParaRPr lang="en-US" dirty="0"/>
          </a:p>
          <a:p>
            <a:pPr marL="181240" indent="-181240" defTabSz="966612">
              <a:buFont typeface="Arial" panose="020B0604020202020204" pitchFamily="34" charset="0"/>
              <a:buChar char="•"/>
              <a:defRPr/>
            </a:pPr>
            <a:r>
              <a:rPr lang="en-US" i="1" dirty="0"/>
              <a:t>Bullet 2 </a:t>
            </a:r>
            <a:r>
              <a:rPr lang="en-US" dirty="0"/>
              <a:t>– </a:t>
            </a:r>
            <a:r>
              <a:rPr lang="en-US" sz="1300" u="sng" dirty="0">
                <a:solidFill>
                  <a:prstClr val="black"/>
                </a:solidFill>
                <a:latin typeface="Calibri" panose="020F0502020204030204"/>
              </a:rPr>
              <a:t>Validating others requires that we</a:t>
            </a:r>
            <a:r>
              <a:rPr lang="en-US" sz="1300" dirty="0">
                <a:solidFill>
                  <a:prstClr val="black"/>
                </a:solidFill>
                <a:latin typeface="Calibri" panose="020F0502020204030204"/>
              </a:rPr>
              <a:t>:</a:t>
            </a:r>
          </a:p>
          <a:p>
            <a:pPr marL="664546" lvl="1" indent="-181240" defTabSz="966612" fontAlgn="ctr">
              <a:buFont typeface="Arial" panose="020B0604020202020204" pitchFamily="34" charset="0"/>
              <a:buChar char="•"/>
              <a:defRPr/>
            </a:pPr>
            <a:r>
              <a:rPr lang="en-US" sz="1300" b="1" dirty="0">
                <a:solidFill>
                  <a:prstClr val="black"/>
                </a:solidFill>
                <a:latin typeface="Calibri" panose="020F0502020204030204"/>
              </a:rPr>
              <a:t>Show interest and be awake</a:t>
            </a:r>
          </a:p>
          <a:p>
            <a:pPr marL="1208265" lvl="2" indent="-241653" defTabSz="966612" fontAlgn="ctr">
              <a:buFont typeface="+mj-lt"/>
              <a:buAutoNum type="alphaLcParenR"/>
              <a:defRPr/>
            </a:pPr>
            <a:r>
              <a:rPr lang="en-US" sz="1300" dirty="0">
                <a:solidFill>
                  <a:prstClr val="black"/>
                </a:solidFill>
                <a:latin typeface="Calibri" panose="020F0502020204030204"/>
              </a:rPr>
              <a:t>Give people the respect of listening to them</a:t>
            </a:r>
          </a:p>
          <a:p>
            <a:pPr marL="1208265" lvl="2" indent="-241653" defTabSz="966612" fontAlgn="ctr">
              <a:buFont typeface="+mj-lt"/>
              <a:buAutoNum type="alphaLcParenR"/>
              <a:defRPr/>
            </a:pPr>
            <a:r>
              <a:rPr lang="en-US" sz="1300" dirty="0">
                <a:solidFill>
                  <a:prstClr val="black"/>
                </a:solidFill>
                <a:latin typeface="Calibri" panose="020F0502020204030204"/>
              </a:rPr>
              <a:t>Be mindful of our body language</a:t>
            </a:r>
          </a:p>
          <a:p>
            <a:pPr marL="1208265" lvl="2" indent="-241653" defTabSz="966612" fontAlgn="ctr">
              <a:buFont typeface="+mj-lt"/>
              <a:buAutoNum type="alphaLcParenR"/>
              <a:defRPr/>
            </a:pPr>
            <a:r>
              <a:rPr lang="en-US" sz="1300" dirty="0">
                <a:solidFill>
                  <a:prstClr val="black"/>
                </a:solidFill>
                <a:latin typeface="Calibri" panose="020F0502020204030204"/>
              </a:rPr>
              <a:t>Not checking our phone or just taking notes intensely</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Accurately reflect</a:t>
            </a:r>
          </a:p>
          <a:p>
            <a:pPr marL="1208265" lvl="2" indent="-241653" defTabSz="966612" fontAlgn="ctr">
              <a:buFont typeface="+mj-lt"/>
              <a:buAutoNum type="alphaLcParenR"/>
              <a:defRPr/>
            </a:pPr>
            <a:r>
              <a:rPr lang="en-US" sz="1300" dirty="0">
                <a:solidFill>
                  <a:prstClr val="black"/>
                </a:solidFill>
                <a:latin typeface="Calibri" panose="020F0502020204030204"/>
              </a:rPr>
              <a:t>Reflect what the person is saying in combination with other forms of validation (i.e. body language that communicates you are present and listening)</a:t>
            </a:r>
          </a:p>
          <a:p>
            <a:pPr marL="1208265" lvl="2" indent="-241653" defTabSz="966612" fontAlgn="ctr">
              <a:buFont typeface="+mj-lt"/>
              <a:buAutoNum type="alphaLcParenR"/>
              <a:defRPr/>
            </a:pPr>
            <a:r>
              <a:rPr lang="en-US" sz="1300" dirty="0">
                <a:solidFill>
                  <a:prstClr val="black"/>
                </a:solidFill>
                <a:latin typeface="Calibri" panose="020F0502020204030204"/>
              </a:rPr>
              <a:t>Check for accuracy</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Put yourself in their position</a:t>
            </a:r>
          </a:p>
          <a:p>
            <a:pPr marL="1208265" lvl="2" indent="-241653" defTabSz="966612" fontAlgn="ctr">
              <a:buFont typeface="+mj-lt"/>
              <a:buAutoNum type="alphaLcParenR"/>
              <a:defRPr/>
            </a:pPr>
            <a:r>
              <a:rPr lang="en-US" sz="1300" dirty="0">
                <a:solidFill>
                  <a:prstClr val="black"/>
                </a:solidFill>
                <a:latin typeface="Calibri" panose="020F0502020204030204"/>
              </a:rPr>
              <a:t>Imagine what it is like to be that person</a:t>
            </a:r>
          </a:p>
          <a:p>
            <a:pPr marL="1208265" lvl="2" indent="-241653" defTabSz="966612" fontAlgn="ctr">
              <a:buFont typeface="+mj-lt"/>
              <a:buAutoNum type="alphaLcParenR"/>
              <a:defRPr/>
            </a:pPr>
            <a:r>
              <a:rPr lang="en-US" sz="1300" dirty="0">
                <a:solidFill>
                  <a:prstClr val="black"/>
                </a:solidFill>
                <a:latin typeface="Calibri" panose="020F0502020204030204"/>
              </a:rPr>
              <a:t>Read their expressed emotions and thoughts</a:t>
            </a:r>
          </a:p>
          <a:p>
            <a:pPr marL="1208265" lvl="2" indent="-241653" defTabSz="966612" fontAlgn="ctr">
              <a:buFont typeface="+mj-lt"/>
              <a:buAutoNum type="alphaLcParenR"/>
              <a:defRPr/>
            </a:pPr>
            <a:r>
              <a:rPr lang="en-US" sz="1300" dirty="0">
                <a:solidFill>
                  <a:prstClr val="black"/>
                </a:solidFill>
                <a:latin typeface="Calibri" panose="020F0502020204030204"/>
              </a:rPr>
              <a:t>Check for accuracy</a:t>
            </a:r>
          </a:p>
          <a:p>
            <a:pPr marL="1691571" lvl="3" indent="-241653" defTabSz="966612" fontAlgn="ctr">
              <a:buFont typeface="Arial" panose="020B0604020202020204" pitchFamily="34" charset="0"/>
              <a:buChar char="•"/>
              <a:defRPr/>
            </a:pPr>
            <a:r>
              <a:rPr lang="en-US" sz="1300" dirty="0">
                <a:solidFill>
                  <a:prstClr val="black"/>
                </a:solidFill>
                <a:latin typeface="Calibri" panose="020F0502020204030204"/>
              </a:rPr>
              <a:t>Accurately reflecting looks like summarizing with genuine care and understanding what you've heard from the other person regarding their emotions (be aware and avoid sarcasm)</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Consider and validate based on the person’s history</a:t>
            </a:r>
          </a:p>
          <a:p>
            <a:pPr marL="1208265" lvl="2" indent="-241653" defTabSz="966612" fontAlgn="ctr">
              <a:buFont typeface="+mj-lt"/>
              <a:buAutoNum type="alphaLcParenR"/>
              <a:defRPr/>
            </a:pPr>
            <a:r>
              <a:rPr lang="en-US" sz="1300" dirty="0">
                <a:solidFill>
                  <a:prstClr val="black"/>
                </a:solidFill>
                <a:latin typeface="Calibri" panose="020F0502020204030204"/>
              </a:rPr>
              <a:t>Understand the behavior within the context of the client's experience</a:t>
            </a:r>
          </a:p>
          <a:p>
            <a:pPr marL="1208265" lvl="2" indent="-241653" defTabSz="966612" fontAlgn="ctr">
              <a:buFont typeface="+mj-lt"/>
              <a:buAutoNum type="alphaLcParenR"/>
              <a:defRPr/>
            </a:pPr>
            <a:r>
              <a:rPr lang="en-US" sz="1300" dirty="0">
                <a:solidFill>
                  <a:prstClr val="black"/>
                </a:solidFill>
                <a:latin typeface="Calibri" panose="020F0502020204030204"/>
              </a:rPr>
              <a:t>We know about our client (we’ve listened to them during the intake and sessions leading up to this moment) and taking all this into account, how can we then best respond?</a:t>
            </a:r>
          </a:p>
          <a:p>
            <a:pPr marL="1691571" lvl="3" indent="-241653" defTabSz="966612" fontAlgn="ctr">
              <a:buFont typeface="Arial" panose="020B0604020202020204" pitchFamily="34" charset="0"/>
              <a:buChar char="•"/>
              <a:defRPr/>
            </a:pPr>
            <a:r>
              <a:rPr lang="en-US" sz="1300" dirty="0">
                <a:solidFill>
                  <a:prstClr val="black"/>
                </a:solidFill>
                <a:latin typeface="Calibri" panose="020F0502020204030204"/>
              </a:rPr>
              <a:t>Taking extra steps to understand the context of the person's situation, emotions, circumstances, etc. </a:t>
            </a:r>
          </a:p>
          <a:p>
            <a:pPr marL="724959" lvl="1" indent="-241653" defTabSz="966612" fontAlgn="ctr">
              <a:buFont typeface="Arial" panose="020B0604020202020204" pitchFamily="34" charset="0"/>
              <a:buChar char="•"/>
              <a:defRPr/>
            </a:pPr>
            <a:r>
              <a:rPr lang="en-US" sz="1300" b="1" dirty="0">
                <a:solidFill>
                  <a:prstClr val="black"/>
                </a:solidFill>
                <a:latin typeface="Calibri" panose="020F0502020204030204"/>
              </a:rPr>
              <a:t>Consider and validate based on the person’s current circumstances</a:t>
            </a:r>
          </a:p>
          <a:p>
            <a:pPr marL="1208265" lvl="2" indent="-241653" defTabSz="966612" fontAlgn="ctr">
              <a:buFont typeface="+mj-lt"/>
              <a:buAutoNum type="alphaLcParenR"/>
              <a:defRPr/>
            </a:pPr>
            <a:r>
              <a:rPr lang="en-US" sz="1300" dirty="0">
                <a:solidFill>
                  <a:prstClr val="black"/>
                </a:solidFill>
                <a:latin typeface="Calibri" panose="020F0502020204030204"/>
              </a:rPr>
              <a:t>We can validate that the behavior makes sense given the circumstances</a:t>
            </a:r>
          </a:p>
          <a:p>
            <a:pPr marL="1208265" lvl="2" indent="-241653" defTabSz="966612" fontAlgn="ctr">
              <a:buFont typeface="+mj-lt"/>
              <a:buAutoNum type="alphaLcParenR"/>
              <a:defRPr/>
            </a:pPr>
            <a:r>
              <a:rPr lang="en-US" sz="1300" dirty="0">
                <a:solidFill>
                  <a:prstClr val="black"/>
                </a:solidFill>
                <a:latin typeface="Calibri" panose="020F0502020204030204"/>
              </a:rPr>
              <a:t>We communicate empathy and understanding</a:t>
            </a:r>
          </a:p>
          <a:p>
            <a:pPr marL="664546" lvl="1" indent="-181240" defTabSz="966612" fontAlgn="ctr">
              <a:buFont typeface="Arial" panose="020B0604020202020204" pitchFamily="34" charset="0"/>
              <a:buChar char="•"/>
              <a:defRPr/>
            </a:pPr>
            <a:r>
              <a:rPr lang="en-US" sz="1300" b="1" dirty="0">
                <a:solidFill>
                  <a:prstClr val="black"/>
                </a:solidFill>
                <a:latin typeface="Calibri" panose="020F0502020204030204"/>
              </a:rPr>
              <a:t>Express Radical Genuineness</a:t>
            </a:r>
          </a:p>
          <a:p>
            <a:pPr marL="1208265" lvl="2" indent="-241653" defTabSz="966612" fontAlgn="ctr">
              <a:buFont typeface="+mj-lt"/>
              <a:buAutoNum type="alphaLcParenR"/>
              <a:defRPr/>
            </a:pPr>
            <a:r>
              <a:rPr lang="en-US" sz="1300" dirty="0">
                <a:solidFill>
                  <a:prstClr val="black"/>
                </a:solidFill>
                <a:latin typeface="Calibri" panose="020F0502020204030204"/>
              </a:rPr>
              <a:t>Involves the therapist  demonstrating themselves as a human and an equal with the client</a:t>
            </a:r>
          </a:p>
          <a:p>
            <a:pPr marL="1208265" lvl="2" indent="-241653" defTabSz="966612" fontAlgn="ctr">
              <a:buFont typeface="+mj-lt"/>
              <a:buAutoNum type="alphaLcParenR"/>
              <a:defRPr/>
            </a:pPr>
            <a:r>
              <a:rPr lang="en-US" sz="1300" dirty="0">
                <a:solidFill>
                  <a:prstClr val="black"/>
                </a:solidFill>
                <a:latin typeface="Calibri" panose="020F0502020204030204"/>
              </a:rPr>
              <a:t>It involves engaging in an authentic manner and not taking themselves to seriously or ignoring the obvious</a:t>
            </a:r>
          </a:p>
          <a:p>
            <a:pPr marL="1208265" lvl="2" indent="-241653" defTabSz="966612" fontAlgn="ctr">
              <a:buFont typeface="+mj-lt"/>
              <a:buAutoNum type="alphaLcParenR"/>
              <a:defRPr/>
            </a:pPr>
            <a:r>
              <a:rPr lang="en-US" sz="1300" dirty="0">
                <a:solidFill>
                  <a:prstClr val="black"/>
                </a:solidFill>
                <a:latin typeface="Calibri" panose="020F0502020204030204"/>
              </a:rPr>
              <a:t>We communicate from an open and non-defensive place</a:t>
            </a:r>
          </a:p>
          <a:p>
            <a:pPr marL="1208265" lvl="2" indent="-241653" defTabSz="966612" fontAlgn="ctr">
              <a:buFont typeface="+mj-lt"/>
              <a:buAutoNum type="alphaLcParenR"/>
              <a:defRPr/>
            </a:pPr>
            <a:r>
              <a:rPr lang="en-US" sz="1300" dirty="0">
                <a:solidFill>
                  <a:prstClr val="black"/>
                </a:solidFill>
                <a:latin typeface="Calibri" panose="020F0502020204030204"/>
              </a:rPr>
              <a:t>Be a human, not a robot</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42</a:t>
            </a:fld>
            <a:endParaRPr lang="en-US"/>
          </a:p>
        </p:txBody>
      </p:sp>
    </p:spTree>
    <p:extLst>
      <p:ext uri="{BB962C8B-B14F-4D97-AF65-F5344CB8AC3E}">
        <p14:creationId xmlns:p14="http://schemas.microsoft.com/office/powerpoint/2010/main" val="118585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u="sng" dirty="0"/>
              <a:t>Introduce slide</a:t>
            </a:r>
            <a:r>
              <a:rPr lang="en-US" u="none" dirty="0"/>
              <a:t> </a:t>
            </a:r>
            <a:r>
              <a:rPr lang="en-US" dirty="0"/>
              <a:t>– "Validation can also be practiced internally (toward ourselves)."</a:t>
            </a:r>
          </a:p>
          <a:p>
            <a:pPr defTabSz="966612">
              <a:defRPr/>
            </a:pPr>
            <a:endParaRPr lang="en-US" dirty="0"/>
          </a:p>
          <a:p>
            <a:pPr marL="181240" indent="-181240" defTabSz="966612">
              <a:buFont typeface="Arial" panose="020B0604020202020204" pitchFamily="34" charset="0"/>
              <a:buChar char="•"/>
              <a:defRPr/>
            </a:pPr>
            <a:r>
              <a:rPr lang="en-US" i="1" dirty="0"/>
              <a:t>Bullet 1 </a:t>
            </a:r>
            <a:r>
              <a:rPr lang="en-US" dirty="0"/>
              <a:t>– </a:t>
            </a:r>
            <a:r>
              <a:rPr lang="en-US" sz="1300" dirty="0"/>
              <a:t>[</a:t>
            </a:r>
            <a:r>
              <a:rPr lang="en-US" dirty="0"/>
              <a:t>read bullet].</a:t>
            </a:r>
          </a:p>
          <a:p>
            <a:pPr defTabSz="966612">
              <a:defRPr/>
            </a:pPr>
            <a:endParaRPr lang="en-US" dirty="0"/>
          </a:p>
          <a:p>
            <a:pPr marL="181240" indent="-181240" defTabSz="966612">
              <a:buFont typeface="Arial" panose="020B0604020202020204" pitchFamily="34" charset="0"/>
              <a:buChar char="•"/>
              <a:defRPr/>
            </a:pPr>
            <a:r>
              <a:rPr lang="en-US" i="1" dirty="0"/>
              <a:t>Bullet 2 </a:t>
            </a:r>
            <a:r>
              <a:rPr lang="en-US" dirty="0"/>
              <a:t>– </a:t>
            </a:r>
            <a:r>
              <a:rPr lang="en-US" sz="1300" dirty="0"/>
              <a:t>[</a:t>
            </a:r>
            <a:r>
              <a:rPr lang="en-US" dirty="0"/>
              <a:t>read bullet].</a:t>
            </a:r>
          </a:p>
          <a:p>
            <a:pPr marL="664546" lvl="1" indent="-181240" defTabSz="966612">
              <a:buFont typeface="Arial" panose="020B0604020202020204" pitchFamily="34" charset="0"/>
              <a:buChar char="•"/>
              <a:defRPr/>
            </a:pPr>
            <a:r>
              <a:rPr lang="en-US" sz="1300" dirty="0"/>
              <a:t>"</a:t>
            </a:r>
            <a:r>
              <a:rPr lang="en-US" dirty="0"/>
              <a:t>Invalidating ourselves can involve statements like,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I shouldn’t feel this way; My feelings are stupid; I’m crazy for feeling this way; etc.</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a:t>
            </a:r>
          </a:p>
          <a:p>
            <a:pPr marL="1147852" lvl="2" indent="-181240" defTabSz="966612">
              <a:buFont typeface="Arial" panose="020B0604020202020204" pitchFamily="34" charset="0"/>
              <a:buChar char="•"/>
              <a:defRPr/>
            </a:pPr>
            <a:r>
              <a:rPr lang="en-US" sz="1300" dirty="0"/>
              <a:t>"</a:t>
            </a:r>
            <a:r>
              <a:rPr lang="en-US" dirty="0"/>
              <a:t>Often, when we frequently invalidate ourselves, we tend to look to others to figure out what we feel (and if it’s valid) and how we should respond.</a:t>
            </a:r>
            <a:r>
              <a:rPr lang="en-US" sz="1300" dirty="0"/>
              <a:t>"</a:t>
            </a:r>
            <a:endParaRPr lang="en-US" dirty="0"/>
          </a:p>
          <a:p>
            <a:pPr marL="664546" lvl="1" indent="-181240" defTabSz="966612">
              <a:buFont typeface="Arial" panose="020B0604020202020204" pitchFamily="34" charset="0"/>
              <a:buChar char="•"/>
              <a:defRPr/>
            </a:pPr>
            <a:r>
              <a:rPr lang="en-US" sz="1300" dirty="0"/>
              <a:t>"</a:t>
            </a:r>
            <a:r>
              <a:rPr lang="en-US" dirty="0"/>
              <a:t>When someone invalidates you, it can involve statements like, </a:t>
            </a:r>
            <a:r>
              <a:rPr lang="en-US" dirty="0">
                <a:latin typeface="Calibri" panose="020F0502020204030204" pitchFamily="34" charset="0"/>
                <a:ea typeface="Calibri" panose="020F0502020204030204" pitchFamily="34" charset="0"/>
                <a:cs typeface="Calibri" panose="020F0502020204030204" pitchFamily="34" charset="0"/>
              </a:rPr>
              <a:t>'YOU</a:t>
            </a:r>
            <a:r>
              <a:rPr lang="en-US" dirty="0"/>
              <a:t> shouldn’t feel this way; YOUR feelings are stupid; YOU’RE crazy for feeling this way; etc.</a:t>
            </a:r>
            <a:r>
              <a:rPr lang="en-US" dirty="0">
                <a:latin typeface="Calibri" panose="020F0502020204030204" pitchFamily="34" charset="0"/>
                <a:ea typeface="Calibri" panose="020F0502020204030204" pitchFamily="34" charset="0"/>
                <a:cs typeface="Calibri" panose="020F0502020204030204" pitchFamily="34" charset="0"/>
              </a:rPr>
              <a:t>'</a:t>
            </a:r>
            <a:r>
              <a:rPr lang="en-US" sz="1300" dirty="0"/>
              <a:t>"</a:t>
            </a:r>
            <a:endParaRPr lang="en-US" dirty="0"/>
          </a:p>
          <a:p>
            <a:pPr marL="1147852" lvl="2" indent="-181240" defTabSz="966612">
              <a:buFont typeface="Arial" panose="020B0604020202020204" pitchFamily="34" charset="0"/>
              <a:buChar char="•"/>
              <a:defRPr/>
            </a:pPr>
            <a:r>
              <a:rPr lang="en-US" sz="1300" dirty="0"/>
              <a:t>"</a:t>
            </a:r>
            <a:r>
              <a:rPr lang="en-US" dirty="0"/>
              <a:t>Experiencing frequent invalidation from others can lead someone to believe that they can’t trust themselves (they tend to trust others more than they trust themselves). When everything you feel gets blamed, shamed, or minimized you learn that your internal world doesn’t make sense and you can't trust it, so you need to look to others to figure out what's happening (for validation).</a:t>
            </a:r>
            <a:r>
              <a:rPr lang="en-US" sz="1300" dirty="0"/>
              <a:t>"</a:t>
            </a:r>
          </a:p>
          <a:p>
            <a:pPr marL="1147852" lvl="2" indent="-181240" defTabSz="966612">
              <a:buFont typeface="Arial" panose="020B0604020202020204" pitchFamily="34" charset="0"/>
              <a:buChar char="•"/>
              <a:defRPr/>
            </a:pPr>
            <a:r>
              <a:rPr lang="en-US" sz="1300" dirty="0"/>
              <a:t>"</a:t>
            </a:r>
            <a:r>
              <a:rPr lang="en-US" dirty="0"/>
              <a:t>When others invalidate us, we also spend a lot of time/energy trying to prove to others that our experiences are real and make sense (which can result in crises and conflict).</a:t>
            </a:r>
            <a:r>
              <a:rPr lang="en-US" sz="1300" dirty="0"/>
              <a:t>"</a:t>
            </a:r>
            <a:endParaRPr lang="en-US" dirty="0"/>
          </a:p>
          <a:p>
            <a:pPr defTabSz="966612">
              <a:defRPr/>
            </a:pPr>
            <a:endParaRPr lang="en-US" dirty="0"/>
          </a:p>
          <a:p>
            <a:pPr marL="181240" indent="-181240" defTabSz="966612">
              <a:buFont typeface="Arial" panose="020B0604020202020204" pitchFamily="34" charset="0"/>
              <a:buChar char="•"/>
              <a:defRPr/>
            </a:pPr>
            <a:r>
              <a:rPr lang="en-US" i="1" dirty="0"/>
              <a:t>Bullet 3 </a:t>
            </a:r>
            <a:r>
              <a:rPr lang="en-US" dirty="0"/>
              <a:t>– </a:t>
            </a:r>
            <a:r>
              <a:rPr lang="en-US" sz="1300" dirty="0"/>
              <a:t>"</a:t>
            </a:r>
            <a:r>
              <a:rPr lang="en-US" dirty="0"/>
              <a:t>When we invalidate ourselves, we can:</a:t>
            </a:r>
          </a:p>
          <a:p>
            <a:pPr marL="664546" lvl="1" indent="-181240" defTabSz="966612">
              <a:buFont typeface="Arial" panose="020B0604020202020204" pitchFamily="34" charset="0"/>
              <a:buChar char="•"/>
              <a:defRPr/>
            </a:pPr>
            <a:r>
              <a:rPr lang="en-US" dirty="0"/>
              <a:t>Let go of self-judgment (which typically leads to shame)</a:t>
            </a:r>
          </a:p>
          <a:p>
            <a:pPr marL="664546" lvl="1" indent="-181240" defTabSz="966612">
              <a:buFont typeface="Arial" panose="020B0604020202020204" pitchFamily="34" charset="0"/>
              <a:buChar char="•"/>
              <a:defRPr/>
            </a:pPr>
            <a:r>
              <a:rPr lang="en-US" dirty="0"/>
              <a:t>Notice shame (if you haven’t truly gone against your values then let go of the shame by finding an alternative, primary emotion)</a:t>
            </a:r>
          </a:p>
          <a:p>
            <a:pPr marL="664546" lvl="1" indent="-181240" defTabSz="966612">
              <a:buFont typeface="Arial" panose="020B0604020202020204" pitchFamily="34" charset="0"/>
              <a:buChar char="•"/>
              <a:defRPr/>
            </a:pPr>
            <a:r>
              <a:rPr lang="en-US" dirty="0"/>
              <a:t>Describe the situation with facts. </a:t>
            </a:r>
          </a:p>
          <a:p>
            <a:pPr marL="1147852" lvl="2" indent="-181240" defTabSz="966612">
              <a:buFont typeface="Arial" panose="020B0604020202020204" pitchFamily="34" charset="0"/>
              <a:buChar char="•"/>
              <a:defRPr/>
            </a:pPr>
            <a:r>
              <a:rPr lang="en-US" dirty="0"/>
              <a:t>When in doubt, imagine that someone you care about and respect is in your situation - how would you respond to them? Respond that way to yourself.</a:t>
            </a:r>
            <a:r>
              <a:rPr lang="en-US" sz="1300" dirty="0"/>
              <a:t>"</a:t>
            </a:r>
            <a:endParaRPr lang="en-US" dirty="0"/>
          </a:p>
          <a:p>
            <a:pPr marL="1147852" lvl="2"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i="1" dirty="0"/>
              <a:t>Bullet 4 </a:t>
            </a:r>
            <a:r>
              <a:rPr lang="en-US" dirty="0"/>
              <a:t>– </a:t>
            </a:r>
            <a:r>
              <a:rPr lang="en-US" sz="1300" dirty="0"/>
              <a:t>"</a:t>
            </a:r>
            <a:r>
              <a:rPr lang="en-US" dirty="0"/>
              <a:t>When we experience invalidation from others we can: </a:t>
            </a:r>
          </a:p>
          <a:p>
            <a:pPr marL="664546" lvl="1" indent="-181240" defTabSz="966612">
              <a:buFont typeface="Arial" panose="020B0604020202020204" pitchFamily="34" charset="0"/>
              <a:buChar char="•"/>
              <a:defRPr/>
            </a:pPr>
            <a:r>
              <a:rPr lang="en-US" dirty="0"/>
              <a:t>Remember that judgments are judgments and not facts</a:t>
            </a:r>
          </a:p>
          <a:p>
            <a:pPr marL="664546" lvl="1" indent="-181240" defTabSz="966612">
              <a:buFont typeface="Arial" panose="020B0604020202020204" pitchFamily="34" charset="0"/>
              <a:buChar char="•"/>
              <a:defRPr/>
            </a:pPr>
            <a:r>
              <a:rPr lang="en-US" dirty="0"/>
              <a:t>Recall that just because others don’t understand our experiences does not make our experiences invalid </a:t>
            </a:r>
          </a:p>
          <a:p>
            <a:pPr marL="664546" lvl="1" indent="-181240" defTabSz="966612">
              <a:buFont typeface="Arial" panose="020B0604020202020204" pitchFamily="34" charset="0"/>
              <a:buChar char="•"/>
              <a:defRPr/>
            </a:pPr>
            <a:r>
              <a:rPr lang="en-US" dirty="0"/>
              <a:t>Practice self-validation and acknowledge that it is difficult and painful to be invalidated by someone else.</a:t>
            </a:r>
            <a:r>
              <a:rPr lang="en-US" sz="1300" dirty="0"/>
              <a:t>"</a:t>
            </a:r>
            <a:endParaRPr lang="en-US" dirty="0"/>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sz="1300" dirty="0"/>
              <a:t>"All of us know what it feels like to be invalidated</a:t>
            </a:r>
            <a:r>
              <a:rPr lang="en-US" dirty="0"/>
              <a:t> and some of us grew up in environments where we were invalidated frequently. We can use these experiences to encourage ourselves to take the time to learn about others’ lived experiences and realities (how they experience their lives), which can help us more easily accept them and validate them.</a:t>
            </a:r>
            <a:r>
              <a:rPr lang="en-US" sz="1300" dirty="0"/>
              <a:t>"</a:t>
            </a:r>
            <a:endParaRPr lang="en-US" dirty="0"/>
          </a:p>
          <a:p>
            <a:pPr marL="1147852" lvl="2" indent="-181240" defTabSz="966612">
              <a:buFont typeface="Arial" panose="020B0604020202020204" pitchFamily="34" charset="0"/>
              <a:buChar char="•"/>
              <a:defRPr/>
            </a:pPr>
            <a:r>
              <a:rPr lang="en-US" sz="1300" dirty="0"/>
              <a:t>"</a:t>
            </a:r>
            <a:r>
              <a:rPr lang="en-US" dirty="0"/>
              <a:t>In engaging in this process with clients, we can help them identify the skills that will be most helpful to them and, when they're struggling to develop these skills and we feel frustrated by this, we can return to a place of acceptance and validation.</a:t>
            </a:r>
            <a:r>
              <a:rPr lang="en-US" sz="1300" dirty="0"/>
              <a:t>"</a:t>
            </a:r>
          </a:p>
          <a:p>
            <a:pPr marL="664546" lvl="1" indent="-181240" defTabSz="966612">
              <a:buFont typeface="Arial" panose="020B0604020202020204" pitchFamily="34" charset="0"/>
              <a:buChar char="•"/>
              <a:defRPr/>
            </a:pPr>
            <a:endParaRPr lang="en-US" dirty="0"/>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43</a:t>
            </a:fld>
            <a:endParaRPr lang="en-US"/>
          </a:p>
        </p:txBody>
      </p:sp>
    </p:spTree>
    <p:extLst>
      <p:ext uri="{BB962C8B-B14F-4D97-AF65-F5344CB8AC3E}">
        <p14:creationId xmlns:p14="http://schemas.microsoft.com/office/powerpoint/2010/main" val="1002685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"Let's take a look at how DBT is helpful.</a:t>
            </a:r>
            <a:r>
              <a:rPr lang="en-US" b="0" dirty="0"/>
              <a:t>“</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44</a:t>
            </a:fld>
            <a:endParaRPr lang="en-US"/>
          </a:p>
        </p:txBody>
      </p:sp>
    </p:spTree>
    <p:extLst>
      <p:ext uri="{BB962C8B-B14F-4D97-AF65-F5344CB8AC3E}">
        <p14:creationId xmlns:p14="http://schemas.microsoft.com/office/powerpoint/2010/main" val="3968481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r>
              <a:rPr lang="en-US" b="0" dirty="0"/>
              <a:t>"Here is a list of mental health conditions for which DBT has been proven to be effective [</a:t>
            </a:r>
            <a:r>
              <a:rPr lang="en-US" b="0" u="sng" dirty="0"/>
              <a:t>read bullets</a:t>
            </a:r>
            <a:r>
              <a:rPr lang="en-US" b="0" dirty="0"/>
              <a:t>]. DBT has also been shown to be effective for adolescents </a:t>
            </a:r>
            <a:r>
              <a:rPr lang="en-US" b="0" i="1" u="sng" dirty="0"/>
              <a:t>and</a:t>
            </a:r>
            <a:r>
              <a:rPr lang="en-US" b="0" dirty="0"/>
              <a:t> adults. So, here you can see DBT’s potential for being effective for those who may be experiencing more than one of these conditions.“</a:t>
            </a:r>
          </a:p>
          <a:p>
            <a:pPr defTabSz="1021806">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defTabSz="1021806">
              <a:defRPr/>
            </a:pP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45</a:t>
            </a:fld>
            <a:endParaRPr lang="en-US"/>
          </a:p>
        </p:txBody>
      </p:sp>
    </p:spTree>
    <p:extLst>
      <p:ext uri="{BB962C8B-B14F-4D97-AF65-F5344CB8AC3E}">
        <p14:creationId xmlns:p14="http://schemas.microsoft.com/office/powerpoint/2010/main" val="3601958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a:t>
            </a:r>
            <a:r>
              <a:rPr lang="en-US" sz="1300" dirty="0"/>
              <a:t>"There are specific behaviors </a:t>
            </a:r>
            <a:r>
              <a:rPr lang="en-US" b="0" dirty="0"/>
              <a:t>– </a:t>
            </a:r>
            <a:r>
              <a:rPr lang="en-US" sz="1300" dirty="0"/>
              <a:t>known as dysregulated behaviors </a:t>
            </a:r>
            <a:r>
              <a:rPr lang="en-US" b="0" dirty="0"/>
              <a:t>– that DBT is specifically beneficial for. Let's review those."</a:t>
            </a:r>
          </a:p>
          <a:p>
            <a:endParaRPr lang="en-US" b="0" dirty="0"/>
          </a:p>
          <a:p>
            <a:pPr marL="181240" indent="-181240">
              <a:buFont typeface="Arial" panose="020B0604020202020204" pitchFamily="34" charset="0"/>
              <a:buChar char="•"/>
            </a:pPr>
            <a:r>
              <a:rPr lang="en-US" b="0" i="1" dirty="0"/>
              <a:t>Bullet 1 </a:t>
            </a:r>
            <a:r>
              <a:rPr lang="en-US" b="0" dirty="0"/>
              <a:t>– </a:t>
            </a:r>
            <a:r>
              <a:rPr lang="en-US" sz="1300" dirty="0"/>
              <a:t>"</a:t>
            </a:r>
            <a:r>
              <a:rPr lang="en-US" b="0" dirty="0"/>
              <a:t>Emotion dysregulation refers to difficulties in effectively recognizing, managing, and responding to one's own emotions. It may manifest in various ways, such as experiencing intense emotional reactions, struggling to modulate emotions, or having difficulty returning to a baseline emotional state after a distressing event. It can involve many emotions, including sadness, intense anger, irritability, and frustration."</a:t>
            </a:r>
          </a:p>
          <a:p>
            <a:pPr marL="664546" lvl="1" indent="-181240" defTabSz="966612">
              <a:buFont typeface="Arial" panose="020B0604020202020204" pitchFamily="34" charset="0"/>
              <a:buChar char="•"/>
              <a:defRPr/>
            </a:pPr>
            <a:r>
              <a:rPr lang="en-US" dirty="0"/>
              <a:t>Example: Mark's wife canceled their dinner plans at the last minute, and he responded by angrily slamming doors and shouting. Later, he felt intense guilt and shame for his outburst, but couldn't shake his mood swings throughout the evening.</a:t>
            </a:r>
          </a:p>
          <a:p>
            <a:pPr marL="664546" lvl="1"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sz="1300" i="1" dirty="0"/>
              <a:t>Bullet 2 </a:t>
            </a:r>
            <a:r>
              <a:rPr lang="en-US" b="0" dirty="0"/>
              <a:t>– </a:t>
            </a:r>
            <a:r>
              <a:rPr lang="en-US" sz="1300" dirty="0"/>
              <a:t>"</a:t>
            </a:r>
            <a:r>
              <a:rPr lang="en-US" b="0" dirty="0"/>
              <a:t>Interpersonal dysregulation r</a:t>
            </a:r>
            <a:r>
              <a:rPr lang="en-US" sz="1300" dirty="0"/>
              <a:t>efers to difficulties in managing and maintaining stable and healthy relationships with others. It involves challenges in regulating one's emotions, reactions, and behaviors in social interactions and can lead to issues such as frequent conflicts, unstable relationships, and difficulty forming and maintaining connections with others. It can involve </a:t>
            </a:r>
            <a:r>
              <a:rPr lang="en-US" b="0" i="1" dirty="0">
                <a:effectLst/>
              </a:rPr>
              <a:t>splitting</a:t>
            </a:r>
            <a:r>
              <a:rPr lang="en-US" b="0" i="0" dirty="0">
                <a:effectLst/>
              </a:rPr>
              <a:t> (e.g., viewing everything and everyone in black and white, 'absolute' terms such as good/bad, right/wrong) or alternating between idealizing and devaluing close relationships (e.g., sometimes hating people who are close to you and wanting distance but feeling dependent on them at other times).</a:t>
            </a:r>
            <a:r>
              <a:rPr lang="en-US" b="0" dirty="0"/>
              <a:t>“</a:t>
            </a:r>
          </a:p>
          <a:p>
            <a:pPr marL="664546" lvl="1" indent="-181240" defTabSz="966612">
              <a:buFont typeface="Arial" panose="020B0604020202020204" pitchFamily="34" charset="0"/>
              <a:buChar char="•"/>
              <a:defRPr/>
            </a:pPr>
            <a:r>
              <a:rPr lang="en-US" b="0" dirty="0"/>
              <a:t>Example: Sara, who struggles with interpersonal dysregulation, got into a heated argument with her best friend over a minor disagreement, causing a rift in their friendship. The next day, she desperately tried to reconcile, alternating between excessively apologizing and becoming defensive, further straining the relationship.</a:t>
            </a:r>
          </a:p>
          <a:p>
            <a:pPr marL="181240" indent="-181240" defTabSz="966612">
              <a:buFont typeface="Arial" panose="020B0604020202020204" pitchFamily="34" charset="0"/>
              <a:buChar char="•"/>
              <a:defRPr/>
            </a:pPr>
            <a:endParaRPr lang="en-US" b="0" i="0" dirty="0">
              <a:effectLst/>
            </a:endParaRPr>
          </a:p>
          <a:p>
            <a:pPr marL="181240" indent="-181240">
              <a:buFont typeface="Arial" panose="020B0604020202020204" pitchFamily="34" charset="0"/>
              <a:buChar char="•"/>
            </a:pPr>
            <a:r>
              <a:rPr lang="en-US" sz="1300" i="1" dirty="0"/>
              <a:t>Bullet 3 </a:t>
            </a:r>
            <a:r>
              <a:rPr lang="en-US" b="0" dirty="0"/>
              <a:t>– </a:t>
            </a:r>
            <a:r>
              <a:rPr lang="en-US" sz="1300" dirty="0"/>
              <a:t>"Behavior dysregulation refers to difficulties in controlling or managing one's behaviors in a way that is consistent with social norms and personal goals. It often involves impulsive or maladaptive actions and can manifest as behaviors that are extreme, unpredictable, or inconsistent with a person's values or intentions (such as </a:t>
            </a:r>
            <a:r>
              <a:rPr lang="en-US" b="0" dirty="0"/>
              <a:t>self-injury, substance use, and risky sexual activity)."</a:t>
            </a:r>
            <a:endParaRPr lang="en-US" sz="1300" dirty="0"/>
          </a:p>
          <a:p>
            <a:pPr marL="664546" lvl="1" indent="-181240">
              <a:buFont typeface="Arial" panose="020B0604020202020204" pitchFamily="34" charset="0"/>
              <a:buChar char="•"/>
            </a:pPr>
            <a:r>
              <a:rPr lang="en-US" sz="1300" dirty="0"/>
              <a:t>Example 1: John, struggling with behavior dysregulation, impulsively quit his job in a fit of frustration after a minor disagreement with his supervisor, even though he had been planning to discuss the issue calmly later that day. This impulsive action led to financial strain and further distress for John.</a:t>
            </a:r>
          </a:p>
          <a:p>
            <a:pPr marL="664546" lvl="1" indent="-181240">
              <a:buFont typeface="Arial" panose="020B0604020202020204" pitchFamily="34" charset="0"/>
              <a:buChar char="•"/>
            </a:pPr>
            <a:r>
              <a:rPr lang="en-US" sz="1300" dirty="0"/>
              <a:t>Example 2: After a particularly stressful day, Mark, struggling with behavior dysregulation, impulsively purchased and consumed a large quantity of alcohol despite being committed to abstinence for several months. This impulsive act not only jeopardized his recovery but also led to significant personal and legal consequences.</a:t>
            </a:r>
          </a:p>
          <a:p>
            <a:pPr marL="483306" lvl="1"/>
            <a:endParaRPr lang="en-US" b="0" dirty="0"/>
          </a:p>
          <a:p>
            <a:pPr marL="181240" indent="-181240">
              <a:buFont typeface="Arial" panose="020B0604020202020204" pitchFamily="34" charset="0"/>
              <a:buChar char="•"/>
            </a:pPr>
            <a:r>
              <a:rPr lang="en-US" b="0" kern="1200" dirty="0">
                <a:effectLst/>
                <a:ea typeface="+mn-ea"/>
                <a:cs typeface="+mn-cs"/>
              </a:rPr>
              <a:t>Bullet 4 </a:t>
            </a:r>
            <a:r>
              <a:rPr lang="en-US" b="0" dirty="0"/>
              <a:t>–  </a:t>
            </a:r>
            <a:r>
              <a:rPr lang="en-US" b="0" kern="1200" dirty="0">
                <a:effectLst/>
                <a:ea typeface="+mn-ea"/>
                <a:cs typeface="+mn-cs"/>
              </a:rPr>
              <a:t>"</a:t>
            </a:r>
            <a:r>
              <a:rPr lang="en-US" b="0" dirty="0"/>
              <a:t>Self dysregulation refers to an unstable sense of self, a lack of identity, and a sense of emptiness. It can affect someone’s ability to form and maintain a consistent sense of self-identity which may lead them to adopt different roles or personas in different situations or with different people, making it challenging to establish a stable self-concept.“</a:t>
            </a:r>
          </a:p>
          <a:p>
            <a:pPr marL="664546" lvl="1" indent="-181240">
              <a:buFont typeface="Arial" panose="020B0604020202020204" pitchFamily="34" charset="0"/>
              <a:buChar char="•"/>
            </a:pPr>
            <a:r>
              <a:rPr lang="en-US" b="0" dirty="0"/>
              <a:t>Example 1: In the midst of an argument with her partner, Emily rapidly shifted from feeling intense anger to sudden self-loathing, berating herself for being a terrible person and threatening harmful behaviors. Her inability to maintain a stable self-identity and manage her emotional responses strained her relationship and heightened her emotional distress.</a:t>
            </a:r>
          </a:p>
          <a:p>
            <a:pPr marL="664546" lvl="1" indent="-181240">
              <a:buFont typeface="Arial" panose="020B0604020202020204" pitchFamily="34" charset="0"/>
              <a:buChar char="•"/>
            </a:pPr>
            <a:r>
              <a:rPr lang="en-US" b="0" dirty="0"/>
              <a:t>Example 2: Jason constantly seeks validation and approval from his friends, often adopting their interests, values, and opinions as his own to gain their acceptance. This chronic instability in self-identity and an overwhelming need for external validation has led to confusion in his relationships and a persistent sense of emptiness within himself.</a:t>
            </a:r>
          </a:p>
          <a:p>
            <a:pPr marL="664546" lvl="1" indent="-181240">
              <a:buFont typeface="Arial" panose="020B0604020202020204" pitchFamily="34" charset="0"/>
              <a:buChar char="•"/>
            </a:pPr>
            <a:endParaRPr lang="en-US" b="0" dirty="0"/>
          </a:p>
          <a:p>
            <a:pPr marL="181240" indent="-181240">
              <a:buFont typeface="Arial" panose="020B0604020202020204" pitchFamily="34" charset="0"/>
              <a:buChar char="•"/>
            </a:pPr>
            <a:r>
              <a:rPr lang="en-US" sz="1300" i="1" dirty="0"/>
              <a:t>Bullet 5 </a:t>
            </a:r>
            <a:r>
              <a:rPr lang="en-US" b="0" dirty="0"/>
              <a:t>–  </a:t>
            </a:r>
            <a:r>
              <a:rPr lang="en-US" sz="1300" dirty="0"/>
              <a:t>"Cognitive dysregulation refers to difficulties in regulating and managing cognitive processes, including thinking, perception, and attention. It involves disruptions in the ability to control one's thoughts and cognitive functions in a way that is adaptive, organized, and aligned with one's goals and the demands of a situation. </a:t>
            </a:r>
            <a:r>
              <a:rPr lang="en-US" b="0" dirty="0"/>
              <a:t>Cognitive dysregulation can manifest in various forms including distortions in thinking, paranoia, and dissociative responses that are made worse by stressful situations.“</a:t>
            </a:r>
          </a:p>
          <a:p>
            <a:pPr marL="181240" indent="-181240">
              <a:buFont typeface="Arial" panose="020B0604020202020204" pitchFamily="34" charset="0"/>
              <a:buChar cha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p:txBody>
      </p:sp>
      <p:sp>
        <p:nvSpPr>
          <p:cNvPr id="4" name="Slide Number Placeholder 3"/>
          <p:cNvSpPr>
            <a:spLocks noGrp="1"/>
          </p:cNvSpPr>
          <p:nvPr>
            <p:ph type="sldNum" sz="quarter" idx="10"/>
          </p:nvPr>
        </p:nvSpPr>
        <p:spPr/>
        <p:txBody>
          <a:bodyPr/>
          <a:lstStyle/>
          <a:p>
            <a:fld id="{9F313D64-67BB-4AFD-BD68-E48F4A96EE35}" type="slidenum">
              <a:rPr lang="en-US" smtClean="0"/>
              <a:t>46</a:t>
            </a:fld>
            <a:endParaRPr lang="en-US" dirty="0"/>
          </a:p>
        </p:txBody>
      </p:sp>
    </p:spTree>
    <p:extLst>
      <p:ext uri="{BB962C8B-B14F-4D97-AF65-F5344CB8AC3E}">
        <p14:creationId xmlns:p14="http://schemas.microsoft.com/office/powerpoint/2010/main" val="3074834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"DBT can really be beneficial for everyone – let's review some general benefits of DBT.“</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47</a:t>
            </a:fld>
            <a:endParaRPr lang="en-US"/>
          </a:p>
        </p:txBody>
      </p:sp>
    </p:spTree>
    <p:extLst>
      <p:ext uri="{BB962C8B-B14F-4D97-AF65-F5344CB8AC3E}">
        <p14:creationId xmlns:p14="http://schemas.microsoft.com/office/powerpoint/2010/main" val="2560894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a:t>
            </a:r>
          </a:p>
          <a:p>
            <a:pPr marL="181240" indent="-181240">
              <a:buFont typeface="Arial" panose="020B0604020202020204" pitchFamily="34" charset="0"/>
              <a:buChar char="•"/>
            </a:pPr>
            <a:r>
              <a:rPr lang="en-US" b="0" i="1" dirty="0"/>
              <a:t>Bullet 1 </a:t>
            </a:r>
            <a:r>
              <a:rPr lang="en-US" b="0" dirty="0"/>
              <a:t>– </a:t>
            </a:r>
            <a:r>
              <a:rPr lang="en-US" dirty="0"/>
              <a:t>"A good support network is key when dealing with mental health challenges. Many types of therapy don't put an emphasis on teaching skills to interact interpersonally. DBT takes a different approach by helping you improve relationships, thereby helping the </a:t>
            </a:r>
            <a:r>
              <a:rPr lang="en-US" i="1" dirty="0"/>
              <a:t>whole person</a:t>
            </a:r>
            <a:r>
              <a:rPr lang="en-US" dirty="0"/>
              <a:t> (</a:t>
            </a:r>
            <a:r>
              <a:rPr lang="en-US" i="1" dirty="0"/>
              <a:t>bullet 1 &amp; sub-bullet</a:t>
            </a:r>
            <a:r>
              <a:rPr lang="en-US" dirty="0"/>
              <a:t>).</a:t>
            </a:r>
            <a:r>
              <a:rPr lang="en-US" b="0" dirty="0"/>
              <a:t>"</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dirty="0"/>
              <a:t>"Although the aim of DBT is to improve the symptoms of people living with mental health conditions, it doesn't end there. The skills learned through DBT can be applied to many other areas of life too </a:t>
            </a:r>
            <a:r>
              <a:rPr lang="en-US" sz="1300" dirty="0"/>
              <a:t>— including in one's work, home and social life </a:t>
            </a:r>
            <a:r>
              <a:rPr lang="en-US" dirty="0"/>
              <a:t>(</a:t>
            </a:r>
            <a:r>
              <a:rPr lang="en-US" i="1" dirty="0"/>
              <a:t>bullet 2 and sub-bullet</a:t>
            </a:r>
            <a:r>
              <a:rPr lang="en-US" dirty="0"/>
              <a:t>).</a:t>
            </a:r>
            <a:r>
              <a:rPr lang="en-US" b="0"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0" i="1" dirty="0"/>
              <a:t>Bullet 3 </a:t>
            </a:r>
            <a:r>
              <a:rPr lang="en-US" b="0" dirty="0"/>
              <a:t>– </a:t>
            </a:r>
            <a:r>
              <a:rPr lang="en-US" dirty="0"/>
              <a:t>"One of the main focuses of DBT is to improve  a person's quality of life. The truth is, we can't always change what happens to us. For some, mental health challenges will be a part of life forever — and acceptance of this fact is, therefore, key to moving forward. For those experiencing intense and disruptive emotions, quality of life can be impacted quite severely. Here, the distress tolerance and emotion regulation skills really come into their own (we'll review those momentarily).</a:t>
            </a:r>
            <a:r>
              <a:rPr lang="en-US" b="0" dirty="0"/>
              <a:t>"</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48</a:t>
            </a:fld>
            <a:endParaRPr lang="en-US"/>
          </a:p>
        </p:txBody>
      </p:sp>
    </p:spTree>
    <p:extLst>
      <p:ext uri="{BB962C8B-B14F-4D97-AF65-F5344CB8AC3E}">
        <p14:creationId xmlns:p14="http://schemas.microsoft.com/office/powerpoint/2010/main" val="3290447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"Other general benefits of DBT include [</a:t>
            </a:r>
            <a:r>
              <a:rPr lang="en-US" b="0" u="sng" dirty="0"/>
              <a:t>read bullets</a:t>
            </a:r>
            <a:r>
              <a:rPr lang="en-US" b="0" dirty="0"/>
              <a:t>].“</a:t>
            </a:r>
          </a:p>
          <a:p>
            <a:endParaRPr lang="en-US" b="0" dirty="0"/>
          </a:p>
          <a:p>
            <a:pPr marL="181240" indent="-181240" defTabSz="966612">
              <a:buFont typeface="Arial" panose="020B0604020202020204" pitchFamily="34" charset="0"/>
              <a:buChar char="•"/>
              <a:defRPr/>
            </a:pPr>
            <a:r>
              <a:rPr lang="en-US" sz="1300" i="1" dirty="0">
                <a:latin typeface="Calibri" panose="020F0502020204030204" pitchFamily="34" charset="0"/>
              </a:rPr>
              <a:t>Bullet 2 </a:t>
            </a:r>
            <a:r>
              <a:rPr lang="en-US" b="0" dirty="0"/>
              <a:t>– "</a:t>
            </a:r>
            <a:r>
              <a:rPr lang="en-US" sz="1300" dirty="0">
                <a:latin typeface="Calibri" panose="020F0502020204030204" pitchFamily="34" charset="0"/>
              </a:rPr>
              <a:t>The behavioral components of DBT involve distress tolerance, emotion regulation, and interpersonal effectiveness skills.</a:t>
            </a:r>
            <a:r>
              <a:rPr lang="en-US" b="0" dirty="0"/>
              <a:t>"</a:t>
            </a:r>
            <a:endParaRPr lang="en-US" sz="1300" dirty="0">
              <a:latin typeface="Calibri" panose="020F0502020204030204" pitchFamily="34" charset="0"/>
            </a:endParaRPr>
          </a:p>
          <a:p>
            <a:pPr marL="181240" indent="-181240" defTabSz="966612">
              <a:buFont typeface="Arial" panose="020B0604020202020204" pitchFamily="34" charset="0"/>
              <a:buChar char="•"/>
              <a:defRPr/>
            </a:pPr>
            <a:endParaRPr lang="en-US" sz="1300" dirty="0">
              <a:latin typeface="Calibri" panose="020F0502020204030204" pitchFamily="34" charset="0"/>
            </a:endParaRPr>
          </a:p>
          <a:p>
            <a:pPr marL="181240" indent="-181240" defTabSz="966612">
              <a:buFont typeface="Arial" panose="020B0604020202020204" pitchFamily="34" charset="0"/>
              <a:buChar char="•"/>
              <a:defRPr/>
            </a:pPr>
            <a:r>
              <a:rPr lang="en-US" sz="1300" i="1" dirty="0">
                <a:latin typeface="Calibri" panose="020F0502020204030204" pitchFamily="34" charset="0"/>
              </a:rPr>
              <a:t>Bullets 3 </a:t>
            </a:r>
            <a:r>
              <a:rPr lang="en-US" b="0" dirty="0"/>
              <a:t>– "</a:t>
            </a:r>
            <a:r>
              <a:rPr lang="en-US" sz="1300" dirty="0">
                <a:latin typeface="Calibri" panose="020F0502020204030204" pitchFamily="34" charset="0"/>
              </a:rPr>
              <a:t>The cognitive components of DBT involve mindfulness and dialectical thinking.</a:t>
            </a:r>
            <a:r>
              <a:rPr lang="en-US" b="0" dirty="0"/>
              <a:t>"</a:t>
            </a:r>
            <a:endParaRPr lang="en-US" sz="1300" dirty="0">
              <a:latin typeface="Calibri" panose="020F0502020204030204" pitchFamily="34" charset="0"/>
            </a:endParaRPr>
          </a:p>
          <a:p>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49</a:t>
            </a:fld>
            <a:endParaRPr lang="en-US"/>
          </a:p>
        </p:txBody>
      </p:sp>
    </p:spTree>
    <p:extLst>
      <p:ext uri="{BB962C8B-B14F-4D97-AF65-F5344CB8AC3E}">
        <p14:creationId xmlns:p14="http://schemas.microsoft.com/office/powerpoint/2010/main" val="318782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cs typeface="Calibri"/>
              </a:rPr>
              <a:t>Trainer Notes:</a:t>
            </a:r>
            <a:r>
              <a:rPr lang="en-US" b="0" i="1" dirty="0">
                <a:cs typeface="Calibri"/>
              </a:rPr>
              <a:t> </a:t>
            </a:r>
          </a:p>
          <a:p>
            <a:pPr marL="181240" indent="-181240" defTabSz="966612">
              <a:buFont typeface="Arial" panose="020B0604020202020204" pitchFamily="34" charset="0"/>
              <a:buChar char="•"/>
              <a:defRPr/>
            </a:pPr>
            <a:r>
              <a:rPr lang="en-US" b="0" i="0" dirty="0"/>
              <a:t>"We'd </a:t>
            </a:r>
            <a:r>
              <a:rPr lang="en-US" i="0" dirty="0"/>
              <a:t>like this to be an interactive training as much as possible, so there will be several ways in which you can actively participate today.</a:t>
            </a:r>
            <a:r>
              <a:rPr lang="en-US" b="0" dirty="0"/>
              <a:t>"</a:t>
            </a:r>
            <a:endParaRPr lang="en-US" i="0" dirty="0"/>
          </a:p>
          <a:p>
            <a:pPr marL="181240" indent="-181240" defTabSz="966612">
              <a:buFont typeface="Arial" panose="020B0604020202020204" pitchFamily="34" charset="0"/>
              <a:buChar char="•"/>
              <a:defRPr/>
            </a:pPr>
            <a:r>
              <a:rPr lang="en-US" b="0" i="0" dirty="0"/>
              <a:t>"</a:t>
            </a:r>
            <a:r>
              <a:rPr lang="en-US" i="0" dirty="0"/>
              <a:t>We'll ask you to contribute to various discussions by entering into the chat and may also ask you to un-mute yourself to contribute to a discussion throughout this training. You will also have the opportunity to put questions/thoughts/observations into the chat. We won't necessarily address your question or comment immediately, but we'll usually get to it when we finish presenting a slide.</a:t>
            </a:r>
            <a:r>
              <a:rPr lang="en-US" b="0" dirty="0"/>
              <a:t>"</a:t>
            </a:r>
            <a:endParaRPr lang="en-US" i="0" dirty="0"/>
          </a:p>
          <a:p>
            <a:pPr marL="181240" indent="-181240" defTabSz="966612">
              <a:buFont typeface="Arial" panose="020B0604020202020204" pitchFamily="34" charset="0"/>
              <a:buChar char="•"/>
              <a:defRPr/>
            </a:pPr>
            <a:r>
              <a:rPr lang="en-US" b="0" i="0" dirty="0"/>
              <a:t>"</a:t>
            </a:r>
            <a:r>
              <a:rPr lang="en-US" i="0" dirty="0"/>
              <a:t>Later in this training, we’ll also be doing various activities together. It's especially important to be on camera with a working microphone at those times.</a:t>
            </a:r>
            <a:r>
              <a:rPr lang="en-US" b="0" dirty="0"/>
              <a:t>“</a:t>
            </a:r>
          </a:p>
          <a:p>
            <a:pPr marL="181240" indent="-181240" defTabSz="966612">
              <a:buFont typeface="Arial" panose="020B0604020202020204" pitchFamily="34" charset="0"/>
              <a:buChar char="•"/>
              <a:defRPr/>
            </a:pPr>
            <a:endParaRPr lang="en-US" b="0" i="0" dirty="0">
              <a:cs typeface="Calibri"/>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i="0" dirty="0">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5</a:t>
            </a:fld>
            <a:endParaRPr lang="en-US"/>
          </a:p>
        </p:txBody>
      </p:sp>
    </p:spTree>
    <p:extLst>
      <p:ext uri="{BB962C8B-B14F-4D97-AF65-F5344CB8AC3E}">
        <p14:creationId xmlns:p14="http://schemas.microsoft.com/office/powerpoint/2010/main" val="930503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"Lastly, these are the outcomes that are typically observed and experienced by those who apply DBT in their lives [</a:t>
            </a:r>
            <a:r>
              <a:rPr lang="en-US" b="0" u="sng" dirty="0"/>
              <a:t>read list</a:t>
            </a:r>
            <a:r>
              <a:rPr lang="en-US" b="0" dirty="0"/>
              <a:t>]."</a:t>
            </a:r>
          </a:p>
          <a:p>
            <a:endParaRPr lang="en-US" b="0" dirty="0"/>
          </a:p>
          <a:p>
            <a:r>
              <a:rPr lang="en-US" b="0" dirty="0"/>
              <a:t>*NOTE: the downward facing arrows indicate a decrease, while the upward-facing arrows represent an increase*</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50</a:t>
            </a:fld>
            <a:endParaRPr lang="en-US"/>
          </a:p>
        </p:txBody>
      </p:sp>
    </p:spTree>
    <p:extLst>
      <p:ext uri="{BB962C8B-B14F-4D97-AF65-F5344CB8AC3E}">
        <p14:creationId xmlns:p14="http://schemas.microsoft.com/office/powerpoint/2010/main" val="1099595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"Let's look at the limitations of DBT, which are important to be aware of:"</a:t>
            </a:r>
          </a:p>
          <a:p>
            <a:endParaRPr lang="en-US" b="0" dirty="0"/>
          </a:p>
          <a:p>
            <a:pPr marL="181240" indent="-181240">
              <a:buFont typeface="Arial" panose="020B0604020202020204" pitchFamily="34" charset="0"/>
              <a:buChar char="•"/>
            </a:pPr>
            <a:r>
              <a:rPr lang="en-US" b="0" i="1" dirty="0"/>
              <a:t>Bullet 1 </a:t>
            </a:r>
            <a:r>
              <a:rPr lang="en-US" b="0" dirty="0"/>
              <a:t>– [</a:t>
            </a:r>
            <a:r>
              <a:rPr lang="en-US" b="0" u="sng" dirty="0"/>
              <a:t>read bullet]</a:t>
            </a:r>
            <a:r>
              <a:rPr lang="en-US" b="0" u="none" dirty="0"/>
              <a:t>.</a:t>
            </a:r>
          </a:p>
          <a:p>
            <a:pPr marL="181240" indent="-181240">
              <a:buFont typeface="Arial" panose="020B0604020202020204" pitchFamily="34" charset="0"/>
              <a:buChar char="•"/>
            </a:pPr>
            <a:endParaRPr lang="en-US" b="0" u="sng" dirty="0"/>
          </a:p>
          <a:p>
            <a:pPr marL="181240" indent="-181240">
              <a:buFont typeface="Arial" panose="020B0604020202020204" pitchFamily="34" charset="0"/>
              <a:buChar char="•"/>
            </a:pPr>
            <a:r>
              <a:rPr lang="en-US" b="0" i="1" dirty="0"/>
              <a:t>Bullet 2 </a:t>
            </a:r>
            <a:r>
              <a:rPr lang="en-US" b="0" dirty="0"/>
              <a:t>– </a:t>
            </a:r>
            <a:r>
              <a:rPr lang="en-US" b="0" u="sng" dirty="0"/>
              <a:t>read bullet and, then, add:</a:t>
            </a:r>
            <a:r>
              <a:rPr lang="en-US" b="0" u="none" dirty="0"/>
              <a:t> </a:t>
            </a:r>
            <a:r>
              <a:rPr lang="en-US" b="0" dirty="0"/>
              <a:t>"for some clients, trauma processing </a:t>
            </a:r>
            <a:r>
              <a:rPr lang="en-US" dirty="0"/>
              <a:t>may be a necessary component of treatment  to recover from a traumatic experience(s) entirely.</a:t>
            </a:r>
            <a:r>
              <a:rPr lang="en-US" b="0"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0" i="1" dirty="0"/>
              <a:t>Bullet 3 </a:t>
            </a:r>
            <a:r>
              <a:rPr lang="en-US" b="0" dirty="0"/>
              <a:t>– </a:t>
            </a:r>
            <a:r>
              <a:rPr lang="en-US" b="0" u="sng" dirty="0"/>
              <a:t>read bullet and, then, add</a:t>
            </a:r>
            <a:r>
              <a:rPr lang="en-US" b="0" dirty="0"/>
              <a:t>: </a:t>
            </a:r>
            <a:r>
              <a:rPr lang="en-US" dirty="0"/>
              <a:t>"Unfortunately, this can be difficult to do when a person is feeling very low and downhearted (or is actively using substances).</a:t>
            </a:r>
            <a:r>
              <a:rPr lang="en-US" b="0" dirty="0"/>
              <a:t>“</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4 </a:t>
            </a:r>
            <a:r>
              <a:rPr lang="en-US" b="0" dirty="0"/>
              <a:t>– "Lastly, </a:t>
            </a:r>
            <a:r>
              <a:rPr lang="en-US" sz="1300" dirty="0"/>
              <a:t>clients may possess excellent skills, but they can still find themselves in situations with exceptionally challenging individuals and circumstances.</a:t>
            </a:r>
            <a:r>
              <a:rPr lang="en-US" b="0" dirty="0"/>
              <a:t>"</a:t>
            </a:r>
            <a:endParaRPr lang="en-US" dirty="0"/>
          </a:p>
          <a:p>
            <a:endParaRPr lang="en-US" dirty="0"/>
          </a:p>
          <a:p>
            <a:r>
              <a:rPr lang="en-US" b="0" dirty="0"/>
              <a:t>---</a:t>
            </a:r>
          </a:p>
          <a:p>
            <a:r>
              <a:rPr lang="en-US" b="1" dirty="0"/>
              <a:t>Additional Notes: </a:t>
            </a:r>
            <a:endParaRPr lang="en-US" b="0" dirty="0"/>
          </a:p>
          <a:p>
            <a:pPr marL="181240" indent="-181240">
              <a:buFont typeface="Arial" panose="020B0604020202020204" pitchFamily="34" charset="0"/>
              <a:buChar char="•"/>
            </a:pPr>
            <a:r>
              <a:rPr lang="en-US" dirty="0"/>
              <a:t>Other limitations of DBT </a:t>
            </a:r>
            <a:r>
              <a:rPr lang="en-US" b="0" dirty="0"/>
              <a:t>– </a:t>
            </a:r>
            <a:endParaRPr lang="en-US" dirty="0"/>
          </a:p>
          <a:p>
            <a:pPr marL="664546" lvl="1" indent="-181240">
              <a:buFont typeface="Arial" panose="020B0604020202020204" pitchFamily="34" charset="0"/>
              <a:buChar char="•"/>
            </a:pPr>
            <a:r>
              <a:rPr lang="en-US" dirty="0"/>
              <a:t>Certain facets of DBT are derived from Eastern religious philosophies; therefore, some clients whose religious values are Western (e.g., Christianity, Judaism, and Islam) may object to Zen Buddhist teachings.</a:t>
            </a:r>
          </a:p>
          <a:p>
            <a:pPr marL="664546" lvl="1" indent="-181240">
              <a:buFont typeface="Arial" panose="020B0604020202020204" pitchFamily="34" charset="0"/>
              <a:buChar cha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51</a:t>
            </a:fld>
            <a:endParaRPr lang="en-US"/>
          </a:p>
        </p:txBody>
      </p:sp>
    </p:spTree>
    <p:extLst>
      <p:ext uri="{BB962C8B-B14F-4D97-AF65-F5344CB8AC3E}">
        <p14:creationId xmlns:p14="http://schemas.microsoft.com/office/powerpoint/2010/main" val="3088138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endParaRPr lang="en-US" b="0" dirty="0"/>
          </a:p>
          <a:p>
            <a:pPr marL="181240" indent="-181240">
              <a:buFont typeface="Arial" panose="020B0604020202020204" pitchFamily="34" charset="0"/>
              <a:buChar char="•"/>
            </a:pPr>
            <a:r>
              <a:rPr lang="en-US" b="0" u="sng" strike="noStrike" dirty="0"/>
              <a:t>Ask participants to share any words or phrases that come up when asked, "How can DBT be useful for those in SUD treatment?</a:t>
            </a:r>
            <a:r>
              <a:rPr lang="en-US" b="0" strike="noStrike" dirty="0"/>
              <a:t>“</a:t>
            </a:r>
          </a:p>
          <a:p>
            <a:pPr marL="181240" indent="-181240">
              <a:buFont typeface="Arial" panose="020B0604020202020204" pitchFamily="34" charset="0"/>
              <a:buChar char="•"/>
            </a:pPr>
            <a:endParaRPr lang="en-US" b="0" strike="noStrik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52</a:t>
            </a:fld>
            <a:endParaRPr lang="en-US"/>
          </a:p>
        </p:txBody>
      </p:sp>
    </p:spTree>
    <p:extLst>
      <p:ext uri="{BB962C8B-B14F-4D97-AF65-F5344CB8AC3E}">
        <p14:creationId xmlns:p14="http://schemas.microsoft.com/office/powerpoint/2010/main" val="1789807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"Let’s review the foundations of DBT in SUD treatment.</a:t>
            </a:r>
            <a:r>
              <a:rPr lang="en-US" b="0" dirty="0"/>
              <a:t>“</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53</a:t>
            </a:fld>
            <a:endParaRPr lang="en-US"/>
          </a:p>
        </p:txBody>
      </p:sp>
    </p:spTree>
    <p:extLst>
      <p:ext uri="{BB962C8B-B14F-4D97-AF65-F5344CB8AC3E}">
        <p14:creationId xmlns:p14="http://schemas.microsoft.com/office/powerpoint/2010/main" val="1558771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91589" indent="-191589" defTabSz="1021806">
              <a:spcBef>
                <a:spcPts val="670"/>
              </a:spcBef>
              <a:spcAft>
                <a:spcPts val="670"/>
              </a:spcAft>
              <a:buFont typeface="Arial" panose="020B0604020202020204" pitchFamily="34" charset="0"/>
              <a:buChar char="•"/>
              <a:defRPr/>
            </a:pPr>
            <a:r>
              <a:rPr lang="en-US" b="0" i="1" dirty="0"/>
              <a:t>Bullet 1 </a:t>
            </a:r>
            <a:r>
              <a:rPr lang="en-US" dirty="0"/>
              <a:t>–</a:t>
            </a:r>
            <a:r>
              <a:rPr lang="en-US" b="0" dirty="0"/>
              <a:t> "The main idea behind using DBT for substance use disorders is that individuals lack the skills needed to cope with or solve the problems that were causing them to turn to substances. So, by helping someone build skills that have proven to promote positive change, substance use can decrease."</a:t>
            </a:r>
          </a:p>
          <a:p>
            <a:pPr marL="191589" indent="-191589" defTabSz="1021806">
              <a:spcBef>
                <a:spcPts val="670"/>
              </a:spcBef>
              <a:spcAft>
                <a:spcPts val="670"/>
              </a:spcAft>
              <a:buFont typeface="Arial" panose="020B0604020202020204" pitchFamily="34" charset="0"/>
              <a:buChar char="•"/>
              <a:defRPr/>
            </a:pPr>
            <a:r>
              <a:rPr lang="en-US" b="0" i="1" dirty="0"/>
              <a:t>Bullet 2 </a:t>
            </a:r>
            <a:r>
              <a:rPr lang="en-US" b="0" dirty="0"/>
              <a:t>– "In learning the </a:t>
            </a:r>
            <a:r>
              <a:rPr lang="en-US" dirty="0"/>
              <a:t>adaptive skills of DBT in the areas of Mindfulness, Interpersonal Effectiveness, Emotion Regulation, Distress Tolerance, a person can reduce their need to engage in substance use as a maladaptive coping behavior</a:t>
            </a:r>
            <a:r>
              <a:rPr lang="en-US" b="0" dirty="0"/>
              <a:t>."</a:t>
            </a:r>
            <a:endParaRPr lang="en-US" dirty="0"/>
          </a:p>
          <a:p>
            <a:pPr marL="191589" indent="-191589" defTabSz="1021806">
              <a:spcBef>
                <a:spcPts val="670"/>
              </a:spcBef>
              <a:spcAft>
                <a:spcPts val="670"/>
              </a:spcAft>
              <a:buFont typeface="Arial" panose="020B0604020202020204" pitchFamily="34" charset="0"/>
              <a:buChar char="•"/>
              <a:defRPr/>
            </a:pPr>
            <a:r>
              <a:rPr lang="en-US" i="1" dirty="0"/>
              <a:t>Bullet 3 </a:t>
            </a:r>
            <a:r>
              <a:rPr lang="en-US" dirty="0"/>
              <a:t>– "Research has shown that DBT has shown favorable outcomes in treating addiction and substance use by diminishing cravings and mitigating impulsive and harmful behaviors</a:t>
            </a:r>
            <a:r>
              <a:rPr lang="en-US" b="0" dirty="0"/>
              <a:t>."</a:t>
            </a:r>
            <a:endParaRPr lang="en-US" dirty="0"/>
          </a:p>
          <a:p>
            <a:pPr marL="191589" indent="-191589" defTabSz="1021806">
              <a:spcBef>
                <a:spcPts val="670"/>
              </a:spcBef>
              <a:spcAft>
                <a:spcPts val="670"/>
              </a:spcAft>
              <a:buFont typeface="Arial" panose="020B0604020202020204" pitchFamily="34" charset="0"/>
              <a:buChar char="•"/>
              <a:defRPr/>
            </a:pPr>
            <a:r>
              <a:rPr lang="en-US" i="1" dirty="0"/>
              <a:t>Bullet 4 </a:t>
            </a:r>
            <a:r>
              <a:rPr lang="en-US" dirty="0"/>
              <a:t>– "As such, DBT can, thus, be an effective therapeutic intervention in substance use disorder treatment</a:t>
            </a:r>
            <a:r>
              <a:rPr lang="en-US" b="0" dirty="0"/>
              <a:t>."</a:t>
            </a:r>
          </a:p>
          <a:p>
            <a:pPr defTabSz="966612">
              <a:spcBef>
                <a:spcPts val="634"/>
              </a:spcBef>
              <a:spcAft>
                <a:spcPts val="634"/>
              </a:spcAft>
              <a:defRPr/>
            </a:pPr>
            <a:endParaRPr lang="en-US" b="0" dirty="0"/>
          </a:p>
          <a:p>
            <a:pPr defTabSz="966612">
              <a:defRPr/>
            </a:pPr>
            <a:r>
              <a:rPr lang="en-US" b="0" i="0" dirty="0"/>
              <a:t>---</a:t>
            </a:r>
          </a:p>
          <a:p>
            <a:pPr defTabSz="966612">
              <a:defRPr/>
            </a:pPr>
            <a:r>
              <a:rPr lang="en-US" b="1" i="0" dirty="0"/>
              <a:t>Reference:</a:t>
            </a:r>
          </a:p>
          <a:p>
            <a:pPr marL="181240" indent="-181240" defTabSz="966612">
              <a:buFont typeface="Arial" panose="020B0604020202020204" pitchFamily="34" charset="0"/>
              <a:buChar char="•"/>
              <a:defRPr/>
            </a:pPr>
            <a:r>
              <a:rPr lang="en-US" b="0" dirty="0" err="1"/>
              <a:t>Dimeff</a:t>
            </a:r>
            <a:r>
              <a:rPr lang="en-US" b="0" dirty="0"/>
              <a:t>, &amp; Linehan, M. M. (2008). </a:t>
            </a:r>
            <a:r>
              <a:rPr lang="en-US" b="0" i="1" dirty="0"/>
              <a:t>Dialectical Behavior Therapy for Substance Abusers</a:t>
            </a:r>
            <a:r>
              <a:rPr lang="en-US" b="0" dirty="0"/>
              <a:t>. Addiction Science &amp; Clinical Practice, 4(2), 39–47. https://doi.org/10.1151/ascp084239</a:t>
            </a:r>
          </a:p>
          <a:p>
            <a:pPr defTabSz="966612">
              <a:spcBef>
                <a:spcPts val="634"/>
              </a:spcBef>
              <a:spcAft>
                <a:spcPts val="634"/>
              </a:spcAft>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54</a:t>
            </a:fld>
            <a:endParaRPr lang="en-US"/>
          </a:p>
        </p:txBody>
      </p:sp>
    </p:spTree>
    <p:extLst>
      <p:ext uri="{BB962C8B-B14F-4D97-AF65-F5344CB8AC3E}">
        <p14:creationId xmlns:p14="http://schemas.microsoft.com/office/powerpoint/2010/main" val="3098360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defTabSz="966612">
              <a:buFont typeface="Arial" panose="020B0604020202020204" pitchFamily="34" charset="0"/>
              <a:buChar char="•"/>
              <a:defRPr/>
            </a:pPr>
            <a:r>
              <a:rPr lang="en-US" sz="1300" u="sng" dirty="0">
                <a:solidFill>
                  <a:prstClr val="black"/>
                </a:solidFill>
                <a:latin typeface="Calibri" panose="020F0502020204030204"/>
              </a:rPr>
              <a:t>Introduce slide</a:t>
            </a:r>
            <a:r>
              <a:rPr lang="en-US" sz="1300" dirty="0">
                <a:solidFill>
                  <a:prstClr val="black"/>
                </a:solidFill>
                <a:latin typeface="Calibri" panose="020F0502020204030204"/>
              </a:rPr>
              <a:t> – </a:t>
            </a:r>
            <a:r>
              <a:rPr lang="en-US" b="0" dirty="0"/>
              <a:t>"DBT anchors its approach to the treatment of SUDs in </a:t>
            </a:r>
            <a:r>
              <a:rPr lang="en-US" b="0" i="1" dirty="0"/>
              <a:t>Dialectical Abstinence</a:t>
            </a:r>
            <a:r>
              <a:rPr lang="en-US" b="0" i="0" dirty="0"/>
              <a:t>.</a:t>
            </a:r>
            <a:r>
              <a:rPr lang="en-US" b="0"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dirty="0"/>
              <a:t>"</a:t>
            </a:r>
            <a:r>
              <a:rPr lang="en-US" b="0" i="0" dirty="0"/>
              <a:t>Dialectical Abstinence is a concept in DBT that emphasizes finding a balanced approach to abstinence in the context of SUD treatment. It's based on the idea that people with SUDs often struggle with the concept of abstinence, and a one-size-fits-all approach may not be effective for everyone.</a:t>
            </a:r>
            <a:r>
              <a:rPr lang="en-US" b="0" dirty="0"/>
              <a:t>"</a:t>
            </a:r>
            <a:r>
              <a:rPr lang="en-US" b="0" i="0" dirty="0"/>
              <a:t> </a:t>
            </a:r>
          </a:p>
          <a:p>
            <a:pPr defTabSz="966612">
              <a:defRPr/>
            </a:pPr>
            <a:endParaRPr lang="en-US" b="0" dirty="0"/>
          </a:p>
          <a:p>
            <a:pPr marL="181240" indent="-181240" defTabSz="966612">
              <a:buFont typeface="Arial" panose="020B0604020202020204" pitchFamily="34" charset="0"/>
              <a:buChar char="•"/>
              <a:defRPr/>
            </a:pPr>
            <a:r>
              <a:rPr lang="en-US" b="0" dirty="0"/>
              <a:t>"</a:t>
            </a:r>
            <a:r>
              <a:rPr lang="en-US" b="0" i="0" dirty="0"/>
              <a:t>The traditional notion of "abstinence" in SUD treatment refers to completely ceasing substance use. Many SUD treatment programs emphasize that lasting recovery requires a life entirely free of substances.</a:t>
            </a:r>
            <a:r>
              <a:rPr lang="en-US" b="0" dirty="0"/>
              <a:t>"</a:t>
            </a:r>
            <a:endParaRPr lang="en-US" b="0" i="0" dirty="0"/>
          </a:p>
          <a:p>
            <a:pPr marL="664546" lvl="1" indent="-181240" defTabSz="966612">
              <a:buFont typeface="Arial" panose="020B0604020202020204" pitchFamily="34" charset="0"/>
              <a:buChar char="•"/>
              <a:defRPr/>
            </a:pPr>
            <a:r>
              <a:rPr lang="en-US" b="0" dirty="0"/>
              <a:t>"</a:t>
            </a:r>
            <a:r>
              <a:rPr lang="en-US" b="0" i="0" dirty="0"/>
              <a:t>DBT for SUDs also values the concept of abstinence but acknowledges that lapses can occur. In this context, dialectical abstinence incorporates a harm reduction approach, which removes the expectation of absolute perfection and </a:t>
            </a:r>
            <a:r>
              <a:rPr lang="en-US" b="0" dirty="0"/>
              <a:t>minimizes the negative consequences of substance use</a:t>
            </a:r>
            <a:r>
              <a:rPr lang="en-US" b="0" i="0" dirty="0"/>
              <a:t>. </a:t>
            </a:r>
            <a:r>
              <a:rPr lang="en-US" b="0" dirty="0"/>
              <a:t>Harm reduction strategies may include education on safer substance use practices, access to clean needles, or overdose prevention strategies."</a:t>
            </a:r>
            <a:endParaRPr lang="en-US" b="0" i="0" dirty="0"/>
          </a:p>
          <a:p>
            <a:pPr marL="1147852" lvl="2" indent="-181240" defTabSz="966612">
              <a:buFont typeface="Arial" panose="020B0604020202020204" pitchFamily="34" charset="0"/>
              <a:buChar char="•"/>
              <a:defRPr/>
            </a:pPr>
            <a:r>
              <a:rPr lang="en-US" b="0" dirty="0"/>
              <a:t>"</a:t>
            </a:r>
            <a:r>
              <a:rPr lang="en-US" b="0" i="0" dirty="0"/>
              <a:t>By blending abstinence with harm reduction, dialectical abstinence aims to minimize harm when setbacks happen and guides individuals back toward the path of abstinence.</a:t>
            </a:r>
            <a:r>
              <a:rPr lang="en-US" b="0" dirty="0"/>
              <a:t>"</a:t>
            </a:r>
          </a:p>
        </p:txBody>
      </p:sp>
      <p:sp>
        <p:nvSpPr>
          <p:cNvPr id="4" name="Slide Number Placeholder 3"/>
          <p:cNvSpPr>
            <a:spLocks noGrp="1"/>
          </p:cNvSpPr>
          <p:nvPr>
            <p:ph type="sldNum" sz="quarter" idx="5"/>
          </p:nvPr>
        </p:nvSpPr>
        <p:spPr/>
        <p:txBody>
          <a:bodyPr/>
          <a:lstStyle/>
          <a:p>
            <a:fld id="{369C70AD-FCA9-4FF6-8D0E-01E0C5ABAEF2}" type="slidenum">
              <a:rPr lang="en-US" smtClean="0"/>
              <a:t>55</a:t>
            </a:fld>
            <a:endParaRPr lang="en-US"/>
          </a:p>
        </p:txBody>
      </p:sp>
    </p:spTree>
    <p:extLst>
      <p:ext uri="{BB962C8B-B14F-4D97-AF65-F5344CB8AC3E}">
        <p14:creationId xmlns:p14="http://schemas.microsoft.com/office/powerpoint/2010/main" val="1257053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p>
          <a:p>
            <a:pPr marL="181240" indent="-181240">
              <a:buFont typeface="Arial" panose="020B0604020202020204" pitchFamily="34" charset="0"/>
              <a:buChar char="•"/>
            </a:pPr>
            <a:r>
              <a:rPr lang="en-US" b="0" i="1" dirty="0"/>
              <a:t>Bullet 1 </a:t>
            </a:r>
            <a:r>
              <a:rPr lang="en-US" dirty="0"/>
              <a:t>–</a:t>
            </a:r>
            <a:r>
              <a:rPr lang="en-US" b="0" dirty="0"/>
              <a:t> </a:t>
            </a:r>
            <a:r>
              <a:rPr lang="en-US" b="0" u="sng" dirty="0"/>
              <a:t>read bullet and, then, add</a:t>
            </a:r>
            <a:r>
              <a:rPr lang="en-US" b="0" dirty="0"/>
              <a:t>: "Dialectical Abstinence acknowledges that complete abstinence may not be immediately achievable or appropriate for everyone, and that harm reduction strategies can play a valuable role in improving an individual's health and well-being while working toward their recovery goals. This approach is rooted in the dialectical philosophy of finding a balance between opposing forces and adapting to the client's unique needs."</a:t>
            </a:r>
          </a:p>
          <a:p>
            <a:endParaRPr lang="en-US" b="0" dirty="0"/>
          </a:p>
          <a:p>
            <a:r>
              <a:rPr lang="en-US" b="0" dirty="0"/>
              <a:t>---</a:t>
            </a:r>
          </a:p>
          <a:p>
            <a:r>
              <a:rPr lang="en-US" b="1" dirty="0"/>
              <a:t>Additional Notes: </a:t>
            </a:r>
            <a:endParaRPr lang="en-US" b="0" dirty="0"/>
          </a:p>
          <a:p>
            <a:pPr marL="181240" indent="-181240">
              <a:buFont typeface="Arial" panose="020B0604020202020204" pitchFamily="34" charset="0"/>
              <a:buChar char="•"/>
            </a:pPr>
            <a:r>
              <a:rPr lang="en-US" b="0" dirty="0"/>
              <a:t>Other key points of Dialectical Abstinence in DBT include:</a:t>
            </a:r>
          </a:p>
          <a:p>
            <a:pPr marL="664546" lvl="1" indent="-181240">
              <a:buFont typeface="Arial" panose="020B0604020202020204" pitchFamily="34" charset="0"/>
              <a:buChar char="•"/>
            </a:pPr>
            <a:r>
              <a:rPr lang="en-US" b="0" dirty="0"/>
              <a:t>Meeting the Client Where They Are </a:t>
            </a:r>
            <a:r>
              <a:rPr lang="en-US" dirty="0"/>
              <a:t>–</a:t>
            </a:r>
            <a:r>
              <a:rPr lang="en-US" b="0" dirty="0"/>
              <a:t> Practicing Dialectical Abstinence involves meeting clients where they are in their recovery journey. This means acknowledging the client's current level of readiness for change and working with them to set realistic goals. For some, this might mean reducing the frequency or quantity of substance use initially, with the ultimate goal of abstinence.</a:t>
            </a:r>
          </a:p>
          <a:p>
            <a:pPr marL="664546" lvl="1" indent="-181240">
              <a:buFont typeface="Arial" panose="020B0604020202020204" pitchFamily="34" charset="0"/>
              <a:buChar char="•"/>
            </a:pPr>
            <a:r>
              <a:rPr lang="en-US" b="0" dirty="0"/>
              <a:t>Individualized Treatment Plans </a:t>
            </a:r>
            <a:r>
              <a:rPr lang="en-US" dirty="0"/>
              <a:t>–</a:t>
            </a:r>
            <a:r>
              <a:rPr lang="en-US" b="0" dirty="0"/>
              <a:t> Dialectical Abstinence emphasizes the importance of tailoring treatment plans to the individual's unique needs and circumstances. Treatment plans are not rigidly defined but are flexible and adaptable to the client's progress and changing goals.</a:t>
            </a:r>
          </a:p>
          <a:p>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56</a:t>
            </a:fld>
            <a:endParaRPr lang="en-US"/>
          </a:p>
        </p:txBody>
      </p:sp>
    </p:spTree>
    <p:extLst>
      <p:ext uri="{BB962C8B-B14F-4D97-AF65-F5344CB8AC3E}">
        <p14:creationId xmlns:p14="http://schemas.microsoft.com/office/powerpoint/2010/main" val="4397662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i="1" dirty="0"/>
              <a:t>Bullet 1 </a:t>
            </a:r>
            <a:r>
              <a:rPr lang="en-US" i="0" dirty="0"/>
              <a:t>&amp;</a:t>
            </a:r>
            <a:r>
              <a:rPr lang="en-US" i="1" dirty="0"/>
              <a:t> Sub-Bullet </a:t>
            </a:r>
            <a:r>
              <a:rPr lang="en-US" dirty="0"/>
              <a:t>– [</a:t>
            </a:r>
            <a:r>
              <a:rPr lang="en-US" u="sng" dirty="0"/>
              <a:t>read bullets</a:t>
            </a:r>
            <a:r>
              <a:rPr lang="en-US" dirty="0"/>
              <a:t>].</a:t>
            </a:r>
          </a:p>
          <a:p>
            <a:pPr marL="181240" indent="-181240">
              <a:buFont typeface="Arial" panose="020B0604020202020204" pitchFamily="34" charset="0"/>
              <a:buChar char="•"/>
            </a:pPr>
            <a:endParaRPr lang="en-US" dirty="0"/>
          </a:p>
          <a:p>
            <a:pPr marL="181240" indent="-181240" defTabSz="966612">
              <a:buFont typeface="Arial" panose="020B0604020202020204" pitchFamily="34" charset="0"/>
              <a:buChar char="•"/>
              <a:defRPr/>
            </a:pPr>
            <a:r>
              <a:rPr lang="en-US" i="1" dirty="0"/>
              <a:t>Bullet 2 </a:t>
            </a:r>
            <a:r>
              <a:rPr lang="en-US" i="0" dirty="0"/>
              <a:t>&amp;</a:t>
            </a:r>
            <a:r>
              <a:rPr lang="en-US" i="1" dirty="0"/>
              <a:t> Sub-Bullet </a:t>
            </a:r>
            <a:r>
              <a:rPr lang="en-US" dirty="0"/>
              <a:t>– [</a:t>
            </a:r>
            <a:r>
              <a:rPr lang="en-US" u="sng" dirty="0"/>
              <a:t>read bullets</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57</a:t>
            </a:fld>
            <a:endParaRPr lang="en-US"/>
          </a:p>
        </p:txBody>
      </p:sp>
    </p:spTree>
    <p:extLst>
      <p:ext uri="{BB962C8B-B14F-4D97-AF65-F5344CB8AC3E}">
        <p14:creationId xmlns:p14="http://schemas.microsoft.com/office/powerpoint/2010/main" val="3938601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i="1" dirty="0"/>
              <a:t>Bullet 1 </a:t>
            </a:r>
            <a:r>
              <a:rPr lang="en-US" dirty="0"/>
              <a:t>– </a:t>
            </a:r>
            <a:r>
              <a:rPr lang="en-US" sz="1300" dirty="0"/>
              <a:t>"</a:t>
            </a:r>
            <a:r>
              <a:rPr lang="en-US" dirty="0"/>
              <a:t>These are some strategies to practice walking the middle path in SUD treatment.</a:t>
            </a:r>
            <a:r>
              <a:rPr lang="en-US" sz="1300" dirty="0"/>
              <a:t>"</a:t>
            </a:r>
            <a:endParaRPr lang="en-US" dirty="0"/>
          </a:p>
          <a:p>
            <a:endParaRPr lang="en-US" dirty="0"/>
          </a:p>
          <a:p>
            <a:pPr marL="664546" lvl="1" indent="-181240">
              <a:buFont typeface="Arial" panose="020B0604020202020204" pitchFamily="34" charset="0"/>
              <a:buChar char="•"/>
            </a:pPr>
            <a:r>
              <a:rPr lang="en-US" b="1" dirty="0"/>
              <a:t>Acknowledge Ambivalence</a:t>
            </a:r>
            <a:r>
              <a:rPr lang="en-US" dirty="0"/>
              <a:t>: Recognize that ambivalence about change is normal in the recovery process. It's okay to have mixed feelings about quitting substances. Understand that you may have both a desire to quit AND a desire to continue using (or a craving to use).</a:t>
            </a:r>
          </a:p>
          <a:p>
            <a:pPr marL="664546" lvl="1" indent="-181240">
              <a:buFont typeface="Arial" panose="020B0604020202020204" pitchFamily="34" charset="0"/>
              <a:buChar char="•"/>
            </a:pPr>
            <a:r>
              <a:rPr lang="en-US" b="1" dirty="0"/>
              <a:t>Practice Mindfulness</a:t>
            </a:r>
            <a:r>
              <a:rPr lang="en-US" dirty="0"/>
              <a:t>: Utilize mindfulness skills to stay present in the moment when experiencing cravings or urges. Instead of giving in to the urge or suppressing it, observe the craving without judgment. This allows you to make a more conscious choice.</a:t>
            </a:r>
          </a:p>
          <a:p>
            <a:pPr marL="664546" lvl="1" indent="-181240">
              <a:buFont typeface="Arial" panose="020B0604020202020204" pitchFamily="34" charset="0"/>
              <a:buChar char="•"/>
            </a:pPr>
            <a:r>
              <a:rPr lang="en-US" b="1" dirty="0"/>
              <a:t>Set Realistic Goals</a:t>
            </a:r>
            <a:r>
              <a:rPr lang="en-US" dirty="0"/>
              <a:t>: Consider setting small, achievable goals for yourself rather than focusing solely on abstinence. For example, you might start by reducing your substance use or creating a harm reduction plan. The key is to make gradual progress.</a:t>
            </a:r>
          </a:p>
          <a:p>
            <a:pPr marL="664546" lvl="1" indent="-181240">
              <a:buFont typeface="Arial" panose="020B0604020202020204" pitchFamily="34" charset="0"/>
              <a:buChar char="•"/>
            </a:pPr>
            <a:r>
              <a:rPr lang="en-US" b="1" dirty="0"/>
              <a:t>Harm Reduction Strategies</a:t>
            </a:r>
            <a:r>
              <a:rPr lang="en-US" dirty="0"/>
              <a:t>: Explore harm reduction strategies that prioritize reducing the negative consequences of substance use while working toward abstinence. This might include safe injection practices, using clean needles, or setting limits on use.</a:t>
            </a:r>
          </a:p>
          <a:p>
            <a:pPr marL="664546" lvl="1" indent="-181240">
              <a:buFont typeface="Arial" panose="020B0604020202020204" pitchFamily="34" charset="0"/>
              <a:buChar char="•"/>
            </a:pPr>
            <a:r>
              <a:rPr lang="en-US" b="1" dirty="0"/>
              <a:t>Seek Support</a:t>
            </a:r>
            <a:r>
              <a:rPr lang="en-US" dirty="0"/>
              <a:t>: Engage with a support network that understands your goals and can provide non-judgmental encouragement. This could include a therapist, a support group, or close friends and family who support your recovery journey.</a:t>
            </a:r>
          </a:p>
          <a:p>
            <a:pPr marL="664546" lvl="1" indent="-181240">
              <a:buFont typeface="Arial" panose="020B0604020202020204" pitchFamily="34" charset="0"/>
              <a:buChar char="•"/>
            </a:pPr>
            <a:r>
              <a:rPr lang="en-US" b="1" dirty="0"/>
              <a:t>Build Coping Skills</a:t>
            </a:r>
            <a:r>
              <a:rPr lang="en-US" dirty="0"/>
              <a:t>: Focus on developing healthier coping skills to manage stress, emotional pain, and triggers. DBT skills such as distress tolerance, emotion regulation, and interpersonal effectiveness can be particularly useful.</a:t>
            </a:r>
          </a:p>
          <a:p>
            <a:endParaRPr lang="en-US" dirty="0"/>
          </a:p>
          <a:p>
            <a:pPr algn="l"/>
            <a:r>
              <a:rPr lang="en-US" b="0" i="1" u="none" strike="noStrike" baseline="0" dirty="0"/>
              <a:t>---</a:t>
            </a:r>
          </a:p>
          <a:p>
            <a:pPr defTabSz="966612" fontAlgn="base">
              <a:defRPr/>
            </a:pPr>
            <a:r>
              <a:rPr lang="en-US" b="1" i="0" u="none" strike="noStrike" baseline="0" dirty="0">
                <a:solidFill>
                  <a:srgbClr val="212121"/>
                </a:solidFill>
                <a:effectLst/>
              </a:rPr>
              <a:t>Additional Notes: </a:t>
            </a:r>
          </a:p>
          <a:p>
            <a:pPr marL="181240" indent="-181240">
              <a:buFont typeface="Arial" panose="020B0604020202020204" pitchFamily="34" charset="0"/>
              <a:buChar char="•"/>
            </a:pPr>
            <a:r>
              <a:rPr lang="en-US" sz="1300" dirty="0"/>
              <a:t>Other strategies to practice </a:t>
            </a:r>
            <a:r>
              <a:rPr lang="en-US" sz="1300" i="1" dirty="0"/>
              <a:t>Walking the Middle Path </a:t>
            </a:r>
            <a:r>
              <a:rPr lang="en-US" sz="1300" dirty="0"/>
              <a:t>in SUD treatment:</a:t>
            </a:r>
            <a:endParaRPr lang="en-US" dirty="0"/>
          </a:p>
          <a:p>
            <a:pPr marL="664546" lvl="1" indent="-181240" defTabSz="966612">
              <a:buFont typeface="Arial" panose="020B0604020202020204" pitchFamily="34" charset="0"/>
              <a:buChar char="•"/>
              <a:defRPr/>
            </a:pPr>
            <a:r>
              <a:rPr lang="en-US" dirty="0"/>
              <a:t>Identify Triggers: Work with a therapist or counselor to identify your specific triggers for substance use. These could be emotional triggers, environmental cues, or certain people. Understanding your triggers helps you prepare for potential challenges.</a:t>
            </a:r>
          </a:p>
          <a:p>
            <a:pPr marL="664546" lvl="1" indent="-181240" defTabSz="966612">
              <a:buFont typeface="Arial" panose="020B0604020202020204" pitchFamily="34" charset="0"/>
              <a:buChar char="•"/>
              <a:defRPr/>
            </a:pPr>
            <a:r>
              <a:rPr lang="en-US" dirty="0"/>
              <a:t>Create a Safety Plan: Develop a safety plan that outlines what to do in case of relapse or intense cravings. Having a plan in place can prevent full-blown relapse and help you get back on track more quickly.</a:t>
            </a:r>
          </a:p>
          <a:p>
            <a:pPr marL="664546" lvl="1" indent="-181240">
              <a:buFont typeface="Arial" panose="020B0604020202020204" pitchFamily="34" charset="0"/>
              <a:buChar char="•"/>
            </a:pPr>
            <a:r>
              <a:rPr lang="en-US" dirty="0"/>
              <a:t>Monitor Progress: Keep a journal to track your substance use patterns, triggers, and emotions. Regularly reviewing your progress can help you make informed decisions about your treatment plan.</a:t>
            </a:r>
          </a:p>
          <a:p>
            <a:pPr marL="664546" lvl="1" indent="-181240">
              <a:buFont typeface="Arial" panose="020B0604020202020204" pitchFamily="34" charset="0"/>
              <a:buChar char="•"/>
            </a:pPr>
            <a:r>
              <a:rPr lang="en-US" dirty="0"/>
              <a:t>Therapeutic Guidance: Consider seeking DBT or other evidence-based therapy specifically tailored to substance use disorders. A trained therapist can help you navigate the challenges of walking the middle path in recovery.</a:t>
            </a:r>
          </a:p>
          <a:p>
            <a:pPr defTabSz="966612">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defTabSz="966612">
              <a:defRP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58</a:t>
            </a:fld>
            <a:endParaRPr lang="en-US"/>
          </a:p>
        </p:txBody>
      </p:sp>
    </p:spTree>
    <p:extLst>
      <p:ext uri="{BB962C8B-B14F-4D97-AF65-F5344CB8AC3E}">
        <p14:creationId xmlns:p14="http://schemas.microsoft.com/office/powerpoint/2010/main" val="2375256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"Emotion regulation is one's ability to influence their emotional experiences using both internal and external processes</a:t>
            </a:r>
            <a:r>
              <a:rPr lang="en-US" sz="1300" dirty="0"/>
              <a:t>.</a:t>
            </a:r>
            <a:r>
              <a:rPr lang="en-US" b="0" dirty="0"/>
              <a:t>"</a:t>
            </a:r>
            <a:endParaRPr lang="en-US" b="0" i="0" dirty="0">
              <a:solidFill>
                <a:srgbClr val="202124"/>
              </a:solidFill>
              <a:effectLst/>
              <a:latin typeface="Roboto" panose="02000000000000000000" pitchFamily="2" charset="0"/>
            </a:endParaRPr>
          </a:p>
          <a:p>
            <a:endParaRPr lang="en-US" b="0" dirty="0"/>
          </a:p>
          <a:p>
            <a:pPr marL="181240" indent="-181240" defTabSz="966612">
              <a:buFont typeface="Arial" panose="020B0604020202020204" pitchFamily="34" charset="0"/>
              <a:buChar char="•"/>
              <a:defRPr/>
            </a:pPr>
            <a:r>
              <a:rPr lang="en-US" b="0" dirty="0"/>
              <a:t>"Research suggests that people </a:t>
            </a:r>
            <a:r>
              <a:rPr lang="en-US" dirty="0"/>
              <a:t>with substance use disorders have greater difficulties in emotion regulation than people without substance use disorders. Further, deficits in emotion regulation are linked to substance use disorders and other addictive behaviors</a:t>
            </a:r>
            <a:r>
              <a:rPr lang="en-US" sz="1300" dirty="0"/>
              <a:t>.</a:t>
            </a:r>
            <a:r>
              <a:rPr lang="en-US" b="0" dirty="0"/>
              <a:t>"</a:t>
            </a:r>
          </a:p>
          <a:p>
            <a:pPr marL="181240" indent="-181240" defTabSz="966612">
              <a:buFont typeface="Arial" panose="020B0604020202020204" pitchFamily="34" charset="0"/>
              <a:buChar char="•"/>
              <a:defRPr/>
            </a:pPr>
            <a:endParaRPr lang="en-US" b="0" i="0" dirty="0">
              <a:effectLst/>
            </a:endParaRPr>
          </a:p>
          <a:p>
            <a:pPr marL="181240" indent="-181240" defTabSz="966612">
              <a:buFont typeface="Arial" panose="020B0604020202020204" pitchFamily="34" charset="0"/>
              <a:buChar char="•"/>
              <a:defRPr/>
            </a:pPr>
            <a:r>
              <a:rPr lang="en-US" b="0" dirty="0"/>
              <a:t>"</a:t>
            </a:r>
            <a:r>
              <a:rPr lang="en-US" b="0" i="0" dirty="0">
                <a:effectLst/>
              </a:rPr>
              <a:t>Let’s take a look at how DBT conceptualizes emotion </a:t>
            </a:r>
            <a:r>
              <a:rPr lang="en-US" b="1" i="0" u="sng" dirty="0">
                <a:effectLst/>
              </a:rPr>
              <a:t>dys</a:t>
            </a:r>
            <a:r>
              <a:rPr lang="en-US" b="0" i="0" dirty="0">
                <a:effectLst/>
              </a:rPr>
              <a:t>regulation in the context of SUDs.</a:t>
            </a:r>
            <a:r>
              <a:rPr lang="en-US" b="0" dirty="0"/>
              <a:t>“</a:t>
            </a:r>
          </a:p>
          <a:p>
            <a:pPr marL="181240" indent="-181240" defTabSz="966612">
              <a:buFont typeface="Arial" panose="020B0604020202020204" pitchFamily="34" charset="0"/>
              <a:buChar char="•"/>
              <a:defRPr/>
            </a:pPr>
            <a:endParaRPr lang="en-US" b="0" i="0" dirty="0">
              <a:effectLst/>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59</a:t>
            </a:fld>
            <a:endParaRPr lang="en-US"/>
          </a:p>
        </p:txBody>
      </p:sp>
    </p:spTree>
    <p:extLst>
      <p:ext uri="{BB962C8B-B14F-4D97-AF65-F5344CB8AC3E}">
        <p14:creationId xmlns:p14="http://schemas.microsoft.com/office/powerpoint/2010/main" val="1042696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Trainer Notes: </a:t>
            </a:r>
          </a:p>
          <a:p>
            <a:pPr marL="181240" indent="-181240">
              <a:buFont typeface="Arial" panose="020B0604020202020204" pitchFamily="34" charset="0"/>
              <a:buChar char="•"/>
              <a:defRPr/>
            </a:pPr>
            <a:r>
              <a:rPr lang="en-US" dirty="0">
                <a:cs typeface="Calibri"/>
              </a:rPr>
              <a:t>"These instructions will not apply to most of you, BUT if you joined by phone today, there are the instructions for linking your audio and video.</a:t>
            </a:r>
            <a:r>
              <a:rPr lang="en-US" b="0" dirty="0"/>
              <a:t>"</a:t>
            </a:r>
            <a:endParaRPr lang="en-US" dirty="0">
              <a:cs typeface="Calibri"/>
            </a:endParaRPr>
          </a:p>
          <a:p>
            <a:pPr marL="181240" indent="-181240">
              <a:buFont typeface="Arial" panose="020B0604020202020204" pitchFamily="34" charset="0"/>
              <a:buChar char="•"/>
              <a:defRPr/>
            </a:pPr>
            <a:r>
              <a:rPr lang="en-US" dirty="0">
                <a:cs typeface="Calibri"/>
              </a:rPr>
              <a:t>"Essentially, you'll want to click on the </a:t>
            </a:r>
            <a:r>
              <a:rPr lang="en-US" i="1" dirty="0">
                <a:cs typeface="Calibri"/>
              </a:rPr>
              <a:t>Join Audio </a:t>
            </a:r>
            <a:r>
              <a:rPr lang="en-US" dirty="0">
                <a:cs typeface="Calibri"/>
              </a:rPr>
              <a:t>button located on the bottom left portion of your Zoom window (on the tool bar). This will pull up instructions for you to dial in on your phone in addition to your participant ID – when you dial in on your phone, you'll need to enter </a:t>
            </a:r>
            <a:r>
              <a:rPr lang="en-US" i="1" dirty="0">
                <a:cs typeface="Calibri"/>
              </a:rPr>
              <a:t>pound</a:t>
            </a:r>
            <a:r>
              <a:rPr lang="en-US" dirty="0">
                <a:cs typeface="Calibri"/>
              </a:rPr>
              <a:t>, your </a:t>
            </a:r>
            <a:r>
              <a:rPr lang="en-US" i="1" dirty="0">
                <a:cs typeface="Calibri"/>
              </a:rPr>
              <a:t>participant ID</a:t>
            </a:r>
            <a:r>
              <a:rPr lang="en-US" dirty="0">
                <a:cs typeface="Calibri"/>
              </a:rPr>
              <a:t>, and then </a:t>
            </a:r>
            <a:r>
              <a:rPr lang="en-US" i="1" dirty="0">
                <a:cs typeface="Calibri"/>
              </a:rPr>
              <a:t>pound</a:t>
            </a:r>
            <a:r>
              <a:rPr lang="en-US" dirty="0">
                <a:cs typeface="Calibri"/>
              </a:rPr>
              <a:t> again.</a:t>
            </a:r>
            <a:r>
              <a:rPr lang="en-US" b="0" dirty="0"/>
              <a:t>"</a:t>
            </a: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a:t>
            </a:fld>
            <a:endParaRPr lang="en-US"/>
          </a:p>
        </p:txBody>
      </p:sp>
    </p:spTree>
    <p:extLst>
      <p:ext uri="{BB962C8B-B14F-4D97-AF65-F5344CB8AC3E}">
        <p14:creationId xmlns:p14="http://schemas.microsoft.com/office/powerpoint/2010/main" val="140379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91589" indent="-191589" defTabSz="1021806">
              <a:buFont typeface="Arial" panose="020B0604020202020204" pitchFamily="34" charset="0"/>
              <a:buChar char="•"/>
              <a:defRPr/>
            </a:pPr>
            <a:r>
              <a:rPr lang="en-US" b="0" i="1" dirty="0"/>
              <a:t>Bullet 1 </a:t>
            </a:r>
            <a:r>
              <a:rPr lang="en-US" b="0" dirty="0"/>
              <a:t>– [</a:t>
            </a:r>
            <a:r>
              <a:rPr lang="en-US" b="0" u="sng" dirty="0"/>
              <a:t>read bullet</a:t>
            </a:r>
            <a:r>
              <a:rPr lang="en-US" b="0" dirty="0"/>
              <a:t>].</a:t>
            </a:r>
          </a:p>
          <a:p>
            <a:pPr marL="191589" indent="-191589" defTabSz="1021806">
              <a:buFont typeface="Arial" panose="020B0604020202020204" pitchFamily="34" charset="0"/>
              <a:buChar char="•"/>
              <a:defRPr/>
            </a:pPr>
            <a:endParaRPr lang="en-US" b="0" dirty="0"/>
          </a:p>
          <a:p>
            <a:pPr marL="191589" indent="-191589" defTabSz="1021806">
              <a:buFont typeface="Arial" panose="020B0604020202020204" pitchFamily="34" charset="0"/>
              <a:buChar char="•"/>
              <a:defRPr/>
            </a:pPr>
            <a:r>
              <a:rPr lang="en-US" b="0" i="1" dirty="0"/>
              <a:t>Bullet 2 </a:t>
            </a:r>
            <a:r>
              <a:rPr lang="en-US" b="0" dirty="0"/>
              <a:t>– </a:t>
            </a:r>
            <a:r>
              <a:rPr lang="en-US" b="0" u="sng" dirty="0"/>
              <a:t>read bullet and sub-bullet and, then, add</a:t>
            </a:r>
            <a:r>
              <a:rPr lang="en-US" b="0" dirty="0"/>
              <a:t>:</a:t>
            </a:r>
          </a:p>
          <a:p>
            <a:pPr marL="674895" lvl="1" indent="-191589" defTabSz="1021806">
              <a:buFont typeface="Arial" panose="020B0604020202020204" pitchFamily="34" charset="0"/>
              <a:buChar char="•"/>
              <a:defRPr/>
            </a:pPr>
            <a:r>
              <a:rPr lang="en-US" sz="1300" dirty="0"/>
              <a:t>"Individuals with emotion dysregulation may experience emotions more intensely than others. They may become overwhelmed by their feelings, leading to impulsive behaviors or emotional outbursts."</a:t>
            </a:r>
          </a:p>
          <a:p>
            <a:pPr marL="674895" lvl="1" indent="-191589" defTabSz="1021806">
              <a:buFont typeface="Arial" panose="020B0604020202020204" pitchFamily="34" charset="0"/>
              <a:buChar char="•"/>
              <a:defRPr/>
            </a:pPr>
            <a:r>
              <a:rPr lang="en-US" sz="1300" dirty="0"/>
              <a:t>"Some individuals with emotion dysregulation might attempt to suppress or avoid their emotions altogether, which can lead to emotional numbness or detachment."</a:t>
            </a:r>
          </a:p>
          <a:p>
            <a:pPr marL="674895" lvl="1" indent="-191589" defTabSz="1021806">
              <a:buFont typeface="Arial" panose="020B0604020202020204" pitchFamily="34" charset="0"/>
              <a:buChar char="•"/>
              <a:defRPr/>
            </a:pPr>
            <a:r>
              <a:rPr lang="en-US" sz="1300" dirty="0"/>
              <a:t>"People with emotion dysregulation may also struggle to use healthy coping strategies to regulate their emotions. They might not know how to calm themselves down when upset or how to soothe themselves when distressed."</a:t>
            </a:r>
          </a:p>
          <a:p>
            <a:pPr defTabSz="1021806">
              <a:defRPr/>
            </a:pPr>
            <a:endParaRPr lang="en-US" b="0" dirty="0"/>
          </a:p>
          <a:p>
            <a:r>
              <a:rPr lang="en-US" b="0" dirty="0"/>
              <a:t>---</a:t>
            </a:r>
          </a:p>
          <a:p>
            <a:r>
              <a:rPr lang="en-US" b="1" dirty="0"/>
              <a:t>Additional Notes: </a:t>
            </a:r>
            <a:endParaRPr lang="en-US" sz="1300" dirty="0"/>
          </a:p>
          <a:p>
            <a:pPr marL="191589" indent="-191589" defTabSz="1021806">
              <a:buFont typeface="Arial" panose="020B0604020202020204" pitchFamily="34" charset="0"/>
              <a:buChar char="•"/>
              <a:defRPr/>
            </a:pPr>
            <a:r>
              <a:rPr lang="en-US" sz="1300" dirty="0"/>
              <a:t>Other common features of emotion dysregulation include:</a:t>
            </a:r>
          </a:p>
          <a:p>
            <a:pPr marL="674895" lvl="1" indent="-191589" defTabSz="1021806">
              <a:buFont typeface="Arial" panose="020B0604020202020204" pitchFamily="34" charset="0"/>
              <a:buChar char="•"/>
              <a:defRPr/>
            </a:pPr>
            <a:r>
              <a:rPr lang="en-US" sz="1300" u="sng" dirty="0"/>
              <a:t>Difficulty in Identifying Emotions</a:t>
            </a:r>
            <a:r>
              <a:rPr lang="en-US" sz="1300" dirty="0"/>
              <a:t>: People with emotion dysregulation may have trouble accurately identifying and labeling their emotions. They might use vague terms like "feeling bad" rather than specific emotional words like "angry" or "anxious."</a:t>
            </a:r>
          </a:p>
          <a:p>
            <a:pPr marL="674895" lvl="1" indent="-191589" defTabSz="1021806">
              <a:buFont typeface="Arial" panose="020B0604020202020204" pitchFamily="34" charset="0"/>
              <a:buChar char="•"/>
              <a:defRPr/>
            </a:pPr>
            <a:r>
              <a:rPr lang="en-US" sz="1300" u="sng" dirty="0"/>
              <a:t>Impulsive Behavior</a:t>
            </a:r>
            <a:r>
              <a:rPr lang="en-US" sz="1300" dirty="0"/>
              <a:t>: Emotion dysregulation can lead to impulsive actions as individuals struggle to cope with their emotions. This might involve impulsive spending, substance use, self-harm, or other risky behaviors.</a:t>
            </a:r>
          </a:p>
          <a:p>
            <a:pPr marL="674895" lvl="1" indent="-191589" defTabSz="1021806">
              <a:buFont typeface="Arial" panose="020B0604020202020204" pitchFamily="34" charset="0"/>
              <a:buChar char="•"/>
              <a:defRPr/>
            </a:pPr>
            <a:r>
              <a:rPr lang="en-US" sz="1300" u="sng" dirty="0"/>
              <a:t>Quick Emotional Shifts</a:t>
            </a:r>
            <a:r>
              <a:rPr lang="en-US" sz="1300" dirty="0"/>
              <a:t>: Emotional states can change rapidly, often in response to external triggers or perceived threats. This volatility can make it challenging to maintain stable emotional well-being.</a:t>
            </a:r>
          </a:p>
          <a:p>
            <a:pPr marL="674895" lvl="1" indent="-191589" defTabSz="1021806">
              <a:buFont typeface="Arial" panose="020B0604020202020204" pitchFamily="34" charset="0"/>
              <a:buChar char="•"/>
              <a:defRPr/>
            </a:pPr>
            <a:r>
              <a:rPr lang="en-US" sz="1300" u="sng" dirty="0"/>
              <a:t>Relationship Problems</a:t>
            </a:r>
            <a:r>
              <a:rPr lang="en-US" sz="1300" dirty="0"/>
              <a:t>: Difficulty regulating emotions can strain interpersonal relationships. Frequent mood swings, emotional outbursts, or a lack of emotional responsiveness can make it hard for others to connect with or understand the individual.</a:t>
            </a:r>
          </a:p>
          <a:p>
            <a:pPr marL="674895" lvl="1" indent="-191589" defTabSz="1021806">
              <a:buFont typeface="Arial" panose="020B0604020202020204" pitchFamily="34" charset="0"/>
              <a:buChar char="•"/>
              <a:defRPr/>
            </a:pPr>
            <a:endParaRPr lang="en-US" sz="130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60</a:t>
            </a:fld>
            <a:endParaRPr lang="en-US"/>
          </a:p>
        </p:txBody>
      </p:sp>
    </p:spTree>
    <p:extLst>
      <p:ext uri="{BB962C8B-B14F-4D97-AF65-F5344CB8AC3E}">
        <p14:creationId xmlns:p14="http://schemas.microsoft.com/office/powerpoint/2010/main" val="3217520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b="1" dirty="0"/>
              <a:t>Trainer Notes: </a:t>
            </a:r>
          </a:p>
          <a:p>
            <a:pPr marL="191589" indent="-191589" defTabSz="1021806">
              <a:buFont typeface="Arial" panose="020B0604020202020204" pitchFamily="34" charset="0"/>
              <a:buChar char="•"/>
              <a:defRPr/>
            </a:pPr>
            <a:r>
              <a:rPr lang="en-US" b="0" u="sng" dirty="0"/>
              <a:t>Introduce slide</a:t>
            </a:r>
            <a:r>
              <a:rPr lang="en-US" b="0" u="none" dirty="0"/>
              <a:t> </a:t>
            </a:r>
            <a:r>
              <a:rPr lang="en-US" b="0" dirty="0"/>
              <a:t>– "The premise of DBT is that…. [</a:t>
            </a:r>
            <a:r>
              <a:rPr lang="en-US" b="0" u="sng" dirty="0"/>
              <a:t>read Bullet 1 &amp; Sub-Bullet</a:t>
            </a:r>
            <a:r>
              <a:rPr lang="en-US" b="0" dirty="0"/>
              <a:t>]."</a:t>
            </a:r>
          </a:p>
          <a:p>
            <a:pPr marL="674895" lvl="1" indent="-191589" defTabSz="1021806">
              <a:buFont typeface="Arial" panose="020B0604020202020204" pitchFamily="34" charset="0"/>
              <a:buChar char="•"/>
              <a:defRPr/>
            </a:pPr>
            <a:r>
              <a:rPr lang="en-US" b="0" dirty="0"/>
              <a:t>"In other words, emotion dysregulation can lead to impulsive actions as individuals struggle to cope with their emotions. This might involve substance use or other behaviors such as impulsive spending, self-harm, or other risky behaviors.“</a:t>
            </a:r>
          </a:p>
          <a:p>
            <a:pPr marL="674895" lvl="1" indent="-191589" defTabSz="1021806">
              <a:buFont typeface="Arial" panose="020B0604020202020204" pitchFamily="34" charset="0"/>
              <a:buChar char="•"/>
              <a:defRPr/>
            </a:pPr>
            <a:r>
              <a:rPr lang="en-US" b="0" dirty="0"/>
              <a:t>"Emotion dysregulation operates like a powerful emotional engine in a car, with no brakes – DBT works to help people build that brake system."</a:t>
            </a:r>
          </a:p>
          <a:p>
            <a:pPr marL="674895" lvl="1" indent="-191589" defTabSz="1021806">
              <a:buFont typeface="Arial" panose="020B0604020202020204" pitchFamily="34" charset="0"/>
              <a:buChar char="•"/>
              <a:defRPr/>
            </a:pPr>
            <a:endParaRPr lang="en-US" b="0" dirty="0"/>
          </a:p>
          <a:p>
            <a:pPr marL="191589" indent="-191589" defTabSz="1021806">
              <a:buFont typeface="Arial" panose="020B0604020202020204" pitchFamily="34" charset="0"/>
              <a:buChar char="•"/>
              <a:defRPr/>
            </a:pPr>
            <a:r>
              <a:rPr lang="en-US" b="0" i="1" dirty="0"/>
              <a:t>Bullet 2 </a:t>
            </a:r>
            <a:r>
              <a:rPr lang="en-US" b="0" dirty="0"/>
              <a:t>– </a:t>
            </a:r>
            <a:r>
              <a:rPr lang="en-US" b="0" u="sng" dirty="0"/>
              <a:t>Read Bullet 2 and, then, add:</a:t>
            </a:r>
            <a:r>
              <a:rPr lang="en-US" b="0" u="none" dirty="0"/>
              <a:t> </a:t>
            </a:r>
            <a:r>
              <a:rPr lang="en-US" b="0" dirty="0"/>
              <a:t>"As such, DBT targets substance use as a symptom of emotion dysregulation."</a:t>
            </a:r>
          </a:p>
          <a:p>
            <a:pPr defTabSz="1021806">
              <a:defRPr/>
            </a:pPr>
            <a:endParaRPr lang="en-US" b="1" dirty="0"/>
          </a:p>
          <a:p>
            <a:pPr marL="191589" indent="-191589" defTabSz="1021806">
              <a:buFont typeface="Arial" panose="020B0604020202020204" pitchFamily="34" charset="0"/>
              <a:buChar char="•"/>
              <a:defRPr/>
            </a:pPr>
            <a:r>
              <a:rPr lang="en-US" b="0" i="1" dirty="0"/>
              <a:t>Bullet 3 </a:t>
            </a:r>
            <a:r>
              <a:rPr lang="en-US" b="0" dirty="0"/>
              <a:t>– </a:t>
            </a:r>
            <a:r>
              <a:rPr lang="en-US" b="0" u="sng" dirty="0"/>
              <a:t>Read Bullet 3 and, then, add:</a:t>
            </a:r>
            <a:r>
              <a:rPr lang="en-US" b="0" u="none" dirty="0"/>
              <a:t> </a:t>
            </a:r>
            <a:r>
              <a:rPr lang="en-US" sz="1300" dirty="0"/>
              <a:t>"Skills also serve to help people regulate their behavior, environment, physiology, and cognitions.</a:t>
            </a:r>
            <a:r>
              <a:rPr lang="en-US" b="0" dirty="0"/>
              <a:t>“</a:t>
            </a:r>
          </a:p>
          <a:p>
            <a:pPr marL="191589" indent="-191589" defTabSz="1021806">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191589" indent="-191589" defTabSz="1021806">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61</a:t>
            </a:fld>
            <a:endParaRPr lang="en-US"/>
          </a:p>
        </p:txBody>
      </p:sp>
    </p:spTree>
    <p:extLst>
      <p:ext uri="{BB962C8B-B14F-4D97-AF65-F5344CB8AC3E}">
        <p14:creationId xmlns:p14="http://schemas.microsoft.com/office/powerpoint/2010/main" val="944245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i="1" dirty="0"/>
              <a:t>Bullet 1 </a:t>
            </a:r>
            <a:r>
              <a:rPr lang="en-US" dirty="0"/>
              <a:t>– </a:t>
            </a:r>
            <a:r>
              <a:rPr lang="en-US" u="sng" dirty="0"/>
              <a:t>read bullet and, then, add</a:t>
            </a:r>
            <a:r>
              <a:rPr lang="en-US" dirty="0"/>
              <a:t>: "</a:t>
            </a:r>
            <a:r>
              <a:rPr lang="en-US" sz="1300" dirty="0"/>
              <a:t>Individuals learn to respond to emotions more skillfully, reducing impulsive reactions and fostering emotional balance and resilience.</a:t>
            </a:r>
            <a:r>
              <a:rPr lang="en-US" dirty="0"/>
              <a:t>"</a:t>
            </a:r>
            <a:endParaRPr lang="en-US" sz="1300" dirty="0"/>
          </a:p>
          <a:p>
            <a:endParaRPr lang="en-US" dirty="0"/>
          </a:p>
          <a:p>
            <a:pPr marL="181240" indent="-181240" defTabSz="966612">
              <a:buFont typeface="Arial" panose="020B0604020202020204" pitchFamily="34" charset="0"/>
              <a:buChar char="•"/>
              <a:defRPr/>
            </a:pPr>
            <a:r>
              <a:rPr lang="en-US" i="1" dirty="0"/>
              <a:t>Bullet 2 </a:t>
            </a:r>
            <a:r>
              <a:rPr lang="en-US" dirty="0"/>
              <a:t>– </a:t>
            </a:r>
            <a:r>
              <a:rPr lang="en-US" u="sng" dirty="0"/>
              <a:t>read bullet and, then, add</a:t>
            </a:r>
            <a:r>
              <a:rPr lang="en-US" dirty="0"/>
              <a:t>: "</a:t>
            </a:r>
            <a:r>
              <a:rPr lang="en-US" sz="1300" dirty="0"/>
              <a:t>These skills empower individuals to engage in healthier, more satisfying interactions, which can mitigate emotional distress and contribute to emotional regulation.</a:t>
            </a:r>
            <a:r>
              <a:rPr lang="en-US" dirty="0"/>
              <a:t>"</a:t>
            </a:r>
            <a:endParaRPr lang="en-US" sz="1300" dirty="0"/>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i="1" dirty="0"/>
              <a:t>Bullet 3 </a:t>
            </a:r>
            <a:r>
              <a:rPr lang="en-US" dirty="0"/>
              <a:t>– </a:t>
            </a:r>
            <a:r>
              <a:rPr lang="en-US" u="sng" dirty="0"/>
              <a:t>read bullet and, then, add</a:t>
            </a:r>
            <a:r>
              <a:rPr lang="en-US" dirty="0"/>
              <a:t>: "By learning techniques to reduce emotional intensity, cope with distressing emotions, and respond adaptively to triggers, individuals can gain greater control over their emotional experiences and reduce instances of emotion dysregulation."</a:t>
            </a:r>
          </a:p>
          <a:p>
            <a:pPr defTabSz="966612">
              <a:defRPr/>
            </a:pPr>
            <a:endParaRPr lang="en-US" dirty="0"/>
          </a:p>
          <a:p>
            <a:pPr marL="181240" indent="-181240" defTabSz="966612">
              <a:buFont typeface="Arial" panose="020B0604020202020204" pitchFamily="34" charset="0"/>
              <a:buChar char="•"/>
              <a:defRPr/>
            </a:pPr>
            <a:r>
              <a:rPr lang="en-US" i="1" dirty="0"/>
              <a:t>Bullet 4 </a:t>
            </a:r>
            <a:r>
              <a:rPr lang="en-US" dirty="0"/>
              <a:t>– </a:t>
            </a:r>
            <a:r>
              <a:rPr lang="en-US" u="sng" dirty="0"/>
              <a:t>read bullet and, then, add</a:t>
            </a:r>
            <a:r>
              <a:rPr lang="en-US" dirty="0"/>
              <a:t>: "These skills enable individuals to endure emotional discomfort, ride out emotional storms, and make healthier choices in response to challenging emotions."</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62</a:t>
            </a:fld>
            <a:endParaRPr lang="en-US"/>
          </a:p>
        </p:txBody>
      </p:sp>
    </p:spTree>
    <p:extLst>
      <p:ext uri="{BB962C8B-B14F-4D97-AF65-F5344CB8AC3E}">
        <p14:creationId xmlns:p14="http://schemas.microsoft.com/office/powerpoint/2010/main" val="8954890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"Let’s review the benefits of DBT in SUD treatment.</a:t>
            </a:r>
            <a:r>
              <a:rPr lang="en-US" b="0"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defTabSz="966612">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63</a:t>
            </a:fld>
            <a:endParaRPr lang="en-US"/>
          </a:p>
        </p:txBody>
      </p:sp>
    </p:spTree>
    <p:extLst>
      <p:ext uri="{BB962C8B-B14F-4D97-AF65-F5344CB8AC3E}">
        <p14:creationId xmlns:p14="http://schemas.microsoft.com/office/powerpoint/2010/main" val="2893445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u="sng" dirty="0"/>
              <a:t>Introduce slide</a:t>
            </a:r>
            <a:r>
              <a:rPr lang="en-US" dirty="0"/>
              <a:t> –</a:t>
            </a:r>
            <a:r>
              <a:rPr lang="en-US" b="0" dirty="0"/>
              <a:t> "</a:t>
            </a:r>
            <a:r>
              <a:rPr lang="en-US" dirty="0"/>
              <a:t>Research has shown that the function of the DBT skills overlap to address both the etiology and function of substance misuse. As such, DBT can help those with substance use disorders in several ways.</a:t>
            </a:r>
            <a:r>
              <a:rPr lang="en-US" b="0" dirty="0"/>
              <a:t>"</a:t>
            </a:r>
          </a:p>
          <a:p>
            <a:endParaRPr lang="en-US" dirty="0"/>
          </a:p>
          <a:p>
            <a:pPr marL="664546" lvl="1" indent="-181240" defTabSz="966612">
              <a:buFont typeface="Arial" panose="020B0604020202020204" pitchFamily="34" charset="0"/>
              <a:buChar char="•"/>
              <a:defRPr/>
            </a:pPr>
            <a:r>
              <a:rPr lang="en-US" b="0" i="1" dirty="0"/>
              <a:t>Bullet 1 </a:t>
            </a:r>
            <a:r>
              <a:rPr lang="en-US" dirty="0"/>
              <a:t>–</a:t>
            </a:r>
            <a:r>
              <a:rPr lang="en-US" b="0" dirty="0"/>
              <a:t> "</a:t>
            </a:r>
            <a:r>
              <a:rPr lang="en-US" dirty="0"/>
              <a:t>Mindfulness skills </a:t>
            </a:r>
            <a:r>
              <a:rPr lang="en-US" b="0" i="0" dirty="0">
                <a:effectLst/>
              </a:rPr>
              <a:t>allow clients to recognize and tolerate the negative emotions that can cause cravings</a:t>
            </a:r>
            <a:r>
              <a:rPr lang="en-US" dirty="0"/>
              <a:t>.</a:t>
            </a:r>
            <a:r>
              <a:rPr lang="en-US" b="0" dirty="0"/>
              <a:t>"</a:t>
            </a:r>
            <a:endParaRPr lang="en-US" b="0" i="0" dirty="0">
              <a:effectLst/>
            </a:endParaRPr>
          </a:p>
          <a:p>
            <a:pPr marL="664546" lvl="1" indent="-181240">
              <a:buFont typeface="Arial" panose="020B0604020202020204" pitchFamily="34" charset="0"/>
              <a:buChar char="•"/>
            </a:pPr>
            <a:endParaRPr lang="en-US" b="0" i="0" dirty="0">
              <a:effectLst/>
            </a:endParaRPr>
          </a:p>
          <a:p>
            <a:pPr marL="664546" lvl="1" indent="-181240" defTabSz="966612">
              <a:buFont typeface="Arial" panose="020B0604020202020204" pitchFamily="34" charset="0"/>
              <a:buChar char="•"/>
              <a:defRPr/>
            </a:pPr>
            <a:r>
              <a:rPr lang="en-US" b="0" i="1" dirty="0"/>
              <a:t>Bullet 2 </a:t>
            </a:r>
            <a:r>
              <a:rPr lang="en-US" b="0" dirty="0"/>
              <a:t>– "Interpersonal effectiveness helps clients build healthy interpersonal relationships which are essential in maintaining long-term recovery from SU; these skills can also help clients foster community and social supports to aid in their recovery</a:t>
            </a:r>
            <a:r>
              <a:rPr lang="en-US" dirty="0"/>
              <a:t>.</a:t>
            </a:r>
            <a:r>
              <a:rPr lang="en-US" b="0" dirty="0"/>
              <a:t>"</a:t>
            </a:r>
          </a:p>
          <a:p>
            <a:pPr marL="664546" lvl="1" indent="-181240" defTabSz="966612">
              <a:buFont typeface="Arial" panose="020B0604020202020204" pitchFamily="34" charset="0"/>
              <a:buChar char="•"/>
              <a:defRPr/>
            </a:pPr>
            <a:endParaRPr lang="en-US" b="1" i="0" dirty="0">
              <a:effectLst/>
            </a:endParaRPr>
          </a:p>
          <a:p>
            <a:pPr marL="664546" lvl="1" indent="-181240" defTabSz="966612">
              <a:buFont typeface="Arial" panose="020B0604020202020204" pitchFamily="34" charset="0"/>
              <a:buChar char="•"/>
              <a:defRPr/>
            </a:pPr>
            <a:r>
              <a:rPr lang="en-US" b="0" i="1" dirty="0"/>
              <a:t>Bullet 3 </a:t>
            </a:r>
            <a:r>
              <a:rPr lang="en-US" dirty="0"/>
              <a:t>–</a:t>
            </a:r>
            <a:r>
              <a:rPr lang="en-US" b="0" dirty="0"/>
              <a:t> "</a:t>
            </a:r>
            <a:r>
              <a:rPr lang="en-US" b="0" i="0" u="none" dirty="0">
                <a:effectLst/>
              </a:rPr>
              <a:t>Emotional regulation skills have a general mitigating effect on the need to use substances to cope with difficult emotions.</a:t>
            </a:r>
            <a:r>
              <a:rPr lang="en-US" b="0" dirty="0"/>
              <a:t>"</a:t>
            </a:r>
          </a:p>
          <a:p>
            <a:pPr marL="664546" lvl="1" indent="-181240" defTabSz="966612">
              <a:buFont typeface="Arial" panose="020B0604020202020204" pitchFamily="34" charset="0"/>
              <a:buChar char="•"/>
              <a:defRPr/>
            </a:pPr>
            <a:endParaRPr lang="en-US" b="0" i="0" dirty="0">
              <a:effectLst/>
            </a:endParaRPr>
          </a:p>
          <a:p>
            <a:pPr marL="664546" lvl="1" indent="-181240" defTabSz="966612">
              <a:buFont typeface="Arial" panose="020B0604020202020204" pitchFamily="34" charset="0"/>
              <a:buChar char="•"/>
              <a:defRPr/>
            </a:pPr>
            <a:r>
              <a:rPr lang="en-US" b="0" i="1" dirty="0"/>
              <a:t>Bullet 4 </a:t>
            </a:r>
            <a:r>
              <a:rPr lang="en-US" b="0" dirty="0"/>
              <a:t>– "</a:t>
            </a:r>
            <a:r>
              <a:rPr lang="en-US" b="0" i="0" dirty="0">
                <a:effectLst/>
              </a:rPr>
              <a:t>Distress tolerance skills can help </a:t>
            </a:r>
            <a:r>
              <a:rPr lang="en-US" b="0" dirty="0"/>
              <a:t>lessen one’s need to manage or escape intense emotional experiences and stressors with substances."</a:t>
            </a:r>
          </a:p>
        </p:txBody>
      </p:sp>
      <p:sp>
        <p:nvSpPr>
          <p:cNvPr id="4" name="Slide Number Placeholder 3"/>
          <p:cNvSpPr>
            <a:spLocks noGrp="1"/>
          </p:cNvSpPr>
          <p:nvPr>
            <p:ph type="sldNum" sz="quarter" idx="5"/>
          </p:nvPr>
        </p:nvSpPr>
        <p:spPr/>
        <p:txBody>
          <a:bodyPr/>
          <a:lstStyle/>
          <a:p>
            <a:fld id="{3D645E9C-706C-43E2-B372-35E05D6B81AE}" type="slidenum">
              <a:rPr lang="en-US" smtClean="0"/>
              <a:t>64</a:t>
            </a:fld>
            <a:endParaRPr lang="en-US" dirty="0"/>
          </a:p>
        </p:txBody>
      </p:sp>
    </p:spTree>
    <p:extLst>
      <p:ext uri="{BB962C8B-B14F-4D97-AF65-F5344CB8AC3E}">
        <p14:creationId xmlns:p14="http://schemas.microsoft.com/office/powerpoint/2010/main" val="793452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sz="1300" dirty="0"/>
              <a:t>[</a:t>
            </a:r>
            <a:r>
              <a:rPr lang="en-US" sz="1300" u="sng" dirty="0"/>
              <a:t>Read </a:t>
            </a:r>
            <a:r>
              <a:rPr lang="en-US" sz="1300" u="sng"/>
              <a:t>bullets</a:t>
            </a:r>
            <a:r>
              <a:rPr lang="en-US" sz="1300"/>
              <a:t>].</a:t>
            </a:r>
            <a:endParaRPr lang="en-US" sz="1300"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D645E9C-706C-43E2-B372-35E05D6B81AE}" type="slidenum">
              <a:rPr lang="en-US" smtClean="0"/>
              <a:t>65</a:t>
            </a:fld>
            <a:endParaRPr lang="en-US" dirty="0"/>
          </a:p>
        </p:txBody>
      </p:sp>
    </p:spTree>
    <p:extLst>
      <p:ext uri="{BB962C8B-B14F-4D97-AF65-F5344CB8AC3E}">
        <p14:creationId xmlns:p14="http://schemas.microsoft.com/office/powerpoint/2010/main" val="3108164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a:t>
            </a:r>
          </a:p>
          <a:p>
            <a:pPr marL="181240" indent="-181240" defTabSz="966612">
              <a:buFont typeface="Arial" panose="020B0604020202020204" pitchFamily="34" charset="0"/>
              <a:buChar char="•"/>
              <a:defRPr/>
            </a:pPr>
            <a:r>
              <a:rPr lang="en-US" dirty="0"/>
              <a:t>"</a:t>
            </a:r>
            <a:r>
              <a:rPr lang="en-US" i="0" dirty="0"/>
              <a:t>We'll start back in 15 minutes</a:t>
            </a:r>
            <a:r>
              <a:rPr lang="en-US" dirty="0"/>
              <a:t>"</a:t>
            </a:r>
            <a:r>
              <a:rPr lang="en-US" i="0" dirty="0"/>
              <a:t> [</a:t>
            </a:r>
            <a:r>
              <a:rPr lang="en-US" i="0" u="sng" dirty="0"/>
              <a:t>note exact time participants should return</a:t>
            </a:r>
            <a:r>
              <a:rPr lang="en-US" i="0" dirty="0"/>
              <a:t>]. </a:t>
            </a:r>
          </a:p>
          <a:p>
            <a:pPr marL="181240" indent="-181240" defTabSz="966612">
              <a:buFont typeface="Arial" panose="020B0604020202020204" pitchFamily="34" charset="0"/>
              <a:buChar char="•"/>
              <a:defRPr/>
            </a:pPr>
            <a:r>
              <a:rPr lang="en-US" i="0" dirty="0"/>
              <a:t>For virtual trainings - </a:t>
            </a:r>
            <a:r>
              <a:rPr lang="en-US" dirty="0"/>
              <a:t>"</a:t>
            </a:r>
            <a:r>
              <a:rPr lang="en-US" i="0" dirty="0"/>
              <a:t>Feel free to turn off your webcam, but don't disconnect from the meeting.</a:t>
            </a:r>
            <a:r>
              <a:rPr lang="en-US" dirty="0"/>
              <a:t>“</a:t>
            </a:r>
          </a:p>
          <a:p>
            <a:pPr marL="181240" indent="-181240" defTabSz="966612">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dirty="0"/>
          </a:p>
          <a:p>
            <a:pPr marL="181240" indent="-181240" defTabSz="966612">
              <a:buFont typeface="Arial" panose="020B0604020202020204" pitchFamily="34" charset="0"/>
              <a:buChar char="•"/>
              <a:defRPr/>
            </a:pPr>
            <a:endParaRPr lang="en-US" dirty="0"/>
          </a:p>
          <a:p>
            <a:pPr marL="181240" indent="-181240">
              <a:buFont typeface="Arial" panose="020B0604020202020204" pitchFamily="34" charset="0"/>
              <a:buChar char="•"/>
            </a:pPr>
            <a:endParaRPr lang="en-US" i="0" dirty="0"/>
          </a:p>
        </p:txBody>
      </p:sp>
      <p:sp>
        <p:nvSpPr>
          <p:cNvPr id="4" name="Slide Number Placeholder 3"/>
          <p:cNvSpPr>
            <a:spLocks noGrp="1"/>
          </p:cNvSpPr>
          <p:nvPr>
            <p:ph type="sldNum" sz="quarter" idx="5"/>
          </p:nvPr>
        </p:nvSpPr>
        <p:spPr/>
        <p:txBody>
          <a:bodyPr/>
          <a:lstStyle/>
          <a:p>
            <a:pPr defTabSz="483306">
              <a:defRPr/>
            </a:pPr>
            <a:fld id="{E8C955E9-5FEE-4540-B73C-9D910BFB795D}" type="slidenum">
              <a:rPr lang="en-US">
                <a:solidFill>
                  <a:prstClr val="black"/>
                </a:solidFill>
                <a:latin typeface="Calibri" panose="020F0502020204030204"/>
              </a:rPr>
              <a:pPr defTabSz="483306">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6904241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"Let’s now dive into the Four DBT skill sets.“</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67</a:t>
            </a:fld>
            <a:endParaRPr lang="en-US"/>
          </a:p>
        </p:txBody>
      </p:sp>
    </p:spTree>
    <p:extLst>
      <p:ext uri="{BB962C8B-B14F-4D97-AF65-F5344CB8AC3E}">
        <p14:creationId xmlns:p14="http://schemas.microsoft.com/office/powerpoint/2010/main" val="2625674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u="sng" dirty="0"/>
              <a:t>Read bullets and, t</a:t>
            </a:r>
            <a:r>
              <a:rPr lang="en-US" b="0" i="0" u="sng" dirty="0"/>
              <a:t>hen, you can add</a:t>
            </a:r>
            <a:r>
              <a:rPr lang="en-US" b="0" u="sng" dirty="0"/>
              <a:t>:</a:t>
            </a:r>
            <a:r>
              <a:rPr lang="en-US" b="0" u="none" dirty="0"/>
              <a:t> </a:t>
            </a:r>
            <a:r>
              <a:rPr lang="en-US" b="0" dirty="0"/>
              <a:t>"There is a visually-helpful i</a:t>
            </a:r>
            <a:r>
              <a:rPr lang="en-US" dirty="0"/>
              <a:t>nfographic on the next slid</a:t>
            </a:r>
            <a:r>
              <a:rPr lang="en-US" b="0" dirty="0"/>
              <a:t>e.“</a:t>
            </a:r>
          </a:p>
          <a:p>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endParaRPr lang="en-US" b="0" dirty="0"/>
          </a:p>
        </p:txBody>
      </p:sp>
      <p:sp>
        <p:nvSpPr>
          <p:cNvPr id="4" name="Slide Number Placeholder 3"/>
          <p:cNvSpPr>
            <a:spLocks noGrp="1"/>
          </p:cNvSpPr>
          <p:nvPr>
            <p:ph type="sldNum" sz="quarter" idx="5"/>
          </p:nvPr>
        </p:nvSpPr>
        <p:spPr/>
        <p:txBody>
          <a:bodyPr/>
          <a:lstStyle/>
          <a:p>
            <a:fld id="{3D645E9C-706C-43E2-B372-35E05D6B81AE}" type="slidenum">
              <a:rPr lang="en-US" smtClean="0"/>
              <a:t>68</a:t>
            </a:fld>
            <a:endParaRPr lang="en-US" dirty="0"/>
          </a:p>
        </p:txBody>
      </p:sp>
    </p:spTree>
    <p:extLst>
      <p:ext uri="{BB962C8B-B14F-4D97-AF65-F5344CB8AC3E}">
        <p14:creationId xmlns:p14="http://schemas.microsoft.com/office/powerpoint/2010/main" val="3722274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b="0" dirty="0"/>
          </a:p>
          <a:p>
            <a:pPr marL="241653" indent="-241653" defTabSz="966612">
              <a:buFont typeface="+mj-lt"/>
              <a:buAutoNum type="arabicPeriod"/>
              <a:defRPr/>
            </a:pPr>
            <a:r>
              <a:rPr lang="en-US" b="0" dirty="0"/>
              <a:t>"Mindfulness skills help us to develop non-judgmental awareness of the present moment which can improve our ability to non-judgmentally observe and accept whatever is occurring (both internally and externally) in the moment."</a:t>
            </a:r>
          </a:p>
          <a:p>
            <a:pPr marL="241653" indent="-241653" defTabSz="966612">
              <a:buFont typeface="+mj-lt"/>
              <a:buAutoNum type="arabicPeriod"/>
              <a:defRPr/>
            </a:pPr>
            <a:endParaRPr lang="en-US" b="0" dirty="0"/>
          </a:p>
          <a:p>
            <a:pPr marL="241653" indent="-241653" defTabSz="966612">
              <a:buFont typeface="+mj-lt"/>
              <a:buAutoNum type="arabicPeriod"/>
              <a:defRPr/>
            </a:pPr>
            <a:r>
              <a:rPr lang="en-US" b="0" dirty="0"/>
              <a:t>"Interpersonal effectiveness skills help us develop techniques to communicate with others in a way that is assertive, maintains our self-respect, and strengthens our relationships."</a:t>
            </a:r>
          </a:p>
          <a:p>
            <a:pPr marL="241653" indent="-241653" defTabSz="966612">
              <a:buFont typeface="+mj-lt"/>
              <a:buAutoNum type="arabicPeriod"/>
              <a:defRPr/>
            </a:pPr>
            <a:endParaRPr lang="en-US" b="0" dirty="0"/>
          </a:p>
          <a:p>
            <a:pPr marL="241653" indent="-241653" defTabSz="966612">
              <a:buFont typeface="+mj-lt"/>
              <a:buAutoNum type="arabicPeriod"/>
              <a:defRPr/>
            </a:pPr>
            <a:r>
              <a:rPr lang="en-US" b="0" dirty="0"/>
              <a:t>"Emotion regulation skills involve strategies to understand, manage, and change intense emotions and reduce our vulnerability to them. These skills </a:t>
            </a:r>
            <a:r>
              <a:rPr lang="en-US" sz="1300" dirty="0">
                <a:latin typeface="Calibri" panose="020F0502020204030204" pitchFamily="34" charset="0"/>
              </a:rPr>
              <a:t>can help to reduce the intensity of painful feelings that are experienced in response to painful events </a:t>
            </a:r>
            <a:r>
              <a:rPr lang="en-US" b="0" dirty="0"/>
              <a:t>and can help decrease the ways in which emotion </a:t>
            </a:r>
            <a:r>
              <a:rPr lang="en-US" b="0" i="1" dirty="0"/>
              <a:t>dysregulation</a:t>
            </a:r>
            <a:r>
              <a:rPr lang="en-US" b="0" dirty="0"/>
              <a:t> may be contributing to problems in our life</a:t>
            </a:r>
            <a:r>
              <a:rPr lang="en-US" sz="1300" dirty="0">
                <a:latin typeface="Calibri" panose="020F0502020204030204" pitchFamily="34" charset="0"/>
              </a:rPr>
              <a:t>.</a:t>
            </a:r>
            <a:r>
              <a:rPr lang="en-US" b="0" dirty="0"/>
              <a:t>"</a:t>
            </a:r>
          </a:p>
          <a:p>
            <a:pPr marL="241653" indent="-241653" defTabSz="966612">
              <a:buFont typeface="+mj-lt"/>
              <a:buAutoNum type="arabicPeriod"/>
              <a:defRPr/>
            </a:pPr>
            <a:endParaRPr lang="en-US" b="0" dirty="0"/>
          </a:p>
          <a:p>
            <a:pPr marL="241653" indent="-241653" defTabSz="966612">
              <a:buFont typeface="+mj-lt"/>
              <a:buAutoNum type="arabicPeriod"/>
              <a:defRPr/>
            </a:pPr>
            <a:r>
              <a:rPr lang="en-US" b="0" dirty="0"/>
              <a:t>"Distress tolerance skills are aimed at helping us manage an emotional incident with greater calm and acceptance and increase our tolerance of negative emotions rather than trying to escape from them with harmful behavior. These skills can help give someone </a:t>
            </a:r>
            <a:r>
              <a:rPr lang="en-US" sz="1300" dirty="0">
                <a:latin typeface="Calibri" panose="020F0502020204030204" pitchFamily="34" charset="0"/>
              </a:rPr>
              <a:t>more control over urges to engage in impulsive behaviors (such as substance use).</a:t>
            </a:r>
            <a:r>
              <a:rPr lang="en-US" b="0" dirty="0"/>
              <a:t>"</a:t>
            </a:r>
          </a:p>
        </p:txBody>
      </p:sp>
      <p:sp>
        <p:nvSpPr>
          <p:cNvPr id="4" name="Slide Number Placeholder 3"/>
          <p:cNvSpPr>
            <a:spLocks noGrp="1"/>
          </p:cNvSpPr>
          <p:nvPr>
            <p:ph type="sldNum" sz="quarter" idx="5"/>
          </p:nvPr>
        </p:nvSpPr>
        <p:spPr/>
        <p:txBody>
          <a:bodyPr/>
          <a:lstStyle/>
          <a:p>
            <a:fld id="{3D645E9C-706C-43E2-B372-35E05D6B81AE}" type="slidenum">
              <a:rPr lang="en-US" smtClean="0"/>
              <a:t>69</a:t>
            </a:fld>
            <a:endParaRPr lang="en-US" dirty="0"/>
          </a:p>
        </p:txBody>
      </p:sp>
    </p:spTree>
    <p:extLst>
      <p:ext uri="{BB962C8B-B14F-4D97-AF65-F5344CB8AC3E}">
        <p14:creationId xmlns:p14="http://schemas.microsoft.com/office/powerpoint/2010/main" val="139511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r>
              <a:rPr lang="en-US" dirty="0"/>
              <a:t>"We respectfully acknowledge that we live and work in territories where Indigenous nations and Tribal groups are traditional stewards of the land. Please join us in supporting efforts to affirm Tribal sovereignty across what is now known as California and in displaying respect, honor and gratitude for all Indigenous people. If you don't know what Native land you are on, use the resource on the slide to find out. I am on </a:t>
            </a:r>
            <a:r>
              <a:rPr lang="en-US" u="sng" dirty="0"/>
              <a:t>[insert what land you're on</a:t>
            </a:r>
            <a:r>
              <a:rPr lang="en-US" dirty="0"/>
              <a:t>]</a:t>
            </a:r>
            <a:r>
              <a:rPr lang="en-US" b="0" dirty="0"/>
              <a:t>"</a:t>
            </a:r>
            <a:r>
              <a:rPr lang="en-US" dirty="0"/>
              <a:t> (note: the UCLA campus is on Chumash and Tongva land).</a:t>
            </a:r>
          </a:p>
          <a:p>
            <a:endParaRPr lang="en-US" dirty="0">
              <a:cs typeface="Calibri"/>
            </a:endParaRPr>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i="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69C70AD-FCA9-4FF6-8D0E-01E0C5ABAEF2}" type="slidenum">
              <a:rPr lang="en-US" smtClean="0"/>
              <a:t>7</a:t>
            </a:fld>
            <a:endParaRPr lang="en-US"/>
          </a:p>
        </p:txBody>
      </p:sp>
    </p:spTree>
    <p:extLst>
      <p:ext uri="{BB962C8B-B14F-4D97-AF65-F5344CB8AC3E}">
        <p14:creationId xmlns:p14="http://schemas.microsoft.com/office/powerpoint/2010/main" val="10842745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"Let's start by reviewing the skills involved in the area of mindfulness.“</a:t>
            </a:r>
            <a:br>
              <a:rPr lang="en-US" b="0" dirty="0"/>
            </a:b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70</a:t>
            </a:fld>
            <a:endParaRPr lang="en-US"/>
          </a:p>
        </p:txBody>
      </p:sp>
    </p:spTree>
    <p:extLst>
      <p:ext uri="{BB962C8B-B14F-4D97-AF65-F5344CB8AC3E}">
        <p14:creationId xmlns:p14="http://schemas.microsoft.com/office/powerpoint/2010/main" val="3783606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b="0" dirty="0"/>
              <a:t>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"Mindfulness as a practice has gained popularity over the last few years. In fact, there are now many popular 'mindfulness apps' that you can use to help you practice mindfulness in your day-to-day life."</a:t>
            </a:r>
          </a:p>
          <a:p>
            <a:pPr defTabSz="966612">
              <a:defRPr/>
            </a:pPr>
            <a:endParaRPr lang="en-US" b="0" dirty="0"/>
          </a:p>
          <a:p>
            <a:pPr marL="181240" indent="-181240" defTabSz="966612">
              <a:buFont typeface="Arial" panose="020B0604020202020204" pitchFamily="34" charset="0"/>
              <a:buChar char="•"/>
              <a:defRPr/>
            </a:pPr>
            <a:r>
              <a:rPr lang="en-US" b="0" i="1" dirty="0"/>
              <a:t>Bullets 1 &amp; 2 </a:t>
            </a:r>
            <a:r>
              <a:rPr lang="en-US" b="0" dirty="0"/>
              <a:t>– </a:t>
            </a:r>
            <a:r>
              <a:rPr lang="en-US" b="0" u="sng" dirty="0"/>
              <a:t>read bullets and, then, add: </a:t>
            </a:r>
          </a:p>
          <a:p>
            <a:pPr marL="664546" lvl="1" indent="-181240" defTabSz="966612">
              <a:buFont typeface="Arial" panose="020B0604020202020204" pitchFamily="34" charset="0"/>
              <a:buChar char="•"/>
              <a:defRPr/>
            </a:pPr>
            <a:r>
              <a:rPr lang="en-US" b="0" dirty="0"/>
              <a:t>"Mindfulness is sometimes equated with meditation, but there is a difference between the two."</a:t>
            </a:r>
          </a:p>
          <a:p>
            <a:pPr marL="1147852" lvl="2" indent="-181240" defTabSz="966612">
              <a:buFont typeface="Arial" panose="020B0604020202020204" pitchFamily="34" charset="0"/>
              <a:buChar char="•"/>
              <a:defRPr/>
            </a:pPr>
            <a:r>
              <a:rPr lang="en-US" b="0" dirty="0"/>
              <a:t>"Meditation is a skill usually practiced for a specific amount of time. It is also often practiced in a seated position–but not always–and involves focusing or clearing your mind using a combination of mental and physical techniques – like paced breathing."</a:t>
            </a:r>
          </a:p>
          <a:p>
            <a:pPr marL="664546" lvl="1" indent="-181240" defTabSz="966612">
              <a:buFont typeface="Arial" panose="020B0604020202020204" pitchFamily="34" charset="0"/>
              <a:buChar char="•"/>
              <a:defRPr/>
            </a:pPr>
            <a:r>
              <a:rPr lang="en-US" b="0" dirty="0"/>
              <a:t>"Mindfulness can be practiced both informally (at any time/place) and formally (i.e., during meditation). </a:t>
            </a:r>
            <a:r>
              <a:rPr lang="en-US" dirty="0"/>
              <a:t>Some examples of mindfulness include mindful eating (i.e., focusing on your body-related sensations when you eat and the taste/texture/temperature of the food), mindful walking (i.e., noticing your bodily movements and your surroundings while walking), and doing one thing at a time, taking time to take in and notice your individual lived experience with a single task."</a:t>
            </a:r>
          </a:p>
          <a:p>
            <a:pPr defTabSz="966612">
              <a:defRPr/>
            </a:pPr>
            <a:endParaRPr lang="en-US" b="0" dirty="0"/>
          </a:p>
          <a:p>
            <a:pPr marL="181240" indent="-181240" defTabSz="966612">
              <a:buFont typeface="Arial" panose="020B0604020202020204" pitchFamily="34" charset="0"/>
              <a:buChar char="•"/>
              <a:defRPr/>
            </a:pPr>
            <a:r>
              <a:rPr lang="en-US" b="0" i="1" dirty="0"/>
              <a:t>Bullet 3 </a:t>
            </a:r>
            <a:r>
              <a:rPr lang="en-US" b="0" dirty="0"/>
              <a:t>– </a:t>
            </a:r>
            <a:r>
              <a:rPr lang="en-US" b="0" u="sng" dirty="0"/>
              <a:t>read bullet and, then, add:</a:t>
            </a:r>
            <a:r>
              <a:rPr lang="en-US" b="0" u="none" dirty="0"/>
              <a:t> </a:t>
            </a:r>
            <a:r>
              <a:rPr lang="en-US" dirty="0"/>
              <a:t>"Mindfulness ultimately enables us to take notice of the </a:t>
            </a:r>
            <a:r>
              <a:rPr lang="en-US" b="1" dirty="0"/>
              <a:t>fleeting, brief nature of emotions</a:t>
            </a:r>
            <a:r>
              <a:rPr lang="en-US" dirty="0"/>
              <a:t>, and this can diminish the power that emotions can have in directing our actions. Through this process, we learn that we don’t have to identify with our emotions, and we can choose how our emotions will influence the way we respond in any given situation."</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71</a:t>
            </a:fld>
            <a:endParaRPr lang="en-US"/>
          </a:p>
        </p:txBody>
      </p:sp>
    </p:spTree>
    <p:extLst>
      <p:ext uri="{BB962C8B-B14F-4D97-AF65-F5344CB8AC3E}">
        <p14:creationId xmlns:p14="http://schemas.microsoft.com/office/powerpoint/2010/main" val="22560640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9672" y="4662250"/>
            <a:ext cx="7443536" cy="3969497"/>
          </a:xfrm>
        </p:spPr>
        <p:txBody>
          <a:bodyPr/>
          <a:lstStyle/>
          <a:p>
            <a:pPr defTabSz="966612" fontAlgn="ctr">
              <a:defRPr/>
            </a:pPr>
            <a:r>
              <a:rPr lang="en-US" sz="1300" b="1" dirty="0"/>
              <a:t>Trainer Notes: </a:t>
            </a:r>
            <a:r>
              <a:rPr lang="en-US" dirty="0"/>
              <a:t>"</a:t>
            </a:r>
            <a:r>
              <a:rPr lang="en-US" sz="1300" dirty="0"/>
              <a:t>Here’s a review of the goal of Mindfulness to enable us to be able to choose how to respond in any given situation.</a:t>
            </a:r>
            <a:r>
              <a:rPr lang="en-US" dirty="0"/>
              <a:t>"</a:t>
            </a:r>
            <a:endParaRPr lang="en-US" sz="1300" dirty="0"/>
          </a:p>
          <a:p>
            <a:pPr defTabSz="966612" fontAlgn="ctr">
              <a:defRPr/>
            </a:pPr>
            <a:r>
              <a:rPr lang="en-US" sz="1300" dirty="0"/>
              <a:t> </a:t>
            </a:r>
            <a:endParaRPr lang="en-US" b="0" dirty="0"/>
          </a:p>
          <a:p>
            <a:pPr marL="181240" indent="-181240" defTabSz="966612" fontAlgn="ctr">
              <a:buFont typeface="Arial" panose="020B0604020202020204" pitchFamily="34" charset="0"/>
              <a:buChar char="•"/>
              <a:defRPr/>
            </a:pPr>
            <a:r>
              <a:rPr lang="en-US" b="0" dirty="0"/>
              <a:t>"</a:t>
            </a:r>
            <a:r>
              <a:rPr lang="en-US" dirty="0"/>
              <a:t>This image provides a visual conceptualization of the goal of DBT.</a:t>
            </a:r>
            <a:r>
              <a:rPr lang="en-US" b="0" dirty="0"/>
              <a:t>"</a:t>
            </a:r>
            <a:endParaRPr lang="en-US" dirty="0"/>
          </a:p>
          <a:p>
            <a:pPr fontAlgn="ctr"/>
            <a:endParaRPr lang="en-US" dirty="0"/>
          </a:p>
          <a:p>
            <a:pPr marL="181240" indent="-181240" defTabSz="966612" fontAlgn="ctr">
              <a:buFont typeface="Arial" panose="020B0604020202020204" pitchFamily="34" charset="0"/>
              <a:buChar char="•"/>
              <a:defRPr/>
            </a:pPr>
            <a:r>
              <a:rPr lang="en-US" b="0" dirty="0"/>
              <a:t>"</a:t>
            </a:r>
            <a:r>
              <a:rPr lang="en-US" dirty="0"/>
              <a:t>Often times a pattern exists if someone has ineffective skills for facing challenges.</a:t>
            </a:r>
            <a:r>
              <a:rPr lang="en-US" b="0" dirty="0"/>
              <a:t>"</a:t>
            </a:r>
            <a:endParaRPr lang="en-US" dirty="0"/>
          </a:p>
          <a:p>
            <a:pPr marL="830217" lvl="1" indent="-319314" defTabSz="966612" fontAlgn="ctr">
              <a:buFont typeface="Courier New" panose="02070309020205020404" pitchFamily="49" charset="0"/>
              <a:buChar char="o"/>
              <a:defRPr/>
            </a:pPr>
            <a:r>
              <a:rPr lang="en-US" b="0" dirty="0"/>
              <a:t>"</a:t>
            </a:r>
            <a:r>
              <a:rPr lang="en-US" dirty="0"/>
              <a:t>Upon facing a challenge, a person will turn to their usual coping (e.g., self-harm, ghosting ppl, substance use, yelling at a family member). This coping may provide some short-term relief, but it’s not a lasting way to cope or act. Someone may feel miserable about the way that they handled that challenge.</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Responding from a place of emotional dysregulation can create more misery or turmoil in a situation.</a:t>
            </a:r>
            <a:r>
              <a:rPr lang="en-US" b="0" dirty="0"/>
              <a:t>"</a:t>
            </a:r>
          </a:p>
          <a:p>
            <a:pPr marL="1313523" lvl="2" indent="-319314" defTabSz="966612" fontAlgn="ctr">
              <a:buFont typeface="Courier New" panose="02070309020205020404" pitchFamily="49" charset="0"/>
              <a:buChar char="o"/>
              <a:defRPr/>
            </a:pPr>
            <a:r>
              <a:rPr lang="en-US" b="0" dirty="0"/>
              <a:t>"Without recognizing and accepting that a change needs to happen, no change is made, and so the cycle continued to </a:t>
            </a:r>
            <a:r>
              <a:rPr lang="en-US" b="0" i="1" u="none" dirty="0"/>
              <a:t>continued misery</a:t>
            </a:r>
            <a:r>
              <a:rPr lang="en-US" b="0" dirty="0"/>
              <a:t>."</a:t>
            </a:r>
            <a:endParaRPr lang="en-US" dirty="0"/>
          </a:p>
          <a:p>
            <a:pPr marL="510903" lvl="1" fontAlgn="ctr"/>
            <a:endParaRPr lang="en-US" dirty="0"/>
          </a:p>
          <a:p>
            <a:pPr marL="346911" indent="-319314" defTabSz="966612" fontAlgn="ctr">
              <a:buFont typeface="Arial" panose="020B0604020202020204" pitchFamily="34" charset="0"/>
              <a:buChar char="•"/>
              <a:defRPr/>
            </a:pPr>
            <a:r>
              <a:rPr lang="en-US" b="0" dirty="0"/>
              <a:t>"</a:t>
            </a:r>
            <a:r>
              <a:rPr lang="en-US" dirty="0"/>
              <a:t>DBT helps people develop a new pattern – a new way of coping with challenges that arise.</a:t>
            </a:r>
            <a:r>
              <a:rPr lang="en-US" b="0" dirty="0"/>
              <a:t>"</a:t>
            </a:r>
            <a:endParaRPr lang="en-US" dirty="0"/>
          </a:p>
          <a:p>
            <a:pPr marL="830217" lvl="1" indent="-319314" defTabSz="966612" fontAlgn="ctr">
              <a:buFont typeface="Courier New" panose="02070309020205020404" pitchFamily="49" charset="0"/>
              <a:buChar char="o"/>
              <a:defRPr/>
            </a:pPr>
            <a:r>
              <a:rPr lang="en-US" b="0" dirty="0"/>
              <a:t>"</a:t>
            </a:r>
            <a:r>
              <a:rPr lang="en-US" dirty="0"/>
              <a:t>In this new pattern, we use the skills of mindfulness to help us slow down and choose how we want to respond in any given situation. This approach can lead you to a more adaptive resolution and allows you to be able to choose the more adaptive skills that we learn in DBT (e.g., distress tolerance, emotion regulation, interpersonal effectiveness).</a:t>
            </a:r>
            <a:r>
              <a:rPr lang="en-US" b="0" dirty="0"/>
              <a:t>"</a:t>
            </a:r>
            <a:endParaRPr lang="en-US" dirty="0"/>
          </a:p>
          <a:p>
            <a:pPr marL="1313523" lvl="2" indent="-319314" defTabSz="966612" fontAlgn="ctr">
              <a:buFont typeface="Courier New" panose="02070309020205020404" pitchFamily="49" charset="0"/>
              <a:buChar char="o"/>
              <a:defRPr/>
            </a:pPr>
            <a:r>
              <a:rPr lang="en-US" b="0" dirty="0"/>
              <a:t>"</a:t>
            </a:r>
            <a:r>
              <a:rPr lang="en-US" dirty="0"/>
              <a:t>In this new way of coping with challenges, we can then move forward toward "A life worth living" – a phrase coined by the developer of DBT (Marsha Linehan).</a:t>
            </a:r>
            <a:r>
              <a:rPr lang="en-US" b="0" dirty="0"/>
              <a:t>"</a:t>
            </a:r>
            <a:endParaRPr lang="en-US" dirty="0"/>
          </a:p>
          <a:p>
            <a:pPr marL="1796829" lvl="3" indent="-319314" defTabSz="966612" fontAlgn="ctr">
              <a:buFont typeface="Courier New" panose="02070309020205020404" pitchFamily="49" charset="0"/>
              <a:buChar char="o"/>
              <a:defRPr/>
            </a:pPr>
            <a:r>
              <a:rPr lang="en-US" b="0" dirty="0"/>
              <a:t>"</a:t>
            </a:r>
            <a:r>
              <a:rPr lang="en-US" dirty="0"/>
              <a:t>This idea of a ’life worth living‘ – which refers to a state in which someone can experience joy and satisfaction in their life, despite facing difficult challenges – is central to the foundation of DBT.</a:t>
            </a:r>
            <a:r>
              <a:rPr lang="en-US" b="0" dirty="0"/>
              <a:t> "</a:t>
            </a:r>
            <a:endParaRPr lang="en-US" dirty="0"/>
          </a:p>
          <a:p>
            <a:pPr defTabSz="1021806">
              <a:defRPr/>
            </a:pPr>
            <a:r>
              <a:rPr lang="en-US" dirty="0"/>
              <a:t>---</a:t>
            </a:r>
          </a:p>
          <a:p>
            <a:pPr defTabSz="1021806">
              <a:defRPr/>
            </a:pPr>
            <a:r>
              <a:rPr lang="en-US" b="1" dirty="0"/>
              <a:t>Reference: </a:t>
            </a:r>
          </a:p>
          <a:p>
            <a:pPr marL="191589" indent="-191589" fontAlgn="ctr">
              <a:buFont typeface="Arial" panose="020B0604020202020204" pitchFamily="34" charset="0"/>
              <a:buChar char="•"/>
            </a:pPr>
            <a:r>
              <a:rPr lang="en-US" i="1" dirty="0"/>
              <a:t>WHAT IS DIALECTICAL BEHAVIOR THERAPY (DBT)?</a:t>
            </a:r>
            <a:r>
              <a:rPr lang="en-US" dirty="0"/>
              <a:t>.</a:t>
            </a:r>
            <a:r>
              <a:rPr lang="en-US" i="1" dirty="0"/>
              <a:t> </a:t>
            </a:r>
            <a:r>
              <a:rPr lang="en-US" dirty="0"/>
              <a:t>What is DBT? - the DBT provider directory. (n.d.). https://dbtproviders.com/what_is_dbt.php?51 </a:t>
            </a:r>
          </a:p>
          <a:p>
            <a:endParaRPr lang="en-US" dirty="0"/>
          </a:p>
        </p:txBody>
      </p:sp>
      <p:sp>
        <p:nvSpPr>
          <p:cNvPr id="4" name="Slide Number Placeholder 3"/>
          <p:cNvSpPr>
            <a:spLocks noGrp="1"/>
          </p:cNvSpPr>
          <p:nvPr>
            <p:ph type="sldNum" sz="quarter" idx="5"/>
          </p:nvPr>
        </p:nvSpPr>
        <p:spPr/>
        <p:txBody>
          <a:bodyPr/>
          <a:lstStyle/>
          <a:p>
            <a:pPr defTabSz="1021806">
              <a:defRPr/>
            </a:pPr>
            <a:fld id="{369C70AD-FCA9-4FF6-8D0E-01E0C5ABAEF2}" type="slidenum">
              <a:rPr lang="en-US">
                <a:solidFill>
                  <a:prstClr val="black"/>
                </a:solidFill>
                <a:latin typeface="Calibri" panose="020F0502020204030204"/>
              </a:rPr>
              <a:pPr defTabSz="1021806">
                <a:defRPr/>
              </a:pPr>
              <a:t>72</a:t>
            </a:fld>
            <a:endParaRPr lang="en-US">
              <a:solidFill>
                <a:prstClr val="black"/>
              </a:solidFill>
              <a:latin typeface="Calibri" panose="020F0502020204030204"/>
            </a:endParaRPr>
          </a:p>
        </p:txBody>
      </p:sp>
    </p:spTree>
    <p:extLst>
      <p:ext uri="{BB962C8B-B14F-4D97-AF65-F5344CB8AC3E}">
        <p14:creationId xmlns:p14="http://schemas.microsoft.com/office/powerpoint/2010/main" val="4603589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Bullets 1, 2, &amp; 3 </a:t>
            </a:r>
            <a:r>
              <a:rPr lang="en-US" b="0" dirty="0"/>
              <a:t>– "People from various communities (including indigenous groups) have practiced mindfulness for thousands of years, often as part of a spiritual practice (such as in Zen Buddhism)."</a:t>
            </a:r>
          </a:p>
          <a:p>
            <a:pPr defTabSz="966612">
              <a:defRPr/>
            </a:pPr>
            <a:endParaRPr lang="en-US" b="0" dirty="0"/>
          </a:p>
          <a:p>
            <a:pPr marL="181240" indent="-181240" defTabSz="966612">
              <a:buFont typeface="Arial" panose="020B0604020202020204" pitchFamily="34" charset="0"/>
              <a:buChar char="•"/>
              <a:defRPr/>
            </a:pPr>
            <a:r>
              <a:rPr lang="en-US" b="0" dirty="0"/>
              <a:t>"The application of mindfulness to psychological health in Western medical and mental health contexts is a more recent phenomenon that has popularized mindfulness as a practice that can help people manage their stress and improve their overall well-being — and a wealth of research shows it's effective."</a:t>
            </a:r>
          </a:p>
          <a:p>
            <a:pPr marL="664546" lvl="1" indent="-181240" defTabSz="966612">
              <a:buFont typeface="Arial" panose="020B0604020202020204" pitchFamily="34" charset="0"/>
              <a:buChar char="•"/>
              <a:defRPr/>
            </a:pPr>
            <a:r>
              <a:rPr lang="en-US" b="0" dirty="0"/>
              <a:t>"In fact, psychologists and neuroscientists have found that practicing mindfulness changes our brain and biology in positive ways, improving mental and physical health."</a:t>
            </a:r>
          </a:p>
          <a:p>
            <a:endParaRPr lang="en-US" b="0" dirty="0"/>
          </a:p>
          <a:p>
            <a:r>
              <a:rPr lang="en-US" b="0" dirty="0"/>
              <a:t>---</a:t>
            </a:r>
          </a:p>
          <a:p>
            <a:r>
              <a:rPr lang="en-US" b="1" dirty="0"/>
              <a:t>Additional Notes: </a:t>
            </a:r>
            <a:endParaRPr lang="en-US" b="0" dirty="0"/>
          </a:p>
          <a:p>
            <a:pPr marL="181240" indent="-181240" defTabSz="966612">
              <a:buFont typeface="Arial" panose="020B0604020202020204" pitchFamily="34" charset="0"/>
              <a:buChar char="•"/>
              <a:defRPr/>
            </a:pPr>
            <a:r>
              <a:rPr lang="en-US" b="0" dirty="0"/>
              <a:t>Of note: "Studies that investigated the effects of mindfulness have shown that it can lead to higher levels of self-compassion and overall sense of well-being, and significantly lower levels of psychological symptoms, rumination, thought suppression, fear of emotion, and difficulties with emotion regulation." (</a:t>
            </a:r>
            <a:r>
              <a:rPr lang="en-US" b="0" i="1" dirty="0"/>
              <a:t>Article cited below</a:t>
            </a:r>
            <a:r>
              <a:rPr lang="en-US" b="0" dirty="0"/>
              <a:t>) Additionally, neuroscientists have shown through various studies that practicing mindfulness affects brain areas related to perception, body awareness, pain tolerance, emotion regulation, introspection, complex thinking, and sense of self." (</a:t>
            </a:r>
            <a:r>
              <a:rPr lang="en-US" b="0" i="1" dirty="0"/>
              <a:t>Article cited below</a:t>
            </a:r>
            <a:r>
              <a:rPr lang="en-US" b="0" dirty="0"/>
              <a:t>) </a:t>
            </a:r>
          </a:p>
          <a:p>
            <a:endParaRPr lang="en-US" b="1" dirty="0"/>
          </a:p>
          <a:p>
            <a:pPr marL="181240" indent="-181240">
              <a:buFont typeface="Arial" panose="020B0604020202020204" pitchFamily="34" charset="0"/>
              <a:buChar char="•"/>
            </a:pPr>
            <a:r>
              <a:rPr lang="en-US" b="0" dirty="0"/>
              <a:t>Mindfulness is a construct that originates in Buddhism but has been integrated into Western medicine and psychology (there is now a psychological conceptualization of mindfulness).</a:t>
            </a:r>
          </a:p>
          <a:p>
            <a:endParaRPr lang="en-US" b="1" dirty="0"/>
          </a:p>
          <a:p>
            <a:r>
              <a:rPr lang="en-US" b="1" dirty="0"/>
              <a:t>Reference: </a:t>
            </a:r>
          </a:p>
          <a:p>
            <a:pPr marL="181240" indent="-181240">
              <a:buFont typeface="Arial" panose="020B0604020202020204" pitchFamily="34" charset="0"/>
              <a:buChar char="•"/>
            </a:pPr>
            <a:r>
              <a:rPr lang="en-US" b="0" dirty="0"/>
              <a:t>Keng SL, </a:t>
            </a:r>
            <a:r>
              <a:rPr lang="en-US" b="0" dirty="0" err="1"/>
              <a:t>Smoski</a:t>
            </a:r>
            <a:r>
              <a:rPr lang="en-US" b="0" dirty="0"/>
              <a:t> MJ, Robins CJ. Effects of mindfulness on psychological health: a review of empirical studies. Clin Psychol Rev. 2011 Aug;31(6):1041-56. </a:t>
            </a:r>
            <a:r>
              <a:rPr lang="en-US" b="0" dirty="0" err="1"/>
              <a:t>doi</a:t>
            </a:r>
            <a:r>
              <a:rPr lang="en-US" b="0" dirty="0"/>
              <a:t>: 10.1016/j.cpr.2011.04.006. </a:t>
            </a:r>
            <a:r>
              <a:rPr lang="en-US" b="0" dirty="0" err="1"/>
              <a:t>Epub</a:t>
            </a:r>
            <a:r>
              <a:rPr lang="en-US" b="0" dirty="0"/>
              <a:t> 2011 May 13. PMID: 21802619; PMCID: PMC3679190.</a:t>
            </a:r>
          </a:p>
          <a:p>
            <a:endParaRPr lang="en-US" b="0" dirty="0"/>
          </a:p>
          <a:p>
            <a:pPr marL="181240" indent="-181240">
              <a:buFont typeface="Arial" panose="020B0604020202020204" pitchFamily="34" charset="0"/>
              <a:buChar char="•"/>
            </a:pPr>
            <a:r>
              <a:rPr lang="en-US" b="0" i="0" dirty="0">
                <a:effectLst/>
              </a:rPr>
              <a:t>Wheeler, M.S., </a:t>
            </a:r>
            <a:r>
              <a:rPr lang="en-US" b="0" i="0" dirty="0" err="1">
                <a:effectLst/>
              </a:rPr>
              <a:t>Arnkoff</a:t>
            </a:r>
            <a:r>
              <a:rPr lang="en-US" b="0" i="0" dirty="0">
                <a:effectLst/>
              </a:rPr>
              <a:t>, D.B. &amp; Glass, C.R. The Neuroscience of Mindfulness: How Mindfulness Alters the Brain and Facilitates Emotion Regulation. </a:t>
            </a:r>
            <a:r>
              <a:rPr lang="en-US" b="0" i="1" dirty="0">
                <a:effectLst/>
              </a:rPr>
              <a:t>Mindfulness</a:t>
            </a:r>
            <a:r>
              <a:rPr lang="en-US" b="0" i="0" dirty="0">
                <a:effectLst/>
              </a:rPr>
              <a:t> </a:t>
            </a:r>
            <a:r>
              <a:rPr lang="en-US" b="1" i="0" dirty="0">
                <a:effectLst/>
              </a:rPr>
              <a:t>8</a:t>
            </a:r>
            <a:r>
              <a:rPr lang="en-US" b="0" i="0" dirty="0">
                <a:effectLst/>
              </a:rPr>
              <a:t>, 1471–1487 (2017). https://doi.org/10.1007/s12671-017-0742-x</a:t>
            </a:r>
          </a:p>
          <a:p>
            <a:pPr marL="181240" indent="-181240">
              <a:buFont typeface="Arial" panose="020B0604020202020204" pitchFamily="34" charset="0"/>
              <a:buChar char="•"/>
            </a:pPr>
            <a:endParaRPr lang="en-US" b="0" i="0" dirty="0">
              <a:effectLst/>
            </a:endParaRPr>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73</a:t>
            </a:fld>
            <a:endParaRPr lang="en-US"/>
          </a:p>
        </p:txBody>
      </p:sp>
    </p:spTree>
    <p:extLst>
      <p:ext uri="{BB962C8B-B14F-4D97-AF65-F5344CB8AC3E}">
        <p14:creationId xmlns:p14="http://schemas.microsoft.com/office/powerpoint/2010/main" val="14126901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u="sng" dirty="0"/>
              <a:t>Introduce slide</a:t>
            </a:r>
            <a:r>
              <a:rPr lang="en-US" b="0" u="none" dirty="0"/>
              <a:t> </a:t>
            </a:r>
            <a:r>
              <a:rPr lang="en-US" b="0" dirty="0"/>
              <a:t>– "Each skill area involved in DBT has a series of goals associated with them. In the case of mindfulness, the goals are to [</a:t>
            </a:r>
            <a:r>
              <a:rPr lang="en-US" b="0" u="sng" dirty="0"/>
              <a:t>read bullets</a:t>
            </a:r>
            <a:r>
              <a:rPr lang="en-US" b="0" dirty="0"/>
              <a:t>].“</a:t>
            </a:r>
          </a:p>
          <a:p>
            <a:pPr marL="0" indent="0">
              <a:buFont typeface="Arial" panose="020B0604020202020204" pitchFamily="34" charset="0"/>
              <a:buNone/>
            </a:pPr>
            <a:endParaRPr lang="en-US" b="1"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74</a:t>
            </a:fld>
            <a:endParaRPr lang="en-US"/>
          </a:p>
        </p:txBody>
      </p:sp>
    </p:spTree>
    <p:extLst>
      <p:ext uri="{BB962C8B-B14F-4D97-AF65-F5344CB8AC3E}">
        <p14:creationId xmlns:p14="http://schemas.microsoft.com/office/powerpoint/2010/main" val="23399887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i="0" dirty="0"/>
              <a:t>Mindfulness skills serve as a foundation for many of the other skills taught in DBT. Mindfulness helps individuals develop the awareness and attention needed to effectively practice other skills like emotion regulation, distress tolerance, and interpersonal effectiveness.</a:t>
            </a:r>
            <a:r>
              <a:rPr lang="en-US" b="0" dirty="0"/>
              <a:t>“</a:t>
            </a:r>
          </a:p>
          <a:p>
            <a:pPr marL="181240" indent="-181240" defTabSz="966612">
              <a:buFont typeface="Arial" panose="020B0604020202020204" pitchFamily="34" charset="0"/>
              <a:buChar char="•"/>
              <a:defRPr/>
            </a:pPr>
            <a:endParaRPr lang="en-US" b="0" i="0" dirty="0"/>
          </a:p>
          <a:p>
            <a:pPr marL="181240" indent="-181240">
              <a:buFont typeface="Arial" panose="020B0604020202020204" pitchFamily="34" charset="0"/>
              <a:buChar char="•"/>
            </a:pPr>
            <a:r>
              <a:rPr lang="en-US" b="0" i="1" dirty="0"/>
              <a:t>Bullet 2 </a:t>
            </a:r>
            <a:r>
              <a:rPr lang="en-US" b="0" dirty="0"/>
              <a:t>– "Mindfulness skills teach us how to [</a:t>
            </a:r>
            <a:r>
              <a:rPr lang="en-US" b="0" u="sng" dirty="0"/>
              <a:t>read sub-bullets</a:t>
            </a:r>
            <a:r>
              <a:rPr lang="en-US" b="0" dirty="0"/>
              <a:t>].“</a:t>
            </a:r>
          </a:p>
          <a:p>
            <a:pPr marL="181240" indent="-181240">
              <a:buFont typeface="Arial" panose="020B0604020202020204" pitchFamily="34" charset="0"/>
              <a:buChar char="•"/>
            </a:pPr>
            <a:endParaRPr lang="en-US" b="0" dirty="0"/>
          </a:p>
          <a:p>
            <a:pPr marL="181240" indent="-181240" defTabSz="966612">
              <a:buFont typeface="Arial" panose="020B0604020202020204" pitchFamily="34" charset="0"/>
              <a:buChar char="•"/>
              <a:defRPr/>
            </a:pPr>
            <a:r>
              <a:rPr lang="en-US" b="0" i="1" dirty="0"/>
              <a:t>Bullet 3 </a:t>
            </a:r>
            <a:r>
              <a:rPr lang="en-US" b="0" dirty="0"/>
              <a:t>– "As we reviewed earlier, mindfulness is b</a:t>
            </a:r>
            <a:r>
              <a:rPr lang="en-US" dirty="0"/>
              <a:t>ased on a blend of Eastern and Western spiritual traditions.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181240" indent="-181240" defTabSz="966612">
              <a:buFont typeface="Arial" panose="020B0604020202020204" pitchFamily="34" charset="0"/>
              <a:buChar char="•"/>
              <a:defRPr/>
            </a:pPr>
            <a:endParaRPr lang="en-US" dirty="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75</a:t>
            </a:fld>
            <a:endParaRPr lang="en-US"/>
          </a:p>
        </p:txBody>
      </p:sp>
    </p:spTree>
    <p:extLst>
      <p:ext uri="{BB962C8B-B14F-4D97-AF65-F5344CB8AC3E}">
        <p14:creationId xmlns:p14="http://schemas.microsoft.com/office/powerpoint/2010/main" val="1060514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"We will be reviewing foundational skills in each skill set in this training. For mindfulness, the foundational skills are [</a:t>
            </a:r>
            <a:r>
              <a:rPr lang="en-US" b="0" u="sng" dirty="0"/>
              <a:t>read bubbles</a:t>
            </a:r>
            <a:r>
              <a:rPr lang="en-US" b="0" dirty="0"/>
              <a:t>]."</a:t>
            </a:r>
            <a:endParaRPr lang="en-US" b="1" dirty="0"/>
          </a:p>
        </p:txBody>
      </p:sp>
      <p:sp>
        <p:nvSpPr>
          <p:cNvPr id="4" name="Slide Number Placeholder 3"/>
          <p:cNvSpPr>
            <a:spLocks noGrp="1"/>
          </p:cNvSpPr>
          <p:nvPr>
            <p:ph type="sldNum" sz="quarter" idx="5"/>
          </p:nvPr>
        </p:nvSpPr>
        <p:spPr/>
        <p:txBody>
          <a:bodyPr/>
          <a:lstStyle/>
          <a:p>
            <a:fld id="{369C70AD-FCA9-4FF6-8D0E-01E0C5ABAEF2}" type="slidenum">
              <a:rPr lang="en-US" smtClean="0"/>
              <a:t>76</a:t>
            </a:fld>
            <a:endParaRPr lang="en-US"/>
          </a:p>
        </p:txBody>
      </p:sp>
    </p:spTree>
    <p:extLst>
      <p:ext uri="{BB962C8B-B14F-4D97-AF65-F5344CB8AC3E}">
        <p14:creationId xmlns:p14="http://schemas.microsoft.com/office/powerpoint/2010/main" val="17519177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241653" indent="-241653" defTabSz="966612">
              <a:buFont typeface="Arial" panose="020B0604020202020204" pitchFamily="34" charset="0"/>
              <a:buChar char="•"/>
              <a:defRPr/>
            </a:pPr>
            <a:r>
              <a:rPr lang="en-US" b="0" u="sng" dirty="0"/>
              <a:t>Introduce slide</a:t>
            </a:r>
            <a:r>
              <a:rPr lang="en-US" b="0" u="none" dirty="0"/>
              <a:t> </a:t>
            </a:r>
            <a:r>
              <a:rPr lang="en-US" b="0" dirty="0"/>
              <a:t>–  "Let’s start by reviewing </a:t>
            </a:r>
            <a:r>
              <a:rPr lang="en-US" b="0" i="1" dirty="0"/>
              <a:t>The States of Mind</a:t>
            </a:r>
            <a:r>
              <a:rPr lang="en-US" b="0" dirty="0"/>
              <a:t>."</a:t>
            </a:r>
          </a:p>
          <a:p>
            <a:pPr marL="241653" indent="-241653"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"In DBT, the concept of "states of mind" is used to describe different emotional and cognitive states that individuals may experience. These states of mind can influence a person's thoughts, emotions, and behaviors. DBT identifies three primary states of mind. These are the </a:t>
            </a:r>
            <a:r>
              <a:rPr lang="en-US" b="0" i="1" dirty="0"/>
              <a:t>Reasonable Mind</a:t>
            </a:r>
            <a:r>
              <a:rPr lang="en-US" b="0" dirty="0"/>
              <a:t>, the </a:t>
            </a:r>
            <a:r>
              <a:rPr lang="en-US" b="0" i="1" dirty="0"/>
              <a:t>Emotional Mind</a:t>
            </a:r>
            <a:r>
              <a:rPr lang="en-US" b="0" dirty="0"/>
              <a:t>, and </a:t>
            </a:r>
            <a:r>
              <a:rPr lang="en-US" b="0" i="1" dirty="0"/>
              <a:t>Wise Mind </a:t>
            </a:r>
            <a:r>
              <a:rPr lang="en-US" b="0" dirty="0"/>
              <a:t>– the state of mind that combines both the Reasonable and </a:t>
            </a:r>
            <a:r>
              <a:rPr lang="en-US" b="0" i="0" dirty="0"/>
              <a:t>Emotional Mind</a:t>
            </a:r>
            <a:r>
              <a:rPr lang="en-US" b="0" dirty="0"/>
              <a:t>."</a:t>
            </a:r>
          </a:p>
          <a:p>
            <a:pPr marL="181240" indent="-181240" defTabSz="966612">
              <a:buFont typeface="Arial" panose="020B0604020202020204" pitchFamily="34" charset="0"/>
              <a:buChar char="•"/>
              <a:defRPr/>
            </a:pPr>
            <a:endParaRPr lang="en-US" b="0" dirty="0"/>
          </a:p>
          <a:p>
            <a:pPr marL="241653" indent="-241653" defTabSz="966612">
              <a:buFont typeface="Arial" panose="020B0604020202020204" pitchFamily="34" charset="0"/>
              <a:buChar char="•"/>
              <a:defRPr/>
            </a:pPr>
            <a:r>
              <a:rPr lang="en-US" b="0" i="0" u="none" strike="noStrike" baseline="0" dirty="0"/>
              <a:t>"When operating with our </a:t>
            </a:r>
            <a:r>
              <a:rPr lang="en-US" b="0" i="1" u="none" strike="noStrike" baseline="0" dirty="0"/>
              <a:t>Reasonable Mind, </a:t>
            </a:r>
            <a:r>
              <a:rPr lang="en-US" b="0" i="0" u="none" strike="noStrike" baseline="0" dirty="0"/>
              <a:t>our thoughts and behaviors are ruled by facts, reason, logic, and pragmatics; emotions take a back-seat. In </a:t>
            </a:r>
            <a:r>
              <a:rPr lang="en-US" b="0" i="1" u="none" strike="noStrike" baseline="0" dirty="0"/>
              <a:t>Reasonable Mind</a:t>
            </a:r>
            <a:r>
              <a:rPr lang="en-US" b="0" i="0" u="none" strike="noStrike" baseline="0" dirty="0"/>
              <a:t>, individuals are more likely to make decisions based on facts, evidence, and objective analysis.</a:t>
            </a:r>
            <a:r>
              <a:rPr lang="en-US" b="0" dirty="0"/>
              <a:t>"</a:t>
            </a:r>
            <a:endParaRPr lang="en-US" b="0" i="0" u="none" strike="noStrike" baseline="0" dirty="0"/>
          </a:p>
          <a:p>
            <a:pPr marL="785372" lvl="1" indent="-302066" defTabSz="966612">
              <a:buFont typeface="Arial" panose="020B0604020202020204" pitchFamily="34" charset="0"/>
              <a:buChar char="•"/>
              <a:defRPr/>
            </a:pPr>
            <a:r>
              <a:rPr lang="en-US" b="0" i="0" u="none" strike="noStrike" baseline="0" dirty="0"/>
              <a:t>"A good example of someone who is very often operating with their </a:t>
            </a:r>
            <a:r>
              <a:rPr lang="en-US" b="0" i="1" u="none" strike="noStrike" baseline="0" dirty="0"/>
              <a:t>Reasonable Mind </a:t>
            </a:r>
            <a:r>
              <a:rPr lang="en-US" b="0" i="0" u="none" strike="noStrike" baseline="0" dirty="0"/>
              <a:t>is Sheldon from the TV series </a:t>
            </a:r>
            <a:r>
              <a:rPr lang="en-US" b="0" i="1" u="none" strike="noStrike" baseline="0" dirty="0"/>
              <a:t>The Big Bang Theory</a:t>
            </a:r>
            <a:r>
              <a:rPr lang="en-US" b="0" i="0" u="none" strike="noStrike" baseline="0" dirty="0"/>
              <a:t>. He presents as very factual, analytical, dry, and emotionally-detached." </a:t>
            </a:r>
          </a:p>
          <a:p>
            <a:pPr marL="785372" lvl="1" indent="-302066" defTabSz="966612">
              <a:buFont typeface="Arial" panose="020B0604020202020204" pitchFamily="34" charset="0"/>
              <a:buChar char="•"/>
              <a:defRPr/>
            </a:pPr>
            <a:r>
              <a:rPr lang="en-US" b="0" i="0" u="none" strike="noStrike" baseline="0" dirty="0"/>
              <a:t>"There are times in our lives when we want to be operating with our </a:t>
            </a:r>
            <a:r>
              <a:rPr lang="en-US" b="0" i="1" u="none" strike="noStrike" baseline="0" dirty="0"/>
              <a:t>Reasonable Mind</a:t>
            </a:r>
            <a:r>
              <a:rPr lang="en-US" b="0" i="0" u="none" strike="noStrike" baseline="0" dirty="0"/>
              <a:t>; one example is when we are completing tasks at work or managing our finances."</a:t>
            </a:r>
          </a:p>
          <a:p>
            <a:pPr marL="785372" lvl="1" indent="-302066" defTabSz="966612">
              <a:buFont typeface="Arial" panose="020B0604020202020204" pitchFamily="34" charset="0"/>
              <a:buChar char="•"/>
              <a:defRPr/>
            </a:pPr>
            <a:r>
              <a:rPr lang="en-US" b="0" i="0" u="none" strike="noStrike" baseline="0" dirty="0"/>
              <a:t>"At the same time, overreliance on "reasonable mind" may lead to emotional suppression.</a:t>
            </a:r>
            <a:r>
              <a:rPr lang="en-US" b="0" dirty="0"/>
              <a:t>"</a:t>
            </a:r>
            <a:endParaRPr lang="en-US" b="0" i="0" u="none" strike="noStrike" baseline="0" dirty="0"/>
          </a:p>
          <a:p>
            <a:pPr marL="785372" lvl="1" indent="-302066" defTabSz="966612">
              <a:buFont typeface="Arial" panose="020B0604020202020204" pitchFamily="34" charset="0"/>
              <a:buChar char="•"/>
              <a:defRPr/>
            </a:pPr>
            <a:r>
              <a:rPr lang="en-US" b="1" i="0" u="sng" strike="noStrike" baseline="0" dirty="0"/>
              <a:t>Optional Interactive Activity:</a:t>
            </a:r>
            <a:r>
              <a:rPr lang="en-US" b="0" i="0" u="none" strike="noStrike" baseline="0" dirty="0"/>
              <a:t> </a:t>
            </a:r>
            <a:r>
              <a:rPr lang="en-US" b="0" i="1" u="none" strike="noStrike" baseline="0" dirty="0"/>
              <a:t>In your own words – what are some of the pros and cons of operating fully with our Reasonable Mind?</a:t>
            </a:r>
          </a:p>
          <a:p>
            <a:pPr marL="483306" lvl="1" defTabSz="966612">
              <a:defRPr/>
            </a:pPr>
            <a:endParaRPr lang="en-US" b="0" i="0" u="none" strike="noStrike" baseline="0" dirty="0"/>
          </a:p>
          <a:p>
            <a:pPr marL="241653" indent="-241653" defTabSz="966612">
              <a:buFont typeface="Arial" panose="020B0604020202020204" pitchFamily="34" charset="0"/>
              <a:buChar char="•"/>
              <a:defRPr/>
            </a:pPr>
            <a:r>
              <a:rPr lang="en-US" b="0" i="0" u="none" strike="noStrike" baseline="0" dirty="0"/>
              <a:t>"When fully operating with our </a:t>
            </a:r>
            <a:r>
              <a:rPr lang="en-US" b="0" i="1" u="none" strike="noStrike" baseline="0" dirty="0"/>
              <a:t>Emotional Mind, </a:t>
            </a:r>
            <a:r>
              <a:rPr lang="en-US" b="0" i="0" u="none" strike="noStrike" baseline="0" dirty="0"/>
              <a:t>we are ruled by our moods, feelings, and we may be impulsive or have urges to do things that don't feel like us or say things that we may not mean due to intense feelings and a sense of urgency. Facts, reason, and logic take the back-seat. Some examples of when we operate fully with our </a:t>
            </a:r>
            <a:r>
              <a:rPr lang="en-US" b="0" i="1" u="none" strike="noStrike" baseline="0" dirty="0"/>
              <a:t>Emotional Mind </a:t>
            </a:r>
            <a:r>
              <a:rPr lang="en-US" b="0" i="0" u="none" strike="noStrike" baseline="0" dirty="0"/>
              <a:t>could be when we've said something hurtful to a loved one in the heat of the moment. </a:t>
            </a:r>
          </a:p>
          <a:p>
            <a:pPr marL="724959" lvl="1" indent="-241653" defTabSz="966612">
              <a:buFont typeface="Arial" panose="020B0604020202020204" pitchFamily="34" charset="0"/>
              <a:buChar char="•"/>
              <a:defRPr/>
            </a:pPr>
            <a:r>
              <a:rPr lang="en-US" b="0" i="0" u="none" strike="noStrike" baseline="0" dirty="0"/>
              <a:t>"One TV character who emulates the characteristics of </a:t>
            </a:r>
            <a:r>
              <a:rPr lang="en-US" b="0" i="1" u="none" strike="noStrike" baseline="0" dirty="0"/>
              <a:t>Emotional Mind </a:t>
            </a:r>
            <a:r>
              <a:rPr lang="en-US" b="0" i="0" u="none" strike="noStrike" baseline="0" dirty="0"/>
              <a:t>is Ted Mosby from the TV series </a:t>
            </a:r>
            <a:r>
              <a:rPr lang="en-US" b="0" i="1" u="none" strike="noStrike" baseline="0" dirty="0"/>
              <a:t>How I Met Your Mother. </a:t>
            </a:r>
            <a:r>
              <a:rPr lang="en-US" b="0" i="0" u="none" strike="noStrike" baseline="0" dirty="0"/>
              <a:t>Ted's character frequently experiences intense emotional reactions to breakups and romantic disappointments. He can be emotionally reactive during conflicts and disagreements with his friends </a:t>
            </a:r>
            <a:r>
              <a:rPr lang="en-US" b="0" i="0" dirty="0">
                <a:solidFill>
                  <a:srgbClr val="374151"/>
                </a:solidFill>
                <a:effectLst/>
                <a:latin typeface="Söhne"/>
              </a:rPr>
              <a:t>and his career choices and aspirations are often influenced by his emotional desires</a:t>
            </a:r>
            <a:r>
              <a:rPr lang="en-US" b="0" i="0" u="none" strike="noStrike" baseline="0" dirty="0"/>
              <a:t>."</a:t>
            </a:r>
          </a:p>
          <a:p>
            <a:pPr marL="724959" lvl="1" indent="-241653" defTabSz="966612">
              <a:buFont typeface="Arial" panose="020B0604020202020204" pitchFamily="34" charset="0"/>
              <a:buChar char="•"/>
              <a:defRPr/>
            </a:pPr>
            <a:r>
              <a:rPr lang="en-US" b="0" i="0" u="none" strike="noStrike" baseline="0" dirty="0"/>
              <a:t>"Our emotions are important, and they can be beneficial. For example, emotions can help us foster connection with others and a sense of belonging. Emotions also motivate us to act (e.g., you may seek out social activities or hobbies that provide you with a sense of joy if you feel sad)."</a:t>
            </a:r>
          </a:p>
          <a:p>
            <a:pPr marL="724959" lvl="1" indent="-241653" defTabSz="966612">
              <a:buFont typeface="Arial" panose="020B0604020202020204" pitchFamily="34" charset="0"/>
              <a:buChar char="•"/>
              <a:defRPr/>
            </a:pPr>
            <a:r>
              <a:rPr lang="en-US" b="0" i="0" u="none" strike="noStrike" baseline="0" dirty="0"/>
              <a:t>"At the same time, operating fully with our </a:t>
            </a:r>
            <a:r>
              <a:rPr lang="en-US" b="0" i="1" u="none" strike="noStrike" baseline="0" dirty="0"/>
              <a:t>Emotional Mind </a:t>
            </a:r>
            <a:r>
              <a:rPr lang="en-US" b="0" i="0" u="none" strike="noStrike" baseline="0" dirty="0"/>
              <a:t>can really cloud our judgement and lead to impulsive reactions or decisions.</a:t>
            </a:r>
            <a:r>
              <a:rPr lang="en-US" b="0" dirty="0"/>
              <a:t>"</a:t>
            </a:r>
            <a:endParaRPr lang="en-US" b="0" i="0" u="none" strike="noStrike" baseline="0" dirty="0"/>
          </a:p>
          <a:p>
            <a:pPr marL="785372" lvl="1" indent="-302066" defTabSz="966612">
              <a:buFont typeface="Arial" panose="020B0604020202020204" pitchFamily="34" charset="0"/>
              <a:buChar char="•"/>
              <a:defRPr/>
            </a:pPr>
            <a:r>
              <a:rPr lang="en-US" b="1" i="0" u="sng" strike="noStrike" baseline="0" dirty="0"/>
              <a:t>Optional Interactive Activity</a:t>
            </a:r>
            <a:r>
              <a:rPr lang="en-US" b="0" i="0" u="sng" strike="noStrike" baseline="0" dirty="0"/>
              <a:t>:</a:t>
            </a:r>
            <a:r>
              <a:rPr lang="en-US" b="0" i="0" u="none" strike="noStrike" baseline="0" dirty="0"/>
              <a:t> </a:t>
            </a:r>
            <a:r>
              <a:rPr lang="en-US" b="0" i="1" u="none" strike="noStrike" baseline="0" dirty="0"/>
              <a:t>In your own words – what some of the pros and cons could be of operating fully with our Emotional Mind?</a:t>
            </a:r>
            <a:endParaRPr lang="en-US" b="0" i="0" u="none" strike="noStrike" baseline="0" dirty="0">
              <a:effectLst/>
            </a:endParaRPr>
          </a:p>
          <a:p>
            <a:pPr marL="483306" lvl="1" defTabSz="966612">
              <a:defRPr/>
            </a:pPr>
            <a:endParaRPr lang="en-US" b="0" i="0" u="none" strike="noStrike" baseline="0" dirty="0"/>
          </a:p>
          <a:p>
            <a:pPr marL="241653" indent="-241653" defTabSz="966612">
              <a:buFont typeface="Arial" panose="020B0604020202020204" pitchFamily="34" charset="0"/>
              <a:buChar char="•"/>
              <a:defRPr/>
            </a:pPr>
            <a:r>
              <a:rPr lang="en-US" b="0" i="0" u="none" strike="noStrike" baseline="0" dirty="0"/>
              <a:t>"Our </a:t>
            </a:r>
            <a:r>
              <a:rPr lang="en-US" b="0" i="1" u="none" strike="noStrike" baseline="0" dirty="0"/>
              <a:t>Wise Mind </a:t>
            </a:r>
            <a:r>
              <a:rPr lang="en-US" b="0" i="0" u="none" strike="noStrike" baseline="0" dirty="0"/>
              <a:t>involves seeing the value of both reason and emotion; thinking about things by considering both emotions and rationality and striving for this balance."</a:t>
            </a:r>
          </a:p>
          <a:p>
            <a:pPr marL="724959" lvl="1" indent="-241653" defTabSz="966612">
              <a:buFont typeface="Arial" panose="020B0604020202020204" pitchFamily="34" charset="0"/>
              <a:buChar char="•"/>
              <a:defRPr/>
            </a:pPr>
            <a:r>
              <a:rPr lang="en-US" b="0" i="0" u="none" strike="noStrike" baseline="0" dirty="0"/>
              <a:t>"It's a natural human tendency to operate from a place of pure reason or pure emotion. However, when we are viewing the world through either lens, we miss out on the big picture."</a:t>
            </a:r>
          </a:p>
          <a:p>
            <a:pPr marL="724959" lvl="1" indent="-241653" defTabSz="966612">
              <a:buFont typeface="Arial" panose="020B0604020202020204" pitchFamily="34" charset="0"/>
              <a:buChar char="•"/>
              <a:defRPr/>
            </a:pPr>
            <a:r>
              <a:rPr lang="en-US" b="0" i="0" u="none" strike="noStrike" baseline="0" dirty="0"/>
              <a:t>"In order to live the most effective and balanced lives possible, it is advantageous to learn how to integrate reason </a:t>
            </a:r>
            <a:r>
              <a:rPr lang="en-US" b="0" i="0" u="sng" strike="noStrike" baseline="0" dirty="0"/>
              <a:t>with</a:t>
            </a:r>
            <a:r>
              <a:rPr lang="en-US" b="0" i="0" u="none" strike="noStrike" baseline="0" dirty="0"/>
              <a:t> emotion. This integration is what </a:t>
            </a:r>
            <a:r>
              <a:rPr lang="en-US" b="0" i="1" u="none" strike="noStrike" baseline="0" dirty="0"/>
              <a:t>Wise Mind </a:t>
            </a:r>
            <a:r>
              <a:rPr lang="en-US" b="0" i="0" u="none" strike="noStrike" baseline="0" dirty="0"/>
              <a:t>is all about."</a:t>
            </a:r>
          </a:p>
          <a:p>
            <a:pPr marL="724959" lvl="1" indent="-241653" defTabSz="966612">
              <a:buFont typeface="Arial" panose="020B0604020202020204" pitchFamily="34" charset="0"/>
              <a:buChar char="•"/>
              <a:defRPr/>
            </a:pPr>
            <a:r>
              <a:rPr lang="en-US" b="0" i="0" u="none" strike="noStrike" baseline="0" dirty="0"/>
              <a:t>"An important goal of mindfulness in DBT is to activate </a:t>
            </a:r>
            <a:r>
              <a:rPr lang="en-US" b="0" i="1" u="none" strike="noStrike" baseline="0" dirty="0"/>
              <a:t>Wise Mind</a:t>
            </a:r>
            <a:r>
              <a:rPr lang="en-US" b="0" i="0" u="none" strike="noStrike" baseline="0" dirty="0"/>
              <a:t>."</a:t>
            </a:r>
            <a:endParaRPr lang="en-US" b="0" dirty="0"/>
          </a:p>
          <a:p>
            <a:pPr marL="724959" lvl="1" indent="-241653" defTabSz="966612">
              <a:buFont typeface="Arial" panose="020B0604020202020204" pitchFamily="34" charset="0"/>
              <a:buChar char="•"/>
              <a:defRPr/>
            </a:pPr>
            <a:r>
              <a:rPr lang="en-US" b="0" i="0" dirty="0">
                <a:solidFill>
                  <a:srgbClr val="374151"/>
                </a:solidFill>
                <a:effectLst/>
                <a:latin typeface="Söhne"/>
              </a:rPr>
              <a:t>A TV character who emulates the concept of </a:t>
            </a:r>
            <a:r>
              <a:rPr lang="en-US" b="0" i="1" dirty="0">
                <a:solidFill>
                  <a:srgbClr val="374151"/>
                </a:solidFill>
                <a:effectLst/>
                <a:latin typeface="Söhne"/>
              </a:rPr>
              <a:t>Wise Mind</a:t>
            </a:r>
            <a:r>
              <a:rPr lang="en-US" i="1" dirty="0"/>
              <a:t> </a:t>
            </a:r>
            <a:r>
              <a:rPr lang="en-US" i="0" dirty="0"/>
              <a:t>is Dr. </a:t>
            </a:r>
            <a:r>
              <a:rPr lang="en-US" dirty="0"/>
              <a:t>Temperance Brennan from the TV series </a:t>
            </a:r>
            <a:r>
              <a:rPr lang="en-US" i="1" dirty="0"/>
              <a:t>Bones</a:t>
            </a:r>
            <a:r>
              <a:rPr lang="en-US" dirty="0"/>
              <a:t>, portrayed by Emily Deschanel. Dr. Brennan is a forensic anthropologist known for her exceptional logical and scientific reasoning skills, but she also demonstrates a balanced and thoughtful approach to solving complex cases.</a:t>
            </a:r>
          </a:p>
          <a:p>
            <a:pPr defTabSz="966612">
              <a:defRPr/>
            </a:pPr>
            <a:endParaRPr lang="en-US" sz="1900" i="1" dirty="0">
              <a:latin typeface="Arial" panose="020B0604020202020204" pitchFamily="34" charset="0"/>
            </a:endParaRPr>
          </a:p>
          <a:p>
            <a:pPr defTabSz="966612">
              <a:defRPr/>
            </a:pPr>
            <a:r>
              <a:rPr lang="en-US" i="1" dirty="0"/>
              <a:t>---</a:t>
            </a:r>
            <a:endParaRPr lang="en-US" dirty="0"/>
          </a:p>
          <a:p>
            <a:pPr defTabSz="966612" fontAlgn="base">
              <a:defRPr/>
            </a:pPr>
            <a:r>
              <a:rPr lang="en-US" b="1" dirty="0"/>
              <a:t>Additional Notes: </a:t>
            </a:r>
            <a:endParaRPr lang="en-US" dirty="0"/>
          </a:p>
          <a:p>
            <a:pPr defTabSz="966612" fontAlgn="base">
              <a:defRPr/>
            </a:pPr>
            <a:r>
              <a:rPr lang="en-US" dirty="0"/>
              <a:t>More on the benefits of emotions – </a:t>
            </a:r>
          </a:p>
          <a:p>
            <a:pPr marL="664546" lvl="1" indent="-181240" defTabSz="966612" fontAlgn="base">
              <a:buFont typeface="Arial" panose="020B0604020202020204" pitchFamily="34" charset="0"/>
              <a:buChar char="•"/>
              <a:defRPr/>
            </a:pPr>
            <a:r>
              <a:rPr lang="en-US" dirty="0"/>
              <a:t>Emotions can signal to us what our values are. Emotions can also help us avoid danger – they can prepare the body to take action. The amygdala, in particular, is responsible for triggering emotional responses that prepare your body to cope with things like fear and anger. Sometimes this fear can trigger the body's fight-or-flight response, which leads to several physiological responses that prepare the body to either stay and face the danger or flee to safety. Additionally, emotions can help us make decisions (emotions have a major influence on the decisions we make, from what we decide to have for breakfast to which candidates we choose to vote for in political elections). Moreover, emotional intelligence, or your ability to understand and manage emotions, has been shown to play an important role in decision-making.</a:t>
            </a:r>
          </a:p>
          <a:p>
            <a:pPr marL="664546" lvl="1" indent="-181240" defTabSz="966612" fontAlgn="base">
              <a:buFont typeface="Arial" panose="020B0604020202020204" pitchFamily="34" charset="0"/>
              <a:buChar char="•"/>
              <a:defRPr/>
            </a:pPr>
            <a:endParaRPr lang="en-US"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77</a:t>
            </a:fld>
            <a:endParaRPr lang="en-US"/>
          </a:p>
        </p:txBody>
      </p:sp>
    </p:spTree>
    <p:extLst>
      <p:ext uri="{BB962C8B-B14F-4D97-AF65-F5344CB8AC3E}">
        <p14:creationId xmlns:p14="http://schemas.microsoft.com/office/powerpoint/2010/main" val="3836285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defTabSz="966612">
              <a:buFont typeface="Arial" panose="020B0604020202020204" pitchFamily="34" charset="0"/>
              <a:buChar char="•"/>
              <a:defRPr/>
            </a:pPr>
            <a:r>
              <a:rPr lang="en-US" dirty="0"/>
              <a:t>"The </a:t>
            </a:r>
            <a:r>
              <a:rPr lang="en-US" i="1" dirty="0">
                <a:latin typeface="Calibri" panose="020F0502020204030204" pitchFamily="34" charset="0"/>
                <a:ea typeface="Calibri" panose="020F0502020204030204" pitchFamily="34" charset="0"/>
                <a:cs typeface="Calibri" panose="020F0502020204030204" pitchFamily="34" charset="0"/>
              </a:rPr>
              <a:t>What S</a:t>
            </a:r>
            <a:r>
              <a:rPr lang="en-US" i="1" dirty="0"/>
              <a:t>kill </a:t>
            </a:r>
            <a:r>
              <a:rPr lang="en-US" dirty="0"/>
              <a:t>is a crucial aspect of developing mindfulness skills. This skill guides individuals on what to focus on when practicing mindfulness. It helps you focus your attention and practice being fully present in the moment and is designed to increase your awareness and understanding of your experience (switching off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autopilot</a:t>
            </a:r>
            <a:r>
              <a:rPr lang="en-US" dirty="0">
                <a:latin typeface="Calibri" panose="020F0502020204030204" pitchFamily="34" charset="0"/>
                <a:ea typeface="Calibri" panose="020F0502020204030204" pitchFamily="34" charset="0"/>
                <a:cs typeface="Calibri" panose="020F0502020204030204" pitchFamily="34" charset="0"/>
              </a:rPr>
              <a:t>' mode</a:t>
            </a:r>
            <a:r>
              <a:rPr lang="en-US" dirty="0"/>
              <a:t>). This skill can help you access </a:t>
            </a:r>
            <a:r>
              <a:rPr lang="en-US" i="1" dirty="0"/>
              <a:t>Wise Mind</a:t>
            </a:r>
            <a:r>
              <a:rPr lang="en-US" dirty="0"/>
              <a:t>." </a:t>
            </a:r>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"The </a:t>
            </a:r>
            <a:r>
              <a:rPr lang="en-US" i="1" dirty="0">
                <a:latin typeface="Calibri" panose="020F0502020204030204" pitchFamily="34" charset="0"/>
                <a:ea typeface="Calibri" panose="020F0502020204030204" pitchFamily="34" charset="0"/>
                <a:cs typeface="Calibri" panose="020F0502020204030204" pitchFamily="34" charset="0"/>
              </a:rPr>
              <a:t>What S</a:t>
            </a:r>
            <a:r>
              <a:rPr lang="en-US" i="1" dirty="0"/>
              <a:t>kill </a:t>
            </a:r>
            <a:r>
              <a:rPr lang="en-US" dirty="0"/>
              <a:t>stands for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Observe,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Describe,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and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Participate</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The steps in this skill are meant to be done, in order, one at a time."</a:t>
            </a:r>
          </a:p>
          <a:p>
            <a:pPr defTabSz="966612">
              <a:defRPr/>
            </a:pPr>
            <a:endParaRPr lang="en-US" dirty="0"/>
          </a:p>
          <a:p>
            <a:pPr marL="181240" indent="-181240" defTabSz="966612">
              <a:buFont typeface="Arial" panose="020B0604020202020204" pitchFamily="34" charset="0"/>
              <a:buChar char="•"/>
              <a:defRPr/>
            </a:pPr>
            <a:r>
              <a:rPr lang="en-US" b="1" dirty="0"/>
              <a:t>Observe</a:t>
            </a:r>
            <a:r>
              <a:rPr lang="en-US" dirty="0"/>
              <a:t>: "</a:t>
            </a:r>
            <a:r>
              <a:rPr lang="en-US" i="1" dirty="0"/>
              <a:t>Observe </a:t>
            </a:r>
            <a:r>
              <a:rPr lang="en-US" dirty="0"/>
              <a:t>involves paying attention to your internal and external experiences in the present moment (the opposite of multitasking) without judgment. </a:t>
            </a:r>
            <a:r>
              <a:rPr lang="en-US" sz="1300" dirty="0">
                <a:latin typeface="Calibri" panose="020F0502020204030204" pitchFamily="34" charset="0"/>
              </a:rPr>
              <a:t>It involves attending to your external experiences or internal experiences (e.g., emotional responses) without trying to escape them when they feel painful or staying in them when they feel good.</a:t>
            </a:r>
            <a:r>
              <a:rPr lang="en-US" dirty="0"/>
              <a:t>"</a:t>
            </a:r>
            <a:endParaRPr lang="en-US" sz="1300" dirty="0">
              <a:latin typeface="Calibri" panose="020F0502020204030204" pitchFamily="34" charset="0"/>
            </a:endParaRPr>
          </a:p>
          <a:p>
            <a:pPr marL="664546" lvl="1" indent="-181240">
              <a:buFont typeface="Arial" panose="020B0604020202020204" pitchFamily="34" charset="0"/>
              <a:buChar char="•"/>
            </a:pPr>
            <a:r>
              <a:rPr lang="en-US" dirty="0"/>
              <a:t>"It's about noticing sensory experiences, thoughts, and emotions as they occur. For example, observing the colors, shapes, and textures of objects in your environment or noticing the sensations in your body during a specific activity."</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a:t>Describe</a:t>
            </a:r>
            <a:r>
              <a:rPr lang="en-US" dirty="0"/>
              <a:t>: "</a:t>
            </a:r>
            <a:r>
              <a:rPr lang="en-US" i="1" dirty="0"/>
              <a:t>Describe</a:t>
            </a:r>
            <a:r>
              <a:rPr lang="en-US" dirty="0"/>
              <a:t> is about putting your observations into words. It involves labeling what you observe in a non-judgmental and factual way. For instance, you might describe your feelings as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anxious</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or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excited</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without adding judgments or interpretations."</a:t>
            </a:r>
          </a:p>
          <a:p>
            <a:pPr marL="664546" lvl="1" indent="-181240">
              <a:buFont typeface="Arial" panose="020B0604020202020204" pitchFamily="34" charset="0"/>
              <a:buChar char="•"/>
            </a:pPr>
            <a:r>
              <a:rPr lang="en-US" dirty="0"/>
              <a:t>"The ability to describe our emotions is important for how we communicate them and for our sense of self-control."</a:t>
            </a:r>
          </a:p>
          <a:p>
            <a:pPr marL="664546" lvl="1" indent="-181240">
              <a:buFont typeface="Arial" panose="020B0604020202020204" pitchFamily="34" charset="0"/>
              <a:buChar char="•"/>
            </a:pPr>
            <a:r>
              <a:rPr lang="en-US" dirty="0"/>
              <a:t>"When we take the time to observe and describe what's happening, it can help us recognize if we are experiencing emotional distress or other things that are coming up for us (e.g., confusion, sadness, etc.)."</a:t>
            </a:r>
          </a:p>
          <a:p>
            <a:pPr marL="664546" lvl="1" indent="-181240">
              <a:buFont typeface="Arial" panose="020B0604020202020204" pitchFamily="34" charset="0"/>
              <a:buChar char="•"/>
            </a:pPr>
            <a:r>
              <a:rPr lang="en-US" dirty="0"/>
              <a:t>"This process helps us to avoid  mistaking our emotions for absolute truths and responding from this place."</a:t>
            </a:r>
          </a:p>
          <a:p>
            <a:endParaRPr lang="en-US" dirty="0"/>
          </a:p>
          <a:p>
            <a:pPr marL="181240" indent="-181240" defTabSz="966612">
              <a:buFont typeface="Arial" panose="020B0604020202020204" pitchFamily="34" charset="0"/>
              <a:buChar char="•"/>
              <a:defRPr/>
            </a:pPr>
            <a:r>
              <a:rPr lang="en-US" b="1" dirty="0"/>
              <a:t>Participate</a:t>
            </a:r>
            <a:r>
              <a:rPr lang="en-US" dirty="0"/>
              <a:t>: "After you’ve observed your experiences and described your observations, you can then participate fully in the present moment which means immersing yourself in the activity you're engaged in without distraction or judgment (this represents the </a:t>
            </a:r>
            <a:r>
              <a:rPr lang="en-US" sz="1300" dirty="0">
                <a:latin typeface="Calibri" panose="020F0502020204030204" pitchFamily="34" charset="0"/>
              </a:rPr>
              <a:t>ultimate goal of mindfulness)</a:t>
            </a:r>
            <a:r>
              <a:rPr lang="en-US" dirty="0"/>
              <a:t>. It's about being completely present in your actions and experiences</a:t>
            </a:r>
            <a:r>
              <a:rPr lang="en-US" dirty="0">
                <a:latin typeface="Calibri" panose="020F0502020204030204" pitchFamily="34" charset="0"/>
              </a:rPr>
              <a:t>. It means being actively involved in the task or situation at hand rather than going through the motions passively. This process fosters a sense of connection to the moment.</a:t>
            </a:r>
            <a:r>
              <a:rPr lang="en-US" dirty="0"/>
              <a:t>"</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78</a:t>
            </a:fld>
            <a:endParaRPr lang="en-US"/>
          </a:p>
        </p:txBody>
      </p:sp>
    </p:spTree>
    <p:extLst>
      <p:ext uri="{BB962C8B-B14F-4D97-AF65-F5344CB8AC3E}">
        <p14:creationId xmlns:p14="http://schemas.microsoft.com/office/powerpoint/2010/main" val="24763370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dirty="0"/>
              <a:t>"</a:t>
            </a:r>
            <a:r>
              <a:rPr lang="en-US" i="0" dirty="0"/>
              <a:t>T</a:t>
            </a:r>
            <a:r>
              <a:rPr lang="en-US" dirty="0"/>
              <a:t>he </a:t>
            </a:r>
            <a:r>
              <a:rPr lang="en-US" i="1" dirty="0"/>
              <a:t>How Skill </a:t>
            </a:r>
            <a:r>
              <a:rPr lang="en-US" dirty="0"/>
              <a:t>for mindfulness is an essential component of practicing mindfulness effectively. This skill provides a framework for engaging in mindfulness activities and </a:t>
            </a:r>
            <a:r>
              <a:rPr lang="en-US" b="0" i="0" dirty="0">
                <a:solidFill>
                  <a:srgbClr val="374151"/>
                </a:solidFill>
                <a:effectLst/>
                <a:latin typeface="Söhne"/>
              </a:rPr>
              <a:t>cultivating a state of mindful awareness</a:t>
            </a:r>
            <a:r>
              <a:rPr lang="en-US" dirty="0"/>
              <a: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 </a:t>
            </a:r>
            <a:r>
              <a:rPr lang="en-US" i="1" dirty="0"/>
              <a:t>How Skill </a:t>
            </a:r>
            <a:r>
              <a:rPr lang="en-US" dirty="0"/>
              <a:t>involves steps for practicing mindfulness </a:t>
            </a:r>
            <a:r>
              <a:rPr lang="en-US" i="1" dirty="0"/>
              <a:t>Non-Judgmentally</a:t>
            </a:r>
            <a:r>
              <a:rPr lang="en-US" dirty="0"/>
              <a:t>, </a:t>
            </a:r>
            <a:r>
              <a:rPr lang="en-US" i="1" dirty="0"/>
              <a:t>One-Mindfully</a:t>
            </a:r>
            <a:r>
              <a:rPr lang="en-US" dirty="0"/>
              <a:t>, and </a:t>
            </a:r>
            <a:r>
              <a:rPr lang="en-US" i="1" dirty="0"/>
              <a:t>Effectively</a:t>
            </a:r>
            <a:r>
              <a:rPr lang="en-US" dirty="0"/>
              <a:t>."</a:t>
            </a:r>
          </a:p>
          <a:p>
            <a:endParaRPr lang="en-US" dirty="0"/>
          </a:p>
          <a:p>
            <a:pPr marL="181240" indent="-181240">
              <a:buFont typeface="Arial" panose="020B0604020202020204" pitchFamily="34" charset="0"/>
              <a:buChar char="•"/>
            </a:pPr>
            <a:r>
              <a:rPr lang="en-US" b="1" dirty="0"/>
              <a:t>Non-Judgmentally</a:t>
            </a:r>
            <a:r>
              <a:rPr lang="en-US" dirty="0"/>
              <a:t>: "This means we observe our experiences without judgment. It involves letting go of evaluations such as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good</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or </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bad</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and instead adopting a neutral and accepting attitude toward the present moment."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a:t>One-Mindfully</a:t>
            </a:r>
            <a:r>
              <a:rPr lang="en-US" dirty="0"/>
              <a:t>: "This means we focus our attention on one thing at a time. It involves giving our full concentration to the task or experience at hand, avoiding multitasking or distractions. This skill helps us stay fully engaged in the present moment."</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1" dirty="0"/>
              <a:t>Effectively: </a:t>
            </a:r>
            <a:r>
              <a:rPr lang="en-US" dirty="0"/>
              <a:t>"Effectiveness in mindfulness refers to using mindfulness skills that are most appropriate for the situation. It involves doing what works to achieve your goals while maintaining mindfulness. Effectiveness in mindfulness helps individuals choose the right mindfulness technique for the situation."</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dirty="0"/>
              <a:t>"These </a:t>
            </a:r>
            <a:r>
              <a:rPr lang="en-US" i="1" dirty="0"/>
              <a:t>How Skill </a:t>
            </a:r>
            <a:r>
              <a:rPr lang="en-US" dirty="0"/>
              <a:t>complements the </a:t>
            </a:r>
            <a:r>
              <a:rPr lang="en-US" i="1" dirty="0">
                <a:latin typeface="Calibri" panose="020F0502020204030204" pitchFamily="34" charset="0"/>
                <a:ea typeface="Calibri" panose="020F0502020204030204" pitchFamily="34" charset="0"/>
                <a:cs typeface="Calibri" panose="020F0502020204030204" pitchFamily="34" charset="0"/>
              </a:rPr>
              <a:t>What S</a:t>
            </a:r>
            <a:r>
              <a:rPr lang="en-US" i="1" dirty="0"/>
              <a:t>kill </a:t>
            </a:r>
            <a:r>
              <a:rPr lang="en-US" dirty="0"/>
              <a:t>in DBT, which are focused on observing, describing, and participating in the present moment. By incorporating the "How Skills," individuals can deepen their mindfulness practice and approach their experiences with a non-judgmental, focused, and effective mindset, which can lead to improved emotional regulation and well-being."</a:t>
            </a:r>
          </a:p>
        </p:txBody>
      </p:sp>
      <p:sp>
        <p:nvSpPr>
          <p:cNvPr id="4" name="Slide Number Placeholder 3"/>
          <p:cNvSpPr>
            <a:spLocks noGrp="1"/>
          </p:cNvSpPr>
          <p:nvPr>
            <p:ph type="sldNum" sz="quarter" idx="5"/>
          </p:nvPr>
        </p:nvSpPr>
        <p:spPr/>
        <p:txBody>
          <a:bodyPr/>
          <a:lstStyle/>
          <a:p>
            <a:fld id="{369C70AD-FCA9-4FF6-8D0E-01E0C5ABAEF2}" type="slidenum">
              <a:rPr lang="en-US" smtClean="0"/>
              <a:t>79</a:t>
            </a:fld>
            <a:endParaRPr lang="en-US"/>
          </a:p>
        </p:txBody>
      </p:sp>
    </p:spTree>
    <p:extLst>
      <p:ext uri="{BB962C8B-B14F-4D97-AF65-F5344CB8AC3E}">
        <p14:creationId xmlns:p14="http://schemas.microsoft.com/office/powerpoint/2010/main" val="3187729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"Language matters. What we say and how we say it inspires the hope and belief that recovery is possible for everyone. We use affirming, respectful, person-first language that promotes evidence-based care. </a:t>
            </a:r>
            <a:r>
              <a:rPr lang="en-US" i="0" dirty="0"/>
              <a:t>For example, instead of saying alcoholic, we say 'person with an alcohol use d/o' or you may hear us use the term 'person with a substance use disorder' rather than the terms 'addict' or 'junkie' </a:t>
            </a:r>
            <a:r>
              <a:rPr lang="en-US" sz="1200" i="0" dirty="0"/>
              <a:t>–</a:t>
            </a:r>
            <a:r>
              <a:rPr lang="en-US" i="0" dirty="0"/>
              <a:t> in this way we are recovery-oriented and person-centered in our work.</a:t>
            </a:r>
            <a:r>
              <a:rPr lang="en-US" b="0" dirty="0"/>
              <a:t>“</a:t>
            </a:r>
          </a:p>
          <a:p>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i="0" dirty="0">
              <a:cs typeface="Calibri"/>
            </a:endParaRPr>
          </a:p>
          <a:p>
            <a:endParaRPr lang="en-US" i="0" dirty="0"/>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54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a:t>
            </a:r>
            <a:r>
              <a:rPr lang="en-US" b="0" i="0" dirty="0">
                <a:solidFill>
                  <a:srgbClr val="191D34"/>
                </a:solidFill>
                <a:effectLst/>
              </a:rPr>
              <a:t>This is an activity to practice mindfulness and activate </a:t>
            </a:r>
            <a:r>
              <a:rPr lang="en-US" b="0" i="1" dirty="0">
                <a:solidFill>
                  <a:srgbClr val="191D34"/>
                </a:solidFill>
                <a:effectLst/>
              </a:rPr>
              <a:t>Wise Mind</a:t>
            </a:r>
            <a:r>
              <a:rPr lang="en-US" b="0" i="0" dirty="0">
                <a:solidFill>
                  <a:srgbClr val="191D34"/>
                </a:solidFill>
                <a:effectLst/>
              </a:rPr>
              <a:t>. We will discuss our observations afterwards.</a:t>
            </a:r>
            <a:r>
              <a:rPr lang="en-US" dirty="0"/>
              <a:t>“</a:t>
            </a:r>
          </a:p>
          <a:p>
            <a:pPr marL="302066" indent="-302066">
              <a:buFont typeface="Arial" panose="020B0604020202020204" pitchFamily="34" charset="0"/>
              <a:buChar char="•"/>
            </a:pPr>
            <a:endParaRPr lang="en-US" b="0" i="0" dirty="0">
              <a:solidFill>
                <a:srgbClr val="191D34"/>
              </a:solidFill>
              <a:effectLst/>
            </a:endParaRPr>
          </a:p>
          <a:p>
            <a:pPr marL="181240" indent="-181240">
              <a:buFont typeface="Arial" panose="020B0604020202020204" pitchFamily="34" charset="0"/>
              <a:buChar char="•"/>
            </a:pPr>
            <a:r>
              <a:rPr lang="en-US" b="0" i="0" u="sng" dirty="0">
                <a:solidFill>
                  <a:srgbClr val="191D34"/>
                </a:solidFill>
                <a:effectLst/>
              </a:rPr>
              <a:t>Trainer </a:t>
            </a:r>
            <a:r>
              <a:rPr lang="en-US" b="0" u="sng" dirty="0"/>
              <a:t>– read through the mindfulness visualization exercise.</a:t>
            </a:r>
            <a:endParaRPr lang="en-US" b="0" i="0" dirty="0">
              <a:solidFill>
                <a:srgbClr val="191D34"/>
              </a:solidFill>
              <a:effectLst/>
            </a:endParaRPr>
          </a:p>
          <a:p>
            <a:pPr marL="181240" indent="-181240">
              <a:buFont typeface="Arial" panose="020B0604020202020204" pitchFamily="34" charset="0"/>
              <a:buChar char="•"/>
            </a:pPr>
            <a:endParaRPr lang="en-US" b="0" i="0" dirty="0">
              <a:solidFill>
                <a:srgbClr val="191D34"/>
              </a:solidFill>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sz="1300" dirty="0">
                <a:latin typeface="Circular"/>
              </a:rPr>
              <a:t>Linehan, M. M. (2014a). </a:t>
            </a:r>
            <a:r>
              <a:rPr lang="en-US" sz="1300" i="1" dirty="0">
                <a:latin typeface="inherit"/>
              </a:rPr>
              <a:t>DBT (R) skills training handouts and worksheets, second edition</a:t>
            </a:r>
            <a:r>
              <a:rPr lang="en-US" sz="1300" dirty="0">
                <a:latin typeface="Circular"/>
              </a:rPr>
              <a:t> (2nd ed.). New York, NY: Guilford Publications.</a:t>
            </a:r>
            <a:endParaRPr lang="en-US" b="0" i="0" dirty="0">
              <a:solidFill>
                <a:srgbClr val="212529"/>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80</a:t>
            </a:fld>
            <a:endParaRPr lang="en-US"/>
          </a:p>
        </p:txBody>
      </p:sp>
    </p:spTree>
    <p:extLst>
      <p:ext uri="{BB962C8B-B14F-4D97-AF65-F5344CB8AC3E}">
        <p14:creationId xmlns:p14="http://schemas.microsoft.com/office/powerpoint/2010/main" val="7611853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181240" indent="-181240">
              <a:buFont typeface="Arial" panose="020B0604020202020204" pitchFamily="34" charset="0"/>
              <a:buChar char="•"/>
            </a:pPr>
            <a:r>
              <a:rPr lang="en-US" b="0" u="none" dirty="0"/>
              <a:t>Note: People often find mindfulness exercises challenging, especially when first learning, and it's common to feel more anxious instead of feeling calmer or accessing wise mind. Learning mindfulness can be tough, especially for people with trauma histories. It might bring up uncomfortable memories or overwhelming thoughts. Take it slow and be patient, understanding that it takes time to get the hang of it. Remember, it's okay to find it hard; the point is to observe without judging. You can also make it more comfortable by moving around or changing how you sit.</a:t>
            </a:r>
          </a:p>
          <a:p>
            <a:pPr marL="181240" indent="-181240">
              <a:buFont typeface="Arial" panose="020B0604020202020204" pitchFamily="34" charset="0"/>
              <a:buChar char="•"/>
            </a:pPr>
            <a:endParaRPr lang="en-US" b="0" u="none"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0" u="none" dirty="0"/>
          </a:p>
          <a:p>
            <a:pPr marL="181240" indent="-181240">
              <a:buFont typeface="Arial" panose="020B0604020202020204" pitchFamily="34" charset="0"/>
              <a:buChar char="•"/>
            </a:pPr>
            <a:endParaRPr lang="en-US" b="0" u="none" dirty="0"/>
          </a:p>
          <a:p>
            <a:pPr marL="181240" indent="-181240">
              <a:buFont typeface="Arial" panose="020B0604020202020204" pitchFamily="34" charset="0"/>
              <a:buChar char="•"/>
            </a:pPr>
            <a:endParaRPr lang="en-US" u="none" dirty="0"/>
          </a:p>
        </p:txBody>
      </p:sp>
      <p:sp>
        <p:nvSpPr>
          <p:cNvPr id="4" name="Slide Number Placeholder 3"/>
          <p:cNvSpPr>
            <a:spLocks noGrp="1"/>
          </p:cNvSpPr>
          <p:nvPr>
            <p:ph type="sldNum" sz="quarter" idx="5"/>
          </p:nvPr>
        </p:nvSpPr>
        <p:spPr/>
        <p:txBody>
          <a:bodyPr/>
          <a:lstStyle/>
          <a:p>
            <a:fld id="{369C70AD-FCA9-4FF6-8D0E-01E0C5ABAEF2}" type="slidenum">
              <a:rPr lang="en-US" smtClean="0"/>
              <a:t>81</a:t>
            </a:fld>
            <a:endParaRPr lang="en-US"/>
          </a:p>
        </p:txBody>
      </p:sp>
    </p:spTree>
    <p:extLst>
      <p:ext uri="{BB962C8B-B14F-4D97-AF65-F5344CB8AC3E}">
        <p14:creationId xmlns:p14="http://schemas.microsoft.com/office/powerpoint/2010/main" val="2358775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endParaRPr lang="en-US" dirty="0"/>
          </a:p>
          <a:p>
            <a:pPr marL="181240" indent="-181240">
              <a:buFont typeface="Arial" panose="020B0604020202020204" pitchFamily="34" charset="0"/>
              <a:buChar char="•"/>
            </a:pPr>
            <a:r>
              <a:rPr lang="en-US" b="0" i="1" dirty="0"/>
              <a:t>Bullet 1 </a:t>
            </a:r>
            <a:r>
              <a:rPr lang="en-US" b="0" dirty="0"/>
              <a:t>– "</a:t>
            </a:r>
            <a:r>
              <a:rPr lang="en-US" dirty="0"/>
              <a:t>Practicing mindfulness is challenging. It involves the transition from a state of mind</a:t>
            </a:r>
            <a:r>
              <a:rPr lang="en-US" b="1" u="sng" dirty="0"/>
              <a:t>less</a:t>
            </a:r>
            <a:r>
              <a:rPr lang="en-US" dirty="0"/>
              <a:t>ness to a state of mind</a:t>
            </a:r>
            <a:r>
              <a:rPr lang="en-US" b="1" u="sng" dirty="0"/>
              <a:t>ful</a:t>
            </a:r>
            <a:r>
              <a:rPr lang="en-US" dirty="0"/>
              <a:t>ness which is </a:t>
            </a:r>
            <a:r>
              <a:rPr lang="en-US" u="sng" dirty="0"/>
              <a:t>not</a:t>
            </a:r>
            <a:r>
              <a:rPr lang="en-US" dirty="0"/>
              <a:t> an easy process!</a:t>
            </a:r>
            <a:r>
              <a:rPr lang="en-US" b="0" dirty="0"/>
              <a:t>"</a:t>
            </a:r>
            <a:endParaRPr lang="en-US" dirty="0"/>
          </a:p>
          <a:p>
            <a:pPr marL="664546" lvl="1" indent="-181240">
              <a:buFont typeface="Arial" panose="020B0604020202020204" pitchFamily="34" charset="0"/>
              <a:buChar char="•"/>
            </a:pPr>
            <a:r>
              <a:rPr lang="en-US" b="0" dirty="0"/>
              <a:t>"</a:t>
            </a:r>
            <a:r>
              <a:rPr lang="en-US" dirty="0"/>
              <a:t>The more we practice being mindful, the easier it becomes, but it requires repeated practice.</a:t>
            </a:r>
            <a:r>
              <a:rPr lang="en-US" b="0" dirty="0"/>
              <a:t>"</a:t>
            </a:r>
            <a:endParaRPr lang="en-US" dirty="0"/>
          </a:p>
          <a:p>
            <a:pPr marL="664546" lvl="1" indent="-181240">
              <a:buFont typeface="Arial" panose="020B0604020202020204" pitchFamily="34" charset="0"/>
              <a:buChar char="•"/>
            </a:pPr>
            <a:r>
              <a:rPr lang="en-US" b="0" dirty="0"/>
              <a:t>"</a:t>
            </a:r>
            <a:r>
              <a:rPr lang="en-US" dirty="0"/>
              <a:t>When we're not focused on the present, we're not being mindful </a:t>
            </a:r>
            <a:r>
              <a:rPr lang="en-US" b="0" dirty="0"/>
              <a:t>– this is a good cue to ourselves to step in and practice mindfulness."</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r>
              <a:rPr lang="en-US" b="0" i="1" dirty="0"/>
              <a:t>Bullet 2 </a:t>
            </a:r>
            <a:r>
              <a:rPr lang="en-US" b="0" i="0" dirty="0"/>
              <a:t>&amp; </a:t>
            </a:r>
            <a:r>
              <a:rPr lang="en-US" b="0" i="1" dirty="0"/>
              <a:t>Sub-Bullet </a:t>
            </a:r>
            <a:r>
              <a:rPr lang="en-US" b="0" dirty="0"/>
              <a:t>– "When difficult emotions or challenges arise: step back, n</a:t>
            </a:r>
            <a:r>
              <a:rPr lang="en-US" dirty="0"/>
              <a:t>otice what’s happening, let go, bring yourself back, and repeat as needed.</a:t>
            </a:r>
            <a:r>
              <a:rPr lang="en-US" b="0" dirty="0"/>
              <a:t>“</a:t>
            </a:r>
          </a:p>
          <a:p>
            <a:pPr marL="181240" indent="-18124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82</a:t>
            </a:fld>
            <a:endParaRPr lang="en-US"/>
          </a:p>
        </p:txBody>
      </p:sp>
    </p:spTree>
    <p:extLst>
      <p:ext uri="{BB962C8B-B14F-4D97-AF65-F5344CB8AC3E}">
        <p14:creationId xmlns:p14="http://schemas.microsoft.com/office/powerpoint/2010/main" val="16819147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dirty="0"/>
              <a:t>"Let's now review the skills involved in the area of interpersonal effectiveness. These skills are truly applicable to everyone because we all navigate relationships that require good communication and social skills.“</a:t>
            </a:r>
          </a:p>
          <a:p>
            <a:pPr defTabSz="966612">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defTabSz="966612">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83</a:t>
            </a:fld>
            <a:endParaRPr lang="en-US"/>
          </a:p>
        </p:txBody>
      </p:sp>
    </p:spTree>
    <p:extLst>
      <p:ext uri="{BB962C8B-B14F-4D97-AF65-F5344CB8AC3E}">
        <p14:creationId xmlns:p14="http://schemas.microsoft.com/office/powerpoint/2010/main" val="2955468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 </a:t>
            </a:r>
            <a:r>
              <a:rPr lang="en-US" b="0" dirty="0"/>
              <a:t>– [</a:t>
            </a:r>
            <a:r>
              <a:rPr lang="en-US" b="0" u="sng" dirty="0"/>
              <a:t>read bullet</a:t>
            </a:r>
            <a:r>
              <a:rPr lang="en-US" b="0" dirty="0"/>
              <a:t>].</a:t>
            </a:r>
            <a:endParaRPr lang="en-US" b="0" i="0" dirty="0"/>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i="1" dirty="0"/>
              <a:t>Bullet 2 </a:t>
            </a:r>
            <a:r>
              <a:rPr lang="en-US" b="0" dirty="0"/>
              <a:t>– [</a:t>
            </a:r>
            <a:r>
              <a:rPr lang="en-US" b="0" u="sng" dirty="0"/>
              <a:t>read bullet</a:t>
            </a:r>
            <a:r>
              <a:rPr lang="en-US" b="0" dirty="0"/>
              <a:t>].</a:t>
            </a:r>
            <a:endParaRPr lang="en-US" b="0" i="0" dirty="0"/>
          </a:p>
          <a:p>
            <a:pPr marL="0" indent="0" defTabSz="966612">
              <a:buFont typeface="Arial" panose="020B0604020202020204" pitchFamily="34" charset="0"/>
              <a:buNone/>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0" indent="0" defTabSz="966612">
              <a:buFont typeface="Arial" panose="020B0604020202020204" pitchFamily="34" charset="0"/>
              <a:buNone/>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84</a:t>
            </a:fld>
            <a:endParaRPr lang="en-US"/>
          </a:p>
        </p:txBody>
      </p:sp>
    </p:spTree>
    <p:extLst>
      <p:ext uri="{BB962C8B-B14F-4D97-AF65-F5344CB8AC3E}">
        <p14:creationId xmlns:p14="http://schemas.microsoft.com/office/powerpoint/2010/main" val="3368906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p>
          <a:p>
            <a:pPr marL="181240" indent="-181240" defTabSz="966612">
              <a:buFont typeface="Arial" panose="020B0604020202020204" pitchFamily="34" charset="0"/>
              <a:buChar char="•"/>
              <a:defRPr/>
            </a:pPr>
            <a:r>
              <a:rPr lang="en-US" b="0" i="1" dirty="0"/>
              <a:t>Bullet 1</a:t>
            </a:r>
            <a:r>
              <a:rPr lang="en-US" b="0" i="0" dirty="0"/>
              <a:t> &amp; </a:t>
            </a:r>
            <a:r>
              <a:rPr lang="en-US" b="0" i="1" dirty="0"/>
              <a:t>Sub-Bullets </a:t>
            </a:r>
            <a:r>
              <a:rPr lang="en-US" b="0" dirty="0"/>
              <a:t>– "Ultimately, the goals of interpersonal effectiveness involve achieving effectiveness in meeting our objectives (e.g., needs) or goals in any given situation. This involves making requests of others and saying no to requests </a:t>
            </a:r>
            <a:r>
              <a:rPr lang="en-US" b="0" u="sng" dirty="0"/>
              <a:t>effectively</a:t>
            </a:r>
            <a:r>
              <a:rPr lang="en-US" b="0" dirty="0"/>
              <a:t>.</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2 </a:t>
            </a:r>
            <a:r>
              <a:rPr lang="en-US" b="0" i="0" dirty="0"/>
              <a:t>&amp; </a:t>
            </a:r>
            <a:r>
              <a:rPr lang="en-US" b="0" i="1" dirty="0"/>
              <a:t>Sub-Bullets </a:t>
            </a:r>
            <a:r>
              <a:rPr lang="en-US" b="0" dirty="0"/>
              <a:t>– "Interpersonal effectiveness also involves achieving effectiveness in our relationships by obtaining or maintaining positive relationships, strengthening current relationships and ending destructive ones, and maintaining or improving self-respect/liking for self.</a:t>
            </a:r>
            <a:r>
              <a:rPr lang="en-US" b="0" i="0" dirty="0"/>
              <a:t>"</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3 </a:t>
            </a:r>
            <a:r>
              <a:rPr lang="en-US" b="0" dirty="0"/>
              <a:t>– "Lastly, interpersonal effectiveness entails </a:t>
            </a:r>
            <a:r>
              <a:rPr lang="en-US" b="0" i="0" dirty="0"/>
              <a:t>helping us achieve what is referred to as </a:t>
            </a:r>
            <a:r>
              <a:rPr lang="en-US" b="0" i="1" dirty="0"/>
              <a:t>Walking the Middle Path </a:t>
            </a:r>
            <a:r>
              <a:rPr lang="en-US" b="0" i="0" dirty="0"/>
              <a:t>– this means recognizing the extremes in any given situation and making an effort to take the Middle Path (a more balanced stance). In other words, </a:t>
            </a:r>
            <a:r>
              <a:rPr lang="en-US" b="0" i="1" dirty="0"/>
              <a:t>Walking the Middle Path </a:t>
            </a:r>
            <a:r>
              <a:rPr lang="en-US" b="0" i="0" dirty="0"/>
              <a:t>involves avoiding thinking in terms of black and white and instead look for the grey.</a:t>
            </a:r>
            <a:r>
              <a:rPr lang="en-US" b="0" dirty="0"/>
              <a:t>"</a:t>
            </a:r>
            <a:endParaRPr lang="en-US" b="0" i="0" dirty="0"/>
          </a:p>
          <a:p>
            <a:pPr marL="664546" lvl="1" indent="-181240" defTabSz="966612">
              <a:buFont typeface="Arial" panose="020B0604020202020204" pitchFamily="34" charset="0"/>
              <a:buChar char="•"/>
              <a:defRPr/>
            </a:pPr>
            <a:r>
              <a:rPr lang="en-US" b="0" dirty="0"/>
              <a:t>"</a:t>
            </a:r>
            <a:r>
              <a:rPr lang="en-US" b="0" i="0" dirty="0"/>
              <a:t>Another way of thinking about </a:t>
            </a:r>
            <a:r>
              <a:rPr lang="en-US" b="0" i="1" dirty="0"/>
              <a:t>Walking the Middle Path </a:t>
            </a:r>
            <a:r>
              <a:rPr lang="en-US" b="0" i="0" dirty="0"/>
              <a:t>is that it describes reaching a place where we replace </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either-or</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 thinking with collaborative </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both-</a:t>
            </a:r>
            <a:r>
              <a:rPr lang="en-US" b="0" i="0" u="sng" dirty="0"/>
              <a:t>and</a:t>
            </a:r>
            <a:r>
              <a:rPr lang="en-US" b="0" i="0" dirty="0">
                <a:latin typeface="Calibri" panose="020F0502020204030204" pitchFamily="34" charset="0"/>
                <a:ea typeface="Calibri" panose="020F0502020204030204" pitchFamily="34" charset="0"/>
                <a:cs typeface="Calibri" panose="020F0502020204030204" pitchFamily="34" charset="0"/>
              </a:rPr>
              <a:t>'</a:t>
            </a:r>
            <a:r>
              <a:rPr lang="en-US" b="0" i="0" dirty="0"/>
              <a:t> thinking.</a:t>
            </a:r>
            <a:r>
              <a:rPr lang="en-US" b="0" dirty="0"/>
              <a:t>“</a:t>
            </a:r>
          </a:p>
          <a:p>
            <a:pPr marL="664546" lvl="1"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664546" lvl="1" indent="-181240" defTabSz="966612">
              <a:buFont typeface="Arial" panose="020B0604020202020204" pitchFamily="34" charset="0"/>
              <a:buChar char="•"/>
              <a:defRPr/>
            </a:pPr>
            <a:endParaRPr lang="en-US" b="0" i="0" dirty="0"/>
          </a:p>
        </p:txBody>
      </p:sp>
      <p:sp>
        <p:nvSpPr>
          <p:cNvPr id="4" name="Slide Number Placeholder 3"/>
          <p:cNvSpPr>
            <a:spLocks noGrp="1"/>
          </p:cNvSpPr>
          <p:nvPr>
            <p:ph type="sldNum" sz="quarter" idx="5"/>
          </p:nvPr>
        </p:nvSpPr>
        <p:spPr/>
        <p:txBody>
          <a:bodyPr/>
          <a:lstStyle/>
          <a:p>
            <a:fld id="{3D645E9C-706C-43E2-B372-35E05D6B81AE}" type="slidenum">
              <a:rPr lang="en-US" smtClean="0"/>
              <a:t>85</a:t>
            </a:fld>
            <a:endParaRPr lang="en-US" dirty="0"/>
          </a:p>
        </p:txBody>
      </p:sp>
    </p:spTree>
    <p:extLst>
      <p:ext uri="{BB962C8B-B14F-4D97-AF65-F5344CB8AC3E}">
        <p14:creationId xmlns:p14="http://schemas.microsoft.com/office/powerpoint/2010/main" val="36714023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 </a:t>
            </a:r>
            <a:r>
              <a:rPr lang="en-US" b="0" dirty="0"/>
              <a:t>"Interpersonal effectiveness skills ultimately teach us how to [</a:t>
            </a:r>
            <a:r>
              <a:rPr lang="en-US" b="0" u="sng" dirty="0"/>
              <a:t>read bullets</a:t>
            </a:r>
            <a:r>
              <a:rPr lang="en-US" b="0" dirty="0"/>
              <a:t>]." </a:t>
            </a:r>
          </a:p>
          <a:p>
            <a:pPr defTabSz="966612">
              <a:defRPr/>
            </a:pPr>
            <a:endParaRPr lang="en-US" b="0" i="0" dirty="0"/>
          </a:p>
          <a:p>
            <a:pPr marL="181240" indent="-181240" fontAlgn="ctr">
              <a:buFont typeface="Arial" panose="020B0604020202020204" pitchFamily="34" charset="0"/>
              <a:buChar char="•"/>
            </a:pPr>
            <a:r>
              <a:rPr lang="en-US" b="0" dirty="0"/>
              <a:t>"</a:t>
            </a:r>
            <a:r>
              <a:rPr lang="en-US" dirty="0">
                <a:effectLst/>
              </a:rPr>
              <a:t>These skills ultimately help people to develop assertiveness skills.</a:t>
            </a:r>
            <a:r>
              <a:rPr lang="en-US" b="0" dirty="0"/>
              <a:t>"</a:t>
            </a:r>
          </a:p>
          <a:p>
            <a:pPr marL="181240" indent="-181240" fontAlgn="ctr">
              <a:buFont typeface="Arial" panose="020B0604020202020204" pitchFamily="34" charset="0"/>
              <a:buChar char="•"/>
            </a:pPr>
            <a:endParaRPr lang="en-US" dirty="0">
              <a:effectLst/>
            </a:endParaRPr>
          </a:p>
          <a:p>
            <a:pPr marL="181240" indent="-181240" defTabSz="966612" fontAlgn="ctr">
              <a:buFont typeface="Arial" panose="020B0604020202020204" pitchFamily="34" charset="0"/>
              <a:buChar char="•"/>
              <a:defRPr/>
            </a:pPr>
            <a:r>
              <a:rPr lang="en-US" b="0" dirty="0"/>
              <a:t>"</a:t>
            </a:r>
            <a:r>
              <a:rPr lang="en-US" dirty="0">
                <a:effectLst/>
              </a:rPr>
              <a:t>These are NOT skills to get people to agree with how we feel. They are skills that reinforce that our viewpoints deserve validation. We can express how we feel, and another person may not agree with it, and this is ok.</a:t>
            </a:r>
            <a:r>
              <a:rPr lang="en-US" b="0" dirty="0"/>
              <a:t>"</a:t>
            </a:r>
          </a:p>
          <a:p>
            <a:pPr marL="664546" lvl="1" indent="-181240" fontAlgn="ctr">
              <a:buFont typeface="Arial" panose="020B0604020202020204" pitchFamily="34" charset="0"/>
              <a:buChar char="•"/>
            </a:pPr>
            <a:r>
              <a:rPr lang="en-US" b="0" dirty="0">
                <a:effectLst/>
              </a:rPr>
              <a:t>Validation refers to the act of acknowledging and accepting another person's thoughts, feelings, experiences, or perspective as valid, genuine, and real. Validation does not mean you agree or approve.</a:t>
            </a:r>
            <a:r>
              <a:rPr lang="en-US" b="0" dirty="0"/>
              <a:t>"</a:t>
            </a:r>
            <a:endParaRPr lang="en-US" b="0" dirty="0">
              <a:effectLst/>
            </a:endParaRPr>
          </a:p>
          <a:p>
            <a:pPr marL="1147852" lvl="2" indent="-181240" fontAlgn="ctr">
              <a:buFont typeface="Arial" panose="020B0604020202020204" pitchFamily="34" charset="0"/>
              <a:buChar char="•"/>
            </a:pPr>
            <a:r>
              <a:rPr lang="en-US" b="0" dirty="0"/>
              <a:t>"</a:t>
            </a:r>
            <a:r>
              <a:rPr lang="en-US" dirty="0">
                <a:effectLst/>
              </a:rPr>
              <a:t>Validation is a fundamental component of effective communication and building positive relationships. Validation communicates to the other person that their thoughts and emotions are understood and respected, even if they may differ from your own.</a:t>
            </a:r>
            <a:r>
              <a:rPr lang="en-US" b="0" dirty="0"/>
              <a:t>"</a:t>
            </a:r>
          </a:p>
          <a:p>
            <a:pPr marL="1147852" lvl="2" indent="-181240" fontAlgn="ctr">
              <a:buFont typeface="Arial" panose="020B0604020202020204" pitchFamily="34" charset="0"/>
              <a:buChar char="•"/>
            </a:pPr>
            <a:endParaRPr lang="en-US" dirty="0">
              <a:effectLst/>
            </a:endParaRPr>
          </a:p>
          <a:p>
            <a:pPr marL="302066" indent="-302066" fontAlgn="ctr">
              <a:buFont typeface="Arial" panose="020B0604020202020204" pitchFamily="34" charset="0"/>
              <a:buChar char="•"/>
            </a:pPr>
            <a:r>
              <a:rPr lang="en-US" b="0" dirty="0"/>
              <a:t>"</a:t>
            </a:r>
            <a:r>
              <a:rPr lang="en-US" b="0" dirty="0">
                <a:effectLst/>
              </a:rPr>
              <a:t>Our goal in teaching interpersonal effectiveness skills is to help clients become more comfortable with these skills and give them opportunities to practice these skills (these opportunities could be with us – the practitioner – with other clients, in group, with their therapist, psychiatrist, etc.).</a:t>
            </a:r>
            <a:r>
              <a:rPr lang="en-US" b="0" dirty="0"/>
              <a:t>“</a:t>
            </a:r>
          </a:p>
          <a:p>
            <a:pPr marL="302066" indent="-302066" fontAlgn="ctr">
              <a:buFont typeface="Arial" panose="020B0604020202020204" pitchFamily="34" charset="0"/>
              <a:buChar cha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D645E9C-706C-43E2-B372-35E05D6B81AE}" type="slidenum">
              <a:rPr lang="en-US" smtClean="0"/>
              <a:t>86</a:t>
            </a:fld>
            <a:endParaRPr lang="en-US" dirty="0"/>
          </a:p>
        </p:txBody>
      </p:sp>
    </p:spTree>
    <p:extLst>
      <p:ext uri="{BB962C8B-B14F-4D97-AF65-F5344CB8AC3E}">
        <p14:creationId xmlns:p14="http://schemas.microsoft.com/office/powerpoint/2010/main" val="23359639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defTabSz="966612">
              <a:buFont typeface="Arial" panose="020B0604020202020204" pitchFamily="34" charset="0"/>
              <a:buChar char="•"/>
              <a:defRPr/>
            </a:pPr>
            <a:r>
              <a:rPr lang="en-US" b="0" dirty="0"/>
              <a:t>"Here are the foundational interpersonal effectiveness skills."</a:t>
            </a:r>
          </a:p>
          <a:p>
            <a:pPr marL="181240" indent="-181240" defTabSz="966612">
              <a:buFont typeface="Arial" panose="020B0604020202020204" pitchFamily="34" charset="0"/>
              <a:buChar char="•"/>
              <a:defRPr/>
            </a:pPr>
            <a:endParaRPr lang="en-US" b="0" dirty="0"/>
          </a:p>
          <a:p>
            <a:pPr marL="181240" indent="-181240" defTabSz="966612">
              <a:buFont typeface="Arial" panose="020B0604020202020204" pitchFamily="34" charset="0"/>
              <a:buChar char="•"/>
              <a:defRPr/>
            </a:pPr>
            <a:r>
              <a:rPr lang="en-US" b="0" dirty="0"/>
              <a:t>"They are the DEAR MAN skill, the GIVE skill, and the FAST skill."</a:t>
            </a:r>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87</a:t>
            </a:fld>
            <a:endParaRPr lang="en-US"/>
          </a:p>
        </p:txBody>
      </p:sp>
    </p:spTree>
    <p:extLst>
      <p:ext uri="{BB962C8B-B14F-4D97-AF65-F5344CB8AC3E}">
        <p14:creationId xmlns:p14="http://schemas.microsoft.com/office/powerpoint/2010/main" val="239561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Trainer Notes</a:t>
            </a:r>
            <a:r>
              <a:rPr lang="en-US" dirty="0"/>
              <a:t>: </a:t>
            </a:r>
          </a:p>
          <a:p>
            <a:pPr marL="181240" indent="-181240">
              <a:buFont typeface="Arial" panose="020B0604020202020204" pitchFamily="34" charset="0"/>
              <a:buChar char="•"/>
            </a:pPr>
            <a:r>
              <a:rPr lang="en-US" dirty="0"/>
              <a:t>"The </a:t>
            </a:r>
            <a:r>
              <a:rPr lang="en-US" b="0" i="0" dirty="0">
                <a:effectLst/>
              </a:rPr>
              <a:t>DEAR MAN skill is a mnemonic device that teaches a strategy for effective communication. Using this skill, clients learn to express their needs and wants in a way that is respectful to themselves and others, increasing the likelihood of positive outcomes. You can use the DEAR MAN skill in a variety of situations when you need to assert yourself, express your needs, or address a concern with someone. </a:t>
            </a:r>
          </a:p>
          <a:p>
            <a:endParaRPr lang="en-US" b="0" i="0" dirty="0">
              <a:effectLst/>
            </a:endParaRPr>
          </a:p>
          <a:p>
            <a:pPr marL="181240" indent="-181240">
              <a:buFont typeface="Arial" panose="020B0604020202020204" pitchFamily="34" charset="0"/>
              <a:buChar char="•"/>
            </a:pPr>
            <a:r>
              <a:rPr lang="en-US" dirty="0"/>
              <a:t>"</a:t>
            </a:r>
            <a:r>
              <a:rPr lang="en-US" b="0" i="0" dirty="0">
                <a:effectLst/>
              </a:rPr>
              <a:t>DEAR MAN stands for </a:t>
            </a:r>
            <a:r>
              <a:rPr lang="en-US" b="1" i="0" dirty="0">
                <a:effectLst/>
              </a:rPr>
              <a:t>D</a:t>
            </a:r>
            <a:r>
              <a:rPr lang="en-US" b="0" i="0" dirty="0">
                <a:effectLst/>
              </a:rPr>
              <a:t>escribe, </a:t>
            </a:r>
            <a:r>
              <a:rPr lang="en-US" b="1" i="0" dirty="0">
                <a:effectLst/>
              </a:rPr>
              <a:t>E</a:t>
            </a:r>
            <a:r>
              <a:rPr lang="en-US" b="0" i="0" dirty="0">
                <a:effectLst/>
              </a:rPr>
              <a:t>xpress, </a:t>
            </a:r>
            <a:r>
              <a:rPr lang="en-US" b="1" i="0" dirty="0">
                <a:effectLst/>
              </a:rPr>
              <a:t>A</a:t>
            </a:r>
            <a:r>
              <a:rPr lang="en-US" b="0" i="0" dirty="0">
                <a:effectLst/>
              </a:rPr>
              <a:t>ssert, </a:t>
            </a:r>
            <a:r>
              <a:rPr lang="en-US" b="1" i="0" dirty="0">
                <a:effectLst/>
              </a:rPr>
              <a:t>R</a:t>
            </a:r>
            <a:r>
              <a:rPr lang="en-US" b="0" i="0" dirty="0">
                <a:effectLst/>
              </a:rPr>
              <a:t>einforce; and </a:t>
            </a:r>
            <a:r>
              <a:rPr lang="en-US" b="1" i="0" dirty="0">
                <a:effectLst/>
              </a:rPr>
              <a:t>M</a:t>
            </a:r>
            <a:r>
              <a:rPr lang="en-US" b="0" i="0" dirty="0">
                <a:effectLst/>
              </a:rPr>
              <a:t>indful, </a:t>
            </a:r>
            <a:r>
              <a:rPr lang="en-US" b="1" i="0" dirty="0">
                <a:effectLst/>
              </a:rPr>
              <a:t>A</a:t>
            </a:r>
            <a:r>
              <a:rPr lang="en-US" b="0" i="0" dirty="0">
                <a:effectLst/>
              </a:rPr>
              <a:t>ppear confident, and </a:t>
            </a:r>
            <a:r>
              <a:rPr lang="en-US" b="1" i="0" dirty="0">
                <a:effectLst/>
              </a:rPr>
              <a:t>N</a:t>
            </a:r>
            <a:r>
              <a:rPr lang="en-US" b="0" i="0" dirty="0">
                <a:effectLst/>
              </a:rPr>
              <a:t>egotiate</a:t>
            </a:r>
            <a:r>
              <a:rPr lang="en-US" dirty="0"/>
              <a:t>."</a:t>
            </a:r>
            <a:endParaRPr lang="en-US" b="0" dirty="0"/>
          </a:p>
          <a:p>
            <a:pPr algn="l"/>
            <a:endParaRPr lang="en-US" b="0" dirty="0"/>
          </a:p>
          <a:p>
            <a:pPr algn="l"/>
            <a:r>
              <a:rPr lang="en-US" b="0" i="0" dirty="0">
                <a:effectLst/>
              </a:rPr>
              <a:t>DEAR MAN –</a:t>
            </a:r>
          </a:p>
          <a:p>
            <a:pPr marL="181240" indent="-181240" defTabSz="966612" fontAlgn="base">
              <a:buFont typeface="Arial" panose="020B0604020202020204" pitchFamily="34" charset="0"/>
              <a:buChar char="•"/>
              <a:defRPr/>
            </a:pPr>
            <a:r>
              <a:rPr lang="en-US" b="1" i="0" u="sng" dirty="0">
                <a:effectLst/>
              </a:rPr>
              <a:t>D</a:t>
            </a:r>
            <a:r>
              <a:rPr lang="en-US" b="0" i="0" u="none" dirty="0">
                <a:effectLst/>
              </a:rPr>
              <a:t>escribe</a:t>
            </a:r>
            <a:r>
              <a:rPr lang="en-US" b="0" i="0" dirty="0">
                <a:effectLst/>
              </a:rPr>
              <a:t> – the current situation (if necessary). Stick to the facts. Tell the person exactly what you are reacting to.</a:t>
            </a:r>
          </a:p>
          <a:p>
            <a:pPr marL="181240" indent="-181240" defTabSz="966612" fontAlgn="base">
              <a:buFont typeface="Arial" panose="020B0604020202020204" pitchFamily="34" charset="0"/>
              <a:buChar char="•"/>
              <a:defRPr/>
            </a:pPr>
            <a:r>
              <a:rPr lang="en-US" b="1" i="0" u="sng" dirty="0">
                <a:effectLst/>
              </a:rPr>
              <a:t>E</a:t>
            </a:r>
            <a:r>
              <a:rPr lang="en-US" b="0" i="0" u="none" dirty="0">
                <a:effectLst/>
              </a:rPr>
              <a:t>xpress</a:t>
            </a:r>
            <a:r>
              <a:rPr lang="en-US" b="0" i="0" dirty="0">
                <a:effectLst/>
              </a:rPr>
              <a:t> – your feelings and opinions about the situation. Don't assume that the other person knows how you feel.</a:t>
            </a:r>
          </a:p>
          <a:p>
            <a:pPr marL="181240" indent="-181240" defTabSz="966612" fontAlgn="base">
              <a:buFont typeface="Arial" panose="020B0604020202020204" pitchFamily="34" charset="0"/>
              <a:buChar char="•"/>
              <a:defRPr/>
            </a:pPr>
            <a:r>
              <a:rPr lang="en-US" b="1" i="0" u="sng" dirty="0">
                <a:effectLst/>
              </a:rPr>
              <a:t>A</a:t>
            </a:r>
            <a:r>
              <a:rPr lang="en-US" b="0" i="0" u="none" dirty="0">
                <a:effectLst/>
              </a:rPr>
              <a:t>ssert</a:t>
            </a:r>
            <a:r>
              <a:rPr lang="en-US" b="0" i="0" dirty="0">
                <a:effectLst/>
              </a:rPr>
              <a:t> – yourself by asking for what you want or saying "No" clearly. Do not assume that others will figure out what you want. Remember that others cannot read your mind.</a:t>
            </a:r>
          </a:p>
          <a:p>
            <a:pPr marL="181240" indent="-181240" defTabSz="966612" fontAlgn="base">
              <a:buFont typeface="Arial" panose="020B0604020202020204" pitchFamily="34" charset="0"/>
              <a:buChar char="•"/>
              <a:defRPr/>
            </a:pPr>
            <a:r>
              <a:rPr lang="en-US" b="1" i="0" u="sng" dirty="0">
                <a:effectLst/>
              </a:rPr>
              <a:t>R</a:t>
            </a:r>
            <a:r>
              <a:rPr lang="en-US" b="0" i="0" u="none" dirty="0">
                <a:effectLst/>
              </a:rPr>
              <a:t>einforce </a:t>
            </a:r>
            <a:r>
              <a:rPr lang="en-US" b="0" i="0" dirty="0">
                <a:effectLst/>
              </a:rPr>
              <a:t>– (reward) the person ahead of time (so to speak) by explaining positive effects of getting what you want or need. If necessary, also clarify the negative consequences of not getting what you want or need.</a:t>
            </a:r>
          </a:p>
          <a:p>
            <a:pPr marL="181240" indent="-181240" defTabSz="966612" fontAlgn="base">
              <a:buFont typeface="Arial" panose="020B0604020202020204" pitchFamily="34" charset="0"/>
              <a:buChar char="•"/>
              <a:defRPr/>
            </a:pPr>
            <a:r>
              <a:rPr lang="en-US" b="1" i="0" u="sng" dirty="0">
                <a:effectLst/>
              </a:rPr>
              <a:t>M</a:t>
            </a:r>
            <a:r>
              <a:rPr lang="en-US" b="0" i="0" u="none" dirty="0">
                <a:effectLst/>
              </a:rPr>
              <a:t>indful</a:t>
            </a:r>
            <a:r>
              <a:rPr lang="en-US" b="0" i="0" dirty="0">
                <a:effectLst/>
              </a:rPr>
              <a:t> – keep your focus on your goals. Maintain your position. Don't be distracted. Don't get off the topic. Speak like a "Broken record." Keep asking for what you want. Or say "No" and express your opinion over and over and over. Just keep replaying the same thing again and again. Ignore attacks. If the other person attacks, threatens, or tries to change the subject, ignore the threats, comments, or attempts to divert you. Do not respond to attacks. Ignore distractions. Just keep making your point.</a:t>
            </a:r>
          </a:p>
          <a:p>
            <a:pPr marL="181240" indent="-181240" defTabSz="966612" fontAlgn="base">
              <a:buFont typeface="Arial" panose="020B0604020202020204" pitchFamily="34" charset="0"/>
              <a:buChar char="•"/>
              <a:defRPr/>
            </a:pPr>
            <a:r>
              <a:rPr lang="en-US" b="1" i="0" u="sng" dirty="0">
                <a:effectLst/>
              </a:rPr>
              <a:t>A</a:t>
            </a:r>
            <a:r>
              <a:rPr lang="en-US" b="0" i="0" u="none" dirty="0">
                <a:effectLst/>
              </a:rPr>
              <a:t>ppear </a:t>
            </a:r>
            <a:r>
              <a:rPr lang="en-US" b="0" i="0" dirty="0">
                <a:effectLst/>
              </a:rPr>
              <a:t>– confident, effective, and competent. Use a confident voice tone and physical manner; make good eye contact. No stammering, whispering, staring at the floor, retreating.</a:t>
            </a:r>
            <a:endParaRPr lang="en-US" b="1" i="0" u="sng" dirty="0">
              <a:effectLst/>
            </a:endParaRPr>
          </a:p>
          <a:p>
            <a:pPr marL="181240" indent="-181240" defTabSz="966612" fontAlgn="base">
              <a:buFont typeface="Arial" panose="020B0604020202020204" pitchFamily="34" charset="0"/>
              <a:buChar char="•"/>
              <a:defRPr/>
            </a:pPr>
            <a:r>
              <a:rPr lang="en-US" b="1" i="0" u="sng" dirty="0">
                <a:effectLst/>
              </a:rPr>
              <a:t>N</a:t>
            </a:r>
            <a:r>
              <a:rPr lang="en-US" b="0" i="0" u="none" dirty="0">
                <a:effectLst/>
              </a:rPr>
              <a:t>egotiate</a:t>
            </a:r>
            <a:r>
              <a:rPr lang="en-US" b="1" i="0" u="none" dirty="0">
                <a:effectLst/>
              </a:rPr>
              <a:t> </a:t>
            </a:r>
            <a:r>
              <a:rPr lang="en-US" b="0" i="0" dirty="0">
                <a:effectLst/>
              </a:rPr>
              <a:t>– be willing to give to get. Offer and ask for other solutions to the problem. Reduce your request. Say no, but offer to do something else or to solve the problem another way. Focus on what will work.</a:t>
            </a:r>
          </a:p>
          <a:p>
            <a:pPr marL="181240" indent="-181240" defTabSz="966612" fontAlgn="base">
              <a:buFont typeface="Arial" panose="020B0604020202020204" pitchFamily="34" charset="0"/>
              <a:buChar char="•"/>
              <a:defRPr/>
            </a:pPr>
            <a:endParaRPr lang="en-US" b="0" i="0" dirty="0">
              <a:effectLst/>
            </a:endParaRPr>
          </a:p>
          <a:p>
            <a:pPr marL="181240" indent="-181240" defTabSz="966612" fontAlgn="base">
              <a:buFont typeface="Arial" panose="020B0604020202020204" pitchFamily="34" charset="0"/>
              <a:buChar char="•"/>
              <a:defRPr/>
            </a:pPr>
            <a:r>
              <a:rPr lang="en-US" b="1" i="0" dirty="0">
                <a:effectLst/>
              </a:rPr>
              <a:t>Reminder </a:t>
            </a:r>
            <a:r>
              <a:rPr lang="en-US" kern="0" dirty="0">
                <a:ea typeface="Fira Sans Extra Condensed"/>
                <a:cs typeface="Fira Sans Extra Condensed"/>
                <a:sym typeface="Fira Sans Extra Condensed"/>
              </a:rPr>
              <a:t>–</a:t>
            </a:r>
            <a:r>
              <a:rPr lang="en-US" b="0" i="0" dirty="0">
                <a:effectLst/>
              </a:rPr>
              <a:t> The "R" for "Reinforce" can</a:t>
            </a:r>
            <a:r>
              <a:rPr lang="en-US" b="0" i="0" dirty="0">
                <a:solidFill>
                  <a:srgbClr val="343541"/>
                </a:solidFill>
                <a:effectLst/>
                <a:latin typeface="Söhne"/>
              </a:rPr>
              <a:t> be confusing for people. It can sometimes be interpreted by clients as threatening someone if they don’t get what they want. </a:t>
            </a:r>
            <a:r>
              <a:rPr lang="en-US" b="0" i="0" dirty="0">
                <a:effectLst/>
              </a:rPr>
              <a:t>But Reinforce doesn't mean threatening; it's about recognizing and rewarding positive behavior. It's like giving a thumbs up to encourage more good stuff.</a:t>
            </a:r>
          </a:p>
          <a:p>
            <a:pPr marL="664546" lvl="1" indent="-181240" defTabSz="966612" fontAlgn="base">
              <a:buFont typeface="Arial" panose="020B0604020202020204" pitchFamily="34" charset="0"/>
              <a:buChar char="•"/>
              <a:defRPr/>
            </a:pPr>
            <a:r>
              <a:rPr lang="en-US" b="0" i="0" dirty="0">
                <a:effectLst/>
              </a:rPr>
              <a:t>Explanation: When you're using DEAR MAN to talk about what you need or stand up for yourself, reinforcing is about saying something positive to make the other person feel good and keep the positivity going.</a:t>
            </a:r>
          </a:p>
          <a:p>
            <a:pPr marL="664546" lvl="1" indent="-181240" defTabSz="966612" fontAlgn="base">
              <a:buFont typeface="Arial" panose="020B0604020202020204" pitchFamily="34" charset="0"/>
              <a:buChar char="•"/>
              <a:defRPr/>
            </a:pPr>
            <a:r>
              <a:rPr lang="en-US" b="0" i="0" dirty="0">
                <a:effectLst/>
              </a:rPr>
              <a:t>Example: Picture this - You're working with a classmate on a project, and you want them to help out more. You might say:</a:t>
            </a:r>
          </a:p>
          <a:p>
            <a:pPr marL="1147852" lvl="2" indent="-181240" defTabSz="966612" fontAlgn="base">
              <a:buFont typeface="Arial" panose="020B0604020202020204" pitchFamily="34" charset="0"/>
              <a:buChar char="•"/>
              <a:defRPr/>
            </a:pPr>
            <a:r>
              <a:rPr lang="en-US" b="0" i="0" dirty="0">
                <a:effectLst/>
              </a:rPr>
              <a:t>"Hey, I noticed when we worked together before, our project turned out awesome. I really liked how both of us brought our strengths to the table. I think if we team up again on this new project, we can make something great. Your ideas are valuable, and I believe we make a great team."</a:t>
            </a:r>
          </a:p>
          <a:p>
            <a:pPr marL="1631158" lvl="3" indent="-181240" defTabSz="966612" fontAlgn="base">
              <a:buFont typeface="Arial" panose="020B0604020202020204" pitchFamily="34" charset="0"/>
              <a:buChar char="•"/>
              <a:defRPr/>
            </a:pPr>
            <a:r>
              <a:rPr lang="en-US" b="0" i="0" dirty="0">
                <a:effectLst/>
              </a:rPr>
              <a:t>Here, you're giving a pat on the back, saying good things about how well you worked together before. It's all about making the other person feel good and more likely to help out again. Remember, it's about being positive, not threatening.</a:t>
            </a:r>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88</a:t>
            </a:fld>
            <a:endParaRPr lang="en-US"/>
          </a:p>
        </p:txBody>
      </p:sp>
    </p:spTree>
    <p:extLst>
      <p:ext uri="{BB962C8B-B14F-4D97-AF65-F5344CB8AC3E}">
        <p14:creationId xmlns:p14="http://schemas.microsoft.com/office/powerpoint/2010/main" val="42529493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dirty="0"/>
              <a:t>– </a:t>
            </a:r>
            <a:r>
              <a:rPr lang="en-US" dirty="0"/>
              <a:t>"</a:t>
            </a:r>
            <a:r>
              <a:rPr lang="en-US" b="0" dirty="0"/>
              <a:t>When we use DEAR MAN, we’re assuming that o</a:t>
            </a:r>
            <a:r>
              <a:rPr lang="en-US" dirty="0"/>
              <a:t>thers cannot read our mind and it’s our responsibility to communicate our needs to others."</a:t>
            </a:r>
            <a:endParaRPr lang="en-US" b="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2 </a:t>
            </a:r>
            <a:r>
              <a:rPr lang="en-US" b="0" dirty="0"/>
              <a:t>– </a:t>
            </a:r>
            <a:r>
              <a:rPr lang="en-US" dirty="0"/>
              <a:t>"</a:t>
            </a:r>
            <a:r>
              <a:rPr lang="en-US" b="0" dirty="0"/>
              <a:t>In using DEAR MAN, we also recognize the fact that effective communication of our wants and needs requires work, time, and practice.</a:t>
            </a:r>
            <a:r>
              <a:rPr lang="en-US" dirty="0"/>
              <a:t>"</a:t>
            </a:r>
          </a:p>
          <a:p>
            <a:pPr marL="664546" lvl="1" indent="-181240" defTabSz="966612">
              <a:buFont typeface="Arial" panose="020B0604020202020204" pitchFamily="34" charset="0"/>
              <a:buChar char="•"/>
              <a:defRPr/>
            </a:pPr>
            <a:r>
              <a:rPr lang="en-US" b="0" i="0" dirty="0"/>
              <a:t>Ideas for practicing DEAR MAN:</a:t>
            </a:r>
          </a:p>
          <a:p>
            <a:pPr marL="1147852" lvl="2" indent="-181240" defTabSz="966612">
              <a:buFont typeface="Arial" panose="020B0604020202020204" pitchFamily="34" charset="0"/>
              <a:buChar char="•"/>
              <a:defRPr/>
            </a:pPr>
            <a:r>
              <a:rPr lang="en-US" b="0" i="0" dirty="0"/>
              <a:t>Go to the store and ask for help finding something</a:t>
            </a:r>
          </a:p>
          <a:p>
            <a:pPr marL="1147852" lvl="2" indent="-181240" defTabSz="966612">
              <a:buFont typeface="Arial" panose="020B0604020202020204" pitchFamily="34" charset="0"/>
              <a:buChar char="•"/>
              <a:defRPr/>
            </a:pPr>
            <a:r>
              <a:rPr lang="en-US" b="0" i="0" dirty="0"/>
              <a:t>Ask a person to stop doing something that bothers you</a:t>
            </a:r>
          </a:p>
          <a:p>
            <a:pPr marL="1147852" lvl="2" indent="-181240" defTabSz="966612">
              <a:buFont typeface="Arial" panose="020B0604020202020204" pitchFamily="34" charset="0"/>
              <a:buChar char="•"/>
              <a:defRPr/>
            </a:pPr>
            <a:r>
              <a:rPr lang="en-US" b="0" i="0" dirty="0"/>
              <a:t>Disagree with someone's opinion</a:t>
            </a:r>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3 </a:t>
            </a:r>
            <a:r>
              <a:rPr lang="en-US" b="0" dirty="0"/>
              <a:t>– </a:t>
            </a:r>
            <a:r>
              <a:rPr lang="en-US" dirty="0"/>
              <a:t>"</a:t>
            </a:r>
            <a:r>
              <a:rPr lang="en-US" b="0" dirty="0"/>
              <a:t>We also acknowledge that sometimes we will use DEAR MAN (and use it effectively) and we still may be in a situation where we may not get our requests or needs met.</a:t>
            </a:r>
            <a:r>
              <a:rPr lang="en-US" dirty="0"/>
              <a:t>"</a:t>
            </a:r>
            <a:endParaRPr lang="en-US" b="0" i="0" dirty="0"/>
          </a:p>
          <a:p>
            <a:pPr marL="181240" indent="-181240" defTabSz="966612">
              <a:buFont typeface="Arial" panose="020B0604020202020204" pitchFamily="34" charset="0"/>
              <a:buChar char="•"/>
              <a:defRPr/>
            </a:pPr>
            <a:endParaRPr lang="en-US" b="0" i="0" dirty="0"/>
          </a:p>
          <a:p>
            <a:pPr marL="181240" indent="-181240" defTabSz="966612">
              <a:buFont typeface="Arial" panose="020B0604020202020204" pitchFamily="34" charset="0"/>
              <a:buChar char="•"/>
              <a:defRPr/>
            </a:pPr>
            <a:r>
              <a:rPr lang="en-US" b="0" i="1" dirty="0"/>
              <a:t>Bullet 4 </a:t>
            </a:r>
            <a:r>
              <a:rPr lang="en-US" b="0" dirty="0"/>
              <a:t>– </a:t>
            </a:r>
            <a:r>
              <a:rPr lang="en-US" dirty="0"/>
              <a:t>"</a:t>
            </a:r>
            <a:r>
              <a:rPr lang="en-US" b="0" dirty="0"/>
              <a:t>It is also essential to consider your objectives carefully when using the DEAR MAN skill because doing so ensures that your communication is purposeful and effective. Taking the time to clarify your goals helps you express your needs and boundaries more clearly, increasing the likelihood of a positive outcome in your interactions with others.</a:t>
            </a:r>
            <a:r>
              <a:rPr lang="en-US"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89</a:t>
            </a:fld>
            <a:endParaRPr lang="en-US"/>
          </a:p>
        </p:txBody>
      </p:sp>
    </p:spTree>
    <p:extLst>
      <p:ext uri="{BB962C8B-B14F-4D97-AF65-F5344CB8AC3E}">
        <p14:creationId xmlns:p14="http://schemas.microsoft.com/office/powerpoint/2010/main" val="342015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C70AD-FCA9-4FF6-8D0E-01E0C5ABAEF2}" type="slidenum">
              <a:rPr lang="en-US" smtClean="0"/>
              <a:t>9</a:t>
            </a:fld>
            <a:endParaRPr lang="en-US"/>
          </a:p>
        </p:txBody>
      </p:sp>
    </p:spTree>
    <p:extLst>
      <p:ext uri="{BB962C8B-B14F-4D97-AF65-F5344CB8AC3E}">
        <p14:creationId xmlns:p14="http://schemas.microsoft.com/office/powerpoint/2010/main" val="9192593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Sub-Bullets </a:t>
            </a:r>
            <a:r>
              <a:rPr lang="en-US" b="0" dirty="0"/>
              <a:t>– [</a:t>
            </a:r>
            <a:r>
              <a:rPr lang="en-US" b="0" u="sng" dirty="0"/>
              <a:t>read bullets</a:t>
            </a:r>
            <a:r>
              <a:rPr lang="en-US" b="0" dirty="0"/>
              <a:t>].</a:t>
            </a:r>
          </a:p>
          <a:p>
            <a:pPr marL="181240" indent="-181240" defTabSz="966612">
              <a:buFont typeface="Arial" panose="020B0604020202020204" pitchFamily="34" charset="0"/>
              <a:buChar char="•"/>
              <a:defRPr/>
            </a:pPr>
            <a:endParaRPr lang="en-US" b="0" i="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181240" indent="-181240" defTabSz="966612">
              <a:buFont typeface="Arial" panose="020B0604020202020204" pitchFamily="34" charset="0"/>
              <a:buChar char="•"/>
              <a:defRPr/>
            </a:pPr>
            <a:endParaRPr lang="en-US" b="0" i="0" dirty="0"/>
          </a:p>
        </p:txBody>
      </p:sp>
      <p:sp>
        <p:nvSpPr>
          <p:cNvPr id="4" name="Slide Number Placeholder 3"/>
          <p:cNvSpPr>
            <a:spLocks noGrp="1"/>
          </p:cNvSpPr>
          <p:nvPr>
            <p:ph type="sldNum" sz="quarter" idx="5"/>
          </p:nvPr>
        </p:nvSpPr>
        <p:spPr/>
        <p:txBody>
          <a:bodyPr/>
          <a:lstStyle/>
          <a:p>
            <a:fld id="{369C70AD-FCA9-4FF6-8D0E-01E0C5ABAEF2}" type="slidenum">
              <a:rPr lang="en-US" smtClean="0"/>
              <a:t>90</a:t>
            </a:fld>
            <a:endParaRPr lang="en-US"/>
          </a:p>
        </p:txBody>
      </p:sp>
    </p:spTree>
    <p:extLst>
      <p:ext uri="{BB962C8B-B14F-4D97-AF65-F5344CB8AC3E}">
        <p14:creationId xmlns:p14="http://schemas.microsoft.com/office/powerpoint/2010/main" val="40326657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endParaRPr lang="en-US" b="0" i="0" u="none" strike="noStrike" baseline="0" dirty="0"/>
          </a:p>
          <a:p>
            <a:pPr marL="302066" indent="-302066">
              <a:buFont typeface="Arial" panose="020B0604020202020204" pitchFamily="34" charset="0"/>
              <a:buChar char="•"/>
            </a:pPr>
            <a:r>
              <a:rPr lang="en-US" dirty="0"/>
              <a:t>"</a:t>
            </a:r>
            <a:r>
              <a:rPr lang="en-US" b="0" i="0" u="none" strike="noStrike" baseline="0" dirty="0"/>
              <a:t>The GIVE skill is a mnemonic device designed to help individuals improve their communication and maintain healthy relationships. The GIVE skill is particularly valuable in situations where you need to address sensitive topics, communicate assertively, or navigate challenging interpersonal dynamics. It helps create a more positive and effective communication style, enhancing your ability to maintain healthy relationships and resolve conflicts constructively.</a:t>
            </a:r>
            <a:r>
              <a:rPr lang="en-US" dirty="0"/>
              <a:t>"</a:t>
            </a:r>
            <a:endParaRPr lang="en-US" b="0" i="0" u="none" strike="noStrike" baseline="0" dirty="0"/>
          </a:p>
          <a:p>
            <a:endParaRPr lang="en-US" b="0" i="0" u="none" strike="noStrike" baseline="0" dirty="0"/>
          </a:p>
          <a:p>
            <a:pPr marL="302066" indent="-302066" defTabSz="966612">
              <a:buFont typeface="Arial" panose="020B0604020202020204" pitchFamily="34" charset="0"/>
              <a:buChar char="•"/>
              <a:defRPr/>
            </a:pPr>
            <a:r>
              <a:rPr lang="en-US" dirty="0"/>
              <a:t>"</a:t>
            </a:r>
            <a:r>
              <a:rPr lang="en-US" b="0" i="0" u="none" strike="noStrike" baseline="0" dirty="0"/>
              <a:t>GIVE stands for </a:t>
            </a:r>
            <a:r>
              <a:rPr lang="en-US" b="1" i="0" u="none" strike="noStrike" baseline="0" dirty="0"/>
              <a:t>G</a:t>
            </a:r>
            <a:r>
              <a:rPr lang="en-US" b="0" i="0" u="none" strike="noStrike" baseline="0" dirty="0"/>
              <a:t>entle, (act) </a:t>
            </a:r>
            <a:r>
              <a:rPr lang="en-US" b="1" i="0" u="none" strike="noStrike" baseline="0" dirty="0"/>
              <a:t>I</a:t>
            </a:r>
            <a:r>
              <a:rPr lang="en-US" b="0" i="0" u="none" strike="noStrike" baseline="0" dirty="0"/>
              <a:t>nterested, </a:t>
            </a:r>
            <a:r>
              <a:rPr lang="en-US" b="1" i="0" u="none" strike="noStrike" baseline="0" dirty="0"/>
              <a:t>V</a:t>
            </a:r>
            <a:r>
              <a:rPr lang="en-US" b="0" i="0" u="none" strike="noStrike" baseline="0" dirty="0"/>
              <a:t>alidate, and </a:t>
            </a:r>
            <a:r>
              <a:rPr lang="en-US" b="1" i="0" u="none" strike="noStrike" baseline="0" dirty="0"/>
              <a:t>E</a:t>
            </a:r>
            <a:r>
              <a:rPr lang="en-US" b="0" i="0" u="none" strike="noStrike" baseline="0" dirty="0"/>
              <a:t>asy manner.</a:t>
            </a:r>
            <a:r>
              <a:rPr lang="en-US" dirty="0"/>
              <a:t>"</a:t>
            </a:r>
            <a:endParaRPr lang="en-US" b="0" i="0" u="none" strike="noStrike" baseline="0" dirty="0"/>
          </a:p>
          <a:p>
            <a:endParaRPr lang="en-US" b="0" i="0" u="none" strike="noStrike" baseline="0" dirty="0"/>
          </a:p>
          <a:p>
            <a:endParaRPr lang="en-US" b="0" i="0" u="none" strike="noStrike" baseline="0" dirty="0"/>
          </a:p>
          <a:p>
            <a:r>
              <a:rPr lang="en-US" b="0" i="0" u="none" strike="noStrike" baseline="0" dirty="0"/>
              <a:t>GIVE </a:t>
            </a:r>
            <a:r>
              <a:rPr lang="en-US" b="0" dirty="0"/>
              <a:t>–</a:t>
            </a:r>
            <a:endParaRPr lang="en-US" b="0" i="0" u="none" strike="noStrike" baseline="0" dirty="0"/>
          </a:p>
          <a:p>
            <a:pPr marL="181240" indent="-181240" defTabSz="966612" fontAlgn="ctr">
              <a:buFont typeface="Arial" panose="020B0604020202020204" pitchFamily="34" charset="0"/>
              <a:buChar char="•"/>
              <a:defRPr/>
            </a:pPr>
            <a:r>
              <a:rPr lang="en-US" b="1" u="sng" dirty="0">
                <a:effectLst/>
              </a:rPr>
              <a:t>G</a:t>
            </a:r>
            <a:r>
              <a:rPr lang="en-US" b="0" dirty="0">
                <a:effectLst/>
              </a:rPr>
              <a:t>entle</a:t>
            </a:r>
            <a:r>
              <a:rPr lang="en-US" b="0" i="0" u="none" strike="noStrike" baseline="0" dirty="0"/>
              <a:t> </a:t>
            </a:r>
            <a:r>
              <a:rPr lang="en-US" b="0" dirty="0"/>
              <a:t>–</a:t>
            </a:r>
            <a:r>
              <a:rPr lang="en-US" b="0" i="0" u="none" strike="noStrike" baseline="0" dirty="0">
                <a:effectLst/>
              </a:rPr>
              <a:t> </a:t>
            </a:r>
            <a:r>
              <a:rPr lang="en-US" dirty="0">
                <a:effectLst/>
              </a:rPr>
              <a:t>be gentle in your communication, both in your words and your demeanor. Avoid harshness, criticism, or hostility. Instead, approach the conversation with kindness and respect.</a:t>
            </a:r>
          </a:p>
          <a:p>
            <a:pPr marL="181240" indent="-181240" defTabSz="966612" fontAlgn="ctr">
              <a:buFont typeface="Arial" panose="020B0604020202020204" pitchFamily="34" charset="0"/>
              <a:buChar char="•"/>
              <a:defRPr/>
            </a:pPr>
            <a:r>
              <a:rPr lang="en-US" dirty="0">
                <a:effectLst/>
              </a:rPr>
              <a:t>Act</a:t>
            </a:r>
            <a:r>
              <a:rPr lang="en-US" b="1" dirty="0">
                <a:effectLst/>
              </a:rPr>
              <a:t> </a:t>
            </a:r>
            <a:r>
              <a:rPr lang="en-US" b="1" u="sng" dirty="0">
                <a:effectLst/>
              </a:rPr>
              <a:t>I</a:t>
            </a:r>
            <a:r>
              <a:rPr lang="en-US" b="0" dirty="0">
                <a:effectLst/>
              </a:rPr>
              <a:t>nterested</a:t>
            </a:r>
            <a:r>
              <a:rPr lang="en-US" b="0" i="0" u="none" strike="noStrike" baseline="0" dirty="0"/>
              <a:t> </a:t>
            </a:r>
            <a:r>
              <a:rPr lang="en-US" b="0" dirty="0"/>
              <a:t>–</a:t>
            </a:r>
            <a:r>
              <a:rPr lang="en-US" dirty="0">
                <a:effectLst/>
              </a:rPr>
              <a:t> listen and don't interrupt, don't talk over them, don't make assumptions about what the person is going to say. Choose to have a positive interaction with them even if you're not interested in what they're saying.</a:t>
            </a:r>
          </a:p>
          <a:p>
            <a:pPr marL="181240" indent="-181240" fontAlgn="ctr">
              <a:buFont typeface="Arial" panose="020B0604020202020204" pitchFamily="34" charset="0"/>
              <a:buChar char="•"/>
            </a:pPr>
            <a:r>
              <a:rPr lang="en-US" b="1" u="sng" dirty="0">
                <a:effectLst/>
              </a:rPr>
              <a:t>V</a:t>
            </a:r>
            <a:r>
              <a:rPr lang="en-US" b="0" dirty="0">
                <a:effectLst/>
              </a:rPr>
              <a:t>alidate</a:t>
            </a:r>
            <a:r>
              <a:rPr lang="en-US" b="1" dirty="0">
                <a:effectLst/>
              </a:rPr>
              <a:t> </a:t>
            </a:r>
            <a:r>
              <a:rPr lang="en-US" b="0" dirty="0"/>
              <a:t>–</a:t>
            </a:r>
            <a:r>
              <a:rPr lang="en-US" dirty="0">
                <a:effectLst/>
              </a:rPr>
              <a:t> validation is a key component of effective communication. Acknowledge the other person's emotions and experiences, even if you don't agree with them. Repeat what the other person is saying. Validate both verbally and non-verbally.</a:t>
            </a:r>
          </a:p>
          <a:p>
            <a:pPr marL="181240" indent="-181240" fontAlgn="ctr">
              <a:buFont typeface="Arial" panose="020B0604020202020204" pitchFamily="34" charset="0"/>
              <a:buChar char="•"/>
            </a:pPr>
            <a:r>
              <a:rPr lang="en-US" b="1" u="sng" dirty="0">
                <a:effectLst/>
              </a:rPr>
              <a:t>E</a:t>
            </a:r>
            <a:r>
              <a:rPr lang="en-US" b="0" dirty="0">
                <a:effectLst/>
              </a:rPr>
              <a:t>asy manner </a:t>
            </a:r>
            <a:r>
              <a:rPr lang="en-US" b="0" dirty="0"/>
              <a:t>–</a:t>
            </a:r>
            <a:r>
              <a:rPr lang="en-US" dirty="0">
                <a:effectLst/>
              </a:rPr>
              <a:t> maintain an easygoing and non-confrontational manner. Avoid being defensive, argumentative, or confrontational. Use humor, be easy-going, watch your demeanor.</a:t>
            </a:r>
          </a:p>
          <a:p>
            <a:pPr marL="181240" indent="-181240" fontAlgn="ctr">
              <a:buFont typeface="Arial" panose="020B0604020202020204" pitchFamily="34" charset="0"/>
              <a:buChar char="•"/>
            </a:pPr>
            <a:endParaRPr lang="en-US" dirty="0">
              <a:effectLst/>
            </a:endParaRPr>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91</a:t>
            </a:fld>
            <a:endParaRPr lang="en-US"/>
          </a:p>
        </p:txBody>
      </p:sp>
    </p:spTree>
    <p:extLst>
      <p:ext uri="{BB962C8B-B14F-4D97-AF65-F5344CB8AC3E}">
        <p14:creationId xmlns:p14="http://schemas.microsoft.com/office/powerpoint/2010/main" val="3802711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Sub-Bullets </a:t>
            </a:r>
            <a:r>
              <a:rPr lang="en-US" b="0" dirty="0"/>
              <a:t>– [</a:t>
            </a:r>
            <a:r>
              <a:rPr lang="en-US" b="0" u="sng" dirty="0"/>
              <a:t>read bullets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92</a:t>
            </a:fld>
            <a:endParaRPr lang="en-US"/>
          </a:p>
        </p:txBody>
      </p:sp>
    </p:spTree>
    <p:extLst>
      <p:ext uri="{BB962C8B-B14F-4D97-AF65-F5344CB8AC3E}">
        <p14:creationId xmlns:p14="http://schemas.microsoft.com/office/powerpoint/2010/main" val="29149564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dirty="0"/>
              <a:t>"</a:t>
            </a:r>
            <a:r>
              <a:rPr lang="en-US" b="0" i="0" u="none" strike="noStrike" baseline="0" dirty="0"/>
              <a:t>The FAST skill is a mnemonic device that provides a structured approach for maintaining your self-respect and sticking to your values while communicating assertively in difficult or challenging situations. FAST is especially useful in situations where you want to assert your boundaries, make requests, or communicate your needs effectively without compromising your self-respect or values. It promotes healthy and assertive communication while helping you maintain a balanced and respectful approach in your interactions with others.</a:t>
            </a:r>
            <a:r>
              <a:rPr lang="en-US" dirty="0"/>
              <a:t>"</a:t>
            </a:r>
            <a:endParaRPr lang="en-US" b="0" i="0" u="none" strike="noStrike" baseline="0" dirty="0"/>
          </a:p>
          <a:p>
            <a:pPr defTabSz="966612">
              <a:defRPr/>
            </a:pPr>
            <a:endParaRPr lang="en-US" b="0" i="0" u="none" strike="noStrike" baseline="0" dirty="0"/>
          </a:p>
          <a:p>
            <a:pPr marL="181240" indent="-181240" defTabSz="966612">
              <a:buFont typeface="Arial" panose="020B0604020202020204" pitchFamily="34" charset="0"/>
              <a:buChar char="•"/>
              <a:defRPr/>
            </a:pPr>
            <a:r>
              <a:rPr lang="en-US" dirty="0"/>
              <a:t>"</a:t>
            </a:r>
            <a:r>
              <a:rPr lang="en-US" b="0" i="0" u="none" strike="noStrike" baseline="0" dirty="0"/>
              <a:t>FAST stands for (be) </a:t>
            </a:r>
            <a:r>
              <a:rPr lang="en-US" b="1" i="0" u="none" strike="noStrike" baseline="0" dirty="0"/>
              <a:t>F</a:t>
            </a:r>
            <a:r>
              <a:rPr lang="en-US" b="0" i="0" u="none" strike="noStrike" baseline="0" dirty="0"/>
              <a:t>air, (no) </a:t>
            </a:r>
            <a:r>
              <a:rPr lang="en-US" b="1" i="0" u="none" strike="noStrike" baseline="0" dirty="0"/>
              <a:t>A</a:t>
            </a:r>
            <a:r>
              <a:rPr lang="en-US" b="0" i="0" u="none" strike="noStrike" baseline="0" dirty="0"/>
              <a:t>pologies, </a:t>
            </a:r>
            <a:r>
              <a:rPr lang="en-US" b="1" i="0" u="none" strike="noStrike" baseline="0" dirty="0"/>
              <a:t>S</a:t>
            </a:r>
            <a:r>
              <a:rPr lang="en-US" b="0" i="0" u="none" strike="noStrike" baseline="0" dirty="0"/>
              <a:t>tick to values, and (be) </a:t>
            </a:r>
            <a:r>
              <a:rPr lang="en-US" b="1" i="0" u="none" strike="noStrike" baseline="0" dirty="0"/>
              <a:t>T</a:t>
            </a:r>
            <a:r>
              <a:rPr lang="en-US" b="0" i="0" u="none" strike="noStrike" baseline="0" dirty="0"/>
              <a:t>ruthful.</a:t>
            </a:r>
            <a:r>
              <a:rPr lang="en-US" dirty="0"/>
              <a:t>"</a:t>
            </a:r>
            <a:endParaRPr lang="en-US" b="0" i="0" u="none" strike="noStrike" baseline="0" dirty="0"/>
          </a:p>
          <a:p>
            <a:endParaRPr lang="en-US" b="0" i="0" u="none" strike="noStrike" baseline="0" dirty="0"/>
          </a:p>
          <a:p>
            <a:r>
              <a:rPr lang="en-US" b="0" i="0" u="none" strike="noStrike" baseline="0" dirty="0"/>
              <a:t>FAST </a:t>
            </a:r>
            <a:r>
              <a:rPr lang="en-US" b="0" dirty="0"/>
              <a:t>–</a:t>
            </a:r>
            <a:endParaRPr lang="en-US" b="0" i="0" u="none" strike="noStrike" baseline="0" dirty="0"/>
          </a:p>
          <a:p>
            <a:pPr marL="181240" indent="-181240" defTabSz="966612" fontAlgn="ctr">
              <a:buFont typeface="Arial" panose="020B0604020202020204" pitchFamily="34" charset="0"/>
              <a:buChar char="•"/>
              <a:defRPr/>
            </a:pPr>
            <a:r>
              <a:rPr lang="en-US" b="1" u="sng" dirty="0">
                <a:effectLst/>
              </a:rPr>
              <a:t>F</a:t>
            </a:r>
            <a:r>
              <a:rPr lang="en-US" b="0" dirty="0">
                <a:effectLst/>
              </a:rPr>
              <a:t>air</a:t>
            </a:r>
            <a:r>
              <a:rPr lang="en-US" b="0" i="0" u="none" strike="noStrike" baseline="0" dirty="0"/>
              <a:t> </a:t>
            </a:r>
            <a:r>
              <a:rPr lang="en-US" b="0" dirty="0"/>
              <a:t>–</a:t>
            </a:r>
            <a:r>
              <a:rPr lang="en-US" b="0" i="0" u="none" strike="noStrike" baseline="0" dirty="0">
                <a:effectLst/>
              </a:rPr>
              <a:t> </a:t>
            </a:r>
            <a:r>
              <a:rPr lang="en-US" dirty="0">
                <a:effectLst/>
              </a:rPr>
              <a:t>be fair in your communication. This means treating the other person with respect and considering their perspective and needs, even as you assert your own.</a:t>
            </a:r>
          </a:p>
          <a:p>
            <a:pPr marL="181240" indent="-181240" defTabSz="966612" fontAlgn="ctr">
              <a:buFont typeface="Arial" panose="020B0604020202020204" pitchFamily="34" charset="0"/>
              <a:buChar char="•"/>
              <a:defRPr/>
            </a:pPr>
            <a:r>
              <a:rPr lang="en-US" b="0" u="none" kern="0" dirty="0">
                <a:ea typeface="Fira Sans Extra Condensed"/>
                <a:cs typeface="Fira Sans Extra Condensed"/>
                <a:sym typeface="Fira Sans Extra Condensed"/>
              </a:rPr>
              <a:t>(No) </a:t>
            </a:r>
            <a:r>
              <a:rPr lang="en-US" b="1" u="sng" kern="0" dirty="0">
                <a:ea typeface="Fira Sans Extra Condensed"/>
                <a:cs typeface="Fira Sans Extra Condensed"/>
                <a:sym typeface="Fira Sans Extra Condensed"/>
              </a:rPr>
              <a:t>A</a:t>
            </a:r>
            <a:r>
              <a:rPr lang="en-US" b="0" dirty="0"/>
              <a:t>pologies</a:t>
            </a:r>
            <a:r>
              <a:rPr lang="en-US" b="1" dirty="0"/>
              <a:t> </a:t>
            </a:r>
            <a:r>
              <a:rPr lang="en-US" b="0" dirty="0"/>
              <a:t>–</a:t>
            </a:r>
            <a:r>
              <a:rPr lang="en-US" dirty="0">
                <a:effectLst/>
              </a:rPr>
              <a:t> don't apologize unless it's necessary. Avoid over-apologizing or apologizing for asserting yourself or stating your needs. Save apologies for when you genuinely need to take responsibility for something.</a:t>
            </a:r>
          </a:p>
          <a:p>
            <a:pPr marL="181240" indent="-181240" fontAlgn="ctr">
              <a:buFont typeface="Arial" panose="020B0604020202020204" pitchFamily="34" charset="0"/>
              <a:buChar char="•"/>
            </a:pPr>
            <a:r>
              <a:rPr lang="en" b="1" u="sng" kern="0" dirty="0">
                <a:ea typeface="Fira Sans Extra Condensed"/>
                <a:cs typeface="Fira Sans Extra Condensed"/>
                <a:sym typeface="Fira Sans Extra Condensed"/>
              </a:rPr>
              <a:t>S</a:t>
            </a:r>
            <a:r>
              <a:rPr lang="en" b="0" kern="0" dirty="0">
                <a:ea typeface="Fira Sans Extra Condensed"/>
                <a:cs typeface="Fira Sans Extra Condensed"/>
                <a:sym typeface="Fira Sans Extra Condensed"/>
              </a:rPr>
              <a:t>tick to V</a:t>
            </a:r>
            <a:r>
              <a:rPr lang="en-US" b="0" kern="0" dirty="0">
                <a:ea typeface="Fira Sans Extra Condensed"/>
                <a:cs typeface="Fira Sans Extra Condensed"/>
                <a:sym typeface="Fira Sans Extra Condensed"/>
              </a:rPr>
              <a:t>a</a:t>
            </a:r>
            <a:r>
              <a:rPr lang="en" b="0" kern="0" dirty="0">
                <a:ea typeface="Fira Sans Extra Condensed"/>
                <a:cs typeface="Fira Sans Extra Condensed"/>
                <a:sym typeface="Fira Sans Extra Condensed"/>
              </a:rPr>
              <a:t>lues</a:t>
            </a:r>
            <a:r>
              <a:rPr lang="en-US" b="0" dirty="0">
                <a:effectLst/>
              </a:rPr>
              <a:t> </a:t>
            </a:r>
            <a:r>
              <a:rPr lang="en-US" b="0" dirty="0"/>
              <a:t>–</a:t>
            </a:r>
            <a:r>
              <a:rPr lang="en-US" dirty="0">
                <a:effectLst/>
              </a:rPr>
              <a:t> stick to your values and priorities. Stay true to what is important to you, even in the face of pressure or criticism.</a:t>
            </a:r>
          </a:p>
          <a:p>
            <a:pPr marL="181240" indent="-181240" fontAlgn="ctr">
              <a:buFont typeface="Arial" panose="020B0604020202020204" pitchFamily="34" charset="0"/>
              <a:buChar char="•"/>
            </a:pPr>
            <a:r>
              <a:rPr lang="en-US" b="0" u="none" kern="0" dirty="0">
                <a:ea typeface="Fira Sans Extra Condensed"/>
                <a:cs typeface="Fira Sans Extra Condensed"/>
                <a:sym typeface="Fira Sans Extra Condensed"/>
              </a:rPr>
              <a:t>(Be) </a:t>
            </a:r>
            <a:r>
              <a:rPr lang="en-US" b="1" u="sng" kern="0" dirty="0">
                <a:ea typeface="Fira Sans Extra Condensed"/>
                <a:cs typeface="Fira Sans Extra Condensed"/>
                <a:sym typeface="Fira Sans Extra Condensed"/>
              </a:rPr>
              <a:t>T</a:t>
            </a:r>
            <a:r>
              <a:rPr lang="en-US" b="0" kern="0" dirty="0">
                <a:ea typeface="Fira Sans Extra Condensed"/>
                <a:cs typeface="Fira Sans Extra Condensed"/>
                <a:sym typeface="Fira Sans Extra Condensed"/>
              </a:rPr>
              <a:t>ruthful</a:t>
            </a:r>
            <a:r>
              <a:rPr lang="en-US" b="1" kern="0" dirty="0">
                <a:ea typeface="Fira Sans Extra Condensed"/>
                <a:cs typeface="Fira Sans Extra Condensed"/>
                <a:sym typeface="Fira Sans Extra Condensed"/>
              </a:rPr>
              <a:t> </a:t>
            </a:r>
            <a:r>
              <a:rPr lang="en-US" b="0" dirty="0"/>
              <a:t>–</a:t>
            </a:r>
            <a:r>
              <a:rPr lang="en-US" dirty="0">
                <a:effectLst/>
              </a:rPr>
              <a:t> be truthful and honest in your communication. Speak the truth but do so with kindness and respect.</a:t>
            </a:r>
          </a:p>
          <a:p>
            <a:endParaRPr lang="en-US" dirty="0"/>
          </a:p>
          <a:p>
            <a:pPr defTabSz="966612" fontAlgn="base">
              <a:defRPr/>
            </a:pPr>
            <a:endParaRPr lang="en-US" b="0" i="0" dirty="0">
              <a:effectLst/>
            </a:endParaRPr>
          </a:p>
          <a:p>
            <a:pPr defTabSz="966612">
              <a:defRPr/>
            </a:pPr>
            <a:r>
              <a:rPr lang="en-US" b="0" i="0"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effectLst/>
              </a:rPr>
              <a:t>Linehan, M. M. (2014a). </a:t>
            </a:r>
            <a:r>
              <a:rPr lang="en-US" b="0" i="1" dirty="0">
                <a:effectLst/>
              </a:rPr>
              <a:t>DBT (R) skills training handouts and worksheets, second edition</a:t>
            </a:r>
            <a:r>
              <a:rPr lang="en-US" b="0" i="0" dirty="0">
                <a:effectLst/>
              </a:rPr>
              <a:t> (2nd ed.). New York, NY: Guilford Publications.</a:t>
            </a:r>
            <a:endParaRPr lang="en-US" i="0" dirty="0"/>
          </a:p>
        </p:txBody>
      </p:sp>
      <p:sp>
        <p:nvSpPr>
          <p:cNvPr id="4" name="Slide Number Placeholder 3"/>
          <p:cNvSpPr>
            <a:spLocks noGrp="1"/>
          </p:cNvSpPr>
          <p:nvPr>
            <p:ph type="sldNum" sz="quarter" idx="5"/>
          </p:nvPr>
        </p:nvSpPr>
        <p:spPr/>
        <p:txBody>
          <a:bodyPr/>
          <a:lstStyle/>
          <a:p>
            <a:fld id="{369C70AD-FCA9-4FF6-8D0E-01E0C5ABAEF2}" type="slidenum">
              <a:rPr lang="en-US" smtClean="0"/>
              <a:t>93</a:t>
            </a:fld>
            <a:endParaRPr lang="en-US"/>
          </a:p>
        </p:txBody>
      </p:sp>
    </p:spTree>
    <p:extLst>
      <p:ext uri="{BB962C8B-B14F-4D97-AF65-F5344CB8AC3E}">
        <p14:creationId xmlns:p14="http://schemas.microsoft.com/office/powerpoint/2010/main" val="27307781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b="0" i="1" dirty="0"/>
              <a:t>Bullet 1 </a:t>
            </a:r>
            <a:r>
              <a:rPr lang="en-US" b="0" i="0" dirty="0"/>
              <a:t>&amp;</a:t>
            </a:r>
            <a:r>
              <a:rPr lang="en-US" b="0" i="1" dirty="0"/>
              <a:t> Sub-Bullets </a:t>
            </a:r>
            <a:r>
              <a:rPr lang="en-US" b="0" dirty="0"/>
              <a:t>– [</a:t>
            </a:r>
            <a:r>
              <a:rPr lang="en-US" b="0" u="sng" dirty="0"/>
              <a:t>read bullets</a:t>
            </a:r>
            <a:r>
              <a:rPr lang="en-US" b="0" dirty="0"/>
              <a:t>].</a:t>
            </a:r>
          </a:p>
          <a:p>
            <a:pPr marL="181240" indent="-181240" defTabSz="966612">
              <a:buFont typeface="Arial" panose="020B0604020202020204" pitchFamily="34" charset="0"/>
              <a:buChar char="•"/>
              <a:defRPr/>
            </a:pPr>
            <a:endParaRPr lang="en-US" b="0" dirty="0"/>
          </a:p>
          <a:p>
            <a:pPr marL="0" indent="0">
              <a:buFont typeface="Arial" panose="020B0604020202020204" pitchFamily="34" charset="0"/>
              <a:buNone/>
            </a:pPr>
            <a:r>
              <a:rPr lang="en-US" b="1" i="0" dirty="0"/>
              <a:t>Photo Credits:</a:t>
            </a:r>
          </a:p>
          <a:p>
            <a:pPr marL="0" indent="0">
              <a:buFont typeface="Arial" panose="020B0604020202020204" pitchFamily="34" charset="0"/>
              <a:buNone/>
            </a:pPr>
            <a:r>
              <a:rPr lang="en-US" b="0" i="0" dirty="0"/>
              <a:t>Purchased Images, Adobe Stock.</a:t>
            </a:r>
            <a:endParaRPr lang="en-US" b="1" u="sng" dirty="0"/>
          </a:p>
          <a:p>
            <a:pPr marL="181240" indent="-181240" defTabSz="966612">
              <a:buFont typeface="Arial" panose="020B0604020202020204" pitchFamily="34" charset="0"/>
              <a:buChar char="•"/>
              <a:defRPr/>
            </a:pPr>
            <a:endParaRPr lang="en-US" b="0" dirty="0"/>
          </a:p>
        </p:txBody>
      </p:sp>
      <p:sp>
        <p:nvSpPr>
          <p:cNvPr id="4" name="Slide Number Placeholder 3"/>
          <p:cNvSpPr>
            <a:spLocks noGrp="1"/>
          </p:cNvSpPr>
          <p:nvPr>
            <p:ph type="sldNum" sz="quarter" idx="5"/>
          </p:nvPr>
        </p:nvSpPr>
        <p:spPr/>
        <p:txBody>
          <a:bodyPr/>
          <a:lstStyle/>
          <a:p>
            <a:fld id="{369C70AD-FCA9-4FF6-8D0E-01E0C5ABAEF2}" type="slidenum">
              <a:rPr lang="en-US" smtClean="0"/>
              <a:t>94</a:t>
            </a:fld>
            <a:endParaRPr lang="en-US"/>
          </a:p>
        </p:txBody>
      </p:sp>
    </p:spTree>
    <p:extLst>
      <p:ext uri="{BB962C8B-B14F-4D97-AF65-F5344CB8AC3E}">
        <p14:creationId xmlns:p14="http://schemas.microsoft.com/office/powerpoint/2010/main" val="18586829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Trainer Notes</a:t>
            </a:r>
            <a:r>
              <a:rPr lang="en-US" dirty="0"/>
              <a:t>: </a:t>
            </a:r>
          </a:p>
          <a:p>
            <a:pPr marL="181240" indent="-181240" defTabSz="966612">
              <a:buFont typeface="Arial" panose="020B0604020202020204" pitchFamily="34" charset="0"/>
              <a:buChar char="•"/>
              <a:defRPr/>
            </a:pPr>
            <a:r>
              <a:rPr lang="en-US" sz="1300" dirty="0"/>
              <a:t>This is a role-playing activity designed to help participants gain a deeper understanding of how interpersonal effectiveness skills can be used (specifically the DEAR MAN skill). </a:t>
            </a:r>
          </a:p>
          <a:p>
            <a:pPr marL="181240" indent="-181240" defTabSz="966612">
              <a:buFont typeface="Arial" panose="020B0604020202020204" pitchFamily="34" charset="0"/>
              <a:buChar char="•"/>
              <a:defRPr/>
            </a:pPr>
            <a:endParaRPr lang="en-US" sz="1300" dirty="0"/>
          </a:p>
          <a:p>
            <a:pPr marL="181240" indent="-181240">
              <a:buFont typeface="Arial" panose="020B0604020202020204" pitchFamily="34" charset="0"/>
              <a:buChar char="•"/>
            </a:pPr>
            <a:r>
              <a:rPr lang="en-US" b="0" u="sng" dirty="0"/>
              <a:t>Trainer – ask two volunteers to play the roles in this scenario (Alex and Sarah). </a:t>
            </a:r>
            <a:r>
              <a:rPr lang="en-US" sz="1300" u="sng" dirty="0"/>
              <a:t>Inform participants that the context of this scenario is as follows: Sarah is talking to her roommate, Alex, about their shared responsibility for cleaning the apartment.</a:t>
            </a:r>
          </a:p>
          <a:p>
            <a:pPr defTabSz="966612">
              <a:defRPr/>
            </a:pPr>
            <a:endParaRPr lang="en-US" sz="1300" u="sng" dirty="0"/>
          </a:p>
          <a:p>
            <a:pPr defTabSz="966612">
              <a:defRPr/>
            </a:pPr>
            <a:endParaRPr lang="en-US" sz="1300" u="sng"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95</a:t>
            </a:fld>
            <a:endParaRPr lang="en-US"/>
          </a:p>
        </p:txBody>
      </p:sp>
    </p:spTree>
    <p:extLst>
      <p:ext uri="{BB962C8B-B14F-4D97-AF65-F5344CB8AC3E}">
        <p14:creationId xmlns:p14="http://schemas.microsoft.com/office/powerpoint/2010/main" val="38745048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dirty="0"/>
              <a:t>This is a role-playing activity designed to help participants gain a deeper understanding of how interpersonal effectiveness skills can be used (specifically the DEAR MAN skill). </a:t>
            </a:r>
          </a:p>
          <a:p>
            <a:endParaRPr lang="en-US" dirty="0"/>
          </a:p>
          <a:p>
            <a:pPr marL="181240" indent="-181240" defTabSz="966612">
              <a:buFont typeface="Arial" panose="020B0604020202020204" pitchFamily="34" charset="0"/>
              <a:buChar char="•"/>
              <a:defRPr/>
            </a:pPr>
            <a:r>
              <a:rPr lang="en-US" sz="1300" dirty="0"/>
              <a:t>"Sarah effectively uses the DEAR MAN skill to share her concerns about the apartment cleaning schedule. This approach ensures a respectful and assertive tone, increasing the likelihood of a productive conversation and reaching an agreement with Alex."</a:t>
            </a:r>
          </a:p>
          <a:p>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96</a:t>
            </a:fld>
            <a:endParaRPr lang="en-US"/>
          </a:p>
        </p:txBody>
      </p:sp>
    </p:spTree>
    <p:extLst>
      <p:ext uri="{BB962C8B-B14F-4D97-AF65-F5344CB8AC3E}">
        <p14:creationId xmlns:p14="http://schemas.microsoft.com/office/powerpoint/2010/main" val="23974928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p>
          <a:p>
            <a:pPr marL="181240" indent="-181240">
              <a:buFont typeface="Arial" panose="020B0604020202020204" pitchFamily="34" charset="0"/>
              <a:buChar char="•"/>
            </a:pPr>
            <a:r>
              <a:rPr lang="en-US" b="0" u="sng" dirty="0"/>
              <a:t>Trainer – engage the group in a discussion based on the preceding activity, using these questions as a framework for discussion. </a:t>
            </a:r>
          </a:p>
          <a:p>
            <a:pPr marL="181240" indent="-181240">
              <a:buFont typeface="Arial" panose="020B0604020202020204" pitchFamily="34" charset="0"/>
              <a:buChar char="•"/>
            </a:pPr>
            <a:endParaRPr lang="en-US" b="0" u="sng"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a:p>
            <a:pPr marL="181240" indent="-18124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69C70AD-FCA9-4FF6-8D0E-01E0C5ABAEF2}" type="slidenum">
              <a:rPr lang="en-US" smtClean="0"/>
              <a:t>97</a:t>
            </a:fld>
            <a:endParaRPr lang="en-US"/>
          </a:p>
        </p:txBody>
      </p:sp>
    </p:spTree>
    <p:extLst>
      <p:ext uri="{BB962C8B-B14F-4D97-AF65-F5344CB8AC3E}">
        <p14:creationId xmlns:p14="http://schemas.microsoft.com/office/powerpoint/2010/main" val="39590581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pPr marL="181240" indent="-181240">
              <a:buFont typeface="Arial" panose="020B0604020202020204" pitchFamily="34" charset="0"/>
              <a:buChar char="•"/>
            </a:pPr>
            <a:r>
              <a:rPr lang="en-US" b="0" dirty="0"/>
              <a:t>"We're going to end today's training in the same way that we started it – with a mindfulness exercise. As we reviewed, it’s a common practice to begin and end DBT sessions, specifically DBT Skills Group Training sessions, with a mindfulness exercise.“</a:t>
            </a:r>
          </a:p>
          <a:p>
            <a:pPr marL="181240" indent="-181240">
              <a:buFont typeface="Arial" panose="020B0604020202020204" pitchFamily="34" charset="0"/>
              <a:buChar char="•"/>
            </a:pPr>
            <a:endParaRPr lang="en-US" b="0" dirty="0"/>
          </a:p>
          <a:p>
            <a:pPr marL="0" indent="0">
              <a:buFont typeface="Arial" panose="020B0604020202020204" pitchFamily="34" charset="0"/>
              <a:buNone/>
            </a:pPr>
            <a:r>
              <a:rPr lang="en-US" b="1" i="0" dirty="0"/>
              <a:t>Photo Credit:</a:t>
            </a:r>
          </a:p>
          <a:p>
            <a:pPr marL="0" indent="0">
              <a:buFont typeface="Arial" panose="020B0604020202020204" pitchFamily="34" charset="0"/>
              <a:buNone/>
            </a:pPr>
            <a:r>
              <a:rPr lang="en-US" b="0" i="0" dirty="0"/>
              <a:t>Purchased Image, Adobe Stock.</a:t>
            </a:r>
            <a:endParaRPr lang="en-US" b="1" u="sng" dirty="0"/>
          </a:p>
        </p:txBody>
      </p:sp>
      <p:sp>
        <p:nvSpPr>
          <p:cNvPr id="4" name="Slide Number Placeholder 3"/>
          <p:cNvSpPr>
            <a:spLocks noGrp="1"/>
          </p:cNvSpPr>
          <p:nvPr>
            <p:ph type="sldNum" sz="quarter" idx="5"/>
          </p:nvPr>
        </p:nvSpPr>
        <p:spPr/>
        <p:txBody>
          <a:bodyPr/>
          <a:lstStyle/>
          <a:p>
            <a:fld id="{369C70AD-FCA9-4FF6-8D0E-01E0C5ABAEF2}" type="slidenum">
              <a:rPr lang="en-US" smtClean="0"/>
              <a:t>98</a:t>
            </a:fld>
            <a:endParaRPr lang="en-US"/>
          </a:p>
        </p:txBody>
      </p:sp>
    </p:spTree>
    <p:extLst>
      <p:ext uri="{BB962C8B-B14F-4D97-AF65-F5344CB8AC3E}">
        <p14:creationId xmlns:p14="http://schemas.microsoft.com/office/powerpoint/2010/main" val="9892707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b="0" dirty="0"/>
              <a:t>"This is a 5-minute exercise. If you’re new to meditation practice, this exercise is a good way to start. Focusing on one of your senses will help you come in contact with the present moment and, at the same time, practice your ability to control your attention."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Closed captioning is available for this video.</a:t>
            </a:r>
          </a:p>
          <a:p>
            <a:endParaRPr lang="en-US" dirty="0"/>
          </a:p>
          <a:p>
            <a:pPr marL="181240" indent="-181240">
              <a:buFont typeface="Arial" panose="020B0604020202020204" pitchFamily="34" charset="0"/>
              <a:buChar char="•"/>
            </a:pPr>
            <a:r>
              <a:rPr lang="en-US" u="sng" dirty="0"/>
              <a:t>Trainer begins exercise. </a:t>
            </a:r>
          </a:p>
          <a:p>
            <a:pPr marL="181240" indent="-181240">
              <a:buFont typeface="Arial" panose="020B0604020202020204" pitchFamily="34" charset="0"/>
              <a:buChar char="•"/>
            </a:pPr>
            <a:r>
              <a:rPr lang="en-US" u="none" dirty="0"/>
              <a:t>If running out of time – 1 minute exercise: https://www.youtube.com/watch?v=4vDxcUK9v9k</a:t>
            </a:r>
          </a:p>
          <a:p>
            <a:endParaRPr lang="en-US" u="sng" dirty="0"/>
          </a:p>
          <a:p>
            <a:endParaRPr lang="en-US" u="sng" dirty="0"/>
          </a:p>
          <a:p>
            <a:r>
              <a:rPr lang="en-US" u="none" dirty="0"/>
              <a:t>---</a:t>
            </a:r>
          </a:p>
          <a:p>
            <a:pPr defTabSz="966612">
              <a:defRPr/>
            </a:pPr>
            <a:r>
              <a:rPr lang="en-US" b="1" i="0" dirty="0"/>
              <a:t>Reference: </a:t>
            </a:r>
          </a:p>
          <a:p>
            <a:pPr marL="181240" indent="-181240" defTabSz="966612">
              <a:buFont typeface="Arial" panose="020B0604020202020204" pitchFamily="34" charset="0"/>
              <a:buChar char="•"/>
              <a:defRPr/>
            </a:pPr>
            <a:r>
              <a:rPr lang="en-US" b="0" i="0" dirty="0"/>
              <a:t>YouTube. (2019, August 31). </a:t>
            </a:r>
            <a:r>
              <a:rPr lang="en-US" b="0" i="1" dirty="0"/>
              <a:t>5-minute meditation exercise for beginners! sounds and breath - flow</a:t>
            </a:r>
            <a:r>
              <a:rPr lang="en-US" b="0" i="0" dirty="0"/>
              <a:t>. YouTube. https://www.youtube.com/watch?v=xdbEogwiLmQ </a:t>
            </a:r>
          </a:p>
        </p:txBody>
      </p:sp>
      <p:sp>
        <p:nvSpPr>
          <p:cNvPr id="4" name="Slide Number Placeholder 3"/>
          <p:cNvSpPr>
            <a:spLocks noGrp="1"/>
          </p:cNvSpPr>
          <p:nvPr>
            <p:ph type="sldNum" sz="quarter" idx="5"/>
          </p:nvPr>
        </p:nvSpPr>
        <p:spPr/>
        <p:txBody>
          <a:bodyPr/>
          <a:lstStyle/>
          <a:p>
            <a:fld id="{369C70AD-FCA9-4FF6-8D0E-01E0C5ABAEF2}" type="slidenum">
              <a:rPr lang="en-US" smtClean="0"/>
              <a:t>99</a:t>
            </a:fld>
            <a:endParaRPr lang="en-US"/>
          </a:p>
        </p:txBody>
      </p:sp>
    </p:spTree>
    <p:extLst>
      <p:ext uri="{BB962C8B-B14F-4D97-AF65-F5344CB8AC3E}">
        <p14:creationId xmlns:p14="http://schemas.microsoft.com/office/powerpoint/2010/main" val="75859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A4E49-C1AC-58F0-62F0-B7BD7C405E57}"/>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22346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6" y="2286005"/>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85" y="2286005"/>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3976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6" y="2286006"/>
            <a:ext cx="5151119" cy="761999"/>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6"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7" y="2286006"/>
            <a:ext cx="5151123" cy="761999"/>
          </a:xfrm>
        </p:spPr>
        <p:txBody>
          <a:bodyPr anchor="b"/>
          <a:lstStyle>
            <a:lvl1pPr marL="0" indent="0">
              <a:buNone/>
              <a:defRPr sz="1800" b="1"/>
            </a:lvl1pPr>
            <a:lvl2pPr marL="342883"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7" y="3048000"/>
            <a:ext cx="5151123"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7622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70835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03937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7"/>
            <a:ext cx="3810000" cy="1524003"/>
          </a:xfrm>
        </p:spPr>
        <p:txBody>
          <a:bodyPr anchor="t" anchorCtr="0"/>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6"/>
            <a:ext cx="3810000" cy="3810001"/>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369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6" y="762000"/>
            <a:ext cx="3809999" cy="1524000"/>
          </a:xfrm>
        </p:spPr>
        <p:txBody>
          <a:bodyPr anchor="t" anchorCtr="0"/>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5" y="762001"/>
            <a:ext cx="6021388" cy="5334000"/>
          </a:xfrm>
        </p:spPr>
        <p:txBody>
          <a:bodyPr/>
          <a:lstStyle>
            <a:lvl1pPr marL="0" indent="0">
              <a:buNone/>
              <a:defRPr sz="2400"/>
            </a:lvl1pPr>
            <a:lvl2pPr marL="342883"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7" indent="0">
              <a:buNone/>
              <a:defRPr sz="1500"/>
            </a:lvl7pPr>
            <a:lvl8pPr marL="2400180" indent="0">
              <a:buNone/>
              <a:defRPr sz="1500"/>
            </a:lvl8pPr>
            <a:lvl9pPr marL="2743063"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6" y="2286000"/>
            <a:ext cx="3809999" cy="3810000"/>
          </a:xfrm>
        </p:spPr>
        <p:txBody>
          <a:bodyPr/>
          <a:lstStyle>
            <a:lvl1pPr marL="0" indent="0">
              <a:buNone/>
              <a:defRPr sz="1200"/>
            </a:lvl1pPr>
            <a:lvl2pPr marL="342883"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7" indent="0">
              <a:buNone/>
              <a:defRPr sz="751"/>
            </a:lvl7pPr>
            <a:lvl8pPr marL="2400180" indent="0">
              <a:buNone/>
              <a:defRPr sz="751"/>
            </a:lvl8pPr>
            <a:lvl9pPr marL="2743063" indent="0">
              <a:buNone/>
              <a:defRPr sz="751"/>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26753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85299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9" y="762005"/>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6" y="762005"/>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2850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r>
              <a:rPr lang="en-US" dirty="0"/>
              <a:t>Click to edit Master title style</a:t>
            </a:r>
            <a:endParaRPr dirty="0"/>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3708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sz="4400" b="1">
                <a:solidFill>
                  <a:schemeClr val="accent2"/>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3">
            <a:extLst>
              <a:ext uri="{FF2B5EF4-FFF2-40B4-BE49-F238E27FC236}">
                <a16:creationId xmlns:a16="http://schemas.microsoft.com/office/drawing/2014/main" id="{E64B08EC-C2DC-57AD-2121-DECC3D32CA87}"/>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95695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978898"/>
            <a:ext cx="9144000" cy="2105367"/>
          </a:xfrm>
        </p:spPr>
        <p:txBody>
          <a:bodyPr anchor="t">
            <a:normAutofit/>
          </a:bodyPr>
          <a:lstStyle>
            <a:lvl1pPr algn="ctr">
              <a:defRPr sz="5400" b="1" cap="none" baseline="0">
                <a:solidFill>
                  <a:schemeClr val="accent2"/>
                </a:solidFill>
              </a:defRPr>
            </a:lvl1pPr>
          </a:lstStyle>
          <a:p>
            <a:r>
              <a:rPr lang="en-US" dirty="0"/>
              <a:t>Click to edit Master title style</a:t>
            </a:r>
            <a:endParaRPr dirty="0"/>
          </a:p>
        </p:txBody>
      </p:sp>
      <p:sp>
        <p:nvSpPr>
          <p:cNvPr id="3" name="Text Placeholder 2"/>
          <p:cNvSpPr>
            <a:spLocks noGrp="1"/>
          </p:cNvSpPr>
          <p:nvPr>
            <p:ph type="body" idx="1"/>
          </p:nvPr>
        </p:nvSpPr>
        <p:spPr>
          <a:xfrm>
            <a:off x="1524000" y="4084265"/>
            <a:ext cx="9144000"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16BB1A-897F-8D44-41B3-02039C3B8388}"/>
              </a:ext>
            </a:extLst>
          </p:cNvPr>
          <p:cNvSpPr>
            <a:spLocks noGrp="1"/>
          </p:cNvSpPr>
          <p:nvPr>
            <p:ph type="sldNum" idx="10"/>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143678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chor="ctr" anchorCtr="0"/>
          <a:lstStyle>
            <a:lvl1pPr algn="ctr">
              <a:defRPr sz="4400" b="1">
                <a:solidFill>
                  <a:schemeClr val="accent2"/>
                </a:solidFill>
              </a:defRPr>
            </a:lvl1pPr>
          </a:lstStyle>
          <a:p>
            <a:pPr eaLnBrk="1" latinLnBrk="1" hangingPunct="1"/>
            <a:r>
              <a:rPr lang="en-US" dirty="0"/>
              <a:t>Click to edit Master title style</a:t>
            </a:r>
            <a:endParaRPr dirty="0"/>
          </a:p>
        </p:txBody>
      </p:sp>
      <p:sp>
        <p:nvSpPr>
          <p:cNvPr id="7" name="Rectangle 6"/>
          <p:cNvSpPr>
            <a:spLocks noGrp="1"/>
          </p:cNvSpPr>
          <p:nvPr>
            <p:ph sz="quarter" idx="13"/>
          </p:nvPr>
        </p:nvSpPr>
        <p:spPr>
          <a:xfrm>
            <a:off x="812800" y="1803400"/>
            <a:ext cx="10871200" cy="4368800"/>
          </a:xfrm>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6" name="Slide Number Placeholder 5">
            <a:extLst>
              <a:ext uri="{FF2B5EF4-FFF2-40B4-BE49-F238E27FC236}">
                <a16:creationId xmlns:a16="http://schemas.microsoft.com/office/drawing/2014/main" id="{3D89DB5A-8992-3B6B-45F6-FE881A0AE0DF}"/>
              </a:ext>
            </a:extLst>
          </p:cNvPr>
          <p:cNvSpPr>
            <a:spLocks noGrp="1"/>
          </p:cNvSpPr>
          <p:nvPr>
            <p:ph type="sldNum" idx="14"/>
          </p:nvPr>
        </p:nvSpPr>
        <p:spPr/>
        <p:txBody>
          <a:bodyPr/>
          <a:lstStyle/>
          <a:p>
            <a:fld id="{07CE569E-9B7C-4CB9-AB80-C0841F922CFF}" type="slidenum">
              <a:rPr lang="en-US" smtClean="0"/>
              <a:pPr/>
              <a:t>‹#›</a:t>
            </a:fld>
            <a:endParaRPr lang="en-US"/>
          </a:p>
        </p:txBody>
      </p:sp>
    </p:spTree>
    <p:extLst>
      <p:ext uri="{BB962C8B-B14F-4D97-AF65-F5344CB8AC3E}">
        <p14:creationId xmlns:p14="http://schemas.microsoft.com/office/powerpoint/2010/main" val="277932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t">
            <a:normAutofit/>
          </a:bodyPr>
          <a:lstStyle>
            <a:lvl1pPr algn="ctr">
              <a:defRPr sz="54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4">
            <a:extLst>
              <a:ext uri="{FF2B5EF4-FFF2-40B4-BE49-F238E27FC236}">
                <a16:creationId xmlns:a16="http://schemas.microsoft.com/office/drawing/2014/main" id="{F86C8B36-0490-4C10-450C-58C57F14587A}"/>
              </a:ext>
            </a:extLst>
          </p:cNvPr>
          <p:cNvSpPr txBox="1">
            <a:spLocks/>
          </p:cNvSpPr>
          <p:nvPr userDrawn="1"/>
        </p:nvSpPr>
        <p:spPr>
          <a:xfrm>
            <a:off x="11205845" y="6333135"/>
            <a:ext cx="731600" cy="524800"/>
          </a:xfrm>
          <a:prstGeom prst="rect">
            <a:avLst/>
          </a:prstGeom>
          <a:noFill/>
          <a:ln>
            <a:noFill/>
          </a:ln>
        </p:spPr>
        <p:txBody>
          <a:bodyPr spcFirstLastPara="1" wrap="square" lIns="91425" tIns="91425" rIns="91425" bIns="91425" anchor="t" anchorCtr="0">
            <a:noAutofit/>
          </a:bodyPr>
          <a:lstStyle>
            <a:defPPr>
              <a:defRPr lang="en-US"/>
            </a:defPPr>
            <a:lvl1pPr marL="0" lvl="0" algn="r" defTabSz="914400" rtl="0" eaLnBrk="1" latinLnBrk="0" hangingPunct="1">
              <a:buNone/>
              <a:defRPr sz="1733" b="1" kern="1200">
                <a:solidFill>
                  <a:schemeClr val="tx1"/>
                </a:solidFill>
                <a:latin typeface="Source Sans Pro"/>
                <a:ea typeface="Source Sans Pro"/>
                <a:cs typeface="Source Sans Pro"/>
                <a:sym typeface="Source Sans Pro"/>
              </a:defRPr>
            </a:lvl1pPr>
            <a:lvl2pPr marL="457200" lvl="1" algn="r" defTabSz="914400" rtl="0" eaLnBrk="1" latinLnBrk="0" hangingPunct="1">
              <a:buNone/>
              <a:defRPr sz="1733" b="1" kern="1200">
                <a:solidFill>
                  <a:schemeClr val="accent1"/>
                </a:solidFill>
                <a:latin typeface="Source Sans Pro"/>
                <a:ea typeface="Source Sans Pro"/>
                <a:cs typeface="Source Sans Pro"/>
                <a:sym typeface="Source Sans Pro"/>
              </a:defRPr>
            </a:lvl2pPr>
            <a:lvl3pPr marL="914400" lvl="2" algn="r" defTabSz="914400" rtl="0" eaLnBrk="1" latinLnBrk="0" hangingPunct="1">
              <a:buNone/>
              <a:defRPr sz="1733" b="1" kern="1200">
                <a:solidFill>
                  <a:schemeClr val="accent1"/>
                </a:solidFill>
                <a:latin typeface="Source Sans Pro"/>
                <a:ea typeface="Source Sans Pro"/>
                <a:cs typeface="Source Sans Pro"/>
                <a:sym typeface="Source Sans Pro"/>
              </a:defRPr>
            </a:lvl3pPr>
            <a:lvl4pPr marL="1371600" lvl="3" algn="r" defTabSz="914400" rtl="0" eaLnBrk="1" latinLnBrk="0" hangingPunct="1">
              <a:buNone/>
              <a:defRPr sz="1733" b="1" kern="1200">
                <a:solidFill>
                  <a:schemeClr val="accent1"/>
                </a:solidFill>
                <a:latin typeface="Source Sans Pro"/>
                <a:ea typeface="Source Sans Pro"/>
                <a:cs typeface="Source Sans Pro"/>
                <a:sym typeface="Source Sans Pro"/>
              </a:defRPr>
            </a:lvl4pPr>
            <a:lvl5pPr marL="1828800" lvl="4" algn="r" defTabSz="914400" rtl="0" eaLnBrk="1" latinLnBrk="0" hangingPunct="1">
              <a:buNone/>
              <a:defRPr sz="1733" b="1" kern="1200">
                <a:solidFill>
                  <a:schemeClr val="accent1"/>
                </a:solidFill>
                <a:latin typeface="Source Sans Pro"/>
                <a:ea typeface="Source Sans Pro"/>
                <a:cs typeface="Source Sans Pro"/>
                <a:sym typeface="Source Sans Pro"/>
              </a:defRPr>
            </a:lvl5pPr>
            <a:lvl6pPr marL="2286000" lvl="5" algn="r" defTabSz="914400" rtl="0" eaLnBrk="1" latinLnBrk="0" hangingPunct="1">
              <a:buNone/>
              <a:defRPr sz="1733" b="1" kern="1200">
                <a:solidFill>
                  <a:schemeClr val="accent1"/>
                </a:solidFill>
                <a:latin typeface="Source Sans Pro"/>
                <a:ea typeface="Source Sans Pro"/>
                <a:cs typeface="Source Sans Pro"/>
                <a:sym typeface="Source Sans Pro"/>
              </a:defRPr>
            </a:lvl6pPr>
            <a:lvl7pPr marL="2743200" lvl="6" algn="r" defTabSz="914400" rtl="0" eaLnBrk="1" latinLnBrk="0" hangingPunct="1">
              <a:buNone/>
              <a:defRPr sz="1733" b="1" kern="1200">
                <a:solidFill>
                  <a:schemeClr val="accent1"/>
                </a:solidFill>
                <a:latin typeface="Source Sans Pro"/>
                <a:ea typeface="Source Sans Pro"/>
                <a:cs typeface="Source Sans Pro"/>
                <a:sym typeface="Source Sans Pro"/>
              </a:defRPr>
            </a:lvl7pPr>
            <a:lvl8pPr marL="3200400" lvl="7" algn="r" defTabSz="914400" rtl="0" eaLnBrk="1" latinLnBrk="0" hangingPunct="1">
              <a:buNone/>
              <a:defRPr sz="1733" b="1" kern="1200">
                <a:solidFill>
                  <a:schemeClr val="accent1"/>
                </a:solidFill>
                <a:latin typeface="Source Sans Pro"/>
                <a:ea typeface="Source Sans Pro"/>
                <a:cs typeface="Source Sans Pro"/>
                <a:sym typeface="Source Sans Pro"/>
              </a:defRPr>
            </a:lvl8pPr>
            <a:lvl9pPr marL="3657600" lvl="8" algn="r" defTabSz="914400" rtl="0" eaLnBrk="1" latinLnBrk="0" hangingPunct="1">
              <a:buNone/>
              <a:defRPr sz="1733" b="1" kern="1200">
                <a:solidFill>
                  <a:schemeClr val="accent1"/>
                </a:solidFill>
                <a:latin typeface="Source Sans Pro"/>
                <a:ea typeface="Source Sans Pro"/>
                <a:cs typeface="Source Sans Pro"/>
                <a:sym typeface="Source Sans Pro"/>
              </a:defRPr>
            </a:lvl9pPr>
          </a:lstStyle>
          <a:p>
            <a:fld id="{8F82E0A0-C266-4798-8C8F-B9F91E9DA37E}" type="slidenum">
              <a:rPr lang="en-US" smtClean="0"/>
              <a:pPr/>
              <a:t>‹#›</a:t>
            </a:fld>
            <a:endParaRPr lang="en-US" dirty="0"/>
          </a:p>
        </p:txBody>
      </p:sp>
    </p:spTree>
    <p:extLst>
      <p:ext uri="{BB962C8B-B14F-4D97-AF65-F5344CB8AC3E}">
        <p14:creationId xmlns:p14="http://schemas.microsoft.com/office/powerpoint/2010/main" val="357326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1800"/>
            </a:lvl1pPr>
            <a:lvl2pPr marL="342883"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7" indent="0" algn="ctr">
              <a:buNone/>
              <a:defRPr sz="1200"/>
            </a:lvl7pPr>
            <a:lvl8pPr marL="2400180" indent="0" algn="ctr">
              <a:buNone/>
              <a:defRPr sz="1200"/>
            </a:lvl8pPr>
            <a:lvl9pPr marL="274306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103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72656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5"/>
            <a:ext cx="10668000" cy="3038475"/>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9"/>
            <a:ext cx="10668000" cy="1506537"/>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a:xfrm>
            <a:off x="9906000" y="6356356"/>
            <a:ext cx="1524000" cy="365125"/>
          </a:xfrm>
          <a:prstGeom prst="rect">
            <a:avLst/>
          </a:prstGeom>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49141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8200" y="410827"/>
            <a:ext cx="10095600" cy="936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8200" y="1682267"/>
            <a:ext cx="10095600" cy="4764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5845" y="6333135"/>
            <a:ext cx="731600" cy="524800"/>
          </a:xfrm>
          <a:prstGeom prst="rect">
            <a:avLst/>
          </a:prstGeom>
          <a:noFill/>
          <a:ln>
            <a:noFill/>
          </a:ln>
        </p:spPr>
        <p:txBody>
          <a:bodyPr spcFirstLastPara="1" wrap="square" lIns="91425" tIns="91425" rIns="91425" bIns="91425" anchor="t" anchorCtr="0">
            <a:noAutofit/>
          </a:bodyPr>
          <a:lstStyle>
            <a:lvl1pPr lvl="0" algn="r">
              <a:buNone/>
              <a:defRPr sz="1733" b="1">
                <a:solidFill>
                  <a:schemeClr val="tx1"/>
                </a:solidFill>
                <a:latin typeface="Source Sans Pro"/>
                <a:ea typeface="Source Sans Pro"/>
                <a:cs typeface="Source Sans Pro"/>
                <a:sym typeface="Source Sans Pro"/>
              </a:defRPr>
            </a:lvl1pPr>
            <a:lvl2pPr lvl="1" algn="r">
              <a:buNone/>
              <a:defRPr sz="1733" b="1">
                <a:solidFill>
                  <a:schemeClr val="accent1"/>
                </a:solidFill>
                <a:latin typeface="Source Sans Pro"/>
                <a:ea typeface="Source Sans Pro"/>
                <a:cs typeface="Source Sans Pro"/>
                <a:sym typeface="Source Sans Pro"/>
              </a:defRPr>
            </a:lvl2pPr>
            <a:lvl3pPr lvl="2" algn="r">
              <a:buNone/>
              <a:defRPr sz="1733" b="1">
                <a:solidFill>
                  <a:schemeClr val="accent1"/>
                </a:solidFill>
                <a:latin typeface="Source Sans Pro"/>
                <a:ea typeface="Source Sans Pro"/>
                <a:cs typeface="Source Sans Pro"/>
                <a:sym typeface="Source Sans Pro"/>
              </a:defRPr>
            </a:lvl3pPr>
            <a:lvl4pPr lvl="3" algn="r">
              <a:buNone/>
              <a:defRPr sz="1733" b="1">
                <a:solidFill>
                  <a:schemeClr val="accent1"/>
                </a:solidFill>
                <a:latin typeface="Source Sans Pro"/>
                <a:ea typeface="Source Sans Pro"/>
                <a:cs typeface="Source Sans Pro"/>
                <a:sym typeface="Source Sans Pro"/>
              </a:defRPr>
            </a:lvl4pPr>
            <a:lvl5pPr lvl="4" algn="r">
              <a:buNone/>
              <a:defRPr sz="1733" b="1">
                <a:solidFill>
                  <a:schemeClr val="accent1"/>
                </a:solidFill>
                <a:latin typeface="Source Sans Pro"/>
                <a:ea typeface="Source Sans Pro"/>
                <a:cs typeface="Source Sans Pro"/>
                <a:sym typeface="Source Sans Pro"/>
              </a:defRPr>
            </a:lvl5pPr>
            <a:lvl6pPr lvl="5" algn="r">
              <a:buNone/>
              <a:defRPr sz="1733" b="1">
                <a:solidFill>
                  <a:schemeClr val="accent1"/>
                </a:solidFill>
                <a:latin typeface="Source Sans Pro"/>
                <a:ea typeface="Source Sans Pro"/>
                <a:cs typeface="Source Sans Pro"/>
                <a:sym typeface="Source Sans Pro"/>
              </a:defRPr>
            </a:lvl6pPr>
            <a:lvl7pPr lvl="6" algn="r">
              <a:buNone/>
              <a:defRPr sz="1733" b="1">
                <a:solidFill>
                  <a:schemeClr val="accent1"/>
                </a:solidFill>
                <a:latin typeface="Source Sans Pro"/>
                <a:ea typeface="Source Sans Pro"/>
                <a:cs typeface="Source Sans Pro"/>
                <a:sym typeface="Source Sans Pro"/>
              </a:defRPr>
            </a:lvl7pPr>
            <a:lvl8pPr lvl="7" algn="r">
              <a:buNone/>
              <a:defRPr sz="1733" b="1">
                <a:solidFill>
                  <a:schemeClr val="accent1"/>
                </a:solidFill>
                <a:latin typeface="Source Sans Pro"/>
                <a:ea typeface="Source Sans Pro"/>
                <a:cs typeface="Source Sans Pro"/>
                <a:sym typeface="Source Sans Pro"/>
              </a:defRPr>
            </a:lvl8pPr>
            <a:lvl9pPr lvl="8" algn="r">
              <a:buNone/>
              <a:defRPr sz="1733" b="1">
                <a:solidFill>
                  <a:schemeClr val="accent1"/>
                </a:solidFill>
                <a:latin typeface="Source Sans Pro"/>
                <a:ea typeface="Source Sans Pro"/>
                <a:cs typeface="Source Sans Pro"/>
                <a:sym typeface="Source Sans Pro"/>
              </a:defRPr>
            </a:lvl9pPr>
          </a:lstStyle>
          <a:p>
            <a:fld id="{07CE569E-9B7C-4CB9-AB80-C0841F922CFF}" type="slidenum">
              <a:rPr lang="en-US" smtClean="0"/>
              <a:pPr/>
              <a:t>‹#›</a:t>
            </a:fld>
            <a:endParaRPr lang="en-US"/>
          </a:p>
        </p:txBody>
      </p:sp>
    </p:spTree>
    <p:extLst>
      <p:ext uri="{BB962C8B-B14F-4D97-AF65-F5344CB8AC3E}">
        <p14:creationId xmlns:p14="http://schemas.microsoft.com/office/powerpoint/2010/main" val="374278801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5" r:id="rId4"/>
    <p:sldLayoutId id="2147483756" r:id="rId5"/>
    <p:sldLayoutId id="2147483757"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4ABFBEA-4EB0-4D02-A2C0-1733CD3D6F12}"/>
              </a:ext>
            </a:extLst>
          </p:cNvPr>
          <p:cNvSpPr/>
          <p:nvPr/>
        </p:nvSpPr>
        <p:spPr>
          <a:xfrm>
            <a:off x="1" y="688127"/>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675">
              <a:solidFill>
                <a:prstClr val="white"/>
              </a:solidFill>
              <a:latin typeface="Avenir Next LT Pro" panose="020B0504020202020204" pitchFamily="34" charset="0"/>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5"/>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6"/>
            <a:ext cx="2040835" cy="365125"/>
          </a:xfrm>
          <a:prstGeom prst="rect">
            <a:avLst/>
          </a:prstGeom>
        </p:spPr>
        <p:txBody>
          <a:bodyPr vert="horz" lIns="91440" tIns="45720" rIns="91440" bIns="45720" rtlCol="0" anchor="ctr"/>
          <a:lstStyle>
            <a:lvl1pPr algn="r">
              <a:defRPr sz="900">
                <a:solidFill>
                  <a:schemeClr val="tx1">
                    <a:tint val="75000"/>
                    <a:alpha val="70000"/>
                  </a:schemeClr>
                </a:solidFill>
              </a:defRPr>
            </a:lvl1pPr>
          </a:lstStyle>
          <a:p>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2001" y="6356356"/>
            <a:ext cx="6612835" cy="365125"/>
          </a:xfrm>
          <a:prstGeom prst="rect">
            <a:avLst/>
          </a:prstGeom>
        </p:spPr>
        <p:txBody>
          <a:bodyPr vert="horz" lIns="91440" tIns="45720" rIns="91440" bIns="45720" rtlCol="0" anchor="ctr"/>
          <a:lstStyle>
            <a:lvl1pPr algn="l">
              <a:defRPr sz="900">
                <a:solidFill>
                  <a:schemeClr val="tx1">
                    <a:tint val="75000"/>
                    <a:alpha val="70000"/>
                  </a:schemeClr>
                </a:solidFill>
              </a:defRPr>
            </a:lvl1pPr>
          </a:lstStyle>
          <a:p>
            <a:endParaRPr lang="en-US"/>
          </a:p>
        </p:txBody>
      </p:sp>
      <p:sp>
        <p:nvSpPr>
          <p:cNvPr id="8" name="Rectangle 4">
            <a:extLst>
              <a:ext uri="{FF2B5EF4-FFF2-40B4-BE49-F238E27FC236}">
                <a16:creationId xmlns:a16="http://schemas.microsoft.com/office/drawing/2014/main" id="{628E66D7-275F-992A-0D57-BD70AAD838BC}"/>
              </a:ext>
            </a:extLst>
          </p:cNvPr>
          <p:cNvSpPr txBox="1">
            <a:spLocks/>
          </p:cNvSpPr>
          <p:nvPr userDrawn="1"/>
        </p:nvSpPr>
        <p:spPr>
          <a:xfrm>
            <a:off x="11205845" y="6333135"/>
            <a:ext cx="731600" cy="524800"/>
          </a:xfrm>
          <a:prstGeom prst="rect">
            <a:avLst/>
          </a:prstGeom>
          <a:noFill/>
          <a:ln>
            <a:noFill/>
          </a:ln>
        </p:spPr>
        <p:txBody>
          <a:bodyPr spcFirstLastPara="1" wrap="square" lIns="91425" tIns="91425" rIns="91425" bIns="91425" anchor="t" anchorCtr="0">
            <a:noAutofit/>
          </a:bodyPr>
          <a:lstStyle>
            <a:defPPr>
              <a:defRPr lang="en-US"/>
            </a:defPPr>
            <a:lvl1pPr marL="0" lvl="0" algn="r" defTabSz="914400" rtl="0" eaLnBrk="1" latinLnBrk="0" hangingPunct="1">
              <a:buNone/>
              <a:defRPr sz="1733" b="1" kern="1200">
                <a:solidFill>
                  <a:schemeClr val="tx1"/>
                </a:solidFill>
                <a:latin typeface="Source Sans Pro"/>
                <a:ea typeface="Source Sans Pro"/>
                <a:cs typeface="Source Sans Pro"/>
                <a:sym typeface="Source Sans Pro"/>
              </a:defRPr>
            </a:lvl1pPr>
            <a:lvl2pPr marL="457200" lvl="1" algn="r" defTabSz="914400" rtl="0" eaLnBrk="1" latinLnBrk="0" hangingPunct="1">
              <a:buNone/>
              <a:defRPr sz="1733" b="1" kern="1200">
                <a:solidFill>
                  <a:schemeClr val="accent1"/>
                </a:solidFill>
                <a:latin typeface="Source Sans Pro"/>
                <a:ea typeface="Source Sans Pro"/>
                <a:cs typeface="Source Sans Pro"/>
                <a:sym typeface="Source Sans Pro"/>
              </a:defRPr>
            </a:lvl2pPr>
            <a:lvl3pPr marL="914400" lvl="2" algn="r" defTabSz="914400" rtl="0" eaLnBrk="1" latinLnBrk="0" hangingPunct="1">
              <a:buNone/>
              <a:defRPr sz="1733" b="1" kern="1200">
                <a:solidFill>
                  <a:schemeClr val="accent1"/>
                </a:solidFill>
                <a:latin typeface="Source Sans Pro"/>
                <a:ea typeface="Source Sans Pro"/>
                <a:cs typeface="Source Sans Pro"/>
                <a:sym typeface="Source Sans Pro"/>
              </a:defRPr>
            </a:lvl3pPr>
            <a:lvl4pPr marL="1371600" lvl="3" algn="r" defTabSz="914400" rtl="0" eaLnBrk="1" latinLnBrk="0" hangingPunct="1">
              <a:buNone/>
              <a:defRPr sz="1733" b="1" kern="1200">
                <a:solidFill>
                  <a:schemeClr val="accent1"/>
                </a:solidFill>
                <a:latin typeface="Source Sans Pro"/>
                <a:ea typeface="Source Sans Pro"/>
                <a:cs typeface="Source Sans Pro"/>
                <a:sym typeface="Source Sans Pro"/>
              </a:defRPr>
            </a:lvl4pPr>
            <a:lvl5pPr marL="1828800" lvl="4" algn="r" defTabSz="914400" rtl="0" eaLnBrk="1" latinLnBrk="0" hangingPunct="1">
              <a:buNone/>
              <a:defRPr sz="1733" b="1" kern="1200">
                <a:solidFill>
                  <a:schemeClr val="accent1"/>
                </a:solidFill>
                <a:latin typeface="Source Sans Pro"/>
                <a:ea typeface="Source Sans Pro"/>
                <a:cs typeface="Source Sans Pro"/>
                <a:sym typeface="Source Sans Pro"/>
              </a:defRPr>
            </a:lvl5pPr>
            <a:lvl6pPr marL="2286000" lvl="5" algn="r" defTabSz="914400" rtl="0" eaLnBrk="1" latinLnBrk="0" hangingPunct="1">
              <a:buNone/>
              <a:defRPr sz="1733" b="1" kern="1200">
                <a:solidFill>
                  <a:schemeClr val="accent1"/>
                </a:solidFill>
                <a:latin typeface="Source Sans Pro"/>
                <a:ea typeface="Source Sans Pro"/>
                <a:cs typeface="Source Sans Pro"/>
                <a:sym typeface="Source Sans Pro"/>
              </a:defRPr>
            </a:lvl6pPr>
            <a:lvl7pPr marL="2743200" lvl="6" algn="r" defTabSz="914400" rtl="0" eaLnBrk="1" latinLnBrk="0" hangingPunct="1">
              <a:buNone/>
              <a:defRPr sz="1733" b="1" kern="1200">
                <a:solidFill>
                  <a:schemeClr val="accent1"/>
                </a:solidFill>
                <a:latin typeface="Source Sans Pro"/>
                <a:ea typeface="Source Sans Pro"/>
                <a:cs typeface="Source Sans Pro"/>
                <a:sym typeface="Source Sans Pro"/>
              </a:defRPr>
            </a:lvl7pPr>
            <a:lvl8pPr marL="3200400" lvl="7" algn="r" defTabSz="914400" rtl="0" eaLnBrk="1" latinLnBrk="0" hangingPunct="1">
              <a:buNone/>
              <a:defRPr sz="1733" b="1" kern="1200">
                <a:solidFill>
                  <a:schemeClr val="accent1"/>
                </a:solidFill>
                <a:latin typeface="Source Sans Pro"/>
                <a:ea typeface="Source Sans Pro"/>
                <a:cs typeface="Source Sans Pro"/>
                <a:sym typeface="Source Sans Pro"/>
              </a:defRPr>
            </a:lvl8pPr>
            <a:lvl9pPr marL="3657600" lvl="8" algn="r" defTabSz="914400" rtl="0" eaLnBrk="1" latinLnBrk="0" hangingPunct="1">
              <a:buNone/>
              <a:defRPr sz="1733" b="1" kern="1200">
                <a:solidFill>
                  <a:schemeClr val="accent1"/>
                </a:solidFill>
                <a:latin typeface="Source Sans Pro"/>
                <a:ea typeface="Source Sans Pro"/>
                <a:cs typeface="Source Sans Pro"/>
                <a:sym typeface="Source Sans Pr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82E0A0-C266-4798-8C8F-B9F91E9DA37E}"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733" b="1" i="0" u="none" strike="noStrike" kern="1200" cap="none" spc="0" normalizeH="0" baseline="0" noProof="0" dirty="0">
              <a:ln>
                <a:noFill/>
              </a:ln>
              <a:solidFill>
                <a:srgbClr val="263238"/>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137928955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125000"/>
        </a:lnSpc>
        <a:spcBef>
          <a:spcPts val="751"/>
        </a:spcBef>
        <a:buFont typeface="Arial" panose="020B0604020202020204" pitchFamily="34" charset="0"/>
        <a:buChar char="•"/>
        <a:defRPr sz="2100" kern="1200">
          <a:solidFill>
            <a:schemeClr val="tx1">
              <a:alpha val="70000"/>
            </a:schemeClr>
          </a:solidFill>
          <a:latin typeface="+mn-lt"/>
          <a:ea typeface="+mn-ea"/>
          <a:cs typeface="+mn-cs"/>
        </a:defRPr>
      </a:lvl1pPr>
      <a:lvl2pPr marL="514324" indent="-171442" algn="l" defTabSz="685766" rtl="0" eaLnBrk="1" latinLnBrk="0" hangingPunct="1">
        <a:lnSpc>
          <a:spcPct val="125000"/>
        </a:lnSpc>
        <a:spcBef>
          <a:spcPts val="375"/>
        </a:spcBef>
        <a:buFont typeface="Arial" panose="020B0604020202020204" pitchFamily="34" charset="0"/>
        <a:buChar char="•"/>
        <a:defRPr sz="1800" kern="1200">
          <a:solidFill>
            <a:schemeClr val="tx1">
              <a:alpha val="70000"/>
            </a:schemeClr>
          </a:solidFill>
          <a:latin typeface="+mn-lt"/>
          <a:ea typeface="+mn-ea"/>
          <a:cs typeface="+mn-cs"/>
        </a:defRPr>
      </a:lvl2pPr>
      <a:lvl3pPr marL="857207" indent="-171442" algn="l" defTabSz="685766" rtl="0" eaLnBrk="1" latinLnBrk="0" hangingPunct="1">
        <a:lnSpc>
          <a:spcPct val="125000"/>
        </a:lnSpc>
        <a:spcBef>
          <a:spcPts val="375"/>
        </a:spcBef>
        <a:buFont typeface="Arial" panose="020B0604020202020204" pitchFamily="34" charset="0"/>
        <a:buChar char="•"/>
        <a:defRPr sz="1500" kern="1200">
          <a:solidFill>
            <a:schemeClr val="tx1">
              <a:alpha val="70000"/>
            </a:schemeClr>
          </a:solidFill>
          <a:latin typeface="+mn-lt"/>
          <a:ea typeface="+mn-ea"/>
          <a:cs typeface="+mn-cs"/>
        </a:defRPr>
      </a:lvl3pPr>
      <a:lvl4pPr marL="1200090" indent="-171442" algn="l" defTabSz="685766" rtl="0" eaLnBrk="1" latinLnBrk="0" hangingPunct="1">
        <a:lnSpc>
          <a:spcPct val="125000"/>
        </a:lnSpc>
        <a:spcBef>
          <a:spcPts val="375"/>
        </a:spcBef>
        <a:buFont typeface="Arial" panose="020B0604020202020204" pitchFamily="34" charset="0"/>
        <a:buChar char="•"/>
        <a:defRPr sz="1351" kern="1200">
          <a:solidFill>
            <a:schemeClr val="tx1">
              <a:alpha val="70000"/>
            </a:schemeClr>
          </a:solidFill>
          <a:latin typeface="+mn-lt"/>
          <a:ea typeface="+mn-ea"/>
          <a:cs typeface="+mn-cs"/>
        </a:defRPr>
      </a:lvl4pPr>
      <a:lvl5pPr marL="1542973" indent="-171442" algn="l" defTabSz="685766" rtl="0" eaLnBrk="1" latinLnBrk="0" hangingPunct="1">
        <a:lnSpc>
          <a:spcPct val="125000"/>
        </a:lnSpc>
        <a:spcBef>
          <a:spcPts val="375"/>
        </a:spcBef>
        <a:buFont typeface="Arial" panose="020B0604020202020204" pitchFamily="34" charset="0"/>
        <a:buChar char="•"/>
        <a:defRPr sz="1351" kern="1200">
          <a:solidFill>
            <a:schemeClr val="tx1">
              <a:alpha val="70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video" Target="https://www.youtube.com/embed/kI4bDaZ83g4?start=13&amp;feature=oembed" TargetMode="External"/><Relationship Id="rId4" Type="http://schemas.openxmlformats.org/officeDocument/2006/relationships/image" Target="../media/image72.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he-tQOnDCWw?feature=oembed"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34.jpeg"/><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image" Target="../media/image58.png"/><Relationship Id="rId5" Type="http://schemas.openxmlformats.org/officeDocument/2006/relationships/diagramQuickStyle" Target="../diagrams/quickStyle5.xml"/><Relationship Id="rId10" Type="http://schemas.openxmlformats.org/officeDocument/2006/relationships/image" Target="../media/image57.png"/><Relationship Id="rId4" Type="http://schemas.openxmlformats.org/officeDocument/2006/relationships/diagramLayout" Target="../diagrams/layout5.xml"/><Relationship Id="rId9"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hyperlink" Target="https://native-land.c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video" Target="https://www.youtube.com/embed/xdbEogwiLmQ?feature=oembed" TargetMode="External"/><Relationship Id="rId4"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idx="4294967295"/>
          </p:nvPr>
        </p:nvSpPr>
        <p:spPr>
          <a:xfrm>
            <a:off x="1219198" y="3473579"/>
            <a:ext cx="9753600" cy="2065643"/>
          </a:xfrm>
        </p:spPr>
        <p:txBody>
          <a:bodyPr anchor="ctr" anchorCtr="0">
            <a:normAutofit/>
          </a:bodyPr>
          <a:lstStyle/>
          <a:p>
            <a:pPr marL="0" indent="0" algn="ctr">
              <a:spcBef>
                <a:spcPct val="0"/>
              </a:spcBef>
              <a:buNone/>
            </a:pPr>
            <a:r>
              <a:rPr lang="en-US" sz="3200" dirty="0"/>
              <a:t>Welcome to today's virtual training. </a:t>
            </a:r>
            <a:br>
              <a:rPr lang="en-US" sz="3200" dirty="0"/>
            </a:br>
            <a:r>
              <a:rPr lang="en-US" sz="3200" dirty="0"/>
              <a:t>As we wait for others to join, kindly enter your name and agency into the chat box to document your attendance.</a:t>
            </a:r>
          </a:p>
        </p:txBody>
      </p:sp>
      <p:sp>
        <p:nvSpPr>
          <p:cNvPr id="10" name="Rectangle 2">
            <a:extLst>
              <a:ext uri="{FF2B5EF4-FFF2-40B4-BE49-F238E27FC236}">
                <a16:creationId xmlns:a16="http://schemas.microsoft.com/office/drawing/2014/main" id="{F963DB56-21C4-4F3E-A0C5-227FC21981CE}"/>
              </a:ext>
            </a:extLst>
          </p:cNvPr>
          <p:cNvSpPr txBox="1">
            <a:spLocks noGrp="1" noChangeArrowheads="1"/>
          </p:cNvSpPr>
          <p:nvPr>
            <p:ph type="title" idx="4294967295"/>
          </p:nvPr>
        </p:nvSpPr>
        <p:spPr>
          <a:xfrm>
            <a:off x="613717" y="1683322"/>
            <a:ext cx="10964562" cy="19504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mj-lt"/>
                <a:ea typeface="+mj-ea"/>
                <a:cs typeface="+mj-cs"/>
              </a:rPr>
              <a:t>Dialectical Behavioral Therapy (DBT)</a:t>
            </a:r>
            <a:br>
              <a:rPr kumimoji="0" lang="en-US" altLang="en-US" sz="4400" b="1" i="0" u="none" strike="noStrike" kern="1200" cap="none" spc="0" normalizeH="0" baseline="0" noProof="0" dirty="0">
                <a:ln>
                  <a:noFill/>
                </a:ln>
                <a:solidFill>
                  <a:schemeClr val="tx1"/>
                </a:solidFill>
                <a:effectLst/>
                <a:uLnTx/>
                <a:uFillTx/>
                <a:latin typeface="+mj-lt"/>
                <a:ea typeface="+mj-ea"/>
                <a:cs typeface="+mj-cs"/>
              </a:rPr>
            </a:br>
            <a:r>
              <a:rPr lang="en-US" altLang="en-US" sz="4400" b="1" dirty="0"/>
              <a:t>i</a:t>
            </a:r>
            <a:r>
              <a:rPr kumimoji="0" lang="en-US" altLang="en-US" sz="4400" b="1" i="0" u="none" strike="noStrike" kern="1200" cap="none" spc="0" normalizeH="0" baseline="0" noProof="0" dirty="0">
                <a:ln>
                  <a:noFill/>
                </a:ln>
                <a:solidFill>
                  <a:schemeClr val="tx1"/>
                </a:solidFill>
                <a:effectLst/>
                <a:uLnTx/>
                <a:uFillTx/>
                <a:latin typeface="+mj-lt"/>
                <a:ea typeface="+mj-ea"/>
                <a:cs typeface="+mj-cs"/>
              </a:rPr>
              <a:t>n Substance Use Disorder (SUD) Treatment: Part 1</a:t>
            </a:r>
          </a:p>
        </p:txBody>
      </p:sp>
      <p:pic>
        <p:nvPicPr>
          <p:cNvPr id="11" name="Picture 10">
            <a:extLst>
              <a:ext uri="{FF2B5EF4-FFF2-40B4-BE49-F238E27FC236}">
                <a16:creationId xmlns:a16="http://schemas.microsoft.com/office/drawing/2014/main" id="{A610AD60-18DA-41E7-866A-5FF9C4A8EDB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1" y="6106330"/>
            <a:ext cx="4501249" cy="617837"/>
          </a:xfrm>
          <a:prstGeom prst="rect">
            <a:avLst/>
          </a:prstGeom>
        </p:spPr>
      </p:pic>
      <p:pic>
        <p:nvPicPr>
          <p:cNvPr id="3" name="Picture 2">
            <a:extLst>
              <a:ext uri="{FF2B5EF4-FFF2-40B4-BE49-F238E27FC236}">
                <a16:creationId xmlns:a16="http://schemas.microsoft.com/office/drawing/2014/main" id="{7030C9BD-2BDA-F78A-C688-2A35D03E20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4112" y="146759"/>
            <a:ext cx="2722536" cy="1135128"/>
          </a:xfrm>
          <a:prstGeom prst="rect">
            <a:avLst/>
          </a:prstGeom>
        </p:spPr>
      </p:pic>
    </p:spTree>
    <p:extLst>
      <p:ext uri="{BB962C8B-B14F-4D97-AF65-F5344CB8AC3E}">
        <p14:creationId xmlns:p14="http://schemas.microsoft.com/office/powerpoint/2010/main" val="325318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641"/>
            <a:ext cx="10515600" cy="947890"/>
          </a:xfrm>
        </p:spPr>
        <p:txBody>
          <a:bodyPr/>
          <a:lstStyle/>
          <a:p>
            <a:pPr algn="ctr"/>
            <a:r>
              <a:rPr lang="en-US" sz="4400" b="1" dirty="0"/>
              <a:t>Learning Objectives</a:t>
            </a:r>
          </a:p>
        </p:txBody>
      </p:sp>
      <p:sp>
        <p:nvSpPr>
          <p:cNvPr id="3" name="Content Placeholder 2"/>
          <p:cNvSpPr>
            <a:spLocks noGrp="1"/>
          </p:cNvSpPr>
          <p:nvPr>
            <p:ph idx="1"/>
          </p:nvPr>
        </p:nvSpPr>
        <p:spPr>
          <a:xfrm>
            <a:off x="838200" y="1334531"/>
            <a:ext cx="10515600" cy="4998604"/>
          </a:xfrm>
        </p:spPr>
        <p:txBody>
          <a:bodyPr>
            <a:normAutofit fontScale="25000" lnSpcReduction="20000"/>
          </a:bodyPr>
          <a:lstStyle/>
          <a:p>
            <a:pPr>
              <a:spcAft>
                <a:spcPts val="600"/>
              </a:spcAft>
            </a:pPr>
            <a:r>
              <a:rPr lang="en-US" sz="12000" dirty="0"/>
              <a:t>At the end of this training, participants will be able to:</a:t>
            </a:r>
          </a:p>
          <a:p>
            <a:pPr lvl="1">
              <a:spcBef>
                <a:spcPts val="600"/>
              </a:spcBef>
              <a:buSzPct val="100000"/>
              <a:buFont typeface="Arial" panose="020B0604020202020204" pitchFamily="34" charset="0"/>
              <a:buChar char="•"/>
            </a:pPr>
            <a:r>
              <a:rPr lang="en-US" sz="11200" dirty="0"/>
              <a:t>Distinguish two (2) specific behaviors that DBT is designed to treat and the origins of DBT</a:t>
            </a:r>
          </a:p>
          <a:p>
            <a:pPr lvl="1">
              <a:spcBef>
                <a:spcPts val="600"/>
              </a:spcBef>
              <a:buSzPct val="100000"/>
              <a:buFont typeface="Arial" panose="020B0604020202020204" pitchFamily="34" charset="0"/>
              <a:buChar char="•"/>
            </a:pPr>
            <a:r>
              <a:rPr lang="en-US" sz="11200" dirty="0"/>
              <a:t>Describe the four (4) groups of skills utilized in DBT (Mindfulness, Interpersonal Effectiveness, Emotion Regulation, and Distress Tolerance)</a:t>
            </a:r>
          </a:p>
          <a:p>
            <a:pPr lvl="1">
              <a:spcBef>
                <a:spcPts val="600"/>
              </a:spcBef>
              <a:buSzPct val="100000"/>
              <a:buFont typeface="Arial" panose="020B0604020202020204" pitchFamily="34" charset="0"/>
              <a:buChar char="•"/>
            </a:pPr>
            <a:r>
              <a:rPr lang="en-US" sz="11200" dirty="0"/>
              <a:t>Identify two (2) ways in which DBT skills can be useful for substance use disorders</a:t>
            </a:r>
          </a:p>
          <a:p>
            <a:pPr lvl="1">
              <a:spcBef>
                <a:spcPts val="600"/>
              </a:spcBef>
              <a:buSzPct val="100000"/>
              <a:buFont typeface="Arial" panose="020B0604020202020204" pitchFamily="34" charset="0"/>
              <a:buChar char="•"/>
            </a:pPr>
            <a:r>
              <a:rPr lang="en-US" sz="11200" dirty="0"/>
              <a:t>Apply one (1) specific DBT Skill pertaining to one of the four (4) DBT skills</a:t>
            </a:r>
          </a:p>
          <a:p>
            <a:pPr lvl="1">
              <a:spcBef>
                <a:spcPts val="600"/>
              </a:spcBef>
              <a:buSzPct val="100000"/>
              <a:buFont typeface="Arial" panose="020B0604020202020204" pitchFamily="34" charset="0"/>
              <a:buChar char="•"/>
            </a:pPr>
            <a:r>
              <a:rPr lang="en-US" sz="11200" dirty="0"/>
              <a:t>Explain two (2) specific ways in which DBT can be integrated </a:t>
            </a:r>
            <a:r>
              <a:rPr lang="en-US" sz="11200"/>
              <a:t>into an SUD treatment </a:t>
            </a:r>
            <a:r>
              <a:rPr lang="en-US" sz="11200" dirty="0"/>
              <a:t>setting</a:t>
            </a:r>
          </a:p>
        </p:txBody>
      </p:sp>
      <p:sp>
        <p:nvSpPr>
          <p:cNvPr id="4" name="Slide Number Placeholder 3">
            <a:extLst>
              <a:ext uri="{FF2B5EF4-FFF2-40B4-BE49-F238E27FC236}">
                <a16:creationId xmlns:a16="http://schemas.microsoft.com/office/drawing/2014/main" id="{22CB8AB2-218D-10B8-8D6E-C20428E6806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a:t>
            </a:fld>
            <a:endParaRPr lang="en-US"/>
          </a:p>
        </p:txBody>
      </p:sp>
    </p:spTree>
    <p:extLst>
      <p:ext uri="{BB962C8B-B14F-4D97-AF65-F5344CB8AC3E}">
        <p14:creationId xmlns:p14="http://schemas.microsoft.com/office/powerpoint/2010/main" val="23546077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a:xfrm>
            <a:off x="1048200" y="518364"/>
            <a:ext cx="10095600" cy="936800"/>
          </a:xfrm>
        </p:spPr>
        <p:txBody>
          <a:bodyPr/>
          <a:lstStyle/>
          <a:p>
            <a:r>
              <a:rPr lang="en-US" dirty="0"/>
              <a:t>Mindfulness Meditation Exercise (2) </a:t>
            </a:r>
          </a:p>
        </p:txBody>
      </p:sp>
      <p:pic>
        <p:nvPicPr>
          <p:cNvPr id="6" name="Online Media 5" title="One Minute Guided Meditation | MedBridge">
            <a:hlinkClick r:id="" action="ppaction://media"/>
            <a:extLst>
              <a:ext uri="{FF2B5EF4-FFF2-40B4-BE49-F238E27FC236}">
                <a16:creationId xmlns:a16="http://schemas.microsoft.com/office/drawing/2014/main" id="{68569718-FF7F-7EFA-377C-85E49452404A}"/>
              </a:ext>
            </a:extLst>
          </p:cNvPr>
          <p:cNvPicPr>
            <a:picLocks noRot="1" noChangeAspect="1"/>
          </p:cNvPicPr>
          <p:nvPr>
            <a:videoFile r:link="rId1"/>
          </p:nvPr>
        </p:nvPicPr>
        <p:blipFill>
          <a:blip r:embed="rId4"/>
          <a:stretch>
            <a:fillRect/>
          </a:stretch>
        </p:blipFill>
        <p:spPr>
          <a:xfrm>
            <a:off x="2186760" y="1614555"/>
            <a:ext cx="7818480" cy="4417451"/>
          </a:xfrm>
          <a:prstGeom prst="rect">
            <a:avLst/>
          </a:prstGeom>
        </p:spPr>
      </p:pic>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100</a:t>
            </a:fld>
            <a:endParaRPr lang="en-US"/>
          </a:p>
        </p:txBody>
      </p:sp>
      <p:sp>
        <p:nvSpPr>
          <p:cNvPr id="5" name="TextBox 4">
            <a:extLst>
              <a:ext uri="{FF2B5EF4-FFF2-40B4-BE49-F238E27FC236}">
                <a16:creationId xmlns:a16="http://schemas.microsoft.com/office/drawing/2014/main" id="{E852205E-95AA-6794-BA1C-E0B5C1AB6EB1}"/>
              </a:ext>
              <a:ext uri="{C183D7F6-B498-43B3-948B-1728B52AA6E4}">
                <adec:decorative xmlns:adec="http://schemas.microsoft.com/office/drawing/2017/decorative" val="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en-US" sz="1600" b="0" i="0" dirty="0" err="1">
                <a:effectLst/>
                <a:latin typeface="Circular"/>
              </a:rPr>
              <a:t>MedBridge</a:t>
            </a:r>
            <a:r>
              <a:rPr lang="en-US" sz="1600" b="0" i="0" dirty="0">
                <a:effectLst/>
                <a:latin typeface="Circular"/>
              </a:rPr>
              <a:t>, 2020</a:t>
            </a:r>
          </a:p>
        </p:txBody>
      </p:sp>
    </p:spTree>
    <p:extLst>
      <p:ext uri="{BB962C8B-B14F-4D97-AF65-F5344CB8AC3E}">
        <p14:creationId xmlns:p14="http://schemas.microsoft.com/office/powerpoint/2010/main" val="2453509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t>END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a:latin typeface="+mj-lt"/>
              </a:rPr>
              <a:t>XXXX</a:t>
            </a:r>
            <a:endParaRPr lang="en-US" altLang="en-US" sz="8000" dirty="0">
              <a:latin typeface="+mj-lt"/>
            </a:endParaRP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41F5C505-1782-4E7E-2353-5D02C8C1495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101</a:t>
            </a:fld>
            <a:endParaRPr lang="en-US" dirty="0"/>
          </a:p>
        </p:txBody>
      </p:sp>
    </p:spTree>
    <p:extLst>
      <p:ext uri="{BB962C8B-B14F-4D97-AF65-F5344CB8AC3E}">
        <p14:creationId xmlns:p14="http://schemas.microsoft.com/office/powerpoint/2010/main" val="101822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2" y="491820"/>
            <a:ext cx="9970251" cy="882298"/>
          </a:xfrm>
        </p:spPr>
        <p:txBody>
          <a:bodyPr/>
          <a:lstStyle/>
          <a:p>
            <a:r>
              <a:rPr lang="en-US" dirty="0"/>
              <a:t>Reference Materials</a:t>
            </a:r>
          </a:p>
        </p:txBody>
      </p:sp>
      <p:pic>
        <p:nvPicPr>
          <p:cNvPr id="1026" name="Picture 2" descr="DBT Skills Training Handouts and Worksheets: Second Edition and DBT Skills Training Manual: Second Edition">
            <a:extLst>
              <a:ext uri="{FF2B5EF4-FFF2-40B4-BE49-F238E27FC236}">
                <a16:creationId xmlns:a16="http://schemas.microsoft.com/office/drawing/2014/main" id="{6BD2EE44-F289-4425-A93E-DBFAD658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88" y="1374118"/>
            <a:ext cx="7019624" cy="507764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11</a:t>
            </a:fld>
            <a:endParaRPr lang="en-US"/>
          </a:p>
        </p:txBody>
      </p:sp>
      <p:sp>
        <p:nvSpPr>
          <p:cNvPr id="5" name="TextBox 4">
            <a:extLst>
              <a:ext uri="{FF2B5EF4-FFF2-40B4-BE49-F238E27FC236}">
                <a16:creationId xmlns:a16="http://schemas.microsoft.com/office/drawing/2014/main" id="{9870BD03-C408-8419-E5DD-D941CC3C7D6A}"/>
              </a:ext>
            </a:extLst>
          </p:cNvPr>
          <p:cNvSpPr txBox="1"/>
          <p:nvPr/>
        </p:nvSpPr>
        <p:spPr>
          <a:xfrm>
            <a:off x="-1" y="6550158"/>
            <a:ext cx="4080681"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SOURCES: Linehan, 2014a; Linehan, 2014b</a:t>
            </a:r>
          </a:p>
        </p:txBody>
      </p:sp>
    </p:spTree>
    <p:extLst>
      <p:ext uri="{BB962C8B-B14F-4D97-AF65-F5344CB8AC3E}">
        <p14:creationId xmlns:p14="http://schemas.microsoft.com/office/powerpoint/2010/main" val="41006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32A53-6D1E-42F7-991C-F5C468F89955}"/>
              </a:ext>
            </a:extLst>
          </p:cNvPr>
          <p:cNvSpPr>
            <a:spLocks noGrp="1"/>
          </p:cNvSpPr>
          <p:nvPr>
            <p:ph type="title"/>
          </p:nvPr>
        </p:nvSpPr>
        <p:spPr>
          <a:xfrm>
            <a:off x="1110874" y="491820"/>
            <a:ext cx="9970251" cy="882298"/>
          </a:xfrm>
        </p:spPr>
        <p:txBody>
          <a:bodyPr/>
          <a:lstStyle/>
          <a:p>
            <a:r>
              <a:rPr lang="en-US" dirty="0"/>
              <a:t>Disclosure</a:t>
            </a:r>
          </a:p>
        </p:txBody>
      </p:sp>
      <p:sp>
        <p:nvSpPr>
          <p:cNvPr id="3" name="Slide Number Placeholder 2">
            <a:extLst>
              <a:ext uri="{FF2B5EF4-FFF2-40B4-BE49-F238E27FC236}">
                <a16:creationId xmlns:a16="http://schemas.microsoft.com/office/drawing/2014/main" id="{3226A7A7-29A8-D30C-F793-63CDC81C3D7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12</a:t>
            </a:fld>
            <a:endParaRPr lang="en-US"/>
          </a:p>
        </p:txBody>
      </p:sp>
      <p:sp>
        <p:nvSpPr>
          <p:cNvPr id="4" name="Content Placeholder 2">
            <a:extLst>
              <a:ext uri="{FF2B5EF4-FFF2-40B4-BE49-F238E27FC236}">
                <a16:creationId xmlns:a16="http://schemas.microsoft.com/office/drawing/2014/main" id="{A6CE618E-24FB-73BE-2798-F2584B20227A}"/>
              </a:ext>
            </a:extLst>
          </p:cNvPr>
          <p:cNvSpPr>
            <a:spLocks noGrp="1"/>
          </p:cNvSpPr>
          <p:nvPr>
            <p:ph idx="1"/>
          </p:nvPr>
        </p:nvSpPr>
        <p:spPr>
          <a:xfrm>
            <a:off x="838200" y="1374118"/>
            <a:ext cx="10515600" cy="5188046"/>
          </a:xfrm>
        </p:spPr>
        <p:txBody>
          <a:bodyPr>
            <a:normAutofit/>
          </a:bodyPr>
          <a:lstStyle/>
          <a:p>
            <a:pPr>
              <a:spcAft>
                <a:spcPts val="600"/>
              </a:spcAft>
            </a:pPr>
            <a:r>
              <a:rPr lang="en-US" sz="3200" dirty="0"/>
              <a:t>The use of photocopied materials from the </a:t>
            </a:r>
            <a:r>
              <a:rPr lang="en-US" sz="3200" i="1" dirty="0"/>
              <a:t>DBT Skills Training Manual </a:t>
            </a:r>
            <a:r>
              <a:rPr lang="en-US" sz="3200" dirty="0"/>
              <a:t>and </a:t>
            </a:r>
            <a:r>
              <a:rPr lang="en-US" sz="3200" i="1" dirty="0"/>
              <a:t>DBT Skills Training Handouts and Worksheets </a:t>
            </a:r>
            <a:r>
              <a:rPr lang="en-US" sz="3200" dirty="0"/>
              <a:t>in this training does </a:t>
            </a:r>
            <a:r>
              <a:rPr lang="en-US" sz="3200" b="1" u="sng" dirty="0"/>
              <a:t>not</a:t>
            </a:r>
            <a:r>
              <a:rPr lang="en-US" sz="3200" b="1" dirty="0"/>
              <a:t> </a:t>
            </a:r>
            <a:r>
              <a:rPr lang="en-US" sz="3200" dirty="0"/>
              <a:t>grant training participants permission to photocopy or otherwise reproduce these materials.  </a:t>
            </a:r>
          </a:p>
          <a:p>
            <a:r>
              <a:rPr lang="en-US" sz="3200" dirty="0"/>
              <a:t>If you wish to use these resources for personal use or use with clients after this training, you will need to purchase a copy of the </a:t>
            </a:r>
            <a:r>
              <a:rPr lang="en-US" sz="3200" i="1" dirty="0"/>
              <a:t>DBT Skills Training Manual </a:t>
            </a:r>
            <a:r>
              <a:rPr lang="en-US" sz="3200" dirty="0"/>
              <a:t>and/or </a:t>
            </a:r>
            <a:r>
              <a:rPr lang="en-US" sz="3200" i="1" dirty="0"/>
              <a:t>DBT Skills Training Handouts and Worksheets</a:t>
            </a:r>
            <a:r>
              <a:rPr lang="en-US" sz="3200" dirty="0"/>
              <a:t>.</a:t>
            </a:r>
          </a:p>
          <a:p>
            <a:endParaRPr lang="en-US" sz="3400" dirty="0"/>
          </a:p>
          <a:p>
            <a:endParaRPr lang="en-US" sz="3200" dirty="0"/>
          </a:p>
        </p:txBody>
      </p:sp>
    </p:spTree>
    <p:extLst>
      <p:ext uri="{BB962C8B-B14F-4D97-AF65-F5344CB8AC3E}">
        <p14:creationId xmlns:p14="http://schemas.microsoft.com/office/powerpoint/2010/main" val="3129367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48200" y="328880"/>
            <a:ext cx="10095600" cy="803365"/>
          </a:xfrm>
        </p:spPr>
        <p:txBody>
          <a:bodyPr anchor="ctr" anchorCtr="0"/>
          <a:lstStyle/>
          <a:p>
            <a:pPr algn="ctr" eaLnBrk="1" hangingPunct="1"/>
            <a:r>
              <a:rPr lang="en-US" sz="4400" b="1" dirty="0"/>
              <a:t>Agenda</a:t>
            </a:r>
          </a:p>
        </p:txBody>
      </p:sp>
      <p:sp>
        <p:nvSpPr>
          <p:cNvPr id="5123" name="Content Placeholder 2"/>
          <p:cNvSpPr>
            <a:spLocks noGrp="1"/>
          </p:cNvSpPr>
          <p:nvPr>
            <p:ph idx="1"/>
          </p:nvPr>
        </p:nvSpPr>
        <p:spPr>
          <a:xfrm>
            <a:off x="496955" y="1255363"/>
            <a:ext cx="11198087" cy="5077772"/>
          </a:xfrm>
        </p:spPr>
        <p:txBody>
          <a:bodyPr numCol="2" spcCol="182880">
            <a:normAutofit lnSpcReduction="10000"/>
          </a:bodyPr>
          <a:lstStyle/>
          <a:p>
            <a:pPr marL="514350" indent="-514350" eaLnBrk="1" hangingPunct="1">
              <a:spcBef>
                <a:spcPts val="0"/>
              </a:spcBef>
              <a:buSzPct val="100000"/>
              <a:buFont typeface="+mj-lt"/>
              <a:buAutoNum type="arabicPeriod"/>
            </a:pPr>
            <a:r>
              <a:rPr lang="en-US" sz="2800" b="1" dirty="0"/>
              <a:t>Opening Mindfulness Exercise</a:t>
            </a:r>
          </a:p>
          <a:p>
            <a:pPr marL="514350" indent="-514350" eaLnBrk="1" hangingPunct="1">
              <a:spcAft>
                <a:spcPts val="600"/>
              </a:spcAft>
              <a:buSzPct val="100000"/>
              <a:buFont typeface="+mj-lt"/>
              <a:buAutoNum type="arabicPeriod"/>
            </a:pPr>
            <a:r>
              <a:rPr lang="en-US" sz="2800" b="1" dirty="0"/>
              <a:t>An Overview of DBT</a:t>
            </a:r>
          </a:p>
          <a:p>
            <a:pPr marL="971550" lvl="1" indent="-514350">
              <a:spcBef>
                <a:spcPts val="500"/>
              </a:spcBef>
              <a:spcAft>
                <a:spcPts val="500"/>
              </a:spcAft>
              <a:buFont typeface="Wingdings" panose="05000000000000000000" pitchFamily="2" charset="2"/>
              <a:buChar char="§"/>
            </a:pPr>
            <a:r>
              <a:rPr lang="en-US" dirty="0"/>
              <a:t>The Basics of DBT</a:t>
            </a:r>
          </a:p>
          <a:p>
            <a:pPr marL="971550" lvl="1" indent="-514350">
              <a:spcBef>
                <a:spcPts val="500"/>
              </a:spcBef>
              <a:spcAft>
                <a:spcPts val="500"/>
              </a:spcAft>
              <a:buFont typeface="Wingdings" panose="05000000000000000000" pitchFamily="2" charset="2"/>
              <a:buChar char="§"/>
            </a:pPr>
            <a:r>
              <a:rPr lang="en-US" dirty="0"/>
              <a:t>Fundamentals of DBT</a:t>
            </a:r>
          </a:p>
          <a:p>
            <a:pPr marL="1428750" lvl="2" indent="-514350">
              <a:spcBef>
                <a:spcPts val="500"/>
              </a:spcBef>
              <a:spcAft>
                <a:spcPts val="500"/>
              </a:spcAft>
              <a:buFont typeface="Arial" panose="020B0604020202020204" pitchFamily="34" charset="0"/>
              <a:buChar char="•"/>
            </a:pPr>
            <a:r>
              <a:rPr lang="en-US" dirty="0"/>
              <a:t>Dialectics</a:t>
            </a:r>
          </a:p>
          <a:p>
            <a:pPr marL="1428750" lvl="2" indent="-514350">
              <a:spcBef>
                <a:spcPts val="500"/>
              </a:spcBef>
              <a:spcAft>
                <a:spcPts val="500"/>
              </a:spcAft>
              <a:buFont typeface="Arial" panose="020B0604020202020204" pitchFamily="34" charset="0"/>
              <a:buChar char="•"/>
            </a:pPr>
            <a:r>
              <a:rPr lang="en-US" dirty="0"/>
              <a:t>The Biosocial Model</a:t>
            </a:r>
          </a:p>
          <a:p>
            <a:pPr marL="1428750" lvl="2" indent="-514350">
              <a:spcBef>
                <a:spcPts val="500"/>
              </a:spcBef>
              <a:spcAft>
                <a:spcPts val="500"/>
              </a:spcAft>
              <a:buFont typeface="Arial" panose="020B0604020202020204" pitchFamily="34" charset="0"/>
              <a:buChar char="•"/>
            </a:pPr>
            <a:r>
              <a:rPr lang="en-US" dirty="0"/>
              <a:t>The Role of Validation in DBT</a:t>
            </a:r>
          </a:p>
          <a:p>
            <a:pPr marL="971550" lvl="1" indent="-514350">
              <a:spcBef>
                <a:spcPts val="500"/>
              </a:spcBef>
              <a:spcAft>
                <a:spcPts val="500"/>
              </a:spcAft>
              <a:buFont typeface="Wingdings" panose="05000000000000000000" pitchFamily="2" charset="2"/>
              <a:buChar char="§"/>
            </a:pPr>
            <a:r>
              <a:rPr lang="en-US" dirty="0"/>
              <a:t>How is DBT Helpful?</a:t>
            </a:r>
          </a:p>
          <a:p>
            <a:pPr marL="971550" lvl="1" indent="-514350">
              <a:spcBef>
                <a:spcPts val="500"/>
              </a:spcBef>
              <a:spcAft>
                <a:spcPts val="500"/>
              </a:spcAft>
              <a:buFont typeface="Wingdings" panose="05000000000000000000" pitchFamily="2" charset="2"/>
              <a:buChar char="§"/>
            </a:pPr>
            <a:r>
              <a:rPr lang="en-US" dirty="0"/>
              <a:t>Benefits of DBT</a:t>
            </a:r>
          </a:p>
          <a:p>
            <a:pPr marL="457200" lvl="1" indent="0">
              <a:buNone/>
            </a:pPr>
            <a:endParaRPr lang="en-US" b="1" dirty="0"/>
          </a:p>
          <a:p>
            <a:pPr marL="514350" indent="-514350" eaLnBrk="1" hangingPunct="1">
              <a:spcBef>
                <a:spcPts val="0"/>
              </a:spcBef>
              <a:spcAft>
                <a:spcPts val="600"/>
              </a:spcAft>
              <a:buSzPct val="100000"/>
              <a:buFont typeface="+mj-lt"/>
              <a:buAutoNum type="arabicPeriod"/>
            </a:pPr>
            <a:r>
              <a:rPr lang="en-US" sz="2800" b="1" dirty="0"/>
              <a:t>Using DBT in SUD Treatment</a:t>
            </a:r>
          </a:p>
          <a:p>
            <a:pPr marL="971550" lvl="1" indent="-514350">
              <a:spcAft>
                <a:spcPts val="600"/>
              </a:spcAft>
              <a:buFont typeface="Wingdings" panose="05000000000000000000" pitchFamily="2" charset="2"/>
              <a:buChar char="§"/>
            </a:pPr>
            <a:r>
              <a:rPr lang="en-US" dirty="0"/>
              <a:t>Foundations of DBT in SUD Treatment</a:t>
            </a:r>
          </a:p>
          <a:p>
            <a:pPr marL="971550" lvl="1" indent="-514350">
              <a:spcAft>
                <a:spcPts val="600"/>
              </a:spcAft>
              <a:buFont typeface="Wingdings" panose="05000000000000000000" pitchFamily="2" charset="2"/>
              <a:buChar char="§"/>
            </a:pPr>
            <a:r>
              <a:rPr lang="en-US" dirty="0"/>
              <a:t>The Role of Emotion Dysregulation in SUDs</a:t>
            </a:r>
          </a:p>
          <a:p>
            <a:pPr marL="971550" lvl="1" indent="-514350">
              <a:spcAft>
                <a:spcPts val="600"/>
              </a:spcAft>
              <a:buFont typeface="Wingdings" panose="05000000000000000000" pitchFamily="2" charset="2"/>
              <a:buChar char="§"/>
            </a:pPr>
            <a:r>
              <a:rPr lang="en-US" dirty="0"/>
              <a:t>Benefits of DBT in SUD Treatment</a:t>
            </a:r>
          </a:p>
          <a:p>
            <a:pPr marL="457200" lvl="1" indent="0">
              <a:spcBef>
                <a:spcPts val="600"/>
              </a:spcBef>
              <a:spcAft>
                <a:spcPts val="600"/>
              </a:spcAft>
              <a:buNone/>
            </a:pPr>
            <a:r>
              <a:rPr lang="en-US" sz="3200" b="1" dirty="0">
                <a:solidFill>
                  <a:srgbClr val="00B050"/>
                </a:solidFill>
              </a:rPr>
              <a:t>BREAK</a:t>
            </a:r>
          </a:p>
          <a:p>
            <a:pPr marL="514350" indent="-514350" eaLnBrk="1" hangingPunct="1">
              <a:spcAft>
                <a:spcPts val="600"/>
              </a:spcAft>
              <a:buSzPct val="100000"/>
              <a:buFont typeface="+mj-lt"/>
              <a:buAutoNum type="arabicPeriod"/>
            </a:pPr>
            <a:r>
              <a:rPr lang="en-US" sz="2800" b="1" dirty="0"/>
              <a:t>The DBT Skills</a:t>
            </a:r>
          </a:p>
          <a:p>
            <a:pPr marL="971550" lvl="1" indent="-514350">
              <a:spcAft>
                <a:spcPts val="600"/>
              </a:spcAft>
              <a:buFont typeface="Wingdings" panose="05000000000000000000" pitchFamily="2" charset="2"/>
              <a:buChar char="§"/>
            </a:pPr>
            <a:r>
              <a:rPr lang="en-US" dirty="0"/>
              <a:t>Mindfulness</a:t>
            </a:r>
          </a:p>
          <a:p>
            <a:pPr marL="971550" lvl="1" indent="-514350">
              <a:spcAft>
                <a:spcPts val="600"/>
              </a:spcAft>
              <a:buFont typeface="Wingdings" panose="05000000000000000000" pitchFamily="2" charset="2"/>
              <a:buChar char="§"/>
            </a:pPr>
            <a:r>
              <a:rPr lang="en-US" dirty="0"/>
              <a:t>Interpersonal Effectiveness</a:t>
            </a:r>
          </a:p>
          <a:p>
            <a:pPr marL="514350" indent="-514350">
              <a:buSzPct val="100000"/>
              <a:buFont typeface="+mj-lt"/>
              <a:buAutoNum type="arabicPeriod"/>
            </a:pPr>
            <a:r>
              <a:rPr lang="en-US" sz="2800" b="1" dirty="0"/>
              <a:t>Closing Mindfulness Exercise</a:t>
            </a:r>
          </a:p>
        </p:txBody>
      </p:sp>
      <p:sp>
        <p:nvSpPr>
          <p:cNvPr id="3" name="Slide Number Placeholder 2">
            <a:extLst>
              <a:ext uri="{FF2B5EF4-FFF2-40B4-BE49-F238E27FC236}">
                <a16:creationId xmlns:a16="http://schemas.microsoft.com/office/drawing/2014/main" id="{2B77E40C-5850-6E87-7F3E-61264556508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13</a:t>
            </a:fld>
            <a:endParaRPr lang="en-US"/>
          </a:p>
        </p:txBody>
      </p:sp>
    </p:spTree>
    <p:extLst>
      <p:ext uri="{BB962C8B-B14F-4D97-AF65-F5344CB8AC3E}">
        <p14:creationId xmlns:p14="http://schemas.microsoft.com/office/powerpoint/2010/main" val="165737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57259"/>
            <a:ext cx="10095600" cy="1176941"/>
          </a:xfrm>
        </p:spPr>
        <p:txBody>
          <a:bodyPr/>
          <a:lstStyle/>
          <a:p>
            <a:pPr algn="ctr"/>
            <a:r>
              <a:rPr lang="en-US" sz="6000" b="1" dirty="0">
                <a:solidFill>
                  <a:schemeClr val="accent3"/>
                </a:solidFill>
              </a:rPr>
              <a:t>Opening 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6" y="2266254"/>
            <a:ext cx="5726167" cy="383448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14</a:t>
            </a:fld>
            <a:endParaRPr lang="en-US" dirty="0"/>
          </a:p>
        </p:txBody>
      </p:sp>
    </p:spTree>
    <p:extLst>
      <p:ext uri="{BB962C8B-B14F-4D97-AF65-F5344CB8AC3E}">
        <p14:creationId xmlns:p14="http://schemas.microsoft.com/office/powerpoint/2010/main" val="2793326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40A6E-18B2-4090-B5FC-94FD1E134FA0}"/>
              </a:ext>
            </a:extLst>
          </p:cNvPr>
          <p:cNvSpPr>
            <a:spLocks noGrp="1"/>
          </p:cNvSpPr>
          <p:nvPr>
            <p:ph type="title"/>
          </p:nvPr>
        </p:nvSpPr>
        <p:spPr>
          <a:xfrm>
            <a:off x="838200" y="232389"/>
            <a:ext cx="10515600" cy="1537071"/>
          </a:xfrm>
        </p:spPr>
        <p:txBody>
          <a:bodyPr anchor="ctr" anchorCtr="0"/>
          <a:lstStyle/>
          <a:p>
            <a:pPr algn="ctr"/>
            <a:r>
              <a:rPr lang="en-US" sz="4400" b="1" dirty="0"/>
              <a:t>Deep Breathing Mindful Relaxation Exercise</a:t>
            </a:r>
          </a:p>
        </p:txBody>
      </p:sp>
      <p:pic>
        <p:nvPicPr>
          <p:cNvPr id="8" name="Online Media 7" title="Mindful Meditation: 5-Minute Deep Breathing Mindful Relaxation">
            <a:hlinkClick r:id="" action="ppaction://media"/>
            <a:extLst>
              <a:ext uri="{FF2B5EF4-FFF2-40B4-BE49-F238E27FC236}">
                <a16:creationId xmlns:a16="http://schemas.microsoft.com/office/drawing/2014/main" id="{2D00827B-7176-E596-DBB3-C6D449675E68}"/>
              </a:ext>
            </a:extLst>
          </p:cNvPr>
          <p:cNvPicPr>
            <a:picLocks noGrp="1" noRot="1" noChangeAspect="1"/>
          </p:cNvPicPr>
          <p:nvPr>
            <p:ph idx="1"/>
            <a:videoFile r:link="rId1"/>
          </p:nvPr>
        </p:nvPicPr>
        <p:blipFill>
          <a:blip r:embed="rId4"/>
          <a:stretch>
            <a:fillRect/>
          </a:stretch>
        </p:blipFill>
        <p:spPr>
          <a:xfrm>
            <a:off x="2283918" y="1769460"/>
            <a:ext cx="7624164" cy="4307251"/>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EAC33C14-7930-ED0D-C5F5-5879AC2D9D47}"/>
              </a:ext>
              <a:ext uri="{C183D7F6-B498-43B3-948B-1728B52AA6E4}">
                <adec:decorative xmlns:adec="http://schemas.microsoft.com/office/drawing/2017/decorative" val="1"/>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15</a:t>
            </a:fld>
            <a:endParaRPr lang="en-US"/>
          </a:p>
        </p:txBody>
      </p:sp>
      <p:sp>
        <p:nvSpPr>
          <p:cNvPr id="6" name="TextBox 5">
            <a:extLst>
              <a:ext uri="{FF2B5EF4-FFF2-40B4-BE49-F238E27FC236}">
                <a16:creationId xmlns:a16="http://schemas.microsoft.com/office/drawing/2014/main" id="{17468FEA-540C-8959-CB4A-F622E7EB4F53}"/>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Nicklaus Children's Hospital Psychology Department, 2020</a:t>
            </a:r>
          </a:p>
        </p:txBody>
      </p:sp>
    </p:spTree>
    <p:extLst>
      <p:ext uri="{BB962C8B-B14F-4D97-AF65-F5344CB8AC3E}">
        <p14:creationId xmlns:p14="http://schemas.microsoft.com/office/powerpoint/2010/main" val="561463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200" y="740473"/>
            <a:ext cx="10095600" cy="936800"/>
          </a:xfrm>
        </p:spPr>
        <p:txBody>
          <a:bodyPr/>
          <a:lstStyle/>
          <a:p>
            <a:pPr algn="ctr"/>
            <a:r>
              <a:rPr lang="en-US" sz="6000" b="1" dirty="0">
                <a:solidFill>
                  <a:schemeClr val="accent3"/>
                </a:solidFill>
              </a:rPr>
              <a:t>An Overview of DBT</a:t>
            </a:r>
          </a:p>
        </p:txBody>
      </p:sp>
      <p:pic>
        <p:nvPicPr>
          <p:cNvPr id="3" name="Picture 2">
            <a:extLst>
              <a:ext uri="{FF2B5EF4-FFF2-40B4-BE49-F238E27FC236}">
                <a16:creationId xmlns:a16="http://schemas.microsoft.com/office/drawing/2014/main" id="{6A5B9C46-7074-2588-F9B0-46BF042C01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4312" y="1933998"/>
            <a:ext cx="5123375" cy="3846994"/>
          </a:xfrm>
          <a:prstGeom prst="rect">
            <a:avLst/>
          </a:prstGeom>
        </p:spPr>
      </p:pic>
      <p:sp>
        <p:nvSpPr>
          <p:cNvPr id="4" name="Slide Number Placeholder 3">
            <a:extLst>
              <a:ext uri="{FF2B5EF4-FFF2-40B4-BE49-F238E27FC236}">
                <a16:creationId xmlns:a16="http://schemas.microsoft.com/office/drawing/2014/main" id="{9705F3AD-CAED-D15C-3867-24A6355D99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16</a:t>
            </a:fld>
            <a:endParaRPr lang="en-US" dirty="0"/>
          </a:p>
        </p:txBody>
      </p:sp>
    </p:spTree>
    <p:extLst>
      <p:ext uri="{BB962C8B-B14F-4D97-AF65-F5344CB8AC3E}">
        <p14:creationId xmlns:p14="http://schemas.microsoft.com/office/powerpoint/2010/main" val="274800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drawing of a person's head with gears">
            <a:extLst>
              <a:ext uri="{FF2B5EF4-FFF2-40B4-BE49-F238E27FC236}">
                <a16:creationId xmlns:a16="http://schemas.microsoft.com/office/drawing/2014/main" id="{185994E7-5479-0590-B27A-43C397E70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188" y="3285563"/>
            <a:ext cx="4171623" cy="2904136"/>
          </a:xfrm>
          <a:prstGeom prst="rect">
            <a:avLst/>
          </a:prstGeom>
        </p:spPr>
      </p:pic>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1524000" y="2376316"/>
            <a:ext cx="9144000" cy="2105367"/>
          </a:xfrm>
        </p:spPr>
        <p:txBody>
          <a:bodyPr anchor="t">
            <a:normAutofit/>
          </a:bodyPr>
          <a:lstStyle/>
          <a:p>
            <a:r>
              <a:rPr lang="en-US" sz="5400" b="1" dirty="0"/>
              <a:t>The Basics of DBT</a:t>
            </a:r>
          </a:p>
        </p:txBody>
      </p:sp>
      <p:sp>
        <p:nvSpPr>
          <p:cNvPr id="3" name="Slide Number Placeholder 2">
            <a:extLst>
              <a:ext uri="{FF2B5EF4-FFF2-40B4-BE49-F238E27FC236}">
                <a16:creationId xmlns:a16="http://schemas.microsoft.com/office/drawing/2014/main" id="{17C397BA-B68A-AD37-C9F4-231046497D7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17</a:t>
            </a:fld>
            <a:endParaRPr lang="en-US"/>
          </a:p>
        </p:txBody>
      </p:sp>
    </p:spTree>
    <p:extLst>
      <p:ext uri="{BB962C8B-B14F-4D97-AF65-F5344CB8AC3E}">
        <p14:creationId xmlns:p14="http://schemas.microsoft.com/office/powerpoint/2010/main" val="421272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709526-15DE-0CEC-9CBE-69FCACD2FE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19" b="1519"/>
          <a:stretch/>
        </p:blipFill>
        <p:spPr>
          <a:xfrm>
            <a:off x="2691389" y="374440"/>
            <a:ext cx="1179338" cy="1143051"/>
          </a:xfrm>
          <a:prstGeom prst="rect">
            <a:avLst/>
          </a:prstGeom>
        </p:spPr>
      </p:pic>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9"/>
            <a:ext cx="10515600" cy="1143050"/>
          </a:xfrm>
        </p:spPr>
        <p:txBody>
          <a:bodyPr anchor="ctr" anchorCtr="0"/>
          <a:lstStyle/>
          <a:p>
            <a:r>
              <a:rPr lang="en-US" sz="4400" b="1" dirty="0"/>
              <a:t>History of DBT</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532240"/>
            <a:ext cx="10515600" cy="4824110"/>
          </a:xfrm>
        </p:spPr>
        <p:txBody>
          <a:bodyPr>
            <a:normAutofit/>
          </a:bodyPr>
          <a:lstStyle/>
          <a:p>
            <a:r>
              <a:rPr lang="en-US" sz="2600" dirty="0"/>
              <a:t>Created in the 1970s by Psychologist Dr. Marcia Linehan</a:t>
            </a:r>
          </a:p>
          <a:p>
            <a:r>
              <a:rPr lang="en-US" sz="2600" dirty="0"/>
              <a:t>An evidence-based treatment model that emphasizes skills-building</a:t>
            </a:r>
          </a:p>
          <a:p>
            <a:pPr lvl="1">
              <a:buClr>
                <a:srgbClr val="F2D712"/>
              </a:buClr>
              <a:buFont typeface="Source Sans Pro"/>
              <a:buChar char="◉"/>
              <a:defRPr/>
            </a:pPr>
            <a:r>
              <a:rPr lang="en-US" dirty="0"/>
              <a:t>A modified form of cognitive behavior therapy that integrates emotion regulation and distress tolerance skill-building with a focus on acceptance and mindful awareness</a:t>
            </a:r>
          </a:p>
          <a:p>
            <a:r>
              <a:rPr lang="en-US" sz="2600" dirty="0">
                <a:ea typeface="Calibri" panose="020F0502020204030204" pitchFamily="34" charset="0"/>
                <a:cs typeface="Times New Roman" panose="02020603050405020304" pitchFamily="18" charset="0"/>
              </a:rPr>
              <a:t>O</a:t>
            </a:r>
            <a:r>
              <a:rPr lang="en-US" sz="2600" dirty="0">
                <a:effectLst/>
                <a:ea typeface="Calibri" panose="020F0502020204030204" pitchFamily="34" charset="0"/>
                <a:cs typeface="Times New Roman" panose="02020603050405020304" pitchFamily="18" charset="0"/>
              </a:rPr>
              <a:t>riginally developed to reduce suicide attempts and non-suicidal self-injury behaviors</a:t>
            </a:r>
          </a:p>
          <a:p>
            <a:r>
              <a:rPr lang="en-US" sz="2600" dirty="0">
                <a:ea typeface="Calibri" panose="020F0502020204030204" pitchFamily="34" charset="0"/>
                <a:cs typeface="Times New Roman" panose="02020603050405020304" pitchFamily="18" charset="0"/>
              </a:rPr>
              <a:t>F</a:t>
            </a:r>
            <a:r>
              <a:rPr lang="en-US" sz="2600" dirty="0">
                <a:effectLst/>
                <a:ea typeface="Calibri" panose="020F0502020204030204" pitchFamily="34" charset="0"/>
                <a:cs typeface="Times New Roman" panose="02020603050405020304" pitchFamily="18" charset="0"/>
              </a:rPr>
              <a:t>urther adapted to treat Borderline Personality Disorder (BPD)</a:t>
            </a:r>
          </a:p>
          <a:p>
            <a:r>
              <a:rPr lang="en-US" sz="2600" dirty="0">
                <a:effectLst/>
                <a:ea typeface="Calibri" panose="020F0502020204030204" pitchFamily="34" charset="0"/>
                <a:cs typeface="Times New Roman" panose="02020603050405020304" pitchFamily="18" charset="0"/>
              </a:rPr>
              <a:t>DBT has since proven to be effective for treating and managing a wide range of mental health conditions, </a:t>
            </a:r>
            <a:r>
              <a:rPr lang="en-US" sz="2600" b="1" dirty="0">
                <a:effectLst/>
                <a:ea typeface="Calibri" panose="020F0502020204030204" pitchFamily="34" charset="0"/>
                <a:cs typeface="Times New Roman" panose="02020603050405020304" pitchFamily="18" charset="0"/>
              </a:rPr>
              <a:t>including </a:t>
            </a:r>
            <a:r>
              <a:rPr lang="en-US" sz="2600" b="1" u="sng" dirty="0">
                <a:effectLst/>
                <a:ea typeface="Calibri" panose="020F0502020204030204" pitchFamily="34" charset="0"/>
                <a:cs typeface="Times New Roman" panose="02020603050405020304" pitchFamily="18" charset="0"/>
              </a:rPr>
              <a:t>Substance Use Disorders</a:t>
            </a:r>
          </a:p>
          <a:p>
            <a:endParaRPr lang="en-US" dirty="0"/>
          </a:p>
        </p:txBody>
      </p:sp>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18</a:t>
            </a:fld>
            <a:endParaRPr lang="en-US"/>
          </a:p>
        </p:txBody>
      </p:sp>
    </p:spTree>
    <p:extLst>
      <p:ext uri="{BB962C8B-B14F-4D97-AF65-F5344CB8AC3E}">
        <p14:creationId xmlns:p14="http://schemas.microsoft.com/office/powerpoint/2010/main" val="2624287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B738-9BD9-3FF1-48B6-BC8ABC5F1180}"/>
              </a:ext>
              <a:ext uri="{C183D7F6-B498-43B3-948B-1728B52AA6E4}">
                <adec:decorative xmlns:adec="http://schemas.microsoft.com/office/drawing/2017/decorative" val="0"/>
              </a:ext>
            </a:extLst>
          </p:cNvPr>
          <p:cNvSpPr>
            <a:spLocks noGrp="1"/>
          </p:cNvSpPr>
          <p:nvPr>
            <p:ph type="title"/>
          </p:nvPr>
        </p:nvSpPr>
        <p:spPr/>
        <p:txBody>
          <a:bodyPr/>
          <a:lstStyle/>
          <a:p>
            <a:r>
              <a:rPr lang="en-US" dirty="0"/>
              <a:t>The Overarching Goal of DBT</a:t>
            </a:r>
          </a:p>
        </p:txBody>
      </p:sp>
      <p:sp>
        <p:nvSpPr>
          <p:cNvPr id="3" name="Content Placeholder 2">
            <a:extLst>
              <a:ext uri="{FF2B5EF4-FFF2-40B4-BE49-F238E27FC236}">
                <a16:creationId xmlns:a16="http://schemas.microsoft.com/office/drawing/2014/main" id="{3631C90E-097A-C627-123C-E2FD85BF0775}"/>
              </a:ext>
            </a:extLst>
          </p:cNvPr>
          <p:cNvSpPr>
            <a:spLocks noGrp="1"/>
          </p:cNvSpPr>
          <p:nvPr>
            <p:ph sz="quarter" idx="13"/>
          </p:nvPr>
        </p:nvSpPr>
        <p:spPr>
          <a:xfrm>
            <a:off x="660400" y="1347627"/>
            <a:ext cx="10871200" cy="4985508"/>
          </a:xfrm>
        </p:spPr>
        <p:txBody>
          <a:bodyPr/>
          <a:lstStyle/>
          <a:p>
            <a:pPr>
              <a:spcAft>
                <a:spcPts val="600"/>
              </a:spcAft>
            </a:pPr>
            <a:r>
              <a:rPr lang="en-US" dirty="0"/>
              <a:t>To increase resilience and develop coping skills to manage negative situations and emotions on our own</a:t>
            </a:r>
          </a:p>
          <a:p>
            <a:pPr lvl="2"/>
            <a:r>
              <a:rPr lang="en-US" sz="2600" dirty="0"/>
              <a:t>This is done by </a:t>
            </a:r>
            <a:r>
              <a:rPr lang="en-US" sz="2600" b="1" i="1" u="sng" dirty="0"/>
              <a:t>changing</a:t>
            </a:r>
            <a:r>
              <a:rPr lang="en-US" sz="2600" i="1" dirty="0"/>
              <a:t> </a:t>
            </a:r>
            <a:r>
              <a:rPr lang="en-US" sz="2600" dirty="0"/>
              <a:t>patterns that cause problems in our daily lives</a:t>
            </a:r>
          </a:p>
          <a:p>
            <a:pPr lvl="3">
              <a:spcAft>
                <a:spcPts val="600"/>
              </a:spcAft>
              <a:buClr>
                <a:schemeClr val="accent4"/>
              </a:buClr>
              <a:buSzPct val="100000"/>
              <a:buFont typeface="Arial" panose="020B0604020202020204" pitchFamily="34" charset="0"/>
              <a:buChar char="•"/>
            </a:pPr>
            <a:r>
              <a:rPr lang="en-US" sz="2400" b="1" i="1" u="sng" dirty="0"/>
              <a:t>Acceptance</a:t>
            </a:r>
            <a:r>
              <a:rPr lang="en-US" sz="2400" dirty="0"/>
              <a:t> is necessary for change to occur</a:t>
            </a:r>
          </a:p>
          <a:p>
            <a:pPr>
              <a:spcAft>
                <a:spcPts val="600"/>
              </a:spcAft>
            </a:pPr>
            <a:r>
              <a:rPr lang="en-US" dirty="0"/>
              <a:t>To learn adaptive, effective ways to live in the present moment, regulate emotions, improve interpersonal relationships, and cope with di/stress</a:t>
            </a:r>
          </a:p>
          <a:p>
            <a:pPr lvl="2"/>
            <a:r>
              <a:rPr lang="en-US" sz="2600" dirty="0"/>
              <a:t>Individuals learn and build mastery of </a:t>
            </a:r>
            <a:r>
              <a:rPr lang="en-US" sz="2600" u="sng" dirty="0"/>
              <a:t>new</a:t>
            </a:r>
            <a:r>
              <a:rPr lang="en-US" sz="2600" dirty="0"/>
              <a:t> </a:t>
            </a:r>
            <a:r>
              <a:rPr lang="en-US" sz="2600" b="1" dirty="0"/>
              <a:t>skills </a:t>
            </a:r>
            <a:r>
              <a:rPr lang="en-US" sz="2600" dirty="0"/>
              <a:t>to replace the old skills that are ineffective</a:t>
            </a:r>
          </a:p>
          <a:p>
            <a:pPr lvl="1"/>
            <a:endParaRPr lang="en-US" sz="2600" dirty="0"/>
          </a:p>
          <a:p>
            <a:pPr lvl="1"/>
            <a:endParaRPr lang="en-US" sz="2600" dirty="0"/>
          </a:p>
        </p:txBody>
      </p:sp>
      <p:sp>
        <p:nvSpPr>
          <p:cNvPr id="4" name="Slide Number Placeholder 3">
            <a:extLst>
              <a:ext uri="{FF2B5EF4-FFF2-40B4-BE49-F238E27FC236}">
                <a16:creationId xmlns:a16="http://schemas.microsoft.com/office/drawing/2014/main" id="{38DCD31A-65CE-11E5-1590-6B0F45CBEED3}"/>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5" name="TextBox 4">
            <a:extLst>
              <a:ext uri="{FF2B5EF4-FFF2-40B4-BE49-F238E27FC236}">
                <a16:creationId xmlns:a16="http://schemas.microsoft.com/office/drawing/2014/main" id="{04370B1A-90C8-8065-4838-8CB11CED9FDF}"/>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2014b</a:t>
            </a:r>
          </a:p>
        </p:txBody>
      </p:sp>
    </p:spTree>
    <p:extLst>
      <p:ext uri="{BB962C8B-B14F-4D97-AF65-F5344CB8AC3E}">
        <p14:creationId xmlns:p14="http://schemas.microsoft.com/office/powerpoint/2010/main" val="279529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67629B3-160A-8ED9-AC86-BB45D8A22CFF}"/>
              </a:ext>
            </a:extLst>
          </p:cNvPr>
          <p:cNvSpPr txBox="1">
            <a:spLocks noGrp="1" noChangeArrowheads="1"/>
          </p:cNvSpPr>
          <p:nvPr>
            <p:ph type="title" idx="4294967295"/>
          </p:nvPr>
        </p:nvSpPr>
        <p:spPr>
          <a:xfrm>
            <a:off x="711445" y="1272106"/>
            <a:ext cx="10769104" cy="164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900" b="1" i="0" u="none" strike="noStrike" kern="1200" cap="none" spc="0" normalizeH="0" baseline="0" noProof="0" dirty="0">
                <a:ln>
                  <a:noFill/>
                </a:ln>
                <a:solidFill>
                  <a:schemeClr val="tx1"/>
                </a:solidFill>
                <a:effectLst/>
                <a:uLnTx/>
                <a:uFillTx/>
                <a:latin typeface="+mj-lt"/>
                <a:ea typeface="+mj-ea"/>
                <a:cs typeface="+mj-cs"/>
              </a:rPr>
              <a:t>Dialectical Behavioral Therapy</a:t>
            </a:r>
            <a:br>
              <a:rPr kumimoji="0" lang="en-US" altLang="en-US" sz="3900" b="1" i="0" u="none" strike="noStrike" kern="1200" cap="none" spc="0" normalizeH="0" baseline="0" noProof="0" dirty="0">
                <a:ln>
                  <a:noFill/>
                </a:ln>
                <a:solidFill>
                  <a:schemeClr val="tx1"/>
                </a:solidFill>
                <a:effectLst/>
                <a:uLnTx/>
                <a:uFillTx/>
                <a:latin typeface="+mj-lt"/>
                <a:ea typeface="+mj-ea"/>
                <a:cs typeface="+mj-cs"/>
              </a:rPr>
            </a:br>
            <a:r>
              <a:rPr kumimoji="0" lang="en-US" altLang="en-US" sz="3900" b="1" i="0" u="none" strike="noStrike" kern="1200" cap="none" spc="0" normalizeH="0" baseline="0" noProof="0" dirty="0">
                <a:ln>
                  <a:noFill/>
                </a:ln>
                <a:solidFill>
                  <a:schemeClr val="tx1"/>
                </a:solidFill>
                <a:effectLst/>
                <a:uLnTx/>
                <a:uFillTx/>
                <a:latin typeface="+mj-lt"/>
                <a:ea typeface="+mj-ea"/>
                <a:cs typeface="+mj-cs"/>
              </a:rPr>
              <a:t>in Substance Use Disorder Treatment: Part 1</a:t>
            </a:r>
          </a:p>
        </p:txBody>
      </p:sp>
      <p:sp>
        <p:nvSpPr>
          <p:cNvPr id="3075" name="Rectangle 3">
            <a:extLst>
              <a:ext uri="{C183D7F6-B498-43B3-948B-1728B52AA6E4}">
                <adec:decorative xmlns:adec="http://schemas.microsoft.com/office/drawing/2017/decorative" val="0"/>
              </a:ext>
            </a:extLst>
          </p:cNvPr>
          <p:cNvSpPr>
            <a:spLocks noChangeArrowheads="1"/>
          </p:cNvSpPr>
          <p:nvPr/>
        </p:nvSpPr>
        <p:spPr bwMode="auto">
          <a:xfrm>
            <a:off x="659024" y="2918481"/>
            <a:ext cx="10873946" cy="331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3200">
                <a:solidFill>
                  <a:schemeClr val="bg1"/>
                </a:solidFill>
                <a:latin typeface="Arial" charset="0"/>
              </a:defRPr>
            </a:lvl1pPr>
            <a:lvl2pPr marL="742950" indent="-285750" algn="l">
              <a:spcBef>
                <a:spcPct val="20000"/>
              </a:spcBef>
              <a:buChar char="–"/>
              <a:defRPr sz="2800">
                <a:solidFill>
                  <a:schemeClr val="bg1"/>
                </a:solidFill>
                <a:latin typeface="Arial" charset="0"/>
              </a:defRPr>
            </a:lvl2pPr>
            <a:lvl3pPr marL="1143000" indent="-228600" algn="l">
              <a:spcBef>
                <a:spcPct val="20000"/>
              </a:spcBef>
              <a:buChar char="•"/>
              <a:defRPr sz="2400">
                <a:solidFill>
                  <a:schemeClr val="bg1"/>
                </a:solidFill>
                <a:latin typeface="Arial" charset="0"/>
              </a:defRPr>
            </a:lvl3pPr>
            <a:lvl4pPr marL="1600200" indent="-228600" algn="l">
              <a:spcBef>
                <a:spcPct val="20000"/>
              </a:spcBef>
              <a:buChar char="–"/>
              <a:defRPr sz="2000">
                <a:solidFill>
                  <a:schemeClr val="bg1"/>
                </a:solidFill>
                <a:latin typeface="Arial" charset="0"/>
              </a:defRPr>
            </a:lvl4pPr>
            <a:lvl5pPr marL="2057400" indent="-228600" algn="l">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ts val="0"/>
              </a:spcBef>
              <a:spcAft>
                <a:spcPts val="1200"/>
              </a:spcAft>
              <a:buFontTx/>
              <a:buNone/>
            </a:pPr>
            <a:r>
              <a:rPr lang="en-US" altLang="en-US" dirty="0">
                <a:solidFill>
                  <a:schemeClr val="tx1"/>
                </a:solidFill>
                <a:latin typeface="+mn-lt"/>
              </a:rPr>
              <a:t>[INSERT TRAINER NAME &amp; CREDENTIALS]</a:t>
            </a:r>
          </a:p>
          <a:p>
            <a:pPr algn="ctr" eaLnBrk="1" hangingPunct="1">
              <a:spcBef>
                <a:spcPts val="0"/>
              </a:spcBef>
              <a:spcAft>
                <a:spcPts val="400"/>
              </a:spcAft>
              <a:buFontTx/>
              <a:buNone/>
            </a:pPr>
            <a:r>
              <a:rPr lang="en-US" altLang="en-US" sz="2800" dirty="0">
                <a:solidFill>
                  <a:schemeClr val="tx1"/>
                </a:solidFill>
                <a:latin typeface="+mn-lt"/>
              </a:rPr>
              <a:t>Integrated Substance Abuse Programs (ISAP)</a:t>
            </a:r>
          </a:p>
          <a:p>
            <a:pPr algn="ctr" eaLnBrk="1" hangingPunct="1">
              <a:spcBef>
                <a:spcPts val="0"/>
              </a:spcBef>
              <a:buFontTx/>
              <a:buNone/>
            </a:pPr>
            <a:r>
              <a:rPr lang="en-US" altLang="en-US" sz="2400" dirty="0">
                <a:solidFill>
                  <a:schemeClr val="tx1"/>
                </a:solidFill>
                <a:latin typeface="+mn-lt"/>
              </a:rPr>
              <a:t>Dept. of Psychiatry &amp; Biobehavioral Sciences, </a:t>
            </a:r>
          </a:p>
          <a:p>
            <a:pPr algn="ctr" eaLnBrk="1" hangingPunct="1">
              <a:spcBef>
                <a:spcPts val="0"/>
              </a:spcBef>
              <a:spcAft>
                <a:spcPts val="800"/>
              </a:spcAft>
              <a:buFontTx/>
              <a:buNone/>
            </a:pPr>
            <a:r>
              <a:rPr lang="en-US" altLang="en-US" sz="2400" dirty="0">
                <a:solidFill>
                  <a:schemeClr val="tx1"/>
                </a:solidFill>
                <a:latin typeface="+mn-lt"/>
              </a:rPr>
              <a:t>David Geffen School of Medicine at UCLA</a:t>
            </a:r>
          </a:p>
          <a:p>
            <a:pPr algn="ctr">
              <a:spcAft>
                <a:spcPts val="600"/>
              </a:spcAft>
              <a:buNone/>
            </a:pPr>
            <a:r>
              <a:rPr lang="en-US" altLang="en-US" sz="2800" dirty="0">
                <a:solidFill>
                  <a:schemeClr val="tx1"/>
                </a:solidFill>
                <a:latin typeface="+mn-lt"/>
              </a:rPr>
              <a:t>Pacific Southwest Addiction Technology Transfer Center</a:t>
            </a:r>
          </a:p>
          <a:p>
            <a:pPr algn="ctr" eaLnBrk="1" hangingPunct="1">
              <a:buFontTx/>
              <a:buNone/>
            </a:pPr>
            <a:r>
              <a:rPr lang="en-US" altLang="en-US" sz="2400" dirty="0">
                <a:solidFill>
                  <a:schemeClr val="tx1"/>
                </a:solidFill>
                <a:latin typeface="+mn-lt"/>
              </a:rPr>
              <a:t>www.uclaisap.org	 www.psattc.org	</a:t>
            </a:r>
          </a:p>
        </p:txBody>
      </p:sp>
      <p:pic>
        <p:nvPicPr>
          <p:cNvPr id="5" name="Picture 4">
            <a:extLst>
              <a:ext uri="{FF2B5EF4-FFF2-40B4-BE49-F238E27FC236}">
                <a16:creationId xmlns:a16="http://schemas.microsoft.com/office/drawing/2014/main" id="{8A54441D-052E-C85D-B036-E55B0B6442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242" y="77484"/>
            <a:ext cx="2722536" cy="1135128"/>
          </a:xfrm>
          <a:prstGeom prst="rect">
            <a:avLst/>
          </a:prstGeom>
        </p:spPr>
      </p:pic>
      <p:pic>
        <p:nvPicPr>
          <p:cNvPr id="6" name="Picture 5">
            <a:extLst>
              <a:ext uri="{FF2B5EF4-FFF2-40B4-BE49-F238E27FC236}">
                <a16:creationId xmlns:a16="http://schemas.microsoft.com/office/drawing/2014/main" id="{8A44A045-2B98-ABC6-84A8-D4C45FBFD7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3" y="6195075"/>
            <a:ext cx="4501249" cy="6178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498C-E2BD-840B-F8F5-CF20A3208A3B}"/>
              </a:ext>
            </a:extLst>
          </p:cNvPr>
          <p:cNvSpPr>
            <a:spLocks noGrp="1"/>
          </p:cNvSpPr>
          <p:nvPr>
            <p:ph type="title"/>
          </p:nvPr>
        </p:nvSpPr>
        <p:spPr>
          <a:xfrm>
            <a:off x="1048200" y="563538"/>
            <a:ext cx="10095600" cy="936800"/>
          </a:xfrm>
        </p:spPr>
        <p:txBody>
          <a:bodyPr/>
          <a:lstStyle/>
          <a:p>
            <a:r>
              <a:rPr lang="en-US" dirty="0"/>
              <a:t>The Goals of the DBT Skills</a:t>
            </a:r>
          </a:p>
        </p:txBody>
      </p:sp>
      <p:graphicFrame>
        <p:nvGraphicFramePr>
          <p:cNvPr id="9" name="Diagram 8" descr="The graphic features four squares representing the core DBT skills and their respective functions:&#10;&#10;1. Mindfulness: Live in the moment without judgment.&#10;2. Interpersonal Effectiveness: Improve relationships and communication.&#10;3. Emotion Regulation: Manage and regulate emotions effectively.&#10;4. Distress Tolerance: Develop coping mechanisms for stress and crisis situations.">
            <a:extLst>
              <a:ext uri="{FF2B5EF4-FFF2-40B4-BE49-F238E27FC236}">
                <a16:creationId xmlns:a16="http://schemas.microsoft.com/office/drawing/2014/main" id="{F53D18F7-1B91-B37A-500E-A236F43FA9F6}"/>
              </a:ext>
              <a:ext uri="{C183D7F6-B498-43B3-948B-1728B52AA6E4}">
                <adec:decorative xmlns:adec="http://schemas.microsoft.com/office/drawing/2017/decorative" val="0"/>
              </a:ext>
            </a:extLst>
          </p:cNvPr>
          <p:cNvGraphicFramePr/>
          <p:nvPr/>
        </p:nvGraphicFramePr>
        <p:xfrm>
          <a:off x="771133" y="1762538"/>
          <a:ext cx="10649734" cy="4263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974E137-7416-5381-5167-9532BECB4B22}"/>
              </a:ext>
            </a:extLst>
          </p:cNvPr>
          <p:cNvSpPr txBox="1"/>
          <p:nvPr/>
        </p:nvSpPr>
        <p:spPr>
          <a:xfrm>
            <a:off x="0" y="6550158"/>
            <a:ext cx="35722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2014b</a:t>
            </a:r>
          </a:p>
        </p:txBody>
      </p:sp>
      <p:sp>
        <p:nvSpPr>
          <p:cNvPr id="4" name="Slide Number Placeholder 3">
            <a:extLst>
              <a:ext uri="{FF2B5EF4-FFF2-40B4-BE49-F238E27FC236}">
                <a16:creationId xmlns:a16="http://schemas.microsoft.com/office/drawing/2014/main" id="{C3D73A97-DC2F-84DC-521E-FF087AE41F01}"/>
              </a:ext>
            </a:extLst>
          </p:cNvPr>
          <p:cNvSpPr>
            <a:spLocks noGrp="1"/>
          </p:cNvSpPr>
          <p:nvPr>
            <p:ph type="sldNum" idx="10"/>
          </p:nvPr>
        </p:nvSpPr>
        <p:spPr/>
        <p:txBody>
          <a:bodyPr/>
          <a:lstStyle/>
          <a:p>
            <a:fld id="{07CE569E-9B7C-4CB9-AB80-C0841F922CFF}" type="slidenum">
              <a:rPr lang="en-US" smtClean="0"/>
              <a:pPr/>
              <a:t>20</a:t>
            </a:fld>
            <a:endParaRPr lang="en-US"/>
          </a:p>
        </p:txBody>
      </p:sp>
    </p:spTree>
    <p:extLst>
      <p:ext uri="{BB962C8B-B14F-4D97-AF65-F5344CB8AC3E}">
        <p14:creationId xmlns:p14="http://schemas.microsoft.com/office/powerpoint/2010/main" val="51218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18BC-88F0-FB86-CBED-E6D36EEB63E5}"/>
              </a:ext>
            </a:extLst>
          </p:cNvPr>
          <p:cNvSpPr>
            <a:spLocks noGrp="1"/>
          </p:cNvSpPr>
          <p:nvPr>
            <p:ph type="title"/>
          </p:nvPr>
        </p:nvSpPr>
        <p:spPr/>
        <p:txBody>
          <a:bodyPr/>
          <a:lstStyle/>
          <a:p>
            <a:r>
              <a:rPr lang="en-US" dirty="0"/>
              <a:t>Balancing Acceptance </a:t>
            </a:r>
            <a:r>
              <a:rPr lang="en-US" i="1" dirty="0"/>
              <a:t>and</a:t>
            </a:r>
            <a:r>
              <a:rPr lang="en-US" dirty="0"/>
              <a:t> Change</a:t>
            </a:r>
          </a:p>
        </p:txBody>
      </p:sp>
      <p:pic>
        <p:nvPicPr>
          <p:cNvPr id="5" name="Picture 4" descr="A close-up of a tire">
            <a:extLst>
              <a:ext uri="{FF2B5EF4-FFF2-40B4-BE49-F238E27FC236}">
                <a16:creationId xmlns:a16="http://schemas.microsoft.com/office/drawing/2014/main" id="{0D004CB2-4C8C-FF07-3DD4-58A486409E04}"/>
              </a:ext>
            </a:extLst>
          </p:cNvPr>
          <p:cNvPicPr>
            <a:picLocks noChangeAspect="1"/>
          </p:cNvPicPr>
          <p:nvPr/>
        </p:nvPicPr>
        <p:blipFill rotWithShape="1">
          <a:blip r:embed="rId3">
            <a:extLst>
              <a:ext uri="{28A0092B-C50C-407E-A947-70E740481C1C}">
                <a14:useLocalDpi xmlns:a14="http://schemas.microsoft.com/office/drawing/2010/main" val="0"/>
              </a:ext>
            </a:extLst>
          </a:blip>
          <a:srcRect t="13931" b="14977"/>
          <a:stretch/>
        </p:blipFill>
        <p:spPr>
          <a:xfrm>
            <a:off x="1344969" y="2209800"/>
            <a:ext cx="4994871" cy="3550920"/>
          </a:xfrm>
          <a:prstGeom prst="rect">
            <a:avLst/>
          </a:prstGeom>
        </p:spPr>
      </p:pic>
      <p:pic>
        <p:nvPicPr>
          <p:cNvPr id="7" name="Picture 6" descr="A sailboat with a white sail">
            <a:extLst>
              <a:ext uri="{FF2B5EF4-FFF2-40B4-BE49-F238E27FC236}">
                <a16:creationId xmlns:a16="http://schemas.microsoft.com/office/drawing/2014/main" id="{C531BB7A-4F2F-F619-15E1-1E7EDA175EDD}"/>
              </a:ext>
            </a:extLst>
          </p:cNvPr>
          <p:cNvPicPr>
            <a:picLocks noChangeAspect="1"/>
          </p:cNvPicPr>
          <p:nvPr/>
        </p:nvPicPr>
        <p:blipFill rotWithShape="1">
          <a:blip r:embed="rId4">
            <a:extLst>
              <a:ext uri="{28A0092B-C50C-407E-A947-70E740481C1C}">
                <a14:useLocalDpi xmlns:a14="http://schemas.microsoft.com/office/drawing/2010/main" val="0"/>
              </a:ext>
            </a:extLst>
          </a:blip>
          <a:srcRect l="9318" t="4275" r="7225" b="6410"/>
          <a:stretch/>
        </p:blipFill>
        <p:spPr>
          <a:xfrm>
            <a:off x="6568440" y="1699588"/>
            <a:ext cx="3794760" cy="4061132"/>
          </a:xfrm>
          <a:prstGeom prst="rect">
            <a:avLst/>
          </a:prstGeom>
        </p:spPr>
      </p:pic>
      <p:sp>
        <p:nvSpPr>
          <p:cNvPr id="4" name="Slide Number Placeholder 3">
            <a:extLst>
              <a:ext uri="{FF2B5EF4-FFF2-40B4-BE49-F238E27FC236}">
                <a16:creationId xmlns:a16="http://schemas.microsoft.com/office/drawing/2014/main" id="{02D7D2DA-0E23-04CF-684C-76FDCE4CEE2B}"/>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1762082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0F88-C830-8940-FA3A-769B57262864}"/>
              </a:ext>
            </a:extLst>
          </p:cNvPr>
          <p:cNvSpPr>
            <a:spLocks noGrp="1"/>
          </p:cNvSpPr>
          <p:nvPr>
            <p:ph type="title"/>
          </p:nvPr>
        </p:nvSpPr>
        <p:spPr>
          <a:xfrm>
            <a:off x="1048200" y="412243"/>
            <a:ext cx="10095600" cy="936800"/>
          </a:xfrm>
        </p:spPr>
        <p:txBody>
          <a:bodyPr/>
          <a:lstStyle/>
          <a:p>
            <a:r>
              <a:rPr lang="en-US" dirty="0"/>
              <a:t>General Concepts and Focus of DBT</a:t>
            </a:r>
          </a:p>
        </p:txBody>
      </p:sp>
      <p:sp>
        <p:nvSpPr>
          <p:cNvPr id="3" name="Content Placeholder 2">
            <a:extLst>
              <a:ext uri="{FF2B5EF4-FFF2-40B4-BE49-F238E27FC236}">
                <a16:creationId xmlns:a16="http://schemas.microsoft.com/office/drawing/2014/main" id="{26718464-D5BE-7BA3-1E69-FEBC38B047D1}"/>
              </a:ext>
            </a:extLst>
          </p:cNvPr>
          <p:cNvSpPr>
            <a:spLocks noGrp="1"/>
          </p:cNvSpPr>
          <p:nvPr>
            <p:ph sz="quarter" idx="13"/>
          </p:nvPr>
        </p:nvSpPr>
        <p:spPr>
          <a:xfrm>
            <a:off x="851647" y="1349043"/>
            <a:ext cx="10780372" cy="4548530"/>
          </a:xfrm>
        </p:spPr>
        <p:txBody>
          <a:bodyPr/>
          <a:lstStyle/>
          <a:p>
            <a:pPr>
              <a:spcAft>
                <a:spcPts val="600"/>
              </a:spcAft>
            </a:pPr>
            <a:r>
              <a:rPr lang="en-US" sz="2800" dirty="0"/>
              <a:t>DBT is guided by the concepts of dialectics and the biosocial theory</a:t>
            </a:r>
          </a:p>
          <a:p>
            <a:pPr>
              <a:spcAft>
                <a:spcPts val="600"/>
              </a:spcAft>
            </a:pPr>
            <a:r>
              <a:rPr lang="en-US" sz="2800" dirty="0"/>
              <a:t>The focus is on the need to learn skills to modulate behaviors that are ineffective</a:t>
            </a:r>
          </a:p>
          <a:p>
            <a:pPr lvl="2"/>
            <a:r>
              <a:rPr lang="en-US" sz="2600" dirty="0"/>
              <a:t>Essential to address problems that interfere with how we function in life</a:t>
            </a:r>
          </a:p>
          <a:p>
            <a:r>
              <a:rPr lang="en-US" sz="2800" dirty="0"/>
              <a:t>Emphasis on the practitioner having an accepting, nonjudgmental, and validating approach</a:t>
            </a:r>
          </a:p>
          <a:p>
            <a:endParaRPr lang="en-US" dirty="0"/>
          </a:p>
          <a:p>
            <a:endParaRPr lang="en-US" dirty="0"/>
          </a:p>
        </p:txBody>
      </p:sp>
      <p:sp>
        <p:nvSpPr>
          <p:cNvPr id="4" name="Slide Number Placeholder 3">
            <a:extLst>
              <a:ext uri="{FF2B5EF4-FFF2-40B4-BE49-F238E27FC236}">
                <a16:creationId xmlns:a16="http://schemas.microsoft.com/office/drawing/2014/main" id="{D8AB79BF-BFEC-2999-BBDC-7835F13F6713}"/>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5" name="TextBox 4">
            <a:extLst>
              <a:ext uri="{FF2B5EF4-FFF2-40B4-BE49-F238E27FC236}">
                <a16:creationId xmlns:a16="http://schemas.microsoft.com/office/drawing/2014/main" id="{7D1EB341-B52E-361D-CCDE-5C165492555B}"/>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Linehan, 2014b</a:t>
            </a:r>
          </a:p>
        </p:txBody>
      </p:sp>
      <p:pic>
        <p:nvPicPr>
          <p:cNvPr id="11" name="Picture 10">
            <a:extLst>
              <a:ext uri="{FF2B5EF4-FFF2-40B4-BE49-F238E27FC236}">
                <a16:creationId xmlns:a16="http://schemas.microsoft.com/office/drawing/2014/main" id="{04D59EE8-A428-16A7-9B1C-759EBA899F8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 t="17809" r="80734" b="64711"/>
          <a:stretch/>
        </p:blipFill>
        <p:spPr>
          <a:xfrm>
            <a:off x="4017801" y="5429924"/>
            <a:ext cx="4156397" cy="1370860"/>
          </a:xfrm>
          <a:prstGeom prst="rect">
            <a:avLst/>
          </a:prstGeom>
        </p:spPr>
      </p:pic>
    </p:spTree>
    <p:extLst>
      <p:ext uri="{BB962C8B-B14F-4D97-AF65-F5344CB8AC3E}">
        <p14:creationId xmlns:p14="http://schemas.microsoft.com/office/powerpoint/2010/main" val="1388397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35D3-54D5-EEBA-09C2-E49FA573DFD8}"/>
              </a:ext>
            </a:extLst>
          </p:cNvPr>
          <p:cNvSpPr>
            <a:spLocks noGrp="1"/>
          </p:cNvSpPr>
          <p:nvPr>
            <p:ph type="title"/>
          </p:nvPr>
        </p:nvSpPr>
        <p:spPr/>
        <p:txBody>
          <a:bodyPr/>
          <a:lstStyle/>
          <a:p>
            <a:r>
              <a:rPr lang="en-US" dirty="0"/>
              <a:t>Visualizing the Goal of DBT</a:t>
            </a:r>
          </a:p>
        </p:txBody>
      </p:sp>
      <p:graphicFrame>
        <p:nvGraphicFramePr>
          <p:cNvPr id="10" name="Content Placeholder 9" descr="This image illustrates a cyclical sequence of events triggered by a challenge. Initially, the challenge prompts the individual to employ their typical coping mechanisms, leading to temporary relief. However, despite this respite, the cycle persists, resulting in prolonged distress. The objective is to introduce mindfulness as an alternative response to challenges, enabling individuals to utilize newly developed coping skills. By incorporating mindfulness into their approach, individuals can disrupt the cycle, avoiding reliance on conventional coping methods that offer only fleeting relief, ultimately breaking free from continued misery.">
            <a:extLst>
              <a:ext uri="{FF2B5EF4-FFF2-40B4-BE49-F238E27FC236}">
                <a16:creationId xmlns:a16="http://schemas.microsoft.com/office/drawing/2014/main" id="{7CDC005B-B437-7C2A-C7A5-538D27EE315F}"/>
              </a:ext>
              <a:ext uri="{C183D7F6-B498-43B3-948B-1728B52AA6E4}">
                <adec:decorative xmlns:adec="http://schemas.microsoft.com/office/drawing/2017/decorative" val="0"/>
              </a:ext>
            </a:extLst>
          </p:cNvPr>
          <p:cNvGraphicFramePr>
            <a:graphicFrameLocks noGrp="1"/>
          </p:cNvGraphicFramePr>
          <p:nvPr>
            <p:ph sz="quarter" idx="13"/>
          </p:nvPr>
        </p:nvGraphicFramePr>
        <p:xfrm>
          <a:off x="513229" y="3000145"/>
          <a:ext cx="11165541" cy="3281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allout: Up Arrow 12">
            <a:extLst>
              <a:ext uri="{FF2B5EF4-FFF2-40B4-BE49-F238E27FC236}">
                <a16:creationId xmlns:a16="http://schemas.microsoft.com/office/drawing/2014/main" id="{42E000EC-6774-08BE-792A-D38D7BC7E59E}"/>
              </a:ext>
              <a:ext uri="{C183D7F6-B498-43B3-948B-1728B52AA6E4}">
                <adec:decorative xmlns:adec="http://schemas.microsoft.com/office/drawing/2017/decorative" val="1"/>
              </a:ext>
            </a:extLst>
          </p:cNvPr>
          <p:cNvSpPr/>
          <p:nvPr/>
        </p:nvSpPr>
        <p:spPr>
          <a:xfrm>
            <a:off x="1597511" y="499711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4" name="Callout: Up Arrow 13">
            <a:extLst>
              <a:ext uri="{FF2B5EF4-FFF2-40B4-BE49-F238E27FC236}">
                <a16:creationId xmlns:a16="http://schemas.microsoft.com/office/drawing/2014/main" id="{45D697CE-A3F3-A26F-1B21-5D42A9812AD3}"/>
              </a:ext>
              <a:ext uri="{C183D7F6-B498-43B3-948B-1728B52AA6E4}">
                <adec:decorative xmlns:adec="http://schemas.microsoft.com/office/drawing/2017/decorative" val="1"/>
              </a:ext>
            </a:extLst>
          </p:cNvPr>
          <p:cNvSpPr/>
          <p:nvPr/>
        </p:nvSpPr>
        <p:spPr>
          <a:xfrm>
            <a:off x="7451963" y="504326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7" name="Rectangle: Rounded Corners 16">
            <a:extLst>
              <a:ext uri="{FF2B5EF4-FFF2-40B4-BE49-F238E27FC236}">
                <a16:creationId xmlns:a16="http://schemas.microsoft.com/office/drawing/2014/main" id="{275D666D-FA12-F8D8-0E1E-4B99C49A5568}"/>
              </a:ext>
              <a:ext uri="{C183D7F6-B498-43B3-948B-1728B52AA6E4}">
                <adec:decorative xmlns:adec="http://schemas.microsoft.com/office/drawing/2017/decorative" val="1"/>
              </a:ext>
            </a:extLst>
          </p:cNvPr>
          <p:cNvSpPr/>
          <p:nvPr/>
        </p:nvSpPr>
        <p:spPr>
          <a:xfrm>
            <a:off x="8126805" y="2395328"/>
            <a:ext cx="1573064" cy="121543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New Coping Skills</a:t>
            </a:r>
          </a:p>
        </p:txBody>
      </p:sp>
      <p:sp>
        <p:nvSpPr>
          <p:cNvPr id="18" name="Arrow: Up 17">
            <a:extLst>
              <a:ext uri="{FF2B5EF4-FFF2-40B4-BE49-F238E27FC236}">
                <a16:creationId xmlns:a16="http://schemas.microsoft.com/office/drawing/2014/main" id="{11C1D8B2-F5CF-8623-8B73-B9610FC2F0DE}"/>
              </a:ext>
              <a:ext uri="{C183D7F6-B498-43B3-948B-1728B52AA6E4}">
                <adec:decorative xmlns:adec="http://schemas.microsoft.com/office/drawing/2017/decorative" val="1"/>
              </a:ext>
            </a:extLst>
          </p:cNvPr>
          <p:cNvSpPr/>
          <p:nvPr/>
        </p:nvSpPr>
        <p:spPr>
          <a:xfrm rot="5400000">
            <a:off x="9742948" y="2893254"/>
            <a:ext cx="457200" cy="389485"/>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Double Wave 18">
            <a:extLst>
              <a:ext uri="{FF2B5EF4-FFF2-40B4-BE49-F238E27FC236}">
                <a16:creationId xmlns:a16="http://schemas.microsoft.com/office/drawing/2014/main" id="{41EFB375-633F-D84E-2DFC-489DD9390EA4}"/>
              </a:ext>
              <a:ext uri="{C183D7F6-B498-43B3-948B-1728B52AA6E4}">
                <adec:decorative xmlns:adec="http://schemas.microsoft.com/office/drawing/2017/decorative" val="1"/>
              </a:ext>
            </a:extLst>
          </p:cNvPr>
          <p:cNvSpPr/>
          <p:nvPr/>
        </p:nvSpPr>
        <p:spPr>
          <a:xfrm>
            <a:off x="10243229" y="2063123"/>
            <a:ext cx="1435541" cy="1874042"/>
          </a:xfrm>
          <a:prstGeom prst="doubleWave">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"A Life Worth Living"</a:t>
            </a:r>
          </a:p>
        </p:txBody>
      </p:sp>
      <p:sp>
        <p:nvSpPr>
          <p:cNvPr id="20" name="Arrow: Bent 19">
            <a:extLst>
              <a:ext uri="{FF2B5EF4-FFF2-40B4-BE49-F238E27FC236}">
                <a16:creationId xmlns:a16="http://schemas.microsoft.com/office/drawing/2014/main" id="{165D3A22-FE6B-A519-724F-C26923B407EA}"/>
              </a:ext>
              <a:ext uri="{C183D7F6-B498-43B3-948B-1728B52AA6E4}">
                <adec:decorative xmlns:adec="http://schemas.microsoft.com/office/drawing/2017/decorative" val="1"/>
              </a:ext>
            </a:extLst>
          </p:cNvPr>
          <p:cNvSpPr/>
          <p:nvPr/>
        </p:nvSpPr>
        <p:spPr>
          <a:xfrm>
            <a:off x="6951755" y="2747193"/>
            <a:ext cx="1000416" cy="1390507"/>
          </a:xfrm>
          <a:prstGeom prst="bentArrow">
            <a:avLst>
              <a:gd name="adj1" fmla="val 25000"/>
              <a:gd name="adj2" fmla="val 25000"/>
              <a:gd name="adj3" fmla="val 25000"/>
              <a:gd name="adj4"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3238"/>
              </a:solidFill>
              <a:effectLst/>
              <a:uLnTx/>
              <a:uFillTx/>
              <a:latin typeface="Arial"/>
              <a:ea typeface="+mn-ea"/>
              <a:cs typeface="+mn-cs"/>
            </a:endParaRPr>
          </a:p>
        </p:txBody>
      </p:sp>
      <p:sp>
        <p:nvSpPr>
          <p:cNvPr id="28" name="Flowchart: Sequential Access Storage 27">
            <a:extLst>
              <a:ext uri="{FF2B5EF4-FFF2-40B4-BE49-F238E27FC236}">
                <a16:creationId xmlns:a16="http://schemas.microsoft.com/office/drawing/2014/main" id="{8D777252-4DEA-194D-D850-8CBF0CEFACC5}"/>
              </a:ext>
              <a:ext uri="{C183D7F6-B498-43B3-948B-1728B52AA6E4}">
                <adec:decorative xmlns:adec="http://schemas.microsoft.com/office/drawing/2017/decorative" val="1"/>
              </a:ext>
            </a:extLst>
          </p:cNvPr>
          <p:cNvSpPr/>
          <p:nvPr/>
        </p:nvSpPr>
        <p:spPr>
          <a:xfrm>
            <a:off x="3572256" y="1534666"/>
            <a:ext cx="3465760" cy="1571259"/>
          </a:xfrm>
          <a:prstGeom prst="flowChartMagneticTap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Mindfulness lets you decide how to respond</a:t>
            </a:r>
          </a:p>
        </p:txBody>
      </p:sp>
      <p:sp>
        <p:nvSpPr>
          <p:cNvPr id="4" name="Slide Number Placeholder 3">
            <a:extLst>
              <a:ext uri="{FF2B5EF4-FFF2-40B4-BE49-F238E27FC236}">
                <a16:creationId xmlns:a16="http://schemas.microsoft.com/office/drawing/2014/main" id="{5FDB2E46-3F04-234D-62D6-E5193F77843A}"/>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3" name="TextBox 2">
            <a:extLst>
              <a:ext uri="{FF2B5EF4-FFF2-40B4-BE49-F238E27FC236}">
                <a16:creationId xmlns:a16="http://schemas.microsoft.com/office/drawing/2014/main" id="{806C3ABE-0075-288D-9E9C-2305A78DB665}"/>
              </a:ext>
              <a:ext uri="{C183D7F6-B498-43B3-948B-1728B52AA6E4}">
                <adec:decorative xmlns:adec="http://schemas.microsoft.com/office/drawing/2017/decorative" val="1"/>
              </a:ext>
            </a:extLst>
          </p:cNvPr>
          <p:cNvSpPr txBox="1"/>
          <p:nvPr/>
        </p:nvSpPr>
        <p:spPr>
          <a:xfrm>
            <a:off x="0" y="6550158"/>
            <a:ext cx="462098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Adapted from https://dbtproviders.com</a:t>
            </a:r>
          </a:p>
        </p:txBody>
      </p:sp>
    </p:spTree>
    <p:extLst>
      <p:ext uri="{BB962C8B-B14F-4D97-AF65-F5344CB8AC3E}">
        <p14:creationId xmlns:p14="http://schemas.microsoft.com/office/powerpoint/2010/main" val="2906361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1B2FC7-206A-4742-891E-534E1340B951}"/>
              </a:ext>
            </a:extLst>
          </p:cNvPr>
          <p:cNvSpPr>
            <a:spLocks noGrp="1"/>
          </p:cNvSpPr>
          <p:nvPr>
            <p:ph type="body" idx="1"/>
          </p:nvPr>
        </p:nvSpPr>
        <p:spPr>
          <a:xfrm>
            <a:off x="1761302" y="3399004"/>
            <a:ext cx="7417813" cy="1828855"/>
          </a:xfrm>
        </p:spPr>
        <p:txBody>
          <a:bodyPr>
            <a:noAutofit/>
          </a:bodyPr>
          <a:lstStyle/>
          <a:p>
            <a:pPr marL="647593" lvl="1">
              <a:spcBef>
                <a:spcPts val="300"/>
              </a:spcBef>
              <a:spcAft>
                <a:spcPts val="300"/>
              </a:spcAft>
              <a:buClr>
                <a:srgbClr val="F2D712"/>
              </a:buClr>
              <a:defRPr/>
            </a:pPr>
            <a:r>
              <a:rPr lang="en-US" sz="3200" dirty="0">
                <a:solidFill>
                  <a:schemeClr val="tx1"/>
                </a:solidFill>
              </a:rPr>
              <a:t>Cognitive-Based</a:t>
            </a:r>
          </a:p>
          <a:p>
            <a:pPr marL="647593" lvl="1">
              <a:spcBef>
                <a:spcPts val="300"/>
              </a:spcBef>
              <a:spcAft>
                <a:spcPts val="300"/>
              </a:spcAft>
              <a:buClr>
                <a:srgbClr val="F2D712"/>
              </a:buClr>
              <a:defRPr/>
            </a:pPr>
            <a:r>
              <a:rPr lang="en-US" sz="3200" dirty="0">
                <a:solidFill>
                  <a:schemeClr val="tx1"/>
                </a:solidFill>
              </a:rPr>
              <a:t>Support-Oriented</a:t>
            </a:r>
          </a:p>
          <a:p>
            <a:pPr marL="647593" lvl="1">
              <a:spcBef>
                <a:spcPts val="300"/>
              </a:spcBef>
              <a:spcAft>
                <a:spcPts val="300"/>
              </a:spcAft>
              <a:buClr>
                <a:srgbClr val="F2D712"/>
              </a:buClr>
              <a:defRPr/>
            </a:pPr>
            <a:r>
              <a:rPr lang="en-US" sz="3200" dirty="0">
                <a:solidFill>
                  <a:schemeClr val="tx1"/>
                </a:solidFill>
              </a:rPr>
              <a:t>Collaborative</a:t>
            </a:r>
          </a:p>
        </p:txBody>
      </p:sp>
      <p:pic>
        <p:nvPicPr>
          <p:cNvPr id="8" name="Picture 7">
            <a:extLst>
              <a:ext uri="{FF2B5EF4-FFF2-40B4-BE49-F238E27FC236}">
                <a16:creationId xmlns:a16="http://schemas.microsoft.com/office/drawing/2014/main" id="{13C6B628-4909-D9F1-9EA3-91AC93826B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0014" r="20014"/>
          <a:stretch/>
        </p:blipFill>
        <p:spPr>
          <a:xfrm>
            <a:off x="1734290" y="3941874"/>
            <a:ext cx="767467" cy="767828"/>
          </a:xfrm>
          <a:prstGeom prst="rect">
            <a:avLst/>
          </a:prstGeom>
        </p:spPr>
      </p:pic>
      <p:pic>
        <p:nvPicPr>
          <p:cNvPr id="6" name="Picture 5">
            <a:extLst>
              <a:ext uri="{FF2B5EF4-FFF2-40B4-BE49-F238E27FC236}">
                <a16:creationId xmlns:a16="http://schemas.microsoft.com/office/drawing/2014/main" id="{5AA72776-CF22-58E6-68F6-512611C361F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16313" b="579"/>
          <a:stretch/>
        </p:blipFill>
        <p:spPr>
          <a:xfrm>
            <a:off x="1681397" y="4639459"/>
            <a:ext cx="857432" cy="712593"/>
          </a:xfrm>
          <a:prstGeom prst="rect">
            <a:avLst/>
          </a:prstGeom>
        </p:spPr>
      </p:pic>
      <p:sp>
        <p:nvSpPr>
          <p:cNvPr id="2" name="Title 1">
            <a:extLst>
              <a:ext uri="{FF2B5EF4-FFF2-40B4-BE49-F238E27FC236}">
                <a16:creationId xmlns:a16="http://schemas.microsoft.com/office/drawing/2014/main" id="{AF9879E5-F67A-4416-9B3D-06AD90768460}"/>
              </a:ext>
            </a:extLst>
          </p:cNvPr>
          <p:cNvSpPr>
            <a:spLocks noGrp="1"/>
          </p:cNvSpPr>
          <p:nvPr>
            <p:ph type="title"/>
          </p:nvPr>
        </p:nvSpPr>
        <p:spPr>
          <a:xfrm>
            <a:off x="1368014" y="2376316"/>
            <a:ext cx="9455972" cy="2105367"/>
          </a:xfrm>
        </p:spPr>
        <p:txBody>
          <a:bodyPr anchor="t" anchorCtr="0">
            <a:normAutofit/>
          </a:bodyPr>
          <a:lstStyle/>
          <a:p>
            <a:r>
              <a:rPr lang="en-US" sz="5400" b="1" dirty="0"/>
              <a:t>The Characteristics of DBT</a:t>
            </a:r>
          </a:p>
        </p:txBody>
      </p:sp>
      <p:pic>
        <p:nvPicPr>
          <p:cNvPr id="10" name="Picture 9">
            <a:extLst>
              <a:ext uri="{FF2B5EF4-FFF2-40B4-BE49-F238E27FC236}">
                <a16:creationId xmlns:a16="http://schemas.microsoft.com/office/drawing/2014/main" id="{F4174060-CBF6-0C2D-E215-F50BC31D0AF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6893" t="7924" r="57162" b="60759"/>
          <a:stretch/>
        </p:blipFill>
        <p:spPr>
          <a:xfrm>
            <a:off x="1773659" y="3411361"/>
            <a:ext cx="589656" cy="643446"/>
          </a:xfrm>
          <a:prstGeom prst="rect">
            <a:avLst/>
          </a:prstGeom>
        </p:spPr>
      </p:pic>
      <p:sp>
        <p:nvSpPr>
          <p:cNvPr id="5" name="Slide Number Placeholder 4">
            <a:extLst>
              <a:ext uri="{FF2B5EF4-FFF2-40B4-BE49-F238E27FC236}">
                <a16:creationId xmlns:a16="http://schemas.microsoft.com/office/drawing/2014/main" id="{2E596B7C-7B6E-5E17-880C-8917FC02B807}"/>
              </a:ext>
            </a:extLst>
          </p:cNvPr>
          <p:cNvSpPr>
            <a:spLocks noGrp="1"/>
          </p:cNvSpPr>
          <p:nvPr>
            <p:ph type="sldNum" sz="quarter" idx="10"/>
          </p:nvPr>
        </p:nvSpPr>
        <p:spPr>
          <a:xfrm>
            <a:off x="11205845" y="6333135"/>
            <a:ext cx="731600" cy="5248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97D63-7139-4E87-8041-5F6955B3B167}"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Tree>
    <p:extLst>
      <p:ext uri="{BB962C8B-B14F-4D97-AF65-F5344CB8AC3E}">
        <p14:creationId xmlns:p14="http://schemas.microsoft.com/office/powerpoint/2010/main" val="302901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B4D78-ABBD-48C0-B272-F63085ACD259}"/>
              </a:ext>
            </a:extLst>
          </p:cNvPr>
          <p:cNvSpPr>
            <a:spLocks noGrp="1"/>
          </p:cNvSpPr>
          <p:nvPr>
            <p:ph type="title"/>
          </p:nvPr>
        </p:nvSpPr>
        <p:spPr/>
        <p:txBody>
          <a:bodyPr anchor="ctr" anchorCtr="0"/>
          <a:lstStyle/>
          <a:p>
            <a:r>
              <a:rPr lang="en-US" sz="4400" b="1" dirty="0"/>
              <a:t>Cognitive-Based</a:t>
            </a:r>
          </a:p>
        </p:txBody>
      </p:sp>
      <p:sp>
        <p:nvSpPr>
          <p:cNvPr id="3" name="Content Placeholder 2">
            <a:extLst>
              <a:ext uri="{FF2B5EF4-FFF2-40B4-BE49-F238E27FC236}">
                <a16:creationId xmlns:a16="http://schemas.microsoft.com/office/drawing/2014/main" id="{63C4AF4C-39D2-40CC-B1FF-F15E57CBA83B}"/>
              </a:ext>
            </a:extLst>
          </p:cNvPr>
          <p:cNvSpPr>
            <a:spLocks noGrp="1"/>
          </p:cNvSpPr>
          <p:nvPr>
            <p:ph idx="1"/>
          </p:nvPr>
        </p:nvSpPr>
        <p:spPr>
          <a:xfrm>
            <a:off x="838200" y="1514126"/>
            <a:ext cx="10515600" cy="4819009"/>
          </a:xfrm>
        </p:spPr>
        <p:txBody>
          <a:bodyPr>
            <a:normAutofit/>
          </a:bodyPr>
          <a:lstStyle/>
          <a:p>
            <a:pPr>
              <a:spcAft>
                <a:spcPts val="600"/>
              </a:spcAft>
            </a:pPr>
            <a:r>
              <a:rPr lang="en-US" sz="3200" dirty="0"/>
              <a:t>Individuals are assisted through the process of identifying thoughts and beliefs that make life harder, such as:</a:t>
            </a:r>
          </a:p>
          <a:p>
            <a:pPr lvl="1">
              <a:spcBef>
                <a:spcPts val="600"/>
              </a:spcBef>
              <a:buClr>
                <a:srgbClr val="F2D712"/>
              </a:buClr>
              <a:buFont typeface="Source Sans Pro"/>
              <a:buChar char="◉"/>
              <a:defRPr/>
            </a:pPr>
            <a:r>
              <a:rPr lang="en-US" sz="2800" dirty="0"/>
              <a:t>"I have to be perfect."</a:t>
            </a:r>
          </a:p>
          <a:p>
            <a:pPr lvl="1">
              <a:buClr>
                <a:srgbClr val="F2D712"/>
              </a:buClr>
              <a:buFont typeface="Source Sans Pro"/>
              <a:buChar char="◉"/>
              <a:defRPr/>
            </a:pPr>
            <a:r>
              <a:rPr lang="en-US" sz="2800" dirty="0"/>
              <a:t>"I'm never going to be good at anything."</a:t>
            </a:r>
          </a:p>
          <a:p>
            <a:pPr lvl="1">
              <a:spcAft>
                <a:spcPts val="600"/>
              </a:spcAft>
              <a:buClr>
                <a:srgbClr val="F2D712"/>
              </a:buClr>
              <a:buFont typeface="Source Sans Pro"/>
              <a:buChar char="◉"/>
              <a:defRPr/>
            </a:pPr>
            <a:r>
              <a:rPr lang="en-US" sz="2800" dirty="0"/>
              <a:t>"I'm a failure so why even try?"</a:t>
            </a:r>
          </a:p>
          <a:p>
            <a:r>
              <a:rPr lang="en-US" sz="3200" dirty="0"/>
              <a:t>This process can help them develop new ways of thinking that can make it easier to cope through difficult circumstances</a:t>
            </a:r>
          </a:p>
        </p:txBody>
      </p:sp>
      <p:pic>
        <p:nvPicPr>
          <p:cNvPr id="5" name="Picture 4">
            <a:extLst>
              <a:ext uri="{FF2B5EF4-FFF2-40B4-BE49-F238E27FC236}">
                <a16:creationId xmlns:a16="http://schemas.microsoft.com/office/drawing/2014/main" id="{2FB05CD7-95AC-7548-47F6-5997CFFBB2D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628" r="4628"/>
          <a:stretch/>
        </p:blipFill>
        <p:spPr>
          <a:xfrm>
            <a:off x="2730841" y="364941"/>
            <a:ext cx="855585" cy="1028571"/>
          </a:xfrm>
          <a:prstGeom prst="rect">
            <a:avLst/>
          </a:prstGeom>
        </p:spPr>
      </p:pic>
      <p:sp>
        <p:nvSpPr>
          <p:cNvPr id="6" name="Slide Number Placeholder 5">
            <a:extLst>
              <a:ext uri="{FF2B5EF4-FFF2-40B4-BE49-F238E27FC236}">
                <a16:creationId xmlns:a16="http://schemas.microsoft.com/office/drawing/2014/main" id="{7CFFAB85-61E7-DA3E-FEF4-2574D27EC1C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25</a:t>
            </a:fld>
            <a:endParaRPr lang="en-US"/>
          </a:p>
        </p:txBody>
      </p:sp>
      <p:sp>
        <p:nvSpPr>
          <p:cNvPr id="4" name="TextBox 3">
            <a:extLst>
              <a:ext uri="{FF2B5EF4-FFF2-40B4-BE49-F238E27FC236}">
                <a16:creationId xmlns:a16="http://schemas.microsoft.com/office/drawing/2014/main" id="{6D5EB8D5-457B-A037-8892-60361E5B22EA}"/>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458433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38018-9A03-4CB8-A289-C6E768CD4233}"/>
              </a:ext>
            </a:extLst>
          </p:cNvPr>
          <p:cNvSpPr>
            <a:spLocks noGrp="1"/>
          </p:cNvSpPr>
          <p:nvPr>
            <p:ph type="title"/>
          </p:nvPr>
        </p:nvSpPr>
        <p:spPr/>
        <p:txBody>
          <a:bodyPr anchor="ctr" anchorCtr="0"/>
          <a:lstStyle/>
          <a:p>
            <a:r>
              <a:rPr lang="en-US" sz="4400" b="1" dirty="0"/>
              <a:t>Support-Oriented</a:t>
            </a:r>
          </a:p>
        </p:txBody>
      </p:sp>
      <p:sp>
        <p:nvSpPr>
          <p:cNvPr id="3" name="Content Placeholder 2">
            <a:extLst>
              <a:ext uri="{FF2B5EF4-FFF2-40B4-BE49-F238E27FC236}">
                <a16:creationId xmlns:a16="http://schemas.microsoft.com/office/drawing/2014/main" id="{B366B357-18D2-46DC-A76F-4037D0ACFFBB}"/>
              </a:ext>
            </a:extLst>
          </p:cNvPr>
          <p:cNvSpPr>
            <a:spLocks noGrp="1"/>
          </p:cNvSpPr>
          <p:nvPr>
            <p:ph idx="1"/>
          </p:nvPr>
        </p:nvSpPr>
        <p:spPr/>
        <p:txBody>
          <a:bodyPr>
            <a:normAutofit/>
          </a:bodyPr>
          <a:lstStyle/>
          <a:p>
            <a:pPr>
              <a:spcAft>
                <a:spcPts val="600"/>
              </a:spcAft>
            </a:pPr>
            <a:r>
              <a:rPr lang="en-US" sz="3200" dirty="0"/>
              <a:t>DBT treatment helps individuals identify their personal strengths</a:t>
            </a:r>
          </a:p>
          <a:p>
            <a:r>
              <a:rPr lang="en-US" sz="3200" dirty="0"/>
              <a:t>DBT can also assist someone to build their self-esteem and improve their self-image</a:t>
            </a:r>
          </a:p>
        </p:txBody>
      </p:sp>
      <p:pic>
        <p:nvPicPr>
          <p:cNvPr id="5" name="Picture 4">
            <a:extLst>
              <a:ext uri="{FF2B5EF4-FFF2-40B4-BE49-F238E27FC236}">
                <a16:creationId xmlns:a16="http://schemas.microsoft.com/office/drawing/2014/main" id="{A48C1C91-E41B-5624-D8FE-77B6A85B1E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4" r="24"/>
          <a:stretch/>
        </p:blipFill>
        <p:spPr>
          <a:xfrm>
            <a:off x="2631989" y="327366"/>
            <a:ext cx="1103201" cy="1103721"/>
          </a:xfrm>
          <a:prstGeom prst="rect">
            <a:avLst/>
          </a:prstGeom>
        </p:spPr>
      </p:pic>
      <p:sp>
        <p:nvSpPr>
          <p:cNvPr id="6" name="Slide Number Placeholder 5">
            <a:extLst>
              <a:ext uri="{FF2B5EF4-FFF2-40B4-BE49-F238E27FC236}">
                <a16:creationId xmlns:a16="http://schemas.microsoft.com/office/drawing/2014/main" id="{E4C0D014-5B31-0D12-B79C-FFCA0D31BBD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26</a:t>
            </a:fld>
            <a:endParaRPr lang="en-US"/>
          </a:p>
        </p:txBody>
      </p:sp>
      <p:sp>
        <p:nvSpPr>
          <p:cNvPr id="4" name="TextBox 3">
            <a:extLst>
              <a:ext uri="{FF2B5EF4-FFF2-40B4-BE49-F238E27FC236}">
                <a16:creationId xmlns:a16="http://schemas.microsoft.com/office/drawing/2014/main" id="{CA34DAB7-9D9A-D0BC-27CF-3B30E046EC52}"/>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3027966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28D1D-CB0C-F167-EA36-D63BE99E8B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79" b="579"/>
          <a:stretch/>
        </p:blipFill>
        <p:spPr>
          <a:xfrm>
            <a:off x="3188041" y="174633"/>
            <a:ext cx="1141589" cy="1128360"/>
          </a:xfrm>
          <a:prstGeom prst="rect">
            <a:avLst/>
          </a:prstGeom>
        </p:spPr>
      </p:pic>
      <p:sp>
        <p:nvSpPr>
          <p:cNvPr id="2" name="Title 1">
            <a:extLst>
              <a:ext uri="{FF2B5EF4-FFF2-40B4-BE49-F238E27FC236}">
                <a16:creationId xmlns:a16="http://schemas.microsoft.com/office/drawing/2014/main" id="{23A016A9-AB7B-4969-9B95-ECB3B7B69EA4}"/>
              </a:ext>
            </a:extLst>
          </p:cNvPr>
          <p:cNvSpPr>
            <a:spLocks noGrp="1"/>
          </p:cNvSpPr>
          <p:nvPr>
            <p:ph type="title"/>
          </p:nvPr>
        </p:nvSpPr>
        <p:spPr>
          <a:xfrm>
            <a:off x="1048200" y="304408"/>
            <a:ext cx="10095600" cy="936800"/>
          </a:xfrm>
        </p:spPr>
        <p:txBody>
          <a:bodyPr anchor="ctr" anchorCtr="0"/>
          <a:lstStyle/>
          <a:p>
            <a:r>
              <a:rPr lang="en-US" sz="4400" b="1" dirty="0"/>
              <a:t>Collaborative</a:t>
            </a:r>
          </a:p>
        </p:txBody>
      </p:sp>
      <p:sp>
        <p:nvSpPr>
          <p:cNvPr id="3" name="Content Placeholder 2">
            <a:extLst>
              <a:ext uri="{FF2B5EF4-FFF2-40B4-BE49-F238E27FC236}">
                <a16:creationId xmlns:a16="http://schemas.microsoft.com/office/drawing/2014/main" id="{435FBA9B-555D-4C2B-BDD9-62A09675EE02}"/>
              </a:ext>
            </a:extLst>
          </p:cNvPr>
          <p:cNvSpPr>
            <a:spLocks noGrp="1"/>
          </p:cNvSpPr>
          <p:nvPr>
            <p:ph idx="1"/>
          </p:nvPr>
        </p:nvSpPr>
        <p:spPr>
          <a:xfrm>
            <a:off x="1048200" y="1241208"/>
            <a:ext cx="10095600" cy="4715795"/>
          </a:xfrm>
        </p:spPr>
        <p:txBody>
          <a:bodyPr/>
          <a:lstStyle/>
          <a:p>
            <a:pPr>
              <a:spcAft>
                <a:spcPts val="600"/>
              </a:spcAft>
            </a:pPr>
            <a:r>
              <a:rPr lang="en-US" sz="2800" dirty="0"/>
              <a:t>DBT fosters a relationship between practitioner and client</a:t>
            </a:r>
          </a:p>
          <a:p>
            <a:pPr lvl="1">
              <a:spcAft>
                <a:spcPts val="600"/>
              </a:spcAft>
              <a:buClr>
                <a:srgbClr val="F2D712"/>
              </a:buClr>
              <a:buFont typeface="Source Sans Pro"/>
              <a:buChar char="◉"/>
              <a:defRPr/>
            </a:pPr>
            <a:r>
              <a:rPr lang="en-US" sz="2600" dirty="0"/>
              <a:t>Clients are encouraged to address any problems that may arise in their relationship with the practitioner</a:t>
            </a:r>
          </a:p>
          <a:p>
            <a:pPr>
              <a:spcAft>
                <a:spcPts val="600"/>
              </a:spcAft>
            </a:pPr>
            <a:r>
              <a:rPr lang="en-US" sz="2800" dirty="0"/>
              <a:t>"Consultation to the client" approach</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Shifts the practitioner away from directly intervening in the environment</a:t>
            </a:r>
          </a:p>
          <a:p>
            <a:pPr>
              <a:spcAft>
                <a:spcPts val="600"/>
              </a:spcAft>
            </a:pPr>
            <a:r>
              <a:rPr lang="en-US" sz="2800" dirty="0"/>
              <a:t>DBT can involve homework assignments, role-playing tasks, and practice opportunities for coping skills</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t>All of this is done through close collaboration</a:t>
            </a:r>
          </a:p>
        </p:txBody>
      </p:sp>
      <p:sp>
        <p:nvSpPr>
          <p:cNvPr id="6" name="Slide Number Placeholder 5">
            <a:extLst>
              <a:ext uri="{FF2B5EF4-FFF2-40B4-BE49-F238E27FC236}">
                <a16:creationId xmlns:a16="http://schemas.microsoft.com/office/drawing/2014/main" id="{9631B3D6-9BD0-897E-4D15-6AB97E281BD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27</a:t>
            </a:fld>
            <a:endParaRPr lang="en-US"/>
          </a:p>
        </p:txBody>
      </p:sp>
      <p:sp>
        <p:nvSpPr>
          <p:cNvPr id="4" name="TextBox 3">
            <a:extLst>
              <a:ext uri="{FF2B5EF4-FFF2-40B4-BE49-F238E27FC236}">
                <a16:creationId xmlns:a16="http://schemas.microsoft.com/office/drawing/2014/main" id="{F833514D-6BEA-4C4B-6480-E4C9F49D4F4E}"/>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278721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A180-3846-4AB1-EFCD-AE0F87A24A9D}"/>
              </a:ext>
            </a:extLst>
          </p:cNvPr>
          <p:cNvSpPr>
            <a:spLocks noGrp="1"/>
          </p:cNvSpPr>
          <p:nvPr>
            <p:ph type="title"/>
          </p:nvPr>
        </p:nvSpPr>
        <p:spPr>
          <a:xfrm>
            <a:off x="1048200" y="313845"/>
            <a:ext cx="10095600" cy="936800"/>
          </a:xfrm>
        </p:spPr>
        <p:txBody>
          <a:bodyPr/>
          <a:lstStyle/>
          <a:p>
            <a:r>
              <a:rPr lang="en-US" dirty="0"/>
              <a:t>In Summary</a:t>
            </a:r>
          </a:p>
        </p:txBody>
      </p:sp>
      <p:sp>
        <p:nvSpPr>
          <p:cNvPr id="3" name="Slide Number Placeholder 2">
            <a:extLst>
              <a:ext uri="{FF2B5EF4-FFF2-40B4-BE49-F238E27FC236}">
                <a16:creationId xmlns:a16="http://schemas.microsoft.com/office/drawing/2014/main" id="{2CF3A8D0-C519-FC16-3865-64D587C35234}"/>
              </a:ext>
              <a:ext uri="{C183D7F6-B498-43B3-948B-1728B52AA6E4}">
                <adec:decorative xmlns:adec="http://schemas.microsoft.com/office/drawing/2017/decorative" val="1"/>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28</a:t>
            </a:fld>
            <a:endParaRPr lang="en-US" dirty="0"/>
          </a:p>
        </p:txBody>
      </p:sp>
      <p:sp>
        <p:nvSpPr>
          <p:cNvPr id="4" name="Content Placeholder 3">
            <a:extLst>
              <a:ext uri="{FF2B5EF4-FFF2-40B4-BE49-F238E27FC236}">
                <a16:creationId xmlns:a16="http://schemas.microsoft.com/office/drawing/2014/main" id="{3CB0567C-88D8-CF22-686D-2A45948CF42B}"/>
              </a:ext>
            </a:extLst>
          </p:cNvPr>
          <p:cNvSpPr>
            <a:spLocks noGrp="1"/>
          </p:cNvSpPr>
          <p:nvPr>
            <p:ph sz="quarter" idx="13"/>
          </p:nvPr>
        </p:nvSpPr>
        <p:spPr>
          <a:xfrm>
            <a:off x="457477" y="1214535"/>
            <a:ext cx="11277045" cy="5329620"/>
          </a:xfrm>
        </p:spPr>
        <p:txBody>
          <a:bodyPr/>
          <a:lstStyle/>
          <a:p>
            <a:pPr>
              <a:spcBef>
                <a:spcPts val="0"/>
              </a:spcBef>
              <a:spcAft>
                <a:spcPts val="600"/>
              </a:spcAft>
            </a:pPr>
            <a:r>
              <a:rPr lang="en-US" sz="2800" b="1" u="sng" dirty="0"/>
              <a:t>DBT is…</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solidFill>
                  <a:srgbClr val="343536"/>
                </a:solidFill>
                <a:latin typeface="Source Sans Pro" panose="020B0503030403020204" pitchFamily="34" charset="0"/>
                <a:ea typeface="Source Sans Pro" panose="020B0503030403020204" pitchFamily="34" charset="0"/>
              </a:rPr>
              <a:t>Skills-based and involves four specific skill sets</a:t>
            </a:r>
          </a:p>
          <a:p>
            <a:pPr lvl="2">
              <a:spcAft>
                <a:spcPts val="600"/>
              </a:spcAft>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Practice and repetition of the DBT skills is essential</a:t>
            </a:r>
            <a:endParaRPr lang="en-US" sz="2600" dirty="0">
              <a:latin typeface="Source Sans Pro" panose="020B0503030403020204" pitchFamily="34" charset="0"/>
              <a:ea typeface="Source Sans Pro" panose="020B0503030403020204" pitchFamily="34" charset="0"/>
            </a:endParaRP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dirty="0">
                <a:solidFill>
                  <a:schemeClr val="tx1"/>
                </a:solidFill>
                <a:latin typeface="Source Sans Pro" panose="020B0503030403020204" pitchFamily="34" charset="0"/>
                <a:ea typeface="Source Sans Pro" panose="020B0503030403020204" pitchFamily="34" charset="0"/>
              </a:rPr>
              <a:t>Focused on helping people </a:t>
            </a:r>
            <a:r>
              <a:rPr lang="en-US" sz="2600" i="1" dirty="0">
                <a:solidFill>
                  <a:schemeClr val="tx1"/>
                </a:solidFill>
                <a:latin typeface="Source Sans Pro" panose="020B0503030403020204" pitchFamily="34" charset="0"/>
                <a:ea typeface="Source Sans Pro" panose="020B0503030403020204" pitchFamily="34" charset="0"/>
              </a:rPr>
              <a:t>u</a:t>
            </a:r>
            <a:r>
              <a:rPr lang="en-US" sz="2600" b="0" i="1" dirty="0">
                <a:solidFill>
                  <a:schemeClr val="tx1"/>
                </a:solidFill>
                <a:effectLst/>
                <a:latin typeface="Source Sans Pro" panose="020B0503030403020204" pitchFamily="34" charset="0"/>
                <a:ea typeface="Source Sans Pro" panose="020B0503030403020204" pitchFamily="34" charset="0"/>
              </a:rPr>
              <a:t>nderstand</a:t>
            </a:r>
            <a:r>
              <a:rPr lang="en-US" sz="2600" b="0" i="0" dirty="0">
                <a:solidFill>
                  <a:schemeClr val="tx1"/>
                </a:solidFill>
                <a:effectLst/>
                <a:latin typeface="Source Sans Pro" panose="020B0503030403020204" pitchFamily="34" charset="0"/>
                <a:ea typeface="Source Sans Pro" panose="020B0503030403020204" pitchFamily="34" charset="0"/>
              </a:rPr>
              <a:t> and </a:t>
            </a:r>
            <a:r>
              <a:rPr lang="en-US" sz="2600" b="1" i="1" u="sng" dirty="0">
                <a:solidFill>
                  <a:schemeClr val="tx1"/>
                </a:solidFill>
                <a:effectLst/>
                <a:latin typeface="Source Sans Pro" panose="020B0503030403020204" pitchFamily="34" charset="0"/>
                <a:ea typeface="Source Sans Pro" panose="020B0503030403020204" pitchFamily="34" charset="0"/>
              </a:rPr>
              <a:t>accept</a:t>
            </a:r>
            <a:r>
              <a:rPr lang="en-US" sz="2600" b="0" i="0" dirty="0">
                <a:solidFill>
                  <a:schemeClr val="tx1"/>
                </a:solidFill>
                <a:effectLst/>
                <a:latin typeface="Source Sans Pro" panose="020B0503030403020204" pitchFamily="34" charset="0"/>
                <a:ea typeface="Source Sans Pro" panose="020B0503030403020204" pitchFamily="34" charset="0"/>
              </a:rPr>
              <a:t> their difficult feelings and </a:t>
            </a:r>
            <a:r>
              <a:rPr lang="en-US" sz="2600" dirty="0">
                <a:solidFill>
                  <a:schemeClr val="tx1"/>
                </a:solidFill>
                <a:latin typeface="Source Sans Pro" panose="020B0503030403020204" pitchFamily="34" charset="0"/>
                <a:ea typeface="Source Sans Pro" panose="020B0503030403020204" pitchFamily="34" charset="0"/>
              </a:rPr>
              <a:t>unhelpful behaviors, and learn </a:t>
            </a:r>
            <a:r>
              <a:rPr lang="en-US" sz="2600" b="0" i="0" dirty="0">
                <a:solidFill>
                  <a:schemeClr val="tx1"/>
                </a:solidFill>
                <a:effectLst/>
                <a:latin typeface="Source Sans Pro" panose="020B0503030403020204" pitchFamily="34" charset="0"/>
                <a:ea typeface="Source Sans Pro" panose="020B0503030403020204" pitchFamily="34" charset="0"/>
              </a:rPr>
              <a:t>skills to manage these feelings and behaviors so that they can make positive </a:t>
            </a:r>
            <a:r>
              <a:rPr lang="en-US" sz="2600" b="1" i="1" u="sng" dirty="0">
                <a:solidFill>
                  <a:schemeClr val="tx1"/>
                </a:solidFill>
                <a:effectLst/>
                <a:latin typeface="Source Sans Pro" panose="020B0503030403020204" pitchFamily="34" charset="0"/>
                <a:ea typeface="Source Sans Pro" panose="020B0503030403020204" pitchFamily="34" charset="0"/>
              </a:rPr>
              <a:t>changes</a:t>
            </a:r>
            <a:r>
              <a:rPr lang="en-US" sz="2600" b="0" i="0" dirty="0">
                <a:solidFill>
                  <a:schemeClr val="tx1"/>
                </a:solidFill>
                <a:effectLst/>
                <a:latin typeface="Source Sans Pro" panose="020B0503030403020204" pitchFamily="34" charset="0"/>
                <a:ea typeface="Source Sans Pro" panose="020B0503030403020204" pitchFamily="34" charset="0"/>
              </a:rPr>
              <a:t> in their life</a:t>
            </a:r>
          </a:p>
          <a:p>
            <a:pPr lvl="1">
              <a:spcAft>
                <a:spcPts val="600"/>
              </a:spcAft>
              <a:buClr>
                <a:srgbClr val="F2D712"/>
              </a:buClr>
              <a:buFont typeface="Source Sans Pro"/>
              <a:buChar char="◉"/>
              <a:defRPr/>
            </a:pPr>
            <a:r>
              <a:rPr lang="en-US" sz="2600" dirty="0">
                <a:latin typeface="Source Sans Pro" panose="020B0503030403020204" pitchFamily="34" charset="0"/>
                <a:ea typeface="Source Sans Pro" panose="020B0503030403020204" pitchFamily="34" charset="0"/>
              </a:rPr>
              <a:t>Cognitive-based, support-oriented, and collaborative</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600" b="0" i="0" dirty="0">
                <a:solidFill>
                  <a:srgbClr val="343536"/>
                </a:solidFill>
                <a:effectLst/>
                <a:latin typeface="Source Sans Pro" panose="020B0503030403020204" pitchFamily="34" charset="0"/>
                <a:ea typeface="Source Sans Pro" panose="020B0503030403020204" pitchFamily="34" charset="0"/>
              </a:rPr>
              <a:t>Especially effective for people who have difficulty managing and regulating their emotions</a:t>
            </a:r>
          </a:p>
          <a:p>
            <a:pPr>
              <a:spcBef>
                <a:spcPts val="0"/>
              </a:spcBef>
            </a:pPr>
            <a:r>
              <a:rPr lang="en-US" sz="2800" dirty="0"/>
              <a:t>Standard DBT Treatment Delivery: Individual Sessions, Intersession Contact, Group Sessions</a:t>
            </a:r>
          </a:p>
        </p:txBody>
      </p:sp>
      <p:sp>
        <p:nvSpPr>
          <p:cNvPr id="7" name="TextBox 6">
            <a:extLst>
              <a:ext uri="{FF2B5EF4-FFF2-40B4-BE49-F238E27FC236}">
                <a16:creationId xmlns:a16="http://schemas.microsoft.com/office/drawing/2014/main" id="{9286DF1D-449B-DA1B-1594-113CF130E148}"/>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Linehan, 2014b</a:t>
            </a:r>
          </a:p>
        </p:txBody>
      </p:sp>
    </p:spTree>
    <p:extLst>
      <p:ext uri="{BB962C8B-B14F-4D97-AF65-F5344CB8AC3E}">
        <p14:creationId xmlns:p14="http://schemas.microsoft.com/office/powerpoint/2010/main" val="3438937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6DFF-441E-7057-A850-6635FCF6E671}"/>
              </a:ext>
            </a:extLst>
          </p:cNvPr>
          <p:cNvSpPr>
            <a:spLocks noGrp="1"/>
          </p:cNvSpPr>
          <p:nvPr>
            <p:ph type="title"/>
          </p:nvPr>
        </p:nvSpPr>
        <p:spPr/>
        <p:txBody>
          <a:bodyPr/>
          <a:lstStyle/>
          <a:p>
            <a:r>
              <a:rPr lang="en-US" dirty="0"/>
              <a:t>Why Choose DBT?</a:t>
            </a:r>
          </a:p>
        </p:txBody>
      </p:sp>
      <p:sp>
        <p:nvSpPr>
          <p:cNvPr id="3" name="Content Placeholder 2">
            <a:extLst>
              <a:ext uri="{FF2B5EF4-FFF2-40B4-BE49-F238E27FC236}">
                <a16:creationId xmlns:a16="http://schemas.microsoft.com/office/drawing/2014/main" id="{247ED4B0-449A-0689-2909-FB4E41782DA2}"/>
              </a:ext>
            </a:extLst>
          </p:cNvPr>
          <p:cNvSpPr>
            <a:spLocks noGrp="1"/>
          </p:cNvSpPr>
          <p:nvPr>
            <p:ph sz="quarter" idx="13"/>
          </p:nvPr>
        </p:nvSpPr>
        <p:spPr>
          <a:xfrm>
            <a:off x="660400" y="1347627"/>
            <a:ext cx="10871200" cy="4368800"/>
          </a:xfrm>
        </p:spPr>
        <p:txBody>
          <a:bodyPr/>
          <a:lstStyle/>
          <a:p>
            <a:r>
              <a:rPr lang="en-US" dirty="0"/>
              <a:t>Applicable and adaptable across various settings and populations</a:t>
            </a:r>
          </a:p>
          <a:p>
            <a:r>
              <a:rPr lang="en-US" dirty="0"/>
              <a:t>There are a variety of therapeutic techniques/interventions to choose from (the four DBT skill sets)</a:t>
            </a:r>
          </a:p>
          <a:p>
            <a:r>
              <a:rPr lang="en-US" dirty="0"/>
              <a:t>DBT is teachable and practical</a:t>
            </a:r>
          </a:p>
          <a:p>
            <a:r>
              <a:rPr lang="en-US" dirty="0"/>
              <a:t>DBT is accessible to all levels of clinicians/non-clinicians</a:t>
            </a:r>
          </a:p>
        </p:txBody>
      </p:sp>
      <p:sp>
        <p:nvSpPr>
          <p:cNvPr id="4" name="Slide Number Placeholder 3">
            <a:extLst>
              <a:ext uri="{FF2B5EF4-FFF2-40B4-BE49-F238E27FC236}">
                <a16:creationId xmlns:a16="http://schemas.microsoft.com/office/drawing/2014/main" id="{80EDC024-BE52-DCB2-FE6C-35AE230EA5DA}"/>
              </a:ext>
            </a:extLst>
          </p:cNvPr>
          <p:cNvSpPr>
            <a:spLocks noGrp="1"/>
          </p:cNvSpPr>
          <p:nvPr>
            <p:ph type="sldNum" idx="14"/>
          </p:nvPr>
        </p:nvSpPr>
        <p:spPr/>
        <p:txBody>
          <a:bodyPr/>
          <a:lstStyle/>
          <a:p>
            <a:fld id="{07CE569E-9B7C-4CB9-AB80-C0841F922CFF}" type="slidenum">
              <a:rPr lang="en-US" smtClean="0"/>
              <a:pPr/>
              <a:t>29</a:t>
            </a:fld>
            <a:endParaRPr lang="en-US"/>
          </a:p>
        </p:txBody>
      </p:sp>
      <p:pic>
        <p:nvPicPr>
          <p:cNvPr id="6" name="Picture 5">
            <a:extLst>
              <a:ext uri="{FF2B5EF4-FFF2-40B4-BE49-F238E27FC236}">
                <a16:creationId xmlns:a16="http://schemas.microsoft.com/office/drawing/2014/main" id="{92002336-286F-94CF-A3EB-23A5823E009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1583" b="13114"/>
          <a:stretch/>
        </p:blipFill>
        <p:spPr>
          <a:xfrm>
            <a:off x="6680238" y="4652332"/>
            <a:ext cx="4463562" cy="1943203"/>
          </a:xfrm>
          <a:prstGeom prst="rect">
            <a:avLst/>
          </a:prstGeom>
        </p:spPr>
      </p:pic>
    </p:spTree>
    <p:extLst>
      <p:ext uri="{BB962C8B-B14F-4D97-AF65-F5344CB8AC3E}">
        <p14:creationId xmlns:p14="http://schemas.microsoft.com/office/powerpoint/2010/main" val="675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pPr algn="ctr" eaLnBrk="1" hangingPunct="1"/>
            <a:r>
              <a:rPr lang="en-US" altLang="en-US" sz="6000" b="1" dirty="0">
                <a:solidFill>
                  <a:schemeClr val="accent2"/>
                </a:solidFill>
              </a:rPr>
              <a:t>START CODE </a:t>
            </a:r>
          </a:p>
        </p:txBody>
      </p:sp>
      <p:sp>
        <p:nvSpPr>
          <p:cNvPr id="109571" name="Rectangle 3"/>
          <p:cNvSpPr>
            <a:spLocks noGrp="1" noChangeArrowheads="1"/>
          </p:cNvSpPr>
          <p:nvPr>
            <p:ph idx="1"/>
          </p:nvPr>
        </p:nvSpPr>
        <p:spPr>
          <a:xfrm>
            <a:off x="1524000" y="2057400"/>
            <a:ext cx="9144000" cy="3810000"/>
          </a:xfrm>
        </p:spPr>
        <p:txBody>
          <a:bodyPr/>
          <a:lstStyle/>
          <a:p>
            <a:pPr algn="ctr">
              <a:lnSpc>
                <a:spcPct val="90000"/>
              </a:lnSpc>
              <a:buNone/>
            </a:pPr>
            <a:r>
              <a:rPr lang="en-US" altLang="en-US" sz="8000" dirty="0">
                <a:latin typeface="+mj-lt"/>
              </a:rPr>
              <a:t>XXXX</a:t>
            </a:r>
          </a:p>
          <a:p>
            <a:pPr algn="ctr" eaLnBrk="1" hangingPunct="1">
              <a:lnSpc>
                <a:spcPct val="90000"/>
              </a:lnSpc>
              <a:buFont typeface="Wingdings 2" pitchFamily="18" charset="2"/>
              <a:buNone/>
            </a:pPr>
            <a:endParaRPr lang="en-US" altLang="en-US" sz="8000" dirty="0">
              <a:latin typeface="+mj-lt"/>
            </a:endParaRPr>
          </a:p>
          <a:p>
            <a:pPr algn="ctr" eaLnBrk="1" hangingPunct="1">
              <a:lnSpc>
                <a:spcPct val="90000"/>
              </a:lnSpc>
              <a:buNone/>
            </a:pPr>
            <a:r>
              <a:rPr lang="en-US" altLang="en-US" sz="3200" dirty="0">
                <a:latin typeface="+mj-lt"/>
              </a:rPr>
              <a:t>You will be asked to enter the start and end codes in the CE Evaluation.</a:t>
            </a:r>
          </a:p>
          <a:p>
            <a:pPr algn="ctr" eaLnBrk="1" hangingPunct="1">
              <a:lnSpc>
                <a:spcPct val="90000"/>
              </a:lnSpc>
              <a:buFont typeface="Wingdings 2" pitchFamily="18" charset="2"/>
              <a:buNone/>
            </a:pPr>
            <a:endParaRPr lang="en-US" altLang="en-US" sz="8000" dirty="0">
              <a:latin typeface="+mj-lt"/>
            </a:endParaRPr>
          </a:p>
        </p:txBody>
      </p:sp>
      <p:sp>
        <p:nvSpPr>
          <p:cNvPr id="2" name="Slide Number Placeholder 1">
            <a:extLst>
              <a:ext uri="{FF2B5EF4-FFF2-40B4-BE49-F238E27FC236}">
                <a16:creationId xmlns:a16="http://schemas.microsoft.com/office/drawing/2014/main" id="{17B8BAA5-A20F-179C-2442-4963B36192C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a:t>
            </a:fld>
            <a:endParaRPr lang="en-US" dirty="0"/>
          </a:p>
        </p:txBody>
      </p:sp>
    </p:spTree>
    <p:extLst>
      <p:ext uri="{BB962C8B-B14F-4D97-AF65-F5344CB8AC3E}">
        <p14:creationId xmlns:p14="http://schemas.microsoft.com/office/powerpoint/2010/main" val="1537663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1524000" y="2376316"/>
            <a:ext cx="9144000" cy="2105367"/>
          </a:xfrm>
        </p:spPr>
        <p:txBody>
          <a:bodyPr anchor="t">
            <a:normAutofit/>
          </a:bodyPr>
          <a:lstStyle/>
          <a:p>
            <a:r>
              <a:rPr lang="en-US" sz="5400" b="1" dirty="0"/>
              <a:t>Fundamentals of DBT</a:t>
            </a:r>
          </a:p>
        </p:txBody>
      </p:sp>
      <p:pic>
        <p:nvPicPr>
          <p:cNvPr id="5" name="Picture 4">
            <a:extLst>
              <a:ext uri="{FF2B5EF4-FFF2-40B4-BE49-F238E27FC236}">
                <a16:creationId xmlns:a16="http://schemas.microsoft.com/office/drawing/2014/main" id="{9666268F-F49E-BE48-DD99-0FE57FDEC57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6917" t="15672" r="17787" b="16917"/>
          <a:stretch/>
        </p:blipFill>
        <p:spPr>
          <a:xfrm>
            <a:off x="5300413" y="3429000"/>
            <a:ext cx="1591173" cy="1642089"/>
          </a:xfrm>
          <a:prstGeom prst="rect">
            <a:avLst/>
          </a:prstGeom>
        </p:spPr>
      </p:pic>
      <p:pic>
        <p:nvPicPr>
          <p:cNvPr id="7" name="Picture 6">
            <a:extLst>
              <a:ext uri="{FF2B5EF4-FFF2-40B4-BE49-F238E27FC236}">
                <a16:creationId xmlns:a16="http://schemas.microsoft.com/office/drawing/2014/main" id="{A2ACF7EE-081F-73C0-46AA-9DC7F3E1A4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0309" b="10309"/>
          <a:stretch/>
        </p:blipFill>
        <p:spPr>
          <a:xfrm>
            <a:off x="5817922" y="4040197"/>
            <a:ext cx="556156" cy="441486"/>
          </a:xfrm>
          <a:prstGeom prst="pie">
            <a:avLst>
              <a:gd name="adj1" fmla="val 0"/>
              <a:gd name="adj2" fmla="val 21572272"/>
            </a:avLst>
          </a:prstGeom>
          <a:noFill/>
        </p:spPr>
      </p:pic>
      <p:sp>
        <p:nvSpPr>
          <p:cNvPr id="3" name="Slide Number Placeholder 2">
            <a:extLst>
              <a:ext uri="{FF2B5EF4-FFF2-40B4-BE49-F238E27FC236}">
                <a16:creationId xmlns:a16="http://schemas.microsoft.com/office/drawing/2014/main" id="{17C397BA-B68A-AD37-C9F4-231046497D7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30</a:t>
            </a:fld>
            <a:endParaRPr lang="en-US"/>
          </a:p>
        </p:txBody>
      </p:sp>
    </p:spTree>
    <p:extLst>
      <p:ext uri="{BB962C8B-B14F-4D97-AF65-F5344CB8AC3E}">
        <p14:creationId xmlns:p14="http://schemas.microsoft.com/office/powerpoint/2010/main" val="148795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6799-AAD7-6ABF-9513-E6D0C4277609}"/>
              </a:ext>
            </a:extLst>
          </p:cNvPr>
          <p:cNvSpPr>
            <a:spLocks noGrp="1"/>
          </p:cNvSpPr>
          <p:nvPr>
            <p:ph type="title"/>
          </p:nvPr>
        </p:nvSpPr>
        <p:spPr>
          <a:xfrm>
            <a:off x="1048199" y="572460"/>
            <a:ext cx="10095600" cy="936800"/>
          </a:xfrm>
        </p:spPr>
        <p:txBody>
          <a:bodyPr/>
          <a:lstStyle/>
          <a:p>
            <a:r>
              <a:rPr lang="en-US" dirty="0"/>
              <a:t>Concepts/Theories Involved in DBT</a:t>
            </a:r>
          </a:p>
        </p:txBody>
      </p:sp>
      <p:graphicFrame>
        <p:nvGraphicFramePr>
          <p:cNvPr id="8" name="Content Placeholder 7" descr="Two visually distinct decorative boxes are depicted in the image. The first box is labeled 'Dialectics', while the second box is labeled 'Biosocial Model'.">
            <a:extLst>
              <a:ext uri="{FF2B5EF4-FFF2-40B4-BE49-F238E27FC236}">
                <a16:creationId xmlns:a16="http://schemas.microsoft.com/office/drawing/2014/main" id="{6E25577A-63F6-C19C-EC08-BDE0893510D2}"/>
              </a:ext>
            </a:extLst>
          </p:cNvPr>
          <p:cNvGraphicFramePr>
            <a:graphicFrameLocks noGrp="1"/>
          </p:cNvGraphicFramePr>
          <p:nvPr>
            <p:ph idx="1"/>
          </p:nvPr>
        </p:nvGraphicFramePr>
        <p:xfrm>
          <a:off x="1486913" y="1347627"/>
          <a:ext cx="9218173" cy="4469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690DC52-EB8B-DCA1-1E5A-BB0BE10758B5}"/>
              </a:ext>
            </a:extLst>
          </p:cNvPr>
          <p:cNvSpPr>
            <a:spLocks noGrp="1"/>
          </p:cNvSpPr>
          <p:nvPr>
            <p:ph type="sldNum" idx="10"/>
          </p:nvPr>
        </p:nvSpPr>
        <p:spPr/>
        <p:txBody>
          <a:bodyPr/>
          <a:lstStyle/>
          <a:p>
            <a:fld id="{07CE569E-9B7C-4CB9-AB80-C0841F922CFF}" type="slidenum">
              <a:rPr lang="en-US" smtClean="0"/>
              <a:pPr/>
              <a:t>31</a:t>
            </a:fld>
            <a:endParaRPr lang="en-US"/>
          </a:p>
        </p:txBody>
      </p:sp>
    </p:spTree>
    <p:extLst>
      <p:ext uri="{BB962C8B-B14F-4D97-AF65-F5344CB8AC3E}">
        <p14:creationId xmlns:p14="http://schemas.microsoft.com/office/powerpoint/2010/main" val="4034645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390E6-FADC-B9D9-AAE5-3D100CB7146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1595" t="5454" r="12500" b="78409"/>
          <a:stretch/>
        </p:blipFill>
        <p:spPr>
          <a:xfrm>
            <a:off x="4995369" y="3428999"/>
            <a:ext cx="2201261" cy="2313734"/>
          </a:xfrm>
          <a:prstGeom prst="rect">
            <a:avLst/>
          </a:prstGeom>
        </p:spPr>
      </p:pic>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1523999" y="2376315"/>
            <a:ext cx="9144000" cy="2105367"/>
          </a:xfrm>
        </p:spPr>
        <p:txBody>
          <a:bodyPr anchor="t">
            <a:normAutofit/>
          </a:bodyPr>
          <a:lstStyle/>
          <a:p>
            <a:r>
              <a:rPr lang="en-US" sz="5400" b="1" dirty="0"/>
              <a:t>Dialectics</a:t>
            </a:r>
          </a:p>
        </p:txBody>
      </p:sp>
      <p:sp>
        <p:nvSpPr>
          <p:cNvPr id="3" name="Slide Number Placeholder 2">
            <a:extLst>
              <a:ext uri="{FF2B5EF4-FFF2-40B4-BE49-F238E27FC236}">
                <a16:creationId xmlns:a16="http://schemas.microsoft.com/office/drawing/2014/main" id="{17C397BA-B68A-AD37-C9F4-231046497D7E}"/>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32</a:t>
            </a:fld>
            <a:endParaRPr lang="en-US"/>
          </a:p>
        </p:txBody>
      </p:sp>
    </p:spTree>
    <p:extLst>
      <p:ext uri="{BB962C8B-B14F-4D97-AF65-F5344CB8AC3E}">
        <p14:creationId xmlns:p14="http://schemas.microsoft.com/office/powerpoint/2010/main" val="2767083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8"/>
            <a:ext cx="10515600" cy="1325563"/>
          </a:xfrm>
        </p:spPr>
        <p:txBody>
          <a:bodyPr anchor="ctr" anchorCtr="0"/>
          <a:lstStyle/>
          <a:p>
            <a:r>
              <a:rPr lang="en-US" sz="4400" b="1" dirty="0"/>
              <a:t>What is Dialectics?</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506071"/>
            <a:ext cx="10515600" cy="4669877"/>
          </a:xfrm>
        </p:spPr>
        <p:txBody>
          <a:bodyPr>
            <a:noAutofit/>
          </a:bodyPr>
          <a:lstStyle/>
          <a:p>
            <a:pPr>
              <a:spcBef>
                <a:spcPts val="0"/>
              </a:spcBef>
              <a:spcAft>
                <a:spcPts val="600"/>
              </a:spcAft>
            </a:pPr>
            <a:r>
              <a:rPr lang="en-US" sz="2800" dirty="0"/>
              <a:t>DBT is based on a philosophical idea called "dialectics" </a:t>
            </a:r>
          </a:p>
          <a:p>
            <a:pPr lvl="1">
              <a:spcBef>
                <a:spcPts val="600"/>
              </a:spcBef>
              <a:spcAft>
                <a:spcPts val="600"/>
              </a:spcAft>
              <a:buClr>
                <a:srgbClr val="F2D712"/>
              </a:buClr>
              <a:buFont typeface="Source Sans Pro"/>
              <a:buChar char="◉"/>
              <a:defRPr/>
            </a:pPr>
            <a:r>
              <a:rPr lang="en-US" sz="2600" dirty="0"/>
              <a:t>Dialectics in DBT refers to a synthesis or integration of opposing ideas or concepts</a:t>
            </a:r>
          </a:p>
          <a:p>
            <a:pPr>
              <a:spcAft>
                <a:spcPts val="600"/>
              </a:spcAft>
              <a:buClr>
                <a:srgbClr val="F2D712"/>
              </a:buClr>
              <a:buFont typeface="Source Sans Pro"/>
              <a:buChar char="◉"/>
              <a:defRPr/>
            </a:pPr>
            <a:r>
              <a:rPr lang="en-US" sz="2800" dirty="0"/>
              <a:t>Dialectics acknowledges that contradictions and tensions are inherent and can emerge within us and in our surroundings, including between people, in the world, and within various situations</a:t>
            </a:r>
          </a:p>
        </p:txBody>
      </p:sp>
      <p:sp>
        <p:nvSpPr>
          <p:cNvPr id="5" name="Slide Number Placeholder 4">
            <a:extLst>
              <a:ext uri="{FF2B5EF4-FFF2-40B4-BE49-F238E27FC236}">
                <a16:creationId xmlns:a16="http://schemas.microsoft.com/office/drawing/2014/main" id="{3019DCEF-0014-E1E8-CF63-E039BABD9EF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33</a:t>
            </a:fld>
            <a:endParaRPr lang="en-US"/>
          </a:p>
        </p:txBody>
      </p:sp>
      <p:sp>
        <p:nvSpPr>
          <p:cNvPr id="4" name="TextBox 3">
            <a:extLst>
              <a:ext uri="{FF2B5EF4-FFF2-40B4-BE49-F238E27FC236}">
                <a16:creationId xmlns:a16="http://schemas.microsoft.com/office/drawing/2014/main" id="{51D205C3-AF1C-C7C8-F5D5-789C50C4B54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pic>
        <p:nvPicPr>
          <p:cNvPr id="9" name="Picture 8">
            <a:extLst>
              <a:ext uri="{FF2B5EF4-FFF2-40B4-BE49-F238E27FC236}">
                <a16:creationId xmlns:a16="http://schemas.microsoft.com/office/drawing/2014/main" id="{4E96BCF6-EDDD-577E-AFCA-8CB2728B24F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83" t="20834" r="3187" b="11943"/>
          <a:stretch/>
        </p:blipFill>
        <p:spPr>
          <a:xfrm>
            <a:off x="6934200" y="4790876"/>
            <a:ext cx="4419600" cy="1928559"/>
          </a:xfrm>
          <a:prstGeom prst="rect">
            <a:avLst/>
          </a:prstGeom>
        </p:spPr>
      </p:pic>
    </p:spTree>
    <p:extLst>
      <p:ext uri="{BB962C8B-B14F-4D97-AF65-F5344CB8AC3E}">
        <p14:creationId xmlns:p14="http://schemas.microsoft.com/office/powerpoint/2010/main" val="3923947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9"/>
            <a:ext cx="10515600" cy="887161"/>
          </a:xfrm>
        </p:spPr>
        <p:txBody>
          <a:bodyPr anchor="ctr" anchorCtr="0"/>
          <a:lstStyle/>
          <a:p>
            <a:r>
              <a:rPr lang="en-US" sz="4400" b="1" dirty="0"/>
              <a:t>Dialectical</a:t>
            </a:r>
            <a:r>
              <a:rPr lang="en-US" dirty="0"/>
              <a:t> Thinking</a:t>
            </a:r>
            <a:r>
              <a:rPr lang="en-US" sz="4400" b="1" dirty="0"/>
              <a:t> in DBT</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276350"/>
            <a:ext cx="10515600" cy="4934466"/>
          </a:xfrm>
        </p:spPr>
        <p:txBody>
          <a:bodyPr>
            <a:noAutofit/>
          </a:bodyPr>
          <a:lstStyle/>
          <a:p>
            <a:pPr>
              <a:spcAft>
                <a:spcPts val="600"/>
              </a:spcAft>
            </a:pPr>
            <a:r>
              <a:rPr lang="en-US" sz="2800" dirty="0"/>
              <a:t>Two opposing ideas can coexist simultaneously, acknowledging how they potentially overlap or don’t overlap, with each viewpoint holding valuable truths</a:t>
            </a:r>
          </a:p>
          <a:p>
            <a:pPr>
              <a:spcAft>
                <a:spcPts val="600"/>
              </a:spcAft>
            </a:pPr>
            <a:r>
              <a:rPr lang="en-US" sz="2600" dirty="0"/>
              <a:t>Dialectics help us find a way of bringing together and balancing </a:t>
            </a:r>
            <a:r>
              <a:rPr lang="en-US" sz="2600" u="sng" dirty="0"/>
              <a:t>acceptance</a:t>
            </a:r>
            <a:r>
              <a:rPr lang="en-US" sz="2600" dirty="0"/>
              <a:t> and </a:t>
            </a:r>
            <a:r>
              <a:rPr lang="en-US" sz="2600" u="sng" dirty="0"/>
              <a:t>change</a:t>
            </a:r>
          </a:p>
          <a:p>
            <a:pPr lvl="2">
              <a:spcAft>
                <a:spcPts val="600"/>
              </a:spcAft>
            </a:pPr>
            <a:r>
              <a:rPr lang="en-US" dirty="0"/>
              <a:t>According to dialectics, everything is composed of opposites; therefore, change happens when we accept the co-existence of these opposites</a:t>
            </a:r>
          </a:p>
          <a:p>
            <a:pPr lvl="2">
              <a:spcAft>
                <a:spcPts val="600"/>
              </a:spcAft>
            </a:pPr>
            <a:r>
              <a:rPr lang="en-US" dirty="0"/>
              <a:t>While change is often desired, there are times when acceptance of the present moment or one's emotions is more helpful</a:t>
            </a:r>
          </a:p>
        </p:txBody>
      </p:sp>
      <p:sp>
        <p:nvSpPr>
          <p:cNvPr id="5" name="Slide Number Placeholder 4">
            <a:extLst>
              <a:ext uri="{FF2B5EF4-FFF2-40B4-BE49-F238E27FC236}">
                <a16:creationId xmlns:a16="http://schemas.microsoft.com/office/drawing/2014/main" id="{3019DCEF-0014-E1E8-CF63-E039BABD9EF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34</a:t>
            </a:fld>
            <a:endParaRPr lang="en-US"/>
          </a:p>
        </p:txBody>
      </p:sp>
      <p:sp>
        <p:nvSpPr>
          <p:cNvPr id="4" name="TextBox 3">
            <a:extLst>
              <a:ext uri="{FF2B5EF4-FFF2-40B4-BE49-F238E27FC236}">
                <a16:creationId xmlns:a16="http://schemas.microsoft.com/office/drawing/2014/main" id="{51D205C3-AF1C-C7C8-F5D5-789C50C4B54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2506630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6D9E-4455-05B4-46C5-CF3211B7A468}"/>
              </a:ext>
            </a:extLst>
          </p:cNvPr>
          <p:cNvSpPr>
            <a:spLocks noGrp="1"/>
          </p:cNvSpPr>
          <p:nvPr>
            <p:ph type="title"/>
          </p:nvPr>
        </p:nvSpPr>
        <p:spPr>
          <a:xfrm>
            <a:off x="1048199" y="472045"/>
            <a:ext cx="10095600" cy="936800"/>
          </a:xfrm>
        </p:spPr>
        <p:txBody>
          <a:bodyPr anchor="ctr" anchorCtr="0"/>
          <a:lstStyle/>
          <a:p>
            <a:r>
              <a:rPr lang="en-US" sz="4400" b="1" dirty="0"/>
              <a:t>Applying Dialectics in DBT</a:t>
            </a:r>
          </a:p>
        </p:txBody>
      </p:sp>
      <p:sp>
        <p:nvSpPr>
          <p:cNvPr id="3" name="Content Placeholder 2">
            <a:extLst>
              <a:ext uri="{FF2B5EF4-FFF2-40B4-BE49-F238E27FC236}">
                <a16:creationId xmlns:a16="http://schemas.microsoft.com/office/drawing/2014/main" id="{9EDE43C3-7DFA-D511-54DD-CBF2836BCBEA}"/>
              </a:ext>
            </a:extLst>
          </p:cNvPr>
          <p:cNvSpPr>
            <a:spLocks noGrp="1"/>
          </p:cNvSpPr>
          <p:nvPr>
            <p:ph idx="1"/>
          </p:nvPr>
        </p:nvSpPr>
        <p:spPr>
          <a:xfrm>
            <a:off x="838893" y="1408845"/>
            <a:ext cx="10514213" cy="4797083"/>
          </a:xfrm>
        </p:spPr>
        <p:txBody>
          <a:bodyPr/>
          <a:lstStyle/>
          <a:p>
            <a:pPr>
              <a:spcAft>
                <a:spcPts val="600"/>
              </a:spcAft>
            </a:pPr>
            <a:r>
              <a:rPr lang="en-US" sz="2600" dirty="0"/>
              <a:t>In DBT, clients learn that truth and reality can be reached when opposing thoughts and feelings come together</a:t>
            </a:r>
          </a:p>
          <a:p>
            <a:pPr>
              <a:spcAft>
                <a:spcPts val="600"/>
              </a:spcAft>
            </a:pPr>
            <a:r>
              <a:rPr lang="en-US" sz="2600" dirty="0"/>
              <a:t>DBT also allows clients to discuss and explore the truth about the negative emotions they may be feeling in a particular moment</a:t>
            </a:r>
          </a:p>
          <a:p>
            <a:pPr>
              <a:spcAft>
                <a:spcPts val="600"/>
              </a:spcAft>
            </a:pPr>
            <a:r>
              <a:rPr lang="en-US" sz="2600" dirty="0"/>
              <a:t> DBT helps clients strike a balance between acceptance of:</a:t>
            </a:r>
          </a:p>
          <a:p>
            <a:pPr lvl="2">
              <a:spcAft>
                <a:spcPts val="600"/>
              </a:spcAft>
            </a:pPr>
            <a:r>
              <a:rPr lang="en-US" dirty="0"/>
              <a:t>1) Who they are and the challenges they face </a:t>
            </a:r>
            <a:r>
              <a:rPr lang="en-US" b="1" u="sng" dirty="0"/>
              <a:t>and</a:t>
            </a:r>
          </a:p>
          <a:p>
            <a:pPr lvl="2">
              <a:spcAft>
                <a:spcPts val="600"/>
              </a:spcAft>
            </a:pPr>
            <a:r>
              <a:rPr lang="en-US" dirty="0"/>
              <a:t>2) the benefits of change</a:t>
            </a:r>
          </a:p>
        </p:txBody>
      </p:sp>
      <p:sp>
        <p:nvSpPr>
          <p:cNvPr id="5" name="Slide Number Placeholder 4">
            <a:extLst>
              <a:ext uri="{FF2B5EF4-FFF2-40B4-BE49-F238E27FC236}">
                <a16:creationId xmlns:a16="http://schemas.microsoft.com/office/drawing/2014/main" id="{428BB0EF-8C13-B46E-0546-0B138BE6521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35</a:t>
            </a:fld>
            <a:endParaRPr lang="en-US"/>
          </a:p>
        </p:txBody>
      </p:sp>
      <p:sp>
        <p:nvSpPr>
          <p:cNvPr id="4" name="TextBox 3">
            <a:extLst>
              <a:ext uri="{FF2B5EF4-FFF2-40B4-BE49-F238E27FC236}">
                <a16:creationId xmlns:a16="http://schemas.microsoft.com/office/drawing/2014/main" id="{11961D18-C795-5D7B-B3D2-1F143D0BA7E6}"/>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pic>
        <p:nvPicPr>
          <p:cNvPr id="7" name="Picture 6">
            <a:extLst>
              <a:ext uri="{FF2B5EF4-FFF2-40B4-BE49-F238E27FC236}">
                <a16:creationId xmlns:a16="http://schemas.microsoft.com/office/drawing/2014/main" id="{7EF7A3EB-BA2F-CBAB-3E85-2D9B708F447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944" t="25562" r="2743" b="26554"/>
          <a:stretch/>
        </p:blipFill>
        <p:spPr>
          <a:xfrm>
            <a:off x="5781384" y="4634148"/>
            <a:ext cx="5362415" cy="1815050"/>
          </a:xfrm>
          <a:prstGeom prst="rect">
            <a:avLst/>
          </a:prstGeom>
        </p:spPr>
      </p:pic>
    </p:spTree>
    <p:extLst>
      <p:ext uri="{BB962C8B-B14F-4D97-AF65-F5344CB8AC3E}">
        <p14:creationId xmlns:p14="http://schemas.microsoft.com/office/powerpoint/2010/main" val="266197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CFD-9D5E-6155-EFC9-B55748E1315B}"/>
              </a:ext>
            </a:extLst>
          </p:cNvPr>
          <p:cNvSpPr>
            <a:spLocks noGrp="1"/>
          </p:cNvSpPr>
          <p:nvPr>
            <p:ph type="title"/>
          </p:nvPr>
        </p:nvSpPr>
        <p:spPr/>
        <p:txBody>
          <a:bodyPr/>
          <a:lstStyle/>
          <a:p>
            <a:r>
              <a:rPr lang="en-US" dirty="0"/>
              <a:t>The Dialectical Approach</a:t>
            </a:r>
          </a:p>
        </p:txBody>
      </p:sp>
      <p:sp>
        <p:nvSpPr>
          <p:cNvPr id="3" name="Content Placeholder 2">
            <a:extLst>
              <a:ext uri="{FF2B5EF4-FFF2-40B4-BE49-F238E27FC236}">
                <a16:creationId xmlns:a16="http://schemas.microsoft.com/office/drawing/2014/main" id="{2AC4EC4A-B528-134A-66B5-1B6732B30384}"/>
              </a:ext>
            </a:extLst>
          </p:cNvPr>
          <p:cNvSpPr>
            <a:spLocks noGrp="1"/>
          </p:cNvSpPr>
          <p:nvPr>
            <p:ph idx="1"/>
          </p:nvPr>
        </p:nvSpPr>
        <p:spPr>
          <a:xfrm>
            <a:off x="1048200" y="1366186"/>
            <a:ext cx="10095600" cy="4764800"/>
          </a:xfrm>
        </p:spPr>
        <p:txBody>
          <a:bodyPr/>
          <a:lstStyle/>
          <a:p>
            <a:pPr>
              <a:spcAft>
                <a:spcPts val="600"/>
              </a:spcAft>
            </a:pPr>
            <a:r>
              <a:rPr lang="en-US" sz="2800" dirty="0"/>
              <a:t>The goal of taking a dialectical approach is to find balance and flow rather than opposition</a:t>
            </a:r>
          </a:p>
          <a:p>
            <a:pPr algn="l">
              <a:spcAft>
                <a:spcPts val="600"/>
              </a:spcAft>
            </a:pPr>
            <a:r>
              <a:rPr lang="en-US" sz="2800" dirty="0"/>
              <a:t>A dialectical approach assists us in acknowledging that change is an ongoing process, and new contradictions can emerge</a:t>
            </a:r>
          </a:p>
          <a:p>
            <a:pPr>
              <a:spcAft>
                <a:spcPts val="600"/>
              </a:spcAft>
            </a:pPr>
            <a:r>
              <a:rPr lang="en-US" sz="2800" dirty="0"/>
              <a:t>This approach involves </a:t>
            </a:r>
            <a:r>
              <a:rPr lang="en-US" sz="2800" b="1" dirty="0"/>
              <a:t>validating </a:t>
            </a:r>
            <a:r>
              <a:rPr lang="en-US" sz="2800" dirty="0"/>
              <a:t>our experiences and emotions (and those of others), even when those experiences seem contradictory</a:t>
            </a:r>
          </a:p>
          <a:p>
            <a:pPr lvl="2">
              <a:spcAft>
                <a:spcPts val="600"/>
              </a:spcAft>
            </a:pPr>
            <a:r>
              <a:rPr lang="en-US" sz="2600" dirty="0"/>
              <a:t>It emphasizes that emotions and perspectives are </a:t>
            </a:r>
            <a:r>
              <a:rPr lang="en-US" sz="2600" b="1" dirty="0"/>
              <a:t>valid</a:t>
            </a:r>
            <a:r>
              <a:rPr lang="en-US" sz="2600" dirty="0"/>
              <a:t>, regardless of their apparent contradictions</a:t>
            </a:r>
          </a:p>
        </p:txBody>
      </p:sp>
      <p:sp>
        <p:nvSpPr>
          <p:cNvPr id="4" name="Slide Number Placeholder 3">
            <a:extLst>
              <a:ext uri="{FF2B5EF4-FFF2-40B4-BE49-F238E27FC236}">
                <a16:creationId xmlns:a16="http://schemas.microsoft.com/office/drawing/2014/main" id="{E32B653B-F355-20D9-6A5F-1081111198BC}"/>
              </a:ext>
            </a:extLst>
          </p:cNvPr>
          <p:cNvSpPr>
            <a:spLocks noGrp="1"/>
          </p:cNvSpPr>
          <p:nvPr>
            <p:ph type="sldNum" idx="10"/>
          </p:nvPr>
        </p:nvSpPr>
        <p:spPr/>
        <p:txBody>
          <a:bodyPr/>
          <a:lstStyle/>
          <a:p>
            <a:fld id="{07CE569E-9B7C-4CB9-AB80-C0841F922CFF}" type="slidenum">
              <a:rPr lang="en-US" smtClean="0"/>
              <a:pPr/>
              <a:t>36</a:t>
            </a:fld>
            <a:endParaRPr lang="en-US"/>
          </a:p>
        </p:txBody>
      </p:sp>
      <p:pic>
        <p:nvPicPr>
          <p:cNvPr id="5" name="Picture 4" descr="A black line drawing of a head">
            <a:extLst>
              <a:ext uri="{FF2B5EF4-FFF2-40B4-BE49-F238E27FC236}">
                <a16:creationId xmlns:a16="http://schemas.microsoft.com/office/drawing/2014/main" id="{7063AC5C-F1C1-6621-726D-1811A662D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679" y="4959927"/>
            <a:ext cx="1366967" cy="1487141"/>
          </a:xfrm>
          <a:prstGeom prst="rect">
            <a:avLst/>
          </a:prstGeom>
        </p:spPr>
      </p:pic>
    </p:spTree>
    <p:extLst>
      <p:ext uri="{BB962C8B-B14F-4D97-AF65-F5344CB8AC3E}">
        <p14:creationId xmlns:p14="http://schemas.microsoft.com/office/powerpoint/2010/main" val="553430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944880" y="2376316"/>
            <a:ext cx="10302240" cy="2105367"/>
          </a:xfrm>
        </p:spPr>
        <p:txBody>
          <a:bodyPr anchor="t">
            <a:normAutofit/>
          </a:bodyPr>
          <a:lstStyle/>
          <a:p>
            <a:pPr algn="ctr"/>
            <a:r>
              <a:rPr lang="en-US" sz="5400" b="1" dirty="0"/>
              <a:t>The Biosocial Model of DBT </a:t>
            </a:r>
          </a:p>
        </p:txBody>
      </p:sp>
      <p:pic>
        <p:nvPicPr>
          <p:cNvPr id="5" name="Picture 4">
            <a:extLst>
              <a:ext uri="{FF2B5EF4-FFF2-40B4-BE49-F238E27FC236}">
                <a16:creationId xmlns:a16="http://schemas.microsoft.com/office/drawing/2014/main" id="{39C9D735-D7F1-5B7D-0BD7-01AA08CCC12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067" t="18185" r="30871" b="19927"/>
          <a:stretch/>
        </p:blipFill>
        <p:spPr>
          <a:xfrm>
            <a:off x="5086004" y="3429000"/>
            <a:ext cx="2019992" cy="1920240"/>
          </a:xfrm>
          <a:prstGeom prst="rect">
            <a:avLst/>
          </a:prstGeom>
        </p:spPr>
      </p:pic>
      <p:sp>
        <p:nvSpPr>
          <p:cNvPr id="3" name="Slide Number Placeholder 2">
            <a:extLst>
              <a:ext uri="{FF2B5EF4-FFF2-40B4-BE49-F238E27FC236}">
                <a16:creationId xmlns:a16="http://schemas.microsoft.com/office/drawing/2014/main" id="{93204FB8-7B8C-5CA3-0911-DF19B882E92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37</a:t>
            </a:fld>
            <a:endParaRPr lang="en-US"/>
          </a:p>
        </p:txBody>
      </p:sp>
    </p:spTree>
    <p:extLst>
      <p:ext uri="{BB962C8B-B14F-4D97-AF65-F5344CB8AC3E}">
        <p14:creationId xmlns:p14="http://schemas.microsoft.com/office/powerpoint/2010/main" val="2119667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1048200" y="534395"/>
            <a:ext cx="10095600" cy="610253"/>
          </a:xfrm>
        </p:spPr>
        <p:txBody>
          <a:bodyPr anchor="ctr" anchorCtr="0"/>
          <a:lstStyle/>
          <a:p>
            <a:r>
              <a:rPr lang="en-US" sz="4400" b="1" dirty="0"/>
              <a:t>The Biosocial Model of DBT (1)</a:t>
            </a:r>
            <a:endParaRPr lang="en-US" sz="4400" dirty="0"/>
          </a:p>
        </p:txBody>
      </p:sp>
      <p:sp>
        <p:nvSpPr>
          <p:cNvPr id="7" name="Content Placeholder 6">
            <a:extLst>
              <a:ext uri="{FF2B5EF4-FFF2-40B4-BE49-F238E27FC236}">
                <a16:creationId xmlns:a16="http://schemas.microsoft.com/office/drawing/2014/main" id="{9F617601-8604-4C4D-AE8A-E6AE8C2DDDCA}"/>
              </a:ext>
            </a:extLst>
          </p:cNvPr>
          <p:cNvSpPr>
            <a:spLocks noGrp="1"/>
          </p:cNvSpPr>
          <p:nvPr>
            <p:ph idx="1"/>
          </p:nvPr>
        </p:nvSpPr>
        <p:spPr>
          <a:xfrm>
            <a:off x="1048200" y="1295633"/>
            <a:ext cx="10095600" cy="5090970"/>
          </a:xfrm>
        </p:spPr>
        <p:txBody>
          <a:bodyPr/>
          <a:lstStyle/>
          <a:p>
            <a:pPr>
              <a:spcAft>
                <a:spcPts val="600"/>
              </a:spcAft>
            </a:pPr>
            <a:r>
              <a:rPr lang="en-US" sz="2800" dirty="0"/>
              <a:t>DBT's biosocial model is the theory of how behaviors emerge and are maintained through the life span</a:t>
            </a:r>
          </a:p>
          <a:p>
            <a:pPr>
              <a:spcAft>
                <a:spcPts val="600"/>
              </a:spcAft>
            </a:pPr>
            <a:r>
              <a:rPr lang="en-US" sz="2800" dirty="0"/>
              <a:t>Pervasive emotional dysregulation is caused by:</a:t>
            </a:r>
          </a:p>
          <a:p>
            <a:pPr marL="971550" lvl="1" indent="-514350">
              <a:buSzPct val="100000"/>
              <a:buFont typeface="+mj-lt"/>
              <a:buAutoNum type="arabicPeriod"/>
            </a:pPr>
            <a:r>
              <a:rPr lang="en-US" sz="2600" u="sng" dirty="0"/>
              <a:t>Inborn </a:t>
            </a:r>
            <a:r>
              <a:rPr lang="en-US" sz="2600" b="1" u="sng" dirty="0"/>
              <a:t>emotional sensitivity</a:t>
            </a:r>
          </a:p>
          <a:p>
            <a:pPr lvl="2">
              <a:spcAft>
                <a:spcPts val="600"/>
              </a:spcAft>
            </a:pPr>
            <a:r>
              <a:rPr lang="en-US" sz="2400" dirty="0"/>
              <a:t>There are biological causes for different levels of emotional sensitivity</a:t>
            </a:r>
          </a:p>
          <a:p>
            <a:pPr marL="971550" lvl="1" indent="-514350">
              <a:buSzPct val="100000"/>
              <a:buFont typeface="+mj-lt"/>
              <a:buAutoNum type="arabicPeriod"/>
            </a:pPr>
            <a:r>
              <a:rPr lang="en-US" sz="2600" u="sng" dirty="0"/>
              <a:t>Being raised in an </a:t>
            </a:r>
            <a:r>
              <a:rPr lang="en-US" sz="2600" b="1" u="sng" dirty="0"/>
              <a:t>invalidating environment</a:t>
            </a:r>
          </a:p>
          <a:p>
            <a:pPr lvl="2"/>
            <a:r>
              <a:rPr lang="en-US" sz="2400" dirty="0"/>
              <a:t>An environment in which someone receives the message that their way of being does not "fit in " or make sense</a:t>
            </a:r>
          </a:p>
          <a:p>
            <a:pPr lvl="2"/>
            <a:r>
              <a:rPr lang="en-US" dirty="0"/>
              <a:t>When someone expresses their experiences, they're not validated; instead, their experiences are often punished and/or trivialized</a:t>
            </a:r>
          </a:p>
        </p:txBody>
      </p:sp>
      <p:sp>
        <p:nvSpPr>
          <p:cNvPr id="3" name="Slide Number Placeholder 2">
            <a:extLst>
              <a:ext uri="{FF2B5EF4-FFF2-40B4-BE49-F238E27FC236}">
                <a16:creationId xmlns:a16="http://schemas.microsoft.com/office/drawing/2014/main" id="{B605C36C-4B4F-2133-2229-4A3CFEF23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38</a:t>
            </a:fld>
            <a:endParaRPr lang="en-US"/>
          </a:p>
        </p:txBody>
      </p:sp>
      <p:sp>
        <p:nvSpPr>
          <p:cNvPr id="4" name="TextBox 3">
            <a:extLst>
              <a:ext uri="{FF2B5EF4-FFF2-40B4-BE49-F238E27FC236}">
                <a16:creationId xmlns:a16="http://schemas.microsoft.com/office/drawing/2014/main" id="{3A2C2561-8B68-80C9-1E2F-41BB3DF6468E}"/>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pic>
        <p:nvPicPr>
          <p:cNvPr id="5" name="Picture 4">
            <a:extLst>
              <a:ext uri="{FF2B5EF4-FFF2-40B4-BE49-F238E27FC236}">
                <a16:creationId xmlns:a16="http://schemas.microsoft.com/office/drawing/2014/main" id="{ABF9AE73-C583-E64F-4E06-2E081FE4FE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13" t="5294" r="81086" b="82348"/>
          <a:stretch/>
        </p:blipFill>
        <p:spPr>
          <a:xfrm>
            <a:off x="9203004" y="2289661"/>
            <a:ext cx="1135095" cy="987762"/>
          </a:xfrm>
          <a:prstGeom prst="rect">
            <a:avLst/>
          </a:prstGeom>
        </p:spPr>
      </p:pic>
    </p:spTree>
    <p:extLst>
      <p:ext uri="{BB962C8B-B14F-4D97-AF65-F5344CB8AC3E}">
        <p14:creationId xmlns:p14="http://schemas.microsoft.com/office/powerpoint/2010/main" val="319595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838200" y="531771"/>
            <a:ext cx="10515600" cy="846455"/>
          </a:xfrm>
        </p:spPr>
        <p:txBody>
          <a:bodyPr anchor="ctr" anchorCtr="0"/>
          <a:lstStyle/>
          <a:p>
            <a:r>
              <a:rPr lang="en-US" sz="4400" b="1" dirty="0"/>
              <a:t>The Biosocial Model Equation</a:t>
            </a:r>
            <a:endParaRPr lang="en-US" sz="4400" dirty="0"/>
          </a:p>
        </p:txBody>
      </p:sp>
      <p:graphicFrame>
        <p:nvGraphicFramePr>
          <p:cNvPr id="5" name="Content Placeholder 3" descr="The icon represents the equation of severe and pervasive emotional dysregulation. It shows two circles: one representing biologically-based emotional sensitivity and impulsivity, and the other representing a pervasively invalidating environment. Together, these elements combine to form severe and pervasive emotional dysregulation, depicted in another circle.">
            <a:extLst>
              <a:ext uri="{FF2B5EF4-FFF2-40B4-BE49-F238E27FC236}">
                <a16:creationId xmlns:a16="http://schemas.microsoft.com/office/drawing/2014/main" id="{78735EBE-6E55-477D-81FE-E5950C8A1D87}"/>
              </a:ext>
              <a:ext uri="{C183D7F6-B498-43B3-948B-1728B52AA6E4}">
                <adec:decorative xmlns:adec="http://schemas.microsoft.com/office/drawing/2017/decorative" val="0"/>
              </a:ext>
            </a:extLst>
          </p:cNvPr>
          <p:cNvGraphicFramePr>
            <a:graphicFrameLocks noGrp="1"/>
          </p:cNvGraphicFramePr>
          <p:nvPr>
            <p:ph idx="1"/>
          </p:nvPr>
        </p:nvGraphicFramePr>
        <p:xfrm>
          <a:off x="337931" y="1077437"/>
          <a:ext cx="11516138" cy="4978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80E8E93-FA1E-6702-72C6-3FD2CD3EE14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39</a:t>
            </a:fld>
            <a:endParaRPr lang="en-US"/>
          </a:p>
        </p:txBody>
      </p:sp>
      <p:sp>
        <p:nvSpPr>
          <p:cNvPr id="4" name="TextBox 3">
            <a:extLst>
              <a:ext uri="{FF2B5EF4-FFF2-40B4-BE49-F238E27FC236}">
                <a16:creationId xmlns:a16="http://schemas.microsoft.com/office/drawing/2014/main" id="{83E1EB43-999E-FA0F-6470-FAFA894EE023}"/>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3988630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4670-82C8-AD61-F291-64FDC796D23F}"/>
              </a:ext>
            </a:extLst>
          </p:cNvPr>
          <p:cNvSpPr>
            <a:spLocks noGrp="1"/>
          </p:cNvSpPr>
          <p:nvPr>
            <p:ph type="title"/>
          </p:nvPr>
        </p:nvSpPr>
        <p:spPr/>
        <p:txBody>
          <a:bodyPr/>
          <a:lstStyle/>
          <a:p>
            <a:pPr algn="ctr"/>
            <a:r>
              <a:rPr lang="en-US" b="1" dirty="0">
                <a:solidFill>
                  <a:schemeClr val="tx1"/>
                </a:solidFill>
                <a:latin typeface="+mn-lt"/>
              </a:rPr>
              <a:t>Notice: AI Features in Trainings</a:t>
            </a:r>
          </a:p>
        </p:txBody>
      </p:sp>
      <p:sp>
        <p:nvSpPr>
          <p:cNvPr id="3" name="Content Placeholder 2">
            <a:extLst>
              <a:ext uri="{FF2B5EF4-FFF2-40B4-BE49-F238E27FC236}">
                <a16:creationId xmlns:a16="http://schemas.microsoft.com/office/drawing/2014/main" id="{6404B198-C409-1A90-10A9-5DE4D0092FE8}"/>
              </a:ext>
            </a:extLst>
          </p:cNvPr>
          <p:cNvSpPr>
            <a:spLocks noGrp="1"/>
          </p:cNvSpPr>
          <p:nvPr>
            <p:ph idx="1"/>
          </p:nvPr>
        </p:nvSpPr>
        <p:spPr>
          <a:xfrm>
            <a:off x="5033552" y="1938836"/>
            <a:ext cx="6572134" cy="3991701"/>
          </a:xfrm>
        </p:spPr>
        <p:txBody>
          <a:bodyPr>
            <a:normAutofit fontScale="92500" lnSpcReduction="20000"/>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Per University of California policy, the use of artificial intelligence (AI) features, such as meeting summaries, are not allowed in virtual meetings and webinars.</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Attendees who enable AI features will be asked to turn them off or they may be removed from the training. </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Thank you for your understanding as we navigate this new frontier!</a:t>
            </a:r>
          </a:p>
        </p:txBody>
      </p:sp>
      <p:pic>
        <p:nvPicPr>
          <p:cNvPr id="5" name="Picture 4">
            <a:extLst>
              <a:ext uri="{FF2B5EF4-FFF2-40B4-BE49-F238E27FC236}">
                <a16:creationId xmlns:a16="http://schemas.microsoft.com/office/drawing/2014/main" id="{40AB109C-9FD4-FB69-DB08-7772DD6C46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45" y="2161521"/>
            <a:ext cx="4243090" cy="2828492"/>
          </a:xfrm>
          <a:prstGeom prst="rect">
            <a:avLst/>
          </a:prstGeom>
        </p:spPr>
      </p:pic>
      <p:sp>
        <p:nvSpPr>
          <p:cNvPr id="4" name="Slide Number Placeholder 3">
            <a:extLst>
              <a:ext uri="{FF2B5EF4-FFF2-40B4-BE49-F238E27FC236}">
                <a16:creationId xmlns:a16="http://schemas.microsoft.com/office/drawing/2014/main" id="{FFA62E95-6F79-5E88-5317-CD9240632478}"/>
              </a:ext>
            </a:extLst>
          </p:cNvPr>
          <p:cNvSpPr>
            <a:spLocks noGrp="1"/>
          </p:cNvSpPr>
          <p:nvPr>
            <p:ph type="sldNum" idx="10"/>
          </p:nvPr>
        </p:nvSpPr>
        <p:spPr/>
        <p:txBody>
          <a:bodyPr/>
          <a:lstStyle/>
          <a:p>
            <a:fld id="{07CE569E-9B7C-4CB9-AB80-C0841F922CFF}" type="slidenum">
              <a:rPr lang="en-US" smtClean="0"/>
              <a:pPr/>
              <a:t>4</a:t>
            </a:fld>
            <a:endParaRPr lang="en-US"/>
          </a:p>
        </p:txBody>
      </p:sp>
    </p:spTree>
    <p:extLst>
      <p:ext uri="{BB962C8B-B14F-4D97-AF65-F5344CB8AC3E}">
        <p14:creationId xmlns:p14="http://schemas.microsoft.com/office/powerpoint/2010/main" val="3444784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944880" y="2376316"/>
            <a:ext cx="10302240" cy="2105367"/>
          </a:xfrm>
        </p:spPr>
        <p:txBody>
          <a:bodyPr anchor="t">
            <a:normAutofit/>
          </a:bodyPr>
          <a:lstStyle/>
          <a:p>
            <a:pPr algn="ctr"/>
            <a:r>
              <a:rPr lang="en-US" sz="5400" b="1" dirty="0"/>
              <a:t>The Role of Validation in DBT</a:t>
            </a:r>
          </a:p>
        </p:txBody>
      </p:sp>
      <p:sp>
        <p:nvSpPr>
          <p:cNvPr id="3" name="Slide Number Placeholder 2">
            <a:extLst>
              <a:ext uri="{FF2B5EF4-FFF2-40B4-BE49-F238E27FC236}">
                <a16:creationId xmlns:a16="http://schemas.microsoft.com/office/drawing/2014/main" id="{93204FB8-7B8C-5CA3-0911-DF19B882E92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40</a:t>
            </a:fld>
            <a:endParaRPr lang="en-US"/>
          </a:p>
        </p:txBody>
      </p:sp>
      <p:pic>
        <p:nvPicPr>
          <p:cNvPr id="6" name="Picture 5">
            <a:extLst>
              <a:ext uri="{FF2B5EF4-FFF2-40B4-BE49-F238E27FC236}">
                <a16:creationId xmlns:a16="http://schemas.microsoft.com/office/drawing/2014/main" id="{6AA13E23-374D-8C1C-3C67-E2D7AB803B1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5637" t="9688" r="32091" b="61965"/>
          <a:stretch/>
        </p:blipFill>
        <p:spPr>
          <a:xfrm>
            <a:off x="5130338" y="3429000"/>
            <a:ext cx="1931324" cy="2478534"/>
          </a:xfrm>
          <a:prstGeom prst="rect">
            <a:avLst/>
          </a:prstGeom>
        </p:spPr>
      </p:pic>
    </p:spTree>
    <p:extLst>
      <p:ext uri="{BB962C8B-B14F-4D97-AF65-F5344CB8AC3E}">
        <p14:creationId xmlns:p14="http://schemas.microsoft.com/office/powerpoint/2010/main" val="1065568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FA7-4513-6B5F-FECF-6DF8D3552C2E}"/>
              </a:ext>
            </a:extLst>
          </p:cNvPr>
          <p:cNvSpPr>
            <a:spLocks noGrp="1"/>
          </p:cNvSpPr>
          <p:nvPr>
            <p:ph type="title"/>
          </p:nvPr>
        </p:nvSpPr>
        <p:spPr/>
        <p:txBody>
          <a:bodyPr/>
          <a:lstStyle/>
          <a:p>
            <a:r>
              <a:rPr lang="en-US" dirty="0"/>
              <a:t>Validation in DBT</a:t>
            </a:r>
          </a:p>
        </p:txBody>
      </p:sp>
      <p:sp>
        <p:nvSpPr>
          <p:cNvPr id="3" name="Content Placeholder 2">
            <a:extLst>
              <a:ext uri="{FF2B5EF4-FFF2-40B4-BE49-F238E27FC236}">
                <a16:creationId xmlns:a16="http://schemas.microsoft.com/office/drawing/2014/main" id="{8F3FC3D6-B8C0-7B8A-A8A5-863DBDF7DC4F}"/>
              </a:ext>
            </a:extLst>
          </p:cNvPr>
          <p:cNvSpPr>
            <a:spLocks noGrp="1"/>
          </p:cNvSpPr>
          <p:nvPr>
            <p:ph idx="1"/>
          </p:nvPr>
        </p:nvSpPr>
        <p:spPr>
          <a:xfrm>
            <a:off x="1048200" y="1347627"/>
            <a:ext cx="9350859" cy="4622867"/>
          </a:xfrm>
        </p:spPr>
        <p:txBody>
          <a:bodyPr/>
          <a:lstStyle/>
          <a:p>
            <a:pPr>
              <a:spcAft>
                <a:spcPts val="600"/>
              </a:spcAft>
            </a:pPr>
            <a:r>
              <a:rPr lang="en-US" dirty="0"/>
              <a:t>Validation is a fundamental practice in DBT that involves acknowledging and accepting an individual's thoughts, feelings, and behaviors as </a:t>
            </a:r>
            <a:r>
              <a:rPr lang="en-US" b="1" dirty="0"/>
              <a:t>valid</a:t>
            </a:r>
            <a:r>
              <a:rPr lang="en-US" dirty="0"/>
              <a:t> and </a:t>
            </a:r>
            <a:r>
              <a:rPr lang="en-US" b="1" dirty="0"/>
              <a:t>understandable</a:t>
            </a:r>
            <a:r>
              <a:rPr lang="en-US" dirty="0"/>
              <a:t>, </a:t>
            </a:r>
            <a:r>
              <a:rPr lang="en-US" u="sng" dirty="0"/>
              <a:t>given </a:t>
            </a:r>
            <a:r>
              <a:rPr lang="en-US" i="1" u="sng" dirty="0"/>
              <a:t>their</a:t>
            </a:r>
            <a:r>
              <a:rPr lang="en-US" u="sng" dirty="0"/>
              <a:t> unique experiences and perspectives</a:t>
            </a:r>
          </a:p>
          <a:p>
            <a:pPr lvl="2">
              <a:spcBef>
                <a:spcPts val="600"/>
              </a:spcBef>
              <a:spcAft>
                <a:spcPts val="600"/>
              </a:spcAft>
            </a:pPr>
            <a:r>
              <a:rPr lang="en-US" sz="2800" dirty="0"/>
              <a:t>Validation is an essential component of creating a supportive and nonjudgmental therapeutic environment</a:t>
            </a:r>
          </a:p>
          <a:p>
            <a:pPr>
              <a:spcAft>
                <a:spcPts val="600"/>
              </a:spcAft>
            </a:pPr>
            <a:r>
              <a:rPr lang="en-US" dirty="0"/>
              <a:t>Validation does </a:t>
            </a:r>
            <a:r>
              <a:rPr lang="en-US" b="1" i="1" u="sng" dirty="0"/>
              <a:t>not</a:t>
            </a:r>
            <a:r>
              <a:rPr lang="en-US" dirty="0"/>
              <a:t> mean you agree or approve</a:t>
            </a:r>
          </a:p>
        </p:txBody>
      </p:sp>
      <p:sp>
        <p:nvSpPr>
          <p:cNvPr id="4" name="Slide Number Placeholder 3">
            <a:extLst>
              <a:ext uri="{FF2B5EF4-FFF2-40B4-BE49-F238E27FC236}">
                <a16:creationId xmlns:a16="http://schemas.microsoft.com/office/drawing/2014/main" id="{BBEC861E-7DBF-8A6C-4687-F194E238018B}"/>
              </a:ext>
            </a:extLst>
          </p:cNvPr>
          <p:cNvSpPr>
            <a:spLocks noGrp="1"/>
          </p:cNvSpPr>
          <p:nvPr>
            <p:ph type="sldNum" idx="10"/>
          </p:nvPr>
        </p:nvSpPr>
        <p:spPr/>
        <p:txBody>
          <a:bodyPr/>
          <a:lstStyle/>
          <a:p>
            <a:fld id="{07CE569E-9B7C-4CB9-AB80-C0841F922CFF}" type="slidenum">
              <a:rPr lang="en-US" smtClean="0"/>
              <a:pPr/>
              <a:t>41</a:t>
            </a:fld>
            <a:endParaRPr lang="en-US"/>
          </a:p>
        </p:txBody>
      </p:sp>
      <p:pic>
        <p:nvPicPr>
          <p:cNvPr id="6" name="Picture 5">
            <a:extLst>
              <a:ext uri="{FF2B5EF4-FFF2-40B4-BE49-F238E27FC236}">
                <a16:creationId xmlns:a16="http://schemas.microsoft.com/office/drawing/2014/main" id="{F82D17D2-6BA7-204A-2564-1B4DBA0580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03628" y="2788920"/>
            <a:ext cx="1346094" cy="3544215"/>
          </a:xfrm>
          <a:prstGeom prst="rect">
            <a:avLst/>
          </a:prstGeom>
        </p:spPr>
      </p:pic>
      <p:sp>
        <p:nvSpPr>
          <p:cNvPr id="5" name="TextBox 4">
            <a:extLst>
              <a:ext uri="{FF2B5EF4-FFF2-40B4-BE49-F238E27FC236}">
                <a16:creationId xmlns:a16="http://schemas.microsoft.com/office/drawing/2014/main" id="{D2C537C5-B958-4CEA-5188-49DDA3C8FDE4}"/>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521602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FA7-4513-6B5F-FECF-6DF8D3552C2E}"/>
              </a:ext>
            </a:extLst>
          </p:cNvPr>
          <p:cNvSpPr>
            <a:spLocks noGrp="1"/>
          </p:cNvSpPr>
          <p:nvPr>
            <p:ph type="title"/>
          </p:nvPr>
        </p:nvSpPr>
        <p:spPr/>
        <p:txBody>
          <a:bodyPr/>
          <a:lstStyle/>
          <a:p>
            <a:r>
              <a:rPr lang="en-US" dirty="0"/>
              <a:t>Why Validate Others?</a:t>
            </a:r>
          </a:p>
        </p:txBody>
      </p:sp>
      <p:sp>
        <p:nvSpPr>
          <p:cNvPr id="3" name="Content Placeholder 2">
            <a:extLst>
              <a:ext uri="{FF2B5EF4-FFF2-40B4-BE49-F238E27FC236}">
                <a16:creationId xmlns:a16="http://schemas.microsoft.com/office/drawing/2014/main" id="{8F3FC3D6-B8C0-7B8A-A8A5-863DBDF7DC4F}"/>
              </a:ext>
            </a:extLst>
          </p:cNvPr>
          <p:cNvSpPr>
            <a:spLocks noGrp="1"/>
          </p:cNvSpPr>
          <p:nvPr>
            <p:ph idx="1"/>
          </p:nvPr>
        </p:nvSpPr>
        <p:spPr>
          <a:xfrm>
            <a:off x="1048199" y="1347627"/>
            <a:ext cx="10157645" cy="5099440"/>
          </a:xfrm>
        </p:spPr>
        <p:txBody>
          <a:bodyPr/>
          <a:lstStyle/>
          <a:p>
            <a:pPr>
              <a:spcBef>
                <a:spcPts val="0"/>
              </a:spcBef>
            </a:pPr>
            <a:r>
              <a:rPr lang="en-US" sz="2800" dirty="0"/>
              <a:t>We validate </a:t>
            </a:r>
            <a:r>
              <a:rPr lang="en-US" sz="2800" i="1" dirty="0"/>
              <a:t>others</a:t>
            </a:r>
            <a:r>
              <a:rPr lang="en-US" sz="2800" dirty="0"/>
              <a:t> because it helps improve our relationships and calms intense situations so that we can problem-solve</a:t>
            </a:r>
          </a:p>
          <a:p>
            <a:pPr>
              <a:spcAft>
                <a:spcPts val="600"/>
              </a:spcAft>
            </a:pPr>
            <a:r>
              <a:rPr lang="en-US" sz="2800" dirty="0"/>
              <a:t>Validating others requires that we: </a:t>
            </a:r>
          </a:p>
          <a:p>
            <a:pPr lvl="2">
              <a:spcAft>
                <a:spcPts val="600"/>
              </a:spcAft>
            </a:pPr>
            <a:r>
              <a:rPr lang="en-US" sz="2600" dirty="0"/>
              <a:t>Show interest and “be awake”</a:t>
            </a:r>
          </a:p>
          <a:p>
            <a:pPr lvl="2">
              <a:spcAft>
                <a:spcPts val="600"/>
              </a:spcAft>
            </a:pPr>
            <a:r>
              <a:rPr lang="en-US" sz="2600" dirty="0"/>
              <a:t>Accurately reflect</a:t>
            </a:r>
          </a:p>
          <a:p>
            <a:pPr lvl="2">
              <a:spcAft>
                <a:spcPts val="600"/>
              </a:spcAft>
            </a:pPr>
            <a:r>
              <a:rPr lang="en-US" sz="2600" dirty="0"/>
              <a:t>Put yourself in their position</a:t>
            </a:r>
          </a:p>
          <a:p>
            <a:pPr lvl="2">
              <a:spcAft>
                <a:spcPts val="600"/>
              </a:spcAft>
            </a:pPr>
            <a:r>
              <a:rPr lang="en-US" sz="2600" dirty="0"/>
              <a:t>Consider and validate based on the person’s history</a:t>
            </a:r>
          </a:p>
          <a:p>
            <a:pPr lvl="2">
              <a:spcAft>
                <a:spcPts val="600"/>
              </a:spcAft>
            </a:pPr>
            <a:r>
              <a:rPr lang="en-US" sz="2600" dirty="0"/>
              <a:t>Consider and validate based on the person’s current circumstances</a:t>
            </a:r>
          </a:p>
          <a:p>
            <a:pPr lvl="2">
              <a:spcAft>
                <a:spcPts val="600"/>
              </a:spcAft>
            </a:pPr>
            <a:r>
              <a:rPr lang="en-US" sz="2600" dirty="0"/>
              <a:t>Express “Radical Genuineness” </a:t>
            </a:r>
          </a:p>
          <a:p>
            <a:pPr lvl="2"/>
            <a:endParaRPr lang="en-US" dirty="0"/>
          </a:p>
        </p:txBody>
      </p:sp>
      <p:sp>
        <p:nvSpPr>
          <p:cNvPr id="4" name="Slide Number Placeholder 3">
            <a:extLst>
              <a:ext uri="{FF2B5EF4-FFF2-40B4-BE49-F238E27FC236}">
                <a16:creationId xmlns:a16="http://schemas.microsoft.com/office/drawing/2014/main" id="{BBEC861E-7DBF-8A6C-4687-F194E238018B}"/>
              </a:ext>
            </a:extLst>
          </p:cNvPr>
          <p:cNvSpPr>
            <a:spLocks noGrp="1"/>
          </p:cNvSpPr>
          <p:nvPr>
            <p:ph type="sldNum" idx="10"/>
          </p:nvPr>
        </p:nvSpPr>
        <p:spPr/>
        <p:txBody>
          <a:bodyPr/>
          <a:lstStyle/>
          <a:p>
            <a:fld id="{07CE569E-9B7C-4CB9-AB80-C0841F922CFF}" type="slidenum">
              <a:rPr lang="en-US" smtClean="0"/>
              <a:pPr/>
              <a:t>42</a:t>
            </a:fld>
            <a:endParaRPr lang="en-US"/>
          </a:p>
        </p:txBody>
      </p:sp>
      <p:sp>
        <p:nvSpPr>
          <p:cNvPr id="5" name="TextBox 4">
            <a:extLst>
              <a:ext uri="{FF2B5EF4-FFF2-40B4-BE49-F238E27FC236}">
                <a16:creationId xmlns:a16="http://schemas.microsoft.com/office/drawing/2014/main" id="{B533FD6D-CB64-6026-647B-2C354E140B85}"/>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4052670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FA7-4513-6B5F-FECF-6DF8D3552C2E}"/>
              </a:ext>
            </a:extLst>
          </p:cNvPr>
          <p:cNvSpPr>
            <a:spLocks noGrp="1"/>
          </p:cNvSpPr>
          <p:nvPr>
            <p:ph type="title"/>
          </p:nvPr>
        </p:nvSpPr>
        <p:spPr/>
        <p:txBody>
          <a:bodyPr/>
          <a:lstStyle/>
          <a:p>
            <a:r>
              <a:rPr lang="en-US" dirty="0"/>
              <a:t>Why Self-Validate?</a:t>
            </a:r>
          </a:p>
        </p:txBody>
      </p:sp>
      <p:sp>
        <p:nvSpPr>
          <p:cNvPr id="3" name="Content Placeholder 2">
            <a:extLst>
              <a:ext uri="{FF2B5EF4-FFF2-40B4-BE49-F238E27FC236}">
                <a16:creationId xmlns:a16="http://schemas.microsoft.com/office/drawing/2014/main" id="{8F3FC3D6-B8C0-7B8A-A8A5-863DBDF7DC4F}"/>
              </a:ext>
            </a:extLst>
          </p:cNvPr>
          <p:cNvSpPr>
            <a:spLocks noGrp="1"/>
          </p:cNvSpPr>
          <p:nvPr>
            <p:ph idx="1"/>
          </p:nvPr>
        </p:nvSpPr>
        <p:spPr>
          <a:xfrm>
            <a:off x="771526" y="1252584"/>
            <a:ext cx="10772774" cy="5099440"/>
          </a:xfrm>
        </p:spPr>
        <p:txBody>
          <a:bodyPr/>
          <a:lstStyle/>
          <a:p>
            <a:r>
              <a:rPr lang="en-US" sz="2600" dirty="0"/>
              <a:t>We </a:t>
            </a:r>
            <a:r>
              <a:rPr lang="en-US" sz="2600" i="1" dirty="0"/>
              <a:t>self-validate</a:t>
            </a:r>
            <a:r>
              <a:rPr lang="en-US" sz="2600" dirty="0"/>
              <a:t> because it quiets defensive/fearful emotions, enabling us to problem-solve and let go of pain and exhaustion</a:t>
            </a:r>
          </a:p>
          <a:p>
            <a:r>
              <a:rPr lang="en-US" sz="2600" dirty="0"/>
              <a:t>Self-validation is helpful when we invalidate ourselves or others invalidate us</a:t>
            </a:r>
          </a:p>
          <a:p>
            <a:pPr>
              <a:spcAft>
                <a:spcPts val="300"/>
              </a:spcAft>
            </a:pPr>
            <a:r>
              <a:rPr lang="en-US" sz="2600" dirty="0"/>
              <a:t>When we invalidate </a:t>
            </a:r>
            <a:r>
              <a:rPr lang="en-US" sz="2600" i="1" dirty="0"/>
              <a:t>ourselves</a:t>
            </a:r>
            <a:r>
              <a:rPr lang="en-US" sz="2600" dirty="0"/>
              <a:t>:</a:t>
            </a:r>
          </a:p>
          <a:p>
            <a:pPr lvl="2"/>
            <a:r>
              <a:rPr lang="en-US" dirty="0"/>
              <a:t>Let go of self-judgement</a:t>
            </a:r>
          </a:p>
          <a:p>
            <a:pPr lvl="2"/>
            <a:r>
              <a:rPr lang="en-US" dirty="0"/>
              <a:t>Notice shame</a:t>
            </a:r>
          </a:p>
          <a:p>
            <a:pPr lvl="2"/>
            <a:r>
              <a:rPr lang="en-US" dirty="0"/>
              <a:t>Describe the situation (with facts)</a:t>
            </a:r>
          </a:p>
          <a:p>
            <a:pPr>
              <a:spcAft>
                <a:spcPts val="300"/>
              </a:spcAft>
            </a:pPr>
            <a:r>
              <a:rPr lang="en-US" sz="2600" dirty="0"/>
              <a:t>How to manage invalidation from </a:t>
            </a:r>
            <a:r>
              <a:rPr lang="en-US" sz="2600" i="1" dirty="0"/>
              <a:t>others</a:t>
            </a:r>
            <a:r>
              <a:rPr lang="en-US" sz="2600" dirty="0"/>
              <a:t>:</a:t>
            </a:r>
          </a:p>
          <a:p>
            <a:pPr lvl="2"/>
            <a:r>
              <a:rPr lang="en-US" dirty="0"/>
              <a:t>Remember that judgments are judgments and </a:t>
            </a:r>
            <a:r>
              <a:rPr lang="en-US" u="sng" dirty="0"/>
              <a:t>not</a:t>
            </a:r>
            <a:r>
              <a:rPr lang="en-US" dirty="0"/>
              <a:t> facts</a:t>
            </a:r>
          </a:p>
          <a:p>
            <a:pPr lvl="2"/>
            <a:r>
              <a:rPr lang="en-US" dirty="0"/>
              <a:t>Remember that others are not in our shoes</a:t>
            </a:r>
          </a:p>
          <a:p>
            <a:pPr lvl="2"/>
            <a:r>
              <a:rPr lang="en-US" dirty="0"/>
              <a:t>Acknowledge that it is difficult and painful to be invalidated by others</a:t>
            </a:r>
          </a:p>
          <a:p>
            <a:pPr lvl="2"/>
            <a:endParaRPr lang="en-US" dirty="0"/>
          </a:p>
        </p:txBody>
      </p:sp>
      <p:sp>
        <p:nvSpPr>
          <p:cNvPr id="4" name="Slide Number Placeholder 3">
            <a:extLst>
              <a:ext uri="{FF2B5EF4-FFF2-40B4-BE49-F238E27FC236}">
                <a16:creationId xmlns:a16="http://schemas.microsoft.com/office/drawing/2014/main" id="{BBEC861E-7DBF-8A6C-4687-F194E238018B}"/>
              </a:ext>
            </a:extLst>
          </p:cNvPr>
          <p:cNvSpPr>
            <a:spLocks noGrp="1"/>
          </p:cNvSpPr>
          <p:nvPr>
            <p:ph type="sldNum" idx="10"/>
          </p:nvPr>
        </p:nvSpPr>
        <p:spPr/>
        <p:txBody>
          <a:bodyPr/>
          <a:lstStyle/>
          <a:p>
            <a:fld id="{07CE569E-9B7C-4CB9-AB80-C0841F922CFF}" type="slidenum">
              <a:rPr lang="en-US" smtClean="0"/>
              <a:pPr/>
              <a:t>43</a:t>
            </a:fld>
            <a:endParaRPr lang="en-US"/>
          </a:p>
        </p:txBody>
      </p:sp>
      <p:sp>
        <p:nvSpPr>
          <p:cNvPr id="5" name="TextBox 4">
            <a:extLst>
              <a:ext uri="{FF2B5EF4-FFF2-40B4-BE49-F238E27FC236}">
                <a16:creationId xmlns:a16="http://schemas.microsoft.com/office/drawing/2014/main" id="{A594355A-2BBC-C586-1352-5D4A69F3C58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954760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7FECC77-72B3-9F8D-35A7-C5621429B248}"/>
              </a:ext>
            </a:extLst>
          </p:cNvPr>
          <p:cNvSpPr txBox="1">
            <a:spLocks noGrp="1"/>
          </p:cNvSpPr>
          <p:nvPr>
            <p:ph type="title" idx="4294967295"/>
          </p:nvPr>
        </p:nvSpPr>
        <p:spPr>
          <a:xfrm>
            <a:off x="1524000" y="2376316"/>
            <a:ext cx="9144000" cy="2105367"/>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accent1"/>
              </a:buClr>
              <a:buSzPts val="2000"/>
              <a:buFont typeface="Roboto Slab"/>
              <a:buNone/>
              <a:defRPr sz="6000" b="0" i="0" u="none" strike="noStrike" cap="none" baseline="0">
                <a:solidFill>
                  <a:schemeClr val="accent1"/>
                </a:solidFill>
                <a:latin typeface="Roboto Slab"/>
                <a:ea typeface="Roboto Slab"/>
                <a:cs typeface="Roboto Slab"/>
                <a:sym typeface="Roboto Slab"/>
              </a:defRPr>
            </a:lvl1pPr>
            <a:lvl2pPr marR="0" lvl="1"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chemeClr val="accent1"/>
              </a:buClr>
              <a:buSzPts val="2000"/>
              <a:buFont typeface="Roboto Slab"/>
              <a:buNone/>
              <a:tabLst/>
              <a:defRPr/>
            </a:pPr>
            <a:r>
              <a:rPr kumimoji="0" lang="en-US" sz="5400" b="1" i="0" u="none" strike="noStrike" kern="0" cap="none" spc="0" normalizeH="0" baseline="0" noProof="0" dirty="0">
                <a:ln>
                  <a:noFill/>
                </a:ln>
                <a:solidFill>
                  <a:schemeClr val="accent2"/>
                </a:solidFill>
                <a:effectLst/>
                <a:uLnTx/>
                <a:uFillTx/>
                <a:latin typeface="Roboto Slab"/>
                <a:ea typeface="Roboto Slab"/>
                <a:cs typeface="Roboto Slab"/>
                <a:sym typeface="Roboto Slab"/>
              </a:rPr>
              <a:t>How is DBT Helpful?</a:t>
            </a:r>
          </a:p>
        </p:txBody>
      </p:sp>
      <p:pic>
        <p:nvPicPr>
          <p:cNvPr id="5" name="Picture 4">
            <a:extLst>
              <a:ext uri="{FF2B5EF4-FFF2-40B4-BE49-F238E27FC236}">
                <a16:creationId xmlns:a16="http://schemas.microsoft.com/office/drawing/2014/main" id="{6B81F953-6719-4FF5-3C7E-0275E49C86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9262" t="16895" r="18317" b="-2"/>
          <a:stretch/>
        </p:blipFill>
        <p:spPr>
          <a:xfrm>
            <a:off x="5026226" y="3429000"/>
            <a:ext cx="2139548" cy="2849697"/>
          </a:xfrm>
          <a:prstGeom prst="rect">
            <a:avLst/>
          </a:prstGeom>
        </p:spPr>
      </p:pic>
      <p:sp>
        <p:nvSpPr>
          <p:cNvPr id="2" name="Slide Number Placeholder 1">
            <a:extLst>
              <a:ext uri="{FF2B5EF4-FFF2-40B4-BE49-F238E27FC236}">
                <a16:creationId xmlns:a16="http://schemas.microsoft.com/office/drawing/2014/main" id="{70F9EE40-F6CA-06D5-3E00-1771333E842F}"/>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44</a:t>
            </a:fld>
            <a:endParaRPr lang="en-US"/>
          </a:p>
        </p:txBody>
      </p:sp>
    </p:spTree>
    <p:extLst>
      <p:ext uri="{BB962C8B-B14F-4D97-AF65-F5344CB8AC3E}">
        <p14:creationId xmlns:p14="http://schemas.microsoft.com/office/powerpoint/2010/main" val="3438196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FA56A3-1372-A11A-3270-E96D2821A1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748" y="2847860"/>
            <a:ext cx="5536097" cy="2479192"/>
          </a:xfrm>
          <a:prstGeom prst="rect">
            <a:avLst/>
          </a:prstGeom>
        </p:spPr>
      </p:pic>
      <p:sp>
        <p:nvSpPr>
          <p:cNvPr id="2" name="Title 1">
            <a:extLst>
              <a:ext uri="{FF2B5EF4-FFF2-40B4-BE49-F238E27FC236}">
                <a16:creationId xmlns:a16="http://schemas.microsoft.com/office/drawing/2014/main" id="{BDCCEAE8-AF56-40B1-8E24-E18A2B39ACB2}"/>
              </a:ext>
            </a:extLst>
          </p:cNvPr>
          <p:cNvSpPr>
            <a:spLocks noGrp="1"/>
          </p:cNvSpPr>
          <p:nvPr>
            <p:ph type="title"/>
          </p:nvPr>
        </p:nvSpPr>
        <p:spPr/>
        <p:txBody>
          <a:bodyPr anchor="ctr" anchorCtr="0"/>
          <a:lstStyle/>
          <a:p>
            <a:r>
              <a:rPr lang="en-US" sz="4400" b="1" dirty="0"/>
              <a:t>Mental Health Conditions</a:t>
            </a:r>
            <a:endParaRPr lang="en-US" sz="4400" dirty="0"/>
          </a:p>
        </p:txBody>
      </p:sp>
      <p:sp>
        <p:nvSpPr>
          <p:cNvPr id="3" name="Content Placeholder 2">
            <a:extLst>
              <a:ext uri="{FF2B5EF4-FFF2-40B4-BE49-F238E27FC236}">
                <a16:creationId xmlns:a16="http://schemas.microsoft.com/office/drawing/2014/main" id="{BA6C5BDC-6D6D-4DE4-A6A9-129CA2AACE59}"/>
              </a:ext>
            </a:extLst>
          </p:cNvPr>
          <p:cNvSpPr>
            <a:spLocks noGrp="1"/>
          </p:cNvSpPr>
          <p:nvPr>
            <p:ph idx="1"/>
          </p:nvPr>
        </p:nvSpPr>
        <p:spPr>
          <a:xfrm>
            <a:off x="838200" y="1530948"/>
            <a:ext cx="10515600" cy="4802187"/>
          </a:xfrm>
        </p:spPr>
        <p:txBody>
          <a:bodyPr>
            <a:normAutofit lnSpcReduction="10000"/>
          </a:bodyPr>
          <a:lstStyle/>
          <a:p>
            <a:pPr>
              <a:spcAft>
                <a:spcPts val="600"/>
              </a:spcAft>
            </a:pPr>
            <a:r>
              <a:rPr lang="en-US" sz="2800" dirty="0">
                <a:effectLst/>
                <a:ea typeface="Calibri" panose="020F0502020204030204" pitchFamily="34" charset="0"/>
                <a:cs typeface="Times New Roman" panose="02020603050405020304" pitchFamily="18" charset="0"/>
              </a:rPr>
              <a:t>DBT has proven to be effective for treating and managing a wide range of mental health conditions</a:t>
            </a:r>
            <a:r>
              <a:rPr lang="en-US" dirty="0"/>
              <a:t>, including:</a:t>
            </a:r>
            <a:endParaRPr lang="en-US" sz="2600" dirty="0"/>
          </a:p>
          <a:p>
            <a:pPr lvl="2"/>
            <a:r>
              <a:rPr lang="en-US" sz="2600" dirty="0"/>
              <a:t>Borderline Personality Disorder</a:t>
            </a:r>
          </a:p>
          <a:p>
            <a:pPr lvl="2"/>
            <a:r>
              <a:rPr lang="en-US" sz="2600" u="sng" dirty="0"/>
              <a:t>Substance use disorders</a:t>
            </a:r>
          </a:p>
          <a:p>
            <a:pPr lvl="2"/>
            <a:r>
              <a:rPr lang="en-US" sz="2600" dirty="0"/>
              <a:t>Suicidal behavior</a:t>
            </a:r>
          </a:p>
          <a:p>
            <a:pPr lvl="2"/>
            <a:r>
              <a:rPr lang="en-US" sz="2600" dirty="0"/>
              <a:t>PTSD</a:t>
            </a:r>
          </a:p>
          <a:p>
            <a:pPr lvl="2"/>
            <a:r>
              <a:rPr lang="en-US" sz="2600" dirty="0"/>
              <a:t>Self-harm</a:t>
            </a:r>
          </a:p>
          <a:p>
            <a:pPr lvl="2"/>
            <a:r>
              <a:rPr lang="en-US" sz="2600" dirty="0"/>
              <a:t>Depression</a:t>
            </a:r>
          </a:p>
          <a:p>
            <a:pPr lvl="2"/>
            <a:r>
              <a:rPr lang="en-US" sz="2600" dirty="0"/>
              <a:t>Anxiety</a:t>
            </a:r>
          </a:p>
          <a:p>
            <a:pPr lvl="2"/>
            <a:r>
              <a:rPr lang="en-US" sz="2600" dirty="0"/>
              <a:t>Eating disorders (specifically binge eating disorder and bulimia)</a:t>
            </a:r>
          </a:p>
          <a:p>
            <a:r>
              <a:rPr lang="en-US" dirty="0"/>
              <a:t>Effective for both adolescents and adults</a:t>
            </a:r>
          </a:p>
          <a:p>
            <a:endParaRPr lang="en-US" dirty="0"/>
          </a:p>
        </p:txBody>
      </p:sp>
      <p:sp>
        <p:nvSpPr>
          <p:cNvPr id="5" name="Slide Number Placeholder 4">
            <a:extLst>
              <a:ext uri="{FF2B5EF4-FFF2-40B4-BE49-F238E27FC236}">
                <a16:creationId xmlns:a16="http://schemas.microsoft.com/office/drawing/2014/main" id="{B6F37007-655A-368B-F0F1-FC7CCF78DC0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45</a:t>
            </a:fld>
            <a:endParaRPr lang="en-US"/>
          </a:p>
        </p:txBody>
      </p:sp>
      <p:sp>
        <p:nvSpPr>
          <p:cNvPr id="4" name="TextBox 3">
            <a:extLst>
              <a:ext uri="{FF2B5EF4-FFF2-40B4-BE49-F238E27FC236}">
                <a16:creationId xmlns:a16="http://schemas.microsoft.com/office/drawing/2014/main" id="{AFF26F75-CE4B-B6C9-E90F-5892469A6892}"/>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833690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73150"/>
          </a:xfrm>
        </p:spPr>
        <p:txBody>
          <a:bodyPr anchor="ctr" anchorCtr="0"/>
          <a:lstStyle/>
          <a:p>
            <a:r>
              <a:rPr lang="en-US" sz="4400" b="1" dirty="0"/>
              <a:t>Treatment of Dysregulated Behaviors</a:t>
            </a:r>
          </a:p>
        </p:txBody>
      </p:sp>
      <p:sp>
        <p:nvSpPr>
          <p:cNvPr id="3" name="Content Placeholder 2"/>
          <p:cNvSpPr>
            <a:spLocks noGrp="1"/>
          </p:cNvSpPr>
          <p:nvPr>
            <p:ph sz="quarter" idx="13"/>
          </p:nvPr>
        </p:nvSpPr>
        <p:spPr>
          <a:xfrm>
            <a:off x="697395" y="1438274"/>
            <a:ext cx="10797209" cy="5054600"/>
          </a:xfrm>
        </p:spPr>
        <p:txBody>
          <a:bodyPr>
            <a:normAutofit fontScale="70000" lnSpcReduction="20000"/>
          </a:bodyPr>
          <a:lstStyle/>
          <a:p>
            <a:pPr>
              <a:lnSpc>
                <a:spcPct val="120000"/>
              </a:lnSpc>
            </a:pPr>
            <a:r>
              <a:rPr lang="en-US" sz="3700" b="1" dirty="0"/>
              <a:t>Emotion Dysregulation</a:t>
            </a:r>
          </a:p>
          <a:p>
            <a:pPr lvl="2">
              <a:lnSpc>
                <a:spcPct val="120000"/>
              </a:lnSpc>
              <a:spcBef>
                <a:spcPts val="600"/>
              </a:spcBef>
            </a:pPr>
            <a:r>
              <a:rPr lang="en-US" sz="3400" dirty="0"/>
              <a:t>Affective lability, irritability, and intense anger</a:t>
            </a:r>
          </a:p>
          <a:p>
            <a:pPr>
              <a:lnSpc>
                <a:spcPct val="120000"/>
              </a:lnSpc>
            </a:pPr>
            <a:r>
              <a:rPr lang="en-US" sz="3700" b="1" dirty="0"/>
              <a:t>Interpersonal Dysregulation</a:t>
            </a:r>
          </a:p>
          <a:p>
            <a:pPr lvl="2">
              <a:lnSpc>
                <a:spcPct val="120000"/>
              </a:lnSpc>
              <a:spcBef>
                <a:spcPts val="600"/>
              </a:spcBef>
            </a:pPr>
            <a:r>
              <a:rPr lang="en-US" sz="3400" dirty="0"/>
              <a:t>Fear of abandonment, splitting, idealization and devaluation</a:t>
            </a:r>
          </a:p>
          <a:p>
            <a:pPr>
              <a:lnSpc>
                <a:spcPct val="120000"/>
              </a:lnSpc>
            </a:pPr>
            <a:r>
              <a:rPr lang="en-US" sz="3700" b="1" dirty="0"/>
              <a:t>Behavior Dysregulation</a:t>
            </a:r>
          </a:p>
          <a:p>
            <a:pPr lvl="2">
              <a:lnSpc>
                <a:spcPct val="120000"/>
              </a:lnSpc>
              <a:spcBef>
                <a:spcPts val="600"/>
              </a:spcBef>
            </a:pPr>
            <a:r>
              <a:rPr lang="en-US" sz="3400" dirty="0"/>
              <a:t>Suicidal behaviors, other self-injurious behaviors, and impulsivity</a:t>
            </a:r>
          </a:p>
          <a:p>
            <a:pPr>
              <a:lnSpc>
                <a:spcPct val="120000"/>
              </a:lnSpc>
            </a:pPr>
            <a:r>
              <a:rPr lang="en-US" sz="3700" b="1" dirty="0"/>
              <a:t>Self Dysregulation</a:t>
            </a:r>
          </a:p>
          <a:p>
            <a:pPr lvl="2">
              <a:lnSpc>
                <a:spcPct val="120000"/>
              </a:lnSpc>
              <a:spcBef>
                <a:spcPts val="600"/>
              </a:spcBef>
            </a:pPr>
            <a:r>
              <a:rPr lang="en-US" sz="3400" dirty="0"/>
              <a:t>Emptiness, identity disturbance</a:t>
            </a:r>
          </a:p>
          <a:p>
            <a:pPr>
              <a:lnSpc>
                <a:spcPct val="120000"/>
              </a:lnSpc>
            </a:pPr>
            <a:r>
              <a:rPr lang="en-US" sz="3700" b="1" dirty="0"/>
              <a:t>Cognitive Dysregulation</a:t>
            </a:r>
            <a:endParaRPr lang="en-US" sz="3700" dirty="0"/>
          </a:p>
          <a:p>
            <a:pPr lvl="2">
              <a:lnSpc>
                <a:spcPct val="120000"/>
              </a:lnSpc>
              <a:spcBef>
                <a:spcPts val="600"/>
              </a:spcBef>
            </a:pPr>
            <a:r>
              <a:rPr lang="en-US" sz="3400" dirty="0"/>
              <a:t>Dissociation and paranoia, distortions in thinking</a:t>
            </a:r>
          </a:p>
        </p:txBody>
      </p:sp>
      <p:sp>
        <p:nvSpPr>
          <p:cNvPr id="4" name="Slide Number Placeholder 3">
            <a:extLst>
              <a:ext uri="{FF2B5EF4-FFF2-40B4-BE49-F238E27FC236}">
                <a16:creationId xmlns:a16="http://schemas.microsoft.com/office/drawing/2014/main" id="{629165D9-BBAB-5D11-11D9-C1592A990EE7}"/>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46</a:t>
            </a:fld>
            <a:endParaRPr lang="en-US" dirty="0"/>
          </a:p>
        </p:txBody>
      </p:sp>
      <p:pic>
        <p:nvPicPr>
          <p:cNvPr id="18" name="Picture 17">
            <a:extLst>
              <a:ext uri="{FF2B5EF4-FFF2-40B4-BE49-F238E27FC236}">
                <a16:creationId xmlns:a16="http://schemas.microsoft.com/office/drawing/2014/main" id="{9A200E37-A66C-3B85-34D4-083673F490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379" y="4540447"/>
            <a:ext cx="1081378" cy="1038124"/>
          </a:xfrm>
          <a:prstGeom prst="rect">
            <a:avLst/>
          </a:prstGeom>
        </p:spPr>
      </p:pic>
      <p:pic>
        <p:nvPicPr>
          <p:cNvPr id="20" name="Picture 19">
            <a:extLst>
              <a:ext uri="{FF2B5EF4-FFF2-40B4-BE49-F238E27FC236}">
                <a16:creationId xmlns:a16="http://schemas.microsoft.com/office/drawing/2014/main" id="{1BAA0D9D-5D4F-C5DB-744D-C5C73745C4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252" y="4540447"/>
            <a:ext cx="971123" cy="948712"/>
          </a:xfrm>
          <a:prstGeom prst="rect">
            <a:avLst/>
          </a:prstGeom>
        </p:spPr>
      </p:pic>
      <p:pic>
        <p:nvPicPr>
          <p:cNvPr id="22" name="Picture 21">
            <a:extLst>
              <a:ext uri="{FF2B5EF4-FFF2-40B4-BE49-F238E27FC236}">
                <a16:creationId xmlns:a16="http://schemas.microsoft.com/office/drawing/2014/main" id="{7C1AE269-5E27-3589-31E1-B4DEEE6FA1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1943" y="4540447"/>
            <a:ext cx="971123" cy="948712"/>
          </a:xfrm>
          <a:prstGeom prst="rect">
            <a:avLst/>
          </a:prstGeom>
        </p:spPr>
      </p:pic>
      <p:sp>
        <p:nvSpPr>
          <p:cNvPr id="5" name="TextBox 4">
            <a:extLst>
              <a:ext uri="{FF2B5EF4-FFF2-40B4-BE49-F238E27FC236}">
                <a16:creationId xmlns:a16="http://schemas.microsoft.com/office/drawing/2014/main" id="{31E72063-45FD-DF4C-F0E0-A4FACFF3881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2095910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CC41-B805-3384-0F83-11BF45312B63}"/>
              </a:ext>
            </a:extLst>
          </p:cNvPr>
          <p:cNvSpPr>
            <a:spLocks noGrp="1"/>
          </p:cNvSpPr>
          <p:nvPr>
            <p:ph type="title"/>
          </p:nvPr>
        </p:nvSpPr>
        <p:spPr>
          <a:xfrm>
            <a:off x="1524000" y="2376316"/>
            <a:ext cx="9144000" cy="2105367"/>
          </a:xfrm>
        </p:spPr>
        <p:txBody>
          <a:bodyPr/>
          <a:lstStyle/>
          <a:p>
            <a:r>
              <a:rPr lang="en-US" b="1" dirty="0"/>
              <a:t>Benefits of DBT</a:t>
            </a:r>
          </a:p>
        </p:txBody>
      </p:sp>
      <p:pic>
        <p:nvPicPr>
          <p:cNvPr id="11" name="Picture 10">
            <a:extLst>
              <a:ext uri="{FF2B5EF4-FFF2-40B4-BE49-F238E27FC236}">
                <a16:creationId xmlns:a16="http://schemas.microsoft.com/office/drawing/2014/main" id="{6BB72B76-03BD-DBE5-C247-753BE3A23A3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6951" t="16256" r="16755" b="13314"/>
          <a:stretch/>
        </p:blipFill>
        <p:spPr>
          <a:xfrm>
            <a:off x="5009879" y="3429000"/>
            <a:ext cx="2172242" cy="2306806"/>
          </a:xfrm>
          <a:prstGeom prst="rect">
            <a:avLst/>
          </a:prstGeom>
        </p:spPr>
      </p:pic>
      <p:sp>
        <p:nvSpPr>
          <p:cNvPr id="3" name="Slide Number Placeholder 2">
            <a:extLst>
              <a:ext uri="{FF2B5EF4-FFF2-40B4-BE49-F238E27FC236}">
                <a16:creationId xmlns:a16="http://schemas.microsoft.com/office/drawing/2014/main" id="{EBFFF995-281F-2299-57D3-71E1CA169C3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47</a:t>
            </a:fld>
            <a:endParaRPr lang="en-US"/>
          </a:p>
        </p:txBody>
      </p:sp>
    </p:spTree>
    <p:extLst>
      <p:ext uri="{BB962C8B-B14F-4D97-AF65-F5344CB8AC3E}">
        <p14:creationId xmlns:p14="http://schemas.microsoft.com/office/powerpoint/2010/main" val="1061495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3095-C2B1-46D9-ABD1-AB158B6AB963}"/>
              </a:ext>
            </a:extLst>
          </p:cNvPr>
          <p:cNvSpPr>
            <a:spLocks noGrp="1"/>
          </p:cNvSpPr>
          <p:nvPr>
            <p:ph type="title"/>
          </p:nvPr>
        </p:nvSpPr>
        <p:spPr/>
        <p:txBody>
          <a:bodyPr anchor="ctr" anchorCtr="0"/>
          <a:lstStyle/>
          <a:p>
            <a:r>
              <a:rPr lang="en-US" sz="4400" b="1" dirty="0"/>
              <a:t>DBT Benefits (1)</a:t>
            </a:r>
            <a:endParaRPr lang="en-US" sz="4400" dirty="0"/>
          </a:p>
        </p:txBody>
      </p:sp>
      <p:sp>
        <p:nvSpPr>
          <p:cNvPr id="3" name="Content Placeholder 2">
            <a:extLst>
              <a:ext uri="{FF2B5EF4-FFF2-40B4-BE49-F238E27FC236}">
                <a16:creationId xmlns:a16="http://schemas.microsoft.com/office/drawing/2014/main" id="{831C1C24-8A70-43B4-AC37-0610EFB1D9A7}"/>
              </a:ext>
            </a:extLst>
          </p:cNvPr>
          <p:cNvSpPr>
            <a:spLocks noGrp="1"/>
          </p:cNvSpPr>
          <p:nvPr>
            <p:ph idx="1"/>
          </p:nvPr>
        </p:nvSpPr>
        <p:spPr>
          <a:xfrm>
            <a:off x="651856" y="1347627"/>
            <a:ext cx="10888287" cy="4985508"/>
          </a:xfrm>
        </p:spPr>
        <p:txBody>
          <a:bodyPr>
            <a:normAutofit fontScale="92500"/>
          </a:bodyPr>
          <a:lstStyle/>
          <a:p>
            <a:pPr marL="514350" indent="-514350">
              <a:buFont typeface="+mj-lt"/>
              <a:buAutoNum type="arabicPeriod"/>
            </a:pPr>
            <a:r>
              <a:rPr lang="en-US" sz="2800" b="1" dirty="0"/>
              <a:t>DBT Skills are Applicable in Many Areas of Life</a:t>
            </a:r>
          </a:p>
          <a:p>
            <a:pPr lvl="1">
              <a:spcBef>
                <a:spcPts val="600"/>
              </a:spcBef>
              <a:spcAft>
                <a:spcPts val="600"/>
              </a:spcAft>
              <a:buFont typeface="Wingdings" panose="05000000000000000000" pitchFamily="2" charset="2"/>
              <a:buChar char="§"/>
            </a:pPr>
            <a:r>
              <a:rPr lang="en-US" sz="2600" dirty="0"/>
              <a:t>Mindfulness, when mastered, is associated with overall health and well-being, extending its benefits to various facets of life, including work, home, and social interactions.</a:t>
            </a:r>
          </a:p>
          <a:p>
            <a:pPr marL="552450" indent="-514350">
              <a:buFont typeface="+mj-lt"/>
              <a:buAutoNum type="arabicPeriod"/>
            </a:pPr>
            <a:r>
              <a:rPr lang="en-US" sz="2800" b="1" dirty="0"/>
              <a:t>DBT Can Help Improve Relationships</a:t>
            </a:r>
            <a:endParaRPr lang="en-US" sz="2800" dirty="0"/>
          </a:p>
          <a:p>
            <a:pPr lvl="1">
              <a:spcBef>
                <a:spcPts val="600"/>
              </a:spcBef>
              <a:spcAft>
                <a:spcPts val="600"/>
              </a:spcAft>
              <a:buFont typeface="Wingdings" panose="05000000000000000000" pitchFamily="2" charset="2"/>
              <a:buChar char="§"/>
            </a:pPr>
            <a:r>
              <a:rPr lang="en-US" sz="2600" dirty="0"/>
              <a:t>In DBT, the importance of our social connections in facing challenges is crucial. Building positive relationships with mutual respect and trust can profoundly impact your overall health and well-being.</a:t>
            </a:r>
          </a:p>
          <a:p>
            <a:pPr marL="781050" indent="-742950">
              <a:buFont typeface="+mj-lt"/>
              <a:buAutoNum type="arabicPeriod"/>
            </a:pPr>
            <a:r>
              <a:rPr lang="en-US" sz="2800" b="1" dirty="0"/>
              <a:t>DBT Can Improve One's Quality of Life</a:t>
            </a:r>
          </a:p>
          <a:p>
            <a:pPr lvl="1">
              <a:spcBef>
                <a:spcPts val="600"/>
              </a:spcBef>
              <a:spcAft>
                <a:spcPts val="600"/>
              </a:spcAft>
              <a:buFont typeface="Wingdings" panose="05000000000000000000" pitchFamily="2" charset="2"/>
              <a:buChar char="§"/>
            </a:pPr>
            <a:r>
              <a:rPr lang="en-US" sz="2600" dirty="0"/>
              <a:t>DBT aims to improve your life by helping you make positive changes. It also emphasizes that facing challenges is normal and okay during this journey.</a:t>
            </a:r>
          </a:p>
        </p:txBody>
      </p:sp>
      <p:sp>
        <p:nvSpPr>
          <p:cNvPr id="5" name="Slide Number Placeholder 4">
            <a:extLst>
              <a:ext uri="{FF2B5EF4-FFF2-40B4-BE49-F238E27FC236}">
                <a16:creationId xmlns:a16="http://schemas.microsoft.com/office/drawing/2014/main" id="{F5848E07-6BA7-DB8F-CECA-F64635D4CC18}"/>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48</a:t>
            </a:fld>
            <a:endParaRPr lang="en-US"/>
          </a:p>
        </p:txBody>
      </p:sp>
      <p:sp>
        <p:nvSpPr>
          <p:cNvPr id="4" name="TextBox 3">
            <a:extLst>
              <a:ext uri="{FF2B5EF4-FFF2-40B4-BE49-F238E27FC236}">
                <a16:creationId xmlns:a16="http://schemas.microsoft.com/office/drawing/2014/main" id="{BAC20C7F-170E-93FC-BB19-73837CA318A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365245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B3E0-56FC-4EEB-BA71-938D6060BFAB}"/>
              </a:ext>
            </a:extLst>
          </p:cNvPr>
          <p:cNvSpPr>
            <a:spLocks noGrp="1"/>
          </p:cNvSpPr>
          <p:nvPr>
            <p:ph type="title"/>
          </p:nvPr>
        </p:nvSpPr>
        <p:spPr>
          <a:xfrm>
            <a:off x="1048198" y="346402"/>
            <a:ext cx="10095600" cy="936800"/>
          </a:xfrm>
        </p:spPr>
        <p:txBody>
          <a:bodyPr anchor="ctr" anchorCtr="0"/>
          <a:lstStyle/>
          <a:p>
            <a:r>
              <a:rPr lang="en-US" sz="4400" b="1" dirty="0"/>
              <a:t>DBT Benefits (2)</a:t>
            </a:r>
          </a:p>
        </p:txBody>
      </p:sp>
      <p:sp>
        <p:nvSpPr>
          <p:cNvPr id="3" name="Content Placeholder 2">
            <a:extLst>
              <a:ext uri="{FF2B5EF4-FFF2-40B4-BE49-F238E27FC236}">
                <a16:creationId xmlns:a16="http://schemas.microsoft.com/office/drawing/2014/main" id="{843A85EB-C211-4C49-A91A-7F9C943A7C06}"/>
              </a:ext>
            </a:extLst>
          </p:cNvPr>
          <p:cNvSpPr>
            <a:spLocks noGrp="1"/>
          </p:cNvSpPr>
          <p:nvPr>
            <p:ph idx="1"/>
          </p:nvPr>
        </p:nvSpPr>
        <p:spPr>
          <a:xfrm>
            <a:off x="871103" y="1283202"/>
            <a:ext cx="10449790" cy="5228396"/>
          </a:xfrm>
        </p:spPr>
        <p:txBody>
          <a:bodyPr>
            <a:noAutofit/>
          </a:bodyPr>
          <a:lstStyle/>
          <a:p>
            <a:pPr>
              <a:spcAft>
                <a:spcPts val="600"/>
              </a:spcAft>
            </a:pPr>
            <a:r>
              <a:rPr lang="en-US" sz="2600" b="1" dirty="0"/>
              <a:t>Acceptance and change: </a:t>
            </a:r>
            <a:r>
              <a:rPr lang="en-US" sz="2400" dirty="0"/>
              <a:t>Discover techniques to accept and handle different life situations, emotions, and yourself, and develop skills for positive change in your actions and interactions</a:t>
            </a:r>
          </a:p>
          <a:p>
            <a:pPr>
              <a:spcAft>
                <a:spcPts val="600"/>
              </a:spcAft>
            </a:pPr>
            <a:r>
              <a:rPr lang="en-US" sz="2600" b="1" dirty="0"/>
              <a:t>Behavioral: </a:t>
            </a:r>
            <a:r>
              <a:rPr lang="en-US" sz="2400" dirty="0"/>
              <a:t>Analyze and replace destructive behavior patterns</a:t>
            </a:r>
          </a:p>
          <a:p>
            <a:pPr>
              <a:spcAft>
                <a:spcPts val="600"/>
              </a:spcAft>
            </a:pPr>
            <a:r>
              <a:rPr lang="en-US" sz="2600" b="1" dirty="0"/>
              <a:t>Cognitive:</a:t>
            </a:r>
            <a:r>
              <a:rPr lang="en-US" sz="2600" dirty="0"/>
              <a:t> </a:t>
            </a:r>
            <a:r>
              <a:rPr lang="en-US" sz="2400" dirty="0"/>
              <a:t>Shift focus towards changing unhelpful thoughts and beliefs. </a:t>
            </a:r>
          </a:p>
          <a:p>
            <a:pPr>
              <a:spcAft>
                <a:spcPts val="600"/>
              </a:spcAft>
            </a:pPr>
            <a:r>
              <a:rPr lang="en-US" sz="2600" b="1" dirty="0"/>
              <a:t>Collaboration: </a:t>
            </a:r>
            <a:r>
              <a:rPr lang="en-US" sz="2400" dirty="0"/>
              <a:t>Foster collaboration by communicating effectively and working as a team</a:t>
            </a:r>
          </a:p>
          <a:p>
            <a:pPr>
              <a:spcAft>
                <a:spcPts val="600"/>
              </a:spcAft>
            </a:pPr>
            <a:r>
              <a:rPr lang="en-US" sz="2600" b="1" dirty="0"/>
              <a:t>Skill sets: </a:t>
            </a:r>
            <a:r>
              <a:rPr lang="en-US" sz="2400" dirty="0"/>
              <a:t>Learn new skills to enhance your capabilities</a:t>
            </a:r>
          </a:p>
          <a:p>
            <a:pPr>
              <a:spcAft>
                <a:spcPts val="600"/>
              </a:spcAft>
            </a:pPr>
            <a:r>
              <a:rPr lang="en-US" sz="2600" b="1" dirty="0"/>
              <a:t>Support: </a:t>
            </a:r>
            <a:r>
              <a:rPr lang="en-US" sz="2400" dirty="0"/>
              <a:t>Be encouraged to recognize one's positive strengths and attributes and develop and use them</a:t>
            </a:r>
          </a:p>
        </p:txBody>
      </p:sp>
      <p:sp>
        <p:nvSpPr>
          <p:cNvPr id="5" name="Slide Number Placeholder 4">
            <a:extLst>
              <a:ext uri="{FF2B5EF4-FFF2-40B4-BE49-F238E27FC236}">
                <a16:creationId xmlns:a16="http://schemas.microsoft.com/office/drawing/2014/main" id="{5C5DF2A5-3103-EBF9-F0A4-63E46587AA4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49</a:t>
            </a:fld>
            <a:endParaRPr lang="en-US"/>
          </a:p>
        </p:txBody>
      </p:sp>
      <p:sp>
        <p:nvSpPr>
          <p:cNvPr id="4" name="TextBox 3">
            <a:extLst>
              <a:ext uri="{FF2B5EF4-FFF2-40B4-BE49-F238E27FC236}">
                <a16:creationId xmlns:a16="http://schemas.microsoft.com/office/drawing/2014/main" id="{E786F12F-8D05-2014-041B-3B61A064A61D}"/>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131107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642" b="32633"/>
          <a:stretch/>
        </p:blipFill>
        <p:spPr>
          <a:xfrm>
            <a:off x="0" y="4193949"/>
            <a:ext cx="12198326" cy="2658198"/>
          </a:xfrm>
          <a:prstGeom prst="rect">
            <a:avLst/>
          </a:prstGeom>
        </p:spPr>
      </p:pic>
      <p:sp>
        <p:nvSpPr>
          <p:cNvPr id="7" name="Title 6"/>
          <p:cNvSpPr>
            <a:spLocks noGrp="1"/>
          </p:cNvSpPr>
          <p:nvPr>
            <p:ph type="title"/>
          </p:nvPr>
        </p:nvSpPr>
        <p:spPr>
          <a:xfrm>
            <a:off x="390333" y="205464"/>
            <a:ext cx="11342094" cy="1280890"/>
          </a:xfrm>
        </p:spPr>
        <p:txBody>
          <a:bodyPr/>
          <a:lstStyle/>
          <a:p>
            <a:r>
              <a:rPr lang="en-US" dirty="0">
                <a:solidFill>
                  <a:schemeClr val="tx1"/>
                </a:solidFill>
                <a:latin typeface="Calibri"/>
                <a:cs typeface="Calibri"/>
              </a:rPr>
              <a:t>Thank you for joining us today!</a:t>
            </a:r>
          </a:p>
        </p:txBody>
      </p:sp>
      <p:sp>
        <p:nvSpPr>
          <p:cNvPr id="8" name="Content Placeholder 7"/>
          <p:cNvSpPr>
            <a:spLocks noGrp="1"/>
          </p:cNvSpPr>
          <p:nvPr>
            <p:ph idx="1"/>
          </p:nvPr>
        </p:nvSpPr>
        <p:spPr>
          <a:xfrm>
            <a:off x="618147" y="1285059"/>
            <a:ext cx="10955706" cy="2525166"/>
          </a:xfrm>
        </p:spPr>
        <p:txBody>
          <a:bodyPr vert="horz" lIns="91440" tIns="45720" rIns="91440" bIns="45720" rtlCol="0" anchor="t">
            <a:normAutofit fontScale="92500"/>
          </a:bodyPr>
          <a:lstStyle/>
          <a:p>
            <a:pPr>
              <a:spcAft>
                <a:spcPts val="1000"/>
              </a:spcAft>
            </a:pPr>
            <a:r>
              <a:rPr lang="en-US" dirty="0">
                <a:solidFill>
                  <a:schemeClr val="tx1"/>
                </a:solidFill>
                <a:latin typeface="Calibri"/>
                <a:cs typeface="Calibri"/>
              </a:rPr>
              <a:t>Today's session is an INTERACTIVE TRAINING!</a:t>
            </a:r>
            <a:endParaRPr lang="en-US" dirty="0"/>
          </a:p>
          <a:p>
            <a:pPr>
              <a:spcAft>
                <a:spcPts val="1000"/>
              </a:spcAft>
            </a:pPr>
            <a:r>
              <a:rPr lang="en-US" dirty="0">
                <a:solidFill>
                  <a:schemeClr val="tx1"/>
                </a:solidFill>
                <a:latin typeface="Calibri"/>
                <a:cs typeface="Calibri"/>
              </a:rPr>
              <a:t>To fully participate, please ensure that your camera is on and you are connected to audio prior to the start of the training</a:t>
            </a:r>
          </a:p>
          <a:p>
            <a:pPr>
              <a:spcAft>
                <a:spcPts val="1000"/>
              </a:spcAft>
            </a:pPr>
            <a:r>
              <a:rPr lang="en-US" dirty="0">
                <a:solidFill>
                  <a:schemeClr val="tx1"/>
                </a:solidFill>
                <a:latin typeface="Calibri"/>
                <a:cs typeface="Calibri"/>
              </a:rPr>
              <a:t>If you require assistance, you can send a chat to UCLA TECH SUPPORT</a:t>
            </a:r>
          </a:p>
        </p:txBody>
      </p:sp>
      <p:sp>
        <p:nvSpPr>
          <p:cNvPr id="2" name="Slide Number Placeholder 1">
            <a:extLst>
              <a:ext uri="{FF2B5EF4-FFF2-40B4-BE49-F238E27FC236}">
                <a16:creationId xmlns:a16="http://schemas.microsoft.com/office/drawing/2014/main" id="{3465A682-250E-5468-533B-BE425BB5FE40}"/>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3158863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30E5B8-0931-E398-D126-EAB7556B87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624" r="5624"/>
          <a:stretch/>
        </p:blipFill>
        <p:spPr>
          <a:xfrm>
            <a:off x="6781800" y="3389230"/>
            <a:ext cx="4647656" cy="2856587"/>
          </a:xfrm>
          <a:prstGeom prst="rect">
            <a:avLst/>
          </a:prstGeom>
        </p:spPr>
      </p:pic>
      <p:sp>
        <p:nvSpPr>
          <p:cNvPr id="2" name="Title 1"/>
          <p:cNvSpPr>
            <a:spLocks noGrp="1"/>
          </p:cNvSpPr>
          <p:nvPr>
            <p:ph type="title"/>
          </p:nvPr>
        </p:nvSpPr>
        <p:spPr/>
        <p:txBody>
          <a:bodyPr anchor="ctr" anchorCtr="0">
            <a:normAutofit/>
          </a:bodyPr>
          <a:lstStyle/>
          <a:p>
            <a:r>
              <a:rPr lang="en-US" sz="4400" b="1" dirty="0"/>
              <a:t>Typical DBT Outcomes</a:t>
            </a:r>
          </a:p>
        </p:txBody>
      </p:sp>
      <p:sp>
        <p:nvSpPr>
          <p:cNvPr id="6" name="Content Placeholder 5" descr="Decreased suicidal attempts, self-injury&#10;Decreased substance misuse, binge-eating disorder&#10;Decreased hospitalizations, emergency-care&#10;Decreased drop-out from treatment&#10;Decreased anger &amp; hopelessness&#10;Increased social adjustment &amp; self-esteem&#10;Decreased costs of treatment"/>
          <p:cNvSpPr>
            <a:spLocks noGrp="1"/>
          </p:cNvSpPr>
          <p:nvPr>
            <p:ph sz="quarter" idx="13"/>
          </p:nvPr>
        </p:nvSpPr>
        <p:spPr>
          <a:xfrm>
            <a:off x="828298" y="1550083"/>
            <a:ext cx="10871200" cy="4695734"/>
          </a:xfrm>
        </p:spPr>
        <p:txBody>
          <a:bodyPr>
            <a:noAutofit/>
          </a:bodyPr>
          <a:lstStyle/>
          <a:p>
            <a:pPr marL="914400" lvl="2" indent="0">
              <a:spcAft>
                <a:spcPts val="600"/>
              </a:spcAft>
              <a:buNone/>
            </a:pPr>
            <a:r>
              <a:rPr lang="en-US" sz="2800" dirty="0"/>
              <a:t>Suicidal attempts, self-injury</a:t>
            </a:r>
          </a:p>
          <a:p>
            <a:pPr marL="914400" lvl="2" indent="0">
              <a:lnSpc>
                <a:spcPct val="140000"/>
              </a:lnSpc>
              <a:spcAft>
                <a:spcPts val="600"/>
              </a:spcAft>
              <a:buNone/>
            </a:pPr>
            <a:r>
              <a:rPr lang="en-US" sz="2800" dirty="0"/>
              <a:t>Substance misuse, binge-eating disorder</a:t>
            </a:r>
          </a:p>
          <a:p>
            <a:pPr marL="914400" lvl="2" indent="0">
              <a:lnSpc>
                <a:spcPct val="140000"/>
              </a:lnSpc>
              <a:spcAft>
                <a:spcPts val="600"/>
              </a:spcAft>
              <a:buNone/>
            </a:pPr>
            <a:r>
              <a:rPr lang="en-US" sz="2800" dirty="0"/>
              <a:t>Hospitalizations, emergency-care</a:t>
            </a:r>
          </a:p>
          <a:p>
            <a:pPr marL="914400" lvl="2" indent="0">
              <a:lnSpc>
                <a:spcPct val="140000"/>
              </a:lnSpc>
              <a:spcAft>
                <a:spcPts val="500"/>
              </a:spcAft>
              <a:buNone/>
            </a:pPr>
            <a:r>
              <a:rPr lang="en-US" sz="2800" dirty="0"/>
              <a:t>Drop-out from treatment</a:t>
            </a:r>
          </a:p>
          <a:p>
            <a:pPr marL="914400" lvl="2" indent="0">
              <a:lnSpc>
                <a:spcPct val="140000"/>
              </a:lnSpc>
              <a:spcAft>
                <a:spcPts val="600"/>
              </a:spcAft>
              <a:buNone/>
            </a:pPr>
            <a:r>
              <a:rPr lang="en-US" sz="2800" dirty="0"/>
              <a:t>Anger &amp; hopelessness</a:t>
            </a:r>
          </a:p>
          <a:p>
            <a:pPr marL="914400" lvl="2" indent="0">
              <a:lnSpc>
                <a:spcPct val="140000"/>
              </a:lnSpc>
              <a:spcAft>
                <a:spcPts val="600"/>
              </a:spcAft>
              <a:buNone/>
            </a:pPr>
            <a:r>
              <a:rPr lang="en-US" sz="2800" dirty="0"/>
              <a:t>Social adjustment &amp; self-esteem</a:t>
            </a:r>
          </a:p>
          <a:p>
            <a:pPr marL="914400" lvl="2" indent="0">
              <a:lnSpc>
                <a:spcPct val="140000"/>
              </a:lnSpc>
              <a:spcAft>
                <a:spcPts val="600"/>
              </a:spcAft>
              <a:buNone/>
            </a:pPr>
            <a:r>
              <a:rPr lang="en-US" sz="2800" dirty="0"/>
              <a:t>Costs of treatment</a:t>
            </a:r>
          </a:p>
        </p:txBody>
      </p:sp>
      <p:sp>
        <p:nvSpPr>
          <p:cNvPr id="8" name="Down Arrow 7">
            <a:extLst>
              <a:ext uri="{C183D7F6-B498-43B3-948B-1728B52AA6E4}">
                <adec:decorative xmlns:adec="http://schemas.microsoft.com/office/drawing/2017/decorative" val="1"/>
              </a:ext>
            </a:extLst>
          </p:cNvPr>
          <p:cNvSpPr/>
          <p:nvPr/>
        </p:nvSpPr>
        <p:spPr>
          <a:xfrm>
            <a:off x="1263868" y="1657535"/>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Down Arrow 14">
            <a:extLst>
              <a:ext uri="{C183D7F6-B498-43B3-948B-1728B52AA6E4}">
                <adec:decorative xmlns:adec="http://schemas.microsoft.com/office/drawing/2017/decorative" val="1"/>
              </a:ext>
            </a:extLst>
          </p:cNvPr>
          <p:cNvSpPr/>
          <p:nvPr/>
        </p:nvSpPr>
        <p:spPr>
          <a:xfrm>
            <a:off x="1263868" y="2297761"/>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Down Arrow 15">
            <a:extLst>
              <a:ext uri="{C183D7F6-B498-43B3-948B-1728B52AA6E4}">
                <adec:decorative xmlns:adec="http://schemas.microsoft.com/office/drawing/2017/decorative" val="1"/>
              </a:ext>
            </a:extLst>
          </p:cNvPr>
          <p:cNvSpPr/>
          <p:nvPr/>
        </p:nvSpPr>
        <p:spPr>
          <a:xfrm>
            <a:off x="1263868" y="2937987"/>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Down Arrow 16">
            <a:extLst>
              <a:ext uri="{C183D7F6-B498-43B3-948B-1728B52AA6E4}">
                <adec:decorative xmlns:adec="http://schemas.microsoft.com/office/drawing/2017/decorative" val="1"/>
              </a:ext>
            </a:extLst>
          </p:cNvPr>
          <p:cNvSpPr/>
          <p:nvPr/>
        </p:nvSpPr>
        <p:spPr>
          <a:xfrm>
            <a:off x="1238019" y="3573755"/>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8" name="Down Arrow 17">
            <a:extLst>
              <a:ext uri="{C183D7F6-B498-43B3-948B-1728B52AA6E4}">
                <adec:decorative xmlns:adec="http://schemas.microsoft.com/office/drawing/2017/decorative" val="1"/>
              </a:ext>
            </a:extLst>
          </p:cNvPr>
          <p:cNvSpPr/>
          <p:nvPr/>
        </p:nvSpPr>
        <p:spPr>
          <a:xfrm>
            <a:off x="1234440" y="4248421"/>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Down Arrow 18">
            <a:extLst>
              <a:ext uri="{C183D7F6-B498-43B3-948B-1728B52AA6E4}">
                <adec:decorative xmlns:adec="http://schemas.microsoft.com/office/drawing/2017/decorative" val="1"/>
              </a:ext>
            </a:extLst>
          </p:cNvPr>
          <p:cNvSpPr/>
          <p:nvPr/>
        </p:nvSpPr>
        <p:spPr>
          <a:xfrm>
            <a:off x="1234440" y="5636325"/>
            <a:ext cx="396240" cy="452120"/>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Up Arrow 19">
            <a:extLst>
              <a:ext uri="{C183D7F6-B498-43B3-948B-1728B52AA6E4}">
                <adec:decorative xmlns:adec="http://schemas.microsoft.com/office/drawing/2017/decorative" val="1"/>
              </a:ext>
            </a:extLst>
          </p:cNvPr>
          <p:cNvSpPr/>
          <p:nvPr/>
        </p:nvSpPr>
        <p:spPr>
          <a:xfrm>
            <a:off x="1202908" y="4888647"/>
            <a:ext cx="457200" cy="489585"/>
          </a:xfrm>
          <a:prstGeom prst="up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79A432F8-6CCD-EC3C-6CED-16C0D2095CF4}"/>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50</a:t>
            </a:fld>
            <a:endParaRPr lang="en-US" dirty="0"/>
          </a:p>
        </p:txBody>
      </p:sp>
      <p:sp>
        <p:nvSpPr>
          <p:cNvPr id="5" name="TextBox 4">
            <a:extLst>
              <a:ext uri="{FF2B5EF4-FFF2-40B4-BE49-F238E27FC236}">
                <a16:creationId xmlns:a16="http://schemas.microsoft.com/office/drawing/2014/main" id="{AE407B33-A3B8-1DDC-D7A5-6CA542B00195}"/>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2014b</a:t>
            </a:r>
          </a:p>
        </p:txBody>
      </p:sp>
    </p:spTree>
    <p:extLst>
      <p:ext uri="{BB962C8B-B14F-4D97-AF65-F5344CB8AC3E}">
        <p14:creationId xmlns:p14="http://schemas.microsoft.com/office/powerpoint/2010/main" val="142292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2C2D-EF0A-51BF-3EC2-CCD560149442}"/>
              </a:ext>
            </a:extLst>
          </p:cNvPr>
          <p:cNvSpPr>
            <a:spLocks noGrp="1"/>
          </p:cNvSpPr>
          <p:nvPr>
            <p:ph type="title"/>
          </p:nvPr>
        </p:nvSpPr>
        <p:spPr/>
        <p:txBody>
          <a:bodyPr/>
          <a:lstStyle/>
          <a:p>
            <a:r>
              <a:rPr lang="en-US" sz="4400" b="1" dirty="0"/>
              <a:t>Limitations of DBT</a:t>
            </a:r>
          </a:p>
        </p:txBody>
      </p:sp>
      <p:sp>
        <p:nvSpPr>
          <p:cNvPr id="4" name="Content Placeholder 3">
            <a:extLst>
              <a:ext uri="{FF2B5EF4-FFF2-40B4-BE49-F238E27FC236}">
                <a16:creationId xmlns:a16="http://schemas.microsoft.com/office/drawing/2014/main" id="{F83788F5-565F-D867-ABED-976D3A123E93}"/>
              </a:ext>
            </a:extLst>
          </p:cNvPr>
          <p:cNvSpPr>
            <a:spLocks noGrp="1"/>
          </p:cNvSpPr>
          <p:nvPr>
            <p:ph sz="quarter" idx="13"/>
          </p:nvPr>
        </p:nvSpPr>
        <p:spPr>
          <a:xfrm>
            <a:off x="660159" y="1347627"/>
            <a:ext cx="10871200" cy="4212389"/>
          </a:xfrm>
        </p:spPr>
        <p:txBody>
          <a:bodyPr/>
          <a:lstStyle/>
          <a:p>
            <a:pPr>
              <a:spcBef>
                <a:spcPts val="0"/>
              </a:spcBef>
              <a:spcAft>
                <a:spcPts val="600"/>
              </a:spcAft>
            </a:pPr>
            <a:r>
              <a:rPr lang="en-US" sz="2800" dirty="0"/>
              <a:t>DBT involves homework and worksheets that may not be well-suited for everyone</a:t>
            </a:r>
          </a:p>
          <a:p>
            <a:pPr>
              <a:spcAft>
                <a:spcPts val="600"/>
              </a:spcAft>
            </a:pPr>
            <a:r>
              <a:rPr lang="en-US" sz="2800" dirty="0"/>
              <a:t>There is no formal trauma processing in DBT</a:t>
            </a:r>
          </a:p>
          <a:p>
            <a:pPr>
              <a:spcAft>
                <a:spcPts val="600"/>
              </a:spcAft>
            </a:pPr>
            <a:r>
              <a:rPr lang="en-US" sz="2800" dirty="0"/>
              <a:t>DBT requires a strong level of commitment to treatment</a:t>
            </a:r>
          </a:p>
          <a:p>
            <a:pPr marL="914400" marR="0" lvl="1" indent="-381000" algn="l" defTabSz="914400" rtl="0" eaLnBrk="1" fontAlgn="auto" latinLnBrk="0" hangingPunct="1">
              <a:lnSpc>
                <a:spcPct val="100000"/>
              </a:lnSpc>
              <a:spcBef>
                <a:spcPts val="600"/>
              </a:spcBef>
              <a:spcAft>
                <a:spcPts val="600"/>
              </a:spcAft>
              <a:buClr>
                <a:srgbClr val="F2D712"/>
              </a:buClr>
              <a:buSzPts val="2400"/>
              <a:buFont typeface="Source Sans Pro"/>
              <a:buChar char="◉"/>
              <a:tabLst/>
              <a:defRPr/>
            </a:pPr>
            <a:r>
              <a:rPr lang="en-US" sz="2600" dirty="0"/>
              <a:t>Clients are expected to put into practice what they have learned</a:t>
            </a:r>
          </a:p>
          <a:p>
            <a:pPr indent="-381000">
              <a:spcAft>
                <a:spcPts val="600"/>
              </a:spcAft>
              <a:buClr>
                <a:srgbClr val="F2D712"/>
              </a:buClr>
              <a:buSzPts val="2400"/>
              <a:buFont typeface="Source Sans Pro"/>
              <a:buChar char="◉"/>
              <a:defRPr/>
            </a:pPr>
            <a:r>
              <a:rPr lang="en-US" sz="2800" dirty="0"/>
              <a:t>Clients may possess excellent skills, but they can still find themselves in situations with exceptionally challenging individuals and circumstances</a:t>
            </a:r>
          </a:p>
        </p:txBody>
      </p:sp>
      <p:pic>
        <p:nvPicPr>
          <p:cNvPr id="5" name="Picture 4">
            <a:extLst>
              <a:ext uri="{FF2B5EF4-FFF2-40B4-BE49-F238E27FC236}">
                <a16:creationId xmlns:a16="http://schemas.microsoft.com/office/drawing/2014/main" id="{733C9EEF-4664-FB81-8BD3-F3487E673A6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788" t="12481" r="19348" b="5698"/>
          <a:stretch/>
        </p:blipFill>
        <p:spPr>
          <a:xfrm>
            <a:off x="5528085" y="5220699"/>
            <a:ext cx="1135829" cy="1551802"/>
          </a:xfrm>
          <a:prstGeom prst="rect">
            <a:avLst/>
          </a:prstGeom>
        </p:spPr>
      </p:pic>
      <p:sp>
        <p:nvSpPr>
          <p:cNvPr id="6" name="Slide Number Placeholder 5">
            <a:extLst>
              <a:ext uri="{FF2B5EF4-FFF2-40B4-BE49-F238E27FC236}">
                <a16:creationId xmlns:a16="http://schemas.microsoft.com/office/drawing/2014/main" id="{F93376F8-10A5-9473-100C-8875657EE7F7}"/>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51</a:t>
            </a:fld>
            <a:endParaRPr lang="en-US" dirty="0"/>
          </a:p>
        </p:txBody>
      </p:sp>
    </p:spTree>
    <p:extLst>
      <p:ext uri="{BB962C8B-B14F-4D97-AF65-F5344CB8AC3E}">
        <p14:creationId xmlns:p14="http://schemas.microsoft.com/office/powerpoint/2010/main" val="2601737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511443" y="740473"/>
            <a:ext cx="11426001" cy="936800"/>
          </a:xfrm>
        </p:spPr>
        <p:txBody>
          <a:bodyPr/>
          <a:lstStyle/>
          <a:p>
            <a:pPr algn="ctr"/>
            <a:r>
              <a:rPr lang="en-US" sz="6000" dirty="0">
                <a:solidFill>
                  <a:schemeClr val="accent3"/>
                </a:solidFill>
              </a:rPr>
              <a:t>Using </a:t>
            </a:r>
            <a:r>
              <a:rPr lang="en-US" sz="6000" b="1" dirty="0">
                <a:solidFill>
                  <a:schemeClr val="accent3"/>
                </a:solidFill>
              </a:rPr>
              <a:t>DBT in SUD Treatment</a:t>
            </a:r>
          </a:p>
        </p:txBody>
      </p:sp>
      <p:pic>
        <p:nvPicPr>
          <p:cNvPr id="6" name="Picture 5" descr="A painting of a person's head">
            <a:extLst>
              <a:ext uri="{FF2B5EF4-FFF2-40B4-BE49-F238E27FC236}">
                <a16:creationId xmlns:a16="http://schemas.microsoft.com/office/drawing/2014/main" id="{A4754DB5-B8AB-5070-6817-D0C2EB054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971" y="2040903"/>
            <a:ext cx="5232058" cy="3928601"/>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9705F3AD-CAED-D15C-3867-24A6355D997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52</a:t>
            </a:fld>
            <a:endParaRPr lang="en-US" dirty="0"/>
          </a:p>
        </p:txBody>
      </p:sp>
    </p:spTree>
    <p:extLst>
      <p:ext uri="{BB962C8B-B14F-4D97-AF65-F5344CB8AC3E}">
        <p14:creationId xmlns:p14="http://schemas.microsoft.com/office/powerpoint/2010/main" val="816066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741729" y="2091784"/>
            <a:ext cx="10708540" cy="2105367"/>
          </a:xfrm>
        </p:spPr>
        <p:txBody>
          <a:bodyPr anchor="t">
            <a:normAutofit/>
          </a:bodyPr>
          <a:lstStyle/>
          <a:p>
            <a:r>
              <a:rPr lang="en-US" dirty="0"/>
              <a:t>Foundations of </a:t>
            </a:r>
            <a:r>
              <a:rPr lang="en-US" sz="5400" b="1" dirty="0"/>
              <a:t>DBT in SUD Treatment</a:t>
            </a:r>
          </a:p>
        </p:txBody>
      </p:sp>
      <p:sp>
        <p:nvSpPr>
          <p:cNvPr id="3" name="Slide Number Placeholder 2">
            <a:extLst>
              <a:ext uri="{FF2B5EF4-FFF2-40B4-BE49-F238E27FC236}">
                <a16:creationId xmlns:a16="http://schemas.microsoft.com/office/drawing/2014/main" id="{109AA03E-0FD0-35F1-C9E9-AE76DFFB763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53</a:t>
            </a:fld>
            <a:endParaRPr lang="en-US"/>
          </a:p>
        </p:txBody>
      </p:sp>
      <p:pic>
        <p:nvPicPr>
          <p:cNvPr id="4" name="Picture 3">
            <a:extLst>
              <a:ext uri="{FF2B5EF4-FFF2-40B4-BE49-F238E27FC236}">
                <a16:creationId xmlns:a16="http://schemas.microsoft.com/office/drawing/2014/main" id="{039B5FE2-CA11-4DAB-F807-9B8675042A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953" t="60565" r="81262" b="22938"/>
          <a:stretch/>
        </p:blipFill>
        <p:spPr>
          <a:xfrm>
            <a:off x="5253457" y="3878830"/>
            <a:ext cx="1685084" cy="2016575"/>
          </a:xfrm>
          <a:prstGeom prst="rect">
            <a:avLst/>
          </a:prstGeom>
        </p:spPr>
      </p:pic>
    </p:spTree>
    <p:extLst>
      <p:ext uri="{BB962C8B-B14F-4D97-AF65-F5344CB8AC3E}">
        <p14:creationId xmlns:p14="http://schemas.microsoft.com/office/powerpoint/2010/main" val="318850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718734" y="260578"/>
            <a:ext cx="10754532" cy="1081800"/>
          </a:xfrm>
        </p:spPr>
        <p:txBody>
          <a:bodyPr anchor="ctr" anchorCtr="0"/>
          <a:lstStyle/>
          <a:p>
            <a:r>
              <a:rPr lang="en-US" sz="4400" b="1" dirty="0"/>
              <a:t>Rationale for DBT in SUD Treatment</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237957"/>
            <a:ext cx="10515600" cy="5200961"/>
          </a:xfrm>
        </p:spPr>
        <p:txBody>
          <a:bodyPr>
            <a:noAutofit/>
          </a:bodyPr>
          <a:lstStyle/>
          <a:p>
            <a:pPr>
              <a:spcAft>
                <a:spcPts val="600"/>
              </a:spcAft>
            </a:pPr>
            <a:r>
              <a:rPr lang="en-US" sz="2600" dirty="0"/>
              <a:t>DBT identifies substance use as a </a:t>
            </a:r>
            <a:r>
              <a:rPr lang="en-US" sz="2600" b="1" dirty="0"/>
              <a:t>maladaptive</a:t>
            </a:r>
            <a:r>
              <a:rPr lang="en-US" sz="2600" dirty="0"/>
              <a:t> coping behavior</a:t>
            </a:r>
          </a:p>
          <a:p>
            <a:pPr>
              <a:spcAft>
                <a:spcPts val="600"/>
              </a:spcAft>
            </a:pPr>
            <a:r>
              <a:rPr lang="en-US" sz="2600" dirty="0"/>
              <a:t>DBT involves developing and practicing </a:t>
            </a:r>
            <a:r>
              <a:rPr lang="en-US" sz="2600" b="1" dirty="0"/>
              <a:t>adaptive</a:t>
            </a:r>
            <a:r>
              <a:rPr lang="en-US" sz="2600" dirty="0"/>
              <a:t> skills in the areas of Mindfulness, Interpersonal Effectiveness, Emotion Regulation, Distress Tolerance</a:t>
            </a:r>
          </a:p>
          <a:p>
            <a:pPr lvl="1">
              <a:spcAft>
                <a:spcPts val="600"/>
              </a:spcAft>
            </a:pPr>
            <a:r>
              <a:rPr lang="en-US" dirty="0"/>
              <a:t>Goal: These new skills function to reduce the need to engage in substance use as a coping behavior</a:t>
            </a:r>
          </a:p>
          <a:p>
            <a:pPr>
              <a:spcAft>
                <a:spcPts val="600"/>
              </a:spcAft>
            </a:pPr>
            <a:r>
              <a:rPr lang="en-US" sz="2600" dirty="0"/>
              <a:t>DBT has shown favorable outcomes in treating addiction and substance use by reducing cravings and curbing impulsive and harmful behaviors</a:t>
            </a:r>
          </a:p>
          <a:p>
            <a:pPr>
              <a:spcAft>
                <a:spcPts val="600"/>
              </a:spcAft>
            </a:pPr>
            <a:r>
              <a:rPr lang="en-US" sz="2600" dirty="0"/>
              <a:t>DBT can, thus, be an effective therapeutic intervention in substance use disorder treatment</a:t>
            </a:r>
          </a:p>
        </p:txBody>
      </p:sp>
      <p:sp>
        <p:nvSpPr>
          <p:cNvPr id="5" name="Slide Number Placeholder 4">
            <a:extLst>
              <a:ext uri="{FF2B5EF4-FFF2-40B4-BE49-F238E27FC236}">
                <a16:creationId xmlns:a16="http://schemas.microsoft.com/office/drawing/2014/main" id="{3019DCEF-0014-E1E8-CF63-E039BABD9EF2}"/>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54</a:t>
            </a:fld>
            <a:endParaRPr lang="en-US"/>
          </a:p>
        </p:txBody>
      </p:sp>
      <p:sp>
        <p:nvSpPr>
          <p:cNvPr id="4" name="TextBox 3">
            <a:extLst>
              <a:ext uri="{FF2B5EF4-FFF2-40B4-BE49-F238E27FC236}">
                <a16:creationId xmlns:a16="http://schemas.microsoft.com/office/drawing/2014/main" id="{C8626495-2FD3-09F5-C985-72DD2A400F92}"/>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 2008</a:t>
            </a:r>
            <a:endParaRPr lang="en-US" sz="1600" b="0" i="0" dirty="0">
              <a:effectLst/>
              <a:latin typeface="Circular"/>
            </a:endParaRPr>
          </a:p>
        </p:txBody>
      </p:sp>
    </p:spTree>
    <p:extLst>
      <p:ext uri="{BB962C8B-B14F-4D97-AF65-F5344CB8AC3E}">
        <p14:creationId xmlns:p14="http://schemas.microsoft.com/office/powerpoint/2010/main" val="258102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888310" y="648493"/>
            <a:ext cx="10415380" cy="936800"/>
          </a:xfrm>
        </p:spPr>
        <p:txBody>
          <a:bodyPr anchor="ctr" anchorCtr="0"/>
          <a:lstStyle/>
          <a:p>
            <a:r>
              <a:rPr lang="en-US" sz="4400" b="1" dirty="0"/>
              <a:t>Dialectical Abstinence (1)</a:t>
            </a:r>
            <a:endParaRPr lang="en-US" sz="4400" dirty="0"/>
          </a:p>
        </p:txBody>
      </p:sp>
      <p:grpSp>
        <p:nvGrpSpPr>
          <p:cNvPr id="20" name="Group 19" descr="A symbol depicting how dialectical abstinence integrates a harm reduction approach to abstaining from and recovering from addiction. The main and largest circle contains the term &quot;Dialectical Abstinence,&quot; with two additional circles linked to it. One of these circles bears the word &quot;Abstinence,&quot; while the other contains &quot;Harm Reduction,&quot; illustrating the interconnectedness of these concepts with dialectical abstinence.">
            <a:extLst>
              <a:ext uri="{FF2B5EF4-FFF2-40B4-BE49-F238E27FC236}">
                <a16:creationId xmlns:a16="http://schemas.microsoft.com/office/drawing/2014/main" id="{8AECB0C5-5468-D1D4-F201-01CCA3CD9E69}"/>
              </a:ext>
            </a:extLst>
          </p:cNvPr>
          <p:cNvGrpSpPr/>
          <p:nvPr/>
        </p:nvGrpSpPr>
        <p:grpSpPr>
          <a:xfrm rot="16200000">
            <a:off x="2235936" y="1306430"/>
            <a:ext cx="3494899" cy="5374455"/>
            <a:chOff x="2797412" y="889245"/>
            <a:chExt cx="4171388" cy="4934806"/>
          </a:xfrm>
        </p:grpSpPr>
        <p:sp>
          <p:nvSpPr>
            <p:cNvPr id="21" name="Freeform: Shape 20">
              <a:extLst>
                <a:ext uri="{FF2B5EF4-FFF2-40B4-BE49-F238E27FC236}">
                  <a16:creationId xmlns:a16="http://schemas.microsoft.com/office/drawing/2014/main" id="{01C64576-1537-2A93-175E-960D2B773351}"/>
                </a:ext>
              </a:extLst>
            </p:cNvPr>
            <p:cNvSpPr/>
            <p:nvPr/>
          </p:nvSpPr>
          <p:spPr>
            <a:xfrm rot="1758552">
              <a:off x="4582978" y="4234260"/>
              <a:ext cx="963021" cy="68027"/>
            </a:xfrm>
            <a:custGeom>
              <a:avLst/>
              <a:gdLst/>
              <a:ahLst/>
              <a:cxnLst/>
              <a:rect l="0" t="0" r="0" b="0"/>
              <a:pathLst>
                <a:path>
                  <a:moveTo>
                    <a:pt x="0" y="34013"/>
                  </a:moveTo>
                  <a:lnTo>
                    <a:pt x="963021" y="34013"/>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Freeform: Shape 21">
              <a:extLst>
                <a:ext uri="{FF2B5EF4-FFF2-40B4-BE49-F238E27FC236}">
                  <a16:creationId xmlns:a16="http://schemas.microsoft.com/office/drawing/2014/main" id="{81E2F06F-B430-35B9-0335-FF457D52A24C}"/>
                </a:ext>
              </a:extLst>
            </p:cNvPr>
            <p:cNvSpPr/>
            <p:nvPr/>
          </p:nvSpPr>
          <p:spPr>
            <a:xfrm rot="19841448">
              <a:off x="4582978" y="2555711"/>
              <a:ext cx="963021" cy="68027"/>
            </a:xfrm>
            <a:custGeom>
              <a:avLst/>
              <a:gdLst/>
              <a:ahLst/>
              <a:cxnLst/>
              <a:rect l="0" t="0" r="0" b="0"/>
              <a:pathLst>
                <a:path>
                  <a:moveTo>
                    <a:pt x="0" y="34013"/>
                  </a:moveTo>
                  <a:lnTo>
                    <a:pt x="963021" y="34013"/>
                  </a:lnTo>
                </a:path>
              </a:pathLst>
            </a:custGeom>
            <a:noFill/>
          </p:spPr>
          <p:style>
            <a:lnRef idx="2">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Oval 22">
              <a:extLst>
                <a:ext uri="{FF2B5EF4-FFF2-40B4-BE49-F238E27FC236}">
                  <a16:creationId xmlns:a16="http://schemas.microsoft.com/office/drawing/2014/main" id="{36C923F6-88B0-B1A4-2FAF-0CFB69663FD9}"/>
                </a:ext>
              </a:extLst>
            </p:cNvPr>
            <p:cNvSpPr/>
            <p:nvPr/>
          </p:nvSpPr>
          <p:spPr>
            <a:xfrm rot="5400000">
              <a:off x="1884232" y="2305396"/>
              <a:ext cx="3966118" cy="2139757"/>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pPr algn="ctr"/>
              <a:r>
                <a:rPr lang="en-US" sz="4000" b="1" i="1" dirty="0"/>
                <a:t>Dialectical Abstinence</a:t>
              </a:r>
            </a:p>
          </p:txBody>
        </p:sp>
        <p:sp>
          <p:nvSpPr>
            <p:cNvPr id="24" name="Freeform: Shape 23">
              <a:extLst>
                <a:ext uri="{FF2B5EF4-FFF2-40B4-BE49-F238E27FC236}">
                  <a16:creationId xmlns:a16="http://schemas.microsoft.com/office/drawing/2014/main" id="{9A9C3436-F31B-AE1C-466C-9C2B0B8CEFCB}"/>
                </a:ext>
              </a:extLst>
            </p:cNvPr>
            <p:cNvSpPr/>
            <p:nvPr/>
          </p:nvSpPr>
          <p:spPr>
            <a:xfrm rot="5400000">
              <a:off x="5008962" y="1218377"/>
              <a:ext cx="2288968" cy="1630703"/>
            </a:xfrm>
            <a:custGeom>
              <a:avLst/>
              <a:gdLst>
                <a:gd name="connsiteX0" fmla="*/ 0 w 1843087"/>
                <a:gd name="connsiteY0" fmla="*/ 921544 h 1843087"/>
                <a:gd name="connsiteX1" fmla="*/ 921544 w 1843087"/>
                <a:gd name="connsiteY1" fmla="*/ 0 h 1843087"/>
                <a:gd name="connsiteX2" fmla="*/ 1843088 w 1843087"/>
                <a:gd name="connsiteY2" fmla="*/ 921544 h 1843087"/>
                <a:gd name="connsiteX3" fmla="*/ 921544 w 1843087"/>
                <a:gd name="connsiteY3" fmla="*/ 1843088 h 1843087"/>
                <a:gd name="connsiteX4" fmla="*/ 0 w 1843087"/>
                <a:gd name="connsiteY4" fmla="*/ 921544 h 184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1843087">
                  <a:moveTo>
                    <a:pt x="0" y="921544"/>
                  </a:moveTo>
                  <a:cubicBezTo>
                    <a:pt x="0" y="412589"/>
                    <a:pt x="412589" y="0"/>
                    <a:pt x="921544" y="0"/>
                  </a:cubicBezTo>
                  <a:cubicBezTo>
                    <a:pt x="1430499" y="0"/>
                    <a:pt x="1843088" y="412589"/>
                    <a:pt x="1843088" y="921544"/>
                  </a:cubicBezTo>
                  <a:cubicBezTo>
                    <a:pt x="1843088" y="1430499"/>
                    <a:pt x="1430499" y="1843088"/>
                    <a:pt x="921544" y="1843088"/>
                  </a:cubicBezTo>
                  <a:cubicBezTo>
                    <a:pt x="412589" y="1843088"/>
                    <a:pt x="0" y="1430499"/>
                    <a:pt x="0" y="921544"/>
                  </a:cubicBezTo>
                  <a:close/>
                </a:path>
              </a:pathLst>
            </a:custGeom>
            <a:solidFill>
              <a:schemeClr val="accent1"/>
            </a:solidFill>
          </p:spPr>
          <p:style>
            <a:lnRef idx="3">
              <a:schemeClr val="lt1">
                <a:hueOff val="0"/>
                <a:satOff val="0"/>
                <a:lumOff val="0"/>
                <a:alphaOff val="0"/>
              </a:schemeClr>
            </a:lnRef>
            <a:fillRef idx="1">
              <a:schemeClr val="accent3">
                <a:hueOff val="-4402975"/>
                <a:satOff val="35651"/>
                <a:lumOff val="2451"/>
                <a:alphaOff val="0"/>
              </a:schemeClr>
            </a:fillRef>
            <a:effectRef idx="1">
              <a:schemeClr val="accent3">
                <a:hueOff val="-4402975"/>
                <a:satOff val="35651"/>
                <a:lumOff val="2451"/>
                <a:alphaOff val="0"/>
              </a:schemeClr>
            </a:effectRef>
            <a:fontRef idx="minor">
              <a:schemeClr val="lt1"/>
            </a:fontRef>
          </p:style>
          <p:txBody>
            <a:bodyPr spcFirstLastPara="0" vert="horz" wrap="square" lIns="295949" tIns="295949" rIns="295949" bIns="295949" numCol="1" spcCol="1270" anchor="ctr" anchorCtr="0">
              <a:noAutofit/>
            </a:bodyPr>
            <a:lstStyle/>
            <a:p>
              <a:pPr marL="0" lvl="0" indent="0" algn="ctr" defTabSz="1822450">
                <a:lnSpc>
                  <a:spcPct val="90000"/>
                </a:lnSpc>
                <a:spcBef>
                  <a:spcPct val="0"/>
                </a:spcBef>
                <a:spcAft>
                  <a:spcPct val="35000"/>
                </a:spcAft>
                <a:buNone/>
              </a:pPr>
              <a:r>
                <a:rPr lang="en-US" sz="2800" kern="1200" dirty="0"/>
                <a:t>Abstinence</a:t>
              </a:r>
            </a:p>
          </p:txBody>
        </p:sp>
        <p:sp>
          <p:nvSpPr>
            <p:cNvPr id="25" name="Freeform: Shape 24">
              <a:extLst>
                <a:ext uri="{FF2B5EF4-FFF2-40B4-BE49-F238E27FC236}">
                  <a16:creationId xmlns:a16="http://schemas.microsoft.com/office/drawing/2014/main" id="{10B83636-FD0C-D659-1BDC-CFD72B923FF2}"/>
                </a:ext>
              </a:extLst>
            </p:cNvPr>
            <p:cNvSpPr/>
            <p:nvPr/>
          </p:nvSpPr>
          <p:spPr>
            <a:xfrm rot="5400000">
              <a:off x="5007394" y="3862646"/>
              <a:ext cx="2292105" cy="1630706"/>
            </a:xfrm>
            <a:custGeom>
              <a:avLst/>
              <a:gdLst>
                <a:gd name="connsiteX0" fmla="*/ 0 w 1843087"/>
                <a:gd name="connsiteY0" fmla="*/ 921544 h 1843087"/>
                <a:gd name="connsiteX1" fmla="*/ 921544 w 1843087"/>
                <a:gd name="connsiteY1" fmla="*/ 0 h 1843087"/>
                <a:gd name="connsiteX2" fmla="*/ 1843088 w 1843087"/>
                <a:gd name="connsiteY2" fmla="*/ 921544 h 1843087"/>
                <a:gd name="connsiteX3" fmla="*/ 921544 w 1843087"/>
                <a:gd name="connsiteY3" fmla="*/ 1843088 h 1843087"/>
                <a:gd name="connsiteX4" fmla="*/ 0 w 1843087"/>
                <a:gd name="connsiteY4" fmla="*/ 921544 h 1843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087" h="1843087">
                  <a:moveTo>
                    <a:pt x="0" y="921544"/>
                  </a:moveTo>
                  <a:cubicBezTo>
                    <a:pt x="0" y="412589"/>
                    <a:pt x="412589" y="0"/>
                    <a:pt x="921544" y="0"/>
                  </a:cubicBezTo>
                  <a:cubicBezTo>
                    <a:pt x="1430499" y="0"/>
                    <a:pt x="1843088" y="412589"/>
                    <a:pt x="1843088" y="921544"/>
                  </a:cubicBezTo>
                  <a:cubicBezTo>
                    <a:pt x="1843088" y="1430499"/>
                    <a:pt x="1430499" y="1843088"/>
                    <a:pt x="921544" y="1843088"/>
                  </a:cubicBezTo>
                  <a:cubicBezTo>
                    <a:pt x="412589" y="1843088"/>
                    <a:pt x="0" y="1430499"/>
                    <a:pt x="0" y="921544"/>
                  </a:cubicBezTo>
                  <a:close/>
                </a:path>
              </a:pathLst>
            </a:custGeom>
            <a:solidFill>
              <a:schemeClr val="accent2"/>
            </a:solid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spcFirstLastPara="0" vert="horz" wrap="square" lIns="295949" tIns="295949" rIns="295949" bIns="295949" numCol="1" spcCol="1270" anchor="ctr" anchorCtr="0">
              <a:noAutofit/>
            </a:bodyPr>
            <a:lstStyle/>
            <a:p>
              <a:pPr marL="0" lvl="0" indent="0" algn="ctr" defTabSz="1822450">
                <a:lnSpc>
                  <a:spcPct val="90000"/>
                </a:lnSpc>
                <a:spcBef>
                  <a:spcPct val="0"/>
                </a:spcBef>
                <a:spcAft>
                  <a:spcPct val="35000"/>
                </a:spcAft>
                <a:buNone/>
              </a:pPr>
              <a:r>
                <a:rPr lang="en-US" sz="2800" kern="1200" dirty="0"/>
                <a:t>Harm Reduction</a:t>
              </a:r>
            </a:p>
          </p:txBody>
        </p:sp>
      </p:grpSp>
      <p:sp>
        <p:nvSpPr>
          <p:cNvPr id="7" name="Content Placeholder 6" descr="A box icon featuring the phrase &quot;A concept in DBT that emphasizes finding a balanced approach to abstinence in the context of SUD treatment,&quot; referring to the concept of Dialectical Abstinence.">
            <a:extLst>
              <a:ext uri="{FF2B5EF4-FFF2-40B4-BE49-F238E27FC236}">
                <a16:creationId xmlns:a16="http://schemas.microsoft.com/office/drawing/2014/main" id="{9F617601-8604-4C4D-AE8A-E6AE8C2DDDCA}"/>
              </a:ext>
            </a:extLst>
          </p:cNvPr>
          <p:cNvSpPr>
            <a:spLocks noGrp="1"/>
          </p:cNvSpPr>
          <p:nvPr>
            <p:ph idx="1"/>
          </p:nvPr>
        </p:nvSpPr>
        <p:spPr>
          <a:xfrm>
            <a:off x="7466994" y="2131127"/>
            <a:ext cx="3428849" cy="3634470"/>
          </a:xfrm>
          <a:custGeom>
            <a:avLst/>
            <a:gdLst>
              <a:gd name="connsiteX0" fmla="*/ 0 w 3428849"/>
              <a:gd name="connsiteY0" fmla="*/ 0 h 3634470"/>
              <a:gd name="connsiteX1" fmla="*/ 617193 w 3428849"/>
              <a:gd name="connsiteY1" fmla="*/ 0 h 3634470"/>
              <a:gd name="connsiteX2" fmla="*/ 1200097 w 3428849"/>
              <a:gd name="connsiteY2" fmla="*/ 0 h 3634470"/>
              <a:gd name="connsiteX3" fmla="*/ 1783001 w 3428849"/>
              <a:gd name="connsiteY3" fmla="*/ 0 h 3634470"/>
              <a:gd name="connsiteX4" fmla="*/ 2400194 w 3428849"/>
              <a:gd name="connsiteY4" fmla="*/ 0 h 3634470"/>
              <a:gd name="connsiteX5" fmla="*/ 3428849 w 3428849"/>
              <a:gd name="connsiteY5" fmla="*/ 0 h 3634470"/>
              <a:gd name="connsiteX6" fmla="*/ 3428849 w 3428849"/>
              <a:gd name="connsiteY6" fmla="*/ 569400 h 3634470"/>
              <a:gd name="connsiteX7" fmla="*/ 3428849 w 3428849"/>
              <a:gd name="connsiteY7" fmla="*/ 1102456 h 3634470"/>
              <a:gd name="connsiteX8" fmla="*/ 3428849 w 3428849"/>
              <a:gd name="connsiteY8" fmla="*/ 1635512 h 3634470"/>
              <a:gd name="connsiteX9" fmla="*/ 3428849 w 3428849"/>
              <a:gd name="connsiteY9" fmla="*/ 2277601 h 3634470"/>
              <a:gd name="connsiteX10" fmla="*/ 3428849 w 3428849"/>
              <a:gd name="connsiteY10" fmla="*/ 2774312 h 3634470"/>
              <a:gd name="connsiteX11" fmla="*/ 3428849 w 3428849"/>
              <a:gd name="connsiteY11" fmla="*/ 3634470 h 3634470"/>
              <a:gd name="connsiteX12" fmla="*/ 2845945 w 3428849"/>
              <a:gd name="connsiteY12" fmla="*/ 3634470 h 3634470"/>
              <a:gd name="connsiteX13" fmla="*/ 2160175 w 3428849"/>
              <a:gd name="connsiteY13" fmla="*/ 3634470 h 3634470"/>
              <a:gd name="connsiteX14" fmla="*/ 1405828 w 3428849"/>
              <a:gd name="connsiteY14" fmla="*/ 3634470 h 3634470"/>
              <a:gd name="connsiteX15" fmla="*/ 754347 w 3428849"/>
              <a:gd name="connsiteY15" fmla="*/ 3634470 h 3634470"/>
              <a:gd name="connsiteX16" fmla="*/ 0 w 3428849"/>
              <a:gd name="connsiteY16" fmla="*/ 3634470 h 3634470"/>
              <a:gd name="connsiteX17" fmla="*/ 0 w 3428849"/>
              <a:gd name="connsiteY17" fmla="*/ 2956036 h 3634470"/>
              <a:gd name="connsiteX18" fmla="*/ 0 w 3428849"/>
              <a:gd name="connsiteY18" fmla="*/ 2313946 h 3634470"/>
              <a:gd name="connsiteX19" fmla="*/ 0 w 3428849"/>
              <a:gd name="connsiteY19" fmla="*/ 1817235 h 3634470"/>
              <a:gd name="connsiteX20" fmla="*/ 0 w 3428849"/>
              <a:gd name="connsiteY20" fmla="*/ 1175145 h 3634470"/>
              <a:gd name="connsiteX21" fmla="*/ 0 w 3428849"/>
              <a:gd name="connsiteY21" fmla="*/ 569400 h 3634470"/>
              <a:gd name="connsiteX22" fmla="*/ 0 w 3428849"/>
              <a:gd name="connsiteY22" fmla="*/ 0 h 363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28849" h="3634470" extrusionOk="0">
                <a:moveTo>
                  <a:pt x="0" y="0"/>
                </a:moveTo>
                <a:cubicBezTo>
                  <a:pt x="192928" y="28754"/>
                  <a:pt x="389682" y="23631"/>
                  <a:pt x="617193" y="0"/>
                </a:cubicBezTo>
                <a:cubicBezTo>
                  <a:pt x="844704" y="-23631"/>
                  <a:pt x="927421" y="9166"/>
                  <a:pt x="1200097" y="0"/>
                </a:cubicBezTo>
                <a:cubicBezTo>
                  <a:pt x="1472773" y="-9166"/>
                  <a:pt x="1618364" y="-1972"/>
                  <a:pt x="1783001" y="0"/>
                </a:cubicBezTo>
                <a:cubicBezTo>
                  <a:pt x="1947638" y="1972"/>
                  <a:pt x="2109548" y="-5038"/>
                  <a:pt x="2400194" y="0"/>
                </a:cubicBezTo>
                <a:cubicBezTo>
                  <a:pt x="2690840" y="5038"/>
                  <a:pt x="3092984" y="-10019"/>
                  <a:pt x="3428849" y="0"/>
                </a:cubicBezTo>
                <a:cubicBezTo>
                  <a:pt x="3430271" y="123044"/>
                  <a:pt x="3419968" y="412901"/>
                  <a:pt x="3428849" y="569400"/>
                </a:cubicBezTo>
                <a:cubicBezTo>
                  <a:pt x="3437730" y="725899"/>
                  <a:pt x="3435086" y="972379"/>
                  <a:pt x="3428849" y="1102456"/>
                </a:cubicBezTo>
                <a:cubicBezTo>
                  <a:pt x="3422612" y="1232533"/>
                  <a:pt x="3451579" y="1384990"/>
                  <a:pt x="3428849" y="1635512"/>
                </a:cubicBezTo>
                <a:cubicBezTo>
                  <a:pt x="3406119" y="1886034"/>
                  <a:pt x="3418574" y="2081153"/>
                  <a:pt x="3428849" y="2277601"/>
                </a:cubicBezTo>
                <a:cubicBezTo>
                  <a:pt x="3439124" y="2474049"/>
                  <a:pt x="3430965" y="2613257"/>
                  <a:pt x="3428849" y="2774312"/>
                </a:cubicBezTo>
                <a:cubicBezTo>
                  <a:pt x="3426733" y="2935367"/>
                  <a:pt x="3394577" y="3395410"/>
                  <a:pt x="3428849" y="3634470"/>
                </a:cubicBezTo>
                <a:cubicBezTo>
                  <a:pt x="3297235" y="3643929"/>
                  <a:pt x="3136731" y="3625868"/>
                  <a:pt x="2845945" y="3634470"/>
                </a:cubicBezTo>
                <a:cubicBezTo>
                  <a:pt x="2555159" y="3643072"/>
                  <a:pt x="2330736" y="3627904"/>
                  <a:pt x="2160175" y="3634470"/>
                </a:cubicBezTo>
                <a:cubicBezTo>
                  <a:pt x="1989614" y="3641037"/>
                  <a:pt x="1732629" y="3671890"/>
                  <a:pt x="1405828" y="3634470"/>
                </a:cubicBezTo>
                <a:cubicBezTo>
                  <a:pt x="1079027" y="3597050"/>
                  <a:pt x="958189" y="3639699"/>
                  <a:pt x="754347" y="3634470"/>
                </a:cubicBezTo>
                <a:cubicBezTo>
                  <a:pt x="550505" y="3629241"/>
                  <a:pt x="375228" y="3636101"/>
                  <a:pt x="0" y="3634470"/>
                </a:cubicBezTo>
                <a:cubicBezTo>
                  <a:pt x="29891" y="3380446"/>
                  <a:pt x="-16092" y="3143591"/>
                  <a:pt x="0" y="2956036"/>
                </a:cubicBezTo>
                <a:cubicBezTo>
                  <a:pt x="16092" y="2768481"/>
                  <a:pt x="7664" y="2604144"/>
                  <a:pt x="0" y="2313946"/>
                </a:cubicBezTo>
                <a:cubicBezTo>
                  <a:pt x="-7664" y="2023748"/>
                  <a:pt x="-6373" y="1921135"/>
                  <a:pt x="0" y="1817235"/>
                </a:cubicBezTo>
                <a:cubicBezTo>
                  <a:pt x="6373" y="1713335"/>
                  <a:pt x="-5870" y="1484199"/>
                  <a:pt x="0" y="1175145"/>
                </a:cubicBezTo>
                <a:cubicBezTo>
                  <a:pt x="5870" y="866091"/>
                  <a:pt x="27838" y="742965"/>
                  <a:pt x="0" y="569400"/>
                </a:cubicBezTo>
                <a:cubicBezTo>
                  <a:pt x="-27838" y="395835"/>
                  <a:pt x="-12776" y="155395"/>
                  <a:pt x="0" y="0"/>
                </a:cubicBezTo>
                <a:close/>
              </a:path>
            </a:pathLst>
          </a:custGeom>
          <a:solidFill>
            <a:schemeClr val="accent5"/>
          </a:solidFill>
          <a:ln>
            <a:solidFill>
              <a:schemeClr val="tx1"/>
            </a:solidFill>
            <a:extLst>
              <a:ext uri="{C807C97D-BFC1-408E-A445-0C87EB9F89A2}">
                <ask:lineSketchStyleProps xmlns:ask="http://schemas.microsoft.com/office/drawing/2018/sketchyshapes" sd="4060778222">
                  <ask:type>
                    <ask:lineSketchFreehand/>
                  </ask:type>
                </ask:lineSketchStyleProps>
              </a:ext>
            </a:extLst>
          </a:ln>
        </p:spPr>
        <p:txBody>
          <a:bodyPr lIns="182880" tIns="182880" rIns="182880" bIns="182880"/>
          <a:lstStyle/>
          <a:p>
            <a:pPr marL="38100" indent="0" algn="ctr">
              <a:spcAft>
                <a:spcPts val="600"/>
              </a:spcAft>
              <a:buNone/>
            </a:pPr>
            <a:r>
              <a:rPr lang="en-US" dirty="0"/>
              <a:t>A concept in DBT that emphasizes finding a balanced approach to abstinence in the context of SUD treatment</a:t>
            </a:r>
          </a:p>
          <a:p>
            <a:pPr>
              <a:spcAft>
                <a:spcPts val="600"/>
              </a:spcAft>
            </a:pPr>
            <a:endParaRPr lang="en-US" i="1" dirty="0"/>
          </a:p>
        </p:txBody>
      </p:sp>
      <p:sp>
        <p:nvSpPr>
          <p:cNvPr id="3" name="Slide Number Placeholder 2">
            <a:extLst>
              <a:ext uri="{FF2B5EF4-FFF2-40B4-BE49-F238E27FC236}">
                <a16:creationId xmlns:a16="http://schemas.microsoft.com/office/drawing/2014/main" id="{B605C36C-4B4F-2133-2229-4A3CFEF23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55</a:t>
            </a:fld>
            <a:endParaRPr lang="en-US"/>
          </a:p>
        </p:txBody>
      </p:sp>
      <p:sp>
        <p:nvSpPr>
          <p:cNvPr id="4" name="TextBox 3">
            <a:extLst>
              <a:ext uri="{FF2B5EF4-FFF2-40B4-BE49-F238E27FC236}">
                <a16:creationId xmlns:a16="http://schemas.microsoft.com/office/drawing/2014/main" id="{EDB8277E-80AF-0E61-81D2-73A14FC87519}"/>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a:t>
            </a:r>
            <a:r>
              <a:rPr lang="nn-NO" sz="1400" b="0" i="0">
                <a:effectLst/>
                <a:latin typeface="Circular"/>
              </a:rPr>
              <a:t>Dimeff &amp; </a:t>
            </a:r>
            <a:r>
              <a:rPr lang="nn-NO" sz="1400" b="0" i="0" dirty="0">
                <a:effectLst/>
                <a:latin typeface="Circular"/>
              </a:rPr>
              <a:t>Linehan,2008</a:t>
            </a:r>
            <a:endParaRPr lang="en-US" sz="1400" b="0" i="0" dirty="0">
              <a:effectLst/>
              <a:latin typeface="Circular"/>
            </a:endParaRPr>
          </a:p>
        </p:txBody>
      </p:sp>
    </p:spTree>
    <p:extLst>
      <p:ext uri="{BB962C8B-B14F-4D97-AF65-F5344CB8AC3E}">
        <p14:creationId xmlns:p14="http://schemas.microsoft.com/office/powerpoint/2010/main" val="2237553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A771-BB81-4EC8-9C7D-3E933E41382D}"/>
              </a:ext>
            </a:extLst>
          </p:cNvPr>
          <p:cNvSpPr>
            <a:spLocks noGrp="1"/>
          </p:cNvSpPr>
          <p:nvPr>
            <p:ph type="title"/>
          </p:nvPr>
        </p:nvSpPr>
        <p:spPr>
          <a:xfrm>
            <a:off x="888310" y="533251"/>
            <a:ext cx="10415380" cy="936800"/>
          </a:xfrm>
        </p:spPr>
        <p:txBody>
          <a:bodyPr anchor="ctr" anchorCtr="0"/>
          <a:lstStyle/>
          <a:p>
            <a:r>
              <a:rPr lang="en-US" sz="4400" b="1" dirty="0"/>
              <a:t>Dialectical Abstinence (2)</a:t>
            </a:r>
            <a:endParaRPr lang="en-US" sz="4400" dirty="0"/>
          </a:p>
        </p:txBody>
      </p:sp>
      <p:sp>
        <p:nvSpPr>
          <p:cNvPr id="7" name="Content Placeholder 6">
            <a:extLst>
              <a:ext uri="{FF2B5EF4-FFF2-40B4-BE49-F238E27FC236}">
                <a16:creationId xmlns:a16="http://schemas.microsoft.com/office/drawing/2014/main" id="{9F617601-8604-4C4D-AE8A-E6AE8C2DDDCA}"/>
              </a:ext>
            </a:extLst>
          </p:cNvPr>
          <p:cNvSpPr>
            <a:spLocks noGrp="1"/>
          </p:cNvSpPr>
          <p:nvPr>
            <p:ph idx="1"/>
          </p:nvPr>
        </p:nvSpPr>
        <p:spPr>
          <a:xfrm>
            <a:off x="810970" y="1464620"/>
            <a:ext cx="10570059" cy="5090970"/>
          </a:xfrm>
        </p:spPr>
        <p:txBody>
          <a:bodyPr/>
          <a:lstStyle/>
          <a:p>
            <a:pPr>
              <a:spcAft>
                <a:spcPts val="600"/>
              </a:spcAft>
            </a:pPr>
            <a:r>
              <a:rPr lang="en-US" sz="2800" b="0" i="0" dirty="0">
                <a:solidFill>
                  <a:srgbClr val="2B2C2A"/>
                </a:solidFill>
                <a:effectLst/>
                <a:latin typeface="Source Sans Pro" panose="020B0503030403020204" pitchFamily="34" charset="0"/>
                <a:ea typeface="Source Sans Pro" panose="020B0503030403020204" pitchFamily="34" charset="0"/>
              </a:rPr>
              <a:t>Dialectical Abstinence acknowledges the complex and personalized nature of substance use disorder recovery</a:t>
            </a:r>
          </a:p>
          <a:p>
            <a:pPr>
              <a:spcAft>
                <a:spcPts val="600"/>
              </a:spcAft>
            </a:pPr>
            <a:r>
              <a:rPr lang="en-US" sz="2800" b="0" i="0" dirty="0">
                <a:solidFill>
                  <a:srgbClr val="2B2C2A"/>
                </a:solidFill>
                <a:effectLst/>
                <a:latin typeface="Source Sans Pro" panose="020B0503030403020204" pitchFamily="34" charset="0"/>
                <a:ea typeface="Source Sans Pro" panose="020B0503030403020204" pitchFamily="34" charset="0"/>
              </a:rPr>
              <a:t>Dialectical Abstinence promotes a balance between complete substance abstinence and harm reduction strategies</a:t>
            </a:r>
          </a:p>
          <a:p>
            <a:pPr lvl="2">
              <a:spcAft>
                <a:spcPts val="600"/>
              </a:spcAft>
            </a:pPr>
            <a:r>
              <a:rPr lang="en-US" sz="2600" b="0" i="0" dirty="0">
                <a:solidFill>
                  <a:srgbClr val="2B2C2A"/>
                </a:solidFill>
                <a:effectLst/>
                <a:latin typeface="Source Sans Pro" panose="020B0503030403020204" pitchFamily="34" charset="0"/>
                <a:ea typeface="Source Sans Pro" panose="020B0503030403020204" pitchFamily="34" charset="0"/>
              </a:rPr>
              <a:t>Instead of viewing abstinence as an all-or-nothing goal, Dialectical Abstinence acknowledges that some individuals may need to start with harm reduction and work toward abstinence over time</a:t>
            </a:r>
          </a:p>
          <a:p>
            <a:pPr>
              <a:spcAft>
                <a:spcPts val="600"/>
              </a:spcAft>
            </a:pPr>
            <a:endParaRPr lang="en-US" b="0" i="0" dirty="0">
              <a:solidFill>
                <a:srgbClr val="2B2C2A"/>
              </a:solidFill>
              <a:effectLst/>
              <a:latin typeface="linehan_sanserif_book"/>
            </a:endParaRPr>
          </a:p>
          <a:p>
            <a:pPr>
              <a:spcAft>
                <a:spcPts val="600"/>
              </a:spcAft>
            </a:pPr>
            <a:endParaRPr lang="en-US" b="0" i="0" dirty="0">
              <a:solidFill>
                <a:srgbClr val="2B2C2A"/>
              </a:solidFill>
              <a:effectLst/>
              <a:latin typeface="linehan_sanserif_book"/>
            </a:endParaRPr>
          </a:p>
          <a:p>
            <a:pPr>
              <a:spcAft>
                <a:spcPts val="600"/>
              </a:spcAft>
            </a:pPr>
            <a:endParaRPr lang="en-US" i="1" dirty="0"/>
          </a:p>
        </p:txBody>
      </p:sp>
      <p:pic>
        <p:nvPicPr>
          <p:cNvPr id="6" name="Picture 5">
            <a:extLst>
              <a:ext uri="{FF2B5EF4-FFF2-40B4-BE49-F238E27FC236}">
                <a16:creationId xmlns:a16="http://schemas.microsoft.com/office/drawing/2014/main" id="{EDD39B68-19C9-693F-5F71-55550124ACF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055" t="70922" r="10662" b="12340"/>
          <a:stretch/>
        </p:blipFill>
        <p:spPr>
          <a:xfrm>
            <a:off x="3343072" y="5555050"/>
            <a:ext cx="5505856" cy="1029097"/>
          </a:xfrm>
          <a:prstGeom prst="rect">
            <a:avLst/>
          </a:prstGeom>
        </p:spPr>
      </p:pic>
      <p:sp>
        <p:nvSpPr>
          <p:cNvPr id="3" name="Slide Number Placeholder 2">
            <a:extLst>
              <a:ext uri="{FF2B5EF4-FFF2-40B4-BE49-F238E27FC236}">
                <a16:creationId xmlns:a16="http://schemas.microsoft.com/office/drawing/2014/main" id="{B605C36C-4B4F-2133-2229-4A3CFEF231F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56</a:t>
            </a:fld>
            <a:endParaRPr lang="en-US"/>
          </a:p>
        </p:txBody>
      </p:sp>
      <p:sp>
        <p:nvSpPr>
          <p:cNvPr id="4" name="TextBox 3">
            <a:extLst>
              <a:ext uri="{FF2B5EF4-FFF2-40B4-BE49-F238E27FC236}">
                <a16:creationId xmlns:a16="http://schemas.microsoft.com/office/drawing/2014/main" id="{EDB8277E-80AF-0E61-81D2-73A14FC87519}"/>
              </a:ext>
              <a:ext uri="{C183D7F6-B498-43B3-948B-1728B52AA6E4}">
                <adec:decorative xmlns:adec="http://schemas.microsoft.com/office/drawing/2017/decorative" val="1"/>
              </a:ext>
            </a:extLst>
          </p:cNvPr>
          <p:cNvSpPr txBox="1"/>
          <p:nvPr/>
        </p:nvSpPr>
        <p:spPr>
          <a:xfrm>
            <a:off x="0" y="6550158"/>
            <a:ext cx="3572256" cy="307777"/>
          </a:xfrm>
          <a:prstGeom prst="rect">
            <a:avLst/>
          </a:prstGeom>
          <a:noFill/>
        </p:spPr>
        <p:txBody>
          <a:bodyPr wrap="square" rtlCol="0">
            <a:spAutoFit/>
          </a:bodyPr>
          <a:lstStyle/>
          <a:p>
            <a:pPr fontAlgn="base">
              <a:spcBef>
                <a:spcPts val="600"/>
              </a:spcBef>
              <a:spcAft>
                <a:spcPts val="600"/>
              </a:spcAft>
            </a:pPr>
            <a:r>
              <a:rPr lang="en-US" sz="1400" b="0" i="0" dirty="0">
                <a:effectLst/>
                <a:latin typeface="Circular"/>
              </a:rPr>
              <a:t>SOURCE: </a:t>
            </a:r>
            <a:r>
              <a:rPr lang="nn-NO" sz="1400" b="0" i="0">
                <a:effectLst/>
                <a:latin typeface="Circular"/>
              </a:rPr>
              <a:t>Dimeff &amp; </a:t>
            </a:r>
            <a:r>
              <a:rPr lang="nn-NO" sz="1400" b="0" i="0" dirty="0">
                <a:effectLst/>
                <a:latin typeface="Circular"/>
              </a:rPr>
              <a:t>Linehan,2008</a:t>
            </a:r>
            <a:endParaRPr lang="en-US" sz="1400" b="0" i="0" dirty="0">
              <a:effectLst/>
              <a:latin typeface="Circular"/>
            </a:endParaRPr>
          </a:p>
        </p:txBody>
      </p:sp>
    </p:spTree>
    <p:extLst>
      <p:ext uri="{BB962C8B-B14F-4D97-AF65-F5344CB8AC3E}">
        <p14:creationId xmlns:p14="http://schemas.microsoft.com/office/powerpoint/2010/main" val="627372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6467-2565-E482-7AD7-DD4B3DD45924}"/>
              </a:ext>
            </a:extLst>
          </p:cNvPr>
          <p:cNvSpPr>
            <a:spLocks noGrp="1"/>
          </p:cNvSpPr>
          <p:nvPr>
            <p:ph type="title"/>
          </p:nvPr>
        </p:nvSpPr>
        <p:spPr>
          <a:xfrm>
            <a:off x="1048200" y="410827"/>
            <a:ext cx="10095600" cy="808373"/>
          </a:xfrm>
        </p:spPr>
        <p:txBody>
          <a:bodyPr/>
          <a:lstStyle/>
          <a:p>
            <a:r>
              <a:rPr lang="en-US" i="1" dirty="0"/>
              <a:t>Walking the Middle Path</a:t>
            </a:r>
          </a:p>
        </p:txBody>
      </p:sp>
      <p:sp>
        <p:nvSpPr>
          <p:cNvPr id="3" name="Content Placeholder 2">
            <a:extLst>
              <a:ext uri="{FF2B5EF4-FFF2-40B4-BE49-F238E27FC236}">
                <a16:creationId xmlns:a16="http://schemas.microsoft.com/office/drawing/2014/main" id="{CA2F347C-4334-DDFC-119F-A1A9F4B99779}"/>
              </a:ext>
            </a:extLst>
          </p:cNvPr>
          <p:cNvSpPr>
            <a:spLocks noGrp="1"/>
          </p:cNvSpPr>
          <p:nvPr>
            <p:ph idx="1"/>
          </p:nvPr>
        </p:nvSpPr>
        <p:spPr>
          <a:xfrm>
            <a:off x="1048200" y="1219200"/>
            <a:ext cx="10095600" cy="5099440"/>
          </a:xfrm>
        </p:spPr>
        <p:txBody>
          <a:bodyPr/>
          <a:lstStyle/>
          <a:p>
            <a:pPr>
              <a:spcAft>
                <a:spcPts val="600"/>
              </a:spcAft>
            </a:pPr>
            <a:r>
              <a:rPr lang="en-US" sz="2600" dirty="0"/>
              <a:t>In DBT, Walking the Middle Path involves balancing opposing positions and avoiding black-and-white thinking</a:t>
            </a:r>
          </a:p>
          <a:p>
            <a:pPr lvl="2">
              <a:spcBef>
                <a:spcPts val="600"/>
              </a:spcBef>
              <a:spcAft>
                <a:spcPts val="600"/>
              </a:spcAft>
            </a:pPr>
            <a:r>
              <a:rPr lang="en-US" dirty="0"/>
              <a:t>It encourages a flexible and adaptive approach to situations and relationships</a:t>
            </a:r>
          </a:p>
          <a:p>
            <a:pPr>
              <a:spcAft>
                <a:spcPts val="600"/>
              </a:spcAft>
            </a:pPr>
            <a:r>
              <a:rPr lang="en-US" sz="2600" dirty="0"/>
              <a:t>Practicing </a:t>
            </a:r>
            <a:r>
              <a:rPr lang="en-US" sz="2600" i="1" dirty="0"/>
              <a:t>Walking the Middle Path </a:t>
            </a:r>
            <a:r>
              <a:rPr lang="en-US" sz="2600" dirty="0"/>
              <a:t>in DBT when addressing SUDs is crucial for individuals striving to find a balanced and effective approach to recovery</a:t>
            </a:r>
          </a:p>
          <a:p>
            <a:pPr lvl="2">
              <a:spcBef>
                <a:spcPts val="600"/>
              </a:spcBef>
            </a:pPr>
            <a:r>
              <a:rPr lang="en-US" dirty="0"/>
              <a:t>In SUD treatment, the </a:t>
            </a:r>
            <a:r>
              <a:rPr lang="en-US" i="1" dirty="0"/>
              <a:t>Walking the Middle Path </a:t>
            </a:r>
            <a:r>
              <a:rPr lang="en-US" dirty="0"/>
              <a:t>refers to finding a balance between abstinence and continued substance use</a:t>
            </a:r>
          </a:p>
        </p:txBody>
      </p:sp>
      <p:sp>
        <p:nvSpPr>
          <p:cNvPr id="4" name="Slide Number Placeholder 3">
            <a:extLst>
              <a:ext uri="{FF2B5EF4-FFF2-40B4-BE49-F238E27FC236}">
                <a16:creationId xmlns:a16="http://schemas.microsoft.com/office/drawing/2014/main" id="{1471BF9C-E1A3-92E2-0827-9878FEF3DD98}"/>
              </a:ext>
            </a:extLst>
          </p:cNvPr>
          <p:cNvSpPr>
            <a:spLocks noGrp="1"/>
          </p:cNvSpPr>
          <p:nvPr>
            <p:ph type="sldNum" idx="10"/>
          </p:nvPr>
        </p:nvSpPr>
        <p:spPr/>
        <p:txBody>
          <a:bodyPr/>
          <a:lstStyle/>
          <a:p>
            <a:fld id="{07CE569E-9B7C-4CB9-AB80-C0841F922CFF}" type="slidenum">
              <a:rPr lang="en-US" smtClean="0"/>
              <a:pPr/>
              <a:t>57</a:t>
            </a:fld>
            <a:endParaRPr lang="en-US"/>
          </a:p>
        </p:txBody>
      </p:sp>
      <p:sp>
        <p:nvSpPr>
          <p:cNvPr id="5" name="TextBox 4">
            <a:extLst>
              <a:ext uri="{FF2B5EF4-FFF2-40B4-BE49-F238E27FC236}">
                <a16:creationId xmlns:a16="http://schemas.microsoft.com/office/drawing/2014/main" id="{CA80B799-A7E3-5F9C-B278-87B8233527A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A5B02281-954F-DFA6-B73F-28AE6FC126D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466" t="9059" r="12489" b="76178"/>
          <a:stretch/>
        </p:blipFill>
        <p:spPr>
          <a:xfrm>
            <a:off x="3575304" y="5745576"/>
            <a:ext cx="5041392" cy="953671"/>
          </a:xfrm>
          <a:prstGeom prst="rect">
            <a:avLst/>
          </a:prstGeom>
        </p:spPr>
      </p:pic>
    </p:spTree>
    <p:extLst>
      <p:ext uri="{BB962C8B-B14F-4D97-AF65-F5344CB8AC3E}">
        <p14:creationId xmlns:p14="http://schemas.microsoft.com/office/powerpoint/2010/main" val="665139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6467-2565-E482-7AD7-DD4B3DD45924}"/>
              </a:ext>
            </a:extLst>
          </p:cNvPr>
          <p:cNvSpPr>
            <a:spLocks noGrp="1"/>
          </p:cNvSpPr>
          <p:nvPr>
            <p:ph type="title"/>
          </p:nvPr>
        </p:nvSpPr>
        <p:spPr>
          <a:xfrm>
            <a:off x="1048200" y="410827"/>
            <a:ext cx="10095600" cy="808373"/>
          </a:xfrm>
        </p:spPr>
        <p:txBody>
          <a:bodyPr/>
          <a:lstStyle/>
          <a:p>
            <a:r>
              <a:rPr lang="en-US" i="1" dirty="0"/>
              <a:t>Walking the Middle Path </a:t>
            </a:r>
            <a:r>
              <a:rPr lang="en-US" dirty="0"/>
              <a:t>&amp; SUDs</a:t>
            </a:r>
          </a:p>
        </p:txBody>
      </p:sp>
      <p:sp>
        <p:nvSpPr>
          <p:cNvPr id="3" name="Content Placeholder 2">
            <a:extLst>
              <a:ext uri="{FF2B5EF4-FFF2-40B4-BE49-F238E27FC236}">
                <a16:creationId xmlns:a16="http://schemas.microsoft.com/office/drawing/2014/main" id="{CA2F347C-4334-DDFC-119F-A1A9F4B99779}"/>
              </a:ext>
            </a:extLst>
          </p:cNvPr>
          <p:cNvSpPr>
            <a:spLocks noGrp="1"/>
          </p:cNvSpPr>
          <p:nvPr>
            <p:ph idx="1"/>
          </p:nvPr>
        </p:nvSpPr>
        <p:spPr>
          <a:xfrm>
            <a:off x="1048200" y="1219200"/>
            <a:ext cx="10095600" cy="5099440"/>
          </a:xfrm>
        </p:spPr>
        <p:txBody>
          <a:bodyPr/>
          <a:lstStyle/>
          <a:p>
            <a:pPr>
              <a:spcAft>
                <a:spcPts val="600"/>
              </a:spcAft>
            </a:pPr>
            <a:r>
              <a:rPr lang="en-US" sz="2600" dirty="0"/>
              <a:t>Here are some strategies to practice </a:t>
            </a:r>
            <a:r>
              <a:rPr lang="en-US" sz="2600" i="1" dirty="0"/>
              <a:t>Walking the Middle Path </a:t>
            </a:r>
            <a:r>
              <a:rPr lang="en-US" sz="2600" dirty="0"/>
              <a:t>in SUD treatment:</a:t>
            </a:r>
          </a:p>
          <a:p>
            <a:pPr lvl="2">
              <a:spcBef>
                <a:spcPts val="600"/>
              </a:spcBef>
            </a:pPr>
            <a:r>
              <a:rPr lang="en-US" dirty="0"/>
              <a:t>Acknowledge ambivalence</a:t>
            </a:r>
          </a:p>
          <a:p>
            <a:pPr lvl="2"/>
            <a:r>
              <a:rPr lang="en-US" dirty="0"/>
              <a:t>Practice mindfulness</a:t>
            </a:r>
          </a:p>
          <a:p>
            <a:pPr lvl="2"/>
            <a:r>
              <a:rPr lang="en-US" dirty="0"/>
              <a:t>Set realistic goals</a:t>
            </a:r>
          </a:p>
          <a:p>
            <a:pPr lvl="2"/>
            <a:r>
              <a:rPr lang="en-US" dirty="0"/>
              <a:t>Explore harm reduction strategies</a:t>
            </a:r>
          </a:p>
          <a:p>
            <a:pPr lvl="2"/>
            <a:r>
              <a:rPr lang="en-US" dirty="0"/>
              <a:t>Seek support</a:t>
            </a:r>
          </a:p>
          <a:p>
            <a:pPr lvl="2">
              <a:spcAft>
                <a:spcPts val="600"/>
              </a:spcAft>
            </a:pPr>
            <a:r>
              <a:rPr lang="en-US" dirty="0"/>
              <a:t>Build coping skills</a:t>
            </a:r>
          </a:p>
          <a:p>
            <a:pPr>
              <a:spcAft>
                <a:spcPts val="600"/>
              </a:spcAft>
            </a:pPr>
            <a:r>
              <a:rPr lang="en-US" sz="2600" i="1" dirty="0"/>
              <a:t>Walking the Middle Path</a:t>
            </a:r>
            <a:r>
              <a:rPr lang="en-US" sz="2600" dirty="0"/>
              <a:t> in SUD treatment means finding a personalized recovery journey, whether it leads to abstinence or harm reduction, recognizing that each person's recovery is unique</a:t>
            </a:r>
          </a:p>
          <a:p>
            <a:pPr>
              <a:spcAft>
                <a:spcPts val="600"/>
              </a:spcAft>
            </a:pPr>
            <a:endParaRPr lang="en-US" dirty="0"/>
          </a:p>
        </p:txBody>
      </p:sp>
      <p:sp>
        <p:nvSpPr>
          <p:cNvPr id="4" name="Slide Number Placeholder 3">
            <a:extLst>
              <a:ext uri="{FF2B5EF4-FFF2-40B4-BE49-F238E27FC236}">
                <a16:creationId xmlns:a16="http://schemas.microsoft.com/office/drawing/2014/main" id="{1471BF9C-E1A3-92E2-0827-9878FEF3DD98}"/>
              </a:ext>
            </a:extLst>
          </p:cNvPr>
          <p:cNvSpPr>
            <a:spLocks noGrp="1"/>
          </p:cNvSpPr>
          <p:nvPr>
            <p:ph type="sldNum" idx="10"/>
          </p:nvPr>
        </p:nvSpPr>
        <p:spPr/>
        <p:txBody>
          <a:bodyPr/>
          <a:lstStyle/>
          <a:p>
            <a:fld id="{07CE569E-9B7C-4CB9-AB80-C0841F922CFF}" type="slidenum">
              <a:rPr lang="en-US" smtClean="0"/>
              <a:pPr/>
              <a:t>58</a:t>
            </a:fld>
            <a:endParaRPr lang="en-US"/>
          </a:p>
        </p:txBody>
      </p:sp>
      <p:sp>
        <p:nvSpPr>
          <p:cNvPr id="5" name="TextBox 4">
            <a:extLst>
              <a:ext uri="{FF2B5EF4-FFF2-40B4-BE49-F238E27FC236}">
                <a16:creationId xmlns:a16="http://schemas.microsoft.com/office/drawing/2014/main" id="{CA80B799-A7E3-5F9C-B278-87B8233527A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42BF8452-3E50-240C-F5F5-92B86A445F4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2578" b="15911"/>
          <a:stretch/>
        </p:blipFill>
        <p:spPr>
          <a:xfrm>
            <a:off x="7097268" y="2514645"/>
            <a:ext cx="3924300" cy="1609254"/>
          </a:xfrm>
          <a:prstGeom prst="rect">
            <a:avLst/>
          </a:prstGeom>
        </p:spPr>
      </p:pic>
    </p:spTree>
    <p:extLst>
      <p:ext uri="{BB962C8B-B14F-4D97-AF65-F5344CB8AC3E}">
        <p14:creationId xmlns:p14="http://schemas.microsoft.com/office/powerpoint/2010/main" val="3805096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8FFA6-E61B-DE9E-DC87-DDFCB723080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454" t="4293" r="24539" b="81469"/>
          <a:stretch/>
        </p:blipFill>
        <p:spPr>
          <a:xfrm>
            <a:off x="5134264" y="4004090"/>
            <a:ext cx="1923467" cy="2105368"/>
          </a:xfrm>
          <a:prstGeom prst="rect">
            <a:avLst/>
          </a:prstGeom>
        </p:spPr>
      </p:pic>
      <p:sp>
        <p:nvSpPr>
          <p:cNvPr id="2" name="Title 1">
            <a:extLst>
              <a:ext uri="{FF2B5EF4-FFF2-40B4-BE49-F238E27FC236}">
                <a16:creationId xmlns:a16="http://schemas.microsoft.com/office/drawing/2014/main" id="{8D97B6E1-1BF7-103D-466D-D4BE60AA0CBB}"/>
              </a:ext>
            </a:extLst>
          </p:cNvPr>
          <p:cNvSpPr>
            <a:spLocks noGrp="1"/>
          </p:cNvSpPr>
          <p:nvPr>
            <p:ph type="title"/>
          </p:nvPr>
        </p:nvSpPr>
        <p:spPr>
          <a:xfrm>
            <a:off x="741728" y="2033752"/>
            <a:ext cx="10708540" cy="2447931"/>
          </a:xfrm>
        </p:spPr>
        <p:txBody>
          <a:bodyPr anchor="t" anchorCtr="0">
            <a:normAutofit/>
          </a:bodyPr>
          <a:lstStyle/>
          <a:p>
            <a:r>
              <a:rPr lang="en-US" sz="5400" b="1" dirty="0"/>
              <a:t>The Role of Emotion Dysregulation in SUDs</a:t>
            </a:r>
          </a:p>
        </p:txBody>
      </p:sp>
      <p:sp>
        <p:nvSpPr>
          <p:cNvPr id="3" name="Slide Number Placeholder 2">
            <a:extLst>
              <a:ext uri="{FF2B5EF4-FFF2-40B4-BE49-F238E27FC236}">
                <a16:creationId xmlns:a16="http://schemas.microsoft.com/office/drawing/2014/main" id="{109AA03E-0FD0-35F1-C9E9-AE76DFFB7635}"/>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59</a:t>
            </a:fld>
            <a:endParaRPr lang="en-US"/>
          </a:p>
        </p:txBody>
      </p:sp>
    </p:spTree>
    <p:extLst>
      <p:ext uri="{BB962C8B-B14F-4D97-AF65-F5344CB8AC3E}">
        <p14:creationId xmlns:p14="http://schemas.microsoft.com/office/powerpoint/2010/main" val="178590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04FA0-D393-43EB-BD5F-6735E2B877F4}"/>
              </a:ext>
            </a:extLst>
          </p:cNvPr>
          <p:cNvSpPr txBox="1">
            <a:spLocks noGrp="1"/>
          </p:cNvSpPr>
          <p:nvPr>
            <p:ph type="title" idx="4294967295"/>
          </p:nvPr>
        </p:nvSpPr>
        <p:spPr>
          <a:xfrm>
            <a:off x="2152650" y="421300"/>
            <a:ext cx="7886700" cy="1052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Calibri"/>
              </a:rPr>
              <a:t>Linking Your Audio and Video:</a:t>
            </a:r>
          </a:p>
        </p:txBody>
      </p:sp>
      <p:sp>
        <p:nvSpPr>
          <p:cNvPr id="5" name="Content Placeholder 7">
            <a:extLst>
              <a:ext uri="{FF2B5EF4-FFF2-40B4-BE49-F238E27FC236}">
                <a16:creationId xmlns:a16="http://schemas.microsoft.com/office/drawing/2014/main" id="{C9B04CB9-FEFC-45A1-89B7-F21E20B1F3BD}"/>
              </a:ext>
            </a:extLst>
          </p:cNvPr>
          <p:cNvSpPr txBox="1">
            <a:spLocks/>
          </p:cNvSpPr>
          <p:nvPr/>
        </p:nvSpPr>
        <p:spPr>
          <a:xfrm>
            <a:off x="1589045" y="1484456"/>
            <a:ext cx="3247004" cy="5068744"/>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If you joined by phone and your phone is not connected to your video, follow these steps:</a:t>
            </a:r>
          </a:p>
          <a:p>
            <a:pPr lvl="1"/>
            <a:r>
              <a:rPr lang="en-US" dirty="0">
                <a:cs typeface="Calibri"/>
              </a:rPr>
              <a:t>STEP 1: Click on Join Audio (located bottom left)</a:t>
            </a:r>
          </a:p>
          <a:p>
            <a:pPr lvl="1"/>
            <a:r>
              <a:rPr lang="en-US" dirty="0">
                <a:cs typeface="Calibri"/>
              </a:rPr>
              <a:t>STEP 2: enter #participant ID# on your phone. </a:t>
            </a:r>
          </a:p>
          <a:p>
            <a:pPr lvl="2"/>
            <a:r>
              <a:rPr lang="en-US" sz="1800" dirty="0">
                <a:cs typeface="Calibri"/>
              </a:rPr>
              <a:t>Example above #59#</a:t>
            </a:r>
          </a:p>
          <a:p>
            <a:endParaRPr lang="en-US" dirty="0"/>
          </a:p>
          <a:p>
            <a:endParaRPr lang="en-US" dirty="0"/>
          </a:p>
        </p:txBody>
      </p:sp>
      <p:pic>
        <p:nvPicPr>
          <p:cNvPr id="9" name="Picture 8" descr="A screenshot of a video call">
            <a:extLst>
              <a:ext uri="{FF2B5EF4-FFF2-40B4-BE49-F238E27FC236}">
                <a16:creationId xmlns:a16="http://schemas.microsoft.com/office/drawing/2014/main" id="{3E142C2B-324C-407A-8AB4-190965C9F0C8}"/>
              </a:ext>
            </a:extLst>
          </p:cNvPr>
          <p:cNvPicPr>
            <a:picLocks noChangeAspect="1"/>
          </p:cNvPicPr>
          <p:nvPr/>
        </p:nvPicPr>
        <p:blipFill>
          <a:blip r:embed="rId3"/>
          <a:stretch>
            <a:fillRect/>
          </a:stretch>
        </p:blipFill>
        <p:spPr>
          <a:xfrm>
            <a:off x="4951642" y="2133600"/>
            <a:ext cx="5696481" cy="4050030"/>
          </a:xfrm>
          <a:prstGeom prst="rect">
            <a:avLst/>
          </a:prstGeom>
        </p:spPr>
      </p:pic>
    </p:spTree>
    <p:extLst>
      <p:ext uri="{BB962C8B-B14F-4D97-AF65-F5344CB8AC3E}">
        <p14:creationId xmlns:p14="http://schemas.microsoft.com/office/powerpoint/2010/main" val="3441789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838200" y="389189"/>
            <a:ext cx="10515600" cy="926027"/>
          </a:xfrm>
        </p:spPr>
        <p:txBody>
          <a:bodyPr anchor="ctr" anchorCtr="0"/>
          <a:lstStyle/>
          <a:p>
            <a:r>
              <a:rPr lang="en-US" sz="4400" b="1" dirty="0"/>
              <a:t>Emotion Regulation </a:t>
            </a:r>
            <a:r>
              <a:rPr lang="en-US" dirty="0"/>
              <a:t>Vs </a:t>
            </a:r>
            <a:r>
              <a:rPr lang="en-US" sz="4400" b="1" dirty="0"/>
              <a:t>Dys</a:t>
            </a:r>
            <a:r>
              <a:rPr lang="en-US" dirty="0"/>
              <a:t>r</a:t>
            </a:r>
            <a:r>
              <a:rPr lang="en-US" sz="4400" b="1" dirty="0"/>
              <a:t>egulation</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735806" y="1457325"/>
            <a:ext cx="10720388" cy="4875810"/>
          </a:xfrm>
        </p:spPr>
        <p:txBody>
          <a:bodyPr numCol="2">
            <a:normAutofit/>
          </a:bodyPr>
          <a:lstStyle/>
          <a:p>
            <a:pPr>
              <a:spcAft>
                <a:spcPts val="600"/>
              </a:spcAft>
            </a:pPr>
            <a:r>
              <a:rPr lang="en-US" sz="2800" b="1" u="sng" dirty="0"/>
              <a:t>Emotion regulation</a:t>
            </a:r>
            <a:r>
              <a:rPr lang="en-US" sz="2800" b="1" dirty="0"/>
              <a:t> </a:t>
            </a:r>
            <a:r>
              <a:rPr lang="en-US" sz="2800" dirty="0"/>
              <a:t>refers to the ability to effectively monitor, evaluate, and modify one's emotional responses in a way that is adaptive and conducive to well-being</a:t>
            </a:r>
          </a:p>
          <a:p>
            <a:pPr>
              <a:spcAft>
                <a:spcPts val="600"/>
              </a:spcAft>
            </a:pPr>
            <a:endParaRPr lang="en-US" sz="2800" dirty="0"/>
          </a:p>
          <a:p>
            <a:pPr>
              <a:spcAft>
                <a:spcPts val="600"/>
              </a:spcAft>
            </a:pPr>
            <a:endParaRPr lang="en-US" sz="2800" dirty="0"/>
          </a:p>
          <a:p>
            <a:pPr>
              <a:spcAft>
                <a:spcPts val="600"/>
              </a:spcAft>
            </a:pPr>
            <a:endParaRPr lang="en-US" sz="2800" dirty="0"/>
          </a:p>
          <a:p>
            <a:pPr>
              <a:spcAft>
                <a:spcPts val="600"/>
              </a:spcAft>
            </a:pPr>
            <a:r>
              <a:rPr lang="en-US" sz="2800" b="1" u="sng" dirty="0"/>
              <a:t>Emotion </a:t>
            </a:r>
            <a:r>
              <a:rPr lang="en-US" sz="2800" b="1" i="1" u="sng" dirty="0"/>
              <a:t>dys</a:t>
            </a:r>
            <a:r>
              <a:rPr lang="en-US" sz="2800" b="1" u="sng" dirty="0"/>
              <a:t>regulation</a:t>
            </a:r>
            <a:r>
              <a:rPr lang="en-US" sz="2800" b="1" dirty="0"/>
              <a:t> </a:t>
            </a:r>
            <a:r>
              <a:rPr lang="en-US" sz="2800" dirty="0"/>
              <a:t>refers to the inability to effectively recognize, manage and respond to one's own emotions</a:t>
            </a:r>
          </a:p>
          <a:p>
            <a:pPr lvl="2">
              <a:spcAft>
                <a:spcPts val="600"/>
              </a:spcAft>
            </a:pPr>
            <a:r>
              <a:rPr lang="en-US" sz="2600" dirty="0"/>
              <a:t>It involves a lack of adaptive emotional regulation skills</a:t>
            </a:r>
          </a:p>
        </p:txBody>
      </p:sp>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60</a:t>
            </a:fld>
            <a:endParaRPr lang="en-US"/>
          </a:p>
        </p:txBody>
      </p:sp>
      <p:sp>
        <p:nvSpPr>
          <p:cNvPr id="7" name="TextBox 6">
            <a:extLst>
              <a:ext uri="{FF2B5EF4-FFF2-40B4-BE49-F238E27FC236}">
                <a16:creationId xmlns:a16="http://schemas.microsoft.com/office/drawing/2014/main" id="{BF8F239D-01C0-FF2C-8416-05EDAD69710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Linehan,2008</a:t>
            </a:r>
            <a:endParaRPr lang="en-US" sz="1600" b="0" i="0" dirty="0">
              <a:effectLst/>
              <a:latin typeface="Circular"/>
            </a:endParaRPr>
          </a:p>
        </p:txBody>
      </p:sp>
      <p:pic>
        <p:nvPicPr>
          <p:cNvPr id="12" name="Picture 11">
            <a:extLst>
              <a:ext uri="{FF2B5EF4-FFF2-40B4-BE49-F238E27FC236}">
                <a16:creationId xmlns:a16="http://schemas.microsoft.com/office/drawing/2014/main" id="{18926AD6-A34E-97C3-16C6-4A1141EAD1E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861" t="43542" r="3889" b="42917"/>
          <a:stretch/>
        </p:blipFill>
        <p:spPr>
          <a:xfrm>
            <a:off x="2609835" y="4831616"/>
            <a:ext cx="1114426" cy="928687"/>
          </a:xfrm>
          <a:prstGeom prst="rect">
            <a:avLst/>
          </a:prstGeom>
        </p:spPr>
      </p:pic>
      <p:pic>
        <p:nvPicPr>
          <p:cNvPr id="14" name="Picture 13">
            <a:extLst>
              <a:ext uri="{FF2B5EF4-FFF2-40B4-BE49-F238E27FC236}">
                <a16:creationId xmlns:a16="http://schemas.microsoft.com/office/drawing/2014/main" id="{8676383F-3C99-B6BF-3C34-30DB96A8D0C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3403" t="80208" r="42847" b="4489"/>
          <a:stretch/>
        </p:blipFill>
        <p:spPr>
          <a:xfrm>
            <a:off x="3948101" y="4715791"/>
            <a:ext cx="942975" cy="1049470"/>
          </a:xfrm>
          <a:prstGeom prst="rect">
            <a:avLst/>
          </a:prstGeom>
        </p:spPr>
      </p:pic>
      <p:pic>
        <p:nvPicPr>
          <p:cNvPr id="16" name="Picture 15">
            <a:extLst>
              <a:ext uri="{FF2B5EF4-FFF2-40B4-BE49-F238E27FC236}">
                <a16:creationId xmlns:a16="http://schemas.microsoft.com/office/drawing/2014/main" id="{28E3F4FD-171F-8D88-065D-48C0F614704F}"/>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0903" t="22342" r="22430" b="60990"/>
          <a:stretch/>
        </p:blipFill>
        <p:spPr>
          <a:xfrm>
            <a:off x="7148529" y="4617253"/>
            <a:ext cx="2514600" cy="1143050"/>
          </a:xfrm>
          <a:prstGeom prst="rect">
            <a:avLst/>
          </a:prstGeom>
        </p:spPr>
      </p:pic>
      <p:pic>
        <p:nvPicPr>
          <p:cNvPr id="18" name="Picture 17">
            <a:extLst>
              <a:ext uri="{FF2B5EF4-FFF2-40B4-BE49-F238E27FC236}">
                <a16:creationId xmlns:a16="http://schemas.microsoft.com/office/drawing/2014/main" id="{C0BD8D7F-93A2-FF4A-8455-7E54513C784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416" t="81666" r="80834" b="4792"/>
          <a:stretch/>
        </p:blipFill>
        <p:spPr>
          <a:xfrm>
            <a:off x="1514464" y="4776182"/>
            <a:ext cx="942975" cy="928687"/>
          </a:xfrm>
          <a:prstGeom prst="rect">
            <a:avLst/>
          </a:prstGeom>
        </p:spPr>
      </p:pic>
      <p:pic>
        <p:nvPicPr>
          <p:cNvPr id="20" name="Picture 19">
            <a:extLst>
              <a:ext uri="{FF2B5EF4-FFF2-40B4-BE49-F238E27FC236}">
                <a16:creationId xmlns:a16="http://schemas.microsoft.com/office/drawing/2014/main" id="{A69B6F1C-0E34-0741-925F-157D9981BA32}"/>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2778" t="81042" r="60972" b="5416"/>
          <a:stretch/>
        </p:blipFill>
        <p:spPr>
          <a:xfrm>
            <a:off x="9694084" y="4715791"/>
            <a:ext cx="1114426" cy="928687"/>
          </a:xfrm>
          <a:prstGeom prst="rect">
            <a:avLst/>
          </a:prstGeom>
        </p:spPr>
      </p:pic>
    </p:spTree>
    <p:extLst>
      <p:ext uri="{BB962C8B-B14F-4D97-AF65-F5344CB8AC3E}">
        <p14:creationId xmlns:p14="http://schemas.microsoft.com/office/powerpoint/2010/main" val="3124850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74CD-62DC-4CCE-9F3D-2102FE7F4A8D}"/>
              </a:ext>
            </a:extLst>
          </p:cNvPr>
          <p:cNvSpPr>
            <a:spLocks noGrp="1"/>
          </p:cNvSpPr>
          <p:nvPr>
            <p:ph type="title"/>
          </p:nvPr>
        </p:nvSpPr>
        <p:spPr>
          <a:xfrm>
            <a:off x="695145" y="389190"/>
            <a:ext cx="10801709" cy="1143050"/>
          </a:xfrm>
        </p:spPr>
        <p:txBody>
          <a:bodyPr anchor="ctr" anchorCtr="0"/>
          <a:lstStyle/>
          <a:p>
            <a:r>
              <a:rPr lang="en-US" sz="4400" b="1" dirty="0"/>
              <a:t>Emotion Dys</a:t>
            </a:r>
            <a:r>
              <a:rPr lang="en-US" dirty="0"/>
              <a:t>r</a:t>
            </a:r>
            <a:r>
              <a:rPr lang="en-US" sz="4400" b="1" dirty="0"/>
              <a:t>egulation and Impulsivity</a:t>
            </a:r>
          </a:p>
        </p:txBody>
      </p:sp>
      <p:sp>
        <p:nvSpPr>
          <p:cNvPr id="3" name="Content Placeholder 2">
            <a:extLst>
              <a:ext uri="{FF2B5EF4-FFF2-40B4-BE49-F238E27FC236}">
                <a16:creationId xmlns:a16="http://schemas.microsoft.com/office/drawing/2014/main" id="{A09C896E-5B3A-4557-A26E-7B356C57B687}"/>
              </a:ext>
            </a:extLst>
          </p:cNvPr>
          <p:cNvSpPr>
            <a:spLocks noGrp="1"/>
          </p:cNvSpPr>
          <p:nvPr>
            <p:ph idx="1"/>
          </p:nvPr>
        </p:nvSpPr>
        <p:spPr>
          <a:xfrm>
            <a:off x="838200" y="1532240"/>
            <a:ext cx="10515600" cy="4824110"/>
          </a:xfrm>
        </p:spPr>
        <p:txBody>
          <a:bodyPr>
            <a:normAutofit/>
          </a:bodyPr>
          <a:lstStyle/>
          <a:p>
            <a:pPr>
              <a:spcAft>
                <a:spcPts val="600"/>
              </a:spcAft>
            </a:pPr>
            <a:r>
              <a:rPr lang="en-US" sz="2800" i="1" dirty="0"/>
              <a:t>Emotion</a:t>
            </a:r>
            <a:r>
              <a:rPr lang="en-US" sz="2800" dirty="0"/>
              <a:t> </a:t>
            </a:r>
            <a:r>
              <a:rPr lang="en-US" sz="2800" b="1" i="1" dirty="0"/>
              <a:t>dys</a:t>
            </a:r>
            <a:r>
              <a:rPr lang="en-US" sz="2800" i="1" dirty="0"/>
              <a:t>regulation </a:t>
            </a:r>
            <a:r>
              <a:rPr lang="en-US" sz="2800" dirty="0"/>
              <a:t>is central to the impulsivity that operates in maladaptive behaviors such as substance use</a:t>
            </a:r>
          </a:p>
          <a:p>
            <a:pPr lvl="2">
              <a:spcAft>
                <a:spcPts val="600"/>
              </a:spcAft>
            </a:pPr>
            <a:r>
              <a:rPr lang="en-US" dirty="0"/>
              <a:t>Difficulties with impulse control underlie substance use</a:t>
            </a:r>
          </a:p>
          <a:p>
            <a:pPr>
              <a:spcAft>
                <a:spcPts val="600"/>
              </a:spcAft>
            </a:pPr>
            <a:r>
              <a:rPr lang="en-US" sz="2800" dirty="0"/>
              <a:t>Substance use is most often a coping strategy for emotion dysregulation</a:t>
            </a:r>
          </a:p>
          <a:p>
            <a:pPr>
              <a:spcAft>
                <a:spcPts val="600"/>
              </a:spcAft>
            </a:pPr>
            <a:r>
              <a:rPr lang="en-US" sz="2800" dirty="0"/>
              <a:t>In DBT,  individuals engage in skills training to regulate their emotions and thereby decrease the motivation to use substances.</a:t>
            </a:r>
          </a:p>
        </p:txBody>
      </p:sp>
      <p:sp>
        <p:nvSpPr>
          <p:cNvPr id="5" name="Slide Number Placeholder 4">
            <a:extLst>
              <a:ext uri="{FF2B5EF4-FFF2-40B4-BE49-F238E27FC236}">
                <a16:creationId xmlns:a16="http://schemas.microsoft.com/office/drawing/2014/main" id="{5E1DC9B4-BF0C-95D2-D0D6-78D4E565284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61</a:t>
            </a:fld>
            <a:endParaRPr lang="en-US"/>
          </a:p>
        </p:txBody>
      </p:sp>
      <p:pic>
        <p:nvPicPr>
          <p:cNvPr id="4" name="Picture 3">
            <a:extLst>
              <a:ext uri="{FF2B5EF4-FFF2-40B4-BE49-F238E27FC236}">
                <a16:creationId xmlns:a16="http://schemas.microsoft.com/office/drawing/2014/main" id="{A63CEEA7-B5E7-ED91-0D22-BB344061F7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306" t="70508" r="9366" b="12994"/>
          <a:stretch/>
        </p:blipFill>
        <p:spPr>
          <a:xfrm>
            <a:off x="3766088" y="5539223"/>
            <a:ext cx="4659824" cy="1063023"/>
          </a:xfrm>
          <a:prstGeom prst="rect">
            <a:avLst/>
          </a:prstGeom>
        </p:spPr>
      </p:pic>
      <p:sp>
        <p:nvSpPr>
          <p:cNvPr id="7" name="TextBox 6">
            <a:extLst>
              <a:ext uri="{FF2B5EF4-FFF2-40B4-BE49-F238E27FC236}">
                <a16:creationId xmlns:a16="http://schemas.microsoft.com/office/drawing/2014/main" id="{BF8F239D-01C0-FF2C-8416-05EDAD697100}"/>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Linehan,2008</a:t>
            </a:r>
            <a:endParaRPr lang="en-US" sz="1600" b="0" i="0" dirty="0">
              <a:effectLst/>
              <a:latin typeface="Circular"/>
            </a:endParaRPr>
          </a:p>
        </p:txBody>
      </p:sp>
    </p:spTree>
    <p:extLst>
      <p:ext uri="{BB962C8B-B14F-4D97-AF65-F5344CB8AC3E}">
        <p14:creationId xmlns:p14="http://schemas.microsoft.com/office/powerpoint/2010/main" val="3680802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A964-3DDC-CCC5-45B7-0B193EFD67DB}"/>
              </a:ext>
            </a:extLst>
          </p:cNvPr>
          <p:cNvSpPr>
            <a:spLocks noGrp="1"/>
          </p:cNvSpPr>
          <p:nvPr>
            <p:ph type="title"/>
          </p:nvPr>
        </p:nvSpPr>
        <p:spPr>
          <a:xfrm>
            <a:off x="274234" y="410827"/>
            <a:ext cx="11643531" cy="936800"/>
          </a:xfrm>
        </p:spPr>
        <p:txBody>
          <a:bodyPr/>
          <a:lstStyle/>
          <a:p>
            <a:r>
              <a:rPr lang="en-US" dirty="0"/>
              <a:t>Emotion Dysregulation and the DBT Skills</a:t>
            </a:r>
          </a:p>
        </p:txBody>
      </p:sp>
      <p:sp>
        <p:nvSpPr>
          <p:cNvPr id="3" name="Content Placeholder 2">
            <a:extLst>
              <a:ext uri="{FF2B5EF4-FFF2-40B4-BE49-F238E27FC236}">
                <a16:creationId xmlns:a16="http://schemas.microsoft.com/office/drawing/2014/main" id="{0D332861-3A1F-2620-8D9D-46CC5545280D}"/>
              </a:ext>
            </a:extLst>
          </p:cNvPr>
          <p:cNvSpPr>
            <a:spLocks noGrp="1"/>
          </p:cNvSpPr>
          <p:nvPr>
            <p:ph idx="1"/>
          </p:nvPr>
        </p:nvSpPr>
        <p:spPr>
          <a:xfrm>
            <a:off x="683078" y="1347627"/>
            <a:ext cx="10825842" cy="4764800"/>
          </a:xfrm>
        </p:spPr>
        <p:txBody>
          <a:bodyPr/>
          <a:lstStyle/>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ACDBF8">
                    <a:lumMod val="50000"/>
                  </a:srgbClr>
                </a:solidFill>
                <a:effectLst/>
                <a:uLnTx/>
                <a:uFillTx/>
                <a:latin typeface="Source Sans Pro"/>
                <a:ea typeface="Source Sans Pro"/>
                <a:sym typeface="Source Sans Pro"/>
              </a:rPr>
              <a:t>Mindfulness skills</a:t>
            </a:r>
            <a:r>
              <a:rPr kumimoji="0" lang="en-US" sz="2600" b="1" i="0" u="none" strike="noStrike" kern="0" cap="none" spc="0" normalizeH="0" baseline="0" noProof="0" dirty="0">
                <a:ln>
                  <a:noFill/>
                </a:ln>
                <a:solidFill>
                  <a:srgbClr val="ACDBF8">
                    <a:lumMod val="50000"/>
                  </a:srgbClr>
                </a:solidFill>
                <a:effectLst/>
                <a:uLnTx/>
                <a:uFillTx/>
                <a:latin typeface="Source Sans Pro"/>
                <a:ea typeface="Source Sans Pro"/>
                <a:sym typeface="Source Sans Pro"/>
              </a:rPr>
              <a:t> </a:t>
            </a:r>
            <a:r>
              <a:rPr lang="en-US" sz="2600" dirty="0"/>
              <a:t>promote emotional awareness and acceptance, allowing individuals to recognize and navigate their emotions without judgment</a:t>
            </a:r>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7030A0"/>
                </a:solidFill>
                <a:effectLst/>
                <a:uLnTx/>
                <a:uFillTx/>
                <a:latin typeface="Source Sans Pro"/>
                <a:ea typeface="Source Sans Pro"/>
                <a:sym typeface="Source Sans Pro"/>
              </a:rPr>
              <a:t>Interpersonal Effectiveness</a:t>
            </a:r>
            <a:r>
              <a:rPr lang="en-US" sz="2600" dirty="0"/>
              <a:t> teach individuals how to communicate their needs and boundaries effectively in relationships, reducing conflicts and emotional triggers</a:t>
            </a:r>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0D973B"/>
                </a:solidFill>
                <a:effectLst/>
                <a:uLnTx/>
                <a:uFillTx/>
                <a:latin typeface="Source Sans Pro"/>
                <a:ea typeface="Source Sans Pro"/>
                <a:sym typeface="Source Sans Pro"/>
              </a:rPr>
              <a:t>Emotion Regulation skills</a:t>
            </a:r>
            <a:r>
              <a:rPr kumimoji="0" lang="en-US" sz="2600" b="1" i="0" u="none" strike="noStrike" kern="0" cap="none" spc="0" normalizeH="0" baseline="0" noProof="0" dirty="0">
                <a:ln>
                  <a:noFill/>
                </a:ln>
                <a:solidFill>
                  <a:srgbClr val="0D973B"/>
                </a:solidFill>
                <a:effectLst/>
                <a:uLnTx/>
                <a:uFillTx/>
                <a:latin typeface="Source Sans Pro"/>
                <a:ea typeface="Source Sans Pro"/>
                <a:sym typeface="Source Sans Pro"/>
              </a:rPr>
              <a:t> </a:t>
            </a:r>
            <a:r>
              <a:rPr lang="en-US" sz="2600" dirty="0"/>
              <a:t>provide individuals with the tools and strategies to manage and modulate their emotional responses effectively </a:t>
            </a:r>
          </a:p>
          <a:p>
            <a:pPr marL="457200" marR="0" lvl="0" indent="-419100" algn="l" defTabSz="914400" rtl="0" eaLnBrk="1" fontAlgn="auto" latinLnBrk="0" hangingPunct="1">
              <a:lnSpc>
                <a:spcPct val="100000"/>
              </a:lnSpc>
              <a:spcBef>
                <a:spcPts val="600"/>
              </a:spcBef>
              <a:spcAft>
                <a:spcPts val="600"/>
              </a:spcAft>
              <a:buClr>
                <a:srgbClr val="F2D712"/>
              </a:buClr>
              <a:buSzPts val="3000"/>
              <a:buFont typeface="Source Sans Pro"/>
              <a:buChar char="◎"/>
              <a:tabLst/>
              <a:defRPr/>
            </a:pPr>
            <a:r>
              <a:rPr kumimoji="0" lang="en-US" sz="2600" b="1" i="0" u="sng" strike="noStrike" kern="0" cap="none" spc="0" normalizeH="0" baseline="0" noProof="0" dirty="0">
                <a:ln>
                  <a:noFill/>
                </a:ln>
                <a:solidFill>
                  <a:srgbClr val="263238">
                    <a:lumMod val="75000"/>
                    <a:lumOff val="25000"/>
                  </a:srgbClr>
                </a:solidFill>
                <a:effectLst/>
                <a:uLnTx/>
                <a:uFillTx/>
                <a:latin typeface="Source Sans Pro"/>
                <a:ea typeface="Source Sans Pro"/>
                <a:sym typeface="Source Sans Pro"/>
              </a:rPr>
              <a:t>Distress Tolerance skills</a:t>
            </a:r>
            <a:r>
              <a:rPr kumimoji="0" lang="en-US" sz="2600" b="0" i="0" u="none" strike="noStrike" kern="0" cap="none" spc="0" normalizeH="0" baseline="0" noProof="0" dirty="0">
                <a:ln>
                  <a:noFill/>
                </a:ln>
                <a:solidFill>
                  <a:srgbClr val="263238">
                    <a:lumMod val="75000"/>
                    <a:lumOff val="25000"/>
                  </a:srgbClr>
                </a:solidFill>
                <a:effectLst/>
                <a:uLnTx/>
                <a:uFillTx/>
                <a:latin typeface="Source Sans Pro"/>
                <a:ea typeface="Source Sans Pro"/>
                <a:sym typeface="Source Sans Pro"/>
              </a:rPr>
              <a:t> </a:t>
            </a:r>
            <a:r>
              <a:rPr kumimoji="0" lang="en-US" sz="2600" b="0" i="0" u="none" strike="noStrike" kern="0" cap="none" spc="0" normalizeH="0" baseline="0" noProof="0" dirty="0">
                <a:ln>
                  <a:noFill/>
                </a:ln>
                <a:solidFill>
                  <a:srgbClr val="263238"/>
                </a:solidFill>
                <a:effectLst/>
                <a:uLnTx/>
                <a:uFillTx/>
                <a:latin typeface="Source Sans Pro"/>
                <a:ea typeface="Source Sans Pro"/>
                <a:sym typeface="Source Sans Pro"/>
              </a:rPr>
              <a:t>are valuable for managing emotion dysregulation by teaching individuals how to cope with intense and distressing emotions without resorting to impulsive or harmful behaviors</a:t>
            </a:r>
            <a:endParaRPr lang="en-US" sz="2600" dirty="0"/>
          </a:p>
        </p:txBody>
      </p:sp>
      <p:sp>
        <p:nvSpPr>
          <p:cNvPr id="4" name="Slide Number Placeholder 3">
            <a:extLst>
              <a:ext uri="{FF2B5EF4-FFF2-40B4-BE49-F238E27FC236}">
                <a16:creationId xmlns:a16="http://schemas.microsoft.com/office/drawing/2014/main" id="{C748674B-C5AC-48EE-4345-A4BCC8A2C6FF}"/>
              </a:ext>
            </a:extLst>
          </p:cNvPr>
          <p:cNvSpPr>
            <a:spLocks noGrp="1"/>
          </p:cNvSpPr>
          <p:nvPr>
            <p:ph type="sldNum" idx="10"/>
          </p:nvPr>
        </p:nvSpPr>
        <p:spPr/>
        <p:txBody>
          <a:bodyPr/>
          <a:lstStyle/>
          <a:p>
            <a:fld id="{07CE569E-9B7C-4CB9-AB80-C0841F922CFF}" type="slidenum">
              <a:rPr lang="en-US" smtClean="0"/>
              <a:pPr/>
              <a:t>62</a:t>
            </a:fld>
            <a:endParaRPr lang="en-US"/>
          </a:p>
        </p:txBody>
      </p:sp>
    </p:spTree>
    <p:extLst>
      <p:ext uri="{BB962C8B-B14F-4D97-AF65-F5344CB8AC3E}">
        <p14:creationId xmlns:p14="http://schemas.microsoft.com/office/powerpoint/2010/main" val="329899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E32B-7DE9-C839-10D3-6960D40D3E7F}"/>
              </a:ext>
            </a:extLst>
          </p:cNvPr>
          <p:cNvSpPr>
            <a:spLocks noGrp="1"/>
          </p:cNvSpPr>
          <p:nvPr>
            <p:ph type="title"/>
          </p:nvPr>
        </p:nvSpPr>
        <p:spPr>
          <a:xfrm>
            <a:off x="926213" y="2171402"/>
            <a:ext cx="10339571" cy="2105367"/>
          </a:xfrm>
        </p:spPr>
        <p:txBody>
          <a:bodyPr>
            <a:normAutofit/>
          </a:bodyPr>
          <a:lstStyle/>
          <a:p>
            <a:r>
              <a:rPr lang="en-US" sz="5400" b="1" dirty="0"/>
              <a:t>Benefits of DBT in SUD Treatment</a:t>
            </a:r>
            <a:endParaRPr lang="en-US" dirty="0"/>
          </a:p>
        </p:txBody>
      </p:sp>
      <p:sp>
        <p:nvSpPr>
          <p:cNvPr id="4" name="Slide Number Placeholder 3">
            <a:extLst>
              <a:ext uri="{FF2B5EF4-FFF2-40B4-BE49-F238E27FC236}">
                <a16:creationId xmlns:a16="http://schemas.microsoft.com/office/drawing/2014/main" id="{3A68DD6B-39A5-B9C1-1D69-D911330D56EC}"/>
              </a:ext>
            </a:extLst>
          </p:cNvPr>
          <p:cNvSpPr>
            <a:spLocks noGrp="1"/>
          </p:cNvSpPr>
          <p:nvPr>
            <p:ph type="sldNum" idx="10"/>
          </p:nvPr>
        </p:nvSpPr>
        <p:spPr/>
        <p:txBody>
          <a:bodyPr/>
          <a:lstStyle/>
          <a:p>
            <a:fld id="{07CE569E-9B7C-4CB9-AB80-C0841F922CFF}" type="slidenum">
              <a:rPr lang="en-US" smtClean="0"/>
              <a:pPr/>
              <a:t>63</a:t>
            </a:fld>
            <a:endParaRPr lang="en-US"/>
          </a:p>
        </p:txBody>
      </p:sp>
      <p:pic>
        <p:nvPicPr>
          <p:cNvPr id="7" name="Picture 6">
            <a:extLst>
              <a:ext uri="{FF2B5EF4-FFF2-40B4-BE49-F238E27FC236}">
                <a16:creationId xmlns:a16="http://schemas.microsoft.com/office/drawing/2014/main" id="{A82C8ECE-6631-3656-A52C-78C9A0B606CF}"/>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7F7F7"/>
              </a:clrFrom>
              <a:clrTo>
                <a:srgbClr val="F7F7F7">
                  <a:alpha val="0"/>
                </a:srgbClr>
              </a:clrTo>
            </a:clrChange>
            <a:alphaModFix/>
            <a:extLst>
              <a:ext uri="{28A0092B-C50C-407E-A947-70E740481C1C}">
                <a14:useLocalDpi xmlns:a14="http://schemas.microsoft.com/office/drawing/2010/main" val="0"/>
              </a:ext>
            </a:extLst>
          </a:blip>
          <a:srcRect l="19033" t="78789" r="72432" b="10002"/>
          <a:stretch/>
        </p:blipFill>
        <p:spPr>
          <a:xfrm>
            <a:off x="5262697" y="4276769"/>
            <a:ext cx="1666605" cy="1751057"/>
          </a:xfrm>
          <a:prstGeom prst="rect">
            <a:avLst/>
          </a:prstGeom>
        </p:spPr>
      </p:pic>
    </p:spTree>
    <p:extLst>
      <p:ext uri="{BB962C8B-B14F-4D97-AF65-F5344CB8AC3E}">
        <p14:creationId xmlns:p14="http://schemas.microsoft.com/office/powerpoint/2010/main" val="723594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605B3D-DE0D-E7C1-B67B-CDD99E7697FB}"/>
              </a:ext>
            </a:extLst>
          </p:cNvPr>
          <p:cNvSpPr txBox="1">
            <a:spLocks noGrp="1"/>
          </p:cNvSpPr>
          <p:nvPr>
            <p:ph type="title" idx="4294967295"/>
          </p:nvPr>
        </p:nvSpPr>
        <p:spPr>
          <a:xfrm>
            <a:off x="492365" y="368189"/>
            <a:ext cx="11207261" cy="658696"/>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2000"/>
              <a:buFont typeface="Roboto Slab"/>
              <a:buNone/>
              <a:defRPr sz="4400" b="1" i="0" u="none" strike="noStrike" cap="none">
                <a:solidFill>
                  <a:schemeClr val="accent2"/>
                </a:solidFill>
                <a:latin typeface="Roboto Slab"/>
                <a:ea typeface="Roboto Slab"/>
                <a:cs typeface="Roboto Slab"/>
                <a:sym typeface="Roboto Slab"/>
              </a:defRPr>
            </a:lvl1pPr>
            <a:lvl2pPr marR="0" lvl="1"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2pPr>
            <a:lvl3pPr marR="0" lvl="2"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3pPr>
            <a:lvl4pPr marR="0" lvl="3"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4pPr>
            <a:lvl5pPr marR="0" lvl="4"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5pPr>
            <a:lvl6pPr marR="0" lvl="5"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6pPr>
            <a:lvl7pPr marR="0" lvl="6"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7pPr>
            <a:lvl8pPr marR="0" lvl="7"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8pPr>
            <a:lvl9pPr marR="0" lvl="8" algn="l" rtl="0" eaLnBrk="1" hangingPunct="1">
              <a:lnSpc>
                <a:spcPct val="100000"/>
              </a:lnSpc>
              <a:spcBef>
                <a:spcPts val="0"/>
              </a:spcBef>
              <a:spcAft>
                <a:spcPts val="0"/>
              </a:spcAft>
              <a:buClr>
                <a:schemeClr val="accent1"/>
              </a:buClr>
              <a:buSzPts val="2000"/>
              <a:buFont typeface="Roboto Slab"/>
              <a:buNone/>
              <a:defRPr sz="2000" b="0" i="0" u="none" strike="noStrike" cap="none">
                <a:solidFill>
                  <a:schemeClr val="accent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chemeClr val="accent1"/>
              </a:buClr>
              <a:buSzPts val="2000"/>
              <a:buFont typeface="Roboto Slab"/>
              <a:buNone/>
              <a:tabLst/>
              <a:defRPr/>
            </a:pPr>
            <a:r>
              <a:rPr kumimoji="0" lang="en-US" sz="4400" b="1" i="0" u="none" strike="noStrike" kern="0" cap="none" spc="0" normalizeH="0" baseline="0" noProof="0" dirty="0">
                <a:ln>
                  <a:noFill/>
                </a:ln>
                <a:solidFill>
                  <a:schemeClr val="accent2"/>
                </a:solidFill>
                <a:effectLst/>
                <a:uLnTx/>
                <a:uFillTx/>
                <a:latin typeface="Roboto Slab"/>
                <a:ea typeface="Roboto Slab"/>
                <a:cs typeface="Roboto Slab"/>
                <a:sym typeface="Roboto Slab"/>
              </a:rPr>
              <a:t>Benefits of DBT for SUD (1)</a:t>
            </a:r>
          </a:p>
        </p:txBody>
      </p:sp>
      <p:sp>
        <p:nvSpPr>
          <p:cNvPr id="3" name="Content Placeholder 2">
            <a:extLst>
              <a:ext uri="{FF2B5EF4-FFF2-40B4-BE49-F238E27FC236}">
                <a16:creationId xmlns:a16="http://schemas.microsoft.com/office/drawing/2014/main" id="{E8748BA9-021C-4D3F-A629-C94F7B9360A6}"/>
              </a:ext>
            </a:extLst>
          </p:cNvPr>
          <p:cNvSpPr>
            <a:spLocks noGrp="1"/>
          </p:cNvSpPr>
          <p:nvPr>
            <p:ph idx="1"/>
          </p:nvPr>
        </p:nvSpPr>
        <p:spPr>
          <a:xfrm>
            <a:off x="474781" y="1257967"/>
            <a:ext cx="11242430" cy="5007322"/>
          </a:xfrm>
        </p:spPr>
        <p:txBody>
          <a:bodyPr>
            <a:normAutofit fontScale="85000" lnSpcReduction="20000"/>
          </a:bodyPr>
          <a:lstStyle/>
          <a:p>
            <a:pPr>
              <a:spcAft>
                <a:spcPts val="600"/>
              </a:spcAft>
            </a:pPr>
            <a:r>
              <a:rPr lang="en-US" b="1" u="sng" dirty="0">
                <a:solidFill>
                  <a:schemeClr val="accent6">
                    <a:lumMod val="50000"/>
                  </a:schemeClr>
                </a:solidFill>
              </a:rPr>
              <a:t>Mindfulness skills</a:t>
            </a:r>
            <a:r>
              <a:rPr lang="en-US" b="1" dirty="0">
                <a:solidFill>
                  <a:schemeClr val="accent6">
                    <a:lumMod val="50000"/>
                  </a:schemeClr>
                </a:solidFill>
              </a:rPr>
              <a:t> </a:t>
            </a:r>
            <a:r>
              <a:rPr lang="en-US" dirty="0"/>
              <a:t>and practices assist individuals in finding peace in the present moment, aiding them in recognizing and tolerating negative emotions that may trigger cravings</a:t>
            </a:r>
          </a:p>
          <a:p>
            <a:pPr>
              <a:spcAft>
                <a:spcPts val="600"/>
              </a:spcAft>
            </a:pPr>
            <a:r>
              <a:rPr lang="en-US" b="1" u="sng" dirty="0">
                <a:solidFill>
                  <a:srgbClr val="7030A0"/>
                </a:solidFill>
              </a:rPr>
              <a:t>Interpersonal Effectiveness</a:t>
            </a:r>
            <a:r>
              <a:rPr lang="en-US" dirty="0">
                <a:solidFill>
                  <a:srgbClr val="7030A0"/>
                </a:solidFill>
              </a:rPr>
              <a:t> </a:t>
            </a:r>
            <a:r>
              <a:rPr lang="en-US" dirty="0"/>
              <a:t>and communication skills help people to more effectively communicate their experiences, needs, and boundaries, among other things</a:t>
            </a:r>
          </a:p>
          <a:p>
            <a:pPr lvl="2">
              <a:spcAft>
                <a:spcPts val="600"/>
              </a:spcAft>
            </a:pPr>
            <a:r>
              <a:rPr lang="en-US" sz="2800" dirty="0"/>
              <a:t>Building healthy interpersonal relationships is essential in maintaining long-term recovery</a:t>
            </a:r>
          </a:p>
          <a:p>
            <a:pPr>
              <a:spcAft>
                <a:spcPts val="600"/>
              </a:spcAft>
            </a:pPr>
            <a:r>
              <a:rPr lang="en-US" b="1" u="sng" dirty="0">
                <a:solidFill>
                  <a:srgbClr val="0D973B"/>
                </a:solidFill>
              </a:rPr>
              <a:t>Emotion Regulation skills</a:t>
            </a:r>
            <a:r>
              <a:rPr lang="en-US" b="1" dirty="0">
                <a:solidFill>
                  <a:srgbClr val="0D973B"/>
                </a:solidFill>
              </a:rPr>
              <a:t> </a:t>
            </a:r>
            <a:r>
              <a:rPr lang="en-US" dirty="0"/>
              <a:t>help people cope with difficult emotions in healthy ways and can decrease the need to use substances to cope</a:t>
            </a:r>
          </a:p>
          <a:p>
            <a:r>
              <a:rPr lang="en-US" b="1" u="sng" dirty="0">
                <a:solidFill>
                  <a:schemeClr val="tx1">
                    <a:lumMod val="75000"/>
                    <a:lumOff val="25000"/>
                  </a:schemeClr>
                </a:solidFill>
              </a:rPr>
              <a:t>Distress Tolerance skills</a:t>
            </a:r>
            <a:r>
              <a:rPr lang="en-US" dirty="0">
                <a:solidFill>
                  <a:schemeClr val="tx1">
                    <a:lumMod val="75000"/>
                    <a:lumOff val="25000"/>
                  </a:schemeClr>
                </a:solidFill>
              </a:rPr>
              <a:t> </a:t>
            </a:r>
            <a:r>
              <a:rPr lang="en-US" dirty="0"/>
              <a:t>give people a greater capacity to manage intense emotional experiences and stressors, thereby lessening the need to manage or escape them with substances</a:t>
            </a:r>
          </a:p>
        </p:txBody>
      </p:sp>
      <p:sp>
        <p:nvSpPr>
          <p:cNvPr id="5" name="Slide Number Placeholder 4">
            <a:extLst>
              <a:ext uri="{FF2B5EF4-FFF2-40B4-BE49-F238E27FC236}">
                <a16:creationId xmlns:a16="http://schemas.microsoft.com/office/drawing/2014/main" id="{E3B45DA5-AEFE-D808-9099-865A38EB58F7}"/>
              </a:ext>
            </a:extLst>
          </p:cNvPr>
          <p:cNvSpPr>
            <a:spLocks noGrp="1"/>
          </p:cNvSpPr>
          <p:nvPr>
            <p:ph type="sldNum" idx="10"/>
          </p:nvPr>
        </p:nvSpPr>
        <p:spPr/>
        <p:txBody>
          <a:bodyPr/>
          <a:lstStyle/>
          <a:p>
            <a:fld id="{07CE569E-9B7C-4CB9-AB80-C0841F922CFF}" type="slidenum">
              <a:rPr lang="en-US" smtClean="0"/>
              <a:pPr/>
              <a:t>64</a:t>
            </a:fld>
            <a:endParaRPr lang="en-US"/>
          </a:p>
        </p:txBody>
      </p:sp>
      <p:sp>
        <p:nvSpPr>
          <p:cNvPr id="4" name="TextBox 3">
            <a:extLst>
              <a:ext uri="{FF2B5EF4-FFF2-40B4-BE49-F238E27FC236}">
                <a16:creationId xmlns:a16="http://schemas.microsoft.com/office/drawing/2014/main" id="{3F7A3873-B548-B40A-DDEC-6990B1B4CAC8}"/>
              </a:ext>
              <a:ext uri="{C183D7F6-B498-43B3-948B-1728B52AA6E4}">
                <adec:decorative xmlns:adec="http://schemas.microsoft.com/office/drawing/2017/decorative" val="1"/>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 2008</a:t>
            </a:r>
            <a:endParaRPr lang="en-US" sz="1600" b="0" i="0" dirty="0">
              <a:effectLst/>
              <a:latin typeface="Circular"/>
            </a:endParaRPr>
          </a:p>
        </p:txBody>
      </p:sp>
    </p:spTree>
    <p:extLst>
      <p:ext uri="{BB962C8B-B14F-4D97-AF65-F5344CB8AC3E}">
        <p14:creationId xmlns:p14="http://schemas.microsoft.com/office/powerpoint/2010/main" val="27193397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048C-2F64-477F-BE3C-585790C297E0}"/>
              </a:ext>
            </a:extLst>
          </p:cNvPr>
          <p:cNvSpPr>
            <a:spLocks noGrp="1"/>
          </p:cNvSpPr>
          <p:nvPr>
            <p:ph type="title"/>
          </p:nvPr>
        </p:nvSpPr>
        <p:spPr>
          <a:xfrm>
            <a:off x="492369" y="625828"/>
            <a:ext cx="11207261" cy="658696"/>
          </a:xfrm>
        </p:spPr>
        <p:txBody>
          <a:bodyPr>
            <a:noAutofit/>
          </a:bodyPr>
          <a:lstStyle/>
          <a:p>
            <a:r>
              <a:rPr lang="en-US" dirty="0"/>
              <a:t>Benefits of DBT for SUD (2)</a:t>
            </a:r>
          </a:p>
        </p:txBody>
      </p:sp>
      <p:sp>
        <p:nvSpPr>
          <p:cNvPr id="3" name="Content Placeholder 2">
            <a:extLst>
              <a:ext uri="{FF2B5EF4-FFF2-40B4-BE49-F238E27FC236}">
                <a16:creationId xmlns:a16="http://schemas.microsoft.com/office/drawing/2014/main" id="{9E64E335-1F7B-44A2-BAD6-755E246C8C68}"/>
              </a:ext>
            </a:extLst>
          </p:cNvPr>
          <p:cNvSpPr>
            <a:spLocks noGrp="1"/>
          </p:cNvSpPr>
          <p:nvPr>
            <p:ph idx="1"/>
          </p:nvPr>
        </p:nvSpPr>
        <p:spPr>
          <a:xfrm>
            <a:off x="364384" y="1393036"/>
            <a:ext cx="11207261" cy="5048610"/>
          </a:xfrm>
        </p:spPr>
        <p:txBody>
          <a:bodyPr>
            <a:normAutofit lnSpcReduction="10000"/>
          </a:bodyPr>
          <a:lstStyle/>
          <a:p>
            <a:pPr>
              <a:spcAft>
                <a:spcPts val="600"/>
              </a:spcAft>
            </a:pPr>
            <a:r>
              <a:rPr lang="en-US" dirty="0"/>
              <a:t>DBT can also help those with Substance Use Disorders by:</a:t>
            </a:r>
          </a:p>
          <a:p>
            <a:pPr lvl="2">
              <a:spcBef>
                <a:spcPts val="600"/>
              </a:spcBef>
              <a:spcAft>
                <a:spcPts val="600"/>
              </a:spcAft>
            </a:pPr>
            <a:r>
              <a:rPr lang="en-US" sz="2800" dirty="0"/>
              <a:t>Fostering a positive self-image and confidence in personal strengths for sustained recovery</a:t>
            </a:r>
          </a:p>
          <a:p>
            <a:pPr lvl="2">
              <a:spcBef>
                <a:spcPts val="600"/>
              </a:spcBef>
              <a:spcAft>
                <a:spcPts val="600"/>
              </a:spcAft>
            </a:pPr>
            <a:r>
              <a:rPr lang="en-US" sz="2800" dirty="0"/>
              <a:t>Supporting behavior and environment changes to reduce (re)lapse risks</a:t>
            </a:r>
          </a:p>
          <a:p>
            <a:pPr lvl="2">
              <a:spcBef>
                <a:spcPts val="600"/>
              </a:spcBef>
              <a:spcAft>
                <a:spcPts val="600"/>
              </a:spcAft>
            </a:pPr>
            <a:r>
              <a:rPr lang="en-US" sz="2800" dirty="0"/>
              <a:t>Guiding individuals in removing relapse triggers, like unhealthy relationships or drug-associated places</a:t>
            </a:r>
          </a:p>
          <a:p>
            <a:pPr lvl="2">
              <a:spcBef>
                <a:spcPts val="600"/>
              </a:spcBef>
              <a:spcAft>
                <a:spcPts val="600"/>
              </a:spcAft>
            </a:pPr>
            <a:r>
              <a:rPr lang="en-US" sz="2800" dirty="0"/>
              <a:t>Identifying, challenging, and addressing black-and-white thinking and catastrophizing to promote nuanced thinking in stressful situations</a:t>
            </a:r>
          </a:p>
        </p:txBody>
      </p:sp>
      <p:sp>
        <p:nvSpPr>
          <p:cNvPr id="4" name="TextBox 3">
            <a:extLst>
              <a:ext uri="{FF2B5EF4-FFF2-40B4-BE49-F238E27FC236}">
                <a16:creationId xmlns:a16="http://schemas.microsoft.com/office/drawing/2014/main" id="{4AAF195A-45F6-9D9B-B325-1DF09ADC1DEC}"/>
              </a:ext>
            </a:extLst>
          </p:cNvPr>
          <p:cNvSpPr txBox="1"/>
          <p:nvPr/>
        </p:nvSpPr>
        <p:spPr>
          <a:xfrm>
            <a:off x="0" y="6550158"/>
            <a:ext cx="357225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a:t>
            </a:r>
            <a:r>
              <a:rPr lang="nn-NO" sz="1600" b="0" i="0" dirty="0">
                <a:effectLst/>
                <a:latin typeface="Circular"/>
              </a:rPr>
              <a:t>Dimeff &amp; Linehan, 2008</a:t>
            </a:r>
            <a:endParaRPr lang="en-US" sz="1600" b="0" i="0" dirty="0">
              <a:effectLst/>
              <a:latin typeface="Circular"/>
            </a:endParaRPr>
          </a:p>
        </p:txBody>
      </p:sp>
      <p:sp>
        <p:nvSpPr>
          <p:cNvPr id="5" name="Slide Number Placeholder 4">
            <a:extLst>
              <a:ext uri="{FF2B5EF4-FFF2-40B4-BE49-F238E27FC236}">
                <a16:creationId xmlns:a16="http://schemas.microsoft.com/office/drawing/2014/main" id="{4D5B507E-D771-80B8-CB02-F387284181F5}"/>
              </a:ext>
            </a:extLst>
          </p:cNvPr>
          <p:cNvSpPr>
            <a:spLocks noGrp="1"/>
          </p:cNvSpPr>
          <p:nvPr>
            <p:ph type="sldNum" idx="10"/>
          </p:nvPr>
        </p:nvSpPr>
        <p:spPr/>
        <p:txBody>
          <a:bodyPr/>
          <a:lstStyle/>
          <a:p>
            <a:fld id="{07CE569E-9B7C-4CB9-AB80-C0841F922CFF}" type="slidenum">
              <a:rPr lang="en-US" smtClean="0"/>
              <a:pPr/>
              <a:t>65</a:t>
            </a:fld>
            <a:endParaRPr lang="en-US"/>
          </a:p>
        </p:txBody>
      </p:sp>
    </p:spTree>
    <p:extLst>
      <p:ext uri="{BB962C8B-B14F-4D97-AF65-F5344CB8AC3E}">
        <p14:creationId xmlns:p14="http://schemas.microsoft.com/office/powerpoint/2010/main" val="850670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0500" y="344190"/>
            <a:ext cx="10891000" cy="804665"/>
          </a:xfrm>
        </p:spPr>
        <p:txBody>
          <a:bodyPr>
            <a:normAutofit fontScale="90000"/>
          </a:bodyPr>
          <a:lstStyle/>
          <a:p>
            <a:r>
              <a:rPr lang="en-US" dirty="0">
                <a:latin typeface="Calibri"/>
                <a:cs typeface="Calibri"/>
              </a:rPr>
              <a:t>BREAK</a:t>
            </a:r>
            <a:endParaRPr lang="en-US" dirty="0">
              <a:solidFill>
                <a:schemeClr val="accent2"/>
              </a:solidFill>
              <a:latin typeface="Calibri"/>
              <a:cs typeface="Calibri"/>
            </a:endParaRPr>
          </a:p>
        </p:txBody>
      </p:sp>
      <p:sp>
        <p:nvSpPr>
          <p:cNvPr id="9" name="Subtitle 2">
            <a:extLst>
              <a:ext uri="{FF2B5EF4-FFF2-40B4-BE49-F238E27FC236}">
                <a16:creationId xmlns:a16="http://schemas.microsoft.com/office/drawing/2014/main" id="{F3347B4D-EAB0-49CC-81F5-4780BA759113}"/>
              </a:ext>
            </a:extLst>
          </p:cNvPr>
          <p:cNvSpPr txBox="1">
            <a:spLocks/>
          </p:cNvSpPr>
          <p:nvPr/>
        </p:nvSpPr>
        <p:spPr>
          <a:xfrm>
            <a:off x="6802805" y="1772844"/>
            <a:ext cx="4403040" cy="36118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200" b="1" dirty="0">
                <a:latin typeface="Calibri" panose="020F0502020204030204"/>
                <a:cs typeface="Calibri"/>
              </a:rPr>
              <a:t>Up Next:</a:t>
            </a:r>
            <a:endParaRPr lang="en-US" sz="3200" b="1" dirty="0">
              <a:latin typeface="Calibri" panose="020F0502020204030204"/>
              <a:ea typeface="Calibri"/>
              <a:cs typeface="Calibri"/>
            </a:endParaRPr>
          </a:p>
          <a:p>
            <a:r>
              <a:rPr lang="en-US" sz="2600" dirty="0">
                <a:latin typeface="Calibri"/>
                <a:ea typeface="+mn-lt"/>
                <a:cs typeface="Calibri"/>
              </a:rPr>
              <a:t>The DBT Skills</a:t>
            </a:r>
            <a:endParaRPr lang="en-US" sz="2600" b="1" dirty="0">
              <a:latin typeface="Calibri"/>
              <a:cs typeface="Calibri"/>
            </a:endParaRPr>
          </a:p>
          <a:p>
            <a:pPr lvl="1"/>
            <a:r>
              <a:rPr lang="en-US" dirty="0">
                <a:latin typeface="Calibri"/>
                <a:cs typeface="Calibri"/>
              </a:rPr>
              <a:t>Mindfulness</a:t>
            </a:r>
          </a:p>
          <a:p>
            <a:pPr lvl="1"/>
            <a:r>
              <a:rPr lang="en-US" dirty="0">
                <a:latin typeface="Calibri"/>
                <a:cs typeface="Calibri"/>
              </a:rPr>
              <a:t>Interpersonal Effectiveness</a:t>
            </a:r>
          </a:p>
          <a:p>
            <a:r>
              <a:rPr lang="en-US" sz="2600" dirty="0">
                <a:latin typeface="Calibri" panose="020F0502020204030204"/>
                <a:cs typeface="Calibri"/>
              </a:rPr>
              <a:t>Closing Mindfulness Exercise</a:t>
            </a:r>
          </a:p>
        </p:txBody>
      </p:sp>
      <p:sp>
        <p:nvSpPr>
          <p:cNvPr id="2" name="Slide Number Placeholder 1">
            <a:extLst>
              <a:ext uri="{FF2B5EF4-FFF2-40B4-BE49-F238E27FC236}">
                <a16:creationId xmlns:a16="http://schemas.microsoft.com/office/drawing/2014/main" id="{2D5339AC-E49A-5B5A-2965-8DA81BA0769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66</a:t>
            </a:fld>
            <a:endParaRPr lang="en-US"/>
          </a:p>
        </p:txBody>
      </p:sp>
      <p:pic>
        <p:nvPicPr>
          <p:cNvPr id="5" name="Picture 4">
            <a:extLst>
              <a:ext uri="{FF2B5EF4-FFF2-40B4-BE49-F238E27FC236}">
                <a16:creationId xmlns:a16="http://schemas.microsoft.com/office/drawing/2014/main" id="{C7C7B268-5250-E381-ACD0-854C48FCDB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6155" y="1608799"/>
            <a:ext cx="5677860" cy="3640402"/>
          </a:xfrm>
          <a:prstGeom prst="rect">
            <a:avLst/>
          </a:prstGeom>
          <a:ln>
            <a:noFill/>
          </a:ln>
          <a:effectLst>
            <a:softEdge rad="112500"/>
          </a:effectLst>
        </p:spPr>
      </p:pic>
    </p:spTree>
    <p:extLst>
      <p:ext uri="{BB962C8B-B14F-4D97-AF65-F5344CB8AC3E}">
        <p14:creationId xmlns:p14="http://schemas.microsoft.com/office/powerpoint/2010/main" val="26170207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406986"/>
            <a:ext cx="10095600" cy="936800"/>
          </a:xfrm>
        </p:spPr>
        <p:txBody>
          <a:bodyPr/>
          <a:lstStyle/>
          <a:p>
            <a:pPr algn="ctr"/>
            <a:r>
              <a:rPr lang="en-US" sz="6000" b="1" dirty="0">
                <a:solidFill>
                  <a:schemeClr val="accent3"/>
                </a:solidFill>
              </a:rPr>
              <a:t>The DBT Skills</a:t>
            </a:r>
          </a:p>
        </p:txBody>
      </p:sp>
      <p:graphicFrame>
        <p:nvGraphicFramePr>
          <p:cNvPr id="9" name="Diagram 8">
            <a:extLst>
              <a:ext uri="{FF2B5EF4-FFF2-40B4-BE49-F238E27FC236}">
                <a16:creationId xmlns:a16="http://schemas.microsoft.com/office/drawing/2014/main" id="{7A68A107-EEEE-7281-1DC8-C8C7C12B7446}"/>
              </a:ext>
              <a:ext uri="{C183D7F6-B498-43B3-948B-1728B52AA6E4}">
                <adec:decorative xmlns:adec="http://schemas.microsoft.com/office/drawing/2017/decorative" val="1"/>
              </a:ext>
            </a:extLst>
          </p:cNvPr>
          <p:cNvGraphicFramePr/>
          <p:nvPr/>
        </p:nvGraphicFramePr>
        <p:xfrm>
          <a:off x="1946812" y="1444086"/>
          <a:ext cx="8298375" cy="5151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CFC4046-869C-FF83-1019-11DCA7EA31C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67</a:t>
            </a:fld>
            <a:endParaRPr lang="en-US" dirty="0"/>
          </a:p>
        </p:txBody>
      </p:sp>
      <p:pic>
        <p:nvPicPr>
          <p:cNvPr id="23" name="Picture 22">
            <a:extLst>
              <a:ext uri="{FF2B5EF4-FFF2-40B4-BE49-F238E27FC236}">
                <a16:creationId xmlns:a16="http://schemas.microsoft.com/office/drawing/2014/main" id="{64767A09-1556-7687-BB6D-13547A1EA52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9391" y="4108942"/>
            <a:ext cx="1855766" cy="2006548"/>
          </a:xfrm>
          <a:prstGeom prst="rect">
            <a:avLst/>
          </a:prstGeom>
        </p:spPr>
      </p:pic>
      <p:pic>
        <p:nvPicPr>
          <p:cNvPr id="27" name="Picture 26">
            <a:extLst>
              <a:ext uri="{FF2B5EF4-FFF2-40B4-BE49-F238E27FC236}">
                <a16:creationId xmlns:a16="http://schemas.microsoft.com/office/drawing/2014/main" id="{C2AEE4D5-17E7-3ED9-C835-65CB3C100F7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4308" y="2029464"/>
            <a:ext cx="1966715" cy="1894032"/>
          </a:xfrm>
          <a:prstGeom prst="rect">
            <a:avLst/>
          </a:prstGeom>
        </p:spPr>
      </p:pic>
      <p:pic>
        <p:nvPicPr>
          <p:cNvPr id="31" name="Picture 30">
            <a:extLst>
              <a:ext uri="{FF2B5EF4-FFF2-40B4-BE49-F238E27FC236}">
                <a16:creationId xmlns:a16="http://schemas.microsoft.com/office/drawing/2014/main" id="{CE4CDA0D-B101-EE9C-D62F-B238D8C2103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0979" y="1943175"/>
            <a:ext cx="2342890" cy="2165767"/>
          </a:xfrm>
          <a:prstGeom prst="rect">
            <a:avLst/>
          </a:prstGeom>
        </p:spPr>
      </p:pic>
      <p:pic>
        <p:nvPicPr>
          <p:cNvPr id="35" name="Picture 34">
            <a:extLst>
              <a:ext uri="{FF2B5EF4-FFF2-40B4-BE49-F238E27FC236}">
                <a16:creationId xmlns:a16="http://schemas.microsoft.com/office/drawing/2014/main" id="{AABBA5CB-D180-6EFC-36AA-E4643B9A98E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4175" y="3914317"/>
            <a:ext cx="2026969" cy="2119807"/>
          </a:xfrm>
          <a:prstGeom prst="rect">
            <a:avLst/>
          </a:prstGeom>
        </p:spPr>
      </p:pic>
    </p:spTree>
    <p:extLst>
      <p:ext uri="{BB962C8B-B14F-4D97-AF65-F5344CB8AC3E}">
        <p14:creationId xmlns:p14="http://schemas.microsoft.com/office/powerpoint/2010/main" val="3783053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781F2-C428-192D-B114-5961ED82AB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4288"/>
          <a:stretch/>
        </p:blipFill>
        <p:spPr>
          <a:xfrm>
            <a:off x="2707559" y="3814943"/>
            <a:ext cx="8246038" cy="2325083"/>
          </a:xfrm>
          <a:prstGeom prst="rect">
            <a:avLst/>
          </a:prstGeom>
        </p:spPr>
      </p:pic>
      <p:sp>
        <p:nvSpPr>
          <p:cNvPr id="2" name="Title 1">
            <a:extLst>
              <a:ext uri="{FF2B5EF4-FFF2-40B4-BE49-F238E27FC236}">
                <a16:creationId xmlns:a16="http://schemas.microsoft.com/office/drawing/2014/main" id="{952D6253-1F91-4A85-A564-9E241E0B8DFD}"/>
              </a:ext>
            </a:extLst>
          </p:cNvPr>
          <p:cNvSpPr>
            <a:spLocks noGrp="1"/>
          </p:cNvSpPr>
          <p:nvPr>
            <p:ph type="title"/>
          </p:nvPr>
        </p:nvSpPr>
        <p:spPr/>
        <p:txBody>
          <a:bodyPr/>
          <a:lstStyle/>
          <a:p>
            <a:r>
              <a:rPr lang="en-US" sz="4400" b="1" dirty="0"/>
              <a:t>The DBT Skills (1)</a:t>
            </a:r>
          </a:p>
        </p:txBody>
      </p:sp>
      <p:sp>
        <p:nvSpPr>
          <p:cNvPr id="3" name="Content Placeholder 2">
            <a:extLst>
              <a:ext uri="{FF2B5EF4-FFF2-40B4-BE49-F238E27FC236}">
                <a16:creationId xmlns:a16="http://schemas.microsoft.com/office/drawing/2014/main" id="{7BF3783C-B496-4D76-8F71-3B86B9BDAE2A}"/>
              </a:ext>
            </a:extLst>
          </p:cNvPr>
          <p:cNvSpPr>
            <a:spLocks noGrp="1"/>
          </p:cNvSpPr>
          <p:nvPr>
            <p:ph idx="1"/>
          </p:nvPr>
        </p:nvSpPr>
        <p:spPr>
          <a:xfrm>
            <a:off x="892747" y="1803440"/>
            <a:ext cx="10406506" cy="3880773"/>
          </a:xfrm>
        </p:spPr>
        <p:txBody>
          <a:bodyPr/>
          <a:lstStyle/>
          <a:p>
            <a:pPr>
              <a:spcAft>
                <a:spcPts val="1200"/>
              </a:spcAft>
            </a:pPr>
            <a:r>
              <a:rPr lang="en-US" sz="2800" dirty="0"/>
              <a:t>At its core, DBT helps people build skills in four key areas:</a:t>
            </a:r>
          </a:p>
          <a:p>
            <a:pPr lvl="2"/>
            <a:r>
              <a:rPr lang="en-US" sz="3200" b="1" dirty="0">
                <a:solidFill>
                  <a:schemeClr val="accent6">
                    <a:lumMod val="50000"/>
                  </a:schemeClr>
                </a:solidFill>
              </a:rPr>
              <a:t>Mindfulness</a:t>
            </a:r>
          </a:p>
          <a:p>
            <a:pPr lvl="2"/>
            <a:r>
              <a:rPr lang="en-US" sz="3200" b="1" dirty="0">
                <a:solidFill>
                  <a:srgbClr val="7030A0"/>
                </a:solidFill>
              </a:rPr>
              <a:t>Interpersonal Effectiveness</a:t>
            </a:r>
          </a:p>
          <a:p>
            <a:pPr lvl="2"/>
            <a:r>
              <a:rPr lang="en-US" sz="3200" b="1" dirty="0">
                <a:solidFill>
                  <a:srgbClr val="0D973B"/>
                </a:solidFill>
              </a:rPr>
              <a:t>Emotion Regulation</a:t>
            </a:r>
          </a:p>
          <a:p>
            <a:pPr lvl="2"/>
            <a:r>
              <a:rPr lang="en-US" sz="3200" b="1" dirty="0">
                <a:solidFill>
                  <a:schemeClr val="tx1">
                    <a:lumMod val="75000"/>
                    <a:lumOff val="25000"/>
                  </a:schemeClr>
                </a:solidFill>
              </a:rPr>
              <a:t>Distress Tolerance</a:t>
            </a:r>
          </a:p>
          <a:p>
            <a:pPr lvl="1"/>
            <a:endParaRPr lang="en-US" b="1" dirty="0"/>
          </a:p>
          <a:p>
            <a:pPr lvl="1"/>
            <a:endParaRPr lang="en-US" sz="2400" b="1" dirty="0"/>
          </a:p>
          <a:p>
            <a:endParaRPr lang="en-US" dirty="0"/>
          </a:p>
        </p:txBody>
      </p:sp>
      <p:sp>
        <p:nvSpPr>
          <p:cNvPr id="4" name="Slide Number Placeholder 3">
            <a:extLst>
              <a:ext uri="{FF2B5EF4-FFF2-40B4-BE49-F238E27FC236}">
                <a16:creationId xmlns:a16="http://schemas.microsoft.com/office/drawing/2014/main" id="{A28AE086-048A-EEFE-85C7-6FD406F70C96}"/>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68</a:t>
            </a:fld>
            <a:endParaRPr lang="en-US"/>
          </a:p>
        </p:txBody>
      </p:sp>
    </p:spTree>
    <p:extLst>
      <p:ext uri="{BB962C8B-B14F-4D97-AF65-F5344CB8AC3E}">
        <p14:creationId xmlns:p14="http://schemas.microsoft.com/office/powerpoint/2010/main" val="184613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C0141-A820-4588-9294-49A71149B29F}"/>
              </a:ext>
            </a:extLst>
          </p:cNvPr>
          <p:cNvSpPr>
            <a:spLocks noGrp="1"/>
          </p:cNvSpPr>
          <p:nvPr>
            <p:ph type="title"/>
          </p:nvPr>
        </p:nvSpPr>
        <p:spPr>
          <a:xfrm>
            <a:off x="1110869" y="257930"/>
            <a:ext cx="9970251" cy="808848"/>
          </a:xfrm>
        </p:spPr>
        <p:txBody>
          <a:bodyPr/>
          <a:lstStyle/>
          <a:p>
            <a:r>
              <a:rPr lang="en-US" sz="4400" b="1" dirty="0"/>
              <a:t>The DBT Skills (2)</a:t>
            </a:r>
          </a:p>
        </p:txBody>
      </p:sp>
      <p:graphicFrame>
        <p:nvGraphicFramePr>
          <p:cNvPr id="5" name="Diagram 4" descr="The graphic illustrates the four DBT skills: Mindfulness, Interpersonal Effectiveness, Emotion Regulation, and Distress Tolerance, each represented in its own square.">
            <a:extLst>
              <a:ext uri="{FF2B5EF4-FFF2-40B4-BE49-F238E27FC236}">
                <a16:creationId xmlns:a16="http://schemas.microsoft.com/office/drawing/2014/main" id="{A697B979-630A-846D-4AEE-636930696338}"/>
              </a:ext>
              <a:ext uri="{C183D7F6-B498-43B3-948B-1728B52AA6E4}">
                <adec:decorative xmlns:adec="http://schemas.microsoft.com/office/drawing/2017/decorative" val="0"/>
              </a:ext>
            </a:extLst>
          </p:cNvPr>
          <p:cNvGraphicFramePr/>
          <p:nvPr/>
        </p:nvGraphicFramePr>
        <p:xfrm>
          <a:off x="806766" y="1066778"/>
          <a:ext cx="10578459" cy="5341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11">
            <a:extLst>
              <a:ext uri="{FF2B5EF4-FFF2-40B4-BE49-F238E27FC236}">
                <a16:creationId xmlns:a16="http://schemas.microsoft.com/office/drawing/2014/main" id="{29DA1854-D1FA-D211-4F83-20EBC03B510D}"/>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69</a:t>
            </a:fld>
            <a:endParaRPr lang="en-US"/>
          </a:p>
        </p:txBody>
      </p:sp>
    </p:spTree>
    <p:extLst>
      <p:ext uri="{BB962C8B-B14F-4D97-AF65-F5344CB8AC3E}">
        <p14:creationId xmlns:p14="http://schemas.microsoft.com/office/powerpoint/2010/main" val="2768603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BC6E5C-CB1B-47C9-BC5C-71EE5D5C82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CA57B226-F78D-4145-9D86-C073DC0DE605}"/>
              </a:ext>
            </a:extLst>
          </p:cNvPr>
          <p:cNvSpPr txBox="1">
            <a:spLocks noGrp="1"/>
          </p:cNvSpPr>
          <p:nvPr>
            <p:ph type="title" idx="4294967295"/>
          </p:nvPr>
        </p:nvSpPr>
        <p:spPr>
          <a:xfrm>
            <a:off x="1866499" y="916338"/>
            <a:ext cx="8459002" cy="622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lumMod val="75000"/>
                    <a:lumOff val="25000"/>
                  </a:srgbClr>
                </a:solidFill>
                <a:effectLst/>
                <a:uLnTx/>
                <a:uFillTx/>
                <a:latin typeface="Calibri Light" panose="020F0302020204030204"/>
                <a:ea typeface="+mj-ea"/>
                <a:cs typeface="+mj-cs"/>
              </a:rPr>
              <a:t>Indigenous Land Acknowledgement</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8" name="Content Placeholder 6">
            <a:extLst>
              <a:ext uri="{FF2B5EF4-FFF2-40B4-BE49-F238E27FC236}">
                <a16:creationId xmlns:a16="http://schemas.microsoft.com/office/drawing/2014/main" id="{44C67F51-896C-491A-AA3B-D065860256B0}"/>
              </a:ext>
            </a:extLst>
          </p:cNvPr>
          <p:cNvSpPr txBox="1">
            <a:spLocks/>
          </p:cNvSpPr>
          <p:nvPr/>
        </p:nvSpPr>
        <p:spPr>
          <a:xfrm>
            <a:off x="1012658" y="1804027"/>
            <a:ext cx="10166684" cy="4234743"/>
          </a:xfrm>
          <a:prstGeom prst="rect">
            <a:avLst/>
          </a:prstGeom>
        </p:spPr>
        <p:txBody>
          <a:bodyPr vert="horz" lIns="0" tIns="34290" rIns="0" bIns="3429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73840" marR="0" lvl="0" indent="-173840" algn="l" defTabSz="685835"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We respectfully acknowledge that we live and work in territories where Indigenous nations and Tribal groups are traditional stewards of the land. </a:t>
            </a:r>
          </a:p>
          <a:p>
            <a:pPr marL="173840" marR="0" lvl="0" indent="-173840" algn="l" defTabSz="685835" rtl="0" eaLnBrk="1" fontAlgn="auto" latinLnBrk="0" hangingPunct="1">
              <a:lnSpc>
                <a:spcPct val="90000"/>
              </a:lnSpc>
              <a:spcBef>
                <a:spcPts val="900"/>
              </a:spcBef>
              <a:spcAft>
                <a:spcPts val="150"/>
              </a:spcAft>
              <a:buClr>
                <a:srgbClr val="E48312"/>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Please join us in supporting efforts to affirm Tribal sovereignty across what is now known as California and in displaying respect, honor and gratitude for all Indigenous people.</a:t>
            </a:r>
          </a:p>
        </p:txBody>
      </p:sp>
      <p:sp>
        <p:nvSpPr>
          <p:cNvPr id="9" name="Rectangle 8">
            <a:extLst>
              <a:ext uri="{FF2B5EF4-FFF2-40B4-BE49-F238E27FC236}">
                <a16:creationId xmlns:a16="http://schemas.microsoft.com/office/drawing/2014/main" id="{45BA6E40-EF9A-47F3-A9CB-5D565E630B11}"/>
              </a:ext>
            </a:extLst>
          </p:cNvPr>
          <p:cNvSpPr/>
          <p:nvPr/>
        </p:nvSpPr>
        <p:spPr>
          <a:xfrm>
            <a:off x="2652963" y="4619124"/>
            <a:ext cx="6886073" cy="1685077"/>
          </a:xfrm>
          <a:prstGeom prst="rect">
            <a:avLst/>
          </a:prstGeom>
        </p:spPr>
        <p:txBody>
          <a:bodyPr wrap="square">
            <a:spAutoFit/>
          </a:bodyPr>
          <a:lstStyle/>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Whose land are you on? </a:t>
            </a:r>
          </a:p>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Option 1: Text your zip code to 1-855-917-5263</a:t>
            </a:r>
          </a:p>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Option 2: Enter your location at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https://native-land.ca</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35"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alibri" panose="020F0502020204030204"/>
                <a:ea typeface="+mn-ea"/>
                <a:cs typeface="+mn-cs"/>
              </a:rPr>
              <a:t>Option 3: Access Native Land website via QR Code:</a:t>
            </a:r>
          </a:p>
          <a:p>
            <a:pPr marL="0" marR="0" lvl="0" indent="0" algn="l" defTabSz="68583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QR code to take participant to the Native Land website">
            <a:extLst>
              <a:ext uri="{FF2B5EF4-FFF2-40B4-BE49-F238E27FC236}">
                <a16:creationId xmlns:a16="http://schemas.microsoft.com/office/drawing/2014/main" id="{8A053A67-04A1-4472-9A70-097635EA66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5159" y="4353693"/>
            <a:ext cx="1920412" cy="1920412"/>
          </a:xfrm>
          <a:prstGeom prst="rect">
            <a:avLst/>
          </a:prstGeom>
        </p:spPr>
      </p:pic>
    </p:spTree>
    <p:extLst>
      <p:ext uri="{BB962C8B-B14F-4D97-AF65-F5344CB8AC3E}">
        <p14:creationId xmlns:p14="http://schemas.microsoft.com/office/powerpoint/2010/main" val="17995829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C2E6-C8AC-C702-BF78-1974967F3D3B}"/>
              </a:ext>
            </a:extLst>
          </p:cNvPr>
          <p:cNvSpPr>
            <a:spLocks noGrp="1"/>
          </p:cNvSpPr>
          <p:nvPr>
            <p:ph type="title"/>
          </p:nvPr>
        </p:nvSpPr>
        <p:spPr>
          <a:xfrm>
            <a:off x="1524000" y="2376316"/>
            <a:ext cx="9144000" cy="2105367"/>
          </a:xfrm>
        </p:spPr>
        <p:txBody>
          <a:bodyPr>
            <a:normAutofit/>
          </a:bodyPr>
          <a:lstStyle/>
          <a:p>
            <a:r>
              <a:rPr lang="en-US" sz="5400" b="1" dirty="0"/>
              <a:t>Mindfulness</a:t>
            </a:r>
          </a:p>
        </p:txBody>
      </p:sp>
      <p:grpSp>
        <p:nvGrpSpPr>
          <p:cNvPr id="3" name="Group 2">
            <a:extLst>
              <a:ext uri="{FF2B5EF4-FFF2-40B4-BE49-F238E27FC236}">
                <a16:creationId xmlns:a16="http://schemas.microsoft.com/office/drawing/2014/main" id="{013A4094-4DDE-AB31-D9F8-D3DA26227E29}"/>
              </a:ext>
              <a:ext uri="{C183D7F6-B498-43B3-948B-1728B52AA6E4}">
                <adec:decorative xmlns:adec="http://schemas.microsoft.com/office/drawing/2017/decorative" val="1"/>
              </a:ext>
            </a:extLst>
          </p:cNvPr>
          <p:cNvGrpSpPr/>
          <p:nvPr/>
        </p:nvGrpSpPr>
        <p:grpSpPr>
          <a:xfrm>
            <a:off x="5091467" y="3477150"/>
            <a:ext cx="2009065" cy="2009065"/>
            <a:chOff x="2062850" y="489387"/>
            <a:chExt cx="2009065" cy="2009065"/>
          </a:xfrm>
        </p:grpSpPr>
        <p:sp>
          <p:nvSpPr>
            <p:cNvPr id="5" name="Rectangle: Rounded Corners 4">
              <a:extLst>
                <a:ext uri="{FF2B5EF4-FFF2-40B4-BE49-F238E27FC236}">
                  <a16:creationId xmlns:a16="http://schemas.microsoft.com/office/drawing/2014/main" id="{1164F686-0B58-CC16-0D82-017E82F9BC1B}"/>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3B7611B3-E067-F36D-4739-18FB0B5778C6}"/>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4" name="Slide Number Placeholder 3">
            <a:extLst>
              <a:ext uri="{FF2B5EF4-FFF2-40B4-BE49-F238E27FC236}">
                <a16:creationId xmlns:a16="http://schemas.microsoft.com/office/drawing/2014/main" id="{60E3F668-F5DA-095E-B055-6D314539AA4D}"/>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70</a:t>
            </a:fld>
            <a:endParaRPr lang="en-US"/>
          </a:p>
        </p:txBody>
      </p:sp>
      <p:pic>
        <p:nvPicPr>
          <p:cNvPr id="8" name="Picture 7">
            <a:extLst>
              <a:ext uri="{FF2B5EF4-FFF2-40B4-BE49-F238E27FC236}">
                <a16:creationId xmlns:a16="http://schemas.microsoft.com/office/drawing/2014/main" id="{853B216F-30D5-18BC-0EC0-950DE2DEE9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641" y="3534666"/>
            <a:ext cx="1966715" cy="1894032"/>
          </a:xfrm>
          <a:prstGeom prst="rect">
            <a:avLst/>
          </a:prstGeom>
        </p:spPr>
      </p:pic>
    </p:spTree>
    <p:extLst>
      <p:ext uri="{BB962C8B-B14F-4D97-AF65-F5344CB8AC3E}">
        <p14:creationId xmlns:p14="http://schemas.microsoft.com/office/powerpoint/2010/main" val="3895513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99EB26-BFCB-38BB-E723-A7670550B29B}"/>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E37FC0E5-98EA-C701-4D48-1F9A81B8CE32}"/>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566AD3D6-B86C-D19E-89F6-702D5EFADF45}"/>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2" name="Title 1">
            <a:extLst>
              <a:ext uri="{FF2B5EF4-FFF2-40B4-BE49-F238E27FC236}">
                <a16:creationId xmlns:a16="http://schemas.microsoft.com/office/drawing/2014/main" id="{48E1124C-E7ED-C2EB-93D6-1907013A9956}"/>
              </a:ext>
            </a:extLst>
          </p:cNvPr>
          <p:cNvSpPr>
            <a:spLocks noGrp="1"/>
          </p:cNvSpPr>
          <p:nvPr>
            <p:ph type="title"/>
          </p:nvPr>
        </p:nvSpPr>
        <p:spPr/>
        <p:txBody>
          <a:bodyPr/>
          <a:lstStyle/>
          <a:p>
            <a:r>
              <a:rPr lang="en-US" sz="4400" b="1" dirty="0"/>
              <a:t>Mindfulness Overview</a:t>
            </a:r>
          </a:p>
        </p:txBody>
      </p:sp>
      <p:sp>
        <p:nvSpPr>
          <p:cNvPr id="3" name="Content Placeholder 2">
            <a:extLst>
              <a:ext uri="{FF2B5EF4-FFF2-40B4-BE49-F238E27FC236}">
                <a16:creationId xmlns:a16="http://schemas.microsoft.com/office/drawing/2014/main" id="{7FF3522A-EB99-2C68-D7B0-7BF1A3ED5AC6}"/>
              </a:ext>
            </a:extLst>
          </p:cNvPr>
          <p:cNvSpPr>
            <a:spLocks noGrp="1"/>
          </p:cNvSpPr>
          <p:nvPr>
            <p:ph idx="1"/>
          </p:nvPr>
        </p:nvSpPr>
        <p:spPr>
          <a:xfrm>
            <a:off x="1048200" y="1386288"/>
            <a:ext cx="10095600" cy="4822318"/>
          </a:xfrm>
        </p:spPr>
        <p:txBody>
          <a:bodyPr/>
          <a:lstStyle/>
          <a:p>
            <a:pPr>
              <a:spcAft>
                <a:spcPts val="600"/>
              </a:spcAft>
            </a:pPr>
            <a:r>
              <a:rPr lang="en-US" sz="2800" dirty="0"/>
              <a:t>Mindfulness is the intentional focus on the present moment without judgment or attachment to the moment</a:t>
            </a:r>
          </a:p>
          <a:p>
            <a:pPr>
              <a:spcAft>
                <a:spcPts val="600"/>
              </a:spcAft>
            </a:pPr>
            <a:r>
              <a:rPr lang="en-US" sz="2800" dirty="0"/>
              <a:t>Mindfulness involves finding peace in the present moment, directing attention to the current experience, and staying grounded without dwelling on the past or worrying about the future</a:t>
            </a:r>
          </a:p>
          <a:p>
            <a:pPr>
              <a:spcAft>
                <a:spcPts val="600"/>
              </a:spcAft>
            </a:pPr>
            <a:r>
              <a:rPr lang="en-US" sz="2800" dirty="0"/>
              <a:t>Mindfulness is a helpful tool that helps people take a step back from intense feelings if they feel overwhelmed by their emotions</a:t>
            </a:r>
          </a:p>
        </p:txBody>
      </p:sp>
      <p:sp>
        <p:nvSpPr>
          <p:cNvPr id="8" name="Slide Number Placeholder 7">
            <a:extLst>
              <a:ext uri="{FF2B5EF4-FFF2-40B4-BE49-F238E27FC236}">
                <a16:creationId xmlns:a16="http://schemas.microsoft.com/office/drawing/2014/main" id="{AA7D60B7-FC2F-DF28-8850-EC6B838BA1B7}"/>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71</a:t>
            </a:fld>
            <a:endParaRPr lang="en-US"/>
          </a:p>
        </p:txBody>
      </p:sp>
      <p:sp>
        <p:nvSpPr>
          <p:cNvPr id="4" name="TextBox 3">
            <a:extLst>
              <a:ext uri="{FF2B5EF4-FFF2-40B4-BE49-F238E27FC236}">
                <a16:creationId xmlns:a16="http://schemas.microsoft.com/office/drawing/2014/main" id="{66BB92ED-F0E5-8B39-3FB9-FBF59B3B036F}"/>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767530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35D3-54D5-EEBA-09C2-E49FA573DFD8}"/>
              </a:ext>
            </a:extLst>
          </p:cNvPr>
          <p:cNvSpPr>
            <a:spLocks noGrp="1"/>
          </p:cNvSpPr>
          <p:nvPr>
            <p:ph type="title"/>
          </p:nvPr>
        </p:nvSpPr>
        <p:spPr>
          <a:xfrm>
            <a:off x="882648" y="410069"/>
            <a:ext cx="10426701" cy="936800"/>
          </a:xfrm>
        </p:spPr>
        <p:txBody>
          <a:bodyPr/>
          <a:lstStyle/>
          <a:p>
            <a:r>
              <a:rPr lang="en-US" dirty="0"/>
              <a:t>Callback - Visualizing the Goal of DBT</a:t>
            </a:r>
          </a:p>
        </p:txBody>
      </p:sp>
      <p:graphicFrame>
        <p:nvGraphicFramePr>
          <p:cNvPr id="10" name="Content Placeholder 9" descr="This image illustrates a cyclical sequence of events triggered by a challenge. Initially, the challenge prompts the individual to employ their typical coping mechanisms, leading to temporary relief. However, despite this respite, the cycle persists, resulting in prolonged distress. The objective is to introduce mindfulness as an alternative response to challenges, enabling individuals to utilize newly developed coping skills. By incorporating mindfulness into their approach, individuals can disrupt the cycle, avoiding reliance on conventional coping methods that offer only fleeting relief, ultimately breaking free from continued misery.">
            <a:extLst>
              <a:ext uri="{FF2B5EF4-FFF2-40B4-BE49-F238E27FC236}">
                <a16:creationId xmlns:a16="http://schemas.microsoft.com/office/drawing/2014/main" id="{7CDC005B-B437-7C2A-C7A5-538D27EE315F}"/>
              </a:ext>
            </a:extLst>
          </p:cNvPr>
          <p:cNvGraphicFramePr>
            <a:graphicFrameLocks noGrp="1"/>
          </p:cNvGraphicFramePr>
          <p:nvPr>
            <p:ph sz="quarter" idx="13"/>
          </p:nvPr>
        </p:nvGraphicFramePr>
        <p:xfrm>
          <a:off x="513229" y="3000145"/>
          <a:ext cx="11165541" cy="3281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FDB2E46-3F04-234D-62D6-E5193F77843A}"/>
              </a:ext>
            </a:extLst>
          </p:cNvPr>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733" b="1" i="0" u="none" strike="noStrike" kern="1200" cap="none" spc="0" normalizeH="0" baseline="0" noProof="0" smtClean="0">
                <a:ln>
                  <a:noFill/>
                </a:ln>
                <a:solidFill>
                  <a:srgbClr val="263238"/>
                </a:solidFill>
                <a:effectLst/>
                <a:uLnTx/>
                <a:uFillTx/>
                <a:latin typeface="Source Sans Pro"/>
                <a:ea typeface="Source Sans Pro"/>
                <a:sym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733" b="1" i="0" u="none" strike="noStrike" kern="1200" cap="none" spc="0" normalizeH="0" baseline="0" noProof="0">
              <a:ln>
                <a:noFill/>
              </a:ln>
              <a:solidFill>
                <a:srgbClr val="263238"/>
              </a:solidFill>
              <a:effectLst/>
              <a:uLnTx/>
              <a:uFillTx/>
              <a:latin typeface="Source Sans Pro"/>
              <a:ea typeface="Source Sans Pro"/>
              <a:sym typeface="Source Sans Pro"/>
            </a:endParaRPr>
          </a:p>
        </p:txBody>
      </p:sp>
      <p:sp>
        <p:nvSpPr>
          <p:cNvPr id="3" name="TextBox 2">
            <a:extLst>
              <a:ext uri="{FF2B5EF4-FFF2-40B4-BE49-F238E27FC236}">
                <a16:creationId xmlns:a16="http://schemas.microsoft.com/office/drawing/2014/main" id="{806C3ABE-0075-288D-9E9C-2305A78DB665}"/>
              </a:ext>
              <a:ext uri="{C183D7F6-B498-43B3-948B-1728B52AA6E4}">
                <adec:decorative xmlns:adec="http://schemas.microsoft.com/office/drawing/2017/decorative" val="1"/>
              </a:ext>
            </a:extLst>
          </p:cNvPr>
          <p:cNvSpPr txBox="1"/>
          <p:nvPr/>
        </p:nvSpPr>
        <p:spPr>
          <a:xfrm>
            <a:off x="0" y="6550158"/>
            <a:ext cx="462098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dirty="0">
                <a:ln>
                  <a:noFill/>
                </a:ln>
                <a:solidFill>
                  <a:srgbClr val="263238"/>
                </a:solidFill>
                <a:effectLst/>
                <a:uLnTx/>
                <a:uFillTx/>
                <a:latin typeface="Circular"/>
                <a:ea typeface="+mn-ea"/>
                <a:cs typeface="+mn-cs"/>
              </a:rPr>
              <a:t>SOURCE: Adapted from https://dbtproviders.com</a:t>
            </a:r>
          </a:p>
        </p:txBody>
      </p:sp>
      <p:sp>
        <p:nvSpPr>
          <p:cNvPr id="13" name="Callout: Up Arrow 12">
            <a:extLst>
              <a:ext uri="{FF2B5EF4-FFF2-40B4-BE49-F238E27FC236}">
                <a16:creationId xmlns:a16="http://schemas.microsoft.com/office/drawing/2014/main" id="{42E000EC-6774-08BE-792A-D38D7BC7E59E}"/>
              </a:ext>
              <a:ext uri="{C183D7F6-B498-43B3-948B-1728B52AA6E4}">
                <adec:decorative xmlns:adec="http://schemas.microsoft.com/office/drawing/2017/decorative" val="1"/>
              </a:ext>
            </a:extLst>
          </p:cNvPr>
          <p:cNvSpPr/>
          <p:nvPr/>
        </p:nvSpPr>
        <p:spPr>
          <a:xfrm>
            <a:off x="1597511" y="499711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4" name="Callout: Up Arrow 13">
            <a:extLst>
              <a:ext uri="{FF2B5EF4-FFF2-40B4-BE49-F238E27FC236}">
                <a16:creationId xmlns:a16="http://schemas.microsoft.com/office/drawing/2014/main" id="{45D697CE-A3F3-A26F-1B21-5D42A9812AD3}"/>
              </a:ext>
              <a:ext uri="{C183D7F6-B498-43B3-948B-1728B52AA6E4}">
                <adec:decorative xmlns:adec="http://schemas.microsoft.com/office/drawing/2017/decorative" val="1"/>
              </a:ext>
            </a:extLst>
          </p:cNvPr>
          <p:cNvSpPr/>
          <p:nvPr/>
        </p:nvSpPr>
        <p:spPr>
          <a:xfrm>
            <a:off x="7451963" y="5043267"/>
            <a:ext cx="1163369" cy="1284111"/>
          </a:xfrm>
          <a:prstGeom prst="upArrowCallou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3238"/>
                </a:solidFill>
                <a:effectLst/>
                <a:uLnTx/>
                <a:uFillTx/>
                <a:latin typeface="Arial"/>
                <a:ea typeface="+mn-ea"/>
                <a:cs typeface="+mn-cs"/>
              </a:rPr>
              <a:t>Usual Coping</a:t>
            </a:r>
          </a:p>
        </p:txBody>
      </p:sp>
      <p:sp>
        <p:nvSpPr>
          <p:cNvPr id="17" name="Rectangle: Rounded Corners 16">
            <a:extLst>
              <a:ext uri="{FF2B5EF4-FFF2-40B4-BE49-F238E27FC236}">
                <a16:creationId xmlns:a16="http://schemas.microsoft.com/office/drawing/2014/main" id="{275D666D-FA12-F8D8-0E1E-4B99C49A5568}"/>
              </a:ext>
              <a:ext uri="{C183D7F6-B498-43B3-948B-1728B52AA6E4}">
                <adec:decorative xmlns:adec="http://schemas.microsoft.com/office/drawing/2017/decorative" val="1"/>
              </a:ext>
            </a:extLst>
          </p:cNvPr>
          <p:cNvSpPr/>
          <p:nvPr/>
        </p:nvSpPr>
        <p:spPr>
          <a:xfrm>
            <a:off x="8126805" y="2395328"/>
            <a:ext cx="1573064" cy="1215430"/>
          </a:xfrm>
          <a:prstGeom prst="roundRect">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New Coping Skills</a:t>
            </a:r>
          </a:p>
        </p:txBody>
      </p:sp>
      <p:sp>
        <p:nvSpPr>
          <p:cNvPr id="18" name="Arrow: Up 17">
            <a:extLst>
              <a:ext uri="{FF2B5EF4-FFF2-40B4-BE49-F238E27FC236}">
                <a16:creationId xmlns:a16="http://schemas.microsoft.com/office/drawing/2014/main" id="{11C1D8B2-F5CF-8623-8B73-B9610FC2F0DE}"/>
              </a:ext>
              <a:ext uri="{C183D7F6-B498-43B3-948B-1728B52AA6E4}">
                <adec:decorative xmlns:adec="http://schemas.microsoft.com/office/drawing/2017/decorative" val="1"/>
              </a:ext>
            </a:extLst>
          </p:cNvPr>
          <p:cNvSpPr/>
          <p:nvPr/>
        </p:nvSpPr>
        <p:spPr>
          <a:xfrm rot="5400000">
            <a:off x="9742948" y="2893254"/>
            <a:ext cx="457200" cy="389485"/>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Double Wave 18">
            <a:extLst>
              <a:ext uri="{FF2B5EF4-FFF2-40B4-BE49-F238E27FC236}">
                <a16:creationId xmlns:a16="http://schemas.microsoft.com/office/drawing/2014/main" id="{41EFB375-633F-D84E-2DFC-489DD9390EA4}"/>
              </a:ext>
              <a:ext uri="{C183D7F6-B498-43B3-948B-1728B52AA6E4}">
                <adec:decorative xmlns:adec="http://schemas.microsoft.com/office/drawing/2017/decorative" val="1"/>
              </a:ext>
            </a:extLst>
          </p:cNvPr>
          <p:cNvSpPr/>
          <p:nvPr/>
        </p:nvSpPr>
        <p:spPr>
          <a:xfrm>
            <a:off x="10243229" y="2063123"/>
            <a:ext cx="1435541" cy="1874042"/>
          </a:xfrm>
          <a:prstGeom prst="doubleWave">
            <a:avLst/>
          </a:prstGeom>
          <a:solidFill>
            <a:schemeClr val="accent6"/>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"A Life Worth Living"</a:t>
            </a:r>
          </a:p>
        </p:txBody>
      </p:sp>
      <p:sp>
        <p:nvSpPr>
          <p:cNvPr id="20" name="Arrow: Bent 19">
            <a:extLst>
              <a:ext uri="{FF2B5EF4-FFF2-40B4-BE49-F238E27FC236}">
                <a16:creationId xmlns:a16="http://schemas.microsoft.com/office/drawing/2014/main" id="{165D3A22-FE6B-A519-724F-C26923B407EA}"/>
              </a:ext>
              <a:ext uri="{C183D7F6-B498-43B3-948B-1728B52AA6E4}">
                <adec:decorative xmlns:adec="http://schemas.microsoft.com/office/drawing/2017/decorative" val="1"/>
              </a:ext>
            </a:extLst>
          </p:cNvPr>
          <p:cNvSpPr/>
          <p:nvPr/>
        </p:nvSpPr>
        <p:spPr>
          <a:xfrm>
            <a:off x="6951755" y="2747193"/>
            <a:ext cx="1000416" cy="1390507"/>
          </a:xfrm>
          <a:prstGeom prst="bentArrow">
            <a:avLst>
              <a:gd name="adj1" fmla="val 25000"/>
              <a:gd name="adj2" fmla="val 25000"/>
              <a:gd name="adj3" fmla="val 25000"/>
              <a:gd name="adj4"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3238"/>
              </a:solidFill>
              <a:effectLst/>
              <a:uLnTx/>
              <a:uFillTx/>
              <a:latin typeface="Arial"/>
              <a:ea typeface="+mn-ea"/>
              <a:cs typeface="+mn-cs"/>
            </a:endParaRPr>
          </a:p>
        </p:txBody>
      </p:sp>
      <p:sp>
        <p:nvSpPr>
          <p:cNvPr id="28" name="Flowchart: Sequential Access Storage 27">
            <a:extLst>
              <a:ext uri="{FF2B5EF4-FFF2-40B4-BE49-F238E27FC236}">
                <a16:creationId xmlns:a16="http://schemas.microsoft.com/office/drawing/2014/main" id="{8D777252-4DEA-194D-D850-8CBF0CEFACC5}"/>
              </a:ext>
              <a:ext uri="{C183D7F6-B498-43B3-948B-1728B52AA6E4}">
                <adec:decorative xmlns:adec="http://schemas.microsoft.com/office/drawing/2017/decorative" val="1"/>
              </a:ext>
            </a:extLst>
          </p:cNvPr>
          <p:cNvSpPr/>
          <p:nvPr/>
        </p:nvSpPr>
        <p:spPr>
          <a:xfrm>
            <a:off x="3572256" y="1534666"/>
            <a:ext cx="3465760" cy="1571259"/>
          </a:xfrm>
          <a:prstGeom prst="flowChartMagneticTap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3238"/>
                </a:solidFill>
                <a:effectLst/>
                <a:uLnTx/>
                <a:uFillTx/>
                <a:latin typeface="Arial"/>
                <a:ea typeface="+mn-ea"/>
                <a:cs typeface="+mn-cs"/>
              </a:rPr>
              <a:t>Mindfulness lets you decide how to respond</a:t>
            </a:r>
          </a:p>
        </p:txBody>
      </p:sp>
      <p:grpSp>
        <p:nvGrpSpPr>
          <p:cNvPr id="5" name="Group 4">
            <a:extLst>
              <a:ext uri="{FF2B5EF4-FFF2-40B4-BE49-F238E27FC236}">
                <a16:creationId xmlns:a16="http://schemas.microsoft.com/office/drawing/2014/main" id="{4EF84E2E-C862-153D-ECA3-15EDFF357EF8}"/>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999C25F7-7EE8-900C-4207-915B375F6D7A}"/>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364285E8-9E02-F985-65B8-26273AB91F1E}"/>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464184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6C73C-D158-A66C-EBD1-30156F2B9C65}"/>
              </a:ext>
            </a:extLst>
          </p:cNvPr>
          <p:cNvSpPr>
            <a:spLocks noGrp="1"/>
          </p:cNvSpPr>
          <p:nvPr>
            <p:ph type="title"/>
          </p:nvPr>
        </p:nvSpPr>
        <p:spPr/>
        <p:txBody>
          <a:bodyPr/>
          <a:lstStyle/>
          <a:p>
            <a:r>
              <a:rPr lang="en-US" sz="4400" b="1" dirty="0"/>
              <a:t>Origins of Mindfulness</a:t>
            </a:r>
          </a:p>
        </p:txBody>
      </p:sp>
      <p:sp>
        <p:nvSpPr>
          <p:cNvPr id="4" name="Content Placeholder 3">
            <a:extLst>
              <a:ext uri="{FF2B5EF4-FFF2-40B4-BE49-F238E27FC236}">
                <a16:creationId xmlns:a16="http://schemas.microsoft.com/office/drawing/2014/main" id="{CDDB9E2A-D410-8E57-B09F-BE9F976370BF}"/>
              </a:ext>
            </a:extLst>
          </p:cNvPr>
          <p:cNvSpPr>
            <a:spLocks noGrp="1"/>
          </p:cNvSpPr>
          <p:nvPr>
            <p:ph idx="1"/>
          </p:nvPr>
        </p:nvSpPr>
        <p:spPr/>
        <p:txBody>
          <a:bodyPr/>
          <a:lstStyle/>
          <a:p>
            <a:pPr>
              <a:spcAft>
                <a:spcPts val="600"/>
              </a:spcAft>
            </a:pPr>
            <a:r>
              <a:rPr lang="en-US" dirty="0"/>
              <a:t>Mindfulness is derived from Eastern religious philosophies</a:t>
            </a:r>
          </a:p>
          <a:p>
            <a:pPr marL="914400" marR="0" lvl="1"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800" dirty="0"/>
              <a:t>Specifically based on Zen Buddhist teachings</a:t>
            </a:r>
          </a:p>
          <a:p>
            <a:pPr>
              <a:spcAft>
                <a:spcPts val="600"/>
              </a:spcAft>
            </a:pPr>
            <a:r>
              <a:rPr lang="en-US" dirty="0"/>
              <a:t>Practiced in various religious and secular traditions—from Hinduism to yoga — and in other spiritual practices</a:t>
            </a:r>
          </a:p>
          <a:p>
            <a:pPr>
              <a:spcAft>
                <a:spcPts val="600"/>
              </a:spcAft>
            </a:pPr>
            <a:r>
              <a:rPr lang="en-US" dirty="0"/>
              <a:t>Also practiced among indigenous communities </a:t>
            </a:r>
          </a:p>
        </p:txBody>
      </p:sp>
      <p:grpSp>
        <p:nvGrpSpPr>
          <p:cNvPr id="5" name="Group 4">
            <a:extLst>
              <a:ext uri="{FF2B5EF4-FFF2-40B4-BE49-F238E27FC236}">
                <a16:creationId xmlns:a16="http://schemas.microsoft.com/office/drawing/2014/main" id="{B97E7304-6DDE-626F-0C66-E79EED6467C4}"/>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D3E12B0A-D147-8031-DDE3-6228AE567569}"/>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E7599518-9861-F49C-7452-549539B05306}"/>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9CE94D9B-378D-3B1A-26E9-A97FFBF5B48A}"/>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73</a:t>
            </a:fld>
            <a:endParaRPr lang="en-US"/>
          </a:p>
        </p:txBody>
      </p:sp>
      <p:pic>
        <p:nvPicPr>
          <p:cNvPr id="9" name="Picture 8">
            <a:extLst>
              <a:ext uri="{FF2B5EF4-FFF2-40B4-BE49-F238E27FC236}">
                <a16:creationId xmlns:a16="http://schemas.microsoft.com/office/drawing/2014/main" id="{4D480CC6-E434-B37B-E71E-1DA92B8C27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444" t="60292" r="59583" b="24542"/>
          <a:stretch/>
        </p:blipFill>
        <p:spPr>
          <a:xfrm>
            <a:off x="2488366" y="5163092"/>
            <a:ext cx="7215267" cy="1170043"/>
          </a:xfrm>
          <a:prstGeom prst="rect">
            <a:avLst/>
          </a:prstGeom>
        </p:spPr>
      </p:pic>
    </p:spTree>
    <p:extLst>
      <p:ext uri="{BB962C8B-B14F-4D97-AF65-F5344CB8AC3E}">
        <p14:creationId xmlns:p14="http://schemas.microsoft.com/office/powerpoint/2010/main" val="22836138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p:txBody>
          <a:bodyPr/>
          <a:lstStyle/>
          <a:p>
            <a:r>
              <a:rPr lang="en-US" b="1" dirty="0"/>
              <a:t>Goals of Mindfulness</a:t>
            </a:r>
          </a:p>
        </p:txBody>
      </p:sp>
      <p:sp>
        <p:nvSpPr>
          <p:cNvPr id="3" name="Content Placeholder 2">
            <a:extLst>
              <a:ext uri="{FF2B5EF4-FFF2-40B4-BE49-F238E27FC236}">
                <a16:creationId xmlns:a16="http://schemas.microsoft.com/office/drawing/2014/main" id="{A428FEE6-C151-4839-CF05-B99A75FB270E}"/>
              </a:ext>
            </a:extLst>
          </p:cNvPr>
          <p:cNvSpPr>
            <a:spLocks noGrp="1"/>
          </p:cNvSpPr>
          <p:nvPr>
            <p:ph idx="1"/>
          </p:nvPr>
        </p:nvSpPr>
        <p:spPr>
          <a:xfrm>
            <a:off x="1048200" y="1463041"/>
            <a:ext cx="10095600" cy="4984026"/>
          </a:xfrm>
        </p:spPr>
        <p:txBody>
          <a:bodyPr/>
          <a:lstStyle/>
          <a:p>
            <a:pPr>
              <a:spcAft>
                <a:spcPts val="600"/>
              </a:spcAft>
            </a:pPr>
            <a:r>
              <a:rPr lang="en-US" dirty="0"/>
              <a:t>Reduce suffering</a:t>
            </a:r>
          </a:p>
          <a:p>
            <a:pPr>
              <a:spcAft>
                <a:spcPts val="600"/>
              </a:spcAft>
            </a:pPr>
            <a:r>
              <a:rPr lang="en-US" dirty="0"/>
              <a:t>Increase happiness and joy</a:t>
            </a:r>
          </a:p>
          <a:p>
            <a:pPr>
              <a:spcAft>
                <a:spcPts val="600"/>
              </a:spcAft>
            </a:pPr>
            <a:r>
              <a:rPr lang="en-US" dirty="0"/>
              <a:t>Help us experience reality as it is</a:t>
            </a:r>
          </a:p>
          <a:p>
            <a:pPr>
              <a:spcAft>
                <a:spcPts val="600"/>
              </a:spcAft>
            </a:pPr>
            <a:r>
              <a:rPr lang="en-US" dirty="0"/>
              <a:t>Reduce pain and stress</a:t>
            </a:r>
          </a:p>
          <a:p>
            <a:pPr>
              <a:spcAft>
                <a:spcPts val="600"/>
              </a:spcAft>
            </a:pPr>
            <a:r>
              <a:rPr lang="en-US" dirty="0"/>
              <a:t>Improve physical health</a:t>
            </a:r>
          </a:p>
          <a:p>
            <a:pPr>
              <a:spcAft>
                <a:spcPts val="600"/>
              </a:spcAft>
            </a:pPr>
            <a:r>
              <a:rPr lang="en-US" dirty="0"/>
              <a:t>Improve relationships</a:t>
            </a:r>
          </a:p>
          <a:p>
            <a:pPr>
              <a:spcAft>
                <a:spcPts val="600"/>
              </a:spcAft>
            </a:pPr>
            <a:r>
              <a:rPr lang="en-US" dirty="0"/>
              <a:t>Decrease reactivity</a:t>
            </a:r>
          </a:p>
        </p:txBody>
      </p:sp>
      <p:pic>
        <p:nvPicPr>
          <p:cNvPr id="7" name="Picture 6" descr="A person doing yoga">
            <a:extLst>
              <a:ext uri="{FF2B5EF4-FFF2-40B4-BE49-F238E27FC236}">
                <a16:creationId xmlns:a16="http://schemas.microsoft.com/office/drawing/2014/main" id="{A705E240-D253-4562-CA3A-570ECC822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733" y="1995091"/>
            <a:ext cx="4555067" cy="4555067"/>
          </a:xfrm>
          <a:prstGeom prst="rect">
            <a:avLst/>
          </a:prstGeom>
        </p:spPr>
      </p:pic>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74</a:t>
            </a:fld>
            <a:endParaRPr lang="en-US"/>
          </a:p>
        </p:txBody>
      </p:sp>
      <p:sp>
        <p:nvSpPr>
          <p:cNvPr id="4" name="TextBox 3">
            <a:extLst>
              <a:ext uri="{FF2B5EF4-FFF2-40B4-BE49-F238E27FC236}">
                <a16:creationId xmlns:a16="http://schemas.microsoft.com/office/drawing/2014/main" id="{CA20FBE8-DD75-4098-12F8-B5D1C818FA2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8" name="Group 7">
            <a:extLst>
              <a:ext uri="{FF2B5EF4-FFF2-40B4-BE49-F238E27FC236}">
                <a16:creationId xmlns:a16="http://schemas.microsoft.com/office/drawing/2014/main" id="{F780754B-A785-C8B6-0E19-923B0F53831B}"/>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9" name="Rectangle: Rounded Corners 8">
              <a:extLst>
                <a:ext uri="{FF2B5EF4-FFF2-40B4-BE49-F238E27FC236}">
                  <a16:creationId xmlns:a16="http://schemas.microsoft.com/office/drawing/2014/main" id="{D6B19FD7-F2E4-66D0-2518-065B01474EE4}"/>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57836674-6DC2-097B-E88A-E0737AC069B0}"/>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1627999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p:txBody>
          <a:bodyPr/>
          <a:lstStyle/>
          <a:p>
            <a:r>
              <a:rPr lang="en-US" b="1" dirty="0"/>
              <a:t>Mindfulness Skills</a:t>
            </a:r>
          </a:p>
        </p:txBody>
      </p:sp>
      <p:sp>
        <p:nvSpPr>
          <p:cNvPr id="3" name="Content Placeholder 2">
            <a:extLst>
              <a:ext uri="{FF2B5EF4-FFF2-40B4-BE49-F238E27FC236}">
                <a16:creationId xmlns:a16="http://schemas.microsoft.com/office/drawing/2014/main" id="{A428FEE6-C151-4839-CF05-B99A75FB270E}"/>
              </a:ext>
            </a:extLst>
          </p:cNvPr>
          <p:cNvSpPr>
            <a:spLocks noGrp="1"/>
          </p:cNvSpPr>
          <p:nvPr>
            <p:ph idx="1"/>
          </p:nvPr>
        </p:nvSpPr>
        <p:spPr>
          <a:xfrm>
            <a:off x="1017176" y="1347627"/>
            <a:ext cx="10157645" cy="5099440"/>
          </a:xfrm>
        </p:spPr>
        <p:txBody>
          <a:bodyPr/>
          <a:lstStyle/>
          <a:p>
            <a:pPr>
              <a:spcAft>
                <a:spcPts val="600"/>
              </a:spcAft>
            </a:pPr>
            <a:r>
              <a:rPr lang="en-US" dirty="0"/>
              <a:t>Mindfulness skills are typically the first skills introduced, and they serve as a foundation for the rest of the DBT skills</a:t>
            </a:r>
          </a:p>
          <a:p>
            <a:pPr>
              <a:spcAft>
                <a:spcPts val="600"/>
              </a:spcAft>
            </a:pPr>
            <a:r>
              <a:rPr lang="en-US" dirty="0"/>
              <a:t>Mindfulness skills teach how to:</a:t>
            </a:r>
          </a:p>
          <a:p>
            <a:pPr lvl="2">
              <a:spcAft>
                <a:spcPts val="600"/>
              </a:spcAft>
            </a:pPr>
            <a:r>
              <a:rPr lang="en-US" sz="2800" dirty="0"/>
              <a:t>Observe and experience reality as it is</a:t>
            </a:r>
          </a:p>
          <a:p>
            <a:pPr lvl="2">
              <a:spcAft>
                <a:spcPts val="600"/>
              </a:spcAft>
            </a:pPr>
            <a:r>
              <a:rPr lang="en-US" sz="2800" dirty="0"/>
              <a:t>Be less judgmental</a:t>
            </a:r>
          </a:p>
          <a:p>
            <a:pPr lvl="2">
              <a:spcAft>
                <a:spcPts val="600"/>
              </a:spcAft>
            </a:pPr>
            <a:r>
              <a:rPr lang="en-US" sz="2800" dirty="0"/>
              <a:t>Live in this moment effectively</a:t>
            </a:r>
          </a:p>
          <a:p>
            <a:pPr>
              <a:spcAft>
                <a:spcPts val="600"/>
              </a:spcAft>
            </a:pPr>
            <a:r>
              <a:rPr lang="en-US" dirty="0"/>
              <a:t>Based on a blend of Eastern and Western spiritual traditions</a:t>
            </a:r>
          </a:p>
        </p:txBody>
      </p:sp>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75</a:t>
            </a:fld>
            <a:endParaRPr lang="en-US"/>
          </a:p>
        </p:txBody>
      </p:sp>
      <p:sp>
        <p:nvSpPr>
          <p:cNvPr id="4" name="TextBox 3">
            <a:extLst>
              <a:ext uri="{FF2B5EF4-FFF2-40B4-BE49-F238E27FC236}">
                <a16:creationId xmlns:a16="http://schemas.microsoft.com/office/drawing/2014/main" id="{342EBE78-6B32-7C6D-95A3-492309C2FDB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7" name="Picture 6">
            <a:extLst>
              <a:ext uri="{FF2B5EF4-FFF2-40B4-BE49-F238E27FC236}">
                <a16:creationId xmlns:a16="http://schemas.microsoft.com/office/drawing/2014/main" id="{B8C0FA2D-523D-B800-5EDD-8136E25971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384" t="80023" r="28231" b="8226"/>
          <a:stretch/>
        </p:blipFill>
        <p:spPr>
          <a:xfrm>
            <a:off x="3830343" y="5611619"/>
            <a:ext cx="4531313" cy="721516"/>
          </a:xfrm>
          <a:prstGeom prst="rect">
            <a:avLst/>
          </a:prstGeom>
        </p:spPr>
      </p:pic>
      <p:grpSp>
        <p:nvGrpSpPr>
          <p:cNvPr id="8" name="Group 7">
            <a:extLst>
              <a:ext uri="{FF2B5EF4-FFF2-40B4-BE49-F238E27FC236}">
                <a16:creationId xmlns:a16="http://schemas.microsoft.com/office/drawing/2014/main" id="{9D53CDDA-1850-A624-4345-F3EA050A1555}"/>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9" name="Rectangle: Rounded Corners 8">
              <a:extLst>
                <a:ext uri="{FF2B5EF4-FFF2-40B4-BE49-F238E27FC236}">
                  <a16:creationId xmlns:a16="http://schemas.microsoft.com/office/drawing/2014/main" id="{64219F83-336B-FD6F-587E-0ECDE00BA1C6}"/>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6115EB64-4053-4510-C087-F94097DAB64E}"/>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697146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p:txBody>
          <a:bodyPr/>
          <a:lstStyle/>
          <a:p>
            <a:r>
              <a:rPr lang="en-US" b="1" dirty="0"/>
              <a:t>Foundational Mindfulness Skills</a:t>
            </a:r>
          </a:p>
        </p:txBody>
      </p:sp>
      <p:grpSp>
        <p:nvGrpSpPr>
          <p:cNvPr id="6" name="Group 5" descr="A visual representation featuring three circular icons representing the fundamental mindfulness skills. One circle contains the phrase &quot;The States of Mind,&quot; while the others are labeled &quot;The 'What' Skills&quot; and &quot;The 'How' Skills.&quot; This graphic ultimately illustrates the core elements of mindfulness practice.">
            <a:extLst>
              <a:ext uri="{FF2B5EF4-FFF2-40B4-BE49-F238E27FC236}">
                <a16:creationId xmlns:a16="http://schemas.microsoft.com/office/drawing/2014/main" id="{9076FD59-78DD-3BC0-D00D-FC6DE86B55A5}"/>
              </a:ext>
            </a:extLst>
          </p:cNvPr>
          <p:cNvGrpSpPr/>
          <p:nvPr/>
        </p:nvGrpSpPr>
        <p:grpSpPr>
          <a:xfrm>
            <a:off x="1509760" y="2290049"/>
            <a:ext cx="9172480" cy="2652601"/>
            <a:chOff x="2033366" y="2523132"/>
            <a:chExt cx="8125267" cy="1811734"/>
          </a:xfrm>
        </p:grpSpPr>
        <p:sp>
          <p:nvSpPr>
            <p:cNvPr id="7" name="Freeform: Shape 6">
              <a:extLst>
                <a:ext uri="{FF2B5EF4-FFF2-40B4-BE49-F238E27FC236}">
                  <a16:creationId xmlns:a16="http://schemas.microsoft.com/office/drawing/2014/main" id="{B9324E70-3E8F-F930-CB8B-D6BEA91A62C4}"/>
                </a:ext>
              </a:extLst>
            </p:cNvPr>
            <p:cNvSpPr/>
            <p:nvPr/>
          </p:nvSpPr>
          <p:spPr>
            <a:xfrm>
              <a:off x="20333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9372" y="439038"/>
                    <a:pt x="490288" y="-6913"/>
                    <a:pt x="1140283" y="0"/>
                  </a:cubicBezTo>
                  <a:cubicBezTo>
                    <a:pt x="1808928" y="-20648"/>
                    <a:pt x="2168059" y="476668"/>
                    <a:pt x="2280567" y="905867"/>
                  </a:cubicBezTo>
                  <a:cubicBezTo>
                    <a:pt x="2269916" y="1264247"/>
                    <a:pt x="1829715" y="1879686"/>
                    <a:pt x="1140283" y="1811734"/>
                  </a:cubicBezTo>
                  <a:cubicBezTo>
                    <a:pt x="421418" y="1724379"/>
                    <a:pt x="-4580" y="1375746"/>
                    <a:pt x="0" y="905867"/>
                  </a:cubicBezTo>
                  <a:close/>
                </a:path>
                <a:path w="2280567" h="1811734" stroke="0" extrusionOk="0">
                  <a:moveTo>
                    <a:pt x="0" y="905867"/>
                  </a:moveTo>
                  <a:cubicBezTo>
                    <a:pt x="-15186" y="454996"/>
                    <a:pt x="541865" y="171260"/>
                    <a:pt x="1140283" y="0"/>
                  </a:cubicBezTo>
                  <a:cubicBezTo>
                    <a:pt x="1721015" y="-23230"/>
                    <a:pt x="2295643" y="392391"/>
                    <a:pt x="2280567" y="905867"/>
                  </a:cubicBezTo>
                  <a:cubicBezTo>
                    <a:pt x="2255671" y="1338216"/>
                    <a:pt x="1777511" y="1792280"/>
                    <a:pt x="1140283" y="1811734"/>
                  </a:cubicBezTo>
                  <a:cubicBezTo>
                    <a:pt x="516992" y="1841229"/>
                    <a:pt x="-45373" y="1320588"/>
                    <a:pt x="0" y="905867"/>
                  </a:cubicBezTo>
                  <a:close/>
                </a:path>
              </a:pathLst>
            </a:custGeom>
            <a:ln w="57150">
              <a:solidFill>
                <a:schemeClr val="accent6"/>
              </a:solidFill>
              <a:extLst>
                <a:ext uri="{C807C97D-BFC1-408E-A445-0C87EB9F89A2}">
                  <ask:lineSketchStyleProps xmlns:ask="http://schemas.microsoft.com/office/drawing/2018/sketchyshapes" sd="917493384">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3800" b="1" kern="1200" dirty="0"/>
                <a:t>The States of Mind</a:t>
              </a:r>
            </a:p>
          </p:txBody>
        </p:sp>
        <p:sp>
          <p:nvSpPr>
            <p:cNvPr id="9" name="Freeform: Shape 8">
              <a:extLst>
                <a:ext uri="{FF2B5EF4-FFF2-40B4-BE49-F238E27FC236}">
                  <a16:creationId xmlns:a16="http://schemas.microsoft.com/office/drawing/2014/main" id="{A8CBFE03-ECEE-1EA1-4171-D4D8168B97CB}"/>
                </a:ext>
              </a:extLst>
            </p:cNvPr>
            <p:cNvSpPr/>
            <p:nvPr/>
          </p:nvSpPr>
          <p:spPr>
            <a:xfrm>
              <a:off x="495571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1317" y="426053"/>
                    <a:pt x="465764" y="7095"/>
                    <a:pt x="1140283" y="0"/>
                  </a:cubicBezTo>
                  <a:cubicBezTo>
                    <a:pt x="1894556" y="72054"/>
                    <a:pt x="2250993" y="406850"/>
                    <a:pt x="2280567" y="905867"/>
                  </a:cubicBezTo>
                  <a:cubicBezTo>
                    <a:pt x="2259625" y="1389188"/>
                    <a:pt x="1923371" y="1772988"/>
                    <a:pt x="1140283" y="1811734"/>
                  </a:cubicBezTo>
                  <a:cubicBezTo>
                    <a:pt x="501570" y="1782695"/>
                    <a:pt x="-86839" y="1493694"/>
                    <a:pt x="0" y="905867"/>
                  </a:cubicBezTo>
                  <a:close/>
                </a:path>
                <a:path w="2280567" h="1811734" stroke="0" extrusionOk="0">
                  <a:moveTo>
                    <a:pt x="0" y="905867"/>
                  </a:moveTo>
                  <a:cubicBezTo>
                    <a:pt x="-59175" y="470906"/>
                    <a:pt x="527126" y="-28956"/>
                    <a:pt x="1140283" y="0"/>
                  </a:cubicBezTo>
                  <a:cubicBezTo>
                    <a:pt x="1818156" y="-126737"/>
                    <a:pt x="2422031" y="430729"/>
                    <a:pt x="2280567" y="905867"/>
                  </a:cubicBezTo>
                  <a:cubicBezTo>
                    <a:pt x="2381955" y="1445747"/>
                    <a:pt x="1722439" y="1805288"/>
                    <a:pt x="1140283" y="1811734"/>
                  </a:cubicBezTo>
                  <a:cubicBezTo>
                    <a:pt x="520516" y="1750852"/>
                    <a:pt x="-46407" y="1546967"/>
                    <a:pt x="0" y="905867"/>
                  </a:cubicBezTo>
                  <a:close/>
                </a:path>
              </a:pathLst>
            </a:custGeom>
            <a:ln w="57150">
              <a:solidFill>
                <a:schemeClr val="accent6"/>
              </a:solidFill>
              <a:extLst>
                <a:ext uri="{C807C97D-BFC1-408E-A445-0C87EB9F89A2}">
                  <ask:lineSketchStyleProps xmlns:ask="http://schemas.microsoft.com/office/drawing/2018/sketchyshapes" sd="3066130187">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3800" b="1" kern="1200" dirty="0"/>
                <a:t>The “What” Skills</a:t>
              </a:r>
            </a:p>
          </p:txBody>
        </p:sp>
        <p:sp>
          <p:nvSpPr>
            <p:cNvPr id="11" name="Freeform: Shape 10">
              <a:extLst>
                <a:ext uri="{FF2B5EF4-FFF2-40B4-BE49-F238E27FC236}">
                  <a16:creationId xmlns:a16="http://schemas.microsoft.com/office/drawing/2014/main" id="{5BC566EC-EA1F-606D-C122-0BC75F73F41F}"/>
                </a:ext>
              </a:extLst>
            </p:cNvPr>
            <p:cNvSpPr/>
            <p:nvPr/>
          </p:nvSpPr>
          <p:spPr>
            <a:xfrm>
              <a:off x="78780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59195" y="321909"/>
                    <a:pt x="544876" y="7867"/>
                    <a:pt x="1140283" y="0"/>
                  </a:cubicBezTo>
                  <a:cubicBezTo>
                    <a:pt x="1755701" y="10865"/>
                    <a:pt x="2353746" y="326108"/>
                    <a:pt x="2280567" y="905867"/>
                  </a:cubicBezTo>
                  <a:cubicBezTo>
                    <a:pt x="2107059" y="1332917"/>
                    <a:pt x="1864337" y="1868904"/>
                    <a:pt x="1140283" y="1811734"/>
                  </a:cubicBezTo>
                  <a:cubicBezTo>
                    <a:pt x="536827" y="1884890"/>
                    <a:pt x="147554" y="1380437"/>
                    <a:pt x="0" y="905867"/>
                  </a:cubicBezTo>
                  <a:close/>
                </a:path>
                <a:path w="2280567" h="1811734" stroke="0" extrusionOk="0">
                  <a:moveTo>
                    <a:pt x="0" y="905867"/>
                  </a:moveTo>
                  <a:cubicBezTo>
                    <a:pt x="146541" y="503133"/>
                    <a:pt x="637611" y="-94279"/>
                    <a:pt x="1140283" y="0"/>
                  </a:cubicBezTo>
                  <a:cubicBezTo>
                    <a:pt x="1788732" y="-16218"/>
                    <a:pt x="2321190" y="540623"/>
                    <a:pt x="2280567" y="905867"/>
                  </a:cubicBezTo>
                  <a:cubicBezTo>
                    <a:pt x="2260427" y="1440465"/>
                    <a:pt x="1769016" y="1964515"/>
                    <a:pt x="1140283" y="1811734"/>
                  </a:cubicBezTo>
                  <a:cubicBezTo>
                    <a:pt x="410800" y="1829841"/>
                    <a:pt x="96117" y="1407781"/>
                    <a:pt x="0" y="905867"/>
                  </a:cubicBezTo>
                  <a:close/>
                </a:path>
              </a:pathLst>
            </a:custGeom>
            <a:ln w="57150">
              <a:solidFill>
                <a:schemeClr val="accent6"/>
              </a:solidFill>
              <a:extLst>
                <a:ext uri="{C807C97D-BFC1-408E-A445-0C87EB9F89A2}">
                  <ask:lineSketchStyleProps xmlns:ask="http://schemas.microsoft.com/office/drawing/2018/sketchyshapes" sd="3345764692">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3800" b="1" kern="1200" dirty="0"/>
                <a:t>The “How” Skills</a:t>
              </a:r>
            </a:p>
          </p:txBody>
        </p:sp>
      </p:grpSp>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76</a:t>
            </a:fld>
            <a:endParaRPr lang="en-US"/>
          </a:p>
        </p:txBody>
      </p:sp>
      <p:sp>
        <p:nvSpPr>
          <p:cNvPr id="12" name="TextBox 11">
            <a:extLst>
              <a:ext uri="{FF2B5EF4-FFF2-40B4-BE49-F238E27FC236}">
                <a16:creationId xmlns:a16="http://schemas.microsoft.com/office/drawing/2014/main" id="{63E858E0-80D4-4359-9D59-ED2F28B0A15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13" name="Group 12">
            <a:extLst>
              <a:ext uri="{FF2B5EF4-FFF2-40B4-BE49-F238E27FC236}">
                <a16:creationId xmlns:a16="http://schemas.microsoft.com/office/drawing/2014/main" id="{4EB54B37-1483-B32F-2BF7-8CB44DBC815F}"/>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14" name="Rectangle: Rounded Corners 13">
              <a:extLst>
                <a:ext uri="{FF2B5EF4-FFF2-40B4-BE49-F238E27FC236}">
                  <a16:creationId xmlns:a16="http://schemas.microsoft.com/office/drawing/2014/main" id="{8E428A94-8312-3545-C191-CE3D704AAD47}"/>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1FDE53CA-E93E-C821-16FF-D28E5DEBD620}"/>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3365823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sz="4400" b="1" dirty="0"/>
              <a:t>The States of Mind</a:t>
            </a:r>
            <a:endParaRPr lang="en-US" sz="4400" b="1" i="1" dirty="0"/>
          </a:p>
        </p:txBody>
      </p:sp>
      <p:graphicFrame>
        <p:nvGraphicFramePr>
          <p:cNvPr id="12" name="Diagram 11" descr="A visual representation featuring two circles overlapping to represent the concept of &quot;States of Mind.&quot; One circle is labeled &quot;Reasonable Mind,&quot; and the other is labeled &quot;Emotional Mind.&quot; Where the circles intersect, the word &quot;Wise Mind&quot; is displayed. This graphic illustrates how the notion of &quot;Wise Mind&quot; integrates and encompasses both Reasonable Mind and Emotional Mind.">
            <a:extLst>
              <a:ext uri="{FF2B5EF4-FFF2-40B4-BE49-F238E27FC236}">
                <a16:creationId xmlns:a16="http://schemas.microsoft.com/office/drawing/2014/main" id="{60D7DB4E-479C-7C1F-BF7D-B5C463BB38FE}"/>
              </a:ext>
            </a:extLst>
          </p:cNvPr>
          <p:cNvGraphicFramePr/>
          <p:nvPr/>
        </p:nvGraphicFramePr>
        <p:xfrm>
          <a:off x="457069" y="1028506"/>
          <a:ext cx="113775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C183D7F6-B498-43B3-948B-1728B52AA6E4}">
                <adec:decorative xmlns:adec="http://schemas.microsoft.com/office/drawing/2017/decorative" val="1"/>
              </a:ext>
            </a:extLst>
          </p:cNvPr>
          <p:cNvSpPr txBox="1"/>
          <p:nvPr/>
        </p:nvSpPr>
        <p:spPr>
          <a:xfrm>
            <a:off x="5637823" y="3311493"/>
            <a:ext cx="1173740" cy="1077218"/>
          </a:xfrm>
          <a:prstGeom prst="rect">
            <a:avLst/>
          </a:prstGeom>
          <a:noFill/>
        </p:spPr>
        <p:txBody>
          <a:bodyPr wrap="square" rtlCol="0">
            <a:spAutoFit/>
          </a:bodyPr>
          <a:lstStyle/>
          <a:p>
            <a:pPr algn="ctr"/>
            <a:r>
              <a:rPr lang="en-US" sz="3200" b="1" i="1" dirty="0">
                <a:solidFill>
                  <a:schemeClr val="bg1"/>
                </a:solidFill>
              </a:rPr>
              <a:t>Wise</a:t>
            </a:r>
          </a:p>
          <a:p>
            <a:pPr algn="ctr"/>
            <a:r>
              <a:rPr lang="en-US" sz="3200" b="1" i="1" dirty="0">
                <a:solidFill>
                  <a:schemeClr val="bg1"/>
                </a:solidFill>
              </a:rPr>
              <a:t>Mind</a:t>
            </a:r>
          </a:p>
        </p:txBody>
      </p:sp>
      <p:grpSp>
        <p:nvGrpSpPr>
          <p:cNvPr id="3" name="Group 2">
            <a:extLst>
              <a:ext uri="{FF2B5EF4-FFF2-40B4-BE49-F238E27FC236}">
                <a16:creationId xmlns:a16="http://schemas.microsoft.com/office/drawing/2014/main" id="{9868BF0D-B90B-7B96-8859-9459F52DF062}"/>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5" name="Rectangle: Rounded Corners 4">
              <a:extLst>
                <a:ext uri="{FF2B5EF4-FFF2-40B4-BE49-F238E27FC236}">
                  <a16:creationId xmlns:a16="http://schemas.microsoft.com/office/drawing/2014/main" id="{02F3973A-9E75-3B8F-FF2C-F42A04739722}"/>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CD923B0B-D2FB-154C-0B7F-207973F79850}"/>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9" name="Slide Number Placeholder 8">
            <a:extLst>
              <a:ext uri="{FF2B5EF4-FFF2-40B4-BE49-F238E27FC236}">
                <a16:creationId xmlns:a16="http://schemas.microsoft.com/office/drawing/2014/main" id="{B379B16B-8F6B-ECD3-8F82-9047A86D922A}"/>
              </a:ext>
            </a:extLst>
          </p:cNvPr>
          <p:cNvSpPr>
            <a:spLocks noGrp="1"/>
          </p:cNvSpPr>
          <p:nvPr>
            <p:ph type="sldNum" sz="quarter" idx="14"/>
          </p:nvPr>
        </p:nvSpPr>
        <p:spPr>
          <a:xfrm>
            <a:off x="11205845" y="6333135"/>
            <a:ext cx="731600" cy="524800"/>
          </a:xfrm>
        </p:spPr>
        <p:txBody>
          <a:bodyPr/>
          <a:lstStyle/>
          <a:p>
            <a:fld id="{8F82E0A0-C266-4798-8C8F-B9F91E9DA37E}" type="slidenum">
              <a:rPr lang="en-US" smtClean="0"/>
              <a:pPr/>
              <a:t>77</a:t>
            </a:fld>
            <a:endParaRPr lang="en-US" dirty="0"/>
          </a:p>
        </p:txBody>
      </p:sp>
      <p:pic>
        <p:nvPicPr>
          <p:cNvPr id="38" name="Picture 37">
            <a:extLst>
              <a:ext uri="{FF2B5EF4-FFF2-40B4-BE49-F238E27FC236}">
                <a16:creationId xmlns:a16="http://schemas.microsoft.com/office/drawing/2014/main" id="{2AA834C5-156B-674E-E797-CA3D7CB1DCA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056309" y="3568536"/>
            <a:ext cx="2311488" cy="1936652"/>
          </a:xfrm>
          <a:prstGeom prst="rect">
            <a:avLst/>
          </a:prstGeom>
        </p:spPr>
      </p:pic>
      <p:pic>
        <p:nvPicPr>
          <p:cNvPr id="40" name="Picture 39">
            <a:extLst>
              <a:ext uri="{FF2B5EF4-FFF2-40B4-BE49-F238E27FC236}">
                <a16:creationId xmlns:a16="http://schemas.microsoft.com/office/drawing/2014/main" id="{9266265C-DDDF-4B05-2D56-B7BB405CF8A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7947" y="3568536"/>
            <a:ext cx="1907746" cy="1936652"/>
          </a:xfrm>
          <a:prstGeom prst="rect">
            <a:avLst/>
          </a:prstGeom>
        </p:spPr>
      </p:pic>
      <p:sp>
        <p:nvSpPr>
          <p:cNvPr id="4" name="TextBox 3">
            <a:extLst>
              <a:ext uri="{FF2B5EF4-FFF2-40B4-BE49-F238E27FC236}">
                <a16:creationId xmlns:a16="http://schemas.microsoft.com/office/drawing/2014/main" id="{BA1E4210-D45C-46C4-4219-C41152EA36CA}"/>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820927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9C87-05F5-A29F-6E11-390E9D7232A2}"/>
              </a:ext>
            </a:extLst>
          </p:cNvPr>
          <p:cNvSpPr>
            <a:spLocks noGrp="1"/>
          </p:cNvSpPr>
          <p:nvPr>
            <p:ph type="title"/>
          </p:nvPr>
        </p:nvSpPr>
        <p:spPr/>
        <p:txBody>
          <a:bodyPr/>
          <a:lstStyle/>
          <a:p>
            <a:r>
              <a:rPr lang="en-US" dirty="0"/>
              <a:t>The “What” Skill</a:t>
            </a:r>
          </a:p>
        </p:txBody>
      </p:sp>
      <p:grpSp>
        <p:nvGrpSpPr>
          <p:cNvPr id="6" name="Group 5">
            <a:extLst>
              <a:ext uri="{FF2B5EF4-FFF2-40B4-BE49-F238E27FC236}">
                <a16:creationId xmlns:a16="http://schemas.microsoft.com/office/drawing/2014/main" id="{6DA51FC7-33E9-B41B-F789-C974016AA043}"/>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7" name="Rectangle: Rounded Corners 6">
              <a:extLst>
                <a:ext uri="{FF2B5EF4-FFF2-40B4-BE49-F238E27FC236}">
                  <a16:creationId xmlns:a16="http://schemas.microsoft.com/office/drawing/2014/main" id="{2DC06968-EC52-EF8D-10C7-D16613810E8D}"/>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80E0670A-59B2-4813-33BC-3B0B7CE48487}"/>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9" name="Diagram 8" descr="This icon represents a mindfulness skill known as the &quot;What Skill.&quot; It features a triangle divided into three sections: &quot;Observe&quot; at the bottom, &quot;Describe&quot; in the middle, and &quot;Participate&quot; at the top. The graphic illustrates the sequential steps and processes involved in the &quot;What Skill,&quot; emphasizing that &quot;Observe&quot; serves as a foundational step leading to &quot;Describe,&quot; and then ultimately to &quot;Participate.&quot;">
            <a:extLst>
              <a:ext uri="{FF2B5EF4-FFF2-40B4-BE49-F238E27FC236}">
                <a16:creationId xmlns:a16="http://schemas.microsoft.com/office/drawing/2014/main" id="{51EE490A-1FF2-3366-F609-6F056D867EE7}"/>
              </a:ext>
            </a:extLst>
          </p:cNvPr>
          <p:cNvGraphicFramePr/>
          <p:nvPr/>
        </p:nvGraphicFramePr>
        <p:xfrm>
          <a:off x="2689785" y="1657912"/>
          <a:ext cx="6812430" cy="4205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DC68598-27BE-8DF5-466E-AA53926D44FE}"/>
              </a:ext>
            </a:extLst>
          </p:cNvPr>
          <p:cNvSpPr>
            <a:spLocks noGrp="1"/>
          </p:cNvSpPr>
          <p:nvPr>
            <p:ph type="sldNum" idx="14"/>
          </p:nvPr>
        </p:nvSpPr>
        <p:spPr/>
        <p:txBody>
          <a:bodyPr/>
          <a:lstStyle/>
          <a:p>
            <a:fld id="{07CE569E-9B7C-4CB9-AB80-C0841F922CFF}" type="slidenum">
              <a:rPr lang="en-US" smtClean="0"/>
              <a:pPr/>
              <a:t>78</a:t>
            </a:fld>
            <a:endParaRPr lang="en-US"/>
          </a:p>
        </p:txBody>
      </p:sp>
      <p:sp>
        <p:nvSpPr>
          <p:cNvPr id="5" name="TextBox 4">
            <a:extLst>
              <a:ext uri="{FF2B5EF4-FFF2-40B4-BE49-F238E27FC236}">
                <a16:creationId xmlns:a16="http://schemas.microsoft.com/office/drawing/2014/main" id="{1E9A2CC6-EFCC-84B2-C430-FA63387D3FF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7710913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29C87-05F5-A29F-6E11-390E9D7232A2}"/>
              </a:ext>
            </a:extLst>
          </p:cNvPr>
          <p:cNvSpPr>
            <a:spLocks noGrp="1"/>
          </p:cNvSpPr>
          <p:nvPr>
            <p:ph type="title"/>
          </p:nvPr>
        </p:nvSpPr>
        <p:spPr/>
        <p:txBody>
          <a:bodyPr/>
          <a:lstStyle/>
          <a:p>
            <a:r>
              <a:rPr lang="en-US" dirty="0"/>
              <a:t>The “How” Skill</a:t>
            </a:r>
          </a:p>
        </p:txBody>
      </p:sp>
      <p:grpSp>
        <p:nvGrpSpPr>
          <p:cNvPr id="10" name="Group 9" descr="This is a graphic with 3 rectangle icons depicted. One icon has listed the word &quot;Non-Judgmentally&quot;, the second has the term &quot;One-Mindfully&quot;, and the third is &quot;Effectively&quot;. ">
            <a:extLst>
              <a:ext uri="{FF2B5EF4-FFF2-40B4-BE49-F238E27FC236}">
                <a16:creationId xmlns:a16="http://schemas.microsoft.com/office/drawing/2014/main" id="{EEF6C67B-E209-6AA2-2676-A3137D2002B9}"/>
              </a:ext>
            </a:extLst>
          </p:cNvPr>
          <p:cNvGrpSpPr/>
          <p:nvPr/>
        </p:nvGrpSpPr>
        <p:grpSpPr>
          <a:xfrm>
            <a:off x="2999464" y="1781460"/>
            <a:ext cx="6193071" cy="3874273"/>
            <a:chOff x="2937361" y="1803433"/>
            <a:chExt cx="7229348" cy="4368731"/>
          </a:xfrm>
        </p:grpSpPr>
        <p:sp>
          <p:nvSpPr>
            <p:cNvPr id="11" name="Freeform: Shape 10">
              <a:extLst>
                <a:ext uri="{FF2B5EF4-FFF2-40B4-BE49-F238E27FC236}">
                  <a16:creationId xmlns:a16="http://schemas.microsoft.com/office/drawing/2014/main" id="{0B695071-B968-C230-AFE0-04943E83FECC}"/>
                </a:ext>
              </a:extLst>
            </p:cNvPr>
            <p:cNvSpPr/>
            <p:nvPr/>
          </p:nvSpPr>
          <p:spPr>
            <a:xfrm rot="21600000">
              <a:off x="2937361" y="1803433"/>
              <a:ext cx="7229348" cy="1214545"/>
            </a:xfrm>
            <a:custGeom>
              <a:avLst/>
              <a:gdLst>
                <a:gd name="connsiteX0" fmla="*/ 0 w 7229348"/>
                <a:gd name="connsiteY0" fmla="*/ 0 h 1214543"/>
                <a:gd name="connsiteX1" fmla="*/ 6622077 w 7229348"/>
                <a:gd name="connsiteY1" fmla="*/ 0 h 1214543"/>
                <a:gd name="connsiteX2" fmla="*/ 7229348 w 7229348"/>
                <a:gd name="connsiteY2" fmla="*/ 607272 h 1214543"/>
                <a:gd name="connsiteX3" fmla="*/ 6622077 w 7229348"/>
                <a:gd name="connsiteY3" fmla="*/ 1214543 h 1214543"/>
                <a:gd name="connsiteX4" fmla="*/ 0 w 7229348"/>
                <a:gd name="connsiteY4" fmla="*/ 1214543 h 1214543"/>
                <a:gd name="connsiteX5" fmla="*/ 0 w 7229348"/>
                <a:gd name="connsiteY5" fmla="*/ 0 h 12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348" h="1214543">
                  <a:moveTo>
                    <a:pt x="7229348" y="1214542"/>
                  </a:moveTo>
                  <a:lnTo>
                    <a:pt x="607271" y="1214542"/>
                  </a:lnTo>
                  <a:lnTo>
                    <a:pt x="0" y="607271"/>
                  </a:lnTo>
                  <a:lnTo>
                    <a:pt x="607271" y="1"/>
                  </a:lnTo>
                  <a:lnTo>
                    <a:pt x="7229348" y="1"/>
                  </a:lnTo>
                  <a:lnTo>
                    <a:pt x="7229348" y="1214542"/>
                  </a:lnTo>
                  <a:close/>
                </a:path>
              </a:pathLst>
            </a:custGeom>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39216" tIns="220981" rIns="412496" bIns="220981" numCol="1" spcCol="1270" anchor="ctr" anchorCtr="0">
              <a:noAutofit/>
            </a:bodyPr>
            <a:lstStyle/>
            <a:p>
              <a:pPr marL="0" lvl="0" indent="0" algn="ctr" defTabSz="2578100">
                <a:lnSpc>
                  <a:spcPct val="90000"/>
                </a:lnSpc>
                <a:spcBef>
                  <a:spcPct val="0"/>
                </a:spcBef>
                <a:spcAft>
                  <a:spcPct val="35000"/>
                </a:spcAft>
                <a:buNone/>
              </a:pPr>
              <a:r>
                <a:rPr lang="en-US" sz="4000" b="1" i="0" u="none" strike="noStrike" baseline="0" dirty="0">
                  <a:solidFill>
                    <a:schemeClr val="tx2">
                      <a:lumMod val="25000"/>
                    </a:schemeClr>
                  </a:solidFill>
                  <a:latin typeface="ArialNova"/>
                </a:rPr>
                <a:t>Non-Judgmentally</a:t>
              </a:r>
              <a:endParaRPr lang="en-US" sz="4000" b="1" kern="1200" dirty="0">
                <a:solidFill>
                  <a:schemeClr val="tx2">
                    <a:lumMod val="25000"/>
                  </a:schemeClr>
                </a:solidFill>
              </a:endParaRPr>
            </a:p>
          </p:txBody>
        </p:sp>
        <p:sp>
          <p:nvSpPr>
            <p:cNvPr id="13" name="Freeform: Shape 12" descr="This graphic consists of three rectangle icons. The first one lists &quot;Non-Judgmentally,&quot; the second lists &quot;One-Mindfully,&quot; and the third lists &quot;Effectively.&quot; These elements represent the How Skill for mindfulness, which is a crucial aspect of practicing mindfulness effectively. The illustration underscores that these three aspects are to be practiced simultaneously, rather than sequentially. This skill offers a framework for engaging in mindfulness activities and fostering a state of mindful awareness.">
              <a:extLst>
                <a:ext uri="{FF2B5EF4-FFF2-40B4-BE49-F238E27FC236}">
                  <a16:creationId xmlns:a16="http://schemas.microsoft.com/office/drawing/2014/main" id="{E1959A0B-E0B7-78B1-B1A3-020B3A6598E2}"/>
                </a:ext>
              </a:extLst>
            </p:cNvPr>
            <p:cNvSpPr/>
            <p:nvPr/>
          </p:nvSpPr>
          <p:spPr>
            <a:xfrm rot="21600000">
              <a:off x="2937361" y="3380528"/>
              <a:ext cx="7229348" cy="1214544"/>
            </a:xfrm>
            <a:custGeom>
              <a:avLst/>
              <a:gdLst>
                <a:gd name="connsiteX0" fmla="*/ 0 w 7229348"/>
                <a:gd name="connsiteY0" fmla="*/ 0 h 1214543"/>
                <a:gd name="connsiteX1" fmla="*/ 6622077 w 7229348"/>
                <a:gd name="connsiteY1" fmla="*/ 0 h 1214543"/>
                <a:gd name="connsiteX2" fmla="*/ 7229348 w 7229348"/>
                <a:gd name="connsiteY2" fmla="*/ 607272 h 1214543"/>
                <a:gd name="connsiteX3" fmla="*/ 6622077 w 7229348"/>
                <a:gd name="connsiteY3" fmla="*/ 1214543 h 1214543"/>
                <a:gd name="connsiteX4" fmla="*/ 0 w 7229348"/>
                <a:gd name="connsiteY4" fmla="*/ 1214543 h 1214543"/>
                <a:gd name="connsiteX5" fmla="*/ 0 w 7229348"/>
                <a:gd name="connsiteY5" fmla="*/ 0 h 12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348" h="1214543">
                  <a:moveTo>
                    <a:pt x="7229348" y="1214542"/>
                  </a:moveTo>
                  <a:lnTo>
                    <a:pt x="607271" y="1214542"/>
                  </a:lnTo>
                  <a:lnTo>
                    <a:pt x="0" y="607271"/>
                  </a:lnTo>
                  <a:lnTo>
                    <a:pt x="607271" y="1"/>
                  </a:lnTo>
                  <a:lnTo>
                    <a:pt x="7229348" y="1"/>
                  </a:lnTo>
                  <a:lnTo>
                    <a:pt x="7229348" y="1214542"/>
                  </a:lnTo>
                  <a:close/>
                </a:path>
              </a:pathLst>
            </a:custGeom>
            <a:ln>
              <a:solidFill>
                <a:schemeClr val="tx1"/>
              </a:solidFill>
            </a:ln>
          </p:spPr>
          <p:style>
            <a:lnRef idx="2">
              <a:schemeClr val="lt1">
                <a:hueOff val="0"/>
                <a:satOff val="0"/>
                <a:lumOff val="0"/>
                <a:alphaOff val="0"/>
              </a:schemeClr>
            </a:lnRef>
            <a:fillRef idx="1">
              <a:schemeClr val="accent4">
                <a:hueOff val="4536800"/>
                <a:satOff val="-37225"/>
                <a:lumOff val="21274"/>
                <a:alphaOff val="0"/>
              </a:schemeClr>
            </a:fillRef>
            <a:effectRef idx="0">
              <a:schemeClr val="accent4">
                <a:hueOff val="4536800"/>
                <a:satOff val="-37225"/>
                <a:lumOff val="21274"/>
                <a:alphaOff val="0"/>
              </a:schemeClr>
            </a:effectRef>
            <a:fontRef idx="minor">
              <a:schemeClr val="lt1"/>
            </a:fontRef>
          </p:style>
          <p:txBody>
            <a:bodyPr spcFirstLastPara="0" vert="horz" wrap="square" lIns="839216" tIns="220980" rIns="412496" bIns="220981" numCol="1" spcCol="1270" anchor="ctr" anchorCtr="0">
              <a:noAutofit/>
            </a:bodyPr>
            <a:lstStyle/>
            <a:p>
              <a:pPr marL="0" lvl="0" indent="0" algn="ctr" defTabSz="2578100">
                <a:lnSpc>
                  <a:spcPct val="90000"/>
                </a:lnSpc>
                <a:spcBef>
                  <a:spcPct val="0"/>
                </a:spcBef>
                <a:spcAft>
                  <a:spcPct val="35000"/>
                </a:spcAft>
                <a:buNone/>
              </a:pPr>
              <a:r>
                <a:rPr lang="en-US" sz="4000" b="1" i="0" u="none" strike="noStrike" baseline="0" dirty="0">
                  <a:solidFill>
                    <a:schemeClr val="tx2">
                      <a:lumMod val="25000"/>
                    </a:schemeClr>
                  </a:solidFill>
                  <a:latin typeface="ArialNova"/>
                </a:rPr>
                <a:t>One-Mindfully</a:t>
              </a:r>
              <a:endParaRPr lang="en-US" sz="4000" b="1" kern="1200" dirty="0">
                <a:solidFill>
                  <a:schemeClr val="tx2">
                    <a:lumMod val="25000"/>
                  </a:schemeClr>
                </a:solidFill>
              </a:endParaRPr>
            </a:p>
          </p:txBody>
        </p:sp>
        <p:sp>
          <p:nvSpPr>
            <p:cNvPr id="15" name="Freeform: Shape 14">
              <a:extLst>
                <a:ext uri="{FF2B5EF4-FFF2-40B4-BE49-F238E27FC236}">
                  <a16:creationId xmlns:a16="http://schemas.microsoft.com/office/drawing/2014/main" id="{B941F05E-B088-5F7C-7904-1CD2816680B9}"/>
                </a:ext>
              </a:extLst>
            </p:cNvPr>
            <p:cNvSpPr/>
            <p:nvPr/>
          </p:nvSpPr>
          <p:spPr>
            <a:xfrm rot="21600000">
              <a:off x="2937361" y="4957621"/>
              <a:ext cx="7229348" cy="1214543"/>
            </a:xfrm>
            <a:custGeom>
              <a:avLst/>
              <a:gdLst>
                <a:gd name="connsiteX0" fmla="*/ 0 w 7229348"/>
                <a:gd name="connsiteY0" fmla="*/ 0 h 1214543"/>
                <a:gd name="connsiteX1" fmla="*/ 6622077 w 7229348"/>
                <a:gd name="connsiteY1" fmla="*/ 0 h 1214543"/>
                <a:gd name="connsiteX2" fmla="*/ 7229348 w 7229348"/>
                <a:gd name="connsiteY2" fmla="*/ 607272 h 1214543"/>
                <a:gd name="connsiteX3" fmla="*/ 6622077 w 7229348"/>
                <a:gd name="connsiteY3" fmla="*/ 1214543 h 1214543"/>
                <a:gd name="connsiteX4" fmla="*/ 0 w 7229348"/>
                <a:gd name="connsiteY4" fmla="*/ 1214543 h 1214543"/>
                <a:gd name="connsiteX5" fmla="*/ 0 w 7229348"/>
                <a:gd name="connsiteY5" fmla="*/ 0 h 12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9348" h="1214543">
                  <a:moveTo>
                    <a:pt x="7229348" y="1214542"/>
                  </a:moveTo>
                  <a:lnTo>
                    <a:pt x="607271" y="1214542"/>
                  </a:lnTo>
                  <a:lnTo>
                    <a:pt x="0" y="607271"/>
                  </a:lnTo>
                  <a:lnTo>
                    <a:pt x="607271" y="1"/>
                  </a:lnTo>
                  <a:lnTo>
                    <a:pt x="7229348" y="1"/>
                  </a:lnTo>
                  <a:lnTo>
                    <a:pt x="7229348" y="1214542"/>
                  </a:lnTo>
                  <a:close/>
                </a:path>
              </a:pathLst>
            </a:custGeom>
            <a:ln>
              <a:solidFill>
                <a:schemeClr val="tx1"/>
              </a:solidFill>
            </a:ln>
          </p:spPr>
          <p:style>
            <a:lnRef idx="2">
              <a:schemeClr val="lt1">
                <a:hueOff val="0"/>
                <a:satOff val="0"/>
                <a:lumOff val="0"/>
                <a:alphaOff val="0"/>
              </a:schemeClr>
            </a:lnRef>
            <a:fillRef idx="1">
              <a:schemeClr val="accent4">
                <a:hueOff val="9073599"/>
                <a:satOff val="-74450"/>
                <a:lumOff val="42548"/>
                <a:alphaOff val="0"/>
              </a:schemeClr>
            </a:fillRef>
            <a:effectRef idx="0">
              <a:schemeClr val="accent4">
                <a:hueOff val="9073599"/>
                <a:satOff val="-74450"/>
                <a:lumOff val="42548"/>
                <a:alphaOff val="0"/>
              </a:schemeClr>
            </a:effectRef>
            <a:fontRef idx="minor">
              <a:schemeClr val="lt1"/>
            </a:fontRef>
          </p:style>
          <p:txBody>
            <a:bodyPr spcFirstLastPara="0" vert="horz" wrap="square" lIns="839216" tIns="220980" rIns="412496" bIns="220980" numCol="1" spcCol="1270" anchor="ctr" anchorCtr="0">
              <a:noAutofit/>
            </a:bodyPr>
            <a:lstStyle/>
            <a:p>
              <a:pPr marL="0" lvl="0" indent="0" algn="ctr" defTabSz="2578100">
                <a:lnSpc>
                  <a:spcPct val="90000"/>
                </a:lnSpc>
                <a:spcBef>
                  <a:spcPct val="0"/>
                </a:spcBef>
                <a:spcAft>
                  <a:spcPct val="35000"/>
                </a:spcAft>
                <a:buNone/>
              </a:pPr>
              <a:r>
                <a:rPr lang="en-US" sz="4000" b="1" i="0" u="none" strike="noStrike" baseline="0" dirty="0">
                  <a:solidFill>
                    <a:schemeClr val="tx2">
                      <a:lumMod val="25000"/>
                    </a:schemeClr>
                  </a:solidFill>
                  <a:latin typeface="ArialNova"/>
                </a:rPr>
                <a:t>Effectively</a:t>
              </a:r>
              <a:endParaRPr lang="en-US" sz="4000" b="1" kern="1200" dirty="0">
                <a:solidFill>
                  <a:schemeClr val="tx2">
                    <a:lumMod val="25000"/>
                  </a:schemeClr>
                </a:solidFill>
              </a:endParaRPr>
            </a:p>
          </p:txBody>
        </p:sp>
      </p:grpSp>
      <p:sp>
        <p:nvSpPr>
          <p:cNvPr id="4" name="Slide Number Placeholder 3">
            <a:extLst>
              <a:ext uri="{FF2B5EF4-FFF2-40B4-BE49-F238E27FC236}">
                <a16:creationId xmlns:a16="http://schemas.microsoft.com/office/drawing/2014/main" id="{9DC68598-27BE-8DF5-466E-AA53926D44FE}"/>
              </a:ext>
            </a:extLst>
          </p:cNvPr>
          <p:cNvSpPr>
            <a:spLocks noGrp="1"/>
          </p:cNvSpPr>
          <p:nvPr>
            <p:ph type="sldNum" idx="14"/>
          </p:nvPr>
        </p:nvSpPr>
        <p:spPr/>
        <p:txBody>
          <a:bodyPr/>
          <a:lstStyle/>
          <a:p>
            <a:fld id="{07CE569E-9B7C-4CB9-AB80-C0841F922CFF}" type="slidenum">
              <a:rPr lang="en-US" smtClean="0"/>
              <a:pPr/>
              <a:t>79</a:t>
            </a:fld>
            <a:endParaRPr lang="en-US"/>
          </a:p>
        </p:txBody>
      </p:sp>
      <p:sp>
        <p:nvSpPr>
          <p:cNvPr id="5" name="TextBox 4">
            <a:extLst>
              <a:ext uri="{FF2B5EF4-FFF2-40B4-BE49-F238E27FC236}">
                <a16:creationId xmlns:a16="http://schemas.microsoft.com/office/drawing/2014/main" id="{1E9A2CC6-EFCC-84B2-C430-FA63387D3FF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6" name="Group 5">
            <a:extLst>
              <a:ext uri="{FF2B5EF4-FFF2-40B4-BE49-F238E27FC236}">
                <a16:creationId xmlns:a16="http://schemas.microsoft.com/office/drawing/2014/main" id="{6DA51FC7-33E9-B41B-F789-C974016AA043}"/>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7" name="Rectangle: Rounded Corners 6">
              <a:extLst>
                <a:ext uri="{FF2B5EF4-FFF2-40B4-BE49-F238E27FC236}">
                  <a16:creationId xmlns:a16="http://schemas.microsoft.com/office/drawing/2014/main" id="{2DC06968-EC52-EF8D-10C7-D16613810E8D}"/>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80E0670A-59B2-4813-33BC-3B0B7CE48487}"/>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48025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1"/>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venir Next LT Pro"/>
              <a:ea typeface="+mn-ea"/>
              <a:cs typeface="+mn-cs"/>
              <a:sym typeface="Arial"/>
            </a:endParaRPr>
          </a:p>
        </p:txBody>
      </p:sp>
      <p:pic>
        <p:nvPicPr>
          <p:cNvPr id="4" name="Picture 3">
            <a:extLst>
              <a:ext uri="{FF2B5EF4-FFF2-40B4-BE49-F238E27FC236}">
                <a16:creationId xmlns:a16="http://schemas.microsoft.com/office/drawing/2014/main" id="{AB8B5E48-F9C0-6291-A8A1-66CDCAA59D5E}"/>
              </a:ext>
              <a:ext uri="{C183D7F6-B498-43B3-948B-1728B52AA6E4}">
                <adec:decorative xmlns:adec="http://schemas.microsoft.com/office/drawing/2017/decorative" val="1"/>
              </a:ext>
            </a:extLst>
          </p:cNvPr>
          <p:cNvPicPr>
            <a:picLocks noChangeAspect="1"/>
          </p:cNvPicPr>
          <p:nvPr/>
        </p:nvPicPr>
        <p:blipFill rotWithShape="1">
          <a:blip r:embed="rId3">
            <a:duotone>
              <a:schemeClr val="accent5">
                <a:shade val="45000"/>
                <a:satMod val="135000"/>
              </a:schemeClr>
              <a:prstClr val="white"/>
            </a:duotone>
          </a:blip>
          <a:srcRect l="22671" r="18219"/>
          <a:stretch/>
        </p:blipFill>
        <p:spPr>
          <a:xfrm>
            <a:off x="-9509" y="-10710"/>
            <a:ext cx="6105509" cy="6868711"/>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
        <p:nvSpPr>
          <p:cNvPr id="11" name="Freeform: Shape 10">
            <a:extLst>
              <a:ext uri="{FF2B5EF4-FFF2-40B4-BE49-F238E27FC236}">
                <a16:creationId xmlns:a16="http://schemas.microsoft.com/office/drawing/2014/main" id="{55F5D1E8-E605-4EFC-8912-6E191F84F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89134">
            <a:off x="3324450" y="1198421"/>
            <a:ext cx="2977239" cy="4461167"/>
          </a:xfrm>
          <a:custGeom>
            <a:avLst/>
            <a:gdLst>
              <a:gd name="connsiteX0" fmla="*/ 4594048 w 9861488"/>
              <a:gd name="connsiteY0" fmla="*/ 11458472 h 11458472"/>
              <a:gd name="connsiteX1" fmla="*/ 0 w 9861488"/>
              <a:gd name="connsiteY1" fmla="*/ 5948221 h 11458472"/>
              <a:gd name="connsiteX2" fmla="*/ 1863 w 9861488"/>
              <a:gd name="connsiteY2" fmla="*/ 5698862 h 11458472"/>
              <a:gd name="connsiteX3" fmla="*/ 320025 w 9861488"/>
              <a:gd name="connsiteY3" fmla="*/ 3799836 h 11458472"/>
              <a:gd name="connsiteX4" fmla="*/ 3430486 w 9861488"/>
              <a:gd name="connsiteY4" fmla="*/ 295907 h 11458472"/>
              <a:gd name="connsiteX5" fmla="*/ 3863859 w 9861488"/>
              <a:gd name="connsiteY5" fmla="*/ 55612 h 11458472"/>
              <a:gd name="connsiteX6" fmla="*/ 3969651 w 9861488"/>
              <a:gd name="connsiteY6" fmla="*/ 0 h 11458472"/>
              <a:gd name="connsiteX7" fmla="*/ 9861488 w 9861488"/>
              <a:gd name="connsiteY7" fmla="*/ 7066862 h 11458472"/>
              <a:gd name="connsiteX8" fmla="*/ 4594048 w 9861488"/>
              <a:gd name="connsiteY8" fmla="*/ 11458472 h 11458472"/>
              <a:gd name="connsiteX0" fmla="*/ 0 w 9861488"/>
              <a:gd name="connsiteY0" fmla="*/ 5948221 h 11549912"/>
              <a:gd name="connsiteX1" fmla="*/ 1863 w 9861488"/>
              <a:gd name="connsiteY1" fmla="*/ 5698862 h 11549912"/>
              <a:gd name="connsiteX2" fmla="*/ 320025 w 9861488"/>
              <a:gd name="connsiteY2" fmla="*/ 3799836 h 11549912"/>
              <a:gd name="connsiteX3" fmla="*/ 3430486 w 9861488"/>
              <a:gd name="connsiteY3" fmla="*/ 295907 h 11549912"/>
              <a:gd name="connsiteX4" fmla="*/ 3863859 w 9861488"/>
              <a:gd name="connsiteY4" fmla="*/ 55612 h 11549912"/>
              <a:gd name="connsiteX5" fmla="*/ 3969651 w 9861488"/>
              <a:gd name="connsiteY5" fmla="*/ 0 h 11549912"/>
              <a:gd name="connsiteX6" fmla="*/ 9861488 w 9861488"/>
              <a:gd name="connsiteY6" fmla="*/ 7066862 h 11549912"/>
              <a:gd name="connsiteX7" fmla="*/ 4685488 w 9861488"/>
              <a:gd name="connsiteY7" fmla="*/ 11549912 h 11549912"/>
              <a:gd name="connsiteX0" fmla="*/ 0 w 9861488"/>
              <a:gd name="connsiteY0" fmla="*/ 5948221 h 7066862"/>
              <a:gd name="connsiteX1" fmla="*/ 1863 w 9861488"/>
              <a:gd name="connsiteY1" fmla="*/ 5698862 h 7066862"/>
              <a:gd name="connsiteX2" fmla="*/ 320025 w 9861488"/>
              <a:gd name="connsiteY2" fmla="*/ 3799836 h 7066862"/>
              <a:gd name="connsiteX3" fmla="*/ 3430486 w 9861488"/>
              <a:gd name="connsiteY3" fmla="*/ 295907 h 7066862"/>
              <a:gd name="connsiteX4" fmla="*/ 3863859 w 9861488"/>
              <a:gd name="connsiteY4" fmla="*/ 55612 h 7066862"/>
              <a:gd name="connsiteX5" fmla="*/ 3969651 w 9861488"/>
              <a:gd name="connsiteY5" fmla="*/ 0 h 7066862"/>
              <a:gd name="connsiteX6" fmla="*/ 9861488 w 9861488"/>
              <a:gd name="connsiteY6" fmla="*/ 7066862 h 7066862"/>
              <a:gd name="connsiteX0" fmla="*/ 0 w 3969651"/>
              <a:gd name="connsiteY0" fmla="*/ 5948221 h 5948221"/>
              <a:gd name="connsiteX1" fmla="*/ 1863 w 3969651"/>
              <a:gd name="connsiteY1" fmla="*/ 5698862 h 5948221"/>
              <a:gd name="connsiteX2" fmla="*/ 320025 w 3969651"/>
              <a:gd name="connsiteY2" fmla="*/ 3799836 h 5948221"/>
              <a:gd name="connsiteX3" fmla="*/ 3430486 w 3969651"/>
              <a:gd name="connsiteY3" fmla="*/ 295907 h 5948221"/>
              <a:gd name="connsiteX4" fmla="*/ 3863859 w 3969651"/>
              <a:gd name="connsiteY4" fmla="*/ 55612 h 5948221"/>
              <a:gd name="connsiteX5" fmla="*/ 3969651 w 3969651"/>
              <a:gd name="connsiteY5" fmla="*/ 0 h 594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651" h="594822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venir Next LT Pro Light"/>
              <a:ea typeface="+mn-ea"/>
              <a:cs typeface="+mn-cs"/>
              <a:sym typeface="Arial"/>
            </a:endParaRPr>
          </a:p>
        </p:txBody>
      </p:sp>
      <p:sp>
        <p:nvSpPr>
          <p:cNvPr id="2" name="Title 1">
            <a:extLst>
              <a:ext uri="{FF2B5EF4-FFF2-40B4-BE49-F238E27FC236}">
                <a16:creationId xmlns:a16="http://schemas.microsoft.com/office/drawing/2014/main" id="{F013DBD7-87CE-A78C-D9E3-E6787206ACB7}"/>
              </a:ext>
            </a:extLst>
          </p:cNvPr>
          <p:cNvSpPr>
            <a:spLocks noGrp="1"/>
          </p:cNvSpPr>
          <p:nvPr>
            <p:ph type="ctrTitle"/>
          </p:nvPr>
        </p:nvSpPr>
        <p:spPr>
          <a:xfrm>
            <a:off x="6285524" y="3454514"/>
            <a:ext cx="5520843" cy="915791"/>
          </a:xfrm>
        </p:spPr>
        <p:txBody>
          <a:bodyPr>
            <a:noAutofit/>
          </a:bodyPr>
          <a:lstStyle/>
          <a:p>
            <a:r>
              <a:rPr lang="en-US" sz="5867" b="1" dirty="0">
                <a:latin typeface="Aharoni" panose="02010803020104030203" pitchFamily="2" charset="-79"/>
                <a:cs typeface="Aharoni" panose="02010803020104030203" pitchFamily="2" charset="-79"/>
              </a:rPr>
              <a:t>PEOPLE FIRST</a:t>
            </a:r>
          </a:p>
        </p:txBody>
      </p:sp>
      <p:sp>
        <p:nvSpPr>
          <p:cNvPr id="3" name="Subtitle 2">
            <a:extLst>
              <a:ext uri="{FF2B5EF4-FFF2-40B4-BE49-F238E27FC236}">
                <a16:creationId xmlns:a16="http://schemas.microsoft.com/office/drawing/2014/main" id="{0A6A1838-75EE-9096-15CC-3CA96CF3C815}"/>
              </a:ext>
            </a:extLst>
          </p:cNvPr>
          <p:cNvSpPr>
            <a:spLocks noGrp="1"/>
          </p:cNvSpPr>
          <p:nvPr>
            <p:ph type="subTitle" idx="1"/>
          </p:nvPr>
        </p:nvSpPr>
        <p:spPr>
          <a:xfrm>
            <a:off x="5016605" y="621293"/>
            <a:ext cx="7175396" cy="2687604"/>
          </a:xfrm>
        </p:spPr>
        <p:txBody>
          <a:bodyPr>
            <a:noAutofit/>
          </a:bodyPr>
          <a:lstStyle/>
          <a:p>
            <a:r>
              <a:rPr lang="en-US" sz="2133" b="1" dirty="0"/>
              <a:t>What we say and how we say it inspires the hope and belief that recovery is possible for everyone.</a:t>
            </a:r>
          </a:p>
          <a:p>
            <a:endParaRPr lang="en-US" sz="933" b="1" dirty="0"/>
          </a:p>
          <a:p>
            <a:r>
              <a:rPr lang="en-US" sz="2133" b="1" dirty="0"/>
              <a:t>Affirming, respectful, and culturally-informed language promotes evidence-based care.</a:t>
            </a:r>
          </a:p>
        </p:txBody>
      </p:sp>
      <p:sp>
        <p:nvSpPr>
          <p:cNvPr id="12" name="TextBox 11">
            <a:extLst>
              <a:ext uri="{FF2B5EF4-FFF2-40B4-BE49-F238E27FC236}">
                <a16:creationId xmlns:a16="http://schemas.microsoft.com/office/drawing/2014/main" id="{82BC913F-0BE4-5A13-5D84-A96052C03A2E}"/>
              </a:ext>
            </a:extLst>
          </p:cNvPr>
          <p:cNvSpPr txBox="1"/>
          <p:nvPr/>
        </p:nvSpPr>
        <p:spPr>
          <a:xfrm>
            <a:off x="6438369" y="4661538"/>
            <a:ext cx="5215152" cy="1405449"/>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000000"/>
                </a:solidFill>
                <a:effectLst/>
                <a:uLnTx/>
                <a:uFillTx/>
                <a:latin typeface="Avenir Next LT Pro"/>
                <a:ea typeface="+mn-ea"/>
                <a:cs typeface="Arial"/>
                <a:sym typeface="Arial"/>
              </a:rPr>
              <a:t>Language Matters </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a:ln>
                  <a:noFill/>
                </a:ln>
                <a:solidFill>
                  <a:srgbClr val="000000"/>
                </a:solidFill>
                <a:effectLst/>
                <a:uLnTx/>
                <a:uFillTx/>
                <a:latin typeface="Avenir Next LT Pro"/>
                <a:ea typeface="+mn-ea"/>
                <a:cs typeface="Arial"/>
                <a:sym typeface="Arial"/>
              </a:rPr>
              <a:t>in treatment, in conversation, in connection.  </a:t>
            </a:r>
            <a:endParaRPr kumimoji="0" lang="en-US" sz="4267" b="0" i="1" u="none" strike="noStrike" kern="1200" cap="none" spc="0" normalizeH="0" baseline="0" noProof="0">
              <a:ln>
                <a:noFill/>
              </a:ln>
              <a:solidFill>
                <a:srgbClr val="000000"/>
              </a:solidFill>
              <a:effectLst/>
              <a:uLnTx/>
              <a:uFillTx/>
              <a:latin typeface="Avenir Next LT Pro"/>
              <a:ea typeface="+mn-ea"/>
              <a:cs typeface="Arial"/>
              <a:sym typeface="Arial"/>
            </a:endParaRPr>
          </a:p>
        </p:txBody>
      </p:sp>
      <p:pic>
        <p:nvPicPr>
          <p:cNvPr id="1026" name="Picture 2">
            <a:extLst>
              <a:ext uri="{FF2B5EF4-FFF2-40B4-BE49-F238E27FC236}">
                <a16:creationId xmlns:a16="http://schemas.microsoft.com/office/drawing/2014/main" id="{3B64D123-7CCD-F8C4-0D7A-864204239CFF}"/>
              </a:ext>
              <a:ext uri="{C183D7F6-B498-43B3-948B-1728B52AA6E4}">
                <adec:decorative xmlns:adec="http://schemas.microsoft.com/office/drawing/2017/decorative" val="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val="0"/>
              </a:ext>
            </a:extLst>
          </a:blip>
          <a:srcRect/>
          <a:stretch>
            <a:fillRect/>
          </a:stretch>
        </p:blipFill>
        <p:spPr bwMode="auto">
          <a:xfrm>
            <a:off x="1653776" y="5013266"/>
            <a:ext cx="2778939" cy="115864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279F470-2C6F-4054-FC4E-EC0B594879F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CE569E-9B7C-4CB9-AB80-C0841F922CFF}" type="slidenum">
              <a:rPr kumimoji="0" lang="en-US" sz="1800" b="0" i="0" u="none" strike="noStrike" kern="1200" cap="none" spc="0" normalizeH="0" baseline="0" noProof="0" smtClean="0">
                <a:ln>
                  <a:noFill/>
                </a:ln>
                <a:solidFill>
                  <a:srgbClr val="000000"/>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634169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60AE-42AF-9463-E19D-4C29240E0F8A}"/>
              </a:ext>
            </a:extLst>
          </p:cNvPr>
          <p:cNvSpPr>
            <a:spLocks noGrp="1"/>
          </p:cNvSpPr>
          <p:nvPr>
            <p:ph type="title"/>
          </p:nvPr>
        </p:nvSpPr>
        <p:spPr>
          <a:xfrm>
            <a:off x="1048200" y="601141"/>
            <a:ext cx="10095600" cy="936800"/>
          </a:xfrm>
        </p:spPr>
        <p:txBody>
          <a:bodyPr anchor="ctr" anchorCtr="0"/>
          <a:lstStyle/>
          <a:p>
            <a:r>
              <a:rPr lang="en-US" dirty="0"/>
              <a:t>Activity –</a:t>
            </a:r>
            <a:r>
              <a:rPr lang="en-US" sz="4400" b="1" i="1" dirty="0"/>
              <a:t>Wise Mind</a:t>
            </a:r>
            <a:endParaRPr lang="en-US" sz="4400" b="1" dirty="0"/>
          </a:p>
        </p:txBody>
      </p:sp>
      <p:sp>
        <p:nvSpPr>
          <p:cNvPr id="3" name="Content Placeholder 2">
            <a:extLst>
              <a:ext uri="{FF2B5EF4-FFF2-40B4-BE49-F238E27FC236}">
                <a16:creationId xmlns:a16="http://schemas.microsoft.com/office/drawing/2014/main" id="{EECA60CE-5485-3239-7D8A-1D1C167B8C02}"/>
              </a:ext>
            </a:extLst>
          </p:cNvPr>
          <p:cNvSpPr>
            <a:spLocks noGrp="1"/>
          </p:cNvSpPr>
          <p:nvPr>
            <p:ph idx="1"/>
          </p:nvPr>
        </p:nvSpPr>
        <p:spPr>
          <a:xfrm>
            <a:off x="688313" y="1618001"/>
            <a:ext cx="10865224" cy="4618267"/>
          </a:xfrm>
        </p:spPr>
        <p:txBody>
          <a:bodyPr/>
          <a:lstStyle/>
          <a:p>
            <a:pPr>
              <a:spcAft>
                <a:spcPts val="600"/>
              </a:spcAft>
            </a:pPr>
            <a:r>
              <a:rPr lang="en-US" sz="2400" b="1" dirty="0"/>
              <a:t>Stone flake on the lake. </a:t>
            </a:r>
            <a:r>
              <a:rPr lang="en-US" sz="2400" dirty="0"/>
              <a:t>Imagine that you are by a clear blue lake on a beautiful sunny day. Then imagine that you are a small flake of stone, flat and light. Imagine that you have been tossed out onto the lake and are now gently, slowly, floating through the calm, clear blue water to the lake's smooth, sandy bottom.</a:t>
            </a:r>
          </a:p>
          <a:p>
            <a:pPr>
              <a:spcAft>
                <a:spcPts val="600"/>
              </a:spcAft>
            </a:pPr>
            <a:r>
              <a:rPr lang="en-US" sz="2400" dirty="0"/>
              <a:t>Notice what you see, what you feel as you float down, perhaps in slow circles, floating toward the bottom. As you reach the bottom of the lake, settle your attention there within yourself.</a:t>
            </a:r>
          </a:p>
          <a:p>
            <a:pPr>
              <a:spcAft>
                <a:spcPts val="600"/>
              </a:spcAft>
            </a:pPr>
            <a:r>
              <a:rPr lang="en-US" sz="2400" dirty="0"/>
              <a:t>Notice the serenity of the lake; become aware of the calmness and quiet deep within.</a:t>
            </a:r>
          </a:p>
          <a:p>
            <a:pPr>
              <a:spcAft>
                <a:spcPts val="600"/>
              </a:spcAft>
            </a:pPr>
            <a:r>
              <a:rPr lang="en-US" sz="2400" dirty="0"/>
              <a:t>As you reach the center of your self, settle your attention there.</a:t>
            </a:r>
          </a:p>
        </p:txBody>
      </p:sp>
      <p:grpSp>
        <p:nvGrpSpPr>
          <p:cNvPr id="5" name="Group 4">
            <a:extLst>
              <a:ext uri="{FF2B5EF4-FFF2-40B4-BE49-F238E27FC236}">
                <a16:creationId xmlns:a16="http://schemas.microsoft.com/office/drawing/2014/main" id="{1BAD357D-9F37-9762-9DF7-4DD0CED81461}"/>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6" name="Rectangle: Rounded Corners 5">
              <a:extLst>
                <a:ext uri="{FF2B5EF4-FFF2-40B4-BE49-F238E27FC236}">
                  <a16:creationId xmlns:a16="http://schemas.microsoft.com/office/drawing/2014/main" id="{32F5F2FB-DDA7-98D4-817B-C849192DBBEE}"/>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606CAEB6-2E05-CA49-7F5E-27412F0481BF}"/>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2C2BED7A-EA25-0CC2-E235-5E828DB295C4}"/>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80</a:t>
            </a:fld>
            <a:endParaRPr lang="en-US"/>
          </a:p>
        </p:txBody>
      </p:sp>
      <p:sp>
        <p:nvSpPr>
          <p:cNvPr id="9" name="TextBox 8">
            <a:extLst>
              <a:ext uri="{FF2B5EF4-FFF2-40B4-BE49-F238E27FC236}">
                <a16:creationId xmlns:a16="http://schemas.microsoft.com/office/drawing/2014/main" id="{7599B615-F945-453B-74B3-F9283DE4477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8987183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CFE8A-F1E8-101F-ADAC-D5D98020CEE7}"/>
              </a:ext>
            </a:extLst>
          </p:cNvPr>
          <p:cNvSpPr>
            <a:spLocks noGrp="1"/>
          </p:cNvSpPr>
          <p:nvPr>
            <p:ph type="title"/>
          </p:nvPr>
        </p:nvSpPr>
        <p:spPr>
          <a:xfrm>
            <a:off x="1048200" y="584765"/>
            <a:ext cx="10095600" cy="790176"/>
          </a:xfrm>
        </p:spPr>
        <p:txBody>
          <a:bodyPr/>
          <a:lstStyle/>
          <a:p>
            <a:r>
              <a:rPr kumimoji="0" lang="en-US" b="1" i="1" u="none" strike="noStrike" kern="0" cap="none" spc="0" normalizeH="0" baseline="0" noProof="0" dirty="0">
                <a:ln>
                  <a:noFill/>
                </a:ln>
                <a:solidFill>
                  <a:srgbClr val="0053A3"/>
                </a:solidFill>
                <a:effectLst/>
                <a:uLnTx/>
                <a:uFillTx/>
                <a:latin typeface="Roboto Slab"/>
                <a:ea typeface="Roboto Slab"/>
                <a:cs typeface="Roboto Slab"/>
                <a:sym typeface="Roboto Slab"/>
              </a:rPr>
              <a:t>Wise Mind </a:t>
            </a:r>
            <a:r>
              <a:rPr kumimoji="0" lang="en-US" b="1" i="0" u="none" strike="noStrike" kern="0" cap="none" spc="0" normalizeH="0" baseline="0" noProof="0" dirty="0">
                <a:ln>
                  <a:noFill/>
                </a:ln>
                <a:solidFill>
                  <a:srgbClr val="0053A3"/>
                </a:solidFill>
                <a:effectLst/>
                <a:uLnTx/>
                <a:uFillTx/>
                <a:latin typeface="Roboto Slab"/>
                <a:ea typeface="Roboto Slab"/>
                <a:cs typeface="Roboto Slab"/>
                <a:sym typeface="Roboto Slab"/>
              </a:rPr>
              <a:t>Activity – Discussion</a:t>
            </a:r>
            <a:endParaRPr lang="en-US" sz="4800" dirty="0"/>
          </a:p>
        </p:txBody>
      </p:sp>
      <p:sp>
        <p:nvSpPr>
          <p:cNvPr id="3" name="Content Placeholder 2">
            <a:extLst>
              <a:ext uri="{FF2B5EF4-FFF2-40B4-BE49-F238E27FC236}">
                <a16:creationId xmlns:a16="http://schemas.microsoft.com/office/drawing/2014/main" id="{4088063E-47C2-F651-3E01-A3BAA2F010F7}"/>
              </a:ext>
            </a:extLst>
          </p:cNvPr>
          <p:cNvSpPr>
            <a:spLocks noGrp="1"/>
          </p:cNvSpPr>
          <p:nvPr>
            <p:ph idx="1"/>
          </p:nvPr>
        </p:nvSpPr>
        <p:spPr>
          <a:xfrm>
            <a:off x="825462" y="1417979"/>
            <a:ext cx="10534795" cy="3417492"/>
          </a:xfrm>
        </p:spPr>
        <p:txBody>
          <a:bodyPr/>
          <a:lstStyle/>
          <a:p>
            <a:pPr marL="495300" indent="-457200">
              <a:spcAft>
                <a:spcPts val="600"/>
              </a:spcAft>
              <a:buClr>
                <a:schemeClr val="accent3">
                  <a:lumMod val="60000"/>
                  <a:lumOff val="40000"/>
                </a:schemeClr>
              </a:buClr>
              <a:buSzPct val="115000"/>
              <a:buFont typeface="+mj-lt"/>
              <a:buAutoNum type="arabicPeriod"/>
            </a:pPr>
            <a:r>
              <a:rPr lang="en-US" sz="2600" dirty="0"/>
              <a:t>How does your body feel and what's going on in your mind/thoughts when you’re in </a:t>
            </a:r>
            <a:r>
              <a:rPr lang="en-US" sz="2600" i="1" dirty="0"/>
              <a:t>Wise Mind</a:t>
            </a:r>
            <a:r>
              <a:rPr lang="en-US" sz="2600" dirty="0"/>
              <a:t>? What do you notice there or not there?</a:t>
            </a:r>
          </a:p>
          <a:p>
            <a:pPr marL="495300" indent="-457200">
              <a:spcAft>
                <a:spcPts val="600"/>
              </a:spcAft>
              <a:buClr>
                <a:schemeClr val="accent3">
                  <a:lumMod val="60000"/>
                  <a:lumOff val="40000"/>
                </a:schemeClr>
              </a:buClr>
              <a:buSzPct val="115000"/>
              <a:buFont typeface="+mj-lt"/>
              <a:buAutoNum type="arabicPeriod"/>
            </a:pPr>
            <a:r>
              <a:rPr lang="en-US" sz="2600" dirty="0"/>
              <a:t>How does </a:t>
            </a:r>
            <a:r>
              <a:rPr lang="en-US" sz="2600" i="1" dirty="0"/>
              <a:t>Wise Mind </a:t>
            </a:r>
            <a:r>
              <a:rPr lang="en-US" sz="2600" dirty="0"/>
              <a:t>differ from </a:t>
            </a:r>
            <a:r>
              <a:rPr lang="en-US" sz="2600" i="1" dirty="0"/>
              <a:t>Emotional Mind </a:t>
            </a:r>
            <a:r>
              <a:rPr lang="en-US" sz="2600" dirty="0"/>
              <a:t>and </a:t>
            </a:r>
            <a:r>
              <a:rPr lang="en-US" sz="2600" i="1" dirty="0"/>
              <a:t>Reasonable Mind</a:t>
            </a:r>
            <a:r>
              <a:rPr lang="en-US" sz="2600" dirty="0"/>
              <a:t>, and why is it crucial in the recovery from substance use disorders?</a:t>
            </a:r>
          </a:p>
        </p:txBody>
      </p:sp>
      <p:sp>
        <p:nvSpPr>
          <p:cNvPr id="4" name="Slide Number Placeholder 3">
            <a:extLst>
              <a:ext uri="{FF2B5EF4-FFF2-40B4-BE49-F238E27FC236}">
                <a16:creationId xmlns:a16="http://schemas.microsoft.com/office/drawing/2014/main" id="{772C2B89-67D1-F0EF-DF28-9735D8AF214C}"/>
              </a:ext>
            </a:extLst>
          </p:cNvPr>
          <p:cNvSpPr>
            <a:spLocks noGrp="1"/>
          </p:cNvSpPr>
          <p:nvPr>
            <p:ph type="sldNum" idx="10"/>
          </p:nvPr>
        </p:nvSpPr>
        <p:spPr/>
        <p:txBody>
          <a:bodyPr/>
          <a:lstStyle/>
          <a:p>
            <a:fld id="{07CE569E-9B7C-4CB9-AB80-C0841F922CFF}" type="slidenum">
              <a:rPr lang="en-US" smtClean="0"/>
              <a:pPr/>
              <a:t>81</a:t>
            </a:fld>
            <a:endParaRPr lang="en-US"/>
          </a:p>
        </p:txBody>
      </p:sp>
      <p:pic>
        <p:nvPicPr>
          <p:cNvPr id="6" name="Picture 5">
            <a:extLst>
              <a:ext uri="{FF2B5EF4-FFF2-40B4-BE49-F238E27FC236}">
                <a16:creationId xmlns:a16="http://schemas.microsoft.com/office/drawing/2014/main" id="{908F6971-D1A9-81C5-D776-9ADE72FC4E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7150" y="4878509"/>
            <a:ext cx="2831417" cy="1979426"/>
          </a:xfrm>
          <a:prstGeom prst="rect">
            <a:avLst/>
          </a:prstGeom>
        </p:spPr>
      </p:pic>
      <p:grpSp>
        <p:nvGrpSpPr>
          <p:cNvPr id="5" name="Group 4">
            <a:extLst>
              <a:ext uri="{FF2B5EF4-FFF2-40B4-BE49-F238E27FC236}">
                <a16:creationId xmlns:a16="http://schemas.microsoft.com/office/drawing/2014/main" id="{61A99AFC-0840-7B2D-162E-15C810BF0DCA}"/>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10" name="Rectangle: Rounded Corners 9">
              <a:extLst>
                <a:ext uri="{FF2B5EF4-FFF2-40B4-BE49-F238E27FC236}">
                  <a16:creationId xmlns:a16="http://schemas.microsoft.com/office/drawing/2014/main" id="{39D2AD18-DC3C-000D-5D54-CD9D13907F18}"/>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71B3718E-B146-4D8E-7511-2AC49D1D07D5}"/>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159136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D7BB1-4CEC-EE5B-AB5A-65857419E734}"/>
              </a:ext>
            </a:extLst>
          </p:cNvPr>
          <p:cNvSpPr>
            <a:spLocks noGrp="1"/>
          </p:cNvSpPr>
          <p:nvPr>
            <p:ph type="title"/>
          </p:nvPr>
        </p:nvSpPr>
        <p:spPr/>
        <p:txBody>
          <a:bodyPr/>
          <a:lstStyle/>
          <a:p>
            <a:r>
              <a:rPr lang="en-US" dirty="0"/>
              <a:t>Practicing Mindfulness</a:t>
            </a:r>
          </a:p>
        </p:txBody>
      </p:sp>
      <p:grpSp>
        <p:nvGrpSpPr>
          <p:cNvPr id="7" name="Group 6">
            <a:extLst>
              <a:ext uri="{FF2B5EF4-FFF2-40B4-BE49-F238E27FC236}">
                <a16:creationId xmlns:a16="http://schemas.microsoft.com/office/drawing/2014/main" id="{5D0FA005-71AE-9B3E-A96D-099048B0FE80}"/>
              </a:ext>
              <a:ext uri="{C183D7F6-B498-43B3-948B-1728B52AA6E4}">
                <adec:decorative xmlns:adec="http://schemas.microsoft.com/office/drawing/2017/decorative" val="1"/>
              </a:ext>
            </a:extLst>
          </p:cNvPr>
          <p:cNvGrpSpPr/>
          <p:nvPr/>
        </p:nvGrpSpPr>
        <p:grpSpPr>
          <a:xfrm>
            <a:off x="251460" y="199922"/>
            <a:ext cx="574002" cy="421810"/>
            <a:chOff x="2062850" y="489387"/>
            <a:chExt cx="2009065" cy="2009065"/>
          </a:xfrm>
        </p:grpSpPr>
        <p:sp>
          <p:nvSpPr>
            <p:cNvPr id="8" name="Rectangle: Rounded Corners 7">
              <a:extLst>
                <a:ext uri="{FF2B5EF4-FFF2-40B4-BE49-F238E27FC236}">
                  <a16:creationId xmlns:a16="http://schemas.microsoft.com/office/drawing/2014/main" id="{C9381DD4-3064-6B3F-1CB2-7AC0C2D733DE}"/>
                </a:ext>
              </a:extLst>
            </p:cNvPr>
            <p:cNvSpPr/>
            <p:nvPr/>
          </p:nvSpPr>
          <p:spPr>
            <a:xfrm>
              <a:off x="2062850" y="489387"/>
              <a:ext cx="2009065" cy="2009065"/>
            </a:xfrm>
            <a:prstGeom prst="roundRect">
              <a:avLst/>
            </a:prstGeom>
            <a:solidFill>
              <a:schemeClr val="accent6">
                <a:lumMod val="50000"/>
              </a:schemeClr>
            </a:solidFill>
          </p:spPr>
          <p:style>
            <a:lnRef idx="3">
              <a:schemeClr val="lt1">
                <a:hueOff val="0"/>
                <a:satOff val="0"/>
                <a:lumOff val="0"/>
                <a:alphaOff val="0"/>
              </a:schemeClr>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51713276-EC20-2D97-049B-A7DF119D0CA4}"/>
                </a:ext>
              </a:extLst>
            </p:cNvPr>
            <p:cNvSpPr txBox="1"/>
            <p:nvPr/>
          </p:nvSpPr>
          <p:spPr>
            <a:xfrm>
              <a:off x="2160924" y="587461"/>
              <a:ext cx="1812917" cy="18129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4" name="Content Placeholder 13">
            <a:extLst>
              <a:ext uri="{FF2B5EF4-FFF2-40B4-BE49-F238E27FC236}">
                <a16:creationId xmlns:a16="http://schemas.microsoft.com/office/drawing/2014/main" id="{D0A68777-CF54-0ACE-E213-FD9BF26876B3}"/>
              </a:ext>
            </a:extLst>
          </p:cNvPr>
          <p:cNvSpPr>
            <a:spLocks noGrp="1"/>
          </p:cNvSpPr>
          <p:nvPr>
            <p:ph idx="1"/>
          </p:nvPr>
        </p:nvSpPr>
        <p:spPr>
          <a:xfrm>
            <a:off x="1048200" y="1347627"/>
            <a:ext cx="10095600" cy="5099440"/>
          </a:xfrm>
        </p:spPr>
        <p:txBody>
          <a:bodyPr/>
          <a:lstStyle/>
          <a:p>
            <a:pPr algn="just">
              <a:spcAft>
                <a:spcPts val="600"/>
              </a:spcAft>
            </a:pPr>
            <a:r>
              <a:rPr lang="en-US" dirty="0"/>
              <a:t>Mindfulness practice involves the transition from a state of mindlessness to a state of mindfulness (this is not an easy process!)</a:t>
            </a:r>
          </a:p>
          <a:p>
            <a:pPr>
              <a:spcAft>
                <a:spcPts val="600"/>
              </a:spcAft>
            </a:pPr>
            <a:r>
              <a:rPr lang="en-US" dirty="0"/>
              <a:t>When challenges arise:</a:t>
            </a:r>
          </a:p>
          <a:p>
            <a:pPr lvl="2"/>
            <a:r>
              <a:rPr lang="en-US" sz="2800" dirty="0"/>
              <a:t>Step back</a:t>
            </a:r>
          </a:p>
          <a:p>
            <a:pPr lvl="2"/>
            <a:r>
              <a:rPr lang="en-US" sz="2800" dirty="0"/>
              <a:t>Notice</a:t>
            </a:r>
          </a:p>
          <a:p>
            <a:pPr lvl="2"/>
            <a:r>
              <a:rPr lang="en-US" sz="2800" dirty="0"/>
              <a:t>Let go</a:t>
            </a:r>
          </a:p>
          <a:p>
            <a:pPr lvl="2"/>
            <a:r>
              <a:rPr lang="en-US" sz="2800" dirty="0"/>
              <a:t>Repeat</a:t>
            </a:r>
          </a:p>
          <a:p>
            <a:endParaRPr lang="en-US" dirty="0"/>
          </a:p>
        </p:txBody>
      </p:sp>
      <p:pic>
        <p:nvPicPr>
          <p:cNvPr id="16" name="Picture 15" descr="A person sitting in a lotus position">
            <a:extLst>
              <a:ext uri="{FF2B5EF4-FFF2-40B4-BE49-F238E27FC236}">
                <a16:creationId xmlns:a16="http://schemas.microsoft.com/office/drawing/2014/main" id="{A71D1FA4-1C7B-77FD-EF2C-79910DB56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297" y="2621678"/>
            <a:ext cx="5105503" cy="3403668"/>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58936968-8F23-6545-BF96-E05F232C8642}"/>
              </a:ext>
            </a:extLst>
          </p:cNvPr>
          <p:cNvSpPr>
            <a:spLocks noGrp="1"/>
          </p:cNvSpPr>
          <p:nvPr>
            <p:ph type="sldNum" idx="10"/>
          </p:nvPr>
        </p:nvSpPr>
        <p:spPr/>
        <p:txBody>
          <a:bodyPr/>
          <a:lstStyle/>
          <a:p>
            <a:fld id="{07CE569E-9B7C-4CB9-AB80-C0841F922CFF}" type="slidenum">
              <a:rPr lang="en-US" smtClean="0"/>
              <a:pPr/>
              <a:t>82</a:t>
            </a:fld>
            <a:endParaRPr lang="en-US"/>
          </a:p>
        </p:txBody>
      </p:sp>
    </p:spTree>
    <p:extLst>
      <p:ext uri="{BB962C8B-B14F-4D97-AF65-F5344CB8AC3E}">
        <p14:creationId xmlns:p14="http://schemas.microsoft.com/office/powerpoint/2010/main" val="8876101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7BC1-BB46-960D-A109-D3A13194C5FD}"/>
              </a:ext>
            </a:extLst>
          </p:cNvPr>
          <p:cNvSpPr>
            <a:spLocks noGrp="1"/>
          </p:cNvSpPr>
          <p:nvPr>
            <p:ph type="title"/>
          </p:nvPr>
        </p:nvSpPr>
        <p:spPr>
          <a:xfrm>
            <a:off x="982980" y="2376316"/>
            <a:ext cx="10226040" cy="2105367"/>
          </a:xfrm>
        </p:spPr>
        <p:txBody>
          <a:bodyPr>
            <a:normAutofit/>
          </a:bodyPr>
          <a:lstStyle/>
          <a:p>
            <a:r>
              <a:rPr lang="en-US" sz="5400" b="1" dirty="0"/>
              <a:t>Interpersonal Effectiveness</a:t>
            </a:r>
          </a:p>
        </p:txBody>
      </p:sp>
      <p:sp>
        <p:nvSpPr>
          <p:cNvPr id="5" name="Rectangle: Rounded Corners 4">
            <a:extLst>
              <a:ext uri="{FF2B5EF4-FFF2-40B4-BE49-F238E27FC236}">
                <a16:creationId xmlns:a16="http://schemas.microsoft.com/office/drawing/2014/main" id="{77CBF9AD-1043-8A9A-3B52-EAB98881A4C5}"/>
              </a:ext>
              <a:ext uri="{C183D7F6-B498-43B3-948B-1728B52AA6E4}">
                <adec:decorative xmlns:adec="http://schemas.microsoft.com/office/drawing/2017/decorative" val="1"/>
              </a:ext>
            </a:extLst>
          </p:cNvPr>
          <p:cNvSpPr/>
          <p:nvPr/>
        </p:nvSpPr>
        <p:spPr>
          <a:xfrm>
            <a:off x="5091467" y="3477150"/>
            <a:ext cx="2009065" cy="2009065"/>
          </a:xfrm>
          <a:prstGeom prst="roundRect">
            <a:avLst/>
          </a:prstGeom>
          <a:solidFill>
            <a:srgbClr val="7030A0"/>
          </a:solid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33CD38D1-71C0-BE0D-1BDB-7DC453CE5813}"/>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83</a:t>
            </a:fld>
            <a:endParaRPr lang="en-US"/>
          </a:p>
        </p:txBody>
      </p:sp>
      <p:pic>
        <p:nvPicPr>
          <p:cNvPr id="8" name="Picture 7">
            <a:extLst>
              <a:ext uri="{FF2B5EF4-FFF2-40B4-BE49-F238E27FC236}">
                <a16:creationId xmlns:a16="http://schemas.microsoft.com/office/drawing/2014/main" id="{ACB9A40B-0D86-DB38-9B15-ED30C45DFB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467" y="3477150"/>
            <a:ext cx="2342890" cy="2165767"/>
          </a:xfrm>
          <a:prstGeom prst="rect">
            <a:avLst/>
          </a:prstGeom>
        </p:spPr>
      </p:pic>
    </p:spTree>
    <p:extLst>
      <p:ext uri="{BB962C8B-B14F-4D97-AF65-F5344CB8AC3E}">
        <p14:creationId xmlns:p14="http://schemas.microsoft.com/office/powerpoint/2010/main" val="2918774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10D03-44C6-320A-11D0-9002D3B40D10}"/>
              </a:ext>
            </a:extLst>
          </p:cNvPr>
          <p:cNvSpPr>
            <a:spLocks noGrp="1"/>
          </p:cNvSpPr>
          <p:nvPr>
            <p:ph type="title"/>
          </p:nvPr>
        </p:nvSpPr>
        <p:spPr>
          <a:xfrm>
            <a:off x="856382" y="600712"/>
            <a:ext cx="10479236" cy="936800"/>
          </a:xfrm>
        </p:spPr>
        <p:txBody>
          <a:bodyPr/>
          <a:lstStyle/>
          <a:p>
            <a:r>
              <a:rPr lang="en-US" sz="4400" b="1" dirty="0"/>
              <a:t>Interpersonal Effectiveness Overview</a:t>
            </a:r>
          </a:p>
        </p:txBody>
      </p:sp>
      <p:sp>
        <p:nvSpPr>
          <p:cNvPr id="3" name="Content Placeholder 2">
            <a:extLst>
              <a:ext uri="{FF2B5EF4-FFF2-40B4-BE49-F238E27FC236}">
                <a16:creationId xmlns:a16="http://schemas.microsoft.com/office/drawing/2014/main" id="{5BB7E181-7F80-918B-BAFF-E78D185A09A9}"/>
              </a:ext>
            </a:extLst>
          </p:cNvPr>
          <p:cNvSpPr>
            <a:spLocks noGrp="1"/>
          </p:cNvSpPr>
          <p:nvPr>
            <p:ph idx="1"/>
          </p:nvPr>
        </p:nvSpPr>
        <p:spPr>
          <a:xfrm>
            <a:off x="952291" y="1568335"/>
            <a:ext cx="10287418" cy="4764800"/>
          </a:xfrm>
        </p:spPr>
        <p:txBody>
          <a:bodyPr/>
          <a:lstStyle/>
          <a:p>
            <a:pPr>
              <a:spcAft>
                <a:spcPts val="600"/>
              </a:spcAft>
            </a:pPr>
            <a:r>
              <a:rPr lang="en-US" dirty="0"/>
              <a:t>Interpersonal effectiveness fosters healthier and more satisfying connections, reducing distress and conflict in relationships</a:t>
            </a:r>
          </a:p>
          <a:p>
            <a:pPr>
              <a:spcAft>
                <a:spcPts val="600"/>
              </a:spcAft>
            </a:pPr>
            <a:r>
              <a:rPr lang="en-US" dirty="0"/>
              <a:t>Interpersonal effectiveness equips individuals to tackle communication challenges, enhancing their skills in navigating social interactions and resolving conflicts more adeptly</a:t>
            </a:r>
          </a:p>
        </p:txBody>
      </p:sp>
      <p:grpSp>
        <p:nvGrpSpPr>
          <p:cNvPr id="5" name="Group 4">
            <a:extLst>
              <a:ext uri="{FF2B5EF4-FFF2-40B4-BE49-F238E27FC236}">
                <a16:creationId xmlns:a16="http://schemas.microsoft.com/office/drawing/2014/main" id="{8ABE5A1E-D41A-33F0-5F4B-6FA500F6C1C1}"/>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27697F33-0F04-6642-7B87-B2A2742B0D4A}"/>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F8152FF9-0040-3CBB-4B31-1F9DF35FE57E}"/>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Slide Number Placeholder 7">
            <a:extLst>
              <a:ext uri="{FF2B5EF4-FFF2-40B4-BE49-F238E27FC236}">
                <a16:creationId xmlns:a16="http://schemas.microsoft.com/office/drawing/2014/main" id="{855AF6E2-129B-E811-5110-B75C17D917FD}"/>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84</a:t>
            </a:fld>
            <a:endParaRPr lang="en-US"/>
          </a:p>
        </p:txBody>
      </p:sp>
      <p:pic>
        <p:nvPicPr>
          <p:cNvPr id="4" name="Picture 3">
            <a:extLst>
              <a:ext uri="{FF2B5EF4-FFF2-40B4-BE49-F238E27FC236}">
                <a16:creationId xmlns:a16="http://schemas.microsoft.com/office/drawing/2014/main" id="{5668D66A-183A-35D0-CB00-39FA18B8D5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486" t="60545" r="42695" b="23184"/>
          <a:stretch/>
        </p:blipFill>
        <p:spPr>
          <a:xfrm>
            <a:off x="6432174" y="4871229"/>
            <a:ext cx="1349003" cy="1387548"/>
          </a:xfrm>
          <a:prstGeom prst="rect">
            <a:avLst/>
          </a:prstGeom>
        </p:spPr>
      </p:pic>
      <p:pic>
        <p:nvPicPr>
          <p:cNvPr id="9" name="Picture 8">
            <a:extLst>
              <a:ext uri="{FF2B5EF4-FFF2-40B4-BE49-F238E27FC236}">
                <a16:creationId xmlns:a16="http://schemas.microsoft.com/office/drawing/2014/main" id="{5BD5C3B2-6A1B-E84E-92E4-8845A47FBA6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1111" t="21436" r="22957" b="62293"/>
          <a:stretch/>
        </p:blipFill>
        <p:spPr>
          <a:xfrm>
            <a:off x="8141677" y="4869739"/>
            <a:ext cx="3064168" cy="1387549"/>
          </a:xfrm>
          <a:prstGeom prst="rect">
            <a:avLst/>
          </a:prstGeom>
        </p:spPr>
      </p:pic>
      <p:sp>
        <p:nvSpPr>
          <p:cNvPr id="10" name="TextBox 9">
            <a:extLst>
              <a:ext uri="{FF2B5EF4-FFF2-40B4-BE49-F238E27FC236}">
                <a16:creationId xmlns:a16="http://schemas.microsoft.com/office/drawing/2014/main" id="{25F17983-01E3-E971-A43C-0596ABCBA25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558647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a:xfrm>
            <a:off x="898853" y="455798"/>
            <a:ext cx="10394292" cy="936800"/>
          </a:xfrm>
        </p:spPr>
        <p:txBody>
          <a:bodyPr/>
          <a:lstStyle/>
          <a:p>
            <a:r>
              <a:rPr lang="en-US" sz="4400" b="1" dirty="0"/>
              <a:t>Goals of Interpersonal Effectiveness</a:t>
            </a: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898853" y="1392598"/>
            <a:ext cx="10394292" cy="4940537"/>
          </a:xfrm>
        </p:spPr>
        <p:txBody>
          <a:bodyPr/>
          <a:lstStyle/>
          <a:p>
            <a:pPr>
              <a:spcAft>
                <a:spcPts val="600"/>
              </a:spcAft>
            </a:pPr>
            <a:r>
              <a:rPr lang="en-US" sz="3200" dirty="0"/>
              <a:t>Be skillful in meeting our objectives with others</a:t>
            </a:r>
          </a:p>
          <a:p>
            <a:pPr lvl="2">
              <a:buClr>
                <a:srgbClr val="F2D712"/>
              </a:buClr>
              <a:defRPr/>
            </a:pPr>
            <a:r>
              <a:rPr lang="en-US" sz="2800" dirty="0"/>
              <a:t>Making requests of others effectively</a:t>
            </a:r>
          </a:p>
          <a:p>
            <a:pPr marL="1371600" marR="0" lvl="2" indent="-381000" algn="l" defTabSz="914400" rtl="0" eaLnBrk="1" fontAlgn="auto" latinLnBrk="0" hangingPunct="1">
              <a:lnSpc>
                <a:spcPct val="100000"/>
              </a:lnSpc>
              <a:spcBef>
                <a:spcPts val="0"/>
              </a:spcBef>
              <a:spcAft>
                <a:spcPts val="600"/>
              </a:spcAft>
              <a:buClr>
                <a:srgbClr val="F2D712"/>
              </a:buClr>
              <a:buSzPts val="2400"/>
              <a:buFont typeface="Source Sans Pro"/>
              <a:buChar char="◉"/>
              <a:tabLst/>
              <a:defRPr/>
            </a:pPr>
            <a:r>
              <a:rPr lang="en-US" sz="2800" dirty="0"/>
              <a:t>Saying no to requests effectively</a:t>
            </a:r>
          </a:p>
          <a:p>
            <a:pPr>
              <a:spcAft>
                <a:spcPts val="600"/>
              </a:spcAft>
            </a:pPr>
            <a:r>
              <a:rPr lang="en-US" sz="3200" dirty="0"/>
              <a:t>Achieve relationship effectiveness</a:t>
            </a:r>
          </a:p>
          <a:p>
            <a:pPr lvl="2"/>
            <a:r>
              <a:rPr lang="en-US" sz="2800" dirty="0"/>
              <a:t>Obtaining or maintaining positive relationships</a:t>
            </a:r>
          </a:p>
          <a:p>
            <a:pPr lvl="2"/>
            <a:r>
              <a:rPr lang="en-US" sz="2800" dirty="0"/>
              <a:t>Strengthening current relationships and ending destructive ones</a:t>
            </a:r>
          </a:p>
          <a:p>
            <a:pPr lvl="2">
              <a:spcAft>
                <a:spcPts val="600"/>
              </a:spcAft>
            </a:pPr>
            <a:r>
              <a:rPr lang="en-US" sz="2800" dirty="0"/>
              <a:t>Maintaining or improving self-respect/liking for self</a:t>
            </a:r>
          </a:p>
          <a:p>
            <a:pPr>
              <a:spcAft>
                <a:spcPts val="600"/>
              </a:spcAft>
            </a:pPr>
            <a:r>
              <a:rPr lang="en-US" sz="3200" i="1" dirty="0"/>
              <a:t>Walking the Middle Path</a:t>
            </a:r>
            <a:endParaRPr lang="en-US" sz="4000" i="1" dirty="0"/>
          </a:p>
        </p:txBody>
      </p:sp>
      <p:grpSp>
        <p:nvGrpSpPr>
          <p:cNvPr id="4" name="Group 3">
            <a:extLst>
              <a:ext uri="{FF2B5EF4-FFF2-40B4-BE49-F238E27FC236}">
                <a16:creationId xmlns:a16="http://schemas.microsoft.com/office/drawing/2014/main" id="{6A3E4537-2DCE-3B64-D477-28EA44875E97}"/>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5" name="Rectangle: Rounded Corners 4">
              <a:extLst>
                <a:ext uri="{FF2B5EF4-FFF2-40B4-BE49-F238E27FC236}">
                  <a16:creationId xmlns:a16="http://schemas.microsoft.com/office/drawing/2014/main" id="{3A5083A0-C865-6A5E-9A11-A06203683537}"/>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00652C0F-A117-51BD-7732-9B6DAFB66489}"/>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0091AF43-D41F-1AC3-57D4-0DF727629548}"/>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85</a:t>
            </a:fld>
            <a:endParaRPr lang="en-US"/>
          </a:p>
        </p:txBody>
      </p:sp>
      <p:sp>
        <p:nvSpPr>
          <p:cNvPr id="8" name="TextBox 7">
            <a:extLst>
              <a:ext uri="{FF2B5EF4-FFF2-40B4-BE49-F238E27FC236}">
                <a16:creationId xmlns:a16="http://schemas.microsoft.com/office/drawing/2014/main" id="{2BC4A5BE-1F31-92E1-AD27-9116C012A5C8}"/>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9" name="Picture 8">
            <a:extLst>
              <a:ext uri="{FF2B5EF4-FFF2-40B4-BE49-F238E27FC236}">
                <a16:creationId xmlns:a16="http://schemas.microsoft.com/office/drawing/2014/main" id="{D93C3870-9A0F-B1B7-CE5D-EAC306C2F5A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6700" t="41875" r="13300" b="42265"/>
          <a:stretch/>
        </p:blipFill>
        <p:spPr>
          <a:xfrm>
            <a:off x="7912607" y="2566750"/>
            <a:ext cx="3195702" cy="974689"/>
          </a:xfrm>
          <a:prstGeom prst="rect">
            <a:avLst/>
          </a:prstGeom>
        </p:spPr>
      </p:pic>
    </p:spTree>
    <p:extLst>
      <p:ext uri="{BB962C8B-B14F-4D97-AF65-F5344CB8AC3E}">
        <p14:creationId xmlns:p14="http://schemas.microsoft.com/office/powerpoint/2010/main" val="3999744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FE66-7ABD-4F1A-9363-453057530F73}"/>
              </a:ext>
            </a:extLst>
          </p:cNvPr>
          <p:cNvSpPr>
            <a:spLocks noGrp="1"/>
          </p:cNvSpPr>
          <p:nvPr>
            <p:ph type="title"/>
          </p:nvPr>
        </p:nvSpPr>
        <p:spPr>
          <a:xfrm>
            <a:off x="898853" y="455798"/>
            <a:ext cx="10394292" cy="936800"/>
          </a:xfrm>
        </p:spPr>
        <p:txBody>
          <a:bodyPr/>
          <a:lstStyle/>
          <a:p>
            <a:r>
              <a:rPr lang="en-US" sz="4400" b="1" dirty="0"/>
              <a:t>Interpersonal Effectiveness Skills</a:t>
            </a:r>
          </a:p>
        </p:txBody>
      </p:sp>
      <p:sp>
        <p:nvSpPr>
          <p:cNvPr id="3" name="Content Placeholder 2">
            <a:extLst>
              <a:ext uri="{FF2B5EF4-FFF2-40B4-BE49-F238E27FC236}">
                <a16:creationId xmlns:a16="http://schemas.microsoft.com/office/drawing/2014/main" id="{8AD190DA-3A87-4A4E-96F3-0D44A852857F}"/>
              </a:ext>
            </a:extLst>
          </p:cNvPr>
          <p:cNvSpPr>
            <a:spLocks noGrp="1"/>
          </p:cNvSpPr>
          <p:nvPr>
            <p:ph idx="1"/>
          </p:nvPr>
        </p:nvSpPr>
        <p:spPr>
          <a:xfrm>
            <a:off x="898853" y="1392598"/>
            <a:ext cx="10394292" cy="4762017"/>
          </a:xfrm>
        </p:spPr>
        <p:txBody>
          <a:bodyPr/>
          <a:lstStyle/>
          <a:p>
            <a:pPr>
              <a:spcBef>
                <a:spcPts val="0"/>
              </a:spcBef>
              <a:spcAft>
                <a:spcPts val="600"/>
              </a:spcAft>
            </a:pPr>
            <a:r>
              <a:rPr lang="en-US" sz="2800" dirty="0"/>
              <a:t>These skills teach us how to:</a:t>
            </a:r>
          </a:p>
          <a:p>
            <a:pPr lvl="2">
              <a:spcBef>
                <a:spcPts val="600"/>
              </a:spcBef>
              <a:spcAft>
                <a:spcPts val="600"/>
              </a:spcAft>
            </a:pPr>
            <a:r>
              <a:rPr lang="en-US" sz="2600" dirty="0"/>
              <a:t>Manage conflict in relationships effectively</a:t>
            </a:r>
          </a:p>
          <a:p>
            <a:pPr lvl="2">
              <a:spcAft>
                <a:spcPts val="600"/>
              </a:spcAft>
            </a:pPr>
            <a:r>
              <a:rPr lang="en-US" sz="2600" dirty="0"/>
              <a:t>Maintain and improve relationships</a:t>
            </a:r>
          </a:p>
          <a:p>
            <a:pPr lvl="2">
              <a:spcAft>
                <a:spcPts val="600"/>
              </a:spcAft>
            </a:pPr>
            <a:r>
              <a:rPr lang="en-US" sz="2600" dirty="0"/>
              <a:t>Set boundaries and limits</a:t>
            </a:r>
          </a:p>
          <a:p>
            <a:pPr lvl="2">
              <a:spcAft>
                <a:spcPts val="600"/>
              </a:spcAft>
            </a:pPr>
            <a:r>
              <a:rPr lang="en-US" sz="2600" dirty="0"/>
              <a:t>End destructive relationships</a:t>
            </a:r>
          </a:p>
          <a:p>
            <a:pPr lvl="2">
              <a:spcAft>
                <a:spcPts val="600"/>
              </a:spcAft>
            </a:pPr>
            <a:r>
              <a:rPr lang="en-US" sz="2600" dirty="0"/>
              <a:t>Maintain positive relationships</a:t>
            </a:r>
          </a:p>
          <a:p>
            <a:pPr>
              <a:spcAft>
                <a:spcPts val="600"/>
              </a:spcAft>
            </a:pPr>
            <a:r>
              <a:rPr lang="en-US" sz="2800" dirty="0"/>
              <a:t>Interpersonal Effectiveness skills also teach us how to balance acceptance and change in ourselves and others by </a:t>
            </a:r>
            <a:r>
              <a:rPr lang="en-US" sz="2800" i="1" dirty="0"/>
              <a:t>Walking the Middle Path</a:t>
            </a:r>
          </a:p>
        </p:txBody>
      </p:sp>
      <p:grpSp>
        <p:nvGrpSpPr>
          <p:cNvPr id="4" name="Group 3">
            <a:extLst>
              <a:ext uri="{FF2B5EF4-FFF2-40B4-BE49-F238E27FC236}">
                <a16:creationId xmlns:a16="http://schemas.microsoft.com/office/drawing/2014/main" id="{6A3E4537-2DCE-3B64-D477-28EA44875E97}"/>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5" name="Rectangle: Rounded Corners 4">
              <a:extLst>
                <a:ext uri="{FF2B5EF4-FFF2-40B4-BE49-F238E27FC236}">
                  <a16:creationId xmlns:a16="http://schemas.microsoft.com/office/drawing/2014/main" id="{3A5083A0-C865-6A5E-9A11-A06203683537}"/>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6" name="Rectangle: Rounded Corners 4">
              <a:extLst>
                <a:ext uri="{FF2B5EF4-FFF2-40B4-BE49-F238E27FC236}">
                  <a16:creationId xmlns:a16="http://schemas.microsoft.com/office/drawing/2014/main" id="{00652C0F-A117-51BD-7732-9B6DAFB66489}"/>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7" name="Slide Number Placeholder 6">
            <a:extLst>
              <a:ext uri="{FF2B5EF4-FFF2-40B4-BE49-F238E27FC236}">
                <a16:creationId xmlns:a16="http://schemas.microsoft.com/office/drawing/2014/main" id="{0091AF43-D41F-1AC3-57D4-0DF727629548}"/>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86</a:t>
            </a:fld>
            <a:endParaRPr lang="en-US"/>
          </a:p>
        </p:txBody>
      </p:sp>
      <p:pic>
        <p:nvPicPr>
          <p:cNvPr id="10" name="Picture 9">
            <a:extLst>
              <a:ext uri="{FF2B5EF4-FFF2-40B4-BE49-F238E27FC236}">
                <a16:creationId xmlns:a16="http://schemas.microsoft.com/office/drawing/2014/main" id="{448350BE-D27E-24F4-A88A-56CD03C42F4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6594" b="15992"/>
          <a:stretch/>
        </p:blipFill>
        <p:spPr>
          <a:xfrm>
            <a:off x="7379716" y="2767784"/>
            <a:ext cx="3826129" cy="1537580"/>
          </a:xfrm>
          <a:prstGeom prst="rect">
            <a:avLst/>
          </a:prstGeom>
        </p:spPr>
      </p:pic>
      <p:sp>
        <p:nvSpPr>
          <p:cNvPr id="8" name="TextBox 7">
            <a:extLst>
              <a:ext uri="{FF2B5EF4-FFF2-40B4-BE49-F238E27FC236}">
                <a16:creationId xmlns:a16="http://schemas.microsoft.com/office/drawing/2014/main" id="{586D2BBB-782B-CBDA-B8B3-D063CC18742E}"/>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709039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8CC4-7E77-E62F-3D8E-659E2F2158DA}"/>
              </a:ext>
            </a:extLst>
          </p:cNvPr>
          <p:cNvSpPr>
            <a:spLocks noGrp="1"/>
          </p:cNvSpPr>
          <p:nvPr>
            <p:ph type="title"/>
          </p:nvPr>
        </p:nvSpPr>
        <p:spPr>
          <a:xfrm>
            <a:off x="662354" y="600712"/>
            <a:ext cx="10867292" cy="936800"/>
          </a:xfrm>
        </p:spPr>
        <p:txBody>
          <a:bodyPr/>
          <a:lstStyle/>
          <a:p>
            <a:r>
              <a:rPr lang="en-US" b="1" dirty="0"/>
              <a:t>Foundational Interpersonal Effectiveness Skills</a:t>
            </a:r>
          </a:p>
        </p:txBody>
      </p:sp>
      <p:grpSp>
        <p:nvGrpSpPr>
          <p:cNvPr id="6" name="Group 5" descr="This graphic features three circles illustrating the foundational interpersonal effectiveness skills. The first circle lists the mnemonic device &quot;DEAR MAN,&quot; the second lists &quot;GIVE,&quot; and the third lists &quot;FAST.&quot; These mnemonics represent key strategies for effective interpersonal communication and interaction.">
            <a:extLst>
              <a:ext uri="{FF2B5EF4-FFF2-40B4-BE49-F238E27FC236}">
                <a16:creationId xmlns:a16="http://schemas.microsoft.com/office/drawing/2014/main" id="{9076FD59-78DD-3BC0-D00D-FC6DE86B55A5}"/>
              </a:ext>
            </a:extLst>
          </p:cNvPr>
          <p:cNvGrpSpPr/>
          <p:nvPr/>
        </p:nvGrpSpPr>
        <p:grpSpPr>
          <a:xfrm>
            <a:off x="1509760" y="2290049"/>
            <a:ext cx="9172480" cy="2652601"/>
            <a:chOff x="2033366" y="2523132"/>
            <a:chExt cx="8125267" cy="1811734"/>
          </a:xfrm>
        </p:grpSpPr>
        <p:sp>
          <p:nvSpPr>
            <p:cNvPr id="7" name="Freeform: Shape 6">
              <a:extLst>
                <a:ext uri="{FF2B5EF4-FFF2-40B4-BE49-F238E27FC236}">
                  <a16:creationId xmlns:a16="http://schemas.microsoft.com/office/drawing/2014/main" id="{B9324E70-3E8F-F930-CB8B-D6BEA91A62C4}"/>
                </a:ext>
              </a:extLst>
            </p:cNvPr>
            <p:cNvSpPr/>
            <p:nvPr/>
          </p:nvSpPr>
          <p:spPr>
            <a:xfrm>
              <a:off x="20333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9372" y="439038"/>
                    <a:pt x="490288" y="-6913"/>
                    <a:pt x="1140283" y="0"/>
                  </a:cubicBezTo>
                  <a:cubicBezTo>
                    <a:pt x="1808928" y="-20648"/>
                    <a:pt x="2168059" y="476668"/>
                    <a:pt x="2280567" y="905867"/>
                  </a:cubicBezTo>
                  <a:cubicBezTo>
                    <a:pt x="2269916" y="1264247"/>
                    <a:pt x="1829715" y="1879686"/>
                    <a:pt x="1140283" y="1811734"/>
                  </a:cubicBezTo>
                  <a:cubicBezTo>
                    <a:pt x="421418" y="1724379"/>
                    <a:pt x="-4580" y="1375746"/>
                    <a:pt x="0" y="905867"/>
                  </a:cubicBezTo>
                  <a:close/>
                </a:path>
                <a:path w="2280567" h="1811734" stroke="0" extrusionOk="0">
                  <a:moveTo>
                    <a:pt x="0" y="905867"/>
                  </a:moveTo>
                  <a:cubicBezTo>
                    <a:pt x="-15186" y="454996"/>
                    <a:pt x="541865" y="171260"/>
                    <a:pt x="1140283" y="0"/>
                  </a:cubicBezTo>
                  <a:cubicBezTo>
                    <a:pt x="1721015" y="-23230"/>
                    <a:pt x="2295643" y="392391"/>
                    <a:pt x="2280567" y="905867"/>
                  </a:cubicBezTo>
                  <a:cubicBezTo>
                    <a:pt x="2255671" y="1338216"/>
                    <a:pt x="1777511" y="1792280"/>
                    <a:pt x="1140283" y="1811734"/>
                  </a:cubicBezTo>
                  <a:cubicBezTo>
                    <a:pt x="516992" y="1841229"/>
                    <a:pt x="-45373" y="1320588"/>
                    <a:pt x="0" y="905867"/>
                  </a:cubicBezTo>
                  <a:close/>
                </a:path>
              </a:pathLst>
            </a:custGeom>
            <a:ln w="57150">
              <a:solidFill>
                <a:schemeClr val="accent3">
                  <a:lumMod val="60000"/>
                  <a:lumOff val="40000"/>
                </a:schemeClr>
              </a:solidFill>
              <a:extLst>
                <a:ext uri="{C807C97D-BFC1-408E-A445-0C87EB9F89A2}">
                  <ask:lineSketchStyleProps xmlns:ask="http://schemas.microsoft.com/office/drawing/2018/sketchyshapes" sd="917493384">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4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DEAR MAN</a:t>
              </a:r>
            </a:p>
          </p:txBody>
        </p:sp>
        <p:sp>
          <p:nvSpPr>
            <p:cNvPr id="9" name="Freeform: Shape 8">
              <a:extLst>
                <a:ext uri="{FF2B5EF4-FFF2-40B4-BE49-F238E27FC236}">
                  <a16:creationId xmlns:a16="http://schemas.microsoft.com/office/drawing/2014/main" id="{A8CBFE03-ECEE-1EA1-4171-D4D8168B97CB}"/>
                </a:ext>
              </a:extLst>
            </p:cNvPr>
            <p:cNvSpPr/>
            <p:nvPr/>
          </p:nvSpPr>
          <p:spPr>
            <a:xfrm>
              <a:off x="495571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21317" y="426053"/>
                    <a:pt x="465764" y="7095"/>
                    <a:pt x="1140283" y="0"/>
                  </a:cubicBezTo>
                  <a:cubicBezTo>
                    <a:pt x="1894556" y="72054"/>
                    <a:pt x="2250993" y="406850"/>
                    <a:pt x="2280567" y="905867"/>
                  </a:cubicBezTo>
                  <a:cubicBezTo>
                    <a:pt x="2259625" y="1389188"/>
                    <a:pt x="1923371" y="1772988"/>
                    <a:pt x="1140283" y="1811734"/>
                  </a:cubicBezTo>
                  <a:cubicBezTo>
                    <a:pt x="501570" y="1782695"/>
                    <a:pt x="-86839" y="1493694"/>
                    <a:pt x="0" y="905867"/>
                  </a:cubicBezTo>
                  <a:close/>
                </a:path>
                <a:path w="2280567" h="1811734" stroke="0" extrusionOk="0">
                  <a:moveTo>
                    <a:pt x="0" y="905867"/>
                  </a:moveTo>
                  <a:cubicBezTo>
                    <a:pt x="-59175" y="470906"/>
                    <a:pt x="527126" y="-28956"/>
                    <a:pt x="1140283" y="0"/>
                  </a:cubicBezTo>
                  <a:cubicBezTo>
                    <a:pt x="1818156" y="-126737"/>
                    <a:pt x="2422031" y="430729"/>
                    <a:pt x="2280567" y="905867"/>
                  </a:cubicBezTo>
                  <a:cubicBezTo>
                    <a:pt x="2381955" y="1445747"/>
                    <a:pt x="1722439" y="1805288"/>
                    <a:pt x="1140283" y="1811734"/>
                  </a:cubicBezTo>
                  <a:cubicBezTo>
                    <a:pt x="520516" y="1750852"/>
                    <a:pt x="-46407" y="1546967"/>
                    <a:pt x="0" y="905867"/>
                  </a:cubicBezTo>
                  <a:close/>
                </a:path>
              </a:pathLst>
            </a:custGeom>
            <a:ln w="57150">
              <a:solidFill>
                <a:schemeClr val="accent3">
                  <a:lumMod val="60000"/>
                  <a:lumOff val="40000"/>
                </a:schemeClr>
              </a:solidFill>
              <a:extLst>
                <a:ext uri="{C807C97D-BFC1-408E-A445-0C87EB9F89A2}">
                  <ask:lineSketchStyleProps xmlns:ask="http://schemas.microsoft.com/office/drawing/2018/sketchyshapes" sd="3066130187">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4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GIVE</a:t>
              </a:r>
            </a:p>
          </p:txBody>
        </p:sp>
        <p:sp>
          <p:nvSpPr>
            <p:cNvPr id="11" name="Freeform: Shape 10">
              <a:extLst>
                <a:ext uri="{FF2B5EF4-FFF2-40B4-BE49-F238E27FC236}">
                  <a16:creationId xmlns:a16="http://schemas.microsoft.com/office/drawing/2014/main" id="{5BC566EC-EA1F-606D-C122-0BC75F73F41F}"/>
                </a:ext>
              </a:extLst>
            </p:cNvPr>
            <p:cNvSpPr/>
            <p:nvPr/>
          </p:nvSpPr>
          <p:spPr>
            <a:xfrm>
              <a:off x="7878066" y="2523132"/>
              <a:ext cx="2280567" cy="1811734"/>
            </a:xfrm>
            <a:custGeom>
              <a:avLst/>
              <a:gdLst>
                <a:gd name="connsiteX0" fmla="*/ 0 w 2280567"/>
                <a:gd name="connsiteY0" fmla="*/ 905867 h 1811734"/>
                <a:gd name="connsiteX1" fmla="*/ 1140283 w 2280567"/>
                <a:gd name="connsiteY1" fmla="*/ 0 h 1811734"/>
                <a:gd name="connsiteX2" fmla="*/ 2280567 w 2280567"/>
                <a:gd name="connsiteY2" fmla="*/ 905867 h 1811734"/>
                <a:gd name="connsiteX3" fmla="*/ 1140283 w 2280567"/>
                <a:gd name="connsiteY3" fmla="*/ 1811734 h 1811734"/>
                <a:gd name="connsiteX4" fmla="*/ 0 w 2280567"/>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567" h="1811734" fill="none" extrusionOk="0">
                  <a:moveTo>
                    <a:pt x="0" y="905867"/>
                  </a:moveTo>
                  <a:cubicBezTo>
                    <a:pt x="-59195" y="321909"/>
                    <a:pt x="544876" y="7867"/>
                    <a:pt x="1140283" y="0"/>
                  </a:cubicBezTo>
                  <a:cubicBezTo>
                    <a:pt x="1755701" y="10865"/>
                    <a:pt x="2353746" y="326108"/>
                    <a:pt x="2280567" y="905867"/>
                  </a:cubicBezTo>
                  <a:cubicBezTo>
                    <a:pt x="2107059" y="1332917"/>
                    <a:pt x="1864337" y="1868904"/>
                    <a:pt x="1140283" y="1811734"/>
                  </a:cubicBezTo>
                  <a:cubicBezTo>
                    <a:pt x="536827" y="1884890"/>
                    <a:pt x="147554" y="1380437"/>
                    <a:pt x="0" y="905867"/>
                  </a:cubicBezTo>
                  <a:close/>
                </a:path>
                <a:path w="2280567" h="1811734" stroke="0" extrusionOk="0">
                  <a:moveTo>
                    <a:pt x="0" y="905867"/>
                  </a:moveTo>
                  <a:cubicBezTo>
                    <a:pt x="146541" y="503133"/>
                    <a:pt x="637611" y="-94279"/>
                    <a:pt x="1140283" y="0"/>
                  </a:cubicBezTo>
                  <a:cubicBezTo>
                    <a:pt x="1788732" y="-16218"/>
                    <a:pt x="2321190" y="540623"/>
                    <a:pt x="2280567" y="905867"/>
                  </a:cubicBezTo>
                  <a:cubicBezTo>
                    <a:pt x="2260427" y="1440465"/>
                    <a:pt x="1769016" y="1964515"/>
                    <a:pt x="1140283" y="1811734"/>
                  </a:cubicBezTo>
                  <a:cubicBezTo>
                    <a:pt x="410800" y="1829841"/>
                    <a:pt x="96117" y="1407781"/>
                    <a:pt x="0" y="905867"/>
                  </a:cubicBezTo>
                  <a:close/>
                </a:path>
              </a:pathLst>
            </a:custGeom>
            <a:ln w="57150">
              <a:solidFill>
                <a:schemeClr val="accent3">
                  <a:lumMod val="60000"/>
                  <a:lumOff val="40000"/>
                </a:schemeClr>
              </a:solidFill>
              <a:extLst>
                <a:ext uri="{C807C97D-BFC1-408E-A445-0C87EB9F89A2}">
                  <ask:lineSketchStyleProps xmlns:ask="http://schemas.microsoft.com/office/drawing/2018/sketchyshapes" sd="3345764692">
                    <a:custGeom>
                      <a:avLst/>
                      <a:gdLst>
                        <a:gd name="connsiteX0" fmla="*/ 0 w 1811734"/>
                        <a:gd name="connsiteY0" fmla="*/ 905867 h 1811734"/>
                        <a:gd name="connsiteX1" fmla="*/ 905867 w 1811734"/>
                        <a:gd name="connsiteY1" fmla="*/ 0 h 1811734"/>
                        <a:gd name="connsiteX2" fmla="*/ 1811734 w 1811734"/>
                        <a:gd name="connsiteY2" fmla="*/ 905867 h 1811734"/>
                        <a:gd name="connsiteX3" fmla="*/ 905867 w 1811734"/>
                        <a:gd name="connsiteY3" fmla="*/ 1811734 h 1811734"/>
                        <a:gd name="connsiteX4" fmla="*/ 0 w 1811734"/>
                        <a:gd name="connsiteY4" fmla="*/ 905867 h 181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734" h="1811734">
                          <a:moveTo>
                            <a:pt x="0" y="905867"/>
                          </a:moveTo>
                          <a:cubicBezTo>
                            <a:pt x="0" y="405570"/>
                            <a:pt x="405570" y="0"/>
                            <a:pt x="905867" y="0"/>
                          </a:cubicBezTo>
                          <a:cubicBezTo>
                            <a:pt x="1406164" y="0"/>
                            <a:pt x="1811734" y="405570"/>
                            <a:pt x="1811734" y="905867"/>
                          </a:cubicBezTo>
                          <a:cubicBezTo>
                            <a:pt x="1811734" y="1406164"/>
                            <a:pt x="1406164" y="1811734"/>
                            <a:pt x="905867" y="1811734"/>
                          </a:cubicBezTo>
                          <a:cubicBezTo>
                            <a:pt x="405570" y="1811734"/>
                            <a:pt x="0" y="1406164"/>
                            <a:pt x="0" y="905867"/>
                          </a:cubicBezTo>
                          <a:close/>
                        </a:path>
                      </a:pathLst>
                    </a:custGeom>
                    <ask:type>
                      <ask:lineSketchScribble/>
                    </ask:type>
                  </ask:lineSketchStyleProps>
                </a:ext>
              </a:extLst>
            </a:ln>
          </p:spPr>
          <p:style>
            <a:lnRef idx="3">
              <a:schemeClr val="accent6">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13582" tIns="313582" rIns="313582" bIns="313582" numCol="1" spcCol="1270" anchor="ctr" anchorCtr="0">
              <a:noAutofit/>
            </a:bodyPr>
            <a:lstStyle/>
            <a:p>
              <a:pPr marL="0" lvl="0" indent="0" algn="ctr" defTabSz="1689100">
                <a:lnSpc>
                  <a:spcPct val="90000"/>
                </a:lnSpc>
                <a:spcBef>
                  <a:spcPct val="0"/>
                </a:spcBef>
                <a:spcAft>
                  <a:spcPct val="35000"/>
                </a:spcAft>
                <a:buNone/>
              </a:pPr>
              <a:r>
                <a:rPr lang="en-US" sz="4400" b="1" i="1" kern="12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FAST</a:t>
              </a:r>
            </a:p>
          </p:txBody>
        </p:sp>
      </p:grpSp>
      <p:sp>
        <p:nvSpPr>
          <p:cNvPr id="5" name="Slide Number Placeholder 4">
            <a:extLst>
              <a:ext uri="{FF2B5EF4-FFF2-40B4-BE49-F238E27FC236}">
                <a16:creationId xmlns:a16="http://schemas.microsoft.com/office/drawing/2014/main" id="{44D3185C-8EDF-F61D-98D4-41709FFF098B}"/>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87</a:t>
            </a:fld>
            <a:endParaRPr lang="en-US"/>
          </a:p>
        </p:txBody>
      </p:sp>
      <p:sp>
        <p:nvSpPr>
          <p:cNvPr id="12" name="TextBox 11">
            <a:extLst>
              <a:ext uri="{FF2B5EF4-FFF2-40B4-BE49-F238E27FC236}">
                <a16:creationId xmlns:a16="http://schemas.microsoft.com/office/drawing/2014/main" id="{63E858E0-80D4-4359-9D59-ED2F28B0A15B}"/>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3" name="Group 2">
            <a:extLst>
              <a:ext uri="{FF2B5EF4-FFF2-40B4-BE49-F238E27FC236}">
                <a16:creationId xmlns:a16="http://schemas.microsoft.com/office/drawing/2014/main" id="{895A70E1-FE46-5BBB-B29A-83229FD5485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4" name="Rectangle: Rounded Corners 3">
              <a:extLst>
                <a:ext uri="{FF2B5EF4-FFF2-40B4-BE49-F238E27FC236}">
                  <a16:creationId xmlns:a16="http://schemas.microsoft.com/office/drawing/2014/main" id="{86734023-9ABA-37D0-4733-137199EE6964}"/>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9DDD033D-4F72-BE83-CEE9-AB102451036E}"/>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4953934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CA0E-CC26-4145-16F3-B6B25463066F}"/>
              </a:ext>
            </a:extLst>
          </p:cNvPr>
          <p:cNvSpPr>
            <a:spLocks noGrp="1"/>
          </p:cNvSpPr>
          <p:nvPr>
            <p:ph type="title"/>
          </p:nvPr>
        </p:nvSpPr>
        <p:spPr>
          <a:xfrm>
            <a:off x="712272" y="351247"/>
            <a:ext cx="10767451" cy="796633"/>
          </a:xfrm>
        </p:spPr>
        <p:txBody>
          <a:bodyPr anchor="ctr" anchorCtr="0"/>
          <a:lstStyle/>
          <a:p>
            <a:r>
              <a:rPr lang="en-US" b="1" dirty="0"/>
              <a:t>The</a:t>
            </a:r>
            <a:r>
              <a:rPr lang="en-US" b="1" i="1" dirty="0"/>
              <a:t> DEAR MAN </a:t>
            </a:r>
            <a:r>
              <a:rPr lang="en-US" b="1" dirty="0"/>
              <a:t>Skill</a:t>
            </a:r>
          </a:p>
        </p:txBody>
      </p:sp>
      <p:grpSp>
        <p:nvGrpSpPr>
          <p:cNvPr id="3" name="Group 2">
            <a:extLst>
              <a:ext uri="{FF2B5EF4-FFF2-40B4-BE49-F238E27FC236}">
                <a16:creationId xmlns:a16="http://schemas.microsoft.com/office/drawing/2014/main" id="{493B36AF-3F6B-8E75-7234-633D4184FC5E}"/>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16" name="Rectangle: Rounded Corners 15">
              <a:extLst>
                <a:ext uri="{FF2B5EF4-FFF2-40B4-BE49-F238E27FC236}">
                  <a16:creationId xmlns:a16="http://schemas.microsoft.com/office/drawing/2014/main" id="{2A758294-5ED9-39C2-C839-AC3AF63C8AC7}"/>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4A33EB2B-AD89-BEAA-7B56-F86B570F1987}"/>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graphicFrame>
        <p:nvGraphicFramePr>
          <p:cNvPr id="4" name="Table 23" descr="The graphic features the mnemonic skill &quot;DEAR MAN&quot; and provides an explanation for each letter:&#10;&#10;D - Describe the situation: Provide a factual description of the situation.&#10;E - Express your feelings: Clearly express your emotions about the situation.&#10;A - Assert yourself: Clearly state your needs, wants, or opinions.&#10;R - Reinforce: Reinforce the benefits or consequences of complying with your request.&#10;M - Stay Mindful: Stay focused on your goals during the interaction.&#10;A - Appear confident: Maintain confident body language and tone of voice.&#10;N - Negotiate: Be willing to negotiate or find a compromise if necessary.&#10;&#10;This mnemonic skill, &quot;DEAR MAN,&quot; is a helpful tool for effective communication and assertiveness in interpersonal interactions.">
            <a:extLst>
              <a:ext uri="{FF2B5EF4-FFF2-40B4-BE49-F238E27FC236}">
                <a16:creationId xmlns:a16="http://schemas.microsoft.com/office/drawing/2014/main" id="{1B8D4947-F2C2-8B0A-302F-4A99323B014A}"/>
              </a:ext>
            </a:extLst>
          </p:cNvPr>
          <p:cNvGraphicFramePr>
            <a:graphicFrameLocks noGrp="1"/>
          </p:cNvGraphicFramePr>
          <p:nvPr/>
        </p:nvGraphicFramePr>
        <p:xfrm>
          <a:off x="1469400" y="1205919"/>
          <a:ext cx="9253196" cy="2779776"/>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D</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D</a:t>
                      </a:r>
                      <a:r>
                        <a:rPr lang="en-US" sz="2400" b="1" kern="0" dirty="0">
                          <a:solidFill>
                            <a:schemeClr val="bg2">
                              <a:lumMod val="75000"/>
                            </a:schemeClr>
                          </a:solidFill>
                          <a:ea typeface="Fira Sans Extra Condensed"/>
                          <a:cs typeface="Fira Sans Extra Condensed"/>
                          <a:sym typeface="Fira Sans Extra Condensed"/>
                        </a:rPr>
                        <a:t>escribe </a:t>
                      </a:r>
                      <a:r>
                        <a:rPr lang="en-US" sz="2400" b="0" kern="0" dirty="0">
                          <a:solidFill>
                            <a:schemeClr val="bg2">
                              <a:lumMod val="75000"/>
                            </a:schemeClr>
                          </a:solidFill>
                          <a:ea typeface="Fira Sans Extra Condensed"/>
                          <a:cs typeface="Fira Sans Extra Condensed"/>
                          <a:sym typeface="Fira Sans Extra Condensed"/>
                        </a:rPr>
                        <a:t>– the current situation</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dirty="0">
                          <a:solidFill>
                            <a:schemeClr val="bg2">
                              <a:lumMod val="75000"/>
                            </a:schemeClr>
                          </a:solidFill>
                        </a:rPr>
                        <a:t>E</a:t>
                      </a:r>
                      <a:r>
                        <a:rPr lang="en-US" sz="2400" b="1" dirty="0">
                          <a:solidFill>
                            <a:schemeClr val="bg2">
                              <a:lumMod val="75000"/>
                            </a:schemeClr>
                          </a:solidFill>
                        </a:rPr>
                        <a:t>xpress </a:t>
                      </a:r>
                      <a:r>
                        <a:rPr lang="en-US" sz="2400" b="0" dirty="0">
                          <a:solidFill>
                            <a:schemeClr val="bg2">
                              <a:lumMod val="75000"/>
                            </a:schemeClr>
                          </a:solidFill>
                        </a:rPr>
                        <a:t>– your feelings and opinions about the situation</a:t>
                      </a: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ssert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yourself by asking for what you want or saying "No" clearly</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761463">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R</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u="sng" kern="0" dirty="0">
                          <a:solidFill>
                            <a:schemeClr val="bg2">
                              <a:lumMod val="75000"/>
                            </a:schemeClr>
                          </a:solidFill>
                          <a:ea typeface="Fira Sans Extra Condensed"/>
                          <a:cs typeface="Fira Sans Extra Condensed"/>
                          <a:sym typeface="Fira Sans Extra Condensed"/>
                        </a:rPr>
                        <a:t>R</a:t>
                      </a:r>
                      <a:r>
                        <a:rPr lang="en-US" sz="2400" b="1" kern="0" dirty="0">
                          <a:solidFill>
                            <a:schemeClr val="bg2">
                              <a:lumMod val="75000"/>
                            </a:schemeClr>
                          </a:solidFill>
                          <a:ea typeface="Fira Sans Extra Condensed"/>
                          <a:cs typeface="Fira Sans Extra Condensed"/>
                          <a:sym typeface="Fira Sans Extra Condensed"/>
                        </a:rPr>
                        <a:t>einforce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(reward) the person ahead of time (so to speak) by explaining positive effects of getting what you want or need</a:t>
                      </a:r>
                      <a:endParaRPr lang="en-US" sz="2400" b="0" kern="0" dirty="0">
                        <a:solidFill>
                          <a:schemeClr val="bg2">
                            <a:lumMod val="75000"/>
                          </a:schemeClr>
                        </a:solidFill>
                        <a:cs typeface="Arial"/>
                        <a:sym typeface="Aria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19" name="TextBox 18">
            <a:extLst>
              <a:ext uri="{FF2B5EF4-FFF2-40B4-BE49-F238E27FC236}">
                <a16:creationId xmlns:a16="http://schemas.microsoft.com/office/drawing/2014/main" id="{115909A2-5D1B-4C55-6A58-9BF0C3D56612}"/>
              </a:ext>
            </a:extLst>
          </p:cNvPr>
          <p:cNvSpPr txBox="1"/>
          <p:nvPr/>
        </p:nvSpPr>
        <p:spPr>
          <a:xfrm>
            <a:off x="3046379" y="6133870"/>
            <a:ext cx="6099242" cy="461665"/>
          </a:xfrm>
          <a:prstGeom prst="rect">
            <a:avLst/>
          </a:prstGeom>
          <a:noFill/>
        </p:spPr>
        <p:txBody>
          <a:bodyPr wrap="square">
            <a:spAutoFit/>
          </a:bodyPr>
          <a:lstStyle/>
          <a:p>
            <a:pPr algn="ctr" fontAlgn="base">
              <a:defRPr/>
            </a:pPr>
            <a:r>
              <a:rPr lang="en-US" sz="2400" b="1" dirty="0">
                <a:highlight>
                  <a:srgbClr val="FFFF00"/>
                </a:highlight>
              </a:rPr>
              <a:t>Available for Reference – Handout #1</a:t>
            </a:r>
            <a:endParaRPr lang="en-US" sz="2400" b="1" i="0" dirty="0">
              <a:effectLst/>
              <a:highlight>
                <a:srgbClr val="FFFF00"/>
              </a:highlight>
            </a:endParaRPr>
          </a:p>
        </p:txBody>
      </p:sp>
      <p:sp>
        <p:nvSpPr>
          <p:cNvPr id="18" name="Slide Number Placeholder 17">
            <a:extLst>
              <a:ext uri="{FF2B5EF4-FFF2-40B4-BE49-F238E27FC236}">
                <a16:creationId xmlns:a16="http://schemas.microsoft.com/office/drawing/2014/main" id="{07D9280E-8A30-029C-91A3-D3EB0AD287DC}"/>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88</a:t>
            </a:fld>
            <a:endParaRPr lang="en-US"/>
          </a:p>
        </p:txBody>
      </p:sp>
      <p:sp>
        <p:nvSpPr>
          <p:cNvPr id="7" name="TextBox 6">
            <a:extLst>
              <a:ext uri="{FF2B5EF4-FFF2-40B4-BE49-F238E27FC236}">
                <a16:creationId xmlns:a16="http://schemas.microsoft.com/office/drawing/2014/main" id="{46961C06-C956-11B7-3B60-8C309AF3D620}"/>
              </a:ext>
              <a:ext uri="{C183D7F6-B498-43B3-948B-1728B52AA6E4}">
                <adec:decorative xmlns:adec="http://schemas.microsoft.com/office/drawing/2017/decorative" val="1"/>
              </a:ext>
            </a:extLst>
          </p:cNvPr>
          <p:cNvSpPr txBox="1"/>
          <p:nvPr/>
        </p:nvSpPr>
        <p:spPr>
          <a:xfrm>
            <a:off x="0" y="6550158"/>
            <a:ext cx="2461846"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aphicFrame>
        <p:nvGraphicFramePr>
          <p:cNvPr id="5" name="Table 4">
            <a:extLst>
              <a:ext uri="{FF2B5EF4-FFF2-40B4-BE49-F238E27FC236}">
                <a16:creationId xmlns:a16="http://schemas.microsoft.com/office/drawing/2014/main" id="{28031D73-0CD3-F075-CF94-3220A92046C0}"/>
              </a:ext>
              <a:ext uri="{C183D7F6-B498-43B3-948B-1728B52AA6E4}">
                <adec:decorative xmlns:adec="http://schemas.microsoft.com/office/drawing/2017/decorative" val="1"/>
              </a:ext>
            </a:extLst>
          </p:cNvPr>
          <p:cNvGraphicFramePr>
            <a:graphicFrameLocks noGrp="1"/>
          </p:cNvGraphicFramePr>
          <p:nvPr/>
        </p:nvGraphicFramePr>
        <p:xfrm>
          <a:off x="1469400" y="4207281"/>
          <a:ext cx="9253196" cy="1810512"/>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054077878"/>
                    </a:ext>
                  </a:extLst>
                </a:gridCol>
                <a:gridCol w="8582311">
                  <a:extLst>
                    <a:ext uri="{9D8B030D-6E8A-4147-A177-3AD203B41FA5}">
                      <a16:colId xmlns:a16="http://schemas.microsoft.com/office/drawing/2014/main" val="1110074094"/>
                    </a:ext>
                  </a:extLst>
                </a:gridCol>
              </a:tblGrid>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M</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M</a:t>
                      </a:r>
                      <a:r>
                        <a:rPr lang="en" sz="2400" b="1" u="none" kern="0" dirty="0">
                          <a:solidFill>
                            <a:schemeClr val="bg2">
                              <a:lumMod val="75000"/>
                            </a:schemeClr>
                          </a:solidFill>
                          <a:ea typeface="Fira Sans Extra Condensed"/>
                          <a:cs typeface="Fira Sans Extra Condensed"/>
                          <a:sym typeface="Fira Sans Extra Condensed"/>
                        </a:rPr>
                        <a:t>indful </a:t>
                      </a:r>
                      <a:r>
                        <a:rPr lang="en"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keep your focus on your goals</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18705"/>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ppear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confident, effective, and competent</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1986676"/>
                  </a:ext>
                </a:extLst>
              </a:tr>
              <a:tr h="584379">
                <a:tc>
                  <a:txBody>
                    <a:bodyPr/>
                    <a:lstStyle/>
                    <a:p>
                      <a:pPr algn="ctr"/>
                      <a:r>
                        <a:rPr lang="en-US" sz="3600" b="1" u="none" cap="none" spc="0" dirty="0">
                          <a:ln w="6600">
                            <a:solidFill>
                              <a:schemeClr val="accent2"/>
                            </a:solidFill>
                            <a:prstDash val="solid"/>
                          </a:ln>
                          <a:solidFill>
                            <a:schemeClr val="accent3"/>
                          </a:solidFill>
                          <a:effectLst>
                            <a:outerShdw dist="38100" dir="2700000" algn="tl" rotWithShape="0">
                              <a:schemeClr val="accent2"/>
                            </a:outerShdw>
                          </a:effectLst>
                        </a:rPr>
                        <a:t>N</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1" u="sng" kern="0" dirty="0">
                          <a:solidFill>
                            <a:schemeClr val="bg2">
                              <a:lumMod val="75000"/>
                            </a:schemeClr>
                          </a:solidFill>
                          <a:ea typeface="Fira Sans Extra Condensed"/>
                          <a:cs typeface="Fira Sans Extra Condensed"/>
                          <a:sym typeface="Fira Sans Extra Condensed"/>
                        </a:rPr>
                        <a:t>N</a:t>
                      </a:r>
                      <a:r>
                        <a:rPr lang="en-US" sz="2400" b="1" kern="0" dirty="0">
                          <a:solidFill>
                            <a:schemeClr val="bg2">
                              <a:lumMod val="75000"/>
                            </a:schemeClr>
                          </a:solidFill>
                          <a:ea typeface="Fira Sans Extra Condensed"/>
                          <a:cs typeface="Fira Sans Extra Condensed"/>
                          <a:sym typeface="Fira Sans Extra Condensed"/>
                        </a:rPr>
                        <a:t>egotiate </a:t>
                      </a:r>
                      <a:r>
                        <a:rPr lang="en-US" sz="2400" b="0" kern="0" dirty="0">
                          <a:solidFill>
                            <a:schemeClr val="bg2">
                              <a:lumMod val="75000"/>
                            </a:schemeClr>
                          </a:solidFill>
                          <a:ea typeface="Fira Sans Extra Condensed"/>
                          <a:cs typeface="Fira Sans Extra Condensed"/>
                          <a:sym typeface="Fira Sans Extra Condensed"/>
                        </a:rPr>
                        <a:t>– be willing to give to get</a:t>
                      </a:r>
                      <a:endParaRPr lang="en-US" sz="2400" b="0" dirty="0">
                        <a:solidFill>
                          <a:schemeClr val="bg2">
                            <a:lumMod val="75000"/>
                          </a:schemeClr>
                        </a:solidFill>
                      </a:endParaRPr>
                    </a:p>
                  </a:txBody>
                  <a:tcPr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9213801"/>
                  </a:ext>
                </a:extLst>
              </a:tr>
            </a:tbl>
          </a:graphicData>
        </a:graphic>
      </p:graphicFrame>
    </p:spTree>
    <p:extLst>
      <p:ext uri="{BB962C8B-B14F-4D97-AF65-F5344CB8AC3E}">
        <p14:creationId xmlns:p14="http://schemas.microsoft.com/office/powerpoint/2010/main" val="32923498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E3DF-E29B-50D3-64B0-8EAC1DA75626}"/>
              </a:ext>
            </a:extLst>
          </p:cNvPr>
          <p:cNvSpPr>
            <a:spLocks noGrp="1"/>
          </p:cNvSpPr>
          <p:nvPr>
            <p:ph type="title"/>
          </p:nvPr>
        </p:nvSpPr>
        <p:spPr>
          <a:xfrm>
            <a:off x="1470538" y="410933"/>
            <a:ext cx="9250921" cy="1271440"/>
          </a:xfrm>
        </p:spPr>
        <p:txBody>
          <a:bodyPr/>
          <a:lstStyle/>
          <a:p>
            <a:r>
              <a:rPr lang="en-US" dirty="0"/>
              <a:t>Assumptions &amp; Guidelines of </a:t>
            </a:r>
            <a:r>
              <a:rPr lang="en-US" i="1" dirty="0"/>
              <a:t>DEAR MAN</a:t>
            </a:r>
          </a:p>
        </p:txBody>
      </p:sp>
      <p:sp>
        <p:nvSpPr>
          <p:cNvPr id="3" name="Content Placeholder 2">
            <a:extLst>
              <a:ext uri="{FF2B5EF4-FFF2-40B4-BE49-F238E27FC236}">
                <a16:creationId xmlns:a16="http://schemas.microsoft.com/office/drawing/2014/main" id="{51A7FDF2-6026-BA46-8262-409C26A8183B}"/>
              </a:ext>
            </a:extLst>
          </p:cNvPr>
          <p:cNvSpPr>
            <a:spLocks noGrp="1"/>
          </p:cNvSpPr>
          <p:nvPr>
            <p:ph idx="1"/>
          </p:nvPr>
        </p:nvSpPr>
        <p:spPr>
          <a:xfrm>
            <a:off x="938627" y="1811413"/>
            <a:ext cx="10314744" cy="4618267"/>
          </a:xfrm>
        </p:spPr>
        <p:txBody>
          <a:bodyPr/>
          <a:lstStyle/>
          <a:p>
            <a:pPr>
              <a:spcBef>
                <a:spcPts val="0"/>
              </a:spcBef>
              <a:spcAft>
                <a:spcPts val="600"/>
              </a:spcAft>
            </a:pPr>
            <a:r>
              <a:rPr lang="en-US" dirty="0"/>
              <a:t>Others cannot read your mind</a:t>
            </a:r>
          </a:p>
          <a:p>
            <a:pPr>
              <a:spcAft>
                <a:spcPts val="600"/>
              </a:spcAft>
            </a:pPr>
            <a:r>
              <a:rPr lang="en-US" dirty="0"/>
              <a:t>Effective communication of your wants and needs requires work, time, and practice</a:t>
            </a:r>
          </a:p>
          <a:p>
            <a:pPr>
              <a:spcAft>
                <a:spcPts val="600"/>
              </a:spcAft>
            </a:pPr>
            <a:r>
              <a:rPr lang="en-US" i="1" dirty="0"/>
              <a:t>DEAR MAN </a:t>
            </a:r>
            <a:r>
              <a:rPr lang="en-US" dirty="0"/>
              <a:t>does not always work even when done effectively</a:t>
            </a:r>
          </a:p>
          <a:p>
            <a:pPr>
              <a:spcAft>
                <a:spcPts val="600"/>
              </a:spcAft>
            </a:pPr>
            <a:r>
              <a:rPr lang="en-US" dirty="0"/>
              <a:t>Consider your objectives carefully when using </a:t>
            </a:r>
            <a:r>
              <a:rPr lang="en-US" i="1" dirty="0"/>
              <a:t>DEAR MAN</a:t>
            </a:r>
          </a:p>
        </p:txBody>
      </p:sp>
      <p:sp>
        <p:nvSpPr>
          <p:cNvPr id="4" name="Slide Number Placeholder 3">
            <a:extLst>
              <a:ext uri="{FF2B5EF4-FFF2-40B4-BE49-F238E27FC236}">
                <a16:creationId xmlns:a16="http://schemas.microsoft.com/office/drawing/2014/main" id="{5F79837F-5096-7BA4-717C-78D8FBF2BE52}"/>
              </a:ext>
            </a:extLst>
          </p:cNvPr>
          <p:cNvSpPr>
            <a:spLocks noGrp="1"/>
          </p:cNvSpPr>
          <p:nvPr>
            <p:ph type="sldNum" idx="10"/>
          </p:nvPr>
        </p:nvSpPr>
        <p:spPr/>
        <p:txBody>
          <a:bodyPr/>
          <a:lstStyle/>
          <a:p>
            <a:fld id="{07CE569E-9B7C-4CB9-AB80-C0841F922CFF}" type="slidenum">
              <a:rPr lang="en-US" smtClean="0"/>
              <a:pPr/>
              <a:t>89</a:t>
            </a:fld>
            <a:endParaRPr lang="en-US"/>
          </a:p>
        </p:txBody>
      </p:sp>
      <p:grpSp>
        <p:nvGrpSpPr>
          <p:cNvPr id="5" name="Group 4">
            <a:extLst>
              <a:ext uri="{FF2B5EF4-FFF2-40B4-BE49-F238E27FC236}">
                <a16:creationId xmlns:a16="http://schemas.microsoft.com/office/drawing/2014/main" id="{0B9C96C9-09D4-964E-90D6-CC3F2A45155D}"/>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F87A5F0E-FDD2-683B-F921-D1CDA5DDB5ED}"/>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570298F-0728-2CCA-74D5-17EA5A2A3463}"/>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1306D761-AB33-7DE3-AE8F-022E8F5363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763" t="22032" r="3119" b="12144"/>
          <a:stretch/>
        </p:blipFill>
        <p:spPr>
          <a:xfrm>
            <a:off x="3979246" y="4997530"/>
            <a:ext cx="4233507" cy="1776484"/>
          </a:xfrm>
          <a:prstGeom prst="rect">
            <a:avLst/>
          </a:prstGeom>
        </p:spPr>
      </p:pic>
      <p:sp>
        <p:nvSpPr>
          <p:cNvPr id="8" name="TextBox 7">
            <a:extLst>
              <a:ext uri="{FF2B5EF4-FFF2-40B4-BE49-F238E27FC236}">
                <a16:creationId xmlns:a16="http://schemas.microsoft.com/office/drawing/2014/main" id="{B7B72920-B604-BFC0-12EB-D7C5A0B50144}"/>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3419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275C89-86C8-4385-791C-BD6AACC95D2B}"/>
              </a:ext>
            </a:extLst>
          </p:cNvPr>
          <p:cNvSpPr txBox="1">
            <a:spLocks noGrp="1"/>
          </p:cNvSpPr>
          <p:nvPr>
            <p:ph type="title" idx="4294967295"/>
          </p:nvPr>
        </p:nvSpPr>
        <p:spPr>
          <a:xfrm>
            <a:off x="1634310" y="2367171"/>
            <a:ext cx="8923380"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[INSERT MONTH RECOGNITIONS SLIDE]</a:t>
            </a:r>
          </a:p>
        </p:txBody>
      </p:sp>
    </p:spTree>
    <p:extLst>
      <p:ext uri="{BB962C8B-B14F-4D97-AF65-F5344CB8AC3E}">
        <p14:creationId xmlns:p14="http://schemas.microsoft.com/office/powerpoint/2010/main" val="3135052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797B-6961-02CC-DEF9-5EC4BC3DF471}"/>
              </a:ext>
            </a:extLst>
          </p:cNvPr>
          <p:cNvSpPr>
            <a:spLocks noGrp="1"/>
          </p:cNvSpPr>
          <p:nvPr>
            <p:ph type="title"/>
          </p:nvPr>
        </p:nvSpPr>
        <p:spPr/>
        <p:txBody>
          <a:bodyPr/>
          <a:lstStyle/>
          <a:p>
            <a:r>
              <a:rPr lang="en-US" dirty="0"/>
              <a:t>Using </a:t>
            </a:r>
            <a:r>
              <a:rPr lang="en-US" i="1" dirty="0"/>
              <a:t>DEAR MAN</a:t>
            </a:r>
          </a:p>
        </p:txBody>
      </p:sp>
      <p:sp>
        <p:nvSpPr>
          <p:cNvPr id="3" name="Content Placeholder 2">
            <a:extLst>
              <a:ext uri="{FF2B5EF4-FFF2-40B4-BE49-F238E27FC236}">
                <a16:creationId xmlns:a16="http://schemas.microsoft.com/office/drawing/2014/main" id="{E9FB25A3-B95E-1E56-4D96-EA2D8501E0A0}"/>
              </a:ext>
            </a:extLst>
          </p:cNvPr>
          <p:cNvSpPr>
            <a:spLocks noGrp="1"/>
          </p:cNvSpPr>
          <p:nvPr>
            <p:ph idx="1"/>
          </p:nvPr>
        </p:nvSpPr>
        <p:spPr>
          <a:xfrm>
            <a:off x="974674" y="1347627"/>
            <a:ext cx="10242652" cy="4764800"/>
          </a:xfrm>
        </p:spPr>
        <p:txBody>
          <a:bodyPr/>
          <a:lstStyle/>
          <a:p>
            <a:pPr>
              <a:spcBef>
                <a:spcPts val="0"/>
              </a:spcBef>
              <a:spcAft>
                <a:spcPts val="600"/>
              </a:spcAft>
            </a:pPr>
            <a:r>
              <a:rPr lang="en-US" sz="3200" i="1" dirty="0"/>
              <a:t>DEAR MAN is </a:t>
            </a:r>
            <a:r>
              <a:rPr lang="en-US" sz="3200" dirty="0"/>
              <a:t>particularly helpful in situations where you want to:</a:t>
            </a:r>
          </a:p>
          <a:p>
            <a:pPr lvl="2">
              <a:spcAft>
                <a:spcPts val="600"/>
              </a:spcAft>
            </a:pPr>
            <a:r>
              <a:rPr lang="en-US" sz="3000" dirty="0"/>
              <a:t>Establish boundaries when needed</a:t>
            </a:r>
          </a:p>
          <a:p>
            <a:pPr lvl="2">
              <a:spcAft>
                <a:spcPts val="600"/>
              </a:spcAft>
            </a:pPr>
            <a:r>
              <a:rPr lang="en-US" sz="3000" dirty="0"/>
              <a:t>Seek assistance or behavioral changes from someone</a:t>
            </a:r>
          </a:p>
          <a:p>
            <a:pPr lvl="2">
              <a:spcAft>
                <a:spcPts val="600"/>
              </a:spcAft>
            </a:pPr>
            <a:r>
              <a:rPr lang="en-US" sz="3000" dirty="0"/>
              <a:t>Articulate feelings and concerns</a:t>
            </a:r>
          </a:p>
          <a:p>
            <a:pPr lvl="2">
              <a:spcAft>
                <a:spcPts val="600"/>
              </a:spcAft>
            </a:pPr>
            <a:r>
              <a:rPr lang="en-US" sz="3000" dirty="0"/>
              <a:t>Handle conflicts calmly and assertively</a:t>
            </a:r>
          </a:p>
          <a:p>
            <a:pPr lvl="2">
              <a:spcAft>
                <a:spcPts val="600"/>
              </a:spcAft>
            </a:pPr>
            <a:r>
              <a:rPr lang="en-US" sz="3000" dirty="0"/>
              <a:t>Communicate needs with respect and openness for constructive dialogue</a:t>
            </a:r>
          </a:p>
        </p:txBody>
      </p:sp>
      <p:sp>
        <p:nvSpPr>
          <p:cNvPr id="4" name="Slide Number Placeholder 3">
            <a:extLst>
              <a:ext uri="{FF2B5EF4-FFF2-40B4-BE49-F238E27FC236}">
                <a16:creationId xmlns:a16="http://schemas.microsoft.com/office/drawing/2014/main" id="{7E698222-B6F8-249F-86B2-7D2E34F7493E}"/>
              </a:ext>
            </a:extLst>
          </p:cNvPr>
          <p:cNvSpPr>
            <a:spLocks noGrp="1"/>
          </p:cNvSpPr>
          <p:nvPr>
            <p:ph type="sldNum" idx="10"/>
          </p:nvPr>
        </p:nvSpPr>
        <p:spPr/>
        <p:txBody>
          <a:bodyPr/>
          <a:lstStyle/>
          <a:p>
            <a:fld id="{07CE569E-9B7C-4CB9-AB80-C0841F922CFF}" type="slidenum">
              <a:rPr lang="en-US" smtClean="0"/>
              <a:pPr/>
              <a:t>90</a:t>
            </a:fld>
            <a:endParaRPr lang="en-US"/>
          </a:p>
        </p:txBody>
      </p:sp>
      <p:grpSp>
        <p:nvGrpSpPr>
          <p:cNvPr id="5" name="Group 4">
            <a:extLst>
              <a:ext uri="{FF2B5EF4-FFF2-40B4-BE49-F238E27FC236}">
                <a16:creationId xmlns:a16="http://schemas.microsoft.com/office/drawing/2014/main" id="{21D29754-87E1-6509-2F0D-70C47E64F84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BBAB58E7-162E-ABED-5631-345F0020B7C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1166A5C-7AC4-3FC1-D145-7BAFE2226475}"/>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9D84874C-44E9-F488-67BB-1A22DDC0CC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3544" t="5615" r="19501" b="79444"/>
          <a:stretch/>
        </p:blipFill>
        <p:spPr>
          <a:xfrm>
            <a:off x="3563521" y="5834458"/>
            <a:ext cx="5064957" cy="787621"/>
          </a:xfrm>
          <a:prstGeom prst="rect">
            <a:avLst/>
          </a:prstGeom>
        </p:spPr>
      </p:pic>
      <p:sp>
        <p:nvSpPr>
          <p:cNvPr id="8" name="TextBox 7">
            <a:extLst>
              <a:ext uri="{FF2B5EF4-FFF2-40B4-BE49-F238E27FC236}">
                <a16:creationId xmlns:a16="http://schemas.microsoft.com/office/drawing/2014/main" id="{2591DBC3-4301-88FA-6D01-30B1E8FB227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12980367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43BC-26C8-3508-607A-3BA4626DBDA8}"/>
              </a:ext>
            </a:extLst>
          </p:cNvPr>
          <p:cNvSpPr>
            <a:spLocks noGrp="1"/>
          </p:cNvSpPr>
          <p:nvPr>
            <p:ph type="title"/>
          </p:nvPr>
        </p:nvSpPr>
        <p:spPr/>
        <p:txBody>
          <a:bodyPr/>
          <a:lstStyle/>
          <a:p>
            <a:r>
              <a:rPr lang="en-US" dirty="0"/>
              <a:t>The </a:t>
            </a:r>
            <a:r>
              <a:rPr lang="en-US" i="1" dirty="0"/>
              <a:t>GIVE </a:t>
            </a:r>
            <a:r>
              <a:rPr lang="en-US" dirty="0"/>
              <a:t>Skill</a:t>
            </a:r>
          </a:p>
        </p:txBody>
      </p:sp>
      <p:graphicFrame>
        <p:nvGraphicFramePr>
          <p:cNvPr id="5" name="Table 23" descr="The graphic showcases the mnemonic skill &quot;GIVE&quot; and explains the meaning of each letter:&#10;&#10;G - Gentle: Approach the situation with a gentle and non-confrontational demeanor.&#10;I - Interested: Show genuine interest and attentiveness in the other person's perspective or feelings.&#10;V - Validate: Acknowledge the other person's feelings or point of view, even if you don't agree with them.&#10;E - Easy Manner: Maintain a calm and relaxed demeanor throughout the interaction.&#10;&#10;This mnemonic skill, &quot;GIVE,&quot; is a valuable tool for improving interpersonal communication and fostering positive relationships.">
            <a:extLst>
              <a:ext uri="{FF2B5EF4-FFF2-40B4-BE49-F238E27FC236}">
                <a16:creationId xmlns:a16="http://schemas.microsoft.com/office/drawing/2014/main" id="{C7E29765-6191-CA33-4CDB-5028AEB4299F}"/>
              </a:ext>
            </a:extLst>
          </p:cNvPr>
          <p:cNvGraphicFramePr>
            <a:graphicFrameLocks noGrp="1"/>
          </p:cNvGraphicFramePr>
          <p:nvPr/>
        </p:nvGraphicFramePr>
        <p:xfrm>
          <a:off x="1469402" y="1347627"/>
          <a:ext cx="9253196" cy="438912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G</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G</a:t>
                      </a:r>
                      <a:r>
                        <a:rPr lang="en-US" sz="2400" b="1" kern="0" dirty="0">
                          <a:solidFill>
                            <a:schemeClr val="bg2">
                              <a:lumMod val="75000"/>
                            </a:schemeClr>
                          </a:solidFill>
                          <a:ea typeface="Fira Sans Extra Condensed"/>
                          <a:cs typeface="Fira Sans Extra Condensed"/>
                          <a:sym typeface="Fira Sans Extra Condensed"/>
                        </a:rPr>
                        <a:t>entle </a:t>
                      </a:r>
                      <a:r>
                        <a:rPr lang="en-US" sz="2400" b="0" kern="0" dirty="0">
                          <a:solidFill>
                            <a:schemeClr val="bg2">
                              <a:lumMod val="75000"/>
                            </a:schemeClr>
                          </a:solidFill>
                          <a:ea typeface="Fira Sans Extra Condensed"/>
                          <a:cs typeface="Fira Sans Extra Condensed"/>
                          <a:sym typeface="Fira Sans Extra Condensed"/>
                        </a:rPr>
                        <a:t>– Be nice and respectful (no attacks, no threats, no judging, and no sneering).</a:t>
                      </a:r>
                      <a:endParaRPr lang="en-US" sz="2400" b="0" dirty="0">
                        <a:solidFill>
                          <a:schemeClr val="bg2">
                            <a:lumMod val="75000"/>
                          </a:schemeClr>
                        </a:solidFil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I</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(Act) </a:t>
                      </a:r>
                      <a:r>
                        <a:rPr lang="en-US" sz="2400" b="1" u="sng" kern="0" dirty="0">
                          <a:solidFill>
                            <a:schemeClr val="bg2">
                              <a:lumMod val="75000"/>
                            </a:schemeClr>
                          </a:solidFill>
                          <a:ea typeface="Fira Sans Extra Condensed"/>
                          <a:cs typeface="Fira Sans Extra Condensed"/>
                          <a:sym typeface="Fira Sans Extra Condensed"/>
                        </a:rPr>
                        <a:t>I</a:t>
                      </a:r>
                      <a:r>
                        <a:rPr lang="en-US" sz="2400" b="1" dirty="0">
                          <a:solidFill>
                            <a:schemeClr val="bg2">
                              <a:lumMod val="75000"/>
                            </a:schemeClr>
                          </a:solidFill>
                        </a:rPr>
                        <a:t>nterested </a:t>
                      </a:r>
                      <a:r>
                        <a:rPr lang="en-US" sz="2400" b="0" dirty="0">
                          <a:solidFill>
                            <a:schemeClr val="bg2">
                              <a:lumMod val="75000"/>
                            </a:schemeClr>
                          </a:solidFill>
                        </a:rPr>
                        <a:t>– Listen and appear interested in the other person (listen to the other person’s point of view).</a:t>
                      </a: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V</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V</a:t>
                      </a:r>
                      <a:r>
                        <a:rPr lang="en" sz="2400" b="1" kern="0" dirty="0">
                          <a:solidFill>
                            <a:schemeClr val="bg2">
                              <a:lumMod val="75000"/>
                            </a:schemeClr>
                          </a:solidFill>
                          <a:ea typeface="Fira Sans Extra Condensed"/>
                          <a:cs typeface="Fira Sans Extra Condensed"/>
                          <a:sym typeface="Fira Sans Extra Condensed"/>
                        </a:rPr>
                        <a:t>alidate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With words and actions, show that you understand the other person’s feelings and thoughts about the situation.</a:t>
                      </a:r>
                      <a:endParaRPr lang="en-US" sz="2400" b="0" dirty="0">
                        <a:solidFill>
                          <a:schemeClr val="bg2">
                            <a:lumMod val="75000"/>
                          </a:schemeClr>
                        </a:solidFil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E</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kern="0" dirty="0">
                          <a:solidFill>
                            <a:schemeClr val="bg2">
                              <a:lumMod val="75000"/>
                            </a:schemeClr>
                          </a:solidFill>
                          <a:ea typeface="Fira Sans Extra Condensed"/>
                          <a:cs typeface="Fira Sans Extra Condensed"/>
                          <a:sym typeface="Fira Sans Extra Condensed"/>
                        </a:rPr>
                        <a:t>(Use an) </a:t>
                      </a:r>
                      <a:r>
                        <a:rPr lang="en-US" sz="2400" b="1" u="sng" kern="0" dirty="0">
                          <a:solidFill>
                            <a:schemeClr val="bg2">
                              <a:lumMod val="75000"/>
                            </a:schemeClr>
                          </a:solidFill>
                          <a:ea typeface="Fira Sans Extra Condensed"/>
                          <a:cs typeface="Fira Sans Extra Condensed"/>
                          <a:sym typeface="Fira Sans Extra Condensed"/>
                        </a:rPr>
                        <a:t>E</a:t>
                      </a:r>
                      <a:r>
                        <a:rPr lang="en-US" sz="2400" b="1" kern="0" dirty="0">
                          <a:solidFill>
                            <a:schemeClr val="bg2">
                              <a:lumMod val="75000"/>
                            </a:schemeClr>
                          </a:solidFill>
                          <a:ea typeface="Fira Sans Extra Condensed"/>
                          <a:cs typeface="Fira Sans Extra Condensed"/>
                          <a:sym typeface="Fira Sans Extra Condensed"/>
                        </a:rPr>
                        <a:t>asy manner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Use a little humor, smile, ease the person along, and be light-hearted.</a:t>
                      </a:r>
                      <a:endParaRPr lang="en-US" sz="2400" b="0" kern="0" dirty="0">
                        <a:solidFill>
                          <a:schemeClr val="bg2">
                            <a:lumMod val="75000"/>
                          </a:schemeClr>
                        </a:solidFill>
                        <a:cs typeface="Arial"/>
                        <a:sym typeface="Arial"/>
                      </a:endParaRPr>
                    </a:p>
                  </a:txBody>
                  <a:tcPr marL="18288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D824D678-CE08-4CD9-9A20-1DAF1284B467}"/>
              </a:ext>
            </a:extLst>
          </p:cNvPr>
          <p:cNvSpPr>
            <a:spLocks noGrp="1"/>
          </p:cNvSpPr>
          <p:nvPr>
            <p:ph type="sldNum" idx="10"/>
          </p:nvPr>
        </p:nvSpPr>
        <p:spPr/>
        <p:txBody>
          <a:bodyPr/>
          <a:lstStyle/>
          <a:p>
            <a:fld id="{07CE569E-9B7C-4CB9-AB80-C0841F922CFF}" type="slidenum">
              <a:rPr lang="en-US" smtClean="0"/>
              <a:pPr/>
              <a:t>91</a:t>
            </a:fld>
            <a:endParaRPr lang="en-US"/>
          </a:p>
        </p:txBody>
      </p:sp>
      <p:sp>
        <p:nvSpPr>
          <p:cNvPr id="6" name="TextBox 5">
            <a:extLst>
              <a:ext uri="{FF2B5EF4-FFF2-40B4-BE49-F238E27FC236}">
                <a16:creationId xmlns:a16="http://schemas.microsoft.com/office/drawing/2014/main" id="{124BCE51-AB19-FD1F-3A0E-63B33C81CC65}"/>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1B737221-84D8-582F-8408-9F50A856B6D9}"/>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8" name="Rectangle: Rounded Corners 7">
              <a:extLst>
                <a:ext uri="{FF2B5EF4-FFF2-40B4-BE49-F238E27FC236}">
                  <a16:creationId xmlns:a16="http://schemas.microsoft.com/office/drawing/2014/main" id="{90EB49D3-A92F-B29F-FC42-BF4033A66AEF}"/>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606DC6E2-BC20-F171-2C6D-34AFDEF31382}"/>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4820448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797B-6961-02CC-DEF9-5EC4BC3DF471}"/>
              </a:ext>
            </a:extLst>
          </p:cNvPr>
          <p:cNvSpPr>
            <a:spLocks noGrp="1"/>
          </p:cNvSpPr>
          <p:nvPr>
            <p:ph type="title"/>
          </p:nvPr>
        </p:nvSpPr>
        <p:spPr>
          <a:xfrm>
            <a:off x="1048200" y="410827"/>
            <a:ext cx="10095600" cy="832757"/>
          </a:xfrm>
        </p:spPr>
        <p:txBody>
          <a:bodyPr/>
          <a:lstStyle/>
          <a:p>
            <a:r>
              <a:rPr lang="en-US" dirty="0"/>
              <a:t>Using </a:t>
            </a:r>
            <a:r>
              <a:rPr lang="en-US" i="1" dirty="0"/>
              <a:t>GIVE</a:t>
            </a:r>
          </a:p>
        </p:txBody>
      </p:sp>
      <p:sp>
        <p:nvSpPr>
          <p:cNvPr id="3" name="Content Placeholder 2">
            <a:extLst>
              <a:ext uri="{FF2B5EF4-FFF2-40B4-BE49-F238E27FC236}">
                <a16:creationId xmlns:a16="http://schemas.microsoft.com/office/drawing/2014/main" id="{E9FB25A3-B95E-1E56-4D96-EA2D8501E0A0}"/>
              </a:ext>
            </a:extLst>
          </p:cNvPr>
          <p:cNvSpPr>
            <a:spLocks noGrp="1"/>
          </p:cNvSpPr>
          <p:nvPr>
            <p:ph idx="1"/>
          </p:nvPr>
        </p:nvSpPr>
        <p:spPr>
          <a:xfrm>
            <a:off x="959792" y="1243584"/>
            <a:ext cx="10272415" cy="4764800"/>
          </a:xfrm>
        </p:spPr>
        <p:txBody>
          <a:bodyPr/>
          <a:lstStyle/>
          <a:p>
            <a:pPr>
              <a:spcAft>
                <a:spcPts val="600"/>
              </a:spcAft>
            </a:pPr>
            <a:r>
              <a:rPr lang="en-US" dirty="0"/>
              <a:t>You can use the GIVE skill in a variety of interpersonal situations, especially when you want to:</a:t>
            </a:r>
          </a:p>
          <a:p>
            <a:pPr lvl="2">
              <a:spcAft>
                <a:spcPts val="600"/>
              </a:spcAft>
            </a:pPr>
            <a:r>
              <a:rPr lang="en-US" sz="2800" dirty="0"/>
              <a:t>Address conflicts positively and respectfully</a:t>
            </a:r>
          </a:p>
          <a:p>
            <a:pPr lvl="2">
              <a:spcAft>
                <a:spcPts val="600"/>
              </a:spcAft>
            </a:pPr>
            <a:r>
              <a:rPr lang="en-US" sz="2800" dirty="0"/>
              <a:t>Express thoughts and needs for understanding</a:t>
            </a:r>
          </a:p>
          <a:p>
            <a:pPr lvl="2">
              <a:spcAft>
                <a:spcPts val="600"/>
              </a:spcAft>
            </a:pPr>
            <a:r>
              <a:rPr lang="en-US" sz="2800" dirty="0"/>
              <a:t>Enhance relationships through open and empathetic communication</a:t>
            </a:r>
          </a:p>
          <a:p>
            <a:pPr lvl="2">
              <a:spcAft>
                <a:spcPts val="600"/>
              </a:spcAft>
            </a:pPr>
            <a:r>
              <a:rPr lang="en-US" sz="2800" dirty="0"/>
              <a:t>Prevent escalation or defensiveness in challenging discussions</a:t>
            </a:r>
          </a:p>
          <a:p>
            <a:pPr lvl="2">
              <a:spcAft>
                <a:spcPts val="600"/>
              </a:spcAft>
            </a:pPr>
            <a:r>
              <a:rPr lang="en-US" sz="2800" dirty="0"/>
              <a:t>Cultivate rapport and trust with kindness and respect</a:t>
            </a:r>
          </a:p>
        </p:txBody>
      </p:sp>
      <p:sp>
        <p:nvSpPr>
          <p:cNvPr id="4" name="Slide Number Placeholder 3">
            <a:extLst>
              <a:ext uri="{FF2B5EF4-FFF2-40B4-BE49-F238E27FC236}">
                <a16:creationId xmlns:a16="http://schemas.microsoft.com/office/drawing/2014/main" id="{7E698222-B6F8-249F-86B2-7D2E34F7493E}"/>
              </a:ext>
            </a:extLst>
          </p:cNvPr>
          <p:cNvSpPr>
            <a:spLocks noGrp="1"/>
          </p:cNvSpPr>
          <p:nvPr>
            <p:ph type="sldNum" idx="10"/>
          </p:nvPr>
        </p:nvSpPr>
        <p:spPr/>
        <p:txBody>
          <a:bodyPr/>
          <a:lstStyle/>
          <a:p>
            <a:fld id="{07CE569E-9B7C-4CB9-AB80-C0841F922CFF}" type="slidenum">
              <a:rPr lang="en-US" smtClean="0"/>
              <a:pPr/>
              <a:t>92</a:t>
            </a:fld>
            <a:endParaRPr lang="en-US"/>
          </a:p>
        </p:txBody>
      </p:sp>
      <p:grpSp>
        <p:nvGrpSpPr>
          <p:cNvPr id="5" name="Group 4">
            <a:extLst>
              <a:ext uri="{FF2B5EF4-FFF2-40B4-BE49-F238E27FC236}">
                <a16:creationId xmlns:a16="http://schemas.microsoft.com/office/drawing/2014/main" id="{21D29754-87E1-6509-2F0D-70C47E64F84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BBAB58E7-162E-ABED-5631-345F0020B7C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1166A5C-7AC4-3FC1-D145-7BAFE2226475}"/>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pic>
        <p:nvPicPr>
          <p:cNvPr id="9" name="Picture 8">
            <a:extLst>
              <a:ext uri="{FF2B5EF4-FFF2-40B4-BE49-F238E27FC236}">
                <a16:creationId xmlns:a16="http://schemas.microsoft.com/office/drawing/2014/main" id="{DF95EB1C-A74E-C511-C192-0F11257FCD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200" t="23936" r="27100" b="60205"/>
          <a:stretch/>
        </p:blipFill>
        <p:spPr>
          <a:xfrm>
            <a:off x="3797807" y="5884481"/>
            <a:ext cx="4596384" cy="743712"/>
          </a:xfrm>
          <a:prstGeom prst="rect">
            <a:avLst/>
          </a:prstGeom>
        </p:spPr>
      </p:pic>
      <p:sp>
        <p:nvSpPr>
          <p:cNvPr id="8" name="TextBox 7">
            <a:extLst>
              <a:ext uri="{FF2B5EF4-FFF2-40B4-BE49-F238E27FC236}">
                <a16:creationId xmlns:a16="http://schemas.microsoft.com/office/drawing/2014/main" id="{3D2F1341-5BC6-2DE5-BED6-74A02A174B89}"/>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spTree>
    <p:extLst>
      <p:ext uri="{BB962C8B-B14F-4D97-AF65-F5344CB8AC3E}">
        <p14:creationId xmlns:p14="http://schemas.microsoft.com/office/powerpoint/2010/main" val="2900263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F2A7-F2B9-BF6B-3732-3B8D45859F5D}"/>
              </a:ext>
            </a:extLst>
          </p:cNvPr>
          <p:cNvSpPr>
            <a:spLocks noGrp="1"/>
          </p:cNvSpPr>
          <p:nvPr>
            <p:ph type="title"/>
          </p:nvPr>
        </p:nvSpPr>
        <p:spPr/>
        <p:txBody>
          <a:bodyPr/>
          <a:lstStyle/>
          <a:p>
            <a:r>
              <a:rPr lang="en-US" dirty="0"/>
              <a:t>The</a:t>
            </a:r>
            <a:r>
              <a:rPr lang="en-US" i="1" dirty="0"/>
              <a:t> FAST </a:t>
            </a:r>
            <a:r>
              <a:rPr lang="en-US" dirty="0"/>
              <a:t>Skill</a:t>
            </a:r>
          </a:p>
        </p:txBody>
      </p:sp>
      <p:graphicFrame>
        <p:nvGraphicFramePr>
          <p:cNvPr id="5" name="Table 23" descr="The graphic presents the mnemonic skill &quot;FAST&quot; and provides an explanation for each letter:&#10;&#10;F - Fair: Be fair to yourself and others in your interactions.&#10;A - Apologies: Avoid over-apologizing or apologizing for things that are not your fault.&#10;S - Stick to values: Stay true to your values and principles.&#10;T - Truthful: Be honest and truthful in your communication and actions.&#10;&#10;This mnemonic skill, &quot;FAST,&quot; serves as a guideline for maintaining healthy boundaries and fostering effective communication in relationships.">
            <a:extLst>
              <a:ext uri="{FF2B5EF4-FFF2-40B4-BE49-F238E27FC236}">
                <a16:creationId xmlns:a16="http://schemas.microsoft.com/office/drawing/2014/main" id="{888F618E-D604-FD1D-DAE1-6A9E2421914E}"/>
              </a:ext>
            </a:extLst>
          </p:cNvPr>
          <p:cNvGraphicFramePr>
            <a:graphicFrameLocks noGrp="1"/>
          </p:cNvGraphicFramePr>
          <p:nvPr/>
        </p:nvGraphicFramePr>
        <p:xfrm>
          <a:off x="1469402" y="1347627"/>
          <a:ext cx="9253196" cy="4572000"/>
        </p:xfrm>
        <a:graphic>
          <a:graphicData uri="http://schemas.openxmlformats.org/drawingml/2006/table">
            <a:tbl>
              <a:tblPr firstRow="1" bandRow="1">
                <a:effectLst>
                  <a:outerShdw blurRad="50800" dist="38100" dir="8100000" algn="tr" rotWithShape="0">
                    <a:prstClr val="black">
                      <a:alpha val="40000"/>
                    </a:prstClr>
                  </a:outerShdw>
                </a:effectLst>
                <a:tableStyleId>{2D5ABB26-0587-4C30-8999-92F81FD0307C}</a:tableStyleId>
              </a:tblPr>
              <a:tblGrid>
                <a:gridCol w="670885">
                  <a:extLst>
                    <a:ext uri="{9D8B030D-6E8A-4147-A177-3AD203B41FA5}">
                      <a16:colId xmlns:a16="http://schemas.microsoft.com/office/drawing/2014/main" val="12985927"/>
                    </a:ext>
                  </a:extLst>
                </a:gridCol>
                <a:gridCol w="8582311">
                  <a:extLst>
                    <a:ext uri="{9D8B030D-6E8A-4147-A177-3AD203B41FA5}">
                      <a16:colId xmlns:a16="http://schemas.microsoft.com/office/drawing/2014/main" val="928559061"/>
                    </a:ext>
                  </a:extLst>
                </a:gridCol>
              </a:tblGrid>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F</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F</a:t>
                      </a:r>
                      <a:r>
                        <a:rPr lang="en-US" sz="2400" b="1" kern="0" dirty="0">
                          <a:solidFill>
                            <a:schemeClr val="bg2">
                              <a:lumMod val="75000"/>
                            </a:schemeClr>
                          </a:solidFill>
                          <a:ea typeface="Fira Sans Extra Condensed"/>
                          <a:cs typeface="Fira Sans Extra Condensed"/>
                          <a:sym typeface="Fira Sans Extra Condensed"/>
                        </a:rPr>
                        <a:t>air </a:t>
                      </a:r>
                      <a:r>
                        <a:rPr lang="en-US" sz="2400" b="0" kern="0" dirty="0">
                          <a:solidFill>
                            <a:schemeClr val="bg2">
                              <a:lumMod val="75000"/>
                            </a:schemeClr>
                          </a:solidFill>
                          <a:ea typeface="Fira Sans Extra Condensed"/>
                          <a:cs typeface="Fira Sans Extra Condensed"/>
                          <a:sym typeface="Fira Sans Extra Condensed"/>
                        </a:rPr>
                        <a:t>– Be fair to yourself and to the other person. Remember to validate your own feelings and wishes, as well as the other person’s.</a:t>
                      </a:r>
                      <a:endParaRPr lang="en-US" sz="2400" b="0" dirty="0">
                        <a:solidFill>
                          <a:schemeClr val="bg2">
                            <a:lumMod val="75000"/>
                          </a:schemeClr>
                        </a:solidFil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6842299"/>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A</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2400" b="0" u="none" kern="0" dirty="0">
                          <a:solidFill>
                            <a:schemeClr val="bg2">
                              <a:lumMod val="75000"/>
                            </a:schemeClr>
                          </a:solidFill>
                          <a:ea typeface="Fira Sans Extra Condensed"/>
                          <a:cs typeface="Fira Sans Extra Condensed"/>
                          <a:sym typeface="Fira Sans Extra Condensed"/>
                        </a:rPr>
                        <a:t>(No) </a:t>
                      </a:r>
                      <a:r>
                        <a:rPr lang="en-US" sz="2400" b="1" u="sng" kern="0" dirty="0">
                          <a:solidFill>
                            <a:schemeClr val="bg2">
                              <a:lumMod val="75000"/>
                            </a:schemeClr>
                          </a:solidFill>
                          <a:ea typeface="Fira Sans Extra Condensed"/>
                          <a:cs typeface="Fira Sans Extra Condensed"/>
                          <a:sym typeface="Fira Sans Extra Condensed"/>
                        </a:rPr>
                        <a:t>A</a:t>
                      </a:r>
                      <a:r>
                        <a:rPr lang="en-US" sz="2400" b="1" dirty="0">
                          <a:solidFill>
                            <a:schemeClr val="bg2">
                              <a:lumMod val="75000"/>
                            </a:schemeClr>
                          </a:solidFill>
                        </a:rPr>
                        <a:t>pologies </a:t>
                      </a:r>
                      <a:r>
                        <a:rPr lang="en-US" sz="2400" b="0" dirty="0">
                          <a:solidFill>
                            <a:schemeClr val="bg2">
                              <a:lumMod val="75000"/>
                            </a:schemeClr>
                          </a:solidFill>
                        </a:rPr>
                        <a:t>– Don’t over-apologize. No apologizing for being alive or for making a request at all. No apologies for having an opinion, for disagreeing.</a:t>
                      </a: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7650934"/>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S</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 sz="2400" b="1" u="sng" kern="0" dirty="0">
                          <a:solidFill>
                            <a:schemeClr val="bg2">
                              <a:lumMod val="75000"/>
                            </a:schemeClr>
                          </a:solidFill>
                          <a:ea typeface="Fira Sans Extra Condensed"/>
                          <a:cs typeface="Fira Sans Extra Condensed"/>
                          <a:sym typeface="Fira Sans Extra Condensed"/>
                        </a:rPr>
                        <a:t>S</a:t>
                      </a:r>
                      <a:r>
                        <a:rPr lang="en" sz="2400" b="1" kern="0" dirty="0">
                          <a:solidFill>
                            <a:schemeClr val="bg2">
                              <a:lumMod val="75000"/>
                            </a:schemeClr>
                          </a:solidFill>
                          <a:ea typeface="Fira Sans Extra Condensed"/>
                          <a:cs typeface="Fira Sans Extra Condensed"/>
                          <a:sym typeface="Fira Sans Extra Condensed"/>
                        </a:rPr>
                        <a:t>tick to V</a:t>
                      </a:r>
                      <a:r>
                        <a:rPr lang="en-US" sz="2400" b="1" kern="0" dirty="0">
                          <a:solidFill>
                            <a:schemeClr val="bg2">
                              <a:lumMod val="75000"/>
                            </a:schemeClr>
                          </a:solidFill>
                          <a:ea typeface="Fira Sans Extra Condensed"/>
                          <a:cs typeface="Fira Sans Extra Condensed"/>
                          <a:sym typeface="Fira Sans Extra Condensed"/>
                        </a:rPr>
                        <a:t>a</a:t>
                      </a:r>
                      <a:r>
                        <a:rPr lang="en" sz="2400" b="1" kern="0" dirty="0">
                          <a:solidFill>
                            <a:schemeClr val="bg2">
                              <a:lumMod val="75000"/>
                            </a:schemeClr>
                          </a:solidFill>
                          <a:ea typeface="Fira Sans Extra Condensed"/>
                          <a:cs typeface="Fira Sans Extra Condensed"/>
                          <a:sym typeface="Fira Sans Extra Condensed"/>
                        </a:rPr>
                        <a:t>lues </a:t>
                      </a:r>
                      <a:r>
                        <a:rPr lang="en" sz="2400" b="0" kern="0" dirty="0">
                          <a:solidFill>
                            <a:schemeClr val="bg2">
                              <a:lumMod val="75000"/>
                            </a:schemeClr>
                          </a:solidFill>
                          <a:ea typeface="Fira Sans Extra Condensed"/>
                          <a:cs typeface="Fira Sans Extra Condensed"/>
                          <a:sym typeface="Fira Sans Extra Condensed"/>
                        </a:rPr>
                        <a:t>– </a:t>
                      </a:r>
                      <a:r>
                        <a:rPr lang="en-US" sz="2400" b="0" kern="0" dirty="0">
                          <a:solidFill>
                            <a:schemeClr val="bg2">
                              <a:lumMod val="75000"/>
                            </a:schemeClr>
                          </a:solidFill>
                          <a:ea typeface="Fira Sans Extra Condensed"/>
                          <a:cs typeface="Fira Sans Extra Condensed"/>
                          <a:sym typeface="Fira Sans Extra Condensed"/>
                        </a:rPr>
                        <a:t>Stick to your own values. Don’t sell out your values or integrity for reasons that aren’t very important.</a:t>
                      </a:r>
                      <a:endParaRPr lang="en-US" sz="2400" b="0" dirty="0">
                        <a:solidFill>
                          <a:schemeClr val="bg2">
                            <a:lumMod val="75000"/>
                          </a:schemeClr>
                        </a:solidFil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182506"/>
                  </a:ext>
                </a:extLst>
              </a:tr>
              <a:tr h="1097280">
                <a:tc>
                  <a:txBody>
                    <a:bodyPr/>
                    <a:lstStyle/>
                    <a:p>
                      <a:pPr algn="ctr"/>
                      <a:r>
                        <a:rPr lang="en-US" sz="4400" b="1" u="none" cap="none" spc="0" dirty="0">
                          <a:ln w="6600">
                            <a:solidFill>
                              <a:schemeClr val="accent2"/>
                            </a:solidFill>
                            <a:prstDash val="solid"/>
                          </a:ln>
                          <a:solidFill>
                            <a:schemeClr val="accent3"/>
                          </a:solidFill>
                          <a:effectLst>
                            <a:outerShdw dist="38100" dir="2700000" algn="tl" rotWithShape="0">
                              <a:schemeClr val="accent2"/>
                            </a:outerShdw>
                          </a:effectLst>
                        </a:rPr>
                        <a:t>T</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u="none" kern="0" dirty="0">
                          <a:solidFill>
                            <a:schemeClr val="bg2">
                              <a:lumMod val="75000"/>
                            </a:schemeClr>
                          </a:solidFill>
                          <a:ea typeface="Fira Sans Extra Condensed"/>
                          <a:cs typeface="Fira Sans Extra Condensed"/>
                          <a:sym typeface="Fira Sans Extra Condensed"/>
                        </a:rPr>
                        <a:t>(Be) </a:t>
                      </a:r>
                      <a:r>
                        <a:rPr lang="en-US" sz="2400" b="1" u="sng" kern="0" dirty="0">
                          <a:solidFill>
                            <a:schemeClr val="bg2">
                              <a:lumMod val="75000"/>
                            </a:schemeClr>
                          </a:solidFill>
                          <a:ea typeface="Fira Sans Extra Condensed"/>
                          <a:cs typeface="Fira Sans Extra Condensed"/>
                          <a:sym typeface="Fira Sans Extra Condensed"/>
                        </a:rPr>
                        <a:t>T</a:t>
                      </a:r>
                      <a:r>
                        <a:rPr lang="en-US" sz="2400" b="1" kern="0" dirty="0">
                          <a:solidFill>
                            <a:schemeClr val="bg2">
                              <a:lumMod val="75000"/>
                            </a:schemeClr>
                          </a:solidFill>
                          <a:ea typeface="Fira Sans Extra Condensed"/>
                          <a:cs typeface="Fira Sans Extra Condensed"/>
                          <a:sym typeface="Fira Sans Extra Condensed"/>
                        </a:rPr>
                        <a:t>ruthful </a:t>
                      </a:r>
                      <a:r>
                        <a:rPr lang="en-US" sz="2400" b="0" kern="0" dirty="0">
                          <a:solidFill>
                            <a:schemeClr val="bg2">
                              <a:lumMod val="75000"/>
                            </a:schemeClr>
                          </a:solidFill>
                          <a:ea typeface="Fira Sans Extra Condensed"/>
                          <a:cs typeface="Fira Sans Extra Condensed"/>
                          <a:sym typeface="Fira Sans Extra Condensed"/>
                        </a:rPr>
                        <a:t>– </a:t>
                      </a:r>
                      <a:r>
                        <a:rPr lang="en-US" sz="2400" b="0" i="0" u="none" strike="noStrike" baseline="0" dirty="0">
                          <a:solidFill>
                            <a:schemeClr val="bg2">
                              <a:lumMod val="75000"/>
                            </a:schemeClr>
                          </a:solidFill>
                        </a:rPr>
                        <a:t>Don’t lie. Don’t act helpless when you are not.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baseline="0" dirty="0">
                          <a:solidFill>
                            <a:schemeClr val="bg2">
                              <a:lumMod val="75000"/>
                            </a:schemeClr>
                          </a:solidFill>
                        </a:rPr>
                        <a:t>Don’t exaggerate or make up excuses.</a:t>
                      </a:r>
                      <a:endParaRPr lang="en-US" sz="2400" b="0" kern="0" dirty="0">
                        <a:solidFill>
                          <a:schemeClr val="bg2">
                            <a:lumMod val="75000"/>
                          </a:schemeClr>
                        </a:solidFill>
                        <a:cs typeface="Arial"/>
                        <a:sym typeface="Arial"/>
                      </a:endParaRPr>
                    </a:p>
                  </a:txBody>
                  <a:tcPr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359876"/>
                  </a:ext>
                </a:extLst>
              </a:tr>
            </a:tbl>
          </a:graphicData>
        </a:graphic>
      </p:graphicFrame>
      <p:sp>
        <p:nvSpPr>
          <p:cNvPr id="4" name="Slide Number Placeholder 3">
            <a:extLst>
              <a:ext uri="{FF2B5EF4-FFF2-40B4-BE49-F238E27FC236}">
                <a16:creationId xmlns:a16="http://schemas.microsoft.com/office/drawing/2014/main" id="{9EC149A2-7723-4902-6D81-73A4165206D8}"/>
              </a:ext>
            </a:extLst>
          </p:cNvPr>
          <p:cNvSpPr>
            <a:spLocks noGrp="1"/>
          </p:cNvSpPr>
          <p:nvPr>
            <p:ph type="sldNum" idx="10"/>
          </p:nvPr>
        </p:nvSpPr>
        <p:spPr/>
        <p:txBody>
          <a:bodyPr/>
          <a:lstStyle/>
          <a:p>
            <a:fld id="{07CE569E-9B7C-4CB9-AB80-C0841F922CFF}" type="slidenum">
              <a:rPr lang="en-US" smtClean="0"/>
              <a:pPr/>
              <a:t>93</a:t>
            </a:fld>
            <a:endParaRPr lang="en-US"/>
          </a:p>
        </p:txBody>
      </p:sp>
      <p:sp>
        <p:nvSpPr>
          <p:cNvPr id="6" name="TextBox 5">
            <a:extLst>
              <a:ext uri="{FF2B5EF4-FFF2-40B4-BE49-F238E27FC236}">
                <a16:creationId xmlns:a16="http://schemas.microsoft.com/office/drawing/2014/main" id="{020A4B57-65DE-9A38-DD4A-7752EB7B2761}"/>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grpSp>
        <p:nvGrpSpPr>
          <p:cNvPr id="7" name="Group 6">
            <a:extLst>
              <a:ext uri="{FF2B5EF4-FFF2-40B4-BE49-F238E27FC236}">
                <a16:creationId xmlns:a16="http://schemas.microsoft.com/office/drawing/2014/main" id="{2176637F-0BF3-1932-C64B-5B0E55D3678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8" name="Rectangle: Rounded Corners 7">
              <a:extLst>
                <a:ext uri="{FF2B5EF4-FFF2-40B4-BE49-F238E27FC236}">
                  <a16:creationId xmlns:a16="http://schemas.microsoft.com/office/drawing/2014/main" id="{8C7D6F6D-9D89-9083-99E5-2C0535611050}"/>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8145F668-6B04-E1F4-F3F4-0CFDB6E40548}"/>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Tree>
    <p:extLst>
      <p:ext uri="{BB962C8B-B14F-4D97-AF65-F5344CB8AC3E}">
        <p14:creationId xmlns:p14="http://schemas.microsoft.com/office/powerpoint/2010/main" val="32368208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797B-6961-02CC-DEF9-5EC4BC3DF471}"/>
              </a:ext>
            </a:extLst>
          </p:cNvPr>
          <p:cNvSpPr>
            <a:spLocks noGrp="1"/>
          </p:cNvSpPr>
          <p:nvPr>
            <p:ph type="title"/>
          </p:nvPr>
        </p:nvSpPr>
        <p:spPr>
          <a:xfrm>
            <a:off x="1048200" y="410827"/>
            <a:ext cx="10095600" cy="857141"/>
          </a:xfrm>
        </p:spPr>
        <p:txBody>
          <a:bodyPr/>
          <a:lstStyle/>
          <a:p>
            <a:r>
              <a:rPr lang="en-US" dirty="0"/>
              <a:t>Using </a:t>
            </a:r>
            <a:r>
              <a:rPr lang="en-US" i="1" dirty="0"/>
              <a:t>FAST</a:t>
            </a:r>
          </a:p>
        </p:txBody>
      </p:sp>
      <p:sp>
        <p:nvSpPr>
          <p:cNvPr id="3" name="Content Placeholder 2">
            <a:extLst>
              <a:ext uri="{FF2B5EF4-FFF2-40B4-BE49-F238E27FC236}">
                <a16:creationId xmlns:a16="http://schemas.microsoft.com/office/drawing/2014/main" id="{E9FB25A3-B95E-1E56-4D96-EA2D8501E0A0}"/>
              </a:ext>
            </a:extLst>
          </p:cNvPr>
          <p:cNvSpPr>
            <a:spLocks noGrp="1"/>
          </p:cNvSpPr>
          <p:nvPr>
            <p:ph idx="1"/>
          </p:nvPr>
        </p:nvSpPr>
        <p:spPr>
          <a:xfrm>
            <a:off x="936336" y="1356013"/>
            <a:ext cx="10319328" cy="4764800"/>
          </a:xfrm>
        </p:spPr>
        <p:txBody>
          <a:bodyPr/>
          <a:lstStyle/>
          <a:p>
            <a:pPr>
              <a:spcBef>
                <a:spcPts val="0"/>
              </a:spcBef>
              <a:spcAft>
                <a:spcPts val="600"/>
              </a:spcAft>
            </a:pPr>
            <a:r>
              <a:rPr lang="en-US" sz="2800" dirty="0"/>
              <a:t>You can use the FAST skill in various interpersonal situations when you need to:</a:t>
            </a:r>
          </a:p>
          <a:p>
            <a:pPr lvl="2">
              <a:spcAft>
                <a:spcPts val="600"/>
              </a:spcAft>
            </a:pPr>
            <a:r>
              <a:rPr lang="en-US" sz="2600" dirty="0"/>
              <a:t>Communicate assertively while maintaining respect for yourself and the other person</a:t>
            </a:r>
          </a:p>
          <a:p>
            <a:pPr lvl="2">
              <a:spcAft>
                <a:spcPts val="600"/>
              </a:spcAft>
            </a:pPr>
            <a:r>
              <a:rPr lang="en-US" sz="2600" dirty="0"/>
              <a:t>Stick to your values and priorities, even in challenging conversations</a:t>
            </a:r>
          </a:p>
          <a:p>
            <a:pPr lvl="2">
              <a:spcAft>
                <a:spcPts val="600"/>
              </a:spcAft>
            </a:pPr>
            <a:r>
              <a:rPr lang="en-US" sz="2600" dirty="0"/>
              <a:t>Avoid excessive apologizing, especially when it's not warranted</a:t>
            </a:r>
          </a:p>
          <a:p>
            <a:pPr lvl="2">
              <a:spcAft>
                <a:spcPts val="600"/>
              </a:spcAft>
            </a:pPr>
            <a:r>
              <a:rPr lang="en-US" sz="2600" dirty="0"/>
              <a:t>Express yourself honestly and openly, without being aggressive or confrontational</a:t>
            </a:r>
          </a:p>
        </p:txBody>
      </p:sp>
      <p:sp>
        <p:nvSpPr>
          <p:cNvPr id="4" name="Slide Number Placeholder 3">
            <a:extLst>
              <a:ext uri="{FF2B5EF4-FFF2-40B4-BE49-F238E27FC236}">
                <a16:creationId xmlns:a16="http://schemas.microsoft.com/office/drawing/2014/main" id="{7E698222-B6F8-249F-86B2-7D2E34F7493E}"/>
              </a:ext>
            </a:extLst>
          </p:cNvPr>
          <p:cNvSpPr>
            <a:spLocks noGrp="1"/>
          </p:cNvSpPr>
          <p:nvPr>
            <p:ph type="sldNum" idx="10"/>
          </p:nvPr>
        </p:nvSpPr>
        <p:spPr/>
        <p:txBody>
          <a:bodyPr/>
          <a:lstStyle/>
          <a:p>
            <a:fld id="{07CE569E-9B7C-4CB9-AB80-C0841F922CFF}" type="slidenum">
              <a:rPr lang="en-US" smtClean="0"/>
              <a:pPr/>
              <a:t>94</a:t>
            </a:fld>
            <a:endParaRPr lang="en-US"/>
          </a:p>
        </p:txBody>
      </p:sp>
      <p:grpSp>
        <p:nvGrpSpPr>
          <p:cNvPr id="5" name="Group 4">
            <a:extLst>
              <a:ext uri="{FF2B5EF4-FFF2-40B4-BE49-F238E27FC236}">
                <a16:creationId xmlns:a16="http://schemas.microsoft.com/office/drawing/2014/main" id="{21D29754-87E1-6509-2F0D-70C47E64F84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BBAB58E7-162E-ABED-5631-345F0020B7C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A1166A5C-7AC4-3FC1-D145-7BAFE2226475}"/>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1F76C467-05E4-E8BF-61AE-A826438B75B0}"/>
              </a:ext>
              <a:ext uri="{C183D7F6-B498-43B3-948B-1728B52AA6E4}">
                <adec:decorative xmlns:adec="http://schemas.microsoft.com/office/drawing/2017/decorative" val="1"/>
              </a:ext>
            </a:extLst>
          </p:cNvPr>
          <p:cNvSpPr txBox="1"/>
          <p:nvPr/>
        </p:nvSpPr>
        <p:spPr>
          <a:xfrm>
            <a:off x="-1" y="6550158"/>
            <a:ext cx="2912533"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Linehan, 2014a</a:t>
            </a:r>
          </a:p>
        </p:txBody>
      </p:sp>
      <p:pic>
        <p:nvPicPr>
          <p:cNvPr id="10" name="Picture 9">
            <a:extLst>
              <a:ext uri="{FF2B5EF4-FFF2-40B4-BE49-F238E27FC236}">
                <a16:creationId xmlns:a16="http://schemas.microsoft.com/office/drawing/2014/main" id="{70DCB8BD-301C-C6C0-6AA1-8836695888B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476" t="5991" r="25000" b="75238"/>
          <a:stretch/>
        </p:blipFill>
        <p:spPr>
          <a:xfrm>
            <a:off x="3111900" y="5501987"/>
            <a:ext cx="5968200" cy="1208560"/>
          </a:xfrm>
          <a:prstGeom prst="rect">
            <a:avLst/>
          </a:prstGeom>
        </p:spPr>
      </p:pic>
    </p:spTree>
    <p:extLst>
      <p:ext uri="{BB962C8B-B14F-4D97-AF65-F5344CB8AC3E}">
        <p14:creationId xmlns:p14="http://schemas.microsoft.com/office/powerpoint/2010/main" val="31308312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1927-AA77-FC1F-0D68-E26E74D9B026}"/>
              </a:ext>
            </a:extLst>
          </p:cNvPr>
          <p:cNvSpPr>
            <a:spLocks noGrp="1"/>
          </p:cNvSpPr>
          <p:nvPr>
            <p:ph type="title"/>
          </p:nvPr>
        </p:nvSpPr>
        <p:spPr>
          <a:xfrm>
            <a:off x="1048200" y="452482"/>
            <a:ext cx="10095600" cy="936800"/>
          </a:xfrm>
        </p:spPr>
        <p:txBody>
          <a:bodyPr/>
          <a:lstStyle/>
          <a:p>
            <a:r>
              <a:rPr lang="en-US" dirty="0"/>
              <a:t>Activity – </a:t>
            </a:r>
            <a:r>
              <a:rPr lang="en-US" sz="4400" b="1" i="1" dirty="0"/>
              <a:t>DEAR MAN </a:t>
            </a:r>
            <a:r>
              <a:rPr lang="en-US" sz="4400" b="1" dirty="0"/>
              <a:t>(1)</a:t>
            </a:r>
            <a:endParaRPr lang="en-US" dirty="0"/>
          </a:p>
        </p:txBody>
      </p:sp>
      <p:sp>
        <p:nvSpPr>
          <p:cNvPr id="3" name="Content Placeholder 2">
            <a:extLst>
              <a:ext uri="{FF2B5EF4-FFF2-40B4-BE49-F238E27FC236}">
                <a16:creationId xmlns:a16="http://schemas.microsoft.com/office/drawing/2014/main" id="{0DBAEE9A-5B2D-BF97-3B44-7CB35FF6E1EA}"/>
              </a:ext>
            </a:extLst>
          </p:cNvPr>
          <p:cNvSpPr>
            <a:spLocks noGrp="1"/>
          </p:cNvSpPr>
          <p:nvPr>
            <p:ph idx="1"/>
          </p:nvPr>
        </p:nvSpPr>
        <p:spPr>
          <a:xfrm>
            <a:off x="555812" y="1389282"/>
            <a:ext cx="11080376" cy="4675839"/>
          </a:xfrm>
        </p:spPr>
        <p:txBody>
          <a:bodyPr/>
          <a:lstStyle/>
          <a:p>
            <a:pPr>
              <a:spcAft>
                <a:spcPts val="600"/>
              </a:spcAft>
              <a:buFont typeface="Wingdings" panose="05000000000000000000" pitchFamily="2" charset="2"/>
              <a:buChar char="§"/>
            </a:pPr>
            <a:r>
              <a:rPr lang="en-US" sz="2400" b="1" dirty="0">
                <a:solidFill>
                  <a:srgbClr val="0066FF"/>
                </a:solidFill>
              </a:rPr>
              <a:t>Sarah:</a:t>
            </a:r>
            <a:r>
              <a:rPr lang="en-US" sz="2400" b="1" dirty="0">
                <a:solidFill>
                  <a:srgbClr val="00B050"/>
                </a:solidFill>
              </a:rPr>
              <a:t> </a:t>
            </a:r>
            <a:r>
              <a:rPr lang="en-US" sz="2400" dirty="0"/>
              <a:t>(Taking a deep breath to prepare herself) </a:t>
            </a:r>
            <a:r>
              <a:rPr lang="en-US" sz="2400" i="1" dirty="0"/>
              <a:t>Hey Alex, do you got a second to chat about our apartment cleaning?</a:t>
            </a:r>
          </a:p>
          <a:p>
            <a:pPr>
              <a:spcAft>
                <a:spcPts val="600"/>
              </a:spcAft>
              <a:buFont typeface="Wingdings" panose="05000000000000000000" pitchFamily="2" charset="2"/>
              <a:buChar char="§"/>
            </a:pPr>
            <a:r>
              <a:rPr lang="en-US" sz="2400" b="1" dirty="0">
                <a:solidFill>
                  <a:srgbClr val="FF9900"/>
                </a:solidFill>
              </a:rPr>
              <a:t>Alex: </a:t>
            </a:r>
            <a:r>
              <a:rPr lang="en-US" sz="2400" dirty="0"/>
              <a:t>(Looking a bit distracted) </a:t>
            </a:r>
            <a:r>
              <a:rPr lang="en-US" sz="2400" i="1" dirty="0"/>
              <a:t>Oh, yeah, sure. What's up?</a:t>
            </a:r>
          </a:p>
          <a:p>
            <a:pPr>
              <a:spcAft>
                <a:spcPts val="600"/>
              </a:spcAft>
              <a:buFont typeface="Wingdings" panose="05000000000000000000" pitchFamily="2" charset="2"/>
              <a:buChar char="§"/>
            </a:pPr>
            <a:r>
              <a:rPr lang="en-US" sz="2400" b="1" dirty="0">
                <a:solidFill>
                  <a:srgbClr val="0066FF"/>
                </a:solidFill>
              </a:rPr>
              <a:t>Sarah: </a:t>
            </a:r>
            <a:r>
              <a:rPr lang="en-US" sz="2400" dirty="0"/>
              <a:t>(Using DEAR MAN) </a:t>
            </a:r>
            <a:r>
              <a:rPr lang="en-US" sz="2400" i="1" dirty="0"/>
              <a:t>I've been feeling a bit stressed about the cleanliness of our place lately. Can we chat about coming up with a better plan to keep things in order?</a:t>
            </a:r>
          </a:p>
          <a:p>
            <a:pPr>
              <a:spcAft>
                <a:spcPts val="600"/>
              </a:spcAft>
              <a:buFont typeface="Wingdings" panose="05000000000000000000" pitchFamily="2" charset="2"/>
              <a:buChar char="§"/>
            </a:pPr>
            <a:r>
              <a:rPr lang="en-US" sz="2400" b="1" dirty="0">
                <a:solidFill>
                  <a:srgbClr val="FF9900"/>
                </a:solidFill>
              </a:rPr>
              <a:t>Alex: </a:t>
            </a:r>
            <a:r>
              <a:rPr lang="en-US" sz="2400" dirty="0"/>
              <a:t>(Nods) </a:t>
            </a:r>
            <a:r>
              <a:rPr lang="en-US" sz="2400" i="1" dirty="0"/>
              <a:t>Sure.</a:t>
            </a:r>
          </a:p>
          <a:p>
            <a:pPr>
              <a:spcAft>
                <a:spcPts val="600"/>
              </a:spcAft>
              <a:buFont typeface="Wingdings" panose="05000000000000000000" pitchFamily="2" charset="2"/>
              <a:buChar char="§"/>
            </a:pPr>
            <a:r>
              <a:rPr lang="en-US" sz="2400" b="1" dirty="0">
                <a:solidFill>
                  <a:srgbClr val="0066FF"/>
                </a:solidFill>
              </a:rPr>
              <a:t>Sarah: </a:t>
            </a:r>
            <a:r>
              <a:rPr lang="en-US" sz="2400" dirty="0"/>
              <a:t>(Continuing with DEAR MAN) </a:t>
            </a:r>
            <a:r>
              <a:rPr lang="en-US" sz="2400" i="1" dirty="0"/>
              <a:t>What do you think about taking turns with specific chores each week? It'll keep the apartment in check, be fair for both of us and hopefully cut down on any future issues and prevent future conflict.</a:t>
            </a:r>
          </a:p>
        </p:txBody>
      </p:sp>
      <p:grpSp>
        <p:nvGrpSpPr>
          <p:cNvPr id="5" name="Group 4">
            <a:extLst>
              <a:ext uri="{FF2B5EF4-FFF2-40B4-BE49-F238E27FC236}">
                <a16:creationId xmlns:a16="http://schemas.microsoft.com/office/drawing/2014/main" id="{04F0033D-B298-CD60-BAF3-932FB06D6866}"/>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6E2B6633-1FF1-936D-5679-CA54E1746121}"/>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83550B19-3CE0-CAB6-5BE6-3E2D977976E0}"/>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A24E0C50-C265-848A-DF07-40AAB48D3D6A}"/>
              </a:ext>
              <a:ext uri="{C183D7F6-B498-43B3-948B-1728B52AA6E4}">
                <adec:decorative xmlns:adec="http://schemas.microsoft.com/office/drawing/2017/decorative" val="0"/>
              </a:ext>
            </a:extLst>
          </p:cNvPr>
          <p:cNvSpPr txBox="1"/>
          <p:nvPr/>
        </p:nvSpPr>
        <p:spPr>
          <a:xfrm>
            <a:off x="2354666" y="6174685"/>
            <a:ext cx="7482668" cy="461665"/>
          </a:xfrm>
          <a:prstGeom prst="rect">
            <a:avLst/>
          </a:prstGeom>
          <a:noFill/>
        </p:spPr>
        <p:txBody>
          <a:bodyPr wrap="square">
            <a:spAutoFit/>
          </a:bodyPr>
          <a:lstStyle/>
          <a:p>
            <a:pPr algn="ctr" fontAlgn="base">
              <a:defRPr/>
            </a:pPr>
            <a:r>
              <a:rPr lang="en-US" sz="2400" b="1" i="1" dirty="0">
                <a:highlight>
                  <a:srgbClr val="FFFF00"/>
                </a:highlight>
              </a:rPr>
              <a:t>DEAR MAN </a:t>
            </a:r>
            <a:r>
              <a:rPr lang="en-US" sz="2400" b="1" dirty="0">
                <a:highlight>
                  <a:srgbClr val="FFFF00"/>
                </a:highlight>
              </a:rPr>
              <a:t>Available for Reference –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4E3B7FA4-287E-A032-B5D2-31F39FD7D950}"/>
              </a:ext>
            </a:extLst>
          </p:cNvPr>
          <p:cNvSpPr>
            <a:spLocks noGrp="1"/>
          </p:cNvSpPr>
          <p:nvPr>
            <p:ph type="sldNum" idx="10"/>
          </p:nvPr>
        </p:nvSpPr>
        <p:spPr/>
        <p:txBody>
          <a:bodyPr/>
          <a:lstStyle/>
          <a:p>
            <a:fld id="{07CE569E-9B7C-4CB9-AB80-C0841F922CFF}" type="slidenum">
              <a:rPr lang="en-US" smtClean="0"/>
              <a:pPr/>
              <a:t>95</a:t>
            </a:fld>
            <a:endParaRPr lang="en-US"/>
          </a:p>
        </p:txBody>
      </p:sp>
    </p:spTree>
    <p:extLst>
      <p:ext uri="{BB962C8B-B14F-4D97-AF65-F5344CB8AC3E}">
        <p14:creationId xmlns:p14="http://schemas.microsoft.com/office/powerpoint/2010/main" val="3132647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C1927-AA77-FC1F-0D68-E26E74D9B026}"/>
              </a:ext>
            </a:extLst>
          </p:cNvPr>
          <p:cNvSpPr>
            <a:spLocks noGrp="1"/>
          </p:cNvSpPr>
          <p:nvPr>
            <p:ph type="title"/>
          </p:nvPr>
        </p:nvSpPr>
        <p:spPr>
          <a:xfrm>
            <a:off x="1048199" y="411214"/>
            <a:ext cx="10095600" cy="936800"/>
          </a:xfrm>
        </p:spPr>
        <p:txBody>
          <a:bodyPr/>
          <a:lstStyle/>
          <a:p>
            <a:r>
              <a:rPr lang="en-US" dirty="0"/>
              <a:t>Activity –</a:t>
            </a:r>
            <a:r>
              <a:rPr lang="en-US" sz="4400" b="1" i="1" dirty="0"/>
              <a:t>DEAR MAN </a:t>
            </a:r>
            <a:r>
              <a:rPr lang="en-US" sz="4400" b="1" dirty="0"/>
              <a:t>(2)</a:t>
            </a:r>
            <a:endParaRPr lang="en-US" dirty="0"/>
          </a:p>
        </p:txBody>
      </p:sp>
      <p:sp>
        <p:nvSpPr>
          <p:cNvPr id="3" name="Content Placeholder 2">
            <a:extLst>
              <a:ext uri="{FF2B5EF4-FFF2-40B4-BE49-F238E27FC236}">
                <a16:creationId xmlns:a16="http://schemas.microsoft.com/office/drawing/2014/main" id="{0DBAEE9A-5B2D-BF97-3B44-7CB35FF6E1EA}"/>
              </a:ext>
            </a:extLst>
          </p:cNvPr>
          <p:cNvSpPr>
            <a:spLocks noGrp="1"/>
          </p:cNvSpPr>
          <p:nvPr>
            <p:ph idx="1"/>
          </p:nvPr>
        </p:nvSpPr>
        <p:spPr>
          <a:xfrm>
            <a:off x="656664" y="1348014"/>
            <a:ext cx="10878671" cy="4826671"/>
          </a:xfrm>
        </p:spPr>
        <p:txBody>
          <a:bodyPr/>
          <a:lstStyle/>
          <a:p>
            <a:pPr>
              <a:spcAft>
                <a:spcPts val="600"/>
              </a:spcAft>
              <a:buFont typeface="Wingdings" panose="05000000000000000000" pitchFamily="2" charset="2"/>
              <a:buChar char="§"/>
            </a:pPr>
            <a:r>
              <a:rPr lang="en-US" sz="2400" b="1" dirty="0">
                <a:solidFill>
                  <a:srgbClr val="E6AF00"/>
                </a:solidFill>
              </a:rPr>
              <a:t>Alex: </a:t>
            </a:r>
            <a:r>
              <a:rPr lang="en-US" sz="2400" dirty="0"/>
              <a:t>(Pauses to think) </a:t>
            </a:r>
            <a:r>
              <a:rPr lang="en-US" sz="2400" i="1" dirty="0"/>
              <a:t>That sounds reasonable.</a:t>
            </a:r>
            <a:endParaRPr lang="en-US" sz="2400" b="1" dirty="0"/>
          </a:p>
          <a:p>
            <a:pPr>
              <a:spcAft>
                <a:spcPts val="600"/>
              </a:spcAft>
              <a:buFont typeface="Wingdings" panose="05000000000000000000" pitchFamily="2" charset="2"/>
              <a:buChar char="§"/>
            </a:pPr>
            <a:r>
              <a:rPr lang="en-US" sz="2400" b="1" dirty="0">
                <a:solidFill>
                  <a:srgbClr val="0066FF"/>
                </a:solidFill>
              </a:rPr>
              <a:t>Sarah: </a:t>
            </a:r>
            <a:r>
              <a:rPr lang="en-US" sz="2400" dirty="0"/>
              <a:t>(Continuing with DEAR MAN) </a:t>
            </a:r>
            <a:r>
              <a:rPr lang="en-US" sz="2400" i="1" dirty="0"/>
              <a:t>I also think it’s important for us to be open about any cleaning issues or concerns. If we see something isn't working with the schedule, let's talk about it and make adjustments together. What do you think?</a:t>
            </a:r>
          </a:p>
          <a:p>
            <a:pPr>
              <a:spcAft>
                <a:spcPts val="600"/>
              </a:spcAft>
              <a:buFont typeface="Wingdings" panose="05000000000000000000" pitchFamily="2" charset="2"/>
              <a:buChar char="§"/>
            </a:pPr>
            <a:r>
              <a:rPr lang="en-US" sz="2400" b="1" dirty="0">
                <a:solidFill>
                  <a:srgbClr val="E6AF00"/>
                </a:solidFill>
              </a:rPr>
              <a:t>Alex: </a:t>
            </a:r>
            <a:r>
              <a:rPr lang="en-US" sz="2400" dirty="0"/>
              <a:t>(Nods again) </a:t>
            </a:r>
            <a:r>
              <a:rPr lang="en-US" sz="2400" i="1" dirty="0"/>
              <a:t>Yeah, that makes sense.</a:t>
            </a:r>
          </a:p>
          <a:p>
            <a:pPr>
              <a:spcAft>
                <a:spcPts val="600"/>
              </a:spcAft>
              <a:buFont typeface="Wingdings" panose="05000000000000000000" pitchFamily="2" charset="2"/>
              <a:buChar char="§"/>
            </a:pPr>
            <a:r>
              <a:rPr lang="en-US" sz="2400" b="1" dirty="0">
                <a:solidFill>
                  <a:srgbClr val="0066FF"/>
                </a:solidFill>
              </a:rPr>
              <a:t>Sarah: </a:t>
            </a:r>
            <a:r>
              <a:rPr lang="en-US" sz="2400" dirty="0"/>
              <a:t>(Finishing DEAR MAN) </a:t>
            </a:r>
            <a:r>
              <a:rPr lang="en-US" sz="2400" i="1" dirty="0"/>
              <a:t>Thanks for being open to discussing this, Alex. Having a clean and comfy living space is important to me, and I think this plan could make a real difference. What are your thoughts on it?</a:t>
            </a:r>
          </a:p>
          <a:p>
            <a:pPr>
              <a:spcAft>
                <a:spcPts val="600"/>
              </a:spcAft>
              <a:buFont typeface="Wingdings" panose="05000000000000000000" pitchFamily="2" charset="2"/>
              <a:buChar char="§"/>
            </a:pPr>
            <a:r>
              <a:rPr lang="en-US" sz="2400" b="1" dirty="0">
                <a:solidFill>
                  <a:srgbClr val="E6AF00"/>
                </a:solidFill>
              </a:rPr>
              <a:t>Alex: </a:t>
            </a:r>
            <a:r>
              <a:rPr lang="en-US" sz="2400" dirty="0"/>
              <a:t>(Smiles) </a:t>
            </a:r>
            <a:r>
              <a:rPr lang="en-US" sz="2400" i="1" dirty="0"/>
              <a:t>I agree, Sarah. Let's give it a try. Thanks for bringing this up.</a:t>
            </a:r>
          </a:p>
        </p:txBody>
      </p:sp>
      <p:grpSp>
        <p:nvGrpSpPr>
          <p:cNvPr id="5" name="Group 4">
            <a:extLst>
              <a:ext uri="{FF2B5EF4-FFF2-40B4-BE49-F238E27FC236}">
                <a16:creationId xmlns:a16="http://schemas.microsoft.com/office/drawing/2014/main" id="{5299D097-51EA-E1B0-7E1B-AE6C51D47535}"/>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6" name="Rectangle: Rounded Corners 5">
              <a:extLst>
                <a:ext uri="{FF2B5EF4-FFF2-40B4-BE49-F238E27FC236}">
                  <a16:creationId xmlns:a16="http://schemas.microsoft.com/office/drawing/2014/main" id="{6E01DE76-AF08-CC3F-B8BD-CBE08792DD1C}"/>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7084F1F-4556-A11B-EAB5-1D2B9A1F3E07}"/>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8" name="TextBox 7">
            <a:extLst>
              <a:ext uri="{FF2B5EF4-FFF2-40B4-BE49-F238E27FC236}">
                <a16:creationId xmlns:a16="http://schemas.microsoft.com/office/drawing/2014/main" id="{859D4851-3CC7-27E3-401F-C37CEA58796D}"/>
              </a:ext>
            </a:extLst>
          </p:cNvPr>
          <p:cNvSpPr txBox="1"/>
          <p:nvPr/>
        </p:nvSpPr>
        <p:spPr>
          <a:xfrm>
            <a:off x="2354666" y="6174685"/>
            <a:ext cx="7482668" cy="461665"/>
          </a:xfrm>
          <a:prstGeom prst="rect">
            <a:avLst/>
          </a:prstGeom>
          <a:noFill/>
        </p:spPr>
        <p:txBody>
          <a:bodyPr wrap="square">
            <a:spAutoFit/>
          </a:bodyPr>
          <a:lstStyle/>
          <a:p>
            <a:pPr algn="ctr" fontAlgn="base">
              <a:defRPr/>
            </a:pPr>
            <a:r>
              <a:rPr lang="en-US" sz="2400" b="1" i="1" dirty="0">
                <a:highlight>
                  <a:srgbClr val="FFFF00"/>
                </a:highlight>
              </a:rPr>
              <a:t>DEAR MAN </a:t>
            </a:r>
            <a:r>
              <a:rPr lang="en-US" sz="2400" b="1" dirty="0">
                <a:highlight>
                  <a:srgbClr val="FFFF00"/>
                </a:highlight>
              </a:rPr>
              <a:t>Available for Reference –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4E3B7FA4-287E-A032-B5D2-31F39FD7D950}"/>
              </a:ext>
            </a:extLst>
          </p:cNvPr>
          <p:cNvSpPr>
            <a:spLocks noGrp="1"/>
          </p:cNvSpPr>
          <p:nvPr>
            <p:ph type="sldNum" idx="10"/>
          </p:nvPr>
        </p:nvSpPr>
        <p:spPr/>
        <p:txBody>
          <a:bodyPr/>
          <a:lstStyle/>
          <a:p>
            <a:fld id="{07CE569E-9B7C-4CB9-AB80-C0841F922CFF}" type="slidenum">
              <a:rPr lang="en-US" smtClean="0"/>
              <a:pPr/>
              <a:t>96</a:t>
            </a:fld>
            <a:endParaRPr lang="en-US"/>
          </a:p>
        </p:txBody>
      </p:sp>
    </p:spTree>
    <p:extLst>
      <p:ext uri="{BB962C8B-B14F-4D97-AF65-F5344CB8AC3E}">
        <p14:creationId xmlns:p14="http://schemas.microsoft.com/office/powerpoint/2010/main" val="28125251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8F6971-D1A9-81C5-D776-9ADE72FC4EE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44235" y="4461425"/>
            <a:ext cx="2103526" cy="1502584"/>
          </a:xfrm>
          <a:prstGeom prst="rect">
            <a:avLst/>
          </a:prstGeom>
        </p:spPr>
      </p:pic>
      <p:sp>
        <p:nvSpPr>
          <p:cNvPr id="2" name="Title 1">
            <a:extLst>
              <a:ext uri="{FF2B5EF4-FFF2-40B4-BE49-F238E27FC236}">
                <a16:creationId xmlns:a16="http://schemas.microsoft.com/office/drawing/2014/main" id="{56DCFE8A-F1E8-101F-ADAC-D5D98020CEE7}"/>
              </a:ext>
            </a:extLst>
          </p:cNvPr>
          <p:cNvSpPr>
            <a:spLocks noGrp="1"/>
          </p:cNvSpPr>
          <p:nvPr>
            <p:ph type="title"/>
          </p:nvPr>
        </p:nvSpPr>
        <p:spPr>
          <a:xfrm>
            <a:off x="1048200" y="410827"/>
            <a:ext cx="10095600" cy="869241"/>
          </a:xfrm>
        </p:spPr>
        <p:txBody>
          <a:bodyPr/>
          <a:lstStyle/>
          <a:p>
            <a:r>
              <a:rPr kumimoji="0" lang="en-US" b="1" i="1" u="none" strike="noStrike" kern="0" cap="none" spc="0" normalizeH="0" baseline="0" noProof="0" dirty="0">
                <a:ln>
                  <a:noFill/>
                </a:ln>
                <a:solidFill>
                  <a:srgbClr val="0053A3"/>
                </a:solidFill>
                <a:effectLst/>
                <a:uLnTx/>
                <a:uFillTx/>
                <a:latin typeface="Roboto Slab"/>
                <a:ea typeface="Roboto Slab"/>
                <a:cs typeface="Roboto Slab"/>
                <a:sym typeface="Roboto Slab"/>
              </a:rPr>
              <a:t>DEAR MAN </a:t>
            </a:r>
            <a:r>
              <a:rPr kumimoji="0" lang="en-US" b="1" i="0" u="none" strike="noStrike" kern="0" cap="none" spc="0" normalizeH="0" baseline="0" noProof="0" dirty="0">
                <a:ln>
                  <a:noFill/>
                </a:ln>
                <a:solidFill>
                  <a:srgbClr val="0053A3"/>
                </a:solidFill>
                <a:effectLst/>
                <a:uLnTx/>
                <a:uFillTx/>
                <a:latin typeface="Roboto Slab"/>
                <a:ea typeface="Roboto Slab"/>
                <a:cs typeface="Roboto Slab"/>
                <a:sym typeface="Roboto Slab"/>
              </a:rPr>
              <a:t>Activity – Discussion</a:t>
            </a:r>
            <a:endParaRPr lang="en-US" sz="4800" dirty="0"/>
          </a:p>
        </p:txBody>
      </p:sp>
      <p:sp>
        <p:nvSpPr>
          <p:cNvPr id="3" name="Content Placeholder 2">
            <a:extLst>
              <a:ext uri="{FF2B5EF4-FFF2-40B4-BE49-F238E27FC236}">
                <a16:creationId xmlns:a16="http://schemas.microsoft.com/office/drawing/2014/main" id="{4088063E-47C2-F651-3E01-A3BAA2F010F7}"/>
              </a:ext>
            </a:extLst>
          </p:cNvPr>
          <p:cNvSpPr>
            <a:spLocks noGrp="1"/>
          </p:cNvSpPr>
          <p:nvPr>
            <p:ph idx="1"/>
          </p:nvPr>
        </p:nvSpPr>
        <p:spPr>
          <a:xfrm>
            <a:off x="735013" y="1280068"/>
            <a:ext cx="10721971" cy="3181357"/>
          </a:xfrm>
        </p:spPr>
        <p:txBody>
          <a:bodyPr numCol="1" spcCol="274320"/>
          <a:lstStyle/>
          <a:p>
            <a:pPr>
              <a:spcAft>
                <a:spcPts val="600"/>
              </a:spcAft>
              <a:buClr>
                <a:schemeClr val="accent3">
                  <a:lumMod val="60000"/>
                  <a:lumOff val="40000"/>
                </a:schemeClr>
              </a:buClr>
              <a:buSzPct val="115000"/>
              <a:buFont typeface="+mj-lt"/>
              <a:buAutoNum type="arabicPeriod"/>
            </a:pPr>
            <a:r>
              <a:rPr lang="en-US" sz="2600" dirty="0"/>
              <a:t>How does teaching DEAR MAN benefit clients in substance use treatment, and how does it support their recovery?</a:t>
            </a:r>
          </a:p>
          <a:p>
            <a:pPr>
              <a:spcAft>
                <a:spcPts val="600"/>
              </a:spcAft>
              <a:buClr>
                <a:schemeClr val="accent3">
                  <a:lumMod val="60000"/>
                  <a:lumOff val="40000"/>
                </a:schemeClr>
              </a:buClr>
              <a:buSzPct val="115000"/>
              <a:buFont typeface="+mj-lt"/>
              <a:buAutoNum type="arabicPeriod"/>
            </a:pPr>
            <a:r>
              <a:rPr lang="en-US" sz="2600" dirty="0"/>
              <a:t>What kind of challenges can arise when introducing DEAR MAN to clients who are new to the skill, and how do you create a safe and supportive environment for them to learn and use DEAR MAN, especially if they're hesitant or resistant?</a:t>
            </a:r>
          </a:p>
        </p:txBody>
      </p:sp>
      <p:grpSp>
        <p:nvGrpSpPr>
          <p:cNvPr id="7" name="Group 6">
            <a:extLst>
              <a:ext uri="{FF2B5EF4-FFF2-40B4-BE49-F238E27FC236}">
                <a16:creationId xmlns:a16="http://schemas.microsoft.com/office/drawing/2014/main" id="{D61D1604-0D35-626D-C560-0922F6EF2CF2}"/>
              </a:ext>
              <a:ext uri="{C183D7F6-B498-43B3-948B-1728B52AA6E4}">
                <adec:decorative xmlns:adec="http://schemas.microsoft.com/office/drawing/2017/decorative" val="1"/>
              </a:ext>
            </a:extLst>
          </p:cNvPr>
          <p:cNvGrpSpPr/>
          <p:nvPr/>
        </p:nvGrpSpPr>
        <p:grpSpPr>
          <a:xfrm>
            <a:off x="280310" y="200621"/>
            <a:ext cx="576072" cy="420624"/>
            <a:chOff x="4226459" y="2652996"/>
            <a:chExt cx="2009065" cy="2009065"/>
          </a:xfrm>
          <a:solidFill>
            <a:srgbClr val="7030A0"/>
          </a:solidFill>
        </p:grpSpPr>
        <p:sp>
          <p:nvSpPr>
            <p:cNvPr id="8" name="Rectangle: Rounded Corners 7">
              <a:extLst>
                <a:ext uri="{FF2B5EF4-FFF2-40B4-BE49-F238E27FC236}">
                  <a16:creationId xmlns:a16="http://schemas.microsoft.com/office/drawing/2014/main" id="{F9BC279F-589B-B2BF-BD29-DAAC61C8D739}"/>
                </a:ext>
              </a:extLst>
            </p:cNvPr>
            <p:cNvSpPr/>
            <p:nvPr/>
          </p:nvSpPr>
          <p:spPr>
            <a:xfrm>
              <a:off x="4226459" y="2652996"/>
              <a:ext cx="2009065" cy="2009065"/>
            </a:xfrm>
            <a:prstGeom prst="roundRect">
              <a:avLst/>
            </a:prstGeom>
            <a:grpFill/>
          </p:spPr>
          <p:style>
            <a:lnRef idx="3">
              <a:schemeClr val="lt1">
                <a:hueOff val="0"/>
                <a:satOff val="0"/>
                <a:lumOff val="0"/>
                <a:alphaOff val="0"/>
              </a:schemeClr>
            </a:lnRef>
            <a:fillRef idx="1">
              <a:schemeClr val="accent3">
                <a:hueOff val="-8805950"/>
                <a:satOff val="71302"/>
                <a:lumOff val="4903"/>
                <a:alphaOff val="0"/>
              </a:schemeClr>
            </a:fillRef>
            <a:effectRef idx="1">
              <a:schemeClr val="accent3">
                <a:hueOff val="-8805950"/>
                <a:satOff val="71302"/>
                <a:lumOff val="4903"/>
                <a:alphaOff val="0"/>
              </a:schemeClr>
            </a:effectRef>
            <a:fontRef idx="minor">
              <a:schemeClr val="lt1"/>
            </a:fontRef>
          </p:style>
          <p:txBody>
            <a:bodyPr/>
            <a:lstStyle/>
            <a:p>
              <a:endParaRPr lang="en-US"/>
            </a:p>
          </p:txBody>
        </p:sp>
        <p:sp>
          <p:nvSpPr>
            <p:cNvPr id="9" name="Rectangle: Rounded Corners 4">
              <a:extLst>
                <a:ext uri="{FF2B5EF4-FFF2-40B4-BE49-F238E27FC236}">
                  <a16:creationId xmlns:a16="http://schemas.microsoft.com/office/drawing/2014/main" id="{CC7BF038-0E5C-687D-2209-8F34EEB9977E}"/>
                </a:ext>
              </a:extLst>
            </p:cNvPr>
            <p:cNvSpPr txBox="1"/>
            <p:nvPr/>
          </p:nvSpPr>
          <p:spPr>
            <a:xfrm>
              <a:off x="4324533" y="2751070"/>
              <a:ext cx="1812917" cy="1812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1" kern="1200" dirty="0"/>
            </a:p>
          </p:txBody>
        </p:sp>
      </p:grpSp>
      <p:sp>
        <p:nvSpPr>
          <p:cNvPr id="10" name="TextBox 9">
            <a:extLst>
              <a:ext uri="{FF2B5EF4-FFF2-40B4-BE49-F238E27FC236}">
                <a16:creationId xmlns:a16="http://schemas.microsoft.com/office/drawing/2014/main" id="{AF989452-D1CE-C24C-E5F1-D18F3AB51713}"/>
              </a:ext>
            </a:extLst>
          </p:cNvPr>
          <p:cNvSpPr txBox="1"/>
          <p:nvPr/>
        </p:nvSpPr>
        <p:spPr>
          <a:xfrm>
            <a:off x="2354666" y="6174685"/>
            <a:ext cx="7482668" cy="461665"/>
          </a:xfrm>
          <a:prstGeom prst="rect">
            <a:avLst/>
          </a:prstGeom>
          <a:noFill/>
        </p:spPr>
        <p:txBody>
          <a:bodyPr wrap="square">
            <a:spAutoFit/>
          </a:bodyPr>
          <a:lstStyle/>
          <a:p>
            <a:pPr algn="ctr" fontAlgn="base">
              <a:defRPr/>
            </a:pPr>
            <a:r>
              <a:rPr lang="en-US" sz="2400" b="1" i="1" dirty="0">
                <a:highlight>
                  <a:srgbClr val="FFFF00"/>
                </a:highlight>
              </a:rPr>
              <a:t>DEAR MAN </a:t>
            </a:r>
            <a:r>
              <a:rPr lang="en-US" sz="2400" b="1" dirty="0">
                <a:highlight>
                  <a:srgbClr val="FFFF00"/>
                </a:highlight>
              </a:rPr>
              <a:t>Available for Reference – Handout #1</a:t>
            </a:r>
            <a:endParaRPr lang="en-US" sz="2400" b="1" i="0" dirty="0">
              <a:effectLst/>
              <a:highlight>
                <a:srgbClr val="FFFF00"/>
              </a:highlight>
            </a:endParaRPr>
          </a:p>
        </p:txBody>
      </p:sp>
      <p:sp>
        <p:nvSpPr>
          <p:cNvPr id="4" name="Slide Number Placeholder 3">
            <a:extLst>
              <a:ext uri="{FF2B5EF4-FFF2-40B4-BE49-F238E27FC236}">
                <a16:creationId xmlns:a16="http://schemas.microsoft.com/office/drawing/2014/main" id="{772C2B89-67D1-F0EF-DF28-9735D8AF214C}"/>
              </a:ext>
            </a:extLst>
          </p:cNvPr>
          <p:cNvSpPr>
            <a:spLocks noGrp="1"/>
          </p:cNvSpPr>
          <p:nvPr>
            <p:ph type="sldNum" idx="10"/>
          </p:nvPr>
        </p:nvSpPr>
        <p:spPr/>
        <p:txBody>
          <a:bodyPr/>
          <a:lstStyle/>
          <a:p>
            <a:fld id="{07CE569E-9B7C-4CB9-AB80-C0841F922CFF}" type="slidenum">
              <a:rPr lang="en-US" smtClean="0"/>
              <a:pPr/>
              <a:t>97</a:t>
            </a:fld>
            <a:endParaRPr lang="en-US"/>
          </a:p>
        </p:txBody>
      </p:sp>
    </p:spTree>
    <p:extLst>
      <p:ext uri="{BB962C8B-B14F-4D97-AF65-F5344CB8AC3E}">
        <p14:creationId xmlns:p14="http://schemas.microsoft.com/office/powerpoint/2010/main" val="27877096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C5D2-AF01-434A-94C9-EE47AD38A0A0}"/>
              </a:ext>
            </a:extLst>
          </p:cNvPr>
          <p:cNvSpPr>
            <a:spLocks noGrp="1"/>
          </p:cNvSpPr>
          <p:nvPr>
            <p:ph type="title"/>
          </p:nvPr>
        </p:nvSpPr>
        <p:spPr>
          <a:xfrm>
            <a:off x="1048199" y="710889"/>
            <a:ext cx="10095600" cy="936800"/>
          </a:xfrm>
        </p:spPr>
        <p:txBody>
          <a:bodyPr/>
          <a:lstStyle/>
          <a:p>
            <a:pPr algn="ctr"/>
            <a:r>
              <a:rPr lang="en-US" sz="6000" dirty="0">
                <a:solidFill>
                  <a:schemeClr val="accent3"/>
                </a:solidFill>
              </a:rPr>
              <a:t>Closing </a:t>
            </a:r>
            <a:r>
              <a:rPr lang="en-US" sz="6000" b="1" dirty="0">
                <a:solidFill>
                  <a:schemeClr val="accent3"/>
                </a:solidFill>
              </a:rPr>
              <a:t>Mindfulness Exercise</a:t>
            </a:r>
          </a:p>
        </p:txBody>
      </p:sp>
      <p:pic>
        <p:nvPicPr>
          <p:cNvPr id="6" name="Picture 5">
            <a:extLst>
              <a:ext uri="{FF2B5EF4-FFF2-40B4-BE49-F238E27FC236}">
                <a16:creationId xmlns:a16="http://schemas.microsoft.com/office/drawing/2014/main" id="{A390AF32-06AF-B125-27A9-A01DE4C261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2915" y="2090759"/>
            <a:ext cx="5726167" cy="3834487"/>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0BE2E1CB-342F-A9AF-4B51-3DA784E02AC9}"/>
              </a:ext>
            </a:extLst>
          </p:cNvPr>
          <p:cNvSpPr>
            <a:spLocks noGrp="1"/>
          </p:cNvSpPr>
          <p:nvPr>
            <p:ph type="sldNum" sz="quarter" idx="10"/>
          </p:nvPr>
        </p:nvSpPr>
        <p:spPr>
          <a:xfrm>
            <a:off x="11205845" y="6333135"/>
            <a:ext cx="731600" cy="524800"/>
          </a:xfrm>
        </p:spPr>
        <p:txBody>
          <a:bodyPr/>
          <a:lstStyle/>
          <a:p>
            <a:fld id="{C8397D63-7139-4E87-8041-5F6955B3B167}" type="slidenum">
              <a:rPr lang="en-US" smtClean="0"/>
              <a:t>98</a:t>
            </a:fld>
            <a:endParaRPr lang="en-US" dirty="0"/>
          </a:p>
        </p:txBody>
      </p:sp>
    </p:spTree>
    <p:extLst>
      <p:ext uri="{BB962C8B-B14F-4D97-AF65-F5344CB8AC3E}">
        <p14:creationId xmlns:p14="http://schemas.microsoft.com/office/powerpoint/2010/main" val="41840860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31BF-CE1B-9BE0-99C1-86C6374B19C7}"/>
              </a:ext>
            </a:extLst>
          </p:cNvPr>
          <p:cNvSpPr>
            <a:spLocks noGrp="1"/>
          </p:cNvSpPr>
          <p:nvPr>
            <p:ph type="title"/>
          </p:nvPr>
        </p:nvSpPr>
        <p:spPr/>
        <p:txBody>
          <a:bodyPr/>
          <a:lstStyle/>
          <a:p>
            <a:r>
              <a:rPr lang="en-US" dirty="0"/>
              <a:t>Mindfulness Meditation Exercise </a:t>
            </a:r>
          </a:p>
        </p:txBody>
      </p:sp>
      <p:pic>
        <p:nvPicPr>
          <p:cNvPr id="3" name="Online Media 2" title="5-minute meditation exercise for beginners! Sounds and breath - Flow">
            <a:hlinkClick r:id="" action="ppaction://media"/>
            <a:extLst>
              <a:ext uri="{FF2B5EF4-FFF2-40B4-BE49-F238E27FC236}">
                <a16:creationId xmlns:a16="http://schemas.microsoft.com/office/drawing/2014/main" id="{95236686-BDC6-2FA4-B4F8-2765EB47A9CF}"/>
              </a:ext>
            </a:extLst>
          </p:cNvPr>
          <p:cNvPicPr>
            <a:picLocks noRot="1" noChangeAspect="1"/>
          </p:cNvPicPr>
          <p:nvPr>
            <a:videoFile r:link="rId1"/>
          </p:nvPr>
        </p:nvPicPr>
        <p:blipFill>
          <a:blip r:embed="rId4"/>
          <a:stretch>
            <a:fillRect/>
          </a:stretch>
        </p:blipFill>
        <p:spPr>
          <a:xfrm>
            <a:off x="2373036" y="1588996"/>
            <a:ext cx="7445928" cy="4206950"/>
          </a:xfrm>
          <a:prstGeom prst="rect">
            <a:avLst/>
          </a:prstGeom>
        </p:spPr>
      </p:pic>
      <p:sp>
        <p:nvSpPr>
          <p:cNvPr id="4" name="Slide Number Placeholder 3">
            <a:extLst>
              <a:ext uri="{FF2B5EF4-FFF2-40B4-BE49-F238E27FC236}">
                <a16:creationId xmlns:a16="http://schemas.microsoft.com/office/drawing/2014/main" id="{CA30C1BA-0BD2-EDDF-9242-20EE1326D280}"/>
              </a:ext>
            </a:extLst>
          </p:cNvPr>
          <p:cNvSpPr>
            <a:spLocks noGrp="1"/>
          </p:cNvSpPr>
          <p:nvPr>
            <p:ph type="sldNum" idx="10"/>
          </p:nvPr>
        </p:nvSpPr>
        <p:spPr/>
        <p:txBody>
          <a:bodyPr/>
          <a:lstStyle/>
          <a:p>
            <a:fld id="{07CE569E-9B7C-4CB9-AB80-C0841F922CFF}" type="slidenum">
              <a:rPr lang="en-US" smtClean="0"/>
              <a:pPr/>
              <a:t>99</a:t>
            </a:fld>
            <a:endParaRPr lang="en-US"/>
          </a:p>
        </p:txBody>
      </p:sp>
      <p:sp>
        <p:nvSpPr>
          <p:cNvPr id="5" name="TextBox 4">
            <a:extLst>
              <a:ext uri="{FF2B5EF4-FFF2-40B4-BE49-F238E27FC236}">
                <a16:creationId xmlns:a16="http://schemas.microsoft.com/office/drawing/2014/main" id="{E852205E-95AA-6794-BA1C-E0B5C1AB6EB1}"/>
              </a:ext>
              <a:ext uri="{C183D7F6-B498-43B3-948B-1728B52AA6E4}">
                <adec:decorative xmlns:adec="http://schemas.microsoft.com/office/drawing/2017/decorative" val="1"/>
              </a:ext>
            </a:extLst>
          </p:cNvPr>
          <p:cNvSpPr txBox="1"/>
          <p:nvPr/>
        </p:nvSpPr>
        <p:spPr>
          <a:xfrm>
            <a:off x="-1" y="6550158"/>
            <a:ext cx="6310859" cy="338554"/>
          </a:xfrm>
          <a:prstGeom prst="rect">
            <a:avLst/>
          </a:prstGeom>
          <a:noFill/>
        </p:spPr>
        <p:txBody>
          <a:bodyPr wrap="square" rtlCol="0">
            <a:spAutoFit/>
          </a:bodyPr>
          <a:lstStyle/>
          <a:p>
            <a:pPr fontAlgn="base">
              <a:spcBef>
                <a:spcPts val="600"/>
              </a:spcBef>
              <a:spcAft>
                <a:spcPts val="600"/>
              </a:spcAft>
            </a:pPr>
            <a:r>
              <a:rPr lang="en-US" sz="1600" b="0" i="0" dirty="0">
                <a:effectLst/>
                <a:latin typeface="Circular"/>
              </a:rPr>
              <a:t>Source: Flow Neuroscience, 2019</a:t>
            </a:r>
          </a:p>
        </p:txBody>
      </p:sp>
    </p:spTree>
    <p:extLst>
      <p:ext uri="{BB962C8B-B14F-4D97-AF65-F5344CB8AC3E}">
        <p14:creationId xmlns:p14="http://schemas.microsoft.com/office/powerpoint/2010/main" val="10688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Cordelia">
  <a:themeElements>
    <a:clrScheme name="Custom 1">
      <a:dk1>
        <a:srgbClr val="263238"/>
      </a:dk1>
      <a:lt1>
        <a:srgbClr val="FFFFFF"/>
      </a:lt1>
      <a:dk2>
        <a:srgbClr val="607D8B"/>
      </a:dk2>
      <a:lt2>
        <a:srgbClr val="ECEFF1"/>
      </a:lt2>
      <a:accent1>
        <a:srgbClr val="0091EA"/>
      </a:accent1>
      <a:accent2>
        <a:srgbClr val="0053A3"/>
      </a:accent2>
      <a:accent3>
        <a:srgbClr val="607D8B"/>
      </a:accent3>
      <a:accent4>
        <a:srgbClr val="F2D712"/>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delia" id="{8DF67707-1DB1-4F33-9DDA-1A36497BE613}" vid="{17D8A23E-E8CA-48B3-B19F-B3D4B4C9DCC1}"/>
    </a:ext>
  </a:extLst>
</a:theme>
</file>

<file path=ppt/theme/theme2.xml><?xml version="1.0" encoding="utf-8"?>
<a:theme xmlns:a="http://schemas.openxmlformats.org/drawingml/2006/main" name="2_Pebble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21821</TotalTime>
  <Words>21349</Words>
  <Application>Microsoft Office PowerPoint</Application>
  <PresentationFormat>Widescreen</PresentationFormat>
  <Paragraphs>1669</Paragraphs>
  <Slides>101</Slides>
  <Notes>101</Notes>
  <HiddenSlides>1</HiddenSlides>
  <MMClips>3</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101</vt:i4>
      </vt:variant>
    </vt:vector>
  </HeadingPairs>
  <TitlesOfParts>
    <vt:vector size="125" baseType="lpstr">
      <vt:lpstr>Aharoni</vt:lpstr>
      <vt:lpstr>-apple-system</vt:lpstr>
      <vt:lpstr>Arial</vt:lpstr>
      <vt:lpstr>Arial Narrow</vt:lpstr>
      <vt:lpstr>ArialNova</vt:lpstr>
      <vt:lpstr>Avenir Next LT Pro</vt:lpstr>
      <vt:lpstr>Avenir Next LT Pro Light</vt:lpstr>
      <vt:lpstr>Calibri</vt:lpstr>
      <vt:lpstr>Calibri Light</vt:lpstr>
      <vt:lpstr>Circular</vt:lpstr>
      <vt:lpstr>Courier New</vt:lpstr>
      <vt:lpstr>Fira Sans Extra Condensed</vt:lpstr>
      <vt:lpstr>inherit</vt:lpstr>
      <vt:lpstr>linehan_sanserif_book</vt:lpstr>
      <vt:lpstr>Montserrat</vt:lpstr>
      <vt:lpstr>Roboto</vt:lpstr>
      <vt:lpstr>Roboto Slab</vt:lpstr>
      <vt:lpstr>Sitka Subheading</vt:lpstr>
      <vt:lpstr>Söhne</vt:lpstr>
      <vt:lpstr>Source Sans Pro</vt:lpstr>
      <vt:lpstr>Wingdings</vt:lpstr>
      <vt:lpstr>Wingdings 2</vt:lpstr>
      <vt:lpstr>Cordelia</vt:lpstr>
      <vt:lpstr>2_PebbleVTI</vt:lpstr>
      <vt:lpstr>Dialectical Behavioral Therapy (DBT) in Substance Use Disorder (SUD) Treatment: Part 1</vt:lpstr>
      <vt:lpstr>Dialectical Behavioral Therapy in Substance Use Disorder Treatment: Part 1</vt:lpstr>
      <vt:lpstr>START CODE </vt:lpstr>
      <vt:lpstr>Notice: AI Features in Trainings</vt:lpstr>
      <vt:lpstr>Thank you for joining us today!</vt:lpstr>
      <vt:lpstr>Linking Your Audio and Video:</vt:lpstr>
      <vt:lpstr>Indigenous Land Acknowledgement</vt:lpstr>
      <vt:lpstr>PEOPLE FIRST</vt:lpstr>
      <vt:lpstr>[INSERT MONTH RECOGNITIONS SLIDE]</vt:lpstr>
      <vt:lpstr>Learning Objectives</vt:lpstr>
      <vt:lpstr>Reference Materials</vt:lpstr>
      <vt:lpstr>Disclosure</vt:lpstr>
      <vt:lpstr>Agenda</vt:lpstr>
      <vt:lpstr>Opening Mindfulness Exercise</vt:lpstr>
      <vt:lpstr>Deep Breathing Mindful Relaxation Exercise</vt:lpstr>
      <vt:lpstr>An Overview of DBT</vt:lpstr>
      <vt:lpstr>The Basics of DBT</vt:lpstr>
      <vt:lpstr>History of DBT</vt:lpstr>
      <vt:lpstr>The Overarching Goal of DBT</vt:lpstr>
      <vt:lpstr>The Goals of the DBT Skills</vt:lpstr>
      <vt:lpstr>Balancing Acceptance and Change</vt:lpstr>
      <vt:lpstr>General Concepts and Focus of DBT</vt:lpstr>
      <vt:lpstr>Visualizing the Goal of DBT</vt:lpstr>
      <vt:lpstr>The Characteristics of DBT</vt:lpstr>
      <vt:lpstr>Cognitive-Based</vt:lpstr>
      <vt:lpstr>Support-Oriented</vt:lpstr>
      <vt:lpstr>Collaborative</vt:lpstr>
      <vt:lpstr>In Summary</vt:lpstr>
      <vt:lpstr>Why Choose DBT?</vt:lpstr>
      <vt:lpstr>Fundamentals of DBT</vt:lpstr>
      <vt:lpstr>Concepts/Theories Involved in DBT</vt:lpstr>
      <vt:lpstr>Dialectics</vt:lpstr>
      <vt:lpstr>What is Dialectics?</vt:lpstr>
      <vt:lpstr>Dialectical Thinking in DBT</vt:lpstr>
      <vt:lpstr>Applying Dialectics in DBT</vt:lpstr>
      <vt:lpstr>The Dialectical Approach</vt:lpstr>
      <vt:lpstr>The Biosocial Model of DBT </vt:lpstr>
      <vt:lpstr>The Biosocial Model of DBT (1)</vt:lpstr>
      <vt:lpstr>The Biosocial Model Equation</vt:lpstr>
      <vt:lpstr>The Role of Validation in DBT</vt:lpstr>
      <vt:lpstr>Validation in DBT</vt:lpstr>
      <vt:lpstr>Why Validate Others?</vt:lpstr>
      <vt:lpstr>Why Self-Validate?</vt:lpstr>
      <vt:lpstr>How is DBT Helpful?</vt:lpstr>
      <vt:lpstr>Mental Health Conditions</vt:lpstr>
      <vt:lpstr>Treatment of Dysregulated Behaviors</vt:lpstr>
      <vt:lpstr>Benefits of DBT</vt:lpstr>
      <vt:lpstr>DBT Benefits (1)</vt:lpstr>
      <vt:lpstr>DBT Benefits (2)</vt:lpstr>
      <vt:lpstr>Typical DBT Outcomes</vt:lpstr>
      <vt:lpstr>Limitations of DBT</vt:lpstr>
      <vt:lpstr>Using DBT in SUD Treatment</vt:lpstr>
      <vt:lpstr>Foundations of DBT in SUD Treatment</vt:lpstr>
      <vt:lpstr>Rationale for DBT in SUD Treatment</vt:lpstr>
      <vt:lpstr>Dialectical Abstinence (1)</vt:lpstr>
      <vt:lpstr>Dialectical Abstinence (2)</vt:lpstr>
      <vt:lpstr>Walking the Middle Path</vt:lpstr>
      <vt:lpstr>Walking the Middle Path &amp; SUDs</vt:lpstr>
      <vt:lpstr>The Role of Emotion Dysregulation in SUDs</vt:lpstr>
      <vt:lpstr>Emotion Regulation Vs Dysregulation</vt:lpstr>
      <vt:lpstr>Emotion Dysregulation and Impulsivity</vt:lpstr>
      <vt:lpstr>Emotion Dysregulation and the DBT Skills</vt:lpstr>
      <vt:lpstr>Benefits of DBT in SUD Treatment</vt:lpstr>
      <vt:lpstr>Benefits of DBT for SUD (1)</vt:lpstr>
      <vt:lpstr>Benefits of DBT for SUD (2)</vt:lpstr>
      <vt:lpstr>BREAK</vt:lpstr>
      <vt:lpstr>The DBT Skills</vt:lpstr>
      <vt:lpstr>The DBT Skills (1)</vt:lpstr>
      <vt:lpstr>The DBT Skills (2)</vt:lpstr>
      <vt:lpstr>Mindfulness</vt:lpstr>
      <vt:lpstr>Mindfulness Overview</vt:lpstr>
      <vt:lpstr>Callback - Visualizing the Goal of DBT</vt:lpstr>
      <vt:lpstr>Origins of Mindfulness</vt:lpstr>
      <vt:lpstr>Goals of Mindfulness</vt:lpstr>
      <vt:lpstr>Mindfulness Skills</vt:lpstr>
      <vt:lpstr>Foundational Mindfulness Skills</vt:lpstr>
      <vt:lpstr>The States of Mind</vt:lpstr>
      <vt:lpstr>The “What” Skill</vt:lpstr>
      <vt:lpstr>The “How” Skill</vt:lpstr>
      <vt:lpstr>Activity –Wise Mind</vt:lpstr>
      <vt:lpstr>Wise Mind Activity – Discussion</vt:lpstr>
      <vt:lpstr>Practicing Mindfulness</vt:lpstr>
      <vt:lpstr>Interpersonal Effectiveness</vt:lpstr>
      <vt:lpstr>Interpersonal Effectiveness Overview</vt:lpstr>
      <vt:lpstr>Goals of Interpersonal Effectiveness</vt:lpstr>
      <vt:lpstr>Interpersonal Effectiveness Skills</vt:lpstr>
      <vt:lpstr>Foundational Interpersonal Effectiveness Skills</vt:lpstr>
      <vt:lpstr>The DEAR MAN Skill</vt:lpstr>
      <vt:lpstr>Assumptions &amp; Guidelines of DEAR MAN</vt:lpstr>
      <vt:lpstr>Using DEAR MAN</vt:lpstr>
      <vt:lpstr>The GIVE Skill</vt:lpstr>
      <vt:lpstr>Using GIVE</vt:lpstr>
      <vt:lpstr>The FAST Skill</vt:lpstr>
      <vt:lpstr>Using FAST</vt:lpstr>
      <vt:lpstr>Activity – DEAR MAN (1)</vt:lpstr>
      <vt:lpstr>Activity –DEAR MAN (2)</vt:lpstr>
      <vt:lpstr>DEAR MAN Activity – Discussion</vt:lpstr>
      <vt:lpstr>Closing Mindfulness Exercise</vt:lpstr>
      <vt:lpstr>Mindfulness Meditation Exercise </vt:lpstr>
      <vt:lpstr>Mindfulness Meditation Exercise (2) </vt:lpstr>
      <vt:lpstr>END CODE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Santamaria, Samantha</dc:creator>
  <cp:lastModifiedBy>Rutkowski, Beth</cp:lastModifiedBy>
  <cp:revision>635</cp:revision>
  <cp:lastPrinted>2024-01-22T17:01:44Z</cp:lastPrinted>
  <dcterms:created xsi:type="dcterms:W3CDTF">2022-11-17T21:50:58Z</dcterms:created>
  <dcterms:modified xsi:type="dcterms:W3CDTF">2024-04-19T14:33:15Z</dcterms:modified>
</cp:coreProperties>
</file>