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35"/>
  </p:notesMasterIdLst>
  <p:sldIdLst>
    <p:sldId id="2145706593" r:id="rId4"/>
    <p:sldId id="2145706595" r:id="rId5"/>
    <p:sldId id="2145706594" r:id="rId6"/>
    <p:sldId id="2113" r:id="rId7"/>
    <p:sldId id="2098" r:id="rId8"/>
    <p:sldId id="278" r:id="rId9"/>
    <p:sldId id="2145706591" r:id="rId10"/>
    <p:sldId id="2145706596" r:id="rId11"/>
    <p:sldId id="370" r:id="rId12"/>
    <p:sldId id="2100" r:id="rId13"/>
    <p:sldId id="259" r:id="rId14"/>
    <p:sldId id="2101" r:id="rId15"/>
    <p:sldId id="2102" r:id="rId16"/>
    <p:sldId id="2103" r:id="rId17"/>
    <p:sldId id="2145706559" r:id="rId18"/>
    <p:sldId id="2092" r:id="rId19"/>
    <p:sldId id="2093" r:id="rId20"/>
    <p:sldId id="2094" r:id="rId21"/>
    <p:sldId id="2096" r:id="rId22"/>
    <p:sldId id="2105" r:id="rId23"/>
    <p:sldId id="2104" r:id="rId24"/>
    <p:sldId id="2108" r:id="rId25"/>
    <p:sldId id="2106" r:id="rId26"/>
    <p:sldId id="1895" r:id="rId27"/>
    <p:sldId id="1894" r:id="rId28"/>
    <p:sldId id="2109" r:id="rId29"/>
    <p:sldId id="617" r:id="rId30"/>
    <p:sldId id="262" r:id="rId31"/>
    <p:sldId id="258" r:id="rId32"/>
    <p:sldId id="2112"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8" autoAdjust="0"/>
    <p:restoredTop sz="89776" autoAdjust="0"/>
  </p:normalViewPr>
  <p:slideViewPr>
    <p:cSldViewPr snapToGrid="0">
      <p:cViewPr varScale="1">
        <p:scale>
          <a:sx n="98" d="100"/>
          <a:sy n="98" d="100"/>
        </p:scale>
        <p:origin x="138" y="72"/>
      </p:cViewPr>
      <p:guideLst/>
    </p:cSldViewPr>
  </p:slideViewPr>
  <p:outlineViewPr>
    <p:cViewPr>
      <p:scale>
        <a:sx n="33" d="100"/>
        <a:sy n="33" d="100"/>
      </p:scale>
      <p:origin x="0" y="-35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65874932444705E-2"/>
          <c:y val="3.1553258263531822E-2"/>
          <c:w val="0.94412900654686505"/>
          <c:h val="0.82792677927513336"/>
        </c:manualLayout>
      </c:layout>
      <c:barChart>
        <c:barDir val="col"/>
        <c:grouping val="clustered"/>
        <c:varyColors val="0"/>
        <c:ser>
          <c:idx val="0"/>
          <c:order val="0"/>
          <c:tx>
            <c:strRef>
              <c:f>'CA_All Drug-Related Overdose_De'!$A$2</c:f>
              <c:strCache>
                <c:ptCount val="1"/>
                <c:pt idx="0">
                  <c:v>Native American/ Alaska Native</c:v>
                </c:pt>
              </c:strCache>
            </c:strRef>
          </c:tx>
          <c:spPr>
            <a:solidFill>
              <a:srgbClr val="1731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'CA_All Drug-Related Overdose_De'!$B$1:$F$1</c:f>
              <c:strCache>
                <c:ptCount val="5"/>
                <c:pt idx="0">
                  <c:v>All Drug-Related</c:v>
                </c:pt>
                <c:pt idx="1">
                  <c:v>Any Opioid-Related</c:v>
                </c:pt>
                <c:pt idx="2">
                  <c:v>Fentanyl-Related</c:v>
                </c:pt>
                <c:pt idx="3">
                  <c:v>Psychostimulant-Related</c:v>
                </c:pt>
                <c:pt idx="4">
                  <c:v>Cocaine-Related</c:v>
                </c:pt>
              </c:strCache>
            </c:strRef>
          </c:cat>
          <c:val>
            <c:numRef>
              <c:f>'CA_All Drug-Related Overdose_De'!$B$2:$F$2</c:f>
              <c:numCache>
                <c:formatCode>0.0</c:formatCode>
                <c:ptCount val="5"/>
                <c:pt idx="0">
                  <c:v>78.983000000000004</c:v>
                </c:pt>
                <c:pt idx="1">
                  <c:v>51.08</c:v>
                </c:pt>
                <c:pt idx="2">
                  <c:v>43.523000000000003</c:v>
                </c:pt>
                <c:pt idx="3">
                  <c:v>50.938000000000002</c:v>
                </c:pt>
                <c:pt idx="4">
                  <c:v>2.6070000000000002</c:v>
                </c:pt>
              </c:numCache>
            </c:numRef>
          </c:val>
          <c:extLst>
            <c:ext xmlns:c16="http://schemas.microsoft.com/office/drawing/2014/chart" uri="{C3380CC4-5D6E-409C-BE32-E72D297353CC}">
              <c16:uniqueId val="{00000000-4F4D-4773-9FD5-2642BEDF1C41}"/>
            </c:ext>
          </c:extLst>
        </c:ser>
        <c:ser>
          <c:idx val="1"/>
          <c:order val="1"/>
          <c:tx>
            <c:strRef>
              <c:f>'CA_All Drug-Related Overdose_De'!$A$3</c:f>
              <c:strCache>
                <c:ptCount val="1"/>
                <c:pt idx="0">
                  <c:v>Black/ African American</c:v>
                </c:pt>
              </c:strCache>
            </c:strRef>
          </c:tx>
          <c:spPr>
            <a:solidFill>
              <a:srgbClr val="F9A71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'CA_All Drug-Related Overdose_De'!$B$1:$F$1</c:f>
              <c:strCache>
                <c:ptCount val="5"/>
                <c:pt idx="0">
                  <c:v>All Drug-Related</c:v>
                </c:pt>
                <c:pt idx="1">
                  <c:v>Any Opioid-Related</c:v>
                </c:pt>
                <c:pt idx="2">
                  <c:v>Fentanyl-Related</c:v>
                </c:pt>
                <c:pt idx="3">
                  <c:v>Psychostimulant-Related</c:v>
                </c:pt>
                <c:pt idx="4">
                  <c:v>Cocaine-Related</c:v>
                </c:pt>
              </c:strCache>
            </c:strRef>
          </c:cat>
          <c:val>
            <c:numRef>
              <c:f>'CA_All Drug-Related Overdose_De'!$B$3:$F$3</c:f>
              <c:numCache>
                <c:formatCode>0.0</c:formatCode>
                <c:ptCount val="5"/>
                <c:pt idx="0">
                  <c:v>56.167999999999999</c:v>
                </c:pt>
                <c:pt idx="1">
                  <c:v>36.164999999999999</c:v>
                </c:pt>
                <c:pt idx="2">
                  <c:v>33.072000000000003</c:v>
                </c:pt>
                <c:pt idx="3">
                  <c:v>29.89</c:v>
                </c:pt>
                <c:pt idx="4">
                  <c:v>15.525</c:v>
                </c:pt>
              </c:numCache>
            </c:numRef>
          </c:val>
          <c:extLst>
            <c:ext xmlns:c16="http://schemas.microsoft.com/office/drawing/2014/chart" uri="{C3380CC4-5D6E-409C-BE32-E72D297353CC}">
              <c16:uniqueId val="{00000001-4F4D-4773-9FD5-2642BEDF1C41}"/>
            </c:ext>
          </c:extLst>
        </c:ser>
        <c:ser>
          <c:idx val="2"/>
          <c:order val="2"/>
          <c:tx>
            <c:strRef>
              <c:f>'CA_All Drug-Related Overdose_De'!$A$4</c:f>
              <c:strCache>
                <c:ptCount val="1"/>
                <c:pt idx="0">
                  <c:v>White</c:v>
                </c:pt>
              </c:strCache>
            </c:strRef>
          </c:tx>
          <c:spPr>
            <a:solidFill>
              <a:srgbClr val="2D6E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'CA_All Drug-Related Overdose_De'!$B$1:$F$1</c:f>
              <c:strCache>
                <c:ptCount val="5"/>
                <c:pt idx="0">
                  <c:v>All Drug-Related</c:v>
                </c:pt>
                <c:pt idx="1">
                  <c:v>Any Opioid-Related</c:v>
                </c:pt>
                <c:pt idx="2">
                  <c:v>Fentanyl-Related</c:v>
                </c:pt>
                <c:pt idx="3">
                  <c:v>Psychostimulant-Related</c:v>
                </c:pt>
                <c:pt idx="4">
                  <c:v>Cocaine-Related</c:v>
                </c:pt>
              </c:strCache>
            </c:strRef>
          </c:cat>
          <c:val>
            <c:numRef>
              <c:f>'CA_All Drug-Related Overdose_De'!$B$4:$F$4</c:f>
              <c:numCache>
                <c:formatCode>0.0</c:formatCode>
                <c:ptCount val="5"/>
                <c:pt idx="0">
                  <c:v>36.093000000000004</c:v>
                </c:pt>
                <c:pt idx="1">
                  <c:v>25.773</c:v>
                </c:pt>
                <c:pt idx="2">
                  <c:v>22.344999999999999</c:v>
                </c:pt>
                <c:pt idx="3">
                  <c:v>19.149999999999999</c:v>
                </c:pt>
                <c:pt idx="4">
                  <c:v>3.2429999999999999</c:v>
                </c:pt>
              </c:numCache>
            </c:numRef>
          </c:val>
          <c:extLst>
            <c:ext xmlns:c16="http://schemas.microsoft.com/office/drawing/2014/chart" uri="{C3380CC4-5D6E-409C-BE32-E72D297353CC}">
              <c16:uniqueId val="{00000002-4F4D-4773-9FD5-2642BEDF1C41}"/>
            </c:ext>
          </c:extLst>
        </c:ser>
        <c:ser>
          <c:idx val="3"/>
          <c:order val="3"/>
          <c:tx>
            <c:strRef>
              <c:f>'CA_All Drug-Related Overdose_De'!$A$5</c:f>
              <c:strCache>
                <c:ptCount val="1"/>
                <c:pt idx="0">
                  <c:v>Hispanic/Latinx</c:v>
                </c:pt>
              </c:strCache>
            </c:strRef>
          </c:tx>
          <c:spPr>
            <a:solidFill>
              <a:srgbClr val="E472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'CA_All Drug-Related Overdose_De'!$B$1:$F$1</c:f>
              <c:strCache>
                <c:ptCount val="5"/>
                <c:pt idx="0">
                  <c:v>All Drug-Related</c:v>
                </c:pt>
                <c:pt idx="1">
                  <c:v>Any Opioid-Related</c:v>
                </c:pt>
                <c:pt idx="2">
                  <c:v>Fentanyl-Related</c:v>
                </c:pt>
                <c:pt idx="3">
                  <c:v>Psychostimulant-Related</c:v>
                </c:pt>
                <c:pt idx="4">
                  <c:v>Cocaine-Related</c:v>
                </c:pt>
              </c:strCache>
            </c:strRef>
          </c:cat>
          <c:val>
            <c:numRef>
              <c:f>'CA_All Drug-Related Overdose_De'!$B$5:$F$5</c:f>
              <c:numCache>
                <c:formatCode>0.0</c:formatCode>
                <c:ptCount val="5"/>
                <c:pt idx="0">
                  <c:v>21.696999999999999</c:v>
                </c:pt>
                <c:pt idx="1">
                  <c:v>15.317</c:v>
                </c:pt>
                <c:pt idx="2">
                  <c:v>14.115</c:v>
                </c:pt>
                <c:pt idx="3">
                  <c:v>11.47</c:v>
                </c:pt>
                <c:pt idx="4">
                  <c:v>2.5</c:v>
                </c:pt>
              </c:numCache>
            </c:numRef>
          </c:val>
          <c:extLst>
            <c:ext xmlns:c16="http://schemas.microsoft.com/office/drawing/2014/chart" uri="{C3380CC4-5D6E-409C-BE32-E72D297353CC}">
              <c16:uniqueId val="{00000003-4F4D-4773-9FD5-2642BEDF1C41}"/>
            </c:ext>
          </c:extLst>
        </c:ser>
        <c:ser>
          <c:idx val="4"/>
          <c:order val="4"/>
          <c:tx>
            <c:strRef>
              <c:f>'CA_All Drug-Related Overdose_De'!$A$6</c:f>
              <c:strCache>
                <c:ptCount val="1"/>
                <c:pt idx="0">
                  <c:v>Asian/Pacific Islander</c:v>
                </c:pt>
              </c:strCache>
            </c:strRef>
          </c:tx>
          <c:spPr>
            <a:solidFill>
              <a:srgbClr val="1F4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'CA_All Drug-Related Overdose_De'!$B$1:$F$1</c:f>
              <c:strCache>
                <c:ptCount val="5"/>
                <c:pt idx="0">
                  <c:v>All Drug-Related</c:v>
                </c:pt>
                <c:pt idx="1">
                  <c:v>Any Opioid-Related</c:v>
                </c:pt>
                <c:pt idx="2">
                  <c:v>Fentanyl-Related</c:v>
                </c:pt>
                <c:pt idx="3">
                  <c:v>Psychostimulant-Related</c:v>
                </c:pt>
                <c:pt idx="4">
                  <c:v>Cocaine-Related</c:v>
                </c:pt>
              </c:strCache>
            </c:strRef>
          </c:cat>
          <c:val>
            <c:numRef>
              <c:f>'CA_All Drug-Related Overdose_De'!$B$6:$F$6</c:f>
              <c:numCache>
                <c:formatCode>0.0</c:formatCode>
                <c:ptCount val="5"/>
                <c:pt idx="0">
                  <c:v>8.7680000000000007</c:v>
                </c:pt>
                <c:pt idx="1">
                  <c:v>4.5220000000000002</c:v>
                </c:pt>
                <c:pt idx="2">
                  <c:v>4.0129999999999999</c:v>
                </c:pt>
                <c:pt idx="3">
                  <c:v>4.2779999999999996</c:v>
                </c:pt>
                <c:pt idx="4">
                  <c:v>1.3220000000000001</c:v>
                </c:pt>
              </c:numCache>
            </c:numRef>
          </c:val>
          <c:extLst>
            <c:ext xmlns:c16="http://schemas.microsoft.com/office/drawing/2014/chart" uri="{C3380CC4-5D6E-409C-BE32-E72D297353CC}">
              <c16:uniqueId val="{00000004-4F4D-4773-9FD5-2642BEDF1C41}"/>
            </c:ext>
          </c:extLst>
        </c:ser>
        <c:dLbls>
          <c:showLegendKey val="0"/>
          <c:showVal val="0"/>
          <c:showCatName val="0"/>
          <c:showSerName val="0"/>
          <c:showPercent val="0"/>
          <c:showBubbleSize val="0"/>
        </c:dLbls>
        <c:gapWidth val="219"/>
        <c:overlap val="-27"/>
        <c:axId val="401944120"/>
        <c:axId val="401944776"/>
      </c:barChart>
      <c:catAx>
        <c:axId val="40194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1944776"/>
        <c:crosses val="autoZero"/>
        <c:auto val="1"/>
        <c:lblAlgn val="ctr"/>
        <c:lblOffset val="100"/>
        <c:noMultiLvlLbl val="0"/>
      </c:catAx>
      <c:valAx>
        <c:axId val="4019447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944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3769E-066C-4920-9D7B-79AB03462B84}"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D8603-99CD-4573-B0A0-C83F6743568F}" type="slidenum">
              <a:rPr lang="en-US" smtClean="0"/>
              <a:t>‹#›</a:t>
            </a:fld>
            <a:endParaRPr lang="en-US"/>
          </a:p>
        </p:txBody>
      </p:sp>
    </p:spTree>
    <p:extLst>
      <p:ext uri="{BB962C8B-B14F-4D97-AF65-F5344CB8AC3E}">
        <p14:creationId xmlns:p14="http://schemas.microsoft.com/office/powerpoint/2010/main" val="242700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drugoverdose/deaths/other-drug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drugoverdose/deaths/other-drug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direct.com/science/article/pii/S0376871621004968#fig000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iencedirect.com/science/article/pii/S037687162100496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vsu.edu/cms4/asset/843249C9-B1E5-BD47-A25EDBC68363B726/from-safe-spaces-to-brave-space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speninstitute.org/blog-posts/structural-racism-defini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California requires that all continuing medical education includes cultural linguisitic competency and implicit bias. In order to meet those requirements, UCLA ISAP CME developed these slides for training planners and presenters to include in CME learning activities. </a:t>
            </a:r>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r>
              <a:rPr lang="en" dirty="0"/>
              <a:t>The opening section includes general slides that can be used to address issues of language and stigma, as well as an indigenous land acknowledgment. This section also includes an introduction to racial equity through a lens of antiracism to address </a:t>
            </a:r>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r>
              <a:rPr lang="en" dirty="0"/>
              <a:t>1. Antiracist policies and practices are essential to achieving true “access to care.”</a:t>
            </a:r>
            <a:endParaRPr dirty="0"/>
          </a:p>
          <a:p>
            <a:pPr marL="0" lvl="0" indent="0" algn="l" rtl="0">
              <a:spcBef>
                <a:spcPts val="0"/>
              </a:spcBef>
              <a:spcAft>
                <a:spcPts val="0"/>
              </a:spcAft>
              <a:buNone/>
            </a:pPr>
            <a:r>
              <a:rPr lang="en" dirty="0"/>
              <a:t>ANTIRACISM = TRUE ACCESS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2. Anti Racist programs result in a higher standard of care for all patients.</a:t>
            </a:r>
            <a:endParaRPr dirty="0"/>
          </a:p>
          <a:p>
            <a:pPr marL="0" lvl="0" indent="0" algn="l" rtl="0">
              <a:spcBef>
                <a:spcPts val="0"/>
              </a:spcBef>
              <a:spcAft>
                <a:spcPts val="0"/>
              </a:spcAft>
              <a:buNone/>
            </a:pPr>
            <a:r>
              <a:rPr lang="en" dirty="0"/>
              <a:t>ANTIRACISM =&gt; Higher standards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3. Antiracist programs form from policies and practices incorporated in all levels and functions of an organization.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 host of papers are written about racial disparities and SUD treatment. These books provide a deeper understanding of racial disparities in medicine, the opioid epidemic, and the policies that can be addressed to improve health access for all. </a:t>
            </a:r>
          </a:p>
        </p:txBody>
      </p:sp>
    </p:spTree>
    <p:extLst>
      <p:ext uri="{BB962C8B-B14F-4D97-AF65-F5344CB8AC3E}">
        <p14:creationId xmlns:p14="http://schemas.microsoft.com/office/powerpoint/2010/main" val="300944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compiled from the California Opioid Overdose Dashboard. </a:t>
            </a:r>
          </a:p>
          <a:p>
            <a:endParaRPr lang="en-US" dirty="0"/>
          </a:p>
          <a:p>
            <a:r>
              <a:rPr lang="en-US" b="1" dirty="0"/>
              <a:t>TRAINERS NOTES: </a:t>
            </a:r>
            <a:r>
              <a:rPr lang="en-US" sz="1800" b="1" i="0" u="none" strike="noStrike" baseline="0" dirty="0">
                <a:solidFill>
                  <a:srgbClr val="000000"/>
                </a:solidFill>
                <a:latin typeface="Minion Pro"/>
              </a:rPr>
              <a:t>Relative overdose death rates are continuing to increase for Black and AI/AN (Native American) people in California. </a:t>
            </a:r>
            <a:r>
              <a:rPr lang="en-US" sz="1800" b="0" i="0" u="none" strike="noStrike" baseline="0" dirty="0">
                <a:solidFill>
                  <a:srgbClr val="000000"/>
                </a:solidFill>
                <a:latin typeface="Minion Pro"/>
              </a:rPr>
              <a:t>This chart, compiled from publicly available data from the </a:t>
            </a:r>
            <a:r>
              <a:rPr lang="en-US" sz="1800" dirty="0"/>
              <a:t>California Opioid Overdose Dashboard, shows that Black and AI/AN (Native American) people are experiencing disproportionately higher increased in OD deaths as compared to White people in California. While there was a general “leveling off” in OD death rates for White, Latinx, and API populations around 2021, Black and AI/AN populations continue to experience increased death rates.</a:t>
            </a:r>
          </a:p>
          <a:p>
            <a:r>
              <a:rPr lang="en-US" sz="1800" dirty="0"/>
              <a:t>This data is age-adjusted per 100,000 residents and shows data from Q1 2017 - Q1 2023</a:t>
            </a:r>
            <a:endParaRPr lang="en-US" dirty="0"/>
          </a:p>
        </p:txBody>
      </p:sp>
      <p:sp>
        <p:nvSpPr>
          <p:cNvPr id="4" name="Slide Number Placeholder 3"/>
          <p:cNvSpPr>
            <a:spLocks noGrp="1"/>
          </p:cNvSpPr>
          <p:nvPr>
            <p:ph type="sldNum" sz="quarter" idx="5"/>
          </p:nvPr>
        </p:nvSpPr>
        <p:spPr/>
        <p:txBody>
          <a:bodyPr/>
          <a:lstStyle/>
          <a:p>
            <a:fld id="{CA3F6735-AB47-4248-95F2-F01036A4712C}" type="slidenum">
              <a:rPr lang="en-US" smtClean="0"/>
              <a:t>17</a:t>
            </a:fld>
            <a:endParaRPr lang="en-US"/>
          </a:p>
        </p:txBody>
      </p:sp>
    </p:spTree>
    <p:extLst>
      <p:ext uri="{BB962C8B-B14F-4D97-AF65-F5344CB8AC3E}">
        <p14:creationId xmlns:p14="http://schemas.microsoft.com/office/powerpoint/2010/main" val="2483918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SOURCE: “Racial Disparities in Access to Medication for Addiction Treatment, ” (CA Bridge)</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THE BIG IDEA: More </a:t>
            </a:r>
            <a:r>
              <a:rPr lang="en-US" b="0" i="0" dirty="0" err="1">
                <a:solidFill>
                  <a:srgbClr val="000000"/>
                </a:solidFill>
                <a:effectLst/>
                <a:latin typeface="Times New Roman" panose="02020603050405020304" pitchFamily="18" charset="0"/>
              </a:rPr>
              <a:t>bup</a:t>
            </a:r>
            <a:r>
              <a:rPr lang="en-US" b="0" i="0" dirty="0">
                <a:solidFill>
                  <a:srgbClr val="000000"/>
                </a:solidFill>
                <a:effectLst/>
                <a:latin typeface="Times New Roman" panose="02020603050405020304" pitchFamily="18" charset="0"/>
              </a:rPr>
              <a:t> prescriptions were written in CA Zip Codes with higher proportions of White residents, while Zip codes with more people of color had the least written. Given that buprenorphine is a gold standard for substance use treatment, this disparity is concerning.</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WE FOUND Buprenorphine prescription rates decrease as the proportion of people of color in a zip code increases. Prescription rates in the zip codes with the highest percentage of White residents are almost ten times higher than the rates for zip codes with the highest percentage of people of color.</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Income does not explain the lower rates of buprenorphine prescriptions in communities of color. When lower-income areas and higher-income areas are compared, the overall levels of buprenorphine prescriptions across both groups are similar (21.7 vs. 21.4). However, within both lower and higher-income communities, there are significant differences by race/ethnicity. These differences also persist for urban vs rural areas of the state.</a:t>
            </a:r>
            <a:endParaRPr lang="en-US" dirty="0"/>
          </a:p>
        </p:txBody>
      </p:sp>
      <p:sp>
        <p:nvSpPr>
          <p:cNvPr id="4" name="Slide Number Placeholder 3"/>
          <p:cNvSpPr>
            <a:spLocks noGrp="1"/>
          </p:cNvSpPr>
          <p:nvPr>
            <p:ph type="sldNum" sz="quarter" idx="5"/>
          </p:nvPr>
        </p:nvSpPr>
        <p:spPr/>
        <p:txBody>
          <a:bodyPr/>
          <a:lstStyle/>
          <a:p>
            <a:fld id="{CA3F6735-AB47-4248-95F2-F01036A4712C}" type="slidenum">
              <a:rPr lang="en-US" smtClean="0"/>
              <a:t>18</a:t>
            </a:fld>
            <a:endParaRPr lang="en-US"/>
          </a:p>
        </p:txBody>
      </p:sp>
    </p:spTree>
    <p:extLst>
      <p:ext uri="{BB962C8B-B14F-4D97-AF65-F5344CB8AC3E}">
        <p14:creationId xmlns:p14="http://schemas.microsoft.com/office/powerpoint/2010/main" val="389328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333333"/>
                </a:solidFill>
                <a:effectLst/>
                <a:latin typeface="Guardian TextSans Web"/>
              </a:rPr>
              <a:t>Lagisetty</a:t>
            </a:r>
            <a:r>
              <a:rPr lang="en-US" sz="3200" b="0" i="0" dirty="0">
                <a:solidFill>
                  <a:srgbClr val="333333"/>
                </a:solidFill>
                <a:effectLst/>
                <a:latin typeface="Guardian TextSans Web"/>
              </a:rPr>
              <a:t> PA, Ross R, </a:t>
            </a:r>
            <a:r>
              <a:rPr lang="en-US" sz="3200" b="0" i="0" dirty="0" err="1">
                <a:solidFill>
                  <a:srgbClr val="333333"/>
                </a:solidFill>
                <a:effectLst/>
                <a:latin typeface="Guardian TextSans Web"/>
              </a:rPr>
              <a:t>Bohnert</a:t>
            </a:r>
            <a:r>
              <a:rPr lang="en-US" sz="3200" b="0" i="0" dirty="0">
                <a:solidFill>
                  <a:srgbClr val="333333"/>
                </a:solidFill>
                <a:effectLst/>
                <a:latin typeface="Guardian TextSans Web"/>
              </a:rPr>
              <a:t> A, Clay M, </a:t>
            </a:r>
            <a:r>
              <a:rPr lang="en-US" sz="3200" b="0" i="0" dirty="0" err="1">
                <a:solidFill>
                  <a:srgbClr val="333333"/>
                </a:solidFill>
                <a:effectLst/>
                <a:latin typeface="Guardian TextSans Web"/>
              </a:rPr>
              <a:t>Maust</a:t>
            </a:r>
            <a:r>
              <a:rPr lang="en-US" sz="3200" b="0" i="0" dirty="0">
                <a:solidFill>
                  <a:srgbClr val="333333"/>
                </a:solidFill>
                <a:effectLst/>
                <a:latin typeface="Guardian TextSans Web"/>
              </a:rPr>
              <a:t> DT. Buprenorphine Treatment Divide by Race/Ethnicity and Payment. </a:t>
            </a:r>
            <a:r>
              <a:rPr lang="en-US" sz="3200" b="0" i="1" dirty="0">
                <a:solidFill>
                  <a:srgbClr val="333333"/>
                </a:solidFill>
                <a:effectLst/>
                <a:latin typeface="Guardian TextSans Web"/>
              </a:rPr>
              <a:t>JAMA Psychiatry.</a:t>
            </a:r>
            <a:r>
              <a:rPr lang="en-US" sz="3200" b="0" i="0" dirty="0">
                <a:solidFill>
                  <a:srgbClr val="333333"/>
                </a:solidFill>
                <a:effectLst/>
                <a:latin typeface="Guardian TextSans Web"/>
              </a:rPr>
              <a:t> 2019;76(9):979–981. doi:10.1001/jamapsychiatry.2019.0876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dirty="0">
              <a:solidFill>
                <a:srgbClr val="333333"/>
              </a:solidFill>
              <a:effectLst/>
              <a:latin typeface="Guardian Text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222222"/>
                </a:solidFill>
                <a:effectLst/>
                <a:latin typeface="Arial" panose="020B0604020202020204" pitchFamily="34" charset="0"/>
              </a:rPr>
              <a:t>Amiri, S., </a:t>
            </a:r>
            <a:r>
              <a:rPr lang="en-US" sz="4800" b="0" i="0" dirty="0" err="1">
                <a:solidFill>
                  <a:srgbClr val="222222"/>
                </a:solidFill>
                <a:effectLst/>
                <a:latin typeface="Arial" panose="020B0604020202020204" pitchFamily="34" charset="0"/>
              </a:rPr>
              <a:t>Panwala</a:t>
            </a:r>
            <a:r>
              <a:rPr lang="en-US" sz="4800" b="0" i="0" dirty="0">
                <a:solidFill>
                  <a:srgbClr val="222222"/>
                </a:solidFill>
                <a:effectLst/>
                <a:latin typeface="Arial" panose="020B0604020202020204" pitchFamily="34" charset="0"/>
              </a:rPr>
              <a:t>, V., &amp; Amram, O. (2024). Disparities in access to opioid treatment programs and buprenorphine providers by race and ethnicity in the contiguous US. </a:t>
            </a:r>
            <a:r>
              <a:rPr lang="en-US" sz="4800" b="0" i="1" dirty="0">
                <a:solidFill>
                  <a:srgbClr val="222222"/>
                </a:solidFill>
                <a:effectLst/>
                <a:latin typeface="Arial" panose="020B0604020202020204" pitchFamily="34" charset="0"/>
              </a:rPr>
              <a:t>Journal of substance use and addiction treatment</a:t>
            </a:r>
            <a:r>
              <a:rPr lang="en-US" sz="4800" b="0" i="0" dirty="0">
                <a:solidFill>
                  <a:srgbClr val="222222"/>
                </a:solidFill>
                <a:effectLst/>
                <a:latin typeface="Arial" panose="020B0604020202020204" pitchFamily="34" charset="0"/>
              </a:rPr>
              <a:t>, </a:t>
            </a:r>
            <a:r>
              <a:rPr lang="en-US" sz="4800" b="0" i="1" dirty="0">
                <a:solidFill>
                  <a:srgbClr val="222222"/>
                </a:solidFill>
                <a:effectLst/>
                <a:latin typeface="Arial" panose="020B0604020202020204" pitchFamily="34" charset="0"/>
              </a:rPr>
              <a:t>156</a:t>
            </a:r>
            <a:r>
              <a:rPr lang="en-US" sz="4800" b="0" i="0" dirty="0">
                <a:solidFill>
                  <a:srgbClr val="222222"/>
                </a:solidFill>
                <a:effectLst/>
                <a:latin typeface="Arial" panose="020B0604020202020204" pitchFamily="34" charset="0"/>
              </a:rPr>
              <a:t>, 209193.</a:t>
            </a:r>
            <a:endParaRPr lang="en-US" sz="3200" b="0" i="0" dirty="0">
              <a:solidFill>
                <a:srgbClr val="333333"/>
              </a:solidFill>
              <a:effectLst/>
              <a:latin typeface="Guardian TextSans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dirty="0">
              <a:solidFill>
                <a:srgbClr val="333333"/>
              </a:solidFill>
              <a:effectLst/>
              <a:latin typeface="Guardian TextSans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dirty="0">
              <a:solidFill>
                <a:srgbClr val="333333"/>
              </a:solidFill>
              <a:effectLst/>
              <a:latin typeface="Guardian Text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C4043"/>
                </a:solidFill>
                <a:latin typeface="Calibri" panose="020F0502020204030204" pitchFamily="34" charset="0"/>
              </a:rPr>
              <a:t>TRAINER’S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egoe UI" panose="020B0502040204020203" pitchFamily="34" charset="0"/>
                <a:ea typeface="Times New Roman" panose="02020603050405020304" pitchFamily="18" charset="0"/>
              </a:rPr>
              <a:t>Advancing Equity and Reducing Harm to Communities of Color from Drug Use" </a:t>
            </a:r>
            <a:endParaRPr lang="en-US" sz="1200" b="1" dirty="0">
              <a:solidFill>
                <a:srgbClr val="3C4043"/>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C4043"/>
                </a:solidFill>
                <a:latin typeface="Calibri" panose="020F0502020204030204" pitchFamily="34" charset="0"/>
              </a:rPr>
              <a:t>T</a:t>
            </a:r>
            <a:r>
              <a:rPr lang="en-US" sz="1200" b="0" i="0" u="none" strike="noStrike" baseline="0" dirty="0">
                <a:solidFill>
                  <a:srgbClr val="3C4043"/>
                </a:solidFill>
                <a:latin typeface="Calibri" panose="020F0502020204030204" pitchFamily="34" charset="0"/>
              </a:rPr>
              <a:t>reatment of opioid use in 2002,  allowed treatment for opioid use disorder to be available for the first time in regular medical settings. However, primarily White patients have benefited from this newer, more convenient treatment</a:t>
            </a:r>
          </a:p>
          <a:p>
            <a:endParaRPr lang="en-US" dirty="0"/>
          </a:p>
          <a:p>
            <a:endParaRPr lang="en-US" dirty="0"/>
          </a:p>
          <a:p>
            <a:pPr algn="l"/>
            <a:r>
              <a:rPr lang="en-US" sz="1800" b="0" i="0" u="none" strike="noStrike" baseline="0" dirty="0">
                <a:solidFill>
                  <a:srgbClr val="3C4043"/>
                </a:solidFill>
                <a:latin typeface="Calibri" panose="020F0502020204030204" pitchFamily="34" charset="0"/>
              </a:rPr>
              <a:t>Disparities in bup access were also found in a national study of 3,142 counties where counties with high</a:t>
            </a:r>
          </a:p>
          <a:p>
            <a:pPr algn="l"/>
            <a:r>
              <a:rPr lang="en-US" sz="1800" b="0" i="0" u="none" strike="noStrike" baseline="0" dirty="0">
                <a:solidFill>
                  <a:srgbClr val="3C4043"/>
                </a:solidFill>
                <a:latin typeface="Calibri" panose="020F0502020204030204" pitchFamily="34" charset="0"/>
              </a:rPr>
              <a:t>concentrations of African American and Latinx residents had more facilities to provide methadone per capita,</a:t>
            </a:r>
          </a:p>
          <a:p>
            <a:pPr algn="l"/>
            <a:r>
              <a:rPr lang="en-US" sz="1800" b="0" i="0" u="none" strike="noStrike" baseline="0" dirty="0">
                <a:solidFill>
                  <a:srgbClr val="3C4043"/>
                </a:solidFill>
                <a:latin typeface="Calibri" panose="020F0502020204030204" pitchFamily="34" charset="0"/>
              </a:rPr>
              <a:t>while counties with high concentrations of White residents had more facilities to provide bup.13 These disparities</a:t>
            </a:r>
          </a:p>
          <a:p>
            <a:pPr algn="l"/>
            <a:r>
              <a:rPr lang="en-US" sz="1800" b="0" i="0" u="none" strike="noStrike" baseline="0" dirty="0">
                <a:solidFill>
                  <a:srgbClr val="3C4043"/>
                </a:solidFill>
                <a:latin typeface="Calibri" panose="020F0502020204030204" pitchFamily="34" charset="0"/>
              </a:rPr>
              <a:t>are significant because methadone is highly stigmatized,14 and it requires patients to line up, often in </a:t>
            </a:r>
            <a:r>
              <a:rPr lang="en-US" sz="1800" b="0" i="0" u="none" strike="noStrike" baseline="0" dirty="0" err="1">
                <a:solidFill>
                  <a:srgbClr val="3C4043"/>
                </a:solidFill>
                <a:latin typeface="Calibri" panose="020F0502020204030204" pitchFamily="34" charset="0"/>
              </a:rPr>
              <a:t>noticable</a:t>
            </a:r>
            <a:endParaRPr lang="en-US" sz="1800" b="0" i="0" u="none" strike="noStrike" baseline="0" dirty="0">
              <a:solidFill>
                <a:srgbClr val="3C4043"/>
              </a:solidFill>
              <a:latin typeface="Calibri" panose="020F0502020204030204" pitchFamily="34" charset="0"/>
            </a:endParaRPr>
          </a:p>
          <a:p>
            <a:pPr algn="l"/>
            <a:r>
              <a:rPr lang="en-US" sz="1800" b="0" i="0" u="none" strike="noStrike" baseline="0" dirty="0">
                <a:solidFill>
                  <a:srgbClr val="3C4043"/>
                </a:solidFill>
                <a:latin typeface="Calibri" panose="020F0502020204030204" pitchFamily="34" charset="0"/>
              </a:rPr>
              <a:t>public spaces, to receive daily doses from specialized clinics.</a:t>
            </a:r>
          </a:p>
          <a:p>
            <a:pPr algn="l"/>
            <a:endParaRPr lang="en-US" sz="1800" b="0" i="0" u="none" strike="noStrike" baseline="0" dirty="0">
              <a:solidFill>
                <a:srgbClr val="3C4043"/>
              </a:solidFill>
              <a:latin typeface="Calibri" panose="020F0502020204030204" pitchFamily="34" charset="0"/>
            </a:endParaRPr>
          </a:p>
          <a:p>
            <a:pPr algn="l"/>
            <a:r>
              <a:rPr lang="en-US" sz="1800" b="1" i="0" u="none" strike="noStrike" baseline="0" dirty="0">
                <a:solidFill>
                  <a:srgbClr val="3C4043"/>
                </a:solidFill>
                <a:latin typeface="Calibri-Bold"/>
              </a:rPr>
              <a:t>This history affects our work</a:t>
            </a:r>
          </a:p>
          <a:p>
            <a:pPr algn="l"/>
            <a:r>
              <a:rPr lang="en-US" sz="1800" b="0" i="0" u="none" strike="noStrike" baseline="0" dirty="0">
                <a:solidFill>
                  <a:srgbClr val="3C4043"/>
                </a:solidFill>
                <a:latin typeface="Calibri" panose="020F0502020204030204" pitchFamily="34" charset="0"/>
              </a:rPr>
              <a:t>The opioid epidemic, which initially affected more White Americans, changed the national conversation about</a:t>
            </a:r>
          </a:p>
          <a:p>
            <a:pPr algn="l"/>
            <a:r>
              <a:rPr lang="en-US" sz="1800" b="0" i="0" u="none" strike="noStrike" baseline="0" dirty="0">
                <a:solidFill>
                  <a:srgbClr val="3C4043"/>
                </a:solidFill>
                <a:latin typeface="Calibri" panose="020F0502020204030204" pitchFamily="34" charset="0"/>
              </a:rPr>
              <a:t>substance use and brought more recognition to substance use as a medical condition, in need of treatment</a:t>
            </a:r>
          </a:p>
          <a:p>
            <a:pPr algn="l"/>
            <a:r>
              <a:rPr lang="en-US" sz="1800" b="0" i="0" u="none" strike="noStrike" baseline="0" dirty="0">
                <a:solidFill>
                  <a:srgbClr val="3C4043"/>
                </a:solidFill>
                <a:latin typeface="Calibri" panose="020F0502020204030204" pitchFamily="34" charset="0"/>
              </a:rPr>
              <a:t>rather than incarceration. This is a positive shift; however, as medical professionals, we should anticipate the</a:t>
            </a:r>
          </a:p>
          <a:p>
            <a:pPr algn="l"/>
            <a:r>
              <a:rPr lang="en-US" sz="1800" b="0" i="0" u="none" strike="noStrike" baseline="0" dirty="0">
                <a:solidFill>
                  <a:srgbClr val="3C4043"/>
                </a:solidFill>
                <a:latin typeface="Calibri" panose="020F0502020204030204" pitchFamily="34" charset="0"/>
              </a:rPr>
              <a:t>understandable cynicism or mistrust in communities of color when we offer treatment for drug use while many</a:t>
            </a:r>
          </a:p>
          <a:p>
            <a:pPr algn="l"/>
            <a:r>
              <a:rPr lang="en-US" sz="1800" b="0" i="0" u="none" strike="noStrike" baseline="0" dirty="0">
                <a:solidFill>
                  <a:srgbClr val="3C4043"/>
                </a:solidFill>
                <a:latin typeface="Calibri" panose="020F0502020204030204" pitchFamily="34" charset="0"/>
              </a:rPr>
              <a:t>people in these communities were, and still are, in jail for the same behaviors.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253D3-1746-4B9C-82B2-B16E430AE0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79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dirty="0">
              <a:solidFill>
                <a:schemeClr val="tx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solidFill>
                  <a:schemeClr val="tx1"/>
                </a:solidFill>
                <a:effectLst/>
                <a:latin typeface="Open Sans" panose="020B0606030504020204" pitchFamily="34" charset="0"/>
              </a:rPr>
              <a:t>Drug overdose deaths involving stimulants like </a:t>
            </a:r>
            <a:r>
              <a:rPr lang="en-US" b="0" i="0" u="none" dirty="0">
                <a:solidFill>
                  <a:srgbClr val="2200CC"/>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cocaine </a:t>
            </a:r>
            <a:r>
              <a:rPr lang="en-US" b="0" i="0" u="non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and</a:t>
            </a:r>
            <a:r>
              <a:rPr lang="en-US" b="0" i="0" u="none" dirty="0">
                <a:solidFill>
                  <a:schemeClr val="tx1"/>
                </a:solidFill>
                <a:effectLst/>
                <a:latin typeface="Open Sans" panose="020B0606030504020204" pitchFamily="34" charset="0"/>
              </a:rPr>
              <a:t>, methamphetamine have increased significantly. These increases are disproportionately affecting racial and ethnic minority populations.</a:t>
            </a:r>
          </a:p>
          <a:p>
            <a:endParaRPr lang="en-US" u="none" dirty="0">
              <a:solidFill>
                <a:schemeClr val="tx1"/>
              </a:solidFill>
            </a:endParaRPr>
          </a:p>
          <a:p>
            <a:pPr algn="l"/>
            <a:r>
              <a:rPr lang="en-US" b="1" i="0" u="none" dirty="0">
                <a:solidFill>
                  <a:schemeClr val="tx1"/>
                </a:solidFill>
                <a:effectLst/>
                <a:latin typeface="Open Sans Medium"/>
              </a:rPr>
              <a:t>Why are stimulant-involved overdose deaths increasing</a:t>
            </a:r>
            <a:r>
              <a:rPr lang="en-US" b="1" i="0" dirty="0">
                <a:solidFill>
                  <a:srgbClr val="222222"/>
                </a:solidFill>
                <a:effectLst/>
                <a:latin typeface="Open Sans Medium"/>
              </a:rPr>
              <a:t>? Why are racial and ethnic minority populations more affected than others?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The disproportionate increase in stimulant-involved death rates among Black and AI/AN persons may partly be due to health inequities like unequal access to substance use treatment and treatment biases.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Overall factors that may be influencing the surge in stimulant-involved death rates include increases of:</a:t>
            </a:r>
          </a:p>
          <a:p>
            <a:pPr algn="l"/>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Supply of methamphetamine</a:t>
            </a:r>
          </a:p>
          <a:p>
            <a:pPr algn="l">
              <a:buFont typeface="Arial" panose="020B0604020202020204" pitchFamily="34" charset="0"/>
              <a:buChar char="•"/>
            </a:pPr>
            <a:r>
              <a:rPr lang="en-US" b="0" i="0" dirty="0">
                <a:solidFill>
                  <a:srgbClr val="000000"/>
                </a:solidFill>
                <a:effectLst/>
                <a:latin typeface="Open Sans" panose="020B0606030504020204" pitchFamily="34" charset="0"/>
              </a:rPr>
              <a:t>Use of stimulants and opioids together</a:t>
            </a:r>
          </a:p>
          <a:p>
            <a:pPr algn="l">
              <a:buFont typeface="Arial" panose="020B0604020202020204" pitchFamily="34" charset="0"/>
              <a:buChar char="•"/>
            </a:pPr>
            <a:r>
              <a:rPr lang="en-US" b="0" i="0" dirty="0">
                <a:solidFill>
                  <a:srgbClr val="000000"/>
                </a:solidFill>
                <a:effectLst/>
                <a:latin typeface="Open Sans" panose="020B0606030504020204" pitchFamily="34" charset="0"/>
              </a:rPr>
              <a:t>Presence of fentanyl in other illicit drugs, also known as “contamination” or “lacing” of other drugs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While these factors may have contributed to the increase of stimulant-involved overdose deaths, disparities in stimulant-involved overdose deaths among Black and AI/AN persons are not fully explained by substance use patterns. For instance, recent data show that while rates of past-year cocaine use among Black and White persons are not significantly different, cocaine-involved overdose death rates among Black persons were more than twice as high as those among White persons in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67886"/>
                </a:solidFill>
                <a:hlinkClick r:id="" action="ppaction://noaction">
                  <a:extLst>
                    <a:ext uri="{A12FA001-AC4F-418D-AE19-62706E023703}">
                      <ahyp:hlinkClr xmlns:ahyp="http://schemas.microsoft.com/office/drawing/2018/hyperlinkcolor" val="tx"/>
                    </a:ext>
                  </a:extLst>
                </a:hlinkClick>
              </a:rPr>
              <a:t>REFERENCE</a:t>
            </a:r>
            <a:endParaRPr lang="en-US" b="1" dirty="0">
              <a:solidFill>
                <a:schemeClr val="tx1"/>
              </a:solidFill>
              <a:hlinkClick r:id="" action="ppaction://noaction">
                <a:extLst>
                  <a:ext uri="{A12FA001-AC4F-418D-AE19-62706E023703}">
                    <ahyp:hlinkClr xmlns:ahyp="http://schemas.microsoft.com/office/drawing/2018/hyperlinkcolor" val="tx"/>
                  </a:ext>
                </a:extLst>
              </a:hlinkClick>
            </a:endParaRP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333333"/>
                </a:solidFill>
                <a:effectLst/>
                <a:latin typeface="Open Sans" panose="020B0606030504020204" pitchFamily="34" charset="0"/>
              </a:rPr>
              <a:t>Source: Charting the Stimulant Overdose Crisis &amp; the Influence of Fentanyl (Nov 17 2022) </a:t>
            </a:r>
            <a:r>
              <a:rPr lang="en-US" b="1" i="0" dirty="0">
                <a:solidFill>
                  <a:srgbClr val="FFFFFF"/>
                </a:solidFill>
                <a:effectLst/>
                <a:latin typeface="Avenir LT W01_85 Heavy1475544" panose="02000503020000020003" pitchFamily="2" charset="0"/>
              </a:rPr>
              <a:t>The National Institute for Health Care Management (NIHCM) Foundation (https://</a:t>
            </a:r>
            <a:r>
              <a:rPr lang="en-US" b="1" i="0" dirty="0" err="1">
                <a:solidFill>
                  <a:srgbClr val="FFFFFF"/>
                </a:solidFill>
                <a:effectLst/>
                <a:latin typeface="Avenir LT W01_85 Heavy1475544" panose="02000503020000020003" pitchFamily="2" charset="0"/>
              </a:rPr>
              <a:t>nihcm.org</a:t>
            </a:r>
            <a:r>
              <a:rPr lang="en-US" b="1" i="0" dirty="0">
                <a:solidFill>
                  <a:srgbClr val="FFFFFF"/>
                </a:solidFill>
                <a:effectLst/>
                <a:latin typeface="Avenir LT W01_85 Heavy1475544" panose="02000503020000020003" pitchFamily="2" charset="0"/>
              </a:rPr>
              <a:t>/publications/stimulant-drug-overdose-deaths-2022-update)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EEC2-8AEC-4503-B058-D3D22ECE1F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6732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Drug overdose deaths involving stimulants like </a:t>
            </a:r>
            <a:r>
              <a:rPr lang="en-US" b="0" i="0" u="sng" dirty="0">
                <a:solidFill>
                  <a:srgbClr val="075290"/>
                </a:solidFill>
                <a:effectLst/>
                <a:latin typeface="Open Sans" panose="020B0606030504020204" pitchFamily="34" charset="0"/>
                <a:hlinkClick r:id="rId3"/>
              </a:rPr>
              <a:t>cocaine and</a:t>
            </a:r>
            <a:r>
              <a:rPr lang="en-US" b="0" i="0" dirty="0">
                <a:solidFill>
                  <a:srgbClr val="000000"/>
                </a:solidFill>
                <a:effectLst/>
                <a:latin typeface="Open Sans" panose="020B0606030504020204" pitchFamily="34" charset="0"/>
              </a:rPr>
              <a:t>, methamphetamine have increased significantly. These increases are disproportionately affecting racial and ethnic minority populations.</a:t>
            </a:r>
          </a:p>
          <a:p>
            <a:endParaRPr lang="en-US" dirty="0"/>
          </a:p>
          <a:p>
            <a:pPr algn="l"/>
            <a:r>
              <a:rPr lang="en-US" b="1" i="0" dirty="0">
                <a:solidFill>
                  <a:srgbClr val="222222"/>
                </a:solidFill>
                <a:effectLst/>
                <a:latin typeface="Open Sans Medium"/>
              </a:rPr>
              <a:t>Why are stimulant-involved overdose deaths increasing? Why are racial and ethnic minority populations more affected than others?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The disproportionate increase in stimulant-involved death rates among Black and AI/AN persons may partly be due to health inequities like unequal access to substance use treatment and treatment biases.</a:t>
            </a:r>
          </a:p>
          <a:p>
            <a:pPr algn="l"/>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67886"/>
                </a:solidFill>
                <a:hlinkClick r:id="" action="ppaction://noaction">
                  <a:extLst>
                    <a:ext uri="{A12FA001-AC4F-418D-AE19-62706E023703}">
                      <ahyp:hlinkClr xmlns:ahyp="http://schemas.microsoft.com/office/drawing/2018/hyperlinkcolor" val="tx"/>
                    </a:ext>
                  </a:extLst>
                </a:hlinkClick>
              </a:rPr>
              <a:t>REFERENCE</a:t>
            </a:r>
            <a:endParaRPr lang="en-US" b="1" dirty="0">
              <a:solidFill>
                <a:schemeClr val="tx1"/>
              </a:solidFill>
              <a:hlinkClick r:id="" action="ppaction://noaction">
                <a:extLst>
                  <a:ext uri="{A12FA001-AC4F-418D-AE19-62706E023703}">
                    <ahyp:hlinkClr xmlns:ahyp="http://schemas.microsoft.com/office/drawing/2018/hyperlinkcolor" val="tx"/>
                  </a:ext>
                </a:extLst>
              </a:hlinkClick>
            </a:endParaRP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333333"/>
                </a:solidFill>
                <a:effectLst/>
                <a:latin typeface="Open Sans" panose="020B0606030504020204" pitchFamily="34" charset="0"/>
              </a:rPr>
              <a:t>Source: Charting the Stimulant Overdose Crisis &amp; the Influence of Fentanyl (Nov 17 2022) </a:t>
            </a:r>
            <a:r>
              <a:rPr lang="en-US" b="1" i="0" dirty="0">
                <a:solidFill>
                  <a:srgbClr val="FFFFFF"/>
                </a:solidFill>
                <a:effectLst/>
                <a:latin typeface="Avenir LT W01_85 Heavy1475544" panose="02000503020000020003" pitchFamily="2" charset="0"/>
              </a:rPr>
              <a:t>The National Institute for Health Care Management (NIHCM) Foundation (https://</a:t>
            </a:r>
            <a:r>
              <a:rPr lang="en-US" b="1" i="0" dirty="0" err="1">
                <a:solidFill>
                  <a:srgbClr val="FFFFFF"/>
                </a:solidFill>
                <a:effectLst/>
                <a:latin typeface="Avenir LT W01_85 Heavy1475544" panose="02000503020000020003" pitchFamily="2" charset="0"/>
              </a:rPr>
              <a:t>nihcm.org</a:t>
            </a:r>
            <a:r>
              <a:rPr lang="en-US" b="1" i="0" dirty="0">
                <a:solidFill>
                  <a:srgbClr val="FFFFFF"/>
                </a:solidFill>
                <a:effectLst/>
                <a:latin typeface="Avenir LT W01_85 Heavy1475544" panose="02000503020000020003" pitchFamily="2" charset="0"/>
              </a:rPr>
              <a:t>/publications/stimulant-drug-overdose-deaths-2022-update)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EEC2-8AEC-4503-B058-D3D22ECE1F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6304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dirty="0">
                <a:solidFill>
                  <a:srgbClr val="1F1F1F"/>
                </a:solidFill>
                <a:effectLst/>
                <a:latin typeface="ElsevierGulliver"/>
              </a:rPr>
              <a:t>TRAINER NOTES:</a:t>
            </a:r>
          </a:p>
          <a:p>
            <a:endParaRPr lang="en-US" b="0" i="0" dirty="0">
              <a:solidFill>
                <a:srgbClr val="1F1F1F"/>
              </a:solidFill>
              <a:effectLst/>
              <a:latin typeface="ElsevierGulliver"/>
            </a:endParaRPr>
          </a:p>
          <a:p>
            <a:r>
              <a:rPr lang="en-US" b="0" i="0" dirty="0">
                <a:solidFill>
                  <a:srgbClr val="1F1F1F"/>
                </a:solidFill>
                <a:effectLst/>
                <a:latin typeface="ElsevierGulliver"/>
              </a:rPr>
              <a:t>Fig. 1. a-c. Age-adjusted rates of drug overdose deaths involving cocaine overall and with or without opioid co-involvement by race and ethnicity -- United States, 2004–2019.</a:t>
            </a:r>
          </a:p>
          <a:p>
            <a:endParaRPr lang="en-US" b="0" i="0" dirty="0">
              <a:solidFill>
                <a:srgbClr val="1F1F1F"/>
              </a:solidFill>
              <a:effectLst/>
              <a:latin typeface="ElsevierGulliver"/>
            </a:endParaRPr>
          </a:p>
          <a:p>
            <a:r>
              <a:rPr lang="en-US" b="0" i="0" dirty="0">
                <a:solidFill>
                  <a:srgbClr val="1F1F1F"/>
                </a:solidFill>
                <a:effectLst/>
                <a:latin typeface="ElsevierGulliver"/>
              </a:rPr>
              <a:t>Unlike other racial and ethnic groups, the rate of cocaine-involved overdose deaths among White persons remained stable from 2017 to 2019 (4.6 per 100,000 persons in each of these three years). Cocaine-involved overdose death rates were consistently highest for Black persons compared to other racial and ethnic groups. Rates among Black persons decreased from 2004 to 2012 (4.3–3.0) and then increased from 2012 to 2019 (3.0–10.7) (</a:t>
            </a:r>
            <a:r>
              <a:rPr lang="en-US" b="0" i="0" u="none" strike="noStrike" dirty="0">
                <a:solidFill>
                  <a:srgbClr val="0272B1"/>
                </a:solidFill>
                <a:effectLst/>
                <a:latin typeface="ElsevierGulliver"/>
                <a:hlinkClick r:id="rId3"/>
              </a:rPr>
              <a:t>Fig. 1</a:t>
            </a:r>
            <a:r>
              <a:rPr lang="en-US" b="0" i="0" dirty="0">
                <a:solidFill>
                  <a:srgbClr val="1F1F1F"/>
                </a:solidFill>
                <a:effectLst/>
                <a:latin typeface="ElsevierGulliver"/>
              </a:rPr>
              <a:t>a).</a:t>
            </a:r>
          </a:p>
          <a:p>
            <a:endParaRPr lang="en-US" b="0" i="0" dirty="0">
              <a:solidFill>
                <a:srgbClr val="1F1F1F"/>
              </a:solidFill>
              <a:effectLst/>
              <a:latin typeface="ElsevierGulliver"/>
            </a:endParaRPr>
          </a:p>
          <a:p>
            <a:r>
              <a:rPr lang="en-US" b="0" i="0" dirty="0">
                <a:solidFill>
                  <a:srgbClr val="1F1F1F"/>
                </a:solidFill>
                <a:effectLst/>
                <a:latin typeface="ElsevierGulliver"/>
              </a:rPr>
              <a:t>Drug overdose deaths involving stimulants, including cocaine and psychostimulants with abuse potential (e.g., methamphetamine), have been increasing, partly because of co-involvement with opioids. Stimulant-involved overdose deaths have disproportionately increased among non-Hispanic Black (Black) and non-Hispanic American Indian/Alaskan Native (AI/AN) persons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1F1F1F"/>
                </a:solidFill>
                <a:effectLst/>
                <a:latin typeface="ElsevierGulliver"/>
              </a:rPr>
              <a:t>Index: </a:t>
            </a:r>
            <a:r>
              <a:rPr lang="en-US" sz="1800" dirty="0">
                <a:effectLst/>
                <a:latin typeface="Segoe UI" panose="020B0502040204020203" pitchFamily="34" charset="0"/>
              </a:rPr>
              <a:t>stimulant, cocaine, overdose</a:t>
            </a:r>
            <a:endParaRPr lang="en-US" sz="1800" dirty="0">
              <a:effectLst/>
              <a:latin typeface="Arial" panose="020B0604020202020204" pitchFamily="34" charset="0"/>
            </a:endParaRPr>
          </a:p>
          <a:p>
            <a:endParaRPr lang="en-US" b="0" i="0" dirty="0">
              <a:solidFill>
                <a:srgbClr val="1F1F1F"/>
              </a:solidFill>
              <a:effectLst/>
              <a:latin typeface="ElsevierGulliver"/>
            </a:endParaRPr>
          </a:p>
          <a:p>
            <a:endParaRPr lang="en-US" b="0" i="0" dirty="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67886"/>
                </a:solidFill>
                <a:hlinkClick r:id="" action="ppaction://noaction">
                  <a:extLst>
                    <a:ext uri="{A12FA001-AC4F-418D-AE19-62706E023703}">
                      <ahyp:hlinkClr xmlns:ahyp="http://schemas.microsoft.com/office/drawing/2018/hyperlinkcolor" val="tx"/>
                    </a:ext>
                  </a:extLst>
                </a:hlinkClick>
              </a:rPr>
              <a:t>REFERENCE</a:t>
            </a:r>
            <a:endParaRPr lang="en-US" b="1" dirty="0">
              <a:solidFill>
                <a:schemeClr val="tx1"/>
              </a:solidFill>
              <a:hlinkClick r:id="" action="ppaction://noaction">
                <a:extLst>
                  <a:ext uri="{A12FA001-AC4F-418D-AE19-62706E023703}">
                    <ahyp:hlinkClr xmlns:ahyp="http://schemas.microsoft.com/office/drawing/2018/hyperlinkcolor" val="tx"/>
                  </a:ext>
                </a:extLst>
              </a:hlinkClick>
            </a:endParaRPr>
          </a:p>
          <a:p>
            <a:pPr fontAlgn="t"/>
            <a:r>
              <a:rPr lang="en-US" dirty="0" err="1">
                <a:effectLst/>
                <a:latin typeface="Arial" panose="020B0604020202020204" pitchFamily="34" charset="0"/>
              </a:rPr>
              <a:t>Kariisa</a:t>
            </a:r>
            <a:r>
              <a:rPr lang="en-US" dirty="0">
                <a:effectLst/>
                <a:latin typeface="Arial" panose="020B0604020202020204" pitchFamily="34" charset="0"/>
              </a:rPr>
              <a:t>, M., Seth, P., Scholl, L., Wilson, N., &amp; Davis, N. L. (2021). Drug overdose deaths involving cocaine and psychostimulants with abuse potential among racial and ethnic groups–United States, 2004–2019. </a:t>
            </a:r>
            <a:r>
              <a:rPr lang="en-US" i="1" dirty="0">
                <a:effectLst/>
                <a:latin typeface="Arial" panose="020B0604020202020204" pitchFamily="34" charset="0"/>
              </a:rPr>
              <a:t>Drug and alcohol dependence</a:t>
            </a:r>
            <a:r>
              <a:rPr lang="en-US" dirty="0">
                <a:effectLst/>
                <a:latin typeface="Arial" panose="020B0604020202020204" pitchFamily="34" charset="0"/>
              </a:rPr>
              <a:t>, </a:t>
            </a:r>
            <a:r>
              <a:rPr lang="en-US" i="1" dirty="0">
                <a:effectLst/>
                <a:latin typeface="Arial" panose="020B0604020202020204" pitchFamily="34" charset="0"/>
              </a:rPr>
              <a:t>227</a:t>
            </a:r>
            <a:r>
              <a:rPr lang="en-US" dirty="0">
                <a:effectLst/>
                <a:latin typeface="Arial" panose="020B0604020202020204" pitchFamily="34" charset="0"/>
              </a:rPr>
              <a:t>, 109001. </a:t>
            </a:r>
            <a:r>
              <a:rPr lang="en-US" dirty="0"/>
              <a:t>Chicago</a:t>
            </a:r>
            <a:br>
              <a:rPr lang="en-US" dirty="0"/>
            </a:br>
            <a:endParaRPr lang="en-US" b="0" i="0" dirty="0">
              <a:solidFill>
                <a:srgbClr val="1F1F1F"/>
              </a:solidFill>
              <a:effectLst/>
              <a:latin typeface="ElsevierGullive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DC2031-6414-4FC6-A852-C588A837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34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TRAINERS NOTES:</a:t>
            </a:r>
          </a:p>
          <a:p>
            <a:endParaRPr lang="en-US" dirty="0"/>
          </a:p>
          <a:p>
            <a:r>
              <a:rPr lang="en-US" dirty="0"/>
              <a:t>Overdose deaths involving stimulants have increased significantly in recent years, with racial and ethnic minority groups disproportionately affected. Our study aimed to better understand differences between racial and ethnic groups that could inform prevention efforts. During 2004–2019, death rates for overdoses involving cocaine and psychostimulants were consistently higher among Black and AI/AN persons, respectively. Between 2013 and 2019, most racial and ethnic groups had increases in rates of overdoses co-involving cocaine and opioids as well as psychostimulants and opioids</a:t>
            </a:r>
          </a:p>
          <a:p>
            <a:endParaRPr lang="en-US" dirty="0"/>
          </a:p>
          <a:p>
            <a:endParaRPr lang="en-US" dirty="0"/>
          </a:p>
          <a:p>
            <a:r>
              <a:rPr lang="en-US" dirty="0"/>
              <a:t>However, overdoses during 2004–2019 also reveal a disproportionate impact on certain racial and ethnic minority groups, as cocaine- and opioid co-involved rates plateaued in 2019 among White persons but continued to increase among Black and Hispanic persons. Among Black persons, from 2016 to 2019, the death rates co-involving cocaine and opioids surpassed cocaine-involved death rates that did not co-involve opioids. Between 2018 and 2019, deaths co-involving cocaine and synthetic opioids increased slightly for White persons but increased by over 30 % for Black and Hispanic persons. Furthermore, White persons were the only group to experience decreases in cocaine-involved overdoses in the absence of synthetic opioid co-involvement. Lastly, from 2018 to 2019, increases in rates co-involving psychostimulants and opioids were greater than those without opioid co-involvement for White, Black, AI/AN, and Hispanic persons, suggesting that opioids, specifically synthetic opioids, may play a larger role in driving recent increases in deaths among these populations. These analyses support findings from previous studies indicating a disproportionate impact of cocaine-involved overdoses among Black persons and psychostimulant-involved overdoses among AI/AN persons (Cano, 2021; Kariisa et al., 2019; Mustaquim et al., 2021)</a:t>
            </a:r>
          </a:p>
          <a:p>
            <a:endParaRPr lang="en-US" dirty="0"/>
          </a:p>
          <a:p>
            <a:r>
              <a:rPr lang="en-US" dirty="0"/>
              <a:t>cocaine-involved overdose death rates among Black persons were more than twice as high as those among White persons in 2019. During 2016–2018, reported use of methamphetamine was more than three times as high as the national average for AI/AN persons aged 26 years old and older (2.6 % vs 0.7 %) (Center for Behavioral Health Statistics and Quality, 2019). However, despite a decline in reported methamphetamine use in 2019, increases continued in psychostimulant-involved mortality among AI/AN persons (Center for Behavioral Health Statistics and Quality, 2020). These increases in disproportionate stimulant-involved mortality rates among Black and AI/AN persons may partly result from unequal access to substance use treatment, and treatment biases that may result in disparities in healthcare quality and services (Lagisetty et al., 2019)</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Segoe UI" panose="020B0502040204020203" pitchFamily="34" charset="0"/>
              </a:rPr>
              <a:t>Index: stimulant, treatment, overdose, CM, cocaine, crack, harm reduction</a:t>
            </a:r>
            <a:endParaRPr lang="en-US" sz="1800" dirty="0">
              <a:effectLst/>
              <a:latin typeface="Arial" panose="020B0604020202020204" pitchFamily="34"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67886"/>
                </a:solidFill>
                <a:hlinkClick r:id="" action="ppaction://noaction">
                  <a:extLst>
                    <a:ext uri="{A12FA001-AC4F-418D-AE19-62706E023703}">
                      <ahyp:hlinkClr xmlns:ahyp="http://schemas.microsoft.com/office/drawing/2018/hyperlinkcolor" val="tx"/>
                    </a:ext>
                  </a:extLst>
                </a:hlinkClick>
              </a:rPr>
              <a:t>REFERENCE</a:t>
            </a:r>
            <a:endParaRPr lang="en-US" b="1" dirty="0">
              <a:solidFill>
                <a:schemeClr val="tx1"/>
              </a:solidFill>
              <a:hlinkClick r:id="" action="ppaction://noaction">
                <a:extLst>
                  <a:ext uri="{A12FA001-AC4F-418D-AE19-62706E023703}">
                    <ahyp:hlinkClr xmlns:ahyp="http://schemas.microsoft.com/office/drawing/2018/hyperlinkcolor" val="tx"/>
                  </a:ext>
                </a:extLst>
              </a:hlinkClick>
            </a:endParaRPr>
          </a:p>
          <a:p>
            <a:r>
              <a:rPr lang="en-US" dirty="0">
                <a:hlinkClick r:id="rId3"/>
              </a:rPr>
              <a:t>Drug overdose deaths involving cocaine and psychostimulants with abuse potential among racial and ethnic groups – United States, 2004–2019 - ScienceDirect</a:t>
            </a:r>
            <a:endParaRPr lang="en-US" dirty="0"/>
          </a:p>
          <a:p>
            <a:endParaRPr lang="en-US" dirty="0"/>
          </a:p>
          <a:p>
            <a:r>
              <a:rPr lang="en-US" dirty="0"/>
              <a:t>Mbabazi Kariisa, Puja Seth, Lawrence Scholl, Nana Wilson, Nicole L. Davis,</a:t>
            </a:r>
          </a:p>
          <a:p>
            <a:r>
              <a:rPr lang="en-US" dirty="0"/>
              <a:t>Drug overdose deaths involving cocaine and psychostimulants with abuse potential among racial and ethnic groups – United States, 2004–2019,</a:t>
            </a:r>
          </a:p>
          <a:p>
            <a:r>
              <a:rPr lang="en-US" dirty="0"/>
              <a:t>Drug and Alcohol Dependence, Volume 227, 2021, 109001,ISSN 0376-8716,</a:t>
            </a:r>
          </a:p>
          <a:p>
            <a:endParaRPr lang="en-US" dirty="0"/>
          </a:p>
          <a:p>
            <a:r>
              <a:rPr lang="en-US" dirty="0"/>
              <a:t>https://doi.org/10.1016/j.drugalcdep.2021.109001.</a:t>
            </a:r>
          </a:p>
          <a:p>
            <a:r>
              <a:rPr lang="en-US" dirty="0"/>
              <a:t>(https://www.sciencedirect.com/science/article/pii/S0376871621004968)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EEC2-8AEC-4503-B058-D3D22ECE1F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455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 history for trainer: </a:t>
            </a:r>
            <a:r>
              <a:rPr lang="en-US" sz="1200" kern="1200" dirty="0">
                <a:solidFill>
                  <a:schemeClr val="tx1"/>
                </a:solidFill>
                <a:effectLst/>
                <a:latin typeface="+mn-lt"/>
                <a:ea typeface="+mn-ea"/>
                <a:cs typeface="+mn-cs"/>
              </a:rPr>
              <a:t>Cannabis was being imported by pharmaceutical companies in the early 1900s and it wasn’t until Prohibition and a shift towards Progressive(at the time)-era regulation of substances like cannabis and opioids that the negative connotations took hold. In fact, there are records of smuggling going INTO Mexico during Prohibition due to the Mexican government banning cannabis in 1920. Immigrants were noted to rarely use cannabis. This was a systemic campaign designed to associate “foreign-ness” of cannabis and Mexican-Americans at a time of high rates of immigration among Mexicans escaping civil war. Author and scholar Isaac Campos has noted, “When drugs are seen as foreign, they’re seen as more dangerous.”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5B8D8-3B38-4732-BEAF-09CBAF9D94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79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lgn="l"/>
            <a:r>
              <a:rPr lang="en-US" b="1" dirty="0"/>
              <a:t>REFERENCE: </a:t>
            </a:r>
            <a:r>
              <a:rPr lang="en-US" b="1" i="1" dirty="0">
                <a:solidFill>
                  <a:srgbClr val="000000"/>
                </a:solidFill>
                <a:effectLst/>
                <a:latin typeface="Calibri" panose="020F0502020204030204" pitchFamily="34" charset="0"/>
              </a:rPr>
              <a:t>2022 National Survey on Drug Use and Health: Among the Multiracial Population Aged 12 or Older</a:t>
            </a:r>
            <a:r>
              <a:rPr lang="en-US" b="1" i="0" dirty="0">
                <a:solidFill>
                  <a:srgbClr val="000000"/>
                </a:solidFill>
                <a:effectLst/>
                <a:latin typeface="Calibri" panose="020F0502020204030204" pitchFamily="34" charset="0"/>
              </a:rPr>
              <a:t>. (2024). https://www.samhsa.gov/data/sites/default/files/reports/rpt44472/2022-nsduh-pop-slides-multiracial.pdf</a:t>
            </a:r>
          </a:p>
          <a:p>
            <a:pPr algn="l"/>
            <a:r>
              <a:rPr lang="en-US" b="0" i="0" dirty="0">
                <a:solidFill>
                  <a:srgbClr val="000000"/>
                </a:solidFill>
                <a:effectLst/>
                <a:latin typeface="Calibri" panose="020F0502020204030204" pitchFamily="34" charset="0"/>
              </a:rPr>
              <a:t>‌</a:t>
            </a:r>
          </a:p>
          <a:p>
            <a:pPr marL="457200" indent="-457200" algn="l"/>
            <a:r>
              <a:rPr lang="en-US" b="0" i="0" dirty="0">
                <a:solidFill>
                  <a:srgbClr val="000000"/>
                </a:solidFill>
                <a:effectLst/>
                <a:latin typeface="Calibri" panose="020F0502020204030204" pitchFamily="34" charset="0"/>
              </a:rPr>
              <a:t>‌</a:t>
            </a:r>
          </a:p>
          <a:p>
            <a:pPr algn="l"/>
            <a:r>
              <a:rPr lang="en-US" b="1" i="0" dirty="0">
                <a:solidFill>
                  <a:srgbClr val="000000"/>
                </a:solidFill>
                <a:effectLst/>
                <a:latin typeface="Calibri" panose="020F0502020204030204" pitchFamily="34" charset="0"/>
              </a:rPr>
              <a:t>TRAINER NOTES</a:t>
            </a:r>
            <a:br>
              <a:rPr lang="en-US" b="1" i="0" dirty="0">
                <a:solidFill>
                  <a:srgbClr val="000000"/>
                </a:solidFill>
                <a:effectLst/>
                <a:latin typeface="Calibri" panose="020F0502020204030204" pitchFamily="34" charset="0"/>
              </a:rPr>
            </a:br>
            <a:endParaRPr lang="en-US" b="1" i="0" dirty="0">
              <a:solidFill>
                <a:srgbClr val="000000"/>
              </a:solidFill>
              <a:effectLst/>
              <a:latin typeface="Calibri" panose="020F0502020204030204" pitchFamily="34" charset="0"/>
            </a:endParaRPr>
          </a:p>
          <a:p>
            <a:pPr algn="l"/>
            <a:r>
              <a:rPr lang="en-US" b="0" i="0" dirty="0">
                <a:solidFill>
                  <a:srgbClr val="000000"/>
                </a:solidFill>
                <a:effectLst/>
                <a:latin typeface="Calibri" panose="020F0502020204030204" pitchFamily="34" charset="0"/>
              </a:rPr>
              <a:t>According to the 2022 National Survey on Drug Use and Health conducted by SAMHSA, the percentage of people aged 12 or older who used marijuana in the past year was higher among Multiracial people (24.6%) than among Black (16.8%), White (15.6%), Hispanic (13.5%), or Asian people (6.2%). American Indian/Alaska Native people had the 2</a:t>
            </a:r>
            <a:r>
              <a:rPr lang="en-US" b="0" i="0" baseline="30000" dirty="0">
                <a:solidFill>
                  <a:srgbClr val="000000"/>
                </a:solidFill>
                <a:effectLst/>
                <a:latin typeface="Calibri" panose="020F0502020204030204" pitchFamily="34" charset="0"/>
              </a:rPr>
              <a:t>nd</a:t>
            </a:r>
            <a:r>
              <a:rPr lang="en-US" b="0" i="0" dirty="0">
                <a:solidFill>
                  <a:srgbClr val="000000"/>
                </a:solidFill>
                <a:effectLst/>
                <a:latin typeface="Calibri" panose="020F0502020204030204" pitchFamily="34" charset="0"/>
              </a:rPr>
              <a:t> highest rate at 18.0%</a:t>
            </a:r>
          </a:p>
          <a:p>
            <a:pPr algn="l"/>
            <a:r>
              <a:rPr lang="en-US" b="0" i="0" dirty="0">
                <a:solidFill>
                  <a:srgbClr val="000000"/>
                </a:solidFill>
                <a:effectLst/>
                <a:latin typeface="Calibri" panose="020F0502020204030204" pitchFamily="34" charset="0"/>
              </a:rPr>
              <a:t>Index: Cannabis, NSDUH</a:t>
            </a:r>
            <a:endParaRPr lang="en-US" dirty="0"/>
          </a:p>
        </p:txBody>
      </p:sp>
      <p:sp>
        <p:nvSpPr>
          <p:cNvPr id="4" name="Slide Number Placeholder 3"/>
          <p:cNvSpPr>
            <a:spLocks noGrp="1"/>
          </p:cNvSpPr>
          <p:nvPr>
            <p:ph type="sldNum" sz="quarter" idx="5"/>
          </p:nvPr>
        </p:nvSpPr>
        <p:spPr/>
        <p:txBody>
          <a:bodyPr/>
          <a:lstStyle/>
          <a:p>
            <a:fld id="{AE88DAC3-5F87-46D4-937B-9B961C2CA6DD}" type="slidenum">
              <a:rPr lang="en-US" smtClean="0"/>
              <a:t>28</a:t>
            </a:fld>
            <a:endParaRPr lang="en-US"/>
          </a:p>
        </p:txBody>
      </p:sp>
    </p:spTree>
    <p:extLst>
      <p:ext uri="{BB962C8B-B14F-4D97-AF65-F5344CB8AC3E}">
        <p14:creationId xmlns:p14="http://schemas.microsoft.com/office/powerpoint/2010/main" val="261839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Partially funded by the Substance Abuse and Mental Health Services Administration (SAMHSA) State Opioid Response SOR 3 Grant to the California Department of Health Care Services (DHCS).</a:t>
            </a:r>
          </a:p>
          <a:p>
            <a:endParaRPr lang="en-US" dirty="0"/>
          </a:p>
        </p:txBody>
      </p:sp>
    </p:spTree>
    <p:extLst>
      <p:ext uri="{BB962C8B-B14F-4D97-AF65-F5344CB8AC3E}">
        <p14:creationId xmlns:p14="http://schemas.microsoft.com/office/powerpoint/2010/main" val="1441316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lgn="l"/>
            <a:r>
              <a:rPr lang="en-US" b="1" dirty="0"/>
              <a:t>REFERENCE: </a:t>
            </a:r>
            <a:r>
              <a:rPr lang="en-US" b="1" i="0" dirty="0">
                <a:solidFill>
                  <a:srgbClr val="000000"/>
                </a:solidFill>
                <a:effectLst/>
                <a:latin typeface="Calibri" panose="020F0502020204030204" pitchFamily="34" charset="0"/>
              </a:rPr>
              <a:t>Julia, N. (2022, July 29). </a:t>
            </a:r>
            <a:r>
              <a:rPr lang="en-US" b="1" i="1" dirty="0">
                <a:solidFill>
                  <a:srgbClr val="000000"/>
                </a:solidFill>
                <a:effectLst/>
                <a:latin typeface="Calibri" panose="020F0502020204030204" pitchFamily="34" charset="0"/>
              </a:rPr>
              <a:t>Marijuana Statistics in the US: Cannabis Use &amp; Abuse (2024 Data Update)</a:t>
            </a:r>
            <a:r>
              <a:rPr lang="en-US" b="1" i="0" dirty="0">
                <a:solidFill>
                  <a:srgbClr val="000000"/>
                </a:solidFill>
                <a:effectLst/>
                <a:latin typeface="Calibri" panose="020F0502020204030204" pitchFamily="34" charset="0"/>
              </a:rPr>
              <a:t>. CFAH. https://cfah.org/marijuana-statistics/#:~:text=12%25%20of%20American%20adults%20have%20smoked%20marijuana%20in</a:t>
            </a:r>
          </a:p>
          <a:p>
            <a:pPr algn="l"/>
            <a:r>
              <a:rPr lang="en-US" b="0" i="0" dirty="0">
                <a:solidFill>
                  <a:srgbClr val="000000"/>
                </a:solidFill>
                <a:effectLst/>
                <a:latin typeface="Calibri" panose="020F0502020204030204" pitchFamily="34" charset="0"/>
              </a:rPr>
              <a:t>‌</a:t>
            </a:r>
            <a:endParaRPr lang="en-US" dirty="0"/>
          </a:p>
          <a:p>
            <a:endParaRPr lang="en-US" dirty="0"/>
          </a:p>
          <a:p>
            <a:r>
              <a:rPr lang="en-US" b="1" dirty="0"/>
              <a:t>TRAINER NOTES</a:t>
            </a:r>
            <a:br>
              <a:rPr lang="en-US" b="1" dirty="0"/>
            </a:br>
            <a:endParaRPr lang="en-US" b="1" dirty="0"/>
          </a:p>
          <a:p>
            <a:r>
              <a:rPr lang="en-US" b="0" i="0" dirty="0">
                <a:solidFill>
                  <a:srgbClr val="191919"/>
                </a:solidFill>
                <a:effectLst/>
                <a:latin typeface="cfah serif"/>
              </a:rPr>
              <a:t>10.1% or 2.5 million American teens between 12 and 17 years old use marijuana illicitly, says the Substance Abuse and Mental Health Services Administration’s (SAMHSA) 2020 survey.</a:t>
            </a:r>
          </a:p>
          <a:p>
            <a:endParaRPr lang="en-US" b="0" i="0" dirty="0">
              <a:solidFill>
                <a:srgbClr val="191919"/>
              </a:solidFill>
              <a:effectLst/>
              <a:latin typeface="cfah serif"/>
            </a:endParaRPr>
          </a:p>
          <a:p>
            <a:pPr algn="l"/>
            <a:r>
              <a:rPr lang="en-US" b="0" i="0" dirty="0">
                <a:solidFill>
                  <a:srgbClr val="191919"/>
                </a:solidFill>
                <a:effectLst/>
                <a:latin typeface="cfah serif"/>
              </a:rPr>
              <a:t>The 2021 report published on the National Institute on Drug Abuse website (NIDA) also notes that marijuana use is highest among 12th graders at 30.5%. However, this percentage has decreased from 2020’s 35.2%.</a:t>
            </a:r>
          </a:p>
          <a:p>
            <a:pPr algn="l"/>
            <a:endParaRPr lang="en-US" b="0" i="0" dirty="0">
              <a:solidFill>
                <a:srgbClr val="191919"/>
              </a:solidFill>
              <a:effectLst/>
              <a:latin typeface="cfah serif"/>
            </a:endParaRPr>
          </a:p>
          <a:p>
            <a:pPr algn="l"/>
            <a:r>
              <a:rPr lang="en-US" b="0" i="0" dirty="0">
                <a:solidFill>
                  <a:srgbClr val="191919"/>
                </a:solidFill>
                <a:effectLst/>
                <a:latin typeface="cfah serif"/>
              </a:rPr>
              <a:t>10th graders ranked second in marijuana users at 17.3%, a decrease in percentage from the 2020s at 28%.</a:t>
            </a:r>
          </a:p>
          <a:p>
            <a:pPr algn="l"/>
            <a:endParaRPr lang="en-US" b="0" i="0" dirty="0">
              <a:solidFill>
                <a:srgbClr val="191919"/>
              </a:solidFill>
              <a:effectLst/>
              <a:latin typeface="cfah serif"/>
            </a:endParaRPr>
          </a:p>
          <a:p>
            <a:pPr algn="l"/>
            <a:r>
              <a:rPr lang="en-US" b="0" i="0" dirty="0">
                <a:solidFill>
                  <a:srgbClr val="191919"/>
                </a:solidFill>
                <a:effectLst/>
                <a:latin typeface="cfah serif"/>
              </a:rPr>
              <a:t>Marijuana users among 8th graders also decreased from 11.4% in 2020 to 7.1% in 2021.</a:t>
            </a:r>
          </a:p>
          <a:p>
            <a:endParaRPr lang="en-US" dirty="0"/>
          </a:p>
          <a:p>
            <a:pPr algn="l"/>
            <a:r>
              <a:rPr lang="en-US" b="0" i="0" dirty="0">
                <a:solidFill>
                  <a:srgbClr val="191919"/>
                </a:solidFill>
                <a:effectLst/>
                <a:latin typeface="cfah serif"/>
              </a:rPr>
              <a:t>Marijuana legalization, licensed dispensaries replacing drug dealers, and teens having a harder time obtaining illegal weed played a part in reducing their number, says a 2019 study published in Jama Psychiatry.</a:t>
            </a:r>
          </a:p>
          <a:p>
            <a:pPr algn="l"/>
            <a:endParaRPr lang="en-US" b="0" i="0" dirty="0">
              <a:solidFill>
                <a:srgbClr val="191919"/>
              </a:solidFill>
              <a:effectLst/>
              <a:latin typeface="cfah serif"/>
            </a:endParaRPr>
          </a:p>
          <a:p>
            <a:pPr algn="l"/>
            <a:r>
              <a:rPr lang="en-US" b="0" i="0" dirty="0">
                <a:solidFill>
                  <a:srgbClr val="191919"/>
                </a:solidFill>
                <a:effectLst/>
                <a:latin typeface="cfah serif"/>
              </a:rPr>
              <a:t>In states that have legalized recreational weed, there has already been an 8% decrease in the likelihood of minors trying marijuana.</a:t>
            </a:r>
          </a:p>
          <a:p>
            <a:pPr algn="l"/>
            <a:endParaRPr lang="en-US" b="0" i="0" dirty="0">
              <a:solidFill>
                <a:srgbClr val="191919"/>
              </a:solidFill>
              <a:effectLst/>
              <a:latin typeface="cfah serif"/>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191919"/>
                </a:solidFill>
                <a:effectLst/>
                <a:latin typeface="cfah serif"/>
              </a:rPr>
              <a:t>Index: </a:t>
            </a:r>
            <a:r>
              <a:rPr lang="en-US" sz="1800" dirty="0">
                <a:effectLst/>
                <a:latin typeface="Segoe UI" panose="020B0502040204020203" pitchFamily="34" charset="0"/>
              </a:rPr>
              <a:t>cannabis, youth, demographics</a:t>
            </a:r>
            <a:endParaRPr lang="en-US" sz="1800" dirty="0">
              <a:effectLst/>
              <a:latin typeface="Arial" panose="020B0604020202020204" pitchFamily="34" charset="0"/>
            </a:endParaRPr>
          </a:p>
          <a:p>
            <a:pPr algn="l"/>
            <a:endParaRPr lang="en-US" b="0" i="0" dirty="0">
              <a:solidFill>
                <a:srgbClr val="191919"/>
              </a:solidFill>
              <a:effectLst/>
              <a:latin typeface="cfah serif"/>
            </a:endParaRPr>
          </a:p>
          <a:p>
            <a:endParaRPr lang="en-US" dirty="0"/>
          </a:p>
        </p:txBody>
      </p:sp>
      <p:sp>
        <p:nvSpPr>
          <p:cNvPr id="4" name="Slide Number Placeholder 3"/>
          <p:cNvSpPr>
            <a:spLocks noGrp="1"/>
          </p:cNvSpPr>
          <p:nvPr>
            <p:ph type="sldNum" sz="quarter" idx="5"/>
          </p:nvPr>
        </p:nvSpPr>
        <p:spPr/>
        <p:txBody>
          <a:bodyPr/>
          <a:lstStyle/>
          <a:p>
            <a:fld id="{AE88DAC3-5F87-46D4-937B-9B961C2CA6DD}" type="slidenum">
              <a:rPr lang="en-US" smtClean="0"/>
              <a:t>29</a:t>
            </a:fld>
            <a:endParaRPr lang="en-US"/>
          </a:p>
        </p:txBody>
      </p:sp>
    </p:spTree>
    <p:extLst>
      <p:ext uri="{BB962C8B-B14F-4D97-AF65-F5344CB8AC3E}">
        <p14:creationId xmlns:p14="http://schemas.microsoft.com/office/powerpoint/2010/main" val="193634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Decriminalization and legalization have greatly reduced overall arrest rates for cannabis possession in CA, but racial disparities have continued to negatively impact Black people in </a:t>
            </a:r>
            <a:r>
              <a:rPr lang="en-US" dirty="0" err="1"/>
              <a:t>cA</a:t>
            </a:r>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a:effectLst/>
              </a:rPr>
              <a:t>A tale of two countries: Racially targeted arrests in the era of marijuana reform</a:t>
            </a:r>
            <a:r>
              <a:rPr lang="en-US" dirty="0">
                <a:effectLst/>
              </a:rPr>
              <a:t>. American Civil Liberties Union. (2020). https://</a:t>
            </a:r>
            <a:r>
              <a:rPr lang="en-US" dirty="0" err="1">
                <a:effectLst/>
              </a:rPr>
              <a:t>www.aclu.org</a:t>
            </a:r>
            <a:r>
              <a:rPr lang="en-US" dirty="0">
                <a:effectLst/>
              </a:rPr>
              <a:t>/report/tale-two-countries-racially-targeted-arrests-era-marijuana-reform </a:t>
            </a:r>
          </a:p>
          <a:p>
            <a:endParaRPr lang="en-US" dirty="0"/>
          </a:p>
          <a:p>
            <a:r>
              <a:rPr lang="en-US" sz="1800" dirty="0">
                <a:effectLst/>
                <a:latin typeface="Segoe UI" panose="020B0502040204020203" pitchFamily="34" charset="0"/>
              </a:rPr>
              <a:t>Index: cannabis, legalization, arrests</a:t>
            </a:r>
            <a:endParaRPr lang="en-US" dirty="0"/>
          </a:p>
          <a:p>
            <a:endParaRPr lang="en-US" dirty="0"/>
          </a:p>
        </p:txBody>
      </p:sp>
    </p:spTree>
    <p:extLst>
      <p:ext uri="{BB962C8B-B14F-4D97-AF65-F5344CB8AC3E}">
        <p14:creationId xmlns:p14="http://schemas.microsoft.com/office/powerpoint/2010/main" val="309422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lgn="l"/>
            <a:r>
              <a:rPr lang="en-US" b="1" dirty="0"/>
              <a:t>REFERENCE: </a:t>
            </a:r>
            <a:r>
              <a:rPr lang="en-US" b="1" i="0" dirty="0">
                <a:solidFill>
                  <a:srgbClr val="000000"/>
                </a:solidFill>
                <a:effectLst/>
                <a:latin typeface="Calibri" panose="020F0502020204030204" pitchFamily="34" charset="0"/>
              </a:rPr>
              <a:t>National Institute on Drug Abuse. (2020, July). </a:t>
            </a:r>
            <a:r>
              <a:rPr lang="en-US" b="1" i="1" dirty="0">
                <a:solidFill>
                  <a:srgbClr val="000000"/>
                </a:solidFill>
                <a:effectLst/>
                <a:latin typeface="Calibri" panose="020F0502020204030204" pitchFamily="34" charset="0"/>
              </a:rPr>
              <a:t>Available treatments for marijuana use disorders</a:t>
            </a:r>
            <a:r>
              <a:rPr lang="en-US" b="1" i="0" dirty="0">
                <a:solidFill>
                  <a:srgbClr val="000000"/>
                </a:solidFill>
                <a:effectLst/>
                <a:latin typeface="Calibri" panose="020F0502020204030204" pitchFamily="34" charset="0"/>
              </a:rPr>
              <a:t>. National Institute on Drug Abuse. https://nida.nih.gov/publications/research-reports/marijuana/available-treatments-marijuana-use-disorders</a:t>
            </a:r>
          </a:p>
          <a:p>
            <a:pPr algn="l"/>
            <a:r>
              <a:rPr lang="en-US" b="0" i="0" dirty="0">
                <a:solidFill>
                  <a:srgbClr val="000000"/>
                </a:solidFill>
                <a:effectLst/>
                <a:latin typeface="Calibri" panose="020F0502020204030204" pitchFamily="34" charset="0"/>
              </a:rPr>
              <a:t>‌</a:t>
            </a:r>
          </a:p>
          <a:p>
            <a:pPr algn="l"/>
            <a:r>
              <a:rPr lang="en-US" b="1" i="0" dirty="0">
                <a:solidFill>
                  <a:srgbClr val="000000"/>
                </a:solidFill>
                <a:effectLst/>
                <a:latin typeface="Calibri" panose="020F0502020204030204" pitchFamily="34" charset="0"/>
              </a:rPr>
              <a:t>TRAINER NOTES</a:t>
            </a:r>
          </a:p>
          <a:p>
            <a:pPr algn="l"/>
            <a:endParaRPr lang="en-US" b="0" i="0" dirty="0">
              <a:solidFill>
                <a:srgbClr val="000000"/>
              </a:solidFill>
              <a:effectLst/>
              <a:latin typeface="Calibri" panose="020F0502020204030204" pitchFamily="34" charset="0"/>
            </a:endParaRPr>
          </a:p>
          <a:p>
            <a:pPr algn="l"/>
            <a:r>
              <a:rPr lang="en-US" b="0" i="0" dirty="0">
                <a:solidFill>
                  <a:srgbClr val="474747"/>
                </a:solidFill>
                <a:effectLst/>
                <a:latin typeface="Open Sans" panose="020B0606030504020204" pitchFamily="34" charset="0"/>
              </a:rPr>
              <a:t>On average, adults seeking treatment for marijuana use disorders have used marijuana nearly every day for more than 10 years and have attempted to quit more than six times.</a:t>
            </a:r>
            <a:endParaRPr lang="en-US" b="0" i="0" dirty="0">
              <a:solidFill>
                <a:srgbClr val="000000"/>
              </a:solidFill>
              <a:effectLst/>
              <a:latin typeface="Calibri" panose="020F0502020204030204" pitchFamily="34" charset="0"/>
            </a:endParaRPr>
          </a:p>
          <a:p>
            <a:endParaRPr lang="en-US" dirty="0"/>
          </a:p>
          <a:p>
            <a:r>
              <a:rPr lang="en-US" b="0" i="0" dirty="0">
                <a:solidFill>
                  <a:srgbClr val="474747"/>
                </a:solidFill>
                <a:effectLst/>
                <a:latin typeface="Open Sans" panose="020B0606030504020204" pitchFamily="34" charset="0"/>
              </a:rPr>
              <a:t>Currently, the FDA has not approved any medications for the treatment of marijuana use disorder, but research is active in this area.</a:t>
            </a:r>
          </a:p>
          <a:p>
            <a:endParaRPr lang="en-US" b="0" i="0" dirty="0">
              <a:solidFill>
                <a:srgbClr val="474747"/>
              </a:solidFill>
              <a:effectLst/>
              <a:latin typeface="Open Sans" panose="020B0606030504020204" pitchFamily="34" charset="0"/>
            </a:endParaRPr>
          </a:p>
          <a:p>
            <a:pPr algn="l"/>
            <a:r>
              <a:rPr lang="en-US" b="0" i="0" dirty="0">
                <a:solidFill>
                  <a:srgbClr val="474747"/>
                </a:solidFill>
                <a:effectLst/>
                <a:latin typeface="Open Sans" panose="020B0606030504020204" pitchFamily="34" charset="0"/>
              </a:rPr>
              <a:t>The following behavioral treatments have shown promise:</a:t>
            </a:r>
          </a:p>
          <a:p>
            <a:pPr algn="l">
              <a:buFont typeface="Arial" panose="020B0604020202020204" pitchFamily="34" charset="0"/>
              <a:buChar char="•"/>
            </a:pPr>
            <a:r>
              <a:rPr lang="en-US" b="1" i="0" dirty="0">
                <a:solidFill>
                  <a:srgbClr val="474747"/>
                </a:solidFill>
                <a:effectLst/>
                <a:latin typeface="Open Sans" panose="020B0606030504020204" pitchFamily="34" charset="0"/>
              </a:rPr>
              <a:t>Cognitive-behavioral therapy</a:t>
            </a:r>
            <a:r>
              <a:rPr lang="en-US" b="0" i="0" dirty="0">
                <a:solidFill>
                  <a:srgbClr val="474747"/>
                </a:solidFill>
                <a:effectLst/>
                <a:latin typeface="Open Sans" panose="020B0606030504020204" pitchFamily="34" charset="0"/>
              </a:rPr>
              <a:t>: A form of psychotherapy that teaches people strategies to identify and correct problematic behaviors in order to enhance self-control, stop drug use, and address a range of other problems that often co-occur with them.</a:t>
            </a:r>
          </a:p>
          <a:p>
            <a:pPr algn="l">
              <a:buFont typeface="Arial" panose="020B0604020202020204" pitchFamily="34" charset="0"/>
              <a:buChar char="•"/>
            </a:pPr>
            <a:r>
              <a:rPr lang="en-US" b="1" i="0" dirty="0">
                <a:solidFill>
                  <a:srgbClr val="474747"/>
                </a:solidFill>
                <a:effectLst/>
                <a:latin typeface="Open Sans" panose="020B0606030504020204" pitchFamily="34" charset="0"/>
              </a:rPr>
              <a:t>Contingency management</a:t>
            </a:r>
            <a:r>
              <a:rPr lang="en-US" b="0" i="0" dirty="0">
                <a:solidFill>
                  <a:srgbClr val="474747"/>
                </a:solidFill>
                <a:effectLst/>
                <a:latin typeface="Open Sans" panose="020B0606030504020204" pitchFamily="34" charset="0"/>
              </a:rPr>
              <a:t>: A therapeutic management approach based on frequent monitoring of the target behavior and the provision (or removal) of tangible, positive rewards when the target behavior occurs (or does not).</a:t>
            </a:r>
          </a:p>
          <a:p>
            <a:pPr algn="l">
              <a:buFont typeface="Arial" panose="020B0604020202020204" pitchFamily="34" charset="0"/>
              <a:buChar char="•"/>
            </a:pPr>
            <a:r>
              <a:rPr lang="en-US" b="1" i="0" dirty="0">
                <a:solidFill>
                  <a:srgbClr val="474747"/>
                </a:solidFill>
                <a:effectLst/>
                <a:latin typeface="Open Sans" panose="020B0606030504020204" pitchFamily="34" charset="0"/>
              </a:rPr>
              <a:t>Motivational enhancement therapy</a:t>
            </a:r>
            <a:r>
              <a:rPr lang="en-US" b="0" i="0" dirty="0">
                <a:solidFill>
                  <a:srgbClr val="474747"/>
                </a:solidFill>
                <a:effectLst/>
                <a:latin typeface="Open Sans" panose="020B0606030504020204" pitchFamily="34" charset="0"/>
              </a:rPr>
              <a:t>: A systematic form of intervention designed to produce rapid, internally motivated change; the therapy does not attempt to treat the person, but rather mobilize his or her own internal resources for change and engagement in treatment.</a:t>
            </a:r>
          </a:p>
          <a:p>
            <a:pPr algn="l">
              <a:buFont typeface="Arial" panose="020B0604020202020204" pitchFamily="34" charset="0"/>
              <a:buChar char="•"/>
            </a:pPr>
            <a:endParaRPr lang="en-US" b="0" i="0" dirty="0">
              <a:solidFill>
                <a:srgbClr val="474747"/>
              </a:solidFill>
              <a:effectLst/>
              <a:latin typeface="Open Sans" panose="020B0606030504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800" dirty="0">
                <a:effectLst/>
                <a:latin typeface="Segoe UI" panose="020B0502040204020203" pitchFamily="34" charset="0"/>
              </a:rPr>
              <a:t>Index: cannabis, treatment, medications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800" dirty="0">
              <a:effectLst/>
              <a:latin typeface="Segoe UI" panose="020B0502040204020203" pitchFamily="34" charset="0"/>
            </a:endParaRPr>
          </a:p>
          <a:p>
            <a:r>
              <a:rPr lang="en-US" sz="1800" b="0" dirty="0"/>
              <a:t>Treatments</a:t>
            </a:r>
            <a:r>
              <a:rPr lang="en-US" sz="1800" b="0" baseline="0" dirty="0"/>
              <a:t> for cannabis abuse and dependence are behavioral, generally involving the use of talk to restructure the way people approach cannabis use and the role that cannabis plays in their lives. Some of the common treatments include motivational enhancement therapies (motivating behavior change by highlighting how cannabis may be inhibiting the achievement of life goals), cognitive behavioral therapy (changing individuals’ beliefs and thought processes surrounding drug use), contingency management (using incentives and behavioral psychology techniques to motivate drug use behavior change), and family-based treatment. Though these approaches are successful, it is very difficult for people who abuse or are dependent on cannabis to stop using; only 10-30% of people who receive treatment for cannabis use disorders are able to remain abstinent from the drug one year later. There are currently no medications available to treat or manage cannabis dependence, though there are drugs currently being developed to help treat cannabis withdrawal symptoms. </a:t>
            </a:r>
          </a:p>
          <a:p>
            <a:endParaRPr lang="en-US" sz="1800" b="0" baseline="0" dirty="0"/>
          </a:p>
          <a:p>
            <a:r>
              <a:rPr lang="en-US" sz="1800" b="1" baseline="0" dirty="0"/>
              <a:t>Additional Information for the Trainer(s)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Microsoft Sans Serif" pitchFamily="34" charset="0"/>
                <a:cs typeface="Microsoft Sans Serif" pitchFamily="34" charset="0"/>
              </a:rPr>
              <a:t>Currently, research with the following medications is being conducted to see if any of them have effects on cannabis abuse/dependence and cannabis withdrawal symptoms: Buspirone, diazepam, quetiapine, dronabinol + clonidine, lofexidine, Gabapentin, vilazodone, N-</a:t>
            </a:r>
            <a:r>
              <a:rPr lang="en-US" sz="1800" baseline="0" dirty="0" err="1">
                <a:latin typeface="Microsoft Sans Serif" pitchFamily="34" charset="0"/>
                <a:cs typeface="Microsoft Sans Serif" pitchFamily="34" charset="0"/>
              </a:rPr>
              <a:t>acetylcystein</a:t>
            </a:r>
            <a:r>
              <a:rPr lang="en-US" sz="1800" baseline="0" dirty="0">
                <a:latin typeface="Microsoft Sans Serif" pitchFamily="34" charset="0"/>
                <a:cs typeface="Microsoft Sans Serif" pitchFamily="34" charset="0"/>
              </a:rPr>
              <a:t>, zolpidem, nicotine patch, guanfacine, aprepitant, citicoline, tiagabine, escitalopram, oxytocin, H-coil Deep TMS. SOURCE: www.clinicaltrials.gov.</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800" dirty="0">
              <a:effectLst/>
              <a:latin typeface="Arial" panose="020B0604020202020204" pitchFamily="34" charset="0"/>
            </a:endParaRPr>
          </a:p>
          <a:p>
            <a:pPr algn="l">
              <a:buFont typeface="Arial" panose="020B0604020202020204" pitchFamily="34" charset="0"/>
              <a:buChar char="•"/>
            </a:pPr>
            <a:endParaRPr lang="en-US" b="0" i="0" dirty="0">
              <a:solidFill>
                <a:srgbClr val="474747"/>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AE88DAC3-5F87-46D4-937B-9B961C2CA6DD}" type="slidenum">
              <a:rPr lang="en-US" smtClean="0"/>
              <a:t>31</a:t>
            </a:fld>
            <a:endParaRPr lang="en-US"/>
          </a:p>
        </p:txBody>
      </p:sp>
    </p:spTree>
    <p:extLst>
      <p:ext uri="{BB962C8B-B14F-4D97-AF65-F5344CB8AC3E}">
        <p14:creationId xmlns:p14="http://schemas.microsoft.com/office/powerpoint/2010/main" val="370706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ab5c38f3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ab5c38f3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Land acknowledgement sample. Revise for individual needs and locations if desired. </a:t>
            </a:r>
            <a:endParaRPr dirty="0"/>
          </a:p>
        </p:txBody>
      </p:sp>
    </p:spTree>
    <p:extLst>
      <p:ext uri="{BB962C8B-B14F-4D97-AF65-F5344CB8AC3E}">
        <p14:creationId xmlns:p14="http://schemas.microsoft.com/office/powerpoint/2010/main" val="191156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ab5c38f3b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cab5c38f3b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slide can be used to increase awareness of the power of language when talking about people with a substance use disorder.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Facilitator can ask: What are some of the language issues that arise in your field? What are the stigmatizing terms people use to refer to patients? What are the more positive terms you can use?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“Lifelong process of learning, self-examination &amp; refinement of one’s own awareness, knowledge, behavior and attitudes on the interplay of power, privilege and social contexts.”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err="1"/>
              <a:t>Tervalon</a:t>
            </a:r>
            <a:r>
              <a:rPr lang="en-US" baseline="0" dirty="0"/>
              <a:t>, M. &amp; Murray-Garcia, J. (1998, Journal of Health Care for the Poor and Underserved, 9(2), 117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Understanding equity requires a stance of cultural humility to respect differences, bridge perspectives, and continue to engage in self-reflection and empathy when connecting with other.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743D2-3B59-476E-9A96-700156E0A6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969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455f3e56d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8455f3e56d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dirty="0">
                <a:solidFill>
                  <a:srgbClr val="F46524"/>
                </a:solidFill>
              </a:rPr>
              <a:t>5 min </a:t>
            </a:r>
            <a:endParaRPr sz="1500" dirty="0">
              <a:solidFill>
                <a:srgbClr val="F46524"/>
              </a:solidFill>
            </a:endParaRPr>
          </a:p>
          <a:p>
            <a:pPr marL="457200" lvl="0" indent="-323850" algn="l" rtl="0">
              <a:lnSpc>
                <a:spcPct val="100000"/>
              </a:lnSpc>
              <a:spcBef>
                <a:spcPts val="0"/>
              </a:spcBef>
              <a:spcAft>
                <a:spcPts val="0"/>
              </a:spcAft>
              <a:buClr>
                <a:srgbClr val="F46524"/>
              </a:buClr>
              <a:buSzPts val="1500"/>
              <a:buChar char="●"/>
            </a:pPr>
            <a:r>
              <a:rPr lang="en" sz="1500" dirty="0">
                <a:solidFill>
                  <a:srgbClr val="F46524"/>
                </a:solidFill>
              </a:rPr>
              <a:t>A way to frame the dialogue around social justice. Guidelines for difficult conversations. The edge of the comfort zone is where learning is maximized.</a:t>
            </a:r>
            <a:endParaRPr sz="1500" dirty="0">
              <a:solidFill>
                <a:srgbClr val="F46524"/>
              </a:solidFill>
            </a:endParaRPr>
          </a:p>
          <a:p>
            <a:pPr marL="457200" lvl="0" indent="-323850" algn="l" rtl="0">
              <a:lnSpc>
                <a:spcPct val="100000"/>
              </a:lnSpc>
              <a:spcBef>
                <a:spcPts val="0"/>
              </a:spcBef>
              <a:spcAft>
                <a:spcPts val="0"/>
              </a:spcAft>
              <a:buClr>
                <a:srgbClr val="F46524"/>
              </a:buClr>
              <a:buSzPts val="1500"/>
              <a:buChar char="●"/>
            </a:pPr>
            <a:r>
              <a:rPr lang="en" sz="1500" dirty="0">
                <a:solidFill>
                  <a:srgbClr val="F46524"/>
                </a:solidFill>
              </a:rPr>
              <a:t>Trying to keep everyone in a place of learning. </a:t>
            </a:r>
            <a:endParaRPr sz="1500" dirty="0">
              <a:solidFill>
                <a:srgbClr val="F46524"/>
              </a:solidFill>
            </a:endParaRPr>
          </a:p>
          <a:p>
            <a:pPr marL="457200" lvl="0" indent="-323850" algn="l" rtl="0">
              <a:lnSpc>
                <a:spcPct val="100000"/>
              </a:lnSpc>
              <a:spcBef>
                <a:spcPts val="0"/>
              </a:spcBef>
              <a:spcAft>
                <a:spcPts val="0"/>
              </a:spcAft>
              <a:buClr>
                <a:srgbClr val="F46524"/>
              </a:buClr>
              <a:buSzPts val="1500"/>
              <a:buChar char="●"/>
            </a:pPr>
            <a:r>
              <a:rPr lang="en" sz="1200" dirty="0">
                <a:solidFill>
                  <a:schemeClr val="dk1"/>
                </a:solidFill>
                <a:latin typeface="Lato"/>
                <a:ea typeface="Lato"/>
                <a:cs typeface="Lato"/>
                <a:sym typeface="Lato"/>
              </a:rPr>
              <a:t>Examples: Engage with honesty, sensitivity, respect, authenticity. Acknowledging your privilege, biases. Active listening &amp; critical reflection. Willingness to </a:t>
            </a:r>
            <a:r>
              <a:rPr lang="en" sz="1200" b="1" dirty="0">
                <a:solidFill>
                  <a:schemeClr val="dk1"/>
                </a:solidFill>
                <a:latin typeface="Lato"/>
                <a:ea typeface="Lato"/>
                <a:cs typeface="Lato"/>
                <a:sym typeface="Lato"/>
              </a:rPr>
              <a:t>challenge</a:t>
            </a:r>
            <a:r>
              <a:rPr lang="en" sz="1200" dirty="0">
                <a:solidFill>
                  <a:schemeClr val="dk1"/>
                </a:solidFill>
                <a:latin typeface="Lato"/>
                <a:ea typeface="Lato"/>
                <a:cs typeface="Lato"/>
                <a:sym typeface="Lato"/>
              </a:rPr>
              <a:t> oneself, dominant norms. Different views expected and honored, with commitment to </a:t>
            </a:r>
            <a:r>
              <a:rPr lang="en" sz="1200" b="1" dirty="0">
                <a:solidFill>
                  <a:schemeClr val="dk1"/>
                </a:solidFill>
                <a:latin typeface="Lato"/>
                <a:ea typeface="Lato"/>
                <a:cs typeface="Lato"/>
                <a:sym typeface="Lato"/>
              </a:rPr>
              <a:t>understanding</a:t>
            </a:r>
            <a:r>
              <a:rPr lang="en" sz="1200" dirty="0">
                <a:solidFill>
                  <a:schemeClr val="dk1"/>
                </a:solidFill>
                <a:latin typeface="Lato"/>
                <a:ea typeface="Lato"/>
                <a:cs typeface="Lato"/>
                <a:sym typeface="Lato"/>
              </a:rPr>
              <a:t> sources of disagreement. Accountability for your intentions &amp; your impact</a:t>
            </a:r>
            <a:endParaRPr sz="1200" dirty="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500" dirty="0">
                <a:solidFill>
                  <a:srgbClr val="F46524"/>
                </a:solidFill>
              </a:rPr>
              <a:t>What helps you feel safe leaving your comfort zone  to enter your learning edge? (Type into chat, </a:t>
            </a:r>
          </a:p>
          <a:p>
            <a:pPr marL="457200" lvl="0" indent="-304800" algn="l" rtl="0">
              <a:lnSpc>
                <a:spcPct val="100000"/>
              </a:lnSpc>
              <a:spcBef>
                <a:spcPts val="0"/>
              </a:spcBef>
              <a:spcAft>
                <a:spcPts val="0"/>
              </a:spcAft>
              <a:buClr>
                <a:schemeClr val="dk1"/>
              </a:buClr>
              <a:buSzPts val="1200"/>
              <a:buFont typeface="Lato"/>
              <a:buChar char="●"/>
            </a:pPr>
            <a:r>
              <a:rPr lang="en" sz="1500" u="sng" dirty="0">
                <a:solidFill>
                  <a:schemeClr val="hlink"/>
                </a:solidFill>
                <a:hlinkClick r:id="rId3"/>
              </a:rPr>
              <a:t>Arao, B., &amp; Clemens,K.From safe spaces to brave spaces:</a:t>
            </a:r>
            <a:r>
              <a:rPr lang="en" sz="1500" dirty="0">
                <a:solidFill>
                  <a:srgbClr val="F46524"/>
                </a:solidFill>
              </a:rPr>
              <a:t> A new way to frame dialogue around diversity and social justice. The Art of Effective Facilitation</a:t>
            </a:r>
            <a:endParaRPr sz="1500" dirty="0">
              <a:solidFill>
                <a:srgbClr val="F46524"/>
              </a:solidFill>
            </a:endParaRPr>
          </a:p>
          <a:p>
            <a:pPr marL="0" lvl="0" indent="0" algn="l" rtl="0">
              <a:lnSpc>
                <a:spcPct val="100000"/>
              </a:lnSpc>
              <a:spcBef>
                <a:spcPts val="0"/>
              </a:spcBef>
              <a:spcAft>
                <a:spcPts val="0"/>
              </a:spcAft>
              <a:buSzPts val="1400"/>
              <a:buNone/>
            </a:pPr>
            <a:endParaRPr sz="1500" dirty="0">
              <a:solidFill>
                <a:srgbClr val="F46524"/>
              </a:solidFill>
            </a:endParaRPr>
          </a:p>
          <a:p>
            <a:pPr marL="0" lvl="0" indent="0" algn="l" rtl="0">
              <a:lnSpc>
                <a:spcPct val="100000"/>
              </a:lnSpc>
              <a:spcBef>
                <a:spcPts val="0"/>
              </a:spcBef>
              <a:spcAft>
                <a:spcPts val="0"/>
              </a:spcAft>
              <a:buClr>
                <a:schemeClr val="dk1"/>
              </a:buClr>
              <a:buSzPts val="1100"/>
              <a:buFont typeface="Arial"/>
              <a:buNone/>
            </a:pPr>
            <a:endParaRPr sz="1500" dirty="0">
              <a:solidFill>
                <a:srgbClr val="F46524"/>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8455f3e56d_1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8455f3e56d_1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dirty="0"/>
              <a:t>5 min </a:t>
            </a:r>
            <a:endParaRPr dirty="0"/>
          </a:p>
          <a:p>
            <a:pPr marL="0" lvl="0" indent="0" algn="l" rtl="0">
              <a:lnSpc>
                <a:spcPct val="100000"/>
              </a:lnSpc>
              <a:spcBef>
                <a:spcPts val="0"/>
              </a:spcBef>
              <a:spcAft>
                <a:spcPts val="0"/>
              </a:spcAft>
              <a:buSzPts val="1400"/>
              <a:buNone/>
            </a:pPr>
            <a:r>
              <a:rPr lang="en" u="sng" dirty="0">
                <a:solidFill>
                  <a:schemeClr val="hlink"/>
                </a:solidFill>
                <a:latin typeface="Lato"/>
                <a:ea typeface="Lato"/>
                <a:cs typeface="Lato"/>
                <a:sym typeface="Lato"/>
                <a:hlinkClick r:id="rId3"/>
              </a:rPr>
              <a:t>https://www.aspeninstitute.org/blog-</a:t>
            </a:r>
            <a:r>
              <a:rPr lang="en" sz="1000" u="sng" dirty="0">
                <a:solidFill>
                  <a:schemeClr val="hlink"/>
                </a:solidFill>
                <a:latin typeface="Lato"/>
                <a:ea typeface="Lato"/>
                <a:cs typeface="Lato"/>
                <a:sym typeface="Lato"/>
                <a:hlinkClick r:id="rId3"/>
              </a:rPr>
              <a:t>posts</a:t>
            </a:r>
            <a:r>
              <a:rPr lang="en" u="sng" dirty="0">
                <a:solidFill>
                  <a:schemeClr val="hlink"/>
                </a:solidFill>
                <a:latin typeface="Lato"/>
                <a:ea typeface="Lato"/>
                <a:cs typeface="Lato"/>
                <a:sym typeface="Lato"/>
                <a:hlinkClick r:id="rId3"/>
              </a:rPr>
              <a:t>/structural-racism-definition/</a:t>
            </a:r>
            <a:r>
              <a:rPr lang="en" dirty="0">
                <a:latin typeface="Lato"/>
                <a:ea typeface="Lato"/>
                <a:cs typeface="Lato"/>
                <a:sym typeface="Lato"/>
              </a:rPr>
              <a:t> </a:t>
            </a:r>
            <a:endParaRPr dirty="0">
              <a:latin typeface="Lato"/>
              <a:ea typeface="Lato"/>
              <a:cs typeface="Lato"/>
              <a:sym typeface="Lato"/>
            </a:endParaRPr>
          </a:p>
          <a:p>
            <a:pPr marL="0" lvl="0" indent="0" algn="l" rtl="0">
              <a:lnSpc>
                <a:spcPct val="100000"/>
              </a:lnSpc>
              <a:spcBef>
                <a:spcPts val="0"/>
              </a:spcBef>
              <a:spcAft>
                <a:spcPts val="0"/>
              </a:spcAft>
              <a:buSzPts val="1400"/>
              <a:buNone/>
            </a:pPr>
            <a:r>
              <a:rPr lang="en" dirty="0"/>
              <a:t>Race is acknowledged, celebrated, and doesn’t impact your chance of survival</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455f3e56d_1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8455f3e56d_1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5 min</a:t>
            </a:r>
            <a:endParaRPr sz="15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Examples of racism</a:t>
            </a:r>
            <a:endParaRPr sz="1500" dirty="0">
              <a:solidFill>
                <a:schemeClr val="dk1"/>
              </a:solidFill>
            </a:endParaRPr>
          </a:p>
          <a:p>
            <a:pPr marL="914400" lvl="1" indent="-323850" algn="l" rtl="0">
              <a:lnSpc>
                <a:spcPct val="100000"/>
              </a:lnSpc>
              <a:spcBef>
                <a:spcPts val="0"/>
              </a:spcBef>
              <a:spcAft>
                <a:spcPts val="0"/>
              </a:spcAft>
              <a:buClr>
                <a:schemeClr val="dk1"/>
              </a:buClr>
              <a:buSzPts val="1500"/>
              <a:buChar char="○"/>
            </a:pPr>
            <a:r>
              <a:rPr lang="en" sz="1500" dirty="0">
                <a:solidFill>
                  <a:schemeClr val="dk1"/>
                </a:solidFill>
              </a:rPr>
              <a:t>Red-lining, Japanese internment, racist drug policy/harm to communities of color/mass incarceration, Bup access in communities of color (Helena Hansen), rising rates of opioid OD deaths in AA communities </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dirty="0">
                <a:solidFill>
                  <a:schemeClr val="dk1"/>
                </a:solidFill>
              </a:rPr>
              <a:t>Not talking about racism serves white supremacy, not able to undo these impacts, maintains the status quo</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dirty="0">
                <a:solidFill>
                  <a:schemeClr val="dk1"/>
                </a:solidFill>
              </a:rPr>
              <a:t>Complex emotions may come up-&gt;avoidance </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dirty="0">
                <a:solidFill>
                  <a:schemeClr val="dk1"/>
                </a:solidFill>
              </a:rPr>
              <a:t>Key necessity for opioid OD prevention. POC disproportionately impacted. Everyone has potential to cause harm, so we all have to be engaged in dismantling. </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dirty="0">
                <a:solidFill>
                  <a:schemeClr val="dk1"/>
                </a:solidFill>
              </a:rPr>
              <a:t>Everyone’s work, but not any person’s fault. </a:t>
            </a:r>
            <a:endParaRPr sz="1500" dirty="0">
              <a:solidFill>
                <a:schemeClr val="dk1"/>
              </a:solidFill>
            </a:endParaRPr>
          </a:p>
          <a:p>
            <a:pPr marL="457200" lvl="0" indent="0" algn="l" rtl="0">
              <a:lnSpc>
                <a:spcPct val="100000"/>
              </a:lnSpc>
              <a:spcBef>
                <a:spcPts val="0"/>
              </a:spcBef>
              <a:spcAft>
                <a:spcPts val="0"/>
              </a:spcAft>
              <a:buSzPts val="1400"/>
              <a:buNone/>
            </a:pPr>
            <a:endParaRPr sz="15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Ibram Kendi: “The only way to undo racism is to consistently identify and describe it-and then dismantle it”</a:t>
            </a:r>
            <a:endParaRPr sz="15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“Denial is the heartbeat of racism, beating across ideologies, races, and nations. It is beating within us.”</a:t>
            </a:r>
            <a:endParaRPr sz="1500" dirty="0">
              <a:solidFill>
                <a:schemeClr val="dk1"/>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8455f3e56d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8455f3e56d_5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dirty="0">
                <a:solidFill>
                  <a:srgbClr val="484747"/>
                </a:solidFill>
                <a:highlight>
                  <a:schemeClr val="lt1"/>
                </a:highlight>
                <a:latin typeface="Times New Roman"/>
                <a:ea typeface="Times New Roman"/>
                <a:cs typeface="Times New Roman"/>
                <a:sym typeface="Times New Roman"/>
              </a:rPr>
              <a:t>5 min </a:t>
            </a:r>
            <a:endParaRPr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500" dirty="0">
                <a:solidFill>
                  <a:srgbClr val="484747"/>
                </a:solidFill>
                <a:highlight>
                  <a:schemeClr val="lt1"/>
                </a:highlight>
                <a:latin typeface="Times New Roman"/>
                <a:ea typeface="Times New Roman"/>
                <a:cs typeface="Times New Roman"/>
                <a:sym typeface="Times New Roman"/>
              </a:rPr>
              <a:t>To achieve health equity, being “not racist” is not enough. Ibram Kendi’s book describes what is meant by “antiracist,’ specifically creating policies and practices that promote racial equity. Instead of blaming people, focus on the role that systems and policies play in creating more equity. </a:t>
            </a:r>
          </a:p>
          <a:p>
            <a:pPr marL="0" lvl="0" indent="0" algn="l" rtl="0">
              <a:lnSpc>
                <a:spcPct val="100000"/>
              </a:lnSpc>
              <a:spcBef>
                <a:spcPts val="0"/>
              </a:spcBef>
              <a:spcAft>
                <a:spcPts val="0"/>
              </a:spcAft>
              <a:buClr>
                <a:schemeClr val="dk1"/>
              </a:buClr>
              <a:buSzPts val="1100"/>
              <a:buFont typeface="Arial"/>
              <a:buNone/>
            </a:pPr>
            <a:endParaRPr lang="en"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500" dirty="0">
                <a:solidFill>
                  <a:srgbClr val="484747"/>
                </a:solidFill>
                <a:highlight>
                  <a:schemeClr val="lt1"/>
                </a:highlight>
                <a:latin typeface="Times New Roman"/>
                <a:ea typeface="Times New Roman"/>
                <a:cs typeface="Times New Roman"/>
                <a:sym typeface="Times New Roman"/>
              </a:rPr>
              <a:t>Being “not racist” is not enough; it is passive; it does not require action; it allows the inequitable systems to thrive. </a:t>
            </a:r>
          </a:p>
          <a:p>
            <a:pPr marL="0" lvl="0" indent="0" algn="l" rtl="0">
              <a:lnSpc>
                <a:spcPct val="100000"/>
              </a:lnSpc>
              <a:spcBef>
                <a:spcPts val="0"/>
              </a:spcBef>
              <a:spcAft>
                <a:spcPts val="0"/>
              </a:spcAft>
              <a:buClr>
                <a:schemeClr val="dk1"/>
              </a:buClr>
              <a:buSzPts val="1100"/>
              <a:buFont typeface="Arial"/>
              <a:buNone/>
            </a:pPr>
            <a:endParaRPr lang="en"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500" dirty="0">
                <a:solidFill>
                  <a:srgbClr val="484747"/>
                </a:solidFill>
                <a:highlight>
                  <a:schemeClr val="lt1"/>
                </a:highlight>
                <a:latin typeface="Times New Roman"/>
                <a:ea typeface="Times New Roman"/>
                <a:cs typeface="Times New Roman"/>
                <a:sym typeface="Times New Roman"/>
              </a:rPr>
              <a:t>To achieve health equity requires an anti-racist approach in </a:t>
            </a:r>
            <a:r>
              <a:rPr lang="en-US" sz="1500" dirty="0">
                <a:solidFill>
                  <a:srgbClr val="484747"/>
                </a:solidFill>
                <a:highlight>
                  <a:schemeClr val="lt1"/>
                </a:highlight>
                <a:latin typeface="Times New Roman"/>
                <a:ea typeface="Times New Roman"/>
                <a:cs typeface="Times New Roman"/>
                <a:sym typeface="Times New Roman"/>
              </a:rPr>
              <a:t>health care</a:t>
            </a:r>
            <a:endParaRPr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500" dirty="0">
              <a:solidFill>
                <a:srgbClr val="484747"/>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EDA8-DF77-F917-F25C-E3031D55BD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E5BF6C-399E-6A6A-D35B-9B0AF29E2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79F2A-D7AB-B171-D4AE-6531661E863C}"/>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B2B78828-FDBD-AD7C-3019-E99986BEE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E4150-318D-9CEF-A19C-FE53FDD7AAAE}"/>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148993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9FD5-543B-52EF-3071-5C9E8AB526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C359BD-9720-A1CF-B2C5-00655FB7A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3BBE3-33E1-E5D7-E3DB-AA0729A473BE}"/>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6F6751EA-6D63-DF72-3F19-C114D3BA6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7C164-63EA-4397-5A27-BD1FFD712CC8}"/>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152955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1DFFB-2184-F84C-3E11-355282638E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848E04-C66D-DEB4-61B5-C6DE51AC3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E7C16-4C6F-8B7C-6F04-B43BC5FE4C02}"/>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458252B4-9419-64D1-12DC-0535EF9C8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71082-35DC-A14E-5217-C5F5607671B8}"/>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42738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002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73900" y="-23433"/>
            <a:ext cx="12338000" cy="13876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314000" y="2885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809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283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438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4187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8"/>
        <p:cNvGrpSpPr/>
        <p:nvPr/>
      </p:nvGrpSpPr>
      <p:grpSpPr>
        <a:xfrm>
          <a:off x="0" y="0"/>
          <a:ext cx="0" cy="0"/>
          <a:chOff x="0" y="0"/>
          <a:chExt cx="0" cy="0"/>
        </a:xfrm>
      </p:grpSpPr>
      <p:sp>
        <p:nvSpPr>
          <p:cNvPr id="19" name="Google Shape;19;p4"/>
          <p:cNvSpPr/>
          <p:nvPr/>
        </p:nvSpPr>
        <p:spPr>
          <a:xfrm>
            <a:off x="-73900" y="-23433"/>
            <a:ext cx="12338000" cy="13876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314000" y="2885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4889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061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42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F51B-9809-DB33-CCCF-8D4F08D97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AFA885-EC83-EBEE-0E67-4085ABAAF6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54C85-8CDE-C6B3-6D7A-A2F10A80AD41}"/>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D15AAB35-5D56-88D7-F424-9A10EE371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B36C8-C9A1-C5DD-7FD2-6027A807F499}"/>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2225708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Google Shape;3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46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6124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endParaRPr/>
          </a:p>
        </p:txBody>
      </p:sp>
      <p:sp>
        <p:nvSpPr>
          <p:cNvPr id="48" name="Google Shape;48;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190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3358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Black" preserve="1">
  <p:cSld name="Header: Black">
    <p:spTree>
      <p:nvGrpSpPr>
        <p:cNvPr id="1" name="Shape 56"/>
        <p:cNvGrpSpPr/>
        <p:nvPr/>
      </p:nvGrpSpPr>
      <p:grpSpPr>
        <a:xfrm>
          <a:off x="0" y="0"/>
          <a:ext cx="0" cy="0"/>
          <a:chOff x="0" y="0"/>
          <a:chExt cx="0" cy="0"/>
        </a:xfrm>
      </p:grpSpPr>
      <p:sp>
        <p:nvSpPr>
          <p:cNvPr id="57" name="Google Shape;57;p13"/>
          <p:cNvSpPr/>
          <p:nvPr/>
        </p:nvSpPr>
        <p:spPr>
          <a:xfrm>
            <a:off x="-73900" y="-23433"/>
            <a:ext cx="12338000" cy="13876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13"/>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800"/>
              <a:buNone/>
              <a:defRPr>
                <a:solidFill>
                  <a:srgbClr val="FFFFFF"/>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59" name="Google Shape;59;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60" name="Google Shape;60;p13"/>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spTree>
    <p:extLst>
      <p:ext uri="{BB962C8B-B14F-4D97-AF65-F5344CB8AC3E}">
        <p14:creationId xmlns:p14="http://schemas.microsoft.com/office/powerpoint/2010/main" val="1863772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 Gold/Yellow" preserve="1">
  <p:cSld name="Section header - Gold/Yellow">
    <p:spTree>
      <p:nvGrpSpPr>
        <p:cNvPr id="1" name="Shape 61"/>
        <p:cNvGrpSpPr/>
        <p:nvPr/>
      </p:nvGrpSpPr>
      <p:grpSpPr>
        <a:xfrm>
          <a:off x="0" y="0"/>
          <a:ext cx="0" cy="0"/>
          <a:chOff x="0" y="0"/>
          <a:chExt cx="0" cy="0"/>
        </a:xfrm>
      </p:grpSpPr>
      <p:sp>
        <p:nvSpPr>
          <p:cNvPr id="62" name="Google Shape;62;p14"/>
          <p:cNvSpPr/>
          <p:nvPr/>
        </p:nvSpPr>
        <p:spPr>
          <a:xfrm>
            <a:off x="-73000" y="-34400"/>
            <a:ext cx="12338000" cy="6926800"/>
          </a:xfrm>
          <a:prstGeom prst="rect">
            <a:avLst/>
          </a:prstGeom>
          <a:gradFill>
            <a:gsLst>
              <a:gs pos="0">
                <a:srgbClr val="FFAD1C"/>
              </a:gs>
              <a:gs pos="100000">
                <a:srgbClr val="FFF200"/>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 name="Google Shape;63;p1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64" name="Google Shape;64;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65" name="Google Shape;65;p14"/>
          <p:cNvPicPr preferRelativeResize="0"/>
          <p:nvPr/>
        </p:nvPicPr>
        <p:blipFill rotWithShape="1">
          <a:blip r:embed="rId2">
            <a:alphaModFix/>
          </a:blip>
          <a:srcRect t="29" b="29"/>
          <a:stretch/>
        </p:blipFill>
        <p:spPr>
          <a:xfrm>
            <a:off x="10358282" y="6110267"/>
            <a:ext cx="1202517" cy="524799"/>
          </a:xfrm>
          <a:prstGeom prst="rect">
            <a:avLst/>
          </a:prstGeom>
          <a:noFill/>
          <a:ln>
            <a:noFill/>
          </a:ln>
        </p:spPr>
      </p:pic>
      <p:pic>
        <p:nvPicPr>
          <p:cNvPr id="66" name="Google Shape;66;p14"/>
          <p:cNvPicPr preferRelativeResize="0"/>
          <p:nvPr/>
        </p:nvPicPr>
        <p:blipFill rotWithShape="1">
          <a:blip r:embed="rId3">
            <a:alphaModFix/>
          </a:blip>
          <a:srcRect l="24591" t="21092" r="45680"/>
          <a:stretch/>
        </p:blipFill>
        <p:spPr>
          <a:xfrm>
            <a:off x="-73000" y="-34400"/>
            <a:ext cx="567800" cy="6926800"/>
          </a:xfrm>
          <a:prstGeom prst="rect">
            <a:avLst/>
          </a:prstGeom>
          <a:noFill/>
          <a:ln>
            <a:noFill/>
          </a:ln>
        </p:spPr>
      </p:pic>
    </p:spTree>
    <p:extLst>
      <p:ext uri="{BB962C8B-B14F-4D97-AF65-F5344CB8AC3E}">
        <p14:creationId xmlns:p14="http://schemas.microsoft.com/office/powerpoint/2010/main" val="1604202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Gradient: Gold/Yellow" preserve="1">
  <p:cSld name="Header Gradient: Gold/Yellow">
    <p:spTree>
      <p:nvGrpSpPr>
        <p:cNvPr id="1" name="Shape 67"/>
        <p:cNvGrpSpPr/>
        <p:nvPr/>
      </p:nvGrpSpPr>
      <p:grpSpPr>
        <a:xfrm>
          <a:off x="0" y="0"/>
          <a:ext cx="0" cy="0"/>
          <a:chOff x="0" y="0"/>
          <a:chExt cx="0" cy="0"/>
        </a:xfrm>
      </p:grpSpPr>
      <p:sp>
        <p:nvSpPr>
          <p:cNvPr id="68" name="Google Shape;68;p15"/>
          <p:cNvSpPr/>
          <p:nvPr/>
        </p:nvSpPr>
        <p:spPr>
          <a:xfrm>
            <a:off x="-73900" y="-23433"/>
            <a:ext cx="12338000" cy="1387600"/>
          </a:xfrm>
          <a:prstGeom prst="rect">
            <a:avLst/>
          </a:prstGeom>
          <a:gradFill>
            <a:gsLst>
              <a:gs pos="0">
                <a:srgbClr val="FFAD1C"/>
              </a:gs>
              <a:gs pos="100000">
                <a:srgbClr val="FFF200"/>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15"/>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000"/>
              </a:buClr>
              <a:buSzPts val="2800"/>
              <a:buNone/>
              <a:defRPr>
                <a:solidFill>
                  <a:srgbClr val="000000"/>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70" name="Google Shape;7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71" name="Google Shape;71;p15"/>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pic>
        <p:nvPicPr>
          <p:cNvPr id="72" name="Google Shape;72;p15"/>
          <p:cNvPicPr preferRelativeResize="0"/>
          <p:nvPr/>
        </p:nvPicPr>
        <p:blipFill rotWithShape="1">
          <a:blip r:embed="rId2">
            <a:alphaModFix/>
          </a:blip>
          <a:srcRect t="29" b="29"/>
          <a:stretch/>
        </p:blipFill>
        <p:spPr>
          <a:xfrm>
            <a:off x="10358282" y="6110267"/>
            <a:ext cx="1202517" cy="524799"/>
          </a:xfrm>
          <a:prstGeom prst="rect">
            <a:avLst/>
          </a:prstGeom>
          <a:noFill/>
          <a:ln>
            <a:noFill/>
          </a:ln>
        </p:spPr>
      </p:pic>
    </p:spTree>
    <p:extLst>
      <p:ext uri="{BB962C8B-B14F-4D97-AF65-F5344CB8AC3E}">
        <p14:creationId xmlns:p14="http://schemas.microsoft.com/office/powerpoint/2010/main" val="53216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Gradient: Blue/Teal" preserve="1">
  <p:cSld name="Header Gradient: Blue/Teal">
    <p:spTree>
      <p:nvGrpSpPr>
        <p:cNvPr id="1" name="Shape 73"/>
        <p:cNvGrpSpPr/>
        <p:nvPr/>
      </p:nvGrpSpPr>
      <p:grpSpPr>
        <a:xfrm>
          <a:off x="0" y="0"/>
          <a:ext cx="0" cy="0"/>
          <a:chOff x="0" y="0"/>
          <a:chExt cx="0" cy="0"/>
        </a:xfrm>
      </p:grpSpPr>
      <p:sp>
        <p:nvSpPr>
          <p:cNvPr id="74" name="Google Shape;74;p16"/>
          <p:cNvSpPr/>
          <p:nvPr/>
        </p:nvSpPr>
        <p:spPr>
          <a:xfrm>
            <a:off x="-73900" y="-23433"/>
            <a:ext cx="12338000" cy="1387600"/>
          </a:xfrm>
          <a:prstGeom prst="rect">
            <a:avLst/>
          </a:prstGeom>
          <a:gradFill>
            <a:gsLst>
              <a:gs pos="0">
                <a:srgbClr val="0085FF"/>
              </a:gs>
              <a:gs pos="100000">
                <a:srgbClr val="00C2AB"/>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16"/>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000"/>
              </a:buClr>
              <a:buSzPts val="2800"/>
              <a:buNone/>
              <a:defRPr>
                <a:solidFill>
                  <a:srgbClr val="000000"/>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76" name="Google Shape;76;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77" name="Google Shape;77;p16"/>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pic>
        <p:nvPicPr>
          <p:cNvPr id="78" name="Google Shape;78;p16"/>
          <p:cNvPicPr preferRelativeResize="0"/>
          <p:nvPr/>
        </p:nvPicPr>
        <p:blipFill rotWithShape="1">
          <a:blip r:embed="rId2">
            <a:alphaModFix/>
          </a:blip>
          <a:srcRect t="29" b="29"/>
          <a:stretch/>
        </p:blipFill>
        <p:spPr>
          <a:xfrm>
            <a:off x="10358282" y="6110267"/>
            <a:ext cx="1202517" cy="524799"/>
          </a:xfrm>
          <a:prstGeom prst="rect">
            <a:avLst/>
          </a:prstGeom>
          <a:noFill/>
          <a:ln>
            <a:noFill/>
          </a:ln>
        </p:spPr>
      </p:pic>
    </p:spTree>
    <p:extLst>
      <p:ext uri="{BB962C8B-B14F-4D97-AF65-F5344CB8AC3E}">
        <p14:creationId xmlns:p14="http://schemas.microsoft.com/office/powerpoint/2010/main" val="79067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Gradient: Gold/Yellow 1" preserve="1">
  <p:cSld name="Header Gradient: Gold/Yellow 1">
    <p:spTree>
      <p:nvGrpSpPr>
        <p:cNvPr id="1" name="Shape 79"/>
        <p:cNvGrpSpPr/>
        <p:nvPr/>
      </p:nvGrpSpPr>
      <p:grpSpPr>
        <a:xfrm>
          <a:off x="0" y="0"/>
          <a:ext cx="0" cy="0"/>
          <a:chOff x="0" y="0"/>
          <a:chExt cx="0" cy="0"/>
        </a:xfrm>
      </p:grpSpPr>
      <p:sp>
        <p:nvSpPr>
          <p:cNvPr id="80" name="Google Shape;80;p17"/>
          <p:cNvSpPr/>
          <p:nvPr/>
        </p:nvSpPr>
        <p:spPr>
          <a:xfrm>
            <a:off x="-73900" y="-23433"/>
            <a:ext cx="12338000" cy="1387600"/>
          </a:xfrm>
          <a:prstGeom prst="rect">
            <a:avLst/>
          </a:prstGeom>
          <a:gradFill>
            <a:gsLst>
              <a:gs pos="0">
                <a:srgbClr val="FFAD1C"/>
              </a:gs>
              <a:gs pos="100000">
                <a:srgbClr val="FFF200"/>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 name="Google Shape;81;p17"/>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000"/>
              </a:buClr>
              <a:buSzPts val="2800"/>
              <a:buNone/>
              <a:defRPr>
                <a:solidFill>
                  <a:srgbClr val="000000"/>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82" name="Google Shape;82;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83" name="Google Shape;83;p17"/>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pic>
        <p:nvPicPr>
          <p:cNvPr id="84" name="Google Shape;84;p17"/>
          <p:cNvPicPr preferRelativeResize="0"/>
          <p:nvPr/>
        </p:nvPicPr>
        <p:blipFill rotWithShape="1">
          <a:blip r:embed="rId2">
            <a:alphaModFix/>
          </a:blip>
          <a:srcRect t="29" b="29"/>
          <a:stretch/>
        </p:blipFill>
        <p:spPr>
          <a:xfrm>
            <a:off x="10358282" y="6110267"/>
            <a:ext cx="1202517" cy="524799"/>
          </a:xfrm>
          <a:prstGeom prst="rect">
            <a:avLst/>
          </a:prstGeom>
          <a:noFill/>
          <a:ln>
            <a:noFill/>
          </a:ln>
        </p:spPr>
      </p:pic>
    </p:spTree>
    <p:extLst>
      <p:ext uri="{BB962C8B-B14F-4D97-AF65-F5344CB8AC3E}">
        <p14:creationId xmlns:p14="http://schemas.microsoft.com/office/powerpoint/2010/main" val="192110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Gradient: Orange/Pink" preserve="1">
  <p:cSld name="Header Gradient: Orange/Pink">
    <p:spTree>
      <p:nvGrpSpPr>
        <p:cNvPr id="1" name="Shape 85"/>
        <p:cNvGrpSpPr/>
        <p:nvPr/>
      </p:nvGrpSpPr>
      <p:grpSpPr>
        <a:xfrm>
          <a:off x="0" y="0"/>
          <a:ext cx="0" cy="0"/>
          <a:chOff x="0" y="0"/>
          <a:chExt cx="0" cy="0"/>
        </a:xfrm>
      </p:grpSpPr>
      <p:sp>
        <p:nvSpPr>
          <p:cNvPr id="86" name="Google Shape;86;p18"/>
          <p:cNvSpPr/>
          <p:nvPr/>
        </p:nvSpPr>
        <p:spPr>
          <a:xfrm>
            <a:off x="-73900" y="-23433"/>
            <a:ext cx="12338000" cy="1387600"/>
          </a:xfrm>
          <a:prstGeom prst="rect">
            <a:avLst/>
          </a:prstGeom>
          <a:gradFill>
            <a:gsLst>
              <a:gs pos="0">
                <a:srgbClr val="FF7530"/>
              </a:gs>
              <a:gs pos="100000">
                <a:srgbClr val="E81FB8"/>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18"/>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000"/>
              </a:buClr>
              <a:buSzPts val="2800"/>
              <a:buNone/>
              <a:defRPr>
                <a:solidFill>
                  <a:srgbClr val="000000"/>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88" name="Google Shape;88;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89" name="Google Shape;89;p18"/>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pic>
        <p:nvPicPr>
          <p:cNvPr id="90" name="Google Shape;90;p18"/>
          <p:cNvPicPr preferRelativeResize="0"/>
          <p:nvPr/>
        </p:nvPicPr>
        <p:blipFill rotWithShape="1">
          <a:blip r:embed="rId2">
            <a:alphaModFix/>
          </a:blip>
          <a:srcRect t="29" b="29"/>
          <a:stretch/>
        </p:blipFill>
        <p:spPr>
          <a:xfrm>
            <a:off x="10358282" y="6110267"/>
            <a:ext cx="1202517" cy="524799"/>
          </a:xfrm>
          <a:prstGeom prst="rect">
            <a:avLst/>
          </a:prstGeom>
          <a:noFill/>
          <a:ln>
            <a:noFill/>
          </a:ln>
        </p:spPr>
      </p:pic>
    </p:spTree>
    <p:extLst>
      <p:ext uri="{BB962C8B-B14F-4D97-AF65-F5344CB8AC3E}">
        <p14:creationId xmlns:p14="http://schemas.microsoft.com/office/powerpoint/2010/main" val="223983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ADF3-FFF5-4C79-14F1-916C0DFDEA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E0FE5-36BF-3DA5-454F-73511BC85C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F5645-F33B-7946-046A-813D281BFA1E}"/>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FEE8D982-C041-6730-69A8-0501D6843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051EC-E737-E565-F66E-2B9D91E01B60}"/>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260865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 Green/Lime" preserve="1">
  <p:cSld name="Section header - Green/Lime">
    <p:spTree>
      <p:nvGrpSpPr>
        <p:cNvPr id="1" name="Shape 95"/>
        <p:cNvGrpSpPr/>
        <p:nvPr/>
      </p:nvGrpSpPr>
      <p:grpSpPr>
        <a:xfrm>
          <a:off x="0" y="0"/>
          <a:ext cx="0" cy="0"/>
          <a:chOff x="0" y="0"/>
          <a:chExt cx="0" cy="0"/>
        </a:xfrm>
      </p:grpSpPr>
      <p:sp>
        <p:nvSpPr>
          <p:cNvPr id="96" name="Google Shape;96;p20"/>
          <p:cNvSpPr/>
          <p:nvPr/>
        </p:nvSpPr>
        <p:spPr>
          <a:xfrm>
            <a:off x="-73000" y="-34400"/>
            <a:ext cx="12338000" cy="6926800"/>
          </a:xfrm>
          <a:prstGeom prst="rect">
            <a:avLst/>
          </a:prstGeom>
          <a:gradFill>
            <a:gsLst>
              <a:gs pos="0">
                <a:srgbClr val="00AD9E"/>
              </a:gs>
              <a:gs pos="100000">
                <a:srgbClr val="B8F200"/>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2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98" name="Google Shape;98;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99" name="Google Shape;99;p20"/>
          <p:cNvPicPr preferRelativeResize="0"/>
          <p:nvPr/>
        </p:nvPicPr>
        <p:blipFill rotWithShape="1">
          <a:blip r:embed="rId2">
            <a:alphaModFix/>
          </a:blip>
          <a:srcRect l="30905" r="30901"/>
          <a:stretch/>
        </p:blipFill>
        <p:spPr>
          <a:xfrm>
            <a:off x="-73000" y="-34400"/>
            <a:ext cx="567800" cy="6926800"/>
          </a:xfrm>
          <a:prstGeom prst="rect">
            <a:avLst/>
          </a:prstGeom>
          <a:noFill/>
          <a:ln>
            <a:noFill/>
          </a:ln>
        </p:spPr>
      </p:pic>
    </p:spTree>
    <p:extLst>
      <p:ext uri="{BB962C8B-B14F-4D97-AF65-F5344CB8AC3E}">
        <p14:creationId xmlns:p14="http://schemas.microsoft.com/office/powerpoint/2010/main" val="3275877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 Orange/Pink" preserve="1">
  <p:cSld name="Section header - Orange/Pink">
    <p:spTree>
      <p:nvGrpSpPr>
        <p:cNvPr id="1" name="Shape 100"/>
        <p:cNvGrpSpPr/>
        <p:nvPr/>
      </p:nvGrpSpPr>
      <p:grpSpPr>
        <a:xfrm>
          <a:off x="0" y="0"/>
          <a:ext cx="0" cy="0"/>
          <a:chOff x="0" y="0"/>
          <a:chExt cx="0" cy="0"/>
        </a:xfrm>
      </p:grpSpPr>
      <p:sp>
        <p:nvSpPr>
          <p:cNvPr id="101" name="Google Shape;101;p21"/>
          <p:cNvSpPr/>
          <p:nvPr/>
        </p:nvSpPr>
        <p:spPr>
          <a:xfrm>
            <a:off x="-73000" y="-34400"/>
            <a:ext cx="12338000" cy="6926800"/>
          </a:xfrm>
          <a:prstGeom prst="rect">
            <a:avLst/>
          </a:prstGeom>
          <a:gradFill>
            <a:gsLst>
              <a:gs pos="0">
                <a:srgbClr val="FF7530"/>
              </a:gs>
              <a:gs pos="100000">
                <a:srgbClr val="E81FB8"/>
              </a:gs>
            </a:gsLst>
            <a:lin ang="8100019"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067" b="0" i="0" u="none" strike="noStrike" cap="none">
              <a:solidFill>
                <a:srgbClr val="CCCCCC"/>
              </a:solidFill>
              <a:latin typeface="Public Sans Light"/>
              <a:ea typeface="Public Sans Light"/>
              <a:cs typeface="Public Sans Light"/>
              <a:sym typeface="Public Sans Light"/>
            </a:endParaRPr>
          </a:p>
        </p:txBody>
      </p:sp>
      <p:sp>
        <p:nvSpPr>
          <p:cNvPr id="102" name="Google Shape;102;p21"/>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03" name="Google Shape;103;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04" name="Google Shape;104;p21"/>
          <p:cNvPicPr preferRelativeResize="0"/>
          <p:nvPr/>
        </p:nvPicPr>
        <p:blipFill rotWithShape="1">
          <a:blip r:embed="rId2">
            <a:alphaModFix/>
          </a:blip>
          <a:srcRect t="1652" r="52783"/>
          <a:stretch/>
        </p:blipFill>
        <p:spPr>
          <a:xfrm>
            <a:off x="-73000" y="-34400"/>
            <a:ext cx="567800" cy="6926800"/>
          </a:xfrm>
          <a:prstGeom prst="rect">
            <a:avLst/>
          </a:prstGeom>
          <a:noFill/>
          <a:ln>
            <a:noFill/>
          </a:ln>
        </p:spPr>
      </p:pic>
    </p:spTree>
    <p:extLst>
      <p:ext uri="{BB962C8B-B14F-4D97-AF65-F5344CB8AC3E}">
        <p14:creationId xmlns:p14="http://schemas.microsoft.com/office/powerpoint/2010/main" val="2941560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ttern: Orange/Pink 2" preserve="1">
  <p:cSld name="Pattern: Orange/Pink 2">
    <p:spTree>
      <p:nvGrpSpPr>
        <p:cNvPr id="1" name="Shape 105"/>
        <p:cNvGrpSpPr/>
        <p:nvPr/>
      </p:nvGrpSpPr>
      <p:grpSpPr>
        <a:xfrm>
          <a:off x="0" y="0"/>
          <a:ext cx="0" cy="0"/>
          <a:chOff x="0" y="0"/>
          <a:chExt cx="0" cy="0"/>
        </a:xfrm>
      </p:grpSpPr>
      <p:pic>
        <p:nvPicPr>
          <p:cNvPr id="106" name="Google Shape;106;p22"/>
          <p:cNvPicPr preferRelativeResize="0"/>
          <p:nvPr/>
        </p:nvPicPr>
        <p:blipFill rotWithShape="1">
          <a:blip r:embed="rId2">
            <a:alphaModFix/>
          </a:blip>
          <a:srcRect/>
          <a:stretch/>
        </p:blipFill>
        <p:spPr>
          <a:xfrm>
            <a:off x="-39167" y="-22159"/>
            <a:ext cx="12274800" cy="6904576"/>
          </a:xfrm>
          <a:prstGeom prst="rect">
            <a:avLst/>
          </a:prstGeom>
          <a:noFill/>
          <a:ln>
            <a:noFill/>
          </a:ln>
        </p:spPr>
      </p:pic>
      <p:sp>
        <p:nvSpPr>
          <p:cNvPr id="107" name="Google Shape;107;p22"/>
          <p:cNvSpPr/>
          <p:nvPr/>
        </p:nvSpPr>
        <p:spPr>
          <a:xfrm>
            <a:off x="778233" y="742933"/>
            <a:ext cx="10640000" cy="53744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22"/>
          <p:cNvSpPr txBox="1">
            <a:spLocks noGrp="1"/>
          </p:cNvSpPr>
          <p:nvPr>
            <p:ph type="title"/>
          </p:nvPr>
        </p:nvSpPr>
        <p:spPr>
          <a:xfrm>
            <a:off x="1460933" y="1179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9" name="Google Shape;109;p22"/>
          <p:cNvSpPr txBox="1">
            <a:spLocks noGrp="1"/>
          </p:cNvSpPr>
          <p:nvPr>
            <p:ph type="body" idx="1"/>
          </p:nvPr>
        </p:nvSpPr>
        <p:spPr>
          <a:xfrm>
            <a:off x="1460933" y="2122633"/>
            <a:ext cx="9214400" cy="35180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64487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Gradient: Gold/Yellow 2" preserve="1">
  <p:cSld name="Header Gradient: Gold/Yellow 2">
    <p:spTree>
      <p:nvGrpSpPr>
        <p:cNvPr id="1" name="Shape 110"/>
        <p:cNvGrpSpPr/>
        <p:nvPr/>
      </p:nvGrpSpPr>
      <p:grpSpPr>
        <a:xfrm>
          <a:off x="0" y="0"/>
          <a:ext cx="0" cy="0"/>
          <a:chOff x="0" y="0"/>
          <a:chExt cx="0" cy="0"/>
        </a:xfrm>
      </p:grpSpPr>
      <p:sp>
        <p:nvSpPr>
          <p:cNvPr id="111" name="Google Shape;111;p23"/>
          <p:cNvSpPr/>
          <p:nvPr/>
        </p:nvSpPr>
        <p:spPr>
          <a:xfrm>
            <a:off x="-73900" y="-23433"/>
            <a:ext cx="12338000" cy="1387600"/>
          </a:xfrm>
          <a:prstGeom prst="rect">
            <a:avLst/>
          </a:prstGeom>
          <a:gradFill>
            <a:gsLst>
              <a:gs pos="0">
                <a:srgbClr val="FFAD1C"/>
              </a:gs>
              <a:gs pos="100000">
                <a:srgbClr val="FFF200"/>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23"/>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000"/>
              </a:buClr>
              <a:buSzPts val="2800"/>
              <a:buNone/>
              <a:defRPr>
                <a:solidFill>
                  <a:srgbClr val="000000"/>
                </a:solidFill>
              </a:defRPr>
            </a:lvl1pPr>
            <a:lvl2pPr lvl="1" algn="l" rtl="0">
              <a:lnSpc>
                <a:spcPct val="100000"/>
              </a:lnSpc>
              <a:spcBef>
                <a:spcPts val="0"/>
              </a:spcBef>
              <a:spcAft>
                <a:spcPts val="0"/>
              </a:spcAft>
              <a:buClr>
                <a:srgbClr val="FFFFFF"/>
              </a:buClr>
              <a:buSzPts val="2800"/>
              <a:buNone/>
              <a:defRPr>
                <a:solidFill>
                  <a:srgbClr val="FFFFFF"/>
                </a:solidFill>
              </a:defRPr>
            </a:lvl2pPr>
            <a:lvl3pPr lvl="2" algn="l" rtl="0">
              <a:lnSpc>
                <a:spcPct val="100000"/>
              </a:lnSpc>
              <a:spcBef>
                <a:spcPts val="0"/>
              </a:spcBef>
              <a:spcAft>
                <a:spcPts val="0"/>
              </a:spcAft>
              <a:buClr>
                <a:srgbClr val="FFFFFF"/>
              </a:buClr>
              <a:buSzPts val="2800"/>
              <a:buNone/>
              <a:defRPr>
                <a:solidFill>
                  <a:srgbClr val="FFFFFF"/>
                </a:solidFill>
              </a:defRPr>
            </a:lvl3pPr>
            <a:lvl4pPr lvl="3" algn="l" rtl="0">
              <a:lnSpc>
                <a:spcPct val="100000"/>
              </a:lnSpc>
              <a:spcBef>
                <a:spcPts val="0"/>
              </a:spcBef>
              <a:spcAft>
                <a:spcPts val="0"/>
              </a:spcAft>
              <a:buClr>
                <a:srgbClr val="FFFFFF"/>
              </a:buClr>
              <a:buSzPts val="2800"/>
              <a:buNone/>
              <a:defRPr>
                <a:solidFill>
                  <a:srgbClr val="FFFFFF"/>
                </a:solidFill>
              </a:defRPr>
            </a:lvl4pPr>
            <a:lvl5pPr lvl="4" algn="l" rtl="0">
              <a:lnSpc>
                <a:spcPct val="100000"/>
              </a:lnSpc>
              <a:spcBef>
                <a:spcPts val="0"/>
              </a:spcBef>
              <a:spcAft>
                <a:spcPts val="0"/>
              </a:spcAft>
              <a:buClr>
                <a:srgbClr val="FFFFFF"/>
              </a:buClr>
              <a:buSzPts val="2800"/>
              <a:buNone/>
              <a:defRPr>
                <a:solidFill>
                  <a:srgbClr val="FFFFFF"/>
                </a:solidFill>
              </a:defRPr>
            </a:lvl5pPr>
            <a:lvl6pPr lvl="5" algn="l" rtl="0">
              <a:lnSpc>
                <a:spcPct val="100000"/>
              </a:lnSpc>
              <a:spcBef>
                <a:spcPts val="0"/>
              </a:spcBef>
              <a:spcAft>
                <a:spcPts val="0"/>
              </a:spcAft>
              <a:buClr>
                <a:srgbClr val="FFFFFF"/>
              </a:buClr>
              <a:buSzPts val="2800"/>
              <a:buNone/>
              <a:defRPr>
                <a:solidFill>
                  <a:srgbClr val="FFFFFF"/>
                </a:solidFill>
              </a:defRPr>
            </a:lvl6pPr>
            <a:lvl7pPr lvl="6" algn="l" rtl="0">
              <a:lnSpc>
                <a:spcPct val="100000"/>
              </a:lnSpc>
              <a:spcBef>
                <a:spcPts val="0"/>
              </a:spcBef>
              <a:spcAft>
                <a:spcPts val="0"/>
              </a:spcAft>
              <a:buClr>
                <a:srgbClr val="FFFFFF"/>
              </a:buClr>
              <a:buSzPts val="2800"/>
              <a:buNone/>
              <a:defRPr>
                <a:solidFill>
                  <a:srgbClr val="FFFFFF"/>
                </a:solidFill>
              </a:defRPr>
            </a:lvl7pPr>
            <a:lvl8pPr lvl="7" algn="l" rtl="0">
              <a:lnSpc>
                <a:spcPct val="100000"/>
              </a:lnSpc>
              <a:spcBef>
                <a:spcPts val="0"/>
              </a:spcBef>
              <a:spcAft>
                <a:spcPts val="0"/>
              </a:spcAft>
              <a:buClr>
                <a:srgbClr val="FFFFFF"/>
              </a:buClr>
              <a:buSzPts val="2800"/>
              <a:buNone/>
              <a:defRPr>
                <a:solidFill>
                  <a:srgbClr val="FFFFFF"/>
                </a:solidFill>
              </a:defRPr>
            </a:lvl8pPr>
            <a:lvl9pPr lvl="8" algn="l" rtl="0">
              <a:lnSpc>
                <a:spcPct val="100000"/>
              </a:lnSpc>
              <a:spcBef>
                <a:spcPts val="0"/>
              </a:spcBef>
              <a:spcAft>
                <a:spcPts val="0"/>
              </a:spcAft>
              <a:buClr>
                <a:srgbClr val="FFFFFF"/>
              </a:buClr>
              <a:buSzPts val="2800"/>
              <a:buNone/>
              <a:defRPr>
                <a:solidFill>
                  <a:srgbClr val="FFFFFF"/>
                </a:solidFill>
              </a:defRPr>
            </a:lvl9pPr>
          </a:lstStyle>
          <a:p>
            <a:endParaRPr/>
          </a:p>
        </p:txBody>
      </p:sp>
      <p:sp>
        <p:nvSpPr>
          <p:cNvPr id="113" name="Google Shape;113;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14" name="Google Shape;114;p23"/>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Font typeface="Rubik SemiBold"/>
              <a:buChar char="●"/>
              <a:defRPr sz="2400">
                <a:latin typeface="Rubik SemiBold"/>
                <a:ea typeface="Rubik SemiBold"/>
                <a:cs typeface="Rubik SemiBold"/>
                <a:sym typeface="Rubik SemiBold"/>
              </a:defRPr>
            </a:lvl1pPr>
            <a:lvl2pPr marL="1219170" lvl="1"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marL="1828754" lvl="2"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marL="2438339" lvl="3"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marL="3047924" lvl="4"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marL="3657509" lvl="5"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marL="4267093" lvl="6"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marL="4876678" lvl="7" indent="-423323" algn="l" rtl="0">
              <a:lnSpc>
                <a:spcPct val="115000"/>
              </a:lnSpc>
              <a:spcBef>
                <a:spcPts val="2133"/>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marL="5486263" lvl="8" indent="-423323" algn="l" rtl="0">
              <a:lnSpc>
                <a:spcPct val="115000"/>
              </a:lnSpc>
              <a:spcBef>
                <a:spcPts val="2133"/>
              </a:spcBef>
              <a:spcAft>
                <a:spcPts val="2133"/>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a:endParaRPr/>
          </a:p>
        </p:txBody>
      </p:sp>
    </p:spTree>
    <p:extLst>
      <p:ext uri="{BB962C8B-B14F-4D97-AF65-F5344CB8AC3E}">
        <p14:creationId xmlns:p14="http://schemas.microsoft.com/office/powerpoint/2010/main" val="392000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415600" y="376967"/>
            <a:ext cx="11389600" cy="1362800"/>
          </a:xfrm>
          <a:prstGeom prst="rect">
            <a:avLst/>
          </a:prstGeom>
          <a:solidFill>
            <a:srgbClr val="00B3E8"/>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36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1423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p:cSld name="1_Title only 1">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415600" y="376967"/>
            <a:ext cx="11389600" cy="1362800"/>
          </a:xfrm>
          <a:prstGeom prst="rect">
            <a:avLst/>
          </a:prstGeom>
          <a:solidFill>
            <a:srgbClr val="00B3E8"/>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3000"/>
              <a:buNone/>
              <a:defRPr>
                <a:solidFill>
                  <a:srgbClr val="FFFFFF"/>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3987673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1 1 1" preserve="1">
  <p:cSld name="One column text 1 1 1">
    <p:spTree>
      <p:nvGrpSpPr>
        <p:cNvPr id="1" name="Shape 125"/>
        <p:cNvGrpSpPr/>
        <p:nvPr/>
      </p:nvGrpSpPr>
      <p:grpSpPr>
        <a:xfrm>
          <a:off x="0" y="0"/>
          <a:ext cx="0" cy="0"/>
          <a:chOff x="0" y="0"/>
          <a:chExt cx="0" cy="0"/>
        </a:xfrm>
      </p:grpSpPr>
      <p:pic>
        <p:nvPicPr>
          <p:cNvPr id="126" name="Google Shape;126;p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7" name="Google Shape;127;p27"/>
          <p:cNvSpPr txBox="1">
            <a:spLocks noGrp="1"/>
          </p:cNvSpPr>
          <p:nvPr>
            <p:ph type="title"/>
          </p:nvPr>
        </p:nvSpPr>
        <p:spPr>
          <a:xfrm>
            <a:off x="415600" y="740800"/>
            <a:ext cx="112844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a:solidFill>
                  <a:srgbClr val="FFFFFF"/>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8" name="Google Shape;128;p27"/>
          <p:cNvSpPr txBox="1">
            <a:spLocks noGrp="1"/>
          </p:cNvSpPr>
          <p:nvPr>
            <p:ph type="body" idx="1"/>
          </p:nvPr>
        </p:nvSpPr>
        <p:spPr>
          <a:xfrm>
            <a:off x="415600" y="1852800"/>
            <a:ext cx="62984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Clr>
                <a:srgbClr val="FFFFFF"/>
              </a:buClr>
              <a:buSzPts val="1200"/>
              <a:buChar char="●"/>
              <a:defRPr sz="1600">
                <a:solidFill>
                  <a:srgbClr val="FFFFFF"/>
                </a:solidFill>
              </a:defRPr>
            </a:lvl1pPr>
            <a:lvl2pPr marL="1219170" lvl="1" indent="-406390" algn="l">
              <a:lnSpc>
                <a:spcPct val="115000"/>
              </a:lnSpc>
              <a:spcBef>
                <a:spcPts val="2133"/>
              </a:spcBef>
              <a:spcAft>
                <a:spcPts val="0"/>
              </a:spcAft>
              <a:buClr>
                <a:srgbClr val="FFFFFF"/>
              </a:buClr>
              <a:buSzPts val="1200"/>
              <a:buChar char="○"/>
              <a:defRPr sz="1600">
                <a:solidFill>
                  <a:srgbClr val="FFFFFF"/>
                </a:solidFill>
              </a:defRPr>
            </a:lvl2pPr>
            <a:lvl3pPr marL="1828754" lvl="2" indent="-406390" algn="l">
              <a:lnSpc>
                <a:spcPct val="115000"/>
              </a:lnSpc>
              <a:spcBef>
                <a:spcPts val="2133"/>
              </a:spcBef>
              <a:spcAft>
                <a:spcPts val="0"/>
              </a:spcAft>
              <a:buClr>
                <a:srgbClr val="FFFFFF"/>
              </a:buClr>
              <a:buSzPts val="1200"/>
              <a:buChar char="■"/>
              <a:defRPr sz="1600">
                <a:solidFill>
                  <a:srgbClr val="FFFFFF"/>
                </a:solidFill>
              </a:defRPr>
            </a:lvl3pPr>
            <a:lvl4pPr marL="2438339" lvl="3" indent="-406390" algn="l">
              <a:lnSpc>
                <a:spcPct val="115000"/>
              </a:lnSpc>
              <a:spcBef>
                <a:spcPts val="2133"/>
              </a:spcBef>
              <a:spcAft>
                <a:spcPts val="0"/>
              </a:spcAft>
              <a:buClr>
                <a:srgbClr val="FFFFFF"/>
              </a:buClr>
              <a:buSzPts val="1200"/>
              <a:buChar char="●"/>
              <a:defRPr sz="1600">
                <a:solidFill>
                  <a:srgbClr val="FFFFFF"/>
                </a:solidFill>
              </a:defRPr>
            </a:lvl4pPr>
            <a:lvl5pPr marL="3047924" lvl="4" indent="-406390" algn="l">
              <a:lnSpc>
                <a:spcPct val="115000"/>
              </a:lnSpc>
              <a:spcBef>
                <a:spcPts val="2133"/>
              </a:spcBef>
              <a:spcAft>
                <a:spcPts val="0"/>
              </a:spcAft>
              <a:buClr>
                <a:srgbClr val="FFFFFF"/>
              </a:buClr>
              <a:buSzPts val="1200"/>
              <a:buChar char="○"/>
              <a:defRPr sz="1600">
                <a:solidFill>
                  <a:srgbClr val="FFFFFF"/>
                </a:solidFill>
              </a:defRPr>
            </a:lvl5pPr>
            <a:lvl6pPr marL="3657509" lvl="5" indent="-406390" algn="l">
              <a:lnSpc>
                <a:spcPct val="115000"/>
              </a:lnSpc>
              <a:spcBef>
                <a:spcPts val="2133"/>
              </a:spcBef>
              <a:spcAft>
                <a:spcPts val="0"/>
              </a:spcAft>
              <a:buClr>
                <a:srgbClr val="FFFFFF"/>
              </a:buClr>
              <a:buSzPts val="1200"/>
              <a:buChar char="■"/>
              <a:defRPr sz="1600">
                <a:solidFill>
                  <a:srgbClr val="FFFFFF"/>
                </a:solidFill>
              </a:defRPr>
            </a:lvl6pPr>
            <a:lvl7pPr marL="4267093" lvl="6" indent="-406390" algn="l">
              <a:lnSpc>
                <a:spcPct val="115000"/>
              </a:lnSpc>
              <a:spcBef>
                <a:spcPts val="2133"/>
              </a:spcBef>
              <a:spcAft>
                <a:spcPts val="0"/>
              </a:spcAft>
              <a:buClr>
                <a:srgbClr val="FFFFFF"/>
              </a:buClr>
              <a:buSzPts val="1200"/>
              <a:buChar char="●"/>
              <a:defRPr sz="1600">
                <a:solidFill>
                  <a:srgbClr val="FFFFFF"/>
                </a:solidFill>
              </a:defRPr>
            </a:lvl7pPr>
            <a:lvl8pPr marL="4876678" lvl="7" indent="-406390" algn="l">
              <a:lnSpc>
                <a:spcPct val="115000"/>
              </a:lnSpc>
              <a:spcBef>
                <a:spcPts val="2133"/>
              </a:spcBef>
              <a:spcAft>
                <a:spcPts val="0"/>
              </a:spcAft>
              <a:buClr>
                <a:srgbClr val="FFFFFF"/>
              </a:buClr>
              <a:buSzPts val="1200"/>
              <a:buChar char="○"/>
              <a:defRPr sz="1600">
                <a:solidFill>
                  <a:srgbClr val="FFFFFF"/>
                </a:solidFill>
              </a:defRPr>
            </a:lvl8pPr>
            <a:lvl9pPr marL="5486263" lvl="8" indent="-406390" algn="l">
              <a:lnSpc>
                <a:spcPct val="115000"/>
              </a:lnSpc>
              <a:spcBef>
                <a:spcPts val="2133"/>
              </a:spcBef>
              <a:spcAft>
                <a:spcPts val="2133"/>
              </a:spcAft>
              <a:buClr>
                <a:srgbClr val="FFFFFF"/>
              </a:buClr>
              <a:buSzPts val="1200"/>
              <a:buChar char="■"/>
              <a:defRPr sz="1600">
                <a:solidFill>
                  <a:srgbClr val="FFFFFF"/>
                </a:solidFill>
              </a:defRPr>
            </a:lvl9pPr>
          </a:lstStyle>
          <a:p>
            <a:endParaRPr/>
          </a:p>
        </p:txBody>
      </p:sp>
    </p:spTree>
    <p:extLst>
      <p:ext uri="{BB962C8B-B14F-4D97-AF65-F5344CB8AC3E}">
        <p14:creationId xmlns:p14="http://schemas.microsoft.com/office/powerpoint/2010/main" val="1282790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FB54-5096-E6DA-60E9-F33EE2EC9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563C2-924B-9BD1-FEB7-24C5DE6EC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68A4E-6BE3-4DCB-1240-4A0B119DF36F}"/>
              </a:ext>
            </a:extLst>
          </p:cNvPr>
          <p:cNvSpPr>
            <a:spLocks noGrp="1"/>
          </p:cNvSpPr>
          <p:nvPr>
            <p:ph type="dt" sz="half" idx="10"/>
          </p:nvPr>
        </p:nvSpPr>
        <p:spPr/>
        <p:txBody>
          <a:bodyPr/>
          <a:lstStyle/>
          <a:p>
            <a:fld id="{ED5A4402-15A9-4112-8C79-947653C7D56C}" type="datetimeFigureOut">
              <a:rPr lang="en-US" smtClean="0"/>
              <a:t>10/9/2024</a:t>
            </a:fld>
            <a:endParaRPr lang="en-US" dirty="0"/>
          </a:p>
        </p:txBody>
      </p:sp>
      <p:sp>
        <p:nvSpPr>
          <p:cNvPr id="5" name="Footer Placeholder 4">
            <a:extLst>
              <a:ext uri="{FF2B5EF4-FFF2-40B4-BE49-F238E27FC236}">
                <a16:creationId xmlns:a16="http://schemas.microsoft.com/office/drawing/2014/main" id="{CDC6C971-351E-2E3E-165B-E24F442BE1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3F2577-7F81-17A7-7018-D8B566073F67}"/>
              </a:ext>
            </a:extLst>
          </p:cNvPr>
          <p:cNvSpPr>
            <a:spLocks noGrp="1"/>
          </p:cNvSpPr>
          <p:nvPr>
            <p:ph type="sldNum" sz="quarter" idx="12"/>
          </p:nvPr>
        </p:nvSpPr>
        <p:spPr/>
        <p:txBody>
          <a:bodyPr/>
          <a:lstStyle/>
          <a:p>
            <a:fld id="{99968345-7008-4BAC-BC51-9D890D544F59}" type="slidenum">
              <a:rPr lang="en-US" smtClean="0"/>
              <a:t>‹#›</a:t>
            </a:fld>
            <a:endParaRPr lang="en-US" dirty="0"/>
          </a:p>
        </p:txBody>
      </p:sp>
    </p:spTree>
    <p:extLst>
      <p:ext uri="{BB962C8B-B14F-4D97-AF65-F5344CB8AC3E}">
        <p14:creationId xmlns:p14="http://schemas.microsoft.com/office/powerpoint/2010/main" val="3567955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0FCB-B9E2-E45B-2802-1590ECA85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D2A3B-CB8F-795F-8166-2D3006EF01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0CAD5-A052-ACEE-695D-241772113C25}"/>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E55431E5-8CCD-CB9F-A824-C903691C8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58496-BA33-3897-E35E-C33159F88BE2}"/>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120726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736F-0CCD-F47E-75B4-31319400E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C0E547-1F75-8D72-19D3-E78586C62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BDE57-AED0-ABAD-A50F-6CC009894F2E}"/>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C7A9621A-06A7-6452-50F4-6590ED95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CE2F5-9DF8-B9BC-DF09-694CA3C79C76}"/>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29874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9BCD-130F-93BC-422E-6CA2F6307A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A6D70-68D0-F7A3-1D4B-10A7AEB9A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4780B-D22F-FD3D-1C0B-41121D45FB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19431-51A7-9C24-C679-6E62E1BA16AC}"/>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6" name="Footer Placeholder 5">
            <a:extLst>
              <a:ext uri="{FF2B5EF4-FFF2-40B4-BE49-F238E27FC236}">
                <a16:creationId xmlns:a16="http://schemas.microsoft.com/office/drawing/2014/main" id="{16225944-A135-CDC7-73A6-E2DDD5F96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45DBD-CA38-E7DB-A390-49AC34BE70AD}"/>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2580755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EA738-936E-FA0C-A387-B30CA26EC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2C39D8-88DE-FAB3-6667-D6E1979778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251871-2202-7C5B-F78F-5AC92F246E3F}"/>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D9461BCA-2A16-24E8-940B-A8D9AE27E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A6959-CC4E-165F-CB74-772AC6B0D5EC}"/>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4076379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8FCE-3E58-B2A6-AF6E-354B96A55D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D8A7E-FDAC-2DD2-D315-5BEFB456A0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F875A7-8B2D-FB16-9F0F-0A478FDBF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816C28-ACB4-AC62-87AF-076E91B77929}"/>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6" name="Footer Placeholder 5">
            <a:extLst>
              <a:ext uri="{FF2B5EF4-FFF2-40B4-BE49-F238E27FC236}">
                <a16:creationId xmlns:a16="http://schemas.microsoft.com/office/drawing/2014/main" id="{8A3A6D25-F6ED-31D4-5754-A0A3DA8E2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C358D-0A89-C92E-DEBD-B26AA02030ED}"/>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359516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9FF7-EFF0-6520-16E8-60A87023C9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257C63-5492-F922-F99B-A34B1B7CC8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83FDA5-F7BD-AA7F-339D-CC6728B9C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1D208B-C566-B1CE-1314-9BEA4956B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31813E-C24E-1923-29FE-2569C5B396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71F096-0C1A-EED3-93AD-B817ED69D363}"/>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8" name="Footer Placeholder 7">
            <a:extLst>
              <a:ext uri="{FF2B5EF4-FFF2-40B4-BE49-F238E27FC236}">
                <a16:creationId xmlns:a16="http://schemas.microsoft.com/office/drawing/2014/main" id="{7F9E870A-9F29-F41F-CA71-309B573FF7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8C70B2-1D3E-EDC8-6082-0343BFAF4BFD}"/>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45633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2E35-9A86-04C8-95FF-5F2D2C553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21BE8-E7B2-CE29-FFA1-1878B05D2529}"/>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4" name="Footer Placeholder 3">
            <a:extLst>
              <a:ext uri="{FF2B5EF4-FFF2-40B4-BE49-F238E27FC236}">
                <a16:creationId xmlns:a16="http://schemas.microsoft.com/office/drawing/2014/main" id="{32226EB7-718A-C95D-2F1C-6EE341619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098070-8C24-0A64-C203-A39158AAF5E1}"/>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63566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37857-5BAF-400E-FB2F-12348FDC17FF}"/>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3" name="Footer Placeholder 2">
            <a:extLst>
              <a:ext uri="{FF2B5EF4-FFF2-40B4-BE49-F238E27FC236}">
                <a16:creationId xmlns:a16="http://schemas.microsoft.com/office/drawing/2014/main" id="{2D78997B-7755-83C3-DDB0-E3AF52FA3A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4BD7E0-BCB8-E35E-FD6C-EFD374E02D9F}"/>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917489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84DF-38FE-B7E4-5D29-6BCD8A7DB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4A928-5B62-6896-0A05-D8E11770A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FE3D08-AE04-7EE3-548C-5481BC1EE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CFAAE-1A4B-5286-79E1-B4C2BA83E496}"/>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6" name="Footer Placeholder 5">
            <a:extLst>
              <a:ext uri="{FF2B5EF4-FFF2-40B4-BE49-F238E27FC236}">
                <a16:creationId xmlns:a16="http://schemas.microsoft.com/office/drawing/2014/main" id="{0534F49F-7AF3-3744-36CB-27D81951B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DB2A-5438-E7C2-416A-8856D497F074}"/>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3341104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8F47-2EB6-F77D-D029-C49F9D787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3E8A06-D3C9-53DF-43D0-E22D2A8BF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DE0831-9C14-FF8C-84B7-FD1C0D7C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E2A55-A959-B1B5-71D7-66348EF0FD2D}"/>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6" name="Footer Placeholder 5">
            <a:extLst>
              <a:ext uri="{FF2B5EF4-FFF2-40B4-BE49-F238E27FC236}">
                <a16:creationId xmlns:a16="http://schemas.microsoft.com/office/drawing/2014/main" id="{ED610039-AA2D-A2BE-9FC5-5127FBF68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98EC78-FFE6-E96C-23E5-D2900187D4D3}"/>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1662909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AD31-AC48-9586-4DA2-1538B823E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AFC9C-8895-734A-4EF7-94100E5E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1F6D-E33D-7BF5-DAB6-7DA2049471A0}"/>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2903199D-2B3B-C612-52D3-2EFDE0F02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A0415-2806-9D6C-FBC9-37789C4F4519}"/>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979486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5677E-5CE7-DABC-2528-A0B09D18C2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17E053-CA72-3C73-3DA6-798651AD4A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53967-3DBC-F72A-82D1-D2E86BFA608E}"/>
              </a:ext>
            </a:extLst>
          </p:cNvPr>
          <p:cNvSpPr>
            <a:spLocks noGrp="1"/>
          </p:cNvSpPr>
          <p:nvPr>
            <p:ph type="dt" sz="half" idx="10"/>
          </p:nvPr>
        </p:nvSpPr>
        <p:spPr/>
        <p:txBody>
          <a:body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B7E97FA9-9D5B-AB4D-EA38-1F7D0D785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63126-03A3-5C61-1539-4637FE3F5470}"/>
              </a:ext>
            </a:extLst>
          </p:cNvPr>
          <p:cNvSpPr>
            <a:spLocks noGrp="1"/>
          </p:cNvSpPr>
          <p:nvPr>
            <p:ph type="sldNum" sz="quarter" idx="12"/>
          </p:nvPr>
        </p:nvSpPr>
        <p:spPr/>
        <p:txBody>
          <a:bodyPr/>
          <a:lstStyle/>
          <a:p>
            <a:fld id="{BF4C097F-33BF-4027-9E31-35A9E516E416}" type="slidenum">
              <a:rPr lang="en-US" smtClean="0"/>
              <a:t>‹#›</a:t>
            </a:fld>
            <a:endParaRPr lang="en-US"/>
          </a:p>
        </p:txBody>
      </p:sp>
    </p:spTree>
    <p:extLst>
      <p:ext uri="{BB962C8B-B14F-4D97-AF65-F5344CB8AC3E}">
        <p14:creationId xmlns:p14="http://schemas.microsoft.com/office/powerpoint/2010/main" val="202279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159E-8B0B-5A96-61A8-4898D2B218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88D1A-77DE-76CA-1DED-889DA0AD3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E2556-E1F1-D10E-D4BA-2BD2EFEE7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9F71C6-3A5C-C8B3-8350-BFA33E33D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F8C751-C721-08D6-6BF0-ABFE059A3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A745C-8E5A-325B-BB2D-757E506E7FCF}"/>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8" name="Footer Placeholder 7">
            <a:extLst>
              <a:ext uri="{FF2B5EF4-FFF2-40B4-BE49-F238E27FC236}">
                <a16:creationId xmlns:a16="http://schemas.microsoft.com/office/drawing/2014/main" id="{E7818624-88A4-8F7C-64CF-09F4526D09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89137-9C61-14EB-9239-ED8A80406253}"/>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61938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8A18-EA07-0700-412F-6382516CAA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670CC8-1F36-C134-D08A-1CEA931404E3}"/>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4" name="Footer Placeholder 3">
            <a:extLst>
              <a:ext uri="{FF2B5EF4-FFF2-40B4-BE49-F238E27FC236}">
                <a16:creationId xmlns:a16="http://schemas.microsoft.com/office/drawing/2014/main" id="{1D99A955-2EDE-5B68-F406-D08B92753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84484-4DF1-D810-56D7-2779B5156505}"/>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70030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5FFDE-15C3-CBB6-9ABD-5991229F30B8}"/>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3" name="Footer Placeholder 2">
            <a:extLst>
              <a:ext uri="{FF2B5EF4-FFF2-40B4-BE49-F238E27FC236}">
                <a16:creationId xmlns:a16="http://schemas.microsoft.com/office/drawing/2014/main" id="{6FF46AAE-BDD7-4702-BAFC-C39C0F0D21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6BFE62-48ED-C12F-AD1A-EEEF5E5D308D}"/>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62059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4434-86F6-3DDF-83A0-09ABAC666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16338F-C8EB-6287-F2F9-82AF00CC1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8DB33-98CB-CAED-E682-EBFB984D2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2F225-B476-A3FD-9383-00E7452DA2F4}"/>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6" name="Footer Placeholder 5">
            <a:extLst>
              <a:ext uri="{FF2B5EF4-FFF2-40B4-BE49-F238E27FC236}">
                <a16:creationId xmlns:a16="http://schemas.microsoft.com/office/drawing/2014/main" id="{4D6D7C7A-5A57-652C-BDA9-3AEAF9B6C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1706B-8B7C-05E1-D72B-96362F16D37D}"/>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130104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1FAE-0C6D-BDFB-F023-C75561D39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364AA8-0BDA-E078-6183-A3AC7DCB5E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99842-1C58-7188-AF1B-9A50741F4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1AEF8-9685-33AF-D53B-34E5FDF1A933}"/>
              </a:ext>
            </a:extLst>
          </p:cNvPr>
          <p:cNvSpPr>
            <a:spLocks noGrp="1"/>
          </p:cNvSpPr>
          <p:nvPr>
            <p:ph type="dt" sz="half" idx="10"/>
          </p:nvPr>
        </p:nvSpPr>
        <p:spPr/>
        <p:txBody>
          <a:bodyPr/>
          <a:lstStyle/>
          <a:p>
            <a:fld id="{F1C9D42F-537D-42DA-9ACF-63DC9410510A}" type="datetimeFigureOut">
              <a:rPr lang="en-US" smtClean="0"/>
              <a:t>10/9/2024</a:t>
            </a:fld>
            <a:endParaRPr lang="en-US"/>
          </a:p>
        </p:txBody>
      </p:sp>
      <p:sp>
        <p:nvSpPr>
          <p:cNvPr id="6" name="Footer Placeholder 5">
            <a:extLst>
              <a:ext uri="{FF2B5EF4-FFF2-40B4-BE49-F238E27FC236}">
                <a16:creationId xmlns:a16="http://schemas.microsoft.com/office/drawing/2014/main" id="{A174471B-41A3-6503-BEA1-5CB95E79C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37787-ECF9-3DA9-B3C8-9FC02151BDFB}"/>
              </a:ext>
            </a:extLst>
          </p:cNvPr>
          <p:cNvSpPr>
            <a:spLocks noGrp="1"/>
          </p:cNvSpPr>
          <p:nvPr>
            <p:ph type="sldNum" sz="quarter" idx="12"/>
          </p:nvPr>
        </p:nvSpPr>
        <p:spPr/>
        <p:txBody>
          <a:bodyPr/>
          <a:lstStyle/>
          <a:p>
            <a:fld id="{03FE1F45-511D-49E9-BF26-45738DB6E120}" type="slidenum">
              <a:rPr lang="en-US" smtClean="0"/>
              <a:t>‹#›</a:t>
            </a:fld>
            <a:endParaRPr lang="en-US"/>
          </a:p>
        </p:txBody>
      </p:sp>
    </p:spTree>
    <p:extLst>
      <p:ext uri="{BB962C8B-B14F-4D97-AF65-F5344CB8AC3E}">
        <p14:creationId xmlns:p14="http://schemas.microsoft.com/office/powerpoint/2010/main" val="218223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3404A-4793-1C8D-AA2C-1049980EC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A0C82E-D1ED-CDD6-37C1-1E05C74B3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2CE2D6-2029-667F-FD03-1FD6C0DBF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C9D42F-537D-42DA-9ACF-63DC9410510A}" type="datetimeFigureOut">
              <a:rPr lang="en-US" smtClean="0"/>
              <a:t>10/9/2024</a:t>
            </a:fld>
            <a:endParaRPr lang="en-US"/>
          </a:p>
        </p:txBody>
      </p:sp>
      <p:sp>
        <p:nvSpPr>
          <p:cNvPr id="5" name="Footer Placeholder 4">
            <a:extLst>
              <a:ext uri="{FF2B5EF4-FFF2-40B4-BE49-F238E27FC236}">
                <a16:creationId xmlns:a16="http://schemas.microsoft.com/office/drawing/2014/main" id="{B78C6FE4-C6DA-4CBE-8227-F9F2CBF0B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E8B360-0288-119A-B103-5B78D114C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FE1F45-511D-49E9-BF26-45738DB6E120}" type="slidenum">
              <a:rPr lang="en-US" smtClean="0"/>
              <a:t>‹#›</a:t>
            </a:fld>
            <a:endParaRPr lang="en-US"/>
          </a:p>
        </p:txBody>
      </p:sp>
    </p:spTree>
    <p:extLst>
      <p:ext uri="{BB962C8B-B14F-4D97-AF65-F5344CB8AC3E}">
        <p14:creationId xmlns:p14="http://schemas.microsoft.com/office/powerpoint/2010/main" val="302087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12930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1D81-36E6-5687-E6CE-CE68975A0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588C3-4CFA-05EF-4C43-EAF634A8E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D6E13-B360-5E64-9755-22EBAECCB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D9C197-FD69-4D82-AFC8-0BED7DA9C978}" type="datetimeFigureOut">
              <a:rPr lang="en-US" smtClean="0"/>
              <a:t>10/9/2024</a:t>
            </a:fld>
            <a:endParaRPr lang="en-US"/>
          </a:p>
        </p:txBody>
      </p:sp>
      <p:sp>
        <p:nvSpPr>
          <p:cNvPr id="5" name="Footer Placeholder 4">
            <a:extLst>
              <a:ext uri="{FF2B5EF4-FFF2-40B4-BE49-F238E27FC236}">
                <a16:creationId xmlns:a16="http://schemas.microsoft.com/office/drawing/2014/main" id="{85DA1E19-15A4-59B7-D050-3DBA1A926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25F1FC-1A30-98CA-2FF5-1B8D56B41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4C097F-33BF-4027-9E31-35A9E516E416}" type="slidenum">
              <a:rPr lang="en-US" smtClean="0"/>
              <a:t>‹#›</a:t>
            </a:fld>
            <a:endParaRPr lang="en-US"/>
          </a:p>
        </p:txBody>
      </p:sp>
    </p:spTree>
    <p:extLst>
      <p:ext uri="{BB962C8B-B14F-4D97-AF65-F5344CB8AC3E}">
        <p14:creationId xmlns:p14="http://schemas.microsoft.com/office/powerpoint/2010/main" val="609557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CEA2-0F16-F39F-2985-411038A4BCC4}"/>
              </a:ext>
            </a:extLst>
          </p:cNvPr>
          <p:cNvSpPr>
            <a:spLocks noGrp="1"/>
          </p:cNvSpPr>
          <p:nvPr>
            <p:ph type="title"/>
          </p:nvPr>
        </p:nvSpPr>
        <p:spPr>
          <a:xfrm>
            <a:off x="491173" y="342287"/>
            <a:ext cx="10515600" cy="1325563"/>
          </a:xfrm>
        </p:spPr>
        <p:txBody>
          <a:bodyPr>
            <a:normAutofit fontScale="90000"/>
          </a:bodyPr>
          <a:lstStyle/>
          <a:p>
            <a:pPr algn="ctr"/>
            <a:r>
              <a:rPr lang="en-US" sz="3600" dirty="0"/>
              <a:t>UCLA ISAP CME Health Equity Slide Compendium</a:t>
            </a:r>
            <a:br>
              <a:rPr lang="en-US" sz="3600" dirty="0"/>
            </a:br>
            <a:r>
              <a:rPr lang="en-US" sz="3600" dirty="0"/>
              <a:t>Background and Instructions</a:t>
            </a:r>
            <a:br>
              <a:rPr lang="en-US" dirty="0"/>
            </a:br>
            <a:endParaRPr lang="en-US" dirty="0"/>
          </a:p>
        </p:txBody>
      </p:sp>
      <p:sp>
        <p:nvSpPr>
          <p:cNvPr id="5" name="Content Placeholder 4">
            <a:extLst>
              <a:ext uri="{FF2B5EF4-FFF2-40B4-BE49-F238E27FC236}">
                <a16:creationId xmlns:a16="http://schemas.microsoft.com/office/drawing/2014/main" id="{F525A4B6-4D52-D990-42E1-80989E90A2AE}"/>
              </a:ext>
            </a:extLst>
          </p:cNvPr>
          <p:cNvSpPr>
            <a:spLocks noGrp="1"/>
          </p:cNvSpPr>
          <p:nvPr>
            <p:ph idx="1"/>
          </p:nvPr>
        </p:nvSpPr>
        <p:spPr>
          <a:xfrm>
            <a:off x="619612" y="1794105"/>
            <a:ext cx="10515600" cy="4351338"/>
          </a:xfrm>
        </p:spPr>
        <p:txBody>
          <a:bodyPr>
            <a:normAutofit fontScale="92500" lnSpcReduction="20000"/>
          </a:bodyPr>
          <a:lstStyle/>
          <a:p>
            <a:pPr marL="0" lvl="0" indent="0">
              <a:lnSpc>
                <a:spcPct val="100000"/>
              </a:lnSpc>
              <a:spcBef>
                <a:spcPts val="0"/>
              </a:spcBef>
              <a:buNone/>
            </a:pPr>
            <a:r>
              <a:rPr lang="en-US" sz="1800" dirty="0">
                <a:solidFill>
                  <a:prstClr val="black"/>
                </a:solidFill>
              </a:rPr>
              <a:t>California requires that all continuing medical education includes information about cultural linguistic competency and implicit bias. In our ongoing efforts to meet those requirements, UCLA ISAP CME developed these slides for training planners and presenters to include in CME learning activities. </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prstClr val="black"/>
                </a:solidFill>
              </a:rPr>
              <a:t>Use one or all that are relevant to your presentation. </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prstClr val="black"/>
                </a:solidFill>
              </a:rPr>
              <a:t>The opening section includes general slides that can be used to address issues of language and stigma, as well as an introduction to racial equity through a lens of antiracism.</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prstClr val="black"/>
                </a:solidFill>
              </a:rPr>
              <a:t>Following sections include specific data on racial disparities in opioid, stimulant, and cannabis use, disorder, treatment access, and other relevant topics. Slides include minimal formatting for ease of use in presentations. References and trainer are included in the Notes section of each slide. </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prstClr val="black"/>
                </a:solidFill>
              </a:rPr>
              <a:t>Slide data will be updated annually. Additional sections may become available. </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prstClr val="black"/>
                </a:solidFill>
              </a:rPr>
              <a:t>Funding for this product was made possible (in part) by the Substance Abuse and Mental Health Services Administration. The views expressed in written conference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endParaRPr lang="en-US" sz="1800" dirty="0">
              <a:solidFill>
                <a:prstClr val="black"/>
              </a:solidFill>
            </a:endParaRPr>
          </a:p>
          <a:p>
            <a:endParaRPr lang="en-US" dirty="0"/>
          </a:p>
        </p:txBody>
      </p:sp>
    </p:spTree>
    <p:extLst>
      <p:ext uri="{BB962C8B-B14F-4D97-AF65-F5344CB8AC3E}">
        <p14:creationId xmlns:p14="http://schemas.microsoft.com/office/powerpoint/2010/main" val="239704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D652-1571-9939-8357-4EA1AF604813}"/>
              </a:ext>
            </a:extLst>
          </p:cNvPr>
          <p:cNvSpPr>
            <a:spLocks noGrp="1"/>
          </p:cNvSpPr>
          <p:nvPr>
            <p:ph type="title"/>
          </p:nvPr>
        </p:nvSpPr>
        <p:spPr/>
        <p:txBody>
          <a:bodyPr>
            <a:normAutofit/>
          </a:bodyPr>
          <a:lstStyle/>
          <a:p>
            <a:r>
              <a:rPr lang="en-US" dirty="0"/>
              <a:t>Introduction to Racial Equity in </a:t>
            </a:r>
            <a:br>
              <a:rPr lang="en-US" dirty="0"/>
            </a:br>
            <a:r>
              <a:rPr lang="en-US" dirty="0"/>
              <a:t>Substance Use Treatment</a:t>
            </a:r>
          </a:p>
        </p:txBody>
      </p:sp>
      <p:sp>
        <p:nvSpPr>
          <p:cNvPr id="4" name="Text Placeholder 3">
            <a:extLst>
              <a:ext uri="{FF2B5EF4-FFF2-40B4-BE49-F238E27FC236}">
                <a16:creationId xmlns:a16="http://schemas.microsoft.com/office/drawing/2014/main" id="{AC933061-76B7-C5E0-39BC-617EC53E65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84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prstGeom prst="rect">
            <a:avLst/>
          </a:prstGeom>
          <a:noFill/>
          <a:ln>
            <a:noFill/>
          </a:ln>
        </p:spPr>
        <p:txBody>
          <a:bodyPr spcFirstLastPara="1" vert="horz" wrap="square" lIns="121900" tIns="121900" rIns="121900" bIns="121900" rtlCol="0" anchor="ctr" anchorCtr="0">
            <a:noAutofit/>
          </a:bodyPr>
          <a:lstStyle/>
          <a:p>
            <a:pPr>
              <a:lnSpc>
                <a:spcPct val="100000"/>
              </a:lnSpc>
              <a:buSzPts val="3600"/>
            </a:pPr>
            <a:r>
              <a:rPr lang="en" sz="4667" dirty="0"/>
              <a:t>Establishing</a:t>
            </a:r>
            <a:r>
              <a:rPr lang="en" sz="4667" dirty="0">
                <a:latin typeface="Avenir"/>
                <a:ea typeface="Avenir"/>
                <a:cs typeface="Avenir"/>
                <a:sym typeface="Avenir"/>
              </a:rPr>
              <a:t> a Brave Space for Dialogue </a:t>
            </a:r>
            <a:endParaRPr sz="4667" dirty="0">
              <a:latin typeface="Avenir"/>
              <a:ea typeface="Avenir"/>
              <a:cs typeface="Avenir"/>
              <a:sym typeface="Avenir"/>
            </a:endParaRPr>
          </a:p>
        </p:txBody>
      </p:sp>
      <p:sp>
        <p:nvSpPr>
          <p:cNvPr id="154" name="Google Shape;154;p31"/>
          <p:cNvSpPr txBox="1"/>
          <p:nvPr/>
        </p:nvSpPr>
        <p:spPr>
          <a:xfrm>
            <a:off x="415600" y="1965967"/>
            <a:ext cx="5528000" cy="3447057"/>
          </a:xfrm>
          <a:prstGeom prst="rect">
            <a:avLst/>
          </a:prstGeom>
          <a:noFill/>
          <a:ln>
            <a:noFill/>
          </a:ln>
        </p:spPr>
        <p:txBody>
          <a:bodyPr spcFirstLastPara="1" wrap="square" lIns="121900" tIns="121900" rIns="121900" bIns="121900" anchor="t" anchorCtr="0">
            <a:spAutoFit/>
          </a:bodyPr>
          <a:lstStyle/>
          <a:p>
            <a:pPr>
              <a:buClr>
                <a:srgbClr val="000000"/>
              </a:buClr>
              <a:buSzPts val="2700"/>
            </a:pPr>
            <a:r>
              <a:rPr lang="en" sz="3600" dirty="0">
                <a:solidFill>
                  <a:srgbClr val="565656"/>
                </a:solidFill>
                <a:latin typeface="Avenir"/>
                <a:ea typeface="Avenir"/>
                <a:cs typeface="Avenir"/>
                <a:sym typeface="Avenir"/>
              </a:rPr>
              <a:t>“Learning necessarily involves not merely risk, but the pain of giving up a former condition in favor of a new way of seeing things.”</a:t>
            </a:r>
            <a:endParaRPr sz="3600" dirty="0">
              <a:solidFill>
                <a:srgbClr val="565656"/>
              </a:solidFill>
              <a:latin typeface="Avenir"/>
              <a:ea typeface="Avenir"/>
              <a:cs typeface="Avenir"/>
              <a:sym typeface="Avenir"/>
            </a:endParaRPr>
          </a:p>
          <a:p>
            <a:pPr>
              <a:buClr>
                <a:srgbClr val="000000"/>
              </a:buClr>
              <a:buSzPts val="2100"/>
            </a:pPr>
            <a:r>
              <a:rPr lang="en" sz="2800" dirty="0">
                <a:solidFill>
                  <a:srgbClr val="565656"/>
                </a:solidFill>
                <a:latin typeface="Avenir"/>
                <a:ea typeface="Avenir"/>
                <a:cs typeface="Avenir"/>
                <a:sym typeface="Avenir"/>
              </a:rPr>
              <a:t>-(RB Rom 1998)</a:t>
            </a:r>
            <a:endParaRPr sz="2800" dirty="0">
              <a:solidFill>
                <a:srgbClr val="565656"/>
              </a:solidFill>
              <a:latin typeface="Avenir"/>
              <a:ea typeface="Avenir"/>
              <a:cs typeface="Avenir"/>
              <a:sym typeface="Avenir"/>
            </a:endParaRPr>
          </a:p>
        </p:txBody>
      </p:sp>
      <p:pic>
        <p:nvPicPr>
          <p:cNvPr id="153" name="Google Shape;153;p31" descr="Bullseye image showing comfort zone in the middle then then learning edge with the unsafe zone on the outside"/>
          <p:cNvPicPr preferRelativeResize="0"/>
          <p:nvPr/>
        </p:nvPicPr>
        <p:blipFill rotWithShape="1">
          <a:blip r:embed="rId3">
            <a:alphaModFix/>
          </a:blip>
          <a:srcRect l="18925" r="4167"/>
          <a:stretch/>
        </p:blipFill>
        <p:spPr>
          <a:xfrm>
            <a:off x="5875167" y="1768184"/>
            <a:ext cx="6162032" cy="4507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4"/>
          <p:cNvSpPr txBox="1">
            <a:spLocks noGrp="1"/>
          </p:cNvSpPr>
          <p:nvPr>
            <p:ph type="title"/>
          </p:nvPr>
        </p:nvSpPr>
        <p:spPr>
          <a:prstGeom prst="rect">
            <a:avLst/>
          </a:prstGeom>
          <a:noFill/>
          <a:ln>
            <a:noFill/>
          </a:ln>
        </p:spPr>
        <p:txBody>
          <a:bodyPr spcFirstLastPara="1" vert="horz" wrap="square" lIns="121900" tIns="121900" rIns="121900" bIns="121900" rtlCol="0" anchor="ctr" anchorCtr="0">
            <a:noAutofit/>
          </a:bodyPr>
          <a:lstStyle/>
          <a:p>
            <a:pPr algn="ctr">
              <a:lnSpc>
                <a:spcPct val="100000"/>
              </a:lnSpc>
              <a:buSzPts val="3600"/>
            </a:pPr>
            <a:r>
              <a:rPr lang="en" dirty="0"/>
              <a:t>Racial Equity</a:t>
            </a:r>
            <a:endParaRPr dirty="0"/>
          </a:p>
        </p:txBody>
      </p:sp>
      <p:sp>
        <p:nvSpPr>
          <p:cNvPr id="2" name="Content Placeholder 1">
            <a:extLst>
              <a:ext uri="{FF2B5EF4-FFF2-40B4-BE49-F238E27FC236}">
                <a16:creationId xmlns:a16="http://schemas.microsoft.com/office/drawing/2014/main" id="{E00EDDF3-15F3-2D5E-3A38-C9DD75B02EBD}"/>
              </a:ext>
            </a:extLst>
          </p:cNvPr>
          <p:cNvSpPr>
            <a:spLocks noGrp="1"/>
          </p:cNvSpPr>
          <p:nvPr>
            <p:ph idx="1"/>
          </p:nvPr>
        </p:nvSpPr>
        <p:spPr>
          <a:xfrm>
            <a:off x="584094" y="1721200"/>
            <a:ext cx="4579698" cy="4183114"/>
          </a:xfrm>
        </p:spPr>
        <p:txBody>
          <a:bodyPr>
            <a:normAutofit lnSpcReduction="10000"/>
          </a:bodyPr>
          <a:lstStyle/>
          <a:p>
            <a:r>
              <a:rPr lang="en-US" dirty="0"/>
              <a:t>In a racially equitable society, the distribution of society’s benefits and burdens would not be skewed by race. This would be a reality in which a person is  no more or less likely to experience society’s benefits or burdens just because of the color of their skin.. </a:t>
            </a:r>
          </a:p>
        </p:txBody>
      </p:sp>
      <p:pic>
        <p:nvPicPr>
          <p:cNvPr id="381" name="Google Shape;381;p64" descr="Image of a group of 7 Black people in front a mural, each holding a fist in the air"/>
          <p:cNvPicPr preferRelativeResize="0"/>
          <p:nvPr/>
        </p:nvPicPr>
        <p:blipFill rotWithShape="1">
          <a:blip r:embed="rId3">
            <a:alphaModFix/>
          </a:blip>
          <a:srcRect/>
          <a:stretch/>
        </p:blipFill>
        <p:spPr>
          <a:xfrm>
            <a:off x="5697768" y="1724200"/>
            <a:ext cx="6107433" cy="4071613"/>
          </a:xfrm>
          <a:prstGeom prst="rect">
            <a:avLst/>
          </a:prstGeom>
          <a:noFill/>
          <a:ln>
            <a:noFill/>
          </a:ln>
        </p:spPr>
      </p:pic>
      <p:sp>
        <p:nvSpPr>
          <p:cNvPr id="384" name="Google Shape;384;p64"/>
          <p:cNvSpPr txBox="1"/>
          <p:nvPr/>
        </p:nvSpPr>
        <p:spPr>
          <a:xfrm>
            <a:off x="5268800" y="5682206"/>
            <a:ext cx="6923200" cy="1175794"/>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buClr>
                <a:srgbClr val="000000"/>
              </a:buClr>
              <a:buSzPts val="1100"/>
            </a:pPr>
            <a:r>
              <a:rPr lang="en" sz="1467" dirty="0">
                <a:solidFill>
                  <a:srgbClr val="000000"/>
                </a:solidFill>
                <a:latin typeface="Arial"/>
                <a:ea typeface="Arial"/>
                <a:cs typeface="Arial"/>
                <a:sym typeface="Arial"/>
              </a:rPr>
              <a:t>Institute Staff. (2021, February 10). </a:t>
            </a:r>
            <a:r>
              <a:rPr lang="en" sz="1467" i="1" dirty="0">
                <a:solidFill>
                  <a:srgbClr val="000000"/>
                </a:solidFill>
                <a:latin typeface="Arial"/>
                <a:ea typeface="Arial"/>
                <a:cs typeface="Arial"/>
                <a:sym typeface="Arial"/>
              </a:rPr>
              <a:t>11 terms you should know to better understand structural racism</a:t>
            </a:r>
            <a:r>
              <a:rPr lang="en" sz="1467" dirty="0">
                <a:solidFill>
                  <a:srgbClr val="000000"/>
                </a:solidFill>
                <a:latin typeface="Arial"/>
                <a:ea typeface="Arial"/>
                <a:cs typeface="Arial"/>
                <a:sym typeface="Arial"/>
              </a:rPr>
              <a:t>. The Aspen Institute. Retrieved August 19, 2022,</a:t>
            </a:r>
            <a:endParaRPr sz="1467" dirty="0">
              <a:solidFill>
                <a:srgbClr val="000000"/>
              </a:solidFill>
              <a:latin typeface="Arial"/>
              <a:ea typeface="Arial"/>
              <a:cs typeface="Arial"/>
              <a:sym typeface="Arial"/>
            </a:endParaRPr>
          </a:p>
        </p:txBody>
      </p:sp>
      <p:sp>
        <p:nvSpPr>
          <p:cNvPr id="383" name="Google Shape;383;p64"/>
          <p:cNvSpPr txBox="1"/>
          <p:nvPr/>
        </p:nvSpPr>
        <p:spPr>
          <a:xfrm>
            <a:off x="8676800" y="6467818"/>
            <a:ext cx="3515200" cy="471948"/>
          </a:xfrm>
          <a:prstGeom prst="rect">
            <a:avLst/>
          </a:prstGeom>
          <a:noFill/>
          <a:ln>
            <a:noFill/>
          </a:ln>
        </p:spPr>
        <p:txBody>
          <a:bodyPr spcFirstLastPara="1" wrap="square" lIns="121900" tIns="121900" rIns="121900" bIns="121900" anchor="t" anchorCtr="0">
            <a:spAutoFit/>
          </a:bodyPr>
          <a:lstStyle/>
          <a:p>
            <a:pPr algn="r">
              <a:buClr>
                <a:srgbClr val="000000"/>
              </a:buClr>
              <a:buSzPts val="1100"/>
            </a:pPr>
            <a:r>
              <a:rPr lang="en" sz="1467">
                <a:solidFill>
                  <a:schemeClr val="accent5"/>
                </a:solidFill>
                <a:latin typeface="Avenir"/>
                <a:ea typeface="Avenir"/>
                <a:cs typeface="Avenir"/>
                <a:sym typeface="Avenir"/>
              </a:rPr>
              <a:t>Photo credit: DeAngelo Mack</a:t>
            </a:r>
            <a:endParaRPr sz="1467">
              <a:solidFill>
                <a:schemeClr val="accent5"/>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5"/>
          <p:cNvSpPr txBox="1">
            <a:spLocks noGrp="1"/>
          </p:cNvSpPr>
          <p:nvPr>
            <p:ph type="title"/>
          </p:nvPr>
        </p:nvSpPr>
        <p:spPr>
          <a:xfrm>
            <a:off x="415600" y="322533"/>
            <a:ext cx="11360800" cy="898000"/>
          </a:xfrm>
          <a:prstGeom prst="rect">
            <a:avLst/>
          </a:prstGeom>
          <a:noFill/>
          <a:ln>
            <a:noFill/>
          </a:ln>
        </p:spPr>
        <p:txBody>
          <a:bodyPr spcFirstLastPara="1" vert="horz" wrap="square" lIns="121900" tIns="121900" rIns="121900" bIns="121900" rtlCol="0" anchor="t" anchorCtr="0">
            <a:noAutofit/>
          </a:bodyPr>
          <a:lstStyle/>
          <a:p>
            <a:pPr>
              <a:lnSpc>
                <a:spcPct val="100000"/>
              </a:lnSpc>
              <a:buSzPts val="3600"/>
            </a:pPr>
            <a:r>
              <a:rPr lang="en" sz="5467" dirty="0">
                <a:solidFill>
                  <a:srgbClr val="585858"/>
                </a:solidFill>
              </a:rPr>
              <a:t>Foundations of Racial Equity</a:t>
            </a:r>
            <a:endParaRPr sz="5467" dirty="0">
              <a:solidFill>
                <a:srgbClr val="585858"/>
              </a:solidFill>
            </a:endParaRPr>
          </a:p>
        </p:txBody>
      </p:sp>
      <p:sp>
        <p:nvSpPr>
          <p:cNvPr id="390" name="Google Shape;390;p65"/>
          <p:cNvSpPr/>
          <p:nvPr/>
        </p:nvSpPr>
        <p:spPr>
          <a:xfrm>
            <a:off x="294900" y="1468067"/>
            <a:ext cx="5624000" cy="1549600"/>
          </a:xfrm>
          <a:prstGeom prst="rect">
            <a:avLst/>
          </a:prstGeom>
          <a:solidFill>
            <a:schemeClr val="accent3"/>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900"/>
            </a:pPr>
            <a:r>
              <a:rPr lang="en" sz="2533" b="1" dirty="0">
                <a:solidFill>
                  <a:schemeClr val="lt1"/>
                </a:solidFill>
                <a:latin typeface="Avenir"/>
                <a:ea typeface="Avenir"/>
                <a:cs typeface="Avenir"/>
                <a:sym typeface="Avenir"/>
              </a:rPr>
              <a:t>Our world is steeped in racism</a:t>
            </a:r>
            <a:endParaRPr sz="2533" b="1" dirty="0">
              <a:solidFill>
                <a:schemeClr val="lt1"/>
              </a:solidFill>
              <a:latin typeface="Avenir"/>
              <a:ea typeface="Avenir"/>
              <a:cs typeface="Avenir"/>
              <a:sym typeface="Avenir"/>
            </a:endParaRPr>
          </a:p>
        </p:txBody>
      </p:sp>
      <p:sp>
        <p:nvSpPr>
          <p:cNvPr id="392" name="Google Shape;392;p65"/>
          <p:cNvSpPr/>
          <p:nvPr/>
        </p:nvSpPr>
        <p:spPr>
          <a:xfrm>
            <a:off x="294921" y="3244651"/>
            <a:ext cx="5624000" cy="1549600"/>
          </a:xfrm>
          <a:prstGeom prst="rect">
            <a:avLst/>
          </a:prstGeom>
          <a:solidFill>
            <a:schemeClr val="accent3"/>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900"/>
            </a:pPr>
            <a:r>
              <a:rPr lang="en" sz="2533" b="1" dirty="0">
                <a:solidFill>
                  <a:schemeClr val="lt1"/>
                </a:solidFill>
                <a:latin typeface="Avenir"/>
                <a:ea typeface="Avenir"/>
                <a:cs typeface="Avenir"/>
                <a:sym typeface="Avenir"/>
              </a:rPr>
              <a:t>We have been socialized not to talk about social injustice </a:t>
            </a:r>
            <a:endParaRPr sz="2533" b="1" dirty="0">
              <a:solidFill>
                <a:schemeClr val="lt1"/>
              </a:solidFill>
              <a:latin typeface="Avenir"/>
              <a:ea typeface="Avenir"/>
              <a:cs typeface="Avenir"/>
              <a:sym typeface="Avenir"/>
            </a:endParaRPr>
          </a:p>
        </p:txBody>
      </p:sp>
      <p:sp>
        <p:nvSpPr>
          <p:cNvPr id="391" name="Google Shape;391;p65"/>
          <p:cNvSpPr/>
          <p:nvPr/>
        </p:nvSpPr>
        <p:spPr>
          <a:xfrm>
            <a:off x="294921" y="5021200"/>
            <a:ext cx="5624000" cy="15496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800"/>
            </a:pPr>
            <a:r>
              <a:rPr lang="en" sz="2400" b="1" dirty="0">
                <a:solidFill>
                  <a:schemeClr val="lt1"/>
                </a:solidFill>
                <a:latin typeface="Avenir"/>
                <a:ea typeface="Avenir"/>
                <a:cs typeface="Avenir"/>
                <a:sym typeface="Avenir"/>
              </a:rPr>
              <a:t>Complex emotions (guilt, shame, anger, resentment, defensiveness, denial)</a:t>
            </a:r>
            <a:endParaRPr sz="2400" b="1" dirty="0">
              <a:solidFill>
                <a:schemeClr val="lt1"/>
              </a:solidFill>
              <a:latin typeface="Avenir"/>
              <a:ea typeface="Avenir"/>
              <a:cs typeface="Avenir"/>
              <a:sym typeface="Avenir"/>
            </a:endParaRPr>
          </a:p>
        </p:txBody>
      </p:sp>
      <p:sp>
        <p:nvSpPr>
          <p:cNvPr id="394" name="Google Shape;394;p65"/>
          <p:cNvSpPr/>
          <p:nvPr/>
        </p:nvSpPr>
        <p:spPr>
          <a:xfrm>
            <a:off x="6273085" y="1468067"/>
            <a:ext cx="5624000" cy="154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900"/>
            </a:pPr>
            <a:r>
              <a:rPr lang="en" sz="2533" b="1" dirty="0">
                <a:latin typeface="Avenir"/>
                <a:ea typeface="Avenir"/>
                <a:cs typeface="Avenir"/>
                <a:sym typeface="Avenir"/>
              </a:rPr>
              <a:t>Dismantling racism is everyone’s work</a:t>
            </a:r>
            <a:endParaRPr sz="2533" b="1" dirty="0">
              <a:latin typeface="Avenir"/>
              <a:ea typeface="Avenir"/>
              <a:cs typeface="Avenir"/>
              <a:sym typeface="Avenir"/>
            </a:endParaRPr>
          </a:p>
        </p:txBody>
      </p:sp>
      <p:sp>
        <p:nvSpPr>
          <p:cNvPr id="395" name="Google Shape;395;p65"/>
          <p:cNvSpPr/>
          <p:nvPr/>
        </p:nvSpPr>
        <p:spPr>
          <a:xfrm>
            <a:off x="6273085" y="3244651"/>
            <a:ext cx="5624000" cy="154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900"/>
            </a:pPr>
            <a:r>
              <a:rPr lang="en" sz="2533" b="1" dirty="0">
                <a:latin typeface="Avenir"/>
                <a:ea typeface="Avenir"/>
                <a:cs typeface="Avenir"/>
                <a:sym typeface="Avenir"/>
              </a:rPr>
              <a:t>The problem (and solution) is in policies, not people</a:t>
            </a:r>
            <a:endParaRPr sz="2533" b="1" dirty="0">
              <a:latin typeface="Avenir"/>
              <a:ea typeface="Avenir"/>
              <a:cs typeface="Avenir"/>
              <a:sym typeface="Avenir"/>
            </a:endParaRPr>
          </a:p>
        </p:txBody>
      </p:sp>
      <p:sp>
        <p:nvSpPr>
          <p:cNvPr id="393" name="Google Shape;393;p65"/>
          <p:cNvSpPr/>
          <p:nvPr/>
        </p:nvSpPr>
        <p:spPr>
          <a:xfrm>
            <a:off x="6273085" y="5021200"/>
            <a:ext cx="5624000" cy="154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800"/>
            </a:pPr>
            <a:r>
              <a:rPr lang="en" sz="2400" b="1" dirty="0">
                <a:latin typeface="Avenir"/>
                <a:ea typeface="Avenir"/>
                <a:cs typeface="Avenir"/>
                <a:sym typeface="Avenir"/>
              </a:rPr>
              <a:t>Health professionals have not been taught about the connection between injustice, oppression, and health</a:t>
            </a:r>
            <a:endParaRPr sz="2400" b="1" dirty="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6"/>
          <p:cNvSpPr txBox="1">
            <a:spLocks noGrp="1"/>
          </p:cNvSpPr>
          <p:nvPr>
            <p:ph type="title"/>
          </p:nvPr>
        </p:nvSpPr>
        <p:spPr>
          <a:prstGeom prst="rect">
            <a:avLst/>
          </a:prstGeom>
          <a:noFill/>
          <a:ln>
            <a:noFill/>
          </a:ln>
        </p:spPr>
        <p:txBody>
          <a:bodyPr spcFirstLastPara="1" vert="horz" wrap="square" lIns="121900" tIns="121900" rIns="121900" bIns="121900" rtlCol="0" anchor="t" anchorCtr="0">
            <a:noAutofit/>
          </a:bodyPr>
          <a:lstStyle/>
          <a:p>
            <a:pPr>
              <a:lnSpc>
                <a:spcPct val="100000"/>
              </a:lnSpc>
              <a:buSzPts val="3600"/>
            </a:pPr>
            <a:r>
              <a:rPr lang="en" dirty="0"/>
              <a:t>Antiracism</a:t>
            </a:r>
            <a:endParaRPr dirty="0"/>
          </a:p>
        </p:txBody>
      </p:sp>
      <p:sp>
        <p:nvSpPr>
          <p:cNvPr id="401" name="Google Shape;401;p66"/>
          <p:cNvSpPr txBox="1">
            <a:spLocks noGrp="1"/>
          </p:cNvSpPr>
          <p:nvPr>
            <p:ph idx="1"/>
          </p:nvPr>
        </p:nvSpPr>
        <p:spPr>
          <a:prstGeom prst="rect">
            <a:avLst/>
          </a:prstGeom>
          <a:noFill/>
          <a:ln>
            <a:noFill/>
          </a:ln>
        </p:spPr>
        <p:txBody>
          <a:bodyPr spcFirstLastPara="1" vert="horz" wrap="square" lIns="121900" tIns="121900" rIns="121900" bIns="121900" rtlCol="0" anchor="ctr" anchorCtr="0">
            <a:noAutofit/>
          </a:bodyPr>
          <a:lstStyle/>
          <a:p>
            <a:pPr marL="0" indent="0">
              <a:lnSpc>
                <a:spcPct val="115000"/>
              </a:lnSpc>
              <a:spcAft>
                <a:spcPts val="2133"/>
              </a:spcAft>
              <a:buNone/>
            </a:pPr>
            <a:r>
              <a:rPr lang="en" b="1" dirty="0"/>
              <a:t>A system in which we create </a:t>
            </a:r>
            <a:r>
              <a:rPr lang="en" b="1" dirty="0">
                <a:solidFill>
                  <a:srgbClr val="F46524"/>
                </a:solidFill>
                <a:highlight>
                  <a:schemeClr val="lt1"/>
                </a:highlight>
              </a:rPr>
              <a:t>policies, practices, and procedures to promote racial equity.</a:t>
            </a:r>
            <a:r>
              <a:rPr lang="en" b="1" dirty="0"/>
              <a:t> It generates anti-racist ideas which </a:t>
            </a:r>
            <a:r>
              <a:rPr lang="en" b="1" dirty="0">
                <a:solidFill>
                  <a:srgbClr val="F46524"/>
                </a:solidFill>
                <a:highlight>
                  <a:schemeClr val="lt1"/>
                </a:highlight>
              </a:rPr>
              <a:t>uplift the innate humanity and individuality of  Black, Indigenous, and People of Color (BIPOC)</a:t>
            </a:r>
            <a:r>
              <a:rPr lang="en" b="1" dirty="0"/>
              <a:t>. It forces us to analyze the role of systems and institutions in the racial inequities we see, rather than blaming people.</a:t>
            </a:r>
          </a:p>
          <a:p>
            <a:pPr marL="0" indent="0">
              <a:lnSpc>
                <a:spcPct val="115000"/>
              </a:lnSpc>
              <a:spcAft>
                <a:spcPts val="2133"/>
              </a:spcAft>
              <a:buNone/>
            </a:pPr>
            <a:r>
              <a:rPr lang="en" b="1" dirty="0"/>
              <a:t>Focus on the role that systems and policies and people can play in creating more equity in health care. </a:t>
            </a:r>
            <a:endParaRPr b="1" dirty="0"/>
          </a:p>
        </p:txBody>
      </p:sp>
      <p:sp>
        <p:nvSpPr>
          <p:cNvPr id="403" name="Google Shape;403;p66"/>
          <p:cNvSpPr txBox="1"/>
          <p:nvPr/>
        </p:nvSpPr>
        <p:spPr>
          <a:xfrm>
            <a:off x="6252800" y="5729976"/>
            <a:ext cx="5939200" cy="143541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buClr>
                <a:srgbClr val="000000"/>
              </a:buClr>
              <a:buSzPts val="1100"/>
            </a:pPr>
            <a:r>
              <a:rPr lang="en" sz="1467">
                <a:solidFill>
                  <a:schemeClr val="lt1"/>
                </a:solidFill>
                <a:latin typeface="Arial"/>
                <a:ea typeface="Arial"/>
                <a:cs typeface="Arial"/>
                <a:sym typeface="Arial"/>
              </a:rPr>
              <a:t>National League of Cities. (2022, August 10). </a:t>
            </a:r>
            <a:r>
              <a:rPr lang="en" sz="1467" i="1">
                <a:solidFill>
                  <a:schemeClr val="lt1"/>
                </a:solidFill>
                <a:latin typeface="Arial"/>
                <a:ea typeface="Arial"/>
                <a:cs typeface="Arial"/>
                <a:sym typeface="Arial"/>
              </a:rPr>
              <a:t>What does it mean to be an anti-racist?</a:t>
            </a:r>
            <a:r>
              <a:rPr lang="en" sz="1467">
                <a:solidFill>
                  <a:schemeClr val="lt1"/>
                </a:solidFill>
                <a:latin typeface="Arial"/>
                <a:ea typeface="Arial"/>
                <a:cs typeface="Arial"/>
                <a:sym typeface="Arial"/>
              </a:rPr>
              <a:t> National League of Cities. Retrieved August 19, 2022, </a:t>
            </a:r>
            <a:endParaRPr sz="1467">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1AFA-B1B4-1719-BE2C-695593BB2637}"/>
              </a:ext>
            </a:extLst>
          </p:cNvPr>
          <p:cNvSpPr>
            <a:spLocks noGrp="1"/>
          </p:cNvSpPr>
          <p:nvPr>
            <p:ph type="title"/>
          </p:nvPr>
        </p:nvSpPr>
        <p:spPr>
          <a:xfrm>
            <a:off x="838200" y="141057"/>
            <a:ext cx="10515600" cy="132556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5333" dirty="0">
                <a:latin typeface="Proxima Nova" panose="020B0604020202020204" charset="0"/>
              </a:rPr>
              <a:t>Recommended Reading</a:t>
            </a:r>
          </a:p>
        </p:txBody>
      </p:sp>
      <p:pic>
        <p:nvPicPr>
          <p:cNvPr id="7" name="Picture 6" descr="Black book cover with yellow bottle of white pills exploding into powder. Title: Whiteout: How racial capitalism changed the color opioids in America">
            <a:extLst>
              <a:ext uri="{FF2B5EF4-FFF2-40B4-BE49-F238E27FC236}">
                <a16:creationId xmlns:a16="http://schemas.microsoft.com/office/drawing/2014/main" id="{3A0C0DEB-82B5-27B5-972E-00B068EE6103}"/>
              </a:ext>
            </a:extLst>
          </p:cNvPr>
          <p:cNvPicPr>
            <a:picLocks noChangeAspect="1"/>
          </p:cNvPicPr>
          <p:nvPr/>
        </p:nvPicPr>
        <p:blipFill>
          <a:blip r:embed="rId3"/>
          <a:stretch>
            <a:fillRect/>
          </a:stretch>
        </p:blipFill>
        <p:spPr>
          <a:xfrm>
            <a:off x="1246761" y="1544477"/>
            <a:ext cx="2625013" cy="3937519"/>
          </a:xfrm>
          <a:prstGeom prst="rect">
            <a:avLst/>
          </a:prstGeom>
        </p:spPr>
      </p:pic>
      <p:pic>
        <p:nvPicPr>
          <p:cNvPr id="10" name="Picture 9" descr="Book cover, black background with colorful stethoscope graphic. Title: Legacy: A black physician reckons with racism in medicine. Uche Blackstock, MD">
            <a:extLst>
              <a:ext uri="{FF2B5EF4-FFF2-40B4-BE49-F238E27FC236}">
                <a16:creationId xmlns:a16="http://schemas.microsoft.com/office/drawing/2014/main" id="{29BEEB47-EE10-B4FC-2854-8944B1EE4782}"/>
              </a:ext>
            </a:extLst>
          </p:cNvPr>
          <p:cNvPicPr>
            <a:picLocks noChangeAspect="1"/>
          </p:cNvPicPr>
          <p:nvPr/>
        </p:nvPicPr>
        <p:blipFill>
          <a:blip r:embed="rId4"/>
          <a:stretch>
            <a:fillRect/>
          </a:stretch>
        </p:blipFill>
        <p:spPr>
          <a:xfrm>
            <a:off x="4783493" y="1544477"/>
            <a:ext cx="2625013" cy="3965277"/>
          </a:xfrm>
          <a:prstGeom prst="rect">
            <a:avLst/>
          </a:prstGeom>
        </p:spPr>
      </p:pic>
      <p:pic>
        <p:nvPicPr>
          <p:cNvPr id="4" name="Picture 3" descr="book cover How to be an Antiracist ">
            <a:extLst>
              <a:ext uri="{FF2B5EF4-FFF2-40B4-BE49-F238E27FC236}">
                <a16:creationId xmlns:a16="http://schemas.microsoft.com/office/drawing/2014/main" id="{8ABC9408-D573-F7FB-9236-4386E36D27A6}"/>
              </a:ext>
            </a:extLst>
          </p:cNvPr>
          <p:cNvPicPr>
            <a:picLocks noChangeAspect="1"/>
          </p:cNvPicPr>
          <p:nvPr/>
        </p:nvPicPr>
        <p:blipFill>
          <a:blip r:embed="rId5"/>
          <a:stretch>
            <a:fillRect/>
          </a:stretch>
        </p:blipFill>
        <p:spPr>
          <a:xfrm>
            <a:off x="8579070" y="1466620"/>
            <a:ext cx="2651717" cy="4222920"/>
          </a:xfrm>
          <a:prstGeom prst="rect">
            <a:avLst/>
          </a:prstGeom>
        </p:spPr>
      </p:pic>
    </p:spTree>
    <p:extLst>
      <p:ext uri="{BB962C8B-B14F-4D97-AF65-F5344CB8AC3E}">
        <p14:creationId xmlns:p14="http://schemas.microsoft.com/office/powerpoint/2010/main" val="2031270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13AE-875C-7041-2209-28985E4E9B08}"/>
              </a:ext>
            </a:extLst>
          </p:cNvPr>
          <p:cNvSpPr>
            <a:spLocks noGrp="1"/>
          </p:cNvSpPr>
          <p:nvPr>
            <p:ph type="title"/>
          </p:nvPr>
        </p:nvSpPr>
        <p:spPr/>
        <p:txBody>
          <a:bodyPr>
            <a:normAutofit/>
          </a:bodyPr>
          <a:lstStyle/>
          <a:p>
            <a:r>
              <a:rPr lang="en-US" dirty="0"/>
              <a:t>Racial Disparities in Opioid Overdose and Treatment Access </a:t>
            </a:r>
          </a:p>
        </p:txBody>
      </p:sp>
      <p:sp>
        <p:nvSpPr>
          <p:cNvPr id="3" name="Text Placeholder 2">
            <a:extLst>
              <a:ext uri="{FF2B5EF4-FFF2-40B4-BE49-F238E27FC236}">
                <a16:creationId xmlns:a16="http://schemas.microsoft.com/office/drawing/2014/main" id="{8A539E8A-8509-55F2-4F09-189472A5FA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992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6F49-3BFC-5B97-C5A2-E94FEC872DB3}"/>
              </a:ext>
            </a:extLst>
          </p:cNvPr>
          <p:cNvSpPr>
            <a:spLocks noGrp="1"/>
          </p:cNvSpPr>
          <p:nvPr>
            <p:ph type="title"/>
          </p:nvPr>
        </p:nvSpPr>
        <p:spPr/>
        <p:txBody>
          <a:bodyPr spcFirstLastPara="1" vert="horz" wrap="square" lIns="91440" tIns="45720" rIns="91440" bIns="45720" rtlCol="0" anchor="ctr" anchorCtr="0">
            <a:normAutofit/>
          </a:bodyPr>
          <a:lstStyle/>
          <a:p>
            <a:r>
              <a:rPr lang="en-US" sz="3700" b="1" dirty="0"/>
              <a:t>Racial Disparities in Overdose Deaths are Worsening Over Time in California</a:t>
            </a:r>
          </a:p>
        </p:txBody>
      </p:sp>
      <p:graphicFrame>
        <p:nvGraphicFramePr>
          <p:cNvPr id="5" name="Chart 4" descr="Data chart showing rates of overdose deaths are worst in Native American/Alaska Native people followed by Black people for all drug categories except cocaine, where Black people have the highest rates&#10;">
            <a:extLst>
              <a:ext uri="{FF2B5EF4-FFF2-40B4-BE49-F238E27FC236}">
                <a16:creationId xmlns:a16="http://schemas.microsoft.com/office/drawing/2014/main" id="{6908321E-4155-1CA2-A987-5DD20BBEF231}"/>
              </a:ext>
            </a:extLst>
          </p:cNvPr>
          <p:cNvGraphicFramePr>
            <a:graphicFrameLocks/>
          </p:cNvGraphicFramePr>
          <p:nvPr>
            <p:extLst>
              <p:ext uri="{D42A27DB-BD31-4B8C-83A1-F6EECF244321}">
                <p14:modId xmlns:p14="http://schemas.microsoft.com/office/powerpoint/2010/main" val="2362178025"/>
              </p:ext>
            </p:extLst>
          </p:nvPr>
        </p:nvGraphicFramePr>
        <p:xfrm>
          <a:off x="731520" y="1796901"/>
          <a:ext cx="9730917" cy="4427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800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27E8-F5DE-F15F-F63B-569B022B35ED}"/>
              </a:ext>
            </a:extLst>
          </p:cNvPr>
          <p:cNvSpPr>
            <a:spLocks noGrp="1"/>
          </p:cNvSpPr>
          <p:nvPr>
            <p:ph type="title"/>
          </p:nvPr>
        </p:nvSpPr>
        <p:spPr/>
        <p:txBody>
          <a:bodyPr spcFirstLastPara="1" vert="horz" wrap="square" lIns="91440" tIns="45720" rIns="91440" bIns="45720" rtlCol="0" anchor="ctr" anchorCtr="0">
            <a:normAutofit fontScale="90000"/>
          </a:bodyPr>
          <a:lstStyle/>
          <a:p>
            <a:r>
              <a:rPr lang="en-US" sz="4000" dirty="0"/>
              <a:t>Racial Disparities in Access to Buprenorphine Persist Due To Limited Access Based On Geographical Location</a:t>
            </a:r>
          </a:p>
        </p:txBody>
      </p:sp>
      <p:sp>
        <p:nvSpPr>
          <p:cNvPr id="4" name="Content Placeholder 3">
            <a:extLst>
              <a:ext uri="{FF2B5EF4-FFF2-40B4-BE49-F238E27FC236}">
                <a16:creationId xmlns:a16="http://schemas.microsoft.com/office/drawing/2014/main" id="{F9EB530B-D7DF-3CD0-A916-02795FC31FF5}"/>
              </a:ext>
            </a:extLst>
          </p:cNvPr>
          <p:cNvSpPr>
            <a:spLocks noGrp="1"/>
          </p:cNvSpPr>
          <p:nvPr>
            <p:ph idx="1"/>
          </p:nvPr>
        </p:nvSpPr>
        <p:spPr/>
        <p:txBody>
          <a:bodyPr/>
          <a:lstStyle/>
          <a:p>
            <a:endParaRPr lang="en-US"/>
          </a:p>
        </p:txBody>
      </p:sp>
      <p:pic>
        <p:nvPicPr>
          <p:cNvPr id="3" name="Picture 2" descr="Chart of buprenorphine prescriptions by zip code and racial ethnic distribution. Most prescriptions go to people in predominantly white zip codes">
            <a:extLst>
              <a:ext uri="{FF2B5EF4-FFF2-40B4-BE49-F238E27FC236}">
                <a16:creationId xmlns:a16="http://schemas.microsoft.com/office/drawing/2014/main" id="{4CCC7B4B-9A55-F1CA-DF38-4A0FE4A19F0E}"/>
              </a:ext>
            </a:extLst>
          </p:cNvPr>
          <p:cNvPicPr>
            <a:picLocks noChangeAspect="1"/>
          </p:cNvPicPr>
          <p:nvPr/>
        </p:nvPicPr>
        <p:blipFill>
          <a:blip r:embed="rId3"/>
          <a:stretch>
            <a:fillRect/>
          </a:stretch>
        </p:blipFill>
        <p:spPr>
          <a:xfrm>
            <a:off x="314000" y="1526815"/>
            <a:ext cx="11725152" cy="4895251"/>
          </a:xfrm>
          <a:prstGeom prst="rect">
            <a:avLst/>
          </a:prstGeom>
        </p:spPr>
      </p:pic>
    </p:spTree>
    <p:extLst>
      <p:ext uri="{BB962C8B-B14F-4D97-AF65-F5344CB8AC3E}">
        <p14:creationId xmlns:p14="http://schemas.microsoft.com/office/powerpoint/2010/main" val="275190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9DCC-6E20-5D91-9101-B8EE20806D33}"/>
              </a:ext>
            </a:extLst>
          </p:cNvPr>
          <p:cNvSpPr>
            <a:spLocks noGrp="1"/>
          </p:cNvSpPr>
          <p:nvPr>
            <p:ph type="title"/>
          </p:nvPr>
        </p:nvSpPr>
        <p:spPr>
          <a:xfrm>
            <a:off x="838200" y="234248"/>
            <a:ext cx="10515600" cy="1325563"/>
          </a:xfrm>
        </p:spPr>
        <p:txBody>
          <a:bodyPr>
            <a:normAutofit/>
          </a:bodyPr>
          <a:lstStyle/>
          <a:p>
            <a:r>
              <a:rPr lang="en-US" dirty="0"/>
              <a:t>Substance use disorder treatment is not provided equitably to people of color</a:t>
            </a:r>
          </a:p>
        </p:txBody>
      </p:sp>
      <p:sp>
        <p:nvSpPr>
          <p:cNvPr id="3" name="Subtitle 2">
            <a:extLst>
              <a:ext uri="{FF2B5EF4-FFF2-40B4-BE49-F238E27FC236}">
                <a16:creationId xmlns:a16="http://schemas.microsoft.com/office/drawing/2014/main" id="{5A460AE3-1519-7CBE-5158-91EBFC756536}"/>
              </a:ext>
            </a:extLst>
          </p:cNvPr>
          <p:cNvSpPr>
            <a:spLocks noGrp="1"/>
          </p:cNvSpPr>
          <p:nvPr>
            <p:ph idx="1"/>
          </p:nvPr>
        </p:nvSpPr>
        <p:spPr>
          <a:xfrm>
            <a:off x="838200" y="1559811"/>
            <a:ext cx="10515600" cy="4351338"/>
          </a:xfrm>
        </p:spPr>
        <p:txBody>
          <a:bodyPr>
            <a:normAutofit/>
          </a:bodyPr>
          <a:lstStyle/>
          <a:p>
            <a:r>
              <a:rPr lang="en-US" dirty="0"/>
              <a:t>A 2019 study found that Black patients were </a:t>
            </a:r>
            <a:r>
              <a:rPr lang="en-US" b="1" dirty="0"/>
              <a:t>77% less likely to receive buprenorphine than White patients in the outpatient setting</a:t>
            </a:r>
            <a:r>
              <a:rPr lang="en-US" dirty="0"/>
              <a:t>.</a:t>
            </a:r>
          </a:p>
          <a:p>
            <a:pPr marL="152396" indent="0">
              <a:buNone/>
            </a:pPr>
            <a:endParaRPr lang="en-US" dirty="0"/>
          </a:p>
          <a:p>
            <a:r>
              <a:rPr lang="en-US" dirty="0"/>
              <a:t>A 2024 study found that disparities in distance to travel to access substance use treatment persist, with residents in American Indian/Alaska Native-majority areas traveling the longest distances to access treatment.</a:t>
            </a:r>
          </a:p>
        </p:txBody>
      </p:sp>
    </p:spTree>
    <p:extLst>
      <p:ext uri="{BB962C8B-B14F-4D97-AF65-F5344CB8AC3E}">
        <p14:creationId xmlns:p14="http://schemas.microsoft.com/office/powerpoint/2010/main" val="80715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E680-054A-32CC-1332-B8456BA828EA}"/>
              </a:ext>
            </a:extLst>
          </p:cNvPr>
          <p:cNvSpPr>
            <a:spLocks noGrp="1"/>
          </p:cNvSpPr>
          <p:nvPr>
            <p:ph type="title"/>
          </p:nvPr>
        </p:nvSpPr>
        <p:spPr/>
        <p:txBody>
          <a:bodyPr/>
          <a:lstStyle/>
          <a:p>
            <a:r>
              <a:rPr lang="en-US" dirty="0"/>
              <a:t>Attribution</a:t>
            </a:r>
          </a:p>
        </p:txBody>
      </p:sp>
      <p:sp>
        <p:nvSpPr>
          <p:cNvPr id="3" name="Content Placeholder 2">
            <a:extLst>
              <a:ext uri="{FF2B5EF4-FFF2-40B4-BE49-F238E27FC236}">
                <a16:creationId xmlns:a16="http://schemas.microsoft.com/office/drawing/2014/main" id="{4F1C7E7F-1CCE-350B-A47D-BF0A0A96714D}"/>
              </a:ext>
            </a:extLst>
          </p:cNvPr>
          <p:cNvSpPr>
            <a:spLocks noGrp="1"/>
          </p:cNvSpPr>
          <p:nvPr>
            <p:ph idx="1"/>
          </p:nvPr>
        </p:nvSpPr>
        <p:spPr/>
        <p:txBody>
          <a:bodyPr/>
          <a:lstStyle/>
          <a:p>
            <a:r>
              <a:rPr lang="en-US" dirty="0"/>
              <a:t>This resource is in the public domain and available to use in presentations in a variety of settings. Please consider adding the following attribution on materials. </a:t>
            </a:r>
          </a:p>
          <a:p>
            <a:endParaRPr lang="en-US" dirty="0"/>
          </a:p>
          <a:p>
            <a:pPr marL="0" indent="0">
              <a:buNone/>
            </a:pPr>
            <a:r>
              <a:rPr lang="en-US" dirty="0"/>
              <a:t>UCLA Integrated Substance Use and Addiction Programs Continuing Medical Education Committee (UCLA ISAP CME), </a:t>
            </a:r>
            <a:r>
              <a:rPr lang="en-US" i="1" dirty="0"/>
              <a:t>Health Equity Slide Compendium</a:t>
            </a:r>
            <a:r>
              <a:rPr lang="en-US" dirty="0"/>
              <a:t>, 2024. </a:t>
            </a:r>
          </a:p>
          <a:p>
            <a:endParaRPr lang="en-US" dirty="0"/>
          </a:p>
          <a:p>
            <a:endParaRPr lang="en-US" dirty="0"/>
          </a:p>
        </p:txBody>
      </p:sp>
    </p:spTree>
    <p:extLst>
      <p:ext uri="{BB962C8B-B14F-4D97-AF65-F5344CB8AC3E}">
        <p14:creationId xmlns:p14="http://schemas.microsoft.com/office/powerpoint/2010/main" val="11697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8F61-A0BE-BBD4-5CC7-81A7E93F715C}"/>
              </a:ext>
            </a:extLst>
          </p:cNvPr>
          <p:cNvSpPr>
            <a:spLocks noGrp="1"/>
          </p:cNvSpPr>
          <p:nvPr>
            <p:ph type="title"/>
          </p:nvPr>
        </p:nvSpPr>
        <p:spPr/>
        <p:txBody>
          <a:bodyPr>
            <a:normAutofit/>
          </a:bodyPr>
          <a:lstStyle/>
          <a:p>
            <a:r>
              <a:rPr lang="en-US" dirty="0"/>
              <a:t>Reducing Racial Barriers to OUD Treatment </a:t>
            </a:r>
          </a:p>
        </p:txBody>
      </p:sp>
      <p:sp>
        <p:nvSpPr>
          <p:cNvPr id="3" name="Text Placeholder 2">
            <a:extLst>
              <a:ext uri="{FF2B5EF4-FFF2-40B4-BE49-F238E27FC236}">
                <a16:creationId xmlns:a16="http://schemas.microsoft.com/office/drawing/2014/main" id="{9C05AFE7-36F2-C441-1ECC-88CD7CBF588B}"/>
              </a:ext>
            </a:extLst>
          </p:cNvPr>
          <p:cNvSpPr>
            <a:spLocks noGrp="1"/>
          </p:cNvSpPr>
          <p:nvPr>
            <p:ph idx="1"/>
          </p:nvPr>
        </p:nvSpPr>
        <p:spPr>
          <a:xfrm>
            <a:off x="838200" y="1538545"/>
            <a:ext cx="10515600" cy="4351338"/>
          </a:xfrm>
        </p:spPr>
        <p:txBody>
          <a:bodyPr>
            <a:normAutofit/>
          </a:bodyPr>
          <a:lstStyle/>
          <a:p>
            <a:r>
              <a:rPr lang="en-US" dirty="0"/>
              <a:t>Educate and train providers on the importance of discussing treatment options with all patients, especially patients of color</a:t>
            </a:r>
          </a:p>
          <a:p>
            <a:r>
              <a:rPr lang="en-US" dirty="0"/>
              <a:t>Work with providers that offer services to BIPOC populations to offer treatment options (Hospital-based EDs, FQHCs, Community Health Centers, etc.)</a:t>
            </a:r>
          </a:p>
          <a:p>
            <a:r>
              <a:rPr lang="en-US" dirty="0"/>
              <a:t>Use data to understand and address local disparities</a:t>
            </a:r>
          </a:p>
          <a:p>
            <a:r>
              <a:rPr lang="en-US" dirty="0"/>
              <a:t>Support whole-person care approaches that can integrate substance use treatment as part of a larger health plan</a:t>
            </a:r>
          </a:p>
          <a:p>
            <a:endParaRPr lang="en-US" sz="3200" dirty="0"/>
          </a:p>
        </p:txBody>
      </p:sp>
    </p:spTree>
    <p:extLst>
      <p:ext uri="{BB962C8B-B14F-4D97-AF65-F5344CB8AC3E}">
        <p14:creationId xmlns:p14="http://schemas.microsoft.com/office/powerpoint/2010/main" val="902169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13AE-875C-7041-2209-28985E4E9B08}"/>
              </a:ext>
            </a:extLst>
          </p:cNvPr>
          <p:cNvSpPr>
            <a:spLocks noGrp="1"/>
          </p:cNvSpPr>
          <p:nvPr>
            <p:ph type="title"/>
          </p:nvPr>
        </p:nvSpPr>
        <p:spPr/>
        <p:txBody>
          <a:bodyPr>
            <a:normAutofit/>
          </a:bodyPr>
          <a:lstStyle/>
          <a:p>
            <a:r>
              <a:rPr lang="en-US" dirty="0"/>
              <a:t>Racial Disparities in </a:t>
            </a:r>
            <a:r>
              <a:rPr lang="en-US" b="1" dirty="0"/>
              <a:t>Stimulant Overdose and Treatment Access </a:t>
            </a:r>
          </a:p>
        </p:txBody>
      </p:sp>
      <p:sp>
        <p:nvSpPr>
          <p:cNvPr id="3" name="Text Placeholder 2">
            <a:extLst>
              <a:ext uri="{FF2B5EF4-FFF2-40B4-BE49-F238E27FC236}">
                <a16:creationId xmlns:a16="http://schemas.microsoft.com/office/drawing/2014/main" id="{4F36ABD7-BEDE-5830-56F3-AEDBB0F52C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852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7416-A2BC-067A-6B90-D934924D24F9}"/>
              </a:ext>
            </a:extLst>
          </p:cNvPr>
          <p:cNvSpPr>
            <a:spLocks noGrp="1"/>
          </p:cNvSpPr>
          <p:nvPr>
            <p:ph type="title"/>
          </p:nvPr>
        </p:nvSpPr>
        <p:spPr>
          <a:xfrm>
            <a:off x="636182" y="208977"/>
            <a:ext cx="10515600" cy="1325563"/>
          </a:xfrm>
        </p:spPr>
        <p:txBody>
          <a:bodyPr anchor="ctr">
            <a:noAutofit/>
          </a:bodyPr>
          <a:lstStyle/>
          <a:p>
            <a:r>
              <a:rPr lang="en-US" sz="4000" dirty="0">
                <a:solidFill>
                  <a:srgbClr val="FFFFFF"/>
                </a:solidFill>
                <a:latin typeface="Open Sans" panose="020B0606030504020204" pitchFamily="34" charset="0"/>
              </a:rPr>
              <a:t>Stim Stimulant-involved Overdose </a:t>
            </a:r>
            <a:r>
              <a:rPr lang="en-US" sz="4000" dirty="0">
                <a:latin typeface="Open Sans" panose="020B0606030504020204" pitchFamily="34" charset="0"/>
              </a:rPr>
              <a:t>Stimulant-involved Overdose Deaths</a:t>
            </a:r>
            <a:br>
              <a:rPr lang="en-US" sz="4000" dirty="0">
                <a:solidFill>
                  <a:srgbClr val="FFFFFF"/>
                </a:solidFill>
                <a:latin typeface="Open Sans" panose="020B0606030504020204" pitchFamily="34" charset="0"/>
              </a:rPr>
            </a:br>
            <a:endParaRPr lang="en-US" sz="4000" dirty="0">
              <a:solidFill>
                <a:srgbClr val="FFFFFF"/>
              </a:solidFill>
            </a:endParaRPr>
          </a:p>
        </p:txBody>
      </p:sp>
      <p:sp>
        <p:nvSpPr>
          <p:cNvPr id="5" name="Text Placeholder 4">
            <a:extLst>
              <a:ext uri="{FF2B5EF4-FFF2-40B4-BE49-F238E27FC236}">
                <a16:creationId xmlns:a16="http://schemas.microsoft.com/office/drawing/2014/main" id="{A0551EAF-6F70-56C5-3F16-85B8C260A4EA}"/>
              </a:ext>
            </a:extLst>
          </p:cNvPr>
          <p:cNvSpPr>
            <a:spLocks noGrp="1"/>
          </p:cNvSpPr>
          <p:nvPr>
            <p:ph idx="1"/>
          </p:nvPr>
        </p:nvSpPr>
        <p:spPr>
          <a:xfrm>
            <a:off x="636182" y="1336526"/>
            <a:ext cx="10515600" cy="4351338"/>
          </a:xfrm>
        </p:spPr>
        <p:txBody>
          <a:bodyPr>
            <a:normAutofit fontScale="62500" lnSpcReduction="20000"/>
          </a:bodyPr>
          <a:lstStyle/>
          <a:p>
            <a:r>
              <a:rPr lang="en-US" sz="4267" dirty="0"/>
              <a:t>From 2016 to 2022, all racial and ethnic groups experienced increases in rates of overdoses involving both cocaine and opioids and rates of overdoses involving both psychostimulants and opioids</a:t>
            </a:r>
          </a:p>
          <a:p>
            <a:endParaRPr lang="en-US" sz="4267" dirty="0"/>
          </a:p>
          <a:p>
            <a:r>
              <a:rPr lang="en-US" sz="4267" dirty="0"/>
              <a:t>Drivers of this increase include:</a:t>
            </a:r>
          </a:p>
          <a:p>
            <a:pPr lvl="1"/>
            <a:r>
              <a:rPr lang="en-US" sz="4267" dirty="0"/>
              <a:t>Increase availability and quality in supply of methamphetamine</a:t>
            </a:r>
          </a:p>
          <a:p>
            <a:pPr lvl="1"/>
            <a:r>
              <a:rPr lang="en-US" sz="4267" dirty="0"/>
              <a:t>Intentional co-use of stimulants and opioids together </a:t>
            </a:r>
          </a:p>
          <a:p>
            <a:pPr lvl="1"/>
            <a:r>
              <a:rPr lang="en-US" sz="4267" dirty="0"/>
              <a:t>Unintentional co-use due to cross-contamination in supply or tools for consumption (i.e. pipes)</a:t>
            </a:r>
          </a:p>
          <a:p>
            <a:pPr lvl="1"/>
            <a:endParaRPr lang="en-US" sz="4267" dirty="0"/>
          </a:p>
          <a:p>
            <a:r>
              <a:rPr lang="en-US" sz="4267" dirty="0"/>
              <a:t>These increases are disproportionately impacting people of color</a:t>
            </a:r>
          </a:p>
          <a:p>
            <a:endParaRPr lang="en-US" dirty="0"/>
          </a:p>
          <a:p>
            <a:endParaRPr lang="en-US" dirty="0"/>
          </a:p>
        </p:txBody>
      </p:sp>
    </p:spTree>
    <p:extLst>
      <p:ext uri="{BB962C8B-B14F-4D97-AF65-F5344CB8AC3E}">
        <p14:creationId xmlns:p14="http://schemas.microsoft.com/office/powerpoint/2010/main" val="186722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7416-A2BC-067A-6B90-D934924D24F9}"/>
              </a:ext>
            </a:extLst>
          </p:cNvPr>
          <p:cNvSpPr>
            <a:spLocks noGrp="1"/>
          </p:cNvSpPr>
          <p:nvPr>
            <p:ph type="title"/>
          </p:nvPr>
        </p:nvSpPr>
        <p:spPr/>
        <p:txBody>
          <a:bodyPr anchor="ctr">
            <a:noAutofit/>
          </a:bodyPr>
          <a:lstStyle/>
          <a:p>
            <a:r>
              <a:rPr lang="en-US" sz="3067" dirty="0">
                <a:latin typeface="Open Sans" panose="020B0606030504020204" pitchFamily="34" charset="0"/>
              </a:rPr>
              <a:t>Stimulant-involved Overdose Deaths Disproportionately Affect Racial and Ethnic Minority Groups</a:t>
            </a:r>
            <a:br>
              <a:rPr lang="en-US" sz="3200" dirty="0">
                <a:latin typeface="Open Sans" panose="020B0606030504020204" pitchFamily="34" charset="0"/>
              </a:rPr>
            </a:br>
            <a:endParaRPr lang="en-US" sz="3200" dirty="0"/>
          </a:p>
        </p:txBody>
      </p:sp>
      <p:sp>
        <p:nvSpPr>
          <p:cNvPr id="5" name="Text Placeholder 4">
            <a:extLst>
              <a:ext uri="{FF2B5EF4-FFF2-40B4-BE49-F238E27FC236}">
                <a16:creationId xmlns:a16="http://schemas.microsoft.com/office/drawing/2014/main" id="{A0551EAF-6F70-56C5-3F16-85B8C260A4EA}"/>
              </a:ext>
            </a:extLst>
          </p:cNvPr>
          <p:cNvSpPr>
            <a:spLocks noGrp="1"/>
          </p:cNvSpPr>
          <p:nvPr>
            <p:ph idx="1"/>
          </p:nvPr>
        </p:nvSpPr>
        <p:spPr/>
        <p:txBody>
          <a:bodyPr>
            <a:normAutofit fontScale="92500" lnSpcReduction="10000"/>
          </a:bodyPr>
          <a:lstStyle/>
          <a:p>
            <a:r>
              <a:rPr lang="en-US" sz="2933" dirty="0"/>
              <a:t>Death rates for overdoses involving </a:t>
            </a:r>
            <a:r>
              <a:rPr lang="en-US" sz="2933" u="sng" dirty="0"/>
              <a:t>psychostimulants</a:t>
            </a:r>
            <a:r>
              <a:rPr lang="en-US" sz="2933" dirty="0"/>
              <a:t> were generally higher among American Indian/Alaska Native (AI/AN) persons than among other racial and ethnic groups.</a:t>
            </a:r>
          </a:p>
          <a:p>
            <a:endParaRPr lang="en-US" sz="2933" dirty="0"/>
          </a:p>
          <a:p>
            <a:r>
              <a:rPr lang="en-US" sz="2933" dirty="0"/>
              <a:t>From 2004 to 2019, death rates for overdoses involving </a:t>
            </a:r>
            <a:r>
              <a:rPr lang="en-US" sz="2933" u="sng" dirty="0"/>
              <a:t>cocaine</a:t>
            </a:r>
            <a:r>
              <a:rPr lang="en-US" sz="2933" dirty="0"/>
              <a:t> were generally higher among Black persons than other racial and ethnic groups.</a:t>
            </a:r>
          </a:p>
          <a:p>
            <a:endParaRPr lang="en-US" sz="2933" dirty="0"/>
          </a:p>
          <a:p>
            <a:r>
              <a:rPr lang="en-US" sz="2933" dirty="0"/>
              <a:t>From 2013 to 2019, most racial and ethnic groups experienced increases in rates of overdoses involving both cocaine and opioids and rates of overdoses involving both psychostimulants and opioids.</a:t>
            </a:r>
          </a:p>
          <a:p>
            <a:endParaRPr lang="en-US" dirty="0"/>
          </a:p>
          <a:p>
            <a:endParaRPr lang="en-US" dirty="0"/>
          </a:p>
        </p:txBody>
      </p:sp>
    </p:spTree>
    <p:extLst>
      <p:ext uri="{BB962C8B-B14F-4D97-AF65-F5344CB8AC3E}">
        <p14:creationId xmlns:p14="http://schemas.microsoft.com/office/powerpoint/2010/main" val="3009611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8A854-366A-428F-8255-E2634EF8392F}"/>
              </a:ext>
            </a:extLst>
          </p:cNvPr>
          <p:cNvSpPr>
            <a:spLocks noGrp="1"/>
          </p:cNvSpPr>
          <p:nvPr>
            <p:ph type="title"/>
          </p:nvPr>
        </p:nvSpPr>
        <p:spPr>
          <a:xfrm>
            <a:off x="721242" y="225107"/>
            <a:ext cx="10515600" cy="1325563"/>
          </a:xfrm>
        </p:spPr>
        <p:txBody>
          <a:bodyPr anchor="ctr">
            <a:normAutofit/>
          </a:bodyPr>
          <a:lstStyle/>
          <a:p>
            <a:r>
              <a:rPr lang="en-US" sz="3600" dirty="0"/>
              <a:t>Cocaine Involved Overdoses by Race and Ethnicity</a:t>
            </a:r>
            <a:endParaRPr lang="en-US" sz="3600" dirty="0">
              <a:latin typeface="Calibri"/>
              <a:cs typeface="Calibri"/>
            </a:endParaRPr>
          </a:p>
        </p:txBody>
      </p:sp>
      <p:pic>
        <p:nvPicPr>
          <p:cNvPr id="6" name="Content Placeholder 5" descr="3 graphs showing increases in cocaine involved overdoses by race and ethnicity from 2004 to 2019. Rates increase over time for all groups, most for Black, non Hispanic people">
            <a:extLst>
              <a:ext uri="{FF2B5EF4-FFF2-40B4-BE49-F238E27FC236}">
                <a16:creationId xmlns:a16="http://schemas.microsoft.com/office/drawing/2014/main" id="{40A26B0B-2B00-35AA-598D-DDB87ADEBFD7}"/>
              </a:ext>
            </a:extLst>
          </p:cNvPr>
          <p:cNvPicPr>
            <a:picLocks noGrp="1" noChangeAspect="1"/>
          </p:cNvPicPr>
          <p:nvPr>
            <p:ph idx="1"/>
          </p:nvPr>
        </p:nvPicPr>
        <p:blipFill>
          <a:blip r:embed="rId3"/>
          <a:stretch>
            <a:fillRect/>
          </a:stretch>
        </p:blipFill>
        <p:spPr>
          <a:xfrm>
            <a:off x="1171208" y="1372600"/>
            <a:ext cx="8916221" cy="4563472"/>
          </a:xfrm>
          <a:prstGeom prst="rect">
            <a:avLst/>
          </a:prstGeom>
        </p:spPr>
      </p:pic>
      <p:pic>
        <p:nvPicPr>
          <p:cNvPr id="3" name="Picture 2" descr="Graph legend">
            <a:extLst>
              <a:ext uri="{FF2B5EF4-FFF2-40B4-BE49-F238E27FC236}">
                <a16:creationId xmlns:a16="http://schemas.microsoft.com/office/drawing/2014/main" id="{17622D0D-95E3-07F9-B3E7-23EB7FA4DBB8}"/>
              </a:ext>
            </a:extLst>
          </p:cNvPr>
          <p:cNvPicPr>
            <a:picLocks noChangeAspect="1"/>
          </p:cNvPicPr>
          <p:nvPr/>
        </p:nvPicPr>
        <p:blipFill>
          <a:blip r:embed="rId4"/>
          <a:stretch>
            <a:fillRect/>
          </a:stretch>
        </p:blipFill>
        <p:spPr>
          <a:xfrm>
            <a:off x="3535747" y="6275562"/>
            <a:ext cx="4714050" cy="252829"/>
          </a:xfrm>
          <a:prstGeom prst="rect">
            <a:avLst/>
          </a:prstGeom>
        </p:spPr>
      </p:pic>
    </p:spTree>
    <p:extLst>
      <p:ext uri="{BB962C8B-B14F-4D97-AF65-F5344CB8AC3E}">
        <p14:creationId xmlns:p14="http://schemas.microsoft.com/office/powerpoint/2010/main" val="2367786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421E-EC10-71A9-D3C9-B1D438E56E05}"/>
              </a:ext>
            </a:extLst>
          </p:cNvPr>
          <p:cNvSpPr>
            <a:spLocks noGrp="1"/>
          </p:cNvSpPr>
          <p:nvPr>
            <p:ph type="title"/>
          </p:nvPr>
        </p:nvSpPr>
        <p:spPr/>
        <p:txBody>
          <a:bodyPr>
            <a:normAutofit fontScale="90000"/>
          </a:bodyPr>
          <a:lstStyle/>
          <a:p>
            <a:r>
              <a:rPr lang="en-US" dirty="0"/>
              <a:t>Decreasing Racial Disparities in Stimulant-Involved Overdose Deaths</a:t>
            </a:r>
            <a:br>
              <a:rPr lang="en-US" dirty="0"/>
            </a:br>
            <a:endParaRPr lang="en-US" dirty="0"/>
          </a:p>
        </p:txBody>
      </p:sp>
      <p:sp>
        <p:nvSpPr>
          <p:cNvPr id="5" name="Text Placeholder 4">
            <a:extLst>
              <a:ext uri="{FF2B5EF4-FFF2-40B4-BE49-F238E27FC236}">
                <a16:creationId xmlns:a16="http://schemas.microsoft.com/office/drawing/2014/main" id="{B6F4A2A4-6371-FEC7-1DC7-06D7CAD4A1C9}"/>
              </a:ext>
            </a:extLst>
          </p:cNvPr>
          <p:cNvSpPr>
            <a:spLocks noGrp="1"/>
          </p:cNvSpPr>
          <p:nvPr>
            <p:ph idx="1"/>
          </p:nvPr>
        </p:nvSpPr>
        <p:spPr/>
        <p:txBody>
          <a:bodyPr>
            <a:normAutofit fontScale="92500"/>
          </a:bodyPr>
          <a:lstStyle/>
          <a:p>
            <a:r>
              <a:rPr lang="en-US" dirty="0">
                <a:solidFill>
                  <a:schemeClr val="tx1"/>
                </a:solidFill>
              </a:rPr>
              <a:t>Train and educate providers discuss overdose with patients of color that are co-using stimulants and opioids, as well as the risks for accidental cross-contamination</a:t>
            </a:r>
          </a:p>
          <a:p>
            <a:endParaRPr lang="en-US" dirty="0">
              <a:solidFill>
                <a:schemeClr val="tx1"/>
              </a:solidFill>
            </a:endParaRPr>
          </a:p>
          <a:p>
            <a:r>
              <a:rPr lang="en-US" dirty="0">
                <a:solidFill>
                  <a:schemeClr val="tx1"/>
                </a:solidFill>
              </a:rPr>
              <a:t>Discuss harm reduction-based options with patients to reduce the risk of stimulant overdose with a special focus on supporting patients that use cocaine, crack, and methamphetamine</a:t>
            </a:r>
          </a:p>
          <a:p>
            <a:endParaRPr lang="en-US" dirty="0">
              <a:solidFill>
                <a:schemeClr val="tx1"/>
              </a:solidFill>
            </a:endParaRPr>
          </a:p>
          <a:p>
            <a:r>
              <a:rPr lang="en-US" dirty="0">
                <a:solidFill>
                  <a:schemeClr val="tx1"/>
                </a:solidFill>
              </a:rPr>
              <a:t>Offer tools and resources that serve patients that are using stimulants, not just opioids. These include pipes and other smoking materials</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054599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13AE-875C-7041-2209-28985E4E9B08}"/>
              </a:ext>
            </a:extLst>
          </p:cNvPr>
          <p:cNvSpPr>
            <a:spLocks noGrp="1"/>
          </p:cNvSpPr>
          <p:nvPr>
            <p:ph type="title"/>
          </p:nvPr>
        </p:nvSpPr>
        <p:spPr/>
        <p:txBody>
          <a:bodyPr>
            <a:normAutofit/>
          </a:bodyPr>
          <a:lstStyle/>
          <a:p>
            <a:r>
              <a:rPr lang="en-US" dirty="0"/>
              <a:t>Racial Disparities in </a:t>
            </a:r>
            <a:r>
              <a:rPr lang="en-US" b="1" dirty="0"/>
              <a:t>Cannabis Consumption and Consequences</a:t>
            </a:r>
          </a:p>
        </p:txBody>
      </p:sp>
      <p:sp>
        <p:nvSpPr>
          <p:cNvPr id="3" name="Text Placeholder 2">
            <a:extLst>
              <a:ext uri="{FF2B5EF4-FFF2-40B4-BE49-F238E27FC236}">
                <a16:creationId xmlns:a16="http://schemas.microsoft.com/office/drawing/2014/main" id="{035E3C1E-D1ED-27F4-74AE-10B0FC97974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379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3019" y="116863"/>
            <a:ext cx="10515600" cy="1325563"/>
          </a:xfrm>
        </p:spPr>
        <p:txBody>
          <a:bodyPr/>
          <a:lstStyle/>
          <a:p>
            <a:r>
              <a:rPr lang="en-US" dirty="0"/>
              <a:t>Language Matters: “Cannabis” vs. “Marijuana”</a:t>
            </a:r>
          </a:p>
        </p:txBody>
      </p:sp>
      <p:sp>
        <p:nvSpPr>
          <p:cNvPr id="6" name="Content Placeholder 5"/>
          <p:cNvSpPr>
            <a:spLocks noGrp="1"/>
          </p:cNvSpPr>
          <p:nvPr>
            <p:ph idx="1"/>
          </p:nvPr>
        </p:nvSpPr>
        <p:spPr>
          <a:xfrm>
            <a:off x="858579" y="1321776"/>
            <a:ext cx="9964479" cy="5034574"/>
          </a:xfrm>
        </p:spPr>
        <p:txBody>
          <a:bodyPr>
            <a:normAutofit/>
          </a:bodyPr>
          <a:lstStyle/>
          <a:p>
            <a:r>
              <a:rPr lang="en-US" sz="2400" dirty="0"/>
              <a:t>Harry </a:t>
            </a:r>
            <a:r>
              <a:rPr lang="en-US" sz="2400" dirty="0" err="1"/>
              <a:t>Anslinger</a:t>
            </a:r>
            <a:r>
              <a:rPr lang="en-US" sz="2400" dirty="0"/>
              <a:t>: first director of newly-created Federal Bureau of Narcotics in 1930</a:t>
            </a:r>
          </a:p>
          <a:p>
            <a:r>
              <a:rPr lang="en-US" sz="2400" dirty="0"/>
              <a:t>Engaged in crusade against cannabis and demonized Mexican immigrants who smoked cannabis; intentionally used the word “marijuana” to associate the drug with them</a:t>
            </a:r>
          </a:p>
          <a:p>
            <a:r>
              <a:rPr lang="en-US" sz="2400" dirty="0"/>
              <a:t>Made statements like “Marijuana is the most violence-causing drug in the history of mankind… Most marijuana smokers are Negroes, Hispanics, Filipinos and entertainers. Their satanic music, jazz and swing, results from marijuana usage.”</a:t>
            </a:r>
          </a:p>
          <a:p>
            <a:r>
              <a:rPr lang="en-US" sz="2400" dirty="0"/>
              <a:t>Involved in making of the film “Reefer Madness”, which demonized cannabis users as members of “degenerate races”</a:t>
            </a:r>
          </a:p>
          <a:p>
            <a:r>
              <a:rPr lang="en-US" sz="2400" dirty="0"/>
              <a:t>“Marijuana” thus now considered a racist term by many</a:t>
            </a:r>
          </a:p>
          <a:p>
            <a:r>
              <a:rPr lang="en-US" sz="2400" dirty="0"/>
              <a:t>Adopt change in terminology except when citing existing research</a:t>
            </a:r>
          </a:p>
          <a:p>
            <a:endParaRPr lang="en-US" dirty="0"/>
          </a:p>
        </p:txBody>
      </p:sp>
      <p:sp>
        <p:nvSpPr>
          <p:cNvPr id="4" name="Slide Number Placeholder 3"/>
          <p:cNvSpPr>
            <a:spLocks noGrp="1"/>
          </p:cNvSpPr>
          <p:nvPr>
            <p:ph type="sldNum" sz="quarter" idx="12"/>
          </p:nvPr>
        </p:nvSpPr>
        <p:spPr/>
        <p:txBody>
          <a:bodyPr/>
          <a:lstStyle/>
          <a:p>
            <a:pPr>
              <a:defRPr/>
            </a:pPr>
            <a:fld id="{C1B28A6F-06A0-4359-A774-E9C76C0D0D08}" type="slidenum">
              <a:rPr lang="en-US">
                <a:solidFill>
                  <a:prstClr val="white">
                    <a:tint val="75000"/>
                  </a:prstClr>
                </a:solidFill>
                <a:latin typeface="Calibri"/>
              </a:rPr>
              <a:pPr>
                <a:defRPr/>
              </a:pPr>
              <a:t>27</a:t>
            </a:fld>
            <a:endParaRPr lang="en-US">
              <a:solidFill>
                <a:prstClr val="white">
                  <a:tint val="75000"/>
                </a:prstClr>
              </a:solidFill>
              <a:latin typeface="Calibri"/>
            </a:endParaRPr>
          </a:p>
        </p:txBody>
      </p:sp>
    </p:spTree>
    <p:extLst>
      <p:ext uri="{BB962C8B-B14F-4D97-AF65-F5344CB8AC3E}">
        <p14:creationId xmlns:p14="http://schemas.microsoft.com/office/powerpoint/2010/main" val="517970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 from SAMHSA showing that multiracial people were more likely than other ethic groups to use cannabis products, with 15% overall rate">
            <a:extLst>
              <a:ext uri="{FF2B5EF4-FFF2-40B4-BE49-F238E27FC236}">
                <a16:creationId xmlns:a16="http://schemas.microsoft.com/office/drawing/2014/main" id="{67C888BA-27B5-F788-4582-D212EB70837E}"/>
              </a:ext>
            </a:extLst>
          </p:cNvPr>
          <p:cNvPicPr>
            <a:picLocks noChangeAspect="1"/>
          </p:cNvPicPr>
          <p:nvPr/>
        </p:nvPicPr>
        <p:blipFill rotWithShape="1">
          <a:blip r:embed="rId3"/>
          <a:srcRect l="750" t="13815" b="20"/>
          <a:stretch/>
        </p:blipFill>
        <p:spPr>
          <a:xfrm>
            <a:off x="1307804" y="1522597"/>
            <a:ext cx="9282224" cy="4741062"/>
          </a:xfrm>
          <a:prstGeom prst="rect">
            <a:avLst/>
          </a:prstGeom>
        </p:spPr>
      </p:pic>
      <p:sp>
        <p:nvSpPr>
          <p:cNvPr id="2" name="Title 1">
            <a:extLst>
              <a:ext uri="{FF2B5EF4-FFF2-40B4-BE49-F238E27FC236}">
                <a16:creationId xmlns:a16="http://schemas.microsoft.com/office/drawing/2014/main" id="{0E8BE230-144B-1D27-046F-6D9238992B79}"/>
              </a:ext>
            </a:extLst>
          </p:cNvPr>
          <p:cNvSpPr>
            <a:spLocks noGrp="1"/>
          </p:cNvSpPr>
          <p:nvPr>
            <p:ph type="title"/>
          </p:nvPr>
        </p:nvSpPr>
        <p:spPr>
          <a:xfrm>
            <a:off x="838200" y="282095"/>
            <a:ext cx="10515600" cy="1325563"/>
          </a:xfrm>
        </p:spPr>
        <p:txBody>
          <a:bodyPr>
            <a:normAutofit/>
          </a:bodyPr>
          <a:lstStyle/>
          <a:p>
            <a:r>
              <a:rPr lang="en-US" sz="4000" dirty="0"/>
              <a:t>Marijuana Use in the Past Month by Racial and Ethnic Group: People Aged 12 and Older</a:t>
            </a:r>
          </a:p>
        </p:txBody>
      </p:sp>
    </p:spTree>
    <p:extLst>
      <p:ext uri="{BB962C8B-B14F-4D97-AF65-F5344CB8AC3E}">
        <p14:creationId xmlns:p14="http://schemas.microsoft.com/office/powerpoint/2010/main" val="2801361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D79C6-6A6A-58F9-67C7-C23983736DE9}"/>
              </a:ext>
            </a:extLst>
          </p:cNvPr>
          <p:cNvSpPr txBox="1">
            <a:spLocks noGrp="1"/>
          </p:cNvSpPr>
          <p:nvPr>
            <p:ph type="title" idx="4294967295"/>
          </p:nvPr>
        </p:nvSpPr>
        <p:spPr>
          <a:xfrm>
            <a:off x="2684030" y="287383"/>
            <a:ext cx="659276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Cannabis Use Among Youth</a:t>
            </a:r>
          </a:p>
        </p:txBody>
      </p:sp>
      <p:pic>
        <p:nvPicPr>
          <p:cNvPr id="2" name="Picture 1" descr="Orange box with text reading &quot;Among teens between 12 and 17 years, 10.1% use illicit cannabis">
            <a:extLst>
              <a:ext uri="{FF2B5EF4-FFF2-40B4-BE49-F238E27FC236}">
                <a16:creationId xmlns:a16="http://schemas.microsoft.com/office/drawing/2014/main" id="{B78F46C0-2594-6E31-D9EB-C0F350461F43}"/>
              </a:ext>
            </a:extLst>
          </p:cNvPr>
          <p:cNvPicPr>
            <a:picLocks noChangeAspect="1"/>
          </p:cNvPicPr>
          <p:nvPr/>
        </p:nvPicPr>
        <p:blipFill>
          <a:blip r:embed="rId3"/>
          <a:stretch>
            <a:fillRect/>
          </a:stretch>
        </p:blipFill>
        <p:spPr>
          <a:xfrm>
            <a:off x="563009" y="2289305"/>
            <a:ext cx="4701416" cy="2674583"/>
          </a:xfrm>
          <a:prstGeom prst="rect">
            <a:avLst/>
          </a:prstGeom>
        </p:spPr>
      </p:pic>
      <p:pic>
        <p:nvPicPr>
          <p:cNvPr id="3" name="Picture 2" descr="Graph showing illicit cannabis use decreasing from 2020 to 2021">
            <a:extLst>
              <a:ext uri="{FF2B5EF4-FFF2-40B4-BE49-F238E27FC236}">
                <a16:creationId xmlns:a16="http://schemas.microsoft.com/office/drawing/2014/main" id="{721AB38C-FF4C-1101-EB5F-BC7FE1A3BCD7}"/>
              </a:ext>
            </a:extLst>
          </p:cNvPr>
          <p:cNvPicPr>
            <a:picLocks noChangeAspect="1"/>
          </p:cNvPicPr>
          <p:nvPr/>
        </p:nvPicPr>
        <p:blipFill rotWithShape="1">
          <a:blip r:embed="rId4"/>
          <a:srcRect t="10665"/>
          <a:stretch/>
        </p:blipFill>
        <p:spPr>
          <a:xfrm>
            <a:off x="5891348" y="1632858"/>
            <a:ext cx="5998899" cy="4354271"/>
          </a:xfrm>
          <a:prstGeom prst="rect">
            <a:avLst/>
          </a:prstGeom>
        </p:spPr>
      </p:pic>
    </p:spTree>
    <p:extLst>
      <p:ext uri="{BB962C8B-B14F-4D97-AF65-F5344CB8AC3E}">
        <p14:creationId xmlns:p14="http://schemas.microsoft.com/office/powerpoint/2010/main" val="119488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3"/>
          <p:cNvSpPr txBox="1">
            <a:spLocks noGrp="1"/>
          </p:cNvSpPr>
          <p:nvPr>
            <p:ph type="ctrTitle"/>
          </p:nvPr>
        </p:nvSpPr>
        <p:spPr>
          <a:xfrm>
            <a:off x="1285314" y="445187"/>
            <a:ext cx="9144000" cy="2387600"/>
          </a:xfrm>
          <a:prstGeom prst="rect">
            <a:avLst/>
          </a:prstGeom>
        </p:spPr>
        <p:txBody>
          <a:bodyPr spcFirstLastPara="1" vert="horz" wrap="square" lIns="121900" tIns="121900" rIns="121900" bIns="121900" rtlCol="0" anchor="b" anchorCtr="0">
            <a:noAutofit/>
          </a:bodyPr>
          <a:lstStyle/>
          <a:p>
            <a:pPr algn="r">
              <a:buSzPts val="990"/>
            </a:pPr>
            <a:r>
              <a:rPr lang="en-US" sz="4267" b="1" dirty="0"/>
              <a:t>Health Equity Slide Compendium</a:t>
            </a:r>
            <a:endParaRPr lang="en-US" sz="4560" b="1" dirty="0"/>
          </a:p>
        </p:txBody>
      </p:sp>
      <p:sp>
        <p:nvSpPr>
          <p:cNvPr id="307" name="Google Shape;307;p53"/>
          <p:cNvSpPr txBox="1">
            <a:spLocks noGrp="1"/>
          </p:cNvSpPr>
          <p:nvPr>
            <p:ph type="subTitle" idx="1"/>
          </p:nvPr>
        </p:nvSpPr>
        <p:spPr>
          <a:xfrm>
            <a:off x="2185481" y="2832787"/>
            <a:ext cx="9144000" cy="1655762"/>
          </a:xfrm>
          <a:prstGeom prst="rect">
            <a:avLst/>
          </a:prstGeom>
        </p:spPr>
        <p:txBody>
          <a:bodyPr spcFirstLastPara="1" vert="horz" wrap="square" lIns="121900" tIns="121900" rIns="121900" bIns="121900" rtlCol="0" anchor="t" anchorCtr="0">
            <a:normAutofit lnSpcReduction="10000"/>
          </a:bodyPr>
          <a:lstStyle/>
          <a:p>
            <a:pPr marL="152396" indent="0">
              <a:buNone/>
            </a:pPr>
            <a:r>
              <a:rPr lang="en-US" sz="2933" dirty="0"/>
              <a:t>UCLA Integrated Substance Use and Addiction Programs (ISAP) Continuing Medical Education </a:t>
            </a:r>
          </a:p>
          <a:p>
            <a:pPr marL="152396" indent="0">
              <a:buNone/>
            </a:pPr>
            <a:r>
              <a:rPr lang="en-US" sz="2933" dirty="0"/>
              <a:t>						Fall 2024</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9708D68-F6B7-C17D-7E36-46A98BB5F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09" y="4992768"/>
            <a:ext cx="5496249" cy="223027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DA2E-9B9B-6354-7B82-91666DEE7987}"/>
              </a:ext>
            </a:extLst>
          </p:cNvPr>
          <p:cNvSpPr>
            <a:spLocks noGrp="1"/>
          </p:cNvSpPr>
          <p:nvPr>
            <p:ph type="title"/>
          </p:nvPr>
        </p:nvSpPr>
        <p:spPr/>
        <p:txBody>
          <a:bodyPr>
            <a:normAutofit fontScale="90000"/>
          </a:bodyPr>
          <a:lstStyle/>
          <a:p>
            <a:r>
              <a:rPr lang="en-US" dirty="0"/>
              <a:t>Overall arrest rates decreased, but racial disparities in arrest persisted after legalization in California</a:t>
            </a:r>
          </a:p>
        </p:txBody>
      </p:sp>
      <p:pic>
        <p:nvPicPr>
          <p:cNvPr id="10" name="Content Placeholder 9" descr="A graph with text and numbers">
            <a:extLst>
              <a:ext uri="{FF2B5EF4-FFF2-40B4-BE49-F238E27FC236}">
                <a16:creationId xmlns:a16="http://schemas.microsoft.com/office/drawing/2014/main" id="{FA2A264D-00AE-5950-7860-6D473CC3A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9048" y="1825625"/>
            <a:ext cx="7133904" cy="4351338"/>
          </a:xfrm>
        </p:spPr>
      </p:pic>
      <p:sp>
        <p:nvSpPr>
          <p:cNvPr id="7" name="TextBox 6">
            <a:extLst>
              <a:ext uri="{FF2B5EF4-FFF2-40B4-BE49-F238E27FC236}">
                <a16:creationId xmlns:a16="http://schemas.microsoft.com/office/drawing/2014/main" id="{A188EE18-3661-B679-106C-BB8553248DA6}"/>
              </a:ext>
            </a:extLst>
          </p:cNvPr>
          <p:cNvSpPr txBox="1"/>
          <p:nvPr/>
        </p:nvSpPr>
        <p:spPr>
          <a:xfrm>
            <a:off x="1" y="6344373"/>
            <a:ext cx="13189527" cy="584775"/>
          </a:xfrm>
          <a:prstGeom prst="rect">
            <a:avLst/>
          </a:prstGeom>
          <a:noFill/>
        </p:spPr>
        <p:txBody>
          <a:bodyPr wrap="square">
            <a:spAutoFit/>
          </a:bodyPr>
          <a:lstStyle/>
          <a:p>
            <a:pPr marL="211661" defTabSz="1219170">
              <a:buClr>
                <a:srgbClr val="000000"/>
              </a:buClr>
              <a:buSzPts val="1100"/>
              <a:defRPr/>
            </a:pPr>
            <a:r>
              <a:rPr lang="en-US" sz="1600" i="1" dirty="0"/>
              <a:t>A tale of two countries: Racially targeted arrests in the era of marijuana reform</a:t>
            </a:r>
            <a:r>
              <a:rPr lang="en-US" sz="1600" dirty="0"/>
              <a:t>. American Civil Liberties Union. (2020). </a:t>
            </a:r>
          </a:p>
          <a:p>
            <a:pPr marL="211661" defTabSz="1219170">
              <a:buClr>
                <a:srgbClr val="000000"/>
              </a:buClr>
              <a:buSzPts val="1100"/>
              <a:defRPr/>
            </a:pPr>
            <a:endParaRPr lang="en-US" sz="1600" dirty="0"/>
          </a:p>
        </p:txBody>
      </p:sp>
    </p:spTree>
    <p:extLst>
      <p:ext uri="{BB962C8B-B14F-4D97-AF65-F5344CB8AC3E}">
        <p14:creationId xmlns:p14="http://schemas.microsoft.com/office/powerpoint/2010/main" val="4176751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65DB29-1BFE-ED6E-91D7-321A2E8BC0B6}"/>
              </a:ext>
            </a:extLst>
          </p:cNvPr>
          <p:cNvSpPr>
            <a:spLocks noGrp="1"/>
          </p:cNvSpPr>
          <p:nvPr>
            <p:ph type="title"/>
          </p:nvPr>
        </p:nvSpPr>
        <p:spPr>
          <a:xfrm>
            <a:off x="838200" y="588410"/>
            <a:ext cx="10515600" cy="878884"/>
          </a:xfrm>
        </p:spPr>
        <p:txBody>
          <a:bodyPr>
            <a:normAutofit fontScale="90000"/>
          </a:bodyPr>
          <a:lstStyle/>
          <a:p>
            <a:br>
              <a:rPr lang="en-US" dirty="0"/>
            </a:br>
            <a:r>
              <a:rPr lang="en-US" dirty="0"/>
              <a:t>Treatments for Cannabis Use Disorder</a:t>
            </a:r>
            <a:br>
              <a:rPr lang="en-US" dirty="0"/>
            </a:br>
            <a:endParaRPr lang="en-US" dirty="0"/>
          </a:p>
        </p:txBody>
      </p:sp>
      <p:sp>
        <p:nvSpPr>
          <p:cNvPr id="8" name="Text Placeholder 7">
            <a:extLst>
              <a:ext uri="{FF2B5EF4-FFF2-40B4-BE49-F238E27FC236}">
                <a16:creationId xmlns:a16="http://schemas.microsoft.com/office/drawing/2014/main" id="{41EB3932-09DA-666B-0E8A-1A291BE5499A}"/>
              </a:ext>
            </a:extLst>
          </p:cNvPr>
          <p:cNvSpPr>
            <a:spLocks noGrp="1"/>
          </p:cNvSpPr>
          <p:nvPr>
            <p:ph idx="1"/>
          </p:nvPr>
        </p:nvSpPr>
        <p:spPr/>
        <p:txBody>
          <a:bodyPr/>
          <a:lstStyle/>
          <a:p>
            <a:r>
              <a:rPr lang="en-US" sz="2400" dirty="0">
                <a:solidFill>
                  <a:srgbClr val="474747"/>
                </a:solidFill>
                <a:latin typeface="Open Sans" panose="020B0606030504020204" pitchFamily="34" charset="0"/>
              </a:rPr>
              <a:t>Currently, the FDA has not approved any medications for the treatment of cannabis use disorder, but research is active in this area.</a:t>
            </a:r>
          </a:p>
          <a:p>
            <a:pPr>
              <a:lnSpc>
                <a:spcPct val="150000"/>
              </a:lnSpc>
            </a:pPr>
            <a:r>
              <a:rPr lang="en-US" sz="2400" dirty="0">
                <a:solidFill>
                  <a:srgbClr val="474747"/>
                </a:solidFill>
                <a:latin typeface="Open Sans" panose="020B0606030504020204" pitchFamily="34" charset="0"/>
              </a:rPr>
              <a:t>The following behavioral treatments have shown promise</a:t>
            </a:r>
          </a:p>
          <a:p>
            <a:pPr lvl="1">
              <a:lnSpc>
                <a:spcPct val="150000"/>
              </a:lnSpc>
            </a:pPr>
            <a:r>
              <a:rPr lang="en-US" dirty="0">
                <a:solidFill>
                  <a:srgbClr val="474747"/>
                </a:solidFill>
                <a:latin typeface="Open Sans" panose="020B0606030504020204" pitchFamily="34" charset="0"/>
              </a:rPr>
              <a:t>Cognitive Behavioral Therapy</a:t>
            </a:r>
          </a:p>
          <a:p>
            <a:pPr lvl="1">
              <a:lnSpc>
                <a:spcPct val="150000"/>
              </a:lnSpc>
            </a:pPr>
            <a:r>
              <a:rPr lang="en-US" dirty="0">
                <a:solidFill>
                  <a:srgbClr val="474747"/>
                </a:solidFill>
                <a:latin typeface="Open Sans" panose="020B0606030504020204" pitchFamily="34" charset="0"/>
              </a:rPr>
              <a:t>Contingency Management</a:t>
            </a:r>
          </a:p>
          <a:p>
            <a:pPr lvl="1">
              <a:lnSpc>
                <a:spcPct val="150000"/>
              </a:lnSpc>
            </a:pPr>
            <a:r>
              <a:rPr lang="en-US" dirty="0">
                <a:solidFill>
                  <a:srgbClr val="474747"/>
                </a:solidFill>
                <a:latin typeface="Open Sans" panose="020B0606030504020204" pitchFamily="34" charset="0"/>
              </a:rPr>
              <a:t>Motivational Enhancement Therapy</a:t>
            </a:r>
          </a:p>
          <a:p>
            <a:pPr marL="152396" indent="0">
              <a:lnSpc>
                <a:spcPct val="150000"/>
              </a:lnSpc>
              <a:buNone/>
            </a:pPr>
            <a:endParaRPr lang="en-US" dirty="0"/>
          </a:p>
          <a:p>
            <a:endParaRPr lang="en-US" sz="2400" dirty="0"/>
          </a:p>
          <a:p>
            <a:endParaRPr lang="en-US" dirty="0"/>
          </a:p>
        </p:txBody>
      </p:sp>
    </p:spTree>
    <p:extLst>
      <p:ext uri="{BB962C8B-B14F-4D97-AF65-F5344CB8AC3E}">
        <p14:creationId xmlns:p14="http://schemas.microsoft.com/office/powerpoint/2010/main" val="160606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4156-7BAA-74DB-601F-22C039E7277C}"/>
              </a:ext>
            </a:extLst>
          </p:cNvPr>
          <p:cNvSpPr>
            <a:spLocks noGrp="1"/>
          </p:cNvSpPr>
          <p:nvPr>
            <p:ph type="title"/>
          </p:nvPr>
        </p:nvSpPr>
        <p:spPr/>
        <p:txBody>
          <a:bodyPr>
            <a:normAutofit/>
          </a:bodyPr>
          <a:lstStyle/>
          <a:p>
            <a:r>
              <a:rPr lang="en-US" dirty="0"/>
              <a:t>Contributors, UCLA ISAP CME Program</a:t>
            </a:r>
          </a:p>
        </p:txBody>
      </p:sp>
      <p:sp>
        <p:nvSpPr>
          <p:cNvPr id="3" name="Text Placeholder 2">
            <a:extLst>
              <a:ext uri="{FF2B5EF4-FFF2-40B4-BE49-F238E27FC236}">
                <a16:creationId xmlns:a16="http://schemas.microsoft.com/office/drawing/2014/main" id="{905E1B27-AECE-B47D-90FA-7EB68EC051F6}"/>
              </a:ext>
            </a:extLst>
          </p:cNvPr>
          <p:cNvSpPr>
            <a:spLocks noGrp="1"/>
          </p:cNvSpPr>
          <p:nvPr>
            <p:ph idx="1"/>
          </p:nvPr>
        </p:nvSpPr>
        <p:spPr/>
        <p:txBody>
          <a:bodyPr>
            <a:normAutofit fontScale="92500" lnSpcReduction="10000"/>
          </a:bodyPr>
          <a:lstStyle/>
          <a:p>
            <a:pPr marL="152396" indent="0">
              <a:buNone/>
            </a:pPr>
            <a:endParaRPr lang="en-US" sz="2667" b="1" dirty="0"/>
          </a:p>
          <a:p>
            <a:pPr marL="152396" indent="0">
              <a:buNone/>
            </a:pPr>
            <a:r>
              <a:rPr lang="en-US" sz="2600" dirty="0"/>
              <a:t>Rosana Trivino-Perez  LCSW </a:t>
            </a:r>
            <a:r>
              <a:rPr lang="en-US" sz="1700" dirty="0"/>
              <a:t>(she/her/</a:t>
            </a:r>
            <a:r>
              <a:rPr lang="en-US" sz="1700" dirty="0" err="1"/>
              <a:t>ella</a:t>
            </a:r>
            <a:r>
              <a:rPr lang="en-US" sz="1700" dirty="0"/>
              <a:t>)</a:t>
            </a:r>
            <a:r>
              <a:rPr lang="en-US" sz="2600" dirty="0"/>
              <a:t>			Clinical Specialist</a:t>
            </a:r>
          </a:p>
          <a:p>
            <a:pPr marL="152396" indent="0">
              <a:buNone/>
            </a:pPr>
            <a:r>
              <a:rPr lang="en-US" sz="2600" dirty="0"/>
              <a:t>Francesca Villarreal, MSW, MBA </a:t>
            </a:r>
            <a:r>
              <a:rPr lang="en-US" sz="1700" dirty="0"/>
              <a:t>(Osage, Quapaw, she/her)</a:t>
            </a:r>
            <a:r>
              <a:rPr lang="en-US" sz="2600" dirty="0"/>
              <a:t>	Clinical Specialist</a:t>
            </a:r>
          </a:p>
          <a:p>
            <a:pPr marL="152396" indent="0">
              <a:buNone/>
            </a:pPr>
            <a:r>
              <a:rPr lang="en-US" sz="2600" dirty="0"/>
              <a:t>Charles Hawthorne, MPH </a:t>
            </a:r>
            <a:r>
              <a:rPr lang="en-US" sz="1700" dirty="0"/>
              <a:t>(they/them)</a:t>
            </a:r>
            <a:r>
              <a:rPr lang="en-US" sz="2600" dirty="0"/>
              <a:t>				Consultant</a:t>
            </a:r>
          </a:p>
          <a:p>
            <a:pPr marL="152396" indent="0">
              <a:buNone/>
            </a:pPr>
            <a:r>
              <a:rPr lang="en-US" sz="2600" dirty="0"/>
              <a:t>Gloria Miele, PhD </a:t>
            </a:r>
            <a:r>
              <a:rPr lang="en-US" sz="1700" dirty="0"/>
              <a:t>(she/her)</a:t>
            </a:r>
            <a:r>
              <a:rPr lang="en-US" sz="2600" dirty="0"/>
              <a:t>					CME Chair</a:t>
            </a:r>
          </a:p>
          <a:p>
            <a:pPr marL="152396" indent="0">
              <a:buNone/>
            </a:pPr>
            <a:r>
              <a:rPr lang="en-US" sz="2600" dirty="0"/>
              <a:t>Beth Rutkowski, MPH </a:t>
            </a:r>
            <a:r>
              <a:rPr lang="en-US" sz="1700" kern="0" dirty="0">
                <a:sym typeface="Proxima Nova"/>
              </a:rPr>
              <a:t>(she/her)				</a:t>
            </a:r>
            <a:r>
              <a:rPr lang="en-US" sz="2600" kern="0" dirty="0">
                <a:sym typeface="Proxima Nova"/>
              </a:rPr>
              <a:t>Training Director</a:t>
            </a:r>
          </a:p>
          <a:p>
            <a:pPr marL="152396" indent="0">
              <a:buNone/>
            </a:pPr>
            <a:r>
              <a:rPr lang="en-US" sz="2600" dirty="0"/>
              <a:t>Thomas Freese, PhD </a:t>
            </a:r>
            <a:r>
              <a:rPr lang="en-US" sz="1700" kern="0" dirty="0">
                <a:sym typeface="Proxima Nova"/>
              </a:rPr>
              <a:t>(he/him)					</a:t>
            </a:r>
            <a:r>
              <a:rPr lang="en-US" sz="2600" kern="0" dirty="0">
                <a:sym typeface="Proxima Nova"/>
              </a:rPr>
              <a:t>Director</a:t>
            </a:r>
            <a:endParaRPr lang="en-US" sz="2600" dirty="0"/>
          </a:p>
          <a:p>
            <a:pPr marL="152396" indent="0">
              <a:buNone/>
            </a:pPr>
            <a:endParaRPr lang="en-US" dirty="0"/>
          </a:p>
          <a:p>
            <a:pPr marL="152396" indent="0">
              <a:buNone/>
            </a:pPr>
            <a:endParaRPr lang="en-US" dirty="0"/>
          </a:p>
          <a:p>
            <a:pPr marL="152396" indent="0">
              <a:buNone/>
            </a:pPr>
            <a:r>
              <a:rPr lang="en-US" dirty="0"/>
              <a:t>		</a:t>
            </a:r>
          </a:p>
        </p:txBody>
      </p:sp>
    </p:spTree>
    <p:extLst>
      <p:ext uri="{BB962C8B-B14F-4D97-AF65-F5344CB8AC3E}">
        <p14:creationId xmlns:p14="http://schemas.microsoft.com/office/powerpoint/2010/main" val="2122472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771F-8929-126D-93C4-C42263EF551C}"/>
              </a:ext>
            </a:extLst>
          </p:cNvPr>
          <p:cNvSpPr>
            <a:spLocks noGrp="1"/>
          </p:cNvSpPr>
          <p:nvPr>
            <p:ph type="title"/>
          </p:nvPr>
        </p:nvSpPr>
        <p:spPr/>
        <p:txBody>
          <a:bodyPr>
            <a:normAutofit/>
          </a:bodyPr>
          <a:lstStyle/>
          <a:p>
            <a:r>
              <a:rPr lang="en-US" dirty="0"/>
              <a:t>Contents</a:t>
            </a:r>
          </a:p>
        </p:txBody>
      </p:sp>
      <p:sp>
        <p:nvSpPr>
          <p:cNvPr id="6" name="Text Placeholder 5">
            <a:extLst>
              <a:ext uri="{FF2B5EF4-FFF2-40B4-BE49-F238E27FC236}">
                <a16:creationId xmlns:a16="http://schemas.microsoft.com/office/drawing/2014/main" id="{FBFE82B1-7FC4-C47A-ED01-4061C431EAC0}"/>
              </a:ext>
            </a:extLst>
          </p:cNvPr>
          <p:cNvSpPr>
            <a:spLocks noGrp="1"/>
          </p:cNvSpPr>
          <p:nvPr>
            <p:ph idx="1"/>
          </p:nvPr>
        </p:nvSpPr>
        <p:spPr/>
        <p:txBody>
          <a:bodyPr>
            <a:normAutofit lnSpcReduction="10000"/>
          </a:bodyPr>
          <a:lstStyle/>
          <a:p>
            <a:r>
              <a:rPr lang="en-US" sz="4267" dirty="0"/>
              <a:t>Land acknowledgement and opening slide on language</a:t>
            </a:r>
          </a:p>
          <a:p>
            <a:r>
              <a:rPr lang="en-US" sz="4267" dirty="0"/>
              <a:t>Introduction to Racial Equity in Substance Use Treatment</a:t>
            </a:r>
          </a:p>
          <a:p>
            <a:r>
              <a:rPr lang="en-US" sz="4267" dirty="0"/>
              <a:t>Topic Specific Slides</a:t>
            </a:r>
          </a:p>
          <a:p>
            <a:pPr lvl="1"/>
            <a:r>
              <a:rPr lang="en-US" sz="3200" dirty="0"/>
              <a:t>Opioids</a:t>
            </a:r>
          </a:p>
          <a:p>
            <a:pPr lvl="1"/>
            <a:r>
              <a:rPr lang="en-US" sz="3200" dirty="0"/>
              <a:t>Stimulants</a:t>
            </a:r>
          </a:p>
          <a:p>
            <a:pPr lvl="1"/>
            <a:r>
              <a:rPr lang="en-US" sz="3200" dirty="0"/>
              <a:t>Cannabis</a:t>
            </a:r>
          </a:p>
        </p:txBody>
      </p:sp>
    </p:spTree>
    <p:extLst>
      <p:ext uri="{BB962C8B-B14F-4D97-AF65-F5344CB8AC3E}">
        <p14:creationId xmlns:p14="http://schemas.microsoft.com/office/powerpoint/2010/main" val="34752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3" name="Picture 2" descr="A field of orange flowers&#10;&#10;Description automatically generated">
            <a:extLst>
              <a:ext uri="{FF2B5EF4-FFF2-40B4-BE49-F238E27FC236}">
                <a16:creationId xmlns:a16="http://schemas.microsoft.com/office/drawing/2014/main" id="{72AB5DD0-EE14-05B4-EEA7-B1B8E94AC551}"/>
              </a:ext>
            </a:extLst>
          </p:cNvPr>
          <p:cNvPicPr>
            <a:picLocks noChangeAspect="1"/>
          </p:cNvPicPr>
          <p:nvPr/>
        </p:nvPicPr>
        <p:blipFill rotWithShape="1">
          <a:blip r:embed="rId3">
            <a:alphaModFix amt="30000"/>
          </a:blip>
          <a:srcRect l="20805"/>
          <a:stretch/>
        </p:blipFill>
        <p:spPr>
          <a:xfrm>
            <a:off x="0" y="1"/>
            <a:ext cx="12192000" cy="6717322"/>
          </a:xfrm>
          <a:prstGeom prst="rect">
            <a:avLst/>
          </a:prstGeom>
        </p:spPr>
      </p:pic>
      <p:sp>
        <p:nvSpPr>
          <p:cNvPr id="254" name="Google Shape;254;p2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b="1" dirty="0"/>
              <a:t>Indigenous Land Acknowledgement</a:t>
            </a:r>
            <a:endParaRPr b="1" dirty="0"/>
          </a:p>
        </p:txBody>
      </p:sp>
      <p:sp>
        <p:nvSpPr>
          <p:cNvPr id="255" name="Google Shape;255;p27"/>
          <p:cNvSpPr txBox="1">
            <a:spLocks noGrp="1"/>
          </p:cNvSpPr>
          <p:nvPr>
            <p:ph idx="1"/>
          </p:nvPr>
        </p:nvSpPr>
        <p:spPr>
          <a:xfrm>
            <a:off x="537117" y="1346122"/>
            <a:ext cx="6447027" cy="4351338"/>
          </a:xfrm>
          <a:prstGeom prst="rect">
            <a:avLst/>
          </a:prstGeom>
        </p:spPr>
        <p:txBody>
          <a:bodyPr spcFirstLastPara="1" vert="horz" wrap="square" lIns="121900" tIns="121900" rIns="121900" bIns="121900" rtlCol="0" anchor="t" anchorCtr="0">
            <a:normAutofit fontScale="47500" lnSpcReduction="20000"/>
          </a:bodyPr>
          <a:lstStyle/>
          <a:p>
            <a:pPr algn="ctr">
              <a:lnSpc>
                <a:spcPct val="114999"/>
              </a:lnSpc>
              <a:buNone/>
            </a:pPr>
            <a:r>
              <a:rPr lang="en-US" sz="5100" dirty="0">
                <a:solidFill>
                  <a:srgbClr val="000000"/>
                </a:solidFill>
              </a:rPr>
              <a:t>We acknowledge the land and labor of the Indigenous people, whose connection to this land we remember, and whose presence—past, present, and future—we respect. We begin by acknowledging that we gather today on ancestral lands of Indigenous peoples who were removed unjustly, and that we in our various communities across the nation are the beneficiaries of that removal. </a:t>
            </a:r>
            <a:endParaRPr lang="en-US" sz="4200" dirty="0"/>
          </a:p>
          <a:p>
            <a:pPr algn="ctr">
              <a:lnSpc>
                <a:spcPct val="114999"/>
              </a:lnSpc>
              <a:buNone/>
            </a:pPr>
            <a:r>
              <a:rPr lang="en-US" sz="5100" dirty="0">
                <a:solidFill>
                  <a:srgbClr val="000000"/>
                </a:solidFill>
              </a:rPr>
              <a:t>We honor them as we live and work within their lands. </a:t>
            </a:r>
            <a:endParaRPr lang="en-US" sz="4200" dirty="0"/>
          </a:p>
          <a:p>
            <a:pPr marL="0" indent="0">
              <a:lnSpc>
                <a:spcPct val="114999"/>
              </a:lnSpc>
              <a:spcAft>
                <a:spcPts val="1600"/>
              </a:spcAft>
              <a:buNone/>
            </a:pPr>
            <a:endParaRPr dirty="0"/>
          </a:p>
        </p:txBody>
      </p:sp>
      <p:pic>
        <p:nvPicPr>
          <p:cNvPr id="257" name="Google Shape;257;p27" descr="Whose land are you on? Text zip code to 1-855-917-5263"/>
          <p:cNvPicPr preferRelativeResize="0"/>
          <p:nvPr/>
        </p:nvPicPr>
        <p:blipFill>
          <a:blip r:embed="rId4">
            <a:alphaModFix/>
          </a:blip>
          <a:stretch>
            <a:fillRect/>
          </a:stretch>
        </p:blipFill>
        <p:spPr>
          <a:xfrm>
            <a:off x="7342486" y="1726789"/>
            <a:ext cx="4491172" cy="1184151"/>
          </a:xfrm>
          <a:prstGeom prst="rect">
            <a:avLst/>
          </a:prstGeom>
          <a:noFill/>
          <a:ln>
            <a:noFill/>
          </a:ln>
        </p:spPr>
      </p:pic>
      <p:pic>
        <p:nvPicPr>
          <p:cNvPr id="258" name="Google Shape;258;p2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18646" y="3429002"/>
            <a:ext cx="2031967" cy="2031967"/>
          </a:xfrm>
          <a:prstGeom prst="rect">
            <a:avLst/>
          </a:prstGeom>
          <a:noFill/>
          <a:ln>
            <a:noFill/>
          </a:ln>
        </p:spPr>
      </p:pic>
    </p:spTree>
    <p:extLst>
      <p:ext uri="{BB962C8B-B14F-4D97-AF65-F5344CB8AC3E}">
        <p14:creationId xmlns:p14="http://schemas.microsoft.com/office/powerpoint/2010/main" val="350082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8"/>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b="1" dirty="0"/>
              <a:t>Language Matters</a:t>
            </a:r>
            <a:endParaRPr b="1" dirty="0"/>
          </a:p>
        </p:txBody>
      </p:sp>
      <p:pic>
        <p:nvPicPr>
          <p:cNvPr id="4" name="Content Placeholder 3" descr="A blue and white graphic with hands and text. People First. Language matters. ">
            <a:extLst>
              <a:ext uri="{FF2B5EF4-FFF2-40B4-BE49-F238E27FC236}">
                <a16:creationId xmlns:a16="http://schemas.microsoft.com/office/drawing/2014/main" id="{452EA1CF-8F1B-A31F-B698-76A6A977BA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8857" y="1367154"/>
            <a:ext cx="9027886" cy="504133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CCDC-C537-40E5-D282-4E7D0268EAAD}"/>
              </a:ext>
            </a:extLst>
          </p:cNvPr>
          <p:cNvSpPr>
            <a:spLocks noGrp="1"/>
          </p:cNvSpPr>
          <p:nvPr>
            <p:ph type="title"/>
          </p:nvPr>
        </p:nvSpPr>
        <p:spPr/>
        <p:txBody>
          <a:bodyPr/>
          <a:lstStyle/>
          <a:p>
            <a:r>
              <a:rPr lang="en-US" dirty="0"/>
              <a:t>Stigmatizing vs. Affirming Language</a:t>
            </a:r>
          </a:p>
        </p:txBody>
      </p:sp>
      <p:graphicFrame>
        <p:nvGraphicFramePr>
          <p:cNvPr id="4" name="Content Placeholder 3">
            <a:extLst>
              <a:ext uri="{FF2B5EF4-FFF2-40B4-BE49-F238E27FC236}">
                <a16:creationId xmlns:a16="http://schemas.microsoft.com/office/drawing/2014/main" id="{B3BB0F20-9E84-080F-B1A7-0F6D6C8D29FC}"/>
              </a:ext>
            </a:extLst>
          </p:cNvPr>
          <p:cNvGraphicFramePr>
            <a:graphicFrameLocks noGrp="1"/>
          </p:cNvGraphicFramePr>
          <p:nvPr>
            <p:ph idx="1"/>
            <p:extLst>
              <p:ext uri="{D42A27DB-BD31-4B8C-83A1-F6EECF244321}">
                <p14:modId xmlns:p14="http://schemas.microsoft.com/office/powerpoint/2010/main" val="2591360170"/>
              </p:ext>
            </p:extLst>
          </p:nvPr>
        </p:nvGraphicFramePr>
        <p:xfrm>
          <a:off x="850392" y="1553029"/>
          <a:ext cx="10503408" cy="3696095"/>
        </p:xfrm>
        <a:graphic>
          <a:graphicData uri="http://schemas.openxmlformats.org/drawingml/2006/table">
            <a:tbl>
              <a:tblPr firstRow="1" bandRow="1">
                <a:tableStyleId>{5C22544A-7EE6-4342-B048-85BDC9FD1C3A}</a:tableStyleId>
              </a:tblPr>
              <a:tblGrid>
                <a:gridCol w="5245608">
                  <a:extLst>
                    <a:ext uri="{9D8B030D-6E8A-4147-A177-3AD203B41FA5}">
                      <a16:colId xmlns:a16="http://schemas.microsoft.com/office/drawing/2014/main" val="1055298055"/>
                    </a:ext>
                  </a:extLst>
                </a:gridCol>
                <a:gridCol w="5257800">
                  <a:extLst>
                    <a:ext uri="{9D8B030D-6E8A-4147-A177-3AD203B41FA5}">
                      <a16:colId xmlns:a16="http://schemas.microsoft.com/office/drawing/2014/main" val="1382904887"/>
                    </a:ext>
                  </a:extLst>
                </a:gridCol>
              </a:tblGrid>
              <a:tr h="833555">
                <a:tc>
                  <a:txBody>
                    <a:bodyPr/>
                    <a:lstStyle/>
                    <a:p>
                      <a:pPr algn="ctr"/>
                      <a:r>
                        <a:rPr lang="en-US" sz="2400" dirty="0"/>
                        <a:t>Stigmatizing</a:t>
                      </a:r>
                    </a:p>
                  </a:txBody>
                  <a:tcPr/>
                </a:tc>
                <a:tc>
                  <a:txBody>
                    <a:bodyPr/>
                    <a:lstStyle/>
                    <a:p>
                      <a:pPr algn="ctr"/>
                      <a:r>
                        <a:rPr lang="en-US" sz="2400" dirty="0"/>
                        <a:t>Affirming Alternative</a:t>
                      </a:r>
                    </a:p>
                  </a:txBody>
                  <a:tcPr/>
                </a:tc>
                <a:extLst>
                  <a:ext uri="{0D108BD9-81ED-4DB2-BD59-A6C34878D82A}">
                    <a16:rowId xmlns:a16="http://schemas.microsoft.com/office/drawing/2014/main" val="491397522"/>
                  </a:ext>
                </a:extLst>
              </a:tr>
              <a:tr h="477090">
                <a:tc>
                  <a:txBody>
                    <a:bodyPr/>
                    <a:lstStyle/>
                    <a:p>
                      <a:r>
                        <a:rPr lang="en-US" dirty="0"/>
                        <a:t>Abuser, Addict, Junkie, Alcoholic</a:t>
                      </a:r>
                    </a:p>
                  </a:txBody>
                  <a:tcPr/>
                </a:tc>
                <a:tc>
                  <a:txBody>
                    <a:bodyPr/>
                    <a:lstStyle/>
                    <a:p>
                      <a:r>
                        <a:rPr lang="en-US" dirty="0"/>
                        <a:t>Person with a substance use disorder</a:t>
                      </a:r>
                    </a:p>
                  </a:txBody>
                  <a:tcPr/>
                </a:tc>
                <a:extLst>
                  <a:ext uri="{0D108BD9-81ED-4DB2-BD59-A6C34878D82A}">
                    <a16:rowId xmlns:a16="http://schemas.microsoft.com/office/drawing/2014/main" val="2541247230"/>
                  </a:ext>
                </a:extLst>
              </a:tr>
              <a:tr h="477090">
                <a:tc>
                  <a:txBody>
                    <a:bodyPr/>
                    <a:lstStyle/>
                    <a:p>
                      <a:r>
                        <a:rPr lang="en-US" dirty="0"/>
                        <a:t>Clean</a:t>
                      </a:r>
                    </a:p>
                  </a:txBody>
                  <a:tcPr/>
                </a:tc>
                <a:tc>
                  <a:txBody>
                    <a:bodyPr/>
                    <a:lstStyle/>
                    <a:p>
                      <a:r>
                        <a:rPr lang="en-US" dirty="0"/>
                        <a:t>Tested negative for substances; expected result</a:t>
                      </a:r>
                    </a:p>
                  </a:txBody>
                  <a:tcPr/>
                </a:tc>
                <a:extLst>
                  <a:ext uri="{0D108BD9-81ED-4DB2-BD59-A6C34878D82A}">
                    <a16:rowId xmlns:a16="http://schemas.microsoft.com/office/drawing/2014/main" val="2648783096"/>
                  </a:ext>
                </a:extLst>
              </a:tr>
              <a:tr h="477090">
                <a:tc>
                  <a:txBody>
                    <a:bodyPr/>
                    <a:lstStyle/>
                    <a:p>
                      <a:r>
                        <a:rPr lang="en-US" dirty="0"/>
                        <a:t>Dirty</a:t>
                      </a:r>
                    </a:p>
                  </a:txBody>
                  <a:tcPr/>
                </a:tc>
                <a:tc>
                  <a:txBody>
                    <a:bodyPr/>
                    <a:lstStyle/>
                    <a:p>
                      <a:r>
                        <a:rPr lang="en-US" dirty="0"/>
                        <a:t>Tested positive for substances; unexpected result</a:t>
                      </a:r>
                    </a:p>
                  </a:txBody>
                  <a:tcPr/>
                </a:tc>
                <a:extLst>
                  <a:ext uri="{0D108BD9-81ED-4DB2-BD59-A6C34878D82A}">
                    <a16:rowId xmlns:a16="http://schemas.microsoft.com/office/drawing/2014/main" val="3375921447"/>
                  </a:ext>
                </a:extLst>
              </a:tr>
              <a:tr h="477090">
                <a:tc>
                  <a:txBody>
                    <a:bodyPr/>
                    <a:lstStyle/>
                    <a:p>
                      <a:r>
                        <a:rPr lang="en-US" dirty="0"/>
                        <a:t>Drug abuse</a:t>
                      </a:r>
                    </a:p>
                  </a:txBody>
                  <a:tcPr/>
                </a:tc>
                <a:tc>
                  <a:txBody>
                    <a:bodyPr/>
                    <a:lstStyle/>
                    <a:p>
                      <a:r>
                        <a:rPr lang="en-US" dirty="0"/>
                        <a:t>Substance use</a:t>
                      </a:r>
                    </a:p>
                  </a:txBody>
                  <a:tcPr/>
                </a:tc>
                <a:extLst>
                  <a:ext uri="{0D108BD9-81ED-4DB2-BD59-A6C34878D82A}">
                    <a16:rowId xmlns:a16="http://schemas.microsoft.com/office/drawing/2014/main" val="730613643"/>
                  </a:ext>
                </a:extLst>
              </a:tr>
              <a:tr h="477090">
                <a:tc>
                  <a:txBody>
                    <a:bodyPr/>
                    <a:lstStyle/>
                    <a:p>
                      <a:r>
                        <a:rPr lang="en-US" dirty="0"/>
                        <a:t>Relapse/lapse</a:t>
                      </a:r>
                    </a:p>
                  </a:txBody>
                  <a:tcPr/>
                </a:tc>
                <a:tc>
                  <a:txBody>
                    <a:bodyPr/>
                    <a:lstStyle/>
                    <a:p>
                      <a:r>
                        <a:rPr lang="en-US" dirty="0"/>
                        <a:t>Recurrence, resume</a:t>
                      </a:r>
                    </a:p>
                  </a:txBody>
                  <a:tcPr/>
                </a:tc>
                <a:extLst>
                  <a:ext uri="{0D108BD9-81ED-4DB2-BD59-A6C34878D82A}">
                    <a16:rowId xmlns:a16="http://schemas.microsoft.com/office/drawing/2014/main" val="1168184625"/>
                  </a:ext>
                </a:extLst>
              </a:tr>
              <a:tr h="477090">
                <a:tc>
                  <a:txBody>
                    <a:bodyPr/>
                    <a:lstStyle/>
                    <a:p>
                      <a:r>
                        <a:rPr lang="en-US" dirty="0"/>
                        <a:t>Substance Abuse/misuse</a:t>
                      </a:r>
                    </a:p>
                  </a:txBody>
                  <a:tcPr/>
                </a:tc>
                <a:tc>
                  <a:txBody>
                    <a:bodyPr/>
                    <a:lstStyle/>
                    <a:p>
                      <a:r>
                        <a:rPr lang="en-US" dirty="0"/>
                        <a:t>Substance Use Disorder</a:t>
                      </a:r>
                    </a:p>
                  </a:txBody>
                  <a:tcPr/>
                </a:tc>
                <a:extLst>
                  <a:ext uri="{0D108BD9-81ED-4DB2-BD59-A6C34878D82A}">
                    <a16:rowId xmlns:a16="http://schemas.microsoft.com/office/drawing/2014/main" val="2038748155"/>
                  </a:ext>
                </a:extLst>
              </a:tr>
            </a:tbl>
          </a:graphicData>
        </a:graphic>
      </p:graphicFrame>
    </p:spTree>
    <p:extLst>
      <p:ext uri="{BB962C8B-B14F-4D97-AF65-F5344CB8AC3E}">
        <p14:creationId xmlns:p14="http://schemas.microsoft.com/office/powerpoint/2010/main" val="132674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vert="horz" wrap="square" lIns="91440" tIns="45720" rIns="91440" bIns="45720" rtlCol="0" anchor="ctr" anchorCtr="0">
            <a:normAutofit/>
          </a:bodyPr>
          <a:lstStyle/>
          <a:p>
            <a:pPr algn="l"/>
            <a:r>
              <a:rPr lang="en-US" dirty="0">
                <a:latin typeface="+mj-lt"/>
                <a:cs typeface="+mj-cs"/>
              </a:rPr>
              <a:t>Cultural Humility Respects Differences</a:t>
            </a:r>
          </a:p>
        </p:txBody>
      </p:sp>
      <p:pic>
        <p:nvPicPr>
          <p:cNvPr id="8" name="Content Placeholder 7">
            <a:extLst>
              <a:ext uri="{FF2B5EF4-FFF2-40B4-BE49-F238E27FC236}">
                <a16:creationId xmlns:a16="http://schemas.microsoft.com/office/drawing/2014/main" id="{6A50D4ED-0530-556A-D8EC-D8E4B75CB9C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484489" y="2504442"/>
            <a:ext cx="6352583" cy="3127519"/>
          </a:xfrm>
          <a:prstGeom prst="rect">
            <a:avLst/>
          </a:prstGeom>
        </p:spPr>
      </p:pic>
      <p:sp>
        <p:nvSpPr>
          <p:cNvPr id="3" name="Content Placeholder 2"/>
          <p:cNvSpPr>
            <a:spLocks noGrp="1"/>
          </p:cNvSpPr>
          <p:nvPr>
            <p:ph type="body" idx="4294967295"/>
          </p:nvPr>
        </p:nvSpPr>
        <p:spPr>
          <a:xfrm>
            <a:off x="590550" y="1690688"/>
            <a:ext cx="4704368" cy="4440238"/>
          </a:xfrm>
        </p:spPr>
        <p:txBody>
          <a:bodyPr spcFirstLastPara="1" vert="horz" wrap="square" lIns="91440" tIns="45720" rIns="91440" bIns="45720" rtlCol="0" anchor="t" anchorCtr="0">
            <a:normAutofit fontScale="92500"/>
          </a:bodyPr>
          <a:lstStyle/>
          <a:p>
            <a:pPr marL="0" indent="0">
              <a:buNone/>
            </a:pPr>
            <a:r>
              <a:rPr lang="en-US" sz="2400" dirty="0"/>
              <a:t>Bridging perspectives between ourselves and the people in our care</a:t>
            </a:r>
          </a:p>
          <a:p>
            <a:pPr marL="0" indent="0">
              <a:buNone/>
            </a:pPr>
            <a:endParaRPr lang="en-US" dirty="0">
              <a:solidFill>
                <a:schemeClr val="tx1"/>
              </a:solidFill>
              <a:latin typeface="+mn-lt"/>
              <a:cs typeface="+mn-cs"/>
            </a:endParaRPr>
          </a:p>
          <a:p>
            <a:pPr marL="0" indent="0">
              <a:buNone/>
            </a:pPr>
            <a:r>
              <a:rPr lang="en-US" sz="2400" dirty="0"/>
              <a:t>“Lifelong process of learning, self-examination &amp; refinement of one’s own awareness, knowledge, behavior and attitudes on the interplay of power, privilege and social contexts.”</a:t>
            </a:r>
          </a:p>
          <a:p>
            <a:pPr marL="0" indent="0">
              <a:buNone/>
            </a:pPr>
            <a:endParaRPr lang="en-US" sz="2400" dirty="0"/>
          </a:p>
          <a:p>
            <a:pPr marL="0" indent="0">
              <a:buNone/>
            </a:pPr>
            <a:r>
              <a:rPr lang="en-US" sz="1733" dirty="0" err="1"/>
              <a:t>Tervalon</a:t>
            </a:r>
            <a:r>
              <a:rPr lang="en-US" sz="1733" dirty="0"/>
              <a:t>, M. &amp; Murray-Garcia, J. (1998, Journal of Health Care for the Poor and Underserved, 9(2), 117</a:t>
            </a:r>
          </a:p>
          <a:p>
            <a:pPr marL="0" indent="0">
              <a:buNone/>
            </a:pPr>
            <a:endParaRPr lang="en-US" sz="2400" dirty="0"/>
          </a:p>
          <a:p>
            <a:pPr marL="0" indent="0">
              <a:buNone/>
            </a:pPr>
            <a:endParaRPr lang="en-US" dirty="0">
              <a:solidFill>
                <a:schemeClr val="tx1"/>
              </a:solidFill>
              <a:latin typeface="+mn-lt"/>
              <a:cs typeface="+mn-cs"/>
            </a:endParaRPr>
          </a:p>
          <a:p>
            <a:pPr marL="0" indent="0">
              <a:buNone/>
            </a:pPr>
            <a:endParaRPr lang="en-US" sz="2400" dirty="0"/>
          </a:p>
        </p:txBody>
      </p:sp>
    </p:spTree>
    <p:extLst>
      <p:ext uri="{BB962C8B-B14F-4D97-AF65-F5344CB8AC3E}">
        <p14:creationId xmlns:p14="http://schemas.microsoft.com/office/powerpoint/2010/main" val="2034288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pearmint">
  <a:themeElements>
    <a:clrScheme name="Spearmint">
      <a:dk1>
        <a:srgbClr val="202729"/>
      </a:dk1>
      <a:lt1>
        <a:srgbClr val="FFFFFF"/>
      </a:lt1>
      <a:dk2>
        <a:srgbClr val="814BA1"/>
      </a:dk2>
      <a:lt2>
        <a:srgbClr val="C863D2"/>
      </a:lt2>
      <a:accent1>
        <a:srgbClr val="353744"/>
      </a:accent1>
      <a:accent2>
        <a:srgbClr val="424242"/>
      </a:accent2>
      <a:accent3>
        <a:srgbClr val="616161"/>
      </a:accent3>
      <a:accent4>
        <a:srgbClr val="999999"/>
      </a:accent4>
      <a:accent5>
        <a:srgbClr val="52F6FF"/>
      </a:accent5>
      <a:accent6>
        <a:srgbClr val="76FF83"/>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2801</TotalTime>
  <Words>5320</Words>
  <Application>Microsoft Office PowerPoint</Application>
  <PresentationFormat>Widescreen</PresentationFormat>
  <Paragraphs>352</Paragraphs>
  <Slides>31</Slides>
  <Notes>22</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31</vt:i4>
      </vt:variant>
    </vt:vector>
  </HeadingPairs>
  <TitlesOfParts>
    <vt:vector size="55" baseType="lpstr">
      <vt:lpstr>Aptos</vt:lpstr>
      <vt:lpstr>Aptos Display</vt:lpstr>
      <vt:lpstr>Arial</vt:lpstr>
      <vt:lpstr>Avenir</vt:lpstr>
      <vt:lpstr>Avenir LT W01_85 Heavy1475544</vt:lpstr>
      <vt:lpstr>Calibri</vt:lpstr>
      <vt:lpstr>Calibri-Bold</vt:lpstr>
      <vt:lpstr>cfah serif</vt:lpstr>
      <vt:lpstr>ElsevierGulliver</vt:lpstr>
      <vt:lpstr>Guardian TextSans Web</vt:lpstr>
      <vt:lpstr>Lato</vt:lpstr>
      <vt:lpstr>Microsoft Sans Serif</vt:lpstr>
      <vt:lpstr>Minion Pro</vt:lpstr>
      <vt:lpstr>Open Sans</vt:lpstr>
      <vt:lpstr>Open Sans Medium</vt:lpstr>
      <vt:lpstr>Proxima Nova</vt:lpstr>
      <vt:lpstr>Public Sans Light</vt:lpstr>
      <vt:lpstr>Public Sans Medium</vt:lpstr>
      <vt:lpstr>Rubik SemiBold</vt:lpstr>
      <vt:lpstr>Segoe UI</vt:lpstr>
      <vt:lpstr>Times New Roman</vt:lpstr>
      <vt:lpstr>Office Theme</vt:lpstr>
      <vt:lpstr>Spearmint</vt:lpstr>
      <vt:lpstr>Custom Design</vt:lpstr>
      <vt:lpstr>UCLA ISAP CME Health Equity Slide Compendium Background and Instructions </vt:lpstr>
      <vt:lpstr>Attribution</vt:lpstr>
      <vt:lpstr>Health Equity Slide Compendium</vt:lpstr>
      <vt:lpstr>Contributors, UCLA ISAP CME Program</vt:lpstr>
      <vt:lpstr>Contents</vt:lpstr>
      <vt:lpstr>Indigenous Land Acknowledgement</vt:lpstr>
      <vt:lpstr>Language Matters</vt:lpstr>
      <vt:lpstr>Stigmatizing vs. Affirming Language</vt:lpstr>
      <vt:lpstr>Cultural Humility Respects Differences</vt:lpstr>
      <vt:lpstr>Introduction to Racial Equity in  Substance Use Treatment</vt:lpstr>
      <vt:lpstr>Establishing a Brave Space for Dialogue </vt:lpstr>
      <vt:lpstr>Racial Equity</vt:lpstr>
      <vt:lpstr>Foundations of Racial Equity</vt:lpstr>
      <vt:lpstr>Antiracism</vt:lpstr>
      <vt:lpstr>Recommended Reading</vt:lpstr>
      <vt:lpstr>Racial Disparities in Opioid Overdose and Treatment Access </vt:lpstr>
      <vt:lpstr>Racial Disparities in Overdose Deaths are Worsening Over Time in California</vt:lpstr>
      <vt:lpstr>Racial Disparities in Access to Buprenorphine Persist Due To Limited Access Based On Geographical Location</vt:lpstr>
      <vt:lpstr>Substance use disorder treatment is not provided equitably to people of color</vt:lpstr>
      <vt:lpstr>Reducing Racial Barriers to OUD Treatment </vt:lpstr>
      <vt:lpstr>Racial Disparities in Stimulant Overdose and Treatment Access </vt:lpstr>
      <vt:lpstr>Stim Stimulant-involved Overdose Stimulant-involved Overdose Deaths </vt:lpstr>
      <vt:lpstr>Stimulant-involved Overdose Deaths Disproportionately Affect Racial and Ethnic Minority Groups </vt:lpstr>
      <vt:lpstr>Cocaine Involved Overdoses by Race and Ethnicity</vt:lpstr>
      <vt:lpstr>Decreasing Racial Disparities in Stimulant-Involved Overdose Deaths </vt:lpstr>
      <vt:lpstr>Racial Disparities in Cannabis Consumption and Consequences</vt:lpstr>
      <vt:lpstr>Language Matters: “Cannabis” vs. “Marijuana”</vt:lpstr>
      <vt:lpstr>Marijuana Use in the Past Month by Racial and Ethnic Group: People Aged 12 and Older</vt:lpstr>
      <vt:lpstr>Cannabis Use Among Youth</vt:lpstr>
      <vt:lpstr>Overall arrest rates decreased, but racial disparities in arrest persisted after legalization in California</vt:lpstr>
      <vt:lpstr> Treatments for Cannabis Use Disorder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Miele, Gloria M.</dc:creator>
  <cp:lastModifiedBy>Arreola, Michelle</cp:lastModifiedBy>
  <cp:revision>15</cp:revision>
  <dcterms:created xsi:type="dcterms:W3CDTF">2024-07-23T22:00:30Z</dcterms:created>
  <dcterms:modified xsi:type="dcterms:W3CDTF">2024-10-09T23:46:32Z</dcterms:modified>
</cp:coreProperties>
</file>