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ppt/tags/tag12.xml" ContentType="application/vnd.openxmlformats-officedocument.presentationml.tags+xml"/>
  <Override PartName="/ppt/notesSlides/notesSlide18.xml" ContentType="application/vnd.openxmlformats-officedocument.presentationml.notesSlide+xml"/>
  <Override PartName="/ppt/tags/tag13.xml" ContentType="application/vnd.openxmlformats-officedocument.presentationml.tags+xml"/>
  <Override PartName="/ppt/notesSlides/notesSlide19.xml" ContentType="application/vnd.openxmlformats-officedocument.presentationml.notesSlide+xml"/>
  <Override PartName="/ppt/tags/tag14.xml" ContentType="application/vnd.openxmlformats-officedocument.presentationml.tags+xml"/>
  <Override PartName="/ppt/notesSlides/notesSlide20.xml" ContentType="application/vnd.openxmlformats-officedocument.presentationml.notesSlide+xml"/>
  <Override PartName="/ppt/tags/tag15.xml" ContentType="application/vnd.openxmlformats-officedocument.presentationml.tags+xml"/>
  <Override PartName="/ppt/notesSlides/notesSlide21.xml" ContentType="application/vnd.openxmlformats-officedocument.presentationml.notesSlide+xml"/>
  <Override PartName="/ppt/tags/tag16.xml" ContentType="application/vnd.openxmlformats-officedocument.presentationml.tags+xml"/>
  <Override PartName="/ppt/notesSlides/notesSlide22.xml" ContentType="application/vnd.openxmlformats-officedocument.presentationml.notesSlide+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tags/tag19.xml" ContentType="application/vnd.openxmlformats-officedocument.presentationml.tags+xml"/>
  <Override PartName="/ppt/notesSlides/notesSlide25.xml" ContentType="application/vnd.openxmlformats-officedocument.presentationml.notesSlide+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notesSlides/notesSlide27.xml" ContentType="application/vnd.openxmlformats-officedocument.presentationml.notesSlide+xml"/>
  <Override PartName="/ppt/tags/tag22.xml" ContentType="application/vnd.openxmlformats-officedocument.presentationml.tags+xml"/>
  <Override PartName="/ppt/notesSlides/notesSlide28.xml" ContentType="application/vnd.openxmlformats-officedocument.presentationml.notesSlide+xml"/>
  <Override PartName="/ppt/tags/tag23.xml" ContentType="application/vnd.openxmlformats-officedocument.presentationml.tags+xml"/>
  <Override PartName="/ppt/notesSlides/notesSlide29.xml" ContentType="application/vnd.openxmlformats-officedocument.presentationml.notesSlide+xml"/>
  <Override PartName="/ppt/tags/tag24.xml" ContentType="application/vnd.openxmlformats-officedocument.presentationml.tags+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tags/tag27.xml" ContentType="application/vnd.openxmlformats-officedocument.presentationml.tags+xml"/>
  <Override PartName="/ppt/notesSlides/notesSlide33.xml" ContentType="application/vnd.openxmlformats-officedocument.presentationml.notesSlide+xml"/>
  <Override PartName="/ppt/tags/tag28.xml" ContentType="application/vnd.openxmlformats-officedocument.presentationml.tags+xml"/>
  <Override PartName="/ppt/notesSlides/notesSlide34.xml" ContentType="application/vnd.openxmlformats-officedocument.presentationml.notesSlide+xml"/>
  <Override PartName="/ppt/tags/tag2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 id="2147483773" r:id="rId2"/>
    <p:sldMasterId id="2147483828" r:id="rId3"/>
    <p:sldMasterId id="2147483909" r:id="rId4"/>
  </p:sldMasterIdLst>
  <p:notesMasterIdLst>
    <p:notesMasterId r:id="rId112"/>
  </p:notesMasterIdLst>
  <p:handoutMasterIdLst>
    <p:handoutMasterId r:id="rId113"/>
  </p:handoutMasterIdLst>
  <p:sldIdLst>
    <p:sldId id="2114" r:id="rId5"/>
    <p:sldId id="2128" r:id="rId6"/>
    <p:sldId id="2143" r:id="rId7"/>
    <p:sldId id="2084" r:id="rId8"/>
    <p:sldId id="1886" r:id="rId9"/>
    <p:sldId id="2120" r:id="rId10"/>
    <p:sldId id="2145" r:id="rId11"/>
    <p:sldId id="257"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130" r:id="rId41"/>
    <p:sldId id="2141" r:id="rId42"/>
    <p:sldId id="2049" r:id="rId43"/>
    <p:sldId id="2046" r:id="rId44"/>
    <p:sldId id="2050" r:id="rId45"/>
    <p:sldId id="2134" r:id="rId46"/>
    <p:sldId id="2051" r:id="rId47"/>
    <p:sldId id="1944" r:id="rId48"/>
    <p:sldId id="2147" r:id="rId49"/>
    <p:sldId id="2047" r:id="rId50"/>
    <p:sldId id="2061" r:id="rId51"/>
    <p:sldId id="2132" r:id="rId52"/>
    <p:sldId id="2062" r:id="rId53"/>
    <p:sldId id="2054" r:id="rId54"/>
    <p:sldId id="1981" r:id="rId55"/>
    <p:sldId id="1982" r:id="rId56"/>
    <p:sldId id="1983" r:id="rId57"/>
    <p:sldId id="1984" r:id="rId58"/>
    <p:sldId id="2116" r:id="rId59"/>
    <p:sldId id="1985" r:id="rId60"/>
    <p:sldId id="2115" r:id="rId61"/>
    <p:sldId id="1986" r:id="rId62"/>
    <p:sldId id="2131" r:id="rId63"/>
    <p:sldId id="1975" r:id="rId64"/>
    <p:sldId id="2138" r:id="rId65"/>
    <p:sldId id="1989" r:id="rId66"/>
    <p:sldId id="1990" r:id="rId67"/>
    <p:sldId id="1988" r:id="rId68"/>
    <p:sldId id="2063" r:id="rId69"/>
    <p:sldId id="1969" r:id="rId70"/>
    <p:sldId id="2017" r:id="rId71"/>
    <p:sldId id="2139" r:id="rId72"/>
    <p:sldId id="2024" r:id="rId73"/>
    <p:sldId id="2031" r:id="rId74"/>
    <p:sldId id="259" r:id="rId75"/>
    <p:sldId id="260" r:id="rId76"/>
    <p:sldId id="2073" r:id="rId77"/>
    <p:sldId id="2123" r:id="rId78"/>
    <p:sldId id="2075" r:id="rId79"/>
    <p:sldId id="2021" r:id="rId80"/>
    <p:sldId id="1967" r:id="rId81"/>
    <p:sldId id="2025" r:id="rId82"/>
    <p:sldId id="2014" r:id="rId83"/>
    <p:sldId id="2099" r:id="rId84"/>
    <p:sldId id="2100" r:id="rId85"/>
    <p:sldId id="2027" r:id="rId86"/>
    <p:sldId id="2101" r:id="rId87"/>
    <p:sldId id="2026" r:id="rId88"/>
    <p:sldId id="2022" r:id="rId89"/>
    <p:sldId id="2029" r:id="rId90"/>
    <p:sldId id="2044" r:id="rId91"/>
    <p:sldId id="2045" r:id="rId92"/>
    <p:sldId id="1970" r:id="rId93"/>
    <p:sldId id="2001" r:id="rId94"/>
    <p:sldId id="2002" r:id="rId95"/>
    <p:sldId id="2003" r:id="rId96"/>
    <p:sldId id="1973" r:id="rId97"/>
    <p:sldId id="2011" r:id="rId98"/>
    <p:sldId id="2036" r:id="rId99"/>
    <p:sldId id="2034" r:id="rId100"/>
    <p:sldId id="2144" r:id="rId101"/>
    <p:sldId id="1974" r:id="rId102"/>
    <p:sldId id="2010" r:id="rId103"/>
    <p:sldId id="1968" r:id="rId104"/>
    <p:sldId id="1998" r:id="rId105"/>
    <p:sldId id="2065" r:id="rId106"/>
    <p:sldId id="2067" r:id="rId107"/>
    <p:sldId id="2069" r:id="rId108"/>
    <p:sldId id="2066" r:id="rId109"/>
    <p:sldId id="2142" r:id="rId110"/>
    <p:sldId id="2127" r:id="rId11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FA251A-8300-4414-2C9E-EB6411E92A27}" name="Samantha Santamaria" initials="SS" userId="cZJ179CNEIQ65xd4cIkwTiIoNoJ9VKR8GovJSuHhRcM=" providerId="None"/>
  <p188:author id="{7344643E-3CD4-0CDA-DCC8-56A4A472C248}" name="Trivino-Perez, Rosana" initials="TPR" userId="S::RTrivino@mednet.ucla.edu::16a74c1d-7b2a-4c16-ad6e-a352c7027f1e" providerId="AD"/>
  <p188:author id="{B3936249-5878-9C0C-31FE-DC1CA695528B}" name="Rutkowski, Beth" initials="RB" userId="S::BRutkowski@mednet.ucla.edu::28b4d559-5609-4577-a655-1a6c0000dce4" providerId="AD"/>
  <p188:author id="{94E07F60-A3B8-AD29-68D7-C0073F202CE0}" name="Freese, Thomas E." initials="FTE" userId="S::TFreese@mednet.ucla.edu::d5c16bb8-e529-4788-8372-f42a74891c12" providerId="AD"/>
  <p188:author id="{B186BBBA-F558-1A32-CA38-D4B6CCC979E0}" name="James Peck" initials="JP" userId="S::JPeck@mednet.ucla.edu::98e2772e-8782-40fc-80d4-3aaf7dbecec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82946A"/>
    <a:srgbClr val="646464"/>
    <a:srgbClr val="FFFFFF"/>
    <a:srgbClr val="A79D4B"/>
    <a:srgbClr val="FDFDFD"/>
    <a:srgbClr val="1F2427"/>
    <a:srgbClr val="2E32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097" autoAdjust="0"/>
  </p:normalViewPr>
  <p:slideViewPr>
    <p:cSldViewPr snapToGrid="0">
      <p:cViewPr varScale="1">
        <p:scale>
          <a:sx n="79" d="100"/>
          <a:sy n="79" d="100"/>
        </p:scale>
        <p:origin x="821"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handoutMaster" Target="handoutMasters/handoutMaster1.xml"/><Relationship Id="rId118" Type="http://schemas.microsoft.com/office/2018/10/relationships/authors" Targe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2E5D539-C420-61E8-D62D-49B2BE3F43D9}"/>
              </a:ext>
            </a:extLst>
          </p:cNvPr>
          <p:cNvSpPr>
            <a:spLocks noGrp="1"/>
          </p:cNvSpPr>
          <p:nvPr>
            <p:ph type="hdr" sz="quarter"/>
          </p:nvPr>
        </p:nvSpPr>
        <p:spPr>
          <a:xfrm>
            <a:off x="0" y="0"/>
            <a:ext cx="3038052" cy="465456"/>
          </a:xfrm>
          <a:prstGeom prst="rect">
            <a:avLst/>
          </a:prstGeom>
        </p:spPr>
        <p:txBody>
          <a:bodyPr vert="horz" lIns="91501" tIns="45751" rIns="91501" bIns="45751" rtlCol="0"/>
          <a:lstStyle>
            <a:lvl1pPr algn="l">
              <a:defRPr sz="1200"/>
            </a:lvl1pPr>
          </a:lstStyle>
          <a:p>
            <a:endParaRPr lang="en-US"/>
          </a:p>
        </p:txBody>
      </p:sp>
      <p:sp>
        <p:nvSpPr>
          <p:cNvPr id="3" name="Date Placeholder 2">
            <a:extLst>
              <a:ext uri="{FF2B5EF4-FFF2-40B4-BE49-F238E27FC236}">
                <a16:creationId xmlns:a16="http://schemas.microsoft.com/office/drawing/2014/main" id="{0B718711-63E8-25F6-7B27-B6CCEEF47E33}"/>
              </a:ext>
            </a:extLst>
          </p:cNvPr>
          <p:cNvSpPr>
            <a:spLocks noGrp="1"/>
          </p:cNvSpPr>
          <p:nvPr>
            <p:ph type="dt" sz="quarter" idx="1"/>
          </p:nvPr>
        </p:nvSpPr>
        <p:spPr>
          <a:xfrm>
            <a:off x="3970760" y="0"/>
            <a:ext cx="3038052" cy="465456"/>
          </a:xfrm>
          <a:prstGeom prst="rect">
            <a:avLst/>
          </a:prstGeom>
        </p:spPr>
        <p:txBody>
          <a:bodyPr vert="horz" lIns="91501" tIns="45751" rIns="91501" bIns="45751" rtlCol="0"/>
          <a:lstStyle>
            <a:lvl1pPr algn="r">
              <a:defRPr sz="1200"/>
            </a:lvl1pPr>
          </a:lstStyle>
          <a:p>
            <a:fld id="{1D7DFEE6-576B-46E8-93C5-BDD0E0BE39C8}" type="datetimeFigureOut">
              <a:rPr lang="en-US" smtClean="0"/>
              <a:t>10/9/2024</a:t>
            </a:fld>
            <a:endParaRPr lang="en-US"/>
          </a:p>
        </p:txBody>
      </p:sp>
      <p:sp>
        <p:nvSpPr>
          <p:cNvPr id="4" name="Footer Placeholder 3">
            <a:extLst>
              <a:ext uri="{FF2B5EF4-FFF2-40B4-BE49-F238E27FC236}">
                <a16:creationId xmlns:a16="http://schemas.microsoft.com/office/drawing/2014/main" id="{BAC35FFA-1784-57E5-919B-CF2D75ACAA53}"/>
              </a:ext>
            </a:extLst>
          </p:cNvPr>
          <p:cNvSpPr>
            <a:spLocks noGrp="1"/>
          </p:cNvSpPr>
          <p:nvPr>
            <p:ph type="ftr" sz="quarter" idx="2"/>
          </p:nvPr>
        </p:nvSpPr>
        <p:spPr>
          <a:xfrm>
            <a:off x="0" y="8830947"/>
            <a:ext cx="3038052" cy="465455"/>
          </a:xfrm>
          <a:prstGeom prst="rect">
            <a:avLst/>
          </a:prstGeom>
        </p:spPr>
        <p:txBody>
          <a:bodyPr vert="horz" lIns="91501" tIns="45751" rIns="91501" bIns="45751"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0683354-AAEE-2E45-95E6-5A4C20E1FD24}"/>
              </a:ext>
            </a:extLst>
          </p:cNvPr>
          <p:cNvSpPr>
            <a:spLocks noGrp="1"/>
          </p:cNvSpPr>
          <p:nvPr>
            <p:ph type="sldNum" sz="quarter" idx="3"/>
          </p:nvPr>
        </p:nvSpPr>
        <p:spPr>
          <a:xfrm>
            <a:off x="3970760" y="8830947"/>
            <a:ext cx="3038052" cy="465455"/>
          </a:xfrm>
          <a:prstGeom prst="rect">
            <a:avLst/>
          </a:prstGeom>
        </p:spPr>
        <p:txBody>
          <a:bodyPr vert="horz" lIns="91501" tIns="45751" rIns="91501" bIns="45751" rtlCol="0" anchor="b"/>
          <a:lstStyle>
            <a:lvl1pPr algn="r">
              <a:defRPr sz="1200"/>
            </a:lvl1pPr>
          </a:lstStyle>
          <a:p>
            <a:fld id="{C104F381-BF1C-4F35-88B8-DD80426D4B36}" type="slidenum">
              <a:rPr lang="en-US" smtClean="0"/>
              <a:t>‹#›</a:t>
            </a:fld>
            <a:endParaRPr lang="en-US"/>
          </a:p>
        </p:txBody>
      </p:sp>
    </p:spTree>
    <p:extLst>
      <p:ext uri="{BB962C8B-B14F-4D97-AF65-F5344CB8AC3E}">
        <p14:creationId xmlns:p14="http://schemas.microsoft.com/office/powerpoint/2010/main" val="1389179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6" tIns="46583" rIns="93166" bIns="46583"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66" tIns="46583" rIns="93166" bIns="46583" rtlCol="0"/>
          <a:lstStyle>
            <a:lvl1pPr algn="r">
              <a:defRPr sz="1200"/>
            </a:lvl1pPr>
          </a:lstStyle>
          <a:p>
            <a:fld id="{F2F68586-DEBC-4E1C-969A-7A48636F5EF8}" type="datetimeFigureOut">
              <a:rPr lang="en-US" smtClean="0"/>
              <a:t>10/9/2024</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66" tIns="46583" rIns="93166" bIns="46583" rtlCol="0" anchor="ctr"/>
          <a:lstStyle/>
          <a:p>
            <a:endParaRPr lang="en-US"/>
          </a:p>
        </p:txBody>
      </p:sp>
      <p:sp>
        <p:nvSpPr>
          <p:cNvPr id="5" name="Notes Placeholder 4"/>
          <p:cNvSpPr>
            <a:spLocks noGrp="1"/>
          </p:cNvSpPr>
          <p:nvPr>
            <p:ph type="body" sz="quarter" idx="3"/>
          </p:nvPr>
        </p:nvSpPr>
        <p:spPr>
          <a:xfrm>
            <a:off x="701040" y="4473893"/>
            <a:ext cx="5608320" cy="3660457"/>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6" tIns="46583" rIns="93166" bIns="46583"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6" tIns="46583" rIns="93166" bIns="46583" rtlCol="0" anchor="b"/>
          <a:lstStyle>
            <a:lvl1pPr algn="r">
              <a:defRPr sz="1200"/>
            </a:lvl1pPr>
          </a:lstStyle>
          <a:p>
            <a:fld id="{E8C955E9-5FEE-4540-B73C-9D910BFB795D}" type="slidenum">
              <a:rPr lang="en-US" smtClean="0"/>
              <a:t>‹#›</a:t>
            </a:fld>
            <a:endParaRPr lang="en-US"/>
          </a:p>
        </p:txBody>
      </p:sp>
    </p:spTree>
    <p:extLst>
      <p:ext uri="{BB962C8B-B14F-4D97-AF65-F5344CB8AC3E}">
        <p14:creationId xmlns:p14="http://schemas.microsoft.com/office/powerpoint/2010/main" val="137586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uclaisap.org/recoveryincentives/docs/training/Handout2-JOY-part1.pdf"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uclaisap.org/recoveryincentives/docs/training/Handout3-EASE-part1.pdf"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955E9-5FEE-4540-B73C-9D910BFB795D}" type="slidenum">
              <a:rPr lang="en-US" smtClean="0"/>
              <a:t>1</a:t>
            </a:fld>
            <a:endParaRPr lang="en-US"/>
          </a:p>
        </p:txBody>
      </p:sp>
    </p:spTree>
    <p:extLst>
      <p:ext uri="{BB962C8B-B14F-4D97-AF65-F5344CB8AC3E}">
        <p14:creationId xmlns:p14="http://schemas.microsoft.com/office/powerpoint/2010/main" val="3836428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The full duration of the Recovery Incentives Program is:
https://www.polleverywhere.com/multiple_choice_polls/gUkGzQCIoR4cvmJQQyy5j?display_state=chart&amp;display=correctness&amp;controls=none&amp;onscreen=persist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11</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4777A476-7B98-B65D-D102-4F1637328565}"/>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149545738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 </a:t>
            </a:r>
            <a:r>
              <a:rPr lang="en-US"/>
              <a:t>Read the list of resources available to sites. </a:t>
            </a:r>
          </a:p>
        </p:txBody>
      </p:sp>
      <p:sp>
        <p:nvSpPr>
          <p:cNvPr id="4" name="Slide Number Placeholder 3"/>
          <p:cNvSpPr>
            <a:spLocks noGrp="1"/>
          </p:cNvSpPr>
          <p:nvPr>
            <p:ph type="sldNum" sz="quarter" idx="5"/>
          </p:nvPr>
        </p:nvSpPr>
        <p:spPr/>
        <p:txBody>
          <a:bodyPr/>
          <a:lstStyle/>
          <a:p>
            <a:fld id="{E8C955E9-5FEE-4540-B73C-9D910BFB795D}" type="slidenum">
              <a:rPr lang="en-US" smtClean="0"/>
              <a:t>101</a:t>
            </a:fld>
            <a:endParaRPr lang="en-US"/>
          </a:p>
        </p:txBody>
      </p:sp>
    </p:spTree>
    <p:extLst>
      <p:ext uri="{BB962C8B-B14F-4D97-AF65-F5344CB8AC3E}">
        <p14:creationId xmlns:p14="http://schemas.microsoft.com/office/powerpoint/2010/main" val="246643487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 “</a:t>
            </a:r>
            <a:r>
              <a:rPr lang="en-US" i="1"/>
              <a:t>Before we wrap up, here are next steps to keep in mind.”</a:t>
            </a:r>
            <a:endParaRPr lang="en-US"/>
          </a:p>
        </p:txBody>
      </p:sp>
      <p:sp>
        <p:nvSpPr>
          <p:cNvPr id="4" name="Slide Number Placeholder 3"/>
          <p:cNvSpPr>
            <a:spLocks noGrp="1"/>
          </p:cNvSpPr>
          <p:nvPr>
            <p:ph type="sldNum" sz="quarter" idx="5"/>
          </p:nvPr>
        </p:nvSpPr>
        <p:spPr/>
        <p:txBody>
          <a:bodyPr/>
          <a:lstStyle/>
          <a:p>
            <a:pPr defTabSz="457504">
              <a:defRPr/>
            </a:pPr>
            <a:fld id="{E8C955E9-5FEE-4540-B73C-9D910BFB795D}" type="slidenum">
              <a:rPr lang="en-US">
                <a:solidFill>
                  <a:prstClr val="black"/>
                </a:solidFill>
                <a:latin typeface="Calibri" panose="020F0502020204030204"/>
              </a:rPr>
              <a:pPr defTabSz="457504">
                <a:defRPr/>
              </a:pPr>
              <a:t>102</a:t>
            </a:fld>
            <a:endParaRPr lang="en-US">
              <a:solidFill>
                <a:prstClr val="black"/>
              </a:solidFill>
              <a:latin typeface="Calibri" panose="020F0502020204030204"/>
            </a:endParaRPr>
          </a:p>
        </p:txBody>
      </p:sp>
    </p:spTree>
    <p:extLst>
      <p:ext uri="{BB962C8B-B14F-4D97-AF65-F5344CB8AC3E}">
        <p14:creationId xmlns:p14="http://schemas.microsoft.com/office/powerpoint/2010/main" val="275770800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 </a:t>
            </a:r>
            <a:r>
              <a:rPr lang="en-US"/>
              <a:t>Read the bullet points about next steps. </a:t>
            </a:r>
          </a:p>
        </p:txBody>
      </p:sp>
      <p:sp>
        <p:nvSpPr>
          <p:cNvPr id="4" name="Slide Number Placeholder 3"/>
          <p:cNvSpPr>
            <a:spLocks noGrp="1"/>
          </p:cNvSpPr>
          <p:nvPr>
            <p:ph type="sldNum" sz="quarter" idx="5"/>
          </p:nvPr>
        </p:nvSpPr>
        <p:spPr/>
        <p:txBody>
          <a:bodyPr/>
          <a:lstStyle/>
          <a:p>
            <a:fld id="{E8C955E9-5FEE-4540-B73C-9D910BFB795D}" type="slidenum">
              <a:rPr lang="en-US" smtClean="0"/>
              <a:t>103</a:t>
            </a:fld>
            <a:endParaRPr lang="en-US"/>
          </a:p>
        </p:txBody>
      </p:sp>
    </p:spTree>
    <p:extLst>
      <p:ext uri="{BB962C8B-B14F-4D97-AF65-F5344CB8AC3E}">
        <p14:creationId xmlns:p14="http://schemas.microsoft.com/office/powerpoint/2010/main" val="2440154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 </a:t>
            </a:r>
            <a:r>
              <a:rPr lang="en-US" u="sng"/>
              <a:t>If you're running out of time, make sure to end the training with this slide and the subsequent slides. </a:t>
            </a:r>
          </a:p>
          <a:p>
            <a:endParaRPr lang="en-US">
              <a:cs typeface="Calibri"/>
            </a:endParaRPr>
          </a:p>
        </p:txBody>
      </p:sp>
      <p:sp>
        <p:nvSpPr>
          <p:cNvPr id="4" name="Slide Number Placeholder 3"/>
          <p:cNvSpPr>
            <a:spLocks noGrp="1"/>
          </p:cNvSpPr>
          <p:nvPr>
            <p:ph type="sldNum" sz="quarter" idx="5"/>
          </p:nvPr>
        </p:nvSpPr>
        <p:spPr/>
        <p:txBody>
          <a:bodyPr/>
          <a:lstStyle/>
          <a:p>
            <a:fld id="{E8C955E9-5FEE-4540-B73C-9D910BFB795D}" type="slidenum">
              <a:rPr lang="en-US" smtClean="0"/>
              <a:t>104</a:t>
            </a:fld>
            <a:endParaRPr lang="en-US"/>
          </a:p>
        </p:txBody>
      </p:sp>
    </p:spTree>
    <p:extLst>
      <p:ext uri="{BB962C8B-B14F-4D97-AF65-F5344CB8AC3E}">
        <p14:creationId xmlns:p14="http://schemas.microsoft.com/office/powerpoint/2010/main" val="29933791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 </a:t>
            </a:r>
            <a:r>
              <a:rPr lang="en-US"/>
              <a:t>Merely mention that this list of contacts is included in the pdf of the slides that is available on the website. </a:t>
            </a:r>
          </a:p>
        </p:txBody>
      </p:sp>
      <p:sp>
        <p:nvSpPr>
          <p:cNvPr id="4" name="Slide Number Placeholder 3"/>
          <p:cNvSpPr>
            <a:spLocks noGrp="1"/>
          </p:cNvSpPr>
          <p:nvPr>
            <p:ph type="sldNum" sz="quarter" idx="5"/>
          </p:nvPr>
        </p:nvSpPr>
        <p:spPr/>
        <p:txBody>
          <a:bodyPr/>
          <a:lstStyle/>
          <a:p>
            <a:fld id="{E8C955E9-5FEE-4540-B73C-9D910BFB795D}" type="slidenum">
              <a:rPr lang="en-US" smtClean="0"/>
              <a:t>105</a:t>
            </a:fld>
            <a:endParaRPr lang="en-US"/>
          </a:p>
        </p:txBody>
      </p:sp>
    </p:spTree>
    <p:extLst>
      <p:ext uri="{BB962C8B-B14F-4D97-AF65-F5344CB8AC3E}">
        <p14:creationId xmlns:p14="http://schemas.microsoft.com/office/powerpoint/2010/main" val="244187228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2AA0F0CE-F84B-41A5-8EE3-554C96DFE1E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07">
              <a:spcBef>
                <a:spcPct val="30000"/>
              </a:spcBef>
              <a:defRPr sz="1200">
                <a:solidFill>
                  <a:schemeClr val="tx1"/>
                </a:solidFill>
                <a:latin typeface="Arial" panose="020B0604020202020204" pitchFamily="34" charset="0"/>
              </a:defRPr>
            </a:lvl1pPr>
            <a:lvl2pPr marL="749598" indent="-287692" defTabSz="928607">
              <a:spcBef>
                <a:spcPct val="30000"/>
              </a:spcBef>
              <a:defRPr sz="1200">
                <a:solidFill>
                  <a:schemeClr val="tx1"/>
                </a:solidFill>
                <a:latin typeface="Arial" panose="020B0604020202020204" pitchFamily="34" charset="0"/>
              </a:defRPr>
            </a:lvl2pPr>
            <a:lvl3pPr marL="1152367" indent="-230154" defTabSz="928607">
              <a:spcBef>
                <a:spcPct val="30000"/>
              </a:spcBef>
              <a:defRPr sz="1200">
                <a:solidFill>
                  <a:schemeClr val="tx1"/>
                </a:solidFill>
                <a:latin typeface="Arial" panose="020B0604020202020204" pitchFamily="34" charset="0"/>
              </a:defRPr>
            </a:lvl3pPr>
            <a:lvl4pPr marL="1614271" indent="-230154" defTabSz="928607">
              <a:spcBef>
                <a:spcPct val="30000"/>
              </a:spcBef>
              <a:defRPr sz="1200">
                <a:solidFill>
                  <a:schemeClr val="tx1"/>
                </a:solidFill>
                <a:latin typeface="Arial" panose="020B0604020202020204" pitchFamily="34" charset="0"/>
              </a:defRPr>
            </a:lvl4pPr>
            <a:lvl5pPr marL="2074579" indent="-230154" defTabSz="928607">
              <a:spcBef>
                <a:spcPct val="30000"/>
              </a:spcBef>
              <a:defRPr sz="1200">
                <a:solidFill>
                  <a:schemeClr val="tx1"/>
                </a:solidFill>
                <a:latin typeface="Arial" panose="020B0604020202020204" pitchFamily="34" charset="0"/>
              </a:defRPr>
            </a:lvl5pPr>
            <a:lvl6pPr marL="2534887" indent="-230154" defTabSz="928607" eaLnBrk="0" fontAlgn="base" hangingPunct="0">
              <a:spcBef>
                <a:spcPct val="30000"/>
              </a:spcBef>
              <a:spcAft>
                <a:spcPct val="0"/>
              </a:spcAft>
              <a:defRPr sz="1200">
                <a:solidFill>
                  <a:schemeClr val="tx1"/>
                </a:solidFill>
                <a:latin typeface="Arial" panose="020B0604020202020204" pitchFamily="34" charset="0"/>
              </a:defRPr>
            </a:lvl6pPr>
            <a:lvl7pPr marL="2995194" indent="-230154" defTabSz="928607" eaLnBrk="0" fontAlgn="base" hangingPunct="0">
              <a:spcBef>
                <a:spcPct val="30000"/>
              </a:spcBef>
              <a:spcAft>
                <a:spcPct val="0"/>
              </a:spcAft>
              <a:defRPr sz="1200">
                <a:solidFill>
                  <a:schemeClr val="tx1"/>
                </a:solidFill>
                <a:latin typeface="Arial" panose="020B0604020202020204" pitchFamily="34" charset="0"/>
              </a:defRPr>
            </a:lvl7pPr>
            <a:lvl8pPr marL="3455501" indent="-230154" defTabSz="928607" eaLnBrk="0" fontAlgn="base" hangingPunct="0">
              <a:spcBef>
                <a:spcPct val="30000"/>
              </a:spcBef>
              <a:spcAft>
                <a:spcPct val="0"/>
              </a:spcAft>
              <a:defRPr sz="1200">
                <a:solidFill>
                  <a:schemeClr val="tx1"/>
                </a:solidFill>
                <a:latin typeface="Arial" panose="020B0604020202020204" pitchFamily="34" charset="0"/>
              </a:defRPr>
            </a:lvl8pPr>
            <a:lvl9pPr marL="3915808" indent="-230154" defTabSz="92860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AA12BF-8A3F-4B3C-B10B-EB92F3B649EF}" type="datetime1">
              <a:rPr lang="en-US" altLang="en-US" smtClean="0"/>
              <a:pPr>
                <a:spcBef>
                  <a:spcPct val="0"/>
                </a:spcBef>
              </a:pPr>
              <a:t>10/9/2024</a:t>
            </a:fld>
            <a:endParaRPr lang="en-US" altLang="en-US"/>
          </a:p>
        </p:txBody>
      </p:sp>
      <p:sp>
        <p:nvSpPr>
          <p:cNvPr id="6147" name="Rectangle 6">
            <a:extLst>
              <a:ext uri="{FF2B5EF4-FFF2-40B4-BE49-F238E27FC236}">
                <a16:creationId xmlns:a16="http://schemas.microsoft.com/office/drawing/2014/main" id="{18138091-BE87-4215-9945-D458168B1A8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07">
              <a:spcBef>
                <a:spcPct val="30000"/>
              </a:spcBef>
              <a:defRPr sz="1200">
                <a:solidFill>
                  <a:schemeClr val="tx1"/>
                </a:solidFill>
                <a:latin typeface="Arial" panose="020B0604020202020204" pitchFamily="34" charset="0"/>
              </a:defRPr>
            </a:lvl1pPr>
            <a:lvl2pPr marL="749598" indent="-287692" defTabSz="928607">
              <a:spcBef>
                <a:spcPct val="30000"/>
              </a:spcBef>
              <a:defRPr sz="1200">
                <a:solidFill>
                  <a:schemeClr val="tx1"/>
                </a:solidFill>
                <a:latin typeface="Arial" panose="020B0604020202020204" pitchFamily="34" charset="0"/>
              </a:defRPr>
            </a:lvl2pPr>
            <a:lvl3pPr marL="1152367" indent="-230154" defTabSz="928607">
              <a:spcBef>
                <a:spcPct val="30000"/>
              </a:spcBef>
              <a:defRPr sz="1200">
                <a:solidFill>
                  <a:schemeClr val="tx1"/>
                </a:solidFill>
                <a:latin typeface="Arial" panose="020B0604020202020204" pitchFamily="34" charset="0"/>
              </a:defRPr>
            </a:lvl3pPr>
            <a:lvl4pPr marL="1614271" indent="-230154" defTabSz="928607">
              <a:spcBef>
                <a:spcPct val="30000"/>
              </a:spcBef>
              <a:defRPr sz="1200">
                <a:solidFill>
                  <a:schemeClr val="tx1"/>
                </a:solidFill>
                <a:latin typeface="Arial" panose="020B0604020202020204" pitchFamily="34" charset="0"/>
              </a:defRPr>
            </a:lvl4pPr>
            <a:lvl5pPr marL="2074579" indent="-230154" defTabSz="928607">
              <a:spcBef>
                <a:spcPct val="30000"/>
              </a:spcBef>
              <a:defRPr sz="1200">
                <a:solidFill>
                  <a:schemeClr val="tx1"/>
                </a:solidFill>
                <a:latin typeface="Arial" panose="020B0604020202020204" pitchFamily="34" charset="0"/>
              </a:defRPr>
            </a:lvl5pPr>
            <a:lvl6pPr marL="2534887" indent="-230154" defTabSz="928607" eaLnBrk="0" fontAlgn="base" hangingPunct="0">
              <a:spcBef>
                <a:spcPct val="30000"/>
              </a:spcBef>
              <a:spcAft>
                <a:spcPct val="0"/>
              </a:spcAft>
              <a:defRPr sz="1200">
                <a:solidFill>
                  <a:schemeClr val="tx1"/>
                </a:solidFill>
                <a:latin typeface="Arial" panose="020B0604020202020204" pitchFamily="34" charset="0"/>
              </a:defRPr>
            </a:lvl6pPr>
            <a:lvl7pPr marL="2995194" indent="-230154" defTabSz="928607" eaLnBrk="0" fontAlgn="base" hangingPunct="0">
              <a:spcBef>
                <a:spcPct val="30000"/>
              </a:spcBef>
              <a:spcAft>
                <a:spcPct val="0"/>
              </a:spcAft>
              <a:defRPr sz="1200">
                <a:solidFill>
                  <a:schemeClr val="tx1"/>
                </a:solidFill>
                <a:latin typeface="Arial" panose="020B0604020202020204" pitchFamily="34" charset="0"/>
              </a:defRPr>
            </a:lvl7pPr>
            <a:lvl8pPr marL="3455501" indent="-230154" defTabSz="928607" eaLnBrk="0" fontAlgn="base" hangingPunct="0">
              <a:spcBef>
                <a:spcPct val="30000"/>
              </a:spcBef>
              <a:spcAft>
                <a:spcPct val="0"/>
              </a:spcAft>
              <a:defRPr sz="1200">
                <a:solidFill>
                  <a:schemeClr val="tx1"/>
                </a:solidFill>
                <a:latin typeface="Arial" panose="020B0604020202020204" pitchFamily="34" charset="0"/>
              </a:defRPr>
            </a:lvl8pPr>
            <a:lvl9pPr marL="3915808" indent="-230154" defTabSz="92860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Template-Primary on 201</a:t>
            </a:r>
          </a:p>
        </p:txBody>
      </p:sp>
      <p:sp>
        <p:nvSpPr>
          <p:cNvPr id="6148" name="Rectangle 7">
            <a:extLst>
              <a:ext uri="{FF2B5EF4-FFF2-40B4-BE49-F238E27FC236}">
                <a16:creationId xmlns:a16="http://schemas.microsoft.com/office/drawing/2014/main" id="{3A495B94-E216-40B4-8A70-9382559FA4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07">
              <a:spcBef>
                <a:spcPct val="30000"/>
              </a:spcBef>
              <a:defRPr sz="1200">
                <a:solidFill>
                  <a:schemeClr val="tx1"/>
                </a:solidFill>
                <a:latin typeface="Arial" panose="020B0604020202020204" pitchFamily="34" charset="0"/>
              </a:defRPr>
            </a:lvl1pPr>
            <a:lvl2pPr marL="749598" indent="-287692" defTabSz="928607">
              <a:spcBef>
                <a:spcPct val="30000"/>
              </a:spcBef>
              <a:defRPr sz="1200">
                <a:solidFill>
                  <a:schemeClr val="tx1"/>
                </a:solidFill>
                <a:latin typeface="Arial" panose="020B0604020202020204" pitchFamily="34" charset="0"/>
              </a:defRPr>
            </a:lvl2pPr>
            <a:lvl3pPr marL="1152367" indent="-230154" defTabSz="928607">
              <a:spcBef>
                <a:spcPct val="30000"/>
              </a:spcBef>
              <a:defRPr sz="1200">
                <a:solidFill>
                  <a:schemeClr val="tx1"/>
                </a:solidFill>
                <a:latin typeface="Arial" panose="020B0604020202020204" pitchFamily="34" charset="0"/>
              </a:defRPr>
            </a:lvl3pPr>
            <a:lvl4pPr marL="1614271" indent="-230154" defTabSz="928607">
              <a:spcBef>
                <a:spcPct val="30000"/>
              </a:spcBef>
              <a:defRPr sz="1200">
                <a:solidFill>
                  <a:schemeClr val="tx1"/>
                </a:solidFill>
                <a:latin typeface="Arial" panose="020B0604020202020204" pitchFamily="34" charset="0"/>
              </a:defRPr>
            </a:lvl4pPr>
            <a:lvl5pPr marL="2074579" indent="-230154" defTabSz="928607">
              <a:spcBef>
                <a:spcPct val="30000"/>
              </a:spcBef>
              <a:defRPr sz="1200">
                <a:solidFill>
                  <a:schemeClr val="tx1"/>
                </a:solidFill>
                <a:latin typeface="Arial" panose="020B0604020202020204" pitchFamily="34" charset="0"/>
              </a:defRPr>
            </a:lvl5pPr>
            <a:lvl6pPr marL="2534887" indent="-230154" defTabSz="928607" eaLnBrk="0" fontAlgn="base" hangingPunct="0">
              <a:spcBef>
                <a:spcPct val="30000"/>
              </a:spcBef>
              <a:spcAft>
                <a:spcPct val="0"/>
              </a:spcAft>
              <a:defRPr sz="1200">
                <a:solidFill>
                  <a:schemeClr val="tx1"/>
                </a:solidFill>
                <a:latin typeface="Arial" panose="020B0604020202020204" pitchFamily="34" charset="0"/>
              </a:defRPr>
            </a:lvl6pPr>
            <a:lvl7pPr marL="2995194" indent="-230154" defTabSz="928607" eaLnBrk="0" fontAlgn="base" hangingPunct="0">
              <a:spcBef>
                <a:spcPct val="30000"/>
              </a:spcBef>
              <a:spcAft>
                <a:spcPct val="0"/>
              </a:spcAft>
              <a:defRPr sz="1200">
                <a:solidFill>
                  <a:schemeClr val="tx1"/>
                </a:solidFill>
                <a:latin typeface="Arial" panose="020B0604020202020204" pitchFamily="34" charset="0"/>
              </a:defRPr>
            </a:lvl7pPr>
            <a:lvl8pPr marL="3455501" indent="-230154" defTabSz="928607" eaLnBrk="0" fontAlgn="base" hangingPunct="0">
              <a:spcBef>
                <a:spcPct val="30000"/>
              </a:spcBef>
              <a:spcAft>
                <a:spcPct val="0"/>
              </a:spcAft>
              <a:defRPr sz="1200">
                <a:solidFill>
                  <a:schemeClr val="tx1"/>
                </a:solidFill>
                <a:latin typeface="Arial" panose="020B0604020202020204" pitchFamily="34" charset="0"/>
              </a:defRPr>
            </a:lvl8pPr>
            <a:lvl9pPr marL="3915808" indent="-230154" defTabSz="928607"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938D18-1E0C-463D-9B78-C0C94E5C6D3A}" type="slidenum">
              <a:rPr lang="en-US" altLang="en-US" smtClean="0"/>
              <a:pPr>
                <a:spcBef>
                  <a:spcPct val="0"/>
                </a:spcBef>
              </a:pPr>
              <a:t>106</a:t>
            </a:fld>
            <a:endParaRPr lang="en-US" altLang="en-US"/>
          </a:p>
        </p:txBody>
      </p:sp>
      <p:sp>
        <p:nvSpPr>
          <p:cNvPr id="6149" name="Rectangle 2">
            <a:extLst>
              <a:ext uri="{FF2B5EF4-FFF2-40B4-BE49-F238E27FC236}">
                <a16:creationId xmlns:a16="http://schemas.microsoft.com/office/drawing/2014/main" id="{232255B8-486F-47FA-AE7A-898E96584C03}"/>
              </a:ext>
            </a:extLst>
          </p:cNvPr>
          <p:cNvSpPr>
            <a:spLocks noGrp="1" noRot="1" noChangeAspect="1" noChangeArrowheads="1" noTextEdit="1"/>
          </p:cNvSpPr>
          <p:nvPr>
            <p:ph type="sldImg"/>
          </p:nvPr>
        </p:nvSpPr>
        <p:spPr>
          <a:ln/>
        </p:spPr>
      </p:sp>
      <p:sp>
        <p:nvSpPr>
          <p:cNvPr id="6150" name="Rectangle 3">
            <a:extLst>
              <a:ext uri="{FF2B5EF4-FFF2-40B4-BE49-F238E27FC236}">
                <a16:creationId xmlns:a16="http://schemas.microsoft.com/office/drawing/2014/main" id="{7EE4EB9B-71F0-4301-8851-208ABD408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48700350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71175" indent="-296605">
              <a:defRPr>
                <a:solidFill>
                  <a:schemeClr val="tx1"/>
                </a:solidFill>
                <a:latin typeface="Verdana" pitchFamily="34" charset="0"/>
              </a:defRPr>
            </a:lvl2pPr>
            <a:lvl3pPr marL="1186424" indent="-237285">
              <a:defRPr>
                <a:solidFill>
                  <a:schemeClr val="tx1"/>
                </a:solidFill>
                <a:latin typeface="Verdana" pitchFamily="34" charset="0"/>
              </a:defRPr>
            </a:lvl3pPr>
            <a:lvl4pPr marL="1660992" indent="-237285">
              <a:defRPr>
                <a:solidFill>
                  <a:schemeClr val="tx1"/>
                </a:solidFill>
                <a:latin typeface="Verdana" pitchFamily="34" charset="0"/>
              </a:defRPr>
            </a:lvl4pPr>
            <a:lvl5pPr marL="2135562" indent="-237285">
              <a:defRPr>
                <a:solidFill>
                  <a:schemeClr val="tx1"/>
                </a:solidFill>
                <a:latin typeface="Verdana" pitchFamily="34" charset="0"/>
              </a:defRPr>
            </a:lvl5pPr>
            <a:lvl6pPr marL="2610131" indent="-237285" eaLnBrk="0" fontAlgn="base" hangingPunct="0">
              <a:spcBef>
                <a:spcPct val="0"/>
              </a:spcBef>
              <a:spcAft>
                <a:spcPct val="0"/>
              </a:spcAft>
              <a:defRPr>
                <a:solidFill>
                  <a:schemeClr val="tx1"/>
                </a:solidFill>
                <a:latin typeface="Verdana" pitchFamily="34" charset="0"/>
              </a:defRPr>
            </a:lvl6pPr>
            <a:lvl7pPr marL="3084700" indent="-237285" eaLnBrk="0" fontAlgn="base" hangingPunct="0">
              <a:spcBef>
                <a:spcPct val="0"/>
              </a:spcBef>
              <a:spcAft>
                <a:spcPct val="0"/>
              </a:spcAft>
              <a:defRPr>
                <a:solidFill>
                  <a:schemeClr val="tx1"/>
                </a:solidFill>
                <a:latin typeface="Verdana" pitchFamily="34" charset="0"/>
              </a:defRPr>
            </a:lvl7pPr>
            <a:lvl8pPr marL="3559270" indent="-237285" eaLnBrk="0" fontAlgn="base" hangingPunct="0">
              <a:spcBef>
                <a:spcPct val="0"/>
              </a:spcBef>
              <a:spcAft>
                <a:spcPct val="0"/>
              </a:spcAft>
              <a:defRPr>
                <a:solidFill>
                  <a:schemeClr val="tx1"/>
                </a:solidFill>
                <a:latin typeface="Verdana" pitchFamily="34" charset="0"/>
              </a:defRPr>
            </a:lvl8pPr>
            <a:lvl9pPr marL="4033838" indent="-237285" eaLnBrk="0" fontAlgn="base" hangingPunct="0">
              <a:spcBef>
                <a:spcPct val="0"/>
              </a:spcBef>
              <a:spcAft>
                <a:spcPct val="0"/>
              </a:spcAft>
              <a:defRPr>
                <a:solidFill>
                  <a:schemeClr val="tx1"/>
                </a:solidFill>
                <a:latin typeface="Verdana" pitchFamily="34" charset="0"/>
              </a:defRPr>
            </a:lvl9pPr>
          </a:lstStyle>
          <a:p>
            <a:pPr defTabSz="949138" fontAlgn="base">
              <a:spcBef>
                <a:spcPct val="0"/>
              </a:spcBef>
              <a:spcAft>
                <a:spcPct val="0"/>
              </a:spcAft>
              <a:defRPr/>
            </a:pPr>
            <a:fld id="{16A8E02E-AA0E-473C-B7D1-FE9BC63ECE37}" type="slidenum">
              <a:rPr lang="en-US" altLang="en-US">
                <a:solidFill>
                  <a:srgbClr val="000000"/>
                </a:solidFill>
                <a:latin typeface="Arial Narrow" pitchFamily="34" charset="0"/>
              </a:rPr>
              <a:pPr defTabSz="949138" fontAlgn="base">
                <a:spcBef>
                  <a:spcPct val="0"/>
                </a:spcBef>
                <a:spcAft>
                  <a:spcPct val="0"/>
                </a:spcAft>
                <a:defRPr/>
              </a:pPr>
              <a:t>107</a:t>
            </a:fld>
            <a:endParaRPr lang="en-US" altLang="en-US">
              <a:solidFill>
                <a:srgbClr val="000000"/>
              </a:solidFill>
              <a:latin typeface="Arial Narrow" pitchFamily="34" charset="0"/>
            </a:endParaRPr>
          </a:p>
        </p:txBody>
      </p:sp>
      <p:sp>
        <p:nvSpPr>
          <p:cNvPr id="164867" name="Rectangle 2"/>
          <p:cNvSpPr>
            <a:spLocks noGrp="1" noRot="1" noChangeAspect="1" noChangeArrowheads="1" noTextEdit="1"/>
          </p:cNvSpPr>
          <p:nvPr>
            <p:ph type="sldImg"/>
          </p:nvPr>
        </p:nvSpPr>
        <p:spPr>
          <a:xfrm>
            <a:off x="749300" y="1182688"/>
            <a:ext cx="5665788" cy="3187700"/>
          </a:xfrm>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Trainer Notes: </a:t>
            </a:r>
            <a:r>
              <a:rPr lang="en-US"/>
              <a:t> PASS ON TO TRAINING COORDINATOR -- You will need the end code when you complete the CE evaluation </a:t>
            </a:r>
            <a:r>
              <a:rPr lang="en-US" b="1"/>
              <a:t>at the end of Part 2 of the Implementation Training</a:t>
            </a:r>
            <a:r>
              <a:rPr lang="en-US"/>
              <a:t>. [Read end code. Pause. Read it again and again].</a:t>
            </a:r>
          </a:p>
          <a:p>
            <a:endParaRPr lang="en-US"/>
          </a:p>
          <a:p>
            <a:r>
              <a:rPr lang="en-US"/>
              <a:t>The trainings are CE eligible for PSY, RN, LMFT/LCSW, and certified alcohol and drug counselors. No CME. Start/end codes needed for both part 1 and part 2 of the implementation training. The codes are entered on the CE evaluation, not the post-test.</a:t>
            </a:r>
          </a:p>
          <a:p>
            <a:endParaRPr lang="en-US">
              <a:cs typeface="Calibri"/>
            </a:endParaRPr>
          </a:p>
          <a:p>
            <a:endParaRPr lang="en-US" altLang="en-US" b="1">
              <a:cs typeface="Calibri"/>
            </a:endParaRPr>
          </a:p>
        </p:txBody>
      </p:sp>
    </p:spTree>
    <p:extLst>
      <p:ext uri="{BB962C8B-B14F-4D97-AF65-F5344CB8AC3E}">
        <p14:creationId xmlns:p14="http://schemas.microsoft.com/office/powerpoint/2010/main" val="4207835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Recovery Incentives Review
https://www.polleverywhere.com/competitions/2AleFSVT0WfghIBC1ZYd1?display_state=leaderboard&amp;onscreen=persist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12</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ACEB72B2-D245-FB82-F77E-7053A772D186}"/>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187339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Contingency Management is a behavioral intervention where:
https://www.polleverywhere.com/multiple_choice_polls/CgSi5NnuSMMSTYhhsnX10?display_state=title&amp;controls=none&amp;onscreen=persist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13</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C4635154-E314-DE2B-0B13-BA7284A8C4E7}"/>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2361916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Contingency Management is a behavioral intervention where:
https://www.polleverywhere.com/multiple_choice_polls/CgSi5NnuSMMSTYhhsnX10?display_state=instructions&amp;controls=none&amp;onscreen=persist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14</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117B2215-91CB-1351-9B97-FBDCDC13E7C8}"/>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7374931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Contingency Management is a behavioral intervention where:
https://www.polleverywhere.com/multiple_choice_polls/CgSi5NnuSMMSTYhhsnX10?display_state=chart&amp;display=correctness&amp;controls=none&amp;onscreen=persist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15</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81E62792-4E6D-06C5-C408-012600F04B44}"/>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1239417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Recovery Incentives Review
https://www.polleverywhere.com/competitions/2AleFSVT0WfghIBC1ZYd1?display_state=leaderboard&amp;onscreen=persist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16</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100430C6-4AE4-C71E-32CA-A6558AEF06BB}"/>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2382563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Incentive escalation refers to:
https://www.polleverywhere.com/multiple_choice_polls/VuNhVJpkPJhEn9zqfbAKe?display_state=title&amp;controls=none&amp;onscreen=persist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17</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AD0C03BE-E496-0BEB-33F3-18D09BEFF408}"/>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3019390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Incentive escalation refers to:
https://www.polleverywhere.com/multiple_choice_polls/VuNhVJpkPJhEn9zqfbAKe?display_state=instructions&amp;controls=none&amp;onscreen=persist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18</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3165ACC5-BAE8-BC49-9DF0-86263160B130}"/>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40503141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Incentive escalation refers to:
https://www.polleverywhere.com/multiple_choice_polls/VuNhVJpkPJhEn9zqfbAKe?display_state=chart&amp;display=correctness&amp;controls=none&amp;onscreen=persist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19</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A8096597-6C72-66F5-C023-A3A1247863E4}"/>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1298912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Recovery Incentives Review
https://www.polleverywhere.com/competitions/2AleFSVT0WfghIBC1ZYd1?display_state=leaderboard&amp;onscreen=persist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20</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B2533D19-8528-CA7F-DDFF-D961DFA43D31}"/>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145890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itchFamily="34" charset="0"/>
              </a:defRPr>
            </a:lvl1pPr>
            <a:lvl2pPr marL="771175" indent="-296605">
              <a:defRPr>
                <a:solidFill>
                  <a:schemeClr val="tx1"/>
                </a:solidFill>
                <a:latin typeface="Verdana" pitchFamily="34" charset="0"/>
              </a:defRPr>
            </a:lvl2pPr>
            <a:lvl3pPr marL="1186424" indent="-237285">
              <a:defRPr>
                <a:solidFill>
                  <a:schemeClr val="tx1"/>
                </a:solidFill>
                <a:latin typeface="Verdana" pitchFamily="34" charset="0"/>
              </a:defRPr>
            </a:lvl3pPr>
            <a:lvl4pPr marL="1660992" indent="-237285">
              <a:defRPr>
                <a:solidFill>
                  <a:schemeClr val="tx1"/>
                </a:solidFill>
                <a:latin typeface="Verdana" pitchFamily="34" charset="0"/>
              </a:defRPr>
            </a:lvl4pPr>
            <a:lvl5pPr marL="2135562" indent="-237285">
              <a:defRPr>
                <a:solidFill>
                  <a:schemeClr val="tx1"/>
                </a:solidFill>
                <a:latin typeface="Verdana" pitchFamily="34" charset="0"/>
              </a:defRPr>
            </a:lvl5pPr>
            <a:lvl6pPr marL="2610131" indent="-237285" eaLnBrk="0" fontAlgn="base" hangingPunct="0">
              <a:spcBef>
                <a:spcPct val="0"/>
              </a:spcBef>
              <a:spcAft>
                <a:spcPct val="0"/>
              </a:spcAft>
              <a:defRPr>
                <a:solidFill>
                  <a:schemeClr val="tx1"/>
                </a:solidFill>
                <a:latin typeface="Verdana" pitchFamily="34" charset="0"/>
              </a:defRPr>
            </a:lvl6pPr>
            <a:lvl7pPr marL="3084700" indent="-237285" eaLnBrk="0" fontAlgn="base" hangingPunct="0">
              <a:spcBef>
                <a:spcPct val="0"/>
              </a:spcBef>
              <a:spcAft>
                <a:spcPct val="0"/>
              </a:spcAft>
              <a:defRPr>
                <a:solidFill>
                  <a:schemeClr val="tx1"/>
                </a:solidFill>
                <a:latin typeface="Verdana" pitchFamily="34" charset="0"/>
              </a:defRPr>
            </a:lvl7pPr>
            <a:lvl8pPr marL="3559270" indent="-237285" eaLnBrk="0" fontAlgn="base" hangingPunct="0">
              <a:spcBef>
                <a:spcPct val="0"/>
              </a:spcBef>
              <a:spcAft>
                <a:spcPct val="0"/>
              </a:spcAft>
              <a:defRPr>
                <a:solidFill>
                  <a:schemeClr val="tx1"/>
                </a:solidFill>
                <a:latin typeface="Verdana" pitchFamily="34" charset="0"/>
              </a:defRPr>
            </a:lvl8pPr>
            <a:lvl9pPr marL="4033838" indent="-237285" eaLnBrk="0" fontAlgn="base" hangingPunct="0">
              <a:spcBef>
                <a:spcPct val="0"/>
              </a:spcBef>
              <a:spcAft>
                <a:spcPct val="0"/>
              </a:spcAft>
              <a:defRPr>
                <a:solidFill>
                  <a:schemeClr val="tx1"/>
                </a:solidFill>
                <a:latin typeface="Verdana" pitchFamily="34" charset="0"/>
              </a:defRPr>
            </a:lvl9pPr>
          </a:lstStyle>
          <a:p>
            <a:pPr defTabSz="949138" fontAlgn="base">
              <a:spcBef>
                <a:spcPct val="0"/>
              </a:spcBef>
              <a:spcAft>
                <a:spcPct val="0"/>
              </a:spcAft>
              <a:defRPr/>
            </a:pPr>
            <a:fld id="{16A8E02E-AA0E-473C-B7D1-FE9BC63ECE37}" type="slidenum">
              <a:rPr lang="en-US" altLang="en-US">
                <a:solidFill>
                  <a:srgbClr val="000000"/>
                </a:solidFill>
                <a:latin typeface="Arial Narrow" pitchFamily="34" charset="0"/>
              </a:rPr>
              <a:pPr defTabSz="949138" fontAlgn="base">
                <a:spcBef>
                  <a:spcPct val="0"/>
                </a:spcBef>
                <a:spcAft>
                  <a:spcPct val="0"/>
                </a:spcAft>
                <a:defRPr/>
              </a:pPr>
              <a:t>2</a:t>
            </a:fld>
            <a:endParaRPr lang="en-US" altLang="en-US">
              <a:solidFill>
                <a:srgbClr val="000000"/>
              </a:solidFill>
              <a:latin typeface="Arial Narrow" pitchFamily="34" charset="0"/>
            </a:endParaRPr>
          </a:p>
        </p:txBody>
      </p:sp>
      <p:sp>
        <p:nvSpPr>
          <p:cNvPr id="164867" name="Rectangle 2"/>
          <p:cNvSpPr>
            <a:spLocks noGrp="1" noRot="1" noChangeAspect="1" noChangeArrowheads="1" noTextEdit="1"/>
          </p:cNvSpPr>
          <p:nvPr>
            <p:ph type="sldImg"/>
          </p:nvPr>
        </p:nvSpPr>
        <p:spPr>
          <a:xfrm>
            <a:off x="749300" y="1182688"/>
            <a:ext cx="5665788" cy="3187700"/>
          </a:xfrm>
          <a:ln/>
        </p:spPr>
      </p:sp>
      <p:sp>
        <p:nvSpPr>
          <p:cNvPr id="164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cs typeface="Calibri"/>
              </a:rPr>
              <a:t>Trainer Notes: </a:t>
            </a:r>
            <a:r>
              <a:rPr lang="en-US"/>
              <a:t>This activity is CE eligible. </a:t>
            </a:r>
            <a:r>
              <a:rPr lang="en-US" altLang="en-US">
                <a:cs typeface="Calibri"/>
              </a:rPr>
              <a:t>Y</a:t>
            </a:r>
            <a:r>
              <a:rPr lang="en-US"/>
              <a:t>ou will need a start and end code when you complete the CE evaluation</a:t>
            </a:r>
            <a:r>
              <a:rPr lang="en-US" b="1"/>
              <a:t> at the end of Part 2 of the Implementation Training</a:t>
            </a:r>
            <a:r>
              <a:rPr lang="en-US"/>
              <a:t>. [Read start code. Pause. Read it again and again]. </a:t>
            </a:r>
            <a:r>
              <a:rPr lang="en-US" u="sng"/>
              <a:t>This is also a good point to note that – as part of the CE evaluation – you'll need the start and end codes from part 1 of the training (which you should have saved for reference during part 1 of the training</a:t>
            </a:r>
            <a:r>
              <a:rPr lang="en-US"/>
              <a:t>). </a:t>
            </a:r>
            <a:endParaRPr lang="en-US" b="1">
              <a:cs typeface="Calibri"/>
            </a:endParaRPr>
          </a:p>
          <a:p>
            <a:endParaRPr lang="en-US">
              <a:cs typeface="Calibri"/>
            </a:endParaRPr>
          </a:p>
          <a:p>
            <a:r>
              <a:rPr lang="en-US"/>
              <a:t>The trainings are CE eligible for PSY, RN, LMFT/LCSW, and certified alcohol and drug counselors. No CME. Start/end codes are needed for both part 1 and part 2 of the implementation training. The codes are entered on the CE evaluation, not the post-test.</a:t>
            </a:r>
            <a:endParaRPr lang="en-US" altLang="en-US" b="1">
              <a:cs typeface="Calibri"/>
            </a:endParaRPr>
          </a:p>
          <a:p>
            <a:endParaRPr lang="en-US" altLang="en-US" b="1">
              <a:cs typeface="Calibri"/>
            </a:endParaRPr>
          </a:p>
        </p:txBody>
      </p:sp>
    </p:spTree>
    <p:extLst>
      <p:ext uri="{BB962C8B-B14F-4D97-AF65-F5344CB8AC3E}">
        <p14:creationId xmlns:p14="http://schemas.microsoft.com/office/powerpoint/2010/main" val="306744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Which of the following is NOT an essential ingredient of contingency management:
https://www.polleverywhere.com/multiple_choice_polls/AEh6ilSQSs4y3m7ArqA56?display_state=title&amp;controls=none&amp;onscreen=persist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21</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3AEC468F-33CA-10C4-D29E-BD181BDABBA6}"/>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18234026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Which of the following is NOT an essential ingredient of contingency management:
https://www.polleverywhere.com/multiple_choice_polls/AEh6ilSQSs4y3m7ArqA56?display_state=instructions&amp;controls=none&amp;onscreen=persist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22</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C12ED578-9650-9D2E-0450-138A8608EB24}"/>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27692759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Which of the following is NOT an essential ingredient of contingency management:
https://www.polleverywhere.com/multiple_choice_polls/AEh6ilSQSs4y3m7ArqA56?display_state=chart&amp;display=correctness&amp;controls=none&amp;onscreen=persist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23</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A1284114-C679-6F22-24CA-8032F5B61495}"/>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1813001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Recovery Incentives Review
https://www.polleverywhere.com/competitions/2AleFSVT0WfghIBC1ZYd1?display_state=leaderboard&amp;onscreen=persist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24</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EF78D3BA-B6E4-C2EE-8D2E-F5E1D8E46BB5}"/>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2671910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Contingency Management's "secret sauce" consists of"
https://www.polleverywhere.com/multiple_choice_polls/m4YAtyRIaVVcPMFv7UibS?display_state=title&amp;controls=none&amp;onscreen=persist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25</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C5EC6BF1-5C29-E04A-222D-B01690B5039E}"/>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4194879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Contingency Management's "secret sauce" consists of"
https://www.polleverywhere.com/multiple_choice_polls/m4YAtyRIaVVcPMFv7UibS?display_state=instructions&amp;controls=none&amp;onscreen=persist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26</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E1E5F4A7-62C0-0B10-F524-02BB5329EE45}"/>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2832167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Contingency Management's "secret sauce" consists of"
https://www.polleverywhere.com/multiple_choice_polls/m4YAtyRIaVVcPMFv7UibS?display_state=chart&amp;display=correctness&amp;controls=none&amp;onscreen=persist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27</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7A54D1A1-BD49-6CAF-876F-EDE86E2277C0}"/>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3004772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Recovery Incentives Review
https://www.polleverywhere.com/competitions/2AleFSVT0WfghIBC1ZYd1?display_state=leaderboard&amp;onscreen=persist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28</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13E6FC01-17B6-D01A-2683-68635E368CD1}"/>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37981560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An incentive reset occurs when:
https://www.polleverywhere.com/multiple_choice_polls/LNLzWz4rKwD5qIzr1DwcD?display_state=title&amp;controls=none&amp;onscreen=persist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29</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9F278010-A0EC-C950-DA5F-2458180A7217}"/>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37632922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An incentive reset occurs when:
https://www.polleverywhere.com/multiple_choice_polls/LNLzWz4rKwD5qIzr1DwcD?display_state=instructions&amp;controls=none&amp;onscreen=persist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30</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F729AC90-392B-22E3-DC31-8EEB197A863F}"/>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4216048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E8C955E9-5FEE-4540-B73C-9D910BFB795D}" type="slidenum">
              <a:rPr lang="en-US" smtClean="0"/>
              <a:t>3</a:t>
            </a:fld>
            <a:endParaRPr lang="en-US"/>
          </a:p>
        </p:txBody>
      </p:sp>
    </p:spTree>
    <p:extLst>
      <p:ext uri="{BB962C8B-B14F-4D97-AF65-F5344CB8AC3E}">
        <p14:creationId xmlns:p14="http://schemas.microsoft.com/office/powerpoint/2010/main" val="930503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An incentive reset occurs when:
https://www.polleverywhere.com/multiple_choice_polls/LNLzWz4rKwD5qIzr1DwcD?display_state=chart&amp;display=correctness&amp;controls=none&amp;onscreen=persist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31</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73E4256D-A15E-3893-E5C4-6FA3D0872F9D}"/>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665899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Recovery Incentives Review
https://www.polleverywhere.com/competitions/2AleFSVT0WfghIBC1ZYd1?display_state=leaderboard&amp;onscreen=persist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32</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5BB48DD7-D3F0-B481-0E5A-5B93D26654CB}"/>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3291163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The characteristics of an effective reinforcer include being:
https://www.polleverywhere.com/multiple_choice_polls/iyUUbgCKdmucp8ralEJys?display_state=title&amp;controls=none&amp;onscreen=persist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33</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0FA3B735-56A3-2330-9810-CBFE23D0C9F4}"/>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730826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The characteristics of an effective reinforcer include being:
https://www.polleverywhere.com/multiple_choice_polls/iyUUbgCKdmucp8ralEJys?display_state=instructions&amp;controls=none&amp;onscreen=persist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34</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8A3EBE0B-81B5-83DD-2181-C545B0912409}"/>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2898675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The characteristics of an effective reinforcer include being:
https://www.polleverywhere.com/multiple_choice_polls/iyUUbgCKdmucp8ralEJys?display_state=chart&amp;display=correctness&amp;controls=none&amp;onscreen=persist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35</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120ACCA1-94B3-E595-8915-CD7735FF496C}"/>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30002551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Recovery Incentives Review
https://www.polleverywhere.com/competitions/2AleFSVT0WfghIBC1ZYd1?display_state=leaderboard&amp;onscreen=persist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36</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10EE5EF3-1996-D932-D786-E5F6FC3A20F4}"/>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3046738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 </a:t>
            </a:r>
            <a:r>
              <a:rPr lang="en-US"/>
              <a:t>Hand training over to Dominic.</a:t>
            </a:r>
            <a:endParaRPr lang="en-US" b="1">
              <a:cs typeface="Calibri" panose="020F0502020204030204"/>
            </a:endParaRPr>
          </a:p>
          <a:p>
            <a:r>
              <a:rPr lang="en-US">
                <a:cs typeface="Calibri"/>
              </a:rPr>
              <a:t>- Introduce Dominic Trupiano</a:t>
            </a:r>
          </a:p>
        </p:txBody>
      </p:sp>
      <p:sp>
        <p:nvSpPr>
          <p:cNvPr id="4" name="Slide Number Placeholder 3"/>
          <p:cNvSpPr>
            <a:spLocks noGrp="1"/>
          </p:cNvSpPr>
          <p:nvPr>
            <p:ph type="sldNum" sz="quarter" idx="5"/>
          </p:nvPr>
        </p:nvSpPr>
        <p:spPr/>
        <p:txBody>
          <a:bodyPr/>
          <a:lstStyle/>
          <a:p>
            <a:fld id="{E8C955E9-5FEE-4540-B73C-9D910BFB795D}" type="slidenum">
              <a:rPr lang="en-US" smtClean="0"/>
              <a:t>37</a:t>
            </a:fld>
            <a:endParaRPr lang="en-US"/>
          </a:p>
        </p:txBody>
      </p:sp>
    </p:spTree>
    <p:extLst>
      <p:ext uri="{BB962C8B-B14F-4D97-AF65-F5344CB8AC3E}">
        <p14:creationId xmlns:p14="http://schemas.microsoft.com/office/powerpoint/2010/main" val="4423585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 </a:t>
            </a:r>
            <a:r>
              <a:rPr lang="en-US"/>
              <a:t>Whatever it is that you may be feeling about implementing the Recovery Incentives program at your site, we have your back! Here is a list of tools that you'll have in your toolbox for implementing this program. </a:t>
            </a:r>
          </a:p>
        </p:txBody>
      </p:sp>
      <p:sp>
        <p:nvSpPr>
          <p:cNvPr id="4" name="Slide Number Placeholder 3"/>
          <p:cNvSpPr>
            <a:spLocks noGrp="1"/>
          </p:cNvSpPr>
          <p:nvPr>
            <p:ph type="sldNum" sz="quarter" idx="5"/>
          </p:nvPr>
        </p:nvSpPr>
        <p:spPr/>
        <p:txBody>
          <a:bodyPr/>
          <a:lstStyle/>
          <a:p>
            <a:pPr defTabSz="452079">
              <a:defRPr/>
            </a:pPr>
            <a:fld id="{49E1B484-018A-4B53-8C74-350A2736179B}" type="slidenum">
              <a:rPr lang="en-US">
                <a:solidFill>
                  <a:prstClr val="black"/>
                </a:solidFill>
                <a:latin typeface="Calibri" panose="020F0502020204030204"/>
              </a:rPr>
              <a:pPr defTabSz="452079">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3567019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2AA0F0CE-F84B-41A5-8EE3-554C96DFE1E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AA12BF-8A3F-4B3C-B10B-EB92F3B649EF}" type="datetime1">
              <a:rPr lang="en-US" altLang="en-US" smtClean="0"/>
              <a:pPr>
                <a:spcBef>
                  <a:spcPct val="0"/>
                </a:spcBef>
              </a:pPr>
              <a:t>10/9/2024</a:t>
            </a:fld>
            <a:endParaRPr lang="en-US" altLang="en-US"/>
          </a:p>
        </p:txBody>
      </p:sp>
      <p:sp>
        <p:nvSpPr>
          <p:cNvPr id="6147" name="Rectangle 6">
            <a:extLst>
              <a:ext uri="{FF2B5EF4-FFF2-40B4-BE49-F238E27FC236}">
                <a16:creationId xmlns:a16="http://schemas.microsoft.com/office/drawing/2014/main" id="{18138091-BE87-4215-9945-D458168B1A8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Template-Primary on 201</a:t>
            </a:r>
          </a:p>
        </p:txBody>
      </p:sp>
      <p:sp>
        <p:nvSpPr>
          <p:cNvPr id="6148" name="Rectangle 7">
            <a:extLst>
              <a:ext uri="{FF2B5EF4-FFF2-40B4-BE49-F238E27FC236}">
                <a16:creationId xmlns:a16="http://schemas.microsoft.com/office/drawing/2014/main" id="{3A495B94-E216-40B4-8A70-9382559FA4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938D18-1E0C-463D-9B78-C0C94E5C6D3A}" type="slidenum">
              <a:rPr lang="en-US" altLang="en-US" smtClean="0"/>
              <a:pPr>
                <a:spcBef>
                  <a:spcPct val="0"/>
                </a:spcBef>
              </a:pPr>
              <a:t>39</a:t>
            </a:fld>
            <a:endParaRPr lang="en-US" altLang="en-US"/>
          </a:p>
        </p:txBody>
      </p:sp>
      <p:sp>
        <p:nvSpPr>
          <p:cNvPr id="6149" name="Rectangle 2">
            <a:extLst>
              <a:ext uri="{FF2B5EF4-FFF2-40B4-BE49-F238E27FC236}">
                <a16:creationId xmlns:a16="http://schemas.microsoft.com/office/drawing/2014/main" id="{232255B8-486F-47FA-AE7A-898E96584C03}"/>
              </a:ext>
            </a:extLst>
          </p:cNvPr>
          <p:cNvSpPr>
            <a:spLocks noGrp="1" noRot="1" noChangeAspect="1" noChangeArrowheads="1" noTextEdit="1"/>
          </p:cNvSpPr>
          <p:nvPr>
            <p:ph type="sldImg"/>
          </p:nvPr>
        </p:nvSpPr>
        <p:spPr>
          <a:ln/>
        </p:spPr>
      </p:sp>
      <p:sp>
        <p:nvSpPr>
          <p:cNvPr id="6150" name="Rectangle 3">
            <a:extLst>
              <a:ext uri="{FF2B5EF4-FFF2-40B4-BE49-F238E27FC236}">
                <a16:creationId xmlns:a16="http://schemas.microsoft.com/office/drawing/2014/main" id="{7EE4EB9B-71F0-4301-8851-208ABD408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570371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a:t>
            </a:r>
            <a:r>
              <a:rPr lang="en-US"/>
              <a:t> </a:t>
            </a:r>
          </a:p>
          <a:p>
            <a:r>
              <a:rPr lang="en-US"/>
              <a:t>Last bullet point: if they are gone for more than 30 days, they will be considered a re-admission, meaning they will need a new ASAM assessment indicating they are appropriate for outpatient treatment and a new dx of a current moderate to severe stimulant use disorder. </a:t>
            </a:r>
          </a:p>
          <a:p>
            <a:endParaRPr lang="en-US">
              <a:ea typeface="Calibri"/>
              <a:cs typeface="Calibri"/>
            </a:endParaRPr>
          </a:p>
          <a:p>
            <a:endParaRPr lang="en-US"/>
          </a:p>
          <a:p>
            <a:r>
              <a:rPr lang="en-US"/>
              <a:t>Note:</a:t>
            </a:r>
          </a:p>
          <a:p>
            <a:r>
              <a:rPr lang="en-US"/>
              <a:t>General recommended schedule of Mon/Thurs or Tues/Fri in weeks 1-12 and Wed for weeks 13-24</a:t>
            </a:r>
            <a:endParaRPr lang="en-US">
              <a:ea typeface="Calibri"/>
              <a:cs typeface="Calibri"/>
            </a:endParaRPr>
          </a:p>
        </p:txBody>
      </p:sp>
      <p:sp>
        <p:nvSpPr>
          <p:cNvPr id="4" name="Slide Number Placeholder 3"/>
          <p:cNvSpPr>
            <a:spLocks noGrp="1"/>
          </p:cNvSpPr>
          <p:nvPr>
            <p:ph type="sldNum" sz="quarter" idx="5"/>
          </p:nvPr>
        </p:nvSpPr>
        <p:spPr/>
        <p:txBody>
          <a:bodyPr/>
          <a:lstStyle/>
          <a:p>
            <a:fld id="{E8C955E9-5FEE-4540-B73C-9D910BFB795D}" type="slidenum">
              <a:rPr lang="en-US" smtClean="0"/>
              <a:t>40</a:t>
            </a:fld>
            <a:endParaRPr lang="en-US"/>
          </a:p>
        </p:txBody>
      </p:sp>
    </p:spTree>
    <p:extLst>
      <p:ext uri="{BB962C8B-B14F-4D97-AF65-F5344CB8AC3E}">
        <p14:creationId xmlns:p14="http://schemas.microsoft.com/office/powerpoint/2010/main" val="978308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endParaRPr lang="en-US" sz="2000">
              <a:solidFill>
                <a:schemeClr val="bg1"/>
              </a:solidFill>
            </a:endParaRPr>
          </a:p>
        </p:txBody>
      </p:sp>
      <p:sp>
        <p:nvSpPr>
          <p:cNvPr id="4" name="Slide Number Placeholder 3"/>
          <p:cNvSpPr>
            <a:spLocks noGrp="1"/>
          </p:cNvSpPr>
          <p:nvPr>
            <p:ph type="sldNum" sz="quarter" idx="5"/>
          </p:nvPr>
        </p:nvSpPr>
        <p:spPr/>
        <p:txBody>
          <a:bodyPr/>
          <a:lstStyle/>
          <a:p>
            <a:fld id="{49E1B484-018A-4B53-8C74-350A2736179B}" type="slidenum">
              <a:rPr lang="en-US" smtClean="0"/>
              <a:t>4</a:t>
            </a:fld>
            <a:endParaRPr lang="en-US"/>
          </a:p>
        </p:txBody>
      </p:sp>
    </p:spTree>
    <p:extLst>
      <p:ext uri="{BB962C8B-B14F-4D97-AF65-F5344CB8AC3E}">
        <p14:creationId xmlns:p14="http://schemas.microsoft.com/office/powerpoint/2010/main" val="10697045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Trainer Notes:</a:t>
            </a:r>
          </a:p>
          <a:p>
            <a:endParaRPr lang="en-US">
              <a:cs typeface="Calibri"/>
            </a:endParaRPr>
          </a:p>
          <a:p>
            <a:pPr marL="171564" indent="-171564">
              <a:buFont typeface="Arial"/>
              <a:buChar char="•"/>
            </a:pPr>
            <a:r>
              <a:rPr lang="en-US"/>
              <a:t>EMPHASIZE the last bullet – </a:t>
            </a:r>
            <a:r>
              <a:rPr lang="en-US" i="1"/>
              <a:t>“it’s really important to be clear that all positive tests will be treated the same </a:t>
            </a:r>
            <a:r>
              <a:rPr lang="en-US" i="1" u="sng"/>
              <a:t>even if they result from use of one of the medications/substances known to provide false positive UDT results</a:t>
            </a:r>
            <a:r>
              <a:rPr lang="en-US" i="1"/>
              <a:t>."</a:t>
            </a:r>
            <a:endParaRPr lang="en-US" i="1">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8C955E9-5FEE-4540-B73C-9D910BFB795D}" type="slidenum">
              <a:rPr lang="en-US" smtClean="0"/>
              <a:t>41</a:t>
            </a:fld>
            <a:endParaRPr lang="en-US"/>
          </a:p>
        </p:txBody>
      </p:sp>
    </p:spTree>
    <p:extLst>
      <p:ext uri="{BB962C8B-B14F-4D97-AF65-F5344CB8AC3E}">
        <p14:creationId xmlns:p14="http://schemas.microsoft.com/office/powerpoint/2010/main" val="11469889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955E9-5FEE-4540-B73C-9D910BFB795D}" type="slidenum">
              <a:rPr lang="en-US" smtClean="0"/>
              <a:t>42</a:t>
            </a:fld>
            <a:endParaRPr lang="en-US"/>
          </a:p>
        </p:txBody>
      </p:sp>
    </p:spTree>
    <p:extLst>
      <p:ext uri="{BB962C8B-B14F-4D97-AF65-F5344CB8AC3E}">
        <p14:creationId xmlns:p14="http://schemas.microsoft.com/office/powerpoint/2010/main" val="41452008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2AA0F0CE-F84B-41A5-8EE3-554C96DFE1E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AA12BF-8A3F-4B3C-B10B-EB92F3B649EF}" type="datetime1">
              <a:rPr lang="en-US" altLang="en-US" smtClean="0"/>
              <a:pPr>
                <a:spcBef>
                  <a:spcPct val="0"/>
                </a:spcBef>
              </a:pPr>
              <a:t>10/9/2024</a:t>
            </a:fld>
            <a:endParaRPr lang="en-US" altLang="en-US"/>
          </a:p>
        </p:txBody>
      </p:sp>
      <p:sp>
        <p:nvSpPr>
          <p:cNvPr id="6147" name="Rectangle 6">
            <a:extLst>
              <a:ext uri="{FF2B5EF4-FFF2-40B4-BE49-F238E27FC236}">
                <a16:creationId xmlns:a16="http://schemas.microsoft.com/office/drawing/2014/main" id="{18138091-BE87-4215-9945-D458168B1A8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Template-Primary on 201</a:t>
            </a:r>
          </a:p>
        </p:txBody>
      </p:sp>
      <p:sp>
        <p:nvSpPr>
          <p:cNvPr id="6148" name="Rectangle 7">
            <a:extLst>
              <a:ext uri="{FF2B5EF4-FFF2-40B4-BE49-F238E27FC236}">
                <a16:creationId xmlns:a16="http://schemas.microsoft.com/office/drawing/2014/main" id="{3A495B94-E216-40B4-8A70-9382559FA4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938D18-1E0C-463D-9B78-C0C94E5C6D3A}" type="slidenum">
              <a:rPr lang="en-US" altLang="en-US" smtClean="0"/>
              <a:pPr>
                <a:spcBef>
                  <a:spcPct val="0"/>
                </a:spcBef>
              </a:pPr>
              <a:t>43</a:t>
            </a:fld>
            <a:endParaRPr lang="en-US" altLang="en-US"/>
          </a:p>
        </p:txBody>
      </p:sp>
      <p:sp>
        <p:nvSpPr>
          <p:cNvPr id="6149" name="Rectangle 2">
            <a:extLst>
              <a:ext uri="{FF2B5EF4-FFF2-40B4-BE49-F238E27FC236}">
                <a16:creationId xmlns:a16="http://schemas.microsoft.com/office/drawing/2014/main" id="{232255B8-486F-47FA-AE7A-898E96584C03}"/>
              </a:ext>
            </a:extLst>
          </p:cNvPr>
          <p:cNvSpPr>
            <a:spLocks noGrp="1" noRot="1" noChangeAspect="1" noChangeArrowheads="1" noTextEdit="1"/>
          </p:cNvSpPr>
          <p:nvPr>
            <p:ph type="sldImg"/>
          </p:nvPr>
        </p:nvSpPr>
        <p:spPr>
          <a:ln/>
        </p:spPr>
      </p:sp>
      <p:sp>
        <p:nvSpPr>
          <p:cNvPr id="6150" name="Rectangle 3">
            <a:extLst>
              <a:ext uri="{FF2B5EF4-FFF2-40B4-BE49-F238E27FC236}">
                <a16:creationId xmlns:a16="http://schemas.microsoft.com/office/drawing/2014/main" id="{7EE4EB9B-71F0-4301-8851-208ABD408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686299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Trainer Notes:</a:t>
            </a:r>
          </a:p>
          <a:p>
            <a:r>
              <a:rPr lang="en-US" dirty="0"/>
              <a:t>For second bullet: EMPHASIZE that the CM Coordinator should go through the consent form </a:t>
            </a:r>
            <a:r>
              <a:rPr lang="en-US" b="1" dirty="0"/>
              <a:t>point-by-point</a:t>
            </a:r>
            <a:r>
              <a:rPr lang="en-US" dirty="0"/>
              <a:t> and make sure that members really understand each point of the Consent Form – we have provided a sample consent form in appendix A of the Program Manual.</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C955E9-5FEE-4540-B73C-9D910BFB7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4952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Trainer Notes: </a:t>
            </a:r>
            <a:r>
              <a:rPr lang="en-US"/>
              <a:t>You can call back to “the incentive manager portal as described by Dominic earlier in the training.”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C955E9-5FEE-4540-B73C-9D910BFB7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9682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1" dirty="0">
                <a:solidFill>
                  <a:srgbClr val="000000"/>
                </a:solidFill>
                <a:latin typeface="Calibri" panose="020F0502020204030204" pitchFamily="34" charset="0"/>
              </a:rPr>
              <a:t>Trainer Notes: </a:t>
            </a:r>
          </a:p>
          <a:p>
            <a:pPr algn="l" rtl="0" fontAlgn="base">
              <a:buFont typeface="Arial" panose="020B0604020202020204" pitchFamily="34" charset="0"/>
              <a:buNone/>
            </a:pPr>
            <a:r>
              <a:rPr lang="en-US" sz="1800" dirty="0">
                <a:solidFill>
                  <a:srgbClr val="000000"/>
                </a:solidFill>
                <a:latin typeface="Calibri" panose="020F0502020204030204" pitchFamily="34" charset="0"/>
              </a:rPr>
              <a:t>This is a short summary of what we just covered. </a:t>
            </a:r>
          </a:p>
        </p:txBody>
      </p:sp>
      <p:sp>
        <p:nvSpPr>
          <p:cNvPr id="4" name="Slide Number Placeholder 3"/>
          <p:cNvSpPr>
            <a:spLocks noGrp="1"/>
          </p:cNvSpPr>
          <p:nvPr>
            <p:ph type="sldNum" sz="quarter" idx="5"/>
          </p:nvPr>
        </p:nvSpPr>
        <p:spPr/>
        <p:txBody>
          <a:bodyPr/>
          <a:lstStyle/>
          <a:p>
            <a:fld id="{49E1B484-018A-4B53-8C74-350A2736179B}" type="slidenum">
              <a:rPr lang="en-US" smtClean="0"/>
              <a:t>46</a:t>
            </a:fld>
            <a:endParaRPr lang="en-US"/>
          </a:p>
        </p:txBody>
      </p:sp>
    </p:spTree>
    <p:extLst>
      <p:ext uri="{BB962C8B-B14F-4D97-AF65-F5344CB8AC3E}">
        <p14:creationId xmlns:p14="http://schemas.microsoft.com/office/powerpoint/2010/main" val="17340765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solidFill>
                  <a:srgbClr val="000000"/>
                </a:solidFill>
                <a:latin typeface="Calibri" panose="020F0502020204030204" pitchFamily="34" charset="0"/>
              </a:rPr>
              <a:t>Trainer Notes: </a:t>
            </a:r>
          </a:p>
          <a:p>
            <a:pPr fontAlgn="base"/>
            <a:endParaRPr lang="en-US" dirty="0">
              <a:solidFill>
                <a:srgbClr val="000000"/>
              </a:solidFill>
              <a:latin typeface="Calibri" panose="020F0502020204030204" pitchFamily="34" charset="0"/>
            </a:endParaRPr>
          </a:p>
          <a:p>
            <a:r>
              <a:rPr lang="en-US" dirty="0">
                <a:solidFill>
                  <a:srgbClr val="000000"/>
                </a:solidFill>
                <a:latin typeface="Arial" panose="020B0604020202020204" pitchFamily="34" charset="0"/>
              </a:rPr>
              <a:t>The initial incentive value is $10 for the first sample negative for stimulants in a series. For each week the participating member demonstrates non-use of stimulants (i.e., two consecutive UDTs negative for stimulants), the value of the incentive is increased by $1.50. The maximum aggregate incentive a participating member who consistently participates and has negative UDTs can receive during this initial 12-week period is $438. </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A “reset” will occur when the participating member submits a stimulant-positive sample or has an unexcused absence. The next time they submit a stimulant-negative sample, their incentive amount will return to the initial value of $10. </a:t>
            </a:r>
          </a:p>
          <a:p>
            <a:endParaRPr lang="en-US" dirty="0">
              <a:solidFill>
                <a:srgbClr val="000000"/>
              </a:solidFill>
              <a:latin typeface="Arial" panose="020B0604020202020204" pitchFamily="34" charset="0"/>
            </a:endParaRPr>
          </a:p>
          <a:p>
            <a:r>
              <a:rPr lang="en-US" b="1" dirty="0">
                <a:solidFill>
                  <a:srgbClr val="000000"/>
                </a:solidFill>
                <a:highlight>
                  <a:srgbClr val="FFFF00"/>
                </a:highlight>
                <a:latin typeface="Arial" panose="020B0604020202020204" pitchFamily="34" charset="0"/>
              </a:rPr>
              <a:t>A “recovery” of the pre-reset value will occur after two consecutive stimulant-negative urine samples. At that time, the participating member will recover their previously earned incentive level without having to restart the process, no matter when in the course of the program the stimulant use occur.</a:t>
            </a:r>
            <a:endParaRPr lang="en-US" b="1" dirty="0">
              <a:highlight>
                <a:srgbClr val="FFFF00"/>
              </a:highlight>
            </a:endParaRPr>
          </a:p>
        </p:txBody>
      </p:sp>
      <p:sp>
        <p:nvSpPr>
          <p:cNvPr id="4" name="Slide Number Placeholder 3"/>
          <p:cNvSpPr>
            <a:spLocks noGrp="1"/>
          </p:cNvSpPr>
          <p:nvPr>
            <p:ph type="sldNum" sz="quarter" idx="5"/>
          </p:nvPr>
        </p:nvSpPr>
        <p:spPr/>
        <p:txBody>
          <a:bodyPr/>
          <a:lstStyle/>
          <a:p>
            <a:fld id="{E8C955E9-5FEE-4540-B73C-9D910BFB795D}" type="slidenum">
              <a:rPr lang="en-US" smtClean="0"/>
              <a:t>47</a:t>
            </a:fld>
            <a:endParaRPr lang="en-US"/>
          </a:p>
        </p:txBody>
      </p:sp>
    </p:spTree>
    <p:extLst>
      <p:ext uri="{BB962C8B-B14F-4D97-AF65-F5344CB8AC3E}">
        <p14:creationId xmlns:p14="http://schemas.microsoft.com/office/powerpoint/2010/main" val="33829229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60" lvl="1" fontAlgn="base"/>
            <a:r>
              <a:rPr lang="en-US" b="1" dirty="0">
                <a:solidFill>
                  <a:srgbClr val="000000"/>
                </a:solidFill>
                <a:latin typeface="Calibri"/>
                <a:cs typeface="Calibri"/>
              </a:rPr>
              <a:t>Trainer Notes: </a:t>
            </a:r>
            <a:endParaRPr lang="en-US" dirty="0">
              <a:cs typeface="Calibri"/>
            </a:endParaRPr>
          </a:p>
          <a:p>
            <a:pPr marL="8260"/>
            <a:r>
              <a:rPr lang="en-US" dirty="0"/>
              <a:t>Bullet 1: Consistent attendance is KEY to the success of a CM program– operant conditioning requires frequent opportunities to reinforce the target behavior. So, it is best to find ways to be flexible and accommodating when you can, to keep  members coming in, as well as setting clear expectations, so  members understand the importance (and benefit) of regular attendance, and the consequences of missing visits.</a:t>
            </a:r>
            <a:endParaRPr lang="en-US" dirty="0">
              <a:cs typeface="Calibri"/>
            </a:endParaRPr>
          </a:p>
          <a:p>
            <a:pPr marL="8260"/>
            <a:r>
              <a:rPr lang="en-US" dirty="0"/>
              <a:t>Bullet 2: If you remember from the escalation, reset, and recovery lessons, when a member no-shows a visit, it has the same effect on their prize earnings as a positive UDT– no prize that day, and a reset of their incentives back to the base level ($10) when they return. </a:t>
            </a:r>
            <a:endParaRPr lang="en-US" dirty="0">
              <a:cs typeface="Calibri"/>
            </a:endParaRPr>
          </a:p>
          <a:p>
            <a:pPr marL="8260"/>
            <a:endParaRPr lang="en-US" dirty="0"/>
          </a:p>
          <a:p>
            <a:pPr marL="8260"/>
            <a:r>
              <a:rPr lang="en-US" dirty="0"/>
              <a:t>Bullet 3: Sometimes,  members have immovable commitments. An excused absence policy respects the effort the member may make to communicate with you ahead of time and make arrangements. Now because they were still not present and did not provide a stimulant-negative urine sample, they cannot receive an incentive for that day. However, an excused absence does not result in a “reset” of their incentive level. When they return, they can keep their incentive escalation going, uninterrupted.</a:t>
            </a:r>
          </a:p>
          <a:p>
            <a:pPr marL="8260"/>
            <a:endParaRPr lang="en-US" dirty="0">
              <a:cs typeface="Calibri"/>
            </a:endParaRPr>
          </a:p>
          <a:p>
            <a:pPr marL="8260"/>
            <a:r>
              <a:rPr lang="en-US" dirty="0">
                <a:cs typeface="Calibri"/>
              </a:rPr>
              <a:t>For trainer information: in the event of an illness lasting more than a week, a member can have two excused absences without a reset/recovery, provided they have documentation from their physician/primary care clinic, etc. If they need to be out for more than two consecutive scheduled appointments, it would trigger a reset and recovery. There will be an “excused absence (reset)” button available on the IM Portal. </a:t>
            </a:r>
          </a:p>
        </p:txBody>
      </p:sp>
      <p:sp>
        <p:nvSpPr>
          <p:cNvPr id="4" name="Slide Number Placeholder 3"/>
          <p:cNvSpPr>
            <a:spLocks noGrp="1"/>
          </p:cNvSpPr>
          <p:nvPr>
            <p:ph type="sldNum" sz="quarter" idx="5"/>
          </p:nvPr>
        </p:nvSpPr>
        <p:spPr/>
        <p:txBody>
          <a:bodyPr/>
          <a:lstStyle/>
          <a:p>
            <a:fld id="{E8C955E9-5FEE-4540-B73C-9D910BFB795D}" type="slidenum">
              <a:rPr lang="en-US" smtClean="0"/>
              <a:t>48</a:t>
            </a:fld>
            <a:endParaRPr lang="en-US"/>
          </a:p>
        </p:txBody>
      </p:sp>
    </p:spTree>
    <p:extLst>
      <p:ext uri="{BB962C8B-B14F-4D97-AF65-F5344CB8AC3E}">
        <p14:creationId xmlns:p14="http://schemas.microsoft.com/office/powerpoint/2010/main" val="23959211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260" fontAlgn="base"/>
            <a:r>
              <a:rPr lang="en-US" b="1" dirty="0">
                <a:solidFill>
                  <a:srgbClr val="000000"/>
                </a:solidFill>
                <a:latin typeface="Calibri"/>
                <a:cs typeface="Calibri"/>
              </a:rPr>
              <a:t>Trainer Notes:</a:t>
            </a:r>
          </a:p>
          <a:p>
            <a:pPr marL="8260" fontAlgn="base"/>
            <a:endParaRPr lang="en-US" sz="1200" b="0" i="0" u="none" strike="noStrike" baseline="0" dirty="0">
              <a:solidFill>
                <a:srgbClr val="000000"/>
              </a:solidFill>
              <a:latin typeface="Arial" panose="020B0604020202020204" pitchFamily="34" charset="0"/>
            </a:endParaRPr>
          </a:p>
          <a:p>
            <a:pPr marL="8260" fontAlgn="base"/>
            <a:r>
              <a:rPr lang="en-US" sz="1200" b="0" i="0" u="none" strike="noStrike" baseline="0" dirty="0">
                <a:solidFill>
                  <a:srgbClr val="000000"/>
                </a:solidFill>
                <a:latin typeface="Arial" panose="020B0604020202020204" pitchFamily="34" charset="0"/>
              </a:rPr>
              <a:t>NOTE ON READMISSION:</a:t>
            </a:r>
          </a:p>
          <a:p>
            <a:pPr marL="8260" fontAlgn="base"/>
            <a:r>
              <a:rPr lang="en-US" sz="1200" b="0" i="0" u="none" strike="noStrike" baseline="0" dirty="0">
                <a:solidFill>
                  <a:srgbClr val="000000"/>
                </a:solidFill>
                <a:latin typeface="Arial" panose="020B0604020202020204" pitchFamily="34" charset="0"/>
              </a:rPr>
              <a:t>In rare circumstances, following completion of the CM treatment phase of the program, a member may benefit from re-entering the CM treatment phase protocol instead of proceeding to CM continuing care services. Repeating the ASAM assessment and diagnostic assessment is not required for the member to re-enter the CM treatment</a:t>
            </a:r>
            <a:endParaRPr lang="en-US" b="1" dirty="0">
              <a:solidFill>
                <a:srgbClr val="000000"/>
              </a:solidFill>
              <a:latin typeface="Calibri"/>
              <a:cs typeface="Calibri"/>
            </a:endParaRPr>
          </a:p>
          <a:p>
            <a:pPr marL="8260" fontAlgn="base"/>
            <a:endParaRPr lang="en-US" b="1" dirty="0">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C955E9-5FEE-4540-B73C-9D910BFB7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0822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2AA0F0CE-F84B-41A5-8EE3-554C96DFE1E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AA12BF-8A3F-4B3C-B10B-EB92F3B649EF}" type="datetime1">
              <a:rPr lang="en-US" altLang="en-US" smtClean="0"/>
              <a:pPr>
                <a:spcBef>
                  <a:spcPct val="0"/>
                </a:spcBef>
              </a:pPr>
              <a:t>10/9/2024</a:t>
            </a:fld>
            <a:endParaRPr lang="en-US" altLang="en-US"/>
          </a:p>
        </p:txBody>
      </p:sp>
      <p:sp>
        <p:nvSpPr>
          <p:cNvPr id="6147" name="Rectangle 6">
            <a:extLst>
              <a:ext uri="{FF2B5EF4-FFF2-40B4-BE49-F238E27FC236}">
                <a16:creationId xmlns:a16="http://schemas.microsoft.com/office/drawing/2014/main" id="{18138091-BE87-4215-9945-D458168B1A8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Template-Primary on 201</a:t>
            </a:r>
          </a:p>
        </p:txBody>
      </p:sp>
      <p:sp>
        <p:nvSpPr>
          <p:cNvPr id="6148" name="Rectangle 7">
            <a:extLst>
              <a:ext uri="{FF2B5EF4-FFF2-40B4-BE49-F238E27FC236}">
                <a16:creationId xmlns:a16="http://schemas.microsoft.com/office/drawing/2014/main" id="{3A495B94-E216-40B4-8A70-9382559FA4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938D18-1E0C-463D-9B78-C0C94E5C6D3A}" type="slidenum">
              <a:rPr lang="en-US" altLang="en-US" smtClean="0"/>
              <a:pPr>
                <a:spcBef>
                  <a:spcPct val="0"/>
                </a:spcBef>
              </a:pPr>
              <a:t>50</a:t>
            </a:fld>
            <a:endParaRPr lang="en-US" altLang="en-US"/>
          </a:p>
        </p:txBody>
      </p:sp>
      <p:sp>
        <p:nvSpPr>
          <p:cNvPr id="6149" name="Rectangle 2">
            <a:extLst>
              <a:ext uri="{FF2B5EF4-FFF2-40B4-BE49-F238E27FC236}">
                <a16:creationId xmlns:a16="http://schemas.microsoft.com/office/drawing/2014/main" id="{232255B8-486F-47FA-AE7A-898E96584C03}"/>
              </a:ext>
            </a:extLst>
          </p:cNvPr>
          <p:cNvSpPr>
            <a:spLocks noGrp="1" noRot="1" noChangeAspect="1" noChangeArrowheads="1" noTextEdit="1"/>
          </p:cNvSpPr>
          <p:nvPr>
            <p:ph type="sldImg"/>
          </p:nvPr>
        </p:nvSpPr>
        <p:spPr>
          <a:ln/>
        </p:spPr>
      </p:sp>
      <p:sp>
        <p:nvSpPr>
          <p:cNvPr id="6150" name="Rectangle 3">
            <a:extLst>
              <a:ext uri="{FF2B5EF4-FFF2-40B4-BE49-F238E27FC236}">
                <a16:creationId xmlns:a16="http://schemas.microsoft.com/office/drawing/2014/main" id="{7EE4EB9B-71F0-4301-8851-208ABD408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Trainer Notes:</a:t>
            </a:r>
            <a:r>
              <a:rPr lang="en-US"/>
              <a:t> </a:t>
            </a:r>
            <a:r>
              <a:rPr lang="en-US" i="1"/>
              <a:t>"Now we are going to review the workflow that’s involved in ongoing CM Visits following the intake visit. We’ll also review a roadmap of steps to take and tools to utilize during these visits."</a:t>
            </a:r>
          </a:p>
        </p:txBody>
      </p:sp>
    </p:spTree>
    <p:extLst>
      <p:ext uri="{BB962C8B-B14F-4D97-AF65-F5344CB8AC3E}">
        <p14:creationId xmlns:p14="http://schemas.microsoft.com/office/powerpoint/2010/main" val="3579572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57504">
              <a:defRPr/>
            </a:pPr>
            <a:fld id="{E8C955E9-5FEE-4540-B73C-9D910BFB795D}" type="slidenum">
              <a:rPr lang="en-US">
                <a:solidFill>
                  <a:prstClr val="black"/>
                </a:solidFill>
                <a:latin typeface="Calibri" panose="020F0502020204030204"/>
              </a:rPr>
              <a:pPr defTabSz="45750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9597496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2">
              <a:defRPr/>
            </a:pPr>
            <a:r>
              <a:rPr lang="en-US" b="1" dirty="0"/>
              <a:t>Trainer Notes: </a:t>
            </a:r>
            <a:r>
              <a:rPr lang="en-US" dirty="0"/>
              <a:t>"</a:t>
            </a:r>
            <a:r>
              <a:rPr lang="en-US" i="1" dirty="0"/>
              <a:t>This list shows how the program will be delivered—the day-to-day that constitutes the CM program. Again, this is important both for program standardization and to ensure fidelity. In the upcoming slides, we will review these steps in more detail, but you can also refer to Handout #1 for reference."</a:t>
            </a:r>
          </a:p>
          <a:p>
            <a:pPr defTabSz="931662">
              <a:defRPr/>
            </a:pPr>
            <a:endParaRPr lang="en-US" i="1" dirty="0"/>
          </a:p>
          <a:p>
            <a:pPr defTabSz="931662">
              <a:defRPr/>
            </a:pPr>
            <a:r>
              <a:rPr lang="en-US" dirty="0"/>
              <a:t>-----</a:t>
            </a:r>
            <a:endParaRPr lang="en-US" dirty="0">
              <a:cs typeface="Calibri"/>
            </a:endParaRPr>
          </a:p>
          <a:p>
            <a:pPr defTabSz="931662">
              <a:defRPr/>
            </a:pPr>
            <a:r>
              <a:rPr lang="en-US" b="1" u="sng" dirty="0"/>
              <a:t>First Visit/Intake</a:t>
            </a:r>
            <a:endParaRPr lang="en-US" dirty="0"/>
          </a:p>
          <a:p>
            <a:pPr defTabSz="931662">
              <a:defRPr/>
            </a:pPr>
            <a:r>
              <a:rPr lang="en-US" dirty="0"/>
              <a:t>☐  </a:t>
            </a:r>
            <a:r>
              <a:rPr lang="en-US" b="1" dirty="0"/>
              <a:t>MUST DOCUMENT Stimulant Use Disorder and CM as part of member’s treatment plan</a:t>
            </a:r>
            <a:r>
              <a:rPr lang="en-US" dirty="0"/>
              <a:t> </a:t>
            </a:r>
            <a:endParaRPr lang="en-US" dirty="0">
              <a:cs typeface="Calibri"/>
            </a:endParaRPr>
          </a:p>
          <a:p>
            <a:pPr defTabSz="931662">
              <a:defRPr/>
            </a:pPr>
            <a:r>
              <a:rPr lang="en-US" dirty="0"/>
              <a:t>☐  Conduct eligibility check  </a:t>
            </a:r>
            <a:endParaRPr lang="en-US" dirty="0">
              <a:cs typeface="Calibri"/>
            </a:endParaRPr>
          </a:p>
          <a:p>
            <a:pPr defTabSz="931662">
              <a:defRPr/>
            </a:pPr>
            <a:r>
              <a:rPr lang="en-US" dirty="0"/>
              <a:t>☐  Obtain program participation consent from member </a:t>
            </a:r>
            <a:endParaRPr lang="en-US" dirty="0">
              <a:cs typeface="Calibri"/>
            </a:endParaRPr>
          </a:p>
          <a:p>
            <a:pPr defTabSz="931662">
              <a:defRPr/>
            </a:pPr>
            <a:r>
              <a:rPr lang="en-US" dirty="0"/>
              <a:t>☐  Explain the CM process and reinforce expectations  </a:t>
            </a:r>
            <a:endParaRPr lang="en-US" dirty="0">
              <a:cs typeface="Calibri"/>
            </a:endParaRPr>
          </a:p>
          <a:p>
            <a:pPr defTabSz="931662">
              <a:defRPr/>
            </a:pPr>
            <a:r>
              <a:rPr lang="en-US" dirty="0"/>
              <a:t>☐  Enroll member into the Incentive Manager Portal</a:t>
            </a:r>
            <a:endParaRPr lang="en-US" dirty="0">
              <a:cs typeface="Calibri"/>
            </a:endParaRPr>
          </a:p>
          <a:p>
            <a:pPr defTabSz="931662">
              <a:defRPr/>
            </a:pPr>
            <a:r>
              <a:rPr lang="en-US" b="1" dirty="0"/>
              <a:t> </a:t>
            </a:r>
            <a:endParaRPr lang="en-US" dirty="0"/>
          </a:p>
          <a:p>
            <a:pPr defTabSz="931662">
              <a:defRPr/>
            </a:pPr>
            <a:r>
              <a:rPr lang="en-US" b="1" u="sng" dirty="0"/>
              <a:t>Ongoing CM Visits</a:t>
            </a:r>
            <a:endParaRPr lang="en-US" dirty="0"/>
          </a:p>
          <a:p>
            <a:pPr defTabSz="931662">
              <a:defRPr/>
            </a:pPr>
            <a:r>
              <a:rPr lang="en-US" b="1" dirty="0"/>
              <a:t>Greet / Take Attendance:  </a:t>
            </a:r>
            <a:endParaRPr lang="en-US" dirty="0"/>
          </a:p>
          <a:p>
            <a:pPr defTabSz="931662">
              <a:defRPr/>
            </a:pPr>
            <a:r>
              <a:rPr lang="en-US" dirty="0"/>
              <a:t>☐  Open the member’s medical chart  </a:t>
            </a:r>
            <a:endParaRPr lang="en-US" dirty="0">
              <a:cs typeface="Calibri"/>
            </a:endParaRPr>
          </a:p>
          <a:p>
            <a:pPr defTabSz="931662">
              <a:defRPr/>
            </a:pPr>
            <a:r>
              <a:rPr lang="en-US" dirty="0"/>
              <a:t>☐  Greet and thank member for arriving at scheduled appointment </a:t>
            </a:r>
            <a:endParaRPr lang="en-US" dirty="0">
              <a:cs typeface="Calibri"/>
            </a:endParaRPr>
          </a:p>
          <a:p>
            <a:pPr defTabSz="931662">
              <a:defRPr/>
            </a:pPr>
            <a:r>
              <a:rPr lang="en-US" dirty="0"/>
              <a:t>☐  If member is not present, mark visit as “no show” or “excused absence” </a:t>
            </a:r>
            <a:endParaRPr lang="en-US" dirty="0">
              <a:cs typeface="Calibri"/>
            </a:endParaRPr>
          </a:p>
          <a:p>
            <a:pPr defTabSz="931662">
              <a:defRPr/>
            </a:pPr>
            <a:r>
              <a:rPr lang="en-US" b="1" dirty="0"/>
              <a:t>Measure:</a:t>
            </a:r>
            <a:r>
              <a:rPr lang="en-US" dirty="0"/>
              <a:t>  </a:t>
            </a:r>
            <a:endParaRPr lang="en-US" dirty="0">
              <a:cs typeface="Calibri"/>
            </a:endParaRPr>
          </a:p>
          <a:p>
            <a:pPr defTabSz="931662">
              <a:defRPr/>
            </a:pPr>
            <a:r>
              <a:rPr lang="en-US" dirty="0"/>
              <a:t>☐  Direct member to provide urine sample in designated urine cups. </a:t>
            </a:r>
            <a:endParaRPr lang="en-US" dirty="0">
              <a:cs typeface="Calibri"/>
            </a:endParaRPr>
          </a:p>
          <a:p>
            <a:pPr defTabSz="931662">
              <a:defRPr/>
            </a:pPr>
            <a:r>
              <a:rPr lang="en-US" dirty="0"/>
              <a:t>☐  Check the results of the urine drug screen and validity testing (if applicable). </a:t>
            </a:r>
            <a:endParaRPr lang="en-US" dirty="0">
              <a:cs typeface="Calibri"/>
            </a:endParaRPr>
          </a:p>
          <a:p>
            <a:pPr defTabSz="931662">
              <a:defRPr/>
            </a:pPr>
            <a:r>
              <a:rPr lang="en-US" dirty="0"/>
              <a:t>☐  Enter the urine test result for the visit into the Incentive Manager Portal. </a:t>
            </a:r>
            <a:endParaRPr lang="en-US" dirty="0">
              <a:cs typeface="Calibri"/>
            </a:endParaRPr>
          </a:p>
          <a:p>
            <a:pPr defTabSz="931662">
              <a:defRPr/>
            </a:pPr>
            <a:r>
              <a:rPr lang="en-US" b="1" dirty="0"/>
              <a:t>Reward (if stimulant-</a:t>
            </a:r>
            <a:r>
              <a:rPr lang="en-US" b="1" u="sng" dirty="0"/>
              <a:t>negative</a:t>
            </a:r>
            <a:r>
              <a:rPr lang="en-US" b="1" dirty="0"/>
              <a:t> result):</a:t>
            </a:r>
            <a:r>
              <a:rPr lang="en-US" dirty="0"/>
              <a:t>  </a:t>
            </a:r>
            <a:endParaRPr lang="en-US" dirty="0">
              <a:cs typeface="Calibri"/>
            </a:endParaRPr>
          </a:p>
          <a:p>
            <a:pPr defTabSz="931662">
              <a:defRPr/>
            </a:pPr>
            <a:r>
              <a:rPr lang="en-US" dirty="0"/>
              <a:t>☐  Use JOY - Congratulate the member on their </a:t>
            </a:r>
            <a:r>
              <a:rPr lang="en-US" dirty="0" err="1"/>
              <a:t>sucess</a:t>
            </a:r>
            <a:r>
              <a:rPr lang="en-US" dirty="0"/>
              <a:t>/hard work!  </a:t>
            </a:r>
            <a:endParaRPr lang="en-US" dirty="0">
              <a:cs typeface="Calibri"/>
            </a:endParaRPr>
          </a:p>
          <a:p>
            <a:pPr defTabSz="931662">
              <a:defRPr/>
            </a:pPr>
            <a:r>
              <a:rPr lang="en-US" dirty="0"/>
              <a:t>☐  Communicate incentive amount earned for the visit. </a:t>
            </a:r>
            <a:endParaRPr lang="en-US" dirty="0">
              <a:cs typeface="Calibri"/>
            </a:endParaRPr>
          </a:p>
          <a:p>
            <a:pPr defTabSz="931662">
              <a:defRPr/>
            </a:pPr>
            <a:r>
              <a:rPr lang="en-US" dirty="0"/>
              <a:t>☐  Utilize Incentive Manager Portal to generate and disburse incentive. </a:t>
            </a:r>
            <a:endParaRPr lang="en-US" dirty="0">
              <a:cs typeface="Calibri"/>
            </a:endParaRPr>
          </a:p>
          <a:p>
            <a:pPr defTabSz="931662">
              <a:defRPr/>
            </a:pPr>
            <a:r>
              <a:rPr lang="en-US" b="1" dirty="0"/>
              <a:t>Encourage (if stimulant-</a:t>
            </a:r>
            <a:r>
              <a:rPr lang="en-US" b="1" u="sng" dirty="0"/>
              <a:t>positive</a:t>
            </a:r>
            <a:r>
              <a:rPr lang="en-US" b="1" dirty="0"/>
              <a:t> result):</a:t>
            </a:r>
            <a:r>
              <a:rPr lang="en-US" dirty="0"/>
              <a:t>  </a:t>
            </a:r>
            <a:endParaRPr lang="en-US" dirty="0">
              <a:cs typeface="Calibri"/>
            </a:endParaRPr>
          </a:p>
          <a:p>
            <a:pPr defTabSz="931662">
              <a:defRPr/>
            </a:pPr>
            <a:r>
              <a:rPr lang="en-US" dirty="0"/>
              <a:t>☐  Use EASE - Praise member on making the effort/showing up. </a:t>
            </a:r>
            <a:endParaRPr lang="en-US" dirty="0">
              <a:cs typeface="Calibri"/>
            </a:endParaRPr>
          </a:p>
          <a:p>
            <a:pPr defTabSz="931662">
              <a:defRPr/>
            </a:pPr>
            <a:r>
              <a:rPr lang="en-US" dirty="0"/>
              <a:t>☐  Communicate that they will not receive an incentive for the visit and remind them that they have another opportunity to earn an incentive in just a few days. </a:t>
            </a:r>
            <a:endParaRPr lang="en-US" dirty="0">
              <a:cs typeface="Calibri"/>
            </a:endParaRPr>
          </a:p>
          <a:p>
            <a:pPr defTabSz="931662">
              <a:defRPr/>
            </a:pPr>
            <a:r>
              <a:rPr lang="en-US" dirty="0"/>
              <a:t>☐  Review “reset” and “recovery” with the member. </a:t>
            </a:r>
            <a:endParaRPr lang="en-US" dirty="0">
              <a:cs typeface="Calibri"/>
            </a:endParaRPr>
          </a:p>
          <a:p>
            <a:pPr defTabSz="931662">
              <a:defRPr/>
            </a:pPr>
            <a:r>
              <a:rPr lang="en-US" b="1" dirty="0"/>
              <a:t>Closing:</a:t>
            </a:r>
            <a:r>
              <a:rPr lang="en-US" dirty="0"/>
              <a:t>   </a:t>
            </a:r>
            <a:endParaRPr lang="en-US" dirty="0">
              <a:cs typeface="Calibri"/>
            </a:endParaRPr>
          </a:p>
          <a:p>
            <a:pPr defTabSz="931662">
              <a:defRPr/>
            </a:pPr>
            <a:r>
              <a:rPr lang="en-US" dirty="0"/>
              <a:t>☐ Schedule/confirm their next appointment. </a:t>
            </a:r>
            <a:endParaRPr lang="en-US" dirty="0">
              <a:cs typeface="Calibri"/>
            </a:endParaRPr>
          </a:p>
          <a:p>
            <a:pPr defTabSz="931662">
              <a:defRPr/>
            </a:pPr>
            <a:r>
              <a:rPr lang="en-US" dirty="0"/>
              <a:t>☐  If member is not present, check calendar for next scheduled appointment.</a:t>
            </a:r>
            <a:endParaRPr lang="en-US" dirty="0">
              <a:cs typeface="Calibri"/>
            </a:endParaRPr>
          </a:p>
        </p:txBody>
      </p:sp>
      <p:sp>
        <p:nvSpPr>
          <p:cNvPr id="4" name="Slide Number Placeholder 3"/>
          <p:cNvSpPr>
            <a:spLocks noGrp="1"/>
          </p:cNvSpPr>
          <p:nvPr>
            <p:ph type="sldNum" sz="quarter" idx="5"/>
          </p:nvPr>
        </p:nvSpPr>
        <p:spPr/>
        <p:txBody>
          <a:bodyPr/>
          <a:lstStyle/>
          <a:p>
            <a:fld id="{49E1B484-018A-4B53-8C74-350A2736179B}" type="slidenum">
              <a:rPr lang="en-US" smtClean="0"/>
              <a:t>51</a:t>
            </a:fld>
            <a:endParaRPr lang="en-US"/>
          </a:p>
        </p:txBody>
      </p:sp>
    </p:spTree>
    <p:extLst>
      <p:ext uri="{BB962C8B-B14F-4D97-AF65-F5344CB8AC3E}">
        <p14:creationId xmlns:p14="http://schemas.microsoft.com/office/powerpoint/2010/main" val="40611224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2">
              <a:defRPr/>
            </a:pPr>
            <a:r>
              <a:rPr lang="en-US" b="1" dirty="0"/>
              <a:t>Trainer Notes: “</a:t>
            </a:r>
            <a:r>
              <a:rPr lang="en-US" i="1" dirty="0"/>
              <a:t>The beginning of your visits are going to involve greeting the member and establishing the positive spirit of CM by projecting a positive and welcoming attitude/demeanor. This involves thanking the member for attending the scheduled visit.” </a:t>
            </a:r>
            <a:r>
              <a:rPr lang="en-US" dirty="0"/>
              <a:t>[read bullet 3], then: </a:t>
            </a:r>
          </a:p>
          <a:p>
            <a:pPr marL="171450" indent="-171450" defTabSz="931662">
              <a:buFont typeface="Calibri"/>
              <a:buChar char="-"/>
              <a:defRPr/>
            </a:pPr>
            <a:r>
              <a:rPr lang="en-US" dirty="0"/>
              <a:t>"</a:t>
            </a:r>
            <a:r>
              <a:rPr lang="en-US" i="1" dirty="0"/>
              <a:t>Coordinators can also review the member’s progress in the program"</a:t>
            </a:r>
            <a:r>
              <a:rPr lang="en-US" dirty="0"/>
              <a:t> (e.g., the # of weeks completed out of 24 visits).</a:t>
            </a:r>
            <a:endParaRPr lang="en-US" dirty="0">
              <a:cs typeface="Calibri"/>
            </a:endParaRPr>
          </a:p>
          <a:p>
            <a:pPr marL="171450" indent="-171450" defTabSz="931662">
              <a:buFont typeface="Calibri"/>
              <a:buChar char="-"/>
              <a:defRPr/>
            </a:pPr>
            <a:r>
              <a:rPr lang="en-US" dirty="0"/>
              <a:t>You can also note: “</a:t>
            </a:r>
            <a:r>
              <a:rPr lang="en-US" i="1" dirty="0"/>
              <a:t>attendance is different in this program than in most other programs --- once visit 2 is marked as a no-show, you don't reschedule visit 2,-- you move on to visit 3; if they don’t’ present for visit 3, you move on to visit 4.  </a:t>
            </a:r>
            <a:endParaRPr lang="en-US" dirty="0">
              <a:cs typeface="Calibri" panose="020F0502020204030204"/>
            </a:endParaRPr>
          </a:p>
          <a:p>
            <a:pPr defTabSz="931662">
              <a:defRPr/>
            </a:pPr>
            <a:endParaRPr lang="en-US" b="1" dirty="0">
              <a:cs typeface="Calibri" panose="020F0502020204030204"/>
            </a:endParaRPr>
          </a:p>
          <a:p>
            <a:pPr defTabSz="931662">
              <a:defRP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49E1B484-018A-4B53-8C74-350A2736179B}" type="slidenum">
              <a:rPr lang="en-US" smtClean="0"/>
              <a:t>52</a:t>
            </a:fld>
            <a:endParaRPr lang="en-US"/>
          </a:p>
        </p:txBody>
      </p:sp>
    </p:spTree>
    <p:extLst>
      <p:ext uri="{BB962C8B-B14F-4D97-AF65-F5344CB8AC3E}">
        <p14:creationId xmlns:p14="http://schemas.microsoft.com/office/powerpoint/2010/main" val="4037252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2">
              <a:defRPr/>
            </a:pPr>
            <a:r>
              <a:rPr lang="en-US" b="1"/>
              <a:t>Trainer Notes: </a:t>
            </a:r>
            <a:r>
              <a:rPr lang="en-US" b="1" i="1"/>
              <a:t>“</a:t>
            </a:r>
            <a:r>
              <a:rPr lang="en-US" i="1"/>
              <a:t>We then move on to measuring our target behavior by way of collecting the UDT.”</a:t>
            </a:r>
            <a:endParaRPr lang="en-US"/>
          </a:p>
          <a:p>
            <a:pPr defTabSz="931662">
              <a:defRPr/>
            </a:pPr>
            <a:endParaRPr lang="en-US" sz="1800">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49E1B484-018A-4B53-8C74-350A2736179B}" type="slidenum">
              <a:rPr lang="en-US" smtClean="0"/>
              <a:t>53</a:t>
            </a:fld>
            <a:endParaRPr lang="en-US"/>
          </a:p>
        </p:txBody>
      </p:sp>
    </p:spTree>
    <p:extLst>
      <p:ext uri="{BB962C8B-B14F-4D97-AF65-F5344CB8AC3E}">
        <p14:creationId xmlns:p14="http://schemas.microsoft.com/office/powerpoint/2010/main" val="28335787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2">
              <a:defRPr/>
            </a:pPr>
            <a:r>
              <a:rPr lang="en-US" b="1" dirty="0"/>
              <a:t>Trainer Notes: </a:t>
            </a:r>
            <a:r>
              <a:rPr lang="en-US" b="1" i="1" dirty="0"/>
              <a:t>“</a:t>
            </a:r>
            <a:r>
              <a:rPr lang="en-US" i="1" dirty="0"/>
              <a:t>If the UDT sample is negative, we want to reward the member by providing an incentive and continue to cultivate a positive attitude.”</a:t>
            </a:r>
            <a:endParaRPr lang="en-US" dirty="0"/>
          </a:p>
          <a:p>
            <a:pPr marL="285750" indent="-285750" defTabSz="931662">
              <a:buFont typeface="Calibri"/>
              <a:buChar char="-"/>
              <a:defRPr/>
            </a:pPr>
            <a:r>
              <a:rPr lang="en-US" dirty="0"/>
              <a:t>In the following slide, we will review the JOY tool, which was covered in part 1 of the implementation training (The Art of CM). </a:t>
            </a:r>
            <a:endParaRPr lang="en-US" dirty="0">
              <a:cs typeface="Calibri"/>
            </a:endParaRPr>
          </a:p>
          <a:p>
            <a:pPr defTabSz="931662">
              <a:defRPr/>
            </a:pPr>
            <a:endParaRPr lang="en-US" b="1" dirty="0">
              <a:cs typeface="Calibri"/>
            </a:endParaRPr>
          </a:p>
          <a:p>
            <a:pPr defTabSz="931662">
              <a:defRPr/>
            </a:pPr>
            <a:endParaRPr lang="en-US" sz="1800" dirty="0">
              <a:solidFill>
                <a:srgbClr val="000000"/>
              </a:solidFill>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49E1B484-018A-4B53-8C74-350A2736179B}" type="slidenum">
              <a:rPr lang="en-US" smtClean="0"/>
              <a:t>54</a:t>
            </a:fld>
            <a:endParaRPr lang="en-US"/>
          </a:p>
        </p:txBody>
      </p:sp>
    </p:spTree>
    <p:extLst>
      <p:ext uri="{BB962C8B-B14F-4D97-AF65-F5344CB8AC3E}">
        <p14:creationId xmlns:p14="http://schemas.microsoft.com/office/powerpoint/2010/main" val="8231767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a:t>
            </a:r>
            <a:r>
              <a:rPr lang="en-US"/>
              <a:t> Make a call-back to Part 1 (when this tool was first introduced) - "</a:t>
            </a:r>
            <a:r>
              <a:rPr lang="en-US" i="1"/>
              <a:t>Here’s a helpful tool that can be used to guide your responses to a stimulant-negative UDT result. This tool is aimed at encouraging success. It’s available on the website in the part 1 implementation training handouts folder."</a:t>
            </a:r>
            <a:endParaRPr lang="en-US">
              <a:cs typeface="Calibri" panose="020F0502020204030204"/>
            </a:endParaRPr>
          </a:p>
          <a:p>
            <a:endParaRPr lang="en-US" i="1">
              <a:cs typeface="Calibri"/>
            </a:endParaRPr>
          </a:p>
          <a:p>
            <a:r>
              <a:rPr lang="en-US" b="1"/>
              <a:t>References:</a:t>
            </a:r>
            <a:endParaRPr lang="en-US"/>
          </a:p>
          <a:p>
            <a:r>
              <a:rPr lang="en-US"/>
              <a:t>Santamaria, S. (2023). </a:t>
            </a:r>
            <a:r>
              <a:rPr lang="en-US" i="1"/>
              <a:t>Encourage success — stimulant-negative UDT (JOY)</a:t>
            </a:r>
            <a:r>
              <a:rPr lang="en-US"/>
              <a:t>. [Recovery Incentives Program Implementation Training Curriculum]. Integrated Substance Abuse Programs, University of California, Los Angeles. </a:t>
            </a:r>
            <a:r>
              <a:rPr lang="en-US">
                <a:hlinkClick r:id="rId3"/>
              </a:rPr>
              <a:t>https://uclaisap.org/recoveryincentives/docs/training/Handout2-JOY-part1.pdf</a:t>
            </a:r>
            <a:endParaRPr lang="en-US"/>
          </a:p>
        </p:txBody>
      </p:sp>
      <p:sp>
        <p:nvSpPr>
          <p:cNvPr id="4" name="Slide Number Placeholder 3"/>
          <p:cNvSpPr>
            <a:spLocks noGrp="1"/>
          </p:cNvSpPr>
          <p:nvPr>
            <p:ph type="sldNum" sz="quarter" idx="5"/>
          </p:nvPr>
        </p:nvSpPr>
        <p:spPr/>
        <p:txBody>
          <a:bodyPr/>
          <a:lstStyle/>
          <a:p>
            <a:fld id="{49E1B484-018A-4B53-8C74-350A2736179B}" type="slidenum">
              <a:rPr lang="en-US" smtClean="0"/>
              <a:t>55</a:t>
            </a:fld>
            <a:endParaRPr lang="en-US"/>
          </a:p>
        </p:txBody>
      </p:sp>
    </p:spTree>
    <p:extLst>
      <p:ext uri="{BB962C8B-B14F-4D97-AF65-F5344CB8AC3E}">
        <p14:creationId xmlns:p14="http://schemas.microsoft.com/office/powerpoint/2010/main" val="4791901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2">
              <a:defRPr/>
            </a:pPr>
            <a:r>
              <a:rPr lang="en-US" b="1" dirty="0"/>
              <a:t>Trainer Notes: </a:t>
            </a:r>
            <a:r>
              <a:rPr lang="en-US" b="1" i="1" dirty="0"/>
              <a:t>“</a:t>
            </a:r>
            <a:r>
              <a:rPr lang="en-US" i="1" dirty="0"/>
              <a:t>If the UDT sample is positive, we want to encourage the member while still projecting the spirit of CM (being positive/non-judgmental).”</a:t>
            </a:r>
            <a:endParaRPr lang="en-US" dirty="0"/>
          </a:p>
        </p:txBody>
      </p:sp>
      <p:sp>
        <p:nvSpPr>
          <p:cNvPr id="4" name="Slide Number Placeholder 3"/>
          <p:cNvSpPr>
            <a:spLocks noGrp="1"/>
          </p:cNvSpPr>
          <p:nvPr>
            <p:ph type="sldNum" sz="quarter" idx="5"/>
          </p:nvPr>
        </p:nvSpPr>
        <p:spPr/>
        <p:txBody>
          <a:bodyPr/>
          <a:lstStyle/>
          <a:p>
            <a:fld id="{49E1B484-018A-4B53-8C74-350A2736179B}" type="slidenum">
              <a:rPr lang="en-US" smtClean="0"/>
              <a:t>56</a:t>
            </a:fld>
            <a:endParaRPr lang="en-US"/>
          </a:p>
        </p:txBody>
      </p:sp>
    </p:spTree>
    <p:extLst>
      <p:ext uri="{BB962C8B-B14F-4D97-AF65-F5344CB8AC3E}">
        <p14:creationId xmlns:p14="http://schemas.microsoft.com/office/powerpoint/2010/main" val="13267581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a:t>
            </a:r>
            <a:r>
              <a:rPr lang="en-US"/>
              <a:t> Make a call-back to Part 1 (when this tool was first introduced) - </a:t>
            </a:r>
            <a:r>
              <a:rPr lang="en-US" i="1"/>
              <a:t>Here’s a helpful tool that can be used to guide your responses to a stimulant-positive UDT result. It’s available on the website in the part 1 implementation training handouts folder. </a:t>
            </a:r>
            <a:endParaRPr lang="en-US"/>
          </a:p>
          <a:p>
            <a:endParaRPr lang="en-US" i="1">
              <a:cs typeface="Calibri" panose="020F0502020204030204"/>
            </a:endParaRPr>
          </a:p>
          <a:p>
            <a:pPr marL="171450" indent="-171450">
              <a:buFont typeface="Calibri"/>
              <a:buChar char="-"/>
            </a:pPr>
            <a:r>
              <a:rPr lang="en-US"/>
              <a:t>STRESS the 'E' in EASE – asking them what support you can give them in YOUR specific program - if they're not currently seeing a counselor (you can connect them); if they're not currently in group, you can link them to a group.</a:t>
            </a:r>
            <a:endParaRPr lang="en-US">
              <a:cs typeface="Calibri"/>
            </a:endParaRPr>
          </a:p>
          <a:p>
            <a:pPr marL="171450" indent="-171450">
              <a:buFont typeface="Calibri"/>
              <a:buChar char="-"/>
            </a:pPr>
            <a:endParaRPr lang="en-US">
              <a:solidFill>
                <a:srgbClr val="000000"/>
              </a:solidFill>
              <a:latin typeface="Calibri"/>
              <a:cs typeface="Calibri"/>
            </a:endParaRPr>
          </a:p>
          <a:p>
            <a:r>
              <a:rPr lang="en-US" b="1"/>
              <a:t>References:</a:t>
            </a:r>
            <a:endParaRPr lang="en-US"/>
          </a:p>
          <a:p>
            <a:r>
              <a:rPr lang="en-US"/>
              <a:t>Santamaria, S. (2023). </a:t>
            </a:r>
            <a:r>
              <a:rPr lang="en-US" i="1"/>
              <a:t>Encourage success ⁠— stimulant-positive UDT (EASE)</a:t>
            </a:r>
            <a:r>
              <a:rPr lang="en-US"/>
              <a:t>. [Recovery Incentives Program Implementation Training Curriculum]. Integrated Substance Abuse Programs, University of California, Los Angeles. </a:t>
            </a:r>
            <a:r>
              <a:rPr lang="en-US">
                <a:hlinkClick r:id="rId3"/>
              </a:rPr>
              <a:t>https://uclaisap.org/recoveryincentives/docs/training/Handout3-EASE-part1.pdf</a:t>
            </a:r>
            <a:endParaRPr lang="en-US"/>
          </a:p>
          <a:p>
            <a:endParaRPr lang="en-US" i="1">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49E1B484-018A-4B53-8C74-350A2736179B}" type="slidenum">
              <a:rPr lang="en-US" smtClean="0"/>
              <a:t>57</a:t>
            </a:fld>
            <a:endParaRPr lang="en-US"/>
          </a:p>
        </p:txBody>
      </p:sp>
    </p:spTree>
    <p:extLst>
      <p:ext uri="{BB962C8B-B14F-4D97-AF65-F5344CB8AC3E}">
        <p14:creationId xmlns:p14="http://schemas.microsoft.com/office/powerpoint/2010/main" val="15380581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62">
              <a:defRPr/>
            </a:pPr>
            <a:r>
              <a:rPr lang="en-US" b="1" dirty="0"/>
              <a:t>Trainer Notes:</a:t>
            </a:r>
            <a:r>
              <a:rPr lang="en-US" dirty="0"/>
              <a:t> BREAK IS NEXT – "</a:t>
            </a:r>
            <a:r>
              <a:rPr lang="en-US" i="1" dirty="0"/>
              <a:t>Lastly, at the end of your appointments with members, it’s important to schedule or confirm their next appointment. We recommend coordinators ask members what days they're available for their CM visits at intake and then schedule them out (perhaps a month in advance).”</a:t>
            </a:r>
            <a:endParaRPr lang="en-US" dirty="0"/>
          </a:p>
        </p:txBody>
      </p:sp>
      <p:sp>
        <p:nvSpPr>
          <p:cNvPr id="4" name="Slide Number Placeholder 3"/>
          <p:cNvSpPr>
            <a:spLocks noGrp="1"/>
          </p:cNvSpPr>
          <p:nvPr>
            <p:ph type="sldNum" sz="quarter" idx="5"/>
          </p:nvPr>
        </p:nvSpPr>
        <p:spPr/>
        <p:txBody>
          <a:bodyPr/>
          <a:lstStyle/>
          <a:p>
            <a:fld id="{49E1B484-018A-4B53-8C74-350A2736179B}" type="slidenum">
              <a:rPr lang="en-US" smtClean="0"/>
              <a:t>58</a:t>
            </a:fld>
            <a:endParaRPr lang="en-US"/>
          </a:p>
        </p:txBody>
      </p:sp>
    </p:spTree>
    <p:extLst>
      <p:ext uri="{BB962C8B-B14F-4D97-AF65-F5344CB8AC3E}">
        <p14:creationId xmlns:p14="http://schemas.microsoft.com/office/powerpoint/2010/main" val="30071888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a:t>
            </a:r>
            <a:r>
              <a:rPr lang="en-US"/>
              <a:t> </a:t>
            </a:r>
            <a:r>
              <a:rPr lang="en-US" i="1"/>
              <a:t>We’ll start back in 15 minutes [note exact time folks should return], feel free to turn off your webcam (but don’t disconnect from the meeting).</a:t>
            </a:r>
            <a:endParaRPr lang="en-US"/>
          </a:p>
        </p:txBody>
      </p:sp>
      <p:sp>
        <p:nvSpPr>
          <p:cNvPr id="4" name="Slide Number Placeholder 3"/>
          <p:cNvSpPr>
            <a:spLocks noGrp="1"/>
          </p:cNvSpPr>
          <p:nvPr>
            <p:ph type="sldNum" sz="quarter" idx="5"/>
          </p:nvPr>
        </p:nvSpPr>
        <p:spPr/>
        <p:txBody>
          <a:bodyPr/>
          <a:lstStyle/>
          <a:p>
            <a:pPr defTabSz="457504">
              <a:defRPr/>
            </a:pPr>
            <a:fld id="{E8C955E9-5FEE-4540-B73C-9D910BFB795D}" type="slidenum">
              <a:rPr lang="en-US">
                <a:solidFill>
                  <a:prstClr val="black"/>
                </a:solidFill>
                <a:latin typeface="Calibri" panose="020F0502020204030204"/>
              </a:rPr>
              <a:pPr defTabSz="457504">
                <a:defRPr/>
              </a:pPr>
              <a:t>59</a:t>
            </a:fld>
            <a:endParaRPr lang="en-US">
              <a:solidFill>
                <a:prstClr val="black"/>
              </a:solidFill>
              <a:latin typeface="Calibri" panose="020F0502020204030204"/>
            </a:endParaRPr>
          </a:p>
        </p:txBody>
      </p:sp>
    </p:spTree>
    <p:extLst>
      <p:ext uri="{BB962C8B-B14F-4D97-AF65-F5344CB8AC3E}">
        <p14:creationId xmlns:p14="http://schemas.microsoft.com/office/powerpoint/2010/main" val="25202345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Trainer Notes:</a:t>
            </a:r>
            <a:endParaRPr lang="en-US" dirty="0">
              <a:cs typeface="Calibri"/>
            </a:endParaRPr>
          </a:p>
          <a:p>
            <a:endParaRPr lang="en-US" dirty="0">
              <a:cs typeface="Calibri"/>
            </a:endParaRPr>
          </a:p>
          <a:p>
            <a:r>
              <a:rPr lang="en-US" dirty="0">
                <a:cs typeface="Calibri"/>
              </a:rPr>
              <a:t>- </a:t>
            </a:r>
            <a:r>
              <a:rPr lang="en-US" dirty="0"/>
              <a:t>UDTs are our way of measuring stimulant abstinence. UDTs are also our tool for facilitating incentive delivery – they are NOT a tool for “catching” members who have used drugs or punishing them for using drugs. Because the use of UDTs are so central to CM delivery, there are specific procedures for Urine Drug Testing, which include instructions for administering and interpreting each of the four approved UDT products (you can refer to Appendix B in the Program Manual and should review this carefully before administering a UDT). For today's training purposes, we're going to review the general procedures for urine drug testing in CM.</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457504" rtl="0" eaLnBrk="1" fontAlgn="auto" latinLnBrk="0" hangingPunct="1">
              <a:lnSpc>
                <a:spcPct val="100000"/>
              </a:lnSpc>
              <a:spcBef>
                <a:spcPts val="0"/>
              </a:spcBef>
              <a:spcAft>
                <a:spcPts val="0"/>
              </a:spcAft>
              <a:buClrTx/>
              <a:buSzTx/>
              <a:buFontTx/>
              <a:buNone/>
              <a:tabLst/>
              <a:defRPr/>
            </a:pPr>
            <a:fld id="{E8C955E9-5FEE-4540-B73C-9D910BFB795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504"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168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a:t>
            </a:r>
          </a:p>
          <a:p>
            <a:r>
              <a:rPr lang="en-US"/>
              <a:t>- Be prepared to facilitate the Poll Everywhere Review of Part 1 interactive questions (included in this file). MAKE SURE that activity responses have been 'cleared' and the activity has been 'activated'. NOTE: the easiest way to join the Review activity is to scan the QR code located on the first slide of the activity. </a:t>
            </a:r>
            <a:endParaRPr lang="en-US" b="1">
              <a:cs typeface="Calibri"/>
            </a:endParaRPr>
          </a:p>
          <a:p>
            <a:endParaRPr lang="en-US"/>
          </a:p>
          <a:p>
            <a:r>
              <a:rPr lang="en-US"/>
              <a:t>- We will be playing a review game of 7 questions. </a:t>
            </a:r>
            <a:endParaRPr lang="en-US" b="1">
              <a:cs typeface="Calibri"/>
            </a:endParaRPr>
          </a:p>
          <a:p>
            <a:r>
              <a:rPr lang="en-US">
                <a:cs typeface="Calibri"/>
              </a:rPr>
              <a:t>- You will get 1,000 points every time you answer correctly. The faster participants respond, the more points they can get.</a:t>
            </a:r>
          </a:p>
          <a:p>
            <a:r>
              <a:rPr lang="en-US">
                <a:cs typeface="Calibri"/>
              </a:rPr>
              <a:t>- They will have 15 seconds to respond to questions. </a:t>
            </a:r>
            <a:endParaRPr lang="en-US"/>
          </a:p>
          <a:p>
            <a:endParaRPr lang="en-US">
              <a:cs typeface="Calibri"/>
            </a:endParaRPr>
          </a:p>
          <a:p>
            <a:r>
              <a:rPr lang="en-US">
                <a:cs typeface="Calibri"/>
              </a:rPr>
              <a:t>- After each question, when you reach the slide indicating the correct answer, re-read the question and read the correct answer out-loud (helpful for people to learn the content).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8C955E9-5FEE-4540-B73C-9D910BFB795D}" type="slidenum">
              <a:rPr lang="en-US" smtClean="0"/>
              <a:t>6</a:t>
            </a:fld>
            <a:endParaRPr lang="en-US"/>
          </a:p>
        </p:txBody>
      </p:sp>
    </p:spTree>
    <p:extLst>
      <p:ext uri="{BB962C8B-B14F-4D97-AF65-F5344CB8AC3E}">
        <p14:creationId xmlns:p14="http://schemas.microsoft.com/office/powerpoint/2010/main" val="20635074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dirty="0"/>
              <a:t>Many of the members in the Recovery Incentives program may have had experience with urine testing in an opioid treatment setting. In opioid treatment settings: READ LIST on LEFT</a:t>
            </a:r>
            <a:endParaRPr lang="en-US" dirty="0">
              <a:cs typeface="Calibri"/>
            </a:endParaRPr>
          </a:p>
          <a:p>
            <a:endParaRPr lang="en-US" dirty="0"/>
          </a:p>
          <a:p>
            <a:r>
              <a:rPr lang="en-US" dirty="0"/>
              <a:t>-</a:t>
            </a:r>
            <a:r>
              <a:rPr lang="en-US" i="1" dirty="0"/>
              <a:t> In contrast, In the Recovery Incentives Program, we are focusing on stimulants</a:t>
            </a:r>
            <a:r>
              <a:rPr lang="en-US" dirty="0"/>
              <a:t> (READ 1st bullet from the list on the right). </a:t>
            </a:r>
            <a:endParaRPr lang="en-US" dirty="0">
              <a:cs typeface="Calibri"/>
            </a:endParaRPr>
          </a:p>
          <a:p>
            <a:pPr lvl="1"/>
            <a:r>
              <a:rPr lang="en-US" dirty="0"/>
              <a:t>- We are testing for opiates and oxycodone for safety purposes  (more on this to come). </a:t>
            </a:r>
            <a:endParaRPr lang="en-US" dirty="0">
              <a:cs typeface="Calibri" panose="020F0502020204030204"/>
            </a:endParaRPr>
          </a:p>
          <a:p>
            <a:r>
              <a:rPr lang="en-US" dirty="0"/>
              <a:t>- (Referring to 2nd  bullet from the list on the right) - </a:t>
            </a:r>
            <a:r>
              <a:rPr lang="en-US" i="1" dirty="0"/>
              <a:t>The UDTs do look at other substances, </a:t>
            </a:r>
            <a:r>
              <a:rPr lang="en-US" b="1" i="1" dirty="0"/>
              <a:t>but the incentive is only for stimulants.</a:t>
            </a:r>
            <a:endParaRPr lang="en-US" i="1" dirty="0">
              <a:cs typeface="Calibri"/>
            </a:endParaRPr>
          </a:p>
          <a:p>
            <a:r>
              <a:rPr lang="en-US" b="1" dirty="0">
                <a:cs typeface="Calibri"/>
              </a:rPr>
              <a:t>- </a:t>
            </a:r>
            <a:r>
              <a:rPr lang="en-US" dirty="0"/>
              <a:t>(After reading 3rd bullet from the list on the right) -</a:t>
            </a:r>
            <a:r>
              <a:rPr lang="en-US" i="1" dirty="0"/>
              <a:t> further instructions about CLIA-waived test certifications are located in the Program Manual. </a:t>
            </a:r>
            <a:endParaRPr lang="en-US" b="1" i="1" dirty="0">
              <a:cs typeface="Calibri"/>
            </a:endParaRPr>
          </a:p>
          <a:p>
            <a:r>
              <a:rPr lang="en-US" dirty="0">
                <a:cs typeface="Calibri"/>
              </a:rPr>
              <a:t>- Read bullet 4 and 5.</a:t>
            </a:r>
          </a:p>
          <a:p>
            <a:endParaRPr lang="en-US" dirty="0">
              <a:cs typeface="Calibri"/>
            </a:endParaRPr>
          </a:p>
        </p:txBody>
      </p:sp>
      <p:sp>
        <p:nvSpPr>
          <p:cNvPr id="4" name="Slide Number Placeholder 3"/>
          <p:cNvSpPr>
            <a:spLocks noGrp="1"/>
          </p:cNvSpPr>
          <p:nvPr>
            <p:ph type="sldNum" sz="quarter" idx="5"/>
          </p:nvPr>
        </p:nvSpPr>
        <p:spPr/>
        <p:txBody>
          <a:bodyPr/>
          <a:lstStyle/>
          <a:p>
            <a:pPr defTabSz="457504">
              <a:defRPr/>
            </a:pPr>
            <a:fld id="{49E1B484-018A-4B53-8C74-350A2736179B}" type="slidenum">
              <a:rPr lang="en-US">
                <a:solidFill>
                  <a:prstClr val="black"/>
                </a:solidFill>
                <a:latin typeface="Calibri" panose="020F0502020204030204"/>
              </a:rPr>
              <a:pPr defTabSz="457504">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4950732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Trainer Notes: </a:t>
            </a:r>
            <a:endParaRPr lang="en-US" b="1" dirty="0"/>
          </a:p>
          <a:p>
            <a:r>
              <a:rPr lang="en-US" dirty="0"/>
              <a:t>- Remember – there are instructions for administering and interpreting each of the four approved UDT products in Appendix B of the Program Manual. You should review these instructions carefully before administering a UDT.</a:t>
            </a:r>
          </a:p>
          <a:p>
            <a:r>
              <a:rPr lang="en-US" dirty="0">
                <a:cs typeface="Calibri"/>
              </a:rPr>
              <a:t>- Identifying where the UDT will be conducted</a:t>
            </a:r>
          </a:p>
          <a:p>
            <a:pPr lvl="1"/>
            <a:r>
              <a:rPr lang="en-US" dirty="0">
                <a:cs typeface="Calibri"/>
              </a:rPr>
              <a:t>- Will the UDT cup be left in the bathroom? Will you ask members to leave the cup on a counter outside the bathroom? - this will depend on the physical set-up on your space</a:t>
            </a:r>
          </a:p>
          <a:p>
            <a:r>
              <a:rPr lang="en-US" dirty="0">
                <a:cs typeface="Calibri"/>
              </a:rPr>
              <a:t>- </a:t>
            </a:r>
            <a:r>
              <a:rPr lang="en-US" dirty="0" err="1">
                <a:cs typeface="Calibri"/>
              </a:rPr>
              <a:t>Blueing</a:t>
            </a:r>
            <a:r>
              <a:rPr lang="en-US" dirty="0">
                <a:cs typeface="Calibri"/>
              </a:rPr>
              <a:t> agent – you can look online for one – these are sometimes tablets that are placed in the toilet tank and turn the water blue. This prevents members from diluting their sample with toilet water.  </a:t>
            </a:r>
          </a:p>
        </p:txBody>
      </p:sp>
      <p:sp>
        <p:nvSpPr>
          <p:cNvPr id="4" name="Slide Number Placeholder 3"/>
          <p:cNvSpPr>
            <a:spLocks noGrp="1"/>
          </p:cNvSpPr>
          <p:nvPr>
            <p:ph type="sldNum" sz="quarter" idx="5"/>
          </p:nvPr>
        </p:nvSpPr>
        <p:spPr/>
        <p:txBody>
          <a:bodyPr/>
          <a:lstStyle/>
          <a:p>
            <a:fld id="{E8C955E9-5FEE-4540-B73C-9D910BFB795D}" type="slidenum">
              <a:rPr lang="en-US" smtClean="0"/>
              <a:t>62</a:t>
            </a:fld>
            <a:endParaRPr lang="en-US"/>
          </a:p>
        </p:txBody>
      </p:sp>
    </p:spTree>
    <p:extLst>
      <p:ext uri="{BB962C8B-B14F-4D97-AF65-F5344CB8AC3E}">
        <p14:creationId xmlns:p14="http://schemas.microsoft.com/office/powerpoint/2010/main" val="16450451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Trainer Notes: </a:t>
            </a:r>
          </a:p>
          <a:p>
            <a:r>
              <a:rPr lang="en-US" dirty="0">
                <a:cs typeface="Calibri"/>
              </a:rPr>
              <a:t>Bullet 4: It's important to let the member choose their own cup – in this way, if a test is positive for stimulants, it's harder to make the claim that there was something wrong with the cup or it was tampered with. </a:t>
            </a:r>
          </a:p>
          <a:p>
            <a:r>
              <a:rPr lang="en-US" dirty="0">
                <a:cs typeface="Calibri"/>
              </a:rPr>
              <a:t>Bullet 7: The Incentive Manager takes all the guess work out of calculating incentive amounts. The IM portal calculates the incentive amount for you; all you have to do is enter in whether the test was negative or positive for stimulants. Then, the IM portal will ask that a vendor (e.g. Wal-Mart) of the member's choosing be selected for the gift card. </a:t>
            </a:r>
          </a:p>
        </p:txBody>
      </p:sp>
      <p:sp>
        <p:nvSpPr>
          <p:cNvPr id="4" name="Slide Number Placeholder 3"/>
          <p:cNvSpPr>
            <a:spLocks noGrp="1"/>
          </p:cNvSpPr>
          <p:nvPr>
            <p:ph type="sldNum" sz="quarter" idx="5"/>
          </p:nvPr>
        </p:nvSpPr>
        <p:spPr/>
        <p:txBody>
          <a:bodyPr/>
          <a:lstStyle/>
          <a:p>
            <a:fld id="{E8C955E9-5FEE-4540-B73C-9D910BFB795D}" type="slidenum">
              <a:rPr lang="en-US" smtClean="0"/>
              <a:t>63</a:t>
            </a:fld>
            <a:endParaRPr lang="en-US"/>
          </a:p>
        </p:txBody>
      </p:sp>
    </p:spTree>
    <p:extLst>
      <p:ext uri="{BB962C8B-B14F-4D97-AF65-F5344CB8AC3E}">
        <p14:creationId xmlns:p14="http://schemas.microsoft.com/office/powerpoint/2010/main" val="42005974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i="0" dirty="0">
                <a:effectLst/>
              </a:rPr>
              <a:t>Trainer Notes:</a:t>
            </a:r>
            <a:r>
              <a:rPr lang="en-US" i="0" dirty="0">
                <a:effectLst/>
              </a:rPr>
              <a:t> </a:t>
            </a:r>
            <a:r>
              <a:rPr lang="en-US" dirty="0"/>
              <a:t>This is a list of general categories of medications that can cause a false stim-pos UDT. </a:t>
            </a:r>
            <a:r>
              <a:rPr lang="en-US" b="0" i="0" dirty="0">
                <a:effectLst/>
              </a:rPr>
              <a:t>Cover the slide briefly and make the point that the</a:t>
            </a:r>
            <a:r>
              <a:rPr lang="en-US" dirty="0"/>
              <a:t> full, detailed</a:t>
            </a:r>
            <a:r>
              <a:rPr lang="en-US" b="0" i="0" dirty="0">
                <a:effectLst/>
              </a:rPr>
              <a:t> list</a:t>
            </a:r>
            <a:r>
              <a:rPr lang="en-US" dirty="0"/>
              <a:t> of medications</a:t>
            </a:r>
            <a:r>
              <a:rPr lang="en-US" b="0" i="0" dirty="0">
                <a:effectLst/>
              </a:rPr>
              <a:t> is attached to the </a:t>
            </a:r>
            <a:r>
              <a:rPr lang="en-US" dirty="0"/>
              <a:t>Sample</a:t>
            </a:r>
            <a:r>
              <a:rPr lang="en-US" b="0" i="0" dirty="0">
                <a:effectLst/>
              </a:rPr>
              <a:t> </a:t>
            </a:r>
            <a:r>
              <a:rPr lang="en-US" dirty="0"/>
              <a:t>Consent</a:t>
            </a:r>
            <a:r>
              <a:rPr lang="en-US" b="0" i="0" dirty="0">
                <a:effectLst/>
              </a:rPr>
              <a:t> </a:t>
            </a:r>
            <a:r>
              <a:rPr lang="en-US" dirty="0"/>
              <a:t>Form</a:t>
            </a:r>
            <a:r>
              <a:rPr lang="en-US" b="0" i="0" dirty="0">
                <a:effectLst/>
              </a:rPr>
              <a:t> in Appendix A of the Manual.</a:t>
            </a:r>
            <a:r>
              <a:rPr lang="en-US" dirty="0"/>
              <a:t> This is a one reason why it's important to review your Consent Forms </a:t>
            </a:r>
            <a:r>
              <a:rPr lang="en-US" b="1" dirty="0"/>
              <a:t>point-by-point </a:t>
            </a:r>
            <a:r>
              <a:rPr lang="en-US" dirty="0"/>
              <a:t>with members.  </a:t>
            </a:r>
            <a:endParaRPr lang="en-US" b="0" i="0" dirty="0">
              <a:effectLst/>
              <a:cs typeface="Calibri"/>
            </a:endParaRPr>
          </a:p>
        </p:txBody>
      </p:sp>
      <p:sp>
        <p:nvSpPr>
          <p:cNvPr id="4" name="Slide Number Placeholder 3"/>
          <p:cNvSpPr>
            <a:spLocks noGrp="1"/>
          </p:cNvSpPr>
          <p:nvPr>
            <p:ph type="sldNum" sz="quarter" idx="5"/>
          </p:nvPr>
        </p:nvSpPr>
        <p:spPr/>
        <p:txBody>
          <a:bodyPr/>
          <a:lstStyle/>
          <a:p>
            <a:fld id="{49E1B484-018A-4B53-8C74-350A2736179B}" type="slidenum">
              <a:rPr lang="en-US" smtClean="0"/>
              <a:t>64</a:t>
            </a:fld>
            <a:endParaRPr lang="en-US"/>
          </a:p>
        </p:txBody>
      </p:sp>
    </p:spTree>
    <p:extLst>
      <p:ext uri="{BB962C8B-B14F-4D97-AF65-F5344CB8AC3E}">
        <p14:creationId xmlns:p14="http://schemas.microsoft.com/office/powerpoint/2010/main" val="29985807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effectLst/>
              </a:rPr>
              <a:t>Trainer Notes:</a:t>
            </a:r>
            <a:r>
              <a:rPr lang="en-US" b="1" dirty="0"/>
              <a:t> </a:t>
            </a:r>
            <a:r>
              <a:rPr lang="en-US" i="1" dirty="0"/>
              <a:t>Here is a list of the UDTs that meet the specifications of the Recovery Incentives program. You can DHCS website on the slide for more details. </a:t>
            </a:r>
            <a:r>
              <a:rPr lang="en-US" b="0" i="1" dirty="0">
                <a:effectLst/>
              </a:rPr>
              <a:t>UDT cups will be purchased directly by each provider site or through their County according to their usual procurement process. Check with your County CM project staff to determine how to obtain the UDT kits.</a:t>
            </a:r>
            <a:r>
              <a:rPr lang="en-US" i="1" dirty="0"/>
              <a:t> If you are currently using another onsite, point-of-care UDT product </a:t>
            </a:r>
            <a:r>
              <a:rPr lang="en-US" i="1" dirty="0">
                <a:effectLst/>
              </a:rPr>
              <a:t>and </a:t>
            </a:r>
            <a:r>
              <a:rPr lang="en-US" i="1" dirty="0"/>
              <a:t>would like to know if you can continue using it, there is a process for </a:t>
            </a:r>
            <a:r>
              <a:rPr lang="en-US" i="1" dirty="0">
                <a:effectLst/>
              </a:rPr>
              <a:t>DHCS</a:t>
            </a:r>
            <a:r>
              <a:rPr lang="en-US" i="1" dirty="0"/>
              <a:t> to consider it. You can find details in the Program Manual</a:t>
            </a:r>
            <a:r>
              <a:rPr lang="en-US" i="1" dirty="0">
                <a:effectLst/>
              </a:rPr>
              <a:t>.</a:t>
            </a:r>
          </a:p>
          <a:p>
            <a:endParaRPr lang="en-US" b="0" i="0" dirty="0">
              <a:effectLst/>
            </a:endParaRPr>
          </a:p>
          <a:p>
            <a:r>
              <a:rPr lang="en-US" dirty="0"/>
              <a:t>----</a:t>
            </a:r>
          </a:p>
          <a:p>
            <a:r>
              <a:rPr lang="en-US" i="1" dirty="0"/>
              <a:t>Additional information for trainers; you do not need to go over each of these when presenting this slide. </a:t>
            </a:r>
            <a:endParaRPr lang="en-US" dirty="0"/>
          </a:p>
          <a:p>
            <a:r>
              <a:rPr lang="en-US" b="0" i="0" dirty="0">
                <a:effectLst/>
              </a:rPr>
              <a:t>Products that met the following minimum requirements are included below:</a:t>
            </a:r>
            <a:endParaRPr lang="en-US" b="0" i="0" dirty="0">
              <a:effectLst/>
              <a:cs typeface="Calibri" panose="020F0502020204030204"/>
            </a:endParaRPr>
          </a:p>
          <a:p>
            <a:endParaRPr lang="en-US" b="0" i="0" dirty="0">
              <a:effectLst/>
            </a:endParaRPr>
          </a:p>
          <a:p>
            <a:r>
              <a:rPr lang="en-US" b="0" i="0" dirty="0">
                <a:effectLst/>
              </a:rPr>
              <a:t>1.Cut-offsfor Amphetamine(500 ng/ml), Cocaine(150 ng/ml), Methamphetamine(500 ng/ml), Opiate(300ng/ml), and Oxycodone(100 ng/ml)</a:t>
            </a:r>
            <a:endParaRPr lang="en-US" b="0" i="0" dirty="0">
              <a:effectLst/>
              <a:cs typeface="Calibri" panose="020F0502020204030204"/>
            </a:endParaRPr>
          </a:p>
          <a:p>
            <a:r>
              <a:rPr lang="en-US" b="0" i="0" dirty="0">
                <a:effectLst/>
              </a:rPr>
              <a:t>2.Specimen validity measures (temperature, pH, and creatinine)</a:t>
            </a:r>
            <a:endParaRPr lang="en-US" dirty="0"/>
          </a:p>
          <a:p>
            <a:endParaRPr lang="en-US" b="0" i="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If a site would like to request an existing UDT product be evaluated for use in the Recovery Incentives Program, please email the following information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RecoveryIncentives@dhcs.ca.gov</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Package Insert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Cut-offs for Amphetamine, Cocaine, Methamphetamine, Opiate, and Oxycodone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Cross-Reactivity List for Amphetamine, Cocaine, Methamphetamine, Opiate, and Oxycodone (if applicable)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Information on specimen validity (if the cup includes this or not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o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Temperature strip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o 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ourier New" panose="02070309020205020404" pitchFamily="49" charset="0"/>
                <a:ea typeface="+mn-ea"/>
                <a:cs typeface="+mn-cs"/>
              </a:rPr>
              <a:t> o </a:t>
            </a: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Creatinine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Certification: CLIA-Waived and/or FDA approved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DHCS will review each request submitted by a provider for an alternative UDT and either approve or deny the request for an alternative UDT. The CM provider cannot receive reimbursement for CM unless this test has been approved by DHCS. </a:t>
            </a:r>
          </a:p>
          <a:p>
            <a:r>
              <a:rPr lang="en-US" b="0" i="0" dirty="0">
                <a:effectLst/>
                <a:latin typeface="+mn-lt"/>
              </a:rPr>
              <a:t>)</a:t>
            </a:r>
            <a:endParaRPr lang="en-US" dirty="0">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8C955E9-5FEE-4540-B73C-9D910BFB79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28036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Trainer Notes: </a:t>
            </a:r>
            <a:r>
              <a:rPr lang="en-US">
                <a:cs typeface="Calibri"/>
              </a:rPr>
              <a:t>In implementing the Recovery Incentives program, there are a number of challenges that may arise – let's take an opportunity to review some potential challenges that can come up. After this section, we'll have a chance to engage in specific scenarios that may be challenging, but we'll start with look at general challenges. </a:t>
            </a:r>
            <a:endParaRPr lang="en-US" b="1"/>
          </a:p>
        </p:txBody>
      </p:sp>
      <p:sp>
        <p:nvSpPr>
          <p:cNvPr id="4" name="Slide Number Placeholder 3"/>
          <p:cNvSpPr>
            <a:spLocks noGrp="1"/>
          </p:cNvSpPr>
          <p:nvPr>
            <p:ph type="sldNum" sz="quarter" idx="5"/>
          </p:nvPr>
        </p:nvSpPr>
        <p:spPr/>
        <p:txBody>
          <a:bodyPr/>
          <a:lstStyle/>
          <a:p>
            <a:pPr defTabSz="457504">
              <a:defRPr/>
            </a:pPr>
            <a:fld id="{E8C955E9-5FEE-4540-B73C-9D910BFB795D}" type="slidenum">
              <a:rPr lang="en-US">
                <a:solidFill>
                  <a:prstClr val="black"/>
                </a:solidFill>
                <a:latin typeface="Calibri" panose="020F0502020204030204"/>
              </a:rPr>
              <a:pPr defTabSz="457504">
                <a:defRPr/>
              </a:pPr>
              <a:t>66</a:t>
            </a:fld>
            <a:endParaRPr lang="en-US">
              <a:solidFill>
                <a:prstClr val="black"/>
              </a:solidFill>
              <a:latin typeface="Calibri" panose="020F0502020204030204"/>
            </a:endParaRPr>
          </a:p>
        </p:txBody>
      </p:sp>
    </p:spTree>
    <p:extLst>
      <p:ext uri="{BB962C8B-B14F-4D97-AF65-F5344CB8AC3E}">
        <p14:creationId xmlns:p14="http://schemas.microsoft.com/office/powerpoint/2010/main" val="9598593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2AA0F0CE-F84B-41A5-8EE3-554C96DFE1E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AA12BF-8A3F-4B3C-B10B-EB92F3B649EF}" type="datetime1">
              <a:rPr lang="en-US" altLang="en-US" smtClean="0"/>
              <a:pPr>
                <a:spcBef>
                  <a:spcPct val="0"/>
                </a:spcBef>
              </a:pPr>
              <a:t>10/9/2024</a:t>
            </a:fld>
            <a:endParaRPr lang="en-US" altLang="en-US"/>
          </a:p>
        </p:txBody>
      </p:sp>
      <p:sp>
        <p:nvSpPr>
          <p:cNvPr id="6147" name="Rectangle 6">
            <a:extLst>
              <a:ext uri="{FF2B5EF4-FFF2-40B4-BE49-F238E27FC236}">
                <a16:creationId xmlns:a16="http://schemas.microsoft.com/office/drawing/2014/main" id="{18138091-BE87-4215-9945-D458168B1A8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Template-Primary on 201</a:t>
            </a:r>
          </a:p>
        </p:txBody>
      </p:sp>
      <p:sp>
        <p:nvSpPr>
          <p:cNvPr id="6148" name="Rectangle 7">
            <a:extLst>
              <a:ext uri="{FF2B5EF4-FFF2-40B4-BE49-F238E27FC236}">
                <a16:creationId xmlns:a16="http://schemas.microsoft.com/office/drawing/2014/main" id="{3A495B94-E216-40B4-8A70-9382559FA4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938D18-1E0C-463D-9B78-C0C94E5C6D3A}" type="slidenum">
              <a:rPr lang="en-US" altLang="en-US" smtClean="0"/>
              <a:pPr>
                <a:spcBef>
                  <a:spcPct val="0"/>
                </a:spcBef>
              </a:pPr>
              <a:t>67</a:t>
            </a:fld>
            <a:endParaRPr lang="en-US" altLang="en-US"/>
          </a:p>
        </p:txBody>
      </p:sp>
      <p:sp>
        <p:nvSpPr>
          <p:cNvPr id="6149" name="Rectangle 2">
            <a:extLst>
              <a:ext uri="{FF2B5EF4-FFF2-40B4-BE49-F238E27FC236}">
                <a16:creationId xmlns:a16="http://schemas.microsoft.com/office/drawing/2014/main" id="{232255B8-486F-47FA-AE7A-898E96584C03}"/>
              </a:ext>
            </a:extLst>
          </p:cNvPr>
          <p:cNvSpPr>
            <a:spLocks noGrp="1" noRot="1" noChangeAspect="1" noChangeArrowheads="1" noTextEdit="1"/>
          </p:cNvSpPr>
          <p:nvPr>
            <p:ph type="sldImg"/>
          </p:nvPr>
        </p:nvSpPr>
        <p:spPr>
          <a:ln/>
        </p:spPr>
      </p:sp>
      <p:sp>
        <p:nvSpPr>
          <p:cNvPr id="6150" name="Rectangle 3">
            <a:extLst>
              <a:ext uri="{FF2B5EF4-FFF2-40B4-BE49-F238E27FC236}">
                <a16:creationId xmlns:a16="http://schemas.microsoft.com/office/drawing/2014/main" id="{7EE4EB9B-71F0-4301-8851-208ABD408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a:cs typeface="Arial"/>
              </a:rPr>
              <a:t>Trainer Notes: </a:t>
            </a:r>
            <a:r>
              <a:rPr lang="en-US" altLang="en-US">
                <a:latin typeface="Arial"/>
                <a:cs typeface="Arial"/>
              </a:rPr>
              <a:t>Some of the challenges you'll face in implementing the Recovery Incentives program will involve staff themselves; namely, it can come in the form of staff concerns about implementing CM. </a:t>
            </a:r>
            <a:endParaRPr lang="en-US" altLang="en-US">
              <a:latin typeface="Arial"/>
            </a:endParaRPr>
          </a:p>
        </p:txBody>
      </p:sp>
    </p:spTree>
    <p:extLst>
      <p:ext uri="{BB962C8B-B14F-4D97-AF65-F5344CB8AC3E}">
        <p14:creationId xmlns:p14="http://schemas.microsoft.com/office/powerpoint/2010/main" val="21015313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Trainer Notes: </a:t>
            </a:r>
            <a:r>
              <a:rPr lang="en-US" dirty="0">
                <a:cs typeface="Calibri"/>
              </a:rPr>
              <a:t>One example of concerns from staff could be about misconception that we are </a:t>
            </a:r>
            <a:r>
              <a:rPr lang="en-US" i="1" dirty="0">
                <a:cs typeface="Calibri"/>
              </a:rPr>
              <a:t>merely </a:t>
            </a:r>
            <a:r>
              <a:rPr lang="en-US" dirty="0">
                <a:cs typeface="Calibri"/>
              </a:rPr>
              <a:t>paying people with gift cards to not use drugs – this can be expressed through questions like, "</a:t>
            </a:r>
            <a:r>
              <a:rPr lang="en-US" dirty="0"/>
              <a:t>why are we paying people to be abstinent from stimulants?". </a:t>
            </a:r>
            <a:endParaRPr lang="en-US" dirty="0">
              <a:cs typeface="Calibri"/>
            </a:endParaRPr>
          </a:p>
          <a:p>
            <a:r>
              <a:rPr lang="en-US" dirty="0">
                <a:cs typeface="Calibri"/>
              </a:rPr>
              <a:t>- Another expression of concern from staff may come in the form of stating: </a:t>
            </a:r>
            <a:r>
              <a:rPr lang="en-US" dirty="0"/>
              <a:t>“Motivation for recovery should be intrinsic; the benefits of recovery should be motivating enough.”</a:t>
            </a:r>
            <a:endParaRPr lang="en-US" dirty="0">
              <a:cs typeface="Calibri"/>
            </a:endParaRPr>
          </a:p>
          <a:p>
            <a:r>
              <a:rPr lang="en-US" dirty="0">
                <a:cs typeface="Calibri"/>
              </a:rPr>
              <a:t>- Concerns from staff are very important to address because it could affect the way that staff interact with members when they come in for their Recovery Incentives visits. SO, it's important to [list bottom bullets].</a:t>
            </a:r>
          </a:p>
        </p:txBody>
      </p:sp>
      <p:sp>
        <p:nvSpPr>
          <p:cNvPr id="4" name="Slide Number Placeholder 3"/>
          <p:cNvSpPr>
            <a:spLocks noGrp="1"/>
          </p:cNvSpPr>
          <p:nvPr>
            <p:ph type="sldNum" sz="quarter" idx="5"/>
          </p:nvPr>
        </p:nvSpPr>
        <p:spPr/>
        <p:txBody>
          <a:bodyPr/>
          <a:lstStyle/>
          <a:p>
            <a:pPr defTabSz="457504">
              <a:defRPr/>
            </a:pPr>
            <a:fld id="{E8C955E9-5FEE-4540-B73C-9D910BFB795D}" type="slidenum">
              <a:rPr lang="en-US">
                <a:solidFill>
                  <a:prstClr val="black"/>
                </a:solidFill>
                <a:latin typeface="Calibri" panose="020F0502020204030204"/>
              </a:rPr>
              <a:pPr defTabSz="457504">
                <a:defRPr/>
              </a:pPr>
              <a:t>68</a:t>
            </a:fld>
            <a:endParaRPr lang="en-US">
              <a:solidFill>
                <a:prstClr val="black"/>
              </a:solidFill>
              <a:latin typeface="Calibri" panose="020F0502020204030204"/>
            </a:endParaRPr>
          </a:p>
        </p:txBody>
      </p:sp>
    </p:spTree>
    <p:extLst>
      <p:ext uri="{BB962C8B-B14F-4D97-AF65-F5344CB8AC3E}">
        <p14:creationId xmlns:p14="http://schemas.microsoft.com/office/powerpoint/2010/main" val="22437043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2AA0F0CE-F84B-41A5-8EE3-554C96DFE1E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AA12BF-8A3F-4B3C-B10B-EB92F3B649EF}" type="datetime1">
              <a:rPr lang="en-US" altLang="en-US" smtClean="0"/>
              <a:pPr>
                <a:spcBef>
                  <a:spcPct val="0"/>
                </a:spcBef>
              </a:pPr>
              <a:t>10/9/2024</a:t>
            </a:fld>
            <a:endParaRPr lang="en-US" altLang="en-US"/>
          </a:p>
        </p:txBody>
      </p:sp>
      <p:sp>
        <p:nvSpPr>
          <p:cNvPr id="6147" name="Rectangle 6">
            <a:extLst>
              <a:ext uri="{FF2B5EF4-FFF2-40B4-BE49-F238E27FC236}">
                <a16:creationId xmlns:a16="http://schemas.microsoft.com/office/drawing/2014/main" id="{18138091-BE87-4215-9945-D458168B1A8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Template-Primary on 201</a:t>
            </a:r>
          </a:p>
        </p:txBody>
      </p:sp>
      <p:sp>
        <p:nvSpPr>
          <p:cNvPr id="6148" name="Rectangle 7">
            <a:extLst>
              <a:ext uri="{FF2B5EF4-FFF2-40B4-BE49-F238E27FC236}">
                <a16:creationId xmlns:a16="http://schemas.microsoft.com/office/drawing/2014/main" id="{3A495B94-E216-40B4-8A70-9382559FA4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938D18-1E0C-463D-9B78-C0C94E5C6D3A}" type="slidenum">
              <a:rPr lang="en-US" altLang="en-US" smtClean="0"/>
              <a:pPr>
                <a:spcBef>
                  <a:spcPct val="0"/>
                </a:spcBef>
              </a:pPr>
              <a:t>69</a:t>
            </a:fld>
            <a:endParaRPr lang="en-US" altLang="en-US"/>
          </a:p>
        </p:txBody>
      </p:sp>
      <p:sp>
        <p:nvSpPr>
          <p:cNvPr id="6149" name="Rectangle 2">
            <a:extLst>
              <a:ext uri="{FF2B5EF4-FFF2-40B4-BE49-F238E27FC236}">
                <a16:creationId xmlns:a16="http://schemas.microsoft.com/office/drawing/2014/main" id="{232255B8-486F-47FA-AE7A-898E96584C03}"/>
              </a:ext>
            </a:extLst>
          </p:cNvPr>
          <p:cNvSpPr>
            <a:spLocks noGrp="1" noRot="1" noChangeAspect="1" noChangeArrowheads="1" noTextEdit="1"/>
          </p:cNvSpPr>
          <p:nvPr>
            <p:ph type="sldImg"/>
          </p:nvPr>
        </p:nvSpPr>
        <p:spPr>
          <a:ln/>
        </p:spPr>
      </p:sp>
      <p:sp>
        <p:nvSpPr>
          <p:cNvPr id="6150" name="Rectangle 3">
            <a:extLst>
              <a:ext uri="{FF2B5EF4-FFF2-40B4-BE49-F238E27FC236}">
                <a16:creationId xmlns:a16="http://schemas.microsoft.com/office/drawing/2014/main" id="{7EE4EB9B-71F0-4301-8851-208ABD408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Trainer Notes: </a:t>
            </a:r>
            <a:r>
              <a:rPr lang="en-US" dirty="0"/>
              <a:t>Some of the challenges you'll face in implementing the Recovery Incentives program will involve members themselves – this can come in the form of a member having an unexcused absence. </a:t>
            </a:r>
          </a:p>
        </p:txBody>
      </p:sp>
    </p:spTree>
    <p:extLst>
      <p:ext uri="{BB962C8B-B14F-4D97-AF65-F5344CB8AC3E}">
        <p14:creationId xmlns:p14="http://schemas.microsoft.com/office/powerpoint/2010/main" val="117674595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 Emphasize </a:t>
            </a:r>
            <a:r>
              <a:rPr lang="en-US"/>
              <a:t>that participants will need to identify a volunteer in their group who will be their notetaker and spokesperson – this volunteer will take notes of what’s discussed and share the group’s ideas in the larger group format following the break-out groups. </a:t>
            </a:r>
          </a:p>
          <a:p>
            <a:pPr marL="171564" indent="-171564">
              <a:buFont typeface="Arial,Sans-Serif"/>
              <a:buChar char="•"/>
            </a:pPr>
            <a:r>
              <a:rPr lang="en-US"/>
              <a:t>Ask the training coordinator to create break-out groups after reviewing the instructions on this slide. Once the training coordinator creates breakout groups, the trainer can either go around to each group to get a sense of their discussion or wait until the large group is reassembled. </a:t>
            </a:r>
            <a:r>
              <a:rPr lang="en-US" b="1"/>
              <a:t>Once you come together as a larger group following break-out groups, stop sharing your screen for the larger group discussion. </a:t>
            </a:r>
            <a:endParaRPr lang="en-US" b="1">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fld id="{E8C955E9-5FEE-4540-B73C-9D910BFB795D}" type="slidenum">
              <a:rPr lang="en-US" smtClean="0"/>
              <a:t>70</a:t>
            </a:fld>
            <a:endParaRPr lang="en-US"/>
          </a:p>
        </p:txBody>
      </p:sp>
    </p:spTree>
    <p:extLst>
      <p:ext uri="{BB962C8B-B14F-4D97-AF65-F5344CB8AC3E}">
        <p14:creationId xmlns:p14="http://schemas.microsoft.com/office/powerpoint/2010/main" val="1739742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Recovery Incentives Review
https://www.polleverywhere.com/competitions/2AleFSVT0WfghIBC1ZYd1?display_state=welcome&amp;controls=none&amp;onscreen=persist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8</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C61E6668-8D40-F421-DD43-40F2F9508B64}"/>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8200382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Trainer Notes: </a:t>
            </a:r>
            <a:r>
              <a:rPr lang="en-US" dirty="0">
                <a:cs typeface="Calibri"/>
              </a:rPr>
              <a:t>Now that you have developed approaches for addressing unexcused absences, let's discuss our recommendations for handing unexcused absences.</a:t>
            </a:r>
          </a:p>
          <a:p>
            <a:r>
              <a:rPr lang="en-US" dirty="0">
                <a:cs typeface="Calibri"/>
              </a:rPr>
              <a:t>First, in the event of an unexcused absence, it's likely that the member was absent b/c they slipped and used stimulants. Because of this, in the spirit of CM (as we've been talking about), you want to be encouraging [read bullets 2 and 3].</a:t>
            </a:r>
          </a:p>
          <a:p>
            <a:r>
              <a:rPr lang="en-US" dirty="0">
                <a:cs typeface="Calibri"/>
              </a:rPr>
              <a:t>- For bullet 4: Using an empathetic tone is crucial, and using this, you can say [ready fourth bullet].</a:t>
            </a:r>
          </a:p>
        </p:txBody>
      </p:sp>
      <p:sp>
        <p:nvSpPr>
          <p:cNvPr id="4" name="Slide Number Placeholder 3"/>
          <p:cNvSpPr>
            <a:spLocks noGrp="1"/>
          </p:cNvSpPr>
          <p:nvPr>
            <p:ph type="sldNum" sz="quarter" idx="5"/>
          </p:nvPr>
        </p:nvSpPr>
        <p:spPr/>
        <p:txBody>
          <a:bodyPr/>
          <a:lstStyle/>
          <a:p>
            <a:fld id="{E8C955E9-5FEE-4540-B73C-9D910BFB795D}" type="slidenum">
              <a:rPr lang="en-US" smtClean="0"/>
              <a:t>71</a:t>
            </a:fld>
            <a:endParaRPr lang="en-US"/>
          </a:p>
        </p:txBody>
      </p:sp>
    </p:spTree>
    <p:extLst>
      <p:ext uri="{BB962C8B-B14F-4D97-AF65-F5344CB8AC3E}">
        <p14:creationId xmlns:p14="http://schemas.microsoft.com/office/powerpoint/2010/main" val="30823918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Trainer Notes: </a:t>
            </a:r>
            <a:r>
              <a:rPr lang="en-US" dirty="0">
                <a:cs typeface="Calibri"/>
              </a:rPr>
              <a:t>Now, during the intake process, in reviewing your consent form with the member, you should've reviewed what happens when there's an unexcused absence.</a:t>
            </a:r>
            <a:r>
              <a:rPr lang="en-US" b="1" dirty="0">
                <a:cs typeface="Calibri"/>
              </a:rPr>
              <a:t> </a:t>
            </a:r>
            <a:r>
              <a:rPr lang="en-US" dirty="0">
                <a:cs typeface="Calibri"/>
              </a:rPr>
              <a:t>So,</a:t>
            </a:r>
            <a:r>
              <a:rPr lang="en-US" i="1" dirty="0">
                <a:cs typeface="Calibri"/>
              </a:rPr>
              <a:t> technically</a:t>
            </a:r>
            <a:r>
              <a:rPr lang="en-US" dirty="0">
                <a:cs typeface="Calibri"/>
              </a:rPr>
              <a:t>, the member would already know about this protocol. But in the real world, we need reminders. As such, in the event of an unexcused absence, it's important to review with the member what happens when they have an unexcused absence [read list].</a:t>
            </a:r>
            <a:endParaRPr lang="en-US" b="1" dirty="0"/>
          </a:p>
        </p:txBody>
      </p:sp>
      <p:sp>
        <p:nvSpPr>
          <p:cNvPr id="4" name="Slide Number Placeholder 3"/>
          <p:cNvSpPr>
            <a:spLocks noGrp="1"/>
          </p:cNvSpPr>
          <p:nvPr>
            <p:ph type="sldNum" sz="quarter" idx="5"/>
          </p:nvPr>
        </p:nvSpPr>
        <p:spPr/>
        <p:txBody>
          <a:bodyPr/>
          <a:lstStyle/>
          <a:p>
            <a:fld id="{E8C955E9-5FEE-4540-B73C-9D910BFB795D}" type="slidenum">
              <a:rPr lang="en-US" smtClean="0"/>
              <a:t>72</a:t>
            </a:fld>
            <a:endParaRPr lang="en-US"/>
          </a:p>
        </p:txBody>
      </p:sp>
    </p:spTree>
    <p:extLst>
      <p:ext uri="{BB962C8B-B14F-4D97-AF65-F5344CB8AC3E}">
        <p14:creationId xmlns:p14="http://schemas.microsoft.com/office/powerpoint/2010/main" val="41038651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2AA0F0CE-F84B-41A5-8EE3-554C96DFE1E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AA12BF-8A3F-4B3C-B10B-EB92F3B649EF}" type="datetime1">
              <a:rPr lang="en-US" altLang="en-US" smtClean="0"/>
              <a:pPr>
                <a:spcBef>
                  <a:spcPct val="0"/>
                </a:spcBef>
              </a:pPr>
              <a:t>10/9/2024</a:t>
            </a:fld>
            <a:endParaRPr lang="en-US" altLang="en-US"/>
          </a:p>
        </p:txBody>
      </p:sp>
      <p:sp>
        <p:nvSpPr>
          <p:cNvPr id="6147" name="Rectangle 6">
            <a:extLst>
              <a:ext uri="{FF2B5EF4-FFF2-40B4-BE49-F238E27FC236}">
                <a16:creationId xmlns:a16="http://schemas.microsoft.com/office/drawing/2014/main" id="{18138091-BE87-4215-9945-D458168B1A8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Template-Primary on 201</a:t>
            </a:r>
          </a:p>
        </p:txBody>
      </p:sp>
      <p:sp>
        <p:nvSpPr>
          <p:cNvPr id="6148" name="Rectangle 7">
            <a:extLst>
              <a:ext uri="{FF2B5EF4-FFF2-40B4-BE49-F238E27FC236}">
                <a16:creationId xmlns:a16="http://schemas.microsoft.com/office/drawing/2014/main" id="{3A495B94-E216-40B4-8A70-9382559FA4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938D18-1E0C-463D-9B78-C0C94E5C6D3A}" type="slidenum">
              <a:rPr lang="en-US" altLang="en-US" smtClean="0"/>
              <a:pPr>
                <a:spcBef>
                  <a:spcPct val="0"/>
                </a:spcBef>
              </a:pPr>
              <a:t>73</a:t>
            </a:fld>
            <a:endParaRPr lang="en-US" altLang="en-US"/>
          </a:p>
        </p:txBody>
      </p:sp>
      <p:sp>
        <p:nvSpPr>
          <p:cNvPr id="6149" name="Rectangle 2">
            <a:extLst>
              <a:ext uri="{FF2B5EF4-FFF2-40B4-BE49-F238E27FC236}">
                <a16:creationId xmlns:a16="http://schemas.microsoft.com/office/drawing/2014/main" id="{232255B8-486F-47FA-AE7A-898E96584C03}"/>
              </a:ext>
            </a:extLst>
          </p:cNvPr>
          <p:cNvSpPr>
            <a:spLocks noGrp="1" noRot="1" noChangeAspect="1" noChangeArrowheads="1" noTextEdit="1"/>
          </p:cNvSpPr>
          <p:nvPr>
            <p:ph type="sldImg"/>
          </p:nvPr>
        </p:nvSpPr>
        <p:spPr>
          <a:ln/>
        </p:spPr>
      </p:sp>
      <p:sp>
        <p:nvSpPr>
          <p:cNvPr id="6150" name="Rectangle 3">
            <a:extLst>
              <a:ext uri="{FF2B5EF4-FFF2-40B4-BE49-F238E27FC236}">
                <a16:creationId xmlns:a16="http://schemas.microsoft.com/office/drawing/2014/main" id="{7EE4EB9B-71F0-4301-8851-208ABD408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Trainer Notes: </a:t>
            </a:r>
            <a:r>
              <a:rPr lang="en-US"/>
              <a:t>Another challenge that can emerge in implementing the Recovery Incentives program that is operational and regulatory in nature is coordination between treatment providers (or resolving multiple registrations). </a:t>
            </a:r>
          </a:p>
        </p:txBody>
      </p:sp>
    </p:spTree>
    <p:extLst>
      <p:ext uri="{BB962C8B-B14F-4D97-AF65-F5344CB8AC3E}">
        <p14:creationId xmlns:p14="http://schemas.microsoft.com/office/powerpoint/2010/main" val="31306869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955E9-5FEE-4540-B73C-9D910BFB795D}" type="slidenum">
              <a:rPr lang="en-US" smtClean="0"/>
              <a:t>74</a:t>
            </a:fld>
            <a:endParaRPr lang="en-US"/>
          </a:p>
        </p:txBody>
      </p:sp>
    </p:spTree>
    <p:extLst>
      <p:ext uri="{BB962C8B-B14F-4D97-AF65-F5344CB8AC3E}">
        <p14:creationId xmlns:p14="http://schemas.microsoft.com/office/powerpoint/2010/main" val="23645509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2AA0F0CE-F84B-41A5-8EE3-554C96DFE1E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AA12BF-8A3F-4B3C-B10B-EB92F3B649EF}" type="datetime1">
              <a:rPr lang="en-US" altLang="en-US" smtClean="0"/>
              <a:pPr>
                <a:spcBef>
                  <a:spcPct val="0"/>
                </a:spcBef>
              </a:pPr>
              <a:t>10/9/2024</a:t>
            </a:fld>
            <a:endParaRPr lang="en-US" altLang="en-US"/>
          </a:p>
        </p:txBody>
      </p:sp>
      <p:sp>
        <p:nvSpPr>
          <p:cNvPr id="6147" name="Rectangle 6">
            <a:extLst>
              <a:ext uri="{FF2B5EF4-FFF2-40B4-BE49-F238E27FC236}">
                <a16:creationId xmlns:a16="http://schemas.microsoft.com/office/drawing/2014/main" id="{18138091-BE87-4215-9945-D458168B1A8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Template-Primary on 201</a:t>
            </a:r>
          </a:p>
        </p:txBody>
      </p:sp>
      <p:sp>
        <p:nvSpPr>
          <p:cNvPr id="6148" name="Rectangle 7">
            <a:extLst>
              <a:ext uri="{FF2B5EF4-FFF2-40B4-BE49-F238E27FC236}">
                <a16:creationId xmlns:a16="http://schemas.microsoft.com/office/drawing/2014/main" id="{3A495B94-E216-40B4-8A70-9382559FA4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938D18-1E0C-463D-9B78-C0C94E5C6D3A}" type="slidenum">
              <a:rPr lang="en-US" altLang="en-US" smtClean="0"/>
              <a:pPr>
                <a:spcBef>
                  <a:spcPct val="0"/>
                </a:spcBef>
              </a:pPr>
              <a:t>75</a:t>
            </a:fld>
            <a:endParaRPr lang="en-US" altLang="en-US"/>
          </a:p>
        </p:txBody>
      </p:sp>
      <p:sp>
        <p:nvSpPr>
          <p:cNvPr id="6149" name="Rectangle 2">
            <a:extLst>
              <a:ext uri="{FF2B5EF4-FFF2-40B4-BE49-F238E27FC236}">
                <a16:creationId xmlns:a16="http://schemas.microsoft.com/office/drawing/2014/main" id="{232255B8-486F-47FA-AE7A-898E96584C03}"/>
              </a:ext>
            </a:extLst>
          </p:cNvPr>
          <p:cNvSpPr>
            <a:spLocks noGrp="1" noRot="1" noChangeAspect="1" noChangeArrowheads="1" noTextEdit="1"/>
          </p:cNvSpPr>
          <p:nvPr>
            <p:ph type="sldImg"/>
          </p:nvPr>
        </p:nvSpPr>
        <p:spPr>
          <a:ln/>
        </p:spPr>
      </p:sp>
      <p:sp>
        <p:nvSpPr>
          <p:cNvPr id="6150" name="Rectangle 3">
            <a:extLst>
              <a:ext uri="{FF2B5EF4-FFF2-40B4-BE49-F238E27FC236}">
                <a16:creationId xmlns:a16="http://schemas.microsoft.com/office/drawing/2014/main" id="{7EE4EB9B-71F0-4301-8851-208ABD408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a:cs typeface="Arial"/>
              </a:rPr>
              <a:t>Trainer Notes: </a:t>
            </a:r>
            <a:r>
              <a:rPr lang="en-US" altLang="en-US">
                <a:latin typeface="Arial"/>
                <a:cs typeface="Arial"/>
              </a:rPr>
              <a:t>We want to tell you a bit about why it's difficult for CM to be delivered in community settings due to federal regulations and say a bit about why these federal regulations do not apply to the Recovery Incentives program. </a:t>
            </a: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674351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Trainer Notes:</a:t>
            </a:r>
            <a:endParaRPr lang="en-US">
              <a:cs typeface="Calibri"/>
            </a:endParaRPr>
          </a:p>
          <a:p>
            <a:r>
              <a:rPr lang="en-US">
                <a:cs typeface="Calibri"/>
              </a:rPr>
              <a:t>- More information about the OIG Rule can be found in Appendix D of the Program Manual. </a:t>
            </a:r>
          </a:p>
        </p:txBody>
      </p:sp>
      <p:sp>
        <p:nvSpPr>
          <p:cNvPr id="4" name="Slide Number Placeholder 3"/>
          <p:cNvSpPr>
            <a:spLocks noGrp="1"/>
          </p:cNvSpPr>
          <p:nvPr>
            <p:ph type="sldNum" sz="quarter" idx="5"/>
          </p:nvPr>
        </p:nvSpPr>
        <p:spPr/>
        <p:txBody>
          <a:bodyPr/>
          <a:lstStyle/>
          <a:p>
            <a:fld id="{E8C955E9-5FEE-4540-B73C-9D910BFB795D}" type="slidenum">
              <a:rPr lang="en-US" smtClean="0"/>
              <a:t>76</a:t>
            </a:fld>
            <a:endParaRPr lang="en-US"/>
          </a:p>
        </p:txBody>
      </p:sp>
    </p:spTree>
    <p:extLst>
      <p:ext uri="{BB962C8B-B14F-4D97-AF65-F5344CB8AC3E}">
        <p14:creationId xmlns:p14="http://schemas.microsoft.com/office/powerpoint/2010/main" val="412897284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 “</a:t>
            </a:r>
            <a:r>
              <a:rPr lang="en-US" i="1"/>
              <a:t>Next we’re going to talk about a few common clinical scenarios that will likely arise in implementing CM and how to navigate them.”</a:t>
            </a:r>
            <a:endParaRPr lang="en-US"/>
          </a:p>
        </p:txBody>
      </p:sp>
      <p:sp>
        <p:nvSpPr>
          <p:cNvPr id="4" name="Slide Number Placeholder 3"/>
          <p:cNvSpPr>
            <a:spLocks noGrp="1"/>
          </p:cNvSpPr>
          <p:nvPr>
            <p:ph type="sldNum" sz="quarter" idx="5"/>
          </p:nvPr>
        </p:nvSpPr>
        <p:spPr/>
        <p:txBody>
          <a:bodyPr/>
          <a:lstStyle/>
          <a:p>
            <a:pPr defTabSz="457504">
              <a:defRPr/>
            </a:pPr>
            <a:fld id="{E8C955E9-5FEE-4540-B73C-9D910BFB795D}" type="slidenum">
              <a:rPr lang="en-US">
                <a:solidFill>
                  <a:prstClr val="black"/>
                </a:solidFill>
                <a:latin typeface="Calibri" panose="020F0502020204030204"/>
              </a:rPr>
              <a:pPr defTabSz="457504">
                <a:defRPr/>
              </a:pPr>
              <a:t>77</a:t>
            </a:fld>
            <a:endParaRPr lang="en-US">
              <a:solidFill>
                <a:prstClr val="black"/>
              </a:solidFill>
              <a:latin typeface="Calibri" panose="020F0502020204030204"/>
            </a:endParaRPr>
          </a:p>
        </p:txBody>
      </p:sp>
    </p:spTree>
    <p:extLst>
      <p:ext uri="{BB962C8B-B14F-4D97-AF65-F5344CB8AC3E}">
        <p14:creationId xmlns:p14="http://schemas.microsoft.com/office/powerpoint/2010/main" val="17840629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2AA0F0CE-F84B-41A5-8EE3-554C96DFE1E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AA12BF-8A3F-4B3C-B10B-EB92F3B649EF}" type="datetime1">
              <a:rPr lang="en-US" altLang="en-US" smtClean="0"/>
              <a:pPr>
                <a:spcBef>
                  <a:spcPct val="0"/>
                </a:spcBef>
              </a:pPr>
              <a:t>10/9/2024</a:t>
            </a:fld>
            <a:endParaRPr lang="en-US" altLang="en-US"/>
          </a:p>
        </p:txBody>
      </p:sp>
      <p:sp>
        <p:nvSpPr>
          <p:cNvPr id="6147" name="Rectangle 6">
            <a:extLst>
              <a:ext uri="{FF2B5EF4-FFF2-40B4-BE49-F238E27FC236}">
                <a16:creationId xmlns:a16="http://schemas.microsoft.com/office/drawing/2014/main" id="{18138091-BE87-4215-9945-D458168B1A8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Template-Primary on 201</a:t>
            </a:r>
          </a:p>
        </p:txBody>
      </p:sp>
      <p:sp>
        <p:nvSpPr>
          <p:cNvPr id="6148" name="Rectangle 7">
            <a:extLst>
              <a:ext uri="{FF2B5EF4-FFF2-40B4-BE49-F238E27FC236}">
                <a16:creationId xmlns:a16="http://schemas.microsoft.com/office/drawing/2014/main" id="{3A495B94-E216-40B4-8A70-9382559FA4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938D18-1E0C-463D-9B78-C0C94E5C6D3A}" type="slidenum">
              <a:rPr lang="en-US" altLang="en-US" smtClean="0"/>
              <a:pPr>
                <a:spcBef>
                  <a:spcPct val="0"/>
                </a:spcBef>
              </a:pPr>
              <a:t>78</a:t>
            </a:fld>
            <a:endParaRPr lang="en-US" altLang="en-US"/>
          </a:p>
        </p:txBody>
      </p:sp>
      <p:sp>
        <p:nvSpPr>
          <p:cNvPr id="6149" name="Rectangle 2">
            <a:extLst>
              <a:ext uri="{FF2B5EF4-FFF2-40B4-BE49-F238E27FC236}">
                <a16:creationId xmlns:a16="http://schemas.microsoft.com/office/drawing/2014/main" id="{232255B8-486F-47FA-AE7A-898E96584C03}"/>
              </a:ext>
            </a:extLst>
          </p:cNvPr>
          <p:cNvSpPr>
            <a:spLocks noGrp="1" noRot="1" noChangeAspect="1" noChangeArrowheads="1" noTextEdit="1"/>
          </p:cNvSpPr>
          <p:nvPr>
            <p:ph type="sldImg"/>
          </p:nvPr>
        </p:nvSpPr>
        <p:spPr>
          <a:ln/>
        </p:spPr>
      </p:sp>
      <p:sp>
        <p:nvSpPr>
          <p:cNvPr id="6150" name="Rectangle 3">
            <a:extLst>
              <a:ext uri="{FF2B5EF4-FFF2-40B4-BE49-F238E27FC236}">
                <a16:creationId xmlns:a16="http://schemas.microsoft.com/office/drawing/2014/main" id="{7EE4EB9B-71F0-4301-8851-208ABD408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Trainer Notes:</a:t>
            </a:r>
            <a:r>
              <a:rPr lang="en-US" dirty="0"/>
              <a:t> "</a:t>
            </a:r>
            <a:r>
              <a:rPr lang="en-US" i="1" dirty="0"/>
              <a:t>We are going to be exploring how we can navigate a situation in which a member contests a STIMULANT-POSITIVE UDT--- part of this section will involve engaging in a group activity."</a:t>
            </a:r>
            <a:endParaRPr lang="en-US" dirty="0"/>
          </a:p>
        </p:txBody>
      </p:sp>
    </p:spTree>
    <p:extLst>
      <p:ext uri="{BB962C8B-B14F-4D97-AF65-F5344CB8AC3E}">
        <p14:creationId xmlns:p14="http://schemas.microsoft.com/office/powerpoint/2010/main" val="56077276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 </a:t>
            </a:r>
            <a:r>
              <a:rPr lang="en-US"/>
              <a:t>“</a:t>
            </a:r>
            <a:r>
              <a:rPr lang="en-US" i="1"/>
              <a:t>When navigating a situation of this type,</a:t>
            </a:r>
            <a:r>
              <a:rPr lang="en-US"/>
              <a:t> </a:t>
            </a:r>
            <a:r>
              <a:rPr lang="en-US" i="1"/>
              <a:t>as a foundation, it’s important to </a:t>
            </a:r>
            <a:r>
              <a:rPr lang="en-US"/>
              <a:t>(review first bullet)</a:t>
            </a:r>
            <a:r>
              <a:rPr lang="en-US" i="1"/>
              <a:t>. We are going to do break-out groups next and will provide a handy script afterwards</a:t>
            </a:r>
            <a:r>
              <a:rPr lang="en-US"/>
              <a:t>.” </a:t>
            </a:r>
            <a:r>
              <a:rPr lang="en-US" b="1"/>
              <a:t>(Break-out Activity next).</a:t>
            </a:r>
            <a:endParaRPr lang="en-US"/>
          </a:p>
        </p:txBody>
      </p:sp>
      <p:sp>
        <p:nvSpPr>
          <p:cNvPr id="4" name="Slide Number Placeholder 3"/>
          <p:cNvSpPr>
            <a:spLocks noGrp="1"/>
          </p:cNvSpPr>
          <p:nvPr>
            <p:ph type="sldNum" sz="quarter" idx="5"/>
          </p:nvPr>
        </p:nvSpPr>
        <p:spPr/>
        <p:txBody>
          <a:bodyPr/>
          <a:lstStyle/>
          <a:p>
            <a:fld id="{E8C955E9-5FEE-4540-B73C-9D910BFB795D}" type="slidenum">
              <a:rPr lang="en-US" smtClean="0"/>
              <a:t>79</a:t>
            </a:fld>
            <a:endParaRPr lang="en-US"/>
          </a:p>
        </p:txBody>
      </p:sp>
    </p:spTree>
    <p:extLst>
      <p:ext uri="{BB962C8B-B14F-4D97-AF65-F5344CB8AC3E}">
        <p14:creationId xmlns:p14="http://schemas.microsoft.com/office/powerpoint/2010/main" val="22359082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 </a:t>
            </a:r>
            <a:r>
              <a:rPr lang="en-US"/>
              <a:t>Emphasize that participants will need to identify a volunteer in their group who will be their notetaker and spokesperson – this volunteer will take notes of what’s discussed and share the group’s ideas in the larger group format following the break-out groups.</a:t>
            </a:r>
          </a:p>
          <a:p>
            <a:endParaRPr lang="en-US"/>
          </a:p>
          <a:p>
            <a:pPr marL="171450" indent="-171450">
              <a:buFont typeface="Calibri"/>
              <a:buChar char="-"/>
            </a:pPr>
            <a:r>
              <a:rPr lang="en-US"/>
              <a:t>Ask the training coordinator to create break-out groups after reviewing the instructions on this slide. Once the training coordinator creates breakout groups, the trainer can either go around to each group to get a sense of their discussion or wait until the large group is reassembled. </a:t>
            </a:r>
            <a:r>
              <a:rPr lang="en-US" b="1"/>
              <a:t>Once you come together as a larger group following break-out groups, stop sharing your screen for the larger group discussion</a:t>
            </a:r>
            <a:r>
              <a:rPr lang="en-US"/>
              <a:t>. </a:t>
            </a:r>
            <a:endParaRPr lang="en-US">
              <a:cs typeface="Calibri"/>
            </a:endParaRPr>
          </a:p>
          <a:p>
            <a:endParaRPr lang="en-US">
              <a:cs typeface="Calibri"/>
            </a:endParaRPr>
          </a:p>
          <a:p>
            <a:endParaRPr lang="en-US" b="1">
              <a:cs typeface="Calibri"/>
            </a:endParaRPr>
          </a:p>
          <a:p>
            <a:endParaRPr lang="en-US"/>
          </a:p>
        </p:txBody>
      </p:sp>
      <p:sp>
        <p:nvSpPr>
          <p:cNvPr id="4" name="Slide Number Placeholder 3"/>
          <p:cNvSpPr>
            <a:spLocks noGrp="1"/>
          </p:cNvSpPr>
          <p:nvPr>
            <p:ph type="sldNum" sz="quarter" idx="5"/>
          </p:nvPr>
        </p:nvSpPr>
        <p:spPr/>
        <p:txBody>
          <a:bodyPr/>
          <a:lstStyle/>
          <a:p>
            <a:fld id="{E8C955E9-5FEE-4540-B73C-9D910BFB795D}" type="slidenum">
              <a:rPr lang="en-US" smtClean="0"/>
              <a:t>80</a:t>
            </a:fld>
            <a:endParaRPr lang="en-US"/>
          </a:p>
        </p:txBody>
      </p:sp>
    </p:spTree>
    <p:extLst>
      <p:ext uri="{BB962C8B-B14F-4D97-AF65-F5344CB8AC3E}">
        <p14:creationId xmlns:p14="http://schemas.microsoft.com/office/powerpoint/2010/main" val="299134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The full duration of the Recovery Incentives Program is:
https://www.polleverywhere.com/multiple_choice_polls/gUkGzQCIoR4cvmJQQyy5j?display_state=title&amp;controls=none&amp;onscreen=persist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9</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0E1DA8A3-3728-AFCD-8D17-255CB9B8C716}"/>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27297508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dirty="0"/>
              <a:t> "</a:t>
            </a:r>
            <a:r>
              <a:rPr lang="en-US" i="1" dirty="0"/>
              <a:t>So now let’s take a look at a helpful script and keep in mind many of the elements that you brought up and those we discussed in in our the Breakout Activity."</a:t>
            </a:r>
            <a:endParaRPr lang="en-US" dirty="0"/>
          </a:p>
        </p:txBody>
      </p:sp>
      <p:sp>
        <p:nvSpPr>
          <p:cNvPr id="4" name="Slide Number Placeholder 3"/>
          <p:cNvSpPr>
            <a:spLocks noGrp="1"/>
          </p:cNvSpPr>
          <p:nvPr>
            <p:ph type="sldNum" sz="quarter" idx="5"/>
          </p:nvPr>
        </p:nvSpPr>
        <p:spPr/>
        <p:txBody>
          <a:bodyPr/>
          <a:lstStyle/>
          <a:p>
            <a:fld id="{E8C955E9-5FEE-4540-B73C-9D910BFB795D}" type="slidenum">
              <a:rPr lang="en-US" smtClean="0"/>
              <a:t>81</a:t>
            </a:fld>
            <a:endParaRPr lang="en-US"/>
          </a:p>
        </p:txBody>
      </p:sp>
    </p:spTree>
    <p:extLst>
      <p:ext uri="{BB962C8B-B14F-4D97-AF65-F5344CB8AC3E}">
        <p14:creationId xmlns:p14="http://schemas.microsoft.com/office/powerpoint/2010/main" val="209554126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Trainer Notes:</a:t>
            </a:r>
            <a:r>
              <a:rPr lang="en-US">
                <a:cs typeface="Calibri"/>
              </a:rPr>
              <a:t> Trainers model/role-play this script </a:t>
            </a:r>
            <a:r>
              <a:rPr lang="en-US" b="1">
                <a:cs typeface="Calibri"/>
              </a:rPr>
              <a:t>using their own names</a:t>
            </a:r>
            <a:r>
              <a:rPr lang="en-US">
                <a:cs typeface="Calibri"/>
              </a:rPr>
              <a:t>.</a:t>
            </a:r>
          </a:p>
          <a:p>
            <a:endParaRPr lang="en-US">
              <a:cs typeface="Calibri"/>
            </a:endParaRPr>
          </a:p>
          <a:p>
            <a:r>
              <a:rPr lang="en-US">
                <a:cs typeface="Calibri"/>
              </a:rPr>
              <a:t>- Trainer playing CM Coordinator – speak in an empathetic tone</a:t>
            </a:r>
          </a:p>
        </p:txBody>
      </p:sp>
      <p:sp>
        <p:nvSpPr>
          <p:cNvPr id="4" name="Slide Number Placeholder 3"/>
          <p:cNvSpPr>
            <a:spLocks noGrp="1"/>
          </p:cNvSpPr>
          <p:nvPr>
            <p:ph type="sldNum" sz="quarter" idx="5"/>
          </p:nvPr>
        </p:nvSpPr>
        <p:spPr/>
        <p:txBody>
          <a:bodyPr/>
          <a:lstStyle/>
          <a:p>
            <a:fld id="{E8C955E9-5FEE-4540-B73C-9D910BFB795D}" type="slidenum">
              <a:rPr lang="en-US" smtClean="0"/>
              <a:t>82</a:t>
            </a:fld>
            <a:endParaRPr lang="en-US"/>
          </a:p>
        </p:txBody>
      </p:sp>
    </p:spTree>
    <p:extLst>
      <p:ext uri="{BB962C8B-B14F-4D97-AF65-F5344CB8AC3E}">
        <p14:creationId xmlns:p14="http://schemas.microsoft.com/office/powerpoint/2010/main" val="346184503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a:t>
            </a:r>
            <a:r>
              <a:rPr lang="en-US" dirty="0"/>
              <a:t> Sam and Jim or Rosana and Jim model/role-play this script</a:t>
            </a:r>
          </a:p>
          <a:p>
            <a:endParaRPr lang="en-US" dirty="0"/>
          </a:p>
          <a:p>
            <a:pPr marL="171450" indent="-171450">
              <a:buFont typeface="Calibri"/>
              <a:buChar char="-"/>
            </a:pPr>
            <a:r>
              <a:rPr lang="en-US" dirty="0"/>
              <a:t>EMPHASIZE LAST SENTENCE OF SCRIPT – </a:t>
            </a:r>
            <a:r>
              <a:rPr lang="en-US" i="1" dirty="0"/>
              <a:t>“The coordinator offered support by way of offering to link the Member with a counselor and asking if there was another way that they could support them. It's also important to speak in an empathetic tone with members.” </a:t>
            </a:r>
            <a:endParaRPr lang="en-US" dirty="0">
              <a:cs typeface="Calibri"/>
            </a:endParaRPr>
          </a:p>
          <a:p>
            <a:pPr marL="171450" indent="-171450">
              <a:buFont typeface="Calibri"/>
              <a:buChar char="-"/>
            </a:pPr>
            <a:r>
              <a:rPr lang="en-US" i="1" dirty="0"/>
              <a:t>“If a Member starts displaying agitated or aggressive behavior, it's best to bring an LPHA or SUD counselor into the interaction who can use de-escalation techniques (‘I'm just going to connect you to 'so-and-so’).”</a:t>
            </a:r>
            <a:endParaRPr lang="en-US" dirty="0">
              <a:cs typeface="Calibri"/>
            </a:endParaRPr>
          </a:p>
          <a:p>
            <a:endParaRPr lang="en-US" dirty="0">
              <a:cs typeface="Calibri"/>
            </a:endParaRPr>
          </a:p>
          <a:p>
            <a:pPr marL="171450" indent="-171450">
              <a:buFont typeface="Calibri"/>
              <a:buChar char="-"/>
            </a:pPr>
            <a:endParaRPr lang="en-US" dirty="0">
              <a:cs typeface="Calibri"/>
            </a:endParaRPr>
          </a:p>
        </p:txBody>
      </p:sp>
      <p:sp>
        <p:nvSpPr>
          <p:cNvPr id="4" name="Slide Number Placeholder 3"/>
          <p:cNvSpPr>
            <a:spLocks noGrp="1"/>
          </p:cNvSpPr>
          <p:nvPr>
            <p:ph type="sldNum" sz="quarter" idx="5"/>
          </p:nvPr>
        </p:nvSpPr>
        <p:spPr/>
        <p:txBody>
          <a:bodyPr/>
          <a:lstStyle/>
          <a:p>
            <a:fld id="{E8C955E9-5FEE-4540-B73C-9D910BFB795D}" type="slidenum">
              <a:rPr lang="en-US" smtClean="0"/>
              <a:t>83</a:t>
            </a:fld>
            <a:endParaRPr lang="en-US"/>
          </a:p>
        </p:txBody>
      </p:sp>
    </p:spTree>
    <p:extLst>
      <p:ext uri="{BB962C8B-B14F-4D97-AF65-F5344CB8AC3E}">
        <p14:creationId xmlns:p14="http://schemas.microsoft.com/office/powerpoint/2010/main" val="282592174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2AA0F0CE-F84B-41A5-8EE3-554C96DFE1E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AA12BF-8A3F-4B3C-B10B-EB92F3B649EF}" type="datetime1">
              <a:rPr lang="en-US" altLang="en-US" smtClean="0"/>
              <a:pPr>
                <a:spcBef>
                  <a:spcPct val="0"/>
                </a:spcBef>
              </a:pPr>
              <a:t>10/9/2024</a:t>
            </a:fld>
            <a:endParaRPr lang="en-US" altLang="en-US"/>
          </a:p>
        </p:txBody>
      </p:sp>
      <p:sp>
        <p:nvSpPr>
          <p:cNvPr id="6147" name="Rectangle 6">
            <a:extLst>
              <a:ext uri="{FF2B5EF4-FFF2-40B4-BE49-F238E27FC236}">
                <a16:creationId xmlns:a16="http://schemas.microsoft.com/office/drawing/2014/main" id="{18138091-BE87-4215-9945-D458168B1A8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Template-Primary on 201</a:t>
            </a:r>
          </a:p>
        </p:txBody>
      </p:sp>
      <p:sp>
        <p:nvSpPr>
          <p:cNvPr id="6148" name="Rectangle 7">
            <a:extLst>
              <a:ext uri="{FF2B5EF4-FFF2-40B4-BE49-F238E27FC236}">
                <a16:creationId xmlns:a16="http://schemas.microsoft.com/office/drawing/2014/main" id="{3A495B94-E216-40B4-8A70-9382559FA4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938D18-1E0C-463D-9B78-C0C94E5C6D3A}" type="slidenum">
              <a:rPr lang="en-US" altLang="en-US" smtClean="0"/>
              <a:pPr>
                <a:spcBef>
                  <a:spcPct val="0"/>
                </a:spcBef>
              </a:pPr>
              <a:t>84</a:t>
            </a:fld>
            <a:endParaRPr lang="en-US" altLang="en-US"/>
          </a:p>
        </p:txBody>
      </p:sp>
      <p:sp>
        <p:nvSpPr>
          <p:cNvPr id="6149" name="Rectangle 2">
            <a:extLst>
              <a:ext uri="{FF2B5EF4-FFF2-40B4-BE49-F238E27FC236}">
                <a16:creationId xmlns:a16="http://schemas.microsoft.com/office/drawing/2014/main" id="{232255B8-486F-47FA-AE7A-898E96584C03}"/>
              </a:ext>
            </a:extLst>
          </p:cNvPr>
          <p:cNvSpPr>
            <a:spLocks noGrp="1" noRot="1" noChangeAspect="1" noChangeArrowheads="1" noTextEdit="1"/>
          </p:cNvSpPr>
          <p:nvPr>
            <p:ph type="sldImg"/>
          </p:nvPr>
        </p:nvSpPr>
        <p:spPr>
          <a:ln/>
        </p:spPr>
      </p:sp>
      <p:sp>
        <p:nvSpPr>
          <p:cNvPr id="6150" name="Rectangle 3">
            <a:extLst>
              <a:ext uri="{FF2B5EF4-FFF2-40B4-BE49-F238E27FC236}">
                <a16:creationId xmlns:a16="http://schemas.microsoft.com/office/drawing/2014/main" id="{7EE4EB9B-71F0-4301-8851-208ABD408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7077817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Trainer Notes:</a:t>
            </a:r>
            <a:r>
              <a:rPr lang="en-US">
                <a:cs typeface="Calibri"/>
              </a:rPr>
              <a:t> </a:t>
            </a:r>
            <a:endParaRPr lang="en-US"/>
          </a:p>
        </p:txBody>
      </p:sp>
      <p:sp>
        <p:nvSpPr>
          <p:cNvPr id="4" name="Slide Number Placeholder 3"/>
          <p:cNvSpPr>
            <a:spLocks noGrp="1"/>
          </p:cNvSpPr>
          <p:nvPr>
            <p:ph type="sldNum" sz="quarter" idx="5"/>
          </p:nvPr>
        </p:nvSpPr>
        <p:spPr/>
        <p:txBody>
          <a:bodyPr/>
          <a:lstStyle/>
          <a:p>
            <a:fld id="{E8C955E9-5FEE-4540-B73C-9D910BFB795D}" type="slidenum">
              <a:rPr lang="en-US" smtClean="0"/>
              <a:t>85</a:t>
            </a:fld>
            <a:endParaRPr lang="en-US"/>
          </a:p>
        </p:txBody>
      </p:sp>
    </p:spTree>
    <p:extLst>
      <p:ext uri="{BB962C8B-B14F-4D97-AF65-F5344CB8AC3E}">
        <p14:creationId xmlns:p14="http://schemas.microsoft.com/office/powerpoint/2010/main" val="255079979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 </a:t>
            </a:r>
            <a:r>
              <a:rPr lang="en-US"/>
              <a:t>Ask for two volunteers to role-play this script, asking them to use their own first names. If two people don’t volunteer, one of the trainers can roleplay the CM Coordinator. </a:t>
            </a:r>
            <a:endParaRPr lang="en-US">
              <a:cs typeface="Calibri"/>
            </a:endParaRPr>
          </a:p>
        </p:txBody>
      </p:sp>
      <p:sp>
        <p:nvSpPr>
          <p:cNvPr id="4" name="Slide Number Placeholder 3"/>
          <p:cNvSpPr>
            <a:spLocks noGrp="1"/>
          </p:cNvSpPr>
          <p:nvPr>
            <p:ph type="sldNum" sz="quarter" idx="5"/>
          </p:nvPr>
        </p:nvSpPr>
        <p:spPr/>
        <p:txBody>
          <a:bodyPr/>
          <a:lstStyle/>
          <a:p>
            <a:fld id="{E8C955E9-5FEE-4540-B73C-9D910BFB795D}" type="slidenum">
              <a:rPr lang="en-US" smtClean="0"/>
              <a:t>86</a:t>
            </a:fld>
            <a:endParaRPr lang="en-US"/>
          </a:p>
        </p:txBody>
      </p:sp>
    </p:spTree>
    <p:extLst>
      <p:ext uri="{BB962C8B-B14F-4D97-AF65-F5344CB8AC3E}">
        <p14:creationId xmlns:p14="http://schemas.microsoft.com/office/powerpoint/2010/main" val="333020713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 </a:t>
            </a:r>
            <a:r>
              <a:rPr lang="en-US"/>
              <a:t>Have the two volunteers continue to role-play the second part of this script. </a:t>
            </a:r>
          </a:p>
        </p:txBody>
      </p:sp>
      <p:sp>
        <p:nvSpPr>
          <p:cNvPr id="4" name="Slide Number Placeholder 3"/>
          <p:cNvSpPr>
            <a:spLocks noGrp="1"/>
          </p:cNvSpPr>
          <p:nvPr>
            <p:ph type="sldNum" sz="quarter" idx="5"/>
          </p:nvPr>
        </p:nvSpPr>
        <p:spPr/>
        <p:txBody>
          <a:bodyPr/>
          <a:lstStyle/>
          <a:p>
            <a:fld id="{E8C955E9-5FEE-4540-B73C-9D910BFB795D}" type="slidenum">
              <a:rPr lang="en-US" smtClean="0"/>
              <a:t>87</a:t>
            </a:fld>
            <a:endParaRPr lang="en-US"/>
          </a:p>
        </p:txBody>
      </p:sp>
    </p:spTree>
    <p:extLst>
      <p:ext uri="{BB962C8B-B14F-4D97-AF65-F5344CB8AC3E}">
        <p14:creationId xmlns:p14="http://schemas.microsoft.com/office/powerpoint/2010/main" val="126310483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Trainer Notes:</a:t>
            </a:r>
            <a:r>
              <a:rPr lang="en-US" dirty="0">
                <a:cs typeface="Calibri"/>
              </a:rPr>
              <a:t>  </a:t>
            </a:r>
            <a:r>
              <a:rPr lang="en-US" dirty="0"/>
              <a:t>Present this as a summary of steps to take when a member tests positive for opiates and/or oxycodone. </a:t>
            </a:r>
            <a:endParaRPr lang="en-US" dirty="0">
              <a:cs typeface="Calibri"/>
            </a:endParaRPr>
          </a:p>
        </p:txBody>
      </p:sp>
      <p:sp>
        <p:nvSpPr>
          <p:cNvPr id="4" name="Slide Number Placeholder 3"/>
          <p:cNvSpPr>
            <a:spLocks noGrp="1"/>
          </p:cNvSpPr>
          <p:nvPr>
            <p:ph type="sldNum" sz="quarter" idx="5"/>
          </p:nvPr>
        </p:nvSpPr>
        <p:spPr/>
        <p:txBody>
          <a:bodyPr/>
          <a:lstStyle/>
          <a:p>
            <a:fld id="{E8C955E9-5FEE-4540-B73C-9D910BFB795D}" type="slidenum">
              <a:rPr lang="en-US" smtClean="0"/>
              <a:t>88</a:t>
            </a:fld>
            <a:endParaRPr lang="en-US"/>
          </a:p>
        </p:txBody>
      </p:sp>
    </p:spTree>
    <p:extLst>
      <p:ext uri="{BB962C8B-B14F-4D97-AF65-F5344CB8AC3E}">
        <p14:creationId xmlns:p14="http://schemas.microsoft.com/office/powerpoint/2010/main" val="94275127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Trainer Notes: </a:t>
            </a:r>
            <a:r>
              <a:rPr lang="en-US">
                <a:cs typeface="Calibri"/>
              </a:rPr>
              <a:t> </a:t>
            </a:r>
          </a:p>
          <a:p>
            <a:endParaRPr lang="en-US">
              <a:cs typeface="Calibri"/>
            </a:endParaRPr>
          </a:p>
          <a:p>
            <a:r>
              <a:rPr lang="en-US">
                <a:cs typeface="Calibri"/>
              </a:rPr>
              <a:t>- If running short on time: </a:t>
            </a:r>
            <a:r>
              <a:rPr lang="en-US" i="1">
                <a:cs typeface="Calibri"/>
              </a:rPr>
              <a:t>"All of the information provided here is contained in the Program Manual, which you will have access to at the end of this training."</a:t>
            </a:r>
          </a:p>
        </p:txBody>
      </p:sp>
      <p:sp>
        <p:nvSpPr>
          <p:cNvPr id="4" name="Slide Number Placeholder 3"/>
          <p:cNvSpPr>
            <a:spLocks noGrp="1"/>
          </p:cNvSpPr>
          <p:nvPr>
            <p:ph type="sldNum" sz="quarter" idx="5"/>
          </p:nvPr>
        </p:nvSpPr>
        <p:spPr/>
        <p:txBody>
          <a:bodyPr/>
          <a:lstStyle/>
          <a:p>
            <a:pPr defTabSz="457504">
              <a:defRPr/>
            </a:pPr>
            <a:fld id="{E8C955E9-5FEE-4540-B73C-9D910BFB795D}" type="slidenum">
              <a:rPr lang="en-US">
                <a:solidFill>
                  <a:prstClr val="black"/>
                </a:solidFill>
                <a:latin typeface="Calibri" panose="020F0502020204030204"/>
              </a:rPr>
              <a:pPr defTabSz="457504">
                <a:defRPr/>
              </a:pPr>
              <a:t>89</a:t>
            </a:fld>
            <a:endParaRPr lang="en-US">
              <a:solidFill>
                <a:prstClr val="black"/>
              </a:solidFill>
              <a:latin typeface="Calibri" panose="020F0502020204030204"/>
            </a:endParaRPr>
          </a:p>
        </p:txBody>
      </p:sp>
    </p:spTree>
    <p:extLst>
      <p:ext uri="{BB962C8B-B14F-4D97-AF65-F5344CB8AC3E}">
        <p14:creationId xmlns:p14="http://schemas.microsoft.com/office/powerpoint/2010/main" val="27067813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 </a:t>
            </a:r>
          </a:p>
          <a:p>
            <a:r>
              <a:rPr lang="en-US"/>
              <a:t>LGFD probably stands for “Local Government Financing Division”.  HCPCS stands for “Healthcare Common Procedure Coding System”. They are standardized codes use to facilitate the processing of claims by Medicare, Medicaid, and insurance companies. </a:t>
            </a:r>
          </a:p>
        </p:txBody>
      </p:sp>
      <p:sp>
        <p:nvSpPr>
          <p:cNvPr id="4" name="Slide Number Placeholder 3"/>
          <p:cNvSpPr>
            <a:spLocks noGrp="1"/>
          </p:cNvSpPr>
          <p:nvPr>
            <p:ph type="sldNum" sz="quarter" idx="5"/>
          </p:nvPr>
        </p:nvSpPr>
        <p:spPr/>
        <p:txBody>
          <a:bodyPr/>
          <a:lstStyle/>
          <a:p>
            <a:fld id="{E8C955E9-5FEE-4540-B73C-9D910BFB795D}" type="slidenum">
              <a:rPr lang="en-US" smtClean="0"/>
              <a:t>90</a:t>
            </a:fld>
            <a:endParaRPr lang="en-US"/>
          </a:p>
        </p:txBody>
      </p:sp>
    </p:spTree>
    <p:extLst>
      <p:ext uri="{BB962C8B-B14F-4D97-AF65-F5344CB8AC3E}">
        <p14:creationId xmlns:p14="http://schemas.microsoft.com/office/powerpoint/2010/main" val="3643777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Do not modify the notes in this section to avoid tampering with the Poll Everywhere activity.
More info at polleverywhere.com/support
The full duration of the Recovery Incentives Program is:
https://www.polleverywhere.com/multiple_choice_polls/gUkGzQCIoR4cvmJQQyy5j?display_state=instructions&amp;controls=none&amp;onscreen=persist</a:t>
            </a:r>
          </a:p>
        </p:txBody>
      </p:sp>
      <p:sp>
        <p:nvSpPr>
          <p:cNvPr id="4" name="Slide Number Placeholder 3"/>
          <p:cNvSpPr>
            <a:spLocks noGrp="1"/>
          </p:cNvSpPr>
          <p:nvPr>
            <p:ph type="sldNum" sz="quarter" idx="5"/>
          </p:nvPr>
        </p:nvSpPr>
        <p:spPr/>
        <p:txBody>
          <a:bodyPr/>
          <a:lstStyle/>
          <a:p>
            <a:pPr defTabSz="904159">
              <a:defRPr/>
            </a:pPr>
            <a:fld id="{BDC66FFE-0836-483E-88C3-F8A6BC31DD02}" type="slidenum">
              <a:rPr lang="en-US">
                <a:solidFill>
                  <a:prstClr val="black"/>
                </a:solidFill>
                <a:latin typeface="Calibri" panose="020F0502020204030204"/>
              </a:rPr>
              <a:pPr defTabSz="904159">
                <a:defRPr/>
              </a:pPr>
              <a:t>10</a:t>
            </a:fld>
            <a:endParaRPr lang="en-US">
              <a:solidFill>
                <a:prstClr val="black"/>
              </a:solidFill>
              <a:latin typeface="Calibri" panose="020F0502020204030204"/>
            </a:endParaRPr>
          </a:p>
        </p:txBody>
      </p:sp>
      <p:sp>
        <p:nvSpPr>
          <p:cNvPr id="5" name="TextBox 4">
            <a:extLst>
              <a:ext uri="{FF2B5EF4-FFF2-40B4-BE49-F238E27FC236}">
                <a16:creationId xmlns:a16="http://schemas.microsoft.com/office/drawing/2014/main" id="{F22FC640-96BD-8B50-B6F7-844102C247DC}"/>
              </a:ext>
            </a:extLst>
          </p:cNvPr>
          <p:cNvSpPr txBox="1"/>
          <p:nvPr/>
        </p:nvSpPr>
        <p:spPr>
          <a:xfrm>
            <a:off x="0" y="0"/>
            <a:ext cx="3760608" cy="368298"/>
          </a:xfrm>
          <a:prstGeom prst="rect">
            <a:avLst/>
          </a:prstGeom>
          <a:noFill/>
        </p:spPr>
        <p:txBody>
          <a:bodyPr vert="horz" lIns="90416" tIns="45208" rIns="90416" bIns="45208" rtlCol="0">
            <a:spAutoFit/>
          </a:bodyPr>
          <a:lstStyle/>
          <a:p>
            <a:pPr defTabSz="904159">
              <a:defRPr/>
            </a:pPr>
            <a:endParaRPr lang="en-US">
              <a:solidFill>
                <a:prstClr val="black"/>
              </a:solidFill>
              <a:latin typeface="Calibri" panose="020F0502020204030204"/>
            </a:endParaRPr>
          </a:p>
        </p:txBody>
      </p:sp>
    </p:spTree>
    <p:extLst>
      <p:ext uri="{BB962C8B-B14F-4D97-AF65-F5344CB8AC3E}">
        <p14:creationId xmlns:p14="http://schemas.microsoft.com/office/powerpoint/2010/main" val="108228854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955E9-5FEE-4540-B73C-9D910BFB795D}" type="slidenum">
              <a:rPr lang="en-US" smtClean="0"/>
              <a:t>91</a:t>
            </a:fld>
            <a:endParaRPr lang="en-US"/>
          </a:p>
        </p:txBody>
      </p:sp>
    </p:spTree>
    <p:extLst>
      <p:ext uri="{BB962C8B-B14F-4D97-AF65-F5344CB8AC3E}">
        <p14:creationId xmlns:p14="http://schemas.microsoft.com/office/powerpoint/2010/main" val="414665999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955E9-5FEE-4540-B73C-9D910BFB795D}" type="slidenum">
              <a:rPr lang="en-US" smtClean="0"/>
              <a:t>92</a:t>
            </a:fld>
            <a:endParaRPr lang="en-US"/>
          </a:p>
        </p:txBody>
      </p:sp>
    </p:spTree>
    <p:extLst>
      <p:ext uri="{BB962C8B-B14F-4D97-AF65-F5344CB8AC3E}">
        <p14:creationId xmlns:p14="http://schemas.microsoft.com/office/powerpoint/2010/main" val="388140373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 </a:t>
            </a:r>
            <a:r>
              <a:rPr lang="en-US"/>
              <a:t>If running short on time: </a:t>
            </a:r>
            <a:r>
              <a:rPr lang="en-US" i="1"/>
              <a:t>"All of the information provided here is contained in the Program Manual, which you will have access to at the end of this training.“ </a:t>
            </a:r>
            <a:r>
              <a:rPr lang="en-US" i="0"/>
              <a:t>Don’t need to say what’s below.</a:t>
            </a:r>
          </a:p>
          <a:p>
            <a:endParaRPr lang="en-US">
              <a:cs typeface="Calibri"/>
            </a:endParaRPr>
          </a:p>
          <a:p>
            <a:r>
              <a:rPr lang="en-US"/>
              <a:t>----</a:t>
            </a:r>
            <a:endParaRPr lang="en-US">
              <a:cs typeface="Calibri"/>
            </a:endParaRPr>
          </a:p>
          <a:p>
            <a:r>
              <a:rPr lang="en-US"/>
              <a:t>Reference: The purpose of the Readiness Assessment is to ensure that sites are fully prepared to offer CM services in accordance with DHCS standards and the rules and regulations of the Recovery Incentives Program. Both components of the Readiness Assessment (Qualtrics Survey and Zoom Interview) are required to be completed in full prior to being permitted to administer CM</a:t>
            </a:r>
            <a:endParaRPr lang="en-US">
              <a:cs typeface="Calibri" panose="020F0502020204030204"/>
            </a:endParaRPr>
          </a:p>
          <a:p>
            <a:r>
              <a:rPr lang="en-US"/>
              <a:t>services.</a:t>
            </a:r>
            <a:endParaRPr lang="en-US">
              <a:cs typeface="Calibri" panose="020F0502020204030204"/>
            </a:endParaRPr>
          </a:p>
          <a:p>
            <a:endParaRPr lang="en-US" b="1">
              <a:cs typeface="Calibri"/>
            </a:endParaRPr>
          </a:p>
        </p:txBody>
      </p:sp>
      <p:sp>
        <p:nvSpPr>
          <p:cNvPr id="4" name="Slide Number Placeholder 3"/>
          <p:cNvSpPr>
            <a:spLocks noGrp="1"/>
          </p:cNvSpPr>
          <p:nvPr>
            <p:ph type="sldNum" sz="quarter" idx="5"/>
          </p:nvPr>
        </p:nvSpPr>
        <p:spPr/>
        <p:txBody>
          <a:bodyPr/>
          <a:lstStyle/>
          <a:p>
            <a:pPr defTabSz="457504">
              <a:defRPr/>
            </a:pPr>
            <a:fld id="{E8C955E9-5FEE-4540-B73C-9D910BFB795D}" type="slidenum">
              <a:rPr lang="en-US">
                <a:solidFill>
                  <a:prstClr val="black"/>
                </a:solidFill>
                <a:latin typeface="Calibri" panose="020F0502020204030204"/>
              </a:rPr>
              <a:pPr defTabSz="457504">
                <a:defRPr/>
              </a:pPr>
              <a:t>93</a:t>
            </a:fld>
            <a:endParaRPr lang="en-US">
              <a:solidFill>
                <a:prstClr val="black"/>
              </a:solidFill>
              <a:latin typeface="Calibri" panose="020F0502020204030204"/>
            </a:endParaRPr>
          </a:p>
        </p:txBody>
      </p:sp>
    </p:spTree>
    <p:extLst>
      <p:ext uri="{BB962C8B-B14F-4D97-AF65-F5344CB8AC3E}">
        <p14:creationId xmlns:p14="http://schemas.microsoft.com/office/powerpoint/2010/main" val="169880009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 </a:t>
            </a:r>
            <a:r>
              <a:rPr lang="en-US"/>
              <a:t>Review bullets.</a:t>
            </a:r>
          </a:p>
          <a:p>
            <a:endParaRPr lang="en-US"/>
          </a:p>
          <a:p>
            <a:r>
              <a:rPr lang="en-US"/>
              <a:t>----</a:t>
            </a:r>
            <a:endParaRPr lang="en-US">
              <a:cs typeface="Calibri" panose="020F0502020204030204"/>
            </a:endParaRPr>
          </a:p>
          <a:p>
            <a:r>
              <a:rPr lang="en-US"/>
              <a:t>Reference: The Readiness Assessment process includes:</a:t>
            </a:r>
            <a:endParaRPr lang="en-US">
              <a:cs typeface="Calibri" panose="020F0502020204030204"/>
            </a:endParaRPr>
          </a:p>
          <a:p>
            <a:pPr marL="171450" indent="-171450">
              <a:buFont typeface="Calibri"/>
              <a:buChar char="-"/>
            </a:pPr>
            <a:r>
              <a:rPr lang="en-US"/>
              <a:t>Interactive demonstration of procedures and site‐specific implementation goals.</a:t>
            </a:r>
            <a:endParaRPr lang="en-US">
              <a:cs typeface="Calibri" panose="020F0502020204030204"/>
            </a:endParaRPr>
          </a:p>
          <a:p>
            <a:pPr marL="171450" indent="-171450">
              <a:buFont typeface="Calibri"/>
              <a:buChar char="-"/>
            </a:pPr>
            <a:r>
              <a:rPr lang="en-US"/>
              <a:t>Entering practice cases into the Incentive Manager Portal to demonstrate proficiency with these tools.</a:t>
            </a:r>
            <a:endParaRPr lang="en-US">
              <a:cs typeface="Calibri" panose="020F0502020204030204"/>
            </a:endParaRPr>
          </a:p>
          <a:p>
            <a:pPr marL="171450" indent="-171450">
              <a:buFont typeface="Calibri"/>
              <a:buChar char="-"/>
            </a:pPr>
            <a:r>
              <a:rPr lang="en-US"/>
              <a:t>Responding to pre‐set clinical scenarios, including, though not limited to, how to handle unexcused absences, disputes over test results and positive results for drugs other than stimulants.</a:t>
            </a:r>
            <a:endParaRPr lang="en-US">
              <a:cs typeface="Calibri" panose="020F0502020204030204"/>
            </a:endParaRPr>
          </a:p>
          <a:p>
            <a:pPr marL="171450" indent="-171450">
              <a:buFont typeface="Calibri"/>
              <a:buChar char="-"/>
            </a:pPr>
            <a:r>
              <a:rPr lang="en-US"/>
              <a:t>After completing the initial CM Overview Course and Part 1 and 2 of the Implementation Training, CM Teams will be required to participate in a 2-part Readiness Assessment before implementing CM.</a:t>
            </a:r>
            <a:br>
              <a:rPr lang="en-US">
                <a:cs typeface="+mn-lt"/>
              </a:rPr>
            </a:br>
            <a:r>
              <a:rPr lang="en-US"/>
              <a:t> </a:t>
            </a:r>
            <a:endParaRPr lang="en-US">
              <a:cs typeface="Calibri"/>
            </a:endParaRPr>
          </a:p>
          <a:p>
            <a:r>
              <a:rPr lang="en-US"/>
              <a:t>All PARTICIPATING SITES CM staff must successfully complete this 2-part Readiness Assessment process prior to initiating CM services.</a:t>
            </a:r>
            <a:endParaRPr lang="en-US">
              <a:cs typeface="Calibri"/>
            </a:endParaRPr>
          </a:p>
          <a:p>
            <a:r>
              <a:rPr lang="en-US"/>
              <a:t>an online clinic assessment </a:t>
            </a:r>
            <a:r>
              <a:rPr lang="en-US" b="1"/>
              <a:t>and</a:t>
            </a:r>
            <a:r>
              <a:rPr lang="en-US"/>
              <a:t> an interview with a UCLA Team Member.</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8C955E9-5FEE-4540-B73C-9D910BFB795D}" type="slidenum">
              <a:rPr lang="en-US" smtClean="0"/>
              <a:t>94</a:t>
            </a:fld>
            <a:endParaRPr lang="en-US"/>
          </a:p>
        </p:txBody>
      </p:sp>
    </p:spTree>
    <p:extLst>
      <p:ext uri="{BB962C8B-B14F-4D97-AF65-F5344CB8AC3E}">
        <p14:creationId xmlns:p14="http://schemas.microsoft.com/office/powerpoint/2010/main" val="35934353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2AA0F0CE-F84B-41A5-8EE3-554C96DFE1E9}"/>
              </a:ext>
            </a:extLst>
          </p:cNvPr>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AA12BF-8A3F-4B3C-B10B-EB92F3B649EF}" type="datetime1">
              <a:rPr lang="en-US" altLang="en-US" smtClean="0"/>
              <a:pPr>
                <a:spcBef>
                  <a:spcPct val="0"/>
                </a:spcBef>
              </a:pPr>
              <a:t>10/9/2024</a:t>
            </a:fld>
            <a:endParaRPr lang="en-US" altLang="en-US"/>
          </a:p>
        </p:txBody>
      </p:sp>
      <p:sp>
        <p:nvSpPr>
          <p:cNvPr id="6147" name="Rectangle 6">
            <a:extLst>
              <a:ext uri="{FF2B5EF4-FFF2-40B4-BE49-F238E27FC236}">
                <a16:creationId xmlns:a16="http://schemas.microsoft.com/office/drawing/2014/main" id="{18138091-BE87-4215-9945-D458168B1A80}"/>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Template-Primary on 201</a:t>
            </a:r>
          </a:p>
        </p:txBody>
      </p:sp>
      <p:sp>
        <p:nvSpPr>
          <p:cNvPr id="6148" name="Rectangle 7">
            <a:extLst>
              <a:ext uri="{FF2B5EF4-FFF2-40B4-BE49-F238E27FC236}">
                <a16:creationId xmlns:a16="http://schemas.microsoft.com/office/drawing/2014/main" id="{3A495B94-E216-40B4-8A70-9382559FA4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9751">
              <a:spcBef>
                <a:spcPct val="30000"/>
              </a:spcBef>
              <a:defRPr sz="1200">
                <a:solidFill>
                  <a:schemeClr val="tx1"/>
                </a:solidFill>
                <a:latin typeface="Arial" panose="020B0604020202020204" pitchFamily="34" charset="0"/>
              </a:defRPr>
            </a:lvl1pPr>
            <a:lvl2pPr marL="758594" indent="-291144" defTabSz="939751">
              <a:spcBef>
                <a:spcPct val="30000"/>
              </a:spcBef>
              <a:defRPr sz="1200">
                <a:solidFill>
                  <a:schemeClr val="tx1"/>
                </a:solidFill>
                <a:latin typeface="Arial" panose="020B0604020202020204" pitchFamily="34" charset="0"/>
              </a:defRPr>
            </a:lvl2pPr>
            <a:lvl3pPr marL="1166196" indent="-232916" defTabSz="939751">
              <a:spcBef>
                <a:spcPct val="30000"/>
              </a:spcBef>
              <a:defRPr sz="1200">
                <a:solidFill>
                  <a:schemeClr val="tx1"/>
                </a:solidFill>
                <a:latin typeface="Arial" panose="020B0604020202020204" pitchFamily="34" charset="0"/>
              </a:defRPr>
            </a:lvl3pPr>
            <a:lvl4pPr marL="1633643" indent="-232916" defTabSz="939751">
              <a:spcBef>
                <a:spcPct val="30000"/>
              </a:spcBef>
              <a:defRPr sz="1200">
                <a:solidFill>
                  <a:schemeClr val="tx1"/>
                </a:solidFill>
                <a:latin typeface="Arial" panose="020B0604020202020204" pitchFamily="34" charset="0"/>
              </a:defRPr>
            </a:lvl4pPr>
            <a:lvl5pPr marL="2099474" indent="-232916" defTabSz="939751">
              <a:spcBef>
                <a:spcPct val="30000"/>
              </a:spcBef>
              <a:defRPr sz="1200">
                <a:solidFill>
                  <a:schemeClr val="tx1"/>
                </a:solidFill>
                <a:latin typeface="Arial" panose="020B0604020202020204" pitchFamily="34" charset="0"/>
              </a:defRPr>
            </a:lvl5pPr>
            <a:lvl6pPr marL="2565305" indent="-232916" defTabSz="939751" eaLnBrk="0" fontAlgn="base" hangingPunct="0">
              <a:spcBef>
                <a:spcPct val="30000"/>
              </a:spcBef>
              <a:spcAft>
                <a:spcPct val="0"/>
              </a:spcAft>
              <a:defRPr sz="1200">
                <a:solidFill>
                  <a:schemeClr val="tx1"/>
                </a:solidFill>
                <a:latin typeface="Arial" panose="020B0604020202020204" pitchFamily="34" charset="0"/>
              </a:defRPr>
            </a:lvl6pPr>
            <a:lvl7pPr marL="3031136" indent="-232916" defTabSz="939751" eaLnBrk="0" fontAlgn="base" hangingPunct="0">
              <a:spcBef>
                <a:spcPct val="30000"/>
              </a:spcBef>
              <a:spcAft>
                <a:spcPct val="0"/>
              </a:spcAft>
              <a:defRPr sz="1200">
                <a:solidFill>
                  <a:schemeClr val="tx1"/>
                </a:solidFill>
                <a:latin typeface="Arial" panose="020B0604020202020204" pitchFamily="34" charset="0"/>
              </a:defRPr>
            </a:lvl7pPr>
            <a:lvl8pPr marL="3496967" indent="-232916" defTabSz="939751" eaLnBrk="0" fontAlgn="base" hangingPunct="0">
              <a:spcBef>
                <a:spcPct val="30000"/>
              </a:spcBef>
              <a:spcAft>
                <a:spcPct val="0"/>
              </a:spcAft>
              <a:defRPr sz="1200">
                <a:solidFill>
                  <a:schemeClr val="tx1"/>
                </a:solidFill>
                <a:latin typeface="Arial" panose="020B0604020202020204" pitchFamily="34" charset="0"/>
              </a:defRPr>
            </a:lvl8pPr>
            <a:lvl9pPr marL="3962798" indent="-232916" defTabSz="939751"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938D18-1E0C-463D-9B78-C0C94E5C6D3A}" type="slidenum">
              <a:rPr lang="en-US" altLang="en-US" smtClean="0"/>
              <a:pPr>
                <a:spcBef>
                  <a:spcPct val="0"/>
                </a:spcBef>
              </a:pPr>
              <a:t>95</a:t>
            </a:fld>
            <a:endParaRPr lang="en-US" altLang="en-US"/>
          </a:p>
        </p:txBody>
      </p:sp>
      <p:sp>
        <p:nvSpPr>
          <p:cNvPr id="6149" name="Rectangle 2">
            <a:extLst>
              <a:ext uri="{FF2B5EF4-FFF2-40B4-BE49-F238E27FC236}">
                <a16:creationId xmlns:a16="http://schemas.microsoft.com/office/drawing/2014/main" id="{232255B8-486F-47FA-AE7A-898E96584C03}"/>
              </a:ext>
            </a:extLst>
          </p:cNvPr>
          <p:cNvSpPr>
            <a:spLocks noGrp="1" noRot="1" noChangeAspect="1" noChangeArrowheads="1" noTextEdit="1"/>
          </p:cNvSpPr>
          <p:nvPr>
            <p:ph type="sldImg"/>
          </p:nvPr>
        </p:nvSpPr>
        <p:spPr>
          <a:ln/>
        </p:spPr>
      </p:sp>
      <p:sp>
        <p:nvSpPr>
          <p:cNvPr id="6150" name="Rectangle 3">
            <a:extLst>
              <a:ext uri="{FF2B5EF4-FFF2-40B4-BE49-F238E27FC236}">
                <a16:creationId xmlns:a16="http://schemas.microsoft.com/office/drawing/2014/main" id="{7EE4EB9B-71F0-4301-8851-208ABD4089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a:t>Trainer Notes: </a:t>
            </a:r>
            <a:r>
              <a:rPr lang="en-US"/>
              <a:t>“</a:t>
            </a:r>
            <a:r>
              <a:rPr lang="en-US" i="1"/>
              <a:t>The following slide highlights some examples of scenarios you will be required to respond to in the Readiness Assessment.” </a:t>
            </a:r>
            <a:endParaRPr lang="en-US"/>
          </a:p>
          <a:p>
            <a:endParaRPr lang="en-US" altLang="en-US">
              <a:latin typeface="Arial" panose="020B0604020202020204" pitchFamily="34" charset="0"/>
              <a:cs typeface="Arial"/>
            </a:endParaRPr>
          </a:p>
        </p:txBody>
      </p:sp>
    </p:spTree>
    <p:extLst>
      <p:ext uri="{BB962C8B-B14F-4D97-AF65-F5344CB8AC3E}">
        <p14:creationId xmlns:p14="http://schemas.microsoft.com/office/powerpoint/2010/main" val="40606550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i="1" dirty="0"/>
              <a:t>These are some of the scenarios that you will be required to discuss during the Readiness Assessment.”</a:t>
            </a:r>
            <a:endParaRPr lang="en-US" dirty="0"/>
          </a:p>
        </p:txBody>
      </p:sp>
      <p:sp>
        <p:nvSpPr>
          <p:cNvPr id="4" name="Slide Number Placeholder 3"/>
          <p:cNvSpPr>
            <a:spLocks noGrp="1"/>
          </p:cNvSpPr>
          <p:nvPr>
            <p:ph type="sldNum" sz="quarter" idx="5"/>
          </p:nvPr>
        </p:nvSpPr>
        <p:spPr/>
        <p:txBody>
          <a:bodyPr/>
          <a:lstStyle/>
          <a:p>
            <a:fld id="{E8C955E9-5FEE-4540-B73C-9D910BFB795D}" type="slidenum">
              <a:rPr lang="en-US" smtClean="0"/>
              <a:t>96</a:t>
            </a:fld>
            <a:endParaRPr lang="en-US"/>
          </a:p>
        </p:txBody>
      </p:sp>
    </p:spTree>
    <p:extLst>
      <p:ext uri="{BB962C8B-B14F-4D97-AF65-F5344CB8AC3E}">
        <p14:creationId xmlns:p14="http://schemas.microsoft.com/office/powerpoint/2010/main" val="159751449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 </a:t>
            </a:r>
            <a:r>
              <a:rPr lang="en-US"/>
              <a:t>What are the questions you may have regarding the readiness assessment (which you were sent after you completed part 1 of this training? </a:t>
            </a:r>
          </a:p>
          <a:p>
            <a:pPr marL="171450" indent="-171450">
              <a:buFont typeface="Calibri"/>
              <a:buChar char="-"/>
            </a:pPr>
            <a:r>
              <a:rPr lang="en-US"/>
              <a:t>This is an opportunity for sites to ask clarifying questions about the Readiness Assessment. Depending on how much time is left in the training, we may need to limit how much time we spend here.</a:t>
            </a:r>
            <a:endParaRPr lang="en-US">
              <a:cs typeface="Calibri"/>
            </a:endParaRPr>
          </a:p>
          <a:p>
            <a:endParaRPr lang="en-US">
              <a:cs typeface="Calibri"/>
            </a:endParaRPr>
          </a:p>
          <a:p>
            <a:endParaRPr lang="en-US" b="1">
              <a:cs typeface="Calibri"/>
            </a:endParaRPr>
          </a:p>
        </p:txBody>
      </p:sp>
      <p:sp>
        <p:nvSpPr>
          <p:cNvPr id="4" name="Slide Number Placeholder 3"/>
          <p:cNvSpPr>
            <a:spLocks noGrp="1"/>
          </p:cNvSpPr>
          <p:nvPr>
            <p:ph type="sldNum" sz="quarter" idx="5"/>
          </p:nvPr>
        </p:nvSpPr>
        <p:spPr/>
        <p:txBody>
          <a:bodyPr/>
          <a:lstStyle/>
          <a:p>
            <a:fld id="{E8C955E9-5FEE-4540-B73C-9D910BFB795D}" type="slidenum">
              <a:rPr lang="en-US" smtClean="0"/>
              <a:t>97</a:t>
            </a:fld>
            <a:endParaRPr lang="en-US"/>
          </a:p>
        </p:txBody>
      </p:sp>
    </p:spTree>
    <p:extLst>
      <p:ext uri="{BB962C8B-B14F-4D97-AF65-F5344CB8AC3E}">
        <p14:creationId xmlns:p14="http://schemas.microsoft.com/office/powerpoint/2010/main" val="344492806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 “</a:t>
            </a:r>
            <a:r>
              <a:rPr lang="en-US" i="1"/>
              <a:t>Each provider will also be required to participate in fidelity reviews to determine adherence to the CM protocol. Your involvement in our FM efforts serves to 1) ensure compliance with state and federal law and contractual obligations and 2) demonstrate that your program is adhering to regulatory guidance regarding Medicaid anti-kickback rules.” </a:t>
            </a:r>
            <a:r>
              <a:rPr lang="en-US" i="0"/>
              <a:t>DO NOT NEED TO READ WHAT’S BELOW.</a:t>
            </a:r>
          </a:p>
          <a:p>
            <a:endParaRPr lang="en-US">
              <a:cs typeface="Calibri"/>
            </a:endParaRPr>
          </a:p>
          <a:p>
            <a:r>
              <a:rPr lang="en-US"/>
              <a:t>----</a:t>
            </a:r>
            <a:endParaRPr lang="en-US">
              <a:cs typeface="Calibri"/>
            </a:endParaRPr>
          </a:p>
          <a:p>
            <a:r>
              <a:rPr lang="en-US"/>
              <a:t>-Reference: Two reasons exist for closely monitoring your CM program. </a:t>
            </a:r>
            <a:endParaRPr lang="en-US">
              <a:cs typeface="Calibri"/>
            </a:endParaRPr>
          </a:p>
          <a:p>
            <a:r>
              <a:rPr lang="en-US"/>
              <a:t>-The first one is, just like all other evidence-based treatments, fidelity to the treatment model is essential to making sure your efforts result in good outcomes. CM is not likely to work if you do not implement the model in a way that is consistent with how it was tested in research studies.</a:t>
            </a:r>
            <a:endParaRPr lang="en-US">
              <a:cs typeface="Calibri"/>
            </a:endParaRPr>
          </a:p>
          <a:p>
            <a:r>
              <a:rPr lang="en-US"/>
              <a:t>-Second</a:t>
            </a:r>
            <a:r>
              <a:rPr lang="en-US" b="1"/>
              <a:t>, unlike other evidence-based interventions, </a:t>
            </a:r>
            <a:r>
              <a:rPr lang="en-US"/>
              <a:t>if you don’t implement CM correctly, you could be accused of Medicaid fraud.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7504">
              <a:defRPr/>
            </a:pPr>
            <a:fld id="{E8C955E9-5FEE-4540-B73C-9D910BFB795D}" type="slidenum">
              <a:rPr lang="en-US">
                <a:solidFill>
                  <a:prstClr val="black"/>
                </a:solidFill>
                <a:latin typeface="Calibri" panose="020F0502020204030204"/>
              </a:rPr>
              <a:pPr defTabSz="457504">
                <a:defRPr/>
              </a:pPr>
              <a:t>98</a:t>
            </a:fld>
            <a:endParaRPr lang="en-US">
              <a:solidFill>
                <a:prstClr val="black"/>
              </a:solidFill>
              <a:latin typeface="Calibri" panose="020F0502020204030204"/>
            </a:endParaRPr>
          </a:p>
        </p:txBody>
      </p:sp>
    </p:spTree>
    <p:extLst>
      <p:ext uri="{BB962C8B-B14F-4D97-AF65-F5344CB8AC3E}">
        <p14:creationId xmlns:p14="http://schemas.microsoft.com/office/powerpoint/2010/main" val="378797129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Trainer Notes: </a:t>
            </a:r>
            <a:r>
              <a:rPr lang="en-US" dirty="0"/>
              <a:t>Read the bullet points.</a:t>
            </a:r>
          </a:p>
          <a:p>
            <a:endParaRPr lang="en-US" dirty="0">
              <a:cs typeface="Calibri"/>
            </a:endParaRPr>
          </a:p>
          <a:p>
            <a:r>
              <a:rPr lang="en-US" dirty="0"/>
              <a:t>----</a:t>
            </a:r>
            <a:endParaRPr lang="en-US" dirty="0">
              <a:cs typeface="Calibri"/>
            </a:endParaRPr>
          </a:p>
          <a:p>
            <a:r>
              <a:rPr lang="en-US" dirty="0"/>
              <a:t>Reference: Fidelity reviews will be facilitated by the UCLA Team as part of ongoing training and technical assistance.</a:t>
            </a:r>
            <a:endParaRPr lang="en-US" dirty="0">
              <a:cs typeface="Calibri"/>
            </a:endParaRPr>
          </a:p>
          <a:p>
            <a:br>
              <a:rPr lang="en-US" dirty="0">
                <a:cs typeface="+mn-lt"/>
              </a:rPr>
            </a:br>
            <a:r>
              <a:rPr lang="en-US" dirty="0"/>
              <a:t>Fidelity reviews will include a cross-check of incentives delivered to members with</a:t>
            </a:r>
            <a:br>
              <a:rPr lang="en-US" dirty="0">
                <a:cs typeface="+mn-lt"/>
              </a:rPr>
            </a:br>
            <a:r>
              <a:rPr lang="en-US" dirty="0"/>
              <a:t> data in the incentive manager’s distribution database. </a:t>
            </a:r>
            <a:r>
              <a:rPr lang="en-US" strike="sngStrike" dirty="0"/>
              <a:t>The fidelity review shall  </a:t>
            </a:r>
            <a:r>
              <a:rPr lang="en-US" dirty="0"/>
              <a:t> IT ALSO ensures that for each participating provider the total amounts paid for incentives provided-- match UDT</a:t>
            </a:r>
            <a:br>
              <a:rPr lang="en-US" dirty="0">
                <a:cs typeface="+mn-lt"/>
              </a:rPr>
            </a:br>
            <a:r>
              <a:rPr lang="en-US" dirty="0"/>
              <a:t> results.</a:t>
            </a:r>
            <a:br>
              <a:rPr lang="en-US" dirty="0">
                <a:cs typeface="+mn-lt"/>
              </a:rPr>
            </a:br>
            <a:r>
              <a:rPr lang="en-US" dirty="0"/>
              <a:t> </a:t>
            </a:r>
            <a:endParaRPr lang="en-US" dirty="0">
              <a:cs typeface="Calibri"/>
            </a:endParaRPr>
          </a:p>
          <a:p>
            <a:r>
              <a:rPr lang="en-US" dirty="0"/>
              <a:t>The fidelity review's goal is  to ensure the provision of CM consistent with the clinical protocols described in DHCS guidance protocols (BHIN—BEH HLTH INFO NOTICE) </a:t>
            </a:r>
            <a:r>
              <a:rPr lang="en-US" b="1" dirty="0"/>
              <a:t>AND </a:t>
            </a:r>
            <a:r>
              <a:rPr lang="en-US" dirty="0"/>
              <a:t>to ensure that client record reviews are conducted for each provider</a:t>
            </a:r>
            <a:endParaRPr lang="en-US" dirty="0">
              <a:cs typeface="Calibri"/>
            </a:endParaRPr>
          </a:p>
          <a:p>
            <a:pPr marL="171450" indent="-171450">
              <a:buFont typeface="Calibri"/>
              <a:buChar char="-"/>
            </a:pPr>
            <a:r>
              <a:rPr lang="en-US" dirty="0"/>
              <a:t>Providers will receive support from the UCLA TEAM to address any deficiencies. A corrective action plan may be implemented for issues identified during reviews.</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8C955E9-5FEE-4540-B73C-9D910BFB795D}" type="slidenum">
              <a:rPr lang="en-US" smtClean="0"/>
              <a:t>99</a:t>
            </a:fld>
            <a:endParaRPr lang="en-US"/>
          </a:p>
        </p:txBody>
      </p:sp>
    </p:spTree>
    <p:extLst>
      <p:ext uri="{BB962C8B-B14F-4D97-AF65-F5344CB8AC3E}">
        <p14:creationId xmlns:p14="http://schemas.microsoft.com/office/powerpoint/2010/main" val="4285925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Trainer Notes</a:t>
            </a:r>
            <a:r>
              <a:rPr lang="en-US"/>
              <a:t>: Don’t need to say anything here, just advance to the next slide where we talk about the coaching calls.</a:t>
            </a:r>
          </a:p>
          <a:p>
            <a:endParaRPr lang="en-US">
              <a:cs typeface="Calibri"/>
            </a:endParaRPr>
          </a:p>
        </p:txBody>
      </p:sp>
      <p:sp>
        <p:nvSpPr>
          <p:cNvPr id="4" name="Slide Number Placeholder 3"/>
          <p:cNvSpPr>
            <a:spLocks noGrp="1"/>
          </p:cNvSpPr>
          <p:nvPr>
            <p:ph type="sldNum" sz="quarter" idx="5"/>
          </p:nvPr>
        </p:nvSpPr>
        <p:spPr/>
        <p:txBody>
          <a:bodyPr/>
          <a:lstStyle/>
          <a:p>
            <a:pPr defTabSz="457504">
              <a:defRPr/>
            </a:pPr>
            <a:fld id="{E8C955E9-5FEE-4540-B73C-9D910BFB795D}" type="slidenum">
              <a:rPr lang="en-US">
                <a:solidFill>
                  <a:prstClr val="black"/>
                </a:solidFill>
                <a:latin typeface="Calibri" panose="020F0502020204030204"/>
              </a:rPr>
              <a:pPr defTabSz="457504">
                <a:defRPr/>
              </a:pPr>
              <a:t>100</a:t>
            </a:fld>
            <a:endParaRPr lang="en-US">
              <a:solidFill>
                <a:prstClr val="black"/>
              </a:solidFill>
              <a:latin typeface="Calibri" panose="020F0502020204030204"/>
            </a:endParaRPr>
          </a:p>
        </p:txBody>
      </p:sp>
    </p:spTree>
    <p:extLst>
      <p:ext uri="{BB962C8B-B14F-4D97-AF65-F5344CB8AC3E}">
        <p14:creationId xmlns:p14="http://schemas.microsoft.com/office/powerpoint/2010/main" val="1283095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3611" y="2514600"/>
            <a:ext cx="10891001" cy="2262781"/>
          </a:xfrm>
        </p:spPr>
        <p:txBody>
          <a:bodyPr anchor="ctr">
            <a:normAutofit/>
          </a:bodyPr>
          <a:lstStyle>
            <a:lvl1pPr>
              <a:defRPr sz="4400"/>
            </a:lvl1pPr>
          </a:lstStyle>
          <a:p>
            <a:r>
              <a:rPr lang="en-US"/>
              <a:t>Click to edit Master title style</a:t>
            </a:r>
          </a:p>
        </p:txBody>
      </p:sp>
      <p:sp>
        <p:nvSpPr>
          <p:cNvPr id="3" name="Subtitle 2"/>
          <p:cNvSpPr>
            <a:spLocks noGrp="1"/>
          </p:cNvSpPr>
          <p:nvPr>
            <p:ph type="subTitle" idx="1"/>
          </p:nvPr>
        </p:nvSpPr>
        <p:spPr>
          <a:xfrm>
            <a:off x="613611" y="4777379"/>
            <a:ext cx="10891001" cy="1126283"/>
          </a:xfrm>
        </p:spPr>
        <p:txBody>
          <a:bodyPr anchor="ct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EFD9451-36E1-4736-A113-0E73207B3CBA}"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5116" y="6135808"/>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38525886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609600"/>
            <a:ext cx="10891000"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613612" y="4354046"/>
            <a:ext cx="1089100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D2DBCD-47E8-4698-BA47-4A6B34C9E6E6}"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734720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2346955" y="3548623"/>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10092" y="4354046"/>
            <a:ext cx="1089452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42B905-94A4-4094-8982-D9398D7250DD}"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p>
            <a:fld id="{8EE722A0-BB85-47B5-89AA-E497A9507C15}" type="slidenum">
              <a:rPr lang="en-US" smtClean="0"/>
              <a:t>‹#›</a:t>
            </a:fld>
            <a:endParaRPr lang="en-US"/>
          </a:p>
        </p:txBody>
      </p:sp>
      <p:sp>
        <p:nvSpPr>
          <p:cNvPr id="14" name="TextBox 13"/>
          <p:cNvSpPr txBox="1"/>
          <p:nvPr/>
        </p:nvSpPr>
        <p:spPr>
          <a:xfrm>
            <a:off x="610092" y="655702"/>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65075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13611" y="2438400"/>
            <a:ext cx="10891002" cy="2724845"/>
          </a:xfrm>
        </p:spPr>
        <p:txBody>
          <a:bodyPr anchor="ctr">
            <a:normAutofit/>
          </a:bodyPr>
          <a:lstStyle>
            <a:lvl1pPr algn="ctr">
              <a:defRPr sz="4800" b="0"/>
            </a:lvl1pPr>
          </a:lstStyle>
          <a:p>
            <a:r>
              <a:rPr lang="en-US"/>
              <a:t>Click to edit Master title style</a:t>
            </a:r>
          </a:p>
        </p:txBody>
      </p:sp>
      <p:sp>
        <p:nvSpPr>
          <p:cNvPr id="4" name="Text Placeholder 3"/>
          <p:cNvSpPr>
            <a:spLocks noGrp="1"/>
          </p:cNvSpPr>
          <p:nvPr>
            <p:ph type="body" sz="half" idx="2"/>
          </p:nvPr>
        </p:nvSpPr>
        <p:spPr>
          <a:xfrm>
            <a:off x="613611" y="5181600"/>
            <a:ext cx="1089100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3EB3F624-AB31-4EE6-BAC0-29D996BBC840}"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778988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610090" y="4343400"/>
            <a:ext cx="10894522"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610091" y="5181600"/>
            <a:ext cx="1089452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9562368-1096-4EC2-A372-52CDE7253725}"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3172"/>
            <a:ext cx="779767" cy="365125"/>
          </a:xfrm>
        </p:spPr>
        <p:txBody>
          <a:bodyPr/>
          <a:lstStyle/>
          <a:p>
            <a:fld id="{8EE722A0-BB85-47B5-89AA-E497A9507C15}" type="slidenum">
              <a:rPr lang="en-US" smtClean="0"/>
              <a:t>‹#›</a:t>
            </a:fld>
            <a:endParaRPr lang="en-US"/>
          </a:p>
        </p:txBody>
      </p:sp>
      <p:sp>
        <p:nvSpPr>
          <p:cNvPr id="17" name="TextBox 16"/>
          <p:cNvSpPr txBox="1"/>
          <p:nvPr/>
        </p:nvSpPr>
        <p:spPr>
          <a:xfrm>
            <a:off x="506012" y="609600"/>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75000"/>
                  </a:schemeClr>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75000"/>
                  </a:schemeClr>
                </a:solidFill>
                <a:effectLst/>
                <a:latin typeface="Arial"/>
              </a:rPr>
              <a:t>”</a:t>
            </a:r>
          </a:p>
        </p:txBody>
      </p:sp>
    </p:spTree>
    <p:extLst>
      <p:ext uri="{BB962C8B-B14F-4D97-AF65-F5344CB8AC3E}">
        <p14:creationId xmlns:p14="http://schemas.microsoft.com/office/powerpoint/2010/main" val="811184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3612" y="627407"/>
            <a:ext cx="10891000"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613611" y="4343400"/>
            <a:ext cx="10891001"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613612" y="5181600"/>
            <a:ext cx="10891001"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651E7CBD-B0AC-4097-A2DB-6FD96420D078}"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4844" y="6135808"/>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811994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A2A476-CBB7-4BB6-B803-6261B4AC2EB2}"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815290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rotWithShape="1">
          <a:gsLst>
            <a:gs pos="0">
              <a:schemeClr val="bg2">
                <a:tint val="90000"/>
                <a:satMod val="92000"/>
                <a:lumMod val="120000"/>
              </a:schemeClr>
            </a:gs>
            <a:gs pos="100000">
              <a:schemeClr val="accent5">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13611" y="627405"/>
            <a:ext cx="8452601"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634091-14E6-4BB4-9F51-77D56BA3C153}"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697653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3611" y="2514600"/>
            <a:ext cx="10891001" cy="2262781"/>
          </a:xfrm>
        </p:spPr>
        <p:txBody>
          <a:bodyPr anchor="ctr">
            <a:normAutofit/>
          </a:bodyPr>
          <a:lstStyle>
            <a:lvl1pPr>
              <a:defRPr sz="4400"/>
            </a:lvl1pPr>
          </a:lstStyle>
          <a:p>
            <a:r>
              <a:rPr lang="en-US"/>
              <a:t>Click to edit Master title style</a:t>
            </a:r>
          </a:p>
        </p:txBody>
      </p:sp>
      <p:sp>
        <p:nvSpPr>
          <p:cNvPr id="3" name="Subtitle 2"/>
          <p:cNvSpPr>
            <a:spLocks noGrp="1"/>
          </p:cNvSpPr>
          <p:nvPr>
            <p:ph type="subTitle" idx="1"/>
          </p:nvPr>
        </p:nvSpPr>
        <p:spPr>
          <a:xfrm>
            <a:off x="613611" y="4777379"/>
            <a:ext cx="10891001" cy="1126283"/>
          </a:xfrm>
        </p:spPr>
        <p:txBody>
          <a:bodyPr anchor="ct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D8252C-D133-4EA8-8C26-9B5B55C54910}"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5116" y="6135808"/>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852588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8147" y="624110"/>
            <a:ext cx="10886465" cy="1280890"/>
          </a:xfrm>
        </p:spPr>
        <p:txBody>
          <a:bodyPr/>
          <a:lstStyle/>
          <a:p>
            <a:r>
              <a:rPr lang="en-US"/>
              <a:t>Click to edit Master title style</a:t>
            </a:r>
          </a:p>
        </p:txBody>
      </p:sp>
      <p:sp>
        <p:nvSpPr>
          <p:cNvPr id="3" name="Content Placeholder 2"/>
          <p:cNvSpPr>
            <a:spLocks noGrp="1"/>
          </p:cNvSpPr>
          <p:nvPr>
            <p:ph idx="1"/>
          </p:nvPr>
        </p:nvSpPr>
        <p:spPr>
          <a:xfrm>
            <a:off x="613611" y="2133600"/>
            <a:ext cx="10891001"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646464"/>
                </a:solidFill>
              </a:defRPr>
            </a:lvl1pPr>
          </a:lstStyle>
          <a:p>
            <a:fld id="{DB6BC78B-EFAE-4248-9746-C16A5A25CD41}" type="datetime1">
              <a:rPr lang="en-US" smtClean="0"/>
              <a:pPr/>
              <a:t>10/9/2024</a:t>
            </a:fld>
            <a:endParaRPr lang="en-US"/>
          </a:p>
        </p:txBody>
      </p:sp>
      <p:sp>
        <p:nvSpPr>
          <p:cNvPr id="5" name="Footer Placeholder 4"/>
          <p:cNvSpPr>
            <a:spLocks noGrp="1"/>
          </p:cNvSpPr>
          <p:nvPr>
            <p:ph type="ftr" sz="quarter" idx="11"/>
          </p:nvPr>
        </p:nvSpPr>
        <p:spPr/>
        <p:txBody>
          <a:bodyPr/>
          <a:lstStyle>
            <a:lvl1pPr>
              <a:defRPr>
                <a:solidFill>
                  <a:srgbClr val="646464"/>
                </a:solidFill>
              </a:defRPr>
            </a:lvl1pPr>
          </a:lstStyle>
          <a:p>
            <a:endParaRPr lang="en-US"/>
          </a:p>
        </p:txBody>
      </p:sp>
      <p:sp>
        <p:nvSpPr>
          <p:cNvPr id="6" name="Slide Number Placeholder 5"/>
          <p:cNvSpPr>
            <a:spLocks noGrp="1"/>
          </p:cNvSpPr>
          <p:nvPr>
            <p:ph type="sldNum" sz="quarter" idx="12"/>
          </p:nvPr>
        </p:nvSpPr>
        <p:spPr/>
        <p:txBody>
          <a:bodyPr/>
          <a:lstStyle>
            <a:lvl1pPr>
              <a:defRPr sz="14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6482538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612" y="2058750"/>
            <a:ext cx="10891000" cy="1468800"/>
          </a:xfrm>
        </p:spPr>
        <p:txBody>
          <a:bodyPr anchor="ctr"/>
          <a:lstStyle>
            <a:lvl1pPr algn="ctr">
              <a:defRPr sz="4000" b="1" cap="none"/>
            </a:lvl1pPr>
          </a:lstStyle>
          <a:p>
            <a:r>
              <a:rPr lang="en-US"/>
              <a:t>Click to edit Master title style</a:t>
            </a:r>
          </a:p>
        </p:txBody>
      </p:sp>
      <p:sp>
        <p:nvSpPr>
          <p:cNvPr id="3" name="Text Placeholder 2"/>
          <p:cNvSpPr>
            <a:spLocks noGrp="1"/>
          </p:cNvSpPr>
          <p:nvPr>
            <p:ph type="body" idx="1"/>
          </p:nvPr>
        </p:nvSpPr>
        <p:spPr>
          <a:xfrm>
            <a:off x="613612" y="3530129"/>
            <a:ext cx="10891000" cy="860400"/>
          </a:xfrm>
        </p:spPr>
        <p:txBody>
          <a:bodyPr anchor="ctr">
            <a:normAutofit/>
          </a:bodyPr>
          <a:lstStyle>
            <a:lvl1pPr marL="0" indent="0" algn="ctr">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82AAB5-0B0D-4548-BCB8-486FF91A9059}"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5808"/>
            <a:ext cx="779767" cy="365125"/>
          </a:xfrm>
        </p:spPr>
        <p:txBody>
          <a:bodyPr/>
          <a:lstStyle>
            <a:lvl1pPr>
              <a:defRPr sz="14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661518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8147" y="624110"/>
            <a:ext cx="10886465" cy="1280890"/>
          </a:xfrm>
        </p:spPr>
        <p:txBody>
          <a:bodyPr/>
          <a:lstStyle/>
          <a:p>
            <a:r>
              <a:rPr lang="en-US"/>
              <a:t>Click to edit Master title style</a:t>
            </a:r>
          </a:p>
        </p:txBody>
      </p:sp>
      <p:sp>
        <p:nvSpPr>
          <p:cNvPr id="3" name="Content Placeholder 2"/>
          <p:cNvSpPr>
            <a:spLocks noGrp="1"/>
          </p:cNvSpPr>
          <p:nvPr>
            <p:ph idx="1"/>
          </p:nvPr>
        </p:nvSpPr>
        <p:spPr>
          <a:xfrm>
            <a:off x="613611" y="2133600"/>
            <a:ext cx="10891001"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646464"/>
                </a:solidFill>
              </a:defRPr>
            </a:lvl1pPr>
          </a:lstStyle>
          <a:p>
            <a:fld id="{B3AC6807-47E9-4376-A7E2-667C87FB3D53}" type="datetime1">
              <a:rPr lang="en-US" smtClean="0"/>
              <a:t>10/9/2024</a:t>
            </a:fld>
            <a:endParaRPr lang="en-US"/>
          </a:p>
        </p:txBody>
      </p:sp>
      <p:sp>
        <p:nvSpPr>
          <p:cNvPr id="5" name="Footer Placeholder 4"/>
          <p:cNvSpPr>
            <a:spLocks noGrp="1"/>
          </p:cNvSpPr>
          <p:nvPr>
            <p:ph type="ftr" sz="quarter" idx="11"/>
          </p:nvPr>
        </p:nvSpPr>
        <p:spPr/>
        <p:txBody>
          <a:bodyPr/>
          <a:lstStyle>
            <a:lvl1pPr>
              <a:defRPr>
                <a:solidFill>
                  <a:srgbClr val="646464"/>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648253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3611" y="2124540"/>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6658" y="2120851"/>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926A6D-4BBA-4640-BC04-B7CAF59CB9C8}"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11" name="Slide Number Placeholder 5"/>
          <p:cNvSpPr>
            <a:spLocks noGrp="1"/>
          </p:cNvSpPr>
          <p:nvPr>
            <p:ph type="sldNum" sz="quarter" idx="12"/>
          </p:nvPr>
        </p:nvSpPr>
        <p:spPr>
          <a:xfrm>
            <a:off x="10724844" y="6125066"/>
            <a:ext cx="779767" cy="365125"/>
          </a:xfrm>
        </p:spPr>
        <p:txBody>
          <a:bodyPr/>
          <a:lstStyle>
            <a:lvl1pPr>
              <a:defRPr sz="14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114062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12682" y="1939395"/>
            <a:ext cx="547705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11" y="2545737"/>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02261" y="1939395"/>
            <a:ext cx="548640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02261" y="2544123"/>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82380C-7755-461F-B5BE-DE2739EFCFA7}" type="datetime1">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13" name="Slide Number Placeholder 5"/>
          <p:cNvSpPr>
            <a:spLocks noGrp="1"/>
          </p:cNvSpPr>
          <p:nvPr>
            <p:ph type="sldNum" sz="quarter" idx="12"/>
          </p:nvPr>
        </p:nvSpPr>
        <p:spPr>
          <a:xfrm>
            <a:off x="10725116" y="6130537"/>
            <a:ext cx="779767" cy="365125"/>
          </a:xfrm>
        </p:spPr>
        <p:txBody>
          <a:bodyPr/>
          <a:lstStyle>
            <a:lvl1pPr>
              <a:defRPr sz="14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1926876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7E92D-A31A-4AF2-87F7-CC7EB6B393A6}" type="datetime1">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929584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A91C9-0764-4AF5-954E-AD9EA1FAF6FF}" type="datetime1">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7676534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1" y="446090"/>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4307305" y="446088"/>
            <a:ext cx="7197307"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3611" y="1598615"/>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4FBB8C-CB73-418E-90B3-F9FBF45E6EA3}"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880225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4800600"/>
            <a:ext cx="10891001"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13611" y="634965"/>
            <a:ext cx="1089100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13612" y="5367338"/>
            <a:ext cx="1089100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96E87-6CBD-4DEF-B22F-798C23EF41AB}"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8695105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609600"/>
            <a:ext cx="10891000"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613612" y="4354046"/>
            <a:ext cx="1089100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2103C7-4AB7-478F-B5E0-433F84FD0DA0}"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734720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2346955" y="3548623"/>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10092" y="4354046"/>
            <a:ext cx="1089452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3D0E35-8B10-485A-BF91-9F20793307EB}"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
        <p:nvSpPr>
          <p:cNvPr id="14" name="TextBox 13"/>
          <p:cNvSpPr txBox="1"/>
          <p:nvPr/>
        </p:nvSpPr>
        <p:spPr>
          <a:xfrm>
            <a:off x="610092" y="655702"/>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65075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13611" y="2438400"/>
            <a:ext cx="10891002" cy="2724845"/>
          </a:xfrm>
        </p:spPr>
        <p:txBody>
          <a:bodyPr anchor="ctr">
            <a:normAutofit/>
          </a:bodyPr>
          <a:lstStyle>
            <a:lvl1pPr algn="ctr">
              <a:defRPr sz="4800" b="0"/>
            </a:lvl1pPr>
          </a:lstStyle>
          <a:p>
            <a:r>
              <a:rPr lang="en-US"/>
              <a:t>Click to edit Master title style</a:t>
            </a:r>
          </a:p>
        </p:txBody>
      </p:sp>
      <p:sp>
        <p:nvSpPr>
          <p:cNvPr id="4" name="Text Placeholder 3"/>
          <p:cNvSpPr>
            <a:spLocks noGrp="1"/>
          </p:cNvSpPr>
          <p:nvPr>
            <p:ph type="body" sz="half" idx="2"/>
          </p:nvPr>
        </p:nvSpPr>
        <p:spPr>
          <a:xfrm>
            <a:off x="613611" y="5181600"/>
            <a:ext cx="1089100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59DD099-B160-4910-8C68-B1FB3C917E65}"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7789881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610090" y="4343400"/>
            <a:ext cx="10894522"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610091" y="5181600"/>
            <a:ext cx="1089452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90FBD0F-A2F5-4974-99DD-D4C23001B6E6}"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3172"/>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
        <p:nvSpPr>
          <p:cNvPr id="17" name="TextBox 16"/>
          <p:cNvSpPr txBox="1"/>
          <p:nvPr/>
        </p:nvSpPr>
        <p:spPr>
          <a:xfrm>
            <a:off x="506012" y="609600"/>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75000"/>
                  </a:schemeClr>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75000"/>
                  </a:schemeClr>
                </a:solidFill>
                <a:effectLst/>
                <a:latin typeface="Arial"/>
              </a:rPr>
              <a:t>”</a:t>
            </a:r>
          </a:p>
        </p:txBody>
      </p:sp>
    </p:spTree>
    <p:extLst>
      <p:ext uri="{BB962C8B-B14F-4D97-AF65-F5344CB8AC3E}">
        <p14:creationId xmlns:p14="http://schemas.microsoft.com/office/powerpoint/2010/main" val="811184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612" y="2058750"/>
            <a:ext cx="10891000" cy="1468800"/>
          </a:xfrm>
        </p:spPr>
        <p:txBody>
          <a:bodyPr anchor="ctr"/>
          <a:lstStyle>
            <a:lvl1pPr algn="ctr">
              <a:defRPr sz="4000" b="1" cap="none"/>
            </a:lvl1pPr>
          </a:lstStyle>
          <a:p>
            <a:r>
              <a:rPr lang="en-US"/>
              <a:t>Click to edit Master title style</a:t>
            </a:r>
          </a:p>
        </p:txBody>
      </p:sp>
      <p:sp>
        <p:nvSpPr>
          <p:cNvPr id="3" name="Text Placeholder 2"/>
          <p:cNvSpPr>
            <a:spLocks noGrp="1"/>
          </p:cNvSpPr>
          <p:nvPr>
            <p:ph type="body" idx="1"/>
          </p:nvPr>
        </p:nvSpPr>
        <p:spPr>
          <a:xfrm>
            <a:off x="613612" y="3530129"/>
            <a:ext cx="10891000" cy="860400"/>
          </a:xfrm>
        </p:spPr>
        <p:txBody>
          <a:bodyPr anchor="ctr">
            <a:normAutofit/>
          </a:bodyPr>
          <a:lstStyle>
            <a:lvl1pPr marL="0" indent="0" algn="ctr">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A403A6-2E2E-4967-94DD-C54340733708}"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5808"/>
            <a:ext cx="779767" cy="365125"/>
          </a:xfrm>
        </p:spPr>
        <p:txBody>
          <a:bodyPr/>
          <a:lstStyle>
            <a:lvl1pPr>
              <a:defRPr sz="14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661518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3612" y="627407"/>
            <a:ext cx="10891000"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613611" y="4343400"/>
            <a:ext cx="10891001"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613612" y="5181600"/>
            <a:ext cx="10891001"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718A9D2-562E-4B7F-AB23-974512C94634}"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4844" y="6135808"/>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811994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0367A-532F-417B-9C5B-1CC2BDD45C63}"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815290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rotWithShape="1">
          <a:gsLst>
            <a:gs pos="0">
              <a:schemeClr val="bg2">
                <a:tint val="90000"/>
                <a:satMod val="92000"/>
                <a:lumMod val="120000"/>
              </a:schemeClr>
            </a:gs>
            <a:gs pos="100000">
              <a:schemeClr val="accent5">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13611" y="627405"/>
            <a:ext cx="8452601"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2DF60F-27B6-464B-A6BA-7C89F8A3272E}"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6976534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11"/>
            <a:ext cx="10058400" cy="1431925"/>
          </a:xfrm>
        </p:spPr>
        <p:txBody>
          <a:bodyPr/>
          <a:lstStyle/>
          <a:p>
            <a:r>
              <a:rPr lang="en-US"/>
              <a:t>Click to edit Master title style</a:t>
            </a:r>
          </a:p>
        </p:txBody>
      </p:sp>
      <p:sp>
        <p:nvSpPr>
          <p:cNvPr id="3" name="Chart Placeholder 2"/>
          <p:cNvSpPr>
            <a:spLocks noGrp="1"/>
          </p:cNvSpPr>
          <p:nvPr>
            <p:ph type="chart" idx="1"/>
          </p:nvPr>
        </p:nvSpPr>
        <p:spPr>
          <a:xfrm>
            <a:off x="1422400" y="1981200"/>
            <a:ext cx="10058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solidFill>
                  <a:schemeClr val="tx1"/>
                </a:solidFill>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solidFill>
                  <a:schemeClr val="tx1"/>
                </a:solidFill>
              </a:defRPr>
            </a:lvl1pPr>
          </a:lstStyle>
          <a:p>
            <a:pPr>
              <a:defRPr/>
            </a:pPr>
            <a:fld id="{313CB067-8662-4D65-A38B-97A2CAD0BD3C}" type="slidenum">
              <a:rPr lang="en-US" smtClean="0"/>
              <a:pPr>
                <a:defRPr/>
              </a:pPr>
              <a:t>‹#›</a:t>
            </a:fld>
            <a:endParaRPr lang="en-US"/>
          </a:p>
        </p:txBody>
      </p:sp>
    </p:spTree>
    <p:extLst>
      <p:ext uri="{BB962C8B-B14F-4D97-AF65-F5344CB8AC3E}">
        <p14:creationId xmlns:p14="http://schemas.microsoft.com/office/powerpoint/2010/main" val="36245399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3611" y="2514600"/>
            <a:ext cx="10891001" cy="2262781"/>
          </a:xfrm>
        </p:spPr>
        <p:txBody>
          <a:bodyPr anchor="ctr">
            <a:normAutofit/>
          </a:bodyPr>
          <a:lstStyle>
            <a:lvl1pPr>
              <a:defRPr sz="4400"/>
            </a:lvl1pPr>
          </a:lstStyle>
          <a:p>
            <a:r>
              <a:rPr lang="en-US"/>
              <a:t>Click to edit Master title style</a:t>
            </a:r>
          </a:p>
        </p:txBody>
      </p:sp>
      <p:sp>
        <p:nvSpPr>
          <p:cNvPr id="3" name="Subtitle 2"/>
          <p:cNvSpPr>
            <a:spLocks noGrp="1"/>
          </p:cNvSpPr>
          <p:nvPr>
            <p:ph type="subTitle" idx="1"/>
          </p:nvPr>
        </p:nvSpPr>
        <p:spPr>
          <a:xfrm>
            <a:off x="613611" y="4777379"/>
            <a:ext cx="10891001" cy="1126283"/>
          </a:xfrm>
        </p:spPr>
        <p:txBody>
          <a:bodyPr anchor="ct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D8252C-D133-4EA8-8C26-9B5B55C54910}"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5116" y="6135808"/>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3852588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8147" y="624110"/>
            <a:ext cx="10886465" cy="1280890"/>
          </a:xfrm>
        </p:spPr>
        <p:txBody>
          <a:bodyPr/>
          <a:lstStyle/>
          <a:p>
            <a:r>
              <a:rPr lang="en-US"/>
              <a:t>Click to edit Master title style</a:t>
            </a:r>
          </a:p>
        </p:txBody>
      </p:sp>
      <p:sp>
        <p:nvSpPr>
          <p:cNvPr id="3" name="Content Placeholder 2"/>
          <p:cNvSpPr>
            <a:spLocks noGrp="1"/>
          </p:cNvSpPr>
          <p:nvPr>
            <p:ph idx="1"/>
          </p:nvPr>
        </p:nvSpPr>
        <p:spPr>
          <a:xfrm>
            <a:off x="613611" y="2133600"/>
            <a:ext cx="10891001"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646464"/>
                </a:solidFill>
              </a:defRPr>
            </a:lvl1pPr>
          </a:lstStyle>
          <a:p>
            <a:fld id="{DB6BC78B-EFAE-4248-9746-C16A5A25CD41}" type="datetime1">
              <a:rPr lang="en-US" smtClean="0"/>
              <a:pPr/>
              <a:t>10/9/2024</a:t>
            </a:fld>
            <a:endParaRPr lang="en-US"/>
          </a:p>
        </p:txBody>
      </p:sp>
      <p:sp>
        <p:nvSpPr>
          <p:cNvPr id="5" name="Footer Placeholder 4"/>
          <p:cNvSpPr>
            <a:spLocks noGrp="1"/>
          </p:cNvSpPr>
          <p:nvPr>
            <p:ph type="ftr" sz="quarter" idx="11"/>
          </p:nvPr>
        </p:nvSpPr>
        <p:spPr/>
        <p:txBody>
          <a:bodyPr/>
          <a:lstStyle>
            <a:lvl1pPr>
              <a:defRPr>
                <a:solidFill>
                  <a:srgbClr val="646464"/>
                </a:solidFill>
              </a:defRPr>
            </a:lvl1pPr>
          </a:lstStyle>
          <a:p>
            <a:endParaRPr lang="en-US"/>
          </a:p>
        </p:txBody>
      </p:sp>
      <p:sp>
        <p:nvSpPr>
          <p:cNvPr id="6" name="Slide Number Placeholder 5"/>
          <p:cNvSpPr>
            <a:spLocks noGrp="1"/>
          </p:cNvSpPr>
          <p:nvPr>
            <p:ph type="sldNum" sz="quarter" idx="12"/>
          </p:nvPr>
        </p:nvSpPr>
        <p:spPr/>
        <p:txBody>
          <a:bodyPr/>
          <a:lstStyle>
            <a:lvl1pPr>
              <a:defRPr sz="1400" b="1">
                <a:solidFill>
                  <a:srgbClr val="646464"/>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648253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612" y="2058750"/>
            <a:ext cx="10891000" cy="1468800"/>
          </a:xfrm>
        </p:spPr>
        <p:txBody>
          <a:bodyPr anchor="ctr"/>
          <a:lstStyle>
            <a:lvl1pPr algn="ctr">
              <a:defRPr sz="4000" b="1" cap="none"/>
            </a:lvl1pPr>
          </a:lstStyle>
          <a:p>
            <a:r>
              <a:rPr lang="en-US"/>
              <a:t>Click to edit Master title style</a:t>
            </a:r>
          </a:p>
        </p:txBody>
      </p:sp>
      <p:sp>
        <p:nvSpPr>
          <p:cNvPr id="3" name="Text Placeholder 2"/>
          <p:cNvSpPr>
            <a:spLocks noGrp="1"/>
          </p:cNvSpPr>
          <p:nvPr>
            <p:ph type="body" idx="1"/>
          </p:nvPr>
        </p:nvSpPr>
        <p:spPr>
          <a:xfrm>
            <a:off x="613612" y="3530129"/>
            <a:ext cx="10891000" cy="860400"/>
          </a:xfrm>
        </p:spPr>
        <p:txBody>
          <a:bodyPr anchor="ctr">
            <a:normAutofit/>
          </a:bodyPr>
          <a:lstStyle>
            <a:lvl1pPr marL="0" indent="0" algn="ctr">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82AAB5-0B0D-4548-BCB8-486FF91A9059}"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5808"/>
            <a:ext cx="779767" cy="365125"/>
          </a:xfrm>
        </p:spPr>
        <p:txBody>
          <a:bodyPr/>
          <a:lstStyle>
            <a:lvl1pPr>
              <a:defRPr sz="1400" b="1">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6615183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3611" y="2124540"/>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6658" y="2120851"/>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926A6D-4BBA-4640-BC04-B7CAF59CB9C8}"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11" name="Slide Number Placeholder 5"/>
          <p:cNvSpPr>
            <a:spLocks noGrp="1"/>
          </p:cNvSpPr>
          <p:nvPr>
            <p:ph type="sldNum" sz="quarter" idx="12"/>
          </p:nvPr>
        </p:nvSpPr>
        <p:spPr>
          <a:xfrm>
            <a:off x="10724844" y="6125066"/>
            <a:ext cx="779767" cy="365125"/>
          </a:xfrm>
        </p:spPr>
        <p:txBody>
          <a:bodyPr/>
          <a:lstStyle>
            <a:lvl1pPr>
              <a:defRPr sz="1400" b="1">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1140623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12682" y="1939395"/>
            <a:ext cx="547705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11" y="2545737"/>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02261" y="1939395"/>
            <a:ext cx="548640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02261" y="2544123"/>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82380C-7755-461F-B5BE-DE2739EFCFA7}" type="datetime1">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13" name="Slide Number Placeholder 5"/>
          <p:cNvSpPr>
            <a:spLocks noGrp="1"/>
          </p:cNvSpPr>
          <p:nvPr>
            <p:ph type="sldNum" sz="quarter" idx="12"/>
          </p:nvPr>
        </p:nvSpPr>
        <p:spPr>
          <a:xfrm>
            <a:off x="10725116" y="6130537"/>
            <a:ext cx="779767" cy="365125"/>
          </a:xfrm>
        </p:spPr>
        <p:txBody>
          <a:bodyPr/>
          <a:lstStyle>
            <a:lvl1pPr>
              <a:defRPr sz="1400" b="1">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1926876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8147" y="624110"/>
            <a:ext cx="10886465" cy="1280890"/>
          </a:xfrm>
        </p:spPr>
        <p:txBody>
          <a:bodyPr/>
          <a:lstStyle/>
          <a:p>
            <a:r>
              <a:rPr lang="en-US"/>
              <a:t>Click to edit Master title style</a:t>
            </a:r>
          </a:p>
        </p:txBody>
      </p:sp>
      <p:sp>
        <p:nvSpPr>
          <p:cNvPr id="3" name="Content Placeholder 2"/>
          <p:cNvSpPr>
            <a:spLocks noGrp="1"/>
          </p:cNvSpPr>
          <p:nvPr>
            <p:ph idx="1"/>
          </p:nvPr>
        </p:nvSpPr>
        <p:spPr>
          <a:xfrm>
            <a:off x="613611" y="2133600"/>
            <a:ext cx="10891001"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646464"/>
                </a:solidFill>
              </a:defRPr>
            </a:lvl1pPr>
          </a:lstStyle>
          <a:p>
            <a:fld id="{DB6BC78B-EFAE-4248-9746-C16A5A25CD41}" type="datetime1">
              <a:rPr lang="en-US" smtClean="0"/>
              <a:pPr/>
              <a:t>10/9/2024</a:t>
            </a:fld>
            <a:endParaRPr lang="en-US"/>
          </a:p>
        </p:txBody>
      </p:sp>
      <p:sp>
        <p:nvSpPr>
          <p:cNvPr id="5" name="Footer Placeholder 4"/>
          <p:cNvSpPr>
            <a:spLocks noGrp="1"/>
          </p:cNvSpPr>
          <p:nvPr>
            <p:ph type="ftr" sz="quarter" idx="11"/>
          </p:nvPr>
        </p:nvSpPr>
        <p:spPr/>
        <p:txBody>
          <a:bodyPr/>
          <a:lstStyle>
            <a:lvl1pPr>
              <a:defRPr>
                <a:solidFill>
                  <a:srgbClr val="646464"/>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648253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3611" y="2124540"/>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6658" y="2120851"/>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6E31460-6FB0-4E92-AA77-DE98ED0E06C7}"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11" name="Slide Number Placeholder 5"/>
          <p:cNvSpPr>
            <a:spLocks noGrp="1"/>
          </p:cNvSpPr>
          <p:nvPr>
            <p:ph type="sldNum" sz="quarter" idx="12"/>
          </p:nvPr>
        </p:nvSpPr>
        <p:spPr>
          <a:xfrm>
            <a:off x="10724844" y="6125066"/>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1140623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612" y="2058750"/>
            <a:ext cx="10891000" cy="1468800"/>
          </a:xfrm>
        </p:spPr>
        <p:txBody>
          <a:bodyPr anchor="ctr"/>
          <a:lstStyle>
            <a:lvl1pPr algn="ctr">
              <a:defRPr sz="4000" b="1" cap="none"/>
            </a:lvl1pPr>
          </a:lstStyle>
          <a:p>
            <a:r>
              <a:rPr lang="en-US"/>
              <a:t>Click to edit Master title style</a:t>
            </a:r>
          </a:p>
        </p:txBody>
      </p:sp>
      <p:sp>
        <p:nvSpPr>
          <p:cNvPr id="3" name="Text Placeholder 2"/>
          <p:cNvSpPr>
            <a:spLocks noGrp="1"/>
          </p:cNvSpPr>
          <p:nvPr>
            <p:ph type="body" idx="1"/>
          </p:nvPr>
        </p:nvSpPr>
        <p:spPr>
          <a:xfrm>
            <a:off x="613612" y="3530129"/>
            <a:ext cx="10891000" cy="860400"/>
          </a:xfrm>
        </p:spPr>
        <p:txBody>
          <a:bodyPr anchor="ctr">
            <a:normAutofit/>
          </a:bodyPr>
          <a:lstStyle>
            <a:lvl1pPr marL="0" indent="0" algn="ctr">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82AAB5-0B0D-4548-BCB8-486FF91A9059}"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5808"/>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36615183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3611" y="2124540"/>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6658" y="2120851"/>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926A6D-4BBA-4640-BC04-B7CAF59CB9C8}"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11" name="Slide Number Placeholder 5"/>
          <p:cNvSpPr>
            <a:spLocks noGrp="1"/>
          </p:cNvSpPr>
          <p:nvPr>
            <p:ph type="sldNum" sz="quarter" idx="12"/>
          </p:nvPr>
        </p:nvSpPr>
        <p:spPr>
          <a:xfrm>
            <a:off x="10724844" y="6125066"/>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1140623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12682" y="1939395"/>
            <a:ext cx="547705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11" y="2545737"/>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02261" y="1939395"/>
            <a:ext cx="548640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02261" y="2544123"/>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82380C-7755-461F-B5BE-DE2739EFCFA7}" type="datetime1">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13" name="Slide Number Placeholder 5"/>
          <p:cNvSpPr>
            <a:spLocks noGrp="1"/>
          </p:cNvSpPr>
          <p:nvPr>
            <p:ph type="sldNum" sz="quarter" idx="12"/>
          </p:nvPr>
        </p:nvSpPr>
        <p:spPr>
          <a:xfrm>
            <a:off x="10725116"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1926876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7E92D-A31A-4AF2-87F7-CC7EB6B393A6}" type="datetime1">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3929584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A91C9-0764-4AF5-954E-AD9EA1FAF6FF}" type="datetime1">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7676534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1" y="446090"/>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4307305" y="446088"/>
            <a:ext cx="7197307"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3611" y="1598615"/>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4FBB8C-CB73-418E-90B3-F9FBF45E6EA3}"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8802255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4800600"/>
            <a:ext cx="10891001"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13611" y="634965"/>
            <a:ext cx="1089100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13612" y="5367338"/>
            <a:ext cx="1089100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96E87-6CBD-4DEF-B22F-798C23EF41AB}"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38695105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609600"/>
            <a:ext cx="10891000"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613612" y="4354046"/>
            <a:ext cx="1089100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2103C7-4AB7-478F-B5E0-433F84FD0DA0}"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7347202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2346955" y="3548623"/>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10092" y="4354046"/>
            <a:ext cx="1089452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3D0E35-8B10-485A-BF91-9F20793307EB}"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p>
            <a:fld id="{8EE722A0-BB85-47B5-89AA-E497A9507C15}" type="slidenum">
              <a:rPr lang="en-US" smtClean="0"/>
              <a:t>‹#›</a:t>
            </a:fld>
            <a:endParaRPr lang="en-US"/>
          </a:p>
        </p:txBody>
      </p:sp>
      <p:sp>
        <p:nvSpPr>
          <p:cNvPr id="14" name="TextBox 13"/>
          <p:cNvSpPr txBox="1"/>
          <p:nvPr/>
        </p:nvSpPr>
        <p:spPr>
          <a:xfrm>
            <a:off x="610092" y="655702"/>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65075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13611" y="2438400"/>
            <a:ext cx="10891002" cy="2724845"/>
          </a:xfrm>
        </p:spPr>
        <p:txBody>
          <a:bodyPr anchor="ctr">
            <a:normAutofit/>
          </a:bodyPr>
          <a:lstStyle>
            <a:lvl1pPr algn="ctr">
              <a:defRPr sz="4800" b="0"/>
            </a:lvl1pPr>
          </a:lstStyle>
          <a:p>
            <a:r>
              <a:rPr lang="en-US"/>
              <a:t>Click to edit Master title style</a:t>
            </a:r>
          </a:p>
        </p:txBody>
      </p:sp>
      <p:sp>
        <p:nvSpPr>
          <p:cNvPr id="4" name="Text Placeholder 3"/>
          <p:cNvSpPr>
            <a:spLocks noGrp="1"/>
          </p:cNvSpPr>
          <p:nvPr>
            <p:ph type="body" sz="half" idx="2"/>
          </p:nvPr>
        </p:nvSpPr>
        <p:spPr>
          <a:xfrm>
            <a:off x="613611" y="5181600"/>
            <a:ext cx="1089100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59DD099-B160-4910-8C68-B1FB3C917E65}"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7789881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12682" y="1939395"/>
            <a:ext cx="547705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11" y="2545737"/>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02261" y="1939395"/>
            <a:ext cx="548640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02261" y="2544123"/>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25039D-48E8-488C-B3AA-45098DE3F807}" type="datetime1">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13" name="Slide Number Placeholder 5"/>
          <p:cNvSpPr>
            <a:spLocks noGrp="1"/>
          </p:cNvSpPr>
          <p:nvPr>
            <p:ph type="sldNum" sz="quarter" idx="12"/>
          </p:nvPr>
        </p:nvSpPr>
        <p:spPr>
          <a:xfrm>
            <a:off x="10725116"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1926876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610090" y="4343400"/>
            <a:ext cx="10894522"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610091" y="5181600"/>
            <a:ext cx="1089452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90FBD0F-A2F5-4974-99DD-D4C23001B6E6}"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3172"/>
            <a:ext cx="779767" cy="365125"/>
          </a:xfrm>
        </p:spPr>
        <p:txBody>
          <a:bodyPr/>
          <a:lstStyle/>
          <a:p>
            <a:fld id="{8EE722A0-BB85-47B5-89AA-E497A9507C15}" type="slidenum">
              <a:rPr lang="en-US" smtClean="0"/>
              <a:t>‹#›</a:t>
            </a:fld>
            <a:endParaRPr lang="en-US"/>
          </a:p>
        </p:txBody>
      </p:sp>
      <p:sp>
        <p:nvSpPr>
          <p:cNvPr id="17" name="TextBox 16"/>
          <p:cNvSpPr txBox="1"/>
          <p:nvPr/>
        </p:nvSpPr>
        <p:spPr>
          <a:xfrm>
            <a:off x="506012" y="609600"/>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75000"/>
                  </a:schemeClr>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75000"/>
                  </a:schemeClr>
                </a:solidFill>
                <a:effectLst/>
                <a:latin typeface="Arial"/>
              </a:rPr>
              <a:t>”</a:t>
            </a:r>
          </a:p>
        </p:txBody>
      </p:sp>
    </p:spTree>
    <p:extLst>
      <p:ext uri="{BB962C8B-B14F-4D97-AF65-F5344CB8AC3E}">
        <p14:creationId xmlns:p14="http://schemas.microsoft.com/office/powerpoint/2010/main" val="8111849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3612" y="627407"/>
            <a:ext cx="10891000"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613611" y="4343400"/>
            <a:ext cx="10891001"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613612" y="5181600"/>
            <a:ext cx="10891001"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718A9D2-562E-4B7F-AB23-974512C94634}"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4844" y="6135808"/>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8119947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0367A-532F-417B-9C5B-1CC2BDD45C63}"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8152903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rotWithShape="1">
          <a:gsLst>
            <a:gs pos="0">
              <a:schemeClr val="bg2">
                <a:tint val="90000"/>
                <a:satMod val="92000"/>
                <a:lumMod val="120000"/>
              </a:schemeClr>
            </a:gs>
            <a:gs pos="100000">
              <a:schemeClr val="accent5">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13611" y="627405"/>
            <a:ext cx="8452601"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2DF60F-27B6-464B-A6BA-7C89F8A3272E}"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6976534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11"/>
            <a:ext cx="10058400" cy="1431925"/>
          </a:xfrm>
        </p:spPr>
        <p:txBody>
          <a:bodyPr/>
          <a:lstStyle/>
          <a:p>
            <a:r>
              <a:rPr lang="en-US"/>
              <a:t>Click to edit Master title style</a:t>
            </a:r>
          </a:p>
        </p:txBody>
      </p:sp>
      <p:sp>
        <p:nvSpPr>
          <p:cNvPr id="3" name="Chart Placeholder 2"/>
          <p:cNvSpPr>
            <a:spLocks noGrp="1"/>
          </p:cNvSpPr>
          <p:nvPr>
            <p:ph type="chart" idx="1"/>
          </p:nvPr>
        </p:nvSpPr>
        <p:spPr>
          <a:xfrm>
            <a:off x="1422400" y="1981200"/>
            <a:ext cx="10058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9"/>
          <p:cNvSpPr>
            <a:spLocks noGrp="1" noChangeArrowheads="1"/>
          </p:cNvSpPr>
          <p:nvPr>
            <p:ph type="sldNum" sz="quarter" idx="12"/>
          </p:nvPr>
        </p:nvSpPr>
        <p:spPr>
          <a:ln/>
        </p:spPr>
        <p:txBody>
          <a:bodyPr/>
          <a:lstStyle>
            <a:lvl1pPr>
              <a:defRPr/>
            </a:lvl1pPr>
          </a:lstStyle>
          <a:p>
            <a:pPr>
              <a:defRPr/>
            </a:pPr>
            <a:fld id="{313CB067-8662-4D65-A38B-97A2CAD0BD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45399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11"/>
            <a:ext cx="10058400" cy="1431925"/>
          </a:xfrm>
        </p:spPr>
        <p:txBody>
          <a:bodyPr/>
          <a:lstStyle/>
          <a:p>
            <a:r>
              <a:rPr lang="en-US"/>
              <a:t>Click to edit Master title style</a:t>
            </a:r>
          </a:p>
        </p:txBody>
      </p:sp>
      <p:sp>
        <p:nvSpPr>
          <p:cNvPr id="3" name="Chart Placeholder 2"/>
          <p:cNvSpPr>
            <a:spLocks noGrp="1"/>
          </p:cNvSpPr>
          <p:nvPr>
            <p:ph type="chart" idx="1"/>
          </p:nvPr>
        </p:nvSpPr>
        <p:spPr>
          <a:xfrm>
            <a:off x="1422400" y="1981200"/>
            <a:ext cx="10058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solidFill>
                  <a:schemeClr val="tx1"/>
                </a:solidFill>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solidFill>
                  <a:schemeClr val="tx1"/>
                </a:solidFill>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solidFill>
                  <a:schemeClr val="tx1"/>
                </a:solidFill>
              </a:defRPr>
            </a:lvl1pPr>
          </a:lstStyle>
          <a:p>
            <a:pPr>
              <a:defRPr/>
            </a:pPr>
            <a:fld id="{313CB067-8662-4D65-A38B-97A2CAD0BD3C}" type="slidenum">
              <a:rPr lang="en-US" smtClean="0"/>
              <a:pPr>
                <a:defRPr/>
              </a:pPr>
              <a:t>‹#›</a:t>
            </a:fld>
            <a:endParaRPr lang="en-US"/>
          </a:p>
        </p:txBody>
      </p:sp>
    </p:spTree>
    <p:extLst>
      <p:ext uri="{BB962C8B-B14F-4D97-AF65-F5344CB8AC3E}">
        <p14:creationId xmlns:p14="http://schemas.microsoft.com/office/powerpoint/2010/main" val="36245399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3611" y="2514600"/>
            <a:ext cx="10891001" cy="2262781"/>
          </a:xfrm>
        </p:spPr>
        <p:txBody>
          <a:bodyPr anchor="ctr">
            <a:normAutofit/>
          </a:bodyPr>
          <a:lstStyle>
            <a:lvl1pPr>
              <a:defRPr sz="4400"/>
            </a:lvl1pPr>
          </a:lstStyle>
          <a:p>
            <a:r>
              <a:rPr lang="en-US"/>
              <a:t>Click to edit Master title style</a:t>
            </a:r>
          </a:p>
        </p:txBody>
      </p:sp>
      <p:sp>
        <p:nvSpPr>
          <p:cNvPr id="3" name="Subtitle 2"/>
          <p:cNvSpPr>
            <a:spLocks noGrp="1"/>
          </p:cNvSpPr>
          <p:nvPr>
            <p:ph type="subTitle" idx="1"/>
          </p:nvPr>
        </p:nvSpPr>
        <p:spPr>
          <a:xfrm>
            <a:off x="613611" y="4777379"/>
            <a:ext cx="10891001" cy="1126283"/>
          </a:xfrm>
        </p:spPr>
        <p:txBody>
          <a:bodyPr anchor="ct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D8252C-D133-4EA8-8C26-9B5B55C54910}"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5116" y="6135808"/>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8525886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8147" y="624110"/>
            <a:ext cx="10886465" cy="1280890"/>
          </a:xfrm>
        </p:spPr>
        <p:txBody>
          <a:bodyPr/>
          <a:lstStyle/>
          <a:p>
            <a:r>
              <a:rPr lang="en-US"/>
              <a:t>Click to edit Master title style</a:t>
            </a:r>
          </a:p>
        </p:txBody>
      </p:sp>
      <p:sp>
        <p:nvSpPr>
          <p:cNvPr id="3" name="Content Placeholder 2"/>
          <p:cNvSpPr>
            <a:spLocks noGrp="1"/>
          </p:cNvSpPr>
          <p:nvPr>
            <p:ph idx="1"/>
          </p:nvPr>
        </p:nvSpPr>
        <p:spPr>
          <a:xfrm>
            <a:off x="613611" y="2133600"/>
            <a:ext cx="10891001"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srgbClr val="646464"/>
                </a:solidFill>
              </a:defRPr>
            </a:lvl1pPr>
          </a:lstStyle>
          <a:p>
            <a:fld id="{DB6BC78B-EFAE-4248-9746-C16A5A25CD41}" type="datetime1">
              <a:rPr lang="en-US" smtClean="0"/>
              <a:pPr/>
              <a:t>10/9/2024</a:t>
            </a:fld>
            <a:endParaRPr lang="en-US"/>
          </a:p>
        </p:txBody>
      </p:sp>
      <p:sp>
        <p:nvSpPr>
          <p:cNvPr id="5" name="Footer Placeholder 4"/>
          <p:cNvSpPr>
            <a:spLocks noGrp="1"/>
          </p:cNvSpPr>
          <p:nvPr>
            <p:ph type="ftr" sz="quarter" idx="11"/>
          </p:nvPr>
        </p:nvSpPr>
        <p:spPr/>
        <p:txBody>
          <a:bodyPr/>
          <a:lstStyle>
            <a:lvl1pPr>
              <a:defRPr>
                <a:solidFill>
                  <a:srgbClr val="646464"/>
                </a:solidFill>
              </a:defRPr>
            </a:lvl1pPr>
          </a:lstStyle>
          <a:p>
            <a:endParaRPr lang="en-US"/>
          </a:p>
        </p:txBody>
      </p:sp>
      <p:sp>
        <p:nvSpPr>
          <p:cNvPr id="6" name="Slide Number Placeholder 5"/>
          <p:cNvSpPr>
            <a:spLocks noGrp="1"/>
          </p:cNvSpPr>
          <p:nvPr>
            <p:ph type="sldNum" sz="quarter" idx="12"/>
          </p:nvPr>
        </p:nvSpPr>
        <p:spPr/>
        <p:txBody>
          <a:bodyPr/>
          <a:lstStyle>
            <a:lvl1pPr>
              <a:defRPr sz="14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6482538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612" y="2058750"/>
            <a:ext cx="10891000" cy="1468800"/>
          </a:xfrm>
        </p:spPr>
        <p:txBody>
          <a:bodyPr anchor="ctr"/>
          <a:lstStyle>
            <a:lvl1pPr algn="ctr">
              <a:defRPr sz="4000" b="1" cap="none"/>
            </a:lvl1pPr>
          </a:lstStyle>
          <a:p>
            <a:r>
              <a:rPr lang="en-US"/>
              <a:t>Click to edit Master title style</a:t>
            </a:r>
          </a:p>
        </p:txBody>
      </p:sp>
      <p:sp>
        <p:nvSpPr>
          <p:cNvPr id="3" name="Text Placeholder 2"/>
          <p:cNvSpPr>
            <a:spLocks noGrp="1"/>
          </p:cNvSpPr>
          <p:nvPr>
            <p:ph type="body" idx="1"/>
          </p:nvPr>
        </p:nvSpPr>
        <p:spPr>
          <a:xfrm>
            <a:off x="613612" y="3530129"/>
            <a:ext cx="10891000" cy="860400"/>
          </a:xfrm>
        </p:spPr>
        <p:txBody>
          <a:bodyPr anchor="ctr">
            <a:normAutofit/>
          </a:bodyPr>
          <a:lstStyle>
            <a:lvl1pPr marL="0" indent="0" algn="ctr">
              <a:buNone/>
              <a:defRPr sz="24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82AAB5-0B0D-4548-BCB8-486FF91A9059}"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5808"/>
            <a:ext cx="779767" cy="365125"/>
          </a:xfrm>
        </p:spPr>
        <p:txBody>
          <a:bodyPr/>
          <a:lstStyle>
            <a:lvl1pPr>
              <a:defRPr sz="14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6615183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3611" y="2124540"/>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6658" y="2120851"/>
            <a:ext cx="5486400"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926A6D-4BBA-4640-BC04-B7CAF59CB9C8}"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11" name="Slide Number Placeholder 5"/>
          <p:cNvSpPr>
            <a:spLocks noGrp="1"/>
          </p:cNvSpPr>
          <p:nvPr>
            <p:ph type="sldNum" sz="quarter" idx="12"/>
          </p:nvPr>
        </p:nvSpPr>
        <p:spPr>
          <a:xfrm>
            <a:off x="10724844" y="6125066"/>
            <a:ext cx="779767" cy="365125"/>
          </a:xfrm>
        </p:spPr>
        <p:txBody>
          <a:bodyPr/>
          <a:lstStyle>
            <a:lvl1pPr>
              <a:defRPr sz="14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11406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B4A1D4-E790-426B-88F6-303DC88E28DF}" type="datetime1">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39295840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12682" y="1939395"/>
            <a:ext cx="547705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11" y="2545737"/>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02261" y="1939395"/>
            <a:ext cx="5486400"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02261" y="2544123"/>
            <a:ext cx="5486400"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82380C-7755-461F-B5BE-DE2739EFCFA7}" type="datetime1">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13" name="Slide Number Placeholder 5"/>
          <p:cNvSpPr>
            <a:spLocks noGrp="1"/>
          </p:cNvSpPr>
          <p:nvPr>
            <p:ph type="sldNum" sz="quarter" idx="12"/>
          </p:nvPr>
        </p:nvSpPr>
        <p:spPr>
          <a:xfrm>
            <a:off x="10725116" y="6130537"/>
            <a:ext cx="779767" cy="365125"/>
          </a:xfrm>
        </p:spPr>
        <p:txBody>
          <a:bodyPr/>
          <a:lstStyle>
            <a:lvl1pPr>
              <a:defRPr sz="1400" b="1">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1926876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7E92D-A31A-4AF2-87F7-CC7EB6B393A6}" type="datetime1">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9295840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A91C9-0764-4AF5-954E-AD9EA1FAF6FF}" type="datetime1">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7676534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1" y="446090"/>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4307305" y="446088"/>
            <a:ext cx="7197307"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3611" y="1598615"/>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4FBB8C-CB73-418E-90B3-F9FBF45E6EA3}"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8802255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4800600"/>
            <a:ext cx="10891001"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13611" y="634965"/>
            <a:ext cx="1089100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13612" y="5367338"/>
            <a:ext cx="1089100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E96E87-6CBD-4DEF-B22F-798C23EF41AB}"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38695105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609600"/>
            <a:ext cx="10891000"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613612" y="4354046"/>
            <a:ext cx="1089100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2103C7-4AB7-478F-B5E0-433F84FD0DA0}"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7347202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2346955" y="3548623"/>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10092" y="4354046"/>
            <a:ext cx="10894520"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3D0E35-8B10-485A-BF91-9F20793307EB}"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4844" y="6130537"/>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
        <p:nvSpPr>
          <p:cNvPr id="14" name="TextBox 13"/>
          <p:cNvSpPr txBox="1"/>
          <p:nvPr/>
        </p:nvSpPr>
        <p:spPr>
          <a:xfrm>
            <a:off x="610092" y="655702"/>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650752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13611" y="2438400"/>
            <a:ext cx="10891002" cy="2724845"/>
          </a:xfrm>
        </p:spPr>
        <p:txBody>
          <a:bodyPr anchor="ctr">
            <a:normAutofit/>
          </a:bodyPr>
          <a:lstStyle>
            <a:lvl1pPr algn="ctr">
              <a:defRPr sz="4800" b="0"/>
            </a:lvl1pPr>
          </a:lstStyle>
          <a:p>
            <a:r>
              <a:rPr lang="en-US"/>
              <a:t>Click to edit Master title style</a:t>
            </a:r>
          </a:p>
        </p:txBody>
      </p:sp>
      <p:sp>
        <p:nvSpPr>
          <p:cNvPr id="4" name="Text Placeholder 3"/>
          <p:cNvSpPr>
            <a:spLocks noGrp="1"/>
          </p:cNvSpPr>
          <p:nvPr>
            <p:ph type="body" sz="half" idx="2"/>
          </p:nvPr>
        </p:nvSpPr>
        <p:spPr>
          <a:xfrm>
            <a:off x="613611" y="5181600"/>
            <a:ext cx="1089100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59DD099-B160-4910-8C68-B1FB3C917E65}"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7789881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986589" y="609600"/>
            <a:ext cx="1025728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610090" y="4343400"/>
            <a:ext cx="10894522"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610091" y="5181600"/>
            <a:ext cx="10894522"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90FBD0F-A2F5-4974-99DD-D4C23001B6E6}"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3172"/>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
        <p:nvSpPr>
          <p:cNvPr id="17" name="TextBox 16"/>
          <p:cNvSpPr txBox="1"/>
          <p:nvPr/>
        </p:nvSpPr>
        <p:spPr>
          <a:xfrm>
            <a:off x="506012" y="609600"/>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75000"/>
                  </a:schemeClr>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lumMod val="75000"/>
                  </a:schemeClr>
                </a:solidFill>
                <a:effectLst/>
                <a:latin typeface="Arial"/>
              </a:rPr>
              <a:t>”</a:t>
            </a:r>
          </a:p>
        </p:txBody>
      </p:sp>
    </p:spTree>
    <p:extLst>
      <p:ext uri="{BB962C8B-B14F-4D97-AF65-F5344CB8AC3E}">
        <p14:creationId xmlns:p14="http://schemas.microsoft.com/office/powerpoint/2010/main" val="8111849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3612" y="627407"/>
            <a:ext cx="10891000"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613611" y="4343400"/>
            <a:ext cx="10891001" cy="838200"/>
          </a:xfrm>
        </p:spPr>
        <p:txBody>
          <a:bodyPr anchor="ctr">
            <a:noAutofit/>
          </a:bodyPr>
          <a:lstStyle>
            <a:lvl1pPr marL="0" indent="0" algn="ctr">
              <a:buFontTx/>
              <a:buNone/>
              <a:defRPr sz="2400">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613612" y="5181600"/>
            <a:ext cx="10891001" cy="729622"/>
          </a:xfrm>
        </p:spPr>
        <p:txBody>
          <a:bodyPr vert="horz" lIns="91440" tIns="45720" rIns="91440" bIns="45720" rtlCol="0" anchor="ctr">
            <a:normAutofit/>
          </a:bodyPr>
          <a:lstStyle>
            <a:lvl1pPr algn="ct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8718A9D2-562E-4B7F-AB23-974512C94634}"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4844" y="6135808"/>
            <a:ext cx="779767" cy="365125"/>
          </a:xfrm>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811994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0B590B-A603-4FFB-BEB2-67F1895B79D1}" type="datetime1">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27676534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0367A-532F-417B-9C5B-1CC2BDD45C63}"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8152903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rotWithShape="1">
          <a:gsLst>
            <a:gs pos="0">
              <a:schemeClr val="bg2">
                <a:tint val="90000"/>
                <a:satMod val="92000"/>
                <a:lumMod val="120000"/>
              </a:schemeClr>
            </a:gs>
            <a:gs pos="100000">
              <a:schemeClr val="accent5">
                <a:lumMod val="40000"/>
                <a:lumOff val="60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13611" y="627405"/>
            <a:ext cx="8452601"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2DF60F-27B6-464B-A6BA-7C89F8A3272E}" type="datetime1">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26976534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22400" y="304811"/>
            <a:ext cx="10058400" cy="1431925"/>
          </a:xfrm>
        </p:spPr>
        <p:txBody>
          <a:bodyPr/>
          <a:lstStyle/>
          <a:p>
            <a:r>
              <a:rPr lang="en-US"/>
              <a:t>Click to edit Master title style</a:t>
            </a:r>
          </a:p>
        </p:txBody>
      </p:sp>
      <p:sp>
        <p:nvSpPr>
          <p:cNvPr id="3" name="Chart Placeholder 2"/>
          <p:cNvSpPr>
            <a:spLocks noGrp="1"/>
          </p:cNvSpPr>
          <p:nvPr>
            <p:ph type="chart" idx="1"/>
          </p:nvPr>
        </p:nvSpPr>
        <p:spPr>
          <a:xfrm>
            <a:off x="1422400" y="1981200"/>
            <a:ext cx="10058400" cy="4114800"/>
          </a:xfrm>
        </p:spPr>
        <p:txBody>
          <a:bodyPr/>
          <a:lstStyle/>
          <a:p>
            <a:pPr lvl="0"/>
            <a:endParaRPr lang="en-US" noProof="0"/>
          </a:p>
        </p:txBody>
      </p:sp>
      <p:sp>
        <p:nvSpPr>
          <p:cNvPr id="4" name="Rectangle 1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8"/>
          <p:cNvSpPr>
            <a:spLocks noGrp="1" noChangeArrowheads="1"/>
          </p:cNvSpPr>
          <p:nvPr>
            <p:ph type="ftr" sz="quarter" idx="11"/>
          </p:nvPr>
        </p:nvSpPr>
        <p:spPr>
          <a:ln/>
        </p:spPr>
        <p:txBody>
          <a:bodyPr/>
          <a:lstStyle>
            <a:lvl1pPr>
              <a:defRPr>
                <a:solidFill>
                  <a:schemeClr val="tx1"/>
                </a:solidFill>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solidFill>
                  <a:schemeClr val="tx1"/>
                </a:solidFill>
              </a:defRPr>
            </a:lvl1pPr>
          </a:lstStyle>
          <a:p>
            <a:pPr>
              <a:defRPr/>
            </a:pPr>
            <a:fld id="{313CB067-8662-4D65-A38B-97A2CAD0BD3C}" type="slidenum">
              <a:rPr lang="en-US" smtClean="0"/>
              <a:pPr>
                <a:defRPr/>
              </a:pPr>
              <a:t>‹#›</a:t>
            </a:fld>
            <a:endParaRPr lang="en-US"/>
          </a:p>
        </p:txBody>
      </p:sp>
    </p:spTree>
    <p:extLst>
      <p:ext uri="{BB962C8B-B14F-4D97-AF65-F5344CB8AC3E}">
        <p14:creationId xmlns:p14="http://schemas.microsoft.com/office/powerpoint/2010/main" val="36245399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B49FC-103C-19D7-347F-50EFCB20013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A3264-B23C-0A5D-710F-A28B2F50F4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0D3697-3946-64B4-86FE-F4B60DE9BCDC}"/>
              </a:ext>
            </a:extLst>
          </p:cNvPr>
          <p:cNvSpPr>
            <a:spLocks noGrp="1"/>
          </p:cNvSpPr>
          <p:nvPr>
            <p:ph type="dt" sz="half" idx="10"/>
          </p:nvPr>
        </p:nvSpPr>
        <p:spPr/>
        <p:txBody>
          <a:bodyPr/>
          <a:lstStyle/>
          <a:p>
            <a:fld id="{45D05D3E-5645-4062-AE8B-1C36CAA34CA3}" type="datetimeFigureOut">
              <a:rPr lang="en-US" smtClean="0"/>
              <a:t>10/9/2024</a:t>
            </a:fld>
            <a:endParaRPr lang="en-US"/>
          </a:p>
        </p:txBody>
      </p:sp>
      <p:sp>
        <p:nvSpPr>
          <p:cNvPr id="5" name="Footer Placeholder 4">
            <a:extLst>
              <a:ext uri="{FF2B5EF4-FFF2-40B4-BE49-F238E27FC236}">
                <a16:creationId xmlns:a16="http://schemas.microsoft.com/office/drawing/2014/main" id="{609C56A2-8DE9-2D8A-02C1-9447C6CEE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5D9BAB-209C-68A1-8E3B-6540CC47E2B8}"/>
              </a:ext>
            </a:extLst>
          </p:cNvPr>
          <p:cNvSpPr>
            <a:spLocks noGrp="1"/>
          </p:cNvSpPr>
          <p:nvPr>
            <p:ph type="sldNum" sz="quarter" idx="12"/>
          </p:nvPr>
        </p:nvSpPr>
        <p:spPr/>
        <p:txBody>
          <a:bodyPr/>
          <a:lstStyle/>
          <a:p>
            <a:fld id="{23FFE3C5-860C-4ACD-AC3E-2A20EE2887B8}" type="slidenum">
              <a:rPr lang="en-US" smtClean="0"/>
              <a:t>‹#›</a:t>
            </a:fld>
            <a:endParaRPr lang="en-US"/>
          </a:p>
        </p:txBody>
      </p:sp>
    </p:spTree>
    <p:extLst>
      <p:ext uri="{BB962C8B-B14F-4D97-AF65-F5344CB8AC3E}">
        <p14:creationId xmlns:p14="http://schemas.microsoft.com/office/powerpoint/2010/main" val="2292433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C1C05-8690-6FDF-7FC5-46521252C9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1A1D70-E20B-E3EE-3FE3-C6D4EC56C3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4260E8-5CEE-BE87-E66A-1E44024AAC7B}"/>
              </a:ext>
            </a:extLst>
          </p:cNvPr>
          <p:cNvSpPr>
            <a:spLocks noGrp="1"/>
          </p:cNvSpPr>
          <p:nvPr>
            <p:ph type="dt" sz="half" idx="10"/>
          </p:nvPr>
        </p:nvSpPr>
        <p:spPr/>
        <p:txBody>
          <a:bodyPr/>
          <a:lstStyle/>
          <a:p>
            <a:fld id="{45D05D3E-5645-4062-AE8B-1C36CAA34CA3}" type="datetimeFigureOut">
              <a:rPr lang="en-US" smtClean="0"/>
              <a:t>10/9/2024</a:t>
            </a:fld>
            <a:endParaRPr lang="en-US"/>
          </a:p>
        </p:txBody>
      </p:sp>
      <p:sp>
        <p:nvSpPr>
          <p:cNvPr id="5" name="Footer Placeholder 4">
            <a:extLst>
              <a:ext uri="{FF2B5EF4-FFF2-40B4-BE49-F238E27FC236}">
                <a16:creationId xmlns:a16="http://schemas.microsoft.com/office/drawing/2014/main" id="{CC52E9D8-2470-BF71-25D9-6227434244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2A7939-62FB-9357-D91F-FBEE64F84BAD}"/>
              </a:ext>
            </a:extLst>
          </p:cNvPr>
          <p:cNvSpPr>
            <a:spLocks noGrp="1"/>
          </p:cNvSpPr>
          <p:nvPr>
            <p:ph type="sldNum" sz="quarter" idx="12"/>
          </p:nvPr>
        </p:nvSpPr>
        <p:spPr/>
        <p:txBody>
          <a:bodyPr/>
          <a:lstStyle/>
          <a:p>
            <a:fld id="{23FFE3C5-860C-4ACD-AC3E-2A20EE2887B8}" type="slidenum">
              <a:rPr lang="en-US" smtClean="0"/>
              <a:t>‹#›</a:t>
            </a:fld>
            <a:endParaRPr lang="en-US"/>
          </a:p>
        </p:txBody>
      </p:sp>
    </p:spTree>
    <p:extLst>
      <p:ext uri="{BB962C8B-B14F-4D97-AF65-F5344CB8AC3E}">
        <p14:creationId xmlns:p14="http://schemas.microsoft.com/office/powerpoint/2010/main" val="11551781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D326-33A3-0337-8ABB-014E95D9B7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9F45A3-BD40-1AA4-0181-683D2ABB3F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BBDEFC-2A24-B258-2455-73B38EB342B3}"/>
              </a:ext>
            </a:extLst>
          </p:cNvPr>
          <p:cNvSpPr>
            <a:spLocks noGrp="1"/>
          </p:cNvSpPr>
          <p:nvPr>
            <p:ph type="dt" sz="half" idx="10"/>
          </p:nvPr>
        </p:nvSpPr>
        <p:spPr/>
        <p:txBody>
          <a:bodyPr/>
          <a:lstStyle/>
          <a:p>
            <a:fld id="{45D05D3E-5645-4062-AE8B-1C36CAA34CA3}" type="datetimeFigureOut">
              <a:rPr lang="en-US" smtClean="0"/>
              <a:t>10/9/2024</a:t>
            </a:fld>
            <a:endParaRPr lang="en-US"/>
          </a:p>
        </p:txBody>
      </p:sp>
      <p:sp>
        <p:nvSpPr>
          <p:cNvPr id="5" name="Footer Placeholder 4">
            <a:extLst>
              <a:ext uri="{FF2B5EF4-FFF2-40B4-BE49-F238E27FC236}">
                <a16:creationId xmlns:a16="http://schemas.microsoft.com/office/drawing/2014/main" id="{F59E175A-8530-8BCD-912B-69F5FFFCE9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78D57C-079A-8B4F-4533-E89BE060C601}"/>
              </a:ext>
            </a:extLst>
          </p:cNvPr>
          <p:cNvSpPr>
            <a:spLocks noGrp="1"/>
          </p:cNvSpPr>
          <p:nvPr>
            <p:ph type="sldNum" sz="quarter" idx="12"/>
          </p:nvPr>
        </p:nvSpPr>
        <p:spPr/>
        <p:txBody>
          <a:bodyPr/>
          <a:lstStyle/>
          <a:p>
            <a:fld id="{23FFE3C5-860C-4ACD-AC3E-2A20EE2887B8}" type="slidenum">
              <a:rPr lang="en-US" smtClean="0"/>
              <a:t>‹#›</a:t>
            </a:fld>
            <a:endParaRPr lang="en-US"/>
          </a:p>
        </p:txBody>
      </p:sp>
    </p:spTree>
    <p:extLst>
      <p:ext uri="{BB962C8B-B14F-4D97-AF65-F5344CB8AC3E}">
        <p14:creationId xmlns:p14="http://schemas.microsoft.com/office/powerpoint/2010/main" val="15259872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8FE43-07EA-197C-7013-97A8F9B56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3F5448-146C-F51F-9AFA-E59881F4D9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5D68C5-38A1-2583-8780-E2973170EF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A60AC2-2F37-9BB2-E4D1-649C1CA03ADD}"/>
              </a:ext>
            </a:extLst>
          </p:cNvPr>
          <p:cNvSpPr>
            <a:spLocks noGrp="1"/>
          </p:cNvSpPr>
          <p:nvPr>
            <p:ph type="dt" sz="half" idx="10"/>
          </p:nvPr>
        </p:nvSpPr>
        <p:spPr/>
        <p:txBody>
          <a:bodyPr/>
          <a:lstStyle/>
          <a:p>
            <a:fld id="{45D05D3E-5645-4062-AE8B-1C36CAA34CA3}" type="datetimeFigureOut">
              <a:rPr lang="en-US" smtClean="0"/>
              <a:t>10/9/2024</a:t>
            </a:fld>
            <a:endParaRPr lang="en-US"/>
          </a:p>
        </p:txBody>
      </p:sp>
      <p:sp>
        <p:nvSpPr>
          <p:cNvPr id="6" name="Footer Placeholder 5">
            <a:extLst>
              <a:ext uri="{FF2B5EF4-FFF2-40B4-BE49-F238E27FC236}">
                <a16:creationId xmlns:a16="http://schemas.microsoft.com/office/drawing/2014/main" id="{1E8A45BA-34A5-4184-F21F-98B5D17340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2B55E5-8841-6E99-6367-96BD998D0712}"/>
              </a:ext>
            </a:extLst>
          </p:cNvPr>
          <p:cNvSpPr>
            <a:spLocks noGrp="1"/>
          </p:cNvSpPr>
          <p:nvPr>
            <p:ph type="sldNum" sz="quarter" idx="12"/>
          </p:nvPr>
        </p:nvSpPr>
        <p:spPr/>
        <p:txBody>
          <a:bodyPr/>
          <a:lstStyle/>
          <a:p>
            <a:fld id="{23FFE3C5-860C-4ACD-AC3E-2A20EE2887B8}" type="slidenum">
              <a:rPr lang="en-US" smtClean="0"/>
              <a:t>‹#›</a:t>
            </a:fld>
            <a:endParaRPr lang="en-US"/>
          </a:p>
        </p:txBody>
      </p:sp>
    </p:spTree>
    <p:extLst>
      <p:ext uri="{BB962C8B-B14F-4D97-AF65-F5344CB8AC3E}">
        <p14:creationId xmlns:p14="http://schemas.microsoft.com/office/powerpoint/2010/main" val="6521024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E5617-63DE-3D99-0C70-CDE9CB05E1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53A0F0-9FDE-A3C8-38A3-914409732A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82923-AAE6-8416-E15F-CAAB55F165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5D78F2-6DC9-AEDA-6F54-898ABE63DD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115398-AA76-0B6B-5394-8831C96A5E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32B722-D742-F8F6-ABDD-595D601849B3}"/>
              </a:ext>
            </a:extLst>
          </p:cNvPr>
          <p:cNvSpPr>
            <a:spLocks noGrp="1"/>
          </p:cNvSpPr>
          <p:nvPr>
            <p:ph type="dt" sz="half" idx="10"/>
          </p:nvPr>
        </p:nvSpPr>
        <p:spPr/>
        <p:txBody>
          <a:bodyPr/>
          <a:lstStyle/>
          <a:p>
            <a:fld id="{45D05D3E-5645-4062-AE8B-1C36CAA34CA3}" type="datetimeFigureOut">
              <a:rPr lang="en-US" smtClean="0"/>
              <a:t>10/9/2024</a:t>
            </a:fld>
            <a:endParaRPr lang="en-US"/>
          </a:p>
        </p:txBody>
      </p:sp>
      <p:sp>
        <p:nvSpPr>
          <p:cNvPr id="8" name="Footer Placeholder 7">
            <a:extLst>
              <a:ext uri="{FF2B5EF4-FFF2-40B4-BE49-F238E27FC236}">
                <a16:creationId xmlns:a16="http://schemas.microsoft.com/office/drawing/2014/main" id="{1E28B68C-8165-6E84-8AC7-7F5F3AEF65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40A1826-0793-E8FD-E543-51B3EB8083AC}"/>
              </a:ext>
            </a:extLst>
          </p:cNvPr>
          <p:cNvSpPr>
            <a:spLocks noGrp="1"/>
          </p:cNvSpPr>
          <p:nvPr>
            <p:ph type="sldNum" sz="quarter" idx="12"/>
          </p:nvPr>
        </p:nvSpPr>
        <p:spPr/>
        <p:txBody>
          <a:bodyPr/>
          <a:lstStyle/>
          <a:p>
            <a:fld id="{23FFE3C5-860C-4ACD-AC3E-2A20EE2887B8}" type="slidenum">
              <a:rPr lang="en-US" smtClean="0"/>
              <a:t>‹#›</a:t>
            </a:fld>
            <a:endParaRPr lang="en-US"/>
          </a:p>
        </p:txBody>
      </p:sp>
    </p:spTree>
    <p:extLst>
      <p:ext uri="{BB962C8B-B14F-4D97-AF65-F5344CB8AC3E}">
        <p14:creationId xmlns:p14="http://schemas.microsoft.com/office/powerpoint/2010/main" val="24428740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7EC9-9450-6720-0222-83748BC267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452B7E-1425-59E5-A923-D84FAAC5555C}"/>
              </a:ext>
            </a:extLst>
          </p:cNvPr>
          <p:cNvSpPr>
            <a:spLocks noGrp="1"/>
          </p:cNvSpPr>
          <p:nvPr>
            <p:ph type="dt" sz="half" idx="10"/>
          </p:nvPr>
        </p:nvSpPr>
        <p:spPr/>
        <p:txBody>
          <a:bodyPr/>
          <a:lstStyle/>
          <a:p>
            <a:fld id="{45D05D3E-5645-4062-AE8B-1C36CAA34CA3}" type="datetimeFigureOut">
              <a:rPr lang="en-US" smtClean="0"/>
              <a:t>10/9/2024</a:t>
            </a:fld>
            <a:endParaRPr lang="en-US"/>
          </a:p>
        </p:txBody>
      </p:sp>
      <p:sp>
        <p:nvSpPr>
          <p:cNvPr id="4" name="Footer Placeholder 3">
            <a:extLst>
              <a:ext uri="{FF2B5EF4-FFF2-40B4-BE49-F238E27FC236}">
                <a16:creationId xmlns:a16="http://schemas.microsoft.com/office/drawing/2014/main" id="{2680C508-6008-FFE2-E28C-2655F07DD8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12D694-2682-C424-FBDF-F4B1D79D762D}"/>
              </a:ext>
            </a:extLst>
          </p:cNvPr>
          <p:cNvSpPr>
            <a:spLocks noGrp="1"/>
          </p:cNvSpPr>
          <p:nvPr>
            <p:ph type="sldNum" sz="quarter" idx="12"/>
          </p:nvPr>
        </p:nvSpPr>
        <p:spPr/>
        <p:txBody>
          <a:bodyPr/>
          <a:lstStyle/>
          <a:p>
            <a:fld id="{23FFE3C5-860C-4ACD-AC3E-2A20EE2887B8}" type="slidenum">
              <a:rPr lang="en-US" smtClean="0"/>
              <a:t>‹#›</a:t>
            </a:fld>
            <a:endParaRPr lang="en-US"/>
          </a:p>
        </p:txBody>
      </p:sp>
    </p:spTree>
    <p:extLst>
      <p:ext uri="{BB962C8B-B14F-4D97-AF65-F5344CB8AC3E}">
        <p14:creationId xmlns:p14="http://schemas.microsoft.com/office/powerpoint/2010/main" val="39480706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FAE17D-47E6-5934-211C-4975300470D4}"/>
              </a:ext>
            </a:extLst>
          </p:cNvPr>
          <p:cNvSpPr>
            <a:spLocks noGrp="1"/>
          </p:cNvSpPr>
          <p:nvPr>
            <p:ph type="dt" sz="half" idx="10"/>
          </p:nvPr>
        </p:nvSpPr>
        <p:spPr/>
        <p:txBody>
          <a:bodyPr/>
          <a:lstStyle/>
          <a:p>
            <a:fld id="{45D05D3E-5645-4062-AE8B-1C36CAA34CA3}" type="datetimeFigureOut">
              <a:rPr lang="en-US" smtClean="0"/>
              <a:t>10/9/2024</a:t>
            </a:fld>
            <a:endParaRPr lang="en-US"/>
          </a:p>
        </p:txBody>
      </p:sp>
      <p:sp>
        <p:nvSpPr>
          <p:cNvPr id="3" name="Footer Placeholder 2">
            <a:extLst>
              <a:ext uri="{FF2B5EF4-FFF2-40B4-BE49-F238E27FC236}">
                <a16:creationId xmlns:a16="http://schemas.microsoft.com/office/drawing/2014/main" id="{D3144C16-D62B-4A06-0966-CF68503813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90CE2F-5999-56FD-4DFC-623E6DAC4620}"/>
              </a:ext>
            </a:extLst>
          </p:cNvPr>
          <p:cNvSpPr>
            <a:spLocks noGrp="1"/>
          </p:cNvSpPr>
          <p:nvPr>
            <p:ph type="sldNum" sz="quarter" idx="12"/>
          </p:nvPr>
        </p:nvSpPr>
        <p:spPr/>
        <p:txBody>
          <a:bodyPr/>
          <a:lstStyle/>
          <a:p>
            <a:fld id="{23FFE3C5-860C-4ACD-AC3E-2A20EE2887B8}" type="slidenum">
              <a:rPr lang="en-US" smtClean="0"/>
              <a:t>‹#›</a:t>
            </a:fld>
            <a:endParaRPr lang="en-US"/>
          </a:p>
        </p:txBody>
      </p:sp>
    </p:spTree>
    <p:extLst>
      <p:ext uri="{BB962C8B-B14F-4D97-AF65-F5344CB8AC3E}">
        <p14:creationId xmlns:p14="http://schemas.microsoft.com/office/powerpoint/2010/main" val="1299081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1" y="446090"/>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4307305" y="446088"/>
            <a:ext cx="7197307"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3611" y="1598615"/>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C1F4DC-3B61-4808-AA27-102E455FB1A9}"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18802255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B6F9F-5995-C601-92A8-BFC033A7AE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9460119-27C2-829B-BB95-D139ABB49D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A29346-13E0-695D-3126-BF646409F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9F3A51-0982-AD27-1D56-FC2704E8FCDD}"/>
              </a:ext>
            </a:extLst>
          </p:cNvPr>
          <p:cNvSpPr>
            <a:spLocks noGrp="1"/>
          </p:cNvSpPr>
          <p:nvPr>
            <p:ph type="dt" sz="half" idx="10"/>
          </p:nvPr>
        </p:nvSpPr>
        <p:spPr/>
        <p:txBody>
          <a:bodyPr/>
          <a:lstStyle/>
          <a:p>
            <a:fld id="{45D05D3E-5645-4062-AE8B-1C36CAA34CA3}" type="datetimeFigureOut">
              <a:rPr lang="en-US" smtClean="0"/>
              <a:t>10/9/2024</a:t>
            </a:fld>
            <a:endParaRPr lang="en-US"/>
          </a:p>
        </p:txBody>
      </p:sp>
      <p:sp>
        <p:nvSpPr>
          <p:cNvPr id="6" name="Footer Placeholder 5">
            <a:extLst>
              <a:ext uri="{FF2B5EF4-FFF2-40B4-BE49-F238E27FC236}">
                <a16:creationId xmlns:a16="http://schemas.microsoft.com/office/drawing/2014/main" id="{B3859045-8216-C8A3-C5D6-A162F27928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161C4B-C4F3-6429-5DB1-D5B78BD1B0EB}"/>
              </a:ext>
            </a:extLst>
          </p:cNvPr>
          <p:cNvSpPr>
            <a:spLocks noGrp="1"/>
          </p:cNvSpPr>
          <p:nvPr>
            <p:ph type="sldNum" sz="quarter" idx="12"/>
          </p:nvPr>
        </p:nvSpPr>
        <p:spPr/>
        <p:txBody>
          <a:bodyPr/>
          <a:lstStyle/>
          <a:p>
            <a:fld id="{23FFE3C5-860C-4ACD-AC3E-2A20EE2887B8}" type="slidenum">
              <a:rPr lang="en-US" smtClean="0"/>
              <a:t>‹#›</a:t>
            </a:fld>
            <a:endParaRPr lang="en-US"/>
          </a:p>
        </p:txBody>
      </p:sp>
    </p:spTree>
    <p:extLst>
      <p:ext uri="{BB962C8B-B14F-4D97-AF65-F5344CB8AC3E}">
        <p14:creationId xmlns:p14="http://schemas.microsoft.com/office/powerpoint/2010/main" val="30815645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A49C7-ABFB-C650-049B-7B793E588F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22E92A-0985-6BFE-0755-6F3A117136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180CE1-DEC5-4AF7-3B74-CE1416888D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AEC55C-4434-A14D-CC4C-1281D6860D46}"/>
              </a:ext>
            </a:extLst>
          </p:cNvPr>
          <p:cNvSpPr>
            <a:spLocks noGrp="1"/>
          </p:cNvSpPr>
          <p:nvPr>
            <p:ph type="dt" sz="half" idx="10"/>
          </p:nvPr>
        </p:nvSpPr>
        <p:spPr/>
        <p:txBody>
          <a:bodyPr/>
          <a:lstStyle/>
          <a:p>
            <a:fld id="{45D05D3E-5645-4062-AE8B-1C36CAA34CA3}" type="datetimeFigureOut">
              <a:rPr lang="en-US" smtClean="0"/>
              <a:t>10/9/2024</a:t>
            </a:fld>
            <a:endParaRPr lang="en-US"/>
          </a:p>
        </p:txBody>
      </p:sp>
      <p:sp>
        <p:nvSpPr>
          <p:cNvPr id="6" name="Footer Placeholder 5">
            <a:extLst>
              <a:ext uri="{FF2B5EF4-FFF2-40B4-BE49-F238E27FC236}">
                <a16:creationId xmlns:a16="http://schemas.microsoft.com/office/drawing/2014/main" id="{B252C659-DF33-E8B9-41DE-120A729834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B4F3A3-5692-0A30-83C7-3DB536F4C218}"/>
              </a:ext>
            </a:extLst>
          </p:cNvPr>
          <p:cNvSpPr>
            <a:spLocks noGrp="1"/>
          </p:cNvSpPr>
          <p:nvPr>
            <p:ph type="sldNum" sz="quarter" idx="12"/>
          </p:nvPr>
        </p:nvSpPr>
        <p:spPr/>
        <p:txBody>
          <a:bodyPr/>
          <a:lstStyle/>
          <a:p>
            <a:fld id="{23FFE3C5-860C-4ACD-AC3E-2A20EE2887B8}" type="slidenum">
              <a:rPr lang="en-US" smtClean="0"/>
              <a:t>‹#›</a:t>
            </a:fld>
            <a:endParaRPr lang="en-US"/>
          </a:p>
        </p:txBody>
      </p:sp>
    </p:spTree>
    <p:extLst>
      <p:ext uri="{BB962C8B-B14F-4D97-AF65-F5344CB8AC3E}">
        <p14:creationId xmlns:p14="http://schemas.microsoft.com/office/powerpoint/2010/main" val="41040955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F231-4DB2-6FA8-6F7E-B151B6EC2E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19191C-AE9F-F38C-5BEA-7E30E3EA74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BDB2E-2927-5120-24AC-A006537C4FE1}"/>
              </a:ext>
            </a:extLst>
          </p:cNvPr>
          <p:cNvSpPr>
            <a:spLocks noGrp="1"/>
          </p:cNvSpPr>
          <p:nvPr>
            <p:ph type="dt" sz="half" idx="10"/>
          </p:nvPr>
        </p:nvSpPr>
        <p:spPr/>
        <p:txBody>
          <a:bodyPr/>
          <a:lstStyle/>
          <a:p>
            <a:fld id="{45D05D3E-5645-4062-AE8B-1C36CAA34CA3}" type="datetimeFigureOut">
              <a:rPr lang="en-US" smtClean="0"/>
              <a:t>10/9/2024</a:t>
            </a:fld>
            <a:endParaRPr lang="en-US"/>
          </a:p>
        </p:txBody>
      </p:sp>
      <p:sp>
        <p:nvSpPr>
          <p:cNvPr id="5" name="Footer Placeholder 4">
            <a:extLst>
              <a:ext uri="{FF2B5EF4-FFF2-40B4-BE49-F238E27FC236}">
                <a16:creationId xmlns:a16="http://schemas.microsoft.com/office/drawing/2014/main" id="{CAD0D224-2316-C1BC-2D16-87138C8920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B1020-CB3A-FBBE-D3E4-9C3BB183C5DE}"/>
              </a:ext>
            </a:extLst>
          </p:cNvPr>
          <p:cNvSpPr>
            <a:spLocks noGrp="1"/>
          </p:cNvSpPr>
          <p:nvPr>
            <p:ph type="sldNum" sz="quarter" idx="12"/>
          </p:nvPr>
        </p:nvSpPr>
        <p:spPr/>
        <p:txBody>
          <a:bodyPr/>
          <a:lstStyle/>
          <a:p>
            <a:fld id="{23FFE3C5-860C-4ACD-AC3E-2A20EE2887B8}" type="slidenum">
              <a:rPr lang="en-US" smtClean="0"/>
              <a:t>‹#›</a:t>
            </a:fld>
            <a:endParaRPr lang="en-US"/>
          </a:p>
        </p:txBody>
      </p:sp>
    </p:spTree>
    <p:extLst>
      <p:ext uri="{BB962C8B-B14F-4D97-AF65-F5344CB8AC3E}">
        <p14:creationId xmlns:p14="http://schemas.microsoft.com/office/powerpoint/2010/main" val="32568207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5B1FED-4F74-3732-D7B6-68C621764C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E0FB0-0761-DAEF-D329-6EBE5582EB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2181E-892B-748E-A081-A31A5EB99E80}"/>
              </a:ext>
            </a:extLst>
          </p:cNvPr>
          <p:cNvSpPr>
            <a:spLocks noGrp="1"/>
          </p:cNvSpPr>
          <p:nvPr>
            <p:ph type="dt" sz="half" idx="10"/>
          </p:nvPr>
        </p:nvSpPr>
        <p:spPr/>
        <p:txBody>
          <a:bodyPr/>
          <a:lstStyle/>
          <a:p>
            <a:fld id="{45D05D3E-5645-4062-AE8B-1C36CAA34CA3}" type="datetimeFigureOut">
              <a:rPr lang="en-US" smtClean="0"/>
              <a:t>10/9/2024</a:t>
            </a:fld>
            <a:endParaRPr lang="en-US"/>
          </a:p>
        </p:txBody>
      </p:sp>
      <p:sp>
        <p:nvSpPr>
          <p:cNvPr id="5" name="Footer Placeholder 4">
            <a:extLst>
              <a:ext uri="{FF2B5EF4-FFF2-40B4-BE49-F238E27FC236}">
                <a16:creationId xmlns:a16="http://schemas.microsoft.com/office/drawing/2014/main" id="{C60EA05D-01DF-E62F-68F8-F7D472927D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5C3BF4-E30C-1ACF-FBB1-207B81F27DFA}"/>
              </a:ext>
            </a:extLst>
          </p:cNvPr>
          <p:cNvSpPr>
            <a:spLocks noGrp="1"/>
          </p:cNvSpPr>
          <p:nvPr>
            <p:ph type="sldNum" sz="quarter" idx="12"/>
          </p:nvPr>
        </p:nvSpPr>
        <p:spPr/>
        <p:txBody>
          <a:bodyPr/>
          <a:lstStyle/>
          <a:p>
            <a:fld id="{23FFE3C5-860C-4ACD-AC3E-2A20EE2887B8}" type="slidenum">
              <a:rPr lang="en-US" smtClean="0"/>
              <a:t>‹#›</a:t>
            </a:fld>
            <a:endParaRPr lang="en-US"/>
          </a:p>
        </p:txBody>
      </p:sp>
    </p:spTree>
    <p:extLst>
      <p:ext uri="{BB962C8B-B14F-4D97-AF65-F5344CB8AC3E}">
        <p14:creationId xmlns:p14="http://schemas.microsoft.com/office/powerpoint/2010/main" val="2460885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612" y="4800600"/>
            <a:ext cx="10891001"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13611" y="634965"/>
            <a:ext cx="10891001"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13612" y="5367338"/>
            <a:ext cx="10891001"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875CB4-0B55-42C7-AE55-69681DE35075}" type="datetime1">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5116" y="6130537"/>
            <a:ext cx="779767" cy="365125"/>
          </a:xfrm>
        </p:spPr>
        <p:txBody>
          <a:bodyPr/>
          <a:lstStyle/>
          <a:p>
            <a:fld id="{8EE722A0-BB85-47B5-89AA-E497A9507C15}" type="slidenum">
              <a:rPr lang="en-US" smtClean="0"/>
              <a:t>‹#›</a:t>
            </a:fld>
            <a:endParaRPr lang="en-US"/>
          </a:p>
        </p:txBody>
      </p:sp>
    </p:spTree>
    <p:extLst>
      <p:ext uri="{BB962C8B-B14F-4D97-AF65-F5344CB8AC3E}">
        <p14:creationId xmlns:p14="http://schemas.microsoft.com/office/powerpoint/2010/main" val="3869510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slideLayout" Target="../slideLayouts/slideLayout55.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slideLayout" Target="../slideLayouts/slideLayout54.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theme" Target="../theme/theme2.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 Id="rId3"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146" y="624110"/>
            <a:ext cx="10968230" cy="12808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3611" y="2129589"/>
            <a:ext cx="10972800" cy="38902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33606" y="61305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EFD9D92-4649-40E1-8E48-1ED8C2F081B4}" type="datetime1">
              <a:rPr lang="en-US" smtClean="0"/>
              <a:t>10/9/2024</a:t>
            </a:fld>
            <a:endParaRPr lang="en-US"/>
          </a:p>
        </p:txBody>
      </p:sp>
      <p:sp>
        <p:nvSpPr>
          <p:cNvPr id="5" name="Footer Placeholder 4"/>
          <p:cNvSpPr>
            <a:spLocks noGrp="1"/>
          </p:cNvSpPr>
          <p:nvPr>
            <p:ph type="ftr" sz="quarter" idx="3"/>
          </p:nvPr>
        </p:nvSpPr>
        <p:spPr>
          <a:xfrm>
            <a:off x="613611" y="6135808"/>
            <a:ext cx="867476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5116" y="6130537"/>
            <a:ext cx="779494" cy="364552"/>
          </a:xfrm>
          <a:prstGeom prst="rect">
            <a:avLst/>
          </a:prstGeom>
        </p:spPr>
        <p:txBody>
          <a:bodyPr vert="horz" lIns="91440" tIns="45720" rIns="91440" bIns="45720" rtlCol="0" anchor="ctr"/>
          <a:lstStyle>
            <a:lvl1pPr algn="r">
              <a:defRPr lang="en-US" sz="1400" b="1" kern="1200" smtClean="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811785816"/>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hf hdr="0" ftr="0" dt="0"/>
  <p:txStyles>
    <p:titleStyle>
      <a:lvl1pPr algn="ctr" defTabSz="457200" rtl="0" eaLnBrk="1" latinLnBrk="0" hangingPunct="1">
        <a:spcBef>
          <a:spcPct val="0"/>
        </a:spcBef>
        <a:buNone/>
        <a:defRPr sz="4000" b="1" kern="1200">
          <a:solidFill>
            <a:schemeClr val="tx1">
              <a:lumMod val="85000"/>
              <a:lumOff val="15000"/>
            </a:schemeClr>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1000"/>
        </a:spcBef>
        <a:spcAft>
          <a:spcPts val="0"/>
        </a:spcAft>
        <a:buClr>
          <a:schemeClr val="accent1"/>
        </a:buClr>
        <a:buFont typeface="Wingdings 3" charset="2"/>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146" y="624110"/>
            <a:ext cx="10968230" cy="12808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3611" y="2129589"/>
            <a:ext cx="10972800" cy="38902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33606" y="61305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AFCA810-B6CD-433B-807A-B20BB8913259}" type="datetime1">
              <a:rPr lang="en-US" smtClean="0"/>
              <a:t>10/9/2024</a:t>
            </a:fld>
            <a:endParaRPr lang="en-US"/>
          </a:p>
        </p:txBody>
      </p:sp>
      <p:sp>
        <p:nvSpPr>
          <p:cNvPr id="5" name="Footer Placeholder 4"/>
          <p:cNvSpPr>
            <a:spLocks noGrp="1"/>
          </p:cNvSpPr>
          <p:nvPr>
            <p:ph type="ftr" sz="quarter" idx="3"/>
          </p:nvPr>
        </p:nvSpPr>
        <p:spPr>
          <a:xfrm>
            <a:off x="613611" y="6135808"/>
            <a:ext cx="867476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5116" y="6130537"/>
            <a:ext cx="779494" cy="364552"/>
          </a:xfrm>
          <a:prstGeom prst="rect">
            <a:avLst/>
          </a:prstGeom>
        </p:spPr>
        <p:txBody>
          <a:bodyPr vert="horz" lIns="91440" tIns="45720" rIns="91440" bIns="45720" rtlCol="0" anchor="ctr"/>
          <a:lstStyle>
            <a:lvl1pPr algn="r">
              <a:defRPr lang="en-US" sz="1400" b="1" kern="1200" smtClean="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811785816"/>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774" r:id="rId18"/>
    <p:sldLayoutId id="2147483870" r:id="rId19"/>
    <p:sldLayoutId id="2147483871" r:id="rId20"/>
    <p:sldLayoutId id="2147483872" r:id="rId21"/>
    <p:sldLayoutId id="2147483873" r:id="rId22"/>
    <p:sldLayoutId id="2147483775" r:id="rId23"/>
    <p:sldLayoutId id="2147483776" r:id="rId24"/>
    <p:sldLayoutId id="2147483777" r:id="rId25"/>
    <p:sldLayoutId id="2147483778" r:id="rId26"/>
    <p:sldLayoutId id="2147483779" r:id="rId27"/>
    <p:sldLayoutId id="2147483780"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 id="2147483852" r:id="rId38"/>
    <p:sldLayoutId id="2147483846" r:id="rId39"/>
  </p:sldLayoutIdLst>
  <p:hf hdr="0" dt="0"/>
  <p:txStyles>
    <p:titleStyle>
      <a:lvl1pPr algn="ctr" defTabSz="457200" rtl="0" eaLnBrk="1" latinLnBrk="0" hangingPunct="1">
        <a:spcBef>
          <a:spcPct val="0"/>
        </a:spcBef>
        <a:buNone/>
        <a:defRPr sz="4000" b="1" kern="1200">
          <a:solidFill>
            <a:schemeClr val="tx1">
              <a:lumMod val="85000"/>
              <a:lumOff val="15000"/>
            </a:schemeClr>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1000"/>
        </a:spcBef>
        <a:spcAft>
          <a:spcPts val="0"/>
        </a:spcAft>
        <a:buClr>
          <a:schemeClr val="accent1"/>
        </a:buClr>
        <a:buFont typeface="Wingdings 3" charset="2"/>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8146" y="624110"/>
            <a:ext cx="10968230" cy="12808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13611" y="2129589"/>
            <a:ext cx="10972800" cy="38902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33606" y="61305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AFCA810-B6CD-433B-807A-B20BB8913259}" type="datetime1">
              <a:rPr lang="en-US" smtClean="0"/>
              <a:t>10/9/2024</a:t>
            </a:fld>
            <a:endParaRPr lang="en-US"/>
          </a:p>
        </p:txBody>
      </p:sp>
      <p:sp>
        <p:nvSpPr>
          <p:cNvPr id="5" name="Footer Placeholder 4"/>
          <p:cNvSpPr>
            <a:spLocks noGrp="1"/>
          </p:cNvSpPr>
          <p:nvPr>
            <p:ph type="ftr" sz="quarter" idx="3"/>
          </p:nvPr>
        </p:nvSpPr>
        <p:spPr>
          <a:xfrm>
            <a:off x="613611" y="6135808"/>
            <a:ext cx="867476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5116" y="6130537"/>
            <a:ext cx="779494" cy="364552"/>
          </a:xfrm>
          <a:prstGeom prst="rect">
            <a:avLst/>
          </a:prstGeom>
        </p:spPr>
        <p:txBody>
          <a:bodyPr vert="horz" lIns="91440" tIns="45720" rIns="91440" bIns="45720" rtlCol="0" anchor="ctr"/>
          <a:lstStyle>
            <a:lvl1pPr algn="r">
              <a:defRPr lang="en-US" sz="1400" b="1" kern="1200" smtClean="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fld id="{8EE722A0-BB85-47B5-89AA-E497A9507C15}" type="slidenum">
              <a:rPr lang="en-US" smtClean="0"/>
              <a:pPr/>
              <a:t>‹#›</a:t>
            </a:fld>
            <a:endParaRPr lang="en-US"/>
          </a:p>
        </p:txBody>
      </p:sp>
    </p:spTree>
    <p:extLst>
      <p:ext uri="{BB962C8B-B14F-4D97-AF65-F5344CB8AC3E}">
        <p14:creationId xmlns:p14="http://schemas.microsoft.com/office/powerpoint/2010/main" val="1811785816"/>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44" r:id="rId16"/>
    <p:sldLayoutId id="2147483845" r:id="rId17"/>
  </p:sldLayoutIdLst>
  <p:hf hdr="0" dt="0"/>
  <p:txStyles>
    <p:titleStyle>
      <a:lvl1pPr algn="ctr" defTabSz="457200" rtl="0" eaLnBrk="1" latinLnBrk="0" hangingPunct="1">
        <a:spcBef>
          <a:spcPct val="0"/>
        </a:spcBef>
        <a:buNone/>
        <a:defRPr sz="4000" b="1" kern="1200">
          <a:solidFill>
            <a:schemeClr val="tx1">
              <a:lumMod val="85000"/>
              <a:lumOff val="15000"/>
            </a:schemeClr>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1000"/>
        </a:spcBef>
        <a:spcAft>
          <a:spcPts val="0"/>
        </a:spcAft>
        <a:buClr>
          <a:schemeClr val="accent1"/>
        </a:buClr>
        <a:buFont typeface="Wingdings 3" charset="2"/>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FEDDD0-3F11-DA39-19CF-AFF0C90ED9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C698585-3360-E886-C98D-82E6CA3954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25A040-5847-8F41-32EF-B5F4DFF931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D05D3E-5645-4062-AE8B-1C36CAA34CA3}" type="datetimeFigureOut">
              <a:rPr lang="en-US" smtClean="0"/>
              <a:t>10/9/2024</a:t>
            </a:fld>
            <a:endParaRPr lang="en-US"/>
          </a:p>
        </p:txBody>
      </p:sp>
      <p:sp>
        <p:nvSpPr>
          <p:cNvPr id="5" name="Footer Placeholder 4">
            <a:extLst>
              <a:ext uri="{FF2B5EF4-FFF2-40B4-BE49-F238E27FC236}">
                <a16:creationId xmlns:a16="http://schemas.microsoft.com/office/drawing/2014/main" id="{95E43441-8A9E-E0E7-6C48-F2BC95E382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9B7C8E-7809-3C4F-7260-4AFC5143E5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FFE3C5-860C-4ACD-AC3E-2A20EE2887B8}" type="slidenum">
              <a:rPr lang="en-US" smtClean="0"/>
              <a:t>‹#›</a:t>
            </a:fld>
            <a:endParaRPr lang="en-US"/>
          </a:p>
        </p:txBody>
      </p:sp>
    </p:spTree>
    <p:extLst>
      <p:ext uri="{BB962C8B-B14F-4D97-AF65-F5344CB8AC3E}">
        <p14:creationId xmlns:p14="http://schemas.microsoft.com/office/powerpoint/2010/main" val="137570575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5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9.xml"/><Relationship Id="rId1" Type="http://schemas.openxmlformats.org/officeDocument/2006/relationships/tags" Target="../tags/tag3.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hyperlink" Target="https://uclaisap.org/recoveryincentives/"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dhcs.ca.gov/Pages/DMC-ODS-Contingency-Management.aspx"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hyperlink" Target="http://www.uclaisap.org" TargetMode="External"/><Relationship Id="rId4" Type="http://schemas.openxmlformats.org/officeDocument/2006/relationships/hyperlink" Target="https://uclaisap.org/recoveryincentives"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05.xml"/><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9.xml"/><Relationship Id="rId1" Type="http://schemas.openxmlformats.org/officeDocument/2006/relationships/tags" Target="../tags/tag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9.xml"/><Relationship Id="rId1" Type="http://schemas.openxmlformats.org/officeDocument/2006/relationships/tags" Target="../tags/tag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9.xml"/><Relationship Id="rId1" Type="http://schemas.openxmlformats.org/officeDocument/2006/relationships/tags" Target="../tags/tag6.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9.xml"/><Relationship Id="rId1" Type="http://schemas.openxmlformats.org/officeDocument/2006/relationships/tags" Target="../tags/tag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9.xml"/><Relationship Id="rId1" Type="http://schemas.openxmlformats.org/officeDocument/2006/relationships/tags" Target="../tags/tag8.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9.xml"/><Relationship Id="rId1" Type="http://schemas.openxmlformats.org/officeDocument/2006/relationships/tags" Target="../tags/tag9.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9.xml"/><Relationship Id="rId1" Type="http://schemas.openxmlformats.org/officeDocument/2006/relationships/tags" Target="../tags/tag10.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9.xml"/><Relationship Id="rId1" Type="http://schemas.openxmlformats.org/officeDocument/2006/relationships/tags" Target="../tags/tag1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9.xml"/><Relationship Id="rId1" Type="http://schemas.openxmlformats.org/officeDocument/2006/relationships/tags" Target="../tags/tag1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9.xml"/><Relationship Id="rId1" Type="http://schemas.openxmlformats.org/officeDocument/2006/relationships/tags" Target="../tags/tag13.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9.xml"/><Relationship Id="rId1" Type="http://schemas.openxmlformats.org/officeDocument/2006/relationships/tags" Target="../tags/tag14.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9.xml"/><Relationship Id="rId1" Type="http://schemas.openxmlformats.org/officeDocument/2006/relationships/tags" Target="../tags/tag15.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9.xml"/><Relationship Id="rId1" Type="http://schemas.openxmlformats.org/officeDocument/2006/relationships/tags" Target="../tags/tag16.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9.xml"/><Relationship Id="rId1" Type="http://schemas.openxmlformats.org/officeDocument/2006/relationships/tags" Target="../tags/tag17.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9.xml"/><Relationship Id="rId1" Type="http://schemas.openxmlformats.org/officeDocument/2006/relationships/tags" Target="../tags/tag18.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9.xml"/><Relationship Id="rId1" Type="http://schemas.openxmlformats.org/officeDocument/2006/relationships/tags" Target="../tags/tag19.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9.xml"/><Relationship Id="rId1" Type="http://schemas.openxmlformats.org/officeDocument/2006/relationships/tags" Target="../tags/tag20.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9.xml"/><Relationship Id="rId1" Type="http://schemas.openxmlformats.org/officeDocument/2006/relationships/tags" Target="../tags/tag21.xml"/><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9.xml"/><Relationship Id="rId1" Type="http://schemas.openxmlformats.org/officeDocument/2006/relationships/tags" Target="../tags/tag2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9.xml"/><Relationship Id="rId1" Type="http://schemas.openxmlformats.org/officeDocument/2006/relationships/tags" Target="../tags/tag23.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9.xml"/><Relationship Id="rId1" Type="http://schemas.openxmlformats.org/officeDocument/2006/relationships/tags" Target="../tags/tag24.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9.xml"/><Relationship Id="rId1" Type="http://schemas.openxmlformats.org/officeDocument/2006/relationships/tags" Target="../tags/tag25.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9.xml"/><Relationship Id="rId1" Type="http://schemas.openxmlformats.org/officeDocument/2006/relationships/tags" Target="../tags/tag26.xml"/><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9.xml"/><Relationship Id="rId1" Type="http://schemas.openxmlformats.org/officeDocument/2006/relationships/tags" Target="../tags/tag27.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9.xml"/><Relationship Id="rId1" Type="http://schemas.openxmlformats.org/officeDocument/2006/relationships/tags" Target="../tags/tag28.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9.xml"/><Relationship Id="rId1" Type="http://schemas.openxmlformats.org/officeDocument/2006/relationships/tags" Target="../tags/tag29.xml"/><Relationship Id="rId4" Type="http://schemas.openxmlformats.org/officeDocument/2006/relationships/image" Target="../media/image1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uclaisap.org/recoveryincentives/" TargetMode="External"/><Relationship Id="rId2" Type="http://schemas.openxmlformats.org/officeDocument/2006/relationships/notesSlide" Target="../notesSlides/notesSlide54.xml"/><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uclaisap.org/recoveryincentives/" TargetMode="External"/><Relationship Id="rId2" Type="http://schemas.openxmlformats.org/officeDocument/2006/relationships/notesSlide" Target="../notesSlides/notesSlide56.xm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8.xml"/><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dhcs.ca.gov/Pages/Approved-UDTs-for-the-Recovery-Incentives-Program.aspx" TargetMode="External"/><Relationship Id="rId2" Type="http://schemas.openxmlformats.org/officeDocument/2006/relationships/notesSlide" Target="../notesSlides/notesSlide64.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6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9.xml"/></Relationships>
</file>

<file path=ppt/slides/_rels/slide7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9.xml"/><Relationship Id="rId1" Type="http://schemas.openxmlformats.org/officeDocument/2006/relationships/tags" Target="../tags/tag1.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www.cdph.ca.gov/Programs/CID/DOA/Pages/OA_prev_sep.aspx" TargetMode="External"/><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9.xml"/><Relationship Id="rId1" Type="http://schemas.openxmlformats.org/officeDocument/2006/relationships/tags" Target="../tags/tag2.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FFA708-276C-4B5E-B8D3-C7FC3238D6EF}"/>
              </a:ext>
            </a:extLst>
          </p:cNvPr>
          <p:cNvSpPr/>
          <p:nvPr/>
        </p:nvSpPr>
        <p:spPr>
          <a:xfrm>
            <a:off x="1424033" y="772886"/>
            <a:ext cx="8989297" cy="5896285"/>
          </a:xfrm>
          <a:prstGeom prst="rect">
            <a:avLst/>
          </a:prstGeom>
          <a:blipFill>
            <a:blip r:embed="rId3">
              <a:alphaModFix amt="30000"/>
              <a:extLst>
                <a:ext uri="{28A0092B-C50C-407E-A947-70E740481C1C}">
                  <a14:useLocalDpi xmlns:a14="http://schemas.microsoft.com/office/drawing/2010/main" val="0"/>
                </a:ext>
              </a:extLst>
            </a:blip>
            <a:stretch>
              <a:fillRect/>
            </a:stretch>
          </a:blipFill>
          <a:ln>
            <a:noFill/>
          </a:ln>
          <a:effectLst>
            <a:softEdge rad="596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BA768C-7CC8-46A1-8653-A333922AF484}"/>
              </a:ext>
            </a:extLst>
          </p:cNvPr>
          <p:cNvSpPr>
            <a:spLocks noGrp="1"/>
          </p:cNvSpPr>
          <p:nvPr>
            <p:ph type="ctrTitle"/>
          </p:nvPr>
        </p:nvSpPr>
        <p:spPr>
          <a:xfrm>
            <a:off x="613611" y="482600"/>
            <a:ext cx="10891001" cy="5519124"/>
          </a:xfrm>
        </p:spPr>
        <p:txBody>
          <a:bodyPr>
            <a:normAutofit/>
          </a:bodyPr>
          <a:lstStyle/>
          <a:p>
            <a:pPr>
              <a:spcBef>
                <a:spcPts val="0"/>
              </a:spcBef>
              <a:spcAft>
                <a:spcPts val="1000"/>
              </a:spcAft>
            </a:pPr>
            <a:r>
              <a:rPr lang="en-US">
                <a:solidFill>
                  <a:schemeClr val="tx1"/>
                </a:solidFill>
                <a:latin typeface="Calibri"/>
                <a:ea typeface="+mn-ea"/>
                <a:cs typeface="Calibri"/>
              </a:rPr>
              <a:t>The Recovery Incentives Program: California’s Contingency Management Benefit</a:t>
            </a:r>
            <a:endParaRPr lang="en-US" b="0">
              <a:solidFill>
                <a:schemeClr val="tx1"/>
              </a:solidFill>
              <a:latin typeface="Calibri"/>
              <a:ea typeface="+mn-ea"/>
              <a:cs typeface="Calibri"/>
            </a:endParaRPr>
          </a:p>
          <a:p>
            <a:pPr>
              <a:spcBef>
                <a:spcPts val="1000"/>
              </a:spcBef>
            </a:pPr>
            <a:r>
              <a:rPr lang="en-US" sz="4000" u="sng">
                <a:solidFill>
                  <a:schemeClr val="tx1"/>
                </a:solidFill>
                <a:latin typeface="Calibri"/>
                <a:ea typeface="+mn-ea"/>
                <a:cs typeface="Calibri"/>
              </a:rPr>
              <a:t>Implementation Training: Part 2</a:t>
            </a:r>
            <a:br>
              <a:rPr lang="en-US" sz="40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br>
            <a:br>
              <a:rPr lang="en-US" sz="4000" b="1" i="0" u="none" strike="noStrike" kern="1200" cap="none" spc="0" normalizeH="0" baseline="0" noProof="0">
                <a:ln>
                  <a:noFill/>
                </a:ln>
                <a:effectLst/>
                <a:uLnTx/>
                <a:uFillTx/>
                <a:latin typeface="Calibri" panose="020F0502020204030204" pitchFamily="34" charset="0"/>
                <a:ea typeface="+mn-ea"/>
                <a:cs typeface="Calibri" panose="020F0502020204030204" pitchFamily="34" charset="0"/>
              </a:rPr>
            </a:br>
            <a:r>
              <a:rPr kumimoji="0" lang="en-US" sz="4000" b="1" i="0" u="sng" strike="noStrike" kern="1200" cap="none" spc="0" normalizeH="0" baseline="0" noProof="0">
                <a:ln>
                  <a:noFill/>
                </a:ln>
                <a:solidFill>
                  <a:schemeClr val="tx1"/>
                </a:solidFill>
                <a:effectLst/>
                <a:uLnTx/>
                <a:uFillTx/>
                <a:latin typeface="Calibri"/>
                <a:ea typeface="Calibri"/>
                <a:cs typeface="Calibri"/>
              </a:rPr>
              <a:t>Trainers</a:t>
            </a:r>
            <a:r>
              <a:rPr kumimoji="0" lang="en-US" sz="4000" b="1" i="0" strike="noStrike" kern="1200" cap="none" spc="0" normalizeH="0" baseline="0" noProof="0">
                <a:ln>
                  <a:noFill/>
                </a:ln>
                <a:solidFill>
                  <a:schemeClr val="tx1"/>
                </a:solidFill>
                <a:effectLst/>
                <a:uLnTx/>
                <a:uFillTx/>
                <a:latin typeface="Calibri"/>
                <a:ea typeface="Calibri"/>
                <a:cs typeface="Calibri"/>
              </a:rPr>
              <a:t>:</a:t>
            </a:r>
            <a:br>
              <a:rPr lang="en-US" sz="4000" b="1" i="0" strike="noStrike" kern="1200" cap="none" spc="0" normalizeH="0" baseline="0" noProof="0">
                <a:ln>
                  <a:noFill/>
                </a:ln>
                <a:effectLst/>
                <a:uLnTx/>
                <a:uFillTx/>
                <a:latin typeface="Calibri" panose="020F0502020204030204" pitchFamily="34" charset="0"/>
                <a:ea typeface="+mn-ea"/>
                <a:cs typeface="Calibri" panose="020F0502020204030204" pitchFamily="34" charset="0"/>
              </a:rPr>
            </a:br>
            <a:r>
              <a:rPr lang="en-US" sz="3200">
                <a:solidFill>
                  <a:schemeClr val="tx1"/>
                </a:solidFill>
                <a:latin typeface="Calibri"/>
                <a:ea typeface="+mn-ea"/>
                <a:cs typeface="Calibri"/>
              </a:rPr>
              <a:t>Rosana Trivino-Perez, LCSW, </a:t>
            </a:r>
            <a:r>
              <a:rPr lang="en-US" sz="3200" b="1">
                <a:solidFill>
                  <a:schemeClr val="tx1"/>
                </a:solidFill>
                <a:latin typeface="Calibri"/>
                <a:ea typeface="Calibri"/>
                <a:cs typeface="Calibri"/>
              </a:rPr>
              <a:t>Samantha Santamaria, </a:t>
            </a:r>
            <a:r>
              <a:rPr lang="en-US" sz="3200">
                <a:solidFill>
                  <a:schemeClr val="tx1"/>
                </a:solidFill>
                <a:latin typeface="Calibri"/>
                <a:ea typeface="Calibri"/>
                <a:cs typeface="Calibri"/>
              </a:rPr>
              <a:t>LCSW,</a:t>
            </a:r>
            <a:r>
              <a:rPr lang="en-US" sz="3200" b="1">
                <a:solidFill>
                  <a:schemeClr val="tx1"/>
                </a:solidFill>
                <a:latin typeface="Calibri"/>
                <a:ea typeface="Calibri"/>
                <a:cs typeface="Calibri"/>
              </a:rPr>
              <a:t> </a:t>
            </a:r>
            <a:br>
              <a:rPr lang="en-US" sz="3200" b="1"/>
            </a:br>
            <a:r>
              <a:rPr lang="en-US" sz="3200">
                <a:solidFill>
                  <a:schemeClr val="tx1"/>
                </a:solidFill>
                <a:latin typeface="Calibri"/>
                <a:ea typeface="Calibri"/>
                <a:cs typeface="Calibri"/>
              </a:rPr>
              <a:t>James Peck, PsyD,  Dominic Trupiano, Thomas E. Freese, PhD, </a:t>
            </a:r>
            <a:br>
              <a:rPr lang="en-US" sz="3200">
                <a:latin typeface="Calibri"/>
                <a:ea typeface="Calibri"/>
                <a:cs typeface="Calibri"/>
              </a:rPr>
            </a:br>
            <a:r>
              <a:rPr lang="en-US" sz="3200">
                <a:solidFill>
                  <a:schemeClr val="tx1"/>
                </a:solidFill>
                <a:latin typeface="Calibri"/>
                <a:ea typeface="Calibri"/>
                <a:cs typeface="Calibri"/>
              </a:rPr>
              <a:t>Beth A. Rutkowski, MPH</a:t>
            </a:r>
            <a:endParaRPr lang="en-US" sz="4000" u="sng">
              <a:solidFill>
                <a:schemeClr val="tx1"/>
              </a:solidFill>
              <a:latin typeface="Calibri"/>
              <a:ea typeface="Calibri"/>
              <a:cs typeface="Calibri"/>
            </a:endParaRPr>
          </a:p>
        </p:txBody>
      </p:sp>
      <p:pic>
        <p:nvPicPr>
          <p:cNvPr id="5" name="Picture 4">
            <a:extLst>
              <a:ext uri="{FF2B5EF4-FFF2-40B4-BE49-F238E27FC236}">
                <a16:creationId xmlns:a16="http://schemas.microsoft.com/office/drawing/2014/main" id="{9F4D1CD8-DF30-441D-9855-B6E82BA09B21}"/>
              </a:ext>
            </a:extLst>
          </p:cNvPr>
          <p:cNvPicPr>
            <a:picLocks noChangeAspect="1"/>
          </p:cNvPicPr>
          <p:nvPr/>
        </p:nvPicPr>
        <p:blipFill>
          <a:blip r:embed="rId4"/>
          <a:srcRect/>
          <a:stretch>
            <a:fillRect/>
          </a:stretch>
        </p:blipFill>
        <p:spPr>
          <a:xfrm>
            <a:off x="10730704" y="6001724"/>
            <a:ext cx="1307598" cy="734122"/>
          </a:xfrm>
          <a:prstGeom prst="rect">
            <a:avLst/>
          </a:prstGeom>
          <a:effectLst>
            <a:softEdge rad="63500"/>
          </a:effectLst>
        </p:spPr>
      </p:pic>
      <p:pic>
        <p:nvPicPr>
          <p:cNvPr id="7" name="Picture 6">
            <a:extLst>
              <a:ext uri="{FF2B5EF4-FFF2-40B4-BE49-F238E27FC236}">
                <a16:creationId xmlns:a16="http://schemas.microsoft.com/office/drawing/2014/main" id="{7FB4991C-EA52-4294-ABB9-A6FA50F1D5A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15565" y="5437763"/>
            <a:ext cx="5175115" cy="1420238"/>
          </a:xfrm>
          <a:prstGeom prst="rect">
            <a:avLst/>
          </a:prstGeom>
        </p:spPr>
      </p:pic>
    </p:spTree>
    <p:extLst>
      <p:ext uri="{BB962C8B-B14F-4D97-AF65-F5344CB8AC3E}">
        <p14:creationId xmlns:p14="http://schemas.microsoft.com/office/powerpoint/2010/main" val="2769250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A4875EC-D925-2F6F-3BFE-9B6DA9A3DFA9}"/>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4553909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C1A03E-A03A-43E6-AD69-7F429733E7DA}"/>
              </a:ext>
            </a:extLst>
          </p:cNvPr>
          <p:cNvSpPr>
            <a:spLocks noGrp="1"/>
          </p:cNvSpPr>
          <p:nvPr>
            <p:ph type="title"/>
          </p:nvPr>
        </p:nvSpPr>
        <p:spPr>
          <a:xfrm>
            <a:off x="656743" y="926185"/>
            <a:ext cx="10891000" cy="1008725"/>
          </a:xfrm>
        </p:spPr>
        <p:txBody>
          <a:bodyPr/>
          <a:lstStyle/>
          <a:p>
            <a:r>
              <a:rPr lang="en-US">
                <a:solidFill>
                  <a:schemeClr val="tx1"/>
                </a:solidFill>
                <a:latin typeface="Calibri"/>
                <a:cs typeface="Calibri"/>
              </a:rPr>
              <a:t>Implementation Coaching Support</a:t>
            </a:r>
          </a:p>
        </p:txBody>
      </p:sp>
      <p:pic>
        <p:nvPicPr>
          <p:cNvPr id="3" name="Picture 4" descr="A picture containing floor&#10;&#10;Description automatically generated">
            <a:extLst>
              <a:ext uri="{FF2B5EF4-FFF2-40B4-BE49-F238E27FC236}">
                <a16:creationId xmlns:a16="http://schemas.microsoft.com/office/drawing/2014/main" id="{D513BE8F-DF29-1F78-8939-D03D6E09A261}"/>
              </a:ext>
            </a:extLst>
          </p:cNvPr>
          <p:cNvPicPr>
            <a:picLocks noChangeAspect="1"/>
          </p:cNvPicPr>
          <p:nvPr/>
        </p:nvPicPr>
        <p:blipFill>
          <a:blip r:embed="rId3"/>
          <a:stretch>
            <a:fillRect/>
          </a:stretch>
        </p:blipFill>
        <p:spPr>
          <a:xfrm>
            <a:off x="3345543" y="1933948"/>
            <a:ext cx="5525103" cy="3691628"/>
          </a:xfrm>
          <a:prstGeom prst="rect">
            <a:avLst/>
          </a:prstGeom>
          <a:ln>
            <a:noFill/>
          </a:ln>
          <a:effectLst>
            <a:softEdge rad="112500"/>
          </a:effectLst>
        </p:spPr>
      </p:pic>
    </p:spTree>
    <p:extLst>
      <p:ext uri="{BB962C8B-B14F-4D97-AF65-F5344CB8AC3E}">
        <p14:creationId xmlns:p14="http://schemas.microsoft.com/office/powerpoint/2010/main" val="41772716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EFFAC-E2AB-490A-B961-5D941DEB9B8C}"/>
              </a:ext>
            </a:extLst>
          </p:cNvPr>
          <p:cNvSpPr>
            <a:spLocks noGrp="1"/>
          </p:cNvSpPr>
          <p:nvPr>
            <p:ph type="title"/>
          </p:nvPr>
        </p:nvSpPr>
        <p:spPr>
          <a:xfrm>
            <a:off x="618147" y="624110"/>
            <a:ext cx="10886465" cy="827500"/>
          </a:xfrm>
        </p:spPr>
        <p:txBody>
          <a:bodyPr/>
          <a:lstStyle/>
          <a:p>
            <a:r>
              <a:rPr lang="en-US">
                <a:solidFill>
                  <a:schemeClr val="tx1"/>
                </a:solidFill>
                <a:latin typeface="Calibri"/>
                <a:cs typeface="Calibri"/>
              </a:rPr>
              <a:t>Implementation Coaching Support</a:t>
            </a:r>
          </a:p>
        </p:txBody>
      </p:sp>
      <p:sp>
        <p:nvSpPr>
          <p:cNvPr id="3" name="Content Placeholder 2">
            <a:extLst>
              <a:ext uri="{FF2B5EF4-FFF2-40B4-BE49-F238E27FC236}">
                <a16:creationId xmlns:a16="http://schemas.microsoft.com/office/drawing/2014/main" id="{BDA43B76-D003-46B8-A861-C0A51642D67F}"/>
              </a:ext>
            </a:extLst>
          </p:cNvPr>
          <p:cNvSpPr>
            <a:spLocks noGrp="1"/>
          </p:cNvSpPr>
          <p:nvPr>
            <p:ph idx="1"/>
          </p:nvPr>
        </p:nvSpPr>
        <p:spPr>
          <a:xfrm>
            <a:off x="618147" y="1744979"/>
            <a:ext cx="10891001" cy="4588747"/>
          </a:xfrm>
        </p:spPr>
        <p:txBody>
          <a:bodyPr vert="horz" lIns="91440" tIns="45720" rIns="91440" bIns="45720" rtlCol="0" anchor="t">
            <a:normAutofit/>
          </a:bodyPr>
          <a:lstStyle/>
          <a:p>
            <a:r>
              <a:rPr lang="en-US">
                <a:solidFill>
                  <a:schemeClr val="tx1"/>
                </a:solidFill>
                <a:latin typeface="Calibri"/>
                <a:cs typeface="Calibri"/>
              </a:rPr>
              <a:t>Monthly Coaching Calls</a:t>
            </a:r>
          </a:p>
          <a:p>
            <a:r>
              <a:rPr lang="en-US">
                <a:solidFill>
                  <a:schemeClr val="tx1"/>
                </a:solidFill>
                <a:latin typeface="Calibri"/>
                <a:cs typeface="Calibri"/>
              </a:rPr>
              <a:t>Individualized onsite or virtual Implementation Support available by request</a:t>
            </a:r>
          </a:p>
          <a:p>
            <a:r>
              <a:rPr lang="en-US">
                <a:solidFill>
                  <a:schemeClr val="tx1"/>
                </a:solidFill>
                <a:latin typeface="Calibri"/>
                <a:cs typeface="Calibri"/>
              </a:rPr>
              <a:t>Additional Training</a:t>
            </a:r>
          </a:p>
          <a:p>
            <a:r>
              <a:rPr lang="en-US">
                <a:solidFill>
                  <a:schemeClr val="tx1"/>
                </a:solidFill>
                <a:latin typeface="Calibri"/>
                <a:cs typeface="Calibri"/>
              </a:rPr>
              <a:t>Recovery Incentives Implementation webpage on the UCLA ISAP website: </a:t>
            </a:r>
            <a:r>
              <a:rPr lang="en-US">
                <a:solidFill>
                  <a:schemeClr val="tx1"/>
                </a:solidFill>
                <a:latin typeface="Calibri"/>
                <a:cs typeface="Calibri"/>
                <a:hlinkClick r:id="rId3"/>
              </a:rPr>
              <a:t>https://uclaisap.org/recoveryincentives/</a:t>
            </a:r>
            <a:r>
              <a:rPr lang="en-US">
                <a:solidFill>
                  <a:schemeClr val="tx1"/>
                </a:solidFill>
                <a:latin typeface="Calibri"/>
                <a:cs typeface="Calibri"/>
              </a:rPr>
              <a:t> </a:t>
            </a:r>
          </a:p>
          <a:p>
            <a:pPr lvl="1"/>
            <a:r>
              <a:rPr lang="en-US">
                <a:solidFill>
                  <a:schemeClr val="tx1"/>
                </a:solidFill>
                <a:latin typeface="Calibri"/>
                <a:cs typeface="Calibri"/>
              </a:rPr>
              <a:t>“Warm Line” for ongoing consultation, questions, and problem-solving</a:t>
            </a:r>
          </a:p>
          <a:p>
            <a:pPr lvl="1"/>
            <a:r>
              <a:rPr lang="en-US">
                <a:solidFill>
                  <a:schemeClr val="tx1"/>
                </a:solidFill>
                <a:latin typeface="Calibri"/>
                <a:cs typeface="Calibri"/>
              </a:rPr>
              <a:t>Resources for training, implementation, readiness review, and fidelity monitoring</a:t>
            </a:r>
          </a:p>
        </p:txBody>
      </p:sp>
      <p:sp>
        <p:nvSpPr>
          <p:cNvPr id="4" name="Slide Number Placeholder 3">
            <a:extLst>
              <a:ext uri="{FF2B5EF4-FFF2-40B4-BE49-F238E27FC236}">
                <a16:creationId xmlns:a16="http://schemas.microsoft.com/office/drawing/2014/main" id="{65EB3A41-3D34-47AC-A45A-5ECC7E6F58C5}"/>
              </a:ext>
            </a:extLst>
          </p:cNvPr>
          <p:cNvSpPr>
            <a:spLocks noGrp="1"/>
          </p:cNvSpPr>
          <p:nvPr>
            <p:ph type="sldNum" sz="quarter" idx="12"/>
          </p:nvPr>
        </p:nvSpPr>
        <p:spPr/>
        <p:txBody>
          <a:bodyPr/>
          <a:lstStyle/>
          <a:p>
            <a:fld id="{8EE722A0-BB85-47B5-89AA-E497A9507C15}" type="slidenum">
              <a:rPr lang="en-US" smtClean="0"/>
              <a:pPr/>
              <a:t>101</a:t>
            </a:fld>
            <a:endParaRPr lang="en-US"/>
          </a:p>
        </p:txBody>
      </p:sp>
    </p:spTree>
    <p:extLst>
      <p:ext uri="{BB962C8B-B14F-4D97-AF65-F5344CB8AC3E}">
        <p14:creationId xmlns:p14="http://schemas.microsoft.com/office/powerpoint/2010/main" val="39458494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C1A03E-A03A-43E6-AD69-7F429733E7DA}"/>
              </a:ext>
            </a:extLst>
          </p:cNvPr>
          <p:cNvSpPr>
            <a:spLocks noGrp="1"/>
          </p:cNvSpPr>
          <p:nvPr>
            <p:ph type="title"/>
          </p:nvPr>
        </p:nvSpPr>
        <p:spPr>
          <a:xfrm>
            <a:off x="656743" y="1156223"/>
            <a:ext cx="10891000" cy="807442"/>
          </a:xfrm>
        </p:spPr>
        <p:txBody>
          <a:bodyPr/>
          <a:lstStyle/>
          <a:p>
            <a:r>
              <a:rPr lang="en-US">
                <a:solidFill>
                  <a:schemeClr val="tx1"/>
                </a:solidFill>
                <a:latin typeface="Calibri"/>
                <a:cs typeface="Calibri"/>
              </a:rPr>
              <a:t>Next Steps</a:t>
            </a:r>
          </a:p>
        </p:txBody>
      </p:sp>
      <p:pic>
        <p:nvPicPr>
          <p:cNvPr id="3" name="Picture 4" descr="A picture containing brick, building material&#10;&#10;Description automatically generated">
            <a:extLst>
              <a:ext uri="{FF2B5EF4-FFF2-40B4-BE49-F238E27FC236}">
                <a16:creationId xmlns:a16="http://schemas.microsoft.com/office/drawing/2014/main" id="{4723034B-2A90-64E8-3168-1BB302B827B9}"/>
              </a:ext>
            </a:extLst>
          </p:cNvPr>
          <p:cNvPicPr>
            <a:picLocks noChangeAspect="1"/>
          </p:cNvPicPr>
          <p:nvPr/>
        </p:nvPicPr>
        <p:blipFill>
          <a:blip r:embed="rId3"/>
          <a:stretch>
            <a:fillRect/>
          </a:stretch>
        </p:blipFill>
        <p:spPr>
          <a:xfrm>
            <a:off x="3478590" y="1956972"/>
            <a:ext cx="5271104" cy="3790723"/>
          </a:xfrm>
          <a:prstGeom prst="rect">
            <a:avLst/>
          </a:prstGeom>
          <a:ln>
            <a:noFill/>
          </a:ln>
          <a:effectLst>
            <a:softEdge rad="112500"/>
          </a:effectLst>
        </p:spPr>
      </p:pic>
    </p:spTree>
    <p:extLst>
      <p:ext uri="{BB962C8B-B14F-4D97-AF65-F5344CB8AC3E}">
        <p14:creationId xmlns:p14="http://schemas.microsoft.com/office/powerpoint/2010/main" val="27826030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7C443-2A4A-4A76-AE78-AA6B8A864A2E}"/>
              </a:ext>
            </a:extLst>
          </p:cNvPr>
          <p:cNvSpPr>
            <a:spLocks noGrp="1"/>
          </p:cNvSpPr>
          <p:nvPr>
            <p:ph type="title"/>
          </p:nvPr>
        </p:nvSpPr>
        <p:spPr>
          <a:xfrm>
            <a:off x="646899" y="362911"/>
            <a:ext cx="10857711" cy="907079"/>
          </a:xfrm>
        </p:spPr>
        <p:txBody>
          <a:bodyPr/>
          <a:lstStyle/>
          <a:p>
            <a:r>
              <a:rPr lang="en-US">
                <a:solidFill>
                  <a:schemeClr val="tx1"/>
                </a:solidFill>
                <a:latin typeface="Calibri"/>
                <a:cs typeface="Calibri"/>
              </a:rPr>
              <a:t>Readiness Assessment Preparation Outreach</a:t>
            </a:r>
          </a:p>
        </p:txBody>
      </p:sp>
      <p:sp>
        <p:nvSpPr>
          <p:cNvPr id="3" name="Content Placeholder 2">
            <a:extLst>
              <a:ext uri="{FF2B5EF4-FFF2-40B4-BE49-F238E27FC236}">
                <a16:creationId xmlns:a16="http://schemas.microsoft.com/office/drawing/2014/main" id="{B0DE2952-F6CD-4C08-8AFB-DC541FDD7612}"/>
              </a:ext>
            </a:extLst>
          </p:cNvPr>
          <p:cNvSpPr>
            <a:spLocks noGrp="1"/>
          </p:cNvSpPr>
          <p:nvPr>
            <p:ph idx="1"/>
          </p:nvPr>
        </p:nvSpPr>
        <p:spPr>
          <a:xfrm>
            <a:off x="648780" y="1360652"/>
            <a:ext cx="10891001" cy="5222691"/>
          </a:xfrm>
        </p:spPr>
        <p:txBody>
          <a:bodyPr vert="horz" lIns="91440" tIns="45720" rIns="91440" bIns="45720" rtlCol="0" anchor="t">
            <a:normAutofit/>
          </a:bodyPr>
          <a:lstStyle/>
          <a:p>
            <a:r>
              <a:rPr lang="en-US" sz="2800">
                <a:solidFill>
                  <a:schemeClr val="tx1"/>
                </a:solidFill>
                <a:effectLst/>
                <a:latin typeface="Calibri"/>
                <a:ea typeface="Calibri" panose="020F0502020204030204" pitchFamily="34" charset="0"/>
                <a:cs typeface="Calibri"/>
              </a:rPr>
              <a:t>Email/phone outreach to each participating site will be conducted by </a:t>
            </a:r>
            <a:r>
              <a:rPr lang="en-US" sz="2800" b="1">
                <a:solidFill>
                  <a:schemeClr val="tx1"/>
                </a:solidFill>
                <a:effectLst/>
                <a:latin typeface="Calibri"/>
                <a:ea typeface="Calibri" panose="020F0502020204030204" pitchFamily="34" charset="0"/>
                <a:cs typeface="Calibri"/>
              </a:rPr>
              <a:t>Caitlin Thompson, MPP, MPH</a:t>
            </a:r>
            <a:r>
              <a:rPr lang="en-US" sz="2800">
                <a:solidFill>
                  <a:schemeClr val="tx1"/>
                </a:solidFill>
                <a:effectLst/>
                <a:latin typeface="Calibri"/>
                <a:ea typeface="Calibri" panose="020F0502020204030204" pitchFamily="34" charset="0"/>
                <a:cs typeface="Calibri"/>
              </a:rPr>
              <a:t> (Project Director of Training and Readiness) and </a:t>
            </a:r>
            <a:r>
              <a:rPr lang="en-US" sz="2800" b="1">
                <a:solidFill>
                  <a:schemeClr val="tx1"/>
                </a:solidFill>
                <a:effectLst/>
                <a:latin typeface="Calibri"/>
                <a:ea typeface="Calibri" panose="020F0502020204030204" pitchFamily="34" charset="0"/>
                <a:cs typeface="Calibri"/>
              </a:rPr>
              <a:t>Adrienne Datrice</a:t>
            </a:r>
            <a:r>
              <a:rPr lang="en-US" sz="2800">
                <a:solidFill>
                  <a:schemeClr val="tx1"/>
                </a:solidFill>
                <a:effectLst/>
                <a:latin typeface="Calibri"/>
                <a:ea typeface="Calibri" panose="020F0502020204030204" pitchFamily="34" charset="0"/>
                <a:cs typeface="Calibri"/>
              </a:rPr>
              <a:t> (Project Director of Fidelity and Implementation Coaching)</a:t>
            </a:r>
            <a:r>
              <a:rPr lang="en-US">
                <a:solidFill>
                  <a:schemeClr val="tx1"/>
                </a:solidFill>
                <a:latin typeface="Calibri"/>
                <a:ea typeface="Calibri" panose="020F0502020204030204" pitchFamily="34" charset="0"/>
                <a:cs typeface="Calibri"/>
              </a:rPr>
              <a:t> </a:t>
            </a:r>
            <a:endParaRPr lang="en-US" sz="2800">
              <a:solidFill>
                <a:schemeClr val="tx1"/>
              </a:solidFill>
              <a:effectLst/>
              <a:latin typeface="Calibri" panose="020F0502020204030204" pitchFamily="34" charset="0"/>
              <a:ea typeface="Calibri" panose="020F0502020204030204" pitchFamily="34" charset="0"/>
            </a:endParaRPr>
          </a:p>
          <a:p>
            <a:r>
              <a:rPr lang="en-US" sz="2800">
                <a:solidFill>
                  <a:schemeClr val="tx1"/>
                </a:solidFill>
                <a:effectLst/>
                <a:latin typeface="Calibri"/>
                <a:ea typeface="Calibri" panose="020F0502020204030204" pitchFamily="34" charset="0"/>
                <a:cs typeface="Calibri"/>
              </a:rPr>
              <a:t>This outreach will allow for:</a:t>
            </a:r>
            <a:r>
              <a:rPr lang="en-US">
                <a:solidFill>
                  <a:schemeClr val="tx1"/>
                </a:solidFill>
                <a:latin typeface="Calibri"/>
                <a:ea typeface="Calibri" panose="020F0502020204030204" pitchFamily="34" charset="0"/>
                <a:cs typeface="Calibri"/>
              </a:rPr>
              <a:t> </a:t>
            </a:r>
            <a:endParaRPr lang="en-US" sz="2800">
              <a:solidFill>
                <a:schemeClr val="tx1"/>
              </a:solidFill>
              <a:effectLst/>
              <a:latin typeface="Calibri" panose="020F0502020204030204" pitchFamily="34" charset="0"/>
              <a:ea typeface="Calibri" panose="020F0502020204030204" pitchFamily="34" charset="0"/>
            </a:endParaRPr>
          </a:p>
          <a:p>
            <a:pPr lvl="1"/>
            <a:r>
              <a:rPr lang="en-US" sz="2600">
                <a:solidFill>
                  <a:schemeClr val="tx1"/>
                </a:solidFill>
                <a:latin typeface="Calibri"/>
                <a:cs typeface="Calibri"/>
              </a:rPr>
              <a:t>An opportunity for sites to address any questions or concerns</a:t>
            </a:r>
          </a:p>
          <a:p>
            <a:pPr lvl="1"/>
            <a:r>
              <a:rPr lang="en-US" sz="2600">
                <a:solidFill>
                  <a:schemeClr val="tx1"/>
                </a:solidFill>
                <a:latin typeface="Calibri"/>
                <a:cs typeface="Calibri"/>
              </a:rPr>
              <a:t>A check-in to assess each site’s level of readiness to launch CM services</a:t>
            </a:r>
          </a:p>
          <a:p>
            <a:r>
              <a:rPr lang="en-US">
                <a:solidFill>
                  <a:schemeClr val="tx1"/>
                </a:solidFill>
                <a:latin typeface="Calibri"/>
                <a:cs typeface="Calibri"/>
              </a:rPr>
              <a:t>Once the CM Coordinator and CM Supervisor complete the 2-part implementation training, the site will receive the </a:t>
            </a:r>
            <a:r>
              <a:rPr lang="en-US" i="1">
                <a:solidFill>
                  <a:schemeClr val="tx1"/>
                </a:solidFill>
                <a:latin typeface="Calibri"/>
                <a:cs typeface="Calibri"/>
              </a:rPr>
              <a:t>Readiness Assessment</a:t>
            </a:r>
            <a:r>
              <a:rPr lang="en-US">
                <a:solidFill>
                  <a:schemeClr val="tx1"/>
                </a:solidFill>
                <a:latin typeface="Calibri"/>
                <a:cs typeface="Calibri"/>
              </a:rPr>
              <a:t> self-study Qualtrics link via email.</a:t>
            </a:r>
          </a:p>
        </p:txBody>
      </p:sp>
      <p:sp>
        <p:nvSpPr>
          <p:cNvPr id="4" name="Slide Number Placeholder 3">
            <a:extLst>
              <a:ext uri="{FF2B5EF4-FFF2-40B4-BE49-F238E27FC236}">
                <a16:creationId xmlns:a16="http://schemas.microsoft.com/office/drawing/2014/main" id="{FA69C854-9319-4315-A130-6292ADFE6512}"/>
              </a:ext>
            </a:extLst>
          </p:cNvPr>
          <p:cNvSpPr>
            <a:spLocks noGrp="1"/>
          </p:cNvSpPr>
          <p:nvPr>
            <p:ph type="sldNum" sz="quarter" idx="12"/>
          </p:nvPr>
        </p:nvSpPr>
        <p:spPr/>
        <p:txBody>
          <a:bodyPr/>
          <a:lstStyle/>
          <a:p>
            <a:fld id="{8EE722A0-BB85-47B5-89AA-E497A9507C15}" type="slidenum">
              <a:rPr lang="en-US" smtClean="0"/>
              <a:pPr/>
              <a:t>103</a:t>
            </a:fld>
            <a:endParaRPr lang="en-US"/>
          </a:p>
        </p:txBody>
      </p:sp>
    </p:spTree>
    <p:extLst>
      <p:ext uri="{BB962C8B-B14F-4D97-AF65-F5344CB8AC3E}">
        <p14:creationId xmlns:p14="http://schemas.microsoft.com/office/powerpoint/2010/main" val="17543479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00116-0A19-402E-B19E-033EED660236}"/>
              </a:ext>
            </a:extLst>
          </p:cNvPr>
          <p:cNvSpPr>
            <a:spLocks noGrp="1"/>
          </p:cNvSpPr>
          <p:nvPr>
            <p:ph type="title"/>
          </p:nvPr>
        </p:nvSpPr>
        <p:spPr/>
        <p:txBody>
          <a:bodyPr/>
          <a:lstStyle/>
          <a:p>
            <a:r>
              <a:rPr lang="en-US">
                <a:solidFill>
                  <a:schemeClr val="tx1"/>
                </a:solidFill>
                <a:latin typeface="Calibri"/>
                <a:cs typeface="Calibri"/>
              </a:rPr>
              <a:t>DHCS &amp; ISAP Resources</a:t>
            </a:r>
          </a:p>
        </p:txBody>
      </p:sp>
      <p:sp>
        <p:nvSpPr>
          <p:cNvPr id="3" name="Content Placeholder 2">
            <a:extLst>
              <a:ext uri="{FF2B5EF4-FFF2-40B4-BE49-F238E27FC236}">
                <a16:creationId xmlns:a16="http://schemas.microsoft.com/office/drawing/2014/main" id="{AFA6560E-7772-4AB5-8885-FA21A5B1B03A}"/>
              </a:ext>
            </a:extLst>
          </p:cNvPr>
          <p:cNvSpPr>
            <a:spLocks noGrp="1"/>
          </p:cNvSpPr>
          <p:nvPr>
            <p:ph idx="1"/>
          </p:nvPr>
        </p:nvSpPr>
        <p:spPr>
          <a:xfrm>
            <a:off x="613611" y="1793631"/>
            <a:ext cx="10880116" cy="4117591"/>
          </a:xfrm>
        </p:spPr>
        <p:txBody>
          <a:bodyPr vert="horz" lIns="91440" tIns="45720" rIns="91440" bIns="45720" rtlCol="0" anchor="t">
            <a:normAutofit/>
          </a:bodyPr>
          <a:lstStyle/>
          <a:p>
            <a:pPr>
              <a:spcBef>
                <a:spcPts val="600"/>
              </a:spcBef>
            </a:pPr>
            <a:r>
              <a:rPr lang="en-US">
                <a:solidFill>
                  <a:schemeClr val="tx1"/>
                </a:solidFill>
                <a:latin typeface="Calibri"/>
                <a:cs typeface="Calibri"/>
              </a:rPr>
              <a:t>DHCS Recovery Incentives Program Website: </a:t>
            </a:r>
            <a:endParaRPr lang="en-US">
              <a:solidFill>
                <a:schemeClr val="tx1"/>
              </a:solidFill>
            </a:endParaRPr>
          </a:p>
          <a:p>
            <a:pPr marL="400050" lvl="1" indent="0">
              <a:spcBef>
                <a:spcPts val="600"/>
              </a:spcBef>
              <a:buNone/>
            </a:pPr>
            <a:r>
              <a:rPr lang="en-US">
                <a:latin typeface="Calibri"/>
                <a:cs typeface="Calibri"/>
                <a:hlinkClick r:id="rId3"/>
              </a:rPr>
              <a:t>https://www.dhcs.ca.gov/Pages/DMC-ODS-Contingency-Management.aspx</a:t>
            </a:r>
            <a:endParaRPr lang="en-US">
              <a:solidFill>
                <a:srgbClr val="404040"/>
              </a:solidFill>
              <a:latin typeface="Calibri"/>
              <a:cs typeface="Calibri"/>
            </a:endParaRPr>
          </a:p>
          <a:p>
            <a:r>
              <a:rPr lang="en-US">
                <a:solidFill>
                  <a:schemeClr val="tx1"/>
                </a:solidFill>
                <a:latin typeface="Calibri"/>
                <a:cs typeface="Calibri"/>
              </a:rPr>
              <a:t>UCLA ISAP Recovery Incentives Website: </a:t>
            </a:r>
          </a:p>
          <a:p>
            <a:pPr marL="400050" lvl="1" indent="0">
              <a:spcBef>
                <a:spcPts val="600"/>
              </a:spcBef>
              <a:buNone/>
            </a:pPr>
            <a:r>
              <a:rPr lang="en-US">
                <a:latin typeface="Calibri"/>
                <a:cs typeface="Calibri"/>
                <a:hlinkClick r:id="rId4"/>
              </a:rPr>
              <a:t>https://uclaisap.org/recoveryincentives</a:t>
            </a:r>
            <a:endParaRPr lang="en-US">
              <a:solidFill>
                <a:schemeClr val="tx1"/>
              </a:solidFill>
              <a:latin typeface="Calibri"/>
              <a:cs typeface="Calibri"/>
            </a:endParaRPr>
          </a:p>
          <a:p>
            <a:pPr lvl="1"/>
            <a:r>
              <a:rPr lang="en-US" sz="2600">
                <a:solidFill>
                  <a:schemeClr val="tx1"/>
                </a:solidFill>
                <a:latin typeface="Calibri"/>
                <a:cs typeface="Calibri"/>
              </a:rPr>
              <a:t>A Consultation Warm Line is accessible at the above website</a:t>
            </a:r>
          </a:p>
          <a:p>
            <a:r>
              <a:rPr lang="en-US">
                <a:solidFill>
                  <a:schemeClr val="tx1"/>
                </a:solidFill>
                <a:latin typeface="Calibri"/>
                <a:cs typeface="Calibri"/>
              </a:rPr>
              <a:t>UCLA Integrated Substance Abuse Programs: </a:t>
            </a:r>
            <a:r>
              <a:rPr lang="en-US">
                <a:solidFill>
                  <a:srgbClr val="FDAB2A"/>
                </a:solidFill>
                <a:latin typeface="Calibri"/>
                <a:cs typeface="Calibri"/>
                <a:hlinkClick r:id="rId5"/>
              </a:rPr>
              <a:t>www.uclaisap.org</a:t>
            </a:r>
            <a:endParaRPr lang="en-US">
              <a:solidFill>
                <a:srgbClr val="E78712"/>
              </a:solidFill>
              <a:latin typeface="Calibri"/>
              <a:cs typeface="Calibri"/>
            </a:endParaRPr>
          </a:p>
          <a:p>
            <a:endParaRPr lang="en-US">
              <a:solidFill>
                <a:srgbClr val="FDAB2A"/>
              </a:solidFill>
              <a:latin typeface="Calibri"/>
              <a:cs typeface="Calibri"/>
            </a:endParaRPr>
          </a:p>
        </p:txBody>
      </p:sp>
      <p:sp>
        <p:nvSpPr>
          <p:cNvPr id="4" name="Slide Number Placeholder 3">
            <a:extLst>
              <a:ext uri="{FF2B5EF4-FFF2-40B4-BE49-F238E27FC236}">
                <a16:creationId xmlns:a16="http://schemas.microsoft.com/office/drawing/2014/main" id="{B64C257E-60DC-4B0F-B78D-24187840DCA5}"/>
              </a:ext>
            </a:extLst>
          </p:cNvPr>
          <p:cNvSpPr>
            <a:spLocks noGrp="1"/>
          </p:cNvSpPr>
          <p:nvPr>
            <p:ph type="sldNum" sz="quarter" idx="12"/>
          </p:nvPr>
        </p:nvSpPr>
        <p:spPr>
          <a:xfrm>
            <a:off x="11113200" y="6219627"/>
            <a:ext cx="779494" cy="364552"/>
          </a:xfrm>
        </p:spPr>
        <p:txBody>
          <a:bodyPr/>
          <a:lstStyle/>
          <a:p>
            <a:fld id="{8EE722A0-BB85-47B5-89AA-E497A9507C15}" type="slidenum">
              <a:rPr lang="en-US" smtClean="0"/>
              <a:pPr/>
              <a:t>104</a:t>
            </a:fld>
            <a:endParaRPr lang="en-US"/>
          </a:p>
        </p:txBody>
      </p:sp>
    </p:spTree>
    <p:extLst>
      <p:ext uri="{BB962C8B-B14F-4D97-AF65-F5344CB8AC3E}">
        <p14:creationId xmlns:p14="http://schemas.microsoft.com/office/powerpoint/2010/main" val="32951808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CCEB-B518-4CE8-8C2F-4FE97D1769C5}"/>
              </a:ext>
            </a:extLst>
          </p:cNvPr>
          <p:cNvSpPr>
            <a:spLocks noGrp="1"/>
          </p:cNvSpPr>
          <p:nvPr>
            <p:ph type="title"/>
          </p:nvPr>
        </p:nvSpPr>
        <p:spPr>
          <a:xfrm>
            <a:off x="648780" y="295354"/>
            <a:ext cx="10886465" cy="793872"/>
          </a:xfrm>
        </p:spPr>
        <p:txBody>
          <a:bodyPr>
            <a:normAutofit/>
          </a:bodyPr>
          <a:lstStyle/>
          <a:p>
            <a:r>
              <a:rPr lang="en-US">
                <a:solidFill>
                  <a:schemeClr val="tx1"/>
                </a:solidFill>
                <a:latin typeface="Calibri"/>
                <a:cs typeface="Calibri"/>
              </a:rPr>
              <a:t>Contacts</a:t>
            </a:r>
          </a:p>
        </p:txBody>
      </p:sp>
      <p:sp>
        <p:nvSpPr>
          <p:cNvPr id="3" name="Content Placeholder 2">
            <a:extLst>
              <a:ext uri="{FF2B5EF4-FFF2-40B4-BE49-F238E27FC236}">
                <a16:creationId xmlns:a16="http://schemas.microsoft.com/office/drawing/2014/main" id="{B561AC9E-87ED-41CA-86AE-FE4605A2C5AE}"/>
              </a:ext>
            </a:extLst>
          </p:cNvPr>
          <p:cNvSpPr>
            <a:spLocks noGrp="1"/>
          </p:cNvSpPr>
          <p:nvPr>
            <p:ph idx="1"/>
          </p:nvPr>
        </p:nvSpPr>
        <p:spPr>
          <a:xfrm>
            <a:off x="414319" y="1088206"/>
            <a:ext cx="11353102" cy="5231035"/>
          </a:xfrm>
        </p:spPr>
        <p:txBody>
          <a:bodyPr vert="horz" lIns="91440" tIns="45720" rIns="91440" bIns="45720" rtlCol="0" anchor="t">
            <a:normAutofit/>
          </a:bodyPr>
          <a:lstStyle/>
          <a:p>
            <a:r>
              <a:rPr lang="en-US">
                <a:solidFill>
                  <a:schemeClr val="tx1"/>
                </a:solidFill>
                <a:latin typeface="Calibri"/>
                <a:cs typeface="Calibri"/>
              </a:rPr>
              <a:t>For questions related to training and the readiness assessment: </a:t>
            </a:r>
            <a:endParaRPr lang="en-US">
              <a:solidFill>
                <a:schemeClr val="tx1"/>
              </a:solidFill>
            </a:endParaRPr>
          </a:p>
          <a:p>
            <a:pPr lvl="1">
              <a:spcAft>
                <a:spcPts val="600"/>
              </a:spcAft>
            </a:pPr>
            <a:r>
              <a:rPr lang="en-US" sz="2600" b="1">
                <a:solidFill>
                  <a:schemeClr val="tx1"/>
                </a:solidFill>
                <a:latin typeface="Calibri"/>
                <a:cs typeface="Calibri"/>
              </a:rPr>
              <a:t>Caitlin Thompson</a:t>
            </a:r>
            <a:r>
              <a:rPr lang="en-US" sz="2600">
                <a:solidFill>
                  <a:schemeClr val="tx1"/>
                </a:solidFill>
                <a:latin typeface="Calibri"/>
                <a:cs typeface="Calibri"/>
              </a:rPr>
              <a:t>, MPP, MPH (Project Director of Training and Readiness)</a:t>
            </a:r>
            <a:r>
              <a:rPr lang="en-US">
                <a:solidFill>
                  <a:schemeClr val="tx1"/>
                </a:solidFill>
                <a:latin typeface="Calibri"/>
                <a:cs typeface="Calibri"/>
              </a:rPr>
              <a:t> </a:t>
            </a:r>
            <a:r>
              <a:rPr lang="en-US" u="sng">
                <a:solidFill>
                  <a:schemeClr val="tx1"/>
                </a:solidFill>
                <a:latin typeface="Calibri"/>
                <a:cs typeface="Calibri"/>
              </a:rPr>
              <a:t>cathompson@mednet.ucla.edu</a:t>
            </a:r>
            <a:endParaRPr lang="en-US">
              <a:solidFill>
                <a:schemeClr val="tx1"/>
              </a:solidFill>
            </a:endParaRPr>
          </a:p>
          <a:p>
            <a:r>
              <a:rPr lang="en-US">
                <a:solidFill>
                  <a:schemeClr val="tx1"/>
                </a:solidFill>
                <a:latin typeface="Calibri"/>
                <a:cs typeface="Calibri"/>
              </a:rPr>
              <a:t>For questions related to fidelity monitoring, coaching, and implementation support: </a:t>
            </a:r>
            <a:endParaRPr lang="en-US">
              <a:solidFill>
                <a:schemeClr val="tx1"/>
              </a:solidFill>
            </a:endParaRPr>
          </a:p>
          <a:p>
            <a:pPr lvl="1"/>
            <a:r>
              <a:rPr lang="en-US" sz="2600" b="1">
                <a:solidFill>
                  <a:schemeClr val="tx1"/>
                </a:solidFill>
                <a:latin typeface="Calibri"/>
                <a:cs typeface="Calibri"/>
              </a:rPr>
              <a:t>Adrienne Datrice </a:t>
            </a:r>
            <a:r>
              <a:rPr lang="en-US" sz="2600">
                <a:solidFill>
                  <a:schemeClr val="tx1"/>
                </a:solidFill>
                <a:latin typeface="Calibri"/>
                <a:cs typeface="Calibri"/>
              </a:rPr>
              <a:t>(Project Director of Fidelity and Implementation Coaching)</a:t>
            </a:r>
          </a:p>
          <a:p>
            <a:pPr marL="800100" lvl="2" indent="0">
              <a:spcBef>
                <a:spcPts val="0"/>
              </a:spcBef>
              <a:buNone/>
            </a:pPr>
            <a:r>
              <a:rPr lang="en-US" sz="2400" u="sng">
                <a:solidFill>
                  <a:schemeClr val="tx1"/>
                </a:solidFill>
                <a:latin typeface="Calibri"/>
                <a:cs typeface="Calibri"/>
              </a:rPr>
              <a:t>adatrice@mednet.ucla.edu</a:t>
            </a:r>
          </a:p>
          <a:p>
            <a:pPr lvl="1"/>
            <a:r>
              <a:rPr lang="en-US" sz="2600" b="1">
                <a:solidFill>
                  <a:schemeClr val="tx1"/>
                </a:solidFill>
                <a:latin typeface="Calibri"/>
                <a:cs typeface="Calibri"/>
              </a:rPr>
              <a:t>Julian Simmons </a:t>
            </a:r>
            <a:r>
              <a:rPr lang="en-US" sz="2600">
                <a:solidFill>
                  <a:schemeClr val="tx1"/>
                </a:solidFill>
                <a:latin typeface="Calibri"/>
                <a:cs typeface="Calibri"/>
              </a:rPr>
              <a:t>(Training Coordinator)</a:t>
            </a:r>
            <a:endParaRPr lang="en-US" sz="2600">
              <a:solidFill>
                <a:schemeClr val="tx1"/>
              </a:solidFill>
            </a:endParaRPr>
          </a:p>
          <a:p>
            <a:pPr marL="800100" lvl="2" indent="0">
              <a:spcBef>
                <a:spcPts val="0"/>
              </a:spcBef>
              <a:buNone/>
            </a:pPr>
            <a:r>
              <a:rPr lang="en-US" sz="2400" u="sng">
                <a:solidFill>
                  <a:schemeClr val="tx1"/>
                </a:solidFill>
                <a:latin typeface="Calibri"/>
                <a:cs typeface="Calibri"/>
              </a:rPr>
              <a:t>juliansimmons@mednet.ucla.edu</a:t>
            </a:r>
            <a:endParaRPr lang="en-US" sz="2400">
              <a:solidFill>
                <a:schemeClr val="tx1"/>
              </a:solidFill>
              <a:latin typeface="Calibri"/>
              <a:cs typeface="Calibri"/>
            </a:endParaRPr>
          </a:p>
        </p:txBody>
      </p:sp>
      <p:sp>
        <p:nvSpPr>
          <p:cNvPr id="4" name="Slide Number Placeholder 3">
            <a:extLst>
              <a:ext uri="{FF2B5EF4-FFF2-40B4-BE49-F238E27FC236}">
                <a16:creationId xmlns:a16="http://schemas.microsoft.com/office/drawing/2014/main" id="{08D90298-E1D3-407F-B44B-92346071DF89}"/>
              </a:ext>
            </a:extLst>
          </p:cNvPr>
          <p:cNvSpPr>
            <a:spLocks noGrp="1"/>
          </p:cNvSpPr>
          <p:nvPr>
            <p:ph type="sldNum" sz="quarter" idx="12"/>
          </p:nvPr>
        </p:nvSpPr>
        <p:spPr/>
        <p:txBody>
          <a:bodyPr/>
          <a:lstStyle/>
          <a:p>
            <a:fld id="{8EE722A0-BB85-47B5-89AA-E497A9507C15}" type="slidenum">
              <a:rPr lang="en-US" smtClean="0"/>
              <a:pPr/>
              <a:t>105</a:t>
            </a:fld>
            <a:endParaRPr lang="en-US"/>
          </a:p>
        </p:txBody>
      </p:sp>
    </p:spTree>
    <p:extLst>
      <p:ext uri="{BB962C8B-B14F-4D97-AF65-F5344CB8AC3E}">
        <p14:creationId xmlns:p14="http://schemas.microsoft.com/office/powerpoint/2010/main" val="38011428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1A02151-2F86-4D17-A484-2A47ECB9D869}"/>
              </a:ext>
            </a:extLst>
          </p:cNvPr>
          <p:cNvSpPr txBox="1"/>
          <p:nvPr/>
        </p:nvSpPr>
        <p:spPr>
          <a:xfrm>
            <a:off x="3048000" y="534837"/>
            <a:ext cx="6096000" cy="5791329"/>
          </a:xfrm>
          <a:prstGeom prst="rect">
            <a:avLst/>
          </a:prstGeom>
          <a:noFill/>
        </p:spPr>
        <p:txBody>
          <a:bodyPr wrap="square" lIns="91440" tIns="45720" rIns="91440" bIns="45720" anchor="ctr">
            <a:spAutoFit/>
          </a:bodyPr>
          <a:lstStyle/>
          <a:p>
            <a:pPr algn="ctr">
              <a:spcAft>
                <a:spcPts val="4000"/>
              </a:spcAft>
            </a:pPr>
            <a:r>
              <a:rPr lang="en-US" altLang="en-US" sz="6600" b="1">
                <a:latin typeface="Calibri"/>
                <a:cs typeface="Calibri"/>
              </a:rPr>
              <a:t>Thank you!</a:t>
            </a:r>
            <a:endParaRPr lang="en-US"/>
          </a:p>
          <a:p>
            <a:pPr algn="ctr"/>
            <a:endParaRPr lang="en-US" altLang="en-US" sz="6600" b="1">
              <a:solidFill>
                <a:srgbClr val="000000"/>
              </a:solidFill>
              <a:latin typeface="Calibri"/>
              <a:cs typeface="Calibri"/>
            </a:endParaRPr>
          </a:p>
          <a:p>
            <a:pPr algn="ctr"/>
            <a:endParaRPr lang="en-US" altLang="en-US" sz="2800">
              <a:solidFill>
                <a:srgbClr val="404040"/>
              </a:solidFill>
              <a:latin typeface="Century Gothic" panose="020B0502020202020204"/>
              <a:cs typeface="Calibri" panose="020F0502020204030204" pitchFamily="34" charset="0"/>
            </a:endParaRPr>
          </a:p>
          <a:p>
            <a:pPr algn="ctr"/>
            <a:endParaRPr lang="en-US" altLang="en-US" sz="2800">
              <a:solidFill>
                <a:srgbClr val="404040"/>
              </a:solidFill>
              <a:latin typeface="Century Gothic" panose="020B0502020202020204"/>
              <a:cs typeface="Calibri" panose="020F0502020204030204" pitchFamily="34" charset="0"/>
            </a:endParaRPr>
          </a:p>
          <a:p>
            <a:pPr algn="ctr"/>
            <a:endParaRPr lang="en-US" altLang="en-US" sz="4800">
              <a:solidFill>
                <a:srgbClr val="000000"/>
              </a:solidFill>
              <a:latin typeface="Calibri" panose="020F0502020204030204" pitchFamily="34" charset="0"/>
              <a:cs typeface="Calibri" panose="020F0502020204030204" pitchFamily="34" charset="0"/>
            </a:endParaRPr>
          </a:p>
          <a:p>
            <a:pPr algn="ctr">
              <a:spcBef>
                <a:spcPts val="600"/>
              </a:spcBef>
            </a:pPr>
            <a:r>
              <a:rPr lang="en-US" altLang="en-US" sz="4800">
                <a:latin typeface="Calibri"/>
                <a:cs typeface="Calibri"/>
              </a:rPr>
              <a:t>What Final Questions Do You Have?</a:t>
            </a:r>
          </a:p>
        </p:txBody>
      </p:sp>
      <p:pic>
        <p:nvPicPr>
          <p:cNvPr id="3" name="Picture 3">
            <a:extLst>
              <a:ext uri="{FF2B5EF4-FFF2-40B4-BE49-F238E27FC236}">
                <a16:creationId xmlns:a16="http://schemas.microsoft.com/office/drawing/2014/main" id="{5A3598EA-0591-14C3-9F52-D7FA3B30C4D2}"/>
              </a:ext>
            </a:extLst>
          </p:cNvPr>
          <p:cNvPicPr>
            <a:picLocks noChangeAspect="1"/>
          </p:cNvPicPr>
          <p:nvPr/>
        </p:nvPicPr>
        <p:blipFill>
          <a:blip r:embed="rId3"/>
          <a:stretch>
            <a:fillRect/>
          </a:stretch>
        </p:blipFill>
        <p:spPr>
          <a:xfrm>
            <a:off x="3758667" y="1769557"/>
            <a:ext cx="4668981" cy="2729248"/>
          </a:xfrm>
          <a:prstGeom prst="rect">
            <a:avLst/>
          </a:prstGeom>
          <a:ln>
            <a:noFill/>
          </a:ln>
          <a:effectLst>
            <a:softEdge rad="112500"/>
          </a:effectLst>
        </p:spPr>
      </p:pic>
    </p:spTree>
    <p:extLst>
      <p:ext uri="{BB962C8B-B14F-4D97-AF65-F5344CB8AC3E}">
        <p14:creationId xmlns:p14="http://schemas.microsoft.com/office/powerpoint/2010/main" val="21818414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676400" y="533400"/>
            <a:ext cx="8839200" cy="914400"/>
          </a:xfrm>
        </p:spPr>
        <p:txBody>
          <a:bodyPr>
            <a:normAutofit fontScale="90000"/>
          </a:bodyPr>
          <a:lstStyle/>
          <a:p>
            <a:r>
              <a:rPr lang="en-US" altLang="en-US" sz="6000">
                <a:solidFill>
                  <a:schemeClr val="tx1"/>
                </a:solidFill>
                <a:latin typeface="Calibri"/>
                <a:cs typeface="Calibri"/>
              </a:rPr>
              <a:t>END </a:t>
            </a:r>
            <a:r>
              <a:rPr lang="en-US" altLang="en-US" sz="6000" b="1">
                <a:solidFill>
                  <a:schemeClr val="tx1"/>
                </a:solidFill>
                <a:latin typeface="Calibri"/>
                <a:cs typeface="Calibri"/>
              </a:rPr>
              <a:t>CODE</a:t>
            </a:r>
            <a:r>
              <a:rPr lang="en-US" altLang="en-US" sz="6000">
                <a:solidFill>
                  <a:schemeClr val="tx1"/>
                </a:solidFill>
                <a:latin typeface="Calibri"/>
                <a:cs typeface="Calibri"/>
              </a:rPr>
              <a:t> </a:t>
            </a:r>
            <a:endParaRPr lang="en-US" altLang="en-US" sz="6000" b="1">
              <a:solidFill>
                <a:schemeClr val="tx1"/>
              </a:solidFill>
            </a:endParaRPr>
          </a:p>
        </p:txBody>
      </p:sp>
      <p:sp>
        <p:nvSpPr>
          <p:cNvPr id="109571" name="Rectangle 3"/>
          <p:cNvSpPr>
            <a:spLocks noGrp="1" noChangeArrowheads="1"/>
          </p:cNvSpPr>
          <p:nvPr>
            <p:ph idx="1"/>
          </p:nvPr>
        </p:nvSpPr>
        <p:spPr>
          <a:xfrm>
            <a:off x="949570" y="1998785"/>
            <a:ext cx="10292861" cy="4313207"/>
          </a:xfrm>
        </p:spPr>
        <p:txBody>
          <a:bodyPr vert="horz" lIns="91440" tIns="45720" rIns="91440" bIns="45720" rtlCol="0" anchor="t">
            <a:normAutofit/>
          </a:bodyPr>
          <a:lstStyle/>
          <a:p>
            <a:pPr algn="ctr">
              <a:lnSpc>
                <a:spcPct val="90000"/>
              </a:lnSpc>
              <a:buNone/>
            </a:pPr>
            <a:r>
              <a:rPr lang="en-US" altLang="en-US" sz="8000">
                <a:solidFill>
                  <a:schemeClr val="tx1"/>
                </a:solidFill>
                <a:latin typeface="Calibri"/>
                <a:cs typeface="Calibri"/>
              </a:rPr>
              <a:t>XXXX</a:t>
            </a:r>
          </a:p>
          <a:p>
            <a:pPr algn="ctr" eaLnBrk="1" hangingPunct="1">
              <a:lnSpc>
                <a:spcPct val="90000"/>
              </a:lnSpc>
              <a:buFont typeface="Wingdings 2" pitchFamily="18" charset="2"/>
              <a:buNone/>
            </a:pPr>
            <a:endParaRPr lang="en-US" altLang="en-US" sz="8000">
              <a:solidFill>
                <a:schemeClr val="tx1"/>
              </a:solidFill>
              <a:latin typeface="+mj-lt"/>
            </a:endParaRPr>
          </a:p>
          <a:p>
            <a:pPr algn="ctr">
              <a:lnSpc>
                <a:spcPct val="90000"/>
              </a:lnSpc>
              <a:buNone/>
            </a:pPr>
            <a:r>
              <a:rPr lang="en-US" sz="3600">
                <a:solidFill>
                  <a:schemeClr val="tx1"/>
                </a:solidFill>
                <a:latin typeface="Calibri"/>
                <a:cs typeface="Calibri"/>
              </a:rPr>
              <a:t>Please document the end code of this training (Part 2) as you will be asked to enter it in the CE Evaluation, which you will receive after this training.</a:t>
            </a:r>
            <a:endParaRPr lang="en-US">
              <a:solidFill>
                <a:schemeClr val="tx1"/>
              </a:solidFill>
            </a:endParaRPr>
          </a:p>
        </p:txBody>
      </p:sp>
    </p:spTree>
    <p:extLst>
      <p:ext uri="{BB962C8B-B14F-4D97-AF65-F5344CB8AC3E}">
        <p14:creationId xmlns:p14="http://schemas.microsoft.com/office/powerpoint/2010/main" val="5352797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E970B5C-94E2-9127-174C-BBDD92FE1597}"/>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4037115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F8658036-B478-191A-413F-2256B5C98FDD}"/>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896372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C2DD0D3-1178-88C4-6BEF-BFFDC3761D5F}"/>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621709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BE8E2C1-2BB2-2412-BAC7-F8E827B22270}"/>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322001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BCDFAA0-CCD2-DE04-D91C-6FCF842B117C}"/>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805391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BC5BDE2D-B6C7-9031-B3E2-C1F5CBA5CBD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5574578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2BBD360-3695-19B5-586B-E13E4149DEE5}"/>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4314439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5DA4AA4-6078-A422-BF9D-63C34D3D5683}"/>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957822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8A3C953-F794-5C4D-44DB-E9F6053DD367}"/>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491067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676400" y="519023"/>
            <a:ext cx="8839200" cy="914400"/>
          </a:xfrm>
        </p:spPr>
        <p:txBody>
          <a:bodyPr>
            <a:normAutofit fontScale="90000"/>
          </a:bodyPr>
          <a:lstStyle/>
          <a:p>
            <a:r>
              <a:rPr lang="en-US" altLang="en-US" sz="6000" b="1">
                <a:solidFill>
                  <a:schemeClr val="tx1"/>
                </a:solidFill>
                <a:latin typeface="Calibri"/>
                <a:cs typeface="Calibri"/>
              </a:rPr>
              <a:t>START CODE</a:t>
            </a:r>
            <a:r>
              <a:rPr lang="en-US" altLang="en-US" sz="6000">
                <a:solidFill>
                  <a:schemeClr val="tx1"/>
                </a:solidFill>
                <a:latin typeface="Calibri"/>
                <a:cs typeface="Calibri"/>
              </a:rPr>
              <a:t> </a:t>
            </a:r>
            <a:endParaRPr lang="en-US" altLang="en-US" sz="6000" b="1">
              <a:solidFill>
                <a:schemeClr val="tx1"/>
              </a:solidFill>
            </a:endParaRPr>
          </a:p>
        </p:txBody>
      </p:sp>
      <p:sp>
        <p:nvSpPr>
          <p:cNvPr id="109571" name="Rectangle 3"/>
          <p:cNvSpPr>
            <a:spLocks noGrp="1" noChangeArrowheads="1"/>
          </p:cNvSpPr>
          <p:nvPr>
            <p:ph idx="1"/>
          </p:nvPr>
        </p:nvSpPr>
        <p:spPr>
          <a:xfrm>
            <a:off x="787400" y="2133600"/>
            <a:ext cx="10617200" cy="3924300"/>
          </a:xfrm>
        </p:spPr>
        <p:txBody>
          <a:bodyPr vert="horz" lIns="91440" tIns="45720" rIns="91440" bIns="45720" rtlCol="0" anchor="t">
            <a:normAutofit fontScale="92500"/>
          </a:bodyPr>
          <a:lstStyle/>
          <a:p>
            <a:pPr algn="ctr">
              <a:lnSpc>
                <a:spcPct val="90000"/>
              </a:lnSpc>
              <a:buNone/>
            </a:pPr>
            <a:r>
              <a:rPr lang="en-US" altLang="en-US" sz="8000">
                <a:solidFill>
                  <a:schemeClr val="tx1"/>
                </a:solidFill>
                <a:latin typeface="Calibri"/>
                <a:cs typeface="Calibri"/>
              </a:rPr>
              <a:t>XXXX</a:t>
            </a:r>
          </a:p>
          <a:p>
            <a:pPr algn="ctr" eaLnBrk="1" hangingPunct="1">
              <a:lnSpc>
                <a:spcPct val="90000"/>
              </a:lnSpc>
              <a:buFont typeface="Wingdings 2" pitchFamily="18" charset="2"/>
              <a:buNone/>
            </a:pPr>
            <a:endParaRPr lang="en-US" altLang="en-US" sz="8000">
              <a:solidFill>
                <a:schemeClr val="tx1"/>
              </a:solidFill>
              <a:latin typeface="+mj-lt"/>
            </a:endParaRPr>
          </a:p>
          <a:p>
            <a:pPr algn="ctr">
              <a:lnSpc>
                <a:spcPct val="90000"/>
              </a:lnSpc>
              <a:buNone/>
            </a:pPr>
            <a:r>
              <a:rPr lang="en-US" altLang="en-US" sz="3600">
                <a:solidFill>
                  <a:schemeClr val="tx1"/>
                </a:solidFill>
                <a:latin typeface="Calibri"/>
                <a:cs typeface="Calibri"/>
              </a:rPr>
              <a:t>Please document the start and end codes of this training (Part 2) as you will be asked to enter them in the CE Evaluation, which you will receive after this training.</a:t>
            </a:r>
          </a:p>
          <a:p>
            <a:pPr algn="ctr" eaLnBrk="1" hangingPunct="1">
              <a:lnSpc>
                <a:spcPct val="90000"/>
              </a:lnSpc>
              <a:buFont typeface="Wingdings 2" pitchFamily="18" charset="2"/>
              <a:buNone/>
            </a:pPr>
            <a:endParaRPr lang="en-US" altLang="en-US" sz="8000">
              <a:latin typeface="+mj-lt"/>
            </a:endParaRPr>
          </a:p>
        </p:txBody>
      </p:sp>
    </p:spTree>
    <p:extLst>
      <p:ext uri="{BB962C8B-B14F-4D97-AF65-F5344CB8AC3E}">
        <p14:creationId xmlns:p14="http://schemas.microsoft.com/office/powerpoint/2010/main" val="1760026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5C8C8804-8B61-E19E-336A-66DDB6689145}"/>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514878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EBDC9A3-B6E5-6274-F928-2B85C911BEC2}"/>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599897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5EDA678-4069-D298-36B0-C8A1CE933DAE}"/>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969079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B20EACD-18B4-E9F1-64A1-09F3605FAC8A}"/>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106794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D73994FF-4DD0-7EAC-0B8A-D50D061EAFFD}"/>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0083242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FC913D8-E0E0-3F04-F1BA-56A3D734632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104993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BA79B70E-8650-E9C3-E6DA-41B2168BB73E}"/>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1726635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8EBA9A7-93DB-FF55-44EE-E35829ACFAB6}"/>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4774697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87E3B23D-DB43-8B45-5810-ADE76EA9C31D}"/>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0926123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6AF0A32-FA77-CFF7-22BC-B3F7E5C3EE5B}"/>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266024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34642" b="32633"/>
          <a:stretch/>
        </p:blipFill>
        <p:spPr>
          <a:xfrm>
            <a:off x="0" y="4193949"/>
            <a:ext cx="12198326" cy="2658198"/>
          </a:xfrm>
          <a:prstGeom prst="rect">
            <a:avLst/>
          </a:prstGeom>
        </p:spPr>
      </p:pic>
      <p:sp>
        <p:nvSpPr>
          <p:cNvPr id="7" name="Title 6"/>
          <p:cNvSpPr>
            <a:spLocks noGrp="1"/>
          </p:cNvSpPr>
          <p:nvPr>
            <p:ph type="title"/>
          </p:nvPr>
        </p:nvSpPr>
        <p:spPr>
          <a:xfrm>
            <a:off x="390333" y="205464"/>
            <a:ext cx="11342094" cy="1280890"/>
          </a:xfrm>
        </p:spPr>
        <p:txBody>
          <a:bodyPr/>
          <a:lstStyle/>
          <a:p>
            <a:r>
              <a:rPr lang="en-US">
                <a:solidFill>
                  <a:schemeClr val="tx1"/>
                </a:solidFill>
                <a:latin typeface="Calibri"/>
                <a:cs typeface="Calibri"/>
              </a:rPr>
              <a:t>Thank you for joining us today!</a:t>
            </a:r>
          </a:p>
        </p:txBody>
      </p:sp>
      <p:sp>
        <p:nvSpPr>
          <p:cNvPr id="8" name="Content Placeholder 7"/>
          <p:cNvSpPr>
            <a:spLocks noGrp="1"/>
          </p:cNvSpPr>
          <p:nvPr>
            <p:ph idx="1"/>
          </p:nvPr>
        </p:nvSpPr>
        <p:spPr>
          <a:xfrm>
            <a:off x="618147" y="1285059"/>
            <a:ext cx="10955706" cy="2525166"/>
          </a:xfrm>
        </p:spPr>
        <p:txBody>
          <a:bodyPr vert="horz" lIns="91440" tIns="45720" rIns="91440" bIns="45720" rtlCol="0" anchor="t">
            <a:normAutofit/>
          </a:bodyPr>
          <a:lstStyle/>
          <a:p>
            <a:pPr>
              <a:spcAft>
                <a:spcPts val="1000"/>
              </a:spcAft>
            </a:pPr>
            <a:r>
              <a:rPr lang="en-US">
                <a:solidFill>
                  <a:schemeClr val="tx1"/>
                </a:solidFill>
                <a:latin typeface="Calibri"/>
                <a:cs typeface="Calibri"/>
              </a:rPr>
              <a:t>Today’s session is an INTERACTIVE TRAINING!</a:t>
            </a:r>
            <a:endParaRPr lang="en-US"/>
          </a:p>
          <a:p>
            <a:pPr>
              <a:spcAft>
                <a:spcPts val="1000"/>
              </a:spcAft>
            </a:pPr>
            <a:r>
              <a:rPr lang="en-US">
                <a:solidFill>
                  <a:schemeClr val="tx1"/>
                </a:solidFill>
                <a:latin typeface="Calibri"/>
                <a:cs typeface="Calibri"/>
              </a:rPr>
              <a:t>To fully participate, please ensure that your camera is on and you are connected to audio prior to the start of the training</a:t>
            </a:r>
          </a:p>
          <a:p>
            <a:pPr>
              <a:spcAft>
                <a:spcPts val="1000"/>
              </a:spcAft>
            </a:pPr>
            <a:r>
              <a:rPr lang="en-US">
                <a:solidFill>
                  <a:schemeClr val="tx1"/>
                </a:solidFill>
                <a:latin typeface="Calibri"/>
                <a:cs typeface="Calibri"/>
              </a:rPr>
              <a:t>If you require assistance, you can send a chat to UCLA TECH SUPPORT</a:t>
            </a:r>
          </a:p>
        </p:txBody>
      </p:sp>
    </p:spTree>
    <p:extLst>
      <p:ext uri="{BB962C8B-B14F-4D97-AF65-F5344CB8AC3E}">
        <p14:creationId xmlns:p14="http://schemas.microsoft.com/office/powerpoint/2010/main" val="2639281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1DA64C6-F5EE-AF51-75F2-D9F3566AF6C0}"/>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1237509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ADA0DAD-0A5F-8599-A9ED-FBFB88180AE8}"/>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478541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8DF278D6-5FD5-CF07-505A-0E644EEFC0AE}"/>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3112103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8E26AE1-CF92-DEED-FAF2-EF4563F2FA51}"/>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501986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92197E6-BDFA-3705-DC84-8B5ACDE53878}"/>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955373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6850EDF-6636-F2AE-944B-E4F1712CDF80}"/>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3912826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B052B1DC-C597-A301-2F53-ACAD0B8DF12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932130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77CDB7-28F5-E6A7-8859-72BC399F6A3E}"/>
              </a:ext>
            </a:extLst>
          </p:cNvPr>
          <p:cNvSpPr>
            <a:spLocks noGrp="1"/>
          </p:cNvSpPr>
          <p:nvPr>
            <p:ph type="title"/>
          </p:nvPr>
        </p:nvSpPr>
        <p:spPr>
          <a:xfrm>
            <a:off x="112222" y="2109104"/>
            <a:ext cx="11961341" cy="1918966"/>
          </a:xfrm>
        </p:spPr>
        <p:txBody>
          <a:bodyPr>
            <a:normAutofit/>
          </a:bodyPr>
          <a:lstStyle/>
          <a:p>
            <a:r>
              <a:rPr lang="en-US">
                <a:solidFill>
                  <a:schemeClr val="tx1"/>
                </a:solidFill>
                <a:latin typeface="Calibri"/>
                <a:cs typeface="Calibri"/>
              </a:rPr>
              <a:t>Incentive Manager Portal </a:t>
            </a:r>
            <a:br>
              <a:rPr lang="en-US">
                <a:solidFill>
                  <a:schemeClr val="tx1"/>
                </a:solidFill>
                <a:latin typeface="Calibri"/>
                <a:cs typeface="Calibri"/>
              </a:rPr>
            </a:br>
            <a:r>
              <a:rPr lang="en-US">
                <a:solidFill>
                  <a:schemeClr val="tx1"/>
                </a:solidFill>
                <a:latin typeface="Calibri"/>
                <a:cs typeface="Calibri"/>
              </a:rPr>
              <a:t>Overview (Dominic)</a:t>
            </a:r>
            <a:endParaRPr lang="en-US">
              <a:solidFill>
                <a:schemeClr val="tx1"/>
              </a:solidFill>
            </a:endParaRPr>
          </a:p>
        </p:txBody>
      </p:sp>
    </p:spTree>
    <p:extLst>
      <p:ext uri="{BB962C8B-B14F-4D97-AF65-F5344CB8AC3E}">
        <p14:creationId xmlns:p14="http://schemas.microsoft.com/office/powerpoint/2010/main" val="1176540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C689B2A-2600-411C-8902-B4348F38A013}"/>
              </a:ext>
            </a:extLst>
          </p:cNvPr>
          <p:cNvSpPr txBox="1">
            <a:spLocks/>
          </p:cNvSpPr>
          <p:nvPr/>
        </p:nvSpPr>
        <p:spPr>
          <a:xfrm>
            <a:off x="0" y="541521"/>
            <a:ext cx="12192000" cy="75713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kumimoji="0" lang="en-US" sz="4000" b="1" i="0" u="none" strike="noStrike" kern="1200" cap="none" spc="0" normalizeH="0" baseline="0" noProof="0">
                <a:ln>
                  <a:noFill/>
                </a:ln>
                <a:effectLst/>
                <a:uLnTx/>
                <a:uFillTx/>
                <a:latin typeface="Calibri"/>
                <a:cs typeface="Calibri"/>
              </a:rPr>
              <a:t>Tools </a:t>
            </a:r>
            <a:r>
              <a:rPr lang="en-US" sz="4000" b="1">
                <a:latin typeface="Calibri"/>
                <a:cs typeface="Calibri"/>
              </a:rPr>
              <a:t>You Have Been (or Will Be) Provided</a:t>
            </a:r>
            <a:endParaRPr lang="en-US" sz="4000" b="1" i="0" u="none" strike="noStrike" kern="1200" cap="none" spc="0" normalizeH="0" baseline="0" noProof="0">
              <a:ln>
                <a:noFill/>
              </a:ln>
              <a:effectLst/>
              <a:uLnTx/>
              <a:uFillTx/>
              <a:latin typeface="Calibri"/>
              <a:cs typeface="Calibri"/>
            </a:endParaRPr>
          </a:p>
        </p:txBody>
      </p:sp>
      <p:sp>
        <p:nvSpPr>
          <p:cNvPr id="10" name="Content Placeholder 2">
            <a:extLst>
              <a:ext uri="{FF2B5EF4-FFF2-40B4-BE49-F238E27FC236}">
                <a16:creationId xmlns:a16="http://schemas.microsoft.com/office/drawing/2014/main" id="{8C450B9D-A78E-41F9-95CC-C398539F5089}"/>
              </a:ext>
            </a:extLst>
          </p:cNvPr>
          <p:cNvSpPr txBox="1">
            <a:spLocks/>
          </p:cNvSpPr>
          <p:nvPr/>
        </p:nvSpPr>
        <p:spPr>
          <a:xfrm>
            <a:off x="1164597" y="2847438"/>
            <a:ext cx="9238896" cy="427240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50000"/>
              </a:lnSpc>
              <a:spcBef>
                <a:spcPts val="0"/>
              </a:spcBef>
              <a:buNone/>
              <a:defRPr/>
            </a:pPr>
            <a:endParaRPr lang="en-US" sz="3200">
              <a:latin typeface="Calibri"/>
              <a:cs typeface="Calibri"/>
            </a:endParaRPr>
          </a:p>
          <a:p>
            <a:pPr marL="457200">
              <a:lnSpc>
                <a:spcPct val="150000"/>
              </a:lnSpc>
              <a:spcBef>
                <a:spcPts val="0"/>
              </a:spcBef>
              <a:defRPr/>
            </a:pPr>
            <a:endParaRPr lang="en-US">
              <a:solidFill>
                <a:prstClr val="black">
                  <a:lumMod val="75000"/>
                  <a:lumOff val="25000"/>
                </a:prstClr>
              </a:solidFill>
              <a:latin typeface="Calibri" panose="020F0502020204030204"/>
              <a:cs typeface="Calibri" panose="020F0502020204030204"/>
            </a:endParaRPr>
          </a:p>
        </p:txBody>
      </p:sp>
      <p:sp>
        <p:nvSpPr>
          <p:cNvPr id="3" name="Slide Number Placeholder 2">
            <a:extLst>
              <a:ext uri="{FF2B5EF4-FFF2-40B4-BE49-F238E27FC236}">
                <a16:creationId xmlns:a16="http://schemas.microsoft.com/office/drawing/2014/main" id="{2A888EFD-8CC9-491B-95FD-88FFCC963B8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E722A0-BB85-47B5-89AA-E497A9507C15}" type="slidenum">
              <a:rPr kumimoji="0" lang="en-US" i="0" u="none" strike="noStrike" kern="1200" cap="none" spc="0" normalizeH="0" baseline="0" noProof="0" dirty="0" smtClean="0">
                <a:ln>
                  <a:noFill/>
                </a:ln>
                <a:solidFill>
                  <a:schemeClr val="tx1"/>
                </a:solidFill>
                <a:effectLst/>
                <a:uLnTx/>
                <a:uFillTx/>
                <a:latin typeface="Calibri"/>
                <a:cs typeface="Calibri"/>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lang="en-US" i="0" u="none" strike="noStrike" kern="1200" cap="none" spc="0" normalizeH="0" baseline="0" noProof="0">
              <a:ln>
                <a:noFill/>
              </a:ln>
              <a:solidFill>
                <a:schemeClr val="tx1"/>
              </a:solidFill>
              <a:effectLst/>
              <a:uLnTx/>
              <a:uFillTx/>
              <a:latin typeface="Calibri"/>
              <a:cs typeface="Calibri"/>
            </a:endParaRPr>
          </a:p>
        </p:txBody>
      </p:sp>
      <p:sp>
        <p:nvSpPr>
          <p:cNvPr id="5" name="Content Placeholder 2">
            <a:extLst>
              <a:ext uri="{FF2B5EF4-FFF2-40B4-BE49-F238E27FC236}">
                <a16:creationId xmlns:a16="http://schemas.microsoft.com/office/drawing/2014/main" id="{AF2FEC63-07C4-A2E1-751F-0FBE8D34E0E2}"/>
              </a:ext>
            </a:extLst>
          </p:cNvPr>
          <p:cNvSpPr>
            <a:spLocks noGrp="1"/>
          </p:cNvSpPr>
          <p:nvPr>
            <p:ph idx="1"/>
          </p:nvPr>
        </p:nvSpPr>
        <p:spPr>
          <a:xfrm>
            <a:off x="1043089" y="1386914"/>
            <a:ext cx="10105555" cy="4225026"/>
          </a:xfrm>
        </p:spPr>
        <p:txBody>
          <a:bodyPr vert="horz" lIns="91440" tIns="45720" rIns="91440" bIns="45720" rtlCol="0" anchor="t">
            <a:normAutofit/>
          </a:bodyPr>
          <a:lstStyle/>
          <a:p>
            <a:pPr>
              <a:spcBef>
                <a:spcPts val="600"/>
              </a:spcBef>
              <a:spcAft>
                <a:spcPts val="600"/>
              </a:spcAft>
            </a:pPr>
            <a:r>
              <a:rPr lang="en-US">
                <a:solidFill>
                  <a:schemeClr val="tx1"/>
                </a:solidFill>
                <a:latin typeface="Calibri"/>
                <a:cs typeface="Calibri"/>
              </a:rPr>
              <a:t>CM Program Manual</a:t>
            </a:r>
            <a:endParaRPr lang="en-US">
              <a:solidFill>
                <a:schemeClr val="tx1"/>
              </a:solidFill>
            </a:endParaRPr>
          </a:p>
          <a:p>
            <a:pPr>
              <a:spcBef>
                <a:spcPts val="600"/>
              </a:spcBef>
              <a:spcAft>
                <a:spcPts val="600"/>
              </a:spcAft>
            </a:pPr>
            <a:r>
              <a:rPr lang="en-US">
                <a:solidFill>
                  <a:schemeClr val="tx1"/>
                </a:solidFill>
                <a:latin typeface="Calibri"/>
                <a:cs typeface="Calibri"/>
              </a:rPr>
              <a:t>Incentive Manager Portal Instructions</a:t>
            </a:r>
          </a:p>
          <a:p>
            <a:pPr lvl="1">
              <a:spcBef>
                <a:spcPts val="600"/>
              </a:spcBef>
              <a:spcAft>
                <a:spcPts val="600"/>
              </a:spcAft>
            </a:pPr>
            <a:r>
              <a:rPr lang="en-US">
                <a:solidFill>
                  <a:schemeClr val="tx1"/>
                </a:solidFill>
                <a:latin typeface="Calibri"/>
                <a:cs typeface="Calibri"/>
              </a:rPr>
              <a:t>Incentive Manager Call Center</a:t>
            </a:r>
          </a:p>
          <a:p>
            <a:pPr>
              <a:spcBef>
                <a:spcPts val="600"/>
              </a:spcBef>
              <a:spcAft>
                <a:spcPts val="600"/>
              </a:spcAft>
            </a:pPr>
            <a:r>
              <a:rPr lang="en-US">
                <a:solidFill>
                  <a:schemeClr val="tx1"/>
                </a:solidFill>
                <a:latin typeface="Calibri"/>
                <a:cs typeface="Calibri"/>
              </a:rPr>
              <a:t>ISAP Resource Website and a Consultation "Warm Line"</a:t>
            </a:r>
          </a:p>
          <a:p>
            <a:pPr>
              <a:spcBef>
                <a:spcPts val="600"/>
              </a:spcBef>
              <a:spcAft>
                <a:spcPts val="600"/>
              </a:spcAft>
            </a:pPr>
            <a:r>
              <a:rPr lang="en-US">
                <a:solidFill>
                  <a:schemeClr val="tx1"/>
                </a:solidFill>
                <a:latin typeface="Calibri"/>
                <a:cs typeface="Calibri"/>
              </a:rPr>
              <a:t>Coaching Support</a:t>
            </a:r>
          </a:p>
          <a:p>
            <a:pPr>
              <a:spcBef>
                <a:spcPts val="600"/>
              </a:spcBef>
              <a:spcAft>
                <a:spcPts val="600"/>
              </a:spcAft>
            </a:pPr>
            <a:r>
              <a:rPr lang="en-US">
                <a:solidFill>
                  <a:schemeClr val="tx1"/>
                </a:solidFill>
                <a:latin typeface="Calibri"/>
                <a:cs typeface="Calibri"/>
              </a:rPr>
              <a:t>PowerPoint presentations from Parts 1 &amp; 2 of the Implementation Training</a:t>
            </a:r>
          </a:p>
        </p:txBody>
      </p:sp>
      <p:pic>
        <p:nvPicPr>
          <p:cNvPr id="4" name="Picture 5" descr="A picture containing diagram&#10;&#10;Description automatically generated">
            <a:extLst>
              <a:ext uri="{FF2B5EF4-FFF2-40B4-BE49-F238E27FC236}">
                <a16:creationId xmlns:a16="http://schemas.microsoft.com/office/drawing/2014/main" id="{637B4D05-14E5-5C54-8DEA-1B2B0E6C1109}"/>
              </a:ext>
            </a:extLst>
          </p:cNvPr>
          <p:cNvPicPr>
            <a:picLocks noChangeAspect="1"/>
          </p:cNvPicPr>
          <p:nvPr/>
        </p:nvPicPr>
        <p:blipFill rotWithShape="1">
          <a:blip r:embed="rId3"/>
          <a:srcRect l="8989" t="13934" r="7491" b="15356"/>
          <a:stretch/>
        </p:blipFill>
        <p:spPr>
          <a:xfrm>
            <a:off x="4953884" y="4801691"/>
            <a:ext cx="2291140" cy="1939731"/>
          </a:xfrm>
          <a:prstGeom prst="rect">
            <a:avLst/>
          </a:prstGeom>
          <a:ln>
            <a:noFill/>
          </a:ln>
          <a:effectLst>
            <a:softEdge rad="112500"/>
          </a:effectLst>
        </p:spPr>
      </p:pic>
    </p:spTree>
    <p:extLst>
      <p:ext uri="{BB962C8B-B14F-4D97-AF65-F5344CB8AC3E}">
        <p14:creationId xmlns:p14="http://schemas.microsoft.com/office/powerpoint/2010/main" val="1080980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BDF904-9400-478C-A050-F4112DA12A5E}"/>
              </a:ext>
            </a:extLst>
          </p:cNvPr>
          <p:cNvSpPr/>
          <p:nvPr/>
        </p:nvSpPr>
        <p:spPr>
          <a:xfrm>
            <a:off x="1601351" y="619356"/>
            <a:ext cx="8989297" cy="5896285"/>
          </a:xfrm>
          <a:prstGeom prst="rect">
            <a:avLst/>
          </a:prstGeom>
          <a:blipFill>
            <a:blip r:embed="rId3">
              <a:alphaModFix amt="30000"/>
              <a:extLst>
                <a:ext uri="{28A0092B-C50C-407E-A947-70E740481C1C}">
                  <a14:useLocalDpi xmlns:a14="http://schemas.microsoft.com/office/drawing/2010/main" val="0"/>
                </a:ext>
              </a:extLst>
            </a:blip>
            <a:stretch>
              <a:fillRect/>
            </a:stretch>
          </a:blipFill>
          <a:ln>
            <a:noFill/>
          </a:ln>
          <a:effectLst>
            <a:softEdge rad="596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D146763-0358-40C0-A3A1-690DBD3673A7}"/>
              </a:ext>
            </a:extLst>
          </p:cNvPr>
          <p:cNvSpPr txBox="1"/>
          <p:nvPr/>
        </p:nvSpPr>
        <p:spPr>
          <a:xfrm>
            <a:off x="2228009" y="3075057"/>
            <a:ext cx="7735979" cy="707886"/>
          </a:xfrm>
          <a:prstGeom prst="rect">
            <a:avLst/>
          </a:prstGeom>
          <a:noFill/>
        </p:spPr>
        <p:txBody>
          <a:bodyPr wrap="square" rtlCol="0">
            <a:spAutoFit/>
          </a:bodyPr>
          <a:lstStyle/>
          <a:p>
            <a:pPr algn="ctr"/>
            <a:r>
              <a:rPr lang="en-US" sz="4000" b="1" dirty="0">
                <a:latin typeface="Calibri" panose="020F0502020204030204" pitchFamily="34" charset="0"/>
                <a:cs typeface="Calibri" panose="020F0502020204030204" pitchFamily="34" charset="0"/>
              </a:rPr>
              <a:t>Member Education/Orientation</a:t>
            </a:r>
          </a:p>
        </p:txBody>
      </p:sp>
    </p:spTree>
    <p:extLst>
      <p:ext uri="{BB962C8B-B14F-4D97-AF65-F5344CB8AC3E}">
        <p14:creationId xmlns:p14="http://schemas.microsoft.com/office/powerpoint/2010/main" val="1168996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90B1854-AE7F-43DF-B7C8-63B97C6EE3F8}"/>
              </a:ext>
            </a:extLst>
          </p:cNvPr>
          <p:cNvSpPr>
            <a:spLocks noGrp="1"/>
          </p:cNvSpPr>
          <p:nvPr>
            <p:ph type="title"/>
          </p:nvPr>
        </p:nvSpPr>
        <p:spPr>
          <a:xfrm>
            <a:off x="613611" y="521177"/>
            <a:ext cx="10899833" cy="933312"/>
          </a:xfrm>
        </p:spPr>
        <p:txBody>
          <a:bodyPr/>
          <a:lstStyle/>
          <a:p>
            <a:r>
              <a:rPr lang="en-US" sz="4000">
                <a:solidFill>
                  <a:schemeClr val="tx1"/>
                </a:solidFill>
                <a:latin typeface="Calibri"/>
                <a:cs typeface="Calibri"/>
              </a:rPr>
              <a:t>Learning Objectives:</a:t>
            </a:r>
            <a:endParaRPr lang="en-US">
              <a:solidFill>
                <a:schemeClr val="tx1"/>
              </a:solidFill>
              <a:latin typeface="Calibri"/>
              <a:cs typeface="Calibri"/>
            </a:endParaRPr>
          </a:p>
        </p:txBody>
      </p:sp>
      <p:sp>
        <p:nvSpPr>
          <p:cNvPr id="11" name="Content Placeholder 10">
            <a:extLst>
              <a:ext uri="{FF2B5EF4-FFF2-40B4-BE49-F238E27FC236}">
                <a16:creationId xmlns:a16="http://schemas.microsoft.com/office/drawing/2014/main" id="{2822352D-6674-4470-8F16-6C04A422D0F5}"/>
              </a:ext>
            </a:extLst>
          </p:cNvPr>
          <p:cNvSpPr>
            <a:spLocks noGrp="1"/>
          </p:cNvSpPr>
          <p:nvPr>
            <p:ph idx="1"/>
          </p:nvPr>
        </p:nvSpPr>
        <p:spPr>
          <a:xfrm>
            <a:off x="613612" y="1572127"/>
            <a:ext cx="10899832" cy="4619831"/>
          </a:xfrm>
        </p:spPr>
        <p:txBody>
          <a:bodyPr vert="horz" lIns="91440" tIns="45720" rIns="91440" bIns="45720" rtlCol="0" anchor="t">
            <a:normAutofit/>
          </a:bodyPr>
          <a:lstStyle/>
          <a:p>
            <a:pPr marL="514350" indent="-514350">
              <a:buAutoNum type="arabicPeriod"/>
            </a:pPr>
            <a:r>
              <a:rPr lang="en-US">
                <a:solidFill>
                  <a:schemeClr val="tx1"/>
                </a:solidFill>
                <a:latin typeface="Calibri"/>
                <a:cs typeface="Calibri"/>
              </a:rPr>
              <a:t>Identify four (4) key guidelines of the point-of-care urine drug test (UDT) protocol.</a:t>
            </a:r>
            <a:endParaRPr lang="en-US">
              <a:solidFill>
                <a:schemeClr val="tx1"/>
              </a:solidFill>
            </a:endParaRPr>
          </a:p>
          <a:p>
            <a:pPr marL="514350" indent="-514350">
              <a:buAutoNum type="arabicPeriod"/>
            </a:pPr>
            <a:r>
              <a:rPr lang="en-US">
                <a:solidFill>
                  <a:schemeClr val="tx1"/>
                </a:solidFill>
                <a:latin typeface="Calibri"/>
                <a:cs typeface="Calibri"/>
              </a:rPr>
              <a:t>Explain at least three (3) key elements of the Incentive Manager.</a:t>
            </a:r>
          </a:p>
          <a:p>
            <a:pPr marL="514350" indent="-514350">
              <a:buAutoNum type="arabicPeriod"/>
            </a:pPr>
            <a:r>
              <a:rPr lang="en-US">
                <a:solidFill>
                  <a:schemeClr val="tx1"/>
                </a:solidFill>
                <a:latin typeface="Calibri"/>
                <a:cs typeface="Calibri"/>
              </a:rPr>
              <a:t>Specify at least two (2) methods for addressing program challenges that may commonly arise in implementing the Recovery Incentives Program: California’s Contingency Management Benefit.</a:t>
            </a:r>
          </a:p>
          <a:p>
            <a:pPr marL="514350" indent="-514350">
              <a:buAutoNum type="arabicPeriod"/>
            </a:pPr>
            <a:r>
              <a:rPr lang="en-US">
                <a:solidFill>
                  <a:schemeClr val="tx1"/>
                </a:solidFill>
                <a:latin typeface="Calibri"/>
                <a:cs typeface="Calibri"/>
              </a:rPr>
              <a:t>Describe at least two (2) implementation support activities.</a:t>
            </a:r>
            <a:endParaRPr lang="en-US">
              <a:solidFill>
                <a:schemeClr val="tx1"/>
              </a:solidFill>
            </a:endParaRPr>
          </a:p>
          <a:p>
            <a:endParaRPr lang="en-US"/>
          </a:p>
        </p:txBody>
      </p:sp>
    </p:spTree>
    <p:extLst>
      <p:ext uri="{BB962C8B-B14F-4D97-AF65-F5344CB8AC3E}">
        <p14:creationId xmlns:p14="http://schemas.microsoft.com/office/powerpoint/2010/main" val="285781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2C532-39E9-CB99-DF19-A4A84B6F74ED}"/>
              </a:ext>
            </a:extLst>
          </p:cNvPr>
          <p:cNvSpPr>
            <a:spLocks noGrp="1"/>
          </p:cNvSpPr>
          <p:nvPr>
            <p:ph type="title"/>
          </p:nvPr>
        </p:nvSpPr>
        <p:spPr>
          <a:xfrm>
            <a:off x="653316" y="436541"/>
            <a:ext cx="10886465" cy="473170"/>
          </a:xfrm>
        </p:spPr>
        <p:txBody>
          <a:bodyPr>
            <a:noAutofit/>
          </a:bodyPr>
          <a:lstStyle/>
          <a:p>
            <a:r>
              <a:rPr lang="en-US">
                <a:solidFill>
                  <a:schemeClr val="tx1"/>
                </a:solidFill>
                <a:latin typeface="Calibri"/>
                <a:cs typeface="Calibri"/>
              </a:rPr>
              <a:t>Before Beginning CM Treatment (1)</a:t>
            </a:r>
          </a:p>
        </p:txBody>
      </p:sp>
      <p:sp>
        <p:nvSpPr>
          <p:cNvPr id="3" name="Content Placeholder 2">
            <a:extLst>
              <a:ext uri="{FF2B5EF4-FFF2-40B4-BE49-F238E27FC236}">
                <a16:creationId xmlns:a16="http://schemas.microsoft.com/office/drawing/2014/main" id="{F85FFA13-993F-8811-9318-A0199AAD34D2}"/>
              </a:ext>
            </a:extLst>
          </p:cNvPr>
          <p:cNvSpPr>
            <a:spLocks noGrp="1"/>
          </p:cNvSpPr>
          <p:nvPr>
            <p:ph idx="1"/>
          </p:nvPr>
        </p:nvSpPr>
        <p:spPr>
          <a:xfrm>
            <a:off x="517793" y="1104315"/>
            <a:ext cx="11281272" cy="5352756"/>
          </a:xfrm>
        </p:spPr>
        <p:txBody>
          <a:bodyPr vert="horz" lIns="91440" tIns="45720" rIns="91440" bIns="45720" rtlCol="0" anchor="t">
            <a:normAutofit lnSpcReduction="10000"/>
          </a:bodyPr>
          <a:lstStyle/>
          <a:p>
            <a:r>
              <a:rPr lang="en-US" sz="2600" b="0" i="0" u="none" strike="noStrike" baseline="0" dirty="0">
                <a:solidFill>
                  <a:srgbClr val="000000"/>
                </a:solidFill>
                <a:latin typeface="Calibri"/>
                <a:cs typeface="Calibri"/>
              </a:rPr>
              <a:t>A Medi-Cal member must complete a thorough orientation and consent to the conditions of the program. The orientation will address:</a:t>
            </a:r>
          </a:p>
          <a:p>
            <a:pPr lvl="1">
              <a:buFont typeface="Wingdings" panose="020B0502020202020204"/>
              <a:buChar char="§"/>
            </a:pPr>
            <a:r>
              <a:rPr lang="en-US" b="0" i="0" u="none" strike="noStrike" baseline="0" dirty="0">
                <a:solidFill>
                  <a:srgbClr val="000000"/>
                </a:solidFill>
                <a:latin typeface="Calibri"/>
                <a:cs typeface="Calibri"/>
              </a:rPr>
              <a:t>The days/times that a member must </a:t>
            </a:r>
            <a:r>
              <a:rPr lang="en-US" dirty="0">
                <a:solidFill>
                  <a:srgbClr val="000000"/>
                </a:solidFill>
                <a:latin typeface="Calibri"/>
                <a:cs typeface="Calibri"/>
              </a:rPr>
              <a:t>present for a visit in </a:t>
            </a:r>
            <a:r>
              <a:rPr lang="en-US" b="0" i="0" u="none" strike="noStrike" baseline="0" dirty="0">
                <a:solidFill>
                  <a:srgbClr val="000000"/>
                </a:solidFill>
                <a:latin typeface="Calibri"/>
                <a:cs typeface="Calibri"/>
              </a:rPr>
              <a:t>order to be eligible for incentives (during weeks 1–12, </a:t>
            </a:r>
            <a:r>
              <a:rPr lang="en-US" dirty="0">
                <a:solidFill>
                  <a:srgbClr val="000000"/>
                </a:solidFill>
                <a:latin typeface="Calibri"/>
                <a:cs typeface="Calibri"/>
              </a:rPr>
              <a:t>twice/weekly</a:t>
            </a:r>
            <a:r>
              <a:rPr lang="en-US" b="0" i="0" u="none" strike="noStrike" baseline="0" dirty="0">
                <a:solidFill>
                  <a:srgbClr val="000000"/>
                </a:solidFill>
                <a:latin typeface="Calibri"/>
                <a:cs typeface="Calibri"/>
              </a:rPr>
              <a:t> visits; during weeks 13–24, </a:t>
            </a:r>
            <a:r>
              <a:rPr lang="en-US" dirty="0">
                <a:solidFill>
                  <a:srgbClr val="000000"/>
                </a:solidFill>
                <a:latin typeface="Calibri"/>
                <a:cs typeface="Calibri"/>
              </a:rPr>
              <a:t>once/weekly</a:t>
            </a:r>
            <a:r>
              <a:rPr lang="en-US" b="0" i="0" u="none" strike="noStrike" baseline="0" dirty="0">
                <a:solidFill>
                  <a:srgbClr val="000000"/>
                </a:solidFill>
                <a:latin typeface="Calibri"/>
                <a:cs typeface="Calibri"/>
              </a:rPr>
              <a:t> visit).</a:t>
            </a:r>
            <a:r>
              <a:rPr lang="en-US" dirty="0">
                <a:solidFill>
                  <a:srgbClr val="000000"/>
                </a:solidFill>
                <a:latin typeface="Calibri"/>
                <a:cs typeface="Calibri"/>
              </a:rPr>
              <a:t> </a:t>
            </a:r>
            <a:endParaRPr lang="en-US" b="0" i="0" u="none" strike="noStrike" baseline="0" dirty="0">
              <a:solidFill>
                <a:srgbClr val="000000"/>
              </a:solidFill>
            </a:endParaRPr>
          </a:p>
          <a:p>
            <a:pPr lvl="1">
              <a:buFont typeface="Wingdings" panose="020B0502020202020204"/>
              <a:buChar char="§"/>
            </a:pPr>
            <a:r>
              <a:rPr lang="en-US" b="0" i="0" u="none" strike="noStrike" baseline="0" dirty="0">
                <a:solidFill>
                  <a:srgbClr val="000000"/>
                </a:solidFill>
                <a:latin typeface="Calibri"/>
                <a:cs typeface="Calibri"/>
              </a:rPr>
              <a:t>The manner in which incentives will be delivered as well as an understanding of how and where incentives can be redeemed, including the prohibition of using incentives to purchase alcohol, cannabis, tobacco, lottery tickets, or for any form of gambling.</a:t>
            </a:r>
            <a:r>
              <a:rPr lang="en-US" dirty="0">
                <a:solidFill>
                  <a:srgbClr val="000000"/>
                </a:solidFill>
                <a:latin typeface="Calibri"/>
                <a:cs typeface="Calibri"/>
              </a:rPr>
              <a:t> Walmart cards also prohibit the purchase of firearms and ammunition. </a:t>
            </a:r>
          </a:p>
          <a:p>
            <a:pPr lvl="1">
              <a:buFont typeface="Wingdings" panose="020B0502020202020204"/>
              <a:buChar char="§"/>
            </a:pPr>
            <a:r>
              <a:rPr lang="en-US" b="0" i="0" u="none" strike="noStrike" baseline="0" dirty="0">
                <a:solidFill>
                  <a:srgbClr val="000000"/>
                </a:solidFill>
                <a:latin typeface="Calibri"/>
                <a:cs typeface="Calibri"/>
              </a:rPr>
              <a:t>The availability of incentives and ongoing program participation when a </a:t>
            </a:r>
            <a:r>
              <a:rPr lang="en-US" b="0" i="0" u="none" strike="noStrike" baseline="0" dirty="0">
                <a:solidFill>
                  <a:schemeClr val="tx1"/>
                </a:solidFill>
                <a:latin typeface="Calibri"/>
                <a:cs typeface="Calibri"/>
              </a:rPr>
              <a:t>member lapses and</a:t>
            </a:r>
            <a:r>
              <a:rPr lang="en-US" dirty="0">
                <a:solidFill>
                  <a:schemeClr val="tx1"/>
                </a:solidFill>
                <a:latin typeface="Calibri"/>
                <a:cs typeface="Calibri"/>
              </a:rPr>
              <a:t> returns</a:t>
            </a:r>
            <a:r>
              <a:rPr lang="en-US" b="0" i="0" u="none" strike="noStrike" baseline="0" dirty="0">
                <a:solidFill>
                  <a:schemeClr val="tx1"/>
                </a:solidFill>
                <a:latin typeface="Calibri"/>
                <a:cs typeface="Calibri"/>
              </a:rPr>
              <a:t> </a:t>
            </a:r>
            <a:r>
              <a:rPr lang="en-US" dirty="0">
                <a:solidFill>
                  <a:schemeClr val="tx1"/>
                </a:solidFill>
                <a:latin typeface="Calibri"/>
                <a:cs typeface="Calibri"/>
              </a:rPr>
              <a:t>within 30 days.</a:t>
            </a:r>
            <a:endParaRPr lang="en-US" dirty="0">
              <a:solidFill>
                <a:schemeClr val="tx1"/>
              </a:solidFill>
            </a:endParaRPr>
          </a:p>
          <a:p>
            <a:pPr lvl="1">
              <a:buFont typeface="Wingdings" panose="020B0502020202020204"/>
              <a:buChar char="§"/>
            </a:pPr>
            <a:r>
              <a:rPr lang="en-US" dirty="0">
                <a:solidFill>
                  <a:schemeClr val="tx1"/>
                </a:solidFill>
                <a:latin typeface="Calibri"/>
                <a:cs typeface="Calibri"/>
              </a:rPr>
              <a:t>The process for a member to seek readmission after more than a 30-day absence; this will be explained in detail a little later</a:t>
            </a:r>
            <a:r>
              <a:rPr lang="en-US" b="0" i="0" u="none" strike="noStrike" baseline="0" dirty="0">
                <a:solidFill>
                  <a:schemeClr val="tx1"/>
                </a:solidFill>
                <a:latin typeface="Calibri"/>
                <a:cs typeface="Calibri"/>
              </a:rPr>
              <a:t>.</a:t>
            </a:r>
            <a:endParaRPr lang="en-US" b="0" i="0" u="none" strike="noStrike" baseline="0" dirty="0">
              <a:solidFill>
                <a:schemeClr val="tx1"/>
              </a:solidFill>
            </a:endParaRPr>
          </a:p>
        </p:txBody>
      </p:sp>
      <p:sp>
        <p:nvSpPr>
          <p:cNvPr id="5" name="Slide Number Placeholder 4">
            <a:extLst>
              <a:ext uri="{FF2B5EF4-FFF2-40B4-BE49-F238E27FC236}">
                <a16:creationId xmlns:a16="http://schemas.microsoft.com/office/drawing/2014/main" id="{BE5CFDCE-913E-B1D8-A884-760C51E994E2}"/>
              </a:ext>
            </a:extLst>
          </p:cNvPr>
          <p:cNvSpPr>
            <a:spLocks noGrp="1"/>
          </p:cNvSpPr>
          <p:nvPr>
            <p:ph type="sldNum" sz="quarter" idx="12"/>
          </p:nvPr>
        </p:nvSpPr>
        <p:spPr/>
        <p:txBody>
          <a:bodyPr/>
          <a:lstStyle/>
          <a:p>
            <a:fld id="{8EE722A0-BB85-47B5-89AA-E497A9507C15}" type="slidenum">
              <a:rPr lang="en-US" sz="1400" b="1" smtClean="0">
                <a:solidFill>
                  <a:schemeClr val="tx1"/>
                </a:solidFill>
                <a:latin typeface="Calibri" panose="020F0502020204030204" pitchFamily="34" charset="0"/>
                <a:ea typeface="Calibri" panose="020F0502020204030204" pitchFamily="34" charset="0"/>
                <a:cs typeface="Calibri" panose="020F0502020204030204" pitchFamily="34" charset="0"/>
              </a:rPr>
              <a:pPr/>
              <a:t>40</a:t>
            </a:fld>
            <a:endParaRPr lang="en-US" sz="1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603771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2C532-39E9-CB99-DF19-A4A84B6F74ED}"/>
              </a:ext>
            </a:extLst>
          </p:cNvPr>
          <p:cNvSpPr>
            <a:spLocks noGrp="1"/>
          </p:cNvSpPr>
          <p:nvPr>
            <p:ph type="title"/>
          </p:nvPr>
        </p:nvSpPr>
        <p:spPr>
          <a:xfrm>
            <a:off x="653316" y="408446"/>
            <a:ext cx="10886465" cy="473170"/>
          </a:xfrm>
        </p:spPr>
        <p:txBody>
          <a:bodyPr>
            <a:noAutofit/>
          </a:bodyPr>
          <a:lstStyle/>
          <a:p>
            <a:r>
              <a:rPr lang="en-US">
                <a:solidFill>
                  <a:schemeClr val="tx1"/>
                </a:solidFill>
                <a:latin typeface="Calibri"/>
                <a:cs typeface="Calibri"/>
              </a:rPr>
              <a:t>Before Beginning CM Treatment (2)</a:t>
            </a:r>
          </a:p>
        </p:txBody>
      </p:sp>
      <p:sp>
        <p:nvSpPr>
          <p:cNvPr id="3" name="Content Placeholder 2">
            <a:extLst>
              <a:ext uri="{FF2B5EF4-FFF2-40B4-BE49-F238E27FC236}">
                <a16:creationId xmlns:a16="http://schemas.microsoft.com/office/drawing/2014/main" id="{F85FFA13-993F-8811-9318-A0199AAD34D2}"/>
              </a:ext>
            </a:extLst>
          </p:cNvPr>
          <p:cNvSpPr>
            <a:spLocks noGrp="1"/>
          </p:cNvSpPr>
          <p:nvPr>
            <p:ph idx="1"/>
          </p:nvPr>
        </p:nvSpPr>
        <p:spPr>
          <a:xfrm>
            <a:off x="363991" y="1103911"/>
            <a:ext cx="11153758" cy="5235929"/>
          </a:xfrm>
        </p:spPr>
        <p:txBody>
          <a:bodyPr vert="horz" lIns="91440" tIns="45720" rIns="91440" bIns="45720" rtlCol="0" anchor="t">
            <a:normAutofit fontScale="92500" lnSpcReduction="10000"/>
          </a:bodyPr>
          <a:lstStyle/>
          <a:p>
            <a:r>
              <a:rPr lang="en-US" sz="3000">
                <a:solidFill>
                  <a:srgbClr val="000000"/>
                </a:solidFill>
                <a:latin typeface="Calibri"/>
                <a:cs typeface="Calibri"/>
              </a:rPr>
              <a:t>The Orientation will address: </a:t>
            </a:r>
            <a:endParaRPr lang="en-US" sz="3000">
              <a:solidFill>
                <a:srgbClr val="404040"/>
              </a:solidFill>
            </a:endParaRPr>
          </a:p>
          <a:p>
            <a:pPr lvl="1"/>
            <a:r>
              <a:rPr lang="en-US" sz="2600">
                <a:solidFill>
                  <a:srgbClr val="000000"/>
                </a:solidFill>
                <a:latin typeface="Calibri"/>
                <a:cs typeface="Calibri"/>
              </a:rPr>
              <a:t>The treatment program’s UDT procedures and an explanation and review of the list of medications/substances that may result in false stimulant-positive UDTs. </a:t>
            </a:r>
            <a:endParaRPr lang="en-US" sz="2600">
              <a:solidFill>
                <a:srgbClr val="404040"/>
              </a:solidFill>
            </a:endParaRPr>
          </a:p>
          <a:p>
            <a:pPr lvl="1"/>
            <a:r>
              <a:rPr lang="en-US" sz="2600">
                <a:solidFill>
                  <a:srgbClr val="000000"/>
                </a:solidFill>
                <a:latin typeface="Calibri"/>
                <a:cs typeface="Calibri"/>
              </a:rPr>
              <a:t>The rules governing when an incentive will be provided:</a:t>
            </a:r>
            <a:endParaRPr lang="en-US" sz="2600"/>
          </a:p>
          <a:p>
            <a:pPr lvl="2"/>
            <a:r>
              <a:rPr lang="en-US" sz="2600">
                <a:solidFill>
                  <a:srgbClr val="000000"/>
                </a:solidFill>
                <a:latin typeface="Calibri"/>
                <a:cs typeface="Calibri"/>
              </a:rPr>
              <a:t>An</a:t>
            </a:r>
            <a:r>
              <a:rPr lang="en-US" sz="2600" b="0" i="0" u="none" strike="noStrike" baseline="0">
                <a:solidFill>
                  <a:srgbClr val="000000"/>
                </a:solidFill>
                <a:latin typeface="Calibri"/>
                <a:cs typeface="Calibri"/>
              </a:rPr>
              <a:t> explanation that the incentives are contingent on the absence of evidence of stimulant (e.g., cocaine, amphetamine, methamphetamine) use on UDT </a:t>
            </a:r>
            <a:r>
              <a:rPr lang="en-US" sz="2600" b="1" u="sng" strike="noStrike" baseline="0">
                <a:solidFill>
                  <a:srgbClr val="000000"/>
                </a:solidFill>
                <a:latin typeface="Calibri"/>
                <a:cs typeface="Calibri"/>
              </a:rPr>
              <a:t>only</a:t>
            </a:r>
            <a:r>
              <a:rPr lang="en-US" sz="2600" b="0" i="0" u="none" strike="noStrike" baseline="0">
                <a:solidFill>
                  <a:srgbClr val="000000"/>
                </a:solidFill>
                <a:latin typeface="Calibri"/>
                <a:cs typeface="Calibri"/>
              </a:rPr>
              <a:t>.</a:t>
            </a:r>
            <a:endParaRPr lang="en-US" sz="2600" b="0" i="0" u="none" strike="noStrike" baseline="0">
              <a:solidFill>
                <a:srgbClr val="000000"/>
              </a:solidFill>
            </a:endParaRPr>
          </a:p>
          <a:p>
            <a:pPr lvl="2"/>
            <a:r>
              <a:rPr lang="en-US" sz="2600" b="0" i="0" u="none" strike="noStrike" baseline="0">
                <a:solidFill>
                  <a:srgbClr val="000000"/>
                </a:solidFill>
                <a:latin typeface="Calibri"/>
                <a:cs typeface="Calibri"/>
              </a:rPr>
              <a:t>An explanation that testing </a:t>
            </a:r>
            <a:r>
              <a:rPr lang="en-US" sz="2600">
                <a:solidFill>
                  <a:srgbClr val="000000"/>
                </a:solidFill>
                <a:latin typeface="Calibri"/>
                <a:cs typeface="Calibri"/>
              </a:rPr>
              <a:t>for </a:t>
            </a:r>
            <a:r>
              <a:rPr lang="en-US" sz="2600">
                <a:solidFill>
                  <a:schemeClr val="tx1"/>
                </a:solidFill>
                <a:latin typeface="Calibri"/>
                <a:cs typeface="Calibri"/>
              </a:rPr>
              <a:t>opiates and oxycodone </a:t>
            </a:r>
            <a:r>
              <a:rPr lang="en-US" sz="2600">
                <a:solidFill>
                  <a:srgbClr val="000000"/>
                </a:solidFill>
                <a:latin typeface="Calibri"/>
                <a:cs typeface="Calibri"/>
              </a:rPr>
              <a:t>will</a:t>
            </a:r>
            <a:r>
              <a:rPr lang="en-US" sz="2600" b="0" i="0" u="none" strike="noStrike" baseline="0">
                <a:solidFill>
                  <a:srgbClr val="000000"/>
                </a:solidFill>
                <a:latin typeface="Calibri"/>
                <a:cs typeface="Calibri"/>
              </a:rPr>
              <a:t> be done for the purpose of safety, due to association with overdose deaths, but will </a:t>
            </a:r>
            <a:r>
              <a:rPr lang="en-US" sz="2600" b="1" i="0" u="sng" strike="noStrike" baseline="0">
                <a:solidFill>
                  <a:srgbClr val="000000"/>
                </a:solidFill>
                <a:latin typeface="Calibri"/>
                <a:cs typeface="Calibri"/>
              </a:rPr>
              <a:t>not</a:t>
            </a:r>
            <a:r>
              <a:rPr lang="en-US" sz="2600" b="0" i="0" u="none" strike="noStrike" baseline="0">
                <a:solidFill>
                  <a:srgbClr val="000000"/>
                </a:solidFill>
                <a:latin typeface="Calibri"/>
                <a:cs typeface="Calibri"/>
              </a:rPr>
              <a:t> impact the delivery of an incentive.</a:t>
            </a:r>
            <a:endParaRPr lang="en-US" sz="2600" b="0" i="0" u="none" strike="noStrike" baseline="0">
              <a:solidFill>
                <a:srgbClr val="000000"/>
              </a:solidFill>
            </a:endParaRPr>
          </a:p>
          <a:p>
            <a:pPr lvl="2"/>
            <a:r>
              <a:rPr lang="en-US" sz="2600" b="1" i="0" u="none" strike="noStrike" baseline="0">
                <a:solidFill>
                  <a:srgbClr val="000000"/>
                </a:solidFill>
                <a:latin typeface="Calibri"/>
                <a:cs typeface="Calibri"/>
              </a:rPr>
              <a:t>An explanation that all stimulant-positive tests will be treated the same </a:t>
            </a:r>
            <a:r>
              <a:rPr lang="en-US" sz="2600" b="1" i="0" u="sng" strike="noStrike" baseline="0">
                <a:solidFill>
                  <a:srgbClr val="000000"/>
                </a:solidFill>
                <a:latin typeface="Calibri"/>
                <a:cs typeface="Calibri"/>
              </a:rPr>
              <a:t>even if</a:t>
            </a:r>
            <a:r>
              <a:rPr lang="en-US" sz="2600" b="1" i="0" u="none" strike="noStrike" baseline="0">
                <a:solidFill>
                  <a:srgbClr val="000000"/>
                </a:solidFill>
                <a:latin typeface="Calibri"/>
                <a:cs typeface="Calibri"/>
              </a:rPr>
              <a:t> they result from use of one of the medications/substances known to produce </a:t>
            </a:r>
            <a:r>
              <a:rPr lang="en-US" sz="2600" b="1">
                <a:solidFill>
                  <a:srgbClr val="000000"/>
                </a:solidFill>
                <a:latin typeface="Calibri"/>
                <a:cs typeface="Calibri"/>
              </a:rPr>
              <a:t>stimulant-positive UDT results</a:t>
            </a:r>
            <a:r>
              <a:rPr lang="en-US" sz="2600" b="0" i="0" u="none" strike="noStrike" baseline="0">
                <a:solidFill>
                  <a:srgbClr val="000000"/>
                </a:solidFill>
                <a:latin typeface="Calibri"/>
                <a:cs typeface="Calibri"/>
              </a:rPr>
              <a:t>.</a:t>
            </a:r>
            <a:endParaRPr lang="en-US" sz="2600" b="0" i="0" u="none" strike="noStrike" baseline="0">
              <a:solidFill>
                <a:srgbClr val="000000"/>
              </a:solidFill>
            </a:endParaRPr>
          </a:p>
        </p:txBody>
      </p:sp>
      <p:sp>
        <p:nvSpPr>
          <p:cNvPr id="5" name="Slide Number Placeholder 4">
            <a:extLst>
              <a:ext uri="{FF2B5EF4-FFF2-40B4-BE49-F238E27FC236}">
                <a16:creationId xmlns:a16="http://schemas.microsoft.com/office/drawing/2014/main" id="{BE5CFDCE-913E-B1D8-A884-760C51E994E2}"/>
              </a:ext>
            </a:extLst>
          </p:cNvPr>
          <p:cNvSpPr>
            <a:spLocks noGrp="1"/>
          </p:cNvSpPr>
          <p:nvPr>
            <p:ph type="sldNum" sz="quarter" idx="12"/>
          </p:nvPr>
        </p:nvSpPr>
        <p:spPr/>
        <p:txBody>
          <a:bodyPr/>
          <a:lstStyle/>
          <a:p>
            <a:fld id="{8EE722A0-BB85-47B5-89AA-E497A9507C15}" type="slidenum">
              <a:rPr lang="en-US" sz="1400" b="1" smtClean="0">
                <a:solidFill>
                  <a:schemeClr val="tx1"/>
                </a:solidFill>
                <a:latin typeface="Calibri" panose="020F0502020204030204" pitchFamily="34" charset="0"/>
                <a:ea typeface="Calibri" panose="020F0502020204030204" pitchFamily="34" charset="0"/>
                <a:cs typeface="Calibri" panose="020F0502020204030204" pitchFamily="34" charset="0"/>
              </a:rPr>
              <a:pPr/>
              <a:t>41</a:t>
            </a:fld>
            <a:endParaRPr lang="en-US" sz="1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5790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2C532-39E9-CB99-DF19-A4A84B6F74ED}"/>
              </a:ext>
            </a:extLst>
          </p:cNvPr>
          <p:cNvSpPr>
            <a:spLocks noGrp="1"/>
          </p:cNvSpPr>
          <p:nvPr>
            <p:ph type="title"/>
          </p:nvPr>
        </p:nvSpPr>
        <p:spPr>
          <a:xfrm>
            <a:off x="653316" y="588941"/>
            <a:ext cx="10886465" cy="473170"/>
          </a:xfrm>
        </p:spPr>
        <p:txBody>
          <a:bodyPr>
            <a:noAutofit/>
          </a:bodyPr>
          <a:lstStyle/>
          <a:p>
            <a:r>
              <a:rPr lang="en-US">
                <a:solidFill>
                  <a:schemeClr val="tx1"/>
                </a:solidFill>
                <a:latin typeface="Calibri"/>
                <a:cs typeface="Calibri"/>
              </a:rPr>
              <a:t>Before Beginning CM Treatment (3)</a:t>
            </a:r>
          </a:p>
        </p:txBody>
      </p:sp>
      <p:sp>
        <p:nvSpPr>
          <p:cNvPr id="5" name="Slide Number Placeholder 4">
            <a:extLst>
              <a:ext uri="{FF2B5EF4-FFF2-40B4-BE49-F238E27FC236}">
                <a16:creationId xmlns:a16="http://schemas.microsoft.com/office/drawing/2014/main" id="{BE5CFDCE-913E-B1D8-A884-760C51E994E2}"/>
              </a:ext>
            </a:extLst>
          </p:cNvPr>
          <p:cNvSpPr>
            <a:spLocks noGrp="1"/>
          </p:cNvSpPr>
          <p:nvPr>
            <p:ph type="sldNum" sz="quarter" idx="12"/>
          </p:nvPr>
        </p:nvSpPr>
        <p:spPr/>
        <p:txBody>
          <a:bodyPr/>
          <a:lstStyle/>
          <a:p>
            <a:fld id="{8EE722A0-BB85-47B5-89AA-E497A9507C15}" type="slidenum">
              <a:rPr lang="en-US" sz="1400" b="1" smtClean="0">
                <a:solidFill>
                  <a:schemeClr val="tx1"/>
                </a:solidFill>
                <a:latin typeface="Calibri" panose="020F0502020204030204" pitchFamily="34" charset="0"/>
                <a:ea typeface="Calibri" panose="020F0502020204030204" pitchFamily="34" charset="0"/>
                <a:cs typeface="Calibri" panose="020F0502020204030204" pitchFamily="34" charset="0"/>
              </a:rPr>
              <a:pPr/>
              <a:t>42</a:t>
            </a:fld>
            <a:endParaRPr lang="en-US" sz="1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4CC0BF66-99C3-D34C-2995-F330B6EEC96C}"/>
              </a:ext>
            </a:extLst>
          </p:cNvPr>
          <p:cNvSpPr txBox="1">
            <a:spLocks/>
          </p:cNvSpPr>
          <p:nvPr/>
        </p:nvSpPr>
        <p:spPr>
          <a:xfrm>
            <a:off x="377129" y="1248428"/>
            <a:ext cx="11153758" cy="527534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2800" kern="1200">
                <a:solidFill>
                  <a:schemeClr val="tx1">
                    <a:lumMod val="75000"/>
                    <a:lumOff val="25000"/>
                  </a:schemeClr>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ts val="1000"/>
              </a:spcBef>
              <a:spcAft>
                <a:spcPts val="0"/>
              </a:spcAft>
              <a:buClr>
                <a:schemeClr val="accent1"/>
              </a:buClr>
              <a:buFont typeface="Wingdings 3" charset="2"/>
              <a:buChar char=""/>
              <a:defRPr sz="2400" kern="1200">
                <a:solidFill>
                  <a:schemeClr val="tx1">
                    <a:lumMod val="75000"/>
                    <a:lumOff val="25000"/>
                  </a:schemeClr>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ts val="1000"/>
              </a:spcBef>
              <a:spcAft>
                <a:spcPts val="0"/>
              </a:spcAft>
              <a:buClr>
                <a:schemeClr val="accent1"/>
              </a:buClr>
              <a:buFont typeface="Wingdings 3" charset="2"/>
              <a:buChar char=""/>
              <a:defRPr sz="2000" kern="1200">
                <a:solidFill>
                  <a:schemeClr val="tx1">
                    <a:lumMod val="75000"/>
                    <a:lumOff val="25000"/>
                  </a:schemeClr>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a:solidFill>
                  <a:srgbClr val="000000"/>
                </a:solidFill>
                <a:latin typeface="Calibri"/>
                <a:cs typeface="Calibri"/>
              </a:rPr>
              <a:t>The rules governing when an incentive will be provided:</a:t>
            </a:r>
          </a:p>
          <a:p>
            <a:pPr lvl="1" indent="-285750"/>
            <a:r>
              <a:rPr lang="en-US" sz="2600" dirty="0">
                <a:solidFill>
                  <a:srgbClr val="000000"/>
                </a:solidFill>
                <a:latin typeface="Calibri"/>
                <a:cs typeface="Calibri"/>
              </a:rPr>
              <a:t>The amount of the initial incentive ($10) and how the value increases with consecutive stimulant-free UDTs. </a:t>
            </a:r>
            <a:endParaRPr lang="en-US" sz="2600" dirty="0">
              <a:latin typeface="Calibri"/>
              <a:cs typeface="Calibri"/>
            </a:endParaRPr>
          </a:p>
          <a:p>
            <a:pPr lvl="1" indent="-285750"/>
            <a:r>
              <a:rPr lang="en-US" sz="2600" dirty="0">
                <a:solidFill>
                  <a:srgbClr val="000000"/>
                </a:solidFill>
                <a:latin typeface="Calibri"/>
                <a:cs typeface="Calibri"/>
              </a:rPr>
              <a:t>The CM Coordinator must also explain how the incentive value will be reset to the original $10 value in the event of a stimulant-positive UDT or unexcused absence, and that escalations will be reinstated upon submission of the next two consecutive stimulant-negative UDTs. </a:t>
            </a:r>
            <a:endParaRPr lang="en-US" sz="2600" dirty="0">
              <a:latin typeface="Calibri"/>
              <a:cs typeface="Calibri"/>
            </a:endParaRPr>
          </a:p>
          <a:p>
            <a:pPr lvl="1" indent="-285750"/>
            <a:r>
              <a:rPr lang="en-US" sz="2600" dirty="0">
                <a:solidFill>
                  <a:srgbClr val="000000"/>
                </a:solidFill>
                <a:latin typeface="Calibri"/>
                <a:cs typeface="Calibri"/>
              </a:rPr>
              <a:t>The maximum incentive amount a member can receive per calendar year in the Recovery Incentives Program is $599, if all UDTs are negative for stimulants.</a:t>
            </a:r>
            <a:endParaRPr lang="en-US" sz="2600" dirty="0"/>
          </a:p>
        </p:txBody>
      </p:sp>
    </p:spTree>
    <p:extLst>
      <p:ext uri="{BB962C8B-B14F-4D97-AF65-F5344CB8AC3E}">
        <p14:creationId xmlns:p14="http://schemas.microsoft.com/office/powerpoint/2010/main" val="1582303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BDF904-9400-478C-A050-F4112DA12A5E}"/>
              </a:ext>
            </a:extLst>
          </p:cNvPr>
          <p:cNvSpPr/>
          <p:nvPr/>
        </p:nvSpPr>
        <p:spPr>
          <a:xfrm>
            <a:off x="1601351" y="619356"/>
            <a:ext cx="8989297" cy="5896285"/>
          </a:xfrm>
          <a:prstGeom prst="rect">
            <a:avLst/>
          </a:prstGeom>
          <a:blipFill>
            <a:blip r:embed="rId3">
              <a:alphaModFix amt="30000"/>
              <a:extLst>
                <a:ext uri="{28A0092B-C50C-407E-A947-70E740481C1C}">
                  <a14:useLocalDpi xmlns:a14="http://schemas.microsoft.com/office/drawing/2010/main" val="0"/>
                </a:ext>
              </a:extLst>
            </a:blip>
            <a:stretch>
              <a:fillRect/>
            </a:stretch>
          </a:blipFill>
          <a:ln>
            <a:noFill/>
          </a:ln>
          <a:effectLst>
            <a:softEdge rad="596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D146763-0358-40C0-A3A1-690DBD3673A7}"/>
              </a:ext>
            </a:extLst>
          </p:cNvPr>
          <p:cNvSpPr txBox="1"/>
          <p:nvPr/>
        </p:nvSpPr>
        <p:spPr>
          <a:xfrm>
            <a:off x="2228009" y="3075057"/>
            <a:ext cx="7735979" cy="707886"/>
          </a:xfrm>
          <a:prstGeom prst="rect">
            <a:avLst/>
          </a:prstGeom>
          <a:noFill/>
        </p:spPr>
        <p:txBody>
          <a:bodyPr wrap="square" rtlCol="0">
            <a:spAutoFit/>
          </a:bodyPr>
          <a:lstStyle/>
          <a:p>
            <a:pPr algn="ctr"/>
            <a:r>
              <a:rPr lang="en-US" sz="4000" b="1">
                <a:latin typeface="Calibri" panose="020F0502020204030204" pitchFamily="34" charset="0"/>
                <a:cs typeface="Calibri" panose="020F0502020204030204" pitchFamily="34" charset="0"/>
              </a:rPr>
              <a:t>CM First Visit/Intake</a:t>
            </a:r>
          </a:p>
        </p:txBody>
      </p:sp>
    </p:spTree>
    <p:extLst>
      <p:ext uri="{BB962C8B-B14F-4D97-AF65-F5344CB8AC3E}">
        <p14:creationId xmlns:p14="http://schemas.microsoft.com/office/powerpoint/2010/main" val="8594302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4264C-2126-4C67-A803-53D9746E2B5F}"/>
              </a:ext>
            </a:extLst>
          </p:cNvPr>
          <p:cNvSpPr>
            <a:spLocks noGrp="1"/>
          </p:cNvSpPr>
          <p:nvPr>
            <p:ph type="title"/>
          </p:nvPr>
        </p:nvSpPr>
        <p:spPr>
          <a:xfrm>
            <a:off x="1154844" y="222447"/>
            <a:ext cx="9960019" cy="980654"/>
          </a:xfrm>
        </p:spPr>
        <p:txBody>
          <a:bodyPr>
            <a:noAutofit/>
          </a:bodyPr>
          <a:lstStyle/>
          <a:p>
            <a:r>
              <a:rPr lang="en-US">
                <a:solidFill>
                  <a:srgbClr val="000000"/>
                </a:solidFill>
                <a:latin typeface="Calibri"/>
                <a:cs typeface="Calibri"/>
              </a:rPr>
              <a:t>First Visit </a:t>
            </a:r>
            <a:r>
              <a:rPr lang="en-US" i="0">
                <a:solidFill>
                  <a:srgbClr val="000000"/>
                </a:solidFill>
                <a:effectLst/>
                <a:latin typeface="Calibri"/>
                <a:cs typeface="Calibri"/>
              </a:rPr>
              <a:t>— Intake</a:t>
            </a:r>
            <a:r>
              <a:rPr lang="en-US">
                <a:solidFill>
                  <a:srgbClr val="000000"/>
                </a:solidFill>
                <a:latin typeface="Calibri"/>
                <a:cs typeface="Calibri"/>
              </a:rPr>
              <a:t> (1)</a:t>
            </a:r>
            <a:endParaRPr lang="en-US">
              <a:solidFill>
                <a:srgbClr val="000000"/>
              </a:solidFill>
            </a:endParaRPr>
          </a:p>
        </p:txBody>
      </p:sp>
      <p:sp>
        <p:nvSpPr>
          <p:cNvPr id="3" name="Content Placeholder 2">
            <a:extLst>
              <a:ext uri="{FF2B5EF4-FFF2-40B4-BE49-F238E27FC236}">
                <a16:creationId xmlns:a16="http://schemas.microsoft.com/office/drawing/2014/main" id="{0E3D36EB-CDD7-4BB4-BA8C-F858560ADA26}"/>
              </a:ext>
            </a:extLst>
          </p:cNvPr>
          <p:cNvSpPr>
            <a:spLocks noGrp="1"/>
          </p:cNvSpPr>
          <p:nvPr>
            <p:ph idx="1"/>
          </p:nvPr>
        </p:nvSpPr>
        <p:spPr>
          <a:xfrm>
            <a:off x="613611" y="1260112"/>
            <a:ext cx="10891001" cy="5315902"/>
          </a:xfrm>
        </p:spPr>
        <p:txBody>
          <a:bodyPr vert="horz" lIns="91440" tIns="45720" rIns="91440" bIns="45720" rtlCol="0" anchor="t">
            <a:normAutofit lnSpcReduction="10000"/>
          </a:bodyPr>
          <a:lstStyle/>
          <a:p>
            <a:r>
              <a:rPr lang="en-US" sz="2600" b="0" i="0" u="none" strike="noStrike" baseline="0" dirty="0">
                <a:solidFill>
                  <a:srgbClr val="000000"/>
                </a:solidFill>
                <a:latin typeface="Calibri"/>
                <a:cs typeface="Calibri"/>
              </a:rPr>
              <a:t>During a member’s first visit, the CM Coordinator will complete several steps to initiate the service, specifically:</a:t>
            </a:r>
            <a:r>
              <a:rPr lang="en-US" sz="2600" dirty="0">
                <a:solidFill>
                  <a:srgbClr val="000000"/>
                </a:solidFill>
                <a:latin typeface="Calibri"/>
                <a:cs typeface="Calibri"/>
              </a:rPr>
              <a:t> </a:t>
            </a:r>
            <a:endParaRPr lang="en-US" sz="2600" b="0" i="0" u="none" strike="noStrike" baseline="0" dirty="0">
              <a:solidFill>
                <a:srgbClr val="000000"/>
              </a:solidFill>
            </a:endParaRPr>
          </a:p>
          <a:p>
            <a:pPr marL="800100" lvl="1" indent="-342900">
              <a:buFont typeface="+mj-lt"/>
              <a:buAutoNum type="arabicPeriod"/>
            </a:pPr>
            <a:r>
              <a:rPr lang="en-US" i="0" u="none" strike="noStrike" baseline="0" dirty="0">
                <a:solidFill>
                  <a:schemeClr val="tx1"/>
                </a:solidFill>
                <a:latin typeface="Calibri"/>
                <a:cs typeface="Calibri"/>
              </a:rPr>
              <a:t>Conduct eligibility check </a:t>
            </a:r>
            <a:r>
              <a:rPr lang="en-US" b="0" i="0" u="none" strike="noStrike" baseline="0" dirty="0">
                <a:solidFill>
                  <a:schemeClr val="tx1"/>
                </a:solidFill>
                <a:latin typeface="Calibri"/>
                <a:cs typeface="Calibri"/>
              </a:rPr>
              <a:t>– The CM Coordinator or other designated personnel at the provider agency will confirm the member’s current Medi-Cal eligibility as well as their eligibility for the program before initiating the CM service. The eligibility check should be done via the Automated Eligibility Verification System (AEVS) for Medi-Cal.  </a:t>
            </a:r>
            <a:r>
              <a:rPr lang="en-US" b="1" i="1" u="none" strike="noStrike" baseline="0" dirty="0">
                <a:solidFill>
                  <a:schemeClr val="tx1"/>
                </a:solidFill>
                <a:latin typeface="Calibri"/>
                <a:cs typeface="Calibri"/>
              </a:rPr>
              <a:t>The agency offering CM shall check member </a:t>
            </a:r>
            <a:r>
              <a:rPr lang="en-US" b="1" i="1" dirty="0">
                <a:solidFill>
                  <a:schemeClr val="tx1"/>
                </a:solidFill>
                <a:latin typeface="Calibri"/>
                <a:cs typeface="Calibri"/>
              </a:rPr>
              <a:t>Medi-Cal Eligibility at least monthly or per provider policy if more frequent</a:t>
            </a:r>
            <a:r>
              <a:rPr lang="en-US" dirty="0">
                <a:solidFill>
                  <a:schemeClr val="tx1"/>
                </a:solidFill>
                <a:latin typeface="Calibri"/>
                <a:cs typeface="Calibri"/>
              </a:rPr>
              <a:t>.</a:t>
            </a:r>
            <a:endParaRPr lang="en-US" b="0" i="0" u="none" strike="noStrike" baseline="0" dirty="0">
              <a:solidFill>
                <a:schemeClr val="tx1"/>
              </a:solidFill>
            </a:endParaRPr>
          </a:p>
          <a:p>
            <a:pPr marL="800100" lvl="1" indent="-342900">
              <a:buAutoNum type="arabicPeriod"/>
            </a:pPr>
            <a:r>
              <a:rPr lang="en-US" dirty="0">
                <a:solidFill>
                  <a:schemeClr val="tx1"/>
                </a:solidFill>
                <a:latin typeface="Calibri"/>
                <a:cs typeface="Calibri"/>
              </a:rPr>
              <a:t>Verify that the member is </a:t>
            </a:r>
            <a:r>
              <a:rPr lang="en-US" b="1" dirty="0">
                <a:solidFill>
                  <a:schemeClr val="tx1"/>
                </a:solidFill>
                <a:latin typeface="Calibri"/>
                <a:cs typeface="Calibri"/>
              </a:rPr>
              <a:t>NOT</a:t>
            </a:r>
            <a:r>
              <a:rPr lang="en-US" dirty="0">
                <a:solidFill>
                  <a:schemeClr val="tx1"/>
                </a:solidFill>
                <a:latin typeface="Calibri"/>
                <a:cs typeface="Calibri"/>
              </a:rPr>
              <a:t> currently in a residential treatment program.</a:t>
            </a:r>
          </a:p>
          <a:p>
            <a:pPr marL="800100" lvl="1" indent="-342900">
              <a:buFont typeface="+mj-lt"/>
              <a:buAutoNum type="arabicPeriod"/>
            </a:pPr>
            <a:r>
              <a:rPr lang="en-US" dirty="0">
                <a:solidFill>
                  <a:schemeClr val="tx1"/>
                </a:solidFill>
                <a:latin typeface="Calibri"/>
                <a:cs typeface="Calibri"/>
              </a:rPr>
              <a:t>Complete program</a:t>
            </a:r>
            <a:r>
              <a:rPr lang="en-US" b="0" i="0" u="none" strike="noStrike" baseline="0" dirty="0">
                <a:solidFill>
                  <a:schemeClr val="tx1"/>
                </a:solidFill>
                <a:latin typeface="Calibri"/>
                <a:cs typeface="Calibri"/>
              </a:rPr>
              <a:t> participation consent – The CM Coordinator will ask the member to complete a consent form authorizing services and the secure sharing of data with DHCS and the program evaluation team, including all DHCS-required consent elements (see </a:t>
            </a:r>
            <a:r>
              <a:rPr lang="en-US" i="1" dirty="0">
                <a:solidFill>
                  <a:schemeClr val="tx1"/>
                </a:solidFill>
                <a:latin typeface="Calibri"/>
                <a:cs typeface="Calibri"/>
              </a:rPr>
              <a:t>Sample</a:t>
            </a:r>
            <a:r>
              <a:rPr lang="en-US" b="0" i="1" u="none" strike="noStrike" baseline="0" dirty="0">
                <a:solidFill>
                  <a:schemeClr val="tx1"/>
                </a:solidFill>
                <a:latin typeface="Calibri"/>
                <a:cs typeface="Calibri"/>
              </a:rPr>
              <a:t> </a:t>
            </a:r>
            <a:r>
              <a:rPr lang="en-US" i="1" dirty="0">
                <a:solidFill>
                  <a:schemeClr val="tx1"/>
                </a:solidFill>
                <a:latin typeface="Calibri"/>
                <a:cs typeface="Calibri"/>
              </a:rPr>
              <a:t>Consent</a:t>
            </a:r>
            <a:r>
              <a:rPr lang="en-US" b="0" i="1" u="none" strike="noStrike" baseline="0" dirty="0">
                <a:solidFill>
                  <a:schemeClr val="tx1"/>
                </a:solidFill>
                <a:latin typeface="Calibri"/>
                <a:cs typeface="Calibri"/>
              </a:rPr>
              <a:t> </a:t>
            </a:r>
            <a:r>
              <a:rPr lang="en-US" i="1" dirty="0">
                <a:solidFill>
                  <a:schemeClr val="tx1"/>
                </a:solidFill>
                <a:latin typeface="Calibri"/>
                <a:cs typeface="Calibri"/>
              </a:rPr>
              <a:t>Form</a:t>
            </a:r>
            <a:r>
              <a:rPr lang="en-US" b="0" i="0" u="none" strike="noStrike" baseline="0" dirty="0">
                <a:solidFill>
                  <a:schemeClr val="tx1"/>
                </a:solidFill>
                <a:latin typeface="Calibri"/>
                <a:cs typeface="Calibri"/>
              </a:rPr>
              <a:t> in Appendi</a:t>
            </a:r>
            <a:r>
              <a:rPr lang="en-US" dirty="0">
                <a:solidFill>
                  <a:schemeClr val="tx1"/>
                </a:solidFill>
                <a:latin typeface="Calibri"/>
                <a:cs typeface="Calibri"/>
              </a:rPr>
              <a:t>x A of the Program Manual)</a:t>
            </a:r>
            <a:r>
              <a:rPr lang="en-US" b="0" i="0" u="none" strike="noStrike" baseline="0" dirty="0">
                <a:solidFill>
                  <a:schemeClr val="tx1"/>
                </a:solidFill>
                <a:latin typeface="Calibri"/>
                <a:cs typeface="Calibri"/>
              </a:rPr>
              <a:t>.</a:t>
            </a:r>
            <a:r>
              <a:rPr lang="en-US" dirty="0">
                <a:solidFill>
                  <a:schemeClr val="tx1"/>
                </a:solidFill>
                <a:latin typeface="Calibri"/>
                <a:cs typeface="Calibri"/>
              </a:rPr>
              <a:t> </a:t>
            </a:r>
            <a:endParaRPr lang="en-US" b="0" i="0" u="none" strike="noStrike" baseline="0" dirty="0">
              <a:solidFill>
                <a:schemeClr val="tx1"/>
              </a:solidFill>
            </a:endParaRPr>
          </a:p>
          <a:p>
            <a:endParaRPr lang="en-US" sz="1800" b="0" i="0" u="none" strike="noStrike" baseline="0" dirty="0">
              <a:solidFill>
                <a:srgbClr val="000000"/>
              </a:solidFill>
              <a:latin typeface="Arial" panose="020B0604020202020204" pitchFamily="34" charset="0"/>
            </a:endParaRPr>
          </a:p>
          <a:p>
            <a:endParaRPr lang="en-US" dirty="0"/>
          </a:p>
        </p:txBody>
      </p:sp>
      <p:sp>
        <p:nvSpPr>
          <p:cNvPr id="5" name="Slide Number Placeholder 4">
            <a:extLst>
              <a:ext uri="{FF2B5EF4-FFF2-40B4-BE49-F238E27FC236}">
                <a16:creationId xmlns:a16="http://schemas.microsoft.com/office/drawing/2014/main" id="{CC6AC5E3-F5EC-40AC-BE19-7CACC1013F0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E722A0-BB85-47B5-89AA-E497A9507C15}" type="slidenum">
              <a:rPr kumimoji="0" lang="en-US" sz="1400" b="1" i="0" u="none" strike="noStrike" kern="1200" cap="none" spc="0" normalizeH="0" baseline="0" noProof="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297474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48A7B-3D76-D278-8A56-64E3391905F5}"/>
              </a:ext>
            </a:extLst>
          </p:cNvPr>
          <p:cNvSpPr>
            <a:spLocks noGrp="1"/>
          </p:cNvSpPr>
          <p:nvPr>
            <p:ph type="title"/>
          </p:nvPr>
        </p:nvSpPr>
        <p:spPr>
          <a:xfrm>
            <a:off x="618147" y="624110"/>
            <a:ext cx="10898188" cy="776798"/>
          </a:xfrm>
        </p:spPr>
        <p:txBody>
          <a:bodyPr/>
          <a:lstStyle/>
          <a:p>
            <a:r>
              <a:rPr lang="en-US">
                <a:solidFill>
                  <a:schemeClr val="tx1"/>
                </a:solidFill>
                <a:latin typeface="Calibri"/>
                <a:cs typeface="Calibri"/>
              </a:rPr>
              <a:t>First Visit – Intake (2)</a:t>
            </a:r>
          </a:p>
        </p:txBody>
      </p:sp>
      <p:sp>
        <p:nvSpPr>
          <p:cNvPr id="3" name="Content Placeholder 2">
            <a:extLst>
              <a:ext uri="{FF2B5EF4-FFF2-40B4-BE49-F238E27FC236}">
                <a16:creationId xmlns:a16="http://schemas.microsoft.com/office/drawing/2014/main" id="{5574F60F-E941-2EE2-C020-E4DD01232041}"/>
              </a:ext>
            </a:extLst>
          </p:cNvPr>
          <p:cNvSpPr>
            <a:spLocks noGrp="1"/>
          </p:cNvSpPr>
          <p:nvPr>
            <p:ph idx="1"/>
          </p:nvPr>
        </p:nvSpPr>
        <p:spPr>
          <a:xfrm>
            <a:off x="648780" y="1594338"/>
            <a:ext cx="10891001" cy="3777622"/>
          </a:xfrm>
        </p:spPr>
        <p:txBody>
          <a:bodyPr vert="horz" lIns="91440" tIns="45720" rIns="91440" bIns="45720" rtlCol="0" anchor="t">
            <a:normAutofit/>
          </a:bodyPr>
          <a:lstStyle/>
          <a:p>
            <a:pPr marL="971550" lvl="1" indent="-514350">
              <a:buFont typeface="+mj-lt"/>
              <a:buAutoNum type="arabicPeriod" startAt="4"/>
            </a:pPr>
            <a:r>
              <a:rPr lang="en-US" sz="2800" b="0" i="0" u="none" strike="noStrike" baseline="0" dirty="0">
                <a:solidFill>
                  <a:schemeClr val="tx1"/>
                </a:solidFill>
                <a:latin typeface="Calibri"/>
                <a:cs typeface="Calibri"/>
              </a:rPr>
              <a:t>Explain the CM process and reinforce the expectations set forth in the </a:t>
            </a:r>
            <a:r>
              <a:rPr lang="en-US" sz="2800" dirty="0">
                <a:solidFill>
                  <a:schemeClr val="tx1"/>
                </a:solidFill>
                <a:latin typeface="Calibri"/>
                <a:cs typeface="Calibri"/>
              </a:rPr>
              <a:t>M</a:t>
            </a:r>
            <a:r>
              <a:rPr lang="en-US" sz="2800" b="0" i="0" u="none" strike="noStrike" baseline="0" dirty="0">
                <a:solidFill>
                  <a:schemeClr val="tx1"/>
                </a:solidFill>
                <a:latin typeface="Calibri"/>
                <a:cs typeface="Calibri"/>
              </a:rPr>
              <a:t>ember Education/Orientation section.</a:t>
            </a:r>
            <a:endParaRPr lang="en-US" dirty="0"/>
          </a:p>
          <a:p>
            <a:pPr marL="971550" lvl="1" indent="-514350">
              <a:buFont typeface="+mj-lt"/>
              <a:buAutoNum type="arabicPeriod" startAt="4"/>
            </a:pPr>
            <a:r>
              <a:rPr lang="en-US" sz="2800" b="0" i="0" u="none" strike="noStrike" baseline="0" dirty="0">
                <a:solidFill>
                  <a:schemeClr val="tx1"/>
                </a:solidFill>
                <a:latin typeface="Calibri"/>
                <a:cs typeface="Calibri"/>
              </a:rPr>
              <a:t>Enroll the member into the </a:t>
            </a:r>
            <a:r>
              <a:rPr lang="en-US" sz="2800" b="0" i="1" u="none" strike="noStrike" baseline="0" dirty="0">
                <a:solidFill>
                  <a:schemeClr val="tx1"/>
                </a:solidFill>
                <a:latin typeface="Calibri"/>
                <a:cs typeface="Calibri"/>
              </a:rPr>
              <a:t>Incentive Manager Portal</a:t>
            </a:r>
            <a:r>
              <a:rPr lang="en-US" sz="2800" b="0" i="0" u="none" strike="noStrike" baseline="0" dirty="0">
                <a:solidFill>
                  <a:schemeClr val="tx1"/>
                </a:solidFill>
                <a:latin typeface="Calibri"/>
                <a:cs typeface="Calibri"/>
              </a:rPr>
              <a:t> – The CM Coordinator will complete a member profile to enroll them into the Incentive Manager Portal that will calculate incentive amounts and maintain a record of UDT results and gift cards disbursed.</a:t>
            </a:r>
            <a:r>
              <a:rPr lang="en-US" sz="2800" dirty="0">
                <a:solidFill>
                  <a:schemeClr val="tx1"/>
                </a:solidFill>
                <a:latin typeface="Calibri"/>
                <a:cs typeface="Calibri"/>
              </a:rPr>
              <a:t> </a:t>
            </a:r>
            <a:endParaRPr lang="en-US" sz="2800" b="0" i="0" u="none" strike="noStrike" baseline="0" dirty="0">
              <a:solidFill>
                <a:schemeClr val="tx1"/>
              </a:solidFill>
            </a:endParaRPr>
          </a:p>
          <a:p>
            <a:pPr marL="0" indent="0">
              <a:buNone/>
            </a:pPr>
            <a:endParaRPr lang="en-US" dirty="0"/>
          </a:p>
        </p:txBody>
      </p:sp>
      <p:sp>
        <p:nvSpPr>
          <p:cNvPr id="4" name="Slide Number Placeholder 3">
            <a:extLst>
              <a:ext uri="{FF2B5EF4-FFF2-40B4-BE49-F238E27FC236}">
                <a16:creationId xmlns:a16="http://schemas.microsoft.com/office/drawing/2014/main" id="{2B6138CA-CBA6-CF2C-8C5B-3E2FDD58682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E722A0-BB85-47B5-89AA-E497A9507C15}" type="slidenum">
              <a:rPr kumimoji="0" lang="en-US" sz="1400" b="1" i="0" u="none" strike="noStrike" kern="1200" cap="none" spc="0" normalizeH="0" baseline="0" noProof="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468771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2246ADAD-5ED9-4C18-BC4D-8EA550A14097}"/>
              </a:ext>
            </a:extLst>
          </p:cNvPr>
          <p:cNvSpPr txBox="1">
            <a:spLocks/>
          </p:cNvSpPr>
          <p:nvPr/>
        </p:nvSpPr>
        <p:spPr>
          <a:xfrm>
            <a:off x="530315" y="1718705"/>
            <a:ext cx="9069357" cy="3761422"/>
          </a:xfrm>
          <a:prstGeom prst="rect">
            <a:avLst/>
          </a:prstGeom>
          <a:solidFill>
            <a:sysClr val="window" lastClr="FFFFFF"/>
          </a:solidFill>
          <a:ln w="12700" cap="flat" cmpd="sng" algn="ctr">
            <a:solidFill>
              <a:schemeClr val="tx1"/>
            </a:solidFill>
            <a:prstDash val="solid"/>
            <a:miter lim="800000"/>
          </a:ln>
          <a:effectLst/>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marR="0" lvl="0" indent="0" algn="l" defTabSz="914400" rtl="0" eaLnBrk="1" fontAlgn="base" latinLnBrk="0" hangingPunct="1">
              <a:lnSpc>
                <a:spcPct val="90000"/>
              </a:lnSpc>
              <a:spcBef>
                <a:spcPts val="600"/>
              </a:spcBef>
              <a:spcAft>
                <a:spcPts val="600"/>
              </a:spcAft>
              <a:buClrTx/>
              <a:buSzTx/>
              <a:buFont typeface="Arial" panose="020B0604020202020204" pitchFamily="34" charset="0"/>
              <a:buNone/>
              <a:tabLst/>
              <a:defRPr/>
            </a:pPr>
            <a:r>
              <a:rPr kumimoji="0" lang="en-US" sz="3000" b="1" i="0" u="none" strike="noStrike" kern="1200" cap="none" spc="0" normalizeH="0" baseline="0" noProof="0" dirty="0">
                <a:ln>
                  <a:noFill/>
                </a:ln>
                <a:solidFill>
                  <a:schemeClr val="tx1"/>
                </a:solidFill>
                <a:effectLst/>
                <a:uLnTx/>
                <a:uFillTx/>
                <a:latin typeface="Calibri" panose="020F0502020204030204"/>
                <a:ea typeface="Verdana"/>
                <a:cs typeface="Times New Roman"/>
              </a:rPr>
              <a:t>First </a:t>
            </a:r>
            <a:r>
              <a:rPr lang="en-US" sz="3000" b="1" dirty="0">
                <a:solidFill>
                  <a:schemeClr val="tx1"/>
                </a:solidFill>
                <a:latin typeface="Calibri" panose="020F0502020204030204"/>
                <a:ea typeface="Verdana"/>
                <a:cs typeface="Times New Roman"/>
              </a:rPr>
              <a:t>Visit</a:t>
            </a:r>
            <a:r>
              <a:rPr kumimoji="0" lang="en-US" sz="3000" b="1" i="0" u="none" strike="noStrike" kern="1200" cap="none" spc="0" normalizeH="0" baseline="0" noProof="0" dirty="0">
                <a:ln>
                  <a:noFill/>
                </a:ln>
                <a:solidFill>
                  <a:schemeClr val="tx1"/>
                </a:solidFill>
                <a:effectLst/>
                <a:uLnTx/>
                <a:uFillTx/>
                <a:latin typeface="Calibri" panose="020F0502020204030204"/>
                <a:ea typeface="Verdana"/>
                <a:cs typeface="Times New Roman"/>
              </a:rPr>
              <a:t>/Intake:</a:t>
            </a:r>
            <a:r>
              <a:rPr kumimoji="0" lang="en-US" sz="3000" b="0" i="0" u="none" strike="noStrike" kern="1200" cap="none" spc="0" normalizeH="0" baseline="0" noProof="0" dirty="0">
                <a:ln>
                  <a:noFill/>
                </a:ln>
                <a:solidFill>
                  <a:schemeClr val="tx1"/>
                </a:solidFill>
                <a:effectLst/>
                <a:uLnTx/>
                <a:uFillTx/>
                <a:latin typeface="Calibri" panose="020F0502020204030204"/>
                <a:ea typeface="Verdana"/>
                <a:cs typeface="Times New Roman"/>
              </a:rPr>
              <a:t> </a:t>
            </a:r>
            <a:endParaRPr lang="en-US" dirty="0">
              <a:solidFill>
                <a:schemeClr val="tx1"/>
              </a:solidFill>
              <a:latin typeface="Calibri"/>
              <a:ea typeface="Verdana"/>
              <a:cs typeface="Times New Roman"/>
            </a:endParaRPr>
          </a:p>
          <a:p>
            <a:pPr marL="0" marR="0" lvl="0" indent="0" algn="l" defTabSz="914400" rtl="0" eaLnBrk="1" fontAlgn="base" latinLnBrk="0" hangingPunct="1">
              <a:lnSpc>
                <a:spcPct val="90000"/>
              </a:lnSpc>
              <a:spcBef>
                <a:spcPts val="60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tx1"/>
                </a:solidFill>
                <a:effectLst/>
                <a:uLnTx/>
                <a:uFillTx/>
                <a:latin typeface="Calibri" panose="020F0502020204030204"/>
                <a:ea typeface="Verdana"/>
                <a:cs typeface="Times New Roman"/>
              </a:rPr>
              <a:t>☐  </a:t>
            </a:r>
            <a:r>
              <a:rPr kumimoji="0" lang="en-US" b="1" i="0" u="none" strike="noStrike" kern="1200" cap="none" spc="0" normalizeH="0" baseline="0" noProof="0" dirty="0">
                <a:ln>
                  <a:noFill/>
                </a:ln>
                <a:solidFill>
                  <a:schemeClr val="tx1"/>
                </a:solidFill>
                <a:effectLst/>
                <a:uLnTx/>
                <a:uFillTx/>
                <a:latin typeface="Calibri" panose="020F0502020204030204"/>
                <a:ea typeface="Verdana"/>
                <a:cs typeface="Times New Roman"/>
              </a:rPr>
              <a:t>MUST DOCUMENT moderate to severe Stimulant Use Disorder and CM as part of member’s </a:t>
            </a:r>
            <a:r>
              <a:rPr lang="en-US" b="1" dirty="0">
                <a:solidFill>
                  <a:schemeClr val="tx1"/>
                </a:solidFill>
                <a:latin typeface="Calibri" panose="020F0502020204030204"/>
                <a:ea typeface="Verdana"/>
                <a:cs typeface="Times New Roman"/>
              </a:rPr>
              <a:t>problem list</a:t>
            </a:r>
            <a:endParaRPr lang="en-US" b="1" i="0" u="none" strike="noStrike" kern="1200" cap="none" spc="0" normalizeH="0" baseline="0" noProof="0" dirty="0">
              <a:ln>
                <a:noFill/>
              </a:ln>
              <a:solidFill>
                <a:schemeClr val="tx1"/>
              </a:solidFill>
              <a:effectLst/>
              <a:uLnTx/>
              <a:uFillTx/>
              <a:latin typeface="Calibri" panose="020F0502020204030204"/>
              <a:ea typeface="Verdana"/>
              <a:cs typeface="Times New Roman"/>
            </a:endParaRPr>
          </a:p>
          <a:p>
            <a:pPr marL="0" indent="0" fontAlgn="base">
              <a:spcBef>
                <a:spcPts val="600"/>
              </a:spcBef>
              <a:spcAft>
                <a:spcPts val="600"/>
              </a:spcAft>
              <a:buNone/>
              <a:defRPr/>
            </a:pPr>
            <a:r>
              <a:rPr kumimoji="0" lang="en-US" b="0" i="0" u="none" strike="noStrike" kern="1200" cap="none" spc="0" normalizeH="0" baseline="0" noProof="0" dirty="0">
                <a:ln>
                  <a:noFill/>
                </a:ln>
                <a:solidFill>
                  <a:schemeClr val="tx1"/>
                </a:solidFill>
                <a:effectLst/>
                <a:uLnTx/>
                <a:uFillTx/>
                <a:latin typeface="Calibri" panose="020F0502020204030204"/>
                <a:ea typeface="Verdana"/>
                <a:cs typeface="Times New Roman"/>
              </a:rPr>
              <a:t>☐</a:t>
            </a:r>
            <a:r>
              <a:rPr lang="en-US" dirty="0">
                <a:solidFill>
                  <a:schemeClr val="tx1"/>
                </a:solidFill>
                <a:latin typeface="Calibri" panose="020F0502020204030204"/>
                <a:ea typeface="Verdana"/>
                <a:cs typeface="Times New Roman"/>
              </a:rPr>
              <a:t> </a:t>
            </a:r>
            <a:r>
              <a:rPr kumimoji="0" lang="en-US" b="0" i="0" u="none" strike="noStrike" kern="1200" cap="none" spc="0" normalizeH="0" baseline="0" noProof="0" dirty="0">
                <a:ln>
                  <a:noFill/>
                </a:ln>
                <a:solidFill>
                  <a:schemeClr val="tx1"/>
                </a:solidFill>
                <a:effectLst/>
                <a:uLnTx/>
                <a:uFillTx/>
                <a:latin typeface="Calibri" panose="020F0502020204030204"/>
                <a:ea typeface="Verdana"/>
                <a:cs typeface="Times New Roman"/>
              </a:rPr>
              <a:t> Conduct eligibility check</a:t>
            </a:r>
            <a:r>
              <a:rPr lang="en-US" dirty="0">
                <a:solidFill>
                  <a:schemeClr val="tx1"/>
                </a:solidFill>
                <a:latin typeface="Calibri" panose="020F0502020204030204"/>
                <a:ea typeface="Verdana"/>
                <a:cs typeface="Times New Roman"/>
              </a:rPr>
              <a:t> </a:t>
            </a:r>
            <a:endParaRPr lang="en-US" b="0" i="0" u="none" strike="noStrike" kern="1200" cap="none" spc="0" normalizeH="0" baseline="0" noProof="0" dirty="0">
              <a:ln>
                <a:noFill/>
              </a:ln>
              <a:solidFill>
                <a:schemeClr val="tx1"/>
              </a:solidFill>
              <a:effectLst/>
              <a:uLnTx/>
              <a:uFillTx/>
              <a:latin typeface="Calibri" panose="020F0502020204030204"/>
              <a:ea typeface="Verdana" panose="020B0604030504040204" pitchFamily="34" charset="0"/>
              <a:cs typeface="Times New Roman" panose="02020603050405020304" pitchFamily="18" charset="0"/>
            </a:endParaRPr>
          </a:p>
          <a:p>
            <a:pPr marL="0" indent="0" fontAlgn="base">
              <a:spcBef>
                <a:spcPts val="600"/>
              </a:spcBef>
              <a:spcAft>
                <a:spcPts val="600"/>
              </a:spcAft>
              <a:buNone/>
              <a:defRPr/>
            </a:pPr>
            <a:r>
              <a:rPr kumimoji="0" lang="en-US" b="0" i="0" u="none" strike="noStrike" kern="1200" cap="none" spc="0" normalizeH="0" baseline="0" noProof="0" dirty="0">
                <a:ln>
                  <a:noFill/>
                </a:ln>
                <a:solidFill>
                  <a:schemeClr val="tx1"/>
                </a:solidFill>
                <a:effectLst/>
                <a:uLnTx/>
                <a:uFillTx/>
                <a:latin typeface="Calibri" panose="020F0502020204030204"/>
                <a:ea typeface="Verdana"/>
                <a:cs typeface="Times New Roman"/>
              </a:rPr>
              <a:t>☐</a:t>
            </a:r>
            <a:r>
              <a:rPr lang="en-US" dirty="0">
                <a:solidFill>
                  <a:schemeClr val="tx1"/>
                </a:solidFill>
                <a:latin typeface="Calibri" panose="020F0502020204030204"/>
                <a:ea typeface="Verdana"/>
                <a:cs typeface="Times New Roman"/>
              </a:rPr>
              <a:t> </a:t>
            </a:r>
            <a:r>
              <a:rPr kumimoji="0" lang="en-US" b="0" i="0" u="none" strike="noStrike" kern="1200" cap="none" spc="0" normalizeH="0" baseline="0" noProof="0" dirty="0">
                <a:ln>
                  <a:noFill/>
                </a:ln>
                <a:solidFill>
                  <a:schemeClr val="tx1"/>
                </a:solidFill>
                <a:effectLst/>
                <a:uLnTx/>
                <a:uFillTx/>
                <a:latin typeface="Calibri" panose="020F0502020204030204"/>
                <a:ea typeface="Verdana"/>
                <a:cs typeface="Times New Roman"/>
              </a:rPr>
              <a:t> Obtain program participation consent from member</a:t>
            </a:r>
            <a:endParaRPr lang="en-US" b="0" i="0" u="none" strike="noStrike" kern="1200" cap="none" spc="0" normalizeH="0" baseline="0" noProof="0" dirty="0">
              <a:ln>
                <a:noFill/>
              </a:ln>
              <a:solidFill>
                <a:schemeClr val="tx1"/>
              </a:solidFill>
              <a:effectLst/>
              <a:uLnTx/>
              <a:uFillTx/>
              <a:latin typeface="Calibri" panose="020F0502020204030204"/>
              <a:ea typeface="Verdana"/>
              <a:cs typeface="Times New Roman"/>
            </a:endParaRPr>
          </a:p>
          <a:p>
            <a:pPr marL="0" indent="0" fontAlgn="base">
              <a:spcBef>
                <a:spcPts val="600"/>
              </a:spcBef>
              <a:spcAft>
                <a:spcPts val="600"/>
              </a:spcAft>
              <a:buNone/>
              <a:defRPr/>
            </a:pPr>
            <a:r>
              <a:rPr kumimoji="0" lang="en-US" b="0" i="0" u="none" strike="noStrike" kern="1200" cap="none" spc="0" normalizeH="0" baseline="0" noProof="0" dirty="0">
                <a:ln>
                  <a:noFill/>
                </a:ln>
                <a:solidFill>
                  <a:schemeClr val="tx1"/>
                </a:solidFill>
                <a:effectLst/>
                <a:uLnTx/>
                <a:uFillTx/>
                <a:latin typeface="Calibri" panose="020F0502020204030204"/>
                <a:ea typeface="Verdana"/>
                <a:cs typeface="Times New Roman"/>
              </a:rPr>
              <a:t>☐</a:t>
            </a:r>
            <a:r>
              <a:rPr lang="en-US" dirty="0">
                <a:solidFill>
                  <a:schemeClr val="tx1"/>
                </a:solidFill>
                <a:latin typeface="Calibri" panose="020F0502020204030204"/>
                <a:ea typeface="Verdana"/>
                <a:cs typeface="Times New Roman"/>
              </a:rPr>
              <a:t> </a:t>
            </a:r>
            <a:r>
              <a:rPr kumimoji="0" lang="en-US" b="0" i="0" u="none" strike="noStrike" kern="1200" cap="none" spc="0" normalizeH="0" baseline="0" noProof="0" dirty="0">
                <a:ln>
                  <a:noFill/>
                </a:ln>
                <a:solidFill>
                  <a:schemeClr val="tx1"/>
                </a:solidFill>
                <a:effectLst/>
                <a:uLnTx/>
                <a:uFillTx/>
                <a:latin typeface="Calibri" panose="020F0502020204030204"/>
                <a:ea typeface="Verdana"/>
                <a:cs typeface="Times New Roman"/>
              </a:rPr>
              <a:t> Explain the CM process and reinforce expectations</a:t>
            </a:r>
            <a:r>
              <a:rPr lang="en-US" dirty="0">
                <a:solidFill>
                  <a:schemeClr val="tx1"/>
                </a:solidFill>
                <a:latin typeface="Calibri" panose="020F0502020204030204"/>
                <a:ea typeface="Verdana"/>
                <a:cs typeface="Times New Roman"/>
              </a:rPr>
              <a:t> </a:t>
            </a:r>
            <a:endParaRPr lang="en-US" b="0" i="0" u="none" strike="noStrike" kern="1200" cap="none" spc="0" normalizeH="0" baseline="0" noProof="0" dirty="0">
              <a:ln>
                <a:noFill/>
              </a:ln>
              <a:solidFill>
                <a:schemeClr val="tx1"/>
              </a:solidFill>
              <a:effectLst/>
              <a:uLnTx/>
              <a:uFillTx/>
              <a:latin typeface="Calibri" panose="020F0502020204030204"/>
              <a:ea typeface="Verdana" panose="020B0604030504040204" pitchFamily="34" charset="0"/>
              <a:cs typeface="Times New Roman" panose="02020603050405020304" pitchFamily="18" charset="0"/>
            </a:endParaRPr>
          </a:p>
          <a:p>
            <a:pPr marL="0" marR="0" lvl="0" indent="0" algn="l" defTabSz="914400" rtl="0" eaLnBrk="1" fontAlgn="base" latinLnBrk="0" hangingPunct="1">
              <a:lnSpc>
                <a:spcPct val="90000"/>
              </a:lnSpc>
              <a:spcBef>
                <a:spcPts val="600"/>
              </a:spcBef>
              <a:spcAft>
                <a:spcPts val="60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tx1"/>
                </a:solidFill>
                <a:effectLst/>
                <a:uLnTx/>
                <a:uFillTx/>
                <a:latin typeface="Calibri" panose="020F0502020204030204"/>
                <a:ea typeface="Verdana"/>
                <a:cs typeface="Times New Roman"/>
              </a:rPr>
              <a:t>☐  Enroll member into the Incentive Manager Portal</a:t>
            </a:r>
            <a:endParaRPr lang="en-US" b="0" i="0" u="none" strike="noStrike" kern="1200" cap="none" spc="0" normalizeH="0" baseline="0" noProof="0" dirty="0">
              <a:ln>
                <a:noFill/>
              </a:ln>
              <a:solidFill>
                <a:schemeClr val="tx1"/>
              </a:solidFill>
              <a:effectLst/>
              <a:uLnTx/>
              <a:uFillTx/>
              <a:latin typeface="Calibri" panose="020F0502020204030204"/>
              <a:ea typeface="Verdana"/>
              <a:cs typeface="Times New Roman"/>
            </a:endParaRPr>
          </a:p>
        </p:txBody>
      </p:sp>
      <p:sp>
        <p:nvSpPr>
          <p:cNvPr id="6" name="TextBox 5">
            <a:extLst>
              <a:ext uri="{FF2B5EF4-FFF2-40B4-BE49-F238E27FC236}">
                <a16:creationId xmlns:a16="http://schemas.microsoft.com/office/drawing/2014/main" id="{583B7005-2015-47D7-B7D5-E6336A4B284E}"/>
              </a:ext>
            </a:extLst>
          </p:cNvPr>
          <p:cNvSpPr txBox="1"/>
          <p:nvPr/>
        </p:nvSpPr>
        <p:spPr>
          <a:xfrm>
            <a:off x="530314" y="966712"/>
            <a:ext cx="6715237" cy="707886"/>
          </a:xfrm>
          <a:prstGeom prst="rect">
            <a:avLst/>
          </a:prstGeom>
          <a:noFill/>
        </p:spPr>
        <p:txBody>
          <a:bodyPr wrap="square" rtlCol="0">
            <a:spAutoFit/>
          </a:bodyPr>
          <a:lstStyle/>
          <a:p>
            <a:pPr>
              <a:defRPr/>
            </a:pPr>
            <a:r>
              <a:rPr lang="en-US" sz="4000" b="1">
                <a:latin typeface="Calibri" panose="020F0502020204030204" pitchFamily="34" charset="0"/>
                <a:cs typeface="Calibri" panose="020F0502020204030204" pitchFamily="34" charset="0"/>
              </a:rPr>
              <a:t>First Visit/Intake Checklist</a:t>
            </a:r>
          </a:p>
        </p:txBody>
      </p:sp>
      <p:sp>
        <p:nvSpPr>
          <p:cNvPr id="7" name="Slide Number Placeholder 6">
            <a:extLst>
              <a:ext uri="{FF2B5EF4-FFF2-40B4-BE49-F238E27FC236}">
                <a16:creationId xmlns:a16="http://schemas.microsoft.com/office/drawing/2014/main" id="{5983605F-F65D-4CA8-8192-C7FD9552B606}"/>
              </a:ext>
            </a:extLst>
          </p:cNvPr>
          <p:cNvSpPr>
            <a:spLocks noGrp="1"/>
          </p:cNvSpPr>
          <p:nvPr>
            <p:ph type="sldNum" sz="quarter" idx="12"/>
          </p:nvPr>
        </p:nvSpPr>
        <p:spPr/>
        <p:txBody>
          <a:bodyPr/>
          <a:lstStyle/>
          <a:p>
            <a:fld id="{8EE722A0-BB85-47B5-89AA-E497A9507C15}" type="slidenum">
              <a:rPr lang="en-US" smtClean="0"/>
              <a:t>46</a:t>
            </a:fld>
            <a:endParaRPr lang="en-US"/>
          </a:p>
        </p:txBody>
      </p:sp>
      <p:pic>
        <p:nvPicPr>
          <p:cNvPr id="4" name="Picture 3" descr="A plant growing in a pot&#10;&#10;Description automatically generated with low confidence">
            <a:extLst>
              <a:ext uri="{FF2B5EF4-FFF2-40B4-BE49-F238E27FC236}">
                <a16:creationId xmlns:a16="http://schemas.microsoft.com/office/drawing/2014/main" id="{E493F8FB-808E-4733-90D6-1ABDA94272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6631" y="458593"/>
            <a:ext cx="1728216" cy="2157984"/>
          </a:xfrm>
          <a:prstGeom prst="rect">
            <a:avLst/>
          </a:prstGeom>
          <a:ln>
            <a:noFill/>
          </a:ln>
          <a:effectLst>
            <a:softEdge rad="112500"/>
          </a:effectLst>
        </p:spPr>
      </p:pic>
    </p:spTree>
    <p:extLst>
      <p:ext uri="{BB962C8B-B14F-4D97-AF65-F5344CB8AC3E}">
        <p14:creationId xmlns:p14="http://schemas.microsoft.com/office/powerpoint/2010/main" val="8702856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4264C-2126-4C67-A803-53D9746E2B5F}"/>
              </a:ext>
            </a:extLst>
          </p:cNvPr>
          <p:cNvSpPr>
            <a:spLocks noGrp="1"/>
          </p:cNvSpPr>
          <p:nvPr>
            <p:ph type="title"/>
          </p:nvPr>
        </p:nvSpPr>
        <p:spPr>
          <a:xfrm>
            <a:off x="1154844" y="362911"/>
            <a:ext cx="9960019" cy="980654"/>
          </a:xfrm>
        </p:spPr>
        <p:txBody>
          <a:bodyPr>
            <a:noAutofit/>
          </a:bodyPr>
          <a:lstStyle/>
          <a:p>
            <a:pPr marL="0" indent="0" algn="ctr">
              <a:buFont typeface="Arial" panose="020B0604020202020204" pitchFamily="34" charset="0"/>
              <a:buNone/>
              <a:defRPr/>
            </a:pPr>
            <a:r>
              <a:rPr lang="en-US" sz="4000" b="1">
                <a:solidFill>
                  <a:schemeClr val="tx1"/>
                </a:solidFill>
                <a:latin typeface="Calibri"/>
                <a:cs typeface="Calibri"/>
              </a:rPr>
              <a:t>Set Clear Expectations</a:t>
            </a:r>
          </a:p>
        </p:txBody>
      </p:sp>
      <p:sp>
        <p:nvSpPr>
          <p:cNvPr id="3" name="Content Placeholder 2">
            <a:extLst>
              <a:ext uri="{FF2B5EF4-FFF2-40B4-BE49-F238E27FC236}">
                <a16:creationId xmlns:a16="http://schemas.microsoft.com/office/drawing/2014/main" id="{0E3D36EB-CDD7-4BB4-BA8C-F858560ADA26}"/>
              </a:ext>
            </a:extLst>
          </p:cNvPr>
          <p:cNvSpPr>
            <a:spLocks noGrp="1"/>
          </p:cNvSpPr>
          <p:nvPr>
            <p:ph idx="1"/>
          </p:nvPr>
        </p:nvSpPr>
        <p:spPr>
          <a:xfrm>
            <a:off x="613611" y="1512277"/>
            <a:ext cx="10891001" cy="4618260"/>
          </a:xfrm>
        </p:spPr>
        <p:txBody>
          <a:bodyPr vert="horz" lIns="91440" tIns="45720" rIns="91440" bIns="45720" rtlCol="0" anchor="t">
            <a:normAutofit/>
          </a:bodyPr>
          <a:lstStyle/>
          <a:p>
            <a:pPr marL="514350" indent="-514350">
              <a:buFont typeface="+mj-lt"/>
              <a:buAutoNum type="arabicPeriod"/>
            </a:pPr>
            <a:r>
              <a:rPr lang="en-US" b="0" i="0" u="none" strike="noStrike" baseline="0">
                <a:solidFill>
                  <a:schemeClr val="tx1"/>
                </a:solidFill>
                <a:latin typeface="Calibri"/>
                <a:cs typeface="Calibri"/>
              </a:rPr>
              <a:t>Incentives are 100% based on the results of stimulant UDTs</a:t>
            </a:r>
          </a:p>
          <a:p>
            <a:pPr marL="514350" indent="-514350">
              <a:buFont typeface="+mj-lt"/>
              <a:buAutoNum type="arabicPeriod"/>
            </a:pPr>
            <a:r>
              <a:rPr lang="en-US" b="0" i="0" u="none" strike="noStrike" baseline="0">
                <a:solidFill>
                  <a:schemeClr val="tx1"/>
                </a:solidFill>
                <a:latin typeface="Calibri"/>
                <a:cs typeface="Calibri"/>
              </a:rPr>
              <a:t>Escalation, reset, and recovery</a:t>
            </a:r>
            <a:r>
              <a:rPr lang="en-US">
                <a:solidFill>
                  <a:schemeClr val="tx1"/>
                </a:solidFill>
                <a:latin typeface="Calibri"/>
                <a:cs typeface="Calibri"/>
              </a:rPr>
              <a:t> </a:t>
            </a:r>
            <a:endParaRPr lang="en-US" b="0" i="0" u="none" strike="noStrike" baseline="0">
              <a:solidFill>
                <a:schemeClr val="tx1"/>
              </a:solidFill>
            </a:endParaRPr>
          </a:p>
          <a:p>
            <a:pPr lvl="1"/>
            <a:r>
              <a:rPr lang="en-US" sz="2600" b="0" i="0" u="none" strike="noStrike" baseline="0">
                <a:solidFill>
                  <a:schemeClr val="tx1"/>
                </a:solidFill>
                <a:latin typeface="Calibri"/>
                <a:cs typeface="Calibri"/>
              </a:rPr>
              <a:t>“You’ll get bigger and bigger rewards each time you demonstrate a week of stimulant abstinence. If you have a slip, you’ll reset back to the base amount ($10), but you will recover all your incentive increases as soon as you provide two more stimulant-negative UDTs in a row</a:t>
            </a:r>
            <a:r>
              <a:rPr lang="en-US" sz="2600">
                <a:solidFill>
                  <a:schemeClr val="tx1"/>
                </a:solidFill>
                <a:latin typeface="Calibri"/>
                <a:cs typeface="Calibri"/>
              </a:rPr>
              <a:t>.”</a:t>
            </a:r>
            <a:endParaRPr lang="en-US" sz="2600" b="0" i="0" u="none" strike="noStrike" baseline="0">
              <a:solidFill>
                <a:schemeClr val="tx1"/>
              </a:solidFill>
              <a:latin typeface="Calibri"/>
              <a:cs typeface="Calibri"/>
            </a:endParaRPr>
          </a:p>
          <a:p>
            <a:pPr marL="514350" indent="-514350">
              <a:buFont typeface="+mj-lt"/>
              <a:buAutoNum type="arabicPeriod"/>
            </a:pPr>
            <a:r>
              <a:rPr lang="en-US" b="0" i="0" u="none" strike="noStrike" baseline="0">
                <a:solidFill>
                  <a:schemeClr val="tx1"/>
                </a:solidFill>
                <a:latin typeface="Calibri"/>
                <a:cs typeface="Calibri"/>
              </a:rPr>
              <a:t>Program requires twice-weekly visits for the first 12 weeks and once-weekly visits during the second 12 weeks</a:t>
            </a:r>
          </a:p>
          <a:p>
            <a:endParaRPr lang="en-US"/>
          </a:p>
        </p:txBody>
      </p:sp>
      <p:sp>
        <p:nvSpPr>
          <p:cNvPr id="5" name="Slide Number Placeholder 4">
            <a:extLst>
              <a:ext uri="{FF2B5EF4-FFF2-40B4-BE49-F238E27FC236}">
                <a16:creationId xmlns:a16="http://schemas.microsoft.com/office/drawing/2014/main" id="{CC6AC5E3-F5EC-40AC-BE19-7CACC1013F01}"/>
              </a:ext>
            </a:extLst>
          </p:cNvPr>
          <p:cNvSpPr>
            <a:spLocks noGrp="1"/>
          </p:cNvSpPr>
          <p:nvPr>
            <p:ph type="sldNum" sz="quarter" idx="12"/>
          </p:nvPr>
        </p:nvSpPr>
        <p:spPr/>
        <p:txBody>
          <a:bodyPr/>
          <a:lstStyle/>
          <a:p>
            <a:fld id="{8EE722A0-BB85-47B5-89AA-E497A9507C15}" type="slidenum">
              <a:rPr lang="en-US" dirty="0" smtClean="0">
                <a:solidFill>
                  <a:schemeClr val="tx1"/>
                </a:solidFill>
              </a:rPr>
              <a:t>47</a:t>
            </a:fld>
            <a:endParaRPr lang="en-US">
              <a:solidFill>
                <a:schemeClr val="tx1"/>
              </a:solidFill>
            </a:endParaRPr>
          </a:p>
        </p:txBody>
      </p:sp>
    </p:spTree>
    <p:extLst>
      <p:ext uri="{BB962C8B-B14F-4D97-AF65-F5344CB8AC3E}">
        <p14:creationId xmlns:p14="http://schemas.microsoft.com/office/powerpoint/2010/main" val="21851165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4264C-2126-4C67-A803-53D9746E2B5F}"/>
              </a:ext>
            </a:extLst>
          </p:cNvPr>
          <p:cNvSpPr>
            <a:spLocks noGrp="1"/>
          </p:cNvSpPr>
          <p:nvPr>
            <p:ph type="title"/>
          </p:nvPr>
        </p:nvSpPr>
        <p:spPr>
          <a:xfrm>
            <a:off x="1114739" y="269120"/>
            <a:ext cx="9960019" cy="753391"/>
          </a:xfrm>
        </p:spPr>
        <p:txBody>
          <a:bodyPr>
            <a:noAutofit/>
          </a:bodyPr>
          <a:lstStyle/>
          <a:p>
            <a:r>
              <a:rPr lang="en-US" sz="4000" b="1">
                <a:solidFill>
                  <a:schemeClr val="tx1"/>
                </a:solidFill>
                <a:latin typeface="Calibri"/>
                <a:cs typeface="Calibri"/>
              </a:rPr>
              <a:t>Attendance Policy</a:t>
            </a:r>
            <a:r>
              <a:rPr lang="en-US">
                <a:solidFill>
                  <a:schemeClr val="tx1"/>
                </a:solidFill>
                <a:latin typeface="Calibri"/>
                <a:cs typeface="Calibri"/>
              </a:rPr>
              <a:t> (1)</a:t>
            </a:r>
            <a:endParaRPr lang="en-US" sz="4000" b="1">
              <a:solidFill>
                <a:schemeClr val="tx1"/>
              </a:solidFill>
              <a:latin typeface="Calibri"/>
              <a:cs typeface="Calibri"/>
            </a:endParaRPr>
          </a:p>
        </p:txBody>
      </p:sp>
      <p:sp>
        <p:nvSpPr>
          <p:cNvPr id="3" name="Content Placeholder 2">
            <a:extLst>
              <a:ext uri="{FF2B5EF4-FFF2-40B4-BE49-F238E27FC236}">
                <a16:creationId xmlns:a16="http://schemas.microsoft.com/office/drawing/2014/main" id="{0E3D36EB-CDD7-4BB4-BA8C-F858560ADA26}"/>
              </a:ext>
            </a:extLst>
          </p:cNvPr>
          <p:cNvSpPr>
            <a:spLocks noGrp="1"/>
          </p:cNvSpPr>
          <p:nvPr>
            <p:ph idx="1"/>
          </p:nvPr>
        </p:nvSpPr>
        <p:spPr>
          <a:xfrm>
            <a:off x="473051" y="1255620"/>
            <a:ext cx="11244943" cy="5054680"/>
          </a:xfrm>
        </p:spPr>
        <p:txBody>
          <a:bodyPr vert="horz" lIns="91440" tIns="45720" rIns="91440" bIns="45720" rtlCol="0" anchor="t">
            <a:normAutofit/>
          </a:bodyPr>
          <a:lstStyle/>
          <a:p>
            <a:r>
              <a:rPr lang="en-US" dirty="0">
                <a:solidFill>
                  <a:schemeClr val="tx1"/>
                </a:solidFill>
                <a:latin typeface="Calibri"/>
                <a:cs typeface="Calibri"/>
              </a:rPr>
              <a:t>Must be communicated during the consent process at intake to set expectations</a:t>
            </a:r>
          </a:p>
          <a:p>
            <a:r>
              <a:rPr lang="en-US" dirty="0">
                <a:solidFill>
                  <a:schemeClr val="tx1"/>
                </a:solidFill>
                <a:latin typeface="Calibri"/>
                <a:cs typeface="Calibri"/>
              </a:rPr>
              <a:t>Most missed visits are considered “no shows” and will result in no incentive for that visit and “reset” of the incentive amount to $10 at the next stimulant-negative UDT</a:t>
            </a:r>
            <a:endParaRPr lang="en-US" dirty="0">
              <a:solidFill>
                <a:schemeClr val="tx1"/>
              </a:solidFill>
            </a:endParaRPr>
          </a:p>
          <a:p>
            <a:r>
              <a:rPr lang="en-US" dirty="0">
                <a:solidFill>
                  <a:schemeClr val="tx1"/>
                </a:solidFill>
                <a:latin typeface="Calibri"/>
                <a:cs typeface="Calibri"/>
              </a:rPr>
              <a:t>Excused absence policy (no reset):</a:t>
            </a:r>
          </a:p>
          <a:p>
            <a:pPr lvl="1"/>
            <a:r>
              <a:rPr lang="en-US" dirty="0">
                <a:solidFill>
                  <a:schemeClr val="tx1"/>
                </a:solidFill>
                <a:latin typeface="Calibri"/>
                <a:cs typeface="Calibri"/>
              </a:rPr>
              <a:t>Allows for immovable commitments like surgery or court date, or “pro-social” events such as attending a family wedding</a:t>
            </a:r>
          </a:p>
          <a:p>
            <a:pPr lvl="1"/>
            <a:r>
              <a:rPr lang="en-US" dirty="0">
                <a:solidFill>
                  <a:schemeClr val="tx1"/>
                </a:solidFill>
                <a:latin typeface="Calibri"/>
                <a:cs typeface="Calibri"/>
              </a:rPr>
              <a:t>Must be arranged in advance of scheduled visit </a:t>
            </a:r>
            <a:endParaRPr lang="en-US" dirty="0">
              <a:solidFill>
                <a:schemeClr val="tx1"/>
              </a:solidFill>
            </a:endParaRPr>
          </a:p>
          <a:p>
            <a:pPr lvl="1"/>
            <a:r>
              <a:rPr lang="en-US" dirty="0">
                <a:solidFill>
                  <a:schemeClr val="tx1"/>
                </a:solidFill>
                <a:latin typeface="Calibri"/>
                <a:cs typeface="Calibri"/>
              </a:rPr>
              <a:t>Members can have up to two consecutive excused absences without a reset </a:t>
            </a:r>
          </a:p>
          <a:p>
            <a:pPr lvl="1"/>
            <a:endParaRPr lang="en-US" dirty="0">
              <a:solidFill>
                <a:schemeClr val="tx1"/>
              </a:solidFill>
            </a:endParaRPr>
          </a:p>
        </p:txBody>
      </p:sp>
      <p:sp>
        <p:nvSpPr>
          <p:cNvPr id="5" name="Slide Number Placeholder 4">
            <a:extLst>
              <a:ext uri="{FF2B5EF4-FFF2-40B4-BE49-F238E27FC236}">
                <a16:creationId xmlns:a16="http://schemas.microsoft.com/office/drawing/2014/main" id="{CC6AC5E3-F5EC-40AC-BE19-7CACC1013F01}"/>
              </a:ext>
            </a:extLst>
          </p:cNvPr>
          <p:cNvSpPr>
            <a:spLocks noGrp="1"/>
          </p:cNvSpPr>
          <p:nvPr>
            <p:ph type="sldNum" sz="quarter" idx="12"/>
          </p:nvPr>
        </p:nvSpPr>
        <p:spPr/>
        <p:txBody>
          <a:bodyPr/>
          <a:lstStyle/>
          <a:p>
            <a:fld id="{8EE722A0-BB85-47B5-89AA-E497A9507C15}" type="slidenum">
              <a:rPr lang="en-US" dirty="0" smtClean="0">
                <a:solidFill>
                  <a:schemeClr val="tx1"/>
                </a:solidFill>
              </a:rPr>
              <a:t>48</a:t>
            </a:fld>
            <a:endParaRPr lang="en-US">
              <a:solidFill>
                <a:schemeClr val="tx1"/>
              </a:solidFill>
            </a:endParaRPr>
          </a:p>
        </p:txBody>
      </p:sp>
    </p:spTree>
    <p:extLst>
      <p:ext uri="{BB962C8B-B14F-4D97-AF65-F5344CB8AC3E}">
        <p14:creationId xmlns:p14="http://schemas.microsoft.com/office/powerpoint/2010/main" val="2483280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4264C-2126-4C67-A803-53D9746E2B5F}"/>
              </a:ext>
            </a:extLst>
          </p:cNvPr>
          <p:cNvSpPr>
            <a:spLocks noGrp="1"/>
          </p:cNvSpPr>
          <p:nvPr>
            <p:ph type="title"/>
          </p:nvPr>
        </p:nvSpPr>
        <p:spPr>
          <a:xfrm>
            <a:off x="1114739" y="470403"/>
            <a:ext cx="9960019" cy="753391"/>
          </a:xfrm>
        </p:spPr>
        <p:txBody>
          <a:bodyPr>
            <a:noAutofit/>
          </a:bodyPr>
          <a:lstStyle/>
          <a:p>
            <a:r>
              <a:rPr lang="en-US" sz="4000" b="1">
                <a:solidFill>
                  <a:schemeClr val="tx1"/>
                </a:solidFill>
                <a:latin typeface="Calibri"/>
                <a:cs typeface="Calibri"/>
              </a:rPr>
              <a:t>Attendance Policy</a:t>
            </a:r>
            <a:r>
              <a:rPr lang="en-US">
                <a:solidFill>
                  <a:schemeClr val="tx1"/>
                </a:solidFill>
                <a:latin typeface="Calibri"/>
                <a:cs typeface="Calibri"/>
              </a:rPr>
              <a:t> (2)</a:t>
            </a:r>
            <a:endParaRPr lang="en-US" sz="4000" b="1">
              <a:solidFill>
                <a:schemeClr val="tx1"/>
              </a:solidFill>
              <a:latin typeface="Calibri"/>
              <a:cs typeface="Calibri"/>
            </a:endParaRPr>
          </a:p>
        </p:txBody>
      </p:sp>
      <p:sp>
        <p:nvSpPr>
          <p:cNvPr id="3" name="Content Placeholder 2">
            <a:extLst>
              <a:ext uri="{FF2B5EF4-FFF2-40B4-BE49-F238E27FC236}">
                <a16:creationId xmlns:a16="http://schemas.microsoft.com/office/drawing/2014/main" id="{0E3D36EB-CDD7-4BB4-BA8C-F858560ADA26}"/>
              </a:ext>
            </a:extLst>
          </p:cNvPr>
          <p:cNvSpPr>
            <a:spLocks noGrp="1"/>
          </p:cNvSpPr>
          <p:nvPr>
            <p:ph idx="1"/>
          </p:nvPr>
        </p:nvSpPr>
        <p:spPr>
          <a:xfrm>
            <a:off x="473051" y="1130300"/>
            <a:ext cx="11244943" cy="5257296"/>
          </a:xfrm>
        </p:spPr>
        <p:txBody>
          <a:bodyPr vert="horz" lIns="91440" tIns="45720" rIns="91440" bIns="45720" rtlCol="0" anchor="t">
            <a:normAutofit fontScale="85000" lnSpcReduction="20000"/>
          </a:bodyPr>
          <a:lstStyle/>
          <a:p>
            <a:r>
              <a:rPr lang="en-US" dirty="0">
                <a:solidFill>
                  <a:schemeClr val="tx1"/>
                </a:solidFill>
                <a:latin typeface="Calibri"/>
                <a:cs typeface="Calibri"/>
              </a:rPr>
              <a:t>Drop-out policy:</a:t>
            </a:r>
            <a:endParaRPr lang="en-US" dirty="0">
              <a:solidFill>
                <a:schemeClr val="tx1"/>
              </a:solidFill>
            </a:endParaRPr>
          </a:p>
          <a:p>
            <a:pPr lvl="1"/>
            <a:r>
              <a:rPr lang="en-US" sz="2600" dirty="0">
                <a:solidFill>
                  <a:schemeClr val="tx1"/>
                </a:solidFill>
                <a:latin typeface="Calibri"/>
                <a:cs typeface="Calibri"/>
              </a:rPr>
              <a:t>A member will be considered to have left the program if they do not attend scheduled visits for more than 30 days</a:t>
            </a:r>
          </a:p>
          <a:p>
            <a:pPr lvl="1"/>
            <a:r>
              <a:rPr lang="en-US" sz="2600" dirty="0">
                <a:solidFill>
                  <a:schemeClr val="tx1"/>
                </a:solidFill>
                <a:latin typeface="Calibri"/>
                <a:cs typeface="Calibri"/>
              </a:rPr>
              <a:t>A readmission may occur if they return after 30 days </a:t>
            </a:r>
            <a:endParaRPr lang="en-US" sz="2600" dirty="0">
              <a:solidFill>
                <a:schemeClr val="tx1"/>
              </a:solidFill>
            </a:endParaRPr>
          </a:p>
          <a:p>
            <a:pPr lvl="1"/>
            <a:r>
              <a:rPr lang="en-US" sz="2600" dirty="0">
                <a:solidFill>
                  <a:schemeClr val="tx1"/>
                </a:solidFill>
                <a:latin typeface="Calibri"/>
                <a:cs typeface="Calibri"/>
              </a:rPr>
              <a:t>A new ASAM assessment will be required in this case and medical necessity will need to be reestablished</a:t>
            </a:r>
          </a:p>
          <a:p>
            <a:pPr lvl="1"/>
            <a:r>
              <a:rPr lang="en-US" sz="2600" dirty="0">
                <a:solidFill>
                  <a:schemeClr val="tx1"/>
                </a:solidFill>
                <a:latin typeface="Calibri"/>
                <a:cs typeface="Calibri"/>
              </a:rPr>
              <a:t>Document new “prescription” for CM</a:t>
            </a:r>
            <a:endParaRPr lang="en-US" sz="2600" dirty="0">
              <a:solidFill>
                <a:schemeClr val="tx1"/>
              </a:solidFill>
            </a:endParaRPr>
          </a:p>
          <a:p>
            <a:pPr lvl="2"/>
            <a:r>
              <a:rPr lang="en-US" sz="2400" dirty="0">
                <a:solidFill>
                  <a:schemeClr val="tx1"/>
                </a:solidFill>
                <a:latin typeface="Calibri"/>
                <a:cs typeface="Calibri"/>
              </a:rPr>
              <a:t>i.e., an ASAM level of care recommendation for outpatient treatment and a current </a:t>
            </a:r>
            <a:r>
              <a:rPr kumimoji="0" lang="en-US" sz="2600" b="1" i="1" u="none" strike="noStrike" kern="1200" cap="none" spc="0" normalizeH="0" baseline="0" noProof="0" dirty="0">
                <a:ln>
                  <a:noFill/>
                </a:ln>
                <a:solidFill>
                  <a:prstClr val="black"/>
                </a:solidFill>
                <a:effectLst/>
                <a:uLnTx/>
                <a:uFillTx/>
                <a:latin typeface="Calibri"/>
                <a:ea typeface="+mn-ea"/>
                <a:cs typeface="Calibri"/>
              </a:rPr>
              <a:t>diagnosis of any of the related moderate or severe cocaine or stimulant use disorder diagnoses, including diagnoses in remission, as defined by the clinical criteria in the Diagnostic and Statistical Manual (DSM, current edition)</a:t>
            </a:r>
            <a:endParaRPr kumimoji="0" lang="en-US" sz="26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lvl="1"/>
            <a:r>
              <a:rPr lang="en-US" sz="2600" b="1" i="1" u="none" strike="noStrike" baseline="0" dirty="0">
                <a:solidFill>
                  <a:srgbClr val="000000"/>
                </a:solidFill>
              </a:rPr>
              <a:t>If the member has remained engaged in other services, such as residential treatment, during their absence from CM, an update to the most recent ASAM assessment is sufficient, and the member does not require a new diagnostic assessment. </a:t>
            </a:r>
            <a:endParaRPr lang="en-US" sz="2600" b="1" i="1" dirty="0">
              <a:solidFill>
                <a:schemeClr val="tx1"/>
              </a:solidFill>
            </a:endParaRPr>
          </a:p>
          <a:p>
            <a:pPr lvl="1"/>
            <a:r>
              <a:rPr lang="en-US" sz="2600" dirty="0">
                <a:solidFill>
                  <a:schemeClr val="tx1"/>
                </a:solidFill>
                <a:latin typeface="Calibri"/>
                <a:cs typeface="Calibri"/>
              </a:rPr>
              <a:t>Make sure they have not exceeded $599 in earnings in that calendar year</a:t>
            </a:r>
          </a:p>
        </p:txBody>
      </p:sp>
      <p:sp>
        <p:nvSpPr>
          <p:cNvPr id="5" name="Slide Number Placeholder 4">
            <a:extLst>
              <a:ext uri="{FF2B5EF4-FFF2-40B4-BE49-F238E27FC236}">
                <a16:creationId xmlns:a16="http://schemas.microsoft.com/office/drawing/2014/main" id="{CC6AC5E3-F5EC-40AC-BE19-7CACC1013F0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E722A0-BB85-47B5-89AA-E497A9507C15}" type="slidenum">
              <a:rPr kumimoji="0" lang="en-US" sz="1400" b="1"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91570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A7C2A-B329-4F59-AE3E-1D827E19B41B}"/>
              </a:ext>
            </a:extLst>
          </p:cNvPr>
          <p:cNvSpPr>
            <a:spLocks noGrp="1"/>
          </p:cNvSpPr>
          <p:nvPr>
            <p:ph type="title"/>
          </p:nvPr>
        </p:nvSpPr>
        <p:spPr>
          <a:xfrm>
            <a:off x="618147" y="270588"/>
            <a:ext cx="10886465" cy="782787"/>
          </a:xfrm>
        </p:spPr>
        <p:txBody>
          <a:bodyPr>
            <a:normAutofit/>
          </a:bodyPr>
          <a:lstStyle/>
          <a:p>
            <a:r>
              <a:rPr lang="en-US">
                <a:solidFill>
                  <a:schemeClr val="tx1"/>
                </a:solidFill>
                <a:latin typeface="Calibri"/>
                <a:cs typeface="Calibri"/>
              </a:rPr>
              <a:t>Implementation Training Part 2 Outline</a:t>
            </a:r>
          </a:p>
        </p:txBody>
      </p:sp>
      <p:sp>
        <p:nvSpPr>
          <p:cNvPr id="3" name="Content Placeholder 2">
            <a:extLst>
              <a:ext uri="{FF2B5EF4-FFF2-40B4-BE49-F238E27FC236}">
                <a16:creationId xmlns:a16="http://schemas.microsoft.com/office/drawing/2014/main" id="{BAF300F0-FB41-4EF0-997F-319FB804ACB7}"/>
              </a:ext>
            </a:extLst>
          </p:cNvPr>
          <p:cNvSpPr>
            <a:spLocks noGrp="1"/>
          </p:cNvSpPr>
          <p:nvPr>
            <p:ph idx="1"/>
          </p:nvPr>
        </p:nvSpPr>
        <p:spPr>
          <a:xfrm>
            <a:off x="613611" y="1053374"/>
            <a:ext cx="10891001" cy="5534037"/>
          </a:xfrm>
        </p:spPr>
        <p:txBody>
          <a:bodyPr vert="horz" lIns="91440" tIns="45720" rIns="91440" bIns="45720" rtlCol="0" anchor="t">
            <a:normAutofit/>
          </a:bodyPr>
          <a:lstStyle/>
          <a:p>
            <a:pPr marL="514350" indent="-514350">
              <a:buFont typeface="+mj-lt"/>
              <a:buAutoNum type="arabicPeriod"/>
            </a:pPr>
            <a:r>
              <a:rPr lang="en-US" b="1">
                <a:solidFill>
                  <a:schemeClr val="tx1"/>
                </a:solidFill>
                <a:latin typeface="Calibri"/>
                <a:cs typeface="Calibri"/>
              </a:rPr>
              <a:t>Implementation Training Part 1 Review</a:t>
            </a:r>
          </a:p>
          <a:p>
            <a:pPr marL="514350" indent="-514350">
              <a:buFont typeface="+mj-lt"/>
              <a:buAutoNum type="arabicPeriod"/>
            </a:pPr>
            <a:r>
              <a:rPr lang="en-US" b="1">
                <a:solidFill>
                  <a:schemeClr val="tx1"/>
                </a:solidFill>
                <a:latin typeface="Calibri"/>
                <a:cs typeface="Calibri"/>
              </a:rPr>
              <a:t>Incentive Manager Web Portal Overview</a:t>
            </a:r>
          </a:p>
          <a:p>
            <a:pPr marL="514350" indent="-514350">
              <a:buFont typeface="+mj-lt"/>
              <a:buAutoNum type="arabicPeriod"/>
            </a:pPr>
            <a:r>
              <a:rPr lang="en-US" b="1">
                <a:solidFill>
                  <a:schemeClr val="tx1"/>
                </a:solidFill>
                <a:latin typeface="Calibri"/>
                <a:cs typeface="Calibri"/>
              </a:rPr>
              <a:t>CM Visits Workflow</a:t>
            </a:r>
          </a:p>
          <a:p>
            <a:pPr marL="971550" lvl="1" indent="-342900"/>
            <a:r>
              <a:rPr lang="en-US" sz="2800" b="1">
                <a:solidFill>
                  <a:srgbClr val="82946A"/>
                </a:solidFill>
                <a:latin typeface="Calibri"/>
                <a:cs typeface="Calibri"/>
              </a:rPr>
              <a:t>BREAK</a:t>
            </a:r>
          </a:p>
          <a:p>
            <a:pPr marL="514350" indent="-514350">
              <a:buAutoNum type="arabicPeriod"/>
            </a:pPr>
            <a:r>
              <a:rPr lang="en-US" b="1">
                <a:solidFill>
                  <a:schemeClr val="tx1"/>
                </a:solidFill>
                <a:latin typeface="Calibri"/>
                <a:cs typeface="Calibri"/>
              </a:rPr>
              <a:t>Urine Drug Testing Procedures</a:t>
            </a:r>
          </a:p>
          <a:p>
            <a:pPr marL="514350" indent="-514350">
              <a:buAutoNum type="arabicPeriod"/>
            </a:pPr>
            <a:r>
              <a:rPr lang="en-US" b="1">
                <a:solidFill>
                  <a:schemeClr val="tx1"/>
                </a:solidFill>
                <a:latin typeface="Calibri"/>
                <a:cs typeface="Calibri"/>
              </a:rPr>
              <a:t>Potential Program Challenges</a:t>
            </a:r>
            <a:endParaRPr lang="en-US">
              <a:solidFill>
                <a:schemeClr val="tx1"/>
              </a:solidFill>
              <a:latin typeface="Calibri"/>
              <a:cs typeface="Calibri"/>
            </a:endParaRPr>
          </a:p>
          <a:p>
            <a:pPr marL="514350" indent="-514350">
              <a:buAutoNum type="arabicPeriod"/>
            </a:pPr>
            <a:r>
              <a:rPr lang="en-US" b="1">
                <a:solidFill>
                  <a:schemeClr val="tx1"/>
                </a:solidFill>
                <a:latin typeface="Calibri"/>
                <a:cs typeface="Calibri"/>
              </a:rPr>
              <a:t>Clinical Scenarios</a:t>
            </a:r>
            <a:endParaRPr lang="en-US">
              <a:solidFill>
                <a:schemeClr val="tx1"/>
              </a:solidFill>
            </a:endParaRPr>
          </a:p>
          <a:p>
            <a:pPr marL="514350" indent="-514350">
              <a:buAutoNum type="arabicPeriod"/>
            </a:pPr>
            <a:r>
              <a:rPr lang="en-US" b="1">
                <a:solidFill>
                  <a:schemeClr val="tx1"/>
                </a:solidFill>
                <a:latin typeface="Calibri"/>
                <a:cs typeface="Calibri"/>
              </a:rPr>
              <a:t>Readiness Assessment, Fidelity Monitoring &amp; Coaching Support </a:t>
            </a:r>
            <a:endParaRPr lang="en-US">
              <a:solidFill>
                <a:schemeClr val="tx1"/>
              </a:solidFill>
              <a:latin typeface="Calibri"/>
              <a:cs typeface="Calibri"/>
            </a:endParaRPr>
          </a:p>
          <a:p>
            <a:pPr marL="514350" indent="-514350">
              <a:buAutoNum type="arabicPeriod"/>
            </a:pPr>
            <a:r>
              <a:rPr lang="en-US" b="1">
                <a:solidFill>
                  <a:schemeClr val="tx1"/>
                </a:solidFill>
                <a:latin typeface="Calibri"/>
                <a:cs typeface="Calibri"/>
              </a:rPr>
              <a:t>Next Steps</a:t>
            </a:r>
            <a:endParaRPr lang="en-US">
              <a:solidFill>
                <a:schemeClr val="tx1"/>
              </a:solidFill>
              <a:latin typeface="Calibri"/>
              <a:cs typeface="Calibri"/>
            </a:endParaRPr>
          </a:p>
        </p:txBody>
      </p:sp>
    </p:spTree>
    <p:extLst>
      <p:ext uri="{BB962C8B-B14F-4D97-AF65-F5344CB8AC3E}">
        <p14:creationId xmlns:p14="http://schemas.microsoft.com/office/powerpoint/2010/main" val="16048830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BDF904-9400-478C-A050-F4112DA12A5E}"/>
              </a:ext>
            </a:extLst>
          </p:cNvPr>
          <p:cNvSpPr/>
          <p:nvPr/>
        </p:nvSpPr>
        <p:spPr>
          <a:xfrm>
            <a:off x="1601351" y="619356"/>
            <a:ext cx="8989297" cy="5896285"/>
          </a:xfrm>
          <a:prstGeom prst="rect">
            <a:avLst/>
          </a:prstGeom>
          <a:blipFill>
            <a:blip r:embed="rId3">
              <a:alphaModFix amt="30000"/>
              <a:extLst>
                <a:ext uri="{28A0092B-C50C-407E-A947-70E740481C1C}">
                  <a14:useLocalDpi xmlns:a14="http://schemas.microsoft.com/office/drawing/2010/main" val="0"/>
                </a:ext>
              </a:extLst>
            </a:blip>
            <a:stretch>
              <a:fillRect/>
            </a:stretch>
          </a:blipFill>
          <a:ln>
            <a:noFill/>
          </a:ln>
          <a:effectLst>
            <a:softEdge rad="596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D146763-0358-40C0-A3A1-690DBD3673A7}"/>
              </a:ext>
            </a:extLst>
          </p:cNvPr>
          <p:cNvSpPr txBox="1"/>
          <p:nvPr/>
        </p:nvSpPr>
        <p:spPr>
          <a:xfrm>
            <a:off x="2228009" y="3075057"/>
            <a:ext cx="7735979" cy="707886"/>
          </a:xfrm>
          <a:prstGeom prst="rect">
            <a:avLst/>
          </a:prstGeom>
          <a:noFill/>
        </p:spPr>
        <p:txBody>
          <a:bodyPr wrap="square" lIns="91440" tIns="45720" rIns="91440" bIns="45720" rtlCol="0" anchor="t">
            <a:spAutoFit/>
          </a:bodyPr>
          <a:lstStyle/>
          <a:p>
            <a:pPr algn="ctr"/>
            <a:r>
              <a:rPr lang="en-US" sz="4000" b="1">
                <a:latin typeface="Calibri"/>
                <a:cs typeface="Calibri"/>
              </a:rPr>
              <a:t>Ongoing CM Visits Workflow</a:t>
            </a:r>
          </a:p>
        </p:txBody>
      </p:sp>
    </p:spTree>
    <p:extLst>
      <p:ext uri="{BB962C8B-B14F-4D97-AF65-F5344CB8AC3E}">
        <p14:creationId xmlns:p14="http://schemas.microsoft.com/office/powerpoint/2010/main" val="32551446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A3939BCD-6120-47E9-8FBA-D97FF386B9EE}"/>
              </a:ext>
            </a:extLst>
          </p:cNvPr>
          <p:cNvSpPr txBox="1">
            <a:spLocks/>
          </p:cNvSpPr>
          <p:nvPr/>
        </p:nvSpPr>
        <p:spPr>
          <a:xfrm>
            <a:off x="3891226" y="2174836"/>
            <a:ext cx="6487471" cy="2932089"/>
          </a:xfrm>
          <a:prstGeom prst="rect">
            <a:avLst/>
          </a:prstGeom>
          <a:solidFill>
            <a:sysClr val="window" lastClr="FFFFFF"/>
          </a:solidFill>
          <a:ln>
            <a:solidFill>
              <a:schemeClr val="tx1"/>
            </a:solidFill>
          </a:ln>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None/>
              <a:defRPr/>
            </a:pPr>
            <a:r>
              <a:rPr lang="en-US">
                <a:latin typeface="Calibri" panose="020F0502020204030204"/>
                <a:ea typeface="Verdana"/>
                <a:cs typeface="Calibri"/>
              </a:rPr>
              <a:t>☐ </a:t>
            </a:r>
            <a:r>
              <a:rPr kumimoji="0" lang="en-US" b="1" i="0" u="none" strike="noStrike" kern="1200" cap="none" spc="0" normalizeH="0" baseline="0" noProof="0">
                <a:ln>
                  <a:noFill/>
                </a:ln>
                <a:effectLst/>
                <a:uLnTx/>
                <a:uFillTx/>
                <a:latin typeface="Calibri" panose="020F0502020204030204"/>
                <a:ea typeface="Verdana"/>
                <a:cs typeface="Times New Roman"/>
              </a:rPr>
              <a:t>Greet / Take Attendance</a:t>
            </a:r>
            <a:endParaRPr lang="en-US" b="1" i="0" u="none" strike="noStrike" kern="1200" cap="none" spc="0" normalizeH="0" baseline="0" noProof="0">
              <a:ln>
                <a:noFill/>
              </a:ln>
              <a:effectLst/>
              <a:uLnTx/>
              <a:uFillTx/>
              <a:latin typeface="Calibri" panose="020F0502020204030204"/>
              <a:ea typeface="Verdana" panose="020B0604030504040204" pitchFamily="34" charset="0"/>
              <a:cs typeface="Times New Roman" panose="02020603050405020304" pitchFamily="18" charset="0"/>
            </a:endParaRPr>
          </a:p>
          <a:p>
            <a:pPr marL="0" indent="0">
              <a:lnSpc>
                <a:spcPct val="100000"/>
              </a:lnSpc>
              <a:spcBef>
                <a:spcPts val="600"/>
              </a:spcBef>
              <a:spcAft>
                <a:spcPts val="600"/>
              </a:spcAft>
              <a:buNone/>
              <a:defRPr/>
            </a:pPr>
            <a:r>
              <a:rPr lang="en-US">
                <a:latin typeface="Calibri" panose="020F0502020204030204"/>
                <a:ea typeface="Verdana"/>
                <a:cs typeface="Calibri"/>
              </a:rPr>
              <a:t>☐ </a:t>
            </a:r>
            <a:r>
              <a:rPr kumimoji="0" lang="en-US" b="1" i="0" u="none" strike="noStrike" kern="1200" cap="none" spc="0" normalizeH="0" baseline="0" noProof="0">
                <a:ln>
                  <a:noFill/>
                </a:ln>
                <a:effectLst/>
                <a:uLnTx/>
                <a:uFillTx/>
                <a:latin typeface="Calibri" panose="020F0502020204030204"/>
                <a:ea typeface="Verdana"/>
                <a:cs typeface="Times New Roman"/>
              </a:rPr>
              <a:t>Measure</a:t>
            </a:r>
            <a:endParaRPr lang="en-US" b="0" i="0" u="none" strike="noStrike" kern="1200" cap="none" spc="0" normalizeH="0" baseline="0" noProof="0">
              <a:ln>
                <a:noFill/>
              </a:ln>
              <a:effectLst/>
              <a:uLnTx/>
              <a:uFillTx/>
              <a:latin typeface="Calibri" panose="020F0502020204030204"/>
              <a:ea typeface="Verdana"/>
              <a:cs typeface="Times New Roman"/>
            </a:endParaRPr>
          </a:p>
          <a:p>
            <a:pPr marL="0" indent="0">
              <a:lnSpc>
                <a:spcPct val="100000"/>
              </a:lnSpc>
              <a:spcBef>
                <a:spcPts val="600"/>
              </a:spcBef>
              <a:spcAft>
                <a:spcPts val="600"/>
              </a:spcAft>
              <a:buNone/>
              <a:defRPr/>
            </a:pPr>
            <a:r>
              <a:rPr lang="en-US">
                <a:latin typeface="Calibri" panose="020F0502020204030204"/>
                <a:ea typeface="Verdana"/>
                <a:cs typeface="Calibri"/>
              </a:rPr>
              <a:t>☐ </a:t>
            </a:r>
            <a:r>
              <a:rPr kumimoji="0" lang="en-US" b="1" i="0" u="none" strike="noStrike" kern="1200" cap="none" spc="0" normalizeH="0" baseline="0" noProof="0">
                <a:ln>
                  <a:noFill/>
                </a:ln>
                <a:effectLst/>
                <a:uLnTx/>
                <a:uFillTx/>
                <a:latin typeface="Calibri" panose="020F0502020204030204"/>
                <a:ea typeface="Verdana"/>
                <a:cs typeface="Times New Roman"/>
              </a:rPr>
              <a:t>Reward (if stimulant-</a:t>
            </a:r>
            <a:r>
              <a:rPr kumimoji="0" lang="en-US" b="1" i="0" u="sng" strike="noStrike" kern="1200" cap="none" spc="0" normalizeH="0" baseline="0" noProof="0">
                <a:ln>
                  <a:noFill/>
                </a:ln>
                <a:effectLst/>
                <a:uLnTx/>
                <a:uFillTx/>
                <a:latin typeface="Calibri" panose="020F0502020204030204"/>
                <a:ea typeface="Verdana"/>
                <a:cs typeface="Times New Roman"/>
              </a:rPr>
              <a:t>negative</a:t>
            </a:r>
            <a:r>
              <a:rPr kumimoji="0" lang="en-US" b="1" i="0" u="none" strike="noStrike" kern="1200" cap="none" spc="0" normalizeH="0" baseline="0" noProof="0">
                <a:ln>
                  <a:noFill/>
                </a:ln>
                <a:effectLst/>
                <a:uLnTx/>
                <a:uFillTx/>
                <a:latin typeface="Calibri" panose="020F0502020204030204"/>
                <a:ea typeface="Verdana"/>
                <a:cs typeface="Times New Roman"/>
              </a:rPr>
              <a:t> result</a:t>
            </a:r>
            <a:r>
              <a:rPr lang="en-US" b="1">
                <a:latin typeface="Calibri" panose="020F0502020204030204"/>
                <a:ea typeface="Verdana"/>
                <a:cs typeface="Times New Roman"/>
              </a:rPr>
              <a:t>)</a:t>
            </a:r>
            <a:endParaRPr lang="en-US" b="0" i="0" u="none" strike="noStrike" kern="1200" cap="none" spc="0" normalizeH="0" baseline="0" noProof="0">
              <a:ln>
                <a:noFill/>
              </a:ln>
              <a:effectLst/>
              <a:uLnTx/>
              <a:uFillTx/>
              <a:latin typeface="Calibri" panose="020F0502020204030204"/>
              <a:ea typeface="Verdana"/>
              <a:cs typeface="Times New Roman"/>
            </a:endParaRPr>
          </a:p>
          <a:p>
            <a:pPr marL="0" indent="0">
              <a:lnSpc>
                <a:spcPct val="100000"/>
              </a:lnSpc>
              <a:spcBef>
                <a:spcPts val="600"/>
              </a:spcBef>
              <a:spcAft>
                <a:spcPts val="600"/>
              </a:spcAft>
              <a:buNone/>
              <a:defRPr/>
            </a:pPr>
            <a:r>
              <a:rPr lang="en-US">
                <a:latin typeface="Calibri" panose="020F0502020204030204"/>
                <a:ea typeface="Verdana"/>
                <a:cs typeface="Calibri"/>
              </a:rPr>
              <a:t>☐ </a:t>
            </a:r>
            <a:r>
              <a:rPr kumimoji="0" lang="en-US" b="1" i="0" u="none" strike="noStrike" kern="1200" cap="none" spc="0" normalizeH="0" baseline="0" noProof="0">
                <a:ln>
                  <a:noFill/>
                </a:ln>
                <a:effectLst/>
                <a:uLnTx/>
                <a:uFillTx/>
                <a:latin typeface="Calibri" panose="020F0502020204030204"/>
                <a:ea typeface="Verdana"/>
                <a:cs typeface="Times New Roman"/>
              </a:rPr>
              <a:t>Encourage (if stimulant-</a:t>
            </a:r>
            <a:r>
              <a:rPr kumimoji="0" lang="en-US" b="1" i="0" u="sng" strike="noStrike" kern="1200" cap="none" spc="0" normalizeH="0" baseline="0" noProof="0">
                <a:ln>
                  <a:noFill/>
                </a:ln>
                <a:effectLst/>
                <a:uLnTx/>
                <a:uFillTx/>
                <a:latin typeface="Calibri" panose="020F0502020204030204"/>
                <a:ea typeface="Verdana"/>
                <a:cs typeface="Times New Roman"/>
              </a:rPr>
              <a:t>positive</a:t>
            </a:r>
            <a:r>
              <a:rPr kumimoji="0" lang="en-US" b="1" i="0" u="none" strike="noStrike" kern="1200" cap="none" spc="0" normalizeH="0" baseline="0" noProof="0">
                <a:ln>
                  <a:noFill/>
                </a:ln>
                <a:effectLst/>
                <a:uLnTx/>
                <a:uFillTx/>
                <a:latin typeface="Calibri" panose="020F0502020204030204"/>
                <a:ea typeface="Verdana"/>
                <a:cs typeface="Times New Roman"/>
              </a:rPr>
              <a:t> result</a:t>
            </a:r>
            <a:r>
              <a:rPr lang="en-US" b="1">
                <a:latin typeface="Calibri" panose="020F0502020204030204"/>
                <a:ea typeface="Verdana"/>
                <a:cs typeface="Times New Roman"/>
              </a:rPr>
              <a:t>)</a:t>
            </a:r>
            <a:endParaRPr lang="en-US" b="0" i="0" u="none" strike="noStrike" kern="1200" cap="none" spc="0" normalizeH="0" baseline="0" noProof="0">
              <a:ln>
                <a:noFill/>
              </a:ln>
              <a:effectLst/>
              <a:uLnTx/>
              <a:uFillTx/>
              <a:latin typeface="Calibri" panose="020F0502020204030204"/>
              <a:ea typeface="Verdana"/>
              <a:cs typeface="Times New Roman"/>
            </a:endParaRPr>
          </a:p>
          <a:p>
            <a:pPr marL="0" indent="0">
              <a:lnSpc>
                <a:spcPct val="100000"/>
              </a:lnSpc>
              <a:spcBef>
                <a:spcPts val="600"/>
              </a:spcBef>
              <a:spcAft>
                <a:spcPts val="600"/>
              </a:spcAft>
              <a:buNone/>
              <a:defRPr/>
            </a:pPr>
            <a:r>
              <a:rPr lang="en-US">
                <a:latin typeface="Calibri" panose="020F0502020204030204"/>
                <a:ea typeface="Verdana"/>
                <a:cs typeface="Calibri"/>
              </a:rPr>
              <a:t>☐ </a:t>
            </a:r>
            <a:r>
              <a:rPr kumimoji="0" lang="en-US" b="1" i="0" u="none" strike="noStrike" kern="1200" cap="none" spc="0" normalizeH="0" baseline="0" noProof="0">
                <a:ln>
                  <a:noFill/>
                </a:ln>
                <a:effectLst/>
                <a:uLnTx/>
                <a:uFillTx/>
                <a:latin typeface="Calibri" panose="020F0502020204030204"/>
                <a:ea typeface="Verdana"/>
                <a:cs typeface="Times New Roman"/>
              </a:rPr>
              <a:t>Closing</a:t>
            </a:r>
            <a:endParaRPr lang="en-US" b="0" i="0" u="none" strike="noStrike" kern="1200" cap="none" spc="0" normalizeH="0" baseline="0" noProof="0">
              <a:ln>
                <a:noFill/>
              </a:ln>
              <a:effectLst/>
              <a:uLnTx/>
              <a:uFillTx/>
              <a:latin typeface="Calibri" panose="020F0502020204030204"/>
              <a:ea typeface="Verdana"/>
              <a:cs typeface="Times New Roman"/>
            </a:endParaRPr>
          </a:p>
        </p:txBody>
      </p:sp>
      <p:sp>
        <p:nvSpPr>
          <p:cNvPr id="3" name="Slide Number Placeholder 2">
            <a:extLst>
              <a:ext uri="{FF2B5EF4-FFF2-40B4-BE49-F238E27FC236}">
                <a16:creationId xmlns:a16="http://schemas.microsoft.com/office/drawing/2014/main" id="{F557B458-0440-4B0A-AC18-E8E7B645D3D8}"/>
              </a:ext>
            </a:extLst>
          </p:cNvPr>
          <p:cNvSpPr>
            <a:spLocks noGrp="1"/>
          </p:cNvSpPr>
          <p:nvPr>
            <p:ph type="sldNum" sz="quarter" idx="12"/>
          </p:nvPr>
        </p:nvSpPr>
        <p:spPr/>
        <p:txBody>
          <a:bodyPr/>
          <a:lstStyle/>
          <a:p>
            <a:fld id="{8EE722A0-BB85-47B5-89AA-E497A9507C15}" type="slidenum">
              <a:rPr lang="en-US" dirty="0" smtClean="0">
                <a:solidFill>
                  <a:schemeClr val="tx1"/>
                </a:solidFill>
              </a:rPr>
              <a:t>51</a:t>
            </a:fld>
            <a:endParaRPr lang="en-US">
              <a:solidFill>
                <a:schemeClr val="tx1"/>
              </a:solidFill>
            </a:endParaRPr>
          </a:p>
        </p:txBody>
      </p:sp>
      <p:pic>
        <p:nvPicPr>
          <p:cNvPr id="4" name="Picture 3" descr="A plant in a pot&#10;&#10;Description automatically generated with medium confidence">
            <a:extLst>
              <a:ext uri="{FF2B5EF4-FFF2-40B4-BE49-F238E27FC236}">
                <a16:creationId xmlns:a16="http://schemas.microsoft.com/office/drawing/2014/main" id="{FE2C6C55-7775-4E4F-82BF-B94070358F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557" y="2014590"/>
            <a:ext cx="1977727" cy="3512266"/>
          </a:xfrm>
          <a:prstGeom prst="rect">
            <a:avLst/>
          </a:prstGeom>
          <a:ln>
            <a:noFill/>
          </a:ln>
          <a:effectLst>
            <a:softEdge rad="112500"/>
          </a:effectLst>
        </p:spPr>
      </p:pic>
      <p:sp>
        <p:nvSpPr>
          <p:cNvPr id="6" name="Title 1">
            <a:extLst>
              <a:ext uri="{FF2B5EF4-FFF2-40B4-BE49-F238E27FC236}">
                <a16:creationId xmlns:a16="http://schemas.microsoft.com/office/drawing/2014/main" id="{4FCFB2E6-2D22-F5C3-D07C-F09323363382}"/>
              </a:ext>
            </a:extLst>
          </p:cNvPr>
          <p:cNvSpPr txBox="1">
            <a:spLocks/>
          </p:cNvSpPr>
          <p:nvPr/>
        </p:nvSpPr>
        <p:spPr>
          <a:xfrm>
            <a:off x="691924" y="6040410"/>
            <a:ext cx="10886465" cy="5468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1">
                    <a:lumMod val="85000"/>
                    <a:lumOff val="15000"/>
                  </a:schemeClr>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a:solidFill>
                  <a:srgbClr val="5E6B4D"/>
                </a:solidFill>
                <a:latin typeface="Calibri"/>
                <a:cs typeface="Calibri"/>
              </a:rPr>
              <a:t>*Refer to Handout #1</a:t>
            </a:r>
          </a:p>
        </p:txBody>
      </p:sp>
      <p:sp>
        <p:nvSpPr>
          <p:cNvPr id="8" name="Title 1">
            <a:extLst>
              <a:ext uri="{FF2B5EF4-FFF2-40B4-BE49-F238E27FC236}">
                <a16:creationId xmlns:a16="http://schemas.microsoft.com/office/drawing/2014/main" id="{0EC6E1D1-906E-B440-A6AD-5D28A823F02B}"/>
              </a:ext>
            </a:extLst>
          </p:cNvPr>
          <p:cNvSpPr>
            <a:spLocks noGrp="1"/>
          </p:cNvSpPr>
          <p:nvPr>
            <p:ph type="title"/>
          </p:nvPr>
        </p:nvSpPr>
        <p:spPr>
          <a:xfrm>
            <a:off x="1114739" y="489698"/>
            <a:ext cx="9960019" cy="753391"/>
          </a:xfrm>
        </p:spPr>
        <p:txBody>
          <a:bodyPr>
            <a:noAutofit/>
          </a:bodyPr>
          <a:lstStyle/>
          <a:p>
            <a:pPr>
              <a:spcBef>
                <a:spcPts val="0"/>
              </a:spcBef>
            </a:pPr>
            <a:r>
              <a:rPr lang="en-US">
                <a:solidFill>
                  <a:schemeClr val="tx1"/>
                </a:solidFill>
                <a:latin typeface="Calibri"/>
                <a:cs typeface="Calibri"/>
              </a:rPr>
              <a:t>CM Visit Checklist Overview</a:t>
            </a:r>
            <a:br>
              <a:rPr lang="en-US">
                <a:solidFill>
                  <a:schemeClr val="tx1"/>
                </a:solidFill>
                <a:latin typeface="Calibri"/>
                <a:cs typeface="Calibri"/>
              </a:rPr>
            </a:br>
            <a:r>
              <a:rPr lang="en-US" sz="2400">
                <a:solidFill>
                  <a:schemeClr val="tx1"/>
                </a:solidFill>
                <a:latin typeface="Calibri"/>
                <a:cs typeface="Calibri"/>
              </a:rPr>
              <a:t>(details on the next 7 slides)</a:t>
            </a:r>
            <a:endParaRPr lang="en-US"/>
          </a:p>
        </p:txBody>
      </p:sp>
    </p:spTree>
    <p:extLst>
      <p:ext uri="{BB962C8B-B14F-4D97-AF65-F5344CB8AC3E}">
        <p14:creationId xmlns:p14="http://schemas.microsoft.com/office/powerpoint/2010/main" val="9253150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35DF8C15-1564-4B58-935F-EC751A871259}"/>
              </a:ext>
            </a:extLst>
          </p:cNvPr>
          <p:cNvSpPr txBox="1">
            <a:spLocks/>
          </p:cNvSpPr>
          <p:nvPr/>
        </p:nvSpPr>
        <p:spPr>
          <a:xfrm>
            <a:off x="732280" y="2106995"/>
            <a:ext cx="8898641" cy="4025563"/>
          </a:xfrm>
          <a:prstGeom prst="rect">
            <a:avLst/>
          </a:prstGeom>
          <a:solidFill>
            <a:sysClr val="window" lastClr="FFFFFF"/>
          </a:solidFill>
          <a:ln>
            <a:solidFill>
              <a:schemeClr val="tx1"/>
            </a:solidFill>
          </a:ln>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10000"/>
              </a:lnSpc>
              <a:spcBef>
                <a:spcPts val="0"/>
              </a:spcBef>
              <a:spcAft>
                <a:spcPts val="600"/>
              </a:spcAft>
              <a:buNone/>
              <a:defRPr/>
            </a:pPr>
            <a:r>
              <a:rPr kumimoji="0" lang="en-US" sz="3200" b="1" i="0" u="none" strike="noStrike" kern="1200" cap="none" spc="0" normalizeH="0" baseline="0" noProof="0" dirty="0">
                <a:ln>
                  <a:noFill/>
                </a:ln>
                <a:effectLst/>
                <a:uLnTx/>
                <a:uFillTx/>
                <a:latin typeface="Calibri" panose="020F0502020204030204"/>
                <a:ea typeface="Verdana"/>
                <a:cs typeface="Times New Roman"/>
              </a:rPr>
              <a:t>Greet / Take Attendance:</a:t>
            </a:r>
            <a:r>
              <a:rPr lang="en-US" sz="3200" b="1" dirty="0">
                <a:latin typeface="Calibri" panose="020F0502020204030204"/>
                <a:ea typeface="Verdana"/>
                <a:cs typeface="Times New Roman"/>
              </a:rPr>
              <a:t> </a:t>
            </a:r>
            <a:endParaRPr kumimoji="0" lang="en-US" sz="3200" b="1"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Times New Roman" panose="02020603050405020304" pitchFamily="18" charset="0"/>
            </a:endParaRPr>
          </a:p>
          <a:p>
            <a:pPr marL="0" indent="0" fontAlgn="base">
              <a:spcBef>
                <a:spcPts val="600"/>
              </a:spcBef>
              <a:spcAft>
                <a:spcPts val="600"/>
              </a:spcAft>
              <a:buNone/>
              <a:defRPr/>
            </a:pPr>
            <a:r>
              <a:rPr kumimoji="0" lang="en-US" sz="2500" b="0" i="0" u="none" strike="noStrike" kern="1200" cap="none" spc="0" normalizeH="0" baseline="0" noProof="0" dirty="0">
                <a:ln>
                  <a:noFill/>
                </a:ln>
                <a:effectLst/>
                <a:uLnTx/>
                <a:uFillTx/>
                <a:latin typeface="Calibri" panose="020F0502020204030204"/>
                <a:ea typeface="Verdana"/>
                <a:cs typeface="Times New Roman"/>
              </a:rPr>
              <a:t>☐</a:t>
            </a:r>
            <a:r>
              <a:rPr lang="en-US" sz="2500" dirty="0">
                <a:latin typeface="Calibri" panose="020F0502020204030204"/>
                <a:ea typeface="Verdana"/>
                <a:cs typeface="Times New Roman"/>
              </a:rPr>
              <a:t> </a:t>
            </a:r>
            <a:r>
              <a:rPr kumimoji="0" lang="en-US" sz="2500" b="0" i="0" u="none" strike="noStrike" kern="1200" cap="none" spc="0" normalizeH="0" baseline="0" noProof="0" dirty="0">
                <a:ln>
                  <a:noFill/>
                </a:ln>
                <a:effectLst/>
                <a:uLnTx/>
                <a:uFillTx/>
                <a:latin typeface="Calibri" panose="020F0502020204030204"/>
                <a:ea typeface="Verdana"/>
                <a:cs typeface="Times New Roman"/>
              </a:rPr>
              <a:t> Open the member’s chart</a:t>
            </a:r>
            <a:endParaRPr lang="en-US" sz="2500" b="0" i="0" u="none" strike="noStrike" kern="1200" cap="none" spc="0" normalizeH="0" baseline="0" noProof="0" dirty="0">
              <a:ln>
                <a:noFill/>
              </a:ln>
              <a:effectLst/>
              <a:uLnTx/>
              <a:uFillTx/>
              <a:latin typeface="Calibri" panose="020F0502020204030204"/>
              <a:ea typeface="Verdana"/>
              <a:cs typeface="Times New Roman"/>
            </a:endParaRPr>
          </a:p>
          <a:p>
            <a:pPr marL="0" indent="0" fontAlgn="base">
              <a:spcBef>
                <a:spcPts val="600"/>
              </a:spcBef>
              <a:spcAft>
                <a:spcPts val="600"/>
              </a:spcAft>
              <a:buNone/>
              <a:defRPr/>
            </a:pPr>
            <a:r>
              <a:rPr kumimoji="0" lang="en-US" sz="2500" b="0" i="0" u="none" strike="noStrike" kern="1200" cap="none" spc="0" normalizeH="0" baseline="0" noProof="0" dirty="0">
                <a:ln>
                  <a:noFill/>
                </a:ln>
                <a:effectLst/>
                <a:uLnTx/>
                <a:uFillTx/>
                <a:latin typeface="Calibri" panose="020F0502020204030204"/>
                <a:ea typeface="Verdana"/>
                <a:cs typeface="Times New Roman"/>
              </a:rPr>
              <a:t>☐</a:t>
            </a:r>
            <a:r>
              <a:rPr lang="en-US" sz="2500" dirty="0">
                <a:latin typeface="Calibri" panose="020F0502020204030204"/>
                <a:ea typeface="Verdana"/>
                <a:cs typeface="Times New Roman"/>
              </a:rPr>
              <a:t> </a:t>
            </a:r>
            <a:r>
              <a:rPr kumimoji="0" lang="en-US" sz="2500" b="0" i="0" u="none" strike="noStrike" kern="1200" cap="none" spc="0" normalizeH="0" baseline="0" noProof="0" dirty="0">
                <a:ln>
                  <a:noFill/>
                </a:ln>
                <a:effectLst/>
                <a:uLnTx/>
                <a:uFillTx/>
                <a:latin typeface="Calibri" panose="020F0502020204030204"/>
                <a:ea typeface="Verdana"/>
                <a:cs typeface="Times New Roman"/>
              </a:rPr>
              <a:t> Greet and thank member for attending scheduled appointment (“</a:t>
            </a:r>
            <a:r>
              <a:rPr kumimoji="0" lang="en-US" sz="2500" b="0" i="1" u="none" strike="noStrike" kern="1200" cap="none" spc="0" normalizeH="0" baseline="0" noProof="0" dirty="0">
                <a:ln>
                  <a:noFill/>
                </a:ln>
                <a:effectLst/>
                <a:uLnTx/>
                <a:uFillTx/>
                <a:latin typeface="Calibri" panose="020F0502020204030204"/>
                <a:ea typeface="Verdana"/>
                <a:cs typeface="Times New Roman"/>
              </a:rPr>
              <a:t>Great to see you today. So glad you’re here!</a:t>
            </a:r>
            <a:r>
              <a:rPr kumimoji="0" lang="en-US" sz="2500" b="0" i="0" u="none" strike="noStrike" kern="1200" cap="none" spc="0" normalizeH="0" baseline="0" noProof="0" dirty="0">
                <a:ln>
                  <a:noFill/>
                </a:ln>
                <a:effectLst/>
                <a:uLnTx/>
                <a:uFillTx/>
                <a:latin typeface="Calibri" panose="020F0502020204030204"/>
                <a:ea typeface="Verdana"/>
                <a:cs typeface="Times New Roman"/>
              </a:rPr>
              <a:t>”)</a:t>
            </a:r>
            <a:endParaRPr lang="en-US" sz="2500" b="0" i="0" u="none" strike="noStrike" kern="1200" cap="none" spc="0" normalizeH="0" baseline="0" noProof="0" dirty="0">
              <a:ln>
                <a:noFill/>
              </a:ln>
              <a:effectLst/>
              <a:uLnTx/>
              <a:uFillTx/>
              <a:latin typeface="Calibri" panose="020F0502020204030204"/>
              <a:ea typeface="Verdana"/>
              <a:cs typeface="Times New Roman"/>
            </a:endParaRPr>
          </a:p>
          <a:p>
            <a:pPr marL="0" indent="0" fontAlgn="base">
              <a:spcBef>
                <a:spcPts val="600"/>
              </a:spcBef>
              <a:spcAft>
                <a:spcPts val="1600"/>
              </a:spcAft>
              <a:buNone/>
              <a:defRPr/>
            </a:pPr>
            <a:r>
              <a:rPr kumimoji="0" lang="en-US" sz="2500" b="0" i="0" u="none" strike="noStrike" kern="1200" cap="none" spc="0" normalizeH="0" baseline="0" noProof="0" dirty="0">
                <a:ln>
                  <a:noFill/>
                </a:ln>
                <a:effectLst/>
                <a:uLnTx/>
                <a:uFillTx/>
                <a:latin typeface="Calibri" panose="020F0502020204030204"/>
                <a:ea typeface="Verdana"/>
                <a:cs typeface="Times New Roman"/>
              </a:rPr>
              <a:t>☐</a:t>
            </a:r>
            <a:r>
              <a:rPr lang="en-US" sz="2500" dirty="0">
                <a:latin typeface="Calibri" panose="020F0502020204030204"/>
                <a:ea typeface="Verdana"/>
                <a:cs typeface="Times New Roman"/>
              </a:rPr>
              <a:t> </a:t>
            </a:r>
            <a:r>
              <a:rPr kumimoji="0" lang="en-US" sz="2500" b="0" i="0" u="none" strike="noStrike" kern="1200" cap="none" spc="0" normalizeH="0" baseline="0" noProof="0" dirty="0">
                <a:ln>
                  <a:noFill/>
                </a:ln>
                <a:effectLst/>
                <a:uLnTx/>
                <a:uFillTx/>
                <a:latin typeface="Calibri" panose="020F0502020204030204"/>
                <a:ea typeface="Verdana"/>
                <a:cs typeface="Times New Roman"/>
              </a:rPr>
              <a:t> If member is not present, mark visit as “no show” or “excused absence”, as appropriate to the situation</a:t>
            </a:r>
            <a:endParaRPr lang="en-US" sz="2500" b="0" i="0" u="none" strike="noStrike" kern="1200" cap="none" spc="0" normalizeH="0" baseline="0" noProof="0" dirty="0">
              <a:ln>
                <a:noFill/>
              </a:ln>
              <a:effectLst/>
              <a:uLnTx/>
              <a:uFillTx/>
              <a:latin typeface="Calibri" panose="020F0502020204030204"/>
              <a:ea typeface="Verdana"/>
              <a:cs typeface="Times New Roman"/>
            </a:endParaRPr>
          </a:p>
          <a:p>
            <a:pPr>
              <a:spcBef>
                <a:spcPts val="600"/>
              </a:spcBef>
              <a:spcAft>
                <a:spcPts val="600"/>
              </a:spcAft>
              <a:buFont typeface="Wingdings" panose="020B0604020202020204" pitchFamily="34" charset="0"/>
              <a:buChar char="ü"/>
              <a:defRPr/>
            </a:pPr>
            <a:r>
              <a:rPr lang="en-US" sz="2500" b="1" dirty="0">
                <a:latin typeface="Calibri" panose="020F0502020204030204"/>
                <a:ea typeface="Verdana"/>
                <a:cs typeface="Times New Roman"/>
              </a:rPr>
              <a:t>On a monthly basis, ask the member if they have been enrolled in a residential treatment program in the last 30 days</a:t>
            </a:r>
          </a:p>
        </p:txBody>
      </p:sp>
      <p:sp>
        <p:nvSpPr>
          <p:cNvPr id="13" name="TextBox 12">
            <a:extLst>
              <a:ext uri="{FF2B5EF4-FFF2-40B4-BE49-F238E27FC236}">
                <a16:creationId xmlns:a16="http://schemas.microsoft.com/office/drawing/2014/main" id="{5908CAA1-6808-4C02-B84E-02A9EFB244D8}"/>
              </a:ext>
            </a:extLst>
          </p:cNvPr>
          <p:cNvSpPr txBox="1"/>
          <p:nvPr/>
        </p:nvSpPr>
        <p:spPr>
          <a:xfrm>
            <a:off x="736494" y="1257659"/>
            <a:ext cx="4863276" cy="707886"/>
          </a:xfrm>
          <a:prstGeom prst="rect">
            <a:avLst/>
          </a:prstGeom>
          <a:noFill/>
        </p:spPr>
        <p:txBody>
          <a:bodyPr wrap="square" rtlCol="0">
            <a:spAutoFit/>
          </a:bodyPr>
          <a:lstStyle/>
          <a:p>
            <a:pPr>
              <a:defRPr/>
            </a:pPr>
            <a:r>
              <a:rPr lang="en-US" sz="4000" b="1">
                <a:latin typeface="Calibri" panose="020F0502020204030204" pitchFamily="34" charset="0"/>
                <a:cs typeface="Calibri" panose="020F0502020204030204" pitchFamily="34" charset="0"/>
              </a:rPr>
              <a:t>CM Visit Checklist (1)</a:t>
            </a:r>
          </a:p>
        </p:txBody>
      </p:sp>
      <p:sp>
        <p:nvSpPr>
          <p:cNvPr id="3" name="Slide Number Placeholder 2">
            <a:extLst>
              <a:ext uri="{FF2B5EF4-FFF2-40B4-BE49-F238E27FC236}">
                <a16:creationId xmlns:a16="http://schemas.microsoft.com/office/drawing/2014/main" id="{D5C47659-B6EB-4D24-967C-78FF84DDFB6B}"/>
              </a:ext>
            </a:extLst>
          </p:cNvPr>
          <p:cNvSpPr>
            <a:spLocks noGrp="1"/>
          </p:cNvSpPr>
          <p:nvPr>
            <p:ph type="sldNum" sz="quarter" idx="12"/>
          </p:nvPr>
        </p:nvSpPr>
        <p:spPr/>
        <p:txBody>
          <a:bodyPr/>
          <a:lstStyle/>
          <a:p>
            <a:fld id="{8EE722A0-BB85-47B5-89AA-E497A9507C15}" type="slidenum">
              <a:rPr lang="en-US" dirty="0" smtClean="0">
                <a:solidFill>
                  <a:schemeClr val="tx1"/>
                </a:solidFill>
              </a:rPr>
              <a:t>52</a:t>
            </a:fld>
            <a:endParaRPr lang="en-US">
              <a:solidFill>
                <a:schemeClr val="tx1"/>
              </a:solidFill>
            </a:endParaRPr>
          </a:p>
        </p:txBody>
      </p:sp>
      <p:pic>
        <p:nvPicPr>
          <p:cNvPr id="4" name="Picture 3" descr="A plant growing in a pot&#10;&#10;Description automatically generated with low confidence">
            <a:extLst>
              <a:ext uri="{FF2B5EF4-FFF2-40B4-BE49-F238E27FC236}">
                <a16:creationId xmlns:a16="http://schemas.microsoft.com/office/drawing/2014/main" id="{B670F5F5-1820-40E8-A2DB-7B217144F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4185" y="591225"/>
            <a:ext cx="1634432" cy="2040754"/>
          </a:xfrm>
          <a:prstGeom prst="rect">
            <a:avLst/>
          </a:prstGeom>
          <a:ln>
            <a:noFill/>
          </a:ln>
          <a:effectLst>
            <a:softEdge rad="112500"/>
          </a:effectLst>
        </p:spPr>
      </p:pic>
    </p:spTree>
    <p:extLst>
      <p:ext uri="{BB962C8B-B14F-4D97-AF65-F5344CB8AC3E}">
        <p14:creationId xmlns:p14="http://schemas.microsoft.com/office/powerpoint/2010/main" val="26287432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6E8FBC5E-028A-4873-95B5-9C8649F629A4}"/>
              </a:ext>
            </a:extLst>
          </p:cNvPr>
          <p:cNvSpPr txBox="1">
            <a:spLocks/>
          </p:cNvSpPr>
          <p:nvPr/>
        </p:nvSpPr>
        <p:spPr>
          <a:xfrm>
            <a:off x="1357365" y="1908446"/>
            <a:ext cx="8249697" cy="4055821"/>
          </a:xfrm>
          <a:prstGeom prst="rect">
            <a:avLst/>
          </a:prstGeom>
          <a:solidFill>
            <a:sysClr val="window" lastClr="FFFFFF"/>
          </a:solidFill>
          <a:ln>
            <a:solidFill>
              <a:schemeClr val="tx1"/>
            </a:solidFill>
          </a:ln>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60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effectLst/>
                <a:uLnTx/>
                <a:uFillTx/>
                <a:latin typeface="Calibri" panose="020F0502020204030204"/>
                <a:ea typeface="Verdana"/>
                <a:cs typeface="Times New Roman"/>
              </a:rPr>
              <a:t>Measure:</a:t>
            </a:r>
            <a:endParaRPr kumimoji="0" lang="en-US" sz="11500" b="0" i="0" u="none" strike="noStrike" kern="1200" cap="none" spc="0" normalizeH="0" baseline="0" noProof="0" dirty="0">
              <a:ln>
                <a:noFill/>
              </a:ln>
              <a:effectLst/>
              <a:uLnTx/>
              <a:uFillTx/>
              <a:latin typeface="Calibri" panose="020F0502020204030204"/>
              <a:ea typeface="Verdana"/>
              <a:cs typeface="Times New Roman"/>
            </a:endParaRPr>
          </a:p>
          <a:p>
            <a:pPr marL="0" marR="0" lvl="0" indent="0" algn="l" defTabSz="914400" rtl="0" eaLnBrk="1" fontAlgn="base" latinLnBrk="0" hangingPunct="1">
              <a:lnSpc>
                <a:spcPct val="90000"/>
              </a:lnSpc>
              <a:spcBef>
                <a:spcPts val="600"/>
              </a:spcBef>
              <a:spcAft>
                <a:spcPts val="600"/>
              </a:spcAft>
              <a:buClrTx/>
              <a:buSzTx/>
              <a:buFont typeface="Arial" panose="020B0604020202020204" pitchFamily="34" charset="0"/>
              <a:buNone/>
              <a:tabLst/>
              <a:defRPr/>
            </a:pPr>
            <a:r>
              <a:rPr kumimoji="0" lang="en-US" sz="3200" b="0" i="0" u="none" strike="noStrike" kern="1200" cap="none" spc="0" normalizeH="0" baseline="0" noProof="0" dirty="0">
                <a:ln>
                  <a:noFill/>
                </a:ln>
                <a:effectLst/>
                <a:uLnTx/>
                <a:uFillTx/>
                <a:latin typeface="Calibri" panose="020F0502020204030204"/>
                <a:ea typeface="Verdana"/>
                <a:cs typeface="Times New Roman"/>
              </a:rPr>
              <a:t>☐  Direct member to provide urine sample in designated UDT cup.</a:t>
            </a:r>
            <a:endParaRPr lang="en-US" sz="3200" b="0" i="0" u="none" strike="noStrike" kern="1200" cap="none" spc="0" normalizeH="0" baseline="0" noProof="0" dirty="0">
              <a:ln>
                <a:noFill/>
              </a:ln>
              <a:effectLst/>
              <a:uLnTx/>
              <a:uFillTx/>
              <a:latin typeface="Calibri" panose="020F0502020204030204"/>
              <a:ea typeface="Verdana"/>
              <a:cs typeface="Times New Roman"/>
            </a:endParaRPr>
          </a:p>
          <a:p>
            <a:pPr marL="0" marR="0" lvl="0" indent="0" algn="l" defTabSz="914400" rtl="0" eaLnBrk="1" fontAlgn="base" latinLnBrk="0" hangingPunct="1">
              <a:lnSpc>
                <a:spcPct val="90000"/>
              </a:lnSpc>
              <a:spcBef>
                <a:spcPts val="600"/>
              </a:spcBef>
              <a:spcAft>
                <a:spcPts val="600"/>
              </a:spcAft>
              <a:buClrTx/>
              <a:buSzTx/>
              <a:buFont typeface="Arial" panose="020B0604020202020204" pitchFamily="34" charset="0"/>
              <a:buNone/>
              <a:tabLst/>
              <a:defRPr/>
            </a:pPr>
            <a:r>
              <a:rPr kumimoji="0" lang="en-US" sz="3200" b="0" i="0" u="none" strike="noStrike" kern="1200" cap="none" spc="0" normalizeH="0" baseline="0" noProof="0" dirty="0">
                <a:ln>
                  <a:noFill/>
                </a:ln>
                <a:effectLst/>
                <a:uLnTx/>
                <a:uFillTx/>
                <a:latin typeface="Calibri" panose="020F0502020204030204"/>
                <a:ea typeface="Verdana"/>
                <a:cs typeface="Times New Roman"/>
              </a:rPr>
              <a:t>☐  Check the results of the urine drug screen and validity testing</a:t>
            </a:r>
            <a:r>
              <a:rPr lang="en-US" sz="3200" dirty="0">
                <a:latin typeface="Calibri" panose="020F0502020204030204"/>
                <a:ea typeface="Verdana"/>
                <a:cs typeface="Times New Roman"/>
              </a:rPr>
              <a:t>.</a:t>
            </a:r>
            <a:endParaRPr lang="en-US" sz="3200" b="0" i="0" u="none" strike="noStrike" kern="1200" cap="none" spc="0" normalizeH="0" baseline="0" noProof="0" dirty="0">
              <a:ln>
                <a:noFill/>
              </a:ln>
              <a:effectLst/>
              <a:uLnTx/>
              <a:uFillTx/>
              <a:latin typeface="Calibri" panose="020F0502020204030204"/>
              <a:ea typeface="Verdana"/>
              <a:cs typeface="Times New Roman"/>
            </a:endParaRPr>
          </a:p>
          <a:p>
            <a:pPr marL="0" indent="0" fontAlgn="base">
              <a:spcBef>
                <a:spcPts val="600"/>
              </a:spcBef>
              <a:spcAft>
                <a:spcPts val="600"/>
              </a:spcAft>
              <a:buNone/>
              <a:defRPr/>
            </a:pPr>
            <a:r>
              <a:rPr kumimoji="0" lang="en-US" sz="3200" b="0" i="0" u="none" strike="noStrike" kern="1200" cap="none" spc="0" normalizeH="0" baseline="0" noProof="0" dirty="0">
                <a:ln>
                  <a:noFill/>
                </a:ln>
                <a:effectLst/>
                <a:uLnTx/>
                <a:uFillTx/>
                <a:latin typeface="Calibri" panose="020F0502020204030204"/>
                <a:ea typeface="Verdana"/>
                <a:cs typeface="Times New Roman"/>
              </a:rPr>
              <a:t>☐  Enter the </a:t>
            </a:r>
            <a:r>
              <a:rPr lang="en-US" sz="3200" dirty="0">
                <a:latin typeface="Calibri" panose="020F0502020204030204"/>
                <a:ea typeface="Verdana"/>
                <a:cs typeface="Times New Roman"/>
              </a:rPr>
              <a:t>UDT</a:t>
            </a:r>
            <a:r>
              <a:rPr kumimoji="0" lang="en-US" sz="3200" b="0" i="0" u="none" strike="noStrike" kern="1200" cap="none" spc="0" normalizeH="0" baseline="0" noProof="0" dirty="0">
                <a:ln>
                  <a:noFill/>
                </a:ln>
                <a:effectLst/>
                <a:uLnTx/>
                <a:uFillTx/>
                <a:latin typeface="Calibri" panose="020F0502020204030204"/>
                <a:ea typeface="Verdana"/>
                <a:cs typeface="Times New Roman"/>
              </a:rPr>
              <a:t> result for the visit into the Incentive Manager Portal.</a:t>
            </a:r>
            <a:endParaRPr lang="en-US" sz="3200" b="0" i="0" u="none" strike="noStrike" kern="1200" cap="none" spc="0" normalizeH="0" baseline="0" noProof="0" dirty="0">
              <a:ln>
                <a:noFill/>
              </a:ln>
              <a:effectLst/>
              <a:uLnTx/>
              <a:uFillTx/>
              <a:latin typeface="Calibri" panose="020F0502020204030204"/>
              <a:ea typeface="Verdana"/>
              <a:cs typeface="Times New Roman"/>
            </a:endParaRPr>
          </a:p>
          <a:p>
            <a:pPr marL="0" marR="0" lvl="0" indent="0" algn="l" defTabSz="914400" rtl="0" eaLnBrk="1" fontAlgn="base" latinLnBrk="0" hangingPunct="1">
              <a:lnSpc>
                <a:spcPct val="90000"/>
              </a:lnSpc>
              <a:spcBef>
                <a:spcPts val="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47981928-5C60-43AD-A16B-CAC7F2E30853}"/>
              </a:ext>
            </a:extLst>
          </p:cNvPr>
          <p:cNvSpPr txBox="1"/>
          <p:nvPr/>
        </p:nvSpPr>
        <p:spPr>
          <a:xfrm>
            <a:off x="1316864" y="999158"/>
            <a:ext cx="5585684" cy="707886"/>
          </a:xfrm>
          <a:prstGeom prst="rect">
            <a:avLst/>
          </a:prstGeom>
          <a:noFill/>
        </p:spPr>
        <p:txBody>
          <a:bodyPr wrap="square" rtlCol="0">
            <a:spAutoFit/>
          </a:bodyPr>
          <a:lstStyle/>
          <a:p>
            <a:pPr>
              <a:defRPr/>
            </a:pPr>
            <a:r>
              <a:rPr lang="en-US" sz="4000" b="1">
                <a:latin typeface="Calibri" panose="020F0502020204030204" pitchFamily="34" charset="0"/>
                <a:cs typeface="Calibri" panose="020F0502020204030204" pitchFamily="34" charset="0"/>
              </a:rPr>
              <a:t>CM Visit Checklist (2)</a:t>
            </a:r>
          </a:p>
        </p:txBody>
      </p:sp>
      <p:sp>
        <p:nvSpPr>
          <p:cNvPr id="3" name="Slide Number Placeholder 2">
            <a:extLst>
              <a:ext uri="{FF2B5EF4-FFF2-40B4-BE49-F238E27FC236}">
                <a16:creationId xmlns:a16="http://schemas.microsoft.com/office/drawing/2014/main" id="{07D86264-77AF-4793-883E-1B099E5CEE65}"/>
              </a:ext>
            </a:extLst>
          </p:cNvPr>
          <p:cNvSpPr>
            <a:spLocks noGrp="1"/>
          </p:cNvSpPr>
          <p:nvPr>
            <p:ph type="sldNum" sz="quarter" idx="12"/>
          </p:nvPr>
        </p:nvSpPr>
        <p:spPr/>
        <p:txBody>
          <a:bodyPr/>
          <a:lstStyle/>
          <a:p>
            <a:fld id="{8EE722A0-BB85-47B5-89AA-E497A9507C15}" type="slidenum">
              <a:rPr lang="en-US" dirty="0" smtClean="0">
                <a:solidFill>
                  <a:schemeClr val="tx1"/>
                </a:solidFill>
              </a:rPr>
              <a:t>53</a:t>
            </a:fld>
            <a:endParaRPr lang="en-US">
              <a:solidFill>
                <a:schemeClr val="tx1"/>
              </a:solidFill>
            </a:endParaRPr>
          </a:p>
        </p:txBody>
      </p:sp>
      <p:pic>
        <p:nvPicPr>
          <p:cNvPr id="4" name="Picture 3" descr="A picture containing wall, indoor&#10;&#10;Description automatically generated">
            <a:extLst>
              <a:ext uri="{FF2B5EF4-FFF2-40B4-BE49-F238E27FC236}">
                <a16:creationId xmlns:a16="http://schemas.microsoft.com/office/drawing/2014/main" id="{D3721401-7E4E-42F2-8D44-83D75D18D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1764" y="427117"/>
            <a:ext cx="1792224" cy="2395728"/>
          </a:xfrm>
          <a:prstGeom prst="rect">
            <a:avLst/>
          </a:prstGeom>
          <a:ln>
            <a:noFill/>
          </a:ln>
          <a:effectLst>
            <a:softEdge rad="112500"/>
          </a:effectLst>
        </p:spPr>
      </p:pic>
    </p:spTree>
    <p:extLst>
      <p:ext uri="{BB962C8B-B14F-4D97-AF65-F5344CB8AC3E}">
        <p14:creationId xmlns:p14="http://schemas.microsoft.com/office/powerpoint/2010/main" val="24194723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6D60DF48-6854-4DF5-8D1C-E04C002C13D5}"/>
              </a:ext>
            </a:extLst>
          </p:cNvPr>
          <p:cNvSpPr txBox="1">
            <a:spLocks/>
          </p:cNvSpPr>
          <p:nvPr/>
        </p:nvSpPr>
        <p:spPr>
          <a:xfrm>
            <a:off x="1076964" y="1839073"/>
            <a:ext cx="8509130" cy="4079782"/>
          </a:xfrm>
          <a:prstGeom prst="rect">
            <a:avLst/>
          </a:prstGeom>
          <a:solidFill>
            <a:sysClr val="window" lastClr="FFFFFF"/>
          </a:solidFill>
          <a:ln>
            <a:solidFill>
              <a:schemeClr val="tx1"/>
            </a:solidFill>
          </a:ln>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tabLst/>
              <a:defRPr/>
            </a:pPr>
            <a:r>
              <a:rPr kumimoji="0" lang="en-US" sz="3000" b="1" i="0" u="none" strike="noStrike" kern="1200" cap="none" spc="0" normalizeH="0" baseline="0" noProof="0" dirty="0">
                <a:ln>
                  <a:noFill/>
                </a:ln>
                <a:effectLst/>
                <a:uLnTx/>
                <a:uFillTx/>
                <a:latin typeface="Calibri" panose="020F0502020204030204"/>
                <a:ea typeface="Verdana"/>
                <a:cs typeface="Times New Roman"/>
              </a:rPr>
              <a:t>Reward (if stimulant-</a:t>
            </a:r>
            <a:r>
              <a:rPr kumimoji="0" lang="en-US" sz="3000" b="1" i="0" u="sng" strike="noStrike" kern="1200" cap="none" spc="0" normalizeH="0" baseline="0" noProof="0" dirty="0">
                <a:ln>
                  <a:noFill/>
                </a:ln>
                <a:effectLst/>
                <a:uLnTx/>
                <a:uFillTx/>
                <a:latin typeface="Calibri" panose="020F0502020204030204"/>
                <a:ea typeface="Verdana"/>
                <a:cs typeface="Times New Roman"/>
              </a:rPr>
              <a:t>negative</a:t>
            </a:r>
            <a:r>
              <a:rPr kumimoji="0" lang="en-US" sz="3000" b="1" i="0" u="none" strike="noStrike" kern="1200" cap="none" spc="0" normalizeH="0" baseline="0" noProof="0" dirty="0">
                <a:ln>
                  <a:noFill/>
                </a:ln>
                <a:effectLst/>
                <a:uLnTx/>
                <a:uFillTx/>
                <a:latin typeface="Calibri" panose="020F0502020204030204"/>
                <a:ea typeface="Verdana"/>
                <a:cs typeface="Times New Roman"/>
              </a:rPr>
              <a:t> result):</a:t>
            </a:r>
            <a:endParaRPr lang="en-US" sz="3000" b="0" i="0" u="none" strike="noStrike" kern="1200" cap="none" spc="0" normalizeH="0" baseline="0" noProof="0" dirty="0">
              <a:ln>
                <a:noFill/>
              </a:ln>
              <a:effectLst/>
              <a:uLnTx/>
              <a:uFillTx/>
              <a:latin typeface="Calibri" panose="020F0502020204030204"/>
              <a:ea typeface="Verdana"/>
              <a:cs typeface="Times New Roman"/>
            </a:endParaRPr>
          </a:p>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tabLst/>
              <a:defRPr/>
            </a:pPr>
            <a:r>
              <a:rPr kumimoji="0" lang="en-US" sz="3000" b="0" i="0" u="none" strike="noStrike" kern="1200" cap="none" spc="0" normalizeH="0" baseline="0" noProof="0" dirty="0">
                <a:ln>
                  <a:noFill/>
                </a:ln>
                <a:effectLst/>
                <a:uLnTx/>
                <a:uFillTx/>
                <a:latin typeface="Calibri" panose="020F0502020204030204"/>
                <a:ea typeface="Verdana"/>
                <a:cs typeface="Times New Roman"/>
              </a:rPr>
              <a:t>☐  Use </a:t>
            </a:r>
            <a:r>
              <a:rPr kumimoji="0" lang="en-US" sz="3000" b="1" i="0" u="none" strike="noStrike" kern="1200" cap="none" spc="0" normalizeH="0" baseline="0" noProof="0" dirty="0">
                <a:ln>
                  <a:noFill/>
                </a:ln>
                <a:effectLst/>
                <a:uLnTx/>
                <a:uFillTx/>
                <a:latin typeface="Calibri" panose="020F0502020204030204"/>
                <a:ea typeface="Verdana"/>
                <a:cs typeface="Times New Roman"/>
              </a:rPr>
              <a:t>JOY</a:t>
            </a:r>
            <a:r>
              <a:rPr kumimoji="0" lang="en-US" sz="3000" b="0" i="0" u="none" strike="noStrike" kern="1200" cap="none" spc="0" normalizeH="0" baseline="0" noProof="0" dirty="0">
                <a:ln>
                  <a:noFill/>
                </a:ln>
                <a:effectLst/>
                <a:uLnTx/>
                <a:uFillTx/>
                <a:latin typeface="Calibri" panose="020F0502020204030204"/>
                <a:ea typeface="Verdana"/>
                <a:cs typeface="Times New Roman"/>
              </a:rPr>
              <a:t> - Congratulate the member on their success/hard work! </a:t>
            </a:r>
            <a:endParaRPr lang="en-US" sz="3000" b="0" i="0" u="none" strike="noStrike" kern="1200" cap="none" spc="0" normalizeH="0" baseline="0" noProof="0" dirty="0">
              <a:ln>
                <a:noFill/>
              </a:ln>
              <a:effectLst/>
              <a:uLnTx/>
              <a:uFillTx/>
              <a:latin typeface="Calibri" panose="020F0502020204030204"/>
              <a:ea typeface="Verdana"/>
              <a:cs typeface="Times New Roman"/>
            </a:endParaRPr>
          </a:p>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tabLst/>
              <a:defRPr/>
            </a:pPr>
            <a:r>
              <a:rPr kumimoji="0" lang="en-US" sz="3000" b="0" i="0" u="none" strike="noStrike" kern="1200" cap="none" spc="0" normalizeH="0" baseline="0" noProof="0" dirty="0">
                <a:ln>
                  <a:noFill/>
                </a:ln>
                <a:effectLst/>
                <a:uLnTx/>
                <a:uFillTx/>
                <a:latin typeface="Calibri" panose="020F0502020204030204"/>
                <a:ea typeface="Verdana"/>
                <a:cs typeface="Times New Roman"/>
              </a:rPr>
              <a:t>☐  Communicate incentive amount earned for the visit.</a:t>
            </a:r>
            <a:endParaRPr lang="en-US" sz="3000" b="0" i="0" u="none" strike="noStrike" kern="1200" cap="none" spc="0" normalizeH="0" baseline="0" noProof="0" dirty="0">
              <a:ln>
                <a:noFill/>
              </a:ln>
              <a:effectLst/>
              <a:uLnTx/>
              <a:uFillTx/>
              <a:latin typeface="Calibri" panose="020F0502020204030204"/>
              <a:ea typeface="Verdana"/>
              <a:cs typeface="Times New Roman"/>
            </a:endParaRPr>
          </a:p>
          <a:p>
            <a:pPr marL="0" indent="0" fontAlgn="base">
              <a:lnSpc>
                <a:spcPct val="100000"/>
              </a:lnSpc>
              <a:spcBef>
                <a:spcPts val="600"/>
              </a:spcBef>
              <a:spcAft>
                <a:spcPts val="600"/>
              </a:spcAft>
              <a:buNone/>
              <a:defRPr/>
            </a:pPr>
            <a:r>
              <a:rPr kumimoji="0" lang="en-US" sz="3000" b="0" i="0" u="none" strike="noStrike" kern="1200" cap="none" spc="0" normalizeH="0" baseline="0" noProof="0" dirty="0">
                <a:ln>
                  <a:noFill/>
                </a:ln>
                <a:effectLst/>
                <a:uLnTx/>
                <a:uFillTx/>
                <a:latin typeface="Calibri" panose="020F0502020204030204"/>
                <a:ea typeface="Verdana"/>
                <a:cs typeface="Times New Roman"/>
              </a:rPr>
              <a:t>☐  </a:t>
            </a:r>
            <a:r>
              <a:rPr kumimoji="0" lang="en-US" sz="3200" b="0" i="0" u="none" strike="noStrike" kern="1200" cap="none" spc="0" normalizeH="0" baseline="0" noProof="0" dirty="0">
                <a:ln>
                  <a:noFill/>
                </a:ln>
                <a:effectLst/>
                <a:uLnTx/>
                <a:uFillTx/>
                <a:latin typeface="Calibri" panose="020F0502020204030204"/>
                <a:ea typeface="Verdana"/>
                <a:cs typeface="Times New Roman"/>
              </a:rPr>
              <a:t>Utilize Incentive Manager Portal to generate and disburse incentive.</a:t>
            </a:r>
            <a:endParaRPr lang="en-US" sz="3200" b="0" i="0" u="none" strike="noStrike" kern="1200" cap="none" spc="0" normalizeH="0" baseline="0" noProof="0" dirty="0">
              <a:ln>
                <a:noFill/>
              </a:ln>
              <a:effectLst/>
              <a:uLnTx/>
              <a:uFillTx/>
              <a:latin typeface="Calibri" panose="020F0502020204030204"/>
              <a:ea typeface="Verdana"/>
              <a:cs typeface="Times New Roman"/>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en-US" sz="3000" b="0" i="0" u="none" strike="noStrike" kern="1200" cap="none" spc="0" normalizeH="0" baseline="0" noProof="0" dirty="0">
              <a:ln>
                <a:noFill/>
              </a:ln>
              <a:solidFill>
                <a:prstClr val="black"/>
              </a:solidFill>
              <a:effectLst/>
              <a:uLnTx/>
              <a:uFillTx/>
              <a:latin typeface="Calibri" panose="020F0502020204030204"/>
              <a:ea typeface="Verdana" panose="020B060403050404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88566005-32FC-408B-AF9D-5C8D4D8CD261}"/>
              </a:ext>
            </a:extLst>
          </p:cNvPr>
          <p:cNvSpPr txBox="1"/>
          <p:nvPr/>
        </p:nvSpPr>
        <p:spPr>
          <a:xfrm>
            <a:off x="1076964" y="997415"/>
            <a:ext cx="5876140" cy="707886"/>
          </a:xfrm>
          <a:prstGeom prst="rect">
            <a:avLst/>
          </a:prstGeom>
          <a:noFill/>
        </p:spPr>
        <p:txBody>
          <a:bodyPr wrap="square" rtlCol="0">
            <a:spAutoFit/>
          </a:bodyPr>
          <a:lstStyle/>
          <a:p>
            <a:pPr>
              <a:defRPr/>
            </a:pPr>
            <a:r>
              <a:rPr lang="en-US" sz="4000" b="1">
                <a:latin typeface="Calibri" panose="020F0502020204030204" pitchFamily="34" charset="0"/>
                <a:cs typeface="Calibri" panose="020F0502020204030204" pitchFamily="34" charset="0"/>
              </a:rPr>
              <a:t>CM Visit Checklist (3)</a:t>
            </a:r>
          </a:p>
        </p:txBody>
      </p:sp>
      <p:sp>
        <p:nvSpPr>
          <p:cNvPr id="3" name="Slide Number Placeholder 2">
            <a:extLst>
              <a:ext uri="{FF2B5EF4-FFF2-40B4-BE49-F238E27FC236}">
                <a16:creationId xmlns:a16="http://schemas.microsoft.com/office/drawing/2014/main" id="{2250CA7E-9A85-458C-8321-95542B79B937}"/>
              </a:ext>
            </a:extLst>
          </p:cNvPr>
          <p:cNvSpPr>
            <a:spLocks noGrp="1"/>
          </p:cNvSpPr>
          <p:nvPr>
            <p:ph type="sldNum" sz="quarter" idx="12"/>
          </p:nvPr>
        </p:nvSpPr>
        <p:spPr/>
        <p:txBody>
          <a:bodyPr/>
          <a:lstStyle/>
          <a:p>
            <a:fld id="{8EE722A0-BB85-47B5-89AA-E497A9507C15}" type="slidenum">
              <a:rPr lang="en-US" dirty="0" smtClean="0">
                <a:solidFill>
                  <a:schemeClr val="tx1"/>
                </a:solidFill>
              </a:rPr>
              <a:t>54</a:t>
            </a:fld>
            <a:endParaRPr lang="en-US">
              <a:solidFill>
                <a:schemeClr val="tx1"/>
              </a:solidFill>
            </a:endParaRPr>
          </a:p>
        </p:txBody>
      </p:sp>
      <p:pic>
        <p:nvPicPr>
          <p:cNvPr id="4" name="Picture 3" descr="A plant in a pot&#10;&#10;Description automatically generated with medium confidence">
            <a:extLst>
              <a:ext uri="{FF2B5EF4-FFF2-40B4-BE49-F238E27FC236}">
                <a16:creationId xmlns:a16="http://schemas.microsoft.com/office/drawing/2014/main" id="{DE6BA8AA-BFE3-4089-A3EF-0EAEE01F30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2730" y="212081"/>
            <a:ext cx="1591147" cy="2596979"/>
          </a:xfrm>
          <a:prstGeom prst="rect">
            <a:avLst/>
          </a:prstGeom>
          <a:ln>
            <a:noFill/>
          </a:ln>
          <a:effectLst>
            <a:softEdge rad="112500"/>
          </a:effectLst>
        </p:spPr>
      </p:pic>
    </p:spTree>
    <p:extLst>
      <p:ext uri="{BB962C8B-B14F-4D97-AF65-F5344CB8AC3E}">
        <p14:creationId xmlns:p14="http://schemas.microsoft.com/office/powerpoint/2010/main" val="738450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F8ED396E-FE96-4008-85C5-B88FBCB5F537}"/>
              </a:ext>
            </a:extLst>
          </p:cNvPr>
          <p:cNvSpPr txBox="1">
            <a:spLocks/>
          </p:cNvSpPr>
          <p:nvPr/>
        </p:nvSpPr>
        <p:spPr>
          <a:xfrm>
            <a:off x="0" y="509240"/>
            <a:ext cx="12192000" cy="61756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4000" b="1">
                <a:latin typeface="Calibri"/>
                <a:cs typeface="Calibri"/>
              </a:rPr>
              <a:t>Encourage Success — Stimulant-</a:t>
            </a:r>
            <a:r>
              <a:rPr lang="en-US" sz="4000" b="1" u="sng">
                <a:latin typeface="Calibri"/>
                <a:cs typeface="Calibri"/>
              </a:rPr>
              <a:t>Negative</a:t>
            </a:r>
            <a:r>
              <a:rPr lang="en-US" sz="4000" b="1">
                <a:latin typeface="Calibri"/>
                <a:cs typeface="Calibri"/>
              </a:rPr>
              <a:t> UDT </a:t>
            </a:r>
          </a:p>
          <a:p>
            <a:pPr marL="0" indent="0">
              <a:buFont typeface="Arial" panose="020B0604020202020204" pitchFamily="34" charset="0"/>
              <a:buNone/>
              <a:defRPr/>
            </a:pPr>
            <a:endParaRPr lang="en-US" sz="3400">
              <a:latin typeface="Arial Rounded MT Bold" panose="020F0704030504030204" pitchFamily="34" charset="0"/>
            </a:endParaRPr>
          </a:p>
        </p:txBody>
      </p:sp>
      <p:sp>
        <p:nvSpPr>
          <p:cNvPr id="11" name="Subtitle 2">
            <a:extLst>
              <a:ext uri="{FF2B5EF4-FFF2-40B4-BE49-F238E27FC236}">
                <a16:creationId xmlns:a16="http://schemas.microsoft.com/office/drawing/2014/main" id="{48957514-4DDB-4297-AFEB-C0DD743379B6}"/>
              </a:ext>
            </a:extLst>
          </p:cNvPr>
          <p:cNvSpPr txBox="1">
            <a:spLocks/>
          </p:cNvSpPr>
          <p:nvPr/>
        </p:nvSpPr>
        <p:spPr>
          <a:xfrm>
            <a:off x="800895" y="1346411"/>
            <a:ext cx="10590210" cy="463590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defRPr/>
            </a:pPr>
            <a:r>
              <a:rPr lang="en-US" u="sng">
                <a:latin typeface="Calibri"/>
                <a:cs typeface="Calibri"/>
              </a:rPr>
              <a:t>UDT is Negative for Stimulants – Respond with </a:t>
            </a:r>
            <a:r>
              <a:rPr lang="en-US" b="1" i="1" u="sng">
                <a:solidFill>
                  <a:srgbClr val="000000"/>
                </a:solidFill>
                <a:latin typeface="Calibri"/>
                <a:cs typeface="Calibri"/>
              </a:rPr>
              <a:t>JOY</a:t>
            </a:r>
          </a:p>
          <a:p>
            <a:pPr marL="0" indent="0">
              <a:spcBef>
                <a:spcPts val="600"/>
              </a:spcBef>
              <a:spcAft>
                <a:spcPts val="600"/>
              </a:spcAft>
              <a:buNone/>
              <a:defRPr/>
            </a:pPr>
            <a:r>
              <a:rPr lang="en-US" sz="1400" b="1" spc="600">
                <a:latin typeface="Calibri"/>
                <a:cs typeface="Calibri"/>
              </a:rPr>
              <a:t> </a:t>
            </a:r>
            <a:r>
              <a:rPr lang="en-US" sz="6000" b="1" spc="600">
                <a:solidFill>
                  <a:srgbClr val="5E6B4D"/>
                </a:solidFill>
                <a:latin typeface="Calibri"/>
                <a:cs typeface="Calibri"/>
              </a:rPr>
              <a:t>J</a:t>
            </a:r>
            <a:r>
              <a:rPr lang="en-US" sz="2400" spc="600">
                <a:latin typeface="Calibri"/>
                <a:cs typeface="Calibri"/>
              </a:rPr>
              <a:t>OIN</a:t>
            </a:r>
            <a:r>
              <a:rPr lang="en-US" sz="2400">
                <a:latin typeface="Calibri"/>
                <a:cs typeface="Calibri"/>
              </a:rPr>
              <a:t> them in celebration!</a:t>
            </a:r>
          </a:p>
          <a:p>
            <a:pPr marL="0" indent="0">
              <a:spcBef>
                <a:spcPts val="600"/>
              </a:spcBef>
              <a:spcAft>
                <a:spcPts val="600"/>
              </a:spcAft>
              <a:buNone/>
              <a:defRPr/>
            </a:pPr>
            <a:r>
              <a:rPr lang="en-US" sz="6000" b="1">
                <a:solidFill>
                  <a:srgbClr val="5E6B4D"/>
                </a:solidFill>
                <a:latin typeface="Calibri"/>
                <a:cs typeface="Calibri"/>
              </a:rPr>
              <a:t>O</a:t>
            </a:r>
            <a:r>
              <a:rPr lang="en-US" sz="2400" spc="600">
                <a:latin typeface="Calibri"/>
                <a:cs typeface="Calibri"/>
              </a:rPr>
              <a:t>FFER</a:t>
            </a:r>
            <a:r>
              <a:rPr lang="en-US" sz="2400">
                <a:latin typeface="Calibri"/>
                <a:cs typeface="Calibri"/>
              </a:rPr>
              <a:t> encouragement to keep up the good work</a:t>
            </a:r>
          </a:p>
          <a:p>
            <a:pPr marL="0" indent="0">
              <a:spcBef>
                <a:spcPts val="600"/>
              </a:spcBef>
              <a:spcAft>
                <a:spcPts val="200"/>
              </a:spcAft>
              <a:buNone/>
              <a:defRPr/>
            </a:pPr>
            <a:r>
              <a:rPr lang="en-US" sz="1200" b="1">
                <a:latin typeface="Calibri"/>
                <a:cs typeface="Calibri"/>
              </a:rPr>
              <a:t> </a:t>
            </a:r>
            <a:r>
              <a:rPr lang="en-US" sz="6000" b="1">
                <a:solidFill>
                  <a:srgbClr val="5E6B4D"/>
                </a:solidFill>
                <a:latin typeface="Calibri"/>
                <a:cs typeface="Calibri"/>
              </a:rPr>
              <a:t>Y</a:t>
            </a:r>
            <a:r>
              <a:rPr lang="en-US" sz="2400" spc="600">
                <a:latin typeface="Calibri"/>
                <a:cs typeface="Calibri"/>
              </a:rPr>
              <a:t>IELD</a:t>
            </a:r>
            <a:r>
              <a:rPr lang="en-US" sz="2400">
                <a:latin typeface="Calibri"/>
                <a:cs typeface="Calibri"/>
              </a:rPr>
              <a:t> positivity by reminding them that they can earn even more with continued stimulant-negative test results</a:t>
            </a:r>
          </a:p>
          <a:p>
            <a:pPr marL="0" indent="0" algn="ctr">
              <a:spcBef>
                <a:spcPts val="3000"/>
              </a:spcBef>
              <a:buNone/>
              <a:defRPr/>
            </a:pPr>
            <a:r>
              <a:rPr lang="en-US" sz="2400" b="1" i="1">
                <a:latin typeface="Calibri"/>
                <a:cs typeface="Calibri"/>
              </a:rPr>
              <a:t>(Remember, the incentive is doing the heavy lifting!)</a:t>
            </a:r>
            <a:endParaRPr lang="en-US" sz="3600">
              <a:latin typeface="Calibri"/>
              <a:cs typeface="Calibri"/>
            </a:endParaRPr>
          </a:p>
        </p:txBody>
      </p:sp>
      <p:sp>
        <p:nvSpPr>
          <p:cNvPr id="3" name="Slide Number Placeholder 2">
            <a:extLst>
              <a:ext uri="{FF2B5EF4-FFF2-40B4-BE49-F238E27FC236}">
                <a16:creationId xmlns:a16="http://schemas.microsoft.com/office/drawing/2014/main" id="{838C470F-04DF-4699-995F-5B6A1FE1F9B6}"/>
              </a:ext>
            </a:extLst>
          </p:cNvPr>
          <p:cNvSpPr>
            <a:spLocks noGrp="1"/>
          </p:cNvSpPr>
          <p:nvPr>
            <p:ph type="sldNum" sz="quarter" idx="12"/>
          </p:nvPr>
        </p:nvSpPr>
        <p:spPr/>
        <p:txBody>
          <a:bodyPr/>
          <a:lstStyle/>
          <a:p>
            <a:fld id="{8EE722A0-BB85-47B5-89AA-E497A9507C15}" type="slidenum">
              <a:rPr lang="en-US" dirty="0" smtClean="0">
                <a:solidFill>
                  <a:schemeClr val="tx1"/>
                </a:solidFill>
              </a:rPr>
              <a:t>55</a:t>
            </a:fld>
            <a:endParaRPr lang="en-US">
              <a:solidFill>
                <a:schemeClr val="tx1"/>
              </a:solidFill>
            </a:endParaRPr>
          </a:p>
        </p:txBody>
      </p:sp>
      <p:sp>
        <p:nvSpPr>
          <p:cNvPr id="2" name="Title 1">
            <a:extLst>
              <a:ext uri="{FF2B5EF4-FFF2-40B4-BE49-F238E27FC236}">
                <a16:creationId xmlns:a16="http://schemas.microsoft.com/office/drawing/2014/main" id="{0F8BA65F-087C-7912-AC82-1C04804A097E}"/>
              </a:ext>
            </a:extLst>
          </p:cNvPr>
          <p:cNvSpPr txBox="1">
            <a:spLocks/>
          </p:cNvSpPr>
          <p:nvPr/>
        </p:nvSpPr>
        <p:spPr>
          <a:xfrm>
            <a:off x="523564" y="5815810"/>
            <a:ext cx="11139055" cy="559528"/>
          </a:xfrm>
          <a:prstGeom prst="rect">
            <a:avLst/>
          </a:prstGeom>
        </p:spPr>
        <p:txBody>
          <a:bodyPr vert="horz" lIns="91440" tIns="45720" rIns="91440" bIns="45720" rtlCol="0" anchor="ctr">
            <a:normAutofit fontScale="92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a:solidFill>
                  <a:srgbClr val="5E6B4D"/>
                </a:solidFill>
                <a:latin typeface="Calibri"/>
                <a:cs typeface="Calibri"/>
              </a:rPr>
              <a:t>*See Handout #2 of Part 1 Implementation Training: </a:t>
            </a:r>
            <a:r>
              <a:rPr lang="en-US" sz="2400" b="1">
                <a:solidFill>
                  <a:srgbClr val="5E6B4D"/>
                </a:solidFill>
                <a:latin typeface="Calibri"/>
                <a:cs typeface="Calibri"/>
                <a:hlinkClick r:id="rId3"/>
              </a:rPr>
              <a:t>https://uclaisap.org/recoveryincentives/</a:t>
            </a:r>
            <a:r>
              <a:rPr lang="en-US" sz="2400" b="1">
                <a:solidFill>
                  <a:srgbClr val="5E6B4D"/>
                </a:solidFill>
                <a:latin typeface="Calibri"/>
                <a:cs typeface="Calibri"/>
              </a:rPr>
              <a:t>  </a:t>
            </a:r>
            <a:endParaRPr lang="en-US"/>
          </a:p>
        </p:txBody>
      </p:sp>
      <p:sp>
        <p:nvSpPr>
          <p:cNvPr id="4" name="Footer Placeholder 1">
            <a:extLst>
              <a:ext uri="{FF2B5EF4-FFF2-40B4-BE49-F238E27FC236}">
                <a16:creationId xmlns:a16="http://schemas.microsoft.com/office/drawing/2014/main" id="{9FE4ACDF-1DD4-545C-3297-D8B43404F133}"/>
              </a:ext>
            </a:extLst>
          </p:cNvPr>
          <p:cNvSpPr>
            <a:spLocks noGrp="1"/>
          </p:cNvSpPr>
          <p:nvPr/>
        </p:nvSpPr>
        <p:spPr>
          <a:xfrm>
            <a:off x="594292" y="6370339"/>
            <a:ext cx="8674769"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64646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latin typeface="Calibri"/>
                <a:cs typeface="Calibri"/>
              </a:rPr>
              <a:t>Santamaria, 2023</a:t>
            </a:r>
          </a:p>
        </p:txBody>
      </p:sp>
    </p:spTree>
    <p:extLst>
      <p:ext uri="{BB962C8B-B14F-4D97-AF65-F5344CB8AC3E}">
        <p14:creationId xmlns:p14="http://schemas.microsoft.com/office/powerpoint/2010/main" val="24360454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6E2FEDF-BC02-468C-883D-A0A39E94D82B}"/>
              </a:ext>
            </a:extLst>
          </p:cNvPr>
          <p:cNvSpPr txBox="1">
            <a:spLocks/>
          </p:cNvSpPr>
          <p:nvPr/>
        </p:nvSpPr>
        <p:spPr>
          <a:xfrm>
            <a:off x="964616" y="1916221"/>
            <a:ext cx="8961448" cy="3707691"/>
          </a:xfrm>
          <a:prstGeom prst="rect">
            <a:avLst/>
          </a:prstGeom>
          <a:solidFill>
            <a:sysClr val="window" lastClr="FFFFFF"/>
          </a:solidFill>
          <a:ln>
            <a:solidFill>
              <a:schemeClr val="tx1"/>
            </a:solidFill>
          </a:ln>
        </p:spPr>
        <p:txBody>
          <a:bodyPr lIns="91440" tIns="45720" rIns="91440" bIns="4572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tabLst/>
              <a:defRPr/>
            </a:pPr>
            <a:r>
              <a:rPr kumimoji="0" lang="en-US" sz="3000" b="1" i="0" u="none" strike="noStrike" kern="1200" cap="none" spc="0" normalizeH="0" baseline="0" noProof="0" dirty="0">
                <a:ln>
                  <a:noFill/>
                </a:ln>
                <a:effectLst/>
                <a:uLnTx/>
                <a:uFillTx/>
                <a:latin typeface="Calibri" panose="020F0502020204030204"/>
                <a:ea typeface="Verdana"/>
                <a:cs typeface="Times New Roman"/>
              </a:rPr>
              <a:t>Encourage (if stimulant-</a:t>
            </a:r>
            <a:r>
              <a:rPr kumimoji="0" lang="en-US" sz="3000" b="1" i="0" u="sng" strike="noStrike" kern="1200" cap="none" spc="0" normalizeH="0" baseline="0" noProof="0" dirty="0">
                <a:ln>
                  <a:noFill/>
                </a:ln>
                <a:effectLst/>
                <a:uLnTx/>
                <a:uFillTx/>
                <a:latin typeface="Calibri" panose="020F0502020204030204"/>
                <a:ea typeface="Verdana"/>
                <a:cs typeface="Times New Roman"/>
              </a:rPr>
              <a:t>positive</a:t>
            </a:r>
            <a:r>
              <a:rPr kumimoji="0" lang="en-US" sz="3000" b="1" i="0" u="none" strike="noStrike" kern="1200" cap="none" spc="0" normalizeH="0" baseline="0" noProof="0" dirty="0">
                <a:ln>
                  <a:noFill/>
                </a:ln>
                <a:effectLst/>
                <a:uLnTx/>
                <a:uFillTx/>
                <a:latin typeface="Calibri" panose="020F0502020204030204"/>
                <a:ea typeface="Verdana"/>
                <a:cs typeface="Times New Roman"/>
              </a:rPr>
              <a:t> result):</a:t>
            </a:r>
            <a:endParaRPr lang="en-US" sz="3000" b="0" i="0" u="none" strike="noStrike" kern="1200" cap="none" spc="0" normalizeH="0" baseline="0" noProof="0" dirty="0">
              <a:ln>
                <a:noFill/>
              </a:ln>
              <a:effectLst/>
              <a:uLnTx/>
              <a:uFillTx/>
              <a:latin typeface="Calibri" panose="020F0502020204030204"/>
              <a:ea typeface="Verdana"/>
              <a:cs typeface="Times New Roman"/>
            </a:endParaRPr>
          </a:p>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tabLst/>
              <a:defRPr/>
            </a:pPr>
            <a:r>
              <a:rPr kumimoji="0" lang="en-US" sz="3000" b="0" i="0" u="none" strike="noStrike" kern="1200" cap="none" spc="0" normalizeH="0" baseline="0" noProof="0" dirty="0">
                <a:ln>
                  <a:noFill/>
                </a:ln>
                <a:effectLst/>
                <a:uLnTx/>
                <a:uFillTx/>
                <a:latin typeface="Calibri" panose="020F0502020204030204"/>
                <a:ea typeface="Verdana"/>
                <a:cs typeface="Times New Roman"/>
              </a:rPr>
              <a:t>☐  Use </a:t>
            </a:r>
            <a:r>
              <a:rPr kumimoji="0" lang="en-US" sz="3000" b="1" i="0" u="none" strike="noStrike" kern="1200" cap="none" spc="0" normalizeH="0" baseline="0" noProof="0" dirty="0">
                <a:ln>
                  <a:noFill/>
                </a:ln>
                <a:effectLst/>
                <a:uLnTx/>
                <a:uFillTx/>
                <a:latin typeface="Calibri" panose="020F0502020204030204"/>
                <a:ea typeface="Verdana"/>
                <a:cs typeface="Times New Roman"/>
              </a:rPr>
              <a:t>EASE</a:t>
            </a:r>
            <a:r>
              <a:rPr kumimoji="0" lang="en-US" sz="3000" b="0" i="0" u="none" strike="noStrike" kern="1200" cap="none" spc="0" normalizeH="0" baseline="0" noProof="0" dirty="0">
                <a:ln>
                  <a:noFill/>
                </a:ln>
                <a:effectLst/>
                <a:uLnTx/>
                <a:uFillTx/>
                <a:latin typeface="Calibri" panose="020F0502020204030204"/>
                <a:ea typeface="Verdana"/>
                <a:cs typeface="Times New Roman"/>
              </a:rPr>
              <a:t> - Praise member on making the effort/showing up for their scheduled appointment.</a:t>
            </a:r>
            <a:endParaRPr lang="en-US" sz="3000" b="0" i="0" u="none" strike="noStrike" kern="1200" cap="none" spc="0" normalizeH="0" baseline="0" noProof="0" dirty="0">
              <a:ln>
                <a:noFill/>
              </a:ln>
              <a:effectLst/>
              <a:uLnTx/>
              <a:uFillTx/>
              <a:latin typeface="Calibri" panose="020F0502020204030204"/>
              <a:ea typeface="Verdana"/>
              <a:cs typeface="Times New Roman"/>
            </a:endParaRPr>
          </a:p>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tabLst/>
              <a:defRPr/>
            </a:pPr>
            <a:r>
              <a:rPr kumimoji="0" lang="en-US" sz="3000" b="0" i="0" u="none" strike="noStrike" kern="1200" cap="none" spc="0" normalizeH="0" baseline="0" noProof="0" dirty="0">
                <a:ln>
                  <a:noFill/>
                </a:ln>
                <a:effectLst/>
                <a:uLnTx/>
                <a:uFillTx/>
                <a:latin typeface="Calibri" panose="020F0502020204030204"/>
                <a:ea typeface="Verdana"/>
                <a:cs typeface="Times New Roman"/>
              </a:rPr>
              <a:t>☐  Communicate that they will not receive an incentive for the visit and remind them that they have another opportunity to earn an incentive in just a few days.</a:t>
            </a:r>
            <a:endParaRPr lang="en-US" sz="3000" b="0" i="0" u="none" strike="noStrike" kern="1200" cap="none" spc="0" normalizeH="0" baseline="0" noProof="0" dirty="0">
              <a:ln>
                <a:noFill/>
              </a:ln>
              <a:effectLst/>
              <a:uLnTx/>
              <a:uFillTx/>
              <a:latin typeface="Calibri" panose="020F0502020204030204"/>
              <a:ea typeface="Verdana"/>
              <a:cs typeface="Times New Roman"/>
            </a:endParaRPr>
          </a:p>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tabLst/>
              <a:defRPr/>
            </a:pPr>
            <a:r>
              <a:rPr kumimoji="0" lang="en-US" sz="3000" b="0" i="0" u="none" strike="noStrike" kern="1200" cap="none" spc="0" normalizeH="0" baseline="0" noProof="0" dirty="0">
                <a:ln>
                  <a:noFill/>
                </a:ln>
                <a:effectLst/>
                <a:uLnTx/>
                <a:uFillTx/>
                <a:latin typeface="Calibri" panose="020F0502020204030204"/>
                <a:ea typeface="Verdana"/>
                <a:cs typeface="Times New Roman"/>
              </a:rPr>
              <a:t>☐  Review the concepts of “reset” and “recovery” with the member.</a:t>
            </a:r>
            <a:endParaRPr lang="en-US" sz="3000" b="0" i="0" u="none" strike="noStrike" kern="1200" cap="none" spc="0" normalizeH="0" baseline="0" noProof="0" dirty="0">
              <a:ln>
                <a:noFill/>
              </a:ln>
              <a:effectLst/>
              <a:uLnTx/>
              <a:uFillTx/>
              <a:latin typeface="Calibri" panose="020F0502020204030204"/>
              <a:ea typeface="Verdana"/>
              <a:cs typeface="Times New Roman"/>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DA8640F-434B-4AB2-B0BF-B6268C556353}"/>
              </a:ext>
            </a:extLst>
          </p:cNvPr>
          <p:cNvSpPr txBox="1"/>
          <p:nvPr/>
        </p:nvSpPr>
        <p:spPr>
          <a:xfrm>
            <a:off x="962137" y="1091699"/>
            <a:ext cx="5133863" cy="707886"/>
          </a:xfrm>
          <a:prstGeom prst="rect">
            <a:avLst/>
          </a:prstGeom>
          <a:noFill/>
        </p:spPr>
        <p:txBody>
          <a:bodyPr wrap="square" rtlCol="0">
            <a:spAutoFit/>
          </a:bodyPr>
          <a:lstStyle/>
          <a:p>
            <a:pPr>
              <a:defRPr/>
            </a:pPr>
            <a:r>
              <a:rPr lang="en-US" sz="4000" b="1">
                <a:latin typeface="Calibri" panose="020F0502020204030204" pitchFamily="34" charset="0"/>
                <a:cs typeface="Calibri" panose="020F0502020204030204" pitchFamily="34" charset="0"/>
              </a:rPr>
              <a:t>CM Visit Checklist (4)</a:t>
            </a:r>
          </a:p>
        </p:txBody>
      </p:sp>
      <p:sp>
        <p:nvSpPr>
          <p:cNvPr id="4" name="Slide Number Placeholder 3">
            <a:extLst>
              <a:ext uri="{FF2B5EF4-FFF2-40B4-BE49-F238E27FC236}">
                <a16:creationId xmlns:a16="http://schemas.microsoft.com/office/drawing/2014/main" id="{5A508F51-F7D2-4E80-BB15-2C5C8F5EBE32}"/>
              </a:ext>
            </a:extLst>
          </p:cNvPr>
          <p:cNvSpPr>
            <a:spLocks noGrp="1"/>
          </p:cNvSpPr>
          <p:nvPr>
            <p:ph type="sldNum" sz="quarter" idx="12"/>
          </p:nvPr>
        </p:nvSpPr>
        <p:spPr/>
        <p:txBody>
          <a:bodyPr/>
          <a:lstStyle/>
          <a:p>
            <a:fld id="{8EE722A0-BB85-47B5-89AA-E497A9507C15}" type="slidenum">
              <a:rPr lang="en-US" dirty="0" smtClean="0">
                <a:solidFill>
                  <a:schemeClr val="tx1"/>
                </a:solidFill>
              </a:rPr>
              <a:t>56</a:t>
            </a:fld>
            <a:endParaRPr lang="en-US">
              <a:solidFill>
                <a:schemeClr val="tx1"/>
              </a:solidFill>
            </a:endParaRPr>
          </a:p>
        </p:txBody>
      </p:sp>
      <p:pic>
        <p:nvPicPr>
          <p:cNvPr id="5" name="Picture 4" descr="A plant in a pot&#10;&#10;Description automatically generated with medium confidence">
            <a:extLst>
              <a:ext uri="{FF2B5EF4-FFF2-40B4-BE49-F238E27FC236}">
                <a16:creationId xmlns:a16="http://schemas.microsoft.com/office/drawing/2014/main" id="{2FB97A40-F272-4ECF-A7B9-ACDF728652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1264" y="362911"/>
            <a:ext cx="1524174" cy="2249040"/>
          </a:xfrm>
          <a:prstGeom prst="rect">
            <a:avLst/>
          </a:prstGeom>
          <a:ln>
            <a:noFill/>
          </a:ln>
          <a:effectLst>
            <a:softEdge rad="112500"/>
          </a:effectLst>
        </p:spPr>
      </p:pic>
    </p:spTree>
    <p:extLst>
      <p:ext uri="{BB962C8B-B14F-4D97-AF65-F5344CB8AC3E}">
        <p14:creationId xmlns:p14="http://schemas.microsoft.com/office/powerpoint/2010/main" val="3081087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AD604EA9-4C0D-4F8A-AAFE-2BACF2EB88F6}"/>
              </a:ext>
            </a:extLst>
          </p:cNvPr>
          <p:cNvSpPr txBox="1">
            <a:spLocks/>
          </p:cNvSpPr>
          <p:nvPr/>
        </p:nvSpPr>
        <p:spPr>
          <a:xfrm>
            <a:off x="1055728" y="1425972"/>
            <a:ext cx="10080544" cy="4474450"/>
          </a:xfrm>
          <a:prstGeom prst="rect">
            <a:avLst/>
          </a:prstGeom>
        </p:spPr>
        <p:txBody>
          <a:bodyPr lIns="91440" tIns="45720" rIns="91440" bIns="4572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Font typeface="Arial" panose="020B0604020202020204" pitchFamily="34" charset="0"/>
              <a:buNone/>
              <a:defRPr/>
            </a:pPr>
            <a:r>
              <a:rPr lang="en-US" u="sng">
                <a:latin typeface="Calibri"/>
                <a:cs typeface="Calibri"/>
              </a:rPr>
              <a:t>UDT is Positive for Stimulants – Respond with </a:t>
            </a:r>
            <a:r>
              <a:rPr lang="en-US" b="1" i="1" u="sng">
                <a:solidFill>
                  <a:schemeClr val="accent1">
                    <a:lumMod val="75000"/>
                  </a:schemeClr>
                </a:solidFill>
                <a:latin typeface="Calibri"/>
                <a:cs typeface="Calibri"/>
              </a:rPr>
              <a:t>EASE</a:t>
            </a:r>
            <a:endParaRPr lang="en-US"/>
          </a:p>
          <a:p>
            <a:pPr marL="0" indent="0">
              <a:spcBef>
                <a:spcPts val="600"/>
              </a:spcBef>
              <a:spcAft>
                <a:spcPts val="600"/>
              </a:spcAft>
              <a:buNone/>
              <a:defRPr/>
            </a:pPr>
            <a:r>
              <a:rPr lang="en-US" sz="6000" b="1" spc="600">
                <a:solidFill>
                  <a:schemeClr val="accent1">
                    <a:lumMod val="75000"/>
                  </a:schemeClr>
                </a:solidFill>
                <a:latin typeface="Calibri"/>
                <a:cs typeface="Calibri"/>
              </a:rPr>
              <a:t>E</a:t>
            </a:r>
            <a:r>
              <a:rPr lang="en-US" sz="2400" spc="600">
                <a:latin typeface="Calibri"/>
                <a:cs typeface="Calibri"/>
              </a:rPr>
              <a:t>NCOURAGE</a:t>
            </a:r>
            <a:r>
              <a:rPr lang="en-US" sz="2400">
                <a:latin typeface="Calibri"/>
                <a:cs typeface="Calibri"/>
              </a:rPr>
              <a:t> by using a non-judgmental and matter-of-fact approach</a:t>
            </a:r>
          </a:p>
          <a:p>
            <a:pPr marL="0" indent="0">
              <a:spcBef>
                <a:spcPts val="600"/>
              </a:spcBef>
              <a:spcAft>
                <a:spcPts val="600"/>
              </a:spcAft>
              <a:buNone/>
              <a:defRPr/>
            </a:pPr>
            <a:r>
              <a:rPr lang="en-US" sz="6000" b="1" spc="600">
                <a:solidFill>
                  <a:schemeClr val="accent1">
                    <a:lumMod val="75000"/>
                  </a:schemeClr>
                </a:solidFill>
                <a:latin typeface="Calibri"/>
                <a:cs typeface="Calibri"/>
              </a:rPr>
              <a:t>A</a:t>
            </a:r>
            <a:r>
              <a:rPr lang="en-US" sz="2400" spc="600">
                <a:latin typeface="Calibri"/>
                <a:cs typeface="Calibri"/>
              </a:rPr>
              <a:t>PPLAUD</a:t>
            </a:r>
            <a:r>
              <a:rPr lang="en-US" sz="2400">
                <a:latin typeface="Calibri"/>
                <a:cs typeface="Calibri"/>
              </a:rPr>
              <a:t> their efforts for coming to the visit</a:t>
            </a:r>
          </a:p>
          <a:p>
            <a:pPr marL="0" indent="0">
              <a:spcBef>
                <a:spcPts val="600"/>
              </a:spcBef>
              <a:spcAft>
                <a:spcPts val="600"/>
              </a:spcAft>
              <a:buNone/>
              <a:defRPr/>
            </a:pPr>
            <a:r>
              <a:rPr lang="en-US" sz="6000" b="1" spc="600">
                <a:solidFill>
                  <a:schemeClr val="accent1">
                    <a:lumMod val="75000"/>
                  </a:schemeClr>
                </a:solidFill>
                <a:latin typeface="Calibri"/>
                <a:cs typeface="Calibri"/>
              </a:rPr>
              <a:t>S</a:t>
            </a:r>
            <a:r>
              <a:rPr lang="en-US" sz="2400" spc="600">
                <a:latin typeface="Calibri"/>
                <a:cs typeface="Calibri"/>
              </a:rPr>
              <a:t>PECIFY</a:t>
            </a:r>
            <a:r>
              <a:rPr lang="en-US" sz="2400">
                <a:latin typeface="Calibri"/>
                <a:cs typeface="Calibri"/>
              </a:rPr>
              <a:t> that their next opportunity is very soon (provide details for next visit)</a:t>
            </a:r>
          </a:p>
          <a:p>
            <a:pPr marL="0" indent="0">
              <a:spcBef>
                <a:spcPts val="600"/>
              </a:spcBef>
              <a:spcAft>
                <a:spcPts val="600"/>
              </a:spcAft>
              <a:buNone/>
              <a:defRPr/>
            </a:pPr>
            <a:r>
              <a:rPr lang="en-US" sz="6000" b="1">
                <a:solidFill>
                  <a:schemeClr val="accent1">
                    <a:lumMod val="75000"/>
                  </a:schemeClr>
                </a:solidFill>
                <a:latin typeface="Calibri"/>
                <a:cs typeface="Calibri"/>
              </a:rPr>
              <a:t>E</a:t>
            </a:r>
            <a:r>
              <a:rPr lang="en-US" sz="2400" spc="600">
                <a:latin typeface="Calibri"/>
                <a:cs typeface="Calibri"/>
              </a:rPr>
              <a:t>MPOWER</a:t>
            </a:r>
            <a:r>
              <a:rPr lang="en-US" sz="2400">
                <a:latin typeface="Calibri"/>
                <a:cs typeface="Calibri"/>
              </a:rPr>
              <a:t> by asking if there’s anything you can do to support them (if you have the capacity to do so)</a:t>
            </a:r>
          </a:p>
        </p:txBody>
      </p:sp>
      <p:sp>
        <p:nvSpPr>
          <p:cNvPr id="10" name="Subtitle 2">
            <a:extLst>
              <a:ext uri="{FF2B5EF4-FFF2-40B4-BE49-F238E27FC236}">
                <a16:creationId xmlns:a16="http://schemas.microsoft.com/office/drawing/2014/main" id="{F8ED396E-FE96-4008-85C5-B88FBCB5F537}"/>
              </a:ext>
            </a:extLst>
          </p:cNvPr>
          <p:cNvSpPr txBox="1">
            <a:spLocks/>
          </p:cNvSpPr>
          <p:nvPr/>
        </p:nvSpPr>
        <p:spPr>
          <a:xfrm>
            <a:off x="0" y="617449"/>
            <a:ext cx="12192000" cy="61756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4000" b="1">
                <a:latin typeface="Calibri"/>
                <a:cs typeface="Calibri"/>
              </a:rPr>
              <a:t>Encourage Success ⁠— Stimulant-</a:t>
            </a:r>
            <a:r>
              <a:rPr lang="en-US" sz="4000" b="1" u="sng">
                <a:latin typeface="Calibri"/>
                <a:cs typeface="Calibri"/>
              </a:rPr>
              <a:t>Positive</a:t>
            </a:r>
            <a:r>
              <a:rPr lang="en-US" sz="4000" b="1">
                <a:latin typeface="Calibri"/>
                <a:cs typeface="Calibri"/>
              </a:rPr>
              <a:t> UDT   </a:t>
            </a:r>
          </a:p>
          <a:p>
            <a:pPr marL="0" indent="0">
              <a:buFont typeface="Arial" panose="020B0604020202020204" pitchFamily="34" charset="0"/>
              <a:buNone/>
              <a:defRPr/>
            </a:pPr>
            <a:endParaRPr lang="en-US" sz="3400">
              <a:latin typeface="Arial Rounded MT Bold" panose="020F0704030504030204" pitchFamily="34" charset="0"/>
            </a:endParaRPr>
          </a:p>
        </p:txBody>
      </p:sp>
      <p:sp>
        <p:nvSpPr>
          <p:cNvPr id="3" name="Slide Number Placeholder 2">
            <a:extLst>
              <a:ext uri="{FF2B5EF4-FFF2-40B4-BE49-F238E27FC236}">
                <a16:creationId xmlns:a16="http://schemas.microsoft.com/office/drawing/2014/main" id="{838C470F-04DF-4699-995F-5B6A1FE1F9B6}"/>
              </a:ext>
            </a:extLst>
          </p:cNvPr>
          <p:cNvSpPr>
            <a:spLocks noGrp="1"/>
          </p:cNvSpPr>
          <p:nvPr>
            <p:ph type="sldNum" sz="quarter" idx="12"/>
          </p:nvPr>
        </p:nvSpPr>
        <p:spPr/>
        <p:txBody>
          <a:bodyPr/>
          <a:lstStyle/>
          <a:p>
            <a:fld id="{8EE722A0-BB85-47B5-89AA-E497A9507C15}" type="slidenum">
              <a:rPr lang="en-US" dirty="0" smtClean="0">
                <a:solidFill>
                  <a:schemeClr val="tx1"/>
                </a:solidFill>
              </a:rPr>
              <a:t>57</a:t>
            </a:fld>
            <a:endParaRPr lang="en-US">
              <a:solidFill>
                <a:schemeClr val="tx1"/>
              </a:solidFill>
            </a:endParaRPr>
          </a:p>
        </p:txBody>
      </p:sp>
      <p:sp>
        <p:nvSpPr>
          <p:cNvPr id="2" name="Title 1">
            <a:extLst>
              <a:ext uri="{FF2B5EF4-FFF2-40B4-BE49-F238E27FC236}">
                <a16:creationId xmlns:a16="http://schemas.microsoft.com/office/drawing/2014/main" id="{0F8BA65F-087C-7912-AC82-1C04804A097E}"/>
              </a:ext>
            </a:extLst>
          </p:cNvPr>
          <p:cNvSpPr txBox="1">
            <a:spLocks/>
          </p:cNvSpPr>
          <p:nvPr/>
        </p:nvSpPr>
        <p:spPr>
          <a:xfrm>
            <a:off x="476251" y="5815810"/>
            <a:ext cx="11234056" cy="559528"/>
          </a:xfrm>
          <a:prstGeom prst="rect">
            <a:avLst/>
          </a:prstGeom>
        </p:spPr>
        <p:txBody>
          <a:bodyPr vert="horz" lIns="91440" tIns="45720" rIns="91440" bIns="45720" rtlCol="0" anchor="ctr">
            <a:normAutofit fontScale="925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a:solidFill>
                  <a:srgbClr val="5E6B4D"/>
                </a:solidFill>
                <a:latin typeface="Calibri"/>
                <a:cs typeface="Calibri"/>
              </a:rPr>
              <a:t>*See Handout #3 of Part 1 Implementation Training: </a:t>
            </a:r>
            <a:r>
              <a:rPr lang="en-US" sz="2400" b="1">
                <a:solidFill>
                  <a:srgbClr val="5E6B4D"/>
                </a:solidFill>
                <a:latin typeface="Calibri"/>
                <a:cs typeface="Calibri"/>
                <a:hlinkClick r:id="rId3"/>
              </a:rPr>
              <a:t>https://uclaisap.org/recoveryincentives/</a:t>
            </a:r>
            <a:r>
              <a:rPr lang="en-US" sz="2400" b="1">
                <a:solidFill>
                  <a:srgbClr val="5E6B4D"/>
                </a:solidFill>
                <a:latin typeface="Calibri"/>
                <a:cs typeface="Calibri"/>
              </a:rPr>
              <a:t>  </a:t>
            </a:r>
            <a:endParaRPr lang="en-US" sz="2400"/>
          </a:p>
        </p:txBody>
      </p:sp>
      <p:sp>
        <p:nvSpPr>
          <p:cNvPr id="4" name="Footer Placeholder 1">
            <a:extLst>
              <a:ext uri="{FF2B5EF4-FFF2-40B4-BE49-F238E27FC236}">
                <a16:creationId xmlns:a16="http://schemas.microsoft.com/office/drawing/2014/main" id="{5272B030-2DE4-7A0E-E224-09AF3639FA0E}"/>
              </a:ext>
            </a:extLst>
          </p:cNvPr>
          <p:cNvSpPr>
            <a:spLocks noGrp="1"/>
          </p:cNvSpPr>
          <p:nvPr/>
        </p:nvSpPr>
        <p:spPr>
          <a:xfrm>
            <a:off x="570479" y="6322714"/>
            <a:ext cx="8674769" cy="365125"/>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rgbClr val="64646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a:latin typeface="Calibri"/>
                <a:cs typeface="Calibri"/>
              </a:rPr>
              <a:t>Santamaria, 2023</a:t>
            </a:r>
          </a:p>
        </p:txBody>
      </p:sp>
    </p:spTree>
    <p:extLst>
      <p:ext uri="{BB962C8B-B14F-4D97-AF65-F5344CB8AC3E}">
        <p14:creationId xmlns:p14="http://schemas.microsoft.com/office/powerpoint/2010/main" val="1728419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DFB4CE6-5C64-4870-8365-1575D7294F15}"/>
              </a:ext>
            </a:extLst>
          </p:cNvPr>
          <p:cNvSpPr txBox="1">
            <a:spLocks/>
          </p:cNvSpPr>
          <p:nvPr/>
        </p:nvSpPr>
        <p:spPr>
          <a:xfrm>
            <a:off x="1565469" y="1897916"/>
            <a:ext cx="8010702" cy="2639143"/>
          </a:xfrm>
          <a:prstGeom prst="rect">
            <a:avLst/>
          </a:prstGeom>
          <a:solidFill>
            <a:sysClr val="window" lastClr="FFFFFF"/>
          </a:solidFill>
          <a:ln>
            <a:solidFill>
              <a:schemeClr val="tx1"/>
            </a:solidFill>
          </a:ln>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tabLst/>
              <a:defRPr/>
            </a:pPr>
            <a:r>
              <a:rPr kumimoji="0" lang="en-US" sz="3000" b="1" i="0" u="none" strike="noStrike" kern="1200" cap="none" spc="0" normalizeH="0" baseline="0" noProof="0" dirty="0">
                <a:ln>
                  <a:noFill/>
                </a:ln>
                <a:effectLst/>
                <a:uLnTx/>
                <a:uFillTx/>
                <a:latin typeface="Calibri" panose="020F0502020204030204"/>
                <a:ea typeface="Verdana"/>
                <a:cs typeface="Times New Roman"/>
              </a:rPr>
              <a:t>Closing:</a:t>
            </a:r>
            <a:endParaRPr lang="en-US" sz="3000" b="0" i="0" u="none" strike="noStrike" kern="1200" cap="none" spc="0" normalizeH="0" baseline="0" noProof="0" dirty="0">
              <a:ln>
                <a:noFill/>
              </a:ln>
              <a:effectLst/>
              <a:uLnTx/>
              <a:uFillTx/>
              <a:latin typeface="Calibri" panose="020F0502020204030204"/>
              <a:ea typeface="Verdana"/>
              <a:cs typeface="Times New Roman"/>
            </a:endParaRPr>
          </a:p>
          <a:p>
            <a:pPr marL="0" marR="0" lvl="0" indent="0" algn="l" defTabSz="914400" rtl="0" eaLnBrk="1" fontAlgn="base" latinLnBrk="0" hangingPunct="1">
              <a:lnSpc>
                <a:spcPct val="100000"/>
              </a:lnSpc>
              <a:spcBef>
                <a:spcPts val="600"/>
              </a:spcBef>
              <a:spcAft>
                <a:spcPts val="600"/>
              </a:spcAft>
              <a:buClrTx/>
              <a:buSzTx/>
              <a:buFont typeface="Arial" panose="020B0604020202020204" pitchFamily="34" charset="0"/>
              <a:buNone/>
              <a:tabLst/>
              <a:defRPr/>
            </a:pPr>
            <a:r>
              <a:rPr kumimoji="0" lang="en-US" sz="3000" b="0" i="0" u="none" strike="noStrike" kern="1200" cap="none" spc="0" normalizeH="0" baseline="0" noProof="0" dirty="0">
                <a:ln>
                  <a:noFill/>
                </a:ln>
                <a:effectLst/>
                <a:uLnTx/>
                <a:uFillTx/>
                <a:latin typeface="Calibri" panose="020F0502020204030204"/>
                <a:ea typeface="Verdana"/>
                <a:cs typeface="Times New Roman"/>
              </a:rPr>
              <a:t>☐ Schedule/confirm their next appointment.</a:t>
            </a:r>
            <a:endParaRPr lang="en-US" sz="3000" b="0" i="0" u="none" strike="noStrike" kern="1200" cap="none" spc="0" normalizeH="0" baseline="0" noProof="0" dirty="0">
              <a:ln>
                <a:noFill/>
              </a:ln>
              <a:effectLst/>
              <a:uLnTx/>
              <a:uFillTx/>
              <a:latin typeface="Calibri" panose="020F0502020204030204"/>
              <a:ea typeface="Verdana"/>
              <a:cs typeface="Times New Roman"/>
            </a:endParaRPr>
          </a:p>
          <a:p>
            <a:pPr algn="l" fontAlgn="base">
              <a:lnSpc>
                <a:spcPct val="100000"/>
              </a:lnSpc>
              <a:spcBef>
                <a:spcPts val="600"/>
              </a:spcBef>
              <a:spcAft>
                <a:spcPts val="600"/>
              </a:spcAft>
              <a:defRPr/>
            </a:pPr>
            <a:r>
              <a:rPr kumimoji="0" lang="en-US" sz="3000" b="0" i="0" u="none" strike="noStrike" kern="1200" cap="none" spc="0" normalizeH="0" baseline="0" noProof="0" dirty="0">
                <a:ln>
                  <a:noFill/>
                </a:ln>
                <a:effectLst/>
                <a:uLnTx/>
                <a:uFillTx/>
                <a:latin typeface="Calibri" panose="020F0502020204030204"/>
                <a:ea typeface="Verdana"/>
                <a:cs typeface="Times New Roman"/>
              </a:rPr>
              <a:t>☐</a:t>
            </a:r>
            <a:r>
              <a:rPr lang="en-US" sz="3000" dirty="0">
                <a:latin typeface="Calibri" panose="020F0502020204030204"/>
                <a:ea typeface="Verdana"/>
                <a:cs typeface="Times New Roman"/>
              </a:rPr>
              <a:t> </a:t>
            </a:r>
            <a:r>
              <a:rPr kumimoji="0" lang="en-US" sz="3000" b="0" i="0" u="none" strike="noStrike" kern="1200" cap="none" spc="0" normalizeH="0" baseline="0" noProof="0" dirty="0">
                <a:ln>
                  <a:noFill/>
                </a:ln>
                <a:effectLst/>
                <a:uLnTx/>
                <a:uFillTx/>
                <a:latin typeface="Calibri" panose="020F0502020204030204"/>
                <a:ea typeface="Verdana"/>
                <a:cs typeface="Times New Roman"/>
              </a:rPr>
              <a:t> If member is not present, check calendar for next scheduled appointment.</a:t>
            </a:r>
            <a:endParaRPr lang="en-US" sz="3000" b="0" i="0" u="none" strike="noStrike" kern="1200" cap="none" spc="0" normalizeH="0" baseline="0" noProof="0" dirty="0">
              <a:ln>
                <a:noFill/>
              </a:ln>
              <a:effectLst/>
              <a:uLnTx/>
              <a:uFillTx/>
              <a:latin typeface="Calibri" panose="020F0502020204030204"/>
              <a:ea typeface="Verdana"/>
              <a:cs typeface="Times New Roman"/>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30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4429728-A569-4595-863A-0228CCAC112A}"/>
              </a:ext>
            </a:extLst>
          </p:cNvPr>
          <p:cNvSpPr txBox="1"/>
          <p:nvPr/>
        </p:nvSpPr>
        <p:spPr>
          <a:xfrm>
            <a:off x="1565469" y="1186727"/>
            <a:ext cx="4778860" cy="707886"/>
          </a:xfrm>
          <a:prstGeom prst="rect">
            <a:avLst/>
          </a:prstGeom>
          <a:noFill/>
        </p:spPr>
        <p:txBody>
          <a:bodyPr wrap="square" rtlCol="0">
            <a:spAutoFit/>
          </a:bodyPr>
          <a:lstStyle/>
          <a:p>
            <a:pPr>
              <a:defRPr/>
            </a:pPr>
            <a:r>
              <a:rPr lang="en-US" sz="4000" b="1">
                <a:latin typeface="Calibri" panose="020F0502020204030204" pitchFamily="34" charset="0"/>
                <a:cs typeface="Calibri" panose="020F0502020204030204" pitchFamily="34" charset="0"/>
              </a:rPr>
              <a:t>CM Visit Checklist (5)</a:t>
            </a:r>
          </a:p>
        </p:txBody>
      </p:sp>
      <p:sp>
        <p:nvSpPr>
          <p:cNvPr id="6" name="Slide Number Placeholder 5">
            <a:extLst>
              <a:ext uri="{FF2B5EF4-FFF2-40B4-BE49-F238E27FC236}">
                <a16:creationId xmlns:a16="http://schemas.microsoft.com/office/drawing/2014/main" id="{ECBCD375-92EB-442A-AD00-EC71628B0F41}"/>
              </a:ext>
            </a:extLst>
          </p:cNvPr>
          <p:cNvSpPr>
            <a:spLocks noGrp="1"/>
          </p:cNvSpPr>
          <p:nvPr>
            <p:ph type="sldNum" sz="quarter" idx="12"/>
          </p:nvPr>
        </p:nvSpPr>
        <p:spPr/>
        <p:txBody>
          <a:bodyPr/>
          <a:lstStyle/>
          <a:p>
            <a:fld id="{8EE722A0-BB85-47B5-89AA-E497A9507C15}" type="slidenum">
              <a:rPr lang="en-US" dirty="0" smtClean="0">
                <a:solidFill>
                  <a:schemeClr val="tx1"/>
                </a:solidFill>
              </a:rPr>
              <a:t>58</a:t>
            </a:fld>
            <a:endParaRPr lang="en-US">
              <a:solidFill>
                <a:schemeClr val="tx1"/>
              </a:solidFill>
            </a:endParaRPr>
          </a:p>
        </p:txBody>
      </p:sp>
      <p:pic>
        <p:nvPicPr>
          <p:cNvPr id="4" name="Picture 3" descr="A plant in a pot&#10;&#10;Description automatically generated with medium confidence">
            <a:extLst>
              <a:ext uri="{FF2B5EF4-FFF2-40B4-BE49-F238E27FC236}">
                <a16:creationId xmlns:a16="http://schemas.microsoft.com/office/drawing/2014/main" id="{5DB4255C-CFD2-4A3A-8C6C-961375510B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86750" y="363228"/>
            <a:ext cx="1514974" cy="2699356"/>
          </a:xfrm>
          <a:prstGeom prst="rect">
            <a:avLst/>
          </a:prstGeom>
          <a:ln>
            <a:noFill/>
          </a:ln>
          <a:effectLst>
            <a:softEdge rad="112500"/>
          </a:effectLst>
        </p:spPr>
      </p:pic>
    </p:spTree>
    <p:extLst>
      <p:ext uri="{BB962C8B-B14F-4D97-AF65-F5344CB8AC3E}">
        <p14:creationId xmlns:p14="http://schemas.microsoft.com/office/powerpoint/2010/main" val="20907583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C1A03E-A03A-43E6-AD69-7F429733E7DA}"/>
              </a:ext>
            </a:extLst>
          </p:cNvPr>
          <p:cNvSpPr>
            <a:spLocks noGrp="1"/>
          </p:cNvSpPr>
          <p:nvPr>
            <p:ph type="title"/>
          </p:nvPr>
        </p:nvSpPr>
        <p:spPr>
          <a:xfrm>
            <a:off x="655175" y="445942"/>
            <a:ext cx="10891000" cy="804665"/>
          </a:xfrm>
        </p:spPr>
        <p:txBody>
          <a:bodyPr/>
          <a:lstStyle/>
          <a:p>
            <a:r>
              <a:rPr lang="en-US">
                <a:solidFill>
                  <a:schemeClr val="tx1"/>
                </a:solidFill>
                <a:latin typeface="Calibri"/>
                <a:cs typeface="Calibri"/>
              </a:rPr>
              <a:t>BREAK</a:t>
            </a:r>
          </a:p>
        </p:txBody>
      </p:sp>
      <p:sp>
        <p:nvSpPr>
          <p:cNvPr id="9" name="Subtitle 2">
            <a:extLst>
              <a:ext uri="{FF2B5EF4-FFF2-40B4-BE49-F238E27FC236}">
                <a16:creationId xmlns:a16="http://schemas.microsoft.com/office/drawing/2014/main" id="{F3347B4D-EAB0-49CC-81F5-4780BA759113}"/>
              </a:ext>
            </a:extLst>
          </p:cNvPr>
          <p:cNvSpPr txBox="1">
            <a:spLocks/>
          </p:cNvSpPr>
          <p:nvPr/>
        </p:nvSpPr>
        <p:spPr>
          <a:xfrm>
            <a:off x="7056146" y="1256371"/>
            <a:ext cx="4403040" cy="481354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3200" b="1">
                <a:latin typeface="Calibri" panose="020F0502020204030204"/>
                <a:cs typeface="Calibri"/>
              </a:rPr>
              <a:t>Up Next:</a:t>
            </a:r>
            <a:endParaRPr lang="en-US" sz="3200" b="1">
              <a:latin typeface="Calibri"/>
              <a:ea typeface="+mn-lt"/>
              <a:cs typeface="Calibri"/>
            </a:endParaRPr>
          </a:p>
          <a:p>
            <a:r>
              <a:rPr lang="en-US" sz="2400">
                <a:latin typeface="Calibri" panose="020F0502020204030204"/>
                <a:cs typeface="Calibri"/>
              </a:rPr>
              <a:t>UDT Procedures</a:t>
            </a:r>
          </a:p>
          <a:p>
            <a:r>
              <a:rPr lang="en-US" sz="2400">
                <a:latin typeface="Calibri" panose="020F0502020204030204"/>
                <a:cs typeface="Calibri"/>
              </a:rPr>
              <a:t>Potential Program Challenges</a:t>
            </a:r>
            <a:endParaRPr lang="en-US" sz="2400"/>
          </a:p>
          <a:p>
            <a:r>
              <a:rPr lang="en-US" sz="2400">
                <a:latin typeface="Calibri"/>
                <a:ea typeface="+mn-lt"/>
                <a:cs typeface="+mn-lt"/>
              </a:rPr>
              <a:t>Clinical Scenarios </a:t>
            </a:r>
            <a:endParaRPr lang="en-US" sz="2400">
              <a:latin typeface="Calibri"/>
              <a:ea typeface="+mn-lt"/>
              <a:cs typeface="Calibri"/>
            </a:endParaRPr>
          </a:p>
          <a:p>
            <a:r>
              <a:rPr lang="en-US" sz="2400">
                <a:latin typeface="Calibri"/>
                <a:ea typeface="+mn-lt"/>
                <a:cs typeface="+mn-lt"/>
              </a:rPr>
              <a:t>Coding/Reimbursement  </a:t>
            </a:r>
            <a:endParaRPr lang="en-US" sz="2400">
              <a:latin typeface="Calibri"/>
              <a:cs typeface="Calibri"/>
            </a:endParaRPr>
          </a:p>
          <a:p>
            <a:r>
              <a:rPr lang="en-US" sz="2400">
                <a:latin typeface="Calibri"/>
                <a:ea typeface="+mn-lt"/>
                <a:cs typeface="+mn-lt"/>
              </a:rPr>
              <a:t>Staffing Considerations </a:t>
            </a:r>
            <a:endParaRPr lang="en-US" sz="2400">
              <a:latin typeface="Calibri"/>
              <a:cs typeface="Calibri"/>
            </a:endParaRPr>
          </a:p>
          <a:p>
            <a:r>
              <a:rPr lang="en-US" sz="2400">
                <a:latin typeface="Calibri"/>
                <a:ea typeface="+mn-lt"/>
                <a:cs typeface="+mn-lt"/>
              </a:rPr>
              <a:t>Readiness Assessment </a:t>
            </a:r>
            <a:endParaRPr lang="en-US" sz="2400">
              <a:latin typeface="Calibri"/>
              <a:cs typeface="Calibri"/>
            </a:endParaRPr>
          </a:p>
          <a:p>
            <a:r>
              <a:rPr lang="en-US" sz="2400">
                <a:latin typeface="Calibri"/>
                <a:ea typeface="+mn-lt"/>
                <a:cs typeface="+mn-lt"/>
              </a:rPr>
              <a:t>Fidelity Monitoring </a:t>
            </a:r>
            <a:endParaRPr lang="en-US" sz="2400">
              <a:latin typeface="Calibri"/>
              <a:cs typeface="Calibri"/>
            </a:endParaRPr>
          </a:p>
          <a:p>
            <a:r>
              <a:rPr lang="en-US" sz="2400">
                <a:latin typeface="Calibri"/>
                <a:ea typeface="+mn-lt"/>
                <a:cs typeface="+mn-lt"/>
              </a:rPr>
              <a:t>Learning Collaborative/Coaching Calls </a:t>
            </a:r>
            <a:endParaRPr lang="en-US" sz="2400">
              <a:latin typeface="Calibri"/>
              <a:cs typeface="Calibri"/>
            </a:endParaRPr>
          </a:p>
          <a:p>
            <a:r>
              <a:rPr lang="en-US" sz="2400">
                <a:latin typeface="Calibri"/>
                <a:ea typeface="+mn-lt"/>
                <a:cs typeface="+mn-lt"/>
              </a:rPr>
              <a:t>Next Steps</a:t>
            </a:r>
            <a:endParaRPr lang="en-US" sz="2400">
              <a:latin typeface="Calibri"/>
            </a:endParaRPr>
          </a:p>
        </p:txBody>
      </p:sp>
      <p:pic>
        <p:nvPicPr>
          <p:cNvPr id="3" name="Picture 4" descr="A picture containing text, electronics, computer, computer&#10;&#10;Description automatically generated">
            <a:extLst>
              <a:ext uri="{FF2B5EF4-FFF2-40B4-BE49-F238E27FC236}">
                <a16:creationId xmlns:a16="http://schemas.microsoft.com/office/drawing/2014/main" id="{79433101-67CC-1542-7FC3-F10A649C83E8}"/>
              </a:ext>
            </a:extLst>
          </p:cNvPr>
          <p:cNvPicPr>
            <a:picLocks noChangeAspect="1"/>
          </p:cNvPicPr>
          <p:nvPr/>
        </p:nvPicPr>
        <p:blipFill>
          <a:blip r:embed="rId3"/>
          <a:stretch>
            <a:fillRect/>
          </a:stretch>
        </p:blipFill>
        <p:spPr>
          <a:xfrm>
            <a:off x="770626" y="1580175"/>
            <a:ext cx="6064368" cy="4042704"/>
          </a:xfrm>
          <a:prstGeom prst="rect">
            <a:avLst/>
          </a:prstGeom>
          <a:ln>
            <a:noFill/>
          </a:ln>
          <a:effectLst>
            <a:softEdge rad="112500"/>
          </a:effectLst>
        </p:spPr>
      </p:pic>
    </p:spTree>
    <p:extLst>
      <p:ext uri="{BB962C8B-B14F-4D97-AF65-F5344CB8AC3E}">
        <p14:creationId xmlns:p14="http://schemas.microsoft.com/office/powerpoint/2010/main" val="525168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77CDB7-28F5-E6A7-8859-72BC399F6A3E}"/>
              </a:ext>
            </a:extLst>
          </p:cNvPr>
          <p:cNvSpPr>
            <a:spLocks noGrp="1"/>
          </p:cNvSpPr>
          <p:nvPr>
            <p:ph type="title"/>
          </p:nvPr>
        </p:nvSpPr>
        <p:spPr>
          <a:xfrm>
            <a:off x="648781" y="1059661"/>
            <a:ext cx="10891000" cy="777139"/>
          </a:xfrm>
        </p:spPr>
        <p:txBody>
          <a:bodyPr/>
          <a:lstStyle/>
          <a:p>
            <a:r>
              <a:rPr lang="en-US">
                <a:solidFill>
                  <a:schemeClr val="tx1"/>
                </a:solidFill>
                <a:latin typeface="Calibri"/>
                <a:cs typeface="Calibri"/>
              </a:rPr>
              <a:t>Part 1 Review </a:t>
            </a:r>
            <a:endParaRPr lang="en-US"/>
          </a:p>
        </p:txBody>
      </p:sp>
      <p:sp>
        <p:nvSpPr>
          <p:cNvPr id="6" name="Text Placeholder 5">
            <a:extLst>
              <a:ext uri="{FF2B5EF4-FFF2-40B4-BE49-F238E27FC236}">
                <a16:creationId xmlns:a16="http://schemas.microsoft.com/office/drawing/2014/main" id="{5C1E11AA-A407-7801-4AE4-F645BD969A59}"/>
              </a:ext>
            </a:extLst>
          </p:cNvPr>
          <p:cNvSpPr>
            <a:spLocks noGrp="1"/>
          </p:cNvSpPr>
          <p:nvPr>
            <p:ph type="body" idx="1"/>
          </p:nvPr>
        </p:nvSpPr>
        <p:spPr>
          <a:xfrm>
            <a:off x="517402" y="1784200"/>
            <a:ext cx="11022379" cy="545090"/>
          </a:xfrm>
        </p:spPr>
        <p:txBody>
          <a:bodyPr/>
          <a:lstStyle/>
          <a:p>
            <a:r>
              <a:rPr lang="en-US">
                <a:solidFill>
                  <a:schemeClr val="tx1"/>
                </a:solidFill>
                <a:latin typeface="Calibri"/>
                <a:cs typeface="Calibri"/>
              </a:rPr>
              <a:t>(</a:t>
            </a:r>
            <a:r>
              <a:rPr lang="en-US" i="1">
                <a:solidFill>
                  <a:schemeClr val="tx1"/>
                </a:solidFill>
                <a:latin typeface="Calibri"/>
                <a:cs typeface="Calibri"/>
              </a:rPr>
              <a:t>Poll Everywhere</a:t>
            </a:r>
            <a:r>
              <a:rPr lang="en-US">
                <a:solidFill>
                  <a:schemeClr val="tx1"/>
                </a:solidFill>
                <a:latin typeface="Calibri"/>
                <a:cs typeface="Calibri"/>
              </a:rPr>
              <a:t> Activity)</a:t>
            </a:r>
          </a:p>
        </p:txBody>
      </p:sp>
      <p:pic>
        <p:nvPicPr>
          <p:cNvPr id="2" name="Picture 6" descr="A picture containing text&#10;&#10;Description automatically generated">
            <a:extLst>
              <a:ext uri="{FF2B5EF4-FFF2-40B4-BE49-F238E27FC236}">
                <a16:creationId xmlns:a16="http://schemas.microsoft.com/office/drawing/2014/main" id="{BBDC4208-2721-2193-39A5-42A9CEA03778}"/>
              </a:ext>
            </a:extLst>
          </p:cNvPr>
          <p:cNvPicPr>
            <a:picLocks noChangeAspect="1"/>
          </p:cNvPicPr>
          <p:nvPr/>
        </p:nvPicPr>
        <p:blipFill>
          <a:blip r:embed="rId3"/>
          <a:stretch>
            <a:fillRect/>
          </a:stretch>
        </p:blipFill>
        <p:spPr>
          <a:xfrm>
            <a:off x="3305504" y="2322596"/>
            <a:ext cx="5449613" cy="3605430"/>
          </a:xfrm>
          <a:prstGeom prst="rect">
            <a:avLst/>
          </a:prstGeom>
        </p:spPr>
      </p:pic>
    </p:spTree>
    <p:extLst>
      <p:ext uri="{BB962C8B-B14F-4D97-AF65-F5344CB8AC3E}">
        <p14:creationId xmlns:p14="http://schemas.microsoft.com/office/powerpoint/2010/main" val="23002123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8084E7-8AC7-F433-7FCE-71B146F3FB9C}"/>
              </a:ext>
            </a:extLst>
          </p:cNvPr>
          <p:cNvSpPr txBox="1"/>
          <p:nvPr/>
        </p:nvSpPr>
        <p:spPr>
          <a:xfrm>
            <a:off x="1078522" y="2541032"/>
            <a:ext cx="10034953" cy="23903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160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Calibri"/>
              </a:rPr>
              <a:t>Urine Drug Testing Procedures</a:t>
            </a:r>
            <a:endParaRPr kumimoji="0" lang="en-US" sz="1800" b="0" i="0" u="none" strike="noStrike" kern="1200" cap="none" spc="0" normalizeH="0" baseline="0" noProof="0" dirty="0">
              <a:ln>
                <a:noFill/>
              </a:ln>
              <a:solidFill>
                <a:prstClr val="black"/>
              </a:solidFill>
              <a:effectLst/>
              <a:uLnTx/>
              <a:uFillTx/>
              <a:latin typeface="Century Gothic" panose="020B0502020202020204"/>
              <a:ea typeface="+mn-ea"/>
              <a:cs typeface="+mn-cs"/>
            </a:endParaRPr>
          </a:p>
          <a:p>
            <a:pPr marL="0" marR="0" lvl="0" indent="0" algn="ctr" defTabSz="457200" rtl="0" eaLnBrk="1" fontAlgn="auto" latinLnBrk="0" hangingPunct="1">
              <a:lnSpc>
                <a:spcPct val="100000"/>
              </a:lnSpc>
              <a:spcBef>
                <a:spcPts val="0"/>
              </a:spcBef>
              <a:spcAft>
                <a:spcPts val="16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Calibri"/>
              </a:rPr>
              <a:t>(*Specific instructions for administering and interpreting each of the </a:t>
            </a:r>
            <a:r>
              <a:rPr kumimoji="0" lang="en-US" sz="2400" b="1" i="1" u="none" strike="noStrike" kern="1200" cap="none" spc="0" normalizeH="0" baseline="0" noProof="0" dirty="0">
                <a:ln>
                  <a:noFill/>
                </a:ln>
                <a:solidFill>
                  <a:prstClr val="black"/>
                </a:solidFill>
                <a:effectLst/>
                <a:uLnTx/>
                <a:uFillTx/>
                <a:latin typeface="Calibri"/>
                <a:ea typeface="+mn-ea"/>
                <a:cs typeface="Calibri"/>
              </a:rPr>
              <a:t>SIX</a:t>
            </a:r>
            <a:r>
              <a:rPr kumimoji="0" lang="en-US" sz="2400" b="1" i="0" u="none" strike="noStrike" kern="1200" cap="none" spc="0" normalizeH="0" baseline="0" noProof="0" dirty="0">
                <a:ln>
                  <a:noFill/>
                </a:ln>
                <a:solidFill>
                  <a:prstClr val="black"/>
                </a:solidFill>
                <a:effectLst/>
                <a:uLnTx/>
                <a:uFillTx/>
                <a:latin typeface="Calibri"/>
                <a:ea typeface="+mn-ea"/>
                <a:cs typeface="Calibri"/>
              </a:rPr>
              <a:t> approved UDT products are included in Appendix B of the Program Manual. Please review these carefully prior to administering a UDT, because interpretation of the results can be a little challenging.*)</a:t>
            </a:r>
          </a:p>
        </p:txBody>
      </p:sp>
      <p:pic>
        <p:nvPicPr>
          <p:cNvPr id="4" name="Picture 4">
            <a:extLst>
              <a:ext uri="{FF2B5EF4-FFF2-40B4-BE49-F238E27FC236}">
                <a16:creationId xmlns:a16="http://schemas.microsoft.com/office/drawing/2014/main" id="{AC005053-2487-01F3-6189-AA5E6FEDB6CA}"/>
              </a:ext>
            </a:extLst>
          </p:cNvPr>
          <p:cNvPicPr>
            <a:picLocks noChangeAspect="1"/>
          </p:cNvPicPr>
          <p:nvPr/>
        </p:nvPicPr>
        <p:blipFill>
          <a:blip r:embed="rId3"/>
          <a:stretch>
            <a:fillRect/>
          </a:stretch>
        </p:blipFill>
        <p:spPr>
          <a:xfrm>
            <a:off x="9835282" y="499884"/>
            <a:ext cx="1708570" cy="2479556"/>
          </a:xfrm>
          <a:prstGeom prst="rect">
            <a:avLst/>
          </a:prstGeom>
          <a:ln>
            <a:noFill/>
          </a:ln>
          <a:effectLst>
            <a:softEdge rad="112500"/>
          </a:effectLst>
        </p:spPr>
      </p:pic>
      <p:sp>
        <p:nvSpPr>
          <p:cNvPr id="5" name="TextBox 1">
            <a:extLst>
              <a:ext uri="{FF2B5EF4-FFF2-40B4-BE49-F238E27FC236}">
                <a16:creationId xmlns:a16="http://schemas.microsoft.com/office/drawing/2014/main" id="{36281E1A-6D53-60D1-CDD8-4D214DEB7DBA}"/>
              </a:ext>
            </a:extLst>
          </p:cNvPr>
          <p:cNvSpPr txBox="1"/>
          <p:nvPr/>
        </p:nvSpPr>
        <p:spPr>
          <a:xfrm>
            <a:off x="9828483" y="1502435"/>
            <a:ext cx="1786799" cy="73866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E3293"/>
                </a:solidFill>
                <a:effectLst/>
                <a:uLnTx/>
                <a:uFillTx/>
                <a:latin typeface="Calibri"/>
                <a:ea typeface="+mn-ea"/>
                <a:cs typeface="Calibri"/>
              </a:rPr>
              <a:t>Methamphetamine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E3293"/>
                </a:solidFill>
                <a:effectLst/>
                <a:uLnTx/>
                <a:uFillTx/>
                <a:latin typeface="Calibri"/>
                <a:ea typeface="+mn-ea"/>
                <a:cs typeface="Calibri"/>
              </a:rPr>
              <a:t>Amphetamine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E3293"/>
                </a:solidFill>
                <a:effectLst/>
                <a:uLnTx/>
                <a:uFillTx/>
                <a:latin typeface="Calibri"/>
                <a:ea typeface="+mn-ea"/>
                <a:cs typeface="Calibri"/>
              </a:rPr>
              <a:t>Cocaine</a:t>
            </a:r>
          </a:p>
        </p:txBody>
      </p:sp>
    </p:spTree>
    <p:extLst>
      <p:ext uri="{BB962C8B-B14F-4D97-AF65-F5344CB8AC3E}">
        <p14:creationId xmlns:p14="http://schemas.microsoft.com/office/powerpoint/2010/main" val="42189551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5B03A9-5580-49C9-8CB6-FFAE421802F3}"/>
              </a:ext>
            </a:extLst>
          </p:cNvPr>
          <p:cNvSpPr/>
          <p:nvPr/>
        </p:nvSpPr>
        <p:spPr>
          <a:xfrm>
            <a:off x="449182" y="1016642"/>
            <a:ext cx="4664363" cy="525940"/>
          </a:xfrm>
          <a:prstGeom prst="rect">
            <a:avLst/>
          </a:prstGeom>
          <a:solidFill>
            <a:srgbClr val="4472C4">
              <a:alpha val="55000"/>
            </a:srgbClr>
          </a:solidFill>
          <a:ln w="12700" cap="flat" cmpd="sng" algn="ctr">
            <a:solidFill>
              <a:schemeClr val="tx1"/>
            </a:solidFill>
            <a:prstDash val="solid"/>
            <a:miter lim="800000"/>
          </a:ln>
          <a:effectLst/>
        </p:spPr>
        <p:txBody>
          <a:bodyPr lIns="0" tIns="45720" rIns="0" bIns="45720" rtlCol="0" anchor="ctr"/>
          <a:lstStyle/>
          <a:p>
            <a:pPr marL="0" marR="0" lvl="0" indent="0" algn="ctr" defTabSz="914400" rtl="0" eaLnBrk="1" fontAlgn="auto" latinLnBrk="0" hangingPunct="1">
              <a:lnSpc>
                <a:spcPct val="100000"/>
              </a:lnSpc>
              <a:spcBef>
                <a:spcPts val="600"/>
              </a:spcBef>
              <a:spcAft>
                <a:spcPts val="200"/>
              </a:spcAft>
              <a:buClrTx/>
              <a:buSzTx/>
              <a:buFontTx/>
              <a:buNone/>
              <a:tabLst/>
              <a:defRPr/>
            </a:pPr>
            <a:r>
              <a:rPr kumimoji="0" lang="en-US" sz="2000" b="1" i="0" u="none" strike="noStrike" kern="0" cap="none" spc="0" normalizeH="0" baseline="0" noProof="0">
                <a:ln>
                  <a:noFill/>
                </a:ln>
                <a:solidFill>
                  <a:prstClr val="black"/>
                </a:solidFill>
                <a:effectLst/>
                <a:uLnTx/>
                <a:uFillTx/>
                <a:latin typeface="Calibri" panose="020F0502020204030204"/>
                <a:ea typeface="+mn-ea"/>
                <a:cs typeface="+mn-cs"/>
              </a:rPr>
              <a:t>Urine Testing in Standard SUD Treatment</a:t>
            </a:r>
            <a:endParaRPr kumimoji="0" lang="en-US" sz="2000" b="1" i="0" u="none" strike="noStrike" kern="0" cap="none" spc="0" normalizeH="0" baseline="0" noProof="0">
              <a:ln>
                <a:noFill/>
              </a:ln>
              <a:solidFill>
                <a:prstClr val="black"/>
              </a:solidFill>
              <a:effectLst/>
              <a:uLnTx/>
              <a:uFillTx/>
              <a:latin typeface="Calibri" panose="020F0502020204030204"/>
              <a:ea typeface="+mn-ea"/>
              <a:cs typeface="Calibri" panose="020F0502020204030204"/>
            </a:endParaRPr>
          </a:p>
        </p:txBody>
      </p:sp>
      <p:sp>
        <p:nvSpPr>
          <p:cNvPr id="11" name="Rectangle 3">
            <a:extLst>
              <a:ext uri="{FF2B5EF4-FFF2-40B4-BE49-F238E27FC236}">
                <a16:creationId xmlns:a16="http://schemas.microsoft.com/office/drawing/2014/main" id="{3A359175-5147-49E2-9453-C133DCD2BE1C}"/>
              </a:ext>
            </a:extLst>
          </p:cNvPr>
          <p:cNvSpPr>
            <a:spLocks noChangeArrowheads="1"/>
          </p:cNvSpPr>
          <p:nvPr/>
        </p:nvSpPr>
        <p:spPr bwMode="auto">
          <a:xfrm>
            <a:off x="449183" y="1536589"/>
            <a:ext cx="4664364" cy="4843646"/>
          </a:xfrm>
          <a:prstGeom prst="rect">
            <a:avLst/>
          </a:prstGeom>
          <a:solidFill>
            <a:srgbClr val="CFD5EA">
              <a:alpha val="64000"/>
            </a:srgbClr>
          </a:solidFill>
          <a:ln>
            <a:solidFill>
              <a:schemeClr val="tx1"/>
            </a:solidFill>
          </a:ln>
        </p:spPr>
        <p:txBody>
          <a:bodyPr lIns="0" tIns="91440" rIns="182880" bIns="91440" anchor="t"/>
          <a:lstStyle/>
          <a:p>
            <a:pPr marL="182880" marR="0" lvl="0" indent="-9144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Focused on the consequences of positive test results</a:t>
            </a:r>
          </a:p>
          <a:p>
            <a:pPr marL="182880" marR="0" lvl="0" indent="-9144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2400" kern="0">
                <a:solidFill>
                  <a:prstClr val="black"/>
                </a:solidFill>
                <a:latin typeface="Calibri" panose="020F0502020204030204" pitchFamily="34" charset="0"/>
                <a:ea typeface="Calibri" panose="020F0502020204030204" pitchFamily="34" charset="0"/>
                <a:cs typeface="Calibri" panose="020F0502020204030204" pitchFamily="34" charset="0"/>
              </a:rPr>
              <a:t>Often requires abstinence from all substances</a:t>
            </a:r>
          </a:p>
          <a:p>
            <a:pPr marL="182880" marR="0" lvl="0" indent="-9144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Lab-based UDTs often required</a:t>
            </a:r>
          </a:p>
          <a:p>
            <a:pPr marL="182880" marR="0" lvl="0" indent="-9144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Infrequent testing (e.g., monthly)</a:t>
            </a:r>
          </a:p>
          <a:p>
            <a:pPr marL="182880" marR="0" lvl="0" indent="-9144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400" b="0" i="0" u="none" strike="noStrike" kern="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Results may have external implications (e.g., legal, child custody, etc.)</a:t>
            </a:r>
          </a:p>
        </p:txBody>
      </p:sp>
      <p:sp>
        <p:nvSpPr>
          <p:cNvPr id="10" name="Title 1">
            <a:extLst>
              <a:ext uri="{FF2B5EF4-FFF2-40B4-BE49-F238E27FC236}">
                <a16:creationId xmlns:a16="http://schemas.microsoft.com/office/drawing/2014/main" id="{8C0BF935-D3DA-4E2F-A11C-06BC82EFAA49}"/>
              </a:ext>
            </a:extLst>
          </p:cNvPr>
          <p:cNvSpPr txBox="1">
            <a:spLocks/>
          </p:cNvSpPr>
          <p:nvPr/>
        </p:nvSpPr>
        <p:spPr>
          <a:xfrm>
            <a:off x="138545" y="195294"/>
            <a:ext cx="11914909" cy="757130"/>
          </a:xfrm>
          <a:prstGeom prst="rect">
            <a:avLst/>
          </a:prstGeom>
        </p:spPr>
        <p:txBody>
          <a:bodyPr lIns="91440" tIns="45720" rIns="91440" bIns="4572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Calibri"/>
                <a:ea typeface="+mj-ea"/>
                <a:cs typeface="Calibri"/>
              </a:rPr>
              <a:t>Urine Testing for the Recovery Incentives Program vs. in OTPs </a:t>
            </a:r>
            <a:endParaRPr kumimoji="0" lang="en-US" sz="3600" b="1" i="0" u="none" strike="noStrike" kern="1200" cap="none" spc="0" normalizeH="0" baseline="0" noProof="0">
              <a:ln>
                <a:noFill/>
              </a:ln>
              <a:solidFill>
                <a:prstClr val="black"/>
              </a:solidFill>
              <a:effectLst/>
              <a:uLnTx/>
              <a:uFillTx/>
              <a:latin typeface="Calibri" panose="020F0502020204030204" pitchFamily="34" charset="0"/>
              <a:ea typeface="+mj-ea"/>
              <a:cs typeface="Calibri" panose="020F0502020204030204" pitchFamily="34" charset="0"/>
            </a:endParaRPr>
          </a:p>
        </p:txBody>
      </p:sp>
      <p:sp>
        <p:nvSpPr>
          <p:cNvPr id="3" name="Slide Number Placeholder 2">
            <a:extLst>
              <a:ext uri="{FF2B5EF4-FFF2-40B4-BE49-F238E27FC236}">
                <a16:creationId xmlns:a16="http://schemas.microsoft.com/office/drawing/2014/main" id="{6850CB05-FF71-4668-AAA3-49F443F6DAE4}"/>
              </a:ext>
            </a:extLst>
          </p:cNvPr>
          <p:cNvSpPr>
            <a:spLocks noGrp="1"/>
          </p:cNvSpPr>
          <p:nvPr>
            <p:ph type="sldNum" sz="quarter" idx="12"/>
          </p:nvPr>
        </p:nvSpPr>
        <p:spPr>
          <a:xfrm>
            <a:off x="11051688" y="6360347"/>
            <a:ext cx="779494" cy="364552"/>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E722A0-BB85-47B5-89AA-E497A9507C15}" type="slidenum">
              <a:rPr kumimoji="0" lang="en-US" i="0" u="none" strike="noStrike" kern="1200" cap="none" spc="0" normalizeH="0" baseline="0" noProof="0" dirty="0" smtClean="0">
                <a:ln>
                  <a:noFill/>
                </a:ln>
                <a:solidFill>
                  <a:schemeClr val="tx1"/>
                </a:solidFill>
                <a:effectLst/>
                <a:uLnTx/>
                <a:uFillTx/>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i="0" u="none" strike="noStrike" kern="1200" cap="none" spc="0" normalizeH="0" baseline="0" noProof="0">
              <a:ln>
                <a:noFill/>
              </a:ln>
              <a:solidFill>
                <a:schemeClr val="tx1"/>
              </a:solidFill>
              <a:effectLst/>
              <a:uLnTx/>
              <a:uFillTx/>
            </a:endParaRPr>
          </a:p>
        </p:txBody>
      </p:sp>
      <p:sp>
        <p:nvSpPr>
          <p:cNvPr id="2" name="Rectangle 1">
            <a:extLst>
              <a:ext uri="{FF2B5EF4-FFF2-40B4-BE49-F238E27FC236}">
                <a16:creationId xmlns:a16="http://schemas.microsoft.com/office/drawing/2014/main" id="{CB73F85F-F1EA-8F71-0FB1-F7FA36665CC9}"/>
              </a:ext>
            </a:extLst>
          </p:cNvPr>
          <p:cNvSpPr/>
          <p:nvPr/>
        </p:nvSpPr>
        <p:spPr>
          <a:xfrm>
            <a:off x="5381924" y="1016641"/>
            <a:ext cx="6272088" cy="519948"/>
          </a:xfrm>
          <a:prstGeom prst="rect">
            <a:avLst/>
          </a:prstGeom>
          <a:solidFill>
            <a:srgbClr val="4472C4">
              <a:alpha val="55000"/>
            </a:srgbClr>
          </a:solidFill>
          <a:ln w="12700" cap="flat" cmpd="sng" algn="ctr">
            <a:solidFill>
              <a:schemeClr val="tx1"/>
            </a:solidFill>
            <a:prstDash val="solid"/>
            <a:miter lim="800000"/>
          </a:ln>
          <a:effectLst/>
        </p:spPr>
        <p:txBody>
          <a:bodyPr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prstClr val="black"/>
                </a:solidFill>
                <a:effectLst/>
                <a:uLnTx/>
                <a:uFillTx/>
                <a:latin typeface="Calibri" panose="020F0502020204030204"/>
                <a:ea typeface="+mn-ea"/>
                <a:cs typeface="+mn-cs"/>
              </a:rPr>
              <a:t>Urine Testing for Stimulants in CM</a:t>
            </a:r>
          </a:p>
        </p:txBody>
      </p:sp>
      <p:sp>
        <p:nvSpPr>
          <p:cNvPr id="4" name="Rectangle 3">
            <a:extLst>
              <a:ext uri="{FF2B5EF4-FFF2-40B4-BE49-F238E27FC236}">
                <a16:creationId xmlns:a16="http://schemas.microsoft.com/office/drawing/2014/main" id="{B5FEB567-CB46-DAE8-37C9-E22E2935600A}"/>
              </a:ext>
            </a:extLst>
          </p:cNvPr>
          <p:cNvSpPr>
            <a:spLocks noChangeArrowheads="1"/>
          </p:cNvSpPr>
          <p:nvPr/>
        </p:nvSpPr>
        <p:spPr bwMode="auto">
          <a:xfrm>
            <a:off x="5381924" y="1536589"/>
            <a:ext cx="6272089" cy="4843645"/>
          </a:xfrm>
          <a:prstGeom prst="rect">
            <a:avLst/>
          </a:prstGeom>
          <a:solidFill>
            <a:srgbClr val="CFD5EA">
              <a:alpha val="64000"/>
            </a:srgbClr>
          </a:solidFill>
          <a:ln>
            <a:solidFill>
              <a:schemeClr val="tx1"/>
            </a:solidFill>
          </a:ln>
        </p:spPr>
        <p:txBody>
          <a:bodyPr lIns="0" tIns="91440" rIns="182880" bIns="91440" anchor="t"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2880" marR="0" lvl="0" indent="-9144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Calibri"/>
                <a:ea typeface="+mn-ea"/>
                <a:cs typeface="Calibri"/>
              </a:rPr>
              <a:t>Focused on celebrating negative test results</a:t>
            </a:r>
          </a:p>
          <a:p>
            <a:pPr marL="182880" marR="0" lvl="0" indent="-9144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400" b="0" i="0" u="none" strike="noStrike" kern="0" cap="none" spc="0" normalizeH="0" baseline="0" noProof="0">
                <a:ln>
                  <a:noFill/>
                </a:ln>
                <a:solidFill>
                  <a:prstClr val="black"/>
                </a:solidFill>
                <a:effectLst/>
                <a:uLnTx/>
                <a:uFillTx/>
                <a:latin typeface="Calibri" panose="020F0502020204030204"/>
                <a:ea typeface="+mn-ea"/>
                <a:cs typeface="+mn-cs"/>
              </a:rPr>
              <a:t>CM rewards are based on </a:t>
            </a:r>
            <a:r>
              <a:rPr kumimoji="0" lang="en-US" sz="2400" b="0" i="0" u="sng" strike="noStrike" kern="0" cap="none" spc="0" normalizeH="0" baseline="0" noProof="0">
                <a:ln>
                  <a:noFill/>
                </a:ln>
                <a:solidFill>
                  <a:prstClr val="black"/>
                </a:solidFill>
                <a:effectLst/>
                <a:uLnTx/>
                <a:uFillTx/>
                <a:latin typeface="Calibri" panose="020F0502020204030204"/>
                <a:ea typeface="+mn-ea"/>
                <a:cs typeface="+mn-cs"/>
              </a:rPr>
              <a:t>stimulant-UDT results</a:t>
            </a:r>
            <a:r>
              <a:rPr kumimoji="0" lang="en-US" sz="2400" b="0" i="0" u="none" strike="noStrike" kern="0" cap="none" spc="0" normalizeH="0" baseline="0" noProof="0">
                <a:ln>
                  <a:noFill/>
                </a:ln>
                <a:solidFill>
                  <a:prstClr val="black"/>
                </a:solidFill>
                <a:effectLst/>
                <a:uLnTx/>
                <a:uFillTx/>
                <a:latin typeface="Calibri" panose="020F0502020204030204"/>
                <a:ea typeface="+mn-ea"/>
                <a:cs typeface="+mn-cs"/>
              </a:rPr>
              <a:t> </a:t>
            </a:r>
            <a:r>
              <a:rPr kumimoji="0" lang="en-US" sz="2400" b="1" i="1" u="none" strike="noStrike" kern="0" cap="none" spc="0" normalizeH="0" baseline="0" noProof="0">
                <a:ln>
                  <a:noFill/>
                </a:ln>
                <a:solidFill>
                  <a:prstClr val="black"/>
                </a:solidFill>
                <a:effectLst/>
                <a:uLnTx/>
                <a:uFillTx/>
                <a:latin typeface="Calibri" panose="020F0502020204030204"/>
                <a:ea typeface="+mn-ea"/>
                <a:cs typeface="+mn-cs"/>
              </a:rPr>
              <a:t>only</a:t>
            </a:r>
            <a:r>
              <a:rPr kumimoji="0" lang="en-US" sz="2400" b="0" i="0" u="none" strike="noStrike" kern="0" cap="none" spc="0" normalizeH="0" baseline="0" noProof="0">
                <a:ln>
                  <a:noFill/>
                </a:ln>
                <a:solidFill>
                  <a:prstClr val="black"/>
                </a:solidFill>
                <a:effectLst/>
                <a:uLnTx/>
                <a:uFillTx/>
                <a:latin typeface="Calibri" panose="020F0502020204030204"/>
                <a:ea typeface="+mn-ea"/>
                <a:cs typeface="+mn-cs"/>
              </a:rPr>
              <a:t>!</a:t>
            </a:r>
            <a:endParaRPr kumimoji="0" lang="en-US" sz="2400" b="0" i="0" u="none" strike="noStrike" kern="0" cap="none" spc="0" normalizeH="0" baseline="0" noProof="0">
              <a:ln>
                <a:noFill/>
              </a:ln>
              <a:solidFill>
                <a:prstClr val="black"/>
              </a:solidFill>
              <a:effectLst/>
              <a:uLnTx/>
              <a:uFillTx/>
              <a:latin typeface="Calibri" panose="020F0502020204030204"/>
              <a:ea typeface="+mn-ea"/>
              <a:cs typeface="Calibri"/>
            </a:endParaRPr>
          </a:p>
          <a:p>
            <a:pPr marL="182880" marR="0" lvl="0" indent="-9144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400" b="0" i="0" u="none" strike="noStrike" kern="0" cap="none" spc="0" normalizeH="0" baseline="0" noProof="0">
                <a:ln>
                  <a:noFill/>
                </a:ln>
                <a:solidFill>
                  <a:prstClr val="black"/>
                </a:solidFill>
                <a:effectLst/>
                <a:uLnTx/>
                <a:uFillTx/>
                <a:latin typeface="Calibri" panose="020F0502020204030204"/>
                <a:ea typeface="+mn-ea"/>
                <a:cs typeface="+mn-cs"/>
              </a:rPr>
              <a:t>CM uses onsite point-of-care tests</a:t>
            </a:r>
            <a:endParaRPr kumimoji="0" lang="en-US" sz="2400" b="0" i="0" u="none" strike="noStrike" kern="0" cap="none" spc="0" normalizeH="0" baseline="0" noProof="0">
              <a:ln>
                <a:noFill/>
              </a:ln>
              <a:solidFill>
                <a:prstClr val="black"/>
              </a:solidFill>
              <a:effectLst/>
              <a:uLnTx/>
              <a:uFillTx/>
              <a:latin typeface="Calibri" panose="020F0502020204030204"/>
              <a:ea typeface="+mn-ea"/>
              <a:cs typeface="Calibri"/>
            </a:endParaRPr>
          </a:p>
          <a:p>
            <a:pPr marL="182880" marR="0" lvl="0" indent="-9144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kumimoji="0" lang="en-US" sz="2400" b="0" i="0" u="none" strike="noStrike" kern="0" cap="none" spc="0" normalizeH="0" baseline="0" noProof="0">
                <a:ln>
                  <a:noFill/>
                </a:ln>
                <a:solidFill>
                  <a:prstClr val="black"/>
                </a:solidFill>
                <a:effectLst/>
                <a:uLnTx/>
                <a:uFillTx/>
                <a:latin typeface="Calibri" panose="020F0502020204030204"/>
                <a:ea typeface="+mn-ea"/>
                <a:cs typeface="+mn-cs"/>
              </a:rPr>
              <a:t>Tests occur twice a week for the initial 12 weeks and once a week for the following 12 weeks</a:t>
            </a:r>
          </a:p>
          <a:p>
            <a:pPr marL="182880" marR="0" lvl="0" indent="-91440" algn="l" defTabSz="914400" rtl="0" eaLnBrk="1" fontAlgn="auto" latinLnBrk="0" hangingPunct="1">
              <a:lnSpc>
                <a:spcPct val="100000"/>
              </a:lnSpc>
              <a:spcBef>
                <a:spcPts val="300"/>
              </a:spcBef>
              <a:spcAft>
                <a:spcPts val="300"/>
              </a:spcAft>
              <a:buClrTx/>
              <a:buSzTx/>
              <a:buFont typeface="Arial" panose="020B0604020202020204" pitchFamily="34" charset="0"/>
              <a:buChar char="•"/>
              <a:tabLst/>
              <a:defRPr/>
            </a:pPr>
            <a:r>
              <a:rPr lang="en-US" sz="2400" kern="0">
                <a:solidFill>
                  <a:prstClr val="black"/>
                </a:solidFill>
                <a:latin typeface="Calibri" panose="020F0502020204030204"/>
              </a:rPr>
              <a:t>UDTs meant for therapeutic intervention, not legal record </a:t>
            </a:r>
            <a:endParaRPr kumimoji="0" lang="en-US" sz="2400" b="0" i="0" u="none" strike="noStrike" kern="0" cap="none" spc="0" normalizeH="0" baseline="0" noProof="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9433047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CBFE9-2DB4-4029-995E-BA730E60CEF3}"/>
              </a:ext>
            </a:extLst>
          </p:cNvPr>
          <p:cNvSpPr>
            <a:spLocks noGrp="1"/>
          </p:cNvSpPr>
          <p:nvPr>
            <p:ph type="title"/>
          </p:nvPr>
        </p:nvSpPr>
        <p:spPr>
          <a:xfrm>
            <a:off x="648780" y="408155"/>
            <a:ext cx="10886465" cy="719498"/>
          </a:xfrm>
        </p:spPr>
        <p:txBody>
          <a:bodyPr/>
          <a:lstStyle/>
          <a:p>
            <a:r>
              <a:rPr lang="en-US">
                <a:solidFill>
                  <a:schemeClr val="tx1"/>
                </a:solidFill>
                <a:latin typeface="Calibri"/>
                <a:cs typeface="Calibri"/>
              </a:rPr>
              <a:t>Urine Drug Testing Setup </a:t>
            </a:r>
            <a:endParaRPr lang="en-US">
              <a:solidFill>
                <a:schemeClr val="tx1"/>
              </a:solidFill>
            </a:endParaRPr>
          </a:p>
        </p:txBody>
      </p:sp>
      <p:sp>
        <p:nvSpPr>
          <p:cNvPr id="3" name="Content Placeholder 2">
            <a:extLst>
              <a:ext uri="{FF2B5EF4-FFF2-40B4-BE49-F238E27FC236}">
                <a16:creationId xmlns:a16="http://schemas.microsoft.com/office/drawing/2014/main" id="{55499851-80D1-49E4-8191-0B0FC8E0C31A}"/>
              </a:ext>
            </a:extLst>
          </p:cNvPr>
          <p:cNvSpPr>
            <a:spLocks noGrp="1"/>
          </p:cNvSpPr>
          <p:nvPr>
            <p:ph idx="1"/>
          </p:nvPr>
        </p:nvSpPr>
        <p:spPr>
          <a:xfrm>
            <a:off x="642365" y="1280160"/>
            <a:ext cx="10718474" cy="5157962"/>
          </a:xfrm>
        </p:spPr>
        <p:txBody>
          <a:bodyPr vert="horz" lIns="91440" tIns="45720" rIns="91440" bIns="45720" rtlCol="0" anchor="t">
            <a:normAutofit fontScale="92500" lnSpcReduction="10000"/>
          </a:bodyPr>
          <a:lstStyle/>
          <a:p>
            <a:r>
              <a:rPr lang="en-US">
                <a:solidFill>
                  <a:schemeClr val="tx1"/>
                </a:solidFill>
                <a:latin typeface="Calibri"/>
                <a:cs typeface="Calibri"/>
              </a:rPr>
              <a:t>Identify </a:t>
            </a:r>
            <a:r>
              <a:rPr lang="en-US" i="1">
                <a:solidFill>
                  <a:schemeClr val="tx1"/>
                </a:solidFill>
                <a:latin typeface="Calibri"/>
                <a:cs typeface="Calibri"/>
              </a:rPr>
              <a:t>where</a:t>
            </a:r>
            <a:r>
              <a:rPr lang="en-US">
                <a:solidFill>
                  <a:schemeClr val="tx1"/>
                </a:solidFill>
                <a:latin typeface="Calibri"/>
                <a:cs typeface="Calibri"/>
              </a:rPr>
              <a:t> the UDT will be conducted</a:t>
            </a:r>
          </a:p>
          <a:p>
            <a:pPr lvl="1">
              <a:spcBef>
                <a:spcPts val="600"/>
              </a:spcBef>
            </a:pPr>
            <a:r>
              <a:rPr lang="en-US" sz="2600">
                <a:solidFill>
                  <a:schemeClr val="tx1"/>
                </a:solidFill>
                <a:latin typeface="Calibri"/>
                <a:cs typeface="Calibri"/>
              </a:rPr>
              <a:t>Which restroom will be used?  </a:t>
            </a:r>
            <a:endParaRPr lang="en-US" sz="2600">
              <a:solidFill>
                <a:schemeClr val="tx1"/>
              </a:solidFill>
            </a:endParaRPr>
          </a:p>
          <a:p>
            <a:pPr lvl="1">
              <a:spcBef>
                <a:spcPts val="300"/>
              </a:spcBef>
            </a:pPr>
            <a:r>
              <a:rPr lang="en-US" sz="2600">
                <a:solidFill>
                  <a:schemeClr val="tx1"/>
                </a:solidFill>
                <a:latin typeface="Calibri"/>
                <a:cs typeface="Calibri"/>
              </a:rPr>
              <a:t>Where will the UDT cup be placed after it is filled?</a:t>
            </a:r>
          </a:p>
          <a:p>
            <a:r>
              <a:rPr lang="en-US">
                <a:solidFill>
                  <a:schemeClr val="tx1"/>
                </a:solidFill>
                <a:latin typeface="Calibri"/>
                <a:cs typeface="Calibri"/>
              </a:rPr>
              <a:t>Prepare supplies including:</a:t>
            </a:r>
          </a:p>
          <a:p>
            <a:pPr lvl="1">
              <a:spcBef>
                <a:spcPts val="600"/>
              </a:spcBef>
            </a:pPr>
            <a:r>
              <a:rPr lang="en-US" sz="2600">
                <a:solidFill>
                  <a:schemeClr val="tx1"/>
                </a:solidFill>
                <a:latin typeface="Calibri"/>
                <a:cs typeface="Calibri"/>
              </a:rPr>
              <a:t>UDT materials</a:t>
            </a:r>
          </a:p>
          <a:p>
            <a:pPr lvl="1">
              <a:spcBef>
                <a:spcPts val="300"/>
              </a:spcBef>
            </a:pPr>
            <a:r>
              <a:rPr lang="en-US" sz="2600">
                <a:solidFill>
                  <a:schemeClr val="tx1"/>
                </a:solidFill>
                <a:latin typeface="Calibri"/>
                <a:cs typeface="Calibri"/>
              </a:rPr>
              <a:t>Gloves</a:t>
            </a:r>
          </a:p>
          <a:p>
            <a:pPr lvl="1">
              <a:spcBef>
                <a:spcPts val="300"/>
              </a:spcBef>
            </a:pPr>
            <a:r>
              <a:rPr lang="en-US" sz="2600">
                <a:solidFill>
                  <a:schemeClr val="tx1"/>
                </a:solidFill>
                <a:latin typeface="Calibri"/>
                <a:cs typeface="Calibri"/>
              </a:rPr>
              <a:t>Paper towels </a:t>
            </a:r>
            <a:endParaRPr lang="en-US" sz="2600">
              <a:solidFill>
                <a:schemeClr val="tx1"/>
              </a:solidFill>
            </a:endParaRPr>
          </a:p>
          <a:p>
            <a:pPr lvl="1">
              <a:spcBef>
                <a:spcPts val="300"/>
              </a:spcBef>
            </a:pPr>
            <a:r>
              <a:rPr lang="en-US" sz="2600">
                <a:solidFill>
                  <a:schemeClr val="tx1"/>
                </a:solidFill>
                <a:latin typeface="Calibri"/>
                <a:cs typeface="Calibri"/>
              </a:rPr>
              <a:t>Garbage</a:t>
            </a:r>
          </a:p>
          <a:p>
            <a:r>
              <a:rPr lang="en-US">
                <a:solidFill>
                  <a:schemeClr val="tx1"/>
                </a:solidFill>
                <a:latin typeface="Calibri"/>
                <a:cs typeface="Calibri"/>
              </a:rPr>
              <a:t>Shut off hot water in the UDT restroom (if possible)</a:t>
            </a:r>
          </a:p>
          <a:p>
            <a:r>
              <a:rPr lang="en-US">
                <a:solidFill>
                  <a:schemeClr val="tx1"/>
                </a:solidFill>
                <a:latin typeface="Calibri"/>
                <a:cs typeface="Calibri"/>
              </a:rPr>
              <a:t>Add</a:t>
            </a:r>
            <a:r>
              <a:rPr lang="en-US">
                <a:latin typeface="Calibri"/>
                <a:cs typeface="Calibri"/>
              </a:rPr>
              <a:t> </a:t>
            </a:r>
            <a:r>
              <a:rPr lang="en-US" b="1">
                <a:solidFill>
                  <a:srgbClr val="0070C0"/>
                </a:solidFill>
                <a:latin typeface="Calibri"/>
                <a:cs typeface="Calibri"/>
              </a:rPr>
              <a:t>bluing agent </a:t>
            </a:r>
            <a:r>
              <a:rPr lang="en-US">
                <a:solidFill>
                  <a:schemeClr val="tx1"/>
                </a:solidFill>
                <a:latin typeface="Calibri"/>
                <a:cs typeface="Calibri"/>
              </a:rPr>
              <a:t>to toilet</a:t>
            </a:r>
          </a:p>
          <a:p>
            <a:r>
              <a:rPr lang="en-US">
                <a:solidFill>
                  <a:schemeClr val="tx1"/>
                </a:solidFill>
                <a:latin typeface="Calibri"/>
                <a:cs typeface="Calibri"/>
              </a:rPr>
              <a:t>Determine procedures for the disposal of UDT cups and samples once testing is complete</a:t>
            </a:r>
          </a:p>
          <a:p>
            <a:pPr lvl="1"/>
            <a:endParaRPr lang="en-US" sz="2600">
              <a:solidFill>
                <a:schemeClr val="tx1"/>
              </a:solidFill>
              <a:latin typeface="Calibri"/>
              <a:cs typeface="Calibri"/>
            </a:endParaRPr>
          </a:p>
        </p:txBody>
      </p:sp>
      <p:sp>
        <p:nvSpPr>
          <p:cNvPr id="4" name="Slide Number Placeholder 3">
            <a:extLst>
              <a:ext uri="{FF2B5EF4-FFF2-40B4-BE49-F238E27FC236}">
                <a16:creationId xmlns:a16="http://schemas.microsoft.com/office/drawing/2014/main" id="{3CF6F4AE-3C2B-4268-A337-99A680F3519F}"/>
              </a:ext>
            </a:extLst>
          </p:cNvPr>
          <p:cNvSpPr>
            <a:spLocks noGrp="1"/>
          </p:cNvSpPr>
          <p:nvPr>
            <p:ph type="sldNum" sz="quarter" idx="12"/>
          </p:nvPr>
        </p:nvSpPr>
        <p:spPr/>
        <p:txBody>
          <a:bodyPr/>
          <a:lstStyle/>
          <a:p>
            <a:fld id="{8EE722A0-BB85-47B5-89AA-E497A9507C15}" type="slidenum">
              <a:rPr lang="en-US" dirty="0" smtClean="0"/>
              <a:pPr/>
              <a:t>62</a:t>
            </a:fld>
            <a:endParaRPr lang="en-US"/>
          </a:p>
        </p:txBody>
      </p:sp>
      <p:pic>
        <p:nvPicPr>
          <p:cNvPr id="6" name="Picture 4" descr="Chart, funnel chart&#10;&#10;Description automatically generated">
            <a:extLst>
              <a:ext uri="{FF2B5EF4-FFF2-40B4-BE49-F238E27FC236}">
                <a16:creationId xmlns:a16="http://schemas.microsoft.com/office/drawing/2014/main" id="{CC130F7D-4AEC-3BA9-C927-43DBA86DC4D9}"/>
              </a:ext>
            </a:extLst>
          </p:cNvPr>
          <p:cNvPicPr>
            <a:picLocks noChangeAspect="1"/>
          </p:cNvPicPr>
          <p:nvPr/>
        </p:nvPicPr>
        <p:blipFill>
          <a:blip r:embed="rId3"/>
          <a:stretch>
            <a:fillRect/>
          </a:stretch>
        </p:blipFill>
        <p:spPr>
          <a:xfrm>
            <a:off x="9332074" y="1937620"/>
            <a:ext cx="1780456" cy="2565820"/>
          </a:xfrm>
          <a:prstGeom prst="rect">
            <a:avLst/>
          </a:prstGeom>
          <a:ln>
            <a:noFill/>
          </a:ln>
          <a:effectLst>
            <a:softEdge rad="112500"/>
          </a:effectLst>
        </p:spPr>
      </p:pic>
      <p:sp>
        <p:nvSpPr>
          <p:cNvPr id="8" name="TextBox 7">
            <a:extLst>
              <a:ext uri="{FF2B5EF4-FFF2-40B4-BE49-F238E27FC236}">
                <a16:creationId xmlns:a16="http://schemas.microsoft.com/office/drawing/2014/main" id="{9A97B634-E6BA-85EC-D96F-76FA3399CFDC}"/>
              </a:ext>
            </a:extLst>
          </p:cNvPr>
          <p:cNvSpPr txBox="1"/>
          <p:nvPr/>
        </p:nvSpPr>
        <p:spPr>
          <a:xfrm>
            <a:off x="9325275" y="3055190"/>
            <a:ext cx="1786799" cy="73866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400" b="1">
                <a:solidFill>
                  <a:srgbClr val="2E3293"/>
                </a:solidFill>
                <a:latin typeface="Calibri"/>
                <a:cs typeface="Calibri"/>
              </a:rPr>
              <a:t>Methamphetamine</a:t>
            </a:r>
          </a:p>
          <a:p>
            <a:pPr algn="ctr"/>
            <a:r>
              <a:rPr lang="en-US" sz="1400" b="1">
                <a:solidFill>
                  <a:srgbClr val="2E3293"/>
                </a:solidFill>
                <a:latin typeface="Calibri"/>
                <a:cs typeface="Calibri"/>
              </a:rPr>
              <a:t>Amphetamine</a:t>
            </a:r>
          </a:p>
          <a:p>
            <a:pPr algn="ctr"/>
            <a:r>
              <a:rPr lang="en-US" sz="1400" b="1">
                <a:solidFill>
                  <a:srgbClr val="2E3293"/>
                </a:solidFill>
                <a:latin typeface="Calibri"/>
                <a:cs typeface="Calibri"/>
              </a:rPr>
              <a:t>Cocaine</a:t>
            </a:r>
          </a:p>
        </p:txBody>
      </p:sp>
    </p:spTree>
    <p:extLst>
      <p:ext uri="{BB962C8B-B14F-4D97-AF65-F5344CB8AC3E}">
        <p14:creationId xmlns:p14="http://schemas.microsoft.com/office/powerpoint/2010/main" val="27272010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CBFE9-2DB4-4029-995E-BA730E60CEF3}"/>
              </a:ext>
            </a:extLst>
          </p:cNvPr>
          <p:cNvSpPr>
            <a:spLocks noGrp="1"/>
          </p:cNvSpPr>
          <p:nvPr>
            <p:ph type="title"/>
          </p:nvPr>
        </p:nvSpPr>
        <p:spPr>
          <a:xfrm>
            <a:off x="613611" y="327218"/>
            <a:ext cx="10886465" cy="719498"/>
          </a:xfrm>
        </p:spPr>
        <p:txBody>
          <a:bodyPr/>
          <a:lstStyle/>
          <a:p>
            <a:r>
              <a:rPr lang="en-US">
                <a:solidFill>
                  <a:schemeClr val="tx1"/>
                </a:solidFill>
                <a:latin typeface="Calibri"/>
                <a:cs typeface="Calibri"/>
              </a:rPr>
              <a:t>Urine Drug Testing Workflow</a:t>
            </a:r>
          </a:p>
        </p:txBody>
      </p:sp>
      <p:sp>
        <p:nvSpPr>
          <p:cNvPr id="3" name="Content Placeholder 2">
            <a:extLst>
              <a:ext uri="{FF2B5EF4-FFF2-40B4-BE49-F238E27FC236}">
                <a16:creationId xmlns:a16="http://schemas.microsoft.com/office/drawing/2014/main" id="{55499851-80D1-49E4-8191-0B0FC8E0C31A}"/>
              </a:ext>
            </a:extLst>
          </p:cNvPr>
          <p:cNvSpPr>
            <a:spLocks noGrp="1"/>
          </p:cNvSpPr>
          <p:nvPr>
            <p:ph idx="1"/>
          </p:nvPr>
        </p:nvSpPr>
        <p:spPr>
          <a:xfrm>
            <a:off x="446315" y="1188487"/>
            <a:ext cx="11364686" cy="4982546"/>
          </a:xfrm>
        </p:spPr>
        <p:txBody>
          <a:bodyPr vert="horz" lIns="91440" tIns="45720" rIns="91440" bIns="45720" rtlCol="0" anchor="t">
            <a:normAutofit fontScale="92500" lnSpcReduction="20000"/>
          </a:bodyPr>
          <a:lstStyle/>
          <a:p>
            <a:pPr marL="514350" indent="-514350">
              <a:buAutoNum type="arabicPeriod"/>
            </a:pPr>
            <a:r>
              <a:rPr lang="en-US" dirty="0">
                <a:solidFill>
                  <a:schemeClr val="tx1"/>
                </a:solidFill>
                <a:latin typeface="Calibri"/>
                <a:cs typeface="Calibri"/>
              </a:rPr>
              <a:t>Greet the member and reestablish rapport</a:t>
            </a:r>
            <a:endParaRPr lang="en-US" dirty="0">
              <a:solidFill>
                <a:schemeClr val="tx1"/>
              </a:solidFill>
            </a:endParaRPr>
          </a:p>
          <a:p>
            <a:pPr marL="514350" indent="-514350">
              <a:buAutoNum type="arabicPeriod"/>
            </a:pPr>
            <a:r>
              <a:rPr lang="en-US" dirty="0">
                <a:solidFill>
                  <a:schemeClr val="tx1"/>
                </a:solidFill>
                <a:latin typeface="Calibri"/>
                <a:cs typeface="Calibri"/>
              </a:rPr>
              <a:t>Ask member to remove outer garments like coats, jackets, sweatshirts, and to leave all personal items outside of restroom</a:t>
            </a:r>
          </a:p>
          <a:p>
            <a:pPr marL="514350" indent="-514350">
              <a:buAutoNum type="arabicPeriod"/>
            </a:pPr>
            <a:r>
              <a:rPr lang="en-US" dirty="0">
                <a:solidFill>
                  <a:schemeClr val="tx1"/>
                </a:solidFill>
                <a:latin typeface="Calibri"/>
                <a:cs typeface="Calibri"/>
              </a:rPr>
              <a:t>Observe them washing their hands including washing nails and nailbeds.  If a sink is not available to observe handwashing, hand sanitizer can be used.</a:t>
            </a:r>
          </a:p>
          <a:p>
            <a:pPr marL="514350" indent="-514350">
              <a:buAutoNum type="arabicPeriod"/>
            </a:pPr>
            <a:r>
              <a:rPr lang="en-US" dirty="0">
                <a:solidFill>
                  <a:schemeClr val="tx1"/>
                </a:solidFill>
                <a:latin typeface="Calibri"/>
                <a:cs typeface="Calibri"/>
              </a:rPr>
              <a:t>It is a good idea to have the member choose their own UDT cup from the box</a:t>
            </a:r>
          </a:p>
          <a:p>
            <a:pPr marL="514350" indent="-514350">
              <a:buAutoNum type="arabicPeriod"/>
            </a:pPr>
            <a:r>
              <a:rPr lang="en-US" dirty="0">
                <a:solidFill>
                  <a:schemeClr val="tx1"/>
                </a:solidFill>
                <a:latin typeface="Calibri"/>
                <a:cs typeface="Calibri"/>
              </a:rPr>
              <a:t>Give them the cup and ask them to urinate into it to the required level depending on the device being used</a:t>
            </a:r>
          </a:p>
          <a:p>
            <a:pPr marL="514350" indent="-514350">
              <a:buAutoNum type="arabicPeriod"/>
            </a:pPr>
            <a:r>
              <a:rPr lang="en-US" dirty="0">
                <a:solidFill>
                  <a:schemeClr val="tx1"/>
                </a:solidFill>
                <a:latin typeface="Calibri"/>
                <a:cs typeface="Calibri"/>
              </a:rPr>
              <a:t>Take the cup from them immediately and evaluate temperature, validity measures, and drug test results according to device specifications.</a:t>
            </a:r>
          </a:p>
          <a:p>
            <a:pPr marL="514350" indent="-514350">
              <a:buAutoNum type="arabicPeriod"/>
            </a:pPr>
            <a:r>
              <a:rPr lang="en-US" dirty="0">
                <a:solidFill>
                  <a:schemeClr val="tx1"/>
                </a:solidFill>
                <a:latin typeface="Calibri"/>
                <a:cs typeface="Calibri"/>
              </a:rPr>
              <a:t>Use the Incentive Manager Portal to deliver incentive (for stimulant-negative results) and provide encouragement (for both stimulant-positive and stimulant-negative results)</a:t>
            </a:r>
          </a:p>
        </p:txBody>
      </p:sp>
      <p:sp>
        <p:nvSpPr>
          <p:cNvPr id="4" name="Slide Number Placeholder 3">
            <a:extLst>
              <a:ext uri="{FF2B5EF4-FFF2-40B4-BE49-F238E27FC236}">
                <a16:creationId xmlns:a16="http://schemas.microsoft.com/office/drawing/2014/main" id="{6FCAED56-752E-4542-B2AB-381841956E90}"/>
              </a:ext>
            </a:extLst>
          </p:cNvPr>
          <p:cNvSpPr>
            <a:spLocks noGrp="1"/>
          </p:cNvSpPr>
          <p:nvPr>
            <p:ph type="sldNum" sz="quarter" idx="12"/>
          </p:nvPr>
        </p:nvSpPr>
        <p:spPr/>
        <p:txBody>
          <a:bodyPr/>
          <a:lstStyle/>
          <a:p>
            <a:fld id="{8EE722A0-BB85-47B5-89AA-E497A9507C15}" type="slidenum">
              <a:rPr lang="en-US" smtClean="0"/>
              <a:pPr/>
              <a:t>63</a:t>
            </a:fld>
            <a:endParaRPr lang="en-US"/>
          </a:p>
        </p:txBody>
      </p:sp>
    </p:spTree>
    <p:extLst>
      <p:ext uri="{BB962C8B-B14F-4D97-AF65-F5344CB8AC3E}">
        <p14:creationId xmlns:p14="http://schemas.microsoft.com/office/powerpoint/2010/main" val="12431381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9B5CC9C-89B7-483A-ADE6-E24E1D54AE68}"/>
              </a:ext>
            </a:extLst>
          </p:cNvPr>
          <p:cNvSpPr txBox="1">
            <a:spLocks/>
          </p:cNvSpPr>
          <p:nvPr/>
        </p:nvSpPr>
        <p:spPr>
          <a:xfrm>
            <a:off x="-1" y="201986"/>
            <a:ext cx="12192000" cy="1265130"/>
          </a:xfrm>
          <a:prstGeom prst="rect">
            <a:avLst/>
          </a:prstGeom>
          <a:ln cmpd="tri">
            <a:noFill/>
          </a:ln>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66090" algn="ctr">
              <a:lnSpc>
                <a:spcPct val="100000"/>
              </a:lnSpc>
              <a:spcBef>
                <a:spcPts val="0"/>
              </a:spcBef>
              <a:spcAft>
                <a:spcPts val="600"/>
              </a:spcAft>
              <a:defRPr/>
            </a:pPr>
            <a:r>
              <a:rPr kumimoji="0" lang="en-US" sz="3600" b="1" i="0" u="none" strike="noStrike" kern="1200" cap="none" spc="0" normalizeH="0" baseline="0" noProof="0">
                <a:ln>
                  <a:noFill/>
                </a:ln>
                <a:effectLst/>
                <a:uLnTx/>
                <a:uFillTx/>
                <a:latin typeface="Calibri"/>
                <a:cs typeface="Calibri"/>
              </a:rPr>
              <a:t>Target Behavior: Special</a:t>
            </a:r>
            <a:r>
              <a:rPr kumimoji="0" lang="en-US" sz="3600" b="1" i="0" u="none" strike="noStrike" kern="1200" cap="none" spc="0" normalizeH="0" noProof="0">
                <a:ln>
                  <a:noFill/>
                </a:ln>
                <a:effectLst/>
                <a:uLnTx/>
                <a:uFillTx/>
                <a:latin typeface="Calibri"/>
                <a:cs typeface="Calibri"/>
              </a:rPr>
              <a:t> Consideration</a:t>
            </a:r>
            <a:br>
              <a:rPr lang="en-US" sz="3400" b="0" i="0" u="none" strike="noStrike" kern="1200" cap="none" spc="0" normalizeH="0" baseline="0" noProof="0">
                <a:ln>
                  <a:noFill/>
                </a:ln>
                <a:effectLst/>
                <a:uLnTx/>
                <a:uFillTx/>
                <a:latin typeface="Calibri"/>
              </a:rPr>
            </a:br>
            <a:r>
              <a:rPr kumimoji="0" lang="en-US" sz="3600" b="1" i="0" u="none" strike="noStrike" kern="1200" cap="none" spc="0" normalizeH="0" baseline="0" noProof="0">
                <a:ln>
                  <a:noFill/>
                </a:ln>
                <a:solidFill>
                  <a:srgbClr val="82946A"/>
                </a:solidFill>
                <a:effectLst/>
                <a:uLnTx/>
                <a:uFillTx/>
                <a:latin typeface="Calibri" panose="020F0502020204030204"/>
                <a:ea typeface="+mn-ea"/>
                <a:cs typeface="+mn-cs"/>
              </a:rPr>
              <a:t>Some</a:t>
            </a:r>
            <a:r>
              <a:rPr lang="en-US" sz="3600" b="1">
                <a:solidFill>
                  <a:srgbClr val="82946A"/>
                </a:solidFill>
                <a:latin typeface="Calibri" panose="020F0502020204030204"/>
              </a:rPr>
              <a:t> Medications May Cause False Stimulant-Positive UDTs</a:t>
            </a:r>
            <a:endParaRPr lang="en-US" sz="2800" b="1" i="0" u="none" strike="noStrike" kern="1200" cap="none" spc="0" normalizeH="0" baseline="0" noProof="0">
              <a:ln>
                <a:noFill/>
              </a:ln>
              <a:solidFill>
                <a:srgbClr val="82946A"/>
              </a:solidFill>
              <a:effectLst/>
              <a:uLnTx/>
              <a:uFillTx/>
              <a:latin typeface="Calibri" panose="020F0502020204030204"/>
              <a:ea typeface="+mn-ea"/>
              <a:cs typeface="Calibri" panose="020F0502020204030204"/>
            </a:endParaRPr>
          </a:p>
        </p:txBody>
      </p:sp>
      <p:sp>
        <p:nvSpPr>
          <p:cNvPr id="7" name="TextBox 6">
            <a:extLst>
              <a:ext uri="{FF2B5EF4-FFF2-40B4-BE49-F238E27FC236}">
                <a16:creationId xmlns:a16="http://schemas.microsoft.com/office/drawing/2014/main" id="{A1569FCA-EABD-4E0A-A5CF-08A9B93BE05B}"/>
              </a:ext>
            </a:extLst>
          </p:cNvPr>
          <p:cNvSpPr txBox="1"/>
          <p:nvPr/>
        </p:nvSpPr>
        <p:spPr>
          <a:xfrm>
            <a:off x="706655" y="1552613"/>
            <a:ext cx="10787513" cy="4026552"/>
          </a:xfrm>
          <a:prstGeom prst="rect">
            <a:avLst/>
          </a:prstGeom>
          <a:noFill/>
          <a:ln>
            <a:noFill/>
          </a:ln>
        </p:spPr>
        <p:txBody>
          <a:bodyPr wrap="square" lIns="91440" tIns="45720" rIns="91440" bIns="45720" anchor="t">
            <a:spAutoFit/>
          </a:bodyPr>
          <a:lstStyle/>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2400">
                <a:effectLst/>
                <a:latin typeface="Calibri"/>
                <a:ea typeface="Calibri" panose="020F0502020204030204" pitchFamily="34" charset="0"/>
                <a:cs typeface="Calibri"/>
              </a:rPr>
              <a:t>Prescription OTC medicines for cough/cold, with decongestants</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2400">
                <a:effectLst/>
                <a:latin typeface="Calibri"/>
                <a:ea typeface="Calibri" panose="020F0502020204030204" pitchFamily="34" charset="0"/>
                <a:cs typeface="Calibri"/>
              </a:rPr>
              <a:t>Prescription medicines for ADHD</a:t>
            </a:r>
          </a:p>
          <a:p>
            <a:pPr marL="342900" marR="0" lvl="0" indent="-342900">
              <a:lnSpc>
                <a:spcPct val="107000"/>
              </a:lnSpc>
              <a:spcBef>
                <a:spcPts val="0"/>
              </a:spcBef>
              <a:spcAft>
                <a:spcPts val="0"/>
              </a:spcAft>
              <a:buFont typeface="Symbol" panose="05050102010706020507" pitchFamily="18" charset="2"/>
              <a:buChar char=""/>
              <a:tabLst>
                <a:tab pos="457200" algn="l"/>
              </a:tabLst>
            </a:pPr>
            <a:r>
              <a:rPr lang="en-US" sz="2400">
                <a:effectLst/>
                <a:latin typeface="Calibri"/>
                <a:ea typeface="Calibri" panose="020F0502020204030204" pitchFamily="34" charset="0"/>
                <a:cs typeface="Calibri"/>
              </a:rPr>
              <a:t>Certain prescription medicines for mental health conditions</a:t>
            </a:r>
          </a:p>
          <a:p>
            <a:pPr marL="342900" indent="-342900">
              <a:lnSpc>
                <a:spcPct val="107000"/>
              </a:lnSpc>
              <a:buFont typeface="Symbol,Sans-Serif" panose="05050102010706020507" pitchFamily="18" charset="2"/>
              <a:buChar char=""/>
              <a:tabLst>
                <a:tab pos="457200" algn="l"/>
              </a:tabLst>
            </a:pPr>
            <a:r>
              <a:rPr lang="en-US" sz="2400">
                <a:latin typeface="Calibri"/>
                <a:ea typeface="+mn-lt"/>
                <a:cs typeface="Calibri"/>
              </a:rPr>
              <a:t>Prescription and OTC medicines for weight loss/diet aids</a:t>
            </a:r>
            <a:endParaRPr lang="en-US" sz="2400">
              <a:latin typeface="Calibri"/>
              <a:ea typeface="+mn-lt"/>
              <a:cs typeface="+mn-lt"/>
            </a:endParaRPr>
          </a:p>
          <a:p>
            <a:pPr marL="342900" indent="-342900">
              <a:lnSpc>
                <a:spcPct val="107000"/>
              </a:lnSpc>
              <a:buFont typeface="Symbol,Sans-Serif" panose="05050102010706020507" pitchFamily="18" charset="2"/>
              <a:buChar char=""/>
              <a:tabLst>
                <a:tab pos="457200" algn="l"/>
              </a:tabLst>
            </a:pPr>
            <a:r>
              <a:rPr lang="en-US" sz="2400">
                <a:latin typeface="Calibri"/>
                <a:ea typeface="+mn-lt"/>
                <a:cs typeface="Calibri"/>
              </a:rPr>
              <a:t>Prescription medicine for hypertension </a:t>
            </a:r>
            <a:endParaRPr lang="en-US" sz="2400">
              <a:latin typeface="Calibri"/>
              <a:ea typeface="+mn-lt"/>
              <a:cs typeface="+mn-lt"/>
            </a:endParaRPr>
          </a:p>
          <a:p>
            <a:pPr marL="342900" indent="-342900">
              <a:lnSpc>
                <a:spcPct val="107000"/>
              </a:lnSpc>
              <a:buFont typeface="Symbol,Sans-Serif" panose="05050102010706020507" pitchFamily="18" charset="2"/>
              <a:buChar char=""/>
              <a:tabLst>
                <a:tab pos="457200" algn="l"/>
              </a:tabLst>
            </a:pPr>
            <a:r>
              <a:rPr lang="en-US" sz="2400">
                <a:latin typeface="Calibri"/>
                <a:ea typeface="+mn-lt"/>
                <a:cs typeface="Calibri"/>
              </a:rPr>
              <a:t>Prescription medicines for Parkinson’s Disease </a:t>
            </a:r>
            <a:endParaRPr lang="en-US" sz="2400">
              <a:latin typeface="Calibri"/>
              <a:ea typeface="+mn-lt"/>
              <a:cs typeface="+mn-lt"/>
            </a:endParaRPr>
          </a:p>
          <a:p>
            <a:pPr marL="342900" indent="-342900">
              <a:lnSpc>
                <a:spcPct val="107000"/>
              </a:lnSpc>
              <a:buFont typeface="Symbol,Sans-Serif" panose="05050102010706020507" pitchFamily="18" charset="2"/>
              <a:buChar char=""/>
              <a:tabLst>
                <a:tab pos="457200" algn="l"/>
              </a:tabLst>
            </a:pPr>
            <a:r>
              <a:rPr lang="en-US" sz="2400">
                <a:latin typeface="Calibri"/>
                <a:ea typeface="+mn-lt"/>
                <a:cs typeface="Calibri"/>
              </a:rPr>
              <a:t>Prescription medicine for diabetes</a:t>
            </a:r>
            <a:endParaRPr lang="en-US" sz="2400">
              <a:latin typeface="Calibri"/>
              <a:ea typeface="+mn-lt"/>
              <a:cs typeface="+mn-lt"/>
            </a:endParaRPr>
          </a:p>
          <a:p>
            <a:pPr marL="342900" indent="-342900">
              <a:lnSpc>
                <a:spcPct val="107000"/>
              </a:lnSpc>
              <a:buFont typeface="Symbol,Sans-Serif" panose="05050102010706020507" pitchFamily="18" charset="2"/>
              <a:buChar char=""/>
              <a:tabLst>
                <a:tab pos="457200" algn="l"/>
              </a:tabLst>
            </a:pPr>
            <a:r>
              <a:rPr lang="en-US" sz="2400">
                <a:latin typeface="Calibri"/>
                <a:ea typeface="+mn-lt"/>
                <a:cs typeface="Calibri"/>
              </a:rPr>
              <a:t>Prescription and OTC medicines for asthma and allergies </a:t>
            </a:r>
            <a:endParaRPr lang="en-US" sz="2400">
              <a:latin typeface="Calibri"/>
              <a:ea typeface="+mn-lt"/>
              <a:cs typeface="+mn-lt"/>
            </a:endParaRPr>
          </a:p>
          <a:p>
            <a:pPr marL="342900" indent="-342900">
              <a:lnSpc>
                <a:spcPct val="107000"/>
              </a:lnSpc>
              <a:buFont typeface="Symbol,Sans-Serif" panose="05050102010706020507" pitchFamily="18" charset="2"/>
              <a:buChar char=""/>
              <a:tabLst>
                <a:tab pos="457200" algn="l"/>
              </a:tabLst>
            </a:pPr>
            <a:r>
              <a:rPr lang="en-US" sz="2400">
                <a:latin typeface="Calibri"/>
                <a:ea typeface="+mn-lt"/>
                <a:cs typeface="Calibri"/>
              </a:rPr>
              <a:t>Prescription medication used for bacterial infections</a:t>
            </a:r>
            <a:endParaRPr lang="en-US" sz="2400">
              <a:latin typeface="Calibri"/>
              <a:ea typeface="+mn-lt"/>
              <a:cs typeface="+mn-lt"/>
            </a:endParaRPr>
          </a:p>
          <a:p>
            <a:pPr marL="342900" indent="-342900">
              <a:lnSpc>
                <a:spcPct val="107000"/>
              </a:lnSpc>
              <a:buFont typeface="Symbol,Sans-Serif" panose="05050102010706020507" pitchFamily="18" charset="2"/>
              <a:buChar char=""/>
              <a:tabLst>
                <a:tab pos="457200" algn="l"/>
              </a:tabLst>
            </a:pPr>
            <a:r>
              <a:rPr lang="en-US" sz="2400">
                <a:latin typeface="Calibri"/>
                <a:cs typeface="Calibri"/>
              </a:rPr>
              <a:t>Other substances</a:t>
            </a:r>
            <a:endParaRPr lang="en-US">
              <a:latin typeface="Calibri"/>
              <a:cs typeface="Calibri"/>
            </a:endParaRPr>
          </a:p>
        </p:txBody>
      </p:sp>
      <p:sp>
        <p:nvSpPr>
          <p:cNvPr id="4" name="Slide Number Placeholder 3">
            <a:extLst>
              <a:ext uri="{FF2B5EF4-FFF2-40B4-BE49-F238E27FC236}">
                <a16:creationId xmlns:a16="http://schemas.microsoft.com/office/drawing/2014/main" id="{B5AAD7A1-74FF-4B24-9A9C-00EBA03F4E8D}"/>
              </a:ext>
            </a:extLst>
          </p:cNvPr>
          <p:cNvSpPr>
            <a:spLocks noGrp="1"/>
          </p:cNvSpPr>
          <p:nvPr>
            <p:ph type="sldNum" sz="quarter" idx="12"/>
          </p:nvPr>
        </p:nvSpPr>
        <p:spPr/>
        <p:txBody>
          <a:bodyPr/>
          <a:lstStyle/>
          <a:p>
            <a:fld id="{8EE722A0-BB85-47B5-89AA-E497A9507C15}" type="slidenum">
              <a:rPr lang="en-US" smtClean="0"/>
              <a:t>64</a:t>
            </a:fld>
            <a:endParaRPr lang="en-US"/>
          </a:p>
        </p:txBody>
      </p:sp>
      <p:sp>
        <p:nvSpPr>
          <p:cNvPr id="13" name="TextBox 12">
            <a:extLst>
              <a:ext uri="{FF2B5EF4-FFF2-40B4-BE49-F238E27FC236}">
                <a16:creationId xmlns:a16="http://schemas.microsoft.com/office/drawing/2014/main" id="{CD1B9EA6-66FA-4CA2-83B6-D8406D044279}"/>
              </a:ext>
            </a:extLst>
          </p:cNvPr>
          <p:cNvSpPr txBox="1"/>
          <p:nvPr/>
        </p:nvSpPr>
        <p:spPr>
          <a:xfrm>
            <a:off x="8321842" y="3267797"/>
            <a:ext cx="3375659" cy="2677656"/>
          </a:xfrm>
          <a:prstGeom prst="rect">
            <a:avLst/>
          </a:prstGeom>
          <a:noFill/>
          <a:ln w="76200" cmpd="tri">
            <a:solidFill>
              <a:schemeClr val="accent1"/>
            </a:solidFill>
          </a:ln>
        </p:spPr>
        <p:txBody>
          <a:bodyPr wrap="square" lIns="91440" tIns="45720" rIns="91440" bIns="45720" rtlCol="0" anchor="t">
            <a:spAutoFit/>
          </a:bodyPr>
          <a:lstStyle/>
          <a:p>
            <a:pPr algn="ctr"/>
            <a:r>
              <a:rPr lang="en-US" sz="2400" b="1" dirty="0">
                <a:solidFill>
                  <a:schemeClr val="accent1"/>
                </a:solidFill>
                <a:latin typeface="Calibri"/>
                <a:cs typeface="Calibri"/>
              </a:rPr>
              <a:t>Review this list carefully with members:</a:t>
            </a:r>
          </a:p>
          <a:p>
            <a:pPr algn="ctr"/>
            <a:r>
              <a:rPr lang="en-US" sz="2400" b="1" dirty="0">
                <a:solidFill>
                  <a:srgbClr val="82946A"/>
                </a:solidFill>
                <a:latin typeface="Calibri"/>
                <a:cs typeface="Calibri"/>
              </a:rPr>
              <a:t>A stimulant-positive UDT is a stimulant-positive UDT even if it is the result of one of these medications/substances.</a:t>
            </a:r>
          </a:p>
        </p:txBody>
      </p:sp>
      <p:sp>
        <p:nvSpPr>
          <p:cNvPr id="2" name="TextBox 1">
            <a:extLst>
              <a:ext uri="{FF2B5EF4-FFF2-40B4-BE49-F238E27FC236}">
                <a16:creationId xmlns:a16="http://schemas.microsoft.com/office/drawing/2014/main" id="{C51EEF83-8BD4-BB3A-2411-2ADD7CF1BCE4}"/>
              </a:ext>
            </a:extLst>
          </p:cNvPr>
          <p:cNvSpPr txBox="1"/>
          <p:nvPr/>
        </p:nvSpPr>
        <p:spPr>
          <a:xfrm>
            <a:off x="1832525" y="6319265"/>
            <a:ext cx="8535832" cy="369332"/>
          </a:xfrm>
          <a:prstGeom prst="rect">
            <a:avLst/>
          </a:prstGeom>
          <a:noFill/>
        </p:spPr>
        <p:txBody>
          <a:bodyPr wrap="square" lIns="91440" tIns="45720" rIns="91440" bIns="45720" rtlCol="0" anchor="t">
            <a:spAutoFit/>
          </a:bodyPr>
          <a:lstStyle/>
          <a:p>
            <a:pPr algn="ctr"/>
            <a:r>
              <a:rPr lang="en-US">
                <a:highlight>
                  <a:srgbClr val="FFFF00"/>
                </a:highlight>
                <a:latin typeface="Calibri"/>
                <a:cs typeface="Calibri"/>
              </a:rPr>
              <a:t>(This list is included in the </a:t>
            </a:r>
            <a:r>
              <a:rPr lang="en-US" i="1">
                <a:highlight>
                  <a:srgbClr val="FFFF00"/>
                </a:highlight>
                <a:latin typeface="Calibri"/>
                <a:cs typeface="Calibri"/>
              </a:rPr>
              <a:t>Sample Consent Form </a:t>
            </a:r>
            <a:r>
              <a:rPr lang="en-US">
                <a:highlight>
                  <a:srgbClr val="FFFF00"/>
                </a:highlight>
                <a:latin typeface="Calibri"/>
                <a:ea typeface="+mn-lt"/>
                <a:cs typeface="+mn-lt"/>
              </a:rPr>
              <a:t>in Appendix A of the Program Manual</a:t>
            </a:r>
            <a:r>
              <a:rPr lang="en-US">
                <a:highlight>
                  <a:srgbClr val="FFFF00"/>
                </a:highlight>
                <a:latin typeface="Calibri"/>
                <a:cs typeface="Calibri"/>
              </a:rPr>
              <a:t>)</a:t>
            </a:r>
            <a:endParaRPr lang="en-US"/>
          </a:p>
        </p:txBody>
      </p:sp>
    </p:spTree>
    <p:extLst>
      <p:ext uri="{BB962C8B-B14F-4D97-AF65-F5344CB8AC3E}">
        <p14:creationId xmlns:p14="http://schemas.microsoft.com/office/powerpoint/2010/main" val="24550237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BC3A0-D8DF-A1E5-DADD-5980B0FECC2B}"/>
              </a:ext>
            </a:extLst>
          </p:cNvPr>
          <p:cNvSpPr>
            <a:spLocks noGrp="1"/>
          </p:cNvSpPr>
          <p:nvPr>
            <p:ph type="title"/>
          </p:nvPr>
        </p:nvSpPr>
        <p:spPr>
          <a:xfrm>
            <a:off x="690032" y="433641"/>
            <a:ext cx="10886465" cy="1280890"/>
          </a:xfrm>
        </p:spPr>
        <p:txBody>
          <a:bodyPr>
            <a:normAutofit fontScale="90000"/>
          </a:bodyPr>
          <a:lstStyle/>
          <a:p>
            <a:r>
              <a:rPr lang="en-US">
                <a:solidFill>
                  <a:schemeClr val="tx1"/>
                </a:solidFill>
                <a:latin typeface="Calibri"/>
                <a:cs typeface="Calibri"/>
              </a:rPr>
              <a:t>UDTs that Meet the Specifications of the Recovery Incentives Program</a:t>
            </a:r>
          </a:p>
        </p:txBody>
      </p:sp>
      <p:sp>
        <p:nvSpPr>
          <p:cNvPr id="5" name="Slide Number Placeholder 4">
            <a:extLst>
              <a:ext uri="{FF2B5EF4-FFF2-40B4-BE49-F238E27FC236}">
                <a16:creationId xmlns:a16="http://schemas.microsoft.com/office/drawing/2014/main" id="{BE702062-E307-974E-7F9C-F53250B0181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E722A0-BB85-47B5-89AA-E497A9507C15}" type="slidenum">
              <a:rPr kumimoji="0" lang="en-US" sz="1400" b="1" i="0" u="none" strike="noStrike" kern="1200" cap="none" spc="0" normalizeH="0" baseline="0" noProof="0" dirty="0" smtClean="0">
                <a:ln>
                  <a:noFill/>
                </a:ln>
                <a:solidFill>
                  <a:prstClr val="black"/>
                </a:solidFill>
                <a:effectLst/>
                <a:uLnTx/>
                <a:uFillTx/>
                <a:latin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Content Placeholder 8">
            <a:extLst>
              <a:ext uri="{FF2B5EF4-FFF2-40B4-BE49-F238E27FC236}">
                <a16:creationId xmlns:a16="http://schemas.microsoft.com/office/drawing/2014/main" id="{6205677E-719E-DF4C-46EA-D238FAA8E22C}"/>
              </a:ext>
            </a:extLst>
          </p:cNvPr>
          <p:cNvSpPr>
            <a:spLocks noGrp="1"/>
          </p:cNvSpPr>
          <p:nvPr>
            <p:ph idx="1"/>
          </p:nvPr>
        </p:nvSpPr>
        <p:spPr>
          <a:xfrm>
            <a:off x="613611" y="1597446"/>
            <a:ext cx="8792439" cy="4629110"/>
          </a:xfrm>
        </p:spPr>
        <p:txBody>
          <a:bodyPr vert="horz" lIns="91440" tIns="45720" rIns="91440" bIns="45720" rtlCol="0" anchor="t">
            <a:normAutofit fontScale="92500" lnSpcReduction="10000"/>
          </a:bodyPr>
          <a:lstStyle/>
          <a:p>
            <a:pPr marL="0" marR="0">
              <a:lnSpc>
                <a:spcPct val="200000"/>
              </a:lnSpc>
              <a:spcBef>
                <a:spcPts val="0"/>
              </a:spcBef>
              <a:spcAft>
                <a:spcPts val="0"/>
              </a:spcAft>
            </a:pPr>
            <a:r>
              <a:rPr lang="en-US" sz="2200" b="1" kern="1200" dirty="0" err="1">
                <a:solidFill>
                  <a:schemeClr val="tx1"/>
                </a:solidFill>
                <a:effectLst/>
                <a:latin typeface="Calibri"/>
                <a:ea typeface="Times New Roman" panose="02020603050405020304" pitchFamily="18" charset="0"/>
                <a:cs typeface="Arial"/>
              </a:rPr>
              <a:t>CLIAWaived</a:t>
            </a:r>
            <a:r>
              <a:rPr lang="en-US" sz="2200" b="1" kern="1200" dirty="0">
                <a:solidFill>
                  <a:schemeClr val="tx1"/>
                </a:solidFill>
                <a:effectLst/>
                <a:latin typeface="Calibri"/>
                <a:ea typeface="Times New Roman" panose="02020603050405020304" pitchFamily="18" charset="0"/>
                <a:cs typeface="Arial"/>
              </a:rPr>
              <a:t>, Inc. </a:t>
            </a:r>
            <a:r>
              <a:rPr lang="en-US" sz="2200" kern="1200" dirty="0">
                <a:solidFill>
                  <a:schemeClr val="tx1"/>
                </a:solidFill>
                <a:effectLst/>
                <a:latin typeface="Calibri"/>
                <a:ea typeface="Times New Roman" panose="02020603050405020304" pitchFamily="18" charset="0"/>
                <a:cs typeface="Arial"/>
              </a:rPr>
              <a:t>12 Panel IDTC Cups II with Adulterants</a:t>
            </a:r>
          </a:p>
          <a:p>
            <a:pPr marL="0" marR="0">
              <a:lnSpc>
                <a:spcPct val="200000"/>
              </a:lnSpc>
              <a:spcBef>
                <a:spcPts val="0"/>
              </a:spcBef>
              <a:spcAft>
                <a:spcPts val="0"/>
              </a:spcAft>
            </a:pPr>
            <a:r>
              <a:rPr lang="en-US" sz="2200" b="1" kern="1200" dirty="0" err="1">
                <a:solidFill>
                  <a:schemeClr val="tx1"/>
                </a:solidFill>
                <a:effectLst/>
                <a:latin typeface="Calibri"/>
                <a:ea typeface="Times New Roman" panose="02020603050405020304" pitchFamily="18" charset="0"/>
                <a:cs typeface="Arial"/>
              </a:rPr>
              <a:t>CLIAWaived</a:t>
            </a:r>
            <a:r>
              <a:rPr lang="en-US" sz="2200" b="1" kern="1200" dirty="0">
                <a:solidFill>
                  <a:schemeClr val="tx1"/>
                </a:solidFill>
                <a:effectLst/>
                <a:latin typeface="Calibri"/>
                <a:ea typeface="Times New Roman" panose="02020603050405020304" pitchFamily="18" charset="0"/>
                <a:cs typeface="Arial"/>
              </a:rPr>
              <a:t>, Inc. </a:t>
            </a:r>
            <a:r>
              <a:rPr lang="en-US" sz="2200" kern="1200" dirty="0">
                <a:solidFill>
                  <a:schemeClr val="tx1"/>
                </a:solidFill>
                <a:effectLst/>
                <a:latin typeface="Calibri"/>
                <a:ea typeface="Times New Roman" panose="02020603050405020304" pitchFamily="18" charset="0"/>
                <a:cs typeface="Arial"/>
              </a:rPr>
              <a:t>13 Panel Cup with Fentanyl and Adulterants</a:t>
            </a:r>
            <a:endParaRPr lang="en-US" sz="2200" dirty="0">
              <a:solidFill>
                <a:schemeClr val="tx1"/>
              </a:solidFill>
              <a:effectLst/>
              <a:latin typeface="Times New Roman"/>
              <a:ea typeface="Calibri" panose="020F0502020204030204" pitchFamily="34" charset="0"/>
              <a:cs typeface="Arial"/>
            </a:endParaRPr>
          </a:p>
          <a:p>
            <a:pPr marL="0" marR="0">
              <a:lnSpc>
                <a:spcPct val="200000"/>
              </a:lnSpc>
              <a:spcBef>
                <a:spcPts val="0"/>
              </a:spcBef>
              <a:spcAft>
                <a:spcPts val="0"/>
              </a:spcAft>
            </a:pPr>
            <a:r>
              <a:rPr lang="en-US" sz="2200" b="1" kern="1200" dirty="0" err="1">
                <a:solidFill>
                  <a:schemeClr val="tx1"/>
                </a:solidFill>
                <a:effectLst/>
                <a:latin typeface="Calibri"/>
                <a:ea typeface="Times New Roman" panose="02020603050405020304" pitchFamily="18" charset="0"/>
                <a:cs typeface="Arial"/>
              </a:rPr>
              <a:t>CLIAWaived</a:t>
            </a:r>
            <a:r>
              <a:rPr lang="en-US" sz="2200" b="1" kern="1200" dirty="0">
                <a:solidFill>
                  <a:schemeClr val="tx1"/>
                </a:solidFill>
                <a:effectLst/>
                <a:latin typeface="Calibri"/>
                <a:ea typeface="Times New Roman" panose="02020603050405020304" pitchFamily="18" charset="0"/>
                <a:cs typeface="Arial"/>
              </a:rPr>
              <a:t>, Inc. </a:t>
            </a:r>
            <a:r>
              <a:rPr lang="en-US" sz="2200" kern="1200" dirty="0">
                <a:solidFill>
                  <a:schemeClr val="tx1"/>
                </a:solidFill>
                <a:effectLst/>
                <a:latin typeface="Calibri"/>
                <a:ea typeface="Times New Roman" panose="02020603050405020304" pitchFamily="18" charset="0"/>
                <a:cs typeface="Arial"/>
              </a:rPr>
              <a:t>14 Panel IDTC II</a:t>
            </a:r>
            <a:endParaRPr lang="en-US" sz="2200" dirty="0">
              <a:solidFill>
                <a:schemeClr val="tx1"/>
              </a:solidFill>
              <a:effectLst/>
              <a:latin typeface="Times New Roman"/>
              <a:ea typeface="Calibri" panose="020F0502020204030204" pitchFamily="34" charset="0"/>
              <a:cs typeface="Arial"/>
            </a:endParaRPr>
          </a:p>
          <a:p>
            <a:pPr marL="0">
              <a:lnSpc>
                <a:spcPct val="200000"/>
              </a:lnSpc>
              <a:spcBef>
                <a:spcPts val="0"/>
              </a:spcBef>
            </a:pPr>
            <a:r>
              <a:rPr lang="en-US" sz="2200" b="1" dirty="0">
                <a:solidFill>
                  <a:schemeClr val="tx1"/>
                </a:solidFill>
                <a:latin typeface="Calibri"/>
                <a:ea typeface="Times New Roman" panose="02020603050405020304" pitchFamily="18" charset="0"/>
                <a:cs typeface="Arial"/>
              </a:rPr>
              <a:t>Premier Biotech </a:t>
            </a:r>
            <a:r>
              <a:rPr lang="en-US" sz="2200" dirty="0">
                <a:solidFill>
                  <a:schemeClr val="tx1"/>
                </a:solidFill>
                <a:latin typeface="Calibri"/>
                <a:ea typeface="Times New Roman" panose="02020603050405020304" pitchFamily="18" charset="0"/>
                <a:cs typeface="Arial"/>
              </a:rPr>
              <a:t>Bio-Cup</a:t>
            </a:r>
          </a:p>
          <a:p>
            <a:pPr marL="0">
              <a:lnSpc>
                <a:spcPct val="200000"/>
              </a:lnSpc>
              <a:spcBef>
                <a:spcPts val="0"/>
              </a:spcBef>
            </a:pPr>
            <a:r>
              <a:rPr lang="en-US" sz="2200" b="1" dirty="0">
                <a:solidFill>
                  <a:schemeClr val="tx1"/>
                </a:solidFill>
                <a:latin typeface="Calibri"/>
                <a:ea typeface="Times New Roman" panose="02020603050405020304" pitchFamily="18" charset="0"/>
                <a:cs typeface="Arial"/>
              </a:rPr>
              <a:t>Premier Biotech </a:t>
            </a:r>
            <a:r>
              <a:rPr lang="en-US" sz="2200" dirty="0">
                <a:solidFill>
                  <a:schemeClr val="tx1"/>
                </a:solidFill>
                <a:latin typeface="Calibri"/>
                <a:ea typeface="Times New Roman" panose="02020603050405020304" pitchFamily="18" charset="0"/>
                <a:cs typeface="Arial"/>
              </a:rPr>
              <a:t>13-Drug Panel UDT Cup including fentanyl</a:t>
            </a:r>
            <a:endParaRPr lang="en-US" sz="2200" dirty="0">
              <a:solidFill>
                <a:schemeClr val="tx1"/>
              </a:solidFill>
              <a:latin typeface="Times New Roman"/>
              <a:ea typeface="Calibri" panose="020F0502020204030204" pitchFamily="34" charset="0"/>
              <a:cs typeface="Arial"/>
            </a:endParaRPr>
          </a:p>
          <a:p>
            <a:pPr marL="0" marR="0">
              <a:lnSpc>
                <a:spcPct val="200000"/>
              </a:lnSpc>
              <a:spcBef>
                <a:spcPts val="0"/>
              </a:spcBef>
              <a:spcAft>
                <a:spcPts val="0"/>
              </a:spcAft>
            </a:pPr>
            <a:r>
              <a:rPr lang="en-US" sz="2200" b="1" kern="1200" dirty="0" err="1">
                <a:solidFill>
                  <a:schemeClr val="tx1"/>
                </a:solidFill>
                <a:effectLst/>
                <a:latin typeface="Calibri"/>
                <a:ea typeface="Times New Roman" panose="02020603050405020304" pitchFamily="18" charset="0"/>
                <a:cs typeface="Arial"/>
              </a:rPr>
              <a:t>Lochness</a:t>
            </a:r>
            <a:r>
              <a:rPr lang="en-US" sz="2200" b="1" kern="1200" dirty="0">
                <a:solidFill>
                  <a:schemeClr val="tx1"/>
                </a:solidFill>
                <a:effectLst/>
                <a:latin typeface="Calibri"/>
                <a:ea typeface="Times New Roman" panose="02020603050405020304" pitchFamily="18" charset="0"/>
                <a:cs typeface="Arial"/>
              </a:rPr>
              <a:t> Medical </a:t>
            </a:r>
            <a:r>
              <a:rPr lang="en-US" sz="2200" kern="1200" dirty="0">
                <a:solidFill>
                  <a:schemeClr val="tx1"/>
                </a:solidFill>
                <a:effectLst/>
                <a:latin typeface="Calibri"/>
                <a:ea typeface="Times New Roman" panose="02020603050405020304" pitchFamily="18" charset="0"/>
                <a:cs typeface="Arial"/>
              </a:rPr>
              <a:t>Multi-Drug One Step Cup </a:t>
            </a:r>
            <a:endParaRPr lang="en-US" sz="2200" dirty="0">
              <a:solidFill>
                <a:schemeClr val="tx1"/>
              </a:solidFill>
              <a:effectLst/>
              <a:latin typeface="Times New Roman"/>
              <a:ea typeface="Calibri" panose="020F0502020204030204" pitchFamily="34" charset="0"/>
              <a:cs typeface="Arial"/>
            </a:endParaRPr>
          </a:p>
          <a:p>
            <a:pPr marL="0" indent="0">
              <a:buNone/>
            </a:pPr>
            <a:r>
              <a:rPr lang="en-US" sz="2200" dirty="0"/>
              <a:t>       </a:t>
            </a:r>
            <a:r>
              <a:rPr lang="en-US" sz="1800" dirty="0"/>
              <a:t>*The </a:t>
            </a:r>
            <a:r>
              <a:rPr lang="en-US" sz="1800" dirty="0" err="1"/>
              <a:t>Lochness</a:t>
            </a:r>
            <a:r>
              <a:rPr lang="en-US" sz="1800" dirty="0"/>
              <a:t> Medical UDT product requires a customized order to ensure that all cutoffs are in line with the minimum requirements of the Program. This necessitates a 10-16 week production time and minimum order of 1,200 kits. </a:t>
            </a:r>
          </a:p>
        </p:txBody>
      </p:sp>
      <p:sp>
        <p:nvSpPr>
          <p:cNvPr id="11" name="Title 1">
            <a:extLst>
              <a:ext uri="{FF2B5EF4-FFF2-40B4-BE49-F238E27FC236}">
                <a16:creationId xmlns:a16="http://schemas.microsoft.com/office/drawing/2014/main" id="{6F9F978F-F789-49A6-9819-1D456B9A472E}"/>
              </a:ext>
            </a:extLst>
          </p:cNvPr>
          <p:cNvSpPr txBox="1">
            <a:spLocks/>
          </p:cNvSpPr>
          <p:nvPr/>
        </p:nvSpPr>
        <p:spPr>
          <a:xfrm>
            <a:off x="613612" y="6226556"/>
            <a:ext cx="10962886" cy="54682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b="1" kern="1200">
                <a:solidFill>
                  <a:schemeClr val="tx1">
                    <a:lumMod val="85000"/>
                    <a:lumOff val="15000"/>
                  </a:schemeClr>
                </a:solidFill>
                <a:latin typeface="Calibri" panose="020F0502020204030204" pitchFamily="34" charset="0"/>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5E6B4D"/>
                </a:solidFill>
                <a:effectLst/>
                <a:uLnTx/>
                <a:uFillTx/>
                <a:latin typeface="Calibri"/>
                <a:ea typeface="+mj-ea"/>
                <a:cs typeface="Calibri"/>
              </a:rPr>
              <a:t>*</a:t>
            </a:r>
            <a:r>
              <a:rPr kumimoji="0" lang="en-US" sz="1600" b="1" i="0" u="none" strike="noStrike" kern="1200" cap="none" spc="0" normalizeH="0" baseline="0" noProof="0" dirty="0">
                <a:ln>
                  <a:noFill/>
                </a:ln>
                <a:solidFill>
                  <a:srgbClr val="5E6B4D"/>
                </a:solidFill>
                <a:effectLst/>
                <a:uLnTx/>
                <a:uFillTx/>
                <a:latin typeface="Calibri"/>
                <a:ea typeface="+mj-ea"/>
                <a:cs typeface="Calibri"/>
              </a:rPr>
              <a:t>DHCS: </a:t>
            </a:r>
            <a:r>
              <a:rPr kumimoji="0" lang="en-US" sz="1600" b="1" i="0" u="sng" strike="noStrike" kern="1200" cap="none" spc="0" normalizeH="0" baseline="0" noProof="0" dirty="0">
                <a:ln>
                  <a:noFill/>
                </a:ln>
                <a:solidFill>
                  <a:srgbClr val="467886"/>
                </a:solidFill>
                <a:effectLst/>
                <a:uLnTx/>
                <a:uFillTx/>
                <a:latin typeface="Aptos" panose="020B0004020202020204" pitchFamily="34" charset="0"/>
                <a:ea typeface="Aptos" panose="020B0004020202020204" pitchFamily="34" charset="0"/>
                <a:cs typeface="Aptos" panose="020B0004020202020204" pitchFamily="34" charset="0"/>
                <a:hlinkClick r:id="rId3"/>
              </a:rPr>
              <a:t>https://www.dhcs.ca.gov/Pages/Approved-UDTs-for-the-Recovery-Incentives-Program.aspx</a:t>
            </a:r>
            <a:endParaRPr kumimoji="0" lang="en-US" sz="1600" b="1"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ea typeface="+mj-ea"/>
              <a:cs typeface="Calibri" panose="020F0502020204030204" pitchFamily="34" charset="0"/>
            </a:endParaRPr>
          </a:p>
        </p:txBody>
      </p:sp>
      <p:pic>
        <p:nvPicPr>
          <p:cNvPr id="8" name="Picture 14" descr="Chart, funnel chart&#10;&#10;Description automatically generated">
            <a:extLst>
              <a:ext uri="{FF2B5EF4-FFF2-40B4-BE49-F238E27FC236}">
                <a16:creationId xmlns:a16="http://schemas.microsoft.com/office/drawing/2014/main" id="{C24C3844-50D5-AF3B-5237-830BE842E53B}"/>
              </a:ext>
            </a:extLst>
          </p:cNvPr>
          <p:cNvPicPr>
            <a:picLocks noChangeAspect="1"/>
          </p:cNvPicPr>
          <p:nvPr/>
        </p:nvPicPr>
        <p:blipFill>
          <a:blip r:embed="rId4"/>
          <a:stretch>
            <a:fillRect/>
          </a:stretch>
        </p:blipFill>
        <p:spPr>
          <a:xfrm>
            <a:off x="9348943" y="2576693"/>
            <a:ext cx="1894936" cy="2748147"/>
          </a:xfrm>
          <a:prstGeom prst="rect">
            <a:avLst/>
          </a:prstGeom>
          <a:ln>
            <a:noFill/>
          </a:ln>
          <a:effectLst>
            <a:softEdge rad="112500"/>
          </a:effectLst>
        </p:spPr>
      </p:pic>
      <p:sp>
        <p:nvSpPr>
          <p:cNvPr id="12" name="TextBox 11">
            <a:extLst>
              <a:ext uri="{FF2B5EF4-FFF2-40B4-BE49-F238E27FC236}">
                <a16:creationId xmlns:a16="http://schemas.microsoft.com/office/drawing/2014/main" id="{0CD79C22-7B45-6D43-7317-B2661FA21DE6}"/>
              </a:ext>
            </a:extLst>
          </p:cNvPr>
          <p:cNvSpPr txBox="1"/>
          <p:nvPr/>
        </p:nvSpPr>
        <p:spPr>
          <a:xfrm>
            <a:off x="9406050" y="3778763"/>
            <a:ext cx="1786799" cy="738664"/>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E3293"/>
                </a:solidFill>
                <a:effectLst/>
                <a:uLnTx/>
                <a:uFillTx/>
                <a:latin typeface="Calibri"/>
                <a:ea typeface="+mn-ea"/>
                <a:cs typeface="Calibri"/>
              </a:rPr>
              <a:t>Methamphetamine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E3293"/>
                </a:solidFill>
                <a:effectLst/>
                <a:uLnTx/>
                <a:uFillTx/>
                <a:latin typeface="Calibri"/>
                <a:ea typeface="+mn-ea"/>
                <a:cs typeface="Calibri"/>
              </a:rPr>
              <a:t>Amphetamine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E3293"/>
                </a:solidFill>
                <a:effectLst/>
                <a:uLnTx/>
                <a:uFillTx/>
                <a:latin typeface="Calibri"/>
                <a:ea typeface="+mn-ea"/>
                <a:cs typeface="Calibri"/>
              </a:rPr>
              <a:t>Cocaine</a:t>
            </a:r>
          </a:p>
        </p:txBody>
      </p:sp>
    </p:spTree>
    <p:extLst>
      <p:ext uri="{BB962C8B-B14F-4D97-AF65-F5344CB8AC3E}">
        <p14:creationId xmlns:p14="http://schemas.microsoft.com/office/powerpoint/2010/main" val="20556233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C1A03E-A03A-43E6-AD69-7F429733E7DA}"/>
              </a:ext>
            </a:extLst>
          </p:cNvPr>
          <p:cNvSpPr>
            <a:spLocks noGrp="1"/>
          </p:cNvSpPr>
          <p:nvPr>
            <p:ph type="title"/>
          </p:nvPr>
        </p:nvSpPr>
        <p:spPr>
          <a:xfrm>
            <a:off x="656743" y="1156222"/>
            <a:ext cx="10891000" cy="893706"/>
          </a:xfrm>
        </p:spPr>
        <p:txBody>
          <a:bodyPr/>
          <a:lstStyle/>
          <a:p>
            <a:r>
              <a:rPr lang="en-US">
                <a:solidFill>
                  <a:schemeClr val="tx1"/>
                </a:solidFill>
                <a:latin typeface="Calibri"/>
                <a:cs typeface="Calibri"/>
              </a:rPr>
              <a:t>Potential Program Challenges</a:t>
            </a:r>
          </a:p>
        </p:txBody>
      </p:sp>
      <p:pic>
        <p:nvPicPr>
          <p:cNvPr id="3" name="Picture 4">
            <a:extLst>
              <a:ext uri="{FF2B5EF4-FFF2-40B4-BE49-F238E27FC236}">
                <a16:creationId xmlns:a16="http://schemas.microsoft.com/office/drawing/2014/main" id="{C3726AF6-BA1B-E4E4-7724-493B1C837E6E}"/>
              </a:ext>
            </a:extLst>
          </p:cNvPr>
          <p:cNvPicPr>
            <a:picLocks noChangeAspect="1"/>
          </p:cNvPicPr>
          <p:nvPr/>
        </p:nvPicPr>
        <p:blipFill>
          <a:blip r:embed="rId3"/>
          <a:stretch>
            <a:fillRect/>
          </a:stretch>
        </p:blipFill>
        <p:spPr>
          <a:xfrm>
            <a:off x="3248781" y="2042886"/>
            <a:ext cx="5718628" cy="3812419"/>
          </a:xfrm>
          <a:prstGeom prst="rect">
            <a:avLst/>
          </a:prstGeom>
          <a:ln>
            <a:noFill/>
          </a:ln>
          <a:effectLst>
            <a:softEdge rad="112500"/>
          </a:effectLst>
        </p:spPr>
      </p:pic>
    </p:spTree>
    <p:extLst>
      <p:ext uri="{BB962C8B-B14F-4D97-AF65-F5344CB8AC3E}">
        <p14:creationId xmlns:p14="http://schemas.microsoft.com/office/powerpoint/2010/main" val="37118215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BDF904-9400-478C-A050-F4112DA12A5E}"/>
              </a:ext>
            </a:extLst>
          </p:cNvPr>
          <p:cNvSpPr/>
          <p:nvPr/>
        </p:nvSpPr>
        <p:spPr>
          <a:xfrm>
            <a:off x="1601351" y="619356"/>
            <a:ext cx="8989297" cy="5896285"/>
          </a:xfrm>
          <a:prstGeom prst="rect">
            <a:avLst/>
          </a:prstGeom>
          <a:blipFill>
            <a:blip r:embed="rId3">
              <a:alphaModFix amt="30000"/>
              <a:extLst>
                <a:ext uri="{28A0092B-C50C-407E-A947-70E740481C1C}">
                  <a14:useLocalDpi xmlns:a14="http://schemas.microsoft.com/office/drawing/2010/main" val="0"/>
                </a:ext>
              </a:extLst>
            </a:blip>
            <a:stretch>
              <a:fillRect/>
            </a:stretch>
          </a:blipFill>
          <a:ln>
            <a:noFill/>
          </a:ln>
          <a:effectLst>
            <a:softEdge rad="596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D146763-0358-40C0-A3A1-690DBD3673A7}"/>
              </a:ext>
            </a:extLst>
          </p:cNvPr>
          <p:cNvSpPr txBox="1"/>
          <p:nvPr/>
        </p:nvSpPr>
        <p:spPr>
          <a:xfrm>
            <a:off x="2732179" y="2859613"/>
            <a:ext cx="6969760" cy="1323439"/>
          </a:xfrm>
          <a:prstGeom prst="rect">
            <a:avLst/>
          </a:prstGeom>
          <a:noFill/>
        </p:spPr>
        <p:txBody>
          <a:bodyPr wrap="square" rtlCol="0">
            <a:spAutoFit/>
          </a:bodyPr>
          <a:lstStyle/>
          <a:p>
            <a:pPr algn="ctr"/>
            <a:r>
              <a:rPr lang="en-US" sz="4000" b="1">
                <a:latin typeface="Calibri" panose="020F0502020204030204" pitchFamily="34" charset="0"/>
                <a:cs typeface="Calibri" panose="020F0502020204030204" pitchFamily="34" charset="0"/>
              </a:rPr>
              <a:t>Challenges Involving Staff – Staff Concerns</a:t>
            </a:r>
          </a:p>
        </p:txBody>
      </p:sp>
    </p:spTree>
    <p:extLst>
      <p:ext uri="{BB962C8B-B14F-4D97-AF65-F5344CB8AC3E}">
        <p14:creationId xmlns:p14="http://schemas.microsoft.com/office/powerpoint/2010/main" val="37767848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70F0-857B-4744-B782-6E5082840390}"/>
              </a:ext>
            </a:extLst>
          </p:cNvPr>
          <p:cNvSpPr>
            <a:spLocks noGrp="1"/>
          </p:cNvSpPr>
          <p:nvPr>
            <p:ph type="title"/>
          </p:nvPr>
        </p:nvSpPr>
        <p:spPr>
          <a:xfrm>
            <a:off x="618145" y="232225"/>
            <a:ext cx="10886465" cy="878324"/>
          </a:xfrm>
        </p:spPr>
        <p:txBody>
          <a:bodyPr>
            <a:normAutofit/>
          </a:bodyPr>
          <a:lstStyle/>
          <a:p>
            <a:r>
              <a:rPr lang="en-US" sz="4000" b="1">
                <a:solidFill>
                  <a:schemeClr val="tx1"/>
                </a:solidFill>
                <a:latin typeface="Calibri"/>
                <a:cs typeface="Calibri"/>
              </a:rPr>
              <a:t>Staff </a:t>
            </a:r>
            <a:r>
              <a:rPr lang="en-US">
                <a:solidFill>
                  <a:schemeClr val="tx1"/>
                </a:solidFill>
                <a:latin typeface="Calibri"/>
                <a:cs typeface="Calibri"/>
              </a:rPr>
              <a:t>Concerns </a:t>
            </a:r>
            <a:endParaRPr lang="en-US">
              <a:solidFill>
                <a:schemeClr val="tx1"/>
              </a:solidFill>
            </a:endParaRPr>
          </a:p>
        </p:txBody>
      </p:sp>
      <p:sp>
        <p:nvSpPr>
          <p:cNvPr id="4" name="Slide Number Placeholder 3">
            <a:extLst>
              <a:ext uri="{FF2B5EF4-FFF2-40B4-BE49-F238E27FC236}">
                <a16:creationId xmlns:a16="http://schemas.microsoft.com/office/drawing/2014/main" id="{2C4F3BD4-C0BD-43EE-879E-F9DC8D21775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E722A0-BB85-47B5-89AA-E497A9507C15}" type="slidenum">
              <a:rPr kumimoji="0" lang="en-US" sz="1400" b="1" i="0" u="none" strike="noStrike" kern="1200" cap="none" spc="0" normalizeH="0" baseline="0" noProof="0" smtClean="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4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0B251D43-387B-5EEA-8694-D8937908D973}"/>
              </a:ext>
            </a:extLst>
          </p:cNvPr>
          <p:cNvSpPr>
            <a:spLocks noGrp="1"/>
          </p:cNvSpPr>
          <p:nvPr>
            <p:ph idx="1"/>
          </p:nvPr>
        </p:nvSpPr>
        <p:spPr>
          <a:xfrm>
            <a:off x="656743" y="1155941"/>
            <a:ext cx="10891001" cy="5157847"/>
          </a:xfrm>
        </p:spPr>
        <p:txBody>
          <a:bodyPr vert="horz" lIns="91440" tIns="45720" rIns="91440" bIns="45720" rtlCol="0" anchor="t">
            <a:normAutofit fontScale="92500" lnSpcReduction="20000"/>
          </a:bodyPr>
          <a:lstStyle/>
          <a:p>
            <a:r>
              <a:rPr lang="en-US" sz="3000" dirty="0">
                <a:solidFill>
                  <a:schemeClr val="tx1"/>
                </a:solidFill>
                <a:latin typeface="Calibri"/>
                <a:cs typeface="Calibri"/>
              </a:rPr>
              <a:t>"Why are we paying people to be abstinent from stimulants?"</a:t>
            </a:r>
          </a:p>
          <a:p>
            <a:r>
              <a:rPr lang="en-US" sz="3000" dirty="0">
                <a:solidFill>
                  <a:schemeClr val="tx1"/>
                </a:solidFill>
                <a:latin typeface="Calibri"/>
                <a:cs typeface="Calibri"/>
              </a:rPr>
              <a:t>Another expression of concern: “Motivation for recovery should be intrinsic; the benefits of recovery should be motivating enough.” </a:t>
            </a:r>
          </a:p>
          <a:p>
            <a:pPr lvl="1"/>
            <a:r>
              <a:rPr lang="en-US" sz="2800" dirty="0">
                <a:solidFill>
                  <a:schemeClr val="tx1"/>
                </a:solidFill>
                <a:latin typeface="Calibri"/>
                <a:cs typeface="Calibri"/>
              </a:rPr>
              <a:t>Frame CM as a positive reinforcement intervention based on the principles of operant conditioning </a:t>
            </a:r>
          </a:p>
          <a:p>
            <a:pPr lvl="1"/>
            <a:r>
              <a:rPr lang="en-US" sz="2800" dirty="0">
                <a:solidFill>
                  <a:schemeClr val="tx1"/>
                </a:solidFill>
                <a:latin typeface="Calibri"/>
                <a:cs typeface="Calibri"/>
              </a:rPr>
              <a:t>The dopamine release from methamphetamine, in particular, is extremely powerful and reinforcing; we need a positive reinforcement paradigm powerful enough to compete with it</a:t>
            </a:r>
          </a:p>
          <a:p>
            <a:pPr lvl="1"/>
            <a:r>
              <a:rPr lang="en-US" sz="2800" dirty="0">
                <a:solidFill>
                  <a:schemeClr val="tx1"/>
                </a:solidFill>
                <a:latin typeface="Calibri"/>
                <a:cs typeface="Calibri"/>
              </a:rPr>
              <a:t>Remind staff how common it is for members using stimulants to drop out of treatment</a:t>
            </a:r>
          </a:p>
          <a:p>
            <a:pPr lvl="2"/>
            <a:r>
              <a:rPr lang="en-US" sz="2600" dirty="0">
                <a:solidFill>
                  <a:schemeClr val="tx1"/>
                </a:solidFill>
                <a:latin typeface="Calibri"/>
                <a:cs typeface="Calibri"/>
              </a:rPr>
              <a:t>CM is a powerful intervention for engaging and retaining members in treatment; we know that the longer individuals remain in treatment the better their outcomes tend to be</a:t>
            </a:r>
          </a:p>
        </p:txBody>
      </p:sp>
    </p:spTree>
    <p:extLst>
      <p:ext uri="{BB962C8B-B14F-4D97-AF65-F5344CB8AC3E}">
        <p14:creationId xmlns:p14="http://schemas.microsoft.com/office/powerpoint/2010/main" val="24113674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00CDEA-64EB-4668-A2DC-EC120A31D13F}"/>
              </a:ext>
            </a:extLst>
          </p:cNvPr>
          <p:cNvSpPr/>
          <p:nvPr/>
        </p:nvSpPr>
        <p:spPr>
          <a:xfrm>
            <a:off x="1601351" y="619356"/>
            <a:ext cx="8989297" cy="5896285"/>
          </a:xfrm>
          <a:prstGeom prst="rect">
            <a:avLst/>
          </a:prstGeom>
          <a:blipFill>
            <a:blip r:embed="rId3">
              <a:alphaModFix amt="30000"/>
              <a:extLst>
                <a:ext uri="{28A0092B-C50C-407E-A947-70E740481C1C}">
                  <a14:useLocalDpi xmlns:a14="http://schemas.microsoft.com/office/drawing/2010/main" val="0"/>
                </a:ext>
              </a:extLst>
            </a:blip>
            <a:stretch>
              <a:fillRect/>
            </a:stretch>
          </a:blipFill>
          <a:ln>
            <a:noFill/>
          </a:ln>
          <a:effectLst>
            <a:softEdge rad="596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D146763-0358-40C0-A3A1-690DBD3673A7}"/>
              </a:ext>
            </a:extLst>
          </p:cNvPr>
          <p:cNvSpPr txBox="1"/>
          <p:nvPr/>
        </p:nvSpPr>
        <p:spPr>
          <a:xfrm>
            <a:off x="1974883" y="2564901"/>
            <a:ext cx="8235056" cy="1323439"/>
          </a:xfrm>
          <a:prstGeom prst="rect">
            <a:avLst/>
          </a:prstGeom>
          <a:noFill/>
        </p:spPr>
        <p:txBody>
          <a:bodyPr wrap="square" lIns="91440" tIns="45720" rIns="91440" bIns="45720" rtlCol="0" anchor="t">
            <a:spAutoFit/>
          </a:bodyPr>
          <a:lstStyle/>
          <a:p>
            <a:pPr algn="ctr"/>
            <a:r>
              <a:rPr lang="en-US" sz="4000" b="1" dirty="0">
                <a:latin typeface="Calibri"/>
                <a:cs typeface="Calibri"/>
              </a:rPr>
              <a:t>Challenges Involving Members – Unexcused Absences</a:t>
            </a:r>
          </a:p>
        </p:txBody>
      </p:sp>
    </p:spTree>
    <p:extLst>
      <p:ext uri="{BB962C8B-B14F-4D97-AF65-F5344CB8AC3E}">
        <p14:creationId xmlns:p14="http://schemas.microsoft.com/office/powerpoint/2010/main" val="75168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0E4491-5C4A-29D8-268E-35A4E7C5A4DA}"/>
              </a:ext>
            </a:extLst>
          </p:cNvPr>
          <p:cNvPicPr>
            <a:picLocks noChangeAspect="1"/>
          </p:cNvPicPr>
          <p:nvPr/>
        </p:nvPicPr>
        <p:blipFill rotWithShape="1">
          <a:blip r:embed="rId2"/>
          <a:srcRect t="4989" b="4613"/>
          <a:stretch/>
        </p:blipFill>
        <p:spPr>
          <a:xfrm>
            <a:off x="188464" y="512064"/>
            <a:ext cx="11815072" cy="5858256"/>
          </a:xfrm>
          <a:prstGeom prst="rect">
            <a:avLst/>
          </a:prstGeom>
        </p:spPr>
      </p:pic>
      <p:sp>
        <p:nvSpPr>
          <p:cNvPr id="3" name="TextBox 2">
            <a:extLst>
              <a:ext uri="{FF2B5EF4-FFF2-40B4-BE49-F238E27FC236}">
                <a16:creationId xmlns:a16="http://schemas.microsoft.com/office/drawing/2014/main" id="{505159B0-0CCB-13A4-595E-01D9284A0CC5}"/>
              </a:ext>
            </a:extLst>
          </p:cNvPr>
          <p:cNvSpPr txBox="1"/>
          <p:nvPr/>
        </p:nvSpPr>
        <p:spPr>
          <a:xfrm>
            <a:off x="292100" y="5908655"/>
            <a:ext cx="2432050" cy="461665"/>
          </a:xfrm>
          <a:prstGeom prst="rect">
            <a:avLst/>
          </a:prstGeom>
          <a:solidFill>
            <a:srgbClr val="007AC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Point your camera at the QR Code and Connect to the website to play</a:t>
            </a:r>
          </a:p>
        </p:txBody>
      </p:sp>
      <p:sp>
        <p:nvSpPr>
          <p:cNvPr id="4" name="TextBox 3">
            <a:extLst>
              <a:ext uri="{FF2B5EF4-FFF2-40B4-BE49-F238E27FC236}">
                <a16:creationId xmlns:a16="http://schemas.microsoft.com/office/drawing/2014/main" id="{36BA953B-49D2-B524-B3B5-E36394686732}"/>
              </a:ext>
            </a:extLst>
          </p:cNvPr>
          <p:cNvSpPr txBox="1"/>
          <p:nvPr/>
        </p:nvSpPr>
        <p:spPr>
          <a:xfrm>
            <a:off x="9525000" y="5807055"/>
            <a:ext cx="2432050" cy="461665"/>
          </a:xfrm>
          <a:prstGeom prst="rect">
            <a:avLst/>
          </a:prstGeom>
          <a:solidFill>
            <a:srgbClr val="007AC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Calibri" panose="020F0502020204030204"/>
                <a:ea typeface="+mn-ea"/>
                <a:cs typeface="+mn-cs"/>
              </a:rPr>
              <a:t>Open a browser and connect to pollev.com and enter TFREESE141</a:t>
            </a:r>
          </a:p>
        </p:txBody>
      </p:sp>
    </p:spTree>
    <p:extLst>
      <p:ext uri="{BB962C8B-B14F-4D97-AF65-F5344CB8AC3E}">
        <p14:creationId xmlns:p14="http://schemas.microsoft.com/office/powerpoint/2010/main" val="1957399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75EF3-1E0E-46BD-93CF-3E9BDECADB44}"/>
              </a:ext>
            </a:extLst>
          </p:cNvPr>
          <p:cNvSpPr>
            <a:spLocks noGrp="1"/>
          </p:cNvSpPr>
          <p:nvPr>
            <p:ph type="title"/>
          </p:nvPr>
        </p:nvSpPr>
        <p:spPr>
          <a:xfrm>
            <a:off x="230022" y="217130"/>
            <a:ext cx="11741771" cy="976090"/>
          </a:xfrm>
        </p:spPr>
        <p:txBody>
          <a:bodyPr>
            <a:normAutofit fontScale="90000"/>
          </a:bodyPr>
          <a:lstStyle/>
          <a:p>
            <a:r>
              <a:rPr lang="en-US">
                <a:solidFill>
                  <a:schemeClr val="tx1"/>
                </a:solidFill>
                <a:latin typeface="Calibri"/>
                <a:cs typeface="Calibri"/>
              </a:rPr>
              <a:t>Break-Out Group Activity #1: Handling Unexcused Absences</a:t>
            </a:r>
          </a:p>
        </p:txBody>
      </p:sp>
      <p:sp>
        <p:nvSpPr>
          <p:cNvPr id="3" name="Content Placeholder 2">
            <a:extLst>
              <a:ext uri="{FF2B5EF4-FFF2-40B4-BE49-F238E27FC236}">
                <a16:creationId xmlns:a16="http://schemas.microsoft.com/office/drawing/2014/main" id="{AEE90ACC-C938-4DBD-B3DF-6C6FC91E5C14}"/>
              </a:ext>
            </a:extLst>
          </p:cNvPr>
          <p:cNvSpPr>
            <a:spLocks noGrp="1"/>
          </p:cNvSpPr>
          <p:nvPr>
            <p:ph idx="1"/>
          </p:nvPr>
        </p:nvSpPr>
        <p:spPr>
          <a:xfrm>
            <a:off x="469038" y="1189575"/>
            <a:ext cx="11266140" cy="4732191"/>
          </a:xfrm>
        </p:spPr>
        <p:txBody>
          <a:bodyPr vert="horz" lIns="91440" tIns="45720" rIns="91440" bIns="45720" rtlCol="0" anchor="t">
            <a:normAutofit/>
          </a:bodyPr>
          <a:lstStyle/>
          <a:p>
            <a:r>
              <a:rPr lang="en-US" sz="2600" dirty="0">
                <a:solidFill>
                  <a:schemeClr val="tx1"/>
                </a:solidFill>
                <a:latin typeface="Calibri"/>
                <a:cs typeface="Calibri"/>
              </a:rPr>
              <a:t>You will be divided into small groups of approximately 4-6 people (take note of which breakout group you're in)</a:t>
            </a:r>
          </a:p>
          <a:p>
            <a:r>
              <a:rPr lang="en-US" sz="2600" dirty="0">
                <a:solidFill>
                  <a:schemeClr val="tx1"/>
                </a:solidFill>
                <a:latin typeface="Calibri"/>
                <a:cs typeface="Calibri"/>
              </a:rPr>
              <a:t>Take a moment to introduce yourselves to each other</a:t>
            </a:r>
            <a:endParaRPr lang="en-US" sz="2600" dirty="0">
              <a:solidFill>
                <a:schemeClr val="tx1"/>
              </a:solidFill>
            </a:endParaRPr>
          </a:p>
          <a:p>
            <a:r>
              <a:rPr lang="en-US" sz="2600" dirty="0">
                <a:solidFill>
                  <a:schemeClr val="tx1"/>
                </a:solidFill>
                <a:latin typeface="Calibri"/>
                <a:cs typeface="Calibri"/>
              </a:rPr>
              <a:t>Ask someone to volunteer to take notes for the group so they can summarize your discussion when we all come back together in the larger group</a:t>
            </a:r>
          </a:p>
          <a:p>
            <a:r>
              <a:rPr lang="en-US" sz="2600" dirty="0">
                <a:solidFill>
                  <a:schemeClr val="tx1"/>
                </a:solidFill>
                <a:latin typeface="Calibri"/>
                <a:cs typeface="Calibri"/>
              </a:rPr>
              <a:t>Then, discuss the following questions: </a:t>
            </a:r>
            <a:endParaRPr lang="en-US" sz="2600" dirty="0">
              <a:solidFill>
                <a:schemeClr val="tx1"/>
              </a:solidFill>
            </a:endParaRPr>
          </a:p>
          <a:p>
            <a:pPr lvl="1"/>
            <a:r>
              <a:rPr lang="en-US" dirty="0">
                <a:solidFill>
                  <a:schemeClr val="tx1"/>
                </a:solidFill>
                <a:latin typeface="Calibri"/>
                <a:cs typeface="Calibri"/>
              </a:rPr>
              <a:t>How would you approach a conversation about an unexcused absence (or multiple unexcused absences) with a member?</a:t>
            </a:r>
          </a:p>
          <a:p>
            <a:pPr lvl="1"/>
            <a:r>
              <a:rPr lang="en-US" dirty="0">
                <a:solidFill>
                  <a:schemeClr val="tx1"/>
                </a:solidFill>
                <a:latin typeface="Calibri"/>
                <a:cs typeface="Calibri"/>
              </a:rPr>
              <a:t>What are some elements of the conversation you would have with them?</a:t>
            </a:r>
          </a:p>
          <a:p>
            <a:r>
              <a:rPr lang="en-US" sz="2600" dirty="0">
                <a:solidFill>
                  <a:schemeClr val="tx1"/>
                </a:solidFill>
                <a:latin typeface="Calibri"/>
                <a:cs typeface="Calibri"/>
              </a:rPr>
              <a:t>You will have approximately 10 minutes for this activity</a:t>
            </a:r>
          </a:p>
          <a:p>
            <a:pPr marL="0" indent="0">
              <a:buNone/>
            </a:pPr>
            <a:endParaRPr lang="en-US" dirty="0">
              <a:solidFill>
                <a:schemeClr val="tx1"/>
              </a:solidFill>
            </a:endParaRPr>
          </a:p>
        </p:txBody>
      </p:sp>
      <p:sp>
        <p:nvSpPr>
          <p:cNvPr id="4" name="Slide Number Placeholder 3">
            <a:extLst>
              <a:ext uri="{FF2B5EF4-FFF2-40B4-BE49-F238E27FC236}">
                <a16:creationId xmlns:a16="http://schemas.microsoft.com/office/drawing/2014/main" id="{0ACEE69B-6376-47FF-8028-65DED42E0555}"/>
              </a:ext>
            </a:extLst>
          </p:cNvPr>
          <p:cNvSpPr>
            <a:spLocks noGrp="1"/>
          </p:cNvSpPr>
          <p:nvPr>
            <p:ph type="sldNum" sz="quarter" idx="12"/>
          </p:nvPr>
        </p:nvSpPr>
        <p:spPr/>
        <p:txBody>
          <a:bodyPr/>
          <a:lstStyle/>
          <a:p>
            <a:fld id="{8EE722A0-BB85-47B5-89AA-E497A9507C15}" type="slidenum">
              <a:rPr lang="en-US" smtClean="0"/>
              <a:pPr/>
              <a:t>70</a:t>
            </a:fld>
            <a:endParaRPr lang="en-US"/>
          </a:p>
        </p:txBody>
      </p:sp>
      <p:pic>
        <p:nvPicPr>
          <p:cNvPr id="5" name="Picture 6" descr="A picture containing text&#10;&#10;Description automatically generated">
            <a:extLst>
              <a:ext uri="{FF2B5EF4-FFF2-40B4-BE49-F238E27FC236}">
                <a16:creationId xmlns:a16="http://schemas.microsoft.com/office/drawing/2014/main" id="{F59C1983-A6BA-15AF-6FD9-1B4E3A509914}"/>
              </a:ext>
            </a:extLst>
          </p:cNvPr>
          <p:cNvPicPr>
            <a:picLocks noChangeAspect="1"/>
          </p:cNvPicPr>
          <p:nvPr/>
        </p:nvPicPr>
        <p:blipFill rotWithShape="1">
          <a:blip r:embed="rId3"/>
          <a:srcRect l="16634" t="34946" r="17025" b="32258"/>
          <a:stretch/>
        </p:blipFill>
        <p:spPr>
          <a:xfrm>
            <a:off x="4264781" y="5976045"/>
            <a:ext cx="3675354" cy="668553"/>
          </a:xfrm>
          <a:prstGeom prst="rect">
            <a:avLst/>
          </a:prstGeom>
          <a:ln>
            <a:solidFill>
              <a:schemeClr val="tx1"/>
            </a:solidFill>
          </a:ln>
        </p:spPr>
      </p:pic>
    </p:spTree>
    <p:extLst>
      <p:ext uri="{BB962C8B-B14F-4D97-AF65-F5344CB8AC3E}">
        <p14:creationId xmlns:p14="http://schemas.microsoft.com/office/powerpoint/2010/main" val="36443538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92EB6-90B3-0E6A-1F22-437AFFB541DB}"/>
              </a:ext>
            </a:extLst>
          </p:cNvPr>
          <p:cNvSpPr>
            <a:spLocks noGrp="1"/>
          </p:cNvSpPr>
          <p:nvPr>
            <p:ph type="title"/>
          </p:nvPr>
        </p:nvSpPr>
        <p:spPr>
          <a:xfrm>
            <a:off x="719747" y="395510"/>
            <a:ext cx="10886465" cy="1052290"/>
          </a:xfrm>
        </p:spPr>
        <p:txBody>
          <a:bodyPr/>
          <a:lstStyle/>
          <a:p>
            <a:pPr algn="ctr"/>
            <a:r>
              <a:rPr lang="en-US">
                <a:latin typeface="Calibri"/>
                <a:cs typeface="Calibri"/>
              </a:rPr>
              <a:t>Protocol</a:t>
            </a:r>
            <a:r>
              <a:rPr kumimoji="0" lang="en-US" sz="4000" i="0" u="none" strike="noStrike" kern="1200" cap="none" spc="0" normalizeH="0" baseline="0" noProof="0">
                <a:ln>
                  <a:noFill/>
                </a:ln>
                <a:effectLst/>
                <a:uLnTx/>
                <a:uFillTx/>
                <a:latin typeface="Calibri"/>
                <a:cs typeface="Calibri"/>
              </a:rPr>
              <a:t> for Handling Unexcused Absences </a:t>
            </a:r>
            <a:r>
              <a:rPr lang="en-US">
                <a:latin typeface="Calibri"/>
                <a:cs typeface="Calibri"/>
              </a:rPr>
              <a:t>(1)</a:t>
            </a:r>
            <a:endParaRPr lang="en-US"/>
          </a:p>
        </p:txBody>
      </p:sp>
      <p:sp>
        <p:nvSpPr>
          <p:cNvPr id="3" name="Content Placeholder 2">
            <a:extLst>
              <a:ext uri="{FF2B5EF4-FFF2-40B4-BE49-F238E27FC236}">
                <a16:creationId xmlns:a16="http://schemas.microsoft.com/office/drawing/2014/main" id="{4B7337BC-06F0-D050-1DFE-901449E15493}"/>
              </a:ext>
            </a:extLst>
          </p:cNvPr>
          <p:cNvSpPr>
            <a:spLocks noGrp="1"/>
          </p:cNvSpPr>
          <p:nvPr>
            <p:ph idx="1"/>
          </p:nvPr>
        </p:nvSpPr>
        <p:spPr>
          <a:xfrm>
            <a:off x="550111" y="1600200"/>
            <a:ext cx="11088532" cy="4207042"/>
          </a:xfrm>
        </p:spPr>
        <p:txBody>
          <a:bodyPr vert="horz" lIns="91440" tIns="45720" rIns="91440" bIns="45720" rtlCol="0" anchor="t">
            <a:normAutofit lnSpcReduction="10000"/>
          </a:bodyPr>
          <a:lstStyle/>
          <a:p>
            <a:r>
              <a:rPr lang="en-US" sz="3200" dirty="0">
                <a:solidFill>
                  <a:schemeClr val="tx1"/>
                </a:solidFill>
                <a:latin typeface="Calibri"/>
                <a:cs typeface="Calibri"/>
              </a:rPr>
              <a:t>CM Coordinator:</a:t>
            </a:r>
          </a:p>
          <a:p>
            <a:pPr lvl="1"/>
            <a:r>
              <a:rPr lang="en-US" sz="2800" dirty="0">
                <a:solidFill>
                  <a:schemeClr val="tx1"/>
                </a:solidFill>
                <a:latin typeface="Calibri"/>
                <a:cs typeface="Calibri"/>
              </a:rPr>
              <a:t>Encourage member to meet with individual counselor, if they have one; if they don’t have one, offer to connect them with one.</a:t>
            </a:r>
            <a:endParaRPr lang="en-US" sz="2800" dirty="0">
              <a:solidFill>
                <a:schemeClr val="tx1"/>
              </a:solidFill>
            </a:endParaRPr>
          </a:p>
          <a:p>
            <a:pPr lvl="1"/>
            <a:r>
              <a:rPr lang="en-US" sz="2800" dirty="0">
                <a:solidFill>
                  <a:schemeClr val="tx1"/>
                </a:solidFill>
                <a:latin typeface="Calibri"/>
                <a:cs typeface="Calibri"/>
              </a:rPr>
              <a:t>Encourage member to attend group that day, if they are attending groups, and talk about the slip in group.</a:t>
            </a:r>
          </a:p>
          <a:p>
            <a:pPr lvl="1"/>
            <a:r>
              <a:rPr lang="en-US" sz="2800" dirty="0">
                <a:solidFill>
                  <a:schemeClr val="tx1"/>
                </a:solidFill>
                <a:latin typeface="Calibri"/>
                <a:cs typeface="Calibri"/>
              </a:rPr>
              <a:t>“</a:t>
            </a:r>
            <a:r>
              <a:rPr lang="en-US" sz="2800" i="1" dirty="0">
                <a:solidFill>
                  <a:schemeClr val="tx1"/>
                </a:solidFill>
                <a:latin typeface="Calibri"/>
                <a:cs typeface="Calibri"/>
              </a:rPr>
              <a:t>Slips do happen when people are trying to stop using stimulants, so this isn’t all that unusual. The important thing is to try to learn something from the experience so that you have more tools in your toolbox the next time you find yourself in that situation.</a:t>
            </a:r>
            <a:r>
              <a:rPr lang="en-US" sz="2800" dirty="0">
                <a:solidFill>
                  <a:schemeClr val="tx1"/>
                </a:solidFill>
                <a:latin typeface="Calibri"/>
                <a:cs typeface="Calibri"/>
              </a:rPr>
              <a:t>”</a:t>
            </a:r>
          </a:p>
          <a:p>
            <a:pPr lvl="1"/>
            <a:endParaRPr lang="en-US" dirty="0">
              <a:solidFill>
                <a:schemeClr val="tx1"/>
              </a:solidFill>
            </a:endParaRPr>
          </a:p>
        </p:txBody>
      </p:sp>
      <p:sp>
        <p:nvSpPr>
          <p:cNvPr id="4" name="Slide Number Placeholder 3">
            <a:extLst>
              <a:ext uri="{FF2B5EF4-FFF2-40B4-BE49-F238E27FC236}">
                <a16:creationId xmlns:a16="http://schemas.microsoft.com/office/drawing/2014/main" id="{FE2AC0F1-19E3-AA01-57ED-7A8E94465E11}"/>
              </a:ext>
            </a:extLst>
          </p:cNvPr>
          <p:cNvSpPr>
            <a:spLocks noGrp="1"/>
          </p:cNvSpPr>
          <p:nvPr>
            <p:ph type="sldNum" sz="quarter" idx="12"/>
          </p:nvPr>
        </p:nvSpPr>
        <p:spPr/>
        <p:txBody>
          <a:bodyPr/>
          <a:lstStyle/>
          <a:p>
            <a:fld id="{8EE722A0-BB85-47B5-89AA-E497A9507C15}" type="slidenum">
              <a:rPr lang="en-US" smtClean="0"/>
              <a:pPr/>
              <a:t>71</a:t>
            </a:fld>
            <a:endParaRPr lang="en-US"/>
          </a:p>
        </p:txBody>
      </p:sp>
    </p:spTree>
    <p:extLst>
      <p:ext uri="{BB962C8B-B14F-4D97-AF65-F5344CB8AC3E}">
        <p14:creationId xmlns:p14="http://schemas.microsoft.com/office/powerpoint/2010/main" val="7976134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B94FB-1B0F-5706-8176-FA4C32A0629F}"/>
              </a:ext>
            </a:extLst>
          </p:cNvPr>
          <p:cNvSpPr>
            <a:spLocks noGrp="1"/>
          </p:cNvSpPr>
          <p:nvPr>
            <p:ph type="title"/>
          </p:nvPr>
        </p:nvSpPr>
        <p:spPr>
          <a:xfrm>
            <a:off x="618147" y="422827"/>
            <a:ext cx="10886465" cy="935834"/>
          </a:xfrm>
        </p:spPr>
        <p:txBody>
          <a:bodyPr/>
          <a:lstStyle/>
          <a:p>
            <a:pPr algn="ctr"/>
            <a:r>
              <a:rPr lang="en-US">
                <a:latin typeface="Calibri"/>
                <a:cs typeface="Calibri"/>
              </a:rPr>
              <a:t>Protocol</a:t>
            </a:r>
            <a:r>
              <a:rPr kumimoji="0" lang="en-US" sz="4000" i="0" u="none" strike="noStrike" kern="1200" cap="none" spc="0" normalizeH="0" baseline="0" noProof="0">
                <a:ln>
                  <a:noFill/>
                </a:ln>
                <a:effectLst/>
                <a:uLnTx/>
                <a:uFillTx/>
                <a:latin typeface="Calibri"/>
                <a:cs typeface="Calibri"/>
              </a:rPr>
              <a:t> for Handling Unexcused Absences (</a:t>
            </a:r>
            <a:r>
              <a:rPr lang="en-US">
                <a:latin typeface="Calibri"/>
                <a:cs typeface="Calibri"/>
              </a:rPr>
              <a:t>2</a:t>
            </a:r>
            <a:r>
              <a:rPr kumimoji="0" lang="en-US" sz="4000" i="0" u="none" strike="noStrike" kern="1200" cap="none" spc="0" normalizeH="0" baseline="0" noProof="0">
                <a:ln>
                  <a:noFill/>
                </a:ln>
                <a:effectLst/>
                <a:uLnTx/>
                <a:uFillTx/>
                <a:latin typeface="Calibri"/>
                <a:cs typeface="Calibri"/>
              </a:rPr>
              <a:t>)</a:t>
            </a:r>
            <a:endParaRPr lang="en-US">
              <a:latin typeface="Calibri"/>
              <a:cs typeface="Calibri"/>
            </a:endParaRPr>
          </a:p>
        </p:txBody>
      </p:sp>
      <p:sp>
        <p:nvSpPr>
          <p:cNvPr id="3" name="Content Placeholder 2">
            <a:extLst>
              <a:ext uri="{FF2B5EF4-FFF2-40B4-BE49-F238E27FC236}">
                <a16:creationId xmlns:a16="http://schemas.microsoft.com/office/drawing/2014/main" id="{88AB4848-2670-049A-C627-1B9038358752}"/>
              </a:ext>
            </a:extLst>
          </p:cNvPr>
          <p:cNvSpPr>
            <a:spLocks noGrp="1"/>
          </p:cNvSpPr>
          <p:nvPr>
            <p:ph idx="1"/>
          </p:nvPr>
        </p:nvSpPr>
        <p:spPr>
          <a:xfrm>
            <a:off x="656743" y="1450787"/>
            <a:ext cx="10891001" cy="5136414"/>
          </a:xfrm>
        </p:spPr>
        <p:txBody>
          <a:bodyPr vert="horz" lIns="91440" tIns="45720" rIns="91440" bIns="45720" rtlCol="0" anchor="t">
            <a:normAutofit/>
          </a:bodyPr>
          <a:lstStyle/>
          <a:p>
            <a:r>
              <a:rPr lang="en-US" sz="2600" dirty="0">
                <a:solidFill>
                  <a:schemeClr val="tx1"/>
                </a:solidFill>
                <a:latin typeface="Calibri"/>
                <a:cs typeface="Calibri"/>
              </a:rPr>
              <a:t>The CM Coordinator should inform the member that because they missed a scheduled appointment, they won’t receive an incentive for the missed visit.</a:t>
            </a:r>
            <a:endParaRPr lang="en-US" sz="2600" dirty="0">
              <a:solidFill>
                <a:schemeClr val="tx1"/>
              </a:solidFill>
            </a:endParaRPr>
          </a:p>
          <a:p>
            <a:pPr lvl="1"/>
            <a:r>
              <a:rPr lang="en-US" dirty="0">
                <a:solidFill>
                  <a:schemeClr val="tx1"/>
                </a:solidFill>
                <a:latin typeface="Calibri"/>
                <a:cs typeface="Calibri"/>
              </a:rPr>
              <a:t>The CM Coordinator should also communicate that if they test stimulant-negative at their current visit, they will receive a $10 incentive for that visit.</a:t>
            </a:r>
            <a:endParaRPr lang="en-US" dirty="0">
              <a:solidFill>
                <a:schemeClr val="tx1"/>
              </a:solidFill>
            </a:endParaRPr>
          </a:p>
          <a:p>
            <a:pPr lvl="1"/>
            <a:r>
              <a:rPr lang="en-US" dirty="0">
                <a:solidFill>
                  <a:schemeClr val="tx1"/>
                </a:solidFill>
                <a:latin typeface="Calibri"/>
                <a:cs typeface="Calibri"/>
              </a:rPr>
              <a:t>If they test stimulant-negative at their next scheduled visit, the incentive amount will return to where it was prior to the unexcused absence.</a:t>
            </a:r>
            <a:endParaRPr lang="en-US" dirty="0">
              <a:solidFill>
                <a:schemeClr val="tx1"/>
              </a:solidFill>
            </a:endParaRPr>
          </a:p>
          <a:p>
            <a:r>
              <a:rPr lang="en-US" sz="2600" dirty="0">
                <a:solidFill>
                  <a:schemeClr val="tx1"/>
                </a:solidFill>
                <a:latin typeface="Calibri"/>
                <a:cs typeface="Calibri"/>
              </a:rPr>
              <a:t>Be as accepting and encouraging as possible. We want to normalize that slips happen and also provide hope that the member can get right back to where they were quickly.</a:t>
            </a:r>
            <a:endParaRPr lang="en-US" sz="2600" dirty="0">
              <a:solidFill>
                <a:schemeClr val="tx1"/>
              </a:solidFill>
            </a:endParaRPr>
          </a:p>
        </p:txBody>
      </p:sp>
      <p:sp>
        <p:nvSpPr>
          <p:cNvPr id="4" name="Slide Number Placeholder 3">
            <a:extLst>
              <a:ext uri="{FF2B5EF4-FFF2-40B4-BE49-F238E27FC236}">
                <a16:creationId xmlns:a16="http://schemas.microsoft.com/office/drawing/2014/main" id="{AC5B8AD8-A83E-2C1C-55DC-C8CD986A2DC0}"/>
              </a:ext>
            </a:extLst>
          </p:cNvPr>
          <p:cNvSpPr>
            <a:spLocks noGrp="1"/>
          </p:cNvSpPr>
          <p:nvPr>
            <p:ph type="sldNum" sz="quarter" idx="12"/>
          </p:nvPr>
        </p:nvSpPr>
        <p:spPr/>
        <p:txBody>
          <a:bodyPr/>
          <a:lstStyle/>
          <a:p>
            <a:fld id="{8EE722A0-BB85-47B5-89AA-E497A9507C15}" type="slidenum">
              <a:rPr lang="en-US" smtClean="0"/>
              <a:pPr/>
              <a:t>72</a:t>
            </a:fld>
            <a:endParaRPr lang="en-US"/>
          </a:p>
        </p:txBody>
      </p:sp>
    </p:spTree>
    <p:extLst>
      <p:ext uri="{BB962C8B-B14F-4D97-AF65-F5344CB8AC3E}">
        <p14:creationId xmlns:p14="http://schemas.microsoft.com/office/powerpoint/2010/main" val="22611252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43C268-F1C4-474D-99BF-91FA04039D81}"/>
              </a:ext>
            </a:extLst>
          </p:cNvPr>
          <p:cNvSpPr/>
          <p:nvPr/>
        </p:nvSpPr>
        <p:spPr>
          <a:xfrm>
            <a:off x="1601351" y="573189"/>
            <a:ext cx="8989297" cy="5896285"/>
          </a:xfrm>
          <a:prstGeom prst="rect">
            <a:avLst/>
          </a:prstGeom>
          <a:blipFill>
            <a:blip r:embed="rId3">
              <a:alphaModFix amt="30000"/>
              <a:extLst>
                <a:ext uri="{28A0092B-C50C-407E-A947-70E740481C1C}">
                  <a14:useLocalDpi xmlns:a14="http://schemas.microsoft.com/office/drawing/2010/main" val="0"/>
                </a:ext>
              </a:extLst>
            </a:blip>
            <a:stretch>
              <a:fillRect/>
            </a:stretch>
          </a:blipFill>
          <a:ln>
            <a:noFill/>
          </a:ln>
          <a:effectLst>
            <a:softEdge rad="596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D146763-0358-40C0-A3A1-690DBD3673A7}"/>
              </a:ext>
            </a:extLst>
          </p:cNvPr>
          <p:cNvSpPr txBox="1"/>
          <p:nvPr/>
        </p:nvSpPr>
        <p:spPr>
          <a:xfrm>
            <a:off x="1466882" y="2151727"/>
            <a:ext cx="9258233" cy="2554545"/>
          </a:xfrm>
          <a:prstGeom prst="rect">
            <a:avLst/>
          </a:prstGeom>
          <a:noFill/>
        </p:spPr>
        <p:txBody>
          <a:bodyPr wrap="square" rtlCol="0">
            <a:spAutoFit/>
          </a:bodyPr>
          <a:lstStyle/>
          <a:p>
            <a:pPr algn="ctr"/>
            <a:r>
              <a:rPr lang="en-US" sz="4000" b="1">
                <a:latin typeface="Calibri" panose="020F0502020204030204" pitchFamily="34" charset="0"/>
                <a:cs typeface="Calibri" panose="020F0502020204030204" pitchFamily="34" charset="0"/>
              </a:rPr>
              <a:t>Operational and Regulatory Challenges – Coordination Between Treatment Providers (Resolving Multiple Registrations)</a:t>
            </a:r>
          </a:p>
        </p:txBody>
      </p:sp>
    </p:spTree>
    <p:extLst>
      <p:ext uri="{BB962C8B-B14F-4D97-AF65-F5344CB8AC3E}">
        <p14:creationId xmlns:p14="http://schemas.microsoft.com/office/powerpoint/2010/main" val="26734690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10491-2999-9723-86C9-3D15B88A0F2C}"/>
              </a:ext>
            </a:extLst>
          </p:cNvPr>
          <p:cNvSpPr>
            <a:spLocks noGrp="1"/>
          </p:cNvSpPr>
          <p:nvPr>
            <p:ph type="title"/>
          </p:nvPr>
        </p:nvSpPr>
        <p:spPr>
          <a:xfrm>
            <a:off x="661279" y="279054"/>
            <a:ext cx="10886465" cy="1280890"/>
          </a:xfrm>
        </p:spPr>
        <p:txBody>
          <a:bodyPr>
            <a:normAutofit fontScale="90000"/>
          </a:bodyPr>
          <a:lstStyle/>
          <a:p>
            <a:r>
              <a:rPr lang="en-US" sz="4000" dirty="0">
                <a:solidFill>
                  <a:schemeClr val="tx1"/>
                </a:solidFill>
                <a:latin typeface="Calibri"/>
                <a:cs typeface="Calibri"/>
              </a:rPr>
              <a:t>Coordination Between Treatment Providers – </a:t>
            </a:r>
            <a:br>
              <a:rPr lang="en-US" sz="4000" dirty="0">
                <a:solidFill>
                  <a:schemeClr val="tx1"/>
                </a:solidFill>
                <a:latin typeface="Calibri"/>
                <a:cs typeface="Calibri"/>
              </a:rPr>
            </a:br>
            <a:r>
              <a:rPr lang="en-US" sz="4000" dirty="0">
                <a:solidFill>
                  <a:schemeClr val="tx1"/>
                </a:solidFill>
                <a:latin typeface="Calibri"/>
                <a:cs typeface="Calibri"/>
              </a:rPr>
              <a:t>Changing </a:t>
            </a:r>
            <a:r>
              <a:rPr lang="en-US" dirty="0">
                <a:solidFill>
                  <a:schemeClr val="tx1"/>
                </a:solidFill>
                <a:latin typeface="Calibri"/>
                <a:cs typeface="Calibri"/>
              </a:rPr>
              <a:t>Member </a:t>
            </a:r>
            <a:r>
              <a:rPr lang="en-US" sz="4000" dirty="0">
                <a:solidFill>
                  <a:schemeClr val="tx1"/>
                </a:solidFill>
                <a:latin typeface="Calibri"/>
                <a:cs typeface="Calibri"/>
              </a:rPr>
              <a:t>Sites</a:t>
            </a:r>
            <a:r>
              <a:rPr lang="en-US" dirty="0">
                <a:solidFill>
                  <a:schemeClr val="tx1"/>
                </a:solidFill>
                <a:latin typeface="Calibri"/>
                <a:cs typeface="Calibri"/>
              </a:rPr>
              <a:t> </a:t>
            </a:r>
            <a:endParaRPr lang="en-US" dirty="0"/>
          </a:p>
        </p:txBody>
      </p:sp>
      <p:sp>
        <p:nvSpPr>
          <p:cNvPr id="3" name="Content Placeholder 2">
            <a:extLst>
              <a:ext uri="{FF2B5EF4-FFF2-40B4-BE49-F238E27FC236}">
                <a16:creationId xmlns:a16="http://schemas.microsoft.com/office/drawing/2014/main" id="{5DDB04FC-3B24-D3D9-8D3B-26F95230765C}"/>
              </a:ext>
            </a:extLst>
          </p:cNvPr>
          <p:cNvSpPr>
            <a:spLocks noGrp="1"/>
          </p:cNvSpPr>
          <p:nvPr>
            <p:ph idx="1"/>
          </p:nvPr>
        </p:nvSpPr>
        <p:spPr>
          <a:xfrm>
            <a:off x="656743" y="1572884"/>
            <a:ext cx="10891001" cy="4855922"/>
          </a:xfrm>
        </p:spPr>
        <p:txBody>
          <a:bodyPr vert="horz" lIns="91440" tIns="45720" rIns="91440" bIns="45720" rtlCol="0" anchor="t">
            <a:normAutofit lnSpcReduction="10000"/>
          </a:bodyPr>
          <a:lstStyle/>
          <a:p>
            <a:r>
              <a:rPr lang="en-US" sz="2600" dirty="0">
                <a:solidFill>
                  <a:schemeClr val="tx1"/>
                </a:solidFill>
                <a:latin typeface="Calibri"/>
                <a:cs typeface="Calibri"/>
              </a:rPr>
              <a:t>It may occasionally be the case that a member needs to switch to a different treatment site, either temporarily or permanently (e.g., if a member needs to go to another county for a period of time to care for a sick or injured family member)</a:t>
            </a:r>
            <a:endParaRPr lang="en-US" sz="2600" dirty="0">
              <a:solidFill>
                <a:schemeClr val="tx1"/>
              </a:solidFill>
            </a:endParaRPr>
          </a:p>
          <a:p>
            <a:r>
              <a:rPr lang="en-US" sz="2600" dirty="0">
                <a:solidFill>
                  <a:schemeClr val="tx1"/>
                </a:solidFill>
                <a:latin typeface="Calibri"/>
                <a:cs typeface="Calibri"/>
              </a:rPr>
              <a:t>The CM Coordinator or Supervisor should determine other possible sites</a:t>
            </a:r>
          </a:p>
          <a:p>
            <a:pPr lvl="1"/>
            <a:r>
              <a:rPr lang="en-US" dirty="0">
                <a:solidFill>
                  <a:schemeClr val="tx1"/>
                </a:solidFill>
                <a:latin typeface="Calibri"/>
                <a:cs typeface="Calibri"/>
              </a:rPr>
              <a:t>For instance, if a member is going to another county, decide on a site in consultation with the member, and call the site to see if they can currently accept the member</a:t>
            </a:r>
            <a:endParaRPr lang="en-US" dirty="0">
              <a:solidFill>
                <a:schemeClr val="tx1"/>
              </a:solidFill>
            </a:endParaRPr>
          </a:p>
          <a:p>
            <a:r>
              <a:rPr lang="en-US" sz="2600" dirty="0">
                <a:solidFill>
                  <a:schemeClr val="tx1"/>
                </a:solidFill>
                <a:latin typeface="Calibri"/>
                <a:cs typeface="Calibri"/>
              </a:rPr>
              <a:t>Once the site change is confirmed, the CM Coordinator or Supervisor should contact the Call Center  — they will make the necessary changes in the Incentive Manager Portal</a:t>
            </a:r>
          </a:p>
          <a:p>
            <a:r>
              <a:rPr lang="en-US" sz="2600" dirty="0">
                <a:solidFill>
                  <a:schemeClr val="tx1"/>
                </a:solidFill>
                <a:latin typeface="Calibri"/>
                <a:cs typeface="Calibri"/>
              </a:rPr>
              <a:t>A member site change can be made more than once</a:t>
            </a:r>
            <a:endParaRPr lang="en-US" sz="2600" dirty="0">
              <a:solidFill>
                <a:schemeClr val="tx1"/>
              </a:solidFill>
            </a:endParaRPr>
          </a:p>
        </p:txBody>
      </p:sp>
      <p:sp>
        <p:nvSpPr>
          <p:cNvPr id="4" name="Slide Number Placeholder 3">
            <a:extLst>
              <a:ext uri="{FF2B5EF4-FFF2-40B4-BE49-F238E27FC236}">
                <a16:creationId xmlns:a16="http://schemas.microsoft.com/office/drawing/2014/main" id="{36EF5F64-FF99-FF0E-AEA3-D609604360C1}"/>
              </a:ext>
            </a:extLst>
          </p:cNvPr>
          <p:cNvSpPr>
            <a:spLocks noGrp="1"/>
          </p:cNvSpPr>
          <p:nvPr>
            <p:ph type="sldNum" sz="quarter" idx="12"/>
          </p:nvPr>
        </p:nvSpPr>
        <p:spPr/>
        <p:txBody>
          <a:bodyPr/>
          <a:lstStyle/>
          <a:p>
            <a:fld id="{8EE722A0-BB85-47B5-89AA-E497A9507C15}" type="slidenum">
              <a:rPr lang="en-US" smtClean="0"/>
              <a:pPr/>
              <a:t>74</a:t>
            </a:fld>
            <a:endParaRPr lang="en-US"/>
          </a:p>
        </p:txBody>
      </p:sp>
    </p:spTree>
    <p:extLst>
      <p:ext uri="{BB962C8B-B14F-4D97-AF65-F5344CB8AC3E}">
        <p14:creationId xmlns:p14="http://schemas.microsoft.com/office/powerpoint/2010/main" val="31143772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43C268-F1C4-474D-99BF-91FA04039D81}"/>
              </a:ext>
            </a:extLst>
          </p:cNvPr>
          <p:cNvSpPr/>
          <p:nvPr/>
        </p:nvSpPr>
        <p:spPr>
          <a:xfrm>
            <a:off x="1601351" y="573189"/>
            <a:ext cx="8989297" cy="5896285"/>
          </a:xfrm>
          <a:prstGeom prst="rect">
            <a:avLst/>
          </a:prstGeom>
          <a:blipFill>
            <a:blip r:embed="rId3">
              <a:alphaModFix amt="30000"/>
              <a:extLst>
                <a:ext uri="{28A0092B-C50C-407E-A947-70E740481C1C}">
                  <a14:useLocalDpi xmlns:a14="http://schemas.microsoft.com/office/drawing/2010/main" val="0"/>
                </a:ext>
              </a:extLst>
            </a:blip>
            <a:stretch>
              <a:fillRect/>
            </a:stretch>
          </a:blipFill>
          <a:ln>
            <a:noFill/>
          </a:ln>
          <a:effectLst>
            <a:softEdge rad="596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D146763-0358-40C0-A3A1-690DBD3673A7}"/>
              </a:ext>
            </a:extLst>
          </p:cNvPr>
          <p:cNvSpPr txBox="1"/>
          <p:nvPr/>
        </p:nvSpPr>
        <p:spPr>
          <a:xfrm>
            <a:off x="2611119" y="2767280"/>
            <a:ext cx="6969760" cy="1323439"/>
          </a:xfrm>
          <a:prstGeom prst="rect">
            <a:avLst/>
          </a:prstGeom>
          <a:noFill/>
        </p:spPr>
        <p:txBody>
          <a:bodyPr wrap="square" rtlCol="0">
            <a:spAutoFit/>
          </a:bodyPr>
          <a:lstStyle/>
          <a:p>
            <a:pPr algn="ctr"/>
            <a:r>
              <a:rPr lang="en-US" sz="4000" b="1">
                <a:latin typeface="Calibri" panose="020F0502020204030204" pitchFamily="34" charset="0"/>
                <a:cs typeface="Calibri" panose="020F0502020204030204" pitchFamily="34" charset="0"/>
              </a:rPr>
              <a:t>Operational and Regulatory Challenges – The OIG Rule</a:t>
            </a:r>
          </a:p>
        </p:txBody>
      </p:sp>
    </p:spTree>
    <p:extLst>
      <p:ext uri="{BB962C8B-B14F-4D97-AF65-F5344CB8AC3E}">
        <p14:creationId xmlns:p14="http://schemas.microsoft.com/office/powerpoint/2010/main" val="40331773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4649-12C8-42C5-8528-FAE48B69CF2C}"/>
              </a:ext>
            </a:extLst>
          </p:cNvPr>
          <p:cNvSpPr>
            <a:spLocks noGrp="1"/>
          </p:cNvSpPr>
          <p:nvPr>
            <p:ph type="title"/>
          </p:nvPr>
        </p:nvSpPr>
        <p:spPr>
          <a:xfrm>
            <a:off x="618145" y="306333"/>
            <a:ext cx="10886465" cy="1280890"/>
          </a:xfrm>
        </p:spPr>
        <p:txBody>
          <a:bodyPr/>
          <a:lstStyle/>
          <a:p>
            <a:r>
              <a:rPr lang="en-US">
                <a:solidFill>
                  <a:schemeClr val="tx1"/>
                </a:solidFill>
                <a:latin typeface="Calibri"/>
                <a:cs typeface="Calibri"/>
              </a:rPr>
              <a:t>The OIG (Office of the Inspector General) Rule</a:t>
            </a:r>
          </a:p>
        </p:txBody>
      </p:sp>
      <p:sp>
        <p:nvSpPr>
          <p:cNvPr id="3" name="Content Placeholder 2">
            <a:extLst>
              <a:ext uri="{FF2B5EF4-FFF2-40B4-BE49-F238E27FC236}">
                <a16:creationId xmlns:a16="http://schemas.microsoft.com/office/drawing/2014/main" id="{CFF7FEB2-392D-4227-9EB5-9B8B11784E80}"/>
              </a:ext>
            </a:extLst>
          </p:cNvPr>
          <p:cNvSpPr>
            <a:spLocks noGrp="1"/>
          </p:cNvSpPr>
          <p:nvPr>
            <p:ph idx="1"/>
          </p:nvPr>
        </p:nvSpPr>
        <p:spPr>
          <a:xfrm>
            <a:off x="613611" y="1587223"/>
            <a:ext cx="10891001" cy="5063948"/>
          </a:xfrm>
        </p:spPr>
        <p:txBody>
          <a:bodyPr vert="horz" lIns="91440" tIns="45720" rIns="91440" bIns="45720" rtlCol="0" anchor="t">
            <a:normAutofit lnSpcReduction="10000"/>
          </a:bodyPr>
          <a:lstStyle/>
          <a:p>
            <a:pPr marL="0">
              <a:spcBef>
                <a:spcPts val="0"/>
              </a:spcBef>
            </a:pPr>
            <a:r>
              <a:rPr lang="en-US" sz="2400">
                <a:solidFill>
                  <a:schemeClr val="tx1"/>
                </a:solidFill>
                <a:effectLst/>
                <a:latin typeface="Calibri"/>
                <a:ea typeface="Calibri" panose="020F0502020204030204" pitchFamily="34" charset="0"/>
                <a:cs typeface="Calibri"/>
              </a:rPr>
              <a:t>In general, federal law restricts healthcare providers’ ability to offer financial incentives as part of patient therapy or patient recruitment. The Anti-Kickback Statute (AKS) is a criminal law that prohibits the knowing and willful payment of "remuneration" to induce or reward patient referrals or the generation of business involving any item or service payable by the Federal health care programs (e.g., drugs, supplies, or health care services for Medicare or Medicaid patients).</a:t>
            </a:r>
            <a:r>
              <a:rPr lang="en-US" sz="2400">
                <a:solidFill>
                  <a:schemeClr val="tx1"/>
                </a:solidFill>
                <a:latin typeface="Calibri"/>
                <a:ea typeface="Calibri" panose="020F0502020204030204" pitchFamily="34" charset="0"/>
                <a:cs typeface="Calibri"/>
              </a:rPr>
              <a:t> </a:t>
            </a:r>
            <a:endParaRPr lang="en-US" sz="2400">
              <a:solidFill>
                <a:schemeClr val="tx1"/>
              </a:solidFill>
              <a:effectLst/>
              <a:latin typeface="Calibri"/>
              <a:ea typeface="Calibri" panose="020F0502020204030204" pitchFamily="34" charset="0"/>
            </a:endParaRPr>
          </a:p>
          <a:p>
            <a:pPr marL="0" marR="0">
              <a:spcBef>
                <a:spcPts val="0"/>
              </a:spcBef>
              <a:spcAft>
                <a:spcPts val="0"/>
              </a:spcAft>
            </a:pPr>
            <a:endParaRPr lang="en-US" sz="2400">
              <a:solidFill>
                <a:schemeClr val="tx1"/>
              </a:solidFill>
              <a:effectLst/>
              <a:latin typeface="Calibri" panose="020F0502020204030204" pitchFamily="34" charset="0"/>
              <a:ea typeface="Calibri" panose="020F0502020204030204" pitchFamily="34" charset="0"/>
            </a:endParaRPr>
          </a:p>
          <a:p>
            <a:pPr marL="0">
              <a:spcBef>
                <a:spcPts val="0"/>
              </a:spcBef>
            </a:pPr>
            <a:r>
              <a:rPr lang="en-US" sz="2400">
                <a:solidFill>
                  <a:schemeClr val="tx1"/>
                </a:solidFill>
                <a:effectLst/>
                <a:latin typeface="Calibri"/>
                <a:ea typeface="Calibri" panose="020F0502020204030204" pitchFamily="34" charset="0"/>
                <a:cs typeface="Calibri"/>
              </a:rPr>
              <a:t>However, the federal government has explicitly stated that the AKS does </a:t>
            </a:r>
            <a:r>
              <a:rPr lang="en-US" sz="2400" b="1" u="sng">
                <a:solidFill>
                  <a:schemeClr val="tx1"/>
                </a:solidFill>
                <a:effectLst/>
                <a:latin typeface="Calibri"/>
                <a:ea typeface="Calibri" panose="020F0502020204030204" pitchFamily="34" charset="0"/>
                <a:cs typeface="Calibri"/>
              </a:rPr>
              <a:t>not</a:t>
            </a:r>
            <a:r>
              <a:rPr lang="en-US" sz="2400">
                <a:solidFill>
                  <a:schemeClr val="tx1"/>
                </a:solidFill>
                <a:effectLst/>
                <a:latin typeface="Calibri"/>
                <a:ea typeface="Calibri" panose="020F0502020204030204" pitchFamily="34" charset="0"/>
                <a:cs typeface="Calibri"/>
              </a:rPr>
              <a:t> apply to motivational incentives that are delivered as part of the Medi-Cal-covered CM benefit</a:t>
            </a:r>
            <a:r>
              <a:rPr lang="en-US" sz="2400">
                <a:solidFill>
                  <a:schemeClr val="tx1"/>
                </a:solidFill>
                <a:latin typeface="Calibri"/>
                <a:ea typeface="Calibri" panose="020F0502020204030204" pitchFamily="34" charset="0"/>
                <a:cs typeface="Calibri"/>
              </a:rPr>
              <a:t> (the Recovery Incentives Program),</a:t>
            </a:r>
            <a:r>
              <a:rPr lang="en-US" sz="2400">
                <a:solidFill>
                  <a:schemeClr val="tx1"/>
                </a:solidFill>
                <a:effectLst/>
                <a:latin typeface="Calibri"/>
                <a:ea typeface="Calibri" panose="020F0502020204030204" pitchFamily="34" charset="0"/>
                <a:cs typeface="Calibri"/>
              </a:rPr>
              <a:t> and </a:t>
            </a:r>
            <a:r>
              <a:rPr lang="en-US" sz="2400">
                <a:solidFill>
                  <a:schemeClr val="tx1"/>
                </a:solidFill>
                <a:latin typeface="Calibri"/>
                <a:ea typeface="Calibri" panose="020F0502020204030204" pitchFamily="34" charset="0"/>
                <a:cs typeface="Calibri"/>
              </a:rPr>
              <a:t>those </a:t>
            </a:r>
            <a:r>
              <a:rPr lang="en-US" sz="2400">
                <a:solidFill>
                  <a:schemeClr val="tx1"/>
                </a:solidFill>
                <a:effectLst/>
                <a:latin typeface="Calibri"/>
                <a:ea typeface="Calibri" panose="020F0502020204030204" pitchFamily="34" charset="0"/>
                <a:cs typeface="Calibri"/>
              </a:rPr>
              <a:t>that are in compliance with the DHCS-approved CM protocol.</a:t>
            </a:r>
            <a:r>
              <a:rPr lang="en-US" sz="2400">
                <a:solidFill>
                  <a:schemeClr val="tx1"/>
                </a:solidFill>
                <a:latin typeface="Calibri"/>
                <a:ea typeface="Calibri" panose="020F0502020204030204" pitchFamily="34" charset="0"/>
                <a:cs typeface="Calibri"/>
              </a:rPr>
              <a:t> </a:t>
            </a:r>
            <a:endParaRPr lang="en-US" sz="2400">
              <a:solidFill>
                <a:schemeClr val="tx1"/>
              </a:solidFill>
              <a:effectLst/>
              <a:latin typeface="Calibri"/>
              <a:ea typeface="Calibri" panose="020F0502020204030204" pitchFamily="34" charset="0"/>
            </a:endParaRPr>
          </a:p>
          <a:p>
            <a:pPr marL="0" marR="0">
              <a:spcBef>
                <a:spcPts val="0"/>
              </a:spcBef>
              <a:spcAft>
                <a:spcPts val="0"/>
              </a:spcAft>
            </a:pPr>
            <a:endParaRPr lang="en-US" sz="2400">
              <a:solidFill>
                <a:schemeClr val="tx1"/>
              </a:solidFill>
            </a:endParaRPr>
          </a:p>
          <a:p>
            <a:pPr marL="0">
              <a:spcBef>
                <a:spcPts val="0"/>
              </a:spcBef>
            </a:pPr>
            <a:r>
              <a:rPr lang="en-US" sz="2400">
                <a:solidFill>
                  <a:schemeClr val="tx1"/>
                </a:solidFill>
                <a:latin typeface="Calibri"/>
                <a:cs typeface="Calibri"/>
              </a:rPr>
              <a:t>For more information on anti-kickback rules that apply to non-Medicaid approved CM programs either within or outside California, </a:t>
            </a:r>
            <a:r>
              <a:rPr lang="en-US" sz="2400" u="sng">
                <a:solidFill>
                  <a:schemeClr val="tx1"/>
                </a:solidFill>
                <a:latin typeface="Calibri"/>
                <a:cs typeface="Calibri"/>
              </a:rPr>
              <a:t>see Appendix D of the Program Manual.</a:t>
            </a:r>
            <a:r>
              <a:rPr lang="en-US" sz="2400">
                <a:solidFill>
                  <a:schemeClr val="tx1"/>
                </a:solidFill>
                <a:latin typeface="Calibri"/>
                <a:cs typeface="Calibri"/>
              </a:rPr>
              <a:t> </a:t>
            </a:r>
            <a:endParaRPr lang="en-US" sz="2400">
              <a:solidFill>
                <a:schemeClr val="tx1"/>
              </a:solidFill>
            </a:endParaRPr>
          </a:p>
        </p:txBody>
      </p:sp>
      <p:sp>
        <p:nvSpPr>
          <p:cNvPr id="4" name="Slide Number Placeholder 3">
            <a:extLst>
              <a:ext uri="{FF2B5EF4-FFF2-40B4-BE49-F238E27FC236}">
                <a16:creationId xmlns:a16="http://schemas.microsoft.com/office/drawing/2014/main" id="{EF180834-0959-4EC9-A94B-5F012C08993C}"/>
              </a:ext>
            </a:extLst>
          </p:cNvPr>
          <p:cNvSpPr>
            <a:spLocks noGrp="1"/>
          </p:cNvSpPr>
          <p:nvPr>
            <p:ph type="sldNum" sz="quarter" idx="12"/>
          </p:nvPr>
        </p:nvSpPr>
        <p:spPr/>
        <p:txBody>
          <a:bodyPr/>
          <a:lstStyle/>
          <a:p>
            <a:fld id="{8EE722A0-BB85-47B5-89AA-E497A9507C15}" type="slidenum">
              <a:rPr lang="en-US" smtClean="0"/>
              <a:pPr/>
              <a:t>76</a:t>
            </a:fld>
            <a:endParaRPr lang="en-US"/>
          </a:p>
        </p:txBody>
      </p:sp>
    </p:spTree>
    <p:extLst>
      <p:ext uri="{BB962C8B-B14F-4D97-AF65-F5344CB8AC3E}">
        <p14:creationId xmlns:p14="http://schemas.microsoft.com/office/powerpoint/2010/main" val="37307701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C1A03E-A03A-43E6-AD69-7F429733E7DA}"/>
              </a:ext>
            </a:extLst>
          </p:cNvPr>
          <p:cNvSpPr>
            <a:spLocks noGrp="1"/>
          </p:cNvSpPr>
          <p:nvPr>
            <p:ph type="title"/>
          </p:nvPr>
        </p:nvSpPr>
        <p:spPr>
          <a:xfrm>
            <a:off x="650500" y="883053"/>
            <a:ext cx="10891000" cy="893706"/>
          </a:xfrm>
        </p:spPr>
        <p:txBody>
          <a:bodyPr/>
          <a:lstStyle/>
          <a:p>
            <a:r>
              <a:rPr lang="en-US">
                <a:solidFill>
                  <a:schemeClr val="tx1"/>
                </a:solidFill>
                <a:latin typeface="Calibri"/>
                <a:cs typeface="Calibri"/>
              </a:rPr>
              <a:t>Clinical Scenarios</a:t>
            </a:r>
          </a:p>
        </p:txBody>
      </p:sp>
      <p:pic>
        <p:nvPicPr>
          <p:cNvPr id="3" name="Picture 4" descr="A picture containing outdoor, group, line&#10;&#10;Description automatically generated">
            <a:extLst>
              <a:ext uri="{FF2B5EF4-FFF2-40B4-BE49-F238E27FC236}">
                <a16:creationId xmlns:a16="http://schemas.microsoft.com/office/drawing/2014/main" id="{2B767EFC-3D1D-4C25-FDE2-444EF95F9FEA}"/>
              </a:ext>
            </a:extLst>
          </p:cNvPr>
          <p:cNvPicPr>
            <a:picLocks noChangeAspect="1"/>
          </p:cNvPicPr>
          <p:nvPr/>
        </p:nvPicPr>
        <p:blipFill>
          <a:blip r:embed="rId3"/>
          <a:stretch>
            <a:fillRect/>
          </a:stretch>
        </p:blipFill>
        <p:spPr>
          <a:xfrm>
            <a:off x="3345543" y="1831824"/>
            <a:ext cx="5513009" cy="4149875"/>
          </a:xfrm>
          <a:prstGeom prst="rect">
            <a:avLst/>
          </a:prstGeom>
          <a:ln>
            <a:noFill/>
          </a:ln>
          <a:effectLst>
            <a:softEdge rad="112500"/>
          </a:effectLst>
        </p:spPr>
      </p:pic>
    </p:spTree>
    <p:extLst>
      <p:ext uri="{BB962C8B-B14F-4D97-AF65-F5344CB8AC3E}">
        <p14:creationId xmlns:p14="http://schemas.microsoft.com/office/powerpoint/2010/main" val="39283717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3A400D-4F75-4E9F-BED5-3E596036990C}"/>
              </a:ext>
            </a:extLst>
          </p:cNvPr>
          <p:cNvSpPr/>
          <p:nvPr/>
        </p:nvSpPr>
        <p:spPr>
          <a:xfrm>
            <a:off x="1601351" y="573189"/>
            <a:ext cx="8989297" cy="5896285"/>
          </a:xfrm>
          <a:prstGeom prst="rect">
            <a:avLst/>
          </a:prstGeom>
          <a:blipFill>
            <a:blip r:embed="rId3">
              <a:alphaModFix amt="30000"/>
              <a:extLst>
                <a:ext uri="{28A0092B-C50C-407E-A947-70E740481C1C}">
                  <a14:useLocalDpi xmlns:a14="http://schemas.microsoft.com/office/drawing/2010/main" val="0"/>
                </a:ext>
              </a:extLst>
            </a:blip>
            <a:stretch>
              <a:fillRect/>
            </a:stretch>
          </a:blipFill>
          <a:ln>
            <a:noFill/>
          </a:ln>
          <a:effectLst>
            <a:softEdge rad="596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D146763-0358-40C0-A3A1-690DBD3673A7}"/>
              </a:ext>
            </a:extLst>
          </p:cNvPr>
          <p:cNvSpPr txBox="1"/>
          <p:nvPr/>
        </p:nvSpPr>
        <p:spPr>
          <a:xfrm>
            <a:off x="2611119" y="2648769"/>
            <a:ext cx="6969760" cy="1323439"/>
          </a:xfrm>
          <a:prstGeom prst="rect">
            <a:avLst/>
          </a:prstGeom>
          <a:noFill/>
        </p:spPr>
        <p:txBody>
          <a:bodyPr wrap="square" lIns="91440" tIns="45720" rIns="91440" bIns="45720" rtlCol="0" anchor="t">
            <a:spAutoFit/>
          </a:bodyPr>
          <a:lstStyle/>
          <a:p>
            <a:pPr algn="ctr"/>
            <a:r>
              <a:rPr lang="en-US" sz="4000" b="1" dirty="0">
                <a:latin typeface="Calibri"/>
                <a:cs typeface="Calibri"/>
              </a:rPr>
              <a:t>A Member Contests </a:t>
            </a:r>
            <a:endParaRPr lang="en-US" sz="4000" b="1" dirty="0">
              <a:latin typeface="Calibri" panose="020F0502020204030204" pitchFamily="34" charset="0"/>
              <a:cs typeface="Calibri" panose="020F0502020204030204" pitchFamily="34" charset="0"/>
            </a:endParaRPr>
          </a:p>
          <a:p>
            <a:pPr algn="ctr"/>
            <a:r>
              <a:rPr lang="en-US" sz="4000" b="1" dirty="0">
                <a:latin typeface="Calibri" panose="020F0502020204030204" pitchFamily="34" charset="0"/>
                <a:cs typeface="Calibri" panose="020F0502020204030204" pitchFamily="34" charset="0"/>
              </a:rPr>
              <a:t>a Stimulant-Positive UDT Result </a:t>
            </a:r>
          </a:p>
        </p:txBody>
      </p:sp>
    </p:spTree>
    <p:extLst>
      <p:ext uri="{BB962C8B-B14F-4D97-AF65-F5344CB8AC3E}">
        <p14:creationId xmlns:p14="http://schemas.microsoft.com/office/powerpoint/2010/main" val="10667067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ED458-DFC2-43F2-A1A9-A3F1810C730A}"/>
              </a:ext>
            </a:extLst>
          </p:cNvPr>
          <p:cNvSpPr>
            <a:spLocks noGrp="1"/>
          </p:cNvSpPr>
          <p:nvPr>
            <p:ph type="title"/>
          </p:nvPr>
        </p:nvSpPr>
        <p:spPr/>
        <p:txBody>
          <a:bodyPr>
            <a:normAutofit fontScale="90000"/>
          </a:bodyPr>
          <a:lstStyle/>
          <a:p>
            <a:r>
              <a:rPr lang="en-US" dirty="0">
                <a:solidFill>
                  <a:schemeClr val="tx1"/>
                </a:solidFill>
                <a:latin typeface="Calibri"/>
                <a:cs typeface="Calibri"/>
              </a:rPr>
              <a:t>A Member Contests a Stimulant-Positive UDT Result </a:t>
            </a:r>
            <a:endParaRPr lang="en-US" dirty="0">
              <a:solidFill>
                <a:schemeClr val="tx1"/>
              </a:solidFill>
            </a:endParaRPr>
          </a:p>
        </p:txBody>
      </p:sp>
      <p:sp>
        <p:nvSpPr>
          <p:cNvPr id="3" name="Content Placeholder 2">
            <a:extLst>
              <a:ext uri="{FF2B5EF4-FFF2-40B4-BE49-F238E27FC236}">
                <a16:creationId xmlns:a16="http://schemas.microsoft.com/office/drawing/2014/main" id="{CC51C5FD-F0AD-418F-8D83-7D1CDC5201D3}"/>
              </a:ext>
            </a:extLst>
          </p:cNvPr>
          <p:cNvSpPr>
            <a:spLocks noGrp="1"/>
          </p:cNvSpPr>
          <p:nvPr>
            <p:ph idx="1"/>
          </p:nvPr>
        </p:nvSpPr>
        <p:spPr/>
        <p:txBody>
          <a:bodyPr vert="horz" lIns="91440" tIns="45720" rIns="91440" bIns="45720" rtlCol="0" anchor="t">
            <a:normAutofit/>
          </a:bodyPr>
          <a:lstStyle/>
          <a:p>
            <a:r>
              <a:rPr lang="en-US" sz="3200">
                <a:solidFill>
                  <a:schemeClr val="tx1"/>
                </a:solidFill>
                <a:latin typeface="Calibri"/>
                <a:cs typeface="Calibri"/>
              </a:rPr>
              <a:t>Remain non-confrontational but firm that the incentive is contingent upon the </a:t>
            </a:r>
            <a:r>
              <a:rPr lang="en-US" sz="3200" i="1">
                <a:solidFill>
                  <a:schemeClr val="tx1"/>
                </a:solidFill>
                <a:latin typeface="Calibri"/>
                <a:cs typeface="Calibri"/>
              </a:rPr>
              <a:t>objective evidence</a:t>
            </a:r>
            <a:r>
              <a:rPr lang="en-US" sz="3200">
                <a:solidFill>
                  <a:schemeClr val="tx1"/>
                </a:solidFill>
                <a:latin typeface="Calibri"/>
                <a:cs typeface="Calibri"/>
              </a:rPr>
              <a:t> of stimulant use (i.e., the urine drug test)</a:t>
            </a:r>
          </a:p>
          <a:p>
            <a:endParaRPr lang="en-US" sz="3200">
              <a:solidFill>
                <a:schemeClr val="tx1"/>
              </a:solidFill>
              <a:latin typeface="Calibri"/>
              <a:cs typeface="Calibri"/>
            </a:endParaRPr>
          </a:p>
          <a:p>
            <a:r>
              <a:rPr lang="en-US" sz="3200">
                <a:solidFill>
                  <a:schemeClr val="tx1"/>
                </a:solidFill>
                <a:latin typeface="Calibri"/>
                <a:cs typeface="Calibri"/>
              </a:rPr>
              <a:t>A suggested script will follow the next activity </a:t>
            </a:r>
          </a:p>
        </p:txBody>
      </p:sp>
      <p:sp>
        <p:nvSpPr>
          <p:cNvPr id="4" name="Slide Number Placeholder 3">
            <a:extLst>
              <a:ext uri="{FF2B5EF4-FFF2-40B4-BE49-F238E27FC236}">
                <a16:creationId xmlns:a16="http://schemas.microsoft.com/office/drawing/2014/main" id="{E9689885-AF98-43FD-85BD-31D5C24B49A4}"/>
              </a:ext>
            </a:extLst>
          </p:cNvPr>
          <p:cNvSpPr>
            <a:spLocks noGrp="1"/>
          </p:cNvSpPr>
          <p:nvPr>
            <p:ph type="sldNum" sz="quarter" idx="12"/>
          </p:nvPr>
        </p:nvSpPr>
        <p:spPr/>
        <p:txBody>
          <a:bodyPr/>
          <a:lstStyle/>
          <a:p>
            <a:fld id="{8EE722A0-BB85-47B5-89AA-E497A9507C15}" type="slidenum">
              <a:rPr lang="en-US" smtClean="0"/>
              <a:pPr/>
              <a:t>79</a:t>
            </a:fld>
            <a:endParaRPr lang="en-US"/>
          </a:p>
        </p:txBody>
      </p:sp>
    </p:spTree>
    <p:extLst>
      <p:ext uri="{BB962C8B-B14F-4D97-AF65-F5344CB8AC3E}">
        <p14:creationId xmlns:p14="http://schemas.microsoft.com/office/powerpoint/2010/main" val="2694566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187DC3D-CD7E-5B61-9B96-7200A32BFE25}"/>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2995307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9B62D-8605-569A-0311-B6A776577D1D}"/>
              </a:ext>
            </a:extLst>
          </p:cNvPr>
          <p:cNvSpPr>
            <a:spLocks noGrp="1"/>
          </p:cNvSpPr>
          <p:nvPr>
            <p:ph type="title"/>
          </p:nvPr>
        </p:nvSpPr>
        <p:spPr>
          <a:xfrm>
            <a:off x="653314" y="130487"/>
            <a:ext cx="10886465" cy="1280890"/>
          </a:xfrm>
        </p:spPr>
        <p:txBody>
          <a:bodyPr>
            <a:normAutofit fontScale="90000"/>
          </a:bodyPr>
          <a:lstStyle/>
          <a:p>
            <a:r>
              <a:rPr lang="en-US" dirty="0">
                <a:solidFill>
                  <a:schemeClr val="tx1"/>
                </a:solidFill>
                <a:latin typeface="Calibri"/>
                <a:cs typeface="Calibri"/>
              </a:rPr>
              <a:t>Break-Out Group Activity #2: A Member Contests a Stimulant-Positive UDT Result </a:t>
            </a:r>
            <a:endParaRPr lang="en-US" dirty="0">
              <a:solidFill>
                <a:schemeClr val="tx1"/>
              </a:solidFill>
            </a:endParaRPr>
          </a:p>
        </p:txBody>
      </p:sp>
      <p:sp>
        <p:nvSpPr>
          <p:cNvPr id="3" name="Content Placeholder 2">
            <a:extLst>
              <a:ext uri="{FF2B5EF4-FFF2-40B4-BE49-F238E27FC236}">
                <a16:creationId xmlns:a16="http://schemas.microsoft.com/office/drawing/2014/main" id="{F0F17253-1F46-6523-5D9C-3B6B7433813F}"/>
              </a:ext>
            </a:extLst>
          </p:cNvPr>
          <p:cNvSpPr>
            <a:spLocks noGrp="1"/>
          </p:cNvSpPr>
          <p:nvPr>
            <p:ph idx="1"/>
          </p:nvPr>
        </p:nvSpPr>
        <p:spPr>
          <a:xfrm>
            <a:off x="582201" y="1471245"/>
            <a:ext cx="11037430" cy="4491075"/>
          </a:xfrm>
        </p:spPr>
        <p:txBody>
          <a:bodyPr vert="horz" lIns="91440" tIns="45720" rIns="91440" bIns="45720" rtlCol="0" anchor="t">
            <a:normAutofit/>
          </a:bodyPr>
          <a:lstStyle/>
          <a:p>
            <a:pPr>
              <a:spcBef>
                <a:spcPts val="600"/>
              </a:spcBef>
            </a:pPr>
            <a:r>
              <a:rPr lang="en-US" sz="2600" dirty="0">
                <a:solidFill>
                  <a:schemeClr val="tx1"/>
                </a:solidFill>
                <a:latin typeface="Calibri"/>
                <a:cs typeface="Calibri"/>
              </a:rPr>
              <a:t>You will be divided into small groups again (take note of which breakout group you're in) </a:t>
            </a:r>
            <a:endParaRPr lang="en-US" sz="2600" dirty="0">
              <a:solidFill>
                <a:schemeClr val="tx1"/>
              </a:solidFill>
            </a:endParaRPr>
          </a:p>
          <a:p>
            <a:pPr>
              <a:spcBef>
                <a:spcPts val="600"/>
              </a:spcBef>
            </a:pPr>
            <a:r>
              <a:rPr lang="en-US" sz="2600" dirty="0">
                <a:solidFill>
                  <a:schemeClr val="tx1"/>
                </a:solidFill>
                <a:latin typeface="Calibri"/>
                <a:cs typeface="Calibri"/>
              </a:rPr>
              <a:t>Ask someone to volunteer to take notes for the group so they can summarize your discussion when we all come back together in the larger group</a:t>
            </a:r>
          </a:p>
          <a:p>
            <a:r>
              <a:rPr lang="en-US" sz="2600" dirty="0">
                <a:solidFill>
                  <a:schemeClr val="tx1"/>
                </a:solidFill>
                <a:latin typeface="Calibri"/>
                <a:cs typeface="Calibri"/>
              </a:rPr>
              <a:t>Then, discuss the following questions: </a:t>
            </a:r>
            <a:endParaRPr lang="en-US" sz="2600" dirty="0">
              <a:solidFill>
                <a:schemeClr val="tx1"/>
              </a:solidFill>
            </a:endParaRPr>
          </a:p>
          <a:p>
            <a:pPr lvl="1"/>
            <a:r>
              <a:rPr lang="en-US" dirty="0">
                <a:solidFill>
                  <a:schemeClr val="tx1"/>
                </a:solidFill>
                <a:latin typeface="Calibri"/>
                <a:cs typeface="Calibri"/>
              </a:rPr>
              <a:t>How would you approach a conversation with a member who has a stimulant-positive UDT but states that they haven’t used?</a:t>
            </a:r>
          </a:p>
          <a:p>
            <a:pPr lvl="1">
              <a:spcBef>
                <a:spcPts val="300"/>
              </a:spcBef>
            </a:pPr>
            <a:r>
              <a:rPr lang="en-US" dirty="0">
                <a:solidFill>
                  <a:schemeClr val="tx1"/>
                </a:solidFill>
                <a:latin typeface="Calibri"/>
                <a:cs typeface="Calibri"/>
              </a:rPr>
              <a:t>What are some specific questions you would ask or statements that you would want to make in this scenario?</a:t>
            </a:r>
            <a:endParaRPr lang="en-US" dirty="0">
              <a:solidFill>
                <a:schemeClr val="tx1"/>
              </a:solidFill>
            </a:endParaRPr>
          </a:p>
          <a:p>
            <a:pPr>
              <a:spcBef>
                <a:spcPts val="600"/>
              </a:spcBef>
            </a:pPr>
            <a:r>
              <a:rPr lang="en-US" sz="2600" dirty="0">
                <a:solidFill>
                  <a:schemeClr val="tx1"/>
                </a:solidFill>
                <a:latin typeface="Calibri"/>
                <a:cs typeface="Calibri"/>
              </a:rPr>
              <a:t>You will have approximately 10 minutes for this activity</a:t>
            </a:r>
            <a:endParaRPr lang="en-US" sz="2600" dirty="0">
              <a:solidFill>
                <a:schemeClr val="tx1"/>
              </a:solidFill>
            </a:endParaRPr>
          </a:p>
        </p:txBody>
      </p:sp>
      <p:sp>
        <p:nvSpPr>
          <p:cNvPr id="4" name="Slide Number Placeholder 3">
            <a:extLst>
              <a:ext uri="{FF2B5EF4-FFF2-40B4-BE49-F238E27FC236}">
                <a16:creationId xmlns:a16="http://schemas.microsoft.com/office/drawing/2014/main" id="{49D2B4B2-A481-1572-8EC2-B8CDB33C8FE1}"/>
              </a:ext>
            </a:extLst>
          </p:cNvPr>
          <p:cNvSpPr>
            <a:spLocks noGrp="1"/>
          </p:cNvSpPr>
          <p:nvPr>
            <p:ph type="sldNum" sz="quarter" idx="12"/>
          </p:nvPr>
        </p:nvSpPr>
        <p:spPr/>
        <p:txBody>
          <a:bodyPr/>
          <a:lstStyle/>
          <a:p>
            <a:fld id="{8EE722A0-BB85-47B5-89AA-E497A9507C15}" type="slidenum">
              <a:rPr lang="en-US" smtClean="0"/>
              <a:pPr/>
              <a:t>80</a:t>
            </a:fld>
            <a:endParaRPr lang="en-US"/>
          </a:p>
        </p:txBody>
      </p:sp>
      <p:pic>
        <p:nvPicPr>
          <p:cNvPr id="7" name="Picture 6" descr="A picture containing text&#10;&#10;Description automatically generated">
            <a:extLst>
              <a:ext uri="{FF2B5EF4-FFF2-40B4-BE49-F238E27FC236}">
                <a16:creationId xmlns:a16="http://schemas.microsoft.com/office/drawing/2014/main" id="{555477AC-14C4-AB97-8957-36BBCEB1B37C}"/>
              </a:ext>
            </a:extLst>
          </p:cNvPr>
          <p:cNvPicPr>
            <a:picLocks noChangeAspect="1"/>
          </p:cNvPicPr>
          <p:nvPr/>
        </p:nvPicPr>
        <p:blipFill rotWithShape="1">
          <a:blip r:embed="rId3"/>
          <a:srcRect l="16634" t="34946" r="17025" b="32258"/>
          <a:stretch/>
        </p:blipFill>
        <p:spPr>
          <a:xfrm>
            <a:off x="4264781" y="5976045"/>
            <a:ext cx="3675354" cy="668553"/>
          </a:xfrm>
          <a:prstGeom prst="rect">
            <a:avLst/>
          </a:prstGeom>
          <a:ln>
            <a:solidFill>
              <a:schemeClr val="tx1"/>
            </a:solidFill>
          </a:ln>
        </p:spPr>
      </p:pic>
    </p:spTree>
    <p:extLst>
      <p:ext uri="{BB962C8B-B14F-4D97-AF65-F5344CB8AC3E}">
        <p14:creationId xmlns:p14="http://schemas.microsoft.com/office/powerpoint/2010/main" val="3792357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830F7-6078-AAAE-6E15-F21241FBCE0A}"/>
              </a:ext>
            </a:extLst>
          </p:cNvPr>
          <p:cNvSpPr>
            <a:spLocks noGrp="1"/>
          </p:cNvSpPr>
          <p:nvPr>
            <p:ph idx="1"/>
          </p:nvPr>
        </p:nvSpPr>
        <p:spPr>
          <a:xfrm>
            <a:off x="647229" y="1195064"/>
            <a:ext cx="10891001" cy="1805387"/>
          </a:xfrm>
        </p:spPr>
        <p:txBody>
          <a:bodyPr vert="horz" lIns="91440" tIns="45720" rIns="91440" bIns="45720" rtlCol="0" anchor="t">
            <a:normAutofit/>
          </a:bodyPr>
          <a:lstStyle/>
          <a:p>
            <a:pPr marL="0" indent="0" algn="ctr">
              <a:buNone/>
            </a:pPr>
            <a:r>
              <a:rPr lang="en-US" sz="3200" b="1" dirty="0">
                <a:solidFill>
                  <a:schemeClr val="tx1"/>
                </a:solidFill>
                <a:latin typeface="Calibri"/>
                <a:cs typeface="Calibri"/>
              </a:rPr>
              <a:t>The next two slides depict what should be a helpful example script to follow in the event that a member is contesting a stimulant-positive UDT result.</a:t>
            </a:r>
            <a:endParaRPr lang="en-US" sz="3200" b="1" dirty="0">
              <a:solidFill>
                <a:schemeClr val="tx1"/>
              </a:solidFill>
            </a:endParaRPr>
          </a:p>
        </p:txBody>
      </p:sp>
      <p:pic>
        <p:nvPicPr>
          <p:cNvPr id="4" name="Picture 4">
            <a:extLst>
              <a:ext uri="{FF2B5EF4-FFF2-40B4-BE49-F238E27FC236}">
                <a16:creationId xmlns:a16="http://schemas.microsoft.com/office/drawing/2014/main" id="{B354FEE1-43B0-FE96-85E9-D6FD34566F7F}"/>
              </a:ext>
            </a:extLst>
          </p:cNvPr>
          <p:cNvPicPr>
            <a:picLocks noChangeAspect="1"/>
          </p:cNvPicPr>
          <p:nvPr/>
        </p:nvPicPr>
        <p:blipFill>
          <a:blip r:embed="rId3"/>
          <a:stretch>
            <a:fillRect/>
          </a:stretch>
        </p:blipFill>
        <p:spPr>
          <a:xfrm>
            <a:off x="3962400" y="2998036"/>
            <a:ext cx="4279294" cy="2857640"/>
          </a:xfrm>
          <a:prstGeom prst="rect">
            <a:avLst/>
          </a:prstGeom>
          <a:ln>
            <a:noFill/>
          </a:ln>
          <a:effectLst>
            <a:softEdge rad="112500"/>
          </a:effectLst>
        </p:spPr>
      </p:pic>
    </p:spTree>
    <p:extLst>
      <p:ext uri="{BB962C8B-B14F-4D97-AF65-F5344CB8AC3E}">
        <p14:creationId xmlns:p14="http://schemas.microsoft.com/office/powerpoint/2010/main" val="38693226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75EF3-1E0E-46BD-93CF-3E9BDECADB44}"/>
              </a:ext>
            </a:extLst>
          </p:cNvPr>
          <p:cNvSpPr>
            <a:spLocks noGrp="1"/>
          </p:cNvSpPr>
          <p:nvPr>
            <p:ph type="title"/>
          </p:nvPr>
        </p:nvSpPr>
        <p:spPr>
          <a:xfrm>
            <a:off x="161611" y="222234"/>
            <a:ext cx="11876314" cy="645890"/>
          </a:xfrm>
        </p:spPr>
        <p:txBody>
          <a:bodyPr>
            <a:noAutofit/>
          </a:bodyPr>
          <a:lstStyle/>
          <a:p>
            <a:r>
              <a:rPr lang="en-US" sz="3200" i="1" dirty="0">
                <a:solidFill>
                  <a:schemeClr val="tx1"/>
                </a:solidFill>
                <a:latin typeface="Calibri"/>
                <a:cs typeface="Calibri"/>
              </a:rPr>
              <a:t>Script</a:t>
            </a:r>
            <a:r>
              <a:rPr lang="en-US" sz="3200" dirty="0">
                <a:solidFill>
                  <a:schemeClr val="tx1"/>
                </a:solidFill>
                <a:latin typeface="Calibri"/>
                <a:cs typeface="Calibri"/>
              </a:rPr>
              <a:t> </a:t>
            </a:r>
            <a:r>
              <a:rPr lang="en-US" sz="3200" b="0" dirty="0">
                <a:latin typeface="Calibri"/>
                <a:cs typeface="Calibri"/>
              </a:rPr>
              <a:t>—</a:t>
            </a:r>
            <a:r>
              <a:rPr lang="en-US" sz="3200" dirty="0">
                <a:solidFill>
                  <a:schemeClr val="tx1"/>
                </a:solidFill>
                <a:latin typeface="Calibri"/>
                <a:cs typeface="Calibri"/>
              </a:rPr>
              <a:t> </a:t>
            </a:r>
            <a:r>
              <a:rPr lang="en-US" sz="3200" b="1" dirty="0">
                <a:solidFill>
                  <a:schemeClr val="tx1"/>
                </a:solidFill>
                <a:latin typeface="Calibri"/>
                <a:cs typeface="Calibri"/>
              </a:rPr>
              <a:t>A </a:t>
            </a:r>
            <a:r>
              <a:rPr lang="en-US" sz="3200" dirty="0">
                <a:solidFill>
                  <a:schemeClr val="tx1"/>
                </a:solidFill>
                <a:latin typeface="Calibri"/>
                <a:cs typeface="Calibri"/>
              </a:rPr>
              <a:t>Member</a:t>
            </a:r>
            <a:r>
              <a:rPr lang="en-US" sz="3200" b="1" dirty="0">
                <a:solidFill>
                  <a:schemeClr val="tx1"/>
                </a:solidFill>
                <a:latin typeface="Calibri"/>
                <a:cs typeface="Calibri"/>
              </a:rPr>
              <a:t> Contests a Stimulant-Positive UDT Result (1)</a:t>
            </a:r>
            <a:endParaRPr lang="en-US" sz="3200" dirty="0">
              <a:solidFill>
                <a:schemeClr val="tx1"/>
              </a:solidFill>
              <a:latin typeface="Calibri"/>
              <a:cs typeface="Calibri"/>
            </a:endParaRPr>
          </a:p>
        </p:txBody>
      </p:sp>
      <p:sp>
        <p:nvSpPr>
          <p:cNvPr id="3" name="Content Placeholder 2">
            <a:extLst>
              <a:ext uri="{FF2B5EF4-FFF2-40B4-BE49-F238E27FC236}">
                <a16:creationId xmlns:a16="http://schemas.microsoft.com/office/drawing/2014/main" id="{AEE90ACC-C938-4DBD-B3DF-6C6FC91E5C14}"/>
              </a:ext>
            </a:extLst>
          </p:cNvPr>
          <p:cNvSpPr>
            <a:spLocks noGrp="1"/>
          </p:cNvSpPr>
          <p:nvPr>
            <p:ph idx="1"/>
          </p:nvPr>
        </p:nvSpPr>
        <p:spPr>
          <a:xfrm>
            <a:off x="648780" y="911275"/>
            <a:ext cx="10891001" cy="5616082"/>
          </a:xfrm>
        </p:spPr>
        <p:txBody>
          <a:bodyPr vert="horz" lIns="91440" tIns="45720" rIns="91440" bIns="45720" rtlCol="0" anchor="t">
            <a:normAutofit/>
          </a:bodyPr>
          <a:lstStyle/>
          <a:p>
            <a:pPr marL="0">
              <a:spcBef>
                <a:spcPts val="500"/>
              </a:spcBef>
              <a:spcAft>
                <a:spcPts val="500"/>
              </a:spcAft>
            </a:pPr>
            <a:r>
              <a:rPr lang="en-US" sz="2400" b="1" dirty="0">
                <a:solidFill>
                  <a:schemeClr val="tx1"/>
                </a:solidFill>
                <a:effectLst/>
                <a:latin typeface="Calibri"/>
                <a:ea typeface="Calibri" panose="020F0502020204030204" pitchFamily="34" charset="0"/>
                <a:cs typeface="Times New Roman"/>
              </a:rPr>
              <a:t>CM Coordinator: </a:t>
            </a:r>
            <a:r>
              <a:rPr lang="en-US" sz="2400" i="1" dirty="0">
                <a:solidFill>
                  <a:schemeClr val="tx1"/>
                </a:solidFill>
                <a:effectLst/>
                <a:latin typeface="Calibri"/>
                <a:ea typeface="Calibri" panose="020F0502020204030204" pitchFamily="34" charset="0"/>
                <a:cs typeface="Times New Roman"/>
              </a:rPr>
              <a:t>Hi </a:t>
            </a:r>
            <a:r>
              <a:rPr lang="en-US" sz="2400" i="1" dirty="0">
                <a:solidFill>
                  <a:schemeClr val="tx1"/>
                </a:solidFill>
                <a:latin typeface="Calibri"/>
                <a:ea typeface="Calibri" panose="020F0502020204030204" pitchFamily="34" charset="0"/>
                <a:cs typeface="Times New Roman"/>
              </a:rPr>
              <a:t>____.</a:t>
            </a:r>
            <a:r>
              <a:rPr lang="en-US" sz="2400" i="1" dirty="0">
                <a:solidFill>
                  <a:schemeClr val="tx1"/>
                </a:solidFill>
                <a:effectLst/>
                <a:latin typeface="Calibri"/>
                <a:ea typeface="Calibri" panose="020F0502020204030204" pitchFamily="34" charset="0"/>
                <a:cs typeface="Times New Roman"/>
              </a:rPr>
              <a:t> Good to see you today! How are you doing?</a:t>
            </a:r>
            <a:r>
              <a:rPr lang="en-US" sz="2400" i="1" dirty="0">
                <a:solidFill>
                  <a:schemeClr val="tx1"/>
                </a:solidFill>
                <a:latin typeface="Calibri"/>
                <a:ea typeface="Calibri" panose="020F0502020204030204" pitchFamily="34" charset="0"/>
                <a:cs typeface="Times New Roman"/>
              </a:rPr>
              <a:t> </a:t>
            </a:r>
            <a:endParaRPr lang="en-US" sz="2400" i="1" dirty="0">
              <a:solidFill>
                <a:schemeClr val="tx1"/>
              </a:solidFill>
              <a:effectLst/>
              <a:ea typeface="Calibri" panose="020F0502020204030204" pitchFamily="34" charset="0"/>
              <a:cs typeface="Times New Roman" panose="02020603050405020304" pitchFamily="18" charset="0"/>
            </a:endParaRPr>
          </a:p>
          <a:p>
            <a:pPr marL="0">
              <a:spcBef>
                <a:spcPts val="500"/>
              </a:spcBef>
              <a:spcAft>
                <a:spcPts val="500"/>
              </a:spcAft>
            </a:pPr>
            <a:r>
              <a:rPr lang="en-US" sz="2400" b="1" dirty="0">
                <a:solidFill>
                  <a:schemeClr val="tx1"/>
                </a:solidFill>
                <a:latin typeface="Calibri"/>
                <a:ea typeface="Calibri" panose="020F0502020204030204" pitchFamily="34" charset="0"/>
                <a:cs typeface="Times New Roman"/>
              </a:rPr>
              <a:t>Member</a:t>
            </a:r>
            <a:r>
              <a:rPr lang="en-US" sz="2400" b="1" dirty="0">
                <a:solidFill>
                  <a:schemeClr val="tx1"/>
                </a:solidFill>
                <a:effectLst/>
                <a:latin typeface="Calibri"/>
                <a:ea typeface="Calibri" panose="020F0502020204030204" pitchFamily="34" charset="0"/>
                <a:cs typeface="Times New Roman"/>
              </a:rPr>
              <a:t>: </a:t>
            </a:r>
            <a:r>
              <a:rPr lang="en-US" sz="2400" i="1" dirty="0">
                <a:solidFill>
                  <a:schemeClr val="tx1"/>
                </a:solidFill>
                <a:effectLst/>
                <a:latin typeface="Calibri"/>
                <a:ea typeface="Calibri" panose="020F0502020204030204" pitchFamily="34" charset="0"/>
                <a:cs typeface="Times New Roman"/>
              </a:rPr>
              <a:t>Great, I haven’t used in over three weeks.</a:t>
            </a:r>
            <a:r>
              <a:rPr lang="en-US" sz="2400" i="1" dirty="0">
                <a:solidFill>
                  <a:schemeClr val="tx1"/>
                </a:solidFill>
                <a:latin typeface="Calibri"/>
                <a:ea typeface="Calibri" panose="020F0502020204030204" pitchFamily="34" charset="0"/>
                <a:cs typeface="Times New Roman"/>
              </a:rPr>
              <a:t> </a:t>
            </a:r>
            <a:endParaRPr lang="en-US" sz="2400" i="1" dirty="0">
              <a:solidFill>
                <a:schemeClr val="tx1"/>
              </a:solidFill>
              <a:effectLst/>
              <a:ea typeface="Calibri" panose="020F0502020204030204" pitchFamily="34" charset="0"/>
              <a:cs typeface="Times New Roman" panose="02020603050405020304" pitchFamily="18" charset="0"/>
            </a:endParaRPr>
          </a:p>
          <a:p>
            <a:pPr marL="0">
              <a:spcBef>
                <a:spcPts val="500"/>
              </a:spcBef>
              <a:spcAft>
                <a:spcPts val="500"/>
              </a:spcAft>
            </a:pPr>
            <a:r>
              <a:rPr lang="en-US" sz="2400" b="1" dirty="0">
                <a:solidFill>
                  <a:schemeClr val="tx1"/>
                </a:solidFill>
                <a:effectLst/>
                <a:latin typeface="Calibri"/>
                <a:ea typeface="Calibri" panose="020F0502020204030204" pitchFamily="34" charset="0"/>
                <a:cs typeface="Times New Roman"/>
              </a:rPr>
              <a:t>CM Coordinator: </a:t>
            </a:r>
            <a:r>
              <a:rPr lang="en-US" sz="2400" i="1" dirty="0">
                <a:solidFill>
                  <a:schemeClr val="tx1"/>
                </a:solidFill>
                <a:effectLst/>
                <a:latin typeface="Calibri"/>
                <a:ea typeface="Calibri" panose="020F0502020204030204" pitchFamily="34" charset="0"/>
                <a:cs typeface="Times New Roman"/>
              </a:rPr>
              <a:t>According to the test, your urine drug test is positive for amphetamines.</a:t>
            </a:r>
            <a:r>
              <a:rPr lang="en-US" sz="2400" i="1" dirty="0">
                <a:solidFill>
                  <a:schemeClr val="tx1"/>
                </a:solidFill>
                <a:latin typeface="Calibri"/>
                <a:ea typeface="Calibri" panose="020F0502020204030204" pitchFamily="34" charset="0"/>
                <a:cs typeface="Times New Roman"/>
              </a:rPr>
              <a:t> </a:t>
            </a:r>
            <a:endParaRPr lang="en-US" sz="2400" i="1" dirty="0">
              <a:solidFill>
                <a:schemeClr val="tx1"/>
              </a:solidFill>
              <a:effectLst/>
              <a:ea typeface="Calibri" panose="020F0502020204030204" pitchFamily="34" charset="0"/>
              <a:cs typeface="Times New Roman" panose="02020603050405020304" pitchFamily="18" charset="0"/>
            </a:endParaRPr>
          </a:p>
          <a:p>
            <a:pPr marL="0">
              <a:spcBef>
                <a:spcPts val="500"/>
              </a:spcBef>
              <a:spcAft>
                <a:spcPts val="500"/>
              </a:spcAft>
            </a:pPr>
            <a:r>
              <a:rPr lang="en-US" sz="2400" b="1" dirty="0">
                <a:solidFill>
                  <a:schemeClr val="tx1"/>
                </a:solidFill>
                <a:latin typeface="Calibri"/>
                <a:ea typeface="Calibri" panose="020F0502020204030204" pitchFamily="34" charset="0"/>
                <a:cs typeface="Times New Roman"/>
              </a:rPr>
              <a:t>Member</a:t>
            </a:r>
            <a:r>
              <a:rPr lang="en-US" sz="2400" b="1" dirty="0">
                <a:solidFill>
                  <a:schemeClr val="tx1"/>
                </a:solidFill>
                <a:effectLst/>
                <a:latin typeface="Calibri"/>
                <a:ea typeface="Calibri" panose="020F0502020204030204" pitchFamily="34" charset="0"/>
                <a:cs typeface="Times New Roman"/>
              </a:rPr>
              <a:t>: </a:t>
            </a:r>
            <a:r>
              <a:rPr lang="en-US" sz="2400" i="1" dirty="0">
                <a:solidFill>
                  <a:schemeClr val="tx1"/>
                </a:solidFill>
                <a:effectLst/>
                <a:latin typeface="Calibri"/>
                <a:ea typeface="Calibri" panose="020F0502020204030204" pitchFamily="34" charset="0"/>
                <a:cs typeface="Times New Roman"/>
              </a:rPr>
              <a:t>What? That can’t be right, I haven’t used!</a:t>
            </a:r>
            <a:r>
              <a:rPr lang="en-US" sz="2400" i="1" dirty="0">
                <a:solidFill>
                  <a:schemeClr val="tx1"/>
                </a:solidFill>
                <a:latin typeface="Calibri"/>
                <a:ea typeface="Calibri" panose="020F0502020204030204" pitchFamily="34" charset="0"/>
                <a:cs typeface="Times New Roman"/>
              </a:rPr>
              <a:t> </a:t>
            </a:r>
            <a:endParaRPr lang="en-US" sz="2400" i="1" dirty="0">
              <a:solidFill>
                <a:schemeClr val="tx1"/>
              </a:solidFill>
              <a:effectLst/>
              <a:ea typeface="Calibri" panose="020F0502020204030204" pitchFamily="34" charset="0"/>
              <a:cs typeface="Times New Roman" panose="02020603050405020304" pitchFamily="18" charset="0"/>
            </a:endParaRPr>
          </a:p>
          <a:p>
            <a:pPr marL="0">
              <a:spcBef>
                <a:spcPts val="500"/>
              </a:spcBef>
              <a:spcAft>
                <a:spcPts val="500"/>
              </a:spcAft>
            </a:pPr>
            <a:r>
              <a:rPr lang="en-US" sz="2400" b="1" dirty="0">
                <a:solidFill>
                  <a:schemeClr val="tx1"/>
                </a:solidFill>
                <a:effectLst/>
                <a:latin typeface="Calibri"/>
                <a:ea typeface="Calibri" panose="020F0502020204030204" pitchFamily="34" charset="0"/>
                <a:cs typeface="Times New Roman"/>
              </a:rPr>
              <a:t>CM Coordinator: </a:t>
            </a:r>
            <a:r>
              <a:rPr lang="en-US" sz="2400" i="1" dirty="0">
                <a:solidFill>
                  <a:schemeClr val="tx1"/>
                </a:solidFill>
                <a:effectLst/>
                <a:latin typeface="Calibri"/>
                <a:ea typeface="Calibri" panose="020F0502020204030204" pitchFamily="34" charset="0"/>
                <a:cs typeface="Times New Roman"/>
              </a:rPr>
              <a:t>When was the last time you used?</a:t>
            </a:r>
            <a:r>
              <a:rPr lang="en-US" sz="2400" i="1" dirty="0">
                <a:solidFill>
                  <a:schemeClr val="tx1"/>
                </a:solidFill>
                <a:latin typeface="Calibri"/>
                <a:ea typeface="Calibri" panose="020F0502020204030204" pitchFamily="34" charset="0"/>
                <a:cs typeface="Times New Roman"/>
              </a:rPr>
              <a:t> </a:t>
            </a:r>
            <a:endParaRPr lang="en-US" sz="2400" i="1" dirty="0">
              <a:solidFill>
                <a:schemeClr val="tx1"/>
              </a:solidFill>
              <a:effectLst/>
              <a:ea typeface="Calibri" panose="020F0502020204030204" pitchFamily="34" charset="0"/>
              <a:cs typeface="Times New Roman" panose="02020603050405020304" pitchFamily="18" charset="0"/>
            </a:endParaRPr>
          </a:p>
          <a:p>
            <a:pPr marL="0">
              <a:spcBef>
                <a:spcPts val="500"/>
              </a:spcBef>
              <a:spcAft>
                <a:spcPts val="500"/>
              </a:spcAft>
            </a:pPr>
            <a:r>
              <a:rPr lang="en-US" sz="2400" b="1" dirty="0">
                <a:solidFill>
                  <a:schemeClr val="tx1"/>
                </a:solidFill>
                <a:latin typeface="Calibri"/>
                <a:ea typeface="Calibri" panose="020F0502020204030204" pitchFamily="34" charset="0"/>
                <a:cs typeface="Times New Roman"/>
              </a:rPr>
              <a:t>Member</a:t>
            </a:r>
            <a:r>
              <a:rPr lang="en-US" sz="2400" b="1" dirty="0">
                <a:solidFill>
                  <a:schemeClr val="tx1"/>
                </a:solidFill>
                <a:effectLst/>
                <a:latin typeface="Calibri"/>
                <a:ea typeface="Calibri" panose="020F0502020204030204" pitchFamily="34" charset="0"/>
                <a:cs typeface="Times New Roman"/>
              </a:rPr>
              <a:t>: </a:t>
            </a:r>
            <a:r>
              <a:rPr lang="en-US" sz="2400" i="1" dirty="0">
                <a:solidFill>
                  <a:schemeClr val="tx1"/>
                </a:solidFill>
                <a:effectLst/>
                <a:latin typeface="Calibri"/>
                <a:ea typeface="Calibri" panose="020F0502020204030204" pitchFamily="34" charset="0"/>
                <a:cs typeface="Times New Roman"/>
              </a:rPr>
              <a:t>Like I said, over three weeks ago.</a:t>
            </a:r>
            <a:r>
              <a:rPr lang="en-US" sz="2400" i="1" dirty="0">
                <a:solidFill>
                  <a:schemeClr val="tx1"/>
                </a:solidFill>
                <a:latin typeface="Calibri"/>
                <a:ea typeface="Calibri" panose="020F0502020204030204" pitchFamily="34" charset="0"/>
                <a:cs typeface="Times New Roman"/>
              </a:rPr>
              <a:t> </a:t>
            </a:r>
            <a:endParaRPr lang="en-US" sz="2400" i="1" dirty="0">
              <a:solidFill>
                <a:schemeClr val="tx1"/>
              </a:solidFill>
              <a:effectLst/>
              <a:ea typeface="Calibri" panose="020F0502020204030204" pitchFamily="34" charset="0"/>
              <a:cs typeface="Times New Roman" panose="02020603050405020304" pitchFamily="18" charset="0"/>
            </a:endParaRPr>
          </a:p>
          <a:p>
            <a:pPr marL="0">
              <a:spcBef>
                <a:spcPts val="500"/>
              </a:spcBef>
              <a:spcAft>
                <a:spcPts val="500"/>
              </a:spcAft>
            </a:pPr>
            <a:r>
              <a:rPr lang="en-US" sz="2400" b="1" dirty="0">
                <a:solidFill>
                  <a:schemeClr val="tx1"/>
                </a:solidFill>
                <a:effectLst/>
                <a:latin typeface="Calibri"/>
                <a:ea typeface="Calibri" panose="020F0502020204030204" pitchFamily="34" charset="0"/>
                <a:cs typeface="Times New Roman"/>
              </a:rPr>
              <a:t>CM Coordinator: </a:t>
            </a:r>
            <a:r>
              <a:rPr lang="en-US" sz="2400" i="1" dirty="0">
                <a:solidFill>
                  <a:schemeClr val="tx1"/>
                </a:solidFill>
                <a:effectLst/>
                <a:latin typeface="Calibri"/>
                <a:ea typeface="Calibri" panose="020F0502020204030204" pitchFamily="34" charset="0"/>
                <a:cs typeface="Times New Roman"/>
              </a:rPr>
              <a:t>Have you taken any of the medications on the list that might trigger a positive test?</a:t>
            </a:r>
            <a:endParaRPr lang="en-US" sz="2400" i="1" dirty="0">
              <a:solidFill>
                <a:schemeClr val="tx1"/>
              </a:solidFill>
              <a:effectLst/>
              <a:ea typeface="Calibri" panose="020F0502020204030204" pitchFamily="34" charset="0"/>
              <a:cs typeface="Times New Roman" panose="02020603050405020304" pitchFamily="18" charset="0"/>
            </a:endParaRPr>
          </a:p>
          <a:p>
            <a:pPr marL="0">
              <a:spcBef>
                <a:spcPts val="500"/>
              </a:spcBef>
              <a:spcAft>
                <a:spcPts val="500"/>
              </a:spcAft>
            </a:pPr>
            <a:r>
              <a:rPr lang="en-US" sz="2400" b="1" dirty="0">
                <a:solidFill>
                  <a:schemeClr val="tx1"/>
                </a:solidFill>
                <a:latin typeface="Calibri"/>
                <a:ea typeface="Calibri" panose="020F0502020204030204" pitchFamily="34" charset="0"/>
                <a:cs typeface="Calibri"/>
              </a:rPr>
              <a:t>Member: </a:t>
            </a:r>
            <a:r>
              <a:rPr lang="en-US" sz="2400" i="1" dirty="0">
                <a:solidFill>
                  <a:schemeClr val="tx1"/>
                </a:solidFill>
                <a:latin typeface="Calibri"/>
                <a:ea typeface="Calibri" panose="020F0502020204030204" pitchFamily="34" charset="0"/>
                <a:cs typeface="Calibri"/>
              </a:rPr>
              <a:t>No, I haven’t taken any of them.</a:t>
            </a:r>
            <a:endParaRPr lang="en-US" sz="2400" i="1" dirty="0">
              <a:solidFill>
                <a:schemeClr val="tx1"/>
              </a:solidFill>
              <a:effectLst/>
              <a:ea typeface="Calibri" panose="020F0502020204030204" pitchFamily="34" charset="0"/>
              <a:cs typeface="Times New Roman" panose="02020603050405020304" pitchFamily="18" charset="0"/>
            </a:endParaRPr>
          </a:p>
          <a:p>
            <a:pPr marL="0">
              <a:spcBef>
                <a:spcPts val="500"/>
              </a:spcBef>
              <a:spcAft>
                <a:spcPts val="500"/>
              </a:spcAft>
            </a:pPr>
            <a:r>
              <a:rPr lang="en-US" sz="2400" dirty="0">
                <a:solidFill>
                  <a:schemeClr val="tx1"/>
                </a:solidFill>
                <a:latin typeface="Calibri"/>
                <a:cs typeface="Calibri"/>
              </a:rPr>
              <a:t>[</a:t>
            </a:r>
            <a:r>
              <a:rPr lang="en-US" sz="2400" b="1" dirty="0">
                <a:solidFill>
                  <a:schemeClr val="tx1"/>
                </a:solidFill>
                <a:latin typeface="Calibri"/>
                <a:cs typeface="Calibri"/>
              </a:rPr>
              <a:t>CM Coordinator:</a:t>
            </a:r>
            <a:r>
              <a:rPr lang="en-US" sz="2400" dirty="0">
                <a:solidFill>
                  <a:schemeClr val="tx1"/>
                </a:solidFill>
                <a:latin typeface="Calibri"/>
                <a:cs typeface="Calibri"/>
              </a:rPr>
              <a:t> remain non-confrontational but firm that the incentive is contingent upon the objective evidence of drug use, i.e., the urine drug test]</a:t>
            </a:r>
            <a:endParaRPr lang="en-US" sz="2400" i="1" dirty="0">
              <a:solidFill>
                <a:schemeClr val="tx1"/>
              </a:solidFill>
              <a:latin typeface="Calibri"/>
              <a:cs typeface="Calibri"/>
            </a:endParaRPr>
          </a:p>
        </p:txBody>
      </p:sp>
      <p:sp>
        <p:nvSpPr>
          <p:cNvPr id="4" name="Slide Number Placeholder 3">
            <a:extLst>
              <a:ext uri="{FF2B5EF4-FFF2-40B4-BE49-F238E27FC236}">
                <a16:creationId xmlns:a16="http://schemas.microsoft.com/office/drawing/2014/main" id="{0ACEE69B-6376-47FF-8028-65DED42E0555}"/>
              </a:ext>
            </a:extLst>
          </p:cNvPr>
          <p:cNvSpPr>
            <a:spLocks noGrp="1"/>
          </p:cNvSpPr>
          <p:nvPr>
            <p:ph type="sldNum" sz="quarter" idx="12"/>
          </p:nvPr>
        </p:nvSpPr>
        <p:spPr/>
        <p:txBody>
          <a:bodyPr/>
          <a:lstStyle/>
          <a:p>
            <a:fld id="{8EE722A0-BB85-47B5-89AA-E497A9507C15}" type="slidenum">
              <a:rPr lang="en-US" smtClean="0"/>
              <a:pPr/>
              <a:t>82</a:t>
            </a:fld>
            <a:endParaRPr lang="en-US"/>
          </a:p>
        </p:txBody>
      </p:sp>
      <p:pic>
        <p:nvPicPr>
          <p:cNvPr id="7" name="Picture 7" descr="Icon&#10;&#10;Description automatically generated">
            <a:extLst>
              <a:ext uri="{FF2B5EF4-FFF2-40B4-BE49-F238E27FC236}">
                <a16:creationId xmlns:a16="http://schemas.microsoft.com/office/drawing/2014/main" id="{42296376-0BBD-A53B-94EB-452EBAE91C53}"/>
              </a:ext>
            </a:extLst>
          </p:cNvPr>
          <p:cNvPicPr>
            <a:picLocks noChangeAspect="1"/>
          </p:cNvPicPr>
          <p:nvPr/>
        </p:nvPicPr>
        <p:blipFill rotWithShape="1">
          <a:blip r:embed="rId3"/>
          <a:srcRect l="13216" t="27537" r="11454" b="25664"/>
          <a:stretch/>
        </p:blipFill>
        <p:spPr>
          <a:xfrm>
            <a:off x="8885161" y="2689164"/>
            <a:ext cx="1848754" cy="1150766"/>
          </a:xfrm>
          <a:prstGeom prst="rect">
            <a:avLst/>
          </a:prstGeom>
        </p:spPr>
      </p:pic>
    </p:spTree>
    <p:extLst>
      <p:ext uri="{BB962C8B-B14F-4D97-AF65-F5344CB8AC3E}">
        <p14:creationId xmlns:p14="http://schemas.microsoft.com/office/powerpoint/2010/main" val="581587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35438-9327-1F41-5848-F5CFBB4B1EAB}"/>
              </a:ext>
            </a:extLst>
          </p:cNvPr>
          <p:cNvSpPr>
            <a:spLocks noGrp="1"/>
          </p:cNvSpPr>
          <p:nvPr>
            <p:ph type="title"/>
          </p:nvPr>
        </p:nvSpPr>
        <p:spPr>
          <a:xfrm>
            <a:off x="92529" y="259558"/>
            <a:ext cx="12006942" cy="791033"/>
          </a:xfrm>
        </p:spPr>
        <p:txBody>
          <a:bodyPr>
            <a:noAutofit/>
          </a:bodyPr>
          <a:lstStyle/>
          <a:p>
            <a:r>
              <a:rPr lang="en-US" sz="3200" i="1" dirty="0">
                <a:solidFill>
                  <a:schemeClr val="tx1"/>
                </a:solidFill>
                <a:latin typeface="Calibri"/>
                <a:cs typeface="Calibri"/>
              </a:rPr>
              <a:t>Script</a:t>
            </a:r>
            <a:r>
              <a:rPr lang="en-US" sz="3200" dirty="0">
                <a:solidFill>
                  <a:schemeClr val="tx1"/>
                </a:solidFill>
                <a:latin typeface="Calibri"/>
                <a:cs typeface="Calibri"/>
              </a:rPr>
              <a:t> </a:t>
            </a:r>
            <a:r>
              <a:rPr lang="en-US" sz="3200" b="0" dirty="0">
                <a:latin typeface="Calibri"/>
                <a:cs typeface="Calibri"/>
              </a:rPr>
              <a:t>—</a:t>
            </a:r>
            <a:r>
              <a:rPr lang="en-US" sz="3200" dirty="0">
                <a:solidFill>
                  <a:schemeClr val="tx1"/>
                </a:solidFill>
                <a:latin typeface="Calibri"/>
                <a:cs typeface="Calibri"/>
              </a:rPr>
              <a:t> </a:t>
            </a:r>
            <a:r>
              <a:rPr lang="en-US" sz="3200" b="1" dirty="0">
                <a:solidFill>
                  <a:schemeClr val="tx1"/>
                </a:solidFill>
                <a:latin typeface="Calibri"/>
                <a:cs typeface="Calibri"/>
              </a:rPr>
              <a:t>A Member Contests a Stimulant-Positive UDT Result (2)</a:t>
            </a:r>
            <a:endParaRPr lang="en-US" sz="3200" dirty="0">
              <a:solidFill>
                <a:schemeClr val="tx1"/>
              </a:solidFill>
              <a:latin typeface="Calibri"/>
              <a:cs typeface="Calibri"/>
            </a:endParaRPr>
          </a:p>
        </p:txBody>
      </p:sp>
      <p:sp>
        <p:nvSpPr>
          <p:cNvPr id="3" name="Content Placeholder 2">
            <a:extLst>
              <a:ext uri="{FF2B5EF4-FFF2-40B4-BE49-F238E27FC236}">
                <a16:creationId xmlns:a16="http://schemas.microsoft.com/office/drawing/2014/main" id="{DDD6FCE3-2713-7D8B-4A56-F423234A9CCA}"/>
              </a:ext>
            </a:extLst>
          </p:cNvPr>
          <p:cNvSpPr>
            <a:spLocks noGrp="1"/>
          </p:cNvSpPr>
          <p:nvPr>
            <p:ph idx="1"/>
          </p:nvPr>
        </p:nvSpPr>
        <p:spPr>
          <a:xfrm>
            <a:off x="296635" y="1049032"/>
            <a:ext cx="11615058" cy="5598860"/>
          </a:xfrm>
        </p:spPr>
        <p:txBody>
          <a:bodyPr vert="horz" lIns="91440" tIns="45720" rIns="91440" bIns="45720" rtlCol="0" anchor="t">
            <a:normAutofit/>
          </a:bodyPr>
          <a:lstStyle/>
          <a:p>
            <a:pPr marL="0" marR="0">
              <a:spcBef>
                <a:spcPts val="600"/>
              </a:spcBef>
              <a:spcAft>
                <a:spcPts val="600"/>
              </a:spcAft>
            </a:pPr>
            <a:r>
              <a:rPr lang="en-US" sz="2400" b="1" dirty="0">
                <a:solidFill>
                  <a:schemeClr val="tx1"/>
                </a:solidFill>
                <a:effectLst/>
                <a:latin typeface="Calibri"/>
                <a:ea typeface="Calibri" panose="020F0502020204030204" pitchFamily="34" charset="0"/>
                <a:cs typeface="Times New Roman"/>
              </a:rPr>
              <a:t>CM Coordinator: </a:t>
            </a:r>
            <a:r>
              <a:rPr lang="en-US" sz="2400" i="1" dirty="0">
                <a:solidFill>
                  <a:schemeClr val="tx1"/>
                </a:solidFill>
                <a:effectLst/>
                <a:latin typeface="Calibri"/>
                <a:ea typeface="Calibri" panose="020F0502020204030204" pitchFamily="34" charset="0"/>
                <a:cs typeface="Times New Roman"/>
              </a:rPr>
              <a:t>Ok. We still have to go by the results of the urine drug test, and I’m sure you remember when we went over the consent form when you enrolled in the program that we emphasized that any stimulant-positive test would not earn an incentive.</a:t>
            </a:r>
            <a:endParaRPr lang="en-US" sz="2400" dirty="0">
              <a:solidFill>
                <a:schemeClr val="tx1"/>
              </a:solidFill>
              <a:effectLst/>
              <a:ea typeface="Calibri" panose="020F0502020204030204" pitchFamily="34" charset="0"/>
              <a:cs typeface="Times New Roman"/>
            </a:endParaRPr>
          </a:p>
          <a:p>
            <a:pPr marL="0">
              <a:spcBef>
                <a:spcPts val="600"/>
              </a:spcBef>
              <a:spcAft>
                <a:spcPts val="600"/>
              </a:spcAft>
              <a:buClr>
                <a:srgbClr val="E78712"/>
              </a:buClr>
              <a:defRPr/>
            </a:pPr>
            <a:r>
              <a:rPr kumimoji="0" lang="en-US" sz="2400" b="1" i="0"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t>Member: </a:t>
            </a:r>
            <a:r>
              <a:rPr kumimoji="0" lang="en-US" sz="2400" b="0" i="1" u="none" strike="noStrike" kern="1200" cap="none" spc="0" normalizeH="0" baseline="0" noProof="0" dirty="0">
                <a:ln>
                  <a:noFill/>
                </a:ln>
                <a:solidFill>
                  <a:schemeClr val="tx1"/>
                </a:solidFill>
                <a:effectLst/>
                <a:uLnTx/>
                <a:uFillTx/>
                <a:latin typeface="Calibri"/>
                <a:ea typeface="Calibri" panose="020F0502020204030204" pitchFamily="34" charset="0"/>
                <a:cs typeface="Times New Roman"/>
              </a:rPr>
              <a:t>Yeah, I remember that, but I’m telling you, I haven’t used!</a:t>
            </a:r>
            <a:r>
              <a:rPr lang="en-US" sz="2400" i="1" dirty="0">
                <a:solidFill>
                  <a:schemeClr val="tx1"/>
                </a:solidFill>
                <a:latin typeface="Calibri"/>
                <a:ea typeface="Calibri" panose="020F0502020204030204" pitchFamily="34" charset="0"/>
                <a:cs typeface="Times New Roman"/>
              </a:rPr>
              <a:t> </a:t>
            </a:r>
            <a:endParaRPr lang="en-US" sz="2400" i="1" dirty="0">
              <a:solidFill>
                <a:schemeClr val="tx1"/>
              </a:solidFill>
              <a:ea typeface="Calibri" panose="020F0502020204030204" pitchFamily="34" charset="0"/>
              <a:cs typeface="Times New Roman" panose="02020603050405020304" pitchFamily="18" charset="0"/>
            </a:endParaRPr>
          </a:p>
          <a:p>
            <a:pPr marL="0">
              <a:spcBef>
                <a:spcPts val="600"/>
              </a:spcBef>
              <a:spcAft>
                <a:spcPts val="600"/>
              </a:spcAft>
              <a:buClr>
                <a:srgbClr val="E78712"/>
              </a:buClr>
              <a:defRPr/>
            </a:pPr>
            <a:r>
              <a:rPr lang="en-US" sz="2400" b="1" dirty="0">
                <a:solidFill>
                  <a:schemeClr val="tx1"/>
                </a:solidFill>
                <a:effectLst/>
                <a:latin typeface="Calibri"/>
                <a:ea typeface="Calibri" panose="020F0502020204030204" pitchFamily="34" charset="0"/>
                <a:cs typeface="Times New Roman"/>
              </a:rPr>
              <a:t>CM Coordinator: </a:t>
            </a:r>
            <a:r>
              <a:rPr lang="en-US" sz="2400" i="1" dirty="0">
                <a:solidFill>
                  <a:schemeClr val="tx1"/>
                </a:solidFill>
                <a:effectLst/>
                <a:latin typeface="Calibri"/>
                <a:ea typeface="Calibri" panose="020F0502020204030204" pitchFamily="34" charset="0"/>
                <a:cs typeface="Times New Roman"/>
              </a:rPr>
              <a:t>I hear you, </a:t>
            </a:r>
            <a:r>
              <a:rPr lang="en-US" sz="2400" i="1" dirty="0">
                <a:solidFill>
                  <a:schemeClr val="tx1"/>
                </a:solidFill>
                <a:latin typeface="Calibri"/>
                <a:ea typeface="Calibri" panose="020F0502020204030204" pitchFamily="34" charset="0"/>
                <a:cs typeface="Times New Roman"/>
              </a:rPr>
              <a:t>_____.</a:t>
            </a:r>
            <a:r>
              <a:rPr lang="en-US" sz="2400" i="1" dirty="0">
                <a:solidFill>
                  <a:schemeClr val="tx1"/>
                </a:solidFill>
                <a:effectLst/>
                <a:latin typeface="Calibri"/>
                <a:ea typeface="Calibri" panose="020F0502020204030204" pitchFamily="34" charset="0"/>
                <a:cs typeface="Times New Roman"/>
              </a:rPr>
              <a:t> Unfortunately, as you know, we do have to base the incentive on the result of the urine drug test. Since </a:t>
            </a:r>
            <a:r>
              <a:rPr lang="en-US" sz="2400" i="1" dirty="0">
                <a:solidFill>
                  <a:schemeClr val="tx1"/>
                </a:solidFill>
                <a:latin typeface="Calibri"/>
                <a:ea typeface="Calibri" panose="020F0502020204030204" pitchFamily="34" charset="0"/>
                <a:cs typeface="Times New Roman"/>
              </a:rPr>
              <a:t>the result was stimulant-positive</a:t>
            </a:r>
            <a:r>
              <a:rPr lang="en-US" sz="2400" i="1" dirty="0">
                <a:solidFill>
                  <a:schemeClr val="tx1"/>
                </a:solidFill>
                <a:effectLst/>
                <a:latin typeface="Calibri"/>
                <a:ea typeface="Calibri" panose="020F0502020204030204" pitchFamily="34" charset="0"/>
                <a:cs typeface="Times New Roman"/>
              </a:rPr>
              <a:t> I can’t give you an incentive today. I know that probably feels frustrating.</a:t>
            </a:r>
            <a:r>
              <a:rPr lang="en-US" sz="2400" i="1" dirty="0">
                <a:solidFill>
                  <a:schemeClr val="tx1"/>
                </a:solidFill>
                <a:latin typeface="Calibri"/>
                <a:ea typeface="Calibri" panose="020F0502020204030204" pitchFamily="34" charset="0"/>
                <a:cs typeface="Times New Roman"/>
              </a:rPr>
              <a:t> </a:t>
            </a:r>
            <a:r>
              <a:rPr lang="en-US" sz="2400" i="1" dirty="0">
                <a:solidFill>
                  <a:schemeClr val="tx1"/>
                </a:solidFill>
                <a:effectLst/>
                <a:latin typeface="Calibri"/>
                <a:ea typeface="Calibri" panose="020F0502020204030204" pitchFamily="34" charset="0"/>
                <a:cs typeface="Times New Roman"/>
              </a:rPr>
              <a:t> The good news is that you can get right back on track with your next test in just a few days. Remember, if that one is </a:t>
            </a:r>
            <a:r>
              <a:rPr lang="en-US" sz="2400" i="1" dirty="0">
                <a:solidFill>
                  <a:schemeClr val="tx1"/>
                </a:solidFill>
                <a:latin typeface="Calibri"/>
                <a:ea typeface="Calibri" panose="020F0502020204030204" pitchFamily="34" charset="0"/>
                <a:cs typeface="Times New Roman"/>
              </a:rPr>
              <a:t>stimulant-negative</a:t>
            </a:r>
            <a:r>
              <a:rPr lang="en-US" sz="2400" i="1" dirty="0">
                <a:solidFill>
                  <a:schemeClr val="tx1"/>
                </a:solidFill>
                <a:effectLst/>
                <a:latin typeface="Calibri"/>
                <a:ea typeface="Calibri" panose="020F0502020204030204" pitchFamily="34" charset="0"/>
                <a:cs typeface="Times New Roman"/>
              </a:rPr>
              <a:t>, you earn $10, and if the one after that is </a:t>
            </a:r>
            <a:r>
              <a:rPr lang="en-US" sz="2400" i="1" dirty="0">
                <a:solidFill>
                  <a:schemeClr val="tx1"/>
                </a:solidFill>
                <a:latin typeface="Calibri"/>
                <a:ea typeface="Calibri" panose="020F0502020204030204" pitchFamily="34" charset="0"/>
                <a:cs typeface="Times New Roman"/>
              </a:rPr>
              <a:t>also stimulant-negative</a:t>
            </a:r>
            <a:r>
              <a:rPr lang="en-US" sz="2400" i="1" dirty="0">
                <a:solidFill>
                  <a:schemeClr val="tx1"/>
                </a:solidFill>
                <a:effectLst/>
                <a:latin typeface="Calibri"/>
                <a:ea typeface="Calibri" panose="020F0502020204030204" pitchFamily="34" charset="0"/>
                <a:cs typeface="Times New Roman"/>
              </a:rPr>
              <a:t>, you go right back to the place in the schedule where you would have been if you hadn’t tested </a:t>
            </a:r>
            <a:r>
              <a:rPr lang="en-US" sz="2400" i="1" dirty="0">
                <a:solidFill>
                  <a:schemeClr val="tx1"/>
                </a:solidFill>
                <a:latin typeface="Calibri"/>
                <a:ea typeface="Calibri" panose="020F0502020204030204" pitchFamily="34" charset="0"/>
                <a:cs typeface="Times New Roman"/>
              </a:rPr>
              <a:t>stimulant-positive</a:t>
            </a:r>
            <a:r>
              <a:rPr lang="en-US" sz="2400" i="1" dirty="0">
                <a:solidFill>
                  <a:schemeClr val="tx1"/>
                </a:solidFill>
                <a:effectLst/>
                <a:latin typeface="Calibri"/>
                <a:ea typeface="Calibri" panose="020F0502020204030204" pitchFamily="34" charset="0"/>
                <a:cs typeface="Times New Roman"/>
              </a:rPr>
              <a:t> today. I’ll see you in few days and remember to not take any of the medicines on the list that might cause you to test </a:t>
            </a:r>
            <a:r>
              <a:rPr lang="en-US" sz="2400" i="1" dirty="0">
                <a:solidFill>
                  <a:schemeClr val="tx1"/>
                </a:solidFill>
                <a:latin typeface="Calibri"/>
                <a:ea typeface="Calibri" panose="020F0502020204030204" pitchFamily="34" charset="0"/>
                <a:cs typeface="Times New Roman"/>
              </a:rPr>
              <a:t>stimulant-positive</a:t>
            </a:r>
            <a:r>
              <a:rPr lang="en-US" sz="2400" i="1" dirty="0">
                <a:solidFill>
                  <a:schemeClr val="tx1"/>
                </a:solidFill>
                <a:effectLst/>
                <a:latin typeface="Calibri"/>
                <a:ea typeface="Calibri" panose="020F0502020204030204" pitchFamily="34" charset="0"/>
                <a:cs typeface="Times New Roman"/>
              </a:rPr>
              <a:t>. If you don’t already have one, would you like to talk to a counselor or is there any other way we can support you as you continue forward?</a:t>
            </a:r>
          </a:p>
        </p:txBody>
      </p:sp>
      <p:sp>
        <p:nvSpPr>
          <p:cNvPr id="4" name="Slide Number Placeholder 3">
            <a:extLst>
              <a:ext uri="{FF2B5EF4-FFF2-40B4-BE49-F238E27FC236}">
                <a16:creationId xmlns:a16="http://schemas.microsoft.com/office/drawing/2014/main" id="{AF0F9030-A42C-5200-A8FA-3E1DFA340A97}"/>
              </a:ext>
            </a:extLst>
          </p:cNvPr>
          <p:cNvSpPr>
            <a:spLocks noGrp="1"/>
          </p:cNvSpPr>
          <p:nvPr>
            <p:ph type="sldNum" sz="quarter" idx="12"/>
          </p:nvPr>
        </p:nvSpPr>
        <p:spPr/>
        <p:txBody>
          <a:bodyPr/>
          <a:lstStyle/>
          <a:p>
            <a:fld id="{8EE722A0-BB85-47B5-89AA-E497A9507C15}" type="slidenum">
              <a:rPr lang="en-US" smtClean="0"/>
              <a:pPr/>
              <a:t>83</a:t>
            </a:fld>
            <a:endParaRPr lang="en-US"/>
          </a:p>
        </p:txBody>
      </p:sp>
      <p:pic>
        <p:nvPicPr>
          <p:cNvPr id="7" name="Picture 7" descr="Icon&#10;&#10;Description automatically generated">
            <a:extLst>
              <a:ext uri="{FF2B5EF4-FFF2-40B4-BE49-F238E27FC236}">
                <a16:creationId xmlns:a16="http://schemas.microsoft.com/office/drawing/2014/main" id="{07F14197-2EA4-0C0A-6460-F62B08C73FE3}"/>
              </a:ext>
            </a:extLst>
          </p:cNvPr>
          <p:cNvPicPr>
            <a:picLocks noChangeAspect="1"/>
          </p:cNvPicPr>
          <p:nvPr/>
        </p:nvPicPr>
        <p:blipFill rotWithShape="1">
          <a:blip r:embed="rId3"/>
          <a:srcRect l="13216" t="27537" r="11454" b="25664"/>
          <a:stretch/>
        </p:blipFill>
        <p:spPr>
          <a:xfrm>
            <a:off x="10034209" y="1939259"/>
            <a:ext cx="1473802" cy="908862"/>
          </a:xfrm>
          <a:prstGeom prst="rect">
            <a:avLst/>
          </a:prstGeom>
        </p:spPr>
      </p:pic>
    </p:spTree>
    <p:extLst>
      <p:ext uri="{BB962C8B-B14F-4D97-AF65-F5344CB8AC3E}">
        <p14:creationId xmlns:p14="http://schemas.microsoft.com/office/powerpoint/2010/main" val="42323468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9504D3-F11B-4830-A1B3-1458086D9F68}"/>
              </a:ext>
            </a:extLst>
          </p:cNvPr>
          <p:cNvSpPr/>
          <p:nvPr/>
        </p:nvSpPr>
        <p:spPr>
          <a:xfrm>
            <a:off x="1503379" y="736475"/>
            <a:ext cx="8989297" cy="5896285"/>
          </a:xfrm>
          <a:prstGeom prst="rect">
            <a:avLst/>
          </a:prstGeom>
          <a:blipFill>
            <a:blip r:embed="rId3">
              <a:alphaModFix amt="30000"/>
              <a:extLst>
                <a:ext uri="{28A0092B-C50C-407E-A947-70E740481C1C}">
                  <a14:useLocalDpi xmlns:a14="http://schemas.microsoft.com/office/drawing/2010/main" val="0"/>
                </a:ext>
              </a:extLst>
            </a:blip>
            <a:stretch>
              <a:fillRect/>
            </a:stretch>
          </a:blipFill>
          <a:ln>
            <a:noFill/>
          </a:ln>
          <a:effectLst>
            <a:softEdge rad="596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D146763-0358-40C0-A3A1-690DBD3673A7}"/>
              </a:ext>
            </a:extLst>
          </p:cNvPr>
          <p:cNvSpPr txBox="1"/>
          <p:nvPr/>
        </p:nvSpPr>
        <p:spPr>
          <a:xfrm>
            <a:off x="2617214" y="2764349"/>
            <a:ext cx="6969760" cy="1938992"/>
          </a:xfrm>
          <a:prstGeom prst="rect">
            <a:avLst/>
          </a:prstGeom>
          <a:noFill/>
        </p:spPr>
        <p:txBody>
          <a:bodyPr wrap="square" lIns="91440" tIns="45720" rIns="91440" bIns="45720" rtlCol="0" anchor="t">
            <a:spAutoFit/>
          </a:bodyPr>
          <a:lstStyle/>
          <a:p>
            <a:pPr algn="ctr"/>
            <a:r>
              <a:rPr lang="en-US" sz="4000" b="1" dirty="0">
                <a:latin typeface="Calibri"/>
                <a:cs typeface="Calibri"/>
              </a:rPr>
              <a:t>A Member Tests Positive for </a:t>
            </a:r>
            <a:r>
              <a:rPr lang="en-US" sz="4000" b="1" dirty="0">
                <a:latin typeface="Calibri"/>
                <a:ea typeface="+mn-lt"/>
                <a:cs typeface="+mn-lt"/>
              </a:rPr>
              <a:t>Opiates or Oxycodone</a:t>
            </a:r>
            <a:r>
              <a:rPr lang="en-US" sz="4000" b="1" dirty="0">
                <a:latin typeface="Calibri"/>
                <a:cs typeface="Calibri"/>
              </a:rPr>
              <a:t> – Steps to Take</a:t>
            </a:r>
          </a:p>
        </p:txBody>
      </p:sp>
    </p:spTree>
    <p:extLst>
      <p:ext uri="{BB962C8B-B14F-4D97-AF65-F5344CB8AC3E}">
        <p14:creationId xmlns:p14="http://schemas.microsoft.com/office/powerpoint/2010/main" val="35746249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82DD6-6361-4A52-95C2-D32185CB855C}"/>
              </a:ext>
            </a:extLst>
          </p:cNvPr>
          <p:cNvSpPr>
            <a:spLocks noGrp="1"/>
          </p:cNvSpPr>
          <p:nvPr>
            <p:ph type="title"/>
          </p:nvPr>
        </p:nvSpPr>
        <p:spPr>
          <a:xfrm>
            <a:off x="652767" y="306333"/>
            <a:ext cx="10886465" cy="1280890"/>
          </a:xfrm>
        </p:spPr>
        <p:txBody>
          <a:bodyPr/>
          <a:lstStyle/>
          <a:p>
            <a:r>
              <a:rPr lang="en-US">
                <a:solidFill>
                  <a:schemeClr val="tx1"/>
                </a:solidFill>
                <a:latin typeface="Calibri"/>
                <a:cs typeface="Calibri"/>
              </a:rPr>
              <a:t>Assessment and Diagnosis of an OUD</a:t>
            </a:r>
          </a:p>
        </p:txBody>
      </p:sp>
      <p:sp>
        <p:nvSpPr>
          <p:cNvPr id="3" name="Content Placeholder 2">
            <a:extLst>
              <a:ext uri="{FF2B5EF4-FFF2-40B4-BE49-F238E27FC236}">
                <a16:creationId xmlns:a16="http://schemas.microsoft.com/office/drawing/2014/main" id="{FA5C4F5A-47F7-49A0-9FB6-7718EBDE7A43}"/>
              </a:ext>
            </a:extLst>
          </p:cNvPr>
          <p:cNvSpPr>
            <a:spLocks noGrp="1"/>
          </p:cNvSpPr>
          <p:nvPr>
            <p:ph idx="1"/>
          </p:nvPr>
        </p:nvSpPr>
        <p:spPr>
          <a:xfrm>
            <a:off x="613611" y="1839685"/>
            <a:ext cx="10891001" cy="4390993"/>
          </a:xfrm>
        </p:spPr>
        <p:txBody>
          <a:bodyPr vert="horz" lIns="91440" tIns="45720" rIns="91440" bIns="45720" rtlCol="0" anchor="t">
            <a:normAutofit lnSpcReduction="10000"/>
          </a:bodyPr>
          <a:lstStyle/>
          <a:p>
            <a:r>
              <a:rPr lang="en-US" dirty="0">
                <a:solidFill>
                  <a:schemeClr val="tx1"/>
                </a:solidFill>
                <a:latin typeface="Calibri"/>
                <a:cs typeface="Calibri"/>
              </a:rPr>
              <a:t>If the CM Coordinator is an LPHA or certified SUD counselor, they would be qualified to formally assess and diagnose an OUD</a:t>
            </a:r>
          </a:p>
          <a:p>
            <a:pPr lvl="1"/>
            <a:r>
              <a:rPr lang="en-US" dirty="0">
                <a:solidFill>
                  <a:schemeClr val="tx1"/>
                </a:solidFill>
                <a:latin typeface="Calibri"/>
                <a:cs typeface="Calibri"/>
              </a:rPr>
              <a:t>If the CM Coordinator is </a:t>
            </a:r>
            <a:r>
              <a:rPr lang="en-US" i="1" dirty="0">
                <a:solidFill>
                  <a:schemeClr val="tx1"/>
                </a:solidFill>
                <a:latin typeface="Calibri"/>
                <a:cs typeface="Calibri"/>
              </a:rPr>
              <a:t>not</a:t>
            </a:r>
            <a:r>
              <a:rPr lang="en-US" dirty="0">
                <a:solidFill>
                  <a:schemeClr val="tx1"/>
                </a:solidFill>
                <a:latin typeface="Calibri"/>
                <a:cs typeface="Calibri"/>
              </a:rPr>
              <a:t> an LPHA or SUD counselor (for example, a Certified Peer Support Specialist), connect the member with a counselor or LPHA in the clinic for assessment/diagnosis and possible referral to an MOUD program</a:t>
            </a:r>
          </a:p>
          <a:p>
            <a:r>
              <a:rPr lang="en-US" sz="2800" dirty="0">
                <a:solidFill>
                  <a:schemeClr val="tx1"/>
                </a:solidFill>
                <a:latin typeface="Calibri"/>
                <a:cs typeface="Calibri"/>
              </a:rPr>
              <a:t>The next two slides present what should be a helpful example script and procedure to follow in the event that a member tests positive for </a:t>
            </a:r>
            <a:r>
              <a:rPr lang="en-US" dirty="0">
                <a:solidFill>
                  <a:schemeClr val="tx1"/>
                </a:solidFill>
                <a:latin typeface="Calibri"/>
                <a:cs typeface="Calibri"/>
              </a:rPr>
              <a:t>opiates and/or oxycodone</a:t>
            </a:r>
            <a:r>
              <a:rPr lang="en-US" sz="2800" dirty="0">
                <a:solidFill>
                  <a:schemeClr val="tx1"/>
                </a:solidFill>
                <a:latin typeface="Calibri"/>
                <a:cs typeface="Calibri"/>
              </a:rPr>
              <a:t>. </a:t>
            </a:r>
          </a:p>
          <a:p>
            <a:pPr lvl="1"/>
            <a:r>
              <a:rPr lang="en-US" dirty="0">
                <a:solidFill>
                  <a:schemeClr val="tx1"/>
                </a:solidFill>
                <a:latin typeface="Calibri"/>
                <a:cs typeface="Calibri"/>
              </a:rPr>
              <a:t>It includes educating the member about fentanyl and its presence in the illicit drug supply as well as providing the member with a naloxone kit and instructions on how to use it.</a:t>
            </a:r>
          </a:p>
        </p:txBody>
      </p:sp>
      <p:sp>
        <p:nvSpPr>
          <p:cNvPr id="4" name="Slide Number Placeholder 3">
            <a:extLst>
              <a:ext uri="{FF2B5EF4-FFF2-40B4-BE49-F238E27FC236}">
                <a16:creationId xmlns:a16="http://schemas.microsoft.com/office/drawing/2014/main" id="{81025502-9849-4297-9790-72A547276168}"/>
              </a:ext>
            </a:extLst>
          </p:cNvPr>
          <p:cNvSpPr>
            <a:spLocks noGrp="1"/>
          </p:cNvSpPr>
          <p:nvPr>
            <p:ph type="sldNum" sz="quarter" idx="12"/>
          </p:nvPr>
        </p:nvSpPr>
        <p:spPr/>
        <p:txBody>
          <a:bodyPr/>
          <a:lstStyle/>
          <a:p>
            <a:fld id="{8EE722A0-BB85-47B5-89AA-E497A9507C15}" type="slidenum">
              <a:rPr lang="en-US" smtClean="0"/>
              <a:pPr/>
              <a:t>85</a:t>
            </a:fld>
            <a:endParaRPr lang="en-US"/>
          </a:p>
        </p:txBody>
      </p:sp>
    </p:spTree>
    <p:extLst>
      <p:ext uri="{BB962C8B-B14F-4D97-AF65-F5344CB8AC3E}">
        <p14:creationId xmlns:p14="http://schemas.microsoft.com/office/powerpoint/2010/main" val="12944977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75EF3-1E0E-46BD-93CF-3E9BDECADB44}"/>
              </a:ext>
            </a:extLst>
          </p:cNvPr>
          <p:cNvSpPr>
            <a:spLocks noGrp="1"/>
          </p:cNvSpPr>
          <p:nvPr>
            <p:ph type="title"/>
          </p:nvPr>
        </p:nvSpPr>
        <p:spPr>
          <a:xfrm>
            <a:off x="468837" y="455808"/>
            <a:ext cx="11254327" cy="660680"/>
          </a:xfrm>
        </p:spPr>
        <p:txBody>
          <a:bodyPr>
            <a:normAutofit/>
          </a:bodyPr>
          <a:lstStyle/>
          <a:p>
            <a:pPr>
              <a:spcBef>
                <a:spcPts val="0"/>
              </a:spcBef>
            </a:pPr>
            <a:r>
              <a:rPr lang="en-US" sz="3200" i="1" dirty="0">
                <a:solidFill>
                  <a:schemeClr val="tx1"/>
                </a:solidFill>
                <a:latin typeface="Calibri"/>
                <a:cs typeface="Calibri"/>
              </a:rPr>
              <a:t>Script</a:t>
            </a:r>
            <a:r>
              <a:rPr lang="en-US" sz="3200" dirty="0">
                <a:solidFill>
                  <a:schemeClr val="tx1"/>
                </a:solidFill>
                <a:latin typeface="Calibri"/>
                <a:cs typeface="Calibri"/>
              </a:rPr>
              <a:t> </a:t>
            </a:r>
            <a:r>
              <a:rPr lang="en-US" sz="3200" b="0" dirty="0">
                <a:latin typeface="Calibri"/>
                <a:cs typeface="Calibri"/>
              </a:rPr>
              <a:t>—</a:t>
            </a:r>
            <a:r>
              <a:rPr lang="en-US" sz="3200" dirty="0">
                <a:solidFill>
                  <a:schemeClr val="tx1"/>
                </a:solidFill>
                <a:latin typeface="Calibri"/>
                <a:cs typeface="Calibri"/>
              </a:rPr>
              <a:t> A Member Tests Positive for Opiates or Oxycodone (1)</a:t>
            </a:r>
            <a:endParaRPr lang="en-US" sz="3200" dirty="0">
              <a:solidFill>
                <a:schemeClr val="tx1"/>
              </a:solidFill>
            </a:endParaRPr>
          </a:p>
        </p:txBody>
      </p:sp>
      <p:sp>
        <p:nvSpPr>
          <p:cNvPr id="3" name="Content Placeholder 2">
            <a:extLst>
              <a:ext uri="{FF2B5EF4-FFF2-40B4-BE49-F238E27FC236}">
                <a16:creationId xmlns:a16="http://schemas.microsoft.com/office/drawing/2014/main" id="{AEE90ACC-C938-4DBD-B3DF-6C6FC91E5C14}"/>
              </a:ext>
            </a:extLst>
          </p:cNvPr>
          <p:cNvSpPr>
            <a:spLocks noGrp="1"/>
          </p:cNvSpPr>
          <p:nvPr>
            <p:ph idx="1"/>
          </p:nvPr>
        </p:nvSpPr>
        <p:spPr>
          <a:xfrm>
            <a:off x="661368" y="1378315"/>
            <a:ext cx="10877864" cy="5290895"/>
          </a:xfrm>
        </p:spPr>
        <p:txBody>
          <a:bodyPr vert="horz" lIns="91440" tIns="45720" rIns="91440" bIns="45720" rtlCol="0" anchor="t">
            <a:noAutofit/>
          </a:bodyPr>
          <a:lstStyle/>
          <a:p>
            <a:r>
              <a:rPr lang="en-US" sz="2400" b="1" dirty="0">
                <a:solidFill>
                  <a:schemeClr val="tx1"/>
                </a:solidFill>
                <a:latin typeface="Calibri"/>
                <a:cs typeface="Calibri"/>
              </a:rPr>
              <a:t>CM Coordinator: </a:t>
            </a:r>
            <a:r>
              <a:rPr lang="en-US" sz="2400" i="1" dirty="0">
                <a:solidFill>
                  <a:schemeClr val="tx1"/>
                </a:solidFill>
                <a:latin typeface="Calibri"/>
                <a:cs typeface="Calibri"/>
              </a:rPr>
              <a:t>Hi there, _____. Good to see you today! How are you doing? </a:t>
            </a:r>
            <a:endParaRPr lang="en-US" sz="2400" i="1" dirty="0">
              <a:solidFill>
                <a:schemeClr val="tx1"/>
              </a:solidFill>
            </a:endParaRPr>
          </a:p>
          <a:p>
            <a:r>
              <a:rPr lang="en-US" sz="2400" b="1" dirty="0">
                <a:solidFill>
                  <a:schemeClr val="tx1"/>
                </a:solidFill>
                <a:latin typeface="Calibri"/>
                <a:cs typeface="Calibri"/>
              </a:rPr>
              <a:t>Member: </a:t>
            </a:r>
            <a:r>
              <a:rPr lang="en-US" sz="2400" i="1" dirty="0">
                <a:solidFill>
                  <a:schemeClr val="tx1"/>
                </a:solidFill>
                <a:latin typeface="Calibri"/>
                <a:cs typeface="Calibri"/>
              </a:rPr>
              <a:t>I’m good, I haven’t used in about a month. </a:t>
            </a:r>
            <a:endParaRPr lang="en-US" sz="2400" i="1" dirty="0">
              <a:solidFill>
                <a:schemeClr val="tx1"/>
              </a:solidFill>
            </a:endParaRPr>
          </a:p>
          <a:p>
            <a:r>
              <a:rPr lang="en-US" sz="2400" b="1" dirty="0">
                <a:solidFill>
                  <a:schemeClr val="tx1"/>
                </a:solidFill>
                <a:latin typeface="Calibri"/>
                <a:cs typeface="Calibri"/>
              </a:rPr>
              <a:t>CM Coordinator: </a:t>
            </a:r>
            <a:r>
              <a:rPr lang="en-US" sz="2400" i="1" dirty="0">
                <a:solidFill>
                  <a:schemeClr val="tx1"/>
                </a:solidFill>
                <a:latin typeface="Calibri"/>
                <a:cs typeface="Calibri"/>
              </a:rPr>
              <a:t>That’s right, you’re doing really well, as far as stimulants are concerned. I just noticed, though, that while your urine drug test today is negative for stimulants, it is positive for opiates. Did you use anything like heroin or oxycodone in the last few days? </a:t>
            </a:r>
            <a:endParaRPr lang="en-US" sz="2400" i="1" dirty="0">
              <a:solidFill>
                <a:schemeClr val="tx1"/>
              </a:solidFill>
            </a:endParaRPr>
          </a:p>
          <a:p>
            <a:pPr>
              <a:spcBef>
                <a:spcPts val="600"/>
              </a:spcBef>
            </a:pPr>
            <a:r>
              <a:rPr lang="en-US" sz="2400" b="1" dirty="0">
                <a:solidFill>
                  <a:schemeClr val="tx1"/>
                </a:solidFill>
                <a:latin typeface="Calibri"/>
                <a:cs typeface="Calibri"/>
              </a:rPr>
              <a:t>Member: </a:t>
            </a:r>
            <a:r>
              <a:rPr lang="en-US" sz="2400" i="1" dirty="0">
                <a:solidFill>
                  <a:schemeClr val="tx1"/>
                </a:solidFill>
                <a:latin typeface="Calibri"/>
                <a:cs typeface="Calibri"/>
              </a:rPr>
              <a:t>Well yeah, actually my friend came over yesterday. He brought a joint that we smoked, and he didn’t tell me until after we smoked it that it had some heroin mixed in. </a:t>
            </a:r>
            <a:endParaRPr lang="en-US" sz="2400" i="1" dirty="0">
              <a:solidFill>
                <a:schemeClr val="tx1"/>
              </a:solidFill>
            </a:endParaRPr>
          </a:p>
          <a:p>
            <a:r>
              <a:rPr lang="en-US" sz="2400" b="1" dirty="0">
                <a:solidFill>
                  <a:schemeClr val="tx1"/>
                </a:solidFill>
                <a:latin typeface="Calibri"/>
                <a:cs typeface="Calibri"/>
              </a:rPr>
              <a:t>CM Coordinator</a:t>
            </a:r>
            <a:r>
              <a:rPr lang="en-US" sz="2400" dirty="0">
                <a:solidFill>
                  <a:schemeClr val="tx1"/>
                </a:solidFill>
                <a:latin typeface="Calibri"/>
                <a:cs typeface="Calibri"/>
              </a:rPr>
              <a:t>: </a:t>
            </a:r>
            <a:r>
              <a:rPr lang="en-US" sz="2400" i="1" dirty="0">
                <a:solidFill>
                  <a:schemeClr val="tx1"/>
                </a:solidFill>
                <a:latin typeface="Calibri"/>
                <a:cs typeface="Calibri"/>
              </a:rPr>
              <a:t>Ok, that would explain the test result. It won’t affect your incentive amount today since your test is negative for stimulants. </a:t>
            </a:r>
            <a:endParaRPr lang="en-US" sz="2400" i="1" dirty="0">
              <a:solidFill>
                <a:schemeClr val="tx1"/>
              </a:solidFill>
            </a:endParaRPr>
          </a:p>
        </p:txBody>
      </p:sp>
      <p:sp>
        <p:nvSpPr>
          <p:cNvPr id="4" name="Slide Number Placeholder 3">
            <a:extLst>
              <a:ext uri="{FF2B5EF4-FFF2-40B4-BE49-F238E27FC236}">
                <a16:creationId xmlns:a16="http://schemas.microsoft.com/office/drawing/2014/main" id="{0ACEE69B-6376-47FF-8028-65DED42E0555}"/>
              </a:ext>
            </a:extLst>
          </p:cNvPr>
          <p:cNvSpPr>
            <a:spLocks noGrp="1"/>
          </p:cNvSpPr>
          <p:nvPr>
            <p:ph type="sldNum" sz="quarter" idx="12"/>
          </p:nvPr>
        </p:nvSpPr>
        <p:spPr/>
        <p:txBody>
          <a:bodyPr/>
          <a:lstStyle/>
          <a:p>
            <a:fld id="{8EE722A0-BB85-47B5-89AA-E497A9507C15}" type="slidenum">
              <a:rPr lang="en-US" smtClean="0"/>
              <a:pPr/>
              <a:t>86</a:t>
            </a:fld>
            <a:endParaRPr lang="en-US"/>
          </a:p>
        </p:txBody>
      </p:sp>
      <p:pic>
        <p:nvPicPr>
          <p:cNvPr id="7" name="Picture 7" descr="Icon&#10;&#10;Description automatically generated">
            <a:extLst>
              <a:ext uri="{FF2B5EF4-FFF2-40B4-BE49-F238E27FC236}">
                <a16:creationId xmlns:a16="http://schemas.microsoft.com/office/drawing/2014/main" id="{C92BD426-9F6A-BF36-DBE4-0578350FF8D1}"/>
              </a:ext>
            </a:extLst>
          </p:cNvPr>
          <p:cNvPicPr>
            <a:picLocks noChangeAspect="1"/>
          </p:cNvPicPr>
          <p:nvPr/>
        </p:nvPicPr>
        <p:blipFill rotWithShape="1">
          <a:blip r:embed="rId3"/>
          <a:srcRect l="13216" t="27537" r="11454" b="25664"/>
          <a:stretch/>
        </p:blipFill>
        <p:spPr>
          <a:xfrm>
            <a:off x="8933543" y="6051640"/>
            <a:ext cx="1243993" cy="775814"/>
          </a:xfrm>
          <a:prstGeom prst="rect">
            <a:avLst/>
          </a:prstGeom>
        </p:spPr>
      </p:pic>
    </p:spTree>
    <p:extLst>
      <p:ext uri="{BB962C8B-B14F-4D97-AF65-F5344CB8AC3E}">
        <p14:creationId xmlns:p14="http://schemas.microsoft.com/office/powerpoint/2010/main" val="35819365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75EF3-1E0E-46BD-93CF-3E9BDECADB44}"/>
              </a:ext>
            </a:extLst>
          </p:cNvPr>
          <p:cNvSpPr>
            <a:spLocks noGrp="1"/>
          </p:cNvSpPr>
          <p:nvPr>
            <p:ph type="title"/>
          </p:nvPr>
        </p:nvSpPr>
        <p:spPr>
          <a:xfrm>
            <a:off x="462267" y="229823"/>
            <a:ext cx="11267465" cy="672255"/>
          </a:xfrm>
        </p:spPr>
        <p:txBody>
          <a:bodyPr vert="horz" lIns="91440" tIns="45720" rIns="91440" bIns="45720" rtlCol="0" anchor="ctr">
            <a:noAutofit/>
          </a:bodyPr>
          <a:lstStyle/>
          <a:p>
            <a:r>
              <a:rPr lang="en-US" sz="3200" i="1" dirty="0">
                <a:solidFill>
                  <a:schemeClr val="tx1"/>
                </a:solidFill>
                <a:latin typeface="Calibri"/>
                <a:cs typeface="Calibri"/>
              </a:rPr>
              <a:t>Script</a:t>
            </a:r>
            <a:r>
              <a:rPr lang="en-US" sz="3200" dirty="0">
                <a:solidFill>
                  <a:schemeClr val="tx1"/>
                </a:solidFill>
                <a:latin typeface="Calibri"/>
                <a:cs typeface="Calibri"/>
              </a:rPr>
              <a:t> </a:t>
            </a:r>
            <a:r>
              <a:rPr lang="en-US" sz="3200" b="0" dirty="0">
                <a:latin typeface="Calibri"/>
                <a:cs typeface="Calibri"/>
              </a:rPr>
              <a:t>—</a:t>
            </a:r>
            <a:r>
              <a:rPr lang="en-US" sz="3200" dirty="0">
                <a:solidFill>
                  <a:schemeClr val="tx1"/>
                </a:solidFill>
                <a:latin typeface="Calibri"/>
                <a:cs typeface="Calibri"/>
              </a:rPr>
              <a:t> A Member Tests Positive for Opiates or Oxycodone (2)</a:t>
            </a:r>
            <a:endParaRPr lang="en-US" sz="3200" dirty="0">
              <a:solidFill>
                <a:schemeClr val="tx1"/>
              </a:solidFill>
            </a:endParaRPr>
          </a:p>
        </p:txBody>
      </p:sp>
      <p:sp>
        <p:nvSpPr>
          <p:cNvPr id="3" name="Content Placeholder 2">
            <a:extLst>
              <a:ext uri="{FF2B5EF4-FFF2-40B4-BE49-F238E27FC236}">
                <a16:creationId xmlns:a16="http://schemas.microsoft.com/office/drawing/2014/main" id="{AEE90ACC-C938-4DBD-B3DF-6C6FC91E5C14}"/>
              </a:ext>
            </a:extLst>
          </p:cNvPr>
          <p:cNvSpPr>
            <a:spLocks noGrp="1"/>
          </p:cNvSpPr>
          <p:nvPr>
            <p:ph idx="1"/>
          </p:nvPr>
        </p:nvSpPr>
        <p:spPr>
          <a:xfrm>
            <a:off x="359172" y="1024230"/>
            <a:ext cx="11145438" cy="5603947"/>
          </a:xfrm>
        </p:spPr>
        <p:txBody>
          <a:bodyPr vert="horz" lIns="91440" tIns="45720" rIns="91440" bIns="45720" rtlCol="0" anchor="t">
            <a:noAutofit/>
          </a:bodyPr>
          <a:lstStyle/>
          <a:p>
            <a:pPr>
              <a:spcBef>
                <a:spcPts val="800"/>
              </a:spcBef>
            </a:pPr>
            <a:r>
              <a:rPr lang="en-US" sz="2400" b="1" dirty="0">
                <a:solidFill>
                  <a:schemeClr val="tx1"/>
                </a:solidFill>
                <a:latin typeface="Calibri"/>
                <a:cs typeface="Calibri"/>
              </a:rPr>
              <a:t>CM Coordinator: </a:t>
            </a:r>
            <a:r>
              <a:rPr lang="en-US" sz="2400" i="1" dirty="0">
                <a:solidFill>
                  <a:schemeClr val="tx1"/>
                </a:solidFill>
                <a:latin typeface="Calibri"/>
                <a:cs typeface="Calibri"/>
              </a:rPr>
              <a:t>I’m going to get you a naloxone kit. Naloxone is a nasal spray that can reverse an accidental opioid overdose. I’ll get you a kit and show you how to use it. We’re giving them to all of our members. Do you know what fentanyl is? </a:t>
            </a:r>
            <a:endParaRPr lang="en-US" sz="2400" dirty="0">
              <a:solidFill>
                <a:schemeClr val="tx1"/>
              </a:solidFill>
              <a:latin typeface="Calibri"/>
              <a:cs typeface="Calibri"/>
            </a:endParaRPr>
          </a:p>
          <a:p>
            <a:pPr>
              <a:spcBef>
                <a:spcPts val="800"/>
              </a:spcBef>
            </a:pPr>
            <a:r>
              <a:rPr lang="en-US" sz="2400" b="1" dirty="0">
                <a:solidFill>
                  <a:schemeClr val="tx1"/>
                </a:solidFill>
                <a:latin typeface="Calibri"/>
                <a:cs typeface="Calibri"/>
              </a:rPr>
              <a:t>Member: </a:t>
            </a:r>
            <a:r>
              <a:rPr lang="en-US" sz="2400" i="1" dirty="0">
                <a:solidFill>
                  <a:schemeClr val="tx1"/>
                </a:solidFill>
                <a:latin typeface="Calibri"/>
                <a:cs typeface="Calibri"/>
              </a:rPr>
              <a:t>Yeah it’s like heroin but stronger, right? </a:t>
            </a:r>
            <a:endParaRPr lang="en-US" sz="2400" i="1" dirty="0">
              <a:solidFill>
                <a:schemeClr val="tx1"/>
              </a:solidFill>
            </a:endParaRPr>
          </a:p>
          <a:p>
            <a:pPr>
              <a:spcBef>
                <a:spcPts val="800"/>
              </a:spcBef>
            </a:pPr>
            <a:r>
              <a:rPr lang="en-US" sz="2400" b="1" dirty="0">
                <a:solidFill>
                  <a:schemeClr val="tx1"/>
                </a:solidFill>
                <a:latin typeface="Calibri"/>
                <a:cs typeface="Calibri"/>
              </a:rPr>
              <a:t>CM Coordinator: </a:t>
            </a:r>
            <a:r>
              <a:rPr lang="en-US" sz="2400" i="1" dirty="0">
                <a:solidFill>
                  <a:schemeClr val="tx1"/>
                </a:solidFill>
                <a:latin typeface="Calibri"/>
                <a:cs typeface="Calibri"/>
              </a:rPr>
              <a:t>That’s right, fentanyl is an opioid that is up to 50 times stronger than heroin. A very small amount of fentanyl is lethal. We’re seeing fentanyl showing up not only in heroin but also mixed in with drugs like methamphetamine.  So it’s really important to have naloxone on hand just in case you wind up ingesting fentanyl one way or another. If you have a friend that you usually get high with, you might want to show them the naloxone kit as well, so that if one of you unintentionally ingests fentanyl the other person can administer the naloxone. </a:t>
            </a:r>
            <a:endParaRPr lang="en-US" sz="2400" i="1" dirty="0">
              <a:solidFill>
                <a:schemeClr val="tx1"/>
              </a:solidFill>
            </a:endParaRPr>
          </a:p>
          <a:p>
            <a:pPr>
              <a:spcBef>
                <a:spcPts val="800"/>
              </a:spcBef>
            </a:pPr>
            <a:r>
              <a:rPr lang="en-US" sz="2400" b="1" dirty="0">
                <a:solidFill>
                  <a:schemeClr val="tx1"/>
                </a:solidFill>
                <a:latin typeface="Calibri"/>
                <a:cs typeface="Calibri"/>
              </a:rPr>
              <a:t>Member: </a:t>
            </a:r>
            <a:r>
              <a:rPr lang="en-US" sz="2400" i="1" dirty="0">
                <a:solidFill>
                  <a:schemeClr val="tx1"/>
                </a:solidFill>
                <a:latin typeface="Calibri"/>
                <a:cs typeface="Calibri"/>
              </a:rPr>
              <a:t>Wow, I guess it’s pretty dangerous stuff. </a:t>
            </a:r>
          </a:p>
          <a:p>
            <a:pPr>
              <a:spcBef>
                <a:spcPts val="800"/>
              </a:spcBef>
            </a:pPr>
            <a:r>
              <a:rPr lang="en-US" sz="2400" b="1" dirty="0">
                <a:solidFill>
                  <a:schemeClr val="tx1"/>
                </a:solidFill>
                <a:latin typeface="Calibri"/>
                <a:cs typeface="Calibri"/>
              </a:rPr>
              <a:t>CM Coordinator: </a:t>
            </a:r>
            <a:r>
              <a:rPr lang="en-US" sz="2400" i="1" dirty="0">
                <a:solidFill>
                  <a:schemeClr val="tx1"/>
                </a:solidFill>
                <a:latin typeface="Calibri"/>
                <a:cs typeface="Calibri"/>
              </a:rPr>
              <a:t>Yes, that’s why we want you to know about it and be prepared just in case you accidentally take some. </a:t>
            </a:r>
            <a:endParaRPr lang="en-US" sz="2400" i="1" dirty="0">
              <a:solidFill>
                <a:schemeClr val="tx1"/>
              </a:solidFill>
            </a:endParaRPr>
          </a:p>
        </p:txBody>
      </p:sp>
      <p:sp>
        <p:nvSpPr>
          <p:cNvPr id="4" name="Slide Number Placeholder 3">
            <a:extLst>
              <a:ext uri="{FF2B5EF4-FFF2-40B4-BE49-F238E27FC236}">
                <a16:creationId xmlns:a16="http://schemas.microsoft.com/office/drawing/2014/main" id="{0ACEE69B-6376-47FF-8028-65DED42E0555}"/>
              </a:ext>
            </a:extLst>
          </p:cNvPr>
          <p:cNvSpPr>
            <a:spLocks noGrp="1"/>
          </p:cNvSpPr>
          <p:nvPr>
            <p:ph type="sldNum" sz="quarter" idx="12"/>
          </p:nvPr>
        </p:nvSpPr>
        <p:spPr/>
        <p:txBody>
          <a:bodyPr/>
          <a:lstStyle/>
          <a:p>
            <a:fld id="{8EE722A0-BB85-47B5-89AA-E497A9507C15}" type="slidenum">
              <a:rPr lang="en-US" smtClean="0"/>
              <a:pPr/>
              <a:t>87</a:t>
            </a:fld>
            <a:endParaRPr lang="en-US"/>
          </a:p>
        </p:txBody>
      </p:sp>
      <p:pic>
        <p:nvPicPr>
          <p:cNvPr id="7" name="Picture 7" descr="Icon&#10;&#10;Description automatically generated">
            <a:extLst>
              <a:ext uri="{FF2B5EF4-FFF2-40B4-BE49-F238E27FC236}">
                <a16:creationId xmlns:a16="http://schemas.microsoft.com/office/drawing/2014/main" id="{EC07B4E3-BE68-1AD6-DAC5-FF06236E0967}"/>
              </a:ext>
            </a:extLst>
          </p:cNvPr>
          <p:cNvPicPr>
            <a:picLocks noChangeAspect="1"/>
          </p:cNvPicPr>
          <p:nvPr/>
        </p:nvPicPr>
        <p:blipFill rotWithShape="1">
          <a:blip r:embed="rId3"/>
          <a:srcRect l="13216" t="27537" r="11454" b="25664"/>
          <a:stretch/>
        </p:blipFill>
        <p:spPr>
          <a:xfrm>
            <a:off x="10201788" y="4816051"/>
            <a:ext cx="1631040" cy="1017719"/>
          </a:xfrm>
          <a:prstGeom prst="rect">
            <a:avLst/>
          </a:prstGeom>
        </p:spPr>
      </p:pic>
    </p:spTree>
    <p:extLst>
      <p:ext uri="{BB962C8B-B14F-4D97-AF65-F5344CB8AC3E}">
        <p14:creationId xmlns:p14="http://schemas.microsoft.com/office/powerpoint/2010/main" val="32457751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E45F-F307-40FD-8A2A-0C18ACB1FBB0}"/>
              </a:ext>
            </a:extLst>
          </p:cNvPr>
          <p:cNvSpPr>
            <a:spLocks noGrp="1"/>
          </p:cNvSpPr>
          <p:nvPr>
            <p:ph type="title"/>
          </p:nvPr>
        </p:nvSpPr>
        <p:spPr>
          <a:xfrm>
            <a:off x="420157" y="450320"/>
            <a:ext cx="11282446" cy="683829"/>
          </a:xfrm>
        </p:spPr>
        <p:txBody>
          <a:bodyPr vert="horz" lIns="91440" tIns="45720" rIns="91440" bIns="45720" rtlCol="0" anchor="ctr">
            <a:noAutofit/>
          </a:bodyPr>
          <a:lstStyle/>
          <a:p>
            <a:r>
              <a:rPr lang="en-US" sz="3200" dirty="0">
                <a:solidFill>
                  <a:schemeClr val="tx1"/>
                </a:solidFill>
                <a:latin typeface="Calibri"/>
                <a:cs typeface="Calibri"/>
              </a:rPr>
              <a:t> A Member Tests Positive for Opiates or Oxycodone - Summary </a:t>
            </a:r>
            <a:endParaRPr lang="en-US" sz="3200" dirty="0">
              <a:solidFill>
                <a:schemeClr val="tx1"/>
              </a:solidFill>
            </a:endParaRPr>
          </a:p>
        </p:txBody>
      </p:sp>
      <p:sp>
        <p:nvSpPr>
          <p:cNvPr id="3" name="Content Placeholder 2">
            <a:extLst>
              <a:ext uri="{FF2B5EF4-FFF2-40B4-BE49-F238E27FC236}">
                <a16:creationId xmlns:a16="http://schemas.microsoft.com/office/drawing/2014/main" id="{E7354914-87B2-4B70-903F-2902AE42D0B8}"/>
              </a:ext>
            </a:extLst>
          </p:cNvPr>
          <p:cNvSpPr>
            <a:spLocks noGrp="1"/>
          </p:cNvSpPr>
          <p:nvPr>
            <p:ph idx="1"/>
          </p:nvPr>
        </p:nvSpPr>
        <p:spPr>
          <a:xfrm>
            <a:off x="420157" y="1390977"/>
            <a:ext cx="11433367" cy="5016703"/>
          </a:xfrm>
        </p:spPr>
        <p:txBody>
          <a:bodyPr vert="horz" lIns="91440" tIns="45720" rIns="91440" bIns="45720" rtlCol="0" anchor="t">
            <a:normAutofit/>
          </a:bodyPr>
          <a:lstStyle/>
          <a:p>
            <a:pPr>
              <a:buClr>
                <a:srgbClr val="E78712"/>
              </a:buClr>
              <a:defRPr/>
            </a:pPr>
            <a:r>
              <a:rPr kumimoji="0" lang="en-US" sz="2400" u="none" strike="noStrike" kern="1200" cap="none" spc="0" normalizeH="0" baseline="0" noProof="0" dirty="0">
                <a:ln>
                  <a:noFill/>
                </a:ln>
                <a:solidFill>
                  <a:schemeClr val="tx1"/>
                </a:solidFill>
                <a:effectLst/>
                <a:uLnTx/>
                <a:uFillTx/>
                <a:latin typeface="Calibri"/>
                <a:cs typeface="Calibri"/>
              </a:rPr>
              <a:t>In</a:t>
            </a:r>
            <a:r>
              <a:rPr kumimoji="0" lang="en-US" sz="2400" b="1" u="none" strike="noStrike" kern="1200" cap="none" spc="0" normalizeH="0" baseline="0" noProof="0" dirty="0">
                <a:ln>
                  <a:noFill/>
                </a:ln>
                <a:solidFill>
                  <a:schemeClr val="tx1"/>
                </a:solidFill>
                <a:effectLst/>
                <a:uLnTx/>
                <a:uFillTx/>
                <a:latin typeface="Calibri"/>
                <a:cs typeface="Calibri"/>
              </a:rPr>
              <a:t> </a:t>
            </a:r>
            <a:r>
              <a:rPr kumimoji="0" lang="en-US" sz="2400" b="0" i="0" u="none" strike="noStrike" kern="1200" cap="none" spc="0" normalizeH="0" baseline="0" noProof="0" dirty="0">
                <a:ln>
                  <a:noFill/>
                </a:ln>
                <a:solidFill>
                  <a:schemeClr val="tx1"/>
                </a:solidFill>
                <a:effectLst/>
                <a:uLnTx/>
                <a:uFillTx/>
                <a:latin typeface="Calibri"/>
                <a:cs typeface="Calibri"/>
              </a:rPr>
              <a:t>the case of an </a:t>
            </a:r>
            <a:r>
              <a:rPr lang="en-US" sz="2400" dirty="0">
                <a:solidFill>
                  <a:schemeClr val="tx1"/>
                </a:solidFill>
                <a:latin typeface="Calibri"/>
                <a:cs typeface="Calibri"/>
              </a:rPr>
              <a:t>opiate or oxycodone-positive</a:t>
            </a:r>
            <a:r>
              <a:rPr kumimoji="0" lang="en-US" sz="2400" b="0" i="0" u="none" strike="noStrike" kern="1200" cap="none" spc="0" normalizeH="0" baseline="0" noProof="0" dirty="0">
                <a:ln>
                  <a:noFill/>
                </a:ln>
                <a:solidFill>
                  <a:schemeClr val="tx1"/>
                </a:solidFill>
                <a:effectLst/>
                <a:uLnTx/>
                <a:uFillTx/>
                <a:latin typeface="Calibri"/>
                <a:cs typeface="Calibri"/>
              </a:rPr>
              <a:t> UDT, you should conduct an </a:t>
            </a:r>
            <a:r>
              <a:rPr lang="en-US" sz="2400" dirty="0">
                <a:solidFill>
                  <a:schemeClr val="tx1"/>
                </a:solidFill>
                <a:latin typeface="Calibri"/>
                <a:cs typeface="Calibri"/>
              </a:rPr>
              <a:t>assessment for opioid use disorder. If the CM Coordinator is not an LPHA or SUD counselor, </a:t>
            </a:r>
            <a:r>
              <a:rPr lang="en-US" sz="2400" dirty="0" err="1">
                <a:solidFill>
                  <a:schemeClr val="tx1"/>
                </a:solidFill>
                <a:latin typeface="Calibri"/>
                <a:cs typeface="Calibri"/>
              </a:rPr>
              <a:t>conne</a:t>
            </a:r>
            <a:r>
              <a:rPr kumimoji="0" lang="en-US" sz="2400" b="0" i="0" u="none" strike="noStrike" kern="1200" cap="none" spc="0" normalizeH="0" baseline="0" noProof="0" dirty="0" err="1">
                <a:ln>
                  <a:noFill/>
                </a:ln>
                <a:solidFill>
                  <a:schemeClr val="tx1"/>
                </a:solidFill>
                <a:effectLst/>
                <a:uLnTx/>
                <a:uFillTx/>
                <a:latin typeface="Calibri"/>
                <a:cs typeface="Calibri"/>
              </a:rPr>
              <a:t>ct</a:t>
            </a:r>
            <a:r>
              <a:rPr kumimoji="0" lang="en-US" sz="2400" b="0" i="0" u="none" strike="noStrike" kern="1200" cap="none" spc="0" normalizeH="0" baseline="0" noProof="0" dirty="0">
                <a:ln>
                  <a:noFill/>
                </a:ln>
                <a:solidFill>
                  <a:schemeClr val="tx1"/>
                </a:solidFill>
                <a:effectLst/>
                <a:uLnTx/>
                <a:uFillTx/>
                <a:latin typeface="Calibri"/>
                <a:cs typeface="Calibri"/>
              </a:rPr>
              <a:t> the </a:t>
            </a:r>
            <a:r>
              <a:rPr lang="en-US" sz="2400" dirty="0">
                <a:solidFill>
                  <a:schemeClr val="tx1"/>
                </a:solidFill>
                <a:latin typeface="Calibri"/>
                <a:cs typeface="Calibri"/>
              </a:rPr>
              <a:t>m</a:t>
            </a:r>
            <a:r>
              <a:rPr kumimoji="0" lang="en-US" sz="2400" b="0" i="0" u="none" strike="noStrike" kern="1200" cap="none" spc="0" normalizeH="0" baseline="0" noProof="0" dirty="0">
                <a:ln>
                  <a:noFill/>
                </a:ln>
                <a:solidFill>
                  <a:schemeClr val="tx1"/>
                </a:solidFill>
                <a:effectLst/>
                <a:uLnTx/>
                <a:uFillTx/>
                <a:latin typeface="Calibri"/>
                <a:cs typeface="Calibri"/>
              </a:rPr>
              <a:t>ember with one to do an assessment. </a:t>
            </a:r>
          </a:p>
          <a:p>
            <a:pPr>
              <a:buClr>
                <a:srgbClr val="E78712"/>
              </a:buClr>
              <a:defRPr/>
            </a:pPr>
            <a:r>
              <a:rPr kumimoji="0" lang="en-US" sz="2400" b="0" i="0" u="none" strike="noStrike" kern="1200" cap="none" spc="0" normalizeH="0" baseline="0" noProof="0" dirty="0">
                <a:ln>
                  <a:noFill/>
                </a:ln>
                <a:solidFill>
                  <a:schemeClr val="tx1"/>
                </a:solidFill>
                <a:effectLst/>
                <a:uLnTx/>
                <a:uFillTx/>
                <a:latin typeface="Calibri"/>
                <a:cs typeface="Calibri"/>
              </a:rPr>
              <a:t>If the member has a moderate to severe opioid use disorder, they should be connected with a local MAT/MOUD clinic for consideration of methadone, buprenorphine, or naltrexone treatment. </a:t>
            </a:r>
          </a:p>
          <a:p>
            <a:pPr>
              <a:buClr>
                <a:srgbClr val="E78712"/>
              </a:buClr>
              <a:defRPr/>
            </a:pPr>
            <a:r>
              <a:rPr kumimoji="0" lang="en-US" sz="2400" b="0" i="0" u="none" strike="noStrike" kern="1200" cap="none" spc="0" normalizeH="0" baseline="0" noProof="0" dirty="0">
                <a:ln>
                  <a:noFill/>
                </a:ln>
                <a:solidFill>
                  <a:schemeClr val="tx1"/>
                </a:solidFill>
                <a:effectLst/>
                <a:uLnTx/>
                <a:uFillTx/>
                <a:latin typeface="Calibri"/>
                <a:cs typeface="Calibri"/>
              </a:rPr>
              <a:t>You should also have naloxone kits on hand to give to all members, </a:t>
            </a:r>
            <a:r>
              <a:rPr kumimoji="0" lang="en-US" sz="2400" b="0" i="1" u="none" strike="noStrike" kern="1200" cap="none" spc="0" normalizeH="0" baseline="0" noProof="0" dirty="0">
                <a:ln>
                  <a:noFill/>
                </a:ln>
                <a:solidFill>
                  <a:schemeClr val="tx1"/>
                </a:solidFill>
                <a:effectLst/>
                <a:uLnTx/>
                <a:uFillTx/>
                <a:latin typeface="Calibri"/>
                <a:cs typeface="Calibri"/>
              </a:rPr>
              <a:t>even if they report only using </a:t>
            </a:r>
            <a:r>
              <a:rPr lang="en-US" sz="2400" i="1" dirty="0">
                <a:solidFill>
                  <a:schemeClr val="tx1"/>
                </a:solidFill>
                <a:latin typeface="Calibri"/>
                <a:cs typeface="Calibri"/>
              </a:rPr>
              <a:t>stimulants </a:t>
            </a:r>
            <a:r>
              <a:rPr kumimoji="0" lang="en-US" sz="2400" b="0" i="1" u="none" strike="noStrike" kern="1200" cap="none" spc="0" normalizeH="0" baseline="0" noProof="0" dirty="0">
                <a:ln>
                  <a:noFill/>
                </a:ln>
                <a:solidFill>
                  <a:schemeClr val="tx1"/>
                </a:solidFill>
                <a:effectLst/>
                <a:uLnTx/>
                <a:uFillTx/>
                <a:latin typeface="Calibri"/>
                <a:cs typeface="Calibri"/>
              </a:rPr>
              <a:t>and do not use opioids</a:t>
            </a:r>
            <a:r>
              <a:rPr kumimoji="0" lang="en-US" sz="2400" b="0" i="0" u="none" strike="noStrike" kern="1200" cap="none" spc="0" normalizeH="0" baseline="0" noProof="0" dirty="0">
                <a:ln>
                  <a:noFill/>
                </a:ln>
                <a:solidFill>
                  <a:schemeClr val="tx1"/>
                </a:solidFill>
                <a:effectLst/>
                <a:uLnTx/>
                <a:uFillTx/>
                <a:latin typeface="Calibri"/>
                <a:cs typeface="Calibri"/>
              </a:rPr>
              <a:t>, due to the increasing adulteration of the stimulant supply with fentanyl. </a:t>
            </a:r>
          </a:p>
          <a:p>
            <a:pPr>
              <a:buClr>
                <a:srgbClr val="E78712"/>
              </a:buClr>
              <a:defRPr/>
            </a:pPr>
            <a:r>
              <a:rPr kumimoji="0" lang="en-US" sz="2400" b="0" i="0" u="none" strike="noStrike" kern="1200" cap="none" spc="0" normalizeH="0" baseline="0" noProof="0" dirty="0">
                <a:ln>
                  <a:noFill/>
                </a:ln>
                <a:solidFill>
                  <a:schemeClr val="tx1"/>
                </a:solidFill>
                <a:effectLst/>
                <a:uLnTx/>
                <a:uFillTx/>
                <a:latin typeface="Calibri"/>
                <a:cs typeface="Calibri"/>
              </a:rPr>
              <a:t>Sites should also be able to provide information about where to obtain fentanyl test strips </a:t>
            </a:r>
            <a:r>
              <a:rPr lang="en-US" sz="2400" dirty="0">
                <a:solidFill>
                  <a:schemeClr val="tx1"/>
                </a:solidFill>
                <a:latin typeface="Calibri"/>
                <a:cs typeface="Calibri"/>
              </a:rPr>
              <a:t>and how to use them (see CDPH website/Fentanyl Testing to Prevent Overdose: </a:t>
            </a:r>
            <a:r>
              <a:rPr lang="en-US" sz="2400" dirty="0">
                <a:solidFill>
                  <a:schemeClr val="tx1"/>
                </a:solidFill>
                <a:latin typeface="Calibri"/>
                <a:cs typeface="Calibri"/>
                <a:hlinkClick r:id="rId3"/>
              </a:rPr>
              <a:t>https://www.cdph.ca.gov/Programs/CID/DOA/Pages/OA_prev_sep.aspx</a:t>
            </a:r>
            <a:r>
              <a:rPr lang="en-US" sz="2400" dirty="0">
                <a:solidFill>
                  <a:schemeClr val="tx1"/>
                </a:solidFill>
                <a:latin typeface="Calibri"/>
                <a:cs typeface="Calibri"/>
              </a:rPr>
              <a:t>) </a:t>
            </a:r>
            <a:r>
              <a:rPr kumimoji="0" lang="en-US" sz="2400" b="0" i="0" u="none" strike="noStrike" kern="1200" cap="none" spc="0" normalizeH="0" baseline="0" noProof="0" dirty="0">
                <a:ln>
                  <a:noFill/>
                </a:ln>
                <a:solidFill>
                  <a:schemeClr val="tx1"/>
                </a:solidFill>
                <a:effectLst/>
                <a:uLnTx/>
                <a:uFillTx/>
                <a:latin typeface="Calibri"/>
                <a:cs typeface="Calibri"/>
              </a:rPr>
              <a:t> </a:t>
            </a:r>
            <a:endParaRPr lang="en-US" sz="2400" b="0" i="0" u="none" strike="noStrike" kern="1200" cap="none" spc="0" normalizeH="0" baseline="0" noProof="0" dirty="0">
              <a:ln>
                <a:noFill/>
              </a:ln>
              <a:solidFill>
                <a:schemeClr val="tx1"/>
              </a:solidFill>
              <a:effectLst/>
              <a:uLnTx/>
              <a:uFillTx/>
              <a:latin typeface="Calibri"/>
              <a:cs typeface="Calibri"/>
            </a:endParaRPr>
          </a:p>
        </p:txBody>
      </p:sp>
      <p:sp>
        <p:nvSpPr>
          <p:cNvPr id="4" name="Slide Number Placeholder 3">
            <a:extLst>
              <a:ext uri="{FF2B5EF4-FFF2-40B4-BE49-F238E27FC236}">
                <a16:creationId xmlns:a16="http://schemas.microsoft.com/office/drawing/2014/main" id="{4E0B06B6-B2B4-4E8F-9F7E-B601CB29984E}"/>
              </a:ext>
            </a:extLst>
          </p:cNvPr>
          <p:cNvSpPr>
            <a:spLocks noGrp="1"/>
          </p:cNvSpPr>
          <p:nvPr>
            <p:ph type="sldNum" sz="quarter" idx="12"/>
          </p:nvPr>
        </p:nvSpPr>
        <p:spPr/>
        <p:txBody>
          <a:bodyPr/>
          <a:lstStyle/>
          <a:p>
            <a:fld id="{8EE722A0-BB85-47B5-89AA-E497A9507C15}" type="slidenum">
              <a:rPr lang="en-US" smtClean="0"/>
              <a:pPr/>
              <a:t>88</a:t>
            </a:fld>
            <a:endParaRPr lang="en-US"/>
          </a:p>
        </p:txBody>
      </p:sp>
    </p:spTree>
    <p:extLst>
      <p:ext uri="{BB962C8B-B14F-4D97-AF65-F5344CB8AC3E}">
        <p14:creationId xmlns:p14="http://schemas.microsoft.com/office/powerpoint/2010/main" val="20526099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C1A03E-A03A-43E6-AD69-7F429733E7DA}"/>
              </a:ext>
            </a:extLst>
          </p:cNvPr>
          <p:cNvSpPr>
            <a:spLocks noGrp="1"/>
          </p:cNvSpPr>
          <p:nvPr>
            <p:ph type="title"/>
          </p:nvPr>
        </p:nvSpPr>
        <p:spPr>
          <a:xfrm>
            <a:off x="645926" y="1014990"/>
            <a:ext cx="10891000" cy="904356"/>
          </a:xfrm>
        </p:spPr>
        <p:txBody>
          <a:bodyPr/>
          <a:lstStyle/>
          <a:p>
            <a:r>
              <a:rPr lang="en-US">
                <a:solidFill>
                  <a:schemeClr val="tx1"/>
                </a:solidFill>
                <a:latin typeface="Calibri"/>
                <a:cs typeface="Calibri"/>
              </a:rPr>
              <a:t>Recovery Incentives Coding &amp; Reimbursement</a:t>
            </a:r>
          </a:p>
        </p:txBody>
      </p:sp>
      <p:pic>
        <p:nvPicPr>
          <p:cNvPr id="3" name="Picture 4" descr="A picture containing text, businesscard&#10;&#10;Description automatically generated">
            <a:extLst>
              <a:ext uri="{FF2B5EF4-FFF2-40B4-BE49-F238E27FC236}">
                <a16:creationId xmlns:a16="http://schemas.microsoft.com/office/drawing/2014/main" id="{ACC2A8E6-A153-0DC6-2295-C9576A693A26}"/>
              </a:ext>
            </a:extLst>
          </p:cNvPr>
          <p:cNvPicPr>
            <a:picLocks noChangeAspect="1"/>
          </p:cNvPicPr>
          <p:nvPr/>
        </p:nvPicPr>
        <p:blipFill>
          <a:blip r:embed="rId3"/>
          <a:stretch>
            <a:fillRect/>
          </a:stretch>
        </p:blipFill>
        <p:spPr>
          <a:xfrm>
            <a:off x="2873829" y="1919715"/>
            <a:ext cx="6456437" cy="3623330"/>
          </a:xfrm>
          <a:prstGeom prst="rect">
            <a:avLst/>
          </a:prstGeom>
          <a:ln>
            <a:noFill/>
          </a:ln>
          <a:effectLst>
            <a:softEdge rad="112500"/>
          </a:effectLst>
        </p:spPr>
      </p:pic>
    </p:spTree>
    <p:extLst>
      <p:ext uri="{BB962C8B-B14F-4D97-AF65-F5344CB8AC3E}">
        <p14:creationId xmlns:p14="http://schemas.microsoft.com/office/powerpoint/2010/main" val="12696531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E1EC7A9-CDFD-3878-716B-85435A85F8D4}"/>
              </a:ext>
            </a:extLst>
          </p:cNvPr>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90500" y="190500"/>
            <a:ext cx="11811000" cy="6477000"/>
          </a:xfrm>
          <a:prstGeom prst="rect">
            <a:avLst/>
          </a:prstGeom>
        </p:spPr>
      </p:pic>
    </p:spTree>
    <p:extLst>
      <p:ext uri="{BB962C8B-B14F-4D97-AF65-F5344CB8AC3E}">
        <p14:creationId xmlns:p14="http://schemas.microsoft.com/office/powerpoint/2010/main" val="154389027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D5414-7D77-452A-ADE2-C8E4713BD694}"/>
              </a:ext>
            </a:extLst>
          </p:cNvPr>
          <p:cNvSpPr>
            <a:spLocks noGrp="1"/>
          </p:cNvSpPr>
          <p:nvPr>
            <p:ph type="title"/>
          </p:nvPr>
        </p:nvSpPr>
        <p:spPr>
          <a:xfrm>
            <a:off x="618145" y="362911"/>
            <a:ext cx="10886465" cy="1280890"/>
          </a:xfrm>
        </p:spPr>
        <p:txBody>
          <a:bodyPr>
            <a:normAutofit/>
          </a:bodyPr>
          <a:lstStyle/>
          <a:p>
            <a:r>
              <a:rPr lang="en-US">
                <a:solidFill>
                  <a:schemeClr val="tx1"/>
                </a:solidFill>
                <a:latin typeface="Calibri"/>
                <a:cs typeface="Calibri"/>
              </a:rPr>
              <a:t>Recovery Incentives Coding Guidance</a:t>
            </a:r>
          </a:p>
        </p:txBody>
      </p:sp>
      <p:sp>
        <p:nvSpPr>
          <p:cNvPr id="3" name="Content Placeholder 2">
            <a:extLst>
              <a:ext uri="{FF2B5EF4-FFF2-40B4-BE49-F238E27FC236}">
                <a16:creationId xmlns:a16="http://schemas.microsoft.com/office/drawing/2014/main" id="{606D477A-4C57-4E16-BFBE-F8B2A4692A53}"/>
              </a:ext>
            </a:extLst>
          </p:cNvPr>
          <p:cNvSpPr>
            <a:spLocks noGrp="1"/>
          </p:cNvSpPr>
          <p:nvPr>
            <p:ph idx="1"/>
          </p:nvPr>
        </p:nvSpPr>
        <p:spPr>
          <a:xfrm>
            <a:off x="613611" y="1804086"/>
            <a:ext cx="11196471" cy="4326451"/>
          </a:xfrm>
        </p:spPr>
        <p:txBody>
          <a:bodyPr vert="horz" lIns="91440" tIns="45720" rIns="91440" bIns="45720" rtlCol="0" anchor="t">
            <a:normAutofit/>
          </a:bodyPr>
          <a:lstStyle/>
          <a:p>
            <a:r>
              <a:rPr lang="en-US" sz="3200">
                <a:solidFill>
                  <a:schemeClr val="tx1"/>
                </a:solidFill>
                <a:latin typeface="Calibri"/>
                <a:cs typeface="Calibri"/>
              </a:rPr>
              <a:t>DHCS, in collaboration with LGFD, identified an HCPCS code and modifier to bill recovery incentive services. </a:t>
            </a:r>
            <a:endParaRPr lang="en-US" sz="3200">
              <a:solidFill>
                <a:schemeClr val="tx1"/>
              </a:solidFill>
            </a:endParaRPr>
          </a:p>
          <a:p>
            <a:r>
              <a:rPr lang="en-US" sz="3200">
                <a:solidFill>
                  <a:schemeClr val="tx1"/>
                </a:solidFill>
                <a:latin typeface="Calibri"/>
                <a:cs typeface="Calibri"/>
              </a:rPr>
              <a:t>Providers will bill H0050, the modifier (HF), and one of two diagnosis codes for each visit: </a:t>
            </a:r>
            <a:endParaRPr lang="en-US" sz="3200">
              <a:solidFill>
                <a:schemeClr val="tx1"/>
              </a:solidFill>
            </a:endParaRPr>
          </a:p>
          <a:p>
            <a:pPr lvl="1">
              <a:lnSpc>
                <a:spcPct val="100000"/>
              </a:lnSpc>
            </a:pPr>
            <a:r>
              <a:rPr lang="en-US" sz="3200" b="1">
                <a:solidFill>
                  <a:schemeClr val="tx1"/>
                </a:solidFill>
                <a:latin typeface="Calibri"/>
                <a:cs typeface="Calibri"/>
              </a:rPr>
              <a:t>R82.998</a:t>
            </a:r>
            <a:r>
              <a:rPr lang="en-US" sz="3200">
                <a:solidFill>
                  <a:schemeClr val="tx1"/>
                </a:solidFill>
                <a:latin typeface="Calibri"/>
                <a:cs typeface="Calibri"/>
              </a:rPr>
              <a:t> – Primary diagnosis for stimulant-positive urine test</a:t>
            </a:r>
          </a:p>
          <a:p>
            <a:pPr lvl="1">
              <a:lnSpc>
                <a:spcPct val="100000"/>
              </a:lnSpc>
            </a:pPr>
            <a:r>
              <a:rPr lang="en-US" sz="3200" b="1">
                <a:solidFill>
                  <a:schemeClr val="tx1"/>
                </a:solidFill>
                <a:latin typeface="Calibri"/>
                <a:cs typeface="Calibri"/>
              </a:rPr>
              <a:t>Z71.51</a:t>
            </a:r>
            <a:r>
              <a:rPr lang="en-US" sz="3200">
                <a:solidFill>
                  <a:schemeClr val="tx1"/>
                </a:solidFill>
                <a:latin typeface="Calibri"/>
                <a:cs typeface="Calibri"/>
              </a:rPr>
              <a:t> – Primary diagnosis for stimulant-negative urine test</a:t>
            </a:r>
          </a:p>
          <a:p>
            <a:endParaRPr lang="en-US">
              <a:solidFill>
                <a:schemeClr val="tx1"/>
              </a:solidFill>
            </a:endParaRPr>
          </a:p>
        </p:txBody>
      </p:sp>
      <p:sp>
        <p:nvSpPr>
          <p:cNvPr id="4" name="Slide Number Placeholder 3">
            <a:extLst>
              <a:ext uri="{FF2B5EF4-FFF2-40B4-BE49-F238E27FC236}">
                <a16:creationId xmlns:a16="http://schemas.microsoft.com/office/drawing/2014/main" id="{5B040D33-3BF7-471B-88F2-3CB78161721B}"/>
              </a:ext>
            </a:extLst>
          </p:cNvPr>
          <p:cNvSpPr>
            <a:spLocks noGrp="1"/>
          </p:cNvSpPr>
          <p:nvPr>
            <p:ph type="sldNum" sz="quarter" idx="12"/>
          </p:nvPr>
        </p:nvSpPr>
        <p:spPr/>
        <p:txBody>
          <a:bodyPr/>
          <a:lstStyle/>
          <a:p>
            <a:fld id="{8EE722A0-BB85-47B5-89AA-E497A9507C15}" type="slidenum">
              <a:rPr lang="en-US" smtClean="0"/>
              <a:pPr/>
              <a:t>90</a:t>
            </a:fld>
            <a:endParaRPr lang="en-US"/>
          </a:p>
        </p:txBody>
      </p:sp>
    </p:spTree>
    <p:extLst>
      <p:ext uri="{BB962C8B-B14F-4D97-AF65-F5344CB8AC3E}">
        <p14:creationId xmlns:p14="http://schemas.microsoft.com/office/powerpoint/2010/main" val="34652740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D5414-7D77-452A-ADE2-C8E4713BD694}"/>
              </a:ext>
            </a:extLst>
          </p:cNvPr>
          <p:cNvSpPr>
            <a:spLocks noGrp="1"/>
          </p:cNvSpPr>
          <p:nvPr>
            <p:ph type="title"/>
          </p:nvPr>
        </p:nvSpPr>
        <p:spPr/>
        <p:txBody>
          <a:bodyPr>
            <a:normAutofit/>
          </a:bodyPr>
          <a:lstStyle/>
          <a:p>
            <a:r>
              <a:rPr lang="en-US">
                <a:solidFill>
                  <a:schemeClr val="tx1"/>
                </a:solidFill>
                <a:latin typeface="Calibri"/>
                <a:cs typeface="Calibri"/>
              </a:rPr>
              <a:t>CM Reimbursement Guidance</a:t>
            </a:r>
          </a:p>
        </p:txBody>
      </p:sp>
      <p:sp>
        <p:nvSpPr>
          <p:cNvPr id="3" name="Content Placeholder 2">
            <a:extLst>
              <a:ext uri="{FF2B5EF4-FFF2-40B4-BE49-F238E27FC236}">
                <a16:creationId xmlns:a16="http://schemas.microsoft.com/office/drawing/2014/main" id="{606D477A-4C57-4E16-BFBE-F8B2A4692A53}"/>
              </a:ext>
            </a:extLst>
          </p:cNvPr>
          <p:cNvSpPr>
            <a:spLocks noGrp="1"/>
          </p:cNvSpPr>
          <p:nvPr>
            <p:ph idx="1"/>
          </p:nvPr>
        </p:nvSpPr>
        <p:spPr>
          <a:xfrm>
            <a:off x="613611" y="2133600"/>
            <a:ext cx="10891001" cy="4267200"/>
          </a:xfrm>
        </p:spPr>
        <p:txBody>
          <a:bodyPr>
            <a:normAutofit/>
          </a:bodyPr>
          <a:lstStyle/>
          <a:p>
            <a:pPr>
              <a:lnSpc>
                <a:spcPct val="100000"/>
              </a:lnSpc>
            </a:pPr>
            <a:r>
              <a:rPr lang="en-US" sz="3000">
                <a:solidFill>
                  <a:schemeClr val="tx1"/>
                </a:solidFill>
              </a:rPr>
              <a:t>DHCS created a recommended interim rate range for DHCS payment to counties of $35.83 to $39.42 per 15-minute unit of service.</a:t>
            </a:r>
          </a:p>
          <a:p>
            <a:pPr>
              <a:lnSpc>
                <a:spcPct val="100000"/>
              </a:lnSpc>
            </a:pPr>
            <a:r>
              <a:rPr lang="en-US" sz="3000">
                <a:solidFill>
                  <a:schemeClr val="tx1"/>
                </a:solidFill>
              </a:rPr>
              <a:t>The interim rates include expected staffing costs, indirect overhead, expected productivity, and costs of the urine drug testing supplies.</a:t>
            </a:r>
          </a:p>
          <a:p>
            <a:pPr>
              <a:lnSpc>
                <a:spcPct val="100000"/>
              </a:lnSpc>
            </a:pPr>
            <a:r>
              <a:rPr lang="en-US" sz="3000">
                <a:solidFill>
                  <a:schemeClr val="tx1"/>
                </a:solidFill>
              </a:rPr>
              <a:t>Counties may choose to submit a higher interim rate to DHCS, using the standard process. </a:t>
            </a:r>
          </a:p>
        </p:txBody>
      </p:sp>
      <p:sp>
        <p:nvSpPr>
          <p:cNvPr id="4" name="Slide Number Placeholder 3">
            <a:extLst>
              <a:ext uri="{FF2B5EF4-FFF2-40B4-BE49-F238E27FC236}">
                <a16:creationId xmlns:a16="http://schemas.microsoft.com/office/drawing/2014/main" id="{C020E1B5-7743-4570-8ADB-6A78CA5BBB7F}"/>
              </a:ext>
            </a:extLst>
          </p:cNvPr>
          <p:cNvSpPr>
            <a:spLocks noGrp="1"/>
          </p:cNvSpPr>
          <p:nvPr>
            <p:ph type="sldNum" sz="quarter" idx="12"/>
          </p:nvPr>
        </p:nvSpPr>
        <p:spPr/>
        <p:txBody>
          <a:bodyPr/>
          <a:lstStyle/>
          <a:p>
            <a:fld id="{8EE722A0-BB85-47B5-89AA-E497A9507C15}" type="slidenum">
              <a:rPr lang="en-US" smtClean="0"/>
              <a:pPr/>
              <a:t>91</a:t>
            </a:fld>
            <a:endParaRPr lang="en-US"/>
          </a:p>
        </p:txBody>
      </p:sp>
    </p:spTree>
    <p:extLst>
      <p:ext uri="{BB962C8B-B14F-4D97-AF65-F5344CB8AC3E}">
        <p14:creationId xmlns:p14="http://schemas.microsoft.com/office/powerpoint/2010/main" val="33296910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FBE9A-5ABB-473F-8E24-7ACB362D1AD4}"/>
              </a:ext>
            </a:extLst>
          </p:cNvPr>
          <p:cNvSpPr>
            <a:spLocks noGrp="1"/>
          </p:cNvSpPr>
          <p:nvPr>
            <p:ph type="title"/>
          </p:nvPr>
        </p:nvSpPr>
        <p:spPr>
          <a:xfrm>
            <a:off x="944720" y="696682"/>
            <a:ext cx="10289762" cy="748700"/>
          </a:xfrm>
        </p:spPr>
        <p:txBody>
          <a:bodyPr>
            <a:normAutofit/>
          </a:bodyPr>
          <a:lstStyle/>
          <a:p>
            <a:r>
              <a:rPr lang="en-US">
                <a:solidFill>
                  <a:schemeClr val="tx1"/>
                </a:solidFill>
                <a:latin typeface="Calibri"/>
                <a:cs typeface="Calibri"/>
              </a:rPr>
              <a:t>Reimbursement for Incentives</a:t>
            </a:r>
            <a:r>
              <a:rPr lang="en-US">
                <a:latin typeface="Calibri"/>
                <a:cs typeface="Calibri"/>
              </a:rPr>
              <a:t> </a:t>
            </a:r>
            <a:endParaRPr lang="en-US"/>
          </a:p>
        </p:txBody>
      </p:sp>
      <p:sp>
        <p:nvSpPr>
          <p:cNvPr id="3" name="Content Placeholder 2">
            <a:extLst>
              <a:ext uri="{FF2B5EF4-FFF2-40B4-BE49-F238E27FC236}">
                <a16:creationId xmlns:a16="http://schemas.microsoft.com/office/drawing/2014/main" id="{20A138AA-2F67-4AB8-8102-CDDCE15439BC}"/>
              </a:ext>
            </a:extLst>
          </p:cNvPr>
          <p:cNvSpPr>
            <a:spLocks noGrp="1"/>
          </p:cNvSpPr>
          <p:nvPr>
            <p:ph idx="1"/>
          </p:nvPr>
        </p:nvSpPr>
        <p:spPr>
          <a:xfrm>
            <a:off x="795041" y="1710266"/>
            <a:ext cx="10612810" cy="4451051"/>
          </a:xfrm>
        </p:spPr>
        <p:txBody>
          <a:bodyPr vert="horz" lIns="91440" tIns="45720" rIns="91440" bIns="45720" rtlCol="0" anchor="t">
            <a:normAutofit lnSpcReduction="10000"/>
          </a:bodyPr>
          <a:lstStyle/>
          <a:p>
            <a:r>
              <a:rPr lang="en-US" sz="3200" b="0" i="0" u="none" strike="noStrike" baseline="0">
                <a:solidFill>
                  <a:srgbClr val="000000"/>
                </a:solidFill>
                <a:latin typeface="Calibri"/>
                <a:cs typeface="Calibri"/>
              </a:rPr>
              <a:t>Recovery incentives will be disbursed through </a:t>
            </a:r>
            <a:r>
              <a:rPr lang="en-US" sz="3200">
                <a:solidFill>
                  <a:srgbClr val="000000"/>
                </a:solidFill>
                <a:latin typeface="Calibri"/>
                <a:cs typeface="Calibri"/>
              </a:rPr>
              <a:t>the Incentive Manager Portal </a:t>
            </a:r>
            <a:endParaRPr lang="en-US" sz="3200" b="0" i="0" u="none" strike="noStrike" baseline="0">
              <a:solidFill>
                <a:srgbClr val="000000"/>
              </a:solidFill>
            </a:endParaRPr>
          </a:p>
          <a:p>
            <a:endParaRPr lang="en-US" sz="3200" b="0" i="0" u="none" strike="noStrike" baseline="0">
              <a:solidFill>
                <a:srgbClr val="000000"/>
              </a:solidFill>
              <a:latin typeface="Calibri"/>
              <a:cs typeface="Calibri"/>
            </a:endParaRPr>
          </a:p>
          <a:p>
            <a:r>
              <a:rPr lang="en-US" sz="3200" b="0" i="0" u="none" strike="noStrike" baseline="0">
                <a:solidFill>
                  <a:srgbClr val="000000"/>
                </a:solidFill>
                <a:latin typeface="Calibri"/>
                <a:cs typeface="Calibri"/>
              </a:rPr>
              <a:t>DHCS will cover the full cost of </a:t>
            </a:r>
            <a:r>
              <a:rPr lang="en-US" sz="3200">
                <a:solidFill>
                  <a:srgbClr val="000000"/>
                </a:solidFill>
                <a:latin typeface="Calibri"/>
                <a:cs typeface="Calibri"/>
              </a:rPr>
              <a:t>the recovery</a:t>
            </a:r>
            <a:r>
              <a:rPr lang="en-US" sz="3200" b="0" i="0" u="none" strike="noStrike" baseline="0">
                <a:solidFill>
                  <a:srgbClr val="000000"/>
                </a:solidFill>
                <a:latin typeface="Calibri"/>
                <a:cs typeface="Calibri"/>
              </a:rPr>
              <a:t> incentives</a:t>
            </a:r>
          </a:p>
          <a:p>
            <a:endParaRPr lang="en-US" sz="3200">
              <a:solidFill>
                <a:srgbClr val="000000"/>
              </a:solidFill>
              <a:latin typeface="Calibri"/>
              <a:cs typeface="Calibri"/>
            </a:endParaRPr>
          </a:p>
          <a:p>
            <a:r>
              <a:rPr lang="en-US" sz="3200">
                <a:solidFill>
                  <a:srgbClr val="000000"/>
                </a:solidFill>
                <a:latin typeface="Calibri"/>
                <a:cs typeface="Calibri"/>
              </a:rPr>
              <a:t>UCLA, DHCS, and Counties will monitor incentive delivery to ensure alignment between UDT results and incentives provided</a:t>
            </a:r>
            <a:endParaRPr lang="en-US" sz="3200">
              <a:latin typeface="Calibri"/>
              <a:cs typeface="Calibri"/>
            </a:endParaRPr>
          </a:p>
        </p:txBody>
      </p:sp>
      <p:sp>
        <p:nvSpPr>
          <p:cNvPr id="5" name="Slide Number Placeholder 4">
            <a:extLst>
              <a:ext uri="{FF2B5EF4-FFF2-40B4-BE49-F238E27FC236}">
                <a16:creationId xmlns:a16="http://schemas.microsoft.com/office/drawing/2014/main" id="{11FE78EC-D4B3-47B2-96CD-E0FD8280CCC2}"/>
              </a:ext>
            </a:extLst>
          </p:cNvPr>
          <p:cNvSpPr>
            <a:spLocks noGrp="1"/>
          </p:cNvSpPr>
          <p:nvPr>
            <p:ph type="sldNum" sz="quarter" idx="12"/>
          </p:nvPr>
        </p:nvSpPr>
        <p:spPr>
          <a:xfrm>
            <a:off x="11112164" y="6311966"/>
            <a:ext cx="779494" cy="364552"/>
          </a:xfrm>
        </p:spPr>
        <p:txBody>
          <a:bodyPr/>
          <a:lstStyle/>
          <a:p>
            <a:fld id="{8EE722A0-BB85-47B5-89AA-E497A9507C15}" type="slidenum">
              <a:rPr lang="en-US" smtClean="0"/>
              <a:pPr/>
              <a:t>92</a:t>
            </a:fld>
            <a:endParaRPr lang="en-US"/>
          </a:p>
        </p:txBody>
      </p:sp>
      <p:pic>
        <p:nvPicPr>
          <p:cNvPr id="6" name="Picture 2">
            <a:extLst>
              <a:ext uri="{FF2B5EF4-FFF2-40B4-BE49-F238E27FC236}">
                <a16:creationId xmlns:a16="http://schemas.microsoft.com/office/drawing/2014/main" id="{D963A12A-F620-47B4-8EC1-3395CEA5D36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645" t="16005" r="16577" b="29273"/>
          <a:stretch/>
        </p:blipFill>
        <p:spPr bwMode="auto">
          <a:xfrm>
            <a:off x="9503105" y="-77314"/>
            <a:ext cx="2688895" cy="17122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5348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C1A03E-A03A-43E6-AD69-7F429733E7DA}"/>
              </a:ext>
            </a:extLst>
          </p:cNvPr>
          <p:cNvSpPr>
            <a:spLocks noGrp="1"/>
          </p:cNvSpPr>
          <p:nvPr>
            <p:ph type="title"/>
          </p:nvPr>
        </p:nvSpPr>
        <p:spPr>
          <a:xfrm>
            <a:off x="656743" y="1113091"/>
            <a:ext cx="10891000" cy="850574"/>
          </a:xfrm>
        </p:spPr>
        <p:txBody>
          <a:bodyPr/>
          <a:lstStyle/>
          <a:p>
            <a:r>
              <a:rPr lang="en-US">
                <a:solidFill>
                  <a:schemeClr val="tx1"/>
                </a:solidFill>
                <a:latin typeface="Calibri"/>
                <a:cs typeface="Calibri"/>
              </a:rPr>
              <a:t>Readiness Assessment</a:t>
            </a:r>
          </a:p>
        </p:txBody>
      </p:sp>
      <p:pic>
        <p:nvPicPr>
          <p:cNvPr id="3" name="Picture 4" descr="A picture containing calendar&#10;&#10;Description automatically generated">
            <a:extLst>
              <a:ext uri="{FF2B5EF4-FFF2-40B4-BE49-F238E27FC236}">
                <a16:creationId xmlns:a16="http://schemas.microsoft.com/office/drawing/2014/main" id="{701CF091-D697-5216-ACE0-AF52F7B03644}"/>
              </a:ext>
            </a:extLst>
          </p:cNvPr>
          <p:cNvPicPr>
            <a:picLocks noChangeAspect="1"/>
          </p:cNvPicPr>
          <p:nvPr/>
        </p:nvPicPr>
        <p:blipFill>
          <a:blip r:embed="rId3"/>
          <a:stretch>
            <a:fillRect/>
          </a:stretch>
        </p:blipFill>
        <p:spPr>
          <a:xfrm>
            <a:off x="2752876" y="1958258"/>
            <a:ext cx="6698342" cy="3413196"/>
          </a:xfrm>
          <a:prstGeom prst="rect">
            <a:avLst/>
          </a:prstGeom>
          <a:ln>
            <a:noFill/>
          </a:ln>
          <a:effectLst>
            <a:softEdge rad="112500"/>
          </a:effectLst>
        </p:spPr>
      </p:pic>
    </p:spTree>
    <p:extLst>
      <p:ext uri="{BB962C8B-B14F-4D97-AF65-F5344CB8AC3E}">
        <p14:creationId xmlns:p14="http://schemas.microsoft.com/office/powerpoint/2010/main" val="39121881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EFFAC-E2AB-490A-B961-5D941DEB9B8C}"/>
              </a:ext>
            </a:extLst>
          </p:cNvPr>
          <p:cNvSpPr>
            <a:spLocks noGrp="1"/>
          </p:cNvSpPr>
          <p:nvPr>
            <p:ph type="title"/>
          </p:nvPr>
        </p:nvSpPr>
        <p:spPr>
          <a:xfrm>
            <a:off x="618145" y="476790"/>
            <a:ext cx="10886465" cy="742410"/>
          </a:xfrm>
        </p:spPr>
        <p:txBody>
          <a:bodyPr/>
          <a:lstStyle/>
          <a:p>
            <a:r>
              <a:rPr lang="en-US">
                <a:solidFill>
                  <a:schemeClr val="tx1"/>
                </a:solidFill>
                <a:latin typeface="Calibri"/>
                <a:cs typeface="Calibri"/>
              </a:rPr>
              <a:t>What is the Readiness Assessment?</a:t>
            </a:r>
          </a:p>
        </p:txBody>
      </p:sp>
      <p:sp>
        <p:nvSpPr>
          <p:cNvPr id="3" name="Content Placeholder 2">
            <a:extLst>
              <a:ext uri="{FF2B5EF4-FFF2-40B4-BE49-F238E27FC236}">
                <a16:creationId xmlns:a16="http://schemas.microsoft.com/office/drawing/2014/main" id="{BDA43B76-D003-46B8-A861-C0A51642D67F}"/>
              </a:ext>
            </a:extLst>
          </p:cNvPr>
          <p:cNvSpPr>
            <a:spLocks noGrp="1"/>
          </p:cNvSpPr>
          <p:nvPr>
            <p:ph idx="1"/>
          </p:nvPr>
        </p:nvSpPr>
        <p:spPr>
          <a:xfrm>
            <a:off x="613609" y="1385213"/>
            <a:ext cx="10891001" cy="5189758"/>
          </a:xfrm>
        </p:spPr>
        <p:txBody>
          <a:bodyPr vert="horz" lIns="91440" tIns="45720" rIns="91440" bIns="45720" rtlCol="0" anchor="t">
            <a:normAutofit fontScale="92500" lnSpcReduction="10000"/>
          </a:bodyPr>
          <a:lstStyle/>
          <a:p>
            <a:r>
              <a:rPr lang="en-US" dirty="0">
                <a:solidFill>
                  <a:schemeClr val="tx1"/>
                </a:solidFill>
                <a:latin typeface="Calibri"/>
                <a:cs typeface="Calibri"/>
              </a:rPr>
              <a:t>After completing the required CM trainings, treatment programs will be required to successfully complete the </a:t>
            </a:r>
            <a:r>
              <a:rPr lang="en-US" i="1" dirty="0">
                <a:solidFill>
                  <a:schemeClr val="tx1"/>
                </a:solidFill>
                <a:latin typeface="Calibri"/>
                <a:cs typeface="Calibri"/>
              </a:rPr>
              <a:t>Readiness Assessment</a:t>
            </a:r>
            <a:r>
              <a:rPr lang="en-US" dirty="0">
                <a:solidFill>
                  <a:schemeClr val="tx1"/>
                </a:solidFill>
                <a:latin typeface="Calibri"/>
                <a:cs typeface="Calibri"/>
              </a:rPr>
              <a:t> to administer CM. The review will include:</a:t>
            </a:r>
          </a:p>
          <a:p>
            <a:pPr lvl="1"/>
            <a:r>
              <a:rPr lang="en-US" sz="2600" dirty="0">
                <a:solidFill>
                  <a:schemeClr val="tx1"/>
                </a:solidFill>
                <a:latin typeface="Calibri"/>
                <a:cs typeface="Calibri"/>
              </a:rPr>
              <a:t>Reviewing site-specific CM processes and procedures, including staff hiring, UDT set-up and procedures, managing member flow/schedule, incorporating Incentive Manager, billing, and documentation procedures</a:t>
            </a:r>
          </a:p>
          <a:p>
            <a:pPr lvl="1"/>
            <a:r>
              <a:rPr lang="en-US" sz="2600" dirty="0">
                <a:solidFill>
                  <a:schemeClr val="tx1"/>
                </a:solidFill>
                <a:latin typeface="Calibri"/>
                <a:cs typeface="Calibri"/>
              </a:rPr>
              <a:t>Entering hypothetical cases into the Incentive Manager to demonstrate proficiency with the portal</a:t>
            </a:r>
          </a:p>
          <a:p>
            <a:pPr lvl="1"/>
            <a:r>
              <a:rPr lang="en-US" sz="2600" dirty="0">
                <a:solidFill>
                  <a:schemeClr val="tx1"/>
                </a:solidFill>
                <a:latin typeface="Calibri"/>
                <a:cs typeface="Calibri"/>
              </a:rPr>
              <a:t>Understanding and demonstrating standard responses to stimulant-negative and stimulant-positive UDTs</a:t>
            </a:r>
          </a:p>
          <a:p>
            <a:pPr lvl="1"/>
            <a:r>
              <a:rPr lang="en-US" sz="2600" dirty="0">
                <a:solidFill>
                  <a:schemeClr val="tx1"/>
                </a:solidFill>
                <a:latin typeface="Calibri"/>
                <a:cs typeface="Calibri"/>
              </a:rPr>
              <a:t>Demonstrating responses to pre-set scenarios, including how to handle disputes over test results, tampered samples, and positive results for drugs other than stimulants</a:t>
            </a:r>
          </a:p>
        </p:txBody>
      </p:sp>
      <p:sp>
        <p:nvSpPr>
          <p:cNvPr id="4" name="Slide Number Placeholder 3">
            <a:extLst>
              <a:ext uri="{FF2B5EF4-FFF2-40B4-BE49-F238E27FC236}">
                <a16:creationId xmlns:a16="http://schemas.microsoft.com/office/drawing/2014/main" id="{24F96A2A-6C8A-4ED7-B3DC-E75F58F9BBAB}"/>
              </a:ext>
            </a:extLst>
          </p:cNvPr>
          <p:cNvSpPr>
            <a:spLocks noGrp="1"/>
          </p:cNvSpPr>
          <p:nvPr>
            <p:ph type="sldNum" sz="quarter" idx="12"/>
          </p:nvPr>
        </p:nvSpPr>
        <p:spPr/>
        <p:txBody>
          <a:bodyPr/>
          <a:lstStyle/>
          <a:p>
            <a:fld id="{8EE722A0-BB85-47B5-89AA-E497A9507C15}" type="slidenum">
              <a:rPr lang="en-US" smtClean="0"/>
              <a:pPr/>
              <a:t>94</a:t>
            </a:fld>
            <a:endParaRPr lang="en-US"/>
          </a:p>
        </p:txBody>
      </p:sp>
    </p:spTree>
    <p:extLst>
      <p:ext uri="{BB962C8B-B14F-4D97-AF65-F5344CB8AC3E}">
        <p14:creationId xmlns:p14="http://schemas.microsoft.com/office/powerpoint/2010/main" val="370542898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8EAF206-9C39-478A-ADF2-EB7D4B754C88}"/>
              </a:ext>
            </a:extLst>
          </p:cNvPr>
          <p:cNvSpPr/>
          <p:nvPr/>
        </p:nvSpPr>
        <p:spPr>
          <a:xfrm>
            <a:off x="1601351" y="573189"/>
            <a:ext cx="8989297" cy="5896285"/>
          </a:xfrm>
          <a:prstGeom prst="rect">
            <a:avLst/>
          </a:prstGeom>
          <a:blipFill>
            <a:blip r:embed="rId3">
              <a:alphaModFix amt="30000"/>
              <a:extLst>
                <a:ext uri="{28A0092B-C50C-407E-A947-70E740481C1C}">
                  <a14:useLocalDpi xmlns:a14="http://schemas.microsoft.com/office/drawing/2010/main" val="0"/>
                </a:ext>
              </a:extLst>
            </a:blip>
            <a:stretch>
              <a:fillRect/>
            </a:stretch>
          </a:blipFill>
          <a:ln>
            <a:noFill/>
          </a:ln>
          <a:effectLst>
            <a:softEdge rad="596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D146763-0358-40C0-A3A1-690DBD3673A7}"/>
              </a:ext>
            </a:extLst>
          </p:cNvPr>
          <p:cNvSpPr txBox="1"/>
          <p:nvPr/>
        </p:nvSpPr>
        <p:spPr>
          <a:xfrm>
            <a:off x="2732179" y="2859613"/>
            <a:ext cx="6969760" cy="1323439"/>
          </a:xfrm>
          <a:prstGeom prst="rect">
            <a:avLst/>
          </a:prstGeom>
          <a:noFill/>
        </p:spPr>
        <p:txBody>
          <a:bodyPr wrap="square" rtlCol="0">
            <a:spAutoFit/>
          </a:bodyPr>
          <a:lstStyle/>
          <a:p>
            <a:pPr algn="ctr"/>
            <a:r>
              <a:rPr lang="en-US" sz="4000" b="1">
                <a:latin typeface="Calibri" panose="020F0502020204030204" pitchFamily="34" charset="0"/>
                <a:cs typeface="Calibri" panose="020F0502020204030204" pitchFamily="34" charset="0"/>
              </a:rPr>
              <a:t>Preparing for the Readiness Assessment</a:t>
            </a:r>
          </a:p>
        </p:txBody>
      </p:sp>
    </p:spTree>
    <p:extLst>
      <p:ext uri="{BB962C8B-B14F-4D97-AF65-F5344CB8AC3E}">
        <p14:creationId xmlns:p14="http://schemas.microsoft.com/office/powerpoint/2010/main" val="1601710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C27C0-99B8-42A6-84BC-A5CDC47BE2DF}"/>
              </a:ext>
            </a:extLst>
          </p:cNvPr>
          <p:cNvSpPr>
            <a:spLocks noGrp="1"/>
          </p:cNvSpPr>
          <p:nvPr>
            <p:ph type="title"/>
          </p:nvPr>
        </p:nvSpPr>
        <p:spPr>
          <a:xfrm>
            <a:off x="618147" y="233680"/>
            <a:ext cx="10886465" cy="1671320"/>
          </a:xfrm>
        </p:spPr>
        <p:txBody>
          <a:bodyPr>
            <a:normAutofit/>
          </a:bodyPr>
          <a:lstStyle/>
          <a:p>
            <a:r>
              <a:rPr lang="en-US">
                <a:solidFill>
                  <a:schemeClr val="tx1"/>
                </a:solidFill>
                <a:latin typeface="Calibri"/>
                <a:cs typeface="Calibri"/>
              </a:rPr>
              <a:t>Handling Challenging Scenarios During Recovery Incentive Visits </a:t>
            </a:r>
          </a:p>
        </p:txBody>
      </p:sp>
      <p:sp>
        <p:nvSpPr>
          <p:cNvPr id="3" name="Content Placeholder 2">
            <a:extLst>
              <a:ext uri="{FF2B5EF4-FFF2-40B4-BE49-F238E27FC236}">
                <a16:creationId xmlns:a16="http://schemas.microsoft.com/office/drawing/2014/main" id="{BB2469FF-FEF9-4F16-AF7A-DD329210E755}"/>
              </a:ext>
            </a:extLst>
          </p:cNvPr>
          <p:cNvSpPr>
            <a:spLocks noGrp="1"/>
          </p:cNvSpPr>
          <p:nvPr>
            <p:ph idx="1"/>
          </p:nvPr>
        </p:nvSpPr>
        <p:spPr>
          <a:xfrm>
            <a:off x="613611" y="2133599"/>
            <a:ext cx="10891001" cy="3996937"/>
          </a:xfrm>
        </p:spPr>
        <p:txBody>
          <a:bodyPr vert="horz" lIns="91440" tIns="45720" rIns="91440" bIns="45720" rtlCol="0" anchor="t">
            <a:normAutofit fontScale="92500" lnSpcReduction="10000"/>
          </a:bodyPr>
          <a:lstStyle/>
          <a:p>
            <a:r>
              <a:rPr lang="en-US" dirty="0">
                <a:solidFill>
                  <a:schemeClr val="tx1"/>
                </a:solidFill>
                <a:latin typeface="Calibri"/>
                <a:cs typeface="Calibri"/>
              </a:rPr>
              <a:t>How to handle repeated stimulant-positive UDTs</a:t>
            </a:r>
          </a:p>
          <a:p>
            <a:r>
              <a:rPr lang="en-US" dirty="0">
                <a:solidFill>
                  <a:schemeClr val="tx1"/>
                </a:solidFill>
                <a:latin typeface="Calibri"/>
                <a:cs typeface="Calibri"/>
              </a:rPr>
              <a:t>How to respond to someone who comes into the clinic under the influence of alcohol or other drugs</a:t>
            </a:r>
          </a:p>
          <a:p>
            <a:r>
              <a:rPr lang="en-US" dirty="0">
                <a:solidFill>
                  <a:schemeClr val="tx1"/>
                </a:solidFill>
                <a:latin typeface="Calibri"/>
                <a:cs typeface="Calibri"/>
              </a:rPr>
              <a:t>How to respond to someone in crisis (e.g., suicidal/hopeless, or homicidal)</a:t>
            </a:r>
          </a:p>
          <a:p>
            <a:r>
              <a:rPr lang="en-US" dirty="0">
                <a:solidFill>
                  <a:schemeClr val="tx1"/>
                </a:solidFill>
                <a:latin typeface="Calibri"/>
                <a:cs typeface="Calibri"/>
              </a:rPr>
              <a:t>How to educate members about the risk of illicit fentanyl in the stimulant supply (see previous example scenario)</a:t>
            </a:r>
          </a:p>
          <a:p>
            <a:r>
              <a:rPr lang="en-US" dirty="0">
                <a:solidFill>
                  <a:schemeClr val="tx1"/>
                </a:solidFill>
                <a:latin typeface="Calibri"/>
                <a:cs typeface="Calibri"/>
              </a:rPr>
              <a:t>How to respond to common concerns about the Recovery Incentive Program from other treatment providers and members not eligible to participate in the Program</a:t>
            </a:r>
          </a:p>
          <a:p>
            <a:pPr marL="0" indent="0">
              <a:buNone/>
            </a:pPr>
            <a:endParaRPr lang="en-US" dirty="0"/>
          </a:p>
        </p:txBody>
      </p:sp>
      <p:sp>
        <p:nvSpPr>
          <p:cNvPr id="4" name="Slide Number Placeholder 3">
            <a:extLst>
              <a:ext uri="{FF2B5EF4-FFF2-40B4-BE49-F238E27FC236}">
                <a16:creationId xmlns:a16="http://schemas.microsoft.com/office/drawing/2014/main" id="{7719CFCE-8346-4418-A3B3-D3E6671EF171}"/>
              </a:ext>
            </a:extLst>
          </p:cNvPr>
          <p:cNvSpPr>
            <a:spLocks noGrp="1"/>
          </p:cNvSpPr>
          <p:nvPr>
            <p:ph type="sldNum" sz="quarter" idx="12"/>
          </p:nvPr>
        </p:nvSpPr>
        <p:spPr/>
        <p:txBody>
          <a:bodyPr/>
          <a:lstStyle/>
          <a:p>
            <a:fld id="{8EE722A0-BB85-47B5-89AA-E497A9507C15}" type="slidenum">
              <a:rPr lang="en-US" smtClean="0"/>
              <a:pPr/>
              <a:t>96</a:t>
            </a:fld>
            <a:endParaRPr lang="en-US"/>
          </a:p>
        </p:txBody>
      </p:sp>
    </p:spTree>
    <p:extLst>
      <p:ext uri="{BB962C8B-B14F-4D97-AF65-F5344CB8AC3E}">
        <p14:creationId xmlns:p14="http://schemas.microsoft.com/office/powerpoint/2010/main" val="224994148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C83DB-CA90-EE0A-148B-BBF16E044294}"/>
              </a:ext>
            </a:extLst>
          </p:cNvPr>
          <p:cNvSpPr>
            <a:spLocks noGrp="1"/>
          </p:cNvSpPr>
          <p:nvPr>
            <p:ph type="title"/>
          </p:nvPr>
        </p:nvSpPr>
        <p:spPr/>
        <p:txBody>
          <a:bodyPr/>
          <a:lstStyle/>
          <a:p>
            <a:r>
              <a:rPr lang="en-US">
                <a:solidFill>
                  <a:schemeClr val="tx1"/>
                </a:solidFill>
                <a:latin typeface="Calibri"/>
                <a:cs typeface="Calibri"/>
              </a:rPr>
              <a:t>Readiness Assessment Questions</a:t>
            </a:r>
          </a:p>
        </p:txBody>
      </p:sp>
      <p:sp>
        <p:nvSpPr>
          <p:cNvPr id="3" name="Content Placeholder 2">
            <a:extLst>
              <a:ext uri="{FF2B5EF4-FFF2-40B4-BE49-F238E27FC236}">
                <a16:creationId xmlns:a16="http://schemas.microsoft.com/office/drawing/2014/main" id="{2FDF173B-8768-198E-50EB-1119BE9F0BAB}"/>
              </a:ext>
            </a:extLst>
          </p:cNvPr>
          <p:cNvSpPr>
            <a:spLocks noGrp="1"/>
          </p:cNvSpPr>
          <p:nvPr>
            <p:ph idx="1"/>
          </p:nvPr>
        </p:nvSpPr>
        <p:spPr>
          <a:xfrm>
            <a:off x="1013877" y="2004204"/>
            <a:ext cx="10096479" cy="3777622"/>
          </a:xfrm>
        </p:spPr>
        <p:txBody>
          <a:bodyPr vert="horz" lIns="91440" tIns="45720" rIns="91440" bIns="45720" rtlCol="0" anchor="t">
            <a:normAutofit/>
          </a:bodyPr>
          <a:lstStyle/>
          <a:p>
            <a:pPr marL="0" indent="0" algn="ctr">
              <a:buNone/>
            </a:pPr>
            <a:r>
              <a:rPr lang="en-US" sz="3600">
                <a:solidFill>
                  <a:schemeClr val="tx1"/>
                </a:solidFill>
                <a:latin typeface="Calibri"/>
                <a:cs typeface="Calibri"/>
              </a:rPr>
              <a:t>You received a pdf of the Readiness Assessment form after you completed Part 1 of this training. Do you have any questions you would like to ask prior to completing it? </a:t>
            </a:r>
            <a:endParaRPr lang="en-US" sz="3600"/>
          </a:p>
        </p:txBody>
      </p:sp>
      <p:sp>
        <p:nvSpPr>
          <p:cNvPr id="4" name="Slide Number Placeholder 3">
            <a:extLst>
              <a:ext uri="{FF2B5EF4-FFF2-40B4-BE49-F238E27FC236}">
                <a16:creationId xmlns:a16="http://schemas.microsoft.com/office/drawing/2014/main" id="{B6F78000-540C-4EE7-511D-496D9DE707A8}"/>
              </a:ext>
            </a:extLst>
          </p:cNvPr>
          <p:cNvSpPr>
            <a:spLocks noGrp="1"/>
          </p:cNvSpPr>
          <p:nvPr>
            <p:ph type="sldNum" sz="quarter" idx="12"/>
          </p:nvPr>
        </p:nvSpPr>
        <p:spPr/>
        <p:txBody>
          <a:bodyPr/>
          <a:lstStyle/>
          <a:p>
            <a:fld id="{8EE722A0-BB85-47B5-89AA-E497A9507C15}" type="slidenum">
              <a:rPr lang="en-US" smtClean="0"/>
              <a:pPr/>
              <a:t>97</a:t>
            </a:fld>
            <a:endParaRPr lang="en-US"/>
          </a:p>
        </p:txBody>
      </p:sp>
    </p:spTree>
    <p:extLst>
      <p:ext uri="{BB962C8B-B14F-4D97-AF65-F5344CB8AC3E}">
        <p14:creationId xmlns:p14="http://schemas.microsoft.com/office/powerpoint/2010/main" val="38984540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C1A03E-A03A-43E6-AD69-7F429733E7DA}"/>
              </a:ext>
            </a:extLst>
          </p:cNvPr>
          <p:cNvSpPr>
            <a:spLocks noGrp="1"/>
          </p:cNvSpPr>
          <p:nvPr>
            <p:ph type="title"/>
          </p:nvPr>
        </p:nvSpPr>
        <p:spPr>
          <a:xfrm>
            <a:off x="613611" y="983694"/>
            <a:ext cx="10891000" cy="922461"/>
          </a:xfrm>
        </p:spPr>
        <p:txBody>
          <a:bodyPr/>
          <a:lstStyle/>
          <a:p>
            <a:r>
              <a:rPr lang="en-US">
                <a:solidFill>
                  <a:schemeClr val="tx1"/>
                </a:solidFill>
                <a:latin typeface="Calibri"/>
                <a:cs typeface="Calibri"/>
              </a:rPr>
              <a:t>Fidelity Monitoring</a:t>
            </a:r>
          </a:p>
        </p:txBody>
      </p:sp>
      <p:pic>
        <p:nvPicPr>
          <p:cNvPr id="3" name="Picture 4" descr="A picture containing text, jack, white&#10;&#10;Description automatically generated">
            <a:extLst>
              <a:ext uri="{FF2B5EF4-FFF2-40B4-BE49-F238E27FC236}">
                <a16:creationId xmlns:a16="http://schemas.microsoft.com/office/drawing/2014/main" id="{FCE84B35-001F-24D8-01AE-6893B56394B8}"/>
              </a:ext>
            </a:extLst>
          </p:cNvPr>
          <p:cNvPicPr>
            <a:picLocks noChangeAspect="1"/>
          </p:cNvPicPr>
          <p:nvPr/>
        </p:nvPicPr>
        <p:blipFill>
          <a:blip r:embed="rId3"/>
          <a:stretch>
            <a:fillRect/>
          </a:stretch>
        </p:blipFill>
        <p:spPr>
          <a:xfrm>
            <a:off x="3200400" y="1969868"/>
            <a:ext cx="5803294" cy="3873787"/>
          </a:xfrm>
          <a:prstGeom prst="rect">
            <a:avLst/>
          </a:prstGeom>
          <a:ln>
            <a:noFill/>
          </a:ln>
          <a:effectLst>
            <a:softEdge rad="112500"/>
          </a:effectLst>
        </p:spPr>
      </p:pic>
    </p:spTree>
    <p:extLst>
      <p:ext uri="{BB962C8B-B14F-4D97-AF65-F5344CB8AC3E}">
        <p14:creationId xmlns:p14="http://schemas.microsoft.com/office/powerpoint/2010/main" val="405193977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EFFAC-E2AB-490A-B961-5D941DEB9B8C}"/>
              </a:ext>
            </a:extLst>
          </p:cNvPr>
          <p:cNvSpPr>
            <a:spLocks noGrp="1"/>
          </p:cNvSpPr>
          <p:nvPr>
            <p:ph type="title"/>
          </p:nvPr>
        </p:nvSpPr>
        <p:spPr/>
        <p:txBody>
          <a:bodyPr/>
          <a:lstStyle/>
          <a:p>
            <a:r>
              <a:rPr lang="en-US">
                <a:solidFill>
                  <a:schemeClr val="tx1"/>
                </a:solidFill>
                <a:latin typeface="Calibri"/>
                <a:cs typeface="Calibri"/>
              </a:rPr>
              <a:t>Fidelity Monitoring</a:t>
            </a:r>
          </a:p>
        </p:txBody>
      </p:sp>
      <p:sp>
        <p:nvSpPr>
          <p:cNvPr id="3" name="Content Placeholder 2">
            <a:extLst>
              <a:ext uri="{FF2B5EF4-FFF2-40B4-BE49-F238E27FC236}">
                <a16:creationId xmlns:a16="http://schemas.microsoft.com/office/drawing/2014/main" id="{BDA43B76-D003-46B8-A861-C0A51642D67F}"/>
              </a:ext>
            </a:extLst>
          </p:cNvPr>
          <p:cNvSpPr>
            <a:spLocks noGrp="1"/>
          </p:cNvSpPr>
          <p:nvPr>
            <p:ph idx="1"/>
          </p:nvPr>
        </p:nvSpPr>
        <p:spPr/>
        <p:txBody>
          <a:bodyPr vert="horz" lIns="91440" tIns="45720" rIns="91440" bIns="45720" rtlCol="0" anchor="t">
            <a:normAutofit/>
          </a:bodyPr>
          <a:lstStyle/>
          <a:p>
            <a:r>
              <a:rPr lang="en-US" sz="3200">
                <a:solidFill>
                  <a:schemeClr val="tx1"/>
                </a:solidFill>
                <a:latin typeface="Calibri"/>
                <a:cs typeface="Calibri"/>
              </a:rPr>
              <a:t>Conducted twice in the first six months of implementation and every six months thereafter</a:t>
            </a:r>
          </a:p>
          <a:p>
            <a:endParaRPr lang="en-US" sz="3200">
              <a:solidFill>
                <a:schemeClr val="tx1"/>
              </a:solidFill>
              <a:latin typeface="Calibri"/>
              <a:cs typeface="Calibri"/>
            </a:endParaRPr>
          </a:p>
          <a:p>
            <a:r>
              <a:rPr lang="en-US" sz="3200">
                <a:solidFill>
                  <a:schemeClr val="tx1"/>
                </a:solidFill>
                <a:latin typeface="Calibri"/>
                <a:cs typeface="Calibri"/>
              </a:rPr>
              <a:t>The UCLA team will educate County Auditor staff about procedures to continue conducting fidelity monitoring following the conclusion of the Recovery Incentives Program</a:t>
            </a:r>
          </a:p>
        </p:txBody>
      </p:sp>
      <p:sp>
        <p:nvSpPr>
          <p:cNvPr id="4" name="Slide Number Placeholder 3">
            <a:extLst>
              <a:ext uri="{FF2B5EF4-FFF2-40B4-BE49-F238E27FC236}">
                <a16:creationId xmlns:a16="http://schemas.microsoft.com/office/drawing/2014/main" id="{8F92DD6B-ECB3-4D15-8190-8ED0FE39670C}"/>
              </a:ext>
            </a:extLst>
          </p:cNvPr>
          <p:cNvSpPr>
            <a:spLocks noGrp="1"/>
          </p:cNvSpPr>
          <p:nvPr>
            <p:ph type="sldNum" sz="quarter" idx="12"/>
          </p:nvPr>
        </p:nvSpPr>
        <p:spPr/>
        <p:txBody>
          <a:bodyPr/>
          <a:lstStyle/>
          <a:p>
            <a:fld id="{8EE722A0-BB85-47B5-89AA-E497A9507C15}" type="slidenum">
              <a:rPr lang="en-US" smtClean="0"/>
              <a:pPr/>
              <a:t>99</a:t>
            </a:fld>
            <a:endParaRPr lang="en-US"/>
          </a:p>
        </p:txBody>
      </p:sp>
    </p:spTree>
    <p:extLst>
      <p:ext uri="{BB962C8B-B14F-4D97-AF65-F5344CB8AC3E}">
        <p14:creationId xmlns:p14="http://schemas.microsoft.com/office/powerpoint/2010/main" val="30379270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POLL_EMBED_ID" val="a5155c47-f666-43b4-ba01-9079496753c8"/>
</p:tagLst>
</file>

<file path=ppt/tags/tag10.xml><?xml version="1.0" encoding="utf-8"?>
<p:tagLst xmlns:a="http://schemas.openxmlformats.org/drawingml/2006/main" xmlns:r="http://schemas.openxmlformats.org/officeDocument/2006/relationships" xmlns:p="http://schemas.openxmlformats.org/presentationml/2006/main">
  <p:tag name="__PE_POLL_EMBED_ID" val="bc734fc6-f375-404a-868f-f1d03f54c3d4"/>
</p:tagLst>
</file>

<file path=ppt/tags/tag11.xml><?xml version="1.0" encoding="utf-8"?>
<p:tagLst xmlns:a="http://schemas.openxmlformats.org/drawingml/2006/main" xmlns:r="http://schemas.openxmlformats.org/officeDocument/2006/relationships" xmlns:p="http://schemas.openxmlformats.org/presentationml/2006/main">
  <p:tag name="__PE_POLL_EMBED_ID" val="6cfe9018-ecf3-483f-8b2c-332766d83d80"/>
</p:tagLst>
</file>

<file path=ppt/tags/tag12.xml><?xml version="1.0" encoding="utf-8"?>
<p:tagLst xmlns:a="http://schemas.openxmlformats.org/drawingml/2006/main" xmlns:r="http://schemas.openxmlformats.org/officeDocument/2006/relationships" xmlns:p="http://schemas.openxmlformats.org/presentationml/2006/main">
  <p:tag name="__PE_POLL_EMBED_ID" val="b79feafc-63ca-48de-b32a-277684b2912b"/>
</p:tagLst>
</file>

<file path=ppt/tags/tag13.xml><?xml version="1.0" encoding="utf-8"?>
<p:tagLst xmlns:a="http://schemas.openxmlformats.org/drawingml/2006/main" xmlns:r="http://schemas.openxmlformats.org/officeDocument/2006/relationships" xmlns:p="http://schemas.openxmlformats.org/presentationml/2006/main">
  <p:tag name="__PE_POLL_EMBED_ID" val="e4b2b3d0-2bc7-4723-953f-33d8ea0ab1e3"/>
</p:tagLst>
</file>

<file path=ppt/tags/tag14.xml><?xml version="1.0" encoding="utf-8"?>
<p:tagLst xmlns:a="http://schemas.openxmlformats.org/drawingml/2006/main" xmlns:r="http://schemas.openxmlformats.org/officeDocument/2006/relationships" xmlns:p="http://schemas.openxmlformats.org/presentationml/2006/main">
  <p:tag name="__PE_POLL_EMBED_ID" val="6158881c-80c2-4120-ac71-374163f0c352"/>
</p:tagLst>
</file>

<file path=ppt/tags/tag15.xml><?xml version="1.0" encoding="utf-8"?>
<p:tagLst xmlns:a="http://schemas.openxmlformats.org/drawingml/2006/main" xmlns:r="http://schemas.openxmlformats.org/officeDocument/2006/relationships" xmlns:p="http://schemas.openxmlformats.org/presentationml/2006/main">
  <p:tag name="__PE_POLL_EMBED_ID" val="ee92c54c-7d77-4797-992b-a1eab20cba92"/>
</p:tagLst>
</file>

<file path=ppt/tags/tag16.xml><?xml version="1.0" encoding="utf-8"?>
<p:tagLst xmlns:a="http://schemas.openxmlformats.org/drawingml/2006/main" xmlns:r="http://schemas.openxmlformats.org/officeDocument/2006/relationships" xmlns:p="http://schemas.openxmlformats.org/presentationml/2006/main">
  <p:tag name="__PE_POLL_EMBED_ID" val="c600c962-28ab-4702-9aba-08d69ee6b336"/>
</p:tagLst>
</file>

<file path=ppt/tags/tag17.xml><?xml version="1.0" encoding="utf-8"?>
<p:tagLst xmlns:a="http://schemas.openxmlformats.org/drawingml/2006/main" xmlns:r="http://schemas.openxmlformats.org/officeDocument/2006/relationships" xmlns:p="http://schemas.openxmlformats.org/presentationml/2006/main">
  <p:tag name="__PE_POLL_EMBED_ID" val="6316a621-e151-4c3b-a0b5-872ef0f127cd"/>
</p:tagLst>
</file>

<file path=ppt/tags/tag18.xml><?xml version="1.0" encoding="utf-8"?>
<p:tagLst xmlns:a="http://schemas.openxmlformats.org/drawingml/2006/main" xmlns:r="http://schemas.openxmlformats.org/officeDocument/2006/relationships" xmlns:p="http://schemas.openxmlformats.org/presentationml/2006/main">
  <p:tag name="__PE_POLL_EMBED_ID" val="5fc70774-72ad-48c6-826b-416f4cbce5b9"/>
</p:tagLst>
</file>

<file path=ppt/tags/tag19.xml><?xml version="1.0" encoding="utf-8"?>
<p:tagLst xmlns:a="http://schemas.openxmlformats.org/drawingml/2006/main" xmlns:r="http://schemas.openxmlformats.org/officeDocument/2006/relationships" xmlns:p="http://schemas.openxmlformats.org/presentationml/2006/main">
  <p:tag name="__PE_POLL_EMBED_ID" val="b84309a8-3c03-4c88-a6aa-ebd06c89dbf6"/>
</p:tagLst>
</file>

<file path=ppt/tags/tag2.xml><?xml version="1.0" encoding="utf-8"?>
<p:tagLst xmlns:a="http://schemas.openxmlformats.org/drawingml/2006/main" xmlns:r="http://schemas.openxmlformats.org/officeDocument/2006/relationships" xmlns:p="http://schemas.openxmlformats.org/presentationml/2006/main">
  <p:tag name="__PE_POLL_EMBED_ID" val="912dd806-4270-470c-a045-3bc445d3eebd"/>
</p:tagLst>
</file>

<file path=ppt/tags/tag20.xml><?xml version="1.0" encoding="utf-8"?>
<p:tagLst xmlns:a="http://schemas.openxmlformats.org/drawingml/2006/main" xmlns:r="http://schemas.openxmlformats.org/officeDocument/2006/relationships" xmlns:p="http://schemas.openxmlformats.org/presentationml/2006/main">
  <p:tag name="__PE_POLL_EMBED_ID" val="1e1785a0-8230-4883-84d6-7d0f8f809d30"/>
</p:tagLst>
</file>

<file path=ppt/tags/tag21.xml><?xml version="1.0" encoding="utf-8"?>
<p:tagLst xmlns:a="http://schemas.openxmlformats.org/drawingml/2006/main" xmlns:r="http://schemas.openxmlformats.org/officeDocument/2006/relationships" xmlns:p="http://schemas.openxmlformats.org/presentationml/2006/main">
  <p:tag name="__PE_POLL_EMBED_ID" val="b60096ae-a5d7-4392-9081-bad3f43ff78e"/>
</p:tagLst>
</file>

<file path=ppt/tags/tag22.xml><?xml version="1.0" encoding="utf-8"?>
<p:tagLst xmlns:a="http://schemas.openxmlformats.org/drawingml/2006/main" xmlns:r="http://schemas.openxmlformats.org/officeDocument/2006/relationships" xmlns:p="http://schemas.openxmlformats.org/presentationml/2006/main">
  <p:tag name="__PE_POLL_EMBED_ID" val="16e5e070-9d03-41b7-975b-b5ac03773fca"/>
</p:tagLst>
</file>

<file path=ppt/tags/tag23.xml><?xml version="1.0" encoding="utf-8"?>
<p:tagLst xmlns:a="http://schemas.openxmlformats.org/drawingml/2006/main" xmlns:r="http://schemas.openxmlformats.org/officeDocument/2006/relationships" xmlns:p="http://schemas.openxmlformats.org/presentationml/2006/main">
  <p:tag name="__PE_POLL_EMBED_ID" val="88022616-0f13-44f3-8689-345032c23941"/>
</p:tagLst>
</file>

<file path=ppt/tags/tag24.xml><?xml version="1.0" encoding="utf-8"?>
<p:tagLst xmlns:a="http://schemas.openxmlformats.org/drawingml/2006/main" xmlns:r="http://schemas.openxmlformats.org/officeDocument/2006/relationships" xmlns:p="http://schemas.openxmlformats.org/presentationml/2006/main">
  <p:tag name="__PE_POLL_EMBED_ID" val="a5919758-798c-4b03-914e-29aa9081509e"/>
</p:tagLst>
</file>

<file path=ppt/tags/tag25.xml><?xml version="1.0" encoding="utf-8"?>
<p:tagLst xmlns:a="http://schemas.openxmlformats.org/drawingml/2006/main" xmlns:r="http://schemas.openxmlformats.org/officeDocument/2006/relationships" xmlns:p="http://schemas.openxmlformats.org/presentationml/2006/main">
  <p:tag name="__PE_POLL_EMBED_ID" val="a5342ec3-a495-4670-a78a-19bdbe5312a7"/>
</p:tagLst>
</file>

<file path=ppt/tags/tag26.xml><?xml version="1.0" encoding="utf-8"?>
<p:tagLst xmlns:a="http://schemas.openxmlformats.org/drawingml/2006/main" xmlns:r="http://schemas.openxmlformats.org/officeDocument/2006/relationships" xmlns:p="http://schemas.openxmlformats.org/presentationml/2006/main">
  <p:tag name="__PE_POLL_EMBED_ID" val="838f0f7e-6b8a-4788-a133-17d454df8bf4"/>
</p:tagLst>
</file>

<file path=ppt/tags/tag27.xml><?xml version="1.0" encoding="utf-8"?>
<p:tagLst xmlns:a="http://schemas.openxmlformats.org/drawingml/2006/main" xmlns:r="http://schemas.openxmlformats.org/officeDocument/2006/relationships" xmlns:p="http://schemas.openxmlformats.org/presentationml/2006/main">
  <p:tag name="__PE_POLL_EMBED_ID" val="254caa47-681d-4234-ba65-62ee8f52f056"/>
</p:tagLst>
</file>

<file path=ppt/tags/tag28.xml><?xml version="1.0" encoding="utf-8"?>
<p:tagLst xmlns:a="http://schemas.openxmlformats.org/drawingml/2006/main" xmlns:r="http://schemas.openxmlformats.org/officeDocument/2006/relationships" xmlns:p="http://schemas.openxmlformats.org/presentationml/2006/main">
  <p:tag name="__PE_POLL_EMBED_ID" val="aeb7bc1d-f6c3-4865-bf4d-36f0169121fb"/>
</p:tagLst>
</file>

<file path=ppt/tags/tag29.xml><?xml version="1.0" encoding="utf-8"?>
<p:tagLst xmlns:a="http://schemas.openxmlformats.org/drawingml/2006/main" xmlns:r="http://schemas.openxmlformats.org/officeDocument/2006/relationships" xmlns:p="http://schemas.openxmlformats.org/presentationml/2006/main">
  <p:tag name="__PE_POLL_EMBED_ID" val="d91a569e-a532-44f8-a9c8-8bc92de16842"/>
</p:tagLst>
</file>

<file path=ppt/tags/tag3.xml><?xml version="1.0" encoding="utf-8"?>
<p:tagLst xmlns:a="http://schemas.openxmlformats.org/drawingml/2006/main" xmlns:r="http://schemas.openxmlformats.org/officeDocument/2006/relationships" xmlns:p="http://schemas.openxmlformats.org/presentationml/2006/main">
  <p:tag name="__PE_POLL_EMBED_ID" val="951699e1-51ba-4a60-80f3-ccf73d53229b"/>
</p:tagLst>
</file>

<file path=ppt/tags/tag4.xml><?xml version="1.0" encoding="utf-8"?>
<p:tagLst xmlns:a="http://schemas.openxmlformats.org/drawingml/2006/main" xmlns:r="http://schemas.openxmlformats.org/officeDocument/2006/relationships" xmlns:p="http://schemas.openxmlformats.org/presentationml/2006/main">
  <p:tag name="__PE_POLL_EMBED_ID" val="b935b810-e928-48fd-87a2-a1c25611ebe7"/>
</p:tagLst>
</file>

<file path=ppt/tags/tag5.xml><?xml version="1.0" encoding="utf-8"?>
<p:tagLst xmlns:a="http://schemas.openxmlformats.org/drawingml/2006/main" xmlns:r="http://schemas.openxmlformats.org/officeDocument/2006/relationships" xmlns:p="http://schemas.openxmlformats.org/presentationml/2006/main">
  <p:tag name="__PE_POLL_EMBED_ID" val="6ff7af7d-9360-4523-845c-baf2f0521af9"/>
</p:tagLst>
</file>

<file path=ppt/tags/tag6.xml><?xml version="1.0" encoding="utf-8"?>
<p:tagLst xmlns:a="http://schemas.openxmlformats.org/drawingml/2006/main" xmlns:r="http://schemas.openxmlformats.org/officeDocument/2006/relationships" xmlns:p="http://schemas.openxmlformats.org/presentationml/2006/main">
  <p:tag name="__PE_POLL_EMBED_ID" val="91789507-b1d0-4968-a24e-2c38c48e794a"/>
</p:tagLst>
</file>

<file path=ppt/tags/tag7.xml><?xml version="1.0" encoding="utf-8"?>
<p:tagLst xmlns:a="http://schemas.openxmlformats.org/drawingml/2006/main" xmlns:r="http://schemas.openxmlformats.org/officeDocument/2006/relationships" xmlns:p="http://schemas.openxmlformats.org/presentationml/2006/main">
  <p:tag name="__PE_POLL_EMBED_ID" val="89ea15ac-3146-49fc-a362-c99cf8f03e63"/>
</p:tagLst>
</file>

<file path=ppt/tags/tag8.xml><?xml version="1.0" encoding="utf-8"?>
<p:tagLst xmlns:a="http://schemas.openxmlformats.org/drawingml/2006/main" xmlns:r="http://schemas.openxmlformats.org/officeDocument/2006/relationships" xmlns:p="http://schemas.openxmlformats.org/presentationml/2006/main">
  <p:tag name="__PE_POLL_EMBED_ID" val="7f52e8e7-e88e-4b1a-b16d-905fac204b37"/>
</p:tagLst>
</file>

<file path=ppt/tags/tag9.xml><?xml version="1.0" encoding="utf-8"?>
<p:tagLst xmlns:a="http://schemas.openxmlformats.org/drawingml/2006/main" xmlns:r="http://schemas.openxmlformats.org/officeDocument/2006/relationships" xmlns:p="http://schemas.openxmlformats.org/presentationml/2006/main">
  <p:tag name="__PE_POLL_EMBED_ID" val="8809b733-232f-4019-96f2-a3456149bcbb"/>
</p:tagLst>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3.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TotalTime>
  <Words>12708</Words>
  <Application>Microsoft Office PowerPoint</Application>
  <PresentationFormat>Widescreen</PresentationFormat>
  <Paragraphs>814</Paragraphs>
  <Slides>107</Slides>
  <Notes>106</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107</vt:i4>
      </vt:variant>
    </vt:vector>
  </HeadingPairs>
  <TitlesOfParts>
    <vt:vector size="126" baseType="lpstr">
      <vt:lpstr>Aptos</vt:lpstr>
      <vt:lpstr>Arial</vt:lpstr>
      <vt:lpstr>Arial Narrow</vt:lpstr>
      <vt:lpstr>Arial Rounded MT Bold</vt:lpstr>
      <vt:lpstr>Arial,Sans-Serif</vt:lpstr>
      <vt:lpstr>Calibri</vt:lpstr>
      <vt:lpstr>Calibri Light</vt:lpstr>
      <vt:lpstr>Century Gothic</vt:lpstr>
      <vt:lpstr>Courier New</vt:lpstr>
      <vt:lpstr>Symbol</vt:lpstr>
      <vt:lpstr>Symbol,Sans-Serif</vt:lpstr>
      <vt:lpstr>Times New Roman</vt:lpstr>
      <vt:lpstr>Wingdings</vt:lpstr>
      <vt:lpstr>Wingdings 2</vt:lpstr>
      <vt:lpstr>Wingdings 3</vt:lpstr>
      <vt:lpstr>Wisp</vt:lpstr>
      <vt:lpstr>Wisp</vt:lpstr>
      <vt:lpstr>Wisp</vt:lpstr>
      <vt:lpstr>Office Theme</vt:lpstr>
      <vt:lpstr>The Recovery Incentives Program: California’s Contingency Management Benefit Implementation Training: Part 2  Trainers: Rosana Trivino-Perez, LCSW, Samantha Santamaria, LCSW,  James Peck, PsyD,  Dominic Trupiano, Thomas E. Freese, PhD,  Beth A. Rutkowski, MPH</vt:lpstr>
      <vt:lpstr>START CODE </vt:lpstr>
      <vt:lpstr>Thank you for joining us today!</vt:lpstr>
      <vt:lpstr>Learning Objectives:</vt:lpstr>
      <vt:lpstr>Implementation Training Part 2 Outline</vt:lpstr>
      <vt:lpstr>Part 1 Review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Incentive Manager Portal  Overview (Dominic)</vt:lpstr>
      <vt:lpstr>PowerPoint Presentation</vt:lpstr>
      <vt:lpstr>PowerPoint Presentation</vt:lpstr>
      <vt:lpstr>Before Beginning CM Treatment (1)</vt:lpstr>
      <vt:lpstr>Before Beginning CM Treatment (2)</vt:lpstr>
      <vt:lpstr>Before Beginning CM Treatment (3)</vt:lpstr>
      <vt:lpstr>PowerPoint Presentation</vt:lpstr>
      <vt:lpstr>First Visit — Intake (1)</vt:lpstr>
      <vt:lpstr>First Visit – Intake (2)</vt:lpstr>
      <vt:lpstr>PowerPoint Presentation</vt:lpstr>
      <vt:lpstr>Set Clear Expectations</vt:lpstr>
      <vt:lpstr>Attendance Policy (1)</vt:lpstr>
      <vt:lpstr>Attendance Policy (2)</vt:lpstr>
      <vt:lpstr>PowerPoint Presentation</vt:lpstr>
      <vt:lpstr>CM Visit Checklist Overview (details on the next 7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PowerPoint Presentation</vt:lpstr>
      <vt:lpstr>PowerPoint Presentation</vt:lpstr>
      <vt:lpstr>Urine Drug Testing Setup </vt:lpstr>
      <vt:lpstr>Urine Drug Testing Workflow</vt:lpstr>
      <vt:lpstr>PowerPoint Presentation</vt:lpstr>
      <vt:lpstr>UDTs that Meet the Specifications of the Recovery Incentives Program</vt:lpstr>
      <vt:lpstr>Potential Program Challenges</vt:lpstr>
      <vt:lpstr>PowerPoint Presentation</vt:lpstr>
      <vt:lpstr>Staff Concerns </vt:lpstr>
      <vt:lpstr>PowerPoint Presentation</vt:lpstr>
      <vt:lpstr>Break-Out Group Activity #1: Handling Unexcused Absences</vt:lpstr>
      <vt:lpstr>Protocol for Handling Unexcused Absences (1)</vt:lpstr>
      <vt:lpstr>Protocol for Handling Unexcused Absences (2)</vt:lpstr>
      <vt:lpstr>PowerPoint Presentation</vt:lpstr>
      <vt:lpstr>Coordination Between Treatment Providers –  Changing Member Sites </vt:lpstr>
      <vt:lpstr>PowerPoint Presentation</vt:lpstr>
      <vt:lpstr>The OIG (Office of the Inspector General) Rule</vt:lpstr>
      <vt:lpstr>Clinical Scenarios</vt:lpstr>
      <vt:lpstr>PowerPoint Presentation</vt:lpstr>
      <vt:lpstr>A Member Contests a Stimulant-Positive UDT Result </vt:lpstr>
      <vt:lpstr>Break-Out Group Activity #2: A Member Contests a Stimulant-Positive UDT Result </vt:lpstr>
      <vt:lpstr>PowerPoint Presentation</vt:lpstr>
      <vt:lpstr>Script — A Member Contests a Stimulant-Positive UDT Result (1)</vt:lpstr>
      <vt:lpstr>Script — A Member Contests a Stimulant-Positive UDT Result (2)</vt:lpstr>
      <vt:lpstr>PowerPoint Presentation</vt:lpstr>
      <vt:lpstr>Assessment and Diagnosis of an OUD</vt:lpstr>
      <vt:lpstr>Script — A Member Tests Positive for Opiates or Oxycodone (1)</vt:lpstr>
      <vt:lpstr>Script — A Member Tests Positive for Opiates or Oxycodone (2)</vt:lpstr>
      <vt:lpstr> A Member Tests Positive for Opiates or Oxycodone - Summary </vt:lpstr>
      <vt:lpstr>Recovery Incentives Coding &amp; Reimbursement</vt:lpstr>
      <vt:lpstr>Recovery Incentives Coding Guidance</vt:lpstr>
      <vt:lpstr>CM Reimbursement Guidance</vt:lpstr>
      <vt:lpstr>Reimbursement for Incentives </vt:lpstr>
      <vt:lpstr>Readiness Assessment</vt:lpstr>
      <vt:lpstr>What is the Readiness Assessment?</vt:lpstr>
      <vt:lpstr>PowerPoint Presentation</vt:lpstr>
      <vt:lpstr>Handling Challenging Scenarios During Recovery Incentive Visits </vt:lpstr>
      <vt:lpstr>Readiness Assessment Questions</vt:lpstr>
      <vt:lpstr>Fidelity Monitoring</vt:lpstr>
      <vt:lpstr>Fidelity Monitoring</vt:lpstr>
      <vt:lpstr>Implementation Coaching Support</vt:lpstr>
      <vt:lpstr>Implementation Coaching Support</vt:lpstr>
      <vt:lpstr>Next Steps</vt:lpstr>
      <vt:lpstr>Readiness Assessment Preparation Outreach</vt:lpstr>
      <vt:lpstr>DHCS &amp; ISAP Resources</vt:lpstr>
      <vt:lpstr>Contacts</vt:lpstr>
      <vt:lpstr>PowerPoint Presentation</vt:lpstr>
      <vt:lpstr>END CODE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Freese, Thomas E.</dc:creator>
  <cp:lastModifiedBy>Trivino-Perez, Rosana</cp:lastModifiedBy>
  <cp:revision>34</cp:revision>
  <cp:lastPrinted>2023-02-01T16:10:22Z</cp:lastPrinted>
  <dcterms:created xsi:type="dcterms:W3CDTF">2022-02-17T19:02:06Z</dcterms:created>
  <dcterms:modified xsi:type="dcterms:W3CDTF">2024-10-09T20:59:42Z</dcterms:modified>
</cp:coreProperties>
</file>